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70" r:id="rId3"/>
    <p:sldId id="272" r:id="rId4"/>
    <p:sldId id="307" r:id="rId5"/>
    <p:sldId id="303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5" r:id="rId14"/>
    <p:sldId id="282" r:id="rId15"/>
    <p:sldId id="283" r:id="rId16"/>
    <p:sldId id="284" r:id="rId17"/>
    <p:sldId id="286" r:id="rId18"/>
    <p:sldId id="287" r:id="rId19"/>
    <p:sldId id="288" r:id="rId20"/>
    <p:sldId id="291" r:id="rId21"/>
    <p:sldId id="289" r:id="rId22"/>
    <p:sldId id="290" r:id="rId23"/>
    <p:sldId id="292" r:id="rId24"/>
    <p:sldId id="293" r:id="rId25"/>
    <p:sldId id="294" r:id="rId26"/>
    <p:sldId id="295" r:id="rId27"/>
    <p:sldId id="302" r:id="rId28"/>
    <p:sldId id="305" r:id="rId29"/>
    <p:sldId id="306" r:id="rId30"/>
    <p:sldId id="299" r:id="rId31"/>
    <p:sldId id="300" r:id="rId32"/>
    <p:sldId id="298" r:id="rId33"/>
    <p:sldId id="297" r:id="rId34"/>
    <p:sldId id="269" r:id="rId35"/>
    <p:sldId id="258" r:id="rId36"/>
    <p:sldId id="259" r:id="rId37"/>
    <p:sldId id="265" r:id="rId38"/>
    <p:sldId id="264" r:id="rId39"/>
    <p:sldId id="260" r:id="rId40"/>
    <p:sldId id="261" r:id="rId41"/>
    <p:sldId id="262" r:id="rId42"/>
    <p:sldId id="263" r:id="rId43"/>
    <p:sldId id="266" r:id="rId44"/>
    <p:sldId id="267" r:id="rId45"/>
    <p:sldId id="26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100" d="100"/>
          <a:sy n="100" d="100"/>
        </p:scale>
        <p:origin x="-516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AF5F-A305-4596-96D4-691165E9AF63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8D893-89C8-4E9F-B5BE-2EFD7507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6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8D893-89C8-4E9F-B5BE-2EFD750759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7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71CA-88B5-4516-88C1-241502F5C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8D893-89C8-4E9F-B5BE-2EFD750759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6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7DB2-2C96-4D69-B25E-61E326A73102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7407-34CB-4BDF-A832-EE403DE6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7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7DB2-2C96-4D69-B25E-61E326A73102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7407-34CB-4BDF-A832-EE403DE6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3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7DB2-2C96-4D69-B25E-61E326A73102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7407-34CB-4BDF-A832-EE403DE6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4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7DB2-2C96-4D69-B25E-61E326A73102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7407-34CB-4BDF-A832-EE403DE6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4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7DB2-2C96-4D69-B25E-61E326A73102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7407-34CB-4BDF-A832-EE403DE6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1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7DB2-2C96-4D69-B25E-61E326A73102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7407-34CB-4BDF-A832-EE403DE6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6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7DB2-2C96-4D69-B25E-61E326A73102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7407-34CB-4BDF-A832-EE403DE6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2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7DB2-2C96-4D69-B25E-61E326A73102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7407-34CB-4BDF-A832-EE403DE6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3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7DB2-2C96-4D69-B25E-61E326A73102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7407-34CB-4BDF-A832-EE403DE6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9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7DB2-2C96-4D69-B25E-61E326A73102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7407-34CB-4BDF-A832-EE403DE6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1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7DB2-2C96-4D69-B25E-61E326A73102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7407-34CB-4BDF-A832-EE403DE6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8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7DB2-2C96-4D69-B25E-61E326A73102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7407-34CB-4BDF-A832-EE403DE6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chieubacha.vn/ho-tro/loi-may-chieu-thuong-gap/" TargetMode="External"/><Relationship Id="rId2" Type="http://schemas.openxmlformats.org/officeDocument/2006/relationships/hyperlink" Target="http://www.maychieubacha.vn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4582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ĐO CÁC THÔNG SỐ LINH KIỆN LED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540783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Vũ</a:t>
            </a:r>
            <a:r>
              <a:rPr lang="en-US" b="1" dirty="0" smtClean="0"/>
              <a:t> </a:t>
            </a:r>
            <a:r>
              <a:rPr lang="en-US" b="1" dirty="0" err="1" smtClean="0"/>
              <a:t>Doãn</a:t>
            </a:r>
            <a:r>
              <a:rPr lang="en-US" b="1" dirty="0" smtClean="0"/>
              <a:t> </a:t>
            </a:r>
            <a:r>
              <a:rPr lang="en-US" b="1" dirty="0" err="1" smtClean="0"/>
              <a:t>Miên</a:t>
            </a:r>
            <a:r>
              <a:rPr lang="en-US" b="1" dirty="0" smtClean="0"/>
              <a:t>, </a:t>
            </a:r>
            <a:r>
              <a:rPr lang="en-US" b="1" dirty="0" err="1" smtClean="0"/>
              <a:t>Hà</a:t>
            </a:r>
            <a:r>
              <a:rPr lang="en-US" b="1" dirty="0" smtClean="0"/>
              <a:t> </a:t>
            </a:r>
            <a:r>
              <a:rPr lang="en-US" b="1" dirty="0" err="1" smtClean="0"/>
              <a:t>Nội</a:t>
            </a:r>
            <a:r>
              <a:rPr lang="en-US" b="1" dirty="0" smtClean="0"/>
              <a:t> 2013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86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Nội</a:t>
            </a:r>
            <a:r>
              <a:rPr lang="en-US" sz="2400" b="1" dirty="0"/>
              <a:t> </a:t>
            </a:r>
            <a:r>
              <a:rPr lang="en-US" sz="2400" b="1" dirty="0" smtClean="0"/>
              <a:t>dung:</a:t>
            </a:r>
          </a:p>
          <a:p>
            <a:pPr algn="ctr"/>
            <a:endParaRPr lang="en-US" b="1" dirty="0" smtClean="0"/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b="1" dirty="0" err="1" smtClean="0"/>
              <a:t>Đo</a:t>
            </a:r>
            <a:r>
              <a:rPr lang="en-US" b="1" dirty="0" smtClean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 smtClean="0"/>
              <a:t>quang</a:t>
            </a:r>
            <a:endParaRPr lang="en-US" b="1" dirty="0" smtClean="0"/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 smtClean="0"/>
              <a:t>2</a:t>
            </a:r>
            <a:r>
              <a:rPr lang="en-US" b="1" dirty="0"/>
              <a:t>. </a:t>
            </a:r>
            <a:r>
              <a:rPr lang="en-US" b="1" dirty="0" err="1"/>
              <a:t>Đo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điện</a:t>
            </a:r>
            <a:endParaRPr lang="en-US" b="1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/>
              <a:t>3. </a:t>
            </a:r>
            <a:r>
              <a:rPr lang="en-US" b="1" dirty="0" err="1"/>
              <a:t>Đo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nhiệt</a:t>
            </a:r>
            <a:endParaRPr lang="en-US" b="1" dirty="0"/>
          </a:p>
          <a:p>
            <a:pPr marL="285750" indent="-285750" algn="ctr">
              <a:buFont typeface="Wingdings" pitchFamily="2" charset="2"/>
              <a:buChar char="Ø"/>
            </a:pP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85788"/>
            <a:ext cx="772477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8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114425"/>
            <a:ext cx="72866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1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36" y="914400"/>
            <a:ext cx="69246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3300413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852488"/>
            <a:ext cx="74485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5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70580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0055"/>
            <a:ext cx="4352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5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439252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57650"/>
            <a:ext cx="4260942" cy="226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31083"/>
            <a:ext cx="3276601" cy="198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657600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case of lower precision photometers standard LEDs of same colors are needed as the test LEDs.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Substitution </a:t>
            </a:r>
            <a:r>
              <a:rPr lang="en-US" dirty="0"/>
              <a:t>method would still allow high precision measurements.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Particularly </a:t>
            </a:r>
            <a:r>
              <a:rPr lang="en-US" dirty="0"/>
              <a:t>important for blue and red LEDs</a:t>
            </a:r>
          </a:p>
        </p:txBody>
      </p:sp>
    </p:spTree>
    <p:extLst>
      <p:ext uri="{BB962C8B-B14F-4D97-AF65-F5344CB8AC3E}">
        <p14:creationId xmlns:p14="http://schemas.microsoft.com/office/powerpoint/2010/main" val="32231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5029200" cy="35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5105400" cy="245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8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1489"/>
            <a:ext cx="4800599" cy="265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14793"/>
            <a:ext cx="4876800" cy="138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95281"/>
            <a:ext cx="5181600" cy="2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0769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14450"/>
            <a:ext cx="6400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5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600200"/>
            <a:ext cx="6529387" cy="479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4327" y="821792"/>
            <a:ext cx="584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cấp</a:t>
            </a:r>
            <a:r>
              <a:rPr lang="en-US" b="1" dirty="0" smtClean="0"/>
              <a:t> </a:t>
            </a:r>
            <a:r>
              <a:rPr lang="en-US" b="1" dirty="0" err="1" smtClean="0"/>
              <a:t>độ</a:t>
            </a:r>
            <a:r>
              <a:rPr lang="en-US" b="1" dirty="0" smtClean="0"/>
              <a:t> </a:t>
            </a:r>
            <a:r>
              <a:rPr lang="en-US" b="1" dirty="0" err="1" smtClean="0"/>
              <a:t>linh</a:t>
            </a:r>
            <a:r>
              <a:rPr lang="en-US" b="1" dirty="0" smtClean="0"/>
              <a:t> </a:t>
            </a:r>
            <a:r>
              <a:rPr lang="en-US" b="1" dirty="0" err="1" smtClean="0"/>
              <a:t>kiện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bị</a:t>
            </a:r>
            <a:r>
              <a:rPr lang="en-US" b="1" dirty="0" smtClean="0"/>
              <a:t> </a:t>
            </a:r>
            <a:r>
              <a:rPr lang="en-US" b="1" dirty="0" err="1" smtClean="0"/>
              <a:t>chiếu</a:t>
            </a:r>
            <a:r>
              <a:rPr lang="en-US" b="1" dirty="0" smtClean="0"/>
              <a:t> </a:t>
            </a:r>
            <a:r>
              <a:rPr lang="en-US" b="1" dirty="0" err="1" smtClean="0"/>
              <a:t>sáng</a:t>
            </a:r>
            <a:r>
              <a:rPr lang="en-US" b="1" dirty="0" smtClean="0"/>
              <a:t> LED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5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109663"/>
            <a:ext cx="70675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942975"/>
            <a:ext cx="749617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6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4521134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9" r="1700" b="-3234"/>
          <a:stretch/>
        </p:blipFill>
        <p:spPr bwMode="auto">
          <a:xfrm>
            <a:off x="3962400" y="3429000"/>
            <a:ext cx="451567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109663"/>
            <a:ext cx="70675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6638"/>
            <a:ext cx="1905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657600" cy="19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581400" cy="171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886200" cy="158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810000" cy="20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1" y="4362450"/>
            <a:ext cx="4251959" cy="167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5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38162"/>
            <a:ext cx="4257414" cy="289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7" b="4778"/>
          <a:stretch/>
        </p:blipFill>
        <p:spPr bwMode="auto">
          <a:xfrm>
            <a:off x="5334000" y="1295400"/>
            <a:ext cx="3495675" cy="179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4821381" cy="249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4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585"/>
            <a:ext cx="3795576" cy="215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4" y="3433431"/>
            <a:ext cx="4104219" cy="240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33766"/>
            <a:ext cx="2667001" cy="80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52400"/>
            <a:ext cx="2752725" cy="260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1400" y="811204"/>
            <a:ext cx="1525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Spectral responsibility of Si Photodiode (without filter)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56329"/>
            <a:ext cx="3031667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4861685"/>
            <a:ext cx="373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Theoretical V(</a:t>
            </a:r>
            <a:r>
              <a:rPr lang="el-GR" sz="1400" dirty="0"/>
              <a:t>λ) </a:t>
            </a:r>
            <a:r>
              <a:rPr lang="en-US" sz="1400" dirty="0"/>
              <a:t>function, </a:t>
            </a:r>
            <a:r>
              <a:rPr lang="en-US" sz="1400" dirty="0" smtClean="0"/>
              <a:t>relative spectral </a:t>
            </a:r>
            <a:r>
              <a:rPr lang="en-US" sz="1400" dirty="0"/>
              <a:t>flux output of a blue </a:t>
            </a:r>
            <a:r>
              <a:rPr lang="en-US" sz="1400" dirty="0" smtClean="0"/>
              <a:t>LED, relative </a:t>
            </a:r>
            <a:r>
              <a:rPr lang="en-US" sz="1400" dirty="0"/>
              <a:t>spectral distribution of </a:t>
            </a:r>
            <a:r>
              <a:rPr lang="en-US" sz="1400" dirty="0" smtClean="0"/>
              <a:t>a typical </a:t>
            </a:r>
            <a:r>
              <a:rPr lang="en-US" sz="1400" dirty="0"/>
              <a:t>tungsten incandescent </a:t>
            </a:r>
            <a:r>
              <a:rPr lang="en-US" sz="1400" dirty="0" smtClean="0"/>
              <a:t>lamp (dash line), typical </a:t>
            </a:r>
            <a:r>
              <a:rPr lang="en-US" sz="1400" dirty="0"/>
              <a:t>response of </a:t>
            </a:r>
            <a:r>
              <a:rPr lang="en-US" sz="1400" dirty="0" err="1"/>
              <a:t>photopic</a:t>
            </a:r>
            <a:r>
              <a:rPr lang="en-US" sz="1400" dirty="0"/>
              <a:t> </a:t>
            </a:r>
            <a:r>
              <a:rPr lang="en-US" sz="1400" dirty="0" smtClean="0"/>
              <a:t>detector (such as Si Photodiode with filter) (the different </a:t>
            </a:r>
            <a:r>
              <a:rPr lang="en-US" sz="1400" dirty="0"/>
              <a:t>from V(</a:t>
            </a:r>
            <a:r>
              <a:rPr lang="el-GR" sz="1400" dirty="0"/>
              <a:t>λ)</a:t>
            </a:r>
            <a:r>
              <a:rPr lang="en-US" sz="1400" dirty="0" smtClean="0"/>
              <a:t> curves  f’ </a:t>
            </a:r>
            <a:r>
              <a:rPr lang="en-US" sz="1400" baseline="-25000" dirty="0" smtClean="0"/>
              <a:t>1 </a:t>
            </a:r>
            <a:r>
              <a:rPr lang="en-US" sz="1400" dirty="0" smtClean="0"/>
              <a:t>&lt; 5%)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76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50" y="252329"/>
            <a:ext cx="365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Flux Measurement </a:t>
            </a:r>
            <a:endParaRPr lang="en-US" dirty="0"/>
          </a:p>
          <a:p>
            <a:r>
              <a:rPr lang="en-US" dirty="0"/>
              <a:t>• Integrating sphere size should be 20 cm diameter or more </a:t>
            </a:r>
          </a:p>
          <a:p>
            <a:r>
              <a:rPr lang="en-US" dirty="0"/>
              <a:t>• White interior coating reflectance should be 90% or higher (reducing errors due to different spatial power distributions) </a:t>
            </a:r>
          </a:p>
          <a:p>
            <a:r>
              <a:rPr lang="en-US" dirty="0"/>
              <a:t>• Photometer head </a:t>
            </a:r>
            <a:r>
              <a:rPr lang="en-US" dirty="0" err="1"/>
              <a:t>shoud</a:t>
            </a:r>
            <a:r>
              <a:rPr lang="en-US" dirty="0"/>
              <a:t> have a cosine response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073236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225" y="3124200"/>
            <a:ext cx="3467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Intensity measurement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89" b="4187"/>
          <a:stretch/>
        </p:blipFill>
        <p:spPr bwMode="auto">
          <a:xfrm>
            <a:off x="4221307" y="5867400"/>
            <a:ext cx="4876800" cy="88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5323"/>
            <a:ext cx="3261014" cy="17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746373"/>
            <a:ext cx="5276850" cy="224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2329"/>
            <a:ext cx="3448050" cy="168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9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08" y="466725"/>
            <a:ext cx="3314700" cy="216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33" y="2819400"/>
            <a:ext cx="3264967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831" y="4906744"/>
            <a:ext cx="461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for point source does not depend on direction, size of aperture of detector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45927"/>
            <a:ext cx="3640270" cy="279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566039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Polar plot of point source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114800" y="282059"/>
            <a:ext cx="1407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Point </a:t>
            </a:r>
            <a:r>
              <a:rPr lang="en-US" b="1" dirty="0"/>
              <a:t>source </a:t>
            </a:r>
          </a:p>
        </p:txBody>
      </p:sp>
    </p:spTree>
    <p:extLst>
      <p:ext uri="{BB962C8B-B14F-4D97-AF65-F5344CB8AC3E}">
        <p14:creationId xmlns:p14="http://schemas.microsoft.com/office/powerpoint/2010/main" val="7638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19083"/>
            <a:ext cx="4267200" cy="192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609975" cy="220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774669"/>
            <a:ext cx="311467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2120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Polar  plot of </a:t>
            </a:r>
            <a:r>
              <a:rPr lang="en-US" dirty="0" err="1" smtClean="0"/>
              <a:t>Lambertian</a:t>
            </a:r>
            <a:r>
              <a:rPr lang="en-US" dirty="0" smtClean="0"/>
              <a:t> source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34035"/>
            <a:ext cx="3052762" cy="264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5200" y="1621085"/>
            <a:ext cx="147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Polar  plot of some LED sources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5943250"/>
            <a:ext cx="461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for LED source depends on direction, size and shape of detector aperture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9054" y="304800"/>
            <a:ext cx="228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Lambertian</a:t>
            </a:r>
            <a:r>
              <a:rPr lang="en-US" b="1" dirty="0" smtClean="0"/>
              <a:t> source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69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Đo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quang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343400"/>
            <a:ext cx="266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Radiant Intensity – </a:t>
            </a:r>
            <a:r>
              <a:rPr lang="en-US" sz="1400" dirty="0" err="1" smtClean="0"/>
              <a:t>Cường</a:t>
            </a:r>
            <a:r>
              <a:rPr lang="en-US" sz="1400" dirty="0" smtClean="0"/>
              <a:t> </a:t>
            </a:r>
            <a:r>
              <a:rPr lang="en-US" sz="1400" dirty="0" err="1" smtClean="0"/>
              <a:t>độ</a:t>
            </a:r>
            <a:r>
              <a:rPr lang="en-US" sz="1400" dirty="0" smtClean="0"/>
              <a:t> </a:t>
            </a:r>
            <a:r>
              <a:rPr lang="en-US" sz="1400" dirty="0" err="1" smtClean="0"/>
              <a:t>chiếu</a:t>
            </a:r>
            <a:r>
              <a:rPr lang="en-US" sz="1400" dirty="0" smtClean="0"/>
              <a:t> </a:t>
            </a:r>
            <a:r>
              <a:rPr lang="en-US" sz="1400" dirty="0" err="1" smtClean="0"/>
              <a:t>sáng</a:t>
            </a:r>
            <a:endParaRPr lang="en-US" sz="1400" dirty="0" smtClean="0"/>
          </a:p>
          <a:p>
            <a:r>
              <a:rPr lang="en-US" sz="1400" dirty="0" smtClean="0"/>
              <a:t>Irradiance – </a:t>
            </a:r>
            <a:r>
              <a:rPr lang="en-US" sz="1400" dirty="0" err="1" smtClean="0"/>
              <a:t>Độ</a:t>
            </a:r>
            <a:r>
              <a:rPr lang="en-US" sz="1400" dirty="0" smtClean="0"/>
              <a:t> </a:t>
            </a:r>
            <a:r>
              <a:rPr lang="en-US" sz="1400" dirty="0" err="1" smtClean="0"/>
              <a:t>chói</a:t>
            </a:r>
            <a:endParaRPr lang="en-US" sz="1400" dirty="0" smtClean="0"/>
          </a:p>
          <a:p>
            <a:r>
              <a:rPr lang="en-US" sz="1400" dirty="0" smtClean="0"/>
              <a:t>Radiant power – </a:t>
            </a:r>
            <a:r>
              <a:rPr lang="en-US" sz="1400" dirty="0" err="1" smtClean="0"/>
              <a:t>Công</a:t>
            </a:r>
            <a:r>
              <a:rPr lang="en-US" sz="1400" dirty="0" smtClean="0"/>
              <a:t> </a:t>
            </a:r>
            <a:r>
              <a:rPr lang="en-US" sz="1400" dirty="0" err="1" smtClean="0"/>
              <a:t>suất</a:t>
            </a:r>
            <a:r>
              <a:rPr lang="en-US" sz="1400" dirty="0" smtClean="0"/>
              <a:t> </a:t>
            </a:r>
            <a:r>
              <a:rPr lang="en-US" sz="1400" dirty="0" err="1" smtClean="0"/>
              <a:t>quang</a:t>
            </a:r>
            <a:endParaRPr lang="en-US" sz="1400" dirty="0" smtClean="0"/>
          </a:p>
          <a:p>
            <a:r>
              <a:rPr lang="en-US" sz="1400" dirty="0" smtClean="0"/>
              <a:t>Radiance – </a:t>
            </a:r>
            <a:r>
              <a:rPr lang="en-US" sz="1400" dirty="0" err="1" smtClean="0"/>
              <a:t>Độ</a:t>
            </a:r>
            <a:r>
              <a:rPr lang="en-US" sz="1400" dirty="0" smtClean="0"/>
              <a:t> </a:t>
            </a:r>
            <a:r>
              <a:rPr lang="en-US" sz="1400" dirty="0" err="1" smtClean="0"/>
              <a:t>sáng</a:t>
            </a:r>
            <a:endParaRPr lang="en-US" sz="1400" dirty="0" smtClean="0"/>
          </a:p>
          <a:p>
            <a:r>
              <a:rPr lang="en-US" sz="1400" dirty="0" smtClean="0"/>
              <a:t>Luminous  intensity – </a:t>
            </a:r>
            <a:r>
              <a:rPr lang="en-US" sz="1400" dirty="0" err="1" smtClean="0"/>
              <a:t>Cường</a:t>
            </a:r>
            <a:r>
              <a:rPr lang="en-US" sz="1400" dirty="0" smtClean="0"/>
              <a:t> </a:t>
            </a:r>
            <a:r>
              <a:rPr lang="en-US" sz="1400" dirty="0" err="1" smtClean="0"/>
              <a:t>độ</a:t>
            </a:r>
            <a:r>
              <a:rPr lang="en-US" sz="1400" dirty="0" smtClean="0"/>
              <a:t> </a:t>
            </a:r>
            <a:r>
              <a:rPr lang="en-US" sz="1400" dirty="0" err="1" smtClean="0"/>
              <a:t>sáng</a:t>
            </a:r>
            <a:endParaRPr lang="en-US" sz="1400" dirty="0" smtClean="0"/>
          </a:p>
          <a:p>
            <a:r>
              <a:rPr lang="en-US" sz="1400" dirty="0" err="1" smtClean="0"/>
              <a:t>Illuminance</a:t>
            </a:r>
            <a:r>
              <a:rPr lang="en-US" sz="1400" dirty="0" smtClean="0"/>
              <a:t> – </a:t>
            </a:r>
            <a:r>
              <a:rPr lang="en-US" sz="1400" dirty="0" err="1" smtClean="0"/>
              <a:t>Độ</a:t>
            </a:r>
            <a:r>
              <a:rPr lang="en-US" sz="1400" dirty="0" smtClean="0"/>
              <a:t> </a:t>
            </a:r>
            <a:r>
              <a:rPr lang="en-US" sz="1400" dirty="0" err="1" smtClean="0"/>
              <a:t>rọi</a:t>
            </a:r>
            <a:endParaRPr lang="en-US" sz="1400" dirty="0" smtClean="0"/>
          </a:p>
          <a:p>
            <a:r>
              <a:rPr lang="en-US" sz="1400" dirty="0" smtClean="0"/>
              <a:t>Luminous flux  - </a:t>
            </a:r>
            <a:r>
              <a:rPr lang="en-US" sz="1400" dirty="0" err="1" smtClean="0"/>
              <a:t>Quang</a:t>
            </a:r>
            <a:r>
              <a:rPr lang="en-US" sz="1400" dirty="0" smtClean="0"/>
              <a:t> </a:t>
            </a:r>
            <a:r>
              <a:rPr lang="en-US" sz="1400" dirty="0" err="1" smtClean="0"/>
              <a:t>thông</a:t>
            </a:r>
            <a:endParaRPr lang="en-US" sz="1400" dirty="0" smtClean="0"/>
          </a:p>
          <a:p>
            <a:r>
              <a:rPr lang="en-US" sz="1400" dirty="0" smtClean="0"/>
              <a:t>Luminance – </a:t>
            </a:r>
            <a:r>
              <a:rPr lang="en-US" sz="1400" dirty="0" err="1" smtClean="0"/>
              <a:t>Độ</a:t>
            </a:r>
            <a:r>
              <a:rPr lang="en-US" sz="1400" dirty="0" smtClean="0"/>
              <a:t> </a:t>
            </a:r>
            <a:r>
              <a:rPr lang="en-US" sz="1400" dirty="0" err="1" smtClean="0"/>
              <a:t>chói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09750" y="66240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Tương</a:t>
            </a:r>
            <a:r>
              <a:rPr lang="en-US" b="1" dirty="0" smtClean="0"/>
              <a:t> </a:t>
            </a:r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giữa</a:t>
            </a:r>
            <a:r>
              <a:rPr lang="en-US" b="1" dirty="0" smtClean="0"/>
              <a:t> Radiometric </a:t>
            </a:r>
            <a:r>
              <a:rPr lang="en-US" b="1" dirty="0" err="1" smtClean="0"/>
              <a:t>và</a:t>
            </a:r>
            <a:r>
              <a:rPr lang="en-US" b="1" dirty="0" smtClean="0"/>
              <a:t> Photometric measurements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2" y="1031736"/>
            <a:ext cx="8753216" cy="294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5786308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6095999"/>
            <a:ext cx="560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) – spectral luminous efficiency for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photopic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 response of the human eye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976313"/>
            <a:ext cx="744855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7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838200"/>
            <a:ext cx="504825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Intensity (I) angular </a:t>
            </a:r>
            <a:r>
              <a:rPr lang="en-US" dirty="0"/>
              <a:t>distribution of various </a:t>
            </a:r>
            <a:r>
              <a:rPr lang="en-US" dirty="0" smtClean="0"/>
              <a:t>point light </a:t>
            </a:r>
            <a:r>
              <a:rPr lang="en-US" dirty="0"/>
              <a:t>sources with </a:t>
            </a:r>
            <a:r>
              <a:rPr lang="en-US" dirty="0" smtClean="0"/>
              <a:t>rotational symmetry </a:t>
            </a:r>
            <a:r>
              <a:rPr lang="en-US" dirty="0"/>
              <a:t>can be </a:t>
            </a:r>
            <a:r>
              <a:rPr lang="en-US" dirty="0" smtClean="0"/>
              <a:t>approximated as:</a:t>
            </a:r>
          </a:p>
          <a:p>
            <a:r>
              <a:rPr lang="en-US" dirty="0" smtClean="0"/>
              <a:t>                                     </a:t>
            </a:r>
            <a:r>
              <a:rPr lang="en-US" dirty="0"/>
              <a:t>I = I</a:t>
            </a:r>
            <a:r>
              <a:rPr lang="en-US" baseline="-25000" dirty="0"/>
              <a:t>o</a:t>
            </a:r>
            <a:r>
              <a:rPr lang="en-US" dirty="0"/>
              <a:t> cos</a:t>
            </a:r>
            <a:r>
              <a:rPr lang="en-US" baseline="30000" dirty="0"/>
              <a:t>g-1</a:t>
            </a:r>
            <a:r>
              <a:rPr lang="el-GR" dirty="0" smtClean="0"/>
              <a:t>θ</a:t>
            </a:r>
            <a:endParaRPr lang="en-US" dirty="0" smtClean="0"/>
          </a:p>
          <a:p>
            <a:r>
              <a:rPr lang="en-US" dirty="0"/>
              <a:t>Where I</a:t>
            </a:r>
            <a:r>
              <a:rPr lang="en-US" baseline="-25000" dirty="0"/>
              <a:t>o</a:t>
            </a:r>
            <a:r>
              <a:rPr lang="en-US" dirty="0"/>
              <a:t> is the intensity normal to the source </a:t>
            </a:r>
            <a:r>
              <a:rPr lang="en-US" dirty="0" smtClean="0"/>
              <a:t>and </a:t>
            </a:r>
            <a:r>
              <a:rPr lang="en-US" dirty="0"/>
              <a:t>g ≥ 1.</a:t>
            </a:r>
            <a:endParaRPr lang="en-US" dirty="0" smtClean="0"/>
          </a:p>
          <a:p>
            <a:r>
              <a:rPr lang="en-US" dirty="0"/>
              <a:t>g = 1 for an isotropic point source</a:t>
            </a:r>
          </a:p>
          <a:p>
            <a:r>
              <a:rPr lang="en-US" dirty="0"/>
              <a:t>g = 2 for a </a:t>
            </a:r>
            <a:r>
              <a:rPr lang="en-US" dirty="0" err="1"/>
              <a:t>Lambertian</a:t>
            </a:r>
            <a:r>
              <a:rPr lang="en-US" dirty="0"/>
              <a:t> point source</a:t>
            </a:r>
          </a:p>
          <a:p>
            <a:r>
              <a:rPr lang="en-US" dirty="0"/>
              <a:t>g &gt; 30 for an LED point source (LED lamp)</a:t>
            </a:r>
          </a:p>
          <a:p>
            <a:endParaRPr lang="en-US" dirty="0" smtClean="0"/>
          </a:p>
          <a:p>
            <a:r>
              <a:rPr lang="en-US" dirty="0" err="1" smtClean="0"/>
              <a:t>Illuminance</a:t>
            </a:r>
            <a:r>
              <a:rPr lang="en-US" dirty="0" smtClean="0"/>
              <a:t> </a:t>
            </a:r>
            <a:r>
              <a:rPr lang="en-US" dirty="0"/>
              <a:t>E at a point on a surface (a calibrated detector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                                         E </a:t>
            </a:r>
            <a:r>
              <a:rPr lang="en-US" dirty="0"/>
              <a:t>= I / </a:t>
            </a:r>
            <a:r>
              <a:rPr lang="en-US" dirty="0" smtClean="0"/>
              <a:t>d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err="1" smtClean="0"/>
              <a:t>Whre</a:t>
            </a:r>
            <a:r>
              <a:rPr lang="en-US" dirty="0" smtClean="0"/>
              <a:t> d is distance between </a:t>
            </a:r>
            <a:r>
              <a:rPr lang="en-US" dirty="0"/>
              <a:t>the source and the point (detector).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296258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a typical light bulb or luminaire, the far-field distance</a:t>
            </a:r>
          </a:p>
          <a:p>
            <a:r>
              <a:rPr lang="en-US" dirty="0"/>
              <a:t>"d" is defined to be at least ten times the maximum dimension of the source. For an LED</a:t>
            </a:r>
            <a:r>
              <a:rPr lang="en-US" dirty="0" smtClean="0"/>
              <a:t>, according </a:t>
            </a:r>
            <a:r>
              <a:rPr lang="en-US" dirty="0"/>
              <a:t>to industry experts, no such rule-of-thumb exists and, the far-field distance "</a:t>
            </a:r>
            <a:r>
              <a:rPr lang="en-US" dirty="0" smtClean="0"/>
              <a:t>d“ can </a:t>
            </a:r>
            <a:r>
              <a:rPr lang="en-US" dirty="0"/>
              <a:t>only be determined by finding the 1/r</a:t>
            </a:r>
            <a:r>
              <a:rPr lang="en-US" baseline="30000" dirty="0"/>
              <a:t>2</a:t>
            </a:r>
            <a:r>
              <a:rPr lang="en-US" dirty="0"/>
              <a:t> irradiance fall off region through measurement.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28725"/>
            <a:ext cx="37814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05487" y="304800"/>
            <a:ext cx="287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Spatial distributions of the radiation emitted by LEDs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995362"/>
            <a:ext cx="74866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9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19200"/>
            <a:ext cx="784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drive current through an LED must be controlled. High current densities within </a:t>
            </a:r>
            <a:r>
              <a:rPr lang="en-US" dirty="0" smtClean="0"/>
              <a:t>the junction </a:t>
            </a:r>
            <a:r>
              <a:rPr lang="en-US" dirty="0"/>
              <a:t>of the chip cause partial overheating which damages the crystalline structure </a:t>
            </a:r>
            <a:r>
              <a:rPr lang="en-US" dirty="0" smtClean="0"/>
              <a:t>of the </a:t>
            </a:r>
            <a:r>
              <a:rPr lang="en-US" dirty="0"/>
              <a:t>LED die. At these areas are so called </a:t>
            </a:r>
            <a:r>
              <a:rPr lang="en-US" dirty="0" err="1"/>
              <a:t>darkline</a:t>
            </a:r>
            <a:r>
              <a:rPr lang="en-US" dirty="0"/>
              <a:t> defects, where light ceases to be generated.</a:t>
            </a:r>
          </a:p>
          <a:p>
            <a:r>
              <a:rPr lang="en-US" dirty="0"/>
              <a:t>This should not be confused with the maximum junction temperature of the LED, which </a:t>
            </a:r>
            <a:r>
              <a:rPr lang="en-US" dirty="0" smtClean="0"/>
              <a:t>is related </a:t>
            </a:r>
            <a:r>
              <a:rPr lang="en-US" dirty="0"/>
              <a:t>to the higher temperature at which the optical grade epoxy starts to expand </a:t>
            </a:r>
            <a:r>
              <a:rPr lang="en-US" dirty="0" smtClean="0"/>
              <a:t>rapidly and </a:t>
            </a:r>
            <a:r>
              <a:rPr lang="en-US" dirty="0"/>
              <a:t>increases the risk of catastrophic failures, such as broken wires or lifted LED </a:t>
            </a:r>
            <a:r>
              <a:rPr lang="en-US" dirty="0" smtClean="0"/>
              <a:t>dies.</a:t>
            </a:r>
          </a:p>
          <a:p>
            <a:r>
              <a:rPr lang="en-US" dirty="0"/>
              <a:t>The emitted light </a:t>
            </a:r>
            <a:r>
              <a:rPr lang="en-US" dirty="0" smtClean="0"/>
              <a:t>is a </a:t>
            </a:r>
            <a:r>
              <a:rPr lang="en-US" dirty="0"/>
              <a:t>function of the forward voltage </a:t>
            </a:r>
            <a:r>
              <a:rPr lang="en-US" dirty="0" err="1"/>
              <a:t>Vf</a:t>
            </a:r>
            <a:r>
              <a:rPr lang="en-US" dirty="0"/>
              <a:t> and the forward current If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1162" y="381000"/>
            <a:ext cx="2089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Electrical Properties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2988" y="849868"/>
            <a:ext cx="302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Operation at Constant Current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931967" y="3804523"/>
            <a:ext cx="364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Modulated or Multiplexed Operation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988" y="4178043"/>
            <a:ext cx="7913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One efficient method of driving LED devices is to pulse them (usually 100Hz to 1000Hz</a:t>
            </a:r>
            <a:r>
              <a:rPr lang="en-US" dirty="0" smtClean="0"/>
              <a:t>) with </a:t>
            </a:r>
            <a:r>
              <a:rPr lang="en-US" dirty="0"/>
              <a:t>a high peak current for short durations on a low duty factor. This technique </a:t>
            </a:r>
            <a:r>
              <a:rPr lang="en-US" dirty="0" smtClean="0"/>
              <a:t>is frequently </a:t>
            </a:r>
            <a:r>
              <a:rPr lang="en-US" dirty="0"/>
              <a:t>used to multiplex a number of individual LED lamps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0788" y="5181600"/>
            <a:ext cx="2239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Single-Shot Operation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55344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During production, the measurements commonly made to characterize an LED are </a:t>
            </a:r>
            <a:r>
              <a:rPr lang="en-US" dirty="0" smtClean="0"/>
              <a:t>often carried </a:t>
            </a:r>
            <a:r>
              <a:rPr lang="en-US" dirty="0"/>
              <a:t>out under single-shot operations</a:t>
            </a:r>
          </a:p>
        </p:txBody>
      </p:sp>
    </p:spTree>
    <p:extLst>
      <p:ext uri="{BB962C8B-B14F-4D97-AF65-F5344CB8AC3E}">
        <p14:creationId xmlns:p14="http://schemas.microsoft.com/office/powerpoint/2010/main" val="15895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" b="6017"/>
          <a:stretch/>
        </p:blipFill>
        <p:spPr bwMode="auto">
          <a:xfrm>
            <a:off x="857250" y="1447800"/>
            <a:ext cx="74295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794266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phương</a:t>
            </a:r>
            <a:r>
              <a:rPr lang="en-US" b="1" dirty="0" smtClean="0"/>
              <a:t> </a:t>
            </a:r>
            <a:r>
              <a:rPr lang="en-US" b="1" dirty="0" err="1" smtClean="0"/>
              <a:t>pháp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bị</a:t>
            </a:r>
            <a:r>
              <a:rPr lang="en-US" b="1" dirty="0" smtClean="0"/>
              <a:t> </a:t>
            </a:r>
            <a:r>
              <a:rPr lang="en-US" b="1" dirty="0" err="1" smtClean="0"/>
              <a:t>đo</a:t>
            </a:r>
            <a:r>
              <a:rPr lang="en-US" b="1" dirty="0" smtClean="0"/>
              <a:t> </a:t>
            </a:r>
            <a:r>
              <a:rPr lang="en-US" b="1" dirty="0" err="1" smtClean="0"/>
              <a:t>kiểm</a:t>
            </a:r>
            <a:r>
              <a:rPr lang="en-US" b="1" dirty="0" smtClean="0"/>
              <a:t> LED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3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447" y="1371600"/>
            <a:ext cx="3048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MEASURE:</a:t>
            </a:r>
            <a:endParaRPr lang="en-US" dirty="0"/>
          </a:p>
          <a:p>
            <a:r>
              <a:rPr lang="en-US" dirty="0"/>
              <a:t>Total Spectral Flux</a:t>
            </a:r>
          </a:p>
          <a:p>
            <a:r>
              <a:rPr lang="en-US" dirty="0"/>
              <a:t>Luminous Flux</a:t>
            </a:r>
          </a:p>
          <a:p>
            <a:r>
              <a:rPr lang="en-US" dirty="0"/>
              <a:t>Radiant Flux</a:t>
            </a:r>
          </a:p>
          <a:p>
            <a:r>
              <a:rPr lang="en-US" dirty="0"/>
              <a:t>Chromaticity</a:t>
            </a:r>
          </a:p>
          <a:p>
            <a:r>
              <a:rPr lang="en-US" dirty="0"/>
              <a:t>CCT and CRI</a:t>
            </a:r>
          </a:p>
          <a:p>
            <a:r>
              <a:rPr lang="en-US" dirty="0"/>
              <a:t>Peak Wavelength</a:t>
            </a:r>
          </a:p>
          <a:p>
            <a:r>
              <a:rPr lang="en-US" dirty="0"/>
              <a:t>Dominant Wavelength</a:t>
            </a:r>
          </a:p>
          <a:p>
            <a:r>
              <a:rPr lang="en-US" dirty="0"/>
              <a:t>I, V, and Luminous Efficacy</a:t>
            </a:r>
          </a:p>
          <a:p>
            <a:r>
              <a:rPr lang="en-US" dirty="0"/>
              <a:t>Thermal: Case Temperature Control vs. Electrical and Optical Parameters</a:t>
            </a:r>
          </a:p>
          <a:p>
            <a:r>
              <a:rPr lang="en-US" b="1" dirty="0"/>
              <a:t>APPLICATIONS:</a:t>
            </a:r>
            <a:endParaRPr lang="en-US" dirty="0"/>
          </a:p>
          <a:p>
            <a:r>
              <a:rPr lang="en-US" dirty="0"/>
              <a:t>Packaged LEDs</a:t>
            </a:r>
          </a:p>
          <a:p>
            <a:r>
              <a:rPr lang="en-US" dirty="0"/>
              <a:t>Modules &amp; Arrays</a:t>
            </a:r>
          </a:p>
          <a:p>
            <a:r>
              <a:rPr lang="en-US" dirty="0"/>
              <a:t>Backlight Displays</a:t>
            </a:r>
          </a:p>
          <a:p>
            <a:r>
              <a:rPr lang="en-US" dirty="0"/>
              <a:t>Solid State Lighting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9982" y="577150"/>
            <a:ext cx="6714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ILLUMIA®PRO LIGHT MEASUREMENT SYSTEMS (</a:t>
            </a:r>
            <a:r>
              <a:rPr lang="en-US" dirty="0" err="1" smtClean="0"/>
              <a:t>Labsphere</a:t>
            </a:r>
            <a:r>
              <a:rPr lang="en-US" dirty="0" smtClean="0"/>
              <a:t> com., USA)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47" y="1676400"/>
            <a:ext cx="5275630" cy="31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0302" y="12469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CÁC THIẾT BỊ ĐO LED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09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781800" cy="598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6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6112连接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6" y="1600200"/>
            <a:ext cx="6172200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5867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LED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27361" r="-2128" b="43344"/>
          <a:stretch/>
        </p:blipFill>
        <p:spPr bwMode="auto">
          <a:xfrm>
            <a:off x="20782" y="889552"/>
            <a:ext cx="2971800" cy="71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304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LED Tester SSP6612</a:t>
            </a:r>
            <a:r>
              <a:rPr lang="en-US" dirty="0" smtClean="0"/>
              <a:t>, </a:t>
            </a:r>
            <a:r>
              <a:rPr lang="en-US" dirty="0" err="1"/>
              <a:t>Starspec</a:t>
            </a:r>
            <a:r>
              <a:rPr lang="en-US" dirty="0"/>
              <a:t> com., </a:t>
            </a:r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1926"/>
            <a:ext cx="18954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2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á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97547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533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bộ</a:t>
            </a:r>
            <a:r>
              <a:rPr lang="en-US" b="1" dirty="0" smtClean="0"/>
              <a:t> </a:t>
            </a:r>
            <a:r>
              <a:rPr lang="en-US" b="1" dirty="0" err="1" smtClean="0"/>
              <a:t>phận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bị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50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\Mien's Document\Lighting\RANG DONG\Thang Gui\Anh do led\Qu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790164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00" y="228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Basic Test - </a:t>
            </a:r>
            <a:r>
              <a:rPr lang="en-US" dirty="0" smtClean="0"/>
              <a:t> </a:t>
            </a:r>
            <a:r>
              <a:rPr lang="en-US" i="1" dirty="0" err="1" smtClean="0"/>
              <a:t>Phép</a:t>
            </a:r>
            <a:r>
              <a:rPr lang="en-US" i="1" dirty="0" smtClean="0"/>
              <a:t> </a:t>
            </a:r>
            <a:r>
              <a:rPr lang="en-US" i="1" dirty="0" err="1"/>
              <a:t>đo</a:t>
            </a:r>
            <a:r>
              <a:rPr lang="en-US" i="1" dirty="0"/>
              <a:t> </a:t>
            </a:r>
            <a:r>
              <a:rPr lang="en-US" i="1" dirty="0" err="1"/>
              <a:t>cơ</a:t>
            </a:r>
            <a:r>
              <a:rPr lang="en-US" i="1" dirty="0"/>
              <a:t> </a:t>
            </a:r>
            <a:r>
              <a:rPr lang="en-US" i="1" dirty="0" err="1" smtClean="0"/>
              <a:t>bản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375" y="838200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err="1"/>
              <a:t>Quang</a:t>
            </a:r>
            <a:r>
              <a:rPr lang="en-US" sz="1400" b="1" dirty="0"/>
              <a:t> </a:t>
            </a:r>
            <a:r>
              <a:rPr lang="en-US" sz="1400" b="1" dirty="0" err="1"/>
              <a:t>thông</a:t>
            </a:r>
            <a:endParaRPr lang="en-US" sz="1400" dirty="0"/>
          </a:p>
          <a:p>
            <a:r>
              <a:rPr lang="en-US" sz="1400" dirty="0" err="1"/>
              <a:t>Năng</a:t>
            </a:r>
            <a:r>
              <a:rPr lang="en-US" sz="1400" dirty="0"/>
              <a:t> </a:t>
            </a:r>
            <a:r>
              <a:rPr lang="en-US" sz="1400" dirty="0" err="1"/>
              <a:t>lượng</a:t>
            </a:r>
            <a:r>
              <a:rPr lang="en-US" sz="1400" dirty="0"/>
              <a:t> </a:t>
            </a:r>
            <a:r>
              <a:rPr lang="en-US" sz="1400" dirty="0" err="1"/>
              <a:t>bức</a:t>
            </a:r>
            <a:r>
              <a:rPr lang="en-US" sz="1400" dirty="0"/>
              <a:t> </a:t>
            </a:r>
            <a:r>
              <a:rPr lang="en-US" sz="1400" dirty="0" err="1"/>
              <a:t>xạ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một</a:t>
            </a:r>
            <a:r>
              <a:rPr lang="en-US" sz="1400" dirty="0"/>
              <a:t> </a:t>
            </a:r>
            <a:r>
              <a:rPr lang="en-US" sz="1400" dirty="0" err="1"/>
              <a:t>vật</a:t>
            </a:r>
            <a:r>
              <a:rPr lang="en-US" sz="1400" dirty="0"/>
              <a:t> 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xác</a:t>
            </a:r>
            <a:r>
              <a:rPr lang="en-US" sz="1400" dirty="0"/>
              <a:t> </a:t>
            </a:r>
            <a:r>
              <a:rPr lang="en-US" sz="1400" dirty="0" err="1"/>
              <a:t>định</a:t>
            </a:r>
            <a:r>
              <a:rPr lang="en-US" sz="1400" dirty="0"/>
              <a:t> </a:t>
            </a:r>
            <a:r>
              <a:rPr lang="en-US" sz="1400" dirty="0" err="1"/>
              <a:t>bằng</a:t>
            </a:r>
            <a:r>
              <a:rPr lang="en-US" sz="1400" dirty="0"/>
              <a:t> </a:t>
            </a:r>
            <a:r>
              <a:rPr lang="en-US" sz="1400" dirty="0" err="1"/>
              <a:t>công</a:t>
            </a:r>
            <a:r>
              <a:rPr lang="en-US" sz="1400" dirty="0"/>
              <a:t> </a:t>
            </a:r>
            <a:r>
              <a:rPr lang="en-US" sz="1400" dirty="0" err="1"/>
              <a:t>suất</a:t>
            </a:r>
            <a:r>
              <a:rPr lang="en-US" sz="1400" dirty="0"/>
              <a:t> </a:t>
            </a:r>
            <a:r>
              <a:rPr lang="en-US" sz="1400" dirty="0" err="1"/>
              <a:t>bức</a:t>
            </a:r>
            <a:r>
              <a:rPr lang="en-US" sz="1400" dirty="0"/>
              <a:t> </a:t>
            </a:r>
            <a:r>
              <a:rPr lang="en-US" sz="1400" dirty="0" err="1"/>
              <a:t>xạ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đo</a:t>
            </a:r>
            <a:r>
              <a:rPr lang="en-US" sz="1400" dirty="0"/>
              <a:t> </a:t>
            </a:r>
            <a:r>
              <a:rPr lang="en-US" sz="1400" dirty="0" err="1"/>
              <a:t>bằng</a:t>
            </a:r>
            <a:r>
              <a:rPr lang="en-US" sz="1400" dirty="0"/>
              <a:t> Watt. </a:t>
            </a:r>
            <a:r>
              <a:rPr lang="en-US" sz="1400" dirty="0" err="1"/>
              <a:t>Phần</a:t>
            </a:r>
            <a:r>
              <a:rPr lang="en-US" sz="1400" dirty="0"/>
              <a:t> </a:t>
            </a:r>
            <a:r>
              <a:rPr lang="en-US" sz="1400" dirty="0" err="1"/>
              <a:t>năng</a:t>
            </a:r>
            <a:r>
              <a:rPr lang="en-US" sz="1400" dirty="0"/>
              <a:t> </a:t>
            </a:r>
            <a:r>
              <a:rPr lang="en-US" sz="1400" dirty="0" err="1"/>
              <a:t>lượng</a:t>
            </a:r>
            <a:r>
              <a:rPr lang="en-US" sz="1400" dirty="0"/>
              <a:t> </a:t>
            </a:r>
            <a:r>
              <a:rPr lang="en-US" sz="1400" dirty="0" err="1"/>
              <a:t>bức</a:t>
            </a:r>
            <a:r>
              <a:rPr lang="en-US" sz="1400" dirty="0"/>
              <a:t> </a:t>
            </a:r>
            <a:r>
              <a:rPr lang="en-US" sz="1400" dirty="0" err="1"/>
              <a:t>xạ</a:t>
            </a:r>
            <a:r>
              <a:rPr lang="en-US" sz="1400" dirty="0"/>
              <a:t>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dải</a:t>
            </a:r>
            <a:r>
              <a:rPr lang="en-US" sz="1400" dirty="0"/>
              <a:t> </a:t>
            </a:r>
            <a:r>
              <a:rPr lang="en-US" sz="1400" dirty="0" err="1"/>
              <a:t>phổ</a:t>
            </a:r>
            <a:r>
              <a:rPr lang="en-US" sz="1400" dirty="0"/>
              <a:t> </a:t>
            </a:r>
            <a:r>
              <a:rPr lang="en-US" sz="1400" dirty="0" err="1"/>
              <a:t>ánh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, </a:t>
            </a:r>
            <a:r>
              <a:rPr lang="en-US" sz="1400" dirty="0" err="1"/>
              <a:t>tức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en-US" sz="1400" dirty="0"/>
              <a:t> </a:t>
            </a:r>
            <a:r>
              <a:rPr lang="en-US" sz="1400" dirty="0" err="1"/>
              <a:t>phần</a:t>
            </a:r>
            <a:r>
              <a:rPr lang="en-US" sz="1400" dirty="0"/>
              <a:t> </a:t>
            </a:r>
            <a:r>
              <a:rPr lang="en-US" sz="1400" dirty="0" err="1"/>
              <a:t>bức</a:t>
            </a:r>
            <a:r>
              <a:rPr lang="en-US" sz="1400" dirty="0"/>
              <a:t> </a:t>
            </a:r>
            <a:r>
              <a:rPr lang="en-US" sz="1400" dirty="0" err="1"/>
              <a:t>xạ</a:t>
            </a:r>
            <a:r>
              <a:rPr lang="en-US" sz="1400" dirty="0"/>
              <a:t> </a:t>
            </a:r>
            <a:r>
              <a:rPr lang="en-US" sz="1400" dirty="0" err="1"/>
              <a:t>trông</a:t>
            </a:r>
            <a:r>
              <a:rPr lang="en-US" sz="1400" dirty="0"/>
              <a:t> </a:t>
            </a:r>
            <a:r>
              <a:rPr lang="en-US" sz="1400" dirty="0" err="1"/>
              <a:t>thấy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bằng</a:t>
            </a:r>
            <a:r>
              <a:rPr lang="en-US" sz="1400" dirty="0"/>
              <a:t> </a:t>
            </a:r>
            <a:r>
              <a:rPr lang="en-US" sz="1400" dirty="0" err="1"/>
              <a:t>mắt</a:t>
            </a:r>
            <a:r>
              <a:rPr lang="en-US" sz="1400" dirty="0"/>
              <a:t> </a:t>
            </a:r>
            <a:r>
              <a:rPr lang="en-US" sz="1400" dirty="0" err="1"/>
              <a:t>thường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gọi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en-US" sz="1400" dirty="0"/>
              <a:t> </a:t>
            </a:r>
            <a:r>
              <a:rPr lang="en-US" sz="1400" dirty="0" err="1"/>
              <a:t>qu</a:t>
            </a:r>
            <a:r>
              <a:rPr lang="en-US" sz="1400" dirty="0" err="1">
                <a:hlinkClick r:id="rId2"/>
              </a:rPr>
              <a:t>a</a:t>
            </a:r>
            <a:r>
              <a:rPr lang="en-US" sz="1400" dirty="0" err="1"/>
              <a:t>ng</a:t>
            </a:r>
            <a:r>
              <a:rPr lang="en-US" sz="1400" dirty="0"/>
              <a:t> </a:t>
            </a:r>
            <a:r>
              <a:rPr lang="en-US" sz="1400" dirty="0" err="1"/>
              <a:t>thông</a:t>
            </a:r>
            <a:r>
              <a:rPr lang="en-US" sz="1400" dirty="0"/>
              <a:t>. Hay </a:t>
            </a:r>
            <a:r>
              <a:rPr lang="en-US" sz="1400" dirty="0" err="1"/>
              <a:t>nói</a:t>
            </a:r>
            <a:r>
              <a:rPr lang="en-US" sz="1400" dirty="0"/>
              <a:t> </a:t>
            </a:r>
            <a:r>
              <a:rPr lang="en-US" sz="1400" dirty="0" err="1"/>
              <a:t>cách</a:t>
            </a:r>
            <a:r>
              <a:rPr lang="en-US" sz="1400" dirty="0"/>
              <a:t> </a:t>
            </a:r>
            <a:r>
              <a:rPr lang="en-US" sz="1400" dirty="0" err="1"/>
              <a:t>khác</a:t>
            </a:r>
            <a:r>
              <a:rPr lang="en-US" sz="1400" dirty="0"/>
              <a:t>  </a:t>
            </a:r>
            <a:r>
              <a:rPr lang="en-US" sz="1400" dirty="0" err="1"/>
              <a:t>quang</a:t>
            </a:r>
            <a:r>
              <a:rPr lang="en-US" sz="1400" dirty="0"/>
              <a:t> </a:t>
            </a:r>
            <a:r>
              <a:rPr lang="en-US" sz="1400" dirty="0" err="1"/>
              <a:t>thông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en-US" sz="1400" dirty="0"/>
              <a:t> </a:t>
            </a:r>
            <a:r>
              <a:rPr lang="en-US" sz="1400" dirty="0" err="1"/>
              <a:t>đại</a:t>
            </a:r>
            <a:r>
              <a:rPr lang="en-US" sz="1400" dirty="0"/>
              <a:t> </a:t>
            </a:r>
            <a:r>
              <a:rPr lang="en-US" sz="1400" dirty="0" err="1"/>
              <a:t>lượng</a:t>
            </a:r>
            <a:r>
              <a:rPr lang="en-US" sz="1400" dirty="0"/>
              <a:t> </a:t>
            </a:r>
            <a:r>
              <a:rPr lang="en-US" sz="1400" dirty="0" err="1"/>
              <a:t>biểu</a:t>
            </a:r>
            <a:r>
              <a:rPr lang="en-US" sz="1400" dirty="0"/>
              <a:t> </a:t>
            </a:r>
            <a:r>
              <a:rPr lang="en-US" sz="1400" dirty="0" err="1"/>
              <a:t>thị</a:t>
            </a:r>
            <a:r>
              <a:rPr lang="en-US" sz="1400" dirty="0"/>
              <a:t>  </a:t>
            </a:r>
            <a:r>
              <a:rPr lang="en-US" sz="1400" dirty="0" err="1"/>
              <a:t>phần</a:t>
            </a:r>
            <a:r>
              <a:rPr lang="en-US" sz="1400" dirty="0"/>
              <a:t> </a:t>
            </a:r>
            <a:r>
              <a:rPr lang="en-US" sz="1400" dirty="0" err="1"/>
              <a:t>công</a:t>
            </a:r>
            <a:r>
              <a:rPr lang="en-US" sz="1400" dirty="0"/>
              <a:t> </a:t>
            </a:r>
            <a:r>
              <a:rPr lang="en-US" sz="1400" dirty="0" err="1"/>
              <a:t>suất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bức</a:t>
            </a:r>
            <a:r>
              <a:rPr lang="en-US" sz="1400" dirty="0"/>
              <a:t> </a:t>
            </a:r>
            <a:r>
              <a:rPr lang="en-US" sz="1400" dirty="0" err="1"/>
              <a:t>xạ</a:t>
            </a:r>
            <a:r>
              <a:rPr lang="en-US" sz="1400" dirty="0"/>
              <a:t> </a:t>
            </a:r>
            <a:r>
              <a:rPr lang="en-US" sz="1400" dirty="0" err="1"/>
              <a:t>quang</a:t>
            </a:r>
            <a:r>
              <a:rPr lang="en-US" sz="1400" dirty="0"/>
              <a:t> 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tác</a:t>
            </a:r>
            <a:r>
              <a:rPr lang="en-US" sz="1400" dirty="0"/>
              <a:t> </a:t>
            </a:r>
            <a:r>
              <a:rPr lang="en-US" sz="1400" dirty="0" err="1"/>
              <a:t>dụng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mắt</a:t>
            </a:r>
            <a:r>
              <a:rPr lang="en-US" sz="1400" dirty="0"/>
              <a:t> </a:t>
            </a:r>
            <a:r>
              <a:rPr lang="en-US" sz="1400" dirty="0" err="1"/>
              <a:t>người</a:t>
            </a:r>
            <a:r>
              <a:rPr lang="en-US" sz="1400" dirty="0"/>
              <a:t> qua </a:t>
            </a:r>
            <a:r>
              <a:rPr lang="en-US" sz="1400" dirty="0" err="1"/>
              <a:t>một</a:t>
            </a:r>
            <a:r>
              <a:rPr lang="en-US" sz="1400" dirty="0"/>
              <a:t> </a:t>
            </a:r>
            <a:r>
              <a:rPr lang="en-US" sz="1400" dirty="0" err="1"/>
              <a:t>tiết</a:t>
            </a:r>
            <a:r>
              <a:rPr lang="en-US" sz="1400" dirty="0"/>
              <a:t> </a:t>
            </a:r>
            <a:r>
              <a:rPr lang="en-US" sz="1400" dirty="0" err="1"/>
              <a:t>diện</a:t>
            </a:r>
            <a:r>
              <a:rPr lang="en-US" sz="1400" dirty="0"/>
              <a:t> </a:t>
            </a:r>
            <a:r>
              <a:rPr lang="en-US" sz="1400" dirty="0" err="1"/>
              <a:t>nào</a:t>
            </a:r>
            <a:r>
              <a:rPr lang="en-US" sz="1400" dirty="0"/>
              <a:t> </a:t>
            </a:r>
            <a:r>
              <a:rPr lang="en-US" sz="1400" dirty="0" err="1"/>
              <a:t>đó</a:t>
            </a:r>
            <a:r>
              <a:rPr lang="en-US" sz="1400" dirty="0"/>
              <a:t>. </a:t>
            </a:r>
            <a:r>
              <a:rPr lang="en-US" sz="1400" dirty="0" err="1"/>
              <a:t>Đơn</a:t>
            </a:r>
            <a:r>
              <a:rPr lang="en-US" sz="1400" dirty="0"/>
              <a:t> </a:t>
            </a:r>
            <a:r>
              <a:rPr lang="en-US" sz="1400" dirty="0" err="1"/>
              <a:t>vị</a:t>
            </a:r>
            <a:r>
              <a:rPr lang="en-US" sz="1400" dirty="0"/>
              <a:t> </a:t>
            </a:r>
            <a:r>
              <a:rPr lang="en-US" sz="1400" dirty="0" err="1"/>
              <a:t>đo</a:t>
            </a:r>
            <a:r>
              <a:rPr lang="en-US" sz="1400" dirty="0"/>
              <a:t> </a:t>
            </a:r>
            <a:r>
              <a:rPr lang="en-US" sz="1400" dirty="0" err="1"/>
              <a:t>quang</a:t>
            </a:r>
            <a:r>
              <a:rPr lang="en-US" sz="1400" dirty="0"/>
              <a:t> </a:t>
            </a:r>
            <a:r>
              <a:rPr lang="en-US" sz="1400" dirty="0" err="1"/>
              <a:t>thông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en-US" sz="1400" dirty="0"/>
              <a:t> lumen </a:t>
            </a:r>
            <a:r>
              <a:rPr lang="en-US" sz="1400" dirty="0" err="1"/>
              <a:t>viết</a:t>
            </a:r>
            <a:r>
              <a:rPr lang="en-US" sz="1400" dirty="0"/>
              <a:t> </a:t>
            </a:r>
            <a:r>
              <a:rPr lang="en-US" sz="1400" dirty="0" err="1"/>
              <a:t>tắt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en-US" sz="1400" dirty="0"/>
              <a:t> Lm, ta </a:t>
            </a:r>
            <a:r>
              <a:rPr lang="en-US" sz="1400" dirty="0" err="1"/>
              <a:t>có</a:t>
            </a:r>
            <a:r>
              <a:rPr lang="en-US" sz="1400" dirty="0"/>
              <a:t> 1W= 683Lm, ( </a:t>
            </a:r>
            <a:r>
              <a:rPr lang="en-US" sz="1400" dirty="0" err="1"/>
              <a:t>đối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bước</a:t>
            </a:r>
            <a:r>
              <a:rPr lang="en-US" sz="1400" dirty="0"/>
              <a:t> </a:t>
            </a:r>
            <a:r>
              <a:rPr lang="en-US" sz="1400" dirty="0" err="1"/>
              <a:t>sóng</a:t>
            </a:r>
            <a:r>
              <a:rPr lang="en-US" sz="1400" dirty="0"/>
              <a:t> λ=0,555 µm)</a:t>
            </a:r>
          </a:p>
          <a:p>
            <a:pPr lvl="0"/>
            <a:r>
              <a:rPr lang="en-US" sz="1400" b="1" dirty="0" err="1"/>
              <a:t>Cường</a:t>
            </a:r>
            <a:r>
              <a:rPr lang="en-US" sz="1400" b="1" dirty="0"/>
              <a:t> </a:t>
            </a:r>
            <a:r>
              <a:rPr lang="en-US" sz="1400" b="1" dirty="0" err="1"/>
              <a:t>độ</a:t>
            </a:r>
            <a:r>
              <a:rPr lang="en-US" sz="1400" b="1" dirty="0"/>
              <a:t> </a:t>
            </a:r>
            <a:r>
              <a:rPr lang="en-US" sz="1400" b="1" dirty="0" err="1"/>
              <a:t>sáng</a:t>
            </a:r>
            <a:endParaRPr lang="en-US" sz="1400" dirty="0"/>
          </a:p>
          <a:p>
            <a:r>
              <a:rPr lang="en-US" sz="1400" dirty="0" err="1"/>
              <a:t>Cường</a:t>
            </a:r>
            <a:r>
              <a:rPr lang="en-US" sz="1400" dirty="0"/>
              <a:t> </a:t>
            </a:r>
            <a:r>
              <a:rPr lang="en-US" sz="1400" dirty="0" err="1"/>
              <a:t>độ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một</a:t>
            </a:r>
            <a:r>
              <a:rPr lang="en-US" sz="1400" dirty="0"/>
              <a:t> </a:t>
            </a:r>
            <a:r>
              <a:rPr lang="en-US" sz="1400" dirty="0" err="1"/>
              <a:t>nguồn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en-US" sz="1400" dirty="0"/>
              <a:t> </a:t>
            </a:r>
            <a:r>
              <a:rPr lang="en-US" sz="1400" dirty="0" err="1"/>
              <a:t>quang</a:t>
            </a:r>
            <a:r>
              <a:rPr lang="en-US" sz="1400" dirty="0"/>
              <a:t> </a:t>
            </a:r>
            <a:r>
              <a:rPr lang="en-US" sz="1400" dirty="0" err="1"/>
              <a:t>thông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nguồn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đó</a:t>
            </a:r>
            <a:r>
              <a:rPr lang="en-US" sz="1400" dirty="0"/>
              <a:t> </a:t>
            </a:r>
            <a:r>
              <a:rPr lang="en-US" sz="1400" dirty="0" err="1"/>
              <a:t>bức</a:t>
            </a:r>
            <a:r>
              <a:rPr lang="en-US" sz="1400" dirty="0"/>
              <a:t> </a:t>
            </a:r>
            <a:r>
              <a:rPr lang="en-US" sz="1400" dirty="0" err="1"/>
              <a:t>xạ</a:t>
            </a:r>
            <a:r>
              <a:rPr lang="en-US" sz="1400" dirty="0"/>
              <a:t> </a:t>
            </a:r>
            <a:r>
              <a:rPr lang="en-US" sz="1400" dirty="0" err="1"/>
              <a:t>theo</a:t>
            </a:r>
            <a:r>
              <a:rPr lang="en-US" sz="1400" dirty="0"/>
              <a:t> </a:t>
            </a:r>
            <a:r>
              <a:rPr lang="en-US" sz="1400" dirty="0" err="1"/>
              <a:t>phương</a:t>
            </a:r>
            <a:r>
              <a:rPr lang="en-US" sz="1400" dirty="0"/>
              <a:t>  </a:t>
            </a:r>
            <a:r>
              <a:rPr lang="en-US" sz="1400" dirty="0" err="1"/>
              <a:t>đã</a:t>
            </a:r>
            <a:r>
              <a:rPr lang="en-US" sz="1400" dirty="0"/>
              <a:t> </a:t>
            </a:r>
            <a:r>
              <a:rPr lang="en-US" sz="1400" dirty="0" err="1"/>
              <a:t>định</a:t>
            </a:r>
            <a:r>
              <a:rPr lang="en-US" sz="1400" dirty="0"/>
              <a:t>,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một</a:t>
            </a:r>
            <a:r>
              <a:rPr lang="en-US" sz="1400" dirty="0"/>
              <a:t> </a:t>
            </a:r>
            <a:r>
              <a:rPr lang="en-US" sz="1400" dirty="0" err="1"/>
              <a:t>đơn</a:t>
            </a:r>
            <a:r>
              <a:rPr lang="en-US" sz="1400" dirty="0"/>
              <a:t> </a:t>
            </a:r>
            <a:r>
              <a:rPr lang="en-US" sz="1400" dirty="0" err="1"/>
              <a:t>vị</a:t>
            </a:r>
            <a:r>
              <a:rPr lang="en-US" sz="1400" dirty="0"/>
              <a:t> </a:t>
            </a:r>
            <a:r>
              <a:rPr lang="en-US" sz="1400" dirty="0" err="1"/>
              <a:t>góc</a:t>
            </a:r>
            <a:r>
              <a:rPr lang="en-US" sz="1400" dirty="0"/>
              <a:t> </a:t>
            </a:r>
            <a:r>
              <a:rPr lang="en-US" sz="1400" dirty="0" err="1"/>
              <a:t>khối</a:t>
            </a:r>
            <a:r>
              <a:rPr lang="en-US" sz="1400" dirty="0"/>
              <a:t>. </a:t>
            </a:r>
            <a:r>
              <a:rPr lang="en-US" sz="1400" dirty="0" err="1"/>
              <a:t>Nó</a:t>
            </a:r>
            <a:r>
              <a:rPr lang="en-US" sz="1400" dirty="0"/>
              <a:t> </a:t>
            </a:r>
            <a:r>
              <a:rPr lang="en-US" sz="1400" dirty="0" err="1"/>
              <a:t>đặc</a:t>
            </a:r>
            <a:r>
              <a:rPr lang="en-US" sz="1400" dirty="0"/>
              <a:t> </a:t>
            </a:r>
            <a:r>
              <a:rPr lang="en-US" sz="1400" dirty="0" err="1"/>
              <a:t>trưng</a:t>
            </a:r>
            <a:r>
              <a:rPr lang="en-US" sz="1400" dirty="0"/>
              <a:t> </a:t>
            </a:r>
            <a:r>
              <a:rPr lang="en-US" sz="1400" dirty="0" err="1"/>
              <a:t>cho</a:t>
            </a:r>
            <a:r>
              <a:rPr lang="en-US" sz="1400" dirty="0"/>
              <a:t> </a:t>
            </a:r>
            <a:r>
              <a:rPr lang="en-US" sz="1400" dirty="0" err="1"/>
              <a:t>mật</a:t>
            </a:r>
            <a:r>
              <a:rPr lang="en-US" sz="1400" dirty="0"/>
              <a:t> </a:t>
            </a:r>
            <a:r>
              <a:rPr lang="en-US" sz="1400" dirty="0" err="1"/>
              <a:t>độ</a:t>
            </a:r>
            <a:r>
              <a:rPr lang="en-US" sz="1400" dirty="0"/>
              <a:t> </a:t>
            </a:r>
            <a:r>
              <a:rPr lang="en-US" sz="1400" dirty="0" err="1"/>
              <a:t>không</a:t>
            </a:r>
            <a:r>
              <a:rPr lang="en-US" sz="1400" dirty="0"/>
              <a:t> </a:t>
            </a:r>
            <a:r>
              <a:rPr lang="en-US" sz="1400" dirty="0" err="1"/>
              <a:t>gian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quang</a:t>
            </a:r>
            <a:r>
              <a:rPr lang="en-US" sz="1400" dirty="0"/>
              <a:t> </a:t>
            </a:r>
            <a:r>
              <a:rPr lang="en-US" sz="1400" dirty="0" err="1"/>
              <a:t>thông</a:t>
            </a:r>
            <a:r>
              <a:rPr lang="en-US" sz="1400" dirty="0"/>
              <a:t>. </a:t>
            </a:r>
            <a:r>
              <a:rPr lang="en-US" sz="1400" dirty="0" err="1"/>
              <a:t>Cường</a:t>
            </a:r>
            <a:r>
              <a:rPr lang="en-US" sz="1400" dirty="0"/>
              <a:t> </a:t>
            </a:r>
            <a:r>
              <a:rPr lang="en-US" sz="1400" dirty="0" err="1"/>
              <a:t>độ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= </a:t>
            </a:r>
            <a:r>
              <a:rPr lang="en-US" sz="1400" dirty="0" err="1"/>
              <a:t>qu</a:t>
            </a:r>
            <a:r>
              <a:rPr lang="en-US" sz="1400" dirty="0" err="1">
                <a:hlinkClick r:id="rId3"/>
              </a:rPr>
              <a:t>a</a:t>
            </a:r>
            <a:r>
              <a:rPr lang="en-US" sz="1400" dirty="0" err="1"/>
              <a:t>ng</a:t>
            </a:r>
            <a:r>
              <a:rPr lang="en-US" sz="1400" dirty="0"/>
              <a:t> </a:t>
            </a:r>
            <a:r>
              <a:rPr lang="en-US" sz="1400" dirty="0" err="1"/>
              <a:t>thông</a:t>
            </a:r>
            <a:r>
              <a:rPr lang="en-US" sz="1400" dirty="0"/>
              <a:t>/ </a:t>
            </a:r>
            <a:r>
              <a:rPr lang="en-US" sz="1400" dirty="0" err="1"/>
              <a:t>góc</a:t>
            </a:r>
            <a:r>
              <a:rPr lang="en-US" sz="1400" dirty="0"/>
              <a:t> </a:t>
            </a:r>
            <a:r>
              <a:rPr lang="en-US" sz="1400" dirty="0" err="1"/>
              <a:t>khối</a:t>
            </a:r>
            <a:endParaRPr lang="en-US" sz="1400" dirty="0"/>
          </a:p>
          <a:p>
            <a:pPr lvl="0"/>
            <a:r>
              <a:rPr lang="en-US" sz="1400" b="1" dirty="0" err="1"/>
              <a:t>Độ</a:t>
            </a:r>
            <a:r>
              <a:rPr lang="en-US" sz="1400" b="1" dirty="0"/>
              <a:t> </a:t>
            </a:r>
            <a:r>
              <a:rPr lang="en-US" sz="1400" b="1" dirty="0" err="1"/>
              <a:t>chói</a:t>
            </a:r>
            <a:endParaRPr lang="en-US" sz="1400" dirty="0"/>
          </a:p>
          <a:p>
            <a:r>
              <a:rPr lang="en-US" sz="1400" dirty="0" err="1"/>
              <a:t>Là</a:t>
            </a:r>
            <a:r>
              <a:rPr lang="en-US" sz="1400" dirty="0"/>
              <a:t> </a:t>
            </a:r>
            <a:r>
              <a:rPr lang="en-US" sz="1400" dirty="0" err="1"/>
              <a:t>đại</a:t>
            </a:r>
            <a:r>
              <a:rPr lang="en-US" sz="1400" dirty="0"/>
              <a:t> </a:t>
            </a:r>
            <a:r>
              <a:rPr lang="en-US" sz="1400" dirty="0" err="1"/>
              <a:t>lượng</a:t>
            </a:r>
            <a:r>
              <a:rPr lang="en-US" sz="1400" dirty="0"/>
              <a:t> </a:t>
            </a:r>
            <a:r>
              <a:rPr lang="en-US" sz="1400" dirty="0" err="1"/>
              <a:t>chỉ</a:t>
            </a:r>
            <a:r>
              <a:rPr lang="en-US" sz="1400" dirty="0"/>
              <a:t> </a:t>
            </a:r>
            <a:r>
              <a:rPr lang="en-US" sz="1400" dirty="0" err="1"/>
              <a:t>mức</a:t>
            </a:r>
            <a:r>
              <a:rPr lang="en-US" sz="1400" dirty="0"/>
              <a:t> </a:t>
            </a:r>
            <a:r>
              <a:rPr lang="en-US" sz="1400" dirty="0" err="1"/>
              <a:t>độ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 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vật</a:t>
            </a:r>
            <a:r>
              <a:rPr lang="en-US" sz="1400" dirty="0"/>
              <a:t> </a:t>
            </a:r>
            <a:r>
              <a:rPr lang="en-US" sz="1400" dirty="0" err="1"/>
              <a:t>bức</a:t>
            </a:r>
            <a:r>
              <a:rPr lang="en-US" sz="1400" dirty="0"/>
              <a:t> </a:t>
            </a:r>
            <a:r>
              <a:rPr lang="en-US" sz="1400" dirty="0" err="1"/>
              <a:t>xạ</a:t>
            </a:r>
            <a:r>
              <a:rPr lang="en-US" sz="1400" dirty="0"/>
              <a:t> </a:t>
            </a:r>
            <a:r>
              <a:rPr lang="en-US" sz="1400" dirty="0" err="1"/>
              <a:t>ánh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, </a:t>
            </a:r>
            <a:r>
              <a:rPr lang="en-US" sz="1400" dirty="0" err="1"/>
              <a:t>phản</a:t>
            </a:r>
            <a:r>
              <a:rPr lang="en-US" sz="1400" dirty="0"/>
              <a:t> </a:t>
            </a:r>
            <a:r>
              <a:rPr lang="en-US" sz="1400" dirty="0" err="1"/>
              <a:t>xạ</a:t>
            </a:r>
            <a:r>
              <a:rPr lang="en-US" sz="1400" dirty="0"/>
              <a:t> </a:t>
            </a:r>
            <a:r>
              <a:rPr lang="en-US" sz="1400" dirty="0" err="1"/>
              <a:t>ánh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, </a:t>
            </a:r>
            <a:r>
              <a:rPr lang="en-US" sz="1400" dirty="0" err="1"/>
              <a:t>hoặc</a:t>
            </a:r>
            <a:r>
              <a:rPr lang="en-US" sz="1400" dirty="0"/>
              <a:t> </a:t>
            </a:r>
            <a:r>
              <a:rPr lang="en-US" sz="1400" dirty="0" err="1"/>
              <a:t>cho</a:t>
            </a:r>
            <a:r>
              <a:rPr lang="en-US" sz="1400" dirty="0"/>
              <a:t> </a:t>
            </a:r>
            <a:r>
              <a:rPr lang="en-US" sz="1400" dirty="0" err="1"/>
              <a:t>ánh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đi</a:t>
            </a:r>
            <a:r>
              <a:rPr lang="en-US" sz="1400" dirty="0"/>
              <a:t> qua.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đo</a:t>
            </a:r>
            <a:r>
              <a:rPr lang="en-US" sz="1400" dirty="0"/>
              <a:t> </a:t>
            </a:r>
            <a:r>
              <a:rPr lang="en-US" sz="1400" dirty="0" err="1"/>
              <a:t>lường</a:t>
            </a:r>
            <a:r>
              <a:rPr lang="en-US" sz="1400" dirty="0"/>
              <a:t> </a:t>
            </a:r>
            <a:r>
              <a:rPr lang="en-US" sz="1400" dirty="0" err="1"/>
              <a:t>quang</a:t>
            </a:r>
            <a:r>
              <a:rPr lang="en-US" sz="1400" dirty="0"/>
              <a:t> </a:t>
            </a:r>
            <a:r>
              <a:rPr lang="en-US" sz="1400" dirty="0" err="1"/>
              <a:t>học</a:t>
            </a:r>
            <a:r>
              <a:rPr lang="en-US" sz="1400" dirty="0"/>
              <a:t> </a:t>
            </a:r>
            <a:r>
              <a:rPr lang="en-US" sz="1400" dirty="0" err="1"/>
              <a:t>độ</a:t>
            </a:r>
            <a:r>
              <a:rPr lang="en-US" sz="1400" dirty="0"/>
              <a:t> </a:t>
            </a:r>
            <a:r>
              <a:rPr lang="en-US" sz="1400" dirty="0" err="1"/>
              <a:t>chói</a:t>
            </a:r>
            <a:r>
              <a:rPr lang="en-US" sz="1400" dirty="0"/>
              <a:t> </a:t>
            </a:r>
            <a:r>
              <a:rPr lang="en-US" sz="1400" dirty="0" err="1"/>
              <a:t>chỉ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dùng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vật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kích</a:t>
            </a:r>
            <a:r>
              <a:rPr lang="en-US" sz="1400" dirty="0"/>
              <a:t> </a:t>
            </a:r>
            <a:r>
              <a:rPr lang="en-US" sz="1400" dirty="0" err="1"/>
              <a:t>thước</a:t>
            </a:r>
            <a:r>
              <a:rPr lang="en-US" sz="1400" dirty="0"/>
              <a:t> </a:t>
            </a:r>
            <a:r>
              <a:rPr lang="en-US" sz="1400" dirty="0" err="1"/>
              <a:t>hữu</a:t>
            </a:r>
            <a:r>
              <a:rPr lang="en-US" sz="1400" dirty="0"/>
              <a:t> </a:t>
            </a:r>
            <a:r>
              <a:rPr lang="en-US" sz="1400" dirty="0" err="1"/>
              <a:t>hạn</a:t>
            </a:r>
            <a:r>
              <a:rPr lang="en-US" sz="1400" dirty="0"/>
              <a:t>, </a:t>
            </a:r>
            <a:r>
              <a:rPr lang="en-US" sz="1400" dirty="0" err="1"/>
              <a:t>không</a:t>
            </a:r>
            <a:r>
              <a:rPr lang="en-US" sz="1400" dirty="0"/>
              <a:t> </a:t>
            </a:r>
            <a:r>
              <a:rPr lang="en-US" sz="1400" dirty="0" err="1"/>
              <a:t>dùng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nguồn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điểm</a:t>
            </a:r>
            <a:r>
              <a:rPr lang="en-US" sz="1400" dirty="0"/>
              <a:t>. </a:t>
            </a:r>
            <a:r>
              <a:rPr lang="en-US" sz="1400" dirty="0" err="1"/>
              <a:t>Độ</a:t>
            </a:r>
            <a:r>
              <a:rPr lang="en-US" sz="1400" dirty="0"/>
              <a:t> </a:t>
            </a:r>
            <a:r>
              <a:rPr lang="en-US" sz="1400" dirty="0" err="1"/>
              <a:t>chói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một</a:t>
            </a:r>
            <a:r>
              <a:rPr lang="en-US" sz="1400" dirty="0"/>
              <a:t> </a:t>
            </a:r>
            <a:r>
              <a:rPr lang="en-US" sz="1400" dirty="0" err="1"/>
              <a:t>nguồn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mặt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xác</a:t>
            </a:r>
            <a:r>
              <a:rPr lang="en-US" sz="1400" dirty="0"/>
              <a:t> </a:t>
            </a:r>
            <a:r>
              <a:rPr lang="en-US" sz="1400" dirty="0" err="1"/>
              <a:t>định</a:t>
            </a:r>
            <a:r>
              <a:rPr lang="en-US" sz="1400" dirty="0"/>
              <a:t> </a:t>
            </a:r>
            <a:r>
              <a:rPr lang="en-US" sz="1400" dirty="0" err="1"/>
              <a:t>bằng</a:t>
            </a:r>
            <a:r>
              <a:rPr lang="en-US" sz="1400" dirty="0"/>
              <a:t> </a:t>
            </a:r>
            <a:r>
              <a:rPr lang="en-US" sz="1400" dirty="0" err="1"/>
              <a:t>cường</a:t>
            </a:r>
            <a:r>
              <a:rPr lang="en-US" sz="1400" dirty="0"/>
              <a:t> </a:t>
            </a:r>
            <a:r>
              <a:rPr lang="en-US" sz="1400" dirty="0" err="1"/>
              <a:t>độ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theo</a:t>
            </a:r>
            <a:r>
              <a:rPr lang="en-US" sz="1400" dirty="0"/>
              <a:t> </a:t>
            </a:r>
            <a:r>
              <a:rPr lang="en-US" sz="1400" dirty="0" err="1"/>
              <a:t>hướng</a:t>
            </a:r>
            <a:r>
              <a:rPr lang="en-US" sz="1400" dirty="0"/>
              <a:t> </a:t>
            </a:r>
            <a:r>
              <a:rPr lang="en-US" sz="1400" dirty="0" err="1"/>
              <a:t>quan</a:t>
            </a:r>
            <a:r>
              <a:rPr lang="en-US" sz="1400" dirty="0"/>
              <a:t> </a:t>
            </a:r>
            <a:r>
              <a:rPr lang="en-US" sz="1400" dirty="0" err="1"/>
              <a:t>sát</a:t>
            </a:r>
            <a:r>
              <a:rPr lang="en-US" sz="1400" dirty="0"/>
              <a:t> </a:t>
            </a:r>
            <a:r>
              <a:rPr lang="en-US" sz="1400" dirty="0" err="1"/>
              <a:t>bức</a:t>
            </a:r>
            <a:r>
              <a:rPr lang="en-US" sz="1400" dirty="0"/>
              <a:t> </a:t>
            </a:r>
            <a:r>
              <a:rPr lang="en-US" sz="1400" dirty="0" err="1"/>
              <a:t>xạ</a:t>
            </a:r>
            <a:r>
              <a:rPr lang="en-US" sz="1400" dirty="0"/>
              <a:t> </a:t>
            </a:r>
            <a:r>
              <a:rPr lang="en-US" sz="1400" dirty="0" err="1"/>
              <a:t>từ</a:t>
            </a:r>
            <a:r>
              <a:rPr lang="en-US" sz="1400" dirty="0"/>
              <a:t>  </a:t>
            </a:r>
            <a:r>
              <a:rPr lang="en-US" sz="1400" dirty="0" err="1"/>
              <a:t>một</a:t>
            </a:r>
            <a:r>
              <a:rPr lang="en-US" sz="1400" dirty="0"/>
              <a:t> </a:t>
            </a:r>
            <a:r>
              <a:rPr lang="en-US" sz="1400" dirty="0" err="1"/>
              <a:t>diện</a:t>
            </a:r>
            <a:r>
              <a:rPr lang="en-US" sz="1400" dirty="0"/>
              <a:t> </a:t>
            </a:r>
            <a:r>
              <a:rPr lang="en-US" sz="1400" dirty="0" err="1"/>
              <a:t>tích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nguồn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mặt</a:t>
            </a:r>
            <a:r>
              <a:rPr lang="en-US" sz="1400" dirty="0"/>
              <a:t> </a:t>
            </a:r>
            <a:r>
              <a:rPr lang="en-US" sz="1400" dirty="0" err="1"/>
              <a:t>mà</a:t>
            </a:r>
            <a:r>
              <a:rPr lang="en-US" sz="1400" dirty="0"/>
              <a:t> </a:t>
            </a:r>
            <a:r>
              <a:rPr lang="en-US" sz="1400" dirty="0" err="1"/>
              <a:t>hình</a:t>
            </a:r>
            <a:r>
              <a:rPr lang="en-US" sz="1400" dirty="0"/>
              <a:t> </a:t>
            </a:r>
            <a:r>
              <a:rPr lang="en-US" sz="1400" dirty="0" err="1"/>
              <a:t>chiếu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diện</a:t>
            </a:r>
            <a:r>
              <a:rPr lang="en-US" sz="1400" dirty="0"/>
              <a:t> </a:t>
            </a:r>
            <a:r>
              <a:rPr lang="en-US" sz="1400" dirty="0" err="1"/>
              <a:t>tích</a:t>
            </a:r>
            <a:r>
              <a:rPr lang="en-US" sz="1400" dirty="0"/>
              <a:t> </a:t>
            </a:r>
            <a:r>
              <a:rPr lang="en-US" sz="1400" dirty="0" err="1"/>
              <a:t>đó</a:t>
            </a:r>
            <a:r>
              <a:rPr lang="en-US" sz="1400" dirty="0"/>
              <a:t> </a:t>
            </a:r>
            <a:r>
              <a:rPr lang="en-US" sz="1400" dirty="0" err="1"/>
              <a:t>trên</a:t>
            </a:r>
            <a:r>
              <a:rPr lang="en-US" sz="1400" dirty="0"/>
              <a:t> </a:t>
            </a:r>
            <a:r>
              <a:rPr lang="en-US" sz="1400" dirty="0" err="1"/>
              <a:t>mặt</a:t>
            </a:r>
            <a:r>
              <a:rPr lang="en-US" sz="1400" dirty="0"/>
              <a:t> </a:t>
            </a:r>
            <a:r>
              <a:rPr lang="en-US" sz="1400" dirty="0" err="1"/>
              <a:t>phẳng</a:t>
            </a:r>
            <a:r>
              <a:rPr lang="en-US" sz="1400" dirty="0"/>
              <a:t> </a:t>
            </a:r>
            <a:r>
              <a:rPr lang="en-US" sz="1400" dirty="0" err="1"/>
              <a:t>vuông</a:t>
            </a:r>
            <a:r>
              <a:rPr lang="en-US" sz="1400" dirty="0"/>
              <a:t> </a:t>
            </a:r>
            <a:r>
              <a:rPr lang="en-US" sz="1400" dirty="0" err="1"/>
              <a:t>góc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hướng</a:t>
            </a:r>
            <a:r>
              <a:rPr lang="en-US" sz="1400" dirty="0"/>
              <a:t> </a:t>
            </a:r>
            <a:r>
              <a:rPr lang="en-US" sz="1400" dirty="0" err="1"/>
              <a:t>quan</a:t>
            </a:r>
            <a:r>
              <a:rPr lang="en-US" sz="1400" dirty="0"/>
              <a:t> </a:t>
            </a:r>
            <a:r>
              <a:rPr lang="en-US" sz="1400" dirty="0" err="1"/>
              <a:t>sát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trị</a:t>
            </a:r>
            <a:r>
              <a:rPr lang="en-US" sz="1400" dirty="0"/>
              <a:t> </a:t>
            </a:r>
            <a:r>
              <a:rPr lang="en-US" sz="1400" dirty="0" err="1"/>
              <a:t>số</a:t>
            </a:r>
            <a:r>
              <a:rPr lang="en-US" sz="1400" dirty="0"/>
              <a:t> </a:t>
            </a:r>
            <a:r>
              <a:rPr lang="en-US" sz="1400" dirty="0" err="1"/>
              <a:t>bằng</a:t>
            </a:r>
            <a:r>
              <a:rPr lang="en-US" sz="1400" dirty="0"/>
              <a:t> 1 </a:t>
            </a:r>
            <a:r>
              <a:rPr lang="en-US" sz="1400" dirty="0" err="1"/>
              <a:t>đơn</a:t>
            </a:r>
            <a:r>
              <a:rPr lang="en-US" sz="1400" dirty="0"/>
              <a:t> </a:t>
            </a:r>
            <a:r>
              <a:rPr lang="en-US" sz="1400" dirty="0" err="1"/>
              <a:t>vị</a:t>
            </a:r>
            <a:r>
              <a:rPr lang="en-US" sz="1400" dirty="0"/>
              <a:t> </a:t>
            </a:r>
            <a:r>
              <a:rPr lang="en-US" sz="1400" dirty="0" err="1"/>
              <a:t>diện</a:t>
            </a:r>
            <a:r>
              <a:rPr lang="en-US" sz="1400" dirty="0"/>
              <a:t> </a:t>
            </a:r>
            <a:r>
              <a:rPr lang="en-US" sz="1400" dirty="0" err="1"/>
              <a:t>tích</a:t>
            </a:r>
            <a:r>
              <a:rPr lang="en-US" sz="1400" dirty="0"/>
              <a:t>.</a:t>
            </a:r>
          </a:p>
          <a:p>
            <a:pPr lvl="0"/>
            <a:r>
              <a:rPr lang="en-US" sz="1400" b="1" dirty="0" err="1"/>
              <a:t>Độ</a:t>
            </a:r>
            <a:r>
              <a:rPr lang="en-US" sz="1400" b="1" dirty="0"/>
              <a:t> </a:t>
            </a:r>
            <a:r>
              <a:rPr lang="en-US" sz="1400" b="1" dirty="0" err="1"/>
              <a:t>rọi</a:t>
            </a:r>
            <a:endParaRPr lang="en-US" sz="1400" dirty="0"/>
          </a:p>
          <a:p>
            <a:r>
              <a:rPr lang="en-US" sz="1400" dirty="0" err="1"/>
              <a:t>Đối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những</a:t>
            </a:r>
            <a:r>
              <a:rPr lang="en-US" sz="1400" dirty="0"/>
              <a:t> </a:t>
            </a:r>
            <a:r>
              <a:rPr lang="en-US" sz="1400" dirty="0" err="1"/>
              <a:t>vật</a:t>
            </a:r>
            <a:r>
              <a:rPr lang="en-US" sz="1400" dirty="0"/>
              <a:t> </a:t>
            </a:r>
            <a:r>
              <a:rPr lang="en-US" sz="1400" dirty="0" err="1"/>
              <a:t>thể</a:t>
            </a:r>
            <a:r>
              <a:rPr lang="en-US" sz="1400" dirty="0"/>
              <a:t> </a:t>
            </a:r>
            <a:r>
              <a:rPr lang="en-US" sz="1400" dirty="0" err="1"/>
              <a:t>không</a:t>
            </a:r>
            <a:r>
              <a:rPr lang="en-US" sz="1400" dirty="0"/>
              <a:t> </a:t>
            </a:r>
            <a:r>
              <a:rPr lang="en-US" sz="1400" dirty="0" err="1"/>
              <a:t>bức</a:t>
            </a:r>
            <a:r>
              <a:rPr lang="en-US" sz="1400" dirty="0"/>
              <a:t> </a:t>
            </a:r>
            <a:r>
              <a:rPr lang="en-US" sz="1400" dirty="0" err="1"/>
              <a:t>xạ</a:t>
            </a:r>
            <a:r>
              <a:rPr lang="en-US" sz="1400" dirty="0"/>
              <a:t> </a:t>
            </a:r>
            <a:r>
              <a:rPr lang="en-US" sz="1400" dirty="0" err="1"/>
              <a:t>ánh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mà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chiếu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, </a:t>
            </a:r>
            <a:r>
              <a:rPr lang="en-US" sz="1400" dirty="0" err="1"/>
              <a:t>thì</a:t>
            </a:r>
            <a:r>
              <a:rPr lang="en-US" sz="1400" dirty="0"/>
              <a:t> </a:t>
            </a:r>
            <a:r>
              <a:rPr lang="en-US" sz="1400" dirty="0" err="1"/>
              <a:t>đánh</a:t>
            </a:r>
            <a:r>
              <a:rPr lang="en-US" sz="1400" dirty="0"/>
              <a:t> </a:t>
            </a:r>
            <a:r>
              <a:rPr lang="en-US" sz="1400" dirty="0" err="1"/>
              <a:t>giá</a:t>
            </a:r>
            <a:r>
              <a:rPr lang="en-US" sz="1400" dirty="0"/>
              <a:t> </a:t>
            </a:r>
            <a:r>
              <a:rPr lang="en-US" sz="1400" dirty="0" err="1"/>
              <a:t>mức</a:t>
            </a:r>
            <a:r>
              <a:rPr lang="en-US" sz="1400" dirty="0"/>
              <a:t> </a:t>
            </a:r>
            <a:r>
              <a:rPr lang="en-US" sz="1400" dirty="0" err="1"/>
              <a:t>độ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bằng</a:t>
            </a:r>
            <a:r>
              <a:rPr lang="en-US" sz="1400" dirty="0"/>
              <a:t> </a:t>
            </a:r>
            <a:r>
              <a:rPr lang="en-US" sz="1400" dirty="0" err="1"/>
              <a:t>độ</a:t>
            </a:r>
            <a:r>
              <a:rPr lang="en-US" sz="1400" dirty="0"/>
              <a:t> </a:t>
            </a:r>
            <a:r>
              <a:rPr lang="en-US" sz="1400" dirty="0" err="1"/>
              <a:t>rọi</a:t>
            </a:r>
            <a:r>
              <a:rPr lang="en-US" sz="1400" dirty="0"/>
              <a:t>. </a:t>
            </a:r>
            <a:r>
              <a:rPr lang="en-US" sz="1400" dirty="0" err="1"/>
              <a:t>Độ</a:t>
            </a:r>
            <a:r>
              <a:rPr lang="en-US" sz="1400" dirty="0"/>
              <a:t> </a:t>
            </a:r>
            <a:r>
              <a:rPr lang="en-US" sz="1400" dirty="0" err="1"/>
              <a:t>rọi</a:t>
            </a:r>
            <a:r>
              <a:rPr lang="en-US" sz="1400" dirty="0"/>
              <a:t> </a:t>
            </a:r>
            <a:r>
              <a:rPr lang="en-US" sz="1400" dirty="0" err="1"/>
              <a:t>trên</a:t>
            </a:r>
            <a:r>
              <a:rPr lang="en-US" sz="1400" dirty="0"/>
              <a:t> </a:t>
            </a:r>
            <a:r>
              <a:rPr lang="en-US" sz="1400" dirty="0" err="1"/>
              <a:t>một</a:t>
            </a:r>
            <a:r>
              <a:rPr lang="en-US" sz="1400" dirty="0"/>
              <a:t> </a:t>
            </a:r>
            <a:r>
              <a:rPr lang="en-US" sz="1400" dirty="0" err="1"/>
              <a:t>mặt</a:t>
            </a:r>
            <a:r>
              <a:rPr lang="en-US" sz="1400" dirty="0"/>
              <a:t> </a:t>
            </a:r>
            <a:r>
              <a:rPr lang="en-US" sz="1400" dirty="0" err="1"/>
              <a:t>thoáng</a:t>
            </a:r>
            <a:r>
              <a:rPr lang="en-US" sz="1400" dirty="0"/>
              <a:t> </a:t>
            </a:r>
            <a:r>
              <a:rPr lang="en-US" sz="1400" dirty="0" err="1"/>
              <a:t>nào</a:t>
            </a:r>
            <a:r>
              <a:rPr lang="en-US" sz="1400" dirty="0"/>
              <a:t> </a:t>
            </a:r>
            <a:r>
              <a:rPr lang="en-US" sz="1400" dirty="0" err="1"/>
              <a:t>đó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xác</a:t>
            </a:r>
            <a:r>
              <a:rPr lang="en-US" sz="1400" dirty="0"/>
              <a:t> </a:t>
            </a:r>
            <a:r>
              <a:rPr lang="en-US" sz="1400" dirty="0" err="1"/>
              <a:t>định</a:t>
            </a:r>
            <a:r>
              <a:rPr lang="en-US" sz="1400" dirty="0"/>
              <a:t> </a:t>
            </a:r>
            <a:r>
              <a:rPr lang="en-US" sz="1400" dirty="0" err="1"/>
              <a:t>bằng</a:t>
            </a:r>
            <a:r>
              <a:rPr lang="en-US" sz="1400" dirty="0"/>
              <a:t> </a:t>
            </a:r>
            <a:r>
              <a:rPr lang="en-US" sz="1400" dirty="0" err="1"/>
              <a:t>tỷ</a:t>
            </a:r>
            <a:r>
              <a:rPr lang="en-US" sz="1400" dirty="0"/>
              <a:t> </a:t>
            </a:r>
            <a:r>
              <a:rPr lang="en-US" sz="1400" dirty="0" err="1"/>
              <a:t>số</a:t>
            </a:r>
            <a:r>
              <a:rPr lang="en-US" sz="1400" dirty="0"/>
              <a:t> </a:t>
            </a:r>
            <a:r>
              <a:rPr lang="en-US" sz="1400" dirty="0" err="1"/>
              <a:t>quang</a:t>
            </a:r>
            <a:r>
              <a:rPr lang="en-US" sz="1400" dirty="0"/>
              <a:t> </a:t>
            </a:r>
            <a:r>
              <a:rPr lang="en-US" sz="1400" dirty="0" err="1"/>
              <a:t>thông</a:t>
            </a:r>
            <a:r>
              <a:rPr lang="en-US" sz="1400" dirty="0"/>
              <a:t> </a:t>
            </a:r>
            <a:r>
              <a:rPr lang="en-US" sz="1400" dirty="0" err="1"/>
              <a:t>rọi</a:t>
            </a:r>
            <a:r>
              <a:rPr lang="en-US" sz="1400" dirty="0"/>
              <a:t> </a:t>
            </a:r>
            <a:r>
              <a:rPr lang="en-US" sz="1400" dirty="0" err="1"/>
              <a:t>lên</a:t>
            </a:r>
            <a:r>
              <a:rPr lang="en-US" sz="1400" dirty="0"/>
              <a:t> </a:t>
            </a:r>
            <a:r>
              <a:rPr lang="en-US" sz="1400" dirty="0" err="1"/>
              <a:t>một</a:t>
            </a:r>
            <a:r>
              <a:rPr lang="en-US" sz="1400" dirty="0"/>
              <a:t> </a:t>
            </a:r>
            <a:r>
              <a:rPr lang="en-US" sz="1400" dirty="0" err="1"/>
              <a:t>đơn</a:t>
            </a:r>
            <a:r>
              <a:rPr lang="en-US" sz="1400" dirty="0"/>
              <a:t> </a:t>
            </a:r>
            <a:r>
              <a:rPr lang="en-US" sz="1400" dirty="0" err="1"/>
              <a:t>vị</a:t>
            </a:r>
            <a:r>
              <a:rPr lang="en-US" sz="1400" dirty="0"/>
              <a:t> </a:t>
            </a:r>
            <a:r>
              <a:rPr lang="en-US" sz="1400" dirty="0" err="1"/>
              <a:t>diện</a:t>
            </a:r>
            <a:r>
              <a:rPr lang="en-US" sz="1400" dirty="0"/>
              <a:t> </a:t>
            </a:r>
            <a:r>
              <a:rPr lang="en-US" sz="1400" dirty="0" err="1"/>
              <a:t>tích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mặt</a:t>
            </a:r>
            <a:r>
              <a:rPr lang="en-US" sz="1400" dirty="0"/>
              <a:t> </a:t>
            </a:r>
            <a:r>
              <a:rPr lang="en-US" sz="1400" dirty="0" err="1"/>
              <a:t>thoáng</a:t>
            </a:r>
            <a:r>
              <a:rPr lang="en-US" sz="1400" dirty="0"/>
              <a:t> </a:t>
            </a:r>
            <a:r>
              <a:rPr lang="en-US" sz="1400" dirty="0" err="1" smtClean="0"/>
              <a:t>đó</a:t>
            </a:r>
            <a:r>
              <a:rPr lang="en-US" sz="1400" dirty="0" smtClean="0"/>
              <a:t>. </a:t>
            </a:r>
            <a:r>
              <a:rPr lang="en-US" sz="1400" dirty="0" err="1" smtClean="0"/>
              <a:t>Độ</a:t>
            </a:r>
            <a:r>
              <a:rPr lang="en-US" sz="1400" dirty="0" smtClean="0"/>
              <a:t> </a:t>
            </a:r>
            <a:r>
              <a:rPr lang="en-US" sz="1400" dirty="0" err="1"/>
              <a:t>rọi</a:t>
            </a:r>
            <a:r>
              <a:rPr lang="en-US" sz="1400" dirty="0"/>
              <a:t> </a:t>
            </a:r>
            <a:r>
              <a:rPr lang="en-US" sz="1400" dirty="0" err="1"/>
              <a:t>trên</a:t>
            </a:r>
            <a:r>
              <a:rPr lang="en-US" sz="1400" dirty="0"/>
              <a:t> </a:t>
            </a:r>
            <a:r>
              <a:rPr lang="en-US" sz="1400" dirty="0" err="1"/>
              <a:t>một</a:t>
            </a:r>
            <a:r>
              <a:rPr lang="en-US" sz="1400" dirty="0"/>
              <a:t> </a:t>
            </a:r>
            <a:r>
              <a:rPr lang="en-US" sz="1400" dirty="0" err="1"/>
              <a:t>mặt</a:t>
            </a:r>
            <a:r>
              <a:rPr lang="en-US" sz="1400" dirty="0"/>
              <a:t> </a:t>
            </a:r>
            <a:r>
              <a:rPr lang="en-US" sz="1400" dirty="0" err="1"/>
              <a:t>thoáng</a:t>
            </a:r>
            <a:r>
              <a:rPr lang="en-US" sz="1400" dirty="0"/>
              <a:t> </a:t>
            </a:r>
            <a:r>
              <a:rPr lang="en-US" sz="1400" dirty="0" err="1"/>
              <a:t>tỷ</a:t>
            </a:r>
            <a:r>
              <a:rPr lang="en-US" sz="1400" dirty="0"/>
              <a:t> </a:t>
            </a:r>
            <a:r>
              <a:rPr lang="en-US" sz="1400" dirty="0" err="1"/>
              <a:t>lệ</a:t>
            </a:r>
            <a:r>
              <a:rPr lang="en-US" sz="1400" dirty="0"/>
              <a:t> </a:t>
            </a:r>
            <a:r>
              <a:rPr lang="en-US" sz="1400" dirty="0" err="1"/>
              <a:t>thuận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cường</a:t>
            </a:r>
            <a:r>
              <a:rPr lang="en-US" sz="1400" dirty="0"/>
              <a:t> </a:t>
            </a:r>
            <a:r>
              <a:rPr lang="en-US" sz="1400" dirty="0" err="1"/>
              <a:t>độ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nguồn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tỷ</a:t>
            </a:r>
            <a:r>
              <a:rPr lang="en-US" sz="1400" dirty="0"/>
              <a:t> </a:t>
            </a:r>
            <a:r>
              <a:rPr lang="en-US" sz="1400" dirty="0" err="1"/>
              <a:t>lệ</a:t>
            </a:r>
            <a:r>
              <a:rPr lang="en-US" sz="1400" dirty="0"/>
              <a:t> </a:t>
            </a:r>
            <a:r>
              <a:rPr lang="en-US" sz="1400" dirty="0" err="1"/>
              <a:t>nghịch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bình</a:t>
            </a:r>
            <a:r>
              <a:rPr lang="en-US" sz="1400" dirty="0"/>
              <a:t> </a:t>
            </a:r>
            <a:r>
              <a:rPr lang="en-US" sz="1400" dirty="0" err="1"/>
              <a:t>phương</a:t>
            </a:r>
            <a:r>
              <a:rPr lang="en-US" sz="1400" dirty="0"/>
              <a:t> </a:t>
            </a:r>
            <a:r>
              <a:rPr lang="en-US" sz="1400" dirty="0" err="1"/>
              <a:t>khoảng</a:t>
            </a:r>
            <a:r>
              <a:rPr lang="en-US" sz="1400" dirty="0"/>
              <a:t> </a:t>
            </a:r>
            <a:r>
              <a:rPr lang="en-US" sz="1400" dirty="0" err="1"/>
              <a:t>cách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93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ata\Mien's Document\Lighting\RANG DONG\Thang Gui\Anh do led\I-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8576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3048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Luminous test: - </a:t>
            </a:r>
            <a:r>
              <a:rPr lang="en-US" dirty="0" smtClean="0"/>
              <a:t> </a:t>
            </a:r>
            <a:r>
              <a:rPr lang="en-US" i="1" dirty="0" err="1"/>
              <a:t>Đo</a:t>
            </a:r>
            <a:r>
              <a:rPr lang="en-US" i="1" dirty="0"/>
              <a:t> </a:t>
            </a:r>
            <a:r>
              <a:rPr lang="en-US" i="1" dirty="0" err="1"/>
              <a:t>kiểm</a:t>
            </a:r>
            <a:r>
              <a:rPr lang="en-US" i="1" dirty="0"/>
              <a:t> </a:t>
            </a:r>
            <a:r>
              <a:rPr lang="en-US" i="1" dirty="0" err="1" smtClean="0"/>
              <a:t>quang</a:t>
            </a:r>
            <a:r>
              <a:rPr lang="en-US" i="1" dirty="0" smtClean="0"/>
              <a:t> </a:t>
            </a:r>
            <a:r>
              <a:rPr lang="en-US" i="1" dirty="0" err="1" smtClean="0"/>
              <a:t>thông</a:t>
            </a:r>
            <a:r>
              <a:rPr lang="en-US" i="1" dirty="0" smtClean="0"/>
              <a:t> </a:t>
            </a:r>
            <a:r>
              <a:rPr lang="en-US" i="1" dirty="0" err="1" smtClean="0"/>
              <a:t>theo</a:t>
            </a:r>
            <a:r>
              <a:rPr lang="en-US" i="1" dirty="0" smtClean="0"/>
              <a:t> </a:t>
            </a:r>
            <a:r>
              <a:rPr lang="en-US" i="1" dirty="0" err="1" smtClean="0"/>
              <a:t>dòng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ata\Mien's Document\Lighting\RANG DONG\Thang Gui\Anh do led\I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27331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81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I-V test – </a:t>
            </a:r>
            <a:r>
              <a:rPr lang="en-US" i="1" dirty="0" err="1"/>
              <a:t>Đo</a:t>
            </a:r>
            <a:r>
              <a:rPr lang="en-US" i="1" dirty="0"/>
              <a:t> </a:t>
            </a:r>
            <a:r>
              <a:rPr lang="en-US" i="1" dirty="0" err="1"/>
              <a:t>kiểm</a:t>
            </a:r>
            <a:r>
              <a:rPr lang="en-US" i="1" dirty="0"/>
              <a:t> I-V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ata\Mien's Document\Lighting\RANG DONG\Thang Gui\Anh do led\G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3" y="1143000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6073" y="309632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Distribution </a:t>
            </a:r>
            <a:r>
              <a:rPr lang="en-US" b="1" dirty="0"/>
              <a:t>of Light Intensity Angel Test</a:t>
            </a:r>
            <a:r>
              <a:rPr lang="en-US" dirty="0"/>
              <a:t> –  </a:t>
            </a:r>
            <a:r>
              <a:rPr lang="en-US" i="1" dirty="0" err="1"/>
              <a:t>Đo</a:t>
            </a:r>
            <a:r>
              <a:rPr lang="en-US" i="1" dirty="0"/>
              <a:t> </a:t>
            </a:r>
            <a:r>
              <a:rPr lang="en-US" i="1" dirty="0" err="1"/>
              <a:t>kiểm</a:t>
            </a:r>
            <a:r>
              <a:rPr lang="en-US" i="1" dirty="0"/>
              <a:t> </a:t>
            </a:r>
            <a:r>
              <a:rPr lang="en-US" i="1" dirty="0" err="1"/>
              <a:t>phân</a:t>
            </a:r>
            <a:r>
              <a:rPr lang="en-US" i="1" dirty="0"/>
              <a:t> </a:t>
            </a:r>
            <a:r>
              <a:rPr lang="en-US" i="1" dirty="0" err="1"/>
              <a:t>bố</a:t>
            </a:r>
            <a:r>
              <a:rPr lang="en-US" i="1" dirty="0"/>
              <a:t> </a:t>
            </a:r>
            <a:r>
              <a:rPr lang="en-US" i="1" dirty="0" err="1"/>
              <a:t>cường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</a:t>
            </a:r>
            <a:r>
              <a:rPr lang="en-US" i="1" dirty="0" err="1"/>
              <a:t>ánh</a:t>
            </a:r>
            <a:r>
              <a:rPr lang="en-US" i="1" dirty="0"/>
              <a:t> </a:t>
            </a:r>
            <a:r>
              <a:rPr lang="en-US" i="1" dirty="0" err="1"/>
              <a:t>sáng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</a:t>
            </a:r>
            <a:r>
              <a:rPr lang="en-US" i="1" dirty="0" err="1" smtClean="0"/>
              <a:t>góc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1066800"/>
            <a:ext cx="7197725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457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thông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phép</a:t>
            </a:r>
            <a:r>
              <a:rPr lang="en-US" b="1" dirty="0" smtClean="0"/>
              <a:t> </a:t>
            </a:r>
            <a:r>
              <a:rPr lang="en-US" b="1" dirty="0" err="1" smtClean="0"/>
              <a:t>đo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góc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52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3" y="1371600"/>
            <a:ext cx="8341821" cy="46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Database and Report Form</a:t>
            </a:r>
            <a:r>
              <a:rPr lang="en-US" dirty="0"/>
              <a:t> </a:t>
            </a:r>
            <a:r>
              <a:rPr lang="en-US" i="1" dirty="0"/>
              <a:t>- </a:t>
            </a:r>
            <a:r>
              <a:rPr lang="en-US" b="1" i="1" dirty="0" err="1"/>
              <a:t>Cơ</a:t>
            </a:r>
            <a:r>
              <a:rPr lang="en-US" b="1" i="1" dirty="0"/>
              <a:t> </a:t>
            </a:r>
            <a:r>
              <a:rPr lang="en-US" b="1" i="1" dirty="0" err="1"/>
              <a:t>sở</a:t>
            </a:r>
            <a:r>
              <a:rPr lang="en-US" b="1" i="1" dirty="0"/>
              <a:t> </a:t>
            </a:r>
            <a:r>
              <a:rPr lang="en-US" b="1" i="1" dirty="0" err="1"/>
              <a:t>dữ</a:t>
            </a:r>
            <a:r>
              <a:rPr lang="en-US" b="1" i="1" dirty="0"/>
              <a:t> </a:t>
            </a:r>
            <a:r>
              <a:rPr lang="en-US" b="1" i="1" dirty="0" err="1"/>
              <a:t>liệu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dạng</a:t>
            </a:r>
            <a:r>
              <a:rPr lang="en-US" b="1" i="1" dirty="0"/>
              <a:t> </a:t>
            </a:r>
            <a:r>
              <a:rPr lang="en-US" b="1" i="1" dirty="0" err="1"/>
              <a:t>báo</a:t>
            </a:r>
            <a:r>
              <a:rPr lang="en-US" b="1" i="1" dirty="0"/>
              <a:t> </a:t>
            </a:r>
            <a:r>
              <a:rPr lang="en-US" b="1" i="1" dirty="0" err="1"/>
              <a:t>cáo</a:t>
            </a:r>
            <a:r>
              <a:rPr lang="en-US" b="1" i="1" dirty="0"/>
              <a:t>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90273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Cơ</a:t>
            </a:r>
            <a:r>
              <a:rPr lang="en-US" i="1" dirty="0" smtClean="0"/>
              <a:t> </a:t>
            </a:r>
            <a:r>
              <a:rPr lang="en-US" i="1" dirty="0" err="1" smtClean="0"/>
              <a:t>sở</a:t>
            </a:r>
            <a:r>
              <a:rPr lang="en-US" i="1" dirty="0" smtClean="0"/>
              <a:t> </a:t>
            </a:r>
            <a:r>
              <a:rPr lang="en-US" i="1" dirty="0" err="1" smtClean="0"/>
              <a:t>dữ</a:t>
            </a:r>
            <a:r>
              <a:rPr lang="en-US" i="1" dirty="0" smtClean="0"/>
              <a:t> </a:t>
            </a:r>
            <a:r>
              <a:rPr lang="en-US" i="1" dirty="0" err="1" smtClean="0"/>
              <a:t>liệu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82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247321" cy="52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Dạng</a:t>
            </a:r>
            <a:r>
              <a:rPr lang="en-US" i="1" dirty="0" smtClean="0"/>
              <a:t> </a:t>
            </a:r>
            <a:r>
              <a:rPr lang="en-US" i="1" dirty="0" err="1" smtClean="0"/>
              <a:t>báo</a:t>
            </a:r>
            <a:r>
              <a:rPr lang="en-US" i="1" dirty="0" smtClean="0"/>
              <a:t> </a:t>
            </a:r>
            <a:r>
              <a:rPr lang="en-US" i="1" dirty="0" err="1" smtClean="0"/>
              <a:t>cáo</a:t>
            </a:r>
            <a:r>
              <a:rPr lang="en-US" i="1" dirty="0" smtClean="0"/>
              <a:t> </a:t>
            </a:r>
            <a:r>
              <a:rPr lang="en-US" i="1" dirty="0" err="1" smtClean="0"/>
              <a:t>kết</a:t>
            </a:r>
            <a:r>
              <a:rPr lang="en-US" i="1" dirty="0" smtClean="0"/>
              <a:t> </a:t>
            </a:r>
            <a:r>
              <a:rPr lang="en-US" i="1" dirty="0" err="1" smtClean="0"/>
              <a:t>quả</a:t>
            </a:r>
            <a:r>
              <a:rPr lang="en-US" i="1" dirty="0" smtClean="0"/>
              <a:t> </a:t>
            </a:r>
            <a:r>
              <a:rPr lang="en-US" i="1" dirty="0" err="1" smtClean="0"/>
              <a:t>đo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747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9625" y="381000"/>
            <a:ext cx="7086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/>
              <a:t>Radiant Flux: (Radiant Power)</a:t>
            </a:r>
          </a:p>
          <a:p>
            <a:pPr algn="just"/>
            <a:r>
              <a:rPr lang="en-US" sz="1400" dirty="0"/>
              <a:t>Radiant flux φ also referred to as the power P, is the rate </a:t>
            </a:r>
            <a:r>
              <a:rPr lang="en-US" sz="1400" dirty="0" err="1"/>
              <a:t>dθ</a:t>
            </a:r>
            <a:r>
              <a:rPr lang="en-US" sz="1400" dirty="0"/>
              <a:t>/</a:t>
            </a:r>
            <a:r>
              <a:rPr lang="en-US" sz="1400" dirty="0" err="1"/>
              <a:t>dt</a:t>
            </a:r>
            <a:r>
              <a:rPr lang="en-US" sz="1400" dirty="0"/>
              <a:t> at which the radiation field</a:t>
            </a:r>
          </a:p>
          <a:p>
            <a:pPr algn="just"/>
            <a:r>
              <a:rPr lang="en-US" sz="1400" dirty="0"/>
              <a:t>transfers radiant energy from one region to another. Where θ is defined as the radiant energy.</a:t>
            </a:r>
          </a:p>
          <a:p>
            <a:pPr algn="just"/>
            <a:r>
              <a:rPr lang="en-US" sz="1400" dirty="0"/>
              <a:t>The unit of radiant power is the watt [W].</a:t>
            </a:r>
          </a:p>
          <a:p>
            <a:pPr algn="just"/>
            <a:r>
              <a:rPr lang="en-US" sz="1400" i="1" dirty="0"/>
              <a:t>Solid Angle:</a:t>
            </a:r>
          </a:p>
          <a:p>
            <a:pPr algn="just"/>
            <a:r>
              <a:rPr lang="en-US" sz="1400" dirty="0"/>
              <a:t>The solid angle Ω, in units of </a:t>
            </a:r>
            <a:r>
              <a:rPr lang="en-US" sz="1400" dirty="0" err="1"/>
              <a:t>steradians</a:t>
            </a:r>
            <a:r>
              <a:rPr lang="en-US" sz="1400" dirty="0"/>
              <a:t> [</a:t>
            </a:r>
            <a:r>
              <a:rPr lang="en-US" sz="1400" dirty="0" err="1"/>
              <a:t>sr</a:t>
            </a:r>
            <a:r>
              <a:rPr lang="en-US" sz="1400" dirty="0"/>
              <a:t>] subtended by a cone, is given by the expression</a:t>
            </a:r>
          </a:p>
          <a:p>
            <a:pPr algn="just"/>
            <a:r>
              <a:rPr lang="en-US" sz="1400" dirty="0"/>
              <a:t>A/r</a:t>
            </a:r>
            <a:r>
              <a:rPr lang="en-US" sz="1400" baseline="30000" dirty="0"/>
              <a:t>2</a:t>
            </a:r>
            <a:r>
              <a:rPr lang="en-US" sz="1400" dirty="0"/>
              <a:t> where A is the area intercepted by the cone on the surface of a sphere of radius r</a:t>
            </a:r>
          </a:p>
          <a:p>
            <a:pPr algn="just"/>
            <a:r>
              <a:rPr lang="en-US" sz="1400" dirty="0"/>
              <a:t>centered on the cone vertex.</a:t>
            </a:r>
          </a:p>
          <a:p>
            <a:pPr algn="just"/>
            <a:r>
              <a:rPr lang="en-US" sz="1400" i="1" dirty="0"/>
              <a:t>Radiant Intensity:</a:t>
            </a:r>
          </a:p>
          <a:p>
            <a:pPr algn="just"/>
            <a:r>
              <a:rPr lang="en-US" sz="1400" dirty="0"/>
              <a:t>The radiant intensity I is the flux per unit solid angle emitted by an entire source in a given</a:t>
            </a:r>
          </a:p>
          <a:p>
            <a:pPr algn="just"/>
            <a:r>
              <a:rPr lang="en-US" sz="1400" dirty="0"/>
              <a:t>direction. It is expressed as I = </a:t>
            </a:r>
            <a:r>
              <a:rPr lang="en-US" sz="1400" dirty="0" err="1"/>
              <a:t>dφ</a:t>
            </a:r>
            <a:r>
              <a:rPr lang="en-US" sz="1400" dirty="0"/>
              <a:t>/</a:t>
            </a:r>
            <a:r>
              <a:rPr lang="en-US" sz="1400" dirty="0" err="1"/>
              <a:t>dΩ</a:t>
            </a:r>
            <a:r>
              <a:rPr lang="en-US" sz="1400" dirty="0"/>
              <a:t> in units of watts per </a:t>
            </a:r>
            <a:r>
              <a:rPr lang="en-US" sz="1400" dirty="0" err="1"/>
              <a:t>steradian</a:t>
            </a:r>
            <a:r>
              <a:rPr lang="en-US" sz="1400" dirty="0"/>
              <a:t> [W/</a:t>
            </a:r>
            <a:r>
              <a:rPr lang="en-US" sz="1400" dirty="0" err="1"/>
              <a:t>sr</a:t>
            </a:r>
            <a:r>
              <a:rPr lang="en-US" sz="1400" dirty="0"/>
              <a:t>]. A detector with</a:t>
            </a:r>
          </a:p>
          <a:p>
            <a:pPr algn="just"/>
            <a:r>
              <a:rPr lang="en-US" sz="1400" dirty="0"/>
              <a:t>an active area A positioned at a distance r from a light source measures radiant power. This</a:t>
            </a:r>
          </a:p>
          <a:p>
            <a:pPr algn="just"/>
            <a:r>
              <a:rPr lang="en-US" sz="1400" dirty="0"/>
              <a:t>configuration assumes a point source, therefore the inverse square law holds true. Distance r</a:t>
            </a:r>
          </a:p>
          <a:p>
            <a:pPr algn="just"/>
            <a:r>
              <a:rPr lang="en-US" sz="1400" dirty="0"/>
              <a:t>and the detector area </a:t>
            </a:r>
            <a:r>
              <a:rPr lang="en-US" sz="1400" dirty="0" err="1"/>
              <a:t>dA</a:t>
            </a:r>
            <a:r>
              <a:rPr lang="en-US" sz="1400" dirty="0"/>
              <a:t> define the solid angle </a:t>
            </a:r>
            <a:r>
              <a:rPr lang="en-US" sz="1400" dirty="0" err="1"/>
              <a:t>dΩ</a:t>
            </a:r>
            <a:r>
              <a:rPr lang="en-US" sz="1400" dirty="0"/>
              <a:t>.</a:t>
            </a:r>
          </a:p>
          <a:p>
            <a:pPr algn="just"/>
            <a:r>
              <a:rPr lang="en-US" sz="1400" i="1" dirty="0"/>
              <a:t>Irradiance:</a:t>
            </a:r>
          </a:p>
          <a:p>
            <a:pPr algn="just"/>
            <a:r>
              <a:rPr lang="en-US" sz="1400" dirty="0"/>
              <a:t>Irradiance E is the flux per unit area received by a real or imaginary surface element and is</a:t>
            </a:r>
          </a:p>
          <a:p>
            <a:pPr algn="just"/>
            <a:r>
              <a:rPr lang="en-US" sz="1400" dirty="0"/>
              <a:t>expressed as </a:t>
            </a:r>
            <a:r>
              <a:rPr lang="en-US" sz="1400" dirty="0" err="1"/>
              <a:t>dφ</a:t>
            </a:r>
            <a:r>
              <a:rPr lang="en-US" sz="1400" dirty="0"/>
              <a:t>/</a:t>
            </a:r>
            <a:r>
              <a:rPr lang="en-US" sz="1400" dirty="0" err="1"/>
              <a:t>dA.</a:t>
            </a:r>
            <a:r>
              <a:rPr lang="en-US" sz="1400" dirty="0"/>
              <a:t> The unit of irradiance is [W/m2]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900" y="4573588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Lumens measure light output at the source, while candelas measure the light emitted per unit of solid angle, a quantity that conveniently does not vary with the distance from the source of the light.</a:t>
            </a:r>
          </a:p>
          <a:p>
            <a:r>
              <a:rPr lang="en-US" sz="1400" dirty="0"/>
              <a:t>1 candela = 1 lumen/</a:t>
            </a:r>
            <a:r>
              <a:rPr lang="en-US" sz="1400" dirty="0" err="1"/>
              <a:t>steradian</a:t>
            </a:r>
            <a:endParaRPr lang="en-US" sz="1400" dirty="0"/>
          </a:p>
          <a:p>
            <a:pPr lvl="0"/>
            <a:r>
              <a:rPr lang="en-US" sz="1400" dirty="0"/>
              <a:t>The surface area of a sphere is 4πr</a:t>
            </a:r>
            <a:r>
              <a:rPr lang="en-US" sz="1400" baseline="30000" dirty="0"/>
              <a:t>2</a:t>
            </a:r>
            <a:r>
              <a:rPr lang="en-US" sz="1400" dirty="0"/>
              <a:t>,</a:t>
            </a:r>
          </a:p>
          <a:p>
            <a:pPr lvl="0"/>
            <a:r>
              <a:rPr lang="en-US" sz="1400" dirty="0"/>
              <a:t>The surface area of a </a:t>
            </a:r>
            <a:r>
              <a:rPr lang="en-US" sz="1400" dirty="0" err="1"/>
              <a:t>steradian</a:t>
            </a:r>
            <a:r>
              <a:rPr lang="en-US" sz="1400" dirty="0"/>
              <a:t> is just r</a:t>
            </a:r>
            <a:r>
              <a:rPr lang="en-US" sz="1400" baseline="30000" dirty="0"/>
              <a:t>2.</a:t>
            </a:r>
            <a:endParaRPr lang="en-US" sz="1400" dirty="0"/>
          </a:p>
          <a:p>
            <a:r>
              <a:rPr lang="en-US" sz="1400" dirty="0"/>
              <a:t>So a sphere measures 4π </a:t>
            </a:r>
            <a:r>
              <a:rPr lang="en-US" sz="1400" dirty="0" err="1"/>
              <a:t>steradians</a:t>
            </a:r>
            <a:r>
              <a:rPr lang="en-US" sz="1400" dirty="0"/>
              <a:t>, or about 12.57 </a:t>
            </a:r>
            <a:r>
              <a:rPr lang="en-US" sz="1400" dirty="0" err="1" smtClean="0"/>
              <a:t>steradians</a:t>
            </a:r>
            <a:r>
              <a:rPr lang="en-US" sz="1400" dirty="0" smtClean="0"/>
              <a:t>  (1 </a:t>
            </a:r>
            <a:r>
              <a:rPr lang="en-US" sz="1400" dirty="0" err="1" smtClean="0"/>
              <a:t>sr</a:t>
            </a:r>
            <a:r>
              <a:rPr lang="en-US" sz="1400" dirty="0" smtClean="0"/>
              <a:t> </a:t>
            </a:r>
            <a:r>
              <a:rPr lang="en-US" sz="1400" dirty="0" smtClean="0">
                <a:sym typeface="Symbol"/>
              </a:rPr>
              <a:t> 8% sphere)</a:t>
            </a:r>
          </a:p>
          <a:p>
            <a:r>
              <a:rPr lang="en-US" sz="1400" dirty="0" smtClean="0">
                <a:sym typeface="Symbol"/>
              </a:rPr>
              <a:t>Luminous intensity (cd) = Luminous flux (lm) / solid angle  (</a:t>
            </a:r>
            <a:r>
              <a:rPr lang="en-US" sz="1400" dirty="0" err="1" smtClean="0">
                <a:sym typeface="Symbol"/>
              </a:rPr>
              <a:t>sr</a:t>
            </a:r>
            <a:r>
              <a:rPr lang="en-US" sz="1400" dirty="0" smtClean="0">
                <a:sym typeface="Symbol"/>
              </a:rPr>
              <a:t>)</a:t>
            </a:r>
          </a:p>
          <a:p>
            <a:endParaRPr lang="en-US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3544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4325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48" y="1066800"/>
            <a:ext cx="4862512" cy="482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6404" y="457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thông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quang</a:t>
            </a:r>
            <a:r>
              <a:rPr lang="en-US" b="1" dirty="0" smtClean="0"/>
              <a:t> </a:t>
            </a:r>
            <a:r>
              <a:rPr lang="en-US" b="1" dirty="0" err="1" smtClean="0"/>
              <a:t>cơ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05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862013"/>
            <a:ext cx="60293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7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800100"/>
            <a:ext cx="73818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3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28638"/>
            <a:ext cx="769620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2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1120</Words>
  <Application>Microsoft Office PowerPoint</Application>
  <PresentationFormat>On-screen Show (4:3)</PresentationFormat>
  <Paragraphs>124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ĐO CÁC THÔNG SỐ LINH KIỆN 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Doan Mien</dc:creator>
  <cp:lastModifiedBy>Vu Doan Mien</cp:lastModifiedBy>
  <cp:revision>53</cp:revision>
  <dcterms:created xsi:type="dcterms:W3CDTF">2013-07-15T03:51:23Z</dcterms:created>
  <dcterms:modified xsi:type="dcterms:W3CDTF">2013-07-19T00:18:23Z</dcterms:modified>
</cp:coreProperties>
</file>