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00" r:id="rId2"/>
    <p:sldId id="301" r:id="rId3"/>
    <p:sldId id="438" r:id="rId4"/>
    <p:sldId id="431" r:id="rId5"/>
    <p:sldId id="432" r:id="rId6"/>
    <p:sldId id="433" r:id="rId7"/>
    <p:sldId id="434" r:id="rId8"/>
    <p:sldId id="435" r:id="rId9"/>
    <p:sldId id="436" r:id="rId10"/>
    <p:sldId id="392" r:id="rId11"/>
    <p:sldId id="380" r:id="rId12"/>
    <p:sldId id="374" r:id="rId13"/>
    <p:sldId id="305" r:id="rId14"/>
    <p:sldId id="440" r:id="rId15"/>
    <p:sldId id="439" r:id="rId16"/>
    <p:sldId id="442" r:id="rId17"/>
    <p:sldId id="444" r:id="rId18"/>
    <p:sldId id="445" r:id="rId19"/>
    <p:sldId id="371" r:id="rId20"/>
    <p:sldId id="312" r:id="rId21"/>
    <p:sldId id="443" r:id="rId22"/>
    <p:sldId id="373" r:id="rId23"/>
    <p:sldId id="370" r:id="rId24"/>
    <p:sldId id="372" r:id="rId25"/>
    <p:sldId id="375" r:id="rId26"/>
    <p:sldId id="377" r:id="rId27"/>
    <p:sldId id="378" r:id="rId28"/>
    <p:sldId id="379" r:id="rId29"/>
    <p:sldId id="376" r:id="rId30"/>
    <p:sldId id="381" r:id="rId31"/>
    <p:sldId id="383" r:id="rId32"/>
    <p:sldId id="430" r:id="rId33"/>
    <p:sldId id="384" r:id="rId34"/>
    <p:sldId id="387" r:id="rId35"/>
    <p:sldId id="386" r:id="rId36"/>
    <p:sldId id="388" r:id="rId37"/>
    <p:sldId id="389" r:id="rId38"/>
    <p:sldId id="391" r:id="rId39"/>
    <p:sldId id="393" r:id="rId40"/>
    <p:sldId id="394" r:id="rId41"/>
    <p:sldId id="398" r:id="rId42"/>
    <p:sldId id="395" r:id="rId43"/>
    <p:sldId id="397" r:id="rId44"/>
    <p:sldId id="396" r:id="rId45"/>
    <p:sldId id="404" r:id="rId46"/>
    <p:sldId id="406" r:id="rId47"/>
    <p:sldId id="401" r:id="rId48"/>
    <p:sldId id="402" r:id="rId49"/>
    <p:sldId id="400" r:id="rId50"/>
    <p:sldId id="407" r:id="rId51"/>
    <p:sldId id="408" r:id="rId52"/>
    <p:sldId id="409" r:id="rId53"/>
    <p:sldId id="428" r:id="rId54"/>
    <p:sldId id="410" r:id="rId55"/>
    <p:sldId id="411" r:id="rId56"/>
    <p:sldId id="415" r:id="rId57"/>
    <p:sldId id="417" r:id="rId58"/>
    <p:sldId id="419" r:id="rId59"/>
    <p:sldId id="420" r:id="rId60"/>
    <p:sldId id="412" r:id="rId61"/>
    <p:sldId id="413" r:id="rId62"/>
    <p:sldId id="423" r:id="rId63"/>
    <p:sldId id="424" r:id="rId64"/>
    <p:sldId id="441" r:id="rId65"/>
    <p:sldId id="421" r:id="rId6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33F"/>
    <a:srgbClr val="DE4A55"/>
    <a:srgbClr val="E36770"/>
    <a:srgbClr val="F91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9587" autoAdjust="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3E72D-E539-4888-A84A-6A850FC1BCD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6E02D-8BD3-4E4F-A0BA-70EB6A47D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0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5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65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23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1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FR1 </a:t>
            </a:r>
            <a:r>
              <a:rPr lang="en-US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/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endParaRPr lang="en-US" baseline="0" dirty="0" smtClean="0"/>
          </a:p>
          <a:p>
            <a:r>
              <a:rPr lang="en-US" baseline="0" dirty="0" smtClean="0"/>
              <a:t>CEM 1  </a:t>
            </a:r>
            <a:r>
              <a:rPr lang="en-US" baseline="0" dirty="0" err="1" smtClean="0"/>
              <a:t>Sợi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đồng</a:t>
            </a:r>
            <a:endParaRPr lang="en-US" baseline="0" dirty="0" smtClean="0"/>
          </a:p>
          <a:p>
            <a:r>
              <a:rPr lang="en-US" baseline="0" dirty="0" smtClean="0"/>
              <a:t>FR 4 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6E02D-8BD3-4E4F-A0BA-70EB6A47DA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20.jpg"/><Relationship Id="rId21" Type="http://schemas.openxmlformats.org/officeDocument/2006/relationships/image" Target="../media/image52.png"/><Relationship Id="rId7" Type="http://schemas.openxmlformats.org/officeDocument/2006/relationships/image" Target="../media/image25.jp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M%E1%BA%A1ch_%C4%91i%E1%BB%87n" TargetMode="External"/><Relationship Id="rId5" Type="http://schemas.openxmlformats.org/officeDocument/2006/relationships/hyperlink" Target="https://vi.wikipedia.org/wiki/Ti%E1%BA%BFng_Anh" TargetMode="Externa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Relationship Id="rId1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8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3189" y="1519118"/>
            <a:ext cx="87022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ỘT SỐ NỘI DUNG CƠ BẢN VÀ LƯU Ý VỀ LED </a:t>
            </a:r>
            <a:r>
              <a:rPr lang="en-US" sz="3800" b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sz="3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SẢN PHẨM LED </a:t>
            </a:r>
            <a:endParaRPr lang="en-US" sz="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5109" y="4319468"/>
            <a:ext cx="589994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TRUNG TÂM R&amp;D CHIẾU SÁNG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2991718" y="5850021"/>
            <a:ext cx="2183611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Tháng</a:t>
            </a:r>
            <a:r>
              <a:rPr lang="en-US" sz="2600" dirty="0" smtClean="0"/>
              <a:t> 9 - 2017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287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124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CÁC VẬT TƯ CHÍNH SẢN XUẤT ĐÈN LED</a:t>
            </a:r>
          </a:p>
        </p:txBody>
      </p:sp>
    </p:spTree>
    <p:extLst>
      <p:ext uri="{BB962C8B-B14F-4D97-AF65-F5344CB8AC3E}">
        <p14:creationId xmlns:p14="http://schemas.microsoft.com/office/powerpoint/2010/main" val="405117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" y="1863687"/>
            <a:ext cx="342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Arial (Body)"/>
              </a:rPr>
              <a:t>LED (viết tắt của </a:t>
            </a:r>
            <a:r>
              <a:rPr lang="vi-VN" i="1" dirty="0">
                <a:latin typeface="Arial (Body)"/>
              </a:rPr>
              <a:t>Light Emitting Diode</a:t>
            </a:r>
            <a:r>
              <a:rPr lang="vi-VN" dirty="0">
                <a:latin typeface="Arial (Body)"/>
              </a:rPr>
              <a:t>, có nghĩa là điốt phát quang) là </a:t>
            </a:r>
            <a:r>
              <a:rPr lang="vi-VN" dirty="0" smtClean="0">
                <a:latin typeface="Arial (Body)"/>
              </a:rPr>
              <a:t>các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điốt</a:t>
            </a:r>
            <a:r>
              <a:rPr lang="vi-VN" dirty="0">
                <a:latin typeface="Arial (Body)"/>
              </a:rPr>
              <a:t> có khả năng phát </a:t>
            </a:r>
            <a:r>
              <a:rPr lang="vi-VN" dirty="0" smtClean="0">
                <a:latin typeface="Arial (Body)"/>
              </a:rPr>
              <a:t>ra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ánh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sáng</a:t>
            </a:r>
            <a:r>
              <a:rPr lang="en-US" dirty="0" smtClean="0">
                <a:latin typeface="Arial (Body)"/>
              </a:rPr>
              <a:t> </a:t>
            </a:r>
            <a:r>
              <a:rPr lang="vi-VN" dirty="0" smtClean="0">
                <a:latin typeface="Arial (Body)"/>
              </a:rPr>
              <a:t>hay tia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hồng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ngoại</a:t>
            </a:r>
            <a:r>
              <a:rPr lang="en-US" dirty="0" smtClean="0">
                <a:latin typeface="Arial (Body)"/>
              </a:rPr>
              <a:t>, </a:t>
            </a:r>
            <a:r>
              <a:rPr lang="en-US" dirty="0" err="1" smtClean="0">
                <a:latin typeface="Arial (Body)"/>
              </a:rPr>
              <a:t>tử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ngoại</a:t>
            </a:r>
            <a:r>
              <a:rPr lang="vi-VN" dirty="0" smtClean="0">
                <a:latin typeface="Arial (Body)"/>
              </a:rPr>
              <a:t>. </a:t>
            </a:r>
            <a:r>
              <a:rPr lang="en-US" dirty="0" smtClean="0">
                <a:latin typeface="Arial (Body)"/>
              </a:rPr>
              <a:t>Do </a:t>
            </a:r>
            <a:r>
              <a:rPr lang="en-US" dirty="0" err="1" smtClean="0">
                <a:latin typeface="Arial (Body)"/>
              </a:rPr>
              <a:t>được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phát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sáng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từ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một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khối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bán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dẫn</a:t>
            </a:r>
            <a:r>
              <a:rPr lang="en-US" dirty="0" smtClean="0">
                <a:latin typeface="Arial (Body)"/>
              </a:rPr>
              <a:t> (</a:t>
            </a:r>
            <a:r>
              <a:rPr lang="en-US" dirty="0" err="1" smtClean="0">
                <a:latin typeface="Arial (Body)"/>
              </a:rPr>
              <a:t>chất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rắn</a:t>
            </a:r>
            <a:r>
              <a:rPr lang="en-US" dirty="0" smtClean="0">
                <a:latin typeface="Arial (Body)"/>
              </a:rPr>
              <a:t>) </a:t>
            </a:r>
            <a:r>
              <a:rPr lang="en-US" dirty="0" err="1" smtClean="0">
                <a:latin typeface="Arial (Body)"/>
              </a:rPr>
              <a:t>nên</a:t>
            </a:r>
            <a:r>
              <a:rPr lang="en-US" dirty="0" smtClean="0">
                <a:latin typeface="Arial (Body)"/>
              </a:rPr>
              <a:t> LED </a:t>
            </a:r>
            <a:r>
              <a:rPr lang="en-US" dirty="0" err="1" smtClean="0">
                <a:latin typeface="Arial (Body)"/>
              </a:rPr>
              <a:t>còn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được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gọi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là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nguồn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sáng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rắn</a:t>
            </a:r>
            <a:r>
              <a:rPr lang="en-US" dirty="0" smtClean="0">
                <a:latin typeface="Arial (Body)"/>
              </a:rPr>
              <a:t>, </a:t>
            </a:r>
            <a:r>
              <a:rPr lang="en-US" dirty="0" err="1" smtClean="0">
                <a:latin typeface="Arial (Body)"/>
              </a:rPr>
              <a:t>và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các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sản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phẩm</a:t>
            </a:r>
            <a:r>
              <a:rPr lang="en-US" dirty="0" smtClean="0">
                <a:latin typeface="Arial (Body)"/>
              </a:rPr>
              <a:t> LED </a:t>
            </a:r>
            <a:r>
              <a:rPr lang="en-US" dirty="0" err="1" smtClean="0">
                <a:latin typeface="Arial (Body)"/>
              </a:rPr>
              <a:t>còn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được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gọi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làm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sản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phẩm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chiếu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sáng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rắn</a:t>
            </a:r>
            <a:endParaRPr lang="en-US" dirty="0">
              <a:latin typeface="Arial (Body)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LED </a:t>
            </a:r>
            <a:r>
              <a:rPr lang="en-US" sz="2000" b="1" dirty="0" err="1" smtClean="0">
                <a:latin typeface="Arial"/>
                <a:cs typeface="Arial"/>
              </a:rPr>
              <a:t>là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gì</a:t>
            </a:r>
            <a:r>
              <a:rPr lang="en-US" sz="2000" b="1" dirty="0" smtClean="0">
                <a:latin typeface="Arial"/>
                <a:cs typeface="Arial"/>
              </a:rPr>
              <a:t>?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311" y="1576037"/>
            <a:ext cx="4927332" cy="48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57200" y="1924110"/>
            <a:ext cx="3772092" cy="1304363"/>
            <a:chOff x="457104" y="1600200"/>
            <a:chExt cx="3772092" cy="1304363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200" y="1600200"/>
              <a:ext cx="2451100" cy="1304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914400" y="1935212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939800" y="2590800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378200" y="1935212"/>
              <a:ext cx="355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429000" y="2582912"/>
              <a:ext cx="355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57104" y="1781322"/>
              <a:ext cx="482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N.C.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46500" y="2436911"/>
              <a:ext cx="482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N.C.</a:t>
              </a:r>
              <a:endParaRPr lang="en-US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33800" y="1781323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7431" y="242902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800600" y="15240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LED </a:t>
            </a:r>
            <a:r>
              <a:rPr lang="en-US" sz="2000" b="1" dirty="0" err="1" smtClean="0"/>
              <a:t>hàn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bề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mặt</a:t>
            </a:r>
            <a:r>
              <a:rPr lang="en-US" sz="2000" b="1" dirty="0" smtClean="0"/>
              <a:t> -  LED SMD</a:t>
            </a:r>
            <a:endParaRPr lang="en-US" sz="2000" b="1" dirty="0"/>
          </a:p>
        </p:txBody>
      </p:sp>
      <p:sp>
        <p:nvSpPr>
          <p:cNvPr id="43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LED SMD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32396" y="211736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SMD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viết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tắt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Anh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cụm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từ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“Surface-Mounted-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Device”</a:t>
            </a:r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loại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LED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dạng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module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sử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công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nghệ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SMT (surface-mount technology)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để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tích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hợp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trực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tiếp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các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chip 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LED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lên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bề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mặt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mạch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in (PCB).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54" y="3940589"/>
            <a:ext cx="5057775" cy="2495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029" y="3927889"/>
            <a:ext cx="2971800" cy="22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30" name="object 23"/>
          <p:cNvSpPr/>
          <p:nvPr/>
        </p:nvSpPr>
        <p:spPr>
          <a:xfrm>
            <a:off x="830325" y="1945840"/>
            <a:ext cx="4282726" cy="6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32" name="object 21"/>
          <p:cNvSpPr/>
          <p:nvPr/>
        </p:nvSpPr>
        <p:spPr>
          <a:xfrm>
            <a:off x="2062422" y="4179915"/>
            <a:ext cx="1282351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33" name="object 20"/>
          <p:cNvSpPr/>
          <p:nvPr/>
        </p:nvSpPr>
        <p:spPr>
          <a:xfrm>
            <a:off x="4783755" y="3977877"/>
            <a:ext cx="1164431" cy="728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34" name="object 19"/>
          <p:cNvSpPr/>
          <p:nvPr/>
        </p:nvSpPr>
        <p:spPr>
          <a:xfrm>
            <a:off x="7543800" y="4444234"/>
            <a:ext cx="953643" cy="592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36" name="object 17"/>
          <p:cNvSpPr/>
          <p:nvPr/>
        </p:nvSpPr>
        <p:spPr>
          <a:xfrm>
            <a:off x="4564856" y="3407569"/>
            <a:ext cx="14288" cy="428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6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Các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loại</a:t>
            </a:r>
            <a:r>
              <a:rPr lang="en-US" sz="2000" b="1" dirty="0" smtClean="0">
                <a:latin typeface="Arial"/>
                <a:cs typeface="Arial"/>
              </a:rPr>
              <a:t> LED SMD </a:t>
            </a:r>
            <a:r>
              <a:rPr lang="en-US" sz="2000" b="1" dirty="0" err="1" smtClean="0">
                <a:latin typeface="Arial"/>
                <a:cs typeface="Arial"/>
              </a:rPr>
              <a:t>phổ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biến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188" y="2993108"/>
            <a:ext cx="8861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Loại</a:t>
            </a:r>
            <a:r>
              <a:rPr lang="en-US" sz="2200" dirty="0" smtClean="0"/>
              <a:t> LED SMD</a:t>
            </a:r>
            <a:r>
              <a:rPr lang="en-US" sz="2200" dirty="0"/>
              <a:t>:  </a:t>
            </a:r>
            <a:r>
              <a:rPr lang="en-US" sz="2200" dirty="0" smtClean="0"/>
              <a:t>0.2W-1W- Theo </a:t>
            </a:r>
            <a:r>
              <a:rPr lang="en-US" sz="2200" dirty="0" err="1" smtClean="0"/>
              <a:t>công</a:t>
            </a:r>
            <a:r>
              <a:rPr lang="en-US" sz="2200" dirty="0" smtClean="0"/>
              <a:t> </a:t>
            </a:r>
            <a:r>
              <a:rPr lang="en-US" sz="2200" dirty="0" err="1" smtClean="0"/>
              <a:t>bố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số</a:t>
            </a:r>
            <a:r>
              <a:rPr lang="en-US" sz="2200" dirty="0" smtClean="0"/>
              <a:t> NCC </a:t>
            </a:r>
            <a:r>
              <a:rPr lang="en-US" sz="2200" dirty="0" err="1" smtClean="0"/>
              <a:t>loại</a:t>
            </a:r>
            <a:r>
              <a:rPr lang="en-US" sz="2200" dirty="0" smtClean="0"/>
              <a:t> LED </a:t>
            </a:r>
            <a:r>
              <a:rPr lang="en-US" sz="2200" dirty="0" err="1" smtClean="0"/>
              <a:t>sử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 </a:t>
            </a:r>
            <a:r>
              <a:rPr lang="en-US" sz="2200" dirty="0" err="1" smtClean="0"/>
              <a:t>đế</a:t>
            </a:r>
            <a:r>
              <a:rPr lang="en-US" sz="2200" dirty="0" smtClean="0"/>
              <a:t> </a:t>
            </a:r>
            <a:r>
              <a:rPr lang="en-US" sz="2200" dirty="0" err="1" smtClean="0"/>
              <a:t>nhựa</a:t>
            </a:r>
            <a:r>
              <a:rPr lang="en-US" sz="2200" dirty="0" smtClean="0"/>
              <a:t> PPA hay EMC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thuộc</a:t>
            </a:r>
            <a:r>
              <a:rPr lang="en-US" sz="2200" dirty="0" smtClean="0"/>
              <a:t> </a:t>
            </a:r>
            <a:r>
              <a:rPr lang="en-US" sz="2200" dirty="0" err="1" smtClean="0"/>
              <a:t>loại</a:t>
            </a:r>
            <a:r>
              <a:rPr lang="en-US" sz="2200" dirty="0" smtClean="0"/>
              <a:t> LED </a:t>
            </a:r>
            <a:r>
              <a:rPr lang="en-US" sz="2200" dirty="0" err="1" smtClean="0"/>
              <a:t>công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</a:t>
            </a:r>
            <a:r>
              <a:rPr lang="en-US" sz="2200" dirty="0" err="1" smtClean="0"/>
              <a:t>trung</a:t>
            </a:r>
            <a:r>
              <a:rPr lang="en-US" sz="2200" dirty="0" smtClean="0"/>
              <a:t> </a:t>
            </a:r>
            <a:r>
              <a:rPr lang="en-US" sz="2200" dirty="0" err="1" smtClean="0"/>
              <a:t>bình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42" name="object 16"/>
          <p:cNvSpPr/>
          <p:nvPr/>
        </p:nvSpPr>
        <p:spPr>
          <a:xfrm>
            <a:off x="6284395" y="2052688"/>
            <a:ext cx="649805" cy="6382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25" y="4092786"/>
            <a:ext cx="817781" cy="81778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13189" y="5257800"/>
            <a:ext cx="8861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Loại</a:t>
            </a:r>
            <a:r>
              <a:rPr lang="en-US" sz="2200" dirty="0" smtClean="0"/>
              <a:t> LED SMD</a:t>
            </a:r>
            <a:r>
              <a:rPr lang="en-US" sz="2200" dirty="0"/>
              <a:t>:  </a:t>
            </a:r>
            <a:r>
              <a:rPr lang="en-US" sz="2200" dirty="0" smtClean="0"/>
              <a:t>1W-5W- Theo </a:t>
            </a:r>
            <a:r>
              <a:rPr lang="en-US" sz="2200" dirty="0" err="1" smtClean="0"/>
              <a:t>công</a:t>
            </a:r>
            <a:r>
              <a:rPr lang="en-US" sz="2200" dirty="0" smtClean="0"/>
              <a:t> </a:t>
            </a:r>
            <a:r>
              <a:rPr lang="en-US" sz="2200" dirty="0" err="1" smtClean="0"/>
              <a:t>bố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số</a:t>
            </a:r>
            <a:r>
              <a:rPr lang="en-US" sz="2200" dirty="0" smtClean="0"/>
              <a:t> NCC </a:t>
            </a:r>
            <a:r>
              <a:rPr lang="en-US" sz="2200" dirty="0" err="1" smtClean="0"/>
              <a:t>loại</a:t>
            </a:r>
            <a:r>
              <a:rPr lang="en-US" sz="2200" dirty="0" smtClean="0"/>
              <a:t> LED </a:t>
            </a:r>
            <a:r>
              <a:rPr lang="en-US" sz="2200" dirty="0" err="1" smtClean="0"/>
              <a:t>sử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 </a:t>
            </a:r>
            <a:r>
              <a:rPr lang="en-US" sz="2200" dirty="0" err="1" smtClean="0"/>
              <a:t>đế</a:t>
            </a:r>
            <a:r>
              <a:rPr lang="en-US" sz="2200" dirty="0" smtClean="0"/>
              <a:t> ceramic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thuộc</a:t>
            </a:r>
            <a:r>
              <a:rPr lang="en-US" sz="2200" dirty="0" smtClean="0"/>
              <a:t> </a:t>
            </a:r>
            <a:r>
              <a:rPr lang="en-US" sz="2200" dirty="0" err="1" smtClean="0"/>
              <a:t>loại</a:t>
            </a:r>
            <a:r>
              <a:rPr lang="en-US" sz="2200" dirty="0" smtClean="0"/>
              <a:t> LED SMD high power -  </a:t>
            </a:r>
            <a:r>
              <a:rPr lang="en-US" sz="2200" dirty="0" err="1" smtClean="0"/>
              <a:t>công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</a:t>
            </a:r>
            <a:r>
              <a:rPr lang="en-US" sz="2200" dirty="0" err="1" smtClean="0"/>
              <a:t>cao</a:t>
            </a:r>
            <a:r>
              <a:rPr lang="en-US" sz="2200" dirty="0" smtClean="0"/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179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31" name="object 22"/>
          <p:cNvSpPr/>
          <p:nvPr/>
        </p:nvSpPr>
        <p:spPr>
          <a:xfrm>
            <a:off x="39245" y="2712347"/>
            <a:ext cx="3861149" cy="1132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36" name="object 17"/>
          <p:cNvSpPr/>
          <p:nvPr/>
        </p:nvSpPr>
        <p:spPr>
          <a:xfrm>
            <a:off x="4564856" y="3407569"/>
            <a:ext cx="14288" cy="42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6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 LED COB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302854"/>
            <a:ext cx="4782563" cy="5414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54" y="4442012"/>
            <a:ext cx="3005045" cy="2415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046" y="1452653"/>
            <a:ext cx="1353546" cy="13012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451" y="4010061"/>
            <a:ext cx="301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suất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5W-500W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36" name="object 17"/>
          <p:cNvSpPr/>
          <p:nvPr/>
        </p:nvSpPr>
        <p:spPr>
          <a:xfrm>
            <a:off x="4564856" y="3407569"/>
            <a:ext cx="14288" cy="42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6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>
                <a:latin typeface="Arial"/>
                <a:cs typeface="Arial"/>
              </a:rPr>
              <a:t>L</a:t>
            </a:r>
            <a:r>
              <a:rPr lang="en-US" sz="2000" b="1" dirty="0" smtClean="0">
                <a:latin typeface="Arial"/>
                <a:cs typeface="Arial"/>
              </a:rPr>
              <a:t>ED Filament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29" y="1411148"/>
            <a:ext cx="1847571" cy="1370186"/>
          </a:xfrm>
          <a:prstGeom prst="rect">
            <a:avLst/>
          </a:prstGeom>
        </p:spPr>
      </p:pic>
      <p:sp>
        <p:nvSpPr>
          <p:cNvPr id="28" name="object 9"/>
          <p:cNvSpPr txBox="1"/>
          <p:nvPr/>
        </p:nvSpPr>
        <p:spPr>
          <a:xfrm>
            <a:off x="4038600" y="1110211"/>
            <a:ext cx="4902200" cy="6018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sợi</a:t>
            </a:r>
            <a:r>
              <a:rPr lang="en-US" sz="2000" dirty="0"/>
              <a:t> LED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 </a:t>
            </a:r>
            <a:r>
              <a:rPr lang="en-US" sz="2000" dirty="0" err="1"/>
              <a:t>nhằm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chước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sợi</a:t>
            </a:r>
            <a:r>
              <a:rPr lang="en-US" sz="2000" dirty="0"/>
              <a:t> </a:t>
            </a:r>
            <a:r>
              <a:rPr lang="en-US" sz="2000" dirty="0" err="1"/>
              <a:t>đốt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 smtClean="0"/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/>
              <a:t>sợi</a:t>
            </a:r>
            <a:r>
              <a:rPr lang="en-US" sz="2000" dirty="0"/>
              <a:t> LED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gồm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loạt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LED chip </a:t>
            </a:r>
            <a:r>
              <a:rPr lang="en-US" sz="2000" dirty="0" err="1"/>
              <a:t>gắn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nền</a:t>
            </a:r>
            <a:r>
              <a:rPr lang="en-US" sz="2000" dirty="0"/>
              <a:t> Chip-On-Glass/Ceramic (COG/COC). 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nền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suốt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hoặc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sapphire. 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suốt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tán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mất</a:t>
            </a:r>
            <a:r>
              <a:rPr lang="en-US" sz="2000" dirty="0"/>
              <a:t> </a:t>
            </a:r>
            <a:r>
              <a:rPr lang="en-US" sz="2000" dirty="0" err="1"/>
              <a:t>mát</a:t>
            </a:r>
            <a:r>
              <a:rPr lang="en-US" sz="2000" dirty="0" smtClean="0"/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LED (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28 chip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sợi</a:t>
            </a:r>
            <a:r>
              <a:rPr lang="en-US" sz="2000" dirty="0"/>
              <a:t>) =&gt;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thấp</a:t>
            </a:r>
            <a:r>
              <a:rPr lang="en-US" sz="2000" dirty="0"/>
              <a:t>,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 </a:t>
            </a:r>
          </a:p>
          <a:p>
            <a:pPr marL="9525">
              <a:lnSpc>
                <a:spcPct val="150000"/>
              </a:lnSpc>
              <a:spcBef>
                <a:spcPts val="72"/>
              </a:spcBef>
            </a:pPr>
            <a:r>
              <a:rPr lang="en-US" sz="2000" baseline="3034" dirty="0" smtClean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89" y="2819400"/>
            <a:ext cx="3662169" cy="36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36" name="object 17"/>
          <p:cNvSpPr/>
          <p:nvPr/>
        </p:nvSpPr>
        <p:spPr>
          <a:xfrm>
            <a:off x="4564856" y="3407569"/>
            <a:ext cx="14288" cy="42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6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Đặc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trưng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phổ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54518"/>
            <a:ext cx="7149099" cy="26206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69" y="4090664"/>
            <a:ext cx="7100887" cy="25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575" y="778570"/>
            <a:ext cx="1127317" cy="481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189" y="1615273"/>
            <a:ext cx="3493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Dòng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thuận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của</a:t>
            </a:r>
            <a:r>
              <a:rPr lang="en-US" sz="2200" b="1" dirty="0" smtClean="0"/>
              <a:t> LED</a:t>
            </a:r>
            <a:endParaRPr lang="en-US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734342"/>
            <a:ext cx="88778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 err="1" smtClean="0"/>
              <a:t>Hình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là</a:t>
            </a:r>
            <a:r>
              <a:rPr lang="en-US" sz="2200" dirty="0" smtClean="0"/>
              <a:t> </a:t>
            </a:r>
            <a:r>
              <a:rPr lang="en-US" sz="2200" dirty="0" err="1" smtClean="0"/>
              <a:t>sự</a:t>
            </a:r>
            <a:r>
              <a:rPr lang="en-US" sz="2200" dirty="0" smtClean="0"/>
              <a:t> </a:t>
            </a:r>
            <a:r>
              <a:rPr lang="en-US" sz="2200" dirty="0" err="1" smtClean="0"/>
              <a:t>phụ</a:t>
            </a:r>
            <a:r>
              <a:rPr lang="en-US" sz="2200" dirty="0" smtClean="0"/>
              <a:t> </a:t>
            </a:r>
            <a:r>
              <a:rPr lang="en-US" sz="2200" dirty="0" err="1" smtClean="0"/>
              <a:t>thuộc</a:t>
            </a:r>
            <a:r>
              <a:rPr lang="en-US" sz="2200" dirty="0" smtClean="0"/>
              <a:t> </a:t>
            </a:r>
            <a:r>
              <a:rPr lang="en-US" sz="2200" dirty="0" err="1" smtClean="0"/>
              <a:t>quang</a:t>
            </a:r>
            <a:r>
              <a:rPr lang="en-US" sz="2200" dirty="0" smtClean="0"/>
              <a:t> </a:t>
            </a:r>
            <a:r>
              <a:rPr lang="en-US" sz="2200" dirty="0" err="1" smtClean="0"/>
              <a:t>thông</a:t>
            </a:r>
            <a:r>
              <a:rPr lang="en-US" sz="2200" dirty="0" smtClean="0"/>
              <a:t> (lm)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hiệu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(lm/W) </a:t>
            </a:r>
            <a:r>
              <a:rPr lang="en-US" sz="2200" dirty="0" err="1" smtClean="0"/>
              <a:t>của</a:t>
            </a:r>
            <a:r>
              <a:rPr lang="en-US" sz="2200" dirty="0" smtClean="0"/>
              <a:t> LED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 </a:t>
            </a:r>
            <a:r>
              <a:rPr lang="en-US" sz="2200" dirty="0" err="1" smtClean="0"/>
              <a:t>nuôi</a:t>
            </a:r>
            <a:r>
              <a:rPr lang="en-US" sz="22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 err="1" smtClean="0"/>
              <a:t>Dòng</a:t>
            </a:r>
            <a:r>
              <a:rPr lang="en-US" sz="2200" dirty="0" smtClean="0"/>
              <a:t> </a:t>
            </a:r>
            <a:r>
              <a:rPr lang="en-US" sz="2200" dirty="0" err="1" smtClean="0"/>
              <a:t>nuôi</a:t>
            </a:r>
            <a:r>
              <a:rPr lang="en-US" sz="2200" dirty="0" smtClean="0"/>
              <a:t> LED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xác</a:t>
            </a:r>
            <a:r>
              <a:rPr lang="en-US" sz="2200" dirty="0" smtClean="0"/>
              <a:t> </a:t>
            </a:r>
            <a:r>
              <a:rPr lang="en-US" sz="2200" dirty="0" err="1" smtClean="0"/>
              <a:t>định</a:t>
            </a:r>
            <a:r>
              <a:rPr lang="en-US" sz="2200" dirty="0" smtClean="0"/>
              <a:t> </a:t>
            </a:r>
            <a:r>
              <a:rPr lang="en-US" sz="2200" dirty="0" err="1" smtClean="0"/>
              <a:t>hiệu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LED, </a:t>
            </a:r>
            <a:r>
              <a:rPr lang="en-US" sz="2200" dirty="0" err="1" smtClean="0"/>
              <a:t>dòng</a:t>
            </a:r>
            <a:r>
              <a:rPr lang="en-US" sz="2200" dirty="0" smtClean="0"/>
              <a:t> </a:t>
            </a:r>
            <a:r>
              <a:rPr lang="en-US" sz="2200" dirty="0" err="1" smtClean="0"/>
              <a:t>nuôi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hiệu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LED </a:t>
            </a:r>
            <a:r>
              <a:rPr lang="en-US" sz="2200" dirty="0" err="1" smtClean="0"/>
              <a:t>giảm</a:t>
            </a:r>
            <a:r>
              <a:rPr lang="en-US" sz="22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 err="1" smtClean="0"/>
              <a:t>Hiện</a:t>
            </a:r>
            <a:r>
              <a:rPr lang="en-US" sz="2200" dirty="0" smtClean="0"/>
              <a:t> </a:t>
            </a:r>
            <a:r>
              <a:rPr lang="en-US" sz="2200" dirty="0" err="1" smtClean="0"/>
              <a:t>tượng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cần</a:t>
            </a:r>
            <a:r>
              <a:rPr lang="en-US" sz="2200" dirty="0" smtClean="0"/>
              <a:t> </a:t>
            </a:r>
            <a:r>
              <a:rPr lang="en-US" sz="2200" dirty="0" err="1" smtClean="0"/>
              <a:t>phải</a:t>
            </a:r>
            <a:r>
              <a:rPr lang="en-US" sz="2200" dirty="0" smtClean="0"/>
              <a:t> </a:t>
            </a:r>
            <a:r>
              <a:rPr lang="en-US" sz="2200" dirty="0" err="1" smtClean="0"/>
              <a:t>tính</a:t>
            </a:r>
            <a:r>
              <a:rPr lang="en-US" sz="2200" dirty="0" smtClean="0"/>
              <a:t> </a:t>
            </a:r>
            <a:r>
              <a:rPr lang="en-US" sz="2200" dirty="0" err="1" smtClean="0"/>
              <a:t>đến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thiết</a:t>
            </a:r>
            <a:r>
              <a:rPr lang="en-US" sz="2200" dirty="0" smtClean="0"/>
              <a:t> </a:t>
            </a:r>
            <a:r>
              <a:rPr lang="en-US" sz="2200" dirty="0" err="1" smtClean="0"/>
              <a:t>kế</a:t>
            </a:r>
            <a:r>
              <a:rPr lang="en-US" sz="2200" dirty="0" smtClean="0"/>
              <a:t> </a:t>
            </a:r>
            <a:r>
              <a:rPr lang="en-US" sz="2200" dirty="0" err="1" smtClean="0"/>
              <a:t>hệ</a:t>
            </a:r>
            <a:r>
              <a:rPr lang="en-US" sz="2200" dirty="0" smtClean="0"/>
              <a:t> </a:t>
            </a:r>
            <a:r>
              <a:rPr lang="en-US" sz="2200" dirty="0" err="1" smtClean="0"/>
              <a:t>thống</a:t>
            </a:r>
            <a:r>
              <a:rPr lang="en-US" sz="2200" dirty="0" smtClean="0"/>
              <a:t> </a:t>
            </a:r>
            <a:r>
              <a:rPr lang="en-US" sz="2200" dirty="0" err="1" smtClean="0"/>
              <a:t>chiếu</a:t>
            </a:r>
            <a:r>
              <a:rPr lang="en-US" sz="2200" dirty="0" smtClean="0"/>
              <a:t> </a:t>
            </a:r>
            <a:r>
              <a:rPr lang="en-US" sz="2200" dirty="0" err="1" smtClean="0"/>
              <a:t>sáng</a:t>
            </a:r>
            <a:r>
              <a:rPr lang="en-US" sz="2200" dirty="0" smtClean="0"/>
              <a:t> LED </a:t>
            </a:r>
            <a:r>
              <a:rPr lang="en-US" sz="2200" dirty="0" err="1" smtClean="0"/>
              <a:t>để</a:t>
            </a:r>
            <a:r>
              <a:rPr lang="en-US" sz="2200" dirty="0" smtClean="0"/>
              <a:t> </a:t>
            </a:r>
            <a:r>
              <a:rPr lang="en-US" sz="2200" dirty="0" err="1" smtClean="0"/>
              <a:t>đảm</a:t>
            </a:r>
            <a:r>
              <a:rPr lang="en-US" sz="2200" dirty="0" smtClean="0"/>
              <a:t> </a:t>
            </a:r>
            <a:r>
              <a:rPr lang="en-US" sz="2200" dirty="0" err="1" smtClean="0"/>
              <a:t>bảo</a:t>
            </a:r>
            <a:r>
              <a:rPr lang="en-US" sz="2200" dirty="0" smtClean="0"/>
              <a:t> </a:t>
            </a:r>
            <a:r>
              <a:rPr lang="en-US" sz="2200" dirty="0" err="1" smtClean="0"/>
              <a:t>hiệu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toàn</a:t>
            </a:r>
            <a:r>
              <a:rPr lang="en-US" sz="2200" dirty="0" smtClean="0"/>
              <a:t> </a:t>
            </a:r>
            <a:r>
              <a:rPr lang="en-US" sz="2200" dirty="0" err="1" smtClean="0"/>
              <a:t>bộ</a:t>
            </a:r>
            <a:r>
              <a:rPr lang="en-US" sz="2200" dirty="0" smtClean="0"/>
              <a:t> </a:t>
            </a:r>
            <a:r>
              <a:rPr lang="en-US" sz="2200" dirty="0" err="1" smtClean="0"/>
              <a:t>hệ</a:t>
            </a:r>
            <a:r>
              <a:rPr lang="en-US" sz="2200" dirty="0" smtClean="0"/>
              <a:t> </a:t>
            </a:r>
            <a:r>
              <a:rPr lang="en-US" sz="2200" dirty="0" err="1" smtClean="0"/>
              <a:t>thống</a:t>
            </a:r>
            <a:r>
              <a:rPr lang="en-US" sz="2200" dirty="0" smtClean="0"/>
              <a:t> </a:t>
            </a:r>
            <a:r>
              <a:rPr lang="en-US" sz="2200" dirty="0" err="1" smtClean="0"/>
              <a:t>theo</a:t>
            </a:r>
            <a:r>
              <a:rPr lang="en-US" sz="2200" dirty="0" smtClean="0"/>
              <a:t>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cầu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600200"/>
            <a:ext cx="5236918" cy="3107098"/>
          </a:xfrm>
          <a:prstGeom prst="rect">
            <a:avLst/>
          </a:prstGeom>
        </p:spPr>
      </p:pic>
      <p:sp>
        <p:nvSpPr>
          <p:cNvPr id="12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Đặc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trưng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dòng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38623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575" y="778570"/>
            <a:ext cx="1127317" cy="481988"/>
          </a:xfrm>
          <a:prstGeom prst="rect">
            <a:avLst/>
          </a:prstGeom>
        </p:spPr>
      </p:pic>
      <p:sp>
        <p:nvSpPr>
          <p:cNvPr id="12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Đặc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trưng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theo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nhiệt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độ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400299"/>
            <a:ext cx="7715250" cy="2657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189" y="4146550"/>
            <a:ext cx="3743325" cy="2686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6514" y="4734342"/>
            <a:ext cx="49213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nhiệt</a:t>
            </a:r>
            <a:r>
              <a:rPr lang="en-US" sz="2200" dirty="0" smtClean="0"/>
              <a:t> </a:t>
            </a:r>
            <a:r>
              <a:rPr lang="en-US" sz="2200" dirty="0" err="1" smtClean="0"/>
              <a:t>độ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quang</a:t>
            </a:r>
            <a:r>
              <a:rPr lang="en-US" sz="2200" dirty="0" smtClean="0"/>
              <a:t> </a:t>
            </a:r>
            <a:r>
              <a:rPr lang="en-US" sz="2200" dirty="0" err="1" smtClean="0"/>
              <a:t>thông</a:t>
            </a:r>
            <a:r>
              <a:rPr lang="en-US" sz="2200" dirty="0" smtClean="0"/>
              <a:t> </a:t>
            </a:r>
            <a:r>
              <a:rPr lang="en-US" sz="2200" dirty="0" err="1" smtClean="0"/>
              <a:t>giảm</a:t>
            </a:r>
            <a:r>
              <a:rPr lang="en-US" sz="2200" dirty="0" smtClean="0"/>
              <a:t>, </a:t>
            </a:r>
            <a:r>
              <a:rPr lang="en-US" sz="2200" dirty="0" err="1" smtClean="0"/>
              <a:t>điện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thuận</a:t>
            </a:r>
            <a:r>
              <a:rPr lang="en-US" sz="2200" dirty="0" smtClean="0"/>
              <a:t> qua LED </a:t>
            </a:r>
            <a:r>
              <a:rPr lang="en-US" sz="2200" dirty="0" err="1" smtClean="0"/>
              <a:t>giảm</a:t>
            </a:r>
            <a:r>
              <a:rPr lang="en-US" sz="2200" dirty="0" smtClean="0"/>
              <a:t>,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tọa</a:t>
            </a:r>
            <a:r>
              <a:rPr lang="en-US" sz="2200" dirty="0" smtClean="0"/>
              <a:t> </a:t>
            </a:r>
            <a:r>
              <a:rPr lang="en-US" sz="2200" dirty="0" err="1" smtClean="0"/>
              <a:t>độ</a:t>
            </a:r>
            <a:r>
              <a:rPr lang="en-US" sz="2200" dirty="0" smtClean="0"/>
              <a:t> </a:t>
            </a:r>
            <a:r>
              <a:rPr lang="en-US" sz="2200" dirty="0" err="1" smtClean="0"/>
              <a:t>màu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LED </a:t>
            </a:r>
            <a:r>
              <a:rPr lang="en-US" sz="2200" dirty="0" err="1" smtClean="0"/>
              <a:t>dịch</a:t>
            </a:r>
            <a:r>
              <a:rPr lang="en-US" sz="2200" dirty="0" smtClean="0"/>
              <a:t> </a:t>
            </a:r>
            <a:r>
              <a:rPr lang="en-US" sz="2200" dirty="0" err="1" smtClean="0"/>
              <a:t>chuyển</a:t>
            </a:r>
            <a:r>
              <a:rPr lang="en-US" sz="2200" dirty="0" smtClean="0"/>
              <a:t> sang </a:t>
            </a:r>
            <a:r>
              <a:rPr lang="en-US" sz="2200" dirty="0" err="1" smtClean="0"/>
              <a:t>vùng</a:t>
            </a:r>
            <a:r>
              <a:rPr lang="en-US" sz="2200" dirty="0" smtClean="0"/>
              <a:t> </a:t>
            </a:r>
            <a:r>
              <a:rPr lang="en-US" sz="2200" dirty="0" err="1" smtClean="0"/>
              <a:t>ánh</a:t>
            </a:r>
            <a:r>
              <a:rPr lang="en-US" sz="2200" dirty="0" smtClean="0"/>
              <a:t> </a:t>
            </a:r>
            <a:r>
              <a:rPr lang="en-US" sz="2200" dirty="0" err="1" smtClean="0"/>
              <a:t>sáng</a:t>
            </a:r>
            <a:r>
              <a:rPr lang="en-US" sz="2200" dirty="0" smtClean="0"/>
              <a:t> </a:t>
            </a:r>
            <a:r>
              <a:rPr lang="en-US" sz="2200" dirty="0" err="1" smtClean="0"/>
              <a:t>lạnh</a:t>
            </a:r>
            <a:r>
              <a:rPr lang="en-US" sz="2200" dirty="0" smtClean="0"/>
              <a:t> (CCT </a:t>
            </a:r>
            <a:r>
              <a:rPr lang="en-US" sz="2200" smtClean="0"/>
              <a:t>tăng</a:t>
            </a:r>
            <a:r>
              <a:rPr lang="en-US" sz="2200" dirty="0" smtClean="0"/>
              <a:t>)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373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30" name="object 23"/>
          <p:cNvSpPr/>
          <p:nvPr/>
        </p:nvSpPr>
        <p:spPr>
          <a:xfrm>
            <a:off x="68433" y="2244612"/>
            <a:ext cx="4282726" cy="67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36" name="object 17"/>
          <p:cNvSpPr/>
          <p:nvPr/>
        </p:nvSpPr>
        <p:spPr>
          <a:xfrm>
            <a:off x="4564856" y="3407569"/>
            <a:ext cx="14288" cy="42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73" y="1462047"/>
            <a:ext cx="1798463" cy="755467"/>
          </a:xfrm>
          <a:prstGeom prst="rect">
            <a:avLst/>
          </a:prstGeom>
        </p:spPr>
      </p:pic>
      <p:sp>
        <p:nvSpPr>
          <p:cNvPr id="26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Ứng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dụng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9920" y="1639874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Ít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endParaRPr lang="en-US" dirty="0"/>
          </a:p>
        </p:txBody>
      </p:sp>
      <p:sp>
        <p:nvSpPr>
          <p:cNvPr id="43" name="object 18"/>
          <p:cNvSpPr/>
          <p:nvPr/>
        </p:nvSpPr>
        <p:spPr>
          <a:xfrm>
            <a:off x="6738265" y="791077"/>
            <a:ext cx="1121569" cy="700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47" name="object 16"/>
          <p:cNvSpPr/>
          <p:nvPr/>
        </p:nvSpPr>
        <p:spPr>
          <a:xfrm>
            <a:off x="8037079" y="772365"/>
            <a:ext cx="992981" cy="8072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50" name="object 22"/>
          <p:cNvSpPr/>
          <p:nvPr/>
        </p:nvSpPr>
        <p:spPr>
          <a:xfrm>
            <a:off x="317325" y="4261202"/>
            <a:ext cx="3861149" cy="11322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075" y="3886200"/>
            <a:ext cx="1449410" cy="1074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0296" y="5254750"/>
            <a:ext cx="1322516" cy="1322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945030">
            <a:off x="6845986" y="5281786"/>
            <a:ext cx="736916" cy="1452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0183" y="1610756"/>
            <a:ext cx="1693859" cy="1006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1411" y="2711954"/>
            <a:ext cx="1286147" cy="964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59" y="3011289"/>
            <a:ext cx="706547" cy="1247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592" y="3085937"/>
            <a:ext cx="1067667" cy="1097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45253" y="1822616"/>
            <a:ext cx="1660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endParaRPr lang="en-US" dirty="0" smtClean="0"/>
          </a:p>
          <a:p>
            <a:r>
              <a:rPr lang="en-US" dirty="0" smtClean="0"/>
              <a:t> NNCNC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32780" y="2804101"/>
            <a:ext cx="1660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3059" y="3011289"/>
            <a:ext cx="1199257" cy="1199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599593">
            <a:off x="2664611" y="3445854"/>
            <a:ext cx="1114226" cy="312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4422" y="2916125"/>
            <a:ext cx="1261437" cy="12614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150291">
            <a:off x="472797" y="5028736"/>
            <a:ext cx="772675" cy="2134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4788" y="5551130"/>
            <a:ext cx="1026136" cy="1026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66414" y="5418793"/>
            <a:ext cx="1624119" cy="12802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20459" y="2217514"/>
            <a:ext cx="5105400" cy="27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0" y="4307627"/>
            <a:ext cx="5105400" cy="27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103139" y="3738315"/>
            <a:ext cx="4002761" cy="44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4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189" y="579358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MỤC LỤC</a:t>
            </a:r>
          </a:p>
          <a:p>
            <a:pPr marL="742950" indent="-74295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  <a:p>
            <a:pPr marL="742950" indent="-74295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CÁC VẬT TƯ CHÍNH SẢN XUẤT ĐÈN LED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2.1 LED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2.2 MẠCH IN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2.3 DRIVER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2.4 BỘ VỎ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  MỘT SỐ SẢN PHẨM OEM HIỆN NAY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3.1 SẢN PHẨM LED BULB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3.2 SẢN PHẨM LED PANEL/NỔI TRẦN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CÁC TIÊU CHUẨN AN TOÀN CỦA SẢN PHẨM</a:t>
            </a:r>
          </a:p>
        </p:txBody>
      </p:sp>
    </p:spTree>
    <p:extLst>
      <p:ext uri="{BB962C8B-B14F-4D97-AF65-F5344CB8AC3E}">
        <p14:creationId xmlns:p14="http://schemas.microsoft.com/office/powerpoint/2010/main" val="34470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6" y="1828800"/>
            <a:ext cx="8017063" cy="4986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590" y="694478"/>
            <a:ext cx="2474830" cy="1058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86" y="4102957"/>
            <a:ext cx="1854970" cy="2497415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Các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nhà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cung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cấp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chính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34026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575" y="778570"/>
            <a:ext cx="1127317" cy="481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3444"/>
            <a:ext cx="9073243" cy="5147299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Các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nhà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cung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cấp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chính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41488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10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Các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nhà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cung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cấp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chính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19113"/>
            <a:ext cx="8602554" cy="5143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074" y="1254621"/>
            <a:ext cx="1405280" cy="3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79829" y="1357648"/>
            <a:ext cx="9182100" cy="51740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suất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130lm/W (max 210lm/W)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tăng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dải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nhiệt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CCT,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CRI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(80-90)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mát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ánh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(&gt;50 000 h)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Chắc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chắn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nhỏ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Khởi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tức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(ns)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Ưu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Hg,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nặng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khiển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chế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vấn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khởi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quang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nhiệt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=&gt;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Nhược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hưởng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bởi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nhiệt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sốc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hưởng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mạnh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Ưu</a:t>
            </a:r>
            <a:r>
              <a:rPr lang="en-US" sz="2000" b="1" dirty="0" smtClean="0">
                <a:latin typeface="Arial"/>
                <a:cs typeface="Arial"/>
              </a:rPr>
              <a:t>/</a:t>
            </a:r>
            <a:r>
              <a:rPr lang="en-US" sz="2000" b="1" dirty="0" err="1" smtClean="0">
                <a:latin typeface="Arial"/>
                <a:cs typeface="Arial"/>
              </a:rPr>
              <a:t>nhược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điểm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của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nguồn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sáng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3601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199" y="1357648"/>
            <a:ext cx="9026071" cy="51740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LED,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chạm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LED</a:t>
            </a:r>
          </a:p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LED </a:t>
            </a:r>
            <a:r>
              <a:rPr lang="en-US" sz="2000" b="1" dirty="0" err="1" smtClean="0">
                <a:latin typeface="Arial"/>
                <a:cs typeface="Arial"/>
              </a:rPr>
              <a:t>khi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xuất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014023"/>
            <a:ext cx="6324600" cy="1719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910453"/>
            <a:ext cx="655320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9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199" y="1357648"/>
            <a:ext cx="9026071" cy="51740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module 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ẩm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tránh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lvl="1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bụi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lỏng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LED </a:t>
            </a:r>
            <a:r>
              <a:rPr lang="en-US" sz="2000" b="1" dirty="0" err="1" smtClean="0">
                <a:latin typeface="Arial"/>
                <a:cs typeface="Arial"/>
              </a:rPr>
              <a:t>khi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xuất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694" y="2705197"/>
            <a:ext cx="742857" cy="84761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76199" y="3724217"/>
            <a:ext cx="9026071" cy="28075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tuân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thủ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tĩnh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xuất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6" y="4238917"/>
            <a:ext cx="3405188" cy="2129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238917"/>
            <a:ext cx="4190524" cy="23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199" y="1357648"/>
            <a:ext cx="9026071" cy="51740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module 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lưu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huỳnh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halogen,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VOC</a:t>
            </a: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LED </a:t>
            </a:r>
            <a:r>
              <a:rPr lang="en-US" sz="2000" b="1" dirty="0" err="1" smtClean="0">
                <a:latin typeface="Arial"/>
                <a:cs typeface="Arial"/>
              </a:rPr>
              <a:t>khi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xuất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538" y="2590800"/>
            <a:ext cx="46482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199" y="1357648"/>
            <a:ext cx="9026071" cy="51740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1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module LED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lưu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huỳnh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halogen,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VOC</a:t>
            </a: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2.1  LED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LED </a:t>
            </a:r>
            <a:r>
              <a:rPr lang="en-US" sz="2000" b="1" dirty="0" err="1" smtClean="0">
                <a:latin typeface="Arial"/>
                <a:cs typeface="Arial"/>
              </a:rPr>
              <a:t>khi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xuất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34" y="2314752"/>
            <a:ext cx="7543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LED </a:t>
            </a:r>
            <a:r>
              <a:rPr lang="en-US" sz="2000" b="1" dirty="0" err="1" smtClean="0">
                <a:latin typeface="Arial"/>
                <a:cs typeface="Arial"/>
              </a:rPr>
              <a:t>khi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xuất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08906"/>
            <a:ext cx="8741038" cy="49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67210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.1  LED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LED </a:t>
            </a:r>
            <a:r>
              <a:rPr lang="en-US" sz="2000" b="1" dirty="0" err="1" smtClean="0">
                <a:latin typeface="Arial"/>
                <a:cs typeface="Arial"/>
              </a:rPr>
              <a:t>khi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xuất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LED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1530784"/>
            <a:ext cx="84296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3124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</p:txBody>
      </p:sp>
    </p:spTree>
    <p:extLst>
      <p:ext uri="{BB962C8B-B14F-4D97-AF65-F5344CB8AC3E}">
        <p14:creationId xmlns:p14="http://schemas.microsoft.com/office/powerpoint/2010/main" val="7629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–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</a:t>
            </a:r>
            <a:r>
              <a:rPr lang="en-US" sz="2000" b="1" dirty="0" err="1" smtClean="0">
                <a:latin typeface="Arial"/>
                <a:cs typeface="Arial"/>
              </a:rPr>
              <a:t>là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gì</a:t>
            </a:r>
            <a:r>
              <a:rPr lang="en-US" sz="2000" b="1" dirty="0" smtClean="0">
                <a:latin typeface="Arial"/>
                <a:cs typeface="Arial"/>
              </a:rPr>
              <a:t>?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649583"/>
            <a:ext cx="3238500" cy="1933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886200"/>
            <a:ext cx="7542943" cy="272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9495" y="1972215"/>
            <a:ext cx="5166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Bảng mạch in</a:t>
            </a:r>
            <a:r>
              <a:rPr lang="vi-VN" dirty="0"/>
              <a:t> </a:t>
            </a:r>
            <a:r>
              <a:rPr lang="vi-VN" dirty="0" smtClean="0"/>
              <a:t>(</a:t>
            </a:r>
            <a:r>
              <a:rPr lang="vi-VN" dirty="0">
                <a:hlinkClick r:id="rId5" tooltip="Tiếng Anh"/>
              </a:rPr>
              <a:t>tiếng Anh</a:t>
            </a:r>
            <a:r>
              <a:rPr lang="vi-VN" dirty="0"/>
              <a:t>: printed circuit board - PCB</a:t>
            </a:r>
            <a:r>
              <a:rPr lang="vi-VN" dirty="0" smtClean="0"/>
              <a:t>),</a:t>
            </a:r>
            <a:r>
              <a:rPr lang="en-US" dirty="0" smtClean="0"/>
              <a:t> </a:t>
            </a:r>
            <a:r>
              <a:rPr lang="vi-VN" dirty="0" smtClean="0"/>
              <a:t>là </a:t>
            </a:r>
            <a:r>
              <a:rPr lang="vi-VN" dirty="0"/>
              <a:t>bảng </a:t>
            </a:r>
            <a:r>
              <a:rPr lang="vi-VN" dirty="0">
                <a:hlinkClick r:id="rId6" tooltip="Mạch điện"/>
              </a:rPr>
              <a:t>mạch điện</a:t>
            </a:r>
            <a:r>
              <a:rPr lang="vi-VN" dirty="0"/>
              <a:t> dùng phương pháp in để tạo hình </a:t>
            </a:r>
            <a:r>
              <a:rPr lang="en-US" dirty="0" smtClean="0"/>
              <a:t> </a:t>
            </a:r>
            <a:r>
              <a:rPr lang="vi-VN" dirty="0" smtClean="0"/>
              <a:t>các </a:t>
            </a:r>
            <a:r>
              <a:rPr lang="vi-VN" dirty="0"/>
              <a:t>đường mạch dẫn điện và điểm nối linh kiện </a:t>
            </a:r>
            <a:r>
              <a:rPr lang="vi-VN" dirty="0" smtClean="0"/>
              <a:t>trên</a:t>
            </a:r>
            <a:r>
              <a:rPr lang="en-US" dirty="0" smtClean="0"/>
              <a:t> </a:t>
            </a:r>
            <a:r>
              <a:rPr lang="vi-VN" dirty="0" smtClean="0"/>
              <a:t> </a:t>
            </a:r>
            <a:r>
              <a:rPr lang="vi-VN" dirty="0"/>
              <a:t>tấm nền cách điện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– </a:t>
            </a:r>
            <a:r>
              <a:rPr lang="en-US" sz="2000" b="1" dirty="0" err="1" smtClean="0">
                <a:latin typeface="Arial"/>
                <a:cs typeface="Arial"/>
              </a:rPr>
              <a:t>Cấu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tạo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các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loại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</a:t>
            </a:r>
            <a:r>
              <a:rPr lang="en-US" sz="2000" b="1" dirty="0" err="1" smtClean="0">
                <a:latin typeface="Arial"/>
                <a:cs typeface="Arial"/>
              </a:rPr>
              <a:t>thường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dùng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2909" y="4168085"/>
            <a:ext cx="4881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Lớp </a:t>
            </a:r>
            <a:r>
              <a:rPr lang="vi-VN" b="1" dirty="0" smtClean="0"/>
              <a:t>Substrate (chất nền – lớp điện môi):</a:t>
            </a:r>
            <a:r>
              <a:rPr lang="vi-VN" dirty="0" smtClean="0"/>
              <a:t> là thành phần chính để phân biệt các loại</a:t>
            </a:r>
            <a:r>
              <a:rPr lang="vi-VN" dirty="0"/>
              <a:t> </a:t>
            </a:r>
            <a:r>
              <a:rPr lang="vi-VN" b="1" dirty="0"/>
              <a:t>vật liệu mạch in (PCB material)</a:t>
            </a:r>
            <a:r>
              <a:rPr lang="vi-VN" dirty="0"/>
              <a:t> khác nhau, khi nói đến vật liệu mạch in phải ngầm hiểu đó là loại vật liệu cấu thành nên chất nền.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6" y="3962400"/>
            <a:ext cx="3441380" cy="2165696"/>
          </a:xfrm>
          <a:prstGeom prst="rect">
            <a:avLst/>
          </a:prstGeom>
        </p:spPr>
      </p:pic>
      <p:pic>
        <p:nvPicPr>
          <p:cNvPr id="1026" name="Picture 2" descr="C:\Users\admi\Desktop\Đào tạo CFL\Tài liệu\dig-fr-cem-fr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00" y="1669913"/>
            <a:ext cx="675541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1284" y="5720244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MC PCB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558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–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</a:t>
            </a:r>
            <a:r>
              <a:rPr lang="en-US" sz="2000" b="1" dirty="0" err="1" smtClean="0">
                <a:latin typeface="Arial"/>
                <a:cs typeface="Arial"/>
              </a:rPr>
              <a:t>là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gì</a:t>
            </a:r>
            <a:r>
              <a:rPr lang="en-US" sz="2000" b="1" dirty="0" smtClean="0">
                <a:latin typeface="Arial"/>
                <a:cs typeface="Arial"/>
              </a:rPr>
              <a:t>?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5645" y="649642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FR-4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4204946"/>
            <a:ext cx="2911012" cy="2200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08905"/>
            <a:ext cx="2133599" cy="2252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7194" y="377207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FR-1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124605"/>
            <a:ext cx="3081067" cy="2430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8538" y="363938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CEM-1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535" y="4162035"/>
            <a:ext cx="2286005" cy="2286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7373" y="6416689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 - PCB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– </a:t>
            </a:r>
            <a:r>
              <a:rPr lang="en-US" sz="2000" b="1" dirty="0" err="1" smtClean="0">
                <a:latin typeface="Arial"/>
                <a:cs typeface="Arial"/>
              </a:rPr>
              <a:t>Loại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</a:t>
            </a:r>
            <a:r>
              <a:rPr lang="en-US" sz="2000" b="1" dirty="0" err="1" smtClean="0">
                <a:latin typeface="Arial"/>
                <a:cs typeface="Arial"/>
              </a:rPr>
              <a:t>mới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889" y="1508906"/>
            <a:ext cx="16053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Flexible </a:t>
            </a:r>
            <a:r>
              <a:rPr lang="en-US" sz="2200" b="1" dirty="0" smtClean="0"/>
              <a:t>PCB</a:t>
            </a:r>
            <a:endParaRPr lang="en-US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01194">
            <a:off x="-719315" y="3778894"/>
            <a:ext cx="4971429" cy="1980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967" y="1371600"/>
            <a:ext cx="5049933" cy="54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493352"/>
            <a:ext cx="9235611" cy="446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b="1" dirty="0">
                <a:latin typeface="Arial (Body)"/>
              </a:rPr>
              <a:t>FR-1</a:t>
            </a:r>
            <a:r>
              <a:rPr lang="vi-VN" dirty="0">
                <a:latin typeface="Arial (Body)"/>
              </a:rPr>
              <a:t> (Flame Retardant 1): </a:t>
            </a:r>
            <a:r>
              <a:rPr lang="en-US" dirty="0" smtClean="0">
                <a:latin typeface="Arial (Body)"/>
              </a:rPr>
              <a:t>N</a:t>
            </a:r>
            <a:r>
              <a:rPr lang="vi-VN" dirty="0" smtClean="0">
                <a:latin typeface="Arial (Body)"/>
              </a:rPr>
              <a:t>hiệt </a:t>
            </a:r>
            <a:r>
              <a:rPr lang="vi-VN" dirty="0">
                <a:latin typeface="Arial (Body)"/>
              </a:rPr>
              <a:t>độ danh định đến 105°C, một số có thể lên đến 130°C, nó giống như các tấm bìa cát tông, chống ẩm kém, kháng hồ quang thấp</a:t>
            </a:r>
            <a:r>
              <a:rPr lang="vi-VN" dirty="0" smtClean="0">
                <a:latin typeface="Arial (Body)"/>
              </a:rPr>
              <a:t>.</a:t>
            </a:r>
            <a:endParaRPr lang="en-US" dirty="0" smtClean="0">
              <a:latin typeface="Arial (Body)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Arial (Body)"/>
              </a:rPr>
              <a:t>CEM-1</a:t>
            </a:r>
            <a:r>
              <a:rPr lang="en-US" dirty="0">
                <a:latin typeface="Arial (Body)"/>
              </a:rPr>
              <a:t>: </a:t>
            </a:r>
            <a:r>
              <a:rPr lang="en-US" dirty="0" err="1" smtClean="0">
                <a:latin typeface="Arial (Body)"/>
              </a:rPr>
              <a:t>Được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làm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từ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giấy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>
                <a:latin typeface="Arial (Body)"/>
              </a:rPr>
              <a:t>cotton </a:t>
            </a:r>
            <a:r>
              <a:rPr lang="en-US" dirty="0" err="1">
                <a:latin typeface="Arial (Body)"/>
              </a:rPr>
              <a:t>và</a:t>
            </a:r>
            <a:r>
              <a:rPr lang="en-US" dirty="0">
                <a:latin typeface="Arial (Body)"/>
              </a:rPr>
              <a:t> epoxy</a:t>
            </a:r>
            <a:r>
              <a:rPr lang="en-US" dirty="0" smtClean="0">
                <a:latin typeface="Arial (Body)"/>
              </a:rPr>
              <a:t>.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b="1" dirty="0">
                <a:latin typeface="Arial (Body)"/>
              </a:rPr>
              <a:t>FR-4 </a:t>
            </a:r>
            <a:r>
              <a:rPr lang="vi-VN" dirty="0">
                <a:latin typeface="Arial (Body)"/>
              </a:rPr>
              <a:t>(Flame Retardant 4): thành phần là sợi thủy tinh được ngâm tẩm với nhựa epoxy. Khả năng hấp thụ nước thấp (khoảng 15%), tính chất cách điện tốt, kháng hồ quang tốt. Đây là loại rất phổ biến trong công nghiệp,thường dùng đến 130°C. </a:t>
            </a:r>
            <a:endParaRPr lang="en-US" dirty="0" smtClean="0">
              <a:latin typeface="Arial (Body)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b="1" dirty="0" smtClean="0">
                <a:latin typeface="Arial (Body)"/>
              </a:rPr>
              <a:t>Aluminium</a:t>
            </a:r>
            <a:r>
              <a:rPr lang="vi-VN" dirty="0">
                <a:latin typeface="Arial (Body)"/>
              </a:rPr>
              <a:t>: </a:t>
            </a:r>
            <a:r>
              <a:rPr lang="vi-VN" dirty="0" smtClean="0">
                <a:latin typeface="Arial (Body)"/>
              </a:rPr>
              <a:t>mạch </a:t>
            </a:r>
            <a:r>
              <a:rPr lang="vi-VN" dirty="0">
                <a:latin typeface="Arial (Body)"/>
              </a:rPr>
              <a:t>kim loại hay đế kim loại cách </a:t>
            </a:r>
            <a:r>
              <a:rPr lang="vi-VN" dirty="0" smtClean="0">
                <a:latin typeface="Arial (Body)"/>
              </a:rPr>
              <a:t>điện</a:t>
            </a:r>
            <a:r>
              <a:rPr lang="en-US" dirty="0" smtClean="0">
                <a:latin typeface="Arial (Body)"/>
              </a:rPr>
              <a:t> </a:t>
            </a:r>
            <a:r>
              <a:rPr lang="vi-VN" dirty="0" smtClean="0">
                <a:latin typeface="Arial (Body)"/>
              </a:rPr>
              <a:t>được </a:t>
            </a:r>
            <a:r>
              <a:rPr lang="vi-VN" dirty="0">
                <a:latin typeface="Arial (Body)"/>
              </a:rPr>
              <a:t>phủ một lớp điện môi mỏng có khả năng dẫn nhiệt, thường được sử dụng cho </a:t>
            </a:r>
            <a:r>
              <a:rPr lang="en-US" dirty="0" err="1" smtClean="0">
                <a:latin typeface="Arial (Body)"/>
              </a:rPr>
              <a:t>các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loại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sản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phẩm</a:t>
            </a:r>
            <a:r>
              <a:rPr lang="en-US" dirty="0" smtClean="0">
                <a:latin typeface="Arial (Body)"/>
              </a:rPr>
              <a:t> </a:t>
            </a:r>
            <a:r>
              <a:rPr lang="vi-VN" dirty="0" smtClean="0">
                <a:latin typeface="Arial (Body)"/>
              </a:rPr>
              <a:t>cần </a:t>
            </a:r>
            <a:r>
              <a:rPr lang="vi-VN" dirty="0">
                <a:latin typeface="Arial (Body)"/>
              </a:rPr>
              <a:t>làm </a:t>
            </a:r>
            <a:r>
              <a:rPr lang="vi-VN" dirty="0" smtClean="0">
                <a:latin typeface="Arial (Body)"/>
              </a:rPr>
              <a:t>mát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ví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dụ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như</a:t>
            </a:r>
            <a:r>
              <a:rPr lang="en-US" dirty="0" smtClean="0">
                <a:latin typeface="Arial (Body)"/>
              </a:rPr>
              <a:t> </a:t>
            </a:r>
            <a:r>
              <a:rPr lang="vi-VN" dirty="0" smtClean="0">
                <a:latin typeface="Arial (Body)"/>
              </a:rPr>
              <a:t>các </a:t>
            </a:r>
            <a:r>
              <a:rPr lang="vi-VN" dirty="0">
                <a:latin typeface="Arial (Body)"/>
              </a:rPr>
              <a:t>hệ thống đèn LED. </a:t>
            </a:r>
            <a:endParaRPr lang="en-US" dirty="0" smtClean="0">
              <a:latin typeface="Arial (Body)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b="1" dirty="0" smtClean="0">
                <a:latin typeface="Arial (Body)"/>
              </a:rPr>
              <a:t>Flexible </a:t>
            </a:r>
            <a:r>
              <a:rPr lang="vi-VN" b="1" dirty="0">
                <a:latin typeface="Arial (Body)"/>
              </a:rPr>
              <a:t>substrates</a:t>
            </a:r>
            <a:r>
              <a:rPr lang="vi-VN" dirty="0">
                <a:latin typeface="Arial (Body)"/>
              </a:rPr>
              <a:t>: </a:t>
            </a:r>
            <a:r>
              <a:rPr lang="en-US" dirty="0" err="1" smtClean="0">
                <a:latin typeface="Arial (Body)"/>
              </a:rPr>
              <a:t>Lớp</a:t>
            </a:r>
            <a:r>
              <a:rPr lang="en-US" dirty="0" smtClean="0">
                <a:latin typeface="Arial (Body)"/>
              </a:rPr>
              <a:t> </a:t>
            </a:r>
            <a:r>
              <a:rPr lang="en-US" dirty="0" err="1" smtClean="0">
                <a:latin typeface="Arial (Body)"/>
              </a:rPr>
              <a:t>đế</a:t>
            </a:r>
            <a:r>
              <a:rPr lang="vi-VN" dirty="0" smtClean="0">
                <a:latin typeface="Arial (Body)"/>
              </a:rPr>
              <a:t> </a:t>
            </a:r>
            <a:r>
              <a:rPr lang="vi-VN" dirty="0">
                <a:latin typeface="Arial (Body)"/>
              </a:rPr>
              <a:t>dẻo, có thể là các lá phủ đồng độc lập hoặc được ép trên một chất làm cứng mỏng.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Arial (Body)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– </a:t>
            </a:r>
            <a:r>
              <a:rPr lang="en-US" sz="2000" b="1" dirty="0" err="1" smtClean="0">
                <a:latin typeface="Arial"/>
                <a:cs typeface="Arial"/>
              </a:rPr>
              <a:t>Đặc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điểm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các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mạch</a:t>
            </a:r>
            <a:r>
              <a:rPr lang="en-US" sz="2000" b="1" dirty="0" smtClean="0">
                <a:latin typeface="Arial"/>
                <a:cs typeface="Arial"/>
              </a:rPr>
              <a:t> in 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.3  Driver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23936"/>
            <a:ext cx="923561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/>
              <a:t>Chức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năng</a:t>
            </a:r>
            <a:r>
              <a:rPr lang="en-US" sz="2200" b="1" dirty="0" smtClean="0"/>
              <a:t>: </a:t>
            </a:r>
            <a:r>
              <a:rPr lang="en-US" sz="2200" dirty="0" err="1" smtClean="0"/>
              <a:t>Chuyển</a:t>
            </a:r>
            <a:r>
              <a:rPr lang="en-US" sz="2200" dirty="0" smtClean="0"/>
              <a:t> </a:t>
            </a:r>
            <a:r>
              <a:rPr lang="en-US" sz="2200" dirty="0" err="1" smtClean="0"/>
              <a:t>đổi</a:t>
            </a:r>
            <a:r>
              <a:rPr lang="en-US" sz="2200" dirty="0" smtClean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 </a:t>
            </a:r>
            <a:r>
              <a:rPr lang="en-US" sz="2200" dirty="0" err="1" smtClean="0"/>
              <a:t>điện</a:t>
            </a:r>
            <a:r>
              <a:rPr lang="en-US" sz="2200" dirty="0" smtClean="0"/>
              <a:t> AC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 DC 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duy</a:t>
            </a:r>
            <a:r>
              <a:rPr lang="en-US" sz="2200" dirty="0" smtClean="0"/>
              <a:t> </a:t>
            </a:r>
            <a:r>
              <a:rPr lang="en-US" sz="2200" dirty="0" err="1" smtClean="0"/>
              <a:t>trì</a:t>
            </a:r>
            <a:r>
              <a:rPr lang="en-US" sz="2200" dirty="0" smtClean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 DC </a:t>
            </a:r>
            <a:r>
              <a:rPr lang="en-US" sz="2200" dirty="0" err="1" smtClean="0"/>
              <a:t>ổn</a:t>
            </a:r>
            <a:r>
              <a:rPr lang="en-US" sz="2200" dirty="0" smtClean="0"/>
              <a:t> </a:t>
            </a:r>
            <a:r>
              <a:rPr lang="en-US" sz="2200" dirty="0" err="1" smtClean="0"/>
              <a:t>định</a:t>
            </a:r>
            <a:r>
              <a:rPr lang="en-US" sz="2200" dirty="0" smtClean="0"/>
              <a:t> </a:t>
            </a:r>
            <a:r>
              <a:rPr lang="en-US" sz="2200" dirty="0" err="1" smtClean="0"/>
              <a:t>cung</a:t>
            </a:r>
            <a:r>
              <a:rPr lang="en-US" sz="2200" dirty="0" smtClean="0"/>
              <a:t> </a:t>
            </a:r>
            <a:r>
              <a:rPr lang="en-US" sz="2200" dirty="0" err="1" smtClean="0"/>
              <a:t>cấp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LED (</a:t>
            </a:r>
            <a:r>
              <a:rPr lang="en-US" sz="2200" dirty="0" err="1" smtClean="0"/>
              <a:t>giống</a:t>
            </a:r>
            <a:r>
              <a:rPr lang="en-US" sz="2200" dirty="0" smtClean="0"/>
              <a:t> </a:t>
            </a:r>
            <a:r>
              <a:rPr lang="en-US" sz="2200" dirty="0" err="1" smtClean="0"/>
              <a:t>như</a:t>
            </a:r>
            <a:r>
              <a:rPr lang="en-US" sz="2200" dirty="0" smtClean="0"/>
              <a:t> ballast </a:t>
            </a:r>
            <a:r>
              <a:rPr lang="en-US" sz="2200" dirty="0" err="1" smtClean="0"/>
              <a:t>cho</a:t>
            </a:r>
            <a:r>
              <a:rPr lang="en-US" sz="2200" dirty="0" smtClean="0"/>
              <a:t> </a:t>
            </a:r>
            <a:r>
              <a:rPr lang="en-US" sz="2200" dirty="0" err="1" smtClean="0"/>
              <a:t>đèn</a:t>
            </a:r>
            <a:r>
              <a:rPr lang="en-US" sz="2200" dirty="0" smtClean="0"/>
              <a:t> compact)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/>
              <a:t>Các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nguyên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lý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cơ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bản</a:t>
            </a:r>
            <a:r>
              <a:rPr lang="en-US" sz="2200" b="1" dirty="0" smtClean="0"/>
              <a:t>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/>
              <a:t>Nguồn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tuyến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tính</a:t>
            </a:r>
            <a:r>
              <a:rPr lang="en-US" sz="2200" b="1" dirty="0" smtClean="0"/>
              <a:t> (linear regulator): </a:t>
            </a:r>
            <a:r>
              <a:rPr lang="en-US" sz="2200" dirty="0" err="1" smtClean="0"/>
              <a:t>Điện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chỉ</a:t>
            </a:r>
            <a:r>
              <a:rPr lang="en-US" sz="2200" dirty="0" smtClean="0"/>
              <a:t> </a:t>
            </a:r>
            <a:r>
              <a:rPr lang="en-US" sz="2200" dirty="0" err="1" smtClean="0"/>
              <a:t>thay</a:t>
            </a:r>
            <a:r>
              <a:rPr lang="en-US" sz="2200" dirty="0" smtClean="0"/>
              <a:t> </a:t>
            </a:r>
            <a:r>
              <a:rPr lang="en-US" sz="2200" dirty="0" err="1" smtClean="0"/>
              <a:t>đổi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dải</a:t>
            </a:r>
            <a:r>
              <a:rPr lang="en-US" sz="2200" dirty="0" smtClean="0"/>
              <a:t> </a:t>
            </a:r>
            <a:r>
              <a:rPr lang="en-US" sz="2200" dirty="0" err="1" smtClean="0"/>
              <a:t>hẹp</a:t>
            </a:r>
            <a:r>
              <a:rPr lang="en-US" sz="2200" dirty="0" smtClean="0"/>
              <a:t>.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điện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thay</a:t>
            </a:r>
            <a:r>
              <a:rPr lang="en-US" sz="2200" dirty="0" smtClean="0"/>
              <a:t> </a:t>
            </a:r>
            <a:r>
              <a:rPr lang="en-US" sz="2200" dirty="0" err="1" smtClean="0"/>
              <a:t>đổi</a:t>
            </a:r>
            <a:r>
              <a:rPr lang="en-US" sz="2200" dirty="0" smtClean="0"/>
              <a:t>,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 </a:t>
            </a:r>
            <a:r>
              <a:rPr lang="en-US" sz="2200" dirty="0" err="1" smtClean="0"/>
              <a:t>điện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ra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thay</a:t>
            </a:r>
            <a:r>
              <a:rPr lang="en-US" sz="2200" dirty="0" smtClean="0"/>
              <a:t> </a:t>
            </a:r>
            <a:r>
              <a:rPr lang="en-US" sz="2200" dirty="0" err="1" smtClean="0"/>
              <a:t>đổi</a:t>
            </a:r>
            <a:r>
              <a:rPr lang="en-US" sz="2200" dirty="0" smtClean="0"/>
              <a:t> (</a:t>
            </a:r>
            <a:r>
              <a:rPr lang="en-US" sz="2200" dirty="0" err="1" smtClean="0"/>
              <a:t>không</a:t>
            </a:r>
            <a:r>
              <a:rPr lang="en-US" sz="2200" dirty="0" smtClean="0"/>
              <a:t>  </a:t>
            </a:r>
            <a:r>
              <a:rPr lang="en-US" sz="2200" dirty="0" err="1" smtClean="0"/>
              <a:t>ổn</a:t>
            </a:r>
            <a:r>
              <a:rPr lang="en-US" sz="2200" dirty="0" smtClean="0"/>
              <a:t> </a:t>
            </a:r>
            <a:r>
              <a:rPr lang="en-US" sz="2200" dirty="0" err="1" smtClean="0"/>
              <a:t>định</a:t>
            </a:r>
            <a:r>
              <a:rPr lang="en-US" sz="2200" dirty="0" smtClean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) </a:t>
            </a:r>
            <a:r>
              <a:rPr lang="en-US" sz="2200" dirty="0" err="1" smtClean="0"/>
              <a:t>hiệu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</a:t>
            </a:r>
            <a:r>
              <a:rPr lang="en-US" sz="2200" dirty="0" err="1" smtClean="0"/>
              <a:t>thấp</a:t>
            </a:r>
            <a:r>
              <a:rPr lang="en-US" sz="2200" dirty="0" smtClean="0"/>
              <a:t>, </a:t>
            </a:r>
            <a:r>
              <a:rPr lang="en-US" sz="2200" dirty="0" err="1" smtClean="0"/>
              <a:t>tỏa</a:t>
            </a:r>
            <a:r>
              <a:rPr lang="en-US" sz="2200" dirty="0" smtClean="0"/>
              <a:t> </a:t>
            </a:r>
            <a:r>
              <a:rPr lang="en-US" sz="2200" dirty="0" err="1" smtClean="0"/>
              <a:t>nhiều</a:t>
            </a:r>
            <a:r>
              <a:rPr lang="en-US" sz="2200" dirty="0" smtClean="0"/>
              <a:t> </a:t>
            </a:r>
            <a:r>
              <a:rPr lang="en-US" sz="2200" dirty="0" err="1" smtClean="0"/>
              <a:t>nhiệt</a:t>
            </a:r>
            <a:r>
              <a:rPr lang="en-US" sz="2200" dirty="0" smtClean="0"/>
              <a:t> 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/>
              <a:t>Ứng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dụng</a:t>
            </a:r>
            <a:r>
              <a:rPr lang="en-US" sz="2200" b="1" dirty="0" smtClean="0"/>
              <a:t>: </a:t>
            </a:r>
            <a:r>
              <a:rPr lang="en-US" sz="2200" dirty="0" smtClean="0"/>
              <a:t> </a:t>
            </a:r>
            <a:r>
              <a:rPr lang="en-US" sz="2200" dirty="0" err="1"/>
              <a:t>S</a:t>
            </a:r>
            <a:r>
              <a:rPr lang="en-US" sz="2200" dirty="0" err="1" smtClean="0"/>
              <a:t>ử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</a:t>
            </a:r>
            <a:r>
              <a:rPr lang="en-US" sz="2200" dirty="0" err="1" smtClean="0"/>
              <a:t>các</a:t>
            </a:r>
            <a:r>
              <a:rPr lang="en-US" sz="2200" dirty="0" smtClean="0"/>
              <a:t> </a:t>
            </a:r>
            <a:r>
              <a:rPr lang="en-US" sz="2200" dirty="0" err="1" smtClean="0"/>
              <a:t>ứng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 </a:t>
            </a:r>
            <a:r>
              <a:rPr lang="en-US" sz="2200" dirty="0" err="1" smtClean="0"/>
              <a:t>đơn</a:t>
            </a:r>
            <a:r>
              <a:rPr lang="en-US" sz="2200" dirty="0" smtClean="0"/>
              <a:t> </a:t>
            </a:r>
            <a:r>
              <a:rPr lang="en-US" sz="2200" dirty="0" err="1" smtClean="0"/>
              <a:t>giản</a:t>
            </a:r>
            <a:r>
              <a:rPr lang="en-US" sz="2200" dirty="0" smtClean="0"/>
              <a:t>, chi </a:t>
            </a:r>
            <a:r>
              <a:rPr lang="en-US" sz="2200" dirty="0" err="1" smtClean="0"/>
              <a:t>phí</a:t>
            </a:r>
            <a:r>
              <a:rPr lang="en-US" sz="2200" dirty="0" smtClean="0"/>
              <a:t> </a:t>
            </a:r>
            <a:r>
              <a:rPr lang="en-US" sz="2200" dirty="0" err="1" smtClean="0"/>
              <a:t>thấp</a:t>
            </a:r>
            <a:endParaRPr lang="en-US" sz="2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194" y="4343400"/>
            <a:ext cx="1113406" cy="1085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752600"/>
            <a:ext cx="1441816" cy="12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.3  Driver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5411" y="1331967"/>
            <a:ext cx="923561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 err="1" smtClean="0"/>
              <a:t>Nguồn</a:t>
            </a:r>
            <a:r>
              <a:rPr lang="en-US" sz="2200" b="1" dirty="0" smtClean="0"/>
              <a:t> Switching: </a:t>
            </a:r>
            <a:r>
              <a:rPr lang="en-US" sz="2200" dirty="0" err="1" smtClean="0"/>
              <a:t>Điện</a:t>
            </a:r>
            <a:r>
              <a:rPr lang="en-US" sz="2200" dirty="0" smtClean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thể</a:t>
            </a:r>
            <a:r>
              <a:rPr lang="en-US" sz="2200" dirty="0" smtClean="0"/>
              <a:t> </a:t>
            </a:r>
            <a:r>
              <a:rPr lang="en-US" sz="2200" dirty="0" err="1" smtClean="0"/>
              <a:t>thay</a:t>
            </a:r>
            <a:r>
              <a:rPr lang="en-US" sz="2200" dirty="0" smtClean="0"/>
              <a:t> </a:t>
            </a:r>
            <a:r>
              <a:rPr lang="en-US" sz="2200" dirty="0" err="1"/>
              <a:t>đổi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dải</a:t>
            </a:r>
            <a:r>
              <a:rPr lang="en-US" sz="2200" dirty="0"/>
              <a:t> </a:t>
            </a:r>
            <a:r>
              <a:rPr lang="en-US" sz="2200" dirty="0" err="1" smtClean="0"/>
              <a:t>rông</a:t>
            </a:r>
            <a:r>
              <a:rPr lang="en-US" sz="2200" dirty="0" smtClean="0"/>
              <a:t>.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thay</a:t>
            </a:r>
            <a:r>
              <a:rPr lang="en-US" sz="2200" dirty="0"/>
              <a:t> </a:t>
            </a:r>
            <a:r>
              <a:rPr lang="en-US" sz="2200" dirty="0" err="1"/>
              <a:t>đổi</a:t>
            </a:r>
            <a:r>
              <a:rPr lang="en-US" sz="2200" dirty="0"/>
              <a:t>,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dòng</a:t>
            </a:r>
            <a:r>
              <a:rPr lang="en-US" sz="2200" dirty="0"/>
              <a:t> </a:t>
            </a:r>
            <a:r>
              <a:rPr lang="en-US" sz="2200" dirty="0" err="1"/>
              <a:t>điện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ra</a:t>
            </a:r>
            <a:r>
              <a:rPr lang="en-US" sz="2200" dirty="0"/>
              <a:t> </a:t>
            </a:r>
            <a:r>
              <a:rPr lang="en-US" sz="2200" dirty="0" err="1" smtClean="0"/>
              <a:t>không</a:t>
            </a:r>
            <a:r>
              <a:rPr lang="en-US" sz="2200" dirty="0" smtClean="0"/>
              <a:t> </a:t>
            </a:r>
            <a:r>
              <a:rPr lang="en-US" sz="2200" dirty="0" err="1"/>
              <a:t>đổi</a:t>
            </a:r>
            <a:r>
              <a:rPr lang="en-US" sz="2200" dirty="0"/>
              <a:t> </a:t>
            </a:r>
            <a:r>
              <a:rPr lang="en-US" sz="2200" dirty="0" smtClean="0"/>
              <a:t>(</a:t>
            </a:r>
            <a:r>
              <a:rPr lang="en-US" sz="2200" dirty="0" err="1" smtClean="0"/>
              <a:t>ổn</a:t>
            </a:r>
            <a:r>
              <a:rPr lang="en-US" sz="2200" dirty="0" smtClean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 smtClean="0"/>
              <a:t>dòng</a:t>
            </a:r>
            <a:r>
              <a:rPr lang="en-US" sz="2200" dirty="0" smtClean="0"/>
              <a:t>),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hiệu</a:t>
            </a:r>
            <a:r>
              <a:rPr lang="en-US" sz="2200" dirty="0" smtClean="0"/>
              <a:t> </a:t>
            </a:r>
            <a:r>
              <a:rPr lang="en-US" sz="2200" dirty="0" err="1" smtClean="0"/>
              <a:t>suất</a:t>
            </a:r>
            <a:r>
              <a:rPr lang="en-US" sz="2200" dirty="0" smtClean="0"/>
              <a:t> </a:t>
            </a:r>
            <a:r>
              <a:rPr lang="en-US" sz="2200" dirty="0" err="1" smtClean="0"/>
              <a:t>cao</a:t>
            </a:r>
            <a:r>
              <a:rPr lang="en-US" sz="2200" dirty="0" smtClean="0"/>
              <a:t>, </a:t>
            </a:r>
            <a:r>
              <a:rPr lang="en-US" sz="2200" dirty="0" err="1" smtClean="0"/>
              <a:t>ít</a:t>
            </a:r>
            <a:r>
              <a:rPr lang="en-US" sz="2200" dirty="0" smtClean="0"/>
              <a:t> </a:t>
            </a:r>
            <a:r>
              <a:rPr lang="en-US" sz="2200" dirty="0" err="1" smtClean="0"/>
              <a:t>tỏa</a:t>
            </a:r>
            <a:r>
              <a:rPr lang="en-US" sz="2200" dirty="0" smtClean="0"/>
              <a:t> </a:t>
            </a:r>
            <a:r>
              <a:rPr lang="en-US" sz="2200" dirty="0" err="1" smtClean="0"/>
              <a:t>nhiệt</a:t>
            </a:r>
            <a:r>
              <a:rPr lang="en-US" sz="2200" dirty="0" smtClean="0"/>
              <a:t> </a:t>
            </a:r>
            <a:r>
              <a:rPr lang="en-US" sz="2200" dirty="0" err="1" smtClean="0"/>
              <a:t>hơn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kích</a:t>
            </a:r>
            <a:r>
              <a:rPr lang="en-US" sz="2200" dirty="0" smtClean="0"/>
              <a:t> </a:t>
            </a:r>
            <a:r>
              <a:rPr lang="en-US" sz="2200" dirty="0" err="1" smtClean="0"/>
              <a:t>thước</a:t>
            </a:r>
            <a:r>
              <a:rPr lang="en-US" sz="2200" dirty="0" smtClean="0"/>
              <a:t> </a:t>
            </a:r>
            <a:r>
              <a:rPr lang="en-US" sz="2200" dirty="0" err="1" smtClean="0"/>
              <a:t>nhỏ</a:t>
            </a:r>
            <a:r>
              <a:rPr lang="en-US" sz="2200" dirty="0" smtClean="0"/>
              <a:t> </a:t>
            </a:r>
            <a:r>
              <a:rPr lang="en-US" sz="2200" dirty="0" err="1" smtClean="0"/>
              <a:t>gọn</a:t>
            </a:r>
            <a:endParaRPr lang="en-US" sz="2200" dirty="0" smtClean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 smtClean="0"/>
              <a:t>Có</a:t>
            </a:r>
            <a:r>
              <a:rPr lang="en-US" sz="2200" dirty="0" smtClean="0"/>
              <a:t> 4 </a:t>
            </a:r>
            <a:r>
              <a:rPr lang="en-US" sz="2200" dirty="0" err="1" smtClean="0"/>
              <a:t>loại</a:t>
            </a:r>
            <a:r>
              <a:rPr lang="en-US" sz="2200" dirty="0" smtClean="0"/>
              <a:t> </a:t>
            </a:r>
            <a:r>
              <a:rPr lang="en-US" sz="2200" dirty="0" err="1" smtClean="0"/>
              <a:t>nguồn</a:t>
            </a:r>
            <a:r>
              <a:rPr lang="en-US" sz="2200" dirty="0" smtClean="0"/>
              <a:t> Switching </a:t>
            </a:r>
            <a:r>
              <a:rPr lang="en-US" sz="2200" dirty="0" err="1" smtClean="0"/>
              <a:t>thông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: Buck</a:t>
            </a:r>
            <a:r>
              <a:rPr lang="en-US" sz="2200" dirty="0"/>
              <a:t>/</a:t>
            </a:r>
            <a:r>
              <a:rPr lang="en-US" sz="2200" dirty="0" smtClean="0"/>
              <a:t> Boost/ Buck-Boost/ </a:t>
            </a:r>
            <a:r>
              <a:rPr lang="en-US" sz="2200" dirty="0" err="1" smtClean="0"/>
              <a:t>Flyback</a:t>
            </a:r>
            <a:endParaRPr lang="en-US" sz="22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smtClean="0"/>
              <a:t>=&gt; </a:t>
            </a:r>
            <a:r>
              <a:rPr lang="en-US" sz="2200" dirty="0" err="1" smtClean="0"/>
              <a:t>Rạng</a:t>
            </a:r>
            <a:r>
              <a:rPr lang="en-US" sz="2200" dirty="0" smtClean="0"/>
              <a:t> </a:t>
            </a:r>
            <a:r>
              <a:rPr lang="en-US" sz="2200" dirty="0" err="1" smtClean="0"/>
              <a:t>Đông</a:t>
            </a:r>
            <a:r>
              <a:rPr lang="en-US" sz="2200" dirty="0" smtClean="0"/>
              <a:t> </a:t>
            </a:r>
            <a:r>
              <a:rPr lang="en-US" sz="2200" dirty="0" err="1" smtClean="0"/>
              <a:t>đang</a:t>
            </a:r>
            <a:r>
              <a:rPr lang="en-US" sz="2200" dirty="0" smtClean="0"/>
              <a:t> </a:t>
            </a:r>
            <a:r>
              <a:rPr lang="en-US" sz="2200" dirty="0" err="1" smtClean="0"/>
              <a:t>sử</a:t>
            </a:r>
            <a:r>
              <a:rPr lang="en-US" sz="2200" dirty="0" smtClean="0"/>
              <a:t> </a:t>
            </a:r>
            <a:r>
              <a:rPr lang="en-US" sz="2200" dirty="0" err="1" smtClean="0"/>
              <a:t>dụng</a:t>
            </a:r>
            <a:r>
              <a:rPr lang="en-US" sz="2200" dirty="0" smtClean="0"/>
              <a:t> </a:t>
            </a:r>
            <a:r>
              <a:rPr lang="en-US" sz="2200" dirty="0" err="1" smtClean="0"/>
              <a:t>chủ</a:t>
            </a:r>
            <a:r>
              <a:rPr lang="en-US" sz="2200" dirty="0" smtClean="0"/>
              <a:t> </a:t>
            </a:r>
            <a:r>
              <a:rPr lang="en-US" sz="2200" dirty="0" err="1" smtClean="0"/>
              <a:t>yếu</a:t>
            </a:r>
            <a:r>
              <a:rPr lang="en-US" sz="2200" dirty="0" smtClean="0"/>
              <a:t> </a:t>
            </a:r>
            <a:r>
              <a:rPr lang="en-US" sz="2200" dirty="0" err="1" smtClean="0"/>
              <a:t>là</a:t>
            </a:r>
            <a:r>
              <a:rPr lang="en-US" sz="2200" dirty="0" smtClean="0"/>
              <a:t> </a:t>
            </a:r>
            <a:r>
              <a:rPr lang="en-US" sz="2200" dirty="0" err="1" smtClean="0"/>
              <a:t>nguồn</a:t>
            </a:r>
            <a:r>
              <a:rPr lang="en-US" sz="2200" dirty="0" smtClean="0"/>
              <a:t> Buck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Flyback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17345"/>
            <a:ext cx="3158481" cy="1500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618" y="4117345"/>
            <a:ext cx="2977519" cy="15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.4  </a:t>
            </a:r>
            <a:r>
              <a:rPr lang="en-US" sz="2000" b="1" dirty="0" err="1" smtClean="0">
                <a:latin typeface="Arial"/>
                <a:cs typeface="Arial"/>
              </a:rPr>
              <a:t>Bộ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vỏ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1" y="1508906"/>
            <a:ext cx="3311061" cy="2453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958" y="762000"/>
            <a:ext cx="4003533" cy="3503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57" y="4316202"/>
            <a:ext cx="4714107" cy="23826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926564" y="4355606"/>
            <a:ext cx="416482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/>
              <a:t>Bộ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vỏ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gồm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có</a:t>
            </a:r>
            <a:r>
              <a:rPr lang="en-US" sz="2600" b="1" dirty="0" smtClean="0"/>
              <a:t> 2 </a:t>
            </a:r>
            <a:r>
              <a:rPr lang="en-US" sz="2600" b="1" dirty="0" err="1" smtClean="0"/>
              <a:t>phần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chính</a:t>
            </a:r>
            <a:r>
              <a:rPr lang="en-US" sz="2600" b="1" dirty="0" smtClean="0"/>
              <a:t>:</a:t>
            </a:r>
          </a:p>
          <a:p>
            <a:r>
              <a:rPr lang="en-US" sz="2600" b="1" dirty="0" smtClean="0"/>
              <a:t>1</a:t>
            </a:r>
            <a:r>
              <a:rPr lang="en-US" sz="2600" b="1" dirty="0"/>
              <a:t>. </a:t>
            </a:r>
            <a:r>
              <a:rPr lang="en-US" sz="2600" b="1" dirty="0" err="1" smtClean="0"/>
              <a:t>Heatsink</a:t>
            </a:r>
            <a:r>
              <a:rPr lang="en-US" sz="2600" b="1" dirty="0" smtClean="0"/>
              <a:t> =&gt; </a:t>
            </a:r>
            <a:r>
              <a:rPr lang="en-US" sz="2600" dirty="0" err="1"/>
              <a:t>Bảo</a:t>
            </a:r>
            <a:r>
              <a:rPr lang="en-US" sz="2600" dirty="0"/>
              <a:t> </a:t>
            </a:r>
            <a:r>
              <a:rPr lang="en-US" sz="2600" dirty="0" err="1"/>
              <a:t>vệ</a:t>
            </a:r>
            <a:r>
              <a:rPr lang="en-US" sz="2600" dirty="0"/>
              <a:t>, </a:t>
            </a:r>
            <a:r>
              <a:rPr lang="en-US" sz="2600" dirty="0" err="1"/>
              <a:t>tản</a:t>
            </a:r>
            <a:r>
              <a:rPr lang="en-US" sz="2600" dirty="0"/>
              <a:t> </a:t>
            </a:r>
            <a:r>
              <a:rPr lang="en-US" sz="2600" dirty="0" err="1"/>
              <a:t>nhiệt</a:t>
            </a:r>
            <a:endParaRPr lang="en-US" sz="2600" dirty="0"/>
          </a:p>
          <a:p>
            <a:r>
              <a:rPr lang="en-US" sz="2600" b="1" dirty="0" smtClean="0"/>
              <a:t>2. </a:t>
            </a:r>
            <a:r>
              <a:rPr lang="en-US" sz="2600" b="1" dirty="0"/>
              <a:t>Cover/ </a:t>
            </a:r>
            <a:r>
              <a:rPr lang="en-US" sz="2600" b="1" dirty="0" smtClean="0"/>
              <a:t>diffusers=&gt;  </a:t>
            </a:r>
            <a:r>
              <a:rPr lang="en-US" sz="2600" dirty="0" err="1"/>
              <a:t>Bảo</a:t>
            </a:r>
            <a:r>
              <a:rPr lang="en-US" sz="2600" dirty="0"/>
              <a:t> </a:t>
            </a:r>
            <a:r>
              <a:rPr lang="en-US" sz="2600" dirty="0" err="1"/>
              <a:t>vệ</a:t>
            </a:r>
            <a:r>
              <a:rPr lang="en-US" sz="2600" dirty="0"/>
              <a:t>, </a:t>
            </a:r>
            <a:r>
              <a:rPr lang="en-US" sz="2600" dirty="0" err="1"/>
              <a:t>phân</a:t>
            </a:r>
            <a:r>
              <a:rPr lang="en-US" sz="2600" dirty="0"/>
              <a:t> </a:t>
            </a:r>
            <a:r>
              <a:rPr lang="en-US" sz="2600" dirty="0" err="1"/>
              <a:t>bố</a:t>
            </a:r>
            <a:r>
              <a:rPr lang="en-US" sz="2600" dirty="0"/>
              <a:t> </a:t>
            </a:r>
            <a:r>
              <a:rPr lang="en-US" sz="2600" dirty="0" err="1"/>
              <a:t>ánh</a:t>
            </a:r>
            <a:r>
              <a:rPr lang="en-US" sz="2600" dirty="0"/>
              <a:t> </a:t>
            </a:r>
            <a:r>
              <a:rPr lang="en-US" sz="2600" dirty="0" err="1"/>
              <a:t>sáng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808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189" y="1371600"/>
            <a:ext cx="8626011" cy="542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/>
              <a:t>* </a:t>
            </a:r>
            <a:r>
              <a:rPr lang="en-US" sz="2600" b="1" dirty="0" err="1" smtClean="0"/>
              <a:t>Yêu</a:t>
            </a:r>
            <a:r>
              <a:rPr lang="en-US" sz="2600" b="1" dirty="0" smtClean="0"/>
              <a:t> </a:t>
            </a:r>
            <a:r>
              <a:rPr lang="en-US" sz="2600" b="1" dirty="0" err="1"/>
              <a:t>cầu</a:t>
            </a:r>
            <a:r>
              <a:rPr lang="en-US" sz="2600" b="1" dirty="0"/>
              <a:t> </a:t>
            </a:r>
            <a:r>
              <a:rPr lang="en-US" sz="2600" b="1" dirty="0" err="1"/>
              <a:t>đối</a:t>
            </a:r>
            <a:r>
              <a:rPr lang="en-US" sz="2600" b="1" dirty="0"/>
              <a:t> </a:t>
            </a:r>
            <a:r>
              <a:rPr lang="en-US" sz="2600" b="1" dirty="0" err="1" smtClean="0"/>
              <a:t>với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heatsink</a:t>
            </a:r>
            <a:r>
              <a:rPr lang="en-US" sz="2600" b="1" dirty="0" smtClean="0"/>
              <a:t>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 smtClean="0"/>
              <a:t>Kích</a:t>
            </a:r>
            <a:r>
              <a:rPr lang="en-US" sz="2600" dirty="0" smtClean="0"/>
              <a:t> </a:t>
            </a:r>
            <a:r>
              <a:rPr lang="en-US" sz="2600" dirty="0" err="1" smtClean="0"/>
              <a:t>thước</a:t>
            </a:r>
            <a:r>
              <a:rPr lang="en-US" sz="2600" dirty="0" smtClean="0"/>
              <a:t>, </a:t>
            </a:r>
            <a:r>
              <a:rPr lang="en-US" sz="2600" dirty="0" err="1" smtClean="0"/>
              <a:t>kiểu</a:t>
            </a:r>
            <a:r>
              <a:rPr lang="en-US" sz="2600" dirty="0" smtClean="0"/>
              <a:t> </a:t>
            </a:r>
            <a:r>
              <a:rPr lang="en-US" sz="2600" dirty="0" err="1" smtClean="0"/>
              <a:t>dáng</a:t>
            </a:r>
            <a:r>
              <a:rPr lang="en-US" sz="2600" dirty="0" smtClean="0"/>
              <a:t> </a:t>
            </a:r>
            <a:r>
              <a:rPr lang="en-US" sz="2600" dirty="0" err="1" smtClean="0"/>
              <a:t>phù</a:t>
            </a:r>
            <a:r>
              <a:rPr lang="en-US" sz="2600" dirty="0" smtClean="0"/>
              <a:t> </a:t>
            </a:r>
            <a:r>
              <a:rPr lang="en-US" sz="2600" dirty="0" err="1" smtClean="0"/>
              <a:t>hợp</a:t>
            </a:r>
            <a:r>
              <a:rPr lang="en-US" sz="2600" dirty="0" smtClean="0"/>
              <a:t> </a:t>
            </a:r>
            <a:r>
              <a:rPr lang="en-US" sz="2600" dirty="0" err="1" smtClean="0"/>
              <a:t>với</a:t>
            </a:r>
            <a:r>
              <a:rPr lang="en-US" sz="2600" dirty="0" smtClean="0"/>
              <a:t> </a:t>
            </a:r>
            <a:r>
              <a:rPr lang="en-US" sz="2600" dirty="0" err="1" smtClean="0"/>
              <a:t>từng</a:t>
            </a:r>
            <a:r>
              <a:rPr lang="en-US" sz="2600" dirty="0" smtClean="0"/>
              <a:t> </a:t>
            </a:r>
            <a:r>
              <a:rPr lang="en-US" sz="2600" dirty="0" err="1" smtClean="0"/>
              <a:t>sản</a:t>
            </a:r>
            <a:r>
              <a:rPr lang="en-US" sz="2600" dirty="0" smtClean="0"/>
              <a:t> </a:t>
            </a:r>
            <a:r>
              <a:rPr lang="en-US" sz="2600" dirty="0" err="1" smtClean="0"/>
              <a:t>phẩm</a:t>
            </a:r>
            <a:endParaRPr lang="en-US" sz="2600" dirty="0" smtClean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 smtClean="0"/>
              <a:t>Đảm</a:t>
            </a:r>
            <a:r>
              <a:rPr lang="en-US" sz="2600" dirty="0" smtClean="0"/>
              <a:t> </a:t>
            </a:r>
            <a:r>
              <a:rPr lang="en-US" sz="2600" dirty="0" err="1" smtClean="0"/>
              <a:t>bảo</a:t>
            </a:r>
            <a:r>
              <a:rPr lang="en-US" sz="2600" dirty="0" smtClean="0"/>
              <a:t> </a:t>
            </a:r>
            <a:r>
              <a:rPr lang="en-US" sz="2600" dirty="0" err="1" smtClean="0"/>
              <a:t>sự</a:t>
            </a:r>
            <a:r>
              <a:rPr lang="en-US" sz="2600" dirty="0" smtClean="0"/>
              <a:t> </a:t>
            </a:r>
            <a:r>
              <a:rPr lang="en-US" sz="2600" dirty="0" err="1" smtClean="0"/>
              <a:t>chắc</a:t>
            </a:r>
            <a:r>
              <a:rPr lang="en-US" sz="2600" dirty="0" smtClean="0"/>
              <a:t> </a:t>
            </a:r>
            <a:r>
              <a:rPr lang="en-US" sz="2600" dirty="0" err="1" smtClean="0"/>
              <a:t>chắn</a:t>
            </a:r>
            <a:r>
              <a:rPr lang="en-US" sz="2600" dirty="0" smtClean="0"/>
              <a:t> </a:t>
            </a:r>
            <a:r>
              <a:rPr lang="en-US" sz="2600" dirty="0" err="1" smtClean="0"/>
              <a:t>cho</a:t>
            </a:r>
            <a:r>
              <a:rPr lang="en-US" sz="2600" dirty="0" smtClean="0"/>
              <a:t> </a:t>
            </a:r>
            <a:r>
              <a:rPr lang="en-US" sz="2600" dirty="0" err="1" smtClean="0"/>
              <a:t>sản</a:t>
            </a:r>
            <a:r>
              <a:rPr lang="en-US" sz="2600" dirty="0" smtClean="0"/>
              <a:t> </a:t>
            </a:r>
            <a:r>
              <a:rPr lang="en-US" sz="2600" dirty="0" err="1" smtClean="0"/>
              <a:t>phẩm</a:t>
            </a:r>
            <a:endParaRPr lang="en-US" sz="2600" dirty="0" smtClean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600" dirty="0" err="1" smtClean="0"/>
              <a:t>Đảm</a:t>
            </a:r>
            <a:r>
              <a:rPr lang="en-US" sz="2600" dirty="0" smtClean="0"/>
              <a:t> </a:t>
            </a:r>
            <a:r>
              <a:rPr lang="en-US" sz="2600" dirty="0" err="1" smtClean="0"/>
              <a:t>bảo</a:t>
            </a:r>
            <a:r>
              <a:rPr lang="en-US" sz="2600" dirty="0" smtClean="0"/>
              <a:t> </a:t>
            </a:r>
            <a:r>
              <a:rPr lang="en-US" sz="2600" dirty="0" err="1" smtClean="0"/>
              <a:t>tản</a:t>
            </a:r>
            <a:r>
              <a:rPr lang="en-US" sz="2600" dirty="0" smtClean="0"/>
              <a:t> </a:t>
            </a:r>
            <a:r>
              <a:rPr lang="en-US" sz="2600" dirty="0" err="1" smtClean="0"/>
              <a:t>nhiệt</a:t>
            </a:r>
            <a:r>
              <a:rPr lang="en-US" sz="2600" dirty="0" smtClean="0"/>
              <a:t>, </a:t>
            </a:r>
            <a:r>
              <a:rPr lang="en-US" sz="2600" dirty="0" err="1" smtClean="0"/>
              <a:t>để</a:t>
            </a:r>
            <a:r>
              <a:rPr lang="en-US" sz="2600" dirty="0" smtClean="0"/>
              <a:t> LED </a:t>
            </a:r>
            <a:r>
              <a:rPr lang="en-US" sz="2600" dirty="0" err="1" smtClean="0"/>
              <a:t>hoạt</a:t>
            </a:r>
            <a:r>
              <a:rPr lang="en-US" sz="2600" dirty="0" smtClean="0"/>
              <a:t> </a:t>
            </a:r>
            <a:r>
              <a:rPr lang="en-US" sz="2600" dirty="0" err="1" smtClean="0"/>
              <a:t>động</a:t>
            </a:r>
            <a:r>
              <a:rPr lang="en-US" sz="2600" dirty="0" smtClean="0"/>
              <a:t> </a:t>
            </a:r>
            <a:r>
              <a:rPr lang="en-US" sz="2600" dirty="0" err="1" smtClean="0"/>
              <a:t>tại</a:t>
            </a:r>
            <a:r>
              <a:rPr lang="en-US" sz="2600" dirty="0" smtClean="0"/>
              <a:t> </a:t>
            </a:r>
            <a:r>
              <a:rPr lang="en-US" sz="2600" dirty="0" err="1" smtClean="0"/>
              <a:t>nhiệt</a:t>
            </a:r>
            <a:r>
              <a:rPr lang="en-US" sz="2600" dirty="0" smtClean="0"/>
              <a:t> </a:t>
            </a:r>
            <a:r>
              <a:rPr lang="en-US" sz="2600" dirty="0" err="1" smtClean="0"/>
              <a:t>độ</a:t>
            </a:r>
            <a:r>
              <a:rPr lang="en-US" sz="2600" dirty="0" smtClean="0"/>
              <a:t> </a:t>
            </a:r>
            <a:r>
              <a:rPr lang="en-US" sz="2600" dirty="0" err="1" smtClean="0"/>
              <a:t>phù</a:t>
            </a:r>
            <a:r>
              <a:rPr lang="en-US" sz="2600" dirty="0" smtClean="0"/>
              <a:t> </a:t>
            </a:r>
            <a:r>
              <a:rPr lang="en-US" sz="2600" dirty="0" err="1" smtClean="0"/>
              <a:t>hợp</a:t>
            </a:r>
            <a:r>
              <a:rPr lang="en-US" sz="2600" dirty="0" smtClean="0"/>
              <a:t> </a:t>
            </a:r>
            <a:r>
              <a:rPr lang="en-US" sz="2600" dirty="0" err="1" smtClean="0"/>
              <a:t>đáp</a:t>
            </a:r>
            <a:r>
              <a:rPr lang="en-US" sz="2600" dirty="0" smtClean="0"/>
              <a:t> </a:t>
            </a:r>
            <a:r>
              <a:rPr lang="en-US" sz="2600" dirty="0" err="1" smtClean="0"/>
              <a:t>ứng</a:t>
            </a:r>
            <a:r>
              <a:rPr lang="en-US" sz="2600" dirty="0" smtClean="0"/>
              <a:t> </a:t>
            </a:r>
            <a:r>
              <a:rPr lang="en-US" sz="2600" dirty="0" err="1" smtClean="0"/>
              <a:t>chất</a:t>
            </a:r>
            <a:r>
              <a:rPr lang="en-US" sz="2600" dirty="0" smtClean="0"/>
              <a:t> </a:t>
            </a:r>
            <a:r>
              <a:rPr lang="en-US" sz="2600" dirty="0" err="1" smtClean="0"/>
              <a:t>lượng</a:t>
            </a:r>
            <a:r>
              <a:rPr lang="en-US" sz="2600" dirty="0" smtClean="0"/>
              <a:t> </a:t>
            </a:r>
            <a:r>
              <a:rPr lang="en-US" sz="2600" dirty="0" err="1" smtClean="0"/>
              <a:t>và</a:t>
            </a:r>
            <a:r>
              <a:rPr lang="en-US" sz="2600" dirty="0" smtClean="0"/>
              <a:t> </a:t>
            </a:r>
            <a:r>
              <a:rPr lang="en-US" sz="2600" dirty="0" err="1" smtClean="0"/>
              <a:t>tuổi</a:t>
            </a:r>
            <a:r>
              <a:rPr lang="en-US" sz="2600" dirty="0" smtClean="0"/>
              <a:t> </a:t>
            </a:r>
            <a:r>
              <a:rPr lang="en-US" sz="2600" dirty="0" err="1" smtClean="0"/>
              <a:t>thọ</a:t>
            </a:r>
            <a:r>
              <a:rPr lang="en-US" sz="2600" dirty="0" smtClean="0"/>
              <a:t> </a:t>
            </a:r>
            <a:r>
              <a:rPr lang="en-US" sz="2600" dirty="0" err="1" smtClean="0"/>
              <a:t>sản</a:t>
            </a:r>
            <a:r>
              <a:rPr lang="en-US" sz="2600" dirty="0" smtClean="0"/>
              <a:t> </a:t>
            </a:r>
            <a:r>
              <a:rPr lang="en-US" sz="2600" dirty="0" err="1" smtClean="0"/>
              <a:t>phẩm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dirty="0" smtClean="0"/>
              <a:t>* </a:t>
            </a:r>
            <a:r>
              <a:rPr lang="en-US" sz="2600" b="1" dirty="0" err="1" smtClean="0"/>
              <a:t>Yêu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cầu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đối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với</a:t>
            </a:r>
            <a:r>
              <a:rPr lang="en-US" sz="2600" b="1" dirty="0" smtClean="0"/>
              <a:t> cover </a:t>
            </a:r>
            <a:r>
              <a:rPr lang="en-US" sz="2600" b="1" dirty="0" err="1" smtClean="0"/>
              <a:t>nhựa</a:t>
            </a:r>
            <a:endParaRPr lang="en-US" sz="2600" b="1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 smtClean="0"/>
              <a:t>Đảm</a:t>
            </a:r>
            <a:r>
              <a:rPr lang="en-US" sz="2600" dirty="0" smtClean="0"/>
              <a:t> </a:t>
            </a:r>
            <a:r>
              <a:rPr lang="en-US" sz="2600" dirty="0" err="1" smtClean="0"/>
              <a:t>bảo</a:t>
            </a:r>
            <a:r>
              <a:rPr lang="en-US" sz="2600" dirty="0" smtClean="0"/>
              <a:t> </a:t>
            </a:r>
            <a:r>
              <a:rPr lang="en-US" sz="2600" dirty="0" err="1" smtClean="0"/>
              <a:t>phân</a:t>
            </a:r>
            <a:r>
              <a:rPr lang="en-US" sz="2600" dirty="0" smtClean="0"/>
              <a:t> </a:t>
            </a:r>
            <a:r>
              <a:rPr lang="en-US" sz="2600" dirty="0" err="1" smtClean="0"/>
              <a:t>bố</a:t>
            </a:r>
            <a:r>
              <a:rPr lang="en-US" sz="2600" dirty="0" smtClean="0"/>
              <a:t> </a:t>
            </a:r>
            <a:r>
              <a:rPr lang="en-US" sz="2600" dirty="0" err="1" smtClean="0"/>
              <a:t>ánh</a:t>
            </a:r>
            <a:r>
              <a:rPr lang="en-US" sz="2600" dirty="0" smtClean="0"/>
              <a:t> </a:t>
            </a:r>
            <a:r>
              <a:rPr lang="en-US" sz="2600" dirty="0" err="1" smtClean="0"/>
              <a:t>sáng</a:t>
            </a:r>
            <a:r>
              <a:rPr lang="en-US" sz="2600" dirty="0" smtClean="0"/>
              <a:t> </a:t>
            </a:r>
            <a:r>
              <a:rPr lang="en-US" sz="2600" dirty="0" err="1" smtClean="0"/>
              <a:t>đồng</a:t>
            </a:r>
            <a:r>
              <a:rPr lang="en-US" sz="2600" dirty="0" smtClean="0"/>
              <a:t> </a:t>
            </a:r>
            <a:r>
              <a:rPr lang="en-US" sz="2600" dirty="0" err="1" smtClean="0"/>
              <a:t>đều</a:t>
            </a:r>
            <a:r>
              <a:rPr lang="en-US" sz="2600" dirty="0" smtClean="0"/>
              <a:t>, </a:t>
            </a:r>
            <a:r>
              <a:rPr lang="en-US" sz="2600" dirty="0" err="1" smtClean="0"/>
              <a:t>không</a:t>
            </a:r>
            <a:r>
              <a:rPr lang="en-US" sz="2600" dirty="0" smtClean="0"/>
              <a:t> </a:t>
            </a:r>
            <a:r>
              <a:rPr lang="en-US" sz="2600" dirty="0" err="1" smtClean="0"/>
              <a:t>lộ</a:t>
            </a:r>
            <a:r>
              <a:rPr lang="en-US" sz="2600" dirty="0" smtClean="0"/>
              <a:t> LED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 smtClean="0"/>
              <a:t>Không</a:t>
            </a:r>
            <a:r>
              <a:rPr lang="en-US" sz="2600" dirty="0" smtClean="0"/>
              <a:t> </a:t>
            </a:r>
            <a:r>
              <a:rPr lang="en-US" sz="2600" dirty="0" err="1" smtClean="0"/>
              <a:t>gây</a:t>
            </a:r>
            <a:r>
              <a:rPr lang="en-US" sz="2600" dirty="0" smtClean="0"/>
              <a:t> </a:t>
            </a:r>
            <a:r>
              <a:rPr lang="en-US" sz="2600" dirty="0" err="1" smtClean="0"/>
              <a:t>mất</a:t>
            </a:r>
            <a:r>
              <a:rPr lang="en-US" sz="2600" dirty="0" smtClean="0"/>
              <a:t> </a:t>
            </a:r>
            <a:r>
              <a:rPr lang="en-US" sz="2600" dirty="0" err="1" smtClean="0"/>
              <a:t>mát</a:t>
            </a:r>
            <a:r>
              <a:rPr lang="en-US" sz="2600" dirty="0" smtClean="0"/>
              <a:t> </a:t>
            </a:r>
            <a:r>
              <a:rPr lang="en-US" sz="2600" dirty="0" err="1" smtClean="0"/>
              <a:t>quang</a:t>
            </a:r>
            <a:r>
              <a:rPr lang="en-US" sz="2600" dirty="0" smtClean="0"/>
              <a:t> </a:t>
            </a:r>
            <a:r>
              <a:rPr lang="en-US" sz="2600" dirty="0" err="1" smtClean="0"/>
              <a:t>quá</a:t>
            </a:r>
            <a:r>
              <a:rPr lang="en-US" sz="2600" dirty="0" smtClean="0"/>
              <a:t> </a:t>
            </a:r>
            <a:r>
              <a:rPr lang="en-US" sz="2600" dirty="0" err="1" smtClean="0"/>
              <a:t>lớn</a:t>
            </a:r>
            <a:endParaRPr lang="en-US" sz="2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 smtClean="0"/>
              <a:t>Chịu</a:t>
            </a:r>
            <a:r>
              <a:rPr lang="en-US" sz="2600" dirty="0" smtClean="0"/>
              <a:t> </a:t>
            </a:r>
            <a:r>
              <a:rPr lang="en-US" sz="2600" dirty="0" err="1" smtClean="0"/>
              <a:t>được</a:t>
            </a:r>
            <a:r>
              <a:rPr lang="en-US" sz="2600" dirty="0" smtClean="0"/>
              <a:t> </a:t>
            </a:r>
            <a:r>
              <a:rPr lang="en-US" sz="2600" dirty="0" err="1" smtClean="0"/>
              <a:t>nhiệt</a:t>
            </a:r>
            <a:r>
              <a:rPr lang="en-US" sz="2600" dirty="0" smtClean="0"/>
              <a:t> </a:t>
            </a:r>
            <a:r>
              <a:rPr lang="en-US" sz="2600" dirty="0" err="1" smtClean="0"/>
              <a:t>độ</a:t>
            </a:r>
            <a:r>
              <a:rPr lang="en-US" sz="2600" dirty="0" smtClean="0"/>
              <a:t> </a:t>
            </a:r>
            <a:r>
              <a:rPr lang="en-US" sz="2600" dirty="0" err="1" smtClean="0"/>
              <a:t>cao</a:t>
            </a:r>
            <a:r>
              <a:rPr lang="en-US" sz="2600" dirty="0"/>
              <a:t> </a:t>
            </a:r>
            <a:r>
              <a:rPr lang="en-US" sz="2600" dirty="0" smtClean="0"/>
              <a:t>(</a:t>
            </a:r>
            <a:r>
              <a:rPr lang="en-US" sz="2600" dirty="0" err="1" smtClean="0"/>
              <a:t>thường</a:t>
            </a:r>
            <a:r>
              <a:rPr lang="en-US" sz="2600" dirty="0" smtClean="0"/>
              <a:t> &gt; 100</a:t>
            </a:r>
            <a:r>
              <a:rPr lang="en-US" sz="2600" dirty="0" smtClean="0">
                <a:sym typeface="Symbol" panose="05050102010706020507" pitchFamily="18" charset="2"/>
              </a:rPr>
              <a:t>C)</a:t>
            </a:r>
            <a:endParaRPr lang="en-US" sz="2600" dirty="0"/>
          </a:p>
        </p:txBody>
      </p:sp>
      <p:sp>
        <p:nvSpPr>
          <p:cNvPr id="9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.4  </a:t>
            </a:r>
            <a:r>
              <a:rPr lang="en-US" sz="2000" b="1" dirty="0" err="1" smtClean="0">
                <a:latin typeface="Arial"/>
                <a:cs typeface="Arial"/>
              </a:rPr>
              <a:t>Bộ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vỏ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4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2895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MỘT SỐ SẢN PHẨM OEM HIỆN NAY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71486"/>
            <a:ext cx="914400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07449">
            <a:off x="568165" y="2369382"/>
            <a:ext cx="2034888" cy="1224702"/>
          </a:xfrm>
          <a:prstGeom prst="rect">
            <a:avLst/>
          </a:prstGeom>
        </p:spPr>
      </p:pic>
      <p:sp>
        <p:nvSpPr>
          <p:cNvPr id="6" name="object 15"/>
          <p:cNvSpPr/>
          <p:nvPr/>
        </p:nvSpPr>
        <p:spPr>
          <a:xfrm>
            <a:off x="2797292" y="5054347"/>
            <a:ext cx="1361503" cy="735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6"/>
          <p:cNvSpPr/>
          <p:nvPr/>
        </p:nvSpPr>
        <p:spPr>
          <a:xfrm>
            <a:off x="1497226" y="5094278"/>
            <a:ext cx="1357607" cy="949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7"/>
          <p:cNvSpPr/>
          <p:nvPr/>
        </p:nvSpPr>
        <p:spPr>
          <a:xfrm>
            <a:off x="1554766" y="4188317"/>
            <a:ext cx="1949729" cy="9606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8"/>
          <p:cNvSpPr/>
          <p:nvPr/>
        </p:nvSpPr>
        <p:spPr>
          <a:xfrm>
            <a:off x="140590" y="5148951"/>
            <a:ext cx="1569095" cy="8707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6"/>
          <p:cNvSpPr txBox="1"/>
          <p:nvPr/>
        </p:nvSpPr>
        <p:spPr>
          <a:xfrm>
            <a:off x="87526" y="1422829"/>
            <a:ext cx="6290259" cy="1726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b="1" dirty="0" smtClean="0">
                <a:latin typeface="Arial"/>
                <a:cs typeface="Arial"/>
              </a:rPr>
              <a:t>CÁC SẢN PHẨM CHIẾU SÁNG PHỔ BIẾN</a:t>
            </a:r>
            <a:endParaRPr b="1" dirty="0">
              <a:latin typeface="Arial"/>
              <a:cs typeface="Arial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213189" y="3807395"/>
            <a:ext cx="1463211" cy="1804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sz="1600" b="1" spc="0" dirty="0" smtClean="0">
                <a:latin typeface="Arial"/>
                <a:cs typeface="Arial"/>
              </a:rPr>
              <a:t>1. </a:t>
            </a:r>
            <a:r>
              <a:rPr sz="1600" b="1" spc="0" dirty="0" err="1" smtClean="0">
                <a:latin typeface="Arial"/>
                <a:cs typeface="Arial"/>
              </a:rPr>
              <a:t>Đèn</a:t>
            </a:r>
            <a:r>
              <a:rPr sz="1600" b="1" spc="-23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s</a:t>
            </a:r>
            <a:r>
              <a:rPr sz="1600" b="1" spc="-9" dirty="0" smtClean="0">
                <a:latin typeface="Arial"/>
                <a:cs typeface="Arial"/>
              </a:rPr>
              <a:t>ợ</a:t>
            </a:r>
            <a:r>
              <a:rPr sz="1600" b="1" spc="0" dirty="0" smtClean="0">
                <a:latin typeface="Arial"/>
                <a:cs typeface="Arial"/>
              </a:rPr>
              <a:t>i</a:t>
            </a:r>
            <a:r>
              <a:rPr sz="1600" b="1" spc="-17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đốt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2" name="object 19"/>
          <p:cNvSpPr/>
          <p:nvPr/>
        </p:nvSpPr>
        <p:spPr>
          <a:xfrm>
            <a:off x="5027533" y="4293982"/>
            <a:ext cx="1350252" cy="14038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4491059" y="6278723"/>
            <a:ext cx="1556298" cy="2021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1600" b="1" dirty="0">
                <a:latin typeface="Arial"/>
                <a:cs typeface="Arial"/>
              </a:rPr>
              <a:t>4</a:t>
            </a:r>
            <a:r>
              <a:rPr lang="en-US" sz="1600" b="1" spc="0" dirty="0" smtClean="0">
                <a:latin typeface="Arial"/>
                <a:cs typeface="Arial"/>
              </a:rPr>
              <a:t>. </a:t>
            </a:r>
            <a:r>
              <a:rPr sz="1600" b="1" spc="0" dirty="0" err="1" smtClean="0">
                <a:latin typeface="Arial"/>
                <a:cs typeface="Arial"/>
              </a:rPr>
              <a:t>Đèn</a:t>
            </a:r>
            <a:r>
              <a:rPr sz="1600" b="1" spc="-40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c</a:t>
            </a:r>
            <a:r>
              <a:rPr sz="1600" b="1" spc="-4" dirty="0" smtClean="0">
                <a:latin typeface="Arial"/>
                <a:cs typeface="Arial"/>
              </a:rPr>
              <a:t>o</a:t>
            </a:r>
            <a:r>
              <a:rPr sz="1600" b="1" spc="19" dirty="0" smtClean="0">
                <a:latin typeface="Arial"/>
                <a:cs typeface="Arial"/>
              </a:rPr>
              <a:t>m</a:t>
            </a:r>
            <a:r>
              <a:rPr sz="1600" b="1" spc="-4" dirty="0" smtClean="0">
                <a:latin typeface="Arial"/>
                <a:cs typeface="Arial"/>
              </a:rPr>
              <a:t>pa</a:t>
            </a:r>
            <a:r>
              <a:rPr sz="1600" b="1" spc="0" dirty="0" smtClean="0">
                <a:latin typeface="Arial"/>
                <a:cs typeface="Arial"/>
              </a:rPr>
              <a:t>ct</a:t>
            </a:r>
            <a:endParaRPr sz="1600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1185" y="1828800"/>
            <a:ext cx="1593773" cy="1707614"/>
          </a:xfrm>
          <a:prstGeom prst="rect">
            <a:avLst/>
          </a:prstGeom>
        </p:spPr>
      </p:pic>
      <p:sp>
        <p:nvSpPr>
          <p:cNvPr id="18" name="object 22"/>
          <p:cNvSpPr/>
          <p:nvPr/>
        </p:nvSpPr>
        <p:spPr>
          <a:xfrm>
            <a:off x="4491059" y="2472720"/>
            <a:ext cx="1414299" cy="11595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6"/>
          <p:cNvSpPr txBox="1"/>
          <p:nvPr/>
        </p:nvSpPr>
        <p:spPr>
          <a:xfrm>
            <a:off x="2955212" y="3789609"/>
            <a:ext cx="2667000" cy="190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sz="1600" b="1" spc="0" dirty="0" smtClean="0">
                <a:latin typeface="Arial"/>
                <a:cs typeface="Arial"/>
              </a:rPr>
              <a:t>2. </a:t>
            </a:r>
            <a:r>
              <a:rPr lang="en-US" sz="1600" b="1" dirty="0" err="1">
                <a:latin typeface="Arial"/>
                <a:cs typeface="Arial"/>
              </a:rPr>
              <a:t>Đ</a:t>
            </a:r>
            <a:r>
              <a:rPr sz="1600" b="1" spc="0" dirty="0" err="1" smtClean="0">
                <a:latin typeface="Arial"/>
                <a:cs typeface="Arial"/>
              </a:rPr>
              <a:t>èn</a:t>
            </a:r>
            <a:r>
              <a:rPr sz="1600" b="1" spc="-46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H</a:t>
            </a:r>
            <a:r>
              <a:rPr lang="en-US" sz="1600" b="1" spc="0" dirty="0" smtClean="0">
                <a:latin typeface="Arial"/>
                <a:cs typeface="Arial"/>
              </a:rPr>
              <a:t>alogen</a:t>
            </a:r>
            <a:endParaRPr sz="1600" b="1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37" y="3546188"/>
            <a:ext cx="557784" cy="9495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1815" y="2997806"/>
            <a:ext cx="724899" cy="7833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1412" y="4188317"/>
            <a:ext cx="1021411" cy="1210593"/>
          </a:xfrm>
          <a:prstGeom prst="rect">
            <a:avLst/>
          </a:prstGeom>
        </p:spPr>
      </p:pic>
      <p:sp>
        <p:nvSpPr>
          <p:cNvPr id="23" name="object 4"/>
          <p:cNvSpPr txBox="1"/>
          <p:nvPr/>
        </p:nvSpPr>
        <p:spPr>
          <a:xfrm>
            <a:off x="7346525" y="5603960"/>
            <a:ext cx="1556298" cy="2021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1600" b="1" dirty="0" smtClean="0">
                <a:latin typeface="Arial"/>
                <a:cs typeface="Arial"/>
              </a:rPr>
              <a:t>5</a:t>
            </a:r>
            <a:r>
              <a:rPr lang="en-US" sz="1600" b="1" spc="0" dirty="0" smtClean="0">
                <a:latin typeface="Arial"/>
                <a:cs typeface="Arial"/>
              </a:rPr>
              <a:t>. </a:t>
            </a:r>
            <a:r>
              <a:rPr sz="1600" b="1" spc="0" dirty="0" err="1" smtClean="0">
                <a:latin typeface="Arial"/>
                <a:cs typeface="Arial"/>
              </a:rPr>
              <a:t>Đèn</a:t>
            </a:r>
            <a:r>
              <a:rPr sz="1600" b="1" spc="-40" dirty="0" smtClean="0">
                <a:latin typeface="Arial"/>
                <a:cs typeface="Arial"/>
              </a:rPr>
              <a:t> </a:t>
            </a:r>
            <a:r>
              <a:rPr lang="en-US" sz="1600" b="1" spc="-40" dirty="0" smtClean="0">
                <a:latin typeface="Arial"/>
                <a:cs typeface="Arial"/>
              </a:rPr>
              <a:t>LED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26" name="object 6"/>
          <p:cNvSpPr txBox="1"/>
          <p:nvPr/>
        </p:nvSpPr>
        <p:spPr>
          <a:xfrm>
            <a:off x="739728" y="6448909"/>
            <a:ext cx="2667000" cy="190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sz="1600" b="1" spc="0" dirty="0" smtClean="0">
                <a:latin typeface="Arial"/>
                <a:cs typeface="Arial"/>
              </a:rPr>
              <a:t>3. </a:t>
            </a:r>
            <a:r>
              <a:rPr sz="1600" b="1" spc="0" dirty="0" err="1" smtClean="0">
                <a:latin typeface="Arial"/>
                <a:cs typeface="Arial"/>
              </a:rPr>
              <a:t>Bộ</a:t>
            </a:r>
            <a:r>
              <a:rPr sz="1600" b="1" spc="-15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đèn</a:t>
            </a:r>
            <a:r>
              <a:rPr sz="1600" b="1" spc="-46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H</a:t>
            </a:r>
            <a:r>
              <a:rPr sz="1600" b="1" spc="-25" dirty="0" smtClean="0">
                <a:latin typeface="Arial"/>
                <a:cs typeface="Arial"/>
              </a:rPr>
              <a:t>u</a:t>
            </a:r>
            <a:r>
              <a:rPr sz="1600" b="1" spc="0" dirty="0" smtClean="0">
                <a:latin typeface="Arial"/>
                <a:cs typeface="Arial"/>
              </a:rPr>
              <a:t>ỳ</a:t>
            </a:r>
            <a:r>
              <a:rPr sz="1600" b="1" spc="-25" dirty="0" smtClean="0">
                <a:latin typeface="Arial"/>
                <a:cs typeface="Arial"/>
              </a:rPr>
              <a:t>n</a:t>
            </a:r>
            <a:r>
              <a:rPr sz="1600" b="1" spc="0" dirty="0" smtClean="0">
                <a:latin typeface="Arial"/>
                <a:cs typeface="Arial"/>
              </a:rPr>
              <a:t>h</a:t>
            </a:r>
            <a:r>
              <a:rPr sz="1600" b="1" spc="-17" dirty="0" smtClean="0">
                <a:latin typeface="Arial"/>
                <a:cs typeface="Arial"/>
              </a:rPr>
              <a:t> </a:t>
            </a:r>
            <a:r>
              <a:rPr sz="1600" b="1" spc="0" dirty="0" smtClean="0">
                <a:latin typeface="Arial"/>
                <a:cs typeface="Arial"/>
              </a:rPr>
              <a:t>q</a:t>
            </a:r>
            <a:r>
              <a:rPr sz="1600" b="1" spc="-25" dirty="0" smtClean="0">
                <a:latin typeface="Arial"/>
                <a:cs typeface="Arial"/>
              </a:rPr>
              <a:t>u</a:t>
            </a:r>
            <a:r>
              <a:rPr sz="1600" b="1" spc="0" dirty="0" smtClean="0">
                <a:latin typeface="Arial"/>
                <a:cs typeface="Arial"/>
              </a:rPr>
              <a:t>a</a:t>
            </a:r>
            <a:r>
              <a:rPr sz="1600" b="1" spc="-25" dirty="0" smtClean="0">
                <a:latin typeface="Arial"/>
                <a:cs typeface="Arial"/>
              </a:rPr>
              <a:t>n</a:t>
            </a:r>
            <a:r>
              <a:rPr sz="1600" b="1" spc="0" dirty="0" smtClean="0">
                <a:latin typeface="Arial"/>
                <a:cs typeface="Arial"/>
              </a:rPr>
              <a:t>g</a:t>
            </a:r>
            <a:endParaRPr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2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  <p:sp>
        <p:nvSpPr>
          <p:cNvPr id="46" name="object 40"/>
          <p:cNvSpPr txBox="1"/>
          <p:nvPr/>
        </p:nvSpPr>
        <p:spPr>
          <a:xfrm>
            <a:off x="2895600" y="4603863"/>
            <a:ext cx="947927" cy="13746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6766">
              <a:lnSpc>
                <a:spcPct val="95825"/>
              </a:lnSpc>
              <a:spcBef>
                <a:spcPts val="40"/>
              </a:spcBef>
            </a:pPr>
            <a:r>
              <a:rPr sz="1000" i="1" spc="-9" dirty="0" smtClean="0">
                <a:latin typeface="Arial"/>
                <a:cs typeface="Arial"/>
              </a:rPr>
              <a:t>9W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26"/>
          <p:cNvSpPr/>
          <p:nvPr/>
        </p:nvSpPr>
        <p:spPr>
          <a:xfrm>
            <a:off x="502920" y="2997567"/>
            <a:ext cx="755903" cy="1286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27"/>
          <p:cNvSpPr/>
          <p:nvPr/>
        </p:nvSpPr>
        <p:spPr>
          <a:xfrm>
            <a:off x="280416" y="5815584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28"/>
          <p:cNvSpPr/>
          <p:nvPr/>
        </p:nvSpPr>
        <p:spPr>
          <a:xfrm>
            <a:off x="1219200" y="2994519"/>
            <a:ext cx="762000" cy="1267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29"/>
          <p:cNvSpPr/>
          <p:nvPr/>
        </p:nvSpPr>
        <p:spPr>
          <a:xfrm>
            <a:off x="1981199" y="2994518"/>
            <a:ext cx="728472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30"/>
          <p:cNvSpPr/>
          <p:nvPr/>
        </p:nvSpPr>
        <p:spPr>
          <a:xfrm>
            <a:off x="2752344" y="2988423"/>
            <a:ext cx="725424" cy="1267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31"/>
          <p:cNvSpPr/>
          <p:nvPr/>
        </p:nvSpPr>
        <p:spPr>
          <a:xfrm>
            <a:off x="393192" y="4680063"/>
            <a:ext cx="880872" cy="13197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32"/>
          <p:cNvSpPr/>
          <p:nvPr/>
        </p:nvSpPr>
        <p:spPr>
          <a:xfrm>
            <a:off x="1136904" y="4640439"/>
            <a:ext cx="826008" cy="1359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33"/>
          <p:cNvSpPr/>
          <p:nvPr/>
        </p:nvSpPr>
        <p:spPr>
          <a:xfrm>
            <a:off x="1908048" y="4637391"/>
            <a:ext cx="978408" cy="1350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34"/>
          <p:cNvSpPr/>
          <p:nvPr/>
        </p:nvSpPr>
        <p:spPr>
          <a:xfrm>
            <a:off x="2895600" y="4603863"/>
            <a:ext cx="947927" cy="13746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35"/>
          <p:cNvSpPr/>
          <p:nvPr/>
        </p:nvSpPr>
        <p:spPr>
          <a:xfrm>
            <a:off x="527304" y="1583294"/>
            <a:ext cx="716279" cy="10850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36"/>
          <p:cNvSpPr/>
          <p:nvPr/>
        </p:nvSpPr>
        <p:spPr>
          <a:xfrm>
            <a:off x="1228344" y="1586342"/>
            <a:ext cx="734567" cy="11064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37"/>
          <p:cNvSpPr/>
          <p:nvPr/>
        </p:nvSpPr>
        <p:spPr>
          <a:xfrm>
            <a:off x="1932432" y="1583294"/>
            <a:ext cx="1094231" cy="10850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17"/>
          <p:cNvSpPr txBox="1"/>
          <p:nvPr/>
        </p:nvSpPr>
        <p:spPr>
          <a:xfrm>
            <a:off x="554482" y="2766579"/>
            <a:ext cx="2670877" cy="1545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45"/>
              </a:lnSpc>
              <a:spcBef>
                <a:spcPts val="57"/>
              </a:spcBef>
            </a:pPr>
            <a:r>
              <a:rPr sz="1000" i="1" spc="-9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r>
              <a:rPr sz="1000" i="1" spc="24" dirty="0" smtClean="0">
                <a:latin typeface="Arial"/>
                <a:cs typeface="Arial"/>
              </a:rPr>
              <a:t> </a:t>
            </a: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50N</a:t>
            </a:r>
            <a:r>
              <a:rPr sz="1000" i="1" spc="4" dirty="0" smtClean="0">
                <a:latin typeface="Arial"/>
                <a:cs typeface="Arial"/>
              </a:rPr>
              <a:t>/</a:t>
            </a:r>
            <a:r>
              <a:rPr sz="1000" i="1" spc="-9" dirty="0" smtClean="0">
                <a:latin typeface="Arial"/>
                <a:cs typeface="Arial"/>
              </a:rPr>
              <a:t>1</a:t>
            </a:r>
            <a:r>
              <a:rPr sz="1000" i="1" spc="0" dirty="0" smtClean="0">
                <a:latin typeface="Arial"/>
                <a:cs typeface="Arial"/>
              </a:rPr>
              <a:t>W </a:t>
            </a:r>
            <a:r>
              <a:rPr sz="1000" i="1" spc="107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r>
              <a:rPr sz="1000" i="1" spc="24" dirty="0" smtClean="0">
                <a:latin typeface="Arial"/>
                <a:cs typeface="Arial"/>
              </a:rPr>
              <a:t> </a:t>
            </a: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50N</a:t>
            </a:r>
            <a:r>
              <a:rPr sz="1000" i="1" spc="4" dirty="0" smtClean="0">
                <a:latin typeface="Arial"/>
                <a:cs typeface="Arial"/>
              </a:rPr>
              <a:t>/</a:t>
            </a:r>
            <a:r>
              <a:rPr sz="1000" i="1" spc="-9" dirty="0" smtClean="0">
                <a:latin typeface="Arial"/>
                <a:cs typeface="Arial"/>
              </a:rPr>
              <a:t>2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r>
              <a:rPr sz="1000" i="1" spc="234" dirty="0" smtClean="0">
                <a:latin typeface="Arial"/>
                <a:cs typeface="Arial"/>
              </a:rPr>
              <a:t> </a:t>
            </a:r>
            <a:r>
              <a:rPr sz="1000" spc="9" dirty="0" smtClean="0">
                <a:latin typeface="Gill Sans MT"/>
                <a:cs typeface="Gill Sans MT"/>
              </a:rPr>
              <a:t>L</a:t>
            </a:r>
            <a:r>
              <a:rPr sz="1000" spc="0" dirty="0" smtClean="0">
                <a:latin typeface="Gill Sans MT"/>
                <a:cs typeface="Gill Sans MT"/>
              </a:rPr>
              <a:t>ED</a:t>
            </a:r>
            <a:r>
              <a:rPr sz="1000" spc="19" dirty="0" smtClean="0">
                <a:latin typeface="Gill Sans MT"/>
                <a:cs typeface="Gill Sans MT"/>
              </a:rPr>
              <a:t> </a:t>
            </a:r>
            <a:r>
              <a:rPr sz="1000" spc="-9" dirty="0" smtClean="0">
                <a:latin typeface="Gill Sans MT"/>
                <a:cs typeface="Gill Sans MT"/>
              </a:rPr>
              <a:t>T</a:t>
            </a:r>
            <a:r>
              <a:rPr sz="1000" spc="0" dirty="0" smtClean="0">
                <a:latin typeface="Gill Sans MT"/>
                <a:cs typeface="Gill Sans MT"/>
              </a:rPr>
              <a:t>T</a:t>
            </a:r>
            <a:r>
              <a:rPr sz="1000" spc="25" dirty="0" smtClean="0">
                <a:latin typeface="Gill Sans MT"/>
                <a:cs typeface="Gill Sans MT"/>
              </a:rPr>
              <a:t> </a:t>
            </a:r>
            <a:r>
              <a:rPr sz="1000" spc="0" dirty="0" smtClean="0">
                <a:latin typeface="Gill Sans MT"/>
                <a:cs typeface="Gill Sans MT"/>
              </a:rPr>
              <a:t>02</a:t>
            </a:r>
            <a:r>
              <a:rPr sz="1000" spc="4" dirty="0" smtClean="0">
                <a:latin typeface="Gill Sans MT"/>
                <a:cs typeface="Gill Sans MT"/>
              </a:rPr>
              <a:t>/</a:t>
            </a:r>
            <a:r>
              <a:rPr sz="1000" spc="0" dirty="0" smtClean="0">
                <a:latin typeface="Gill Sans MT"/>
                <a:cs typeface="Gill Sans MT"/>
              </a:rPr>
              <a:t>1W</a:t>
            </a:r>
            <a:endParaRPr sz="1000" dirty="0">
              <a:latin typeface="Gill Sans MT"/>
              <a:cs typeface="Gill Sans MT"/>
            </a:endParaRPr>
          </a:p>
        </p:txBody>
      </p:sp>
      <p:sp>
        <p:nvSpPr>
          <p:cNvPr id="62" name="object 16"/>
          <p:cNvSpPr txBox="1"/>
          <p:nvPr/>
        </p:nvSpPr>
        <p:spPr>
          <a:xfrm>
            <a:off x="681990" y="4271663"/>
            <a:ext cx="292948" cy="153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i="1" spc="-10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15"/>
          <p:cNvSpPr txBox="1"/>
          <p:nvPr/>
        </p:nvSpPr>
        <p:spPr>
          <a:xfrm>
            <a:off x="1443609" y="4271663"/>
            <a:ext cx="292948" cy="153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i="1" spc="-10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14"/>
          <p:cNvSpPr txBox="1"/>
          <p:nvPr/>
        </p:nvSpPr>
        <p:spPr>
          <a:xfrm>
            <a:off x="1984374" y="4271663"/>
            <a:ext cx="692235" cy="309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7893" marR="201392" algn="ctr">
              <a:lnSpc>
                <a:spcPts val="1130"/>
              </a:lnSpc>
              <a:spcBef>
                <a:spcPts val="56"/>
              </a:spcBef>
            </a:pPr>
            <a:r>
              <a:rPr sz="1000" i="1" spc="-10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8"/>
              </a:spcBef>
            </a:pP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6</a:t>
            </a:r>
            <a:r>
              <a:rPr sz="1000" i="1" spc="0" dirty="0" smtClean="0">
                <a:latin typeface="Arial"/>
                <a:cs typeface="Arial"/>
              </a:rPr>
              <a:t>0</a:t>
            </a:r>
            <a:r>
              <a:rPr sz="1000" i="1" spc="24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N</a:t>
            </a:r>
            <a:r>
              <a:rPr sz="1000" i="1" spc="0" dirty="0" smtClean="0">
                <a:latin typeface="Arial"/>
                <a:cs typeface="Arial"/>
              </a:rPr>
              <a:t>3</a:t>
            </a:r>
            <a:r>
              <a:rPr sz="1000" i="1" spc="25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7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5" name="object 13"/>
          <p:cNvSpPr txBox="1"/>
          <p:nvPr/>
        </p:nvSpPr>
        <p:spPr>
          <a:xfrm>
            <a:off x="2880106" y="4300612"/>
            <a:ext cx="462845" cy="308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90" marR="91485" algn="ctr">
              <a:lnSpc>
                <a:spcPts val="1130"/>
              </a:lnSpc>
              <a:spcBef>
                <a:spcPts val="56"/>
              </a:spcBef>
            </a:pPr>
            <a:r>
              <a:rPr sz="1000" i="1" spc="-9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8"/>
              </a:spcBef>
            </a:pP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6</a:t>
            </a:r>
            <a:r>
              <a:rPr sz="1000" i="1" spc="0" dirty="0" smtClean="0">
                <a:latin typeface="Arial"/>
                <a:cs typeface="Arial"/>
              </a:rPr>
              <a:t>5</a:t>
            </a:r>
            <a:r>
              <a:rPr sz="1000" i="1" spc="42" dirty="0" smtClean="0">
                <a:latin typeface="Arial"/>
                <a:cs typeface="Arial"/>
              </a:rPr>
              <a:t> </a:t>
            </a:r>
            <a:r>
              <a:rPr sz="1000" i="1" spc="-10" dirty="0" smtClean="0">
                <a:latin typeface="Arial"/>
                <a:cs typeface="Arial"/>
              </a:rPr>
              <a:t>N</a:t>
            </a:r>
            <a:r>
              <a:rPr sz="1000" i="1" spc="0" dirty="0" smtClean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12"/>
          <p:cNvSpPr txBox="1"/>
          <p:nvPr/>
        </p:nvSpPr>
        <p:spPr>
          <a:xfrm>
            <a:off x="496062" y="4427739"/>
            <a:ext cx="1428765" cy="153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50N</a:t>
            </a:r>
            <a:r>
              <a:rPr sz="1000" i="1" spc="0" dirty="0" smtClean="0">
                <a:latin typeface="Arial"/>
                <a:cs typeface="Arial"/>
              </a:rPr>
              <a:t>2</a:t>
            </a:r>
            <a:r>
              <a:rPr sz="1000" i="1" spc="50" dirty="0" smtClean="0">
                <a:latin typeface="Arial"/>
                <a:cs typeface="Arial"/>
              </a:rPr>
              <a:t> </a:t>
            </a:r>
            <a:r>
              <a:rPr sz="1000" i="1" spc="-4" dirty="0" smtClean="0">
                <a:latin typeface="Arial"/>
                <a:cs typeface="Arial"/>
              </a:rPr>
              <a:t>3</a:t>
            </a:r>
            <a:r>
              <a:rPr sz="1000" i="1" spc="0" dirty="0" smtClean="0">
                <a:latin typeface="Arial"/>
                <a:cs typeface="Arial"/>
              </a:rPr>
              <a:t>W    A</a:t>
            </a:r>
            <a:r>
              <a:rPr sz="1000" i="1" spc="-4" dirty="0" smtClean="0">
                <a:latin typeface="Arial"/>
                <a:cs typeface="Arial"/>
              </a:rPr>
              <a:t>55N</a:t>
            </a:r>
            <a:r>
              <a:rPr sz="1000" i="1" spc="0" dirty="0" smtClean="0">
                <a:latin typeface="Arial"/>
                <a:cs typeface="Arial"/>
              </a:rPr>
              <a:t>3</a:t>
            </a:r>
            <a:r>
              <a:rPr sz="1000" i="1" spc="54" dirty="0" smtClean="0">
                <a:latin typeface="Arial"/>
                <a:cs typeface="Arial"/>
              </a:rPr>
              <a:t> </a:t>
            </a:r>
            <a:r>
              <a:rPr sz="1000" i="1" spc="-4" dirty="0" smtClean="0">
                <a:latin typeface="Arial"/>
                <a:cs typeface="Arial"/>
              </a:rPr>
              <a:t>5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8"/>
          <p:cNvSpPr txBox="1"/>
          <p:nvPr/>
        </p:nvSpPr>
        <p:spPr>
          <a:xfrm>
            <a:off x="2034286" y="6020326"/>
            <a:ext cx="628669" cy="309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492" marR="171227" algn="ctr">
              <a:lnSpc>
                <a:spcPts val="1130"/>
              </a:lnSpc>
              <a:spcBef>
                <a:spcPts val="56"/>
              </a:spcBef>
            </a:pPr>
            <a:r>
              <a:rPr sz="1000" i="1" spc="-10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8"/>
              </a:spcBef>
            </a:pPr>
            <a:r>
              <a:rPr sz="1000" i="1" spc="4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100</a:t>
            </a:r>
            <a:r>
              <a:rPr sz="1000" i="1" spc="9" dirty="0" smtClean="0">
                <a:latin typeface="Arial"/>
                <a:cs typeface="Arial"/>
              </a:rPr>
              <a:t>/</a:t>
            </a:r>
            <a:r>
              <a:rPr sz="1000" i="1" spc="-9" dirty="0" smtClean="0">
                <a:latin typeface="Arial"/>
                <a:cs typeface="Arial"/>
              </a:rPr>
              <a:t>20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"/>
          <p:cNvSpPr txBox="1"/>
          <p:nvPr/>
        </p:nvSpPr>
        <p:spPr>
          <a:xfrm>
            <a:off x="1170559" y="6034899"/>
            <a:ext cx="762388" cy="3091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1190" marR="238627" algn="ctr">
              <a:lnSpc>
                <a:spcPts val="1130"/>
              </a:lnSpc>
              <a:spcBef>
                <a:spcPts val="56"/>
              </a:spcBef>
            </a:pPr>
            <a:r>
              <a:rPr sz="1000" i="1" spc="-9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8"/>
              </a:spcBef>
            </a:pP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9</a:t>
            </a:r>
            <a:r>
              <a:rPr sz="1000" i="1" spc="0" dirty="0" smtClean="0">
                <a:latin typeface="Arial"/>
                <a:cs typeface="Arial"/>
              </a:rPr>
              <a:t>5</a:t>
            </a:r>
            <a:r>
              <a:rPr sz="1000" i="1" spc="24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N</a:t>
            </a:r>
            <a:r>
              <a:rPr sz="1000" i="1" spc="0" dirty="0" smtClean="0">
                <a:latin typeface="Arial"/>
                <a:cs typeface="Arial"/>
              </a:rPr>
              <a:t>1</a:t>
            </a:r>
            <a:r>
              <a:rPr sz="1000" i="1" spc="25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15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6"/>
          <p:cNvSpPr txBox="1"/>
          <p:nvPr/>
        </p:nvSpPr>
        <p:spPr>
          <a:xfrm>
            <a:off x="2895092" y="6034899"/>
            <a:ext cx="668166" cy="3091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2422" marR="193174" algn="ctr">
              <a:lnSpc>
                <a:spcPts val="1130"/>
              </a:lnSpc>
              <a:spcBef>
                <a:spcPts val="56"/>
              </a:spcBef>
            </a:pPr>
            <a:r>
              <a:rPr sz="1000" i="1" spc="-9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8"/>
              </a:spcBef>
            </a:pP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12</a:t>
            </a:r>
            <a:r>
              <a:rPr sz="1000" i="1" spc="0" dirty="0" smtClean="0">
                <a:latin typeface="Arial"/>
                <a:cs typeface="Arial"/>
              </a:rPr>
              <a:t>0</a:t>
            </a:r>
            <a:r>
              <a:rPr sz="1000" i="1" spc="29" dirty="0" smtClean="0">
                <a:latin typeface="Arial"/>
                <a:cs typeface="Arial"/>
              </a:rPr>
              <a:t> </a:t>
            </a:r>
            <a:r>
              <a:rPr sz="1000" i="1" spc="9" dirty="0" smtClean="0">
                <a:latin typeface="Arial"/>
                <a:cs typeface="Arial"/>
              </a:rPr>
              <a:t>/</a:t>
            </a:r>
            <a:r>
              <a:rPr sz="1000" i="1" spc="-9" dirty="0" smtClean="0">
                <a:latin typeface="Arial"/>
                <a:cs typeface="Arial"/>
              </a:rPr>
              <a:t>30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4"/>
          <p:cNvSpPr txBox="1"/>
          <p:nvPr/>
        </p:nvSpPr>
        <p:spPr>
          <a:xfrm>
            <a:off x="578866" y="6058426"/>
            <a:ext cx="292948" cy="153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i="1" spc="-10" dirty="0" smtClean="0">
                <a:latin typeface="Arial"/>
                <a:cs typeface="Arial"/>
              </a:rPr>
              <a:t>L</a:t>
            </a:r>
            <a:r>
              <a:rPr sz="1000" i="1" spc="0" dirty="0" smtClean="0">
                <a:latin typeface="Arial"/>
                <a:cs typeface="Arial"/>
              </a:rPr>
              <a:t>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3"/>
          <p:cNvSpPr txBox="1"/>
          <p:nvPr/>
        </p:nvSpPr>
        <p:spPr>
          <a:xfrm>
            <a:off x="338074" y="6214426"/>
            <a:ext cx="771989" cy="153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30"/>
              </a:lnSpc>
              <a:spcBef>
                <a:spcPts val="56"/>
              </a:spcBef>
            </a:pPr>
            <a:r>
              <a:rPr sz="1000" i="1" spc="0" dirty="0" smtClean="0">
                <a:latin typeface="Arial"/>
                <a:cs typeface="Arial"/>
              </a:rPr>
              <a:t>A</a:t>
            </a:r>
            <a:r>
              <a:rPr sz="1000" i="1" spc="-9" dirty="0" smtClean="0">
                <a:latin typeface="Arial"/>
                <a:cs typeface="Arial"/>
              </a:rPr>
              <a:t>8</a:t>
            </a:r>
            <a:r>
              <a:rPr sz="1000" i="1" spc="0" dirty="0" smtClean="0">
                <a:latin typeface="Arial"/>
                <a:cs typeface="Arial"/>
              </a:rPr>
              <a:t>0</a:t>
            </a:r>
            <a:r>
              <a:rPr sz="1000" i="1" spc="24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N</a:t>
            </a:r>
            <a:r>
              <a:rPr sz="1000" i="1" spc="0" dirty="0" smtClean="0">
                <a:latin typeface="Arial"/>
                <a:cs typeface="Arial"/>
              </a:rPr>
              <a:t>1</a:t>
            </a:r>
            <a:r>
              <a:rPr sz="1000" i="1" spc="25" dirty="0" smtClean="0">
                <a:latin typeface="Arial"/>
                <a:cs typeface="Arial"/>
              </a:rPr>
              <a:t> </a:t>
            </a:r>
            <a:r>
              <a:rPr sz="1000" i="1" spc="-9" dirty="0" smtClean="0">
                <a:latin typeface="Arial"/>
                <a:cs typeface="Arial"/>
              </a:rPr>
              <a:t>12</a:t>
            </a:r>
            <a:r>
              <a:rPr sz="1000" i="1" spc="0" dirty="0" smtClean="0"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5151" y="964361"/>
            <a:ext cx="4837466" cy="3319462"/>
          </a:xfrm>
          <a:prstGeom prst="rect">
            <a:avLst/>
          </a:prstGeom>
        </p:spPr>
      </p:pic>
      <p:sp>
        <p:nvSpPr>
          <p:cNvPr id="77" name="object 17"/>
          <p:cNvSpPr txBox="1"/>
          <p:nvPr/>
        </p:nvSpPr>
        <p:spPr>
          <a:xfrm>
            <a:off x="4915765" y="3788313"/>
            <a:ext cx="2670877" cy="1905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 LED </a:t>
            </a:r>
            <a:r>
              <a:rPr lang="en-US" dirty="0" smtClean="0"/>
              <a:t>TR50N1/8W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LED </a:t>
            </a:r>
            <a:r>
              <a:rPr lang="en-US" dirty="0" smtClean="0"/>
              <a:t>TR60N1/10W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LED </a:t>
            </a:r>
            <a:r>
              <a:rPr lang="en-US" dirty="0" smtClean="0"/>
              <a:t>TR60N2/12W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LED </a:t>
            </a:r>
            <a:r>
              <a:rPr lang="en-US" dirty="0" smtClean="0"/>
              <a:t>TR70N1/14W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LED </a:t>
            </a:r>
            <a:r>
              <a:rPr lang="en-US" dirty="0" smtClean="0"/>
              <a:t>TR80N2/18W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 smtClean="0"/>
              <a:t>LED TR100N2/28W</a:t>
            </a:r>
          </a:p>
        </p:txBody>
      </p:sp>
      <p:sp>
        <p:nvSpPr>
          <p:cNvPr id="3" name="Rectangle 2"/>
          <p:cNvSpPr/>
          <p:nvPr/>
        </p:nvSpPr>
        <p:spPr>
          <a:xfrm>
            <a:off x="7046105" y="3788313"/>
            <a:ext cx="4572000" cy="9361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LED TR120N1/40W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dirty="0"/>
              <a:t>LED TR140N1/50W</a:t>
            </a:r>
            <a:endParaRPr lang="en-US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593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8" name="object 27"/>
          <p:cNvSpPr/>
          <p:nvPr/>
        </p:nvSpPr>
        <p:spPr>
          <a:xfrm>
            <a:off x="280416" y="5815584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39"/>
          <p:cNvSpPr/>
          <p:nvPr/>
        </p:nvSpPr>
        <p:spPr>
          <a:xfrm rot="18609184">
            <a:off x="3692149" y="1710268"/>
            <a:ext cx="1965960" cy="431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43974" y="3108247"/>
            <a:ext cx="83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COVER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1576037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Module LED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3974" y="395607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Đĩa</a:t>
            </a:r>
            <a:r>
              <a:rPr lang="en-US" b="1" dirty="0" smtClean="0"/>
              <a:t> </a:t>
            </a:r>
            <a:r>
              <a:rPr lang="en-US" b="1" dirty="0" err="1" smtClean="0"/>
              <a:t>nhôm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38689" y="2476852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Driver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17923" y="4854004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Thân</a:t>
            </a:r>
            <a:r>
              <a:rPr lang="en-US" b="1" dirty="0" smtClean="0"/>
              <a:t> </a:t>
            </a:r>
            <a:r>
              <a:rPr lang="en-US" b="1" dirty="0" err="1" smtClean="0"/>
              <a:t>đèn</a:t>
            </a:r>
            <a:r>
              <a:rPr lang="en-US" b="1" dirty="0" smtClean="0"/>
              <a:t> – </a:t>
            </a:r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nhôm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00408" y="2969904"/>
            <a:ext cx="263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Thân</a:t>
            </a:r>
            <a:r>
              <a:rPr lang="en-US" b="1" dirty="0" smtClean="0"/>
              <a:t> </a:t>
            </a:r>
            <a:r>
              <a:rPr lang="en-US" b="1" dirty="0" err="1" smtClean="0"/>
              <a:t>đèn</a:t>
            </a:r>
            <a:r>
              <a:rPr lang="en-US" b="1" dirty="0" smtClean="0"/>
              <a:t> – </a:t>
            </a:r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vỏ</a:t>
            </a:r>
            <a:r>
              <a:rPr lang="en-US" b="1" dirty="0" smtClean="0"/>
              <a:t> </a:t>
            </a:r>
            <a:r>
              <a:rPr lang="en-US" b="1" dirty="0" err="1" smtClean="0"/>
              <a:t>nhựa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046" y="575323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Đui</a:t>
            </a:r>
            <a:r>
              <a:rPr lang="en-US" b="1" dirty="0" smtClean="0"/>
              <a:t> </a:t>
            </a:r>
            <a:r>
              <a:rPr lang="en-US" b="1" dirty="0" err="1" smtClean="0"/>
              <a:t>đèn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93479" y="464859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Đinh</a:t>
            </a:r>
            <a:r>
              <a:rPr lang="en-US" b="1" dirty="0" smtClean="0"/>
              <a:t> </a:t>
            </a:r>
            <a:r>
              <a:rPr lang="en-US" b="1" dirty="0" err="1" smtClean="0"/>
              <a:t>gim</a:t>
            </a:r>
            <a:endParaRPr lang="en-US" b="1" dirty="0"/>
          </a:p>
        </p:txBody>
      </p:sp>
      <p:cxnSp>
        <p:nvCxnSpPr>
          <p:cNvPr id="6" name="Elbow Connector 5"/>
          <p:cNvCxnSpPr>
            <a:endCxn id="4" idx="3"/>
          </p:cNvCxnSpPr>
          <p:nvPr/>
        </p:nvCxnSpPr>
        <p:spPr>
          <a:xfrm rot="10800000">
            <a:off x="1478627" y="3292913"/>
            <a:ext cx="1426855" cy="18466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0800000" flipV="1">
            <a:off x="1921410" y="3774348"/>
            <a:ext cx="1994926" cy="359885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0800000" flipV="1">
            <a:off x="3792822" y="4140744"/>
            <a:ext cx="1126158" cy="81852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 flipV="1">
            <a:off x="3465974" y="4605733"/>
            <a:ext cx="2975861" cy="140498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rot="5400000" flipH="1" flipV="1">
            <a:off x="3853681" y="2008024"/>
            <a:ext cx="1162878" cy="103756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14" idx="1"/>
          </p:cNvCxnSpPr>
          <p:nvPr/>
        </p:nvCxnSpPr>
        <p:spPr>
          <a:xfrm flipV="1">
            <a:off x="4675129" y="2661518"/>
            <a:ext cx="863560" cy="81606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endCxn id="16" idx="1"/>
          </p:cNvCxnSpPr>
          <p:nvPr/>
        </p:nvCxnSpPr>
        <p:spPr>
          <a:xfrm rot="5400000" flipH="1" flipV="1">
            <a:off x="5949143" y="3430009"/>
            <a:ext cx="726703" cy="1758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endCxn id="18" idx="1"/>
          </p:cNvCxnSpPr>
          <p:nvPr/>
        </p:nvCxnSpPr>
        <p:spPr>
          <a:xfrm>
            <a:off x="6910473" y="4550006"/>
            <a:ext cx="683006" cy="28325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 – </a:t>
            </a:r>
            <a:r>
              <a:rPr lang="en-US" sz="2000" b="1" dirty="0" err="1" smtClean="0">
                <a:latin typeface="Arial"/>
                <a:cs typeface="Arial"/>
              </a:rPr>
              <a:t>cấu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tạo</a:t>
            </a:r>
            <a:r>
              <a:rPr lang="en-US" sz="2000" b="1" dirty="0" smtClean="0">
                <a:latin typeface="Arial"/>
                <a:cs typeface="Arial"/>
              </a:rPr>
              <a:t>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601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7" name="object 26"/>
          <p:cNvSpPr/>
          <p:nvPr/>
        </p:nvSpPr>
        <p:spPr>
          <a:xfrm>
            <a:off x="457200" y="1576037"/>
            <a:ext cx="1295400" cy="2086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27"/>
          <p:cNvSpPr/>
          <p:nvPr/>
        </p:nvSpPr>
        <p:spPr>
          <a:xfrm>
            <a:off x="280416" y="5815584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31"/>
          <p:cNvSpPr/>
          <p:nvPr/>
        </p:nvSpPr>
        <p:spPr>
          <a:xfrm>
            <a:off x="214076" y="4038600"/>
            <a:ext cx="1767124" cy="24137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247900" y="2467893"/>
            <a:ext cx="139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Bulb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048735" y="4302599"/>
            <a:ext cx="327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Bulb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(Bulb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966" y="1225506"/>
            <a:ext cx="3054034" cy="2168365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3383" y="3956077"/>
            <a:ext cx="2743200" cy="22923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144976" y="3523057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chiếu</a:t>
            </a:r>
            <a:r>
              <a:rPr lang="en-US" dirty="0" smtClean="0"/>
              <a:t> 140 </a:t>
            </a:r>
            <a:r>
              <a:rPr lang="en-US" dirty="0" err="1" smtClean="0"/>
              <a:t>độ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54274" y="631211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chiếu</a:t>
            </a:r>
            <a:r>
              <a:rPr lang="en-US" dirty="0" smtClean="0"/>
              <a:t> 240 </a:t>
            </a:r>
            <a:r>
              <a:rPr lang="en-US" dirty="0" err="1" smtClean="0"/>
              <a:t>độ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6" name="object 37"/>
          <p:cNvSpPr txBox="1"/>
          <p:nvPr/>
        </p:nvSpPr>
        <p:spPr>
          <a:xfrm>
            <a:off x="609600" y="1447800"/>
            <a:ext cx="8229599" cy="177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89"/>
              </a:lnSpc>
              <a:spcBef>
                <a:spcPts val="99"/>
              </a:spcBef>
            </a:pPr>
            <a:r>
              <a:rPr lang="en-US" sz="1850" b="1" dirty="0" smtClean="0">
                <a:latin typeface="Arial"/>
                <a:cs typeface="Arial"/>
              </a:rPr>
              <a:t>KHẢ NĂNG THAY </a:t>
            </a:r>
            <a:r>
              <a:rPr sz="1850" b="1" spc="0" dirty="0" smtClean="0">
                <a:latin typeface="Arial"/>
                <a:cs typeface="Arial"/>
              </a:rPr>
              <a:t>T</a:t>
            </a:r>
            <a:r>
              <a:rPr sz="1850" b="1" spc="4" dirty="0" smtClean="0">
                <a:latin typeface="Arial"/>
                <a:cs typeface="Arial"/>
              </a:rPr>
              <a:t>H</a:t>
            </a:r>
            <a:r>
              <a:rPr sz="1850" b="1" spc="0" dirty="0" smtClean="0">
                <a:latin typeface="Arial"/>
                <a:cs typeface="Arial"/>
              </a:rPr>
              <a:t>Ế</a:t>
            </a:r>
            <a:r>
              <a:rPr lang="en-US" sz="1850" b="1" spc="0" dirty="0" smtClean="0">
                <a:latin typeface="Arial"/>
                <a:cs typeface="Arial"/>
              </a:rPr>
              <a:t> CỦA CÁC ĐÈN LED BULB SO VỚI ĐÈN SỢI ĐỐT</a:t>
            </a:r>
            <a:endParaRPr sz="1850" dirty="0"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206804"/>
              </p:ext>
            </p:extLst>
          </p:nvPr>
        </p:nvGraphicFramePr>
        <p:xfrm>
          <a:off x="213187" y="1828800"/>
          <a:ext cx="8702212" cy="479213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351106"/>
                <a:gridCol w="4351106"/>
              </a:tblGrid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ĐÈN LED BULB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BÓNG ĐÈN SỢI ĐỐT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148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2</a:t>
                      </a:r>
                      <a:r>
                        <a:rPr lang="en-US" sz="2200" u="none" strike="noStrike" dirty="0" smtClean="0">
                          <a:effectLst/>
                          <a:latin typeface="25W"/>
                        </a:rPr>
                        <a:t>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25W"/>
                          <a:cs typeface="Times New Roman" panose="02020603050405020304" pitchFamily="18" charset="0"/>
                        </a:rPr>
                        <a:t>15W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25W"/>
                          <a:cs typeface="Times New Roman" panose="02020603050405020304" pitchFamily="18" charset="0"/>
                        </a:rPr>
                        <a:t>3W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 smtClean="0">
                          <a:effectLst/>
                          <a:latin typeface="25W"/>
                        </a:rPr>
                        <a:t>25W</a:t>
                      </a:r>
                      <a:endParaRPr lang="en-US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5W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40W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7W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  <a:latin typeface="25W"/>
                        </a:rPr>
                        <a:t>60W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9W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75W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  <a:latin typeface="25W"/>
                        </a:rPr>
                        <a:t>12W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100W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  <a:latin typeface="25W"/>
                        </a:rPr>
                        <a:t>15W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150W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  <a:latin typeface="25W"/>
                        </a:rPr>
                        <a:t>20W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200W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9953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30W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25W"/>
                        </a:rPr>
                        <a:t>300W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25W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4" name="object 26"/>
          <p:cNvSpPr/>
          <p:nvPr/>
        </p:nvSpPr>
        <p:spPr>
          <a:xfrm>
            <a:off x="2931640" y="2000667"/>
            <a:ext cx="727440" cy="12895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73007" y="2210566"/>
            <a:ext cx="1054377" cy="634579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5425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8" name="object 27"/>
          <p:cNvSpPr/>
          <p:nvPr/>
        </p:nvSpPr>
        <p:spPr>
          <a:xfrm>
            <a:off x="280416" y="5815584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A60N1/7W</a:t>
            </a:r>
            <a:endParaRPr sz="1600" dirty="0"/>
          </a:p>
        </p:txBody>
      </p:sp>
      <p:sp>
        <p:nvSpPr>
          <p:cNvPr id="9" name="object 26"/>
          <p:cNvSpPr/>
          <p:nvPr/>
        </p:nvSpPr>
        <p:spPr>
          <a:xfrm>
            <a:off x="1204686" y="1842971"/>
            <a:ext cx="590920" cy="1010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6"/>
          <p:cNvSpPr/>
          <p:nvPr/>
        </p:nvSpPr>
        <p:spPr>
          <a:xfrm>
            <a:off x="3276600" y="1842971"/>
            <a:ext cx="575040" cy="904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6"/>
          <p:cNvSpPr/>
          <p:nvPr/>
        </p:nvSpPr>
        <p:spPr>
          <a:xfrm>
            <a:off x="5180234" y="1625764"/>
            <a:ext cx="727440" cy="12895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31"/>
          <p:cNvSpPr/>
          <p:nvPr/>
        </p:nvSpPr>
        <p:spPr>
          <a:xfrm>
            <a:off x="7010400" y="1601779"/>
            <a:ext cx="861746" cy="1277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31"/>
          <p:cNvSpPr/>
          <p:nvPr/>
        </p:nvSpPr>
        <p:spPr>
          <a:xfrm>
            <a:off x="642029" y="4043246"/>
            <a:ext cx="861746" cy="1277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31"/>
          <p:cNvSpPr/>
          <p:nvPr/>
        </p:nvSpPr>
        <p:spPr>
          <a:xfrm>
            <a:off x="2989894" y="4071922"/>
            <a:ext cx="861746" cy="1277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27"/>
          <p:cNvSpPr/>
          <p:nvPr/>
        </p:nvSpPr>
        <p:spPr>
          <a:xfrm>
            <a:off x="2366159" y="5815584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A60N1/9W</a:t>
            </a:r>
            <a:endParaRPr sz="1600" dirty="0"/>
          </a:p>
        </p:txBody>
      </p:sp>
      <p:sp>
        <p:nvSpPr>
          <p:cNvPr id="16" name="object 27"/>
          <p:cNvSpPr/>
          <p:nvPr/>
        </p:nvSpPr>
        <p:spPr>
          <a:xfrm>
            <a:off x="287673" y="2945058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</a:t>
            </a:r>
            <a:r>
              <a:rPr lang="en-US" sz="1600" dirty="0" smtClean="0"/>
              <a:t>A45N1/1W</a:t>
            </a:r>
            <a:endParaRPr sz="1600" dirty="0"/>
          </a:p>
        </p:txBody>
      </p:sp>
      <p:sp>
        <p:nvSpPr>
          <p:cNvPr id="17" name="object 27"/>
          <p:cNvSpPr/>
          <p:nvPr/>
        </p:nvSpPr>
        <p:spPr>
          <a:xfrm>
            <a:off x="2538984" y="2915337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</a:t>
            </a:r>
            <a:r>
              <a:rPr lang="en-US" sz="1600" dirty="0" smtClean="0"/>
              <a:t>A45N1/2W</a:t>
            </a:r>
            <a:endParaRPr sz="1600" dirty="0"/>
          </a:p>
        </p:txBody>
      </p:sp>
      <p:sp>
        <p:nvSpPr>
          <p:cNvPr id="18" name="object 27"/>
          <p:cNvSpPr/>
          <p:nvPr/>
        </p:nvSpPr>
        <p:spPr>
          <a:xfrm>
            <a:off x="4648200" y="2974194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</a:t>
            </a:r>
            <a:r>
              <a:rPr lang="en-US" sz="1600" dirty="0" smtClean="0"/>
              <a:t>A45N1/3W</a:t>
            </a:r>
            <a:endParaRPr sz="1600" dirty="0"/>
          </a:p>
        </p:txBody>
      </p:sp>
      <p:sp>
        <p:nvSpPr>
          <p:cNvPr id="19" name="object 27"/>
          <p:cNvSpPr/>
          <p:nvPr/>
        </p:nvSpPr>
        <p:spPr>
          <a:xfrm>
            <a:off x="6817538" y="3000699"/>
            <a:ext cx="2109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</a:t>
            </a:r>
            <a:r>
              <a:rPr lang="en-US" sz="1600" dirty="0" smtClean="0"/>
              <a:t>A55N1/5W</a:t>
            </a:r>
            <a:endParaRPr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74045" y="4190082"/>
            <a:ext cx="967225" cy="13705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54127" y="3882889"/>
            <a:ext cx="1219095" cy="1727420"/>
          </a:xfrm>
          <a:prstGeom prst="rect">
            <a:avLst/>
          </a:prstGeom>
        </p:spPr>
      </p:pic>
      <p:sp>
        <p:nvSpPr>
          <p:cNvPr id="23" name="object 27"/>
          <p:cNvSpPr/>
          <p:nvPr/>
        </p:nvSpPr>
        <p:spPr>
          <a:xfrm>
            <a:off x="4694166" y="5736293"/>
            <a:ext cx="2340617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TR120N1/40W</a:t>
            </a:r>
            <a:endParaRPr sz="1600" dirty="0"/>
          </a:p>
        </p:txBody>
      </p:sp>
      <p:sp>
        <p:nvSpPr>
          <p:cNvPr id="26" name="object 27"/>
          <p:cNvSpPr/>
          <p:nvPr/>
        </p:nvSpPr>
        <p:spPr>
          <a:xfrm>
            <a:off x="7034784" y="5736293"/>
            <a:ext cx="2490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TR140N1/50W</a:t>
            </a:r>
            <a:endParaRPr sz="1600" dirty="0"/>
          </a:p>
        </p:txBody>
      </p:sp>
      <p:sp>
        <p:nvSpPr>
          <p:cNvPr id="27" name="object 27"/>
          <p:cNvSpPr/>
          <p:nvPr/>
        </p:nvSpPr>
        <p:spPr>
          <a:xfrm>
            <a:off x="4553252" y="5736293"/>
            <a:ext cx="2340617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TR120N1/40W</a:t>
            </a:r>
            <a:endParaRPr sz="1600" dirty="0"/>
          </a:p>
        </p:txBody>
      </p:sp>
      <p:sp>
        <p:nvSpPr>
          <p:cNvPr id="28" name="object 27"/>
          <p:cNvSpPr/>
          <p:nvPr/>
        </p:nvSpPr>
        <p:spPr>
          <a:xfrm>
            <a:off x="6928301" y="5724929"/>
            <a:ext cx="2490216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TR140N1/50W</a:t>
            </a:r>
            <a:endParaRPr sz="1600" dirty="0"/>
          </a:p>
        </p:txBody>
      </p:sp>
      <p:sp>
        <p:nvSpPr>
          <p:cNvPr id="29" name="object 27"/>
          <p:cNvSpPr/>
          <p:nvPr/>
        </p:nvSpPr>
        <p:spPr>
          <a:xfrm>
            <a:off x="4528868" y="5736293"/>
            <a:ext cx="2340617" cy="435864"/>
          </a:xfrm>
          <a:custGeom>
            <a:avLst/>
            <a:gdLst/>
            <a:ahLst/>
            <a:cxnLst/>
            <a:rect l="l" t="t" r="r" b="b"/>
            <a:pathLst>
              <a:path w="2109216" h="435863">
                <a:moveTo>
                  <a:pt x="0" y="435863"/>
                </a:moveTo>
                <a:lnTo>
                  <a:pt x="2109216" y="435863"/>
                </a:lnTo>
                <a:lnTo>
                  <a:pt x="2109216" y="0"/>
                </a:lnTo>
                <a:lnTo>
                  <a:pt x="0" y="0"/>
                </a:lnTo>
                <a:lnTo>
                  <a:pt x="0" y="435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 smtClean="0"/>
              <a:t>Bóng</a:t>
            </a:r>
            <a:r>
              <a:rPr lang="en-US" sz="1600" dirty="0" smtClean="0"/>
              <a:t> </a:t>
            </a:r>
            <a:r>
              <a:rPr lang="en-US" sz="1600" dirty="0" err="1" smtClean="0"/>
              <a:t>đèn</a:t>
            </a:r>
            <a:r>
              <a:rPr lang="en-US" sz="1600" dirty="0" smtClean="0"/>
              <a:t> LED Bulb</a:t>
            </a:r>
          </a:p>
          <a:p>
            <a:r>
              <a:rPr lang="en-US" sz="1600" dirty="0" smtClean="0"/>
              <a:t>Model: LED TR120N1/40W</a:t>
            </a:r>
            <a:endParaRPr sz="1600" dirty="0"/>
          </a:p>
        </p:txBody>
      </p:sp>
      <p:sp>
        <p:nvSpPr>
          <p:cNvPr id="30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40963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32471" y="1098454"/>
            <a:ext cx="5358844" cy="6124393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3.2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 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3882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2105025" cy="189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905000"/>
            <a:ext cx="2905125" cy="294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031" y="3923145"/>
            <a:ext cx="2962275" cy="2524125"/>
          </a:xfrm>
          <a:prstGeom prst="rect">
            <a:avLst/>
          </a:prstGeom>
        </p:spPr>
      </p:pic>
      <p:sp>
        <p:nvSpPr>
          <p:cNvPr id="12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3.2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 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3710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76745" y="3168024"/>
            <a:ext cx="160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Heatsink</a:t>
            </a:r>
            <a:r>
              <a:rPr lang="en-US" dirty="0" smtClean="0"/>
              <a:t> </a:t>
            </a:r>
            <a:r>
              <a:rPr lang="en-US" dirty="0" err="1" smtClean="0"/>
              <a:t>nhôm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047876" y="2422937"/>
            <a:ext cx="14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Tấm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809808" y="3168024"/>
            <a:ext cx="11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Tấm</a:t>
            </a:r>
            <a:r>
              <a:rPr lang="en-US" dirty="0" smtClean="0"/>
              <a:t> </a:t>
            </a:r>
            <a:r>
              <a:rPr lang="en-US" dirty="0" err="1" smtClean="0"/>
              <a:t>tán</a:t>
            </a:r>
            <a:r>
              <a:rPr lang="en-US" dirty="0" smtClean="0"/>
              <a:t> </a:t>
            </a:r>
            <a:r>
              <a:rPr lang="en-US" dirty="0" err="1" smtClean="0"/>
              <a:t>xạ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83" y="3749407"/>
            <a:ext cx="4971429" cy="3000000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rot="5400000" flipH="1" flipV="1">
            <a:off x="5776235" y="3648734"/>
            <a:ext cx="1201021" cy="1038706"/>
          </a:xfrm>
          <a:prstGeom prst="bentConnector3">
            <a:avLst>
              <a:gd name="adj1" fmla="val 4999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endCxn id="40" idx="2"/>
          </p:cNvCxnSpPr>
          <p:nvPr/>
        </p:nvCxnSpPr>
        <p:spPr>
          <a:xfrm rot="5400000" flipH="1" flipV="1">
            <a:off x="4554692" y="4005660"/>
            <a:ext cx="1319417" cy="38281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39" idx="2"/>
          </p:cNvCxnSpPr>
          <p:nvPr/>
        </p:nvCxnSpPr>
        <p:spPr>
          <a:xfrm rot="5400000" flipH="1" flipV="1">
            <a:off x="3547597" y="3623968"/>
            <a:ext cx="2064519" cy="40112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19901" y="1742560"/>
            <a:ext cx="138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Giấy</a:t>
            </a:r>
            <a:r>
              <a:rPr lang="en-US" dirty="0" smtClean="0"/>
              <a:t> </a:t>
            </a:r>
            <a:r>
              <a:rPr lang="en-US" dirty="0" err="1" smtClean="0"/>
              <a:t>phản</a:t>
            </a:r>
            <a:r>
              <a:rPr lang="en-US" dirty="0" smtClean="0"/>
              <a:t> </a:t>
            </a:r>
            <a:r>
              <a:rPr lang="en-US" dirty="0" err="1" smtClean="0"/>
              <a:t>xạ</a:t>
            </a:r>
            <a:endParaRPr lang="en-US" dirty="0"/>
          </a:p>
        </p:txBody>
      </p:sp>
      <p:cxnSp>
        <p:nvCxnSpPr>
          <p:cNvPr id="19" name="Elbow Connector 18"/>
          <p:cNvCxnSpPr/>
          <p:nvPr/>
        </p:nvCxnSpPr>
        <p:spPr>
          <a:xfrm rot="16200000" flipV="1">
            <a:off x="2405717" y="3418012"/>
            <a:ext cx="2530729" cy="35890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12547" y="2875146"/>
            <a:ext cx="195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Tấm</a:t>
            </a:r>
            <a:r>
              <a:rPr lang="en-US" dirty="0" smtClean="0"/>
              <a:t> </a:t>
            </a:r>
            <a:r>
              <a:rPr lang="en-US" dirty="0" err="1" smtClean="0"/>
              <a:t>đáy</a:t>
            </a:r>
            <a:r>
              <a:rPr lang="en-US" dirty="0" smtClean="0"/>
              <a:t> + </a:t>
            </a:r>
            <a:r>
              <a:rPr lang="en-US" dirty="0" err="1" smtClean="0"/>
              <a:t>mút</a:t>
            </a:r>
            <a:r>
              <a:rPr lang="en-US" dirty="0" smtClean="0"/>
              <a:t> </a:t>
            </a:r>
            <a:r>
              <a:rPr lang="en-US" dirty="0" err="1" smtClean="0"/>
              <a:t>xốp</a:t>
            </a:r>
            <a:endParaRPr lang="en-US" dirty="0"/>
          </a:p>
        </p:txBody>
      </p:sp>
      <p:cxnSp>
        <p:nvCxnSpPr>
          <p:cNvPr id="22" name="Elbow Connector 21"/>
          <p:cNvCxnSpPr>
            <a:endCxn id="21" idx="2"/>
          </p:cNvCxnSpPr>
          <p:nvPr/>
        </p:nvCxnSpPr>
        <p:spPr>
          <a:xfrm rot="16200000" flipV="1">
            <a:off x="1891236" y="3644743"/>
            <a:ext cx="1770294" cy="96976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0556" y="3857859"/>
            <a:ext cx="7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</a:t>
            </a:r>
            <a:endParaRPr lang="en-US" dirty="0"/>
          </a:p>
        </p:txBody>
      </p:sp>
      <p:cxnSp>
        <p:nvCxnSpPr>
          <p:cNvPr id="28" name="Elbow Connector 27"/>
          <p:cNvCxnSpPr/>
          <p:nvPr/>
        </p:nvCxnSpPr>
        <p:spPr>
          <a:xfrm rot="10800000">
            <a:off x="361247" y="4168087"/>
            <a:ext cx="2228265" cy="98271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10710" y="600124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 LED</a:t>
            </a:r>
            <a:endParaRPr lang="en-US" dirty="0"/>
          </a:p>
        </p:txBody>
      </p:sp>
      <p:cxnSp>
        <p:nvCxnSpPr>
          <p:cNvPr id="31" name="Elbow Connector 30"/>
          <p:cNvCxnSpPr/>
          <p:nvPr/>
        </p:nvCxnSpPr>
        <p:spPr>
          <a:xfrm>
            <a:off x="5676900" y="5576777"/>
            <a:ext cx="888607" cy="63073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41" y="4283003"/>
            <a:ext cx="2287359" cy="13394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745" y="803966"/>
            <a:ext cx="2558866" cy="2304136"/>
          </a:xfrm>
          <a:prstGeom prst="rect">
            <a:avLst/>
          </a:prstGeom>
        </p:spPr>
      </p:pic>
      <p:sp>
        <p:nvSpPr>
          <p:cNvPr id="33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3.2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 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– </a:t>
            </a:r>
            <a:r>
              <a:rPr lang="en-US" sz="2000" b="1" dirty="0" err="1" smtClean="0">
                <a:latin typeface="Arial"/>
                <a:cs typeface="Arial"/>
              </a:rPr>
              <a:t>Cấu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tạo</a:t>
            </a:r>
            <a:r>
              <a:rPr lang="en-US" sz="2000" b="1" dirty="0" smtClean="0">
                <a:latin typeface="Arial"/>
                <a:cs typeface="Arial"/>
              </a:rPr>
              <a:t>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41949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576037"/>
            <a:ext cx="3438525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07" y="1508906"/>
            <a:ext cx="5112450" cy="51124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035282" y="5334000"/>
            <a:ext cx="33147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8200" y="2362200"/>
            <a:ext cx="36576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38821" y="238260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Dimension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3.2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 – </a:t>
            </a:r>
            <a:r>
              <a:rPr lang="en-US" sz="2000" b="1" dirty="0" err="1" smtClean="0">
                <a:latin typeface="Arial"/>
                <a:cs typeface="Arial"/>
              </a:rPr>
              <a:t>Lưu</a:t>
            </a:r>
            <a:r>
              <a:rPr lang="en-US" sz="2000" b="1" dirty="0" smtClean="0">
                <a:latin typeface="Arial"/>
                <a:cs typeface="Arial"/>
              </a:rPr>
              <a:t> ý </a:t>
            </a:r>
            <a:r>
              <a:rPr lang="en-US" sz="2000" b="1" dirty="0" err="1" smtClean="0">
                <a:latin typeface="Arial"/>
                <a:cs typeface="Arial"/>
              </a:rPr>
              <a:t>về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kích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thước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7861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9" name="object 17"/>
          <p:cNvSpPr txBox="1"/>
          <p:nvPr/>
        </p:nvSpPr>
        <p:spPr>
          <a:xfrm>
            <a:off x="4724400" y="1508906"/>
            <a:ext cx="3886200" cy="1905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sz="2200" dirty="0"/>
              <a:t> </a:t>
            </a:r>
            <a:r>
              <a:rPr lang="en-US" sz="2200" dirty="0" err="1" smtClean="0"/>
              <a:t>Đèn</a:t>
            </a:r>
            <a:r>
              <a:rPr lang="en-US" sz="2200" dirty="0" smtClean="0"/>
              <a:t> LED Panel </a:t>
            </a:r>
            <a:r>
              <a:rPr lang="en-US" sz="2200" dirty="0" err="1" smtClean="0"/>
              <a:t>tròn</a:t>
            </a:r>
            <a:r>
              <a:rPr lang="en-US" sz="2200" dirty="0" smtClean="0"/>
              <a:t> </a:t>
            </a:r>
            <a:r>
              <a:rPr lang="en-US" sz="2200" dirty="0"/>
              <a:t>6W/90 </a:t>
            </a:r>
            <a:r>
              <a:rPr lang="en-US" sz="2200" dirty="0" err="1"/>
              <a:t>Đèn</a:t>
            </a:r>
            <a:r>
              <a:rPr lang="en-US" sz="2200" dirty="0"/>
              <a:t> LED Panel </a:t>
            </a:r>
            <a:r>
              <a:rPr lang="en-US" sz="2200" dirty="0" err="1"/>
              <a:t>tròn</a:t>
            </a:r>
            <a:r>
              <a:rPr lang="en-US" sz="2200" dirty="0"/>
              <a:t> </a:t>
            </a:r>
            <a:r>
              <a:rPr lang="en-US" sz="2200" dirty="0" smtClean="0"/>
              <a:t>6W/110 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sz="2200" dirty="0" err="1"/>
              <a:t>Đèn</a:t>
            </a:r>
            <a:r>
              <a:rPr lang="en-US" sz="2200" dirty="0"/>
              <a:t> LED Panel </a:t>
            </a:r>
            <a:r>
              <a:rPr lang="en-US" sz="2200" dirty="0" err="1"/>
              <a:t>tròn</a:t>
            </a:r>
            <a:r>
              <a:rPr lang="en-US" sz="2200" dirty="0"/>
              <a:t> </a:t>
            </a:r>
            <a:r>
              <a:rPr lang="en-US" sz="2200" dirty="0" smtClean="0"/>
              <a:t>9W/110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sz="2200" dirty="0" err="1"/>
              <a:t>Đèn</a:t>
            </a:r>
            <a:r>
              <a:rPr lang="en-US" sz="2200" dirty="0"/>
              <a:t> LED Panel </a:t>
            </a:r>
            <a:r>
              <a:rPr lang="en-US" sz="2200" dirty="0" err="1"/>
              <a:t>tròn</a:t>
            </a:r>
            <a:r>
              <a:rPr lang="en-US" sz="2200" dirty="0"/>
              <a:t> </a:t>
            </a:r>
            <a:r>
              <a:rPr lang="en-US" sz="2200" dirty="0" smtClean="0"/>
              <a:t>9W/135</a:t>
            </a:r>
          </a:p>
          <a:p>
            <a:pPr marL="12700">
              <a:lnSpc>
                <a:spcPct val="150000"/>
              </a:lnSpc>
              <a:spcBef>
                <a:spcPts val="57"/>
              </a:spcBef>
            </a:pPr>
            <a:r>
              <a:rPr lang="en-US" sz="2200" dirty="0" smtClean="0"/>
              <a:t> </a:t>
            </a:r>
            <a:r>
              <a:rPr lang="en-US" sz="2200" dirty="0" err="1"/>
              <a:t>Đèn</a:t>
            </a:r>
            <a:r>
              <a:rPr lang="en-US" sz="2200" dirty="0"/>
              <a:t> LED Panel </a:t>
            </a:r>
            <a:r>
              <a:rPr lang="en-US" sz="2200" dirty="0" err="1"/>
              <a:t>tròn</a:t>
            </a:r>
            <a:r>
              <a:rPr lang="en-US" sz="2200" dirty="0"/>
              <a:t> </a:t>
            </a:r>
            <a:r>
              <a:rPr lang="en-US" sz="2200" dirty="0" smtClean="0"/>
              <a:t>12W/155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75319">
            <a:off x="194017" y="3227605"/>
            <a:ext cx="5824652" cy="1625434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3.2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 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1349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71486"/>
            <a:ext cx="914400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</p:txBody>
      </p:sp>
      <p:sp>
        <p:nvSpPr>
          <p:cNvPr id="26" name="object 17"/>
          <p:cNvSpPr txBox="1"/>
          <p:nvPr/>
        </p:nvSpPr>
        <p:spPr>
          <a:xfrm>
            <a:off x="383540" y="1521344"/>
            <a:ext cx="4652285" cy="14982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1111">
              <a:lnSpc>
                <a:spcPct val="120000"/>
              </a:lnSpc>
            </a:pP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-1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ò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-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iện</a:t>
            </a:r>
            <a:r>
              <a:rPr spc="-4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2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ợi</a:t>
            </a:r>
            <a:r>
              <a:rPr spc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pc="-3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nun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pc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ợi</a:t>
            </a:r>
            <a:r>
              <a:rPr spc="-2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spc="-3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spc="-2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pc="-1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-4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èn</a:t>
            </a:r>
            <a:r>
              <a:rPr spc="-3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spc="-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4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spc="-2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spc="-2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9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spc="-1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ỏ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4" dirty="0" smtClean="0"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-3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spc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spc="4" dirty="0" smtClean="0"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pc="-3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ạng</a:t>
            </a:r>
            <a:r>
              <a:rPr spc="-2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ánh sá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-1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ìn</a:t>
            </a:r>
            <a:r>
              <a:rPr spc="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1111">
              <a:lnSpc>
                <a:spcPct val="120000"/>
              </a:lnSpc>
            </a:pP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-1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spc="-2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-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-14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-1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spc="-1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ằ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pc="-48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pc="9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pc="-19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pc="4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0" dirty="0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1"/>
          <p:cNvSpPr/>
          <p:nvPr/>
        </p:nvSpPr>
        <p:spPr>
          <a:xfrm>
            <a:off x="5181600" y="1524000"/>
            <a:ext cx="2350007" cy="4047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16"/>
          <p:cNvSpPr txBox="1"/>
          <p:nvPr/>
        </p:nvSpPr>
        <p:spPr>
          <a:xfrm>
            <a:off x="7572502" y="1811874"/>
            <a:ext cx="1445895" cy="5401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25"/>
              </a:lnSpc>
              <a:spcBef>
                <a:spcPts val="101"/>
              </a:spcBef>
            </a:pPr>
            <a:r>
              <a:rPr sz="2700" spc="-4" baseline="3193" dirty="0" smtClean="0">
                <a:latin typeface="Gill Sans MT"/>
                <a:cs typeface="Gill Sans MT"/>
              </a:rPr>
              <a:t>B</a:t>
            </a:r>
            <a:r>
              <a:rPr sz="2700" spc="-9" baseline="3193" dirty="0" smtClean="0">
                <a:latin typeface="Gill Sans MT"/>
                <a:cs typeface="Gill Sans MT"/>
              </a:rPr>
              <a:t>ó</a:t>
            </a:r>
            <a:r>
              <a:rPr sz="2700" spc="9" baseline="3193" dirty="0" smtClean="0">
                <a:latin typeface="Gill Sans MT"/>
                <a:cs typeface="Gill Sans MT"/>
              </a:rPr>
              <a:t>n</a:t>
            </a:r>
            <a:r>
              <a:rPr sz="2700" spc="0" baseline="3193" dirty="0" smtClean="0">
                <a:latin typeface="Gill Sans MT"/>
                <a:cs typeface="Gill Sans MT"/>
              </a:rPr>
              <a:t>g</a:t>
            </a:r>
            <a:r>
              <a:rPr sz="2700" spc="-19" baseline="3193" dirty="0" smtClean="0">
                <a:latin typeface="Gill Sans MT"/>
                <a:cs typeface="Gill Sans MT"/>
              </a:rPr>
              <a:t> </a:t>
            </a:r>
            <a:r>
              <a:rPr sz="2700" spc="-4" baseline="3193" dirty="0" smtClean="0">
                <a:latin typeface="Gill Sans MT"/>
                <a:cs typeface="Gill Sans MT"/>
              </a:rPr>
              <a:t>đ</a:t>
            </a:r>
            <a:r>
              <a:rPr sz="2700" spc="0" baseline="3193" dirty="0" smtClean="0">
                <a:latin typeface="Gill Sans MT"/>
                <a:cs typeface="Gill Sans MT"/>
              </a:rPr>
              <a:t>èn</a:t>
            </a:r>
            <a:r>
              <a:rPr sz="2700" spc="14" baseline="3193" dirty="0" smtClean="0">
                <a:latin typeface="Gill Sans MT"/>
                <a:cs typeface="Gill Sans MT"/>
              </a:rPr>
              <a:t> </a:t>
            </a:r>
            <a:r>
              <a:rPr sz="2700" spc="4" baseline="3193" dirty="0" smtClean="0">
                <a:latin typeface="Gill Sans MT"/>
                <a:cs typeface="Gill Sans MT"/>
              </a:rPr>
              <a:t>c</a:t>
            </a:r>
            <a:r>
              <a:rPr sz="2700" spc="19" baseline="3193" dirty="0" smtClean="0">
                <a:latin typeface="Gill Sans MT"/>
                <a:cs typeface="Gill Sans MT"/>
              </a:rPr>
              <a:t>h</a:t>
            </a:r>
            <a:r>
              <a:rPr sz="2700" spc="-4" baseline="3034" dirty="0" smtClean="0">
                <a:latin typeface="Calibri"/>
                <a:cs typeface="Calibri"/>
              </a:rPr>
              <a:t>ứ</a:t>
            </a:r>
            <a:r>
              <a:rPr sz="2700" spc="0" baseline="3193" dirty="0" smtClean="0"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  <a:p>
            <a:pPr marL="12700" marR="36047">
              <a:lnSpc>
                <a:spcPts val="2160"/>
              </a:lnSpc>
              <a:spcBef>
                <a:spcPts val="6"/>
              </a:spcBef>
            </a:pPr>
            <a:r>
              <a:rPr sz="2700" spc="0" baseline="1596" dirty="0" smtClean="0">
                <a:latin typeface="Gill Sans MT"/>
                <a:cs typeface="Gill Sans MT"/>
              </a:rPr>
              <a:t>k</a:t>
            </a:r>
            <a:r>
              <a:rPr sz="2700" spc="9" baseline="1596" dirty="0" smtClean="0">
                <a:latin typeface="Gill Sans MT"/>
                <a:cs typeface="Gill Sans MT"/>
              </a:rPr>
              <a:t>h</a:t>
            </a:r>
            <a:r>
              <a:rPr sz="2700" spc="0" baseline="1596" dirty="0" smtClean="0">
                <a:latin typeface="Gill Sans MT"/>
                <a:cs typeface="Gill Sans MT"/>
              </a:rPr>
              <a:t>í</a:t>
            </a:r>
            <a:r>
              <a:rPr sz="2700" spc="-9" baseline="1596" dirty="0" smtClean="0">
                <a:latin typeface="Gill Sans MT"/>
                <a:cs typeface="Gill Sans MT"/>
              </a:rPr>
              <a:t> </a:t>
            </a:r>
            <a:r>
              <a:rPr sz="2700" spc="0" baseline="1596" dirty="0" smtClean="0">
                <a:latin typeface="Gill Sans MT"/>
                <a:cs typeface="Gill Sans MT"/>
              </a:rPr>
              <a:t>t</a:t>
            </a:r>
            <a:r>
              <a:rPr sz="2700" spc="14" baseline="1596" dirty="0" smtClean="0">
                <a:latin typeface="Gill Sans MT"/>
                <a:cs typeface="Gill Sans MT"/>
              </a:rPr>
              <a:t>r</a:t>
            </a:r>
            <a:r>
              <a:rPr sz="2700" spc="0" baseline="1517" dirty="0" smtClean="0">
                <a:latin typeface="Calibri"/>
                <a:cs typeface="Calibri"/>
              </a:rPr>
              <a:t>ơ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7572502" y="2605878"/>
            <a:ext cx="793721" cy="699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-4" dirty="0" smtClean="0">
                <a:latin typeface="Gill Sans MT"/>
                <a:cs typeface="Gill Sans MT"/>
              </a:rPr>
              <a:t>D</a:t>
            </a:r>
            <a:r>
              <a:rPr sz="1800" spc="0" dirty="0" smtClean="0">
                <a:latin typeface="Gill Sans MT"/>
                <a:cs typeface="Gill Sans MT"/>
              </a:rPr>
              <a:t>ây</a:t>
            </a:r>
            <a:r>
              <a:rPr sz="1800" spc="9" dirty="0" smtClean="0">
                <a:latin typeface="Gill Sans MT"/>
                <a:cs typeface="Gill Sans MT"/>
              </a:rPr>
              <a:t> </a:t>
            </a:r>
            <a:r>
              <a:rPr sz="1800" spc="0" dirty="0" smtClean="0">
                <a:latin typeface="Gill Sans MT"/>
                <a:cs typeface="Gill Sans MT"/>
              </a:rPr>
              <a:t>t</a:t>
            </a:r>
            <a:r>
              <a:rPr sz="1800" spc="-9" dirty="0" smtClean="0">
                <a:latin typeface="Gill Sans MT"/>
                <a:cs typeface="Gill Sans MT"/>
              </a:rPr>
              <a:t>ó</a:t>
            </a:r>
            <a:r>
              <a:rPr sz="1800" spc="0" dirty="0" smtClean="0">
                <a:latin typeface="Gill Sans MT"/>
                <a:cs typeface="Gill Sans MT"/>
              </a:rPr>
              <a:t>c</a:t>
            </a:r>
            <a:endParaRPr sz="1800">
              <a:latin typeface="Gill Sans MT"/>
              <a:cs typeface="Gill Sans MT"/>
            </a:endParaRPr>
          </a:p>
          <a:p>
            <a:pPr marL="12700" marR="34290">
              <a:lnSpc>
                <a:spcPct val="101725"/>
              </a:lnSpc>
              <a:spcBef>
                <a:spcPts val="1188"/>
              </a:spcBef>
            </a:pPr>
            <a:r>
              <a:rPr sz="1800" spc="9" dirty="0" smtClean="0">
                <a:latin typeface="Gill Sans MT"/>
                <a:cs typeface="Gill Sans MT"/>
              </a:rPr>
              <a:t>G</a:t>
            </a:r>
            <a:r>
              <a:rPr sz="1800" spc="-9" dirty="0" smtClean="0">
                <a:latin typeface="Gill Sans MT"/>
                <a:cs typeface="Gill Sans MT"/>
              </a:rPr>
              <a:t>i</a:t>
            </a:r>
            <a:r>
              <a:rPr sz="1800" spc="0" dirty="0" smtClean="0">
                <a:latin typeface="Gill Sans MT"/>
                <a:cs typeface="Gill Sans MT"/>
              </a:rPr>
              <a:t>á đ</a:t>
            </a:r>
            <a:r>
              <a:rPr sz="1800" spc="0" dirty="0" smtClean="0">
                <a:latin typeface="Calibri"/>
                <a:cs typeface="Calibri"/>
              </a:rPr>
              <a:t>ỡ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7572502" y="3540989"/>
            <a:ext cx="1386705" cy="815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30"/>
              </a:lnSpc>
              <a:spcBef>
                <a:spcPts val="101"/>
              </a:spcBef>
            </a:pPr>
            <a:r>
              <a:rPr sz="2700" spc="-9" baseline="3193" dirty="0" smtClean="0">
                <a:latin typeface="Gill Sans MT"/>
                <a:cs typeface="Gill Sans MT"/>
              </a:rPr>
              <a:t>Ti</a:t>
            </a:r>
            <a:r>
              <a:rPr sz="2700" spc="-4" baseline="3034" dirty="0" smtClean="0">
                <a:latin typeface="Calibri"/>
                <a:cs typeface="Calibri"/>
              </a:rPr>
              <a:t>ế</a:t>
            </a:r>
            <a:r>
              <a:rPr sz="2700" spc="0" baseline="3193" dirty="0" smtClean="0">
                <a:latin typeface="Gill Sans MT"/>
                <a:cs typeface="Gill Sans MT"/>
              </a:rPr>
              <a:t>p</a:t>
            </a:r>
            <a:r>
              <a:rPr sz="2700" spc="34" baseline="3193" dirty="0" smtClean="0">
                <a:latin typeface="Gill Sans MT"/>
                <a:cs typeface="Gill Sans MT"/>
              </a:rPr>
              <a:t> </a:t>
            </a:r>
            <a:r>
              <a:rPr sz="2700" spc="9" baseline="3193" dirty="0" smtClean="0">
                <a:latin typeface="Gill Sans MT"/>
                <a:cs typeface="Gill Sans MT"/>
              </a:rPr>
              <a:t>xú</a:t>
            </a:r>
            <a:r>
              <a:rPr sz="2700" spc="0" baseline="3193" dirty="0" smtClean="0">
                <a:latin typeface="Gill Sans MT"/>
                <a:cs typeface="Gill Sans MT"/>
              </a:rPr>
              <a:t>c</a:t>
            </a:r>
            <a:r>
              <a:rPr sz="2700" spc="-39" baseline="3193" dirty="0" smtClean="0">
                <a:latin typeface="Gill Sans MT"/>
                <a:cs typeface="Gill Sans MT"/>
              </a:rPr>
              <a:t> </a:t>
            </a:r>
            <a:r>
              <a:rPr sz="2700" spc="-4" baseline="3193" dirty="0" smtClean="0">
                <a:latin typeface="Gill Sans MT"/>
                <a:cs typeface="Gill Sans MT"/>
              </a:rPr>
              <a:t>d</a:t>
            </a:r>
            <a:r>
              <a:rPr sz="2700" spc="-9" baseline="3193" dirty="0" smtClean="0">
                <a:latin typeface="Gill Sans MT"/>
                <a:cs typeface="Gill Sans MT"/>
              </a:rPr>
              <a:t>ò</a:t>
            </a:r>
            <a:r>
              <a:rPr sz="2700" spc="9" baseline="3193" dirty="0" smtClean="0">
                <a:latin typeface="Gill Sans MT"/>
                <a:cs typeface="Gill Sans MT"/>
              </a:rPr>
              <a:t>n</a:t>
            </a:r>
            <a:r>
              <a:rPr sz="2700" spc="0" baseline="3193" dirty="0" smtClean="0">
                <a:latin typeface="Gill Sans MT"/>
                <a:cs typeface="Gill Sans MT"/>
              </a:rPr>
              <a:t>g</a:t>
            </a:r>
            <a:endParaRPr sz="1800">
              <a:latin typeface="Gill Sans MT"/>
              <a:cs typeface="Gill Sans MT"/>
            </a:endParaRPr>
          </a:p>
          <a:p>
            <a:pPr marL="12700" marR="36095">
              <a:lnSpc>
                <a:spcPts val="2165"/>
              </a:lnSpc>
              <a:spcBef>
                <a:spcPts val="6"/>
              </a:spcBef>
            </a:pPr>
            <a:r>
              <a:rPr sz="2700" spc="-4" baseline="1596" dirty="0" smtClean="0">
                <a:latin typeface="Gill Sans MT"/>
                <a:cs typeface="Gill Sans MT"/>
              </a:rPr>
              <a:t>đ</a:t>
            </a:r>
            <a:r>
              <a:rPr sz="2700" spc="-9" baseline="1596" dirty="0" smtClean="0">
                <a:latin typeface="Gill Sans MT"/>
                <a:cs typeface="Gill Sans MT"/>
              </a:rPr>
              <a:t>i</a:t>
            </a:r>
            <a:r>
              <a:rPr sz="2700" spc="-4" baseline="1517" dirty="0" smtClean="0">
                <a:latin typeface="Calibri"/>
                <a:cs typeface="Calibri"/>
              </a:rPr>
              <a:t>ệ</a:t>
            </a:r>
            <a:r>
              <a:rPr sz="2700" spc="0" baseline="1596" dirty="0" smtClean="0">
                <a:latin typeface="Gill Sans MT"/>
                <a:cs typeface="Gill Sans MT"/>
              </a:rPr>
              <a:t>n</a:t>
            </a:r>
            <a:r>
              <a:rPr sz="2700" spc="39" baseline="1596" dirty="0" smtClean="0">
                <a:latin typeface="Gill Sans MT"/>
                <a:cs typeface="Gill Sans MT"/>
              </a:rPr>
              <a:t> </a:t>
            </a:r>
            <a:r>
              <a:rPr sz="2700" spc="9" baseline="1596" dirty="0" smtClean="0">
                <a:latin typeface="Gill Sans MT"/>
                <a:cs typeface="Gill Sans MT"/>
              </a:rPr>
              <a:t>x</a:t>
            </a:r>
            <a:r>
              <a:rPr sz="2700" spc="-9" baseline="1596" dirty="0" smtClean="0">
                <a:latin typeface="Gill Sans MT"/>
                <a:cs typeface="Gill Sans MT"/>
              </a:rPr>
              <a:t>o</a:t>
            </a:r>
            <a:r>
              <a:rPr sz="2700" spc="-69" baseline="1596" dirty="0" smtClean="0">
                <a:latin typeface="Gill Sans MT"/>
                <a:cs typeface="Gill Sans MT"/>
              </a:rPr>
              <a:t>a</a:t>
            </a:r>
            <a:r>
              <a:rPr sz="2700" spc="0" baseline="1596" dirty="0" smtClean="0">
                <a:latin typeface="Gill Sans MT"/>
                <a:cs typeface="Gill Sans MT"/>
              </a:rPr>
              <a:t>y</a:t>
            </a:r>
            <a:endParaRPr sz="1800">
              <a:latin typeface="Gill Sans MT"/>
              <a:cs typeface="Gill Sans MT"/>
            </a:endParaRPr>
          </a:p>
          <a:p>
            <a:pPr marL="12700" marR="36095">
              <a:lnSpc>
                <a:spcPts val="2160"/>
              </a:lnSpc>
            </a:pPr>
            <a:r>
              <a:rPr sz="2700" spc="0" baseline="1596" dirty="0" smtClean="0">
                <a:latin typeface="Gill Sans MT"/>
                <a:cs typeface="Gill Sans MT"/>
              </a:rPr>
              <a:t>c</a:t>
            </a:r>
            <a:r>
              <a:rPr sz="2700" spc="9" baseline="1596" dirty="0" smtClean="0">
                <a:latin typeface="Gill Sans MT"/>
                <a:cs typeface="Gill Sans MT"/>
              </a:rPr>
              <a:t>h</a:t>
            </a:r>
            <a:r>
              <a:rPr sz="2700" spc="-9" baseline="1596" dirty="0" smtClean="0">
                <a:latin typeface="Gill Sans MT"/>
                <a:cs typeface="Gill Sans MT"/>
              </a:rPr>
              <a:t>i</a:t>
            </a:r>
            <a:r>
              <a:rPr sz="2700" spc="-4" baseline="1517" dirty="0" smtClean="0">
                <a:latin typeface="Calibri"/>
                <a:cs typeface="Calibri"/>
              </a:rPr>
              <a:t>ề</a:t>
            </a:r>
            <a:r>
              <a:rPr sz="2700" spc="0" baseline="1596" dirty="0" smtClean="0">
                <a:latin typeface="Gill Sans MT"/>
                <a:cs typeface="Gill Sans MT"/>
              </a:rPr>
              <a:t>u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2" name="object 11"/>
          <p:cNvSpPr txBox="1"/>
          <p:nvPr/>
        </p:nvSpPr>
        <p:spPr>
          <a:xfrm>
            <a:off x="383540" y="5901849"/>
            <a:ext cx="8239390" cy="7662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Times New Roman"/>
                <a:cs typeface="Times New Roman"/>
              </a:rPr>
              <a:t>T</a:t>
            </a:r>
            <a:r>
              <a:rPr sz="1800" b="1" spc="-14" dirty="0" smtClean="0">
                <a:latin typeface="Times New Roman"/>
                <a:cs typeface="Times New Roman"/>
              </a:rPr>
              <a:t>h</a:t>
            </a:r>
            <a:r>
              <a:rPr sz="1800" b="1" spc="-4" dirty="0" smtClean="0">
                <a:latin typeface="Times New Roman"/>
                <a:cs typeface="Times New Roman"/>
              </a:rPr>
              <a:t>e</a:t>
            </a:r>
            <a:r>
              <a:rPr sz="1800" b="1" spc="0" dirty="0" smtClean="0">
                <a:latin typeface="Times New Roman"/>
                <a:cs typeface="Times New Roman"/>
              </a:rPr>
              <a:t>o</a:t>
            </a:r>
            <a:r>
              <a:rPr sz="1800" b="1" spc="19" dirty="0" smtClean="0">
                <a:latin typeface="Times New Roman"/>
                <a:cs typeface="Times New Roman"/>
              </a:rPr>
              <a:t> </a:t>
            </a:r>
            <a:r>
              <a:rPr sz="1800" b="1" spc="14" dirty="0" smtClean="0">
                <a:latin typeface="Times New Roman"/>
                <a:cs typeface="Times New Roman"/>
              </a:rPr>
              <a:t>Q</a:t>
            </a:r>
            <a:r>
              <a:rPr sz="1800" b="1" spc="-14" dirty="0" smtClean="0">
                <a:latin typeface="Times New Roman"/>
                <a:cs typeface="Times New Roman"/>
              </a:rPr>
              <a:t>u</a:t>
            </a:r>
            <a:r>
              <a:rPr sz="1800" b="1" spc="9" dirty="0" smtClean="0">
                <a:latin typeface="Times New Roman"/>
                <a:cs typeface="Times New Roman"/>
              </a:rPr>
              <a:t>y</a:t>
            </a:r>
            <a:r>
              <a:rPr sz="1800" b="1" spc="-4" dirty="0" smtClean="0">
                <a:latin typeface="Times New Roman"/>
                <a:cs typeface="Times New Roman"/>
              </a:rPr>
              <a:t>ế</a:t>
            </a:r>
            <a:r>
              <a:rPr sz="1800" b="1" spc="0" dirty="0" smtClean="0">
                <a:latin typeface="Times New Roman"/>
                <a:cs typeface="Times New Roman"/>
              </a:rPr>
              <a:t>t</a:t>
            </a:r>
            <a:r>
              <a:rPr sz="1800" b="1" spc="9" dirty="0" smtClean="0">
                <a:latin typeface="Times New Roman"/>
                <a:cs typeface="Times New Roman"/>
              </a:rPr>
              <a:t> </a:t>
            </a:r>
            <a:r>
              <a:rPr sz="1800" b="1" spc="4" dirty="0" smtClean="0">
                <a:latin typeface="Times New Roman"/>
                <a:cs typeface="Times New Roman"/>
              </a:rPr>
              <a:t>đ</a:t>
            </a:r>
            <a:r>
              <a:rPr sz="1800" b="1" spc="0" dirty="0" smtClean="0">
                <a:latin typeface="Times New Roman"/>
                <a:cs typeface="Times New Roman"/>
              </a:rPr>
              <a:t>ị</a:t>
            </a:r>
            <a:r>
              <a:rPr sz="1800" b="1" spc="-9" dirty="0" smtClean="0">
                <a:latin typeface="Times New Roman"/>
                <a:cs typeface="Times New Roman"/>
              </a:rPr>
              <a:t>n</a:t>
            </a:r>
            <a:r>
              <a:rPr sz="1800" b="1" spc="0" dirty="0" smtClean="0">
                <a:latin typeface="Times New Roman"/>
                <a:cs typeface="Times New Roman"/>
              </a:rPr>
              <a:t>h</a:t>
            </a:r>
            <a:r>
              <a:rPr sz="1800" b="1" spc="-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số</a:t>
            </a:r>
            <a:r>
              <a:rPr sz="1800" b="1" spc="14" dirty="0" smtClean="0">
                <a:latin typeface="Times New Roman"/>
                <a:cs typeface="Times New Roman"/>
              </a:rPr>
              <a:t> </a:t>
            </a:r>
            <a:r>
              <a:rPr sz="1800" b="1" spc="9" dirty="0" smtClean="0">
                <a:latin typeface="Times New Roman"/>
                <a:cs typeface="Times New Roman"/>
              </a:rPr>
              <a:t>51</a:t>
            </a:r>
            <a:r>
              <a:rPr sz="1800" b="1" spc="0" dirty="0" smtClean="0">
                <a:latin typeface="Times New Roman"/>
                <a:cs typeface="Times New Roman"/>
              </a:rPr>
              <a:t>/</a:t>
            </a:r>
            <a:r>
              <a:rPr sz="1800" b="1" spc="14" dirty="0" smtClean="0">
                <a:latin typeface="Times New Roman"/>
                <a:cs typeface="Times New Roman"/>
              </a:rPr>
              <a:t>2</a:t>
            </a:r>
            <a:r>
              <a:rPr sz="1800" b="1" spc="9" dirty="0" smtClean="0">
                <a:latin typeface="Times New Roman"/>
                <a:cs typeface="Times New Roman"/>
              </a:rPr>
              <a:t>0</a:t>
            </a:r>
            <a:r>
              <a:rPr sz="1800" b="1" spc="-84" dirty="0" smtClean="0">
                <a:latin typeface="Times New Roman"/>
                <a:cs typeface="Times New Roman"/>
              </a:rPr>
              <a:t>1</a:t>
            </a:r>
            <a:r>
              <a:rPr sz="1800" b="1" spc="9" dirty="0" smtClean="0">
                <a:latin typeface="Times New Roman"/>
                <a:cs typeface="Times New Roman"/>
              </a:rPr>
              <a:t>1</a:t>
            </a:r>
            <a:r>
              <a:rPr sz="1800" b="1" spc="-19" dirty="0" smtClean="0">
                <a:latin typeface="Times New Roman"/>
                <a:cs typeface="Times New Roman"/>
              </a:rPr>
              <a:t>/</a:t>
            </a:r>
            <a:r>
              <a:rPr sz="1800" b="1" spc="14" dirty="0" smtClean="0">
                <a:latin typeface="Times New Roman"/>
                <a:cs typeface="Times New Roman"/>
              </a:rPr>
              <a:t>Q</a:t>
            </a:r>
            <a:r>
              <a:rPr sz="1800" b="1" spc="-34" dirty="0" smtClean="0">
                <a:latin typeface="Times New Roman"/>
                <a:cs typeface="Times New Roman"/>
              </a:rPr>
              <a:t>Đ</a:t>
            </a:r>
            <a:r>
              <a:rPr sz="1800" b="1" spc="0" dirty="0" smtClean="0">
                <a:latin typeface="Times New Roman"/>
                <a:cs typeface="Times New Roman"/>
              </a:rPr>
              <a:t>-TT</a:t>
            </a:r>
            <a:r>
              <a:rPr sz="1800" b="1" spc="-19" dirty="0" smtClean="0">
                <a:latin typeface="Times New Roman"/>
                <a:cs typeface="Times New Roman"/>
              </a:rPr>
              <a:t>g</a:t>
            </a:r>
            <a:r>
              <a:rPr sz="1800" b="1" spc="0" dirty="0" smtClean="0">
                <a:latin typeface="Times New Roman"/>
                <a:cs typeface="Times New Roman"/>
              </a:rPr>
              <a:t>,</a:t>
            </a:r>
            <a:r>
              <a:rPr sz="1800" b="1" spc="-5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từ</a:t>
            </a:r>
            <a:r>
              <a:rPr sz="1800" b="1" spc="-14" dirty="0" smtClean="0">
                <a:latin typeface="Times New Roman"/>
                <a:cs typeface="Times New Roman"/>
              </a:rPr>
              <a:t> n</a:t>
            </a:r>
            <a:r>
              <a:rPr sz="1800" b="1" spc="9" dirty="0" smtClean="0">
                <a:latin typeface="Times New Roman"/>
                <a:cs typeface="Times New Roman"/>
              </a:rPr>
              <a:t>g</a:t>
            </a:r>
            <a:r>
              <a:rPr sz="1800" b="1" spc="-9" dirty="0" smtClean="0">
                <a:latin typeface="Times New Roman"/>
                <a:cs typeface="Times New Roman"/>
              </a:rPr>
              <a:t>à</a:t>
            </a:r>
            <a:r>
              <a:rPr sz="1800" b="1" spc="0" dirty="0" smtClean="0">
                <a:latin typeface="Times New Roman"/>
                <a:cs typeface="Times New Roman"/>
              </a:rPr>
              <a:t>y</a:t>
            </a:r>
            <a:r>
              <a:rPr sz="1800" b="1" spc="9" dirty="0" smtClean="0">
                <a:latin typeface="Times New Roman"/>
                <a:cs typeface="Times New Roman"/>
              </a:rPr>
              <a:t> </a:t>
            </a:r>
            <a:r>
              <a:rPr sz="1800" b="1" spc="14" dirty="0" smtClean="0">
                <a:latin typeface="Times New Roman"/>
                <a:cs typeface="Times New Roman"/>
              </a:rPr>
              <a:t>1</a:t>
            </a:r>
            <a:r>
              <a:rPr sz="1800" b="1" spc="0" dirty="0" smtClean="0">
                <a:latin typeface="Times New Roman"/>
                <a:cs typeface="Times New Roman"/>
              </a:rPr>
              <a:t>/</a:t>
            </a:r>
            <a:r>
              <a:rPr sz="1800" b="1" spc="14" dirty="0" smtClean="0">
                <a:latin typeface="Times New Roman"/>
                <a:cs typeface="Times New Roman"/>
              </a:rPr>
              <a:t>1</a:t>
            </a:r>
            <a:r>
              <a:rPr sz="1800" b="1" spc="0" dirty="0" smtClean="0">
                <a:latin typeface="Times New Roman"/>
                <a:cs typeface="Times New Roman"/>
              </a:rPr>
              <a:t>/</a:t>
            </a:r>
            <a:r>
              <a:rPr sz="1800" b="1" spc="14" dirty="0" smtClean="0">
                <a:latin typeface="Times New Roman"/>
                <a:cs typeface="Times New Roman"/>
              </a:rPr>
              <a:t>2</a:t>
            </a:r>
            <a:r>
              <a:rPr sz="1800" b="1" spc="9" dirty="0" smtClean="0">
                <a:latin typeface="Times New Roman"/>
                <a:cs typeface="Times New Roman"/>
              </a:rPr>
              <a:t>013</a:t>
            </a:r>
            <a:r>
              <a:rPr sz="1800" b="1" spc="0" dirty="0" smtClean="0">
                <a:latin typeface="Times New Roman"/>
                <a:cs typeface="Times New Roman"/>
              </a:rPr>
              <a:t>,</a:t>
            </a:r>
            <a:r>
              <a:rPr sz="1800" b="1" spc="-84" dirty="0" smtClean="0">
                <a:latin typeface="Times New Roman"/>
                <a:cs typeface="Times New Roman"/>
              </a:rPr>
              <a:t> </a:t>
            </a:r>
            <a:r>
              <a:rPr sz="1800" b="1" spc="-4" dirty="0" smtClean="0">
                <a:latin typeface="Times New Roman"/>
                <a:cs typeface="Times New Roman"/>
              </a:rPr>
              <a:t>c</a:t>
            </a:r>
            <a:r>
              <a:rPr sz="1800" b="1" spc="-9" dirty="0" smtClean="0">
                <a:latin typeface="Times New Roman"/>
                <a:cs typeface="Times New Roman"/>
              </a:rPr>
              <a:t>ấ</a:t>
            </a:r>
            <a:r>
              <a:rPr sz="1800" b="1" spc="0" dirty="0" smtClean="0">
                <a:latin typeface="Times New Roman"/>
                <a:cs typeface="Times New Roman"/>
              </a:rPr>
              <a:t>m</a:t>
            </a:r>
            <a:r>
              <a:rPr sz="1800" b="1" spc="39" dirty="0" smtClean="0">
                <a:latin typeface="Times New Roman"/>
                <a:cs typeface="Times New Roman"/>
              </a:rPr>
              <a:t> </a:t>
            </a:r>
            <a:r>
              <a:rPr sz="1800" b="1" spc="-14" dirty="0" smtClean="0">
                <a:latin typeface="Times New Roman"/>
                <a:cs typeface="Times New Roman"/>
              </a:rPr>
              <a:t>nh</a:t>
            </a:r>
            <a:r>
              <a:rPr sz="1800" b="1" spc="-9" dirty="0" smtClean="0">
                <a:latin typeface="Times New Roman"/>
                <a:cs typeface="Times New Roman"/>
              </a:rPr>
              <a:t>ậ</a:t>
            </a:r>
            <a:r>
              <a:rPr sz="1800" b="1" spc="0" dirty="0" smtClean="0">
                <a:latin typeface="Times New Roman"/>
                <a:cs typeface="Times New Roman"/>
              </a:rPr>
              <a:t>p</a:t>
            </a:r>
            <a:r>
              <a:rPr sz="1800" b="1" spc="34" dirty="0" smtClean="0">
                <a:latin typeface="Times New Roman"/>
                <a:cs typeface="Times New Roman"/>
              </a:rPr>
              <a:t> </a:t>
            </a:r>
            <a:r>
              <a:rPr sz="1800" b="1" spc="-39" dirty="0" smtClean="0">
                <a:latin typeface="Times New Roman"/>
                <a:cs typeface="Times New Roman"/>
              </a:rPr>
              <a:t>k</a:t>
            </a:r>
            <a:r>
              <a:rPr sz="1800" b="1" spc="-14" dirty="0" smtClean="0">
                <a:latin typeface="Times New Roman"/>
                <a:cs typeface="Times New Roman"/>
              </a:rPr>
              <a:t>h</a:t>
            </a:r>
            <a:r>
              <a:rPr sz="1800" b="1" spc="-9" dirty="0" smtClean="0">
                <a:latin typeface="Times New Roman"/>
                <a:cs typeface="Times New Roman"/>
              </a:rPr>
              <a:t>ẩ</a:t>
            </a:r>
            <a:r>
              <a:rPr sz="1800" b="1" spc="-14" dirty="0" smtClean="0">
                <a:latin typeface="Times New Roman"/>
                <a:cs typeface="Times New Roman"/>
              </a:rPr>
              <a:t>u</a:t>
            </a:r>
            <a:r>
              <a:rPr sz="1800" b="1" spc="0" dirty="0" smtClean="0">
                <a:latin typeface="Times New Roman"/>
                <a:cs typeface="Times New Roman"/>
              </a:rPr>
              <a:t>,</a:t>
            </a:r>
            <a:r>
              <a:rPr sz="1800" b="1" spc="7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s</a:t>
            </a:r>
            <a:r>
              <a:rPr sz="1800" b="1" spc="-14" dirty="0" smtClean="0">
                <a:latin typeface="Times New Roman"/>
                <a:cs typeface="Times New Roman"/>
              </a:rPr>
              <a:t>ả</a:t>
            </a:r>
            <a:r>
              <a:rPr sz="1800" b="1" spc="0" dirty="0" smtClean="0">
                <a:latin typeface="Times New Roman"/>
                <a:cs typeface="Times New Roman"/>
              </a:rPr>
              <a:t>n</a:t>
            </a:r>
            <a:r>
              <a:rPr sz="1800" b="1" spc="9" dirty="0" smtClean="0">
                <a:latin typeface="Times New Roman"/>
                <a:cs typeface="Times New Roman"/>
              </a:rPr>
              <a:t> </a:t>
            </a:r>
            <a:r>
              <a:rPr sz="1800" b="1" spc="34" dirty="0" smtClean="0">
                <a:latin typeface="Times New Roman"/>
                <a:cs typeface="Times New Roman"/>
              </a:rPr>
              <a:t>x</a:t>
            </a:r>
            <a:r>
              <a:rPr sz="1800" b="1" spc="-14" dirty="0" smtClean="0">
                <a:latin typeface="Times New Roman"/>
                <a:cs typeface="Times New Roman"/>
              </a:rPr>
              <a:t>u</a:t>
            </a:r>
            <a:r>
              <a:rPr sz="1800" b="1" spc="-9" dirty="0" smtClean="0">
                <a:latin typeface="Times New Roman"/>
                <a:cs typeface="Times New Roman"/>
              </a:rPr>
              <a:t>ấ</a:t>
            </a:r>
            <a:r>
              <a:rPr sz="1800" b="1" spc="0" dirty="0" smtClean="0">
                <a:latin typeface="Times New Roman"/>
                <a:cs typeface="Times New Roman"/>
              </a:rPr>
              <a:t>t</a:t>
            </a:r>
            <a:r>
              <a:rPr sz="1800" b="1" spc="-14" dirty="0" smtClean="0">
                <a:latin typeface="Times New Roman"/>
                <a:cs typeface="Times New Roman"/>
              </a:rPr>
              <a:t> </a:t>
            </a:r>
            <a:r>
              <a:rPr sz="1800" b="1" spc="-9" dirty="0" smtClean="0">
                <a:latin typeface="Times New Roman"/>
                <a:cs typeface="Times New Roman"/>
              </a:rPr>
              <a:t>v</a:t>
            </a:r>
            <a:r>
              <a:rPr sz="1800" b="1" spc="0" dirty="0" smtClean="0">
                <a:latin typeface="Times New Roman"/>
                <a:cs typeface="Times New Roman"/>
              </a:rPr>
              <a:t>à</a:t>
            </a:r>
            <a:endParaRPr sz="1800" dirty="0">
              <a:latin typeface="Times New Roman"/>
              <a:cs typeface="Times New Roman"/>
            </a:endParaRPr>
          </a:p>
          <a:p>
            <a:pPr marL="12700" marR="34335">
              <a:lnSpc>
                <a:spcPct val="95825"/>
              </a:lnSpc>
            </a:pPr>
            <a:r>
              <a:rPr sz="1800" b="1" spc="4" dirty="0" smtClean="0">
                <a:latin typeface="Times New Roman"/>
                <a:cs typeface="Times New Roman"/>
              </a:rPr>
              <a:t>l</a:t>
            </a:r>
            <a:r>
              <a:rPr sz="1800" b="1" spc="0" dirty="0" smtClean="0">
                <a:latin typeface="Times New Roman"/>
                <a:cs typeface="Times New Roman"/>
              </a:rPr>
              <a:t>ưu</a:t>
            </a:r>
            <a:r>
              <a:rPr sz="1800" b="1" spc="-4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t</a:t>
            </a:r>
            <a:r>
              <a:rPr sz="1800" b="1" spc="-9" dirty="0" smtClean="0">
                <a:latin typeface="Times New Roman"/>
                <a:cs typeface="Times New Roman"/>
              </a:rPr>
              <a:t>hô</a:t>
            </a:r>
            <a:r>
              <a:rPr sz="1800" b="1" spc="-14" dirty="0" smtClean="0">
                <a:latin typeface="Times New Roman"/>
                <a:cs typeface="Times New Roman"/>
              </a:rPr>
              <a:t>n</a:t>
            </a:r>
            <a:r>
              <a:rPr sz="1800" b="1" spc="0" dirty="0" smtClean="0">
                <a:latin typeface="Times New Roman"/>
                <a:cs typeface="Times New Roman"/>
              </a:rPr>
              <a:t>g</a:t>
            </a:r>
            <a:r>
              <a:rPr sz="1800" b="1" spc="44" dirty="0" smtClean="0">
                <a:latin typeface="Times New Roman"/>
                <a:cs typeface="Times New Roman"/>
              </a:rPr>
              <a:t> </a:t>
            </a:r>
            <a:r>
              <a:rPr sz="1800" b="1" spc="4" dirty="0" smtClean="0">
                <a:latin typeface="Times New Roman"/>
                <a:cs typeface="Times New Roman"/>
              </a:rPr>
              <a:t>l</a:t>
            </a:r>
            <a:r>
              <a:rPr sz="1800" b="1" spc="-9" dirty="0" smtClean="0">
                <a:latin typeface="Times New Roman"/>
                <a:cs typeface="Times New Roman"/>
              </a:rPr>
              <a:t>oạ</a:t>
            </a:r>
            <a:r>
              <a:rPr sz="1800" b="1" spc="0" dirty="0" smtClean="0">
                <a:latin typeface="Times New Roman"/>
                <a:cs typeface="Times New Roman"/>
              </a:rPr>
              <a:t>i</a:t>
            </a:r>
            <a:r>
              <a:rPr sz="1800" b="1" spc="34" dirty="0" smtClean="0">
                <a:latin typeface="Times New Roman"/>
                <a:cs typeface="Times New Roman"/>
              </a:rPr>
              <a:t> </a:t>
            </a:r>
            <a:r>
              <a:rPr sz="1800" b="1" spc="4" dirty="0" smtClean="0">
                <a:latin typeface="Times New Roman"/>
                <a:cs typeface="Times New Roman"/>
              </a:rPr>
              <a:t>đ</a:t>
            </a:r>
            <a:r>
              <a:rPr sz="1800" b="1" spc="0" dirty="0" smtClean="0">
                <a:latin typeface="Times New Roman"/>
                <a:cs typeface="Times New Roman"/>
              </a:rPr>
              <a:t>èn</a:t>
            </a:r>
            <a:r>
              <a:rPr sz="1800" b="1" spc="-14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tr</a:t>
            </a:r>
            <a:r>
              <a:rPr sz="1800" b="1" spc="-9" dirty="0" smtClean="0">
                <a:latin typeface="Times New Roman"/>
                <a:cs typeface="Times New Roman"/>
              </a:rPr>
              <a:t>ò</a:t>
            </a:r>
            <a:r>
              <a:rPr sz="1800" b="1" spc="0" dirty="0" smtClean="0">
                <a:latin typeface="Times New Roman"/>
                <a:cs typeface="Times New Roman"/>
              </a:rPr>
              <a:t>n</a:t>
            </a:r>
            <a:r>
              <a:rPr sz="1800" b="1" spc="14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(</a:t>
            </a:r>
            <a:r>
              <a:rPr sz="1800" b="1" spc="9" dirty="0" smtClean="0">
                <a:latin typeface="Times New Roman"/>
                <a:cs typeface="Times New Roman"/>
              </a:rPr>
              <a:t>đ</a:t>
            </a:r>
            <a:r>
              <a:rPr sz="1800" b="1" spc="0" dirty="0" smtClean="0">
                <a:latin typeface="Times New Roman"/>
                <a:cs typeface="Times New Roman"/>
              </a:rPr>
              <a:t>èn</a:t>
            </a:r>
            <a:r>
              <a:rPr sz="1800" b="1" spc="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s</a:t>
            </a:r>
            <a:r>
              <a:rPr sz="1800" b="1" spc="9" dirty="0" smtClean="0">
                <a:latin typeface="Times New Roman"/>
                <a:cs typeface="Times New Roman"/>
              </a:rPr>
              <a:t>ợ</a:t>
            </a:r>
            <a:r>
              <a:rPr sz="1800" b="1" spc="0" dirty="0" smtClean="0">
                <a:latin typeface="Times New Roman"/>
                <a:cs typeface="Times New Roman"/>
              </a:rPr>
              <a:t>i</a:t>
            </a:r>
            <a:r>
              <a:rPr sz="1800" b="1" spc="-14" dirty="0" smtClean="0">
                <a:latin typeface="Times New Roman"/>
                <a:cs typeface="Times New Roman"/>
              </a:rPr>
              <a:t> </a:t>
            </a:r>
            <a:r>
              <a:rPr sz="1800" b="1" spc="4" dirty="0" smtClean="0">
                <a:latin typeface="Times New Roman"/>
                <a:cs typeface="Times New Roman"/>
              </a:rPr>
              <a:t>đ</a:t>
            </a:r>
            <a:r>
              <a:rPr sz="1800" b="1" spc="-9" dirty="0" smtClean="0">
                <a:latin typeface="Times New Roman"/>
                <a:cs typeface="Times New Roman"/>
              </a:rPr>
              <a:t>ố</a:t>
            </a:r>
            <a:r>
              <a:rPr sz="1800" b="1" spc="0" dirty="0" smtClean="0">
                <a:latin typeface="Times New Roman"/>
                <a:cs typeface="Times New Roman"/>
              </a:rPr>
              <a:t>t)</a:t>
            </a:r>
            <a:r>
              <a:rPr sz="1800" b="1" spc="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có</a:t>
            </a:r>
            <a:r>
              <a:rPr sz="1800" b="1" spc="14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c</a:t>
            </a:r>
            <a:r>
              <a:rPr sz="1800" b="1" spc="-14" dirty="0" smtClean="0">
                <a:latin typeface="Times New Roman"/>
                <a:cs typeface="Times New Roman"/>
              </a:rPr>
              <a:t>ôn</a:t>
            </a:r>
            <a:r>
              <a:rPr sz="1800" b="1" spc="0" dirty="0" smtClean="0">
                <a:latin typeface="Times New Roman"/>
                <a:cs typeface="Times New Roman"/>
              </a:rPr>
              <a:t>g</a:t>
            </a:r>
            <a:r>
              <a:rPr sz="1800" b="1" spc="1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s</a:t>
            </a:r>
            <a:r>
              <a:rPr sz="1800" b="1" spc="-14" dirty="0" smtClean="0">
                <a:latin typeface="Times New Roman"/>
                <a:cs typeface="Times New Roman"/>
              </a:rPr>
              <a:t>u</a:t>
            </a:r>
            <a:r>
              <a:rPr sz="1800" b="1" spc="-9" dirty="0" smtClean="0">
                <a:latin typeface="Times New Roman"/>
                <a:cs typeface="Times New Roman"/>
              </a:rPr>
              <a:t>ấ</a:t>
            </a:r>
            <a:r>
              <a:rPr sz="1800" b="1" spc="0" dirty="0" smtClean="0">
                <a:latin typeface="Times New Roman"/>
                <a:cs typeface="Times New Roman"/>
              </a:rPr>
              <a:t>t</a:t>
            </a:r>
            <a:r>
              <a:rPr sz="1800" b="1" spc="34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&gt;</a:t>
            </a:r>
            <a:r>
              <a:rPr sz="1800" b="1" spc="-59" dirty="0" smtClean="0">
                <a:latin typeface="Times New Roman"/>
                <a:cs typeface="Times New Roman"/>
              </a:rPr>
              <a:t> </a:t>
            </a:r>
            <a:r>
              <a:rPr sz="1800" b="1" spc="9" dirty="0" smtClean="0">
                <a:latin typeface="Times New Roman"/>
                <a:cs typeface="Times New Roman"/>
              </a:rPr>
              <a:t>60</a:t>
            </a:r>
            <a:r>
              <a:rPr sz="1800" b="1" spc="-194" dirty="0" smtClean="0">
                <a:latin typeface="Times New Roman"/>
                <a:cs typeface="Times New Roman"/>
              </a:rPr>
              <a:t>W</a:t>
            </a:r>
            <a:r>
              <a:rPr sz="1800" b="1" spc="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R="134504" algn="r">
              <a:lnSpc>
                <a:spcPct val="96638"/>
              </a:lnSpc>
              <a:spcBef>
                <a:spcPts val="250"/>
              </a:spcBef>
            </a:pPr>
            <a:r>
              <a:rPr sz="1400" spc="0" dirty="0" smtClean="0">
                <a:solidFill>
                  <a:srgbClr val="464652"/>
                </a:solidFill>
                <a:latin typeface="Gill Sans MT"/>
                <a:cs typeface="Gill Sans MT"/>
              </a:rPr>
              <a:t>3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3540" y="3305301"/>
            <a:ext cx="4483100" cy="2523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24" marR="28346">
              <a:lnSpc>
                <a:spcPct val="95825"/>
              </a:lnSpc>
              <a:spcBef>
                <a:spcPts val="18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ê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56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ụ</a:t>
            </a:r>
            <a:r>
              <a:rPr lang="vi-VN" spc="6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ề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9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79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năng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12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79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</a:t>
            </a:r>
            <a:r>
              <a:rPr lang="vi-VN" spc="-9" dirty="0" smtClean="0">
                <a:latin typeface="Arial"/>
                <a:cs typeface="Arial"/>
              </a:rPr>
              <a:t>uấ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79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</a:t>
            </a:r>
            <a:r>
              <a:rPr lang="vi-VN" spc="-9" dirty="0" smtClean="0">
                <a:latin typeface="Arial"/>
                <a:cs typeface="Arial"/>
              </a:rPr>
              <a:t>án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en-US" spc="82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hấ</a:t>
            </a:r>
            <a:r>
              <a:rPr lang="vi-VN" spc="0" dirty="0" smtClean="0">
                <a:latin typeface="Arial"/>
                <a:cs typeface="Arial"/>
              </a:rPr>
              <a:t>p</a:t>
            </a:r>
            <a:r>
              <a:rPr lang="vi-VN" spc="7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1</a:t>
            </a:r>
            <a:r>
              <a:rPr lang="vi-VN" spc="0" dirty="0" smtClean="0">
                <a:latin typeface="Arial"/>
                <a:cs typeface="Arial"/>
              </a:rPr>
              <a:t>0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l</a:t>
            </a:r>
            <a:r>
              <a:rPr lang="vi-VN" spc="9" dirty="0" smtClean="0">
                <a:latin typeface="Arial"/>
                <a:cs typeface="Arial"/>
              </a:rPr>
              <a:t>m</a:t>
            </a:r>
            <a:r>
              <a:rPr lang="vi-VN" spc="-29" dirty="0" smtClean="0">
                <a:latin typeface="Arial"/>
                <a:cs typeface="Arial"/>
              </a:rPr>
              <a:t>/</a:t>
            </a:r>
            <a:r>
              <a:rPr lang="vi-VN" spc="64" dirty="0" smtClean="0">
                <a:latin typeface="Arial"/>
                <a:cs typeface="Arial"/>
              </a:rPr>
              <a:t>W</a:t>
            </a:r>
            <a:r>
              <a:rPr lang="vi-VN" spc="0" dirty="0" smtClean="0">
                <a:latin typeface="Arial"/>
                <a:cs typeface="Arial"/>
              </a:rPr>
              <a:t>.</a:t>
            </a:r>
            <a:endParaRPr lang="en-US" spc="0" dirty="0" smtClean="0">
              <a:latin typeface="Arial"/>
              <a:cs typeface="Arial"/>
            </a:endParaRPr>
          </a:p>
          <a:p>
            <a:pPr marL="14224" marR="28346">
              <a:lnSpc>
                <a:spcPct val="95825"/>
              </a:lnSpc>
              <a:spcBef>
                <a:spcPts val="18"/>
              </a:spcBef>
            </a:pPr>
            <a:r>
              <a:rPr lang="en-US" dirty="0">
                <a:latin typeface="Arial"/>
                <a:cs typeface="Arial"/>
              </a:rPr>
              <a:t>+ </a:t>
            </a:r>
            <a:r>
              <a:rPr lang="en-US" dirty="0" err="1">
                <a:latin typeface="Arial"/>
                <a:cs typeface="Arial"/>
              </a:rPr>
              <a:t>Chỉ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số</a:t>
            </a:r>
            <a:r>
              <a:rPr lang="en-US" dirty="0">
                <a:latin typeface="Arial"/>
                <a:cs typeface="Arial"/>
              </a:rPr>
              <a:t> CRI </a:t>
            </a:r>
            <a:r>
              <a:rPr lang="en-US" dirty="0" err="1">
                <a:latin typeface="Arial"/>
                <a:cs typeface="Arial"/>
              </a:rPr>
              <a:t>rất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tốt</a:t>
            </a:r>
            <a:r>
              <a:rPr lang="en-US" dirty="0">
                <a:latin typeface="Arial"/>
                <a:cs typeface="Arial"/>
              </a:rPr>
              <a:t>, ~100</a:t>
            </a:r>
          </a:p>
          <a:p>
            <a:pPr marL="14224" marR="28346">
              <a:lnSpc>
                <a:spcPct val="95825"/>
              </a:lnSpc>
              <a:spcBef>
                <a:spcPts val="10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uổ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71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ọ</a:t>
            </a:r>
            <a:r>
              <a:rPr lang="vi-VN" spc="60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hấp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114" dirty="0" smtClean="0">
                <a:latin typeface="Arial"/>
                <a:cs typeface="Arial"/>
              </a:rPr>
              <a:t> </a:t>
            </a:r>
            <a:r>
              <a:rPr lang="en-US" spc="-9" dirty="0" smtClean="0">
                <a:latin typeface="Arial"/>
                <a:cs typeface="Arial"/>
              </a:rPr>
              <a:t>&lt; 2</a:t>
            </a:r>
            <a:r>
              <a:rPr lang="vi-VN" spc="-9" dirty="0" smtClean="0">
                <a:latin typeface="Arial"/>
                <a:cs typeface="Arial"/>
              </a:rPr>
              <a:t>00</a:t>
            </a:r>
            <a:r>
              <a:rPr lang="vi-VN" spc="0" dirty="0" smtClean="0">
                <a:latin typeface="Arial"/>
                <a:cs typeface="Arial"/>
              </a:rPr>
              <a:t>0</a:t>
            </a:r>
            <a:r>
              <a:rPr lang="vi-VN" spc="109" dirty="0" smtClean="0">
                <a:latin typeface="Arial"/>
                <a:cs typeface="Arial"/>
              </a:rPr>
              <a:t> </a:t>
            </a:r>
            <a:r>
              <a:rPr lang="vi-VN" spc="-10" dirty="0" smtClean="0">
                <a:latin typeface="Arial"/>
                <a:cs typeface="Arial"/>
              </a:rPr>
              <a:t>g</a:t>
            </a:r>
            <a:r>
              <a:rPr lang="vi-VN" spc="5" dirty="0" smtClean="0">
                <a:latin typeface="Arial"/>
                <a:cs typeface="Arial"/>
              </a:rPr>
              <a:t>i</a:t>
            </a:r>
            <a:r>
              <a:rPr lang="vi-VN" spc="0" dirty="0" smtClean="0">
                <a:latin typeface="Arial"/>
                <a:cs typeface="Arial"/>
              </a:rPr>
              <a:t>ờ</a:t>
            </a:r>
            <a:endParaRPr lang="vi-VN" dirty="0" smtClean="0">
              <a:latin typeface="Arial"/>
              <a:cs typeface="Arial"/>
            </a:endParaRPr>
          </a:p>
          <a:p>
            <a:pPr marL="14224" marR="28346">
              <a:lnSpc>
                <a:spcPct val="95825"/>
              </a:lnSpc>
              <a:spcBef>
                <a:spcPts val="3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-23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ỏ</a:t>
            </a:r>
            <a:r>
              <a:rPr lang="vi-VN" spc="0" dirty="0" smtClean="0">
                <a:latin typeface="Arial"/>
                <a:cs typeface="Arial"/>
              </a:rPr>
              <a:t>a</a:t>
            </a:r>
            <a:r>
              <a:rPr lang="vi-VN" spc="-2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ề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-31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-26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B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ể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-29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đổ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-19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95</a:t>
            </a:r>
            <a:r>
              <a:rPr lang="vi-VN" spc="0" dirty="0" smtClean="0">
                <a:latin typeface="Arial"/>
                <a:cs typeface="Arial"/>
              </a:rPr>
              <a:t>%</a:t>
            </a:r>
            <a:r>
              <a:rPr lang="vi-VN" spc="-15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-23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năn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-28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hàn</a:t>
            </a:r>
            <a:r>
              <a:rPr lang="vi-VN" spc="0" dirty="0" smtClean="0">
                <a:latin typeface="Arial"/>
                <a:cs typeface="Arial"/>
              </a:rPr>
              <a:t>h</a:t>
            </a:r>
            <a:r>
              <a:rPr lang="vi-VN" spc="-1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17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năng</a:t>
            </a:r>
            <a:r>
              <a:rPr lang="vi-VN" spc="0" dirty="0" smtClean="0">
                <a:latin typeface="Arial"/>
                <a:cs typeface="Arial"/>
              </a:rPr>
              <a:t>.</a:t>
            </a:r>
            <a:endParaRPr lang="vi-VN" dirty="0" smtClean="0">
              <a:latin typeface="Arial"/>
              <a:cs typeface="Arial"/>
            </a:endParaRPr>
          </a:p>
          <a:p>
            <a:pPr marL="14224">
              <a:lnSpc>
                <a:spcPct val="95825"/>
              </a:lnSpc>
              <a:spcBef>
                <a:spcPts val="100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Ản</a:t>
            </a:r>
            <a:r>
              <a:rPr lang="vi-VN" spc="0" dirty="0" smtClean="0">
                <a:latin typeface="Arial"/>
                <a:cs typeface="Arial"/>
              </a:rPr>
              <a:t>h</a:t>
            </a:r>
            <a:r>
              <a:rPr lang="vi-VN" spc="71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9" dirty="0" smtClean="0">
                <a:latin typeface="Arial"/>
                <a:cs typeface="Arial"/>
              </a:rPr>
              <a:t>ư</a:t>
            </a:r>
            <a:r>
              <a:rPr lang="vi-VN" spc="4" dirty="0" smtClean="0">
                <a:latin typeface="Arial"/>
                <a:cs typeface="Arial"/>
              </a:rPr>
              <a:t>ở</a:t>
            </a:r>
            <a:r>
              <a:rPr lang="vi-VN" spc="-9" dirty="0" smtClean="0">
                <a:latin typeface="Arial"/>
                <a:cs typeface="Arial"/>
              </a:rPr>
              <a:t>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8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7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áp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65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7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á</a:t>
            </a:r>
            <a:r>
              <a:rPr lang="vi-VN" spc="0" dirty="0" smtClean="0">
                <a:latin typeface="Arial"/>
                <a:cs typeface="Arial"/>
              </a:rPr>
              <a:t>p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ha</a:t>
            </a:r>
            <a:r>
              <a:rPr lang="vi-VN" spc="0" dirty="0" smtClean="0">
                <a:latin typeface="Arial"/>
                <a:cs typeface="Arial"/>
              </a:rPr>
              <a:t>y</a:t>
            </a:r>
            <a:r>
              <a:rPr lang="vi-VN" spc="5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73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ì</a:t>
            </a:r>
            <a:r>
              <a:rPr lang="vi-VN" spc="6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0" dirty="0" smtClean="0">
                <a:latin typeface="Arial"/>
                <a:cs typeface="Arial"/>
              </a:rPr>
              <a:t>ộ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</a:t>
            </a:r>
            <a:r>
              <a:rPr lang="vi-VN" spc="-9" dirty="0" smtClean="0">
                <a:latin typeface="Arial"/>
                <a:cs typeface="Arial"/>
              </a:rPr>
              <a:t>án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8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c</a:t>
            </a:r>
            <a:r>
              <a:rPr lang="vi-VN" spc="-9" dirty="0" smtClean="0">
                <a:latin typeface="Arial"/>
                <a:cs typeface="Arial"/>
              </a:rPr>
              <a:t>ủ</a:t>
            </a:r>
            <a:r>
              <a:rPr lang="vi-VN" spc="0" dirty="0" smtClean="0">
                <a:latin typeface="Arial"/>
                <a:cs typeface="Arial"/>
              </a:rPr>
              <a:t>a</a:t>
            </a:r>
            <a:r>
              <a:rPr lang="vi-VN" spc="4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đè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93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ha</a:t>
            </a:r>
            <a:r>
              <a:rPr lang="vi-VN" spc="0" dirty="0" smtClean="0">
                <a:latin typeface="Arial"/>
                <a:cs typeface="Arial"/>
              </a:rPr>
              <a:t>y</a:t>
            </a:r>
            <a:r>
              <a:rPr lang="vi-VN" spc="8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đổi</a:t>
            </a:r>
            <a:endParaRPr lang="vi-VN" dirty="0" smtClean="0">
              <a:latin typeface="Arial"/>
              <a:cs typeface="Arial"/>
            </a:endParaRPr>
          </a:p>
          <a:p>
            <a:pPr marL="14224" marR="28346">
              <a:lnSpc>
                <a:spcPct val="95825"/>
              </a:lnSpc>
              <a:spcBef>
                <a:spcPts val="10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D</a:t>
            </a:r>
            <a:r>
              <a:rPr lang="vi-VN" spc="0" dirty="0" smtClean="0">
                <a:latin typeface="Arial"/>
                <a:cs typeface="Arial"/>
              </a:rPr>
              <a:t>ễ</a:t>
            </a:r>
            <a:r>
              <a:rPr lang="vi-VN" spc="3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vỡ</a:t>
            </a:r>
            <a:endParaRPr lang="vi-VN" dirty="0" smtClean="0">
              <a:latin typeface="Arial"/>
              <a:cs typeface="Arial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213189" y="1324526"/>
            <a:ext cx="2682411" cy="1242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sz="2000" b="1" spc="0" dirty="0" smtClean="0">
                <a:latin typeface="Arial"/>
                <a:cs typeface="Arial"/>
              </a:rPr>
              <a:t>1.1 </a:t>
            </a:r>
            <a:r>
              <a:rPr sz="2000" b="1" spc="0" dirty="0" err="1" smtClean="0">
                <a:latin typeface="Arial"/>
                <a:cs typeface="Arial"/>
              </a:rPr>
              <a:t>Đèn</a:t>
            </a:r>
            <a:r>
              <a:rPr sz="2000" b="1" spc="-23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s</a:t>
            </a:r>
            <a:r>
              <a:rPr sz="2000" b="1" spc="-9" dirty="0" smtClean="0">
                <a:latin typeface="Arial"/>
                <a:cs typeface="Arial"/>
              </a:rPr>
              <a:t>ợ</a:t>
            </a:r>
            <a:r>
              <a:rPr sz="2000" b="1" spc="0" dirty="0" smtClean="0">
                <a:latin typeface="Arial"/>
                <a:cs typeface="Arial"/>
              </a:rPr>
              <a:t>i</a:t>
            </a:r>
            <a:r>
              <a:rPr sz="2000" b="1" spc="-17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đốt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8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08906"/>
            <a:ext cx="7848600" cy="5197727"/>
          </a:xfrm>
          <a:prstGeom prst="rect">
            <a:avLst/>
          </a:prstGeom>
        </p:spPr>
      </p:pic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3.2 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 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   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OEM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63405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200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CÁC TIÊU CHUẨN ÁP DỤNG CHO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8448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5" y="1626473"/>
            <a:ext cx="1800225" cy="1771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505200"/>
            <a:ext cx="37338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5" y="1626473"/>
            <a:ext cx="1800225" cy="177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787" y="1508906"/>
            <a:ext cx="6372225" cy="5120494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1486494"/>
            <a:ext cx="2530011" cy="1181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856" y="1486494"/>
            <a:ext cx="5804225" cy="5066706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90500" y="1447800"/>
            <a:ext cx="87249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nhãn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5.1.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bền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buộc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Nhãn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ủy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dải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"V"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");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suất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"W"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");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"Hz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").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vi-VN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5.3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Kiểm tra sự phù hợp như sau: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 có nhãn và độ rõ ràng của nhãn như yêu cầu trong 5.1 được kiểm tra bằng mắt.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 bền của nhãn được kiểm tra bằng cách cố gắng xóa nội dung ghi nhãn bằng cách dùng miếng vải thấm đẫm nước chà xát nhẹ lên nhãn trong 15 s và sau đó làm khô, chà xát nhẹ một lần nữa trong 15 s bằng cách dùng miếng vải thấm đẫm hexan. Nhãn vẫn phải dễ đọc sau thử nghiệm này.</a:t>
            </a: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2794" y="1391371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Mục</a:t>
            </a:r>
            <a:r>
              <a:rPr lang="en-US" sz="2000" b="1" dirty="0" smtClean="0"/>
              <a:t> 6.2</a:t>
            </a:r>
            <a:r>
              <a:rPr lang="en-US" sz="2000" b="1" dirty="0"/>
              <a:t>. </a:t>
            </a:r>
            <a:r>
              <a:rPr lang="en-US" sz="2000" b="1" dirty="0" err="1"/>
              <a:t>Mômen</a:t>
            </a:r>
            <a:r>
              <a:rPr lang="en-US" sz="2000" b="1" dirty="0"/>
              <a:t> </a:t>
            </a:r>
            <a:r>
              <a:rPr lang="en-US" sz="2000" b="1" dirty="0" err="1" smtClean="0"/>
              <a:t>uốn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/>
              <a:t>khối</a:t>
            </a:r>
            <a:r>
              <a:rPr lang="en-US" sz="2000" b="1" dirty="0"/>
              <a:t> </a:t>
            </a:r>
            <a:r>
              <a:rPr lang="en-US" sz="2000" b="1" dirty="0" err="1" smtClean="0"/>
              <a:t>lượng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bóng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đèn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gây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</a:t>
            </a:r>
            <a:r>
              <a:rPr lang="en-US" sz="2000" b="1" dirty="0" smtClean="0"/>
              <a:t> ở </a:t>
            </a:r>
            <a:r>
              <a:rPr lang="en-US" sz="2000" b="1" dirty="0" err="1" smtClean="0"/>
              <a:t>đui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đèn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562947" y="1767126"/>
            <a:ext cx="411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2 -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Mômen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uốn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65357"/>
              </p:ext>
            </p:extLst>
          </p:nvPr>
        </p:nvGraphicFramePr>
        <p:xfrm>
          <a:off x="269218" y="2136458"/>
          <a:ext cx="8722382" cy="46453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2899058"/>
                <a:gridCol w="2915191"/>
                <a:gridCol w="2908133"/>
              </a:tblGrid>
              <a:tr h="5806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Mômen uốn</a:t>
                      </a:r>
                      <a:b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(Nm)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</a:t>
                      </a:r>
                      <a:b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(kg)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B15d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B22d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E12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E14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E17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E26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E27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E39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(u.c)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E40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(u.c)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GU10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GZ10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03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GX53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0334">
                <a:tc gridSpan="3">
                  <a:txBody>
                    <a:bodyPr/>
                    <a:lstStyle/>
                    <a:p>
                      <a:pPr marL="174625" marR="0" inden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533400" y="5029200"/>
            <a:ext cx="807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3189" y="1571555"/>
            <a:ext cx="8458200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/>
              <a:t>Mục</a:t>
            </a:r>
            <a:r>
              <a:rPr lang="en-US" sz="2000" b="1" dirty="0" smtClean="0"/>
              <a:t> 8. </a:t>
            </a:r>
            <a:r>
              <a:rPr lang="en-US" sz="2000" b="1" dirty="0" err="1" smtClean="0"/>
              <a:t>Điện</a:t>
            </a:r>
            <a:r>
              <a:rPr lang="en-US" sz="2000" b="1" dirty="0" smtClean="0"/>
              <a:t> </a:t>
            </a: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điện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bền</a:t>
            </a:r>
            <a:r>
              <a:rPr lang="en-US" sz="2000" b="1" dirty="0"/>
              <a:t> </a:t>
            </a:r>
            <a:r>
              <a:rPr lang="en-US" sz="2000" b="1" dirty="0" err="1"/>
              <a:t>điện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xử</a:t>
            </a:r>
            <a:r>
              <a:rPr lang="en-US" sz="2000" b="1" dirty="0"/>
              <a:t> </a:t>
            </a:r>
            <a:r>
              <a:rPr lang="en-US" sz="2000" b="1" dirty="0" err="1"/>
              <a:t>lý</a:t>
            </a:r>
            <a:r>
              <a:rPr lang="en-US" sz="2000" b="1" dirty="0"/>
              <a:t> </a:t>
            </a:r>
            <a:r>
              <a:rPr lang="en-US" sz="2000" b="1" dirty="0" err="1" smtClean="0"/>
              <a:t>ẩm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b="1" dirty="0"/>
              <a:t>8.2. </a:t>
            </a:r>
            <a:r>
              <a:rPr lang="en-US" sz="2000" b="1" dirty="0" err="1"/>
              <a:t>Điện</a:t>
            </a:r>
            <a:r>
              <a:rPr lang="en-US" sz="2000" b="1" dirty="0"/>
              <a:t> </a:t>
            </a: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điện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Điều</a:t>
            </a:r>
            <a:r>
              <a:rPr lang="en-US" sz="2000" dirty="0" smtClean="0"/>
              <a:t> </a:t>
            </a:r>
            <a:r>
              <a:rPr lang="en-US" sz="2000" dirty="0" err="1" smtClean="0"/>
              <a:t>kiện</a:t>
            </a:r>
            <a:r>
              <a:rPr lang="en-US" sz="2000" dirty="0" smtClean="0"/>
              <a:t> </a:t>
            </a:r>
            <a:r>
              <a:rPr lang="en-US" sz="2000" dirty="0" err="1" smtClean="0"/>
              <a:t>thử</a:t>
            </a:r>
            <a:r>
              <a:rPr lang="en-US" sz="2000" dirty="0" smtClean="0"/>
              <a:t>: </a:t>
            </a:r>
            <a:r>
              <a:rPr lang="en-US" sz="2000" dirty="0"/>
              <a:t>500 </a:t>
            </a:r>
            <a:r>
              <a:rPr lang="en-US" sz="2000" dirty="0" err="1" smtClean="0"/>
              <a:t>Vdc</a:t>
            </a:r>
            <a:r>
              <a:rPr lang="en-US" sz="2000" dirty="0" smtClean="0"/>
              <a:t>/ </a:t>
            </a:r>
            <a:r>
              <a:rPr lang="en-US" sz="2000" dirty="0"/>
              <a:t>1 min 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=&gt;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  <a:r>
              <a:rPr lang="en-US" sz="2000" dirty="0" err="1"/>
              <a:t>trở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cận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4M</a:t>
            </a:r>
            <a:r>
              <a:rPr lang="en-US" sz="2000" dirty="0">
                <a:sym typeface="Symbol" panose="05050102010706020507" pitchFamily="18" charset="2"/>
              </a:rPr>
              <a:t>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889" y="4611231"/>
            <a:ext cx="85040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8.3</a:t>
            </a:r>
            <a:r>
              <a:rPr lang="en-US" sz="2000" b="1" dirty="0"/>
              <a:t>.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bền</a:t>
            </a:r>
            <a:r>
              <a:rPr lang="en-US" sz="2000" b="1" dirty="0"/>
              <a:t> </a:t>
            </a:r>
            <a:r>
              <a:rPr lang="en-US" sz="2000" b="1" dirty="0" err="1"/>
              <a:t>điện</a:t>
            </a:r>
            <a:endParaRPr lang="en-US" sz="2000" dirty="0"/>
          </a:p>
          <a:p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ngay</a:t>
            </a:r>
            <a:r>
              <a:rPr lang="en-US" sz="2000" dirty="0" smtClean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thử</a:t>
            </a:r>
            <a:r>
              <a:rPr lang="en-US" sz="2000" dirty="0"/>
              <a:t> </a:t>
            </a:r>
            <a:r>
              <a:rPr lang="en-US" sz="2000" dirty="0" err="1"/>
              <a:t>nghiệm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trở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qui </a:t>
            </a:r>
            <a:r>
              <a:rPr lang="en-US" sz="2000" dirty="0" err="1"/>
              <a:t>định</a:t>
            </a:r>
            <a:r>
              <a:rPr lang="en-US" sz="2000" dirty="0"/>
              <a:t> ở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chịu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thử</a:t>
            </a:r>
            <a:r>
              <a:rPr lang="en-US" sz="2000" dirty="0"/>
              <a:t> </a:t>
            </a:r>
            <a:r>
              <a:rPr lang="en-US" sz="2000" dirty="0" err="1"/>
              <a:t>nghiệm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1 min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xoay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2U+1000V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min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 smtClean="0"/>
              <a:t>=&gt;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phóng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bề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phóng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thủng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thử</a:t>
            </a:r>
            <a:r>
              <a:rPr lang="en-US" sz="2000" dirty="0"/>
              <a:t> </a:t>
            </a:r>
            <a:r>
              <a:rPr lang="en-US" sz="2000" dirty="0" err="1"/>
              <a:t>nghiệm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82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3664" y="1335524"/>
            <a:ext cx="8504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Mục</a:t>
            </a:r>
            <a:r>
              <a:rPr lang="en-US" sz="2000" b="1" dirty="0" smtClean="0"/>
              <a:t> 9</a:t>
            </a:r>
            <a:r>
              <a:rPr lang="en-US" sz="2000" b="1" dirty="0"/>
              <a:t>.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bền</a:t>
            </a:r>
            <a:r>
              <a:rPr lang="en-US" sz="2000" b="1" dirty="0"/>
              <a:t> </a:t>
            </a:r>
            <a:r>
              <a:rPr lang="en-US" sz="2000" b="1" dirty="0" err="1"/>
              <a:t>cơ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76200" y="1698926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3 -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mômen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xoắn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39714"/>
              </p:ext>
            </p:extLst>
          </p:nvPr>
        </p:nvGraphicFramePr>
        <p:xfrm>
          <a:off x="242324" y="2209800"/>
          <a:ext cx="8749276" cy="457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4372631"/>
                <a:gridCol w="4376645"/>
              </a:tblGrid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Mômen xoắn, Nm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B15d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B22d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E11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E12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E14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E17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E26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26d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E27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39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E40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GZ10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GX53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9972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30470" y="5257800"/>
            <a:ext cx="807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3664" y="1335524"/>
            <a:ext cx="8504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Mục</a:t>
            </a:r>
            <a:r>
              <a:rPr lang="en-US" sz="2000" b="1" dirty="0" smtClean="0"/>
              <a:t> 9</a:t>
            </a:r>
            <a:r>
              <a:rPr lang="en-US" sz="2000" b="1" dirty="0"/>
              <a:t>.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bền</a:t>
            </a:r>
            <a:r>
              <a:rPr lang="en-US" sz="2000" b="1" dirty="0"/>
              <a:t> </a:t>
            </a:r>
            <a:r>
              <a:rPr lang="en-US" sz="2000" b="1" dirty="0" err="1"/>
              <a:t>cơ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76200" y="1698926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dọc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xoáy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2233430"/>
            <a:ext cx="6924675" cy="439102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295400" y="5562600"/>
            <a:ext cx="6477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.1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Bulb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71486"/>
            <a:ext cx="914400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274736"/>
            <a:ext cx="2110838" cy="2261612"/>
          </a:xfrm>
          <a:prstGeom prst="rect">
            <a:avLst/>
          </a:prstGeom>
        </p:spPr>
      </p:pic>
      <p:sp>
        <p:nvSpPr>
          <p:cNvPr id="35" name="object 22"/>
          <p:cNvSpPr/>
          <p:nvPr/>
        </p:nvSpPr>
        <p:spPr>
          <a:xfrm>
            <a:off x="5735801" y="3733800"/>
            <a:ext cx="3395499" cy="281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304800" y="1465032"/>
            <a:ext cx="4343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D</a:t>
            </a:r>
            <a:r>
              <a:rPr lang="vi-V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òng khí halogen bên trong bóng đèn ngăn ngừa sự mài mòn trên dây tóc cho phép nó phát sáng sáng hơn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3050647"/>
            <a:ext cx="4953000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24" marR="28346">
              <a:lnSpc>
                <a:spcPct val="150000"/>
              </a:lnSpc>
              <a:spcBef>
                <a:spcPts val="18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ê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56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ụ</a:t>
            </a:r>
            <a:r>
              <a:rPr lang="vi-VN" spc="6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ề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9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79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năng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12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79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</a:t>
            </a:r>
            <a:r>
              <a:rPr lang="vi-VN" spc="-9" dirty="0" smtClean="0">
                <a:latin typeface="Arial"/>
                <a:cs typeface="Arial"/>
              </a:rPr>
              <a:t>uấ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79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</a:t>
            </a:r>
            <a:r>
              <a:rPr lang="vi-VN" spc="-9" dirty="0" smtClean="0">
                <a:latin typeface="Arial"/>
                <a:cs typeface="Arial"/>
              </a:rPr>
              <a:t>án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82" dirty="0" smtClean="0">
                <a:latin typeface="Arial"/>
                <a:cs typeface="Arial"/>
              </a:rPr>
              <a:t> </a:t>
            </a:r>
            <a:r>
              <a:rPr lang="en-US" spc="82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hấ</a:t>
            </a:r>
            <a:r>
              <a:rPr lang="vi-VN" spc="0" dirty="0" smtClean="0">
                <a:latin typeface="Arial"/>
                <a:cs typeface="Arial"/>
              </a:rPr>
              <a:t>p</a:t>
            </a:r>
            <a:r>
              <a:rPr lang="vi-VN" spc="7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1</a:t>
            </a:r>
            <a:r>
              <a:rPr lang="en-US" dirty="0">
                <a:latin typeface="Arial"/>
                <a:cs typeface="Arial"/>
              </a:rPr>
              <a:t>8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l</a:t>
            </a:r>
            <a:r>
              <a:rPr lang="vi-VN" spc="9" dirty="0" smtClean="0">
                <a:latin typeface="Arial"/>
                <a:cs typeface="Arial"/>
              </a:rPr>
              <a:t>m</a:t>
            </a:r>
            <a:r>
              <a:rPr lang="vi-VN" spc="-29" dirty="0" smtClean="0">
                <a:latin typeface="Arial"/>
                <a:cs typeface="Arial"/>
              </a:rPr>
              <a:t>/</a:t>
            </a:r>
            <a:r>
              <a:rPr lang="vi-VN" spc="64" dirty="0" smtClean="0">
                <a:latin typeface="Arial"/>
                <a:cs typeface="Arial"/>
              </a:rPr>
              <a:t>W</a:t>
            </a:r>
            <a:r>
              <a:rPr lang="vi-VN" spc="0" dirty="0" smtClean="0">
                <a:latin typeface="Arial"/>
                <a:cs typeface="Arial"/>
              </a:rPr>
              <a:t>.</a:t>
            </a:r>
            <a:endParaRPr lang="en-US" spc="0" dirty="0" smtClean="0">
              <a:latin typeface="Arial"/>
              <a:cs typeface="Arial"/>
            </a:endParaRPr>
          </a:p>
          <a:p>
            <a:pPr marL="14224" marR="28346">
              <a:lnSpc>
                <a:spcPct val="150000"/>
              </a:lnSpc>
              <a:spcBef>
                <a:spcPts val="18"/>
              </a:spcBef>
            </a:pPr>
            <a:r>
              <a:rPr lang="en-US" dirty="0">
                <a:latin typeface="Arial"/>
                <a:cs typeface="Arial"/>
              </a:rPr>
              <a:t>+ </a:t>
            </a:r>
            <a:r>
              <a:rPr lang="en-US" dirty="0" err="1">
                <a:latin typeface="Arial"/>
                <a:cs typeface="Arial"/>
              </a:rPr>
              <a:t>Chỉ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số</a:t>
            </a:r>
            <a:r>
              <a:rPr lang="en-US" dirty="0">
                <a:latin typeface="Arial"/>
                <a:cs typeface="Arial"/>
              </a:rPr>
              <a:t> CRI </a:t>
            </a:r>
            <a:r>
              <a:rPr lang="en-US" dirty="0" err="1">
                <a:latin typeface="Arial"/>
                <a:cs typeface="Arial"/>
              </a:rPr>
              <a:t>rất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tốt</a:t>
            </a:r>
            <a:r>
              <a:rPr lang="en-US" dirty="0">
                <a:latin typeface="Arial"/>
                <a:cs typeface="Arial"/>
              </a:rPr>
              <a:t>, ~100</a:t>
            </a:r>
          </a:p>
          <a:p>
            <a:pPr marL="14224" marR="28346">
              <a:lnSpc>
                <a:spcPct val="150000"/>
              </a:lnSpc>
              <a:spcBef>
                <a:spcPts val="10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uổ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71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ọ</a:t>
            </a:r>
            <a:r>
              <a:rPr lang="vi-VN" spc="60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hấp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114" dirty="0" smtClean="0">
                <a:latin typeface="Arial"/>
                <a:cs typeface="Arial"/>
              </a:rPr>
              <a:t> </a:t>
            </a:r>
            <a:r>
              <a:rPr lang="en-US" spc="114" dirty="0" smtClean="0">
                <a:latin typeface="Arial"/>
                <a:cs typeface="Arial"/>
              </a:rPr>
              <a:t>&lt; 4</a:t>
            </a:r>
            <a:r>
              <a:rPr lang="vi-VN" spc="-9" dirty="0" smtClean="0">
                <a:latin typeface="Arial"/>
                <a:cs typeface="Arial"/>
              </a:rPr>
              <a:t>00</a:t>
            </a:r>
            <a:r>
              <a:rPr lang="vi-VN" spc="0" dirty="0" smtClean="0">
                <a:latin typeface="Arial"/>
                <a:cs typeface="Arial"/>
              </a:rPr>
              <a:t>0</a:t>
            </a:r>
            <a:r>
              <a:rPr lang="vi-VN" spc="109" dirty="0" smtClean="0">
                <a:latin typeface="Arial"/>
                <a:cs typeface="Arial"/>
              </a:rPr>
              <a:t> </a:t>
            </a:r>
            <a:r>
              <a:rPr lang="vi-VN" spc="-10" dirty="0" smtClean="0">
                <a:latin typeface="Arial"/>
                <a:cs typeface="Arial"/>
              </a:rPr>
              <a:t>g</a:t>
            </a:r>
            <a:r>
              <a:rPr lang="vi-VN" spc="5" dirty="0" smtClean="0">
                <a:latin typeface="Arial"/>
                <a:cs typeface="Arial"/>
              </a:rPr>
              <a:t>i</a:t>
            </a:r>
            <a:r>
              <a:rPr lang="vi-VN" spc="0" dirty="0" smtClean="0">
                <a:latin typeface="Arial"/>
                <a:cs typeface="Arial"/>
              </a:rPr>
              <a:t>ờ</a:t>
            </a:r>
            <a:endParaRPr lang="vi-VN" dirty="0" smtClean="0">
              <a:latin typeface="Arial"/>
              <a:cs typeface="Arial"/>
            </a:endParaRPr>
          </a:p>
          <a:p>
            <a:pPr marL="14224" marR="28346">
              <a:lnSpc>
                <a:spcPct val="150000"/>
              </a:lnSpc>
              <a:spcBef>
                <a:spcPts val="3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-23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ỏ</a:t>
            </a:r>
            <a:r>
              <a:rPr lang="vi-VN" spc="0" dirty="0" smtClean="0">
                <a:latin typeface="Arial"/>
                <a:cs typeface="Arial"/>
              </a:rPr>
              <a:t>a</a:t>
            </a:r>
            <a:r>
              <a:rPr lang="vi-VN" spc="-2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ề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-31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-26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B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ể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-29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đổ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-19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9</a:t>
            </a:r>
            <a:r>
              <a:rPr lang="en-US" spc="-14" dirty="0">
                <a:latin typeface="Arial"/>
                <a:cs typeface="Arial"/>
              </a:rPr>
              <a:t>0</a:t>
            </a:r>
            <a:r>
              <a:rPr lang="vi-VN" spc="0" dirty="0" smtClean="0">
                <a:latin typeface="Arial"/>
                <a:cs typeface="Arial"/>
              </a:rPr>
              <a:t>%</a:t>
            </a:r>
            <a:r>
              <a:rPr lang="vi-VN" spc="-15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-23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năn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-28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hàn</a:t>
            </a:r>
            <a:r>
              <a:rPr lang="vi-VN" spc="0" dirty="0" smtClean="0">
                <a:latin typeface="Arial"/>
                <a:cs typeface="Arial"/>
              </a:rPr>
              <a:t>h</a:t>
            </a:r>
            <a:r>
              <a:rPr lang="vi-VN" spc="-1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17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năng</a:t>
            </a:r>
            <a:r>
              <a:rPr lang="vi-VN" spc="0" dirty="0" smtClean="0">
                <a:latin typeface="Arial"/>
                <a:cs typeface="Arial"/>
              </a:rPr>
              <a:t>.</a:t>
            </a:r>
            <a:endParaRPr lang="vi-VN" dirty="0" smtClean="0">
              <a:latin typeface="Arial"/>
              <a:cs typeface="Arial"/>
            </a:endParaRPr>
          </a:p>
          <a:p>
            <a:pPr marL="14224">
              <a:lnSpc>
                <a:spcPct val="150000"/>
              </a:lnSpc>
              <a:spcBef>
                <a:spcPts val="100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Ản</a:t>
            </a:r>
            <a:r>
              <a:rPr lang="vi-VN" spc="0" dirty="0" smtClean="0">
                <a:latin typeface="Arial"/>
                <a:cs typeface="Arial"/>
              </a:rPr>
              <a:t>h</a:t>
            </a:r>
            <a:r>
              <a:rPr lang="vi-VN" spc="71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9" dirty="0" smtClean="0">
                <a:latin typeface="Arial"/>
                <a:cs typeface="Arial"/>
              </a:rPr>
              <a:t>ư</a:t>
            </a:r>
            <a:r>
              <a:rPr lang="vi-VN" spc="4" dirty="0" smtClean="0">
                <a:latin typeface="Arial"/>
                <a:cs typeface="Arial"/>
              </a:rPr>
              <a:t>ở</a:t>
            </a:r>
            <a:r>
              <a:rPr lang="vi-VN" spc="-9" dirty="0" smtClean="0">
                <a:latin typeface="Arial"/>
                <a:cs typeface="Arial"/>
              </a:rPr>
              <a:t>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8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7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áp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65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7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á</a:t>
            </a:r>
            <a:r>
              <a:rPr lang="vi-VN" spc="0" dirty="0" smtClean="0">
                <a:latin typeface="Arial"/>
                <a:cs typeface="Arial"/>
              </a:rPr>
              <a:t>p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ha</a:t>
            </a:r>
            <a:r>
              <a:rPr lang="vi-VN" spc="0" dirty="0" smtClean="0">
                <a:latin typeface="Arial"/>
                <a:cs typeface="Arial"/>
              </a:rPr>
              <a:t>y</a:t>
            </a:r>
            <a:r>
              <a:rPr lang="vi-VN" spc="5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73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ì</a:t>
            </a:r>
            <a:r>
              <a:rPr lang="vi-VN" spc="6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</a:t>
            </a:r>
            <a:r>
              <a:rPr lang="vi-VN" spc="0" dirty="0" smtClean="0">
                <a:latin typeface="Arial"/>
                <a:cs typeface="Arial"/>
              </a:rPr>
              <a:t>ộ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</a:t>
            </a:r>
            <a:r>
              <a:rPr lang="vi-VN" spc="-9" dirty="0" smtClean="0">
                <a:latin typeface="Arial"/>
                <a:cs typeface="Arial"/>
              </a:rPr>
              <a:t>án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8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c</a:t>
            </a:r>
            <a:r>
              <a:rPr lang="vi-VN" spc="-9" dirty="0" smtClean="0">
                <a:latin typeface="Arial"/>
                <a:cs typeface="Arial"/>
              </a:rPr>
              <a:t>ủ</a:t>
            </a:r>
            <a:r>
              <a:rPr lang="vi-VN" spc="0" dirty="0" smtClean="0">
                <a:latin typeface="Arial"/>
                <a:cs typeface="Arial"/>
              </a:rPr>
              <a:t>a</a:t>
            </a:r>
            <a:r>
              <a:rPr lang="vi-VN" spc="4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đè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93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ha</a:t>
            </a:r>
            <a:r>
              <a:rPr lang="vi-VN" spc="0" dirty="0" smtClean="0">
                <a:latin typeface="Arial"/>
                <a:cs typeface="Arial"/>
              </a:rPr>
              <a:t>y</a:t>
            </a:r>
            <a:r>
              <a:rPr lang="vi-VN" spc="84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đổi</a:t>
            </a:r>
            <a:endParaRPr lang="vi-VN" dirty="0" smtClean="0">
              <a:latin typeface="Arial"/>
              <a:cs typeface="Arial"/>
            </a:endParaRPr>
          </a:p>
          <a:p>
            <a:pPr marL="14224" marR="28346">
              <a:lnSpc>
                <a:spcPct val="150000"/>
              </a:lnSpc>
              <a:spcBef>
                <a:spcPts val="10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D</a:t>
            </a:r>
            <a:r>
              <a:rPr lang="vi-VN" spc="0" dirty="0" smtClean="0">
                <a:latin typeface="Arial"/>
                <a:cs typeface="Arial"/>
              </a:rPr>
              <a:t>ễ</a:t>
            </a:r>
            <a:r>
              <a:rPr lang="vi-VN" spc="3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vỡ</a:t>
            </a:r>
            <a:endParaRPr lang="vi-VN" dirty="0" smtClean="0">
              <a:latin typeface="Arial"/>
              <a:cs typeface="Arial"/>
            </a:endParaRPr>
          </a:p>
        </p:txBody>
      </p:sp>
      <p:sp>
        <p:nvSpPr>
          <p:cNvPr id="38" name="object 6"/>
          <p:cNvSpPr txBox="1"/>
          <p:nvPr/>
        </p:nvSpPr>
        <p:spPr>
          <a:xfrm>
            <a:off x="217951" y="1274736"/>
            <a:ext cx="2667000" cy="190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sz="2000" b="1" spc="0" dirty="0" smtClean="0">
                <a:latin typeface="Arial"/>
                <a:cs typeface="Arial"/>
              </a:rPr>
              <a:t>1.2. </a:t>
            </a:r>
            <a:r>
              <a:rPr lang="en-US" sz="2000" b="1" dirty="0" err="1">
                <a:latin typeface="Arial"/>
                <a:cs typeface="Arial"/>
              </a:rPr>
              <a:t>Đ</a:t>
            </a:r>
            <a:r>
              <a:rPr sz="2000" b="1" spc="0" dirty="0" err="1" smtClean="0">
                <a:latin typeface="Arial"/>
                <a:cs typeface="Arial"/>
              </a:rPr>
              <a:t>èn</a:t>
            </a:r>
            <a:r>
              <a:rPr sz="2000" b="1" spc="-46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H</a:t>
            </a:r>
            <a:r>
              <a:rPr lang="en-US" sz="2000" b="1" spc="0" dirty="0" smtClean="0">
                <a:latin typeface="Arial"/>
                <a:cs typeface="Arial"/>
              </a:rPr>
              <a:t>alogen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8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4.2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vuông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tròn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5" y="1626473"/>
            <a:ext cx="1800225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865" y="2133600"/>
            <a:ext cx="65341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9" y="1486494"/>
            <a:ext cx="2530011" cy="1181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752600"/>
            <a:ext cx="5553075" cy="4505325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vuông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tròn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5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789" y="1576037"/>
            <a:ext cx="87249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3.2.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nhãn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bền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buộc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vi-VN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3.4</a:t>
            </a:r>
            <a:r>
              <a:rPr lang="vi-VN" sz="2000" dirty="0">
                <a:ea typeface="Times New Roman" panose="02020603050405020304" pitchFamily="18" charset="0"/>
                <a:cs typeface="Arial" panose="020B0604020202020204" pitchFamily="34" charset="0"/>
              </a:rPr>
              <a:t>. Thử nghiệm nhãn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ea typeface="Times New Roman" panose="02020603050405020304" pitchFamily="18" charset="0"/>
                <a:cs typeface="Arial" panose="020B0604020202020204" pitchFamily="34" charset="0"/>
              </a:rPr>
              <a:t>Sự phù hợp với yêu cầu của 3.2 và 3.3 được kiểm tra bằng cách xem xét và thử nghiệm dưới đây: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ea typeface="Times New Roman" panose="02020603050405020304" pitchFamily="18" charset="0"/>
                <a:cs typeface="Arial" panose="020B0604020202020204" pitchFamily="34" charset="0"/>
              </a:rPr>
              <a:t>Độ bền của nhãn được kiểm tra bằng cách lau nhẹ trong 15 s bằng giẻ thấm đẫm nước và sau khi làm khô, lau trong 15 s nửa bằng giẻ thấm đẫm xăng nhẹ và xem xét sau khi hoàn thành các thử nghiệm mô tả chi tiết trong Mục 12.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ea typeface="Times New Roman" panose="02020603050405020304" pitchFamily="18" charset="0"/>
                <a:cs typeface="Arial" panose="020B0604020202020204" pitchFamily="34" charset="0"/>
              </a:rPr>
              <a:t>Sau thử nghiệm nhãn vẫn phải rõ ràng, tấm nhãn không dễ dàng tháo ra được và không bị cong vênh.</a:t>
            </a:r>
          </a:p>
          <a:p>
            <a:pPr>
              <a:spcBef>
                <a:spcPts val="600"/>
              </a:spcBef>
            </a:pPr>
            <a:r>
              <a:rPr lang="vi-VN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vuông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tròn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7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71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" y="1447800"/>
            <a:ext cx="87249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10: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/>
              <a:t>10.2.1</a:t>
            </a:r>
            <a:r>
              <a:rPr lang="en-US" sz="2000" b="1" dirty="0"/>
              <a:t>. </a:t>
            </a:r>
            <a:r>
              <a:rPr lang="en-US" sz="2000" b="1" dirty="0" err="1"/>
              <a:t>Thử</a:t>
            </a:r>
            <a:r>
              <a:rPr lang="en-US" sz="2000" b="1" dirty="0"/>
              <a:t> </a:t>
            </a:r>
            <a:r>
              <a:rPr lang="en-US" sz="2000" b="1" dirty="0" err="1"/>
              <a:t>nghiệm</a:t>
            </a:r>
            <a:r>
              <a:rPr lang="en-US" sz="2000" b="1" dirty="0"/>
              <a:t> - </a:t>
            </a:r>
            <a:r>
              <a:rPr lang="en-US" sz="2000" b="1" dirty="0" err="1"/>
              <a:t>Điện</a:t>
            </a:r>
            <a:r>
              <a:rPr lang="en-US" sz="2000" b="1" dirty="0"/>
              <a:t> </a:t>
            </a: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 smtClean="0"/>
              <a:t>điện</a:t>
            </a:r>
            <a:endParaRPr lang="en-US" sz="2000" b="1" dirty="0" smtClean="0"/>
          </a:p>
          <a:p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  <a:r>
              <a:rPr lang="en-US" sz="2000" dirty="0" err="1"/>
              <a:t>trở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xấp</a:t>
            </a:r>
            <a:r>
              <a:rPr lang="en-US" sz="2000" dirty="0"/>
              <a:t> </a:t>
            </a:r>
            <a:r>
              <a:rPr lang="en-US" sz="2000" dirty="0" err="1"/>
              <a:t>xỉ</a:t>
            </a:r>
            <a:r>
              <a:rPr lang="en-US" sz="2000" dirty="0"/>
              <a:t> 500 V </a:t>
            </a:r>
            <a:r>
              <a:rPr lang="en-US" sz="2000" dirty="0" err="1"/>
              <a:t>sau</a:t>
            </a:r>
            <a:r>
              <a:rPr lang="en-US" sz="2000" dirty="0"/>
              <a:t> 1 min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 smtClean="0"/>
              <a:t>.</a:t>
            </a:r>
          </a:p>
          <a:p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  <a:r>
              <a:rPr lang="en-US" sz="2000" dirty="0" err="1"/>
              <a:t>trở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smtClean="0"/>
              <a:t>4M (</a:t>
            </a:r>
            <a:r>
              <a:rPr lang="en-US" sz="2000" dirty="0" err="1" smtClean="0"/>
              <a:t>tham</a:t>
            </a:r>
            <a:r>
              <a:rPr lang="en-US" sz="2000" dirty="0" smtClean="0"/>
              <a:t> </a:t>
            </a:r>
            <a:r>
              <a:rPr lang="en-US" sz="2000" dirty="0" err="1" smtClean="0"/>
              <a:t>khảo</a:t>
            </a:r>
            <a:r>
              <a:rPr lang="en-US" sz="2000" dirty="0" smtClean="0"/>
              <a:t> </a:t>
            </a:r>
            <a:r>
              <a:rPr lang="en-US" sz="2000" dirty="0" err="1" smtClean="0"/>
              <a:t>tiêu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13189" y="1155029"/>
            <a:ext cx="8397411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b="1" dirty="0" smtClean="0">
                <a:latin typeface="Arial"/>
                <a:cs typeface="Arial"/>
              </a:rPr>
              <a:t>.2  </a:t>
            </a:r>
            <a:r>
              <a:rPr lang="en-US" sz="2000" b="1" dirty="0" err="1" smtClean="0">
                <a:latin typeface="Arial"/>
                <a:cs typeface="Arial"/>
              </a:rPr>
              <a:t>Tiêu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chuẩn</a:t>
            </a:r>
            <a:r>
              <a:rPr lang="en-US" sz="2000" b="1" dirty="0" smtClean="0">
                <a:latin typeface="Arial"/>
                <a:cs typeface="Arial"/>
              </a:rPr>
              <a:t> an </a:t>
            </a:r>
            <a:r>
              <a:rPr lang="en-US" sz="2000" b="1" dirty="0" err="1" smtClean="0">
                <a:latin typeface="Arial"/>
                <a:cs typeface="Arial"/>
              </a:rPr>
              <a:t>toàn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cho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sản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phẩm</a:t>
            </a:r>
            <a:r>
              <a:rPr lang="en-US" sz="2000" b="1" dirty="0" smtClean="0">
                <a:latin typeface="Arial"/>
                <a:cs typeface="Arial"/>
              </a:rPr>
              <a:t> Panel/</a:t>
            </a:r>
            <a:r>
              <a:rPr lang="en-US" sz="2000" b="1" dirty="0" err="1" smtClean="0">
                <a:latin typeface="Arial"/>
                <a:cs typeface="Arial"/>
              </a:rPr>
              <a:t>Ốp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nổi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vuông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tròn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189" y="4191000"/>
            <a:ext cx="87249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10.2.2.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50 Hz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60 Hz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2U+1000V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min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11" name="object 6"/>
          <p:cNvSpPr txBox="1"/>
          <p:nvPr/>
        </p:nvSpPr>
        <p:spPr>
          <a:xfrm>
            <a:off x="1371600" y="2514600"/>
            <a:ext cx="8950960" cy="5194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075"/>
              </a:lnSpc>
              <a:spcBef>
                <a:spcPts val="203"/>
              </a:spcBef>
            </a:pPr>
            <a:r>
              <a:rPr lang="en-US" sz="3900" dirty="0" smtClean="0">
                <a:latin typeface="Times New Roman"/>
                <a:cs typeface="Times New Roman"/>
              </a:rPr>
              <a:t>CÂU HỎI VÀ THẢO LUẬN</a:t>
            </a:r>
            <a:endParaRPr sz="39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11" name="object 6"/>
          <p:cNvSpPr txBox="1"/>
          <p:nvPr/>
        </p:nvSpPr>
        <p:spPr>
          <a:xfrm>
            <a:off x="955040" y="3039808"/>
            <a:ext cx="1705274" cy="5194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075"/>
              </a:lnSpc>
              <a:spcBef>
                <a:spcPts val="203"/>
              </a:spcBef>
            </a:pPr>
            <a:r>
              <a:rPr sz="3900" b="1" spc="0" dirty="0" smtClean="0">
                <a:latin typeface="Times New Roman"/>
                <a:cs typeface="Times New Roman"/>
              </a:rPr>
              <a:t>WWW.</a:t>
            </a:r>
            <a:endParaRPr sz="3900" dirty="0">
              <a:latin typeface="Times New Roman"/>
              <a:cs typeface="Times New Roman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2681358" y="3039808"/>
            <a:ext cx="5078858" cy="5194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075"/>
              </a:lnSpc>
              <a:spcBef>
                <a:spcPts val="203"/>
              </a:spcBef>
            </a:pPr>
            <a:r>
              <a:rPr sz="3900" b="1" spc="0" dirty="0" smtClean="0">
                <a:latin typeface="Times New Roman"/>
                <a:cs typeface="Times New Roman"/>
              </a:rPr>
              <a:t>RANGDONG</a:t>
            </a:r>
            <a:r>
              <a:rPr sz="3900" b="1" spc="-14" dirty="0" smtClean="0">
                <a:latin typeface="Times New Roman"/>
                <a:cs typeface="Times New Roman"/>
              </a:rPr>
              <a:t>V</a:t>
            </a:r>
            <a:r>
              <a:rPr sz="3900" b="1" spc="0" dirty="0" smtClean="0">
                <a:latin typeface="Times New Roman"/>
                <a:cs typeface="Times New Roman"/>
              </a:rPr>
              <a:t>N.COM</a:t>
            </a:r>
            <a:endParaRPr sz="3900" dirty="0">
              <a:latin typeface="Times New Roman"/>
              <a:cs typeface="Times New Roman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5089017" y="4920977"/>
            <a:ext cx="2427795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0"/>
              </a:lnSpc>
              <a:spcBef>
                <a:spcPts val="127"/>
              </a:spcBef>
            </a:pPr>
            <a:r>
              <a:rPr sz="2400" spc="-100" dirty="0" smtClean="0">
                <a:latin typeface="Times New Roman"/>
                <a:cs typeface="Times New Roman"/>
              </a:rPr>
              <a:t>T</a:t>
            </a:r>
            <a:r>
              <a:rPr sz="2400" spc="-4" dirty="0" smtClean="0">
                <a:latin typeface="Times New Roman"/>
                <a:cs typeface="Times New Roman"/>
              </a:rPr>
              <a:t>r</a:t>
            </a:r>
            <a:r>
              <a:rPr sz="2400" spc="-9" dirty="0" smtClean="0">
                <a:latin typeface="Times New Roman"/>
                <a:cs typeface="Times New Roman"/>
              </a:rPr>
              <a:t>â</a:t>
            </a:r>
            <a:r>
              <a:rPr sz="2400" spc="0" dirty="0" smtClean="0">
                <a:latin typeface="Times New Roman"/>
                <a:cs typeface="Times New Roman"/>
              </a:rPr>
              <a:t>n</a:t>
            </a:r>
            <a:r>
              <a:rPr sz="2400" spc="19" dirty="0" smtClean="0">
                <a:latin typeface="Times New Roman"/>
                <a:cs typeface="Times New Roman"/>
              </a:rPr>
              <a:t> </a:t>
            </a:r>
            <a:r>
              <a:rPr sz="2400" spc="0" dirty="0" smtClean="0">
                <a:latin typeface="Times New Roman"/>
                <a:cs typeface="Times New Roman"/>
              </a:rPr>
              <a:t>trọng</a:t>
            </a:r>
            <a:r>
              <a:rPr sz="2400" spc="-9" dirty="0" smtClean="0">
                <a:latin typeface="Times New Roman"/>
                <a:cs typeface="Times New Roman"/>
              </a:rPr>
              <a:t> cả</a:t>
            </a:r>
            <a:r>
              <a:rPr sz="2400" spc="0" dirty="0" smtClean="0">
                <a:latin typeface="Times New Roman"/>
                <a:cs typeface="Times New Roman"/>
              </a:rPr>
              <a:t>m ơn!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40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71486"/>
            <a:ext cx="914400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</p:txBody>
      </p:sp>
      <p:sp>
        <p:nvSpPr>
          <p:cNvPr id="9" name="object 15"/>
          <p:cNvSpPr/>
          <p:nvPr/>
        </p:nvSpPr>
        <p:spPr>
          <a:xfrm>
            <a:off x="7955280" y="1744382"/>
            <a:ext cx="944879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6"/>
          <p:cNvSpPr/>
          <p:nvPr/>
        </p:nvSpPr>
        <p:spPr>
          <a:xfrm>
            <a:off x="6934200" y="1662086"/>
            <a:ext cx="981455" cy="728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7"/>
          <p:cNvSpPr/>
          <p:nvPr/>
        </p:nvSpPr>
        <p:spPr>
          <a:xfrm>
            <a:off x="6949440" y="1052486"/>
            <a:ext cx="1603248" cy="780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8"/>
          <p:cNvSpPr/>
          <p:nvPr/>
        </p:nvSpPr>
        <p:spPr>
          <a:xfrm>
            <a:off x="5950686" y="1678215"/>
            <a:ext cx="990335" cy="6339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5082674" y="2768113"/>
            <a:ext cx="3992212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8346">
              <a:lnSpc>
                <a:spcPct val="95825"/>
              </a:lnSpc>
              <a:spcBef>
                <a:spcPts val="100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Đi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59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năn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109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ê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46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ụ</a:t>
            </a:r>
            <a:r>
              <a:rPr lang="vi-VN" spc="60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c</a:t>
            </a:r>
            <a:r>
              <a:rPr lang="vi-VN" spc="-4" dirty="0" smtClean="0">
                <a:latin typeface="Arial"/>
                <a:cs typeface="Arial"/>
              </a:rPr>
              <a:t>ủ</a:t>
            </a:r>
            <a:r>
              <a:rPr lang="vi-VN" spc="0" dirty="0" smtClean="0">
                <a:latin typeface="Arial"/>
                <a:cs typeface="Arial"/>
              </a:rPr>
              <a:t>a</a:t>
            </a:r>
            <a:r>
              <a:rPr lang="vi-VN" spc="61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cả</a:t>
            </a:r>
            <a:r>
              <a:rPr lang="vi-VN" spc="25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b</a:t>
            </a:r>
            <a:r>
              <a:rPr lang="vi-VN" spc="0" dirty="0" smtClean="0">
                <a:latin typeface="Arial"/>
                <a:cs typeface="Arial"/>
              </a:rPr>
              <a:t>ộ</a:t>
            </a:r>
            <a:r>
              <a:rPr lang="vi-VN" spc="5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đè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93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c</a:t>
            </a:r>
            <a:r>
              <a:rPr lang="vi-VN" spc="-10" dirty="0" smtClean="0">
                <a:latin typeface="Arial"/>
                <a:cs typeface="Arial"/>
              </a:rPr>
              <a:t>a</a:t>
            </a:r>
            <a:r>
              <a:rPr lang="vi-VN" spc="0" dirty="0" smtClean="0">
                <a:latin typeface="Arial"/>
                <a:cs typeface="Arial"/>
              </a:rPr>
              <a:t>o</a:t>
            </a:r>
            <a:endParaRPr lang="vi-VN" dirty="0" smtClean="0">
              <a:latin typeface="Arial"/>
              <a:cs typeface="Arial"/>
            </a:endParaRPr>
          </a:p>
          <a:p>
            <a:pPr marL="12700" marR="28346">
              <a:lnSpc>
                <a:spcPct val="95825"/>
              </a:lnSpc>
              <a:spcBef>
                <a:spcPts val="10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uổ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71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ọ</a:t>
            </a:r>
            <a:r>
              <a:rPr lang="vi-VN" spc="6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b</a:t>
            </a:r>
            <a:r>
              <a:rPr lang="vi-VN" spc="0" dirty="0" smtClean="0">
                <a:latin typeface="Arial"/>
                <a:cs typeface="Arial"/>
              </a:rPr>
              <a:t>ị</a:t>
            </a:r>
            <a:r>
              <a:rPr lang="vi-VN" spc="3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ản</a:t>
            </a:r>
            <a:r>
              <a:rPr lang="vi-VN" spc="0" dirty="0" smtClean="0">
                <a:latin typeface="Arial"/>
                <a:cs typeface="Arial"/>
              </a:rPr>
              <a:t>h</a:t>
            </a:r>
            <a:r>
              <a:rPr lang="vi-VN" spc="93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9" dirty="0" smtClean="0">
                <a:latin typeface="Arial"/>
                <a:cs typeface="Arial"/>
              </a:rPr>
              <a:t>ư</a:t>
            </a:r>
            <a:r>
              <a:rPr lang="vi-VN" spc="4" dirty="0" smtClean="0">
                <a:latin typeface="Arial"/>
                <a:cs typeface="Arial"/>
              </a:rPr>
              <a:t>ở</a:t>
            </a:r>
            <a:r>
              <a:rPr lang="vi-VN" spc="-9" dirty="0" smtClean="0">
                <a:latin typeface="Arial"/>
                <a:cs typeface="Arial"/>
              </a:rPr>
              <a:t>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6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nh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ề</a:t>
            </a:r>
            <a:r>
              <a:rPr lang="vi-VN" spc="0" dirty="0" smtClean="0">
                <a:latin typeface="Arial"/>
                <a:cs typeface="Arial"/>
              </a:rPr>
              <a:t>u</a:t>
            </a:r>
            <a:r>
              <a:rPr lang="vi-VN" spc="90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b</a:t>
            </a:r>
            <a:r>
              <a:rPr lang="vi-VN" spc="4" dirty="0" smtClean="0">
                <a:latin typeface="Arial"/>
                <a:cs typeface="Arial"/>
              </a:rPr>
              <a:t>ở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61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số</a:t>
            </a:r>
            <a:r>
              <a:rPr lang="vi-VN" spc="25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l</a:t>
            </a:r>
            <a:r>
              <a:rPr lang="vi-VN" spc="-9" dirty="0" smtClean="0">
                <a:latin typeface="Arial"/>
                <a:cs typeface="Arial"/>
              </a:rPr>
              <a:t>ầ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38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ắ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6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b</a:t>
            </a:r>
            <a:r>
              <a:rPr lang="en-US" spc="-9" dirty="0" err="1" smtClean="0">
                <a:latin typeface="Arial"/>
                <a:cs typeface="Arial"/>
              </a:rPr>
              <a:t>ật</a:t>
            </a:r>
            <a:endParaRPr lang="en-US" spc="-9" dirty="0" smtClean="0">
              <a:latin typeface="Arial"/>
              <a:cs typeface="Arial"/>
            </a:endParaRPr>
          </a:p>
          <a:p>
            <a:pPr marL="12700">
              <a:lnSpc>
                <a:spcPts val="1625"/>
              </a:lnSpc>
              <a:spcBef>
                <a:spcPts val="81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71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Kh</a:t>
            </a:r>
            <a:r>
              <a:rPr lang="vi-VN" spc="0" dirty="0" smtClean="0">
                <a:latin typeface="Arial"/>
                <a:cs typeface="Arial"/>
              </a:rPr>
              <a:t>ó</a:t>
            </a:r>
            <a:r>
              <a:rPr lang="vi-VN" spc="143" dirty="0" smtClean="0">
                <a:latin typeface="Arial"/>
                <a:cs typeface="Arial"/>
              </a:rPr>
              <a:t> </a:t>
            </a:r>
            <a:r>
              <a:rPr lang="vi-VN" spc="19" dirty="0" smtClean="0">
                <a:latin typeface="Arial"/>
                <a:cs typeface="Arial"/>
              </a:rPr>
              <a:t>k</a:t>
            </a:r>
            <a:r>
              <a:rPr lang="vi-VN" spc="-9" dirty="0" smtClean="0">
                <a:latin typeface="Arial"/>
                <a:cs typeface="Arial"/>
              </a:rPr>
              <a:t>hă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167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4" dirty="0" smtClean="0">
                <a:latin typeface="Arial"/>
                <a:cs typeface="Arial"/>
              </a:rPr>
              <a:t>r</a:t>
            </a:r>
            <a:r>
              <a:rPr lang="vi-VN" spc="-9" dirty="0" smtClean="0">
                <a:latin typeface="Arial"/>
                <a:cs typeface="Arial"/>
              </a:rPr>
              <a:t>on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135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q</a:t>
            </a:r>
            <a:r>
              <a:rPr lang="vi-VN" spc="9" dirty="0" smtClean="0">
                <a:latin typeface="Arial"/>
                <a:cs typeface="Arial"/>
              </a:rPr>
              <a:t>u</a:t>
            </a:r>
            <a:r>
              <a:rPr lang="vi-VN" spc="0" dirty="0" smtClean="0">
                <a:latin typeface="Arial"/>
                <a:cs typeface="Arial"/>
              </a:rPr>
              <a:t>á</a:t>
            </a:r>
            <a:r>
              <a:rPr lang="vi-VN" spc="141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4" dirty="0" smtClean="0">
                <a:latin typeface="Arial"/>
                <a:cs typeface="Arial"/>
              </a:rPr>
              <a:t>r</a:t>
            </a:r>
            <a:r>
              <a:rPr lang="vi-VN" spc="-4" dirty="0" smtClean="0">
                <a:latin typeface="Arial"/>
                <a:cs typeface="Arial"/>
              </a:rPr>
              <a:t>ì</a:t>
            </a:r>
            <a:r>
              <a:rPr lang="vi-VN" spc="-9" dirty="0" smtClean="0">
                <a:latin typeface="Arial"/>
                <a:cs typeface="Arial"/>
              </a:rPr>
              <a:t>n</a:t>
            </a:r>
            <a:r>
              <a:rPr lang="vi-VN" spc="0" dirty="0" smtClean="0">
                <a:latin typeface="Arial"/>
                <a:cs typeface="Arial"/>
              </a:rPr>
              <a:t>h</a:t>
            </a:r>
            <a:r>
              <a:rPr lang="vi-VN" spc="164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9" dirty="0" smtClean="0">
                <a:latin typeface="Arial"/>
                <a:cs typeface="Arial"/>
              </a:rPr>
              <a:t>ha</a:t>
            </a:r>
            <a:r>
              <a:rPr lang="vi-VN" spc="0" dirty="0" smtClean="0">
                <a:latin typeface="Arial"/>
                <a:cs typeface="Arial"/>
              </a:rPr>
              <a:t>y</a:t>
            </a:r>
            <a:r>
              <a:rPr lang="vi-VN" spc="136" dirty="0" smtClean="0">
                <a:latin typeface="Arial"/>
                <a:cs typeface="Arial"/>
              </a:rPr>
              <a:t> </a:t>
            </a:r>
            <a:r>
              <a:rPr lang="vi-VN" spc="1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ế</a:t>
            </a:r>
            <a:r>
              <a:rPr lang="vi-VN" spc="149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và</a:t>
            </a:r>
            <a:r>
              <a:rPr lang="vi-VN" spc="154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l</a:t>
            </a:r>
            <a:r>
              <a:rPr lang="vi-VN" spc="9" dirty="0" smtClean="0">
                <a:latin typeface="Arial"/>
                <a:cs typeface="Arial"/>
              </a:rPr>
              <a:t>ắ</a:t>
            </a:r>
            <a:r>
              <a:rPr lang="vi-VN" spc="0" dirty="0" smtClean="0">
                <a:latin typeface="Arial"/>
                <a:cs typeface="Arial"/>
              </a:rPr>
              <a:t>p</a:t>
            </a:r>
            <a:r>
              <a:rPr lang="vi-VN" spc="154" dirty="0" smtClean="0">
                <a:latin typeface="Arial"/>
                <a:cs typeface="Arial"/>
              </a:rPr>
              <a:t> </a:t>
            </a:r>
            <a:r>
              <a:rPr lang="vi-VN" spc="9" dirty="0" smtClean="0">
                <a:latin typeface="Arial"/>
                <a:cs typeface="Arial"/>
              </a:rPr>
              <a:t>đ</a:t>
            </a:r>
            <a:r>
              <a:rPr lang="vi-VN" spc="-9" dirty="0" smtClean="0">
                <a:latin typeface="Arial"/>
                <a:cs typeface="Arial"/>
              </a:rPr>
              <a:t>ặ</a:t>
            </a:r>
            <a:r>
              <a:rPr lang="vi-VN" spc="0" dirty="0" smtClean="0">
                <a:latin typeface="Arial"/>
                <a:cs typeface="Arial"/>
              </a:rPr>
              <a:t>t</a:t>
            </a:r>
            <a:r>
              <a:rPr lang="vi-VN" spc="159" dirty="0" smtClean="0">
                <a:latin typeface="Arial"/>
                <a:cs typeface="Arial"/>
              </a:rPr>
              <a:t> </a:t>
            </a:r>
            <a:r>
              <a:rPr lang="vi-VN" spc="9" dirty="0" smtClean="0">
                <a:latin typeface="Arial"/>
                <a:cs typeface="Arial"/>
              </a:rPr>
              <a:t>(</a:t>
            </a:r>
            <a:r>
              <a:rPr lang="vi-VN" spc="-14" dirty="0" smtClean="0">
                <a:latin typeface="Arial"/>
                <a:cs typeface="Arial"/>
              </a:rPr>
              <a:t>bộ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H</a:t>
            </a:r>
            <a:r>
              <a:rPr lang="vi-VN" spc="0" dirty="0" smtClean="0">
                <a:latin typeface="Arial"/>
                <a:cs typeface="Arial"/>
              </a:rPr>
              <a:t>Q</a:t>
            </a:r>
            <a:r>
              <a:rPr lang="vi-VN" spc="18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gồ</a:t>
            </a:r>
            <a:r>
              <a:rPr lang="vi-VN" spc="0" dirty="0" smtClean="0">
                <a:latin typeface="Arial"/>
                <a:cs typeface="Arial"/>
              </a:rPr>
              <a:t>m</a:t>
            </a:r>
            <a:r>
              <a:rPr lang="vi-VN" spc="71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bón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109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đè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68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H</a:t>
            </a:r>
            <a:r>
              <a:rPr lang="vi-VN" spc="-4" dirty="0" smtClean="0">
                <a:latin typeface="Arial"/>
                <a:cs typeface="Arial"/>
              </a:rPr>
              <a:t>Q</a:t>
            </a:r>
            <a:r>
              <a:rPr lang="vi-VN" spc="0" dirty="0" smtClean="0">
                <a:latin typeface="Arial"/>
                <a:cs typeface="Arial"/>
              </a:rPr>
              <a:t>,</a:t>
            </a:r>
            <a:r>
              <a:rPr lang="vi-VN" spc="56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m</a:t>
            </a:r>
            <a:r>
              <a:rPr lang="vi-VN" spc="-9" dirty="0" smtClean="0">
                <a:latin typeface="Arial"/>
                <a:cs typeface="Arial"/>
              </a:rPr>
              <a:t>án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72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đèn</a:t>
            </a:r>
            <a:r>
              <a:rPr lang="vi-VN" spc="0" dirty="0" smtClean="0">
                <a:latin typeface="Arial"/>
                <a:cs typeface="Arial"/>
              </a:rPr>
              <a:t>,</a:t>
            </a:r>
            <a:r>
              <a:rPr lang="vi-VN" spc="106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ba</a:t>
            </a:r>
            <a:r>
              <a:rPr lang="vi-VN" spc="4" dirty="0" smtClean="0">
                <a:latin typeface="Arial"/>
                <a:cs typeface="Arial"/>
              </a:rPr>
              <a:t>l</a:t>
            </a:r>
            <a:r>
              <a:rPr lang="vi-VN" spc="-9" dirty="0" smtClean="0">
                <a:latin typeface="Arial"/>
                <a:cs typeface="Arial"/>
              </a:rPr>
              <a:t>a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0" dirty="0" smtClean="0">
                <a:latin typeface="Arial"/>
                <a:cs typeface="Arial"/>
              </a:rPr>
              <a:t>,</a:t>
            </a:r>
            <a:r>
              <a:rPr lang="vi-VN" spc="95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ắ</a:t>
            </a:r>
            <a:r>
              <a:rPr lang="vi-VN" spc="0" dirty="0" smtClean="0">
                <a:latin typeface="Arial"/>
                <a:cs typeface="Arial"/>
              </a:rPr>
              <a:t>c</a:t>
            </a:r>
            <a:r>
              <a:rPr lang="vi-VN" spc="48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e</a:t>
            </a:r>
            <a:r>
              <a:rPr lang="vi-VN" spc="0" dirty="0" smtClean="0">
                <a:latin typeface="Arial"/>
                <a:cs typeface="Arial"/>
              </a:rPr>
              <a:t>)</a:t>
            </a:r>
            <a:endParaRPr lang="vi-VN" dirty="0" smtClean="0">
              <a:latin typeface="Arial"/>
              <a:cs typeface="Arial"/>
            </a:endParaRPr>
          </a:p>
          <a:p>
            <a:pPr marL="12700" marR="28392">
              <a:lnSpc>
                <a:spcPct val="95825"/>
              </a:lnSpc>
              <a:spcBef>
                <a:spcPts val="105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16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D</a:t>
            </a:r>
            <a:r>
              <a:rPr lang="vi-VN" spc="0" dirty="0" smtClean="0">
                <a:latin typeface="Arial"/>
                <a:cs typeface="Arial"/>
              </a:rPr>
              <a:t>ễ</a:t>
            </a:r>
            <a:r>
              <a:rPr lang="vi-VN" spc="3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vỡ</a:t>
            </a:r>
            <a:endParaRPr lang="vi-VN" dirty="0" smtClean="0">
              <a:latin typeface="Arial"/>
              <a:cs typeface="Arial"/>
            </a:endParaRPr>
          </a:p>
          <a:p>
            <a:pPr marL="12700" marR="28392">
              <a:lnSpc>
                <a:spcPct val="95825"/>
              </a:lnSpc>
              <a:spcBef>
                <a:spcPts val="60"/>
              </a:spcBef>
            </a:pPr>
            <a:r>
              <a:rPr lang="vi-VN" spc="0" dirty="0" smtClean="0">
                <a:latin typeface="Arial"/>
                <a:cs typeface="Arial"/>
              </a:rPr>
              <a:t>+</a:t>
            </a:r>
            <a:r>
              <a:rPr lang="vi-VN" spc="-23" dirty="0" smtClean="0">
                <a:latin typeface="Arial"/>
                <a:cs typeface="Arial"/>
              </a:rPr>
              <a:t> </a:t>
            </a:r>
            <a:r>
              <a:rPr lang="vi-VN" spc="-9" dirty="0" smtClean="0">
                <a:latin typeface="Arial"/>
                <a:cs typeface="Arial"/>
              </a:rPr>
              <a:t>Khôn</a:t>
            </a:r>
            <a:r>
              <a:rPr lang="vi-VN" spc="0" dirty="0" smtClean="0">
                <a:latin typeface="Arial"/>
                <a:cs typeface="Arial"/>
              </a:rPr>
              <a:t>g</a:t>
            </a:r>
            <a:r>
              <a:rPr lang="vi-VN" spc="-18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hâ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-24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</a:t>
            </a:r>
            <a:r>
              <a:rPr lang="vi-VN" spc="4" dirty="0" smtClean="0">
                <a:latin typeface="Arial"/>
                <a:cs typeface="Arial"/>
              </a:rPr>
              <a:t>i</a:t>
            </a:r>
            <a:r>
              <a:rPr lang="vi-VN" spc="-9" dirty="0" smtClean="0">
                <a:latin typeface="Arial"/>
                <a:cs typeface="Arial"/>
              </a:rPr>
              <a:t>ệ</a:t>
            </a:r>
            <a:r>
              <a:rPr lang="vi-VN" spc="0" dirty="0" smtClean="0">
                <a:latin typeface="Arial"/>
                <a:cs typeface="Arial"/>
              </a:rPr>
              <a:t>n</a:t>
            </a:r>
            <a:r>
              <a:rPr lang="vi-VN" spc="-2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v</a:t>
            </a:r>
            <a:r>
              <a:rPr lang="vi-VN" spc="4" dirty="0" smtClean="0">
                <a:latin typeface="Arial"/>
                <a:cs typeface="Arial"/>
              </a:rPr>
              <a:t>ớ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-65" dirty="0" smtClean="0">
                <a:latin typeface="Arial"/>
                <a:cs typeface="Arial"/>
              </a:rPr>
              <a:t> </a:t>
            </a:r>
            <a:r>
              <a:rPr lang="vi-VN" spc="4" dirty="0" smtClean="0">
                <a:latin typeface="Arial"/>
                <a:cs typeface="Arial"/>
              </a:rPr>
              <a:t>m</a:t>
            </a:r>
            <a:r>
              <a:rPr lang="vi-VN" spc="-9" dirty="0" smtClean="0">
                <a:latin typeface="Arial"/>
                <a:cs typeface="Arial"/>
              </a:rPr>
              <a:t>ô</a:t>
            </a:r>
            <a:r>
              <a:rPr lang="vi-VN" spc="0" dirty="0" smtClean="0">
                <a:latin typeface="Arial"/>
                <a:cs typeface="Arial"/>
              </a:rPr>
              <a:t>i</a:t>
            </a:r>
            <a:r>
              <a:rPr lang="vi-VN" spc="-49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4" dirty="0" smtClean="0">
                <a:latin typeface="Arial"/>
                <a:cs typeface="Arial"/>
              </a:rPr>
              <a:t>r</a:t>
            </a:r>
            <a:r>
              <a:rPr lang="vi-VN" spc="9" dirty="0" smtClean="0">
                <a:latin typeface="Arial"/>
                <a:cs typeface="Arial"/>
              </a:rPr>
              <a:t>ư</a:t>
            </a:r>
            <a:r>
              <a:rPr lang="vi-VN" spc="4" dirty="0" smtClean="0">
                <a:latin typeface="Arial"/>
                <a:cs typeface="Arial"/>
              </a:rPr>
              <a:t>ờ</a:t>
            </a:r>
            <a:r>
              <a:rPr lang="vi-VN" spc="-9" dirty="0" smtClean="0">
                <a:latin typeface="Arial"/>
                <a:cs typeface="Arial"/>
              </a:rPr>
              <a:t>n</a:t>
            </a:r>
            <a:r>
              <a:rPr lang="vi-VN" spc="-4" dirty="0" smtClean="0">
                <a:latin typeface="Arial"/>
                <a:cs typeface="Arial"/>
              </a:rPr>
              <a:t>g</a:t>
            </a:r>
            <a:r>
              <a:rPr lang="vi-VN" spc="0" dirty="0" smtClean="0">
                <a:latin typeface="Arial"/>
                <a:cs typeface="Arial"/>
              </a:rPr>
              <a:t>:</a:t>
            </a:r>
            <a:r>
              <a:rPr lang="vi-VN" spc="-89" dirty="0" smtClean="0">
                <a:latin typeface="Arial"/>
                <a:cs typeface="Arial"/>
              </a:rPr>
              <a:t> </a:t>
            </a:r>
            <a:r>
              <a:rPr lang="vi-VN" spc="0" dirty="0" smtClean="0">
                <a:latin typeface="Arial"/>
                <a:cs typeface="Arial"/>
              </a:rPr>
              <a:t>c</a:t>
            </a:r>
            <a:r>
              <a:rPr lang="vi-VN" spc="-14" dirty="0" smtClean="0">
                <a:latin typeface="Arial"/>
                <a:cs typeface="Arial"/>
              </a:rPr>
              <a:t>h</a:t>
            </a:r>
            <a:r>
              <a:rPr lang="vi-VN" spc="9" dirty="0" smtClean="0">
                <a:latin typeface="Arial"/>
                <a:cs typeface="Arial"/>
              </a:rPr>
              <a:t>ứ</a:t>
            </a:r>
            <a:r>
              <a:rPr lang="vi-VN" spc="0" dirty="0" smtClean="0">
                <a:latin typeface="Arial"/>
                <a:cs typeface="Arial"/>
              </a:rPr>
              <a:t>a</a:t>
            </a:r>
            <a:r>
              <a:rPr lang="vi-VN" spc="-54" dirty="0" smtClean="0">
                <a:latin typeface="Arial"/>
                <a:cs typeface="Arial"/>
              </a:rPr>
              <a:t> </a:t>
            </a:r>
            <a:r>
              <a:rPr lang="vi-VN" spc="-4" dirty="0" smtClean="0">
                <a:latin typeface="Arial"/>
                <a:cs typeface="Arial"/>
              </a:rPr>
              <a:t>t</a:t>
            </a:r>
            <a:r>
              <a:rPr lang="vi-VN" spc="-9" dirty="0" smtClean="0">
                <a:latin typeface="Arial"/>
                <a:cs typeface="Arial"/>
              </a:rPr>
              <a:t>hủ</a:t>
            </a:r>
            <a:r>
              <a:rPr lang="vi-VN" spc="0" dirty="0" smtClean="0">
                <a:latin typeface="Arial"/>
                <a:cs typeface="Arial"/>
              </a:rPr>
              <a:t>y</a:t>
            </a:r>
            <a:r>
              <a:rPr lang="vi-VN" spc="-13" dirty="0" smtClean="0">
                <a:latin typeface="Arial"/>
                <a:cs typeface="Arial"/>
              </a:rPr>
              <a:t> </a:t>
            </a:r>
            <a:r>
              <a:rPr lang="vi-VN" spc="-14" dirty="0" smtClean="0">
                <a:latin typeface="Arial"/>
                <a:cs typeface="Arial"/>
              </a:rPr>
              <a:t>ngân</a:t>
            </a:r>
            <a:r>
              <a:rPr lang="vi-VN" spc="0" dirty="0" smtClean="0">
                <a:latin typeface="Arial"/>
                <a:cs typeface="Arial"/>
              </a:rPr>
              <a:t>…</a:t>
            </a:r>
            <a:endParaRPr lang="vi-VN" dirty="0" smtClean="0">
              <a:latin typeface="Arial"/>
              <a:cs typeface="Arial"/>
            </a:endParaRPr>
          </a:p>
          <a:p>
            <a:pPr marL="12700" marR="28346">
              <a:lnSpc>
                <a:spcPct val="95825"/>
              </a:lnSpc>
              <a:spcBef>
                <a:spcPts val="105"/>
              </a:spcBef>
            </a:pPr>
            <a:endParaRPr lang="vi-VN" dirty="0">
              <a:latin typeface="Arial"/>
              <a:cs typeface="Arial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565774" y="1937906"/>
            <a:ext cx="2045482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b="1" spc="0" dirty="0" smtClean="0">
                <a:latin typeface="Times New Roman"/>
                <a:cs typeface="Times New Roman"/>
              </a:rPr>
              <a:t>Đ</a:t>
            </a:r>
            <a:r>
              <a:rPr sz="1800" b="1" spc="-14" dirty="0" smtClean="0">
                <a:latin typeface="Times New Roman"/>
                <a:cs typeface="Times New Roman"/>
              </a:rPr>
              <a:t>è</a:t>
            </a:r>
            <a:r>
              <a:rPr sz="1800" b="1" spc="0" dirty="0" smtClean="0">
                <a:latin typeface="Times New Roman"/>
                <a:cs typeface="Times New Roman"/>
              </a:rPr>
              <a:t>n</a:t>
            </a:r>
            <a:r>
              <a:rPr sz="1800" b="1" spc="14" dirty="0" smtClean="0">
                <a:latin typeface="Times New Roman"/>
                <a:cs typeface="Times New Roman"/>
              </a:rPr>
              <a:t> </a:t>
            </a:r>
            <a:r>
              <a:rPr sz="1800" b="1" spc="-9" dirty="0" smtClean="0">
                <a:latin typeface="Times New Roman"/>
                <a:cs typeface="Times New Roman"/>
              </a:rPr>
              <a:t>H</a:t>
            </a:r>
            <a:r>
              <a:rPr sz="1800" b="1" spc="-14" dirty="0" smtClean="0">
                <a:latin typeface="Times New Roman"/>
                <a:cs typeface="Times New Roman"/>
              </a:rPr>
              <a:t>a</a:t>
            </a:r>
            <a:r>
              <a:rPr sz="1800" b="1" spc="0" dirty="0" smtClean="0">
                <a:latin typeface="Times New Roman"/>
                <a:cs typeface="Times New Roman"/>
              </a:rPr>
              <a:t>l</a:t>
            </a:r>
            <a:r>
              <a:rPr sz="1800" b="1" spc="-9" dirty="0" smtClean="0">
                <a:latin typeface="Times New Roman"/>
                <a:cs typeface="Times New Roman"/>
              </a:rPr>
              <a:t>o</a:t>
            </a:r>
            <a:r>
              <a:rPr sz="1800" b="1" spc="0" dirty="0" smtClean="0">
                <a:latin typeface="Times New Roman"/>
                <a:cs typeface="Times New Roman"/>
              </a:rPr>
              <a:t>-</a:t>
            </a:r>
            <a:r>
              <a:rPr sz="1800" b="1" spc="-19" dirty="0" smtClean="0">
                <a:latin typeface="Times New Roman"/>
                <a:cs typeface="Times New Roman"/>
              </a:rPr>
              <a:t>ph</a:t>
            </a:r>
            <a:r>
              <a:rPr sz="1800" b="1" spc="-14" dirty="0" smtClean="0">
                <a:latin typeface="Times New Roman"/>
                <a:cs typeface="Times New Roman"/>
              </a:rPr>
              <a:t>o</a:t>
            </a:r>
            <a:r>
              <a:rPr sz="1800" b="1" spc="0" dirty="0" smtClean="0">
                <a:latin typeface="Times New Roman"/>
                <a:cs typeface="Times New Roman"/>
              </a:rPr>
              <a:t>s</a:t>
            </a:r>
            <a:r>
              <a:rPr sz="1800" b="1" spc="-25" dirty="0" smtClean="0">
                <a:latin typeface="Times New Roman"/>
                <a:cs typeface="Times New Roman"/>
              </a:rPr>
              <a:t>p</a:t>
            </a:r>
            <a:r>
              <a:rPr sz="1800" b="1" spc="-19" dirty="0" smtClean="0">
                <a:latin typeface="Times New Roman"/>
                <a:cs typeface="Times New Roman"/>
              </a:rPr>
              <a:t>h</a:t>
            </a:r>
            <a:r>
              <a:rPr sz="1800" b="1" spc="-14" dirty="0" smtClean="0">
                <a:latin typeface="Times New Roman"/>
                <a:cs typeface="Times New Roman"/>
              </a:rPr>
              <a:t>a</a:t>
            </a:r>
            <a:r>
              <a:rPr sz="1800" b="1" spc="0" dirty="0" smtClean="0">
                <a:latin typeface="Times New Roman"/>
                <a:cs typeface="Times New Roman"/>
              </a:rPr>
              <a:t>te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565774" y="2312198"/>
            <a:ext cx="3364252" cy="12818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430">
              <a:lnSpc>
                <a:spcPts val="1939"/>
              </a:lnSpc>
              <a:spcBef>
                <a:spcPts val="97"/>
              </a:spcBef>
            </a:pPr>
            <a:r>
              <a:rPr sz="1800" spc="0" dirty="0" smtClean="0">
                <a:latin typeface="Times New Roman"/>
                <a:cs typeface="Times New Roman"/>
              </a:rPr>
              <a:t>Hiệu</a:t>
            </a:r>
            <a:r>
              <a:rPr sz="1800" spc="14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s</a:t>
            </a:r>
            <a:r>
              <a:rPr sz="1800" spc="4" dirty="0" smtClean="0">
                <a:latin typeface="Times New Roman"/>
                <a:cs typeface="Times New Roman"/>
              </a:rPr>
              <a:t>u</a:t>
            </a:r>
            <a:r>
              <a:rPr sz="1800" spc="-4" dirty="0" smtClean="0">
                <a:latin typeface="Times New Roman"/>
                <a:cs typeface="Times New Roman"/>
              </a:rPr>
              <a:t>ấ</a:t>
            </a:r>
            <a:r>
              <a:rPr sz="1800" spc="4" dirty="0" smtClean="0">
                <a:latin typeface="Times New Roman"/>
                <a:cs typeface="Times New Roman"/>
              </a:rPr>
              <a:t>t</a:t>
            </a:r>
            <a:r>
              <a:rPr sz="1800" spc="0" dirty="0" smtClean="0">
                <a:latin typeface="Times New Roman"/>
                <a:cs typeface="Times New Roman"/>
              </a:rPr>
              <a:t>:</a:t>
            </a:r>
            <a:r>
              <a:rPr sz="1800" spc="-14" dirty="0" smtClean="0">
                <a:latin typeface="Times New Roman"/>
                <a:cs typeface="Times New Roman"/>
              </a:rPr>
              <a:t> </a:t>
            </a:r>
            <a:r>
              <a:rPr sz="1800" spc="14" dirty="0" smtClean="0">
                <a:latin typeface="Times New Roman"/>
                <a:cs typeface="Times New Roman"/>
              </a:rPr>
              <a:t>6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4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l</a:t>
            </a:r>
            <a:r>
              <a:rPr sz="1800" spc="-29" dirty="0" smtClean="0">
                <a:latin typeface="Times New Roman"/>
                <a:cs typeface="Times New Roman"/>
              </a:rPr>
              <a:t>m</a:t>
            </a:r>
            <a:r>
              <a:rPr sz="1800" spc="0" dirty="0" smtClean="0">
                <a:latin typeface="Times New Roman"/>
                <a:cs typeface="Times New Roman"/>
              </a:rPr>
              <a:t>/W</a:t>
            </a:r>
            <a:r>
              <a:rPr sz="1800" spc="-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-</a:t>
            </a:r>
            <a:r>
              <a:rPr sz="1800" spc="14" dirty="0" smtClean="0">
                <a:latin typeface="Times New Roman"/>
                <a:cs typeface="Times New Roman"/>
              </a:rPr>
              <a:t>70</a:t>
            </a:r>
            <a:r>
              <a:rPr sz="1800" spc="4" dirty="0" smtClean="0">
                <a:latin typeface="Times New Roman"/>
                <a:cs typeface="Times New Roman"/>
              </a:rPr>
              <a:t>l</a:t>
            </a:r>
            <a:r>
              <a:rPr sz="1800" spc="-29" dirty="0" smtClean="0">
                <a:latin typeface="Times New Roman"/>
                <a:cs typeface="Times New Roman"/>
              </a:rPr>
              <a:t>m</a:t>
            </a:r>
            <a:r>
              <a:rPr sz="1800" spc="4" dirty="0" smtClean="0">
                <a:latin typeface="Times New Roman"/>
                <a:cs typeface="Times New Roman"/>
              </a:rPr>
              <a:t>/</a:t>
            </a:r>
            <a:r>
              <a:rPr sz="1800" spc="0" dirty="0" smtClean="0">
                <a:latin typeface="Times New Roman"/>
                <a:cs typeface="Times New Roman"/>
              </a:rPr>
              <a:t>W</a:t>
            </a:r>
            <a:endParaRPr sz="1800" dirty="0">
              <a:latin typeface="Times New Roman"/>
              <a:cs typeface="Times New Roman"/>
            </a:endParaRPr>
          </a:p>
          <a:p>
            <a:pPr marL="12700" marR="39430">
              <a:lnSpc>
                <a:spcPct val="95825"/>
              </a:lnSpc>
              <a:spcBef>
                <a:spcPts val="645"/>
              </a:spcBef>
            </a:pPr>
            <a:r>
              <a:rPr sz="1800" spc="0" dirty="0" err="1" smtClean="0">
                <a:latin typeface="Times New Roman"/>
                <a:cs typeface="Times New Roman"/>
              </a:rPr>
              <a:t>C</a:t>
            </a:r>
            <a:r>
              <a:rPr sz="1800" spc="9" dirty="0" err="1" smtClean="0">
                <a:latin typeface="Times New Roman"/>
                <a:cs typeface="Times New Roman"/>
              </a:rPr>
              <a:t>h</a:t>
            </a:r>
            <a:r>
              <a:rPr sz="1800" spc="0" dirty="0" err="1" smtClean="0">
                <a:latin typeface="Times New Roman"/>
                <a:cs typeface="Times New Roman"/>
              </a:rPr>
              <a:t>ỉ</a:t>
            </a:r>
            <a:r>
              <a:rPr sz="1800" spc="-14" dirty="0" smtClean="0">
                <a:latin typeface="Times New Roman"/>
                <a:cs typeface="Times New Roman"/>
              </a:rPr>
              <a:t> </a:t>
            </a:r>
            <a:r>
              <a:rPr sz="1800" spc="-4" dirty="0" smtClean="0">
                <a:latin typeface="Times New Roman"/>
                <a:cs typeface="Times New Roman"/>
              </a:rPr>
              <a:t>s</a:t>
            </a:r>
            <a:r>
              <a:rPr sz="1800" spc="0" dirty="0" smtClean="0">
                <a:latin typeface="Times New Roman"/>
                <a:cs typeface="Times New Roman"/>
              </a:rPr>
              <a:t>ố</a:t>
            </a:r>
            <a:r>
              <a:rPr sz="1800" spc="1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tr</a:t>
            </a:r>
            <a:r>
              <a:rPr sz="1800" spc="14" dirty="0" smtClean="0">
                <a:latin typeface="Times New Roman"/>
                <a:cs typeface="Times New Roman"/>
              </a:rPr>
              <a:t>u</a:t>
            </a:r>
            <a:r>
              <a:rPr sz="1800" spc="-34" dirty="0" smtClean="0">
                <a:latin typeface="Times New Roman"/>
                <a:cs typeface="Times New Roman"/>
              </a:rPr>
              <a:t>y</a:t>
            </a:r>
            <a:r>
              <a:rPr sz="1800" spc="-4" dirty="0" smtClean="0">
                <a:latin typeface="Times New Roman"/>
                <a:cs typeface="Times New Roman"/>
              </a:rPr>
              <a:t>ề</a:t>
            </a:r>
            <a:r>
              <a:rPr sz="1800" spc="0" dirty="0" smtClean="0">
                <a:latin typeface="Times New Roman"/>
                <a:cs typeface="Times New Roman"/>
              </a:rPr>
              <a:t>n</a:t>
            </a:r>
            <a:r>
              <a:rPr sz="1800" spc="25" dirty="0" smtClean="0">
                <a:latin typeface="Times New Roman"/>
                <a:cs typeface="Times New Roman"/>
              </a:rPr>
              <a:t> </a:t>
            </a:r>
            <a:r>
              <a:rPr sz="1800" spc="-29" dirty="0" smtClean="0">
                <a:latin typeface="Times New Roman"/>
                <a:cs typeface="Times New Roman"/>
              </a:rPr>
              <a:t>m</a:t>
            </a:r>
            <a:r>
              <a:rPr sz="1800" spc="-4" dirty="0" smtClean="0">
                <a:latin typeface="Times New Roman"/>
                <a:cs typeface="Times New Roman"/>
              </a:rPr>
              <a:t>à</a:t>
            </a:r>
            <a:r>
              <a:rPr sz="1800" spc="0" dirty="0" smtClean="0">
                <a:latin typeface="Times New Roman"/>
                <a:cs typeface="Times New Roman"/>
              </a:rPr>
              <a:t>u</a:t>
            </a:r>
            <a:r>
              <a:rPr sz="1800" spc="39" dirty="0" smtClean="0">
                <a:latin typeface="Times New Roman"/>
                <a:cs typeface="Times New Roman"/>
              </a:rPr>
              <a:t> </a:t>
            </a:r>
            <a:r>
              <a:rPr sz="1800" spc="9" dirty="0" smtClean="0">
                <a:latin typeface="Times New Roman"/>
                <a:cs typeface="Times New Roman"/>
              </a:rPr>
              <a:t>4</a:t>
            </a:r>
            <a:r>
              <a:rPr sz="1800" spc="14" dirty="0" smtClean="0">
                <a:latin typeface="Times New Roman"/>
                <a:cs typeface="Times New Roman"/>
              </a:rPr>
              <a:t>0</a:t>
            </a:r>
            <a:r>
              <a:rPr sz="1800" spc="-4" dirty="0" smtClean="0">
                <a:latin typeface="Times New Roman"/>
                <a:cs typeface="Times New Roman"/>
              </a:rPr>
              <a:t>÷</a:t>
            </a:r>
            <a:r>
              <a:rPr sz="1800" spc="9" dirty="0" smtClean="0">
                <a:latin typeface="Times New Roman"/>
                <a:cs typeface="Times New Roman"/>
              </a:rPr>
              <a:t>70</a:t>
            </a:r>
            <a:endParaRPr sz="1800" dirty="0">
              <a:latin typeface="Times New Roman"/>
              <a:cs typeface="Times New Roman"/>
            </a:endParaRPr>
          </a:p>
          <a:p>
            <a:pPr marL="12700" marR="39430">
              <a:lnSpc>
                <a:spcPct val="95825"/>
              </a:lnSpc>
              <a:spcBef>
                <a:spcPts val="620"/>
              </a:spcBef>
            </a:pPr>
            <a:r>
              <a:rPr sz="1800" spc="-89" dirty="0" smtClean="0">
                <a:latin typeface="Times New Roman"/>
                <a:cs typeface="Times New Roman"/>
              </a:rPr>
              <a:t>T</a:t>
            </a:r>
            <a:r>
              <a:rPr sz="1800" spc="14" dirty="0" smtClean="0">
                <a:latin typeface="Times New Roman"/>
                <a:cs typeface="Times New Roman"/>
              </a:rPr>
              <a:t>uổ</a:t>
            </a:r>
            <a:r>
              <a:rPr sz="1800" spc="0" dirty="0" smtClean="0">
                <a:latin typeface="Times New Roman"/>
                <a:cs typeface="Times New Roman"/>
              </a:rPr>
              <a:t>i</a:t>
            </a:r>
            <a:r>
              <a:rPr sz="1800" spc="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t</a:t>
            </a:r>
            <a:r>
              <a:rPr sz="1800" spc="14" dirty="0" smtClean="0">
                <a:latin typeface="Times New Roman"/>
                <a:cs typeface="Times New Roman"/>
              </a:rPr>
              <a:t>h</a:t>
            </a:r>
            <a:r>
              <a:rPr sz="1800" spc="0" dirty="0" smtClean="0">
                <a:latin typeface="Times New Roman"/>
                <a:cs typeface="Times New Roman"/>
              </a:rPr>
              <a:t>ọ</a:t>
            </a:r>
            <a:r>
              <a:rPr sz="1800" spc="-29" dirty="0" smtClean="0">
                <a:latin typeface="Times New Roman"/>
                <a:cs typeface="Times New Roman"/>
              </a:rPr>
              <a:t> </a:t>
            </a:r>
            <a:r>
              <a:rPr sz="1800" spc="9" dirty="0" smtClean="0">
                <a:latin typeface="Times New Roman"/>
                <a:cs typeface="Times New Roman"/>
              </a:rPr>
              <a:t>đ</a:t>
            </a:r>
            <a:r>
              <a:rPr sz="1800" spc="-4" dirty="0" smtClean="0">
                <a:latin typeface="Times New Roman"/>
                <a:cs typeface="Times New Roman"/>
              </a:rPr>
              <a:t>è</a:t>
            </a:r>
            <a:r>
              <a:rPr sz="1800" spc="14" dirty="0" smtClean="0">
                <a:latin typeface="Times New Roman"/>
                <a:cs typeface="Times New Roman"/>
              </a:rPr>
              <a:t>n</a:t>
            </a:r>
            <a:r>
              <a:rPr sz="1800" spc="0" dirty="0" smtClean="0">
                <a:latin typeface="Times New Roman"/>
                <a:cs typeface="Times New Roman"/>
              </a:rPr>
              <a:t>:</a:t>
            </a:r>
            <a:r>
              <a:rPr sz="1800" spc="-14" dirty="0" smtClean="0">
                <a:latin typeface="Times New Roman"/>
                <a:cs typeface="Times New Roman"/>
              </a:rPr>
              <a:t> </a:t>
            </a:r>
            <a:r>
              <a:rPr sz="1800" spc="9" dirty="0" smtClean="0">
                <a:latin typeface="Times New Roman"/>
                <a:cs typeface="Times New Roman"/>
              </a:rPr>
              <a:t>7</a:t>
            </a:r>
            <a:r>
              <a:rPr sz="1800" spc="4" dirty="0" smtClean="0">
                <a:latin typeface="Times New Roman"/>
                <a:cs typeface="Times New Roman"/>
              </a:rPr>
              <a:t>.</a:t>
            </a:r>
            <a:r>
              <a:rPr sz="1800" spc="9" dirty="0" smtClean="0">
                <a:latin typeface="Times New Roman"/>
                <a:cs typeface="Times New Roman"/>
              </a:rPr>
              <a:t>00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2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– </a:t>
            </a:r>
            <a:r>
              <a:rPr sz="1800" spc="9" dirty="0" smtClean="0">
                <a:latin typeface="Times New Roman"/>
                <a:cs typeface="Times New Roman"/>
              </a:rPr>
              <a:t>15</a:t>
            </a:r>
            <a:r>
              <a:rPr sz="1800" spc="4" dirty="0" smtClean="0">
                <a:latin typeface="Times New Roman"/>
                <a:cs typeface="Times New Roman"/>
              </a:rPr>
              <a:t>.</a:t>
            </a:r>
            <a:r>
              <a:rPr sz="1800" spc="9" dirty="0" smtClean="0">
                <a:latin typeface="Times New Roman"/>
                <a:cs typeface="Times New Roman"/>
              </a:rPr>
              <a:t>00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54" dirty="0" smtClean="0">
                <a:latin typeface="Times New Roman"/>
                <a:cs typeface="Times New Roman"/>
              </a:rPr>
              <a:t> </a:t>
            </a:r>
            <a:r>
              <a:rPr sz="1800" spc="-14" dirty="0" smtClean="0">
                <a:latin typeface="Times New Roman"/>
                <a:cs typeface="Times New Roman"/>
              </a:rPr>
              <a:t>g</a:t>
            </a:r>
            <a:r>
              <a:rPr sz="1800" spc="0" dirty="0" smtClean="0">
                <a:latin typeface="Times New Roman"/>
                <a:cs typeface="Times New Roman"/>
              </a:rPr>
              <a:t>iờ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449668" y="4114800"/>
            <a:ext cx="4137659" cy="1371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290">
              <a:lnSpc>
                <a:spcPct val="95825"/>
              </a:lnSpc>
              <a:spcBef>
                <a:spcPts val="523"/>
              </a:spcBef>
            </a:pPr>
            <a:r>
              <a:rPr sz="1800" b="1" spc="0" dirty="0" err="1" smtClean="0">
                <a:latin typeface="Times New Roman"/>
                <a:cs typeface="Times New Roman"/>
              </a:rPr>
              <a:t>Đ</a:t>
            </a:r>
            <a:r>
              <a:rPr sz="1800" b="1" spc="-9" dirty="0" err="1" smtClean="0">
                <a:latin typeface="Times New Roman"/>
                <a:cs typeface="Times New Roman"/>
              </a:rPr>
              <a:t>è</a:t>
            </a:r>
            <a:r>
              <a:rPr sz="1800" b="1" spc="0" dirty="0" err="1" smtClean="0">
                <a:latin typeface="Times New Roman"/>
                <a:cs typeface="Times New Roman"/>
              </a:rPr>
              <a:t>n</a:t>
            </a:r>
            <a:r>
              <a:rPr sz="1800" b="1" spc="-9" dirty="0" smtClean="0">
                <a:latin typeface="Times New Roman"/>
                <a:cs typeface="Times New Roman"/>
              </a:rPr>
              <a:t> </a:t>
            </a:r>
            <a:r>
              <a:rPr sz="1800" b="1" spc="-144" dirty="0" smtClean="0">
                <a:latin typeface="Times New Roman"/>
                <a:cs typeface="Times New Roman"/>
              </a:rPr>
              <a:t>T</a:t>
            </a:r>
            <a:r>
              <a:rPr sz="1800" b="1" spc="-4" dirty="0" smtClean="0">
                <a:latin typeface="Times New Roman"/>
                <a:cs typeface="Times New Roman"/>
              </a:rPr>
              <a:t>r</a:t>
            </a:r>
            <a:r>
              <a:rPr sz="1800" b="1" spc="4" dirty="0" smtClean="0">
                <a:latin typeface="Times New Roman"/>
                <a:cs typeface="Times New Roman"/>
              </a:rPr>
              <a:t>i</a:t>
            </a:r>
            <a:r>
              <a:rPr sz="1800" b="1" spc="0" dirty="0" smtClean="0">
                <a:latin typeface="Times New Roman"/>
                <a:cs typeface="Times New Roman"/>
              </a:rPr>
              <a:t>-</a:t>
            </a:r>
            <a:r>
              <a:rPr sz="1800" b="1" spc="-14" dirty="0" smtClean="0">
                <a:latin typeface="Times New Roman"/>
                <a:cs typeface="Times New Roman"/>
              </a:rPr>
              <a:t>pho</a:t>
            </a:r>
            <a:r>
              <a:rPr sz="1800" b="1" spc="0" dirty="0" smtClean="0">
                <a:latin typeface="Times New Roman"/>
                <a:cs typeface="Times New Roman"/>
              </a:rPr>
              <a:t>s</a:t>
            </a:r>
            <a:r>
              <a:rPr sz="1800" b="1" spc="-19" dirty="0" smtClean="0">
                <a:latin typeface="Times New Roman"/>
                <a:cs typeface="Times New Roman"/>
              </a:rPr>
              <a:t>p</a:t>
            </a:r>
            <a:r>
              <a:rPr sz="1800" b="1" spc="-14" dirty="0" smtClean="0">
                <a:latin typeface="Times New Roman"/>
                <a:cs typeface="Times New Roman"/>
              </a:rPr>
              <a:t>ho</a:t>
            </a:r>
            <a:r>
              <a:rPr sz="1800" b="1" spc="0" dirty="0" smtClean="0">
                <a:latin typeface="Times New Roman"/>
                <a:cs typeface="Times New Roman"/>
              </a:rPr>
              <a:t>r</a:t>
            </a:r>
            <a:r>
              <a:rPr sz="1800" b="1" spc="75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(</a:t>
            </a:r>
            <a:r>
              <a:rPr sz="1800" b="1" spc="4" dirty="0" smtClean="0">
                <a:latin typeface="Times New Roman"/>
                <a:cs typeface="Times New Roman"/>
              </a:rPr>
              <a:t>đ</a:t>
            </a:r>
            <a:r>
              <a:rPr sz="1800" b="1" spc="-4" dirty="0" smtClean="0">
                <a:latin typeface="Times New Roman"/>
                <a:cs typeface="Times New Roman"/>
              </a:rPr>
              <a:t>è</a:t>
            </a:r>
            <a:r>
              <a:rPr sz="1800" b="1" spc="0" dirty="0" smtClean="0">
                <a:latin typeface="Times New Roman"/>
                <a:cs typeface="Times New Roman"/>
              </a:rPr>
              <a:t>n</a:t>
            </a:r>
            <a:r>
              <a:rPr sz="1800" b="1" spc="-4" dirty="0" smtClean="0">
                <a:latin typeface="Times New Roman"/>
                <a:cs typeface="Times New Roman"/>
              </a:rPr>
              <a:t> </a:t>
            </a:r>
            <a:r>
              <a:rPr sz="1800" b="1" spc="-9" dirty="0" smtClean="0">
                <a:latin typeface="Times New Roman"/>
                <a:cs typeface="Times New Roman"/>
              </a:rPr>
              <a:t>H</a:t>
            </a:r>
            <a:r>
              <a:rPr sz="1800" b="1" spc="0" dirty="0" smtClean="0">
                <a:latin typeface="Times New Roman"/>
                <a:cs typeface="Times New Roman"/>
              </a:rPr>
              <a:t>Q</a:t>
            </a:r>
            <a:r>
              <a:rPr sz="1800" b="1" spc="19" dirty="0" smtClean="0">
                <a:latin typeface="Times New Roman"/>
                <a:cs typeface="Times New Roman"/>
              </a:rPr>
              <a:t> </a:t>
            </a:r>
            <a:r>
              <a:rPr sz="1800" b="1" spc="0" dirty="0" smtClean="0">
                <a:latin typeface="Times New Roman"/>
                <a:cs typeface="Times New Roman"/>
              </a:rPr>
              <a:t>3 </a:t>
            </a:r>
            <a:r>
              <a:rPr sz="1800" b="1" spc="-14" dirty="0" smtClean="0">
                <a:latin typeface="Times New Roman"/>
                <a:cs typeface="Times New Roman"/>
              </a:rPr>
              <a:t>ph</a:t>
            </a:r>
            <a:r>
              <a:rPr sz="1800" b="1" spc="-9" dirty="0" smtClean="0">
                <a:latin typeface="Times New Roman"/>
                <a:cs typeface="Times New Roman"/>
              </a:rPr>
              <a:t>ổ</a:t>
            </a:r>
            <a:r>
              <a:rPr sz="1800" b="1" spc="0" dirty="0" smtClean="0">
                <a:latin typeface="Times New Roman"/>
                <a:cs typeface="Times New Roman"/>
              </a:rPr>
              <a:t>)</a:t>
            </a:r>
            <a:endParaRPr sz="1800" dirty="0">
              <a:latin typeface="Times New Roman"/>
              <a:cs typeface="Times New Roman"/>
            </a:endParaRPr>
          </a:p>
          <a:p>
            <a:pPr marL="12700" marR="34290">
              <a:lnSpc>
                <a:spcPct val="112750"/>
              </a:lnSpc>
              <a:spcBef>
                <a:spcPts val="642"/>
              </a:spcBef>
            </a:pPr>
            <a:r>
              <a:rPr sz="1350" spc="0" dirty="0" smtClean="0">
                <a:solidFill>
                  <a:srgbClr val="9FB8CD"/>
                </a:solidFill>
                <a:latin typeface="Vni 10 Swan Song"/>
                <a:cs typeface="Vni 10 Swan Song"/>
              </a:rPr>
              <a:t>   </a:t>
            </a:r>
            <a:r>
              <a:rPr sz="1350" spc="8" dirty="0" smtClean="0">
                <a:solidFill>
                  <a:srgbClr val="9FB8CD"/>
                </a:solidFill>
                <a:latin typeface="Vni 10 Swan Song"/>
                <a:cs typeface="Vni 10 Swan Song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Hiệu</a:t>
            </a:r>
            <a:r>
              <a:rPr sz="1800" spc="14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s</a:t>
            </a:r>
            <a:r>
              <a:rPr sz="1800" spc="4" dirty="0" smtClean="0">
                <a:latin typeface="Times New Roman"/>
                <a:cs typeface="Times New Roman"/>
              </a:rPr>
              <a:t>u</a:t>
            </a:r>
            <a:r>
              <a:rPr sz="1800" spc="-4" dirty="0" smtClean="0">
                <a:latin typeface="Times New Roman"/>
                <a:cs typeface="Times New Roman"/>
              </a:rPr>
              <a:t>ấ</a:t>
            </a:r>
            <a:r>
              <a:rPr sz="1800" spc="0" dirty="0" smtClean="0">
                <a:latin typeface="Times New Roman"/>
                <a:cs typeface="Times New Roman"/>
              </a:rPr>
              <a:t>t</a:t>
            </a:r>
            <a:r>
              <a:rPr sz="1800" spc="-9" dirty="0" smtClean="0">
                <a:latin typeface="Times New Roman"/>
                <a:cs typeface="Times New Roman"/>
              </a:rPr>
              <a:t> </a:t>
            </a:r>
            <a:r>
              <a:rPr sz="1800" spc="14" dirty="0" smtClean="0">
                <a:latin typeface="Times New Roman"/>
                <a:cs typeface="Times New Roman"/>
              </a:rPr>
              <a:t>8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4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-</a:t>
            </a:r>
            <a:r>
              <a:rPr sz="1800" spc="4" dirty="0" smtClean="0">
                <a:latin typeface="Times New Roman"/>
                <a:cs typeface="Times New Roman"/>
              </a:rPr>
              <a:t> </a:t>
            </a:r>
            <a:r>
              <a:rPr sz="1800" spc="9" dirty="0" smtClean="0">
                <a:latin typeface="Times New Roman"/>
                <a:cs typeface="Times New Roman"/>
              </a:rPr>
              <a:t>9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2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l</a:t>
            </a:r>
            <a:r>
              <a:rPr sz="1800" spc="-29" dirty="0" smtClean="0">
                <a:latin typeface="Times New Roman"/>
                <a:cs typeface="Times New Roman"/>
              </a:rPr>
              <a:t>m</a:t>
            </a:r>
            <a:r>
              <a:rPr sz="1800" spc="0" dirty="0" smtClean="0">
                <a:latin typeface="Times New Roman"/>
                <a:cs typeface="Times New Roman"/>
              </a:rPr>
              <a:t>/W</a:t>
            </a:r>
            <a:endParaRPr sz="1800" dirty="0">
              <a:latin typeface="Times New Roman"/>
              <a:cs typeface="Times New Roman"/>
            </a:endParaRPr>
          </a:p>
          <a:p>
            <a:pPr marL="12700" marR="34290">
              <a:lnSpc>
                <a:spcPct val="112750"/>
              </a:lnSpc>
              <a:spcBef>
                <a:spcPts val="125"/>
              </a:spcBef>
            </a:pPr>
            <a:r>
              <a:rPr sz="1350" spc="0" dirty="0" smtClean="0">
                <a:solidFill>
                  <a:srgbClr val="9FB8CD"/>
                </a:solidFill>
                <a:latin typeface="Vni 10 Swan Song"/>
                <a:cs typeface="Vni 10 Swan Song"/>
              </a:rPr>
              <a:t>   </a:t>
            </a:r>
            <a:r>
              <a:rPr sz="1350" spc="8" dirty="0" smtClean="0">
                <a:solidFill>
                  <a:srgbClr val="9FB8CD"/>
                </a:solidFill>
                <a:latin typeface="Vni 10 Swan Song"/>
                <a:cs typeface="Vni 10 Swan Song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C</a:t>
            </a:r>
            <a:r>
              <a:rPr sz="1800" spc="9" dirty="0" smtClean="0">
                <a:latin typeface="Times New Roman"/>
                <a:cs typeface="Times New Roman"/>
              </a:rPr>
              <a:t>h</a:t>
            </a:r>
            <a:r>
              <a:rPr sz="1800" spc="0" dirty="0" smtClean="0">
                <a:latin typeface="Times New Roman"/>
                <a:cs typeface="Times New Roman"/>
              </a:rPr>
              <a:t>ỉ</a:t>
            </a:r>
            <a:r>
              <a:rPr sz="1800" spc="-14" dirty="0" smtClean="0">
                <a:latin typeface="Times New Roman"/>
                <a:cs typeface="Times New Roman"/>
              </a:rPr>
              <a:t> </a:t>
            </a:r>
            <a:r>
              <a:rPr sz="1800" spc="-4" dirty="0" smtClean="0">
                <a:latin typeface="Times New Roman"/>
                <a:cs typeface="Times New Roman"/>
              </a:rPr>
              <a:t>s</a:t>
            </a:r>
            <a:r>
              <a:rPr sz="1800" spc="0" dirty="0" smtClean="0">
                <a:latin typeface="Times New Roman"/>
                <a:cs typeface="Times New Roman"/>
              </a:rPr>
              <a:t>ố</a:t>
            </a:r>
            <a:r>
              <a:rPr sz="1800" spc="1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tr</a:t>
            </a:r>
            <a:r>
              <a:rPr sz="1800" spc="14" dirty="0" smtClean="0">
                <a:latin typeface="Times New Roman"/>
                <a:cs typeface="Times New Roman"/>
              </a:rPr>
              <a:t>u</a:t>
            </a:r>
            <a:r>
              <a:rPr sz="1800" spc="-34" dirty="0" smtClean="0">
                <a:latin typeface="Times New Roman"/>
                <a:cs typeface="Times New Roman"/>
              </a:rPr>
              <a:t>y</a:t>
            </a:r>
            <a:r>
              <a:rPr sz="1800" spc="-4" dirty="0" smtClean="0">
                <a:latin typeface="Times New Roman"/>
                <a:cs typeface="Times New Roman"/>
              </a:rPr>
              <a:t>ề</a:t>
            </a:r>
            <a:r>
              <a:rPr sz="1800" spc="0" dirty="0" smtClean="0">
                <a:latin typeface="Times New Roman"/>
                <a:cs typeface="Times New Roman"/>
              </a:rPr>
              <a:t>n</a:t>
            </a:r>
            <a:r>
              <a:rPr sz="1800" spc="25" dirty="0" smtClean="0">
                <a:latin typeface="Times New Roman"/>
                <a:cs typeface="Times New Roman"/>
              </a:rPr>
              <a:t> </a:t>
            </a:r>
            <a:r>
              <a:rPr sz="1800" spc="-29" dirty="0" smtClean="0">
                <a:latin typeface="Times New Roman"/>
                <a:cs typeface="Times New Roman"/>
              </a:rPr>
              <a:t>m</a:t>
            </a:r>
            <a:r>
              <a:rPr sz="1800" spc="-4" dirty="0" smtClean="0">
                <a:latin typeface="Times New Roman"/>
                <a:cs typeface="Times New Roman"/>
              </a:rPr>
              <a:t>à</a:t>
            </a:r>
            <a:r>
              <a:rPr sz="1800" spc="9" dirty="0" smtClean="0">
                <a:latin typeface="Times New Roman"/>
                <a:cs typeface="Times New Roman"/>
              </a:rPr>
              <a:t>u</a:t>
            </a:r>
            <a:r>
              <a:rPr sz="1800" spc="0" dirty="0" smtClean="0">
                <a:latin typeface="Times New Roman"/>
                <a:cs typeface="Times New Roman"/>
              </a:rPr>
              <a:t>–</a:t>
            </a:r>
            <a:r>
              <a:rPr sz="1800" spc="19" dirty="0" smtClean="0">
                <a:latin typeface="Times New Roman"/>
                <a:cs typeface="Times New Roman"/>
              </a:rPr>
              <a:t> </a:t>
            </a:r>
            <a:r>
              <a:rPr sz="1800" spc="14" dirty="0" smtClean="0">
                <a:latin typeface="Times New Roman"/>
                <a:cs typeface="Times New Roman"/>
              </a:rPr>
              <a:t>8</a:t>
            </a:r>
            <a:r>
              <a:rPr sz="1800" spc="9" dirty="0" smtClean="0">
                <a:latin typeface="Times New Roman"/>
                <a:cs typeface="Times New Roman"/>
              </a:rPr>
              <a:t>0</a:t>
            </a:r>
            <a:r>
              <a:rPr sz="1800" spc="-4" dirty="0" smtClean="0">
                <a:latin typeface="Times New Roman"/>
                <a:cs typeface="Times New Roman"/>
              </a:rPr>
              <a:t>÷</a:t>
            </a:r>
            <a:r>
              <a:rPr sz="1800" spc="9" dirty="0" smtClean="0">
                <a:latin typeface="Times New Roman"/>
                <a:cs typeface="Times New Roman"/>
              </a:rPr>
              <a:t>90</a:t>
            </a:r>
            <a:endParaRPr sz="1800" dirty="0">
              <a:latin typeface="Times New Roman"/>
              <a:cs typeface="Times New Roman"/>
            </a:endParaRPr>
          </a:p>
          <a:p>
            <a:pPr marL="12700" marR="34290">
              <a:lnSpc>
                <a:spcPct val="112750"/>
              </a:lnSpc>
              <a:spcBef>
                <a:spcPts val="642"/>
              </a:spcBef>
            </a:pPr>
            <a:r>
              <a:rPr sz="1350" spc="0" dirty="0" smtClean="0">
                <a:solidFill>
                  <a:srgbClr val="9FB8CD"/>
                </a:solidFill>
                <a:latin typeface="Vni 10 Swan Song"/>
                <a:cs typeface="Vni 10 Swan Song"/>
              </a:rPr>
              <a:t>   </a:t>
            </a:r>
            <a:r>
              <a:rPr sz="1350" spc="8" dirty="0" smtClean="0">
                <a:solidFill>
                  <a:srgbClr val="9FB8CD"/>
                </a:solidFill>
                <a:latin typeface="Vni 10 Swan Song"/>
                <a:cs typeface="Vni 10 Swan Song"/>
              </a:rPr>
              <a:t> </a:t>
            </a:r>
            <a:r>
              <a:rPr sz="1800" spc="-89" dirty="0" smtClean="0">
                <a:latin typeface="Times New Roman"/>
                <a:cs typeface="Times New Roman"/>
              </a:rPr>
              <a:t>T</a:t>
            </a:r>
            <a:r>
              <a:rPr sz="1800" spc="14" dirty="0" smtClean="0">
                <a:latin typeface="Times New Roman"/>
                <a:cs typeface="Times New Roman"/>
              </a:rPr>
              <a:t>uổ</a:t>
            </a:r>
            <a:r>
              <a:rPr sz="1800" spc="0" dirty="0" smtClean="0">
                <a:latin typeface="Times New Roman"/>
                <a:cs typeface="Times New Roman"/>
              </a:rPr>
              <a:t>i</a:t>
            </a:r>
            <a:r>
              <a:rPr sz="1800" spc="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t</a:t>
            </a:r>
            <a:r>
              <a:rPr sz="1800" spc="14" dirty="0" smtClean="0">
                <a:latin typeface="Times New Roman"/>
                <a:cs typeface="Times New Roman"/>
              </a:rPr>
              <a:t>h</a:t>
            </a:r>
            <a:r>
              <a:rPr sz="1800" spc="0" dirty="0" smtClean="0">
                <a:latin typeface="Times New Roman"/>
                <a:cs typeface="Times New Roman"/>
              </a:rPr>
              <a:t>ọ</a:t>
            </a:r>
            <a:r>
              <a:rPr sz="1800" spc="-29" dirty="0" smtClean="0">
                <a:latin typeface="Times New Roman"/>
                <a:cs typeface="Times New Roman"/>
              </a:rPr>
              <a:t> </a:t>
            </a:r>
            <a:r>
              <a:rPr sz="1800" spc="9" dirty="0" smtClean="0">
                <a:latin typeface="Times New Roman"/>
                <a:cs typeface="Times New Roman"/>
              </a:rPr>
              <a:t>đ</a:t>
            </a:r>
            <a:r>
              <a:rPr sz="1800" spc="-4" dirty="0" smtClean="0">
                <a:latin typeface="Times New Roman"/>
                <a:cs typeface="Times New Roman"/>
              </a:rPr>
              <a:t>è</a:t>
            </a:r>
            <a:r>
              <a:rPr sz="1800" spc="0" dirty="0" smtClean="0">
                <a:latin typeface="Times New Roman"/>
                <a:cs typeface="Times New Roman"/>
              </a:rPr>
              <a:t>n :</a:t>
            </a:r>
            <a:r>
              <a:rPr sz="1800" spc="9" dirty="0" smtClean="0">
                <a:latin typeface="Times New Roman"/>
                <a:cs typeface="Times New Roman"/>
              </a:rPr>
              <a:t> 7</a:t>
            </a:r>
            <a:r>
              <a:rPr sz="1800" spc="4" dirty="0" smtClean="0">
                <a:latin typeface="Times New Roman"/>
                <a:cs typeface="Times New Roman"/>
              </a:rPr>
              <a:t>.</a:t>
            </a:r>
            <a:r>
              <a:rPr sz="1800" spc="9" dirty="0" smtClean="0">
                <a:latin typeface="Times New Roman"/>
                <a:cs typeface="Times New Roman"/>
              </a:rPr>
              <a:t>00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29" dirty="0" smtClean="0">
                <a:latin typeface="Times New Roman"/>
                <a:cs typeface="Times New Roman"/>
              </a:rPr>
              <a:t> </a:t>
            </a:r>
            <a:r>
              <a:rPr sz="1800" spc="0" dirty="0" smtClean="0">
                <a:latin typeface="Times New Roman"/>
                <a:cs typeface="Times New Roman"/>
              </a:rPr>
              <a:t>– </a:t>
            </a:r>
            <a:r>
              <a:rPr sz="1800" spc="9" dirty="0" smtClean="0">
                <a:latin typeface="Times New Roman"/>
                <a:cs typeface="Times New Roman"/>
              </a:rPr>
              <a:t>22</a:t>
            </a:r>
            <a:r>
              <a:rPr sz="1800" spc="4" dirty="0" smtClean="0">
                <a:latin typeface="Times New Roman"/>
                <a:cs typeface="Times New Roman"/>
              </a:rPr>
              <a:t>.</a:t>
            </a:r>
            <a:r>
              <a:rPr sz="1800" spc="9" dirty="0" smtClean="0">
                <a:latin typeface="Times New Roman"/>
                <a:cs typeface="Times New Roman"/>
              </a:rPr>
              <a:t>00</a:t>
            </a:r>
            <a:r>
              <a:rPr sz="1800" spc="0" dirty="0" smtClean="0">
                <a:latin typeface="Times New Roman"/>
                <a:cs typeface="Times New Roman"/>
              </a:rPr>
              <a:t>0</a:t>
            </a:r>
            <a:r>
              <a:rPr sz="1800" spc="-54" dirty="0" smtClean="0">
                <a:latin typeface="Times New Roman"/>
                <a:cs typeface="Times New Roman"/>
              </a:rPr>
              <a:t> </a:t>
            </a:r>
            <a:r>
              <a:rPr sz="1800" spc="-14" dirty="0" err="1" smtClean="0">
                <a:latin typeface="Times New Roman"/>
                <a:cs typeface="Times New Roman"/>
              </a:rPr>
              <a:t>g</a:t>
            </a:r>
            <a:r>
              <a:rPr sz="1800" spc="0" dirty="0" err="1" smtClean="0">
                <a:latin typeface="Times New Roman"/>
                <a:cs typeface="Times New Roman"/>
              </a:rPr>
              <a:t>iờ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05273" y="3453601"/>
            <a:ext cx="929727" cy="520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6"/>
          <p:cNvSpPr txBox="1"/>
          <p:nvPr/>
        </p:nvSpPr>
        <p:spPr>
          <a:xfrm>
            <a:off x="213188" y="1417115"/>
            <a:ext cx="3977811" cy="63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lang="en-US" sz="2000" b="1" spc="0" dirty="0" smtClean="0">
                <a:latin typeface="Arial"/>
                <a:cs typeface="Arial"/>
              </a:rPr>
              <a:t>1.3. </a:t>
            </a:r>
            <a:r>
              <a:rPr sz="2000" b="1" spc="0" dirty="0" err="1" smtClean="0">
                <a:latin typeface="Arial"/>
                <a:cs typeface="Arial"/>
              </a:rPr>
              <a:t>Bộ</a:t>
            </a:r>
            <a:r>
              <a:rPr sz="2000" b="1" spc="-15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đèn</a:t>
            </a:r>
            <a:r>
              <a:rPr sz="2000" b="1" spc="-46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H</a:t>
            </a:r>
            <a:r>
              <a:rPr sz="2000" b="1" spc="-25" dirty="0" smtClean="0">
                <a:latin typeface="Arial"/>
                <a:cs typeface="Arial"/>
              </a:rPr>
              <a:t>u</a:t>
            </a:r>
            <a:r>
              <a:rPr sz="2000" b="1" spc="0" dirty="0" smtClean="0">
                <a:latin typeface="Arial"/>
                <a:cs typeface="Arial"/>
              </a:rPr>
              <a:t>ỳ</a:t>
            </a:r>
            <a:r>
              <a:rPr sz="2000" b="1" spc="-25" dirty="0" smtClean="0">
                <a:latin typeface="Arial"/>
                <a:cs typeface="Arial"/>
              </a:rPr>
              <a:t>n</a:t>
            </a:r>
            <a:r>
              <a:rPr sz="2000" b="1" spc="0" dirty="0" smtClean="0">
                <a:latin typeface="Arial"/>
                <a:cs typeface="Arial"/>
              </a:rPr>
              <a:t>h</a:t>
            </a:r>
            <a:r>
              <a:rPr sz="2000" b="1" spc="-17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q</a:t>
            </a:r>
            <a:r>
              <a:rPr sz="2000" b="1" spc="-25" dirty="0" smtClean="0">
                <a:latin typeface="Arial"/>
                <a:cs typeface="Arial"/>
              </a:rPr>
              <a:t>u</a:t>
            </a:r>
            <a:r>
              <a:rPr sz="2000" b="1" spc="0" dirty="0" smtClean="0">
                <a:latin typeface="Arial"/>
                <a:cs typeface="Arial"/>
              </a:rPr>
              <a:t>a</a:t>
            </a:r>
            <a:r>
              <a:rPr sz="2000" b="1" spc="-25" dirty="0" smtClean="0">
                <a:latin typeface="Arial"/>
                <a:cs typeface="Arial"/>
              </a:rPr>
              <a:t>n</a:t>
            </a:r>
            <a:r>
              <a:rPr sz="2000" b="1" spc="0" dirty="0" smtClean="0">
                <a:latin typeface="Arial"/>
                <a:cs typeface="Arial"/>
              </a:rPr>
              <a:t>g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71486"/>
            <a:ext cx="914400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300"/>
              </a:spcAft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GIỚI THIỆU CHUNG</a:t>
            </a:r>
          </a:p>
        </p:txBody>
      </p:sp>
      <p:sp>
        <p:nvSpPr>
          <p:cNvPr id="14" name="object 19"/>
          <p:cNvSpPr/>
          <p:nvPr/>
        </p:nvSpPr>
        <p:spPr>
          <a:xfrm>
            <a:off x="7162800" y="1262036"/>
            <a:ext cx="1471729" cy="1682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557370" y="3848984"/>
            <a:ext cx="4776630" cy="285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8392">
              <a:lnSpc>
                <a:spcPct val="150000"/>
              </a:lnSpc>
              <a:spcBef>
                <a:spcPts val="100"/>
              </a:spcBef>
            </a:pPr>
            <a:r>
              <a:rPr lang="vi-VN" sz="2000" spc="0" dirty="0" smtClean="0">
                <a:latin typeface="Arial"/>
                <a:cs typeface="Arial"/>
              </a:rPr>
              <a:t>+</a:t>
            </a:r>
            <a:r>
              <a:rPr lang="vi-VN" sz="2000" spc="16" dirty="0" smtClean="0">
                <a:latin typeface="Arial"/>
                <a:cs typeface="Arial"/>
              </a:rPr>
              <a:t> </a:t>
            </a:r>
            <a:r>
              <a:rPr lang="vi-VN" sz="2000" spc="4" dirty="0" smtClean="0">
                <a:latin typeface="Arial"/>
                <a:cs typeface="Arial"/>
              </a:rPr>
              <a:t>T</a:t>
            </a:r>
            <a:r>
              <a:rPr lang="vi-VN" sz="2000" spc="-9" dirty="0" smtClean="0">
                <a:latin typeface="Arial"/>
                <a:cs typeface="Arial"/>
              </a:rPr>
              <a:t>uổ</a:t>
            </a:r>
            <a:r>
              <a:rPr lang="vi-VN" sz="2000" spc="0" dirty="0" smtClean="0">
                <a:latin typeface="Arial"/>
                <a:cs typeface="Arial"/>
              </a:rPr>
              <a:t>i</a:t>
            </a:r>
            <a:r>
              <a:rPr lang="vi-VN" sz="2000" spc="66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t</a:t>
            </a:r>
            <a:r>
              <a:rPr lang="vi-VN" sz="2000" spc="-9" dirty="0" smtClean="0">
                <a:latin typeface="Arial"/>
                <a:cs typeface="Arial"/>
              </a:rPr>
              <a:t>h</a:t>
            </a:r>
            <a:r>
              <a:rPr lang="vi-VN" sz="2000" spc="0" dirty="0" smtClean="0">
                <a:latin typeface="Arial"/>
                <a:cs typeface="Arial"/>
              </a:rPr>
              <a:t>ọ</a:t>
            </a:r>
            <a:r>
              <a:rPr lang="vi-VN" sz="2000" spc="60" dirty="0" smtClean="0">
                <a:latin typeface="Arial"/>
                <a:cs typeface="Arial"/>
              </a:rPr>
              <a:t> </a:t>
            </a:r>
            <a:r>
              <a:rPr lang="vi-VN" sz="2000" spc="-9" dirty="0" smtClean="0">
                <a:latin typeface="Arial"/>
                <a:cs typeface="Arial"/>
              </a:rPr>
              <a:t>b</a:t>
            </a:r>
            <a:r>
              <a:rPr lang="vi-VN" sz="2000" spc="0" dirty="0" smtClean="0">
                <a:latin typeface="Arial"/>
                <a:cs typeface="Arial"/>
              </a:rPr>
              <a:t>ị</a:t>
            </a:r>
            <a:r>
              <a:rPr lang="vi-VN" sz="2000" spc="32" dirty="0" smtClean="0">
                <a:latin typeface="Arial"/>
                <a:cs typeface="Arial"/>
              </a:rPr>
              <a:t> </a:t>
            </a:r>
            <a:r>
              <a:rPr lang="vi-VN" sz="2000" spc="-9" dirty="0" smtClean="0">
                <a:latin typeface="Arial"/>
                <a:cs typeface="Arial"/>
              </a:rPr>
              <a:t>ản</a:t>
            </a:r>
            <a:r>
              <a:rPr lang="vi-VN" sz="2000" spc="0" dirty="0" smtClean="0">
                <a:latin typeface="Arial"/>
                <a:cs typeface="Arial"/>
              </a:rPr>
              <a:t>h</a:t>
            </a:r>
            <a:r>
              <a:rPr lang="vi-VN" sz="2000" spc="88" dirty="0" smtClean="0">
                <a:latin typeface="Arial"/>
                <a:cs typeface="Arial"/>
              </a:rPr>
              <a:t> </a:t>
            </a:r>
            <a:r>
              <a:rPr lang="vi-VN" sz="2000" spc="-9" dirty="0" smtClean="0">
                <a:latin typeface="Arial"/>
                <a:cs typeface="Arial"/>
              </a:rPr>
              <a:t>h</a:t>
            </a:r>
            <a:r>
              <a:rPr lang="vi-VN" sz="2000" spc="9" dirty="0" smtClean="0">
                <a:latin typeface="Arial"/>
                <a:cs typeface="Arial"/>
              </a:rPr>
              <a:t>ư</a:t>
            </a:r>
            <a:r>
              <a:rPr lang="vi-VN" sz="2000" spc="4" dirty="0" smtClean="0">
                <a:latin typeface="Arial"/>
                <a:cs typeface="Arial"/>
              </a:rPr>
              <a:t>ở</a:t>
            </a:r>
            <a:r>
              <a:rPr lang="vi-VN" sz="2000" spc="-9" dirty="0" smtClean="0">
                <a:latin typeface="Arial"/>
                <a:cs typeface="Arial"/>
              </a:rPr>
              <a:t>n</a:t>
            </a:r>
            <a:r>
              <a:rPr lang="vi-VN" sz="2000" spc="0" dirty="0" smtClean="0">
                <a:latin typeface="Arial"/>
                <a:cs typeface="Arial"/>
              </a:rPr>
              <a:t>g</a:t>
            </a:r>
            <a:r>
              <a:rPr lang="vi-VN" sz="2000" spc="61" dirty="0" smtClean="0">
                <a:latin typeface="Arial"/>
                <a:cs typeface="Arial"/>
              </a:rPr>
              <a:t> </a:t>
            </a:r>
            <a:r>
              <a:rPr lang="vi-VN" sz="2000" spc="-9" dirty="0" smtClean="0">
                <a:latin typeface="Arial"/>
                <a:cs typeface="Arial"/>
              </a:rPr>
              <a:t>nh</a:t>
            </a:r>
            <a:r>
              <a:rPr lang="vi-VN" sz="2000" spc="4" dirty="0" smtClean="0">
                <a:latin typeface="Arial"/>
                <a:cs typeface="Arial"/>
              </a:rPr>
              <a:t>i</a:t>
            </a:r>
            <a:r>
              <a:rPr lang="vi-VN" sz="2000" spc="-9" dirty="0" smtClean="0">
                <a:latin typeface="Arial"/>
                <a:cs typeface="Arial"/>
              </a:rPr>
              <a:t>ề</a:t>
            </a:r>
            <a:r>
              <a:rPr lang="vi-VN" sz="2000" spc="-14" dirty="0" smtClean="0">
                <a:latin typeface="Arial"/>
                <a:cs typeface="Arial"/>
              </a:rPr>
              <a:t>u</a:t>
            </a:r>
            <a:r>
              <a:rPr lang="vi-VN" sz="2000" spc="0" dirty="0" smtClean="0">
                <a:latin typeface="Arial"/>
                <a:cs typeface="Arial"/>
              </a:rPr>
              <a:t>:</a:t>
            </a:r>
            <a:r>
              <a:rPr lang="vi-VN" sz="2000" spc="128" dirty="0" smtClean="0">
                <a:latin typeface="Arial"/>
                <a:cs typeface="Arial"/>
              </a:rPr>
              <a:t> </a:t>
            </a:r>
            <a:endParaRPr lang="en-US" sz="2000" spc="128" dirty="0" smtClean="0">
              <a:latin typeface="Arial"/>
              <a:cs typeface="Arial"/>
            </a:endParaRPr>
          </a:p>
          <a:p>
            <a:pPr marL="298450" marR="28392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vi-VN" sz="2000" spc="-9" dirty="0" smtClean="0">
                <a:latin typeface="Arial"/>
                <a:cs typeface="Arial"/>
              </a:rPr>
              <a:t>S</a:t>
            </a:r>
            <a:r>
              <a:rPr lang="vi-VN" sz="2000" spc="0" dirty="0" smtClean="0">
                <a:latin typeface="Arial"/>
                <a:cs typeface="Arial"/>
              </a:rPr>
              <a:t>ố</a:t>
            </a:r>
            <a:r>
              <a:rPr lang="vi-VN" sz="2000" spc="55" dirty="0" smtClean="0">
                <a:latin typeface="Arial"/>
                <a:cs typeface="Arial"/>
              </a:rPr>
              <a:t> </a:t>
            </a:r>
            <a:r>
              <a:rPr lang="vi-VN" sz="2000" spc="4" dirty="0" smtClean="0">
                <a:latin typeface="Arial"/>
                <a:cs typeface="Arial"/>
              </a:rPr>
              <a:t>l</a:t>
            </a:r>
            <a:r>
              <a:rPr lang="vi-VN" sz="2000" spc="-9" dirty="0" smtClean="0">
                <a:latin typeface="Arial"/>
                <a:cs typeface="Arial"/>
              </a:rPr>
              <a:t>ầ</a:t>
            </a:r>
            <a:r>
              <a:rPr lang="vi-VN" sz="2000" spc="0" dirty="0" smtClean="0">
                <a:latin typeface="Arial"/>
                <a:cs typeface="Arial"/>
              </a:rPr>
              <a:t>n</a:t>
            </a:r>
            <a:r>
              <a:rPr lang="vi-VN" sz="2000" spc="33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t</a:t>
            </a:r>
            <a:r>
              <a:rPr lang="vi-VN" sz="2000" spc="-9" dirty="0" smtClean="0">
                <a:latin typeface="Arial"/>
                <a:cs typeface="Arial"/>
              </a:rPr>
              <a:t>ắ</a:t>
            </a:r>
            <a:r>
              <a:rPr lang="vi-VN" sz="2000" spc="0" dirty="0" smtClean="0">
                <a:latin typeface="Arial"/>
                <a:cs typeface="Arial"/>
              </a:rPr>
              <a:t>t</a:t>
            </a:r>
            <a:r>
              <a:rPr lang="vi-VN" sz="2000" spc="57" dirty="0" smtClean="0">
                <a:latin typeface="Arial"/>
                <a:cs typeface="Arial"/>
              </a:rPr>
              <a:t> </a:t>
            </a:r>
            <a:r>
              <a:rPr lang="vi-VN" sz="2000" spc="-9" dirty="0" smtClean="0">
                <a:latin typeface="Arial"/>
                <a:cs typeface="Arial"/>
              </a:rPr>
              <a:t>bật</a:t>
            </a:r>
            <a:endParaRPr lang="en-US" sz="2000" dirty="0">
              <a:latin typeface="Arial"/>
              <a:cs typeface="Arial"/>
            </a:endParaRPr>
          </a:p>
          <a:p>
            <a:pPr marL="298450" marR="28392" indent="-28575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vi-VN" sz="2000" spc="-9" dirty="0" smtClean="0">
                <a:latin typeface="Arial"/>
                <a:cs typeface="Arial"/>
              </a:rPr>
              <a:t>Lắ</a:t>
            </a:r>
            <a:r>
              <a:rPr lang="vi-VN" sz="2000" spc="0" dirty="0" smtClean="0">
                <a:latin typeface="Arial"/>
                <a:cs typeface="Arial"/>
              </a:rPr>
              <a:t>p</a:t>
            </a:r>
            <a:r>
              <a:rPr lang="vi-VN" sz="2000" spc="68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t</a:t>
            </a:r>
            <a:r>
              <a:rPr lang="vi-VN" sz="2000" spc="4" dirty="0" smtClean="0">
                <a:latin typeface="Arial"/>
                <a:cs typeface="Arial"/>
              </a:rPr>
              <a:t>r</a:t>
            </a:r>
            <a:r>
              <a:rPr lang="vi-VN" sz="2000" spc="-9" dirty="0" smtClean="0">
                <a:latin typeface="Arial"/>
                <a:cs typeface="Arial"/>
              </a:rPr>
              <a:t>on</a:t>
            </a:r>
            <a:r>
              <a:rPr lang="vi-VN" sz="2000" spc="0" dirty="0" smtClean="0">
                <a:latin typeface="Arial"/>
                <a:cs typeface="Arial"/>
              </a:rPr>
              <a:t>g</a:t>
            </a:r>
            <a:r>
              <a:rPr lang="vi-VN" sz="2000" spc="85" dirty="0" smtClean="0">
                <a:latin typeface="Arial"/>
                <a:cs typeface="Arial"/>
              </a:rPr>
              <a:t> </a:t>
            </a:r>
            <a:r>
              <a:rPr lang="vi-VN" sz="2000" spc="0" dirty="0" smtClean="0">
                <a:latin typeface="Arial"/>
                <a:cs typeface="Arial"/>
              </a:rPr>
              <a:t>c</a:t>
            </a:r>
            <a:r>
              <a:rPr lang="vi-VN" sz="2000" spc="-9" dirty="0" smtClean="0">
                <a:latin typeface="Arial"/>
                <a:cs typeface="Arial"/>
              </a:rPr>
              <a:t>ha</a:t>
            </a:r>
            <a:r>
              <a:rPr lang="vi-VN" sz="2000" spc="0" dirty="0" smtClean="0">
                <a:latin typeface="Arial"/>
                <a:cs typeface="Arial"/>
              </a:rPr>
              <a:t>o</a:t>
            </a:r>
            <a:r>
              <a:rPr lang="vi-VN" sz="2000" spc="82" dirty="0" smtClean="0">
                <a:latin typeface="Arial"/>
                <a:cs typeface="Arial"/>
              </a:rPr>
              <a:t> </a:t>
            </a:r>
            <a:r>
              <a:rPr lang="vi-VN" sz="2000" spc="0" dirty="0" smtClean="0">
                <a:latin typeface="Arial"/>
                <a:cs typeface="Arial"/>
              </a:rPr>
              <a:t>c</a:t>
            </a:r>
            <a:r>
              <a:rPr lang="vi-VN" sz="2000" spc="-9" dirty="0" smtClean="0">
                <a:latin typeface="Arial"/>
                <a:cs typeface="Arial"/>
              </a:rPr>
              <a:t>hụ</a:t>
            </a:r>
            <a:r>
              <a:rPr lang="vi-VN" sz="2000" spc="0" dirty="0" smtClean="0">
                <a:latin typeface="Arial"/>
                <a:cs typeface="Arial"/>
              </a:rPr>
              <a:t>p</a:t>
            </a:r>
            <a:endParaRPr lang="vi-VN" sz="200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0"/>
              </a:spcBef>
            </a:pPr>
            <a:r>
              <a:rPr lang="vi-VN" sz="2000" spc="0" dirty="0" smtClean="0">
                <a:latin typeface="Arial"/>
                <a:cs typeface="Arial"/>
              </a:rPr>
              <a:t>+</a:t>
            </a:r>
            <a:r>
              <a:rPr lang="vi-VN" sz="2000" spc="-23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K</a:t>
            </a:r>
            <a:r>
              <a:rPr lang="vi-VN" sz="2000" spc="-9" dirty="0" smtClean="0">
                <a:latin typeface="Arial"/>
                <a:cs typeface="Arial"/>
              </a:rPr>
              <a:t>hôn</a:t>
            </a:r>
            <a:r>
              <a:rPr lang="vi-VN" sz="2000" spc="0" dirty="0" smtClean="0">
                <a:latin typeface="Arial"/>
                <a:cs typeface="Arial"/>
              </a:rPr>
              <a:t>g</a:t>
            </a:r>
            <a:r>
              <a:rPr lang="vi-VN" sz="2000" spc="-23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t</a:t>
            </a:r>
            <a:r>
              <a:rPr lang="vi-VN" sz="2000" spc="-9" dirty="0" smtClean="0">
                <a:latin typeface="Arial"/>
                <a:cs typeface="Arial"/>
              </a:rPr>
              <a:t>hâ</a:t>
            </a:r>
            <a:r>
              <a:rPr lang="vi-VN" sz="2000" spc="0" dirty="0" smtClean="0">
                <a:latin typeface="Arial"/>
                <a:cs typeface="Arial"/>
              </a:rPr>
              <a:t>n</a:t>
            </a:r>
            <a:r>
              <a:rPr lang="vi-VN" sz="2000" spc="-29" dirty="0" smtClean="0">
                <a:latin typeface="Arial"/>
                <a:cs typeface="Arial"/>
              </a:rPr>
              <a:t> </a:t>
            </a:r>
            <a:r>
              <a:rPr lang="vi-VN" sz="2000" spc="0" dirty="0" smtClean="0">
                <a:latin typeface="Arial"/>
                <a:cs typeface="Arial"/>
              </a:rPr>
              <a:t>t</a:t>
            </a:r>
            <a:r>
              <a:rPr lang="vi-VN" sz="2000" spc="-14" dirty="0" smtClean="0">
                <a:latin typeface="Arial"/>
                <a:cs typeface="Arial"/>
              </a:rPr>
              <a:t>h</a:t>
            </a:r>
            <a:r>
              <a:rPr lang="vi-VN" sz="2000" spc="4" dirty="0" smtClean="0">
                <a:latin typeface="Arial"/>
                <a:cs typeface="Arial"/>
              </a:rPr>
              <a:t>i</a:t>
            </a:r>
            <a:r>
              <a:rPr lang="vi-VN" sz="2000" spc="-9" dirty="0" smtClean="0">
                <a:latin typeface="Arial"/>
                <a:cs typeface="Arial"/>
              </a:rPr>
              <a:t>ệ</a:t>
            </a:r>
            <a:r>
              <a:rPr lang="vi-VN" sz="2000" spc="0" dirty="0" smtClean="0">
                <a:latin typeface="Arial"/>
                <a:cs typeface="Arial"/>
              </a:rPr>
              <a:t>n</a:t>
            </a:r>
            <a:r>
              <a:rPr lang="vi-VN" sz="2000" spc="-7" dirty="0" smtClean="0">
                <a:latin typeface="Arial"/>
                <a:cs typeface="Arial"/>
              </a:rPr>
              <a:t> </a:t>
            </a:r>
            <a:r>
              <a:rPr lang="vi-VN" sz="2000" spc="0" dirty="0" smtClean="0">
                <a:latin typeface="Arial"/>
                <a:cs typeface="Arial"/>
              </a:rPr>
              <a:t>v</a:t>
            </a:r>
            <a:r>
              <a:rPr lang="vi-VN" sz="2000" spc="4" dirty="0" smtClean="0">
                <a:latin typeface="Arial"/>
                <a:cs typeface="Arial"/>
              </a:rPr>
              <a:t>ớ</a:t>
            </a:r>
            <a:r>
              <a:rPr lang="vi-VN" sz="2000" spc="0" dirty="0" smtClean="0">
                <a:latin typeface="Arial"/>
                <a:cs typeface="Arial"/>
              </a:rPr>
              <a:t>i</a:t>
            </a:r>
            <a:r>
              <a:rPr lang="vi-VN" sz="2000" spc="-70" dirty="0" smtClean="0">
                <a:latin typeface="Arial"/>
                <a:cs typeface="Arial"/>
              </a:rPr>
              <a:t> </a:t>
            </a:r>
            <a:r>
              <a:rPr lang="vi-VN" sz="2000" spc="4" dirty="0" smtClean="0">
                <a:latin typeface="Arial"/>
                <a:cs typeface="Arial"/>
              </a:rPr>
              <a:t>m</a:t>
            </a:r>
            <a:r>
              <a:rPr lang="vi-VN" sz="2000" spc="-9" dirty="0" smtClean="0">
                <a:latin typeface="Arial"/>
                <a:cs typeface="Arial"/>
              </a:rPr>
              <a:t>ô</a:t>
            </a:r>
            <a:r>
              <a:rPr lang="vi-VN" sz="2000" spc="0" dirty="0" smtClean="0">
                <a:latin typeface="Arial"/>
                <a:cs typeface="Arial"/>
              </a:rPr>
              <a:t>i</a:t>
            </a:r>
            <a:r>
              <a:rPr lang="vi-VN" sz="2000" spc="-49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t</a:t>
            </a:r>
            <a:r>
              <a:rPr lang="vi-VN" sz="2000" spc="4" dirty="0" smtClean="0">
                <a:latin typeface="Arial"/>
                <a:cs typeface="Arial"/>
              </a:rPr>
              <a:t>r</a:t>
            </a:r>
            <a:r>
              <a:rPr lang="vi-VN" sz="2000" spc="9" dirty="0" smtClean="0">
                <a:latin typeface="Arial"/>
                <a:cs typeface="Arial"/>
              </a:rPr>
              <a:t>ư</a:t>
            </a:r>
            <a:r>
              <a:rPr lang="vi-VN" sz="2000" spc="4" dirty="0" smtClean="0">
                <a:latin typeface="Arial"/>
                <a:cs typeface="Arial"/>
              </a:rPr>
              <a:t>ờ</a:t>
            </a:r>
            <a:r>
              <a:rPr lang="vi-VN" sz="2000" spc="-9" dirty="0" smtClean="0">
                <a:latin typeface="Arial"/>
                <a:cs typeface="Arial"/>
              </a:rPr>
              <a:t>ng</a:t>
            </a:r>
            <a:r>
              <a:rPr lang="vi-VN" sz="2000" spc="0" dirty="0" smtClean="0">
                <a:latin typeface="Arial"/>
                <a:cs typeface="Arial"/>
              </a:rPr>
              <a:t>:</a:t>
            </a:r>
            <a:r>
              <a:rPr lang="vi-VN" sz="2000" spc="-89" dirty="0" smtClean="0">
                <a:latin typeface="Arial"/>
                <a:cs typeface="Arial"/>
              </a:rPr>
              <a:t> </a:t>
            </a:r>
            <a:r>
              <a:rPr lang="vi-VN" sz="2000" spc="0" dirty="0" smtClean="0">
                <a:latin typeface="Arial"/>
                <a:cs typeface="Arial"/>
              </a:rPr>
              <a:t>c</a:t>
            </a:r>
            <a:r>
              <a:rPr lang="vi-VN" sz="2000" spc="-9" dirty="0" smtClean="0">
                <a:latin typeface="Arial"/>
                <a:cs typeface="Arial"/>
              </a:rPr>
              <a:t>h</a:t>
            </a:r>
            <a:r>
              <a:rPr lang="vi-VN" sz="2000" spc="9" dirty="0" smtClean="0">
                <a:latin typeface="Arial"/>
                <a:cs typeface="Arial"/>
              </a:rPr>
              <a:t>ứ</a:t>
            </a:r>
            <a:r>
              <a:rPr lang="vi-VN" sz="2000" spc="0" dirty="0" smtClean="0">
                <a:latin typeface="Arial"/>
                <a:cs typeface="Arial"/>
              </a:rPr>
              <a:t>a</a:t>
            </a:r>
            <a:r>
              <a:rPr lang="vi-VN" sz="2000" spc="-59" dirty="0" smtClean="0">
                <a:latin typeface="Arial"/>
                <a:cs typeface="Arial"/>
              </a:rPr>
              <a:t> </a:t>
            </a:r>
            <a:r>
              <a:rPr lang="vi-VN" sz="2000" spc="-4" dirty="0" smtClean="0">
                <a:latin typeface="Arial"/>
                <a:cs typeface="Arial"/>
              </a:rPr>
              <a:t>t</a:t>
            </a:r>
            <a:r>
              <a:rPr lang="vi-VN" sz="2000" spc="-9" dirty="0" smtClean="0">
                <a:latin typeface="Arial"/>
                <a:cs typeface="Arial"/>
              </a:rPr>
              <a:t>hủ</a:t>
            </a:r>
            <a:r>
              <a:rPr lang="vi-VN" sz="2000" spc="0" dirty="0" smtClean="0">
                <a:latin typeface="Arial"/>
                <a:cs typeface="Arial"/>
              </a:rPr>
              <a:t>y</a:t>
            </a:r>
            <a:r>
              <a:rPr lang="vi-VN" sz="2000" spc="-13" dirty="0" smtClean="0">
                <a:latin typeface="Arial"/>
                <a:cs typeface="Arial"/>
              </a:rPr>
              <a:t> </a:t>
            </a:r>
            <a:r>
              <a:rPr lang="vi-VN" sz="2000" spc="-14" dirty="0" smtClean="0">
                <a:latin typeface="Arial"/>
                <a:cs typeface="Arial"/>
              </a:rPr>
              <a:t>ngâ</a:t>
            </a:r>
            <a:r>
              <a:rPr lang="vi-VN" sz="2000" spc="-9" dirty="0" smtClean="0">
                <a:latin typeface="Arial"/>
                <a:cs typeface="Arial"/>
              </a:rPr>
              <a:t>n</a:t>
            </a:r>
            <a:r>
              <a:rPr lang="vi-VN" sz="2000" spc="0" dirty="0" smtClean="0">
                <a:latin typeface="Arial"/>
                <a:cs typeface="Arial"/>
              </a:rPr>
              <a:t>…</a:t>
            </a:r>
            <a:endParaRPr lang="vi-VN" sz="2000" dirty="0" smtClean="0">
              <a:latin typeface="Arial"/>
              <a:cs typeface="Arial"/>
            </a:endParaRPr>
          </a:p>
          <a:p>
            <a:pPr marL="12700" marR="28392">
              <a:lnSpc>
                <a:spcPct val="150000"/>
              </a:lnSpc>
              <a:spcBef>
                <a:spcPts val="100"/>
              </a:spcBef>
            </a:pPr>
            <a:r>
              <a:rPr lang="vi-VN" sz="2000" spc="0" dirty="0" smtClean="0">
                <a:latin typeface="Arial"/>
                <a:cs typeface="Arial"/>
              </a:rPr>
              <a:t>+</a:t>
            </a:r>
            <a:r>
              <a:rPr lang="vi-VN" sz="2000" spc="16" dirty="0" smtClean="0">
                <a:latin typeface="Arial"/>
                <a:cs typeface="Arial"/>
              </a:rPr>
              <a:t> </a:t>
            </a:r>
            <a:r>
              <a:rPr lang="vi-VN" sz="2000" spc="9" dirty="0" smtClean="0">
                <a:latin typeface="Arial"/>
                <a:cs typeface="Arial"/>
              </a:rPr>
              <a:t>D</a:t>
            </a:r>
            <a:r>
              <a:rPr lang="vi-VN" sz="2000" spc="0" dirty="0" smtClean="0">
                <a:latin typeface="Arial"/>
                <a:cs typeface="Arial"/>
              </a:rPr>
              <a:t>ễ</a:t>
            </a:r>
            <a:r>
              <a:rPr lang="vi-VN" sz="2000" spc="32" dirty="0" smtClean="0">
                <a:latin typeface="Arial"/>
                <a:cs typeface="Arial"/>
              </a:rPr>
              <a:t> </a:t>
            </a:r>
            <a:r>
              <a:rPr lang="vi-VN" sz="2000" spc="0" dirty="0" smtClean="0">
                <a:latin typeface="Arial"/>
                <a:cs typeface="Arial"/>
              </a:rPr>
              <a:t>vỡ</a:t>
            </a:r>
            <a:endParaRPr lang="vi-VN" sz="2000" dirty="0">
              <a:latin typeface="Arial"/>
              <a:cs typeface="Arial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5943600" y="3423404"/>
            <a:ext cx="2943459" cy="2068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13"/>
          <p:cNvSpPr txBox="1"/>
          <p:nvPr/>
        </p:nvSpPr>
        <p:spPr>
          <a:xfrm>
            <a:off x="258267" y="1722986"/>
            <a:ext cx="5075733" cy="17268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0"/>
              </a:lnSpc>
              <a:spcBef>
                <a:spcPts val="129"/>
              </a:spcBef>
            </a:pPr>
            <a:r>
              <a:rPr sz="2250" spc="0" baseline="8622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 </a:t>
            </a:r>
            <a:r>
              <a:rPr sz="2250" spc="152" baseline="8622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sz="3000" spc="-13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3000" spc="-34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ỳ</a:t>
            </a:r>
            <a:r>
              <a:rPr sz="3000" spc="-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3000" spc="34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sz="3000" spc="-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000" spc="-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3000" spc="-8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sz="3000" spc="-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ỏ</a:t>
            </a:r>
            <a:r>
              <a:rPr sz="3000" spc="-2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sz="3000" spc="-3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sz="3000" spc="-44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9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sz="3000" spc="0" baseline="10145" dirty="0" smtClean="0">
                <a:latin typeface="Arial" panose="020B0604020202020204" pitchFamily="34" charset="0"/>
                <a:cs typeface="Arial" panose="020B0604020202020204" pitchFamily="34" charset="0"/>
              </a:rPr>
              <a:t>iển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020" marR="43811">
              <a:lnSpc>
                <a:spcPts val="1945"/>
              </a:lnSpc>
            </a:pPr>
            <a:r>
              <a:rPr sz="3000" spc="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iện</a:t>
            </a:r>
            <a:r>
              <a:rPr sz="3000" spc="-4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sz="3000" spc="-16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sz="3000" spc="-44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ợp</a:t>
            </a:r>
            <a:r>
              <a:rPr sz="3000" spc="4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000" spc="-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sz="3000" spc="-2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lư</a:t>
            </a:r>
            <a:r>
              <a:rPr sz="3000" spc="-14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3811">
              <a:lnSpc>
                <a:spcPct val="112750"/>
              </a:lnSpc>
              <a:spcBef>
                <a:spcPts val="605"/>
              </a:spcBef>
            </a:pPr>
            <a:r>
              <a:rPr sz="1500" spc="0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 </a:t>
            </a:r>
            <a:r>
              <a:rPr sz="1500" spc="152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9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r>
              <a:rPr sz="2000" spc="-4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14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sz="20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spc="-4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18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èn</a:t>
            </a:r>
            <a:r>
              <a:rPr sz="2000" spc="-3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ợi</a:t>
            </a:r>
            <a:r>
              <a:rPr sz="2000" spc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3811">
              <a:lnSpc>
                <a:spcPct val="112750"/>
              </a:lnSpc>
              <a:spcBef>
                <a:spcPts val="150"/>
              </a:spcBef>
            </a:pPr>
            <a:r>
              <a:rPr sz="1500" spc="0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 </a:t>
            </a:r>
            <a:r>
              <a:rPr sz="1500" spc="152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sz="2000" spc="-18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ất</a:t>
            </a:r>
            <a:r>
              <a:rPr sz="2000" spc="-2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sz="2000" spc="-34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000" spc="-1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000" spc="8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00" spc="-2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000" spc="-39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/W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3811">
              <a:lnSpc>
                <a:spcPts val="2355"/>
              </a:lnSpc>
              <a:spcBef>
                <a:spcPts val="267"/>
              </a:spcBef>
            </a:pPr>
            <a:r>
              <a:rPr sz="1500" spc="0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 </a:t>
            </a:r>
            <a:r>
              <a:rPr sz="1500" spc="147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spc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00" spc="-1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000" spc="-1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8"/>
          <p:cNvSpPr txBox="1"/>
          <p:nvPr/>
        </p:nvSpPr>
        <p:spPr>
          <a:xfrm>
            <a:off x="258266" y="3552675"/>
            <a:ext cx="1875333" cy="179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90"/>
              </a:lnSpc>
              <a:spcBef>
                <a:spcPts val="109"/>
              </a:spcBef>
            </a:pPr>
            <a:r>
              <a:rPr sz="2250" spc="0" baseline="1231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 </a:t>
            </a:r>
            <a:r>
              <a:rPr sz="2250" spc="152" baseline="1231" dirty="0" smtClean="0">
                <a:solidFill>
                  <a:srgbClr val="717B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3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spc="-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3000" spc="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ổ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3000" spc="-57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spc="-14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3000" spc="9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sz="3000" spc="0" baseline="1449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7"/>
          <p:cNvSpPr txBox="1"/>
          <p:nvPr/>
        </p:nvSpPr>
        <p:spPr>
          <a:xfrm>
            <a:off x="1676400" y="3566966"/>
            <a:ext cx="2819908" cy="1649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35"/>
              </a:lnSpc>
              <a:spcBef>
                <a:spcPts val="106"/>
              </a:spcBef>
            </a:pP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2000" spc="4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2000" spc="19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00" spc="-14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z="2000" spc="4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000" spc="-16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000" spc="0" dirty="0" smtClean="0">
                <a:latin typeface="Arial" panose="020B0604020202020204" pitchFamily="34" charset="0"/>
                <a:cs typeface="Arial" panose="020B0604020202020204" pitchFamily="34" charset="0"/>
              </a:rPr>
              <a:t>iờ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4"/>
          <p:cNvSpPr txBox="1"/>
          <p:nvPr/>
        </p:nvSpPr>
        <p:spPr>
          <a:xfrm>
            <a:off x="113738" y="1359587"/>
            <a:ext cx="3734924" cy="3538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lang="en-US" sz="2000" b="1" dirty="0" smtClean="0">
                <a:latin typeface="Arial"/>
                <a:cs typeface="Arial"/>
              </a:rPr>
              <a:t>1.4</a:t>
            </a:r>
            <a:r>
              <a:rPr lang="en-US" sz="2000" b="1" spc="0" dirty="0" smtClean="0">
                <a:latin typeface="Arial"/>
                <a:cs typeface="Arial"/>
              </a:rPr>
              <a:t>. </a:t>
            </a:r>
            <a:r>
              <a:rPr sz="2000" b="1" spc="0" dirty="0" err="1" smtClean="0">
                <a:latin typeface="Arial"/>
                <a:cs typeface="Arial"/>
              </a:rPr>
              <a:t>Đèn</a:t>
            </a:r>
            <a:r>
              <a:rPr sz="2000" b="1" spc="-40" dirty="0" smtClean="0">
                <a:latin typeface="Arial"/>
                <a:cs typeface="Arial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c</a:t>
            </a:r>
            <a:r>
              <a:rPr sz="2000" b="1" spc="-4" dirty="0" smtClean="0">
                <a:latin typeface="Arial"/>
                <a:cs typeface="Arial"/>
              </a:rPr>
              <a:t>o</a:t>
            </a:r>
            <a:r>
              <a:rPr sz="2000" b="1" spc="19" dirty="0" smtClean="0">
                <a:latin typeface="Arial"/>
                <a:cs typeface="Arial"/>
              </a:rPr>
              <a:t>m</a:t>
            </a:r>
            <a:r>
              <a:rPr sz="2000" b="1" spc="-4" dirty="0" smtClean="0">
                <a:latin typeface="Arial"/>
                <a:cs typeface="Arial"/>
              </a:rPr>
              <a:t>pa</a:t>
            </a:r>
            <a:r>
              <a:rPr sz="2000" b="1" spc="0" dirty="0" smtClean="0">
                <a:latin typeface="Arial"/>
                <a:cs typeface="Arial"/>
              </a:rPr>
              <a:t>ct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1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" y="228600"/>
            <a:ext cx="1768011" cy="533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47900" y="361950"/>
            <a:ext cx="6858000" cy="2667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CÔNG TY CỔ PHẦN BÓNG ĐÈN PHÍCH NƯỚC RẠNG ĐÔNG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71486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GIỚI THIỆU CHUNG</a:t>
            </a:r>
          </a:p>
        </p:txBody>
      </p:sp>
      <p:sp>
        <p:nvSpPr>
          <p:cNvPr id="19" name="object 17"/>
          <p:cNvSpPr/>
          <p:nvPr/>
        </p:nvSpPr>
        <p:spPr>
          <a:xfrm>
            <a:off x="490728" y="1855111"/>
            <a:ext cx="8116824" cy="4520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18"/>
          <p:cNvSpPr/>
          <p:nvPr/>
        </p:nvSpPr>
        <p:spPr>
          <a:xfrm>
            <a:off x="359664" y="4619648"/>
            <a:ext cx="2746248" cy="646176"/>
          </a:xfrm>
          <a:custGeom>
            <a:avLst/>
            <a:gdLst/>
            <a:ahLst/>
            <a:cxnLst/>
            <a:rect l="l" t="t" r="r" b="b"/>
            <a:pathLst>
              <a:path w="2746248" h="646176">
                <a:moveTo>
                  <a:pt x="0" y="646176"/>
                </a:moveTo>
                <a:lnTo>
                  <a:pt x="2746248" y="646176"/>
                </a:lnTo>
                <a:lnTo>
                  <a:pt x="2746248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5205984" y="2059328"/>
            <a:ext cx="2667000" cy="646176"/>
          </a:xfrm>
          <a:custGeom>
            <a:avLst/>
            <a:gdLst/>
            <a:ahLst/>
            <a:cxnLst/>
            <a:rect l="l" t="t" r="r" b="b"/>
            <a:pathLst>
              <a:path w="2667000" h="646176">
                <a:moveTo>
                  <a:pt x="0" y="646176"/>
                </a:moveTo>
                <a:lnTo>
                  <a:pt x="2667000" y="646176"/>
                </a:lnTo>
                <a:lnTo>
                  <a:pt x="266700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0"/>
          <p:cNvSpPr/>
          <p:nvPr/>
        </p:nvSpPr>
        <p:spPr>
          <a:xfrm>
            <a:off x="6175248" y="3696104"/>
            <a:ext cx="2828544" cy="368807"/>
          </a:xfrm>
          <a:custGeom>
            <a:avLst/>
            <a:gdLst/>
            <a:ahLst/>
            <a:cxnLst/>
            <a:rect l="l" t="t" r="r" b="b"/>
            <a:pathLst>
              <a:path w="2828544" h="368808">
                <a:moveTo>
                  <a:pt x="0" y="368807"/>
                </a:moveTo>
                <a:lnTo>
                  <a:pt x="2828544" y="368807"/>
                </a:lnTo>
                <a:lnTo>
                  <a:pt x="2828544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1"/>
          <p:cNvSpPr/>
          <p:nvPr/>
        </p:nvSpPr>
        <p:spPr>
          <a:xfrm>
            <a:off x="5276088" y="5442608"/>
            <a:ext cx="3544823" cy="368807"/>
          </a:xfrm>
          <a:custGeom>
            <a:avLst/>
            <a:gdLst/>
            <a:ahLst/>
            <a:cxnLst/>
            <a:rect l="l" t="t" r="r" b="b"/>
            <a:pathLst>
              <a:path w="3544823" h="368807">
                <a:moveTo>
                  <a:pt x="0" y="368807"/>
                </a:moveTo>
                <a:lnTo>
                  <a:pt x="3544823" y="368807"/>
                </a:lnTo>
                <a:lnTo>
                  <a:pt x="3544823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5446776" y="2809135"/>
            <a:ext cx="3160776" cy="368808"/>
          </a:xfrm>
          <a:custGeom>
            <a:avLst/>
            <a:gdLst/>
            <a:ahLst/>
            <a:cxnLst/>
            <a:rect l="l" t="t" r="r" b="b"/>
            <a:pathLst>
              <a:path w="3160776" h="368808">
                <a:moveTo>
                  <a:pt x="0" y="368808"/>
                </a:moveTo>
                <a:lnTo>
                  <a:pt x="3160776" y="368808"/>
                </a:lnTo>
                <a:lnTo>
                  <a:pt x="3160776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438912" y="3116984"/>
            <a:ext cx="3499104" cy="646176"/>
          </a:xfrm>
          <a:custGeom>
            <a:avLst/>
            <a:gdLst/>
            <a:ahLst/>
            <a:cxnLst/>
            <a:rect l="l" t="t" r="r" b="b"/>
            <a:pathLst>
              <a:path w="3499104" h="646176">
                <a:moveTo>
                  <a:pt x="0" y="646176"/>
                </a:moveTo>
                <a:lnTo>
                  <a:pt x="3499104" y="646176"/>
                </a:lnTo>
                <a:lnTo>
                  <a:pt x="3499104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70104" y="2251352"/>
            <a:ext cx="3715512" cy="646176"/>
          </a:xfrm>
          <a:custGeom>
            <a:avLst/>
            <a:gdLst/>
            <a:ahLst/>
            <a:cxnLst/>
            <a:rect l="l" t="t" r="r" b="b"/>
            <a:pathLst>
              <a:path w="3715512" h="646176">
                <a:moveTo>
                  <a:pt x="0" y="646176"/>
                </a:moveTo>
                <a:lnTo>
                  <a:pt x="3715512" y="646176"/>
                </a:lnTo>
                <a:lnTo>
                  <a:pt x="3715512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222504" y="5723024"/>
            <a:ext cx="2590800" cy="646176"/>
          </a:xfrm>
          <a:custGeom>
            <a:avLst/>
            <a:gdLst/>
            <a:ahLst/>
            <a:cxnLst/>
            <a:rect l="l" t="t" r="r" b="b"/>
            <a:pathLst>
              <a:path w="2590800" h="646176">
                <a:moveTo>
                  <a:pt x="0" y="646176"/>
                </a:moveTo>
                <a:lnTo>
                  <a:pt x="2590800" y="646176"/>
                </a:lnTo>
                <a:lnTo>
                  <a:pt x="259080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11"/>
          <p:cNvSpPr txBox="1"/>
          <p:nvPr/>
        </p:nvSpPr>
        <p:spPr>
          <a:xfrm>
            <a:off x="5386832" y="2131138"/>
            <a:ext cx="3114040" cy="5283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1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-19" dirty="0" smtClean="0">
                <a:latin typeface="Arial"/>
                <a:cs typeface="Arial"/>
              </a:rPr>
              <a:t>T</a:t>
            </a:r>
            <a:r>
              <a:rPr sz="1800" spc="0" dirty="0" smtClean="0">
                <a:latin typeface="Arial"/>
                <a:cs typeface="Arial"/>
              </a:rPr>
              <a:t>i</a:t>
            </a:r>
            <a:r>
              <a:rPr sz="1800" spc="9" dirty="0" smtClean="0">
                <a:latin typeface="Arial"/>
                <a:cs typeface="Arial"/>
              </a:rPr>
              <a:t>ê</a:t>
            </a:r>
            <a:r>
              <a:rPr sz="1800" spc="0" dirty="0" smtClean="0">
                <a:latin typeface="Arial"/>
                <a:cs typeface="Arial"/>
              </a:rPr>
              <a:t>u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thụ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0" dirty="0" err="1" smtClean="0">
                <a:latin typeface="Arial"/>
                <a:cs typeface="Arial"/>
              </a:rPr>
              <a:t>đ</a:t>
            </a:r>
            <a:r>
              <a:rPr sz="1800" spc="4" dirty="0" err="1" smtClean="0">
                <a:latin typeface="Arial"/>
                <a:cs typeface="Arial"/>
              </a:rPr>
              <a:t>iệ</a:t>
            </a:r>
            <a:r>
              <a:rPr sz="1800" spc="0" dirty="0" err="1" smtClean="0">
                <a:latin typeface="Arial"/>
                <a:cs typeface="Arial"/>
              </a:rPr>
              <a:t>n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err="1" smtClean="0">
                <a:latin typeface="Arial"/>
                <a:cs typeface="Arial"/>
              </a:rPr>
              <a:t>n</a:t>
            </a:r>
            <a:r>
              <a:rPr sz="1800" spc="9" dirty="0" err="1" smtClean="0">
                <a:latin typeface="Arial"/>
                <a:cs typeface="Arial"/>
              </a:rPr>
              <a:t>ă</a:t>
            </a:r>
            <a:r>
              <a:rPr sz="1800" spc="0" dirty="0" err="1" smtClean="0">
                <a:latin typeface="Arial"/>
                <a:cs typeface="Arial"/>
              </a:rPr>
              <a:t>ng</a:t>
            </a:r>
            <a:r>
              <a:rPr lang="en-US" sz="1800" spc="0" dirty="0" smtClean="0">
                <a:latin typeface="Arial"/>
                <a:cs typeface="Arial"/>
              </a:rPr>
              <a:t> </a:t>
            </a:r>
            <a:r>
              <a:rPr sz="1800" spc="4" dirty="0" err="1" smtClean="0">
                <a:latin typeface="Arial"/>
                <a:cs typeface="Arial"/>
              </a:rPr>
              <a:t>ít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225348" y="2321638"/>
            <a:ext cx="3425825" cy="5283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5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Ứng</a:t>
            </a:r>
            <a:r>
              <a:rPr sz="1800" spc="14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dụn</a:t>
            </a:r>
            <a:r>
              <a:rPr sz="1800" spc="0" dirty="0" smtClean="0">
                <a:latin typeface="Arial"/>
                <a:cs typeface="Arial"/>
              </a:rPr>
              <a:t>g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đ</a:t>
            </a:r>
            <a:r>
              <a:rPr sz="1800" spc="0" dirty="0" smtClean="0">
                <a:latin typeface="Arial"/>
                <a:cs typeface="Arial"/>
              </a:rPr>
              <a:t>a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dạn</a:t>
            </a:r>
            <a:r>
              <a:rPr sz="1800" spc="0" dirty="0" smtClean="0">
                <a:latin typeface="Arial"/>
                <a:cs typeface="Arial"/>
              </a:rPr>
              <a:t>g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tr</a:t>
            </a:r>
            <a:r>
              <a:rPr sz="1800" spc="4" dirty="0" smtClean="0">
                <a:latin typeface="Arial"/>
                <a:cs typeface="Arial"/>
              </a:rPr>
              <a:t>on</a:t>
            </a:r>
            <a:r>
              <a:rPr sz="1800" spc="0" dirty="0" smtClean="0">
                <a:latin typeface="Arial"/>
                <a:cs typeface="Arial"/>
              </a:rPr>
              <a:t>g</a:t>
            </a:r>
            <a:r>
              <a:rPr sz="1800" spc="9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cá</a:t>
            </a:r>
            <a:r>
              <a:rPr sz="1800" spc="0" dirty="0" smtClean="0"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  <a:p>
            <a:pPr marL="1230048" marR="1250408" algn="ctr">
              <a:lnSpc>
                <a:spcPct val="95825"/>
              </a:lnSpc>
            </a:pPr>
            <a:r>
              <a:rPr sz="1800" spc="0" dirty="0" smtClean="0">
                <a:latin typeface="Arial"/>
                <a:cs typeface="Arial"/>
              </a:rPr>
              <a:t>l</a:t>
            </a:r>
            <a:r>
              <a:rPr sz="1800" spc="4" dirty="0" smtClean="0">
                <a:latin typeface="Arial"/>
                <a:cs typeface="Arial"/>
              </a:rPr>
              <a:t>ĩ</a:t>
            </a:r>
            <a:r>
              <a:rPr sz="1800" spc="0" dirty="0" smtClean="0">
                <a:latin typeface="Arial"/>
                <a:cs typeface="Arial"/>
              </a:rPr>
              <a:t>nh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-19" dirty="0" smtClean="0">
                <a:latin typeface="Arial"/>
                <a:cs typeface="Arial"/>
              </a:rPr>
              <a:t>v</a:t>
            </a:r>
            <a:r>
              <a:rPr sz="1800" spc="-9" dirty="0" smtClean="0">
                <a:latin typeface="Arial"/>
                <a:cs typeface="Arial"/>
              </a:rPr>
              <a:t>ự</a:t>
            </a:r>
            <a:r>
              <a:rPr sz="1800" spc="0" dirty="0" smtClean="0"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9"/>
          <p:cNvSpPr txBox="1"/>
          <p:nvPr/>
        </p:nvSpPr>
        <p:spPr>
          <a:xfrm>
            <a:off x="6973570" y="2881200"/>
            <a:ext cx="1593367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2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-134" dirty="0" smtClean="0">
                <a:latin typeface="Arial"/>
                <a:cs typeface="Arial"/>
              </a:rPr>
              <a:t>T</a:t>
            </a:r>
            <a:r>
              <a:rPr sz="1800" spc="4" dirty="0" smtClean="0">
                <a:latin typeface="Arial"/>
                <a:cs typeface="Arial"/>
              </a:rPr>
              <a:t>uổ</a:t>
            </a:r>
            <a:r>
              <a:rPr sz="1800" spc="0" dirty="0" smtClean="0">
                <a:latin typeface="Arial"/>
                <a:cs typeface="Arial"/>
              </a:rPr>
              <a:t>i</a:t>
            </a:r>
            <a:r>
              <a:rPr sz="1800" spc="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4" dirty="0" smtClean="0">
                <a:latin typeface="Arial"/>
                <a:cs typeface="Arial"/>
              </a:rPr>
              <a:t>h</a:t>
            </a:r>
            <a:r>
              <a:rPr sz="1800" spc="0" dirty="0" smtClean="0">
                <a:latin typeface="Arial"/>
                <a:cs typeface="Arial"/>
              </a:rPr>
              <a:t>ọ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dà</a:t>
            </a:r>
            <a:r>
              <a:rPr sz="1800" spc="0" dirty="0" smtClean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8"/>
          <p:cNvSpPr txBox="1"/>
          <p:nvPr/>
        </p:nvSpPr>
        <p:spPr>
          <a:xfrm>
            <a:off x="390092" y="3517796"/>
            <a:ext cx="2698877" cy="528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6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Ít</a:t>
            </a:r>
            <a:r>
              <a:rPr sz="1800" spc="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tỏa</a:t>
            </a:r>
            <a:r>
              <a:rPr sz="1800" spc="-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n</a:t>
            </a:r>
            <a:r>
              <a:rPr sz="1800" spc="4" dirty="0" smtClean="0">
                <a:latin typeface="Arial"/>
                <a:cs typeface="Arial"/>
              </a:rPr>
              <a:t>h</a:t>
            </a:r>
            <a:r>
              <a:rPr sz="1800" spc="0" dirty="0" smtClean="0">
                <a:latin typeface="Arial"/>
                <a:cs typeface="Arial"/>
              </a:rPr>
              <a:t>i</a:t>
            </a:r>
            <a:r>
              <a:rPr sz="1800" spc="9" dirty="0" smtClean="0">
                <a:latin typeface="Arial"/>
                <a:cs typeface="Arial"/>
              </a:rPr>
              <a:t>ệ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-1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hơn </a:t>
            </a:r>
            <a:r>
              <a:rPr sz="1800" spc="9" dirty="0" smtClean="0">
                <a:latin typeface="Arial"/>
                <a:cs typeface="Arial"/>
              </a:rPr>
              <a:t>s</a:t>
            </a:r>
            <a:r>
              <a:rPr sz="1800" spc="0" dirty="0" smtClean="0">
                <a:latin typeface="Arial"/>
                <a:cs typeface="Arial"/>
              </a:rPr>
              <a:t>o</a:t>
            </a:r>
            <a:r>
              <a:rPr sz="1800" spc="-14" dirty="0" smtClean="0">
                <a:latin typeface="Arial"/>
                <a:cs typeface="Arial"/>
              </a:rPr>
              <a:t> v</a:t>
            </a:r>
            <a:r>
              <a:rPr sz="1800" spc="-4" dirty="0" smtClean="0">
                <a:latin typeface="Arial"/>
                <a:cs typeface="Arial"/>
              </a:rPr>
              <a:t>ớ</a:t>
            </a:r>
            <a:r>
              <a:rPr sz="1800" spc="0" dirty="0" smtClean="0">
                <a:latin typeface="Arial"/>
                <a:cs typeface="Arial"/>
              </a:rPr>
              <a:t>i</a:t>
            </a:r>
            <a:endParaRPr sz="1800" dirty="0">
              <a:latin typeface="Arial"/>
              <a:cs typeface="Arial"/>
            </a:endParaRPr>
          </a:p>
          <a:p>
            <a:pPr marL="369951" marR="387858" algn="ctr">
              <a:lnSpc>
                <a:spcPct val="95825"/>
              </a:lnSpc>
            </a:pPr>
            <a:r>
              <a:rPr sz="1800" spc="0" dirty="0" smtClean="0">
                <a:latin typeface="Arial"/>
                <a:cs typeface="Arial"/>
              </a:rPr>
              <a:t>n</a:t>
            </a:r>
            <a:r>
              <a:rPr sz="1800" spc="4" dirty="0" smtClean="0">
                <a:latin typeface="Arial"/>
                <a:cs typeface="Arial"/>
              </a:rPr>
              <a:t>g</a:t>
            </a:r>
            <a:r>
              <a:rPr sz="1800" spc="0" dirty="0" smtClean="0">
                <a:latin typeface="Arial"/>
                <a:cs typeface="Arial"/>
              </a:rPr>
              <a:t>u</a:t>
            </a:r>
            <a:r>
              <a:rPr sz="1800" spc="4" dirty="0" smtClean="0">
                <a:latin typeface="Arial"/>
                <a:cs typeface="Arial"/>
              </a:rPr>
              <a:t>ồ</a:t>
            </a:r>
            <a:r>
              <a:rPr sz="1800" spc="0" dirty="0" smtClean="0">
                <a:latin typeface="Arial"/>
                <a:cs typeface="Arial"/>
              </a:rPr>
              <a:t>n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sá</a:t>
            </a:r>
            <a:r>
              <a:rPr sz="1800" spc="0" dirty="0" smtClean="0">
                <a:latin typeface="Arial"/>
                <a:cs typeface="Arial"/>
              </a:rPr>
              <a:t>ng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k</a:t>
            </a:r>
            <a:r>
              <a:rPr sz="1800" spc="0" dirty="0" smtClean="0">
                <a:latin typeface="Arial"/>
                <a:cs typeface="Arial"/>
              </a:rPr>
              <a:t>h</a:t>
            </a:r>
            <a:r>
              <a:rPr sz="1800" spc="9" dirty="0" smtClean="0">
                <a:latin typeface="Arial"/>
                <a:cs typeface="Arial"/>
              </a:rPr>
              <a:t>á</a:t>
            </a:r>
            <a:r>
              <a:rPr sz="1800" spc="0" dirty="0" smtClean="0">
                <a:latin typeface="Arial"/>
                <a:cs typeface="Arial"/>
              </a:rPr>
              <a:t>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7" name="object 7"/>
          <p:cNvSpPr txBox="1"/>
          <p:nvPr/>
        </p:nvSpPr>
        <p:spPr>
          <a:xfrm>
            <a:off x="6557518" y="3767413"/>
            <a:ext cx="2404865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3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Hi</a:t>
            </a:r>
            <a:r>
              <a:rPr sz="1800" spc="9" dirty="0" smtClean="0">
                <a:latin typeface="Arial"/>
                <a:cs typeface="Arial"/>
              </a:rPr>
              <a:t>ệ</a:t>
            </a:r>
            <a:r>
              <a:rPr sz="1800" spc="0" dirty="0" smtClean="0">
                <a:latin typeface="Arial"/>
                <a:cs typeface="Arial"/>
              </a:rPr>
              <a:t>u</a:t>
            </a:r>
            <a:r>
              <a:rPr sz="1800" spc="9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s</a:t>
            </a:r>
            <a:r>
              <a:rPr sz="1800" spc="0" dirty="0" smtClean="0">
                <a:latin typeface="Arial"/>
                <a:cs typeface="Arial"/>
              </a:rPr>
              <a:t>u</a:t>
            </a:r>
            <a:r>
              <a:rPr sz="1800" spc="9" dirty="0" smtClean="0">
                <a:latin typeface="Arial"/>
                <a:cs typeface="Arial"/>
              </a:rPr>
              <a:t>ấ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sá</a:t>
            </a:r>
            <a:r>
              <a:rPr sz="1800" spc="0" dirty="0" smtClean="0">
                <a:latin typeface="Arial"/>
                <a:cs typeface="Arial"/>
              </a:rPr>
              <a:t>ng</a:t>
            </a:r>
            <a:r>
              <a:rPr sz="1800" spc="-4" dirty="0" smtClean="0">
                <a:latin typeface="Arial"/>
                <a:cs typeface="Arial"/>
              </a:rPr>
              <a:t> </a:t>
            </a:r>
            <a:r>
              <a:rPr sz="1800" spc="4" dirty="0" smtClean="0">
                <a:latin typeface="Arial"/>
                <a:cs typeface="Arial"/>
              </a:rPr>
              <a:t>ca</a:t>
            </a:r>
            <a:r>
              <a:rPr sz="1800" spc="0" dirty="0" smtClean="0"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6"/>
          <p:cNvSpPr txBox="1"/>
          <p:nvPr/>
        </p:nvSpPr>
        <p:spPr>
          <a:xfrm>
            <a:off x="589889" y="4693617"/>
            <a:ext cx="2299284" cy="5283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7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Khô</a:t>
            </a:r>
            <a:r>
              <a:rPr sz="1800" spc="4" dirty="0" smtClean="0">
                <a:latin typeface="Arial"/>
                <a:cs typeface="Arial"/>
              </a:rPr>
              <a:t>n</a:t>
            </a:r>
            <a:r>
              <a:rPr sz="1800" spc="0" dirty="0" smtClean="0">
                <a:latin typeface="Arial"/>
                <a:cs typeface="Arial"/>
              </a:rPr>
              <a:t>g</a:t>
            </a:r>
            <a:r>
              <a:rPr sz="1800" spc="4" dirty="0" smtClean="0">
                <a:latin typeface="Arial"/>
                <a:cs typeface="Arial"/>
              </a:rPr>
              <a:t> ả</a:t>
            </a:r>
            <a:r>
              <a:rPr sz="1800" spc="0" dirty="0" smtClean="0">
                <a:latin typeface="Arial"/>
                <a:cs typeface="Arial"/>
              </a:rPr>
              <a:t>nh</a:t>
            </a:r>
            <a:r>
              <a:rPr sz="1800" spc="-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hư</a:t>
            </a:r>
            <a:r>
              <a:rPr sz="1800" spc="-9" dirty="0" smtClean="0">
                <a:latin typeface="Arial"/>
                <a:cs typeface="Arial"/>
              </a:rPr>
              <a:t>ở</a:t>
            </a:r>
            <a:r>
              <a:rPr sz="1800" spc="0" dirty="0" smtClean="0">
                <a:latin typeface="Arial"/>
                <a:cs typeface="Arial"/>
              </a:rPr>
              <a:t>ng</a:t>
            </a:r>
            <a:endParaRPr sz="1800">
              <a:latin typeface="Arial"/>
              <a:cs typeface="Arial"/>
            </a:endParaRPr>
          </a:p>
          <a:p>
            <a:pPr marL="232768" marR="252911" algn="ctr">
              <a:lnSpc>
                <a:spcPct val="95825"/>
              </a:lnSpc>
            </a:pPr>
            <a:r>
              <a:rPr sz="1800" spc="0" dirty="0" smtClean="0">
                <a:latin typeface="Arial"/>
                <a:cs typeface="Arial"/>
              </a:rPr>
              <a:t>b</a:t>
            </a:r>
            <a:r>
              <a:rPr sz="1800" spc="4" dirty="0" smtClean="0">
                <a:latin typeface="Arial"/>
                <a:cs typeface="Arial"/>
              </a:rPr>
              <a:t>ậ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-1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4" dirty="0" smtClean="0">
                <a:latin typeface="Arial"/>
                <a:cs typeface="Arial"/>
              </a:rPr>
              <a:t>ắ</a:t>
            </a:r>
            <a:r>
              <a:rPr sz="1800" spc="0" dirty="0" smtClean="0">
                <a:latin typeface="Arial"/>
                <a:cs typeface="Arial"/>
              </a:rPr>
              <a:t>t </a:t>
            </a:r>
            <a:r>
              <a:rPr sz="1800" spc="4" dirty="0" smtClean="0">
                <a:latin typeface="Arial"/>
                <a:cs typeface="Arial"/>
              </a:rPr>
              <a:t>n</a:t>
            </a:r>
            <a:r>
              <a:rPr sz="1800" spc="0" dirty="0" smtClean="0">
                <a:latin typeface="Arial"/>
                <a:cs typeface="Arial"/>
              </a:rPr>
              <a:t>h</a:t>
            </a:r>
            <a:r>
              <a:rPr sz="1800" spc="4" dirty="0" smtClean="0">
                <a:latin typeface="Arial"/>
                <a:cs typeface="Arial"/>
              </a:rPr>
              <a:t>iề</a:t>
            </a:r>
            <a:r>
              <a:rPr sz="1800" spc="0" dirty="0" smtClean="0">
                <a:latin typeface="Arial"/>
                <a:cs typeface="Arial"/>
              </a:rPr>
              <a:t>u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l</a:t>
            </a:r>
            <a:r>
              <a:rPr sz="1800" spc="4" dirty="0" smtClean="0">
                <a:latin typeface="Arial"/>
                <a:cs typeface="Arial"/>
              </a:rPr>
              <a:t>ầ</a:t>
            </a:r>
            <a:r>
              <a:rPr sz="1800" spc="0" dirty="0" smtClean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5"/>
          <p:cNvSpPr txBox="1"/>
          <p:nvPr/>
        </p:nvSpPr>
        <p:spPr>
          <a:xfrm>
            <a:off x="5587111" y="5513917"/>
            <a:ext cx="3187033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4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Không</a:t>
            </a:r>
            <a:r>
              <a:rPr sz="1800" spc="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4" dirty="0" smtClean="0">
                <a:latin typeface="Arial"/>
                <a:cs typeface="Arial"/>
              </a:rPr>
              <a:t>i</a:t>
            </a:r>
            <a:r>
              <a:rPr sz="1800" spc="0" dirty="0" smtClean="0">
                <a:latin typeface="Arial"/>
                <a:cs typeface="Arial"/>
              </a:rPr>
              <a:t>a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U</a:t>
            </a:r>
            <a:r>
              <a:rPr sz="1800" spc="-175" dirty="0" smtClean="0">
                <a:latin typeface="Arial"/>
                <a:cs typeface="Arial"/>
              </a:rPr>
              <a:t>V</a:t>
            </a:r>
            <a:r>
              <a:rPr sz="1800" spc="0" dirty="0" smtClean="0">
                <a:latin typeface="Arial"/>
                <a:cs typeface="Arial"/>
              </a:rPr>
              <a:t>,</a:t>
            </a:r>
            <a:r>
              <a:rPr sz="1800" spc="4" dirty="0" smtClean="0">
                <a:latin typeface="Arial"/>
                <a:cs typeface="Arial"/>
              </a:rPr>
              <a:t> c</a:t>
            </a:r>
            <a:r>
              <a:rPr sz="1800" spc="0" dirty="0" smtClean="0">
                <a:latin typeface="Arial"/>
                <a:cs typeface="Arial"/>
              </a:rPr>
              <a:t>h</a:t>
            </a:r>
            <a:r>
              <a:rPr sz="1800" spc="4" dirty="0" smtClean="0">
                <a:latin typeface="Arial"/>
                <a:cs typeface="Arial"/>
              </a:rPr>
              <a:t>ấ</a:t>
            </a:r>
            <a:r>
              <a:rPr sz="1800" spc="0" dirty="0" smtClean="0">
                <a:latin typeface="Arial"/>
                <a:cs typeface="Arial"/>
              </a:rPr>
              <a:t>t</a:t>
            </a:r>
            <a:r>
              <a:rPr sz="1800" spc="-19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đ</a:t>
            </a:r>
            <a:r>
              <a:rPr sz="1800" spc="4" dirty="0" smtClean="0">
                <a:latin typeface="Arial"/>
                <a:cs typeface="Arial"/>
              </a:rPr>
              <a:t>ộ</a:t>
            </a:r>
            <a:r>
              <a:rPr sz="1800" spc="0" dirty="0" smtClean="0">
                <a:latin typeface="Arial"/>
                <a:cs typeface="Arial"/>
              </a:rPr>
              <a:t>c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h</a:t>
            </a:r>
            <a:r>
              <a:rPr sz="1800" spc="4" dirty="0" smtClean="0">
                <a:latin typeface="Arial"/>
                <a:cs typeface="Arial"/>
              </a:rPr>
              <a:t>ạ</a:t>
            </a:r>
            <a:r>
              <a:rPr sz="1800" spc="0" dirty="0" smtClean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"/>
          <p:cNvSpPr txBox="1"/>
          <p:nvPr/>
        </p:nvSpPr>
        <p:spPr>
          <a:xfrm>
            <a:off x="277369" y="5796967"/>
            <a:ext cx="2666999" cy="5286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39"/>
              </a:lnSpc>
              <a:spcBef>
                <a:spcPts val="97"/>
              </a:spcBef>
            </a:pPr>
            <a:r>
              <a:rPr sz="1800" spc="4" dirty="0" smtClean="0">
                <a:latin typeface="Arial"/>
                <a:cs typeface="Arial"/>
              </a:rPr>
              <a:t>8</a:t>
            </a:r>
            <a:r>
              <a:rPr sz="1800" spc="0" dirty="0" smtClean="0">
                <a:latin typeface="Arial"/>
                <a:cs typeface="Arial"/>
              </a:rPr>
              <a:t>.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Kí</a:t>
            </a:r>
            <a:r>
              <a:rPr sz="1800" spc="4" dirty="0" smtClean="0">
                <a:latin typeface="Arial"/>
                <a:cs typeface="Arial"/>
              </a:rPr>
              <a:t>c</a:t>
            </a:r>
            <a:r>
              <a:rPr sz="1800" spc="0" dirty="0" smtClean="0">
                <a:latin typeface="Arial"/>
                <a:cs typeface="Arial"/>
              </a:rPr>
              <a:t>h</a:t>
            </a:r>
            <a:r>
              <a:rPr sz="1800" spc="4" dirty="0" smtClean="0">
                <a:latin typeface="Arial"/>
                <a:cs typeface="Arial"/>
              </a:rPr>
              <a:t> </a:t>
            </a:r>
            <a:r>
              <a:rPr sz="1800" spc="0" dirty="0" err="1" smtClean="0">
                <a:latin typeface="Arial"/>
                <a:cs typeface="Arial"/>
              </a:rPr>
              <a:t>thư</a:t>
            </a:r>
            <a:r>
              <a:rPr sz="1800" spc="-9" dirty="0" err="1" smtClean="0">
                <a:latin typeface="Arial"/>
                <a:cs typeface="Arial"/>
              </a:rPr>
              <a:t>ớ</a:t>
            </a:r>
            <a:r>
              <a:rPr sz="1800" spc="0" dirty="0" err="1" smtClean="0">
                <a:latin typeface="Arial"/>
                <a:cs typeface="Arial"/>
              </a:rPr>
              <a:t>c</a:t>
            </a:r>
            <a:r>
              <a:rPr sz="1800" spc="-14" dirty="0" smtClean="0">
                <a:latin typeface="Arial"/>
                <a:cs typeface="Arial"/>
              </a:rPr>
              <a:t> </a:t>
            </a:r>
            <a:r>
              <a:rPr sz="1800" spc="0" dirty="0" err="1" smtClean="0">
                <a:latin typeface="Arial"/>
                <a:cs typeface="Arial"/>
              </a:rPr>
              <a:t>n</a:t>
            </a:r>
            <a:r>
              <a:rPr sz="1800" spc="4" dirty="0" err="1" smtClean="0">
                <a:latin typeface="Arial"/>
                <a:cs typeface="Arial"/>
              </a:rPr>
              <a:t>h</a:t>
            </a:r>
            <a:r>
              <a:rPr sz="1800" spc="0" dirty="0" err="1" smtClean="0">
                <a:latin typeface="Arial"/>
                <a:cs typeface="Arial"/>
              </a:rPr>
              <a:t>ỏ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sz="1800" spc="4" dirty="0" err="1" smtClean="0">
                <a:latin typeface="Arial"/>
                <a:cs typeface="Arial"/>
              </a:rPr>
              <a:t>gọn</a:t>
            </a:r>
            <a:r>
              <a:rPr lang="en-US" sz="1800" spc="4" dirty="0" smtClean="0">
                <a:latin typeface="Arial"/>
                <a:cs typeface="Arial"/>
              </a:rPr>
              <a:t>, </a:t>
            </a:r>
            <a:r>
              <a:rPr lang="en-US" sz="1800" spc="4" dirty="0" err="1" smtClean="0">
                <a:latin typeface="Arial"/>
                <a:cs typeface="Arial"/>
              </a:rPr>
              <a:t>ít</a:t>
            </a:r>
            <a:r>
              <a:rPr lang="en-US" sz="1800" spc="4" dirty="0" smtClean="0">
                <a:latin typeface="Arial"/>
                <a:cs typeface="Arial"/>
              </a:rPr>
              <a:t> </a:t>
            </a:r>
            <a:r>
              <a:rPr lang="en-US" sz="1800" spc="4" dirty="0" err="1" smtClean="0">
                <a:latin typeface="Arial"/>
                <a:cs typeface="Arial"/>
              </a:rPr>
              <a:t>khả</a:t>
            </a:r>
            <a:r>
              <a:rPr lang="en-US" sz="1800" spc="4" dirty="0" smtClean="0">
                <a:latin typeface="Arial"/>
                <a:cs typeface="Arial"/>
              </a:rPr>
              <a:t> </a:t>
            </a:r>
            <a:r>
              <a:rPr lang="en-US" sz="1800" spc="4" dirty="0" err="1" smtClean="0">
                <a:latin typeface="Arial"/>
                <a:cs typeface="Arial"/>
              </a:rPr>
              <a:t>năng</a:t>
            </a:r>
            <a:r>
              <a:rPr lang="en-US" sz="1800" spc="4" dirty="0" smtClean="0">
                <a:latin typeface="Arial"/>
                <a:cs typeface="Arial"/>
              </a:rPr>
              <a:t> </a:t>
            </a:r>
            <a:r>
              <a:rPr lang="en-US" sz="1800" spc="4" dirty="0" err="1" smtClean="0">
                <a:latin typeface="Arial"/>
                <a:cs typeface="Arial"/>
              </a:rPr>
              <a:t>bị</a:t>
            </a:r>
            <a:r>
              <a:rPr lang="en-US" sz="1800" spc="4" dirty="0" smtClean="0">
                <a:latin typeface="Arial"/>
                <a:cs typeface="Arial"/>
              </a:rPr>
              <a:t> </a:t>
            </a:r>
            <a:r>
              <a:rPr lang="en-US" sz="1800" spc="4" dirty="0" err="1" smtClean="0">
                <a:latin typeface="Arial"/>
                <a:cs typeface="Arial"/>
              </a:rPr>
              <a:t>vỡ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" y="1285911"/>
            <a:ext cx="505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1.5 CÁC  ƯU ĐIỂM VƯỢT TRỘI CỦA SẢN PHẨM LED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76" y="4615692"/>
            <a:ext cx="557784" cy="9495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661" y="2289438"/>
            <a:ext cx="724899" cy="7833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921" y="4148463"/>
            <a:ext cx="1021411" cy="121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</TotalTime>
  <Words>4093</Words>
  <Application>Microsoft Office PowerPoint</Application>
  <PresentationFormat>On-screen Show (4:3)</PresentationFormat>
  <Paragraphs>555</Paragraphs>
  <Slides>65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25W</vt:lpstr>
      <vt:lpstr>Arial</vt:lpstr>
      <vt:lpstr>Arial</vt:lpstr>
      <vt:lpstr>Arial (Body)</vt:lpstr>
      <vt:lpstr>Calibri</vt:lpstr>
      <vt:lpstr>Gill Sans MT</vt:lpstr>
      <vt:lpstr>Symbol</vt:lpstr>
      <vt:lpstr>Times New Roman</vt:lpstr>
      <vt:lpstr>Vni 10 Swan Song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418</cp:revision>
  <dcterms:modified xsi:type="dcterms:W3CDTF">2017-09-20T03:16:41Z</dcterms:modified>
</cp:coreProperties>
</file>