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58" r:id="rId4"/>
    <p:sldId id="266" r:id="rId5"/>
    <p:sldId id="268" r:id="rId6"/>
    <p:sldId id="259" r:id="rId7"/>
    <p:sldId id="260" r:id="rId8"/>
    <p:sldId id="261" r:id="rId9"/>
    <p:sldId id="262" r:id="rId10"/>
    <p:sldId id="263" r:id="rId11"/>
    <p:sldId id="282" r:id="rId12"/>
    <p:sldId id="280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3" r:id="rId25"/>
    <p:sldId id="284" r:id="rId26"/>
    <p:sldId id="285" r:id="rId27"/>
    <p:sldId id="286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FEF12-0B18-4FF5-9EE1-2BDE8CF14B63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27C6-98B5-4103-9E4D-FC0674BD3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03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FEF12-0B18-4FF5-9EE1-2BDE8CF14B63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27C6-98B5-4103-9E4D-FC0674BD3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177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FEF12-0B18-4FF5-9EE1-2BDE8CF14B63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27C6-98B5-4103-9E4D-FC0674BD3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93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FEF12-0B18-4FF5-9EE1-2BDE8CF14B63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27C6-98B5-4103-9E4D-FC0674BD3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320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FEF12-0B18-4FF5-9EE1-2BDE8CF14B63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27C6-98B5-4103-9E4D-FC0674BD3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03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FEF12-0B18-4FF5-9EE1-2BDE8CF14B63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27C6-98B5-4103-9E4D-FC0674BD3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974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FEF12-0B18-4FF5-9EE1-2BDE8CF14B63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27C6-98B5-4103-9E4D-FC0674BD3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880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FEF12-0B18-4FF5-9EE1-2BDE8CF14B63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27C6-98B5-4103-9E4D-FC0674BD3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23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FEF12-0B18-4FF5-9EE1-2BDE8CF14B63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27C6-98B5-4103-9E4D-FC0674BD3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626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FEF12-0B18-4FF5-9EE1-2BDE8CF14B63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27C6-98B5-4103-9E4D-FC0674BD3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62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FEF12-0B18-4FF5-9EE1-2BDE8CF14B63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27C6-98B5-4103-9E4D-FC0674BD3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64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FEF12-0B18-4FF5-9EE1-2BDE8CF14B63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A27C6-98B5-4103-9E4D-FC0674BD3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1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78038"/>
            <a:ext cx="9144000" cy="312956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SỐ TIÊU CHUẨN CƠ BẢN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ÁP DỤNG CHO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CHIẾU SÁNG RẮN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372377" y="6246251"/>
            <a:ext cx="3447245" cy="4443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BM NCNS-ĐLCL</a:t>
            </a:r>
          </a:p>
        </p:txBody>
      </p:sp>
    </p:spTree>
    <p:extLst>
      <p:ext uri="{BB962C8B-B14F-4D97-AF65-F5344CB8AC3E}">
        <p14:creationId xmlns:p14="http://schemas.microsoft.com/office/powerpoint/2010/main" val="2742087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0" y="157163"/>
            <a:ext cx="8915400" cy="477837"/>
          </a:xfrm>
        </p:spPr>
        <p:txBody>
          <a:bodyPr anchor="ctr"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1.TIÊU CHUẨN CHO CÁC SẢN PHẨM SSL (4/2015)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49" y="725487"/>
            <a:ext cx="11001795" cy="5484813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397000" y="2146300"/>
            <a:ext cx="8305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853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TIÊU CHUẨN QUY ĐỊNH 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SẢN PHẨM PHỔ BIẾN HIỆN TẠI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794715" y="3509963"/>
            <a:ext cx="6619742" cy="19506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LED TUBE</a:t>
            </a:r>
          </a:p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LED BULB</a:t>
            </a:r>
          </a:p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LED DOWNLIGHT</a:t>
            </a:r>
          </a:p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 LED PANEL</a:t>
            </a:r>
          </a:p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 BỘ ĐÈN LED</a:t>
            </a:r>
          </a:p>
        </p:txBody>
      </p:sp>
    </p:spTree>
    <p:extLst>
      <p:ext uri="{BB962C8B-B14F-4D97-AF65-F5344CB8AC3E}">
        <p14:creationId xmlns:p14="http://schemas.microsoft.com/office/powerpoint/2010/main" val="1465463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35500" y="635000"/>
            <a:ext cx="2705100" cy="520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ĐÈN ĐIỆN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96900" y="1189430"/>
            <a:ext cx="11239500" cy="19093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96900" y="3411930"/>
            <a:ext cx="8448626" cy="26586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lường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027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946" y="157163"/>
            <a:ext cx="6942054" cy="477837"/>
          </a:xfrm>
        </p:spPr>
        <p:txBody>
          <a:bodyPr anchor="ctr"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 TIÊU CHUẨN IEC 62612: 2014/ TCVN 8783: 2015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7364" y="635000"/>
            <a:ext cx="5549900" cy="29700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LED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balat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≤ 60W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50V ÷ 250V AC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IEC 62560: 2014/ TCVN 8782: 2011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6350" y="635000"/>
            <a:ext cx="5467350" cy="47550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64" y="5095003"/>
            <a:ext cx="6158986" cy="15859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7732" y="3605044"/>
            <a:ext cx="5628618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LED bulb, Par, MR AC220V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Right Arrow 8"/>
          <p:cNvSpPr/>
          <p:nvPr/>
        </p:nvSpPr>
        <p:spPr>
          <a:xfrm>
            <a:off x="197364" y="3605044"/>
            <a:ext cx="530368" cy="4354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876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946" y="157163"/>
            <a:ext cx="6942054" cy="477837"/>
          </a:xfrm>
        </p:spPr>
        <p:txBody>
          <a:bodyPr anchor="ctr"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 TIÊU CHUẨN IEC 62612: 2014/ TCVN 8783: 2015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6946" y="508000"/>
            <a:ext cx="4008354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endParaRPr lang="en-US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6946" y="1108164"/>
            <a:ext cx="5494254" cy="263149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nhãn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ủy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(V)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(W)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(Hz)</a:t>
            </a:r>
          </a:p>
        </p:txBody>
      </p:sp>
      <p:pic>
        <p:nvPicPr>
          <p:cNvPr id="10" name="Picture 9"/>
          <p:cNvPicPr/>
          <p:nvPr/>
        </p:nvPicPr>
        <p:blipFill rotWithShape="1">
          <a:blip r:embed="rId2"/>
          <a:srcRect l="36058" t="26511" r="13462" b="27879"/>
          <a:stretch/>
        </p:blipFill>
        <p:spPr bwMode="auto">
          <a:xfrm>
            <a:off x="5181600" y="2117317"/>
            <a:ext cx="6908800" cy="45592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13649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946" y="157163"/>
            <a:ext cx="6942054" cy="477837"/>
          </a:xfrm>
        </p:spPr>
        <p:txBody>
          <a:bodyPr anchor="ctr"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 TIÊU CHUẨN IEC 62612: 2014/ TCVN 8783: 2015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6946" y="508000"/>
            <a:ext cx="4008354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endParaRPr lang="en-US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6946" y="1459001"/>
            <a:ext cx="3551154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0042" y="635000"/>
            <a:ext cx="6563210" cy="62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611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946" y="157163"/>
            <a:ext cx="6942054" cy="477837"/>
          </a:xfrm>
        </p:spPr>
        <p:txBody>
          <a:bodyPr anchor="ctr"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 TIÊU CHUẨN IEC 62612: 2014/ TCVN 8783: 2015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6946" y="508000"/>
            <a:ext cx="4008354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endParaRPr lang="en-US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6946" y="1138557"/>
            <a:ext cx="6942054" cy="44704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1803" y="1585602"/>
            <a:ext cx="6742483" cy="152349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10% 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7.5%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7112000" y="1886857"/>
            <a:ext cx="725714" cy="391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837714" y="1392473"/>
            <a:ext cx="3976915" cy="146270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15% </a:t>
            </a:r>
            <a:r>
              <a:rPr 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2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1802" y="3332618"/>
            <a:ext cx="6742483" cy="50783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0.05 so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7112000" y="3462770"/>
            <a:ext cx="725714" cy="391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837714" y="3109094"/>
            <a:ext cx="3976915" cy="9548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0.05 so </a:t>
            </a:r>
            <a:r>
              <a:rPr 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2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50686" y="4325257"/>
            <a:ext cx="4100286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500" dirty="0">
                <a:sym typeface="Symbol" panose="05050102010706020507" pitchFamily="18" charset="2"/>
              </a:rPr>
              <a:t> = </a:t>
            </a:r>
            <a:r>
              <a:rPr lang="en-US" sz="2500" baseline="-25000" dirty="0">
                <a:sym typeface="Symbol" panose="05050102010706020507" pitchFamily="18" charset="2"/>
              </a:rPr>
              <a:t>displacement</a:t>
            </a:r>
            <a:r>
              <a:rPr lang="en-US" sz="2500" dirty="0">
                <a:sym typeface="Symbol" panose="05050102010706020507" pitchFamily="18" charset="2"/>
              </a:rPr>
              <a:t>  * </a:t>
            </a:r>
            <a:r>
              <a:rPr lang="en-US" sz="2500" baseline="-25000" dirty="0" err="1">
                <a:sym typeface="Symbol" panose="05050102010706020507" pitchFamily="18" charset="2"/>
              </a:rPr>
              <a:t>distorsion</a:t>
            </a:r>
            <a:r>
              <a:rPr lang="en-US" sz="2500" dirty="0">
                <a:sym typeface="Symbol" panose="05050102010706020507" pitchFamily="18" charset="2"/>
              </a:rPr>
              <a:t> </a:t>
            </a:r>
            <a:endParaRPr lang="en-US" sz="2500" dirty="0"/>
          </a:p>
        </p:txBody>
      </p:sp>
      <p:sp>
        <p:nvSpPr>
          <p:cNvPr id="15" name="Rectangle 14"/>
          <p:cNvSpPr/>
          <p:nvPr/>
        </p:nvSpPr>
        <p:spPr>
          <a:xfrm>
            <a:off x="950686" y="4956259"/>
            <a:ext cx="255884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ym typeface="Symbol" panose="05050102010706020507" pitchFamily="18" charset="2"/>
              </a:rPr>
              <a:t></a:t>
            </a:r>
            <a:r>
              <a:rPr lang="en-US" sz="2500" baseline="-25000" dirty="0">
                <a:sym typeface="Symbol" panose="05050102010706020507" pitchFamily="18" charset="2"/>
              </a:rPr>
              <a:t>displacement</a:t>
            </a:r>
            <a:r>
              <a:rPr lang="en-US" sz="2500" dirty="0">
                <a:sym typeface="Symbol" panose="05050102010706020507" pitchFamily="18" charset="2"/>
              </a:rPr>
              <a:t> = cos</a:t>
            </a:r>
            <a:r>
              <a:rPr lang="en-US" sz="2500" baseline="-25000" dirty="0">
                <a:sym typeface="Symbol" panose="05050102010706020507" pitchFamily="18" charset="2"/>
              </a:rPr>
              <a:t>1</a:t>
            </a:r>
            <a:endParaRPr lang="en-US" sz="2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950686" y="5679594"/>
                <a:ext cx="2594621" cy="6545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" dirty="0">
                    <a:sym typeface="Symbol" panose="05050102010706020507" pitchFamily="18" charset="2"/>
                  </a:rPr>
                  <a:t></a:t>
                </a:r>
                <a:r>
                  <a:rPr lang="en-US" sz="2500" baseline="-25000" dirty="0" err="1">
                    <a:sym typeface="Symbol" panose="05050102010706020507" pitchFamily="18" charset="2"/>
                  </a:rPr>
                  <a:t>distorsion</a:t>
                </a:r>
                <a:r>
                  <a:rPr lang="en-US" sz="2500" dirty="0"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5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50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sz="25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sz="25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sz="25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𝑇𝐻𝐷</m:t>
                                </m:r>
                              </m:e>
                              <m:sup>
                                <m:r>
                                  <a:rPr lang="en-US" sz="25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en-US" sz="25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686" y="5679594"/>
                <a:ext cx="2594621" cy="654538"/>
              </a:xfrm>
              <a:prstGeom prst="rect">
                <a:avLst/>
              </a:prstGeom>
              <a:blipFill rotWithShape="0">
                <a:blip r:embed="rId2"/>
                <a:stretch>
                  <a:fillRect l="-3991" b="-7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4313" y="4183757"/>
            <a:ext cx="3453401" cy="267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37714" y="4183758"/>
            <a:ext cx="3207657" cy="263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181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946" y="157163"/>
            <a:ext cx="6942054" cy="477837"/>
          </a:xfrm>
        </p:spPr>
        <p:txBody>
          <a:bodyPr anchor="ctr"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 TIÊU CHUẨN IEC 62612: 2014/ TCVN 8783: 2015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6946" y="508000"/>
            <a:ext cx="4008354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endParaRPr lang="en-US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6946" y="1138557"/>
            <a:ext cx="6942054" cy="44704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1803" y="1839517"/>
            <a:ext cx="6742483" cy="101566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10% 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7.5% 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so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7112000" y="1886857"/>
            <a:ext cx="725714" cy="391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837714" y="1646388"/>
            <a:ext cx="3976915" cy="9548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10% so </a:t>
            </a:r>
            <a:r>
              <a:rPr 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2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1802" y="3332618"/>
            <a:ext cx="6858598" cy="50783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80% so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7112000" y="3462770"/>
            <a:ext cx="725714" cy="391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939314" y="3363010"/>
            <a:ext cx="3468915" cy="44704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2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1802" y="4348280"/>
            <a:ext cx="6858598" cy="50783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0000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946" y="157163"/>
            <a:ext cx="6942054" cy="477837"/>
          </a:xfrm>
        </p:spPr>
        <p:txBody>
          <a:bodyPr anchor="ctr"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 TIÊU CHUẨN IEC 62612: 2014/ TCVN 8783: 2015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6946" y="508000"/>
            <a:ext cx="4008354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endParaRPr lang="en-US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6946" y="1138557"/>
            <a:ext cx="6942054" cy="44704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1804" y="2093433"/>
            <a:ext cx="5697454" cy="50783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thọ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 70%</a:t>
            </a:r>
          </a:p>
        </p:txBody>
      </p:sp>
      <p:sp>
        <p:nvSpPr>
          <p:cNvPr id="3" name="Right Arrow 2"/>
          <p:cNvSpPr/>
          <p:nvPr/>
        </p:nvSpPr>
        <p:spPr>
          <a:xfrm>
            <a:off x="6386286" y="2151405"/>
            <a:ext cx="725714" cy="391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87116" y="2659237"/>
            <a:ext cx="3476769" cy="50783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39000" y="2055220"/>
            <a:ext cx="4662714" cy="44704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50/70/80/90%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8372" y="3225041"/>
            <a:ext cx="5494256" cy="50783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2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2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2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hỏng</a:t>
            </a:r>
            <a:r>
              <a:rPr lang="en-US" sz="22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lang="en-US" sz="2200" i="1" u="sng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2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8372" y="3796315"/>
            <a:ext cx="9376828" cy="101566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25%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thọ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25% x 10% x 20 = 0.5 =&gt;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0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372" y="5264366"/>
            <a:ext cx="9376828" cy="101566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25%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thọ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25% x 50% x 20 = 2.5 =&gt;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8372" y="4806507"/>
            <a:ext cx="5494256" cy="50783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2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2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2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hỏng</a:t>
            </a:r>
            <a:r>
              <a:rPr lang="en-US" sz="22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lang="en-US" sz="2200" i="1" u="sng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sz="22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75167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946" y="157163"/>
            <a:ext cx="6942054" cy="477837"/>
          </a:xfrm>
        </p:spPr>
        <p:txBody>
          <a:bodyPr anchor="ctr"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 TIÊU CHUẨN IEC 62612: 2014/ TCVN 8783: 2015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6946" y="508000"/>
            <a:ext cx="4008354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endParaRPr lang="en-US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6946" y="954084"/>
            <a:ext cx="9674368" cy="19705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TN1. Chu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TN2.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TN3.Thử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946" y="2992983"/>
            <a:ext cx="9462097" cy="20313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TN1-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-10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÷ 40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4h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250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1h ở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1h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34’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- 34’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6946" y="5024308"/>
            <a:ext cx="9819512" cy="152349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thiểu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15’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rạn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nứt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</a:p>
        </p:txBody>
      </p:sp>
      <p:sp>
        <p:nvSpPr>
          <p:cNvPr id="4" name="Right Arrow 3"/>
          <p:cNvSpPr/>
          <p:nvPr/>
        </p:nvSpPr>
        <p:spPr>
          <a:xfrm>
            <a:off x="5936342" y="3243707"/>
            <a:ext cx="580572" cy="2757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926036" y="2503815"/>
            <a:ext cx="4920343" cy="20313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-10</a:t>
            </a:r>
            <a:r>
              <a:rPr lang="en-US" sz="2200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÷ 50</a:t>
            </a:r>
            <a:r>
              <a:rPr lang="en-US" sz="2200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4h </a:t>
            </a:r>
            <a:r>
              <a:rPr 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endParaRPr lang="en-US" sz="2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trình:1h ở </a:t>
            </a:r>
            <a:r>
              <a:rPr 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endParaRPr lang="en-US" sz="2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076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THÔNG TIN TIÊU CHUẨN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4997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946" y="157163"/>
            <a:ext cx="6942054" cy="477837"/>
          </a:xfrm>
        </p:spPr>
        <p:txBody>
          <a:bodyPr anchor="ctr"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 TIÊU CHUẨN IEC 62612: 2014/ TCVN 8783: 2015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6946" y="508000"/>
            <a:ext cx="4008354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endParaRPr lang="en-US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946" y="1601649"/>
            <a:ext cx="9462097" cy="152349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TN2-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30” on – 30” off</a:t>
            </a:r>
          </a:p>
          <a:p>
            <a:pPr>
              <a:lnSpc>
                <a:spcPct val="150000"/>
              </a:lnSpc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92 -106 %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6946" y="3415429"/>
            <a:ext cx="9819512" cy="152349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1/2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thọ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thiểu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15’</a:t>
            </a:r>
          </a:p>
        </p:txBody>
      </p:sp>
    </p:spTree>
    <p:extLst>
      <p:ext uri="{BB962C8B-B14F-4D97-AF65-F5344CB8AC3E}">
        <p14:creationId xmlns:p14="http://schemas.microsoft.com/office/powerpoint/2010/main" val="40396665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946" y="157163"/>
            <a:ext cx="6942054" cy="477837"/>
          </a:xfrm>
        </p:spPr>
        <p:txBody>
          <a:bodyPr anchor="ctr"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 TIÊU CHUẨN IEC 62612: 2014/ TCVN 8783: 2015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6946" y="508000"/>
            <a:ext cx="4008354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endParaRPr lang="en-US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946" y="1347734"/>
            <a:ext cx="9462097" cy="20313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TN3-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thọ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+ 10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(50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1000h</a:t>
            </a:r>
          </a:p>
          <a:p>
            <a:pPr>
              <a:lnSpc>
                <a:spcPct val="150000"/>
              </a:lnSpc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92 -106 %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6946" y="3669344"/>
            <a:ext cx="9819512" cy="101566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20%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15’</a:t>
            </a:r>
          </a:p>
        </p:txBody>
      </p:sp>
    </p:spTree>
    <p:extLst>
      <p:ext uri="{BB962C8B-B14F-4D97-AF65-F5344CB8AC3E}">
        <p14:creationId xmlns:p14="http://schemas.microsoft.com/office/powerpoint/2010/main" val="3386562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945" y="157163"/>
            <a:ext cx="8382598" cy="477837"/>
          </a:xfrm>
        </p:spPr>
        <p:txBody>
          <a:bodyPr anchor="ctr"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 TIÊU CHUẨN IEC 62722-2-1: 2014/ TCVN 10885-2-1: 2015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5311"/>
            <a:ext cx="8254160" cy="44626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05487" y="619925"/>
            <a:ext cx="4281713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Modul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LED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balat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250V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1000V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50/60Hz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05486" y="2041918"/>
            <a:ext cx="4238171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Modul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LED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(“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balat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9029" y="4876572"/>
            <a:ext cx="4238171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Modul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LED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modul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2355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945" y="157163"/>
            <a:ext cx="8382598" cy="477837"/>
          </a:xfrm>
        </p:spPr>
        <p:txBody>
          <a:bodyPr anchor="ctr"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 TIÊU CHUẨN IEC 62722-2-1: 2014/ TCVN 10885-2-1: 2015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96344" y="635000"/>
            <a:ext cx="5965369" cy="240065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LED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TCVN 7722-1: 2009/IEC 60598-1: 2008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TCVN 10885-1: 2015/IEC 62722-1: 2014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TCVN 10885-2-1: 2015/ IEC 62722-2-1: 2014</a:t>
            </a:r>
          </a:p>
          <a:p>
            <a:pPr>
              <a:lnSpc>
                <a:spcPct val="150000"/>
              </a:lnSpc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5" y="3513494"/>
            <a:ext cx="5653310" cy="1477328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Driver (</a:t>
            </a:r>
            <a:r>
              <a:rPr 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TCVN 9892: 2013/IEC 62384: 2011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TCVN 7590-2-13: 2013/IEC 61347-2-13: 2006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3" y="3525726"/>
            <a:ext cx="4709884" cy="1477328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Modul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LED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TCVN 10485: 2014/IEC 62717: 2014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TCVN 8781: 2011/IEC 62031: 2011</a:t>
            </a:r>
          </a:p>
        </p:txBody>
      </p:sp>
      <p:cxnSp>
        <p:nvCxnSpPr>
          <p:cNvPr id="6" name="Straight Connector 5"/>
          <p:cNvCxnSpPr>
            <a:stCxn id="4" idx="2"/>
          </p:cNvCxnSpPr>
          <p:nvPr/>
        </p:nvCxnSpPr>
        <p:spPr>
          <a:xfrm flipH="1">
            <a:off x="6379028" y="3035657"/>
            <a:ext cx="1" cy="2010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379028" y="3246631"/>
            <a:ext cx="19521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331200" y="3246631"/>
            <a:ext cx="0" cy="266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426856" y="3246631"/>
            <a:ext cx="19521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426856" y="3246631"/>
            <a:ext cx="0" cy="266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7205" y="5637152"/>
            <a:ext cx="11110682" cy="553998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LED Panel, Downlight, High bay, Flood,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endParaRPr lang="en-US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612930" y="5776265"/>
            <a:ext cx="580572" cy="2757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306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945" y="157163"/>
            <a:ext cx="8382598" cy="477837"/>
          </a:xfrm>
        </p:spPr>
        <p:txBody>
          <a:bodyPr anchor="ctr"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 TIÊU CHUẨN IEC 62722-2-1: 2014/ TCVN 10885-2-1: 2015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6945" y="635000"/>
            <a:ext cx="3077027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endParaRPr lang="en-US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87860"/>
              </p:ext>
            </p:extLst>
          </p:nvPr>
        </p:nvGraphicFramePr>
        <p:xfrm>
          <a:off x="2227344" y="1336112"/>
          <a:ext cx="9326027" cy="52969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2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73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18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 chiếu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 số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8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 suất vào danh định (tính bằng W)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8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Mã trắc quang </a:t>
                      </a:r>
                      <a:r>
                        <a:rPr lang="en-US" sz="16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8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Quang thông danh định (tính bằng lm)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8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 thọ hữu ích trung bình danh định (h) và hệ số duy trì quang thông danh định kết hợp (x)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8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 trị hỏng hoàn toàn danh định (%)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8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Mã duy trì quang thông </a:t>
                      </a:r>
                      <a:r>
                        <a:rPr lang="en-US" sz="16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18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giá trị tọa độ màu danh định, cả ban đầu và duy trì </a:t>
                      </a:r>
                      <a:r>
                        <a:rPr lang="en-US" sz="16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18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 độ màu tương quan danh định (CCT tính bằng K)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18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 số thể hiện màu danh định (CRI)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18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 độ môi trường danh định (t</a:t>
                      </a:r>
                      <a:r>
                        <a:rPr lang="en-US" sz="16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ứng với tính năng của đèn điện </a:t>
                      </a:r>
                      <a:r>
                        <a:rPr lang="en-US" sz="16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6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18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 suất sáng danh định của đèn điện LED (tính bằng lm/W)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18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 gian lão hóa, nếu khác với 0 h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1871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 THÍCH: Các yêu cầu pháp lý của khu vực có thể áp dụng và được ưu tiên hơn.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90722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TCVN 10485 (IEC 62717).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TCVN 10485 (IEC 62717).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TCVN 10485 (IEC 62717).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6.2.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5143" y="1188998"/>
            <a:ext cx="201748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nhãn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ủy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</a:t>
            </a:r>
          </a:p>
        </p:txBody>
      </p:sp>
    </p:spTree>
    <p:extLst>
      <p:ext uri="{BB962C8B-B14F-4D97-AF65-F5344CB8AC3E}">
        <p14:creationId xmlns:p14="http://schemas.microsoft.com/office/powerpoint/2010/main" val="23266804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945" y="157163"/>
            <a:ext cx="8382598" cy="477837"/>
          </a:xfrm>
        </p:spPr>
        <p:txBody>
          <a:bodyPr anchor="ctr"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 TIÊU CHUẨN IEC 62722-2-1: 2014/ TCVN 10885-2-1: 2015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6945" y="635000"/>
            <a:ext cx="3077027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endParaRPr lang="en-US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6945" y="1188998"/>
            <a:ext cx="113144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TCVN 10485)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6945" y="2343160"/>
            <a:ext cx="113144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TCVN 10485)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90%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6945" y="3497322"/>
            <a:ext cx="113144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TCVN 10485)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75%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6945" y="4556797"/>
            <a:ext cx="113144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TCVN 10485)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25% so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6945" y="5570105"/>
            <a:ext cx="11314484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tọa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elip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3/5/7)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7289501" y="5788366"/>
            <a:ext cx="580572" cy="2757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16517" y="6278033"/>
            <a:ext cx="11314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3(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)/ -5 (6000h)</a:t>
            </a:r>
          </a:p>
        </p:txBody>
      </p:sp>
    </p:spTree>
    <p:extLst>
      <p:ext uri="{BB962C8B-B14F-4D97-AF65-F5344CB8AC3E}">
        <p14:creationId xmlns:p14="http://schemas.microsoft.com/office/powerpoint/2010/main" val="29077739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945" y="157163"/>
            <a:ext cx="8382598" cy="477837"/>
          </a:xfrm>
        </p:spPr>
        <p:txBody>
          <a:bodyPr anchor="ctr"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 TIÊU CHUẨN IEC 62722-2-1: 2014/ TCVN 10885-2-1: 2015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6945" y="635000"/>
            <a:ext cx="3077027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endParaRPr lang="en-US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6945" y="1188998"/>
            <a:ext cx="113144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modul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TCVN 10485,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70%)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5345" y="2943324"/>
            <a:ext cx="11314484" cy="3896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TCVN 10485)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2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2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-10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C/50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</a:p>
          <a:p>
            <a:pPr>
              <a:lnSpc>
                <a:spcPct val="12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Chu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4h/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250</a:t>
            </a:r>
          </a:p>
          <a:p>
            <a:pPr>
              <a:lnSpc>
                <a:spcPct val="12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Chu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modul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LED: 17’/17’</a:t>
            </a:r>
          </a:p>
          <a:p>
            <a:pPr>
              <a:lnSpc>
                <a:spcPct val="12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1K/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LED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balat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≥ 15’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rạn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nứt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bong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nhãn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274576" y="5657737"/>
            <a:ext cx="580572" cy="2757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5436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945" y="157163"/>
            <a:ext cx="8382598" cy="477837"/>
          </a:xfrm>
        </p:spPr>
        <p:txBody>
          <a:bodyPr anchor="ctr"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 TIÊU CHUẨN IEC 62722-2-1: 2014/ TCVN 10885-2-1: 2015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6945" y="635000"/>
            <a:ext cx="3077027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endParaRPr lang="en-US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6945" y="1188998"/>
            <a:ext cx="11314484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TCVN 10485)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LED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balat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thọ</a:t>
            </a:r>
            <a:r>
              <a:rPr lang="en-US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pmax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+ 10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25%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thọ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6000h)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15’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Right Arrow 6"/>
          <p:cNvSpPr/>
          <p:nvPr/>
        </p:nvSpPr>
        <p:spPr>
          <a:xfrm>
            <a:off x="405204" y="3901508"/>
            <a:ext cx="580572" cy="2757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516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945" y="157163"/>
            <a:ext cx="8382598" cy="477837"/>
          </a:xfrm>
        </p:spPr>
        <p:txBody>
          <a:bodyPr anchor="ctr"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 TIÊU CHUẨN IEC 62776: 2015 &amp; TCVN 8782: 2011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6945" y="839333"/>
            <a:ext cx="11343512" cy="2731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25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5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IEC 62776: 2015: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LED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G5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G13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60W</a:t>
            </a:r>
          </a:p>
          <a:p>
            <a:pPr algn="l">
              <a:lnSpc>
                <a:spcPct val="150000"/>
              </a:lnSpc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250V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6945" y="3570513"/>
            <a:ext cx="11343512" cy="2935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25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5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TCVN 8782: 2011: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LED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balat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 )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60W</a:t>
            </a:r>
          </a:p>
          <a:p>
            <a:pPr algn="l">
              <a:lnSpc>
                <a:spcPct val="150000"/>
              </a:lnSpc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250V</a:t>
            </a:r>
          </a:p>
        </p:txBody>
      </p:sp>
    </p:spTree>
    <p:extLst>
      <p:ext uri="{BB962C8B-B14F-4D97-AF65-F5344CB8AC3E}">
        <p14:creationId xmlns:p14="http://schemas.microsoft.com/office/powerpoint/2010/main" val="17560317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945" y="157163"/>
            <a:ext cx="8382598" cy="477837"/>
          </a:xfrm>
        </p:spPr>
        <p:txBody>
          <a:bodyPr anchor="ctr"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 TIÊU CHUẨN IEC 62776: 2015 &amp; TCVN 8782: 2011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995116" y="631371"/>
            <a:ext cx="7700426" cy="57948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25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>
              <a:lnSpc>
                <a:spcPct val="150000"/>
              </a:lnSpc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nhãn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50000"/>
              </a:lnSpc>
              <a:buFontTx/>
              <a:buChar char="-"/>
            </a:pP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50000"/>
              </a:lnSpc>
              <a:buFontTx/>
              <a:buChar char="-"/>
            </a:pP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50000"/>
              </a:lnSpc>
              <a:buFontTx/>
              <a:buChar char="-"/>
            </a:pP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50000"/>
              </a:lnSpc>
              <a:buFontTx/>
              <a:buChar char="-"/>
            </a:pP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50000"/>
              </a:lnSpc>
              <a:buFontTx/>
              <a:buChar char="-"/>
            </a:pP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50000"/>
              </a:lnSpc>
              <a:buFontTx/>
              <a:buChar char="-"/>
            </a:pP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50000"/>
              </a:lnSpc>
              <a:buFontTx/>
              <a:buChar char="-"/>
            </a:pP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50000"/>
              </a:lnSpc>
              <a:buFontTx/>
              <a:buChar char="-"/>
            </a:pP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50000"/>
              </a:lnSpc>
              <a:buFontTx/>
              <a:buChar char="-"/>
            </a:pP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rò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hở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947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0" y="157163"/>
            <a:ext cx="8915400" cy="477837"/>
          </a:xfrm>
        </p:spPr>
        <p:txBody>
          <a:bodyPr anchor="ctr"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1.TIÊU CHUẨN CHO CÁC SẢN PHẨM SSL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193" y="1463675"/>
            <a:ext cx="5724366" cy="40417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93" y="1463675"/>
            <a:ext cx="594360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8437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945" y="157163"/>
            <a:ext cx="8382598" cy="477837"/>
          </a:xfrm>
        </p:spPr>
        <p:txBody>
          <a:bodyPr anchor="ctr"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 TIÊU CHUẨN IEC 62776: 2015 &amp; TCVN 8782: 2011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38031" y="635000"/>
            <a:ext cx="10712140" cy="57948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25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nhãn</a:t>
            </a:r>
            <a:r>
              <a:rPr lang="en-US" sz="2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150000"/>
              </a:lnSpc>
            </a:pPr>
            <a:r>
              <a:rPr lang="en-US" sz="2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buôc</a:t>
            </a:r>
            <a:r>
              <a:rPr lang="en-US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5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50000"/>
              </a:lnSpc>
              <a:buFontTx/>
              <a:buChar char="-"/>
            </a:pP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50000"/>
              </a:lnSpc>
              <a:buFontTx/>
              <a:buChar char="-"/>
            </a:pP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(V)</a:t>
            </a:r>
          </a:p>
          <a:p>
            <a:pPr marL="342900" indent="-342900" algn="l">
              <a:lnSpc>
                <a:spcPct val="150000"/>
              </a:lnSpc>
              <a:buFontTx/>
              <a:buChar char="-"/>
            </a:pP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(W)</a:t>
            </a:r>
          </a:p>
          <a:p>
            <a:pPr marL="342900" indent="-342900" algn="l">
              <a:lnSpc>
                <a:spcPct val="150000"/>
              </a:lnSpc>
              <a:buFontTx/>
              <a:buChar char="-"/>
            </a:pP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(Hz)</a:t>
            </a:r>
          </a:p>
          <a:p>
            <a:pPr algn="l">
              <a:lnSpc>
                <a:spcPct val="150000"/>
              </a:lnSpc>
            </a:pPr>
            <a:r>
              <a:rPr lang="en-US" sz="2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</a:t>
            </a:r>
            <a:r>
              <a:rPr lang="en-US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dãn</a:t>
            </a:r>
            <a:r>
              <a:rPr lang="en-US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5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50000"/>
              </a:lnSpc>
              <a:buFontTx/>
              <a:buChar char="-"/>
            </a:pP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50000"/>
              </a:lnSpc>
              <a:buFontTx/>
              <a:buChar char="-"/>
            </a:pP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(A/mA)</a:t>
            </a:r>
          </a:p>
          <a:p>
            <a:pPr marL="342900" indent="-342900" algn="l">
              <a:lnSpc>
                <a:spcPct val="150000"/>
              </a:lnSpc>
              <a:buFontTx/>
              <a:buChar char="-"/>
            </a:pP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dimming, inverter…)</a:t>
            </a:r>
          </a:p>
          <a:p>
            <a:pPr algn="l">
              <a:lnSpc>
                <a:spcPct val="150000"/>
              </a:lnSpc>
            </a:pPr>
            <a:r>
              <a:rPr lang="en-US" sz="25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5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5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5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5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5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5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5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25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5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endParaRPr lang="en-US" sz="25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5421" y="4022043"/>
            <a:ext cx="1600200" cy="1009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3119" y="1737855"/>
            <a:ext cx="1714500" cy="1685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8360" y="1737855"/>
            <a:ext cx="1657350" cy="1647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9794" y="3712480"/>
            <a:ext cx="1647825" cy="1628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5596" y="826634"/>
            <a:ext cx="61245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4707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945" y="157163"/>
            <a:ext cx="8382598" cy="477837"/>
          </a:xfrm>
        </p:spPr>
        <p:txBody>
          <a:bodyPr anchor="ctr"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 TIÊU CHUẨN IEC 62776: 2015 &amp; TCVN 8782: 2011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38031" y="635000"/>
            <a:ext cx="10712140" cy="579482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25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>
              <a:lnSpc>
                <a:spcPct val="150000"/>
              </a:lnSpc>
            </a:pPr>
            <a:r>
              <a:rPr lang="en-US" sz="2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6265" y="522524"/>
            <a:ext cx="4928820" cy="52396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30" y="5602515"/>
            <a:ext cx="8802833" cy="125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8293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945" y="157163"/>
            <a:ext cx="8382598" cy="477837"/>
          </a:xfrm>
        </p:spPr>
        <p:txBody>
          <a:bodyPr anchor="ctr"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 TIÊU CHUẨN IEC 62776: 2015 &amp; TCVN 8782: 2011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5243" y="700539"/>
            <a:ext cx="7087937" cy="15518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>
              <a:lnSpc>
                <a:spcPct val="120000"/>
              </a:lnSpc>
            </a:pP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IEC 62776: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12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≤ 200g (T5/G5), ≤ 500g (T8/G13),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≤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IEC 60081</a:t>
            </a:r>
          </a:p>
          <a:p>
            <a:pPr algn="l">
              <a:lnSpc>
                <a:spcPct val="120000"/>
              </a:lnSpc>
            </a:pP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TCVN 8782: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3180" y="498934"/>
            <a:ext cx="4928820" cy="52396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1086" y="5804120"/>
            <a:ext cx="5500914" cy="7845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974" y="3697394"/>
            <a:ext cx="6219825" cy="10572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t="37036"/>
          <a:stretch/>
        </p:blipFill>
        <p:spPr>
          <a:xfrm>
            <a:off x="255975" y="4754669"/>
            <a:ext cx="6219825" cy="653708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126143" y="2142077"/>
            <a:ext cx="3604820" cy="49076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IEC 62776: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976" y="5385478"/>
            <a:ext cx="6219825" cy="8372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977" y="6196398"/>
            <a:ext cx="6219825" cy="6381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20800" y="2558343"/>
            <a:ext cx="4219434" cy="114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990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945" y="157163"/>
            <a:ext cx="8382598" cy="477837"/>
          </a:xfrm>
        </p:spPr>
        <p:txBody>
          <a:bodyPr anchor="ctr"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 TIÊU CHUẨN IEC 62776: 2015 &amp; TCVN 8782: 2011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5980" y="700539"/>
            <a:ext cx="4751449" cy="143306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25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2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sz="2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Mômen</a:t>
            </a:r>
            <a:r>
              <a:rPr lang="en-US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Mômen</a:t>
            </a:r>
            <a:r>
              <a:rPr lang="en-US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xoắn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46" y="1968949"/>
            <a:ext cx="5863959" cy="45826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0191" y="828906"/>
            <a:ext cx="5816643" cy="44543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0191" y="5348739"/>
            <a:ext cx="3686183" cy="9069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9766" y="5348739"/>
            <a:ext cx="2168716" cy="906918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6434362" y="6321196"/>
            <a:ext cx="2549980" cy="46083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9946373" y="6321195"/>
            <a:ext cx="1969856" cy="46083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0883" y="6255657"/>
            <a:ext cx="4517599" cy="19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287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945" y="157163"/>
            <a:ext cx="8382598" cy="477837"/>
          </a:xfrm>
        </p:spPr>
        <p:txBody>
          <a:bodyPr anchor="ctr"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 TIÊU CHUẨN IEC 62776: 2015 &amp; TCVN 8782: 2011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6945" y="3648414"/>
            <a:ext cx="3781569" cy="6347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96945" y="1335313"/>
            <a:ext cx="2939741" cy="214811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>
              <a:lnSpc>
                <a:spcPct val="150000"/>
              </a:lnSpc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91-95%</a:t>
            </a:r>
          </a:p>
          <a:p>
            <a:pPr algn="l">
              <a:lnSpc>
                <a:spcPct val="150000"/>
              </a:lnSpc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20-30</a:t>
            </a:r>
            <a:r>
              <a:rPr lang="en-US" sz="2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 algn="l">
              <a:lnSpc>
                <a:spcPct val="150000"/>
              </a:lnSpc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48h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026014"/>
              </p:ext>
            </p:extLst>
          </p:nvPr>
        </p:nvGraphicFramePr>
        <p:xfrm>
          <a:off x="3497943" y="2054981"/>
          <a:ext cx="8127999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IEC 62776: 2015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TCVN 8782: 2011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trở</a:t>
                      </a:r>
                      <a:r>
                        <a:rPr lang="en-US" sz="2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≥ 4M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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bền</a:t>
                      </a:r>
                      <a:r>
                        <a:rPr lang="en-US" sz="2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 </a:t>
                      </a:r>
                      <a:r>
                        <a:rPr lang="en-US" sz="2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r>
                        <a:rPr lang="en-US" sz="2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2U + 2000 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2U + 1000V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" name="Title 1"/>
          <p:cNvSpPr txBox="1">
            <a:spLocks/>
          </p:cNvSpPr>
          <p:nvPr/>
        </p:nvSpPr>
        <p:spPr>
          <a:xfrm>
            <a:off x="408380" y="852939"/>
            <a:ext cx="7146306" cy="6347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8380" y="4361089"/>
            <a:ext cx="7574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IEC 62776: 2015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08380" y="4844471"/>
            <a:ext cx="7574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TCVN 8782: 2011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96944" y="5213803"/>
            <a:ext cx="3781569" cy="5628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16114" y="5793920"/>
            <a:ext cx="11930743" cy="106408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 125</a:t>
            </a:r>
            <a:r>
              <a:rPr lang="en-US" sz="2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thiểu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10’ 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 20N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5mm</a:t>
            </a:r>
          </a:p>
          <a:p>
            <a:pPr algn="l">
              <a:lnSpc>
                <a:spcPct val="150000"/>
              </a:lnSpc>
            </a:pPr>
            <a:r>
              <a:rPr lang="en-US" sz="25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5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5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1h </a:t>
            </a:r>
            <a:r>
              <a:rPr lang="en-US" sz="25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5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5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5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ngâm</a:t>
            </a:r>
            <a:r>
              <a:rPr lang="en-US" sz="25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5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5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5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10” </a:t>
            </a:r>
            <a:r>
              <a:rPr lang="en-US" sz="25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5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5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vết</a:t>
            </a:r>
            <a:r>
              <a:rPr lang="en-US" sz="25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lõm</a:t>
            </a:r>
            <a:r>
              <a:rPr lang="en-US" sz="25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5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5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2mm</a:t>
            </a:r>
          </a:p>
        </p:txBody>
      </p:sp>
    </p:spTree>
    <p:extLst>
      <p:ext uri="{BB962C8B-B14F-4D97-AF65-F5344CB8AC3E}">
        <p14:creationId xmlns:p14="http://schemas.microsoft.com/office/powerpoint/2010/main" val="17808943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945" y="157163"/>
            <a:ext cx="8382598" cy="477837"/>
          </a:xfrm>
        </p:spPr>
        <p:txBody>
          <a:bodyPr anchor="ctr"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 TIÊU CHUẨN IEC 62776: 2015 &amp; TCVN 8782: 2011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96945" y="635000"/>
            <a:ext cx="7146306" cy="6347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96945" y="1430224"/>
            <a:ext cx="10951626" cy="6347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650</a:t>
            </a:r>
            <a:r>
              <a:rPr lang="en-US" sz="2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1N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30”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96944" y="2225449"/>
            <a:ext cx="11285455" cy="133055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25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5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5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5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5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5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nhấc</a:t>
            </a:r>
            <a:r>
              <a:rPr lang="en-US" sz="25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5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5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5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5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5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5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5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sz="25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5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5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5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5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5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5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30” </a:t>
            </a:r>
            <a:r>
              <a:rPr lang="en-US" sz="25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5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5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sz="25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5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5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5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5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5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5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5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4309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945" y="157163"/>
            <a:ext cx="8382598" cy="477837"/>
          </a:xfrm>
        </p:spPr>
        <p:txBody>
          <a:bodyPr anchor="ctr"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 TIÊU CHUẨN IEC 62776: 2015 &amp; TCVN 8782: 2011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96945" y="635000"/>
            <a:ext cx="7146306" cy="6347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96945" y="1269775"/>
            <a:ext cx="11285455" cy="151696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2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>
              <a:lnSpc>
                <a:spcPct val="150000"/>
              </a:lnSpc>
            </a:pP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15’ ở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6943" y="2663034"/>
            <a:ext cx="11285455" cy="7584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2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96943" y="3421518"/>
            <a:ext cx="11285455" cy="15713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2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Hở</a:t>
            </a:r>
            <a:r>
              <a:rPr lang="en-US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hở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6942" y="4965700"/>
            <a:ext cx="11546715" cy="15713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en-US" sz="25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5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5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5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5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5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5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5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5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5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5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5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5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5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5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5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5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5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5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5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5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5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sz="25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5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5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5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5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5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5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5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5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5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5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25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25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7634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945" y="157163"/>
            <a:ext cx="8382598" cy="477837"/>
          </a:xfrm>
        </p:spPr>
        <p:txBody>
          <a:bodyPr anchor="ctr"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 TIÊU CHUẨN IEC 62776: 2015 &amp; TCVN 8782: 2011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96945" y="635000"/>
            <a:ext cx="7146306" cy="6347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rò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hở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059510"/>
              </p:ext>
            </p:extLst>
          </p:nvPr>
        </p:nvGraphicFramePr>
        <p:xfrm>
          <a:off x="420913" y="1161143"/>
          <a:ext cx="11277604" cy="540093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968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6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6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39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27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22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22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947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82714"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áp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vượt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(V)</a:t>
                      </a:r>
                    </a:p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(mm)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094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rò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094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PTI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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600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810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600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094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PTI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</a:t>
                      </a: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600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810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600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094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cường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 </a:t>
                      </a:r>
                      <a:r>
                        <a:rPr lang="en-US" sz="1800" b="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800" b="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1094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Khe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hở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96473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cường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</a:p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</a:p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</a:p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</a:p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</a:p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</a:p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38524">
                <a:tc gridSpan="8"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PTI (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phóng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bề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IEC 60112.</a:t>
                      </a:r>
                    </a:p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rò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áp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đương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áp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xoay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sin.</a:t>
                      </a:r>
                    </a:p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khe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hở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áp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đương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đỉnh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áp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xoay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PTI 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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600,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giảm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xuống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7369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0" y="157163"/>
            <a:ext cx="8915400" cy="477837"/>
          </a:xfrm>
        </p:spPr>
        <p:txBody>
          <a:bodyPr anchor="ctr"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1.TIÊU CHUẨN CHO CÁC SẢN PHẨM SSL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143" y="833437"/>
            <a:ext cx="8133557" cy="532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15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0" y="157163"/>
            <a:ext cx="8915400" cy="477837"/>
          </a:xfrm>
        </p:spPr>
        <p:txBody>
          <a:bodyPr anchor="ctr"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1.TIÊU CHUẨN CHO CÁC SẢN PHẨM SSL (4/2015)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261" y="635000"/>
            <a:ext cx="7239367" cy="586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202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0" y="157163"/>
            <a:ext cx="8915400" cy="477837"/>
          </a:xfrm>
        </p:spPr>
        <p:txBody>
          <a:bodyPr anchor="ctr"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1.TIÊU CHUẨN CHO CÁC SẢN PHẨM SSL (4/2015)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987" y="635000"/>
            <a:ext cx="8799513" cy="6101852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498600" y="2654300"/>
            <a:ext cx="8305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498600" y="2095500"/>
            <a:ext cx="8305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498600" y="3225800"/>
            <a:ext cx="8305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498600" y="3797300"/>
            <a:ext cx="8305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498600" y="5499100"/>
            <a:ext cx="8305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498600" y="6642100"/>
            <a:ext cx="8305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498600" y="1524000"/>
            <a:ext cx="8305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9011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0" y="157163"/>
            <a:ext cx="8915400" cy="477837"/>
          </a:xfrm>
        </p:spPr>
        <p:txBody>
          <a:bodyPr anchor="ctr"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1.TIÊU CHUẨN CHO CÁC SẢN PHẨM SSL (4/2015)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187" y="635000"/>
            <a:ext cx="10074391" cy="5897563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447800" y="2311400"/>
            <a:ext cx="8305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473200" y="2946400"/>
            <a:ext cx="8305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062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0" y="157163"/>
            <a:ext cx="8915400" cy="477837"/>
          </a:xfrm>
        </p:spPr>
        <p:txBody>
          <a:bodyPr anchor="ctr"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1.TIÊU CHUẨN CHO CÁC SẢN PHẨM SSL (4/2015)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487" y="995362"/>
            <a:ext cx="11180422" cy="2725738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397000" y="2146300"/>
            <a:ext cx="8305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333500" y="2857500"/>
            <a:ext cx="8305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397000" y="3594100"/>
            <a:ext cx="8305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679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0" y="157163"/>
            <a:ext cx="8915400" cy="477837"/>
          </a:xfrm>
        </p:spPr>
        <p:txBody>
          <a:bodyPr anchor="ctr"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1.TIÊU CHUẨN CHO CÁC SẢN PHẨM SSL (4/2015)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951" y="635000"/>
            <a:ext cx="8117249" cy="3009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951" y="3644900"/>
            <a:ext cx="8117249" cy="268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517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6209</TotalTime>
  <Words>3117</Words>
  <Application>Microsoft Office PowerPoint</Application>
  <PresentationFormat>Widescreen</PresentationFormat>
  <Paragraphs>349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MỘT SỐ TIÊU CHUẨN CƠ BẢN  ÁP DỤNG CHO  SẢN PHẨM CHIẾU SÁNG RẮN</vt:lpstr>
      <vt:lpstr>1. THÔNG TIN TIÊU CHUẨN</vt:lpstr>
      <vt:lpstr>1.TIÊU CHUẨN CHO CÁC SẢN PHẨM SSL </vt:lpstr>
      <vt:lpstr>1.TIÊU CHUẨN CHO CÁC SẢN PHẨM SSL </vt:lpstr>
      <vt:lpstr>1.TIÊU CHUẨN CHO CÁC SẢN PHẨM SSL (4/2015) </vt:lpstr>
      <vt:lpstr>1.TIÊU CHUẨN CHO CÁC SẢN PHẨM SSL (4/2015) </vt:lpstr>
      <vt:lpstr>1.TIÊU CHUẨN CHO CÁC SẢN PHẨM SSL (4/2015) </vt:lpstr>
      <vt:lpstr>1.TIÊU CHUẨN CHO CÁC SẢN PHẨM SSL (4/2015) </vt:lpstr>
      <vt:lpstr>1.TIÊU CHUẨN CHO CÁC SẢN PHẨM SSL (4/2015) </vt:lpstr>
      <vt:lpstr>1.TIÊU CHUẨN CHO CÁC SẢN PHẨM SSL (4/2015) </vt:lpstr>
      <vt:lpstr>2. TIÊU CHUẨN QUY ĐỊNH  CHO SẢN PHẨM PHỔ BIẾN HIỆN TẠI </vt:lpstr>
      <vt:lpstr>PowerPoint Presentation</vt:lpstr>
      <vt:lpstr>2.1 TIÊU CHUẨN IEC 62612: 2014/ TCVN 8783: 2015 </vt:lpstr>
      <vt:lpstr>2.1 TIÊU CHUẨN IEC 62612: 2014/ TCVN 8783: 2015 </vt:lpstr>
      <vt:lpstr>2.1 TIÊU CHUẨN IEC 62612: 2014/ TCVN 8783: 2015 </vt:lpstr>
      <vt:lpstr>2.1 TIÊU CHUẨN IEC 62612: 2014/ TCVN 8783: 2015 </vt:lpstr>
      <vt:lpstr>2.1 TIÊU CHUẨN IEC 62612: 2014/ TCVN 8783: 2015 </vt:lpstr>
      <vt:lpstr>2.1 TIÊU CHUẨN IEC 62612: 2014/ TCVN 8783: 2015 </vt:lpstr>
      <vt:lpstr>2.1 TIÊU CHUẨN IEC 62612: 2014/ TCVN 8783: 2015 </vt:lpstr>
      <vt:lpstr>2.1 TIÊU CHUẨN IEC 62612: 2014/ TCVN 8783: 2015 </vt:lpstr>
      <vt:lpstr>2.1 TIÊU CHUẨN IEC 62612: 2014/ TCVN 8783: 2015 </vt:lpstr>
      <vt:lpstr>2.2 TIÊU CHUẨN IEC 62722-2-1: 2014/ TCVN 10885-2-1: 2015 </vt:lpstr>
      <vt:lpstr>2.2 TIÊU CHUẨN IEC 62722-2-1: 2014/ TCVN 10885-2-1: 2015 </vt:lpstr>
      <vt:lpstr>2.2 TIÊU CHUẨN IEC 62722-2-1: 2014/ TCVN 10885-2-1: 2015 </vt:lpstr>
      <vt:lpstr>2.2 TIÊU CHUẨN IEC 62722-2-1: 2014/ TCVN 10885-2-1: 2015 </vt:lpstr>
      <vt:lpstr>2.2 TIÊU CHUẨN IEC 62722-2-1: 2014/ TCVN 10885-2-1: 2015 </vt:lpstr>
      <vt:lpstr>2.2 TIÊU CHUẨN IEC 62722-2-1: 2014/ TCVN 10885-2-1: 2015 </vt:lpstr>
      <vt:lpstr>2.3 TIÊU CHUẨN IEC 62776: 2015 &amp; TCVN 8782: 2011</vt:lpstr>
      <vt:lpstr>2.3 TIÊU CHUẨN IEC 62776: 2015 &amp; TCVN 8782: 2011</vt:lpstr>
      <vt:lpstr>2.3 TIÊU CHUẨN IEC 62776: 2015 &amp; TCVN 8782: 2011</vt:lpstr>
      <vt:lpstr>2.3 TIÊU CHUẨN IEC 62776: 2015 &amp; TCVN 8782: 2011</vt:lpstr>
      <vt:lpstr>2.3 TIÊU CHUẨN IEC 62776: 2015 &amp; TCVN 8782: 2011</vt:lpstr>
      <vt:lpstr>2.3 TIÊU CHUẨN IEC 62776: 2015 &amp; TCVN 8782: 2011</vt:lpstr>
      <vt:lpstr>2.3 TIÊU CHUẨN IEC 62776: 2015 &amp; TCVN 8782: 2011</vt:lpstr>
      <vt:lpstr>2.3 TIÊU CHUẨN IEC 62776: 2015 &amp; TCVN 8782: 2011</vt:lpstr>
      <vt:lpstr>2.3 TIÊU CHUẨN IEC 62776: 2015 &amp; TCVN 8782: 2011</vt:lpstr>
      <vt:lpstr>2.3 TIÊU CHUẨN IEC 62776: 2015 &amp; TCVN 8782: 2011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SẢN PHẨM HOÀN CHỈNH CÁC YÊU CẦU ĐÁNH GIÁ</dc:title>
  <dc:creator>Kim Tuan Anh</dc:creator>
  <cp:lastModifiedBy>ADMIN</cp:lastModifiedBy>
  <cp:revision>73</cp:revision>
  <cp:lastPrinted>2015-10-08T08:35:31Z</cp:lastPrinted>
  <dcterms:created xsi:type="dcterms:W3CDTF">2015-10-05T07:41:43Z</dcterms:created>
  <dcterms:modified xsi:type="dcterms:W3CDTF">2019-09-28T09:43:36Z</dcterms:modified>
</cp:coreProperties>
</file>