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70" r:id="rId3"/>
    <p:sldId id="257" r:id="rId4"/>
    <p:sldId id="258" r:id="rId5"/>
    <p:sldId id="289" r:id="rId6"/>
    <p:sldId id="259" r:id="rId7"/>
    <p:sldId id="290" r:id="rId8"/>
    <p:sldId id="272" r:id="rId9"/>
    <p:sldId id="260" r:id="rId10"/>
    <p:sldId id="271" r:id="rId11"/>
    <p:sldId id="261" r:id="rId12"/>
    <p:sldId id="296" r:id="rId13"/>
    <p:sldId id="297" r:id="rId14"/>
    <p:sldId id="300" r:id="rId15"/>
    <p:sldId id="299" r:id="rId16"/>
    <p:sldId id="301" r:id="rId17"/>
    <p:sldId id="298" r:id="rId18"/>
    <p:sldId id="291" r:id="rId19"/>
    <p:sldId id="295" r:id="rId20"/>
    <p:sldId id="292" r:id="rId21"/>
    <p:sldId id="293" r:id="rId22"/>
    <p:sldId id="294" r:id="rId23"/>
    <p:sldId id="273" r:id="rId24"/>
    <p:sldId id="262" r:id="rId25"/>
    <p:sldId id="263" r:id="rId26"/>
    <p:sldId id="264" r:id="rId27"/>
    <p:sldId id="265" r:id="rId28"/>
    <p:sldId id="266" r:id="rId29"/>
    <p:sldId id="267" r:id="rId30"/>
    <p:sldId id="268" r:id="rId31"/>
    <p:sldId id="26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92" autoAdjust="0"/>
    <p:restoredTop sz="94660"/>
  </p:normalViewPr>
  <p:slideViewPr>
    <p:cSldViewPr>
      <p:cViewPr varScale="1">
        <p:scale>
          <a:sx n="84" d="100"/>
          <a:sy n="84" d="100"/>
        </p:scale>
        <p:origin x="-1194" y="-72"/>
      </p:cViewPr>
      <p:guideLst>
        <p:guide orient="horz" pos="2160"/>
        <p:guide pos="2880"/>
      </p:guideLst>
    </p:cSldViewPr>
  </p:slideViewPr>
  <p:notesTextViewPr>
    <p:cViewPr>
      <p:scale>
        <a:sx n="1" d="1"/>
        <a:sy n="1" d="1"/>
      </p:scale>
      <p:origin x="0" y="0"/>
    </p:cViewPr>
  </p:notesTextViewPr>
  <p:sorterViewPr>
    <p:cViewPr>
      <p:scale>
        <a:sx n="100" d="100"/>
        <a:sy n="100" d="100"/>
      </p:scale>
      <p:origin x="0" y="84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37D42-37DF-45C3-AC67-FDE95C393845}" type="datetimeFigureOut">
              <a:rPr lang="en-US" smtClean="0"/>
              <a:t>11/30/2017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D76726-6CC3-4156-BF5B-3354E8B597AF}" type="slidenum">
              <a:rPr lang="en-US" smtClean="0"/>
              <a:t>‹#›</a:t>
            </a:fld>
            <a:endParaRPr lang="en-US"/>
          </a:p>
        </p:txBody>
      </p:sp>
    </p:spTree>
    <p:extLst>
      <p:ext uri="{BB962C8B-B14F-4D97-AF65-F5344CB8AC3E}">
        <p14:creationId xmlns:p14="http://schemas.microsoft.com/office/powerpoint/2010/main" val="3232980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502F27-3D18-412C-9910-3DEB41AE6258}" type="datetime1">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23717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7E8D9-A5C3-43AE-AB8F-641E7F59063D}" type="datetime1">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2697856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D15987-159C-480D-8841-AD070079C951}" type="datetime1">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186268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FA89EB-2C31-4271-818A-7229F7BE91F3}" type="datetime1">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279753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FE2950-1ED8-4982-A037-43568348F90F}" type="datetime1">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830693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EDD8A7-5568-424D-ADE6-EC874C4CA4AB}" type="datetime1">
              <a:rPr lang="en-US" smtClean="0"/>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755675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5F5AD7-CA92-4893-B6BD-981FCAAB4A43}" type="datetime1">
              <a:rPr lang="en-US" smtClean="0"/>
              <a:t>11/30/2017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4213939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5196ED-8177-4F56-AF5D-D08D168DC2F3}" type="datetime1">
              <a:rPr lang="en-US" smtClean="0"/>
              <a:t>11/30/2017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272671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68ADA-AB85-4CA8-8DB5-BCD107566AFD}" type="datetime1">
              <a:rPr lang="en-US" smtClean="0"/>
              <a:t>11/30/2017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37441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45D4C-0EFA-4693-94C2-587507ED81A1}" type="datetime1">
              <a:rPr lang="en-US" smtClean="0"/>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1934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F2FE6B-124E-401C-B9A9-391C555CB75F}" type="datetime1">
              <a:rPr lang="en-US" smtClean="0"/>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4001292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1001D-987A-446A-9575-32E12F5F15A1}" type="datetime1">
              <a:rPr lang="en-US" smtClean="0"/>
              <a:t>11/30/2017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75380-B96E-49FB-A575-0305EC694568}" type="slidenum">
              <a:rPr lang="en-US" smtClean="0"/>
              <a:t>‹#›</a:t>
            </a:fld>
            <a:endParaRPr lang="en-US"/>
          </a:p>
        </p:txBody>
      </p:sp>
    </p:spTree>
    <p:extLst>
      <p:ext uri="{BB962C8B-B14F-4D97-AF65-F5344CB8AC3E}">
        <p14:creationId xmlns:p14="http://schemas.microsoft.com/office/powerpoint/2010/main" val="1927208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70.png"/></Relationships>
</file>

<file path=ppt/slides/_rels/slide3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66800"/>
            <a:ext cx="7772400" cy="1470025"/>
          </a:xfrm>
        </p:spPr>
        <p:txBody>
          <a:bodyPr>
            <a:normAutofit/>
          </a:bodyPr>
          <a:lstStyle/>
          <a:p>
            <a:r>
              <a:rPr lang="en-US" smtClean="0"/>
              <a:t>Các tiêu chuẩn về nhiễu EMI và lọc nhiễu EMI</a:t>
            </a:r>
            <a:endParaRPr lang="en-US"/>
          </a:p>
        </p:txBody>
      </p:sp>
      <p:sp>
        <p:nvSpPr>
          <p:cNvPr id="3" name="Subtitle 2"/>
          <p:cNvSpPr>
            <a:spLocks noGrp="1"/>
          </p:cNvSpPr>
          <p:nvPr>
            <p:ph type="subTitle" idx="1"/>
          </p:nvPr>
        </p:nvSpPr>
        <p:spPr>
          <a:xfrm>
            <a:off x="1371600" y="2895600"/>
            <a:ext cx="6400800" cy="2743200"/>
          </a:xfrm>
        </p:spPr>
        <p:txBody>
          <a:bodyPr/>
          <a:lstStyle/>
          <a:p>
            <a:pPr marL="514350" indent="-514350" algn="l">
              <a:buAutoNum type="arabicPeriod"/>
            </a:pPr>
            <a:r>
              <a:rPr lang="en-US" smtClean="0">
                <a:solidFill>
                  <a:schemeClr val="tx1"/>
                </a:solidFill>
              </a:rPr>
              <a:t>Giới hạn nhiễu</a:t>
            </a:r>
          </a:p>
          <a:p>
            <a:pPr marL="514350" indent="-514350" algn="l">
              <a:buAutoNum type="arabicPeriod"/>
            </a:pPr>
            <a:r>
              <a:rPr lang="en-US" smtClean="0">
                <a:solidFill>
                  <a:schemeClr val="tx1"/>
                </a:solidFill>
              </a:rPr>
              <a:t>Tác dụng mạch lọc nhiễu</a:t>
            </a:r>
          </a:p>
          <a:p>
            <a:pPr algn="l"/>
            <a:r>
              <a:rPr lang="en-US" smtClean="0">
                <a:solidFill>
                  <a:schemeClr val="tx1"/>
                </a:solidFill>
              </a:rPr>
              <a:t>3. Các bước tính lọc nhiễu EMI</a:t>
            </a:r>
          </a:p>
          <a:p>
            <a:pPr algn="l"/>
            <a:r>
              <a:rPr lang="en-US" smtClean="0">
                <a:solidFill>
                  <a:schemeClr val="tx1"/>
                </a:solidFill>
              </a:rPr>
              <a:t>4. Thiết kế cuộn dây</a:t>
            </a:r>
            <a:endParaRPr lang="en-US">
              <a:solidFill>
                <a:schemeClr val="tx1"/>
              </a:solidFill>
            </a:endParaRPr>
          </a:p>
        </p:txBody>
      </p:sp>
      <p:sp>
        <p:nvSpPr>
          <p:cNvPr id="4" name="Date Placeholder 3"/>
          <p:cNvSpPr>
            <a:spLocks noGrp="1"/>
          </p:cNvSpPr>
          <p:nvPr>
            <p:ph type="dt" sz="half" idx="10"/>
          </p:nvPr>
        </p:nvSpPr>
        <p:spPr/>
        <p:txBody>
          <a:bodyPr/>
          <a:lstStyle/>
          <a:p>
            <a:fld id="{0EE1D06A-C8D8-4987-9B57-795985AA382D}" type="datetime1">
              <a:rPr lang="en-US" smtClean="0"/>
              <a:t>11/30/2017</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a:t>
            </a:fld>
            <a:endParaRPr lang="en-US"/>
          </a:p>
        </p:txBody>
      </p:sp>
    </p:spTree>
    <p:extLst>
      <p:ext uri="{BB962C8B-B14F-4D97-AF65-F5344CB8AC3E}">
        <p14:creationId xmlns:p14="http://schemas.microsoft.com/office/powerpoint/2010/main" val="1402531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077200" cy="715962"/>
          </a:xfrm>
          <a:solidFill>
            <a:srgbClr val="FFFF00"/>
          </a:solidFill>
        </p:spPr>
        <p:txBody>
          <a:bodyPr>
            <a:normAutofit/>
          </a:bodyPr>
          <a:lstStyle/>
          <a:p>
            <a:r>
              <a:rPr lang="en-US" sz="3600" b="1"/>
              <a:t>1. Giới hạn nhiễu </a:t>
            </a:r>
            <a:r>
              <a:rPr lang="en-US" sz="3600" b="1" smtClean="0"/>
              <a:t>EMI của </a:t>
            </a:r>
            <a:r>
              <a:rPr lang="en-US" sz="3600" b="1"/>
              <a:t>các tiêu chuẩn</a:t>
            </a:r>
            <a:endParaRPr lang="en-US" sz="3600"/>
          </a:p>
        </p:txBody>
      </p:sp>
      <p:sp>
        <p:nvSpPr>
          <p:cNvPr id="3" name="Content Placeholder 2"/>
          <p:cNvSpPr>
            <a:spLocks noGrp="1"/>
          </p:cNvSpPr>
          <p:nvPr>
            <p:ph idx="1"/>
          </p:nvPr>
        </p:nvSpPr>
        <p:spPr>
          <a:xfrm>
            <a:off x="533400" y="990600"/>
            <a:ext cx="8229600" cy="609600"/>
          </a:xfrm>
        </p:spPr>
        <p:txBody>
          <a:bodyPr>
            <a:normAutofit/>
          </a:bodyPr>
          <a:lstStyle/>
          <a:p>
            <a:pPr marL="0" indent="0">
              <a:buNone/>
            </a:pPr>
            <a:r>
              <a:rPr lang="en-US" sz="2800" smtClean="0"/>
              <a:t>So sánh Class A, ClassB  Quasi của CISPR 22 với FCC 15</a:t>
            </a:r>
            <a:endParaRPr lang="en-US" sz="2800"/>
          </a:p>
        </p:txBody>
      </p:sp>
      <p:grpSp>
        <p:nvGrpSpPr>
          <p:cNvPr id="19" name="Group 18"/>
          <p:cNvGrpSpPr/>
          <p:nvPr/>
        </p:nvGrpSpPr>
        <p:grpSpPr>
          <a:xfrm>
            <a:off x="1833562" y="1676400"/>
            <a:ext cx="5862638" cy="4988654"/>
            <a:chOff x="0" y="0"/>
            <a:chExt cx="5476875" cy="466725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76875" cy="4667250"/>
            </a:xfrm>
            <a:prstGeom prst="rect">
              <a:avLst/>
            </a:prstGeom>
            <a:noFill/>
            <a:ln>
              <a:noFill/>
            </a:ln>
          </p:spPr>
        </p:pic>
        <p:sp>
          <p:nvSpPr>
            <p:cNvPr id="21" name="Freeform 20"/>
            <p:cNvSpPr>
              <a:spLocks/>
            </p:cNvSpPr>
            <p:nvPr/>
          </p:nvSpPr>
          <p:spPr bwMode="auto">
            <a:xfrm>
              <a:off x="1171575" y="1476375"/>
              <a:ext cx="4067175" cy="428797"/>
            </a:xfrm>
            <a:custGeom>
              <a:avLst/>
              <a:gdLst>
                <a:gd name="T0" fmla="*/ 0 w 6405"/>
                <a:gd name="T1" fmla="*/ 585 h 585"/>
                <a:gd name="T2" fmla="*/ 1830 w 6405"/>
                <a:gd name="T3" fmla="*/ 585 h 585"/>
                <a:gd name="T4" fmla="*/ 1830 w 6405"/>
                <a:gd name="T5" fmla="*/ 0 h 585"/>
                <a:gd name="T6" fmla="*/ 6405 w 6405"/>
                <a:gd name="T7" fmla="*/ 0 h 585"/>
              </a:gdLst>
              <a:ahLst/>
              <a:cxnLst>
                <a:cxn ang="0">
                  <a:pos x="T0" y="T1"/>
                </a:cxn>
                <a:cxn ang="0">
                  <a:pos x="T2" y="T3"/>
                </a:cxn>
                <a:cxn ang="0">
                  <a:pos x="T4" y="T5"/>
                </a:cxn>
                <a:cxn ang="0">
                  <a:pos x="T6" y="T7"/>
                </a:cxn>
              </a:cxnLst>
              <a:rect l="0" t="0" r="r" b="b"/>
              <a:pathLst>
                <a:path w="6405" h="585">
                  <a:moveTo>
                    <a:pt x="0" y="585"/>
                  </a:moveTo>
                  <a:lnTo>
                    <a:pt x="1830" y="585"/>
                  </a:lnTo>
                  <a:lnTo>
                    <a:pt x="1830" y="0"/>
                  </a:lnTo>
                  <a:lnTo>
                    <a:pt x="6405" y="0"/>
                  </a:lnTo>
                </a:path>
              </a:pathLst>
            </a:custGeom>
            <a:noFill/>
            <a:ln w="28575" cmpd="sng">
              <a:solidFill>
                <a:srgbClr val="7030A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2" name="Freeform 21"/>
            <p:cNvSpPr>
              <a:spLocks/>
            </p:cNvSpPr>
            <p:nvPr/>
          </p:nvSpPr>
          <p:spPr bwMode="auto">
            <a:xfrm>
              <a:off x="1171575" y="2400300"/>
              <a:ext cx="4067175" cy="733"/>
            </a:xfrm>
            <a:custGeom>
              <a:avLst/>
              <a:gdLst>
                <a:gd name="T0" fmla="*/ 0 w 6405"/>
                <a:gd name="T1" fmla="*/ 0 h 1"/>
                <a:gd name="T2" fmla="*/ 6405 w 6405"/>
                <a:gd name="T3" fmla="*/ 0 h 1"/>
                <a:gd name="T4" fmla="*/ 6285 w 6405"/>
                <a:gd name="T5" fmla="*/ 0 h 1"/>
                <a:gd name="T6" fmla="*/ 6405 w 6405"/>
                <a:gd name="T7" fmla="*/ 0 h 1"/>
              </a:gdLst>
              <a:ahLst/>
              <a:cxnLst>
                <a:cxn ang="0">
                  <a:pos x="T0" y="T1"/>
                </a:cxn>
                <a:cxn ang="0">
                  <a:pos x="T2" y="T3"/>
                </a:cxn>
                <a:cxn ang="0">
                  <a:pos x="T4" y="T5"/>
                </a:cxn>
                <a:cxn ang="0">
                  <a:pos x="T6" y="T7"/>
                </a:cxn>
              </a:cxnLst>
              <a:rect l="0" t="0" r="r" b="b"/>
              <a:pathLst>
                <a:path w="6405" h="1">
                  <a:moveTo>
                    <a:pt x="0" y="0"/>
                  </a:moveTo>
                  <a:lnTo>
                    <a:pt x="6405" y="0"/>
                  </a:lnTo>
                  <a:lnTo>
                    <a:pt x="6285" y="0"/>
                  </a:lnTo>
                  <a:lnTo>
                    <a:pt x="6405" y="0"/>
                  </a:lnTo>
                </a:path>
              </a:pathLst>
            </a:custGeom>
            <a:noFill/>
            <a:ln w="28575" cap="flat" cmpd="sng">
              <a:solidFill>
                <a:srgbClr val="7030A0"/>
              </a:solidFill>
              <a:prstDash val="lg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3" name="Freeform 22"/>
            <p:cNvSpPr>
              <a:spLocks/>
            </p:cNvSpPr>
            <p:nvPr/>
          </p:nvSpPr>
          <p:spPr bwMode="auto">
            <a:xfrm>
              <a:off x="104775" y="1047750"/>
              <a:ext cx="5105400" cy="318849"/>
            </a:xfrm>
            <a:custGeom>
              <a:avLst/>
              <a:gdLst>
                <a:gd name="T0" fmla="*/ 0 w 8040"/>
                <a:gd name="T1" fmla="*/ 0 h 435"/>
                <a:gd name="T2" fmla="*/ 1830 w 8040"/>
                <a:gd name="T3" fmla="*/ 0 h 435"/>
                <a:gd name="T4" fmla="*/ 1830 w 8040"/>
                <a:gd name="T5" fmla="*/ 435 h 435"/>
                <a:gd name="T6" fmla="*/ 8040 w 8040"/>
                <a:gd name="T7" fmla="*/ 419 h 435"/>
              </a:gdLst>
              <a:ahLst/>
              <a:cxnLst>
                <a:cxn ang="0">
                  <a:pos x="T0" y="T1"/>
                </a:cxn>
                <a:cxn ang="0">
                  <a:pos x="T2" y="T3"/>
                </a:cxn>
                <a:cxn ang="0">
                  <a:pos x="T4" y="T5"/>
                </a:cxn>
                <a:cxn ang="0">
                  <a:pos x="T6" y="T7"/>
                </a:cxn>
              </a:cxnLst>
              <a:rect l="0" t="0" r="r" b="b"/>
              <a:pathLst>
                <a:path w="8040" h="435">
                  <a:moveTo>
                    <a:pt x="0" y="0"/>
                  </a:moveTo>
                  <a:lnTo>
                    <a:pt x="1830" y="0"/>
                  </a:lnTo>
                  <a:lnTo>
                    <a:pt x="1830" y="435"/>
                  </a:lnTo>
                  <a:lnTo>
                    <a:pt x="8040" y="419"/>
                  </a:ln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4" name="Freeform 23"/>
            <p:cNvSpPr>
              <a:spLocks/>
            </p:cNvSpPr>
            <p:nvPr/>
          </p:nvSpPr>
          <p:spPr bwMode="auto">
            <a:xfrm>
              <a:off x="104775" y="1638300"/>
              <a:ext cx="5114925" cy="461781"/>
            </a:xfrm>
            <a:custGeom>
              <a:avLst/>
              <a:gdLst>
                <a:gd name="T0" fmla="*/ 0 w 8055"/>
                <a:gd name="T1" fmla="*/ 0 h 630"/>
                <a:gd name="T2" fmla="*/ 1845 w 8055"/>
                <a:gd name="T3" fmla="*/ 630 h 630"/>
                <a:gd name="T4" fmla="*/ 5355 w 8055"/>
                <a:gd name="T5" fmla="*/ 630 h 630"/>
                <a:gd name="T6" fmla="*/ 5340 w 8055"/>
                <a:gd name="T7" fmla="*/ 360 h 630"/>
                <a:gd name="T8" fmla="*/ 8055 w 8055"/>
                <a:gd name="T9" fmla="*/ 345 h 630"/>
              </a:gdLst>
              <a:ahLst/>
              <a:cxnLst>
                <a:cxn ang="0">
                  <a:pos x="T0" y="T1"/>
                </a:cxn>
                <a:cxn ang="0">
                  <a:pos x="T2" y="T3"/>
                </a:cxn>
                <a:cxn ang="0">
                  <a:pos x="T4" y="T5"/>
                </a:cxn>
                <a:cxn ang="0">
                  <a:pos x="T6" y="T7"/>
                </a:cxn>
                <a:cxn ang="0">
                  <a:pos x="T8" y="T9"/>
                </a:cxn>
              </a:cxnLst>
              <a:rect l="0" t="0" r="r" b="b"/>
              <a:pathLst>
                <a:path w="8055" h="630">
                  <a:moveTo>
                    <a:pt x="0" y="0"/>
                  </a:moveTo>
                  <a:lnTo>
                    <a:pt x="1845" y="630"/>
                  </a:lnTo>
                  <a:lnTo>
                    <a:pt x="5355" y="630"/>
                  </a:lnTo>
                  <a:lnTo>
                    <a:pt x="5340" y="360"/>
                  </a:lnTo>
                  <a:lnTo>
                    <a:pt x="8055" y="345"/>
                  </a:lnTo>
                </a:path>
              </a:pathLst>
            </a:custGeom>
            <a:noFill/>
            <a:ln w="28575" cmpd="sng">
              <a:solidFill>
                <a:srgbClr val="0070C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5" name="Text Box 15"/>
            <p:cNvSpPr txBox="1">
              <a:spLocks noChangeArrowheads="1"/>
            </p:cNvSpPr>
            <p:nvPr/>
          </p:nvSpPr>
          <p:spPr bwMode="auto">
            <a:xfrm>
              <a:off x="1628775" y="495300"/>
              <a:ext cx="1838325" cy="263875"/>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FF0000"/>
                  </a:solidFill>
                  <a:effectLst/>
                  <a:latin typeface="Times New Roman"/>
                  <a:ea typeface="Times New Roman"/>
                </a:rPr>
                <a:t>CISPR 22 Class A, Quasi</a:t>
              </a:r>
              <a:endParaRPr lang="en-US" sz="1400">
                <a:effectLst/>
                <a:latin typeface="Times New Roman"/>
                <a:ea typeface="Times New Roman"/>
              </a:endParaRPr>
            </a:p>
          </p:txBody>
        </p:sp>
        <p:cxnSp>
          <p:nvCxnSpPr>
            <p:cNvPr id="26" name="AutoShape 17"/>
            <p:cNvCxnSpPr>
              <a:cxnSpLocks noChangeShapeType="1"/>
            </p:cNvCxnSpPr>
            <p:nvPr/>
          </p:nvCxnSpPr>
          <p:spPr bwMode="auto">
            <a:xfrm flipH="1">
              <a:off x="1457325" y="762000"/>
              <a:ext cx="495300" cy="605446"/>
            </a:xfrm>
            <a:prstGeom prst="straightConnector1">
              <a:avLst/>
            </a:prstGeom>
            <a:noFill/>
            <a:ln w="28575" cmpd="sng">
              <a:solidFill>
                <a:srgbClr val="FF0000"/>
              </a:solidFill>
              <a:round/>
              <a:headEnd type="none" w="med" len="med"/>
              <a:tailEnd type="triangle" w="med" len="med"/>
            </a:ln>
            <a:extLst>
              <a:ext uri="{909E8E84-426E-40DD-AFC4-6F175D3DCCD1}">
                <a14:hiddenFill xmlns:a14="http://schemas.microsoft.com/office/drawing/2010/main">
                  <a:noFill/>
                </a14:hiddenFill>
              </a:ext>
            </a:extLst>
          </p:spPr>
        </p:cxnSp>
        <p:sp>
          <p:nvSpPr>
            <p:cNvPr id="27" name="Text Box 19"/>
            <p:cNvSpPr txBox="1">
              <a:spLocks noChangeArrowheads="1"/>
            </p:cNvSpPr>
            <p:nvPr/>
          </p:nvSpPr>
          <p:spPr bwMode="auto">
            <a:xfrm>
              <a:off x="3276600" y="762000"/>
              <a:ext cx="1276350" cy="329844"/>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000000"/>
                  </a:solidFill>
                  <a:effectLst/>
                  <a:latin typeface="Times New Roman"/>
                  <a:ea typeface="Times New Roman"/>
                </a:rPr>
                <a:t>FCC 15 Class A</a:t>
              </a:r>
              <a:endParaRPr lang="en-US" sz="1400">
                <a:effectLst/>
                <a:latin typeface="Times New Roman"/>
                <a:ea typeface="Times New Roman"/>
              </a:endParaRPr>
            </a:p>
          </p:txBody>
        </p:sp>
        <p:cxnSp>
          <p:nvCxnSpPr>
            <p:cNvPr id="28" name="AutoShape 20"/>
            <p:cNvCxnSpPr>
              <a:cxnSpLocks noChangeShapeType="1"/>
            </p:cNvCxnSpPr>
            <p:nvPr/>
          </p:nvCxnSpPr>
          <p:spPr bwMode="auto">
            <a:xfrm flipH="1">
              <a:off x="3467100" y="1047750"/>
              <a:ext cx="295275" cy="428064"/>
            </a:xfrm>
            <a:prstGeom prst="straightConnector1">
              <a:avLst/>
            </a:prstGeom>
            <a:noFill/>
            <a:ln w="28575" cmpd="sng">
              <a:solidFill>
                <a:schemeClr val="tx1">
                  <a:lumMod val="100000"/>
                  <a:lumOff val="0"/>
                </a:schemeClr>
              </a:solidFill>
              <a:round/>
              <a:headEnd type="none" w="med" len="med"/>
              <a:tailEnd type="triangle" w="med" len="med"/>
            </a:ln>
            <a:extLst>
              <a:ext uri="{909E8E84-426E-40DD-AFC4-6F175D3DCCD1}">
                <a14:hiddenFill xmlns:a14="http://schemas.microsoft.com/office/drawing/2010/main">
                  <a:noFill/>
                </a14:hiddenFill>
              </a:ext>
            </a:extLst>
          </p:spPr>
        </p:cxnSp>
        <p:sp>
          <p:nvSpPr>
            <p:cNvPr id="29" name="Text Box 21"/>
            <p:cNvSpPr txBox="1">
              <a:spLocks noChangeArrowheads="1"/>
            </p:cNvSpPr>
            <p:nvPr/>
          </p:nvSpPr>
          <p:spPr bwMode="auto">
            <a:xfrm>
              <a:off x="3543300" y="1971675"/>
              <a:ext cx="1276350" cy="329844"/>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000000"/>
                  </a:solidFill>
                  <a:effectLst/>
                  <a:latin typeface="Times New Roman"/>
                  <a:ea typeface="Times New Roman"/>
                </a:rPr>
                <a:t>FCC 15 Class B</a:t>
              </a:r>
              <a:endParaRPr lang="en-US" sz="1400">
                <a:effectLst/>
                <a:latin typeface="Times New Roman"/>
                <a:ea typeface="Times New Roman"/>
              </a:endParaRPr>
            </a:p>
          </p:txBody>
        </p:sp>
        <p:cxnSp>
          <p:nvCxnSpPr>
            <p:cNvPr id="30" name="AutoShape 22"/>
            <p:cNvCxnSpPr>
              <a:cxnSpLocks noChangeShapeType="1"/>
            </p:cNvCxnSpPr>
            <p:nvPr/>
          </p:nvCxnSpPr>
          <p:spPr bwMode="auto">
            <a:xfrm flipH="1">
              <a:off x="3419475" y="2190750"/>
              <a:ext cx="190500" cy="208168"/>
            </a:xfrm>
            <a:prstGeom prst="straightConnector1">
              <a:avLst/>
            </a:prstGeom>
            <a:noFill/>
            <a:ln w="28575" cmpd="sng">
              <a:solidFill>
                <a:schemeClr val="tx1">
                  <a:lumMod val="100000"/>
                  <a:lumOff val="0"/>
                </a:schemeClr>
              </a:solidFill>
              <a:round/>
              <a:headEnd type="none" w="med" len="med"/>
              <a:tailEnd type="triangle" w="med" len="med"/>
            </a:ln>
            <a:extLst>
              <a:ext uri="{909E8E84-426E-40DD-AFC4-6F175D3DCCD1}">
                <a14:hiddenFill xmlns:a14="http://schemas.microsoft.com/office/drawing/2010/main">
                  <a:noFill/>
                </a14:hiddenFill>
              </a:ext>
            </a:extLst>
          </p:spPr>
        </p:cxnSp>
        <p:sp>
          <p:nvSpPr>
            <p:cNvPr id="31" name="Text Box 23"/>
            <p:cNvSpPr txBox="1">
              <a:spLocks noChangeArrowheads="1"/>
            </p:cNvSpPr>
            <p:nvPr/>
          </p:nvSpPr>
          <p:spPr bwMode="auto">
            <a:xfrm>
              <a:off x="304800" y="2628900"/>
              <a:ext cx="1838325" cy="329844"/>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0070C0"/>
                  </a:solidFill>
                  <a:effectLst/>
                  <a:latin typeface="Times New Roman"/>
                  <a:ea typeface="Times New Roman"/>
                </a:rPr>
                <a:t>CISPR 22 Class B, Quasi</a:t>
              </a:r>
              <a:endParaRPr lang="en-US" sz="1400">
                <a:effectLst/>
                <a:latin typeface="Times New Roman"/>
                <a:ea typeface="Times New Roman"/>
              </a:endParaRPr>
            </a:p>
          </p:txBody>
        </p:sp>
        <p:cxnSp>
          <p:nvCxnSpPr>
            <p:cNvPr id="32" name="AutoShape 25"/>
            <p:cNvCxnSpPr>
              <a:cxnSpLocks noChangeShapeType="1"/>
            </p:cNvCxnSpPr>
            <p:nvPr/>
          </p:nvCxnSpPr>
          <p:spPr bwMode="auto">
            <a:xfrm flipV="1">
              <a:off x="600075" y="2028825"/>
              <a:ext cx="419100" cy="659687"/>
            </a:xfrm>
            <a:prstGeom prst="straightConnector1">
              <a:avLst/>
            </a:prstGeom>
            <a:noFill/>
            <a:ln w="28575" cmpd="sng">
              <a:solidFill>
                <a:srgbClr val="0070C0"/>
              </a:solidFill>
              <a:round/>
              <a:headEnd type="none" w="med" len="med"/>
              <a:tailEnd type="triangle" w="med" len="med"/>
            </a:ln>
            <a:extLst>
              <a:ext uri="{909E8E84-426E-40DD-AFC4-6F175D3DCCD1}">
                <a14:hiddenFill xmlns:a14="http://schemas.microsoft.com/office/drawing/2010/main">
                  <a:noFill/>
                </a14:hiddenFill>
              </a:ext>
            </a:extLst>
          </p:spPr>
        </p:cxnSp>
        <p:sp>
          <p:nvSpPr>
            <p:cNvPr id="33" name="Text Box 27"/>
            <p:cNvSpPr txBox="1">
              <a:spLocks noChangeArrowheads="1"/>
            </p:cNvSpPr>
            <p:nvPr/>
          </p:nvSpPr>
          <p:spPr bwMode="auto">
            <a:xfrm>
              <a:off x="2400300" y="2958743"/>
              <a:ext cx="2666999" cy="800101"/>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400" b="1">
                  <a:effectLst/>
                  <a:latin typeface="Times New Roman"/>
                  <a:ea typeface="Times New Roman"/>
                </a:rPr>
                <a:t>Theo tài liệu [EMC01b], Class A và Class B của FCC 15 thấp hơn Class A Quasi CISPR 22</a:t>
              </a:r>
              <a:endParaRPr lang="en-US" sz="1400">
                <a:effectLst/>
                <a:latin typeface="Times New Roman"/>
                <a:ea typeface="Times New Roman"/>
              </a:endParaRPr>
            </a:p>
          </p:txBody>
        </p:sp>
      </p:grpSp>
      <p:sp>
        <p:nvSpPr>
          <p:cNvPr id="4" name="Date Placeholder 3"/>
          <p:cNvSpPr>
            <a:spLocks noGrp="1"/>
          </p:cNvSpPr>
          <p:nvPr>
            <p:ph type="dt" sz="half" idx="10"/>
          </p:nvPr>
        </p:nvSpPr>
        <p:spPr/>
        <p:txBody>
          <a:bodyPr/>
          <a:lstStyle/>
          <a:p>
            <a:fld id="{3076A86B-C93E-4FAD-BEE3-E31C6A9B36D6}" type="datetime1">
              <a:rPr lang="en-US" smtClean="0"/>
              <a:t>11/30/2017</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10</a:t>
            </a:fld>
            <a:endParaRPr lang="en-US"/>
          </a:p>
        </p:txBody>
      </p:sp>
    </p:spTree>
    <p:extLst>
      <p:ext uri="{BB962C8B-B14F-4D97-AF65-F5344CB8AC3E}">
        <p14:creationId xmlns:p14="http://schemas.microsoft.com/office/powerpoint/2010/main" val="1604376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924800" cy="715962"/>
          </a:xfrm>
          <a:solidFill>
            <a:srgbClr val="FFFF00"/>
          </a:solidFill>
        </p:spPr>
        <p:txBody>
          <a:bodyPr>
            <a:normAutofit/>
          </a:bodyPr>
          <a:lstStyle/>
          <a:p>
            <a:r>
              <a:rPr lang="en-US" sz="3600" b="1"/>
              <a:t>1. Giới hạn </a:t>
            </a:r>
            <a:r>
              <a:rPr lang="en-US" sz="3600" b="1" smtClean="0"/>
              <a:t>nhiễu EMI </a:t>
            </a:r>
            <a:r>
              <a:rPr lang="en-US" sz="3600" b="1"/>
              <a:t>của các tiêu chuẩn</a:t>
            </a:r>
            <a:endParaRPr lang="en-US" sz="3600"/>
          </a:p>
        </p:txBody>
      </p:sp>
      <p:sp>
        <p:nvSpPr>
          <p:cNvPr id="3" name="Content Placeholder 2"/>
          <p:cNvSpPr>
            <a:spLocks noGrp="1"/>
          </p:cNvSpPr>
          <p:nvPr>
            <p:ph idx="1"/>
          </p:nvPr>
        </p:nvSpPr>
        <p:spPr>
          <a:xfrm>
            <a:off x="533400" y="990600"/>
            <a:ext cx="8229600" cy="609600"/>
          </a:xfrm>
        </p:spPr>
        <p:txBody>
          <a:bodyPr>
            <a:normAutofit fontScale="92500"/>
          </a:bodyPr>
          <a:lstStyle/>
          <a:p>
            <a:pPr marL="0" indent="0">
              <a:buNone/>
            </a:pPr>
            <a:r>
              <a:rPr lang="en-US" sz="2800" smtClean="0"/>
              <a:t>So sánh Class A, ClassB  Average của CISPR 22 với FCC 15</a:t>
            </a:r>
            <a:endParaRPr lang="en-US" sz="2800"/>
          </a:p>
        </p:txBody>
      </p:sp>
      <p:grpSp>
        <p:nvGrpSpPr>
          <p:cNvPr id="19" name="Group 18"/>
          <p:cNvGrpSpPr/>
          <p:nvPr/>
        </p:nvGrpSpPr>
        <p:grpSpPr>
          <a:xfrm>
            <a:off x="1847849" y="1777644"/>
            <a:ext cx="5476875" cy="4667250"/>
            <a:chOff x="0" y="0"/>
            <a:chExt cx="5476875" cy="466725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76875" cy="4667250"/>
            </a:xfrm>
            <a:prstGeom prst="rect">
              <a:avLst/>
            </a:prstGeom>
            <a:noFill/>
            <a:ln>
              <a:noFill/>
            </a:ln>
          </p:spPr>
        </p:pic>
        <p:sp>
          <p:nvSpPr>
            <p:cNvPr id="21" name="Freeform 20"/>
            <p:cNvSpPr>
              <a:spLocks/>
            </p:cNvSpPr>
            <p:nvPr/>
          </p:nvSpPr>
          <p:spPr bwMode="auto">
            <a:xfrm>
              <a:off x="1171575" y="1476375"/>
              <a:ext cx="4067175" cy="428797"/>
            </a:xfrm>
            <a:custGeom>
              <a:avLst/>
              <a:gdLst>
                <a:gd name="T0" fmla="*/ 0 w 6405"/>
                <a:gd name="T1" fmla="*/ 585 h 585"/>
                <a:gd name="T2" fmla="*/ 1830 w 6405"/>
                <a:gd name="T3" fmla="*/ 585 h 585"/>
                <a:gd name="T4" fmla="*/ 1830 w 6405"/>
                <a:gd name="T5" fmla="*/ 0 h 585"/>
                <a:gd name="T6" fmla="*/ 6405 w 6405"/>
                <a:gd name="T7" fmla="*/ 0 h 585"/>
              </a:gdLst>
              <a:ahLst/>
              <a:cxnLst>
                <a:cxn ang="0">
                  <a:pos x="T0" y="T1"/>
                </a:cxn>
                <a:cxn ang="0">
                  <a:pos x="T2" y="T3"/>
                </a:cxn>
                <a:cxn ang="0">
                  <a:pos x="T4" y="T5"/>
                </a:cxn>
                <a:cxn ang="0">
                  <a:pos x="T6" y="T7"/>
                </a:cxn>
              </a:cxnLst>
              <a:rect l="0" t="0" r="r" b="b"/>
              <a:pathLst>
                <a:path w="6405" h="585">
                  <a:moveTo>
                    <a:pt x="0" y="585"/>
                  </a:moveTo>
                  <a:lnTo>
                    <a:pt x="1830" y="585"/>
                  </a:lnTo>
                  <a:lnTo>
                    <a:pt x="1830" y="0"/>
                  </a:lnTo>
                  <a:lnTo>
                    <a:pt x="6405" y="0"/>
                  </a:lnTo>
                </a:path>
              </a:pathLst>
            </a:custGeom>
            <a:noFill/>
            <a:ln w="28575" cmpd="sng">
              <a:solidFill>
                <a:srgbClr val="7030A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2" name="Freeform 21"/>
            <p:cNvSpPr>
              <a:spLocks/>
            </p:cNvSpPr>
            <p:nvPr/>
          </p:nvSpPr>
          <p:spPr bwMode="auto">
            <a:xfrm>
              <a:off x="1171575" y="2400300"/>
              <a:ext cx="4067175" cy="733"/>
            </a:xfrm>
            <a:custGeom>
              <a:avLst/>
              <a:gdLst>
                <a:gd name="T0" fmla="*/ 0 w 6405"/>
                <a:gd name="T1" fmla="*/ 0 h 1"/>
                <a:gd name="T2" fmla="*/ 6405 w 6405"/>
                <a:gd name="T3" fmla="*/ 0 h 1"/>
                <a:gd name="T4" fmla="*/ 6285 w 6405"/>
                <a:gd name="T5" fmla="*/ 0 h 1"/>
                <a:gd name="T6" fmla="*/ 6405 w 6405"/>
                <a:gd name="T7" fmla="*/ 0 h 1"/>
              </a:gdLst>
              <a:ahLst/>
              <a:cxnLst>
                <a:cxn ang="0">
                  <a:pos x="T0" y="T1"/>
                </a:cxn>
                <a:cxn ang="0">
                  <a:pos x="T2" y="T3"/>
                </a:cxn>
                <a:cxn ang="0">
                  <a:pos x="T4" y="T5"/>
                </a:cxn>
                <a:cxn ang="0">
                  <a:pos x="T6" y="T7"/>
                </a:cxn>
              </a:cxnLst>
              <a:rect l="0" t="0" r="r" b="b"/>
              <a:pathLst>
                <a:path w="6405" h="1">
                  <a:moveTo>
                    <a:pt x="0" y="0"/>
                  </a:moveTo>
                  <a:lnTo>
                    <a:pt x="6405" y="0"/>
                  </a:lnTo>
                  <a:lnTo>
                    <a:pt x="6285" y="0"/>
                  </a:lnTo>
                  <a:lnTo>
                    <a:pt x="6405" y="0"/>
                  </a:lnTo>
                </a:path>
              </a:pathLst>
            </a:custGeom>
            <a:noFill/>
            <a:ln w="28575" cap="flat" cmpd="sng">
              <a:solidFill>
                <a:srgbClr val="7030A0"/>
              </a:solidFill>
              <a:prstDash val="lg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3" name="Freeform 22"/>
            <p:cNvSpPr>
              <a:spLocks/>
            </p:cNvSpPr>
            <p:nvPr/>
          </p:nvSpPr>
          <p:spPr bwMode="auto">
            <a:xfrm>
              <a:off x="104775" y="1638300"/>
              <a:ext cx="5105400" cy="263875"/>
            </a:xfrm>
            <a:custGeom>
              <a:avLst/>
              <a:gdLst>
                <a:gd name="T0" fmla="*/ 0 w 8040"/>
                <a:gd name="T1" fmla="*/ 0 h 435"/>
                <a:gd name="T2" fmla="*/ 1830 w 8040"/>
                <a:gd name="T3" fmla="*/ 0 h 435"/>
                <a:gd name="T4" fmla="*/ 1830 w 8040"/>
                <a:gd name="T5" fmla="*/ 435 h 435"/>
                <a:gd name="T6" fmla="*/ 8040 w 8040"/>
                <a:gd name="T7" fmla="*/ 419 h 435"/>
              </a:gdLst>
              <a:ahLst/>
              <a:cxnLst>
                <a:cxn ang="0">
                  <a:pos x="T0" y="T1"/>
                </a:cxn>
                <a:cxn ang="0">
                  <a:pos x="T2" y="T3"/>
                </a:cxn>
                <a:cxn ang="0">
                  <a:pos x="T4" y="T5"/>
                </a:cxn>
                <a:cxn ang="0">
                  <a:pos x="T6" y="T7"/>
                </a:cxn>
              </a:cxnLst>
              <a:rect l="0" t="0" r="r" b="b"/>
              <a:pathLst>
                <a:path w="8040" h="435">
                  <a:moveTo>
                    <a:pt x="0" y="0"/>
                  </a:moveTo>
                  <a:lnTo>
                    <a:pt x="1830" y="0"/>
                  </a:lnTo>
                  <a:lnTo>
                    <a:pt x="1830" y="435"/>
                  </a:lnTo>
                  <a:lnTo>
                    <a:pt x="8040" y="419"/>
                  </a:lnTo>
                </a:path>
              </a:pathLst>
            </a:custGeom>
            <a:noFill/>
            <a:ln w="28575" cap="flat" cmpd="sng">
              <a:solidFill>
                <a:srgbClr val="FF0000"/>
              </a:solidFill>
              <a:prstDash val="lgDashDotDot"/>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4" name="Text Box 16"/>
            <p:cNvSpPr txBox="1">
              <a:spLocks noChangeArrowheads="1"/>
            </p:cNvSpPr>
            <p:nvPr/>
          </p:nvSpPr>
          <p:spPr bwMode="auto">
            <a:xfrm>
              <a:off x="2419350" y="1533525"/>
              <a:ext cx="2019300" cy="274870"/>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FF0000"/>
                  </a:solidFill>
                  <a:effectLst/>
                  <a:latin typeface="Times New Roman"/>
                  <a:ea typeface="Times New Roman"/>
                </a:rPr>
                <a:t>CISPR 22 Class A, Average</a:t>
              </a:r>
              <a:endParaRPr lang="en-US" sz="1400">
                <a:effectLst/>
                <a:latin typeface="Times New Roman"/>
                <a:ea typeface="Times New Roman"/>
              </a:endParaRPr>
            </a:p>
          </p:txBody>
        </p:sp>
        <p:cxnSp>
          <p:nvCxnSpPr>
            <p:cNvPr id="25" name="AutoShape 18"/>
            <p:cNvCxnSpPr>
              <a:cxnSpLocks noChangeShapeType="1"/>
            </p:cNvCxnSpPr>
            <p:nvPr/>
          </p:nvCxnSpPr>
          <p:spPr bwMode="auto">
            <a:xfrm flipH="1">
              <a:off x="2686050" y="1743075"/>
              <a:ext cx="133350" cy="164922"/>
            </a:xfrm>
            <a:prstGeom prst="straightConnector1">
              <a:avLst/>
            </a:prstGeom>
            <a:noFill/>
            <a:ln w="28575" cmpd="sng">
              <a:solidFill>
                <a:srgbClr val="FF0000"/>
              </a:solidFill>
              <a:round/>
              <a:headEnd type="none" w="med" len="med"/>
              <a:tailEnd type="triangle" w="med" len="med"/>
            </a:ln>
            <a:extLst>
              <a:ext uri="{909E8E84-426E-40DD-AFC4-6F175D3DCCD1}">
                <a14:hiddenFill xmlns:a14="http://schemas.microsoft.com/office/drawing/2010/main">
                  <a:noFill/>
                </a14:hiddenFill>
              </a:ext>
            </a:extLst>
          </p:spPr>
        </p:cxnSp>
        <p:sp>
          <p:nvSpPr>
            <p:cNvPr id="26" name="Text Box 19"/>
            <p:cNvSpPr txBox="1">
              <a:spLocks noChangeArrowheads="1"/>
            </p:cNvSpPr>
            <p:nvPr/>
          </p:nvSpPr>
          <p:spPr bwMode="auto">
            <a:xfrm>
              <a:off x="2905125" y="762000"/>
              <a:ext cx="1971675" cy="329844"/>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000000"/>
                  </a:solidFill>
                  <a:effectLst/>
                  <a:latin typeface="Times New Roman"/>
                  <a:ea typeface="Times New Roman"/>
                </a:rPr>
                <a:t>FCC 15 Class A [EMC01b]</a:t>
              </a:r>
              <a:endParaRPr lang="en-US" sz="1400">
                <a:effectLst/>
                <a:latin typeface="Times New Roman"/>
                <a:ea typeface="Times New Roman"/>
              </a:endParaRPr>
            </a:p>
          </p:txBody>
        </p:sp>
        <p:cxnSp>
          <p:nvCxnSpPr>
            <p:cNvPr id="27" name="AutoShape 20"/>
            <p:cNvCxnSpPr>
              <a:cxnSpLocks noChangeShapeType="1"/>
            </p:cNvCxnSpPr>
            <p:nvPr/>
          </p:nvCxnSpPr>
          <p:spPr bwMode="auto">
            <a:xfrm flipH="1">
              <a:off x="3467100" y="1047750"/>
              <a:ext cx="295275" cy="428064"/>
            </a:xfrm>
            <a:prstGeom prst="straightConnector1">
              <a:avLst/>
            </a:prstGeom>
            <a:noFill/>
            <a:ln w="28575" cmpd="sng">
              <a:solidFill>
                <a:schemeClr val="tx1">
                  <a:lumMod val="100000"/>
                  <a:lumOff val="0"/>
                </a:schemeClr>
              </a:solidFill>
              <a:round/>
              <a:headEnd type="none" w="med" len="med"/>
              <a:tailEnd type="triangle" w="med" len="med"/>
            </a:ln>
            <a:extLst>
              <a:ext uri="{909E8E84-426E-40DD-AFC4-6F175D3DCCD1}">
                <a14:hiddenFill xmlns:a14="http://schemas.microsoft.com/office/drawing/2010/main">
                  <a:noFill/>
                </a14:hiddenFill>
              </a:ext>
            </a:extLst>
          </p:spPr>
        </p:cxnSp>
        <p:sp>
          <p:nvSpPr>
            <p:cNvPr id="28" name="Text Box 21"/>
            <p:cNvSpPr txBox="1">
              <a:spLocks noChangeArrowheads="1"/>
            </p:cNvSpPr>
            <p:nvPr/>
          </p:nvSpPr>
          <p:spPr bwMode="auto">
            <a:xfrm>
              <a:off x="2905125" y="1971675"/>
              <a:ext cx="2066925" cy="329844"/>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000000"/>
                  </a:solidFill>
                  <a:effectLst/>
                  <a:latin typeface="Times New Roman"/>
                  <a:ea typeface="Times New Roman"/>
                </a:rPr>
                <a:t>FCC 15 Class B [EMC01b]</a:t>
              </a:r>
              <a:endParaRPr lang="en-US" sz="1400">
                <a:effectLst/>
                <a:latin typeface="Times New Roman"/>
                <a:ea typeface="Times New Roman"/>
              </a:endParaRPr>
            </a:p>
          </p:txBody>
        </p:sp>
        <p:cxnSp>
          <p:nvCxnSpPr>
            <p:cNvPr id="29" name="AutoShape 22"/>
            <p:cNvCxnSpPr>
              <a:cxnSpLocks noChangeShapeType="1"/>
            </p:cNvCxnSpPr>
            <p:nvPr/>
          </p:nvCxnSpPr>
          <p:spPr bwMode="auto">
            <a:xfrm flipH="1">
              <a:off x="3419475" y="2190750"/>
              <a:ext cx="190500" cy="208168"/>
            </a:xfrm>
            <a:prstGeom prst="straightConnector1">
              <a:avLst/>
            </a:prstGeom>
            <a:noFill/>
            <a:ln w="28575" cmpd="sng">
              <a:solidFill>
                <a:schemeClr val="tx1">
                  <a:lumMod val="100000"/>
                  <a:lumOff val="0"/>
                </a:schemeClr>
              </a:solidFill>
              <a:round/>
              <a:headEnd type="none" w="med" len="med"/>
              <a:tailEnd type="triangle" w="med" len="med"/>
            </a:ln>
            <a:extLst>
              <a:ext uri="{909E8E84-426E-40DD-AFC4-6F175D3DCCD1}">
                <a14:hiddenFill xmlns:a14="http://schemas.microsoft.com/office/drawing/2010/main">
                  <a:noFill/>
                </a14:hiddenFill>
              </a:ext>
            </a:extLst>
          </p:spPr>
        </p:cxnSp>
        <p:sp>
          <p:nvSpPr>
            <p:cNvPr id="30" name="Text Box 24"/>
            <p:cNvSpPr txBox="1">
              <a:spLocks noChangeArrowheads="1"/>
            </p:cNvSpPr>
            <p:nvPr/>
          </p:nvSpPr>
          <p:spPr bwMode="auto">
            <a:xfrm>
              <a:off x="2143125" y="2686050"/>
              <a:ext cx="2152650" cy="329844"/>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0070C0"/>
                  </a:solidFill>
                  <a:effectLst/>
                  <a:latin typeface="Times New Roman"/>
                  <a:ea typeface="Times New Roman"/>
                </a:rPr>
                <a:t>CISPR 22 Class B, Average</a:t>
              </a:r>
              <a:endParaRPr lang="en-US" sz="1400">
                <a:effectLst/>
                <a:latin typeface="Times New Roman"/>
                <a:ea typeface="Times New Roman"/>
              </a:endParaRPr>
            </a:p>
          </p:txBody>
        </p:sp>
        <p:cxnSp>
          <p:nvCxnSpPr>
            <p:cNvPr id="31" name="AutoShape 26"/>
            <p:cNvCxnSpPr>
              <a:cxnSpLocks noChangeShapeType="1"/>
            </p:cNvCxnSpPr>
            <p:nvPr/>
          </p:nvCxnSpPr>
          <p:spPr bwMode="auto">
            <a:xfrm flipV="1">
              <a:off x="3190875" y="2562225"/>
              <a:ext cx="152400" cy="241885"/>
            </a:xfrm>
            <a:prstGeom prst="straightConnector1">
              <a:avLst/>
            </a:prstGeom>
            <a:noFill/>
            <a:ln w="28575" cmpd="sng">
              <a:solidFill>
                <a:srgbClr val="0070C0"/>
              </a:solidFill>
              <a:round/>
              <a:headEnd type="none" w="med" len="med"/>
              <a:tailEnd type="triangle" w="med" len="med"/>
            </a:ln>
            <a:extLst>
              <a:ext uri="{909E8E84-426E-40DD-AFC4-6F175D3DCCD1}">
                <a14:hiddenFill xmlns:a14="http://schemas.microsoft.com/office/drawing/2010/main">
                  <a:noFill/>
                </a14:hiddenFill>
              </a:ext>
            </a:extLst>
          </p:spPr>
        </p:cxnSp>
        <p:sp>
          <p:nvSpPr>
            <p:cNvPr id="32" name="Text Box 27"/>
            <p:cNvSpPr txBox="1">
              <a:spLocks noChangeArrowheads="1"/>
            </p:cNvSpPr>
            <p:nvPr/>
          </p:nvSpPr>
          <p:spPr bwMode="auto">
            <a:xfrm>
              <a:off x="1933574" y="3067051"/>
              <a:ext cx="3276601" cy="1504950"/>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lgn="just">
                <a:spcBef>
                  <a:spcPts val="600"/>
                </a:spcBef>
                <a:spcAft>
                  <a:spcPts val="600"/>
                </a:spcAft>
              </a:pPr>
              <a:r>
                <a:rPr lang="en-US" sz="1400" b="1">
                  <a:effectLst/>
                  <a:latin typeface="Times New Roman"/>
                  <a:ea typeface="Times New Roman"/>
                </a:rPr>
                <a:t>Theo tài liệu [EMC01b] Class A của FCC 15 bằng Class A của CISPR 22 trong vùng 0,5 – 1,6 MHz và nhiễu FCC lớn hơn trong vùng tần số  lớn hơn 1,6 MHz.</a:t>
              </a:r>
              <a:endParaRPr lang="en-US" sz="1400">
                <a:effectLst/>
                <a:latin typeface="Times New Roman"/>
                <a:ea typeface="Times New Roman"/>
              </a:endParaRPr>
            </a:p>
            <a:p>
              <a:pPr algn="just">
                <a:spcBef>
                  <a:spcPts val="600"/>
                </a:spcBef>
                <a:spcAft>
                  <a:spcPts val="600"/>
                </a:spcAft>
              </a:pPr>
              <a:r>
                <a:rPr lang="en-US" sz="1400" b="1">
                  <a:effectLst/>
                  <a:latin typeface="Times New Roman"/>
                  <a:ea typeface="Times New Roman"/>
                </a:rPr>
                <a:t>Class B hai tiêu chuẩn này xấp xỉ nhau</a:t>
              </a:r>
              <a:endParaRPr lang="en-US" sz="1400">
                <a:effectLst/>
                <a:latin typeface="Times New Roman"/>
                <a:ea typeface="Times New Roman"/>
              </a:endParaRPr>
            </a:p>
          </p:txBody>
        </p:sp>
        <p:sp>
          <p:nvSpPr>
            <p:cNvPr id="33" name="Freeform 32"/>
            <p:cNvSpPr>
              <a:spLocks/>
            </p:cNvSpPr>
            <p:nvPr/>
          </p:nvSpPr>
          <p:spPr bwMode="auto">
            <a:xfrm>
              <a:off x="95250" y="2076450"/>
              <a:ext cx="5114925" cy="461645"/>
            </a:xfrm>
            <a:custGeom>
              <a:avLst/>
              <a:gdLst>
                <a:gd name="T0" fmla="*/ 0 w 8055"/>
                <a:gd name="T1" fmla="*/ 0 h 630"/>
                <a:gd name="T2" fmla="*/ 1845 w 8055"/>
                <a:gd name="T3" fmla="*/ 630 h 630"/>
                <a:gd name="T4" fmla="*/ 5355 w 8055"/>
                <a:gd name="T5" fmla="*/ 630 h 630"/>
                <a:gd name="T6" fmla="*/ 5340 w 8055"/>
                <a:gd name="T7" fmla="*/ 360 h 630"/>
                <a:gd name="T8" fmla="*/ 8055 w 8055"/>
                <a:gd name="T9" fmla="*/ 345 h 630"/>
              </a:gdLst>
              <a:ahLst/>
              <a:cxnLst>
                <a:cxn ang="0">
                  <a:pos x="T0" y="T1"/>
                </a:cxn>
                <a:cxn ang="0">
                  <a:pos x="T2" y="T3"/>
                </a:cxn>
                <a:cxn ang="0">
                  <a:pos x="T4" y="T5"/>
                </a:cxn>
                <a:cxn ang="0">
                  <a:pos x="T6" y="T7"/>
                </a:cxn>
                <a:cxn ang="0">
                  <a:pos x="T8" y="T9"/>
                </a:cxn>
              </a:cxnLst>
              <a:rect l="0" t="0" r="r" b="b"/>
              <a:pathLst>
                <a:path w="8055" h="630">
                  <a:moveTo>
                    <a:pt x="0" y="0"/>
                  </a:moveTo>
                  <a:lnTo>
                    <a:pt x="1845" y="630"/>
                  </a:lnTo>
                  <a:lnTo>
                    <a:pt x="5355" y="630"/>
                  </a:lnTo>
                  <a:lnTo>
                    <a:pt x="5340" y="360"/>
                  </a:lnTo>
                  <a:lnTo>
                    <a:pt x="8055" y="345"/>
                  </a:lnTo>
                </a:path>
              </a:pathLst>
            </a:custGeom>
            <a:noFill/>
            <a:ln w="28575" cap="flat" cmpd="sng">
              <a:solidFill>
                <a:srgbClr val="0070C0"/>
              </a:solidFill>
              <a:prstDash val="lgDashDotDot"/>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4" name="Date Placeholder 3"/>
          <p:cNvSpPr>
            <a:spLocks noGrp="1"/>
          </p:cNvSpPr>
          <p:nvPr>
            <p:ph type="dt" sz="half" idx="10"/>
          </p:nvPr>
        </p:nvSpPr>
        <p:spPr/>
        <p:txBody>
          <a:bodyPr/>
          <a:lstStyle/>
          <a:p>
            <a:fld id="{A4675006-5F3E-4AA2-8DDC-0F635CF8F7A2}" type="datetime1">
              <a:rPr lang="en-US" smtClean="0"/>
              <a:t>11/30/2017</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11</a:t>
            </a:fld>
            <a:endParaRPr lang="en-US"/>
          </a:p>
        </p:txBody>
      </p:sp>
    </p:spTree>
    <p:extLst>
      <p:ext uri="{BB962C8B-B14F-4D97-AF65-F5344CB8AC3E}">
        <p14:creationId xmlns:p14="http://schemas.microsoft.com/office/powerpoint/2010/main" val="1514036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924800" cy="715962"/>
          </a:xfrm>
          <a:solidFill>
            <a:srgbClr val="FFFF00"/>
          </a:solidFill>
        </p:spPr>
        <p:txBody>
          <a:bodyPr>
            <a:normAutofit fontScale="90000"/>
          </a:bodyPr>
          <a:lstStyle/>
          <a:p>
            <a:r>
              <a:rPr lang="en-US" sz="3600" b="1"/>
              <a:t>1. Giới hạn </a:t>
            </a:r>
            <a:r>
              <a:rPr lang="en-US" sz="3600" b="1" smtClean="0"/>
              <a:t>nhiễu bức xạ của </a:t>
            </a:r>
            <a:r>
              <a:rPr lang="en-US" sz="3600" b="1"/>
              <a:t>các tiêu chuẩn</a:t>
            </a:r>
            <a:endParaRPr lang="en-US" sz="3600"/>
          </a:p>
        </p:txBody>
      </p:sp>
      <p:sp>
        <p:nvSpPr>
          <p:cNvPr id="3" name="Content Placeholder 2"/>
          <p:cNvSpPr>
            <a:spLocks noGrp="1"/>
          </p:cNvSpPr>
          <p:nvPr>
            <p:ph idx="1"/>
          </p:nvPr>
        </p:nvSpPr>
        <p:spPr>
          <a:xfrm>
            <a:off x="533400" y="990600"/>
            <a:ext cx="8229600" cy="609600"/>
          </a:xfrm>
        </p:spPr>
        <p:txBody>
          <a:bodyPr>
            <a:normAutofit fontScale="92500"/>
          </a:bodyPr>
          <a:lstStyle/>
          <a:p>
            <a:pPr marL="0" indent="0">
              <a:buNone/>
            </a:pPr>
            <a:r>
              <a:rPr lang="en-US" sz="2800" smtClean="0"/>
              <a:t>Giới hạn nhiễu bức xa theo CISPR 15, FCC 15, TCVN7186</a:t>
            </a:r>
            <a:endParaRPr lang="en-US" sz="2800"/>
          </a:p>
        </p:txBody>
      </p:sp>
      <p:sp>
        <p:nvSpPr>
          <p:cNvPr id="4" name="Date Placeholder 3"/>
          <p:cNvSpPr>
            <a:spLocks noGrp="1"/>
          </p:cNvSpPr>
          <p:nvPr>
            <p:ph type="dt" sz="half" idx="10"/>
          </p:nvPr>
        </p:nvSpPr>
        <p:spPr/>
        <p:txBody>
          <a:bodyPr/>
          <a:lstStyle/>
          <a:p>
            <a:fld id="{A4675006-5F3E-4AA2-8DDC-0F635CF8F7A2}" type="datetime1">
              <a:rPr lang="en-US" smtClean="0"/>
              <a:t>11/30/2017</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12</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51675"/>
            <a:ext cx="8248221"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7648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543800" cy="715962"/>
          </a:xfrm>
        </p:spPr>
        <p:txBody>
          <a:bodyPr>
            <a:normAutofit/>
          </a:bodyPr>
          <a:lstStyle/>
          <a:p>
            <a:r>
              <a:rPr lang="en-US" sz="3200" b="1"/>
              <a:t>1. Giới hạn nhiễu bức xạ của các tiêu chuẩn</a:t>
            </a:r>
            <a:endParaRPr lang="en-US" sz="3200"/>
          </a:p>
        </p:txBody>
      </p:sp>
      <p:sp>
        <p:nvSpPr>
          <p:cNvPr id="3" name="Content Placeholder 2"/>
          <p:cNvSpPr>
            <a:spLocks noGrp="1"/>
          </p:cNvSpPr>
          <p:nvPr>
            <p:ph idx="1"/>
          </p:nvPr>
        </p:nvSpPr>
        <p:spPr>
          <a:xfrm>
            <a:off x="385036" y="762000"/>
            <a:ext cx="8277225" cy="533400"/>
          </a:xfrm>
        </p:spPr>
        <p:txBody>
          <a:bodyPr>
            <a:normAutofit lnSpcReduction="10000"/>
          </a:bodyPr>
          <a:lstStyle/>
          <a:p>
            <a:pPr marL="0" indent="0">
              <a:buNone/>
            </a:pPr>
            <a:r>
              <a:rPr lang="en-US" smtClean="0"/>
              <a:t>Trong dải tần 30 – 300 MHz</a:t>
            </a:r>
            <a:endParaRPr lang="en-US"/>
          </a:p>
        </p:txBody>
      </p:sp>
      <p:sp>
        <p:nvSpPr>
          <p:cNvPr id="4" name="Date Placeholder 3"/>
          <p:cNvSpPr>
            <a:spLocks noGrp="1"/>
          </p:cNvSpPr>
          <p:nvPr>
            <p:ph type="dt" sz="half" idx="10"/>
          </p:nvPr>
        </p:nvSpPr>
        <p:spPr/>
        <p:txBody>
          <a:bodyPr/>
          <a:lstStyle/>
          <a:p>
            <a:fld id="{36FA89EB-2C31-4271-818A-7229F7BE91F3}" type="datetime1">
              <a:rPr lang="en-US" smtClean="0"/>
              <a:t>11/30/2017</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13</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27" y="1295400"/>
            <a:ext cx="832485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http://www.rfd.gov.vn/content/tintuc/PublishingImages/quy-hoach/anh%2027.7/anh%20tt3/anh%20hn%20dn/4g/ttkt/đok.jpg?RenditionID=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886199"/>
            <a:ext cx="4419600" cy="284375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228601" y="5257800"/>
            <a:ext cx="3657600" cy="533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mtClean="0"/>
              <a:t>Phòng đo nhiễu EMC</a:t>
            </a:r>
            <a:endParaRPr lang="en-US"/>
          </a:p>
        </p:txBody>
      </p:sp>
    </p:spTree>
    <p:extLst>
      <p:ext uri="{BB962C8B-B14F-4D97-AF65-F5344CB8AC3E}">
        <p14:creationId xmlns:p14="http://schemas.microsoft.com/office/powerpoint/2010/main" val="1684260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001000" cy="639762"/>
          </a:xfrm>
        </p:spPr>
        <p:txBody>
          <a:bodyPr>
            <a:normAutofit/>
          </a:bodyPr>
          <a:lstStyle/>
          <a:p>
            <a:r>
              <a:rPr lang="en-US" sz="3200" b="1"/>
              <a:t>1. Giới hạn nhiễu bức xạ của các tiêu chuẩn</a:t>
            </a:r>
            <a:endParaRPr lang="en-US" sz="3200"/>
          </a:p>
        </p:txBody>
      </p:sp>
      <p:sp>
        <p:nvSpPr>
          <p:cNvPr id="3" name="Content Placeholder 2"/>
          <p:cNvSpPr>
            <a:spLocks noGrp="1"/>
          </p:cNvSpPr>
          <p:nvPr>
            <p:ph idx="1"/>
          </p:nvPr>
        </p:nvSpPr>
        <p:spPr>
          <a:xfrm>
            <a:off x="152400" y="914400"/>
            <a:ext cx="8763000" cy="533400"/>
          </a:xfrm>
        </p:spPr>
        <p:txBody>
          <a:bodyPr>
            <a:normAutofit fontScale="77500" lnSpcReduction="20000"/>
          </a:bodyPr>
          <a:lstStyle/>
          <a:p>
            <a:pPr marL="0" indent="0">
              <a:buNone/>
            </a:pPr>
            <a:r>
              <a:rPr lang="en-US"/>
              <a:t>Giới hạn nhiễu bức </a:t>
            </a:r>
            <a:r>
              <a:rPr lang="en-US" smtClean="0"/>
              <a:t>xạ theo </a:t>
            </a:r>
            <a:r>
              <a:rPr lang="en-US"/>
              <a:t>CISPR 22 ở tần số nhỏ hơn 1000 MHz </a:t>
            </a:r>
          </a:p>
          <a:p>
            <a:endParaRPr lang="en-US"/>
          </a:p>
        </p:txBody>
      </p:sp>
      <p:sp>
        <p:nvSpPr>
          <p:cNvPr id="4" name="Date Placeholder 3"/>
          <p:cNvSpPr>
            <a:spLocks noGrp="1"/>
          </p:cNvSpPr>
          <p:nvPr>
            <p:ph type="dt" sz="half" idx="10"/>
          </p:nvPr>
        </p:nvSpPr>
        <p:spPr/>
        <p:txBody>
          <a:bodyPr/>
          <a:lstStyle/>
          <a:p>
            <a:fld id="{36FA89EB-2C31-4271-818A-7229F7BE91F3}" type="datetime1">
              <a:rPr lang="en-US" smtClean="0"/>
              <a:t>11/30/2017</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14</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5758" y="1447800"/>
            <a:ext cx="573405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046" y="3886200"/>
            <a:ext cx="573405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7205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001000" cy="639762"/>
          </a:xfrm>
        </p:spPr>
        <p:txBody>
          <a:bodyPr>
            <a:normAutofit/>
          </a:bodyPr>
          <a:lstStyle/>
          <a:p>
            <a:r>
              <a:rPr lang="en-US" sz="3200" b="1"/>
              <a:t>1. Giới hạn nhiễu bức xạ của các tiêu chuẩn</a:t>
            </a:r>
            <a:endParaRPr lang="en-US" sz="3200"/>
          </a:p>
        </p:txBody>
      </p:sp>
      <p:sp>
        <p:nvSpPr>
          <p:cNvPr id="3" name="Content Placeholder 2"/>
          <p:cNvSpPr>
            <a:spLocks noGrp="1"/>
          </p:cNvSpPr>
          <p:nvPr>
            <p:ph idx="1"/>
          </p:nvPr>
        </p:nvSpPr>
        <p:spPr>
          <a:xfrm>
            <a:off x="533400" y="914400"/>
            <a:ext cx="8077200" cy="533400"/>
          </a:xfrm>
        </p:spPr>
        <p:txBody>
          <a:bodyPr>
            <a:normAutofit fontScale="77500" lnSpcReduction="20000"/>
          </a:bodyPr>
          <a:lstStyle/>
          <a:p>
            <a:r>
              <a:rPr lang="en-US"/>
              <a:t>Giới hạn nhiễu bức xa theo CISPR </a:t>
            </a:r>
            <a:r>
              <a:rPr lang="en-US" smtClean="0"/>
              <a:t>22 dải tần lớn hơn 1GHz</a:t>
            </a:r>
            <a:endParaRPr lang="en-US"/>
          </a:p>
          <a:p>
            <a:endParaRPr lang="en-US"/>
          </a:p>
        </p:txBody>
      </p:sp>
      <p:sp>
        <p:nvSpPr>
          <p:cNvPr id="4" name="Date Placeholder 3"/>
          <p:cNvSpPr>
            <a:spLocks noGrp="1"/>
          </p:cNvSpPr>
          <p:nvPr>
            <p:ph type="dt" sz="half" idx="10"/>
          </p:nvPr>
        </p:nvSpPr>
        <p:spPr/>
        <p:txBody>
          <a:bodyPr/>
          <a:lstStyle/>
          <a:p>
            <a:fld id="{36FA89EB-2C31-4271-818A-7229F7BE91F3}" type="datetime1">
              <a:rPr lang="en-US" smtClean="0"/>
              <a:t>11/30/2017</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15</a:t>
            </a:fld>
            <a:endParaRPr lang="en-US"/>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675" y="1447800"/>
            <a:ext cx="7573392"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197" y="3810000"/>
            <a:ext cx="752613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0093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639762"/>
          </a:xfrm>
        </p:spPr>
        <p:txBody>
          <a:bodyPr>
            <a:normAutofit/>
          </a:bodyPr>
          <a:lstStyle/>
          <a:p>
            <a:r>
              <a:rPr lang="en-US" sz="3200" b="1"/>
              <a:t>1. Giới hạn nhiễu bức xạ của các tiêu chuẩn</a:t>
            </a:r>
            <a:endParaRPr lang="en-US" sz="3200"/>
          </a:p>
        </p:txBody>
      </p:sp>
      <p:sp>
        <p:nvSpPr>
          <p:cNvPr id="3" name="Content Placeholder 2"/>
          <p:cNvSpPr>
            <a:spLocks noGrp="1"/>
          </p:cNvSpPr>
          <p:nvPr>
            <p:ph idx="1"/>
          </p:nvPr>
        </p:nvSpPr>
        <p:spPr>
          <a:xfrm>
            <a:off x="457200" y="914400"/>
            <a:ext cx="6248400" cy="685800"/>
          </a:xfrm>
        </p:spPr>
        <p:txBody>
          <a:bodyPr/>
          <a:lstStyle/>
          <a:p>
            <a:pPr marL="0" indent="0">
              <a:buNone/>
            </a:pPr>
            <a:r>
              <a:rPr lang="en-US" smtClean="0"/>
              <a:t>Đo nhiễu theo phương pháp CDN</a:t>
            </a:r>
            <a:endParaRPr lang="en-US"/>
          </a:p>
        </p:txBody>
      </p:sp>
      <p:sp>
        <p:nvSpPr>
          <p:cNvPr id="4" name="Date Placeholder 3"/>
          <p:cNvSpPr>
            <a:spLocks noGrp="1"/>
          </p:cNvSpPr>
          <p:nvPr>
            <p:ph type="dt" sz="half" idx="10"/>
          </p:nvPr>
        </p:nvSpPr>
        <p:spPr/>
        <p:txBody>
          <a:bodyPr/>
          <a:lstStyle/>
          <a:p>
            <a:fld id="{36FA89EB-2C31-4271-818A-7229F7BE91F3}" type="datetime1">
              <a:rPr lang="en-US" smtClean="0"/>
              <a:t>11/30/2017</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16</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71600"/>
            <a:ext cx="722859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737675"/>
            <a:ext cx="6105525"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293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639762"/>
          </a:xfrm>
        </p:spPr>
        <p:txBody>
          <a:bodyPr>
            <a:normAutofit/>
          </a:bodyPr>
          <a:lstStyle/>
          <a:p>
            <a:r>
              <a:rPr lang="en-US" sz="3200" b="1"/>
              <a:t>1. Giới hạn nhiễu bức xạ của các tiêu chuẩn</a:t>
            </a:r>
            <a:endParaRPr lang="en-US" sz="3200"/>
          </a:p>
        </p:txBody>
      </p:sp>
      <p:sp>
        <p:nvSpPr>
          <p:cNvPr id="3" name="Content Placeholder 2"/>
          <p:cNvSpPr>
            <a:spLocks noGrp="1"/>
          </p:cNvSpPr>
          <p:nvPr>
            <p:ph idx="1"/>
          </p:nvPr>
        </p:nvSpPr>
        <p:spPr>
          <a:xfrm>
            <a:off x="609600" y="838200"/>
            <a:ext cx="7239000" cy="685800"/>
          </a:xfrm>
        </p:spPr>
        <p:txBody>
          <a:bodyPr>
            <a:normAutofit/>
          </a:bodyPr>
          <a:lstStyle/>
          <a:p>
            <a:pPr marL="0" indent="0">
              <a:buNone/>
            </a:pPr>
            <a:r>
              <a:rPr lang="en-US" smtClean="0"/>
              <a:t>Tiêu chuẩn mức nhiễu bức xạ theo FCC</a:t>
            </a:r>
            <a:endParaRPr lang="en-US"/>
          </a:p>
        </p:txBody>
      </p:sp>
      <p:sp>
        <p:nvSpPr>
          <p:cNvPr id="4" name="Date Placeholder 3"/>
          <p:cNvSpPr>
            <a:spLocks noGrp="1"/>
          </p:cNvSpPr>
          <p:nvPr>
            <p:ph type="dt" sz="half" idx="10"/>
          </p:nvPr>
        </p:nvSpPr>
        <p:spPr/>
        <p:txBody>
          <a:bodyPr/>
          <a:lstStyle/>
          <a:p>
            <a:fld id="{36FA89EB-2C31-4271-818A-7229F7BE91F3}" type="datetime1">
              <a:rPr lang="en-US" smtClean="0"/>
              <a:t>11/30/2017</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17</a:t>
            </a:fld>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432242674"/>
              </p:ext>
            </p:extLst>
          </p:nvPr>
        </p:nvGraphicFramePr>
        <p:xfrm>
          <a:off x="2286000" y="1447800"/>
          <a:ext cx="3759411" cy="4419600"/>
        </p:xfrm>
        <a:graphic>
          <a:graphicData uri="http://schemas.openxmlformats.org/presentationml/2006/ole">
            <mc:AlternateContent xmlns:mc="http://schemas.openxmlformats.org/markup-compatibility/2006">
              <mc:Choice xmlns:v="urn:schemas-microsoft-com:vml" Requires="v">
                <p:oleObj spid="_x0000_s3083" name="Worksheet" r:id="rId3" imgW="1952752" imgH="2295515" progId="Excel.Sheet.12">
                  <p:embed/>
                </p:oleObj>
              </mc:Choice>
              <mc:Fallback>
                <p:oleObj name="Worksheet" r:id="rId3" imgW="1952752" imgH="2295515" progId="Excel.Sheet.12">
                  <p:embed/>
                  <p:pic>
                    <p:nvPicPr>
                      <p:cNvPr id="0" name=""/>
                      <p:cNvPicPr/>
                      <p:nvPr/>
                    </p:nvPicPr>
                    <p:blipFill>
                      <a:blip r:embed="rId4"/>
                      <a:stretch>
                        <a:fillRect/>
                      </a:stretch>
                    </p:blipFill>
                    <p:spPr>
                      <a:xfrm>
                        <a:off x="2286000" y="1447800"/>
                        <a:ext cx="3759411" cy="4419600"/>
                      </a:xfrm>
                      <a:prstGeom prst="rect">
                        <a:avLst/>
                      </a:prstGeom>
                    </p:spPr>
                  </p:pic>
                </p:oleObj>
              </mc:Fallback>
            </mc:AlternateContent>
          </a:graphicData>
        </a:graphic>
      </p:graphicFrame>
    </p:spTree>
    <p:extLst>
      <p:ext uri="{BB962C8B-B14F-4D97-AF65-F5344CB8AC3E}">
        <p14:creationId xmlns:p14="http://schemas.microsoft.com/office/powerpoint/2010/main" val="2661049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162800" cy="685800"/>
          </a:xfrm>
          <a:solidFill>
            <a:srgbClr val="FFFF00"/>
          </a:solidFill>
        </p:spPr>
        <p:txBody>
          <a:bodyPr>
            <a:normAutofit fontScale="90000"/>
          </a:bodyPr>
          <a:lstStyle/>
          <a:p>
            <a:r>
              <a:rPr lang="en-US" b="1" smtClean="0"/>
              <a:t>2. Tác dụng của lọc nhiễu EMI</a:t>
            </a:r>
            <a:endParaRPr lang="en-US" b="1"/>
          </a:p>
        </p:txBody>
      </p:sp>
      <p:sp>
        <p:nvSpPr>
          <p:cNvPr id="3" name="Content Placeholder 2"/>
          <p:cNvSpPr>
            <a:spLocks noGrp="1"/>
          </p:cNvSpPr>
          <p:nvPr>
            <p:ph idx="1"/>
          </p:nvPr>
        </p:nvSpPr>
        <p:spPr>
          <a:xfrm>
            <a:off x="533401" y="990600"/>
            <a:ext cx="3886200" cy="533400"/>
          </a:xfrm>
        </p:spPr>
        <p:txBody>
          <a:bodyPr>
            <a:normAutofit lnSpcReduction="10000"/>
          </a:bodyPr>
          <a:lstStyle/>
          <a:p>
            <a:pPr marL="0" indent="0">
              <a:buNone/>
            </a:pPr>
            <a:r>
              <a:rPr lang="en-US" smtClean="0"/>
              <a:t>Nhiễu EMI chưa lọc</a:t>
            </a:r>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06" y="1905000"/>
            <a:ext cx="8975994"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57FE7374-55D8-4E94-BC63-9BDF024564F3}" type="datetime1">
              <a:rPr lang="en-US" smtClean="0"/>
              <a:t>11/30/2017</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18</a:t>
            </a:fld>
            <a:endParaRPr lang="en-US"/>
          </a:p>
        </p:txBody>
      </p:sp>
      <p:sp>
        <p:nvSpPr>
          <p:cNvPr id="6" name="TextBox 5"/>
          <p:cNvSpPr txBox="1"/>
          <p:nvPr/>
        </p:nvSpPr>
        <p:spPr>
          <a:xfrm>
            <a:off x="1295400" y="6045608"/>
            <a:ext cx="5410200" cy="646331"/>
          </a:xfrm>
          <a:prstGeom prst="rect">
            <a:avLst/>
          </a:prstGeom>
          <a:noFill/>
        </p:spPr>
        <p:txBody>
          <a:bodyPr wrap="square" rtlCol="0">
            <a:spAutoFit/>
          </a:bodyPr>
          <a:lstStyle/>
          <a:p>
            <a:r>
              <a:rPr lang="en-US" smtClean="0"/>
              <a:t>Mức nhiễu rất lớn trên tiêu chuẩn 102 – 66 = 36 dB</a:t>
            </a:r>
          </a:p>
          <a:p>
            <a:r>
              <a:rPr lang="en-US" smtClean="0"/>
              <a:t>Cần phải lọc</a:t>
            </a:r>
            <a:endParaRPr lang="en-US"/>
          </a:p>
        </p:txBody>
      </p:sp>
    </p:spTree>
    <p:extLst>
      <p:ext uri="{BB962C8B-B14F-4D97-AF65-F5344CB8AC3E}">
        <p14:creationId xmlns:p14="http://schemas.microsoft.com/office/powerpoint/2010/main" val="1033522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295" y="868362"/>
            <a:ext cx="5105400" cy="571500"/>
          </a:xfrm>
        </p:spPr>
        <p:txBody>
          <a:bodyPr>
            <a:normAutofit/>
          </a:bodyPr>
          <a:lstStyle/>
          <a:p>
            <a:pPr algn="l"/>
            <a:r>
              <a:rPr lang="en-US" sz="2800" smtClean="0"/>
              <a:t>Phương án lọc nhiễu</a:t>
            </a:r>
            <a:endParaRPr lang="en-US" sz="280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18197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705600" y="1369367"/>
            <a:ext cx="1981200" cy="461665"/>
          </a:xfrm>
          <a:prstGeom prst="rect">
            <a:avLst/>
          </a:prstGeom>
          <a:noFill/>
        </p:spPr>
        <p:txBody>
          <a:bodyPr wrap="square" rtlCol="0">
            <a:spAutoFit/>
          </a:bodyPr>
          <a:lstStyle/>
          <a:p>
            <a:r>
              <a:rPr lang="en-US" sz="2400" smtClean="0"/>
              <a:t>Cầu chỉnh lưu</a:t>
            </a:r>
            <a:endParaRPr lang="en-US" sz="2400"/>
          </a:p>
        </p:txBody>
      </p:sp>
      <p:sp>
        <p:nvSpPr>
          <p:cNvPr id="7" name="TextBox 6"/>
          <p:cNvSpPr txBox="1"/>
          <p:nvPr/>
        </p:nvSpPr>
        <p:spPr>
          <a:xfrm>
            <a:off x="3657600" y="1369367"/>
            <a:ext cx="2309813" cy="461665"/>
          </a:xfrm>
          <a:prstGeom prst="rect">
            <a:avLst/>
          </a:prstGeom>
          <a:noFill/>
        </p:spPr>
        <p:txBody>
          <a:bodyPr wrap="square" rtlCol="0">
            <a:spAutoFit/>
          </a:bodyPr>
          <a:lstStyle/>
          <a:p>
            <a:r>
              <a:rPr lang="en-US" sz="2400" smtClean="0"/>
              <a:t>Lọc trước cầu</a:t>
            </a:r>
            <a:endParaRPr lang="en-US" sz="2400"/>
          </a:p>
        </p:txBody>
      </p:sp>
      <p:sp>
        <p:nvSpPr>
          <p:cNvPr id="10" name="TextBox 9"/>
          <p:cNvSpPr txBox="1"/>
          <p:nvPr/>
        </p:nvSpPr>
        <p:spPr>
          <a:xfrm>
            <a:off x="5282746" y="4800600"/>
            <a:ext cx="1676400" cy="461665"/>
          </a:xfrm>
          <a:prstGeom prst="rect">
            <a:avLst/>
          </a:prstGeom>
          <a:noFill/>
        </p:spPr>
        <p:txBody>
          <a:bodyPr wrap="square" rtlCol="0">
            <a:spAutoFit/>
          </a:bodyPr>
          <a:lstStyle/>
          <a:p>
            <a:r>
              <a:rPr lang="en-US" sz="2400" smtClean="0"/>
              <a:t>Lọc sau cầu</a:t>
            </a:r>
            <a:endParaRPr lang="en-US" sz="2400"/>
          </a:p>
        </p:txBody>
      </p:sp>
      <p:sp>
        <p:nvSpPr>
          <p:cNvPr id="5" name="Date Placeholder 4"/>
          <p:cNvSpPr>
            <a:spLocks noGrp="1"/>
          </p:cNvSpPr>
          <p:nvPr>
            <p:ph type="dt" sz="half" idx="10"/>
          </p:nvPr>
        </p:nvSpPr>
        <p:spPr/>
        <p:txBody>
          <a:bodyPr/>
          <a:lstStyle/>
          <a:p>
            <a:fld id="{98BCD0FC-ACF4-4CE6-B7F5-2E3CE1EA5F16}" type="datetime1">
              <a:rPr lang="en-US" smtClean="0"/>
              <a:t>11/30/2017</a:t>
            </a:fld>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19</a:t>
            </a:fld>
            <a:endParaRPr lang="en-US"/>
          </a:p>
        </p:txBody>
      </p:sp>
      <p:sp>
        <p:nvSpPr>
          <p:cNvPr id="13" name="Title 1"/>
          <p:cNvSpPr txBox="1">
            <a:spLocks/>
          </p:cNvSpPr>
          <p:nvPr/>
        </p:nvSpPr>
        <p:spPr>
          <a:xfrm>
            <a:off x="1371600" y="228600"/>
            <a:ext cx="6324600" cy="639762"/>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mtClean="0"/>
              <a:t>2. Tác dụng của lọc nhiễu EMI</a:t>
            </a:r>
            <a:endParaRPr lang="en-US" sz="3600" b="1"/>
          </a:p>
        </p:txBody>
      </p:sp>
    </p:spTree>
    <p:extLst>
      <p:ext uri="{BB962C8B-B14F-4D97-AF65-F5344CB8AC3E}">
        <p14:creationId xmlns:p14="http://schemas.microsoft.com/office/powerpoint/2010/main" val="463759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 sánh 3 tiêu chuẩn EMI cho LED</a:t>
            </a:r>
            <a:endParaRPr lang="en-US"/>
          </a:p>
        </p:txBody>
      </p:sp>
      <p:sp>
        <p:nvSpPr>
          <p:cNvPr id="3" name="Content Placeholder 2"/>
          <p:cNvSpPr>
            <a:spLocks noGrp="1"/>
          </p:cNvSpPr>
          <p:nvPr>
            <p:ph idx="1"/>
          </p:nvPr>
        </p:nvSpPr>
        <p:spPr>
          <a:xfrm>
            <a:off x="457200" y="1600201"/>
            <a:ext cx="8229600" cy="3810000"/>
          </a:xfrm>
        </p:spPr>
        <p:txBody>
          <a:bodyPr>
            <a:normAutofit fontScale="77500" lnSpcReduction="20000"/>
          </a:bodyPr>
          <a:lstStyle/>
          <a:p>
            <a:pPr marL="0" indent="0">
              <a:buNone/>
            </a:pPr>
            <a:r>
              <a:rPr lang="en-US" i="1" smtClean="0"/>
              <a:t>Ba tiêu chuẩn sau cần được so sánh</a:t>
            </a:r>
          </a:p>
          <a:p>
            <a:r>
              <a:rPr lang="en-US" smtClean="0"/>
              <a:t>CISPR 15: Limits </a:t>
            </a:r>
            <a:r>
              <a:rPr lang="en-US"/>
              <a:t>and methods of measurement of radio disturbance </a:t>
            </a:r>
            <a:r>
              <a:rPr lang="en-US" smtClean="0"/>
              <a:t>characteristics of </a:t>
            </a:r>
            <a:r>
              <a:rPr lang="en-US"/>
              <a:t>electrical lighting and similar equipment </a:t>
            </a:r>
            <a:endParaRPr lang="en-US" smtClean="0"/>
          </a:p>
          <a:p>
            <a:r>
              <a:rPr lang="en-US" smtClean="0"/>
              <a:t>EN 55015</a:t>
            </a:r>
          </a:p>
          <a:p>
            <a:r>
              <a:rPr lang="en-US" smtClean="0"/>
              <a:t>CISPR 22: Information </a:t>
            </a:r>
            <a:r>
              <a:rPr lang="en-US"/>
              <a:t>technology equipment </a:t>
            </a:r>
            <a:r>
              <a:rPr lang="en-US" smtClean="0"/>
              <a:t>– Radio </a:t>
            </a:r>
            <a:r>
              <a:rPr lang="en-US"/>
              <a:t>disturbance characteristics </a:t>
            </a:r>
            <a:r>
              <a:rPr lang="en-US" smtClean="0"/>
              <a:t>– Limits </a:t>
            </a:r>
            <a:r>
              <a:rPr lang="en-US"/>
              <a:t>and methods of measurement </a:t>
            </a:r>
            <a:endParaRPr lang="en-US" smtClean="0"/>
          </a:p>
          <a:p>
            <a:r>
              <a:rPr lang="en-US" smtClean="0"/>
              <a:t>FCC 15</a:t>
            </a:r>
            <a:r>
              <a:rPr lang="en-US"/>
              <a:t/>
            </a:r>
            <a:br>
              <a:rPr lang="en-US"/>
            </a:br>
            <a:r>
              <a:rPr lang="en-US"/>
              <a:t/>
            </a:r>
            <a:br>
              <a:rPr lang="en-US"/>
            </a:br>
            <a:endParaRPr lang="en-US"/>
          </a:p>
        </p:txBody>
      </p:sp>
      <p:sp>
        <p:nvSpPr>
          <p:cNvPr id="4" name="Date Placeholder 3"/>
          <p:cNvSpPr>
            <a:spLocks noGrp="1"/>
          </p:cNvSpPr>
          <p:nvPr>
            <p:ph type="dt" sz="half" idx="10"/>
          </p:nvPr>
        </p:nvSpPr>
        <p:spPr/>
        <p:txBody>
          <a:bodyPr/>
          <a:lstStyle/>
          <a:p>
            <a:fld id="{0A7C3C1C-2B38-45D0-8A49-2B3217F21A81}" type="datetime1">
              <a:rPr lang="en-US" smtClean="0"/>
              <a:t>11/30/2017</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a:t>
            </a:fld>
            <a:endParaRPr lang="en-US"/>
          </a:p>
        </p:txBody>
      </p:sp>
    </p:spTree>
    <p:extLst>
      <p:ext uri="{BB962C8B-B14F-4D97-AF65-F5344CB8AC3E}">
        <p14:creationId xmlns:p14="http://schemas.microsoft.com/office/powerpoint/2010/main" val="3481052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6705600" cy="762000"/>
          </a:xfrm>
          <a:solidFill>
            <a:srgbClr val="FFFF00"/>
          </a:solidFill>
        </p:spPr>
        <p:txBody>
          <a:bodyPr>
            <a:normAutofit/>
          </a:bodyPr>
          <a:lstStyle/>
          <a:p>
            <a:r>
              <a:rPr lang="en-US" sz="4000" b="1"/>
              <a:t>2. Tác dụng của lọc nhiễu EMI</a:t>
            </a:r>
          </a:p>
        </p:txBody>
      </p:sp>
      <p:sp>
        <p:nvSpPr>
          <p:cNvPr id="3" name="Content Placeholder 2"/>
          <p:cNvSpPr>
            <a:spLocks noGrp="1"/>
          </p:cNvSpPr>
          <p:nvPr>
            <p:ph idx="1"/>
          </p:nvPr>
        </p:nvSpPr>
        <p:spPr>
          <a:xfrm>
            <a:off x="381000" y="1219200"/>
            <a:ext cx="8229600" cy="609600"/>
          </a:xfrm>
        </p:spPr>
        <p:txBody>
          <a:bodyPr/>
          <a:lstStyle/>
          <a:p>
            <a:pPr marL="0" indent="0">
              <a:buNone/>
            </a:pPr>
            <a:r>
              <a:rPr lang="en-US" smtClean="0"/>
              <a:t>Lọc nhiễu sau cầu</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8538072"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6B2A58CD-B426-4B34-B151-9DAA6B9D0C06}" type="datetime1">
              <a:rPr lang="en-US" smtClean="0"/>
              <a:t>11/30/2017</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20</a:t>
            </a:fld>
            <a:endParaRPr lang="en-US"/>
          </a:p>
        </p:txBody>
      </p:sp>
      <p:sp>
        <p:nvSpPr>
          <p:cNvPr id="6" name="TextBox 5"/>
          <p:cNvSpPr txBox="1"/>
          <p:nvPr/>
        </p:nvSpPr>
        <p:spPr>
          <a:xfrm>
            <a:off x="3352800" y="1729330"/>
            <a:ext cx="4876800" cy="369332"/>
          </a:xfrm>
          <a:prstGeom prst="rect">
            <a:avLst/>
          </a:prstGeom>
          <a:noFill/>
        </p:spPr>
        <p:txBody>
          <a:bodyPr wrap="square" rtlCol="0">
            <a:spAutoFit/>
          </a:bodyPr>
          <a:lstStyle/>
          <a:p>
            <a:r>
              <a:rPr lang="en-US" smtClean="0"/>
              <a:t>Ở vùng tần số cao mức nhiễu giảm không nhiều</a:t>
            </a:r>
            <a:endParaRPr lang="en-US"/>
          </a:p>
        </p:txBody>
      </p:sp>
      <p:cxnSp>
        <p:nvCxnSpPr>
          <p:cNvPr id="8" name="Straight Arrow Connector 7"/>
          <p:cNvCxnSpPr/>
          <p:nvPr/>
        </p:nvCxnSpPr>
        <p:spPr>
          <a:xfrm flipH="1">
            <a:off x="2590800" y="2098662"/>
            <a:ext cx="2209800" cy="1482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257800" y="2098662"/>
            <a:ext cx="1600200" cy="12541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194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591300" cy="838200"/>
          </a:xfrm>
          <a:solidFill>
            <a:srgbClr val="FFFF00"/>
          </a:solidFill>
        </p:spPr>
        <p:txBody>
          <a:bodyPr>
            <a:normAutofit/>
          </a:bodyPr>
          <a:lstStyle/>
          <a:p>
            <a:r>
              <a:rPr lang="en-US" sz="4000" b="1"/>
              <a:t>2. Tác dụng của lọc nhiễu EMI</a:t>
            </a:r>
          </a:p>
        </p:txBody>
      </p:sp>
      <p:sp>
        <p:nvSpPr>
          <p:cNvPr id="3" name="Content Placeholder 2"/>
          <p:cNvSpPr>
            <a:spLocks noGrp="1"/>
          </p:cNvSpPr>
          <p:nvPr>
            <p:ph idx="1"/>
          </p:nvPr>
        </p:nvSpPr>
        <p:spPr>
          <a:xfrm>
            <a:off x="457200" y="1600201"/>
            <a:ext cx="8229600" cy="609600"/>
          </a:xfrm>
        </p:spPr>
        <p:txBody>
          <a:bodyPr/>
          <a:lstStyle/>
          <a:p>
            <a:r>
              <a:rPr lang="en-US" smtClean="0"/>
              <a:t>Lọc trước cầu</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09800"/>
            <a:ext cx="8610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49219872-E86D-462A-9A82-80AA897FA7A9}" type="datetime1">
              <a:rPr lang="en-US" smtClean="0"/>
              <a:t>11/30/2017</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21</a:t>
            </a:fld>
            <a:endParaRPr lang="en-US"/>
          </a:p>
        </p:txBody>
      </p:sp>
      <p:sp>
        <p:nvSpPr>
          <p:cNvPr id="7" name="TextBox 6"/>
          <p:cNvSpPr txBox="1"/>
          <p:nvPr/>
        </p:nvSpPr>
        <p:spPr>
          <a:xfrm>
            <a:off x="3352800" y="1729330"/>
            <a:ext cx="4876800" cy="369332"/>
          </a:xfrm>
          <a:prstGeom prst="rect">
            <a:avLst/>
          </a:prstGeom>
          <a:noFill/>
        </p:spPr>
        <p:txBody>
          <a:bodyPr wrap="square" rtlCol="0">
            <a:spAutoFit/>
          </a:bodyPr>
          <a:lstStyle/>
          <a:p>
            <a:r>
              <a:rPr lang="en-US" smtClean="0"/>
              <a:t>Ở vùng tần số cao mức nhiễu giảm rõ rệt</a:t>
            </a:r>
            <a:endParaRPr lang="en-US"/>
          </a:p>
        </p:txBody>
      </p:sp>
      <p:cxnSp>
        <p:nvCxnSpPr>
          <p:cNvPr id="8" name="Straight Arrow Connector 7"/>
          <p:cNvCxnSpPr/>
          <p:nvPr/>
        </p:nvCxnSpPr>
        <p:spPr>
          <a:xfrm flipH="1">
            <a:off x="2590800" y="2098662"/>
            <a:ext cx="2209800" cy="1939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257800" y="2098662"/>
            <a:ext cx="1828800" cy="1939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498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6919061" cy="762000"/>
          </a:xfrm>
          <a:solidFill>
            <a:srgbClr val="FFFF00"/>
          </a:solidFill>
        </p:spPr>
        <p:txBody>
          <a:bodyPr>
            <a:normAutofit/>
          </a:bodyPr>
          <a:lstStyle/>
          <a:p>
            <a:r>
              <a:rPr lang="en-US" sz="4000" b="1"/>
              <a:t>2. Tác dụng của lọc nhiễu EMI</a:t>
            </a:r>
          </a:p>
        </p:txBody>
      </p:sp>
      <p:sp>
        <p:nvSpPr>
          <p:cNvPr id="3" name="Content Placeholder 2"/>
          <p:cNvSpPr>
            <a:spLocks noGrp="1"/>
          </p:cNvSpPr>
          <p:nvPr>
            <p:ph idx="1"/>
          </p:nvPr>
        </p:nvSpPr>
        <p:spPr>
          <a:xfrm>
            <a:off x="457200" y="1600201"/>
            <a:ext cx="8229600" cy="609600"/>
          </a:xfrm>
        </p:spPr>
        <p:txBody>
          <a:bodyPr/>
          <a:lstStyle/>
          <a:p>
            <a:pPr marL="0" indent="0">
              <a:buNone/>
            </a:pPr>
            <a:r>
              <a:rPr lang="en-US" smtClean="0"/>
              <a:t>Lọc đầy đủ trước và sau cầu</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34" y="2133600"/>
            <a:ext cx="872741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D39D6456-42A2-494F-B039-DB4238C493B0}" type="datetime1">
              <a:rPr lang="en-US" smtClean="0"/>
              <a:t>11/30/2017</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22</a:t>
            </a:fld>
            <a:endParaRPr lang="en-US"/>
          </a:p>
        </p:txBody>
      </p:sp>
    </p:spTree>
    <p:extLst>
      <p:ext uri="{BB962C8B-B14F-4D97-AF65-F5344CB8AC3E}">
        <p14:creationId xmlns:p14="http://schemas.microsoft.com/office/powerpoint/2010/main" val="2305156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5181600" cy="715962"/>
          </a:xfrm>
          <a:solidFill>
            <a:srgbClr val="FFFF00"/>
          </a:solidFill>
        </p:spPr>
        <p:txBody>
          <a:bodyPr>
            <a:normAutofit fontScale="90000"/>
          </a:bodyPr>
          <a:lstStyle/>
          <a:p>
            <a:r>
              <a:rPr lang="en-US" b="1" smtClean="0"/>
              <a:t>3. Các bước tính lọc</a:t>
            </a:r>
            <a:endParaRPr lang="en-US"/>
          </a:p>
        </p:txBody>
      </p:sp>
      <p:sp>
        <p:nvSpPr>
          <p:cNvPr id="3" name="Content Placeholder 2"/>
          <p:cNvSpPr>
            <a:spLocks noGrp="1"/>
          </p:cNvSpPr>
          <p:nvPr>
            <p:ph idx="1"/>
          </p:nvPr>
        </p:nvSpPr>
        <p:spPr>
          <a:xfrm>
            <a:off x="533400" y="990600"/>
            <a:ext cx="8229600" cy="1981200"/>
          </a:xfrm>
        </p:spPr>
        <p:txBody>
          <a:bodyPr>
            <a:normAutofit/>
          </a:bodyPr>
          <a:lstStyle/>
          <a:p>
            <a:pPr marL="514350" indent="-514350">
              <a:buAutoNum type="arabicPeriod"/>
            </a:pPr>
            <a:r>
              <a:rPr lang="en-US" sz="2800" b="1" i="1" smtClean="0"/>
              <a:t>Tính </a:t>
            </a:r>
            <a:r>
              <a:rPr lang="en-US" sz="2800" b="1" i="1"/>
              <a:t>toán mức nhiễu cần </a:t>
            </a:r>
            <a:r>
              <a:rPr lang="en-US" sz="2800" b="1" i="1" smtClean="0"/>
              <a:t>lọc</a:t>
            </a:r>
          </a:p>
          <a:p>
            <a:pPr marL="0" indent="0">
              <a:buNone/>
            </a:pPr>
            <a:r>
              <a:rPr lang="en-US" sz="2800" b="1" smtClean="0">
                <a:cs typeface="Arial" pitchFamily="34" charset="0"/>
              </a:rPr>
              <a:t>Bước 1 </a:t>
            </a:r>
            <a:r>
              <a:rPr lang="en-US" sz="2800" smtClean="0">
                <a:cs typeface="Arial" pitchFamily="34" charset="0"/>
              </a:rPr>
              <a:t>Dự tính</a:t>
            </a:r>
            <a:r>
              <a:rPr lang="vi-VN" sz="2800" smtClean="0">
                <a:cs typeface="Arial" pitchFamily="34" charset="0"/>
              </a:rPr>
              <a:t> </a:t>
            </a:r>
            <a:r>
              <a:rPr lang="vi-VN" sz="2800">
                <a:cs typeface="Arial" pitchFamily="34" charset="0"/>
              </a:rPr>
              <a:t>mức nhiễu CM (V</a:t>
            </a:r>
            <a:r>
              <a:rPr lang="vi-VN" sz="2800" baseline="-25000">
                <a:cs typeface="Arial" pitchFamily="34" charset="0"/>
              </a:rPr>
              <a:t>CM</a:t>
            </a:r>
            <a:r>
              <a:rPr lang="vi-VN" sz="2800">
                <a:cs typeface="Arial" pitchFamily="34" charset="0"/>
              </a:rPr>
              <a:t>) và DM (V</a:t>
            </a:r>
            <a:r>
              <a:rPr lang="vi-VN" sz="2800" baseline="-25000">
                <a:cs typeface="Arial" pitchFamily="34" charset="0"/>
              </a:rPr>
              <a:t>DM</a:t>
            </a:r>
            <a:r>
              <a:rPr lang="vi-VN" sz="2800">
                <a:cs typeface="Arial" pitchFamily="34" charset="0"/>
              </a:rPr>
              <a:t>) của bộ điều khiển chưa lọc</a:t>
            </a:r>
            <a:r>
              <a:rPr lang="vi-VN" sz="2800" smtClean="0">
                <a:cs typeface="Arial" pitchFamily="34" charset="0"/>
              </a:rPr>
              <a:t>.</a:t>
            </a:r>
            <a:r>
              <a:rPr lang="en-US" sz="2800" smtClean="0">
                <a:cs typeface="Arial" pitchFamily="34" charset="0"/>
              </a:rPr>
              <a:t> Bằng cách đo mức nhiễu trên LISN</a:t>
            </a:r>
            <a:endParaRPr lang="en-US" sz="2800">
              <a:cs typeface="Arial"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895600"/>
            <a:ext cx="7315200" cy="3733800"/>
          </a:xfrm>
          <a:prstGeom prst="rect">
            <a:avLst/>
          </a:prstGeom>
          <a:noFill/>
          <a:ln>
            <a:noFill/>
          </a:ln>
        </p:spPr>
      </p:pic>
      <p:sp>
        <p:nvSpPr>
          <p:cNvPr id="4" name="Date Placeholder 3"/>
          <p:cNvSpPr>
            <a:spLocks noGrp="1"/>
          </p:cNvSpPr>
          <p:nvPr>
            <p:ph type="dt" sz="half" idx="10"/>
          </p:nvPr>
        </p:nvSpPr>
        <p:spPr/>
        <p:txBody>
          <a:bodyPr/>
          <a:lstStyle/>
          <a:p>
            <a:fld id="{213CF951-C642-40C7-B218-5945FD8C6494}" type="datetime1">
              <a:rPr lang="en-US" smtClean="0"/>
              <a:t>11/30/2017</a:t>
            </a:fld>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23</a:t>
            </a:fld>
            <a:endParaRPr lang="en-US"/>
          </a:p>
        </p:txBody>
      </p:sp>
    </p:spTree>
    <p:extLst>
      <p:ext uri="{BB962C8B-B14F-4D97-AF65-F5344CB8AC3E}">
        <p14:creationId xmlns:p14="http://schemas.microsoft.com/office/powerpoint/2010/main" val="3131941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4572000" cy="715962"/>
          </a:xfrm>
          <a:solidFill>
            <a:srgbClr val="FFFF00"/>
          </a:solidFill>
        </p:spPr>
        <p:txBody>
          <a:bodyPr>
            <a:normAutofit fontScale="90000"/>
          </a:bodyPr>
          <a:lstStyle/>
          <a:p>
            <a:r>
              <a:rPr lang="en-US" b="1" smtClean="0"/>
              <a:t>3. </a:t>
            </a:r>
            <a:r>
              <a:rPr lang="en-US" b="1"/>
              <a:t>Các bước tính lọc</a:t>
            </a:r>
            <a:endParaRPr lang="en-US"/>
          </a:p>
        </p:txBody>
      </p:sp>
      <p:sp>
        <p:nvSpPr>
          <p:cNvPr id="3" name="Content Placeholder 2"/>
          <p:cNvSpPr>
            <a:spLocks noGrp="1"/>
          </p:cNvSpPr>
          <p:nvPr>
            <p:ph idx="1"/>
          </p:nvPr>
        </p:nvSpPr>
        <p:spPr>
          <a:xfrm>
            <a:off x="533400" y="990600"/>
            <a:ext cx="8229600" cy="1143000"/>
          </a:xfrm>
        </p:spPr>
        <p:txBody>
          <a:bodyPr>
            <a:normAutofit/>
          </a:bodyPr>
          <a:lstStyle/>
          <a:p>
            <a:pPr marL="0" indent="0">
              <a:buNone/>
            </a:pPr>
            <a:r>
              <a:rPr lang="en-US" sz="2800">
                <a:latin typeface="Arial" pitchFamily="34" charset="0"/>
                <a:cs typeface="Arial" pitchFamily="34" charset="0"/>
              </a:rPr>
              <a:t>Bước 2. Xác định yêu cầu cần suy giảm</a:t>
            </a:r>
          </a:p>
          <a:p>
            <a:pPr marL="0" indent="0">
              <a:buNone/>
            </a:pPr>
            <a:r>
              <a:rPr lang="vi-VN" sz="2800"/>
              <a:t>V</a:t>
            </a:r>
            <a:r>
              <a:rPr lang="vi-VN" sz="2800" baseline="-25000"/>
              <a:t>rep,</a:t>
            </a:r>
            <a:r>
              <a:rPr lang="en-US" sz="2800" baseline="-25000"/>
              <a:t>C</a:t>
            </a:r>
            <a:r>
              <a:rPr lang="vi-VN" sz="2800" baseline="-25000"/>
              <a:t>M</a:t>
            </a:r>
            <a:r>
              <a:rPr lang="en-US" sz="2800" baseline="-25000"/>
              <a:t>dB</a:t>
            </a:r>
            <a:r>
              <a:rPr lang="en-US" sz="2800"/>
              <a:t> = V</a:t>
            </a:r>
            <a:r>
              <a:rPr lang="en-US" sz="2800" baseline="-25000"/>
              <a:t>CM dB</a:t>
            </a:r>
            <a:r>
              <a:rPr lang="en-US" sz="2800"/>
              <a:t> - V</a:t>
            </a:r>
            <a:r>
              <a:rPr lang="en-US" sz="2800" baseline="-25000"/>
              <a:t>limitdB</a:t>
            </a:r>
            <a:r>
              <a:rPr lang="en-US" sz="2800"/>
              <a:t> +6 dB</a:t>
            </a:r>
            <a:endParaRPr lang="en-US" sz="2800">
              <a:latin typeface="Arial" pitchFamily="34" charset="0"/>
              <a:cs typeface="Arial" pitchFamily="34" charset="0"/>
            </a:endParaRPr>
          </a:p>
        </p:txBody>
      </p:sp>
      <p:sp>
        <p:nvSpPr>
          <p:cNvPr id="4" name="Date Placeholder 3"/>
          <p:cNvSpPr>
            <a:spLocks noGrp="1"/>
          </p:cNvSpPr>
          <p:nvPr>
            <p:ph type="dt" sz="half" idx="10"/>
          </p:nvPr>
        </p:nvSpPr>
        <p:spPr/>
        <p:txBody>
          <a:bodyPr/>
          <a:lstStyle/>
          <a:p>
            <a:fld id="{0D13297C-506D-41FA-A139-E22651F8864B}" type="datetime1">
              <a:rPr lang="en-US" smtClean="0"/>
              <a:t>11/30/2017</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24</a:t>
            </a:fld>
            <a:endParaRPr lang="en-US"/>
          </a:p>
        </p:txBody>
      </p:sp>
    </p:spTree>
    <p:extLst>
      <p:ext uri="{BB962C8B-B14F-4D97-AF65-F5344CB8AC3E}">
        <p14:creationId xmlns:p14="http://schemas.microsoft.com/office/powerpoint/2010/main" val="1514036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6475" y="152400"/>
            <a:ext cx="4581525" cy="715962"/>
          </a:xfrm>
          <a:solidFill>
            <a:srgbClr val="FFFF00"/>
          </a:solidFill>
        </p:spPr>
        <p:txBody>
          <a:bodyPr>
            <a:normAutofit fontScale="90000"/>
          </a:bodyPr>
          <a:lstStyle/>
          <a:p>
            <a:r>
              <a:rPr lang="en-US" b="1" smtClean="0"/>
              <a:t>3. Các bước tính lọc</a:t>
            </a:r>
            <a:endParaRPr lang="en-US"/>
          </a:p>
        </p:txBody>
      </p:sp>
      <p:sp>
        <p:nvSpPr>
          <p:cNvPr id="3" name="Content Placeholder 2"/>
          <p:cNvSpPr>
            <a:spLocks noGrp="1"/>
          </p:cNvSpPr>
          <p:nvPr>
            <p:ph idx="1"/>
          </p:nvPr>
        </p:nvSpPr>
        <p:spPr>
          <a:xfrm>
            <a:off x="533400" y="990600"/>
            <a:ext cx="8229600" cy="1219200"/>
          </a:xfrm>
        </p:spPr>
        <p:txBody>
          <a:bodyPr>
            <a:normAutofit/>
          </a:bodyPr>
          <a:lstStyle/>
          <a:p>
            <a:pPr marL="0" indent="0">
              <a:buNone/>
            </a:pPr>
            <a:r>
              <a:rPr lang="en-US" sz="2800" b="1" i="1" smtClean="0"/>
              <a:t>2. Chọn sơ đồ mạch lọc</a:t>
            </a:r>
          </a:p>
          <a:p>
            <a:pPr marL="0" indent="0">
              <a:buNone/>
            </a:pPr>
            <a:r>
              <a:rPr lang="en-US" sz="2800" b="1" smtClean="0">
                <a:latin typeface="Arial" pitchFamily="34" charset="0"/>
                <a:cs typeface="Arial" pitchFamily="34" charset="0"/>
              </a:rPr>
              <a:t>Bước 3 </a:t>
            </a:r>
            <a:r>
              <a:rPr lang="en-US" sz="2800" smtClean="0">
                <a:latin typeface="Arial" pitchFamily="34" charset="0"/>
                <a:cs typeface="Arial" pitchFamily="34" charset="0"/>
              </a:rPr>
              <a:t>Chọn từ các sơ đồ</a:t>
            </a:r>
            <a:endParaRPr lang="en-US" sz="2800">
              <a:latin typeface="Arial" pitchFamily="34" charset="0"/>
              <a:cs typeface="Arial"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514350" y="2112010"/>
            <a:ext cx="3524250" cy="1926590"/>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617867" y="4572000"/>
            <a:ext cx="4933950" cy="1550670"/>
          </a:xfrm>
          <a:prstGeom prst="rect">
            <a:avLst/>
          </a:prstGeom>
          <a:noFill/>
          <a:ln>
            <a:noFill/>
          </a:ln>
        </p:spPr>
      </p:pic>
      <p:sp>
        <p:nvSpPr>
          <p:cNvPr id="4" name="Date Placeholder 3"/>
          <p:cNvSpPr>
            <a:spLocks noGrp="1"/>
          </p:cNvSpPr>
          <p:nvPr>
            <p:ph type="dt" sz="half" idx="10"/>
          </p:nvPr>
        </p:nvSpPr>
        <p:spPr/>
        <p:txBody>
          <a:bodyPr/>
          <a:lstStyle/>
          <a:p>
            <a:fld id="{15B8C453-8AB3-495A-AEB3-20B1BB074F45}" type="datetime1">
              <a:rPr lang="en-US" smtClean="0"/>
              <a:t>11/30/2017</a:t>
            </a:fld>
            <a:endParaRPr lang="en-US"/>
          </a:p>
        </p:txBody>
      </p:sp>
      <p:sp>
        <p:nvSpPr>
          <p:cNvPr id="7" name="Slide Number Placeholder 6"/>
          <p:cNvSpPr>
            <a:spLocks noGrp="1"/>
          </p:cNvSpPr>
          <p:nvPr>
            <p:ph type="sldNum" sz="quarter" idx="12"/>
          </p:nvPr>
        </p:nvSpPr>
        <p:spPr/>
        <p:txBody>
          <a:bodyPr/>
          <a:lstStyle/>
          <a:p>
            <a:fld id="{93A75380-B96E-49FB-A575-0305EC694568}" type="slidenum">
              <a:rPr lang="en-US" smtClean="0"/>
              <a:t>25</a:t>
            </a:fld>
            <a:endParaRPr lang="en-US"/>
          </a:p>
        </p:txBody>
      </p:sp>
    </p:spTree>
    <p:extLst>
      <p:ext uri="{BB962C8B-B14F-4D97-AF65-F5344CB8AC3E}">
        <p14:creationId xmlns:p14="http://schemas.microsoft.com/office/powerpoint/2010/main" val="1652936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4572000" cy="715962"/>
          </a:xfrm>
          <a:solidFill>
            <a:srgbClr val="FFFF00"/>
          </a:solidFill>
        </p:spPr>
        <p:txBody>
          <a:bodyPr>
            <a:normAutofit fontScale="90000"/>
          </a:bodyPr>
          <a:lstStyle/>
          <a:p>
            <a:r>
              <a:rPr lang="en-US" b="1" smtClean="0"/>
              <a:t>3. Các bước tính lọc</a:t>
            </a:r>
            <a:endParaRPr lang="en-US"/>
          </a:p>
        </p:txBody>
      </p:sp>
      <p:sp>
        <p:nvSpPr>
          <p:cNvPr id="3" name="Content Placeholder 2"/>
          <p:cNvSpPr>
            <a:spLocks noGrp="1"/>
          </p:cNvSpPr>
          <p:nvPr>
            <p:ph idx="1"/>
          </p:nvPr>
        </p:nvSpPr>
        <p:spPr>
          <a:xfrm>
            <a:off x="533400" y="990600"/>
            <a:ext cx="8229600" cy="609600"/>
          </a:xfrm>
        </p:spPr>
        <p:txBody>
          <a:bodyPr>
            <a:normAutofit/>
          </a:bodyPr>
          <a:lstStyle/>
          <a:p>
            <a:pPr marL="0" indent="0">
              <a:buNone/>
            </a:pPr>
            <a:r>
              <a:rPr lang="en-US" sz="2800" smtClean="0">
                <a:latin typeface="Arial" pitchFamily="34" charset="0"/>
                <a:cs typeface="Arial" pitchFamily="34" charset="0"/>
              </a:rPr>
              <a:t>Đối với hệ thống ba dây</a:t>
            </a:r>
            <a:endParaRPr lang="en-US" sz="2800">
              <a:latin typeface="Arial" pitchFamily="34" charset="0"/>
              <a:cs typeface="Arial"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800"/>
            <a:ext cx="8001000" cy="2895600"/>
          </a:xfrm>
          <a:prstGeom prst="rect">
            <a:avLst/>
          </a:prstGeom>
          <a:noFill/>
          <a:ln>
            <a:noFill/>
          </a:ln>
        </p:spPr>
      </p:pic>
      <p:sp>
        <p:nvSpPr>
          <p:cNvPr id="4" name="Date Placeholder 3"/>
          <p:cNvSpPr>
            <a:spLocks noGrp="1"/>
          </p:cNvSpPr>
          <p:nvPr>
            <p:ph type="dt" sz="half" idx="10"/>
          </p:nvPr>
        </p:nvSpPr>
        <p:spPr/>
        <p:txBody>
          <a:bodyPr/>
          <a:lstStyle/>
          <a:p>
            <a:fld id="{B4A84E4B-E3CC-4935-B58B-197552F0158C}" type="datetime1">
              <a:rPr lang="en-US" smtClean="0"/>
              <a:t>11/30/2017</a:t>
            </a:fld>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26</a:t>
            </a:fld>
            <a:endParaRPr lang="en-US"/>
          </a:p>
        </p:txBody>
      </p:sp>
    </p:spTree>
    <p:extLst>
      <p:ext uri="{BB962C8B-B14F-4D97-AF65-F5344CB8AC3E}">
        <p14:creationId xmlns:p14="http://schemas.microsoft.com/office/powerpoint/2010/main" val="1652936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52400"/>
            <a:ext cx="4495800" cy="715962"/>
          </a:xfrm>
          <a:solidFill>
            <a:srgbClr val="FFFF00"/>
          </a:solidFill>
        </p:spPr>
        <p:txBody>
          <a:bodyPr>
            <a:normAutofit fontScale="90000"/>
          </a:bodyPr>
          <a:lstStyle/>
          <a:p>
            <a:r>
              <a:rPr lang="en-US" b="1" smtClean="0"/>
              <a:t>3. Các bước tính lọc</a:t>
            </a:r>
            <a:endParaRPr lang="en-US"/>
          </a:p>
        </p:txBody>
      </p:sp>
      <p:sp>
        <p:nvSpPr>
          <p:cNvPr id="3" name="Content Placeholder 2"/>
          <p:cNvSpPr>
            <a:spLocks noGrp="1"/>
          </p:cNvSpPr>
          <p:nvPr>
            <p:ph idx="1"/>
          </p:nvPr>
        </p:nvSpPr>
        <p:spPr>
          <a:xfrm>
            <a:off x="533400" y="990600"/>
            <a:ext cx="8229600" cy="609600"/>
          </a:xfrm>
        </p:spPr>
        <p:txBody>
          <a:bodyPr>
            <a:normAutofit/>
          </a:bodyPr>
          <a:lstStyle/>
          <a:p>
            <a:pPr marL="0" indent="0">
              <a:buNone/>
            </a:pPr>
            <a:r>
              <a:rPr lang="en-US" sz="2800" smtClean="0">
                <a:latin typeface="Arial" pitchFamily="34" charset="0"/>
                <a:cs typeface="Arial" pitchFamily="34" charset="0"/>
              </a:rPr>
              <a:t>Đối với hệ thống ba dây</a:t>
            </a:r>
            <a:endParaRPr lang="en-US" sz="2800">
              <a:latin typeface="Arial"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7467600" cy="4601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FDB32607-B11C-4130-9BD1-9B595FA8923C}" type="datetime1">
              <a:rPr lang="en-US" smtClean="0"/>
              <a:t>11/30/2017</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27</a:t>
            </a:fld>
            <a:endParaRPr lang="en-US"/>
          </a:p>
        </p:txBody>
      </p:sp>
    </p:spTree>
    <p:extLst>
      <p:ext uri="{BB962C8B-B14F-4D97-AF65-F5344CB8AC3E}">
        <p14:creationId xmlns:p14="http://schemas.microsoft.com/office/powerpoint/2010/main" val="3849801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400"/>
            <a:ext cx="4648200" cy="715962"/>
          </a:xfrm>
          <a:solidFill>
            <a:srgbClr val="FFFF00"/>
          </a:solidFill>
        </p:spPr>
        <p:txBody>
          <a:bodyPr>
            <a:normAutofit fontScale="90000"/>
          </a:bodyPr>
          <a:lstStyle/>
          <a:p>
            <a:r>
              <a:rPr lang="en-US" b="1" smtClean="0"/>
              <a:t>3. Các bước tính lọc</a:t>
            </a:r>
            <a:endParaRPr lang="en-US"/>
          </a:p>
        </p:txBody>
      </p:sp>
      <p:sp>
        <p:nvSpPr>
          <p:cNvPr id="3" name="Content Placeholder 2"/>
          <p:cNvSpPr>
            <a:spLocks noGrp="1"/>
          </p:cNvSpPr>
          <p:nvPr>
            <p:ph idx="1"/>
          </p:nvPr>
        </p:nvSpPr>
        <p:spPr>
          <a:xfrm>
            <a:off x="533400" y="990600"/>
            <a:ext cx="8229600" cy="609600"/>
          </a:xfrm>
        </p:spPr>
        <p:txBody>
          <a:bodyPr>
            <a:normAutofit/>
          </a:bodyPr>
          <a:lstStyle/>
          <a:p>
            <a:pPr marL="0" indent="0">
              <a:buNone/>
            </a:pPr>
            <a:r>
              <a:rPr lang="en-US" sz="2800" smtClean="0">
                <a:latin typeface="Arial" pitchFamily="34" charset="0"/>
                <a:cs typeface="Arial" pitchFamily="34" charset="0"/>
              </a:rPr>
              <a:t>Mạch lọc trước và sau cầu</a:t>
            </a:r>
            <a:endParaRPr lang="en-US" sz="2800">
              <a:latin typeface="Arial" pitchFamily="34" charset="0"/>
              <a:cs typeface="Arial" pitchFamily="34" charset="0"/>
            </a:endParaRPr>
          </a:p>
        </p:txBody>
      </p:sp>
      <p:pic>
        <p:nvPicPr>
          <p:cNvPr id="31" name="Picture 30"/>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05000"/>
            <a:ext cx="7315200" cy="3048000"/>
          </a:xfrm>
          <a:prstGeom prst="rect">
            <a:avLst/>
          </a:prstGeom>
          <a:noFill/>
          <a:ln>
            <a:noFill/>
          </a:ln>
        </p:spPr>
      </p:pic>
      <p:sp>
        <p:nvSpPr>
          <p:cNvPr id="4" name="Date Placeholder 3"/>
          <p:cNvSpPr>
            <a:spLocks noGrp="1"/>
          </p:cNvSpPr>
          <p:nvPr>
            <p:ph type="dt" sz="half" idx="10"/>
          </p:nvPr>
        </p:nvSpPr>
        <p:spPr/>
        <p:txBody>
          <a:bodyPr/>
          <a:lstStyle/>
          <a:p>
            <a:fld id="{C21670AF-DA70-4790-9FDD-E6457D689992}" type="datetime1">
              <a:rPr lang="en-US" smtClean="0"/>
              <a:t>11/30/2017</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28</a:t>
            </a:fld>
            <a:endParaRPr lang="en-US"/>
          </a:p>
        </p:txBody>
      </p:sp>
    </p:spTree>
    <p:extLst>
      <p:ext uri="{BB962C8B-B14F-4D97-AF65-F5344CB8AC3E}">
        <p14:creationId xmlns:p14="http://schemas.microsoft.com/office/powerpoint/2010/main" val="709918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52400"/>
            <a:ext cx="4419600" cy="715962"/>
          </a:xfrm>
          <a:solidFill>
            <a:srgbClr val="FFFF00"/>
          </a:solidFill>
        </p:spPr>
        <p:txBody>
          <a:bodyPr>
            <a:normAutofit fontScale="90000"/>
          </a:bodyPr>
          <a:lstStyle/>
          <a:p>
            <a:r>
              <a:rPr lang="en-US" b="1" smtClean="0"/>
              <a:t>3. Các bước tính lọc</a:t>
            </a:r>
            <a:endParaRPr lang="en-US"/>
          </a:p>
        </p:txBody>
      </p:sp>
      <p:sp>
        <p:nvSpPr>
          <p:cNvPr id="3" name="Content Placeholder 2"/>
          <p:cNvSpPr>
            <a:spLocks noGrp="1"/>
          </p:cNvSpPr>
          <p:nvPr>
            <p:ph idx="1"/>
          </p:nvPr>
        </p:nvSpPr>
        <p:spPr>
          <a:xfrm>
            <a:off x="533400" y="990600"/>
            <a:ext cx="8229600" cy="609600"/>
          </a:xfrm>
        </p:spPr>
        <p:txBody>
          <a:bodyPr>
            <a:normAutofit/>
          </a:bodyPr>
          <a:lstStyle/>
          <a:p>
            <a:pPr marL="0" indent="0">
              <a:buNone/>
            </a:pPr>
            <a:r>
              <a:rPr lang="en-US" sz="2800" smtClean="0">
                <a:latin typeface="Arial" pitchFamily="34" charset="0"/>
                <a:cs typeface="Arial" pitchFamily="34" charset="0"/>
              </a:rPr>
              <a:t>Chức năng mạch lọc sau cầu</a:t>
            </a:r>
            <a:endParaRPr lang="en-US" sz="2800">
              <a:latin typeface="Arial" pitchFamily="34" charset="0"/>
              <a:cs typeface="Arial" pitchFamily="34" charset="0"/>
            </a:endParaRPr>
          </a:p>
        </p:txBody>
      </p:sp>
      <p:sp>
        <p:nvSpPr>
          <p:cNvPr id="31" name="Content Placeholder 2"/>
          <p:cNvSpPr txBox="1">
            <a:spLocks/>
          </p:cNvSpPr>
          <p:nvPr/>
        </p:nvSpPr>
        <p:spPr>
          <a:xfrm>
            <a:off x="530525" y="1600200"/>
            <a:ext cx="8229600" cy="37338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800">
                <a:latin typeface="Cambria" pitchFamily="18" charset="0"/>
              </a:rPr>
              <a:t>Bộ đệm với mạch lọc EMI được thực hiện với hai tụ điện (C</a:t>
            </a:r>
            <a:r>
              <a:rPr lang="vi-VN" sz="2800" baseline="-25000">
                <a:latin typeface="Cambria" pitchFamily="18" charset="0"/>
              </a:rPr>
              <a:t>1</a:t>
            </a:r>
            <a:r>
              <a:rPr lang="vi-VN" sz="2800">
                <a:latin typeface="Cambria" pitchFamily="18" charset="0"/>
              </a:rPr>
              <a:t> và C</a:t>
            </a:r>
            <a:r>
              <a:rPr lang="vi-VN" sz="2800" baseline="-25000">
                <a:latin typeface="Cambria" pitchFamily="18" charset="0"/>
              </a:rPr>
              <a:t>2</a:t>
            </a:r>
            <a:r>
              <a:rPr lang="vi-VN" sz="2800">
                <a:latin typeface="Cambria" pitchFamily="18" charset="0"/>
              </a:rPr>
              <a:t>) và </a:t>
            </a:r>
            <a:r>
              <a:rPr lang="en-US" sz="2800">
                <a:latin typeface="Cambria" pitchFamily="18" charset="0"/>
              </a:rPr>
              <a:t>cuộn dây</a:t>
            </a:r>
            <a:r>
              <a:rPr lang="vi-VN" sz="2800">
                <a:latin typeface="Cambria" pitchFamily="18" charset="0"/>
              </a:rPr>
              <a:t> (L</a:t>
            </a:r>
            <a:r>
              <a:rPr lang="en-US" sz="2800" baseline="-25000">
                <a:latin typeface="Cambria" pitchFamily="18" charset="0"/>
              </a:rPr>
              <a:t>2</a:t>
            </a:r>
            <a:r>
              <a:rPr lang="vi-VN" sz="2800">
                <a:latin typeface="Cambria" pitchFamily="18" charset="0"/>
              </a:rPr>
              <a:t>)</a:t>
            </a:r>
            <a:r>
              <a:rPr lang="en-US" sz="2800">
                <a:latin typeface="Cambria" pitchFamily="18" charset="0"/>
              </a:rPr>
              <a:t> </a:t>
            </a:r>
            <a:r>
              <a:rPr lang="en-US" sz="2800" smtClean="0">
                <a:latin typeface="Cambria" pitchFamily="18" charset="0"/>
              </a:rPr>
              <a:t>(slide 22)</a:t>
            </a:r>
            <a:r>
              <a:rPr lang="vi-VN" sz="2800">
                <a:latin typeface="Cambria" pitchFamily="18" charset="0"/>
              </a:rPr>
              <a:t>. Mạch lọc sau cầu </a:t>
            </a:r>
            <a:r>
              <a:rPr lang="vi-VN" sz="2800" smtClean="0">
                <a:latin typeface="Cambria" pitchFamily="18" charset="0"/>
              </a:rPr>
              <a:t>có </a:t>
            </a:r>
            <a:r>
              <a:rPr lang="vi-VN" sz="2800">
                <a:latin typeface="Cambria" pitchFamily="18" charset="0"/>
              </a:rPr>
              <a:t>chức năng kép [L18]:</a:t>
            </a:r>
            <a:endParaRPr lang="en-US" sz="2800">
              <a:latin typeface="Cambria" pitchFamily="18" charset="0"/>
            </a:endParaRPr>
          </a:p>
          <a:p>
            <a:pPr marL="0" indent="0">
              <a:buNone/>
            </a:pPr>
            <a:r>
              <a:rPr lang="vi-VN" sz="2800">
                <a:latin typeface="Cambria" pitchFamily="18" charset="0"/>
              </a:rPr>
              <a:t>1. Lưu trữ năng lượng để cho phép bộ biến đổi truyền tải điện liên tục (không bị gián đoạn gây flicker) đến LED. Hoạt động LED trở nên độc lập với những biến động về điện năng khi chúng được lọc.</a:t>
            </a:r>
            <a:endParaRPr lang="en-US" sz="2800">
              <a:latin typeface="Cambria" pitchFamily="18" charset="0"/>
            </a:endParaRPr>
          </a:p>
          <a:p>
            <a:pPr marL="0" indent="0">
              <a:buNone/>
            </a:pPr>
            <a:r>
              <a:rPr lang="vi-VN" sz="2800">
                <a:latin typeface="Cambria" pitchFamily="18" charset="0"/>
              </a:rPr>
              <a:t>2. Để lọc dòng điện nhấp nhô do hoạt động của bộ biến đổi</a:t>
            </a:r>
            <a:r>
              <a:rPr lang="vi-VN" sz="2800" smtClean="0">
                <a:latin typeface="Cambria" pitchFamily="18" charset="0"/>
              </a:rPr>
              <a:t>, </a:t>
            </a:r>
            <a:r>
              <a:rPr lang="vi-VN" sz="2800">
                <a:latin typeface="Cambria" pitchFamily="18" charset="0"/>
              </a:rPr>
              <a:t>đáp ứng các tiêu chuẩn và quy định pháp lý đối với phát nhiễu dẫn lên đường dây.</a:t>
            </a:r>
            <a:endParaRPr lang="en-US" sz="2800">
              <a:latin typeface="Cambria" pitchFamily="18" charset="0"/>
              <a:cs typeface="Arial" pitchFamily="34" charset="0"/>
            </a:endParaRPr>
          </a:p>
        </p:txBody>
      </p:sp>
      <p:sp>
        <p:nvSpPr>
          <p:cNvPr id="4" name="Date Placeholder 3"/>
          <p:cNvSpPr>
            <a:spLocks noGrp="1"/>
          </p:cNvSpPr>
          <p:nvPr>
            <p:ph type="dt" sz="half" idx="10"/>
          </p:nvPr>
        </p:nvSpPr>
        <p:spPr/>
        <p:txBody>
          <a:bodyPr/>
          <a:lstStyle/>
          <a:p>
            <a:fld id="{E3EF9698-D75D-423D-B77C-96020BCF975B}" type="datetime1">
              <a:rPr lang="en-US" smtClean="0"/>
              <a:t>11/30/2017</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29</a:t>
            </a:fld>
            <a:endParaRPr lang="en-US"/>
          </a:p>
        </p:txBody>
      </p:sp>
    </p:spTree>
    <p:extLst>
      <p:ext uri="{BB962C8B-B14F-4D97-AF65-F5344CB8AC3E}">
        <p14:creationId xmlns:p14="http://schemas.microsoft.com/office/powerpoint/2010/main" val="709918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153400" cy="639762"/>
          </a:xfrm>
          <a:solidFill>
            <a:srgbClr val="FFFF00"/>
          </a:solidFill>
        </p:spPr>
        <p:txBody>
          <a:bodyPr>
            <a:noAutofit/>
          </a:bodyPr>
          <a:lstStyle/>
          <a:p>
            <a:r>
              <a:rPr lang="en-US" sz="3600" b="1" smtClean="0"/>
              <a:t>1. Giới hạn nhiễu EMI của các tiêu chuẩn</a:t>
            </a:r>
            <a:endParaRPr lang="en-US" sz="3600" b="1"/>
          </a:p>
        </p:txBody>
      </p:sp>
      <p:sp>
        <p:nvSpPr>
          <p:cNvPr id="3" name="Content Placeholder 2"/>
          <p:cNvSpPr>
            <a:spLocks noGrp="1"/>
          </p:cNvSpPr>
          <p:nvPr>
            <p:ph idx="1"/>
          </p:nvPr>
        </p:nvSpPr>
        <p:spPr>
          <a:xfrm>
            <a:off x="513272" y="685800"/>
            <a:ext cx="8229600" cy="1295400"/>
          </a:xfrm>
        </p:spPr>
        <p:txBody>
          <a:bodyPr>
            <a:normAutofit/>
          </a:bodyPr>
          <a:lstStyle/>
          <a:p>
            <a:r>
              <a:rPr lang="en-US" sz="2800" smtClean="0"/>
              <a:t>So sánh các tiêu chuẩn CISPR 22, CISPR 15 và FCC15 bằng đồ thị</a:t>
            </a:r>
            <a:endParaRPr lang="en-US" sz="2800"/>
          </a:p>
        </p:txBody>
      </p:sp>
      <p:grpSp>
        <p:nvGrpSpPr>
          <p:cNvPr id="50" name="Group 49"/>
          <p:cNvGrpSpPr/>
          <p:nvPr/>
        </p:nvGrpSpPr>
        <p:grpSpPr>
          <a:xfrm>
            <a:off x="1428749" y="1555572"/>
            <a:ext cx="6877051" cy="5073828"/>
            <a:chOff x="0" y="0"/>
            <a:chExt cx="5476875" cy="4667250"/>
          </a:xfrm>
        </p:grpSpPr>
        <p:grpSp>
          <p:nvGrpSpPr>
            <p:cNvPr id="51" name="Group 50"/>
            <p:cNvGrpSpPr/>
            <p:nvPr/>
          </p:nvGrpSpPr>
          <p:grpSpPr>
            <a:xfrm>
              <a:off x="0" y="0"/>
              <a:ext cx="5476875" cy="4667250"/>
              <a:chOff x="0" y="0"/>
              <a:chExt cx="5476875" cy="4667250"/>
            </a:xfrm>
          </p:grpSpPr>
          <p:pic>
            <p:nvPicPr>
              <p:cNvPr id="53" name="Picture 5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76875" cy="4667250"/>
              </a:xfrm>
              <a:prstGeom prst="rect">
                <a:avLst/>
              </a:prstGeom>
              <a:noFill/>
              <a:ln>
                <a:noFill/>
              </a:ln>
            </p:spPr>
          </p:pic>
          <p:sp>
            <p:nvSpPr>
              <p:cNvPr id="54" name="Freeform 53"/>
              <p:cNvSpPr>
                <a:spLocks/>
              </p:cNvSpPr>
              <p:nvPr/>
            </p:nvSpPr>
            <p:spPr bwMode="auto">
              <a:xfrm>
                <a:off x="1171575" y="1476375"/>
                <a:ext cx="4067175" cy="428797"/>
              </a:xfrm>
              <a:custGeom>
                <a:avLst/>
                <a:gdLst>
                  <a:gd name="T0" fmla="*/ 0 w 6405"/>
                  <a:gd name="T1" fmla="*/ 585 h 585"/>
                  <a:gd name="T2" fmla="*/ 1830 w 6405"/>
                  <a:gd name="T3" fmla="*/ 585 h 585"/>
                  <a:gd name="T4" fmla="*/ 1830 w 6405"/>
                  <a:gd name="T5" fmla="*/ 0 h 585"/>
                  <a:gd name="T6" fmla="*/ 6405 w 6405"/>
                  <a:gd name="T7" fmla="*/ 0 h 585"/>
                </a:gdLst>
                <a:ahLst/>
                <a:cxnLst>
                  <a:cxn ang="0">
                    <a:pos x="T0" y="T1"/>
                  </a:cxn>
                  <a:cxn ang="0">
                    <a:pos x="T2" y="T3"/>
                  </a:cxn>
                  <a:cxn ang="0">
                    <a:pos x="T4" y="T5"/>
                  </a:cxn>
                  <a:cxn ang="0">
                    <a:pos x="T6" y="T7"/>
                  </a:cxn>
                </a:cxnLst>
                <a:rect l="0" t="0" r="r" b="b"/>
                <a:pathLst>
                  <a:path w="6405" h="585">
                    <a:moveTo>
                      <a:pt x="0" y="585"/>
                    </a:moveTo>
                    <a:lnTo>
                      <a:pt x="1830" y="585"/>
                    </a:lnTo>
                    <a:lnTo>
                      <a:pt x="1830" y="0"/>
                    </a:lnTo>
                    <a:lnTo>
                      <a:pt x="6405" y="0"/>
                    </a:lnTo>
                  </a:path>
                </a:pathLst>
              </a:custGeom>
              <a:noFill/>
              <a:ln w="28575" cmpd="sng">
                <a:solidFill>
                  <a:srgbClr val="7030A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55" name="Freeform 54"/>
              <p:cNvSpPr>
                <a:spLocks/>
              </p:cNvSpPr>
              <p:nvPr/>
            </p:nvSpPr>
            <p:spPr bwMode="auto">
              <a:xfrm>
                <a:off x="1171575" y="2400300"/>
                <a:ext cx="4067175" cy="733"/>
              </a:xfrm>
              <a:custGeom>
                <a:avLst/>
                <a:gdLst>
                  <a:gd name="T0" fmla="*/ 0 w 6405"/>
                  <a:gd name="T1" fmla="*/ 0 h 1"/>
                  <a:gd name="T2" fmla="*/ 6405 w 6405"/>
                  <a:gd name="T3" fmla="*/ 0 h 1"/>
                  <a:gd name="T4" fmla="*/ 6285 w 6405"/>
                  <a:gd name="T5" fmla="*/ 0 h 1"/>
                  <a:gd name="T6" fmla="*/ 6405 w 6405"/>
                  <a:gd name="T7" fmla="*/ 0 h 1"/>
                </a:gdLst>
                <a:ahLst/>
                <a:cxnLst>
                  <a:cxn ang="0">
                    <a:pos x="T0" y="T1"/>
                  </a:cxn>
                  <a:cxn ang="0">
                    <a:pos x="T2" y="T3"/>
                  </a:cxn>
                  <a:cxn ang="0">
                    <a:pos x="T4" y="T5"/>
                  </a:cxn>
                  <a:cxn ang="0">
                    <a:pos x="T6" y="T7"/>
                  </a:cxn>
                </a:cxnLst>
                <a:rect l="0" t="0" r="r" b="b"/>
                <a:pathLst>
                  <a:path w="6405" h="1">
                    <a:moveTo>
                      <a:pt x="0" y="0"/>
                    </a:moveTo>
                    <a:lnTo>
                      <a:pt x="6405" y="0"/>
                    </a:lnTo>
                    <a:lnTo>
                      <a:pt x="6285" y="0"/>
                    </a:lnTo>
                    <a:lnTo>
                      <a:pt x="6405" y="0"/>
                    </a:lnTo>
                  </a:path>
                </a:pathLst>
              </a:custGeom>
              <a:noFill/>
              <a:ln w="28575" cap="flat" cmpd="sng">
                <a:solidFill>
                  <a:srgbClr val="7030A0"/>
                </a:solidFill>
                <a:prstDash val="lg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56" name="Freeform 55"/>
              <p:cNvSpPr>
                <a:spLocks/>
              </p:cNvSpPr>
              <p:nvPr/>
            </p:nvSpPr>
            <p:spPr bwMode="auto">
              <a:xfrm>
                <a:off x="104775" y="1047750"/>
                <a:ext cx="5105400" cy="318849"/>
              </a:xfrm>
              <a:custGeom>
                <a:avLst/>
                <a:gdLst>
                  <a:gd name="T0" fmla="*/ 0 w 8040"/>
                  <a:gd name="T1" fmla="*/ 0 h 435"/>
                  <a:gd name="T2" fmla="*/ 1830 w 8040"/>
                  <a:gd name="T3" fmla="*/ 0 h 435"/>
                  <a:gd name="T4" fmla="*/ 1830 w 8040"/>
                  <a:gd name="T5" fmla="*/ 435 h 435"/>
                  <a:gd name="T6" fmla="*/ 8040 w 8040"/>
                  <a:gd name="T7" fmla="*/ 419 h 435"/>
                </a:gdLst>
                <a:ahLst/>
                <a:cxnLst>
                  <a:cxn ang="0">
                    <a:pos x="T0" y="T1"/>
                  </a:cxn>
                  <a:cxn ang="0">
                    <a:pos x="T2" y="T3"/>
                  </a:cxn>
                  <a:cxn ang="0">
                    <a:pos x="T4" y="T5"/>
                  </a:cxn>
                  <a:cxn ang="0">
                    <a:pos x="T6" y="T7"/>
                  </a:cxn>
                </a:cxnLst>
                <a:rect l="0" t="0" r="r" b="b"/>
                <a:pathLst>
                  <a:path w="8040" h="435">
                    <a:moveTo>
                      <a:pt x="0" y="0"/>
                    </a:moveTo>
                    <a:lnTo>
                      <a:pt x="1830" y="0"/>
                    </a:lnTo>
                    <a:lnTo>
                      <a:pt x="1830" y="435"/>
                    </a:lnTo>
                    <a:lnTo>
                      <a:pt x="8040" y="419"/>
                    </a:ln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57" name="Freeform 56"/>
              <p:cNvSpPr>
                <a:spLocks/>
              </p:cNvSpPr>
              <p:nvPr/>
            </p:nvSpPr>
            <p:spPr bwMode="auto">
              <a:xfrm>
                <a:off x="104775" y="1638300"/>
                <a:ext cx="5105400" cy="263875"/>
              </a:xfrm>
              <a:custGeom>
                <a:avLst/>
                <a:gdLst>
                  <a:gd name="T0" fmla="*/ 0 w 8040"/>
                  <a:gd name="T1" fmla="*/ 0 h 435"/>
                  <a:gd name="T2" fmla="*/ 1830 w 8040"/>
                  <a:gd name="T3" fmla="*/ 0 h 435"/>
                  <a:gd name="T4" fmla="*/ 1830 w 8040"/>
                  <a:gd name="T5" fmla="*/ 435 h 435"/>
                  <a:gd name="T6" fmla="*/ 8040 w 8040"/>
                  <a:gd name="T7" fmla="*/ 419 h 435"/>
                </a:gdLst>
                <a:ahLst/>
                <a:cxnLst>
                  <a:cxn ang="0">
                    <a:pos x="T0" y="T1"/>
                  </a:cxn>
                  <a:cxn ang="0">
                    <a:pos x="T2" y="T3"/>
                  </a:cxn>
                  <a:cxn ang="0">
                    <a:pos x="T4" y="T5"/>
                  </a:cxn>
                  <a:cxn ang="0">
                    <a:pos x="T6" y="T7"/>
                  </a:cxn>
                </a:cxnLst>
                <a:rect l="0" t="0" r="r" b="b"/>
                <a:pathLst>
                  <a:path w="8040" h="435">
                    <a:moveTo>
                      <a:pt x="0" y="0"/>
                    </a:moveTo>
                    <a:lnTo>
                      <a:pt x="1830" y="0"/>
                    </a:lnTo>
                    <a:lnTo>
                      <a:pt x="1830" y="435"/>
                    </a:lnTo>
                    <a:lnTo>
                      <a:pt x="8040" y="419"/>
                    </a:lnTo>
                  </a:path>
                </a:pathLst>
              </a:custGeom>
              <a:noFill/>
              <a:ln w="28575" cap="flat" cmpd="sng">
                <a:solidFill>
                  <a:srgbClr val="FF0000"/>
                </a:solidFill>
                <a:prstDash val="lgDashDotDot"/>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58" name="Freeform 57"/>
              <p:cNvSpPr>
                <a:spLocks/>
              </p:cNvSpPr>
              <p:nvPr/>
            </p:nvSpPr>
            <p:spPr bwMode="auto">
              <a:xfrm>
                <a:off x="104775" y="1638300"/>
                <a:ext cx="5114925" cy="461781"/>
              </a:xfrm>
              <a:custGeom>
                <a:avLst/>
                <a:gdLst>
                  <a:gd name="T0" fmla="*/ 0 w 8055"/>
                  <a:gd name="T1" fmla="*/ 0 h 630"/>
                  <a:gd name="T2" fmla="*/ 1845 w 8055"/>
                  <a:gd name="T3" fmla="*/ 630 h 630"/>
                  <a:gd name="T4" fmla="*/ 5355 w 8055"/>
                  <a:gd name="T5" fmla="*/ 630 h 630"/>
                  <a:gd name="T6" fmla="*/ 5340 w 8055"/>
                  <a:gd name="T7" fmla="*/ 360 h 630"/>
                  <a:gd name="T8" fmla="*/ 8055 w 8055"/>
                  <a:gd name="T9" fmla="*/ 345 h 630"/>
                </a:gdLst>
                <a:ahLst/>
                <a:cxnLst>
                  <a:cxn ang="0">
                    <a:pos x="T0" y="T1"/>
                  </a:cxn>
                  <a:cxn ang="0">
                    <a:pos x="T2" y="T3"/>
                  </a:cxn>
                  <a:cxn ang="0">
                    <a:pos x="T4" y="T5"/>
                  </a:cxn>
                  <a:cxn ang="0">
                    <a:pos x="T6" y="T7"/>
                  </a:cxn>
                  <a:cxn ang="0">
                    <a:pos x="T8" y="T9"/>
                  </a:cxn>
                </a:cxnLst>
                <a:rect l="0" t="0" r="r" b="b"/>
                <a:pathLst>
                  <a:path w="8055" h="630">
                    <a:moveTo>
                      <a:pt x="0" y="0"/>
                    </a:moveTo>
                    <a:lnTo>
                      <a:pt x="1845" y="630"/>
                    </a:lnTo>
                    <a:lnTo>
                      <a:pt x="5355" y="630"/>
                    </a:lnTo>
                    <a:lnTo>
                      <a:pt x="5340" y="360"/>
                    </a:lnTo>
                    <a:lnTo>
                      <a:pt x="8055" y="345"/>
                    </a:lnTo>
                  </a:path>
                </a:pathLst>
              </a:custGeom>
              <a:noFill/>
              <a:ln w="28575" cmpd="sng">
                <a:solidFill>
                  <a:srgbClr val="0070C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59" name="Text Box 15"/>
              <p:cNvSpPr txBox="1">
                <a:spLocks noChangeArrowheads="1"/>
              </p:cNvSpPr>
              <p:nvPr/>
            </p:nvSpPr>
            <p:spPr bwMode="auto">
              <a:xfrm>
                <a:off x="1628775" y="495300"/>
                <a:ext cx="1838325" cy="263875"/>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FF0000"/>
                    </a:solidFill>
                    <a:effectLst/>
                    <a:latin typeface="Times New Roman"/>
                    <a:ea typeface="Times New Roman"/>
                  </a:rPr>
                  <a:t>CISPR 22 Class A, Quasi</a:t>
                </a:r>
                <a:endParaRPr lang="en-US" sz="1400">
                  <a:effectLst/>
                  <a:latin typeface="Times New Roman"/>
                  <a:ea typeface="Times New Roman"/>
                </a:endParaRPr>
              </a:p>
            </p:txBody>
          </p:sp>
          <p:sp>
            <p:nvSpPr>
              <p:cNvPr id="60" name="Text Box 16"/>
              <p:cNvSpPr txBox="1">
                <a:spLocks noChangeArrowheads="1"/>
              </p:cNvSpPr>
              <p:nvPr/>
            </p:nvSpPr>
            <p:spPr bwMode="auto">
              <a:xfrm>
                <a:off x="2419350" y="1533525"/>
                <a:ext cx="2019300" cy="274870"/>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FF0000"/>
                    </a:solidFill>
                    <a:effectLst/>
                    <a:latin typeface="Times New Roman"/>
                    <a:ea typeface="Times New Roman"/>
                  </a:rPr>
                  <a:t>CISPR 22 Class A, Average</a:t>
                </a:r>
                <a:endParaRPr lang="en-US" sz="1400">
                  <a:effectLst/>
                  <a:latin typeface="Times New Roman"/>
                  <a:ea typeface="Times New Roman"/>
                </a:endParaRPr>
              </a:p>
            </p:txBody>
          </p:sp>
          <p:cxnSp>
            <p:nvCxnSpPr>
              <p:cNvPr id="61" name="AutoShape 17"/>
              <p:cNvCxnSpPr>
                <a:cxnSpLocks noChangeShapeType="1"/>
              </p:cNvCxnSpPr>
              <p:nvPr/>
            </p:nvCxnSpPr>
            <p:spPr bwMode="auto">
              <a:xfrm flipH="1">
                <a:off x="1457325" y="762000"/>
                <a:ext cx="495300" cy="605446"/>
              </a:xfrm>
              <a:prstGeom prst="straightConnector1">
                <a:avLst/>
              </a:prstGeom>
              <a:noFill/>
              <a:ln w="28575" cmpd="sng">
                <a:solidFill>
                  <a:srgbClr val="FF0000"/>
                </a:solidFill>
                <a:round/>
                <a:headEnd type="none" w="med" len="med"/>
                <a:tailEnd type="triangle" w="med" len="med"/>
              </a:ln>
              <a:extLst>
                <a:ext uri="{909E8E84-426E-40DD-AFC4-6F175D3DCCD1}">
                  <a14:hiddenFill xmlns:a14="http://schemas.microsoft.com/office/drawing/2010/main">
                    <a:noFill/>
                  </a14:hiddenFill>
                </a:ext>
              </a:extLst>
            </p:spPr>
          </p:cxnSp>
          <p:cxnSp>
            <p:nvCxnSpPr>
              <p:cNvPr id="62" name="AutoShape 18"/>
              <p:cNvCxnSpPr>
                <a:cxnSpLocks noChangeShapeType="1"/>
              </p:cNvCxnSpPr>
              <p:nvPr/>
            </p:nvCxnSpPr>
            <p:spPr bwMode="auto">
              <a:xfrm flipH="1">
                <a:off x="2686050" y="1743075"/>
                <a:ext cx="133350" cy="164922"/>
              </a:xfrm>
              <a:prstGeom prst="straightConnector1">
                <a:avLst/>
              </a:prstGeom>
              <a:noFill/>
              <a:ln w="28575" cmpd="sng">
                <a:solidFill>
                  <a:srgbClr val="FF0000"/>
                </a:solidFill>
                <a:round/>
                <a:headEnd type="none" w="med" len="med"/>
                <a:tailEnd type="triangle" w="med" len="med"/>
              </a:ln>
              <a:extLst>
                <a:ext uri="{909E8E84-426E-40DD-AFC4-6F175D3DCCD1}">
                  <a14:hiddenFill xmlns:a14="http://schemas.microsoft.com/office/drawing/2010/main">
                    <a:noFill/>
                  </a14:hiddenFill>
                </a:ext>
              </a:extLst>
            </p:spPr>
          </p:cxnSp>
          <p:sp>
            <p:nvSpPr>
              <p:cNvPr id="63" name="Text Box 19"/>
              <p:cNvSpPr txBox="1">
                <a:spLocks noChangeArrowheads="1"/>
              </p:cNvSpPr>
              <p:nvPr/>
            </p:nvSpPr>
            <p:spPr bwMode="auto">
              <a:xfrm>
                <a:off x="3190875" y="762000"/>
                <a:ext cx="2019299" cy="329844"/>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000000"/>
                    </a:solidFill>
                    <a:effectLst/>
                    <a:latin typeface="Times New Roman"/>
                    <a:ea typeface="Times New Roman"/>
                  </a:rPr>
                  <a:t>FCC 15 Class A [EMC01b]</a:t>
                </a:r>
                <a:endParaRPr lang="en-US" sz="1400">
                  <a:effectLst/>
                  <a:latin typeface="Times New Roman"/>
                  <a:ea typeface="Times New Roman"/>
                </a:endParaRPr>
              </a:p>
            </p:txBody>
          </p:sp>
          <p:cxnSp>
            <p:nvCxnSpPr>
              <p:cNvPr id="64" name="AutoShape 20"/>
              <p:cNvCxnSpPr>
                <a:cxnSpLocks noChangeShapeType="1"/>
              </p:cNvCxnSpPr>
              <p:nvPr/>
            </p:nvCxnSpPr>
            <p:spPr bwMode="auto">
              <a:xfrm flipH="1">
                <a:off x="3467100" y="1047750"/>
                <a:ext cx="295275" cy="428064"/>
              </a:xfrm>
              <a:prstGeom prst="straightConnector1">
                <a:avLst/>
              </a:prstGeom>
              <a:noFill/>
              <a:ln w="28575" cmpd="sng">
                <a:solidFill>
                  <a:schemeClr val="tx1">
                    <a:lumMod val="100000"/>
                    <a:lumOff val="0"/>
                  </a:schemeClr>
                </a:solidFill>
                <a:round/>
                <a:headEnd type="none" w="med" len="med"/>
                <a:tailEnd type="triangle" w="med" len="med"/>
              </a:ln>
              <a:extLst>
                <a:ext uri="{909E8E84-426E-40DD-AFC4-6F175D3DCCD1}">
                  <a14:hiddenFill xmlns:a14="http://schemas.microsoft.com/office/drawing/2010/main">
                    <a:noFill/>
                  </a14:hiddenFill>
                </a:ext>
              </a:extLst>
            </p:spPr>
          </p:cxnSp>
          <p:sp>
            <p:nvSpPr>
              <p:cNvPr id="65" name="Text Box 21"/>
              <p:cNvSpPr txBox="1">
                <a:spLocks noChangeArrowheads="1"/>
              </p:cNvSpPr>
              <p:nvPr/>
            </p:nvSpPr>
            <p:spPr bwMode="auto">
              <a:xfrm>
                <a:off x="3219450" y="1971675"/>
                <a:ext cx="1990724" cy="329844"/>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000000"/>
                    </a:solidFill>
                    <a:effectLst/>
                    <a:latin typeface="Times New Roman"/>
                    <a:ea typeface="Times New Roman"/>
                  </a:rPr>
                  <a:t>FCC 15 Class B [EMC01b]</a:t>
                </a:r>
                <a:endParaRPr lang="en-US" sz="1400">
                  <a:effectLst/>
                  <a:latin typeface="Times New Roman"/>
                  <a:ea typeface="Times New Roman"/>
                </a:endParaRPr>
              </a:p>
            </p:txBody>
          </p:sp>
          <p:cxnSp>
            <p:nvCxnSpPr>
              <p:cNvPr id="66" name="AutoShape 22"/>
              <p:cNvCxnSpPr>
                <a:cxnSpLocks noChangeShapeType="1"/>
              </p:cNvCxnSpPr>
              <p:nvPr/>
            </p:nvCxnSpPr>
            <p:spPr bwMode="auto">
              <a:xfrm flipH="1">
                <a:off x="3419475" y="2190750"/>
                <a:ext cx="190500" cy="208168"/>
              </a:xfrm>
              <a:prstGeom prst="straightConnector1">
                <a:avLst/>
              </a:prstGeom>
              <a:noFill/>
              <a:ln w="28575" cmpd="sng">
                <a:solidFill>
                  <a:schemeClr val="tx1">
                    <a:lumMod val="100000"/>
                    <a:lumOff val="0"/>
                  </a:schemeClr>
                </a:solidFill>
                <a:round/>
                <a:headEnd type="none" w="med" len="med"/>
                <a:tailEnd type="triangle" w="med" len="med"/>
              </a:ln>
              <a:extLst>
                <a:ext uri="{909E8E84-426E-40DD-AFC4-6F175D3DCCD1}">
                  <a14:hiddenFill xmlns:a14="http://schemas.microsoft.com/office/drawing/2010/main">
                    <a:noFill/>
                  </a14:hiddenFill>
                </a:ext>
              </a:extLst>
            </p:spPr>
          </p:cxnSp>
          <p:sp>
            <p:nvSpPr>
              <p:cNvPr id="67" name="Text Box 23"/>
              <p:cNvSpPr txBox="1">
                <a:spLocks noChangeArrowheads="1"/>
              </p:cNvSpPr>
              <p:nvPr/>
            </p:nvSpPr>
            <p:spPr bwMode="auto">
              <a:xfrm>
                <a:off x="304800" y="2628900"/>
                <a:ext cx="1838325" cy="329844"/>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0070C0"/>
                    </a:solidFill>
                    <a:effectLst/>
                    <a:latin typeface="Times New Roman"/>
                    <a:ea typeface="Times New Roman"/>
                  </a:rPr>
                  <a:t>CISPR 22 Class B, Quasi</a:t>
                </a:r>
                <a:endParaRPr lang="en-US" sz="1400">
                  <a:effectLst/>
                  <a:latin typeface="Times New Roman"/>
                  <a:ea typeface="Times New Roman"/>
                </a:endParaRPr>
              </a:p>
            </p:txBody>
          </p:sp>
          <p:sp>
            <p:nvSpPr>
              <p:cNvPr id="68" name="Text Box 24"/>
              <p:cNvSpPr txBox="1">
                <a:spLocks noChangeArrowheads="1"/>
              </p:cNvSpPr>
              <p:nvPr/>
            </p:nvSpPr>
            <p:spPr bwMode="auto">
              <a:xfrm>
                <a:off x="2143125" y="2686050"/>
                <a:ext cx="2152650" cy="329844"/>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0070C0"/>
                    </a:solidFill>
                    <a:effectLst/>
                    <a:latin typeface="Times New Roman"/>
                    <a:ea typeface="Times New Roman"/>
                  </a:rPr>
                  <a:t>CISPR 22 Class B, Average</a:t>
                </a:r>
                <a:endParaRPr lang="en-US" sz="1400">
                  <a:effectLst/>
                  <a:latin typeface="Times New Roman"/>
                  <a:ea typeface="Times New Roman"/>
                </a:endParaRPr>
              </a:p>
            </p:txBody>
          </p:sp>
          <p:cxnSp>
            <p:nvCxnSpPr>
              <p:cNvPr id="69" name="AutoShape 25"/>
              <p:cNvCxnSpPr>
                <a:cxnSpLocks noChangeShapeType="1"/>
              </p:cNvCxnSpPr>
              <p:nvPr/>
            </p:nvCxnSpPr>
            <p:spPr bwMode="auto">
              <a:xfrm flipV="1">
                <a:off x="600075" y="2028825"/>
                <a:ext cx="419100" cy="659687"/>
              </a:xfrm>
              <a:prstGeom prst="straightConnector1">
                <a:avLst/>
              </a:prstGeom>
              <a:noFill/>
              <a:ln w="28575" cmpd="sng">
                <a:solidFill>
                  <a:srgbClr val="0070C0"/>
                </a:solidFill>
                <a:round/>
                <a:headEnd type="none" w="med" len="med"/>
                <a:tailEnd type="triangle" w="med" len="med"/>
              </a:ln>
              <a:extLst>
                <a:ext uri="{909E8E84-426E-40DD-AFC4-6F175D3DCCD1}">
                  <a14:hiddenFill xmlns:a14="http://schemas.microsoft.com/office/drawing/2010/main">
                    <a:noFill/>
                  </a14:hiddenFill>
                </a:ext>
              </a:extLst>
            </p:spPr>
          </p:cxnSp>
          <p:cxnSp>
            <p:nvCxnSpPr>
              <p:cNvPr id="70" name="AutoShape 26"/>
              <p:cNvCxnSpPr>
                <a:cxnSpLocks noChangeShapeType="1"/>
              </p:cNvCxnSpPr>
              <p:nvPr/>
            </p:nvCxnSpPr>
            <p:spPr bwMode="auto">
              <a:xfrm flipV="1">
                <a:off x="3190875" y="2562225"/>
                <a:ext cx="152400" cy="241885"/>
              </a:xfrm>
              <a:prstGeom prst="straightConnector1">
                <a:avLst/>
              </a:prstGeom>
              <a:noFill/>
              <a:ln w="28575" cmpd="sng">
                <a:solidFill>
                  <a:srgbClr val="0070C0"/>
                </a:solidFill>
                <a:round/>
                <a:headEnd type="none" w="med" len="med"/>
                <a:tailEnd type="triangle" w="med" len="med"/>
              </a:ln>
              <a:extLst>
                <a:ext uri="{909E8E84-426E-40DD-AFC4-6F175D3DCCD1}">
                  <a14:hiddenFill xmlns:a14="http://schemas.microsoft.com/office/drawing/2010/main">
                    <a:noFill/>
                  </a14:hiddenFill>
                </a:ext>
              </a:extLst>
            </p:spPr>
          </p:cxnSp>
          <p:sp>
            <p:nvSpPr>
              <p:cNvPr id="71" name="Text Box 27"/>
              <p:cNvSpPr txBox="1">
                <a:spLocks noChangeArrowheads="1"/>
              </p:cNvSpPr>
              <p:nvPr/>
            </p:nvSpPr>
            <p:spPr bwMode="auto">
              <a:xfrm>
                <a:off x="2333625" y="3343275"/>
                <a:ext cx="2219325" cy="329844"/>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effectLst/>
                    <a:latin typeface="Times New Roman"/>
                    <a:ea typeface="Times New Roman"/>
                  </a:rPr>
                  <a:t>CISPR 22 Class B = CISPR 15</a:t>
                </a:r>
                <a:endParaRPr lang="en-US" sz="1400">
                  <a:effectLst/>
                  <a:latin typeface="Times New Roman"/>
                  <a:ea typeface="Times New Roman"/>
                </a:endParaRPr>
              </a:p>
            </p:txBody>
          </p:sp>
        </p:grpSp>
        <p:sp>
          <p:nvSpPr>
            <p:cNvPr id="52" name="Freeform 51"/>
            <p:cNvSpPr>
              <a:spLocks/>
            </p:cNvSpPr>
            <p:nvPr/>
          </p:nvSpPr>
          <p:spPr bwMode="auto">
            <a:xfrm>
              <a:off x="95250" y="2076450"/>
              <a:ext cx="5114925" cy="461645"/>
            </a:xfrm>
            <a:custGeom>
              <a:avLst/>
              <a:gdLst>
                <a:gd name="T0" fmla="*/ 0 w 8055"/>
                <a:gd name="T1" fmla="*/ 0 h 630"/>
                <a:gd name="T2" fmla="*/ 1845 w 8055"/>
                <a:gd name="T3" fmla="*/ 630 h 630"/>
                <a:gd name="T4" fmla="*/ 5355 w 8055"/>
                <a:gd name="T5" fmla="*/ 630 h 630"/>
                <a:gd name="T6" fmla="*/ 5340 w 8055"/>
                <a:gd name="T7" fmla="*/ 360 h 630"/>
                <a:gd name="T8" fmla="*/ 8055 w 8055"/>
                <a:gd name="T9" fmla="*/ 345 h 630"/>
              </a:gdLst>
              <a:ahLst/>
              <a:cxnLst>
                <a:cxn ang="0">
                  <a:pos x="T0" y="T1"/>
                </a:cxn>
                <a:cxn ang="0">
                  <a:pos x="T2" y="T3"/>
                </a:cxn>
                <a:cxn ang="0">
                  <a:pos x="T4" y="T5"/>
                </a:cxn>
                <a:cxn ang="0">
                  <a:pos x="T6" y="T7"/>
                </a:cxn>
                <a:cxn ang="0">
                  <a:pos x="T8" y="T9"/>
                </a:cxn>
              </a:cxnLst>
              <a:rect l="0" t="0" r="r" b="b"/>
              <a:pathLst>
                <a:path w="8055" h="630">
                  <a:moveTo>
                    <a:pt x="0" y="0"/>
                  </a:moveTo>
                  <a:lnTo>
                    <a:pt x="1845" y="630"/>
                  </a:lnTo>
                  <a:lnTo>
                    <a:pt x="5355" y="630"/>
                  </a:lnTo>
                  <a:lnTo>
                    <a:pt x="5340" y="360"/>
                  </a:lnTo>
                  <a:lnTo>
                    <a:pt x="8055" y="345"/>
                  </a:lnTo>
                </a:path>
              </a:pathLst>
            </a:custGeom>
            <a:noFill/>
            <a:ln w="28575" cap="flat" cmpd="sng">
              <a:solidFill>
                <a:srgbClr val="0070C0"/>
              </a:solidFill>
              <a:prstDash val="lgDashDotDot"/>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4" name="Date Placeholder 3"/>
          <p:cNvSpPr>
            <a:spLocks noGrp="1"/>
          </p:cNvSpPr>
          <p:nvPr>
            <p:ph type="dt" sz="half" idx="10"/>
          </p:nvPr>
        </p:nvSpPr>
        <p:spPr/>
        <p:txBody>
          <a:bodyPr/>
          <a:lstStyle/>
          <a:p>
            <a:fld id="{85FEEF7A-3F21-4DAE-8A53-D0BBABE4CA86}" type="datetime1">
              <a:rPr lang="en-US" smtClean="0"/>
              <a:t>11/30/2017</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a:t>
            </a:fld>
            <a:endParaRPr lang="en-US"/>
          </a:p>
        </p:txBody>
      </p:sp>
    </p:spTree>
    <p:extLst>
      <p:ext uri="{BB962C8B-B14F-4D97-AF65-F5344CB8AC3E}">
        <p14:creationId xmlns:p14="http://schemas.microsoft.com/office/powerpoint/2010/main" val="3471229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4724400" cy="715962"/>
          </a:xfrm>
          <a:solidFill>
            <a:srgbClr val="FFFF00"/>
          </a:solidFill>
        </p:spPr>
        <p:txBody>
          <a:bodyPr>
            <a:normAutofit fontScale="90000"/>
          </a:bodyPr>
          <a:lstStyle/>
          <a:p>
            <a:r>
              <a:rPr lang="en-US" b="1" smtClean="0"/>
              <a:t>3. Các bước tính lọc</a:t>
            </a:r>
            <a:endParaRPr lang="en-US"/>
          </a:p>
        </p:txBody>
      </p:sp>
      <p:sp>
        <p:nvSpPr>
          <p:cNvPr id="3" name="Content Placeholder 2"/>
          <p:cNvSpPr>
            <a:spLocks noGrp="1"/>
          </p:cNvSpPr>
          <p:nvPr>
            <p:ph idx="1"/>
          </p:nvPr>
        </p:nvSpPr>
        <p:spPr>
          <a:xfrm>
            <a:off x="457200" y="762000"/>
            <a:ext cx="8229600" cy="1447800"/>
          </a:xfrm>
        </p:spPr>
        <p:txBody>
          <a:bodyPr>
            <a:normAutofit/>
          </a:bodyPr>
          <a:lstStyle/>
          <a:p>
            <a:pPr marL="0" indent="0">
              <a:buNone/>
            </a:pPr>
            <a:r>
              <a:rPr lang="en-US" sz="2000" smtClean="0">
                <a:latin typeface="Arial" pitchFamily="34" charset="0"/>
                <a:cs typeface="Arial" pitchFamily="34" charset="0"/>
              </a:rPr>
              <a:t>Chọn tụ thế nào? </a:t>
            </a:r>
          </a:p>
          <a:p>
            <a:pPr marL="0" indent="0">
              <a:buNone/>
            </a:pPr>
            <a:r>
              <a:rPr lang="en-US" sz="2000" smtClean="0">
                <a:latin typeface="Arial" pitchFamily="34" charset="0"/>
                <a:cs typeface="Arial" pitchFamily="34" charset="0"/>
              </a:rPr>
              <a:t>Tụ lọc sau cầu được lựa chọn từ yêu cầu cos</a:t>
            </a:r>
            <a:r>
              <a:rPr lang="en-US" sz="2000" smtClean="0">
                <a:latin typeface="Arial" pitchFamily="34" charset="0"/>
                <a:cs typeface="Arial" pitchFamily="34" charset="0"/>
                <a:sym typeface="Symbol"/>
              </a:rPr>
              <a:t> và mức độ nhấp nhô điện áp lọc</a:t>
            </a:r>
            <a:endParaRPr lang="en-US" sz="2000">
              <a:latin typeface="Arial" pitchFamily="34" charset="0"/>
              <a:cs typeface="Arial" pitchFamily="34"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042452"/>
            <a:ext cx="6629400" cy="1698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38EB6874-9808-4217-82AD-61E2AB6E3CBE}" type="datetime1">
              <a:rPr lang="en-US" smtClean="0"/>
              <a:t>11/30/2017</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30</a:t>
            </a:fld>
            <a:endParaRPr lang="en-US"/>
          </a:p>
        </p:txBody>
      </p:sp>
      <p:grpSp>
        <p:nvGrpSpPr>
          <p:cNvPr id="8" name="Group 7"/>
          <p:cNvGrpSpPr>
            <a:grpSpLocks/>
          </p:cNvGrpSpPr>
          <p:nvPr/>
        </p:nvGrpSpPr>
        <p:grpSpPr bwMode="auto">
          <a:xfrm>
            <a:off x="844339" y="2176797"/>
            <a:ext cx="7613861" cy="2957298"/>
            <a:chOff x="1663" y="8731"/>
            <a:chExt cx="8313" cy="3582"/>
          </a:xfrm>
        </p:grpSpPr>
        <p:sp>
          <p:nvSpPr>
            <p:cNvPr id="9" name="Text Box 6"/>
            <p:cNvSpPr txBox="1">
              <a:spLocks noChangeArrowheads="1"/>
            </p:cNvSpPr>
            <p:nvPr/>
          </p:nvSpPr>
          <p:spPr bwMode="auto">
            <a:xfrm>
              <a:off x="3075" y="9326"/>
              <a:ext cx="2115" cy="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indent="457200">
                <a:spcBef>
                  <a:spcPts val="600"/>
                </a:spcBef>
                <a:spcAft>
                  <a:spcPts val="0"/>
                </a:spcAft>
              </a:pPr>
              <a:r>
                <a:rPr lang="en-US" sz="2000" b="1">
                  <a:effectLst/>
                  <a:latin typeface="Times New Roman"/>
                  <a:ea typeface="Times New Roman"/>
                </a:rPr>
                <a:t>t</a:t>
              </a:r>
              <a:r>
                <a:rPr lang="en-US" sz="2000" b="1" baseline="-25000">
                  <a:effectLst/>
                  <a:latin typeface="Times New Roman"/>
                  <a:ea typeface="Times New Roman"/>
                </a:rPr>
                <a:t>xả</a:t>
              </a:r>
              <a:endParaRPr lang="en-US" sz="2000" b="1">
                <a:effectLst/>
                <a:latin typeface="Times New Roman"/>
                <a:ea typeface="Times New Roman"/>
              </a:endParaRPr>
            </a:p>
          </p:txBody>
        </p:sp>
        <p:sp>
          <p:nvSpPr>
            <p:cNvPr id="10" name="Freeform 9"/>
            <p:cNvSpPr>
              <a:spLocks/>
            </p:cNvSpPr>
            <p:nvPr/>
          </p:nvSpPr>
          <p:spPr bwMode="auto">
            <a:xfrm>
              <a:off x="6733" y="9766"/>
              <a:ext cx="2509" cy="1625"/>
            </a:xfrm>
            <a:custGeom>
              <a:avLst/>
              <a:gdLst>
                <a:gd name="T0" fmla="*/ 0 w 4320"/>
                <a:gd name="T1" fmla="*/ 1031875 h 1926"/>
                <a:gd name="T2" fmla="*/ 796608 w 4320"/>
                <a:gd name="T3" fmla="*/ 0 h 1926"/>
                <a:gd name="T4" fmla="*/ 1593215 w 4320"/>
                <a:gd name="T5" fmla="*/ 1031875 h 1926"/>
                <a:gd name="T6" fmla="*/ 0 60000 65536"/>
                <a:gd name="T7" fmla="*/ 0 60000 65536"/>
                <a:gd name="T8" fmla="*/ 0 60000 65536"/>
              </a:gdLst>
              <a:ahLst/>
              <a:cxnLst>
                <a:cxn ang="T6">
                  <a:pos x="T0" y="T1"/>
                </a:cxn>
                <a:cxn ang="T7">
                  <a:pos x="T2" y="T3"/>
                </a:cxn>
                <a:cxn ang="T8">
                  <a:pos x="T4" y="T5"/>
                </a:cxn>
              </a:cxnLst>
              <a:rect l="0" t="0" r="r" b="b"/>
              <a:pathLst>
                <a:path w="4320" h="1926">
                  <a:moveTo>
                    <a:pt x="0" y="1926"/>
                  </a:moveTo>
                  <a:cubicBezTo>
                    <a:pt x="720" y="963"/>
                    <a:pt x="1440" y="0"/>
                    <a:pt x="2160" y="0"/>
                  </a:cubicBezTo>
                  <a:cubicBezTo>
                    <a:pt x="2880" y="0"/>
                    <a:pt x="3960" y="1605"/>
                    <a:pt x="4320" y="1926"/>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sz="2000" b="1"/>
            </a:p>
          </p:txBody>
        </p:sp>
        <p:cxnSp>
          <p:nvCxnSpPr>
            <p:cNvPr id="11" name="AutoShape 12"/>
            <p:cNvCxnSpPr/>
            <p:nvPr/>
          </p:nvCxnSpPr>
          <p:spPr bwMode="auto">
            <a:xfrm>
              <a:off x="4224" y="11391"/>
              <a:ext cx="1" cy="593"/>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2" name="AutoShape 26"/>
            <p:cNvCxnSpPr/>
            <p:nvPr/>
          </p:nvCxnSpPr>
          <p:spPr bwMode="auto">
            <a:xfrm>
              <a:off x="4035" y="9581"/>
              <a:ext cx="502"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29"/>
            <p:cNvCxnSpPr/>
            <p:nvPr/>
          </p:nvCxnSpPr>
          <p:spPr bwMode="auto">
            <a:xfrm flipH="1">
              <a:off x="3075" y="9581"/>
              <a:ext cx="458"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14" name="Group 13"/>
            <p:cNvGrpSpPr>
              <a:grpSpLocks/>
            </p:cNvGrpSpPr>
            <p:nvPr/>
          </p:nvGrpSpPr>
          <p:grpSpPr bwMode="auto">
            <a:xfrm>
              <a:off x="1663" y="8731"/>
              <a:ext cx="8313" cy="3582"/>
              <a:chOff x="185380" y="76048"/>
              <a:chExt cx="5279176" cy="2274607"/>
            </a:xfrm>
          </p:grpSpPr>
          <p:sp>
            <p:nvSpPr>
              <p:cNvPr id="15" name="Text Box 5"/>
              <p:cNvSpPr txBox="1">
                <a:spLocks noChangeArrowheads="1"/>
              </p:cNvSpPr>
              <p:nvPr/>
            </p:nvSpPr>
            <p:spPr bwMode="auto">
              <a:xfrm>
                <a:off x="185380" y="453026"/>
                <a:ext cx="13430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indent="457200">
                  <a:spcBef>
                    <a:spcPts val="600"/>
                  </a:spcBef>
                  <a:spcAft>
                    <a:spcPts val="0"/>
                  </a:spcAft>
                </a:pPr>
                <a:r>
                  <a:rPr lang="en-US" sz="2000" b="1">
                    <a:effectLst/>
                    <a:latin typeface="Times New Roman"/>
                    <a:ea typeface="Times New Roman"/>
                  </a:rPr>
                  <a:t>t</a:t>
                </a:r>
                <a:r>
                  <a:rPr lang="en-US" sz="2000" b="1" baseline="-25000">
                    <a:effectLst/>
                    <a:latin typeface="Times New Roman"/>
                    <a:ea typeface="Times New Roman"/>
                  </a:rPr>
                  <a:t>nạp</a:t>
                </a:r>
                <a:endParaRPr lang="en-US" sz="2000" b="1">
                  <a:effectLst/>
                  <a:latin typeface="Times New Roman"/>
                  <a:ea typeface="Times New Roman"/>
                </a:endParaRPr>
              </a:p>
            </p:txBody>
          </p:sp>
          <p:sp>
            <p:nvSpPr>
              <p:cNvPr id="16" name="Text Box 7"/>
              <p:cNvSpPr txBox="1">
                <a:spLocks noChangeArrowheads="1"/>
              </p:cNvSpPr>
              <p:nvPr/>
            </p:nvSpPr>
            <p:spPr bwMode="auto">
              <a:xfrm>
                <a:off x="770388" y="76048"/>
                <a:ext cx="13430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indent="457200">
                  <a:spcBef>
                    <a:spcPts val="600"/>
                  </a:spcBef>
                  <a:spcAft>
                    <a:spcPts val="0"/>
                  </a:spcAft>
                </a:pPr>
                <a:r>
                  <a:rPr lang="en-US" sz="2000" b="1">
                    <a:effectLst/>
                    <a:latin typeface="Times New Roman"/>
                    <a:ea typeface="Times New Roman"/>
                  </a:rPr>
                  <a:t>T</a:t>
                </a:r>
              </a:p>
            </p:txBody>
          </p:sp>
          <p:cxnSp>
            <p:nvCxnSpPr>
              <p:cNvPr id="17" name="AutoShape 8"/>
              <p:cNvCxnSpPr>
                <a:cxnSpLocks noChangeShapeType="1"/>
              </p:cNvCxnSpPr>
              <p:nvPr/>
            </p:nvCxnSpPr>
            <p:spPr bwMode="auto">
              <a:xfrm>
                <a:off x="219456" y="1762963"/>
                <a:ext cx="524510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8" name="Freeform 17"/>
              <p:cNvSpPr>
                <a:spLocks/>
              </p:cNvSpPr>
              <p:nvPr/>
            </p:nvSpPr>
            <p:spPr bwMode="auto">
              <a:xfrm>
                <a:off x="1814169" y="731520"/>
                <a:ext cx="1593215" cy="1031875"/>
              </a:xfrm>
              <a:custGeom>
                <a:avLst/>
                <a:gdLst>
                  <a:gd name="T0" fmla="*/ 0 w 4320"/>
                  <a:gd name="T1" fmla="*/ 1031875 h 1926"/>
                  <a:gd name="T2" fmla="*/ 796608 w 4320"/>
                  <a:gd name="T3" fmla="*/ 0 h 1926"/>
                  <a:gd name="T4" fmla="*/ 1593215 w 4320"/>
                  <a:gd name="T5" fmla="*/ 1031875 h 1926"/>
                  <a:gd name="T6" fmla="*/ 0 60000 65536"/>
                  <a:gd name="T7" fmla="*/ 0 60000 65536"/>
                  <a:gd name="T8" fmla="*/ 0 60000 65536"/>
                </a:gdLst>
                <a:ahLst/>
                <a:cxnLst>
                  <a:cxn ang="T6">
                    <a:pos x="T0" y="T1"/>
                  </a:cxn>
                  <a:cxn ang="T7">
                    <a:pos x="T2" y="T3"/>
                  </a:cxn>
                  <a:cxn ang="T8">
                    <a:pos x="T4" y="T5"/>
                  </a:cxn>
                </a:cxnLst>
                <a:rect l="0" t="0" r="r" b="b"/>
                <a:pathLst>
                  <a:path w="4320" h="1926">
                    <a:moveTo>
                      <a:pt x="0" y="1926"/>
                    </a:moveTo>
                    <a:cubicBezTo>
                      <a:pt x="720" y="963"/>
                      <a:pt x="1440" y="0"/>
                      <a:pt x="2160" y="0"/>
                    </a:cubicBezTo>
                    <a:cubicBezTo>
                      <a:pt x="2880" y="0"/>
                      <a:pt x="3960" y="1605"/>
                      <a:pt x="4320" y="1926"/>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sz="2000" b="1"/>
              </a:p>
            </p:txBody>
          </p:sp>
          <p:sp>
            <p:nvSpPr>
              <p:cNvPr id="19" name="Freeform 18"/>
              <p:cNvSpPr>
                <a:spLocks/>
              </p:cNvSpPr>
              <p:nvPr/>
            </p:nvSpPr>
            <p:spPr bwMode="auto">
              <a:xfrm>
                <a:off x="219456" y="731520"/>
                <a:ext cx="1593215" cy="1031875"/>
              </a:xfrm>
              <a:custGeom>
                <a:avLst/>
                <a:gdLst>
                  <a:gd name="T0" fmla="*/ 0 w 4320"/>
                  <a:gd name="T1" fmla="*/ 1031875 h 1926"/>
                  <a:gd name="T2" fmla="*/ 796608 w 4320"/>
                  <a:gd name="T3" fmla="*/ 0 h 1926"/>
                  <a:gd name="T4" fmla="*/ 1593215 w 4320"/>
                  <a:gd name="T5" fmla="*/ 1031875 h 1926"/>
                  <a:gd name="T6" fmla="*/ 0 60000 65536"/>
                  <a:gd name="T7" fmla="*/ 0 60000 65536"/>
                  <a:gd name="T8" fmla="*/ 0 60000 65536"/>
                </a:gdLst>
                <a:ahLst/>
                <a:cxnLst>
                  <a:cxn ang="T6">
                    <a:pos x="T0" y="T1"/>
                  </a:cxn>
                  <a:cxn ang="T7">
                    <a:pos x="T2" y="T3"/>
                  </a:cxn>
                  <a:cxn ang="T8">
                    <a:pos x="T4" y="T5"/>
                  </a:cxn>
                </a:cxnLst>
                <a:rect l="0" t="0" r="r" b="b"/>
                <a:pathLst>
                  <a:path w="4320" h="1926">
                    <a:moveTo>
                      <a:pt x="0" y="1926"/>
                    </a:moveTo>
                    <a:cubicBezTo>
                      <a:pt x="720" y="963"/>
                      <a:pt x="1440" y="0"/>
                      <a:pt x="2160" y="0"/>
                    </a:cubicBezTo>
                    <a:cubicBezTo>
                      <a:pt x="2880" y="0"/>
                      <a:pt x="3960" y="1605"/>
                      <a:pt x="4320" y="1926"/>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sz="2000" b="1"/>
              </a:p>
            </p:txBody>
          </p:sp>
          <p:cxnSp>
            <p:nvCxnSpPr>
              <p:cNvPr id="20" name="AutoShape 13"/>
              <p:cNvCxnSpPr>
                <a:cxnSpLocks noChangeShapeType="1"/>
              </p:cNvCxnSpPr>
              <p:nvPr/>
            </p:nvCxnSpPr>
            <p:spPr bwMode="auto">
              <a:xfrm>
                <a:off x="2011680" y="80467"/>
                <a:ext cx="0" cy="2009775"/>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21" name="AutoShape 14"/>
              <p:cNvCxnSpPr>
                <a:cxnSpLocks noChangeShapeType="1"/>
              </p:cNvCxnSpPr>
              <p:nvPr/>
            </p:nvCxnSpPr>
            <p:spPr bwMode="auto">
              <a:xfrm>
                <a:off x="409651" y="80467"/>
                <a:ext cx="0" cy="1682750"/>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grpSp>
            <p:nvGrpSpPr>
              <p:cNvPr id="22" name="Group 21"/>
              <p:cNvGrpSpPr>
                <a:grpSpLocks/>
              </p:cNvGrpSpPr>
              <p:nvPr/>
            </p:nvGrpSpPr>
            <p:grpSpPr bwMode="auto">
              <a:xfrm>
                <a:off x="409651" y="804672"/>
                <a:ext cx="4794249" cy="582295"/>
                <a:chOff x="2525" y="2646"/>
                <a:chExt cx="7760" cy="1239"/>
              </a:xfrm>
            </p:grpSpPr>
            <p:sp>
              <p:nvSpPr>
                <p:cNvPr id="39" name="Freeform 38"/>
                <p:cNvSpPr>
                  <a:spLocks/>
                </p:cNvSpPr>
                <p:nvPr/>
              </p:nvSpPr>
              <p:spPr bwMode="auto">
                <a:xfrm>
                  <a:off x="5111" y="2646"/>
                  <a:ext cx="2587" cy="1239"/>
                </a:xfrm>
                <a:custGeom>
                  <a:avLst/>
                  <a:gdLst>
                    <a:gd name="T0" fmla="*/ 0 w 2587"/>
                    <a:gd name="T1" fmla="*/ 1239 h 1239"/>
                    <a:gd name="T2" fmla="*/ 396 w 2587"/>
                    <a:gd name="T3" fmla="*/ 495 h 1239"/>
                    <a:gd name="T4" fmla="*/ 815 w 2587"/>
                    <a:gd name="T5" fmla="*/ 60 h 1239"/>
                    <a:gd name="T6" fmla="*/ 1242 w 2587"/>
                    <a:gd name="T7" fmla="*/ 137 h 1239"/>
                    <a:gd name="T8" fmla="*/ 2168 w 2587"/>
                    <a:gd name="T9" fmla="*/ 872 h 1239"/>
                    <a:gd name="T10" fmla="*/ 2587 w 2587"/>
                    <a:gd name="T11" fmla="*/ 1239 h 1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87" h="1239">
                      <a:moveTo>
                        <a:pt x="0" y="1239"/>
                      </a:moveTo>
                      <a:cubicBezTo>
                        <a:pt x="66" y="1115"/>
                        <a:pt x="260" y="691"/>
                        <a:pt x="396" y="495"/>
                      </a:cubicBezTo>
                      <a:cubicBezTo>
                        <a:pt x="532" y="299"/>
                        <a:pt x="674" y="120"/>
                        <a:pt x="815" y="60"/>
                      </a:cubicBezTo>
                      <a:cubicBezTo>
                        <a:pt x="956" y="0"/>
                        <a:pt x="1017" y="2"/>
                        <a:pt x="1242" y="137"/>
                      </a:cubicBezTo>
                      <a:cubicBezTo>
                        <a:pt x="1467" y="272"/>
                        <a:pt x="1944" y="688"/>
                        <a:pt x="2168" y="872"/>
                      </a:cubicBezTo>
                      <a:cubicBezTo>
                        <a:pt x="2392" y="1055"/>
                        <a:pt x="2517" y="1178"/>
                        <a:pt x="2587" y="1239"/>
                      </a:cubicBezTo>
                    </a:path>
                  </a:pathLst>
                </a:custGeom>
                <a:noFill/>
                <a:ln w="19050" cmpd="sng">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sz="2000" b="1"/>
                </a:p>
              </p:txBody>
            </p:sp>
            <p:sp>
              <p:nvSpPr>
                <p:cNvPr id="40" name="Freeform 39"/>
                <p:cNvSpPr>
                  <a:spLocks/>
                </p:cNvSpPr>
                <p:nvPr/>
              </p:nvSpPr>
              <p:spPr bwMode="auto">
                <a:xfrm>
                  <a:off x="2525" y="2646"/>
                  <a:ext cx="2587" cy="1239"/>
                </a:xfrm>
                <a:custGeom>
                  <a:avLst/>
                  <a:gdLst>
                    <a:gd name="T0" fmla="*/ 0 w 2587"/>
                    <a:gd name="T1" fmla="*/ 1239 h 1239"/>
                    <a:gd name="T2" fmla="*/ 396 w 2587"/>
                    <a:gd name="T3" fmla="*/ 495 h 1239"/>
                    <a:gd name="T4" fmla="*/ 815 w 2587"/>
                    <a:gd name="T5" fmla="*/ 60 h 1239"/>
                    <a:gd name="T6" fmla="*/ 1242 w 2587"/>
                    <a:gd name="T7" fmla="*/ 137 h 1239"/>
                    <a:gd name="T8" fmla="*/ 2168 w 2587"/>
                    <a:gd name="T9" fmla="*/ 872 h 1239"/>
                    <a:gd name="T10" fmla="*/ 2587 w 2587"/>
                    <a:gd name="T11" fmla="*/ 1239 h 1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87" h="1239">
                      <a:moveTo>
                        <a:pt x="0" y="1239"/>
                      </a:moveTo>
                      <a:cubicBezTo>
                        <a:pt x="66" y="1115"/>
                        <a:pt x="260" y="691"/>
                        <a:pt x="396" y="495"/>
                      </a:cubicBezTo>
                      <a:cubicBezTo>
                        <a:pt x="532" y="299"/>
                        <a:pt x="674" y="120"/>
                        <a:pt x="815" y="60"/>
                      </a:cubicBezTo>
                      <a:cubicBezTo>
                        <a:pt x="956" y="0"/>
                        <a:pt x="1017" y="2"/>
                        <a:pt x="1242" y="137"/>
                      </a:cubicBezTo>
                      <a:cubicBezTo>
                        <a:pt x="1467" y="272"/>
                        <a:pt x="1944" y="688"/>
                        <a:pt x="2168" y="872"/>
                      </a:cubicBezTo>
                      <a:cubicBezTo>
                        <a:pt x="2392" y="1055"/>
                        <a:pt x="2517" y="1178"/>
                        <a:pt x="2587" y="1239"/>
                      </a:cubicBezTo>
                    </a:path>
                  </a:pathLst>
                </a:custGeom>
                <a:noFill/>
                <a:ln w="19050" cmpd="sng">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sz="2000" b="1"/>
                </a:p>
              </p:txBody>
            </p:sp>
            <p:sp>
              <p:nvSpPr>
                <p:cNvPr id="41" name="Freeform 40"/>
                <p:cNvSpPr>
                  <a:spLocks/>
                </p:cNvSpPr>
                <p:nvPr/>
              </p:nvSpPr>
              <p:spPr bwMode="auto">
                <a:xfrm>
                  <a:off x="7698" y="2646"/>
                  <a:ext cx="2587" cy="1239"/>
                </a:xfrm>
                <a:custGeom>
                  <a:avLst/>
                  <a:gdLst>
                    <a:gd name="T0" fmla="*/ 0 w 2587"/>
                    <a:gd name="T1" fmla="*/ 1239 h 1239"/>
                    <a:gd name="T2" fmla="*/ 396 w 2587"/>
                    <a:gd name="T3" fmla="*/ 495 h 1239"/>
                    <a:gd name="T4" fmla="*/ 815 w 2587"/>
                    <a:gd name="T5" fmla="*/ 60 h 1239"/>
                    <a:gd name="T6" fmla="*/ 1242 w 2587"/>
                    <a:gd name="T7" fmla="*/ 137 h 1239"/>
                    <a:gd name="T8" fmla="*/ 2168 w 2587"/>
                    <a:gd name="T9" fmla="*/ 872 h 1239"/>
                    <a:gd name="T10" fmla="*/ 2587 w 2587"/>
                    <a:gd name="T11" fmla="*/ 1239 h 1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87" h="1239">
                      <a:moveTo>
                        <a:pt x="0" y="1239"/>
                      </a:moveTo>
                      <a:cubicBezTo>
                        <a:pt x="66" y="1115"/>
                        <a:pt x="260" y="691"/>
                        <a:pt x="396" y="495"/>
                      </a:cubicBezTo>
                      <a:cubicBezTo>
                        <a:pt x="532" y="299"/>
                        <a:pt x="674" y="120"/>
                        <a:pt x="815" y="60"/>
                      </a:cubicBezTo>
                      <a:cubicBezTo>
                        <a:pt x="956" y="0"/>
                        <a:pt x="1017" y="2"/>
                        <a:pt x="1242" y="137"/>
                      </a:cubicBezTo>
                      <a:cubicBezTo>
                        <a:pt x="1467" y="272"/>
                        <a:pt x="1944" y="688"/>
                        <a:pt x="2168" y="872"/>
                      </a:cubicBezTo>
                      <a:cubicBezTo>
                        <a:pt x="2392" y="1055"/>
                        <a:pt x="2517" y="1178"/>
                        <a:pt x="2587" y="1239"/>
                      </a:cubicBezTo>
                    </a:path>
                  </a:pathLst>
                </a:custGeom>
                <a:noFill/>
                <a:ln w="19050" cmpd="sng">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sz="2000" b="1"/>
                </a:p>
              </p:txBody>
            </p:sp>
          </p:grpSp>
          <p:sp>
            <p:nvSpPr>
              <p:cNvPr id="23" name="Text Box 20"/>
              <p:cNvSpPr txBox="1">
                <a:spLocks noChangeArrowheads="1"/>
              </p:cNvSpPr>
              <p:nvPr/>
            </p:nvSpPr>
            <p:spPr bwMode="auto">
              <a:xfrm>
                <a:off x="2355946" y="295180"/>
                <a:ext cx="13430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indent="457200">
                  <a:spcBef>
                    <a:spcPts val="600"/>
                  </a:spcBef>
                  <a:spcAft>
                    <a:spcPts val="0"/>
                  </a:spcAft>
                </a:pPr>
                <a:r>
                  <a:rPr lang="en-US" sz="2000" b="1">
                    <a:effectLst/>
                    <a:latin typeface="Times New Roman"/>
                    <a:ea typeface="Times New Roman"/>
                  </a:rPr>
                  <a:t>U</a:t>
                </a:r>
                <a:r>
                  <a:rPr lang="en-US" sz="2000" b="1" baseline="-25000">
                    <a:effectLst/>
                    <a:latin typeface="Times New Roman"/>
                    <a:ea typeface="Times New Roman"/>
                  </a:rPr>
                  <a:t>1</a:t>
                </a:r>
                <a:endParaRPr lang="en-US" sz="2000" b="1">
                  <a:effectLst/>
                  <a:latin typeface="Times New Roman"/>
                  <a:ea typeface="Times New Roman"/>
                </a:endParaRPr>
              </a:p>
            </p:txBody>
          </p:sp>
          <p:sp>
            <p:nvSpPr>
              <p:cNvPr id="24" name="Text Box 21"/>
              <p:cNvSpPr txBox="1">
                <a:spLocks noChangeArrowheads="1"/>
              </p:cNvSpPr>
              <p:nvPr/>
            </p:nvSpPr>
            <p:spPr bwMode="auto">
              <a:xfrm>
                <a:off x="2536286" y="1928380"/>
                <a:ext cx="98234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indent="457200">
                  <a:spcBef>
                    <a:spcPts val="600"/>
                  </a:spcBef>
                  <a:spcAft>
                    <a:spcPts val="0"/>
                  </a:spcAft>
                </a:pPr>
                <a:r>
                  <a:rPr lang="en-US" sz="2000" b="1">
                    <a:effectLst/>
                    <a:latin typeface="Times New Roman"/>
                    <a:ea typeface="Times New Roman"/>
                  </a:rPr>
                  <a:t>i</a:t>
                </a:r>
                <a:r>
                  <a:rPr lang="en-US" sz="2000" b="1" baseline="-25000">
                    <a:effectLst/>
                    <a:latin typeface="Times New Roman"/>
                    <a:ea typeface="Times New Roman"/>
                  </a:rPr>
                  <a:t>AC</a:t>
                </a:r>
                <a:endParaRPr lang="en-US" sz="2000" b="1">
                  <a:effectLst/>
                  <a:latin typeface="Times New Roman"/>
                  <a:ea typeface="Times New Roman"/>
                </a:endParaRPr>
              </a:p>
            </p:txBody>
          </p:sp>
          <p:sp>
            <p:nvSpPr>
              <p:cNvPr id="25" name="Text Box 22"/>
              <p:cNvSpPr txBox="1">
                <a:spLocks noChangeArrowheads="1"/>
              </p:cNvSpPr>
              <p:nvPr/>
            </p:nvSpPr>
            <p:spPr bwMode="auto">
              <a:xfrm>
                <a:off x="2878432" y="809904"/>
                <a:ext cx="13430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indent="457200">
                  <a:spcBef>
                    <a:spcPts val="600"/>
                  </a:spcBef>
                  <a:spcAft>
                    <a:spcPts val="0"/>
                  </a:spcAft>
                </a:pPr>
                <a:r>
                  <a:rPr lang="en-US" sz="2000" b="1">
                    <a:effectLst/>
                    <a:latin typeface="Times New Roman"/>
                    <a:ea typeface="Times New Roman"/>
                  </a:rPr>
                  <a:t>U</a:t>
                </a:r>
                <a:r>
                  <a:rPr lang="en-US" sz="2000" b="1" baseline="-25000">
                    <a:effectLst/>
                    <a:latin typeface="Times New Roman"/>
                    <a:ea typeface="Times New Roman"/>
                  </a:rPr>
                  <a:t>C</a:t>
                </a:r>
                <a:endParaRPr lang="en-US" sz="2000" b="1">
                  <a:effectLst/>
                  <a:latin typeface="Times New Roman"/>
                  <a:ea typeface="Times New Roman"/>
                </a:endParaRPr>
              </a:p>
            </p:txBody>
          </p:sp>
          <p:sp>
            <p:nvSpPr>
              <p:cNvPr id="26" name="Text Box 23"/>
              <p:cNvSpPr txBox="1">
                <a:spLocks noChangeArrowheads="1"/>
              </p:cNvSpPr>
              <p:nvPr/>
            </p:nvSpPr>
            <p:spPr bwMode="auto">
              <a:xfrm>
                <a:off x="1498981" y="1788399"/>
                <a:ext cx="1343025" cy="37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indent="457200">
                  <a:spcBef>
                    <a:spcPts val="600"/>
                  </a:spcBef>
                  <a:spcAft>
                    <a:spcPts val="0"/>
                  </a:spcAft>
                </a:pPr>
                <a:r>
                  <a:rPr lang="en-US" sz="2000" b="1">
                    <a:effectLst/>
                    <a:latin typeface="Times New Roman"/>
                    <a:ea typeface="Times New Roman"/>
                    <a:sym typeface="Symbol"/>
                  </a:rPr>
                  <a:t></a:t>
                </a:r>
                <a:endParaRPr lang="en-US" sz="2000" b="1">
                  <a:effectLst/>
                  <a:latin typeface="Times New Roman"/>
                  <a:ea typeface="Times New Roman"/>
                </a:endParaRPr>
              </a:p>
            </p:txBody>
          </p:sp>
          <p:cxnSp>
            <p:nvCxnSpPr>
              <p:cNvPr id="27" name="AutoShape 24"/>
              <p:cNvCxnSpPr>
                <a:cxnSpLocks noChangeShapeType="1"/>
              </p:cNvCxnSpPr>
              <p:nvPr/>
            </p:nvCxnSpPr>
            <p:spPr bwMode="auto">
              <a:xfrm>
                <a:off x="994867" y="519379"/>
                <a:ext cx="635" cy="1244600"/>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28" name="AutoShape 25"/>
              <p:cNvCxnSpPr>
                <a:cxnSpLocks noChangeShapeType="1"/>
              </p:cNvCxnSpPr>
              <p:nvPr/>
            </p:nvCxnSpPr>
            <p:spPr bwMode="auto">
              <a:xfrm>
                <a:off x="790041" y="614477"/>
                <a:ext cx="21018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9" name="AutoShape 27"/>
              <p:cNvCxnSpPr>
                <a:cxnSpLocks noChangeShapeType="1"/>
              </p:cNvCxnSpPr>
              <p:nvPr/>
            </p:nvCxnSpPr>
            <p:spPr bwMode="auto">
              <a:xfrm>
                <a:off x="1316736" y="212141"/>
                <a:ext cx="69342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0" name="AutoShape 28"/>
              <p:cNvCxnSpPr>
                <a:cxnSpLocks noChangeShapeType="1"/>
              </p:cNvCxnSpPr>
              <p:nvPr/>
            </p:nvCxnSpPr>
            <p:spPr bwMode="auto">
              <a:xfrm flipH="1">
                <a:off x="409651" y="212141"/>
                <a:ext cx="66929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1" name="AutoShape 30"/>
              <p:cNvCxnSpPr>
                <a:cxnSpLocks noChangeShapeType="1"/>
              </p:cNvCxnSpPr>
              <p:nvPr/>
            </p:nvCxnSpPr>
            <p:spPr bwMode="auto">
              <a:xfrm flipH="1">
                <a:off x="409651" y="614477"/>
                <a:ext cx="10223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2" name="AutoShape 31"/>
              <p:cNvCxnSpPr>
                <a:cxnSpLocks noChangeShapeType="1"/>
              </p:cNvCxnSpPr>
              <p:nvPr/>
            </p:nvCxnSpPr>
            <p:spPr bwMode="auto">
              <a:xfrm flipH="1">
                <a:off x="2596896" y="519379"/>
                <a:ext cx="114300" cy="2127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3" name="AutoShape 32"/>
              <p:cNvCxnSpPr>
                <a:cxnSpLocks noChangeShapeType="1"/>
              </p:cNvCxnSpPr>
              <p:nvPr/>
            </p:nvCxnSpPr>
            <p:spPr bwMode="auto">
              <a:xfrm flipH="1">
                <a:off x="3116275" y="958291"/>
                <a:ext cx="76200" cy="857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4" name="AutoShape 33"/>
              <p:cNvCxnSpPr>
                <a:cxnSpLocks noChangeShapeType="1"/>
              </p:cNvCxnSpPr>
              <p:nvPr/>
            </p:nvCxnSpPr>
            <p:spPr bwMode="auto">
              <a:xfrm flipH="1" flipV="1">
                <a:off x="2691993" y="1967789"/>
                <a:ext cx="203200" cy="1238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5" name="AutoShape 34"/>
              <p:cNvCxnSpPr>
                <a:cxnSpLocks noChangeShapeType="1"/>
              </p:cNvCxnSpPr>
              <p:nvPr/>
            </p:nvCxnSpPr>
            <p:spPr bwMode="auto">
              <a:xfrm>
                <a:off x="1316736" y="892454"/>
                <a:ext cx="635" cy="869950"/>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sp>
            <p:nvSpPr>
              <p:cNvPr id="36" name="Freeform 35"/>
              <p:cNvSpPr>
                <a:spLocks/>
              </p:cNvSpPr>
              <p:nvPr/>
            </p:nvSpPr>
            <p:spPr bwMode="auto">
              <a:xfrm>
                <a:off x="416966" y="1433779"/>
                <a:ext cx="904050" cy="334062"/>
              </a:xfrm>
              <a:custGeom>
                <a:avLst/>
                <a:gdLst>
                  <a:gd name="T0" fmla="*/ 0 w 904050"/>
                  <a:gd name="T1" fmla="*/ 326685 h 334062"/>
                  <a:gd name="T2" fmla="*/ 512687 w 904050"/>
                  <a:gd name="T3" fmla="*/ 172 h 334062"/>
                  <a:gd name="T4" fmla="*/ 804318 w 904050"/>
                  <a:gd name="T5" fmla="*/ 211227 h 334062"/>
                  <a:gd name="T6" fmla="*/ 894647 w 904050"/>
                  <a:gd name="T7" fmla="*/ 327027 h 3340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4050" h="334062">
                    <a:moveTo>
                      <a:pt x="0" y="326685"/>
                    </a:moveTo>
                    <a:cubicBezTo>
                      <a:pt x="175009" y="140790"/>
                      <a:pt x="363235" y="-5710"/>
                      <a:pt x="512687" y="172"/>
                    </a:cubicBezTo>
                    <a:cubicBezTo>
                      <a:pt x="662139" y="6054"/>
                      <a:pt x="746087" y="141743"/>
                      <a:pt x="804318" y="211227"/>
                    </a:cubicBezTo>
                    <a:cubicBezTo>
                      <a:pt x="862549" y="280711"/>
                      <a:pt x="928978" y="358009"/>
                      <a:pt x="894647" y="327027"/>
                    </a:cubicBezTo>
                  </a:path>
                </a:pathLst>
              </a:custGeom>
              <a:noFill/>
              <a:ln w="19050" cap="flat" cmpd="sng" algn="ctr">
                <a:solidFill>
                  <a:srgbClr val="0033CC"/>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sz="2000" b="1"/>
              </a:p>
            </p:txBody>
          </p:sp>
          <p:sp>
            <p:nvSpPr>
              <p:cNvPr id="37" name="Freeform 36"/>
              <p:cNvSpPr>
                <a:spLocks/>
              </p:cNvSpPr>
              <p:nvPr/>
            </p:nvSpPr>
            <p:spPr bwMode="auto">
              <a:xfrm>
                <a:off x="3606393" y="1433779"/>
                <a:ext cx="903605" cy="334010"/>
              </a:xfrm>
              <a:custGeom>
                <a:avLst/>
                <a:gdLst>
                  <a:gd name="T0" fmla="*/ 0 w 904050"/>
                  <a:gd name="T1" fmla="*/ 326634 h 334062"/>
                  <a:gd name="T2" fmla="*/ 512435 w 904050"/>
                  <a:gd name="T3" fmla="*/ 172 h 334062"/>
                  <a:gd name="T4" fmla="*/ 803922 w 904050"/>
                  <a:gd name="T5" fmla="*/ 211194 h 334062"/>
                  <a:gd name="T6" fmla="*/ 894207 w 904050"/>
                  <a:gd name="T7" fmla="*/ 326976 h 3340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4050" h="334062">
                    <a:moveTo>
                      <a:pt x="0" y="326685"/>
                    </a:moveTo>
                    <a:cubicBezTo>
                      <a:pt x="175009" y="140790"/>
                      <a:pt x="363235" y="-5710"/>
                      <a:pt x="512687" y="172"/>
                    </a:cubicBezTo>
                    <a:cubicBezTo>
                      <a:pt x="662139" y="6054"/>
                      <a:pt x="746087" y="141743"/>
                      <a:pt x="804318" y="211227"/>
                    </a:cubicBezTo>
                    <a:cubicBezTo>
                      <a:pt x="862549" y="280711"/>
                      <a:pt x="928978" y="358009"/>
                      <a:pt x="894647" y="327027"/>
                    </a:cubicBezTo>
                  </a:path>
                </a:pathLst>
              </a:custGeom>
              <a:noFill/>
              <a:ln w="19050" cap="flat" cmpd="sng" algn="ctr">
                <a:solidFill>
                  <a:srgbClr val="0033CC"/>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sz="2000" b="1"/>
              </a:p>
            </p:txBody>
          </p:sp>
          <p:sp>
            <p:nvSpPr>
              <p:cNvPr id="38" name="Freeform 37"/>
              <p:cNvSpPr>
                <a:spLocks/>
              </p:cNvSpPr>
              <p:nvPr/>
            </p:nvSpPr>
            <p:spPr bwMode="auto">
              <a:xfrm flipH="1" flipV="1">
                <a:off x="2018995" y="1762963"/>
                <a:ext cx="903605" cy="334010"/>
              </a:xfrm>
              <a:custGeom>
                <a:avLst/>
                <a:gdLst>
                  <a:gd name="T0" fmla="*/ 0 w 904050"/>
                  <a:gd name="T1" fmla="*/ 326634 h 334062"/>
                  <a:gd name="T2" fmla="*/ 512435 w 904050"/>
                  <a:gd name="T3" fmla="*/ 172 h 334062"/>
                  <a:gd name="T4" fmla="*/ 803922 w 904050"/>
                  <a:gd name="T5" fmla="*/ 211194 h 334062"/>
                  <a:gd name="T6" fmla="*/ 894207 w 904050"/>
                  <a:gd name="T7" fmla="*/ 326976 h 3340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4050" h="334062">
                    <a:moveTo>
                      <a:pt x="0" y="326685"/>
                    </a:moveTo>
                    <a:cubicBezTo>
                      <a:pt x="175009" y="140790"/>
                      <a:pt x="363235" y="-5710"/>
                      <a:pt x="512687" y="172"/>
                    </a:cubicBezTo>
                    <a:cubicBezTo>
                      <a:pt x="662139" y="6054"/>
                      <a:pt x="746087" y="141743"/>
                      <a:pt x="804318" y="211227"/>
                    </a:cubicBezTo>
                    <a:cubicBezTo>
                      <a:pt x="862549" y="280711"/>
                      <a:pt x="928978" y="358009"/>
                      <a:pt x="894647" y="327027"/>
                    </a:cubicBezTo>
                  </a:path>
                </a:pathLst>
              </a:custGeom>
              <a:noFill/>
              <a:ln w="19050" cap="flat" cmpd="sng" algn="ctr">
                <a:solidFill>
                  <a:srgbClr val="0033CC"/>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sz="2000" b="1"/>
              </a:p>
            </p:txBody>
          </p:sp>
        </p:grpSp>
      </p:grpSp>
      <mc:AlternateContent xmlns:mc="http://schemas.openxmlformats.org/markup-compatibility/2006" xmlns:a14="http://schemas.microsoft.com/office/drawing/2010/main">
        <mc:Choice Requires="a14">
          <p:sp>
            <p:nvSpPr>
              <p:cNvPr id="6" name="Rectangle 5"/>
              <p:cNvSpPr/>
              <p:nvPr/>
            </p:nvSpPr>
            <p:spPr>
              <a:xfrm>
                <a:off x="4322334" y="1557674"/>
                <a:ext cx="4419158" cy="8082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vi-VN" i="1">
                              <a:latin typeface="Cambria Math"/>
                            </a:rPr>
                            <m:t>𝑡</m:t>
                          </m:r>
                        </m:e>
                        <m:sub>
                          <m:r>
                            <a:rPr lang="vi-VN" i="1">
                              <a:latin typeface="Cambria Math"/>
                            </a:rPr>
                            <m:t>𝑥</m:t>
                          </m:r>
                          <m:r>
                            <a:rPr lang="vi-VN" i="1">
                              <a:latin typeface="Cambria Math"/>
                            </a:rPr>
                            <m:t>ả</m:t>
                          </m:r>
                        </m:sub>
                      </m:sSub>
                      <m:r>
                        <a:rPr lang="vi-VN" i="1">
                          <a:latin typeface="Cambria Math"/>
                        </a:rPr>
                        <m:t>=</m:t>
                      </m:r>
                      <m:d>
                        <m:dPr>
                          <m:ctrlPr>
                            <a:rPr lang="en-US" i="1">
                              <a:latin typeface="Cambria Math"/>
                            </a:rPr>
                          </m:ctrlPr>
                        </m:dPr>
                        <m:e>
                          <m:r>
                            <a:rPr lang="vi-VN" i="1">
                              <a:latin typeface="Cambria Math"/>
                            </a:rPr>
                            <m:t>1+</m:t>
                          </m:r>
                          <m:f>
                            <m:fPr>
                              <m:ctrlPr>
                                <a:rPr lang="en-US" i="1">
                                  <a:latin typeface="Cambria Math"/>
                                </a:rPr>
                              </m:ctrlPr>
                            </m:fPr>
                            <m:num>
                              <m:r>
                                <a:rPr lang="vi-VN" i="1">
                                  <a:latin typeface="Cambria Math"/>
                                </a:rPr>
                                <m:t>2</m:t>
                              </m:r>
                            </m:num>
                            <m:den>
                              <m:r>
                                <a:rPr lang="vi-VN" i="1">
                                  <a:latin typeface="Cambria Math"/>
                                </a:rPr>
                                <m:t>𝜋</m:t>
                              </m:r>
                            </m:den>
                          </m:f>
                          <m:r>
                            <a:rPr lang="vi-VN" i="1">
                              <a:latin typeface="Cambria Math"/>
                            </a:rPr>
                            <m:t>.</m:t>
                          </m:r>
                          <m:r>
                            <a:rPr lang="vi-VN" i="1">
                              <a:latin typeface="Cambria Math"/>
                            </a:rPr>
                            <m:t>𝑎𝑠𝑖𝑛</m:t>
                          </m:r>
                          <m:d>
                            <m:dPr>
                              <m:ctrlPr>
                                <a:rPr lang="en-US" i="1">
                                  <a:latin typeface="Cambria Math"/>
                                </a:rPr>
                              </m:ctrlPr>
                            </m:dPr>
                            <m:e>
                              <m:f>
                                <m:fPr>
                                  <m:ctrlPr>
                                    <a:rPr lang="en-US" i="1">
                                      <a:latin typeface="Cambria Math"/>
                                    </a:rPr>
                                  </m:ctrlPr>
                                </m:fPr>
                                <m:num>
                                  <m:sSub>
                                    <m:sSubPr>
                                      <m:ctrlPr>
                                        <a:rPr lang="en-US" i="1">
                                          <a:latin typeface="Cambria Math"/>
                                        </a:rPr>
                                      </m:ctrlPr>
                                    </m:sSubPr>
                                    <m:e>
                                      <m:r>
                                        <a:rPr lang="vi-VN" i="1">
                                          <a:latin typeface="Cambria Math"/>
                                        </a:rPr>
                                        <m:t>𝑉</m:t>
                                      </m:r>
                                    </m:e>
                                    <m:sub>
                                      <m:r>
                                        <a:rPr lang="vi-VN" i="1">
                                          <a:latin typeface="Cambria Math"/>
                                        </a:rPr>
                                        <m:t>𝐷𝐶</m:t>
                                      </m:r>
                                      <m:r>
                                        <a:rPr lang="vi-VN" i="1">
                                          <a:latin typeface="Cambria Math"/>
                                        </a:rPr>
                                        <m:t> </m:t>
                                      </m:r>
                                      <m:r>
                                        <a:rPr lang="vi-VN" i="1">
                                          <a:latin typeface="Cambria Math"/>
                                        </a:rPr>
                                        <m:t>𝑚𝑖𝑛</m:t>
                                      </m:r>
                                    </m:sub>
                                  </m:sSub>
                                  <m:r>
                                    <a:rPr lang="vi-VN" i="1">
                                      <a:latin typeface="Cambria Math"/>
                                    </a:rPr>
                                    <m:t>+10</m:t>
                                  </m:r>
                                </m:num>
                                <m:den>
                                  <m:sSub>
                                    <m:sSubPr>
                                      <m:ctrlPr>
                                        <a:rPr lang="en-US" i="1">
                                          <a:latin typeface="Cambria Math"/>
                                        </a:rPr>
                                      </m:ctrlPr>
                                    </m:sSubPr>
                                    <m:e>
                                      <m:r>
                                        <a:rPr lang="vi-VN" i="1">
                                          <a:latin typeface="Cambria Math"/>
                                        </a:rPr>
                                        <m:t>𝑉</m:t>
                                      </m:r>
                                    </m:e>
                                    <m:sub>
                                      <m:r>
                                        <a:rPr lang="vi-VN" i="1">
                                          <a:latin typeface="Cambria Math"/>
                                        </a:rPr>
                                        <m:t>𝐴𝐶</m:t>
                                      </m:r>
                                      <m:r>
                                        <a:rPr lang="vi-VN" i="1">
                                          <a:latin typeface="Cambria Math"/>
                                        </a:rPr>
                                        <m:t> </m:t>
                                      </m:r>
                                      <m:r>
                                        <a:rPr lang="vi-VN" i="1">
                                          <a:latin typeface="Cambria Math"/>
                                        </a:rPr>
                                        <m:t>𝑝𝑒𝑎𝑘</m:t>
                                      </m:r>
                                    </m:sub>
                                  </m:sSub>
                                </m:den>
                              </m:f>
                            </m:e>
                          </m:d>
                        </m:e>
                      </m:d>
                      <m:r>
                        <a:rPr lang="vi-VN" i="1">
                          <a:latin typeface="Cambria Math"/>
                        </a:rPr>
                        <m:t>.</m:t>
                      </m:r>
                      <m:f>
                        <m:fPr>
                          <m:ctrlPr>
                            <a:rPr lang="en-US" i="1">
                              <a:latin typeface="Cambria Math"/>
                            </a:rPr>
                          </m:ctrlPr>
                        </m:fPr>
                        <m:num>
                          <m:r>
                            <a:rPr lang="vi-VN" i="1">
                              <a:latin typeface="Cambria Math"/>
                            </a:rPr>
                            <m:t>1</m:t>
                          </m:r>
                        </m:num>
                        <m:den>
                          <m:r>
                            <a:rPr lang="vi-VN" i="1">
                              <a:latin typeface="Cambria Math"/>
                            </a:rPr>
                            <m:t>4.</m:t>
                          </m:r>
                          <m:sSub>
                            <m:sSubPr>
                              <m:ctrlPr>
                                <a:rPr lang="en-US" i="1">
                                  <a:latin typeface="Cambria Math"/>
                                </a:rPr>
                              </m:ctrlPr>
                            </m:sSubPr>
                            <m:e>
                              <m:r>
                                <a:rPr lang="vi-VN" i="1">
                                  <a:latin typeface="Cambria Math"/>
                                </a:rPr>
                                <m:t>𝑓</m:t>
                              </m:r>
                            </m:e>
                            <m:sub>
                              <m:r>
                                <a:rPr lang="vi-VN" i="1">
                                  <a:latin typeface="Cambria Math"/>
                                </a:rPr>
                                <m:t>𝐴𝐶</m:t>
                              </m:r>
                            </m:sub>
                          </m:sSub>
                        </m:den>
                      </m:f>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4322334" y="1557674"/>
                <a:ext cx="4419158" cy="80823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394000" y="2310296"/>
                <a:ext cx="3071418" cy="727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vi-VN" i="1">
                              <a:latin typeface="Cambria Math"/>
                            </a:rPr>
                            <m:t>𝐶</m:t>
                          </m:r>
                        </m:e>
                        <m:sub>
                          <m:r>
                            <a:rPr lang="vi-VN" i="1">
                              <a:latin typeface="Cambria Math"/>
                            </a:rPr>
                            <m:t>1</m:t>
                          </m:r>
                        </m:sub>
                      </m:sSub>
                      <m:r>
                        <a:rPr lang="vi-VN" i="1">
                          <a:latin typeface="Cambria Math"/>
                        </a:rPr>
                        <m:t>+</m:t>
                      </m:r>
                      <m:sSub>
                        <m:sSubPr>
                          <m:ctrlPr>
                            <a:rPr lang="en-US" i="1">
                              <a:latin typeface="Cambria Math"/>
                            </a:rPr>
                          </m:ctrlPr>
                        </m:sSubPr>
                        <m:e>
                          <m:r>
                            <a:rPr lang="vi-VN" i="1">
                              <a:latin typeface="Cambria Math"/>
                            </a:rPr>
                            <m:t>𝐶</m:t>
                          </m:r>
                        </m:e>
                        <m:sub>
                          <m:r>
                            <a:rPr lang="vi-VN" i="1">
                              <a:latin typeface="Cambria Math"/>
                            </a:rPr>
                            <m:t>2</m:t>
                          </m:r>
                        </m:sub>
                      </m:sSub>
                      <m:r>
                        <a:rPr lang="vi-VN" i="1">
                          <a:latin typeface="Cambria Math"/>
                        </a:rPr>
                        <m:t>=</m:t>
                      </m:r>
                      <m:f>
                        <m:fPr>
                          <m:ctrlPr>
                            <a:rPr lang="en-US" i="1">
                              <a:latin typeface="Cambria Math"/>
                            </a:rPr>
                          </m:ctrlPr>
                        </m:fPr>
                        <m:num>
                          <m:r>
                            <a:rPr lang="vi-VN" i="1">
                              <a:latin typeface="Cambria Math"/>
                            </a:rPr>
                            <m:t>2.</m:t>
                          </m:r>
                          <m:sSub>
                            <m:sSubPr>
                              <m:ctrlPr>
                                <a:rPr lang="en-US" i="1">
                                  <a:latin typeface="Cambria Math"/>
                                </a:rPr>
                              </m:ctrlPr>
                            </m:sSubPr>
                            <m:e>
                              <m:r>
                                <a:rPr lang="vi-VN" i="1">
                                  <a:latin typeface="Cambria Math"/>
                                </a:rPr>
                                <m:t>𝑃</m:t>
                              </m:r>
                            </m:e>
                            <m:sub>
                              <m:r>
                                <a:rPr lang="vi-VN" i="1">
                                  <a:latin typeface="Cambria Math"/>
                                </a:rPr>
                                <m:t>𝑡𝑜𝑡</m:t>
                              </m:r>
                            </m:sub>
                          </m:sSub>
                          <m:r>
                            <a:rPr lang="vi-VN" i="1">
                              <a:latin typeface="Cambria Math"/>
                            </a:rPr>
                            <m:t>.</m:t>
                          </m:r>
                          <m:sSub>
                            <m:sSubPr>
                              <m:ctrlPr>
                                <a:rPr lang="en-US" i="1">
                                  <a:latin typeface="Cambria Math"/>
                                </a:rPr>
                              </m:ctrlPr>
                            </m:sSubPr>
                            <m:e>
                              <m:r>
                                <a:rPr lang="vi-VN" i="1">
                                  <a:latin typeface="Cambria Math"/>
                                </a:rPr>
                                <m:t>𝑡</m:t>
                              </m:r>
                            </m:e>
                            <m:sub>
                              <m:r>
                                <a:rPr lang="vi-VN" i="1">
                                  <a:latin typeface="Cambria Math"/>
                                </a:rPr>
                                <m:t>𝑥</m:t>
                              </m:r>
                              <m:r>
                                <a:rPr lang="vi-VN" i="1">
                                  <a:latin typeface="Cambria Math"/>
                                </a:rPr>
                                <m:t>ả</m:t>
                              </m:r>
                            </m:sub>
                          </m:sSub>
                        </m:num>
                        <m:den>
                          <m:sSubSup>
                            <m:sSubSupPr>
                              <m:ctrlPr>
                                <a:rPr lang="en-US" i="1">
                                  <a:latin typeface="Cambria Math"/>
                                </a:rPr>
                              </m:ctrlPr>
                            </m:sSubSupPr>
                            <m:e>
                              <m:r>
                                <a:rPr lang="vi-VN" i="1">
                                  <a:latin typeface="Cambria Math"/>
                                </a:rPr>
                                <m:t>𝑉</m:t>
                              </m:r>
                            </m:e>
                            <m:sub>
                              <m:r>
                                <a:rPr lang="vi-VN" i="1">
                                  <a:latin typeface="Cambria Math"/>
                                </a:rPr>
                                <m:t>𝐴𝐶</m:t>
                              </m:r>
                              <m:r>
                                <a:rPr lang="vi-VN" i="1">
                                  <a:latin typeface="Cambria Math"/>
                                </a:rPr>
                                <m:t> </m:t>
                              </m:r>
                              <m:r>
                                <a:rPr lang="vi-VN" i="1">
                                  <a:latin typeface="Cambria Math"/>
                                </a:rPr>
                                <m:t>𝑝𝑒𝑎𝑘</m:t>
                              </m:r>
                            </m:sub>
                            <m:sup>
                              <m:r>
                                <a:rPr lang="vi-VN" i="1">
                                  <a:latin typeface="Cambria Math"/>
                                </a:rPr>
                                <m:t>2</m:t>
                              </m:r>
                            </m:sup>
                          </m:sSubSup>
                          <m:r>
                            <a:rPr lang="vi-VN" i="1">
                              <a:latin typeface="Cambria Math"/>
                            </a:rPr>
                            <m:t>+</m:t>
                          </m:r>
                          <m:sSubSup>
                            <m:sSubSupPr>
                              <m:ctrlPr>
                                <a:rPr lang="en-US" i="1">
                                  <a:latin typeface="Cambria Math"/>
                                </a:rPr>
                              </m:ctrlPr>
                            </m:sSubSupPr>
                            <m:e>
                              <m:r>
                                <a:rPr lang="vi-VN" i="1">
                                  <a:latin typeface="Cambria Math"/>
                                </a:rPr>
                                <m:t>𝑉</m:t>
                              </m:r>
                            </m:e>
                            <m:sub>
                              <m:r>
                                <a:rPr lang="vi-VN" i="1">
                                  <a:latin typeface="Cambria Math"/>
                                </a:rPr>
                                <m:t>𝐷𝐶</m:t>
                              </m:r>
                              <m:r>
                                <a:rPr lang="vi-VN" i="1">
                                  <a:latin typeface="Cambria Math"/>
                                </a:rPr>
                                <m:t> </m:t>
                              </m:r>
                              <m:r>
                                <a:rPr lang="vi-VN" i="1">
                                  <a:latin typeface="Cambria Math"/>
                                </a:rPr>
                                <m:t>𝑚𝑖𝑛</m:t>
                              </m:r>
                              <m:r>
                                <a:rPr lang="vi-VN" i="1">
                                  <a:latin typeface="Cambria Math"/>
                                </a:rPr>
                                <m:t> </m:t>
                              </m:r>
                            </m:sub>
                            <m:sup>
                              <m:r>
                                <a:rPr lang="vi-VN" i="1">
                                  <a:latin typeface="Cambria Math"/>
                                </a:rPr>
                                <m:t>2</m:t>
                              </m:r>
                            </m:sup>
                          </m:sSubSup>
                        </m:den>
                      </m:f>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5394000" y="2310296"/>
                <a:ext cx="3071418" cy="727828"/>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11067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52400"/>
            <a:ext cx="4495800" cy="715962"/>
          </a:xfrm>
          <a:solidFill>
            <a:srgbClr val="FFFF00"/>
          </a:solidFill>
        </p:spPr>
        <p:txBody>
          <a:bodyPr>
            <a:normAutofit fontScale="90000"/>
          </a:bodyPr>
          <a:lstStyle/>
          <a:p>
            <a:r>
              <a:rPr lang="en-US" b="1" smtClean="0"/>
              <a:t>3. Các bước tính lọc</a:t>
            </a: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1066800"/>
                <a:ext cx="8229600" cy="2441275"/>
              </a:xfrm>
            </p:spPr>
            <p:txBody>
              <a:bodyPr>
                <a:normAutofit/>
              </a:bodyPr>
              <a:lstStyle/>
              <a:p>
                <a:pPr marL="0" indent="0">
                  <a:buNone/>
                </a:pPr>
                <a:r>
                  <a:rPr lang="en-US" sz="2800" smtClean="0">
                    <a:latin typeface="Arial" pitchFamily="34" charset="0"/>
                    <a:cs typeface="Arial" pitchFamily="34" charset="0"/>
                  </a:rPr>
                  <a:t>Tính các thông số mạch lọc</a:t>
                </a:r>
              </a:p>
              <a:p>
                <a:pPr marL="0" indent="0">
                  <a:buNone/>
                </a:pPr>
                <a:r>
                  <a:rPr lang="en-US" sz="2800" b="1" smtClean="0">
                    <a:latin typeface="Arial" pitchFamily="34" charset="0"/>
                    <a:cs typeface="Arial" pitchFamily="34" charset="0"/>
                  </a:rPr>
                  <a:t>Bước 4. </a:t>
                </a:r>
                <a:r>
                  <a:rPr lang="en-US" sz="2800" smtClean="0">
                    <a:latin typeface="Arial" pitchFamily="34" charset="0"/>
                    <a:cs typeface="Arial" pitchFamily="34" charset="0"/>
                  </a:rPr>
                  <a:t>Xác định tần số cắt</a:t>
                </a:r>
              </a:p>
              <a:p>
                <a:pPr marL="0" indent="0">
                  <a:buNone/>
                </a:pPr>
                <a14:m>
                  <m:oMath xmlns:m="http://schemas.openxmlformats.org/officeDocument/2006/math">
                    <m:sSub>
                      <m:sSubPr>
                        <m:ctrlPr>
                          <a:rPr lang="vi-VN" i="1" smtClean="0">
                            <a:latin typeface="Cambria Math"/>
                          </a:rPr>
                        </m:ctrlPr>
                      </m:sSubPr>
                      <m:e>
                        <m:r>
                          <a:rPr lang="en-US" b="0" i="1" smtClean="0">
                            <a:latin typeface="Cambria Math"/>
                          </a:rPr>
                          <m:t>𝑉</m:t>
                        </m:r>
                      </m:e>
                      <m:sub>
                        <m:r>
                          <a:rPr lang="en-US" b="0" i="1" smtClean="0">
                            <a:latin typeface="Cambria Math"/>
                          </a:rPr>
                          <m:t>𝑟𝑒𝑞</m:t>
                        </m:r>
                      </m:sub>
                    </m:sSub>
                    <m:r>
                      <a:rPr lang="en-US" b="0" i="1" smtClean="0">
                        <a:latin typeface="Cambria Math"/>
                      </a:rPr>
                      <m:t>=</m:t>
                    </m:r>
                    <m:r>
                      <a:rPr lang="vi-VN" i="1">
                        <a:latin typeface="Cambria Math"/>
                      </a:rPr>
                      <m:t>40.</m:t>
                    </m:r>
                    <m:r>
                      <a:rPr lang="vi-VN" i="1">
                        <a:latin typeface="Cambria Math"/>
                      </a:rPr>
                      <m:t>𝑙𝑔</m:t>
                    </m:r>
                    <m:d>
                      <m:dPr>
                        <m:ctrlPr>
                          <a:rPr lang="en-US" i="1">
                            <a:latin typeface="Cambria Math"/>
                          </a:rPr>
                        </m:ctrlPr>
                      </m:dPr>
                      <m:e>
                        <m:f>
                          <m:fPr>
                            <m:ctrlPr>
                              <a:rPr lang="en-US" i="1">
                                <a:latin typeface="Cambria Math"/>
                              </a:rPr>
                            </m:ctrlPr>
                          </m:fPr>
                          <m:num>
                            <m:r>
                              <a:rPr lang="vi-VN" i="1">
                                <a:latin typeface="Cambria Math"/>
                              </a:rPr>
                              <m:t>𝑓</m:t>
                            </m:r>
                          </m:num>
                          <m:den>
                            <m:sSub>
                              <m:sSubPr>
                                <m:ctrlPr>
                                  <a:rPr lang="en-US" i="1">
                                    <a:latin typeface="Cambria Math"/>
                                  </a:rPr>
                                </m:ctrlPr>
                              </m:sSubPr>
                              <m:e>
                                <m:r>
                                  <a:rPr lang="vi-VN" i="1">
                                    <a:latin typeface="Cambria Math"/>
                                  </a:rPr>
                                  <m:t>𝑓</m:t>
                                </m:r>
                              </m:e>
                              <m:sub>
                                <m:r>
                                  <a:rPr lang="vi-VN" i="1">
                                    <a:latin typeface="Cambria Math"/>
                                  </a:rPr>
                                  <m:t>𝑐</m:t>
                                </m:r>
                              </m:sub>
                            </m:sSub>
                          </m:den>
                        </m:f>
                      </m:e>
                    </m:d>
                  </m:oMath>
                </a14:m>
                <a:r>
                  <a:rPr lang="en-US" sz="2800" smtClean="0">
                    <a:latin typeface="Arial" pitchFamily="34" charset="0"/>
                    <a:cs typeface="Arial" pitchFamily="34" charset="0"/>
                  </a:rPr>
                  <a:t>   </a:t>
                </a:r>
                <a14:m>
                  <m:oMath xmlns:m="http://schemas.openxmlformats.org/officeDocument/2006/math">
                    <m:sSub>
                      <m:sSubPr>
                        <m:ctrlPr>
                          <a:rPr lang="en-US" sz="2800" i="1">
                            <a:latin typeface="Cambria Math"/>
                          </a:rPr>
                        </m:ctrlPr>
                      </m:sSubPr>
                      <m:e>
                        <m:r>
                          <a:rPr lang="vi-VN" sz="2800" i="1">
                            <a:latin typeface="Cambria Math"/>
                          </a:rPr>
                          <m:t>𝑓</m:t>
                        </m:r>
                      </m:e>
                      <m:sub>
                        <m:r>
                          <a:rPr lang="vi-VN" sz="2800" i="1">
                            <a:latin typeface="Cambria Math"/>
                          </a:rPr>
                          <m:t>𝑐</m:t>
                        </m:r>
                      </m:sub>
                    </m:sSub>
                    <m:r>
                      <a:rPr lang="vi-VN" sz="2800" i="1">
                        <a:latin typeface="Cambria Math"/>
                      </a:rPr>
                      <m:t>=</m:t>
                    </m:r>
                    <m:f>
                      <m:fPr>
                        <m:ctrlPr>
                          <a:rPr lang="en-US" sz="2800" i="1">
                            <a:latin typeface="Cambria Math"/>
                          </a:rPr>
                        </m:ctrlPr>
                      </m:fPr>
                      <m:num>
                        <m:r>
                          <a:rPr lang="vi-VN" sz="2800" i="1">
                            <a:latin typeface="Cambria Math"/>
                          </a:rPr>
                          <m:t>𝑓</m:t>
                        </m:r>
                      </m:num>
                      <m:den>
                        <m:sSup>
                          <m:sSupPr>
                            <m:ctrlPr>
                              <a:rPr lang="en-US" sz="2800" i="1">
                                <a:latin typeface="Cambria Math"/>
                              </a:rPr>
                            </m:ctrlPr>
                          </m:sSupPr>
                          <m:e>
                            <m:r>
                              <a:rPr lang="vi-VN" sz="2800" i="1">
                                <a:latin typeface="Cambria Math"/>
                              </a:rPr>
                              <m:t>10</m:t>
                            </m:r>
                          </m:e>
                          <m:sup>
                            <m:f>
                              <m:fPr>
                                <m:ctrlPr>
                                  <a:rPr lang="en-US" sz="2800" i="1">
                                    <a:latin typeface="Cambria Math"/>
                                  </a:rPr>
                                </m:ctrlPr>
                              </m:fPr>
                              <m:num>
                                <m:sSub>
                                  <m:sSubPr>
                                    <m:ctrlPr>
                                      <a:rPr lang="en-US" sz="2800" i="1">
                                        <a:latin typeface="Cambria Math"/>
                                      </a:rPr>
                                    </m:ctrlPr>
                                  </m:sSubPr>
                                  <m:e>
                                    <m:r>
                                      <a:rPr lang="vi-VN" sz="2800" i="1">
                                        <a:latin typeface="Cambria Math"/>
                                      </a:rPr>
                                      <m:t>𝑉</m:t>
                                    </m:r>
                                  </m:e>
                                  <m:sub>
                                    <m:r>
                                      <a:rPr lang="vi-VN" sz="2800" i="1">
                                        <a:latin typeface="Cambria Math"/>
                                      </a:rPr>
                                      <m:t>𝑟𝑒𝑞</m:t>
                                    </m:r>
                                  </m:sub>
                                </m:sSub>
                              </m:num>
                              <m:den>
                                <m:r>
                                  <a:rPr lang="vi-VN" sz="2800" i="1">
                                    <a:latin typeface="Cambria Math"/>
                                  </a:rPr>
                                  <m:t>40</m:t>
                                </m:r>
                              </m:den>
                            </m:f>
                          </m:sup>
                        </m:sSup>
                      </m:den>
                    </m:f>
                  </m:oMath>
                </a14:m>
                <a:r>
                  <a:rPr lang="en-US" sz="2800" smtClean="0">
                    <a:latin typeface="Arial" pitchFamily="34" charset="0"/>
                    <a:cs typeface="Arial" pitchFamily="34" charset="0"/>
                  </a:rPr>
                  <a:t> </a:t>
                </a:r>
                <a:endParaRPr lang="en-US" sz="2800">
                  <a:latin typeface="Arial" pitchFamily="34" charset="0"/>
                  <a:cs typeface="Arial"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1066800"/>
                <a:ext cx="8229600" cy="2441275"/>
              </a:xfrm>
              <a:blipFill rotWithShape="1">
                <a:blip r:embed="rId2"/>
                <a:stretch>
                  <a:fillRect l="-1556" t="-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p:cNvSpPr txBox="1">
                <a:spLocks/>
              </p:cNvSpPr>
              <p:nvPr/>
            </p:nvSpPr>
            <p:spPr>
              <a:xfrm>
                <a:off x="363747" y="3352800"/>
                <a:ext cx="8229600" cy="28194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smtClean="0">
                    <a:latin typeface="Arial" pitchFamily="34" charset="0"/>
                    <a:cs typeface="Arial" pitchFamily="34" charset="0"/>
                  </a:rPr>
                  <a:t>Bước 5. </a:t>
                </a:r>
                <a:r>
                  <a:rPr lang="en-US" sz="2800" smtClean="0">
                    <a:latin typeface="Arial" pitchFamily="34" charset="0"/>
                    <a:cs typeface="Arial" pitchFamily="34" charset="0"/>
                  </a:rPr>
                  <a:t>Tính thông số LC</a:t>
                </a:r>
              </a:p>
              <a:p>
                <a:pPr marL="0" indent="0">
                  <a:buNone/>
                </a:pPr>
                <a14:m>
                  <m:oMath xmlns:m="http://schemas.openxmlformats.org/officeDocument/2006/math">
                    <m:sSub>
                      <m:sSubPr>
                        <m:ctrlPr>
                          <a:rPr lang="vi-VN" sz="2800" i="1" smtClean="0">
                            <a:latin typeface="Cambria Math"/>
                          </a:rPr>
                        </m:ctrlPr>
                      </m:sSubPr>
                      <m:e>
                        <m:r>
                          <a:rPr lang="en-US" sz="2800" b="0" i="1" smtClean="0">
                            <a:latin typeface="Cambria Math"/>
                          </a:rPr>
                          <m:t>𝐿</m:t>
                        </m:r>
                      </m:e>
                      <m:sub>
                        <m:r>
                          <a:rPr lang="en-US" sz="2800" b="0" i="1" smtClean="0">
                            <a:latin typeface="Cambria Math"/>
                          </a:rPr>
                          <m:t>𝐶𝑀</m:t>
                        </m:r>
                      </m:sub>
                    </m:sSub>
                    <m:r>
                      <a:rPr lang="en-US" sz="2800" b="0" i="1" smtClean="0">
                        <a:latin typeface="Cambria Math"/>
                      </a:rPr>
                      <m:t>=</m:t>
                    </m:r>
                    <m:sSup>
                      <m:sSupPr>
                        <m:ctrlPr>
                          <a:rPr lang="en-US" sz="2800" i="1">
                            <a:latin typeface="Cambria Math"/>
                          </a:rPr>
                        </m:ctrlPr>
                      </m:sSupPr>
                      <m:e>
                        <m:d>
                          <m:dPr>
                            <m:ctrlPr>
                              <a:rPr lang="en-US" sz="2800" i="1">
                                <a:latin typeface="Cambria Math"/>
                              </a:rPr>
                            </m:ctrlPr>
                          </m:dPr>
                          <m:e>
                            <m:f>
                              <m:fPr>
                                <m:ctrlPr>
                                  <a:rPr lang="en-US" sz="2800" i="1">
                                    <a:latin typeface="Cambria Math"/>
                                  </a:rPr>
                                </m:ctrlPr>
                              </m:fPr>
                              <m:num>
                                <m:r>
                                  <a:rPr lang="vi-VN" sz="2800" i="1">
                                    <a:latin typeface="Cambria Math"/>
                                  </a:rPr>
                                  <m:t>1</m:t>
                                </m:r>
                              </m:num>
                              <m:den>
                                <m:r>
                                  <a:rPr lang="en-US" sz="2800" i="1">
                                    <a:latin typeface="Cambria Math"/>
                                  </a:rPr>
                                  <m:t>2.</m:t>
                                </m:r>
                                <m:r>
                                  <a:rPr lang="en-US" sz="2800" i="1">
                                    <a:latin typeface="Cambria Math"/>
                                  </a:rPr>
                                  <m:t>𝜋</m:t>
                                </m:r>
                                <m:r>
                                  <a:rPr lang="en-US" sz="2800" i="1">
                                    <a:latin typeface="Cambria Math"/>
                                  </a:rPr>
                                  <m:t>.</m:t>
                                </m:r>
                                <m:sSub>
                                  <m:sSubPr>
                                    <m:ctrlPr>
                                      <a:rPr lang="en-US" sz="2800" i="1">
                                        <a:latin typeface="Cambria Math"/>
                                      </a:rPr>
                                    </m:ctrlPr>
                                  </m:sSubPr>
                                  <m:e>
                                    <m:r>
                                      <a:rPr lang="en-US" sz="2800" i="1">
                                        <a:latin typeface="Cambria Math"/>
                                      </a:rPr>
                                      <m:t>𝑓</m:t>
                                    </m:r>
                                  </m:e>
                                  <m:sub>
                                    <m:r>
                                      <a:rPr lang="en-US" sz="2800" i="1">
                                        <a:latin typeface="Cambria Math"/>
                                      </a:rPr>
                                      <m:t>𝑅</m:t>
                                    </m:r>
                                    <m:r>
                                      <a:rPr lang="en-US" sz="2800" i="1">
                                        <a:latin typeface="Cambria Math"/>
                                      </a:rPr>
                                      <m:t> </m:t>
                                    </m:r>
                                    <m:r>
                                      <a:rPr lang="en-US" sz="2800" i="1">
                                        <a:latin typeface="Cambria Math"/>
                                      </a:rPr>
                                      <m:t>𝐶𝑀</m:t>
                                    </m:r>
                                  </m:sub>
                                </m:sSub>
                              </m:den>
                            </m:f>
                          </m:e>
                        </m:d>
                      </m:e>
                      <m:sup>
                        <m:r>
                          <a:rPr lang="en-US" sz="2800" i="1">
                            <a:latin typeface="Cambria Math"/>
                          </a:rPr>
                          <m:t>2</m:t>
                        </m:r>
                      </m:sup>
                    </m:sSup>
                    <m:r>
                      <a:rPr lang="en-US" sz="2800" i="1">
                        <a:latin typeface="Cambria Math"/>
                      </a:rPr>
                      <m:t>.</m:t>
                    </m:r>
                    <m:f>
                      <m:fPr>
                        <m:ctrlPr>
                          <a:rPr lang="en-US" sz="2800" i="1">
                            <a:latin typeface="Cambria Math"/>
                          </a:rPr>
                        </m:ctrlPr>
                      </m:fPr>
                      <m:num>
                        <m:r>
                          <a:rPr lang="en-US" sz="2800" i="1">
                            <a:latin typeface="Cambria Math"/>
                          </a:rPr>
                          <m:t>1</m:t>
                        </m:r>
                      </m:num>
                      <m:den>
                        <m:r>
                          <a:rPr lang="en-US" sz="2800" i="1">
                            <a:latin typeface="Cambria Math"/>
                          </a:rPr>
                          <m:t>2.</m:t>
                        </m:r>
                        <m:sSub>
                          <m:sSubPr>
                            <m:ctrlPr>
                              <a:rPr lang="en-US" sz="2800" i="1">
                                <a:latin typeface="Cambria Math"/>
                              </a:rPr>
                            </m:ctrlPr>
                          </m:sSubPr>
                          <m:e>
                            <m:r>
                              <a:rPr lang="en-US" sz="2800" i="1">
                                <a:latin typeface="Cambria Math"/>
                              </a:rPr>
                              <m:t>𝐶</m:t>
                            </m:r>
                          </m:e>
                          <m:sub>
                            <m:r>
                              <a:rPr lang="en-US" sz="2800" i="1">
                                <a:latin typeface="Cambria Math"/>
                              </a:rPr>
                              <m:t>𝑦</m:t>
                            </m:r>
                          </m:sub>
                        </m:sSub>
                      </m:den>
                    </m:f>
                  </m:oMath>
                </a14:m>
                <a:r>
                  <a:rPr lang="en-US" sz="2800" smtClean="0">
                    <a:latin typeface="Arial" pitchFamily="34" charset="0"/>
                    <a:cs typeface="Arial" pitchFamily="34" charset="0"/>
                  </a:rPr>
                  <a:t> Cuộn dây lọc sau cầu cũng sử dụng công thức này, tần số cắt có thể tự chọn ví dụ 10KHz </a:t>
                </a:r>
              </a:p>
              <a:p>
                <a:pPr marL="0" indent="0">
                  <a:buNone/>
                </a:pPr>
                <a:r>
                  <a:rPr lang="en-US" sz="2800" smtClean="0">
                    <a:latin typeface="Arial" pitchFamily="34" charset="0"/>
                    <a:cs typeface="Arial" pitchFamily="34" charset="0"/>
                  </a:rPr>
                  <a:t> </a:t>
                </a:r>
                <a14:m>
                  <m:oMath xmlns:m="http://schemas.openxmlformats.org/officeDocument/2006/math">
                    <m:sSub>
                      <m:sSubPr>
                        <m:ctrlPr>
                          <a:rPr lang="vi-VN" sz="2800" i="1" smtClean="0">
                            <a:latin typeface="Cambria Math"/>
                          </a:rPr>
                        </m:ctrlPr>
                      </m:sSubPr>
                      <m:e>
                        <m:r>
                          <a:rPr lang="en-US" sz="2800" b="0" i="1" smtClean="0">
                            <a:latin typeface="Cambria Math"/>
                          </a:rPr>
                          <m:t>𝐶</m:t>
                        </m:r>
                      </m:e>
                      <m:sub>
                        <m:r>
                          <a:rPr lang="en-US" sz="2800" b="0" i="1" smtClean="0">
                            <a:latin typeface="Cambria Math"/>
                          </a:rPr>
                          <m:t>𝐷𝑀</m:t>
                        </m:r>
                      </m:sub>
                    </m:sSub>
                    <m:sSup>
                      <m:sSupPr>
                        <m:ctrlPr>
                          <a:rPr lang="en-US" sz="2800" i="1">
                            <a:latin typeface="Cambria Math"/>
                          </a:rPr>
                        </m:ctrlPr>
                      </m:sSupPr>
                      <m:e>
                        <m:r>
                          <a:rPr lang="en-US" sz="2800" b="0" i="1" smtClean="0">
                            <a:latin typeface="Cambria Math"/>
                          </a:rPr>
                          <m:t>=</m:t>
                        </m:r>
                        <m:d>
                          <m:dPr>
                            <m:ctrlPr>
                              <a:rPr lang="en-US" sz="2800" i="1">
                                <a:latin typeface="Cambria Math"/>
                              </a:rPr>
                            </m:ctrlPr>
                          </m:dPr>
                          <m:e>
                            <m:f>
                              <m:fPr>
                                <m:ctrlPr>
                                  <a:rPr lang="en-US" sz="2800" i="1">
                                    <a:latin typeface="Cambria Math"/>
                                  </a:rPr>
                                </m:ctrlPr>
                              </m:fPr>
                              <m:num>
                                <m:r>
                                  <a:rPr lang="vi-VN" sz="2800" i="1">
                                    <a:latin typeface="Cambria Math"/>
                                  </a:rPr>
                                  <m:t>1</m:t>
                                </m:r>
                              </m:num>
                              <m:den>
                                <m:r>
                                  <a:rPr lang="vi-VN" sz="2800" i="1">
                                    <a:latin typeface="Cambria Math"/>
                                  </a:rPr>
                                  <m:t>2.</m:t>
                                </m:r>
                                <m:r>
                                  <a:rPr lang="vi-VN" sz="2800" i="1">
                                    <a:latin typeface="Cambria Math"/>
                                  </a:rPr>
                                  <m:t>𝜋</m:t>
                                </m:r>
                                <m:r>
                                  <a:rPr lang="vi-VN" sz="2800" i="1">
                                    <a:latin typeface="Cambria Math"/>
                                  </a:rPr>
                                  <m:t>.</m:t>
                                </m:r>
                                <m:sSub>
                                  <m:sSubPr>
                                    <m:ctrlPr>
                                      <a:rPr lang="en-US" sz="2800" i="1">
                                        <a:latin typeface="Cambria Math"/>
                                      </a:rPr>
                                    </m:ctrlPr>
                                  </m:sSubPr>
                                  <m:e>
                                    <m:r>
                                      <a:rPr lang="vi-VN" sz="2800" i="1">
                                        <a:latin typeface="Cambria Math"/>
                                      </a:rPr>
                                      <m:t>𝑓</m:t>
                                    </m:r>
                                  </m:e>
                                  <m:sub>
                                    <m:r>
                                      <a:rPr lang="vi-VN" sz="2800" i="1">
                                        <a:latin typeface="Cambria Math"/>
                                      </a:rPr>
                                      <m:t>𝑅</m:t>
                                    </m:r>
                                    <m:r>
                                      <a:rPr lang="vi-VN" sz="2800" i="1">
                                        <a:latin typeface="Cambria Math"/>
                                      </a:rPr>
                                      <m:t> </m:t>
                                    </m:r>
                                    <m:r>
                                      <a:rPr lang="vi-VN" sz="2800" i="1">
                                        <a:latin typeface="Cambria Math"/>
                                      </a:rPr>
                                      <m:t>𝐷𝑀</m:t>
                                    </m:r>
                                  </m:sub>
                                </m:sSub>
                              </m:den>
                            </m:f>
                          </m:e>
                        </m:d>
                      </m:e>
                      <m:sup>
                        <m:r>
                          <a:rPr lang="vi-VN" sz="2800" i="1">
                            <a:latin typeface="Cambria Math"/>
                          </a:rPr>
                          <m:t>2</m:t>
                        </m:r>
                      </m:sup>
                    </m:sSup>
                    <m:r>
                      <a:rPr lang="vi-VN" sz="2800" i="1">
                        <a:latin typeface="Cambria Math"/>
                      </a:rPr>
                      <m:t>.</m:t>
                    </m:r>
                    <m:f>
                      <m:fPr>
                        <m:ctrlPr>
                          <a:rPr lang="en-US" sz="2800" i="1">
                            <a:latin typeface="Cambria Math"/>
                          </a:rPr>
                        </m:ctrlPr>
                      </m:fPr>
                      <m:num>
                        <m:r>
                          <a:rPr lang="vi-VN" sz="2800" i="1">
                            <a:latin typeface="Cambria Math"/>
                          </a:rPr>
                          <m:t>1</m:t>
                        </m:r>
                      </m:num>
                      <m:den>
                        <m:sSub>
                          <m:sSubPr>
                            <m:ctrlPr>
                              <a:rPr lang="en-US" sz="2800" i="1">
                                <a:latin typeface="Cambria Math"/>
                              </a:rPr>
                            </m:ctrlPr>
                          </m:sSubPr>
                          <m:e>
                            <m:r>
                              <a:rPr lang="vi-VN" sz="2800" i="1">
                                <a:latin typeface="Cambria Math"/>
                              </a:rPr>
                              <m:t>𝐿</m:t>
                            </m:r>
                          </m:e>
                          <m:sub>
                            <m:r>
                              <a:rPr lang="vi-VN" sz="2800" i="1">
                                <a:latin typeface="Cambria Math"/>
                              </a:rPr>
                              <m:t>𝐷𝑀</m:t>
                            </m:r>
                          </m:sub>
                        </m:sSub>
                      </m:den>
                    </m:f>
                  </m:oMath>
                </a14:m>
                <a:r>
                  <a:rPr lang="en-US" sz="2800" smtClean="0">
                    <a:latin typeface="Arial" pitchFamily="34" charset="0"/>
                    <a:cs typeface="Arial" pitchFamily="34" charset="0"/>
                  </a:rPr>
                  <a:t> </a:t>
                </a:r>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363747" y="3352800"/>
                <a:ext cx="8229600" cy="2819400"/>
              </a:xfrm>
              <a:prstGeom prst="rect">
                <a:avLst/>
              </a:prstGeom>
              <a:blipFill rotWithShape="1">
                <a:blip r:embed="rId3"/>
                <a:stretch>
                  <a:fillRect l="-1333" t="-3456"/>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fld id="{2A26BDD2-6347-4625-A075-272FDCAF9649}" type="datetime1">
              <a:rPr lang="en-US" smtClean="0"/>
              <a:t>11/30/2017</a:t>
            </a:fld>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31</a:t>
            </a:fld>
            <a:endParaRPr lang="en-US"/>
          </a:p>
        </p:txBody>
      </p:sp>
    </p:spTree>
    <p:extLst>
      <p:ext uri="{BB962C8B-B14F-4D97-AF65-F5344CB8AC3E}">
        <p14:creationId xmlns:p14="http://schemas.microsoft.com/office/powerpoint/2010/main" val="226676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924800" cy="715962"/>
          </a:xfrm>
          <a:solidFill>
            <a:srgbClr val="FFFF00"/>
          </a:solidFill>
        </p:spPr>
        <p:txBody>
          <a:bodyPr>
            <a:normAutofit/>
          </a:bodyPr>
          <a:lstStyle/>
          <a:p>
            <a:r>
              <a:rPr lang="en-US" sz="3600" b="1"/>
              <a:t>1. Giới hạn </a:t>
            </a:r>
            <a:r>
              <a:rPr lang="en-US" sz="3600" b="1" smtClean="0"/>
              <a:t>nhiễu EMI </a:t>
            </a:r>
            <a:r>
              <a:rPr lang="en-US" sz="3600" b="1"/>
              <a:t>của các tiêu chuẩn</a:t>
            </a:r>
            <a:endParaRPr lang="en-US" sz="3600"/>
          </a:p>
        </p:txBody>
      </p:sp>
      <p:sp>
        <p:nvSpPr>
          <p:cNvPr id="3" name="Content Placeholder 2"/>
          <p:cNvSpPr>
            <a:spLocks noGrp="1"/>
          </p:cNvSpPr>
          <p:nvPr>
            <p:ph idx="1"/>
          </p:nvPr>
        </p:nvSpPr>
        <p:spPr>
          <a:xfrm>
            <a:off x="501672" y="838200"/>
            <a:ext cx="8305800" cy="1187682"/>
          </a:xfrm>
        </p:spPr>
        <p:txBody>
          <a:bodyPr>
            <a:noAutofit/>
          </a:bodyPr>
          <a:lstStyle/>
          <a:p>
            <a:r>
              <a:rPr lang="en-US" sz="2200" smtClean="0"/>
              <a:t>CISPR 22 </a:t>
            </a:r>
            <a:r>
              <a:rPr lang="en-US" sz="2200"/>
              <a:t>Information technology equipment – Radio disturbance characteristics – Limits and methods of measurement </a:t>
            </a:r>
            <a:endParaRPr lang="en-US" sz="2200" smtClean="0"/>
          </a:p>
          <a:p>
            <a:r>
              <a:rPr lang="en-US" sz="2200" smtClean="0"/>
              <a:t>Một số tài liệu  [EMC01] viết rằng FCC 15 Subpart B có mức nhiễu như CISPR 22</a:t>
            </a:r>
            <a:endParaRPr lang="en-US" sz="2200"/>
          </a:p>
        </p:txBody>
      </p:sp>
      <p:grpSp>
        <p:nvGrpSpPr>
          <p:cNvPr id="4" name="Group 3"/>
          <p:cNvGrpSpPr/>
          <p:nvPr/>
        </p:nvGrpSpPr>
        <p:grpSpPr>
          <a:xfrm>
            <a:off x="3051013" y="2107190"/>
            <a:ext cx="5478145" cy="4667250"/>
            <a:chOff x="0" y="0"/>
            <a:chExt cx="5478449" cy="4667416"/>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78449" cy="4667416"/>
            </a:xfrm>
            <a:prstGeom prst="rect">
              <a:avLst/>
            </a:prstGeom>
            <a:noFill/>
            <a:ln>
              <a:noFill/>
            </a:ln>
          </p:spPr>
        </p:pic>
        <p:sp>
          <p:nvSpPr>
            <p:cNvPr id="6" name="Freeform 5"/>
            <p:cNvSpPr>
              <a:spLocks/>
            </p:cNvSpPr>
            <p:nvPr/>
          </p:nvSpPr>
          <p:spPr bwMode="auto">
            <a:xfrm>
              <a:off x="103367" y="1041621"/>
              <a:ext cx="5105400" cy="318849"/>
            </a:xfrm>
            <a:custGeom>
              <a:avLst/>
              <a:gdLst>
                <a:gd name="T0" fmla="*/ 0 w 8040"/>
                <a:gd name="T1" fmla="*/ 0 h 435"/>
                <a:gd name="T2" fmla="*/ 1830 w 8040"/>
                <a:gd name="T3" fmla="*/ 0 h 435"/>
                <a:gd name="T4" fmla="*/ 1830 w 8040"/>
                <a:gd name="T5" fmla="*/ 435 h 435"/>
                <a:gd name="T6" fmla="*/ 8040 w 8040"/>
                <a:gd name="T7" fmla="*/ 419 h 435"/>
              </a:gdLst>
              <a:ahLst/>
              <a:cxnLst>
                <a:cxn ang="0">
                  <a:pos x="T0" y="T1"/>
                </a:cxn>
                <a:cxn ang="0">
                  <a:pos x="T2" y="T3"/>
                </a:cxn>
                <a:cxn ang="0">
                  <a:pos x="T4" y="T5"/>
                </a:cxn>
                <a:cxn ang="0">
                  <a:pos x="T6" y="T7"/>
                </a:cxn>
              </a:cxnLst>
              <a:rect l="0" t="0" r="r" b="b"/>
              <a:pathLst>
                <a:path w="8040" h="435">
                  <a:moveTo>
                    <a:pt x="0" y="0"/>
                  </a:moveTo>
                  <a:lnTo>
                    <a:pt x="1830" y="0"/>
                  </a:lnTo>
                  <a:lnTo>
                    <a:pt x="1830" y="435"/>
                  </a:lnTo>
                  <a:lnTo>
                    <a:pt x="8040" y="419"/>
                  </a:ln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 name="Freeform 6"/>
            <p:cNvSpPr>
              <a:spLocks/>
            </p:cNvSpPr>
            <p:nvPr/>
          </p:nvSpPr>
          <p:spPr bwMode="auto">
            <a:xfrm>
              <a:off x="103367" y="1630017"/>
              <a:ext cx="5105400" cy="263875"/>
            </a:xfrm>
            <a:custGeom>
              <a:avLst/>
              <a:gdLst>
                <a:gd name="T0" fmla="*/ 0 w 8040"/>
                <a:gd name="T1" fmla="*/ 0 h 435"/>
                <a:gd name="T2" fmla="*/ 1830 w 8040"/>
                <a:gd name="T3" fmla="*/ 0 h 435"/>
                <a:gd name="T4" fmla="*/ 1830 w 8040"/>
                <a:gd name="T5" fmla="*/ 435 h 435"/>
                <a:gd name="T6" fmla="*/ 8040 w 8040"/>
                <a:gd name="T7" fmla="*/ 419 h 435"/>
              </a:gdLst>
              <a:ahLst/>
              <a:cxnLst>
                <a:cxn ang="0">
                  <a:pos x="T0" y="T1"/>
                </a:cxn>
                <a:cxn ang="0">
                  <a:pos x="T2" y="T3"/>
                </a:cxn>
                <a:cxn ang="0">
                  <a:pos x="T4" y="T5"/>
                </a:cxn>
                <a:cxn ang="0">
                  <a:pos x="T6" y="T7"/>
                </a:cxn>
              </a:cxnLst>
              <a:rect l="0" t="0" r="r" b="b"/>
              <a:pathLst>
                <a:path w="8040" h="435">
                  <a:moveTo>
                    <a:pt x="0" y="0"/>
                  </a:moveTo>
                  <a:lnTo>
                    <a:pt x="1830" y="0"/>
                  </a:lnTo>
                  <a:lnTo>
                    <a:pt x="1830" y="435"/>
                  </a:lnTo>
                  <a:lnTo>
                    <a:pt x="8040" y="419"/>
                  </a:lnTo>
                </a:path>
              </a:pathLst>
            </a:custGeom>
            <a:noFill/>
            <a:ln w="28575" cap="flat" cmpd="sng">
              <a:solidFill>
                <a:srgbClr val="FF0000"/>
              </a:solidFill>
              <a:prstDash val="lgDashDotDot"/>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 name="Freeform 7"/>
            <p:cNvSpPr>
              <a:spLocks/>
            </p:cNvSpPr>
            <p:nvPr/>
          </p:nvSpPr>
          <p:spPr bwMode="auto">
            <a:xfrm>
              <a:off x="95416" y="1630017"/>
              <a:ext cx="5114925" cy="461781"/>
            </a:xfrm>
            <a:custGeom>
              <a:avLst/>
              <a:gdLst>
                <a:gd name="T0" fmla="*/ 0 w 8055"/>
                <a:gd name="T1" fmla="*/ 0 h 630"/>
                <a:gd name="T2" fmla="*/ 1845 w 8055"/>
                <a:gd name="T3" fmla="*/ 630 h 630"/>
                <a:gd name="T4" fmla="*/ 5355 w 8055"/>
                <a:gd name="T5" fmla="*/ 630 h 630"/>
                <a:gd name="T6" fmla="*/ 5340 w 8055"/>
                <a:gd name="T7" fmla="*/ 360 h 630"/>
                <a:gd name="T8" fmla="*/ 8055 w 8055"/>
                <a:gd name="T9" fmla="*/ 345 h 630"/>
              </a:gdLst>
              <a:ahLst/>
              <a:cxnLst>
                <a:cxn ang="0">
                  <a:pos x="T0" y="T1"/>
                </a:cxn>
                <a:cxn ang="0">
                  <a:pos x="T2" y="T3"/>
                </a:cxn>
                <a:cxn ang="0">
                  <a:pos x="T4" y="T5"/>
                </a:cxn>
                <a:cxn ang="0">
                  <a:pos x="T6" y="T7"/>
                </a:cxn>
                <a:cxn ang="0">
                  <a:pos x="T8" y="T9"/>
                </a:cxn>
              </a:cxnLst>
              <a:rect l="0" t="0" r="r" b="b"/>
              <a:pathLst>
                <a:path w="8055" h="630">
                  <a:moveTo>
                    <a:pt x="0" y="0"/>
                  </a:moveTo>
                  <a:lnTo>
                    <a:pt x="1845" y="630"/>
                  </a:lnTo>
                  <a:lnTo>
                    <a:pt x="5355" y="630"/>
                  </a:lnTo>
                  <a:lnTo>
                    <a:pt x="5340" y="360"/>
                  </a:lnTo>
                  <a:lnTo>
                    <a:pt x="8055" y="345"/>
                  </a:lnTo>
                </a:path>
              </a:pathLst>
            </a:custGeom>
            <a:noFill/>
            <a:ln w="28575" cmpd="sng">
              <a:solidFill>
                <a:srgbClr val="0070C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 name="Text Box 15"/>
            <p:cNvSpPr txBox="1">
              <a:spLocks noChangeArrowheads="1"/>
            </p:cNvSpPr>
            <p:nvPr/>
          </p:nvSpPr>
          <p:spPr bwMode="auto">
            <a:xfrm>
              <a:off x="1622066" y="492981"/>
              <a:ext cx="1838325" cy="263875"/>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FF0000"/>
                  </a:solidFill>
                  <a:effectLst/>
                  <a:latin typeface="Times New Roman"/>
                  <a:ea typeface="Times New Roman"/>
                </a:rPr>
                <a:t>CISPR 22 Class A, Quasi</a:t>
              </a:r>
              <a:endParaRPr lang="en-US" sz="1400">
                <a:effectLst/>
                <a:latin typeface="Times New Roman"/>
                <a:ea typeface="Times New Roman"/>
              </a:endParaRPr>
            </a:p>
          </p:txBody>
        </p:sp>
        <p:sp>
          <p:nvSpPr>
            <p:cNvPr id="10" name="Text Box 16"/>
            <p:cNvSpPr txBox="1">
              <a:spLocks noChangeArrowheads="1"/>
            </p:cNvSpPr>
            <p:nvPr/>
          </p:nvSpPr>
          <p:spPr bwMode="auto">
            <a:xfrm>
              <a:off x="2417197" y="1534602"/>
              <a:ext cx="2019300" cy="274870"/>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FF0000"/>
                  </a:solidFill>
                  <a:effectLst/>
                  <a:latin typeface="Times New Roman"/>
                  <a:ea typeface="Times New Roman"/>
                </a:rPr>
                <a:t>CISPR 22 Class A, Average</a:t>
              </a:r>
              <a:endParaRPr lang="en-US" sz="1400">
                <a:effectLst/>
                <a:latin typeface="Times New Roman"/>
                <a:ea typeface="Times New Roman"/>
              </a:endParaRPr>
            </a:p>
          </p:txBody>
        </p:sp>
        <p:cxnSp>
          <p:nvCxnSpPr>
            <p:cNvPr id="11" name="AutoShape 17"/>
            <p:cNvCxnSpPr>
              <a:cxnSpLocks noChangeShapeType="1"/>
            </p:cNvCxnSpPr>
            <p:nvPr/>
          </p:nvCxnSpPr>
          <p:spPr bwMode="auto">
            <a:xfrm flipH="1">
              <a:off x="1455089" y="755374"/>
              <a:ext cx="495300" cy="605446"/>
            </a:xfrm>
            <a:prstGeom prst="straightConnector1">
              <a:avLst/>
            </a:prstGeom>
            <a:noFill/>
            <a:ln w="28575" cmpd="sng">
              <a:solidFill>
                <a:srgbClr val="FF0000"/>
              </a:solidFill>
              <a:round/>
              <a:headEnd type="none" w="med" len="med"/>
              <a:tailEnd type="triangle" w="med" len="med"/>
            </a:ln>
            <a:extLst>
              <a:ext uri="{909E8E84-426E-40DD-AFC4-6F175D3DCCD1}">
                <a14:hiddenFill xmlns:a14="http://schemas.microsoft.com/office/drawing/2010/main">
                  <a:noFill/>
                </a14:hiddenFill>
              </a:ext>
            </a:extLst>
          </p:spPr>
        </p:cxnSp>
        <p:cxnSp>
          <p:nvCxnSpPr>
            <p:cNvPr id="12" name="AutoShape 18"/>
            <p:cNvCxnSpPr>
              <a:cxnSpLocks noChangeShapeType="1"/>
            </p:cNvCxnSpPr>
            <p:nvPr/>
          </p:nvCxnSpPr>
          <p:spPr bwMode="auto">
            <a:xfrm flipH="1">
              <a:off x="2687541" y="1741336"/>
              <a:ext cx="133350" cy="164922"/>
            </a:xfrm>
            <a:prstGeom prst="straightConnector1">
              <a:avLst/>
            </a:prstGeom>
            <a:noFill/>
            <a:ln w="28575" cmpd="sng">
              <a:solidFill>
                <a:srgbClr val="FF0000"/>
              </a:solidFill>
              <a:round/>
              <a:headEnd type="none" w="med" len="med"/>
              <a:tailEnd type="triangle" w="med" len="med"/>
            </a:ln>
            <a:extLst>
              <a:ext uri="{909E8E84-426E-40DD-AFC4-6F175D3DCCD1}">
                <a14:hiddenFill xmlns:a14="http://schemas.microsoft.com/office/drawing/2010/main">
                  <a:noFill/>
                </a14:hiddenFill>
              </a:ext>
            </a:extLst>
          </p:spPr>
        </p:cxnSp>
        <p:sp>
          <p:nvSpPr>
            <p:cNvPr id="13" name="Text Box 23"/>
            <p:cNvSpPr txBox="1">
              <a:spLocks noChangeArrowheads="1"/>
            </p:cNvSpPr>
            <p:nvPr/>
          </p:nvSpPr>
          <p:spPr bwMode="auto">
            <a:xfrm>
              <a:off x="302150" y="2623930"/>
              <a:ext cx="1838325" cy="329844"/>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0070C0"/>
                  </a:solidFill>
                  <a:effectLst/>
                  <a:latin typeface="Times New Roman"/>
                  <a:ea typeface="Times New Roman"/>
                </a:rPr>
                <a:t>CISPR 22 Class B, Quasi</a:t>
              </a:r>
              <a:endParaRPr lang="en-US" sz="1400">
                <a:effectLst/>
                <a:latin typeface="Times New Roman"/>
                <a:ea typeface="Times New Roman"/>
              </a:endParaRPr>
            </a:p>
          </p:txBody>
        </p:sp>
        <p:sp>
          <p:nvSpPr>
            <p:cNvPr id="14" name="Text Box 24"/>
            <p:cNvSpPr txBox="1">
              <a:spLocks noChangeArrowheads="1"/>
            </p:cNvSpPr>
            <p:nvPr/>
          </p:nvSpPr>
          <p:spPr bwMode="auto">
            <a:xfrm>
              <a:off x="2138901" y="2687541"/>
              <a:ext cx="2152650" cy="329844"/>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0070C0"/>
                  </a:solidFill>
                  <a:effectLst/>
                  <a:latin typeface="Times New Roman"/>
                  <a:ea typeface="Times New Roman"/>
                </a:rPr>
                <a:t>CISPR 22 Class B, Average</a:t>
              </a:r>
              <a:endParaRPr lang="en-US" sz="1400">
                <a:effectLst/>
                <a:latin typeface="Times New Roman"/>
                <a:ea typeface="Times New Roman"/>
              </a:endParaRPr>
            </a:p>
          </p:txBody>
        </p:sp>
        <p:cxnSp>
          <p:nvCxnSpPr>
            <p:cNvPr id="15" name="AutoShape 25"/>
            <p:cNvCxnSpPr>
              <a:cxnSpLocks noChangeShapeType="1"/>
            </p:cNvCxnSpPr>
            <p:nvPr/>
          </p:nvCxnSpPr>
          <p:spPr bwMode="auto">
            <a:xfrm flipV="1">
              <a:off x="596348" y="2027583"/>
              <a:ext cx="419100" cy="659687"/>
            </a:xfrm>
            <a:prstGeom prst="straightConnector1">
              <a:avLst/>
            </a:prstGeom>
            <a:noFill/>
            <a:ln w="28575" cmpd="sng">
              <a:solidFill>
                <a:srgbClr val="0070C0"/>
              </a:solidFill>
              <a:round/>
              <a:headEnd type="none" w="med" len="med"/>
              <a:tailEnd type="triangle" w="med" len="med"/>
            </a:ln>
            <a:extLst>
              <a:ext uri="{909E8E84-426E-40DD-AFC4-6F175D3DCCD1}">
                <a14:hiddenFill xmlns:a14="http://schemas.microsoft.com/office/drawing/2010/main">
                  <a:noFill/>
                </a14:hiddenFill>
              </a:ext>
            </a:extLst>
          </p:spPr>
        </p:cxnSp>
        <p:cxnSp>
          <p:nvCxnSpPr>
            <p:cNvPr id="16" name="AutoShape 26"/>
            <p:cNvCxnSpPr>
              <a:cxnSpLocks noChangeShapeType="1"/>
            </p:cNvCxnSpPr>
            <p:nvPr/>
          </p:nvCxnSpPr>
          <p:spPr bwMode="auto">
            <a:xfrm flipV="1">
              <a:off x="3180522" y="2560320"/>
              <a:ext cx="152400" cy="241885"/>
            </a:xfrm>
            <a:prstGeom prst="straightConnector1">
              <a:avLst/>
            </a:prstGeom>
            <a:noFill/>
            <a:ln w="28575" cmpd="sng">
              <a:solidFill>
                <a:srgbClr val="0070C0"/>
              </a:solidFill>
              <a:round/>
              <a:headEnd type="none" w="med" len="med"/>
              <a:tailEnd type="triangle" w="med" len="med"/>
            </a:ln>
            <a:extLst>
              <a:ext uri="{909E8E84-426E-40DD-AFC4-6F175D3DCCD1}">
                <a14:hiddenFill xmlns:a14="http://schemas.microsoft.com/office/drawing/2010/main">
                  <a:noFill/>
                </a14:hiddenFill>
              </a:ext>
            </a:extLst>
          </p:spPr>
        </p:cxnSp>
        <p:sp>
          <p:nvSpPr>
            <p:cNvPr id="17" name="Text Box 27"/>
            <p:cNvSpPr txBox="1">
              <a:spLocks noChangeArrowheads="1"/>
            </p:cNvSpPr>
            <p:nvPr/>
          </p:nvSpPr>
          <p:spPr bwMode="auto">
            <a:xfrm>
              <a:off x="2329732" y="3339548"/>
              <a:ext cx="2219325" cy="329844"/>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effectLst/>
                  <a:latin typeface="Times New Roman"/>
                  <a:ea typeface="Times New Roman"/>
                </a:rPr>
                <a:t>CISPR 22 Class B = CISPR 15</a:t>
              </a:r>
              <a:endParaRPr lang="en-US" sz="1400">
                <a:effectLst/>
                <a:latin typeface="Times New Roman"/>
                <a:ea typeface="Times New Roman"/>
              </a:endParaRPr>
            </a:p>
          </p:txBody>
        </p:sp>
        <p:sp>
          <p:nvSpPr>
            <p:cNvPr id="18" name="Freeform 17"/>
            <p:cNvSpPr>
              <a:spLocks/>
            </p:cNvSpPr>
            <p:nvPr/>
          </p:nvSpPr>
          <p:spPr bwMode="auto">
            <a:xfrm>
              <a:off x="87464" y="2067339"/>
              <a:ext cx="5114925" cy="461645"/>
            </a:xfrm>
            <a:custGeom>
              <a:avLst/>
              <a:gdLst>
                <a:gd name="T0" fmla="*/ 0 w 8055"/>
                <a:gd name="T1" fmla="*/ 0 h 630"/>
                <a:gd name="T2" fmla="*/ 1845 w 8055"/>
                <a:gd name="T3" fmla="*/ 630 h 630"/>
                <a:gd name="T4" fmla="*/ 5355 w 8055"/>
                <a:gd name="T5" fmla="*/ 630 h 630"/>
                <a:gd name="T6" fmla="*/ 5340 w 8055"/>
                <a:gd name="T7" fmla="*/ 360 h 630"/>
                <a:gd name="T8" fmla="*/ 8055 w 8055"/>
                <a:gd name="T9" fmla="*/ 345 h 630"/>
              </a:gdLst>
              <a:ahLst/>
              <a:cxnLst>
                <a:cxn ang="0">
                  <a:pos x="T0" y="T1"/>
                </a:cxn>
                <a:cxn ang="0">
                  <a:pos x="T2" y="T3"/>
                </a:cxn>
                <a:cxn ang="0">
                  <a:pos x="T4" y="T5"/>
                </a:cxn>
                <a:cxn ang="0">
                  <a:pos x="T6" y="T7"/>
                </a:cxn>
                <a:cxn ang="0">
                  <a:pos x="T8" y="T9"/>
                </a:cxn>
              </a:cxnLst>
              <a:rect l="0" t="0" r="r" b="b"/>
              <a:pathLst>
                <a:path w="8055" h="630">
                  <a:moveTo>
                    <a:pt x="0" y="0"/>
                  </a:moveTo>
                  <a:lnTo>
                    <a:pt x="1845" y="630"/>
                  </a:lnTo>
                  <a:lnTo>
                    <a:pt x="5355" y="630"/>
                  </a:lnTo>
                  <a:lnTo>
                    <a:pt x="5340" y="360"/>
                  </a:lnTo>
                  <a:lnTo>
                    <a:pt x="8055" y="345"/>
                  </a:lnTo>
                </a:path>
              </a:pathLst>
            </a:custGeom>
            <a:noFill/>
            <a:ln w="28575" cap="flat" cmpd="sng">
              <a:solidFill>
                <a:srgbClr val="0070C0"/>
              </a:solidFill>
              <a:prstDash val="lgDashDotDot"/>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19" name="Date Placeholder 18"/>
          <p:cNvSpPr>
            <a:spLocks noGrp="1"/>
          </p:cNvSpPr>
          <p:nvPr>
            <p:ph type="dt" sz="half" idx="10"/>
          </p:nvPr>
        </p:nvSpPr>
        <p:spPr/>
        <p:txBody>
          <a:bodyPr/>
          <a:lstStyle/>
          <a:p>
            <a:fld id="{93F41500-B806-4919-8496-C0DDCB816DA6}" type="datetime1">
              <a:rPr lang="en-US" smtClean="0"/>
              <a:t>11/30/2017</a:t>
            </a:fld>
            <a:endParaRPr lang="en-US"/>
          </a:p>
        </p:txBody>
      </p:sp>
      <p:sp>
        <p:nvSpPr>
          <p:cNvPr id="20" name="Slide Number Placeholder 19"/>
          <p:cNvSpPr>
            <a:spLocks noGrp="1"/>
          </p:cNvSpPr>
          <p:nvPr>
            <p:ph type="sldNum" sz="quarter" idx="12"/>
          </p:nvPr>
        </p:nvSpPr>
        <p:spPr/>
        <p:txBody>
          <a:bodyPr/>
          <a:lstStyle/>
          <a:p>
            <a:fld id="{93A75380-B96E-49FB-A575-0305EC694568}" type="slidenum">
              <a:rPr lang="en-US" smtClean="0"/>
              <a:t>4</a:t>
            </a:fld>
            <a:endParaRPr lang="en-US"/>
          </a:p>
        </p:txBody>
      </p:sp>
    </p:spTree>
    <p:extLst>
      <p:ext uri="{BB962C8B-B14F-4D97-AF65-F5344CB8AC3E}">
        <p14:creationId xmlns:p14="http://schemas.microsoft.com/office/powerpoint/2010/main" val="1130584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mtClean="0"/>
              <a:t>Phạm vi sử dụng Class A, B CISPR 22</a:t>
            </a:r>
            <a:endParaRPr lang="en-US"/>
          </a:p>
        </p:txBody>
      </p:sp>
      <p:sp>
        <p:nvSpPr>
          <p:cNvPr id="3" name="Content Placeholder 2"/>
          <p:cNvSpPr>
            <a:spLocks noGrp="1"/>
          </p:cNvSpPr>
          <p:nvPr>
            <p:ph idx="1"/>
          </p:nvPr>
        </p:nvSpPr>
        <p:spPr>
          <a:xfrm>
            <a:off x="228600" y="914400"/>
            <a:ext cx="8763000" cy="5791200"/>
          </a:xfrm>
        </p:spPr>
        <p:txBody>
          <a:bodyPr>
            <a:noAutofit/>
          </a:bodyPr>
          <a:lstStyle/>
          <a:p>
            <a:r>
              <a:rPr lang="en-US" sz="2000" b="1"/>
              <a:t>Class A ITE </a:t>
            </a:r>
            <a:r>
              <a:rPr lang="en-US" sz="2000"/>
              <a:t>is a category of all other ITE which satisfies the class A ITE limits but not the </a:t>
            </a:r>
            <a:r>
              <a:rPr lang="en-US" sz="2000" smtClean="0"/>
              <a:t>class B </a:t>
            </a:r>
            <a:r>
              <a:rPr lang="en-US" sz="2000"/>
              <a:t>ITE limits. Such equipment should not be restricted in its sale but the following warning </a:t>
            </a:r>
            <a:r>
              <a:rPr lang="en-US" sz="2000" smtClean="0"/>
              <a:t>shall be </a:t>
            </a:r>
            <a:r>
              <a:rPr lang="en-US" sz="2000"/>
              <a:t>included in the instructions for use: </a:t>
            </a:r>
            <a:endParaRPr lang="en-US" sz="2000" smtClean="0"/>
          </a:p>
          <a:p>
            <a:r>
              <a:rPr lang="en-US" sz="2000" b="1"/>
              <a:t>Warning</a:t>
            </a:r>
            <a:br>
              <a:rPr lang="en-US" sz="2000" b="1"/>
            </a:br>
            <a:r>
              <a:rPr lang="en-US" sz="2000"/>
              <a:t>This is a class A product. In a </a:t>
            </a:r>
            <a:r>
              <a:rPr lang="en-US" sz="2000">
                <a:solidFill>
                  <a:srgbClr val="FF0000"/>
                </a:solidFill>
              </a:rPr>
              <a:t>domestic environment </a:t>
            </a:r>
            <a:r>
              <a:rPr lang="en-US" sz="2000"/>
              <a:t>this product may cause radio interference in which case the user may be required to take adequate measures. </a:t>
            </a:r>
            <a:br>
              <a:rPr lang="en-US" sz="2000"/>
            </a:br>
            <a:r>
              <a:rPr lang="en-US" sz="2000" b="1" smtClean="0"/>
              <a:t>Class </a:t>
            </a:r>
            <a:r>
              <a:rPr lang="en-US" sz="2000" b="1"/>
              <a:t>B ITE </a:t>
            </a:r>
            <a:r>
              <a:rPr lang="en-US" sz="2000"/>
              <a:t>is intended primarily for </a:t>
            </a:r>
            <a:r>
              <a:rPr lang="en-US" sz="2000">
                <a:solidFill>
                  <a:srgbClr val="FF0000"/>
                </a:solidFill>
              </a:rPr>
              <a:t>use in the domestic environment </a:t>
            </a:r>
            <a:r>
              <a:rPr lang="en-US" sz="2000"/>
              <a:t>and may include:</a:t>
            </a:r>
            <a:br>
              <a:rPr lang="en-US" sz="2000"/>
            </a:br>
            <a:r>
              <a:rPr lang="en-US" sz="2000"/>
              <a:t>– equipment with no fixed place of use; for example, portable equipment powered by </a:t>
            </a:r>
            <a:r>
              <a:rPr lang="en-US" sz="2000" smtClean="0"/>
              <a:t>built-in batteries</a:t>
            </a:r>
            <a:r>
              <a:rPr lang="en-US" sz="2000"/>
              <a:t>;</a:t>
            </a:r>
            <a:br>
              <a:rPr lang="en-US" sz="2000"/>
            </a:br>
            <a:r>
              <a:rPr lang="en-US" sz="2000"/>
              <a:t>– telecommunication terminal equipment powered by a telecommunication network;</a:t>
            </a:r>
            <a:br>
              <a:rPr lang="en-US" sz="2000"/>
            </a:br>
            <a:r>
              <a:rPr lang="en-US" sz="2000"/>
              <a:t>– personal computers and auxiliary connected equipment.</a:t>
            </a:r>
            <a:br>
              <a:rPr lang="en-US" sz="2000"/>
            </a:br>
            <a:r>
              <a:rPr lang="en-US" sz="2000"/>
              <a:t>NOTE The domestic environment is an environment where the use of broadcast radio and television receivers may</a:t>
            </a:r>
            <a:br>
              <a:rPr lang="en-US" sz="2000"/>
            </a:br>
            <a:r>
              <a:rPr lang="en-US" sz="2000"/>
              <a:t>be expected within a distance of 10 m of the apparatus concerned. </a:t>
            </a:r>
            <a:br>
              <a:rPr lang="en-US" sz="2000"/>
            </a:br>
            <a:r>
              <a:rPr lang="en-US" sz="2000"/>
              <a:t/>
            </a:r>
            <a:br>
              <a:rPr lang="en-US" sz="2000"/>
            </a:br>
            <a:endParaRPr lang="en-US" sz="2000"/>
          </a:p>
        </p:txBody>
      </p:sp>
      <p:sp>
        <p:nvSpPr>
          <p:cNvPr id="4" name="Date Placeholder 3"/>
          <p:cNvSpPr>
            <a:spLocks noGrp="1"/>
          </p:cNvSpPr>
          <p:nvPr>
            <p:ph type="dt" sz="half" idx="10"/>
          </p:nvPr>
        </p:nvSpPr>
        <p:spPr/>
        <p:txBody>
          <a:bodyPr/>
          <a:lstStyle/>
          <a:p>
            <a:fld id="{0B970893-7C11-4A77-B9DF-1AAB5E5EAA17}" type="datetime1">
              <a:rPr lang="en-US" smtClean="0"/>
              <a:t>11/30/2017</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5</a:t>
            </a:fld>
            <a:endParaRPr lang="en-US"/>
          </a:p>
        </p:txBody>
      </p:sp>
    </p:spTree>
    <p:extLst>
      <p:ext uri="{BB962C8B-B14F-4D97-AF65-F5344CB8AC3E}">
        <p14:creationId xmlns:p14="http://schemas.microsoft.com/office/powerpoint/2010/main" val="3158085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715962"/>
          </a:xfrm>
          <a:solidFill>
            <a:srgbClr val="FFFF00"/>
          </a:solidFill>
        </p:spPr>
        <p:txBody>
          <a:bodyPr>
            <a:normAutofit/>
          </a:bodyPr>
          <a:lstStyle/>
          <a:p>
            <a:r>
              <a:rPr lang="en-US" sz="3600" b="1"/>
              <a:t>1. Giới hạn </a:t>
            </a:r>
            <a:r>
              <a:rPr lang="en-US" sz="3600" b="1" smtClean="0"/>
              <a:t>nhiễu EMI </a:t>
            </a:r>
            <a:r>
              <a:rPr lang="en-US" sz="3600" b="1"/>
              <a:t>của các tiêu chuẩn</a:t>
            </a:r>
            <a:endParaRPr lang="en-US" sz="3600"/>
          </a:p>
        </p:txBody>
      </p:sp>
      <p:sp>
        <p:nvSpPr>
          <p:cNvPr id="3" name="Content Placeholder 2"/>
          <p:cNvSpPr>
            <a:spLocks noGrp="1"/>
          </p:cNvSpPr>
          <p:nvPr>
            <p:ph idx="1"/>
          </p:nvPr>
        </p:nvSpPr>
        <p:spPr>
          <a:xfrm>
            <a:off x="533400" y="838200"/>
            <a:ext cx="8229600" cy="1066800"/>
          </a:xfrm>
        </p:spPr>
        <p:txBody>
          <a:bodyPr>
            <a:normAutofit fontScale="70000" lnSpcReduction="20000"/>
          </a:bodyPr>
          <a:lstStyle/>
          <a:p>
            <a:r>
              <a:rPr lang="en-US" sz="2800" i="1"/>
              <a:t>CISPR 15: Limits and methods of measurement of radio disturbance characteristics of electrical lighting and similar equipment</a:t>
            </a:r>
            <a:r>
              <a:rPr lang="en-US" sz="2800"/>
              <a:t> </a:t>
            </a:r>
            <a:endParaRPr lang="en-US" sz="2800" smtClean="0"/>
          </a:p>
          <a:p>
            <a:r>
              <a:rPr lang="en-US" sz="2800" smtClean="0"/>
              <a:t>Tiêu chuẩn này giống CISPR 22 Class B trong dải tần 150kHz – 30 MHz</a:t>
            </a:r>
          </a:p>
        </p:txBody>
      </p:sp>
      <p:grpSp>
        <p:nvGrpSpPr>
          <p:cNvPr id="13" name="Group 12"/>
          <p:cNvGrpSpPr/>
          <p:nvPr/>
        </p:nvGrpSpPr>
        <p:grpSpPr>
          <a:xfrm>
            <a:off x="476250" y="1857825"/>
            <a:ext cx="8439150" cy="4695375"/>
            <a:chOff x="0" y="0"/>
            <a:chExt cx="5924550" cy="3857625"/>
          </a:xfrm>
        </p:grpSpPr>
        <p:grpSp>
          <p:nvGrpSpPr>
            <p:cNvPr id="14" name="Group 13"/>
            <p:cNvGrpSpPr/>
            <p:nvPr/>
          </p:nvGrpSpPr>
          <p:grpSpPr>
            <a:xfrm>
              <a:off x="0" y="0"/>
              <a:ext cx="5924550" cy="3857625"/>
              <a:chOff x="0" y="0"/>
              <a:chExt cx="5924550" cy="3857625"/>
            </a:xfrm>
          </p:grpSpPr>
          <p:pic>
            <p:nvPicPr>
              <p:cNvPr id="34" name="Picture 3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24550" cy="3857625"/>
              </a:xfrm>
              <a:prstGeom prst="rect">
                <a:avLst/>
              </a:prstGeom>
              <a:noFill/>
              <a:ln>
                <a:noFill/>
              </a:ln>
            </p:spPr>
          </p:pic>
          <p:sp>
            <p:nvSpPr>
              <p:cNvPr id="35" name="Freeform 34"/>
              <p:cNvSpPr/>
              <p:nvPr/>
            </p:nvSpPr>
            <p:spPr>
              <a:xfrm>
                <a:off x="381000" y="361950"/>
                <a:ext cx="5324475" cy="1628775"/>
              </a:xfrm>
              <a:custGeom>
                <a:avLst/>
                <a:gdLst>
                  <a:gd name="connsiteX0" fmla="*/ 0 w 5324475"/>
                  <a:gd name="connsiteY0" fmla="*/ 0 h 1628775"/>
                  <a:gd name="connsiteX1" fmla="*/ 1152525 w 5324475"/>
                  <a:gd name="connsiteY1" fmla="*/ 0 h 1628775"/>
                  <a:gd name="connsiteX2" fmla="*/ 1152525 w 5324475"/>
                  <a:gd name="connsiteY2" fmla="*/ 600075 h 1628775"/>
                  <a:gd name="connsiteX3" fmla="*/ 1828800 w 5324475"/>
                  <a:gd name="connsiteY3" fmla="*/ 904875 h 1628775"/>
                  <a:gd name="connsiteX4" fmla="*/ 1828800 w 5324475"/>
                  <a:gd name="connsiteY4" fmla="*/ 1323975 h 1628775"/>
                  <a:gd name="connsiteX5" fmla="*/ 2667000 w 5324475"/>
                  <a:gd name="connsiteY5" fmla="*/ 1628775 h 1628775"/>
                  <a:gd name="connsiteX6" fmla="*/ 4171950 w 5324475"/>
                  <a:gd name="connsiteY6" fmla="*/ 1628775 h 1628775"/>
                  <a:gd name="connsiteX7" fmla="*/ 4171950 w 5324475"/>
                  <a:gd name="connsiteY7" fmla="*/ 1514475 h 1628775"/>
                  <a:gd name="connsiteX8" fmla="*/ 5324475 w 5324475"/>
                  <a:gd name="connsiteY8" fmla="*/ 1514475 h 1628775"/>
                  <a:gd name="connsiteX9" fmla="*/ 5314950 w 5324475"/>
                  <a:gd name="connsiteY9" fmla="*/ 1524000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24475" h="1628775">
                    <a:moveTo>
                      <a:pt x="0" y="0"/>
                    </a:moveTo>
                    <a:lnTo>
                      <a:pt x="1152525" y="0"/>
                    </a:lnTo>
                    <a:lnTo>
                      <a:pt x="1152525" y="600075"/>
                    </a:lnTo>
                    <a:lnTo>
                      <a:pt x="1828800" y="904875"/>
                    </a:lnTo>
                    <a:lnTo>
                      <a:pt x="1828800" y="1323975"/>
                    </a:lnTo>
                    <a:lnTo>
                      <a:pt x="2667000" y="1628775"/>
                    </a:lnTo>
                    <a:lnTo>
                      <a:pt x="4171950" y="1628775"/>
                    </a:lnTo>
                    <a:lnTo>
                      <a:pt x="4171950" y="1514475"/>
                    </a:lnTo>
                    <a:lnTo>
                      <a:pt x="5324475" y="1514475"/>
                    </a:lnTo>
                    <a:lnTo>
                      <a:pt x="5314950" y="1524000"/>
                    </a:lnTo>
                  </a:path>
                </a:pathLst>
              </a:custGeom>
              <a:ln w="38100"/>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Freeform 35"/>
              <p:cNvSpPr/>
              <p:nvPr/>
            </p:nvSpPr>
            <p:spPr>
              <a:xfrm>
                <a:off x="2209800" y="1990725"/>
                <a:ext cx="3552825" cy="304800"/>
              </a:xfrm>
              <a:custGeom>
                <a:avLst/>
                <a:gdLst>
                  <a:gd name="connsiteX0" fmla="*/ 0 w 3552825"/>
                  <a:gd name="connsiteY0" fmla="*/ 0 h 304800"/>
                  <a:gd name="connsiteX1" fmla="*/ 828675 w 3552825"/>
                  <a:gd name="connsiteY1" fmla="*/ 304800 h 304800"/>
                  <a:gd name="connsiteX2" fmla="*/ 2333625 w 3552825"/>
                  <a:gd name="connsiteY2" fmla="*/ 304800 h 304800"/>
                  <a:gd name="connsiteX3" fmla="*/ 2333625 w 3552825"/>
                  <a:gd name="connsiteY3" fmla="*/ 190500 h 304800"/>
                  <a:gd name="connsiteX4" fmla="*/ 3495675 w 3552825"/>
                  <a:gd name="connsiteY4" fmla="*/ 190500 h 304800"/>
                  <a:gd name="connsiteX5" fmla="*/ 3552825 w 3552825"/>
                  <a:gd name="connsiteY5" fmla="*/ 1905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2825" h="304800">
                    <a:moveTo>
                      <a:pt x="0" y="0"/>
                    </a:moveTo>
                    <a:lnTo>
                      <a:pt x="828675" y="304800"/>
                    </a:lnTo>
                    <a:lnTo>
                      <a:pt x="2333625" y="304800"/>
                    </a:lnTo>
                    <a:lnTo>
                      <a:pt x="2333625" y="190500"/>
                    </a:lnTo>
                    <a:lnTo>
                      <a:pt x="3495675" y="190500"/>
                    </a:lnTo>
                    <a:lnTo>
                      <a:pt x="3552825" y="190500"/>
                    </a:lnTo>
                  </a:path>
                </a:pathLst>
              </a:custGeom>
              <a:ln w="28575">
                <a:prstDash val="lgDashDot"/>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5" name="Freeform 14"/>
            <p:cNvSpPr/>
            <p:nvPr/>
          </p:nvSpPr>
          <p:spPr>
            <a:xfrm>
              <a:off x="315310" y="252248"/>
              <a:ext cx="1917061" cy="1072056"/>
            </a:xfrm>
            <a:custGeom>
              <a:avLst/>
              <a:gdLst>
                <a:gd name="connsiteX0" fmla="*/ 40965 w 1917061"/>
                <a:gd name="connsiteY0" fmla="*/ 0 h 1072056"/>
                <a:gd name="connsiteX1" fmla="*/ 1239144 w 1917061"/>
                <a:gd name="connsiteY1" fmla="*/ 15766 h 1072056"/>
                <a:gd name="connsiteX2" fmla="*/ 1286440 w 1917061"/>
                <a:gd name="connsiteY2" fmla="*/ 63062 h 1072056"/>
                <a:gd name="connsiteX3" fmla="*/ 1365268 w 1917061"/>
                <a:gd name="connsiteY3" fmla="*/ 126125 h 1072056"/>
                <a:gd name="connsiteX4" fmla="*/ 1475627 w 1917061"/>
                <a:gd name="connsiteY4" fmla="*/ 252249 h 1072056"/>
                <a:gd name="connsiteX5" fmla="*/ 1507158 w 1917061"/>
                <a:gd name="connsiteY5" fmla="*/ 299545 h 1072056"/>
                <a:gd name="connsiteX6" fmla="*/ 1554454 w 1917061"/>
                <a:gd name="connsiteY6" fmla="*/ 362607 h 1072056"/>
                <a:gd name="connsiteX7" fmla="*/ 1570220 w 1917061"/>
                <a:gd name="connsiteY7" fmla="*/ 457200 h 1072056"/>
                <a:gd name="connsiteX8" fmla="*/ 1617516 w 1917061"/>
                <a:gd name="connsiteY8" fmla="*/ 504497 h 1072056"/>
                <a:gd name="connsiteX9" fmla="*/ 1649047 w 1917061"/>
                <a:gd name="connsiteY9" fmla="*/ 551793 h 1072056"/>
                <a:gd name="connsiteX10" fmla="*/ 1743640 w 1917061"/>
                <a:gd name="connsiteY10" fmla="*/ 614856 h 1072056"/>
                <a:gd name="connsiteX11" fmla="*/ 1790937 w 1917061"/>
                <a:gd name="connsiteY11" fmla="*/ 662152 h 1072056"/>
                <a:gd name="connsiteX12" fmla="*/ 1838234 w 1917061"/>
                <a:gd name="connsiteY12" fmla="*/ 693683 h 1072056"/>
                <a:gd name="connsiteX13" fmla="*/ 1853999 w 1917061"/>
                <a:gd name="connsiteY13" fmla="*/ 740980 h 1072056"/>
                <a:gd name="connsiteX14" fmla="*/ 1885530 w 1917061"/>
                <a:gd name="connsiteY14" fmla="*/ 788276 h 1072056"/>
                <a:gd name="connsiteX15" fmla="*/ 1917061 w 1917061"/>
                <a:gd name="connsiteY15" fmla="*/ 851338 h 1072056"/>
                <a:gd name="connsiteX16" fmla="*/ 1901296 w 1917061"/>
                <a:gd name="connsiteY16" fmla="*/ 993228 h 1072056"/>
                <a:gd name="connsiteX17" fmla="*/ 1838234 w 1917061"/>
                <a:gd name="connsiteY17" fmla="*/ 1040525 h 1072056"/>
                <a:gd name="connsiteX18" fmla="*/ 1743640 w 1917061"/>
                <a:gd name="connsiteY18" fmla="*/ 1072056 h 1072056"/>
                <a:gd name="connsiteX19" fmla="*/ 1428330 w 1917061"/>
                <a:gd name="connsiteY19" fmla="*/ 1056290 h 1072056"/>
                <a:gd name="connsiteX20" fmla="*/ 1381034 w 1917061"/>
                <a:gd name="connsiteY20" fmla="*/ 1040525 h 1072056"/>
                <a:gd name="connsiteX21" fmla="*/ 1144551 w 1917061"/>
                <a:gd name="connsiteY21" fmla="*/ 1024759 h 1072056"/>
                <a:gd name="connsiteX22" fmla="*/ 1034192 w 1917061"/>
                <a:gd name="connsiteY22" fmla="*/ 993228 h 1072056"/>
                <a:gd name="connsiteX23" fmla="*/ 986896 w 1917061"/>
                <a:gd name="connsiteY23" fmla="*/ 977462 h 1072056"/>
                <a:gd name="connsiteX24" fmla="*/ 845006 w 1917061"/>
                <a:gd name="connsiteY24" fmla="*/ 961697 h 1072056"/>
                <a:gd name="connsiteX25" fmla="*/ 750413 w 1917061"/>
                <a:gd name="connsiteY25" fmla="*/ 945931 h 1072056"/>
                <a:gd name="connsiteX26" fmla="*/ 703116 w 1917061"/>
                <a:gd name="connsiteY26" fmla="*/ 930166 h 1072056"/>
                <a:gd name="connsiteX27" fmla="*/ 592758 w 1917061"/>
                <a:gd name="connsiteY27" fmla="*/ 914400 h 1072056"/>
                <a:gd name="connsiteX28" fmla="*/ 513930 w 1917061"/>
                <a:gd name="connsiteY28" fmla="*/ 898635 h 1072056"/>
                <a:gd name="connsiteX29" fmla="*/ 450868 w 1917061"/>
                <a:gd name="connsiteY29" fmla="*/ 835573 h 1072056"/>
                <a:gd name="connsiteX30" fmla="*/ 403571 w 1917061"/>
                <a:gd name="connsiteY30" fmla="*/ 804042 h 1072056"/>
                <a:gd name="connsiteX31" fmla="*/ 324744 w 1917061"/>
                <a:gd name="connsiteY31" fmla="*/ 709449 h 1072056"/>
                <a:gd name="connsiteX32" fmla="*/ 277447 w 1917061"/>
                <a:gd name="connsiteY32" fmla="*/ 693683 h 1072056"/>
                <a:gd name="connsiteX33" fmla="*/ 214385 w 1917061"/>
                <a:gd name="connsiteY33" fmla="*/ 662152 h 1072056"/>
                <a:gd name="connsiteX34" fmla="*/ 135558 w 1917061"/>
                <a:gd name="connsiteY34" fmla="*/ 630621 h 1072056"/>
                <a:gd name="connsiteX35" fmla="*/ 56730 w 1917061"/>
                <a:gd name="connsiteY35" fmla="*/ 551793 h 1072056"/>
                <a:gd name="connsiteX36" fmla="*/ 72496 w 1917061"/>
                <a:gd name="connsiteY36" fmla="*/ 15766 h 1072056"/>
                <a:gd name="connsiteX37" fmla="*/ 119792 w 1917061"/>
                <a:gd name="connsiteY37" fmla="*/ 15766 h 107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17061" h="1072056">
                  <a:moveTo>
                    <a:pt x="40965" y="0"/>
                  </a:moveTo>
                  <a:lnTo>
                    <a:pt x="1239144" y="15766"/>
                  </a:lnTo>
                  <a:cubicBezTo>
                    <a:pt x="1261411" y="16893"/>
                    <a:pt x="1269312" y="48789"/>
                    <a:pt x="1286440" y="63062"/>
                  </a:cubicBezTo>
                  <a:cubicBezTo>
                    <a:pt x="1327814" y="97540"/>
                    <a:pt x="1334687" y="85351"/>
                    <a:pt x="1365268" y="126125"/>
                  </a:cubicBezTo>
                  <a:cubicBezTo>
                    <a:pt x="1457232" y="248744"/>
                    <a:pt x="1387603" y="193567"/>
                    <a:pt x="1475627" y="252249"/>
                  </a:cubicBezTo>
                  <a:cubicBezTo>
                    <a:pt x="1486137" y="268014"/>
                    <a:pt x="1496145" y="284127"/>
                    <a:pt x="1507158" y="299545"/>
                  </a:cubicBezTo>
                  <a:cubicBezTo>
                    <a:pt x="1522430" y="320926"/>
                    <a:pt x="1544695" y="338211"/>
                    <a:pt x="1554454" y="362607"/>
                  </a:cubicBezTo>
                  <a:cubicBezTo>
                    <a:pt x="1566326" y="392287"/>
                    <a:pt x="1557237" y="427989"/>
                    <a:pt x="1570220" y="457200"/>
                  </a:cubicBezTo>
                  <a:cubicBezTo>
                    <a:pt x="1579275" y="477574"/>
                    <a:pt x="1603243" y="487369"/>
                    <a:pt x="1617516" y="504497"/>
                  </a:cubicBezTo>
                  <a:cubicBezTo>
                    <a:pt x="1629646" y="519053"/>
                    <a:pt x="1634787" y="539316"/>
                    <a:pt x="1649047" y="551793"/>
                  </a:cubicBezTo>
                  <a:cubicBezTo>
                    <a:pt x="1677566" y="576748"/>
                    <a:pt x="1712109" y="593835"/>
                    <a:pt x="1743640" y="614856"/>
                  </a:cubicBezTo>
                  <a:cubicBezTo>
                    <a:pt x="1762191" y="627224"/>
                    <a:pt x="1773809" y="647879"/>
                    <a:pt x="1790937" y="662152"/>
                  </a:cubicBezTo>
                  <a:cubicBezTo>
                    <a:pt x="1805493" y="674282"/>
                    <a:pt x="1822468" y="683173"/>
                    <a:pt x="1838234" y="693683"/>
                  </a:cubicBezTo>
                  <a:cubicBezTo>
                    <a:pt x="1843489" y="709449"/>
                    <a:pt x="1846567" y="726116"/>
                    <a:pt x="1853999" y="740980"/>
                  </a:cubicBezTo>
                  <a:cubicBezTo>
                    <a:pt x="1862473" y="757927"/>
                    <a:pt x="1876129" y="771825"/>
                    <a:pt x="1885530" y="788276"/>
                  </a:cubicBezTo>
                  <a:cubicBezTo>
                    <a:pt x="1897190" y="808681"/>
                    <a:pt x="1906551" y="830317"/>
                    <a:pt x="1917061" y="851338"/>
                  </a:cubicBezTo>
                  <a:cubicBezTo>
                    <a:pt x="1911806" y="898635"/>
                    <a:pt x="1919599" y="949301"/>
                    <a:pt x="1901296" y="993228"/>
                  </a:cubicBezTo>
                  <a:cubicBezTo>
                    <a:pt x="1891190" y="1017483"/>
                    <a:pt x="1861736" y="1028774"/>
                    <a:pt x="1838234" y="1040525"/>
                  </a:cubicBezTo>
                  <a:cubicBezTo>
                    <a:pt x="1808506" y="1055389"/>
                    <a:pt x="1743640" y="1072056"/>
                    <a:pt x="1743640" y="1072056"/>
                  </a:cubicBezTo>
                  <a:cubicBezTo>
                    <a:pt x="1638537" y="1066801"/>
                    <a:pt x="1533169" y="1065406"/>
                    <a:pt x="1428330" y="1056290"/>
                  </a:cubicBezTo>
                  <a:cubicBezTo>
                    <a:pt x="1411774" y="1054850"/>
                    <a:pt x="1397550" y="1042360"/>
                    <a:pt x="1381034" y="1040525"/>
                  </a:cubicBezTo>
                  <a:cubicBezTo>
                    <a:pt x="1302515" y="1031801"/>
                    <a:pt x="1223379" y="1030014"/>
                    <a:pt x="1144551" y="1024759"/>
                  </a:cubicBezTo>
                  <a:lnTo>
                    <a:pt x="1034192" y="993228"/>
                  </a:lnTo>
                  <a:cubicBezTo>
                    <a:pt x="1018275" y="988453"/>
                    <a:pt x="1003288" y="980194"/>
                    <a:pt x="986896" y="977462"/>
                  </a:cubicBezTo>
                  <a:cubicBezTo>
                    <a:pt x="939956" y="969639"/>
                    <a:pt x="892176" y="967986"/>
                    <a:pt x="845006" y="961697"/>
                  </a:cubicBezTo>
                  <a:cubicBezTo>
                    <a:pt x="813320" y="957472"/>
                    <a:pt x="781618" y="952865"/>
                    <a:pt x="750413" y="945931"/>
                  </a:cubicBezTo>
                  <a:cubicBezTo>
                    <a:pt x="734190" y="942326"/>
                    <a:pt x="719412" y="933425"/>
                    <a:pt x="703116" y="930166"/>
                  </a:cubicBezTo>
                  <a:cubicBezTo>
                    <a:pt x="666678" y="922878"/>
                    <a:pt x="629412" y="920509"/>
                    <a:pt x="592758" y="914400"/>
                  </a:cubicBezTo>
                  <a:cubicBezTo>
                    <a:pt x="566326" y="909995"/>
                    <a:pt x="540206" y="903890"/>
                    <a:pt x="513930" y="898635"/>
                  </a:cubicBezTo>
                  <a:cubicBezTo>
                    <a:pt x="492909" y="877614"/>
                    <a:pt x="473439" y="854919"/>
                    <a:pt x="450868" y="835573"/>
                  </a:cubicBezTo>
                  <a:cubicBezTo>
                    <a:pt x="436482" y="823242"/>
                    <a:pt x="416969" y="817440"/>
                    <a:pt x="403571" y="804042"/>
                  </a:cubicBezTo>
                  <a:cubicBezTo>
                    <a:pt x="345404" y="745875"/>
                    <a:pt x="402227" y="761105"/>
                    <a:pt x="324744" y="709449"/>
                  </a:cubicBezTo>
                  <a:cubicBezTo>
                    <a:pt x="310917" y="700231"/>
                    <a:pt x="292722" y="700229"/>
                    <a:pt x="277447" y="693683"/>
                  </a:cubicBezTo>
                  <a:cubicBezTo>
                    <a:pt x="255845" y="684425"/>
                    <a:pt x="235861" y="671697"/>
                    <a:pt x="214385" y="662152"/>
                  </a:cubicBezTo>
                  <a:cubicBezTo>
                    <a:pt x="188524" y="650658"/>
                    <a:pt x="161834" y="641131"/>
                    <a:pt x="135558" y="630621"/>
                  </a:cubicBezTo>
                  <a:lnTo>
                    <a:pt x="56730" y="551793"/>
                  </a:lnTo>
                  <a:cubicBezTo>
                    <a:pt x="-69667" y="425396"/>
                    <a:pt x="51610" y="193295"/>
                    <a:pt x="72496" y="15766"/>
                  </a:cubicBezTo>
                  <a:cubicBezTo>
                    <a:pt x="74338" y="109"/>
                    <a:pt x="104027" y="15766"/>
                    <a:pt x="119792" y="15766"/>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ounded Rectangle 15"/>
            <p:cNvSpPr/>
            <p:nvPr/>
          </p:nvSpPr>
          <p:spPr>
            <a:xfrm>
              <a:off x="2207172" y="1466193"/>
              <a:ext cx="3495040" cy="961390"/>
            </a:xfrm>
            <a:prstGeom prst="roundRect">
              <a:avLst>
                <a:gd name="adj" fmla="val 523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 Box 96"/>
            <p:cNvSpPr txBox="1"/>
            <p:nvPr/>
          </p:nvSpPr>
          <p:spPr>
            <a:xfrm>
              <a:off x="1828800" y="110359"/>
              <a:ext cx="3521710" cy="34671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600"/>
                </a:spcBef>
                <a:spcAft>
                  <a:spcPts val="0"/>
                </a:spcAft>
              </a:pPr>
              <a:r>
                <a:rPr lang="en-US" sz="1400" b="1">
                  <a:effectLst/>
                  <a:latin typeface="Times New Roman"/>
                  <a:ea typeface="Times New Roman"/>
                </a:rPr>
                <a:t>Dải tần 9 kHz – 150 kHz chỉ có ở CISPR 15</a:t>
              </a:r>
              <a:endParaRPr lang="en-US" sz="1400">
                <a:effectLst/>
                <a:latin typeface="Times New Roman"/>
                <a:ea typeface="Times New Roman"/>
              </a:endParaRPr>
            </a:p>
          </p:txBody>
        </p:sp>
        <p:sp>
          <p:nvSpPr>
            <p:cNvPr id="18" name="Text Box 97"/>
            <p:cNvSpPr txBox="1"/>
            <p:nvPr/>
          </p:nvSpPr>
          <p:spPr>
            <a:xfrm>
              <a:off x="3092429" y="819895"/>
              <a:ext cx="2457657" cy="3940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600"/>
                </a:spcBef>
                <a:spcAft>
                  <a:spcPts val="0"/>
                </a:spcAft>
              </a:pPr>
              <a:r>
                <a:rPr lang="en-US" sz="1400" b="1">
                  <a:effectLst/>
                  <a:latin typeface="Times New Roman"/>
                  <a:ea typeface="Times New Roman"/>
                </a:rPr>
                <a:t>Dải tần 150kHz – 30 MHz CISPR 15, CISPR 22 mức B có giới hạn như nhau</a:t>
              </a:r>
              <a:endParaRPr lang="en-US" sz="1400">
                <a:effectLst/>
                <a:latin typeface="Times New Roman"/>
                <a:ea typeface="Times New Roman"/>
              </a:endParaRPr>
            </a:p>
          </p:txBody>
        </p:sp>
        <p:cxnSp>
          <p:nvCxnSpPr>
            <p:cNvPr id="28" name="Straight Arrow Connector 27"/>
            <p:cNvCxnSpPr/>
            <p:nvPr/>
          </p:nvCxnSpPr>
          <p:spPr>
            <a:xfrm flipH="1">
              <a:off x="1560786" y="457200"/>
              <a:ext cx="488315" cy="37846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2680138" y="1213945"/>
              <a:ext cx="598674" cy="583324"/>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43655" y="2743200"/>
              <a:ext cx="72488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43655" y="3153104"/>
              <a:ext cx="724886" cy="0"/>
            </a:xfrm>
            <a:prstGeom prst="line">
              <a:avLst/>
            </a:prstGeom>
            <a:ln w="28575">
              <a:solidFill>
                <a:srgbClr val="0070C0"/>
              </a:solidFill>
              <a:prstDash val="lgDashDot"/>
            </a:ln>
          </p:spPr>
          <p:style>
            <a:lnRef idx="1">
              <a:schemeClr val="accent1"/>
            </a:lnRef>
            <a:fillRef idx="0">
              <a:schemeClr val="accent1"/>
            </a:fillRef>
            <a:effectRef idx="0">
              <a:schemeClr val="accent1"/>
            </a:effectRef>
            <a:fontRef idx="minor">
              <a:schemeClr val="tx1"/>
            </a:fontRef>
          </p:style>
        </p:cxnSp>
        <p:sp>
          <p:nvSpPr>
            <p:cNvPr id="32" name="Text Box 152"/>
            <p:cNvSpPr txBox="1"/>
            <p:nvPr/>
          </p:nvSpPr>
          <p:spPr>
            <a:xfrm>
              <a:off x="3168869" y="2554014"/>
              <a:ext cx="1056289" cy="33107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600"/>
                </a:spcBef>
                <a:spcAft>
                  <a:spcPts val="0"/>
                </a:spcAft>
              </a:pPr>
              <a:r>
                <a:rPr lang="en-US" sz="1400" b="1">
                  <a:effectLst/>
                  <a:latin typeface="Times New Roman"/>
                  <a:ea typeface="Times New Roman"/>
                </a:rPr>
                <a:t>Quasi peak</a:t>
              </a:r>
              <a:endParaRPr lang="en-US" sz="1400">
                <a:effectLst/>
                <a:latin typeface="Times New Roman"/>
                <a:ea typeface="Times New Roman"/>
              </a:endParaRPr>
            </a:p>
          </p:txBody>
        </p:sp>
        <p:sp>
          <p:nvSpPr>
            <p:cNvPr id="33" name="Text Box 153"/>
            <p:cNvSpPr txBox="1"/>
            <p:nvPr/>
          </p:nvSpPr>
          <p:spPr>
            <a:xfrm>
              <a:off x="3168869" y="2995448"/>
              <a:ext cx="1056005" cy="33107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600"/>
                </a:spcBef>
                <a:spcAft>
                  <a:spcPts val="0"/>
                </a:spcAft>
              </a:pPr>
              <a:r>
                <a:rPr lang="en-US" sz="1400" b="1">
                  <a:effectLst/>
                  <a:latin typeface="Times New Roman"/>
                  <a:ea typeface="Times New Roman"/>
                </a:rPr>
                <a:t>Average</a:t>
              </a:r>
              <a:endParaRPr lang="en-US" sz="1400">
                <a:effectLst/>
                <a:latin typeface="Times New Roman"/>
                <a:ea typeface="Times New Roman"/>
              </a:endParaRPr>
            </a:p>
          </p:txBody>
        </p:sp>
      </p:grpSp>
      <p:sp>
        <p:nvSpPr>
          <p:cNvPr id="4" name="Date Placeholder 3"/>
          <p:cNvSpPr>
            <a:spLocks noGrp="1"/>
          </p:cNvSpPr>
          <p:nvPr>
            <p:ph type="dt" sz="half" idx="10"/>
          </p:nvPr>
        </p:nvSpPr>
        <p:spPr/>
        <p:txBody>
          <a:bodyPr/>
          <a:lstStyle/>
          <a:p>
            <a:fld id="{D75D33A3-9F40-4794-B3FF-3FF29D733C01}" type="datetime1">
              <a:rPr lang="en-US" smtClean="0"/>
              <a:t>11/30/2017</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6</a:t>
            </a:fld>
            <a:endParaRPr lang="en-US"/>
          </a:p>
        </p:txBody>
      </p:sp>
    </p:spTree>
    <p:extLst>
      <p:ext uri="{BB962C8B-B14F-4D97-AF65-F5344CB8AC3E}">
        <p14:creationId xmlns:p14="http://schemas.microsoft.com/office/powerpoint/2010/main" val="1514036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715962"/>
          </a:xfrm>
          <a:solidFill>
            <a:srgbClr val="FFFF00"/>
          </a:solidFill>
        </p:spPr>
        <p:txBody>
          <a:bodyPr>
            <a:normAutofit/>
          </a:bodyPr>
          <a:lstStyle/>
          <a:p>
            <a:r>
              <a:rPr lang="en-US" sz="3600" b="1"/>
              <a:t>1. Giới hạn </a:t>
            </a:r>
            <a:r>
              <a:rPr lang="en-US" sz="3600" b="1" smtClean="0"/>
              <a:t>nhiễu EMI </a:t>
            </a:r>
            <a:r>
              <a:rPr lang="en-US" sz="3600" b="1"/>
              <a:t>của các tiêu chuẩn</a:t>
            </a:r>
            <a:endParaRPr lang="en-US" sz="3600"/>
          </a:p>
        </p:txBody>
      </p:sp>
      <p:sp>
        <p:nvSpPr>
          <p:cNvPr id="3" name="Content Placeholder 2"/>
          <p:cNvSpPr>
            <a:spLocks noGrp="1"/>
          </p:cNvSpPr>
          <p:nvPr>
            <p:ph idx="1"/>
          </p:nvPr>
        </p:nvSpPr>
        <p:spPr>
          <a:xfrm>
            <a:off x="533400" y="838200"/>
            <a:ext cx="8229600" cy="1066800"/>
          </a:xfrm>
        </p:spPr>
        <p:txBody>
          <a:bodyPr>
            <a:normAutofit fontScale="92500"/>
          </a:bodyPr>
          <a:lstStyle/>
          <a:p>
            <a:r>
              <a:rPr lang="en-US" sz="2800" i="1" smtClean="0"/>
              <a:t>EN 55015 khác với CISPR 15 trong dải tần( 2,51-3,0)MHz mức giới hạn tăng cao (73-56)=(63-46) = 17dB</a:t>
            </a:r>
            <a:endParaRPr lang="en-US" sz="2800" smtClean="0"/>
          </a:p>
        </p:txBody>
      </p:sp>
      <p:grpSp>
        <p:nvGrpSpPr>
          <p:cNvPr id="19" name="Group 18"/>
          <p:cNvGrpSpPr/>
          <p:nvPr/>
        </p:nvGrpSpPr>
        <p:grpSpPr>
          <a:xfrm>
            <a:off x="762000" y="1889124"/>
            <a:ext cx="8153400" cy="4740276"/>
            <a:chOff x="0" y="0"/>
            <a:chExt cx="5975350" cy="321945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75350" cy="3219450"/>
            </a:xfrm>
            <a:prstGeom prst="rect">
              <a:avLst/>
            </a:prstGeom>
            <a:noFill/>
            <a:ln>
              <a:noFill/>
            </a:ln>
          </p:spPr>
        </p:pic>
        <p:sp>
          <p:nvSpPr>
            <p:cNvPr id="21" name="Freeform 20"/>
            <p:cNvSpPr/>
            <p:nvPr/>
          </p:nvSpPr>
          <p:spPr>
            <a:xfrm>
              <a:off x="381000" y="304800"/>
              <a:ext cx="5367020" cy="1358264"/>
            </a:xfrm>
            <a:custGeom>
              <a:avLst/>
              <a:gdLst>
                <a:gd name="connsiteX0" fmla="*/ 0 w 5324475"/>
                <a:gd name="connsiteY0" fmla="*/ 0 h 1628775"/>
                <a:gd name="connsiteX1" fmla="*/ 1152525 w 5324475"/>
                <a:gd name="connsiteY1" fmla="*/ 0 h 1628775"/>
                <a:gd name="connsiteX2" fmla="*/ 1152525 w 5324475"/>
                <a:gd name="connsiteY2" fmla="*/ 600075 h 1628775"/>
                <a:gd name="connsiteX3" fmla="*/ 1828800 w 5324475"/>
                <a:gd name="connsiteY3" fmla="*/ 904875 h 1628775"/>
                <a:gd name="connsiteX4" fmla="*/ 1828800 w 5324475"/>
                <a:gd name="connsiteY4" fmla="*/ 1323975 h 1628775"/>
                <a:gd name="connsiteX5" fmla="*/ 2667000 w 5324475"/>
                <a:gd name="connsiteY5" fmla="*/ 1628775 h 1628775"/>
                <a:gd name="connsiteX6" fmla="*/ 4171950 w 5324475"/>
                <a:gd name="connsiteY6" fmla="*/ 1628775 h 1628775"/>
                <a:gd name="connsiteX7" fmla="*/ 4171950 w 5324475"/>
                <a:gd name="connsiteY7" fmla="*/ 1514475 h 1628775"/>
                <a:gd name="connsiteX8" fmla="*/ 5324475 w 5324475"/>
                <a:gd name="connsiteY8" fmla="*/ 1514475 h 1628775"/>
                <a:gd name="connsiteX9" fmla="*/ 5314950 w 5324475"/>
                <a:gd name="connsiteY9" fmla="*/ 1524000 h 1628775"/>
                <a:gd name="connsiteX0" fmla="*/ 0 w 5324475"/>
                <a:gd name="connsiteY0" fmla="*/ 0 h 1628775"/>
                <a:gd name="connsiteX1" fmla="*/ 1152525 w 5324475"/>
                <a:gd name="connsiteY1" fmla="*/ 0 h 1628775"/>
                <a:gd name="connsiteX2" fmla="*/ 1152525 w 5324475"/>
                <a:gd name="connsiteY2" fmla="*/ 600075 h 1628775"/>
                <a:gd name="connsiteX3" fmla="*/ 1828800 w 5324475"/>
                <a:gd name="connsiteY3" fmla="*/ 904875 h 1628775"/>
                <a:gd name="connsiteX4" fmla="*/ 1828800 w 5324475"/>
                <a:gd name="connsiteY4" fmla="*/ 1323975 h 1628775"/>
                <a:gd name="connsiteX5" fmla="*/ 2667000 w 5324475"/>
                <a:gd name="connsiteY5" fmla="*/ 1628775 h 1628775"/>
                <a:gd name="connsiteX6" fmla="*/ 3846574 w 5324475"/>
                <a:gd name="connsiteY6" fmla="*/ 1134584 h 1628775"/>
                <a:gd name="connsiteX7" fmla="*/ 4171950 w 5324475"/>
                <a:gd name="connsiteY7" fmla="*/ 1628775 h 1628775"/>
                <a:gd name="connsiteX8" fmla="*/ 4171950 w 5324475"/>
                <a:gd name="connsiteY8" fmla="*/ 1514475 h 1628775"/>
                <a:gd name="connsiteX9" fmla="*/ 5324475 w 5324475"/>
                <a:gd name="connsiteY9" fmla="*/ 1514475 h 1628775"/>
                <a:gd name="connsiteX10" fmla="*/ 5314950 w 5324475"/>
                <a:gd name="connsiteY10" fmla="*/ 1524000 h 1628775"/>
                <a:gd name="connsiteX0" fmla="*/ 0 w 5324475"/>
                <a:gd name="connsiteY0" fmla="*/ 0 h 1628775"/>
                <a:gd name="connsiteX1" fmla="*/ 1152525 w 5324475"/>
                <a:gd name="connsiteY1" fmla="*/ 0 h 1628775"/>
                <a:gd name="connsiteX2" fmla="*/ 1152525 w 5324475"/>
                <a:gd name="connsiteY2" fmla="*/ 600075 h 1628775"/>
                <a:gd name="connsiteX3" fmla="*/ 1828800 w 5324475"/>
                <a:gd name="connsiteY3" fmla="*/ 904875 h 1628775"/>
                <a:gd name="connsiteX4" fmla="*/ 1828800 w 5324475"/>
                <a:gd name="connsiteY4" fmla="*/ 1323975 h 1628775"/>
                <a:gd name="connsiteX5" fmla="*/ 2667000 w 5324475"/>
                <a:gd name="connsiteY5" fmla="*/ 1628775 h 1628775"/>
                <a:gd name="connsiteX6" fmla="*/ 3846574 w 5324475"/>
                <a:gd name="connsiteY6" fmla="*/ 1134584 h 1628775"/>
                <a:gd name="connsiteX7" fmla="*/ 3846574 w 5324475"/>
                <a:gd name="connsiteY7" fmla="*/ 1628775 h 1628775"/>
                <a:gd name="connsiteX8" fmla="*/ 4171950 w 5324475"/>
                <a:gd name="connsiteY8" fmla="*/ 1628775 h 1628775"/>
                <a:gd name="connsiteX9" fmla="*/ 4171950 w 5324475"/>
                <a:gd name="connsiteY9" fmla="*/ 1514475 h 1628775"/>
                <a:gd name="connsiteX10" fmla="*/ 5324475 w 5324475"/>
                <a:gd name="connsiteY10" fmla="*/ 1514475 h 1628775"/>
                <a:gd name="connsiteX11" fmla="*/ 5314950 w 5324475"/>
                <a:gd name="connsiteY11" fmla="*/ 1524000 h 1628775"/>
                <a:gd name="connsiteX0" fmla="*/ 0 w 5324475"/>
                <a:gd name="connsiteY0" fmla="*/ 0 h 1628775"/>
                <a:gd name="connsiteX1" fmla="*/ 1152525 w 5324475"/>
                <a:gd name="connsiteY1" fmla="*/ 0 h 1628775"/>
                <a:gd name="connsiteX2" fmla="*/ 1152525 w 5324475"/>
                <a:gd name="connsiteY2" fmla="*/ 600075 h 1628775"/>
                <a:gd name="connsiteX3" fmla="*/ 1828800 w 5324475"/>
                <a:gd name="connsiteY3" fmla="*/ 904875 h 1628775"/>
                <a:gd name="connsiteX4" fmla="*/ 1828800 w 5324475"/>
                <a:gd name="connsiteY4" fmla="*/ 1323975 h 1628775"/>
                <a:gd name="connsiteX5" fmla="*/ 2667000 w 5324475"/>
                <a:gd name="connsiteY5" fmla="*/ 1628775 h 1628775"/>
                <a:gd name="connsiteX6" fmla="*/ 3679003 w 5324475"/>
                <a:gd name="connsiteY6" fmla="*/ 1126969 h 1628775"/>
                <a:gd name="connsiteX7" fmla="*/ 3846574 w 5324475"/>
                <a:gd name="connsiteY7" fmla="*/ 1134584 h 1628775"/>
                <a:gd name="connsiteX8" fmla="*/ 3846574 w 5324475"/>
                <a:gd name="connsiteY8" fmla="*/ 1628775 h 1628775"/>
                <a:gd name="connsiteX9" fmla="*/ 4171950 w 5324475"/>
                <a:gd name="connsiteY9" fmla="*/ 1628775 h 1628775"/>
                <a:gd name="connsiteX10" fmla="*/ 4171950 w 5324475"/>
                <a:gd name="connsiteY10" fmla="*/ 1514475 h 1628775"/>
                <a:gd name="connsiteX11" fmla="*/ 5324475 w 5324475"/>
                <a:gd name="connsiteY11" fmla="*/ 1514475 h 1628775"/>
                <a:gd name="connsiteX12" fmla="*/ 5314950 w 5324475"/>
                <a:gd name="connsiteY12" fmla="*/ 1524000 h 1628775"/>
                <a:gd name="connsiteX0" fmla="*/ 0 w 5324475"/>
                <a:gd name="connsiteY0" fmla="*/ 0 h 1664082"/>
                <a:gd name="connsiteX1" fmla="*/ 1152525 w 5324475"/>
                <a:gd name="connsiteY1" fmla="*/ 0 h 1664082"/>
                <a:gd name="connsiteX2" fmla="*/ 1152525 w 5324475"/>
                <a:gd name="connsiteY2" fmla="*/ 600075 h 1664082"/>
                <a:gd name="connsiteX3" fmla="*/ 1828800 w 5324475"/>
                <a:gd name="connsiteY3" fmla="*/ 904875 h 1664082"/>
                <a:gd name="connsiteX4" fmla="*/ 1828800 w 5324475"/>
                <a:gd name="connsiteY4" fmla="*/ 1323975 h 1664082"/>
                <a:gd name="connsiteX5" fmla="*/ 2667000 w 5324475"/>
                <a:gd name="connsiteY5" fmla="*/ 1628775 h 1664082"/>
                <a:gd name="connsiteX6" fmla="*/ 3679003 w 5324475"/>
                <a:gd name="connsiteY6" fmla="*/ 1628775 h 1664082"/>
                <a:gd name="connsiteX7" fmla="*/ 3679003 w 5324475"/>
                <a:gd name="connsiteY7" fmla="*/ 1126969 h 1664082"/>
                <a:gd name="connsiteX8" fmla="*/ 3846574 w 5324475"/>
                <a:gd name="connsiteY8" fmla="*/ 1134584 h 1664082"/>
                <a:gd name="connsiteX9" fmla="*/ 3846574 w 5324475"/>
                <a:gd name="connsiteY9" fmla="*/ 1628775 h 1664082"/>
                <a:gd name="connsiteX10" fmla="*/ 4171950 w 5324475"/>
                <a:gd name="connsiteY10" fmla="*/ 1628775 h 1664082"/>
                <a:gd name="connsiteX11" fmla="*/ 4171950 w 5324475"/>
                <a:gd name="connsiteY11" fmla="*/ 1514475 h 1664082"/>
                <a:gd name="connsiteX12" fmla="*/ 5324475 w 5324475"/>
                <a:gd name="connsiteY12" fmla="*/ 1514475 h 1664082"/>
                <a:gd name="connsiteX13" fmla="*/ 5314950 w 5324475"/>
                <a:gd name="connsiteY13" fmla="*/ 1524000 h 1664082"/>
                <a:gd name="connsiteX0" fmla="*/ 0 w 5324475"/>
                <a:gd name="connsiteY0" fmla="*/ 0 h 1659132"/>
                <a:gd name="connsiteX1" fmla="*/ 1152525 w 5324475"/>
                <a:gd name="connsiteY1" fmla="*/ 0 h 1659132"/>
                <a:gd name="connsiteX2" fmla="*/ 1152525 w 5324475"/>
                <a:gd name="connsiteY2" fmla="*/ 600075 h 1659132"/>
                <a:gd name="connsiteX3" fmla="*/ 1828800 w 5324475"/>
                <a:gd name="connsiteY3" fmla="*/ 904875 h 1659132"/>
                <a:gd name="connsiteX4" fmla="*/ 1828800 w 5324475"/>
                <a:gd name="connsiteY4" fmla="*/ 1323975 h 1659132"/>
                <a:gd name="connsiteX5" fmla="*/ 2667000 w 5324475"/>
                <a:gd name="connsiteY5" fmla="*/ 1628775 h 1659132"/>
                <a:gd name="connsiteX6" fmla="*/ 3691602 w 5324475"/>
                <a:gd name="connsiteY6" fmla="*/ 1622194 h 1659132"/>
                <a:gd name="connsiteX7" fmla="*/ 3679003 w 5324475"/>
                <a:gd name="connsiteY7" fmla="*/ 1126969 h 1659132"/>
                <a:gd name="connsiteX8" fmla="*/ 3846574 w 5324475"/>
                <a:gd name="connsiteY8" fmla="*/ 1134584 h 1659132"/>
                <a:gd name="connsiteX9" fmla="*/ 3846574 w 5324475"/>
                <a:gd name="connsiteY9" fmla="*/ 1628775 h 1659132"/>
                <a:gd name="connsiteX10" fmla="*/ 4171950 w 5324475"/>
                <a:gd name="connsiteY10" fmla="*/ 1628775 h 1659132"/>
                <a:gd name="connsiteX11" fmla="*/ 4171950 w 5324475"/>
                <a:gd name="connsiteY11" fmla="*/ 1514475 h 1659132"/>
                <a:gd name="connsiteX12" fmla="*/ 5324475 w 5324475"/>
                <a:gd name="connsiteY12" fmla="*/ 1514475 h 1659132"/>
                <a:gd name="connsiteX13" fmla="*/ 5314950 w 5324475"/>
                <a:gd name="connsiteY13" fmla="*/ 1524000 h 1659132"/>
                <a:gd name="connsiteX0" fmla="*/ 0 w 5324475"/>
                <a:gd name="connsiteY0" fmla="*/ 0 h 1645590"/>
                <a:gd name="connsiteX1" fmla="*/ 1152525 w 5324475"/>
                <a:gd name="connsiteY1" fmla="*/ 0 h 1645590"/>
                <a:gd name="connsiteX2" fmla="*/ 1152525 w 5324475"/>
                <a:gd name="connsiteY2" fmla="*/ 600075 h 1645590"/>
                <a:gd name="connsiteX3" fmla="*/ 1828800 w 5324475"/>
                <a:gd name="connsiteY3" fmla="*/ 904875 h 1645590"/>
                <a:gd name="connsiteX4" fmla="*/ 1828800 w 5324475"/>
                <a:gd name="connsiteY4" fmla="*/ 1323975 h 1645590"/>
                <a:gd name="connsiteX5" fmla="*/ 2667000 w 5324475"/>
                <a:gd name="connsiteY5" fmla="*/ 1628775 h 1645590"/>
                <a:gd name="connsiteX6" fmla="*/ 3691602 w 5324475"/>
                <a:gd name="connsiteY6" fmla="*/ 1622194 h 1645590"/>
                <a:gd name="connsiteX7" fmla="*/ 3679003 w 5324475"/>
                <a:gd name="connsiteY7" fmla="*/ 1126969 h 1645590"/>
                <a:gd name="connsiteX8" fmla="*/ 3846574 w 5324475"/>
                <a:gd name="connsiteY8" fmla="*/ 1134584 h 1645590"/>
                <a:gd name="connsiteX9" fmla="*/ 3846574 w 5324475"/>
                <a:gd name="connsiteY9" fmla="*/ 1628775 h 1645590"/>
                <a:gd name="connsiteX10" fmla="*/ 4171950 w 5324475"/>
                <a:gd name="connsiteY10" fmla="*/ 1628775 h 1645590"/>
                <a:gd name="connsiteX11" fmla="*/ 4171950 w 5324475"/>
                <a:gd name="connsiteY11" fmla="*/ 1514475 h 1645590"/>
                <a:gd name="connsiteX12" fmla="*/ 5324475 w 5324475"/>
                <a:gd name="connsiteY12" fmla="*/ 1514475 h 1645590"/>
                <a:gd name="connsiteX13" fmla="*/ 5314950 w 5324475"/>
                <a:gd name="connsiteY13" fmla="*/ 1524000 h 1645590"/>
                <a:gd name="connsiteX0" fmla="*/ 0 w 5324475"/>
                <a:gd name="connsiteY0" fmla="*/ 0 h 1645590"/>
                <a:gd name="connsiteX1" fmla="*/ 1152525 w 5324475"/>
                <a:gd name="connsiteY1" fmla="*/ 0 h 1645590"/>
                <a:gd name="connsiteX2" fmla="*/ 1152525 w 5324475"/>
                <a:gd name="connsiteY2" fmla="*/ 600075 h 1645590"/>
                <a:gd name="connsiteX3" fmla="*/ 1828800 w 5324475"/>
                <a:gd name="connsiteY3" fmla="*/ 904875 h 1645590"/>
                <a:gd name="connsiteX4" fmla="*/ 1828800 w 5324475"/>
                <a:gd name="connsiteY4" fmla="*/ 1323975 h 1645590"/>
                <a:gd name="connsiteX5" fmla="*/ 2667000 w 5324475"/>
                <a:gd name="connsiteY5" fmla="*/ 1628775 h 1645590"/>
                <a:gd name="connsiteX6" fmla="*/ 3691602 w 5324475"/>
                <a:gd name="connsiteY6" fmla="*/ 1622194 h 1645590"/>
                <a:gd name="connsiteX7" fmla="*/ 3679003 w 5324475"/>
                <a:gd name="connsiteY7" fmla="*/ 1126969 h 1645590"/>
                <a:gd name="connsiteX8" fmla="*/ 3846574 w 5324475"/>
                <a:gd name="connsiteY8" fmla="*/ 1134584 h 1645590"/>
                <a:gd name="connsiteX9" fmla="*/ 3846574 w 5324475"/>
                <a:gd name="connsiteY9" fmla="*/ 1628775 h 1645590"/>
                <a:gd name="connsiteX10" fmla="*/ 4171950 w 5324475"/>
                <a:gd name="connsiteY10" fmla="*/ 1628775 h 1645590"/>
                <a:gd name="connsiteX11" fmla="*/ 4171950 w 5324475"/>
                <a:gd name="connsiteY11" fmla="*/ 1514475 h 1645590"/>
                <a:gd name="connsiteX12" fmla="*/ 5324475 w 5324475"/>
                <a:gd name="connsiteY12" fmla="*/ 1514475 h 1645590"/>
                <a:gd name="connsiteX13" fmla="*/ 5314950 w 5324475"/>
                <a:gd name="connsiteY13" fmla="*/ 1524000 h 1645590"/>
                <a:gd name="connsiteX0" fmla="*/ 0 w 5324475"/>
                <a:gd name="connsiteY0" fmla="*/ 0 h 1664173"/>
                <a:gd name="connsiteX1" fmla="*/ 1152525 w 5324475"/>
                <a:gd name="connsiteY1" fmla="*/ 0 h 1664173"/>
                <a:gd name="connsiteX2" fmla="*/ 1152525 w 5324475"/>
                <a:gd name="connsiteY2" fmla="*/ 600075 h 1664173"/>
                <a:gd name="connsiteX3" fmla="*/ 1828800 w 5324475"/>
                <a:gd name="connsiteY3" fmla="*/ 904875 h 1664173"/>
                <a:gd name="connsiteX4" fmla="*/ 1828800 w 5324475"/>
                <a:gd name="connsiteY4" fmla="*/ 1323975 h 1664173"/>
                <a:gd name="connsiteX5" fmla="*/ 2667000 w 5324475"/>
                <a:gd name="connsiteY5" fmla="*/ 1628775 h 1664173"/>
                <a:gd name="connsiteX6" fmla="*/ 3691602 w 5324475"/>
                <a:gd name="connsiteY6" fmla="*/ 1645590 h 1664173"/>
                <a:gd name="connsiteX7" fmla="*/ 3679003 w 5324475"/>
                <a:gd name="connsiteY7" fmla="*/ 1126969 h 1664173"/>
                <a:gd name="connsiteX8" fmla="*/ 3846574 w 5324475"/>
                <a:gd name="connsiteY8" fmla="*/ 1134584 h 1664173"/>
                <a:gd name="connsiteX9" fmla="*/ 3846574 w 5324475"/>
                <a:gd name="connsiteY9" fmla="*/ 1628775 h 1664173"/>
                <a:gd name="connsiteX10" fmla="*/ 4171950 w 5324475"/>
                <a:gd name="connsiteY10" fmla="*/ 1628775 h 1664173"/>
                <a:gd name="connsiteX11" fmla="*/ 4171950 w 5324475"/>
                <a:gd name="connsiteY11" fmla="*/ 1514475 h 1664173"/>
                <a:gd name="connsiteX12" fmla="*/ 5324475 w 5324475"/>
                <a:gd name="connsiteY12" fmla="*/ 1514475 h 1664173"/>
                <a:gd name="connsiteX13" fmla="*/ 5314950 w 5324475"/>
                <a:gd name="connsiteY13" fmla="*/ 1524000 h 1664173"/>
                <a:gd name="connsiteX0" fmla="*/ 0 w 5324475"/>
                <a:gd name="connsiteY0" fmla="*/ 0 h 1651725"/>
                <a:gd name="connsiteX1" fmla="*/ 1152525 w 5324475"/>
                <a:gd name="connsiteY1" fmla="*/ 0 h 1651725"/>
                <a:gd name="connsiteX2" fmla="*/ 1152525 w 5324475"/>
                <a:gd name="connsiteY2" fmla="*/ 600075 h 1651725"/>
                <a:gd name="connsiteX3" fmla="*/ 1828800 w 5324475"/>
                <a:gd name="connsiteY3" fmla="*/ 904875 h 1651725"/>
                <a:gd name="connsiteX4" fmla="*/ 1828800 w 5324475"/>
                <a:gd name="connsiteY4" fmla="*/ 1323975 h 1651725"/>
                <a:gd name="connsiteX5" fmla="*/ 2667000 w 5324475"/>
                <a:gd name="connsiteY5" fmla="*/ 1628775 h 1651725"/>
                <a:gd name="connsiteX6" fmla="*/ 3691602 w 5324475"/>
                <a:gd name="connsiteY6" fmla="*/ 1645590 h 1651725"/>
                <a:gd name="connsiteX7" fmla="*/ 3679003 w 5324475"/>
                <a:gd name="connsiteY7" fmla="*/ 1126969 h 1651725"/>
                <a:gd name="connsiteX8" fmla="*/ 3846574 w 5324475"/>
                <a:gd name="connsiteY8" fmla="*/ 1134584 h 1651725"/>
                <a:gd name="connsiteX9" fmla="*/ 3846574 w 5324475"/>
                <a:gd name="connsiteY9" fmla="*/ 1628775 h 1651725"/>
                <a:gd name="connsiteX10" fmla="*/ 4171950 w 5324475"/>
                <a:gd name="connsiteY10" fmla="*/ 1628775 h 1651725"/>
                <a:gd name="connsiteX11" fmla="*/ 4171950 w 5324475"/>
                <a:gd name="connsiteY11" fmla="*/ 1514475 h 1651725"/>
                <a:gd name="connsiteX12" fmla="*/ 5324475 w 5324475"/>
                <a:gd name="connsiteY12" fmla="*/ 1514475 h 1651725"/>
                <a:gd name="connsiteX13" fmla="*/ 5314950 w 5324475"/>
                <a:gd name="connsiteY13" fmla="*/ 1524000 h 1651725"/>
                <a:gd name="connsiteX0" fmla="*/ 0 w 5324475"/>
                <a:gd name="connsiteY0" fmla="*/ 0 h 1651725"/>
                <a:gd name="connsiteX1" fmla="*/ 1152525 w 5324475"/>
                <a:gd name="connsiteY1" fmla="*/ 0 h 1651725"/>
                <a:gd name="connsiteX2" fmla="*/ 1152525 w 5324475"/>
                <a:gd name="connsiteY2" fmla="*/ 600075 h 1651725"/>
                <a:gd name="connsiteX3" fmla="*/ 1828800 w 5324475"/>
                <a:gd name="connsiteY3" fmla="*/ 904875 h 1651725"/>
                <a:gd name="connsiteX4" fmla="*/ 1828800 w 5324475"/>
                <a:gd name="connsiteY4" fmla="*/ 1323975 h 1651725"/>
                <a:gd name="connsiteX5" fmla="*/ 2667000 w 5324475"/>
                <a:gd name="connsiteY5" fmla="*/ 1628775 h 1651725"/>
                <a:gd name="connsiteX6" fmla="*/ 3691602 w 5324475"/>
                <a:gd name="connsiteY6" fmla="*/ 1645590 h 1651725"/>
                <a:gd name="connsiteX7" fmla="*/ 3679003 w 5324475"/>
                <a:gd name="connsiteY7" fmla="*/ 1126969 h 1651725"/>
                <a:gd name="connsiteX8" fmla="*/ 3846574 w 5324475"/>
                <a:gd name="connsiteY8" fmla="*/ 1134584 h 1651725"/>
                <a:gd name="connsiteX9" fmla="*/ 3846574 w 5324475"/>
                <a:gd name="connsiteY9" fmla="*/ 1628775 h 1651725"/>
                <a:gd name="connsiteX10" fmla="*/ 4171950 w 5324475"/>
                <a:gd name="connsiteY10" fmla="*/ 1628775 h 1651725"/>
                <a:gd name="connsiteX11" fmla="*/ 4171950 w 5324475"/>
                <a:gd name="connsiteY11" fmla="*/ 1514475 h 1651725"/>
                <a:gd name="connsiteX12" fmla="*/ 5324475 w 5324475"/>
                <a:gd name="connsiteY12" fmla="*/ 1514475 h 1651725"/>
                <a:gd name="connsiteX13" fmla="*/ 5314950 w 5324475"/>
                <a:gd name="connsiteY13" fmla="*/ 1524000 h 1651725"/>
                <a:gd name="connsiteX0" fmla="*/ 0 w 5324475"/>
                <a:gd name="connsiteY0" fmla="*/ 0 h 1651725"/>
                <a:gd name="connsiteX1" fmla="*/ 1152525 w 5324475"/>
                <a:gd name="connsiteY1" fmla="*/ 0 h 1651725"/>
                <a:gd name="connsiteX2" fmla="*/ 1152525 w 5324475"/>
                <a:gd name="connsiteY2" fmla="*/ 600075 h 1651725"/>
                <a:gd name="connsiteX3" fmla="*/ 1828800 w 5324475"/>
                <a:gd name="connsiteY3" fmla="*/ 904875 h 1651725"/>
                <a:gd name="connsiteX4" fmla="*/ 1828800 w 5324475"/>
                <a:gd name="connsiteY4" fmla="*/ 1323975 h 1651725"/>
                <a:gd name="connsiteX5" fmla="*/ 2667000 w 5324475"/>
                <a:gd name="connsiteY5" fmla="*/ 1628775 h 1651725"/>
                <a:gd name="connsiteX6" fmla="*/ 3691602 w 5324475"/>
                <a:gd name="connsiteY6" fmla="*/ 1645590 h 1651725"/>
                <a:gd name="connsiteX7" fmla="*/ 3679003 w 5324475"/>
                <a:gd name="connsiteY7" fmla="*/ 1126969 h 1651725"/>
                <a:gd name="connsiteX8" fmla="*/ 3846574 w 5324475"/>
                <a:gd name="connsiteY8" fmla="*/ 1134584 h 1651725"/>
                <a:gd name="connsiteX9" fmla="*/ 3846574 w 5324475"/>
                <a:gd name="connsiteY9" fmla="*/ 1628775 h 1651725"/>
                <a:gd name="connsiteX10" fmla="*/ 4171950 w 5324475"/>
                <a:gd name="connsiteY10" fmla="*/ 1628775 h 1651725"/>
                <a:gd name="connsiteX11" fmla="*/ 4171950 w 5324475"/>
                <a:gd name="connsiteY11" fmla="*/ 1514475 h 1651725"/>
                <a:gd name="connsiteX12" fmla="*/ 5324475 w 5324475"/>
                <a:gd name="connsiteY12" fmla="*/ 1514475 h 1651725"/>
                <a:gd name="connsiteX13" fmla="*/ 5314950 w 5324475"/>
                <a:gd name="connsiteY13" fmla="*/ 1524000 h 1651725"/>
                <a:gd name="connsiteX0" fmla="*/ 0 w 5324475"/>
                <a:gd name="connsiteY0" fmla="*/ 0 h 1651725"/>
                <a:gd name="connsiteX1" fmla="*/ 1152525 w 5324475"/>
                <a:gd name="connsiteY1" fmla="*/ 0 h 1651725"/>
                <a:gd name="connsiteX2" fmla="*/ 1152525 w 5324475"/>
                <a:gd name="connsiteY2" fmla="*/ 600075 h 1651725"/>
                <a:gd name="connsiteX3" fmla="*/ 1828800 w 5324475"/>
                <a:gd name="connsiteY3" fmla="*/ 904875 h 1651725"/>
                <a:gd name="connsiteX4" fmla="*/ 1828800 w 5324475"/>
                <a:gd name="connsiteY4" fmla="*/ 1323975 h 1651725"/>
                <a:gd name="connsiteX5" fmla="*/ 2667000 w 5324475"/>
                <a:gd name="connsiteY5" fmla="*/ 1628775 h 1651725"/>
                <a:gd name="connsiteX6" fmla="*/ 3691602 w 5324475"/>
                <a:gd name="connsiteY6" fmla="*/ 1645590 h 1651725"/>
                <a:gd name="connsiteX7" fmla="*/ 3710501 w 5324475"/>
                <a:gd name="connsiteY7" fmla="*/ 1126970 h 1651725"/>
                <a:gd name="connsiteX8" fmla="*/ 3846574 w 5324475"/>
                <a:gd name="connsiteY8" fmla="*/ 1134584 h 1651725"/>
                <a:gd name="connsiteX9" fmla="*/ 3846574 w 5324475"/>
                <a:gd name="connsiteY9" fmla="*/ 1628775 h 1651725"/>
                <a:gd name="connsiteX10" fmla="*/ 4171950 w 5324475"/>
                <a:gd name="connsiteY10" fmla="*/ 1628775 h 1651725"/>
                <a:gd name="connsiteX11" fmla="*/ 4171950 w 5324475"/>
                <a:gd name="connsiteY11" fmla="*/ 1514475 h 1651725"/>
                <a:gd name="connsiteX12" fmla="*/ 5324475 w 5324475"/>
                <a:gd name="connsiteY12" fmla="*/ 1514475 h 1651725"/>
                <a:gd name="connsiteX13" fmla="*/ 5314950 w 5324475"/>
                <a:gd name="connsiteY13" fmla="*/ 1524000 h 1651725"/>
                <a:gd name="connsiteX0" fmla="*/ 0 w 5324475"/>
                <a:gd name="connsiteY0" fmla="*/ 0 h 1657312"/>
                <a:gd name="connsiteX1" fmla="*/ 1152525 w 5324475"/>
                <a:gd name="connsiteY1" fmla="*/ 0 h 1657312"/>
                <a:gd name="connsiteX2" fmla="*/ 1152525 w 5324475"/>
                <a:gd name="connsiteY2" fmla="*/ 600075 h 1657312"/>
                <a:gd name="connsiteX3" fmla="*/ 1828800 w 5324475"/>
                <a:gd name="connsiteY3" fmla="*/ 904875 h 1657312"/>
                <a:gd name="connsiteX4" fmla="*/ 1828800 w 5324475"/>
                <a:gd name="connsiteY4" fmla="*/ 1323975 h 1657312"/>
                <a:gd name="connsiteX5" fmla="*/ 2667000 w 5324475"/>
                <a:gd name="connsiteY5" fmla="*/ 1628775 h 1657312"/>
                <a:gd name="connsiteX6" fmla="*/ 3716801 w 5324475"/>
                <a:gd name="connsiteY6" fmla="*/ 1651725 h 1657312"/>
                <a:gd name="connsiteX7" fmla="*/ 3710501 w 5324475"/>
                <a:gd name="connsiteY7" fmla="*/ 1126970 h 1657312"/>
                <a:gd name="connsiteX8" fmla="*/ 3846574 w 5324475"/>
                <a:gd name="connsiteY8" fmla="*/ 1134584 h 1657312"/>
                <a:gd name="connsiteX9" fmla="*/ 3846574 w 5324475"/>
                <a:gd name="connsiteY9" fmla="*/ 1628775 h 1657312"/>
                <a:gd name="connsiteX10" fmla="*/ 4171950 w 5324475"/>
                <a:gd name="connsiteY10" fmla="*/ 1628775 h 1657312"/>
                <a:gd name="connsiteX11" fmla="*/ 4171950 w 5324475"/>
                <a:gd name="connsiteY11" fmla="*/ 1514475 h 1657312"/>
                <a:gd name="connsiteX12" fmla="*/ 5324475 w 5324475"/>
                <a:gd name="connsiteY12" fmla="*/ 1514475 h 1657312"/>
                <a:gd name="connsiteX13" fmla="*/ 5314950 w 5324475"/>
                <a:gd name="connsiteY13" fmla="*/ 1524000 h 1657312"/>
                <a:gd name="connsiteX0" fmla="*/ 0 w 5324475"/>
                <a:gd name="connsiteY0" fmla="*/ 0 h 1654745"/>
                <a:gd name="connsiteX1" fmla="*/ 1152525 w 5324475"/>
                <a:gd name="connsiteY1" fmla="*/ 0 h 1654745"/>
                <a:gd name="connsiteX2" fmla="*/ 1152525 w 5324475"/>
                <a:gd name="connsiteY2" fmla="*/ 600075 h 1654745"/>
                <a:gd name="connsiteX3" fmla="*/ 1828800 w 5324475"/>
                <a:gd name="connsiteY3" fmla="*/ 904875 h 1654745"/>
                <a:gd name="connsiteX4" fmla="*/ 1828800 w 5324475"/>
                <a:gd name="connsiteY4" fmla="*/ 1323975 h 1654745"/>
                <a:gd name="connsiteX5" fmla="*/ 2667000 w 5324475"/>
                <a:gd name="connsiteY5" fmla="*/ 1628775 h 1654745"/>
                <a:gd name="connsiteX6" fmla="*/ 3716801 w 5324475"/>
                <a:gd name="connsiteY6" fmla="*/ 1651725 h 1654745"/>
                <a:gd name="connsiteX7" fmla="*/ 3710501 w 5324475"/>
                <a:gd name="connsiteY7" fmla="*/ 1126970 h 1654745"/>
                <a:gd name="connsiteX8" fmla="*/ 3846574 w 5324475"/>
                <a:gd name="connsiteY8" fmla="*/ 1134584 h 1654745"/>
                <a:gd name="connsiteX9" fmla="*/ 3846574 w 5324475"/>
                <a:gd name="connsiteY9" fmla="*/ 1628775 h 1654745"/>
                <a:gd name="connsiteX10" fmla="*/ 4171950 w 5324475"/>
                <a:gd name="connsiteY10" fmla="*/ 1628775 h 1654745"/>
                <a:gd name="connsiteX11" fmla="*/ 4171950 w 5324475"/>
                <a:gd name="connsiteY11" fmla="*/ 1514475 h 1654745"/>
                <a:gd name="connsiteX12" fmla="*/ 5324475 w 5324475"/>
                <a:gd name="connsiteY12" fmla="*/ 1514475 h 1654745"/>
                <a:gd name="connsiteX13" fmla="*/ 5314950 w 5324475"/>
                <a:gd name="connsiteY13" fmla="*/ 1524000 h 1654745"/>
                <a:gd name="connsiteX0" fmla="*/ 0 w 5324475"/>
                <a:gd name="connsiteY0" fmla="*/ 0 h 1654745"/>
                <a:gd name="connsiteX1" fmla="*/ 1152525 w 5324475"/>
                <a:gd name="connsiteY1" fmla="*/ 0 h 1654745"/>
                <a:gd name="connsiteX2" fmla="*/ 1152525 w 5324475"/>
                <a:gd name="connsiteY2" fmla="*/ 600075 h 1654745"/>
                <a:gd name="connsiteX3" fmla="*/ 1828800 w 5324475"/>
                <a:gd name="connsiteY3" fmla="*/ 904875 h 1654745"/>
                <a:gd name="connsiteX4" fmla="*/ 1828800 w 5324475"/>
                <a:gd name="connsiteY4" fmla="*/ 1323975 h 1654745"/>
                <a:gd name="connsiteX5" fmla="*/ 2667000 w 5324475"/>
                <a:gd name="connsiteY5" fmla="*/ 1628775 h 1654745"/>
                <a:gd name="connsiteX6" fmla="*/ 3716801 w 5324475"/>
                <a:gd name="connsiteY6" fmla="*/ 1651725 h 1654745"/>
                <a:gd name="connsiteX7" fmla="*/ 3710501 w 5324475"/>
                <a:gd name="connsiteY7" fmla="*/ 1126970 h 1654745"/>
                <a:gd name="connsiteX8" fmla="*/ 3846574 w 5324475"/>
                <a:gd name="connsiteY8" fmla="*/ 1134584 h 1654745"/>
                <a:gd name="connsiteX9" fmla="*/ 3846574 w 5324475"/>
                <a:gd name="connsiteY9" fmla="*/ 1628775 h 1654745"/>
                <a:gd name="connsiteX10" fmla="*/ 4171950 w 5324475"/>
                <a:gd name="connsiteY10" fmla="*/ 1628775 h 1654745"/>
                <a:gd name="connsiteX11" fmla="*/ 4171950 w 5324475"/>
                <a:gd name="connsiteY11" fmla="*/ 1514475 h 1654745"/>
                <a:gd name="connsiteX12" fmla="*/ 5324475 w 5324475"/>
                <a:gd name="connsiteY12" fmla="*/ 1514475 h 1654745"/>
                <a:gd name="connsiteX13" fmla="*/ 5314950 w 5324475"/>
                <a:gd name="connsiteY13" fmla="*/ 1524000 h 1654745"/>
                <a:gd name="connsiteX0" fmla="*/ 0 w 5324475"/>
                <a:gd name="connsiteY0" fmla="*/ 0 h 1654745"/>
                <a:gd name="connsiteX1" fmla="*/ 1152525 w 5324475"/>
                <a:gd name="connsiteY1" fmla="*/ 0 h 1654745"/>
                <a:gd name="connsiteX2" fmla="*/ 1152525 w 5324475"/>
                <a:gd name="connsiteY2" fmla="*/ 600075 h 1654745"/>
                <a:gd name="connsiteX3" fmla="*/ 1828800 w 5324475"/>
                <a:gd name="connsiteY3" fmla="*/ 904875 h 1654745"/>
                <a:gd name="connsiteX4" fmla="*/ 1828800 w 5324475"/>
                <a:gd name="connsiteY4" fmla="*/ 1323975 h 1654745"/>
                <a:gd name="connsiteX5" fmla="*/ 2667000 w 5324475"/>
                <a:gd name="connsiteY5" fmla="*/ 1628775 h 1654745"/>
                <a:gd name="connsiteX6" fmla="*/ 3716801 w 5324475"/>
                <a:gd name="connsiteY6" fmla="*/ 1651725 h 1654745"/>
                <a:gd name="connsiteX7" fmla="*/ 3710501 w 5324475"/>
                <a:gd name="connsiteY7" fmla="*/ 1088895 h 1654745"/>
                <a:gd name="connsiteX8" fmla="*/ 3846574 w 5324475"/>
                <a:gd name="connsiteY8" fmla="*/ 1134584 h 1654745"/>
                <a:gd name="connsiteX9" fmla="*/ 3846574 w 5324475"/>
                <a:gd name="connsiteY9" fmla="*/ 1628775 h 1654745"/>
                <a:gd name="connsiteX10" fmla="*/ 4171950 w 5324475"/>
                <a:gd name="connsiteY10" fmla="*/ 1628775 h 1654745"/>
                <a:gd name="connsiteX11" fmla="*/ 4171950 w 5324475"/>
                <a:gd name="connsiteY11" fmla="*/ 1514475 h 1654745"/>
                <a:gd name="connsiteX12" fmla="*/ 5324475 w 5324475"/>
                <a:gd name="connsiteY12" fmla="*/ 1514475 h 1654745"/>
                <a:gd name="connsiteX13" fmla="*/ 5314950 w 5324475"/>
                <a:gd name="connsiteY13" fmla="*/ 1524000 h 1654745"/>
                <a:gd name="connsiteX0" fmla="*/ 0 w 5324475"/>
                <a:gd name="connsiteY0" fmla="*/ 0 h 1654745"/>
                <a:gd name="connsiteX1" fmla="*/ 1152525 w 5324475"/>
                <a:gd name="connsiteY1" fmla="*/ 0 h 1654745"/>
                <a:gd name="connsiteX2" fmla="*/ 1152525 w 5324475"/>
                <a:gd name="connsiteY2" fmla="*/ 600075 h 1654745"/>
                <a:gd name="connsiteX3" fmla="*/ 1828800 w 5324475"/>
                <a:gd name="connsiteY3" fmla="*/ 904875 h 1654745"/>
                <a:gd name="connsiteX4" fmla="*/ 1828800 w 5324475"/>
                <a:gd name="connsiteY4" fmla="*/ 1323975 h 1654745"/>
                <a:gd name="connsiteX5" fmla="*/ 2667000 w 5324475"/>
                <a:gd name="connsiteY5" fmla="*/ 1628775 h 1654745"/>
                <a:gd name="connsiteX6" fmla="*/ 3716801 w 5324475"/>
                <a:gd name="connsiteY6" fmla="*/ 1651725 h 1654745"/>
                <a:gd name="connsiteX7" fmla="*/ 3710501 w 5324475"/>
                <a:gd name="connsiteY7" fmla="*/ 1088895 h 1654745"/>
                <a:gd name="connsiteX8" fmla="*/ 3846574 w 5324475"/>
                <a:gd name="connsiteY8" fmla="*/ 1081278 h 1654745"/>
                <a:gd name="connsiteX9" fmla="*/ 3846574 w 5324475"/>
                <a:gd name="connsiteY9" fmla="*/ 1628775 h 1654745"/>
                <a:gd name="connsiteX10" fmla="*/ 4171950 w 5324475"/>
                <a:gd name="connsiteY10" fmla="*/ 1628775 h 1654745"/>
                <a:gd name="connsiteX11" fmla="*/ 4171950 w 5324475"/>
                <a:gd name="connsiteY11" fmla="*/ 1514475 h 1654745"/>
                <a:gd name="connsiteX12" fmla="*/ 5324475 w 5324475"/>
                <a:gd name="connsiteY12" fmla="*/ 1514475 h 1654745"/>
                <a:gd name="connsiteX13" fmla="*/ 5314950 w 5324475"/>
                <a:gd name="connsiteY13" fmla="*/ 1524000 h 1654745"/>
                <a:gd name="connsiteX0" fmla="*/ 0 w 5324475"/>
                <a:gd name="connsiteY0" fmla="*/ 0 h 1654745"/>
                <a:gd name="connsiteX1" fmla="*/ 1152525 w 5324475"/>
                <a:gd name="connsiteY1" fmla="*/ 0 h 1654745"/>
                <a:gd name="connsiteX2" fmla="*/ 1152525 w 5324475"/>
                <a:gd name="connsiteY2" fmla="*/ 600075 h 1654745"/>
                <a:gd name="connsiteX3" fmla="*/ 1828800 w 5324475"/>
                <a:gd name="connsiteY3" fmla="*/ 904875 h 1654745"/>
                <a:gd name="connsiteX4" fmla="*/ 1828800 w 5324475"/>
                <a:gd name="connsiteY4" fmla="*/ 1323975 h 1654745"/>
                <a:gd name="connsiteX5" fmla="*/ 2667000 w 5324475"/>
                <a:gd name="connsiteY5" fmla="*/ 1628775 h 1654745"/>
                <a:gd name="connsiteX6" fmla="*/ 3716801 w 5324475"/>
                <a:gd name="connsiteY6" fmla="*/ 1651725 h 1654745"/>
                <a:gd name="connsiteX7" fmla="*/ 3710501 w 5324475"/>
                <a:gd name="connsiteY7" fmla="*/ 1088895 h 1654745"/>
                <a:gd name="connsiteX8" fmla="*/ 3846574 w 5324475"/>
                <a:gd name="connsiteY8" fmla="*/ 1081278 h 1654745"/>
                <a:gd name="connsiteX9" fmla="*/ 3846574 w 5324475"/>
                <a:gd name="connsiteY9" fmla="*/ 1628775 h 1654745"/>
                <a:gd name="connsiteX10" fmla="*/ 4171950 w 5324475"/>
                <a:gd name="connsiteY10" fmla="*/ 1628775 h 1654745"/>
                <a:gd name="connsiteX11" fmla="*/ 4171950 w 5324475"/>
                <a:gd name="connsiteY11" fmla="*/ 1514475 h 1654745"/>
                <a:gd name="connsiteX12" fmla="*/ 5324475 w 5324475"/>
                <a:gd name="connsiteY12" fmla="*/ 1514475 h 1654745"/>
                <a:gd name="connsiteX13" fmla="*/ 5314950 w 5324475"/>
                <a:gd name="connsiteY13" fmla="*/ 1524000 h 1654745"/>
                <a:gd name="connsiteX0" fmla="*/ 0 w 5324475"/>
                <a:gd name="connsiteY0" fmla="*/ 0 h 1654745"/>
                <a:gd name="connsiteX1" fmla="*/ 1152525 w 5324475"/>
                <a:gd name="connsiteY1" fmla="*/ 0 h 1654745"/>
                <a:gd name="connsiteX2" fmla="*/ 1152525 w 5324475"/>
                <a:gd name="connsiteY2" fmla="*/ 600075 h 1654745"/>
                <a:gd name="connsiteX3" fmla="*/ 1828800 w 5324475"/>
                <a:gd name="connsiteY3" fmla="*/ 904875 h 1654745"/>
                <a:gd name="connsiteX4" fmla="*/ 1828800 w 5324475"/>
                <a:gd name="connsiteY4" fmla="*/ 1323975 h 1654745"/>
                <a:gd name="connsiteX5" fmla="*/ 2667000 w 5324475"/>
                <a:gd name="connsiteY5" fmla="*/ 1628775 h 1654745"/>
                <a:gd name="connsiteX6" fmla="*/ 3716801 w 5324475"/>
                <a:gd name="connsiteY6" fmla="*/ 1651725 h 1654745"/>
                <a:gd name="connsiteX7" fmla="*/ 3710501 w 5324475"/>
                <a:gd name="connsiteY7" fmla="*/ 1088895 h 1654745"/>
                <a:gd name="connsiteX8" fmla="*/ 3846574 w 5324475"/>
                <a:gd name="connsiteY8" fmla="*/ 1081278 h 1654745"/>
                <a:gd name="connsiteX9" fmla="*/ 3846574 w 5324475"/>
                <a:gd name="connsiteY9" fmla="*/ 1628775 h 1654745"/>
                <a:gd name="connsiteX10" fmla="*/ 4171950 w 5324475"/>
                <a:gd name="connsiteY10" fmla="*/ 1628775 h 1654745"/>
                <a:gd name="connsiteX11" fmla="*/ 4171950 w 5324475"/>
                <a:gd name="connsiteY11" fmla="*/ 1514475 h 1654745"/>
                <a:gd name="connsiteX12" fmla="*/ 5324475 w 5324475"/>
                <a:gd name="connsiteY12" fmla="*/ 1514475 h 1654745"/>
                <a:gd name="connsiteX13" fmla="*/ 5314950 w 5324475"/>
                <a:gd name="connsiteY13" fmla="*/ 1524000 h 1654745"/>
                <a:gd name="connsiteX0" fmla="*/ 0 w 5324475"/>
                <a:gd name="connsiteY0" fmla="*/ 0 h 1654745"/>
                <a:gd name="connsiteX1" fmla="*/ 1152525 w 5324475"/>
                <a:gd name="connsiteY1" fmla="*/ 0 h 1654745"/>
                <a:gd name="connsiteX2" fmla="*/ 1152525 w 5324475"/>
                <a:gd name="connsiteY2" fmla="*/ 600075 h 1654745"/>
                <a:gd name="connsiteX3" fmla="*/ 1828800 w 5324475"/>
                <a:gd name="connsiteY3" fmla="*/ 904875 h 1654745"/>
                <a:gd name="connsiteX4" fmla="*/ 1828800 w 5324475"/>
                <a:gd name="connsiteY4" fmla="*/ 1323975 h 1654745"/>
                <a:gd name="connsiteX5" fmla="*/ 2667000 w 5324475"/>
                <a:gd name="connsiteY5" fmla="*/ 1628775 h 1654745"/>
                <a:gd name="connsiteX6" fmla="*/ 3716801 w 5324475"/>
                <a:gd name="connsiteY6" fmla="*/ 1651725 h 1654745"/>
                <a:gd name="connsiteX7" fmla="*/ 3710501 w 5324475"/>
                <a:gd name="connsiteY7" fmla="*/ 1088895 h 1654745"/>
                <a:gd name="connsiteX8" fmla="*/ 3846574 w 5324475"/>
                <a:gd name="connsiteY8" fmla="*/ 1081278 h 1654745"/>
                <a:gd name="connsiteX9" fmla="*/ 3846574 w 5324475"/>
                <a:gd name="connsiteY9" fmla="*/ 1628775 h 1654745"/>
                <a:gd name="connsiteX10" fmla="*/ 4171950 w 5324475"/>
                <a:gd name="connsiteY10" fmla="*/ 1628775 h 1654745"/>
                <a:gd name="connsiteX11" fmla="*/ 4171950 w 5324475"/>
                <a:gd name="connsiteY11" fmla="*/ 1514475 h 1654745"/>
                <a:gd name="connsiteX12" fmla="*/ 5324475 w 5324475"/>
                <a:gd name="connsiteY12" fmla="*/ 1514475 h 1654745"/>
                <a:gd name="connsiteX13" fmla="*/ 5314950 w 5324475"/>
                <a:gd name="connsiteY13" fmla="*/ 1524000 h 1654745"/>
                <a:gd name="connsiteX0" fmla="*/ 0 w 5324475"/>
                <a:gd name="connsiteY0" fmla="*/ 0 h 1654745"/>
                <a:gd name="connsiteX1" fmla="*/ 1152525 w 5324475"/>
                <a:gd name="connsiteY1" fmla="*/ 0 h 1654745"/>
                <a:gd name="connsiteX2" fmla="*/ 1152525 w 5324475"/>
                <a:gd name="connsiteY2" fmla="*/ 600075 h 1654745"/>
                <a:gd name="connsiteX3" fmla="*/ 1828800 w 5324475"/>
                <a:gd name="connsiteY3" fmla="*/ 904875 h 1654745"/>
                <a:gd name="connsiteX4" fmla="*/ 1828800 w 5324475"/>
                <a:gd name="connsiteY4" fmla="*/ 1323975 h 1654745"/>
                <a:gd name="connsiteX5" fmla="*/ 2667000 w 5324475"/>
                <a:gd name="connsiteY5" fmla="*/ 1628775 h 1654745"/>
                <a:gd name="connsiteX6" fmla="*/ 3716801 w 5324475"/>
                <a:gd name="connsiteY6" fmla="*/ 1651725 h 1654745"/>
                <a:gd name="connsiteX7" fmla="*/ 3710501 w 5324475"/>
                <a:gd name="connsiteY7" fmla="*/ 1088895 h 1654745"/>
                <a:gd name="connsiteX8" fmla="*/ 3846574 w 5324475"/>
                <a:gd name="connsiteY8" fmla="*/ 1081278 h 1654745"/>
                <a:gd name="connsiteX9" fmla="*/ 3846574 w 5324475"/>
                <a:gd name="connsiteY9" fmla="*/ 1622000 h 1654745"/>
                <a:gd name="connsiteX10" fmla="*/ 4171950 w 5324475"/>
                <a:gd name="connsiteY10" fmla="*/ 1628775 h 1654745"/>
                <a:gd name="connsiteX11" fmla="*/ 4171950 w 5324475"/>
                <a:gd name="connsiteY11" fmla="*/ 1514475 h 1654745"/>
                <a:gd name="connsiteX12" fmla="*/ 5324475 w 5324475"/>
                <a:gd name="connsiteY12" fmla="*/ 1514475 h 1654745"/>
                <a:gd name="connsiteX13" fmla="*/ 5314950 w 5324475"/>
                <a:gd name="connsiteY13" fmla="*/ 1524000 h 1654745"/>
                <a:gd name="connsiteX0" fmla="*/ 0 w 5324475"/>
                <a:gd name="connsiteY0" fmla="*/ 0 h 1654745"/>
                <a:gd name="connsiteX1" fmla="*/ 1152525 w 5324475"/>
                <a:gd name="connsiteY1" fmla="*/ 0 h 1654745"/>
                <a:gd name="connsiteX2" fmla="*/ 1152525 w 5324475"/>
                <a:gd name="connsiteY2" fmla="*/ 600075 h 1654745"/>
                <a:gd name="connsiteX3" fmla="*/ 1828800 w 5324475"/>
                <a:gd name="connsiteY3" fmla="*/ 904875 h 1654745"/>
                <a:gd name="connsiteX4" fmla="*/ 1828800 w 5324475"/>
                <a:gd name="connsiteY4" fmla="*/ 1323975 h 1654745"/>
                <a:gd name="connsiteX5" fmla="*/ 2667000 w 5324475"/>
                <a:gd name="connsiteY5" fmla="*/ 1628775 h 1654745"/>
                <a:gd name="connsiteX6" fmla="*/ 3716801 w 5324475"/>
                <a:gd name="connsiteY6" fmla="*/ 1651725 h 1654745"/>
                <a:gd name="connsiteX7" fmla="*/ 3710501 w 5324475"/>
                <a:gd name="connsiteY7" fmla="*/ 1088895 h 1654745"/>
                <a:gd name="connsiteX8" fmla="*/ 3846574 w 5324475"/>
                <a:gd name="connsiteY8" fmla="*/ 1081278 h 1654745"/>
                <a:gd name="connsiteX9" fmla="*/ 3846574 w 5324475"/>
                <a:gd name="connsiteY9" fmla="*/ 1654745 h 1654745"/>
                <a:gd name="connsiteX10" fmla="*/ 4171950 w 5324475"/>
                <a:gd name="connsiteY10" fmla="*/ 1628775 h 1654745"/>
                <a:gd name="connsiteX11" fmla="*/ 4171950 w 5324475"/>
                <a:gd name="connsiteY11" fmla="*/ 1514475 h 1654745"/>
                <a:gd name="connsiteX12" fmla="*/ 5324475 w 5324475"/>
                <a:gd name="connsiteY12" fmla="*/ 1514475 h 1654745"/>
                <a:gd name="connsiteX13" fmla="*/ 5314950 w 5324475"/>
                <a:gd name="connsiteY13" fmla="*/ 1524000 h 1654745"/>
                <a:gd name="connsiteX0" fmla="*/ 0 w 5324475"/>
                <a:gd name="connsiteY0" fmla="*/ 0 h 1654745"/>
                <a:gd name="connsiteX1" fmla="*/ 1152525 w 5324475"/>
                <a:gd name="connsiteY1" fmla="*/ 0 h 1654745"/>
                <a:gd name="connsiteX2" fmla="*/ 1152525 w 5324475"/>
                <a:gd name="connsiteY2" fmla="*/ 600075 h 1654745"/>
                <a:gd name="connsiteX3" fmla="*/ 1828800 w 5324475"/>
                <a:gd name="connsiteY3" fmla="*/ 904875 h 1654745"/>
                <a:gd name="connsiteX4" fmla="*/ 1828800 w 5324475"/>
                <a:gd name="connsiteY4" fmla="*/ 1323975 h 1654745"/>
                <a:gd name="connsiteX5" fmla="*/ 2667000 w 5324475"/>
                <a:gd name="connsiteY5" fmla="*/ 1628775 h 1654745"/>
                <a:gd name="connsiteX6" fmla="*/ 3716801 w 5324475"/>
                <a:gd name="connsiteY6" fmla="*/ 1651725 h 1654745"/>
                <a:gd name="connsiteX7" fmla="*/ 3710501 w 5324475"/>
                <a:gd name="connsiteY7" fmla="*/ 1088895 h 1654745"/>
                <a:gd name="connsiteX8" fmla="*/ 3846574 w 5324475"/>
                <a:gd name="connsiteY8" fmla="*/ 1081278 h 1654745"/>
                <a:gd name="connsiteX9" fmla="*/ 3846574 w 5324475"/>
                <a:gd name="connsiteY9" fmla="*/ 1622000 h 1654745"/>
                <a:gd name="connsiteX10" fmla="*/ 4171950 w 5324475"/>
                <a:gd name="connsiteY10" fmla="*/ 1628775 h 1654745"/>
                <a:gd name="connsiteX11" fmla="*/ 4171950 w 5324475"/>
                <a:gd name="connsiteY11" fmla="*/ 1514475 h 1654745"/>
                <a:gd name="connsiteX12" fmla="*/ 5324475 w 5324475"/>
                <a:gd name="connsiteY12" fmla="*/ 1514475 h 1654745"/>
                <a:gd name="connsiteX13" fmla="*/ 5314950 w 5324475"/>
                <a:gd name="connsiteY13" fmla="*/ 1524000 h 1654745"/>
                <a:gd name="connsiteX0" fmla="*/ 0 w 5324475"/>
                <a:gd name="connsiteY0" fmla="*/ 0 h 1628775"/>
                <a:gd name="connsiteX1" fmla="*/ 1152525 w 5324475"/>
                <a:gd name="connsiteY1" fmla="*/ 0 h 1628775"/>
                <a:gd name="connsiteX2" fmla="*/ 1152525 w 5324475"/>
                <a:gd name="connsiteY2" fmla="*/ 600075 h 1628775"/>
                <a:gd name="connsiteX3" fmla="*/ 1828800 w 5324475"/>
                <a:gd name="connsiteY3" fmla="*/ 904875 h 1628775"/>
                <a:gd name="connsiteX4" fmla="*/ 1828800 w 5324475"/>
                <a:gd name="connsiteY4" fmla="*/ 1323975 h 1628775"/>
                <a:gd name="connsiteX5" fmla="*/ 2667000 w 5324475"/>
                <a:gd name="connsiteY5" fmla="*/ 1628775 h 1628775"/>
                <a:gd name="connsiteX6" fmla="*/ 3716801 w 5324475"/>
                <a:gd name="connsiteY6" fmla="*/ 1622000 h 1628775"/>
                <a:gd name="connsiteX7" fmla="*/ 3710501 w 5324475"/>
                <a:gd name="connsiteY7" fmla="*/ 1088895 h 1628775"/>
                <a:gd name="connsiteX8" fmla="*/ 3846574 w 5324475"/>
                <a:gd name="connsiteY8" fmla="*/ 1081278 h 1628775"/>
                <a:gd name="connsiteX9" fmla="*/ 3846574 w 5324475"/>
                <a:gd name="connsiteY9" fmla="*/ 1622000 h 1628775"/>
                <a:gd name="connsiteX10" fmla="*/ 4171950 w 5324475"/>
                <a:gd name="connsiteY10" fmla="*/ 1628775 h 1628775"/>
                <a:gd name="connsiteX11" fmla="*/ 4171950 w 5324475"/>
                <a:gd name="connsiteY11" fmla="*/ 1514475 h 1628775"/>
                <a:gd name="connsiteX12" fmla="*/ 5324475 w 5324475"/>
                <a:gd name="connsiteY12" fmla="*/ 1514475 h 1628775"/>
                <a:gd name="connsiteX13" fmla="*/ 5314950 w 5324475"/>
                <a:gd name="connsiteY13" fmla="*/ 1524000 h 1628775"/>
                <a:gd name="connsiteX0" fmla="*/ 0 w 5324475"/>
                <a:gd name="connsiteY0" fmla="*/ 0 h 1628775"/>
                <a:gd name="connsiteX1" fmla="*/ 1152525 w 5324475"/>
                <a:gd name="connsiteY1" fmla="*/ 0 h 1628775"/>
                <a:gd name="connsiteX2" fmla="*/ 1152525 w 5324475"/>
                <a:gd name="connsiteY2" fmla="*/ 600075 h 1628775"/>
                <a:gd name="connsiteX3" fmla="*/ 1828800 w 5324475"/>
                <a:gd name="connsiteY3" fmla="*/ 904875 h 1628775"/>
                <a:gd name="connsiteX4" fmla="*/ 1828800 w 5324475"/>
                <a:gd name="connsiteY4" fmla="*/ 1323975 h 1628775"/>
                <a:gd name="connsiteX5" fmla="*/ 2667000 w 5324475"/>
                <a:gd name="connsiteY5" fmla="*/ 1628775 h 1628775"/>
                <a:gd name="connsiteX6" fmla="*/ 3716801 w 5324475"/>
                <a:gd name="connsiteY6" fmla="*/ 1622000 h 1628775"/>
                <a:gd name="connsiteX7" fmla="*/ 3710501 w 5324475"/>
                <a:gd name="connsiteY7" fmla="*/ 1088895 h 1628775"/>
                <a:gd name="connsiteX8" fmla="*/ 3846574 w 5324475"/>
                <a:gd name="connsiteY8" fmla="*/ 1104133 h 1628775"/>
                <a:gd name="connsiteX9" fmla="*/ 3846574 w 5324475"/>
                <a:gd name="connsiteY9" fmla="*/ 1622000 h 1628775"/>
                <a:gd name="connsiteX10" fmla="*/ 4171950 w 5324475"/>
                <a:gd name="connsiteY10" fmla="*/ 1628775 h 1628775"/>
                <a:gd name="connsiteX11" fmla="*/ 4171950 w 5324475"/>
                <a:gd name="connsiteY11" fmla="*/ 1514475 h 1628775"/>
                <a:gd name="connsiteX12" fmla="*/ 5324475 w 5324475"/>
                <a:gd name="connsiteY12" fmla="*/ 1514475 h 1628775"/>
                <a:gd name="connsiteX13" fmla="*/ 5314950 w 5324475"/>
                <a:gd name="connsiteY13" fmla="*/ 1524000 h 1628775"/>
                <a:gd name="connsiteX0" fmla="*/ 0 w 5324475"/>
                <a:gd name="connsiteY0" fmla="*/ 0 h 1628775"/>
                <a:gd name="connsiteX1" fmla="*/ 1152525 w 5324475"/>
                <a:gd name="connsiteY1" fmla="*/ 0 h 1628775"/>
                <a:gd name="connsiteX2" fmla="*/ 1152525 w 5324475"/>
                <a:gd name="connsiteY2" fmla="*/ 600075 h 1628775"/>
                <a:gd name="connsiteX3" fmla="*/ 1828800 w 5324475"/>
                <a:gd name="connsiteY3" fmla="*/ 904875 h 1628775"/>
                <a:gd name="connsiteX4" fmla="*/ 1828800 w 5324475"/>
                <a:gd name="connsiteY4" fmla="*/ 1323975 h 1628775"/>
                <a:gd name="connsiteX5" fmla="*/ 2667000 w 5324475"/>
                <a:gd name="connsiteY5" fmla="*/ 1628775 h 1628775"/>
                <a:gd name="connsiteX6" fmla="*/ 3716801 w 5324475"/>
                <a:gd name="connsiteY6" fmla="*/ 1622000 h 1628775"/>
                <a:gd name="connsiteX7" fmla="*/ 3710501 w 5324475"/>
                <a:gd name="connsiteY7" fmla="*/ 1088895 h 1628775"/>
                <a:gd name="connsiteX8" fmla="*/ 3846574 w 5324475"/>
                <a:gd name="connsiteY8" fmla="*/ 1073660 h 1628775"/>
                <a:gd name="connsiteX9" fmla="*/ 3846574 w 5324475"/>
                <a:gd name="connsiteY9" fmla="*/ 1622000 h 1628775"/>
                <a:gd name="connsiteX10" fmla="*/ 4171950 w 5324475"/>
                <a:gd name="connsiteY10" fmla="*/ 1628775 h 1628775"/>
                <a:gd name="connsiteX11" fmla="*/ 4171950 w 5324475"/>
                <a:gd name="connsiteY11" fmla="*/ 1514475 h 1628775"/>
                <a:gd name="connsiteX12" fmla="*/ 5324475 w 5324475"/>
                <a:gd name="connsiteY12" fmla="*/ 1514475 h 1628775"/>
                <a:gd name="connsiteX13" fmla="*/ 5314950 w 5324475"/>
                <a:gd name="connsiteY13" fmla="*/ 1524000 h 1628775"/>
                <a:gd name="connsiteX0" fmla="*/ 0 w 5324475"/>
                <a:gd name="connsiteY0" fmla="*/ 0 h 1628775"/>
                <a:gd name="connsiteX1" fmla="*/ 1152525 w 5324475"/>
                <a:gd name="connsiteY1" fmla="*/ 0 h 1628775"/>
                <a:gd name="connsiteX2" fmla="*/ 1152525 w 5324475"/>
                <a:gd name="connsiteY2" fmla="*/ 600075 h 1628775"/>
                <a:gd name="connsiteX3" fmla="*/ 1828800 w 5324475"/>
                <a:gd name="connsiteY3" fmla="*/ 904875 h 1628775"/>
                <a:gd name="connsiteX4" fmla="*/ 1828800 w 5324475"/>
                <a:gd name="connsiteY4" fmla="*/ 1323975 h 1628775"/>
                <a:gd name="connsiteX5" fmla="*/ 2667000 w 5324475"/>
                <a:gd name="connsiteY5" fmla="*/ 1628775 h 1628775"/>
                <a:gd name="connsiteX6" fmla="*/ 3716801 w 5324475"/>
                <a:gd name="connsiteY6" fmla="*/ 1622000 h 1628775"/>
                <a:gd name="connsiteX7" fmla="*/ 3710501 w 5324475"/>
                <a:gd name="connsiteY7" fmla="*/ 1088895 h 1628775"/>
                <a:gd name="connsiteX8" fmla="*/ 3846574 w 5324475"/>
                <a:gd name="connsiteY8" fmla="*/ 1073660 h 1628775"/>
                <a:gd name="connsiteX9" fmla="*/ 3846574 w 5324475"/>
                <a:gd name="connsiteY9" fmla="*/ 1622000 h 1628775"/>
                <a:gd name="connsiteX10" fmla="*/ 4171950 w 5324475"/>
                <a:gd name="connsiteY10" fmla="*/ 1628775 h 1628775"/>
                <a:gd name="connsiteX11" fmla="*/ 4171950 w 5324475"/>
                <a:gd name="connsiteY11" fmla="*/ 1514475 h 1628775"/>
                <a:gd name="connsiteX12" fmla="*/ 5324475 w 5324475"/>
                <a:gd name="connsiteY12" fmla="*/ 1514475 h 1628775"/>
                <a:gd name="connsiteX13" fmla="*/ 5314950 w 5324475"/>
                <a:gd name="connsiteY13" fmla="*/ 1524000 h 1628775"/>
                <a:gd name="connsiteX0" fmla="*/ 0 w 5324475"/>
                <a:gd name="connsiteY0" fmla="*/ 0 h 1628775"/>
                <a:gd name="connsiteX1" fmla="*/ 1152525 w 5324475"/>
                <a:gd name="connsiteY1" fmla="*/ 0 h 1628775"/>
                <a:gd name="connsiteX2" fmla="*/ 1152525 w 5324475"/>
                <a:gd name="connsiteY2" fmla="*/ 600075 h 1628775"/>
                <a:gd name="connsiteX3" fmla="*/ 1828800 w 5324475"/>
                <a:gd name="connsiteY3" fmla="*/ 904875 h 1628775"/>
                <a:gd name="connsiteX4" fmla="*/ 1828800 w 5324475"/>
                <a:gd name="connsiteY4" fmla="*/ 1323975 h 1628775"/>
                <a:gd name="connsiteX5" fmla="*/ 2667000 w 5324475"/>
                <a:gd name="connsiteY5" fmla="*/ 1628775 h 1628775"/>
                <a:gd name="connsiteX6" fmla="*/ 3716801 w 5324475"/>
                <a:gd name="connsiteY6" fmla="*/ 1622000 h 1628775"/>
                <a:gd name="connsiteX7" fmla="*/ 3710501 w 5324475"/>
                <a:gd name="connsiteY7" fmla="*/ 1088895 h 1628775"/>
                <a:gd name="connsiteX8" fmla="*/ 3846574 w 5324475"/>
                <a:gd name="connsiteY8" fmla="*/ 1073660 h 1628775"/>
                <a:gd name="connsiteX9" fmla="*/ 3846574 w 5324475"/>
                <a:gd name="connsiteY9" fmla="*/ 1622000 h 1628775"/>
                <a:gd name="connsiteX10" fmla="*/ 4171950 w 5324475"/>
                <a:gd name="connsiteY10" fmla="*/ 1628775 h 1628775"/>
                <a:gd name="connsiteX11" fmla="*/ 4171950 w 5324475"/>
                <a:gd name="connsiteY11" fmla="*/ 1514475 h 1628775"/>
                <a:gd name="connsiteX12" fmla="*/ 5324475 w 5324475"/>
                <a:gd name="connsiteY12" fmla="*/ 1514475 h 1628775"/>
                <a:gd name="connsiteX13" fmla="*/ 5314950 w 5324475"/>
                <a:gd name="connsiteY13" fmla="*/ 1524000 h 1628775"/>
                <a:gd name="connsiteX0" fmla="*/ 0 w 5324475"/>
                <a:gd name="connsiteY0" fmla="*/ 0 h 1628775"/>
                <a:gd name="connsiteX1" fmla="*/ 1152525 w 5324475"/>
                <a:gd name="connsiteY1" fmla="*/ 0 h 1628775"/>
                <a:gd name="connsiteX2" fmla="*/ 1152525 w 5324475"/>
                <a:gd name="connsiteY2" fmla="*/ 600075 h 1628775"/>
                <a:gd name="connsiteX3" fmla="*/ 1828800 w 5324475"/>
                <a:gd name="connsiteY3" fmla="*/ 904875 h 1628775"/>
                <a:gd name="connsiteX4" fmla="*/ 1828800 w 5324475"/>
                <a:gd name="connsiteY4" fmla="*/ 1323975 h 1628775"/>
                <a:gd name="connsiteX5" fmla="*/ 2667000 w 5324475"/>
                <a:gd name="connsiteY5" fmla="*/ 1628775 h 1628775"/>
                <a:gd name="connsiteX6" fmla="*/ 3716801 w 5324475"/>
                <a:gd name="connsiteY6" fmla="*/ 1622000 h 1628775"/>
                <a:gd name="connsiteX7" fmla="*/ 3710501 w 5324475"/>
                <a:gd name="connsiteY7" fmla="*/ 1058422 h 1628775"/>
                <a:gd name="connsiteX8" fmla="*/ 3846574 w 5324475"/>
                <a:gd name="connsiteY8" fmla="*/ 1073660 h 1628775"/>
                <a:gd name="connsiteX9" fmla="*/ 3846574 w 5324475"/>
                <a:gd name="connsiteY9" fmla="*/ 1622000 h 1628775"/>
                <a:gd name="connsiteX10" fmla="*/ 4171950 w 5324475"/>
                <a:gd name="connsiteY10" fmla="*/ 1628775 h 1628775"/>
                <a:gd name="connsiteX11" fmla="*/ 4171950 w 5324475"/>
                <a:gd name="connsiteY11" fmla="*/ 1514475 h 1628775"/>
                <a:gd name="connsiteX12" fmla="*/ 5324475 w 5324475"/>
                <a:gd name="connsiteY12" fmla="*/ 1514475 h 1628775"/>
                <a:gd name="connsiteX13" fmla="*/ 5314950 w 5324475"/>
                <a:gd name="connsiteY13" fmla="*/ 1524000 h 1628775"/>
                <a:gd name="connsiteX0" fmla="*/ 0 w 5324475"/>
                <a:gd name="connsiteY0" fmla="*/ 0 h 1628775"/>
                <a:gd name="connsiteX1" fmla="*/ 1152525 w 5324475"/>
                <a:gd name="connsiteY1" fmla="*/ 0 h 1628775"/>
                <a:gd name="connsiteX2" fmla="*/ 1152525 w 5324475"/>
                <a:gd name="connsiteY2" fmla="*/ 600075 h 1628775"/>
                <a:gd name="connsiteX3" fmla="*/ 1828800 w 5324475"/>
                <a:gd name="connsiteY3" fmla="*/ 904875 h 1628775"/>
                <a:gd name="connsiteX4" fmla="*/ 1828800 w 5324475"/>
                <a:gd name="connsiteY4" fmla="*/ 1323975 h 1628775"/>
                <a:gd name="connsiteX5" fmla="*/ 2667000 w 5324475"/>
                <a:gd name="connsiteY5" fmla="*/ 1628775 h 1628775"/>
                <a:gd name="connsiteX6" fmla="*/ 3716801 w 5324475"/>
                <a:gd name="connsiteY6" fmla="*/ 1622000 h 1628775"/>
                <a:gd name="connsiteX7" fmla="*/ 3710501 w 5324475"/>
                <a:gd name="connsiteY7" fmla="*/ 1081277 h 1628775"/>
                <a:gd name="connsiteX8" fmla="*/ 3846574 w 5324475"/>
                <a:gd name="connsiteY8" fmla="*/ 1073660 h 1628775"/>
                <a:gd name="connsiteX9" fmla="*/ 3846574 w 5324475"/>
                <a:gd name="connsiteY9" fmla="*/ 1622000 h 1628775"/>
                <a:gd name="connsiteX10" fmla="*/ 4171950 w 5324475"/>
                <a:gd name="connsiteY10" fmla="*/ 1628775 h 1628775"/>
                <a:gd name="connsiteX11" fmla="*/ 4171950 w 5324475"/>
                <a:gd name="connsiteY11" fmla="*/ 1514475 h 1628775"/>
                <a:gd name="connsiteX12" fmla="*/ 5324475 w 5324475"/>
                <a:gd name="connsiteY12" fmla="*/ 1514475 h 1628775"/>
                <a:gd name="connsiteX13" fmla="*/ 5314950 w 5324475"/>
                <a:gd name="connsiteY13" fmla="*/ 1524000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24475" h="1628775">
                  <a:moveTo>
                    <a:pt x="0" y="0"/>
                  </a:moveTo>
                  <a:lnTo>
                    <a:pt x="1152525" y="0"/>
                  </a:lnTo>
                  <a:lnTo>
                    <a:pt x="1152525" y="600075"/>
                  </a:lnTo>
                  <a:lnTo>
                    <a:pt x="1828800" y="904875"/>
                  </a:lnTo>
                  <a:lnTo>
                    <a:pt x="1828800" y="1323975"/>
                  </a:lnTo>
                  <a:lnTo>
                    <a:pt x="2667000" y="1628775"/>
                  </a:lnTo>
                  <a:cubicBezTo>
                    <a:pt x="2927070" y="1620054"/>
                    <a:pt x="3516636" y="1637082"/>
                    <a:pt x="3716801" y="1622000"/>
                  </a:cubicBezTo>
                  <a:cubicBezTo>
                    <a:pt x="3721677" y="1485061"/>
                    <a:pt x="3709871" y="1264039"/>
                    <a:pt x="3710501" y="1081277"/>
                  </a:cubicBezTo>
                  <a:cubicBezTo>
                    <a:pt x="3786727" y="1081279"/>
                    <a:pt x="3799747" y="1071254"/>
                    <a:pt x="3846574" y="1073660"/>
                  </a:cubicBezTo>
                  <a:cubicBezTo>
                    <a:pt x="3849515" y="1154885"/>
                    <a:pt x="3843635" y="1510316"/>
                    <a:pt x="3846574" y="1622000"/>
                  </a:cubicBezTo>
                  <a:lnTo>
                    <a:pt x="4171950" y="1628775"/>
                  </a:lnTo>
                  <a:lnTo>
                    <a:pt x="4171950" y="1514475"/>
                  </a:lnTo>
                  <a:lnTo>
                    <a:pt x="5324475" y="1514475"/>
                  </a:lnTo>
                  <a:lnTo>
                    <a:pt x="5314950" y="1524000"/>
                  </a:lnTo>
                </a:path>
              </a:pathLst>
            </a:custGeom>
            <a:ln w="38100"/>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Bef>
                  <a:spcPts val="600"/>
                </a:spcBef>
                <a:spcAft>
                  <a:spcPts val="600"/>
                </a:spcAft>
              </a:pPr>
              <a:r>
                <a:rPr lang="en-US" sz="1000">
                  <a:effectLst/>
                  <a:latin typeface="Times New Roman"/>
                  <a:ea typeface="Times New Roman"/>
                </a:rPr>
                <a:t> </a:t>
              </a:r>
              <a:endParaRPr lang="en-US" sz="1400">
                <a:effectLst/>
                <a:latin typeface="Times New Roman"/>
                <a:ea typeface="Times New Roman"/>
              </a:endParaRPr>
            </a:p>
          </p:txBody>
        </p:sp>
        <p:sp>
          <p:nvSpPr>
            <p:cNvPr id="22" name="Freeform 21"/>
            <p:cNvSpPr/>
            <p:nvPr/>
          </p:nvSpPr>
          <p:spPr>
            <a:xfrm>
              <a:off x="2228850" y="1454150"/>
              <a:ext cx="3580765" cy="464629"/>
            </a:xfrm>
            <a:custGeom>
              <a:avLst/>
              <a:gdLst>
                <a:gd name="connsiteX0" fmla="*/ 0 w 3552825"/>
                <a:gd name="connsiteY0" fmla="*/ 0 h 304800"/>
                <a:gd name="connsiteX1" fmla="*/ 828675 w 3552825"/>
                <a:gd name="connsiteY1" fmla="*/ 304800 h 304800"/>
                <a:gd name="connsiteX2" fmla="*/ 2333625 w 3552825"/>
                <a:gd name="connsiteY2" fmla="*/ 304800 h 304800"/>
                <a:gd name="connsiteX3" fmla="*/ 2333625 w 3552825"/>
                <a:gd name="connsiteY3" fmla="*/ 190500 h 304800"/>
                <a:gd name="connsiteX4" fmla="*/ 3495675 w 3552825"/>
                <a:gd name="connsiteY4" fmla="*/ 190500 h 304800"/>
                <a:gd name="connsiteX5" fmla="*/ 3552825 w 3552825"/>
                <a:gd name="connsiteY5" fmla="*/ 190500 h 304800"/>
                <a:gd name="connsiteX0" fmla="*/ 0 w 3552825"/>
                <a:gd name="connsiteY0" fmla="*/ 220980 h 525780"/>
                <a:gd name="connsiteX1" fmla="*/ 828675 w 3552825"/>
                <a:gd name="connsiteY1" fmla="*/ 525780 h 525780"/>
                <a:gd name="connsiteX2" fmla="*/ 2013625 w 3552825"/>
                <a:gd name="connsiteY2" fmla="*/ 0 h 525780"/>
                <a:gd name="connsiteX3" fmla="*/ 2333625 w 3552825"/>
                <a:gd name="connsiteY3" fmla="*/ 525780 h 525780"/>
                <a:gd name="connsiteX4" fmla="*/ 2333625 w 3552825"/>
                <a:gd name="connsiteY4" fmla="*/ 411480 h 525780"/>
                <a:gd name="connsiteX5" fmla="*/ 3495675 w 3552825"/>
                <a:gd name="connsiteY5" fmla="*/ 411480 h 525780"/>
                <a:gd name="connsiteX6" fmla="*/ 3552825 w 3552825"/>
                <a:gd name="connsiteY6" fmla="*/ 411480 h 525780"/>
                <a:gd name="connsiteX0" fmla="*/ 0 w 3552825"/>
                <a:gd name="connsiteY0" fmla="*/ 220980 h 525780"/>
                <a:gd name="connsiteX1" fmla="*/ 828675 w 3552825"/>
                <a:gd name="connsiteY1" fmla="*/ 525780 h 525780"/>
                <a:gd name="connsiteX2" fmla="*/ 2013625 w 3552825"/>
                <a:gd name="connsiteY2" fmla="*/ 0 h 525780"/>
                <a:gd name="connsiteX3" fmla="*/ 2013625 w 3552825"/>
                <a:gd name="connsiteY3" fmla="*/ 525780 h 525780"/>
                <a:gd name="connsiteX4" fmla="*/ 2333625 w 3552825"/>
                <a:gd name="connsiteY4" fmla="*/ 525780 h 525780"/>
                <a:gd name="connsiteX5" fmla="*/ 2333625 w 3552825"/>
                <a:gd name="connsiteY5" fmla="*/ 411480 h 525780"/>
                <a:gd name="connsiteX6" fmla="*/ 3495675 w 3552825"/>
                <a:gd name="connsiteY6" fmla="*/ 411480 h 525780"/>
                <a:gd name="connsiteX7" fmla="*/ 3552825 w 3552825"/>
                <a:gd name="connsiteY7" fmla="*/ 411480 h 525780"/>
                <a:gd name="connsiteX0" fmla="*/ 0 w 3552825"/>
                <a:gd name="connsiteY0" fmla="*/ 220980 h 525780"/>
                <a:gd name="connsiteX1" fmla="*/ 828675 w 3552825"/>
                <a:gd name="connsiteY1" fmla="*/ 525780 h 525780"/>
                <a:gd name="connsiteX2" fmla="*/ 2013625 w 3552825"/>
                <a:gd name="connsiteY2" fmla="*/ 0 h 525780"/>
                <a:gd name="connsiteX3" fmla="*/ 2013625 w 3552825"/>
                <a:gd name="connsiteY3" fmla="*/ 525780 h 525780"/>
                <a:gd name="connsiteX4" fmla="*/ 2333625 w 3552825"/>
                <a:gd name="connsiteY4" fmla="*/ 525780 h 525780"/>
                <a:gd name="connsiteX5" fmla="*/ 2333625 w 3552825"/>
                <a:gd name="connsiteY5" fmla="*/ 411480 h 525780"/>
                <a:gd name="connsiteX6" fmla="*/ 3495675 w 3552825"/>
                <a:gd name="connsiteY6" fmla="*/ 411480 h 525780"/>
                <a:gd name="connsiteX7" fmla="*/ 3552825 w 3552825"/>
                <a:gd name="connsiteY7" fmla="*/ 411480 h 525780"/>
                <a:gd name="connsiteX0" fmla="*/ 0 w 3552825"/>
                <a:gd name="connsiteY0" fmla="*/ 220980 h 525780"/>
                <a:gd name="connsiteX1" fmla="*/ 828675 w 3552825"/>
                <a:gd name="connsiteY1" fmla="*/ 525780 h 525780"/>
                <a:gd name="connsiteX2" fmla="*/ 2013625 w 3552825"/>
                <a:gd name="connsiteY2" fmla="*/ 0 h 525780"/>
                <a:gd name="connsiteX3" fmla="*/ 2013625 w 3552825"/>
                <a:gd name="connsiteY3" fmla="*/ 525780 h 525780"/>
                <a:gd name="connsiteX4" fmla="*/ 2333625 w 3552825"/>
                <a:gd name="connsiteY4" fmla="*/ 525780 h 525780"/>
                <a:gd name="connsiteX5" fmla="*/ 2333625 w 3552825"/>
                <a:gd name="connsiteY5" fmla="*/ 411480 h 525780"/>
                <a:gd name="connsiteX6" fmla="*/ 3495675 w 3552825"/>
                <a:gd name="connsiteY6" fmla="*/ 411480 h 525780"/>
                <a:gd name="connsiteX7" fmla="*/ 3552825 w 3552825"/>
                <a:gd name="connsiteY7" fmla="*/ 411480 h 525780"/>
                <a:gd name="connsiteX0" fmla="*/ 0 w 3552825"/>
                <a:gd name="connsiteY0" fmla="*/ 226320 h 567648"/>
                <a:gd name="connsiteX1" fmla="*/ 828675 w 3552825"/>
                <a:gd name="connsiteY1" fmla="*/ 531120 h 567648"/>
                <a:gd name="connsiteX2" fmla="*/ 1814530 w 3552825"/>
                <a:gd name="connsiteY2" fmla="*/ 531120 h 567648"/>
                <a:gd name="connsiteX3" fmla="*/ 2013625 w 3552825"/>
                <a:gd name="connsiteY3" fmla="*/ 5340 h 567648"/>
                <a:gd name="connsiteX4" fmla="*/ 2013625 w 3552825"/>
                <a:gd name="connsiteY4" fmla="*/ 531120 h 567648"/>
                <a:gd name="connsiteX5" fmla="*/ 2333625 w 3552825"/>
                <a:gd name="connsiteY5" fmla="*/ 531120 h 567648"/>
                <a:gd name="connsiteX6" fmla="*/ 2333625 w 3552825"/>
                <a:gd name="connsiteY6" fmla="*/ 416820 h 567648"/>
                <a:gd name="connsiteX7" fmla="*/ 3495675 w 3552825"/>
                <a:gd name="connsiteY7" fmla="*/ 416820 h 567648"/>
                <a:gd name="connsiteX8" fmla="*/ 3552825 w 3552825"/>
                <a:gd name="connsiteY8" fmla="*/ 416820 h 567648"/>
                <a:gd name="connsiteX0" fmla="*/ 0 w 3552825"/>
                <a:gd name="connsiteY0" fmla="*/ 280508 h 621836"/>
                <a:gd name="connsiteX1" fmla="*/ 828675 w 3552825"/>
                <a:gd name="connsiteY1" fmla="*/ 585308 h 621836"/>
                <a:gd name="connsiteX2" fmla="*/ 1814530 w 3552825"/>
                <a:gd name="connsiteY2" fmla="*/ 585308 h 621836"/>
                <a:gd name="connsiteX3" fmla="*/ 1890136 w 3552825"/>
                <a:gd name="connsiteY3" fmla="*/ 54188 h 621836"/>
                <a:gd name="connsiteX4" fmla="*/ 2013625 w 3552825"/>
                <a:gd name="connsiteY4" fmla="*/ 59528 h 621836"/>
                <a:gd name="connsiteX5" fmla="*/ 2013625 w 3552825"/>
                <a:gd name="connsiteY5" fmla="*/ 585308 h 621836"/>
                <a:gd name="connsiteX6" fmla="*/ 2333625 w 3552825"/>
                <a:gd name="connsiteY6" fmla="*/ 585308 h 621836"/>
                <a:gd name="connsiteX7" fmla="*/ 2333625 w 3552825"/>
                <a:gd name="connsiteY7" fmla="*/ 471008 h 621836"/>
                <a:gd name="connsiteX8" fmla="*/ 3495675 w 3552825"/>
                <a:gd name="connsiteY8" fmla="*/ 471008 h 621836"/>
                <a:gd name="connsiteX9" fmla="*/ 3552825 w 3552825"/>
                <a:gd name="connsiteY9" fmla="*/ 471008 h 621836"/>
                <a:gd name="connsiteX0" fmla="*/ 0 w 3552825"/>
                <a:gd name="connsiteY0" fmla="*/ 255072 h 596400"/>
                <a:gd name="connsiteX1" fmla="*/ 828675 w 3552825"/>
                <a:gd name="connsiteY1" fmla="*/ 559872 h 596400"/>
                <a:gd name="connsiteX2" fmla="*/ 1814530 w 3552825"/>
                <a:gd name="connsiteY2" fmla="*/ 559872 h 596400"/>
                <a:gd name="connsiteX3" fmla="*/ 1890136 w 3552825"/>
                <a:gd name="connsiteY3" fmla="*/ 28752 h 596400"/>
                <a:gd name="connsiteX4" fmla="*/ 2013625 w 3552825"/>
                <a:gd name="connsiteY4" fmla="*/ 34092 h 596400"/>
                <a:gd name="connsiteX5" fmla="*/ 2013625 w 3552825"/>
                <a:gd name="connsiteY5" fmla="*/ 559872 h 596400"/>
                <a:gd name="connsiteX6" fmla="*/ 2333625 w 3552825"/>
                <a:gd name="connsiteY6" fmla="*/ 559872 h 596400"/>
                <a:gd name="connsiteX7" fmla="*/ 2333625 w 3552825"/>
                <a:gd name="connsiteY7" fmla="*/ 445572 h 596400"/>
                <a:gd name="connsiteX8" fmla="*/ 3495675 w 3552825"/>
                <a:gd name="connsiteY8" fmla="*/ 445572 h 596400"/>
                <a:gd name="connsiteX9" fmla="*/ 3552825 w 3552825"/>
                <a:gd name="connsiteY9" fmla="*/ 445572 h 596400"/>
                <a:gd name="connsiteX0" fmla="*/ 0 w 3552825"/>
                <a:gd name="connsiteY0" fmla="*/ 255072 h 596400"/>
                <a:gd name="connsiteX1" fmla="*/ 828675 w 3552825"/>
                <a:gd name="connsiteY1" fmla="*/ 559872 h 596400"/>
                <a:gd name="connsiteX2" fmla="*/ 1814530 w 3552825"/>
                <a:gd name="connsiteY2" fmla="*/ 559872 h 596400"/>
                <a:gd name="connsiteX3" fmla="*/ 1890136 w 3552825"/>
                <a:gd name="connsiteY3" fmla="*/ 28752 h 596400"/>
                <a:gd name="connsiteX4" fmla="*/ 2013625 w 3552825"/>
                <a:gd name="connsiteY4" fmla="*/ 34092 h 596400"/>
                <a:gd name="connsiteX5" fmla="*/ 2013625 w 3552825"/>
                <a:gd name="connsiteY5" fmla="*/ 559872 h 596400"/>
                <a:gd name="connsiteX6" fmla="*/ 2333625 w 3552825"/>
                <a:gd name="connsiteY6" fmla="*/ 559872 h 596400"/>
                <a:gd name="connsiteX7" fmla="*/ 2333625 w 3552825"/>
                <a:gd name="connsiteY7" fmla="*/ 445572 h 596400"/>
                <a:gd name="connsiteX8" fmla="*/ 3495675 w 3552825"/>
                <a:gd name="connsiteY8" fmla="*/ 445572 h 596400"/>
                <a:gd name="connsiteX9" fmla="*/ 3552825 w 3552825"/>
                <a:gd name="connsiteY9" fmla="*/ 445572 h 596400"/>
                <a:gd name="connsiteX0" fmla="*/ 0 w 3552825"/>
                <a:gd name="connsiteY0" fmla="*/ 255072 h 596400"/>
                <a:gd name="connsiteX1" fmla="*/ 828675 w 3552825"/>
                <a:gd name="connsiteY1" fmla="*/ 559872 h 596400"/>
                <a:gd name="connsiteX2" fmla="*/ 1814530 w 3552825"/>
                <a:gd name="connsiteY2" fmla="*/ 559872 h 596400"/>
                <a:gd name="connsiteX3" fmla="*/ 1890136 w 3552825"/>
                <a:gd name="connsiteY3" fmla="*/ 28752 h 596400"/>
                <a:gd name="connsiteX4" fmla="*/ 2013625 w 3552825"/>
                <a:gd name="connsiteY4" fmla="*/ 34092 h 596400"/>
                <a:gd name="connsiteX5" fmla="*/ 2013625 w 3552825"/>
                <a:gd name="connsiteY5" fmla="*/ 559872 h 596400"/>
                <a:gd name="connsiteX6" fmla="*/ 2333625 w 3552825"/>
                <a:gd name="connsiteY6" fmla="*/ 559872 h 596400"/>
                <a:gd name="connsiteX7" fmla="*/ 2333625 w 3552825"/>
                <a:gd name="connsiteY7" fmla="*/ 445572 h 596400"/>
                <a:gd name="connsiteX8" fmla="*/ 3495675 w 3552825"/>
                <a:gd name="connsiteY8" fmla="*/ 445572 h 596400"/>
                <a:gd name="connsiteX9" fmla="*/ 3552825 w 3552825"/>
                <a:gd name="connsiteY9" fmla="*/ 445572 h 596400"/>
                <a:gd name="connsiteX0" fmla="*/ 0 w 3552825"/>
                <a:gd name="connsiteY0" fmla="*/ 255072 h 572849"/>
                <a:gd name="connsiteX1" fmla="*/ 828675 w 3552825"/>
                <a:gd name="connsiteY1" fmla="*/ 559872 h 572849"/>
                <a:gd name="connsiteX2" fmla="*/ 1814530 w 3552825"/>
                <a:gd name="connsiteY2" fmla="*/ 559872 h 572849"/>
                <a:gd name="connsiteX3" fmla="*/ 1890136 w 3552825"/>
                <a:gd name="connsiteY3" fmla="*/ 28752 h 572849"/>
                <a:gd name="connsiteX4" fmla="*/ 2013625 w 3552825"/>
                <a:gd name="connsiteY4" fmla="*/ 34092 h 572849"/>
                <a:gd name="connsiteX5" fmla="*/ 2013625 w 3552825"/>
                <a:gd name="connsiteY5" fmla="*/ 559872 h 572849"/>
                <a:gd name="connsiteX6" fmla="*/ 2333625 w 3552825"/>
                <a:gd name="connsiteY6" fmla="*/ 559872 h 572849"/>
                <a:gd name="connsiteX7" fmla="*/ 2333625 w 3552825"/>
                <a:gd name="connsiteY7" fmla="*/ 445572 h 572849"/>
                <a:gd name="connsiteX8" fmla="*/ 3495675 w 3552825"/>
                <a:gd name="connsiteY8" fmla="*/ 445572 h 572849"/>
                <a:gd name="connsiteX9" fmla="*/ 3552825 w 3552825"/>
                <a:gd name="connsiteY9" fmla="*/ 445572 h 572849"/>
                <a:gd name="connsiteX0" fmla="*/ 0 w 3552825"/>
                <a:gd name="connsiteY0" fmla="*/ 255072 h 572849"/>
                <a:gd name="connsiteX1" fmla="*/ 828675 w 3552825"/>
                <a:gd name="connsiteY1" fmla="*/ 559872 h 572849"/>
                <a:gd name="connsiteX2" fmla="*/ 1814530 w 3552825"/>
                <a:gd name="connsiteY2" fmla="*/ 559872 h 572849"/>
                <a:gd name="connsiteX3" fmla="*/ 1890136 w 3552825"/>
                <a:gd name="connsiteY3" fmla="*/ 28752 h 572849"/>
                <a:gd name="connsiteX4" fmla="*/ 2013625 w 3552825"/>
                <a:gd name="connsiteY4" fmla="*/ 34092 h 572849"/>
                <a:gd name="connsiteX5" fmla="*/ 2013625 w 3552825"/>
                <a:gd name="connsiteY5" fmla="*/ 559872 h 572849"/>
                <a:gd name="connsiteX6" fmla="*/ 2333625 w 3552825"/>
                <a:gd name="connsiteY6" fmla="*/ 559872 h 572849"/>
                <a:gd name="connsiteX7" fmla="*/ 2333625 w 3552825"/>
                <a:gd name="connsiteY7" fmla="*/ 445572 h 572849"/>
                <a:gd name="connsiteX8" fmla="*/ 3495675 w 3552825"/>
                <a:gd name="connsiteY8" fmla="*/ 445572 h 572849"/>
                <a:gd name="connsiteX9" fmla="*/ 3552825 w 3552825"/>
                <a:gd name="connsiteY9" fmla="*/ 445572 h 572849"/>
                <a:gd name="connsiteX0" fmla="*/ 0 w 3552825"/>
                <a:gd name="connsiteY0" fmla="*/ 255072 h 583717"/>
                <a:gd name="connsiteX1" fmla="*/ 828675 w 3552825"/>
                <a:gd name="connsiteY1" fmla="*/ 559872 h 583717"/>
                <a:gd name="connsiteX2" fmla="*/ 1890136 w 3552825"/>
                <a:gd name="connsiteY2" fmla="*/ 572849 h 583717"/>
                <a:gd name="connsiteX3" fmla="*/ 1890136 w 3552825"/>
                <a:gd name="connsiteY3" fmla="*/ 28752 h 583717"/>
                <a:gd name="connsiteX4" fmla="*/ 2013625 w 3552825"/>
                <a:gd name="connsiteY4" fmla="*/ 34092 h 583717"/>
                <a:gd name="connsiteX5" fmla="*/ 2013625 w 3552825"/>
                <a:gd name="connsiteY5" fmla="*/ 559872 h 583717"/>
                <a:gd name="connsiteX6" fmla="*/ 2333625 w 3552825"/>
                <a:gd name="connsiteY6" fmla="*/ 559872 h 583717"/>
                <a:gd name="connsiteX7" fmla="*/ 2333625 w 3552825"/>
                <a:gd name="connsiteY7" fmla="*/ 445572 h 583717"/>
                <a:gd name="connsiteX8" fmla="*/ 3495675 w 3552825"/>
                <a:gd name="connsiteY8" fmla="*/ 445572 h 583717"/>
                <a:gd name="connsiteX9" fmla="*/ 3552825 w 3552825"/>
                <a:gd name="connsiteY9" fmla="*/ 445572 h 583717"/>
                <a:gd name="connsiteX0" fmla="*/ 0 w 3552825"/>
                <a:gd name="connsiteY0" fmla="*/ 255072 h 575115"/>
                <a:gd name="connsiteX1" fmla="*/ 828675 w 3552825"/>
                <a:gd name="connsiteY1" fmla="*/ 559872 h 575115"/>
                <a:gd name="connsiteX2" fmla="*/ 1890136 w 3552825"/>
                <a:gd name="connsiteY2" fmla="*/ 572849 h 575115"/>
                <a:gd name="connsiteX3" fmla="*/ 1890136 w 3552825"/>
                <a:gd name="connsiteY3" fmla="*/ 28752 h 575115"/>
                <a:gd name="connsiteX4" fmla="*/ 2013625 w 3552825"/>
                <a:gd name="connsiteY4" fmla="*/ 34092 h 575115"/>
                <a:gd name="connsiteX5" fmla="*/ 2013625 w 3552825"/>
                <a:gd name="connsiteY5" fmla="*/ 559872 h 575115"/>
                <a:gd name="connsiteX6" fmla="*/ 2333625 w 3552825"/>
                <a:gd name="connsiteY6" fmla="*/ 559872 h 575115"/>
                <a:gd name="connsiteX7" fmla="*/ 2333625 w 3552825"/>
                <a:gd name="connsiteY7" fmla="*/ 445572 h 575115"/>
                <a:gd name="connsiteX8" fmla="*/ 3495675 w 3552825"/>
                <a:gd name="connsiteY8" fmla="*/ 445572 h 575115"/>
                <a:gd name="connsiteX9" fmla="*/ 3552825 w 3552825"/>
                <a:gd name="connsiteY9" fmla="*/ 445572 h 575115"/>
                <a:gd name="connsiteX0" fmla="*/ 0 w 3552825"/>
                <a:gd name="connsiteY0" fmla="*/ 232568 h 552611"/>
                <a:gd name="connsiteX1" fmla="*/ 828675 w 3552825"/>
                <a:gd name="connsiteY1" fmla="*/ 537368 h 552611"/>
                <a:gd name="connsiteX2" fmla="*/ 1890136 w 3552825"/>
                <a:gd name="connsiteY2" fmla="*/ 550345 h 552611"/>
                <a:gd name="connsiteX3" fmla="*/ 1890136 w 3552825"/>
                <a:gd name="connsiteY3" fmla="*/ 6248 h 552611"/>
                <a:gd name="connsiteX4" fmla="*/ 2013625 w 3552825"/>
                <a:gd name="connsiteY4" fmla="*/ 11588 h 552611"/>
                <a:gd name="connsiteX5" fmla="*/ 2013625 w 3552825"/>
                <a:gd name="connsiteY5" fmla="*/ 537368 h 552611"/>
                <a:gd name="connsiteX6" fmla="*/ 2333625 w 3552825"/>
                <a:gd name="connsiteY6" fmla="*/ 537368 h 552611"/>
                <a:gd name="connsiteX7" fmla="*/ 2333625 w 3552825"/>
                <a:gd name="connsiteY7" fmla="*/ 423068 h 552611"/>
                <a:gd name="connsiteX8" fmla="*/ 3495675 w 3552825"/>
                <a:gd name="connsiteY8" fmla="*/ 423068 h 552611"/>
                <a:gd name="connsiteX9" fmla="*/ 3552825 w 3552825"/>
                <a:gd name="connsiteY9" fmla="*/ 423068 h 552611"/>
                <a:gd name="connsiteX0" fmla="*/ 0 w 3552825"/>
                <a:gd name="connsiteY0" fmla="*/ 239744 h 559787"/>
                <a:gd name="connsiteX1" fmla="*/ 828675 w 3552825"/>
                <a:gd name="connsiteY1" fmla="*/ 544544 h 559787"/>
                <a:gd name="connsiteX2" fmla="*/ 1890136 w 3552825"/>
                <a:gd name="connsiteY2" fmla="*/ 557521 h 559787"/>
                <a:gd name="connsiteX3" fmla="*/ 1890136 w 3552825"/>
                <a:gd name="connsiteY3" fmla="*/ 13424 h 559787"/>
                <a:gd name="connsiteX4" fmla="*/ 2013625 w 3552825"/>
                <a:gd name="connsiteY4" fmla="*/ 18764 h 559787"/>
                <a:gd name="connsiteX5" fmla="*/ 2013625 w 3552825"/>
                <a:gd name="connsiteY5" fmla="*/ 544544 h 559787"/>
                <a:gd name="connsiteX6" fmla="*/ 2333625 w 3552825"/>
                <a:gd name="connsiteY6" fmla="*/ 544544 h 559787"/>
                <a:gd name="connsiteX7" fmla="*/ 2333625 w 3552825"/>
                <a:gd name="connsiteY7" fmla="*/ 430244 h 559787"/>
                <a:gd name="connsiteX8" fmla="*/ 3495675 w 3552825"/>
                <a:gd name="connsiteY8" fmla="*/ 430244 h 559787"/>
                <a:gd name="connsiteX9" fmla="*/ 3552825 w 3552825"/>
                <a:gd name="connsiteY9" fmla="*/ 430244 h 559787"/>
                <a:gd name="connsiteX0" fmla="*/ 0 w 3552825"/>
                <a:gd name="connsiteY0" fmla="*/ 233727 h 553770"/>
                <a:gd name="connsiteX1" fmla="*/ 828675 w 3552825"/>
                <a:gd name="connsiteY1" fmla="*/ 538527 h 553770"/>
                <a:gd name="connsiteX2" fmla="*/ 1890136 w 3552825"/>
                <a:gd name="connsiteY2" fmla="*/ 551504 h 553770"/>
                <a:gd name="connsiteX3" fmla="*/ 1890136 w 3552825"/>
                <a:gd name="connsiteY3" fmla="*/ 7407 h 553770"/>
                <a:gd name="connsiteX4" fmla="*/ 2013625 w 3552825"/>
                <a:gd name="connsiteY4" fmla="*/ 12747 h 553770"/>
                <a:gd name="connsiteX5" fmla="*/ 2013625 w 3552825"/>
                <a:gd name="connsiteY5" fmla="*/ 538527 h 553770"/>
                <a:gd name="connsiteX6" fmla="*/ 2333625 w 3552825"/>
                <a:gd name="connsiteY6" fmla="*/ 538527 h 553770"/>
                <a:gd name="connsiteX7" fmla="*/ 2333625 w 3552825"/>
                <a:gd name="connsiteY7" fmla="*/ 424227 h 553770"/>
                <a:gd name="connsiteX8" fmla="*/ 3495675 w 3552825"/>
                <a:gd name="connsiteY8" fmla="*/ 424227 h 553770"/>
                <a:gd name="connsiteX9" fmla="*/ 3552825 w 3552825"/>
                <a:gd name="connsiteY9" fmla="*/ 424227 h 553770"/>
                <a:gd name="connsiteX0" fmla="*/ 0 w 3552825"/>
                <a:gd name="connsiteY0" fmla="*/ 237511 h 557554"/>
                <a:gd name="connsiteX1" fmla="*/ 828675 w 3552825"/>
                <a:gd name="connsiteY1" fmla="*/ 542311 h 557554"/>
                <a:gd name="connsiteX2" fmla="*/ 1890136 w 3552825"/>
                <a:gd name="connsiteY2" fmla="*/ 555288 h 557554"/>
                <a:gd name="connsiteX3" fmla="*/ 1890136 w 3552825"/>
                <a:gd name="connsiteY3" fmla="*/ 11191 h 557554"/>
                <a:gd name="connsiteX4" fmla="*/ 2013625 w 3552825"/>
                <a:gd name="connsiteY4" fmla="*/ 3784 h 557554"/>
                <a:gd name="connsiteX5" fmla="*/ 2013625 w 3552825"/>
                <a:gd name="connsiteY5" fmla="*/ 542311 h 557554"/>
                <a:gd name="connsiteX6" fmla="*/ 2333625 w 3552825"/>
                <a:gd name="connsiteY6" fmla="*/ 542311 h 557554"/>
                <a:gd name="connsiteX7" fmla="*/ 2333625 w 3552825"/>
                <a:gd name="connsiteY7" fmla="*/ 428011 h 557554"/>
                <a:gd name="connsiteX8" fmla="*/ 3495675 w 3552825"/>
                <a:gd name="connsiteY8" fmla="*/ 428011 h 557554"/>
                <a:gd name="connsiteX9" fmla="*/ 3552825 w 3552825"/>
                <a:gd name="connsiteY9" fmla="*/ 428011 h 557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2825" h="557554">
                  <a:moveTo>
                    <a:pt x="0" y="237511"/>
                  </a:moveTo>
                  <a:lnTo>
                    <a:pt x="828675" y="542311"/>
                  </a:lnTo>
                  <a:cubicBezTo>
                    <a:pt x="1094344" y="530881"/>
                    <a:pt x="1654842" y="566671"/>
                    <a:pt x="1890136" y="555288"/>
                  </a:cubicBezTo>
                  <a:cubicBezTo>
                    <a:pt x="1889584" y="386700"/>
                    <a:pt x="1894756" y="129327"/>
                    <a:pt x="1890136" y="11191"/>
                  </a:cubicBezTo>
                  <a:cubicBezTo>
                    <a:pt x="1954820" y="-7854"/>
                    <a:pt x="1960488" y="3005"/>
                    <a:pt x="2013625" y="3784"/>
                  </a:cubicBezTo>
                  <a:cubicBezTo>
                    <a:pt x="1999764" y="148564"/>
                    <a:pt x="2008585" y="412771"/>
                    <a:pt x="2013625" y="542311"/>
                  </a:cubicBezTo>
                  <a:lnTo>
                    <a:pt x="2333625" y="542311"/>
                  </a:lnTo>
                  <a:lnTo>
                    <a:pt x="2333625" y="428011"/>
                  </a:lnTo>
                  <a:lnTo>
                    <a:pt x="3495675" y="428011"/>
                  </a:lnTo>
                  <a:lnTo>
                    <a:pt x="3552825" y="428011"/>
                  </a:lnTo>
                </a:path>
              </a:pathLst>
            </a:custGeom>
            <a:ln w="28575">
              <a:solidFill>
                <a:srgbClr val="FF0000"/>
              </a:solidFill>
              <a:prstDash val="lgDashDot"/>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Bef>
                  <a:spcPts val="600"/>
                </a:spcBef>
                <a:spcAft>
                  <a:spcPts val="600"/>
                </a:spcAft>
              </a:pPr>
              <a:r>
                <a:rPr lang="en-US" sz="1000">
                  <a:solidFill>
                    <a:srgbClr val="FF0000"/>
                  </a:solidFill>
                  <a:effectLst/>
                  <a:latin typeface="Times New Roman"/>
                  <a:ea typeface="Times New Roman"/>
                </a:rPr>
                <a:t> </a:t>
              </a:r>
              <a:endParaRPr lang="en-US" sz="1400">
                <a:effectLst/>
                <a:latin typeface="Times New Roman"/>
                <a:ea typeface="Times New Roman"/>
              </a:endParaRPr>
            </a:p>
          </p:txBody>
        </p:sp>
        <p:cxnSp>
          <p:nvCxnSpPr>
            <p:cNvPr id="23" name="Straight Connector 22"/>
            <p:cNvCxnSpPr/>
            <p:nvPr/>
          </p:nvCxnSpPr>
          <p:spPr>
            <a:xfrm>
              <a:off x="2463800" y="2286000"/>
              <a:ext cx="73071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463800" y="2628900"/>
              <a:ext cx="730713" cy="0"/>
            </a:xfrm>
            <a:prstGeom prst="line">
              <a:avLst/>
            </a:prstGeom>
            <a:ln w="28575">
              <a:solidFill>
                <a:srgbClr val="FF0000"/>
              </a:solidFill>
              <a:prstDash val="lgDashDot"/>
            </a:ln>
          </p:spPr>
          <p:style>
            <a:lnRef idx="1">
              <a:schemeClr val="accent1"/>
            </a:lnRef>
            <a:fillRef idx="0">
              <a:schemeClr val="accent1"/>
            </a:fillRef>
            <a:effectRef idx="0">
              <a:schemeClr val="accent1"/>
            </a:effectRef>
            <a:fontRef idx="minor">
              <a:schemeClr val="tx1"/>
            </a:fontRef>
          </p:style>
        </p:cxnSp>
        <p:sp>
          <p:nvSpPr>
            <p:cNvPr id="25" name="Text Box 152"/>
            <p:cNvSpPr txBox="1"/>
            <p:nvPr/>
          </p:nvSpPr>
          <p:spPr>
            <a:xfrm>
              <a:off x="3194050" y="2127250"/>
              <a:ext cx="1064780" cy="27615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000" b="1" kern="1200">
                  <a:solidFill>
                    <a:srgbClr val="000000"/>
                  </a:solidFill>
                  <a:effectLst/>
                  <a:latin typeface="Times New Roman"/>
                  <a:ea typeface="Times New Roman"/>
                  <a:cs typeface="Times New Roman"/>
                </a:rPr>
                <a:t>Quasi peak</a:t>
              </a:r>
              <a:endParaRPr lang="en-US" sz="1200">
                <a:effectLst/>
                <a:latin typeface="Times New Roman"/>
                <a:ea typeface="Times New Roman"/>
              </a:endParaRPr>
            </a:p>
          </p:txBody>
        </p:sp>
        <p:sp>
          <p:nvSpPr>
            <p:cNvPr id="26" name="Text Box 153"/>
            <p:cNvSpPr txBox="1"/>
            <p:nvPr/>
          </p:nvSpPr>
          <p:spPr>
            <a:xfrm>
              <a:off x="3194050" y="2495550"/>
              <a:ext cx="1064494" cy="27615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000" b="1" kern="1200">
                  <a:solidFill>
                    <a:srgbClr val="000000"/>
                  </a:solidFill>
                  <a:effectLst/>
                  <a:latin typeface="Times New Roman"/>
                  <a:ea typeface="Times New Roman"/>
                  <a:cs typeface="Times New Roman"/>
                </a:rPr>
                <a:t>Average</a:t>
              </a:r>
              <a:endParaRPr lang="en-US" sz="1200">
                <a:effectLst/>
                <a:latin typeface="Times New Roman"/>
                <a:ea typeface="Times New Roman"/>
              </a:endParaRPr>
            </a:p>
          </p:txBody>
        </p:sp>
      </p:grpSp>
      <p:sp>
        <p:nvSpPr>
          <p:cNvPr id="4" name="Date Placeholder 3"/>
          <p:cNvSpPr>
            <a:spLocks noGrp="1"/>
          </p:cNvSpPr>
          <p:nvPr>
            <p:ph type="dt" sz="half" idx="10"/>
          </p:nvPr>
        </p:nvSpPr>
        <p:spPr/>
        <p:txBody>
          <a:bodyPr/>
          <a:lstStyle/>
          <a:p>
            <a:fld id="{62C19C2B-9917-409B-AD44-BCE53382AA7C}" type="datetime1">
              <a:rPr lang="en-US" smtClean="0"/>
              <a:t>11/30/2017</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7</a:t>
            </a:fld>
            <a:endParaRPr lang="en-US"/>
          </a:p>
        </p:txBody>
      </p:sp>
    </p:spTree>
    <p:extLst>
      <p:ext uri="{BB962C8B-B14F-4D97-AF65-F5344CB8AC3E}">
        <p14:creationId xmlns:p14="http://schemas.microsoft.com/office/powerpoint/2010/main" val="3052579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639762"/>
          </a:xfrm>
          <a:solidFill>
            <a:srgbClr val="FFFF00"/>
          </a:solidFill>
        </p:spPr>
        <p:txBody>
          <a:bodyPr>
            <a:noAutofit/>
          </a:bodyPr>
          <a:lstStyle/>
          <a:p>
            <a:r>
              <a:rPr lang="en-US" sz="3600" b="1"/>
              <a:t>1. Giới hạn </a:t>
            </a:r>
            <a:r>
              <a:rPr lang="en-US" sz="3600" b="1" smtClean="0"/>
              <a:t>nhiễu EMI </a:t>
            </a:r>
            <a:r>
              <a:rPr lang="en-US" sz="3600" b="1"/>
              <a:t>của các tiêu chuẩn</a:t>
            </a:r>
            <a:endParaRPr lang="en-US" sz="3600"/>
          </a:p>
        </p:txBody>
      </p:sp>
      <p:sp>
        <p:nvSpPr>
          <p:cNvPr id="3" name="Content Placeholder 2"/>
          <p:cNvSpPr>
            <a:spLocks noGrp="1"/>
          </p:cNvSpPr>
          <p:nvPr>
            <p:ph idx="1"/>
          </p:nvPr>
        </p:nvSpPr>
        <p:spPr>
          <a:xfrm>
            <a:off x="439056" y="838200"/>
            <a:ext cx="8229600" cy="4525963"/>
          </a:xfrm>
        </p:spPr>
        <p:txBody>
          <a:bodyPr/>
          <a:lstStyle/>
          <a:p>
            <a:r>
              <a:rPr lang="en-US" smtClean="0"/>
              <a:t>FCC 15</a:t>
            </a:r>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148794" y="1447800"/>
            <a:ext cx="4810125" cy="5172075"/>
          </a:xfrm>
          <a:prstGeom prst="rect">
            <a:avLst/>
          </a:prstGeom>
          <a:noFill/>
          <a:ln>
            <a:noFill/>
          </a:ln>
        </p:spPr>
      </p:pic>
      <p:sp>
        <p:nvSpPr>
          <p:cNvPr id="5" name="Date Placeholder 4"/>
          <p:cNvSpPr>
            <a:spLocks noGrp="1"/>
          </p:cNvSpPr>
          <p:nvPr>
            <p:ph type="dt" sz="half" idx="10"/>
          </p:nvPr>
        </p:nvSpPr>
        <p:spPr/>
        <p:txBody>
          <a:bodyPr/>
          <a:lstStyle/>
          <a:p>
            <a:fld id="{594373F7-D85F-47F3-9E71-ADCBE2A491C8}" type="datetime1">
              <a:rPr lang="en-US" smtClean="0"/>
              <a:t>11/30/2017</a:t>
            </a:fld>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8</a:t>
            </a:fld>
            <a:endParaRPr lang="en-US"/>
          </a:p>
        </p:txBody>
      </p:sp>
    </p:spTree>
    <p:extLst>
      <p:ext uri="{BB962C8B-B14F-4D97-AF65-F5344CB8AC3E}">
        <p14:creationId xmlns:p14="http://schemas.microsoft.com/office/powerpoint/2010/main" val="2072492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228600"/>
            <a:ext cx="8524875" cy="715962"/>
          </a:xfrm>
          <a:solidFill>
            <a:srgbClr val="FFFF00"/>
          </a:solidFill>
        </p:spPr>
        <p:txBody>
          <a:bodyPr>
            <a:normAutofit/>
          </a:bodyPr>
          <a:lstStyle/>
          <a:p>
            <a:r>
              <a:rPr lang="en-US" sz="3600" b="1"/>
              <a:t>1. Giới hạn </a:t>
            </a:r>
            <a:r>
              <a:rPr lang="en-US" sz="3600" b="1" smtClean="0"/>
              <a:t>nhiễu EMI </a:t>
            </a:r>
            <a:r>
              <a:rPr lang="en-US" sz="3600" b="1"/>
              <a:t>của các tiêu chuẩn</a:t>
            </a:r>
            <a:endParaRPr lang="en-US" sz="3600"/>
          </a:p>
        </p:txBody>
      </p:sp>
      <p:sp>
        <p:nvSpPr>
          <p:cNvPr id="3" name="Content Placeholder 2"/>
          <p:cNvSpPr>
            <a:spLocks noGrp="1"/>
          </p:cNvSpPr>
          <p:nvPr>
            <p:ph idx="1"/>
          </p:nvPr>
        </p:nvSpPr>
        <p:spPr>
          <a:xfrm>
            <a:off x="533400" y="838200"/>
            <a:ext cx="8229600" cy="609600"/>
          </a:xfrm>
        </p:spPr>
        <p:txBody>
          <a:bodyPr>
            <a:normAutofit/>
          </a:bodyPr>
          <a:lstStyle/>
          <a:p>
            <a:pPr marL="0" indent="0">
              <a:buNone/>
            </a:pPr>
            <a:r>
              <a:rPr lang="en-US" sz="2800" smtClean="0"/>
              <a:t>FCC 15 part 15</a:t>
            </a:r>
            <a:endParaRPr lang="en-US" sz="2800"/>
          </a:p>
        </p:txBody>
      </p:sp>
      <p:grpSp>
        <p:nvGrpSpPr>
          <p:cNvPr id="19" name="Group 18"/>
          <p:cNvGrpSpPr/>
          <p:nvPr/>
        </p:nvGrpSpPr>
        <p:grpSpPr>
          <a:xfrm>
            <a:off x="3667125" y="1981200"/>
            <a:ext cx="5476875" cy="4667250"/>
            <a:chOff x="0" y="0"/>
            <a:chExt cx="5476875" cy="466725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76875" cy="4667250"/>
            </a:xfrm>
            <a:prstGeom prst="rect">
              <a:avLst/>
            </a:prstGeom>
            <a:noFill/>
            <a:ln>
              <a:noFill/>
            </a:ln>
          </p:spPr>
        </p:pic>
        <p:sp>
          <p:nvSpPr>
            <p:cNvPr id="21" name="Freeform 20"/>
            <p:cNvSpPr>
              <a:spLocks/>
            </p:cNvSpPr>
            <p:nvPr/>
          </p:nvSpPr>
          <p:spPr bwMode="auto">
            <a:xfrm>
              <a:off x="1171575" y="1476375"/>
              <a:ext cx="4067175" cy="428797"/>
            </a:xfrm>
            <a:custGeom>
              <a:avLst/>
              <a:gdLst>
                <a:gd name="T0" fmla="*/ 0 w 6405"/>
                <a:gd name="T1" fmla="*/ 585 h 585"/>
                <a:gd name="T2" fmla="*/ 1830 w 6405"/>
                <a:gd name="T3" fmla="*/ 585 h 585"/>
                <a:gd name="T4" fmla="*/ 1830 w 6405"/>
                <a:gd name="T5" fmla="*/ 0 h 585"/>
                <a:gd name="T6" fmla="*/ 6405 w 6405"/>
                <a:gd name="T7" fmla="*/ 0 h 585"/>
              </a:gdLst>
              <a:ahLst/>
              <a:cxnLst>
                <a:cxn ang="0">
                  <a:pos x="T0" y="T1"/>
                </a:cxn>
                <a:cxn ang="0">
                  <a:pos x="T2" y="T3"/>
                </a:cxn>
                <a:cxn ang="0">
                  <a:pos x="T4" y="T5"/>
                </a:cxn>
                <a:cxn ang="0">
                  <a:pos x="T6" y="T7"/>
                </a:cxn>
              </a:cxnLst>
              <a:rect l="0" t="0" r="r" b="b"/>
              <a:pathLst>
                <a:path w="6405" h="585">
                  <a:moveTo>
                    <a:pt x="0" y="585"/>
                  </a:moveTo>
                  <a:lnTo>
                    <a:pt x="1830" y="585"/>
                  </a:lnTo>
                  <a:lnTo>
                    <a:pt x="1830" y="0"/>
                  </a:lnTo>
                  <a:lnTo>
                    <a:pt x="6405" y="0"/>
                  </a:lnTo>
                </a:path>
              </a:pathLst>
            </a:custGeom>
            <a:noFill/>
            <a:ln w="28575" cmpd="sng">
              <a:solidFill>
                <a:srgbClr val="7030A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2" name="Freeform 21"/>
            <p:cNvSpPr>
              <a:spLocks/>
            </p:cNvSpPr>
            <p:nvPr/>
          </p:nvSpPr>
          <p:spPr bwMode="auto">
            <a:xfrm>
              <a:off x="1171575" y="2400300"/>
              <a:ext cx="4067175" cy="733"/>
            </a:xfrm>
            <a:custGeom>
              <a:avLst/>
              <a:gdLst>
                <a:gd name="T0" fmla="*/ 0 w 6405"/>
                <a:gd name="T1" fmla="*/ 0 h 1"/>
                <a:gd name="T2" fmla="*/ 6405 w 6405"/>
                <a:gd name="T3" fmla="*/ 0 h 1"/>
                <a:gd name="T4" fmla="*/ 6285 w 6405"/>
                <a:gd name="T5" fmla="*/ 0 h 1"/>
                <a:gd name="T6" fmla="*/ 6405 w 6405"/>
                <a:gd name="T7" fmla="*/ 0 h 1"/>
              </a:gdLst>
              <a:ahLst/>
              <a:cxnLst>
                <a:cxn ang="0">
                  <a:pos x="T0" y="T1"/>
                </a:cxn>
                <a:cxn ang="0">
                  <a:pos x="T2" y="T3"/>
                </a:cxn>
                <a:cxn ang="0">
                  <a:pos x="T4" y="T5"/>
                </a:cxn>
                <a:cxn ang="0">
                  <a:pos x="T6" y="T7"/>
                </a:cxn>
              </a:cxnLst>
              <a:rect l="0" t="0" r="r" b="b"/>
              <a:pathLst>
                <a:path w="6405" h="1">
                  <a:moveTo>
                    <a:pt x="0" y="0"/>
                  </a:moveTo>
                  <a:lnTo>
                    <a:pt x="6405" y="0"/>
                  </a:lnTo>
                  <a:lnTo>
                    <a:pt x="6285" y="0"/>
                  </a:lnTo>
                  <a:lnTo>
                    <a:pt x="6405" y="0"/>
                  </a:lnTo>
                </a:path>
              </a:pathLst>
            </a:custGeom>
            <a:noFill/>
            <a:ln w="28575" cap="flat" cmpd="sng">
              <a:solidFill>
                <a:srgbClr val="7030A0"/>
              </a:solidFill>
              <a:prstDash val="lg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7" name="Text Box 19"/>
            <p:cNvSpPr txBox="1">
              <a:spLocks noChangeArrowheads="1"/>
            </p:cNvSpPr>
            <p:nvPr/>
          </p:nvSpPr>
          <p:spPr bwMode="auto">
            <a:xfrm>
              <a:off x="3276600" y="762000"/>
              <a:ext cx="1276350" cy="329844"/>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000000"/>
                  </a:solidFill>
                  <a:effectLst/>
                  <a:latin typeface="Times New Roman"/>
                  <a:ea typeface="Times New Roman"/>
                </a:rPr>
                <a:t>FCC 15 Class A</a:t>
              </a:r>
              <a:endParaRPr lang="en-US" sz="1400">
                <a:effectLst/>
                <a:latin typeface="Times New Roman"/>
                <a:ea typeface="Times New Roman"/>
              </a:endParaRPr>
            </a:p>
          </p:txBody>
        </p:sp>
        <p:cxnSp>
          <p:nvCxnSpPr>
            <p:cNvPr id="28" name="AutoShape 20"/>
            <p:cNvCxnSpPr>
              <a:cxnSpLocks noChangeShapeType="1"/>
            </p:cNvCxnSpPr>
            <p:nvPr/>
          </p:nvCxnSpPr>
          <p:spPr bwMode="auto">
            <a:xfrm flipH="1">
              <a:off x="3467100" y="1047750"/>
              <a:ext cx="295275" cy="428064"/>
            </a:xfrm>
            <a:prstGeom prst="straightConnector1">
              <a:avLst/>
            </a:prstGeom>
            <a:noFill/>
            <a:ln w="28575" cmpd="sng">
              <a:solidFill>
                <a:schemeClr val="tx1">
                  <a:lumMod val="100000"/>
                  <a:lumOff val="0"/>
                </a:schemeClr>
              </a:solidFill>
              <a:round/>
              <a:headEnd type="none" w="med" len="med"/>
              <a:tailEnd type="triangle" w="med" len="med"/>
            </a:ln>
            <a:extLst>
              <a:ext uri="{909E8E84-426E-40DD-AFC4-6F175D3DCCD1}">
                <a14:hiddenFill xmlns:a14="http://schemas.microsoft.com/office/drawing/2010/main">
                  <a:noFill/>
                </a14:hiddenFill>
              </a:ext>
            </a:extLst>
          </p:spPr>
        </p:cxnSp>
        <p:sp>
          <p:nvSpPr>
            <p:cNvPr id="29" name="Text Box 21"/>
            <p:cNvSpPr txBox="1">
              <a:spLocks noChangeArrowheads="1"/>
            </p:cNvSpPr>
            <p:nvPr/>
          </p:nvSpPr>
          <p:spPr bwMode="auto">
            <a:xfrm>
              <a:off x="3543300" y="1971675"/>
              <a:ext cx="1276350" cy="329844"/>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000000"/>
                  </a:solidFill>
                  <a:effectLst/>
                  <a:latin typeface="Times New Roman"/>
                  <a:ea typeface="Times New Roman"/>
                </a:rPr>
                <a:t>FCC 15 Class B</a:t>
              </a:r>
              <a:endParaRPr lang="en-US" sz="1400">
                <a:effectLst/>
                <a:latin typeface="Times New Roman"/>
                <a:ea typeface="Times New Roman"/>
              </a:endParaRPr>
            </a:p>
          </p:txBody>
        </p:sp>
        <p:cxnSp>
          <p:nvCxnSpPr>
            <p:cNvPr id="30" name="AutoShape 22"/>
            <p:cNvCxnSpPr>
              <a:cxnSpLocks noChangeShapeType="1"/>
            </p:cNvCxnSpPr>
            <p:nvPr/>
          </p:nvCxnSpPr>
          <p:spPr bwMode="auto">
            <a:xfrm flipH="1">
              <a:off x="3419475" y="2190750"/>
              <a:ext cx="190500" cy="208168"/>
            </a:xfrm>
            <a:prstGeom prst="straightConnector1">
              <a:avLst/>
            </a:prstGeom>
            <a:noFill/>
            <a:ln w="28575" cmpd="sng">
              <a:solidFill>
                <a:schemeClr val="tx1">
                  <a:lumMod val="100000"/>
                  <a:lumOff val="0"/>
                </a:schemeClr>
              </a:solidFill>
              <a:round/>
              <a:headEnd type="none" w="med" len="med"/>
              <a:tailEnd type="triangle" w="med" len="med"/>
            </a:ln>
            <a:extLst>
              <a:ext uri="{909E8E84-426E-40DD-AFC4-6F175D3DCCD1}">
                <a14:hiddenFill xmlns:a14="http://schemas.microsoft.com/office/drawing/2010/main">
                  <a:noFill/>
                </a14:hiddenFill>
              </a:ext>
            </a:extLst>
          </p:spPr>
        </p:cxnSp>
      </p:grpSp>
      <p:sp>
        <p:nvSpPr>
          <p:cNvPr id="34" name="Content Placeholder 2"/>
          <p:cNvSpPr txBox="1">
            <a:spLocks/>
          </p:cNvSpPr>
          <p:nvPr/>
        </p:nvSpPr>
        <p:spPr>
          <a:xfrm>
            <a:off x="381000" y="1466850"/>
            <a:ext cx="3581400" cy="497205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a:t>Class A</a:t>
            </a:r>
            <a:r>
              <a:rPr lang="en-US" sz="2800"/>
              <a:t> – The FCC definition of Class A is “A digital device that is marketed for use </a:t>
            </a:r>
            <a:r>
              <a:rPr lang="en-US" sz="2800">
                <a:solidFill>
                  <a:srgbClr val="FF0000"/>
                </a:solidFill>
              </a:rPr>
              <a:t>in a commercial, industrial or business environment</a:t>
            </a:r>
            <a:r>
              <a:rPr lang="en-US" sz="2800"/>
              <a:t>, exclusive of a device which is marketed for use by the general public or is intended to be used in the home.”</a:t>
            </a:r>
          </a:p>
          <a:p>
            <a:pPr marL="0" indent="0">
              <a:buNone/>
            </a:pPr>
            <a:endParaRPr lang="en-US" sz="2800" b="1" smtClean="0"/>
          </a:p>
          <a:p>
            <a:pPr marL="0" indent="0">
              <a:buNone/>
            </a:pPr>
            <a:r>
              <a:rPr lang="en-US" sz="2800" b="1" smtClean="0"/>
              <a:t>Class </a:t>
            </a:r>
            <a:r>
              <a:rPr lang="en-US" sz="2800" b="1"/>
              <a:t>B</a:t>
            </a:r>
            <a:r>
              <a:rPr lang="en-US" sz="2800"/>
              <a:t> – The FCC definition of Class B is “A digital device that is marketed for use in </a:t>
            </a:r>
            <a:r>
              <a:rPr lang="en-US" sz="2800">
                <a:solidFill>
                  <a:srgbClr val="FF0000"/>
                </a:solidFill>
              </a:rPr>
              <a:t>a residential environment notwithstanding use in commercial, business and industrial environments</a:t>
            </a:r>
            <a:r>
              <a:rPr lang="en-US" sz="2800"/>
              <a:t>. Examples of such devices include, but are not limited to, personal computers, calculators, and similar electronic devices that are marketed for use by the general public.”</a:t>
            </a:r>
          </a:p>
          <a:p>
            <a:pPr marL="0" indent="0">
              <a:buFont typeface="Arial" pitchFamily="34" charset="0"/>
              <a:buNone/>
            </a:pPr>
            <a:endParaRPr lang="en-US" sz="2800"/>
          </a:p>
        </p:txBody>
      </p:sp>
      <p:sp>
        <p:nvSpPr>
          <p:cNvPr id="4" name="Date Placeholder 3"/>
          <p:cNvSpPr>
            <a:spLocks noGrp="1"/>
          </p:cNvSpPr>
          <p:nvPr>
            <p:ph type="dt" sz="half" idx="10"/>
          </p:nvPr>
        </p:nvSpPr>
        <p:spPr/>
        <p:txBody>
          <a:bodyPr/>
          <a:lstStyle/>
          <a:p>
            <a:fld id="{C9B22BFC-E671-4F90-895B-4AC4A7B5AD87}" type="datetime1">
              <a:rPr lang="en-US" smtClean="0"/>
              <a:t>11/30/2017</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9</a:t>
            </a:fld>
            <a:endParaRPr lang="en-US"/>
          </a:p>
        </p:txBody>
      </p:sp>
    </p:spTree>
    <p:extLst>
      <p:ext uri="{BB962C8B-B14F-4D97-AF65-F5344CB8AC3E}">
        <p14:creationId xmlns:p14="http://schemas.microsoft.com/office/powerpoint/2010/main" val="1514036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672</TotalTime>
  <Words>1524</Words>
  <Application>Microsoft Office PowerPoint</Application>
  <PresentationFormat>On-screen Show (4:3)</PresentationFormat>
  <Paragraphs>199</Paragraphs>
  <Slides>31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Worksheet</vt:lpstr>
      <vt:lpstr>Các tiêu chuẩn về nhiễu EMI và lọc nhiễu EMI</vt:lpstr>
      <vt:lpstr>So sánh 3 tiêu chuẩn EMI cho LED</vt:lpstr>
      <vt:lpstr>1. Giới hạn nhiễu EMI của các tiêu chuẩn</vt:lpstr>
      <vt:lpstr>1. Giới hạn nhiễu EMI của các tiêu chuẩn</vt:lpstr>
      <vt:lpstr>Phạm vi sử dụng Class A, B CISPR 22</vt:lpstr>
      <vt:lpstr>1. Giới hạn nhiễu EMI của các tiêu chuẩn</vt:lpstr>
      <vt:lpstr>1. Giới hạn nhiễu EMI của các tiêu chuẩn</vt:lpstr>
      <vt:lpstr>1. Giới hạn nhiễu EMI của các tiêu chuẩn</vt:lpstr>
      <vt:lpstr>1. Giới hạn nhiễu EMI của các tiêu chuẩn</vt:lpstr>
      <vt:lpstr>1. Giới hạn nhiễu EMI của các tiêu chuẩn</vt:lpstr>
      <vt:lpstr>1. Giới hạn nhiễu EMI của các tiêu chuẩn</vt:lpstr>
      <vt:lpstr>1. Giới hạn nhiễu bức xạ của các tiêu chuẩn</vt:lpstr>
      <vt:lpstr>1. Giới hạn nhiễu bức xạ của các tiêu chuẩn</vt:lpstr>
      <vt:lpstr>1. Giới hạn nhiễu bức xạ của các tiêu chuẩn</vt:lpstr>
      <vt:lpstr>1. Giới hạn nhiễu bức xạ của các tiêu chuẩn</vt:lpstr>
      <vt:lpstr>1. Giới hạn nhiễu bức xạ của các tiêu chuẩn</vt:lpstr>
      <vt:lpstr>1. Giới hạn nhiễu bức xạ của các tiêu chuẩn</vt:lpstr>
      <vt:lpstr>2. Tác dụng của lọc nhiễu EMI</vt:lpstr>
      <vt:lpstr>Phương án lọc nhiễu</vt:lpstr>
      <vt:lpstr>2. Tác dụng của lọc nhiễu EMI</vt:lpstr>
      <vt:lpstr>2. Tác dụng của lọc nhiễu EMI</vt:lpstr>
      <vt:lpstr>2. Tác dụng của lọc nhiễu EMI</vt:lpstr>
      <vt:lpstr>3. Các bước tính lọc</vt:lpstr>
      <vt:lpstr>3. Các bước tính lọc</vt:lpstr>
      <vt:lpstr>3. Các bước tính lọc</vt:lpstr>
      <vt:lpstr>3. Các bước tính lọc</vt:lpstr>
      <vt:lpstr>3. Các bước tính lọc</vt:lpstr>
      <vt:lpstr>3. Các bước tính lọc</vt:lpstr>
      <vt:lpstr>3. Các bước tính lọc</vt:lpstr>
      <vt:lpstr>3. Các bước tính lọc</vt:lpstr>
      <vt:lpstr>3. Các bước tính lọc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Notebook</dc:creator>
  <cp:lastModifiedBy>Notebook</cp:lastModifiedBy>
  <cp:revision>53</cp:revision>
  <dcterms:created xsi:type="dcterms:W3CDTF">2017-08-21T13:57:01Z</dcterms:created>
  <dcterms:modified xsi:type="dcterms:W3CDTF">2017-11-30T03:20:38Z</dcterms:modified>
</cp:coreProperties>
</file>