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7" r:id="rId3"/>
    <p:sldId id="296" r:id="rId4"/>
    <p:sldId id="298" r:id="rId5"/>
    <p:sldId id="299" r:id="rId6"/>
    <p:sldId id="300" r:id="rId7"/>
    <p:sldId id="301" r:id="rId8"/>
    <p:sldId id="302" r:id="rId9"/>
    <p:sldId id="270" r:id="rId10"/>
    <p:sldId id="303" r:id="rId11"/>
    <p:sldId id="335" r:id="rId12"/>
    <p:sldId id="304" r:id="rId13"/>
    <p:sldId id="305" r:id="rId14"/>
    <p:sldId id="306" r:id="rId15"/>
    <p:sldId id="334" r:id="rId16"/>
    <p:sldId id="309" r:id="rId17"/>
    <p:sldId id="307" r:id="rId18"/>
    <p:sldId id="310" r:id="rId19"/>
    <p:sldId id="311" r:id="rId20"/>
    <p:sldId id="312" r:id="rId21"/>
    <p:sldId id="308" r:id="rId22"/>
    <p:sldId id="316" r:id="rId23"/>
    <p:sldId id="313" r:id="rId24"/>
    <p:sldId id="314" r:id="rId25"/>
    <p:sldId id="315" r:id="rId26"/>
    <p:sldId id="321" r:id="rId27"/>
    <p:sldId id="322" r:id="rId28"/>
    <p:sldId id="323" r:id="rId29"/>
    <p:sldId id="317" r:id="rId30"/>
    <p:sldId id="318" r:id="rId31"/>
    <p:sldId id="319" r:id="rId32"/>
    <p:sldId id="324" r:id="rId33"/>
    <p:sldId id="325" r:id="rId34"/>
    <p:sldId id="320" r:id="rId35"/>
    <p:sldId id="327" r:id="rId36"/>
    <p:sldId id="328" r:id="rId37"/>
    <p:sldId id="329" r:id="rId38"/>
    <p:sldId id="330" r:id="rId39"/>
    <p:sldId id="332" r:id="rId40"/>
    <p:sldId id="33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9" autoAdjust="0"/>
    <p:restoredTop sz="94660"/>
  </p:normalViewPr>
  <p:slideViewPr>
    <p:cSldViewPr>
      <p:cViewPr>
        <p:scale>
          <a:sx n="70" d="100"/>
          <a:sy n="70" d="100"/>
        </p:scale>
        <p:origin x="-72" y="-114"/>
      </p:cViewPr>
      <p:guideLst>
        <p:guide orient="horz" pos="2160"/>
        <p:guide pos="2880"/>
      </p:guideLst>
    </p:cSldViewPr>
  </p:slideViewPr>
  <p:notesTextViewPr>
    <p:cViewPr>
      <p:scale>
        <a:sx n="1" d="1"/>
        <a:sy n="1" d="1"/>
      </p:scale>
      <p:origin x="0" y="0"/>
    </p:cViewPr>
  </p:notesTextViewPr>
  <p:sorterViewPr>
    <p:cViewPr>
      <p:scale>
        <a:sx n="100" d="100"/>
        <a:sy n="100" d="100"/>
      </p:scale>
      <p:origin x="0" y="1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37D42-37DF-45C3-AC67-FDE95C393845}" type="datetimeFigureOut">
              <a:rPr lang="en-US" smtClean="0"/>
              <a:t>7/2/2018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76726-6CC3-4156-BF5B-3354E8B597AF}" type="slidenum">
              <a:rPr lang="en-US" smtClean="0"/>
              <a:t>‹#›</a:t>
            </a:fld>
            <a:endParaRPr lang="en-US"/>
          </a:p>
        </p:txBody>
      </p:sp>
    </p:spTree>
    <p:extLst>
      <p:ext uri="{BB962C8B-B14F-4D97-AF65-F5344CB8AC3E}">
        <p14:creationId xmlns:p14="http://schemas.microsoft.com/office/powerpoint/2010/main" val="323298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02F27-3D18-412C-9910-3DEB41AE6258}"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37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7E8D9-A5C3-43AE-AB8F-641E7F59063D}"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69785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15987-159C-480D-8841-AD070079C951}"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18626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A89EB-2C31-4271-818A-7229F7BE91F3}"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27975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E2950-1ED8-4982-A037-43568348F90F}"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8306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DD8A7-5568-424D-ADE6-EC874C4CA4AB}"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75567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F5AD7-CA92-4893-B6BD-981FCAAB4A43}" type="datetime1">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21393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196ED-8177-4F56-AF5D-D08D168DC2F3}" type="datetime1">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27267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68ADA-AB85-4CA8-8DB5-BCD107566AFD}" type="datetime1">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33744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45D4C-0EFA-4693-94C2-587507ED81A1}"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193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FE6B-124E-401C-B9A9-391C555CB75F}"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75380-B96E-49FB-A575-0305EC694568}" type="slidenum">
              <a:rPr lang="en-US" smtClean="0"/>
              <a:t>‹#›</a:t>
            </a:fld>
            <a:endParaRPr lang="en-US"/>
          </a:p>
        </p:txBody>
      </p:sp>
    </p:spTree>
    <p:extLst>
      <p:ext uri="{BB962C8B-B14F-4D97-AF65-F5344CB8AC3E}">
        <p14:creationId xmlns:p14="http://schemas.microsoft.com/office/powerpoint/2010/main" val="400129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1001D-987A-446A-9575-32E12F5F15A1}" type="datetime1">
              <a:rPr lang="en-US" smtClean="0"/>
              <a:t>7/2/2018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75380-B96E-49FB-A575-0305EC694568}" type="slidenum">
              <a:rPr lang="en-US" smtClean="0"/>
              <a:t>‹#›</a:t>
            </a:fld>
            <a:endParaRPr lang="en-US"/>
          </a:p>
        </p:txBody>
      </p:sp>
    </p:spTree>
    <p:extLst>
      <p:ext uri="{BB962C8B-B14F-4D97-AF65-F5344CB8AC3E}">
        <p14:creationId xmlns:p14="http://schemas.microsoft.com/office/powerpoint/2010/main" val="192720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8229600" cy="1470025"/>
          </a:xfrm>
        </p:spPr>
        <p:txBody>
          <a:bodyPr>
            <a:normAutofit/>
          </a:bodyPr>
          <a:lstStyle/>
          <a:p>
            <a:r>
              <a:rPr lang="vi-VN" dirty="0"/>
              <a:t>Bố trí trên PCB</a:t>
            </a:r>
            <a:endParaRPr lang="en-US" b="1" dirty="0"/>
          </a:p>
        </p:txBody>
      </p:sp>
      <p:sp>
        <p:nvSpPr>
          <p:cNvPr id="3" name="Subtitle 2"/>
          <p:cNvSpPr>
            <a:spLocks noGrp="1"/>
          </p:cNvSpPr>
          <p:nvPr>
            <p:ph type="subTitle" idx="1"/>
          </p:nvPr>
        </p:nvSpPr>
        <p:spPr>
          <a:xfrm>
            <a:off x="609600" y="2209800"/>
            <a:ext cx="8229600" cy="4267200"/>
          </a:xfrm>
        </p:spPr>
        <p:txBody>
          <a:bodyPr>
            <a:noAutofit/>
          </a:bodyPr>
          <a:lstStyle/>
          <a:p>
            <a:pPr marL="514350" indent="-514350" algn="l">
              <a:buAutoNum type="arabicPeriod"/>
            </a:pPr>
            <a:r>
              <a:rPr lang="vi-VN" sz="2400" dirty="0">
                <a:solidFill>
                  <a:schemeClr val="tx1"/>
                </a:solidFill>
              </a:rPr>
              <a:t>Tổng </a:t>
            </a:r>
            <a:r>
              <a:rPr lang="vi-VN" sz="2400" dirty="0" smtClean="0">
                <a:solidFill>
                  <a:schemeClr val="tx1"/>
                </a:solidFill>
              </a:rPr>
              <a:t>quan</a:t>
            </a:r>
          </a:p>
          <a:p>
            <a:pPr marL="514350" indent="-514350" algn="l">
              <a:buAutoNum type="arabicPeriod"/>
            </a:pPr>
            <a:r>
              <a:rPr lang="vi-VN" sz="2400" dirty="0">
                <a:solidFill>
                  <a:schemeClr val="tx1"/>
                </a:solidFill>
              </a:rPr>
              <a:t>Phân vùng </a:t>
            </a:r>
            <a:r>
              <a:rPr lang="vi-VN" sz="2400" dirty="0" smtClean="0">
                <a:solidFill>
                  <a:schemeClr val="tx1"/>
                </a:solidFill>
              </a:rPr>
              <a:t>mạch </a:t>
            </a:r>
            <a:endParaRPr lang="en-US" sz="2400" dirty="0" smtClean="0">
              <a:solidFill>
                <a:schemeClr val="tx1"/>
              </a:solidFill>
            </a:endParaRPr>
          </a:p>
          <a:p>
            <a:pPr marL="514350" indent="-514350" algn="l">
              <a:buAutoNum type="arabicPeriod"/>
            </a:pPr>
            <a:r>
              <a:rPr lang="vi-VN" sz="2400" dirty="0">
                <a:solidFill>
                  <a:schemeClr val="tx1"/>
                </a:solidFill>
              </a:rPr>
              <a:t>Sắp xếp thành phần và định tuyến đường </a:t>
            </a:r>
            <a:r>
              <a:rPr lang="vi-VN" sz="2400" dirty="0" smtClean="0">
                <a:solidFill>
                  <a:schemeClr val="tx1"/>
                </a:solidFill>
              </a:rPr>
              <a:t>dẫn</a:t>
            </a:r>
          </a:p>
          <a:p>
            <a:pPr marL="514350" indent="-514350" algn="l">
              <a:buAutoNum type="arabicPeriod"/>
            </a:pPr>
            <a:r>
              <a:rPr lang="vi-VN" sz="2400" dirty="0">
                <a:solidFill>
                  <a:schemeClr val="tx1"/>
                </a:solidFill>
              </a:rPr>
              <a:t>Thiết kế đường dẫn trên mạch </a:t>
            </a:r>
            <a:r>
              <a:rPr lang="vi-VN" sz="2400" dirty="0" smtClean="0">
                <a:solidFill>
                  <a:schemeClr val="tx1"/>
                </a:solidFill>
              </a:rPr>
              <a:t>in</a:t>
            </a:r>
          </a:p>
          <a:p>
            <a:pPr marL="514350" indent="-514350" algn="l">
              <a:buAutoNum type="arabicPeriod"/>
            </a:pPr>
            <a:r>
              <a:rPr lang="vi-VN" sz="2400" dirty="0" smtClean="0">
                <a:solidFill>
                  <a:schemeClr val="tx1"/>
                </a:solidFill>
              </a:rPr>
              <a:t>Giao diện</a:t>
            </a:r>
          </a:p>
          <a:p>
            <a:pPr marL="514350" indent="-514350" algn="l">
              <a:buAutoNum type="arabicPeriod"/>
            </a:pPr>
            <a:r>
              <a:rPr lang="vi-VN" sz="2400" dirty="0">
                <a:solidFill>
                  <a:schemeClr val="tx1"/>
                </a:solidFill>
              </a:rPr>
              <a:t>Một số nguyên tắc chung bố trí bảng </a:t>
            </a:r>
            <a:r>
              <a:rPr lang="vi-VN" sz="2400" dirty="0" smtClean="0">
                <a:solidFill>
                  <a:schemeClr val="tx1"/>
                </a:solidFill>
              </a:rPr>
              <a:t>mạch</a:t>
            </a:r>
          </a:p>
        </p:txBody>
      </p:sp>
      <p:sp>
        <p:nvSpPr>
          <p:cNvPr id="4" name="Date Placeholder 3"/>
          <p:cNvSpPr>
            <a:spLocks noGrp="1"/>
          </p:cNvSpPr>
          <p:nvPr>
            <p:ph type="dt" sz="half" idx="10"/>
          </p:nvPr>
        </p:nvSpPr>
        <p:spPr/>
        <p:txBody>
          <a:bodyPr/>
          <a:lstStyle/>
          <a:p>
            <a:fld id="{0EE1D06A-C8D8-4987-9B57-795985AA382D}"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a:t>
            </a:fld>
            <a:endParaRPr lang="en-US"/>
          </a:p>
        </p:txBody>
      </p:sp>
    </p:spTree>
    <p:extLst>
      <p:ext uri="{BB962C8B-B14F-4D97-AF65-F5344CB8AC3E}">
        <p14:creationId xmlns:p14="http://schemas.microsoft.com/office/powerpoint/2010/main" val="140253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3 Sắp xếp thành phần và định tuyến đường dẫn</a:t>
            </a:r>
            <a:endParaRPr lang="en-US" b="1"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0" indent="0">
              <a:buNone/>
            </a:pPr>
            <a:r>
              <a:rPr lang="en-US" sz="3100" dirty="0" err="1">
                <a:latin typeface="Arial" pitchFamily="34" charset="0"/>
                <a:cs typeface="Arial" pitchFamily="34" charset="0"/>
              </a:rPr>
              <a:t>Có</a:t>
            </a:r>
            <a:r>
              <a:rPr lang="en-US" sz="3100" dirty="0">
                <a:latin typeface="Arial" pitchFamily="34" charset="0"/>
                <a:cs typeface="Arial" pitchFamily="34" charset="0"/>
              </a:rPr>
              <a:t> </a:t>
            </a:r>
            <a:r>
              <a:rPr lang="en-US" sz="3100" dirty="0" err="1">
                <a:latin typeface="Arial" pitchFamily="34" charset="0"/>
                <a:cs typeface="Arial" pitchFamily="34" charset="0"/>
              </a:rPr>
              <a:t>những</a:t>
            </a:r>
            <a:r>
              <a:rPr lang="en-US" sz="3100" dirty="0">
                <a:latin typeface="Arial" pitchFamily="34" charset="0"/>
                <a:cs typeface="Arial" pitchFamily="34" charset="0"/>
              </a:rPr>
              <a:t> </a:t>
            </a:r>
            <a:r>
              <a:rPr lang="en-US" sz="3100" dirty="0" err="1" smtClean="0">
                <a:latin typeface="Arial" pitchFamily="34" charset="0"/>
                <a:cs typeface="Arial" pitchFamily="34" charset="0"/>
              </a:rPr>
              <a:t>phần</a:t>
            </a:r>
            <a:r>
              <a:rPr lang="en-US" sz="3100" dirty="0" smtClean="0">
                <a:latin typeface="Arial" pitchFamily="34" charset="0"/>
                <a:cs typeface="Arial" pitchFamily="34" charset="0"/>
              </a:rPr>
              <a:t> </a:t>
            </a:r>
            <a:r>
              <a:rPr lang="en-US" sz="3100" dirty="0" err="1" smtClean="0">
                <a:latin typeface="Arial" pitchFamily="34" charset="0"/>
                <a:cs typeface="Arial" pitchFamily="34" charset="0"/>
              </a:rPr>
              <a:t>tử</a:t>
            </a:r>
            <a:r>
              <a:rPr lang="en-US" sz="3100" dirty="0" smtClean="0">
                <a:latin typeface="Arial" pitchFamily="34" charset="0"/>
                <a:cs typeface="Arial" pitchFamily="34" charset="0"/>
              </a:rPr>
              <a:t> </a:t>
            </a:r>
            <a:r>
              <a:rPr lang="en-US" sz="3100" dirty="0" err="1">
                <a:latin typeface="Arial" pitchFamily="34" charset="0"/>
                <a:cs typeface="Arial" pitchFamily="34" charset="0"/>
              </a:rPr>
              <a:t>quan</a:t>
            </a:r>
            <a:r>
              <a:rPr lang="en-US" sz="3100" dirty="0">
                <a:latin typeface="Arial" pitchFamily="34" charset="0"/>
                <a:cs typeface="Arial" pitchFamily="34" charset="0"/>
              </a:rPr>
              <a:t> </a:t>
            </a:r>
            <a:r>
              <a:rPr lang="en-US" sz="3100" dirty="0" err="1">
                <a:latin typeface="Arial" pitchFamily="34" charset="0"/>
                <a:cs typeface="Arial" pitchFamily="34" charset="0"/>
              </a:rPr>
              <a:t>trọng</a:t>
            </a:r>
            <a:r>
              <a:rPr lang="en-US" sz="3100" dirty="0">
                <a:latin typeface="Arial" pitchFamily="34" charset="0"/>
                <a:cs typeface="Arial" pitchFamily="34" charset="0"/>
              </a:rPr>
              <a:t> </a:t>
            </a:r>
            <a:r>
              <a:rPr lang="en-US" sz="3100" dirty="0" err="1">
                <a:latin typeface="Arial" pitchFamily="34" charset="0"/>
                <a:cs typeface="Arial" pitchFamily="34" charset="0"/>
              </a:rPr>
              <a:t>của</a:t>
            </a:r>
            <a:r>
              <a:rPr lang="en-US" sz="3100" dirty="0">
                <a:latin typeface="Arial" pitchFamily="34" charset="0"/>
                <a:cs typeface="Arial" pitchFamily="34" charset="0"/>
              </a:rPr>
              <a:t> </a:t>
            </a:r>
            <a:r>
              <a:rPr lang="en-US" sz="3100" dirty="0" err="1">
                <a:latin typeface="Arial" pitchFamily="34" charset="0"/>
                <a:cs typeface="Arial" pitchFamily="34" charset="0"/>
              </a:rPr>
              <a:t>một</a:t>
            </a:r>
            <a:r>
              <a:rPr lang="en-US" sz="3100" dirty="0">
                <a:latin typeface="Arial" pitchFamily="34" charset="0"/>
                <a:cs typeface="Arial" pitchFamily="34" charset="0"/>
              </a:rPr>
              <a:t> </a:t>
            </a:r>
            <a:r>
              <a:rPr lang="en-US" sz="3100" dirty="0" err="1">
                <a:latin typeface="Arial" pitchFamily="34" charset="0"/>
                <a:cs typeface="Arial" pitchFamily="34" charset="0"/>
              </a:rPr>
              <a:t>thiết</a:t>
            </a:r>
            <a:r>
              <a:rPr lang="en-US" sz="3100" dirty="0">
                <a:latin typeface="Arial" pitchFamily="34" charset="0"/>
                <a:cs typeface="Arial" pitchFamily="34" charset="0"/>
              </a:rPr>
              <a:t> </a:t>
            </a:r>
            <a:r>
              <a:rPr lang="en-US" sz="3100" dirty="0" err="1">
                <a:latin typeface="Arial" pitchFamily="34" charset="0"/>
                <a:cs typeface="Arial" pitchFamily="34" charset="0"/>
              </a:rPr>
              <a:t>kế</a:t>
            </a:r>
            <a:r>
              <a:rPr lang="en-US" sz="3100" dirty="0">
                <a:latin typeface="Arial" pitchFamily="34" charset="0"/>
                <a:cs typeface="Arial" pitchFamily="34" charset="0"/>
              </a:rPr>
              <a:t> </a:t>
            </a:r>
            <a:r>
              <a:rPr lang="en-US" sz="3100" dirty="0" err="1">
                <a:latin typeface="Arial" pitchFamily="34" charset="0"/>
                <a:cs typeface="Arial" pitchFamily="34" charset="0"/>
              </a:rPr>
              <a:t>cần</a:t>
            </a:r>
            <a:r>
              <a:rPr lang="en-US" sz="3100" dirty="0">
                <a:latin typeface="Arial" pitchFamily="34" charset="0"/>
                <a:cs typeface="Arial" pitchFamily="34" charset="0"/>
              </a:rPr>
              <a:t> </a:t>
            </a:r>
            <a:r>
              <a:rPr lang="en-US" sz="3100" dirty="0" err="1">
                <a:latin typeface="Arial" pitchFamily="34" charset="0"/>
                <a:cs typeface="Arial" pitchFamily="34" charset="0"/>
              </a:rPr>
              <a:t>phải</a:t>
            </a:r>
            <a:r>
              <a:rPr lang="en-US" sz="3100" dirty="0">
                <a:latin typeface="Arial" pitchFamily="34" charset="0"/>
                <a:cs typeface="Arial" pitchFamily="34" charset="0"/>
              </a:rPr>
              <a:t> </a:t>
            </a:r>
            <a:r>
              <a:rPr lang="en-US" sz="3100" dirty="0" err="1">
                <a:latin typeface="Arial" pitchFamily="34" charset="0"/>
                <a:cs typeface="Arial" pitchFamily="34" charset="0"/>
              </a:rPr>
              <a:t>được</a:t>
            </a:r>
            <a:r>
              <a:rPr lang="en-US" sz="3100" dirty="0">
                <a:latin typeface="Arial" pitchFamily="34" charset="0"/>
                <a:cs typeface="Arial" pitchFamily="34" charset="0"/>
              </a:rPr>
              <a:t> </a:t>
            </a:r>
            <a:r>
              <a:rPr lang="en-US" sz="3100" dirty="0" err="1">
                <a:latin typeface="Arial" pitchFamily="34" charset="0"/>
                <a:cs typeface="Arial" pitchFamily="34" charset="0"/>
              </a:rPr>
              <a:t>đặt</a:t>
            </a:r>
            <a:r>
              <a:rPr lang="en-US" sz="3100" dirty="0">
                <a:latin typeface="Arial" pitchFamily="34" charset="0"/>
                <a:cs typeface="Arial" pitchFamily="34" charset="0"/>
              </a:rPr>
              <a:t> </a:t>
            </a:r>
            <a:r>
              <a:rPr lang="en-US" sz="3100" dirty="0" err="1">
                <a:latin typeface="Arial" pitchFamily="34" charset="0"/>
                <a:cs typeface="Arial" pitchFamily="34" charset="0"/>
              </a:rPr>
              <a:t>càng</a:t>
            </a:r>
            <a:r>
              <a:rPr lang="en-US" sz="3100" dirty="0">
                <a:latin typeface="Arial" pitchFamily="34" charset="0"/>
                <a:cs typeface="Arial" pitchFamily="34" charset="0"/>
              </a:rPr>
              <a:t> </a:t>
            </a:r>
            <a:r>
              <a:rPr lang="en-US" sz="3100" dirty="0" err="1">
                <a:latin typeface="Arial" pitchFamily="34" charset="0"/>
                <a:cs typeface="Arial" pitchFamily="34" charset="0"/>
              </a:rPr>
              <a:t>gần</a:t>
            </a:r>
            <a:r>
              <a:rPr lang="en-US" sz="3100" dirty="0">
                <a:latin typeface="Arial" pitchFamily="34" charset="0"/>
                <a:cs typeface="Arial" pitchFamily="34" charset="0"/>
              </a:rPr>
              <a:t> </a:t>
            </a:r>
            <a:r>
              <a:rPr lang="en-US" sz="3100" dirty="0" err="1">
                <a:latin typeface="Arial" pitchFamily="34" charset="0"/>
                <a:cs typeface="Arial" pitchFamily="34" charset="0"/>
              </a:rPr>
              <a:t>nhau</a:t>
            </a:r>
            <a:r>
              <a:rPr lang="en-US" sz="3100" dirty="0">
                <a:latin typeface="Arial" pitchFamily="34" charset="0"/>
                <a:cs typeface="Arial" pitchFamily="34" charset="0"/>
              </a:rPr>
              <a:t> </a:t>
            </a:r>
            <a:r>
              <a:rPr lang="en-US" sz="3100" dirty="0" err="1">
                <a:latin typeface="Arial" pitchFamily="34" charset="0"/>
                <a:cs typeface="Arial" pitchFamily="34" charset="0"/>
              </a:rPr>
              <a:t>càng</a:t>
            </a:r>
            <a:r>
              <a:rPr lang="en-US" sz="3100" dirty="0">
                <a:latin typeface="Arial" pitchFamily="34" charset="0"/>
                <a:cs typeface="Arial" pitchFamily="34" charset="0"/>
              </a:rPr>
              <a:t> </a:t>
            </a:r>
            <a:r>
              <a:rPr lang="en-US" sz="3100" dirty="0" err="1">
                <a:latin typeface="Arial" pitchFamily="34" charset="0"/>
                <a:cs typeface="Arial" pitchFamily="34" charset="0"/>
              </a:rPr>
              <a:t>tốt</a:t>
            </a:r>
            <a:r>
              <a:rPr lang="en-US" sz="3100" dirty="0">
                <a:latin typeface="Arial" pitchFamily="34" charset="0"/>
                <a:cs typeface="Arial" pitchFamily="34" charset="0"/>
              </a:rPr>
              <a:t>. </a:t>
            </a:r>
            <a:r>
              <a:rPr lang="en-US" sz="3100" dirty="0" err="1">
                <a:latin typeface="Arial" pitchFamily="34" charset="0"/>
                <a:cs typeface="Arial" pitchFamily="34" charset="0"/>
              </a:rPr>
              <a:t>Chúng</a:t>
            </a:r>
            <a:r>
              <a:rPr lang="en-US" sz="3100" dirty="0">
                <a:latin typeface="Arial" pitchFamily="34" charset="0"/>
                <a:cs typeface="Arial" pitchFamily="34" charset="0"/>
              </a:rPr>
              <a:t> </a:t>
            </a:r>
            <a:r>
              <a:rPr lang="en-US" sz="3100" dirty="0" err="1">
                <a:latin typeface="Arial" pitchFamily="34" charset="0"/>
                <a:cs typeface="Arial" pitchFamily="34" charset="0"/>
              </a:rPr>
              <a:t>bao</a:t>
            </a:r>
            <a:r>
              <a:rPr lang="en-US" sz="3100" dirty="0">
                <a:latin typeface="Arial" pitchFamily="34" charset="0"/>
                <a:cs typeface="Arial" pitchFamily="34" charset="0"/>
              </a:rPr>
              <a:t> </a:t>
            </a:r>
            <a:r>
              <a:rPr lang="en-US" sz="3100" dirty="0" err="1">
                <a:latin typeface="Arial" pitchFamily="34" charset="0"/>
                <a:cs typeface="Arial" pitchFamily="34" charset="0"/>
              </a:rPr>
              <a:t>gồm</a:t>
            </a:r>
            <a:r>
              <a:rPr lang="en-US" sz="3100" dirty="0">
                <a:latin typeface="Arial" pitchFamily="34" charset="0"/>
                <a:cs typeface="Arial" pitchFamily="34" charset="0"/>
              </a:rPr>
              <a:t> </a:t>
            </a:r>
            <a:r>
              <a:rPr lang="en-US" sz="3100" dirty="0" err="1">
                <a:latin typeface="Arial" pitchFamily="34" charset="0"/>
                <a:cs typeface="Arial" pitchFamily="34" charset="0"/>
              </a:rPr>
              <a:t>cuộn</a:t>
            </a:r>
            <a:r>
              <a:rPr lang="en-US" sz="3100" dirty="0">
                <a:latin typeface="Arial" pitchFamily="34" charset="0"/>
                <a:cs typeface="Arial" pitchFamily="34" charset="0"/>
              </a:rPr>
              <a:t> </a:t>
            </a:r>
            <a:r>
              <a:rPr lang="en-US" sz="3100" dirty="0" err="1">
                <a:latin typeface="Arial" pitchFamily="34" charset="0"/>
                <a:cs typeface="Arial" pitchFamily="34" charset="0"/>
              </a:rPr>
              <a:t>cảm</a:t>
            </a:r>
            <a:r>
              <a:rPr lang="en-US" sz="3100" dirty="0">
                <a:latin typeface="Arial" pitchFamily="34" charset="0"/>
                <a:cs typeface="Arial" pitchFamily="34" charset="0"/>
              </a:rPr>
              <a:t> </a:t>
            </a:r>
            <a:r>
              <a:rPr lang="en-US" sz="3100" dirty="0" err="1">
                <a:latin typeface="Arial" pitchFamily="34" charset="0"/>
                <a:cs typeface="Arial" pitchFamily="34" charset="0"/>
              </a:rPr>
              <a:t>chuyển</a:t>
            </a:r>
            <a:r>
              <a:rPr lang="en-US" sz="3100" dirty="0">
                <a:latin typeface="Arial" pitchFamily="34" charset="0"/>
                <a:cs typeface="Arial" pitchFamily="34" charset="0"/>
              </a:rPr>
              <a:t> </a:t>
            </a:r>
            <a:r>
              <a:rPr lang="en-US" sz="3100" dirty="0" err="1">
                <a:latin typeface="Arial" pitchFamily="34" charset="0"/>
                <a:cs typeface="Arial" pitchFamily="34" charset="0"/>
              </a:rPr>
              <a:t>mạch</a:t>
            </a:r>
            <a:r>
              <a:rPr lang="en-US" sz="3100" dirty="0">
                <a:latin typeface="Arial" pitchFamily="34" charset="0"/>
                <a:cs typeface="Arial" pitchFamily="34" charset="0"/>
              </a:rPr>
              <a:t> </a:t>
            </a:r>
            <a:r>
              <a:rPr lang="en-US" sz="3100" dirty="0" err="1">
                <a:latin typeface="Arial" pitchFamily="34" charset="0"/>
                <a:cs typeface="Arial" pitchFamily="34" charset="0"/>
              </a:rPr>
              <a:t>và</a:t>
            </a:r>
            <a:r>
              <a:rPr lang="en-US" sz="3100" dirty="0">
                <a:latin typeface="Arial" pitchFamily="34" charset="0"/>
                <a:cs typeface="Arial" pitchFamily="34" charset="0"/>
              </a:rPr>
              <a:t> </a:t>
            </a:r>
            <a:r>
              <a:rPr lang="en-US" sz="3100" dirty="0" err="1">
                <a:latin typeface="Arial" pitchFamily="34" charset="0"/>
                <a:cs typeface="Arial" pitchFamily="34" charset="0"/>
              </a:rPr>
              <a:t>tụ</a:t>
            </a:r>
            <a:r>
              <a:rPr lang="en-US" sz="3100" dirty="0">
                <a:latin typeface="Arial" pitchFamily="34" charset="0"/>
                <a:cs typeface="Arial" pitchFamily="34" charset="0"/>
              </a:rPr>
              <a:t> </a:t>
            </a:r>
            <a:r>
              <a:rPr lang="en-US" sz="3100" dirty="0" err="1">
                <a:latin typeface="Arial" pitchFamily="34" charset="0"/>
                <a:cs typeface="Arial" pitchFamily="34" charset="0"/>
              </a:rPr>
              <a:t>điện</a:t>
            </a:r>
            <a:r>
              <a:rPr lang="en-US" sz="3100" dirty="0">
                <a:latin typeface="Arial" pitchFamily="34" charset="0"/>
                <a:cs typeface="Arial" pitchFamily="34" charset="0"/>
              </a:rPr>
              <a:t> </a:t>
            </a:r>
            <a:r>
              <a:rPr lang="en-US" sz="3100" dirty="0" err="1">
                <a:latin typeface="Arial" pitchFamily="34" charset="0"/>
                <a:cs typeface="Arial" pitchFamily="34" charset="0"/>
              </a:rPr>
              <a:t>của</a:t>
            </a:r>
            <a:r>
              <a:rPr lang="en-US" sz="3100" dirty="0">
                <a:latin typeface="Arial" pitchFamily="34" charset="0"/>
                <a:cs typeface="Arial" pitchFamily="34" charset="0"/>
              </a:rPr>
              <a:t> </a:t>
            </a:r>
            <a:r>
              <a:rPr lang="en-US" sz="3100" dirty="0" err="1">
                <a:latin typeface="Arial" pitchFamily="34" charset="0"/>
                <a:cs typeface="Arial" pitchFamily="34" charset="0"/>
              </a:rPr>
              <a:t>chúng</a:t>
            </a:r>
            <a:r>
              <a:rPr lang="en-US" sz="3100" dirty="0">
                <a:latin typeface="Arial" pitchFamily="34" charset="0"/>
                <a:cs typeface="Arial" pitchFamily="34" charset="0"/>
              </a:rPr>
              <a:t>, </a:t>
            </a:r>
            <a:r>
              <a:rPr lang="en-US" sz="3100" dirty="0" err="1">
                <a:latin typeface="Arial" pitchFamily="34" charset="0"/>
                <a:cs typeface="Arial" pitchFamily="34" charset="0"/>
              </a:rPr>
              <a:t>và</a:t>
            </a:r>
            <a:r>
              <a:rPr lang="en-US" sz="3100" dirty="0">
                <a:latin typeface="Arial" pitchFamily="34" charset="0"/>
                <a:cs typeface="Arial" pitchFamily="34" charset="0"/>
              </a:rPr>
              <a:t> </a:t>
            </a:r>
            <a:r>
              <a:rPr lang="en-US" sz="3100" dirty="0" err="1">
                <a:latin typeface="Arial" pitchFamily="34" charset="0"/>
                <a:cs typeface="Arial" pitchFamily="34" charset="0"/>
              </a:rPr>
              <a:t>tinh</a:t>
            </a:r>
            <a:r>
              <a:rPr lang="en-US" sz="3100" dirty="0">
                <a:latin typeface="Arial" pitchFamily="34" charset="0"/>
                <a:cs typeface="Arial" pitchFamily="34" charset="0"/>
              </a:rPr>
              <a:t> </a:t>
            </a:r>
            <a:r>
              <a:rPr lang="en-US" sz="3100" dirty="0" err="1">
                <a:latin typeface="Arial" pitchFamily="34" charset="0"/>
                <a:cs typeface="Arial" pitchFamily="34" charset="0"/>
              </a:rPr>
              <a:t>thể</a:t>
            </a:r>
            <a:r>
              <a:rPr lang="en-US" sz="3100" dirty="0">
                <a:latin typeface="Arial" pitchFamily="34" charset="0"/>
                <a:cs typeface="Arial" pitchFamily="34" charset="0"/>
              </a:rPr>
              <a:t> </a:t>
            </a:r>
            <a:r>
              <a:rPr lang="en-US" sz="3100" dirty="0" err="1">
                <a:latin typeface="Arial" pitchFamily="34" charset="0"/>
                <a:cs typeface="Arial" pitchFamily="34" charset="0"/>
              </a:rPr>
              <a:t>với</a:t>
            </a:r>
            <a:r>
              <a:rPr lang="en-US" sz="3100" dirty="0">
                <a:latin typeface="Arial" pitchFamily="34" charset="0"/>
                <a:cs typeface="Arial" pitchFamily="34" charset="0"/>
              </a:rPr>
              <a:t> </a:t>
            </a:r>
            <a:r>
              <a:rPr lang="en-US" sz="3100" dirty="0" err="1">
                <a:latin typeface="Arial" pitchFamily="34" charset="0"/>
                <a:cs typeface="Arial" pitchFamily="34" charset="0"/>
              </a:rPr>
              <a:t>các</a:t>
            </a:r>
            <a:r>
              <a:rPr lang="en-US" sz="3100" dirty="0">
                <a:latin typeface="Arial" pitchFamily="34" charset="0"/>
                <a:cs typeface="Arial" pitchFamily="34" charset="0"/>
              </a:rPr>
              <a:t> </a:t>
            </a:r>
            <a:r>
              <a:rPr lang="en-US" sz="3100" dirty="0" err="1">
                <a:latin typeface="Arial" pitchFamily="34" charset="0"/>
                <a:cs typeface="Arial" pitchFamily="34" charset="0"/>
              </a:rPr>
              <a:t>thành</a:t>
            </a:r>
            <a:r>
              <a:rPr lang="en-US" sz="3100" dirty="0">
                <a:latin typeface="Arial" pitchFamily="34" charset="0"/>
                <a:cs typeface="Arial" pitchFamily="34" charset="0"/>
              </a:rPr>
              <a:t> </a:t>
            </a:r>
            <a:r>
              <a:rPr lang="en-US" sz="3100" dirty="0" err="1">
                <a:latin typeface="Arial" pitchFamily="34" charset="0"/>
                <a:cs typeface="Arial" pitchFamily="34" charset="0"/>
              </a:rPr>
              <a:t>phần</a:t>
            </a:r>
            <a:r>
              <a:rPr lang="en-US" sz="3100" dirty="0">
                <a:latin typeface="Arial" pitchFamily="34" charset="0"/>
                <a:cs typeface="Arial" pitchFamily="34" charset="0"/>
              </a:rPr>
              <a:t> </a:t>
            </a:r>
            <a:r>
              <a:rPr lang="en-US" sz="3100" dirty="0" err="1">
                <a:latin typeface="Arial" pitchFamily="34" charset="0"/>
                <a:cs typeface="Arial" pitchFamily="34" charset="0"/>
              </a:rPr>
              <a:t>thiết</a:t>
            </a:r>
            <a:r>
              <a:rPr lang="en-US" sz="3100" dirty="0">
                <a:latin typeface="Arial" pitchFamily="34" charset="0"/>
                <a:cs typeface="Arial" pitchFamily="34" charset="0"/>
              </a:rPr>
              <a:t> </a:t>
            </a:r>
            <a:r>
              <a:rPr lang="en-US" sz="3100" dirty="0" err="1">
                <a:latin typeface="Arial" pitchFamily="34" charset="0"/>
                <a:cs typeface="Arial" pitchFamily="34" charset="0"/>
              </a:rPr>
              <a:t>lập</a:t>
            </a:r>
            <a:r>
              <a:rPr lang="en-US" sz="3100" dirty="0">
                <a:latin typeface="Arial" pitchFamily="34" charset="0"/>
                <a:cs typeface="Arial" pitchFamily="34" charset="0"/>
              </a:rPr>
              <a:t> </a:t>
            </a:r>
            <a:r>
              <a:rPr lang="en-US" sz="3100" dirty="0" err="1">
                <a:latin typeface="Arial" pitchFamily="34" charset="0"/>
                <a:cs typeface="Arial" pitchFamily="34" charset="0"/>
              </a:rPr>
              <a:t>tham</a:t>
            </a:r>
            <a:r>
              <a:rPr lang="en-US" sz="3100" dirty="0">
                <a:latin typeface="Arial" pitchFamily="34" charset="0"/>
                <a:cs typeface="Arial" pitchFamily="34" charset="0"/>
              </a:rPr>
              <a:t> </a:t>
            </a:r>
            <a:r>
              <a:rPr lang="en-US" sz="3100" dirty="0" err="1">
                <a:latin typeface="Arial" pitchFamily="34" charset="0"/>
                <a:cs typeface="Arial" pitchFamily="34" charset="0"/>
              </a:rPr>
              <a:t>chiếu</a:t>
            </a:r>
            <a:r>
              <a:rPr lang="en-US" sz="3100" dirty="0">
                <a:latin typeface="Arial" pitchFamily="34" charset="0"/>
                <a:cs typeface="Arial" pitchFamily="34" charset="0"/>
              </a:rPr>
              <a:t> ở </a:t>
            </a:r>
            <a:r>
              <a:rPr lang="en-US" sz="3100" dirty="0" err="1">
                <a:latin typeface="Arial" pitchFamily="34" charset="0"/>
                <a:cs typeface="Arial" pitchFamily="34" charset="0"/>
              </a:rPr>
              <a:t>chân</a:t>
            </a:r>
            <a:r>
              <a:rPr lang="en-US" sz="3100" dirty="0">
                <a:latin typeface="Arial" pitchFamily="34" charset="0"/>
                <a:cs typeface="Arial" pitchFamily="34" charset="0"/>
              </a:rPr>
              <a:t> </a:t>
            </a:r>
            <a:r>
              <a:rPr lang="en-US" sz="3100" dirty="0" err="1">
                <a:latin typeface="Arial" pitchFamily="34" charset="0"/>
                <a:cs typeface="Arial" pitchFamily="34" charset="0"/>
              </a:rPr>
              <a:t>điều</a:t>
            </a:r>
            <a:r>
              <a:rPr lang="en-US" sz="3100" dirty="0">
                <a:latin typeface="Arial" pitchFamily="34" charset="0"/>
                <a:cs typeface="Arial" pitchFamily="34" charset="0"/>
              </a:rPr>
              <a:t> </a:t>
            </a:r>
            <a:r>
              <a:rPr lang="en-US" sz="3100" dirty="0" err="1">
                <a:latin typeface="Arial" pitchFamily="34" charset="0"/>
                <a:cs typeface="Arial" pitchFamily="34" charset="0"/>
              </a:rPr>
              <a:t>khiển</a:t>
            </a:r>
            <a:r>
              <a:rPr lang="en-US" sz="3100" dirty="0">
                <a:latin typeface="Arial" pitchFamily="34" charset="0"/>
                <a:cs typeface="Arial" pitchFamily="34" charset="0"/>
              </a:rPr>
              <a:t> </a:t>
            </a:r>
            <a:r>
              <a:rPr lang="en-US" sz="3100" dirty="0" err="1">
                <a:latin typeface="Arial" pitchFamily="34" charset="0"/>
                <a:cs typeface="Arial" pitchFamily="34" charset="0"/>
              </a:rPr>
              <a:t>của</a:t>
            </a:r>
            <a:r>
              <a:rPr lang="en-US" sz="3100" dirty="0">
                <a:latin typeface="Arial" pitchFamily="34" charset="0"/>
                <a:cs typeface="Arial" pitchFamily="34" charset="0"/>
              </a:rPr>
              <a:t> </a:t>
            </a:r>
            <a:r>
              <a:rPr lang="en-US" sz="3100" dirty="0" err="1">
                <a:latin typeface="Arial" pitchFamily="34" charset="0"/>
                <a:cs typeface="Arial" pitchFamily="34" charset="0"/>
              </a:rPr>
              <a:t>chúng</a:t>
            </a:r>
            <a:r>
              <a:rPr lang="en-US" sz="3100" dirty="0">
                <a:latin typeface="Arial" pitchFamily="34" charset="0"/>
                <a:cs typeface="Arial" pitchFamily="34" charset="0"/>
              </a:rPr>
              <a:t>. </a:t>
            </a:r>
            <a:r>
              <a:rPr lang="en-US" sz="3100" dirty="0" err="1">
                <a:latin typeface="Arial" pitchFamily="34" charset="0"/>
                <a:cs typeface="Arial" pitchFamily="34" charset="0"/>
              </a:rPr>
              <a:t>Vì</a:t>
            </a:r>
            <a:r>
              <a:rPr lang="en-US" sz="3100" dirty="0">
                <a:latin typeface="Arial" pitchFamily="34" charset="0"/>
                <a:cs typeface="Arial" pitchFamily="34" charset="0"/>
              </a:rPr>
              <a:t> </a:t>
            </a:r>
            <a:r>
              <a:rPr lang="en-US" sz="3100" dirty="0" err="1">
                <a:latin typeface="Arial" pitchFamily="34" charset="0"/>
                <a:cs typeface="Arial" pitchFamily="34" charset="0"/>
              </a:rPr>
              <a:t>điều</a:t>
            </a:r>
            <a:r>
              <a:rPr lang="en-US" sz="3100" dirty="0">
                <a:latin typeface="Arial" pitchFamily="34" charset="0"/>
                <a:cs typeface="Arial" pitchFamily="34" charset="0"/>
              </a:rPr>
              <a:t> </a:t>
            </a:r>
            <a:r>
              <a:rPr lang="en-US" sz="3100" dirty="0" err="1">
                <a:latin typeface="Arial" pitchFamily="34" charset="0"/>
                <a:cs typeface="Arial" pitchFamily="34" charset="0"/>
              </a:rPr>
              <a:t>này</a:t>
            </a:r>
            <a:r>
              <a:rPr lang="en-US" sz="3100" dirty="0">
                <a:latin typeface="Arial" pitchFamily="34" charset="0"/>
                <a:cs typeface="Arial" pitchFamily="34" charset="0"/>
              </a:rPr>
              <a:t> </a:t>
            </a:r>
            <a:r>
              <a:rPr lang="en-US" sz="3100" dirty="0" err="1">
                <a:latin typeface="Arial" pitchFamily="34" charset="0"/>
                <a:cs typeface="Arial" pitchFamily="34" charset="0"/>
              </a:rPr>
              <a:t>không</a:t>
            </a:r>
            <a:r>
              <a:rPr lang="en-US" sz="3100" dirty="0">
                <a:latin typeface="Arial" pitchFamily="34" charset="0"/>
                <a:cs typeface="Arial" pitchFamily="34" charset="0"/>
              </a:rPr>
              <a:t> </a:t>
            </a:r>
            <a:r>
              <a:rPr lang="en-US" sz="3100" dirty="0" err="1">
                <a:latin typeface="Arial" pitchFamily="34" charset="0"/>
                <a:cs typeface="Arial" pitchFamily="34" charset="0"/>
              </a:rPr>
              <a:t>phải</a:t>
            </a:r>
            <a:r>
              <a:rPr lang="en-US" sz="3100" dirty="0">
                <a:latin typeface="Arial" pitchFamily="34" charset="0"/>
                <a:cs typeface="Arial" pitchFamily="34" charset="0"/>
              </a:rPr>
              <a:t> </a:t>
            </a:r>
            <a:r>
              <a:rPr lang="en-US" sz="3100" dirty="0" err="1">
                <a:latin typeface="Arial" pitchFamily="34" charset="0"/>
                <a:cs typeface="Arial" pitchFamily="34" charset="0"/>
              </a:rPr>
              <a:t>lúc</a:t>
            </a:r>
            <a:r>
              <a:rPr lang="en-US" sz="3100" dirty="0">
                <a:latin typeface="Arial" pitchFamily="34" charset="0"/>
                <a:cs typeface="Arial" pitchFamily="34" charset="0"/>
              </a:rPr>
              <a:t> </a:t>
            </a:r>
            <a:r>
              <a:rPr lang="en-US" sz="3100" dirty="0" err="1">
                <a:latin typeface="Arial" pitchFamily="34" charset="0"/>
                <a:cs typeface="Arial" pitchFamily="34" charset="0"/>
              </a:rPr>
              <a:t>nào</a:t>
            </a:r>
            <a:r>
              <a:rPr lang="en-US" sz="3100" dirty="0">
                <a:latin typeface="Arial" pitchFamily="34" charset="0"/>
                <a:cs typeface="Arial" pitchFamily="34" charset="0"/>
              </a:rPr>
              <a:t> </a:t>
            </a:r>
            <a:r>
              <a:rPr lang="en-US" sz="3100" dirty="0" err="1">
                <a:latin typeface="Arial" pitchFamily="34" charset="0"/>
                <a:cs typeface="Arial" pitchFamily="34" charset="0"/>
              </a:rPr>
              <a:t>cũng</a:t>
            </a:r>
            <a:r>
              <a:rPr lang="en-US" sz="3100" dirty="0">
                <a:latin typeface="Arial" pitchFamily="34" charset="0"/>
                <a:cs typeface="Arial" pitchFamily="34" charset="0"/>
              </a:rPr>
              <a:t> </a:t>
            </a:r>
            <a:r>
              <a:rPr lang="en-US" sz="3100" dirty="0" err="1">
                <a:latin typeface="Arial" pitchFamily="34" charset="0"/>
                <a:cs typeface="Arial" pitchFamily="34" charset="0"/>
              </a:rPr>
              <a:t>có</a:t>
            </a:r>
            <a:r>
              <a:rPr lang="en-US" sz="3100" dirty="0">
                <a:latin typeface="Arial" pitchFamily="34" charset="0"/>
                <a:cs typeface="Arial" pitchFamily="34" charset="0"/>
              </a:rPr>
              <a:t> </a:t>
            </a:r>
            <a:r>
              <a:rPr lang="en-US" sz="3100" dirty="0" err="1">
                <a:latin typeface="Arial" pitchFamily="34" charset="0"/>
                <a:cs typeface="Arial" pitchFamily="34" charset="0"/>
              </a:rPr>
              <a:t>thể</a:t>
            </a:r>
            <a:r>
              <a:rPr lang="en-US" sz="3100" dirty="0">
                <a:latin typeface="Arial" pitchFamily="34" charset="0"/>
                <a:cs typeface="Arial" pitchFamily="34" charset="0"/>
              </a:rPr>
              <a:t>, </a:t>
            </a:r>
            <a:r>
              <a:rPr lang="en-US" sz="3100" dirty="0" err="1">
                <a:latin typeface="Arial" pitchFamily="34" charset="0"/>
                <a:cs typeface="Arial" pitchFamily="34" charset="0"/>
              </a:rPr>
              <a:t>nên</a:t>
            </a:r>
            <a:r>
              <a:rPr lang="en-US" sz="3100" dirty="0">
                <a:latin typeface="Arial" pitchFamily="34" charset="0"/>
                <a:cs typeface="Arial" pitchFamily="34" charset="0"/>
              </a:rPr>
              <a:t> </a:t>
            </a:r>
            <a:r>
              <a:rPr lang="en-US" sz="3100" dirty="0" err="1">
                <a:latin typeface="Arial" pitchFamily="34" charset="0"/>
                <a:cs typeface="Arial" pitchFamily="34" charset="0"/>
              </a:rPr>
              <a:t>ưu</a:t>
            </a:r>
            <a:r>
              <a:rPr lang="en-US" sz="3100" dirty="0">
                <a:latin typeface="Arial" pitchFamily="34" charset="0"/>
                <a:cs typeface="Arial" pitchFamily="34" charset="0"/>
              </a:rPr>
              <a:t> </a:t>
            </a:r>
            <a:r>
              <a:rPr lang="en-US" sz="3100" dirty="0" err="1">
                <a:latin typeface="Arial" pitchFamily="34" charset="0"/>
                <a:cs typeface="Arial" pitchFamily="34" charset="0"/>
              </a:rPr>
              <a:t>tiên</a:t>
            </a:r>
            <a:r>
              <a:rPr lang="en-US" sz="3100" dirty="0">
                <a:latin typeface="Arial" pitchFamily="34" charset="0"/>
                <a:cs typeface="Arial" pitchFamily="34" charset="0"/>
              </a:rPr>
              <a:t> </a:t>
            </a:r>
            <a:r>
              <a:rPr lang="en-US" sz="3100" dirty="0" err="1">
                <a:latin typeface="Arial" pitchFamily="34" charset="0"/>
                <a:cs typeface="Arial" pitchFamily="34" charset="0"/>
              </a:rPr>
              <a:t>bố</a:t>
            </a:r>
            <a:r>
              <a:rPr lang="en-US" sz="3100" dirty="0">
                <a:latin typeface="Arial" pitchFamily="34" charset="0"/>
                <a:cs typeface="Arial" pitchFamily="34" charset="0"/>
              </a:rPr>
              <a:t> </a:t>
            </a:r>
            <a:r>
              <a:rPr lang="en-US" sz="3100" dirty="0" err="1">
                <a:latin typeface="Arial" pitchFamily="34" charset="0"/>
                <a:cs typeface="Arial" pitchFamily="34" charset="0"/>
              </a:rPr>
              <a:t>trí</a:t>
            </a:r>
            <a:r>
              <a:rPr lang="en-US" sz="3100" dirty="0">
                <a:latin typeface="Arial" pitchFamily="34" charset="0"/>
                <a:cs typeface="Arial" pitchFamily="34" charset="0"/>
              </a:rPr>
              <a:t> </a:t>
            </a:r>
            <a:r>
              <a:rPr lang="en-US" sz="3100" dirty="0" err="1">
                <a:latin typeface="Arial" pitchFamily="34" charset="0"/>
                <a:cs typeface="Arial" pitchFamily="34" charset="0"/>
              </a:rPr>
              <a:t>các</a:t>
            </a:r>
            <a:r>
              <a:rPr lang="en-US" sz="3100" dirty="0">
                <a:latin typeface="Arial" pitchFamily="34" charset="0"/>
                <a:cs typeface="Arial" pitchFamily="34" charset="0"/>
              </a:rPr>
              <a:t> </a:t>
            </a:r>
            <a:r>
              <a:rPr lang="en-US" sz="3100" dirty="0" err="1">
                <a:latin typeface="Arial" pitchFamily="34" charset="0"/>
                <a:cs typeface="Arial" pitchFamily="34" charset="0"/>
              </a:rPr>
              <a:t>phần</a:t>
            </a:r>
            <a:r>
              <a:rPr lang="en-US" sz="3100" dirty="0">
                <a:latin typeface="Arial" pitchFamily="34" charset="0"/>
                <a:cs typeface="Arial" pitchFamily="34" charset="0"/>
              </a:rPr>
              <a:t> </a:t>
            </a:r>
            <a:r>
              <a:rPr lang="en-US" sz="3100" dirty="0" err="1">
                <a:latin typeface="Arial" pitchFamily="34" charset="0"/>
                <a:cs typeface="Arial" pitchFamily="34" charset="0"/>
              </a:rPr>
              <a:t>nhạy</a:t>
            </a:r>
            <a:r>
              <a:rPr lang="en-US" sz="3100" dirty="0">
                <a:latin typeface="Arial" pitchFamily="34" charset="0"/>
                <a:cs typeface="Arial" pitchFamily="34" charset="0"/>
              </a:rPr>
              <a:t> </a:t>
            </a:r>
            <a:r>
              <a:rPr lang="en-US" sz="3100" dirty="0" err="1">
                <a:latin typeface="Arial" pitchFamily="34" charset="0"/>
                <a:cs typeface="Arial" pitchFamily="34" charset="0"/>
              </a:rPr>
              <a:t>cảm</a:t>
            </a:r>
            <a:r>
              <a:rPr lang="en-US" sz="3100" dirty="0">
                <a:latin typeface="Arial" pitchFamily="34" charset="0"/>
                <a:cs typeface="Arial" pitchFamily="34" charset="0"/>
              </a:rPr>
              <a:t> </a:t>
            </a:r>
            <a:r>
              <a:rPr lang="en-US" sz="3100" dirty="0" err="1">
                <a:latin typeface="Arial" pitchFamily="34" charset="0"/>
                <a:cs typeface="Arial" pitchFamily="34" charset="0"/>
              </a:rPr>
              <a:t>và</a:t>
            </a:r>
            <a:r>
              <a:rPr lang="en-US" sz="3100" dirty="0">
                <a:latin typeface="Arial" pitchFamily="34" charset="0"/>
                <a:cs typeface="Arial" pitchFamily="34" charset="0"/>
              </a:rPr>
              <a:t> </a:t>
            </a:r>
            <a:r>
              <a:rPr lang="en-US" sz="3100" dirty="0" err="1">
                <a:latin typeface="Arial" pitchFamily="34" charset="0"/>
                <a:cs typeface="Arial" pitchFamily="34" charset="0"/>
              </a:rPr>
              <a:t>thiết</a:t>
            </a:r>
            <a:r>
              <a:rPr lang="en-US" sz="3100" dirty="0">
                <a:latin typeface="Arial" pitchFamily="34" charset="0"/>
                <a:cs typeface="Arial" pitchFamily="34" charset="0"/>
              </a:rPr>
              <a:t> </a:t>
            </a:r>
            <a:r>
              <a:rPr lang="en-US" sz="3100" dirty="0" err="1">
                <a:latin typeface="Arial" pitchFamily="34" charset="0"/>
                <a:cs typeface="Arial" pitchFamily="34" charset="0"/>
              </a:rPr>
              <a:t>bị</a:t>
            </a:r>
            <a:r>
              <a:rPr lang="en-US" sz="3100" dirty="0">
                <a:latin typeface="Arial" pitchFamily="34" charset="0"/>
                <a:cs typeface="Arial" pitchFamily="34" charset="0"/>
              </a:rPr>
              <a:t> </a:t>
            </a:r>
            <a:r>
              <a:rPr lang="en-US" sz="3100" dirty="0" err="1">
                <a:latin typeface="Arial" pitchFamily="34" charset="0"/>
                <a:cs typeface="Arial" pitchFamily="34" charset="0"/>
              </a:rPr>
              <a:t>dòng</a:t>
            </a:r>
            <a:r>
              <a:rPr lang="en-US" sz="3100" dirty="0">
                <a:latin typeface="Arial" pitchFamily="34" charset="0"/>
                <a:cs typeface="Arial" pitchFamily="34" charset="0"/>
              </a:rPr>
              <a:t> </a:t>
            </a:r>
            <a:r>
              <a:rPr lang="en-US" sz="3100" dirty="0" err="1">
                <a:latin typeface="Arial" pitchFamily="34" charset="0"/>
                <a:cs typeface="Arial" pitchFamily="34" charset="0"/>
              </a:rPr>
              <a:t>điện</a:t>
            </a:r>
            <a:r>
              <a:rPr lang="en-US" sz="3100" dirty="0">
                <a:latin typeface="Arial" pitchFamily="34" charset="0"/>
                <a:cs typeface="Arial" pitchFamily="34" charset="0"/>
              </a:rPr>
              <a:t> </a:t>
            </a:r>
            <a:r>
              <a:rPr lang="en-US" sz="3100" dirty="0" err="1">
                <a:latin typeface="Arial" pitchFamily="34" charset="0"/>
                <a:cs typeface="Arial" pitchFamily="34" charset="0"/>
              </a:rPr>
              <a:t>lớn</a:t>
            </a:r>
            <a:r>
              <a:rPr lang="en-US" sz="3100" dirty="0">
                <a:latin typeface="Arial" pitchFamily="34" charset="0"/>
                <a:cs typeface="Arial" pitchFamily="34" charset="0"/>
              </a:rPr>
              <a:t>, </a:t>
            </a:r>
            <a:r>
              <a:rPr lang="en-US" sz="3100" dirty="0" err="1">
                <a:latin typeface="Arial" pitchFamily="34" charset="0"/>
                <a:cs typeface="Arial" pitchFamily="34" charset="0"/>
              </a:rPr>
              <a:t>vì</a:t>
            </a:r>
            <a:r>
              <a:rPr lang="en-US" sz="3100" dirty="0">
                <a:latin typeface="Arial" pitchFamily="34" charset="0"/>
                <a:cs typeface="Arial" pitchFamily="34" charset="0"/>
              </a:rPr>
              <a:t> </a:t>
            </a:r>
            <a:r>
              <a:rPr lang="en-US" sz="3100" dirty="0" err="1">
                <a:latin typeface="Arial" pitchFamily="34" charset="0"/>
                <a:cs typeface="Arial" pitchFamily="34" charset="0"/>
              </a:rPr>
              <a:t>các</a:t>
            </a:r>
            <a:r>
              <a:rPr lang="en-US" sz="3100" dirty="0">
                <a:latin typeface="Arial" pitchFamily="34" charset="0"/>
                <a:cs typeface="Arial" pitchFamily="34" charset="0"/>
              </a:rPr>
              <a:t> </a:t>
            </a:r>
            <a:r>
              <a:rPr lang="en-US" sz="3100" dirty="0" err="1">
                <a:latin typeface="Arial" pitchFamily="34" charset="0"/>
                <a:cs typeface="Arial" pitchFamily="34" charset="0"/>
              </a:rPr>
              <a:t>đường</a:t>
            </a:r>
            <a:r>
              <a:rPr lang="en-US" sz="3100" dirty="0">
                <a:latin typeface="Arial" pitchFamily="34" charset="0"/>
                <a:cs typeface="Arial" pitchFamily="34" charset="0"/>
              </a:rPr>
              <a:t> </a:t>
            </a:r>
            <a:r>
              <a:rPr lang="en-US" sz="3100" dirty="0" err="1">
                <a:latin typeface="Arial" pitchFamily="34" charset="0"/>
                <a:cs typeface="Arial" pitchFamily="34" charset="0"/>
              </a:rPr>
              <a:t>dẫn</a:t>
            </a:r>
            <a:r>
              <a:rPr lang="en-US" sz="3100" dirty="0">
                <a:latin typeface="Arial" pitchFamily="34" charset="0"/>
                <a:cs typeface="Arial" pitchFamily="34" charset="0"/>
              </a:rPr>
              <a:t> </a:t>
            </a:r>
            <a:r>
              <a:rPr lang="en-US" sz="3100" dirty="0" err="1">
                <a:latin typeface="Arial" pitchFamily="34" charset="0"/>
                <a:cs typeface="Arial" pitchFamily="34" charset="0"/>
              </a:rPr>
              <a:t>sẽ</a:t>
            </a:r>
            <a:r>
              <a:rPr lang="en-US" sz="3100" dirty="0">
                <a:latin typeface="Arial" pitchFamily="34" charset="0"/>
                <a:cs typeface="Arial" pitchFamily="34" charset="0"/>
              </a:rPr>
              <a:t> </a:t>
            </a:r>
            <a:r>
              <a:rPr lang="en-US" sz="3100" dirty="0" err="1">
                <a:latin typeface="Arial" pitchFamily="34" charset="0"/>
                <a:cs typeface="Arial" pitchFamily="34" charset="0"/>
              </a:rPr>
              <a:t>ảnh</a:t>
            </a:r>
            <a:r>
              <a:rPr lang="en-US" sz="3100" dirty="0">
                <a:latin typeface="Arial" pitchFamily="34" charset="0"/>
                <a:cs typeface="Arial" pitchFamily="34" charset="0"/>
              </a:rPr>
              <a:t> </a:t>
            </a:r>
            <a:r>
              <a:rPr lang="en-US" sz="3100" dirty="0" err="1">
                <a:latin typeface="Arial" pitchFamily="34" charset="0"/>
                <a:cs typeface="Arial" pitchFamily="34" charset="0"/>
              </a:rPr>
              <a:t>hưởng</a:t>
            </a:r>
            <a:r>
              <a:rPr lang="en-US" sz="3100" dirty="0">
                <a:latin typeface="Arial" pitchFamily="34" charset="0"/>
                <a:cs typeface="Arial" pitchFamily="34" charset="0"/>
              </a:rPr>
              <a:t> </a:t>
            </a:r>
            <a:r>
              <a:rPr lang="en-US" sz="3100" dirty="0" err="1">
                <a:latin typeface="Arial" pitchFamily="34" charset="0"/>
                <a:cs typeface="Arial" pitchFamily="34" charset="0"/>
              </a:rPr>
              <a:t>đến</a:t>
            </a:r>
            <a:r>
              <a:rPr lang="en-US" sz="3100" dirty="0">
                <a:latin typeface="Arial" pitchFamily="34" charset="0"/>
                <a:cs typeface="Arial" pitchFamily="34" charset="0"/>
              </a:rPr>
              <a:t> </a:t>
            </a:r>
            <a:r>
              <a:rPr lang="en-US" sz="3100" dirty="0" err="1">
                <a:latin typeface="Arial" pitchFamily="34" charset="0"/>
                <a:cs typeface="Arial" pitchFamily="34" charset="0"/>
              </a:rPr>
              <a:t>hiệu</a:t>
            </a:r>
            <a:r>
              <a:rPr lang="en-US" sz="3100" dirty="0">
                <a:latin typeface="Arial" pitchFamily="34" charset="0"/>
                <a:cs typeface="Arial" pitchFamily="34" charset="0"/>
              </a:rPr>
              <a:t> </a:t>
            </a:r>
            <a:r>
              <a:rPr lang="en-US" sz="3100" dirty="0" err="1">
                <a:latin typeface="Arial" pitchFamily="34" charset="0"/>
                <a:cs typeface="Arial" pitchFamily="34" charset="0"/>
              </a:rPr>
              <a:t>suất</a:t>
            </a:r>
            <a:r>
              <a:rPr lang="en-US" sz="3100" dirty="0">
                <a:latin typeface="Arial" pitchFamily="34" charset="0"/>
                <a:cs typeface="Arial" pitchFamily="34" charset="0"/>
              </a:rPr>
              <a:t> </a:t>
            </a:r>
            <a:r>
              <a:rPr lang="en-US" sz="3100" dirty="0" err="1">
                <a:latin typeface="Arial" pitchFamily="34" charset="0"/>
                <a:cs typeface="Arial" pitchFamily="34" charset="0"/>
              </a:rPr>
              <a:t>của</a:t>
            </a:r>
            <a:r>
              <a:rPr lang="en-US" sz="3100" dirty="0">
                <a:latin typeface="Arial" pitchFamily="34" charset="0"/>
                <a:cs typeface="Arial" pitchFamily="34" charset="0"/>
              </a:rPr>
              <a:t> </a:t>
            </a:r>
            <a:r>
              <a:rPr lang="en-US" sz="3100" dirty="0" err="1">
                <a:latin typeface="Arial" pitchFamily="34" charset="0"/>
                <a:cs typeface="Arial" pitchFamily="34" charset="0"/>
              </a:rPr>
              <a:t>hệ</a:t>
            </a:r>
            <a:r>
              <a:rPr lang="en-US" sz="3100" dirty="0">
                <a:latin typeface="Arial" pitchFamily="34" charset="0"/>
                <a:cs typeface="Arial" pitchFamily="34" charset="0"/>
              </a:rPr>
              <a:t> </a:t>
            </a:r>
            <a:r>
              <a:rPr lang="en-US" sz="3100" dirty="0" err="1">
                <a:latin typeface="Arial" pitchFamily="34" charset="0"/>
                <a:cs typeface="Arial" pitchFamily="34" charset="0"/>
              </a:rPr>
              <a:t>thống</a:t>
            </a:r>
            <a:r>
              <a:rPr lang="en-US" sz="3100" dirty="0">
                <a:latin typeface="Arial" pitchFamily="34" charset="0"/>
                <a:cs typeface="Arial" pitchFamily="34" charset="0"/>
              </a:rPr>
              <a:t> [RE 21].</a:t>
            </a:r>
          </a:p>
          <a:p>
            <a:pPr marL="0" indent="0">
              <a:buNone/>
            </a:pPr>
            <a:endParaRPr lang="vi-VN" dirty="0"/>
          </a:p>
          <a:p>
            <a:pPr marL="0" indent="0">
              <a:buNone/>
            </a:pPr>
            <a:r>
              <a:rPr lang="vi-VN" dirty="0">
                <a:solidFill>
                  <a:srgbClr val="FF0000"/>
                </a:solidFill>
              </a:rPr>
              <a:t>Các thành phần nhiều nhiễu hoặc nhạy cảm nhất trong từng khu vực phải được định vị trước</a:t>
            </a:r>
            <a:r>
              <a:rPr lang="vi-VN" dirty="0"/>
              <a:t>, gần trung tâm khu vực của chúng và </a:t>
            </a:r>
            <a:r>
              <a:rPr lang="vi-VN" dirty="0">
                <a:solidFill>
                  <a:srgbClr val="FF0000"/>
                </a:solidFill>
              </a:rPr>
              <a:t>càng xa dây và cáp càng tốt.</a:t>
            </a:r>
            <a:r>
              <a:rPr lang="vi-VN" dirty="0"/>
              <a:t> Các thành phần như vậy bao gồm</a:t>
            </a:r>
            <a:r>
              <a:rPr lang="vi-VN" dirty="0" smtClean="0"/>
              <a:t>:</a:t>
            </a:r>
          </a:p>
          <a:p>
            <a:pPr marL="0" indent="0">
              <a:buNone/>
            </a:pPr>
            <a:endParaRPr lang="vi-VN" dirty="0"/>
          </a:p>
          <a:p>
            <a:pPr lvl="0"/>
            <a:r>
              <a:rPr lang="vi-VN" dirty="0"/>
              <a:t>Phát xung nhịp và phân phối (cực kỳ nhiễu); </a:t>
            </a:r>
          </a:p>
          <a:p>
            <a:pPr lvl="0"/>
            <a:r>
              <a:rPr lang="en-US" dirty="0"/>
              <a:t>B</a:t>
            </a:r>
            <a:r>
              <a:rPr lang="vi-VN" dirty="0"/>
              <a:t>ussed digital IC (rất nhiễu); </a:t>
            </a:r>
          </a:p>
          <a:p>
            <a:pPr lvl="0"/>
            <a:r>
              <a:rPr lang="en-US" dirty="0"/>
              <a:t>V</a:t>
            </a:r>
            <a:r>
              <a:rPr lang="vi-VN" dirty="0"/>
              <a:t>i điều khiển (nhiễu); </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10</a:t>
            </a:fld>
            <a:endParaRPr lang="en-US"/>
          </a:p>
        </p:txBody>
      </p:sp>
    </p:spTree>
    <p:extLst>
      <p:ext uri="{BB962C8B-B14F-4D97-AF65-F5344CB8AC3E}">
        <p14:creationId xmlns:p14="http://schemas.microsoft.com/office/powerpoint/2010/main" val="288954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3 Sắp xếp thành phần và định tuyến đường dẫn</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pPr marL="0" indent="0">
              <a:spcBef>
                <a:spcPts val="1200"/>
              </a:spcBef>
              <a:spcAft>
                <a:spcPts val="600"/>
              </a:spcAft>
              <a:buNone/>
            </a:pPr>
            <a:r>
              <a:rPr lang="en-US" sz="2000" dirty="0"/>
              <a:t>C</a:t>
            </a:r>
            <a:r>
              <a:rPr lang="vi-VN" sz="2000" dirty="0"/>
              <a:t>ác bóng bán dẫn công suất và bộ chỉnh lưu công suất và các cuộn cảm, máy biến áp và bộ tản nhiệt (tất cả rất nhiễu), các IC tương tự (nhạy cảm) và các bộ khuếch đại mức millivolt (rất nhạy). </a:t>
            </a:r>
            <a:endParaRPr lang="en-US" sz="2000" dirty="0" smtClean="0"/>
          </a:p>
          <a:p>
            <a:pPr marL="0" indent="0">
              <a:spcBef>
                <a:spcPts val="1200"/>
              </a:spcBef>
              <a:spcAft>
                <a:spcPts val="600"/>
              </a:spcAft>
              <a:buNone/>
            </a:pPr>
            <a:r>
              <a:rPr lang="vi-VN" sz="2000" dirty="0"/>
              <a:t>Các xung nhịp số phải được chạy trên một lớp PCB liền kề với mặt phẳng 0V </a:t>
            </a:r>
            <a:r>
              <a:rPr lang="vi-VN" sz="2000" dirty="0" smtClean="0"/>
              <a:t>và </a:t>
            </a:r>
            <a:r>
              <a:rPr lang="vi-VN" sz="2000" dirty="0"/>
              <a:t>những đường dẫn này phải càng ngắn càng tốt. </a:t>
            </a:r>
            <a:endParaRPr lang="vi-VN" sz="2000" dirty="0" smtClean="0"/>
          </a:p>
          <a:p>
            <a:pPr marL="0" indent="0">
              <a:spcBef>
                <a:spcPts val="1200"/>
              </a:spcBef>
              <a:spcAft>
                <a:spcPts val="600"/>
              </a:spcAft>
              <a:buNone/>
            </a:pPr>
            <a:r>
              <a:rPr lang="vi-VN" sz="2000" dirty="0"/>
              <a:t>Các bus số và I/O tốc độ cao sẽ được định tuyến tiếp theo, theo cách tương tự với các đường dẫn xung nhịp, hủy bỏ các đường dẫn xung nhịp và các liên kết mặt phẳng nơi có xung đột. </a:t>
            </a:r>
            <a:endParaRPr lang="vi-VN" sz="2000" dirty="0" smtClean="0"/>
          </a:p>
          <a:p>
            <a:pPr marL="0" indent="0">
              <a:spcBef>
                <a:spcPts val="1200"/>
              </a:spcBef>
              <a:spcAft>
                <a:spcPts val="600"/>
              </a:spcAft>
              <a:buNone/>
            </a:pPr>
            <a:r>
              <a:rPr lang="vi-VN" sz="2000" dirty="0"/>
              <a:t>Tất cả các loại tín hiệu tương tự, số và nguồn khác cũng phải được định tuyến theo mức độ chủ động gây nhiễu hoặc nhạy cảm của chúng. </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11</a:t>
            </a:fld>
            <a:endParaRPr lang="en-US"/>
          </a:p>
        </p:txBody>
      </p:sp>
    </p:spTree>
    <p:extLst>
      <p:ext uri="{BB962C8B-B14F-4D97-AF65-F5344CB8AC3E}">
        <p14:creationId xmlns:p14="http://schemas.microsoft.com/office/powerpoint/2010/main" val="44682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3 Sắp xếp thành phần và định tuyến đường dẫn</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pPr algn="just">
              <a:spcAft>
                <a:spcPts val="600"/>
              </a:spcAft>
            </a:pPr>
            <a:r>
              <a:rPr lang="vi-VN" sz="2400" dirty="0"/>
              <a:t>Trường hợp PCB được định tuyến tự động (vẽ tự động) nó thường tìm ra các đường </a:t>
            </a:r>
            <a:r>
              <a:rPr lang="vi-VN" sz="2400" dirty="0" smtClean="0"/>
              <a:t>dẫn tối ưu </a:t>
            </a:r>
            <a:r>
              <a:rPr lang="vi-VN" sz="2400" dirty="0"/>
              <a:t>vượt qua ranh giới khu </a:t>
            </a:r>
            <a:r>
              <a:rPr lang="vi-VN" sz="2400" dirty="0" smtClean="0"/>
              <a:t>vực (mà không xét đến EMC) </a:t>
            </a:r>
            <a:r>
              <a:rPr lang="vi-VN" sz="2400" dirty="0"/>
              <a:t>- đây thường là nguồn gốc của nhiều sai sót thiết kế, do đó loại bỏ chúng ngay lập tức bằng cách áp dụng nhiều kỹ năng hơn để bố trí. </a:t>
            </a:r>
            <a:r>
              <a:rPr lang="vi-VN" sz="2400" b="1" dirty="0"/>
              <a:t>Tự động bố trí PCB thường không cho bố cục tốt cho các mục đích tốt về EMC</a:t>
            </a:r>
            <a:r>
              <a:rPr lang="vi-VN" sz="2400" dirty="0"/>
              <a:t>.</a:t>
            </a:r>
          </a:p>
          <a:p>
            <a:pPr algn="just">
              <a:spcAft>
                <a:spcPts val="600"/>
              </a:spcAft>
            </a:pPr>
            <a:r>
              <a:rPr lang="vi-VN" sz="2400" dirty="0"/>
              <a:t>Các thiết bị kết nối trực tiếp với các khu vực khác (ví dụ: bộ chuyển đổi A/D và D/A, bộ lọc, v.v.) được đặt ngay tại cạnh gần nhất của khu vực của chúng. Tất cả các liên kết bên ngoài nên được giới hạn chỉ ở một cạnh của PCB.</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12</a:t>
            </a:fld>
            <a:endParaRPr lang="en-US"/>
          </a:p>
        </p:txBody>
      </p:sp>
    </p:spTree>
    <p:extLst>
      <p:ext uri="{BB962C8B-B14F-4D97-AF65-F5344CB8AC3E}">
        <p14:creationId xmlns:p14="http://schemas.microsoft.com/office/powerpoint/2010/main" val="288954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4 Thiết kế đường dẫn trên mạch in</a:t>
            </a:r>
            <a:endParaRPr lang="en-US" b="1" dirty="0"/>
          </a:p>
        </p:txBody>
      </p:sp>
      <p:sp>
        <p:nvSpPr>
          <p:cNvPr id="3" name="Content Placeholder 2"/>
          <p:cNvSpPr>
            <a:spLocks noGrp="1"/>
          </p:cNvSpPr>
          <p:nvPr>
            <p:ph idx="1"/>
          </p:nvPr>
        </p:nvSpPr>
        <p:spPr>
          <a:xfrm>
            <a:off x="478287" y="1524000"/>
            <a:ext cx="8230737" cy="2895600"/>
          </a:xfrm>
        </p:spPr>
        <p:txBody>
          <a:bodyPr>
            <a:normAutofit/>
          </a:bodyPr>
          <a:lstStyle/>
          <a:p>
            <a:pPr marL="0" indent="0">
              <a:buNone/>
            </a:pPr>
            <a:r>
              <a:rPr lang="vi-VN" sz="2400" b="1" dirty="0">
                <a:solidFill>
                  <a:srgbClr val="00B050"/>
                </a:solidFill>
              </a:rPr>
              <a:t>1 Đường dẫn định tuyến [RE 04, 3.3]</a:t>
            </a:r>
          </a:p>
          <a:p>
            <a:pPr algn="just"/>
            <a:r>
              <a:rPr lang="vi-VN" sz="2200" b="1" i="1" dirty="0" smtClean="0"/>
              <a:t>Các </a:t>
            </a:r>
            <a:r>
              <a:rPr lang="vi-VN" sz="2200" b="1" i="1" dirty="0"/>
              <a:t>yếu tố chính trong việc kiểm soát bức xạ do đường dẫn sinh ra là chiều dài đường dẫn và tỷ số chiều rộng với chiều cao đường dẫn </a:t>
            </a:r>
            <a:r>
              <a:rPr lang="vi-VN" sz="2200" b="1" i="1" dirty="0" smtClean="0"/>
              <a:t>so với </a:t>
            </a:r>
            <a:r>
              <a:rPr lang="vi-VN" sz="2200" b="1" i="1" dirty="0"/>
              <a:t>mặt phẳng đất</a:t>
            </a:r>
            <a:r>
              <a:rPr lang="vi-VN" sz="2200" dirty="0"/>
              <a:t>. Để giảm thiểu điện cảm đường dẫn, bố trí đường dẫn xung nhịp và các đường dẫn tốc độ </a:t>
            </a:r>
            <a:r>
              <a:rPr lang="vi-VN" sz="2200" dirty="0" smtClean="0"/>
              <a:t>cao </a:t>
            </a:r>
            <a:r>
              <a:rPr lang="vi-VN" sz="2200" dirty="0"/>
              <a:t>ngắn, càng rộng càng tốt và trên các lớp tín hiệu nằm liền kề với mặt phẳng đất hoặc mặt phẳng </a:t>
            </a:r>
            <a:r>
              <a:rPr lang="vi-VN" sz="2200" dirty="0" smtClean="0"/>
              <a:t>điện. </a:t>
            </a:r>
            <a:endParaRPr lang="vi-VN" sz="2200" dirty="0"/>
          </a:p>
          <a:p>
            <a:pPr marL="0" indent="0">
              <a:buNone/>
            </a:pP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13</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248536"/>
            <a:ext cx="4267200" cy="1999864"/>
          </a:xfrm>
          <a:prstGeom prst="rect">
            <a:avLst/>
          </a:prstGeom>
          <a:noFill/>
          <a:ln>
            <a:noFill/>
          </a:ln>
        </p:spPr>
      </p:pic>
      <p:sp>
        <p:nvSpPr>
          <p:cNvPr id="7" name="Content Placeholder 2"/>
          <p:cNvSpPr txBox="1">
            <a:spLocks/>
          </p:cNvSpPr>
          <p:nvPr/>
        </p:nvSpPr>
        <p:spPr>
          <a:xfrm>
            <a:off x="315686" y="4419600"/>
            <a:ext cx="4140200" cy="214915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vi-VN" sz="2200" dirty="0" smtClean="0"/>
              <a:t>Tỷ lệ W/H (chiều rộng/chiều cao) là lý tưởng trong khoảng giữa 1: 1 và 3: 1. Mức bức xạ hoặc trở kháng không giảm đáng kể đối với tỷ lệ lớn hơn 3: 1. Trên chiều dài này, đường dẫn hoạt động như ăng ten và tăng bức xạ.</a:t>
            </a:r>
          </a:p>
          <a:p>
            <a:pPr marL="0" indent="0">
              <a:buFont typeface="Arial" pitchFamily="34" charset="0"/>
              <a:buNone/>
            </a:pPr>
            <a:endParaRPr lang="vi-VN" sz="2200" dirty="0"/>
          </a:p>
        </p:txBody>
      </p:sp>
    </p:spTree>
    <p:extLst>
      <p:ext uri="{BB962C8B-B14F-4D97-AF65-F5344CB8AC3E}">
        <p14:creationId xmlns:p14="http://schemas.microsoft.com/office/powerpoint/2010/main" val="288954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4 Thiết kế đường dẫn trên mạch in</a:t>
            </a:r>
            <a:endParaRPr lang="en-US" b="1"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marL="0" indent="0" algn="just">
              <a:buNone/>
            </a:pPr>
            <a:r>
              <a:rPr lang="vi-VN" dirty="0" smtClean="0"/>
              <a:t>Một số gợi ý</a:t>
            </a:r>
          </a:p>
          <a:p>
            <a:pPr algn="just"/>
            <a:r>
              <a:rPr lang="en-US" dirty="0" err="1" smtClean="0">
                <a:latin typeface="Arial" pitchFamily="34" charset="0"/>
                <a:cs typeface="Arial" pitchFamily="34" charset="0"/>
              </a:rPr>
              <a:t>Đối</a:t>
            </a:r>
            <a:r>
              <a:rPr lang="en-US" dirty="0" smtClean="0">
                <a:latin typeface="Arial" pitchFamily="34" charset="0"/>
                <a:cs typeface="Arial" pitchFamily="34" charset="0"/>
              </a:rPr>
              <a:t> </a:t>
            </a:r>
            <a:r>
              <a:rPr lang="en-US" dirty="0" err="1">
                <a:latin typeface="Arial" pitchFamily="34" charset="0"/>
                <a:cs typeface="Arial" pitchFamily="34" charset="0"/>
              </a:rPr>
              <a:t>với</a:t>
            </a:r>
            <a:r>
              <a:rPr lang="en-US" dirty="0">
                <a:latin typeface="Arial" pitchFamily="34" charset="0"/>
                <a:cs typeface="Arial" pitchFamily="34" charset="0"/>
              </a:rPr>
              <a:t> </a:t>
            </a:r>
            <a:r>
              <a:rPr lang="en-US" dirty="0" err="1">
                <a:latin typeface="Arial" pitchFamily="34" charset="0"/>
                <a:cs typeface="Arial" pitchFamily="34" charset="0"/>
              </a:rPr>
              <a:t>các</a:t>
            </a:r>
            <a:r>
              <a:rPr lang="en-US" dirty="0">
                <a:latin typeface="Arial" pitchFamily="34" charset="0"/>
                <a:cs typeface="Arial" pitchFamily="34" charset="0"/>
              </a:rPr>
              <a:t> </a:t>
            </a:r>
            <a:r>
              <a:rPr lang="en-US" dirty="0" err="1">
                <a:latin typeface="Arial" pitchFamily="34" charset="0"/>
                <a:cs typeface="Arial" pitchFamily="34" charset="0"/>
              </a:rPr>
              <a:t>tín</a:t>
            </a:r>
            <a:r>
              <a:rPr lang="en-US" dirty="0">
                <a:latin typeface="Arial" pitchFamily="34" charset="0"/>
                <a:cs typeface="Arial" pitchFamily="34" charset="0"/>
              </a:rPr>
              <a:t> </a:t>
            </a:r>
            <a:r>
              <a:rPr lang="en-US" dirty="0" err="1">
                <a:latin typeface="Arial" pitchFamily="34" charset="0"/>
                <a:cs typeface="Arial" pitchFamily="34" charset="0"/>
              </a:rPr>
              <a:t>hiệu</a:t>
            </a:r>
            <a:r>
              <a:rPr lang="en-US" dirty="0">
                <a:latin typeface="Arial" pitchFamily="34" charset="0"/>
                <a:cs typeface="Arial" pitchFamily="34" charset="0"/>
              </a:rPr>
              <a:t> </a:t>
            </a:r>
            <a:r>
              <a:rPr lang="en-US" dirty="0" err="1">
                <a:latin typeface="Arial" pitchFamily="34" charset="0"/>
                <a:cs typeface="Arial" pitchFamily="34" charset="0"/>
              </a:rPr>
              <a:t>tốc</a:t>
            </a:r>
            <a:r>
              <a:rPr lang="en-US" dirty="0">
                <a:latin typeface="Arial" pitchFamily="34" charset="0"/>
                <a:cs typeface="Arial" pitchFamily="34" charset="0"/>
              </a:rPr>
              <a:t> </a:t>
            </a:r>
            <a:r>
              <a:rPr lang="en-US" dirty="0" err="1">
                <a:latin typeface="Arial" pitchFamily="34" charset="0"/>
                <a:cs typeface="Arial" pitchFamily="34" charset="0"/>
              </a:rPr>
              <a:t>độ</a:t>
            </a:r>
            <a:r>
              <a:rPr lang="en-US" dirty="0">
                <a:latin typeface="Arial" pitchFamily="34" charset="0"/>
                <a:cs typeface="Arial" pitchFamily="34" charset="0"/>
              </a:rPr>
              <a:t> </a:t>
            </a:r>
            <a:r>
              <a:rPr lang="en-US" dirty="0" err="1">
                <a:latin typeface="Arial" pitchFamily="34" charset="0"/>
                <a:cs typeface="Arial" pitchFamily="34" charset="0"/>
              </a:rPr>
              <a:t>cao</a:t>
            </a:r>
            <a:r>
              <a:rPr lang="en-US" dirty="0">
                <a:latin typeface="Arial" pitchFamily="34" charset="0"/>
                <a:cs typeface="Arial" pitchFamily="34" charset="0"/>
              </a:rPr>
              <a:t>, </a:t>
            </a:r>
            <a:r>
              <a:rPr lang="en-US" dirty="0" err="1">
                <a:latin typeface="Arial" pitchFamily="34" charset="0"/>
                <a:cs typeface="Arial" pitchFamily="34" charset="0"/>
              </a:rPr>
              <a:t>giữ</a:t>
            </a:r>
            <a:r>
              <a:rPr lang="en-US" dirty="0">
                <a:latin typeface="Arial" pitchFamily="34" charset="0"/>
                <a:cs typeface="Arial" pitchFamily="34" charset="0"/>
              </a:rPr>
              <a:t> </a:t>
            </a:r>
            <a:r>
              <a:rPr lang="en-US" dirty="0" err="1">
                <a:latin typeface="Arial" pitchFamily="34" charset="0"/>
                <a:cs typeface="Arial" pitchFamily="34" charset="0"/>
              </a:rPr>
              <a:t>tối</a:t>
            </a:r>
            <a:r>
              <a:rPr lang="en-US" dirty="0">
                <a:latin typeface="Arial" pitchFamily="34" charset="0"/>
                <a:cs typeface="Arial" pitchFamily="34" charset="0"/>
              </a:rPr>
              <a:t> </a:t>
            </a:r>
            <a:r>
              <a:rPr lang="en-US" dirty="0" err="1">
                <a:latin typeface="Arial" pitchFamily="34" charset="0"/>
                <a:cs typeface="Arial" pitchFamily="34" charset="0"/>
              </a:rPr>
              <a:t>thiểu</a:t>
            </a:r>
            <a:r>
              <a:rPr lang="en-US" dirty="0">
                <a:latin typeface="Arial" pitchFamily="34" charset="0"/>
                <a:cs typeface="Arial" pitchFamily="34" charset="0"/>
              </a:rPr>
              <a:t> </a:t>
            </a:r>
            <a:r>
              <a:rPr lang="en-US" dirty="0" err="1">
                <a:latin typeface="Arial" pitchFamily="34" charset="0"/>
                <a:cs typeface="Arial" pitchFamily="34" charset="0"/>
              </a:rPr>
              <a:t>số</a:t>
            </a:r>
            <a:r>
              <a:rPr lang="en-US" dirty="0">
                <a:latin typeface="Arial" pitchFamily="34" charset="0"/>
                <a:cs typeface="Arial" pitchFamily="34" charset="0"/>
              </a:rPr>
              <a:t> </a:t>
            </a:r>
            <a:r>
              <a:rPr lang="en-US" dirty="0" err="1">
                <a:latin typeface="Arial" pitchFamily="34" charset="0"/>
                <a:cs typeface="Arial" pitchFamily="34" charset="0"/>
              </a:rPr>
              <a:t>góc</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lỗ</a:t>
            </a:r>
            <a:r>
              <a:rPr lang="en-US" dirty="0">
                <a:latin typeface="Arial" pitchFamily="34" charset="0"/>
                <a:cs typeface="Arial" pitchFamily="34" charset="0"/>
              </a:rPr>
              <a:t> </a:t>
            </a:r>
            <a:r>
              <a:rPr lang="en-US" dirty="0" err="1">
                <a:latin typeface="Arial" pitchFamily="34" charset="0"/>
                <a:cs typeface="Arial" pitchFamily="34" charset="0"/>
              </a:rPr>
              <a:t>xuyên</a:t>
            </a:r>
            <a:r>
              <a:rPr lang="en-US" dirty="0">
                <a:latin typeface="Arial" pitchFamily="34" charset="0"/>
                <a:cs typeface="Arial" pitchFamily="34" charset="0"/>
              </a:rPr>
              <a:t>. </a:t>
            </a:r>
            <a:r>
              <a:rPr lang="en-US" dirty="0" err="1">
                <a:latin typeface="Arial" pitchFamily="34" charset="0"/>
                <a:cs typeface="Arial" pitchFamily="34" charset="0"/>
              </a:rPr>
              <a:t>Khi</a:t>
            </a:r>
            <a:r>
              <a:rPr lang="en-US" dirty="0">
                <a:latin typeface="Arial" pitchFamily="34" charset="0"/>
                <a:cs typeface="Arial" pitchFamily="34" charset="0"/>
              </a:rPr>
              <a:t> </a:t>
            </a:r>
            <a:r>
              <a:rPr lang="en-US" dirty="0" err="1">
                <a:latin typeface="Arial" pitchFamily="34" charset="0"/>
                <a:cs typeface="Arial" pitchFamily="34" charset="0"/>
              </a:rPr>
              <a:t>cần</a:t>
            </a:r>
            <a:r>
              <a:rPr lang="en-US" dirty="0">
                <a:latin typeface="Arial" pitchFamily="34" charset="0"/>
                <a:cs typeface="Arial" pitchFamily="34" charset="0"/>
              </a:rPr>
              <a:t> </a:t>
            </a:r>
            <a:r>
              <a:rPr lang="en-US" dirty="0" err="1">
                <a:latin typeface="Arial" pitchFamily="34" charset="0"/>
                <a:cs typeface="Arial" pitchFamily="34" charset="0"/>
              </a:rPr>
              <a:t>thiết</a:t>
            </a:r>
            <a:r>
              <a:rPr lang="en-US" dirty="0">
                <a:latin typeface="Arial" pitchFamily="34" charset="0"/>
                <a:cs typeface="Arial" pitchFamily="34" charset="0"/>
              </a:rPr>
              <a:t> </a:t>
            </a:r>
            <a:r>
              <a:rPr lang="en-US" dirty="0" err="1">
                <a:latin typeface="Arial" pitchFamily="34" charset="0"/>
                <a:cs typeface="Arial" pitchFamily="34" charset="0"/>
              </a:rPr>
              <a:t>xoay</a:t>
            </a:r>
            <a:r>
              <a:rPr lang="en-US" dirty="0">
                <a:latin typeface="Arial" pitchFamily="34" charset="0"/>
                <a:cs typeface="Arial" pitchFamily="34" charset="0"/>
              </a:rPr>
              <a:t> </a:t>
            </a:r>
            <a:r>
              <a:rPr lang="en-US" dirty="0" err="1">
                <a:latin typeface="Arial" pitchFamily="34" charset="0"/>
                <a:cs typeface="Arial" pitchFamily="34" charset="0"/>
              </a:rPr>
              <a:t>góc</a:t>
            </a:r>
            <a:r>
              <a:rPr lang="en-US" dirty="0">
                <a:latin typeface="Arial" pitchFamily="34" charset="0"/>
                <a:cs typeface="Arial" pitchFamily="34" charset="0"/>
              </a:rPr>
              <a:t> 90</a:t>
            </a:r>
            <a:r>
              <a:rPr lang="en-US" baseline="30000" dirty="0">
                <a:latin typeface="Arial" pitchFamily="34" charset="0"/>
                <a:cs typeface="Arial" pitchFamily="34" charset="0"/>
              </a:rPr>
              <a:t>0</a:t>
            </a:r>
            <a:r>
              <a:rPr lang="en-US" dirty="0">
                <a:latin typeface="Arial" pitchFamily="34" charset="0"/>
                <a:cs typeface="Arial" pitchFamily="34" charset="0"/>
              </a:rPr>
              <a:t>, </a:t>
            </a:r>
            <a:r>
              <a:rPr lang="en-US" dirty="0" err="1">
                <a:latin typeface="Arial" pitchFamily="34" charset="0"/>
                <a:cs typeface="Arial" pitchFamily="34" charset="0"/>
              </a:rPr>
              <a:t>sử</a:t>
            </a:r>
            <a:r>
              <a:rPr lang="en-US" dirty="0">
                <a:latin typeface="Arial" pitchFamily="34" charset="0"/>
                <a:cs typeface="Arial" pitchFamily="34" charset="0"/>
              </a:rPr>
              <a:t> </a:t>
            </a:r>
            <a:r>
              <a:rPr lang="en-US" dirty="0" err="1">
                <a:latin typeface="Arial" pitchFamily="34" charset="0"/>
                <a:cs typeface="Arial" pitchFamily="34" charset="0"/>
              </a:rPr>
              <a:t>dụng</a:t>
            </a:r>
            <a:r>
              <a:rPr lang="en-US" dirty="0">
                <a:latin typeface="Arial" pitchFamily="34" charset="0"/>
                <a:cs typeface="Arial" pitchFamily="34" charset="0"/>
              </a:rPr>
              <a:t> </a:t>
            </a:r>
            <a:r>
              <a:rPr lang="en-US" dirty="0" err="1">
                <a:latin typeface="Arial" pitchFamily="34" charset="0"/>
                <a:cs typeface="Arial" pitchFamily="34" charset="0"/>
              </a:rPr>
              <a:t>cách</a:t>
            </a:r>
            <a:r>
              <a:rPr lang="en-US" dirty="0">
                <a:latin typeface="Arial" pitchFamily="34" charset="0"/>
                <a:cs typeface="Arial" pitchFamily="34" charset="0"/>
              </a:rPr>
              <a:t> </a:t>
            </a:r>
            <a:r>
              <a:rPr lang="en-US" dirty="0" err="1">
                <a:latin typeface="Arial" pitchFamily="34" charset="0"/>
                <a:cs typeface="Arial" pitchFamily="34" charset="0"/>
              </a:rPr>
              <a:t>định</a:t>
            </a:r>
            <a:r>
              <a:rPr lang="en-US" dirty="0">
                <a:latin typeface="Arial" pitchFamily="34" charset="0"/>
                <a:cs typeface="Arial" pitchFamily="34" charset="0"/>
              </a:rPr>
              <a:t> </a:t>
            </a:r>
            <a:r>
              <a:rPr lang="en-US" dirty="0" err="1">
                <a:latin typeface="Arial" pitchFamily="34" charset="0"/>
                <a:cs typeface="Arial" pitchFamily="34" charset="0"/>
              </a:rPr>
              <a:t>tuyến</a:t>
            </a:r>
            <a:r>
              <a:rPr lang="en-US" dirty="0">
                <a:latin typeface="Arial" pitchFamily="34" charset="0"/>
                <a:cs typeface="Arial" pitchFamily="34" charset="0"/>
              </a:rPr>
              <a:t> </a:t>
            </a:r>
            <a:r>
              <a:rPr lang="en-US" dirty="0" err="1">
                <a:latin typeface="Arial" pitchFamily="34" charset="0"/>
                <a:cs typeface="Arial" pitchFamily="34" charset="0"/>
              </a:rPr>
              <a:t>đường</a:t>
            </a:r>
            <a:r>
              <a:rPr lang="en-US" dirty="0">
                <a:latin typeface="Arial" pitchFamily="34" charset="0"/>
                <a:cs typeface="Arial" pitchFamily="34" charset="0"/>
              </a:rPr>
              <a:t> </a:t>
            </a:r>
            <a:r>
              <a:rPr lang="en-US" dirty="0" err="1">
                <a:latin typeface="Arial" pitchFamily="34" charset="0"/>
                <a:cs typeface="Arial" pitchFamily="34" charset="0"/>
              </a:rPr>
              <a:t>dẫn</a:t>
            </a:r>
            <a:r>
              <a:rPr lang="en-US" dirty="0">
                <a:latin typeface="Arial" pitchFamily="34" charset="0"/>
                <a:cs typeface="Arial" pitchFamily="34" charset="0"/>
              </a:rPr>
              <a:t> </a:t>
            </a:r>
            <a:r>
              <a:rPr lang="en-US" dirty="0" err="1">
                <a:latin typeface="Arial" pitchFamily="34" charset="0"/>
                <a:cs typeface="Arial" pitchFamily="34" charset="0"/>
              </a:rPr>
              <a:t>như</a:t>
            </a:r>
            <a:r>
              <a:rPr lang="en-US" dirty="0">
                <a:latin typeface="Arial" pitchFamily="34" charset="0"/>
                <a:cs typeface="Arial" pitchFamily="34" charset="0"/>
              </a:rPr>
              <a:t> </a:t>
            </a:r>
            <a:r>
              <a:rPr lang="en-US" dirty="0" err="1">
                <a:latin typeface="Arial" pitchFamily="34" charset="0"/>
                <a:cs typeface="Arial" pitchFamily="34" charset="0"/>
              </a:rPr>
              <a:t>mục</a:t>
            </a:r>
            <a:r>
              <a:rPr lang="en-US" dirty="0">
                <a:latin typeface="Arial" pitchFamily="34" charset="0"/>
                <a:cs typeface="Arial" pitchFamily="34" charset="0"/>
              </a:rPr>
              <a:t> 5.6.</a:t>
            </a:r>
            <a:endParaRPr lang="vi-VN" dirty="0">
              <a:latin typeface="Arial" pitchFamily="34" charset="0"/>
              <a:cs typeface="Arial" pitchFamily="34" charset="0"/>
            </a:endParaRPr>
          </a:p>
          <a:p>
            <a:pPr algn="just"/>
            <a:r>
              <a:rPr lang="vi-VN" dirty="0" smtClean="0"/>
              <a:t>Để </a:t>
            </a:r>
            <a:r>
              <a:rPr lang="vi-VN" dirty="0"/>
              <a:t>cải thiện cách ly giữa các đường dẫn, tăng khoảng cách giữa các đường dẫn liền kề hoặc thêm đường dẫn bảo vệ ở hai bên đường dẫn quan trọng. Thêm mặt phẳng lá chắn giữa các lớp đường dẫn liền kề cũng hỗ trợ việc này.</a:t>
            </a:r>
          </a:p>
          <a:p>
            <a:pPr algn="just"/>
            <a:r>
              <a:rPr lang="vi-VN" dirty="0" smtClean="0"/>
              <a:t>Không </a:t>
            </a:r>
            <a:r>
              <a:rPr lang="vi-VN" dirty="0"/>
              <a:t>định tuyến bất kỳ đường dẫn hoặc lỗ xuyên (Vias) dưới tinh thể, dao động hoặc xung đồng hồ. Đứt đoạn đường dẫn ở khu vực này làm giảm các khu vực ghép nối, và cung cấp một con đường cho RF hình thành cặp từ </a:t>
            </a:r>
            <a:r>
              <a:rPr lang="vi-VN" dirty="0" smtClean="0"/>
              <a:t>xung đồng </a:t>
            </a:r>
            <a:r>
              <a:rPr lang="vi-VN" dirty="0"/>
              <a:t>hồ và đường dẫn.</a:t>
            </a:r>
          </a:p>
          <a:p>
            <a:pPr algn="just"/>
            <a:r>
              <a:rPr lang="vi-VN" dirty="0" smtClean="0"/>
              <a:t>Bố </a:t>
            </a:r>
            <a:r>
              <a:rPr lang="vi-VN" dirty="0"/>
              <a:t>trí đường dẫn xa các cạnh của bảng mạch bằng một khoảng cách lớn hơn </a:t>
            </a:r>
            <a:r>
              <a:rPr lang="vi-VN" dirty="0" smtClean="0"/>
              <a:t>khoảng cách </a:t>
            </a:r>
            <a:r>
              <a:rPr lang="vi-VN" dirty="0"/>
              <a:t>đường </a:t>
            </a:r>
            <a:r>
              <a:rPr lang="vi-VN" dirty="0" smtClean="0"/>
              <a:t>dẫn </a:t>
            </a:r>
            <a:r>
              <a:rPr lang="vi-VN" dirty="0"/>
              <a:t>so với phẳng đất. Điều này cho phép các khu vực xung quanh các đường dẫn </a:t>
            </a:r>
            <a:r>
              <a:rPr lang="vi-VN" dirty="0" smtClean="0"/>
              <a:t>ghép </a:t>
            </a:r>
            <a:r>
              <a:rPr lang="vi-VN" dirty="0"/>
              <a:t>đôi dễ dàng hơn so với mặt phẳng đất hơn là dây liền kề hoặc các bảng mạch khác.</a:t>
            </a:r>
          </a:p>
          <a:p>
            <a:pPr marL="0" indent="0" algn="just">
              <a:buNone/>
            </a:pP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14</a:t>
            </a:fld>
            <a:endParaRPr lang="en-US"/>
          </a:p>
        </p:txBody>
      </p:sp>
    </p:spTree>
    <p:extLst>
      <p:ext uri="{BB962C8B-B14F-4D97-AF65-F5344CB8AC3E}">
        <p14:creationId xmlns:p14="http://schemas.microsoft.com/office/powerpoint/2010/main" val="288954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4 Thiết kế đường dẫn trên mạch in</a:t>
            </a:r>
            <a:endParaRPr lang="en-US" b="1" dirty="0"/>
          </a:p>
        </p:txBody>
      </p:sp>
      <p:sp>
        <p:nvSpPr>
          <p:cNvPr id="3" name="Content Placeholder 2"/>
          <p:cNvSpPr>
            <a:spLocks noGrp="1"/>
          </p:cNvSpPr>
          <p:nvPr>
            <p:ph idx="1"/>
          </p:nvPr>
        </p:nvSpPr>
        <p:spPr>
          <a:xfrm>
            <a:off x="381000" y="1340707"/>
            <a:ext cx="8229600" cy="2088293"/>
          </a:xfrm>
        </p:spPr>
        <p:txBody>
          <a:bodyPr>
            <a:normAutofit/>
          </a:bodyPr>
          <a:lstStyle/>
          <a:p>
            <a:pPr marL="0" indent="0">
              <a:buNone/>
            </a:pPr>
            <a:r>
              <a:rPr lang="vi-VN" sz="2400" b="1" dirty="0">
                <a:solidFill>
                  <a:srgbClr val="00B050"/>
                </a:solidFill>
              </a:rPr>
              <a:t>2 Khoảng cách đường dẫn</a:t>
            </a:r>
          </a:p>
          <a:p>
            <a:pPr marL="0" indent="0" algn="just">
              <a:buNone/>
            </a:pPr>
            <a:r>
              <a:rPr lang="vi-VN" sz="2000" dirty="0" smtClean="0"/>
              <a:t>Quy </a:t>
            </a:r>
            <a:r>
              <a:rPr lang="vi-VN" sz="2000" dirty="0"/>
              <a:t>tắc 3W quy định rằng tất cả các tín hiệu (xung nhịp, video, âm thanh, </a:t>
            </a:r>
            <a:r>
              <a:rPr lang="vi-VN" sz="2000" dirty="0" smtClean="0"/>
              <a:t> </a:t>
            </a:r>
            <a:r>
              <a:rPr lang="vi-VN" sz="2000" dirty="0"/>
              <a:t>vv) phải được tách biệt giữa các đường dẫn, cạnh-tới-cạnh như hình </a:t>
            </a:r>
            <a:r>
              <a:rPr lang="vi-VN" sz="2000" dirty="0" smtClean="0"/>
              <a:t>a</a:t>
            </a:r>
            <a:r>
              <a:rPr lang="vi-VN" sz="2000" dirty="0"/>
              <a:t>. Để giảm thiểu sự ghép nối từ trường, đặt đất tham chiếu gần các tín hiệu quan trọng để cách ly nhiễu được ghép vào các đường dẫn tín hiệu [RE 24]</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15</a:t>
            </a:fld>
            <a:endParaRPr lang="en-US"/>
          </a:p>
        </p:txBody>
      </p:sp>
      <p:grpSp>
        <p:nvGrpSpPr>
          <p:cNvPr id="6" name="Group 5"/>
          <p:cNvGrpSpPr/>
          <p:nvPr/>
        </p:nvGrpSpPr>
        <p:grpSpPr>
          <a:xfrm>
            <a:off x="1066800" y="3719013"/>
            <a:ext cx="6324600" cy="2910387"/>
            <a:chOff x="0" y="0"/>
            <a:chExt cx="5334000" cy="2563906"/>
          </a:xfrm>
        </p:grpSpPr>
        <p:grpSp>
          <p:nvGrpSpPr>
            <p:cNvPr id="7" name="Group 6"/>
            <p:cNvGrpSpPr/>
            <p:nvPr/>
          </p:nvGrpSpPr>
          <p:grpSpPr>
            <a:xfrm>
              <a:off x="0" y="0"/>
              <a:ext cx="5334000" cy="2026024"/>
              <a:chOff x="0" y="0"/>
              <a:chExt cx="5334000" cy="2026024"/>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2026024"/>
              </a:xfrm>
              <a:prstGeom prst="rect">
                <a:avLst/>
              </a:prstGeom>
            </p:spPr>
          </p:pic>
          <p:grpSp>
            <p:nvGrpSpPr>
              <p:cNvPr id="11" name="Group 10"/>
              <p:cNvGrpSpPr/>
              <p:nvPr/>
            </p:nvGrpSpPr>
            <p:grpSpPr>
              <a:xfrm>
                <a:off x="2438400" y="708212"/>
                <a:ext cx="2895600" cy="1129030"/>
                <a:chOff x="0" y="44814"/>
                <a:chExt cx="2895600" cy="1129563"/>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035" y="44814"/>
                  <a:ext cx="1380565" cy="112955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4824"/>
                  <a:ext cx="1479176" cy="1129553"/>
                </a:xfrm>
                <a:prstGeom prst="rect">
                  <a:avLst/>
                </a:prstGeom>
                <a:noFill/>
                <a:ln>
                  <a:noFill/>
                </a:ln>
              </p:spPr>
            </p:pic>
          </p:grpSp>
        </p:grpSp>
        <p:sp>
          <p:nvSpPr>
            <p:cNvPr id="8" name="Text Box 15"/>
            <p:cNvSpPr txBox="1"/>
            <p:nvPr/>
          </p:nvSpPr>
          <p:spPr>
            <a:xfrm>
              <a:off x="788894" y="2106706"/>
              <a:ext cx="744071"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0215">
                <a:spcBef>
                  <a:spcPts val="600"/>
                </a:spcBef>
                <a:spcAft>
                  <a:spcPts val="0"/>
                </a:spcAft>
              </a:pPr>
              <a:r>
                <a:rPr lang="en-US" sz="1400">
                  <a:effectLst/>
                  <a:latin typeface="Times New Roman"/>
                  <a:ea typeface="Arial"/>
                </a:rPr>
                <a:t>a.</a:t>
              </a:r>
              <a:endParaRPr lang="vi-VN" sz="1400">
                <a:effectLst/>
                <a:latin typeface="Times New Roman"/>
                <a:ea typeface="Arial"/>
              </a:endParaRPr>
            </a:p>
          </p:txBody>
        </p:sp>
        <p:sp>
          <p:nvSpPr>
            <p:cNvPr id="9" name="Text Box 16"/>
            <p:cNvSpPr txBox="1"/>
            <p:nvPr/>
          </p:nvSpPr>
          <p:spPr>
            <a:xfrm>
              <a:off x="3774141" y="1828800"/>
              <a:ext cx="743585"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0215">
                <a:spcBef>
                  <a:spcPts val="600"/>
                </a:spcBef>
                <a:spcAft>
                  <a:spcPts val="0"/>
                </a:spcAft>
              </a:pPr>
              <a:r>
                <a:rPr lang="en-US" sz="1400">
                  <a:effectLst/>
                  <a:latin typeface="Times New Roman"/>
                  <a:ea typeface="Arial"/>
                </a:rPr>
                <a:t>b.</a:t>
              </a:r>
              <a:endParaRPr lang="vi-VN" sz="1400">
                <a:effectLst/>
                <a:latin typeface="Times New Roman"/>
                <a:ea typeface="Arial"/>
              </a:endParaRPr>
            </a:p>
          </p:txBody>
        </p:sp>
      </p:grpSp>
    </p:spTree>
    <p:extLst>
      <p:ext uri="{BB962C8B-B14F-4D97-AF65-F5344CB8AC3E}">
        <p14:creationId xmlns:p14="http://schemas.microsoft.com/office/powerpoint/2010/main" val="389003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4 Thiết kế đường dẫn trên mạch in</a:t>
            </a:r>
            <a:endParaRPr lang="en-US" b="1" dirty="0"/>
          </a:p>
        </p:txBody>
      </p:sp>
      <p:sp>
        <p:nvSpPr>
          <p:cNvPr id="3" name="Content Placeholder 2"/>
          <p:cNvSpPr>
            <a:spLocks noGrp="1"/>
          </p:cNvSpPr>
          <p:nvPr>
            <p:ph idx="1"/>
          </p:nvPr>
        </p:nvSpPr>
        <p:spPr>
          <a:xfrm>
            <a:off x="381000" y="1340707"/>
            <a:ext cx="8382000" cy="488093"/>
          </a:xfrm>
        </p:spPr>
        <p:txBody>
          <a:bodyPr>
            <a:normAutofit/>
          </a:bodyPr>
          <a:lstStyle/>
          <a:p>
            <a:pPr marL="0" indent="0">
              <a:buNone/>
            </a:pPr>
            <a:r>
              <a:rPr lang="vi-VN" sz="2400" b="1" dirty="0" smtClean="0">
                <a:solidFill>
                  <a:srgbClr val="00B050"/>
                </a:solidFill>
              </a:rPr>
              <a:t>Quy tắc 3W</a:t>
            </a:r>
            <a:endParaRPr lang="vi-VN" sz="2400" b="1" dirty="0">
              <a:solidFill>
                <a:srgbClr val="00B050"/>
              </a:solidFill>
            </a:endParaRP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70008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txBox="1">
            <a:spLocks/>
          </p:cNvSpPr>
          <p:nvPr/>
        </p:nvSpPr>
        <p:spPr>
          <a:xfrm>
            <a:off x="304800" y="3733800"/>
            <a:ext cx="8382000" cy="252911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t>Cross-talk </a:t>
            </a:r>
            <a:r>
              <a:rPr lang="en-US" sz="2400" dirty="0" err="1"/>
              <a:t>là</a:t>
            </a:r>
            <a:r>
              <a:rPr lang="en-US" sz="2400" dirty="0"/>
              <a:t> </a:t>
            </a:r>
            <a:r>
              <a:rPr lang="en-US" sz="2400" dirty="0" err="1"/>
              <a:t>ghép</a:t>
            </a:r>
            <a:r>
              <a:rPr lang="en-US" sz="2400" dirty="0"/>
              <a:t> </a:t>
            </a:r>
            <a:r>
              <a:rPr lang="en-US" sz="2400" dirty="0" err="1"/>
              <a:t>nối</a:t>
            </a:r>
            <a:r>
              <a:rPr lang="en-US" sz="2400" dirty="0"/>
              <a:t> </a:t>
            </a:r>
            <a:r>
              <a:rPr lang="en-US" sz="2400" dirty="0" err="1"/>
              <a:t>điện</a:t>
            </a:r>
            <a:r>
              <a:rPr lang="en-US" sz="2400" dirty="0"/>
              <a:t> dung </a:t>
            </a:r>
            <a:r>
              <a:rPr lang="en-US" sz="2400" dirty="0" err="1"/>
              <a:t>của</a:t>
            </a:r>
            <a:r>
              <a:rPr lang="en-US" sz="2400" dirty="0"/>
              <a:t> </a:t>
            </a:r>
            <a:r>
              <a:rPr lang="en-US" sz="2400" dirty="0" err="1"/>
              <a:t>các</a:t>
            </a:r>
            <a:r>
              <a:rPr lang="en-US" sz="2400" dirty="0"/>
              <a:t> </a:t>
            </a:r>
            <a:r>
              <a:rPr lang="en-US" sz="2400" dirty="0" err="1"/>
              <a:t>tín</a:t>
            </a:r>
            <a:r>
              <a:rPr lang="en-US" sz="2400" dirty="0"/>
              <a:t> </a:t>
            </a:r>
            <a:r>
              <a:rPr lang="en-US" sz="2400" dirty="0" err="1"/>
              <a:t>hiệu</a:t>
            </a:r>
            <a:r>
              <a:rPr lang="en-US" sz="2400" dirty="0"/>
              <a:t> </a:t>
            </a:r>
            <a:r>
              <a:rPr lang="en-US" sz="2400" dirty="0" err="1"/>
              <a:t>từ</a:t>
            </a:r>
            <a:r>
              <a:rPr lang="en-US" sz="2400" dirty="0"/>
              <a:t> </a:t>
            </a:r>
            <a:r>
              <a:rPr lang="en-US" sz="2400" dirty="0" err="1"/>
              <a:t>một</a:t>
            </a:r>
            <a:r>
              <a:rPr lang="en-US" sz="2400" dirty="0"/>
              <a:t> </a:t>
            </a:r>
            <a:r>
              <a:rPr lang="en-US" sz="2400" dirty="0" err="1"/>
              <a:t>đường</a:t>
            </a:r>
            <a:r>
              <a:rPr lang="en-US" sz="2400" dirty="0"/>
              <a:t> </a:t>
            </a:r>
            <a:r>
              <a:rPr lang="en-US" sz="2400" dirty="0" err="1" smtClean="0"/>
              <a:t>dẫn</a:t>
            </a:r>
            <a:r>
              <a:rPr lang="en-US" sz="2400" dirty="0" smtClean="0"/>
              <a:t> </a:t>
            </a:r>
            <a:r>
              <a:rPr lang="en-US" sz="2400" dirty="0" err="1"/>
              <a:t>tới</a:t>
            </a:r>
            <a:r>
              <a:rPr lang="en-US" sz="2400" dirty="0"/>
              <a:t> </a:t>
            </a:r>
            <a:r>
              <a:rPr lang="en-US" sz="2400" dirty="0" err="1"/>
              <a:t>đường</a:t>
            </a:r>
            <a:r>
              <a:rPr lang="en-US" sz="2400" dirty="0"/>
              <a:t> </a:t>
            </a:r>
            <a:r>
              <a:rPr lang="en-US" sz="2400" dirty="0" err="1"/>
              <a:t>dẫn</a:t>
            </a:r>
            <a:r>
              <a:rPr lang="en-US" sz="2400" dirty="0"/>
              <a:t> </a:t>
            </a:r>
            <a:r>
              <a:rPr lang="en-US" sz="2400" dirty="0" err="1"/>
              <a:t>liền</a:t>
            </a:r>
            <a:r>
              <a:rPr lang="en-US" sz="2400" dirty="0"/>
              <a:t> </a:t>
            </a:r>
            <a:r>
              <a:rPr lang="en-US" sz="2400" dirty="0" err="1"/>
              <a:t>kề</a:t>
            </a:r>
            <a:r>
              <a:rPr lang="en-US" sz="2400" dirty="0"/>
              <a:t>. </a:t>
            </a:r>
            <a:r>
              <a:rPr lang="en-US" sz="2400" dirty="0" err="1"/>
              <a:t>Điều</a:t>
            </a:r>
            <a:r>
              <a:rPr lang="en-US" sz="2400" dirty="0"/>
              <a:t> </a:t>
            </a:r>
            <a:r>
              <a:rPr lang="en-US" sz="2400" dirty="0" err="1"/>
              <a:t>này</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a:t>
            </a:r>
            <a:r>
              <a:rPr lang="en-US" sz="2400" dirty="0" err="1"/>
              <a:t>ra</a:t>
            </a:r>
            <a:r>
              <a:rPr lang="en-US" sz="2400" dirty="0"/>
              <a:t> </a:t>
            </a:r>
            <a:r>
              <a:rPr lang="en-US" sz="2400" dirty="0" err="1"/>
              <a:t>khi</a:t>
            </a:r>
            <a:r>
              <a:rPr lang="en-US" sz="2400" dirty="0"/>
              <a:t> </a:t>
            </a:r>
            <a:r>
              <a:rPr lang="en-US" sz="2400" dirty="0" err="1" smtClean="0"/>
              <a:t>đường</a:t>
            </a:r>
            <a:r>
              <a:rPr lang="en-US" sz="2400" dirty="0" smtClean="0"/>
              <a:t> </a:t>
            </a:r>
            <a:r>
              <a:rPr lang="en-US" sz="2400" dirty="0" err="1" smtClean="0"/>
              <a:t>dẫn</a:t>
            </a:r>
            <a:r>
              <a:rPr lang="en-US" sz="2400" dirty="0" smtClean="0"/>
              <a:t> </a:t>
            </a:r>
            <a:r>
              <a:rPr lang="en-US" sz="2400" dirty="0" err="1"/>
              <a:t>tần</a:t>
            </a:r>
            <a:r>
              <a:rPr lang="en-US" sz="2400" dirty="0"/>
              <a:t> </a:t>
            </a:r>
            <a:r>
              <a:rPr lang="en-US" sz="2400" dirty="0" err="1"/>
              <a:t>số</a:t>
            </a:r>
            <a:r>
              <a:rPr lang="en-US" sz="2400" dirty="0"/>
              <a:t> </a:t>
            </a:r>
            <a:r>
              <a:rPr lang="en-US" sz="2400" dirty="0" err="1"/>
              <a:t>cao</a:t>
            </a:r>
            <a:r>
              <a:rPr lang="en-US" sz="2400" dirty="0"/>
              <a:t> </a:t>
            </a:r>
            <a:r>
              <a:rPr lang="en-US" sz="2400" dirty="0" err="1"/>
              <a:t>chạy</a:t>
            </a:r>
            <a:r>
              <a:rPr lang="en-US" sz="2400" dirty="0"/>
              <a:t> song </a:t>
            </a:r>
            <a:r>
              <a:rPr lang="en-US" sz="2400" dirty="0" err="1"/>
              <a:t>song</a:t>
            </a:r>
            <a:r>
              <a:rPr lang="en-US" sz="2400" dirty="0"/>
              <a:t> </a:t>
            </a:r>
            <a:r>
              <a:rPr lang="en-US" sz="2400" dirty="0" err="1"/>
              <a:t>với</a:t>
            </a:r>
            <a:r>
              <a:rPr lang="en-US" sz="2400" dirty="0"/>
              <a:t> </a:t>
            </a:r>
            <a:r>
              <a:rPr lang="en-US" sz="2400" dirty="0" err="1"/>
              <a:t>một</a:t>
            </a:r>
            <a:r>
              <a:rPr lang="en-US" sz="2400" dirty="0"/>
              <a:t> </a:t>
            </a:r>
            <a:r>
              <a:rPr lang="en-US" sz="2400" dirty="0" err="1"/>
              <a:t>đường</a:t>
            </a:r>
            <a:r>
              <a:rPr lang="en-US" sz="2400" dirty="0"/>
              <a:t> </a:t>
            </a:r>
            <a:r>
              <a:rPr lang="en-US" sz="2400" dirty="0" err="1"/>
              <a:t>nhạy</a:t>
            </a:r>
            <a:r>
              <a:rPr lang="en-US" sz="2400" dirty="0"/>
              <a:t> </a:t>
            </a:r>
            <a:r>
              <a:rPr lang="en-US" sz="2400" dirty="0" err="1"/>
              <a:t>cảm</a:t>
            </a:r>
            <a:r>
              <a:rPr lang="en-US" sz="2400" dirty="0"/>
              <a:t>. </a:t>
            </a:r>
            <a:r>
              <a:rPr lang="en-US" sz="2400" dirty="0" err="1"/>
              <a:t>Từ</a:t>
            </a:r>
            <a:r>
              <a:rPr lang="en-US" sz="2400" dirty="0"/>
              <a:t> </a:t>
            </a:r>
            <a:r>
              <a:rPr lang="en-US" sz="2400" dirty="0" err="1"/>
              <a:t>thông</a:t>
            </a:r>
            <a:r>
              <a:rPr lang="en-US" sz="2400" dirty="0"/>
              <a:t> Cross-talk </a:t>
            </a:r>
            <a:r>
              <a:rPr lang="en-US" sz="2400" dirty="0" err="1"/>
              <a:t>và</a:t>
            </a:r>
            <a:r>
              <a:rPr lang="en-US" sz="2400" dirty="0"/>
              <a:t> </a:t>
            </a:r>
            <a:r>
              <a:rPr lang="en-US" sz="2400" dirty="0" err="1"/>
              <a:t>liên</a:t>
            </a:r>
            <a:r>
              <a:rPr lang="en-US" sz="2400" dirty="0"/>
              <a:t> </a:t>
            </a:r>
            <a:r>
              <a:rPr lang="en-US" sz="2400" dirty="0" err="1"/>
              <a:t>kết</a:t>
            </a:r>
            <a:r>
              <a:rPr lang="en-US" sz="2400" dirty="0"/>
              <a:t> </a:t>
            </a:r>
            <a:r>
              <a:rPr lang="en-US" sz="2400" dirty="0" err="1"/>
              <a:t>điện</a:t>
            </a:r>
            <a:r>
              <a:rPr lang="en-US" sz="2400" dirty="0"/>
              <a:t> dung </a:t>
            </a:r>
            <a:r>
              <a:rPr lang="en-US" sz="2400" dirty="0" err="1"/>
              <a:t>có</a:t>
            </a:r>
            <a:r>
              <a:rPr lang="en-US" sz="2400" dirty="0"/>
              <a:t> </a:t>
            </a:r>
            <a:r>
              <a:rPr lang="en-US" sz="2400" dirty="0" err="1"/>
              <a:t>thể</a:t>
            </a:r>
            <a:r>
              <a:rPr lang="en-US" sz="2400" dirty="0"/>
              <a:t> </a:t>
            </a:r>
            <a:r>
              <a:rPr lang="en-US" sz="2400" dirty="0" err="1"/>
              <a:t>giảm</a:t>
            </a:r>
            <a:r>
              <a:rPr lang="en-US" sz="2400" dirty="0"/>
              <a:t> 70% </a:t>
            </a:r>
            <a:r>
              <a:rPr lang="en-US" sz="2400" dirty="0" err="1"/>
              <a:t>nếu</a:t>
            </a:r>
            <a:r>
              <a:rPr lang="en-US" sz="2400" dirty="0"/>
              <a:t> </a:t>
            </a:r>
            <a:r>
              <a:rPr lang="en-US" sz="2400" dirty="0" err="1"/>
              <a:t>hai</a:t>
            </a:r>
            <a:r>
              <a:rPr lang="en-US" sz="2400" dirty="0"/>
              <a:t> </a:t>
            </a:r>
            <a:r>
              <a:rPr lang="en-US" sz="2400" dirty="0" err="1"/>
              <a:t>đường</a:t>
            </a:r>
            <a:r>
              <a:rPr lang="en-US" sz="2400" dirty="0"/>
              <a:t> </a:t>
            </a:r>
            <a:r>
              <a:rPr lang="en-US" sz="2400" dirty="0" err="1"/>
              <a:t>dẫn</a:t>
            </a:r>
            <a:r>
              <a:rPr lang="en-US" sz="2400" dirty="0"/>
              <a:t> </a:t>
            </a:r>
            <a:r>
              <a:rPr lang="en-US" sz="2400" dirty="0" err="1"/>
              <a:t>cách</a:t>
            </a:r>
            <a:r>
              <a:rPr lang="en-US" sz="2400" dirty="0"/>
              <a:t> </a:t>
            </a:r>
            <a:r>
              <a:rPr lang="en-US" sz="2400" dirty="0" err="1"/>
              <a:t>nhau</a:t>
            </a:r>
            <a:r>
              <a:rPr lang="en-US" sz="2400" dirty="0"/>
              <a:t> </a:t>
            </a:r>
            <a:r>
              <a:rPr lang="en-US" sz="2400" dirty="0" err="1"/>
              <a:t>khoảng</a:t>
            </a:r>
            <a:r>
              <a:rPr lang="en-US" sz="2400" dirty="0"/>
              <a:t> </a:t>
            </a:r>
            <a:r>
              <a:rPr lang="en-US" sz="2400" dirty="0" err="1"/>
              <a:t>cách</a:t>
            </a:r>
            <a:r>
              <a:rPr lang="en-US" sz="2400" dirty="0"/>
              <a:t> 3W, </a:t>
            </a:r>
            <a:r>
              <a:rPr lang="en-US" sz="2400" dirty="0" err="1"/>
              <a:t>trong</a:t>
            </a:r>
            <a:r>
              <a:rPr lang="en-US" sz="2400" dirty="0"/>
              <a:t> </a:t>
            </a:r>
            <a:r>
              <a:rPr lang="en-US" sz="2400" dirty="0" err="1"/>
              <a:t>đó</a:t>
            </a:r>
            <a:r>
              <a:rPr lang="en-US" sz="2400" dirty="0"/>
              <a:t> W </a:t>
            </a:r>
            <a:r>
              <a:rPr lang="en-US" sz="2400" dirty="0" err="1"/>
              <a:t>là</a:t>
            </a:r>
            <a:r>
              <a:rPr lang="en-US" sz="2400" dirty="0"/>
              <a:t> </a:t>
            </a:r>
            <a:r>
              <a:rPr lang="en-US" sz="2400" dirty="0" err="1"/>
              <a:t>chiều</a:t>
            </a:r>
            <a:r>
              <a:rPr lang="en-US" sz="2400" dirty="0"/>
              <a:t> </a:t>
            </a:r>
            <a:r>
              <a:rPr lang="en-US" sz="2400" dirty="0" err="1"/>
              <a:t>rộng</a:t>
            </a:r>
            <a:r>
              <a:rPr lang="en-US" sz="2400" dirty="0"/>
              <a:t> </a:t>
            </a:r>
            <a:r>
              <a:rPr lang="en-US" sz="2400" dirty="0" err="1"/>
              <a:t>của</a:t>
            </a:r>
            <a:r>
              <a:rPr lang="en-US" sz="2400" dirty="0"/>
              <a:t> </a:t>
            </a:r>
            <a:r>
              <a:rPr lang="en-US" sz="2400" dirty="0" err="1"/>
              <a:t>các</a:t>
            </a:r>
            <a:r>
              <a:rPr lang="en-US" sz="2400" dirty="0"/>
              <a:t> </a:t>
            </a:r>
            <a:r>
              <a:rPr lang="en-US" sz="2400" dirty="0" err="1"/>
              <a:t>đường</a:t>
            </a:r>
            <a:r>
              <a:rPr lang="en-US" sz="2400" dirty="0"/>
              <a:t> </a:t>
            </a:r>
            <a:r>
              <a:rPr lang="en-US" sz="2400" dirty="0" err="1"/>
              <a:t>dẫn</a:t>
            </a:r>
            <a:r>
              <a:rPr lang="en-US" sz="2400" dirty="0"/>
              <a:t>. </a:t>
            </a:r>
            <a:r>
              <a:rPr lang="en-US" sz="2400" dirty="0" err="1"/>
              <a:t>Khi</a:t>
            </a:r>
            <a:r>
              <a:rPr lang="en-US" sz="2400" dirty="0"/>
              <a:t> </a:t>
            </a:r>
            <a:r>
              <a:rPr lang="en-US" sz="2400" dirty="0" err="1"/>
              <a:t>đó</a:t>
            </a:r>
            <a:r>
              <a:rPr lang="en-US" sz="2400" dirty="0"/>
              <a:t> </a:t>
            </a:r>
            <a:r>
              <a:rPr lang="en-US" sz="2400" dirty="0" err="1"/>
              <a:t>từ</a:t>
            </a:r>
            <a:r>
              <a:rPr lang="en-US" sz="2400" dirty="0"/>
              <a:t> </a:t>
            </a:r>
            <a:r>
              <a:rPr lang="en-US" sz="2400" dirty="0" err="1"/>
              <a:t>thông</a:t>
            </a:r>
            <a:r>
              <a:rPr lang="en-US" sz="2400" dirty="0"/>
              <a:t> do </a:t>
            </a:r>
            <a:r>
              <a:rPr lang="en-US" sz="2400" dirty="0" err="1"/>
              <a:t>đường</a:t>
            </a:r>
            <a:r>
              <a:rPr lang="en-US" sz="2400" dirty="0"/>
              <a:t> </a:t>
            </a:r>
            <a:r>
              <a:rPr lang="en-US" sz="2400" dirty="0" err="1"/>
              <a:t>dẫn</a:t>
            </a:r>
            <a:r>
              <a:rPr lang="en-US" sz="2400" dirty="0"/>
              <a:t> </a:t>
            </a:r>
            <a:r>
              <a:rPr lang="en-US" sz="2400" dirty="0" err="1"/>
              <a:t>sinh</a:t>
            </a:r>
            <a:r>
              <a:rPr lang="en-US" sz="2400" dirty="0"/>
              <a:t> </a:t>
            </a:r>
            <a:r>
              <a:rPr lang="en-US" sz="2400" dirty="0" err="1"/>
              <a:t>ra</a:t>
            </a:r>
            <a:r>
              <a:rPr lang="en-US" sz="2400" dirty="0"/>
              <a:t> </a:t>
            </a:r>
            <a:r>
              <a:rPr lang="en-US" sz="2400" dirty="0" err="1"/>
              <a:t>kết</a:t>
            </a:r>
            <a:r>
              <a:rPr lang="en-US" sz="2400" dirty="0"/>
              <a:t> </a:t>
            </a:r>
            <a:r>
              <a:rPr lang="en-US" sz="2400" dirty="0" err="1"/>
              <a:t>thúc</a:t>
            </a:r>
            <a:r>
              <a:rPr lang="en-US" sz="2400" dirty="0"/>
              <a:t> </a:t>
            </a:r>
            <a:r>
              <a:rPr lang="en-US" sz="2400" dirty="0" err="1"/>
              <a:t>trên</a:t>
            </a:r>
            <a:r>
              <a:rPr lang="en-US" sz="2400" dirty="0"/>
              <a:t> </a:t>
            </a:r>
            <a:r>
              <a:rPr lang="en-US" sz="2400" dirty="0" err="1"/>
              <a:t>mặt</a:t>
            </a:r>
            <a:r>
              <a:rPr lang="en-US" sz="2400" dirty="0"/>
              <a:t> </a:t>
            </a:r>
            <a:r>
              <a:rPr lang="en-US" sz="2400" dirty="0" err="1"/>
              <a:t>đất</a:t>
            </a:r>
            <a:r>
              <a:rPr lang="en-US" sz="2400" dirty="0"/>
              <a:t> </a:t>
            </a:r>
            <a:r>
              <a:rPr lang="en-US" sz="2400" dirty="0" err="1"/>
              <a:t>phía</a:t>
            </a:r>
            <a:r>
              <a:rPr lang="en-US" sz="2400" dirty="0"/>
              <a:t> </a:t>
            </a:r>
            <a:r>
              <a:rPr lang="en-US" sz="2400" dirty="0" err="1"/>
              <a:t>dưới</a:t>
            </a:r>
            <a:r>
              <a:rPr lang="en-US" sz="2400" dirty="0"/>
              <a:t> </a:t>
            </a:r>
            <a:r>
              <a:rPr lang="en-US" sz="2400" dirty="0" err="1"/>
              <a:t>chứ</a:t>
            </a:r>
            <a:r>
              <a:rPr lang="en-US" sz="2400" dirty="0"/>
              <a:t> </a:t>
            </a:r>
            <a:r>
              <a:rPr lang="en-US" sz="2400" dirty="0" err="1"/>
              <a:t>không</a:t>
            </a:r>
            <a:r>
              <a:rPr lang="en-US" sz="2400" dirty="0"/>
              <a:t> </a:t>
            </a:r>
            <a:r>
              <a:rPr lang="en-US" sz="2400" dirty="0" err="1"/>
              <a:t>phải</a:t>
            </a:r>
            <a:r>
              <a:rPr lang="en-US" sz="2400" dirty="0"/>
              <a:t> ở </a:t>
            </a:r>
            <a:r>
              <a:rPr lang="en-US" sz="2400" dirty="0" err="1"/>
              <a:t>đường</a:t>
            </a:r>
            <a:r>
              <a:rPr lang="en-US" sz="2400" dirty="0"/>
              <a:t> </a:t>
            </a:r>
            <a:r>
              <a:rPr lang="en-US" sz="2400" dirty="0" err="1"/>
              <a:t>dẫn</a:t>
            </a:r>
            <a:r>
              <a:rPr lang="en-US" sz="2400" dirty="0"/>
              <a:t> </a:t>
            </a:r>
            <a:r>
              <a:rPr lang="en-US" sz="2400" dirty="0" err="1"/>
              <a:t>liền</a:t>
            </a:r>
            <a:r>
              <a:rPr lang="en-US" sz="2400" dirty="0"/>
              <a:t> </a:t>
            </a:r>
            <a:r>
              <a:rPr lang="en-US" sz="2400" dirty="0" err="1"/>
              <a:t>kề</a:t>
            </a:r>
            <a:endParaRPr lang="vi-VN" sz="2400" b="1" dirty="0">
              <a:solidFill>
                <a:srgbClr val="00B050"/>
              </a:solidFill>
            </a:endParaRPr>
          </a:p>
        </p:txBody>
      </p:sp>
    </p:spTree>
    <p:extLst>
      <p:ext uri="{BB962C8B-B14F-4D97-AF65-F5344CB8AC3E}">
        <p14:creationId xmlns:p14="http://schemas.microsoft.com/office/powerpoint/2010/main" val="372444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4 Thiết kế đường dẫn trên mạch in</a:t>
            </a:r>
            <a:endParaRPr lang="en-US" b="1" dirty="0"/>
          </a:p>
        </p:txBody>
      </p:sp>
      <p:sp>
        <p:nvSpPr>
          <p:cNvPr id="3" name="Content Placeholder 2"/>
          <p:cNvSpPr>
            <a:spLocks noGrp="1"/>
          </p:cNvSpPr>
          <p:nvPr>
            <p:ph idx="1"/>
          </p:nvPr>
        </p:nvSpPr>
        <p:spPr>
          <a:xfrm>
            <a:off x="381000" y="1447800"/>
            <a:ext cx="8382000" cy="5029200"/>
          </a:xfrm>
        </p:spPr>
        <p:txBody>
          <a:bodyPr>
            <a:normAutofit/>
          </a:bodyPr>
          <a:lstStyle/>
          <a:p>
            <a:pPr marL="0" indent="0">
              <a:spcAft>
                <a:spcPts val="600"/>
              </a:spcAft>
              <a:buNone/>
            </a:pPr>
            <a:r>
              <a:rPr lang="vi-VN" sz="2400" b="1" dirty="0">
                <a:solidFill>
                  <a:srgbClr val="00B050"/>
                </a:solidFill>
              </a:rPr>
              <a:t>2 Khoảng cách đường </a:t>
            </a:r>
            <a:r>
              <a:rPr lang="vi-VN" sz="2400" b="1" dirty="0" smtClean="0">
                <a:solidFill>
                  <a:srgbClr val="00B050"/>
                </a:solidFill>
              </a:rPr>
              <a:t>dẫn</a:t>
            </a:r>
          </a:p>
          <a:p>
            <a:pPr>
              <a:spcAft>
                <a:spcPts val="600"/>
              </a:spcAft>
            </a:pPr>
            <a:r>
              <a:rPr lang="vi-VN" sz="2000" dirty="0" smtClean="0"/>
              <a:t>Bố </a:t>
            </a:r>
            <a:r>
              <a:rPr lang="vi-VN" sz="2000" dirty="0"/>
              <a:t>trí đường </a:t>
            </a:r>
            <a:r>
              <a:rPr lang="vi-VN" sz="2000" dirty="0" smtClean="0"/>
              <a:t>dẫn </a:t>
            </a:r>
            <a:r>
              <a:rPr lang="vi-VN" sz="2000" dirty="0"/>
              <a:t>xung nhịp và các bộ điều khiển cách xa khe hở bằng khoảng cách lớn hơn kích thước khe hở lớn nhất.</a:t>
            </a:r>
          </a:p>
          <a:p>
            <a:pPr>
              <a:spcAft>
                <a:spcPts val="600"/>
              </a:spcAft>
            </a:pPr>
            <a:r>
              <a:rPr lang="vi-VN" sz="2000" dirty="0" smtClean="0"/>
              <a:t>Khi </a:t>
            </a:r>
            <a:r>
              <a:rPr lang="vi-VN" sz="2000" dirty="0"/>
              <a:t>thay đổi từ một lớp này sang lớp khác, nếu hai lớp không bằng nhau so với mặt phẳng điện/đất, cần phải thay đổi chiều rộng đường dẫn và khoảng cách để duy trì trở kháng của đường dẫn. Nếu có thể, nên tránh thay đổi các lớp vì hiệu ứng của khu vực mạch </a:t>
            </a:r>
            <a:r>
              <a:rPr lang="vi-VN" sz="2000" dirty="0" smtClean="0"/>
              <a:t>vòng </a:t>
            </a:r>
            <a:r>
              <a:rPr lang="vi-VN" sz="2000" dirty="0"/>
              <a:t>luôn dẫn đến phát thải cao hơn.</a:t>
            </a:r>
          </a:p>
          <a:p>
            <a:pPr marL="0" indent="0">
              <a:spcAft>
                <a:spcPts val="600"/>
              </a:spcAft>
              <a:buNone/>
            </a:pPr>
            <a:r>
              <a:rPr lang="vi-VN" sz="2000" dirty="0"/>
              <a:t>Đường dẫn nhỏ hơn góc vuông nên tránh vì nó có thể tạo ra một từ trường mật độ cao tại cạnh các góc. Trường này có thể gây ra nhiễu có thể mà chúng được ghép nối với các đường dẫn gần đó. Do đó, tất cả đường dẫn trực giao phải là 45 ° khi thực hiện đổi hướng như hình 5.5b.</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17</a:t>
            </a:fld>
            <a:endParaRPr lang="en-US"/>
          </a:p>
        </p:txBody>
      </p:sp>
    </p:spTree>
    <p:extLst>
      <p:ext uri="{BB962C8B-B14F-4D97-AF65-F5344CB8AC3E}">
        <p14:creationId xmlns:p14="http://schemas.microsoft.com/office/powerpoint/2010/main" val="288954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FF00"/>
          </a:solidFill>
        </p:spPr>
        <p:txBody>
          <a:bodyPr vert="horz" lIns="91440" tIns="45720" rIns="91440" bIns="45720" rtlCol="0" anchor="ctr">
            <a:normAutofit/>
          </a:bodyPr>
          <a:lstStyle/>
          <a:p>
            <a:r>
              <a:rPr lang="vi-VN" dirty="0"/>
              <a:t>5 Giao diện</a:t>
            </a:r>
            <a:endParaRPr lang="en-US" b="1" dirty="0"/>
          </a:p>
        </p:txBody>
      </p:sp>
      <p:sp>
        <p:nvSpPr>
          <p:cNvPr id="3" name="Content Placeholder 2"/>
          <p:cNvSpPr>
            <a:spLocks noGrp="1"/>
          </p:cNvSpPr>
          <p:nvPr>
            <p:ph idx="1"/>
          </p:nvPr>
        </p:nvSpPr>
        <p:spPr>
          <a:xfrm>
            <a:off x="533400" y="1371600"/>
            <a:ext cx="8229600" cy="5029200"/>
          </a:xfrm>
        </p:spPr>
        <p:txBody>
          <a:bodyPr>
            <a:normAutofit/>
          </a:bodyPr>
          <a:lstStyle/>
          <a:p>
            <a:pPr marL="0" indent="0">
              <a:spcAft>
                <a:spcPts val="1200"/>
              </a:spcAft>
              <a:buNone/>
            </a:pPr>
            <a:r>
              <a:rPr lang="vi-VN" sz="2400" dirty="0"/>
              <a:t>Trong mục </a:t>
            </a:r>
            <a:r>
              <a:rPr lang="vi-VN" sz="2400" dirty="0" smtClean="0"/>
              <a:t>này, </a:t>
            </a:r>
            <a:r>
              <a:rPr lang="vi-VN" sz="2400" dirty="0"/>
              <a:t>giao diện được hiểu như là phần ghép nối tín hiệu giữa các bộ phận hay bảng mạch với nhau hay ghép nối </a:t>
            </a:r>
            <a:r>
              <a:rPr lang="vi-VN" sz="2400" dirty="0" smtClean="0"/>
              <a:t>bảng </a:t>
            </a:r>
            <a:r>
              <a:rPr lang="vi-VN" sz="2400" dirty="0"/>
              <a:t>mạch hay thiết bị với môi </a:t>
            </a:r>
            <a:r>
              <a:rPr lang="vi-VN" sz="2400" dirty="0" smtClean="0"/>
              <a:t>trường </a:t>
            </a:r>
            <a:r>
              <a:rPr lang="vi-VN" sz="2400" dirty="0"/>
              <a:t>bên ngoài.</a:t>
            </a:r>
          </a:p>
          <a:p>
            <a:pPr marL="0" indent="0">
              <a:spcAft>
                <a:spcPts val="1200"/>
              </a:spcAft>
              <a:buNone/>
            </a:pPr>
            <a:r>
              <a:rPr lang="vi-VN" sz="2400" dirty="0">
                <a:solidFill>
                  <a:srgbClr val="FF0000"/>
                </a:solidFill>
              </a:rPr>
              <a:t>Nhiễu EM có </a:t>
            </a:r>
            <a:r>
              <a:rPr lang="vi-VN" sz="2400" dirty="0" smtClean="0">
                <a:solidFill>
                  <a:srgbClr val="FF0000"/>
                </a:solidFill>
              </a:rPr>
              <a:t>thể </a:t>
            </a:r>
            <a:r>
              <a:rPr lang="vi-VN" sz="2400" dirty="0">
                <a:solidFill>
                  <a:srgbClr val="FF0000"/>
                </a:solidFill>
              </a:rPr>
              <a:t>bức xạ </a:t>
            </a:r>
            <a:r>
              <a:rPr lang="vi-VN" sz="2400" dirty="0" smtClean="0">
                <a:solidFill>
                  <a:srgbClr val="FF0000"/>
                </a:solidFill>
              </a:rPr>
              <a:t>và/hoặc </a:t>
            </a:r>
            <a:r>
              <a:rPr lang="vi-VN" sz="2400" dirty="0">
                <a:solidFill>
                  <a:srgbClr val="FF0000"/>
                </a:solidFill>
              </a:rPr>
              <a:t>dẫn qua các giao diện giữa các khu vực riêng biệt và chúng có thể được hạn chế đến mức chấp nhận được bằng các kỹ thuật che chắn, lọc hoặc cách ly (như ghép nối quang). </a:t>
            </a:r>
            <a:r>
              <a:rPr lang="vi-VN" sz="2400" dirty="0"/>
              <a:t>Để quyết định các phương pháp hiệu quả nhất cho mỗi giao diện, chúng cần được đánh giá cho tất cả các hiện tượng EM có thể có, với môi trường EM hoạt động và các đặc tính phát thải/miễn nhiễm của các mạch liên quan</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18</a:t>
            </a:fld>
            <a:endParaRPr lang="en-US"/>
          </a:p>
        </p:txBody>
      </p:sp>
    </p:spTree>
    <p:extLst>
      <p:ext uri="{BB962C8B-B14F-4D97-AF65-F5344CB8AC3E}">
        <p14:creationId xmlns:p14="http://schemas.microsoft.com/office/powerpoint/2010/main" val="341205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a:solidFill>
            <a:srgbClr val="FFFF00"/>
          </a:solidFill>
        </p:spPr>
        <p:txBody>
          <a:bodyPr vert="horz" lIns="91440" tIns="45720" rIns="91440" bIns="45720" rtlCol="0" anchor="ctr">
            <a:normAutofit/>
          </a:bodyPr>
          <a:lstStyle/>
          <a:p>
            <a:r>
              <a:rPr lang="vi-VN" dirty="0"/>
              <a:t>5 Giao diện</a:t>
            </a:r>
            <a:endParaRPr lang="en-US" b="1" dirty="0"/>
          </a:p>
        </p:txBody>
      </p:sp>
      <p:sp>
        <p:nvSpPr>
          <p:cNvPr id="3" name="Content Placeholder 2"/>
          <p:cNvSpPr>
            <a:spLocks noGrp="1"/>
          </p:cNvSpPr>
          <p:nvPr>
            <p:ph idx="1"/>
          </p:nvPr>
        </p:nvSpPr>
        <p:spPr>
          <a:xfrm>
            <a:off x="457200" y="1219200"/>
            <a:ext cx="8229600" cy="5257800"/>
          </a:xfrm>
        </p:spPr>
        <p:txBody>
          <a:bodyPr>
            <a:normAutofit fontScale="70000" lnSpcReduction="20000"/>
          </a:bodyPr>
          <a:lstStyle/>
          <a:p>
            <a:pPr marL="0" indent="0">
              <a:spcAft>
                <a:spcPts val="1200"/>
              </a:spcAft>
              <a:buNone/>
            </a:pPr>
            <a:r>
              <a:rPr lang="vi-VN" sz="3400" b="1" dirty="0">
                <a:solidFill>
                  <a:srgbClr val="00B050"/>
                </a:solidFill>
              </a:rPr>
              <a:t>1 Giao diện khu vực bên ngoài/bên trong</a:t>
            </a:r>
          </a:p>
          <a:p>
            <a:pPr marL="0" indent="0">
              <a:spcAft>
                <a:spcPts val="1200"/>
              </a:spcAft>
              <a:buNone/>
            </a:pPr>
            <a:r>
              <a:rPr lang="vi-VN" dirty="0" smtClean="0"/>
              <a:t>Các </a:t>
            </a:r>
            <a:r>
              <a:rPr lang="vi-VN" dirty="0"/>
              <a:t>dây dẫn đi từ khu vực bên ngoài vào trong có thể cần đầy đủ các kỹ thuật bảo vệ: che chắn, lọc, cách ly máy biến áp, cách ly quang, thiết bị bảo vệ sốc, v.v. Như đã mô tả ở trên, tốt nhất là sử dụng một khu vực hoặc panel PCB đặt trong vỏ có màn chắn đối với tất cả các kết nối khu vực bên ngoài/bên trong và chặn nhiễu.</a:t>
            </a:r>
          </a:p>
          <a:p>
            <a:pPr marL="0" indent="0">
              <a:spcAft>
                <a:spcPts val="1200"/>
              </a:spcAft>
              <a:buNone/>
            </a:pPr>
            <a:r>
              <a:rPr lang="vi-VN" dirty="0"/>
              <a:t>Các thành phần hiển thị trực quan (như LCD, LED, VDU, đồng hồ đo, v.v.) và điều khiển (như nút bấm, chiết áp, núm xoay, v.v.) cũng là giao diện giữa bên ngoài và bên trong, và đặc biệt tiếp xúc với xả tĩnh điện (ESD).</a:t>
            </a:r>
          </a:p>
          <a:p>
            <a:pPr marL="0" indent="0">
              <a:spcAft>
                <a:spcPts val="1200"/>
              </a:spcAft>
              <a:buNone/>
            </a:pPr>
            <a:r>
              <a:rPr lang="vi-VN" dirty="0"/>
              <a:t>Che chắn có thể được áp dụng cho các chip hoặc các khu vực của PCB; toàn bộ PCB; </a:t>
            </a:r>
            <a:r>
              <a:rPr lang="vi-VN" dirty="0" smtClean="0"/>
              <a:t>phụ kiện </a:t>
            </a:r>
            <a:r>
              <a:rPr lang="vi-VN" dirty="0"/>
              <a:t>của PCBs; toàn bộ bảng mạch PCB; hoặc toàn bộ sản phẩm (được liệt kê theo thứ tự tăng dần về chi phí và độ khó). Các phương pháp chia tách được mô tả ở trên giúp che chắn chi phí thấp</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19</a:t>
            </a:fld>
            <a:endParaRPr lang="en-US"/>
          </a:p>
        </p:txBody>
      </p:sp>
    </p:spTree>
    <p:extLst>
      <p:ext uri="{BB962C8B-B14F-4D97-AF65-F5344CB8AC3E}">
        <p14:creationId xmlns:p14="http://schemas.microsoft.com/office/powerpoint/2010/main" val="341205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FF00"/>
          </a:solidFill>
        </p:spPr>
        <p:txBody>
          <a:bodyPr vert="horz" lIns="91440" tIns="45720" rIns="91440" bIns="45720" rtlCol="0" anchor="ctr">
            <a:normAutofit/>
          </a:bodyPr>
          <a:lstStyle/>
          <a:p>
            <a:r>
              <a:rPr lang="vi-VN" b="1" dirty="0" smtClean="0"/>
              <a:t>Khái quát</a:t>
            </a:r>
            <a:endParaRPr lang="en-US" b="1" dirty="0"/>
          </a:p>
        </p:txBody>
      </p:sp>
      <p:sp>
        <p:nvSpPr>
          <p:cNvPr id="3" name="Content Placeholder 2"/>
          <p:cNvSpPr>
            <a:spLocks noGrp="1"/>
          </p:cNvSpPr>
          <p:nvPr>
            <p:ph idx="1"/>
          </p:nvPr>
        </p:nvSpPr>
        <p:spPr>
          <a:xfrm>
            <a:off x="457200" y="1219200"/>
            <a:ext cx="8382000" cy="5334000"/>
          </a:xfrm>
        </p:spPr>
        <p:txBody>
          <a:bodyPr>
            <a:noAutofit/>
          </a:bodyPr>
          <a:lstStyle/>
          <a:p>
            <a:pPr algn="just"/>
            <a:r>
              <a:rPr lang="vi-VN" sz="2400" dirty="0"/>
              <a:t>Ngoài việc lựa chọn thành phần và thiết kế mạch, bố trí (layout) bảng mạch in (PCB) tốt là một yếu tố quan trọng trong hiệu quả EMC. PCB là một phần không thể thiếu của hệ thống điện tử, cải thiện EMC bằng cách bố trí PCB hợp lý gần như không thêm chi phí bổ sung đối với sản </a:t>
            </a:r>
            <a:r>
              <a:rPr lang="vi-VN" sz="2400" dirty="0" smtClean="0"/>
              <a:t>phẩm.</a:t>
            </a:r>
          </a:p>
          <a:p>
            <a:pPr algn="just"/>
            <a:endParaRPr lang="vi-VN" sz="2400" dirty="0"/>
          </a:p>
          <a:p>
            <a:pPr algn="just"/>
            <a:r>
              <a:rPr lang="vi-VN" sz="2400" dirty="0"/>
              <a:t>Nhiều vấn đề EMC có thể được loại bỏ bằng thiết kế PCB tốt. Trong thực tế, thiết kế PCB cho EMC hiệu quả cao luôn luôn là thực hành tốt và có thể hạn chế việc kiểm tra tốn thời gian và làm lại tốn kém. Nếu phải làm lại, nó sẽ đắt hơn đáng kể so với nó được tích hợp vào thiết kế ngay từ đầu. Vì vậy, thiết kế PCB có EMC tốt là một trong những chìa khóa cho một thiết kế thành </a:t>
            </a:r>
            <a:r>
              <a:rPr lang="vi-VN" sz="2400" dirty="0" smtClean="0"/>
              <a:t>công</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a:t>
            </a:fld>
            <a:endParaRPr lang="en-US"/>
          </a:p>
        </p:txBody>
      </p:sp>
    </p:spTree>
    <p:extLst>
      <p:ext uri="{BB962C8B-B14F-4D97-AF65-F5344CB8AC3E}">
        <p14:creationId xmlns:p14="http://schemas.microsoft.com/office/powerpoint/2010/main" val="284251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FFFF00"/>
          </a:solidFill>
        </p:spPr>
        <p:txBody>
          <a:bodyPr vert="horz" lIns="91440" tIns="45720" rIns="91440" bIns="45720" rtlCol="0" anchor="ctr">
            <a:normAutofit/>
          </a:bodyPr>
          <a:lstStyle/>
          <a:p>
            <a:r>
              <a:rPr lang="vi-VN" dirty="0"/>
              <a:t>5 Giao diện</a:t>
            </a:r>
            <a:endParaRPr lang="en-US" b="1" dirty="0"/>
          </a:p>
        </p:txBody>
      </p:sp>
      <p:sp>
        <p:nvSpPr>
          <p:cNvPr id="3" name="Content Placeholder 2"/>
          <p:cNvSpPr>
            <a:spLocks noGrp="1"/>
          </p:cNvSpPr>
          <p:nvPr>
            <p:ph idx="1"/>
          </p:nvPr>
        </p:nvSpPr>
        <p:spPr>
          <a:xfrm>
            <a:off x="457200" y="1295400"/>
            <a:ext cx="8229600" cy="5257800"/>
          </a:xfrm>
        </p:spPr>
        <p:txBody>
          <a:bodyPr>
            <a:noAutofit/>
          </a:bodyPr>
          <a:lstStyle/>
          <a:p>
            <a:pPr marL="0" indent="0">
              <a:spcAft>
                <a:spcPts val="600"/>
              </a:spcAft>
              <a:buNone/>
            </a:pPr>
            <a:r>
              <a:rPr lang="vi-VN" sz="2400" b="1" dirty="0">
                <a:solidFill>
                  <a:srgbClr val="00B050"/>
                </a:solidFill>
              </a:rPr>
              <a:t>2 Giao diện giữa các vùng bẩn/tốc độ cao/nhiễu và sạch/nhạy cảm/không nhiễu</a:t>
            </a:r>
          </a:p>
          <a:p>
            <a:pPr>
              <a:spcAft>
                <a:spcPts val="600"/>
              </a:spcAft>
            </a:pPr>
            <a:r>
              <a:rPr lang="vi-VN" sz="2300" dirty="0"/>
              <a:t>Việc xác định các loại/số lượng giao diện có nhiễu cần xử lý được áp dụng cho các đường dẫn và các dây dẫn nối các vùng khác nhau của PCB, cần đánh giá cả tín hiệu mong muốn và nhiễu không mong muốn mà chúng có thể mang theo, cộng với độ nhạy của các mạch mà chúng kết nối</a:t>
            </a:r>
            <a:r>
              <a:rPr lang="vi-VN" sz="2300" dirty="0" smtClean="0"/>
              <a:t>.</a:t>
            </a:r>
          </a:p>
          <a:p>
            <a:pPr>
              <a:spcAft>
                <a:spcPts val="600"/>
              </a:spcAft>
            </a:pPr>
            <a:r>
              <a:rPr lang="vi-VN" sz="2300" dirty="0" smtClean="0">
                <a:solidFill>
                  <a:srgbClr val="FF0000"/>
                </a:solidFill>
              </a:rPr>
              <a:t>Xung </a:t>
            </a:r>
            <a:r>
              <a:rPr lang="vi-VN" sz="2300" dirty="0">
                <a:solidFill>
                  <a:srgbClr val="FF0000"/>
                </a:solidFill>
              </a:rPr>
              <a:t>nhịp số và bus dữ liệu </a:t>
            </a:r>
            <a:r>
              <a:rPr lang="vi-VN" sz="2300" dirty="0" smtClean="0">
                <a:solidFill>
                  <a:srgbClr val="FF0000"/>
                </a:solidFill>
              </a:rPr>
              <a:t>sinh ra </a:t>
            </a:r>
            <a:r>
              <a:rPr lang="vi-VN" sz="2300" dirty="0">
                <a:solidFill>
                  <a:srgbClr val="FF0000"/>
                </a:solidFill>
              </a:rPr>
              <a:t>nhiều nhiễu không được phép bố trí trong các khu vực PCB sạch/nhạy cảm/yên tĩnh</a:t>
            </a:r>
            <a:r>
              <a:rPr lang="vi-VN" sz="2300" dirty="0"/>
              <a:t>. Dữ liệu dành cho một khu vực nhạy cảm nên được chạy theo đường truyền của nó và đặt xa ranh giới của khu vực nhiễm nhiễu</a:t>
            </a:r>
            <a:r>
              <a:rPr lang="vi-VN" sz="2300" dirty="0" smtClean="0"/>
              <a:t>.</a:t>
            </a:r>
            <a:endParaRPr lang="vi-VN" sz="2300" dirty="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20</a:t>
            </a:fld>
            <a:endParaRPr lang="en-US"/>
          </a:p>
        </p:txBody>
      </p:sp>
    </p:spTree>
    <p:extLst>
      <p:ext uri="{BB962C8B-B14F-4D97-AF65-F5344CB8AC3E}">
        <p14:creationId xmlns:p14="http://schemas.microsoft.com/office/powerpoint/2010/main" val="3412056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FFF00"/>
          </a:solidFill>
        </p:spPr>
        <p:txBody>
          <a:bodyPr vert="horz" lIns="91440" tIns="45720" rIns="91440" bIns="45720" rtlCol="0" anchor="ctr">
            <a:normAutofit/>
          </a:bodyPr>
          <a:lstStyle/>
          <a:p>
            <a:r>
              <a:rPr lang="vi-VN" dirty="0"/>
              <a:t>5 Giao diện</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21</a:t>
            </a:fld>
            <a:endParaRPr lang="en-US"/>
          </a:p>
        </p:txBody>
      </p:sp>
      <p:grpSp>
        <p:nvGrpSpPr>
          <p:cNvPr id="6" name="Group 5"/>
          <p:cNvGrpSpPr/>
          <p:nvPr/>
        </p:nvGrpSpPr>
        <p:grpSpPr>
          <a:xfrm>
            <a:off x="228600" y="1371601"/>
            <a:ext cx="8534400" cy="5257798"/>
            <a:chOff x="0" y="-148936"/>
            <a:chExt cx="4133850" cy="342553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48936"/>
              <a:ext cx="4095750" cy="3006436"/>
            </a:xfrm>
            <a:prstGeom prst="rect">
              <a:avLst/>
            </a:prstGeom>
          </p:spPr>
        </p:pic>
        <p:sp>
          <p:nvSpPr>
            <p:cNvPr id="8" name="Text Box 108"/>
            <p:cNvSpPr txBox="1"/>
            <p:nvPr/>
          </p:nvSpPr>
          <p:spPr>
            <a:xfrm>
              <a:off x="0" y="2857500"/>
              <a:ext cx="4133850" cy="419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0215">
                <a:spcBef>
                  <a:spcPts val="600"/>
                </a:spcBef>
                <a:spcAft>
                  <a:spcPts val="600"/>
                </a:spcAft>
              </a:pPr>
              <a:r>
                <a:rPr lang="en-US" sz="1400">
                  <a:solidFill>
                    <a:srgbClr val="000000"/>
                  </a:solidFill>
                  <a:effectLst/>
                  <a:latin typeface="Times New Roman"/>
                  <a:ea typeface="Arial"/>
                </a:rPr>
                <a:t>Hình 5.6 Ví dụ bố trí giao diện bên trong và bên ngoài</a:t>
              </a:r>
              <a:endParaRPr lang="vi-VN" sz="1400">
                <a:effectLst/>
                <a:latin typeface="Times New Roman"/>
                <a:ea typeface="Arial"/>
              </a:endParaRPr>
            </a:p>
          </p:txBody>
        </p:sp>
      </p:grpSp>
    </p:spTree>
    <p:extLst>
      <p:ext uri="{BB962C8B-B14F-4D97-AF65-F5344CB8AC3E}">
        <p14:creationId xmlns:p14="http://schemas.microsoft.com/office/powerpoint/2010/main" val="2889548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229600" cy="3657600"/>
          </a:xfrm>
        </p:spPr>
        <p:txBody>
          <a:bodyPr>
            <a:normAutofit/>
          </a:bodyPr>
          <a:lstStyle/>
          <a:p>
            <a:pPr marL="0" indent="0">
              <a:buNone/>
            </a:pPr>
            <a:r>
              <a:rPr lang="vi-VN" sz="2400" b="1" dirty="0">
                <a:solidFill>
                  <a:srgbClr val="00B050"/>
                </a:solidFill>
              </a:rPr>
              <a:t>1 Bố trí linh kiện </a:t>
            </a:r>
          </a:p>
          <a:p>
            <a:pPr marL="0" indent="0">
              <a:buNone/>
            </a:pPr>
            <a:r>
              <a:rPr lang="vi-VN" sz="2400" dirty="0"/>
              <a:t>1. Tách các khu vực là </a:t>
            </a:r>
            <a:r>
              <a:rPr lang="vi-VN" sz="2400" dirty="0" smtClean="0"/>
              <a:t>phân </a:t>
            </a:r>
            <a:r>
              <a:rPr lang="vi-VN" sz="2400" dirty="0"/>
              <a:t>tách vật lý để giảm sự ghép nối giữa các loại mạch khác nhau, đặc biệt là bởi các đường dẫn nguồn và đất.</a:t>
            </a:r>
          </a:p>
          <a:p>
            <a:pPr marL="0" indent="0">
              <a:buNone/>
            </a:pPr>
            <a:r>
              <a:rPr lang="vi-VN" sz="2400" dirty="0"/>
              <a:t>2. Nên cách ly mạch tương tự ở một ốc đảo, sau đó có thể kết nối với phần còn lại của đất hệ thống tại một điểm duy nhất. Điều này giúp </a:t>
            </a:r>
            <a:r>
              <a:rPr lang="vi-VN" sz="2400" dirty="0" smtClean="0"/>
              <a:t>làm cho</a:t>
            </a:r>
            <a:r>
              <a:rPr lang="vi-VN" sz="2400" dirty="0" smtClean="0"/>
              <a:t> </a:t>
            </a:r>
            <a:r>
              <a:rPr lang="vi-VN" sz="2400" dirty="0"/>
              <a:t>cho đất tương </a:t>
            </a:r>
            <a:r>
              <a:rPr lang="vi-VN" sz="2400" dirty="0" smtClean="0"/>
              <a:t>tự </a:t>
            </a:r>
            <a:r>
              <a:rPr lang="vi-VN" sz="2400" dirty="0"/>
              <a:t>sạch và giảm thiểu nhiễu. Tất cả các kết nối giữa mạch tương tự và số nên đi qua một điểm gần đó</a:t>
            </a:r>
            <a:r>
              <a:rPr lang="vi-VN" sz="2400" dirty="0" smtClean="0"/>
              <a:t>.</a:t>
            </a:r>
            <a:endParaRPr lang="vi-VN" sz="2400" dirty="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22</a:t>
            </a:fld>
            <a:endParaRPr lang="en-US"/>
          </a:p>
        </p:txBody>
      </p:sp>
    </p:spTree>
    <p:extLst>
      <p:ext uri="{BB962C8B-B14F-4D97-AF65-F5344CB8AC3E}">
        <p14:creationId xmlns:p14="http://schemas.microsoft.com/office/powerpoint/2010/main" val="2572171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686800" cy="838200"/>
          </a:xfrm>
        </p:spPr>
        <p:txBody>
          <a:bodyPr>
            <a:normAutofit/>
          </a:bodyPr>
          <a:lstStyle/>
          <a:p>
            <a:pPr marL="0" indent="0">
              <a:buNone/>
            </a:pPr>
            <a:r>
              <a:rPr lang="vi-VN" sz="2800" dirty="0" smtClean="0"/>
              <a:t>Ví dụ tác các khối chức năng</a:t>
            </a:r>
            <a:endParaRPr lang="vi-VN" sz="2800" dirty="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23</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8239125" cy="3585633"/>
          </a:xfrm>
          <a:prstGeom prst="rect">
            <a:avLst/>
          </a:prstGeom>
          <a:noFill/>
          <a:ln>
            <a:noFill/>
          </a:ln>
        </p:spPr>
      </p:pic>
    </p:spTree>
    <p:extLst>
      <p:ext uri="{BB962C8B-B14F-4D97-AF65-F5344CB8AC3E}">
        <p14:creationId xmlns:p14="http://schemas.microsoft.com/office/powerpoint/2010/main" val="2742961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pPr marL="514350" indent="-514350">
              <a:buAutoNum type="arabicPeriod" startAt="3"/>
            </a:pPr>
            <a:r>
              <a:rPr lang="vi-VN" dirty="0" smtClean="0"/>
              <a:t>Bố </a:t>
            </a:r>
            <a:r>
              <a:rPr lang="vi-VN" dirty="0"/>
              <a:t>trí tất cả các thành phần liên kết với một đường dẫn xung nhịp gần sát với nhau. Điều này làm giảm chiều dài đường dẫn và giảm bức xạ</a:t>
            </a:r>
            <a:r>
              <a:rPr lang="vi-VN" dirty="0" smtClean="0"/>
              <a:t>.</a:t>
            </a:r>
          </a:p>
          <a:p>
            <a:pPr marL="514350" indent="-514350">
              <a:buAutoNum type="arabicPeriod" startAt="3"/>
            </a:pPr>
            <a:endParaRPr lang="vi-VN" dirty="0"/>
          </a:p>
          <a:p>
            <a:pPr marL="0" indent="0">
              <a:buNone/>
            </a:pPr>
            <a:r>
              <a:rPr lang="vi-VN" dirty="0"/>
              <a:t>4. Bố trí tinh thể, dao động, phát xung nhịp</a:t>
            </a:r>
          </a:p>
          <a:p>
            <a:pPr lvl="0"/>
            <a:r>
              <a:rPr lang="vi-VN" dirty="0"/>
              <a:t>Cần phải cẩn thận khi định vị và thiết kế bố cục cho bộ dao động. Bất kỳ mạch dao động nào phải được bố trí cách xa mạch tương tự, tín hiệu tốc độ thấp và đầu nối. Điều này áp dụng cho cả bảng mạch và cho khoảng trống bên trong hộp chứa bảng mạch.</a:t>
            </a:r>
          </a:p>
          <a:p>
            <a:pPr lvl="0"/>
            <a:r>
              <a:rPr lang="vi-VN" dirty="0"/>
              <a:t>Các linh liện như tinh thể, dao động, và máy phát xung nhịp được bố trí xa cổng I/O và các cạnh của bảng mạch điện. EMI từ các thiết bị này có thể được kết nối vào các cổng I/O.</a:t>
            </a:r>
          </a:p>
          <a:p>
            <a:pPr lvl="0"/>
            <a:r>
              <a:rPr lang="vi-VN" dirty="0"/>
              <a:t>Bố trí tinh thể sao cho chúng nằm phẳng trên bảng mạch PC. Điều này giảm thiểu khoảng cách tới mặt phẳng đất và cung cấp sự ghép nối tốt hơn các trường điện từ với bảng mạch điện.</a:t>
            </a:r>
          </a:p>
          <a:p>
            <a:pPr lvl="0"/>
            <a:r>
              <a:rPr lang="vi-VN" dirty="0"/>
              <a:t>Các dây buộc giữ tinh thể phải nối </a:t>
            </a:r>
            <a:r>
              <a:rPr lang="vi-VN" dirty="0" smtClean="0"/>
              <a:t>với </a:t>
            </a:r>
            <a:r>
              <a:rPr lang="vi-VN" dirty="0" smtClean="0"/>
              <a:t>đất</a:t>
            </a:r>
            <a:r>
              <a:rPr lang="vi-VN" dirty="0"/>
              <a:t>. Những dây đai này, nếu không nối đất, có thể hoạt động như một ăng-ten và phát xạ.</a:t>
            </a:r>
          </a:p>
          <a:p>
            <a:r>
              <a:rPr lang="vi-VN" dirty="0" smtClean="0"/>
              <a:t>Bố trí </a:t>
            </a:r>
            <a:r>
              <a:rPr lang="vi-VN" dirty="0"/>
              <a:t>khu </a:t>
            </a:r>
            <a:r>
              <a:rPr lang="vi-VN" dirty="0" smtClean="0"/>
              <a:t>vực </a:t>
            </a:r>
            <a:r>
              <a:rPr lang="vi-VN" dirty="0"/>
              <a:t>đất nhỏ bằng hoặc lớn hơn khu vực dưới tinh thể và dao động trên mặt thành phần của bảng mạch điện. Khu vực đất này nên được gắn với mặt phẳng đất với nhiều lỗ xuyên.</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dirty="0"/>
          </a:p>
        </p:txBody>
      </p:sp>
      <p:sp>
        <p:nvSpPr>
          <p:cNvPr id="5" name="Slide Number Placeholder 4"/>
          <p:cNvSpPr>
            <a:spLocks noGrp="1"/>
          </p:cNvSpPr>
          <p:nvPr>
            <p:ph type="sldNum" sz="quarter" idx="12"/>
          </p:nvPr>
        </p:nvSpPr>
        <p:spPr/>
        <p:txBody>
          <a:bodyPr/>
          <a:lstStyle/>
          <a:p>
            <a:fld id="{93A75380-B96E-49FB-A575-0305EC694568}" type="slidenum">
              <a:rPr lang="en-US" smtClean="0"/>
              <a:t>24</a:t>
            </a:fld>
            <a:endParaRPr lang="en-US"/>
          </a:p>
        </p:txBody>
      </p:sp>
    </p:spTree>
    <p:extLst>
      <p:ext uri="{BB962C8B-B14F-4D97-AF65-F5344CB8AC3E}">
        <p14:creationId xmlns:p14="http://schemas.microsoft.com/office/powerpoint/2010/main" val="2742961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14240" y="1447800"/>
            <a:ext cx="8229600" cy="5029200"/>
          </a:xfrm>
        </p:spPr>
        <p:txBody>
          <a:bodyPr>
            <a:normAutofit/>
          </a:bodyPr>
          <a:lstStyle/>
          <a:p>
            <a:pPr marL="0" indent="0">
              <a:buNone/>
            </a:pPr>
            <a:r>
              <a:rPr lang="vi-VN" sz="2400" dirty="0">
                <a:latin typeface="Arial" pitchFamily="34" charset="0"/>
                <a:cs typeface="Arial" pitchFamily="34" charset="0"/>
              </a:rPr>
              <a:t>Một vài ví dụ</a:t>
            </a:r>
          </a:p>
          <a:p>
            <a:pPr marL="0" indent="0">
              <a:buNone/>
            </a:pPr>
            <a:r>
              <a:rPr lang="vi-VN" sz="2400" dirty="0">
                <a:latin typeface="Arial" pitchFamily="34" charset="0"/>
                <a:cs typeface="Arial" pitchFamily="34" charset="0"/>
              </a:rPr>
              <a:t>RE 05</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25</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66821"/>
            <a:ext cx="7534080" cy="3452979"/>
          </a:xfrm>
          <a:prstGeom prst="rect">
            <a:avLst/>
          </a:prstGeom>
          <a:noFill/>
          <a:ln>
            <a:noFill/>
          </a:ln>
        </p:spPr>
      </p:pic>
    </p:spTree>
    <p:extLst>
      <p:ext uri="{BB962C8B-B14F-4D97-AF65-F5344CB8AC3E}">
        <p14:creationId xmlns:p14="http://schemas.microsoft.com/office/powerpoint/2010/main" val="274296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pPr marL="0" indent="0">
              <a:buNone/>
            </a:pPr>
            <a:r>
              <a:rPr lang="vi-VN" sz="2400" dirty="0">
                <a:latin typeface="Arial" pitchFamily="34" charset="0"/>
                <a:cs typeface="Arial" pitchFamily="34" charset="0"/>
              </a:rPr>
              <a:t>Một vài ví dụ</a:t>
            </a:r>
          </a:p>
          <a:p>
            <a:pPr marL="0" indent="0">
              <a:buNone/>
            </a:pPr>
            <a:r>
              <a:rPr lang="vi-VN" sz="2400" dirty="0">
                <a:latin typeface="Arial" pitchFamily="34" charset="0"/>
                <a:cs typeface="Arial" pitchFamily="34" charset="0"/>
              </a:rPr>
              <a:t>RE 31</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26</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67000"/>
            <a:ext cx="7162801" cy="3657600"/>
          </a:xfrm>
          <a:prstGeom prst="rect">
            <a:avLst/>
          </a:prstGeom>
          <a:noFill/>
          <a:ln>
            <a:noFill/>
          </a:ln>
        </p:spPr>
      </p:pic>
    </p:spTree>
    <p:extLst>
      <p:ext uri="{BB962C8B-B14F-4D97-AF65-F5344CB8AC3E}">
        <p14:creationId xmlns:p14="http://schemas.microsoft.com/office/powerpoint/2010/main" val="3494014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7772400" cy="1371600"/>
          </a:xfrm>
        </p:spPr>
        <p:txBody>
          <a:bodyPr>
            <a:normAutofit/>
          </a:bodyPr>
          <a:lstStyle/>
          <a:p>
            <a:pPr marL="0" indent="0">
              <a:buNone/>
            </a:pPr>
            <a:r>
              <a:rPr lang="vi-VN" sz="2400" dirty="0">
                <a:latin typeface="Arial" pitchFamily="34" charset="0"/>
                <a:cs typeface="Arial" pitchFamily="34" charset="0"/>
              </a:rPr>
              <a:t>RE 08, Giảm đường dẫn tạo thành anten, giảm mạch vòng nhỏ nhất có thể</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27</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6613552" cy="3124200"/>
          </a:xfrm>
          <a:prstGeom prst="rect">
            <a:avLst/>
          </a:prstGeom>
          <a:noFill/>
          <a:ln>
            <a:noFill/>
          </a:ln>
        </p:spPr>
      </p:pic>
    </p:spTree>
    <p:extLst>
      <p:ext uri="{BB962C8B-B14F-4D97-AF65-F5344CB8AC3E}">
        <p14:creationId xmlns:p14="http://schemas.microsoft.com/office/powerpoint/2010/main" val="3494014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229600" cy="533400"/>
          </a:xfrm>
        </p:spPr>
        <p:txBody>
          <a:bodyPr>
            <a:normAutofit/>
          </a:bodyPr>
          <a:lstStyle/>
          <a:p>
            <a:pPr marL="0" indent="0">
              <a:buNone/>
            </a:pPr>
            <a:r>
              <a:rPr lang="en-US" sz="2400" dirty="0" smtClean="0">
                <a:latin typeface="Arial" pitchFamily="34" charset="0"/>
                <a:cs typeface="Arial" pitchFamily="34" charset="0"/>
              </a:rPr>
              <a:t>RE 27, </a:t>
            </a:r>
            <a:r>
              <a:rPr lang="en-US" sz="2400" dirty="0" err="1" smtClean="0">
                <a:latin typeface="Arial" pitchFamily="34" charset="0"/>
                <a:cs typeface="Arial" pitchFamily="34" charset="0"/>
              </a:rPr>
              <a:t>Giảm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vòng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dẫn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điện</a:t>
            </a:r>
            <a:endParaRPr lang="vi-VN" sz="24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28</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1" y="2590800"/>
            <a:ext cx="7315200" cy="3286587"/>
          </a:xfrm>
          <a:prstGeom prst="rect">
            <a:avLst/>
          </a:prstGeom>
          <a:noFill/>
          <a:ln>
            <a:noFill/>
          </a:ln>
        </p:spPr>
      </p:pic>
    </p:spTree>
    <p:extLst>
      <p:ext uri="{BB962C8B-B14F-4D97-AF65-F5344CB8AC3E}">
        <p14:creationId xmlns:p14="http://schemas.microsoft.com/office/powerpoint/2010/main" val="1475034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marL="0" indent="0">
              <a:spcAft>
                <a:spcPts val="600"/>
              </a:spcAft>
              <a:buNone/>
            </a:pPr>
            <a:r>
              <a:rPr lang="vi-VN" dirty="0"/>
              <a:t>5. Giảm thiểu tất cả các diện tích và độ dài của các mạch vòng mà dây dẫn dòng điện chuyển mạch tần số cao (hình 5.9). Hỗ cảm (từ trường tương hỗ) có tác dụng mạnh mẽ của diện tích mạch vòng và rất khó để chống lại, bởi vì nó đòi hỏi một màn chắn từ thay vì màn chắn đồng bằng đồng. Vì PCBs sử dụng dây dẫn đồng, các mặt phẳng đường dẫn và đất có thể không hiệu quả làm lá chắn chống lại hỗ cảm [RE 02, RE 06, RE 22 …]. </a:t>
            </a:r>
          </a:p>
          <a:p>
            <a:pPr marL="0" indent="0">
              <a:spcAft>
                <a:spcPts val="600"/>
              </a:spcAft>
              <a:buNone/>
            </a:pPr>
            <a:r>
              <a:rPr lang="vi-VN" dirty="0"/>
              <a:t>Diện tích các mạch vòng có thể được giảm bằng cách rút ngắn độ dài đường dẫn và bằng cách định tuyến đường dẫn tín hiệu I/O bên cạnh các đường dẫn trả về, song song với nhau trên các lớp lân cận. Diện tích cácmạch vòng cũng có thể được giảm bằng cách đặt các tụ thoát (bypass capacitors) gần nguồn nhiễu nhất có thể.</a:t>
            </a:r>
          </a:p>
          <a:p>
            <a:pPr marL="0" indent="0">
              <a:spcAft>
                <a:spcPts val="600"/>
              </a:spcAft>
              <a:buNone/>
            </a:pPr>
            <a:r>
              <a:rPr lang="vi-VN" dirty="0"/>
              <a:t>6. Bố trí các đường tốc độ cao/nhiễu cách xa mép PCB: Một mẹo hay khác là chạy các đường mạch mang nhiễu hoặc tốc độ cao cách xa mép ngoài của bảng mạch. Bố trí các đường dẫn không nhiễu cách xa khu vực trên bảng mạch, mà ở đó chúng có thể nhận nhiễu, chẳng hạn như đầu nối, mạch dao động, rơ le, và mạch lái chuyển tiếp cũng giúp giảm vấn đề nhiễu.</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29</a:t>
            </a:fld>
            <a:endParaRPr lang="en-US"/>
          </a:p>
        </p:txBody>
      </p:sp>
    </p:spTree>
    <p:extLst>
      <p:ext uri="{BB962C8B-B14F-4D97-AF65-F5344CB8AC3E}">
        <p14:creationId xmlns:p14="http://schemas.microsoft.com/office/powerpoint/2010/main" val="403287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FFFF00"/>
          </a:solidFill>
        </p:spPr>
        <p:txBody>
          <a:bodyPr vert="horz" lIns="91440" tIns="45720" rIns="91440" bIns="45720" rtlCol="0" anchor="ctr">
            <a:normAutofit/>
          </a:bodyPr>
          <a:lstStyle/>
          <a:p>
            <a:r>
              <a:rPr lang="vi-VN" b="1" dirty="0" smtClean="0"/>
              <a:t>Khái quát</a:t>
            </a:r>
            <a:endParaRPr lang="en-US" b="1" dirty="0"/>
          </a:p>
        </p:txBody>
      </p:sp>
      <p:sp>
        <p:nvSpPr>
          <p:cNvPr id="3" name="Content Placeholder 2"/>
          <p:cNvSpPr>
            <a:spLocks noGrp="1"/>
          </p:cNvSpPr>
          <p:nvPr>
            <p:ph idx="1"/>
          </p:nvPr>
        </p:nvSpPr>
        <p:spPr>
          <a:xfrm>
            <a:off x="457200" y="1143000"/>
            <a:ext cx="8229600" cy="5333999"/>
          </a:xfrm>
        </p:spPr>
        <p:txBody>
          <a:bodyPr>
            <a:normAutofit fontScale="70000" lnSpcReduction="20000"/>
          </a:bodyPr>
          <a:lstStyle/>
          <a:p>
            <a:r>
              <a:rPr lang="vi-VN" dirty="0" smtClean="0">
                <a:solidFill>
                  <a:srgbClr val="FF0000"/>
                </a:solidFill>
              </a:rPr>
              <a:t>Một </a:t>
            </a:r>
            <a:r>
              <a:rPr lang="vi-VN" dirty="0">
                <a:solidFill>
                  <a:srgbClr val="FF0000"/>
                </a:solidFill>
              </a:rPr>
              <a:t>điểm cần lưu ý là không có quy tắc nhanh và nghiêm ngặt về bố trí PCB. Không có quy tắc duy nhất cho tất cả các cách bố trí PCB. </a:t>
            </a:r>
            <a:r>
              <a:rPr lang="vi-VN" dirty="0"/>
              <a:t>Hầu hết các bố trí PCB bị giới hạn bởi kích thước bảng mạch và số lượng các lớp đồng. Một số kỹ thuật bố trí có thể áp dụng cho một loại mạch này nhưng không áp dụng cho một loại mạch khác. Phần lớn nó sẽ phụ thuộc vào kinh nghiệm của kỹ sư thiết kế PCB [RE24, p3</a:t>
            </a:r>
            <a:r>
              <a:rPr lang="vi-VN" dirty="0" smtClean="0"/>
              <a:t>].</a:t>
            </a:r>
          </a:p>
          <a:p>
            <a:endParaRPr lang="vi-VN" dirty="0"/>
          </a:p>
          <a:p>
            <a:r>
              <a:rPr lang="vi-VN" dirty="0"/>
              <a:t>Tuy nhiên, có một số quy tắc chung. Phải nhớ rằng bố trí PCB không tốt có thể gây ra nhiều vấn đề hơn về EMC nó có thể khó xử lý, và trong nhiều trường hợp, thêm bộ lọc và các thành phần không thể giải quyết vấn đề. Cuối cùng, có thể phải chọn giải pháp thiết kế bố trí lại bảng mạch in. Do đó, thực hành bố trí PCB tốt ngay </a:t>
            </a:r>
            <a:r>
              <a:rPr lang="vi-VN" dirty="0" smtClean="0"/>
              <a:t>đầu </a:t>
            </a:r>
            <a:r>
              <a:rPr lang="vi-VN" dirty="0"/>
              <a:t>thiết kế là phương pháp tiết kiệm chi phí tốt nhất.</a:t>
            </a:r>
            <a:endParaRPr lang="en-US" dirty="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a:t>
            </a:fld>
            <a:endParaRPr lang="en-US"/>
          </a:p>
        </p:txBody>
      </p:sp>
    </p:spTree>
    <p:extLst>
      <p:ext uri="{BB962C8B-B14F-4D97-AF65-F5344CB8AC3E}">
        <p14:creationId xmlns:p14="http://schemas.microsoft.com/office/powerpoint/2010/main" val="367355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077200" cy="2362200"/>
          </a:xfrm>
        </p:spPr>
        <p:txBody>
          <a:bodyPr>
            <a:normAutofit/>
          </a:bodyPr>
          <a:lstStyle/>
          <a:p>
            <a:pPr marL="0" indent="0">
              <a:buNone/>
            </a:pPr>
            <a:r>
              <a:rPr lang="vi-VN" sz="2000" dirty="0" smtClean="0"/>
              <a:t>7</a:t>
            </a:r>
            <a:r>
              <a:rPr lang="vi-VN" sz="2000" dirty="0"/>
              <a:t>. Bố trí các tầng công suất và </a:t>
            </a:r>
            <a:r>
              <a:rPr lang="vi-VN" sz="2000" dirty="0" smtClean="0"/>
              <a:t>tầng </a:t>
            </a:r>
            <a:r>
              <a:rPr lang="vi-VN" sz="2000" dirty="0"/>
              <a:t>đầu ra táchh khỏi bộ lọc EMI để ngăn chặn sự kết nối xung quanh bộ lọc. Cách tiếp cận tốt nhất là đặt bộ lọc EMI ở một đầu của hình dạng cung cấp điện hình chữ nhật và đặt đầu ra ở đầu kia như trong hình 5.10. Các hình dạng cung cấp năng lượng hình vuông nên tránh nếu có thể do công suất và các thành phần đầu ra sẽ ở gần bộ lọc EMI, cho phép nhiễu nối trực tiếp vào nguồn điện. </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30</a:t>
            </a:fld>
            <a:endParaRPr lang="en-US"/>
          </a:p>
        </p:txBody>
      </p:sp>
      <p:grpSp>
        <p:nvGrpSpPr>
          <p:cNvPr id="6" name="Group 5"/>
          <p:cNvGrpSpPr/>
          <p:nvPr/>
        </p:nvGrpSpPr>
        <p:grpSpPr>
          <a:xfrm>
            <a:off x="1219200" y="3801976"/>
            <a:ext cx="6477000" cy="2370224"/>
            <a:chOff x="0" y="0"/>
            <a:chExt cx="4019550" cy="17907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19550" cy="1323975"/>
            </a:xfrm>
            <a:prstGeom prst="rect">
              <a:avLst/>
            </a:prstGeom>
            <a:noFill/>
            <a:ln>
              <a:noFill/>
            </a:ln>
          </p:spPr>
        </p:pic>
        <p:sp>
          <p:nvSpPr>
            <p:cNvPr id="8" name="Text Box 138"/>
            <p:cNvSpPr txBox="1"/>
            <p:nvPr/>
          </p:nvSpPr>
          <p:spPr>
            <a:xfrm>
              <a:off x="153754" y="1323975"/>
              <a:ext cx="3732447" cy="4667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0215">
                <a:spcBef>
                  <a:spcPts val="600"/>
                </a:spcBef>
                <a:spcAft>
                  <a:spcPts val="0"/>
                </a:spcAft>
              </a:pPr>
              <a:r>
                <a:rPr lang="en-US" sz="2400" dirty="0" err="1">
                  <a:effectLst/>
                  <a:latin typeface="Times New Roman"/>
                  <a:ea typeface="Arial"/>
                </a:rPr>
                <a:t>Hình</a:t>
              </a:r>
              <a:r>
                <a:rPr lang="en-US" sz="2400" dirty="0">
                  <a:effectLst/>
                  <a:latin typeface="Times New Roman"/>
                  <a:ea typeface="Arial"/>
                </a:rPr>
                <a:t> 5.10 </a:t>
              </a:r>
              <a:r>
                <a:rPr lang="en-US" sz="2400" dirty="0" err="1">
                  <a:effectLst/>
                  <a:latin typeface="Times New Roman"/>
                  <a:ea typeface="Arial"/>
                </a:rPr>
                <a:t>Bố</a:t>
              </a:r>
              <a:r>
                <a:rPr lang="en-US" sz="2400" dirty="0">
                  <a:effectLst/>
                  <a:latin typeface="Times New Roman"/>
                  <a:ea typeface="Arial"/>
                </a:rPr>
                <a:t> </a:t>
              </a:r>
              <a:r>
                <a:rPr lang="en-US" sz="2400" dirty="0" err="1">
                  <a:effectLst/>
                  <a:latin typeface="Times New Roman"/>
                  <a:ea typeface="Arial"/>
                </a:rPr>
                <a:t>trí</a:t>
              </a:r>
              <a:r>
                <a:rPr lang="en-US" sz="2400" dirty="0">
                  <a:effectLst/>
                  <a:latin typeface="Times New Roman"/>
                  <a:ea typeface="Arial"/>
                </a:rPr>
                <a:t> </a:t>
              </a:r>
              <a:r>
                <a:rPr lang="en-US" sz="2400" dirty="0" err="1">
                  <a:effectLst/>
                  <a:latin typeface="Times New Roman"/>
                  <a:ea typeface="Arial"/>
                </a:rPr>
                <a:t>các</a:t>
              </a:r>
              <a:r>
                <a:rPr lang="en-US" sz="2400" dirty="0">
                  <a:effectLst/>
                  <a:latin typeface="Times New Roman"/>
                  <a:ea typeface="Arial"/>
                </a:rPr>
                <a:t> </a:t>
              </a:r>
              <a:r>
                <a:rPr lang="en-US" sz="2400" dirty="0" err="1">
                  <a:effectLst/>
                  <a:latin typeface="Times New Roman"/>
                  <a:ea typeface="Arial"/>
                </a:rPr>
                <a:t>khu</a:t>
              </a:r>
              <a:r>
                <a:rPr lang="en-US" sz="2400" dirty="0">
                  <a:effectLst/>
                  <a:latin typeface="Times New Roman"/>
                  <a:ea typeface="Arial"/>
                </a:rPr>
                <a:t> </a:t>
              </a:r>
              <a:r>
                <a:rPr lang="en-US" sz="2400" dirty="0" err="1">
                  <a:effectLst/>
                  <a:latin typeface="Times New Roman"/>
                  <a:ea typeface="Arial"/>
                </a:rPr>
                <a:t>vực</a:t>
              </a:r>
              <a:r>
                <a:rPr lang="en-US" sz="2400" dirty="0">
                  <a:effectLst/>
                  <a:latin typeface="Times New Roman"/>
                  <a:ea typeface="Arial"/>
                </a:rPr>
                <a:t> </a:t>
              </a:r>
              <a:r>
                <a:rPr lang="en-US" sz="2400" dirty="0" err="1">
                  <a:effectLst/>
                  <a:latin typeface="Times New Roman"/>
                  <a:ea typeface="Arial"/>
                </a:rPr>
                <a:t>trên</a:t>
              </a:r>
              <a:r>
                <a:rPr lang="en-US" sz="2400" dirty="0">
                  <a:effectLst/>
                  <a:latin typeface="Times New Roman"/>
                  <a:ea typeface="Arial"/>
                </a:rPr>
                <a:t> </a:t>
              </a:r>
              <a:r>
                <a:rPr lang="en-US" sz="2400" dirty="0" err="1">
                  <a:effectLst/>
                  <a:latin typeface="Times New Roman"/>
                  <a:ea typeface="Arial"/>
                </a:rPr>
                <a:t>mạch</a:t>
              </a:r>
              <a:r>
                <a:rPr lang="en-US" sz="2400" dirty="0">
                  <a:effectLst/>
                  <a:latin typeface="Times New Roman"/>
                  <a:ea typeface="Arial"/>
                </a:rPr>
                <a:t> in</a:t>
              </a:r>
              <a:endParaRPr lang="vi-VN" sz="2400" dirty="0">
                <a:effectLst/>
                <a:latin typeface="Times New Roman"/>
                <a:ea typeface="Arial"/>
              </a:endParaRPr>
            </a:p>
          </p:txBody>
        </p:sp>
      </p:grpSp>
    </p:spTree>
    <p:extLst>
      <p:ext uri="{BB962C8B-B14F-4D97-AF65-F5344CB8AC3E}">
        <p14:creationId xmlns:p14="http://schemas.microsoft.com/office/powerpoint/2010/main" val="4032877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447800"/>
            <a:ext cx="8229600" cy="5029200"/>
          </a:xfrm>
        </p:spPr>
        <p:txBody>
          <a:bodyPr>
            <a:normAutofit/>
          </a:bodyPr>
          <a:lstStyle/>
          <a:p>
            <a:pPr marL="0" indent="0">
              <a:spcAft>
                <a:spcPts val="600"/>
              </a:spcAft>
              <a:buNone/>
            </a:pPr>
            <a:r>
              <a:rPr lang="vi-VN" sz="2400" dirty="0"/>
              <a:t>8. Lắp ráp cáp hệ thống: Một điểm quan trọng khác là thiết kế tổng thể hệ thống sao cho các cụm cáp không đi gần bộ dao động hoặc khu vực có mạch logic tốc độ cao, bao gồm cả máy vi tính sau khi lắp ráp hoàn chỉnh. Các cụm cáp có thể nhận và mang nhiễu xung quanh thiết bị và theo cách này làm giảm tính năng EMC.</a:t>
            </a:r>
          </a:p>
          <a:p>
            <a:pPr marL="0" indent="0">
              <a:spcAft>
                <a:spcPts val="600"/>
              </a:spcAft>
              <a:buNone/>
            </a:pPr>
            <a:r>
              <a:rPr lang="vi-VN" sz="2400" dirty="0"/>
              <a:t>9. Bố trí thiết bị dòng điện lớn càng gần với nguồn điện càng tốt.</a:t>
            </a:r>
          </a:p>
          <a:p>
            <a:pPr marL="0" indent="0">
              <a:spcAft>
                <a:spcPts val="600"/>
              </a:spcAft>
              <a:buNone/>
            </a:pPr>
            <a:r>
              <a:rPr lang="vi-VN" sz="2400" dirty="0"/>
              <a:t>10. Đối với các linh kiện có dây nối hàn vào mạch in bằng các lỗ xuyên lắp đặt các linh kiện sao cho linh kiện càng sát bề mặt PCB để dây dẫn qua lỗ càng ngắn càng tốt</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31</a:t>
            </a:fld>
            <a:endParaRPr lang="en-US"/>
          </a:p>
        </p:txBody>
      </p:sp>
    </p:spTree>
    <p:extLst>
      <p:ext uri="{BB962C8B-B14F-4D97-AF65-F5344CB8AC3E}">
        <p14:creationId xmlns:p14="http://schemas.microsoft.com/office/powerpoint/2010/main" val="4032877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pPr marL="0" indent="0">
              <a:spcAft>
                <a:spcPts val="600"/>
              </a:spcAft>
              <a:buNone/>
            </a:pPr>
            <a:r>
              <a:rPr lang="vi-VN" sz="2400" b="1" dirty="0">
                <a:solidFill>
                  <a:srgbClr val="00B050"/>
                </a:solidFill>
              </a:rPr>
              <a:t>2 Nguyên tắc bố trí đường dẫn (đi dây)</a:t>
            </a:r>
          </a:p>
          <a:p>
            <a:pPr marL="0" indent="0">
              <a:spcAft>
                <a:spcPts val="600"/>
              </a:spcAft>
              <a:buNone/>
            </a:pPr>
            <a:r>
              <a:rPr lang="vi-VN" sz="2000" dirty="0"/>
              <a:t>1. Cố gắng tách biệt đất nguồn, đất kỹ thuật số và đất tương tự. Mối liên hệ các đất khác nhau (nếu chúng được nối điện) tại một điểm duy nhất gần đầu DC quay về. Nối đất hình tia (Star grounding) nên được sử dụng bất cứ khi nào có thể, không sử dụng nối đất chuỗi. </a:t>
            </a:r>
          </a:p>
          <a:p>
            <a:pPr marL="0" indent="0">
              <a:spcAft>
                <a:spcPts val="600"/>
              </a:spcAft>
              <a:buNone/>
            </a:pPr>
            <a:r>
              <a:rPr lang="vi-VN" sz="2000" dirty="0"/>
              <a:t>Cách lý tưởng của thiết bị nối đất là nối các dây nối đất từ ​​mỗi thiết bị riêng lẻ với một cọc đất đồng trung tâm được đưa vào mặt đất. Tất cả các dây nối đất phải ngắn và trực tiếp nhất có thể. Ở đây ngụ ý rằng các cọc đất cần được đặt ở vị trí trung tâm. Các dây nối đất tạo thành một điểm "sao" ở mặt đất</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32</a:t>
            </a:fld>
            <a:endParaRPr lang="en-US"/>
          </a:p>
        </p:txBody>
      </p:sp>
      <p:pic>
        <p:nvPicPr>
          <p:cNvPr id="6" name="Picture 5" descr="Description: Technical ground"/>
          <p:cNvPicPr/>
          <p:nvPr/>
        </p:nvPicPr>
        <p:blipFill>
          <a:blip r:embed="rId2">
            <a:extLst>
              <a:ext uri="{28A0092B-C50C-407E-A947-70E740481C1C}">
                <a14:useLocalDpi xmlns:a14="http://schemas.microsoft.com/office/drawing/2010/main" val="0"/>
              </a:ext>
            </a:extLst>
          </a:blip>
          <a:srcRect/>
          <a:stretch>
            <a:fillRect/>
          </a:stretch>
        </p:blipFill>
        <p:spPr bwMode="auto">
          <a:xfrm>
            <a:off x="1505857" y="4800600"/>
            <a:ext cx="2057400" cy="1828800"/>
          </a:xfrm>
          <a:prstGeom prst="rect">
            <a:avLst/>
          </a:prstGeom>
          <a:noFill/>
          <a:ln>
            <a:noFill/>
          </a:ln>
        </p:spPr>
      </p:pic>
      <p:pic>
        <p:nvPicPr>
          <p:cNvPr id="7" name="Picture 6" descr="Description: Daisy-chained grounds"/>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053012"/>
            <a:ext cx="3124200" cy="1576388"/>
          </a:xfrm>
          <a:prstGeom prst="rect">
            <a:avLst/>
          </a:prstGeom>
          <a:noFill/>
          <a:ln>
            <a:noFill/>
          </a:ln>
        </p:spPr>
      </p:pic>
    </p:spTree>
    <p:extLst>
      <p:ext uri="{BB962C8B-B14F-4D97-AF65-F5344CB8AC3E}">
        <p14:creationId xmlns:p14="http://schemas.microsoft.com/office/powerpoint/2010/main" val="86188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a:buNone/>
            </a:pPr>
            <a:r>
              <a:rPr lang="vi-VN" sz="2600" b="1" dirty="0">
                <a:solidFill>
                  <a:srgbClr val="00B050"/>
                </a:solidFill>
              </a:rPr>
              <a:t>2 Nguyên tắc bố trí đường dẫn (đi dây)</a:t>
            </a:r>
          </a:p>
          <a:p>
            <a:pPr marL="0" indent="0">
              <a:buNone/>
            </a:pPr>
            <a:r>
              <a:rPr lang="vi-VN" sz="2000" dirty="0"/>
              <a:t>2. Bố trí đường đi trả về đất ngắn và rộng. </a:t>
            </a:r>
            <a:r>
              <a:rPr lang="vi-VN" sz="2000" dirty="0" smtClean="0"/>
              <a:t>Bố trí</a:t>
            </a:r>
            <a:r>
              <a:rPr lang="vi-VN" sz="2000" dirty="0" smtClean="0"/>
              <a:t> </a:t>
            </a:r>
            <a:r>
              <a:rPr lang="vi-VN" sz="2000" dirty="0"/>
              <a:t>một đường dẫn cho dòng điện trở về tạo ra mạch vòng nhỏ nhất. [RE 05]</a:t>
            </a:r>
          </a:p>
          <a:p>
            <a:pPr marL="0" indent="0">
              <a:buNone/>
            </a:pPr>
            <a:r>
              <a:rPr lang="vi-VN" sz="2000" dirty="0"/>
              <a:t>3. Khi định tuyến các mạch, đất tín hiệu analog nhỏ và đất kỹ thuật số và mặt phẳng điện cho dòng điện chuyển mạch phải được giữ riêng biệt.</a:t>
            </a:r>
          </a:p>
          <a:p>
            <a:pPr marL="0" indent="0">
              <a:buNone/>
            </a:pPr>
            <a:r>
              <a:rPr lang="vi-VN" sz="2000" dirty="0"/>
              <a:t>4. Tránh khe trên mạch PCB, đặc biệt là ở đất hoặc gần các đường dẫn dòng điện.</a:t>
            </a:r>
          </a:p>
          <a:p>
            <a:pPr marL="0" indent="0">
              <a:buNone/>
            </a:pPr>
            <a:r>
              <a:rPr lang="vi-VN" sz="2000" dirty="0"/>
              <a:t>5. Các khu vực trở kháng cao làm tăng EMI, sử dụng đường dẫn rộng cho đường dây nguồn ở đường dẫn bên cạnh (trace side). </a:t>
            </a:r>
          </a:p>
          <a:p>
            <a:pPr marL="0" indent="0">
              <a:buNone/>
            </a:pPr>
            <a:r>
              <a:rPr lang="vi-VN" sz="2000" dirty="0"/>
              <a:t>6. Thực hiện đường dẫn tín hiệu và bao gồm một mặt phẳng đất và mặt phẳng điện bất cứ khi nào có thể.</a:t>
            </a:r>
          </a:p>
          <a:p>
            <a:pPr marL="0" indent="0">
              <a:buNone/>
            </a:pPr>
            <a:r>
              <a:rPr lang="vi-VN" sz="2000" dirty="0"/>
              <a:t>7. Bố trí các đường dẫn HF và RF càng ngắn càng tốt (hình 5.12a), đường dẫn là đường thẳng không cong hay zic zắc, trước tiên hày bố trí các đường dẫn HF vì chúng nhiều nhiễu.</a:t>
            </a:r>
          </a:p>
          <a:p>
            <a:pPr marL="0" indent="0">
              <a:buNone/>
            </a:pPr>
            <a:r>
              <a:rPr lang="vi-VN" sz="2000" dirty="0"/>
              <a:t>8. Tránh các đường dẫn kiểu “râu ria”, các “râu” này gây ra phản xạ và sóng hài (hình 5.12b).</a:t>
            </a:r>
          </a:p>
          <a:p>
            <a:pPr marL="0" indent="0">
              <a:buNone/>
            </a:pPr>
            <a:endParaRPr lang="vi-VN" sz="2000" dirty="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33</a:t>
            </a:fld>
            <a:endParaRPr lang="en-US"/>
          </a:p>
        </p:txBody>
      </p:sp>
    </p:spTree>
    <p:extLst>
      <p:ext uri="{BB962C8B-B14F-4D97-AF65-F5344CB8AC3E}">
        <p14:creationId xmlns:p14="http://schemas.microsoft.com/office/powerpoint/2010/main" val="86188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7620000" cy="685800"/>
          </a:xfrm>
        </p:spPr>
        <p:txBody>
          <a:bodyPr>
            <a:normAutofit/>
          </a:bodyPr>
          <a:lstStyle/>
          <a:p>
            <a:pPr marL="0" indent="0">
              <a:buNone/>
            </a:pPr>
            <a:r>
              <a:rPr lang="vi-VN" sz="2400" b="1" dirty="0">
                <a:solidFill>
                  <a:srgbClr val="00B050"/>
                </a:solidFill>
              </a:rPr>
              <a:t>2 Nguyên tắc bố trí đường dẫn (đi dây)</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34</a:t>
            </a:fld>
            <a:endParaRPr lang="en-US"/>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5999"/>
            <a:ext cx="4852035" cy="2044383"/>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80571" y="4330382"/>
            <a:ext cx="4547235" cy="2058988"/>
          </a:xfrm>
          <a:prstGeom prst="rect">
            <a:avLst/>
          </a:prstGeom>
          <a:noFill/>
          <a:ln>
            <a:noFill/>
          </a:ln>
        </p:spPr>
      </p:pic>
      <p:sp>
        <p:nvSpPr>
          <p:cNvPr id="10" name="Content Placeholder 2"/>
          <p:cNvSpPr txBox="1">
            <a:spLocks/>
          </p:cNvSpPr>
          <p:nvPr/>
        </p:nvSpPr>
        <p:spPr>
          <a:xfrm>
            <a:off x="5334000" y="3300932"/>
            <a:ext cx="3603806" cy="685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b="1" dirty="0" smtClean="0"/>
              <a:t>Đường dẫn càng ngán càng tốt</a:t>
            </a:r>
            <a:endParaRPr lang="vi-VN" sz="2400" b="1" dirty="0"/>
          </a:p>
        </p:txBody>
      </p:sp>
      <p:sp>
        <p:nvSpPr>
          <p:cNvPr id="11" name="Content Placeholder 2"/>
          <p:cNvSpPr txBox="1">
            <a:spLocks/>
          </p:cNvSpPr>
          <p:nvPr/>
        </p:nvSpPr>
        <p:spPr>
          <a:xfrm>
            <a:off x="5334000" y="5181600"/>
            <a:ext cx="360380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b="1" dirty="0" smtClean="0"/>
              <a:t>Không tạo thành râu</a:t>
            </a:r>
            <a:endParaRPr lang="vi-VN" sz="2400" b="1" dirty="0"/>
          </a:p>
        </p:txBody>
      </p:sp>
    </p:spTree>
    <p:extLst>
      <p:ext uri="{BB962C8B-B14F-4D97-AF65-F5344CB8AC3E}">
        <p14:creationId xmlns:p14="http://schemas.microsoft.com/office/powerpoint/2010/main" val="4032877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vi-VN" sz="2400" b="1" dirty="0">
                <a:solidFill>
                  <a:srgbClr val="00B050"/>
                </a:solidFill>
              </a:rPr>
              <a:t>2 Nguyên tắc bố trí đường dẫn (đi dây)</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35</a:t>
            </a:fld>
            <a:endParaRPr lang="en-US"/>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19400"/>
            <a:ext cx="5334000" cy="1524000"/>
          </a:xfrm>
          <a:prstGeom prst="rect">
            <a:avLst/>
          </a:prstGeom>
          <a:noFill/>
          <a:ln>
            <a:noFill/>
          </a:ln>
        </p:spPr>
      </p:pic>
      <p:sp>
        <p:nvSpPr>
          <p:cNvPr id="7" name="Content Placeholder 2"/>
          <p:cNvSpPr txBox="1">
            <a:spLocks/>
          </p:cNvSpPr>
          <p:nvPr/>
        </p:nvSpPr>
        <p:spPr>
          <a:xfrm>
            <a:off x="533400" y="4824186"/>
            <a:ext cx="8077200" cy="68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b="1" dirty="0" smtClean="0"/>
              <a:t>Đường dẫn chuyển hướng dạng cong càng rộng càng tốt</a:t>
            </a:r>
            <a:endParaRPr lang="vi-VN" sz="2400" b="1" dirty="0"/>
          </a:p>
        </p:txBody>
      </p:sp>
    </p:spTree>
    <p:extLst>
      <p:ext uri="{BB962C8B-B14F-4D97-AF65-F5344CB8AC3E}">
        <p14:creationId xmlns:p14="http://schemas.microsoft.com/office/powerpoint/2010/main" val="1771560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vi-VN" sz="2400" b="1" dirty="0">
                <a:solidFill>
                  <a:srgbClr val="00B050"/>
                </a:solidFill>
              </a:rPr>
              <a:t>2 Nguyên tắc bố trí đường dẫn (đi dây)</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36</a:t>
            </a:fld>
            <a:endParaRPr lang="en-US"/>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657600"/>
            <a:ext cx="4973955" cy="2286000"/>
          </a:xfrm>
          <a:prstGeom prst="rect">
            <a:avLst/>
          </a:prstGeom>
          <a:noFill/>
          <a:ln>
            <a:noFill/>
          </a:ln>
        </p:spPr>
      </p:pic>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94343" y="2178866"/>
            <a:ext cx="3124200" cy="1677670"/>
          </a:xfrm>
          <a:prstGeom prst="rect">
            <a:avLst/>
          </a:prstGeom>
        </p:spPr>
      </p:pic>
      <p:sp>
        <p:nvSpPr>
          <p:cNvPr id="8" name="Content Placeholder 2"/>
          <p:cNvSpPr txBox="1">
            <a:spLocks/>
          </p:cNvSpPr>
          <p:nvPr/>
        </p:nvSpPr>
        <p:spPr>
          <a:xfrm>
            <a:off x="0" y="4767943"/>
            <a:ext cx="3603806" cy="685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b="1" dirty="0" smtClean="0"/>
              <a:t>Không để đường dẫn tự do</a:t>
            </a:r>
            <a:endParaRPr lang="vi-VN" sz="2400" b="1" dirty="0"/>
          </a:p>
        </p:txBody>
      </p:sp>
      <p:sp>
        <p:nvSpPr>
          <p:cNvPr id="9" name="Content Placeholder 2"/>
          <p:cNvSpPr txBox="1">
            <a:spLocks/>
          </p:cNvSpPr>
          <p:nvPr/>
        </p:nvSpPr>
        <p:spPr>
          <a:xfrm>
            <a:off x="3428999" y="2514600"/>
            <a:ext cx="5050155" cy="685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b="1" dirty="0" smtClean="0"/>
              <a:t>Đường dẫn chạy trực giao giữa các lớp liền kề</a:t>
            </a:r>
            <a:endParaRPr lang="vi-VN" sz="2400" b="1" dirty="0"/>
          </a:p>
        </p:txBody>
      </p:sp>
    </p:spTree>
    <p:extLst>
      <p:ext uri="{BB962C8B-B14F-4D97-AF65-F5344CB8AC3E}">
        <p14:creationId xmlns:p14="http://schemas.microsoft.com/office/powerpoint/2010/main" val="1771560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buNone/>
            </a:pPr>
            <a:r>
              <a:rPr lang="vi-VN" sz="2400" b="1" dirty="0">
                <a:solidFill>
                  <a:srgbClr val="00B050"/>
                </a:solidFill>
              </a:rPr>
              <a:t>2 Nguyên tắc bố trí đường dẫn (đi dây)</a:t>
            </a:r>
          </a:p>
          <a:p>
            <a:pPr marL="0" indent="0">
              <a:buNone/>
            </a:pPr>
            <a:r>
              <a:rPr lang="vi-VN" sz="2000" dirty="0"/>
              <a:t>9. Khi chuyển hướng đường dẫn không tạo thành góc vuông hay nhọn xoay chướng ở các góc này mậtđộ từ trường cao sinh nhiễu nhiều hơn. Hình 5.12c minh họa nói rằng nhiễu càng ít khi góc xoay chướng càng gần với vòng cung.</a:t>
            </a:r>
          </a:p>
          <a:p>
            <a:pPr marL="0" indent="0">
              <a:buNone/>
            </a:pPr>
            <a:r>
              <a:rPr lang="vi-VN" sz="2000" dirty="0"/>
              <a:t>10. Tránh các mặt phẳng dẫn điện chồng chéo, bố trí riêng biệt trên đất chung, điều này làm giảm nhiễu hệ thống và ghép nối điện, (hình 5.12d). </a:t>
            </a:r>
            <a:endParaRPr lang="vi-VN" sz="2000" dirty="0" smtClean="0"/>
          </a:p>
          <a:p>
            <a:pPr marL="0" indent="0">
              <a:buNone/>
            </a:pPr>
            <a:r>
              <a:rPr lang="vi-VN" sz="2000" dirty="0" smtClean="0"/>
              <a:t>11. </a:t>
            </a:r>
            <a:r>
              <a:rPr lang="vi-VN" sz="2000" dirty="0"/>
              <a:t>Nếu có thể được nên bố trí (đối với loại PCB nhiều lớp) đường dẫn chạy trực giao giữa các lớp liền kề (hình 5.12e). Đừng lặp lại các đường dẫn, ngay cả giữa các lớp, việc lặp lại đường dẫn này sẽ tạo thành một anten nhận hoặc phát xạ.</a:t>
            </a:r>
          </a:p>
          <a:p>
            <a:pPr marL="0" indent="0">
              <a:buNone/>
            </a:pPr>
            <a:r>
              <a:rPr lang="vi-VN" sz="2000" dirty="0" smtClean="0"/>
              <a:t>12. </a:t>
            </a:r>
            <a:r>
              <a:rPr lang="vi-VN" sz="2000" dirty="0"/>
              <a:t>Không để bất kỳ khu vực dẫn dây tự do (không nối vào đâu – floating) nào, chúng hoạt động như bộ tản nhiệt EMI, nếu có thể kết nối với mặt phẳng đất (thường là những phần này được đặt để tản nhiệt, do đó phân cực không quan trọng (hình 5.12f).</a:t>
            </a:r>
          </a:p>
          <a:p>
            <a:pPr marL="0" indent="0">
              <a:buNone/>
            </a:pPr>
            <a:endParaRPr lang="vi-VN" sz="2000" dirty="0" smtClean="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37</a:t>
            </a:fld>
            <a:endParaRPr lang="en-US"/>
          </a:p>
        </p:txBody>
      </p:sp>
    </p:spTree>
    <p:extLst>
      <p:ext uri="{BB962C8B-B14F-4D97-AF65-F5344CB8AC3E}">
        <p14:creationId xmlns:p14="http://schemas.microsoft.com/office/powerpoint/2010/main" val="1771560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buNone/>
            </a:pPr>
            <a:r>
              <a:rPr lang="vi-VN" sz="2400" b="1" dirty="0">
                <a:solidFill>
                  <a:srgbClr val="00B050"/>
                </a:solidFill>
              </a:rPr>
              <a:t>3 Các giải pháp liên quan đến tụ [RE 29]</a:t>
            </a:r>
          </a:p>
          <a:p>
            <a:pPr marL="0" indent="0">
              <a:buNone/>
            </a:pPr>
            <a:r>
              <a:rPr lang="vi-VN" sz="2000" dirty="0"/>
              <a:t>1. Bố trí hợp lý các tụ lọc để </a:t>
            </a:r>
            <a:r>
              <a:rPr lang="vi-VN" sz="2000" dirty="0" smtClean="0"/>
              <a:t>các </a:t>
            </a:r>
            <a:r>
              <a:rPr lang="vi-VN" sz="2000" dirty="0"/>
              <a:t>cực của chúng được kết nối trực tiếp với các đường dẫn PCB có dòng điện chính được lọc (không thêm chiều dài đường dẫn).</a:t>
            </a:r>
          </a:p>
          <a:p>
            <a:pPr marL="0" indent="0">
              <a:buNone/>
            </a:pPr>
            <a:r>
              <a:rPr lang="vi-VN" sz="2000" dirty="0"/>
              <a:t>2. Bố trí khoảng cách giữa bộ biến đổi và tụ lọc càng ngắn càng tốt để giảm hiệu ứng ký sinh và dòng điện quá độ chạy qua.</a:t>
            </a:r>
          </a:p>
          <a:p>
            <a:pPr marL="0" indent="0">
              <a:buNone/>
            </a:pPr>
            <a:r>
              <a:rPr lang="vi-VN" sz="2000" dirty="0"/>
              <a:t>3. Ngoài ra, một tụ điện </a:t>
            </a:r>
            <a:r>
              <a:rPr lang="vi-VN" sz="2000" dirty="0" smtClean="0"/>
              <a:t>ngắn (chân ngắn) </a:t>
            </a:r>
            <a:r>
              <a:rPr lang="vi-VN" sz="2000" dirty="0"/>
              <a:t>có độ tự cảm ít hơn một tụ điện dài, và một tụ điện cao cấp hơn có độ tự cảm ít hơn một tụ điện cấp thấp hơn. Sử dụng ít nhất </a:t>
            </a:r>
            <a:r>
              <a:rPr lang="vi-VN" sz="2000" dirty="0">
                <a:solidFill>
                  <a:srgbClr val="FF0000"/>
                </a:solidFill>
              </a:rPr>
              <a:t>hai tụ điện khác nhau 100 lần</a:t>
            </a:r>
            <a:r>
              <a:rPr lang="vi-VN" sz="2000" dirty="0"/>
              <a:t>. Phản ứng của tụ điện lớn có một thành phần điện cảm đáng kể ở tần số cao hơn.</a:t>
            </a:r>
          </a:p>
          <a:p>
            <a:pPr marL="0" indent="0">
              <a:buNone/>
            </a:pPr>
            <a:r>
              <a:rPr lang="vi-VN" sz="2000" dirty="0"/>
              <a:t>4. Bố trí một tụ điện lớn không phải tối ưu về chống nhiễu tần số cao, bởi vì thành phần điện cảm của chính nó. Sử dụng các tụ điện song song như tantali (ví dụ như ít nhất 22 </a:t>
            </a:r>
            <a:r>
              <a:rPr lang="en-US" sz="2000" dirty="0"/>
              <a:t>μ</a:t>
            </a:r>
            <a:r>
              <a:rPr lang="vi-VN" sz="2000" dirty="0"/>
              <a:t>F) kết hợp với tụ điện gốm (ví dụ 0,1 </a:t>
            </a:r>
            <a:r>
              <a:rPr lang="en-US" sz="2000" dirty="0"/>
              <a:t>μ</a:t>
            </a:r>
            <a:r>
              <a:rPr lang="vi-VN" sz="2000" dirty="0"/>
              <a:t>F) làm giảm trở kháng của bộ lọc trên một băng tần rộng (xem hình 5.13). Trong số các tụ điện song song: Đặt các tụ điện gần nhất với pin thiết bị.</a:t>
            </a:r>
          </a:p>
          <a:p>
            <a:pPr marL="0" indent="0">
              <a:buNone/>
            </a:pPr>
            <a:endParaRPr lang="vi-VN" sz="2000" dirty="0"/>
          </a:p>
          <a:p>
            <a:pPr marL="0" indent="0">
              <a:buNone/>
            </a:pPr>
            <a:endParaRPr lang="vi-VN" sz="2000" dirty="0" smtClean="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38</a:t>
            </a:fld>
            <a:endParaRPr lang="en-US"/>
          </a:p>
        </p:txBody>
      </p:sp>
    </p:spTree>
    <p:extLst>
      <p:ext uri="{BB962C8B-B14F-4D97-AF65-F5344CB8AC3E}">
        <p14:creationId xmlns:p14="http://schemas.microsoft.com/office/powerpoint/2010/main" val="221777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39</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295" y="1600200"/>
            <a:ext cx="8458200" cy="3200400"/>
          </a:xfrm>
          <a:prstGeom prst="rect">
            <a:avLst/>
          </a:prstGeom>
          <a:noFill/>
          <a:ln>
            <a:noFill/>
          </a:ln>
        </p:spPr>
      </p:pic>
    </p:spTree>
    <p:extLst>
      <p:ext uri="{BB962C8B-B14F-4D97-AF65-F5344CB8AC3E}">
        <p14:creationId xmlns:p14="http://schemas.microsoft.com/office/powerpoint/2010/main" val="336859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Tổng quan</a:t>
            </a:r>
            <a:endParaRPr lang="en-US" b="1"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marL="0" indent="0">
              <a:buNone/>
            </a:pPr>
            <a:r>
              <a:rPr lang="vi-VN" dirty="0"/>
              <a:t>PCB được chế tạo bằng cách sử dụng lớp đồng cán mỏng dán trên bề mặt vật liệu cách điện (ví dụ FR4), đường dẫn và các lớp cách điện được sắp xếp chồng lên nhau. Trong PCB đa lớp, hầu hết các nhà thiết kế sẽ bố trí đường dẫn tín hiệu ở một trong hai lớp bên ngoài để sửa lỗi dễ dàng hơn cho bảng mạch.</a:t>
            </a:r>
          </a:p>
          <a:p>
            <a:pPr marL="0" indent="0">
              <a:buNone/>
            </a:pPr>
            <a:r>
              <a:rPr lang="vi-VN" dirty="0"/>
              <a:t>Một đường dẫn trên PCB có điện trở, điện dung và điện cảm</a:t>
            </a:r>
            <a:r>
              <a:rPr lang="vi-VN" dirty="0" smtClean="0"/>
              <a:t>.</a:t>
            </a:r>
          </a:p>
          <a:p>
            <a:pPr marL="0" indent="0">
              <a:buNone/>
            </a:pPr>
            <a:endParaRPr lang="vi-VN" dirty="0" smtClean="0"/>
          </a:p>
          <a:p>
            <a:pPr marL="0" indent="0">
              <a:buNone/>
            </a:pPr>
            <a:r>
              <a:rPr lang="vi-VN" dirty="0" smtClean="0"/>
              <a:t>• </a:t>
            </a:r>
            <a:r>
              <a:rPr lang="vi-VN" dirty="0"/>
              <a:t>Điện trở: điện trở của đường dẫn được xác định bởi chiều dài đường dẫn, l, độ rộng đường dẫn, w, và độ dầy lớp đồng, t: R = </a:t>
            </a:r>
            <a:r>
              <a:rPr lang="vi-VN" dirty="0">
                <a:sym typeface="Symbol"/>
              </a:rPr>
              <a:t></a:t>
            </a:r>
            <a:r>
              <a:rPr lang="vi-VN" dirty="0"/>
              <a:t>.l/(t.w</a:t>
            </a:r>
            <a:r>
              <a:rPr lang="vi-VN" dirty="0" smtClean="0"/>
              <a:t>).</a:t>
            </a:r>
          </a:p>
          <a:p>
            <a:pPr marL="0" indent="0">
              <a:buNone/>
            </a:pPr>
            <a:endParaRPr lang="vi-VN" dirty="0"/>
          </a:p>
          <a:p>
            <a:pPr marL="0" indent="0">
              <a:buNone/>
            </a:pPr>
            <a:r>
              <a:rPr lang="vi-VN" dirty="0"/>
              <a:t>• Điện dung: điện dung của đường dẫn điện được xác định bởi điện môi </a:t>
            </a:r>
            <a:r>
              <a:rPr lang="vi-VN" dirty="0" smtClean="0"/>
              <a:t>(E</a:t>
            </a:r>
            <a:r>
              <a:rPr lang="vi-VN" baseline="-25000" dirty="0" smtClean="0"/>
              <a:t>o</a:t>
            </a:r>
            <a:r>
              <a:rPr lang="vi-VN" dirty="0" smtClean="0"/>
              <a:t>E</a:t>
            </a:r>
            <a:r>
              <a:rPr lang="vi-VN" baseline="-25000" dirty="0"/>
              <a:t>r</a:t>
            </a:r>
            <a:r>
              <a:rPr lang="vi-VN" dirty="0"/>
              <a:t>), diện tích bao phủ (A) và khoảng cách giữa đường đường dẫn (s). Phương trình là C = E</a:t>
            </a:r>
            <a:r>
              <a:rPr lang="vi-VN" baseline="-25000" dirty="0"/>
              <a:t>o</a:t>
            </a:r>
            <a:r>
              <a:rPr lang="vi-VN" dirty="0"/>
              <a:t>E</a:t>
            </a:r>
            <a:r>
              <a:rPr lang="vi-VN" baseline="-25000" dirty="0"/>
              <a:t>r</a:t>
            </a:r>
            <a:r>
              <a:rPr lang="vi-VN" dirty="0"/>
              <a:t>A /s, trong đó E</a:t>
            </a:r>
            <a:r>
              <a:rPr lang="vi-VN" baseline="-25000" dirty="0"/>
              <a:t>o</a:t>
            </a:r>
            <a:r>
              <a:rPr lang="vi-VN" dirty="0"/>
              <a:t> là hằng số điện môi của không khí (8.854pF/m) và E</a:t>
            </a:r>
            <a:r>
              <a:rPr lang="vi-VN" baseline="-25000" dirty="0"/>
              <a:t>r</a:t>
            </a:r>
            <a:r>
              <a:rPr lang="vi-VN" dirty="0"/>
              <a:t> là hằng số điện môi tương đối của chất nền PCB (ví dụ của FR4, </a:t>
            </a:r>
            <a:r>
              <a:rPr lang="vi-VN" dirty="0" smtClean="0"/>
              <a:t>E</a:t>
            </a:r>
            <a:r>
              <a:rPr lang="vi-VN" baseline="-25000" dirty="0"/>
              <a:t>r</a:t>
            </a:r>
            <a:r>
              <a:rPr lang="vi-VN" dirty="0" smtClean="0"/>
              <a:t> = </a:t>
            </a:r>
            <a:r>
              <a:rPr lang="vi-VN" dirty="0"/>
              <a:t>4.7</a:t>
            </a:r>
            <a:r>
              <a:rPr lang="vi-VN" dirty="0" smtClean="0"/>
              <a:t>)</a:t>
            </a:r>
          </a:p>
          <a:p>
            <a:pPr marL="0" indent="0">
              <a:buNone/>
            </a:pPr>
            <a:endParaRPr lang="vi-VN" dirty="0"/>
          </a:p>
          <a:p>
            <a:pPr marL="0" indent="0">
              <a:buNone/>
            </a:pPr>
            <a:r>
              <a:rPr lang="vi-VN" dirty="0"/>
              <a:t>• Điện cảm: độ tự cảm của đường dẫn được phân bố đồng đều trên đường đi khoảng 1nH/m.</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a:t>
            </a:fld>
            <a:endParaRPr lang="en-US"/>
          </a:p>
        </p:txBody>
      </p:sp>
    </p:spTree>
    <p:extLst>
      <p:ext uri="{BB962C8B-B14F-4D97-AF65-F5344CB8AC3E}">
        <p14:creationId xmlns:p14="http://schemas.microsoft.com/office/powerpoint/2010/main" val="3240518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886200"/>
            <a:ext cx="2085975" cy="1266825"/>
          </a:xfrm>
          <a:prstGeom prst="rect">
            <a:avLst/>
          </a:prstGeom>
          <a:noFill/>
          <a:ln>
            <a:noFill/>
          </a:ln>
        </p:spPr>
      </p:pic>
      <p:sp>
        <p:nvSpPr>
          <p:cNvPr id="2" name="Title 1"/>
          <p:cNvSpPr>
            <a:spLocks noGrp="1"/>
          </p:cNvSpPr>
          <p:nvPr>
            <p:ph type="title"/>
          </p:nvPr>
        </p:nvSpPr>
        <p:spPr>
          <a:solidFill>
            <a:srgbClr val="FFFF00"/>
          </a:solidFill>
        </p:spPr>
        <p:txBody>
          <a:bodyPr vert="horz" lIns="91440" tIns="45720" rIns="91440" bIns="45720" rtlCol="0" anchor="ctr">
            <a:normAutofit fontScale="90000"/>
          </a:bodyPr>
          <a:lstStyle/>
          <a:p>
            <a:r>
              <a:rPr lang="vi-VN" dirty="0"/>
              <a:t>6 Một số nguyên tắc chung bố trí bảng mạch </a:t>
            </a:r>
            <a:endParaRPr lang="en-US" b="1"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buNone/>
            </a:pPr>
            <a:r>
              <a:rPr lang="en-US" sz="2000" dirty="0"/>
              <a:t>5. </a:t>
            </a:r>
            <a:r>
              <a:rPr lang="en-US" sz="2000" dirty="0" err="1"/>
              <a:t>Khi</a:t>
            </a:r>
            <a:r>
              <a:rPr lang="en-US" sz="2000" dirty="0"/>
              <a:t> </a:t>
            </a:r>
            <a:r>
              <a:rPr lang="en-US" sz="2000" dirty="0" err="1"/>
              <a:t>bố</a:t>
            </a:r>
            <a:r>
              <a:rPr lang="en-US" sz="2000" dirty="0"/>
              <a:t> </a:t>
            </a:r>
            <a:r>
              <a:rPr lang="en-US" sz="2000" dirty="0" err="1"/>
              <a:t>trí</a:t>
            </a:r>
            <a:r>
              <a:rPr lang="en-US" sz="2000" dirty="0"/>
              <a:t> PCB, </a:t>
            </a:r>
            <a:r>
              <a:rPr lang="en-US" sz="2000" dirty="0" err="1"/>
              <a:t>luôn</a:t>
            </a:r>
            <a:r>
              <a:rPr lang="en-US" sz="2000" dirty="0"/>
              <a:t> </a:t>
            </a:r>
            <a:r>
              <a:rPr lang="en-US" sz="2000" dirty="0" err="1"/>
              <a:t>luôn</a:t>
            </a:r>
            <a:r>
              <a:rPr lang="en-US" sz="2000" dirty="0"/>
              <a:t> </a:t>
            </a:r>
            <a:r>
              <a:rPr lang="en-US" sz="2000" dirty="0" err="1"/>
              <a:t>thực</a:t>
            </a:r>
            <a:r>
              <a:rPr lang="en-US" sz="2000" dirty="0"/>
              <a:t> </a:t>
            </a:r>
            <a:r>
              <a:rPr lang="en-US" sz="2000" dirty="0" err="1"/>
              <a:t>hiện</a:t>
            </a:r>
            <a:r>
              <a:rPr lang="en-US" sz="2000" dirty="0"/>
              <a:t> </a:t>
            </a:r>
            <a:r>
              <a:rPr lang="en-US" sz="2000" dirty="0" err="1"/>
              <a:t>quy</a:t>
            </a:r>
            <a:r>
              <a:rPr lang="en-US" sz="2000" dirty="0"/>
              <a:t> </a:t>
            </a:r>
            <a:r>
              <a:rPr lang="en-US" sz="2000" dirty="0" err="1"/>
              <a:t>định</a:t>
            </a:r>
            <a:r>
              <a:rPr lang="en-US" sz="2000" dirty="0"/>
              <a:t> </a:t>
            </a:r>
            <a:r>
              <a:rPr lang="en-US" sz="2000" dirty="0" err="1"/>
              <a:t>cho</a:t>
            </a:r>
            <a:r>
              <a:rPr lang="en-US" sz="2000" dirty="0"/>
              <a:t> </a:t>
            </a:r>
            <a:r>
              <a:rPr lang="en-US" sz="2000" dirty="0" err="1"/>
              <a:t>các</a:t>
            </a:r>
            <a:r>
              <a:rPr lang="en-US" sz="2000" dirty="0"/>
              <a:t> </a:t>
            </a:r>
            <a:r>
              <a:rPr lang="en-US" sz="2000" dirty="0" err="1"/>
              <a:t>phần</a:t>
            </a:r>
            <a:r>
              <a:rPr lang="en-US" sz="2000" dirty="0"/>
              <a:t> </a:t>
            </a:r>
            <a:r>
              <a:rPr lang="en-US" sz="2000" dirty="0" err="1"/>
              <a:t>tử</a:t>
            </a:r>
            <a:r>
              <a:rPr lang="en-US" sz="2000" dirty="0"/>
              <a:t> </a:t>
            </a:r>
            <a:r>
              <a:rPr lang="en-US" sz="2000" dirty="0" err="1"/>
              <a:t>ngăn</a:t>
            </a:r>
            <a:r>
              <a:rPr lang="en-US" sz="2000" dirty="0"/>
              <a:t> </a:t>
            </a:r>
            <a:r>
              <a:rPr lang="en-US" sz="2000" dirty="0" err="1"/>
              <a:t>chặn</a:t>
            </a:r>
            <a:r>
              <a:rPr lang="en-US" sz="2000" dirty="0"/>
              <a:t> </a:t>
            </a:r>
            <a:r>
              <a:rPr lang="en-US" sz="2000" dirty="0" err="1"/>
              <a:t>nhiễu</a:t>
            </a:r>
            <a:r>
              <a:rPr lang="en-US" sz="2000" dirty="0"/>
              <a:t> </a:t>
            </a:r>
            <a:r>
              <a:rPr lang="en-US" sz="2000" dirty="0" err="1"/>
              <a:t>như</a:t>
            </a:r>
            <a:r>
              <a:rPr lang="en-US" sz="2000" dirty="0"/>
              <a:t> </a:t>
            </a:r>
            <a:r>
              <a:rPr lang="en-US" sz="2000" dirty="0" err="1"/>
              <a:t>càng</a:t>
            </a:r>
            <a:r>
              <a:rPr lang="en-US" sz="2000" dirty="0"/>
              <a:t> </a:t>
            </a:r>
            <a:r>
              <a:rPr lang="en-US" sz="2000" dirty="0" err="1"/>
              <a:t>nhiều</a:t>
            </a:r>
            <a:r>
              <a:rPr lang="en-US" sz="2000" dirty="0"/>
              <a:t> </a:t>
            </a:r>
            <a:r>
              <a:rPr lang="en-US" sz="2000" dirty="0" err="1"/>
              <a:t>tụ</a:t>
            </a:r>
            <a:r>
              <a:rPr lang="en-US" sz="2000" dirty="0"/>
              <a:t> </a:t>
            </a:r>
            <a:r>
              <a:rPr lang="en-US" sz="2000" dirty="0" err="1"/>
              <a:t>điện</a:t>
            </a:r>
            <a:r>
              <a:rPr lang="en-US" sz="2000" dirty="0"/>
              <a:t> </a:t>
            </a:r>
            <a:r>
              <a:rPr lang="en-US" sz="2000" dirty="0" err="1"/>
              <a:t>càng</a:t>
            </a:r>
            <a:r>
              <a:rPr lang="en-US" sz="2000" dirty="0"/>
              <a:t> </a:t>
            </a:r>
            <a:r>
              <a:rPr lang="en-US" sz="2000" dirty="0" err="1"/>
              <a:t>tốt</a:t>
            </a:r>
            <a:r>
              <a:rPr lang="en-US" sz="2000" dirty="0"/>
              <a:t>. </a:t>
            </a:r>
            <a:r>
              <a:rPr lang="en-US" sz="2000" dirty="0" err="1"/>
              <a:t>Hãy</a:t>
            </a:r>
            <a:r>
              <a:rPr lang="en-US" sz="2000" dirty="0"/>
              <a:t> </a:t>
            </a:r>
            <a:r>
              <a:rPr lang="en-US" sz="2000" dirty="0" err="1"/>
              <a:t>xem</a:t>
            </a:r>
            <a:r>
              <a:rPr lang="en-US" sz="2000" dirty="0"/>
              <a:t> </a:t>
            </a:r>
            <a:r>
              <a:rPr lang="en-US" sz="2000" dirty="0" err="1"/>
              <a:t>xét</a:t>
            </a:r>
            <a:r>
              <a:rPr lang="en-US" sz="2000" dirty="0"/>
              <a:t> </a:t>
            </a:r>
            <a:r>
              <a:rPr lang="en-US" sz="2000" dirty="0" err="1"/>
              <a:t>điều</a:t>
            </a:r>
            <a:r>
              <a:rPr lang="en-US" sz="2000" dirty="0"/>
              <a:t> </a:t>
            </a:r>
            <a:r>
              <a:rPr lang="en-US" sz="2000" dirty="0" err="1"/>
              <a:t>này</a:t>
            </a:r>
            <a:r>
              <a:rPr lang="en-US" sz="2000" dirty="0"/>
              <a:t> </a:t>
            </a:r>
            <a:r>
              <a:rPr lang="en-US" sz="2000" dirty="0" err="1"/>
              <a:t>như</a:t>
            </a:r>
            <a:r>
              <a:rPr lang="en-US" sz="2000" dirty="0"/>
              <a:t> </a:t>
            </a:r>
            <a:r>
              <a:rPr lang="en-US" sz="2000" dirty="0" err="1"/>
              <a:t>là</a:t>
            </a:r>
            <a:r>
              <a:rPr lang="en-US" sz="2000" dirty="0"/>
              <a:t> </a:t>
            </a:r>
            <a:r>
              <a:rPr lang="en-US" sz="2000" dirty="0" err="1"/>
              <a:t>giảm</a:t>
            </a:r>
            <a:r>
              <a:rPr lang="en-US" sz="2000" dirty="0"/>
              <a:t> </a:t>
            </a:r>
            <a:r>
              <a:rPr lang="en-US" sz="2000" dirty="0" err="1"/>
              <a:t>rủi</a:t>
            </a:r>
            <a:r>
              <a:rPr lang="en-US" sz="2000" dirty="0"/>
              <a:t> </a:t>
            </a:r>
            <a:r>
              <a:rPr lang="en-US" sz="2000" dirty="0" err="1"/>
              <a:t>ro</a:t>
            </a:r>
            <a:r>
              <a:rPr lang="en-US" sz="2000" dirty="0"/>
              <a:t> </a:t>
            </a:r>
            <a:r>
              <a:rPr lang="en-US" sz="2000" dirty="0" err="1"/>
              <a:t>cho</a:t>
            </a:r>
            <a:r>
              <a:rPr lang="en-US" sz="2000" dirty="0"/>
              <a:t> </a:t>
            </a:r>
            <a:r>
              <a:rPr lang="en-US" sz="2000" dirty="0" err="1"/>
              <a:t>việc</a:t>
            </a:r>
            <a:r>
              <a:rPr lang="en-US" sz="2000" dirty="0"/>
              <a:t> </a:t>
            </a:r>
            <a:r>
              <a:rPr lang="en-US" sz="2000" dirty="0" err="1"/>
              <a:t>gỡ</a:t>
            </a:r>
            <a:r>
              <a:rPr lang="en-US" sz="2000" dirty="0"/>
              <a:t> </a:t>
            </a:r>
            <a:r>
              <a:rPr lang="en-US" sz="2000" dirty="0" err="1"/>
              <a:t>lỗi</a:t>
            </a:r>
            <a:r>
              <a:rPr lang="en-US" sz="2000" dirty="0"/>
              <a:t> </a:t>
            </a:r>
            <a:r>
              <a:rPr lang="en-US" sz="2000" dirty="0" err="1"/>
              <a:t>về</a:t>
            </a:r>
            <a:r>
              <a:rPr lang="en-US" sz="2000" dirty="0"/>
              <a:t> </a:t>
            </a:r>
            <a:r>
              <a:rPr lang="en-US" sz="2000" dirty="0" err="1"/>
              <a:t>nhiễu</a:t>
            </a:r>
            <a:r>
              <a:rPr lang="en-US" sz="2000" dirty="0"/>
              <a:t> </a:t>
            </a:r>
            <a:r>
              <a:rPr lang="en-US" sz="2000" dirty="0" err="1"/>
              <a:t>trong</a:t>
            </a:r>
            <a:r>
              <a:rPr lang="en-US" sz="2000" dirty="0"/>
              <a:t> </a:t>
            </a:r>
            <a:r>
              <a:rPr lang="en-US" sz="2000" dirty="0" err="1"/>
              <a:t>thiết</a:t>
            </a:r>
            <a:r>
              <a:rPr lang="en-US" sz="2000" dirty="0"/>
              <a:t> </a:t>
            </a:r>
            <a:r>
              <a:rPr lang="en-US" sz="2000" dirty="0" err="1"/>
              <a:t>kế</a:t>
            </a:r>
            <a:r>
              <a:rPr lang="en-US" sz="2000" dirty="0"/>
              <a:t>. </a:t>
            </a:r>
            <a:r>
              <a:rPr lang="en-US" sz="2000" dirty="0" err="1"/>
              <a:t>Nếu</a:t>
            </a:r>
            <a:r>
              <a:rPr lang="en-US" sz="2000" dirty="0"/>
              <a:t> </a:t>
            </a:r>
            <a:r>
              <a:rPr lang="en-US" sz="2000" dirty="0" err="1"/>
              <a:t>đó</a:t>
            </a:r>
            <a:r>
              <a:rPr lang="en-US" sz="2000" dirty="0"/>
              <a:t> </a:t>
            </a:r>
            <a:r>
              <a:rPr lang="en-US" sz="2000" dirty="0" err="1"/>
              <a:t>là</a:t>
            </a:r>
            <a:r>
              <a:rPr lang="en-US" sz="2000" dirty="0"/>
              <a:t> </a:t>
            </a:r>
            <a:r>
              <a:rPr lang="en-US" sz="2000" dirty="0" err="1"/>
              <a:t>tụ</a:t>
            </a:r>
            <a:r>
              <a:rPr lang="en-US" sz="2000" dirty="0"/>
              <a:t> </a:t>
            </a:r>
            <a:r>
              <a:rPr lang="en-US" sz="2000" dirty="0" err="1"/>
              <a:t>điện</a:t>
            </a:r>
            <a:r>
              <a:rPr lang="en-US" sz="2000" dirty="0"/>
              <a:t> </a:t>
            </a:r>
            <a:r>
              <a:rPr lang="en-US" sz="2000" dirty="0" err="1"/>
              <a:t>không</a:t>
            </a:r>
            <a:r>
              <a:rPr lang="en-US" sz="2000" dirty="0"/>
              <a:t> </a:t>
            </a:r>
            <a:r>
              <a:rPr lang="en-US" sz="2000" dirty="0" err="1"/>
              <a:t>cần</a:t>
            </a:r>
            <a:r>
              <a:rPr lang="en-US" sz="2000" dirty="0"/>
              <a:t> </a:t>
            </a:r>
            <a:r>
              <a:rPr lang="en-US" sz="2000" dirty="0" err="1"/>
              <a:t>thiết</a:t>
            </a:r>
            <a:r>
              <a:rPr lang="en-US" sz="2000" dirty="0"/>
              <a:t>, </a:t>
            </a:r>
            <a:r>
              <a:rPr lang="en-US" sz="2000" dirty="0" err="1"/>
              <a:t>chỉ</a:t>
            </a:r>
            <a:r>
              <a:rPr lang="en-US" sz="2000" dirty="0"/>
              <a:t> </a:t>
            </a:r>
            <a:r>
              <a:rPr lang="en-US" sz="2000" dirty="0" err="1"/>
              <a:t>cần</a:t>
            </a:r>
            <a:r>
              <a:rPr lang="en-US" sz="2000" dirty="0"/>
              <a:t> </a:t>
            </a:r>
            <a:r>
              <a:rPr lang="en-US" sz="2000" dirty="0" err="1"/>
              <a:t>không</a:t>
            </a:r>
            <a:r>
              <a:rPr lang="en-US" sz="2000" dirty="0"/>
              <a:t> </a:t>
            </a:r>
            <a:r>
              <a:rPr lang="en-US" sz="2000" dirty="0" err="1"/>
              <a:t>lắp</a:t>
            </a:r>
            <a:r>
              <a:rPr lang="en-US" sz="2000" dirty="0"/>
              <a:t> </a:t>
            </a:r>
            <a:r>
              <a:rPr lang="en-US" sz="2000" dirty="0" err="1"/>
              <a:t>chúng</a:t>
            </a:r>
            <a:r>
              <a:rPr lang="en-US" sz="2000" dirty="0"/>
              <a:t> </a:t>
            </a:r>
            <a:r>
              <a:rPr lang="en-US" sz="2000" dirty="0" err="1"/>
              <a:t>trên</a:t>
            </a:r>
            <a:r>
              <a:rPr lang="en-US" sz="2000" dirty="0"/>
              <a:t> </a:t>
            </a:r>
            <a:r>
              <a:rPr lang="en-US" sz="2000" dirty="0" err="1"/>
              <a:t>bảng</a:t>
            </a:r>
            <a:r>
              <a:rPr lang="en-US" sz="2000" dirty="0"/>
              <a:t> </a:t>
            </a:r>
            <a:r>
              <a:rPr lang="en-US" sz="2000" dirty="0" err="1"/>
              <a:t>mạch</a:t>
            </a:r>
            <a:r>
              <a:rPr lang="en-US" sz="2000" dirty="0"/>
              <a:t>.</a:t>
            </a:r>
            <a:endParaRPr lang="vi-VN" sz="2000" dirty="0"/>
          </a:p>
          <a:p>
            <a:pPr marL="0" indent="0">
              <a:buNone/>
            </a:pPr>
            <a:r>
              <a:rPr lang="en-US" sz="2000" dirty="0" smtClean="0"/>
              <a:t>6</a:t>
            </a:r>
            <a:r>
              <a:rPr lang="en-US" sz="2000" dirty="0"/>
              <a:t>. </a:t>
            </a:r>
            <a:r>
              <a:rPr lang="en-US" sz="2000" dirty="0" err="1"/>
              <a:t>Lắp</a:t>
            </a:r>
            <a:r>
              <a:rPr lang="en-US" sz="2000" dirty="0"/>
              <a:t> </a:t>
            </a:r>
            <a:r>
              <a:rPr lang="en-US" sz="2000" dirty="0" err="1"/>
              <a:t>ráp</a:t>
            </a:r>
            <a:r>
              <a:rPr lang="en-US" sz="2000" dirty="0"/>
              <a:t> </a:t>
            </a:r>
            <a:r>
              <a:rPr lang="en-US" sz="2000" dirty="0" err="1"/>
              <a:t>tụ</a:t>
            </a:r>
            <a:r>
              <a:rPr lang="en-US" sz="2000" dirty="0"/>
              <a:t> </a:t>
            </a:r>
            <a:r>
              <a:rPr lang="en-US" sz="2000" dirty="0" err="1"/>
              <a:t>trên</a:t>
            </a:r>
            <a:r>
              <a:rPr lang="en-US" sz="2000" dirty="0"/>
              <a:t> </a:t>
            </a:r>
            <a:r>
              <a:rPr lang="en-US" sz="2000" dirty="0" err="1"/>
              <a:t>mạch</a:t>
            </a:r>
            <a:r>
              <a:rPr lang="en-US" sz="2000" dirty="0"/>
              <a:t> in </a:t>
            </a:r>
            <a:r>
              <a:rPr lang="en-US" sz="2000" dirty="0" err="1"/>
              <a:t>nên</a:t>
            </a:r>
            <a:r>
              <a:rPr lang="en-US" sz="2000" dirty="0"/>
              <a:t> </a:t>
            </a:r>
            <a:r>
              <a:rPr lang="en-US" sz="2000" dirty="0" err="1"/>
              <a:t>lưu</a:t>
            </a:r>
            <a:r>
              <a:rPr lang="en-US" sz="2000" dirty="0"/>
              <a:t> ý, </a:t>
            </a:r>
            <a:r>
              <a:rPr lang="en-US" sz="2000" dirty="0" err="1"/>
              <a:t>chiều</a:t>
            </a:r>
            <a:r>
              <a:rPr lang="en-US" sz="2000" dirty="0"/>
              <a:t> </a:t>
            </a:r>
            <a:r>
              <a:rPr lang="en-US" sz="2000" dirty="0" err="1"/>
              <a:t>dài</a:t>
            </a:r>
            <a:r>
              <a:rPr lang="en-US" sz="2000" dirty="0"/>
              <a:t> </a:t>
            </a:r>
            <a:r>
              <a:rPr lang="en-US" sz="2000" dirty="0" err="1"/>
              <a:t>dây</a:t>
            </a:r>
            <a:r>
              <a:rPr lang="en-US" sz="2000" dirty="0"/>
              <a:t> </a:t>
            </a:r>
            <a:r>
              <a:rPr lang="en-US" sz="2000" dirty="0" err="1"/>
              <a:t>dẫn</a:t>
            </a:r>
            <a:r>
              <a:rPr lang="en-US" sz="2000" dirty="0"/>
              <a:t> </a:t>
            </a:r>
            <a:r>
              <a:rPr lang="en-US" sz="2000" dirty="0" err="1"/>
              <a:t>của</a:t>
            </a:r>
            <a:r>
              <a:rPr lang="en-US" sz="2000" dirty="0"/>
              <a:t> </a:t>
            </a:r>
            <a:r>
              <a:rPr lang="en-US" sz="2000" dirty="0" err="1"/>
              <a:t>tụ</a:t>
            </a:r>
            <a:r>
              <a:rPr lang="en-US" sz="2000" dirty="0"/>
              <a:t> </a:t>
            </a:r>
            <a:r>
              <a:rPr lang="en-US" sz="2000" dirty="0" err="1"/>
              <a:t>điện</a:t>
            </a:r>
            <a:r>
              <a:rPr lang="en-US" sz="2000" dirty="0"/>
              <a:t> </a:t>
            </a:r>
            <a:r>
              <a:rPr lang="en-US" sz="2000" dirty="0" err="1"/>
              <a:t>phải</a:t>
            </a:r>
            <a:r>
              <a:rPr lang="en-US" sz="2000" dirty="0"/>
              <a:t> </a:t>
            </a:r>
            <a:r>
              <a:rPr lang="en-US" sz="2000" dirty="0" err="1"/>
              <a:t>được</a:t>
            </a:r>
            <a:r>
              <a:rPr lang="en-US" sz="2000" dirty="0"/>
              <a:t> </a:t>
            </a:r>
            <a:r>
              <a:rPr lang="en-US" sz="2000" dirty="0" err="1"/>
              <a:t>giảm</a:t>
            </a:r>
            <a:r>
              <a:rPr lang="en-US" sz="2000" dirty="0"/>
              <a:t> </a:t>
            </a:r>
            <a:r>
              <a:rPr lang="en-US" sz="2000" dirty="0" err="1"/>
              <a:t>thiểu</a:t>
            </a:r>
            <a:r>
              <a:rPr lang="en-US" sz="2000" dirty="0"/>
              <a:t> </a:t>
            </a:r>
            <a:r>
              <a:rPr lang="en-US" sz="2000" dirty="0" err="1"/>
              <a:t>càng</a:t>
            </a:r>
            <a:r>
              <a:rPr lang="en-US" sz="2000" dirty="0"/>
              <a:t> </a:t>
            </a:r>
            <a:r>
              <a:rPr lang="en-US" sz="2000" dirty="0" err="1" smtClean="0"/>
              <a:t>ngắn</a:t>
            </a:r>
            <a:r>
              <a:rPr lang="en-US" sz="2000" dirty="0" smtClean="0"/>
              <a:t> </a:t>
            </a:r>
            <a:r>
              <a:rPr lang="en-US" sz="2000" dirty="0" err="1"/>
              <a:t>càng</a:t>
            </a:r>
            <a:r>
              <a:rPr lang="en-US" sz="2000" dirty="0"/>
              <a:t> </a:t>
            </a:r>
            <a:r>
              <a:rPr lang="en-US" sz="2000" dirty="0" err="1"/>
              <a:t>tốt</a:t>
            </a:r>
            <a:r>
              <a:rPr lang="en-US" sz="2000" dirty="0"/>
              <a:t> </a:t>
            </a:r>
            <a:r>
              <a:rPr lang="en-US" sz="2000" dirty="0" err="1"/>
              <a:t>để</a:t>
            </a:r>
            <a:r>
              <a:rPr lang="en-US" sz="2000" dirty="0"/>
              <a:t> </a:t>
            </a:r>
            <a:r>
              <a:rPr lang="en-US" sz="2000" dirty="0" err="1"/>
              <a:t>giảm</a:t>
            </a:r>
            <a:r>
              <a:rPr lang="en-US" sz="2000" dirty="0"/>
              <a:t> ESL. </a:t>
            </a:r>
            <a:r>
              <a:rPr lang="en-US" sz="2000" dirty="0" err="1"/>
              <a:t>Điều</a:t>
            </a:r>
            <a:r>
              <a:rPr lang="en-US" sz="2000" dirty="0"/>
              <a:t> </a:t>
            </a:r>
            <a:r>
              <a:rPr lang="en-US" sz="2000" dirty="0" err="1"/>
              <a:t>này</a:t>
            </a:r>
            <a:r>
              <a:rPr lang="en-US" sz="2000" dirty="0"/>
              <a:t> </a:t>
            </a:r>
            <a:r>
              <a:rPr lang="en-US" sz="2000" dirty="0" err="1"/>
              <a:t>bao</a:t>
            </a:r>
            <a:r>
              <a:rPr lang="en-US" sz="2000" dirty="0"/>
              <a:t> </a:t>
            </a:r>
            <a:r>
              <a:rPr lang="en-US" sz="2000" dirty="0" err="1"/>
              <a:t>gồm</a:t>
            </a:r>
            <a:r>
              <a:rPr lang="en-US" sz="2000" dirty="0"/>
              <a:t> </a:t>
            </a:r>
            <a:r>
              <a:rPr lang="en-US" sz="2000" dirty="0" err="1"/>
              <a:t>cả</a:t>
            </a:r>
            <a:r>
              <a:rPr lang="en-US" sz="2000" dirty="0"/>
              <a:t> </a:t>
            </a:r>
            <a:r>
              <a:rPr lang="en-US" sz="2000" dirty="0" err="1"/>
              <a:t>các</a:t>
            </a:r>
            <a:r>
              <a:rPr lang="en-US" sz="2000" dirty="0"/>
              <a:t> </a:t>
            </a:r>
            <a:r>
              <a:rPr lang="en-US" sz="2000" dirty="0" err="1"/>
              <a:t>đường</a:t>
            </a:r>
            <a:r>
              <a:rPr lang="en-US" sz="2000" dirty="0"/>
              <a:t> </a:t>
            </a:r>
            <a:r>
              <a:rPr lang="en-US" sz="2000" dirty="0" err="1"/>
              <a:t>dẫn</a:t>
            </a:r>
            <a:r>
              <a:rPr lang="en-US" sz="2000" dirty="0"/>
              <a:t> </a:t>
            </a:r>
            <a:r>
              <a:rPr lang="en-US" sz="2000" dirty="0" err="1"/>
              <a:t>trên</a:t>
            </a:r>
            <a:r>
              <a:rPr lang="en-US" sz="2000" dirty="0"/>
              <a:t> </a:t>
            </a:r>
            <a:r>
              <a:rPr lang="en-US" sz="2000" dirty="0" err="1"/>
              <a:t>bảng</a:t>
            </a:r>
            <a:r>
              <a:rPr lang="en-US" sz="2000" dirty="0"/>
              <a:t> </a:t>
            </a:r>
            <a:r>
              <a:rPr lang="en-US" sz="2000" dirty="0" err="1"/>
              <a:t>mạch</a:t>
            </a:r>
            <a:r>
              <a:rPr lang="en-US" sz="2000" dirty="0"/>
              <a:t>. </a:t>
            </a:r>
            <a:r>
              <a:rPr lang="en-US" sz="2000" dirty="0" err="1"/>
              <a:t>Tụ</a:t>
            </a:r>
            <a:r>
              <a:rPr lang="en-US" sz="2000" dirty="0"/>
              <a:t> Y </a:t>
            </a:r>
            <a:r>
              <a:rPr lang="en-US" sz="2000" dirty="0" err="1"/>
              <a:t>độ</a:t>
            </a:r>
            <a:r>
              <a:rPr lang="en-US" sz="2000" dirty="0"/>
              <a:t> </a:t>
            </a:r>
            <a:r>
              <a:rPr lang="en-US" sz="2000" dirty="0" err="1"/>
              <a:t>dài</a:t>
            </a:r>
            <a:r>
              <a:rPr lang="en-US" sz="2000" dirty="0"/>
              <a:t> </a:t>
            </a:r>
            <a:r>
              <a:rPr lang="en-US" sz="2000" dirty="0" err="1"/>
              <a:t>dây</a:t>
            </a:r>
            <a:r>
              <a:rPr lang="en-US" sz="2000" dirty="0"/>
              <a:t> </a:t>
            </a:r>
            <a:r>
              <a:rPr lang="en-US" sz="2000" dirty="0" err="1"/>
              <a:t>dẫn</a:t>
            </a:r>
            <a:r>
              <a:rPr lang="en-US" sz="2000" dirty="0"/>
              <a:t> </a:t>
            </a:r>
            <a:r>
              <a:rPr lang="en-US" sz="2000" dirty="0" err="1"/>
              <a:t>và</a:t>
            </a:r>
            <a:r>
              <a:rPr lang="en-US" sz="2000" dirty="0"/>
              <a:t> </a:t>
            </a:r>
            <a:r>
              <a:rPr lang="en-US" sz="2000" dirty="0" err="1"/>
              <a:t>độ</a:t>
            </a:r>
            <a:r>
              <a:rPr lang="en-US" sz="2000" dirty="0"/>
              <a:t> </a:t>
            </a:r>
            <a:r>
              <a:rPr lang="en-US" sz="2000" dirty="0" err="1"/>
              <a:t>dài</a:t>
            </a:r>
            <a:r>
              <a:rPr lang="en-US" sz="2000" dirty="0"/>
              <a:t> </a:t>
            </a:r>
            <a:r>
              <a:rPr lang="en-US" sz="2000" dirty="0" err="1"/>
              <a:t>đường</a:t>
            </a:r>
            <a:r>
              <a:rPr lang="en-US" sz="2000" dirty="0"/>
              <a:t> </a:t>
            </a:r>
            <a:r>
              <a:rPr lang="en-US" sz="2000" dirty="0" err="1"/>
              <a:t>dẫn</a:t>
            </a:r>
            <a:r>
              <a:rPr lang="en-US" sz="2000" dirty="0"/>
              <a:t> </a:t>
            </a:r>
            <a:r>
              <a:rPr lang="en-US" sz="2000" dirty="0" err="1"/>
              <a:t>trên</a:t>
            </a:r>
            <a:r>
              <a:rPr lang="en-US" sz="2000" dirty="0"/>
              <a:t> </a:t>
            </a:r>
            <a:r>
              <a:rPr lang="en-US" sz="2000" dirty="0" err="1"/>
              <a:t>mạch</a:t>
            </a:r>
            <a:r>
              <a:rPr lang="en-US" sz="2000" dirty="0"/>
              <a:t> in </a:t>
            </a:r>
            <a:r>
              <a:rPr lang="en-US" sz="2000" dirty="0" err="1"/>
              <a:t>là</a:t>
            </a:r>
            <a:r>
              <a:rPr lang="en-US" sz="2000" dirty="0"/>
              <a:t> </a:t>
            </a:r>
            <a:r>
              <a:rPr lang="en-US" sz="2000" dirty="0" err="1"/>
              <a:t>quan</a:t>
            </a:r>
            <a:r>
              <a:rPr lang="en-US" sz="2000" dirty="0"/>
              <a:t> </a:t>
            </a:r>
            <a:r>
              <a:rPr lang="en-US" sz="2000" dirty="0" err="1"/>
              <a:t>trọng</a:t>
            </a:r>
            <a:r>
              <a:rPr lang="en-US" sz="2000" dirty="0"/>
              <a:t> </a:t>
            </a:r>
            <a:r>
              <a:rPr lang="en-US" sz="2000" dirty="0" err="1"/>
              <a:t>vì</a:t>
            </a:r>
            <a:r>
              <a:rPr lang="en-US" sz="2000" dirty="0"/>
              <a:t> </a:t>
            </a:r>
            <a:r>
              <a:rPr lang="en-US" sz="2000" dirty="0" err="1"/>
              <a:t>các</a:t>
            </a:r>
            <a:r>
              <a:rPr lang="en-US" sz="2000" dirty="0"/>
              <a:t> </a:t>
            </a:r>
            <a:r>
              <a:rPr lang="en-US" sz="2000" dirty="0" err="1"/>
              <a:t>tụ</a:t>
            </a:r>
            <a:r>
              <a:rPr lang="en-US" sz="2000" dirty="0"/>
              <a:t> </a:t>
            </a:r>
            <a:r>
              <a:rPr lang="en-US" sz="2000" dirty="0" err="1"/>
              <a:t>điện</a:t>
            </a:r>
            <a:r>
              <a:rPr lang="en-US" sz="2000" dirty="0"/>
              <a:t> Y </a:t>
            </a:r>
            <a:r>
              <a:rPr lang="en-US" sz="2000" dirty="0" err="1"/>
              <a:t>chạy</a:t>
            </a:r>
            <a:r>
              <a:rPr lang="en-US" sz="2000" dirty="0"/>
              <a:t> </a:t>
            </a:r>
            <a:r>
              <a:rPr lang="en-US" sz="2000" dirty="0" err="1"/>
              <a:t>dòng</a:t>
            </a:r>
            <a:r>
              <a:rPr lang="en-US" sz="2000" dirty="0"/>
              <a:t> </a:t>
            </a:r>
            <a:r>
              <a:rPr lang="en-US" sz="2000" dirty="0" err="1"/>
              <a:t>tần</a:t>
            </a:r>
            <a:r>
              <a:rPr lang="en-US" sz="2000" dirty="0"/>
              <a:t> </a:t>
            </a:r>
            <a:r>
              <a:rPr lang="en-US" sz="2000" dirty="0" err="1"/>
              <a:t>số</a:t>
            </a:r>
            <a:r>
              <a:rPr lang="en-US" sz="2000" dirty="0"/>
              <a:t> </a:t>
            </a:r>
            <a:r>
              <a:rPr lang="en-US" sz="2000" dirty="0" err="1"/>
              <a:t>cao</a:t>
            </a:r>
            <a:r>
              <a:rPr lang="en-US" sz="2000" dirty="0"/>
              <a:t> (10 MHz </a:t>
            </a:r>
            <a:r>
              <a:rPr lang="en-US" sz="2000" dirty="0" err="1"/>
              <a:t>đến</a:t>
            </a:r>
            <a:r>
              <a:rPr lang="en-US" sz="2000" dirty="0"/>
              <a:t> 200 MHz) </a:t>
            </a:r>
            <a:r>
              <a:rPr lang="en-US" sz="2000" dirty="0" err="1"/>
              <a:t>trả</a:t>
            </a:r>
            <a:r>
              <a:rPr lang="en-US" sz="2000" dirty="0"/>
              <a:t> </a:t>
            </a:r>
            <a:r>
              <a:rPr lang="en-US" sz="2000" dirty="0" err="1"/>
              <a:t>về</a:t>
            </a:r>
            <a:r>
              <a:rPr lang="en-US" sz="2000" dirty="0"/>
              <a:t> </a:t>
            </a:r>
            <a:r>
              <a:rPr lang="en-US" sz="2000" dirty="0" err="1"/>
              <a:t>mạch</a:t>
            </a:r>
            <a:r>
              <a:rPr lang="en-US" sz="2000" dirty="0"/>
              <a:t> </a:t>
            </a:r>
            <a:r>
              <a:rPr lang="en-US" sz="2000" dirty="0" err="1"/>
              <a:t>chính</a:t>
            </a:r>
            <a:r>
              <a:rPr lang="en-US" sz="2000" dirty="0"/>
              <a:t>. </a:t>
            </a:r>
            <a:r>
              <a:rPr lang="en-US" sz="2000" dirty="0" err="1"/>
              <a:t>Hình</a:t>
            </a:r>
            <a:r>
              <a:rPr lang="en-US" sz="2000" dirty="0"/>
              <a:t> 5.14 </a:t>
            </a:r>
            <a:r>
              <a:rPr lang="en-US" sz="2000" dirty="0" err="1"/>
              <a:t>cho</a:t>
            </a:r>
            <a:r>
              <a:rPr lang="en-US" sz="2000" dirty="0"/>
              <a:t> </a:t>
            </a:r>
            <a:r>
              <a:rPr lang="en-US" sz="2000" dirty="0" err="1"/>
              <a:t>thấy</a:t>
            </a:r>
            <a:r>
              <a:rPr lang="en-US" sz="2000" dirty="0"/>
              <a:t> </a:t>
            </a:r>
            <a:r>
              <a:rPr lang="en-US" sz="2000" dirty="0" err="1"/>
              <a:t>cách</a:t>
            </a:r>
            <a:r>
              <a:rPr lang="en-US" sz="2000" dirty="0"/>
              <a:t> </a:t>
            </a:r>
            <a:r>
              <a:rPr lang="en-US" sz="2000" dirty="0" err="1"/>
              <a:t>đúng</a:t>
            </a:r>
            <a:r>
              <a:rPr lang="en-US" sz="2000" dirty="0"/>
              <a:t> </a:t>
            </a:r>
            <a:r>
              <a:rPr lang="en-US" sz="2000" dirty="0" err="1"/>
              <a:t>và</a:t>
            </a:r>
            <a:r>
              <a:rPr lang="en-US" sz="2000" dirty="0"/>
              <a:t> </a:t>
            </a:r>
            <a:r>
              <a:rPr lang="en-US" sz="2000" dirty="0" err="1"/>
              <a:t>sai</a:t>
            </a:r>
            <a:r>
              <a:rPr lang="en-US" sz="2000" dirty="0"/>
              <a:t> </a:t>
            </a:r>
            <a:r>
              <a:rPr lang="en-US" sz="2000" dirty="0" err="1"/>
              <a:t>để</a:t>
            </a:r>
            <a:r>
              <a:rPr lang="en-US" sz="2000" dirty="0"/>
              <a:t> </a:t>
            </a:r>
            <a:r>
              <a:rPr lang="en-US" sz="2000" dirty="0" err="1"/>
              <a:t>định</a:t>
            </a:r>
            <a:r>
              <a:rPr lang="en-US" sz="2000" dirty="0"/>
              <a:t> </a:t>
            </a:r>
            <a:r>
              <a:rPr lang="en-US" sz="2000" dirty="0" err="1"/>
              <a:t>tuyến</a:t>
            </a:r>
            <a:r>
              <a:rPr lang="en-US" sz="2000" dirty="0"/>
              <a:t> </a:t>
            </a:r>
            <a:r>
              <a:rPr lang="en-US" sz="2000" dirty="0" err="1"/>
              <a:t>đường</a:t>
            </a:r>
            <a:r>
              <a:rPr lang="en-US" sz="2000" dirty="0"/>
              <a:t> </a:t>
            </a:r>
            <a:r>
              <a:rPr lang="en-US" sz="2000" dirty="0" err="1"/>
              <a:t>dẫn</a:t>
            </a:r>
            <a:r>
              <a:rPr lang="en-US" sz="2000" dirty="0"/>
              <a:t> </a:t>
            </a:r>
            <a:r>
              <a:rPr lang="en-US" sz="2000" dirty="0" err="1"/>
              <a:t>trên</a:t>
            </a:r>
            <a:r>
              <a:rPr lang="en-US" sz="2000" dirty="0"/>
              <a:t> </a:t>
            </a:r>
            <a:r>
              <a:rPr lang="en-US" sz="2000" dirty="0" err="1"/>
              <a:t>mạch</a:t>
            </a:r>
            <a:r>
              <a:rPr lang="en-US" sz="2000" dirty="0"/>
              <a:t> in </a:t>
            </a:r>
            <a:r>
              <a:rPr lang="en-US" sz="2000" dirty="0" err="1"/>
              <a:t>tới</a:t>
            </a:r>
            <a:r>
              <a:rPr lang="en-US" sz="2000" dirty="0"/>
              <a:t> </a:t>
            </a:r>
            <a:r>
              <a:rPr lang="en-US" sz="2000" dirty="0" err="1"/>
              <a:t>các</a:t>
            </a:r>
            <a:r>
              <a:rPr lang="en-US" sz="2000" dirty="0"/>
              <a:t> </a:t>
            </a:r>
            <a:r>
              <a:rPr lang="en-US" sz="2000" dirty="0" err="1"/>
              <a:t>tụ</a:t>
            </a:r>
            <a:r>
              <a:rPr lang="en-US" sz="2000" dirty="0"/>
              <a:t> </a:t>
            </a:r>
            <a:r>
              <a:rPr lang="en-US" sz="2000" dirty="0" err="1"/>
              <a:t>điện</a:t>
            </a:r>
            <a:r>
              <a:rPr lang="en-US" sz="2000" dirty="0"/>
              <a:t>.</a:t>
            </a:r>
            <a:r>
              <a:rPr lang="vi-VN" sz="2000" dirty="0"/>
              <a:t> </a:t>
            </a:r>
            <a:endParaRPr lang="en-US" sz="2000" dirty="0" smtClean="0"/>
          </a:p>
          <a:p>
            <a:pPr marL="0" indent="0">
              <a:buNone/>
            </a:pPr>
            <a:r>
              <a:rPr lang="en-US" sz="2000" dirty="0" smtClean="0"/>
              <a:t>7</a:t>
            </a:r>
            <a:r>
              <a:rPr lang="en-US" sz="2000" dirty="0"/>
              <a:t>. </a:t>
            </a:r>
            <a:r>
              <a:rPr lang="en-US" sz="2000" dirty="0" err="1"/>
              <a:t>Khi</a:t>
            </a:r>
            <a:r>
              <a:rPr lang="en-US" sz="2000" dirty="0"/>
              <a:t> </a:t>
            </a:r>
            <a:r>
              <a:rPr lang="en-US" sz="2000" dirty="0" err="1"/>
              <a:t>định</a:t>
            </a:r>
            <a:r>
              <a:rPr lang="en-US" sz="2000" dirty="0"/>
              <a:t> </a:t>
            </a:r>
            <a:r>
              <a:rPr lang="en-US" sz="2000" dirty="0" err="1"/>
              <a:t>sử</a:t>
            </a:r>
            <a:r>
              <a:rPr lang="en-US" sz="2000" dirty="0"/>
              <a:t> </a:t>
            </a:r>
            <a:r>
              <a:rPr lang="en-US" sz="2000" dirty="0" err="1"/>
              <a:t>dụng</a:t>
            </a:r>
            <a:r>
              <a:rPr lang="en-US" sz="2000" dirty="0"/>
              <a:t> </a:t>
            </a:r>
            <a:r>
              <a:rPr lang="en-US" sz="2000" dirty="0" err="1"/>
              <a:t>các</a:t>
            </a:r>
            <a:r>
              <a:rPr lang="en-US" sz="2000" dirty="0"/>
              <a:t> </a:t>
            </a:r>
            <a:r>
              <a:rPr lang="en-US" sz="2000" dirty="0" err="1"/>
              <a:t>tụ</a:t>
            </a:r>
            <a:r>
              <a:rPr lang="en-US" sz="2000" dirty="0"/>
              <a:t> </a:t>
            </a:r>
            <a:r>
              <a:rPr lang="en-US" sz="2000" dirty="0" err="1"/>
              <a:t>gốm</a:t>
            </a:r>
            <a:r>
              <a:rPr lang="en-US" sz="2000" dirty="0"/>
              <a:t> SMD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cao</a:t>
            </a:r>
            <a:r>
              <a:rPr lang="en-US" sz="2000" dirty="0"/>
              <a:t> </a:t>
            </a:r>
            <a:r>
              <a:rPr lang="en-US" sz="2000" dirty="0" err="1"/>
              <a:t>thay</a:t>
            </a:r>
            <a:r>
              <a:rPr lang="en-US" sz="2000" dirty="0"/>
              <a:t> </a:t>
            </a:r>
            <a:r>
              <a:rPr lang="en-US" sz="2000" dirty="0" err="1"/>
              <a:t>cho</a:t>
            </a:r>
            <a:r>
              <a:rPr lang="en-US" sz="2000" dirty="0"/>
              <a:t> </a:t>
            </a:r>
            <a:r>
              <a:rPr lang="en-US" sz="2000" dirty="0" err="1"/>
              <a:t>tantali</a:t>
            </a:r>
            <a:r>
              <a:rPr lang="en-US" sz="2000" dirty="0"/>
              <a:t> </a:t>
            </a:r>
            <a:r>
              <a:rPr lang="en-US" sz="2000" dirty="0" err="1"/>
              <a:t>làm</a:t>
            </a:r>
            <a:r>
              <a:rPr lang="en-US" sz="2000" dirty="0"/>
              <a:t> </a:t>
            </a:r>
            <a:r>
              <a:rPr lang="en-US" sz="2000" dirty="0" err="1"/>
              <a:t>các</a:t>
            </a:r>
            <a:r>
              <a:rPr lang="en-US" sz="2000" dirty="0"/>
              <a:t> </a:t>
            </a:r>
            <a:r>
              <a:rPr lang="en-US" sz="2000" dirty="0" err="1"/>
              <a:t>bộ</a:t>
            </a:r>
            <a:r>
              <a:rPr lang="en-US" sz="2000" dirty="0"/>
              <a:t> </a:t>
            </a:r>
            <a:r>
              <a:rPr lang="en-US" sz="2000" dirty="0" err="1"/>
              <a:t>lọc</a:t>
            </a:r>
            <a:r>
              <a:rPr lang="en-US" sz="2000" dirty="0"/>
              <a:t> </a:t>
            </a:r>
            <a:r>
              <a:rPr lang="en-US" sz="2000" dirty="0" err="1"/>
              <a:t>đầu</a:t>
            </a:r>
            <a:r>
              <a:rPr lang="en-US" sz="2000" dirty="0"/>
              <a:t> </a:t>
            </a:r>
            <a:r>
              <a:rPr lang="en-US" sz="2000" dirty="0" err="1"/>
              <a:t>ra</a:t>
            </a:r>
            <a:r>
              <a:rPr lang="en-US" sz="2000" dirty="0"/>
              <a:t> </a:t>
            </a:r>
            <a:r>
              <a:rPr lang="en-US" sz="2000" dirty="0" err="1"/>
              <a:t>của</a:t>
            </a:r>
            <a:r>
              <a:rPr lang="en-US" sz="2000" dirty="0"/>
              <a:t> </a:t>
            </a:r>
            <a:r>
              <a:rPr lang="en-US" sz="2000" dirty="0" err="1"/>
              <a:t>một</a:t>
            </a:r>
            <a:r>
              <a:rPr lang="en-US" sz="2000" dirty="0"/>
              <a:t> </a:t>
            </a:r>
            <a:r>
              <a:rPr lang="en-US" sz="2000" dirty="0" err="1"/>
              <a:t>bộ</a:t>
            </a:r>
            <a:r>
              <a:rPr lang="en-US" sz="2000" dirty="0"/>
              <a:t> </a:t>
            </a:r>
            <a:r>
              <a:rPr lang="en-US" sz="2000" dirty="0" err="1"/>
              <a:t>chuyển</a:t>
            </a:r>
            <a:r>
              <a:rPr lang="en-US" sz="2000" dirty="0"/>
              <a:t> </a:t>
            </a:r>
            <a:r>
              <a:rPr lang="en-US" sz="2000" dirty="0" err="1"/>
              <a:t>đổi</a:t>
            </a:r>
            <a:r>
              <a:rPr lang="en-US" sz="2000" dirty="0"/>
              <a:t> DC/DC, </a:t>
            </a:r>
            <a:r>
              <a:rPr lang="en-US" sz="2000" dirty="0" err="1"/>
              <a:t>xin</a:t>
            </a:r>
            <a:r>
              <a:rPr lang="en-US" sz="2000" dirty="0"/>
              <a:t> </a:t>
            </a:r>
            <a:r>
              <a:rPr lang="en-US" sz="2000" dirty="0" err="1"/>
              <a:t>lưu</a:t>
            </a:r>
            <a:r>
              <a:rPr lang="en-US" sz="2000" dirty="0"/>
              <a:t> ý </a:t>
            </a:r>
            <a:r>
              <a:rPr lang="en-US" sz="2000" dirty="0" err="1"/>
              <a:t>rằng</a:t>
            </a:r>
            <a:r>
              <a:rPr lang="en-US" sz="2000" dirty="0"/>
              <a:t> </a:t>
            </a:r>
            <a:r>
              <a:rPr lang="en-US" sz="2000" dirty="0" err="1"/>
              <a:t>công</a:t>
            </a:r>
            <a:r>
              <a:rPr lang="en-US" sz="2000" dirty="0"/>
              <a:t> </a:t>
            </a:r>
            <a:r>
              <a:rPr lang="en-US" sz="2000" dirty="0" err="1"/>
              <a:t>suất</a:t>
            </a:r>
            <a:r>
              <a:rPr lang="en-US" sz="2000" dirty="0"/>
              <a:t> </a:t>
            </a:r>
            <a:r>
              <a:rPr lang="en-US" sz="2000" dirty="0" err="1"/>
              <a:t>danh</a:t>
            </a:r>
            <a:r>
              <a:rPr lang="en-US" sz="2000" dirty="0"/>
              <a:t> </a:t>
            </a:r>
            <a:r>
              <a:rPr lang="en-US" sz="2000" dirty="0" err="1"/>
              <a:t>định</a:t>
            </a:r>
            <a:r>
              <a:rPr lang="en-US" sz="2000" dirty="0"/>
              <a:t> </a:t>
            </a:r>
            <a:r>
              <a:rPr lang="en-US" sz="2000" dirty="0" err="1"/>
              <a:t>của</a:t>
            </a:r>
            <a:r>
              <a:rPr lang="en-US" sz="2000" dirty="0"/>
              <a:t> </a:t>
            </a:r>
            <a:r>
              <a:rPr lang="en-US" sz="2000" dirty="0" err="1"/>
              <a:t>chúng</a:t>
            </a:r>
            <a:r>
              <a:rPr lang="en-US" sz="2000" dirty="0"/>
              <a:t> </a:t>
            </a:r>
            <a:r>
              <a:rPr lang="en-US" sz="2000" dirty="0" err="1"/>
              <a:t>phụ</a:t>
            </a:r>
            <a:r>
              <a:rPr lang="en-US" sz="2000" dirty="0"/>
              <a:t> </a:t>
            </a:r>
            <a:r>
              <a:rPr lang="en-US" sz="2000" dirty="0" err="1"/>
              <a:t>thuộc</a:t>
            </a:r>
            <a:r>
              <a:rPr lang="en-US" sz="2000" dirty="0"/>
              <a:t> </a:t>
            </a:r>
            <a:r>
              <a:rPr lang="en-US" sz="2000" dirty="0" err="1"/>
              <a:t>rất</a:t>
            </a:r>
            <a:r>
              <a:rPr lang="en-US" sz="2000" dirty="0"/>
              <a:t> </a:t>
            </a:r>
            <a:r>
              <a:rPr lang="en-US" sz="2000" dirty="0" err="1"/>
              <a:t>lớn</a:t>
            </a:r>
            <a:r>
              <a:rPr lang="en-US" sz="2000" dirty="0"/>
              <a:t> </a:t>
            </a:r>
            <a:r>
              <a:rPr lang="en-US" sz="2000" dirty="0" err="1"/>
              <a:t>vào</a:t>
            </a:r>
            <a:r>
              <a:rPr lang="en-US" sz="2000" dirty="0"/>
              <a:t> </a:t>
            </a:r>
            <a:r>
              <a:rPr lang="en-US" sz="2000" dirty="0" err="1"/>
              <a:t>điện</a:t>
            </a:r>
            <a:r>
              <a:rPr lang="en-US" sz="2000" dirty="0"/>
              <a:t> </a:t>
            </a:r>
            <a:r>
              <a:rPr lang="en-US" sz="2000" dirty="0" err="1"/>
              <a:t>môi</a:t>
            </a:r>
            <a:r>
              <a:rPr lang="en-US" sz="2000" dirty="0"/>
              <a:t> </a:t>
            </a:r>
            <a:r>
              <a:rPr lang="en-US" sz="2000" dirty="0" err="1"/>
              <a:t>và</a:t>
            </a:r>
            <a:r>
              <a:rPr lang="en-US" sz="2000" dirty="0"/>
              <a:t> </a:t>
            </a:r>
            <a:r>
              <a:rPr lang="en-US" sz="2000" dirty="0" err="1"/>
              <a:t>điện</a:t>
            </a:r>
            <a:r>
              <a:rPr lang="en-US" sz="2000" dirty="0"/>
              <a:t> </a:t>
            </a:r>
            <a:r>
              <a:rPr lang="en-US" sz="2000" dirty="0" err="1"/>
              <a:t>áp</a:t>
            </a:r>
            <a:r>
              <a:rPr lang="en-US" sz="2000" dirty="0"/>
              <a:t> </a:t>
            </a:r>
            <a:r>
              <a:rPr lang="en-US" sz="2000" dirty="0" err="1"/>
              <a:t>định</a:t>
            </a:r>
            <a:r>
              <a:rPr lang="en-US" sz="2000" dirty="0"/>
              <a:t> </a:t>
            </a:r>
            <a:r>
              <a:rPr lang="en-US" sz="2000" dirty="0" err="1"/>
              <a:t>mức</a:t>
            </a:r>
            <a:r>
              <a:rPr lang="en-US" sz="2000" dirty="0"/>
              <a:t>, </a:t>
            </a:r>
            <a:r>
              <a:rPr lang="en-US" sz="2000" dirty="0" err="1"/>
              <a:t>bảng</a:t>
            </a:r>
            <a:r>
              <a:rPr lang="en-US" sz="2000" dirty="0"/>
              <a:t> </a:t>
            </a:r>
            <a:r>
              <a:rPr lang="en-US" sz="2000" dirty="0" err="1"/>
              <a:t>dưới</a:t>
            </a:r>
            <a:r>
              <a:rPr lang="en-US" sz="2000" dirty="0"/>
              <a:t> </a:t>
            </a:r>
            <a:r>
              <a:rPr lang="en-US" sz="2000" dirty="0" err="1"/>
              <a:t>đây</a:t>
            </a:r>
            <a:r>
              <a:rPr lang="en-US" sz="2000" dirty="0"/>
              <a:t> </a:t>
            </a:r>
            <a:r>
              <a:rPr lang="en-US" sz="2000" dirty="0" err="1"/>
              <a:t>cho</a:t>
            </a:r>
            <a:r>
              <a:rPr lang="en-US" sz="2000" dirty="0"/>
              <a:t> </a:t>
            </a:r>
            <a:r>
              <a:rPr lang="en-US" sz="2000" dirty="0" err="1"/>
              <a:t>các</a:t>
            </a:r>
            <a:r>
              <a:rPr lang="en-US" sz="2000" dirty="0"/>
              <a:t> </a:t>
            </a:r>
            <a:r>
              <a:rPr lang="en-US" sz="2000" dirty="0" err="1"/>
              <a:t>vật</a:t>
            </a:r>
            <a:r>
              <a:rPr lang="en-US" sz="2000" dirty="0"/>
              <a:t> </a:t>
            </a:r>
            <a:r>
              <a:rPr lang="en-US" sz="2000" dirty="0" err="1"/>
              <a:t>liệu</a:t>
            </a:r>
            <a:r>
              <a:rPr lang="en-US" sz="2000" dirty="0"/>
              <a:t> </a:t>
            </a:r>
            <a:r>
              <a:rPr lang="en-US" sz="2000" dirty="0" err="1"/>
              <a:t>thông</a:t>
            </a:r>
            <a:r>
              <a:rPr lang="en-US" sz="2000" dirty="0"/>
              <a:t> </a:t>
            </a:r>
            <a:r>
              <a:rPr lang="en-US" sz="2000" dirty="0" err="1"/>
              <a:t>thường</a:t>
            </a:r>
            <a:r>
              <a:rPr lang="en-US" sz="2000" dirty="0"/>
              <a:t> </a:t>
            </a:r>
            <a:r>
              <a:rPr lang="en-US" sz="2000" dirty="0" err="1"/>
              <a:t>khác</a:t>
            </a:r>
            <a:r>
              <a:rPr lang="en-US" sz="2000" dirty="0"/>
              <a:t> </a:t>
            </a:r>
            <a:r>
              <a:rPr lang="en-US" sz="2000" dirty="0" err="1"/>
              <a:t>nhau</a:t>
            </a:r>
            <a:r>
              <a:rPr lang="en-US" sz="2000" dirty="0"/>
              <a:t> so </a:t>
            </a:r>
            <a:r>
              <a:rPr lang="en-US" sz="2000" dirty="0" err="1"/>
              <a:t>với</a:t>
            </a:r>
            <a:r>
              <a:rPr lang="en-US" sz="2000" dirty="0"/>
              <a:t> </a:t>
            </a:r>
            <a:r>
              <a:rPr lang="en-US" sz="2000" dirty="0" err="1"/>
              <a:t>vật</a:t>
            </a:r>
            <a:r>
              <a:rPr lang="en-US" sz="2000" dirty="0"/>
              <a:t> </a:t>
            </a:r>
            <a:r>
              <a:rPr lang="en-US" sz="2000" dirty="0" err="1"/>
              <a:t>liệu</a:t>
            </a:r>
            <a:r>
              <a:rPr lang="en-US" sz="2000" dirty="0"/>
              <a:t> </a:t>
            </a:r>
            <a:r>
              <a:rPr lang="en-US" sz="2000" dirty="0" err="1"/>
              <a:t>tụ</a:t>
            </a:r>
            <a:r>
              <a:rPr lang="en-US" sz="2000" dirty="0"/>
              <a:t> </a:t>
            </a:r>
            <a:r>
              <a:rPr lang="en-US" sz="2000" dirty="0" err="1"/>
              <a:t>điện</a:t>
            </a:r>
            <a:r>
              <a:rPr lang="en-US" sz="2000" dirty="0"/>
              <a:t> </a:t>
            </a:r>
            <a:r>
              <a:rPr lang="en-US" sz="2000" dirty="0" err="1"/>
              <a:t>giá</a:t>
            </a:r>
            <a:r>
              <a:rPr lang="en-US" sz="2000" dirty="0"/>
              <a:t> </a:t>
            </a:r>
            <a:r>
              <a:rPr lang="en-US" sz="2000" dirty="0" err="1"/>
              <a:t>trị</a:t>
            </a:r>
            <a:r>
              <a:rPr lang="en-US" sz="2000" dirty="0"/>
              <a:t> </a:t>
            </a:r>
            <a:r>
              <a:rPr lang="en-US" sz="2000" dirty="0" err="1"/>
              <a:t>thấp</a:t>
            </a:r>
            <a:r>
              <a:rPr lang="en-US" sz="2000" dirty="0"/>
              <a:t> (C0G). Do </a:t>
            </a:r>
            <a:r>
              <a:rPr lang="en-US" sz="2000" dirty="0" err="1"/>
              <a:t>đó</a:t>
            </a:r>
            <a:r>
              <a:rPr lang="en-US" sz="2000" dirty="0"/>
              <a:t>, </a:t>
            </a:r>
            <a:r>
              <a:rPr lang="en-US" sz="2000" dirty="0" err="1"/>
              <a:t>nguyên</a:t>
            </a:r>
            <a:r>
              <a:rPr lang="en-US" sz="2000" dirty="0"/>
              <a:t> </a:t>
            </a:r>
            <a:r>
              <a:rPr lang="en-US" sz="2000" dirty="0" err="1"/>
              <a:t>tắc</a:t>
            </a:r>
            <a:r>
              <a:rPr lang="en-US" sz="2000" dirty="0"/>
              <a:t> </a:t>
            </a:r>
            <a:r>
              <a:rPr lang="en-US" sz="2000" dirty="0" err="1"/>
              <a:t>chung</a:t>
            </a:r>
            <a:r>
              <a:rPr lang="en-US" sz="2000" dirty="0"/>
              <a:t>, </a:t>
            </a:r>
            <a:r>
              <a:rPr lang="en-US" sz="2000" dirty="0" err="1"/>
              <a:t>nên</a:t>
            </a:r>
            <a:r>
              <a:rPr lang="en-US" sz="2000" dirty="0"/>
              <a:t> </a:t>
            </a:r>
            <a:r>
              <a:rPr lang="en-US" sz="2000" dirty="0" err="1"/>
              <a:t>chọn</a:t>
            </a:r>
            <a:r>
              <a:rPr lang="en-US" sz="2000" dirty="0"/>
              <a:t> </a:t>
            </a:r>
            <a:r>
              <a:rPr lang="en-US" sz="2000" dirty="0" err="1"/>
              <a:t>ít</a:t>
            </a:r>
            <a:r>
              <a:rPr lang="en-US" sz="2000" dirty="0"/>
              <a:t> </a:t>
            </a:r>
            <a:r>
              <a:rPr lang="en-US" sz="2000" dirty="0" err="1"/>
              <a:t>nhất</a:t>
            </a:r>
            <a:r>
              <a:rPr lang="en-US" sz="2000" dirty="0"/>
              <a:t> </a:t>
            </a:r>
            <a:r>
              <a:rPr lang="en-US" sz="2000" dirty="0" err="1"/>
              <a:t>giá</a:t>
            </a:r>
            <a:r>
              <a:rPr lang="en-US" sz="2000" dirty="0"/>
              <a:t> </a:t>
            </a:r>
            <a:r>
              <a:rPr lang="en-US" sz="2000" dirty="0" err="1"/>
              <a:t>trị</a:t>
            </a:r>
            <a:r>
              <a:rPr lang="en-US" sz="2000" dirty="0"/>
              <a:t> </a:t>
            </a:r>
            <a:r>
              <a:rPr lang="en-US" sz="2000" dirty="0" err="1"/>
              <a:t>danh</a:t>
            </a:r>
            <a:r>
              <a:rPr lang="en-US" sz="2000" dirty="0"/>
              <a:t> </a:t>
            </a:r>
            <a:r>
              <a:rPr lang="en-US" sz="2000" dirty="0" err="1"/>
              <a:t>nghĩa</a:t>
            </a:r>
            <a:r>
              <a:rPr lang="en-US" sz="2000" dirty="0"/>
              <a:t> </a:t>
            </a:r>
            <a:r>
              <a:rPr lang="en-US" sz="2000" dirty="0" err="1"/>
              <a:t>gấp</a:t>
            </a:r>
            <a:r>
              <a:rPr lang="en-US" sz="2000" dirty="0"/>
              <a:t> </a:t>
            </a:r>
            <a:r>
              <a:rPr lang="en-US" sz="2000" dirty="0" err="1"/>
              <a:t>đôi</a:t>
            </a:r>
            <a:r>
              <a:rPr lang="en-US" sz="2000" dirty="0"/>
              <a:t>, </a:t>
            </a:r>
            <a:r>
              <a:rPr lang="en-US" sz="2000" dirty="0" err="1"/>
              <a:t>vì</a:t>
            </a:r>
            <a:r>
              <a:rPr lang="en-US" sz="2000" dirty="0"/>
              <a:t> </a:t>
            </a:r>
            <a:r>
              <a:rPr lang="en-US" sz="2000" dirty="0" err="1"/>
              <a:t>vậy</a:t>
            </a:r>
            <a:r>
              <a:rPr lang="en-US" sz="2000" dirty="0"/>
              <a:t> </a:t>
            </a:r>
            <a:r>
              <a:rPr lang="en-US" sz="2000" dirty="0" err="1"/>
              <a:t>nếu</a:t>
            </a:r>
            <a:r>
              <a:rPr lang="en-US" sz="2000" dirty="0"/>
              <a:t> </a:t>
            </a:r>
            <a:r>
              <a:rPr lang="en-US" sz="2000" dirty="0" err="1"/>
              <a:t>bạn</a:t>
            </a:r>
            <a:r>
              <a:rPr lang="en-US" sz="2000" dirty="0"/>
              <a:t> </a:t>
            </a:r>
            <a:r>
              <a:rPr lang="en-US" sz="2000" dirty="0" err="1"/>
              <a:t>cần</a:t>
            </a:r>
            <a:r>
              <a:rPr lang="en-US" sz="2000" dirty="0"/>
              <a:t> 10 </a:t>
            </a:r>
            <a:r>
              <a:rPr lang="en-US" sz="2000" dirty="0" err="1"/>
              <a:t>μF</a:t>
            </a:r>
            <a:r>
              <a:rPr lang="en-US" sz="2000" dirty="0"/>
              <a:t>/6,3 V, </a:t>
            </a:r>
            <a:r>
              <a:rPr lang="en-US" sz="2000" dirty="0" err="1"/>
              <a:t>bạn</a:t>
            </a:r>
            <a:r>
              <a:rPr lang="en-US" sz="2000" dirty="0"/>
              <a:t> </a:t>
            </a:r>
            <a:r>
              <a:rPr lang="en-US" sz="2000" dirty="0" err="1"/>
              <a:t>nên</a:t>
            </a:r>
            <a:r>
              <a:rPr lang="en-US" sz="2000" dirty="0"/>
              <a:t> </a:t>
            </a:r>
            <a:r>
              <a:rPr lang="en-US" sz="2000" dirty="0" err="1"/>
              <a:t>sử</a:t>
            </a:r>
            <a:r>
              <a:rPr lang="en-US" sz="2000" dirty="0"/>
              <a:t> </a:t>
            </a:r>
            <a:r>
              <a:rPr lang="en-US" sz="2000" dirty="0" err="1"/>
              <a:t>dụng</a:t>
            </a:r>
            <a:r>
              <a:rPr lang="en-US" sz="2000" dirty="0"/>
              <a:t> </a:t>
            </a:r>
            <a:r>
              <a:rPr lang="en-US" sz="2000" dirty="0" err="1"/>
              <a:t>tụ</a:t>
            </a:r>
            <a:r>
              <a:rPr lang="en-US" sz="2000" dirty="0"/>
              <a:t> </a:t>
            </a:r>
            <a:r>
              <a:rPr lang="en-US" sz="2000" dirty="0" err="1"/>
              <a:t>điện</a:t>
            </a:r>
            <a:r>
              <a:rPr lang="en-US" sz="2000" dirty="0"/>
              <a:t> </a:t>
            </a:r>
            <a:r>
              <a:rPr lang="en-US" sz="2000" dirty="0" err="1"/>
              <a:t>gốm</a:t>
            </a:r>
            <a:r>
              <a:rPr lang="en-US" sz="2000" dirty="0"/>
              <a:t> 22 </a:t>
            </a:r>
            <a:r>
              <a:rPr lang="en-US" sz="2000" dirty="0" err="1"/>
              <a:t>μF</a:t>
            </a:r>
            <a:r>
              <a:rPr lang="en-US" sz="2000" dirty="0"/>
              <a:t>/6.3 V, </a:t>
            </a:r>
            <a:r>
              <a:rPr lang="en-US" sz="2000" dirty="0" err="1"/>
              <a:t>tốt</a:t>
            </a:r>
            <a:r>
              <a:rPr lang="en-US" sz="2000" dirty="0"/>
              <a:t> </a:t>
            </a:r>
            <a:r>
              <a:rPr lang="en-US" sz="2000" dirty="0" err="1"/>
              <a:t>hơn</a:t>
            </a:r>
            <a:r>
              <a:rPr lang="en-US" sz="2000" dirty="0"/>
              <a:t>.</a:t>
            </a:r>
            <a:endParaRPr lang="vi-VN" sz="2000" dirty="0" smtClean="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40</a:t>
            </a:fld>
            <a:endParaRPr lang="en-US"/>
          </a:p>
        </p:txBody>
      </p:sp>
    </p:spTree>
    <p:extLst>
      <p:ext uri="{BB962C8B-B14F-4D97-AF65-F5344CB8AC3E}">
        <p14:creationId xmlns:p14="http://schemas.microsoft.com/office/powerpoint/2010/main" val="336859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1 Tổng quan</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vi-VN" sz="2400" dirty="0"/>
              <a:t>Một số hướng dẫn chung cho bố trí PCB người thiết kế cần lưu ý:</a:t>
            </a:r>
          </a:p>
          <a:p>
            <a:pPr>
              <a:spcAft>
                <a:spcPts val="600"/>
              </a:spcAft>
            </a:pPr>
            <a:r>
              <a:rPr lang="vi-VN" sz="2400" dirty="0" smtClean="0"/>
              <a:t>Tăng </a:t>
            </a:r>
            <a:r>
              <a:rPr lang="vi-VN" sz="2400" dirty="0"/>
              <a:t>khoảng cách giữa các đường dẫn để giảm thiểu nhiễu không mong muốn do ghép nối điện dung.</a:t>
            </a:r>
          </a:p>
          <a:p>
            <a:pPr>
              <a:spcAft>
                <a:spcPts val="600"/>
              </a:spcAft>
            </a:pPr>
            <a:r>
              <a:rPr lang="vi-VN" sz="2400" dirty="0" smtClean="0"/>
              <a:t>Tối </a:t>
            </a:r>
            <a:r>
              <a:rPr lang="vi-VN" sz="2400" dirty="0"/>
              <a:t>đa hóa điện dung PCB bằng cách </a:t>
            </a:r>
            <a:r>
              <a:rPr lang="vi-VN" sz="2400" dirty="0" smtClean="0"/>
              <a:t>bố trí </a:t>
            </a:r>
            <a:r>
              <a:rPr lang="vi-VN" sz="2400" dirty="0"/>
              <a:t>nguồn và đất song song.</a:t>
            </a:r>
          </a:p>
          <a:p>
            <a:pPr>
              <a:spcAft>
                <a:spcPts val="600"/>
              </a:spcAft>
            </a:pPr>
            <a:r>
              <a:rPr lang="vi-VN" sz="2400" dirty="0" smtClean="0"/>
              <a:t>Bố trí </a:t>
            </a:r>
            <a:r>
              <a:rPr lang="vi-VN" sz="2400" dirty="0"/>
              <a:t>các đường dẫn tần số nhạy cảm và tần số cao cách xa các đường dẫn có nhiễu cao.</a:t>
            </a:r>
          </a:p>
          <a:p>
            <a:pPr>
              <a:spcAft>
                <a:spcPts val="600"/>
              </a:spcAft>
            </a:pPr>
            <a:r>
              <a:rPr lang="vi-VN" sz="2400" dirty="0" smtClean="0"/>
              <a:t>Mở </a:t>
            </a:r>
            <a:r>
              <a:rPr lang="vi-VN" sz="2400" dirty="0"/>
              <a:t>rộng đường dẫn đất và đường dẫn nguồn để giảm trở kháng của cả đường dây nguồn và đường nối đất.</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5</a:t>
            </a:fld>
            <a:endParaRPr lang="en-US"/>
          </a:p>
        </p:txBody>
      </p:sp>
    </p:spTree>
    <p:extLst>
      <p:ext uri="{BB962C8B-B14F-4D97-AF65-F5344CB8AC3E}">
        <p14:creationId xmlns:p14="http://schemas.microsoft.com/office/powerpoint/2010/main" val="324051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2  Phân vùng mạch</a:t>
            </a:r>
            <a:endParaRPr lang="en-US" b="1"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marL="0" indent="0">
              <a:buNone/>
            </a:pPr>
            <a:r>
              <a:rPr lang="vi-VN" sz="3800" b="1" dirty="0">
                <a:solidFill>
                  <a:srgbClr val="00B050"/>
                </a:solidFill>
              </a:rPr>
              <a:t>1 Phân vùng bên trong và bên ngoài mạch in</a:t>
            </a:r>
          </a:p>
          <a:p>
            <a:pPr marL="0" indent="0" fontAlgn="base">
              <a:buNone/>
            </a:pPr>
            <a:r>
              <a:rPr lang="vi-VN" dirty="0"/>
              <a:t>Yếu tố này của thiết kế mạch là quan trọng để đảm bảo rằng mạch có thể vượt qua kiểm tra EMC của nó. Nó phải được thực hiện ở ngay giai đoạn đầu tiên của thiết kế theo quan điểm thực tế là nó điều chỉnh toàn bộ cấu trúc của mạch và cấu trúc cơ khí</a:t>
            </a:r>
            <a:r>
              <a:rPr lang="vi-VN" dirty="0" smtClean="0"/>
              <a:t>.</a:t>
            </a:r>
          </a:p>
          <a:p>
            <a:pPr marL="0" indent="0" fontAlgn="base">
              <a:buNone/>
            </a:pPr>
            <a:endParaRPr lang="vi-VN" dirty="0"/>
          </a:p>
          <a:p>
            <a:pPr marL="0" indent="0" fontAlgn="base">
              <a:buNone/>
            </a:pPr>
            <a:r>
              <a:rPr lang="vi-VN" dirty="0"/>
              <a:t>Giai đoạn đầu tiên của quá trình phân vùng là </a:t>
            </a:r>
            <a:r>
              <a:rPr lang="vi-VN" dirty="0">
                <a:solidFill>
                  <a:srgbClr val="FF0000"/>
                </a:solidFill>
              </a:rPr>
              <a:t>tách riêng mạch thành các khu vực EMC quan trọng và không quan </a:t>
            </a:r>
            <a:r>
              <a:rPr lang="vi-VN" dirty="0" smtClean="0">
                <a:solidFill>
                  <a:srgbClr val="FF0000"/>
                </a:solidFill>
              </a:rPr>
              <a:t>trọng</a:t>
            </a:r>
            <a:r>
              <a:rPr lang="vi-VN" dirty="0"/>
              <a:t>:</a:t>
            </a:r>
            <a:r>
              <a:rPr lang="vi-VN" dirty="0" smtClean="0"/>
              <a:t> </a:t>
            </a:r>
          </a:p>
          <a:p>
            <a:pPr fontAlgn="base"/>
            <a:endParaRPr lang="vi-VN" dirty="0" smtClean="0"/>
          </a:p>
          <a:p>
            <a:pPr fontAlgn="base"/>
            <a:r>
              <a:rPr lang="vi-VN" dirty="0" smtClean="0"/>
              <a:t>K</a:t>
            </a:r>
            <a:r>
              <a:rPr lang="vi-VN" dirty="0" smtClean="0">
                <a:solidFill>
                  <a:srgbClr val="FF0000"/>
                </a:solidFill>
              </a:rPr>
              <a:t>hu </a:t>
            </a:r>
            <a:r>
              <a:rPr lang="vi-VN" dirty="0">
                <a:solidFill>
                  <a:srgbClr val="FF0000"/>
                </a:solidFill>
              </a:rPr>
              <a:t>vực EMC quan trọng là những khu vực có nguồn bức xạ, hoặc có thể dễ bị bức xạ</a:t>
            </a:r>
            <a:r>
              <a:rPr lang="vi-VN" dirty="0"/>
              <a:t>. Các khu vực này có thể bao gồm các mạch có mạch điện cao tần, các mạch tương tự mức thấp, logic tốc độ cao, các mạch vi xử lý [RE 29</a:t>
            </a:r>
            <a:r>
              <a:rPr lang="vi-VN" dirty="0" smtClean="0"/>
              <a:t>].</a:t>
            </a:r>
          </a:p>
          <a:p>
            <a:pPr fontAlgn="base"/>
            <a:endParaRPr lang="vi-VN" dirty="0"/>
          </a:p>
          <a:p>
            <a:pPr fontAlgn="base"/>
            <a:r>
              <a:rPr lang="vi-VN" dirty="0"/>
              <a:t>Các khu vực EMC không quan trọng là những khu vực không có khả năng phát ra tín hiệu bức xạ hoặc dễ bị nhiễm xạ. Mạch điện bao gồm nguồn cung cấp điện tuyến tính (không phải là nguồn chuyển mạch), mạch tốc độ chậm và các loại tương tự.</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6</a:t>
            </a:fld>
            <a:endParaRPr lang="en-US"/>
          </a:p>
        </p:txBody>
      </p:sp>
    </p:spTree>
    <p:extLst>
      <p:ext uri="{BB962C8B-B14F-4D97-AF65-F5344CB8AC3E}">
        <p14:creationId xmlns:p14="http://schemas.microsoft.com/office/powerpoint/2010/main" val="356561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2  Phân vùng mạch</a:t>
            </a:r>
            <a:endParaRPr lang="en-US" b="1"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0" indent="0">
              <a:buNone/>
            </a:pPr>
            <a:r>
              <a:rPr lang="vi-VN" sz="3400" b="1" dirty="0">
                <a:solidFill>
                  <a:srgbClr val="00B050"/>
                </a:solidFill>
              </a:rPr>
              <a:t>1 Phân vùng bên trong và bên ngoài mạch in</a:t>
            </a:r>
          </a:p>
          <a:p>
            <a:pPr marL="0" indent="0">
              <a:buNone/>
            </a:pPr>
            <a:r>
              <a:rPr lang="vi-VN" dirty="0"/>
              <a:t>Hai khu vực chính trên PCB là:</a:t>
            </a:r>
          </a:p>
          <a:p>
            <a:r>
              <a:rPr lang="vi-VN" dirty="0"/>
              <a:t>Khu vực bên ngoài: Ở đó kiểm soát chung môi trường điện từ (EM) không thể thực hiện được.</a:t>
            </a:r>
          </a:p>
          <a:p>
            <a:pPr fontAlgn="base"/>
            <a:r>
              <a:rPr lang="vi-VN" dirty="0"/>
              <a:t>Khu vực bên trong: Ở đó kiểm soát chung môi trường EM sẽ thực hiện được.</a:t>
            </a:r>
          </a:p>
          <a:p>
            <a:pPr marL="0" indent="0">
              <a:buNone/>
            </a:pPr>
            <a:r>
              <a:rPr lang="vi-VN" dirty="0"/>
              <a:t>Các khu vực bên ngoài và bên trong dễ dàng thiết lập cho một sản phẩm có vỏ được che chắn hoàn toàn (chúng được ngăn cách bởi tấm chắn) nhưng có thể khó đối với các sản phẩm không được che chắn (không vỏ</a:t>
            </a:r>
            <a:r>
              <a:rPr lang="vi-VN" dirty="0" smtClean="0"/>
              <a:t>).</a:t>
            </a:r>
          </a:p>
          <a:p>
            <a:pPr marL="0" indent="0">
              <a:buNone/>
            </a:pPr>
            <a:endParaRPr lang="vi-VN" dirty="0"/>
          </a:p>
          <a:p>
            <a:pPr marL="0" indent="0" fontAlgn="base">
              <a:buNone/>
            </a:pPr>
            <a:r>
              <a:rPr lang="vi-VN" dirty="0"/>
              <a:t>Khi công việc này đã được hoàn thành, bố cục thiết kế có thể được thực hiện. </a:t>
            </a:r>
            <a:r>
              <a:rPr lang="vi-VN" dirty="0">
                <a:solidFill>
                  <a:srgbClr val="FF0000"/>
                </a:solidFill>
              </a:rPr>
              <a:t>Các vùng quan trọng hoặc nhạy cảm có thể được che chắn hoặc các bộ lọc được thêm vào khi cần thiết ở các giao diện để ngăn EMI bị bức xạ, hoặc để bảo vệ các mạch này khỏi các tác động của EMI.</a:t>
            </a:r>
          </a:p>
          <a:p>
            <a:pPr fontAlgn="base"/>
            <a:endParaRPr lang="vi-VN" dirty="0"/>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7</a:t>
            </a:fld>
            <a:endParaRPr lang="en-US"/>
          </a:p>
        </p:txBody>
      </p:sp>
    </p:spTree>
    <p:extLst>
      <p:ext uri="{BB962C8B-B14F-4D97-AF65-F5344CB8AC3E}">
        <p14:creationId xmlns:p14="http://schemas.microsoft.com/office/powerpoint/2010/main" val="356561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2  Phân vùng mạch</a:t>
            </a:r>
            <a:endParaRPr lang="en-US" b="1" dirty="0"/>
          </a:p>
        </p:txBody>
      </p:sp>
      <p:sp>
        <p:nvSpPr>
          <p:cNvPr id="3" name="Content Placeholder 2"/>
          <p:cNvSpPr>
            <a:spLocks noGrp="1"/>
          </p:cNvSpPr>
          <p:nvPr>
            <p:ph idx="1"/>
          </p:nvPr>
        </p:nvSpPr>
        <p:spPr>
          <a:xfrm>
            <a:off x="457200" y="1600200"/>
            <a:ext cx="8229600" cy="5029200"/>
          </a:xfrm>
        </p:spPr>
        <p:txBody>
          <a:bodyPr>
            <a:noAutofit/>
          </a:bodyPr>
          <a:lstStyle/>
          <a:p>
            <a:pPr marL="0" indent="0">
              <a:buNone/>
            </a:pPr>
            <a:r>
              <a:rPr lang="vi-VN" sz="2400" b="1" dirty="0">
                <a:solidFill>
                  <a:srgbClr val="00B050"/>
                </a:solidFill>
              </a:rPr>
              <a:t>2 Ranh giới các khu vực [Re 11]</a:t>
            </a:r>
          </a:p>
          <a:p>
            <a:pPr marL="0" indent="0">
              <a:buNone/>
            </a:pPr>
            <a:r>
              <a:rPr lang="vi-VN" sz="2300" dirty="0"/>
              <a:t>Khi khu vực bên trong đã được xác định (có thể có hai hoặc nhiều “khu vực bên trong” của một sản phẩm nhiều PCB, ở đó các PCB được kết nối bằng dây điện), mỗi khu vực phải được chia nhỏ thành hai loại:</a:t>
            </a:r>
          </a:p>
          <a:p>
            <a:pPr lvl="0"/>
            <a:r>
              <a:rPr lang="vi-VN" sz="2300" dirty="0"/>
              <a:t>Mạch bẩn, tốc độ cao, nhiễu, (v.v.) là mạch "aggressive: chủ động gây nhiễu", </a:t>
            </a:r>
          </a:p>
          <a:p>
            <a:pPr lvl="0"/>
            <a:r>
              <a:rPr lang="vi-VN" sz="2300" dirty="0"/>
              <a:t>V</a:t>
            </a:r>
            <a:r>
              <a:rPr lang="vi-VN" sz="2300" dirty="0" smtClean="0"/>
              <a:t>à </a:t>
            </a:r>
            <a:r>
              <a:rPr lang="vi-VN" sz="2300" dirty="0"/>
              <a:t>mạch sạch, nhạy cảm, yên tĩnh, (v.v.) là mạch " victim: nạn nhân nhiễm nhiễu". </a:t>
            </a:r>
          </a:p>
          <a:p>
            <a:pPr marL="0" indent="0">
              <a:buNone/>
            </a:pPr>
            <a:r>
              <a:rPr lang="vi-VN" sz="2300" dirty="0"/>
              <a:t>Khả năng mạch là </a:t>
            </a:r>
            <a:r>
              <a:rPr lang="vi-VN" sz="2300" dirty="0" smtClean="0"/>
              <a:t>aggressive </a:t>
            </a:r>
            <a:r>
              <a:rPr lang="vi-VN" sz="2300" dirty="0"/>
              <a:t>phụ thuộc vào dV/dt và/hoặc dI/dt cực đại. Khả năng mạch là victim của hiện tượng EM hay không phụ thuộc vào mức tín hiệu của nó và giới hạn nhiễu (ít nhạy hơn, bằng hay nhạy hơn).</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8</a:t>
            </a:fld>
            <a:endParaRPr lang="en-US"/>
          </a:p>
        </p:txBody>
      </p:sp>
    </p:spTree>
    <p:extLst>
      <p:ext uri="{BB962C8B-B14F-4D97-AF65-F5344CB8AC3E}">
        <p14:creationId xmlns:p14="http://schemas.microsoft.com/office/powerpoint/2010/main" val="356561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vert="horz" lIns="91440" tIns="45720" rIns="91440" bIns="45720" rtlCol="0" anchor="ctr">
            <a:normAutofit/>
          </a:bodyPr>
          <a:lstStyle/>
          <a:p>
            <a:r>
              <a:rPr lang="vi-VN" dirty="0"/>
              <a:t>2  Phân vùng mạch</a:t>
            </a:r>
            <a:endParaRPr lang="en-US" b="1" dirty="0"/>
          </a:p>
        </p:txBody>
      </p:sp>
      <p:sp>
        <p:nvSpPr>
          <p:cNvPr id="3" name="Content Placeholder 2"/>
          <p:cNvSpPr>
            <a:spLocks noGrp="1"/>
          </p:cNvSpPr>
          <p:nvPr>
            <p:ph idx="1"/>
          </p:nvPr>
        </p:nvSpPr>
        <p:spPr>
          <a:xfrm>
            <a:off x="457200" y="1447800"/>
            <a:ext cx="3429000" cy="4953000"/>
          </a:xfrm>
        </p:spPr>
        <p:txBody>
          <a:bodyPr>
            <a:normAutofit/>
          </a:bodyPr>
          <a:lstStyle/>
          <a:p>
            <a:pPr marL="0" indent="0">
              <a:buNone/>
            </a:pPr>
            <a:r>
              <a:rPr lang="vi-VN" sz="2000" dirty="0"/>
              <a:t>Các khu vực khác nhau bên trong nên được chia tách vật lý với nhau, và với khu vực bên ngoài, cả </a:t>
            </a:r>
            <a:r>
              <a:rPr lang="vi-VN" sz="2000" dirty="0" smtClean="0"/>
              <a:t>về </a:t>
            </a:r>
            <a:r>
              <a:rPr lang="vi-VN" sz="2000" dirty="0"/>
              <a:t>cơ lẫn điện. Ngay ở giai đoạn đầu thiết kế, bằng cách chỉ ra các khu vực tách biệt trên tất cả các bản vẽ, thường được thực hiện bằng cách vẽ các đường chấm xung quanh các khu vực hình chữ nhật, mỗi khu vực đường chấm (hình </a:t>
            </a:r>
            <a:r>
              <a:rPr lang="vi-VN" sz="2000" dirty="0" smtClean="0"/>
              <a:t>bên) </a:t>
            </a:r>
            <a:r>
              <a:rPr lang="vi-VN" sz="2000" dirty="0"/>
              <a:t>như vậy bao gồm phần tách biệt của mạch.</a:t>
            </a:r>
          </a:p>
        </p:txBody>
      </p:sp>
      <p:sp>
        <p:nvSpPr>
          <p:cNvPr id="4" name="Date Placeholder 3"/>
          <p:cNvSpPr>
            <a:spLocks noGrp="1"/>
          </p:cNvSpPr>
          <p:nvPr>
            <p:ph type="dt" sz="half" idx="10"/>
          </p:nvPr>
        </p:nvSpPr>
        <p:spPr/>
        <p:txBody>
          <a:bodyPr/>
          <a:lstStyle/>
          <a:p>
            <a:fld id="{0A7C3C1C-2B38-45D0-8A49-2B3217F21A81}" type="datetime1">
              <a:rPr lang="en-US" smtClean="0"/>
              <a:t>7/2/2018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9</a:t>
            </a:fld>
            <a:endParaRPr lang="en-US"/>
          </a:p>
        </p:txBody>
      </p:sp>
      <p:grpSp>
        <p:nvGrpSpPr>
          <p:cNvPr id="6" name="Group 5"/>
          <p:cNvGrpSpPr/>
          <p:nvPr/>
        </p:nvGrpSpPr>
        <p:grpSpPr>
          <a:xfrm>
            <a:off x="4191000" y="1645657"/>
            <a:ext cx="4724400" cy="4499268"/>
            <a:chOff x="0" y="0"/>
            <a:chExt cx="4248150" cy="3507494"/>
          </a:xfrm>
        </p:grpSpPr>
        <p:sp>
          <p:nvSpPr>
            <p:cNvPr id="7" name="Text Box 103"/>
            <p:cNvSpPr txBox="1"/>
            <p:nvPr/>
          </p:nvSpPr>
          <p:spPr>
            <a:xfrm>
              <a:off x="161925" y="3059819"/>
              <a:ext cx="3924300" cy="4476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0215" algn="ctr">
                <a:spcBef>
                  <a:spcPts val="600"/>
                </a:spcBef>
                <a:spcAft>
                  <a:spcPts val="0"/>
                </a:spcAft>
              </a:pPr>
              <a:r>
                <a:rPr lang="en-US" sz="2400" dirty="0" err="1" smtClean="0">
                  <a:solidFill>
                    <a:srgbClr val="000000"/>
                  </a:solidFill>
                  <a:effectLst/>
                  <a:latin typeface="Times New Roman"/>
                  <a:ea typeface="Arial"/>
                </a:rPr>
                <a:t>Ví</a:t>
              </a:r>
              <a:r>
                <a:rPr lang="en-US" sz="2400" dirty="0" smtClean="0">
                  <a:solidFill>
                    <a:srgbClr val="000000"/>
                  </a:solidFill>
                  <a:effectLst/>
                  <a:latin typeface="Times New Roman"/>
                  <a:ea typeface="Arial"/>
                </a:rPr>
                <a:t> </a:t>
              </a:r>
              <a:r>
                <a:rPr lang="en-US" sz="2400" dirty="0" err="1">
                  <a:solidFill>
                    <a:srgbClr val="000000"/>
                  </a:solidFill>
                  <a:effectLst/>
                  <a:latin typeface="Times New Roman"/>
                  <a:ea typeface="Arial"/>
                </a:rPr>
                <a:t>dụ</a:t>
              </a:r>
              <a:r>
                <a:rPr lang="en-US" sz="2400" dirty="0">
                  <a:solidFill>
                    <a:srgbClr val="000000"/>
                  </a:solidFill>
                  <a:effectLst/>
                  <a:latin typeface="Times New Roman"/>
                  <a:ea typeface="Arial"/>
                </a:rPr>
                <a:t> </a:t>
              </a:r>
              <a:r>
                <a:rPr lang="en-US" sz="2400" dirty="0" err="1">
                  <a:solidFill>
                    <a:srgbClr val="000000"/>
                  </a:solidFill>
                  <a:effectLst/>
                  <a:latin typeface="Times New Roman"/>
                  <a:ea typeface="Arial"/>
                </a:rPr>
                <a:t>về</a:t>
              </a:r>
              <a:r>
                <a:rPr lang="en-US" sz="2400" dirty="0">
                  <a:solidFill>
                    <a:srgbClr val="000000"/>
                  </a:solidFill>
                  <a:effectLst/>
                  <a:latin typeface="Times New Roman"/>
                  <a:ea typeface="Arial"/>
                </a:rPr>
                <a:t> chia </a:t>
              </a:r>
              <a:r>
                <a:rPr lang="en-US" sz="2400" dirty="0" err="1">
                  <a:solidFill>
                    <a:srgbClr val="000000"/>
                  </a:solidFill>
                  <a:effectLst/>
                  <a:latin typeface="Times New Roman"/>
                  <a:ea typeface="Arial"/>
                </a:rPr>
                <a:t>khu</a:t>
              </a:r>
              <a:r>
                <a:rPr lang="en-US" sz="2400" dirty="0">
                  <a:solidFill>
                    <a:srgbClr val="000000"/>
                  </a:solidFill>
                  <a:effectLst/>
                  <a:latin typeface="Times New Roman"/>
                  <a:ea typeface="Arial"/>
                </a:rPr>
                <a:t> </a:t>
              </a:r>
              <a:r>
                <a:rPr lang="en-US" sz="2400" dirty="0" err="1">
                  <a:solidFill>
                    <a:srgbClr val="000000"/>
                  </a:solidFill>
                  <a:effectLst/>
                  <a:latin typeface="Times New Roman"/>
                  <a:ea typeface="Arial"/>
                </a:rPr>
                <a:t>vực</a:t>
              </a:r>
              <a:r>
                <a:rPr lang="en-US" sz="2400" dirty="0">
                  <a:solidFill>
                    <a:srgbClr val="000000"/>
                  </a:solidFill>
                  <a:effectLst/>
                  <a:latin typeface="Times New Roman"/>
                  <a:ea typeface="Arial"/>
                </a:rPr>
                <a:t> </a:t>
              </a:r>
              <a:r>
                <a:rPr lang="en-US" sz="2400" dirty="0" err="1">
                  <a:solidFill>
                    <a:srgbClr val="000000"/>
                  </a:solidFill>
                  <a:effectLst/>
                  <a:latin typeface="Times New Roman"/>
                  <a:ea typeface="Arial"/>
                </a:rPr>
                <a:t>của</a:t>
              </a:r>
              <a:r>
                <a:rPr lang="en-US" sz="2400" dirty="0">
                  <a:solidFill>
                    <a:srgbClr val="000000"/>
                  </a:solidFill>
                  <a:effectLst/>
                  <a:latin typeface="Times New Roman"/>
                  <a:ea typeface="Arial"/>
                </a:rPr>
                <a:t> </a:t>
              </a:r>
              <a:r>
                <a:rPr lang="en-US" sz="2400" dirty="0" err="1">
                  <a:solidFill>
                    <a:srgbClr val="000000"/>
                  </a:solidFill>
                  <a:effectLst/>
                  <a:latin typeface="Times New Roman"/>
                  <a:ea typeface="Arial"/>
                </a:rPr>
                <a:t>một</a:t>
              </a:r>
              <a:r>
                <a:rPr lang="en-US" sz="2400" dirty="0">
                  <a:solidFill>
                    <a:srgbClr val="000000"/>
                  </a:solidFill>
                  <a:effectLst/>
                  <a:latin typeface="Times New Roman"/>
                  <a:ea typeface="Arial"/>
                </a:rPr>
                <a:t> PCB</a:t>
              </a:r>
              <a:endParaRPr lang="vi-VN" sz="2400" dirty="0">
                <a:effectLst/>
                <a:latin typeface="Times New Roman"/>
                <a:ea typeface="Aria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48150" cy="3038475"/>
            </a:xfrm>
            <a:prstGeom prst="rect">
              <a:avLst/>
            </a:prstGeom>
          </p:spPr>
        </p:pic>
      </p:grpSp>
    </p:spTree>
    <p:extLst>
      <p:ext uri="{BB962C8B-B14F-4D97-AF65-F5344CB8AC3E}">
        <p14:creationId xmlns:p14="http://schemas.microsoft.com/office/powerpoint/2010/main" val="3481052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TotalTime>
  <Words>5557</Words>
  <Application>Microsoft Office PowerPoint</Application>
  <PresentationFormat>On-screen Show (4:3)</PresentationFormat>
  <Paragraphs>266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Bố trí trên PCB</vt:lpstr>
      <vt:lpstr>Khái quát</vt:lpstr>
      <vt:lpstr>Khái quát</vt:lpstr>
      <vt:lpstr>1 Tổng quan</vt:lpstr>
      <vt:lpstr>1 Tổng quan</vt:lpstr>
      <vt:lpstr>2  Phân vùng mạch</vt:lpstr>
      <vt:lpstr>2  Phân vùng mạch</vt:lpstr>
      <vt:lpstr>2  Phân vùng mạch</vt:lpstr>
      <vt:lpstr>2  Phân vùng mạch</vt:lpstr>
      <vt:lpstr>3 Sắp xếp thành phần và định tuyến đường dẫn</vt:lpstr>
      <vt:lpstr>3 Sắp xếp thành phần và định tuyến đường dẫn</vt:lpstr>
      <vt:lpstr>3 Sắp xếp thành phần và định tuyến đường dẫn</vt:lpstr>
      <vt:lpstr>4 Thiết kế đường dẫn trên mạch in</vt:lpstr>
      <vt:lpstr>4 Thiết kế đường dẫn trên mạch in</vt:lpstr>
      <vt:lpstr>4 Thiết kế đường dẫn trên mạch in</vt:lpstr>
      <vt:lpstr>4 Thiết kế đường dẫn trên mạch in</vt:lpstr>
      <vt:lpstr>4 Thiết kế đường dẫn trên mạch in</vt:lpstr>
      <vt:lpstr>5 Giao diện</vt:lpstr>
      <vt:lpstr>5 Giao diện</vt:lpstr>
      <vt:lpstr>5 Giao diện</vt:lpstr>
      <vt:lpstr>5 Giao diện</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lpstr>6 Một số nguyên tắc chung bố trí bảng mạch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Notebook</dc:creator>
  <cp:lastModifiedBy>abc</cp:lastModifiedBy>
  <cp:revision>109</cp:revision>
  <dcterms:created xsi:type="dcterms:W3CDTF">2017-08-21T13:57:01Z</dcterms:created>
  <dcterms:modified xsi:type="dcterms:W3CDTF">2018-07-02T15:48:55Z</dcterms:modified>
</cp:coreProperties>
</file>