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385" r:id="rId3"/>
    <p:sldId id="386" r:id="rId4"/>
    <p:sldId id="258" r:id="rId5"/>
    <p:sldId id="259" r:id="rId6"/>
    <p:sldId id="260" r:id="rId7"/>
    <p:sldId id="261" r:id="rId8"/>
    <p:sldId id="262" r:id="rId9"/>
    <p:sldId id="341" r:id="rId10"/>
    <p:sldId id="342" r:id="rId11"/>
    <p:sldId id="270" r:id="rId12"/>
    <p:sldId id="353" r:id="rId13"/>
    <p:sldId id="354" r:id="rId14"/>
    <p:sldId id="355" r:id="rId15"/>
    <p:sldId id="356" r:id="rId16"/>
    <p:sldId id="345" r:id="rId17"/>
    <p:sldId id="346" r:id="rId18"/>
    <p:sldId id="347" r:id="rId19"/>
    <p:sldId id="358" r:id="rId20"/>
    <p:sldId id="359" r:id="rId21"/>
    <p:sldId id="360" r:id="rId22"/>
    <p:sldId id="361" r:id="rId23"/>
    <p:sldId id="362" r:id="rId24"/>
    <p:sldId id="364" r:id="rId25"/>
    <p:sldId id="365" r:id="rId26"/>
    <p:sldId id="366" r:id="rId27"/>
    <p:sldId id="367" r:id="rId28"/>
    <p:sldId id="363" r:id="rId29"/>
    <p:sldId id="357" r:id="rId30"/>
    <p:sldId id="348" r:id="rId31"/>
    <p:sldId id="349" r:id="rId32"/>
    <p:sldId id="350" r:id="rId33"/>
    <p:sldId id="351" r:id="rId34"/>
    <p:sldId id="352" r:id="rId35"/>
    <p:sldId id="368" r:id="rId36"/>
    <p:sldId id="369" r:id="rId37"/>
    <p:sldId id="370" r:id="rId38"/>
    <p:sldId id="371" r:id="rId39"/>
    <p:sldId id="375" r:id="rId40"/>
    <p:sldId id="373" r:id="rId41"/>
    <p:sldId id="374" r:id="rId42"/>
    <p:sldId id="372" r:id="rId43"/>
    <p:sldId id="376" r:id="rId44"/>
    <p:sldId id="378" r:id="rId45"/>
    <p:sldId id="379" r:id="rId46"/>
    <p:sldId id="377" r:id="rId47"/>
    <p:sldId id="382" r:id="rId48"/>
    <p:sldId id="383" r:id="rId49"/>
    <p:sldId id="380" r:id="rId50"/>
    <p:sldId id="381" r:id="rId51"/>
    <p:sldId id="384" r:id="rId52"/>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0709" autoAdjust="0"/>
    <p:restoredTop sz="94660"/>
  </p:normalViewPr>
  <p:slideViewPr>
    <p:cSldViewPr>
      <p:cViewPr varScale="1">
        <p:scale>
          <a:sx n="70" d="100"/>
          <a:sy n="70" d="100"/>
        </p:scale>
        <p:origin x="-1584"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45D754-F4F4-48BB-A066-00B023342D49}" type="datetimeFigureOut">
              <a:rPr lang="vi-VN" smtClean="0"/>
              <a:t>03/04/2018</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EB0574-FA89-4D09-9F7F-6FBD52965015}" type="slidenum">
              <a:rPr lang="vi-VN" smtClean="0"/>
              <a:t>‹#›</a:t>
            </a:fld>
            <a:endParaRPr lang="vi-VN"/>
          </a:p>
        </p:txBody>
      </p:sp>
    </p:spTree>
    <p:extLst>
      <p:ext uri="{BB962C8B-B14F-4D97-AF65-F5344CB8AC3E}">
        <p14:creationId xmlns:p14="http://schemas.microsoft.com/office/powerpoint/2010/main" val="4123762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58E2D122-8A92-43CF-B839-DC2658BC671F}" type="datetime1">
              <a:rPr lang="vi-VN" smtClean="0"/>
              <a:t>03/04/2018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1FB6BD5-ABB8-4017-A434-08AE6E7002D1}" type="slidenum">
              <a:rPr lang="vi-VN" smtClean="0"/>
              <a:t>‹#›</a:t>
            </a:fld>
            <a:endParaRPr lang="vi-VN"/>
          </a:p>
        </p:txBody>
      </p:sp>
    </p:spTree>
    <p:extLst>
      <p:ext uri="{BB962C8B-B14F-4D97-AF65-F5344CB8AC3E}">
        <p14:creationId xmlns:p14="http://schemas.microsoft.com/office/powerpoint/2010/main" val="1060197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4D6AFFE2-CD1A-4D8A-B533-70660FCD5E96}" type="datetime1">
              <a:rPr lang="vi-VN" smtClean="0"/>
              <a:t>03/04/2018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1FB6BD5-ABB8-4017-A434-08AE6E7002D1}" type="slidenum">
              <a:rPr lang="vi-VN" smtClean="0"/>
              <a:t>‹#›</a:t>
            </a:fld>
            <a:endParaRPr lang="vi-VN"/>
          </a:p>
        </p:txBody>
      </p:sp>
    </p:spTree>
    <p:extLst>
      <p:ext uri="{BB962C8B-B14F-4D97-AF65-F5344CB8AC3E}">
        <p14:creationId xmlns:p14="http://schemas.microsoft.com/office/powerpoint/2010/main" val="72301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76CE5544-6F6B-4ABE-8709-6C361B24F2D4}" type="datetime1">
              <a:rPr lang="vi-VN" smtClean="0"/>
              <a:t>03/04/2018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1FB6BD5-ABB8-4017-A434-08AE6E7002D1}" type="slidenum">
              <a:rPr lang="vi-VN" smtClean="0"/>
              <a:t>‹#›</a:t>
            </a:fld>
            <a:endParaRPr lang="vi-VN"/>
          </a:p>
        </p:txBody>
      </p:sp>
    </p:spTree>
    <p:extLst>
      <p:ext uri="{BB962C8B-B14F-4D97-AF65-F5344CB8AC3E}">
        <p14:creationId xmlns:p14="http://schemas.microsoft.com/office/powerpoint/2010/main" val="500494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432423E2-B24F-4F89-AFBA-A78361102C7E}" type="datetime1">
              <a:rPr lang="vi-VN" smtClean="0"/>
              <a:t>03/04/2018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1FB6BD5-ABB8-4017-A434-08AE6E7002D1}" type="slidenum">
              <a:rPr lang="vi-VN" smtClean="0"/>
              <a:t>‹#›</a:t>
            </a:fld>
            <a:endParaRPr lang="vi-VN"/>
          </a:p>
        </p:txBody>
      </p:sp>
    </p:spTree>
    <p:extLst>
      <p:ext uri="{BB962C8B-B14F-4D97-AF65-F5344CB8AC3E}">
        <p14:creationId xmlns:p14="http://schemas.microsoft.com/office/powerpoint/2010/main" val="2133509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F98F7F-CC30-4EB7-AC80-3269759DF735}" type="datetime1">
              <a:rPr lang="vi-VN" smtClean="0"/>
              <a:t>03/04/2018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1FB6BD5-ABB8-4017-A434-08AE6E7002D1}" type="slidenum">
              <a:rPr lang="vi-VN" smtClean="0"/>
              <a:t>‹#›</a:t>
            </a:fld>
            <a:endParaRPr lang="vi-VN"/>
          </a:p>
        </p:txBody>
      </p:sp>
    </p:spTree>
    <p:extLst>
      <p:ext uri="{BB962C8B-B14F-4D97-AF65-F5344CB8AC3E}">
        <p14:creationId xmlns:p14="http://schemas.microsoft.com/office/powerpoint/2010/main" val="3533401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304D6EAB-B618-4874-9F64-67651F6BE0F8}" type="datetime1">
              <a:rPr lang="vi-VN" smtClean="0"/>
              <a:t>03/04/2018</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01FB6BD5-ABB8-4017-A434-08AE6E7002D1}" type="slidenum">
              <a:rPr lang="vi-VN" smtClean="0"/>
              <a:t>‹#›</a:t>
            </a:fld>
            <a:endParaRPr lang="vi-VN"/>
          </a:p>
        </p:txBody>
      </p:sp>
    </p:spTree>
    <p:extLst>
      <p:ext uri="{BB962C8B-B14F-4D97-AF65-F5344CB8AC3E}">
        <p14:creationId xmlns:p14="http://schemas.microsoft.com/office/powerpoint/2010/main" val="203573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CFCD6B62-8901-4DC5-9838-7C5C06A24C31}" type="datetime1">
              <a:rPr lang="vi-VN" smtClean="0"/>
              <a:t>03/04/2018</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01FB6BD5-ABB8-4017-A434-08AE6E7002D1}" type="slidenum">
              <a:rPr lang="vi-VN" smtClean="0"/>
              <a:t>‹#›</a:t>
            </a:fld>
            <a:endParaRPr lang="vi-VN"/>
          </a:p>
        </p:txBody>
      </p:sp>
    </p:spTree>
    <p:extLst>
      <p:ext uri="{BB962C8B-B14F-4D97-AF65-F5344CB8AC3E}">
        <p14:creationId xmlns:p14="http://schemas.microsoft.com/office/powerpoint/2010/main" val="2985798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59B436DF-1034-47AA-B8AA-EDF58A2EC800}" type="datetime1">
              <a:rPr lang="vi-VN" smtClean="0"/>
              <a:t>03/04/2018</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01FB6BD5-ABB8-4017-A434-08AE6E7002D1}" type="slidenum">
              <a:rPr lang="vi-VN" smtClean="0"/>
              <a:t>‹#›</a:t>
            </a:fld>
            <a:endParaRPr lang="vi-VN"/>
          </a:p>
        </p:txBody>
      </p:sp>
    </p:spTree>
    <p:extLst>
      <p:ext uri="{BB962C8B-B14F-4D97-AF65-F5344CB8AC3E}">
        <p14:creationId xmlns:p14="http://schemas.microsoft.com/office/powerpoint/2010/main" val="3828332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09F469-4A0F-47C2-927B-E727A30A506C}" type="datetime1">
              <a:rPr lang="vi-VN" smtClean="0"/>
              <a:t>03/04/2018</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01FB6BD5-ABB8-4017-A434-08AE6E7002D1}" type="slidenum">
              <a:rPr lang="vi-VN" smtClean="0"/>
              <a:t>‹#›</a:t>
            </a:fld>
            <a:endParaRPr lang="vi-VN"/>
          </a:p>
        </p:txBody>
      </p:sp>
    </p:spTree>
    <p:extLst>
      <p:ext uri="{BB962C8B-B14F-4D97-AF65-F5344CB8AC3E}">
        <p14:creationId xmlns:p14="http://schemas.microsoft.com/office/powerpoint/2010/main" val="1945869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938BC4-4D85-4AF0-8D6C-DB5F24AA8E01}" type="datetime1">
              <a:rPr lang="vi-VN" smtClean="0"/>
              <a:t>03/04/2018</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01FB6BD5-ABB8-4017-A434-08AE6E7002D1}" type="slidenum">
              <a:rPr lang="vi-VN" smtClean="0"/>
              <a:t>‹#›</a:t>
            </a:fld>
            <a:endParaRPr lang="vi-VN"/>
          </a:p>
        </p:txBody>
      </p:sp>
    </p:spTree>
    <p:extLst>
      <p:ext uri="{BB962C8B-B14F-4D97-AF65-F5344CB8AC3E}">
        <p14:creationId xmlns:p14="http://schemas.microsoft.com/office/powerpoint/2010/main" val="2610094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DDA043-B5DE-4EBD-9D64-E9B797E14C08}" type="datetime1">
              <a:rPr lang="vi-VN" smtClean="0"/>
              <a:t>03/04/2018</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01FB6BD5-ABB8-4017-A434-08AE6E7002D1}" type="slidenum">
              <a:rPr lang="vi-VN" smtClean="0"/>
              <a:t>‹#›</a:t>
            </a:fld>
            <a:endParaRPr lang="vi-VN"/>
          </a:p>
        </p:txBody>
      </p:sp>
    </p:spTree>
    <p:extLst>
      <p:ext uri="{BB962C8B-B14F-4D97-AF65-F5344CB8AC3E}">
        <p14:creationId xmlns:p14="http://schemas.microsoft.com/office/powerpoint/2010/main" val="3089613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09D6A3-DF7C-44D0-8F23-F3B2F407F975}" type="datetime1">
              <a:rPr lang="vi-VN" smtClean="0"/>
              <a:t>03/04/2018</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FB6BD5-ABB8-4017-A434-08AE6E7002D1}" type="slidenum">
              <a:rPr lang="vi-VN" smtClean="0"/>
              <a:t>‹#›</a:t>
            </a:fld>
            <a:endParaRPr lang="vi-VN"/>
          </a:p>
        </p:txBody>
      </p:sp>
    </p:spTree>
    <p:extLst>
      <p:ext uri="{BB962C8B-B14F-4D97-AF65-F5344CB8AC3E}">
        <p14:creationId xmlns:p14="http://schemas.microsoft.com/office/powerpoint/2010/main" val="2204891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620688"/>
            <a:ext cx="7772400" cy="1470025"/>
          </a:xfrm>
        </p:spPr>
        <p:txBody>
          <a:bodyPr/>
          <a:lstStyle/>
          <a:p>
            <a:r>
              <a:rPr lang="en-US" b="1" dirty="0" err="1" smtClean="0"/>
              <a:t>Các</a:t>
            </a:r>
            <a:r>
              <a:rPr lang="en-US" b="1" dirty="0" smtClean="0"/>
              <a:t> </a:t>
            </a:r>
            <a:r>
              <a:rPr lang="en-US" b="1" dirty="0" err="1" smtClean="0"/>
              <a:t>tiêu</a:t>
            </a:r>
            <a:r>
              <a:rPr lang="en-US" b="1" dirty="0" smtClean="0"/>
              <a:t> </a:t>
            </a:r>
            <a:r>
              <a:rPr lang="en-US" b="1" dirty="0" err="1" smtClean="0"/>
              <a:t>chuẩn</a:t>
            </a:r>
            <a:r>
              <a:rPr lang="en-US" b="1" dirty="0" smtClean="0"/>
              <a:t> IEC </a:t>
            </a:r>
            <a:r>
              <a:rPr lang="en-US" b="1" dirty="0" err="1" smtClean="0"/>
              <a:t>về</a:t>
            </a:r>
            <a:r>
              <a:rPr lang="en-US" b="1" dirty="0" smtClean="0"/>
              <a:t> EMC </a:t>
            </a:r>
            <a:r>
              <a:rPr lang="en-US" b="1" dirty="0" err="1" smtClean="0"/>
              <a:t>áp</a:t>
            </a:r>
            <a:r>
              <a:rPr lang="en-US" b="1" dirty="0" smtClean="0"/>
              <a:t> </a:t>
            </a:r>
            <a:r>
              <a:rPr lang="en-US" b="1" dirty="0" err="1" smtClean="0"/>
              <a:t>dụng</a:t>
            </a:r>
            <a:r>
              <a:rPr lang="en-US" b="1" dirty="0" smtClean="0"/>
              <a:t> </a:t>
            </a:r>
            <a:r>
              <a:rPr lang="en-US" b="1" dirty="0" err="1" smtClean="0"/>
              <a:t>cho</a:t>
            </a:r>
            <a:r>
              <a:rPr lang="en-US" b="1" dirty="0" smtClean="0"/>
              <a:t> LED driver</a:t>
            </a:r>
            <a:endParaRPr lang="vi-VN" b="1" dirty="0"/>
          </a:p>
        </p:txBody>
      </p:sp>
      <p:sp>
        <p:nvSpPr>
          <p:cNvPr id="3" name="Subtitle 2"/>
          <p:cNvSpPr>
            <a:spLocks noGrp="1"/>
          </p:cNvSpPr>
          <p:nvPr>
            <p:ph type="subTitle" idx="1"/>
          </p:nvPr>
        </p:nvSpPr>
        <p:spPr>
          <a:xfrm>
            <a:off x="611560" y="2204864"/>
            <a:ext cx="8136904" cy="3433936"/>
          </a:xfrm>
        </p:spPr>
        <p:txBody>
          <a:bodyPr>
            <a:normAutofit/>
          </a:bodyPr>
          <a:lstStyle/>
          <a:p>
            <a:pPr algn="l"/>
            <a:endParaRPr lang="en-US" dirty="0" smtClean="0">
              <a:solidFill>
                <a:schemeClr val="tx1"/>
              </a:solidFill>
            </a:endParaRPr>
          </a:p>
        </p:txBody>
      </p:sp>
      <p:sp>
        <p:nvSpPr>
          <p:cNvPr id="4" name="Date Placeholder 3"/>
          <p:cNvSpPr>
            <a:spLocks noGrp="1"/>
          </p:cNvSpPr>
          <p:nvPr>
            <p:ph type="dt" sz="half" idx="10"/>
          </p:nvPr>
        </p:nvSpPr>
        <p:spPr/>
        <p:txBody>
          <a:bodyPr/>
          <a:lstStyle/>
          <a:p>
            <a:fld id="{38D8D4BD-9005-4A67-BCD0-8335A3761389}" type="datetime1">
              <a:rPr lang="vi-VN" smtClean="0"/>
              <a:t>03/04/2018</a:t>
            </a:fld>
            <a:endParaRPr lang="vi-VN"/>
          </a:p>
        </p:txBody>
      </p:sp>
      <p:sp>
        <p:nvSpPr>
          <p:cNvPr id="5" name="Slide Number Placeholder 4"/>
          <p:cNvSpPr>
            <a:spLocks noGrp="1"/>
          </p:cNvSpPr>
          <p:nvPr>
            <p:ph type="sldNum" sz="quarter" idx="12"/>
          </p:nvPr>
        </p:nvSpPr>
        <p:spPr/>
        <p:txBody>
          <a:bodyPr/>
          <a:lstStyle/>
          <a:p>
            <a:fld id="{01FB6BD5-ABB8-4017-A434-08AE6E7002D1}" type="slidenum">
              <a:rPr lang="vi-VN" smtClean="0"/>
              <a:t>1</a:t>
            </a:fld>
            <a:endParaRPr lang="vi-VN"/>
          </a:p>
        </p:txBody>
      </p:sp>
    </p:spTree>
    <p:extLst>
      <p:ext uri="{BB962C8B-B14F-4D97-AF65-F5344CB8AC3E}">
        <p14:creationId xmlns:p14="http://schemas.microsoft.com/office/powerpoint/2010/main" val="375945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0" y="332656"/>
            <a:ext cx="5472608" cy="792088"/>
          </a:xfrm>
          <a:solidFill>
            <a:srgbClr val="FFFF00"/>
          </a:solidFill>
        </p:spPr>
        <p:txBody>
          <a:bodyPr>
            <a:normAutofit/>
          </a:bodyPr>
          <a:lstStyle/>
          <a:p>
            <a:r>
              <a:rPr lang="en-US" sz="4000" b="1" dirty="0"/>
              <a:t>6 </a:t>
            </a:r>
            <a:r>
              <a:rPr lang="en-US" sz="4000" b="1" dirty="0" err="1"/>
              <a:t>Các</a:t>
            </a:r>
            <a:r>
              <a:rPr lang="en-US" sz="4000" b="1" dirty="0"/>
              <a:t> </a:t>
            </a:r>
            <a:r>
              <a:rPr lang="en-US" sz="4000" b="1" dirty="0" err="1"/>
              <a:t>yêu</a:t>
            </a:r>
            <a:r>
              <a:rPr lang="en-US" sz="4000" b="1" dirty="0"/>
              <a:t> </a:t>
            </a:r>
            <a:r>
              <a:rPr lang="en-US" sz="4000" b="1" dirty="0" err="1"/>
              <a:t>cầu</a:t>
            </a:r>
            <a:r>
              <a:rPr lang="en-US" sz="4000" b="1" dirty="0"/>
              <a:t> </a:t>
            </a:r>
            <a:r>
              <a:rPr lang="en-US" sz="4000" b="1" dirty="0" err="1"/>
              <a:t>về</a:t>
            </a:r>
            <a:r>
              <a:rPr lang="en-US" sz="4000" b="1" dirty="0"/>
              <a:t> an </a:t>
            </a:r>
            <a:r>
              <a:rPr lang="en-US" sz="4000" b="1" dirty="0" err="1"/>
              <a:t>toàn</a:t>
            </a:r>
            <a:endParaRPr lang="vi-VN" sz="4000" b="1" dirty="0"/>
          </a:p>
        </p:txBody>
      </p:sp>
      <p:sp>
        <p:nvSpPr>
          <p:cNvPr id="3" name="Date Placeholder 2"/>
          <p:cNvSpPr>
            <a:spLocks noGrp="1"/>
          </p:cNvSpPr>
          <p:nvPr>
            <p:ph type="dt" sz="half" idx="10"/>
          </p:nvPr>
        </p:nvSpPr>
        <p:spPr/>
        <p:txBody>
          <a:bodyPr/>
          <a:lstStyle/>
          <a:p>
            <a:fld id="{F35E29DF-7CD8-4D19-A7A6-E84EAD6A4444}" type="datetime1">
              <a:rPr lang="vi-VN" smtClean="0"/>
              <a:t>03/04/2018</a:t>
            </a:fld>
            <a:endParaRPr lang="vi-VN"/>
          </a:p>
        </p:txBody>
      </p:sp>
      <p:sp>
        <p:nvSpPr>
          <p:cNvPr id="4" name="Slide Number Placeholder 3"/>
          <p:cNvSpPr>
            <a:spLocks noGrp="1"/>
          </p:cNvSpPr>
          <p:nvPr>
            <p:ph type="sldNum" sz="quarter" idx="12"/>
          </p:nvPr>
        </p:nvSpPr>
        <p:spPr/>
        <p:txBody>
          <a:bodyPr/>
          <a:lstStyle/>
          <a:p>
            <a:fld id="{01FB6BD5-ABB8-4017-A434-08AE6E7002D1}" type="slidenum">
              <a:rPr lang="vi-VN" smtClean="0"/>
              <a:t>10</a:t>
            </a:fld>
            <a:endParaRPr lang="vi-VN"/>
          </a:p>
        </p:txBody>
      </p:sp>
      <p:sp>
        <p:nvSpPr>
          <p:cNvPr id="5" name="Content Placeholder 4"/>
          <p:cNvSpPr>
            <a:spLocks noGrp="1"/>
          </p:cNvSpPr>
          <p:nvPr>
            <p:ph idx="1"/>
          </p:nvPr>
        </p:nvSpPr>
        <p:spPr>
          <a:xfrm>
            <a:off x="457200" y="1196752"/>
            <a:ext cx="8507288" cy="5328592"/>
          </a:xfrm>
        </p:spPr>
        <p:txBody>
          <a:bodyPr>
            <a:noAutofit/>
          </a:bodyPr>
          <a:lstStyle/>
          <a:p>
            <a:pPr marL="0" indent="0">
              <a:buNone/>
            </a:pPr>
            <a:r>
              <a:rPr lang="vi-VN" sz="2400" b="1" dirty="0"/>
              <a:t>6.2.1</a:t>
            </a:r>
            <a:r>
              <a:rPr lang="vi-VN" sz="2400" dirty="0"/>
              <a:t> Đối với bộ điều khiển SELV, các bộ phận dễ tiếp cận sẽ được cách điện với các bộ phận có điện bằng vật liệu cách điện kép hoặc gia cố. Các điểm phụ 8.6 và 13.1 của KS C IEC 60065 áp dụng</a:t>
            </a:r>
            <a:r>
              <a:rPr lang="vi-VN" sz="2400" dirty="0" smtClean="0"/>
              <a:t>.</a:t>
            </a:r>
          </a:p>
          <a:p>
            <a:pPr marL="0" indent="0">
              <a:buNone/>
            </a:pPr>
            <a:r>
              <a:rPr lang="vi-VN" sz="2400" i="1" dirty="0"/>
              <a:t>8.6. (</a:t>
            </a:r>
            <a:r>
              <a:rPr lang="vi-VN" sz="2400" dirty="0"/>
              <a:t>IEC 60065 ) </a:t>
            </a:r>
            <a:r>
              <a:rPr lang="vi-VN" sz="2400" i="1" dirty="0"/>
              <a:t>Đối với thiết bị cấp II,</a:t>
            </a:r>
            <a:r>
              <a:rPr lang="vi-VN" sz="2400" b="1" i="1" dirty="0"/>
              <a:t> </a:t>
            </a:r>
            <a:r>
              <a:rPr lang="vi-VN" sz="2400" i="1" dirty="0"/>
              <a:t>bộ phận chạm tới được phải được cách ly với các bộ phận mang điện nguy hiểm bằng cách điện kép như quy định ở điểm a) hoặc cách điện tăng cường như quy định ở điểm b).</a:t>
            </a:r>
            <a:endParaRPr lang="vi-VN" sz="2400" dirty="0"/>
          </a:p>
          <a:p>
            <a:pPr marL="0" indent="0">
              <a:buNone/>
            </a:pPr>
            <a:r>
              <a:rPr lang="vi-VN" sz="2400" i="1" dirty="0"/>
              <a:t>Yêu cầu này không áp dụng cho cách điện mà khi bị ngắn mạch không gây nguy hiểm điện giật.</a:t>
            </a:r>
            <a:endParaRPr lang="vi-VN" sz="2400" dirty="0"/>
          </a:p>
          <a:p>
            <a:pPr marL="0" indent="0">
              <a:buNone/>
            </a:pPr>
            <a:endParaRPr lang="vi-VN" sz="2100" dirty="0"/>
          </a:p>
        </p:txBody>
      </p:sp>
    </p:spTree>
    <p:extLst>
      <p:ext uri="{BB962C8B-B14F-4D97-AF65-F5344CB8AC3E}">
        <p14:creationId xmlns:p14="http://schemas.microsoft.com/office/powerpoint/2010/main" val="75027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188640"/>
            <a:ext cx="5688632" cy="864096"/>
          </a:xfrm>
          <a:solidFill>
            <a:srgbClr val="FFFF00"/>
          </a:solidFill>
        </p:spPr>
        <p:txBody>
          <a:bodyPr>
            <a:normAutofit/>
          </a:bodyPr>
          <a:lstStyle/>
          <a:p>
            <a:r>
              <a:rPr lang="en-US" sz="4000" b="1" dirty="0"/>
              <a:t>6 </a:t>
            </a:r>
            <a:r>
              <a:rPr lang="en-US" sz="4000" b="1" dirty="0" err="1"/>
              <a:t>Các</a:t>
            </a:r>
            <a:r>
              <a:rPr lang="en-US" sz="4000" b="1" dirty="0"/>
              <a:t> </a:t>
            </a:r>
            <a:r>
              <a:rPr lang="en-US" sz="4000" b="1" dirty="0" err="1"/>
              <a:t>yêu</a:t>
            </a:r>
            <a:r>
              <a:rPr lang="en-US" sz="4000" b="1" dirty="0"/>
              <a:t> </a:t>
            </a:r>
            <a:r>
              <a:rPr lang="en-US" sz="4000" b="1" dirty="0" err="1"/>
              <a:t>cầu</a:t>
            </a:r>
            <a:r>
              <a:rPr lang="en-US" sz="4000" b="1" dirty="0"/>
              <a:t> </a:t>
            </a:r>
            <a:r>
              <a:rPr lang="en-US" sz="4000" b="1" dirty="0" err="1"/>
              <a:t>về</a:t>
            </a:r>
            <a:r>
              <a:rPr lang="en-US" sz="4000" b="1" dirty="0"/>
              <a:t> an </a:t>
            </a:r>
            <a:r>
              <a:rPr lang="en-US" sz="4000" b="1" dirty="0" err="1"/>
              <a:t>toàn</a:t>
            </a:r>
            <a:endParaRPr lang="vi-VN" sz="4000" b="1" dirty="0"/>
          </a:p>
        </p:txBody>
      </p:sp>
      <p:sp>
        <p:nvSpPr>
          <p:cNvPr id="3" name="Date Placeholder 2"/>
          <p:cNvSpPr>
            <a:spLocks noGrp="1"/>
          </p:cNvSpPr>
          <p:nvPr>
            <p:ph type="dt" sz="half" idx="10"/>
          </p:nvPr>
        </p:nvSpPr>
        <p:spPr/>
        <p:txBody>
          <a:bodyPr/>
          <a:lstStyle/>
          <a:p>
            <a:fld id="{F35E29DF-7CD8-4D19-A7A6-E84EAD6A4444}" type="datetime1">
              <a:rPr lang="vi-VN" smtClean="0"/>
              <a:t>03/04/2018</a:t>
            </a:fld>
            <a:endParaRPr lang="vi-VN"/>
          </a:p>
        </p:txBody>
      </p:sp>
      <p:sp>
        <p:nvSpPr>
          <p:cNvPr id="4" name="Slide Number Placeholder 3"/>
          <p:cNvSpPr>
            <a:spLocks noGrp="1"/>
          </p:cNvSpPr>
          <p:nvPr>
            <p:ph type="sldNum" sz="quarter" idx="12"/>
          </p:nvPr>
        </p:nvSpPr>
        <p:spPr/>
        <p:txBody>
          <a:bodyPr/>
          <a:lstStyle/>
          <a:p>
            <a:fld id="{01FB6BD5-ABB8-4017-A434-08AE6E7002D1}" type="slidenum">
              <a:rPr lang="vi-VN" smtClean="0"/>
              <a:t>11</a:t>
            </a:fld>
            <a:endParaRPr lang="vi-VN"/>
          </a:p>
        </p:txBody>
      </p:sp>
      <p:sp>
        <p:nvSpPr>
          <p:cNvPr id="5" name="Content Placeholder 4"/>
          <p:cNvSpPr>
            <a:spLocks noGrp="1"/>
          </p:cNvSpPr>
          <p:nvPr>
            <p:ph idx="1"/>
          </p:nvPr>
        </p:nvSpPr>
        <p:spPr>
          <a:xfrm>
            <a:off x="457200" y="1124744"/>
            <a:ext cx="8229600" cy="5256584"/>
          </a:xfrm>
        </p:spPr>
        <p:txBody>
          <a:bodyPr>
            <a:normAutofit fontScale="77500" lnSpcReduction="20000"/>
          </a:bodyPr>
          <a:lstStyle/>
          <a:p>
            <a:pPr marL="0" indent="0">
              <a:buNone/>
            </a:pPr>
            <a:r>
              <a:rPr lang="vi-VN" i="1" dirty="0"/>
              <a:t>Cách điện chính và cách điện phụ có thể bị bắc cầu bằng một tụ điện hoặc khối RC, có cùng giá trị danh định, phù hợp với các yêu cầu của 14.2.1 a).</a:t>
            </a:r>
            <a:endParaRPr lang="vi-VN" dirty="0"/>
          </a:p>
          <a:p>
            <a:pPr marL="0" indent="0">
              <a:buNone/>
            </a:pPr>
            <a:r>
              <a:rPr lang="vi-VN" i="1" dirty="0"/>
              <a:t>Cách điện kép hoặc cách điện tăng cường có thể bị bắc cầu bằng hai tụ điện hoặc khối RC nối tiếp, có cùng giá trị danh định, từng linh kiện phù hợp với yêu cầu của 14.2.1 a).</a:t>
            </a:r>
            <a:endParaRPr lang="vi-VN" dirty="0"/>
          </a:p>
          <a:p>
            <a:pPr marL="0" indent="0">
              <a:buNone/>
            </a:pPr>
            <a:r>
              <a:rPr lang="vi-VN" i="1" dirty="0"/>
              <a:t>Một cách khác, cách điện kép hoặc cách điện tăng cường có thể bị bắc cầu bằng một tụ điện hoặc khối RC duy nhất, phù hợp với yêu cầu của 14.2.1 b).</a:t>
            </a:r>
            <a:endParaRPr lang="vi-VN" dirty="0"/>
          </a:p>
          <a:p>
            <a:pPr marL="0" indent="0">
              <a:buNone/>
            </a:pPr>
            <a:r>
              <a:rPr lang="vi-VN" i="1" dirty="0"/>
              <a:t>CHÚ THÍCH 2: Đối với cách điện bên ngoài, bắc cầu cách điện kép hoặc cách điện tăng cường xem thêm 8.8.</a:t>
            </a:r>
            <a:endParaRPr lang="vi-VN" dirty="0"/>
          </a:p>
          <a:p>
            <a:pPr marL="0" indent="0">
              <a:buNone/>
            </a:pPr>
            <a:r>
              <a:rPr lang="vi-VN" i="1" dirty="0"/>
              <a:t>Các điện trở, tụ điện hoặc khối RC như vậy phải được định vị bên trong vỏ bọc của thiết bị.</a:t>
            </a:r>
            <a:endParaRPr lang="vi-VN" dirty="0"/>
          </a:p>
          <a:p>
            <a:pPr marL="0" indent="0">
              <a:buNone/>
            </a:pPr>
            <a:endParaRPr lang="vi-VN" dirty="0"/>
          </a:p>
        </p:txBody>
      </p:sp>
    </p:spTree>
    <p:extLst>
      <p:ext uri="{BB962C8B-B14F-4D97-AF65-F5344CB8AC3E}">
        <p14:creationId xmlns:p14="http://schemas.microsoft.com/office/powerpoint/2010/main" val="3245834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188640"/>
            <a:ext cx="6120680" cy="864096"/>
          </a:xfrm>
          <a:solidFill>
            <a:srgbClr val="FFFF00"/>
          </a:solidFill>
        </p:spPr>
        <p:txBody>
          <a:bodyPr>
            <a:normAutofit/>
          </a:bodyPr>
          <a:lstStyle/>
          <a:p>
            <a:r>
              <a:rPr lang="en-US" sz="4000" b="1" dirty="0"/>
              <a:t>6 </a:t>
            </a:r>
            <a:r>
              <a:rPr lang="en-US" sz="4000" b="1" dirty="0" err="1"/>
              <a:t>Các</a:t>
            </a:r>
            <a:r>
              <a:rPr lang="en-US" sz="4000" b="1" dirty="0"/>
              <a:t> </a:t>
            </a:r>
            <a:r>
              <a:rPr lang="en-US" sz="4000" b="1" dirty="0" err="1"/>
              <a:t>yêu</a:t>
            </a:r>
            <a:r>
              <a:rPr lang="en-US" sz="4000" b="1" dirty="0"/>
              <a:t> </a:t>
            </a:r>
            <a:r>
              <a:rPr lang="en-US" sz="4000" b="1" dirty="0" err="1"/>
              <a:t>cầu</a:t>
            </a:r>
            <a:r>
              <a:rPr lang="en-US" sz="4000" b="1" dirty="0"/>
              <a:t> </a:t>
            </a:r>
            <a:r>
              <a:rPr lang="en-US" sz="4000" b="1" dirty="0" err="1"/>
              <a:t>về</a:t>
            </a:r>
            <a:r>
              <a:rPr lang="en-US" sz="4000" b="1" dirty="0"/>
              <a:t> an </a:t>
            </a:r>
            <a:r>
              <a:rPr lang="en-US" sz="4000" b="1" dirty="0" err="1"/>
              <a:t>toàn</a:t>
            </a:r>
            <a:endParaRPr lang="vi-VN" sz="4000" b="1" dirty="0"/>
          </a:p>
        </p:txBody>
      </p:sp>
      <p:sp>
        <p:nvSpPr>
          <p:cNvPr id="3" name="Date Placeholder 2"/>
          <p:cNvSpPr>
            <a:spLocks noGrp="1"/>
          </p:cNvSpPr>
          <p:nvPr>
            <p:ph type="dt" sz="half" idx="10"/>
          </p:nvPr>
        </p:nvSpPr>
        <p:spPr/>
        <p:txBody>
          <a:bodyPr/>
          <a:lstStyle/>
          <a:p>
            <a:fld id="{F35E29DF-7CD8-4D19-A7A6-E84EAD6A4444}" type="datetime1">
              <a:rPr lang="vi-VN" smtClean="0"/>
              <a:t>03/04/2018</a:t>
            </a:fld>
            <a:endParaRPr lang="vi-VN"/>
          </a:p>
        </p:txBody>
      </p:sp>
      <p:sp>
        <p:nvSpPr>
          <p:cNvPr id="4" name="Slide Number Placeholder 3"/>
          <p:cNvSpPr>
            <a:spLocks noGrp="1"/>
          </p:cNvSpPr>
          <p:nvPr>
            <p:ph type="sldNum" sz="quarter" idx="12"/>
          </p:nvPr>
        </p:nvSpPr>
        <p:spPr/>
        <p:txBody>
          <a:bodyPr/>
          <a:lstStyle/>
          <a:p>
            <a:fld id="{01FB6BD5-ABB8-4017-A434-08AE6E7002D1}" type="slidenum">
              <a:rPr lang="vi-VN" smtClean="0"/>
              <a:t>12</a:t>
            </a:fld>
            <a:endParaRPr lang="vi-VN"/>
          </a:p>
        </p:txBody>
      </p:sp>
      <p:sp>
        <p:nvSpPr>
          <p:cNvPr id="5" name="Content Placeholder 4"/>
          <p:cNvSpPr>
            <a:spLocks noGrp="1"/>
          </p:cNvSpPr>
          <p:nvPr>
            <p:ph idx="1"/>
          </p:nvPr>
        </p:nvSpPr>
        <p:spPr>
          <a:xfrm>
            <a:off x="457200" y="1124744"/>
            <a:ext cx="8229600" cy="5256584"/>
          </a:xfrm>
        </p:spPr>
        <p:txBody>
          <a:bodyPr>
            <a:normAutofit fontScale="70000" lnSpcReduction="20000"/>
          </a:bodyPr>
          <a:lstStyle/>
          <a:p>
            <a:pPr marL="0" indent="0">
              <a:buNone/>
            </a:pPr>
            <a:r>
              <a:rPr lang="vi-VN" i="1" dirty="0"/>
              <a:t>Kiểm tra sự phù hợp bằng cách xem xét. </a:t>
            </a:r>
            <a:endParaRPr lang="vi-VN" dirty="0"/>
          </a:p>
          <a:p>
            <a:pPr marL="0" indent="0">
              <a:buNone/>
            </a:pPr>
            <a:r>
              <a:rPr lang="vi-VN" i="1" dirty="0"/>
              <a:t>a) Nếu các bộ phận chạm tới được được cách ly với các bộ phận mang điện nguy hiểm bằng cách điện chính và cách điện phụ thì phải áp dụng như sau:</a:t>
            </a:r>
            <a:endParaRPr lang="vi-VN" dirty="0"/>
          </a:p>
          <a:p>
            <a:pPr marL="0" indent="0">
              <a:buNone/>
            </a:pPr>
            <a:r>
              <a:rPr lang="vi-VN" i="1" dirty="0"/>
              <a:t>Mỗi loại cách điện phải phù hợp với các yêu cầu về cách điện như quy định ở Điều 10 và các yêu cầu về khe hở không khí và chiều dài đường rò như quy định ở Điều 13.</a:t>
            </a:r>
            <a:endParaRPr lang="vi-VN" dirty="0"/>
          </a:p>
          <a:p>
            <a:pPr marL="0" indent="0">
              <a:buNone/>
            </a:pPr>
            <a:r>
              <a:rPr lang="vi-VN" i="1" dirty="0"/>
              <a:t>Hộp bằng gỗ không phù hợp với các yêu cầu ở 8.3 được xem như cách điện phụ nếu hộp này chịu được thử nghiệm độ bền điện môi ở 10.3.</a:t>
            </a:r>
            <a:endParaRPr lang="vi-VN" dirty="0"/>
          </a:p>
          <a:p>
            <a:pPr marL="0" indent="0">
              <a:buNone/>
            </a:pPr>
            <a:r>
              <a:rPr lang="vi-VN" i="1" dirty="0"/>
              <a:t>Kiểm tra sự phù hợp bằng cách xem xét và/hoặc phép đo.</a:t>
            </a:r>
            <a:endParaRPr lang="vi-VN" dirty="0"/>
          </a:p>
          <a:p>
            <a:pPr marL="0" indent="0">
              <a:buNone/>
            </a:pPr>
            <a:r>
              <a:rPr lang="vi-VN" i="1" dirty="0"/>
              <a:t>b) Nếu các bộ phận chạm tới được cách ly với các bộ phận dẫn điện bằng cách điện tăng cường thì phải áp dụng các điều sau đây:</a:t>
            </a:r>
            <a:endParaRPr lang="vi-VN" dirty="0"/>
          </a:p>
          <a:p>
            <a:pPr marL="0" indent="0">
              <a:buNone/>
            </a:pPr>
            <a:r>
              <a:rPr lang="vi-VN" i="1" dirty="0"/>
              <a:t>Cách điện phải phù hợp với các yêu cầu về cách điện ở Điều 10. Ngoài ra, cách điện cũng phải phù hợp với các yêu cầu về khe hở không khí và chiều dài đường rò quy định ở Điều 13.</a:t>
            </a:r>
            <a:endParaRPr lang="vi-VN" dirty="0"/>
          </a:p>
          <a:p>
            <a:pPr marL="0" indent="0">
              <a:buNone/>
            </a:pPr>
            <a:endParaRPr lang="vi-VN" dirty="0"/>
          </a:p>
        </p:txBody>
      </p:sp>
    </p:spTree>
    <p:extLst>
      <p:ext uri="{BB962C8B-B14F-4D97-AF65-F5344CB8AC3E}">
        <p14:creationId xmlns:p14="http://schemas.microsoft.com/office/powerpoint/2010/main" val="2641272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188640"/>
            <a:ext cx="6120680" cy="864096"/>
          </a:xfrm>
          <a:solidFill>
            <a:srgbClr val="FFFF00"/>
          </a:solidFill>
        </p:spPr>
        <p:txBody>
          <a:bodyPr>
            <a:normAutofit/>
          </a:bodyPr>
          <a:lstStyle/>
          <a:p>
            <a:r>
              <a:rPr lang="en-US" sz="4000" b="1" dirty="0"/>
              <a:t>6 </a:t>
            </a:r>
            <a:r>
              <a:rPr lang="en-US" sz="4000" b="1" dirty="0" err="1"/>
              <a:t>Các</a:t>
            </a:r>
            <a:r>
              <a:rPr lang="en-US" sz="4000" b="1" dirty="0"/>
              <a:t> </a:t>
            </a:r>
            <a:r>
              <a:rPr lang="en-US" sz="4000" b="1" dirty="0" err="1"/>
              <a:t>yêu</a:t>
            </a:r>
            <a:r>
              <a:rPr lang="en-US" sz="4000" b="1" dirty="0"/>
              <a:t> </a:t>
            </a:r>
            <a:r>
              <a:rPr lang="en-US" sz="4000" b="1" dirty="0" err="1"/>
              <a:t>cầu</a:t>
            </a:r>
            <a:r>
              <a:rPr lang="en-US" sz="4000" b="1" dirty="0"/>
              <a:t> </a:t>
            </a:r>
            <a:r>
              <a:rPr lang="en-US" sz="4000" b="1" dirty="0" err="1"/>
              <a:t>về</a:t>
            </a:r>
            <a:r>
              <a:rPr lang="en-US" sz="4000" b="1" dirty="0"/>
              <a:t> an </a:t>
            </a:r>
            <a:r>
              <a:rPr lang="en-US" sz="4000" b="1" dirty="0" err="1"/>
              <a:t>toàn</a:t>
            </a:r>
            <a:endParaRPr lang="vi-VN" sz="4000" b="1" dirty="0"/>
          </a:p>
        </p:txBody>
      </p:sp>
      <p:sp>
        <p:nvSpPr>
          <p:cNvPr id="3" name="Date Placeholder 2"/>
          <p:cNvSpPr>
            <a:spLocks noGrp="1"/>
          </p:cNvSpPr>
          <p:nvPr>
            <p:ph type="dt" sz="half" idx="10"/>
          </p:nvPr>
        </p:nvSpPr>
        <p:spPr/>
        <p:txBody>
          <a:bodyPr/>
          <a:lstStyle/>
          <a:p>
            <a:fld id="{F35E29DF-7CD8-4D19-A7A6-E84EAD6A4444}" type="datetime1">
              <a:rPr lang="vi-VN" smtClean="0"/>
              <a:t>03/04/2018</a:t>
            </a:fld>
            <a:endParaRPr lang="vi-VN"/>
          </a:p>
        </p:txBody>
      </p:sp>
      <p:sp>
        <p:nvSpPr>
          <p:cNvPr id="4" name="Slide Number Placeholder 3"/>
          <p:cNvSpPr>
            <a:spLocks noGrp="1"/>
          </p:cNvSpPr>
          <p:nvPr>
            <p:ph type="sldNum" sz="quarter" idx="12"/>
          </p:nvPr>
        </p:nvSpPr>
        <p:spPr/>
        <p:txBody>
          <a:bodyPr/>
          <a:lstStyle/>
          <a:p>
            <a:fld id="{01FB6BD5-ABB8-4017-A434-08AE6E7002D1}" type="slidenum">
              <a:rPr lang="vi-VN" smtClean="0"/>
              <a:t>13</a:t>
            </a:fld>
            <a:endParaRPr lang="vi-VN"/>
          </a:p>
        </p:txBody>
      </p:sp>
      <p:sp>
        <p:nvSpPr>
          <p:cNvPr id="5" name="Content Placeholder 4"/>
          <p:cNvSpPr>
            <a:spLocks noGrp="1"/>
          </p:cNvSpPr>
          <p:nvPr>
            <p:ph idx="1"/>
          </p:nvPr>
        </p:nvSpPr>
        <p:spPr>
          <a:xfrm>
            <a:off x="457200" y="1124744"/>
            <a:ext cx="8229600" cy="5256584"/>
          </a:xfrm>
        </p:spPr>
        <p:txBody>
          <a:bodyPr>
            <a:normAutofit fontScale="70000" lnSpcReduction="20000"/>
          </a:bodyPr>
          <a:lstStyle/>
          <a:p>
            <a:r>
              <a:rPr lang="vi-VN" i="1" dirty="0"/>
              <a:t>Khe hở không khí phải có kích thước sao cho không xảy ra phóng điện qua khe hở không khí khi có các quá độ quá điện áp có thể đi vào thiết bị, và có các điện áp đỉnh có thể phát sinh bên trong thiết bị. Yêu cầu chi tiết được nêu trong 13.3.</a:t>
            </a:r>
            <a:endParaRPr lang="vi-VN" dirty="0"/>
          </a:p>
          <a:p>
            <a:r>
              <a:rPr lang="vi-VN" i="1" dirty="0"/>
              <a:t>Chiều dài đường rò phải có kích thước sao cho đối với điện áp làm việc cho trước và độ nhiễm bẩn cho trước, không có phóng điện bề mặt hoặc phóng điện đánh thủng (vết) cách điện. Yêu cầu chi tiết được cho trong 13.4.</a:t>
            </a:r>
            <a:endParaRPr lang="vi-VN" dirty="0"/>
          </a:p>
          <a:p>
            <a:r>
              <a:rPr lang="vi-VN" i="1" dirty="0"/>
              <a:t>CHÚ THÍCH: Để xác định khe hở không khí, đo giá trị đỉnh của điện áp làm việc. Để xác định chiều dài đường rò, đo giá trị hiệu dụng hoặc giá trị xoay chiều của điện áp làm việc.</a:t>
            </a:r>
            <a:endParaRPr lang="vi-VN" dirty="0"/>
          </a:p>
          <a:p>
            <a:r>
              <a:rPr lang="vi-VN" i="1" dirty="0" smtClean="0"/>
              <a:t>Phương </a:t>
            </a:r>
            <a:r>
              <a:rPr lang="vi-VN" i="1" dirty="0"/>
              <a:t>pháp đo khe hở không khí và chiều dài đường rò được nêu trong Phụ lục E.</a:t>
            </a:r>
            <a:r>
              <a:rPr lang="vi-VN" dirty="0"/>
              <a:t> </a:t>
            </a:r>
            <a:r>
              <a:rPr lang="vi-VN" i="1" dirty="0"/>
              <a:t>Cho phép khe hở không khí và chiều dài đường rò được phân chia bởi các bộ phận dẫn không nối (được để tự do), như các tiếp điểm không được sử dụng của bộ nối, với điều kiện là tổng các khoảng cách riêng rẽ đáp ứng các yêu cầu tối thiểu quy định (xem Hình E.8).</a:t>
            </a:r>
            <a:endParaRPr lang="vi-VN" dirty="0"/>
          </a:p>
          <a:p>
            <a:pPr marL="0" indent="0">
              <a:buNone/>
            </a:pPr>
            <a:endParaRPr lang="vi-VN" dirty="0"/>
          </a:p>
        </p:txBody>
      </p:sp>
    </p:spTree>
    <p:extLst>
      <p:ext uri="{BB962C8B-B14F-4D97-AF65-F5344CB8AC3E}">
        <p14:creationId xmlns:p14="http://schemas.microsoft.com/office/powerpoint/2010/main" val="2641272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188640"/>
            <a:ext cx="6120680" cy="864096"/>
          </a:xfrm>
          <a:solidFill>
            <a:srgbClr val="FFFF00"/>
          </a:solidFill>
        </p:spPr>
        <p:txBody>
          <a:bodyPr>
            <a:normAutofit/>
          </a:bodyPr>
          <a:lstStyle/>
          <a:p>
            <a:r>
              <a:rPr lang="en-US" sz="4000" b="1" dirty="0"/>
              <a:t>6 </a:t>
            </a:r>
            <a:r>
              <a:rPr lang="en-US" sz="4000" b="1" dirty="0" err="1"/>
              <a:t>Các</a:t>
            </a:r>
            <a:r>
              <a:rPr lang="en-US" sz="4000" b="1" dirty="0"/>
              <a:t> </a:t>
            </a:r>
            <a:r>
              <a:rPr lang="en-US" sz="4000" b="1" dirty="0" err="1"/>
              <a:t>yêu</a:t>
            </a:r>
            <a:r>
              <a:rPr lang="en-US" sz="4000" b="1" dirty="0"/>
              <a:t> </a:t>
            </a:r>
            <a:r>
              <a:rPr lang="en-US" sz="4000" b="1" dirty="0" err="1"/>
              <a:t>cầu</a:t>
            </a:r>
            <a:r>
              <a:rPr lang="en-US" sz="4000" b="1" dirty="0"/>
              <a:t> </a:t>
            </a:r>
            <a:r>
              <a:rPr lang="en-US" sz="4000" b="1" dirty="0" err="1"/>
              <a:t>về</a:t>
            </a:r>
            <a:r>
              <a:rPr lang="en-US" sz="4000" b="1" dirty="0"/>
              <a:t> an </a:t>
            </a:r>
            <a:r>
              <a:rPr lang="en-US" sz="4000" b="1" dirty="0" err="1"/>
              <a:t>toàn</a:t>
            </a:r>
            <a:endParaRPr lang="vi-VN" sz="4000" b="1" dirty="0"/>
          </a:p>
        </p:txBody>
      </p:sp>
      <p:sp>
        <p:nvSpPr>
          <p:cNvPr id="3" name="Date Placeholder 2"/>
          <p:cNvSpPr>
            <a:spLocks noGrp="1"/>
          </p:cNvSpPr>
          <p:nvPr>
            <p:ph type="dt" sz="half" idx="10"/>
          </p:nvPr>
        </p:nvSpPr>
        <p:spPr/>
        <p:txBody>
          <a:bodyPr/>
          <a:lstStyle/>
          <a:p>
            <a:fld id="{F35E29DF-7CD8-4D19-A7A6-E84EAD6A4444}" type="datetime1">
              <a:rPr lang="vi-VN" smtClean="0"/>
              <a:t>03/04/2018</a:t>
            </a:fld>
            <a:endParaRPr lang="vi-VN"/>
          </a:p>
        </p:txBody>
      </p:sp>
      <p:sp>
        <p:nvSpPr>
          <p:cNvPr id="4" name="Slide Number Placeholder 3"/>
          <p:cNvSpPr>
            <a:spLocks noGrp="1"/>
          </p:cNvSpPr>
          <p:nvPr>
            <p:ph type="sldNum" sz="quarter" idx="12"/>
          </p:nvPr>
        </p:nvSpPr>
        <p:spPr/>
        <p:txBody>
          <a:bodyPr/>
          <a:lstStyle/>
          <a:p>
            <a:fld id="{01FB6BD5-ABB8-4017-A434-08AE6E7002D1}" type="slidenum">
              <a:rPr lang="vi-VN" smtClean="0"/>
              <a:t>14</a:t>
            </a:fld>
            <a:endParaRPr lang="vi-VN"/>
          </a:p>
        </p:txBody>
      </p:sp>
      <p:sp>
        <p:nvSpPr>
          <p:cNvPr id="5" name="Content Placeholder 4"/>
          <p:cNvSpPr>
            <a:spLocks noGrp="1"/>
          </p:cNvSpPr>
          <p:nvPr>
            <p:ph idx="1"/>
          </p:nvPr>
        </p:nvSpPr>
        <p:spPr>
          <a:xfrm>
            <a:off x="457200" y="1124744"/>
            <a:ext cx="8229600" cy="5256584"/>
          </a:xfrm>
        </p:spPr>
        <p:txBody>
          <a:bodyPr>
            <a:normAutofit fontScale="70000" lnSpcReduction="20000"/>
          </a:bodyPr>
          <a:lstStyle/>
          <a:p>
            <a:pPr marL="0" indent="0">
              <a:buNone/>
            </a:pPr>
            <a:r>
              <a:rPr lang="vi-VN" i="1" dirty="0"/>
              <a:t>Độ nhiễm bẩn khác nhau đối với các giá trị khe hở không khí và chiều dài đường rò nhỏ nhất đã cho, áp dụng như sau:</a:t>
            </a:r>
            <a:endParaRPr lang="vi-VN" dirty="0"/>
          </a:p>
          <a:p>
            <a:pPr marL="0" indent="0">
              <a:buNone/>
            </a:pPr>
            <a:r>
              <a:rPr lang="vi-VN" i="1" dirty="0"/>
              <a:t>- nhiễm bẩn độ 1 đối với linh kiện và cụm lắp ráp được gắn kín sao cho loại bỏ được bụi và hơi ẩm;</a:t>
            </a:r>
            <a:endParaRPr lang="vi-VN" dirty="0"/>
          </a:p>
          <a:p>
            <a:pPr marL="0" indent="0">
              <a:buNone/>
            </a:pPr>
            <a:r>
              <a:rPr lang="vi-VN" i="1" dirty="0"/>
              <a:t>- nhiễm bẩn độ 2 đối với thiết bị thuộc phạm vi áp dụng của tiêu chuẩn này;</a:t>
            </a:r>
            <a:endParaRPr lang="vi-VN" dirty="0"/>
          </a:p>
          <a:p>
            <a:pPr marL="0" indent="0">
              <a:buNone/>
            </a:pPr>
            <a:r>
              <a:rPr lang="vi-VN" i="1" dirty="0"/>
              <a:t>- nhiễm bẩn độ 3 trong trường hợp môi trường cục bộ bên trong của thiết bị có khả năng phải chịu nhiễm bẩn dẫn hoặc nhiễm bẩn khô không dẫn có thể trở nên dẫn do ngưng tụ hoặc thiết bị được đặt ở vùng tại đó môi trường bên ngoài làm cho xuất hiện nhiễm bẩn dẫn hoặc nhiễm bẩn không dẫn có thể trở nên dẫn.</a:t>
            </a:r>
            <a:endParaRPr lang="vi-VN" dirty="0"/>
          </a:p>
          <a:p>
            <a:pPr marL="0" indent="0">
              <a:buNone/>
            </a:pPr>
            <a:r>
              <a:rPr lang="vi-VN" i="1" dirty="0"/>
              <a:t>Trừ cách điện giữa các bộ phận khác cực tính được nối trực tiếp vào lưới, cho phép khe hở không khí và chiều dài đường rò nhỏ hơn các giá trị quy định nhưng phải chịu được các yêu cầu ở 4.3.1, 4.3.2 và 11.2.</a:t>
            </a:r>
            <a:endParaRPr lang="vi-VN" dirty="0"/>
          </a:p>
          <a:p>
            <a:pPr marL="0" indent="0">
              <a:buNone/>
            </a:pPr>
            <a:endParaRPr lang="vi-VN" dirty="0"/>
          </a:p>
        </p:txBody>
      </p:sp>
    </p:spTree>
    <p:extLst>
      <p:ext uri="{BB962C8B-B14F-4D97-AF65-F5344CB8AC3E}">
        <p14:creationId xmlns:p14="http://schemas.microsoft.com/office/powerpoint/2010/main" val="2641272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188640"/>
            <a:ext cx="6120680" cy="864096"/>
          </a:xfrm>
          <a:solidFill>
            <a:srgbClr val="FFFF00"/>
          </a:solidFill>
        </p:spPr>
        <p:txBody>
          <a:bodyPr>
            <a:normAutofit/>
          </a:bodyPr>
          <a:lstStyle/>
          <a:p>
            <a:r>
              <a:rPr lang="en-US" sz="4000" b="1" dirty="0"/>
              <a:t>6 </a:t>
            </a:r>
            <a:r>
              <a:rPr lang="en-US" sz="4000" b="1" dirty="0" err="1"/>
              <a:t>Các</a:t>
            </a:r>
            <a:r>
              <a:rPr lang="en-US" sz="4000" b="1" dirty="0"/>
              <a:t> </a:t>
            </a:r>
            <a:r>
              <a:rPr lang="en-US" sz="4000" b="1" dirty="0" err="1"/>
              <a:t>yêu</a:t>
            </a:r>
            <a:r>
              <a:rPr lang="en-US" sz="4000" b="1" dirty="0"/>
              <a:t> </a:t>
            </a:r>
            <a:r>
              <a:rPr lang="en-US" sz="4000" b="1" dirty="0" err="1"/>
              <a:t>cầu</a:t>
            </a:r>
            <a:r>
              <a:rPr lang="en-US" sz="4000" b="1" dirty="0"/>
              <a:t> </a:t>
            </a:r>
            <a:r>
              <a:rPr lang="en-US" sz="4000" b="1" dirty="0" err="1"/>
              <a:t>về</a:t>
            </a:r>
            <a:r>
              <a:rPr lang="en-US" sz="4000" b="1" dirty="0"/>
              <a:t> an </a:t>
            </a:r>
            <a:r>
              <a:rPr lang="en-US" sz="4000" b="1" dirty="0" err="1"/>
              <a:t>toàn</a:t>
            </a:r>
            <a:endParaRPr lang="vi-VN" sz="4000" b="1" dirty="0"/>
          </a:p>
        </p:txBody>
      </p:sp>
      <p:sp>
        <p:nvSpPr>
          <p:cNvPr id="3" name="Date Placeholder 2"/>
          <p:cNvSpPr>
            <a:spLocks noGrp="1"/>
          </p:cNvSpPr>
          <p:nvPr>
            <p:ph type="dt" sz="half" idx="10"/>
          </p:nvPr>
        </p:nvSpPr>
        <p:spPr/>
        <p:txBody>
          <a:bodyPr/>
          <a:lstStyle/>
          <a:p>
            <a:fld id="{F35E29DF-7CD8-4D19-A7A6-E84EAD6A4444}" type="datetime1">
              <a:rPr lang="vi-VN" smtClean="0"/>
              <a:t>03/04/2018</a:t>
            </a:fld>
            <a:endParaRPr lang="vi-VN"/>
          </a:p>
        </p:txBody>
      </p:sp>
      <p:sp>
        <p:nvSpPr>
          <p:cNvPr id="4" name="Slide Number Placeholder 3"/>
          <p:cNvSpPr>
            <a:spLocks noGrp="1"/>
          </p:cNvSpPr>
          <p:nvPr>
            <p:ph type="sldNum" sz="quarter" idx="12"/>
          </p:nvPr>
        </p:nvSpPr>
        <p:spPr/>
        <p:txBody>
          <a:bodyPr/>
          <a:lstStyle/>
          <a:p>
            <a:fld id="{01FB6BD5-ABB8-4017-A434-08AE6E7002D1}" type="slidenum">
              <a:rPr lang="vi-VN" smtClean="0"/>
              <a:t>15</a:t>
            </a:fld>
            <a:endParaRPr lang="vi-VN"/>
          </a:p>
        </p:txBody>
      </p:sp>
      <p:sp>
        <p:nvSpPr>
          <p:cNvPr id="5" name="Content Placeholder 4"/>
          <p:cNvSpPr>
            <a:spLocks noGrp="1"/>
          </p:cNvSpPr>
          <p:nvPr>
            <p:ph idx="1"/>
          </p:nvPr>
        </p:nvSpPr>
        <p:spPr>
          <a:xfrm>
            <a:off x="457200" y="1124744"/>
            <a:ext cx="8229600" cy="5256584"/>
          </a:xfrm>
        </p:spPr>
        <p:txBody>
          <a:bodyPr>
            <a:normAutofit fontScale="70000" lnSpcReduction="20000"/>
          </a:bodyPr>
          <a:lstStyle/>
          <a:p>
            <a:pPr marL="0" indent="0">
              <a:buNone/>
            </a:pPr>
            <a:r>
              <a:rPr lang="vi-VN" b="1" dirty="0"/>
              <a:t>6.2.2</a:t>
            </a:r>
            <a:r>
              <a:rPr lang="vi-VN" dirty="0"/>
              <a:t> Các mạch ra của bộ điều khiển SELV có thể có đầu nối lộ ra, nếu:</a:t>
            </a:r>
          </a:p>
          <a:p>
            <a:pPr marL="0" indent="0">
              <a:buNone/>
            </a:pPr>
            <a:r>
              <a:rPr lang="vi-VN" dirty="0"/>
              <a:t>- Điện áp đầu ra định mức cho bộ điều khiển điện áp không đổi hoặc điện áp ra tối đa cho bộ điều khiển dòng không đổi khi có tải không vượt quá 25 V r.p.m;</a:t>
            </a:r>
          </a:p>
          <a:p>
            <a:pPr marL="0" indent="0">
              <a:buNone/>
            </a:pPr>
            <a:r>
              <a:rPr lang="vi-VN" dirty="0"/>
              <a:t>- Điện áp ra không tải không vượt quá 33 V r.m. và đỉnh không vượt quá 33x1.41 = 46V.</a:t>
            </a:r>
          </a:p>
          <a:p>
            <a:pPr marL="0" indent="0">
              <a:buNone/>
            </a:pPr>
            <a:r>
              <a:rPr lang="vi-VN" dirty="0"/>
              <a:t>Sự phù hợp được kiểm tra bằng cách đo điện áp đầu ra khi điều kiện ổn định được thiết lập, bộ điều khiển được nối với điện áp cung cấp định mức và tần số định mức. Để thử nghiệm dưới tải không tải, bộ điều khiển được nối với một điện trở mà sẽ cung cấp cho ở điện áp đầu ra định mức</a:t>
            </a:r>
            <a:r>
              <a:rPr lang="vi-VN" dirty="0" smtClean="0"/>
              <a:t>.</a:t>
            </a:r>
          </a:p>
          <a:p>
            <a:pPr marL="0" indent="0">
              <a:buNone/>
            </a:pPr>
            <a:r>
              <a:rPr lang="vi-VN" dirty="0"/>
              <a:t>Đối với bộ điêu khiển có hai hoặc nhiều hơn điện áp cấp định mức, yêu cầu áp dụng cho mỗi điện áp cung cấp định mức.</a:t>
            </a:r>
          </a:p>
          <a:p>
            <a:pPr marL="0" indent="0">
              <a:buNone/>
            </a:pPr>
            <a:r>
              <a:rPr lang="vi-VN" dirty="0"/>
              <a:t>Trong trường hợp các tụ điện được nối giữa đầu ra của SELV và mạch sơ cấp, một tụ Y1 và hai tụ Y2 có cùng giá trị được xác định theo Bảng 2 và 3 tương ứng của KS C IEC 60384-14 sẽ được sử dụng.</a:t>
            </a:r>
          </a:p>
          <a:p>
            <a:pPr marL="0" indent="0">
              <a:buNone/>
            </a:pPr>
            <a:endParaRPr lang="vi-VN" dirty="0"/>
          </a:p>
          <a:p>
            <a:pPr marL="0" indent="0">
              <a:buNone/>
            </a:pPr>
            <a:endParaRPr lang="vi-VN" dirty="0"/>
          </a:p>
        </p:txBody>
      </p:sp>
    </p:spTree>
    <p:extLst>
      <p:ext uri="{BB962C8B-B14F-4D97-AF65-F5344CB8AC3E}">
        <p14:creationId xmlns:p14="http://schemas.microsoft.com/office/powerpoint/2010/main" val="2641272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188640"/>
            <a:ext cx="6120680" cy="864096"/>
          </a:xfrm>
          <a:solidFill>
            <a:srgbClr val="FFFF00"/>
          </a:solidFill>
        </p:spPr>
        <p:txBody>
          <a:bodyPr>
            <a:normAutofit/>
          </a:bodyPr>
          <a:lstStyle/>
          <a:p>
            <a:r>
              <a:rPr lang="en-US" sz="4000" b="1" dirty="0"/>
              <a:t>6 </a:t>
            </a:r>
            <a:r>
              <a:rPr lang="en-US" sz="4000" b="1" dirty="0" err="1"/>
              <a:t>Các</a:t>
            </a:r>
            <a:r>
              <a:rPr lang="en-US" sz="4000" b="1" dirty="0"/>
              <a:t> </a:t>
            </a:r>
            <a:r>
              <a:rPr lang="en-US" sz="4000" b="1" dirty="0" err="1"/>
              <a:t>yêu</a:t>
            </a:r>
            <a:r>
              <a:rPr lang="en-US" sz="4000" b="1" dirty="0"/>
              <a:t> </a:t>
            </a:r>
            <a:r>
              <a:rPr lang="en-US" sz="4000" b="1" dirty="0" err="1"/>
              <a:t>cầu</a:t>
            </a:r>
            <a:r>
              <a:rPr lang="en-US" sz="4000" b="1" dirty="0"/>
              <a:t> </a:t>
            </a:r>
            <a:r>
              <a:rPr lang="en-US" sz="4000" b="1" dirty="0" err="1"/>
              <a:t>về</a:t>
            </a:r>
            <a:r>
              <a:rPr lang="en-US" sz="4000" b="1" dirty="0"/>
              <a:t> an </a:t>
            </a:r>
            <a:r>
              <a:rPr lang="en-US" sz="4000" b="1" dirty="0" err="1"/>
              <a:t>toàn</a:t>
            </a:r>
            <a:endParaRPr lang="vi-VN" sz="4000" b="1" dirty="0"/>
          </a:p>
        </p:txBody>
      </p:sp>
      <p:sp>
        <p:nvSpPr>
          <p:cNvPr id="3" name="Date Placeholder 2"/>
          <p:cNvSpPr>
            <a:spLocks noGrp="1"/>
          </p:cNvSpPr>
          <p:nvPr>
            <p:ph type="dt" sz="half" idx="10"/>
          </p:nvPr>
        </p:nvSpPr>
        <p:spPr/>
        <p:txBody>
          <a:bodyPr/>
          <a:lstStyle/>
          <a:p>
            <a:fld id="{F35E29DF-7CD8-4D19-A7A6-E84EAD6A4444}" type="datetime1">
              <a:rPr lang="vi-VN" smtClean="0"/>
              <a:t>03/04/2018</a:t>
            </a:fld>
            <a:endParaRPr lang="vi-VN"/>
          </a:p>
        </p:txBody>
      </p:sp>
      <p:sp>
        <p:nvSpPr>
          <p:cNvPr id="4" name="Slide Number Placeholder 3"/>
          <p:cNvSpPr>
            <a:spLocks noGrp="1"/>
          </p:cNvSpPr>
          <p:nvPr>
            <p:ph type="sldNum" sz="quarter" idx="12"/>
          </p:nvPr>
        </p:nvSpPr>
        <p:spPr/>
        <p:txBody>
          <a:bodyPr/>
          <a:lstStyle/>
          <a:p>
            <a:fld id="{01FB6BD5-ABB8-4017-A434-08AE6E7002D1}" type="slidenum">
              <a:rPr lang="vi-VN" smtClean="0"/>
              <a:t>16</a:t>
            </a:fld>
            <a:endParaRPr lang="vi-VN"/>
          </a:p>
        </p:txBody>
      </p:sp>
      <p:sp>
        <p:nvSpPr>
          <p:cNvPr id="5" name="Content Placeholder 4"/>
          <p:cNvSpPr>
            <a:spLocks noGrp="1"/>
          </p:cNvSpPr>
          <p:nvPr>
            <p:ph idx="1"/>
          </p:nvPr>
        </p:nvSpPr>
        <p:spPr>
          <a:xfrm>
            <a:off x="457200" y="1124744"/>
            <a:ext cx="8229600" cy="5256584"/>
          </a:xfrm>
        </p:spPr>
        <p:txBody>
          <a:bodyPr>
            <a:normAutofit fontScale="70000" lnSpcReduction="20000"/>
          </a:bodyPr>
          <a:lstStyle/>
          <a:p>
            <a:pPr marL="0" indent="0">
              <a:buNone/>
            </a:pPr>
            <a:r>
              <a:rPr lang="vi-VN" b="1" dirty="0"/>
              <a:t>6.2.2</a:t>
            </a:r>
            <a:r>
              <a:rPr lang="vi-VN" dirty="0"/>
              <a:t> Các mạch ra của bộ điều khiển SELV có thể có đầu nối lộ ra, nếu:</a:t>
            </a:r>
          </a:p>
          <a:p>
            <a:pPr marL="0" indent="0">
              <a:buNone/>
            </a:pPr>
            <a:r>
              <a:rPr lang="vi-VN" dirty="0"/>
              <a:t>- Điện áp đầu ra định mức cho bộ điều khiển điện áp không đổi hoặc điện áp ra tối đa cho bộ điều khiển dòng không đổi khi có tải không vượt quá 25 V r.p.m;</a:t>
            </a:r>
          </a:p>
          <a:p>
            <a:pPr marL="0" indent="0">
              <a:buNone/>
            </a:pPr>
            <a:r>
              <a:rPr lang="vi-VN" dirty="0"/>
              <a:t>- Điện áp ra không tải không vượt quá 33 V r.m. và đỉnh không vượt quá 33x1.41 = 46V.</a:t>
            </a:r>
          </a:p>
          <a:p>
            <a:pPr marL="0" indent="0">
              <a:buNone/>
            </a:pPr>
            <a:r>
              <a:rPr lang="vi-VN" dirty="0"/>
              <a:t>Sự phù hợp được kiểm tra bằng cách đo điện áp đầu ra khi điều kiện ổn định được thiết lập, bộ điều khiển được nối với điện áp cung cấp định mức và tần số định mức. Để thử nghiệm dưới tải không tải, bộ điều khiển được nối với một điện trở mà sẽ cung cấp cho ở điện áp đầu ra định mức.</a:t>
            </a:r>
          </a:p>
          <a:p>
            <a:pPr marL="0" indent="0">
              <a:buNone/>
            </a:pPr>
            <a:r>
              <a:rPr lang="vi-VN" dirty="0"/>
              <a:t>Đối với bộ điêu khiển có hai hoặc nhiều hơn điện áp cấp định mức, yêu cầu áp dụng cho mỗi điện áp cung cấp định mức.</a:t>
            </a:r>
          </a:p>
          <a:p>
            <a:pPr marL="0" indent="0">
              <a:buNone/>
            </a:pPr>
            <a:r>
              <a:rPr lang="vi-VN" dirty="0"/>
              <a:t>Trong trường hợp các tụ điện được nối giữa đầu ra của SELV và mạch sơ cấp, một tụ Y1 và hai tụ Y2 có cùng giá trị được xác định theo Bảng 2 và 3 tương ứng của KS C IEC 60384-14 sẽ được sử dụng</a:t>
            </a:r>
            <a:r>
              <a:rPr lang="vi-VN" dirty="0" smtClean="0"/>
              <a:t>.</a:t>
            </a:r>
            <a:endParaRPr lang="vi-VN" dirty="0"/>
          </a:p>
        </p:txBody>
      </p:sp>
    </p:spTree>
    <p:extLst>
      <p:ext uri="{BB962C8B-B14F-4D97-AF65-F5344CB8AC3E}">
        <p14:creationId xmlns:p14="http://schemas.microsoft.com/office/powerpoint/2010/main" val="1370282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188640"/>
            <a:ext cx="5904656" cy="864096"/>
          </a:xfrm>
          <a:solidFill>
            <a:srgbClr val="FFFF00"/>
          </a:solidFill>
        </p:spPr>
        <p:txBody>
          <a:bodyPr>
            <a:normAutofit/>
          </a:bodyPr>
          <a:lstStyle/>
          <a:p>
            <a:r>
              <a:rPr lang="en-US" sz="4000" b="1" dirty="0"/>
              <a:t>6 </a:t>
            </a:r>
            <a:r>
              <a:rPr lang="en-US" sz="4000" b="1" dirty="0" err="1"/>
              <a:t>Các</a:t>
            </a:r>
            <a:r>
              <a:rPr lang="en-US" sz="4000" b="1" dirty="0"/>
              <a:t> </a:t>
            </a:r>
            <a:r>
              <a:rPr lang="en-US" sz="4000" b="1" dirty="0" err="1"/>
              <a:t>yêu</a:t>
            </a:r>
            <a:r>
              <a:rPr lang="en-US" sz="4000" b="1" dirty="0"/>
              <a:t> </a:t>
            </a:r>
            <a:r>
              <a:rPr lang="en-US" sz="4000" b="1" dirty="0" err="1"/>
              <a:t>cầu</a:t>
            </a:r>
            <a:r>
              <a:rPr lang="en-US" sz="4000" b="1" dirty="0"/>
              <a:t> </a:t>
            </a:r>
            <a:r>
              <a:rPr lang="en-US" sz="4000" b="1" dirty="0" err="1"/>
              <a:t>về</a:t>
            </a:r>
            <a:r>
              <a:rPr lang="en-US" sz="4000" b="1" dirty="0"/>
              <a:t> an </a:t>
            </a:r>
            <a:r>
              <a:rPr lang="en-US" sz="4000" b="1" dirty="0" err="1"/>
              <a:t>toàn</a:t>
            </a:r>
            <a:endParaRPr lang="vi-VN" sz="4000" b="1" dirty="0"/>
          </a:p>
        </p:txBody>
      </p:sp>
      <p:sp>
        <p:nvSpPr>
          <p:cNvPr id="3" name="Date Placeholder 2"/>
          <p:cNvSpPr>
            <a:spLocks noGrp="1"/>
          </p:cNvSpPr>
          <p:nvPr>
            <p:ph type="dt" sz="half" idx="10"/>
          </p:nvPr>
        </p:nvSpPr>
        <p:spPr/>
        <p:txBody>
          <a:bodyPr/>
          <a:lstStyle/>
          <a:p>
            <a:fld id="{F35E29DF-7CD8-4D19-A7A6-E84EAD6A4444}" type="datetime1">
              <a:rPr lang="vi-VN" smtClean="0"/>
              <a:t>03/04/2018</a:t>
            </a:fld>
            <a:endParaRPr lang="vi-VN"/>
          </a:p>
        </p:txBody>
      </p:sp>
      <p:sp>
        <p:nvSpPr>
          <p:cNvPr id="4" name="Slide Number Placeholder 3"/>
          <p:cNvSpPr>
            <a:spLocks noGrp="1"/>
          </p:cNvSpPr>
          <p:nvPr>
            <p:ph type="sldNum" sz="quarter" idx="12"/>
          </p:nvPr>
        </p:nvSpPr>
        <p:spPr/>
        <p:txBody>
          <a:bodyPr/>
          <a:lstStyle/>
          <a:p>
            <a:fld id="{01FB6BD5-ABB8-4017-A434-08AE6E7002D1}" type="slidenum">
              <a:rPr lang="vi-VN" smtClean="0"/>
              <a:t>17</a:t>
            </a:fld>
            <a:endParaRPr lang="vi-VN"/>
          </a:p>
        </p:txBody>
      </p:sp>
      <p:sp>
        <p:nvSpPr>
          <p:cNvPr id="5" name="Content Placeholder 4"/>
          <p:cNvSpPr>
            <a:spLocks noGrp="1"/>
          </p:cNvSpPr>
          <p:nvPr>
            <p:ph idx="1"/>
          </p:nvPr>
        </p:nvSpPr>
        <p:spPr>
          <a:xfrm>
            <a:off x="457200" y="1124744"/>
            <a:ext cx="8229600" cy="5256584"/>
          </a:xfrm>
        </p:spPr>
        <p:txBody>
          <a:bodyPr>
            <a:normAutofit/>
          </a:bodyPr>
          <a:lstStyle/>
          <a:p>
            <a:pPr marL="0" indent="0">
              <a:buNone/>
            </a:pPr>
            <a:r>
              <a:rPr lang="vi-VN" b="1" dirty="0"/>
              <a:t>6.3 Đầu nối</a:t>
            </a:r>
          </a:p>
          <a:p>
            <a:pPr marL="0" indent="0">
              <a:buNone/>
            </a:pPr>
            <a:r>
              <a:rPr lang="vi-VN" dirty="0"/>
              <a:t>Các yêu cầu của khoản 8 của IEC 61347-1 sẽ được áp dụng.</a:t>
            </a:r>
          </a:p>
          <a:p>
            <a:pPr marL="0" indent="0">
              <a:buNone/>
            </a:pPr>
            <a:r>
              <a:rPr lang="vi-VN" i="1" dirty="0"/>
              <a:t>8. Đầu nối (IEC 61347)</a:t>
            </a:r>
            <a:endParaRPr lang="vi-VN" dirty="0"/>
          </a:p>
          <a:p>
            <a:pPr marL="0" indent="0">
              <a:buNone/>
            </a:pPr>
            <a:r>
              <a:rPr lang="vi-VN" i="1" dirty="0"/>
              <a:t>Đầu nối bắt ren phải phù hợp với Điều 14 của TCVN 7722-1 (IEC 60598-1).</a:t>
            </a:r>
            <a:endParaRPr lang="vi-VN" dirty="0"/>
          </a:p>
          <a:p>
            <a:pPr marL="0" indent="0">
              <a:buNone/>
            </a:pPr>
            <a:r>
              <a:rPr lang="vi-VN" i="1" dirty="0"/>
              <a:t>Đầu nối không bắt ren phải phù hợp với Điều 15 của TCVN 7722-1 (IEC 60598-1).</a:t>
            </a:r>
            <a:endParaRPr lang="vi-VN" dirty="0"/>
          </a:p>
          <a:p>
            <a:pPr marL="0" indent="0">
              <a:buNone/>
            </a:pPr>
            <a:r>
              <a:rPr lang="vi-VN" dirty="0" smtClean="0"/>
              <a:t>(Các nội dung này có trong file word)</a:t>
            </a:r>
            <a:endParaRPr lang="vi-VN" dirty="0"/>
          </a:p>
        </p:txBody>
      </p:sp>
    </p:spTree>
    <p:extLst>
      <p:ext uri="{BB962C8B-B14F-4D97-AF65-F5344CB8AC3E}">
        <p14:creationId xmlns:p14="http://schemas.microsoft.com/office/powerpoint/2010/main" val="1370282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188640"/>
            <a:ext cx="6048672" cy="864096"/>
          </a:xfrm>
          <a:solidFill>
            <a:srgbClr val="FFFF00"/>
          </a:solidFill>
        </p:spPr>
        <p:txBody>
          <a:bodyPr>
            <a:normAutofit/>
          </a:bodyPr>
          <a:lstStyle/>
          <a:p>
            <a:r>
              <a:rPr lang="en-US" sz="4000" b="1" dirty="0"/>
              <a:t>6 </a:t>
            </a:r>
            <a:r>
              <a:rPr lang="en-US" sz="4000" b="1" dirty="0" err="1"/>
              <a:t>Các</a:t>
            </a:r>
            <a:r>
              <a:rPr lang="en-US" sz="4000" b="1" dirty="0"/>
              <a:t> </a:t>
            </a:r>
            <a:r>
              <a:rPr lang="en-US" sz="4000" b="1" dirty="0" err="1"/>
              <a:t>yêu</a:t>
            </a:r>
            <a:r>
              <a:rPr lang="en-US" sz="4000" b="1" dirty="0"/>
              <a:t> </a:t>
            </a:r>
            <a:r>
              <a:rPr lang="en-US" sz="4000" b="1" dirty="0" err="1"/>
              <a:t>cầu</a:t>
            </a:r>
            <a:r>
              <a:rPr lang="en-US" sz="4000" b="1" dirty="0"/>
              <a:t> </a:t>
            </a:r>
            <a:r>
              <a:rPr lang="en-US" sz="4000" b="1" dirty="0" err="1"/>
              <a:t>về</a:t>
            </a:r>
            <a:r>
              <a:rPr lang="en-US" sz="4000" b="1" dirty="0"/>
              <a:t> an </a:t>
            </a:r>
            <a:r>
              <a:rPr lang="en-US" sz="4000" b="1" dirty="0" err="1"/>
              <a:t>toàn</a:t>
            </a:r>
            <a:endParaRPr lang="vi-VN" sz="4000" b="1" dirty="0"/>
          </a:p>
        </p:txBody>
      </p:sp>
      <p:sp>
        <p:nvSpPr>
          <p:cNvPr id="3" name="Date Placeholder 2"/>
          <p:cNvSpPr>
            <a:spLocks noGrp="1"/>
          </p:cNvSpPr>
          <p:nvPr>
            <p:ph type="dt" sz="half" idx="10"/>
          </p:nvPr>
        </p:nvSpPr>
        <p:spPr/>
        <p:txBody>
          <a:bodyPr/>
          <a:lstStyle/>
          <a:p>
            <a:fld id="{F35E29DF-7CD8-4D19-A7A6-E84EAD6A4444}" type="datetime1">
              <a:rPr lang="vi-VN" smtClean="0"/>
              <a:t>03/04/2018</a:t>
            </a:fld>
            <a:endParaRPr lang="vi-VN"/>
          </a:p>
        </p:txBody>
      </p:sp>
      <p:sp>
        <p:nvSpPr>
          <p:cNvPr id="4" name="Slide Number Placeholder 3"/>
          <p:cNvSpPr>
            <a:spLocks noGrp="1"/>
          </p:cNvSpPr>
          <p:nvPr>
            <p:ph type="sldNum" sz="quarter" idx="12"/>
          </p:nvPr>
        </p:nvSpPr>
        <p:spPr/>
        <p:txBody>
          <a:bodyPr/>
          <a:lstStyle/>
          <a:p>
            <a:fld id="{01FB6BD5-ABB8-4017-A434-08AE6E7002D1}" type="slidenum">
              <a:rPr lang="vi-VN" smtClean="0"/>
              <a:t>18</a:t>
            </a:fld>
            <a:endParaRPr lang="vi-VN"/>
          </a:p>
        </p:txBody>
      </p:sp>
      <p:sp>
        <p:nvSpPr>
          <p:cNvPr id="5" name="Content Placeholder 4"/>
          <p:cNvSpPr>
            <a:spLocks noGrp="1"/>
          </p:cNvSpPr>
          <p:nvPr>
            <p:ph idx="1"/>
          </p:nvPr>
        </p:nvSpPr>
        <p:spPr>
          <a:xfrm>
            <a:off x="457200" y="1124744"/>
            <a:ext cx="8229600" cy="5256584"/>
          </a:xfrm>
        </p:spPr>
        <p:txBody>
          <a:bodyPr>
            <a:normAutofit/>
          </a:bodyPr>
          <a:lstStyle/>
          <a:p>
            <a:pPr marL="0" indent="0">
              <a:buNone/>
            </a:pPr>
            <a:r>
              <a:rPr lang="vi-VN" b="1" dirty="0"/>
              <a:t>6.4 Quy định về nối đất bảo vệ</a:t>
            </a:r>
          </a:p>
          <a:p>
            <a:pPr marL="0" indent="0">
              <a:buNone/>
            </a:pPr>
            <a:r>
              <a:rPr lang="vi-VN" dirty="0"/>
              <a:t>Các yêu cầu của khoản 9 của KS C IEC 61347-1 sẽ được áp dụng.</a:t>
            </a:r>
          </a:p>
          <a:p>
            <a:pPr marL="0" indent="0">
              <a:buNone/>
            </a:pPr>
            <a:endParaRPr lang="vi-VN" dirty="0"/>
          </a:p>
        </p:txBody>
      </p:sp>
    </p:spTree>
    <p:extLst>
      <p:ext uri="{BB962C8B-B14F-4D97-AF65-F5344CB8AC3E}">
        <p14:creationId xmlns:p14="http://schemas.microsoft.com/office/powerpoint/2010/main" val="1370282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188640"/>
            <a:ext cx="6048672" cy="864096"/>
          </a:xfrm>
          <a:solidFill>
            <a:srgbClr val="FFFF00"/>
          </a:solidFill>
        </p:spPr>
        <p:txBody>
          <a:bodyPr>
            <a:normAutofit/>
          </a:bodyPr>
          <a:lstStyle/>
          <a:p>
            <a:r>
              <a:rPr lang="en-US" sz="4000" b="1" dirty="0"/>
              <a:t>6 </a:t>
            </a:r>
            <a:r>
              <a:rPr lang="en-US" sz="4000" b="1" dirty="0" err="1"/>
              <a:t>Các</a:t>
            </a:r>
            <a:r>
              <a:rPr lang="en-US" sz="4000" b="1" dirty="0"/>
              <a:t> </a:t>
            </a:r>
            <a:r>
              <a:rPr lang="en-US" sz="4000" b="1" dirty="0" err="1"/>
              <a:t>yêu</a:t>
            </a:r>
            <a:r>
              <a:rPr lang="en-US" sz="4000" b="1" dirty="0"/>
              <a:t> </a:t>
            </a:r>
            <a:r>
              <a:rPr lang="en-US" sz="4000" b="1" dirty="0" err="1"/>
              <a:t>cầu</a:t>
            </a:r>
            <a:r>
              <a:rPr lang="en-US" sz="4000" b="1" dirty="0"/>
              <a:t> </a:t>
            </a:r>
            <a:r>
              <a:rPr lang="en-US" sz="4000" b="1" dirty="0" err="1"/>
              <a:t>về</a:t>
            </a:r>
            <a:r>
              <a:rPr lang="en-US" sz="4000" b="1" dirty="0"/>
              <a:t> an </a:t>
            </a:r>
            <a:r>
              <a:rPr lang="en-US" sz="4000" b="1" dirty="0" err="1"/>
              <a:t>toàn</a:t>
            </a:r>
            <a:endParaRPr lang="vi-VN" sz="4000" b="1" dirty="0"/>
          </a:p>
        </p:txBody>
      </p:sp>
      <p:sp>
        <p:nvSpPr>
          <p:cNvPr id="3" name="Date Placeholder 2"/>
          <p:cNvSpPr>
            <a:spLocks noGrp="1"/>
          </p:cNvSpPr>
          <p:nvPr>
            <p:ph type="dt" sz="half" idx="10"/>
          </p:nvPr>
        </p:nvSpPr>
        <p:spPr/>
        <p:txBody>
          <a:bodyPr/>
          <a:lstStyle/>
          <a:p>
            <a:fld id="{F35E29DF-7CD8-4D19-A7A6-E84EAD6A4444}" type="datetime1">
              <a:rPr lang="vi-VN" smtClean="0"/>
              <a:t>03/04/2018</a:t>
            </a:fld>
            <a:endParaRPr lang="vi-VN"/>
          </a:p>
        </p:txBody>
      </p:sp>
      <p:sp>
        <p:nvSpPr>
          <p:cNvPr id="4" name="Slide Number Placeholder 3"/>
          <p:cNvSpPr>
            <a:spLocks noGrp="1"/>
          </p:cNvSpPr>
          <p:nvPr>
            <p:ph type="sldNum" sz="quarter" idx="12"/>
          </p:nvPr>
        </p:nvSpPr>
        <p:spPr/>
        <p:txBody>
          <a:bodyPr/>
          <a:lstStyle/>
          <a:p>
            <a:fld id="{01FB6BD5-ABB8-4017-A434-08AE6E7002D1}" type="slidenum">
              <a:rPr lang="vi-VN" smtClean="0"/>
              <a:t>19</a:t>
            </a:fld>
            <a:endParaRPr lang="vi-VN"/>
          </a:p>
        </p:txBody>
      </p:sp>
      <p:sp>
        <p:nvSpPr>
          <p:cNvPr id="5" name="Content Placeholder 4"/>
          <p:cNvSpPr>
            <a:spLocks noGrp="1"/>
          </p:cNvSpPr>
          <p:nvPr>
            <p:ph idx="1"/>
          </p:nvPr>
        </p:nvSpPr>
        <p:spPr>
          <a:xfrm>
            <a:off x="457200" y="1124744"/>
            <a:ext cx="8229600" cy="5256584"/>
          </a:xfrm>
        </p:spPr>
        <p:txBody>
          <a:bodyPr>
            <a:normAutofit fontScale="32500" lnSpcReduction="20000"/>
          </a:bodyPr>
          <a:lstStyle/>
          <a:p>
            <a:pPr marL="0" indent="0">
              <a:buNone/>
            </a:pPr>
            <a:r>
              <a:rPr lang="vi-VN" sz="5200" i="1" dirty="0"/>
              <a:t>9. Yêu cầu đối với nối đất bảo vệ (</a:t>
            </a:r>
            <a:r>
              <a:rPr lang="vi-VN" sz="5200" dirty="0"/>
              <a:t>IEC 61347-1)</a:t>
            </a:r>
          </a:p>
          <a:p>
            <a:pPr marL="0" indent="0">
              <a:buNone/>
            </a:pPr>
            <a:r>
              <a:rPr lang="vi-VN" sz="5200" i="1" dirty="0"/>
              <a:t>Đầu nối đất phải phù hợp với các yêu cầu ở Điều 8. Mối nối điện/phương tiện kẹp phải đủ khả năng chống nới lỏng, và không thể nới lỏng các mối nối điện/phương tiện kẹp bằng tay mà không dùng dụng cụ. Đối với đầu nối không bắt ren, không thể nới lỏng mối nối điện/phương tiện kẹp một cách không chủ ý.</a:t>
            </a:r>
            <a:endParaRPr lang="vi-VN" sz="5200" dirty="0"/>
          </a:p>
          <a:p>
            <a:pPr marL="0" indent="0">
              <a:buNone/>
            </a:pPr>
            <a:r>
              <a:rPr lang="vi-VN" sz="5200" i="1" dirty="0"/>
              <a:t>Cho phép nối đất bộ điều khiển đèn qua phương tiện cố định bộ điều khiển đèn vào phần kim loại nối đất (không áp dụng cho bộ điều khiển đèn độc lập). Tuy nhiên, nếu bộ điều khiển đèn có một đầu nối đất thì chỉ áp dụng đầu nối này để nối đất bộ điều khiển đèn.</a:t>
            </a:r>
            <a:endParaRPr lang="vi-VN" sz="5200" dirty="0"/>
          </a:p>
          <a:p>
            <a:pPr marL="0" indent="0">
              <a:buNone/>
            </a:pPr>
            <a:r>
              <a:rPr lang="vi-VN" sz="5200" i="1" dirty="0"/>
              <a:t>Tất cả các bộ phận của đầu nối đất phải giảm thiểu được nguy cơ ăn mòn điện hóa do tiếp xúc với dây nối đất hoặc với kim loại bất kỳ khác.</a:t>
            </a:r>
            <a:endParaRPr lang="vi-VN" sz="5200" dirty="0"/>
          </a:p>
          <a:p>
            <a:pPr marL="0" indent="0">
              <a:buNone/>
            </a:pPr>
            <a:r>
              <a:rPr lang="vi-VN" sz="5200" i="1" dirty="0"/>
              <a:t>Vít và các bộ phận khác của đầu nối đất phải được làm bằng đồng thau hoặc kim loại khác có khả năng chịu ăn mòn không kém, hoặc bằng các vật liệu có bề mặt không gỉ và ít nhất một bề mặt tiếp xúc là kim loại trần.</a:t>
            </a:r>
            <a:endParaRPr lang="vi-VN" sz="5200" dirty="0"/>
          </a:p>
          <a:p>
            <a:pPr marL="0" indent="0">
              <a:buNone/>
            </a:pPr>
            <a:r>
              <a:rPr lang="vi-VN" sz="5200" i="1" dirty="0"/>
              <a:t>Kiểm tra sự phù hợp bằng cách xem xét, thử nghiệm bằng tay và theo các yêu cầu </a:t>
            </a:r>
            <a:endParaRPr lang="vi-VN" sz="5200" dirty="0"/>
          </a:p>
          <a:p>
            <a:pPr marL="0" indent="0">
              <a:buNone/>
            </a:pPr>
            <a:r>
              <a:rPr lang="vi-VN" sz="5200" i="1" dirty="0" smtClean="0"/>
              <a:t>của </a:t>
            </a:r>
            <a:r>
              <a:rPr lang="vi-VN" sz="5200" i="1" dirty="0"/>
              <a:t>Điều 8.</a:t>
            </a:r>
            <a:r>
              <a:rPr lang="vi-VN" sz="5200" dirty="0"/>
              <a:t> </a:t>
            </a:r>
            <a:r>
              <a:rPr lang="vi-VN" sz="5200" i="1" dirty="0"/>
              <a:t>Bộ điều khiển đèn có dây dẫn dùng để nối đất bảo vệ có được từ các đường dẫn trên tấm mạch in phải được thử nghiệm như dưới đây.</a:t>
            </a:r>
            <a:endParaRPr lang="vi-VN" sz="5200" dirty="0"/>
          </a:p>
          <a:p>
            <a:pPr marL="0" indent="0">
              <a:buNone/>
            </a:pPr>
            <a:r>
              <a:rPr lang="vi-VN" sz="5200" i="1" dirty="0"/>
              <a:t>Cho dòng điện 25 A lấy từ nguồn xoay chiều chạy qua đầu nối đất hoặc tiếp điểm nối đất qua  đường dẫn trên tấm mạch in rồi lần lượt qua từng bộ phận kim loại chạm đến được trong 1 min.</a:t>
            </a:r>
            <a:endParaRPr lang="vi-VN" sz="5200" dirty="0"/>
          </a:p>
          <a:p>
            <a:pPr marL="0" indent="0">
              <a:buNone/>
            </a:pPr>
            <a:endParaRPr lang="vi-VN" dirty="0"/>
          </a:p>
        </p:txBody>
      </p:sp>
    </p:spTree>
    <p:extLst>
      <p:ext uri="{BB962C8B-B14F-4D97-AF65-F5344CB8AC3E}">
        <p14:creationId xmlns:p14="http://schemas.microsoft.com/office/powerpoint/2010/main" val="1375679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4" name="Date Placeholder 3"/>
          <p:cNvSpPr>
            <a:spLocks noGrp="1"/>
          </p:cNvSpPr>
          <p:nvPr>
            <p:ph type="dt" sz="half" idx="10"/>
          </p:nvPr>
        </p:nvSpPr>
        <p:spPr/>
        <p:txBody>
          <a:bodyPr/>
          <a:lstStyle/>
          <a:p>
            <a:fld id="{432423E2-B24F-4F89-AFBA-A78361102C7E}" type="datetime1">
              <a:rPr lang="vi-VN" smtClean="0"/>
              <a:t>03/04/2018</a:t>
            </a:fld>
            <a:endParaRPr lang="vi-VN"/>
          </a:p>
        </p:txBody>
      </p:sp>
      <p:sp>
        <p:nvSpPr>
          <p:cNvPr id="5" name="Slide Number Placeholder 4"/>
          <p:cNvSpPr>
            <a:spLocks noGrp="1"/>
          </p:cNvSpPr>
          <p:nvPr>
            <p:ph type="sldNum" sz="quarter" idx="12"/>
          </p:nvPr>
        </p:nvSpPr>
        <p:spPr/>
        <p:txBody>
          <a:bodyPr/>
          <a:lstStyle/>
          <a:p>
            <a:fld id="{01FB6BD5-ABB8-4017-A434-08AE6E7002D1}" type="slidenum">
              <a:rPr lang="vi-VN" smtClean="0"/>
              <a:t>2</a:t>
            </a:fld>
            <a:endParaRPr lang="vi-VN"/>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648"/>
            <a:ext cx="8617223" cy="6174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87623" y="6435434"/>
            <a:ext cx="8229600" cy="385955"/>
          </a:xfrm>
        </p:spPr>
        <p:txBody>
          <a:bodyPr>
            <a:normAutofit fontScale="85000" lnSpcReduction="20000"/>
          </a:bodyPr>
          <a:lstStyle/>
          <a:p>
            <a:pPr marL="0" indent="0">
              <a:buNone/>
            </a:pPr>
            <a:r>
              <a:rPr lang="en-US" sz="2800" b="1" dirty="0" err="1" smtClean="0"/>
              <a:t>Bài</a:t>
            </a:r>
            <a:r>
              <a:rPr lang="en-US" sz="2800" b="1" dirty="0" smtClean="0"/>
              <a:t> </a:t>
            </a:r>
            <a:r>
              <a:rPr lang="en-US" sz="2800" b="1" dirty="0" err="1" smtClean="0"/>
              <a:t>giảng</a:t>
            </a:r>
            <a:r>
              <a:rPr lang="en-US" sz="2800" b="1" dirty="0" smtClean="0"/>
              <a:t> Jones </a:t>
            </a:r>
            <a:r>
              <a:rPr lang="en-US" sz="2800" b="1" dirty="0" err="1" smtClean="0"/>
              <a:t>trang</a:t>
            </a:r>
            <a:r>
              <a:rPr lang="en-US" sz="2800" b="1" dirty="0" smtClean="0"/>
              <a:t> 66</a:t>
            </a:r>
            <a:endParaRPr lang="vi-VN" sz="2800" b="1" dirty="0"/>
          </a:p>
        </p:txBody>
      </p:sp>
    </p:spTree>
    <p:extLst>
      <p:ext uri="{BB962C8B-B14F-4D97-AF65-F5344CB8AC3E}">
        <p14:creationId xmlns:p14="http://schemas.microsoft.com/office/powerpoint/2010/main" val="907117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188640"/>
            <a:ext cx="6048672" cy="864096"/>
          </a:xfrm>
          <a:solidFill>
            <a:srgbClr val="FFFF00"/>
          </a:solidFill>
        </p:spPr>
        <p:txBody>
          <a:bodyPr>
            <a:normAutofit/>
          </a:bodyPr>
          <a:lstStyle/>
          <a:p>
            <a:r>
              <a:rPr lang="en-US" sz="4000" b="1" dirty="0"/>
              <a:t>6 </a:t>
            </a:r>
            <a:r>
              <a:rPr lang="en-US" sz="4000" b="1" dirty="0" err="1"/>
              <a:t>Các</a:t>
            </a:r>
            <a:r>
              <a:rPr lang="en-US" sz="4000" b="1" dirty="0"/>
              <a:t> </a:t>
            </a:r>
            <a:r>
              <a:rPr lang="en-US" sz="4000" b="1" dirty="0" err="1"/>
              <a:t>yêu</a:t>
            </a:r>
            <a:r>
              <a:rPr lang="en-US" sz="4000" b="1" dirty="0"/>
              <a:t> </a:t>
            </a:r>
            <a:r>
              <a:rPr lang="en-US" sz="4000" b="1" dirty="0" err="1"/>
              <a:t>cầu</a:t>
            </a:r>
            <a:r>
              <a:rPr lang="en-US" sz="4000" b="1" dirty="0"/>
              <a:t> </a:t>
            </a:r>
            <a:r>
              <a:rPr lang="en-US" sz="4000" b="1" dirty="0" err="1"/>
              <a:t>về</a:t>
            </a:r>
            <a:r>
              <a:rPr lang="en-US" sz="4000" b="1" dirty="0"/>
              <a:t> an </a:t>
            </a:r>
            <a:r>
              <a:rPr lang="en-US" sz="4000" b="1" dirty="0" err="1"/>
              <a:t>toàn</a:t>
            </a:r>
            <a:endParaRPr lang="vi-VN" sz="4000" b="1" dirty="0"/>
          </a:p>
        </p:txBody>
      </p:sp>
      <p:sp>
        <p:nvSpPr>
          <p:cNvPr id="3" name="Date Placeholder 2"/>
          <p:cNvSpPr>
            <a:spLocks noGrp="1"/>
          </p:cNvSpPr>
          <p:nvPr>
            <p:ph type="dt" sz="half" idx="10"/>
          </p:nvPr>
        </p:nvSpPr>
        <p:spPr/>
        <p:txBody>
          <a:bodyPr/>
          <a:lstStyle/>
          <a:p>
            <a:fld id="{F35E29DF-7CD8-4D19-A7A6-E84EAD6A4444}" type="datetime1">
              <a:rPr lang="vi-VN" smtClean="0"/>
              <a:t>03/04/2018</a:t>
            </a:fld>
            <a:endParaRPr lang="vi-VN"/>
          </a:p>
        </p:txBody>
      </p:sp>
      <p:sp>
        <p:nvSpPr>
          <p:cNvPr id="4" name="Slide Number Placeholder 3"/>
          <p:cNvSpPr>
            <a:spLocks noGrp="1"/>
          </p:cNvSpPr>
          <p:nvPr>
            <p:ph type="sldNum" sz="quarter" idx="12"/>
          </p:nvPr>
        </p:nvSpPr>
        <p:spPr/>
        <p:txBody>
          <a:bodyPr/>
          <a:lstStyle/>
          <a:p>
            <a:fld id="{01FB6BD5-ABB8-4017-A434-08AE6E7002D1}" type="slidenum">
              <a:rPr lang="vi-VN" smtClean="0"/>
              <a:t>20</a:t>
            </a:fld>
            <a:endParaRPr lang="vi-VN"/>
          </a:p>
        </p:txBody>
      </p:sp>
      <p:sp>
        <p:nvSpPr>
          <p:cNvPr id="5" name="Content Placeholder 4"/>
          <p:cNvSpPr>
            <a:spLocks noGrp="1"/>
          </p:cNvSpPr>
          <p:nvPr>
            <p:ph idx="1"/>
          </p:nvPr>
        </p:nvSpPr>
        <p:spPr>
          <a:xfrm>
            <a:off x="457200" y="1124744"/>
            <a:ext cx="8229600" cy="5256584"/>
          </a:xfrm>
        </p:spPr>
        <p:txBody>
          <a:bodyPr>
            <a:normAutofit fontScale="77500" lnSpcReduction="20000"/>
          </a:bodyPr>
          <a:lstStyle/>
          <a:p>
            <a:pPr marL="0" indent="0">
              <a:buNone/>
            </a:pPr>
            <a:r>
              <a:rPr lang="vi-VN" b="1" dirty="0"/>
              <a:t>6.5 Khả năng chống ẩm và cách điện</a:t>
            </a:r>
          </a:p>
          <a:p>
            <a:pPr marL="0" indent="0">
              <a:buNone/>
            </a:pPr>
            <a:r>
              <a:rPr lang="vi-VN" dirty="0"/>
              <a:t>Các yêu cầu của khoản 11 của KS C IEC 61347-1 sẽ được áp dụng, </a:t>
            </a:r>
          </a:p>
          <a:p>
            <a:pPr marL="0" indent="0">
              <a:buNone/>
            </a:pPr>
            <a:r>
              <a:rPr lang="vi-VN" i="1" dirty="0"/>
              <a:t>11. Khả năng chịu ẩm và cách điện (IEC 61347-1)</a:t>
            </a:r>
            <a:endParaRPr lang="vi-VN" dirty="0"/>
          </a:p>
          <a:p>
            <a:pPr marL="0" indent="0">
              <a:buNone/>
            </a:pPr>
            <a:r>
              <a:rPr lang="vi-VN" i="1" dirty="0"/>
              <a:t>Bộ điều khiển đèn phải có khả năng chịu ẩm. Bộ điều khiển đèn không được có hư hại đáng kể sau khi chịu thử nghiệm dưới đây.</a:t>
            </a:r>
            <a:endParaRPr lang="vi-VN" dirty="0"/>
          </a:p>
          <a:p>
            <a:pPr marL="0" indent="0">
              <a:buNone/>
            </a:pPr>
            <a:r>
              <a:rPr lang="vi-VN" i="1" dirty="0"/>
              <a:t>Bộ điều khiển đèn được đặt ở vị trí bất lợi nhất trong sử dụng bình thường, trong một tủ ấm chứa không khí có độ ẩm tương đối được giữ trong khoảng từ 91% đến 95%. Nhiệt độ không khí tại tất cả những vị trí có thể đặt mẫu phải được duy trì trong phạm vi 1 oC so với nhiệt độ t thích hợp bất kỳ trong khoảng từ 20 oC đến 30 oC.</a:t>
            </a:r>
            <a:endParaRPr lang="vi-VN" dirty="0"/>
          </a:p>
          <a:p>
            <a:pPr marL="0" indent="0">
              <a:buNone/>
            </a:pPr>
            <a:r>
              <a:rPr lang="vi-VN" i="1" dirty="0"/>
              <a:t>Trước khi đặt vào tủ ẩm, mẫu được đưa về nhiệt độ giữa t và (t + 4) oC. Mẫu được giữ trong tủ ẩm 48 h.</a:t>
            </a:r>
            <a:endParaRPr lang="vi-VN" dirty="0"/>
          </a:p>
          <a:p>
            <a:pPr marL="0" indent="0">
              <a:buNone/>
            </a:pPr>
            <a:endParaRPr lang="vi-VN" dirty="0"/>
          </a:p>
        </p:txBody>
      </p:sp>
    </p:spTree>
    <p:extLst>
      <p:ext uri="{BB962C8B-B14F-4D97-AF65-F5344CB8AC3E}">
        <p14:creationId xmlns:p14="http://schemas.microsoft.com/office/powerpoint/2010/main" val="1375679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188640"/>
            <a:ext cx="6048672" cy="864096"/>
          </a:xfrm>
          <a:solidFill>
            <a:srgbClr val="FFFF00"/>
          </a:solidFill>
        </p:spPr>
        <p:txBody>
          <a:bodyPr>
            <a:normAutofit/>
          </a:bodyPr>
          <a:lstStyle/>
          <a:p>
            <a:r>
              <a:rPr lang="en-US" sz="4000" b="1" dirty="0"/>
              <a:t>6 </a:t>
            </a:r>
            <a:r>
              <a:rPr lang="en-US" sz="4000" b="1" dirty="0" err="1"/>
              <a:t>Các</a:t>
            </a:r>
            <a:r>
              <a:rPr lang="en-US" sz="4000" b="1" dirty="0"/>
              <a:t> </a:t>
            </a:r>
            <a:r>
              <a:rPr lang="en-US" sz="4000" b="1" dirty="0" err="1"/>
              <a:t>yêu</a:t>
            </a:r>
            <a:r>
              <a:rPr lang="en-US" sz="4000" b="1" dirty="0"/>
              <a:t> </a:t>
            </a:r>
            <a:r>
              <a:rPr lang="en-US" sz="4000" b="1" dirty="0" err="1"/>
              <a:t>cầu</a:t>
            </a:r>
            <a:r>
              <a:rPr lang="en-US" sz="4000" b="1" dirty="0"/>
              <a:t> </a:t>
            </a:r>
            <a:r>
              <a:rPr lang="en-US" sz="4000" b="1" dirty="0" err="1"/>
              <a:t>về</a:t>
            </a:r>
            <a:r>
              <a:rPr lang="en-US" sz="4000" b="1" dirty="0"/>
              <a:t> an </a:t>
            </a:r>
            <a:r>
              <a:rPr lang="en-US" sz="4000" b="1" dirty="0" err="1"/>
              <a:t>toàn</a:t>
            </a:r>
            <a:endParaRPr lang="vi-VN" sz="4000" b="1" dirty="0"/>
          </a:p>
        </p:txBody>
      </p:sp>
      <p:sp>
        <p:nvSpPr>
          <p:cNvPr id="3" name="Date Placeholder 2"/>
          <p:cNvSpPr>
            <a:spLocks noGrp="1"/>
          </p:cNvSpPr>
          <p:nvPr>
            <p:ph type="dt" sz="half" idx="10"/>
          </p:nvPr>
        </p:nvSpPr>
        <p:spPr/>
        <p:txBody>
          <a:bodyPr/>
          <a:lstStyle/>
          <a:p>
            <a:fld id="{F35E29DF-7CD8-4D19-A7A6-E84EAD6A4444}" type="datetime1">
              <a:rPr lang="vi-VN" smtClean="0"/>
              <a:t>03/04/2018</a:t>
            </a:fld>
            <a:endParaRPr lang="vi-VN"/>
          </a:p>
        </p:txBody>
      </p:sp>
      <p:sp>
        <p:nvSpPr>
          <p:cNvPr id="4" name="Slide Number Placeholder 3"/>
          <p:cNvSpPr>
            <a:spLocks noGrp="1"/>
          </p:cNvSpPr>
          <p:nvPr>
            <p:ph type="sldNum" sz="quarter" idx="12"/>
          </p:nvPr>
        </p:nvSpPr>
        <p:spPr/>
        <p:txBody>
          <a:bodyPr/>
          <a:lstStyle/>
          <a:p>
            <a:fld id="{01FB6BD5-ABB8-4017-A434-08AE6E7002D1}" type="slidenum">
              <a:rPr lang="vi-VN" smtClean="0"/>
              <a:t>21</a:t>
            </a:fld>
            <a:endParaRPr lang="vi-VN"/>
          </a:p>
        </p:txBody>
      </p:sp>
      <p:sp>
        <p:nvSpPr>
          <p:cNvPr id="5" name="Content Placeholder 4"/>
          <p:cNvSpPr>
            <a:spLocks noGrp="1"/>
          </p:cNvSpPr>
          <p:nvPr>
            <p:ph idx="1"/>
          </p:nvPr>
        </p:nvSpPr>
        <p:spPr>
          <a:xfrm>
            <a:off x="457200" y="1124744"/>
            <a:ext cx="8229600" cy="5256584"/>
          </a:xfrm>
        </p:spPr>
        <p:txBody>
          <a:bodyPr>
            <a:normAutofit/>
          </a:bodyPr>
          <a:lstStyle/>
          <a:p>
            <a:r>
              <a:rPr lang="vi-VN" b="1" dirty="0"/>
              <a:t>6.6 Độ bền điện</a:t>
            </a:r>
          </a:p>
          <a:p>
            <a:r>
              <a:rPr lang="vi-VN" dirty="0"/>
              <a:t>Các yêu cầu của khoản 12 KS C IEC 61347-1 sẽ được áp dụng </a:t>
            </a:r>
          </a:p>
          <a:p>
            <a:pPr marL="0" indent="0">
              <a:buNone/>
            </a:pPr>
            <a:r>
              <a:rPr lang="vi-VN" dirty="0" smtClean="0"/>
              <a:t>(như trong file word – đã báo cáo thứ 5 trước)</a:t>
            </a:r>
            <a:endParaRPr lang="vi-VN" dirty="0"/>
          </a:p>
        </p:txBody>
      </p:sp>
    </p:spTree>
    <p:extLst>
      <p:ext uri="{BB962C8B-B14F-4D97-AF65-F5344CB8AC3E}">
        <p14:creationId xmlns:p14="http://schemas.microsoft.com/office/powerpoint/2010/main" val="13756793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188640"/>
            <a:ext cx="6048672" cy="864096"/>
          </a:xfrm>
          <a:solidFill>
            <a:srgbClr val="FFFF00"/>
          </a:solidFill>
        </p:spPr>
        <p:txBody>
          <a:bodyPr>
            <a:normAutofit/>
          </a:bodyPr>
          <a:lstStyle/>
          <a:p>
            <a:r>
              <a:rPr lang="en-US" sz="4000" b="1" dirty="0"/>
              <a:t>6 </a:t>
            </a:r>
            <a:r>
              <a:rPr lang="en-US" sz="4000" b="1" dirty="0" err="1"/>
              <a:t>Các</a:t>
            </a:r>
            <a:r>
              <a:rPr lang="en-US" sz="4000" b="1" dirty="0"/>
              <a:t> </a:t>
            </a:r>
            <a:r>
              <a:rPr lang="en-US" sz="4000" b="1" dirty="0" err="1"/>
              <a:t>yêu</a:t>
            </a:r>
            <a:r>
              <a:rPr lang="en-US" sz="4000" b="1" dirty="0"/>
              <a:t> </a:t>
            </a:r>
            <a:r>
              <a:rPr lang="en-US" sz="4000" b="1" dirty="0" err="1"/>
              <a:t>cầu</a:t>
            </a:r>
            <a:r>
              <a:rPr lang="en-US" sz="4000" b="1" dirty="0"/>
              <a:t> </a:t>
            </a:r>
            <a:r>
              <a:rPr lang="en-US" sz="4000" b="1" dirty="0" err="1"/>
              <a:t>về</a:t>
            </a:r>
            <a:r>
              <a:rPr lang="en-US" sz="4000" b="1" dirty="0"/>
              <a:t> an </a:t>
            </a:r>
            <a:r>
              <a:rPr lang="en-US" sz="4000" b="1" dirty="0" err="1"/>
              <a:t>toàn</a:t>
            </a:r>
            <a:endParaRPr lang="vi-VN" sz="4000" b="1" dirty="0"/>
          </a:p>
        </p:txBody>
      </p:sp>
      <p:sp>
        <p:nvSpPr>
          <p:cNvPr id="3" name="Date Placeholder 2"/>
          <p:cNvSpPr>
            <a:spLocks noGrp="1"/>
          </p:cNvSpPr>
          <p:nvPr>
            <p:ph type="dt" sz="half" idx="10"/>
          </p:nvPr>
        </p:nvSpPr>
        <p:spPr/>
        <p:txBody>
          <a:bodyPr/>
          <a:lstStyle/>
          <a:p>
            <a:fld id="{F35E29DF-7CD8-4D19-A7A6-E84EAD6A4444}" type="datetime1">
              <a:rPr lang="vi-VN" smtClean="0"/>
              <a:t>03/04/2018</a:t>
            </a:fld>
            <a:endParaRPr lang="vi-VN"/>
          </a:p>
        </p:txBody>
      </p:sp>
      <p:sp>
        <p:nvSpPr>
          <p:cNvPr id="4" name="Slide Number Placeholder 3"/>
          <p:cNvSpPr>
            <a:spLocks noGrp="1"/>
          </p:cNvSpPr>
          <p:nvPr>
            <p:ph type="sldNum" sz="quarter" idx="12"/>
          </p:nvPr>
        </p:nvSpPr>
        <p:spPr/>
        <p:txBody>
          <a:bodyPr/>
          <a:lstStyle/>
          <a:p>
            <a:fld id="{01FB6BD5-ABB8-4017-A434-08AE6E7002D1}" type="slidenum">
              <a:rPr lang="vi-VN" smtClean="0"/>
              <a:t>22</a:t>
            </a:fld>
            <a:endParaRPr lang="vi-VN"/>
          </a:p>
        </p:txBody>
      </p:sp>
      <p:sp>
        <p:nvSpPr>
          <p:cNvPr id="5" name="Content Placeholder 4"/>
          <p:cNvSpPr>
            <a:spLocks noGrp="1"/>
          </p:cNvSpPr>
          <p:nvPr>
            <p:ph idx="1"/>
          </p:nvPr>
        </p:nvSpPr>
        <p:spPr>
          <a:xfrm>
            <a:off x="457200" y="1124744"/>
            <a:ext cx="8229600" cy="5256584"/>
          </a:xfrm>
        </p:spPr>
        <p:txBody>
          <a:bodyPr>
            <a:normAutofit/>
          </a:bodyPr>
          <a:lstStyle/>
          <a:p>
            <a:pPr marL="0" indent="0">
              <a:buNone/>
            </a:pPr>
            <a:r>
              <a:rPr lang="vi-VN" b="1" dirty="0"/>
              <a:t>6.7 Điều kiện sự cố</a:t>
            </a:r>
          </a:p>
          <a:p>
            <a:pPr marL="0" indent="0">
              <a:buNone/>
            </a:pPr>
            <a:r>
              <a:rPr lang="vi-VN" dirty="0"/>
              <a:t>Các yêu cầu của khoản 14 của IEC 61347-1 sẽ được áp dụng </a:t>
            </a:r>
          </a:p>
          <a:p>
            <a:pPr marL="0" indent="0">
              <a:buNone/>
            </a:pPr>
            <a:r>
              <a:rPr lang="vi-VN" dirty="0" smtClean="0"/>
              <a:t>(Như trong file word – đã báo cáo thử 5 trước)</a:t>
            </a:r>
            <a:endParaRPr lang="vi-VN" dirty="0"/>
          </a:p>
        </p:txBody>
      </p:sp>
    </p:spTree>
    <p:extLst>
      <p:ext uri="{BB962C8B-B14F-4D97-AF65-F5344CB8AC3E}">
        <p14:creationId xmlns:p14="http://schemas.microsoft.com/office/powerpoint/2010/main" val="1375679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188640"/>
            <a:ext cx="6048672" cy="864096"/>
          </a:xfrm>
          <a:solidFill>
            <a:srgbClr val="FFFF00"/>
          </a:solidFill>
        </p:spPr>
        <p:txBody>
          <a:bodyPr>
            <a:normAutofit/>
          </a:bodyPr>
          <a:lstStyle/>
          <a:p>
            <a:r>
              <a:rPr lang="en-US" sz="4000" b="1" dirty="0"/>
              <a:t>6 </a:t>
            </a:r>
            <a:r>
              <a:rPr lang="en-US" sz="4000" b="1" dirty="0" err="1"/>
              <a:t>Các</a:t>
            </a:r>
            <a:r>
              <a:rPr lang="en-US" sz="4000" b="1" dirty="0"/>
              <a:t> </a:t>
            </a:r>
            <a:r>
              <a:rPr lang="en-US" sz="4000" b="1" dirty="0" err="1"/>
              <a:t>yêu</a:t>
            </a:r>
            <a:r>
              <a:rPr lang="en-US" sz="4000" b="1" dirty="0"/>
              <a:t> </a:t>
            </a:r>
            <a:r>
              <a:rPr lang="en-US" sz="4000" b="1" dirty="0" err="1"/>
              <a:t>cầu</a:t>
            </a:r>
            <a:r>
              <a:rPr lang="en-US" sz="4000" b="1" dirty="0"/>
              <a:t> </a:t>
            </a:r>
            <a:r>
              <a:rPr lang="en-US" sz="4000" b="1" dirty="0" err="1"/>
              <a:t>về</a:t>
            </a:r>
            <a:r>
              <a:rPr lang="en-US" sz="4000" b="1" dirty="0"/>
              <a:t> an </a:t>
            </a:r>
            <a:r>
              <a:rPr lang="en-US" sz="4000" b="1" dirty="0" err="1"/>
              <a:t>toàn</a:t>
            </a:r>
            <a:endParaRPr lang="vi-VN" sz="4000" b="1" dirty="0"/>
          </a:p>
        </p:txBody>
      </p:sp>
      <p:sp>
        <p:nvSpPr>
          <p:cNvPr id="3" name="Date Placeholder 2"/>
          <p:cNvSpPr>
            <a:spLocks noGrp="1"/>
          </p:cNvSpPr>
          <p:nvPr>
            <p:ph type="dt" sz="half" idx="10"/>
          </p:nvPr>
        </p:nvSpPr>
        <p:spPr/>
        <p:txBody>
          <a:bodyPr/>
          <a:lstStyle/>
          <a:p>
            <a:fld id="{F35E29DF-7CD8-4D19-A7A6-E84EAD6A4444}" type="datetime1">
              <a:rPr lang="vi-VN" smtClean="0"/>
              <a:t>03/04/2018</a:t>
            </a:fld>
            <a:endParaRPr lang="vi-VN"/>
          </a:p>
        </p:txBody>
      </p:sp>
      <p:sp>
        <p:nvSpPr>
          <p:cNvPr id="4" name="Slide Number Placeholder 3"/>
          <p:cNvSpPr>
            <a:spLocks noGrp="1"/>
          </p:cNvSpPr>
          <p:nvPr>
            <p:ph type="sldNum" sz="quarter" idx="12"/>
          </p:nvPr>
        </p:nvSpPr>
        <p:spPr/>
        <p:txBody>
          <a:bodyPr/>
          <a:lstStyle/>
          <a:p>
            <a:fld id="{01FB6BD5-ABB8-4017-A434-08AE6E7002D1}" type="slidenum">
              <a:rPr lang="vi-VN" smtClean="0"/>
              <a:t>23</a:t>
            </a:fld>
            <a:endParaRPr lang="vi-VN"/>
          </a:p>
        </p:txBody>
      </p:sp>
      <p:sp>
        <p:nvSpPr>
          <p:cNvPr id="5" name="Content Placeholder 4"/>
          <p:cNvSpPr>
            <a:spLocks noGrp="1"/>
          </p:cNvSpPr>
          <p:nvPr>
            <p:ph idx="1"/>
          </p:nvPr>
        </p:nvSpPr>
        <p:spPr>
          <a:xfrm>
            <a:off x="457200" y="1124744"/>
            <a:ext cx="8229600" cy="5256584"/>
          </a:xfrm>
        </p:spPr>
        <p:txBody>
          <a:bodyPr>
            <a:normAutofit/>
          </a:bodyPr>
          <a:lstStyle/>
          <a:p>
            <a:pPr marL="0" indent="0">
              <a:buNone/>
            </a:pPr>
            <a:r>
              <a:rPr lang="vi-VN" b="1" dirty="0"/>
              <a:t>6.8 Phát nóng biến áp</a:t>
            </a:r>
          </a:p>
          <a:p>
            <a:pPr marL="0" indent="0">
              <a:buNone/>
            </a:pPr>
            <a:r>
              <a:rPr lang="vi-VN" b="1" dirty="0" smtClean="0"/>
              <a:t>6.8.1 </a:t>
            </a:r>
            <a:r>
              <a:rPr lang="vi-VN" b="1" dirty="0"/>
              <a:t>Hoạt động bình </a:t>
            </a:r>
            <a:r>
              <a:rPr lang="vi-VN" b="1" dirty="0" smtClean="0"/>
              <a:t>thường</a:t>
            </a:r>
          </a:p>
          <a:p>
            <a:pPr marL="0" indent="0">
              <a:buNone/>
            </a:pPr>
            <a:r>
              <a:rPr lang="vi-VN" dirty="0"/>
              <a:t>6.8.2 Hoạt động bất </a:t>
            </a:r>
            <a:r>
              <a:rPr lang="vi-VN" dirty="0" smtClean="0"/>
              <a:t>thường (như đã báo cáo thứ 5 trước)</a:t>
            </a:r>
            <a:endParaRPr lang="vi-VN" b="1" dirty="0"/>
          </a:p>
          <a:p>
            <a:pPr marL="0" indent="0">
              <a:buNone/>
            </a:pPr>
            <a:endParaRPr lang="vi-VN" dirty="0"/>
          </a:p>
        </p:txBody>
      </p:sp>
    </p:spTree>
    <p:extLst>
      <p:ext uri="{BB962C8B-B14F-4D97-AF65-F5344CB8AC3E}">
        <p14:creationId xmlns:p14="http://schemas.microsoft.com/office/powerpoint/2010/main" val="13756793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188640"/>
            <a:ext cx="7416824" cy="792088"/>
          </a:xfrm>
          <a:solidFill>
            <a:srgbClr val="FFFF00"/>
          </a:solidFill>
        </p:spPr>
        <p:txBody>
          <a:bodyPr>
            <a:noAutofit/>
          </a:bodyPr>
          <a:lstStyle/>
          <a:p>
            <a:r>
              <a:rPr lang="en-US" sz="4000" b="1" dirty="0"/>
              <a:t>6 </a:t>
            </a:r>
            <a:r>
              <a:rPr lang="en-US" sz="4000" b="1" dirty="0" err="1"/>
              <a:t>Các</a:t>
            </a:r>
            <a:r>
              <a:rPr lang="en-US" sz="4000" b="1" dirty="0"/>
              <a:t> </a:t>
            </a:r>
            <a:r>
              <a:rPr lang="en-US" sz="4000" b="1" dirty="0" err="1"/>
              <a:t>yêu</a:t>
            </a:r>
            <a:r>
              <a:rPr lang="en-US" sz="4000" b="1" dirty="0"/>
              <a:t> </a:t>
            </a:r>
            <a:r>
              <a:rPr lang="en-US" sz="4000" b="1" dirty="0" err="1"/>
              <a:t>cầu</a:t>
            </a:r>
            <a:r>
              <a:rPr lang="en-US" sz="4000" b="1" dirty="0"/>
              <a:t> </a:t>
            </a:r>
            <a:r>
              <a:rPr lang="en-US" sz="4000" b="1" dirty="0" err="1"/>
              <a:t>về</a:t>
            </a:r>
            <a:r>
              <a:rPr lang="en-US" sz="4000" b="1" dirty="0"/>
              <a:t> an </a:t>
            </a:r>
            <a:r>
              <a:rPr lang="en-US" sz="4000" b="1" dirty="0" err="1"/>
              <a:t>toàn</a:t>
            </a:r>
            <a:endParaRPr lang="vi-VN" sz="4000" b="1" dirty="0"/>
          </a:p>
        </p:txBody>
      </p:sp>
      <p:sp>
        <p:nvSpPr>
          <p:cNvPr id="3" name="Date Placeholder 2"/>
          <p:cNvSpPr>
            <a:spLocks noGrp="1"/>
          </p:cNvSpPr>
          <p:nvPr>
            <p:ph type="dt" sz="half" idx="10"/>
          </p:nvPr>
        </p:nvSpPr>
        <p:spPr/>
        <p:txBody>
          <a:bodyPr/>
          <a:lstStyle/>
          <a:p>
            <a:fld id="{F35E29DF-7CD8-4D19-A7A6-E84EAD6A4444}" type="datetime1">
              <a:rPr lang="vi-VN" smtClean="0"/>
              <a:t>03/04/2018</a:t>
            </a:fld>
            <a:endParaRPr lang="vi-VN"/>
          </a:p>
        </p:txBody>
      </p:sp>
      <p:sp>
        <p:nvSpPr>
          <p:cNvPr id="4" name="Slide Number Placeholder 3"/>
          <p:cNvSpPr>
            <a:spLocks noGrp="1"/>
          </p:cNvSpPr>
          <p:nvPr>
            <p:ph type="sldNum" sz="quarter" idx="12"/>
          </p:nvPr>
        </p:nvSpPr>
        <p:spPr/>
        <p:txBody>
          <a:bodyPr/>
          <a:lstStyle/>
          <a:p>
            <a:fld id="{01FB6BD5-ABB8-4017-A434-08AE6E7002D1}" type="slidenum">
              <a:rPr lang="vi-VN" smtClean="0"/>
              <a:t>24</a:t>
            </a:fld>
            <a:endParaRPr lang="vi-VN"/>
          </a:p>
        </p:txBody>
      </p:sp>
      <p:sp>
        <p:nvSpPr>
          <p:cNvPr id="5" name="Content Placeholder 4"/>
          <p:cNvSpPr>
            <a:spLocks noGrp="1"/>
          </p:cNvSpPr>
          <p:nvPr>
            <p:ph idx="1"/>
          </p:nvPr>
        </p:nvSpPr>
        <p:spPr>
          <a:xfrm>
            <a:off x="457200" y="1124744"/>
            <a:ext cx="8229600" cy="5616624"/>
          </a:xfrm>
        </p:spPr>
        <p:txBody>
          <a:bodyPr>
            <a:normAutofit fontScale="92500" lnSpcReduction="10000"/>
          </a:bodyPr>
          <a:lstStyle/>
          <a:p>
            <a:pPr marL="0" indent="0">
              <a:buNone/>
            </a:pPr>
            <a:r>
              <a:rPr lang="fr-FR" b="1" dirty="0" smtClean="0"/>
              <a:t>6.9.1</a:t>
            </a:r>
            <a:r>
              <a:rPr lang="fr-FR" b="1" dirty="0"/>
              <a:t>. </a:t>
            </a:r>
            <a:r>
              <a:rPr lang="fr-FR" b="1" dirty="0" err="1"/>
              <a:t>Bộ</a:t>
            </a:r>
            <a:r>
              <a:rPr lang="fr-FR" b="1" dirty="0"/>
              <a:t> </a:t>
            </a:r>
            <a:r>
              <a:rPr lang="fr-FR" b="1" dirty="0" err="1"/>
              <a:t>điều</a:t>
            </a:r>
            <a:r>
              <a:rPr lang="fr-FR" b="1" dirty="0"/>
              <a:t> </a:t>
            </a:r>
            <a:r>
              <a:rPr lang="fr-FR" b="1" dirty="0" err="1"/>
              <a:t>khiển</a:t>
            </a:r>
            <a:r>
              <a:rPr lang="fr-FR" b="1" dirty="0"/>
              <a:t> </a:t>
            </a:r>
            <a:r>
              <a:rPr lang="fr-FR" b="1" dirty="0" err="1"/>
              <a:t>kiểu</a:t>
            </a:r>
            <a:r>
              <a:rPr lang="fr-FR" b="1" dirty="0"/>
              <a:t> </a:t>
            </a:r>
            <a:r>
              <a:rPr lang="fr-FR" b="1" dirty="0" err="1"/>
              <a:t>điện</a:t>
            </a:r>
            <a:r>
              <a:rPr lang="fr-FR" b="1" dirty="0"/>
              <a:t> </a:t>
            </a:r>
            <a:r>
              <a:rPr lang="fr-FR" b="1" dirty="0" err="1"/>
              <a:t>áp</a:t>
            </a:r>
            <a:r>
              <a:rPr lang="fr-FR" b="1" dirty="0"/>
              <a:t> </a:t>
            </a:r>
            <a:r>
              <a:rPr lang="fr-FR" b="1" dirty="0" err="1"/>
              <a:t>đầu</a:t>
            </a:r>
            <a:r>
              <a:rPr lang="fr-FR" b="1" dirty="0"/>
              <a:t> ra </a:t>
            </a:r>
            <a:r>
              <a:rPr lang="fr-FR" b="1" dirty="0" err="1"/>
              <a:t>không</a:t>
            </a:r>
            <a:r>
              <a:rPr lang="fr-FR" b="1" dirty="0"/>
              <a:t> </a:t>
            </a:r>
            <a:r>
              <a:rPr lang="fr-FR" b="1" dirty="0" err="1"/>
              <a:t>đổi</a:t>
            </a:r>
            <a:endParaRPr lang="vi-VN" dirty="0"/>
          </a:p>
          <a:p>
            <a:pPr marL="0" indent="0">
              <a:buNone/>
            </a:pPr>
            <a:r>
              <a:rPr lang="fr-FR" dirty="0" err="1"/>
              <a:t>Kiểm</a:t>
            </a:r>
            <a:r>
              <a:rPr lang="fr-FR" dirty="0"/>
              <a:t> </a:t>
            </a:r>
            <a:r>
              <a:rPr lang="fr-FR" dirty="0" err="1"/>
              <a:t>tra</a:t>
            </a:r>
            <a:r>
              <a:rPr lang="fr-FR" dirty="0"/>
              <a:t> </a:t>
            </a:r>
            <a:r>
              <a:rPr lang="fr-FR" dirty="0" err="1"/>
              <a:t>sự</a:t>
            </a:r>
            <a:r>
              <a:rPr lang="fr-FR" dirty="0"/>
              <a:t> </a:t>
            </a:r>
            <a:r>
              <a:rPr lang="fr-FR" dirty="0" err="1"/>
              <a:t>phù</a:t>
            </a:r>
            <a:r>
              <a:rPr lang="fr-FR" dirty="0"/>
              <a:t> </a:t>
            </a:r>
            <a:r>
              <a:rPr lang="fr-FR" dirty="0" err="1"/>
              <a:t>hợp</a:t>
            </a:r>
            <a:r>
              <a:rPr lang="fr-FR" dirty="0"/>
              <a:t> </a:t>
            </a:r>
            <a:r>
              <a:rPr lang="fr-FR" dirty="0" err="1"/>
              <a:t>bằng</a:t>
            </a:r>
            <a:r>
              <a:rPr lang="fr-FR" dirty="0"/>
              <a:t> </a:t>
            </a:r>
            <a:r>
              <a:rPr lang="fr-FR" dirty="0" err="1"/>
              <a:t>thử</a:t>
            </a:r>
            <a:r>
              <a:rPr lang="fr-FR" dirty="0"/>
              <a:t> </a:t>
            </a:r>
            <a:r>
              <a:rPr lang="fr-FR" dirty="0" err="1"/>
              <a:t>nghiệm</a:t>
            </a:r>
            <a:r>
              <a:rPr lang="fr-FR" dirty="0"/>
              <a:t> </a:t>
            </a:r>
            <a:r>
              <a:rPr lang="fr-FR" dirty="0" err="1"/>
              <a:t>sau</a:t>
            </a:r>
            <a:r>
              <a:rPr lang="fr-FR" dirty="0"/>
              <a:t> ở </a:t>
            </a:r>
            <a:r>
              <a:rPr lang="fr-FR" b="1" dirty="0" err="1"/>
              <a:t>điện</a:t>
            </a:r>
            <a:r>
              <a:rPr lang="fr-FR" b="1" dirty="0"/>
              <a:t> </a:t>
            </a:r>
            <a:r>
              <a:rPr lang="fr-FR" b="1" dirty="0" err="1"/>
              <a:t>áp</a:t>
            </a:r>
            <a:r>
              <a:rPr lang="fr-FR" b="1" dirty="0"/>
              <a:t> </a:t>
            </a:r>
            <a:r>
              <a:rPr lang="fr-FR" b="1" dirty="0" err="1"/>
              <a:t>bất</a:t>
            </a:r>
            <a:r>
              <a:rPr lang="fr-FR" b="1" dirty="0"/>
              <a:t> </a:t>
            </a:r>
            <a:r>
              <a:rPr lang="fr-FR" b="1" dirty="0" err="1"/>
              <a:t>kỳ</a:t>
            </a:r>
            <a:r>
              <a:rPr lang="fr-FR" b="1" dirty="0"/>
              <a:t> </a:t>
            </a:r>
            <a:r>
              <a:rPr lang="fr-FR" b="1" dirty="0" err="1"/>
              <a:t>giữa</a:t>
            </a:r>
            <a:r>
              <a:rPr lang="fr-FR" b="1" dirty="0"/>
              <a:t> 90% </a:t>
            </a:r>
            <a:r>
              <a:rPr lang="fr-FR" b="1" dirty="0" err="1"/>
              <a:t>và</a:t>
            </a:r>
            <a:r>
              <a:rPr lang="fr-FR" b="1" dirty="0"/>
              <a:t> 110% </a:t>
            </a:r>
            <a:r>
              <a:rPr lang="fr-FR" b="1" dirty="0" err="1"/>
              <a:t>điện</a:t>
            </a:r>
            <a:r>
              <a:rPr lang="fr-FR" b="1" dirty="0"/>
              <a:t> </a:t>
            </a:r>
            <a:r>
              <a:rPr lang="fr-FR" b="1" dirty="0" err="1"/>
              <a:t>áp</a:t>
            </a:r>
            <a:r>
              <a:rPr lang="fr-FR" b="1" dirty="0"/>
              <a:t> </a:t>
            </a:r>
            <a:r>
              <a:rPr lang="fr-FR" b="1" dirty="0" err="1"/>
              <a:t>nguồn</a:t>
            </a:r>
            <a:r>
              <a:rPr lang="fr-FR" b="1" dirty="0"/>
              <a:t> </a:t>
            </a:r>
            <a:r>
              <a:rPr lang="fr-FR" b="1" dirty="0" err="1"/>
              <a:t>danh</a:t>
            </a:r>
            <a:r>
              <a:rPr lang="fr-FR" b="1" dirty="0"/>
              <a:t> </a:t>
            </a:r>
            <a:r>
              <a:rPr lang="fr-FR" b="1" dirty="0" err="1"/>
              <a:t>định</a:t>
            </a:r>
            <a:r>
              <a:rPr lang="fr-FR" dirty="0"/>
              <a:t>.</a:t>
            </a:r>
            <a:endParaRPr lang="vi-VN" dirty="0"/>
          </a:p>
          <a:p>
            <a:pPr marL="0" indent="0">
              <a:buNone/>
            </a:pPr>
            <a:r>
              <a:rPr lang="fr-FR" dirty="0" err="1"/>
              <a:t>Phải</a:t>
            </a:r>
            <a:r>
              <a:rPr lang="fr-FR" dirty="0"/>
              <a:t> </a:t>
            </a:r>
            <a:r>
              <a:rPr lang="fr-FR" dirty="0" err="1"/>
              <a:t>đặt</a:t>
            </a:r>
            <a:r>
              <a:rPr lang="fr-FR" dirty="0"/>
              <a:t> </a:t>
            </a:r>
            <a:r>
              <a:rPr lang="fr-FR" dirty="0" err="1"/>
              <a:t>từng</a:t>
            </a:r>
            <a:r>
              <a:rPr lang="fr-FR" dirty="0"/>
              <a:t> </a:t>
            </a:r>
            <a:r>
              <a:rPr lang="fr-FR" dirty="0" err="1"/>
              <a:t>điều</a:t>
            </a:r>
            <a:r>
              <a:rPr lang="fr-FR" dirty="0"/>
              <a:t> </a:t>
            </a:r>
            <a:r>
              <a:rPr lang="fr-FR" dirty="0" err="1"/>
              <a:t>kiện</a:t>
            </a:r>
            <a:r>
              <a:rPr lang="fr-FR" dirty="0"/>
              <a:t> </a:t>
            </a:r>
            <a:r>
              <a:rPr lang="fr-FR" dirty="0" err="1"/>
              <a:t>trong</a:t>
            </a:r>
            <a:r>
              <a:rPr lang="fr-FR" dirty="0"/>
              <a:t> </a:t>
            </a:r>
            <a:r>
              <a:rPr lang="fr-FR" dirty="0" err="1"/>
              <a:t>số</a:t>
            </a:r>
            <a:r>
              <a:rPr lang="fr-FR" dirty="0"/>
              <a:t> </a:t>
            </a:r>
            <a:r>
              <a:rPr lang="fr-FR" dirty="0" err="1"/>
              <a:t>các</a:t>
            </a:r>
            <a:r>
              <a:rPr lang="fr-FR" dirty="0"/>
              <a:t> </a:t>
            </a:r>
            <a:r>
              <a:rPr lang="fr-FR" dirty="0" err="1"/>
              <a:t>điều</a:t>
            </a:r>
            <a:r>
              <a:rPr lang="fr-FR" dirty="0"/>
              <a:t> </a:t>
            </a:r>
            <a:r>
              <a:rPr lang="fr-FR" dirty="0" err="1"/>
              <a:t>kiện</a:t>
            </a:r>
            <a:r>
              <a:rPr lang="fr-FR" dirty="0"/>
              <a:t> </a:t>
            </a:r>
            <a:r>
              <a:rPr lang="fr-FR" dirty="0" err="1"/>
              <a:t>dưới</a:t>
            </a:r>
            <a:r>
              <a:rPr lang="fr-FR" dirty="0"/>
              <a:t> </a:t>
            </a:r>
            <a:r>
              <a:rPr lang="fr-FR" dirty="0" err="1"/>
              <a:t>đây</a:t>
            </a:r>
            <a:r>
              <a:rPr lang="fr-FR" dirty="0"/>
              <a:t>, </a:t>
            </a:r>
            <a:r>
              <a:rPr lang="fr-FR" dirty="0" err="1"/>
              <a:t>với</a:t>
            </a:r>
            <a:r>
              <a:rPr lang="fr-FR" dirty="0"/>
              <a:t> </a:t>
            </a:r>
            <a:r>
              <a:rPr lang="fr-FR" dirty="0" err="1"/>
              <a:t>bộ</a:t>
            </a:r>
            <a:r>
              <a:rPr lang="fr-FR" dirty="0"/>
              <a:t> </a:t>
            </a:r>
            <a:r>
              <a:rPr lang="fr-FR" dirty="0" err="1"/>
              <a:t>điều</a:t>
            </a:r>
            <a:r>
              <a:rPr lang="fr-FR" dirty="0"/>
              <a:t> </a:t>
            </a:r>
            <a:r>
              <a:rPr lang="fr-FR" dirty="0" err="1"/>
              <a:t>khiển</a:t>
            </a:r>
            <a:r>
              <a:rPr lang="fr-FR" dirty="0"/>
              <a:t> </a:t>
            </a:r>
            <a:r>
              <a:rPr lang="fr-FR" dirty="0" err="1"/>
              <a:t>làm</a:t>
            </a:r>
            <a:r>
              <a:rPr lang="fr-FR" dirty="0"/>
              <a:t> </a:t>
            </a:r>
            <a:r>
              <a:rPr lang="fr-FR" dirty="0" err="1"/>
              <a:t>việc</a:t>
            </a:r>
            <a:r>
              <a:rPr lang="fr-FR" dirty="0"/>
              <a:t> </a:t>
            </a:r>
            <a:r>
              <a:rPr lang="fr-FR" dirty="0" err="1"/>
              <a:t>trong</a:t>
            </a:r>
            <a:r>
              <a:rPr lang="fr-FR" dirty="0"/>
              <a:t> 1 h </a:t>
            </a:r>
            <a:r>
              <a:rPr lang="fr-FR" dirty="0" err="1"/>
              <a:t>theo</a:t>
            </a:r>
            <a:r>
              <a:rPr lang="fr-FR" dirty="0"/>
              <a:t> </a:t>
            </a:r>
            <a:r>
              <a:rPr lang="fr-FR" dirty="0" err="1"/>
              <a:t>hướng</a:t>
            </a:r>
            <a:r>
              <a:rPr lang="fr-FR" dirty="0"/>
              <a:t> </a:t>
            </a:r>
            <a:r>
              <a:rPr lang="fr-FR" dirty="0" err="1"/>
              <a:t>dẫn</a:t>
            </a:r>
            <a:r>
              <a:rPr lang="fr-FR" dirty="0"/>
              <a:t> </a:t>
            </a:r>
            <a:r>
              <a:rPr lang="fr-FR" dirty="0" err="1"/>
              <a:t>của</a:t>
            </a:r>
            <a:r>
              <a:rPr lang="fr-FR" dirty="0"/>
              <a:t> </a:t>
            </a:r>
            <a:r>
              <a:rPr lang="fr-FR" dirty="0" err="1"/>
              <a:t>nhà</a:t>
            </a:r>
            <a:r>
              <a:rPr lang="fr-FR" dirty="0"/>
              <a:t> </a:t>
            </a:r>
            <a:r>
              <a:rPr lang="fr-FR" dirty="0" err="1"/>
              <a:t>chế</a:t>
            </a:r>
            <a:r>
              <a:rPr lang="fr-FR" dirty="0"/>
              <a:t> </a:t>
            </a:r>
            <a:r>
              <a:rPr lang="fr-FR" dirty="0" err="1"/>
              <a:t>tạo</a:t>
            </a:r>
            <a:r>
              <a:rPr lang="fr-FR" dirty="0"/>
              <a:t> (</a:t>
            </a:r>
            <a:r>
              <a:rPr lang="fr-FR" dirty="0" err="1"/>
              <a:t>kể</a:t>
            </a:r>
            <a:r>
              <a:rPr lang="fr-FR" dirty="0"/>
              <a:t> </a:t>
            </a:r>
            <a:r>
              <a:rPr lang="fr-FR" dirty="0" err="1"/>
              <a:t>cả</a:t>
            </a:r>
            <a:r>
              <a:rPr lang="fr-FR" dirty="0"/>
              <a:t> </a:t>
            </a:r>
            <a:r>
              <a:rPr lang="fr-FR" dirty="0" err="1"/>
              <a:t>tản</a:t>
            </a:r>
            <a:r>
              <a:rPr lang="fr-FR" dirty="0"/>
              <a:t> </a:t>
            </a:r>
            <a:r>
              <a:rPr lang="fr-FR" dirty="0" err="1"/>
              <a:t>nhiệt</a:t>
            </a:r>
            <a:r>
              <a:rPr lang="fr-FR" dirty="0"/>
              <a:t> </a:t>
            </a:r>
            <a:r>
              <a:rPr lang="fr-FR" dirty="0" err="1"/>
              <a:t>nếu</a:t>
            </a:r>
            <a:r>
              <a:rPr lang="fr-FR" dirty="0"/>
              <a:t> </a:t>
            </a:r>
            <a:r>
              <a:rPr lang="fr-FR" dirty="0" err="1"/>
              <a:t>có</a:t>
            </a:r>
            <a:r>
              <a:rPr lang="fr-FR" dirty="0"/>
              <a:t> qui </a:t>
            </a:r>
            <a:r>
              <a:rPr lang="fr-FR" dirty="0" err="1"/>
              <a:t>định</a:t>
            </a:r>
            <a:r>
              <a:rPr lang="fr-FR" dirty="0"/>
              <a:t>).</a:t>
            </a:r>
            <a:endParaRPr lang="vi-VN" dirty="0"/>
          </a:p>
          <a:p>
            <a:pPr marL="0" indent="0">
              <a:buNone/>
            </a:pPr>
            <a:r>
              <a:rPr lang="en-US" dirty="0"/>
              <a:t>a) </a:t>
            </a:r>
            <a:r>
              <a:rPr lang="en-US" b="1" dirty="0" err="1"/>
              <a:t>Không</a:t>
            </a:r>
            <a:r>
              <a:rPr lang="en-US" b="1" dirty="0"/>
              <a:t> </a:t>
            </a:r>
            <a:r>
              <a:rPr lang="en-US" b="1" dirty="0" err="1"/>
              <a:t>nối</a:t>
            </a:r>
            <a:r>
              <a:rPr lang="en-US" b="1" dirty="0"/>
              <a:t> </a:t>
            </a:r>
            <a:r>
              <a:rPr lang="en-US" b="1" dirty="0" err="1"/>
              <a:t>với</a:t>
            </a:r>
            <a:r>
              <a:rPr lang="en-US" b="1" dirty="0"/>
              <a:t> </a:t>
            </a:r>
            <a:r>
              <a:rPr lang="en-US" b="1" dirty="0" err="1"/>
              <a:t>mô</a:t>
            </a:r>
            <a:r>
              <a:rPr lang="en-US" b="1" dirty="0"/>
              <a:t> </a:t>
            </a:r>
            <a:r>
              <a:rPr lang="en-US" b="1" dirty="0" err="1"/>
              <a:t>đun</a:t>
            </a:r>
            <a:r>
              <a:rPr lang="en-US" b="1" dirty="0"/>
              <a:t> LED.</a:t>
            </a:r>
            <a:endParaRPr lang="vi-VN" b="1" dirty="0"/>
          </a:p>
          <a:p>
            <a:pPr marL="0" indent="0">
              <a:buNone/>
            </a:pPr>
            <a:r>
              <a:rPr lang="en-US" dirty="0" err="1"/>
              <a:t>Nếu</a:t>
            </a:r>
            <a:r>
              <a:rPr lang="en-US" dirty="0"/>
              <a:t> </a:t>
            </a:r>
            <a:r>
              <a:rPr lang="en-US" dirty="0" err="1"/>
              <a:t>bộ</a:t>
            </a:r>
            <a:r>
              <a:rPr lang="en-US" dirty="0"/>
              <a:t> </a:t>
            </a:r>
            <a:r>
              <a:rPr lang="en-US" dirty="0" err="1"/>
              <a:t>điều</a:t>
            </a:r>
            <a:r>
              <a:rPr lang="en-US" dirty="0"/>
              <a:t> </a:t>
            </a:r>
            <a:r>
              <a:rPr lang="en-US" dirty="0" err="1"/>
              <a:t>khiển</a:t>
            </a:r>
            <a:r>
              <a:rPr lang="en-US" dirty="0"/>
              <a:t> </a:t>
            </a:r>
            <a:r>
              <a:rPr lang="en-US" dirty="0" err="1"/>
              <a:t>được</a:t>
            </a:r>
            <a:r>
              <a:rPr lang="en-US" dirty="0"/>
              <a:t> </a:t>
            </a:r>
            <a:r>
              <a:rPr lang="en-US" dirty="0" err="1"/>
              <a:t>thiết</a:t>
            </a:r>
            <a:r>
              <a:rPr lang="en-US" dirty="0"/>
              <a:t> </a:t>
            </a:r>
            <a:r>
              <a:rPr lang="en-US" dirty="0" err="1"/>
              <a:t>kế</a:t>
            </a:r>
            <a:r>
              <a:rPr lang="en-US" dirty="0"/>
              <a:t> </a:t>
            </a:r>
            <a:r>
              <a:rPr lang="en-US" dirty="0" err="1"/>
              <a:t>có</a:t>
            </a:r>
            <a:r>
              <a:rPr lang="en-US" dirty="0"/>
              <a:t> </a:t>
            </a:r>
            <a:r>
              <a:rPr lang="en-US" dirty="0" err="1"/>
              <a:t>nhiều</a:t>
            </a:r>
            <a:r>
              <a:rPr lang="en-US" dirty="0"/>
              <a:t> </a:t>
            </a:r>
            <a:r>
              <a:rPr lang="en-US" dirty="0" err="1"/>
              <a:t>mạch</a:t>
            </a:r>
            <a:r>
              <a:rPr lang="en-US" dirty="0"/>
              <a:t> </a:t>
            </a:r>
            <a:r>
              <a:rPr lang="en-US" dirty="0" err="1"/>
              <a:t>đầu</a:t>
            </a:r>
            <a:r>
              <a:rPr lang="en-US" dirty="0"/>
              <a:t> </a:t>
            </a:r>
            <a:r>
              <a:rPr lang="en-US" dirty="0" err="1"/>
              <a:t>ra</a:t>
            </a:r>
            <a:r>
              <a:rPr lang="en-US" dirty="0"/>
              <a:t>, </a:t>
            </a:r>
            <a:r>
              <a:rPr lang="en-US" dirty="0" err="1"/>
              <a:t>từng</a:t>
            </a:r>
            <a:r>
              <a:rPr lang="en-US" dirty="0"/>
              <a:t> </a:t>
            </a:r>
            <a:r>
              <a:rPr lang="en-US" dirty="0" err="1"/>
              <a:t>cặp</a:t>
            </a:r>
            <a:r>
              <a:rPr lang="en-US" dirty="0"/>
              <a:t> </a:t>
            </a:r>
            <a:r>
              <a:rPr lang="en-US" dirty="0" err="1"/>
              <a:t>đầu</a:t>
            </a:r>
            <a:r>
              <a:rPr lang="en-US" dirty="0"/>
              <a:t> </a:t>
            </a:r>
            <a:r>
              <a:rPr lang="en-US" dirty="0" err="1"/>
              <a:t>nối</a:t>
            </a:r>
            <a:r>
              <a:rPr lang="en-US" dirty="0"/>
              <a:t> </a:t>
            </a:r>
            <a:r>
              <a:rPr lang="en-US" dirty="0" err="1"/>
              <a:t>ra</a:t>
            </a:r>
            <a:r>
              <a:rPr lang="en-US" dirty="0"/>
              <a:t> </a:t>
            </a:r>
            <a:r>
              <a:rPr lang="en-US" dirty="0" err="1"/>
              <a:t>tương</a:t>
            </a:r>
            <a:r>
              <a:rPr lang="en-US" dirty="0"/>
              <a:t> </a:t>
            </a:r>
            <a:r>
              <a:rPr lang="en-US" dirty="0" err="1"/>
              <a:t>ứng</a:t>
            </a:r>
            <a:r>
              <a:rPr lang="en-US" dirty="0"/>
              <a:t> </a:t>
            </a:r>
            <a:r>
              <a:rPr lang="en-US" dirty="0" err="1"/>
              <a:t>để</a:t>
            </a:r>
            <a:r>
              <a:rPr lang="en-US" dirty="0"/>
              <a:t> </a:t>
            </a:r>
            <a:r>
              <a:rPr lang="en-US" dirty="0" err="1"/>
              <a:t>nối</a:t>
            </a:r>
            <a:r>
              <a:rPr lang="en-US" dirty="0"/>
              <a:t> </a:t>
            </a:r>
            <a:r>
              <a:rPr lang="en-US" dirty="0" err="1"/>
              <a:t>với</a:t>
            </a:r>
            <a:r>
              <a:rPr lang="en-US" dirty="0"/>
              <a:t> </a:t>
            </a:r>
            <a:r>
              <a:rPr lang="en-US" dirty="0" err="1"/>
              <a:t>mô</a:t>
            </a:r>
            <a:r>
              <a:rPr lang="en-US" dirty="0"/>
              <a:t> </a:t>
            </a:r>
            <a:r>
              <a:rPr lang="en-US" dirty="0" err="1"/>
              <a:t>đun</a:t>
            </a:r>
            <a:r>
              <a:rPr lang="en-US" dirty="0"/>
              <a:t> LED </a:t>
            </a:r>
            <a:r>
              <a:rPr lang="en-US" dirty="0" err="1"/>
              <a:t>phải</a:t>
            </a:r>
            <a:r>
              <a:rPr lang="en-US" dirty="0"/>
              <a:t> </a:t>
            </a:r>
            <a:r>
              <a:rPr lang="en-US" dirty="0" err="1"/>
              <a:t>để</a:t>
            </a:r>
            <a:r>
              <a:rPr lang="en-US" dirty="0"/>
              <a:t> </a:t>
            </a:r>
            <a:r>
              <a:rPr lang="en-US" dirty="0" err="1"/>
              <a:t>hở</a:t>
            </a:r>
            <a:r>
              <a:rPr lang="en-US" dirty="0"/>
              <a:t> </a:t>
            </a:r>
            <a:r>
              <a:rPr lang="en-US" dirty="0" err="1"/>
              <a:t>mạch</a:t>
            </a:r>
            <a:r>
              <a:rPr lang="en-US" dirty="0"/>
              <a:t>.</a:t>
            </a:r>
            <a:endParaRPr lang="vi-VN" dirty="0"/>
          </a:p>
          <a:p>
            <a:pPr marL="0" indent="0">
              <a:buNone/>
            </a:pPr>
            <a:endParaRPr lang="vi-VN" dirty="0"/>
          </a:p>
        </p:txBody>
      </p:sp>
      <p:sp>
        <p:nvSpPr>
          <p:cNvPr id="7" name="Title 1"/>
          <p:cNvSpPr txBox="1">
            <a:spLocks/>
          </p:cNvSpPr>
          <p:nvPr/>
        </p:nvSpPr>
        <p:spPr>
          <a:xfrm rot="19222985">
            <a:off x="1061254" y="3605506"/>
            <a:ext cx="5807700" cy="792088"/>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Các</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điều</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khoản</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6.9 </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này</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không</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có</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trong</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IEC 61347:_2015 </a:t>
            </a:r>
            <a:endParaRPr lang="vi-VN"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188388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188640"/>
            <a:ext cx="7416824" cy="792088"/>
          </a:xfrm>
          <a:solidFill>
            <a:srgbClr val="FFFF00"/>
          </a:solidFill>
        </p:spPr>
        <p:txBody>
          <a:bodyPr>
            <a:noAutofit/>
          </a:bodyPr>
          <a:lstStyle/>
          <a:p>
            <a:r>
              <a:rPr lang="en-US" sz="4000" b="1" dirty="0"/>
              <a:t>6 </a:t>
            </a:r>
            <a:r>
              <a:rPr lang="en-US" sz="4000" b="1" dirty="0" err="1"/>
              <a:t>Các</a:t>
            </a:r>
            <a:r>
              <a:rPr lang="en-US" sz="4000" b="1" dirty="0"/>
              <a:t> </a:t>
            </a:r>
            <a:r>
              <a:rPr lang="en-US" sz="4000" b="1" dirty="0" err="1"/>
              <a:t>yêu</a:t>
            </a:r>
            <a:r>
              <a:rPr lang="en-US" sz="4000" b="1" dirty="0"/>
              <a:t> </a:t>
            </a:r>
            <a:r>
              <a:rPr lang="en-US" sz="4000" b="1" dirty="0" err="1"/>
              <a:t>cầu</a:t>
            </a:r>
            <a:r>
              <a:rPr lang="en-US" sz="4000" b="1" dirty="0"/>
              <a:t> </a:t>
            </a:r>
            <a:r>
              <a:rPr lang="en-US" sz="4000" b="1" dirty="0" err="1"/>
              <a:t>về</a:t>
            </a:r>
            <a:r>
              <a:rPr lang="en-US" sz="4000" b="1" dirty="0"/>
              <a:t> an </a:t>
            </a:r>
            <a:r>
              <a:rPr lang="en-US" sz="4000" b="1" dirty="0" err="1"/>
              <a:t>toàn</a:t>
            </a:r>
            <a:endParaRPr lang="vi-VN" sz="4000" b="1" dirty="0"/>
          </a:p>
        </p:txBody>
      </p:sp>
      <p:sp>
        <p:nvSpPr>
          <p:cNvPr id="3" name="Date Placeholder 2"/>
          <p:cNvSpPr>
            <a:spLocks noGrp="1"/>
          </p:cNvSpPr>
          <p:nvPr>
            <p:ph type="dt" sz="half" idx="10"/>
          </p:nvPr>
        </p:nvSpPr>
        <p:spPr/>
        <p:txBody>
          <a:bodyPr/>
          <a:lstStyle/>
          <a:p>
            <a:fld id="{F35E29DF-7CD8-4D19-A7A6-E84EAD6A4444}" type="datetime1">
              <a:rPr lang="vi-VN" smtClean="0"/>
              <a:t>03/04/2018</a:t>
            </a:fld>
            <a:endParaRPr lang="vi-VN"/>
          </a:p>
        </p:txBody>
      </p:sp>
      <p:sp>
        <p:nvSpPr>
          <p:cNvPr id="4" name="Slide Number Placeholder 3"/>
          <p:cNvSpPr>
            <a:spLocks noGrp="1"/>
          </p:cNvSpPr>
          <p:nvPr>
            <p:ph type="sldNum" sz="quarter" idx="12"/>
          </p:nvPr>
        </p:nvSpPr>
        <p:spPr/>
        <p:txBody>
          <a:bodyPr/>
          <a:lstStyle/>
          <a:p>
            <a:fld id="{01FB6BD5-ABB8-4017-A434-08AE6E7002D1}" type="slidenum">
              <a:rPr lang="vi-VN" smtClean="0"/>
              <a:t>25</a:t>
            </a:fld>
            <a:endParaRPr lang="vi-VN"/>
          </a:p>
        </p:txBody>
      </p:sp>
      <p:sp>
        <p:nvSpPr>
          <p:cNvPr id="5" name="Content Placeholder 4"/>
          <p:cNvSpPr>
            <a:spLocks noGrp="1"/>
          </p:cNvSpPr>
          <p:nvPr>
            <p:ph idx="1"/>
          </p:nvPr>
        </p:nvSpPr>
        <p:spPr>
          <a:xfrm>
            <a:off x="457200" y="1124744"/>
            <a:ext cx="8229600" cy="5616624"/>
          </a:xfrm>
        </p:spPr>
        <p:txBody>
          <a:bodyPr>
            <a:normAutofit fontScale="92500"/>
          </a:bodyPr>
          <a:lstStyle/>
          <a:p>
            <a:pPr marL="0" indent="0">
              <a:buNone/>
            </a:pPr>
            <a:r>
              <a:rPr lang="fr-FR" b="1" dirty="0" smtClean="0"/>
              <a:t>6.9.1</a:t>
            </a:r>
            <a:r>
              <a:rPr lang="fr-FR" b="1" dirty="0"/>
              <a:t>. </a:t>
            </a:r>
            <a:r>
              <a:rPr lang="fr-FR" b="1" dirty="0" err="1"/>
              <a:t>Bộ</a:t>
            </a:r>
            <a:r>
              <a:rPr lang="fr-FR" b="1" dirty="0"/>
              <a:t> </a:t>
            </a:r>
            <a:r>
              <a:rPr lang="fr-FR" b="1" dirty="0" err="1"/>
              <a:t>điều</a:t>
            </a:r>
            <a:r>
              <a:rPr lang="fr-FR" b="1" dirty="0"/>
              <a:t> </a:t>
            </a:r>
            <a:r>
              <a:rPr lang="fr-FR" b="1" dirty="0" err="1"/>
              <a:t>khiển</a:t>
            </a:r>
            <a:r>
              <a:rPr lang="fr-FR" b="1" dirty="0"/>
              <a:t> </a:t>
            </a:r>
            <a:r>
              <a:rPr lang="fr-FR" b="1" dirty="0" err="1"/>
              <a:t>kiểu</a:t>
            </a:r>
            <a:r>
              <a:rPr lang="fr-FR" b="1" dirty="0"/>
              <a:t> </a:t>
            </a:r>
            <a:r>
              <a:rPr lang="fr-FR" b="1" dirty="0" err="1"/>
              <a:t>điện</a:t>
            </a:r>
            <a:r>
              <a:rPr lang="fr-FR" b="1" dirty="0"/>
              <a:t> </a:t>
            </a:r>
            <a:r>
              <a:rPr lang="fr-FR" b="1" dirty="0" err="1"/>
              <a:t>áp</a:t>
            </a:r>
            <a:r>
              <a:rPr lang="fr-FR" b="1" dirty="0"/>
              <a:t> </a:t>
            </a:r>
            <a:r>
              <a:rPr lang="fr-FR" b="1" dirty="0" err="1"/>
              <a:t>đầu</a:t>
            </a:r>
            <a:r>
              <a:rPr lang="fr-FR" b="1" dirty="0"/>
              <a:t> ra </a:t>
            </a:r>
            <a:r>
              <a:rPr lang="fr-FR" b="1" dirty="0" err="1"/>
              <a:t>không</a:t>
            </a:r>
            <a:r>
              <a:rPr lang="fr-FR" b="1" dirty="0"/>
              <a:t> </a:t>
            </a:r>
            <a:r>
              <a:rPr lang="fr-FR" b="1" dirty="0" err="1"/>
              <a:t>đổi</a:t>
            </a:r>
            <a:endParaRPr lang="vi-VN" dirty="0"/>
          </a:p>
          <a:p>
            <a:pPr marL="0" indent="0">
              <a:buNone/>
            </a:pPr>
            <a:r>
              <a:rPr lang="en-US" b="1" dirty="0" smtClean="0"/>
              <a:t>b</a:t>
            </a:r>
            <a:r>
              <a:rPr lang="en-US" b="1" dirty="0"/>
              <a:t>) </a:t>
            </a:r>
            <a:r>
              <a:rPr lang="en-US" b="1" dirty="0" err="1"/>
              <a:t>Tăng</a:t>
            </a:r>
            <a:r>
              <a:rPr lang="en-US" b="1" dirty="0"/>
              <a:t> </a:t>
            </a:r>
            <a:r>
              <a:rPr lang="en-US" b="1" dirty="0" err="1"/>
              <a:t>gấp</a:t>
            </a:r>
            <a:r>
              <a:rPr lang="en-US" b="1" dirty="0"/>
              <a:t> </a:t>
            </a:r>
            <a:r>
              <a:rPr lang="en-US" b="1" dirty="0" err="1"/>
              <a:t>đôi</a:t>
            </a:r>
            <a:r>
              <a:rPr lang="en-US" b="1" dirty="0"/>
              <a:t> </a:t>
            </a:r>
            <a:r>
              <a:rPr lang="en-US" b="1" dirty="0" err="1"/>
              <a:t>số</a:t>
            </a:r>
            <a:r>
              <a:rPr lang="en-US" b="1" dirty="0"/>
              <a:t> </a:t>
            </a:r>
            <a:r>
              <a:rPr lang="en-US" b="1" dirty="0" err="1"/>
              <a:t>mô</a:t>
            </a:r>
            <a:r>
              <a:rPr lang="en-US" b="1" dirty="0"/>
              <a:t> </a:t>
            </a:r>
            <a:r>
              <a:rPr lang="en-US" b="1" dirty="0" err="1"/>
              <a:t>đun</a:t>
            </a:r>
            <a:r>
              <a:rPr lang="en-US" b="1" dirty="0"/>
              <a:t> LED </a:t>
            </a:r>
            <a:r>
              <a:rPr lang="en-US" b="1" dirty="0" err="1"/>
              <a:t>hoặc</a:t>
            </a:r>
            <a:r>
              <a:rPr lang="en-US" b="1" dirty="0"/>
              <a:t> </a:t>
            </a:r>
            <a:r>
              <a:rPr lang="en-US" b="1" dirty="0" err="1"/>
              <a:t>tải</a:t>
            </a:r>
            <a:r>
              <a:rPr lang="en-US" b="1" dirty="0"/>
              <a:t> </a:t>
            </a:r>
            <a:r>
              <a:rPr lang="en-US" b="1" dirty="0" err="1"/>
              <a:t>tương</a:t>
            </a:r>
            <a:r>
              <a:rPr lang="en-US" b="1" dirty="0"/>
              <a:t> </a:t>
            </a:r>
            <a:r>
              <a:rPr lang="en-US" b="1" dirty="0" err="1"/>
              <a:t>đương</a:t>
            </a:r>
            <a:r>
              <a:rPr lang="en-US" b="1" dirty="0"/>
              <a:t> </a:t>
            </a:r>
            <a:r>
              <a:rPr lang="en-US" b="1" dirty="0" err="1"/>
              <a:t>mà</a:t>
            </a:r>
            <a:r>
              <a:rPr lang="en-US" b="1" dirty="0"/>
              <a:t> </a:t>
            </a:r>
            <a:r>
              <a:rPr lang="en-US" b="1" dirty="0" err="1"/>
              <a:t>bộ</a:t>
            </a:r>
            <a:r>
              <a:rPr lang="en-US" b="1" dirty="0"/>
              <a:t> </a:t>
            </a:r>
            <a:r>
              <a:rPr lang="en-US" b="1" dirty="0" err="1"/>
              <a:t>điều</a:t>
            </a:r>
            <a:r>
              <a:rPr lang="en-US" b="1" dirty="0"/>
              <a:t> </a:t>
            </a:r>
            <a:r>
              <a:rPr lang="en-US" b="1" dirty="0" err="1"/>
              <a:t>khiển</a:t>
            </a:r>
            <a:r>
              <a:rPr lang="en-US" b="1" dirty="0"/>
              <a:t> </a:t>
            </a:r>
            <a:r>
              <a:rPr lang="en-US" b="1" dirty="0" err="1"/>
              <a:t>được</a:t>
            </a:r>
            <a:r>
              <a:rPr lang="en-US" b="1" dirty="0"/>
              <a:t> </a:t>
            </a:r>
            <a:r>
              <a:rPr lang="en-US" b="1" dirty="0" err="1"/>
              <a:t>thiết</a:t>
            </a:r>
            <a:r>
              <a:rPr lang="en-US" b="1" dirty="0"/>
              <a:t> </a:t>
            </a:r>
            <a:r>
              <a:rPr lang="en-US" b="1" dirty="0" err="1"/>
              <a:t>kế</a:t>
            </a:r>
            <a:r>
              <a:rPr lang="en-US" b="1" dirty="0"/>
              <a:t> </a:t>
            </a:r>
            <a:r>
              <a:rPr lang="en-US" b="1" dirty="0" err="1"/>
              <a:t>để</a:t>
            </a:r>
            <a:r>
              <a:rPr lang="en-US" b="1" dirty="0"/>
              <a:t> </a:t>
            </a:r>
            <a:r>
              <a:rPr lang="en-US" b="1" dirty="0" err="1"/>
              <a:t>sử</a:t>
            </a:r>
            <a:r>
              <a:rPr lang="en-US" b="1" dirty="0"/>
              <a:t> </a:t>
            </a:r>
            <a:r>
              <a:rPr lang="en-US" b="1" dirty="0" err="1"/>
              <a:t>dụng</a:t>
            </a:r>
            <a:r>
              <a:rPr lang="en-US" b="1" dirty="0"/>
              <a:t> </a:t>
            </a:r>
            <a:r>
              <a:rPr lang="en-US" b="1" dirty="0" err="1"/>
              <a:t>cùng</a:t>
            </a:r>
            <a:r>
              <a:rPr lang="en-US" dirty="0"/>
              <a:t>, </a:t>
            </a:r>
            <a:r>
              <a:rPr lang="en-US" dirty="0" err="1"/>
              <a:t>được</a:t>
            </a:r>
            <a:r>
              <a:rPr lang="en-US" dirty="0"/>
              <a:t> </a:t>
            </a:r>
            <a:r>
              <a:rPr lang="en-US" dirty="0" err="1"/>
              <a:t>nối</a:t>
            </a:r>
            <a:r>
              <a:rPr lang="en-US" dirty="0"/>
              <a:t> song </a:t>
            </a:r>
            <a:r>
              <a:rPr lang="en-US" dirty="0" err="1"/>
              <a:t>song</a:t>
            </a:r>
            <a:r>
              <a:rPr lang="en-US" dirty="0"/>
              <a:t> </a:t>
            </a:r>
            <a:r>
              <a:rPr lang="en-US" dirty="0" err="1"/>
              <a:t>với</a:t>
            </a:r>
            <a:r>
              <a:rPr lang="en-US" dirty="0"/>
              <a:t> </a:t>
            </a:r>
            <a:r>
              <a:rPr lang="en-US" dirty="0" err="1"/>
              <a:t>các</a:t>
            </a:r>
            <a:r>
              <a:rPr lang="en-US" dirty="0"/>
              <a:t> </a:t>
            </a:r>
            <a:r>
              <a:rPr lang="en-US" dirty="0" err="1"/>
              <a:t>đầu</a:t>
            </a:r>
            <a:r>
              <a:rPr lang="en-US" dirty="0"/>
              <a:t> </a:t>
            </a:r>
            <a:r>
              <a:rPr lang="en-US" dirty="0" err="1"/>
              <a:t>nối</a:t>
            </a:r>
            <a:r>
              <a:rPr lang="en-US" dirty="0"/>
              <a:t> </a:t>
            </a:r>
            <a:r>
              <a:rPr lang="en-US" dirty="0" err="1"/>
              <a:t>ra.</a:t>
            </a:r>
            <a:endParaRPr lang="vi-VN" dirty="0"/>
          </a:p>
          <a:p>
            <a:pPr marL="0" indent="0">
              <a:buNone/>
            </a:pPr>
            <a:r>
              <a:rPr lang="en-US" b="1" dirty="0"/>
              <a:t>c) </a:t>
            </a:r>
            <a:r>
              <a:rPr lang="en-US" b="1" dirty="0" err="1"/>
              <a:t>Các</a:t>
            </a:r>
            <a:r>
              <a:rPr lang="en-US" b="1" dirty="0"/>
              <a:t> </a:t>
            </a:r>
            <a:r>
              <a:rPr lang="en-US" b="1" dirty="0" err="1"/>
              <a:t>đầu</a:t>
            </a:r>
            <a:r>
              <a:rPr lang="en-US" b="1" dirty="0"/>
              <a:t> </a:t>
            </a:r>
            <a:r>
              <a:rPr lang="en-US" b="1" dirty="0" err="1"/>
              <a:t>nối</a:t>
            </a:r>
            <a:r>
              <a:rPr lang="en-US" b="1" dirty="0"/>
              <a:t> </a:t>
            </a:r>
            <a:r>
              <a:rPr lang="en-US" b="1" dirty="0" err="1"/>
              <a:t>của</a:t>
            </a:r>
            <a:r>
              <a:rPr lang="en-US" b="1" dirty="0"/>
              <a:t> </a:t>
            </a:r>
            <a:r>
              <a:rPr lang="en-US" b="1" dirty="0" err="1"/>
              <a:t>bộ</a:t>
            </a:r>
            <a:r>
              <a:rPr lang="en-US" b="1" dirty="0"/>
              <a:t> </a:t>
            </a:r>
            <a:r>
              <a:rPr lang="en-US" b="1" dirty="0" err="1"/>
              <a:t>điều</a:t>
            </a:r>
            <a:r>
              <a:rPr lang="en-US" b="1" dirty="0"/>
              <a:t> </a:t>
            </a:r>
            <a:r>
              <a:rPr lang="en-US" b="1" dirty="0" err="1"/>
              <a:t>khiển</a:t>
            </a:r>
            <a:r>
              <a:rPr lang="en-US" b="1" dirty="0"/>
              <a:t> </a:t>
            </a:r>
            <a:r>
              <a:rPr lang="en-US" b="1" dirty="0" err="1"/>
              <a:t>phải</a:t>
            </a:r>
            <a:r>
              <a:rPr lang="en-US" b="1" dirty="0"/>
              <a:t> </a:t>
            </a:r>
            <a:r>
              <a:rPr lang="en-US" b="1" dirty="0" err="1"/>
              <a:t>được</a:t>
            </a:r>
            <a:r>
              <a:rPr lang="en-US" b="1" dirty="0"/>
              <a:t> </a:t>
            </a:r>
            <a:r>
              <a:rPr lang="en-US" b="1" dirty="0" err="1"/>
              <a:t>nối</a:t>
            </a:r>
            <a:r>
              <a:rPr lang="en-US" b="1" dirty="0"/>
              <a:t> </a:t>
            </a:r>
            <a:r>
              <a:rPr lang="en-US" b="1" dirty="0" err="1"/>
              <a:t>tắt</a:t>
            </a:r>
            <a:r>
              <a:rPr lang="en-US" b="1" dirty="0" smtClean="0"/>
              <a:t>.</a:t>
            </a:r>
          </a:p>
          <a:p>
            <a:pPr marL="0" indent="0">
              <a:buNone/>
            </a:pPr>
            <a:r>
              <a:rPr lang="en-US" dirty="0" err="1"/>
              <a:t>Trong</a:t>
            </a:r>
            <a:r>
              <a:rPr lang="en-US" dirty="0"/>
              <a:t> </a:t>
            </a:r>
            <a:r>
              <a:rPr lang="en-US" dirty="0" err="1"/>
              <a:t>quá</a:t>
            </a:r>
            <a:r>
              <a:rPr lang="en-US" dirty="0"/>
              <a:t> </a:t>
            </a:r>
            <a:r>
              <a:rPr lang="en-US" dirty="0" err="1"/>
              <a:t>trình</a:t>
            </a:r>
            <a:r>
              <a:rPr lang="en-US" dirty="0"/>
              <a:t> </a:t>
            </a:r>
            <a:r>
              <a:rPr lang="en-US" dirty="0" err="1"/>
              <a:t>và</a:t>
            </a:r>
            <a:r>
              <a:rPr lang="en-US" dirty="0"/>
              <a:t> </a:t>
            </a:r>
            <a:r>
              <a:rPr lang="en-US" dirty="0" err="1"/>
              <a:t>khi</a:t>
            </a:r>
            <a:r>
              <a:rPr lang="en-US" dirty="0"/>
              <a:t> </a:t>
            </a:r>
            <a:r>
              <a:rPr lang="en-US" dirty="0" err="1"/>
              <a:t>kết</a:t>
            </a:r>
            <a:r>
              <a:rPr lang="en-US" dirty="0"/>
              <a:t> </a:t>
            </a:r>
            <a:r>
              <a:rPr lang="en-US" dirty="0" err="1"/>
              <a:t>thúc</a:t>
            </a:r>
            <a:r>
              <a:rPr lang="en-US" dirty="0"/>
              <a:t> </a:t>
            </a:r>
            <a:r>
              <a:rPr lang="en-US" dirty="0" err="1"/>
              <a:t>các</a:t>
            </a:r>
            <a:r>
              <a:rPr lang="en-US" dirty="0"/>
              <a:t> </a:t>
            </a:r>
            <a:r>
              <a:rPr lang="en-US" dirty="0" err="1"/>
              <a:t>thử</a:t>
            </a:r>
            <a:r>
              <a:rPr lang="en-US" dirty="0"/>
              <a:t> </a:t>
            </a:r>
            <a:r>
              <a:rPr lang="en-US" dirty="0" err="1"/>
              <a:t>nghiệm</a:t>
            </a:r>
            <a:r>
              <a:rPr lang="en-US" dirty="0"/>
              <a:t> qui </a:t>
            </a:r>
            <a:r>
              <a:rPr lang="en-US" dirty="0" err="1"/>
              <a:t>định</a:t>
            </a:r>
            <a:r>
              <a:rPr lang="en-US" dirty="0"/>
              <a:t> </a:t>
            </a:r>
            <a:r>
              <a:rPr lang="en-US" dirty="0" err="1"/>
              <a:t>trong</a:t>
            </a:r>
            <a:r>
              <a:rPr lang="en-US" dirty="0"/>
              <a:t> a) </a:t>
            </a:r>
            <a:r>
              <a:rPr lang="en-US" dirty="0" err="1"/>
              <a:t>đến</a:t>
            </a:r>
            <a:r>
              <a:rPr lang="en-US" dirty="0"/>
              <a:t> c), </a:t>
            </a:r>
            <a:r>
              <a:rPr lang="en-US" dirty="0" err="1"/>
              <a:t>bộ</a:t>
            </a:r>
            <a:r>
              <a:rPr lang="en-US" dirty="0"/>
              <a:t> </a:t>
            </a:r>
            <a:r>
              <a:rPr lang="en-US" dirty="0" err="1"/>
              <a:t>điều</a:t>
            </a:r>
            <a:r>
              <a:rPr lang="en-US" dirty="0"/>
              <a:t> </a:t>
            </a:r>
            <a:r>
              <a:rPr lang="en-US" dirty="0" err="1"/>
              <a:t>khiển</a:t>
            </a:r>
            <a:r>
              <a:rPr lang="en-US" dirty="0"/>
              <a:t> </a:t>
            </a:r>
            <a:r>
              <a:rPr lang="en-US" dirty="0" err="1"/>
              <a:t>không</a:t>
            </a:r>
            <a:r>
              <a:rPr lang="en-US" dirty="0"/>
              <a:t> </a:t>
            </a:r>
            <a:r>
              <a:rPr lang="en-US" dirty="0" err="1"/>
              <a:t>được</a:t>
            </a:r>
            <a:r>
              <a:rPr lang="en-US" dirty="0"/>
              <a:t> </a:t>
            </a:r>
            <a:r>
              <a:rPr lang="en-US" dirty="0" err="1"/>
              <a:t>cho</a:t>
            </a:r>
            <a:r>
              <a:rPr lang="en-US" dirty="0"/>
              <a:t> </a:t>
            </a:r>
            <a:r>
              <a:rPr lang="en-US" dirty="0" err="1"/>
              <a:t>thấy</a:t>
            </a:r>
            <a:r>
              <a:rPr lang="en-US" dirty="0"/>
              <a:t> </a:t>
            </a:r>
            <a:r>
              <a:rPr lang="en-US" dirty="0" err="1"/>
              <a:t>có</a:t>
            </a:r>
            <a:r>
              <a:rPr lang="en-US" dirty="0"/>
              <a:t> </a:t>
            </a:r>
            <a:r>
              <a:rPr lang="en-US" dirty="0" err="1"/>
              <a:t>khuyết</a:t>
            </a:r>
            <a:r>
              <a:rPr lang="en-US" dirty="0"/>
              <a:t> </a:t>
            </a:r>
            <a:r>
              <a:rPr lang="en-US" dirty="0" err="1"/>
              <a:t>tật</a:t>
            </a:r>
            <a:r>
              <a:rPr lang="en-US" dirty="0"/>
              <a:t> </a:t>
            </a:r>
            <a:r>
              <a:rPr lang="en-US" dirty="0" err="1"/>
              <a:t>ảnh</a:t>
            </a:r>
            <a:r>
              <a:rPr lang="en-US" dirty="0"/>
              <a:t> </a:t>
            </a:r>
            <a:r>
              <a:rPr lang="en-US" dirty="0" err="1"/>
              <a:t>hưởng</a:t>
            </a:r>
            <a:r>
              <a:rPr lang="en-US" dirty="0"/>
              <a:t> </a:t>
            </a:r>
            <a:r>
              <a:rPr lang="en-US" dirty="0" err="1"/>
              <a:t>đến</a:t>
            </a:r>
            <a:r>
              <a:rPr lang="en-US" dirty="0"/>
              <a:t> an </a:t>
            </a:r>
            <a:r>
              <a:rPr lang="en-US" dirty="0" err="1"/>
              <a:t>toàn</a:t>
            </a:r>
            <a:r>
              <a:rPr lang="en-US" dirty="0"/>
              <a:t>, </a:t>
            </a:r>
            <a:r>
              <a:rPr lang="en-US" dirty="0" err="1"/>
              <a:t>cũng</a:t>
            </a:r>
            <a:r>
              <a:rPr lang="en-US" dirty="0"/>
              <a:t> </a:t>
            </a:r>
            <a:r>
              <a:rPr lang="en-US" dirty="0" err="1"/>
              <a:t>như</a:t>
            </a:r>
            <a:r>
              <a:rPr lang="en-US" dirty="0"/>
              <a:t> </a:t>
            </a:r>
            <a:r>
              <a:rPr lang="en-US" dirty="0" err="1"/>
              <a:t>không</a:t>
            </a:r>
            <a:r>
              <a:rPr lang="en-US" dirty="0"/>
              <a:t> </a:t>
            </a:r>
            <a:r>
              <a:rPr lang="en-US" dirty="0" err="1"/>
              <a:t>được</a:t>
            </a:r>
            <a:r>
              <a:rPr lang="en-US" dirty="0"/>
              <a:t> </a:t>
            </a:r>
            <a:r>
              <a:rPr lang="en-US" dirty="0" err="1"/>
              <a:t>sinh</a:t>
            </a:r>
            <a:r>
              <a:rPr lang="en-US" dirty="0"/>
              <a:t> </a:t>
            </a:r>
            <a:r>
              <a:rPr lang="en-US" dirty="0" err="1"/>
              <a:t>ra</a:t>
            </a:r>
            <a:r>
              <a:rPr lang="en-US" dirty="0"/>
              <a:t> </a:t>
            </a:r>
            <a:r>
              <a:rPr lang="en-US" dirty="0" err="1"/>
              <a:t>khói</a:t>
            </a:r>
            <a:r>
              <a:rPr lang="en-US" dirty="0"/>
              <a:t> </a:t>
            </a:r>
            <a:r>
              <a:rPr lang="en-US" dirty="0" err="1"/>
              <a:t>hoặc</a:t>
            </a:r>
            <a:r>
              <a:rPr lang="en-US" dirty="0"/>
              <a:t> </a:t>
            </a:r>
            <a:r>
              <a:rPr lang="en-US" dirty="0" err="1"/>
              <a:t>khí</a:t>
            </a:r>
            <a:r>
              <a:rPr lang="en-US" dirty="0"/>
              <a:t> </a:t>
            </a:r>
            <a:r>
              <a:rPr lang="en-US" dirty="0" err="1"/>
              <a:t>dễ</a:t>
            </a:r>
            <a:r>
              <a:rPr lang="en-US" dirty="0"/>
              <a:t> </a:t>
            </a:r>
            <a:r>
              <a:rPr lang="en-US" dirty="0" err="1"/>
              <a:t>cháy</a:t>
            </a:r>
            <a:endParaRPr lang="vi-VN" b="1" dirty="0"/>
          </a:p>
          <a:p>
            <a:pPr marL="0" indent="0">
              <a:buNone/>
            </a:pPr>
            <a:endParaRPr lang="vi-VN" dirty="0"/>
          </a:p>
        </p:txBody>
      </p:sp>
      <p:sp>
        <p:nvSpPr>
          <p:cNvPr id="6" name="Title 1"/>
          <p:cNvSpPr txBox="1">
            <a:spLocks/>
          </p:cNvSpPr>
          <p:nvPr/>
        </p:nvSpPr>
        <p:spPr>
          <a:xfrm rot="19222985">
            <a:off x="-488329" y="1003866"/>
            <a:ext cx="3068120" cy="792088"/>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Các</a:t>
            </a:r>
            <a:r>
              <a:rPr lang="en-US"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sz="3200"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điều</a:t>
            </a:r>
            <a:r>
              <a:rPr lang="en-US"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sz="3200"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khoản</a:t>
            </a:r>
            <a:endParaRPr lang="vi-VN"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 name="Title 1"/>
          <p:cNvSpPr txBox="1">
            <a:spLocks/>
          </p:cNvSpPr>
          <p:nvPr/>
        </p:nvSpPr>
        <p:spPr>
          <a:xfrm rot="19222985">
            <a:off x="1061254" y="3605506"/>
            <a:ext cx="5807700" cy="792088"/>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Các</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điều</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khoản</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6.9 </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này</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không</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có</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trong</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IEC 61347:_2015 </a:t>
            </a:r>
            <a:endParaRPr lang="vi-VN"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3061325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188640"/>
            <a:ext cx="7416824" cy="792088"/>
          </a:xfrm>
          <a:solidFill>
            <a:srgbClr val="FFFF00"/>
          </a:solidFill>
        </p:spPr>
        <p:txBody>
          <a:bodyPr>
            <a:noAutofit/>
          </a:bodyPr>
          <a:lstStyle/>
          <a:p>
            <a:r>
              <a:rPr lang="en-US" sz="4000" b="1" dirty="0"/>
              <a:t>6 </a:t>
            </a:r>
            <a:r>
              <a:rPr lang="en-US" sz="4000" b="1" dirty="0" err="1"/>
              <a:t>Các</a:t>
            </a:r>
            <a:r>
              <a:rPr lang="en-US" sz="4000" b="1" dirty="0"/>
              <a:t> </a:t>
            </a:r>
            <a:r>
              <a:rPr lang="en-US" sz="4000" b="1" dirty="0" err="1"/>
              <a:t>yêu</a:t>
            </a:r>
            <a:r>
              <a:rPr lang="en-US" sz="4000" b="1" dirty="0"/>
              <a:t> </a:t>
            </a:r>
            <a:r>
              <a:rPr lang="en-US" sz="4000" b="1" dirty="0" err="1"/>
              <a:t>cầu</a:t>
            </a:r>
            <a:r>
              <a:rPr lang="en-US" sz="4000" b="1" dirty="0"/>
              <a:t> </a:t>
            </a:r>
            <a:r>
              <a:rPr lang="en-US" sz="4000" b="1" dirty="0" err="1"/>
              <a:t>về</a:t>
            </a:r>
            <a:r>
              <a:rPr lang="en-US" sz="4000" b="1" dirty="0"/>
              <a:t> an </a:t>
            </a:r>
            <a:r>
              <a:rPr lang="en-US" sz="4000" b="1" dirty="0" err="1"/>
              <a:t>toàn</a:t>
            </a:r>
            <a:endParaRPr lang="vi-VN" sz="4000" b="1" dirty="0"/>
          </a:p>
        </p:txBody>
      </p:sp>
      <p:sp>
        <p:nvSpPr>
          <p:cNvPr id="3" name="Date Placeholder 2"/>
          <p:cNvSpPr>
            <a:spLocks noGrp="1"/>
          </p:cNvSpPr>
          <p:nvPr>
            <p:ph type="dt" sz="half" idx="10"/>
          </p:nvPr>
        </p:nvSpPr>
        <p:spPr/>
        <p:txBody>
          <a:bodyPr/>
          <a:lstStyle/>
          <a:p>
            <a:fld id="{F35E29DF-7CD8-4D19-A7A6-E84EAD6A4444}" type="datetime1">
              <a:rPr lang="vi-VN" smtClean="0"/>
              <a:t>03/04/2018</a:t>
            </a:fld>
            <a:endParaRPr lang="vi-VN"/>
          </a:p>
        </p:txBody>
      </p:sp>
      <p:sp>
        <p:nvSpPr>
          <p:cNvPr id="4" name="Slide Number Placeholder 3"/>
          <p:cNvSpPr>
            <a:spLocks noGrp="1"/>
          </p:cNvSpPr>
          <p:nvPr>
            <p:ph type="sldNum" sz="quarter" idx="12"/>
          </p:nvPr>
        </p:nvSpPr>
        <p:spPr/>
        <p:txBody>
          <a:bodyPr/>
          <a:lstStyle/>
          <a:p>
            <a:fld id="{01FB6BD5-ABB8-4017-A434-08AE6E7002D1}" type="slidenum">
              <a:rPr lang="vi-VN" smtClean="0"/>
              <a:t>26</a:t>
            </a:fld>
            <a:endParaRPr lang="vi-VN"/>
          </a:p>
        </p:txBody>
      </p:sp>
      <p:sp>
        <p:nvSpPr>
          <p:cNvPr id="5" name="Content Placeholder 4"/>
          <p:cNvSpPr>
            <a:spLocks noGrp="1"/>
          </p:cNvSpPr>
          <p:nvPr>
            <p:ph idx="1"/>
          </p:nvPr>
        </p:nvSpPr>
        <p:spPr>
          <a:xfrm>
            <a:off x="323528" y="908720"/>
            <a:ext cx="8640960" cy="5400600"/>
          </a:xfrm>
        </p:spPr>
        <p:txBody>
          <a:bodyPr>
            <a:noAutofit/>
          </a:bodyPr>
          <a:lstStyle/>
          <a:p>
            <a:pPr marL="0" indent="0">
              <a:buNone/>
            </a:pPr>
            <a:r>
              <a:rPr lang="en-US" sz="2800" b="1" dirty="0" smtClean="0"/>
              <a:t>6.9.2</a:t>
            </a:r>
            <a:r>
              <a:rPr lang="en-US" sz="2800" b="1" dirty="0"/>
              <a:t>. </a:t>
            </a:r>
            <a:r>
              <a:rPr lang="en-US" sz="2800" b="1" dirty="0" err="1"/>
              <a:t>Bộ</a:t>
            </a:r>
            <a:r>
              <a:rPr lang="en-US" sz="2800" b="1" dirty="0"/>
              <a:t> </a:t>
            </a:r>
            <a:r>
              <a:rPr lang="en-US" sz="2800" b="1" dirty="0" err="1"/>
              <a:t>điều</a:t>
            </a:r>
            <a:r>
              <a:rPr lang="en-US" sz="2800" b="1" dirty="0"/>
              <a:t> </a:t>
            </a:r>
            <a:r>
              <a:rPr lang="en-US" sz="2800" b="1" dirty="0" err="1"/>
              <a:t>khiển</a:t>
            </a:r>
            <a:r>
              <a:rPr lang="en-US" sz="2800" b="1" dirty="0"/>
              <a:t> </a:t>
            </a:r>
            <a:r>
              <a:rPr lang="en-US" sz="2800" b="1" dirty="0" err="1"/>
              <a:t>kiểu</a:t>
            </a:r>
            <a:r>
              <a:rPr lang="en-US" sz="2800" b="1" dirty="0"/>
              <a:t> </a:t>
            </a:r>
            <a:r>
              <a:rPr lang="en-US" sz="2800" b="1" dirty="0" err="1"/>
              <a:t>dòng</a:t>
            </a:r>
            <a:r>
              <a:rPr lang="en-US" sz="2800" b="1" dirty="0"/>
              <a:t> </a:t>
            </a:r>
            <a:r>
              <a:rPr lang="en-US" sz="2800" b="1" dirty="0" err="1"/>
              <a:t>điện</a:t>
            </a:r>
            <a:r>
              <a:rPr lang="en-US" sz="2800" b="1" dirty="0"/>
              <a:t> </a:t>
            </a:r>
            <a:r>
              <a:rPr lang="en-US" sz="2800" b="1" dirty="0" err="1"/>
              <a:t>đầu</a:t>
            </a:r>
            <a:r>
              <a:rPr lang="en-US" sz="2800" b="1" dirty="0"/>
              <a:t> </a:t>
            </a:r>
            <a:r>
              <a:rPr lang="en-US" sz="2800" b="1" dirty="0" err="1"/>
              <a:t>ra</a:t>
            </a:r>
            <a:r>
              <a:rPr lang="en-US" sz="2800" b="1" dirty="0"/>
              <a:t> </a:t>
            </a:r>
            <a:r>
              <a:rPr lang="en-US" sz="2800" b="1" dirty="0" err="1"/>
              <a:t>không</a:t>
            </a:r>
            <a:r>
              <a:rPr lang="en-US" sz="2800" b="1" dirty="0"/>
              <a:t> </a:t>
            </a:r>
            <a:r>
              <a:rPr lang="en-US" sz="2800" b="1" dirty="0" err="1"/>
              <a:t>đổi</a:t>
            </a:r>
            <a:endParaRPr lang="vi-VN" sz="2800" dirty="0"/>
          </a:p>
          <a:p>
            <a:pPr marL="0" indent="0">
              <a:buNone/>
            </a:pPr>
            <a:r>
              <a:rPr lang="en-US" sz="2800" dirty="0" err="1"/>
              <a:t>Điện</a:t>
            </a:r>
            <a:r>
              <a:rPr lang="en-US" sz="2800" dirty="0"/>
              <a:t> </a:t>
            </a:r>
            <a:r>
              <a:rPr lang="en-US" sz="2800" dirty="0" err="1"/>
              <a:t>áp</a:t>
            </a:r>
            <a:r>
              <a:rPr lang="en-US" sz="2800" dirty="0"/>
              <a:t> </a:t>
            </a:r>
            <a:r>
              <a:rPr lang="en-US" sz="2800" dirty="0" err="1"/>
              <a:t>đầu</a:t>
            </a:r>
            <a:r>
              <a:rPr lang="en-US" sz="2800" dirty="0"/>
              <a:t> </a:t>
            </a:r>
            <a:r>
              <a:rPr lang="en-US" sz="2800" dirty="0" err="1"/>
              <a:t>ra</a:t>
            </a:r>
            <a:r>
              <a:rPr lang="en-US" sz="2800" dirty="0"/>
              <a:t> </a:t>
            </a:r>
            <a:r>
              <a:rPr lang="en-US" sz="2800" dirty="0" err="1"/>
              <a:t>lớn</a:t>
            </a:r>
            <a:r>
              <a:rPr lang="en-US" sz="2800" dirty="0"/>
              <a:t> </a:t>
            </a:r>
            <a:r>
              <a:rPr lang="en-US" sz="2800" dirty="0" err="1"/>
              <a:t>nhất</a:t>
            </a:r>
            <a:r>
              <a:rPr lang="en-US" sz="2800" dirty="0"/>
              <a:t> </a:t>
            </a:r>
            <a:r>
              <a:rPr lang="en-US" sz="2800" dirty="0" err="1"/>
              <a:t>không</a:t>
            </a:r>
            <a:r>
              <a:rPr lang="en-US" sz="2800" dirty="0"/>
              <a:t> </a:t>
            </a:r>
            <a:r>
              <a:rPr lang="en-US" sz="2800" dirty="0" err="1"/>
              <a:t>bị</a:t>
            </a:r>
            <a:r>
              <a:rPr lang="en-US" sz="2800" dirty="0"/>
              <a:t> </a:t>
            </a:r>
            <a:r>
              <a:rPr lang="en-US" sz="2800" dirty="0" err="1"/>
              <a:t>vượt</a:t>
            </a:r>
            <a:r>
              <a:rPr lang="en-US" sz="2800" dirty="0"/>
              <a:t> </a:t>
            </a:r>
            <a:r>
              <a:rPr lang="en-US" sz="2800" dirty="0" err="1"/>
              <a:t>quá</a:t>
            </a:r>
            <a:r>
              <a:rPr lang="en-US" sz="2800" dirty="0"/>
              <a:t>.</a:t>
            </a:r>
            <a:endParaRPr lang="vi-VN" sz="2800" dirty="0"/>
          </a:p>
          <a:p>
            <a:pPr marL="0" indent="0">
              <a:buNone/>
            </a:pPr>
            <a:r>
              <a:rPr lang="en-US" sz="2800" dirty="0" err="1"/>
              <a:t>Kiểm</a:t>
            </a:r>
            <a:r>
              <a:rPr lang="en-US" sz="2800" dirty="0"/>
              <a:t> </a:t>
            </a:r>
            <a:r>
              <a:rPr lang="en-US" sz="2800" dirty="0" err="1"/>
              <a:t>tra</a:t>
            </a:r>
            <a:r>
              <a:rPr lang="en-US" sz="2800" dirty="0"/>
              <a:t> </a:t>
            </a:r>
            <a:r>
              <a:rPr lang="en-US" sz="2800" dirty="0" err="1"/>
              <a:t>sự</a:t>
            </a:r>
            <a:r>
              <a:rPr lang="en-US" sz="2800" dirty="0"/>
              <a:t> </a:t>
            </a:r>
            <a:r>
              <a:rPr lang="en-US" sz="2800" dirty="0" err="1"/>
              <a:t>phù</a:t>
            </a:r>
            <a:r>
              <a:rPr lang="en-US" sz="2800" dirty="0"/>
              <a:t> </a:t>
            </a:r>
            <a:r>
              <a:rPr lang="en-US" sz="2800" dirty="0" err="1"/>
              <a:t>hợp</a:t>
            </a:r>
            <a:r>
              <a:rPr lang="en-US" sz="2800" dirty="0"/>
              <a:t> </a:t>
            </a:r>
            <a:r>
              <a:rPr lang="en-US" sz="2800" dirty="0" err="1"/>
              <a:t>bằng</a:t>
            </a:r>
            <a:r>
              <a:rPr lang="en-US" sz="2800" dirty="0"/>
              <a:t> </a:t>
            </a:r>
            <a:r>
              <a:rPr lang="en-US" sz="2800" dirty="0" err="1"/>
              <a:t>thử</a:t>
            </a:r>
            <a:r>
              <a:rPr lang="en-US" sz="2800" dirty="0"/>
              <a:t> </a:t>
            </a:r>
            <a:r>
              <a:rPr lang="en-US" sz="2800" dirty="0" err="1"/>
              <a:t>nghiệm</a:t>
            </a:r>
            <a:r>
              <a:rPr lang="en-US" sz="2800" dirty="0"/>
              <a:t> </a:t>
            </a:r>
            <a:r>
              <a:rPr lang="en-US" sz="2800" dirty="0" err="1"/>
              <a:t>sau</a:t>
            </a:r>
            <a:r>
              <a:rPr lang="en-US" sz="2800" dirty="0"/>
              <a:t> ở </a:t>
            </a:r>
            <a:r>
              <a:rPr lang="en-US" sz="2800" dirty="0" err="1"/>
              <a:t>điện</a:t>
            </a:r>
            <a:r>
              <a:rPr lang="en-US" sz="2800" dirty="0"/>
              <a:t> </a:t>
            </a:r>
            <a:r>
              <a:rPr lang="en-US" sz="2800" dirty="0" err="1"/>
              <a:t>áp</a:t>
            </a:r>
            <a:r>
              <a:rPr lang="en-US" sz="2800" dirty="0"/>
              <a:t> </a:t>
            </a:r>
            <a:r>
              <a:rPr lang="en-US" sz="2800" dirty="0" err="1"/>
              <a:t>bất</a:t>
            </a:r>
            <a:r>
              <a:rPr lang="en-US" sz="2800" dirty="0"/>
              <a:t> </a:t>
            </a:r>
            <a:r>
              <a:rPr lang="en-US" sz="2800" dirty="0" err="1"/>
              <a:t>kỳ</a:t>
            </a:r>
            <a:r>
              <a:rPr lang="en-US" sz="2800" dirty="0"/>
              <a:t> </a:t>
            </a:r>
            <a:r>
              <a:rPr lang="en-US" sz="2800" dirty="0" err="1"/>
              <a:t>giữa</a:t>
            </a:r>
            <a:r>
              <a:rPr lang="en-US" sz="2800" dirty="0"/>
              <a:t> 90% </a:t>
            </a:r>
            <a:r>
              <a:rPr lang="en-US" sz="2800" dirty="0" err="1"/>
              <a:t>và</a:t>
            </a:r>
            <a:r>
              <a:rPr lang="en-US" sz="2800" dirty="0"/>
              <a:t> 110% </a:t>
            </a:r>
            <a:r>
              <a:rPr lang="en-US" sz="2800" dirty="0" err="1"/>
              <a:t>điện</a:t>
            </a:r>
            <a:r>
              <a:rPr lang="en-US" sz="2800" dirty="0"/>
              <a:t> </a:t>
            </a:r>
            <a:r>
              <a:rPr lang="en-US" sz="2800" dirty="0" err="1"/>
              <a:t>áp</a:t>
            </a:r>
            <a:r>
              <a:rPr lang="en-US" sz="2800" dirty="0"/>
              <a:t> </a:t>
            </a:r>
            <a:r>
              <a:rPr lang="en-US" sz="2800" dirty="0" err="1"/>
              <a:t>nguồn</a:t>
            </a:r>
            <a:r>
              <a:rPr lang="en-US" sz="2800" dirty="0"/>
              <a:t> </a:t>
            </a:r>
            <a:r>
              <a:rPr lang="en-US" sz="2800" dirty="0" err="1"/>
              <a:t>danh</a:t>
            </a:r>
            <a:r>
              <a:rPr lang="en-US" sz="2800" dirty="0"/>
              <a:t> </a:t>
            </a:r>
            <a:r>
              <a:rPr lang="en-US" sz="2800" dirty="0" err="1"/>
              <a:t>định</a:t>
            </a:r>
            <a:r>
              <a:rPr lang="en-US" sz="2800" dirty="0"/>
              <a:t>.</a:t>
            </a:r>
            <a:endParaRPr lang="vi-VN" sz="2800" dirty="0"/>
          </a:p>
          <a:p>
            <a:pPr marL="0" indent="0">
              <a:buNone/>
            </a:pPr>
            <a:r>
              <a:rPr lang="en-US" sz="2800" dirty="0" err="1"/>
              <a:t>Phải</a:t>
            </a:r>
            <a:r>
              <a:rPr lang="en-US" sz="2800" dirty="0"/>
              <a:t> </a:t>
            </a:r>
            <a:r>
              <a:rPr lang="en-US" sz="2800" dirty="0" err="1"/>
              <a:t>đặt</a:t>
            </a:r>
            <a:r>
              <a:rPr lang="en-US" sz="2800" dirty="0"/>
              <a:t> </a:t>
            </a:r>
            <a:r>
              <a:rPr lang="en-US" sz="2800" dirty="0" err="1"/>
              <a:t>từng</a:t>
            </a:r>
            <a:r>
              <a:rPr lang="en-US" sz="2800" dirty="0"/>
              <a:t> </a:t>
            </a:r>
            <a:r>
              <a:rPr lang="en-US" sz="2800" dirty="0" err="1"/>
              <a:t>điều</a:t>
            </a:r>
            <a:r>
              <a:rPr lang="en-US" sz="2800" dirty="0"/>
              <a:t> </a:t>
            </a:r>
            <a:r>
              <a:rPr lang="en-US" sz="2800" dirty="0" err="1"/>
              <a:t>kiện</a:t>
            </a:r>
            <a:r>
              <a:rPr lang="en-US" sz="2800" dirty="0"/>
              <a:t> </a:t>
            </a:r>
            <a:r>
              <a:rPr lang="en-US" sz="2800" dirty="0" err="1"/>
              <a:t>trong</a:t>
            </a:r>
            <a:r>
              <a:rPr lang="en-US" sz="2800" dirty="0"/>
              <a:t> </a:t>
            </a:r>
            <a:r>
              <a:rPr lang="en-US" sz="2800" dirty="0" err="1"/>
              <a:t>số</a:t>
            </a:r>
            <a:r>
              <a:rPr lang="en-US" sz="2800" dirty="0"/>
              <a:t> </a:t>
            </a:r>
            <a:r>
              <a:rPr lang="en-US" sz="2800" dirty="0" err="1"/>
              <a:t>các</a:t>
            </a:r>
            <a:r>
              <a:rPr lang="en-US" sz="2800" dirty="0"/>
              <a:t> </a:t>
            </a:r>
            <a:r>
              <a:rPr lang="en-US" sz="2800" dirty="0" err="1"/>
              <a:t>điều</a:t>
            </a:r>
            <a:r>
              <a:rPr lang="en-US" sz="2800" dirty="0"/>
              <a:t> </a:t>
            </a:r>
            <a:r>
              <a:rPr lang="en-US" sz="2800" dirty="0" err="1"/>
              <a:t>kiện</a:t>
            </a:r>
            <a:r>
              <a:rPr lang="en-US" sz="2800" dirty="0"/>
              <a:t> </a:t>
            </a:r>
            <a:r>
              <a:rPr lang="en-US" sz="2800" dirty="0" err="1"/>
              <a:t>dưới</a:t>
            </a:r>
            <a:r>
              <a:rPr lang="en-US" sz="2800" dirty="0"/>
              <a:t> </a:t>
            </a:r>
            <a:r>
              <a:rPr lang="en-US" sz="2800" dirty="0" err="1"/>
              <a:t>đây</a:t>
            </a:r>
            <a:r>
              <a:rPr lang="en-US" sz="2800" dirty="0"/>
              <a:t>, </a:t>
            </a:r>
            <a:r>
              <a:rPr lang="en-US" sz="2800" dirty="0" err="1"/>
              <a:t>với</a:t>
            </a:r>
            <a:r>
              <a:rPr lang="en-US" sz="2800" dirty="0"/>
              <a:t> </a:t>
            </a:r>
            <a:r>
              <a:rPr lang="en-US" sz="2800" b="1" dirty="0" err="1"/>
              <a:t>bộ</a:t>
            </a:r>
            <a:r>
              <a:rPr lang="en-US" sz="2800" b="1" dirty="0"/>
              <a:t> </a:t>
            </a:r>
            <a:r>
              <a:rPr lang="en-US" sz="2800" b="1" dirty="0" err="1"/>
              <a:t>điều</a:t>
            </a:r>
            <a:r>
              <a:rPr lang="en-US" sz="2800" b="1" dirty="0"/>
              <a:t> </a:t>
            </a:r>
            <a:r>
              <a:rPr lang="en-US" sz="2800" b="1" dirty="0" err="1"/>
              <a:t>khiển</a:t>
            </a:r>
            <a:r>
              <a:rPr lang="en-US" sz="2800" b="1" dirty="0"/>
              <a:t> </a:t>
            </a:r>
            <a:r>
              <a:rPr lang="en-US" sz="2800" b="1" dirty="0" err="1"/>
              <a:t>làm</a:t>
            </a:r>
            <a:r>
              <a:rPr lang="en-US" sz="2800" b="1" dirty="0"/>
              <a:t> </a:t>
            </a:r>
            <a:r>
              <a:rPr lang="en-US" sz="2800" b="1" dirty="0" err="1"/>
              <a:t>việc</a:t>
            </a:r>
            <a:r>
              <a:rPr lang="en-US" sz="2800" b="1" dirty="0"/>
              <a:t> </a:t>
            </a:r>
            <a:r>
              <a:rPr lang="en-US" sz="2800" b="1" dirty="0" err="1"/>
              <a:t>trong</a:t>
            </a:r>
            <a:r>
              <a:rPr lang="en-US" sz="2800" b="1" dirty="0"/>
              <a:t> 1 h </a:t>
            </a:r>
            <a:r>
              <a:rPr lang="en-US" sz="2800" dirty="0" err="1"/>
              <a:t>theo</a:t>
            </a:r>
            <a:r>
              <a:rPr lang="en-US" sz="2800" dirty="0"/>
              <a:t> </a:t>
            </a:r>
            <a:r>
              <a:rPr lang="en-US" sz="2800" dirty="0" err="1"/>
              <a:t>hướng</a:t>
            </a:r>
            <a:r>
              <a:rPr lang="en-US" sz="2800" dirty="0"/>
              <a:t> </a:t>
            </a:r>
            <a:r>
              <a:rPr lang="en-US" sz="2800" dirty="0" err="1"/>
              <a:t>dẫn</a:t>
            </a:r>
            <a:r>
              <a:rPr lang="en-US" sz="2800" dirty="0"/>
              <a:t> </a:t>
            </a:r>
            <a:r>
              <a:rPr lang="en-US" sz="2800" dirty="0" err="1"/>
              <a:t>của</a:t>
            </a:r>
            <a:r>
              <a:rPr lang="en-US" sz="2800" dirty="0"/>
              <a:t> </a:t>
            </a:r>
            <a:r>
              <a:rPr lang="en-US" sz="2800" dirty="0" err="1"/>
              <a:t>nhà</a:t>
            </a:r>
            <a:r>
              <a:rPr lang="en-US" sz="2800" dirty="0"/>
              <a:t> </a:t>
            </a:r>
            <a:r>
              <a:rPr lang="en-US" sz="2800" dirty="0" err="1"/>
              <a:t>chế</a:t>
            </a:r>
            <a:r>
              <a:rPr lang="en-US" sz="2800" dirty="0"/>
              <a:t> </a:t>
            </a:r>
            <a:r>
              <a:rPr lang="en-US" sz="2800" dirty="0" err="1"/>
              <a:t>tạo</a:t>
            </a:r>
            <a:r>
              <a:rPr lang="en-US" sz="2800" dirty="0"/>
              <a:t> (</a:t>
            </a:r>
            <a:r>
              <a:rPr lang="en-US" sz="2800" dirty="0" err="1"/>
              <a:t>kể</a:t>
            </a:r>
            <a:r>
              <a:rPr lang="en-US" sz="2800" dirty="0"/>
              <a:t> </a:t>
            </a:r>
            <a:r>
              <a:rPr lang="en-US" sz="2800" dirty="0" err="1"/>
              <a:t>cả</a:t>
            </a:r>
            <a:r>
              <a:rPr lang="en-US" sz="2800" dirty="0"/>
              <a:t> </a:t>
            </a:r>
            <a:r>
              <a:rPr lang="en-US" sz="2800" dirty="0" err="1"/>
              <a:t>tản</a:t>
            </a:r>
            <a:r>
              <a:rPr lang="en-US" sz="2800" dirty="0"/>
              <a:t> </a:t>
            </a:r>
            <a:r>
              <a:rPr lang="en-US" sz="2800" dirty="0" err="1"/>
              <a:t>nhiệt</a:t>
            </a:r>
            <a:r>
              <a:rPr lang="en-US" sz="2800" dirty="0"/>
              <a:t> </a:t>
            </a:r>
            <a:r>
              <a:rPr lang="en-US" sz="2800" dirty="0" err="1"/>
              <a:t>nếu</a:t>
            </a:r>
            <a:r>
              <a:rPr lang="en-US" sz="2800" dirty="0"/>
              <a:t> </a:t>
            </a:r>
            <a:r>
              <a:rPr lang="en-US" sz="2800" dirty="0" err="1"/>
              <a:t>có</a:t>
            </a:r>
            <a:r>
              <a:rPr lang="en-US" sz="2800" dirty="0"/>
              <a:t> qui </a:t>
            </a:r>
            <a:r>
              <a:rPr lang="en-US" sz="2800" dirty="0" err="1"/>
              <a:t>định</a:t>
            </a:r>
            <a:r>
              <a:rPr lang="en-US" sz="2800" dirty="0"/>
              <a:t>).</a:t>
            </a:r>
            <a:endParaRPr lang="vi-VN" sz="2800" dirty="0"/>
          </a:p>
          <a:p>
            <a:pPr marL="0" indent="0">
              <a:buNone/>
            </a:pPr>
            <a:r>
              <a:rPr lang="en-US" sz="2800" dirty="0"/>
              <a:t>a) </a:t>
            </a:r>
            <a:r>
              <a:rPr lang="en-US" sz="2800" dirty="0" err="1"/>
              <a:t>Không</a:t>
            </a:r>
            <a:r>
              <a:rPr lang="en-US" sz="2800" dirty="0"/>
              <a:t> </a:t>
            </a:r>
            <a:r>
              <a:rPr lang="en-US" sz="2800" dirty="0" err="1"/>
              <a:t>nối</a:t>
            </a:r>
            <a:r>
              <a:rPr lang="en-US" sz="2800" dirty="0"/>
              <a:t> </a:t>
            </a:r>
            <a:r>
              <a:rPr lang="en-US" sz="2800" dirty="0" err="1"/>
              <a:t>với</a:t>
            </a:r>
            <a:r>
              <a:rPr lang="en-US" sz="2800" dirty="0"/>
              <a:t> </a:t>
            </a:r>
            <a:r>
              <a:rPr lang="en-US" sz="2800" dirty="0" err="1"/>
              <a:t>mô</a:t>
            </a:r>
            <a:r>
              <a:rPr lang="en-US" sz="2800" dirty="0"/>
              <a:t> </a:t>
            </a:r>
            <a:r>
              <a:rPr lang="en-US" sz="2800" dirty="0" err="1"/>
              <a:t>đun</a:t>
            </a:r>
            <a:r>
              <a:rPr lang="en-US" sz="2800" dirty="0"/>
              <a:t> LED</a:t>
            </a:r>
            <a:endParaRPr lang="vi-VN" sz="2800" dirty="0"/>
          </a:p>
          <a:p>
            <a:pPr marL="0" indent="0">
              <a:buNone/>
            </a:pPr>
            <a:r>
              <a:rPr lang="en-US" sz="2800" dirty="0" err="1"/>
              <a:t>Nếu</a:t>
            </a:r>
            <a:r>
              <a:rPr lang="en-US" sz="2800" dirty="0"/>
              <a:t> </a:t>
            </a:r>
            <a:r>
              <a:rPr lang="en-US" sz="2800" dirty="0" err="1"/>
              <a:t>bộ</a:t>
            </a:r>
            <a:r>
              <a:rPr lang="en-US" sz="2800" dirty="0"/>
              <a:t> </a:t>
            </a:r>
            <a:r>
              <a:rPr lang="en-US" sz="2800" dirty="0" err="1"/>
              <a:t>điều</a:t>
            </a:r>
            <a:r>
              <a:rPr lang="en-US" sz="2800" dirty="0"/>
              <a:t> </a:t>
            </a:r>
            <a:r>
              <a:rPr lang="en-US" sz="2800" dirty="0" err="1"/>
              <a:t>khiển</a:t>
            </a:r>
            <a:r>
              <a:rPr lang="en-US" sz="2800" dirty="0"/>
              <a:t> </a:t>
            </a:r>
            <a:r>
              <a:rPr lang="en-US" sz="2800" dirty="0" err="1"/>
              <a:t>được</a:t>
            </a:r>
            <a:r>
              <a:rPr lang="en-US" sz="2800" dirty="0"/>
              <a:t> </a:t>
            </a:r>
            <a:r>
              <a:rPr lang="en-US" sz="2800" dirty="0" err="1"/>
              <a:t>thiết</a:t>
            </a:r>
            <a:r>
              <a:rPr lang="en-US" sz="2800" dirty="0"/>
              <a:t> </a:t>
            </a:r>
            <a:r>
              <a:rPr lang="en-US" sz="2800" dirty="0" err="1"/>
              <a:t>kế</a:t>
            </a:r>
            <a:r>
              <a:rPr lang="en-US" sz="2800" dirty="0"/>
              <a:t> </a:t>
            </a:r>
            <a:r>
              <a:rPr lang="en-US" sz="2800" dirty="0" err="1"/>
              <a:t>có</a:t>
            </a:r>
            <a:r>
              <a:rPr lang="en-US" sz="2800" dirty="0"/>
              <a:t> </a:t>
            </a:r>
            <a:r>
              <a:rPr lang="en-US" sz="2800" dirty="0" err="1"/>
              <a:t>nhiều</a:t>
            </a:r>
            <a:r>
              <a:rPr lang="en-US" sz="2800" dirty="0"/>
              <a:t> </a:t>
            </a:r>
            <a:r>
              <a:rPr lang="en-US" sz="2800" dirty="0" err="1"/>
              <a:t>mạch</a:t>
            </a:r>
            <a:r>
              <a:rPr lang="en-US" sz="2800" dirty="0"/>
              <a:t> </a:t>
            </a:r>
            <a:r>
              <a:rPr lang="en-US" sz="2800" dirty="0" err="1"/>
              <a:t>đầu</a:t>
            </a:r>
            <a:r>
              <a:rPr lang="en-US" sz="2800" dirty="0"/>
              <a:t> </a:t>
            </a:r>
            <a:r>
              <a:rPr lang="en-US" sz="2800" dirty="0" err="1"/>
              <a:t>ra</a:t>
            </a:r>
            <a:r>
              <a:rPr lang="en-US" sz="2800" dirty="0"/>
              <a:t>, </a:t>
            </a:r>
            <a:r>
              <a:rPr lang="en-US" sz="2800" dirty="0" err="1"/>
              <a:t>từng</a:t>
            </a:r>
            <a:r>
              <a:rPr lang="en-US" sz="2800" dirty="0"/>
              <a:t> </a:t>
            </a:r>
            <a:r>
              <a:rPr lang="en-US" sz="2800" dirty="0" err="1"/>
              <a:t>cặp</a:t>
            </a:r>
            <a:r>
              <a:rPr lang="en-US" sz="2800" dirty="0"/>
              <a:t> </a:t>
            </a:r>
            <a:r>
              <a:rPr lang="en-US" sz="2800" dirty="0" err="1"/>
              <a:t>đầu</a:t>
            </a:r>
            <a:r>
              <a:rPr lang="en-US" sz="2800" dirty="0"/>
              <a:t> </a:t>
            </a:r>
            <a:r>
              <a:rPr lang="en-US" sz="2800" dirty="0" err="1"/>
              <a:t>nối</a:t>
            </a:r>
            <a:r>
              <a:rPr lang="en-US" sz="2800" dirty="0"/>
              <a:t> </a:t>
            </a:r>
            <a:r>
              <a:rPr lang="en-US" sz="2800" dirty="0" err="1"/>
              <a:t>ra</a:t>
            </a:r>
            <a:r>
              <a:rPr lang="en-US" sz="2800" dirty="0"/>
              <a:t> </a:t>
            </a:r>
            <a:r>
              <a:rPr lang="en-US" sz="2800" dirty="0" err="1"/>
              <a:t>tương</a:t>
            </a:r>
            <a:r>
              <a:rPr lang="en-US" sz="2800" dirty="0"/>
              <a:t> </a:t>
            </a:r>
            <a:r>
              <a:rPr lang="en-US" sz="2800" dirty="0" err="1"/>
              <a:t>ứng</a:t>
            </a:r>
            <a:r>
              <a:rPr lang="en-US" sz="2800" dirty="0"/>
              <a:t> </a:t>
            </a:r>
            <a:r>
              <a:rPr lang="en-US" sz="2800" dirty="0" err="1"/>
              <a:t>để</a:t>
            </a:r>
            <a:r>
              <a:rPr lang="en-US" sz="2800" dirty="0"/>
              <a:t> </a:t>
            </a:r>
            <a:r>
              <a:rPr lang="en-US" sz="2800" dirty="0" err="1"/>
              <a:t>nối</a:t>
            </a:r>
            <a:r>
              <a:rPr lang="en-US" sz="2800" dirty="0"/>
              <a:t> </a:t>
            </a:r>
            <a:r>
              <a:rPr lang="en-US" sz="2800" dirty="0" err="1"/>
              <a:t>với</a:t>
            </a:r>
            <a:r>
              <a:rPr lang="en-US" sz="2800" dirty="0"/>
              <a:t> </a:t>
            </a:r>
            <a:r>
              <a:rPr lang="en-US" sz="2800" dirty="0" err="1"/>
              <a:t>một</a:t>
            </a:r>
            <a:r>
              <a:rPr lang="en-US" sz="2800" dirty="0"/>
              <a:t> </a:t>
            </a:r>
            <a:r>
              <a:rPr lang="en-US" sz="2800" dirty="0" err="1"/>
              <a:t>mô</a:t>
            </a:r>
            <a:r>
              <a:rPr lang="en-US" sz="2800" dirty="0"/>
              <a:t> </a:t>
            </a:r>
            <a:r>
              <a:rPr lang="en-US" sz="2800" dirty="0" err="1"/>
              <a:t>đun</a:t>
            </a:r>
            <a:r>
              <a:rPr lang="en-US" sz="2800" dirty="0"/>
              <a:t> LED </a:t>
            </a:r>
            <a:r>
              <a:rPr lang="en-US" sz="2800" dirty="0" err="1"/>
              <a:t>phải</a:t>
            </a:r>
            <a:r>
              <a:rPr lang="en-US" sz="2800" dirty="0"/>
              <a:t> </a:t>
            </a:r>
            <a:r>
              <a:rPr lang="en-US" sz="2800" dirty="0" err="1"/>
              <a:t>để</a:t>
            </a:r>
            <a:r>
              <a:rPr lang="en-US" sz="2800" dirty="0"/>
              <a:t> </a:t>
            </a:r>
            <a:r>
              <a:rPr lang="en-US" sz="2800" dirty="0" err="1"/>
              <a:t>hở</a:t>
            </a:r>
            <a:r>
              <a:rPr lang="en-US" sz="2800" dirty="0"/>
              <a:t> </a:t>
            </a:r>
            <a:r>
              <a:rPr lang="en-US" sz="2800" dirty="0" err="1"/>
              <a:t>mạch</a:t>
            </a:r>
            <a:r>
              <a:rPr lang="en-US" sz="2800" dirty="0"/>
              <a:t> </a:t>
            </a:r>
            <a:r>
              <a:rPr lang="en-US" sz="2800" dirty="0" err="1"/>
              <a:t>lần</a:t>
            </a:r>
            <a:r>
              <a:rPr lang="en-US" sz="2800" dirty="0"/>
              <a:t> </a:t>
            </a:r>
            <a:r>
              <a:rPr lang="en-US" sz="2800" dirty="0" err="1"/>
              <a:t>lượt</a:t>
            </a:r>
            <a:r>
              <a:rPr lang="en-US" sz="2800" dirty="0"/>
              <a:t> </a:t>
            </a:r>
            <a:r>
              <a:rPr lang="en-US" sz="2800" dirty="0" err="1"/>
              <a:t>và</a:t>
            </a:r>
            <a:r>
              <a:rPr lang="en-US" sz="2800" dirty="0"/>
              <a:t> </a:t>
            </a:r>
            <a:r>
              <a:rPr lang="en-US" sz="2800" dirty="0" err="1"/>
              <a:t>sau</a:t>
            </a:r>
            <a:r>
              <a:rPr lang="en-US" sz="2800" dirty="0"/>
              <a:t> </a:t>
            </a:r>
            <a:r>
              <a:rPr lang="en-US" sz="2800" dirty="0" err="1"/>
              <a:t>đó</a:t>
            </a:r>
            <a:r>
              <a:rPr lang="en-US" sz="2800" dirty="0"/>
              <a:t> </a:t>
            </a:r>
            <a:r>
              <a:rPr lang="en-US" sz="2800" dirty="0" err="1"/>
              <a:t>tất</a:t>
            </a:r>
            <a:r>
              <a:rPr lang="en-US" sz="2800" dirty="0"/>
              <a:t> </a:t>
            </a:r>
            <a:r>
              <a:rPr lang="en-US" sz="2800" dirty="0" err="1"/>
              <a:t>cả</a:t>
            </a:r>
            <a:r>
              <a:rPr lang="en-US" sz="2800" dirty="0"/>
              <a:t> </a:t>
            </a:r>
            <a:r>
              <a:rPr lang="en-US" sz="2800" dirty="0" err="1"/>
              <a:t>được</a:t>
            </a:r>
            <a:r>
              <a:rPr lang="en-US" sz="2800" dirty="0"/>
              <a:t> </a:t>
            </a:r>
            <a:r>
              <a:rPr lang="en-US" sz="2800" dirty="0" err="1"/>
              <a:t>hở</a:t>
            </a:r>
            <a:r>
              <a:rPr lang="en-US" sz="2800" dirty="0"/>
              <a:t> </a:t>
            </a:r>
            <a:r>
              <a:rPr lang="en-US" sz="2800" dirty="0" err="1"/>
              <a:t>mạch</a:t>
            </a:r>
            <a:r>
              <a:rPr lang="en-US" sz="2800" dirty="0"/>
              <a:t> </a:t>
            </a:r>
            <a:r>
              <a:rPr lang="en-US" sz="2800" dirty="0" err="1"/>
              <a:t>đồng</a:t>
            </a:r>
            <a:r>
              <a:rPr lang="en-US" sz="2800" dirty="0"/>
              <a:t> </a:t>
            </a:r>
            <a:r>
              <a:rPr lang="en-US" sz="2800" dirty="0" err="1"/>
              <a:t>thời</a:t>
            </a:r>
            <a:r>
              <a:rPr lang="en-US" sz="2800" dirty="0"/>
              <a:t>.</a:t>
            </a:r>
            <a:endParaRPr lang="vi-VN" sz="2800" dirty="0"/>
          </a:p>
          <a:p>
            <a:pPr marL="0" indent="0">
              <a:buNone/>
            </a:pPr>
            <a:endParaRPr lang="vi-VN" sz="2800" dirty="0"/>
          </a:p>
        </p:txBody>
      </p:sp>
      <p:sp>
        <p:nvSpPr>
          <p:cNvPr id="6" name="Title 1"/>
          <p:cNvSpPr txBox="1">
            <a:spLocks/>
          </p:cNvSpPr>
          <p:nvPr/>
        </p:nvSpPr>
        <p:spPr>
          <a:xfrm rot="19222985">
            <a:off x="1061254" y="3605506"/>
            <a:ext cx="5807700" cy="792088"/>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Các</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điều</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khoản</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6.9 </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này</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không</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có</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trong</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IEC 61347:_2015 </a:t>
            </a:r>
            <a:endParaRPr lang="vi-VN"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7179325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188640"/>
            <a:ext cx="7416824" cy="792088"/>
          </a:xfrm>
          <a:solidFill>
            <a:srgbClr val="FFFF00"/>
          </a:solidFill>
        </p:spPr>
        <p:txBody>
          <a:bodyPr>
            <a:noAutofit/>
          </a:bodyPr>
          <a:lstStyle/>
          <a:p>
            <a:r>
              <a:rPr lang="en-US" sz="4000" b="1" dirty="0"/>
              <a:t>6 </a:t>
            </a:r>
            <a:r>
              <a:rPr lang="en-US" sz="4000" b="1" dirty="0" err="1"/>
              <a:t>Các</a:t>
            </a:r>
            <a:r>
              <a:rPr lang="en-US" sz="4000" b="1" dirty="0"/>
              <a:t> </a:t>
            </a:r>
            <a:r>
              <a:rPr lang="en-US" sz="4000" b="1" dirty="0" err="1"/>
              <a:t>yêu</a:t>
            </a:r>
            <a:r>
              <a:rPr lang="en-US" sz="4000" b="1" dirty="0"/>
              <a:t> </a:t>
            </a:r>
            <a:r>
              <a:rPr lang="en-US" sz="4000" b="1" dirty="0" err="1"/>
              <a:t>cầu</a:t>
            </a:r>
            <a:r>
              <a:rPr lang="en-US" sz="4000" b="1" dirty="0"/>
              <a:t> </a:t>
            </a:r>
            <a:r>
              <a:rPr lang="en-US" sz="4000" b="1" dirty="0" err="1"/>
              <a:t>về</a:t>
            </a:r>
            <a:r>
              <a:rPr lang="en-US" sz="4000" b="1" dirty="0"/>
              <a:t> an </a:t>
            </a:r>
            <a:r>
              <a:rPr lang="en-US" sz="4000" b="1" dirty="0" err="1"/>
              <a:t>toàn</a:t>
            </a:r>
            <a:endParaRPr lang="vi-VN" sz="4000" b="1" dirty="0"/>
          </a:p>
        </p:txBody>
      </p:sp>
      <p:sp>
        <p:nvSpPr>
          <p:cNvPr id="3" name="Date Placeholder 2"/>
          <p:cNvSpPr>
            <a:spLocks noGrp="1"/>
          </p:cNvSpPr>
          <p:nvPr>
            <p:ph type="dt" sz="half" idx="10"/>
          </p:nvPr>
        </p:nvSpPr>
        <p:spPr/>
        <p:txBody>
          <a:bodyPr/>
          <a:lstStyle/>
          <a:p>
            <a:fld id="{F35E29DF-7CD8-4D19-A7A6-E84EAD6A4444}" type="datetime1">
              <a:rPr lang="vi-VN" smtClean="0"/>
              <a:t>03/04/2018</a:t>
            </a:fld>
            <a:endParaRPr lang="vi-VN"/>
          </a:p>
        </p:txBody>
      </p:sp>
      <p:sp>
        <p:nvSpPr>
          <p:cNvPr id="4" name="Slide Number Placeholder 3"/>
          <p:cNvSpPr>
            <a:spLocks noGrp="1"/>
          </p:cNvSpPr>
          <p:nvPr>
            <p:ph type="sldNum" sz="quarter" idx="12"/>
          </p:nvPr>
        </p:nvSpPr>
        <p:spPr/>
        <p:txBody>
          <a:bodyPr/>
          <a:lstStyle/>
          <a:p>
            <a:fld id="{01FB6BD5-ABB8-4017-A434-08AE6E7002D1}" type="slidenum">
              <a:rPr lang="vi-VN" smtClean="0"/>
              <a:t>27</a:t>
            </a:fld>
            <a:endParaRPr lang="vi-VN"/>
          </a:p>
        </p:txBody>
      </p:sp>
      <p:sp>
        <p:nvSpPr>
          <p:cNvPr id="5" name="Content Placeholder 4"/>
          <p:cNvSpPr>
            <a:spLocks noGrp="1"/>
          </p:cNvSpPr>
          <p:nvPr>
            <p:ph idx="1"/>
          </p:nvPr>
        </p:nvSpPr>
        <p:spPr>
          <a:xfrm>
            <a:off x="323528" y="908720"/>
            <a:ext cx="8640960" cy="5400600"/>
          </a:xfrm>
        </p:spPr>
        <p:txBody>
          <a:bodyPr>
            <a:noAutofit/>
          </a:bodyPr>
          <a:lstStyle/>
          <a:p>
            <a:pPr marL="0" indent="0">
              <a:buNone/>
            </a:pPr>
            <a:r>
              <a:rPr lang="en-US" sz="2800" b="1" dirty="0" smtClean="0"/>
              <a:t>6.9.2</a:t>
            </a:r>
            <a:r>
              <a:rPr lang="en-US" sz="2800" b="1" dirty="0"/>
              <a:t>. </a:t>
            </a:r>
            <a:r>
              <a:rPr lang="en-US" sz="2800" b="1" dirty="0" err="1"/>
              <a:t>Bộ</a:t>
            </a:r>
            <a:r>
              <a:rPr lang="en-US" sz="2800" b="1" dirty="0"/>
              <a:t> </a:t>
            </a:r>
            <a:r>
              <a:rPr lang="en-US" sz="2800" b="1" dirty="0" err="1"/>
              <a:t>điều</a:t>
            </a:r>
            <a:r>
              <a:rPr lang="en-US" sz="2800" b="1" dirty="0"/>
              <a:t> </a:t>
            </a:r>
            <a:r>
              <a:rPr lang="en-US" sz="2800" b="1" dirty="0" err="1"/>
              <a:t>khiển</a:t>
            </a:r>
            <a:r>
              <a:rPr lang="en-US" sz="2800" b="1" dirty="0"/>
              <a:t> </a:t>
            </a:r>
            <a:r>
              <a:rPr lang="en-US" sz="2800" b="1" dirty="0" err="1"/>
              <a:t>kiểu</a:t>
            </a:r>
            <a:r>
              <a:rPr lang="en-US" sz="2800" b="1" dirty="0"/>
              <a:t> </a:t>
            </a:r>
            <a:r>
              <a:rPr lang="en-US" sz="2800" b="1" dirty="0" err="1"/>
              <a:t>dòng</a:t>
            </a:r>
            <a:r>
              <a:rPr lang="en-US" sz="2800" b="1" dirty="0"/>
              <a:t> </a:t>
            </a:r>
            <a:r>
              <a:rPr lang="en-US" sz="2800" b="1" dirty="0" err="1"/>
              <a:t>điện</a:t>
            </a:r>
            <a:r>
              <a:rPr lang="en-US" sz="2800" b="1" dirty="0"/>
              <a:t> </a:t>
            </a:r>
            <a:r>
              <a:rPr lang="en-US" sz="2800" b="1" dirty="0" err="1"/>
              <a:t>đầu</a:t>
            </a:r>
            <a:r>
              <a:rPr lang="en-US" sz="2800" b="1" dirty="0"/>
              <a:t> </a:t>
            </a:r>
            <a:r>
              <a:rPr lang="en-US" sz="2800" b="1" dirty="0" err="1"/>
              <a:t>ra</a:t>
            </a:r>
            <a:r>
              <a:rPr lang="en-US" sz="2800" b="1" dirty="0"/>
              <a:t> </a:t>
            </a:r>
            <a:r>
              <a:rPr lang="en-US" sz="2800" b="1" dirty="0" err="1"/>
              <a:t>không</a:t>
            </a:r>
            <a:r>
              <a:rPr lang="en-US" sz="2800" b="1" dirty="0"/>
              <a:t> </a:t>
            </a:r>
            <a:r>
              <a:rPr lang="en-US" sz="2800" b="1" dirty="0" err="1"/>
              <a:t>đổi</a:t>
            </a:r>
            <a:endParaRPr lang="vi-VN" sz="2800" dirty="0"/>
          </a:p>
          <a:p>
            <a:pPr marL="0" indent="0">
              <a:buNone/>
            </a:pPr>
            <a:r>
              <a:rPr lang="en-US" sz="2800" dirty="0" smtClean="0"/>
              <a:t>b</a:t>
            </a:r>
            <a:r>
              <a:rPr lang="en-US" sz="2800" dirty="0"/>
              <a:t>) </a:t>
            </a:r>
            <a:r>
              <a:rPr lang="en-US" sz="2800" dirty="0" err="1"/>
              <a:t>Tăng</a:t>
            </a:r>
            <a:r>
              <a:rPr lang="en-US" sz="2800" dirty="0"/>
              <a:t> </a:t>
            </a:r>
            <a:r>
              <a:rPr lang="en-US" sz="2800" dirty="0" err="1"/>
              <a:t>gấp</a:t>
            </a:r>
            <a:r>
              <a:rPr lang="en-US" sz="2800" dirty="0"/>
              <a:t> </a:t>
            </a:r>
            <a:r>
              <a:rPr lang="en-US" sz="2800" dirty="0" err="1"/>
              <a:t>đôi</a:t>
            </a:r>
            <a:r>
              <a:rPr lang="en-US" sz="2800" dirty="0"/>
              <a:t> </a:t>
            </a:r>
            <a:r>
              <a:rPr lang="en-US" sz="2800" dirty="0" err="1"/>
              <a:t>số</a:t>
            </a:r>
            <a:r>
              <a:rPr lang="en-US" sz="2800" dirty="0"/>
              <a:t> </a:t>
            </a:r>
            <a:r>
              <a:rPr lang="en-US" sz="2800" dirty="0" err="1"/>
              <a:t>mô</a:t>
            </a:r>
            <a:r>
              <a:rPr lang="en-US" sz="2800" dirty="0"/>
              <a:t> </a:t>
            </a:r>
            <a:r>
              <a:rPr lang="en-US" sz="2800" dirty="0" err="1"/>
              <a:t>đun</a:t>
            </a:r>
            <a:r>
              <a:rPr lang="en-US" sz="2800" dirty="0"/>
              <a:t> LED </a:t>
            </a:r>
            <a:r>
              <a:rPr lang="en-US" sz="2800" dirty="0" err="1"/>
              <a:t>hoặc</a:t>
            </a:r>
            <a:r>
              <a:rPr lang="en-US" sz="2800" dirty="0"/>
              <a:t> </a:t>
            </a:r>
            <a:r>
              <a:rPr lang="en-US" sz="2800" dirty="0" err="1"/>
              <a:t>tải</a:t>
            </a:r>
            <a:r>
              <a:rPr lang="en-US" sz="2800" dirty="0"/>
              <a:t> </a:t>
            </a:r>
            <a:r>
              <a:rPr lang="en-US" sz="2800" dirty="0" err="1"/>
              <a:t>tương</a:t>
            </a:r>
            <a:r>
              <a:rPr lang="en-US" sz="2800" dirty="0"/>
              <a:t> </a:t>
            </a:r>
            <a:r>
              <a:rPr lang="en-US" sz="2800" dirty="0" err="1"/>
              <a:t>đương</a:t>
            </a:r>
            <a:r>
              <a:rPr lang="en-US" sz="2800" dirty="0"/>
              <a:t> </a:t>
            </a:r>
            <a:r>
              <a:rPr lang="en-US" sz="2800" dirty="0" err="1"/>
              <a:t>mà</a:t>
            </a:r>
            <a:r>
              <a:rPr lang="en-US" sz="2800" dirty="0"/>
              <a:t> </a:t>
            </a:r>
            <a:r>
              <a:rPr lang="en-US" sz="2800" dirty="0" err="1"/>
              <a:t>bộ</a:t>
            </a:r>
            <a:r>
              <a:rPr lang="en-US" sz="2800" dirty="0"/>
              <a:t> </a:t>
            </a:r>
            <a:r>
              <a:rPr lang="en-US" sz="2800" dirty="0" err="1"/>
              <a:t>điều</a:t>
            </a:r>
            <a:r>
              <a:rPr lang="en-US" sz="2800" dirty="0"/>
              <a:t> </a:t>
            </a:r>
            <a:r>
              <a:rPr lang="en-US" sz="2800" dirty="0" err="1"/>
              <a:t>khiển</a:t>
            </a:r>
            <a:r>
              <a:rPr lang="en-US" sz="2800" dirty="0"/>
              <a:t> </a:t>
            </a:r>
            <a:r>
              <a:rPr lang="en-US" sz="2800" dirty="0" err="1"/>
              <a:t>được</a:t>
            </a:r>
            <a:r>
              <a:rPr lang="en-US" sz="2800" dirty="0"/>
              <a:t> </a:t>
            </a:r>
            <a:r>
              <a:rPr lang="en-US" sz="2800" dirty="0" err="1"/>
              <a:t>thiết</a:t>
            </a:r>
            <a:r>
              <a:rPr lang="en-US" sz="2800" dirty="0"/>
              <a:t> </a:t>
            </a:r>
            <a:r>
              <a:rPr lang="en-US" sz="2800" dirty="0" err="1"/>
              <a:t>kế</a:t>
            </a:r>
            <a:r>
              <a:rPr lang="en-US" sz="2800" dirty="0"/>
              <a:t> </a:t>
            </a:r>
            <a:r>
              <a:rPr lang="en-US" sz="2800" dirty="0" err="1"/>
              <a:t>để</a:t>
            </a:r>
            <a:r>
              <a:rPr lang="en-US" sz="2800" dirty="0"/>
              <a:t> </a:t>
            </a:r>
            <a:r>
              <a:rPr lang="en-US" sz="2800" dirty="0" err="1"/>
              <a:t>sử</a:t>
            </a:r>
            <a:r>
              <a:rPr lang="en-US" sz="2800" dirty="0"/>
              <a:t> </a:t>
            </a:r>
            <a:r>
              <a:rPr lang="en-US" sz="2800" dirty="0" err="1"/>
              <a:t>dụng</a:t>
            </a:r>
            <a:r>
              <a:rPr lang="en-US" sz="2800" dirty="0"/>
              <a:t> </a:t>
            </a:r>
            <a:r>
              <a:rPr lang="en-US" sz="2800" dirty="0" err="1"/>
              <a:t>cùng</a:t>
            </a:r>
            <a:r>
              <a:rPr lang="en-US" sz="2800" dirty="0"/>
              <a:t>, </a:t>
            </a:r>
            <a:r>
              <a:rPr lang="en-US" sz="2800" dirty="0" err="1"/>
              <a:t>được</a:t>
            </a:r>
            <a:r>
              <a:rPr lang="en-US" sz="2800" dirty="0"/>
              <a:t> </a:t>
            </a:r>
            <a:r>
              <a:rPr lang="en-US" sz="2800" dirty="0" err="1"/>
              <a:t>nối</a:t>
            </a:r>
            <a:r>
              <a:rPr lang="en-US" sz="2800" dirty="0"/>
              <a:t> </a:t>
            </a:r>
            <a:r>
              <a:rPr lang="en-US" sz="2800" dirty="0" err="1"/>
              <a:t>nối</a:t>
            </a:r>
            <a:r>
              <a:rPr lang="en-US" sz="2800" dirty="0"/>
              <a:t> </a:t>
            </a:r>
            <a:r>
              <a:rPr lang="en-US" sz="2800" dirty="0" err="1"/>
              <a:t>tiếp</a:t>
            </a:r>
            <a:r>
              <a:rPr lang="en-US" sz="2800" dirty="0"/>
              <a:t> </a:t>
            </a:r>
            <a:r>
              <a:rPr lang="en-US" sz="2800" dirty="0" err="1"/>
              <a:t>với</a:t>
            </a:r>
            <a:r>
              <a:rPr lang="en-US" sz="2800" dirty="0"/>
              <a:t> </a:t>
            </a:r>
            <a:r>
              <a:rPr lang="en-US" sz="2800" dirty="0" err="1"/>
              <a:t>các</a:t>
            </a:r>
            <a:r>
              <a:rPr lang="en-US" sz="2800" dirty="0"/>
              <a:t> </a:t>
            </a:r>
            <a:r>
              <a:rPr lang="en-US" sz="2800" dirty="0" err="1"/>
              <a:t>đầu</a:t>
            </a:r>
            <a:r>
              <a:rPr lang="en-US" sz="2800" dirty="0"/>
              <a:t> </a:t>
            </a:r>
            <a:r>
              <a:rPr lang="en-US" sz="2800" dirty="0" err="1"/>
              <a:t>nối</a:t>
            </a:r>
            <a:r>
              <a:rPr lang="en-US" sz="2800" dirty="0"/>
              <a:t> </a:t>
            </a:r>
            <a:r>
              <a:rPr lang="en-US" sz="2800" dirty="0" err="1"/>
              <a:t>ra.</a:t>
            </a:r>
            <a:endParaRPr lang="vi-VN" sz="2800" dirty="0"/>
          </a:p>
          <a:p>
            <a:pPr marL="0" indent="0">
              <a:buNone/>
            </a:pPr>
            <a:r>
              <a:rPr lang="en-US" sz="2800" dirty="0"/>
              <a:t>c) </a:t>
            </a:r>
            <a:r>
              <a:rPr lang="en-US" sz="2800" dirty="0" err="1"/>
              <a:t>Các</a:t>
            </a:r>
            <a:r>
              <a:rPr lang="en-US" sz="2800" dirty="0"/>
              <a:t> </a:t>
            </a:r>
            <a:r>
              <a:rPr lang="en-US" sz="2800" dirty="0" err="1"/>
              <a:t>đầu</a:t>
            </a:r>
            <a:r>
              <a:rPr lang="en-US" sz="2800" dirty="0"/>
              <a:t> </a:t>
            </a:r>
            <a:r>
              <a:rPr lang="en-US" sz="2800" dirty="0" err="1"/>
              <a:t>nối</a:t>
            </a:r>
            <a:r>
              <a:rPr lang="en-US" sz="2800" dirty="0"/>
              <a:t> </a:t>
            </a:r>
            <a:r>
              <a:rPr lang="en-US" sz="2800" dirty="0" err="1"/>
              <a:t>của</a:t>
            </a:r>
            <a:r>
              <a:rPr lang="en-US" sz="2800" dirty="0"/>
              <a:t> </a:t>
            </a:r>
            <a:r>
              <a:rPr lang="en-US" sz="2800" dirty="0" err="1"/>
              <a:t>bộ</a:t>
            </a:r>
            <a:r>
              <a:rPr lang="en-US" sz="2800" dirty="0"/>
              <a:t> </a:t>
            </a:r>
            <a:r>
              <a:rPr lang="en-US" sz="2800" dirty="0" err="1"/>
              <a:t>điều</a:t>
            </a:r>
            <a:r>
              <a:rPr lang="en-US" sz="2800" dirty="0"/>
              <a:t> </a:t>
            </a:r>
            <a:r>
              <a:rPr lang="en-US" sz="2800" dirty="0" err="1"/>
              <a:t>khiển</a:t>
            </a:r>
            <a:r>
              <a:rPr lang="en-US" sz="2800" dirty="0"/>
              <a:t> </a:t>
            </a:r>
            <a:r>
              <a:rPr lang="en-US" sz="2800" dirty="0" err="1"/>
              <a:t>phải</a:t>
            </a:r>
            <a:r>
              <a:rPr lang="en-US" sz="2800" dirty="0"/>
              <a:t> </a:t>
            </a:r>
            <a:r>
              <a:rPr lang="en-US" sz="2800" dirty="0" err="1"/>
              <a:t>được</a:t>
            </a:r>
            <a:r>
              <a:rPr lang="en-US" sz="2800" dirty="0"/>
              <a:t> </a:t>
            </a:r>
            <a:r>
              <a:rPr lang="en-US" sz="2800" dirty="0" err="1"/>
              <a:t>ngắn</a:t>
            </a:r>
            <a:r>
              <a:rPr lang="en-US" sz="2800" dirty="0"/>
              <a:t> </a:t>
            </a:r>
            <a:r>
              <a:rPr lang="en-US" sz="2800" dirty="0" err="1"/>
              <a:t>mạch</a:t>
            </a:r>
            <a:r>
              <a:rPr lang="en-US" sz="2800" dirty="0"/>
              <a:t>.</a:t>
            </a:r>
            <a:endParaRPr lang="vi-VN" sz="2800" dirty="0"/>
          </a:p>
          <a:p>
            <a:pPr marL="0" indent="0">
              <a:buNone/>
            </a:pPr>
            <a:r>
              <a:rPr lang="en-US" sz="2800" dirty="0" err="1" smtClean="0"/>
              <a:t>Trong</a:t>
            </a:r>
            <a:r>
              <a:rPr lang="en-US" sz="2800" dirty="0" smtClean="0"/>
              <a:t> </a:t>
            </a:r>
            <a:r>
              <a:rPr lang="en-US" sz="2800" dirty="0" err="1"/>
              <a:t>quá</a:t>
            </a:r>
            <a:r>
              <a:rPr lang="en-US" sz="2800" dirty="0"/>
              <a:t> </a:t>
            </a:r>
            <a:r>
              <a:rPr lang="en-US" sz="2800" dirty="0" err="1"/>
              <a:t>trình</a:t>
            </a:r>
            <a:r>
              <a:rPr lang="en-US" sz="2800" dirty="0"/>
              <a:t> </a:t>
            </a:r>
            <a:r>
              <a:rPr lang="en-US" sz="2800" dirty="0" err="1"/>
              <a:t>và</a:t>
            </a:r>
            <a:r>
              <a:rPr lang="en-US" sz="2800" dirty="0"/>
              <a:t> </a:t>
            </a:r>
            <a:r>
              <a:rPr lang="en-US" sz="2800" dirty="0" err="1"/>
              <a:t>khi</a:t>
            </a:r>
            <a:r>
              <a:rPr lang="en-US" sz="2800" dirty="0"/>
              <a:t> </a:t>
            </a:r>
            <a:r>
              <a:rPr lang="en-US" sz="2800" dirty="0" err="1"/>
              <a:t>kết</a:t>
            </a:r>
            <a:r>
              <a:rPr lang="en-US" sz="2800" dirty="0"/>
              <a:t> </a:t>
            </a:r>
            <a:r>
              <a:rPr lang="en-US" sz="2800" dirty="0" err="1"/>
              <a:t>thúc</a:t>
            </a:r>
            <a:r>
              <a:rPr lang="en-US" sz="2800" dirty="0"/>
              <a:t> </a:t>
            </a:r>
            <a:r>
              <a:rPr lang="en-US" sz="2800" dirty="0" err="1"/>
              <a:t>các</a:t>
            </a:r>
            <a:r>
              <a:rPr lang="en-US" sz="2800" dirty="0"/>
              <a:t> </a:t>
            </a:r>
            <a:r>
              <a:rPr lang="en-US" sz="2800" dirty="0" err="1"/>
              <a:t>thử</a:t>
            </a:r>
            <a:r>
              <a:rPr lang="en-US" sz="2800" dirty="0"/>
              <a:t> </a:t>
            </a:r>
            <a:r>
              <a:rPr lang="en-US" sz="2800" dirty="0" err="1"/>
              <a:t>nghiệm</a:t>
            </a:r>
            <a:r>
              <a:rPr lang="en-US" sz="2800" dirty="0"/>
              <a:t> qui </a:t>
            </a:r>
            <a:r>
              <a:rPr lang="en-US" sz="2800" dirty="0" err="1"/>
              <a:t>định</a:t>
            </a:r>
            <a:r>
              <a:rPr lang="en-US" sz="2800" dirty="0"/>
              <a:t> </a:t>
            </a:r>
            <a:r>
              <a:rPr lang="en-US" sz="2800" dirty="0" err="1"/>
              <a:t>trong</a:t>
            </a:r>
            <a:r>
              <a:rPr lang="en-US" sz="2800" dirty="0"/>
              <a:t> a) </a:t>
            </a:r>
            <a:r>
              <a:rPr lang="en-US" sz="2800" dirty="0" err="1"/>
              <a:t>đến</a:t>
            </a:r>
            <a:r>
              <a:rPr lang="en-US" sz="2800" dirty="0"/>
              <a:t> c), </a:t>
            </a:r>
            <a:r>
              <a:rPr lang="en-US" sz="2800" dirty="0" err="1"/>
              <a:t>bộ</a:t>
            </a:r>
            <a:r>
              <a:rPr lang="en-US" sz="2800" dirty="0"/>
              <a:t> </a:t>
            </a:r>
            <a:r>
              <a:rPr lang="en-US" sz="2800" dirty="0" err="1"/>
              <a:t>điều</a:t>
            </a:r>
            <a:r>
              <a:rPr lang="en-US" sz="2800" dirty="0"/>
              <a:t> </a:t>
            </a:r>
            <a:r>
              <a:rPr lang="en-US" sz="2800" dirty="0" err="1"/>
              <a:t>khiển</a:t>
            </a:r>
            <a:r>
              <a:rPr lang="en-US" sz="2800" dirty="0"/>
              <a:t> </a:t>
            </a:r>
            <a:r>
              <a:rPr lang="en-US" sz="2800" dirty="0" err="1"/>
              <a:t>không</a:t>
            </a:r>
            <a:r>
              <a:rPr lang="en-US" sz="2800" dirty="0"/>
              <a:t> </a:t>
            </a:r>
            <a:r>
              <a:rPr lang="en-US" sz="2800" dirty="0" err="1"/>
              <a:t>được</a:t>
            </a:r>
            <a:r>
              <a:rPr lang="en-US" sz="2800" dirty="0"/>
              <a:t> </a:t>
            </a:r>
            <a:r>
              <a:rPr lang="en-US" sz="2800" dirty="0" err="1" smtClean="0"/>
              <a:t>có</a:t>
            </a:r>
            <a:r>
              <a:rPr lang="en-US" sz="2800" dirty="0" smtClean="0"/>
              <a:t> </a:t>
            </a:r>
            <a:r>
              <a:rPr lang="en-US" sz="2800" dirty="0" err="1"/>
              <a:t>khuyết</a:t>
            </a:r>
            <a:r>
              <a:rPr lang="en-US" sz="2800" dirty="0"/>
              <a:t> </a:t>
            </a:r>
            <a:r>
              <a:rPr lang="en-US" sz="2800" dirty="0" err="1"/>
              <a:t>tật</a:t>
            </a:r>
            <a:r>
              <a:rPr lang="en-US" sz="2800" dirty="0"/>
              <a:t> </a:t>
            </a:r>
            <a:r>
              <a:rPr lang="en-US" sz="2800" dirty="0" err="1"/>
              <a:t>ảnh</a:t>
            </a:r>
            <a:r>
              <a:rPr lang="en-US" sz="2800" dirty="0"/>
              <a:t> </a:t>
            </a:r>
            <a:r>
              <a:rPr lang="en-US" sz="2800" dirty="0" err="1"/>
              <a:t>hưởng</a:t>
            </a:r>
            <a:r>
              <a:rPr lang="en-US" sz="2800" dirty="0"/>
              <a:t> </a:t>
            </a:r>
            <a:r>
              <a:rPr lang="en-US" sz="2800" dirty="0" err="1"/>
              <a:t>đến</a:t>
            </a:r>
            <a:r>
              <a:rPr lang="en-US" sz="2800" dirty="0"/>
              <a:t> an </a:t>
            </a:r>
            <a:r>
              <a:rPr lang="en-US" sz="2800" dirty="0" err="1"/>
              <a:t>toàn</a:t>
            </a:r>
            <a:r>
              <a:rPr lang="en-US" sz="2800" dirty="0"/>
              <a:t>, </a:t>
            </a:r>
            <a:r>
              <a:rPr lang="en-US" sz="2800" dirty="0" err="1"/>
              <a:t>cũng</a:t>
            </a:r>
            <a:r>
              <a:rPr lang="en-US" sz="2800" dirty="0"/>
              <a:t> </a:t>
            </a:r>
            <a:r>
              <a:rPr lang="en-US" sz="2800" dirty="0" err="1"/>
              <a:t>như</a:t>
            </a:r>
            <a:r>
              <a:rPr lang="en-US" sz="2800" dirty="0"/>
              <a:t> </a:t>
            </a:r>
            <a:r>
              <a:rPr lang="en-US" sz="2800" dirty="0" err="1"/>
              <a:t>không</a:t>
            </a:r>
            <a:r>
              <a:rPr lang="en-US" sz="2800" dirty="0"/>
              <a:t> </a:t>
            </a:r>
            <a:r>
              <a:rPr lang="en-US" sz="2800" dirty="0" err="1"/>
              <a:t>được</a:t>
            </a:r>
            <a:r>
              <a:rPr lang="en-US" sz="2800" dirty="0"/>
              <a:t> </a:t>
            </a:r>
            <a:r>
              <a:rPr lang="en-US" sz="2800" dirty="0" err="1"/>
              <a:t>sinh</a:t>
            </a:r>
            <a:r>
              <a:rPr lang="en-US" sz="2800" dirty="0"/>
              <a:t> </a:t>
            </a:r>
            <a:r>
              <a:rPr lang="en-US" sz="2800" dirty="0" err="1"/>
              <a:t>ra</a:t>
            </a:r>
            <a:r>
              <a:rPr lang="en-US" sz="2800" dirty="0"/>
              <a:t> </a:t>
            </a:r>
            <a:r>
              <a:rPr lang="en-US" sz="2800" dirty="0" err="1"/>
              <a:t>khói</a:t>
            </a:r>
            <a:r>
              <a:rPr lang="en-US" sz="2800" dirty="0"/>
              <a:t> </a:t>
            </a:r>
            <a:r>
              <a:rPr lang="en-US" sz="2800" dirty="0" err="1"/>
              <a:t>hoặc</a:t>
            </a:r>
            <a:r>
              <a:rPr lang="en-US" sz="2800" dirty="0"/>
              <a:t> </a:t>
            </a:r>
            <a:r>
              <a:rPr lang="en-US" sz="2800" dirty="0" err="1"/>
              <a:t>khí</a:t>
            </a:r>
            <a:r>
              <a:rPr lang="en-US" sz="2800" dirty="0"/>
              <a:t> </a:t>
            </a:r>
            <a:r>
              <a:rPr lang="en-US" sz="2800" dirty="0" err="1"/>
              <a:t>dễ</a:t>
            </a:r>
            <a:r>
              <a:rPr lang="en-US" sz="2800" dirty="0"/>
              <a:t> </a:t>
            </a:r>
            <a:r>
              <a:rPr lang="en-US" sz="2800" dirty="0" err="1"/>
              <a:t>cháy</a:t>
            </a:r>
            <a:r>
              <a:rPr lang="en-US" sz="2800" dirty="0"/>
              <a:t>.</a:t>
            </a:r>
            <a:endParaRPr lang="vi-VN" sz="2800" dirty="0"/>
          </a:p>
          <a:p>
            <a:pPr marL="0" indent="0">
              <a:buNone/>
            </a:pPr>
            <a:endParaRPr lang="vi-VN" sz="2800" dirty="0"/>
          </a:p>
        </p:txBody>
      </p:sp>
      <p:sp>
        <p:nvSpPr>
          <p:cNvPr id="7" name="Title 1"/>
          <p:cNvSpPr txBox="1">
            <a:spLocks/>
          </p:cNvSpPr>
          <p:nvPr/>
        </p:nvSpPr>
        <p:spPr>
          <a:xfrm rot="19222985">
            <a:off x="1205269" y="2669403"/>
            <a:ext cx="5807700" cy="792088"/>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Các</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điều</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khoản</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6.9 </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này</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không</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có</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trong</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IEC 61347:_2015 </a:t>
            </a:r>
            <a:endParaRPr lang="vi-VN"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3683859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188640"/>
            <a:ext cx="6048672" cy="864096"/>
          </a:xfrm>
          <a:solidFill>
            <a:srgbClr val="FFFF00"/>
          </a:solidFill>
        </p:spPr>
        <p:txBody>
          <a:bodyPr>
            <a:normAutofit/>
          </a:bodyPr>
          <a:lstStyle/>
          <a:p>
            <a:r>
              <a:rPr lang="en-US" sz="4000" b="1" dirty="0"/>
              <a:t>6 </a:t>
            </a:r>
            <a:r>
              <a:rPr lang="en-US" sz="4000" b="1" dirty="0" err="1"/>
              <a:t>Các</a:t>
            </a:r>
            <a:r>
              <a:rPr lang="en-US" sz="4000" b="1" dirty="0"/>
              <a:t> </a:t>
            </a:r>
            <a:r>
              <a:rPr lang="en-US" sz="4000" b="1" dirty="0" err="1"/>
              <a:t>yêu</a:t>
            </a:r>
            <a:r>
              <a:rPr lang="en-US" sz="4000" b="1" dirty="0"/>
              <a:t> </a:t>
            </a:r>
            <a:r>
              <a:rPr lang="en-US" sz="4000" b="1" dirty="0" err="1"/>
              <a:t>cầu</a:t>
            </a:r>
            <a:r>
              <a:rPr lang="en-US" sz="4000" b="1" dirty="0"/>
              <a:t> </a:t>
            </a:r>
            <a:r>
              <a:rPr lang="en-US" sz="4000" b="1" dirty="0" err="1"/>
              <a:t>về</a:t>
            </a:r>
            <a:r>
              <a:rPr lang="en-US" sz="4000" b="1" dirty="0"/>
              <a:t> an </a:t>
            </a:r>
            <a:r>
              <a:rPr lang="en-US" sz="4000" b="1" dirty="0" err="1"/>
              <a:t>toàn</a:t>
            </a:r>
            <a:endParaRPr lang="vi-VN" sz="4000" b="1" dirty="0"/>
          </a:p>
        </p:txBody>
      </p:sp>
      <p:sp>
        <p:nvSpPr>
          <p:cNvPr id="3" name="Date Placeholder 2"/>
          <p:cNvSpPr>
            <a:spLocks noGrp="1"/>
          </p:cNvSpPr>
          <p:nvPr>
            <p:ph type="dt" sz="half" idx="10"/>
          </p:nvPr>
        </p:nvSpPr>
        <p:spPr/>
        <p:txBody>
          <a:bodyPr/>
          <a:lstStyle/>
          <a:p>
            <a:fld id="{F35E29DF-7CD8-4D19-A7A6-E84EAD6A4444}" type="datetime1">
              <a:rPr lang="vi-VN" smtClean="0"/>
              <a:t>03/04/2018</a:t>
            </a:fld>
            <a:endParaRPr lang="vi-VN"/>
          </a:p>
        </p:txBody>
      </p:sp>
      <p:sp>
        <p:nvSpPr>
          <p:cNvPr id="4" name="Slide Number Placeholder 3"/>
          <p:cNvSpPr>
            <a:spLocks noGrp="1"/>
          </p:cNvSpPr>
          <p:nvPr>
            <p:ph type="sldNum" sz="quarter" idx="12"/>
          </p:nvPr>
        </p:nvSpPr>
        <p:spPr/>
        <p:txBody>
          <a:bodyPr/>
          <a:lstStyle/>
          <a:p>
            <a:fld id="{01FB6BD5-ABB8-4017-A434-08AE6E7002D1}" type="slidenum">
              <a:rPr lang="vi-VN" smtClean="0"/>
              <a:t>28</a:t>
            </a:fld>
            <a:endParaRPr lang="vi-VN"/>
          </a:p>
        </p:txBody>
      </p:sp>
      <p:sp>
        <p:nvSpPr>
          <p:cNvPr id="5" name="Content Placeholder 4"/>
          <p:cNvSpPr>
            <a:spLocks noGrp="1"/>
          </p:cNvSpPr>
          <p:nvPr>
            <p:ph idx="1"/>
          </p:nvPr>
        </p:nvSpPr>
        <p:spPr>
          <a:xfrm>
            <a:off x="457200" y="1124744"/>
            <a:ext cx="8229600" cy="5256584"/>
          </a:xfrm>
        </p:spPr>
        <p:txBody>
          <a:bodyPr>
            <a:normAutofit fontScale="85000" lnSpcReduction="20000"/>
          </a:bodyPr>
          <a:lstStyle/>
          <a:p>
            <a:pPr marL="0" indent="0">
              <a:buNone/>
            </a:pPr>
            <a:r>
              <a:rPr lang="vi-VN" b="1" dirty="0"/>
              <a:t>6.10 Kết cấu</a:t>
            </a:r>
          </a:p>
          <a:p>
            <a:pPr marL="0" indent="0">
              <a:buNone/>
            </a:pPr>
            <a:r>
              <a:rPr lang="vi-VN" dirty="0"/>
              <a:t>Các yêu cầu của khoản 15 của KS C IEC 61347-1 nên áp dụng.</a:t>
            </a:r>
          </a:p>
          <a:p>
            <a:pPr marL="0" indent="0">
              <a:buNone/>
            </a:pPr>
            <a:r>
              <a:rPr lang="vi-VN" i="1" dirty="0"/>
              <a:t>15. Kết cấu </a:t>
            </a:r>
            <a:r>
              <a:rPr lang="vi-VN" dirty="0"/>
              <a:t> (IEC 61347-1)</a:t>
            </a:r>
          </a:p>
          <a:p>
            <a:pPr marL="0" indent="0">
              <a:buNone/>
            </a:pPr>
            <a:r>
              <a:rPr lang="vi-VN" i="1" dirty="0"/>
              <a:t>15.1. Gỗ, coton, lụa, giấy và các vật liệu sợi tương tự</a:t>
            </a:r>
            <a:endParaRPr lang="vi-VN" dirty="0"/>
          </a:p>
          <a:p>
            <a:pPr marL="0" indent="0">
              <a:buNone/>
            </a:pPr>
            <a:r>
              <a:rPr lang="vi-VN" i="1" dirty="0"/>
              <a:t>Gỗ, coton, lụa, giấy và các vật liệu sợi tương tự không được dùng làm cách điện nếu không được ngâm tẩm.</a:t>
            </a:r>
            <a:endParaRPr lang="vi-VN" dirty="0"/>
          </a:p>
          <a:p>
            <a:pPr marL="0" indent="0">
              <a:buNone/>
            </a:pPr>
            <a:r>
              <a:rPr lang="vi-VN" i="1" dirty="0"/>
              <a:t>Kiểm tra sự phù hợp bằng cách xem xét.</a:t>
            </a:r>
            <a:endParaRPr lang="vi-VN" dirty="0"/>
          </a:p>
          <a:p>
            <a:pPr marL="0" indent="0">
              <a:buNone/>
            </a:pPr>
            <a:r>
              <a:rPr lang="vi-VN" i="1" dirty="0"/>
              <a:t>15.2. Mạch in</a:t>
            </a:r>
            <a:endParaRPr lang="vi-VN" dirty="0"/>
          </a:p>
          <a:p>
            <a:pPr marL="0" indent="0">
              <a:buNone/>
            </a:pPr>
            <a:r>
              <a:rPr lang="vi-VN" i="1" dirty="0"/>
              <a:t>Cho phép dùng mạch in để nối điện bên trong.</a:t>
            </a:r>
            <a:endParaRPr lang="vi-VN" dirty="0"/>
          </a:p>
          <a:p>
            <a:pPr marL="0" indent="0">
              <a:buNone/>
            </a:pPr>
            <a:r>
              <a:rPr lang="vi-VN" i="1" dirty="0"/>
              <a:t>Kiểm tra sự phù hợp bằng việc tham khảo Điều 14 của tiêu chuẩn này.</a:t>
            </a:r>
            <a:endParaRPr lang="vi-VN" dirty="0"/>
          </a:p>
        </p:txBody>
      </p:sp>
    </p:spTree>
    <p:extLst>
      <p:ext uri="{BB962C8B-B14F-4D97-AF65-F5344CB8AC3E}">
        <p14:creationId xmlns:p14="http://schemas.microsoft.com/office/powerpoint/2010/main" val="13756793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188640"/>
            <a:ext cx="6048672" cy="864096"/>
          </a:xfrm>
          <a:solidFill>
            <a:srgbClr val="FFFF00"/>
          </a:solidFill>
        </p:spPr>
        <p:txBody>
          <a:bodyPr>
            <a:normAutofit/>
          </a:bodyPr>
          <a:lstStyle/>
          <a:p>
            <a:r>
              <a:rPr lang="en-US" sz="4000" b="1" dirty="0"/>
              <a:t>6 </a:t>
            </a:r>
            <a:r>
              <a:rPr lang="en-US" sz="4000" b="1" dirty="0" err="1"/>
              <a:t>Các</a:t>
            </a:r>
            <a:r>
              <a:rPr lang="en-US" sz="4000" b="1" dirty="0"/>
              <a:t> </a:t>
            </a:r>
            <a:r>
              <a:rPr lang="en-US" sz="4000" b="1" dirty="0" err="1"/>
              <a:t>yêu</a:t>
            </a:r>
            <a:r>
              <a:rPr lang="en-US" sz="4000" b="1" dirty="0"/>
              <a:t> </a:t>
            </a:r>
            <a:r>
              <a:rPr lang="en-US" sz="4000" b="1" dirty="0" err="1"/>
              <a:t>cầu</a:t>
            </a:r>
            <a:r>
              <a:rPr lang="en-US" sz="4000" b="1" dirty="0"/>
              <a:t> </a:t>
            </a:r>
            <a:r>
              <a:rPr lang="en-US" sz="4000" b="1" dirty="0" err="1"/>
              <a:t>về</a:t>
            </a:r>
            <a:r>
              <a:rPr lang="en-US" sz="4000" b="1" dirty="0"/>
              <a:t> an </a:t>
            </a:r>
            <a:r>
              <a:rPr lang="en-US" sz="4000" b="1" dirty="0" err="1"/>
              <a:t>toàn</a:t>
            </a:r>
            <a:endParaRPr lang="vi-VN" sz="4000" b="1" dirty="0"/>
          </a:p>
        </p:txBody>
      </p:sp>
      <p:sp>
        <p:nvSpPr>
          <p:cNvPr id="3" name="Date Placeholder 2"/>
          <p:cNvSpPr>
            <a:spLocks noGrp="1"/>
          </p:cNvSpPr>
          <p:nvPr>
            <p:ph type="dt" sz="half" idx="10"/>
          </p:nvPr>
        </p:nvSpPr>
        <p:spPr/>
        <p:txBody>
          <a:bodyPr/>
          <a:lstStyle/>
          <a:p>
            <a:fld id="{F35E29DF-7CD8-4D19-A7A6-E84EAD6A4444}" type="datetime1">
              <a:rPr lang="vi-VN" smtClean="0"/>
              <a:t>03/04/2018</a:t>
            </a:fld>
            <a:endParaRPr lang="vi-VN"/>
          </a:p>
        </p:txBody>
      </p:sp>
      <p:sp>
        <p:nvSpPr>
          <p:cNvPr id="4" name="Slide Number Placeholder 3"/>
          <p:cNvSpPr>
            <a:spLocks noGrp="1"/>
          </p:cNvSpPr>
          <p:nvPr>
            <p:ph type="sldNum" sz="quarter" idx="12"/>
          </p:nvPr>
        </p:nvSpPr>
        <p:spPr/>
        <p:txBody>
          <a:bodyPr/>
          <a:lstStyle/>
          <a:p>
            <a:fld id="{01FB6BD5-ABB8-4017-A434-08AE6E7002D1}" type="slidenum">
              <a:rPr lang="vi-VN" smtClean="0"/>
              <a:t>29</a:t>
            </a:fld>
            <a:endParaRPr lang="vi-VN"/>
          </a:p>
        </p:txBody>
      </p:sp>
      <p:sp>
        <p:nvSpPr>
          <p:cNvPr id="5" name="Content Placeholder 4"/>
          <p:cNvSpPr>
            <a:spLocks noGrp="1"/>
          </p:cNvSpPr>
          <p:nvPr>
            <p:ph idx="1"/>
          </p:nvPr>
        </p:nvSpPr>
        <p:spPr>
          <a:xfrm>
            <a:off x="457200" y="1124744"/>
            <a:ext cx="8229600" cy="5256584"/>
          </a:xfrm>
        </p:spPr>
        <p:txBody>
          <a:bodyPr>
            <a:normAutofit/>
          </a:bodyPr>
          <a:lstStyle/>
          <a:p>
            <a:pPr marL="0" indent="0">
              <a:buNone/>
            </a:pPr>
            <a:r>
              <a:rPr lang="vi-VN" b="1" dirty="0"/>
              <a:t>6.11 Chiều dài đường rò và khe hở không khí</a:t>
            </a:r>
          </a:p>
          <a:p>
            <a:pPr marL="0" indent="0">
              <a:buNone/>
            </a:pPr>
            <a:r>
              <a:rPr lang="vi-VN" dirty="0"/>
              <a:t>Trừ trường hợp quy định khác trong tiểu khoản 6.7, cần áp dụng các yêu cầu của khoản 16 KS C IEC 61347-1.</a:t>
            </a:r>
          </a:p>
          <a:p>
            <a:pPr marL="0" indent="0">
              <a:buNone/>
            </a:pPr>
            <a:endParaRPr lang="vi-VN" dirty="0"/>
          </a:p>
        </p:txBody>
      </p:sp>
    </p:spTree>
    <p:extLst>
      <p:ext uri="{BB962C8B-B14F-4D97-AF65-F5344CB8AC3E}">
        <p14:creationId xmlns:p14="http://schemas.microsoft.com/office/powerpoint/2010/main" val="1577599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4" name="Date Placeholder 3"/>
          <p:cNvSpPr>
            <a:spLocks noGrp="1"/>
          </p:cNvSpPr>
          <p:nvPr>
            <p:ph type="dt" sz="half" idx="10"/>
          </p:nvPr>
        </p:nvSpPr>
        <p:spPr/>
        <p:txBody>
          <a:bodyPr/>
          <a:lstStyle/>
          <a:p>
            <a:fld id="{432423E2-B24F-4F89-AFBA-A78361102C7E}" type="datetime1">
              <a:rPr lang="vi-VN" smtClean="0"/>
              <a:t>03/04/2018</a:t>
            </a:fld>
            <a:endParaRPr lang="vi-VN"/>
          </a:p>
        </p:txBody>
      </p:sp>
      <p:sp>
        <p:nvSpPr>
          <p:cNvPr id="5" name="Slide Number Placeholder 4"/>
          <p:cNvSpPr>
            <a:spLocks noGrp="1"/>
          </p:cNvSpPr>
          <p:nvPr>
            <p:ph type="sldNum" sz="quarter" idx="12"/>
          </p:nvPr>
        </p:nvSpPr>
        <p:spPr/>
        <p:txBody>
          <a:bodyPr/>
          <a:lstStyle/>
          <a:p>
            <a:fld id="{01FB6BD5-ABB8-4017-A434-08AE6E7002D1}" type="slidenum">
              <a:rPr lang="vi-VN" smtClean="0"/>
              <a:t>3</a:t>
            </a:fld>
            <a:endParaRPr lang="vi-VN"/>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6632"/>
            <a:ext cx="8316416" cy="6329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755576" y="6445819"/>
            <a:ext cx="8229600" cy="295798"/>
          </a:xfrm>
        </p:spPr>
        <p:txBody>
          <a:bodyPr>
            <a:normAutofit fontScale="47500" lnSpcReduction="20000"/>
          </a:bodyPr>
          <a:lstStyle/>
          <a:p>
            <a:pPr marL="0" indent="0">
              <a:buNone/>
            </a:pPr>
            <a:r>
              <a:rPr lang="en-US" b="1" dirty="0" err="1" smtClean="0"/>
              <a:t>Bài</a:t>
            </a:r>
            <a:r>
              <a:rPr lang="en-US" b="1" dirty="0" smtClean="0"/>
              <a:t> </a:t>
            </a:r>
            <a:r>
              <a:rPr lang="en-US" b="1" dirty="0" err="1" smtClean="0"/>
              <a:t>giảng</a:t>
            </a:r>
            <a:r>
              <a:rPr lang="en-US" b="1" dirty="0" smtClean="0"/>
              <a:t> 15 </a:t>
            </a:r>
            <a:r>
              <a:rPr lang="en-US" b="1" dirty="0" err="1" smtClean="0"/>
              <a:t>của</a:t>
            </a:r>
            <a:r>
              <a:rPr lang="en-US" b="1" dirty="0" smtClean="0"/>
              <a:t> Jones, </a:t>
            </a:r>
            <a:r>
              <a:rPr lang="en-US" b="1" dirty="0" err="1" smtClean="0"/>
              <a:t>Trang</a:t>
            </a:r>
            <a:r>
              <a:rPr lang="en-US" b="1" dirty="0" smtClean="0"/>
              <a:t> 69</a:t>
            </a:r>
            <a:endParaRPr lang="vi-VN" b="1" dirty="0"/>
          </a:p>
        </p:txBody>
      </p:sp>
    </p:spTree>
    <p:extLst>
      <p:ext uri="{BB962C8B-B14F-4D97-AF65-F5344CB8AC3E}">
        <p14:creationId xmlns:p14="http://schemas.microsoft.com/office/powerpoint/2010/main" val="32226360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188640"/>
            <a:ext cx="5760640" cy="864096"/>
          </a:xfrm>
          <a:solidFill>
            <a:srgbClr val="FFFF00"/>
          </a:solidFill>
        </p:spPr>
        <p:txBody>
          <a:bodyPr>
            <a:normAutofit/>
          </a:bodyPr>
          <a:lstStyle/>
          <a:p>
            <a:r>
              <a:rPr lang="en-US" sz="4000" b="1" dirty="0"/>
              <a:t>6 </a:t>
            </a:r>
            <a:r>
              <a:rPr lang="en-US" sz="4000" b="1" dirty="0" err="1"/>
              <a:t>Các</a:t>
            </a:r>
            <a:r>
              <a:rPr lang="en-US" sz="4000" b="1" dirty="0"/>
              <a:t> </a:t>
            </a:r>
            <a:r>
              <a:rPr lang="en-US" sz="4000" b="1" dirty="0" err="1"/>
              <a:t>yêu</a:t>
            </a:r>
            <a:r>
              <a:rPr lang="en-US" sz="4000" b="1" dirty="0"/>
              <a:t> </a:t>
            </a:r>
            <a:r>
              <a:rPr lang="en-US" sz="4000" b="1" dirty="0" err="1"/>
              <a:t>cầu</a:t>
            </a:r>
            <a:r>
              <a:rPr lang="en-US" sz="4000" b="1" dirty="0"/>
              <a:t> </a:t>
            </a:r>
            <a:r>
              <a:rPr lang="en-US" sz="4000" b="1" dirty="0" err="1"/>
              <a:t>về</a:t>
            </a:r>
            <a:r>
              <a:rPr lang="en-US" sz="4000" b="1" dirty="0"/>
              <a:t> an </a:t>
            </a:r>
            <a:r>
              <a:rPr lang="en-US" sz="4000" b="1" dirty="0" err="1"/>
              <a:t>toàn</a:t>
            </a:r>
            <a:endParaRPr lang="vi-VN" sz="4000" b="1" dirty="0"/>
          </a:p>
        </p:txBody>
      </p:sp>
      <p:sp>
        <p:nvSpPr>
          <p:cNvPr id="3" name="Date Placeholder 2"/>
          <p:cNvSpPr>
            <a:spLocks noGrp="1"/>
          </p:cNvSpPr>
          <p:nvPr>
            <p:ph type="dt" sz="half" idx="10"/>
          </p:nvPr>
        </p:nvSpPr>
        <p:spPr/>
        <p:txBody>
          <a:bodyPr/>
          <a:lstStyle/>
          <a:p>
            <a:fld id="{F35E29DF-7CD8-4D19-A7A6-E84EAD6A4444}" type="datetime1">
              <a:rPr lang="vi-VN" smtClean="0"/>
              <a:t>03/04/2018</a:t>
            </a:fld>
            <a:endParaRPr lang="vi-VN"/>
          </a:p>
        </p:txBody>
      </p:sp>
      <p:sp>
        <p:nvSpPr>
          <p:cNvPr id="4" name="Slide Number Placeholder 3"/>
          <p:cNvSpPr>
            <a:spLocks noGrp="1"/>
          </p:cNvSpPr>
          <p:nvPr>
            <p:ph type="sldNum" sz="quarter" idx="12"/>
          </p:nvPr>
        </p:nvSpPr>
        <p:spPr/>
        <p:txBody>
          <a:bodyPr/>
          <a:lstStyle/>
          <a:p>
            <a:fld id="{01FB6BD5-ABB8-4017-A434-08AE6E7002D1}" type="slidenum">
              <a:rPr lang="vi-VN" smtClean="0"/>
              <a:t>30</a:t>
            </a:fld>
            <a:endParaRPr lang="vi-VN"/>
          </a:p>
        </p:txBody>
      </p:sp>
      <p:sp>
        <p:nvSpPr>
          <p:cNvPr id="5" name="Content Placeholder 4"/>
          <p:cNvSpPr>
            <a:spLocks noGrp="1"/>
          </p:cNvSpPr>
          <p:nvPr>
            <p:ph idx="1"/>
          </p:nvPr>
        </p:nvSpPr>
        <p:spPr>
          <a:xfrm>
            <a:off x="457200" y="1124744"/>
            <a:ext cx="8229600" cy="5256584"/>
          </a:xfrm>
        </p:spPr>
        <p:txBody>
          <a:bodyPr>
            <a:normAutofit/>
          </a:bodyPr>
          <a:lstStyle/>
          <a:p>
            <a:pPr marL="0" indent="0">
              <a:buNone/>
            </a:pPr>
            <a:r>
              <a:rPr lang="vi-VN" b="1" dirty="0"/>
              <a:t>6.12 Ốc vít, bộ phận mang điện và các đầu nối</a:t>
            </a:r>
          </a:p>
          <a:p>
            <a:pPr marL="0" indent="0">
              <a:buNone/>
            </a:pPr>
            <a:r>
              <a:rPr lang="vi-VN" dirty="0"/>
              <a:t>Các yêu cầu của khoản 17 của KS C IEC 61347-1 sẽ được áp dụng.</a:t>
            </a:r>
          </a:p>
          <a:p>
            <a:pPr marL="0" indent="0">
              <a:buNone/>
            </a:pPr>
            <a:endParaRPr lang="vi-VN" dirty="0"/>
          </a:p>
        </p:txBody>
      </p:sp>
    </p:spTree>
    <p:extLst>
      <p:ext uri="{BB962C8B-B14F-4D97-AF65-F5344CB8AC3E}">
        <p14:creationId xmlns:p14="http://schemas.microsoft.com/office/powerpoint/2010/main" val="13702826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188640"/>
            <a:ext cx="5904656" cy="864096"/>
          </a:xfrm>
          <a:solidFill>
            <a:srgbClr val="FFFF00"/>
          </a:solidFill>
        </p:spPr>
        <p:txBody>
          <a:bodyPr>
            <a:normAutofit/>
          </a:bodyPr>
          <a:lstStyle/>
          <a:p>
            <a:r>
              <a:rPr lang="en-US" sz="4000" b="1" dirty="0"/>
              <a:t>6 </a:t>
            </a:r>
            <a:r>
              <a:rPr lang="en-US" sz="4000" b="1" dirty="0" err="1"/>
              <a:t>Các</a:t>
            </a:r>
            <a:r>
              <a:rPr lang="en-US" sz="4000" b="1" dirty="0"/>
              <a:t> </a:t>
            </a:r>
            <a:r>
              <a:rPr lang="en-US" sz="4000" b="1" dirty="0" err="1"/>
              <a:t>yêu</a:t>
            </a:r>
            <a:r>
              <a:rPr lang="en-US" sz="4000" b="1" dirty="0"/>
              <a:t> </a:t>
            </a:r>
            <a:r>
              <a:rPr lang="en-US" sz="4000" b="1" dirty="0" err="1"/>
              <a:t>cầu</a:t>
            </a:r>
            <a:r>
              <a:rPr lang="en-US" sz="4000" b="1" dirty="0"/>
              <a:t> </a:t>
            </a:r>
            <a:r>
              <a:rPr lang="en-US" sz="4000" b="1" dirty="0" err="1"/>
              <a:t>về</a:t>
            </a:r>
            <a:r>
              <a:rPr lang="en-US" sz="4000" b="1" dirty="0"/>
              <a:t> an </a:t>
            </a:r>
            <a:r>
              <a:rPr lang="en-US" sz="4000" b="1" dirty="0" err="1"/>
              <a:t>toàn</a:t>
            </a:r>
            <a:endParaRPr lang="vi-VN" sz="4000" b="1" dirty="0"/>
          </a:p>
        </p:txBody>
      </p:sp>
      <p:sp>
        <p:nvSpPr>
          <p:cNvPr id="3" name="Date Placeholder 2"/>
          <p:cNvSpPr>
            <a:spLocks noGrp="1"/>
          </p:cNvSpPr>
          <p:nvPr>
            <p:ph type="dt" sz="half" idx="10"/>
          </p:nvPr>
        </p:nvSpPr>
        <p:spPr/>
        <p:txBody>
          <a:bodyPr/>
          <a:lstStyle/>
          <a:p>
            <a:fld id="{F35E29DF-7CD8-4D19-A7A6-E84EAD6A4444}" type="datetime1">
              <a:rPr lang="vi-VN" smtClean="0"/>
              <a:t>03/04/2018</a:t>
            </a:fld>
            <a:endParaRPr lang="vi-VN"/>
          </a:p>
        </p:txBody>
      </p:sp>
      <p:sp>
        <p:nvSpPr>
          <p:cNvPr id="4" name="Slide Number Placeholder 3"/>
          <p:cNvSpPr>
            <a:spLocks noGrp="1"/>
          </p:cNvSpPr>
          <p:nvPr>
            <p:ph type="sldNum" sz="quarter" idx="12"/>
          </p:nvPr>
        </p:nvSpPr>
        <p:spPr/>
        <p:txBody>
          <a:bodyPr/>
          <a:lstStyle/>
          <a:p>
            <a:fld id="{01FB6BD5-ABB8-4017-A434-08AE6E7002D1}" type="slidenum">
              <a:rPr lang="vi-VN" smtClean="0"/>
              <a:t>31</a:t>
            </a:fld>
            <a:endParaRPr lang="vi-VN"/>
          </a:p>
        </p:txBody>
      </p:sp>
      <p:sp>
        <p:nvSpPr>
          <p:cNvPr id="5" name="Content Placeholder 4"/>
          <p:cNvSpPr>
            <a:spLocks noGrp="1"/>
          </p:cNvSpPr>
          <p:nvPr>
            <p:ph idx="1"/>
          </p:nvPr>
        </p:nvSpPr>
        <p:spPr>
          <a:xfrm>
            <a:off x="457200" y="1124744"/>
            <a:ext cx="8229600" cy="5256584"/>
          </a:xfrm>
        </p:spPr>
        <p:txBody>
          <a:bodyPr>
            <a:normAutofit/>
          </a:bodyPr>
          <a:lstStyle/>
          <a:p>
            <a:pPr marL="0" indent="0">
              <a:buNone/>
            </a:pPr>
            <a:r>
              <a:rPr lang="vi-VN" b="1" dirty="0"/>
              <a:t>6.13 Chống nóng, cháy và phóng điện</a:t>
            </a:r>
          </a:p>
          <a:p>
            <a:pPr marL="0" indent="0">
              <a:buNone/>
            </a:pPr>
            <a:r>
              <a:rPr lang="vi-VN" dirty="0"/>
              <a:t>Các yêu cầu của khoản 18 của KS C IEC 61347-1 sẽ được áp dụng.</a:t>
            </a:r>
          </a:p>
          <a:p>
            <a:pPr marL="0" indent="0">
              <a:buNone/>
            </a:pPr>
            <a:endParaRPr lang="vi-VN" dirty="0"/>
          </a:p>
        </p:txBody>
      </p:sp>
    </p:spTree>
    <p:extLst>
      <p:ext uri="{BB962C8B-B14F-4D97-AF65-F5344CB8AC3E}">
        <p14:creationId xmlns:p14="http://schemas.microsoft.com/office/powerpoint/2010/main" val="13702826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188640"/>
            <a:ext cx="6120680" cy="864096"/>
          </a:xfrm>
          <a:solidFill>
            <a:srgbClr val="FFFF00"/>
          </a:solidFill>
        </p:spPr>
        <p:txBody>
          <a:bodyPr>
            <a:normAutofit/>
          </a:bodyPr>
          <a:lstStyle/>
          <a:p>
            <a:r>
              <a:rPr lang="en-US" sz="4000" b="1" dirty="0"/>
              <a:t>6 </a:t>
            </a:r>
            <a:r>
              <a:rPr lang="en-US" sz="4000" b="1" dirty="0" err="1"/>
              <a:t>Các</a:t>
            </a:r>
            <a:r>
              <a:rPr lang="en-US" sz="4000" b="1" dirty="0"/>
              <a:t> </a:t>
            </a:r>
            <a:r>
              <a:rPr lang="en-US" sz="4000" b="1" dirty="0" err="1"/>
              <a:t>yêu</a:t>
            </a:r>
            <a:r>
              <a:rPr lang="en-US" sz="4000" b="1" dirty="0"/>
              <a:t> </a:t>
            </a:r>
            <a:r>
              <a:rPr lang="en-US" sz="4000" b="1" dirty="0" err="1"/>
              <a:t>cầu</a:t>
            </a:r>
            <a:r>
              <a:rPr lang="en-US" sz="4000" b="1" dirty="0"/>
              <a:t> </a:t>
            </a:r>
            <a:r>
              <a:rPr lang="en-US" sz="4000" b="1" dirty="0" err="1"/>
              <a:t>về</a:t>
            </a:r>
            <a:r>
              <a:rPr lang="en-US" sz="4000" b="1" dirty="0"/>
              <a:t> an </a:t>
            </a:r>
            <a:r>
              <a:rPr lang="en-US" sz="4000" b="1" dirty="0" err="1"/>
              <a:t>toàn</a:t>
            </a:r>
            <a:endParaRPr lang="vi-VN" sz="4000" b="1" dirty="0"/>
          </a:p>
        </p:txBody>
      </p:sp>
      <p:sp>
        <p:nvSpPr>
          <p:cNvPr id="3" name="Date Placeholder 2"/>
          <p:cNvSpPr>
            <a:spLocks noGrp="1"/>
          </p:cNvSpPr>
          <p:nvPr>
            <p:ph type="dt" sz="half" idx="10"/>
          </p:nvPr>
        </p:nvSpPr>
        <p:spPr/>
        <p:txBody>
          <a:bodyPr/>
          <a:lstStyle/>
          <a:p>
            <a:fld id="{F35E29DF-7CD8-4D19-A7A6-E84EAD6A4444}" type="datetime1">
              <a:rPr lang="vi-VN" smtClean="0"/>
              <a:t>03/04/2018</a:t>
            </a:fld>
            <a:endParaRPr lang="vi-VN"/>
          </a:p>
        </p:txBody>
      </p:sp>
      <p:sp>
        <p:nvSpPr>
          <p:cNvPr id="4" name="Slide Number Placeholder 3"/>
          <p:cNvSpPr>
            <a:spLocks noGrp="1"/>
          </p:cNvSpPr>
          <p:nvPr>
            <p:ph type="sldNum" sz="quarter" idx="12"/>
          </p:nvPr>
        </p:nvSpPr>
        <p:spPr/>
        <p:txBody>
          <a:bodyPr/>
          <a:lstStyle/>
          <a:p>
            <a:fld id="{01FB6BD5-ABB8-4017-A434-08AE6E7002D1}" type="slidenum">
              <a:rPr lang="vi-VN" smtClean="0"/>
              <a:t>32</a:t>
            </a:fld>
            <a:endParaRPr lang="vi-VN"/>
          </a:p>
        </p:txBody>
      </p:sp>
      <p:sp>
        <p:nvSpPr>
          <p:cNvPr id="5" name="Content Placeholder 4"/>
          <p:cNvSpPr>
            <a:spLocks noGrp="1"/>
          </p:cNvSpPr>
          <p:nvPr>
            <p:ph idx="1"/>
          </p:nvPr>
        </p:nvSpPr>
        <p:spPr>
          <a:xfrm>
            <a:off x="457200" y="1124744"/>
            <a:ext cx="8229600" cy="5256584"/>
          </a:xfrm>
        </p:spPr>
        <p:txBody>
          <a:bodyPr>
            <a:normAutofit/>
          </a:bodyPr>
          <a:lstStyle/>
          <a:p>
            <a:pPr marL="0" indent="0">
              <a:buNone/>
            </a:pPr>
            <a:r>
              <a:rPr lang="vi-VN" b="1" dirty="0"/>
              <a:t>6.14 Chống ăn mòn</a:t>
            </a:r>
          </a:p>
          <a:p>
            <a:pPr marL="0" indent="0">
              <a:buNone/>
            </a:pPr>
            <a:r>
              <a:rPr lang="vi-VN" dirty="0"/>
              <a:t>Các yêu cầu của khoản 19 của KS C IEC 61347-1 sẽ được áp dụng.</a:t>
            </a:r>
          </a:p>
          <a:p>
            <a:pPr marL="0" indent="0">
              <a:buNone/>
            </a:pPr>
            <a:endParaRPr lang="vi-VN" dirty="0"/>
          </a:p>
        </p:txBody>
      </p:sp>
    </p:spTree>
    <p:extLst>
      <p:ext uri="{BB962C8B-B14F-4D97-AF65-F5344CB8AC3E}">
        <p14:creationId xmlns:p14="http://schemas.microsoft.com/office/powerpoint/2010/main" val="13702826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188640"/>
            <a:ext cx="6264696" cy="864096"/>
          </a:xfrm>
          <a:solidFill>
            <a:srgbClr val="FFFF00"/>
          </a:solidFill>
        </p:spPr>
        <p:txBody>
          <a:bodyPr>
            <a:normAutofit/>
          </a:bodyPr>
          <a:lstStyle/>
          <a:p>
            <a:r>
              <a:rPr lang="en-US" sz="4000" b="1" dirty="0"/>
              <a:t>6 </a:t>
            </a:r>
            <a:r>
              <a:rPr lang="en-US" sz="4000" b="1" dirty="0" err="1"/>
              <a:t>Các</a:t>
            </a:r>
            <a:r>
              <a:rPr lang="en-US" sz="4000" b="1" dirty="0"/>
              <a:t> </a:t>
            </a:r>
            <a:r>
              <a:rPr lang="en-US" sz="4000" b="1" dirty="0" err="1"/>
              <a:t>yêu</a:t>
            </a:r>
            <a:r>
              <a:rPr lang="en-US" sz="4000" b="1" dirty="0"/>
              <a:t> </a:t>
            </a:r>
            <a:r>
              <a:rPr lang="en-US" sz="4000" b="1" dirty="0" err="1"/>
              <a:t>cầu</a:t>
            </a:r>
            <a:r>
              <a:rPr lang="en-US" sz="4000" b="1" dirty="0"/>
              <a:t> </a:t>
            </a:r>
            <a:r>
              <a:rPr lang="en-US" sz="4000" b="1" dirty="0" err="1"/>
              <a:t>về</a:t>
            </a:r>
            <a:r>
              <a:rPr lang="en-US" sz="4000" b="1" dirty="0"/>
              <a:t> an </a:t>
            </a:r>
            <a:r>
              <a:rPr lang="en-US" sz="4000" b="1" dirty="0" err="1"/>
              <a:t>toàn</a:t>
            </a:r>
            <a:endParaRPr lang="vi-VN" sz="4000" b="1" dirty="0"/>
          </a:p>
        </p:txBody>
      </p:sp>
      <p:sp>
        <p:nvSpPr>
          <p:cNvPr id="3" name="Date Placeholder 2"/>
          <p:cNvSpPr>
            <a:spLocks noGrp="1"/>
          </p:cNvSpPr>
          <p:nvPr>
            <p:ph type="dt" sz="half" idx="10"/>
          </p:nvPr>
        </p:nvSpPr>
        <p:spPr/>
        <p:txBody>
          <a:bodyPr/>
          <a:lstStyle/>
          <a:p>
            <a:fld id="{F35E29DF-7CD8-4D19-A7A6-E84EAD6A4444}" type="datetime1">
              <a:rPr lang="vi-VN" smtClean="0"/>
              <a:t>03/04/2018</a:t>
            </a:fld>
            <a:endParaRPr lang="vi-VN"/>
          </a:p>
        </p:txBody>
      </p:sp>
      <p:sp>
        <p:nvSpPr>
          <p:cNvPr id="4" name="Slide Number Placeholder 3"/>
          <p:cNvSpPr>
            <a:spLocks noGrp="1"/>
          </p:cNvSpPr>
          <p:nvPr>
            <p:ph type="sldNum" sz="quarter" idx="12"/>
          </p:nvPr>
        </p:nvSpPr>
        <p:spPr/>
        <p:txBody>
          <a:bodyPr/>
          <a:lstStyle/>
          <a:p>
            <a:fld id="{01FB6BD5-ABB8-4017-A434-08AE6E7002D1}" type="slidenum">
              <a:rPr lang="vi-VN" smtClean="0"/>
              <a:t>33</a:t>
            </a:fld>
            <a:endParaRPr lang="vi-VN"/>
          </a:p>
        </p:txBody>
      </p:sp>
      <p:sp>
        <p:nvSpPr>
          <p:cNvPr id="5" name="Content Placeholder 4"/>
          <p:cNvSpPr>
            <a:spLocks noGrp="1"/>
          </p:cNvSpPr>
          <p:nvPr>
            <p:ph idx="1"/>
          </p:nvPr>
        </p:nvSpPr>
        <p:spPr>
          <a:xfrm>
            <a:off x="457200" y="1124744"/>
            <a:ext cx="8229600" cy="5256584"/>
          </a:xfrm>
        </p:spPr>
        <p:txBody>
          <a:bodyPr>
            <a:normAutofit/>
          </a:bodyPr>
          <a:lstStyle/>
          <a:p>
            <a:pPr marL="0" indent="0">
              <a:buNone/>
            </a:pPr>
            <a:r>
              <a:rPr lang="vi-VN" b="1" dirty="0"/>
              <a:t>6.15 Tương thích điện từ</a:t>
            </a:r>
          </a:p>
          <a:p>
            <a:pPr marL="0" indent="0">
              <a:buNone/>
            </a:pPr>
            <a:r>
              <a:rPr lang="vi-VN" dirty="0"/>
              <a:t>Các yêu cầu của khoản 15 KS C CISPR 15 và KS C IEC 61547 sẽ được áp dụng.</a:t>
            </a:r>
          </a:p>
          <a:p>
            <a:pPr marL="0" indent="0">
              <a:buNone/>
            </a:pPr>
            <a:endParaRPr lang="vi-VN" dirty="0"/>
          </a:p>
        </p:txBody>
      </p:sp>
    </p:spTree>
    <p:extLst>
      <p:ext uri="{BB962C8B-B14F-4D97-AF65-F5344CB8AC3E}">
        <p14:creationId xmlns:p14="http://schemas.microsoft.com/office/powerpoint/2010/main" val="13702826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784" y="188640"/>
            <a:ext cx="4536504" cy="720080"/>
          </a:xfrm>
          <a:solidFill>
            <a:srgbClr val="FFFF00"/>
          </a:solidFill>
        </p:spPr>
        <p:txBody>
          <a:bodyPr>
            <a:normAutofit fontScale="90000"/>
          </a:bodyPr>
          <a:lstStyle/>
          <a:p>
            <a:r>
              <a:rPr lang="en-US" sz="4000" b="1" dirty="0" smtClean="0"/>
              <a:t>7. </a:t>
            </a:r>
            <a:r>
              <a:rPr lang="en-US" sz="4000" b="1" dirty="0" err="1" smtClean="0"/>
              <a:t>Yêu</a:t>
            </a:r>
            <a:r>
              <a:rPr lang="en-US" sz="4000" b="1" dirty="0" smtClean="0"/>
              <a:t> </a:t>
            </a:r>
            <a:r>
              <a:rPr lang="en-US" sz="4000" b="1" dirty="0" err="1" smtClean="0"/>
              <a:t>cầu</a:t>
            </a:r>
            <a:r>
              <a:rPr lang="en-US" sz="4000" b="1" dirty="0" smtClean="0"/>
              <a:t> </a:t>
            </a:r>
            <a:r>
              <a:rPr lang="en-US" sz="4000" b="1" dirty="0" err="1" smtClean="0"/>
              <a:t>về</a:t>
            </a:r>
            <a:r>
              <a:rPr lang="en-US" sz="4000" b="1" dirty="0" smtClean="0"/>
              <a:t> </a:t>
            </a:r>
            <a:r>
              <a:rPr lang="en-US" sz="4000" b="1" dirty="0" err="1" smtClean="0"/>
              <a:t>tính</a:t>
            </a:r>
            <a:r>
              <a:rPr lang="en-US" sz="4000" b="1" dirty="0" smtClean="0"/>
              <a:t> </a:t>
            </a:r>
            <a:r>
              <a:rPr lang="en-US" sz="4000" b="1" dirty="0" err="1" smtClean="0"/>
              <a:t>năng</a:t>
            </a:r>
            <a:endParaRPr lang="vi-VN" sz="4000" b="1" dirty="0"/>
          </a:p>
        </p:txBody>
      </p:sp>
      <p:sp>
        <p:nvSpPr>
          <p:cNvPr id="3" name="Date Placeholder 2"/>
          <p:cNvSpPr>
            <a:spLocks noGrp="1"/>
          </p:cNvSpPr>
          <p:nvPr>
            <p:ph type="dt" sz="half" idx="10"/>
          </p:nvPr>
        </p:nvSpPr>
        <p:spPr/>
        <p:txBody>
          <a:bodyPr/>
          <a:lstStyle/>
          <a:p>
            <a:fld id="{F35E29DF-7CD8-4D19-A7A6-E84EAD6A4444}" type="datetime1">
              <a:rPr lang="vi-VN" smtClean="0"/>
              <a:t>03/04/2018</a:t>
            </a:fld>
            <a:endParaRPr lang="vi-VN"/>
          </a:p>
        </p:txBody>
      </p:sp>
      <p:sp>
        <p:nvSpPr>
          <p:cNvPr id="4" name="Slide Number Placeholder 3"/>
          <p:cNvSpPr>
            <a:spLocks noGrp="1"/>
          </p:cNvSpPr>
          <p:nvPr>
            <p:ph type="sldNum" sz="quarter" idx="12"/>
          </p:nvPr>
        </p:nvSpPr>
        <p:spPr/>
        <p:txBody>
          <a:bodyPr/>
          <a:lstStyle/>
          <a:p>
            <a:fld id="{01FB6BD5-ABB8-4017-A434-08AE6E7002D1}" type="slidenum">
              <a:rPr lang="vi-VN" smtClean="0"/>
              <a:t>34</a:t>
            </a:fld>
            <a:endParaRPr lang="vi-VN"/>
          </a:p>
        </p:txBody>
      </p:sp>
      <p:sp>
        <p:nvSpPr>
          <p:cNvPr id="5" name="Content Placeholder 4"/>
          <p:cNvSpPr>
            <a:spLocks noGrp="1"/>
          </p:cNvSpPr>
          <p:nvPr>
            <p:ph idx="1"/>
          </p:nvPr>
        </p:nvSpPr>
        <p:spPr>
          <a:xfrm>
            <a:off x="457200" y="1124744"/>
            <a:ext cx="8229600" cy="5256584"/>
          </a:xfrm>
        </p:spPr>
        <p:txBody>
          <a:bodyPr>
            <a:normAutofit/>
          </a:bodyPr>
          <a:lstStyle/>
          <a:p>
            <a:pPr marL="0" indent="0">
              <a:buNone/>
            </a:pPr>
            <a:r>
              <a:rPr lang="vi-VN" b="1" dirty="0"/>
              <a:t>7.1 Công suất và dòng điện guồn cấp</a:t>
            </a:r>
          </a:p>
          <a:p>
            <a:pPr marL="0" indent="0">
              <a:buNone/>
            </a:pPr>
            <a:r>
              <a:rPr lang="vi-VN" dirty="0"/>
              <a:t>Tại điện áp định mức, công suất và dòng điện nguồn cung cấp khác nhau không quá ± 10% so với giá trị được ghi trên bộ điều khiển khi mà máy biến áp được hoạt động với điện áp và tần số định mức.</a:t>
            </a:r>
          </a:p>
          <a:p>
            <a:pPr marL="0" indent="0">
              <a:buNone/>
            </a:pPr>
            <a:endParaRPr lang="vi-VN" dirty="0"/>
          </a:p>
        </p:txBody>
      </p:sp>
    </p:spTree>
    <p:extLst>
      <p:ext uri="{BB962C8B-B14F-4D97-AF65-F5344CB8AC3E}">
        <p14:creationId xmlns:p14="http://schemas.microsoft.com/office/powerpoint/2010/main" val="13702826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784" y="188640"/>
            <a:ext cx="4536504" cy="720080"/>
          </a:xfrm>
          <a:solidFill>
            <a:srgbClr val="FFFF00"/>
          </a:solidFill>
        </p:spPr>
        <p:txBody>
          <a:bodyPr>
            <a:normAutofit fontScale="90000"/>
          </a:bodyPr>
          <a:lstStyle/>
          <a:p>
            <a:r>
              <a:rPr lang="en-US" sz="4000" b="1" dirty="0" smtClean="0"/>
              <a:t>7. </a:t>
            </a:r>
            <a:r>
              <a:rPr lang="en-US" sz="4000" b="1" dirty="0" err="1" smtClean="0"/>
              <a:t>Yêu</a:t>
            </a:r>
            <a:r>
              <a:rPr lang="en-US" sz="4000" b="1" dirty="0" smtClean="0"/>
              <a:t> </a:t>
            </a:r>
            <a:r>
              <a:rPr lang="en-US" sz="4000" b="1" dirty="0" err="1" smtClean="0"/>
              <a:t>cầu</a:t>
            </a:r>
            <a:r>
              <a:rPr lang="en-US" sz="4000" b="1" dirty="0" smtClean="0"/>
              <a:t> </a:t>
            </a:r>
            <a:r>
              <a:rPr lang="en-US" sz="4000" b="1" dirty="0" err="1" smtClean="0"/>
              <a:t>về</a:t>
            </a:r>
            <a:r>
              <a:rPr lang="en-US" sz="4000" b="1" dirty="0" smtClean="0"/>
              <a:t> </a:t>
            </a:r>
            <a:r>
              <a:rPr lang="en-US" sz="4000" b="1" dirty="0" err="1" smtClean="0"/>
              <a:t>tính</a:t>
            </a:r>
            <a:r>
              <a:rPr lang="en-US" sz="4000" b="1" dirty="0" smtClean="0"/>
              <a:t> </a:t>
            </a:r>
            <a:r>
              <a:rPr lang="en-US" sz="4000" b="1" dirty="0" err="1" smtClean="0"/>
              <a:t>năng</a:t>
            </a:r>
            <a:endParaRPr lang="vi-VN" sz="4000" b="1" dirty="0"/>
          </a:p>
        </p:txBody>
      </p:sp>
      <p:sp>
        <p:nvSpPr>
          <p:cNvPr id="3" name="Date Placeholder 2"/>
          <p:cNvSpPr>
            <a:spLocks noGrp="1"/>
          </p:cNvSpPr>
          <p:nvPr>
            <p:ph type="dt" sz="half" idx="10"/>
          </p:nvPr>
        </p:nvSpPr>
        <p:spPr/>
        <p:txBody>
          <a:bodyPr/>
          <a:lstStyle/>
          <a:p>
            <a:fld id="{F35E29DF-7CD8-4D19-A7A6-E84EAD6A4444}" type="datetime1">
              <a:rPr lang="vi-VN" smtClean="0"/>
              <a:t>03/04/2018</a:t>
            </a:fld>
            <a:endParaRPr lang="vi-VN"/>
          </a:p>
        </p:txBody>
      </p:sp>
      <p:sp>
        <p:nvSpPr>
          <p:cNvPr id="4" name="Slide Number Placeholder 3"/>
          <p:cNvSpPr>
            <a:spLocks noGrp="1"/>
          </p:cNvSpPr>
          <p:nvPr>
            <p:ph type="sldNum" sz="quarter" idx="12"/>
          </p:nvPr>
        </p:nvSpPr>
        <p:spPr/>
        <p:txBody>
          <a:bodyPr/>
          <a:lstStyle/>
          <a:p>
            <a:fld id="{01FB6BD5-ABB8-4017-A434-08AE6E7002D1}" type="slidenum">
              <a:rPr lang="vi-VN" smtClean="0"/>
              <a:t>35</a:t>
            </a:fld>
            <a:endParaRPr lang="vi-VN"/>
          </a:p>
        </p:txBody>
      </p:sp>
      <p:sp>
        <p:nvSpPr>
          <p:cNvPr id="5" name="Content Placeholder 4"/>
          <p:cNvSpPr>
            <a:spLocks noGrp="1"/>
          </p:cNvSpPr>
          <p:nvPr>
            <p:ph idx="1"/>
          </p:nvPr>
        </p:nvSpPr>
        <p:spPr>
          <a:xfrm>
            <a:off x="251520" y="1124744"/>
            <a:ext cx="8640960" cy="5256584"/>
          </a:xfrm>
        </p:spPr>
        <p:txBody>
          <a:bodyPr>
            <a:normAutofit/>
          </a:bodyPr>
          <a:lstStyle/>
          <a:p>
            <a:pPr marL="0" indent="0">
              <a:buNone/>
            </a:pPr>
            <a:r>
              <a:rPr lang="vi-VN" b="1" dirty="0"/>
              <a:t>7.2 Nội dung dòng điện hài</a:t>
            </a:r>
          </a:p>
          <a:p>
            <a:pPr marL="0" indent="0">
              <a:buNone/>
            </a:pPr>
            <a:r>
              <a:rPr lang="vi-VN" dirty="0"/>
              <a:t>Các yêu cầu của KS C IEC 61000-3-2 sẽ được áp dụng.</a:t>
            </a:r>
          </a:p>
          <a:p>
            <a:pPr marL="0" indent="0">
              <a:buNone/>
            </a:pPr>
            <a:endParaRPr lang="vi-VN" dirty="0"/>
          </a:p>
        </p:txBody>
      </p:sp>
    </p:spTree>
    <p:extLst>
      <p:ext uri="{BB962C8B-B14F-4D97-AF65-F5344CB8AC3E}">
        <p14:creationId xmlns:p14="http://schemas.microsoft.com/office/powerpoint/2010/main" val="12784269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784" y="188640"/>
            <a:ext cx="4536504" cy="720080"/>
          </a:xfrm>
          <a:solidFill>
            <a:srgbClr val="FFFF00"/>
          </a:solidFill>
        </p:spPr>
        <p:txBody>
          <a:bodyPr>
            <a:normAutofit fontScale="90000"/>
          </a:bodyPr>
          <a:lstStyle/>
          <a:p>
            <a:r>
              <a:rPr lang="en-US" sz="4000" b="1" dirty="0" smtClean="0"/>
              <a:t>7. </a:t>
            </a:r>
            <a:r>
              <a:rPr lang="en-US" sz="4000" b="1" dirty="0" err="1" smtClean="0"/>
              <a:t>Yêu</a:t>
            </a:r>
            <a:r>
              <a:rPr lang="en-US" sz="4000" b="1" dirty="0" smtClean="0"/>
              <a:t> </a:t>
            </a:r>
            <a:r>
              <a:rPr lang="en-US" sz="4000" b="1" dirty="0" err="1" smtClean="0"/>
              <a:t>cầu</a:t>
            </a:r>
            <a:r>
              <a:rPr lang="en-US" sz="4000" b="1" dirty="0" smtClean="0"/>
              <a:t> </a:t>
            </a:r>
            <a:r>
              <a:rPr lang="en-US" sz="4000" b="1" dirty="0" err="1" smtClean="0"/>
              <a:t>về</a:t>
            </a:r>
            <a:r>
              <a:rPr lang="en-US" sz="4000" b="1" dirty="0" smtClean="0"/>
              <a:t> </a:t>
            </a:r>
            <a:r>
              <a:rPr lang="en-US" sz="4000" b="1" dirty="0" err="1" smtClean="0"/>
              <a:t>tính</a:t>
            </a:r>
            <a:r>
              <a:rPr lang="en-US" sz="4000" b="1" dirty="0" smtClean="0"/>
              <a:t> </a:t>
            </a:r>
            <a:r>
              <a:rPr lang="en-US" sz="4000" b="1" dirty="0" err="1" smtClean="0"/>
              <a:t>năng</a:t>
            </a:r>
            <a:endParaRPr lang="vi-VN" sz="4000" b="1" dirty="0"/>
          </a:p>
        </p:txBody>
      </p:sp>
      <p:sp>
        <p:nvSpPr>
          <p:cNvPr id="3" name="Date Placeholder 2"/>
          <p:cNvSpPr>
            <a:spLocks noGrp="1"/>
          </p:cNvSpPr>
          <p:nvPr>
            <p:ph type="dt" sz="half" idx="10"/>
          </p:nvPr>
        </p:nvSpPr>
        <p:spPr/>
        <p:txBody>
          <a:bodyPr/>
          <a:lstStyle/>
          <a:p>
            <a:fld id="{F35E29DF-7CD8-4D19-A7A6-E84EAD6A4444}" type="datetime1">
              <a:rPr lang="vi-VN" smtClean="0"/>
              <a:t>03/04/2018</a:t>
            </a:fld>
            <a:endParaRPr lang="vi-VN"/>
          </a:p>
        </p:txBody>
      </p:sp>
      <p:sp>
        <p:nvSpPr>
          <p:cNvPr id="4" name="Slide Number Placeholder 3"/>
          <p:cNvSpPr>
            <a:spLocks noGrp="1"/>
          </p:cNvSpPr>
          <p:nvPr>
            <p:ph type="sldNum" sz="quarter" idx="12"/>
          </p:nvPr>
        </p:nvSpPr>
        <p:spPr/>
        <p:txBody>
          <a:bodyPr/>
          <a:lstStyle/>
          <a:p>
            <a:fld id="{01FB6BD5-ABB8-4017-A434-08AE6E7002D1}" type="slidenum">
              <a:rPr lang="vi-VN" smtClean="0"/>
              <a:t>36</a:t>
            </a:fld>
            <a:endParaRPr lang="vi-VN"/>
          </a:p>
        </p:txBody>
      </p:sp>
      <p:sp>
        <p:nvSpPr>
          <p:cNvPr id="5" name="Content Placeholder 4"/>
          <p:cNvSpPr>
            <a:spLocks noGrp="1"/>
          </p:cNvSpPr>
          <p:nvPr>
            <p:ph idx="1"/>
          </p:nvPr>
        </p:nvSpPr>
        <p:spPr>
          <a:xfrm>
            <a:off x="457200" y="1124744"/>
            <a:ext cx="8229600" cy="5256584"/>
          </a:xfrm>
        </p:spPr>
        <p:txBody>
          <a:bodyPr>
            <a:normAutofit/>
          </a:bodyPr>
          <a:lstStyle/>
          <a:p>
            <a:pPr marL="0" indent="0">
              <a:buNone/>
            </a:pPr>
            <a:r>
              <a:rPr lang="vi-VN" b="1" dirty="0"/>
              <a:t>7.3 Hệ số công suất</a:t>
            </a:r>
          </a:p>
          <a:p>
            <a:pPr marL="0" indent="0">
              <a:buNone/>
            </a:pPr>
            <a:r>
              <a:rPr lang="vi-VN" dirty="0"/>
              <a:t>Hệ số công suất được tính theo phương trình sau</a:t>
            </a:r>
            <a:r>
              <a:rPr lang="vi-VN" dirty="0" smtClean="0"/>
              <a:t>:</a:t>
            </a:r>
          </a:p>
          <a:p>
            <a:pPr marL="0" indent="0">
              <a:buNone/>
            </a:pPr>
            <a:endParaRPr lang="vi-VN" dirty="0"/>
          </a:p>
          <a:p>
            <a:pPr marL="0" indent="0">
              <a:buNone/>
            </a:pPr>
            <a:r>
              <a:rPr lang="vi-VN" dirty="0" smtClean="0"/>
              <a:t>Hệ số công suất không được nhỏ hơn 0,9 (công suất nhỏ hơn 5W thì hệ số công suất không nhỏ hơn 0,85)</a:t>
            </a:r>
            <a:endParaRPr lang="vi-VN" dirty="0"/>
          </a:p>
          <a:p>
            <a:pPr marL="0" indent="0">
              <a:buNone/>
            </a:pPr>
            <a:endParaRPr lang="vi-VN" dirty="0"/>
          </a:p>
        </p:txBody>
      </p:sp>
      <p:pic>
        <p:nvPicPr>
          <p:cNvPr id="6" name="Picture 5"/>
          <p:cNvPicPr/>
          <p:nvPr/>
        </p:nvPicPr>
        <p:blipFill>
          <a:blip r:embed="rId2"/>
          <a:stretch>
            <a:fillRect/>
          </a:stretch>
        </p:blipFill>
        <p:spPr>
          <a:xfrm>
            <a:off x="2483768" y="2348880"/>
            <a:ext cx="5256584" cy="792088"/>
          </a:xfrm>
          <a:prstGeom prst="rect">
            <a:avLst/>
          </a:prstGeom>
        </p:spPr>
      </p:pic>
    </p:spTree>
    <p:extLst>
      <p:ext uri="{BB962C8B-B14F-4D97-AF65-F5344CB8AC3E}">
        <p14:creationId xmlns:p14="http://schemas.microsoft.com/office/powerpoint/2010/main" val="12784269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784" y="188640"/>
            <a:ext cx="4536504" cy="720080"/>
          </a:xfrm>
          <a:solidFill>
            <a:srgbClr val="FFFF00"/>
          </a:solidFill>
        </p:spPr>
        <p:txBody>
          <a:bodyPr>
            <a:normAutofit fontScale="90000"/>
          </a:bodyPr>
          <a:lstStyle/>
          <a:p>
            <a:r>
              <a:rPr lang="en-US" sz="4000" b="1" dirty="0" smtClean="0"/>
              <a:t>7. </a:t>
            </a:r>
            <a:r>
              <a:rPr lang="en-US" sz="4000" b="1" dirty="0" err="1" smtClean="0"/>
              <a:t>Yêu</a:t>
            </a:r>
            <a:r>
              <a:rPr lang="en-US" sz="4000" b="1" dirty="0" smtClean="0"/>
              <a:t> </a:t>
            </a:r>
            <a:r>
              <a:rPr lang="en-US" sz="4000" b="1" dirty="0" err="1" smtClean="0"/>
              <a:t>cầu</a:t>
            </a:r>
            <a:r>
              <a:rPr lang="en-US" sz="4000" b="1" dirty="0" smtClean="0"/>
              <a:t> </a:t>
            </a:r>
            <a:r>
              <a:rPr lang="en-US" sz="4000" b="1" dirty="0" err="1" smtClean="0"/>
              <a:t>về</a:t>
            </a:r>
            <a:r>
              <a:rPr lang="en-US" sz="4000" b="1" dirty="0" smtClean="0"/>
              <a:t> </a:t>
            </a:r>
            <a:r>
              <a:rPr lang="en-US" sz="4000" b="1" dirty="0" err="1" smtClean="0"/>
              <a:t>tính</a:t>
            </a:r>
            <a:r>
              <a:rPr lang="en-US" sz="4000" b="1" dirty="0" smtClean="0"/>
              <a:t> </a:t>
            </a:r>
            <a:r>
              <a:rPr lang="en-US" sz="4000" b="1" dirty="0" err="1" smtClean="0"/>
              <a:t>năng</a:t>
            </a:r>
            <a:endParaRPr lang="vi-VN" sz="4000" b="1" dirty="0"/>
          </a:p>
        </p:txBody>
      </p:sp>
      <p:sp>
        <p:nvSpPr>
          <p:cNvPr id="3" name="Date Placeholder 2"/>
          <p:cNvSpPr>
            <a:spLocks noGrp="1"/>
          </p:cNvSpPr>
          <p:nvPr>
            <p:ph type="dt" sz="half" idx="10"/>
          </p:nvPr>
        </p:nvSpPr>
        <p:spPr/>
        <p:txBody>
          <a:bodyPr/>
          <a:lstStyle/>
          <a:p>
            <a:fld id="{F35E29DF-7CD8-4D19-A7A6-E84EAD6A4444}" type="datetime1">
              <a:rPr lang="vi-VN" smtClean="0"/>
              <a:t>03/04/2018</a:t>
            </a:fld>
            <a:endParaRPr lang="vi-VN"/>
          </a:p>
        </p:txBody>
      </p:sp>
      <p:sp>
        <p:nvSpPr>
          <p:cNvPr id="4" name="Slide Number Placeholder 3"/>
          <p:cNvSpPr>
            <a:spLocks noGrp="1"/>
          </p:cNvSpPr>
          <p:nvPr>
            <p:ph type="sldNum" sz="quarter" idx="12"/>
          </p:nvPr>
        </p:nvSpPr>
        <p:spPr/>
        <p:txBody>
          <a:bodyPr/>
          <a:lstStyle/>
          <a:p>
            <a:fld id="{01FB6BD5-ABB8-4017-A434-08AE6E7002D1}" type="slidenum">
              <a:rPr lang="vi-VN" smtClean="0"/>
              <a:t>37</a:t>
            </a:fld>
            <a:endParaRPr lang="vi-VN"/>
          </a:p>
        </p:txBody>
      </p:sp>
      <p:sp>
        <p:nvSpPr>
          <p:cNvPr id="5" name="Content Placeholder 4"/>
          <p:cNvSpPr>
            <a:spLocks noGrp="1"/>
          </p:cNvSpPr>
          <p:nvPr>
            <p:ph idx="1"/>
          </p:nvPr>
        </p:nvSpPr>
        <p:spPr>
          <a:xfrm>
            <a:off x="457200" y="1124744"/>
            <a:ext cx="8229600" cy="5256584"/>
          </a:xfrm>
        </p:spPr>
        <p:txBody>
          <a:bodyPr>
            <a:normAutofit fontScale="85000" lnSpcReduction="20000"/>
          </a:bodyPr>
          <a:lstStyle/>
          <a:p>
            <a:pPr marL="0" indent="0">
              <a:buNone/>
            </a:pPr>
            <a:r>
              <a:rPr lang="en-US" b="1" dirty="0"/>
              <a:t>7.4 </a:t>
            </a:r>
            <a:r>
              <a:rPr lang="en-US" b="1" dirty="0" err="1"/>
              <a:t>Điện</a:t>
            </a:r>
            <a:r>
              <a:rPr lang="en-US" b="1" dirty="0"/>
              <a:t> </a:t>
            </a:r>
            <a:r>
              <a:rPr lang="en-US" b="1" dirty="0" err="1"/>
              <a:t>áp</a:t>
            </a:r>
            <a:r>
              <a:rPr lang="en-US" b="1" dirty="0"/>
              <a:t> </a:t>
            </a:r>
            <a:r>
              <a:rPr lang="en-US" b="1" dirty="0" err="1"/>
              <a:t>và</a:t>
            </a:r>
            <a:r>
              <a:rPr lang="en-US" b="1" dirty="0"/>
              <a:t> </a:t>
            </a:r>
            <a:r>
              <a:rPr lang="en-US" b="1" dirty="0" err="1"/>
              <a:t>dòng</a:t>
            </a:r>
            <a:r>
              <a:rPr lang="en-US" b="1" dirty="0"/>
              <a:t> </a:t>
            </a:r>
            <a:r>
              <a:rPr lang="en-US" b="1" dirty="0" err="1"/>
              <a:t>điện</a:t>
            </a:r>
            <a:r>
              <a:rPr lang="en-US" b="1" dirty="0"/>
              <a:t> </a:t>
            </a:r>
            <a:r>
              <a:rPr lang="en-US" b="1" dirty="0" err="1"/>
              <a:t>đầu</a:t>
            </a:r>
            <a:r>
              <a:rPr lang="en-US" b="1" dirty="0"/>
              <a:t> </a:t>
            </a:r>
            <a:r>
              <a:rPr lang="en-US" b="1" dirty="0" err="1"/>
              <a:t>ra</a:t>
            </a:r>
            <a:r>
              <a:rPr lang="en-US" b="1" dirty="0"/>
              <a:t> </a:t>
            </a:r>
            <a:endParaRPr lang="vi-VN" b="1" dirty="0"/>
          </a:p>
          <a:p>
            <a:pPr marL="0" indent="0">
              <a:buNone/>
            </a:pPr>
            <a:r>
              <a:rPr lang="vi-VN" dirty="0"/>
              <a:t>Các yêu cầu của khoản 7 của KS C IEC 62384 sẽ được áp dụng</a:t>
            </a:r>
            <a:r>
              <a:rPr lang="vi-VN" dirty="0" smtClean="0"/>
              <a:t>.</a:t>
            </a:r>
          </a:p>
          <a:p>
            <a:pPr marL="0" indent="0">
              <a:buNone/>
            </a:pPr>
            <a:r>
              <a:rPr lang="vi-VN" i="1" dirty="0" smtClean="0"/>
              <a:t>Yêu </a:t>
            </a:r>
            <a:r>
              <a:rPr lang="vi-VN" i="1" dirty="0"/>
              <a:t>cầu khởi động và đấu nối</a:t>
            </a:r>
            <a:endParaRPr lang="vi-VN" dirty="0"/>
          </a:p>
          <a:p>
            <a:pPr marL="0" indent="0">
              <a:buNone/>
            </a:pPr>
            <a:r>
              <a:rPr lang="vi-VN" i="1" dirty="0"/>
              <a:t>Sau khi khởi động hoặc đấu nối mô đun LED, giá trị đầu ra nên nằm trong phạm vi 110 % giá trị danh định trong vòng 2 s. Dòng điện lớn nhất hoặc điện áp lớn nhất không được vượt quá các giá trị nhà sản xuất đưa ra. Tính năng này được thử nghiệm với công suất danh định nhỏ nhất.</a:t>
            </a:r>
            <a:endParaRPr lang="vi-VN" dirty="0"/>
          </a:p>
          <a:p>
            <a:pPr marL="0" indent="0">
              <a:buNone/>
            </a:pPr>
            <a:r>
              <a:rPr lang="vi-VN" i="1" dirty="0"/>
              <a:t>CHÚ THÍCH: Nếu điện áp đầu ra là điện xoay chiều thì 110 % là giá trị phần trăm của điện áp hiệu dụng, nếu là điện một chiều thì 110 % là phần trăm của giá trị một chiều.</a:t>
            </a:r>
            <a:endParaRPr lang="vi-VN" dirty="0"/>
          </a:p>
          <a:p>
            <a:pPr marL="0" indent="0">
              <a:buNone/>
            </a:pPr>
            <a:endParaRPr lang="vi-VN" dirty="0"/>
          </a:p>
          <a:p>
            <a:pPr marL="0" indent="0">
              <a:buNone/>
            </a:pPr>
            <a:endParaRPr lang="vi-VN" dirty="0"/>
          </a:p>
        </p:txBody>
      </p:sp>
    </p:spTree>
    <p:extLst>
      <p:ext uri="{BB962C8B-B14F-4D97-AF65-F5344CB8AC3E}">
        <p14:creationId xmlns:p14="http://schemas.microsoft.com/office/powerpoint/2010/main" val="12784269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784" y="188640"/>
            <a:ext cx="4536504" cy="720080"/>
          </a:xfrm>
          <a:solidFill>
            <a:srgbClr val="FFFF00"/>
          </a:solidFill>
        </p:spPr>
        <p:txBody>
          <a:bodyPr>
            <a:normAutofit fontScale="90000"/>
          </a:bodyPr>
          <a:lstStyle/>
          <a:p>
            <a:r>
              <a:rPr lang="en-US" sz="4000" b="1" dirty="0" smtClean="0"/>
              <a:t>7. </a:t>
            </a:r>
            <a:r>
              <a:rPr lang="en-US" sz="4000" b="1" dirty="0" err="1" smtClean="0"/>
              <a:t>Yêu</a:t>
            </a:r>
            <a:r>
              <a:rPr lang="en-US" sz="4000" b="1" dirty="0" smtClean="0"/>
              <a:t> </a:t>
            </a:r>
            <a:r>
              <a:rPr lang="en-US" sz="4000" b="1" dirty="0" err="1" smtClean="0"/>
              <a:t>cầu</a:t>
            </a:r>
            <a:r>
              <a:rPr lang="en-US" sz="4000" b="1" dirty="0" smtClean="0"/>
              <a:t> </a:t>
            </a:r>
            <a:r>
              <a:rPr lang="en-US" sz="4000" b="1" dirty="0" err="1" smtClean="0"/>
              <a:t>về</a:t>
            </a:r>
            <a:r>
              <a:rPr lang="en-US" sz="4000" b="1" dirty="0" smtClean="0"/>
              <a:t> </a:t>
            </a:r>
            <a:r>
              <a:rPr lang="en-US" sz="4000" b="1" dirty="0" err="1" smtClean="0"/>
              <a:t>tính</a:t>
            </a:r>
            <a:r>
              <a:rPr lang="en-US" sz="4000" b="1" dirty="0" smtClean="0"/>
              <a:t> </a:t>
            </a:r>
            <a:r>
              <a:rPr lang="en-US" sz="4000" b="1" dirty="0" err="1" smtClean="0"/>
              <a:t>năng</a:t>
            </a:r>
            <a:endParaRPr lang="vi-VN" sz="4000" b="1" dirty="0"/>
          </a:p>
        </p:txBody>
      </p:sp>
      <p:sp>
        <p:nvSpPr>
          <p:cNvPr id="3" name="Date Placeholder 2"/>
          <p:cNvSpPr>
            <a:spLocks noGrp="1"/>
          </p:cNvSpPr>
          <p:nvPr>
            <p:ph type="dt" sz="half" idx="10"/>
          </p:nvPr>
        </p:nvSpPr>
        <p:spPr/>
        <p:txBody>
          <a:bodyPr/>
          <a:lstStyle/>
          <a:p>
            <a:fld id="{F35E29DF-7CD8-4D19-A7A6-E84EAD6A4444}" type="datetime1">
              <a:rPr lang="vi-VN" smtClean="0"/>
              <a:t>03/04/2018</a:t>
            </a:fld>
            <a:endParaRPr lang="vi-VN"/>
          </a:p>
        </p:txBody>
      </p:sp>
      <p:sp>
        <p:nvSpPr>
          <p:cNvPr id="4" name="Slide Number Placeholder 3"/>
          <p:cNvSpPr>
            <a:spLocks noGrp="1"/>
          </p:cNvSpPr>
          <p:nvPr>
            <p:ph type="sldNum" sz="quarter" idx="12"/>
          </p:nvPr>
        </p:nvSpPr>
        <p:spPr/>
        <p:txBody>
          <a:bodyPr/>
          <a:lstStyle/>
          <a:p>
            <a:fld id="{01FB6BD5-ABB8-4017-A434-08AE6E7002D1}" type="slidenum">
              <a:rPr lang="vi-VN" smtClean="0"/>
              <a:t>38</a:t>
            </a:fld>
            <a:endParaRPr lang="vi-VN"/>
          </a:p>
        </p:txBody>
      </p:sp>
      <p:sp>
        <p:nvSpPr>
          <p:cNvPr id="5" name="Content Placeholder 4"/>
          <p:cNvSpPr>
            <a:spLocks noGrp="1"/>
          </p:cNvSpPr>
          <p:nvPr>
            <p:ph idx="1"/>
          </p:nvPr>
        </p:nvSpPr>
        <p:spPr>
          <a:xfrm>
            <a:off x="457200" y="1124744"/>
            <a:ext cx="8229600" cy="5256584"/>
          </a:xfrm>
        </p:spPr>
        <p:txBody>
          <a:bodyPr>
            <a:normAutofit fontScale="70000" lnSpcReduction="20000"/>
          </a:bodyPr>
          <a:lstStyle/>
          <a:p>
            <a:pPr marL="0" indent="0">
              <a:buNone/>
            </a:pPr>
            <a:r>
              <a:rPr lang="vi-VN" b="1" i="1" dirty="0" smtClean="0"/>
              <a:t>Điện </a:t>
            </a:r>
            <a:r>
              <a:rPr lang="vi-VN" b="1" i="1" dirty="0"/>
              <a:t>áp và dòng điện trong quá trình vận hành</a:t>
            </a:r>
            <a:endParaRPr lang="vi-VN" b="1" dirty="0"/>
          </a:p>
          <a:p>
            <a:pPr marL="0" indent="0">
              <a:buNone/>
            </a:pPr>
            <a:r>
              <a:rPr lang="vi-VN" i="1" dirty="0"/>
              <a:t>Đối với bộ điều khiển có điện áp đầu ra không ổn định, khi được cấp nguồn với điện áp cung cấp danh định, điện áp đầu ra không được sai khác quá ± 10 % so với điện áp danh định của các mô đun LED; đối với bộ điều khiển có điện áp đầu ra ổn định khi được cấp nguồn ở điện áp cung cấp bất kỳ từ 92 % đến 106 % điện áp cung cấp danh định thì điện áp đầu ra cũng không được sai khác quá ± 10 % điện áp danh định của mô đun LED.</a:t>
            </a:r>
            <a:endParaRPr lang="vi-VN" dirty="0"/>
          </a:p>
          <a:p>
            <a:pPr marL="0" indent="0">
              <a:buNone/>
            </a:pPr>
            <a:r>
              <a:rPr lang="vi-VN" i="1" dirty="0" smtClean="0"/>
              <a:t>Đối </a:t>
            </a:r>
            <a:r>
              <a:rPr lang="vi-VN" i="1" dirty="0"/>
              <a:t>với bộ điều khiển không có dòng điện đầu ra ổn định, khi được cấp nguồn với điện áp cung cấp danh định, dòng điện đầu ra không được sai khác quá ± 10 % so với dòng điện danh định của các mô đun LED; đối với bộ điều khiển có dòng điện đầu ra ổn định khi được cấp nguồn ở điện áp cung cấp bất kỳ từ 92 % đến 106 % điện áp cung cấp danh định thì dòng điện đầu ra không được sai khác quá ± 10 % dòng điện danh định của mô đun LED.</a:t>
            </a:r>
            <a:r>
              <a:rPr lang="vi-VN" dirty="0"/>
              <a:t> </a:t>
            </a:r>
            <a:endParaRPr lang="vi-VN" dirty="0" smtClean="0"/>
          </a:p>
          <a:p>
            <a:pPr marL="0" indent="0">
              <a:buNone/>
            </a:pPr>
            <a:r>
              <a:rPr lang="vi-VN" i="1" dirty="0" smtClean="0"/>
              <a:t>Bộ </a:t>
            </a:r>
            <a:r>
              <a:rPr lang="vi-VN" i="1" dirty="0"/>
              <a:t>điều khiển nhiều nấc tải phải được thử nghiệm với nấc tải nhỏ nhất và nấc tải lớn nhất.</a:t>
            </a:r>
            <a:endParaRPr lang="vi-VN" dirty="0"/>
          </a:p>
          <a:p>
            <a:pPr marL="0" indent="0">
              <a:buNone/>
            </a:pPr>
            <a:endParaRPr lang="vi-VN" dirty="0"/>
          </a:p>
        </p:txBody>
      </p:sp>
    </p:spTree>
    <p:extLst>
      <p:ext uri="{BB962C8B-B14F-4D97-AF65-F5344CB8AC3E}">
        <p14:creationId xmlns:p14="http://schemas.microsoft.com/office/powerpoint/2010/main" val="12784269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784" y="188640"/>
            <a:ext cx="4536504" cy="720080"/>
          </a:xfrm>
          <a:solidFill>
            <a:srgbClr val="FFFF00"/>
          </a:solidFill>
        </p:spPr>
        <p:txBody>
          <a:bodyPr>
            <a:normAutofit fontScale="90000"/>
          </a:bodyPr>
          <a:lstStyle/>
          <a:p>
            <a:r>
              <a:rPr lang="en-US" sz="4000" b="1" dirty="0" smtClean="0"/>
              <a:t>7. </a:t>
            </a:r>
            <a:r>
              <a:rPr lang="en-US" sz="4000" b="1" dirty="0" err="1" smtClean="0"/>
              <a:t>Yêu</a:t>
            </a:r>
            <a:r>
              <a:rPr lang="en-US" sz="4000" b="1" dirty="0" smtClean="0"/>
              <a:t> </a:t>
            </a:r>
            <a:r>
              <a:rPr lang="en-US" sz="4000" b="1" dirty="0" err="1" smtClean="0"/>
              <a:t>cầu</a:t>
            </a:r>
            <a:r>
              <a:rPr lang="en-US" sz="4000" b="1" dirty="0" smtClean="0"/>
              <a:t> </a:t>
            </a:r>
            <a:r>
              <a:rPr lang="en-US" sz="4000" b="1" dirty="0" err="1" smtClean="0"/>
              <a:t>về</a:t>
            </a:r>
            <a:r>
              <a:rPr lang="en-US" sz="4000" b="1" dirty="0" smtClean="0"/>
              <a:t> </a:t>
            </a:r>
            <a:r>
              <a:rPr lang="en-US" sz="4000" b="1" dirty="0" err="1" smtClean="0"/>
              <a:t>tính</a:t>
            </a:r>
            <a:r>
              <a:rPr lang="en-US" sz="4000" b="1" dirty="0" smtClean="0"/>
              <a:t> </a:t>
            </a:r>
            <a:r>
              <a:rPr lang="en-US" sz="4000" b="1" dirty="0" err="1" smtClean="0"/>
              <a:t>năng</a:t>
            </a:r>
            <a:endParaRPr lang="vi-VN" sz="4000" b="1" dirty="0"/>
          </a:p>
        </p:txBody>
      </p:sp>
      <p:sp>
        <p:nvSpPr>
          <p:cNvPr id="3" name="Date Placeholder 2"/>
          <p:cNvSpPr>
            <a:spLocks noGrp="1"/>
          </p:cNvSpPr>
          <p:nvPr>
            <p:ph type="dt" sz="half" idx="10"/>
          </p:nvPr>
        </p:nvSpPr>
        <p:spPr/>
        <p:txBody>
          <a:bodyPr/>
          <a:lstStyle/>
          <a:p>
            <a:fld id="{F35E29DF-7CD8-4D19-A7A6-E84EAD6A4444}" type="datetime1">
              <a:rPr lang="vi-VN" smtClean="0"/>
              <a:t>03/04/2018</a:t>
            </a:fld>
            <a:endParaRPr lang="vi-VN"/>
          </a:p>
        </p:txBody>
      </p:sp>
      <p:sp>
        <p:nvSpPr>
          <p:cNvPr id="4" name="Slide Number Placeholder 3"/>
          <p:cNvSpPr>
            <a:spLocks noGrp="1"/>
          </p:cNvSpPr>
          <p:nvPr>
            <p:ph type="sldNum" sz="quarter" idx="12"/>
          </p:nvPr>
        </p:nvSpPr>
        <p:spPr/>
        <p:txBody>
          <a:bodyPr/>
          <a:lstStyle/>
          <a:p>
            <a:fld id="{01FB6BD5-ABB8-4017-A434-08AE6E7002D1}" type="slidenum">
              <a:rPr lang="vi-VN" smtClean="0"/>
              <a:t>39</a:t>
            </a:fld>
            <a:endParaRPr lang="vi-VN"/>
          </a:p>
        </p:txBody>
      </p:sp>
      <p:sp>
        <p:nvSpPr>
          <p:cNvPr id="5" name="Content Placeholder 4"/>
          <p:cNvSpPr>
            <a:spLocks noGrp="1"/>
          </p:cNvSpPr>
          <p:nvPr>
            <p:ph idx="1"/>
          </p:nvPr>
        </p:nvSpPr>
        <p:spPr>
          <a:xfrm>
            <a:off x="457200" y="1124744"/>
            <a:ext cx="8229600" cy="5256584"/>
          </a:xfrm>
        </p:spPr>
        <p:txBody>
          <a:bodyPr>
            <a:normAutofit fontScale="77500" lnSpcReduction="20000"/>
          </a:bodyPr>
          <a:lstStyle/>
          <a:p>
            <a:pPr marL="0" indent="0">
              <a:buNone/>
            </a:pPr>
            <a:r>
              <a:rPr lang="vi-VN" b="1" i="1" dirty="0" smtClean="0"/>
              <a:t>Yêu </a:t>
            </a:r>
            <a:r>
              <a:rPr lang="vi-VN" b="1" i="1" dirty="0"/>
              <a:t>cầu tải điện dung</a:t>
            </a:r>
            <a:endParaRPr lang="vi-VN" b="1" dirty="0"/>
          </a:p>
          <a:p>
            <a:pPr marL="0" indent="0">
              <a:buNone/>
            </a:pPr>
            <a:r>
              <a:rPr lang="vi-VN" i="1" dirty="0"/>
              <a:t>Nếu mô đun LED hoặc bộ điều khiển bổ sung bất kỳ được nối với bộ biến đổi chứa các tụ điện dùng để khống chế và/hoặc ổn định điện trên các mô đun, thì các xung dòng điện có thể được phát ra khi nối mô đun LED với bộ điều khiển. Điều này không được ảnh hưởng đến việc phát hiện quá dòng của bộ điều khiển cũng như quá trình khởi động của bộ điều khiển.</a:t>
            </a:r>
            <a:endParaRPr lang="vi-VN" dirty="0"/>
          </a:p>
          <a:p>
            <a:pPr marL="0" indent="0">
              <a:buNone/>
            </a:pPr>
            <a:r>
              <a:rPr lang="vi-VN" i="1" dirty="0"/>
              <a:t>Đối với các điều kiện thử nghiệm, xem Điều A.2. Hình A.1a mô tả mạch thử nghiệm trong quá trình khởi động bộ điều khiển và Hình A.1b mô tả mạch thử nghiệm để nối tải trong quá trình làm việc ổn định.</a:t>
            </a:r>
            <a:endParaRPr lang="vi-VN" dirty="0"/>
          </a:p>
          <a:p>
            <a:pPr marL="0" indent="0">
              <a:buNone/>
            </a:pPr>
            <a:r>
              <a:rPr lang="vi-VN" i="1" dirty="0"/>
              <a:t>Sự phù hợp: khi nối mạch đo với bộ điều khiển, thiết bị phát hiện không được tác động.</a:t>
            </a:r>
            <a:endParaRPr lang="vi-VN" dirty="0"/>
          </a:p>
          <a:p>
            <a:pPr marL="0" indent="0">
              <a:buNone/>
            </a:pPr>
            <a:endParaRPr lang="vi-VN" dirty="0"/>
          </a:p>
        </p:txBody>
      </p:sp>
    </p:spTree>
    <p:extLst>
      <p:ext uri="{BB962C8B-B14F-4D97-AF65-F5344CB8AC3E}">
        <p14:creationId xmlns:p14="http://schemas.microsoft.com/office/powerpoint/2010/main" val="1711763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9832" y="188640"/>
            <a:ext cx="2880320" cy="504056"/>
          </a:xfrm>
          <a:solidFill>
            <a:srgbClr val="FFFF00"/>
          </a:solidFill>
        </p:spPr>
        <p:txBody>
          <a:bodyPr>
            <a:normAutofit fontScale="90000"/>
          </a:bodyPr>
          <a:lstStyle/>
          <a:p>
            <a:r>
              <a:rPr lang="vi-VN" sz="4000" b="1" dirty="0"/>
              <a:t>1 Phạm vi</a:t>
            </a:r>
          </a:p>
        </p:txBody>
      </p:sp>
      <p:sp>
        <p:nvSpPr>
          <p:cNvPr id="3" name="Date Placeholder 2"/>
          <p:cNvSpPr>
            <a:spLocks noGrp="1"/>
          </p:cNvSpPr>
          <p:nvPr>
            <p:ph type="dt" sz="half" idx="10"/>
          </p:nvPr>
        </p:nvSpPr>
        <p:spPr/>
        <p:txBody>
          <a:bodyPr/>
          <a:lstStyle/>
          <a:p>
            <a:fld id="{F35E29DF-7CD8-4D19-A7A6-E84EAD6A4444}" type="datetime1">
              <a:rPr lang="vi-VN" smtClean="0"/>
              <a:t>03/04/2018</a:t>
            </a:fld>
            <a:endParaRPr lang="vi-VN"/>
          </a:p>
        </p:txBody>
      </p:sp>
      <p:sp>
        <p:nvSpPr>
          <p:cNvPr id="4" name="Slide Number Placeholder 3"/>
          <p:cNvSpPr>
            <a:spLocks noGrp="1"/>
          </p:cNvSpPr>
          <p:nvPr>
            <p:ph type="sldNum" sz="quarter" idx="12"/>
          </p:nvPr>
        </p:nvSpPr>
        <p:spPr/>
        <p:txBody>
          <a:bodyPr/>
          <a:lstStyle/>
          <a:p>
            <a:fld id="{01FB6BD5-ABB8-4017-A434-08AE6E7002D1}" type="slidenum">
              <a:rPr lang="vi-VN" smtClean="0"/>
              <a:t>4</a:t>
            </a:fld>
            <a:endParaRPr lang="vi-VN"/>
          </a:p>
        </p:txBody>
      </p:sp>
      <p:sp>
        <p:nvSpPr>
          <p:cNvPr id="5" name="Content Placeholder 4"/>
          <p:cNvSpPr>
            <a:spLocks noGrp="1"/>
          </p:cNvSpPr>
          <p:nvPr>
            <p:ph idx="1"/>
          </p:nvPr>
        </p:nvSpPr>
        <p:spPr>
          <a:xfrm>
            <a:off x="457200" y="836712"/>
            <a:ext cx="8229600" cy="5289451"/>
          </a:xfrm>
        </p:spPr>
        <p:txBody>
          <a:bodyPr>
            <a:normAutofit fontScale="85000" lnSpcReduction="10000"/>
          </a:bodyPr>
          <a:lstStyle/>
          <a:p>
            <a:pPr marL="0" indent="0">
              <a:buNone/>
            </a:pPr>
            <a:r>
              <a:rPr lang="vi-VN" dirty="0" smtClean="0"/>
              <a:t>Tiêu </a:t>
            </a:r>
            <a:r>
              <a:rPr lang="vi-VN" dirty="0"/>
              <a:t>chuẩn Hàn Quốc này quy định các yêu cầu an toàn và tính năng cho thiết bị điều khiển điện tử (sau đây gọi là bộ điều khiển) để sử dụng với điện áp a.c. đầu vào lên đến 220 V và điện áp d.c. đầu ra lên đến 250 V ở 60 Hz, bộ điều khiển điện tử được áp dụng cho mô-đun và đèn LED.</a:t>
            </a:r>
          </a:p>
          <a:p>
            <a:pPr marL="0" indent="0">
              <a:buNone/>
            </a:pPr>
            <a:r>
              <a:rPr lang="vi-VN" dirty="0"/>
              <a:t>Các bộ điều khiển được chỉ định trong tiêu chuẩn này được thiết kế để cung cấp điện áp hoặc dòng điện không đổi theo SELV hoặc tương đương SELV hoặc điện áp cao hơn.</a:t>
            </a:r>
          </a:p>
          <a:p>
            <a:pPr marL="0" indent="0">
              <a:buNone/>
            </a:pPr>
            <a:r>
              <a:rPr lang="vi-VN" dirty="0"/>
              <a:t>Các yêu cầu về an toàn cho đầu nối cho các module LED sẽ được kiểm tra theo KS C IEC 60838-2-2</a:t>
            </a:r>
            <a:r>
              <a:rPr lang="vi-VN" dirty="0" smtClean="0"/>
              <a:t>.</a:t>
            </a:r>
            <a:endParaRPr lang="vi-VN" dirty="0"/>
          </a:p>
        </p:txBody>
      </p:sp>
    </p:spTree>
    <p:extLst>
      <p:ext uri="{BB962C8B-B14F-4D97-AF65-F5344CB8AC3E}">
        <p14:creationId xmlns:p14="http://schemas.microsoft.com/office/powerpoint/2010/main" val="364454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784" y="188640"/>
            <a:ext cx="4536504" cy="720080"/>
          </a:xfrm>
          <a:solidFill>
            <a:srgbClr val="FFFF00"/>
          </a:solidFill>
        </p:spPr>
        <p:txBody>
          <a:bodyPr>
            <a:normAutofit fontScale="90000"/>
          </a:bodyPr>
          <a:lstStyle/>
          <a:p>
            <a:r>
              <a:rPr lang="en-US" sz="4000" b="1" dirty="0" smtClean="0"/>
              <a:t>7. </a:t>
            </a:r>
            <a:r>
              <a:rPr lang="en-US" sz="4000" b="1" dirty="0" err="1" smtClean="0"/>
              <a:t>Yêu</a:t>
            </a:r>
            <a:r>
              <a:rPr lang="en-US" sz="4000" b="1" dirty="0" smtClean="0"/>
              <a:t> </a:t>
            </a:r>
            <a:r>
              <a:rPr lang="en-US" sz="4000" b="1" dirty="0" err="1" smtClean="0"/>
              <a:t>cầu</a:t>
            </a:r>
            <a:r>
              <a:rPr lang="en-US" sz="4000" b="1" dirty="0" smtClean="0"/>
              <a:t> </a:t>
            </a:r>
            <a:r>
              <a:rPr lang="en-US" sz="4000" b="1" dirty="0" err="1" smtClean="0"/>
              <a:t>về</a:t>
            </a:r>
            <a:r>
              <a:rPr lang="en-US" sz="4000" b="1" dirty="0" smtClean="0"/>
              <a:t> </a:t>
            </a:r>
            <a:r>
              <a:rPr lang="en-US" sz="4000" b="1" dirty="0" err="1" smtClean="0"/>
              <a:t>tính</a:t>
            </a:r>
            <a:r>
              <a:rPr lang="en-US" sz="4000" b="1" dirty="0" smtClean="0"/>
              <a:t> </a:t>
            </a:r>
            <a:r>
              <a:rPr lang="en-US" sz="4000" b="1" dirty="0" err="1" smtClean="0"/>
              <a:t>năng</a:t>
            </a:r>
            <a:endParaRPr lang="vi-VN" sz="4000" b="1" dirty="0"/>
          </a:p>
        </p:txBody>
      </p:sp>
      <p:sp>
        <p:nvSpPr>
          <p:cNvPr id="3" name="Date Placeholder 2"/>
          <p:cNvSpPr>
            <a:spLocks noGrp="1"/>
          </p:cNvSpPr>
          <p:nvPr>
            <p:ph type="dt" sz="half" idx="10"/>
          </p:nvPr>
        </p:nvSpPr>
        <p:spPr/>
        <p:txBody>
          <a:bodyPr/>
          <a:lstStyle/>
          <a:p>
            <a:fld id="{F35E29DF-7CD8-4D19-A7A6-E84EAD6A4444}" type="datetime1">
              <a:rPr lang="vi-VN" smtClean="0"/>
              <a:t>03/04/2018</a:t>
            </a:fld>
            <a:endParaRPr lang="vi-VN"/>
          </a:p>
        </p:txBody>
      </p:sp>
      <p:sp>
        <p:nvSpPr>
          <p:cNvPr id="4" name="Slide Number Placeholder 3"/>
          <p:cNvSpPr>
            <a:spLocks noGrp="1"/>
          </p:cNvSpPr>
          <p:nvPr>
            <p:ph type="sldNum" sz="quarter" idx="12"/>
          </p:nvPr>
        </p:nvSpPr>
        <p:spPr/>
        <p:txBody>
          <a:bodyPr/>
          <a:lstStyle/>
          <a:p>
            <a:fld id="{01FB6BD5-ABB8-4017-A434-08AE6E7002D1}" type="slidenum">
              <a:rPr lang="vi-VN" smtClean="0"/>
              <a:t>40</a:t>
            </a:fld>
            <a:endParaRPr lang="vi-VN"/>
          </a:p>
        </p:txBody>
      </p:sp>
      <p:sp>
        <p:nvSpPr>
          <p:cNvPr id="5" name="Content Placeholder 4"/>
          <p:cNvSpPr>
            <a:spLocks noGrp="1"/>
          </p:cNvSpPr>
          <p:nvPr>
            <p:ph idx="1"/>
          </p:nvPr>
        </p:nvSpPr>
        <p:spPr>
          <a:xfrm>
            <a:off x="457200" y="1124744"/>
            <a:ext cx="8229600" cy="5256584"/>
          </a:xfrm>
        </p:spPr>
        <p:txBody>
          <a:bodyPr>
            <a:normAutofit fontScale="85000" lnSpcReduction="20000"/>
          </a:bodyPr>
          <a:lstStyle/>
          <a:p>
            <a:pPr marL="0" indent="0">
              <a:buNone/>
            </a:pPr>
            <a:r>
              <a:rPr lang="vi-VN" b="1" dirty="0"/>
              <a:t>7.5 Các thử nghiệm hoạt động đối với các điều kiện bất thường</a:t>
            </a:r>
            <a:endParaRPr lang="vi-VN" dirty="0"/>
          </a:p>
          <a:p>
            <a:pPr marL="0" indent="0">
              <a:buNone/>
            </a:pPr>
            <a:r>
              <a:rPr lang="vi-VN" dirty="0"/>
              <a:t>Bộ điều khiển sẽ không bị hư hỏng trong các điều kiện sau.</a:t>
            </a:r>
          </a:p>
          <a:p>
            <a:pPr marL="0" indent="0">
              <a:buNone/>
            </a:pPr>
            <a:r>
              <a:rPr lang="vi-VN" dirty="0"/>
              <a:t>a) Thử nghiệm không có module LED</a:t>
            </a:r>
          </a:p>
          <a:p>
            <a:pPr marL="0" indent="0">
              <a:buNone/>
            </a:pPr>
            <a:r>
              <a:rPr lang="vi-VN" dirty="0"/>
              <a:t>Thiết bị điều khiển phải được cung cấp với điện áp định mức trong 1 giờ mà không cần gắn mô-đun LED. Khi kết thúc thử nghiệm này, module LED sẽ được nối và hoạt động bình thường.</a:t>
            </a:r>
          </a:p>
          <a:p>
            <a:pPr marL="0" indent="0">
              <a:buNone/>
            </a:pPr>
            <a:r>
              <a:rPr lang="vi-VN" dirty="0"/>
              <a:t>b) Thử nghiệm đối với thiết bị điều khiển ngắn mạch</a:t>
            </a:r>
          </a:p>
          <a:p>
            <a:pPr marL="0" indent="0">
              <a:buNone/>
            </a:pPr>
            <a:r>
              <a:rPr lang="vi-VN" dirty="0"/>
              <a:t>Thiết bị điều khiển bị ngắn mạch trong 1 giờ cho đến khi một thiết bị bảo vệ mở mạch.</a:t>
            </a:r>
          </a:p>
          <a:p>
            <a:pPr marL="0" indent="0">
              <a:buNone/>
            </a:pPr>
            <a:r>
              <a:rPr lang="vi-VN" dirty="0"/>
              <a:t>Sau khi kiểm tra và sau khi phục hồi một thiết bị bảo vệ, thiết bị điều khiển sẽ hoạt động bình thường.</a:t>
            </a:r>
          </a:p>
          <a:p>
            <a:pPr marL="0" indent="0">
              <a:buNone/>
            </a:pPr>
            <a:endParaRPr lang="vi-VN" dirty="0"/>
          </a:p>
        </p:txBody>
      </p:sp>
    </p:spTree>
    <p:extLst>
      <p:ext uri="{BB962C8B-B14F-4D97-AF65-F5344CB8AC3E}">
        <p14:creationId xmlns:p14="http://schemas.microsoft.com/office/powerpoint/2010/main" val="29935596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784" y="188640"/>
            <a:ext cx="4536504" cy="720080"/>
          </a:xfrm>
          <a:solidFill>
            <a:srgbClr val="FFFF00"/>
          </a:solidFill>
        </p:spPr>
        <p:txBody>
          <a:bodyPr>
            <a:normAutofit fontScale="90000"/>
          </a:bodyPr>
          <a:lstStyle/>
          <a:p>
            <a:r>
              <a:rPr lang="en-US" sz="4000" b="1" dirty="0" smtClean="0"/>
              <a:t>7. </a:t>
            </a:r>
            <a:r>
              <a:rPr lang="en-US" sz="4000" b="1" dirty="0" err="1" smtClean="0"/>
              <a:t>Yêu</a:t>
            </a:r>
            <a:r>
              <a:rPr lang="en-US" sz="4000" b="1" dirty="0" smtClean="0"/>
              <a:t> </a:t>
            </a:r>
            <a:r>
              <a:rPr lang="en-US" sz="4000" b="1" dirty="0" err="1" smtClean="0"/>
              <a:t>cầu</a:t>
            </a:r>
            <a:r>
              <a:rPr lang="en-US" sz="4000" b="1" dirty="0" smtClean="0"/>
              <a:t> </a:t>
            </a:r>
            <a:r>
              <a:rPr lang="en-US" sz="4000" b="1" dirty="0" err="1" smtClean="0"/>
              <a:t>về</a:t>
            </a:r>
            <a:r>
              <a:rPr lang="en-US" sz="4000" b="1" dirty="0" smtClean="0"/>
              <a:t> </a:t>
            </a:r>
            <a:r>
              <a:rPr lang="en-US" sz="4000" b="1" dirty="0" err="1" smtClean="0"/>
              <a:t>tính</a:t>
            </a:r>
            <a:r>
              <a:rPr lang="en-US" sz="4000" b="1" dirty="0" smtClean="0"/>
              <a:t> </a:t>
            </a:r>
            <a:r>
              <a:rPr lang="en-US" sz="4000" b="1" dirty="0" err="1" smtClean="0"/>
              <a:t>năng</a:t>
            </a:r>
            <a:endParaRPr lang="vi-VN" sz="4000" b="1" dirty="0"/>
          </a:p>
        </p:txBody>
      </p:sp>
      <p:sp>
        <p:nvSpPr>
          <p:cNvPr id="3" name="Date Placeholder 2"/>
          <p:cNvSpPr>
            <a:spLocks noGrp="1"/>
          </p:cNvSpPr>
          <p:nvPr>
            <p:ph type="dt" sz="half" idx="10"/>
          </p:nvPr>
        </p:nvSpPr>
        <p:spPr/>
        <p:txBody>
          <a:bodyPr/>
          <a:lstStyle/>
          <a:p>
            <a:fld id="{F35E29DF-7CD8-4D19-A7A6-E84EAD6A4444}" type="datetime1">
              <a:rPr lang="vi-VN" smtClean="0"/>
              <a:t>03/04/2018</a:t>
            </a:fld>
            <a:endParaRPr lang="vi-VN"/>
          </a:p>
        </p:txBody>
      </p:sp>
      <p:sp>
        <p:nvSpPr>
          <p:cNvPr id="4" name="Slide Number Placeholder 3"/>
          <p:cNvSpPr>
            <a:spLocks noGrp="1"/>
          </p:cNvSpPr>
          <p:nvPr>
            <p:ph type="sldNum" sz="quarter" idx="12"/>
          </p:nvPr>
        </p:nvSpPr>
        <p:spPr/>
        <p:txBody>
          <a:bodyPr/>
          <a:lstStyle/>
          <a:p>
            <a:fld id="{01FB6BD5-ABB8-4017-A434-08AE6E7002D1}" type="slidenum">
              <a:rPr lang="vi-VN" smtClean="0"/>
              <a:t>41</a:t>
            </a:fld>
            <a:endParaRPr lang="vi-VN"/>
          </a:p>
        </p:txBody>
      </p:sp>
      <p:sp>
        <p:nvSpPr>
          <p:cNvPr id="5" name="Content Placeholder 4"/>
          <p:cNvSpPr>
            <a:spLocks noGrp="1"/>
          </p:cNvSpPr>
          <p:nvPr>
            <p:ph idx="1"/>
          </p:nvPr>
        </p:nvSpPr>
        <p:spPr>
          <a:xfrm>
            <a:off x="457200" y="1124744"/>
            <a:ext cx="8229600" cy="5256584"/>
          </a:xfrm>
        </p:spPr>
        <p:txBody>
          <a:bodyPr>
            <a:normAutofit fontScale="70000" lnSpcReduction="20000"/>
          </a:bodyPr>
          <a:lstStyle/>
          <a:p>
            <a:pPr marL="0" indent="0">
              <a:buNone/>
            </a:pPr>
            <a:r>
              <a:rPr lang="vi-VN" b="1" dirty="0"/>
              <a:t>7.6 Độ bền</a:t>
            </a:r>
          </a:p>
          <a:p>
            <a:pPr marL="0" indent="0">
              <a:buNone/>
            </a:pPr>
            <a:r>
              <a:rPr lang="vi-VN" dirty="0"/>
              <a:t>7.6.1 Bộ điều khiển phải được thử nghiệm chu kỳ sốc nhiệt và thử nghiệm chuyển mạch điện áp như sau:</a:t>
            </a:r>
          </a:p>
          <a:p>
            <a:pPr marL="0" indent="0">
              <a:buNone/>
            </a:pPr>
            <a:r>
              <a:rPr lang="vi-VN" dirty="0"/>
              <a:t>a) Kiểm tra chu kỳ </a:t>
            </a:r>
            <a:r>
              <a:rPr lang="en-US" dirty="0" err="1"/>
              <a:t>sốc</a:t>
            </a:r>
            <a:r>
              <a:rPr lang="en-US" dirty="0"/>
              <a:t> </a:t>
            </a:r>
            <a:r>
              <a:rPr lang="vi-VN" dirty="0"/>
              <a:t>nhiệt độ</a:t>
            </a:r>
          </a:p>
          <a:p>
            <a:pPr marL="0" indent="0">
              <a:buNone/>
            </a:pPr>
            <a:r>
              <a:rPr lang="vi-VN" dirty="0"/>
              <a:t>Trước tiên lưu giữ bộ điều khiển không hoạt động ở -10 ℃ (hoặc nếu bộ điều khiển được ghi nhãn bằng giá trị thấp hơn), trong 1 giờ. Thiết bị điều khiển sau đó được đưa vào tủ có nhiệt độ t</a:t>
            </a:r>
            <a:r>
              <a:rPr lang="vi-VN" baseline="-25000" dirty="0"/>
              <a:t>c</a:t>
            </a:r>
            <a:r>
              <a:rPr lang="vi-VN" dirty="0"/>
              <a:t> và lưu trữ trong 1 giờ. Năm chu kỳ nhiệt độ như vậy sẽ được thực hiện.</a:t>
            </a:r>
          </a:p>
          <a:p>
            <a:pPr marL="0" indent="0">
              <a:buNone/>
            </a:pPr>
            <a:r>
              <a:rPr lang="vi-VN" dirty="0"/>
              <a:t>b) Thử nghiệm chuyển mạch điện áp</a:t>
            </a:r>
          </a:p>
          <a:p>
            <a:pPr marL="0" indent="0">
              <a:buNone/>
            </a:pPr>
            <a:r>
              <a:rPr lang="vi-VN" dirty="0"/>
              <a:t>Tại điện áp nguồn cấp định mức, bộ điều khiển sẽ được bật tắt trong 30 giây. Chu kỳ phải được lặp lại 200 lần không tải và 800 lần với điều kiện tải tối đa.</a:t>
            </a:r>
          </a:p>
          <a:p>
            <a:pPr marL="0" indent="0">
              <a:buNone/>
            </a:pPr>
            <a:r>
              <a:rPr lang="vi-VN" dirty="0"/>
              <a:t>Các mô đun LED hư hỏng trong quá trình thử nghiệm này sẽ được thay thế ngay lập tức.</a:t>
            </a:r>
          </a:p>
          <a:p>
            <a:pPr marL="0" indent="0">
              <a:buNone/>
            </a:pPr>
            <a:r>
              <a:rPr lang="vi-VN" dirty="0"/>
              <a:t>Vào cuối những thử nghiệm này, thiết bị điều khiển phải hoạt động chính xác với mô-đun đèn LED thích hợp trong 15 phút.</a:t>
            </a:r>
          </a:p>
          <a:p>
            <a:pPr marL="0" indent="0">
              <a:buNone/>
            </a:pPr>
            <a:endParaRPr lang="vi-VN" dirty="0"/>
          </a:p>
        </p:txBody>
      </p:sp>
    </p:spTree>
    <p:extLst>
      <p:ext uri="{BB962C8B-B14F-4D97-AF65-F5344CB8AC3E}">
        <p14:creationId xmlns:p14="http://schemas.microsoft.com/office/powerpoint/2010/main" val="29935596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784" y="188640"/>
            <a:ext cx="4536504" cy="720080"/>
          </a:xfrm>
          <a:solidFill>
            <a:srgbClr val="FFFF00"/>
          </a:solidFill>
        </p:spPr>
        <p:txBody>
          <a:bodyPr>
            <a:normAutofit fontScale="90000"/>
          </a:bodyPr>
          <a:lstStyle/>
          <a:p>
            <a:r>
              <a:rPr lang="en-US" sz="4000" b="1" dirty="0" smtClean="0"/>
              <a:t>7. </a:t>
            </a:r>
            <a:r>
              <a:rPr lang="en-US" sz="4000" b="1" dirty="0" err="1" smtClean="0"/>
              <a:t>Yêu</a:t>
            </a:r>
            <a:r>
              <a:rPr lang="en-US" sz="4000" b="1" dirty="0" smtClean="0"/>
              <a:t> </a:t>
            </a:r>
            <a:r>
              <a:rPr lang="en-US" sz="4000" b="1" dirty="0" err="1" smtClean="0"/>
              <a:t>cầu</a:t>
            </a:r>
            <a:r>
              <a:rPr lang="en-US" sz="4000" b="1" dirty="0" smtClean="0"/>
              <a:t> </a:t>
            </a:r>
            <a:r>
              <a:rPr lang="en-US" sz="4000" b="1" dirty="0" err="1" smtClean="0"/>
              <a:t>về</a:t>
            </a:r>
            <a:r>
              <a:rPr lang="en-US" sz="4000" b="1" dirty="0" smtClean="0"/>
              <a:t> </a:t>
            </a:r>
            <a:r>
              <a:rPr lang="en-US" sz="4000" b="1" dirty="0" err="1" smtClean="0"/>
              <a:t>tính</a:t>
            </a:r>
            <a:r>
              <a:rPr lang="en-US" sz="4000" b="1" dirty="0" smtClean="0"/>
              <a:t> </a:t>
            </a:r>
            <a:r>
              <a:rPr lang="en-US" sz="4000" b="1" dirty="0" err="1" smtClean="0"/>
              <a:t>năng</a:t>
            </a:r>
            <a:endParaRPr lang="vi-VN" sz="4000" b="1" dirty="0"/>
          </a:p>
        </p:txBody>
      </p:sp>
      <p:sp>
        <p:nvSpPr>
          <p:cNvPr id="3" name="Date Placeholder 2"/>
          <p:cNvSpPr>
            <a:spLocks noGrp="1"/>
          </p:cNvSpPr>
          <p:nvPr>
            <p:ph type="dt" sz="half" idx="10"/>
          </p:nvPr>
        </p:nvSpPr>
        <p:spPr/>
        <p:txBody>
          <a:bodyPr/>
          <a:lstStyle/>
          <a:p>
            <a:fld id="{F35E29DF-7CD8-4D19-A7A6-E84EAD6A4444}" type="datetime1">
              <a:rPr lang="vi-VN" smtClean="0"/>
              <a:t>03/04/2018</a:t>
            </a:fld>
            <a:endParaRPr lang="vi-VN"/>
          </a:p>
        </p:txBody>
      </p:sp>
      <p:sp>
        <p:nvSpPr>
          <p:cNvPr id="4" name="Slide Number Placeholder 3"/>
          <p:cNvSpPr>
            <a:spLocks noGrp="1"/>
          </p:cNvSpPr>
          <p:nvPr>
            <p:ph type="sldNum" sz="quarter" idx="12"/>
          </p:nvPr>
        </p:nvSpPr>
        <p:spPr/>
        <p:txBody>
          <a:bodyPr/>
          <a:lstStyle/>
          <a:p>
            <a:fld id="{01FB6BD5-ABB8-4017-A434-08AE6E7002D1}" type="slidenum">
              <a:rPr lang="vi-VN" smtClean="0"/>
              <a:t>42</a:t>
            </a:fld>
            <a:endParaRPr lang="vi-VN"/>
          </a:p>
        </p:txBody>
      </p:sp>
      <p:sp>
        <p:nvSpPr>
          <p:cNvPr id="5" name="Content Placeholder 4"/>
          <p:cNvSpPr>
            <a:spLocks noGrp="1"/>
          </p:cNvSpPr>
          <p:nvPr>
            <p:ph idx="1"/>
          </p:nvPr>
        </p:nvSpPr>
        <p:spPr>
          <a:xfrm>
            <a:off x="457200" y="1124744"/>
            <a:ext cx="8229600" cy="5256584"/>
          </a:xfrm>
        </p:spPr>
        <p:txBody>
          <a:bodyPr>
            <a:normAutofit lnSpcReduction="10000"/>
          </a:bodyPr>
          <a:lstStyle/>
          <a:p>
            <a:pPr marL="0" indent="0">
              <a:buNone/>
            </a:pPr>
            <a:r>
              <a:rPr lang="vi-VN" dirty="0"/>
              <a:t>7.6.2 Thiết bị điều khiển sẽ hoạt động với mô đun LED thích hợp ở điện áp định mức và ở nhiệt độ môi trường tạo ra t</a:t>
            </a:r>
            <a:r>
              <a:rPr lang="vi-VN" baseline="-25000" dirty="0"/>
              <a:t>c</a:t>
            </a:r>
            <a:r>
              <a:rPr lang="vi-VN" dirty="0"/>
              <a:t>, cho qua thời gian thử nghiệm 200 giờ.</a:t>
            </a:r>
          </a:p>
          <a:p>
            <a:pPr marL="0" indent="0">
              <a:buNone/>
            </a:pPr>
            <a:r>
              <a:rPr lang="vi-VN" dirty="0"/>
              <a:t>Vào cuối thời gian này, và sau khi làm mát đến nhiệt độ phòng, bộ điều khiển phải hoạt động đúng với mô-đun LED thích hợp trong 15 phút. Trong quá trình thử nghiệm này, các mô-đun LED được đặt bên ngoài buồng thử nghiệm với nhiệt độ môi trường (25 ± 5) ℃.</a:t>
            </a:r>
          </a:p>
          <a:p>
            <a:pPr marL="0" indent="0">
              <a:buNone/>
            </a:pPr>
            <a:endParaRPr lang="vi-VN" dirty="0"/>
          </a:p>
        </p:txBody>
      </p:sp>
    </p:spTree>
    <p:extLst>
      <p:ext uri="{BB962C8B-B14F-4D97-AF65-F5344CB8AC3E}">
        <p14:creationId xmlns:p14="http://schemas.microsoft.com/office/powerpoint/2010/main" val="17847883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784" y="188640"/>
            <a:ext cx="4536504" cy="720080"/>
          </a:xfrm>
          <a:solidFill>
            <a:srgbClr val="FFFF00"/>
          </a:solidFill>
        </p:spPr>
        <p:txBody>
          <a:bodyPr>
            <a:normAutofit fontScale="90000"/>
          </a:bodyPr>
          <a:lstStyle/>
          <a:p>
            <a:r>
              <a:rPr lang="en-US" sz="4000" b="1" dirty="0" smtClean="0"/>
              <a:t>7. </a:t>
            </a:r>
            <a:r>
              <a:rPr lang="en-US" sz="4000" b="1" dirty="0" err="1" smtClean="0"/>
              <a:t>Yêu</a:t>
            </a:r>
            <a:r>
              <a:rPr lang="en-US" sz="4000" b="1" dirty="0" smtClean="0"/>
              <a:t> </a:t>
            </a:r>
            <a:r>
              <a:rPr lang="en-US" sz="4000" b="1" dirty="0" err="1" smtClean="0"/>
              <a:t>cầu</a:t>
            </a:r>
            <a:r>
              <a:rPr lang="en-US" sz="4000" b="1" dirty="0" smtClean="0"/>
              <a:t> </a:t>
            </a:r>
            <a:r>
              <a:rPr lang="en-US" sz="4000" b="1" dirty="0" err="1" smtClean="0"/>
              <a:t>về</a:t>
            </a:r>
            <a:r>
              <a:rPr lang="en-US" sz="4000" b="1" dirty="0" smtClean="0"/>
              <a:t> </a:t>
            </a:r>
            <a:r>
              <a:rPr lang="en-US" sz="4000" b="1" dirty="0" err="1" smtClean="0"/>
              <a:t>tính</a:t>
            </a:r>
            <a:r>
              <a:rPr lang="en-US" sz="4000" b="1" dirty="0" smtClean="0"/>
              <a:t> </a:t>
            </a:r>
            <a:r>
              <a:rPr lang="en-US" sz="4000" b="1" dirty="0" err="1" smtClean="0"/>
              <a:t>năng</a:t>
            </a:r>
            <a:endParaRPr lang="vi-VN" sz="4000" b="1" dirty="0"/>
          </a:p>
        </p:txBody>
      </p:sp>
      <p:sp>
        <p:nvSpPr>
          <p:cNvPr id="3" name="Date Placeholder 2"/>
          <p:cNvSpPr>
            <a:spLocks noGrp="1"/>
          </p:cNvSpPr>
          <p:nvPr>
            <p:ph type="dt" sz="half" idx="10"/>
          </p:nvPr>
        </p:nvSpPr>
        <p:spPr/>
        <p:txBody>
          <a:bodyPr/>
          <a:lstStyle/>
          <a:p>
            <a:fld id="{F35E29DF-7CD8-4D19-A7A6-E84EAD6A4444}" type="datetime1">
              <a:rPr lang="vi-VN" smtClean="0"/>
              <a:t>03/04/2018</a:t>
            </a:fld>
            <a:endParaRPr lang="vi-VN"/>
          </a:p>
        </p:txBody>
      </p:sp>
      <p:sp>
        <p:nvSpPr>
          <p:cNvPr id="4" name="Slide Number Placeholder 3"/>
          <p:cNvSpPr>
            <a:spLocks noGrp="1"/>
          </p:cNvSpPr>
          <p:nvPr>
            <p:ph type="sldNum" sz="quarter" idx="12"/>
          </p:nvPr>
        </p:nvSpPr>
        <p:spPr/>
        <p:txBody>
          <a:bodyPr/>
          <a:lstStyle/>
          <a:p>
            <a:fld id="{01FB6BD5-ABB8-4017-A434-08AE6E7002D1}" type="slidenum">
              <a:rPr lang="vi-VN" smtClean="0"/>
              <a:t>43</a:t>
            </a:fld>
            <a:endParaRPr lang="vi-VN"/>
          </a:p>
        </p:txBody>
      </p:sp>
      <p:sp>
        <p:nvSpPr>
          <p:cNvPr id="5" name="Content Placeholder 4"/>
          <p:cNvSpPr>
            <a:spLocks noGrp="1"/>
          </p:cNvSpPr>
          <p:nvPr>
            <p:ph idx="1"/>
          </p:nvPr>
        </p:nvSpPr>
        <p:spPr>
          <a:xfrm>
            <a:off x="457200" y="1124744"/>
            <a:ext cx="5122912" cy="432048"/>
          </a:xfrm>
        </p:spPr>
        <p:txBody>
          <a:bodyPr>
            <a:normAutofit fontScale="85000" lnSpcReduction="20000"/>
          </a:bodyPr>
          <a:lstStyle/>
          <a:p>
            <a:pPr marL="0" indent="0">
              <a:buNone/>
            </a:pPr>
            <a:r>
              <a:rPr lang="vi-VN" dirty="0" smtClean="0"/>
              <a:t>Số lượng mẫu thử</a:t>
            </a:r>
            <a:endParaRPr lang="vi-VN" dirty="0"/>
          </a:p>
        </p:txBody>
      </p:sp>
      <p:pic>
        <p:nvPicPr>
          <p:cNvPr id="6" name="Picture 5"/>
          <p:cNvPicPr/>
          <p:nvPr/>
        </p:nvPicPr>
        <p:blipFill>
          <a:blip r:embed="rId2"/>
          <a:stretch>
            <a:fillRect/>
          </a:stretch>
        </p:blipFill>
        <p:spPr>
          <a:xfrm>
            <a:off x="3851920" y="909958"/>
            <a:ext cx="4593947" cy="5921152"/>
          </a:xfrm>
          <a:prstGeom prst="rect">
            <a:avLst/>
          </a:prstGeom>
        </p:spPr>
      </p:pic>
    </p:spTree>
    <p:extLst>
      <p:ext uri="{BB962C8B-B14F-4D97-AF65-F5344CB8AC3E}">
        <p14:creationId xmlns:p14="http://schemas.microsoft.com/office/powerpoint/2010/main" val="21607499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784" y="188640"/>
            <a:ext cx="4536504" cy="720080"/>
          </a:xfrm>
          <a:solidFill>
            <a:srgbClr val="FFFF00"/>
          </a:solidFill>
        </p:spPr>
        <p:txBody>
          <a:bodyPr>
            <a:normAutofit fontScale="90000"/>
          </a:bodyPr>
          <a:lstStyle/>
          <a:p>
            <a:r>
              <a:rPr lang="en-US" sz="4000" b="1" dirty="0" err="1" smtClean="0"/>
              <a:t>Phụ</a:t>
            </a:r>
            <a:r>
              <a:rPr lang="en-US" sz="4000" b="1" dirty="0" smtClean="0"/>
              <a:t> </a:t>
            </a:r>
            <a:r>
              <a:rPr lang="en-US" sz="4000" b="1" dirty="0" err="1" smtClean="0"/>
              <a:t>lục</a:t>
            </a:r>
            <a:r>
              <a:rPr lang="en-US" sz="4000" b="1" dirty="0" smtClean="0"/>
              <a:t> A </a:t>
            </a:r>
            <a:r>
              <a:rPr lang="en-US" sz="4000" b="1" dirty="0" err="1" smtClean="0"/>
              <a:t>Thử</a:t>
            </a:r>
            <a:r>
              <a:rPr lang="en-US" sz="4000" b="1" dirty="0" smtClean="0"/>
              <a:t> </a:t>
            </a:r>
            <a:r>
              <a:rPr lang="en-US" sz="4000" b="1" dirty="0" err="1" smtClean="0"/>
              <a:t>nghiệm</a:t>
            </a:r>
            <a:endParaRPr lang="vi-VN" sz="4000" b="1" dirty="0"/>
          </a:p>
        </p:txBody>
      </p:sp>
      <p:sp>
        <p:nvSpPr>
          <p:cNvPr id="3" name="Date Placeholder 2"/>
          <p:cNvSpPr>
            <a:spLocks noGrp="1"/>
          </p:cNvSpPr>
          <p:nvPr>
            <p:ph type="dt" sz="half" idx="10"/>
          </p:nvPr>
        </p:nvSpPr>
        <p:spPr/>
        <p:txBody>
          <a:bodyPr/>
          <a:lstStyle/>
          <a:p>
            <a:fld id="{F35E29DF-7CD8-4D19-A7A6-E84EAD6A4444}" type="datetime1">
              <a:rPr lang="vi-VN" smtClean="0"/>
              <a:t>03/04/2018</a:t>
            </a:fld>
            <a:endParaRPr lang="vi-VN"/>
          </a:p>
        </p:txBody>
      </p:sp>
      <p:sp>
        <p:nvSpPr>
          <p:cNvPr id="4" name="Slide Number Placeholder 3"/>
          <p:cNvSpPr>
            <a:spLocks noGrp="1"/>
          </p:cNvSpPr>
          <p:nvPr>
            <p:ph type="sldNum" sz="quarter" idx="12"/>
          </p:nvPr>
        </p:nvSpPr>
        <p:spPr/>
        <p:txBody>
          <a:bodyPr/>
          <a:lstStyle/>
          <a:p>
            <a:fld id="{01FB6BD5-ABB8-4017-A434-08AE6E7002D1}" type="slidenum">
              <a:rPr lang="vi-VN" smtClean="0"/>
              <a:t>44</a:t>
            </a:fld>
            <a:endParaRPr lang="vi-VN"/>
          </a:p>
        </p:txBody>
      </p:sp>
      <p:sp>
        <p:nvSpPr>
          <p:cNvPr id="5" name="Content Placeholder 4"/>
          <p:cNvSpPr>
            <a:spLocks noGrp="1"/>
          </p:cNvSpPr>
          <p:nvPr>
            <p:ph idx="1"/>
          </p:nvPr>
        </p:nvSpPr>
        <p:spPr>
          <a:xfrm>
            <a:off x="457200" y="1124744"/>
            <a:ext cx="8229600" cy="5256584"/>
          </a:xfrm>
        </p:spPr>
        <p:txBody>
          <a:bodyPr>
            <a:normAutofit fontScale="85000" lnSpcReduction="20000"/>
          </a:bodyPr>
          <a:lstStyle/>
          <a:p>
            <a:pPr marL="0" indent="0">
              <a:buNone/>
            </a:pPr>
            <a:r>
              <a:rPr lang="vi-VN" b="1" dirty="0"/>
              <a:t>A.1.2 Nhiệt độ môi trường</a:t>
            </a:r>
          </a:p>
          <a:p>
            <a:pPr marL="0" indent="0">
              <a:buNone/>
            </a:pPr>
            <a:r>
              <a:rPr lang="vi-VN" dirty="0"/>
              <a:t>Các thử nghiệm phải được thực hiện trong phòng thông thoáng và ở nhiệt độ môi trường từ 20 ℃ đến 27 ℃.</a:t>
            </a:r>
          </a:p>
          <a:p>
            <a:pPr marL="0" indent="0">
              <a:buNone/>
            </a:pPr>
            <a:r>
              <a:rPr lang="vi-VN" b="1" dirty="0"/>
              <a:t>A.1.3 Điện áp và tần số nguồn cấp</a:t>
            </a:r>
          </a:p>
          <a:p>
            <a:pPr marL="0" indent="0">
              <a:buNone/>
            </a:pPr>
            <a:r>
              <a:rPr lang="vi-VN" dirty="0"/>
              <a:t>a) Thử nghiệm điện áp và tần số </a:t>
            </a:r>
          </a:p>
          <a:p>
            <a:pPr marL="0" indent="0">
              <a:buNone/>
            </a:pPr>
            <a:r>
              <a:rPr lang="vi-VN" dirty="0"/>
              <a:t> Nếu không có quy định khác, bộ điều khiển cần thử nghiệm phải hoạt động với điện áp và tần số nguồn cấp định mức.</a:t>
            </a:r>
          </a:p>
          <a:p>
            <a:pPr marL="0" indent="0">
              <a:buNone/>
            </a:pPr>
            <a:r>
              <a:rPr lang="vi-VN" dirty="0"/>
              <a:t>Khi một bộ điều khiển được ghi nhãn để sử dụng trên một dải điện áp cung cấp, hoặc có điện áp cung cấp khác định mức, bất kỳ điện áp nào mà nó dự định có thể được chọn làm điện áp định mức.</a:t>
            </a:r>
          </a:p>
          <a:p>
            <a:pPr marL="0" indent="0">
              <a:buNone/>
            </a:pPr>
            <a:endParaRPr lang="vi-VN" dirty="0"/>
          </a:p>
        </p:txBody>
      </p:sp>
    </p:spTree>
    <p:extLst>
      <p:ext uri="{BB962C8B-B14F-4D97-AF65-F5344CB8AC3E}">
        <p14:creationId xmlns:p14="http://schemas.microsoft.com/office/powerpoint/2010/main" val="9629061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784" y="188640"/>
            <a:ext cx="4536504" cy="720080"/>
          </a:xfrm>
          <a:solidFill>
            <a:srgbClr val="FFFF00"/>
          </a:solidFill>
        </p:spPr>
        <p:txBody>
          <a:bodyPr>
            <a:normAutofit fontScale="90000"/>
          </a:bodyPr>
          <a:lstStyle/>
          <a:p>
            <a:r>
              <a:rPr lang="en-US" sz="4000" b="1" dirty="0" err="1" smtClean="0"/>
              <a:t>Phụ</a:t>
            </a:r>
            <a:r>
              <a:rPr lang="en-US" sz="4000" b="1" dirty="0" smtClean="0"/>
              <a:t> </a:t>
            </a:r>
            <a:r>
              <a:rPr lang="en-US" sz="4000" b="1" dirty="0" err="1" smtClean="0"/>
              <a:t>lục</a:t>
            </a:r>
            <a:r>
              <a:rPr lang="en-US" sz="4000" b="1" dirty="0" smtClean="0"/>
              <a:t> A </a:t>
            </a:r>
            <a:r>
              <a:rPr lang="en-US" sz="4000" b="1" dirty="0" err="1" smtClean="0"/>
              <a:t>Thử</a:t>
            </a:r>
            <a:r>
              <a:rPr lang="en-US" sz="4000" b="1" dirty="0" smtClean="0"/>
              <a:t> </a:t>
            </a:r>
            <a:r>
              <a:rPr lang="en-US" sz="4000" b="1" dirty="0" err="1" smtClean="0"/>
              <a:t>nghiệm</a:t>
            </a:r>
            <a:endParaRPr lang="vi-VN" sz="4000" b="1" dirty="0"/>
          </a:p>
        </p:txBody>
      </p:sp>
      <p:sp>
        <p:nvSpPr>
          <p:cNvPr id="3" name="Date Placeholder 2"/>
          <p:cNvSpPr>
            <a:spLocks noGrp="1"/>
          </p:cNvSpPr>
          <p:nvPr>
            <p:ph type="dt" sz="half" idx="10"/>
          </p:nvPr>
        </p:nvSpPr>
        <p:spPr/>
        <p:txBody>
          <a:bodyPr/>
          <a:lstStyle/>
          <a:p>
            <a:fld id="{F35E29DF-7CD8-4D19-A7A6-E84EAD6A4444}" type="datetime1">
              <a:rPr lang="vi-VN" smtClean="0"/>
              <a:t>03/04/2018</a:t>
            </a:fld>
            <a:endParaRPr lang="vi-VN"/>
          </a:p>
        </p:txBody>
      </p:sp>
      <p:sp>
        <p:nvSpPr>
          <p:cNvPr id="4" name="Slide Number Placeholder 3"/>
          <p:cNvSpPr>
            <a:spLocks noGrp="1"/>
          </p:cNvSpPr>
          <p:nvPr>
            <p:ph type="sldNum" sz="quarter" idx="12"/>
          </p:nvPr>
        </p:nvSpPr>
        <p:spPr/>
        <p:txBody>
          <a:bodyPr/>
          <a:lstStyle/>
          <a:p>
            <a:fld id="{01FB6BD5-ABB8-4017-A434-08AE6E7002D1}" type="slidenum">
              <a:rPr lang="vi-VN" smtClean="0"/>
              <a:t>45</a:t>
            </a:fld>
            <a:endParaRPr lang="vi-VN"/>
          </a:p>
        </p:txBody>
      </p:sp>
      <p:sp>
        <p:nvSpPr>
          <p:cNvPr id="5" name="Content Placeholder 4"/>
          <p:cNvSpPr>
            <a:spLocks noGrp="1"/>
          </p:cNvSpPr>
          <p:nvPr>
            <p:ph idx="1"/>
          </p:nvPr>
        </p:nvSpPr>
        <p:spPr>
          <a:xfrm>
            <a:off x="457200" y="1124744"/>
            <a:ext cx="8229600" cy="5256584"/>
          </a:xfrm>
        </p:spPr>
        <p:txBody>
          <a:bodyPr>
            <a:normAutofit fontScale="85000" lnSpcReduction="20000"/>
          </a:bodyPr>
          <a:lstStyle/>
          <a:p>
            <a:pPr marL="0" indent="0">
              <a:buNone/>
            </a:pPr>
            <a:r>
              <a:rPr lang="vi-VN" dirty="0"/>
              <a:t>b) Độ ổn định của điện áp và tần số cung cấp </a:t>
            </a:r>
          </a:p>
          <a:p>
            <a:pPr marL="0" indent="0">
              <a:buNone/>
            </a:pPr>
            <a:r>
              <a:rPr lang="vi-VN" dirty="0"/>
              <a:t>Trong quá trình thử nghiệm, điện và tần số nguồn cấp phải được giữ ổn định trong khoảng ± 0.5%. Tuy nhiên, trong quá trình đo thực tế, điện áp phải được điều chỉnh tới ± 0.2% giá trị thử nghiệm đã chỉ định.</a:t>
            </a:r>
          </a:p>
          <a:p>
            <a:pPr marL="0" indent="0">
              <a:buNone/>
            </a:pPr>
            <a:r>
              <a:rPr lang="vi-VN" dirty="0"/>
              <a:t>c) Dạng sóng điện áp cung cấp </a:t>
            </a:r>
          </a:p>
          <a:p>
            <a:pPr marL="0" indent="0">
              <a:buNone/>
            </a:pPr>
            <a:r>
              <a:rPr lang="vi-VN" dirty="0"/>
              <a:t>Tổng hàm lượng hài của điện áp cung cấp không được vượt quá 3%. Nội dung hài được định nghĩa là tổng bình phương của các thành phần hài sử dụng cơ bản là 100</a:t>
            </a:r>
            <a:r>
              <a:rPr lang="vi-VN" dirty="0" smtClean="0"/>
              <a:t>%.</a:t>
            </a:r>
          </a:p>
          <a:p>
            <a:pPr marL="0" indent="0">
              <a:buNone/>
            </a:pPr>
            <a:r>
              <a:rPr lang="vi-VN" b="1" dirty="0"/>
              <a:t>A.1.4 Hiệu ứng từ</a:t>
            </a:r>
          </a:p>
          <a:p>
            <a:pPr marL="0" indent="0">
              <a:buNone/>
            </a:pPr>
            <a:r>
              <a:rPr lang="vi-VN" dirty="0"/>
              <a:t>Trừ khi có quy định khác, không được phép có vật thể từ trong phạm vi 25mm của bề mặt bên ngoài bộ điều khiển đang thử.</a:t>
            </a:r>
          </a:p>
          <a:p>
            <a:pPr marL="0" indent="0">
              <a:buNone/>
            </a:pPr>
            <a:endParaRPr lang="vi-VN" dirty="0"/>
          </a:p>
          <a:p>
            <a:pPr marL="0" indent="0">
              <a:buNone/>
            </a:pPr>
            <a:endParaRPr lang="vi-VN" dirty="0"/>
          </a:p>
        </p:txBody>
      </p:sp>
    </p:spTree>
    <p:extLst>
      <p:ext uri="{BB962C8B-B14F-4D97-AF65-F5344CB8AC3E}">
        <p14:creationId xmlns:p14="http://schemas.microsoft.com/office/powerpoint/2010/main" val="9629061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036496" cy="720080"/>
          </a:xfrm>
          <a:solidFill>
            <a:srgbClr val="FFFF00"/>
          </a:solidFill>
        </p:spPr>
        <p:txBody>
          <a:bodyPr>
            <a:normAutofit/>
          </a:bodyPr>
          <a:lstStyle/>
          <a:p>
            <a:r>
              <a:rPr lang="en-US" sz="3200" b="1" dirty="0" err="1" smtClean="0"/>
              <a:t>Phụ</a:t>
            </a:r>
            <a:r>
              <a:rPr lang="en-US" sz="3200" b="1" dirty="0" smtClean="0"/>
              <a:t> </a:t>
            </a:r>
            <a:r>
              <a:rPr lang="en-US" sz="3200" b="1" dirty="0" err="1" smtClean="0"/>
              <a:t>lục</a:t>
            </a:r>
            <a:r>
              <a:rPr lang="en-US" sz="3200" b="1" dirty="0" smtClean="0"/>
              <a:t> B </a:t>
            </a:r>
            <a:r>
              <a:rPr lang="vi-VN" sz="3200" dirty="0"/>
              <a:t>Kích thước của đầu nối cho mô đun LED</a:t>
            </a:r>
            <a:r>
              <a:rPr lang="en-US" sz="3200" b="1" dirty="0" smtClean="0"/>
              <a:t> </a:t>
            </a:r>
            <a:endParaRPr lang="vi-VN" sz="3200" b="1" dirty="0"/>
          </a:p>
        </p:txBody>
      </p:sp>
      <p:sp>
        <p:nvSpPr>
          <p:cNvPr id="3" name="Date Placeholder 2"/>
          <p:cNvSpPr>
            <a:spLocks noGrp="1"/>
          </p:cNvSpPr>
          <p:nvPr>
            <p:ph type="dt" sz="half" idx="10"/>
          </p:nvPr>
        </p:nvSpPr>
        <p:spPr/>
        <p:txBody>
          <a:bodyPr/>
          <a:lstStyle/>
          <a:p>
            <a:fld id="{F35E29DF-7CD8-4D19-A7A6-E84EAD6A4444}" type="datetime1">
              <a:rPr lang="vi-VN" smtClean="0"/>
              <a:t>03/04/2018</a:t>
            </a:fld>
            <a:endParaRPr lang="vi-VN"/>
          </a:p>
        </p:txBody>
      </p:sp>
      <p:sp>
        <p:nvSpPr>
          <p:cNvPr id="4" name="Slide Number Placeholder 3"/>
          <p:cNvSpPr>
            <a:spLocks noGrp="1"/>
          </p:cNvSpPr>
          <p:nvPr>
            <p:ph type="sldNum" sz="quarter" idx="12"/>
          </p:nvPr>
        </p:nvSpPr>
        <p:spPr/>
        <p:txBody>
          <a:bodyPr/>
          <a:lstStyle/>
          <a:p>
            <a:fld id="{01FB6BD5-ABB8-4017-A434-08AE6E7002D1}" type="slidenum">
              <a:rPr lang="vi-VN" smtClean="0"/>
              <a:t>46</a:t>
            </a:fld>
            <a:endParaRPr lang="vi-VN"/>
          </a:p>
        </p:txBody>
      </p:sp>
      <p:sp>
        <p:nvSpPr>
          <p:cNvPr id="5" name="Content Placeholder 4"/>
          <p:cNvSpPr>
            <a:spLocks noGrp="1"/>
          </p:cNvSpPr>
          <p:nvPr>
            <p:ph idx="1"/>
          </p:nvPr>
        </p:nvSpPr>
        <p:spPr>
          <a:xfrm>
            <a:off x="457200" y="1124744"/>
            <a:ext cx="8229600" cy="5256584"/>
          </a:xfrm>
        </p:spPr>
        <p:txBody>
          <a:bodyPr>
            <a:normAutofit fontScale="85000" lnSpcReduction="20000"/>
          </a:bodyPr>
          <a:lstStyle/>
          <a:p>
            <a:pPr marL="0" indent="0">
              <a:buNone/>
            </a:pPr>
            <a:r>
              <a:rPr lang="vi-VN" dirty="0"/>
              <a:t>Điện áp định mức và dòng định mức phải được ghi nhãn trên vỏ đầu nối theo cách không dễ bị xóa, vỏ của đầu nối không tương thích với mỗi điện áp, và màu sắc vỏ các đầu nối cho mỗi điện áp phải phù hợp Bảng B .1.</a:t>
            </a:r>
          </a:p>
          <a:p>
            <a:pPr marL="0" indent="0">
              <a:buNone/>
            </a:pPr>
            <a:r>
              <a:rPr lang="vi-VN" dirty="0"/>
              <a:t>Các đường dây đầu ra của bộ điều khiển phải được phân loại thành dây (+) màu đỏ và (-) màu đen và bộ điều khiển phải được cấu hình để các đường dây đầu ra không được chèn vào trong nó.</a:t>
            </a:r>
          </a:p>
          <a:p>
            <a:pPr marL="0" indent="0">
              <a:buNone/>
            </a:pPr>
            <a:r>
              <a:rPr lang="vi-VN" dirty="0"/>
              <a:t>Yêu cầu an toàn của đầu nối cho mô đun LED phải được kiểm tra theo KS C IEC 60838-2-2. Kích thước của đầu nối cho mô đun LED phù hợp với các hình B.1, B.2 và B.3. Sau đó, nó quyết định xem kích thước có phù hợp với chiều kích thực sự đo được hay không.</a:t>
            </a:r>
          </a:p>
          <a:p>
            <a:pPr marL="0" indent="0">
              <a:buNone/>
            </a:pPr>
            <a:endParaRPr lang="vi-VN" dirty="0"/>
          </a:p>
        </p:txBody>
      </p:sp>
    </p:spTree>
    <p:extLst>
      <p:ext uri="{BB962C8B-B14F-4D97-AF65-F5344CB8AC3E}">
        <p14:creationId xmlns:p14="http://schemas.microsoft.com/office/powerpoint/2010/main" val="21607499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036496" cy="720080"/>
          </a:xfrm>
          <a:solidFill>
            <a:srgbClr val="FFFF00"/>
          </a:solidFill>
        </p:spPr>
        <p:txBody>
          <a:bodyPr>
            <a:normAutofit/>
          </a:bodyPr>
          <a:lstStyle/>
          <a:p>
            <a:r>
              <a:rPr lang="en-US" sz="3200" b="1" dirty="0" err="1" smtClean="0"/>
              <a:t>Phụ</a:t>
            </a:r>
            <a:r>
              <a:rPr lang="en-US" sz="3200" b="1" dirty="0" smtClean="0"/>
              <a:t> </a:t>
            </a:r>
            <a:r>
              <a:rPr lang="en-US" sz="3200" b="1" dirty="0" err="1" smtClean="0"/>
              <a:t>lục</a:t>
            </a:r>
            <a:r>
              <a:rPr lang="en-US" sz="3200" b="1" dirty="0" smtClean="0"/>
              <a:t> B </a:t>
            </a:r>
            <a:r>
              <a:rPr lang="vi-VN" sz="3200" dirty="0"/>
              <a:t>Kích thước của đầu nối cho mô đun LED</a:t>
            </a:r>
            <a:r>
              <a:rPr lang="en-US" sz="3200" b="1" dirty="0" smtClean="0"/>
              <a:t> </a:t>
            </a:r>
            <a:endParaRPr lang="vi-VN" sz="3200" b="1" dirty="0"/>
          </a:p>
        </p:txBody>
      </p:sp>
      <p:sp>
        <p:nvSpPr>
          <p:cNvPr id="3" name="Date Placeholder 2"/>
          <p:cNvSpPr>
            <a:spLocks noGrp="1"/>
          </p:cNvSpPr>
          <p:nvPr>
            <p:ph type="dt" sz="half" idx="10"/>
          </p:nvPr>
        </p:nvSpPr>
        <p:spPr/>
        <p:txBody>
          <a:bodyPr/>
          <a:lstStyle/>
          <a:p>
            <a:fld id="{F35E29DF-7CD8-4D19-A7A6-E84EAD6A4444}" type="datetime1">
              <a:rPr lang="vi-VN" smtClean="0"/>
              <a:t>03/04/2018</a:t>
            </a:fld>
            <a:endParaRPr lang="vi-VN"/>
          </a:p>
        </p:txBody>
      </p:sp>
      <p:sp>
        <p:nvSpPr>
          <p:cNvPr id="4" name="Slide Number Placeholder 3"/>
          <p:cNvSpPr>
            <a:spLocks noGrp="1"/>
          </p:cNvSpPr>
          <p:nvPr>
            <p:ph type="sldNum" sz="quarter" idx="12"/>
          </p:nvPr>
        </p:nvSpPr>
        <p:spPr/>
        <p:txBody>
          <a:bodyPr/>
          <a:lstStyle/>
          <a:p>
            <a:fld id="{01FB6BD5-ABB8-4017-A434-08AE6E7002D1}" type="slidenum">
              <a:rPr lang="vi-VN" smtClean="0"/>
              <a:t>47</a:t>
            </a:fld>
            <a:endParaRPr lang="vi-VN"/>
          </a:p>
        </p:txBody>
      </p:sp>
      <p:sp>
        <p:nvSpPr>
          <p:cNvPr id="5" name="Content Placeholder 4"/>
          <p:cNvSpPr>
            <a:spLocks noGrp="1"/>
          </p:cNvSpPr>
          <p:nvPr>
            <p:ph idx="1"/>
          </p:nvPr>
        </p:nvSpPr>
        <p:spPr>
          <a:xfrm>
            <a:off x="457200" y="1124744"/>
            <a:ext cx="8229600" cy="5256584"/>
          </a:xfrm>
        </p:spPr>
        <p:txBody>
          <a:bodyPr>
            <a:normAutofit/>
          </a:bodyPr>
          <a:lstStyle/>
          <a:p>
            <a:pPr marL="0" indent="0">
              <a:buNone/>
            </a:pPr>
            <a:endParaRPr lang="vi-VN" dirty="0"/>
          </a:p>
        </p:txBody>
      </p:sp>
      <p:pic>
        <p:nvPicPr>
          <p:cNvPr id="6" name="Picture 5"/>
          <p:cNvPicPr/>
          <p:nvPr/>
        </p:nvPicPr>
        <p:blipFill>
          <a:blip r:embed="rId2"/>
          <a:stretch>
            <a:fillRect/>
          </a:stretch>
        </p:blipFill>
        <p:spPr>
          <a:xfrm>
            <a:off x="1115616" y="1399721"/>
            <a:ext cx="7128792" cy="3325423"/>
          </a:xfrm>
          <a:prstGeom prst="rect">
            <a:avLst/>
          </a:prstGeom>
        </p:spPr>
      </p:pic>
    </p:spTree>
    <p:extLst>
      <p:ext uri="{BB962C8B-B14F-4D97-AF65-F5344CB8AC3E}">
        <p14:creationId xmlns:p14="http://schemas.microsoft.com/office/powerpoint/2010/main" val="12744334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036496" cy="720080"/>
          </a:xfrm>
          <a:solidFill>
            <a:srgbClr val="FFFF00"/>
          </a:solidFill>
        </p:spPr>
        <p:txBody>
          <a:bodyPr>
            <a:normAutofit/>
          </a:bodyPr>
          <a:lstStyle/>
          <a:p>
            <a:r>
              <a:rPr lang="en-US" sz="3200" b="1" dirty="0" err="1" smtClean="0"/>
              <a:t>Phụ</a:t>
            </a:r>
            <a:r>
              <a:rPr lang="en-US" sz="3200" b="1" dirty="0" smtClean="0"/>
              <a:t> </a:t>
            </a:r>
            <a:r>
              <a:rPr lang="en-US" sz="3200" b="1" dirty="0" err="1" smtClean="0"/>
              <a:t>lục</a:t>
            </a:r>
            <a:r>
              <a:rPr lang="en-US" sz="3200" b="1" dirty="0" smtClean="0"/>
              <a:t> B </a:t>
            </a:r>
            <a:r>
              <a:rPr lang="vi-VN" sz="3200" dirty="0"/>
              <a:t>Kích thước của đầu nối cho mô đun LED</a:t>
            </a:r>
            <a:r>
              <a:rPr lang="en-US" sz="3200" b="1" dirty="0" smtClean="0"/>
              <a:t> </a:t>
            </a:r>
            <a:endParaRPr lang="vi-VN" sz="3200" b="1" dirty="0"/>
          </a:p>
        </p:txBody>
      </p:sp>
      <p:sp>
        <p:nvSpPr>
          <p:cNvPr id="3" name="Date Placeholder 2"/>
          <p:cNvSpPr>
            <a:spLocks noGrp="1"/>
          </p:cNvSpPr>
          <p:nvPr>
            <p:ph type="dt" sz="half" idx="10"/>
          </p:nvPr>
        </p:nvSpPr>
        <p:spPr/>
        <p:txBody>
          <a:bodyPr/>
          <a:lstStyle/>
          <a:p>
            <a:fld id="{F35E29DF-7CD8-4D19-A7A6-E84EAD6A4444}" type="datetime1">
              <a:rPr lang="vi-VN" smtClean="0"/>
              <a:t>03/04/2018</a:t>
            </a:fld>
            <a:endParaRPr lang="vi-VN"/>
          </a:p>
        </p:txBody>
      </p:sp>
      <p:sp>
        <p:nvSpPr>
          <p:cNvPr id="4" name="Slide Number Placeholder 3"/>
          <p:cNvSpPr>
            <a:spLocks noGrp="1"/>
          </p:cNvSpPr>
          <p:nvPr>
            <p:ph type="sldNum" sz="quarter" idx="12"/>
          </p:nvPr>
        </p:nvSpPr>
        <p:spPr/>
        <p:txBody>
          <a:bodyPr/>
          <a:lstStyle/>
          <a:p>
            <a:fld id="{01FB6BD5-ABB8-4017-A434-08AE6E7002D1}" type="slidenum">
              <a:rPr lang="vi-VN" smtClean="0"/>
              <a:t>48</a:t>
            </a:fld>
            <a:endParaRPr lang="vi-VN"/>
          </a:p>
        </p:txBody>
      </p:sp>
      <p:sp>
        <p:nvSpPr>
          <p:cNvPr id="5" name="Content Placeholder 4"/>
          <p:cNvSpPr>
            <a:spLocks noGrp="1"/>
          </p:cNvSpPr>
          <p:nvPr>
            <p:ph idx="1"/>
          </p:nvPr>
        </p:nvSpPr>
        <p:spPr>
          <a:xfrm>
            <a:off x="457200" y="1124744"/>
            <a:ext cx="8229600" cy="5256584"/>
          </a:xfrm>
        </p:spPr>
        <p:txBody>
          <a:bodyPr>
            <a:normAutofit/>
          </a:bodyPr>
          <a:lstStyle/>
          <a:p>
            <a:pPr marL="0" indent="0">
              <a:buNone/>
            </a:pPr>
            <a:endParaRPr lang="vi-VN"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124744"/>
            <a:ext cx="6840760" cy="5130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44334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036496" cy="720080"/>
          </a:xfrm>
          <a:solidFill>
            <a:srgbClr val="FFFF00"/>
          </a:solidFill>
        </p:spPr>
        <p:txBody>
          <a:bodyPr>
            <a:normAutofit/>
          </a:bodyPr>
          <a:lstStyle/>
          <a:p>
            <a:r>
              <a:rPr lang="en-US" sz="3200" b="1" dirty="0" err="1" smtClean="0"/>
              <a:t>Phụ</a:t>
            </a:r>
            <a:r>
              <a:rPr lang="en-US" sz="3200" b="1" dirty="0" smtClean="0"/>
              <a:t> </a:t>
            </a:r>
            <a:r>
              <a:rPr lang="en-US" sz="3200" b="1" dirty="0" err="1" smtClean="0"/>
              <a:t>lục</a:t>
            </a:r>
            <a:r>
              <a:rPr lang="en-US" sz="3200" b="1" dirty="0" smtClean="0"/>
              <a:t> B </a:t>
            </a:r>
            <a:r>
              <a:rPr lang="vi-VN" sz="3200" dirty="0"/>
              <a:t>Kích thước của đầu nối cho mô đun LED</a:t>
            </a:r>
            <a:r>
              <a:rPr lang="en-US" sz="3200" b="1" dirty="0" smtClean="0"/>
              <a:t> </a:t>
            </a:r>
            <a:endParaRPr lang="vi-VN" sz="3200" b="1" dirty="0"/>
          </a:p>
        </p:txBody>
      </p:sp>
      <p:sp>
        <p:nvSpPr>
          <p:cNvPr id="3" name="Date Placeholder 2"/>
          <p:cNvSpPr>
            <a:spLocks noGrp="1"/>
          </p:cNvSpPr>
          <p:nvPr>
            <p:ph type="dt" sz="half" idx="10"/>
          </p:nvPr>
        </p:nvSpPr>
        <p:spPr/>
        <p:txBody>
          <a:bodyPr/>
          <a:lstStyle/>
          <a:p>
            <a:fld id="{F35E29DF-7CD8-4D19-A7A6-E84EAD6A4444}" type="datetime1">
              <a:rPr lang="vi-VN" smtClean="0"/>
              <a:t>03/04/2018</a:t>
            </a:fld>
            <a:endParaRPr lang="vi-VN"/>
          </a:p>
        </p:txBody>
      </p:sp>
      <p:sp>
        <p:nvSpPr>
          <p:cNvPr id="4" name="Slide Number Placeholder 3"/>
          <p:cNvSpPr>
            <a:spLocks noGrp="1"/>
          </p:cNvSpPr>
          <p:nvPr>
            <p:ph type="sldNum" sz="quarter" idx="12"/>
          </p:nvPr>
        </p:nvSpPr>
        <p:spPr/>
        <p:txBody>
          <a:bodyPr/>
          <a:lstStyle/>
          <a:p>
            <a:fld id="{01FB6BD5-ABB8-4017-A434-08AE6E7002D1}" type="slidenum">
              <a:rPr lang="vi-VN" smtClean="0"/>
              <a:t>49</a:t>
            </a:fld>
            <a:endParaRPr lang="vi-VN"/>
          </a:p>
        </p:txBody>
      </p:sp>
      <p:sp>
        <p:nvSpPr>
          <p:cNvPr id="5" name="Content Placeholder 4"/>
          <p:cNvSpPr>
            <a:spLocks noGrp="1"/>
          </p:cNvSpPr>
          <p:nvPr>
            <p:ph idx="1"/>
          </p:nvPr>
        </p:nvSpPr>
        <p:spPr>
          <a:xfrm>
            <a:off x="457200" y="1124744"/>
            <a:ext cx="8229600" cy="5256584"/>
          </a:xfrm>
        </p:spPr>
        <p:txBody>
          <a:bodyPr>
            <a:normAutofit/>
          </a:bodyPr>
          <a:lstStyle/>
          <a:p>
            <a:pPr marL="0" indent="0">
              <a:buNone/>
            </a:pPr>
            <a:endParaRPr lang="vi-VN" dirty="0"/>
          </a:p>
        </p:txBody>
      </p:sp>
      <p:pic>
        <p:nvPicPr>
          <p:cNvPr id="8" name="Picture 7"/>
          <p:cNvPicPr/>
          <p:nvPr/>
        </p:nvPicPr>
        <p:blipFill>
          <a:blip r:embed="rId2"/>
          <a:stretch>
            <a:fillRect/>
          </a:stretch>
        </p:blipFill>
        <p:spPr>
          <a:xfrm>
            <a:off x="683568" y="1196752"/>
            <a:ext cx="7128792" cy="5112568"/>
          </a:xfrm>
          <a:prstGeom prst="rect">
            <a:avLst/>
          </a:prstGeom>
        </p:spPr>
      </p:pic>
    </p:spTree>
    <p:extLst>
      <p:ext uri="{BB962C8B-B14F-4D97-AF65-F5344CB8AC3E}">
        <p14:creationId xmlns:p14="http://schemas.microsoft.com/office/powerpoint/2010/main" val="604199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784" y="188640"/>
            <a:ext cx="3960440" cy="504056"/>
          </a:xfrm>
          <a:solidFill>
            <a:srgbClr val="FFFF00"/>
          </a:solidFill>
        </p:spPr>
        <p:txBody>
          <a:bodyPr>
            <a:normAutofit fontScale="90000"/>
          </a:bodyPr>
          <a:lstStyle/>
          <a:p>
            <a:r>
              <a:rPr lang="en-US" sz="4000" b="1" dirty="0" smtClean="0"/>
              <a:t>2. </a:t>
            </a:r>
            <a:r>
              <a:rPr lang="en-US" sz="4000" b="1" dirty="0" err="1" smtClean="0"/>
              <a:t>Phân</a:t>
            </a:r>
            <a:r>
              <a:rPr lang="en-US" sz="4000" b="1" dirty="0" smtClean="0"/>
              <a:t> </a:t>
            </a:r>
            <a:r>
              <a:rPr lang="en-US" sz="4000" b="1" dirty="0" err="1" smtClean="0"/>
              <a:t>loại</a:t>
            </a:r>
            <a:endParaRPr lang="vi-VN" sz="4000" b="1" dirty="0"/>
          </a:p>
        </p:txBody>
      </p:sp>
      <p:sp>
        <p:nvSpPr>
          <p:cNvPr id="3" name="Date Placeholder 2"/>
          <p:cNvSpPr>
            <a:spLocks noGrp="1"/>
          </p:cNvSpPr>
          <p:nvPr>
            <p:ph type="dt" sz="half" idx="10"/>
          </p:nvPr>
        </p:nvSpPr>
        <p:spPr/>
        <p:txBody>
          <a:bodyPr/>
          <a:lstStyle/>
          <a:p>
            <a:fld id="{F35E29DF-7CD8-4D19-A7A6-E84EAD6A4444}" type="datetime1">
              <a:rPr lang="vi-VN" smtClean="0"/>
              <a:t>03/04/2018</a:t>
            </a:fld>
            <a:endParaRPr lang="vi-VN" dirty="0"/>
          </a:p>
        </p:txBody>
      </p:sp>
      <p:sp>
        <p:nvSpPr>
          <p:cNvPr id="4" name="Slide Number Placeholder 3"/>
          <p:cNvSpPr>
            <a:spLocks noGrp="1"/>
          </p:cNvSpPr>
          <p:nvPr>
            <p:ph type="sldNum" sz="quarter" idx="12"/>
          </p:nvPr>
        </p:nvSpPr>
        <p:spPr/>
        <p:txBody>
          <a:bodyPr/>
          <a:lstStyle/>
          <a:p>
            <a:fld id="{01FB6BD5-ABB8-4017-A434-08AE6E7002D1}" type="slidenum">
              <a:rPr lang="vi-VN" smtClean="0"/>
              <a:t>5</a:t>
            </a:fld>
            <a:endParaRPr lang="vi-VN"/>
          </a:p>
        </p:txBody>
      </p:sp>
      <p:sp>
        <p:nvSpPr>
          <p:cNvPr id="5" name="Content Placeholder 4"/>
          <p:cNvSpPr>
            <a:spLocks noGrp="1"/>
          </p:cNvSpPr>
          <p:nvPr>
            <p:ph idx="1"/>
          </p:nvPr>
        </p:nvSpPr>
        <p:spPr>
          <a:xfrm>
            <a:off x="251520" y="1052736"/>
            <a:ext cx="8640960" cy="4958011"/>
          </a:xfrm>
        </p:spPr>
        <p:txBody>
          <a:bodyPr>
            <a:noAutofit/>
          </a:bodyPr>
          <a:lstStyle/>
          <a:p>
            <a:pPr marL="0" indent="0">
              <a:buNone/>
            </a:pPr>
            <a:endParaRPr lang="vi-VN"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908719"/>
            <a:ext cx="8856984" cy="5739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63640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036496" cy="720080"/>
          </a:xfrm>
          <a:solidFill>
            <a:srgbClr val="FFFF00"/>
          </a:solidFill>
        </p:spPr>
        <p:txBody>
          <a:bodyPr>
            <a:normAutofit/>
          </a:bodyPr>
          <a:lstStyle/>
          <a:p>
            <a:r>
              <a:rPr lang="en-US" sz="3200" b="1" dirty="0" err="1" smtClean="0"/>
              <a:t>Phụ</a:t>
            </a:r>
            <a:r>
              <a:rPr lang="en-US" sz="3200" b="1" dirty="0" smtClean="0"/>
              <a:t> </a:t>
            </a:r>
            <a:r>
              <a:rPr lang="en-US" sz="3200" b="1" dirty="0" err="1" smtClean="0"/>
              <a:t>lục</a:t>
            </a:r>
            <a:r>
              <a:rPr lang="en-US" sz="3200" b="1" dirty="0" smtClean="0"/>
              <a:t> B </a:t>
            </a:r>
            <a:r>
              <a:rPr lang="vi-VN" sz="3200" dirty="0"/>
              <a:t>Kích thước của đầu nối cho mô đun LED</a:t>
            </a:r>
            <a:r>
              <a:rPr lang="en-US" sz="3200" b="1" dirty="0" smtClean="0"/>
              <a:t> </a:t>
            </a:r>
            <a:endParaRPr lang="vi-VN" sz="3200" b="1" dirty="0"/>
          </a:p>
        </p:txBody>
      </p:sp>
      <p:sp>
        <p:nvSpPr>
          <p:cNvPr id="3" name="Date Placeholder 2"/>
          <p:cNvSpPr>
            <a:spLocks noGrp="1"/>
          </p:cNvSpPr>
          <p:nvPr>
            <p:ph type="dt" sz="half" idx="10"/>
          </p:nvPr>
        </p:nvSpPr>
        <p:spPr/>
        <p:txBody>
          <a:bodyPr/>
          <a:lstStyle/>
          <a:p>
            <a:fld id="{F35E29DF-7CD8-4D19-A7A6-E84EAD6A4444}" type="datetime1">
              <a:rPr lang="vi-VN" smtClean="0"/>
              <a:t>03/04/2018</a:t>
            </a:fld>
            <a:endParaRPr lang="vi-VN"/>
          </a:p>
        </p:txBody>
      </p:sp>
      <p:sp>
        <p:nvSpPr>
          <p:cNvPr id="4" name="Slide Number Placeholder 3"/>
          <p:cNvSpPr>
            <a:spLocks noGrp="1"/>
          </p:cNvSpPr>
          <p:nvPr>
            <p:ph type="sldNum" sz="quarter" idx="12"/>
          </p:nvPr>
        </p:nvSpPr>
        <p:spPr/>
        <p:txBody>
          <a:bodyPr/>
          <a:lstStyle/>
          <a:p>
            <a:fld id="{01FB6BD5-ABB8-4017-A434-08AE6E7002D1}" type="slidenum">
              <a:rPr lang="vi-VN" smtClean="0"/>
              <a:t>50</a:t>
            </a:fld>
            <a:endParaRPr lang="vi-VN"/>
          </a:p>
        </p:txBody>
      </p:sp>
      <p:sp>
        <p:nvSpPr>
          <p:cNvPr id="5" name="Content Placeholder 4"/>
          <p:cNvSpPr>
            <a:spLocks noGrp="1"/>
          </p:cNvSpPr>
          <p:nvPr>
            <p:ph idx="1"/>
          </p:nvPr>
        </p:nvSpPr>
        <p:spPr>
          <a:xfrm>
            <a:off x="457200" y="1124744"/>
            <a:ext cx="8229600" cy="5256584"/>
          </a:xfrm>
        </p:spPr>
        <p:txBody>
          <a:bodyPr>
            <a:normAutofit/>
          </a:bodyPr>
          <a:lstStyle/>
          <a:p>
            <a:pPr marL="0" indent="0">
              <a:buNone/>
            </a:pPr>
            <a:endParaRPr lang="vi-VN" dirty="0"/>
          </a:p>
        </p:txBody>
      </p:sp>
      <p:pic>
        <p:nvPicPr>
          <p:cNvPr id="7" name="Picture 6"/>
          <p:cNvPicPr/>
          <p:nvPr/>
        </p:nvPicPr>
        <p:blipFill>
          <a:blip r:embed="rId2"/>
          <a:stretch>
            <a:fillRect/>
          </a:stretch>
        </p:blipFill>
        <p:spPr>
          <a:xfrm>
            <a:off x="611560" y="1196752"/>
            <a:ext cx="7920880" cy="5184576"/>
          </a:xfrm>
          <a:prstGeom prst="rect">
            <a:avLst/>
          </a:prstGeom>
        </p:spPr>
      </p:pic>
    </p:spTree>
    <p:extLst>
      <p:ext uri="{BB962C8B-B14F-4D97-AF65-F5344CB8AC3E}">
        <p14:creationId xmlns:p14="http://schemas.microsoft.com/office/powerpoint/2010/main" val="6041995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036496" cy="720080"/>
          </a:xfrm>
          <a:solidFill>
            <a:srgbClr val="FFFF00"/>
          </a:solidFill>
        </p:spPr>
        <p:txBody>
          <a:bodyPr>
            <a:normAutofit/>
          </a:bodyPr>
          <a:lstStyle/>
          <a:p>
            <a:r>
              <a:rPr lang="en-US" sz="3200" b="1" dirty="0" err="1" smtClean="0"/>
              <a:t>Phụ</a:t>
            </a:r>
            <a:r>
              <a:rPr lang="en-US" sz="3200" b="1" dirty="0" smtClean="0"/>
              <a:t> </a:t>
            </a:r>
            <a:r>
              <a:rPr lang="en-US" sz="3200" b="1" dirty="0" err="1" smtClean="0"/>
              <a:t>lục</a:t>
            </a:r>
            <a:r>
              <a:rPr lang="en-US" sz="3200" b="1" dirty="0" smtClean="0"/>
              <a:t> B </a:t>
            </a:r>
            <a:r>
              <a:rPr lang="vi-VN" sz="3200" dirty="0"/>
              <a:t>Kích thước của đầu nối cho mô đun LED</a:t>
            </a:r>
            <a:r>
              <a:rPr lang="en-US" sz="3200" b="1" dirty="0" smtClean="0"/>
              <a:t> </a:t>
            </a:r>
            <a:endParaRPr lang="vi-VN" sz="3200" b="1" dirty="0"/>
          </a:p>
        </p:txBody>
      </p:sp>
      <p:sp>
        <p:nvSpPr>
          <p:cNvPr id="3" name="Date Placeholder 2"/>
          <p:cNvSpPr>
            <a:spLocks noGrp="1"/>
          </p:cNvSpPr>
          <p:nvPr>
            <p:ph type="dt" sz="half" idx="10"/>
          </p:nvPr>
        </p:nvSpPr>
        <p:spPr/>
        <p:txBody>
          <a:bodyPr/>
          <a:lstStyle/>
          <a:p>
            <a:fld id="{F35E29DF-7CD8-4D19-A7A6-E84EAD6A4444}" type="datetime1">
              <a:rPr lang="vi-VN" smtClean="0"/>
              <a:t>03/04/2018</a:t>
            </a:fld>
            <a:endParaRPr lang="vi-VN"/>
          </a:p>
        </p:txBody>
      </p:sp>
      <p:sp>
        <p:nvSpPr>
          <p:cNvPr id="4" name="Slide Number Placeholder 3"/>
          <p:cNvSpPr>
            <a:spLocks noGrp="1"/>
          </p:cNvSpPr>
          <p:nvPr>
            <p:ph type="sldNum" sz="quarter" idx="12"/>
          </p:nvPr>
        </p:nvSpPr>
        <p:spPr/>
        <p:txBody>
          <a:bodyPr/>
          <a:lstStyle/>
          <a:p>
            <a:fld id="{01FB6BD5-ABB8-4017-A434-08AE6E7002D1}" type="slidenum">
              <a:rPr lang="vi-VN" smtClean="0"/>
              <a:t>51</a:t>
            </a:fld>
            <a:endParaRPr lang="vi-VN"/>
          </a:p>
        </p:txBody>
      </p:sp>
      <p:sp>
        <p:nvSpPr>
          <p:cNvPr id="5" name="Content Placeholder 4"/>
          <p:cNvSpPr>
            <a:spLocks noGrp="1"/>
          </p:cNvSpPr>
          <p:nvPr>
            <p:ph idx="1"/>
          </p:nvPr>
        </p:nvSpPr>
        <p:spPr>
          <a:xfrm>
            <a:off x="457200" y="1124744"/>
            <a:ext cx="8229600" cy="5256584"/>
          </a:xfrm>
        </p:spPr>
        <p:txBody>
          <a:bodyPr>
            <a:normAutofit/>
          </a:bodyPr>
          <a:lstStyle/>
          <a:p>
            <a:pPr marL="0" indent="0">
              <a:buNone/>
            </a:pPr>
            <a:endParaRPr lang="vi-VN"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980728"/>
            <a:ext cx="6593557" cy="5750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2356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640960" cy="792088"/>
          </a:xfrm>
          <a:solidFill>
            <a:srgbClr val="FFFF00"/>
          </a:solidFill>
        </p:spPr>
        <p:txBody>
          <a:bodyPr>
            <a:normAutofit/>
          </a:bodyPr>
          <a:lstStyle/>
          <a:p>
            <a:r>
              <a:rPr lang="en-US" sz="4000" b="1" dirty="0" smtClean="0"/>
              <a:t>3. </a:t>
            </a:r>
            <a:r>
              <a:rPr lang="vi-VN" sz="4000" dirty="0"/>
              <a:t>Yêu cầu chung cho thử nghiệm</a:t>
            </a:r>
            <a:endParaRPr lang="vi-VN" sz="4000" b="1" dirty="0"/>
          </a:p>
        </p:txBody>
      </p:sp>
      <p:sp>
        <p:nvSpPr>
          <p:cNvPr id="3" name="Date Placeholder 2"/>
          <p:cNvSpPr>
            <a:spLocks noGrp="1"/>
          </p:cNvSpPr>
          <p:nvPr>
            <p:ph type="dt" sz="half" idx="10"/>
          </p:nvPr>
        </p:nvSpPr>
        <p:spPr/>
        <p:txBody>
          <a:bodyPr/>
          <a:lstStyle/>
          <a:p>
            <a:fld id="{F35E29DF-7CD8-4D19-A7A6-E84EAD6A4444}" type="datetime1">
              <a:rPr lang="vi-VN" smtClean="0"/>
              <a:t>03/04/2018</a:t>
            </a:fld>
            <a:endParaRPr lang="vi-VN"/>
          </a:p>
        </p:txBody>
      </p:sp>
      <p:sp>
        <p:nvSpPr>
          <p:cNvPr id="4" name="Slide Number Placeholder 3"/>
          <p:cNvSpPr>
            <a:spLocks noGrp="1"/>
          </p:cNvSpPr>
          <p:nvPr>
            <p:ph type="sldNum" sz="quarter" idx="12"/>
          </p:nvPr>
        </p:nvSpPr>
        <p:spPr/>
        <p:txBody>
          <a:bodyPr/>
          <a:lstStyle/>
          <a:p>
            <a:fld id="{01FB6BD5-ABB8-4017-A434-08AE6E7002D1}" type="slidenum">
              <a:rPr lang="vi-VN" smtClean="0"/>
              <a:t>6</a:t>
            </a:fld>
            <a:endParaRPr lang="vi-VN"/>
          </a:p>
        </p:txBody>
      </p:sp>
      <p:sp>
        <p:nvSpPr>
          <p:cNvPr id="5" name="Content Placeholder 4"/>
          <p:cNvSpPr>
            <a:spLocks noGrp="1"/>
          </p:cNvSpPr>
          <p:nvPr>
            <p:ph idx="1"/>
          </p:nvPr>
        </p:nvSpPr>
        <p:spPr>
          <a:xfrm>
            <a:off x="467544" y="1124745"/>
            <a:ext cx="8568952" cy="5472608"/>
          </a:xfrm>
        </p:spPr>
        <p:txBody>
          <a:bodyPr>
            <a:normAutofit fontScale="70000" lnSpcReduction="20000"/>
          </a:bodyPr>
          <a:lstStyle/>
          <a:p>
            <a:pPr marL="0" indent="0">
              <a:buNone/>
            </a:pPr>
            <a:r>
              <a:rPr lang="vi-VN" dirty="0"/>
              <a:t>Bộ điều khiển phải được thiết kế và chế tạo sao cho trong hoạt động bình thường không gây nguy hiểm cho người sử dụng hoặc môi trường.</a:t>
            </a:r>
          </a:p>
          <a:p>
            <a:pPr marL="0" indent="0">
              <a:buNone/>
            </a:pPr>
            <a:r>
              <a:rPr lang="vi-VN" dirty="0"/>
              <a:t>Sự phù hợp được xác định thông qua kiểm tra trực quan và tất cả các phép thử được quy định trong tiêu chuẩn này</a:t>
            </a:r>
            <a:r>
              <a:rPr lang="vi-VN" dirty="0" smtClean="0"/>
              <a:t>.</a:t>
            </a:r>
          </a:p>
          <a:p>
            <a:pPr marL="0" indent="0">
              <a:buNone/>
            </a:pPr>
            <a:r>
              <a:rPr lang="vi-VN" dirty="0"/>
              <a:t>Các phép thử theo tiêu chuẩn này phải là thử nghiệm điển hình.</a:t>
            </a:r>
          </a:p>
          <a:p>
            <a:pPr marL="0" indent="0">
              <a:buNone/>
            </a:pPr>
            <a:r>
              <a:rPr lang="vi-VN" b="1" dirty="0"/>
              <a:t>Chú ý</a:t>
            </a:r>
            <a:r>
              <a:rPr lang="vi-VN" dirty="0"/>
              <a:t> Các yêu cầu và dung sai cho phép theo tiêu chuẩn này liên quan đến thử nghiệm mẫu do sản xuất gửi cho mục đích đó. Mẫu thử nghiệm này phải đại diện cho các đặc tính của sản phẩm của nhà sản xuất và thích hợp hơn để được tiếp giáp với giá trị của trung tâm sản xuất.</a:t>
            </a:r>
          </a:p>
          <a:p>
            <a:pPr marL="0" indent="0">
              <a:buNone/>
            </a:pPr>
            <a:r>
              <a:rPr lang="vi-VN" dirty="0"/>
              <a:t>Trừ khi có quy định khác, tất cả các phép thử phải được thực hiện ở nhiệt độ môi trường 10℃ đến 30℃.</a:t>
            </a:r>
          </a:p>
          <a:p>
            <a:pPr marL="0" indent="0">
              <a:buNone/>
            </a:pPr>
            <a:r>
              <a:rPr lang="vi-VN" dirty="0"/>
              <a:t>Điện áp thử nghiệm phải có độ dung sai cho phép trong khoảng ± 3% khi đo là giá trị trung bình. Tổng thành phần hài không được vượt quá 3%. Vào thời điểm này, tất cả các thành phần hài được định nghĩa là tổng trung bình bình phương (r.m.s) của mỗi thành phần hài sử dụng sóng cơ bản là 100%</a:t>
            </a:r>
          </a:p>
        </p:txBody>
      </p:sp>
    </p:spTree>
    <p:extLst>
      <p:ext uri="{BB962C8B-B14F-4D97-AF65-F5344CB8AC3E}">
        <p14:creationId xmlns:p14="http://schemas.microsoft.com/office/powerpoint/2010/main" val="2226364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800" y="188640"/>
            <a:ext cx="5400600" cy="792088"/>
          </a:xfrm>
          <a:solidFill>
            <a:srgbClr val="FFFF00"/>
          </a:solidFill>
        </p:spPr>
        <p:txBody>
          <a:bodyPr>
            <a:normAutofit/>
          </a:bodyPr>
          <a:lstStyle/>
          <a:p>
            <a:r>
              <a:rPr lang="en-US" sz="4000" b="1" dirty="0"/>
              <a:t>6 </a:t>
            </a:r>
            <a:r>
              <a:rPr lang="en-US" sz="4000" b="1" dirty="0" err="1"/>
              <a:t>Các</a:t>
            </a:r>
            <a:r>
              <a:rPr lang="en-US" sz="4000" b="1" dirty="0"/>
              <a:t> </a:t>
            </a:r>
            <a:r>
              <a:rPr lang="en-US" sz="4000" b="1" dirty="0" err="1"/>
              <a:t>yêu</a:t>
            </a:r>
            <a:r>
              <a:rPr lang="en-US" sz="4000" b="1" dirty="0"/>
              <a:t> </a:t>
            </a:r>
            <a:r>
              <a:rPr lang="en-US" sz="4000" b="1" dirty="0" err="1"/>
              <a:t>cầu</a:t>
            </a:r>
            <a:r>
              <a:rPr lang="en-US" sz="4000" b="1" dirty="0"/>
              <a:t> </a:t>
            </a:r>
            <a:r>
              <a:rPr lang="en-US" sz="4000" b="1" dirty="0" err="1"/>
              <a:t>về</a:t>
            </a:r>
            <a:r>
              <a:rPr lang="en-US" sz="4000" b="1" dirty="0"/>
              <a:t> an </a:t>
            </a:r>
            <a:r>
              <a:rPr lang="en-US" sz="4000" b="1" dirty="0" err="1"/>
              <a:t>toàn</a:t>
            </a:r>
            <a:endParaRPr lang="vi-VN" sz="4000" b="1" dirty="0"/>
          </a:p>
        </p:txBody>
      </p:sp>
      <p:sp>
        <p:nvSpPr>
          <p:cNvPr id="3" name="Date Placeholder 2"/>
          <p:cNvSpPr>
            <a:spLocks noGrp="1"/>
          </p:cNvSpPr>
          <p:nvPr>
            <p:ph type="dt" sz="half" idx="10"/>
          </p:nvPr>
        </p:nvSpPr>
        <p:spPr/>
        <p:txBody>
          <a:bodyPr/>
          <a:lstStyle/>
          <a:p>
            <a:fld id="{F35E29DF-7CD8-4D19-A7A6-E84EAD6A4444}" type="datetime1">
              <a:rPr lang="vi-VN" smtClean="0"/>
              <a:t>03/04/2018</a:t>
            </a:fld>
            <a:endParaRPr lang="vi-VN"/>
          </a:p>
        </p:txBody>
      </p:sp>
      <p:sp>
        <p:nvSpPr>
          <p:cNvPr id="4" name="Slide Number Placeholder 3"/>
          <p:cNvSpPr>
            <a:spLocks noGrp="1"/>
          </p:cNvSpPr>
          <p:nvPr>
            <p:ph type="sldNum" sz="quarter" idx="12"/>
          </p:nvPr>
        </p:nvSpPr>
        <p:spPr/>
        <p:txBody>
          <a:bodyPr/>
          <a:lstStyle/>
          <a:p>
            <a:fld id="{01FB6BD5-ABB8-4017-A434-08AE6E7002D1}" type="slidenum">
              <a:rPr lang="vi-VN" smtClean="0"/>
              <a:t>7</a:t>
            </a:fld>
            <a:endParaRPr lang="vi-VN"/>
          </a:p>
        </p:txBody>
      </p:sp>
      <p:sp>
        <p:nvSpPr>
          <p:cNvPr id="5" name="Content Placeholder 4"/>
          <p:cNvSpPr>
            <a:spLocks noGrp="1"/>
          </p:cNvSpPr>
          <p:nvPr>
            <p:ph idx="1"/>
          </p:nvPr>
        </p:nvSpPr>
        <p:spPr>
          <a:xfrm>
            <a:off x="457200" y="1196752"/>
            <a:ext cx="8229600" cy="5472608"/>
          </a:xfrm>
        </p:spPr>
        <p:txBody>
          <a:bodyPr>
            <a:normAutofit fontScale="47500" lnSpcReduction="20000"/>
          </a:bodyPr>
          <a:lstStyle/>
          <a:p>
            <a:pPr marL="0" indent="0">
              <a:buNone/>
            </a:pPr>
            <a:r>
              <a:rPr lang="vi-VN" b="1" dirty="0"/>
              <a:t>6.1.1 Ghi nhãn trên sản </a:t>
            </a:r>
            <a:r>
              <a:rPr lang="vi-VN" b="1" dirty="0" smtClean="0"/>
              <a:t>phẩm  (Tương tự IEC 61347-1)</a:t>
            </a:r>
            <a:endParaRPr lang="vi-VN" b="1" dirty="0"/>
          </a:p>
          <a:p>
            <a:pPr marL="0" indent="0">
              <a:buNone/>
            </a:pPr>
            <a:r>
              <a:rPr lang="vi-VN" dirty="0"/>
              <a:t>Các thông tin sau đây sẽ được ghi nhãn rõ ràng và bền vững trên vị trí nổi bật của bộ điều khiển theo cách không dễ dàng xóa bỏ.</a:t>
            </a:r>
          </a:p>
          <a:p>
            <a:pPr marL="0" indent="0">
              <a:buNone/>
            </a:pPr>
            <a:r>
              <a:rPr lang="vi-VN" dirty="0"/>
              <a:t>a) Tên hoặc mã của nhà sản xuất</a:t>
            </a:r>
          </a:p>
          <a:p>
            <a:pPr marL="0" indent="0">
              <a:buNone/>
            </a:pPr>
            <a:r>
              <a:rPr lang="vi-VN" dirty="0"/>
              <a:t>b) Điện áp định mức (V)</a:t>
            </a:r>
          </a:p>
          <a:p>
            <a:pPr marL="0" indent="0">
              <a:buNone/>
            </a:pPr>
            <a:r>
              <a:rPr lang="vi-VN" dirty="0"/>
              <a:t>c) Dòng định mức (A)</a:t>
            </a:r>
          </a:p>
          <a:p>
            <a:pPr marL="0" indent="0">
              <a:buNone/>
            </a:pPr>
            <a:r>
              <a:rPr lang="vi-VN" dirty="0"/>
              <a:t>d) Công suất định mức (W)</a:t>
            </a:r>
          </a:p>
          <a:p>
            <a:pPr marL="0" indent="0">
              <a:buNone/>
            </a:pPr>
            <a:r>
              <a:rPr lang="vi-VN" dirty="0"/>
              <a:t>đ) Tần số định mức (Hz)</a:t>
            </a:r>
          </a:p>
          <a:p>
            <a:pPr marL="0" indent="0">
              <a:buNone/>
            </a:pPr>
            <a:r>
              <a:rPr lang="vi-VN" dirty="0"/>
              <a:t>f) Ngày sản xuất</a:t>
            </a:r>
          </a:p>
          <a:p>
            <a:pPr marL="0" indent="0">
              <a:buNone/>
            </a:pPr>
            <a:r>
              <a:rPr lang="vi-VN" dirty="0"/>
              <a:t>g) Điện áp ra (V) và dòng ra (A)</a:t>
            </a:r>
          </a:p>
          <a:p>
            <a:pPr marL="0" indent="0">
              <a:buNone/>
            </a:pPr>
            <a:r>
              <a:rPr lang="vi-VN" dirty="0"/>
              <a:t>- Loại điện áp không đổi: điện áp đầu ra định mức (V) và dòng điện đầu ra tối đa (A)</a:t>
            </a:r>
          </a:p>
          <a:p>
            <a:pPr marL="0" indent="0">
              <a:buNone/>
            </a:pPr>
            <a:r>
              <a:rPr lang="vi-VN" dirty="0"/>
              <a:t>- Loại dòng điện không đổi: dòng điện định mức (A) và điện áp ra lớn nhất (V)</a:t>
            </a:r>
          </a:p>
          <a:p>
            <a:pPr marL="0" indent="0">
              <a:buNone/>
            </a:pPr>
            <a:r>
              <a:rPr lang="vi-VN" dirty="0"/>
              <a:t>h) Hệ số công suất</a:t>
            </a:r>
          </a:p>
          <a:p>
            <a:pPr marL="0" indent="0">
              <a:buNone/>
            </a:pPr>
            <a:r>
              <a:rPr lang="vi-VN" dirty="0"/>
              <a:t>i) Chứng nhận NO.</a:t>
            </a:r>
          </a:p>
          <a:p>
            <a:pPr marL="0" indent="0">
              <a:buNone/>
            </a:pPr>
            <a:r>
              <a:rPr lang="vi-VN" dirty="0"/>
              <a:t>j) Ký hiệu nối đất</a:t>
            </a:r>
          </a:p>
          <a:p>
            <a:pPr marL="0" indent="0">
              <a:buNone/>
            </a:pPr>
            <a:r>
              <a:rPr lang="vi-VN" dirty="0"/>
              <a:t>k) Chiều dài của đường dây đầu ra (trong trường hợp bộ điều khiển độc lập)</a:t>
            </a:r>
          </a:p>
          <a:p>
            <a:pPr marL="0" indent="0">
              <a:buNone/>
            </a:pPr>
            <a:r>
              <a:rPr lang="vi-VN" dirty="0"/>
              <a:t>l) Cấp IP (khi cấp IP là tự do, nó thường được gọi là IP20 thì không được đánh dấu.)</a:t>
            </a:r>
          </a:p>
          <a:p>
            <a:pPr marL="0" indent="0">
              <a:buNone/>
            </a:pPr>
            <a:r>
              <a:rPr lang="vi-VN" dirty="0"/>
              <a:t>m) giá trị t</a:t>
            </a:r>
            <a:r>
              <a:rPr lang="vi-VN" baseline="-25000" dirty="0"/>
              <a:t>c</a:t>
            </a:r>
            <a:r>
              <a:rPr lang="vi-VN" dirty="0"/>
              <a:t> tham </a:t>
            </a:r>
            <a:r>
              <a:rPr lang="en-US" dirty="0" err="1"/>
              <a:t>chiếu</a:t>
            </a:r>
            <a:endParaRPr lang="vi-VN" dirty="0"/>
          </a:p>
          <a:p>
            <a:pPr marL="0" indent="0">
              <a:buNone/>
            </a:pPr>
            <a:r>
              <a:rPr lang="vi-VN" dirty="0"/>
              <a:t>n) Chỉ dẫn vị trí và mục đích của các nối khi cần thiết cho sự an toàn.</a:t>
            </a:r>
          </a:p>
          <a:p>
            <a:pPr marL="0" indent="0">
              <a:buNone/>
            </a:pPr>
            <a:r>
              <a:rPr lang="vi-VN" dirty="0"/>
              <a:t>Trong trường hợp nối dây dẫn, một dấu hiệu rõ ràng sẽ được đưa ra trong sơ đồ dây.</a:t>
            </a:r>
          </a:p>
          <a:p>
            <a:pPr marL="0" indent="0">
              <a:buNone/>
            </a:pPr>
            <a:r>
              <a:rPr lang="vi-VN" dirty="0"/>
              <a:t>o) Thông tin liên lạc của A / S (ví dụ: địa chỉ và số điện thoại)</a:t>
            </a:r>
          </a:p>
          <a:p>
            <a:pPr marL="0" indent="0">
              <a:buNone/>
            </a:pPr>
            <a:r>
              <a:rPr lang="vi-VN" dirty="0"/>
              <a:t>p) Nước xuất xứ</a:t>
            </a:r>
          </a:p>
          <a:p>
            <a:endParaRPr lang="vi-VN" dirty="0"/>
          </a:p>
        </p:txBody>
      </p:sp>
    </p:spTree>
    <p:extLst>
      <p:ext uri="{BB962C8B-B14F-4D97-AF65-F5344CB8AC3E}">
        <p14:creationId xmlns:p14="http://schemas.microsoft.com/office/powerpoint/2010/main" val="2226364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116632"/>
            <a:ext cx="5472608" cy="792088"/>
          </a:xfrm>
          <a:solidFill>
            <a:srgbClr val="FFFF00"/>
          </a:solidFill>
        </p:spPr>
        <p:txBody>
          <a:bodyPr>
            <a:normAutofit/>
          </a:bodyPr>
          <a:lstStyle/>
          <a:p>
            <a:r>
              <a:rPr lang="en-US" sz="4000" b="1" dirty="0"/>
              <a:t>6 </a:t>
            </a:r>
            <a:r>
              <a:rPr lang="en-US" sz="4000" b="1" dirty="0" err="1"/>
              <a:t>Các</a:t>
            </a:r>
            <a:r>
              <a:rPr lang="en-US" sz="4000" b="1" dirty="0"/>
              <a:t> </a:t>
            </a:r>
            <a:r>
              <a:rPr lang="en-US" sz="4000" b="1" dirty="0" err="1"/>
              <a:t>yêu</a:t>
            </a:r>
            <a:r>
              <a:rPr lang="en-US" sz="4000" b="1" dirty="0"/>
              <a:t> </a:t>
            </a:r>
            <a:r>
              <a:rPr lang="en-US" sz="4000" b="1" dirty="0" err="1"/>
              <a:t>cầu</a:t>
            </a:r>
            <a:r>
              <a:rPr lang="en-US" sz="4000" b="1" dirty="0"/>
              <a:t> </a:t>
            </a:r>
            <a:r>
              <a:rPr lang="en-US" sz="4000" b="1" dirty="0" err="1"/>
              <a:t>về</a:t>
            </a:r>
            <a:r>
              <a:rPr lang="en-US" sz="4000" b="1" dirty="0"/>
              <a:t> an </a:t>
            </a:r>
            <a:r>
              <a:rPr lang="en-US" sz="4000" b="1" dirty="0" err="1"/>
              <a:t>toàn</a:t>
            </a:r>
            <a:endParaRPr lang="vi-VN" sz="4000" b="1" dirty="0"/>
          </a:p>
        </p:txBody>
      </p:sp>
      <p:sp>
        <p:nvSpPr>
          <p:cNvPr id="3" name="Date Placeholder 2"/>
          <p:cNvSpPr>
            <a:spLocks noGrp="1"/>
          </p:cNvSpPr>
          <p:nvPr>
            <p:ph type="dt" sz="half" idx="10"/>
          </p:nvPr>
        </p:nvSpPr>
        <p:spPr/>
        <p:txBody>
          <a:bodyPr/>
          <a:lstStyle/>
          <a:p>
            <a:fld id="{F35E29DF-7CD8-4D19-A7A6-E84EAD6A4444}" type="datetime1">
              <a:rPr lang="vi-VN" smtClean="0"/>
              <a:t>03/04/2018</a:t>
            </a:fld>
            <a:endParaRPr lang="vi-VN"/>
          </a:p>
        </p:txBody>
      </p:sp>
      <p:sp>
        <p:nvSpPr>
          <p:cNvPr id="4" name="Slide Number Placeholder 3"/>
          <p:cNvSpPr>
            <a:spLocks noGrp="1"/>
          </p:cNvSpPr>
          <p:nvPr>
            <p:ph type="sldNum" sz="quarter" idx="12"/>
          </p:nvPr>
        </p:nvSpPr>
        <p:spPr/>
        <p:txBody>
          <a:bodyPr/>
          <a:lstStyle/>
          <a:p>
            <a:fld id="{01FB6BD5-ABB8-4017-A434-08AE6E7002D1}" type="slidenum">
              <a:rPr lang="vi-VN" smtClean="0"/>
              <a:t>8</a:t>
            </a:fld>
            <a:endParaRPr lang="vi-VN"/>
          </a:p>
        </p:txBody>
      </p:sp>
      <p:sp>
        <p:nvSpPr>
          <p:cNvPr id="5" name="Content Placeholder 4"/>
          <p:cNvSpPr>
            <a:spLocks noGrp="1"/>
          </p:cNvSpPr>
          <p:nvPr>
            <p:ph idx="1"/>
          </p:nvPr>
        </p:nvSpPr>
        <p:spPr>
          <a:xfrm>
            <a:off x="457200" y="1268760"/>
            <a:ext cx="8229600" cy="5112568"/>
          </a:xfrm>
        </p:spPr>
        <p:txBody>
          <a:bodyPr>
            <a:normAutofit fontScale="85000" lnSpcReduction="20000"/>
          </a:bodyPr>
          <a:lstStyle/>
          <a:p>
            <a:pPr marL="0" indent="0">
              <a:buNone/>
            </a:pPr>
            <a:r>
              <a:rPr lang="vi-VN" b="1" dirty="0"/>
              <a:t>6.1.3 Độ bền và tính dễ đọc của nhãn</a:t>
            </a:r>
          </a:p>
          <a:p>
            <a:pPr marL="0" indent="0">
              <a:buNone/>
            </a:pPr>
            <a:r>
              <a:rPr lang="vi-VN" dirty="0"/>
              <a:t>Nhãn phải bền và dễ đọc. Sự phù hợp được kiểm tra bằng cách cố gắng thử độ bong tróc nhãn bằng cách chà xát nhẹ bằng tay trong 15 giây với miếng vải ngâm nước và sau khi làm khô, thêm 15 giây nữa với một miếng vải thấm dầu.</a:t>
            </a:r>
          </a:p>
          <a:p>
            <a:pPr marL="0" indent="0">
              <a:buNone/>
            </a:pPr>
            <a:r>
              <a:rPr lang="vi-VN" dirty="0"/>
              <a:t>Việc ghi nhãn phải rõ ràng sau khi thử nghiệm và nhãn hiệu không được dễ dàng loại bỏ.</a:t>
            </a:r>
          </a:p>
          <a:p>
            <a:pPr marL="0" indent="0">
              <a:buNone/>
            </a:pPr>
            <a:r>
              <a:rPr lang="vi-VN" b="1" dirty="0"/>
              <a:t>Chú thích</a:t>
            </a:r>
            <a:r>
              <a:rPr lang="vi-VN" dirty="0"/>
              <a:t> dầu được sử dụng phải bao gồm dung môi hexane có hàm lượng chất thơm tối đa 0.1% thể tích, trị giá 29% đối với kauri-butanol, điểm sôi ban đầu xấp xỉ 65 ℃, điểm khô khoảng 69 ℃ và mật độ xấp xỉ 0,68 g / cm3</a:t>
            </a:r>
          </a:p>
          <a:p>
            <a:pPr marL="0" indent="0">
              <a:buNone/>
            </a:pPr>
            <a:endParaRPr lang="vi-VN" dirty="0"/>
          </a:p>
        </p:txBody>
      </p:sp>
    </p:spTree>
    <p:extLst>
      <p:ext uri="{BB962C8B-B14F-4D97-AF65-F5344CB8AC3E}">
        <p14:creationId xmlns:p14="http://schemas.microsoft.com/office/powerpoint/2010/main" val="3656824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800" y="332656"/>
            <a:ext cx="5112568" cy="792088"/>
          </a:xfrm>
          <a:solidFill>
            <a:srgbClr val="FFFF00"/>
          </a:solidFill>
        </p:spPr>
        <p:txBody>
          <a:bodyPr>
            <a:normAutofit fontScale="90000"/>
          </a:bodyPr>
          <a:lstStyle/>
          <a:p>
            <a:r>
              <a:rPr lang="en-US" sz="4000" b="1" dirty="0"/>
              <a:t>6 </a:t>
            </a:r>
            <a:r>
              <a:rPr lang="en-US" sz="4000" b="1" dirty="0" err="1"/>
              <a:t>Các</a:t>
            </a:r>
            <a:r>
              <a:rPr lang="en-US" sz="4000" b="1" dirty="0"/>
              <a:t> </a:t>
            </a:r>
            <a:r>
              <a:rPr lang="en-US" sz="4000" b="1" dirty="0" err="1"/>
              <a:t>yêu</a:t>
            </a:r>
            <a:r>
              <a:rPr lang="en-US" sz="4000" b="1" dirty="0"/>
              <a:t> </a:t>
            </a:r>
            <a:r>
              <a:rPr lang="en-US" sz="4000" b="1" dirty="0" err="1"/>
              <a:t>cầu</a:t>
            </a:r>
            <a:r>
              <a:rPr lang="en-US" sz="4000" b="1" dirty="0"/>
              <a:t> </a:t>
            </a:r>
            <a:r>
              <a:rPr lang="en-US" sz="4000" b="1" dirty="0" err="1"/>
              <a:t>về</a:t>
            </a:r>
            <a:r>
              <a:rPr lang="en-US" sz="4000" b="1" dirty="0"/>
              <a:t> an </a:t>
            </a:r>
            <a:r>
              <a:rPr lang="en-US" sz="4000" b="1" dirty="0" err="1"/>
              <a:t>toàn</a:t>
            </a:r>
            <a:endParaRPr lang="vi-VN" sz="4000" b="1" dirty="0"/>
          </a:p>
        </p:txBody>
      </p:sp>
      <p:sp>
        <p:nvSpPr>
          <p:cNvPr id="3" name="Date Placeholder 2"/>
          <p:cNvSpPr>
            <a:spLocks noGrp="1"/>
          </p:cNvSpPr>
          <p:nvPr>
            <p:ph type="dt" sz="half" idx="10"/>
          </p:nvPr>
        </p:nvSpPr>
        <p:spPr/>
        <p:txBody>
          <a:bodyPr/>
          <a:lstStyle/>
          <a:p>
            <a:fld id="{F35E29DF-7CD8-4D19-A7A6-E84EAD6A4444}" type="datetime1">
              <a:rPr lang="vi-VN" smtClean="0"/>
              <a:t>03/04/2018</a:t>
            </a:fld>
            <a:endParaRPr lang="vi-VN"/>
          </a:p>
        </p:txBody>
      </p:sp>
      <p:sp>
        <p:nvSpPr>
          <p:cNvPr id="4" name="Slide Number Placeholder 3"/>
          <p:cNvSpPr>
            <a:spLocks noGrp="1"/>
          </p:cNvSpPr>
          <p:nvPr>
            <p:ph type="sldNum" sz="quarter" idx="12"/>
          </p:nvPr>
        </p:nvSpPr>
        <p:spPr/>
        <p:txBody>
          <a:bodyPr/>
          <a:lstStyle/>
          <a:p>
            <a:fld id="{01FB6BD5-ABB8-4017-A434-08AE6E7002D1}" type="slidenum">
              <a:rPr lang="vi-VN" smtClean="0"/>
              <a:t>9</a:t>
            </a:fld>
            <a:endParaRPr lang="vi-VN"/>
          </a:p>
        </p:txBody>
      </p:sp>
      <p:sp>
        <p:nvSpPr>
          <p:cNvPr id="5" name="Content Placeholder 4"/>
          <p:cNvSpPr>
            <a:spLocks noGrp="1"/>
          </p:cNvSpPr>
          <p:nvPr>
            <p:ph idx="1"/>
          </p:nvPr>
        </p:nvSpPr>
        <p:spPr/>
        <p:txBody>
          <a:bodyPr>
            <a:normAutofit fontScale="77500" lnSpcReduction="20000"/>
          </a:bodyPr>
          <a:lstStyle/>
          <a:p>
            <a:pPr marL="0" indent="0">
              <a:buNone/>
            </a:pPr>
            <a:r>
              <a:rPr lang="vi-VN" b="1" dirty="0"/>
              <a:t>6.2 Bảo vệ chống lại sự tiếp xúc ngẫu nhiên với các bộ phận trực tiếp</a:t>
            </a:r>
          </a:p>
          <a:p>
            <a:pPr marL="0" indent="0">
              <a:buNone/>
            </a:pPr>
            <a:r>
              <a:rPr lang="vi-VN" dirty="0"/>
              <a:t>Các yêu cầu của khoản 10 KS C IEC 61347-1 áp </a:t>
            </a:r>
            <a:r>
              <a:rPr lang="vi-VN" dirty="0" smtClean="0"/>
              <a:t>dụng</a:t>
            </a:r>
          </a:p>
          <a:p>
            <a:pPr marL="0" indent="0">
              <a:buNone/>
            </a:pPr>
            <a:r>
              <a:rPr lang="vi-VN" b="1" i="1" dirty="0" smtClean="0"/>
              <a:t>10.1</a:t>
            </a:r>
            <a:r>
              <a:rPr lang="vi-VN" b="1" i="1" dirty="0"/>
              <a:t>.</a:t>
            </a:r>
            <a:r>
              <a:rPr lang="vi-VN" i="1" dirty="0"/>
              <a:t> Bộ điều khiển đèn không dựa vào vỏ bọc của đèn điện để bảo vệ chống điện giật phải đủ khả năng bảo vệ chống chạm ngẫu nhiên vào các bộ phận mang điện khi được lắp đặt như trong sử dụng bình thường (xem Phụ lục A).</a:t>
            </a:r>
            <a:r>
              <a:rPr lang="vi-VN" dirty="0"/>
              <a:t> </a:t>
            </a:r>
            <a:r>
              <a:rPr lang="vi-VN" i="1" dirty="0"/>
              <a:t>Bộ điều khiển đèn lắp liền dựa vào vỏ bọc của đèn điện để bảo vệ phải được thử nghiệm theo sử dụng dự kiến của bộ điều khiển đèn.</a:t>
            </a:r>
            <a:endParaRPr lang="vi-VN" dirty="0"/>
          </a:p>
          <a:p>
            <a:pPr marL="0" indent="0">
              <a:buNone/>
            </a:pPr>
            <a:r>
              <a:rPr lang="vi-VN" i="1" dirty="0" smtClean="0"/>
              <a:t>Đối </a:t>
            </a:r>
            <a:r>
              <a:rPr lang="vi-VN" i="1" dirty="0"/>
              <a:t>với yêu cầu này, sơn và men không được coi là đủ để bảo vệ hoặc đảm bảo cách điện</a:t>
            </a:r>
            <a:endParaRPr lang="vi-VN" dirty="0"/>
          </a:p>
        </p:txBody>
      </p:sp>
    </p:spTree>
    <p:extLst>
      <p:ext uri="{BB962C8B-B14F-4D97-AF65-F5344CB8AC3E}">
        <p14:creationId xmlns:p14="http://schemas.microsoft.com/office/powerpoint/2010/main" val="750270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1649</TotalTime>
  <Words>5742</Words>
  <Application>Microsoft Office PowerPoint</Application>
  <PresentationFormat>On-screen Show (4:3)</PresentationFormat>
  <Paragraphs>355</Paragraphs>
  <Slides>51</Slides>
  <Notes>0</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Các tiêu chuẩn IEC về EMC áp dụng cho LED driver</vt:lpstr>
      <vt:lpstr>PowerPoint Presentation</vt:lpstr>
      <vt:lpstr>PowerPoint Presentation</vt:lpstr>
      <vt:lpstr>1 Phạm vi</vt:lpstr>
      <vt:lpstr>2. Phân loại</vt:lpstr>
      <vt:lpstr>3. Yêu cầu chung cho thử nghiệm</vt:lpstr>
      <vt:lpstr>6 Các yêu cầu về an toàn</vt:lpstr>
      <vt:lpstr>6 Các yêu cầu về an toàn</vt:lpstr>
      <vt:lpstr>6 Các yêu cầu về an toàn</vt:lpstr>
      <vt:lpstr>6 Các yêu cầu về an toàn</vt:lpstr>
      <vt:lpstr>6 Các yêu cầu về an toàn</vt:lpstr>
      <vt:lpstr>6 Các yêu cầu về an toàn</vt:lpstr>
      <vt:lpstr>6 Các yêu cầu về an toàn</vt:lpstr>
      <vt:lpstr>6 Các yêu cầu về an toàn</vt:lpstr>
      <vt:lpstr>6 Các yêu cầu về an toàn</vt:lpstr>
      <vt:lpstr>6 Các yêu cầu về an toàn</vt:lpstr>
      <vt:lpstr>6 Các yêu cầu về an toàn</vt:lpstr>
      <vt:lpstr>6 Các yêu cầu về an toàn</vt:lpstr>
      <vt:lpstr>6 Các yêu cầu về an toàn</vt:lpstr>
      <vt:lpstr>6 Các yêu cầu về an toàn</vt:lpstr>
      <vt:lpstr>6 Các yêu cầu về an toàn</vt:lpstr>
      <vt:lpstr>6 Các yêu cầu về an toàn</vt:lpstr>
      <vt:lpstr>6 Các yêu cầu về an toàn</vt:lpstr>
      <vt:lpstr>6 Các yêu cầu về an toàn</vt:lpstr>
      <vt:lpstr>6 Các yêu cầu về an toàn</vt:lpstr>
      <vt:lpstr>6 Các yêu cầu về an toàn</vt:lpstr>
      <vt:lpstr>6 Các yêu cầu về an toàn</vt:lpstr>
      <vt:lpstr>6 Các yêu cầu về an toàn</vt:lpstr>
      <vt:lpstr>6 Các yêu cầu về an toàn</vt:lpstr>
      <vt:lpstr>6 Các yêu cầu về an toàn</vt:lpstr>
      <vt:lpstr>6 Các yêu cầu về an toàn</vt:lpstr>
      <vt:lpstr>6 Các yêu cầu về an toàn</vt:lpstr>
      <vt:lpstr>6 Các yêu cầu về an toàn</vt:lpstr>
      <vt:lpstr>7. Yêu cầu về tính năng</vt:lpstr>
      <vt:lpstr>7. Yêu cầu về tính năng</vt:lpstr>
      <vt:lpstr>7. Yêu cầu về tính năng</vt:lpstr>
      <vt:lpstr>7. Yêu cầu về tính năng</vt:lpstr>
      <vt:lpstr>7. Yêu cầu về tính năng</vt:lpstr>
      <vt:lpstr>7. Yêu cầu về tính năng</vt:lpstr>
      <vt:lpstr>7. Yêu cầu về tính năng</vt:lpstr>
      <vt:lpstr>7. Yêu cầu về tính năng</vt:lpstr>
      <vt:lpstr>7. Yêu cầu về tính năng</vt:lpstr>
      <vt:lpstr>7. Yêu cầu về tính năng</vt:lpstr>
      <vt:lpstr>Phụ lục A Thử nghiệm</vt:lpstr>
      <vt:lpstr>Phụ lục A Thử nghiệm</vt:lpstr>
      <vt:lpstr>Phụ lục B Kích thước của đầu nối cho mô đun LED </vt:lpstr>
      <vt:lpstr>Phụ lục B Kích thước của đầu nối cho mô đun LED </vt:lpstr>
      <vt:lpstr>Phụ lục B Kích thước của đầu nối cho mô đun LED </vt:lpstr>
      <vt:lpstr>Phụ lục B Kích thước của đầu nối cho mô đun LED </vt:lpstr>
      <vt:lpstr>Phụ lục B Kích thước của đầu nối cho mô đun LED </vt:lpstr>
      <vt:lpstr>Phụ lục B Kích thước của đầu nối cho mô đun LED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abc</dc:creator>
  <cp:lastModifiedBy>abc</cp:lastModifiedBy>
  <cp:revision>99</cp:revision>
  <dcterms:created xsi:type="dcterms:W3CDTF">2018-03-06T04:11:05Z</dcterms:created>
  <dcterms:modified xsi:type="dcterms:W3CDTF">2018-04-03T07:36:53Z</dcterms:modified>
</cp:coreProperties>
</file>