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4"/>
  </p:notesMasterIdLst>
  <p:sldIdLst>
    <p:sldId id="256" r:id="rId2"/>
    <p:sldId id="257" r:id="rId3"/>
    <p:sldId id="408" r:id="rId4"/>
    <p:sldId id="407" r:id="rId5"/>
    <p:sldId id="258" r:id="rId6"/>
    <p:sldId id="260" r:id="rId7"/>
    <p:sldId id="307" r:id="rId8"/>
    <p:sldId id="308" r:id="rId9"/>
    <p:sldId id="261" r:id="rId10"/>
    <p:sldId id="404" r:id="rId11"/>
    <p:sldId id="400" r:id="rId12"/>
    <p:sldId id="309" r:id="rId13"/>
    <p:sldId id="406" r:id="rId14"/>
    <p:sldId id="401" r:id="rId15"/>
    <p:sldId id="314" r:id="rId16"/>
    <p:sldId id="402" r:id="rId17"/>
    <p:sldId id="403" r:id="rId18"/>
    <p:sldId id="315" r:id="rId19"/>
    <p:sldId id="316" r:id="rId20"/>
    <p:sldId id="310" r:id="rId21"/>
    <p:sldId id="311" r:id="rId22"/>
    <p:sldId id="318" r:id="rId23"/>
    <p:sldId id="317" r:id="rId24"/>
    <p:sldId id="312" r:id="rId25"/>
    <p:sldId id="313" r:id="rId26"/>
    <p:sldId id="320" r:id="rId27"/>
    <p:sldId id="321" r:id="rId28"/>
    <p:sldId id="322" r:id="rId29"/>
    <p:sldId id="323" r:id="rId30"/>
    <p:sldId id="324" r:id="rId31"/>
    <p:sldId id="319" r:id="rId32"/>
    <p:sldId id="325" r:id="rId33"/>
    <p:sldId id="326" r:id="rId34"/>
    <p:sldId id="327" r:id="rId35"/>
    <p:sldId id="328" r:id="rId36"/>
    <p:sldId id="329" r:id="rId37"/>
    <p:sldId id="330" r:id="rId38"/>
    <p:sldId id="332" r:id="rId39"/>
    <p:sldId id="331" r:id="rId40"/>
    <p:sldId id="269" r:id="rId41"/>
    <p:sldId id="333" r:id="rId42"/>
    <p:sldId id="334" r:id="rId43"/>
    <p:sldId id="335" r:id="rId44"/>
    <p:sldId id="338" r:id="rId45"/>
    <p:sldId id="336" r:id="rId46"/>
    <p:sldId id="337" r:id="rId47"/>
    <p:sldId id="341" r:id="rId48"/>
    <p:sldId id="339" r:id="rId49"/>
    <p:sldId id="340" r:id="rId50"/>
    <p:sldId id="343" r:id="rId51"/>
    <p:sldId id="342" r:id="rId52"/>
    <p:sldId id="344" r:id="rId53"/>
    <p:sldId id="345" r:id="rId54"/>
    <p:sldId id="346" r:id="rId55"/>
    <p:sldId id="348" r:id="rId56"/>
    <p:sldId id="349" r:id="rId57"/>
    <p:sldId id="347" r:id="rId58"/>
    <p:sldId id="351" r:id="rId59"/>
    <p:sldId id="350" r:id="rId60"/>
    <p:sldId id="353" r:id="rId61"/>
    <p:sldId id="354" r:id="rId62"/>
    <p:sldId id="355" r:id="rId63"/>
    <p:sldId id="356" r:id="rId64"/>
    <p:sldId id="359" r:id="rId65"/>
    <p:sldId id="358" r:id="rId66"/>
    <p:sldId id="360" r:id="rId67"/>
    <p:sldId id="357" r:id="rId68"/>
    <p:sldId id="362" r:id="rId69"/>
    <p:sldId id="361" r:id="rId70"/>
    <p:sldId id="363" r:id="rId71"/>
    <p:sldId id="364" r:id="rId72"/>
    <p:sldId id="365" r:id="rId73"/>
    <p:sldId id="366" r:id="rId74"/>
    <p:sldId id="368" r:id="rId75"/>
    <p:sldId id="367" r:id="rId76"/>
    <p:sldId id="370" r:id="rId77"/>
    <p:sldId id="369" r:id="rId78"/>
    <p:sldId id="372" r:id="rId79"/>
    <p:sldId id="371" r:id="rId80"/>
    <p:sldId id="374" r:id="rId81"/>
    <p:sldId id="373" r:id="rId82"/>
    <p:sldId id="376" r:id="rId83"/>
    <p:sldId id="375" r:id="rId84"/>
    <p:sldId id="378" r:id="rId85"/>
    <p:sldId id="377" r:id="rId86"/>
    <p:sldId id="380" r:id="rId87"/>
    <p:sldId id="381" r:id="rId88"/>
    <p:sldId id="382" r:id="rId89"/>
    <p:sldId id="399" r:id="rId90"/>
    <p:sldId id="379" r:id="rId91"/>
    <p:sldId id="383" r:id="rId92"/>
    <p:sldId id="392" r:id="rId93"/>
    <p:sldId id="393" r:id="rId94"/>
    <p:sldId id="394" r:id="rId95"/>
    <p:sldId id="384" r:id="rId96"/>
    <p:sldId id="386" r:id="rId97"/>
    <p:sldId id="385" r:id="rId98"/>
    <p:sldId id="391" r:id="rId99"/>
    <p:sldId id="387" r:id="rId100"/>
    <p:sldId id="396" r:id="rId101"/>
    <p:sldId id="397" r:id="rId102"/>
    <p:sldId id="398" r:id="rId103"/>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709" autoAdjust="0"/>
    <p:restoredTop sz="94660"/>
  </p:normalViewPr>
  <p:slideViewPr>
    <p:cSldViewPr>
      <p:cViewPr varScale="1">
        <p:scale>
          <a:sx n="70" d="100"/>
          <a:sy n="70" d="100"/>
        </p:scale>
        <p:origin x="-158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45D754-F4F4-48BB-A066-00B023342D49}" type="datetimeFigureOut">
              <a:rPr lang="vi-VN" smtClean="0"/>
              <a:t>03/04/2018</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EB0574-FA89-4D09-9F7F-6FBD52965015}" type="slidenum">
              <a:rPr lang="vi-VN" smtClean="0"/>
              <a:t>‹#›</a:t>
            </a:fld>
            <a:endParaRPr lang="vi-VN"/>
          </a:p>
        </p:txBody>
      </p:sp>
    </p:spTree>
    <p:extLst>
      <p:ext uri="{BB962C8B-B14F-4D97-AF65-F5344CB8AC3E}">
        <p14:creationId xmlns:p14="http://schemas.microsoft.com/office/powerpoint/2010/main" val="4123762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58E2D122-8A92-43CF-B839-DC2658BC671F}" type="datetime1">
              <a:rPr lang="vi-VN" smtClean="0"/>
              <a:t>03/04/2018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1FB6BD5-ABB8-4017-A434-08AE6E7002D1}" type="slidenum">
              <a:rPr lang="vi-VN" smtClean="0"/>
              <a:t>‹#›</a:t>
            </a:fld>
            <a:endParaRPr lang="vi-VN"/>
          </a:p>
        </p:txBody>
      </p:sp>
    </p:spTree>
    <p:extLst>
      <p:ext uri="{BB962C8B-B14F-4D97-AF65-F5344CB8AC3E}">
        <p14:creationId xmlns:p14="http://schemas.microsoft.com/office/powerpoint/2010/main" val="1060197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4D6AFFE2-CD1A-4D8A-B533-70660FCD5E96}" type="datetime1">
              <a:rPr lang="vi-VN" smtClean="0"/>
              <a:t>03/04/2018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1FB6BD5-ABB8-4017-A434-08AE6E7002D1}" type="slidenum">
              <a:rPr lang="vi-VN" smtClean="0"/>
              <a:t>‹#›</a:t>
            </a:fld>
            <a:endParaRPr lang="vi-VN"/>
          </a:p>
        </p:txBody>
      </p:sp>
    </p:spTree>
    <p:extLst>
      <p:ext uri="{BB962C8B-B14F-4D97-AF65-F5344CB8AC3E}">
        <p14:creationId xmlns:p14="http://schemas.microsoft.com/office/powerpoint/2010/main" val="72301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76CE5544-6F6B-4ABE-8709-6C361B24F2D4}" type="datetime1">
              <a:rPr lang="vi-VN" smtClean="0"/>
              <a:t>03/04/2018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1FB6BD5-ABB8-4017-A434-08AE6E7002D1}" type="slidenum">
              <a:rPr lang="vi-VN" smtClean="0"/>
              <a:t>‹#›</a:t>
            </a:fld>
            <a:endParaRPr lang="vi-VN"/>
          </a:p>
        </p:txBody>
      </p:sp>
    </p:spTree>
    <p:extLst>
      <p:ext uri="{BB962C8B-B14F-4D97-AF65-F5344CB8AC3E}">
        <p14:creationId xmlns:p14="http://schemas.microsoft.com/office/powerpoint/2010/main" val="500494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432423E2-B24F-4F89-AFBA-A78361102C7E}" type="datetime1">
              <a:rPr lang="vi-VN" smtClean="0"/>
              <a:t>03/04/2018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1FB6BD5-ABB8-4017-A434-08AE6E7002D1}" type="slidenum">
              <a:rPr lang="vi-VN" smtClean="0"/>
              <a:t>‹#›</a:t>
            </a:fld>
            <a:endParaRPr lang="vi-VN"/>
          </a:p>
        </p:txBody>
      </p:sp>
    </p:spTree>
    <p:extLst>
      <p:ext uri="{BB962C8B-B14F-4D97-AF65-F5344CB8AC3E}">
        <p14:creationId xmlns:p14="http://schemas.microsoft.com/office/powerpoint/2010/main" val="2133509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F98F7F-CC30-4EB7-AC80-3269759DF735}" type="datetime1">
              <a:rPr lang="vi-VN" smtClean="0"/>
              <a:t>03/04/2018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1FB6BD5-ABB8-4017-A434-08AE6E7002D1}" type="slidenum">
              <a:rPr lang="vi-VN" smtClean="0"/>
              <a:t>‹#›</a:t>
            </a:fld>
            <a:endParaRPr lang="vi-VN"/>
          </a:p>
        </p:txBody>
      </p:sp>
    </p:spTree>
    <p:extLst>
      <p:ext uri="{BB962C8B-B14F-4D97-AF65-F5344CB8AC3E}">
        <p14:creationId xmlns:p14="http://schemas.microsoft.com/office/powerpoint/2010/main" val="3533401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304D6EAB-B618-4874-9F64-67651F6BE0F8}" type="datetime1">
              <a:rPr lang="vi-VN" smtClean="0"/>
              <a:t>03/04/2018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1FB6BD5-ABB8-4017-A434-08AE6E7002D1}" type="slidenum">
              <a:rPr lang="vi-VN" smtClean="0"/>
              <a:t>‹#›</a:t>
            </a:fld>
            <a:endParaRPr lang="vi-VN"/>
          </a:p>
        </p:txBody>
      </p:sp>
    </p:spTree>
    <p:extLst>
      <p:ext uri="{BB962C8B-B14F-4D97-AF65-F5344CB8AC3E}">
        <p14:creationId xmlns:p14="http://schemas.microsoft.com/office/powerpoint/2010/main" val="203573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CFCD6B62-8901-4DC5-9838-7C5C06A24C31}" type="datetime1">
              <a:rPr lang="vi-VN" smtClean="0"/>
              <a:t>03/04/2018</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01FB6BD5-ABB8-4017-A434-08AE6E7002D1}" type="slidenum">
              <a:rPr lang="vi-VN" smtClean="0"/>
              <a:t>‹#›</a:t>
            </a:fld>
            <a:endParaRPr lang="vi-VN"/>
          </a:p>
        </p:txBody>
      </p:sp>
    </p:spTree>
    <p:extLst>
      <p:ext uri="{BB962C8B-B14F-4D97-AF65-F5344CB8AC3E}">
        <p14:creationId xmlns:p14="http://schemas.microsoft.com/office/powerpoint/2010/main" val="2985798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59B436DF-1034-47AA-B8AA-EDF58A2EC800}" type="datetime1">
              <a:rPr lang="vi-VN" smtClean="0"/>
              <a:t>03/04/2018</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01FB6BD5-ABB8-4017-A434-08AE6E7002D1}" type="slidenum">
              <a:rPr lang="vi-VN" smtClean="0"/>
              <a:t>‹#›</a:t>
            </a:fld>
            <a:endParaRPr lang="vi-VN"/>
          </a:p>
        </p:txBody>
      </p:sp>
    </p:spTree>
    <p:extLst>
      <p:ext uri="{BB962C8B-B14F-4D97-AF65-F5344CB8AC3E}">
        <p14:creationId xmlns:p14="http://schemas.microsoft.com/office/powerpoint/2010/main" val="3828332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09F469-4A0F-47C2-927B-E727A30A506C}" type="datetime1">
              <a:rPr lang="vi-VN" smtClean="0"/>
              <a:t>03/04/2018</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01FB6BD5-ABB8-4017-A434-08AE6E7002D1}" type="slidenum">
              <a:rPr lang="vi-VN" smtClean="0"/>
              <a:t>‹#›</a:t>
            </a:fld>
            <a:endParaRPr lang="vi-VN"/>
          </a:p>
        </p:txBody>
      </p:sp>
    </p:spTree>
    <p:extLst>
      <p:ext uri="{BB962C8B-B14F-4D97-AF65-F5344CB8AC3E}">
        <p14:creationId xmlns:p14="http://schemas.microsoft.com/office/powerpoint/2010/main" val="1945869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938BC4-4D85-4AF0-8D6C-DB5F24AA8E01}" type="datetime1">
              <a:rPr lang="vi-VN" smtClean="0"/>
              <a:t>03/04/2018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1FB6BD5-ABB8-4017-A434-08AE6E7002D1}" type="slidenum">
              <a:rPr lang="vi-VN" smtClean="0"/>
              <a:t>‹#›</a:t>
            </a:fld>
            <a:endParaRPr lang="vi-VN"/>
          </a:p>
        </p:txBody>
      </p:sp>
    </p:spTree>
    <p:extLst>
      <p:ext uri="{BB962C8B-B14F-4D97-AF65-F5344CB8AC3E}">
        <p14:creationId xmlns:p14="http://schemas.microsoft.com/office/powerpoint/2010/main" val="2610094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DDA043-B5DE-4EBD-9D64-E9B797E14C08}" type="datetime1">
              <a:rPr lang="vi-VN" smtClean="0"/>
              <a:t>03/04/2018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1FB6BD5-ABB8-4017-A434-08AE6E7002D1}" type="slidenum">
              <a:rPr lang="vi-VN" smtClean="0"/>
              <a:t>‹#›</a:t>
            </a:fld>
            <a:endParaRPr lang="vi-VN"/>
          </a:p>
        </p:txBody>
      </p:sp>
    </p:spTree>
    <p:extLst>
      <p:ext uri="{BB962C8B-B14F-4D97-AF65-F5344CB8AC3E}">
        <p14:creationId xmlns:p14="http://schemas.microsoft.com/office/powerpoint/2010/main" val="3089613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09D6A3-DF7C-44D0-8F23-F3B2F407F975}" type="datetime1">
              <a:rPr lang="vi-VN" smtClean="0"/>
              <a:t>03/04/2018</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FB6BD5-ABB8-4017-A434-08AE6E7002D1}" type="slidenum">
              <a:rPr lang="vi-VN" smtClean="0"/>
              <a:t>‹#›</a:t>
            </a:fld>
            <a:endParaRPr lang="vi-VN"/>
          </a:p>
        </p:txBody>
      </p:sp>
    </p:spTree>
    <p:extLst>
      <p:ext uri="{BB962C8B-B14F-4D97-AF65-F5344CB8AC3E}">
        <p14:creationId xmlns:p14="http://schemas.microsoft.com/office/powerpoint/2010/main" val="2204891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620688"/>
            <a:ext cx="7772400" cy="1470025"/>
          </a:xfrm>
        </p:spPr>
        <p:txBody>
          <a:bodyPr/>
          <a:lstStyle/>
          <a:p>
            <a:r>
              <a:rPr lang="en-US" b="1" dirty="0" err="1" smtClean="0"/>
              <a:t>Các</a:t>
            </a:r>
            <a:r>
              <a:rPr lang="en-US" b="1" dirty="0" smtClean="0"/>
              <a:t> </a:t>
            </a:r>
            <a:r>
              <a:rPr lang="en-US" b="1" dirty="0" err="1" smtClean="0"/>
              <a:t>tiêu</a:t>
            </a:r>
            <a:r>
              <a:rPr lang="en-US" b="1" dirty="0" smtClean="0"/>
              <a:t> </a:t>
            </a:r>
            <a:r>
              <a:rPr lang="en-US" b="1" dirty="0" err="1" smtClean="0"/>
              <a:t>chuẩn</a:t>
            </a:r>
            <a:r>
              <a:rPr lang="en-US" b="1" dirty="0" smtClean="0"/>
              <a:t> IEC </a:t>
            </a:r>
            <a:r>
              <a:rPr lang="en-US" b="1" dirty="0" err="1" smtClean="0"/>
              <a:t>về</a:t>
            </a:r>
            <a:r>
              <a:rPr lang="en-US" b="1" dirty="0" smtClean="0"/>
              <a:t> EMC </a:t>
            </a:r>
            <a:r>
              <a:rPr lang="en-US" b="1" dirty="0" err="1" smtClean="0"/>
              <a:t>áp</a:t>
            </a:r>
            <a:r>
              <a:rPr lang="en-US" b="1" dirty="0" smtClean="0"/>
              <a:t> </a:t>
            </a:r>
            <a:r>
              <a:rPr lang="en-US" b="1" dirty="0" err="1" smtClean="0"/>
              <a:t>dụng</a:t>
            </a:r>
            <a:r>
              <a:rPr lang="en-US" b="1" dirty="0" smtClean="0"/>
              <a:t> </a:t>
            </a:r>
            <a:r>
              <a:rPr lang="en-US" b="1" dirty="0" err="1" smtClean="0"/>
              <a:t>cho</a:t>
            </a:r>
            <a:r>
              <a:rPr lang="en-US" b="1" dirty="0" smtClean="0"/>
              <a:t> LED driver</a:t>
            </a:r>
            <a:endParaRPr lang="vi-VN" b="1" dirty="0"/>
          </a:p>
        </p:txBody>
      </p:sp>
      <p:sp>
        <p:nvSpPr>
          <p:cNvPr id="3" name="Subtitle 2"/>
          <p:cNvSpPr>
            <a:spLocks noGrp="1"/>
          </p:cNvSpPr>
          <p:nvPr>
            <p:ph type="subTitle" idx="1"/>
          </p:nvPr>
        </p:nvSpPr>
        <p:spPr>
          <a:xfrm>
            <a:off x="611560" y="2204864"/>
            <a:ext cx="8136904" cy="3433936"/>
          </a:xfrm>
        </p:spPr>
        <p:txBody>
          <a:bodyPr>
            <a:normAutofit/>
          </a:bodyPr>
          <a:lstStyle/>
          <a:p>
            <a:pPr algn="l"/>
            <a:r>
              <a:rPr lang="en-US" dirty="0">
                <a:solidFill>
                  <a:schemeClr val="tx1"/>
                </a:solidFill>
              </a:rPr>
              <a:t>1. </a:t>
            </a:r>
            <a:r>
              <a:rPr lang="en-US" dirty="0" err="1">
                <a:solidFill>
                  <a:schemeClr val="tx1"/>
                </a:solidFill>
              </a:rPr>
              <a:t>Tổng</a:t>
            </a:r>
            <a:r>
              <a:rPr lang="en-US" dirty="0">
                <a:solidFill>
                  <a:schemeClr val="tx1"/>
                </a:solidFill>
              </a:rPr>
              <a:t> </a:t>
            </a:r>
            <a:r>
              <a:rPr lang="en-US" dirty="0" err="1">
                <a:solidFill>
                  <a:schemeClr val="tx1"/>
                </a:solidFill>
              </a:rPr>
              <a:t>quan</a:t>
            </a:r>
            <a:endParaRPr lang="vi-VN" dirty="0">
              <a:solidFill>
                <a:schemeClr val="tx1"/>
              </a:solidFill>
            </a:endParaRPr>
          </a:p>
          <a:p>
            <a:pPr algn="l"/>
            <a:r>
              <a:rPr lang="en-US" dirty="0">
                <a:solidFill>
                  <a:schemeClr val="tx1"/>
                </a:solidFill>
              </a:rPr>
              <a:t>2. </a:t>
            </a:r>
            <a:r>
              <a:rPr lang="en-US" dirty="0" err="1" smtClean="0">
                <a:solidFill>
                  <a:schemeClr val="tx1"/>
                </a:solidFill>
              </a:rPr>
              <a:t>Tiêu</a:t>
            </a:r>
            <a:r>
              <a:rPr lang="en-US" dirty="0" smtClean="0">
                <a:solidFill>
                  <a:schemeClr val="tx1"/>
                </a:solidFill>
              </a:rPr>
              <a:t> </a:t>
            </a:r>
            <a:r>
              <a:rPr lang="en-US" dirty="0" err="1" smtClean="0">
                <a:solidFill>
                  <a:schemeClr val="tx1"/>
                </a:solidFill>
              </a:rPr>
              <a:t>chuẩn</a:t>
            </a:r>
            <a:r>
              <a:rPr lang="en-US" dirty="0" smtClean="0">
                <a:solidFill>
                  <a:schemeClr val="tx1"/>
                </a:solidFill>
              </a:rPr>
              <a:t> </a:t>
            </a:r>
            <a:r>
              <a:rPr lang="en-US" dirty="0" err="1" smtClean="0">
                <a:solidFill>
                  <a:schemeClr val="tx1"/>
                </a:solidFill>
              </a:rPr>
              <a:t>về</a:t>
            </a:r>
            <a:r>
              <a:rPr lang="en-US" dirty="0" smtClean="0">
                <a:solidFill>
                  <a:schemeClr val="tx1"/>
                </a:solidFill>
              </a:rPr>
              <a:t> </a:t>
            </a:r>
            <a:r>
              <a:rPr lang="en-US" dirty="0" err="1" smtClean="0">
                <a:solidFill>
                  <a:schemeClr val="tx1"/>
                </a:solidFill>
              </a:rPr>
              <a:t>nhiễu</a:t>
            </a:r>
            <a:r>
              <a:rPr lang="en-US" dirty="0" smtClean="0">
                <a:solidFill>
                  <a:schemeClr val="tx1"/>
                </a:solidFill>
              </a:rPr>
              <a:t> CISPR 15, IEC 61000-3-2, IEC 61000-3-3</a:t>
            </a:r>
          </a:p>
          <a:p>
            <a:pPr algn="l"/>
            <a:r>
              <a:rPr lang="en-US" dirty="0" smtClean="0">
                <a:solidFill>
                  <a:schemeClr val="tx1"/>
                </a:solidFill>
              </a:rPr>
              <a:t>3. </a:t>
            </a:r>
            <a:r>
              <a:rPr lang="en-US" dirty="0" err="1" smtClean="0">
                <a:solidFill>
                  <a:schemeClr val="tx1"/>
                </a:solidFill>
              </a:rPr>
              <a:t>Tiêu</a:t>
            </a:r>
            <a:r>
              <a:rPr lang="en-US" dirty="0" smtClean="0">
                <a:solidFill>
                  <a:schemeClr val="tx1"/>
                </a:solidFill>
              </a:rPr>
              <a:t> </a:t>
            </a:r>
            <a:r>
              <a:rPr lang="en-US" dirty="0" err="1" smtClean="0">
                <a:solidFill>
                  <a:schemeClr val="tx1"/>
                </a:solidFill>
              </a:rPr>
              <a:t>chuẩn</a:t>
            </a:r>
            <a:r>
              <a:rPr lang="en-US" dirty="0" smtClean="0">
                <a:solidFill>
                  <a:schemeClr val="tx1"/>
                </a:solidFill>
              </a:rPr>
              <a:t> </a:t>
            </a:r>
            <a:r>
              <a:rPr lang="en-US" dirty="0" err="1" smtClean="0">
                <a:solidFill>
                  <a:schemeClr val="tx1"/>
                </a:solidFill>
              </a:rPr>
              <a:t>về</a:t>
            </a:r>
            <a:r>
              <a:rPr lang="en-US" dirty="0" smtClean="0">
                <a:solidFill>
                  <a:schemeClr val="tx1"/>
                </a:solidFill>
              </a:rPr>
              <a:t> </a:t>
            </a:r>
            <a:r>
              <a:rPr lang="en-US" dirty="0" err="1" smtClean="0">
                <a:solidFill>
                  <a:schemeClr val="tx1"/>
                </a:solidFill>
              </a:rPr>
              <a:t>miễn</a:t>
            </a:r>
            <a:r>
              <a:rPr lang="en-US" dirty="0" smtClean="0">
                <a:solidFill>
                  <a:schemeClr val="tx1"/>
                </a:solidFill>
              </a:rPr>
              <a:t> </a:t>
            </a:r>
            <a:r>
              <a:rPr lang="en-US" dirty="0" err="1" smtClean="0">
                <a:solidFill>
                  <a:schemeClr val="tx1"/>
                </a:solidFill>
              </a:rPr>
              <a:t>nhiễm</a:t>
            </a:r>
            <a:r>
              <a:rPr lang="en-US" dirty="0" smtClean="0">
                <a:solidFill>
                  <a:schemeClr val="tx1"/>
                </a:solidFill>
              </a:rPr>
              <a:t>: IEC 61000-4-2</a:t>
            </a:r>
            <a:r>
              <a:rPr lang="en-US" dirty="0">
                <a:solidFill>
                  <a:schemeClr val="tx1"/>
                </a:solidFill>
              </a:rPr>
              <a:t>, IEC </a:t>
            </a:r>
            <a:r>
              <a:rPr lang="en-US" dirty="0" smtClean="0">
                <a:solidFill>
                  <a:schemeClr val="tx1"/>
                </a:solidFill>
              </a:rPr>
              <a:t>61000-4-3, </a:t>
            </a:r>
            <a:r>
              <a:rPr lang="en-US" dirty="0">
                <a:solidFill>
                  <a:schemeClr val="tx1"/>
                </a:solidFill>
              </a:rPr>
              <a:t>IEC </a:t>
            </a:r>
            <a:r>
              <a:rPr lang="en-US" dirty="0" smtClean="0">
                <a:solidFill>
                  <a:schemeClr val="tx1"/>
                </a:solidFill>
              </a:rPr>
              <a:t>61000-4-4, </a:t>
            </a:r>
            <a:r>
              <a:rPr lang="en-US" dirty="0">
                <a:solidFill>
                  <a:schemeClr val="tx1"/>
                </a:solidFill>
              </a:rPr>
              <a:t>IEC </a:t>
            </a:r>
            <a:r>
              <a:rPr lang="en-US" dirty="0" smtClean="0">
                <a:solidFill>
                  <a:schemeClr val="tx1"/>
                </a:solidFill>
              </a:rPr>
              <a:t>61000-4-5, </a:t>
            </a:r>
            <a:r>
              <a:rPr lang="en-US" dirty="0">
                <a:solidFill>
                  <a:schemeClr val="tx1"/>
                </a:solidFill>
              </a:rPr>
              <a:t>IEC </a:t>
            </a:r>
            <a:r>
              <a:rPr lang="en-US" dirty="0" smtClean="0">
                <a:solidFill>
                  <a:schemeClr val="tx1"/>
                </a:solidFill>
              </a:rPr>
              <a:t>61000-4-6, </a:t>
            </a:r>
            <a:r>
              <a:rPr lang="en-US" dirty="0">
                <a:solidFill>
                  <a:schemeClr val="tx1"/>
                </a:solidFill>
              </a:rPr>
              <a:t>IEC </a:t>
            </a:r>
            <a:r>
              <a:rPr lang="en-US" dirty="0" smtClean="0">
                <a:solidFill>
                  <a:schemeClr val="tx1"/>
                </a:solidFill>
              </a:rPr>
              <a:t>61000-4-11</a:t>
            </a:r>
            <a:endParaRPr lang="vi-VN" dirty="0">
              <a:solidFill>
                <a:schemeClr val="tx1"/>
              </a:solidFill>
            </a:endParaRPr>
          </a:p>
        </p:txBody>
      </p:sp>
      <p:sp>
        <p:nvSpPr>
          <p:cNvPr id="4" name="Date Placeholder 3"/>
          <p:cNvSpPr>
            <a:spLocks noGrp="1"/>
          </p:cNvSpPr>
          <p:nvPr>
            <p:ph type="dt" sz="half" idx="10"/>
          </p:nvPr>
        </p:nvSpPr>
        <p:spPr/>
        <p:txBody>
          <a:bodyPr/>
          <a:lstStyle/>
          <a:p>
            <a:fld id="{38D8D4BD-9005-4A67-BCD0-8335A3761389}" type="datetime1">
              <a:rPr lang="vi-VN" smtClean="0"/>
              <a:t>03/04/2018</a:t>
            </a:fld>
            <a:endParaRPr lang="vi-VN"/>
          </a:p>
        </p:txBody>
      </p:sp>
      <p:sp>
        <p:nvSpPr>
          <p:cNvPr id="5" name="Slide Number Placeholder 4"/>
          <p:cNvSpPr>
            <a:spLocks noGrp="1"/>
          </p:cNvSpPr>
          <p:nvPr>
            <p:ph type="sldNum" sz="quarter" idx="12"/>
          </p:nvPr>
        </p:nvSpPr>
        <p:spPr/>
        <p:txBody>
          <a:bodyPr/>
          <a:lstStyle/>
          <a:p>
            <a:fld id="{01FB6BD5-ABB8-4017-A434-08AE6E7002D1}" type="slidenum">
              <a:rPr lang="vi-VN" smtClean="0"/>
              <a:t>1</a:t>
            </a:fld>
            <a:endParaRPr lang="vi-VN"/>
          </a:p>
        </p:txBody>
      </p:sp>
    </p:spTree>
    <p:extLst>
      <p:ext uri="{BB962C8B-B14F-4D97-AF65-F5344CB8AC3E}">
        <p14:creationId xmlns:p14="http://schemas.microsoft.com/office/powerpoint/2010/main" val="375945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332656"/>
            <a:ext cx="6192688" cy="720080"/>
          </a:xfrm>
          <a:solidFill>
            <a:srgbClr val="FFFF00"/>
          </a:solidFill>
        </p:spPr>
        <p:txBody>
          <a:bodyPr>
            <a:normAutofit/>
          </a:bodyPr>
          <a:lstStyle/>
          <a:p>
            <a:r>
              <a:rPr lang="en-US" sz="3600" b="1" dirty="0"/>
              <a:t>2. </a:t>
            </a:r>
            <a:r>
              <a:rPr lang="en-US" sz="3600" b="1" dirty="0" err="1"/>
              <a:t>Các</a:t>
            </a:r>
            <a:r>
              <a:rPr lang="en-US" sz="3600" b="1" dirty="0"/>
              <a:t> </a:t>
            </a:r>
            <a:r>
              <a:rPr lang="en-US" sz="3600" b="1" dirty="0" err="1"/>
              <a:t>tiêu</a:t>
            </a:r>
            <a:r>
              <a:rPr lang="en-US" sz="3600" b="1" dirty="0"/>
              <a:t> </a:t>
            </a:r>
            <a:r>
              <a:rPr lang="en-US" sz="3600" b="1" dirty="0" err="1"/>
              <a:t>chuẩn</a:t>
            </a:r>
            <a:r>
              <a:rPr lang="en-US" sz="3600" b="1" dirty="0"/>
              <a:t> </a:t>
            </a:r>
            <a:r>
              <a:rPr lang="en-US" sz="3600" b="1" dirty="0" err="1"/>
              <a:t>về</a:t>
            </a:r>
            <a:r>
              <a:rPr lang="en-US" sz="3600" b="1" dirty="0"/>
              <a:t> </a:t>
            </a:r>
            <a:r>
              <a:rPr lang="en-US" sz="3600" b="1" dirty="0" err="1"/>
              <a:t>nhiễu</a:t>
            </a:r>
            <a:endParaRPr lang="vi-VN" sz="3600" b="1" dirty="0"/>
          </a:p>
        </p:txBody>
      </p:sp>
      <p:sp>
        <p:nvSpPr>
          <p:cNvPr id="3" name="Content Placeholder 2"/>
          <p:cNvSpPr>
            <a:spLocks noGrp="1"/>
          </p:cNvSpPr>
          <p:nvPr>
            <p:ph idx="1"/>
          </p:nvPr>
        </p:nvSpPr>
        <p:spPr>
          <a:xfrm>
            <a:off x="2806330" y="1192234"/>
            <a:ext cx="4536504" cy="648071"/>
          </a:xfrm>
        </p:spPr>
        <p:txBody>
          <a:bodyPr>
            <a:normAutofit/>
          </a:bodyPr>
          <a:lstStyle/>
          <a:p>
            <a:pPr marL="0" indent="0">
              <a:buNone/>
            </a:pPr>
            <a:r>
              <a:rPr lang="en-US" sz="2800" b="1" dirty="0" err="1" smtClean="0"/>
              <a:t>Thử</a:t>
            </a:r>
            <a:r>
              <a:rPr lang="en-US" sz="2800" b="1" dirty="0" smtClean="0"/>
              <a:t> </a:t>
            </a:r>
            <a:r>
              <a:rPr lang="en-US" sz="2800" b="1" dirty="0" err="1" smtClean="0"/>
              <a:t>nghiệm</a:t>
            </a:r>
            <a:r>
              <a:rPr lang="en-US" sz="2800" b="1" dirty="0" smtClean="0"/>
              <a:t> </a:t>
            </a:r>
            <a:r>
              <a:rPr lang="en-US" sz="2800" b="1" dirty="0" err="1" smtClean="0"/>
              <a:t>nhiễu</a:t>
            </a:r>
            <a:r>
              <a:rPr lang="en-US" sz="2800" b="1" dirty="0" smtClean="0"/>
              <a:t> EMI</a:t>
            </a:r>
            <a:endParaRPr lang="vi-VN" sz="2800" b="1" dirty="0"/>
          </a:p>
        </p:txBody>
      </p:sp>
      <p:sp>
        <p:nvSpPr>
          <p:cNvPr id="5" name="Content Placeholder 2"/>
          <p:cNvSpPr txBox="1">
            <a:spLocks/>
          </p:cNvSpPr>
          <p:nvPr/>
        </p:nvSpPr>
        <p:spPr>
          <a:xfrm>
            <a:off x="467544" y="1844824"/>
            <a:ext cx="7427168" cy="6480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t>Cấu</a:t>
            </a:r>
            <a:r>
              <a:rPr lang="en-US" sz="2800" b="1" dirty="0" smtClean="0"/>
              <a:t> </a:t>
            </a:r>
            <a:r>
              <a:rPr lang="en-US" sz="2800" b="1" dirty="0" err="1" smtClean="0"/>
              <a:t>hình</a:t>
            </a:r>
            <a:r>
              <a:rPr lang="en-US" sz="2800" b="1" dirty="0" smtClean="0"/>
              <a:t> </a:t>
            </a:r>
            <a:r>
              <a:rPr lang="en-US" sz="2800" b="1" dirty="0" err="1" smtClean="0"/>
              <a:t>thử</a:t>
            </a:r>
            <a:r>
              <a:rPr lang="en-US" sz="2800" b="1" dirty="0" smtClean="0"/>
              <a:t> </a:t>
            </a:r>
            <a:r>
              <a:rPr lang="en-US" sz="2800" b="1" dirty="0" err="1" smtClean="0"/>
              <a:t>nghiệm</a:t>
            </a:r>
            <a:endParaRPr lang="vi-VN" sz="2800" b="1" dirty="0"/>
          </a:p>
        </p:txBody>
      </p:sp>
      <p:grpSp>
        <p:nvGrpSpPr>
          <p:cNvPr id="6" name="Group 5"/>
          <p:cNvGrpSpPr/>
          <p:nvPr/>
        </p:nvGrpSpPr>
        <p:grpSpPr>
          <a:xfrm>
            <a:off x="4202251" y="1628800"/>
            <a:ext cx="4678868" cy="4190684"/>
            <a:chOff x="0" y="0"/>
            <a:chExt cx="3763926" cy="3285461"/>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763926" cy="1190847"/>
            </a:xfrm>
            <a:prstGeom prst="rect">
              <a:avLst/>
            </a:prstGeom>
            <a:noFill/>
            <a:ln>
              <a:no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749" y="1254642"/>
              <a:ext cx="2604977" cy="2030819"/>
            </a:xfrm>
            <a:prstGeom prst="rect">
              <a:avLst/>
            </a:prstGeom>
            <a:noFill/>
            <a:ln>
              <a:noFill/>
            </a:ln>
          </p:spPr>
        </p:pic>
      </p:grpSp>
      <p:sp>
        <p:nvSpPr>
          <p:cNvPr id="4" name="Date Placeholder 3"/>
          <p:cNvSpPr>
            <a:spLocks noGrp="1"/>
          </p:cNvSpPr>
          <p:nvPr>
            <p:ph type="dt" sz="half" idx="10"/>
          </p:nvPr>
        </p:nvSpPr>
        <p:spPr/>
        <p:txBody>
          <a:bodyPr/>
          <a:lstStyle/>
          <a:p>
            <a:fld id="{24190A12-BBB6-458A-A751-AD40D0182E60}" type="datetime1">
              <a:rPr lang="vi-VN" smtClean="0"/>
              <a:t>03/04/2018</a:t>
            </a:fld>
            <a:endParaRPr lang="vi-VN"/>
          </a:p>
        </p:txBody>
      </p:sp>
      <p:sp>
        <p:nvSpPr>
          <p:cNvPr id="9" name="Slide Number Placeholder 8"/>
          <p:cNvSpPr>
            <a:spLocks noGrp="1"/>
          </p:cNvSpPr>
          <p:nvPr>
            <p:ph type="sldNum" sz="quarter" idx="12"/>
          </p:nvPr>
        </p:nvSpPr>
        <p:spPr/>
        <p:txBody>
          <a:bodyPr/>
          <a:lstStyle/>
          <a:p>
            <a:fld id="{01FB6BD5-ABB8-4017-A434-08AE6E7002D1}" type="slidenum">
              <a:rPr lang="vi-VN" smtClean="0"/>
              <a:t>10</a:t>
            </a:fld>
            <a:endParaRPr lang="vi-VN"/>
          </a:p>
        </p:txBody>
      </p:sp>
    </p:spTree>
    <p:extLst>
      <p:ext uri="{BB962C8B-B14F-4D97-AF65-F5344CB8AC3E}">
        <p14:creationId xmlns:p14="http://schemas.microsoft.com/office/powerpoint/2010/main" val="315910222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251520" y="1052736"/>
            <a:ext cx="8579131" cy="792088"/>
          </a:xfrm>
        </p:spPr>
        <p:txBody>
          <a:bodyPr>
            <a:normAutofit fontScale="85000" lnSpcReduction="20000"/>
          </a:bodyPr>
          <a:lstStyle/>
          <a:p>
            <a:pPr marL="0" indent="0">
              <a:buNone/>
            </a:pPr>
            <a:r>
              <a:rPr lang="vi-VN" b="1" dirty="0"/>
              <a:t>IEC </a:t>
            </a:r>
            <a:r>
              <a:rPr lang="vi-VN" b="1" dirty="0" smtClean="0"/>
              <a:t>61000-4-11:2005 </a:t>
            </a:r>
            <a:r>
              <a:rPr lang="vi-VN" b="1" dirty="0"/>
              <a:t>/ TCVN </a:t>
            </a:r>
            <a:r>
              <a:rPr lang="vi-VN" dirty="0" smtClean="0"/>
              <a:t>8241-4-11:2015</a:t>
            </a:r>
            <a:r>
              <a:rPr lang="vi-VN" b="1" dirty="0" smtClean="0"/>
              <a:t> </a:t>
            </a:r>
            <a:r>
              <a:rPr lang="vi-VN" b="1" dirty="0"/>
              <a:t>: </a:t>
            </a:r>
            <a:r>
              <a:rPr lang="vi-VN" b="1" dirty="0" smtClean="0"/>
              <a:t>Miễn nhiễm đối với sụt áp, gián đoạn và biến đổi điện áp</a:t>
            </a:r>
            <a:endParaRPr lang="vi-VN" b="1" dirty="0"/>
          </a:p>
        </p:txBody>
      </p:sp>
      <p:sp>
        <p:nvSpPr>
          <p:cNvPr id="5" name="Content Placeholder 2"/>
          <p:cNvSpPr txBox="1">
            <a:spLocks/>
          </p:cNvSpPr>
          <p:nvPr/>
        </p:nvSpPr>
        <p:spPr>
          <a:xfrm>
            <a:off x="323528" y="1851307"/>
            <a:ext cx="8363272" cy="6401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b="1" dirty="0" smtClean="0">
                <a:solidFill>
                  <a:prstClr val="black"/>
                </a:solidFill>
              </a:rPr>
              <a:t>Thực hiện phép thử</a:t>
            </a:r>
            <a:endParaRPr lang="vi-VN" sz="2400" b="1" dirty="0">
              <a:solidFill>
                <a:prstClr val="black"/>
              </a:solidFill>
            </a:endParaRPr>
          </a:p>
        </p:txBody>
      </p:sp>
      <p:sp>
        <p:nvSpPr>
          <p:cNvPr id="7" name="Content Placeholder 2"/>
          <p:cNvSpPr txBox="1">
            <a:spLocks/>
          </p:cNvSpPr>
          <p:nvPr/>
        </p:nvSpPr>
        <p:spPr>
          <a:xfrm>
            <a:off x="443573" y="2348880"/>
            <a:ext cx="8363272"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vi-VN" sz="2400" dirty="0">
              <a:solidFill>
                <a:prstClr val="black"/>
              </a:solidFill>
            </a:endParaRPr>
          </a:p>
        </p:txBody>
      </p:sp>
      <p:sp>
        <p:nvSpPr>
          <p:cNvPr id="4" name="Date Placeholder 3"/>
          <p:cNvSpPr>
            <a:spLocks noGrp="1"/>
          </p:cNvSpPr>
          <p:nvPr>
            <p:ph type="dt" sz="half" idx="10"/>
          </p:nvPr>
        </p:nvSpPr>
        <p:spPr/>
        <p:txBody>
          <a:bodyPr/>
          <a:lstStyle/>
          <a:p>
            <a:fld id="{936CB146-54DB-4498-8836-FD46C6B80DBD}" type="datetime1">
              <a:rPr lang="vi-VN" smtClean="0">
                <a:solidFill>
                  <a:prstClr val="black">
                    <a:tint val="75000"/>
                  </a:prstClr>
                </a:solidFill>
              </a:rPr>
              <a:pPr/>
              <a:t>03/04/2018</a:t>
            </a:fld>
            <a:endParaRPr lang="vi-VN">
              <a:solidFill>
                <a:prstClr val="black">
                  <a:tint val="75000"/>
                </a:prstClr>
              </a:solidFill>
            </a:endParaRPr>
          </a:p>
        </p:txBody>
      </p:sp>
      <p:sp>
        <p:nvSpPr>
          <p:cNvPr id="8" name="Slide Number Placeholder 7"/>
          <p:cNvSpPr>
            <a:spLocks noGrp="1"/>
          </p:cNvSpPr>
          <p:nvPr>
            <p:ph type="sldNum" sz="quarter" idx="12"/>
          </p:nvPr>
        </p:nvSpPr>
        <p:spPr/>
        <p:txBody>
          <a:bodyPr/>
          <a:lstStyle/>
          <a:p>
            <a:fld id="{01FB6BD5-ABB8-4017-A434-08AE6E7002D1}" type="slidenum">
              <a:rPr lang="vi-VN" smtClean="0">
                <a:solidFill>
                  <a:prstClr val="black">
                    <a:tint val="75000"/>
                  </a:prstClr>
                </a:solidFill>
              </a:rPr>
              <a:pPr/>
              <a:t>100</a:t>
            </a:fld>
            <a:endParaRPr lang="vi-VN">
              <a:solidFill>
                <a:prstClr val="black">
                  <a:tint val="75000"/>
                </a:prstClr>
              </a:solidFill>
            </a:endParaRPr>
          </a:p>
        </p:txBody>
      </p:sp>
      <p:sp>
        <p:nvSpPr>
          <p:cNvPr id="10" name="Content Placeholder 2"/>
          <p:cNvSpPr txBox="1">
            <a:spLocks/>
          </p:cNvSpPr>
          <p:nvPr/>
        </p:nvSpPr>
        <p:spPr>
          <a:xfrm>
            <a:off x="357229" y="2492896"/>
            <a:ext cx="8363272" cy="8640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t>Trong khi thử, điện áp nguồn thử nghiệm không được sai số quá 2%.</a:t>
            </a:r>
          </a:p>
        </p:txBody>
      </p:sp>
      <p:sp>
        <p:nvSpPr>
          <p:cNvPr id="9" name="Content Placeholder 2"/>
          <p:cNvSpPr txBox="1">
            <a:spLocks/>
          </p:cNvSpPr>
          <p:nvPr/>
        </p:nvSpPr>
        <p:spPr>
          <a:xfrm>
            <a:off x="357229" y="3411984"/>
            <a:ext cx="8363272" cy="8640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vi-VN" sz="2400" dirty="0"/>
              <a:t>Trong khi thử, điện áp nguồn thử nghiệm không được sai số quá 2%.</a:t>
            </a:r>
          </a:p>
        </p:txBody>
      </p:sp>
    </p:spTree>
    <p:extLst>
      <p:ext uri="{BB962C8B-B14F-4D97-AF65-F5344CB8AC3E}">
        <p14:creationId xmlns:p14="http://schemas.microsoft.com/office/powerpoint/2010/main" val="10635008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251520" y="1052736"/>
            <a:ext cx="8579131" cy="792088"/>
          </a:xfrm>
        </p:spPr>
        <p:txBody>
          <a:bodyPr>
            <a:normAutofit fontScale="85000" lnSpcReduction="20000"/>
          </a:bodyPr>
          <a:lstStyle/>
          <a:p>
            <a:pPr marL="0" indent="0">
              <a:buNone/>
            </a:pPr>
            <a:r>
              <a:rPr lang="vi-VN" b="1" dirty="0"/>
              <a:t>IEC </a:t>
            </a:r>
            <a:r>
              <a:rPr lang="vi-VN" b="1" dirty="0" smtClean="0"/>
              <a:t>61000-4-11:2005 </a:t>
            </a:r>
            <a:r>
              <a:rPr lang="vi-VN" b="1" dirty="0"/>
              <a:t>/ TCVN </a:t>
            </a:r>
            <a:r>
              <a:rPr lang="vi-VN" dirty="0" smtClean="0"/>
              <a:t>8241-4-11:2015</a:t>
            </a:r>
            <a:r>
              <a:rPr lang="vi-VN" b="1" dirty="0" smtClean="0"/>
              <a:t> </a:t>
            </a:r>
            <a:r>
              <a:rPr lang="vi-VN" b="1" dirty="0"/>
              <a:t>: </a:t>
            </a:r>
            <a:r>
              <a:rPr lang="vi-VN" b="1" dirty="0" smtClean="0"/>
              <a:t>Miễn nhiễm đối với sụt áp, gián đoạn và biến đổi điện áp</a:t>
            </a:r>
            <a:endParaRPr lang="vi-VN" b="1" dirty="0"/>
          </a:p>
        </p:txBody>
      </p:sp>
      <p:sp>
        <p:nvSpPr>
          <p:cNvPr id="5" name="Content Placeholder 2"/>
          <p:cNvSpPr txBox="1">
            <a:spLocks/>
          </p:cNvSpPr>
          <p:nvPr/>
        </p:nvSpPr>
        <p:spPr>
          <a:xfrm>
            <a:off x="323528" y="1851307"/>
            <a:ext cx="8363272" cy="6401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b="1" dirty="0" smtClean="0">
                <a:solidFill>
                  <a:prstClr val="black"/>
                </a:solidFill>
              </a:rPr>
              <a:t>Thực hiện phép thử</a:t>
            </a:r>
            <a:endParaRPr lang="vi-VN" sz="2400" b="1" dirty="0">
              <a:solidFill>
                <a:prstClr val="black"/>
              </a:solidFill>
            </a:endParaRPr>
          </a:p>
        </p:txBody>
      </p:sp>
      <p:sp>
        <p:nvSpPr>
          <p:cNvPr id="7" name="Content Placeholder 2"/>
          <p:cNvSpPr txBox="1">
            <a:spLocks/>
          </p:cNvSpPr>
          <p:nvPr/>
        </p:nvSpPr>
        <p:spPr>
          <a:xfrm>
            <a:off x="443573" y="2348880"/>
            <a:ext cx="8363272"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vi-VN" sz="2400" dirty="0">
              <a:solidFill>
                <a:prstClr val="black"/>
              </a:solidFill>
            </a:endParaRPr>
          </a:p>
        </p:txBody>
      </p:sp>
      <p:sp>
        <p:nvSpPr>
          <p:cNvPr id="4" name="Date Placeholder 3"/>
          <p:cNvSpPr>
            <a:spLocks noGrp="1"/>
          </p:cNvSpPr>
          <p:nvPr>
            <p:ph type="dt" sz="half" idx="10"/>
          </p:nvPr>
        </p:nvSpPr>
        <p:spPr/>
        <p:txBody>
          <a:bodyPr/>
          <a:lstStyle/>
          <a:p>
            <a:fld id="{936CB146-54DB-4498-8836-FD46C6B80DBD}" type="datetime1">
              <a:rPr lang="vi-VN" smtClean="0">
                <a:solidFill>
                  <a:prstClr val="black">
                    <a:tint val="75000"/>
                  </a:prstClr>
                </a:solidFill>
              </a:rPr>
              <a:pPr/>
              <a:t>03/04/2018</a:t>
            </a:fld>
            <a:endParaRPr lang="vi-VN">
              <a:solidFill>
                <a:prstClr val="black">
                  <a:tint val="75000"/>
                </a:prstClr>
              </a:solidFill>
            </a:endParaRPr>
          </a:p>
        </p:txBody>
      </p:sp>
      <p:sp>
        <p:nvSpPr>
          <p:cNvPr id="8" name="Slide Number Placeholder 7"/>
          <p:cNvSpPr>
            <a:spLocks noGrp="1"/>
          </p:cNvSpPr>
          <p:nvPr>
            <p:ph type="sldNum" sz="quarter" idx="12"/>
          </p:nvPr>
        </p:nvSpPr>
        <p:spPr/>
        <p:txBody>
          <a:bodyPr/>
          <a:lstStyle/>
          <a:p>
            <a:fld id="{01FB6BD5-ABB8-4017-A434-08AE6E7002D1}" type="slidenum">
              <a:rPr lang="vi-VN" smtClean="0">
                <a:solidFill>
                  <a:prstClr val="black">
                    <a:tint val="75000"/>
                  </a:prstClr>
                </a:solidFill>
              </a:rPr>
              <a:pPr/>
              <a:t>101</a:t>
            </a:fld>
            <a:endParaRPr lang="vi-VN">
              <a:solidFill>
                <a:prstClr val="black">
                  <a:tint val="75000"/>
                </a:prstClr>
              </a:solidFill>
            </a:endParaRPr>
          </a:p>
        </p:txBody>
      </p:sp>
      <p:sp>
        <p:nvSpPr>
          <p:cNvPr id="10" name="Content Placeholder 2"/>
          <p:cNvSpPr txBox="1">
            <a:spLocks/>
          </p:cNvSpPr>
          <p:nvPr/>
        </p:nvSpPr>
        <p:spPr>
          <a:xfrm>
            <a:off x="357229" y="2492896"/>
            <a:ext cx="8363272" cy="190821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t>EUT được thử nghiệm với sự kết hợp lựa chọn mức thử, khoảng thời gian thử là một chuỗi 3 lần sụt áp/gián đoạn ngắn điện áp, khoảng cách thời gian tối thiểu là 10 s (giữa mỗi lần thử). Các chế độ hoạt động điển hình của EUT đều phải được thử nghiệm.</a:t>
            </a:r>
          </a:p>
        </p:txBody>
      </p:sp>
      <p:sp>
        <p:nvSpPr>
          <p:cNvPr id="11" name="Content Placeholder 2"/>
          <p:cNvSpPr txBox="1">
            <a:spLocks/>
          </p:cNvSpPr>
          <p:nvPr/>
        </p:nvSpPr>
        <p:spPr>
          <a:xfrm>
            <a:off x="357229" y="4364124"/>
            <a:ext cx="8363272" cy="190821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t>Đối với hiện tượng sụt áp, sự thay đổi đột ngột điện áp nguồn phải xảy ra tại thời điểm góc pha điện áp bằng 0 và tại các góc bổ sung có trong chỉ tiêu kỹ thuật hoặc được nhà quản lý sản phẩm cân nhắc, lựa chọn từ các góc 45</a:t>
            </a:r>
            <a:r>
              <a:rPr lang="vi-VN" sz="2400" baseline="30000" dirty="0"/>
              <a:t>0</a:t>
            </a:r>
            <a:r>
              <a:rPr lang="vi-VN" sz="2400" dirty="0"/>
              <a:t>, 90</a:t>
            </a:r>
            <a:r>
              <a:rPr lang="vi-VN" sz="2400" baseline="30000" dirty="0"/>
              <a:t>0</a:t>
            </a:r>
            <a:r>
              <a:rPr lang="vi-VN" sz="2400" dirty="0"/>
              <a:t>, 135</a:t>
            </a:r>
            <a:r>
              <a:rPr lang="vi-VN" sz="2400" baseline="30000" dirty="0"/>
              <a:t>0</a:t>
            </a:r>
            <a:r>
              <a:rPr lang="vi-VN" sz="2400" dirty="0"/>
              <a:t>, 180</a:t>
            </a:r>
            <a:r>
              <a:rPr lang="vi-VN" sz="2400" baseline="30000" dirty="0"/>
              <a:t>0</a:t>
            </a:r>
            <a:r>
              <a:rPr lang="vi-VN" sz="2400" dirty="0"/>
              <a:t>, 225</a:t>
            </a:r>
            <a:r>
              <a:rPr lang="vi-VN" sz="2400" baseline="30000" dirty="0"/>
              <a:t>0</a:t>
            </a:r>
            <a:r>
              <a:rPr lang="vi-VN" sz="2400" dirty="0"/>
              <a:t>, 270</a:t>
            </a:r>
            <a:r>
              <a:rPr lang="vi-VN" sz="2400" baseline="30000" dirty="0"/>
              <a:t>0</a:t>
            </a:r>
            <a:r>
              <a:rPr lang="vi-VN" sz="2400" dirty="0"/>
              <a:t> và 315</a:t>
            </a:r>
            <a:r>
              <a:rPr lang="vi-VN" sz="2400" baseline="30000" dirty="0"/>
              <a:t>0</a:t>
            </a:r>
            <a:r>
              <a:rPr lang="vi-VN" sz="2400" dirty="0"/>
              <a:t> trên mỗi pha.</a:t>
            </a:r>
          </a:p>
        </p:txBody>
      </p:sp>
    </p:spTree>
    <p:extLst>
      <p:ext uri="{BB962C8B-B14F-4D97-AF65-F5344CB8AC3E}">
        <p14:creationId xmlns:p14="http://schemas.microsoft.com/office/powerpoint/2010/main" val="10635008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251520" y="1052736"/>
            <a:ext cx="8579131" cy="792088"/>
          </a:xfrm>
        </p:spPr>
        <p:txBody>
          <a:bodyPr>
            <a:normAutofit fontScale="85000" lnSpcReduction="20000"/>
          </a:bodyPr>
          <a:lstStyle/>
          <a:p>
            <a:pPr marL="0" indent="0">
              <a:buNone/>
            </a:pPr>
            <a:r>
              <a:rPr lang="vi-VN" b="1" dirty="0"/>
              <a:t>IEC </a:t>
            </a:r>
            <a:r>
              <a:rPr lang="vi-VN" b="1" dirty="0" smtClean="0"/>
              <a:t>61000-4-11:2005 </a:t>
            </a:r>
            <a:r>
              <a:rPr lang="vi-VN" b="1" dirty="0"/>
              <a:t>/ TCVN </a:t>
            </a:r>
            <a:r>
              <a:rPr lang="vi-VN" b="1" dirty="0" smtClean="0"/>
              <a:t>7909</a:t>
            </a:r>
            <a:r>
              <a:rPr lang="vi-VN" dirty="0" smtClean="0"/>
              <a:t>-4-11:2015</a:t>
            </a:r>
            <a:r>
              <a:rPr lang="vi-VN" b="1" dirty="0" smtClean="0"/>
              <a:t> </a:t>
            </a:r>
            <a:r>
              <a:rPr lang="vi-VN" b="1" dirty="0"/>
              <a:t>: </a:t>
            </a:r>
            <a:r>
              <a:rPr lang="vi-VN" b="1" dirty="0" smtClean="0"/>
              <a:t>Miễn nhiễm đối với sụt áp, gián đoạn và biến đổi điện áp</a:t>
            </a:r>
            <a:endParaRPr lang="vi-VN" b="1" dirty="0"/>
          </a:p>
        </p:txBody>
      </p:sp>
      <p:sp>
        <p:nvSpPr>
          <p:cNvPr id="5" name="Content Placeholder 2"/>
          <p:cNvSpPr txBox="1">
            <a:spLocks/>
          </p:cNvSpPr>
          <p:nvPr/>
        </p:nvSpPr>
        <p:spPr>
          <a:xfrm>
            <a:off x="323528" y="1851307"/>
            <a:ext cx="8363272" cy="6401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b="1" dirty="0" smtClean="0">
                <a:solidFill>
                  <a:prstClr val="black"/>
                </a:solidFill>
              </a:rPr>
              <a:t>Thực hiện phép thử</a:t>
            </a:r>
            <a:endParaRPr lang="vi-VN" sz="2400" b="1" dirty="0">
              <a:solidFill>
                <a:prstClr val="black"/>
              </a:solidFill>
            </a:endParaRPr>
          </a:p>
        </p:txBody>
      </p:sp>
      <p:sp>
        <p:nvSpPr>
          <p:cNvPr id="7" name="Content Placeholder 2"/>
          <p:cNvSpPr txBox="1">
            <a:spLocks/>
          </p:cNvSpPr>
          <p:nvPr/>
        </p:nvSpPr>
        <p:spPr>
          <a:xfrm>
            <a:off x="443573" y="2348880"/>
            <a:ext cx="8363272"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vi-VN" sz="2400" dirty="0">
              <a:solidFill>
                <a:prstClr val="black"/>
              </a:solidFill>
            </a:endParaRPr>
          </a:p>
        </p:txBody>
      </p:sp>
      <p:sp>
        <p:nvSpPr>
          <p:cNvPr id="4" name="Date Placeholder 3"/>
          <p:cNvSpPr>
            <a:spLocks noGrp="1"/>
          </p:cNvSpPr>
          <p:nvPr>
            <p:ph type="dt" sz="half" idx="10"/>
          </p:nvPr>
        </p:nvSpPr>
        <p:spPr/>
        <p:txBody>
          <a:bodyPr/>
          <a:lstStyle/>
          <a:p>
            <a:fld id="{936CB146-54DB-4498-8836-FD46C6B80DBD}" type="datetime1">
              <a:rPr lang="vi-VN" smtClean="0">
                <a:solidFill>
                  <a:prstClr val="black">
                    <a:tint val="75000"/>
                  </a:prstClr>
                </a:solidFill>
              </a:rPr>
              <a:pPr/>
              <a:t>03/04/2018</a:t>
            </a:fld>
            <a:endParaRPr lang="vi-VN">
              <a:solidFill>
                <a:prstClr val="black">
                  <a:tint val="75000"/>
                </a:prstClr>
              </a:solidFill>
            </a:endParaRPr>
          </a:p>
        </p:txBody>
      </p:sp>
      <p:sp>
        <p:nvSpPr>
          <p:cNvPr id="8" name="Slide Number Placeholder 7"/>
          <p:cNvSpPr>
            <a:spLocks noGrp="1"/>
          </p:cNvSpPr>
          <p:nvPr>
            <p:ph type="sldNum" sz="quarter" idx="12"/>
          </p:nvPr>
        </p:nvSpPr>
        <p:spPr/>
        <p:txBody>
          <a:bodyPr/>
          <a:lstStyle/>
          <a:p>
            <a:fld id="{01FB6BD5-ABB8-4017-A434-08AE6E7002D1}" type="slidenum">
              <a:rPr lang="vi-VN" smtClean="0">
                <a:solidFill>
                  <a:prstClr val="black">
                    <a:tint val="75000"/>
                  </a:prstClr>
                </a:solidFill>
              </a:rPr>
              <a:pPr/>
              <a:t>102</a:t>
            </a:fld>
            <a:endParaRPr lang="vi-VN">
              <a:solidFill>
                <a:prstClr val="black">
                  <a:tint val="75000"/>
                </a:prstClr>
              </a:solidFill>
            </a:endParaRPr>
          </a:p>
        </p:txBody>
      </p:sp>
      <p:sp>
        <p:nvSpPr>
          <p:cNvPr id="10" name="Content Placeholder 2"/>
          <p:cNvSpPr txBox="1">
            <a:spLocks/>
          </p:cNvSpPr>
          <p:nvPr/>
        </p:nvSpPr>
        <p:spPr>
          <a:xfrm>
            <a:off x="357229" y="2492896"/>
            <a:ext cx="8363272" cy="19082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t>Đối với hiện tượng gián đoạn ngắn điện áp, góc pha phải được xác định theo chỉ tiêu kỹ thuật với trường hợp xấu nhất. Trong trường hợp không xác định, dùng 0</a:t>
            </a:r>
            <a:r>
              <a:rPr lang="vi-VN" sz="2400" baseline="30000" dirty="0"/>
              <a:t>0 </a:t>
            </a:r>
            <a:r>
              <a:rPr lang="vi-VN" sz="2400" dirty="0"/>
              <a:t>cho một pha.</a:t>
            </a:r>
          </a:p>
        </p:txBody>
      </p:sp>
    </p:spTree>
    <p:extLst>
      <p:ext uri="{BB962C8B-B14F-4D97-AF65-F5344CB8AC3E}">
        <p14:creationId xmlns:p14="http://schemas.microsoft.com/office/powerpoint/2010/main" val="3459752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1032" y="260648"/>
            <a:ext cx="6663680" cy="648072"/>
          </a:xfrm>
          <a:solidFill>
            <a:srgbClr val="FFFF00"/>
          </a:solidFill>
        </p:spPr>
        <p:txBody>
          <a:bodyPr>
            <a:normAutofit/>
          </a:bodyPr>
          <a:lstStyle/>
          <a:p>
            <a:r>
              <a:rPr lang="en-US" sz="3600" b="1" dirty="0"/>
              <a:t>2. </a:t>
            </a:r>
            <a:r>
              <a:rPr lang="en-US" sz="3600" b="1" dirty="0" err="1"/>
              <a:t>Các</a:t>
            </a:r>
            <a:r>
              <a:rPr lang="en-US" sz="3600" b="1" dirty="0"/>
              <a:t> </a:t>
            </a:r>
            <a:r>
              <a:rPr lang="en-US" sz="3600" b="1" dirty="0" err="1"/>
              <a:t>tiêu</a:t>
            </a:r>
            <a:r>
              <a:rPr lang="en-US" sz="3600" b="1" dirty="0"/>
              <a:t> </a:t>
            </a:r>
            <a:r>
              <a:rPr lang="en-US" sz="3600" b="1" dirty="0" err="1"/>
              <a:t>chuẩn</a:t>
            </a:r>
            <a:r>
              <a:rPr lang="en-US" sz="3600" b="1" dirty="0"/>
              <a:t> </a:t>
            </a:r>
            <a:r>
              <a:rPr lang="en-US" sz="3600" b="1" dirty="0" err="1"/>
              <a:t>về</a:t>
            </a:r>
            <a:r>
              <a:rPr lang="en-US" sz="3600" b="1" dirty="0"/>
              <a:t> </a:t>
            </a:r>
            <a:r>
              <a:rPr lang="en-US" sz="3600" b="1" dirty="0" err="1"/>
              <a:t>nhiễu</a:t>
            </a:r>
            <a:endParaRPr lang="vi-VN" sz="3600" b="1" dirty="0"/>
          </a:p>
        </p:txBody>
      </p:sp>
      <p:sp>
        <p:nvSpPr>
          <p:cNvPr id="3" name="Content Placeholder 2"/>
          <p:cNvSpPr>
            <a:spLocks noGrp="1"/>
          </p:cNvSpPr>
          <p:nvPr>
            <p:ph idx="1"/>
          </p:nvPr>
        </p:nvSpPr>
        <p:spPr>
          <a:xfrm>
            <a:off x="2339752" y="1304764"/>
            <a:ext cx="4752528" cy="648071"/>
          </a:xfrm>
        </p:spPr>
        <p:txBody>
          <a:bodyPr>
            <a:normAutofit/>
          </a:bodyPr>
          <a:lstStyle/>
          <a:p>
            <a:pPr marL="0" indent="0">
              <a:buNone/>
            </a:pPr>
            <a:r>
              <a:rPr lang="en-US" sz="2800" b="1" dirty="0" err="1" smtClean="0"/>
              <a:t>Thử</a:t>
            </a:r>
            <a:r>
              <a:rPr lang="en-US" sz="2800" b="1" dirty="0" smtClean="0"/>
              <a:t> </a:t>
            </a:r>
            <a:r>
              <a:rPr lang="en-US" sz="2800" b="1" dirty="0" err="1" smtClean="0"/>
              <a:t>nghiệm</a:t>
            </a:r>
            <a:r>
              <a:rPr lang="en-US" sz="2800" b="1" dirty="0" smtClean="0"/>
              <a:t> </a:t>
            </a:r>
            <a:r>
              <a:rPr lang="en-US" sz="2800" b="1" dirty="0" err="1" smtClean="0"/>
              <a:t>nhiễu</a:t>
            </a:r>
            <a:r>
              <a:rPr lang="en-US" sz="2800" b="1" dirty="0" smtClean="0"/>
              <a:t> EMI</a:t>
            </a:r>
            <a:endParaRPr lang="vi-VN" sz="2800" b="1" dirty="0"/>
          </a:p>
        </p:txBody>
      </p:sp>
      <p:sp>
        <p:nvSpPr>
          <p:cNvPr id="5" name="Content Placeholder 2"/>
          <p:cNvSpPr txBox="1">
            <a:spLocks/>
          </p:cNvSpPr>
          <p:nvPr/>
        </p:nvSpPr>
        <p:spPr>
          <a:xfrm>
            <a:off x="467544" y="1628800"/>
            <a:ext cx="7427168" cy="6480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t>Kết</a:t>
            </a:r>
            <a:r>
              <a:rPr lang="en-US" sz="2800" b="1" dirty="0" smtClean="0"/>
              <a:t> </a:t>
            </a:r>
            <a:r>
              <a:rPr lang="en-US" sz="2800" b="1" dirty="0" err="1" smtClean="0"/>
              <a:t>quả</a:t>
            </a:r>
            <a:r>
              <a:rPr lang="en-US" sz="2800" b="1" dirty="0" smtClean="0"/>
              <a:t> </a:t>
            </a:r>
            <a:r>
              <a:rPr lang="en-US" sz="2800" b="1" dirty="0" err="1" smtClean="0"/>
              <a:t>phải</a:t>
            </a:r>
            <a:r>
              <a:rPr lang="en-US" sz="2800" b="1" dirty="0" smtClean="0"/>
              <a:t> </a:t>
            </a:r>
            <a:r>
              <a:rPr lang="en-US" sz="2800" b="1" dirty="0" err="1" smtClean="0"/>
              <a:t>đạt</a:t>
            </a:r>
            <a:endParaRPr lang="vi-VN" sz="2800" b="1" dirty="0"/>
          </a:p>
        </p:txBody>
      </p:sp>
      <p:pic>
        <p:nvPicPr>
          <p:cNvPr id="9" name="Picture 8"/>
          <p:cNvPicPr/>
          <p:nvPr/>
        </p:nvPicPr>
        <p:blipFill>
          <a:blip r:embed="rId2"/>
          <a:stretch>
            <a:fillRect/>
          </a:stretch>
        </p:blipFill>
        <p:spPr>
          <a:xfrm>
            <a:off x="1331640" y="2276871"/>
            <a:ext cx="5943600" cy="3959225"/>
          </a:xfrm>
          <a:prstGeom prst="rect">
            <a:avLst/>
          </a:prstGeom>
        </p:spPr>
      </p:pic>
      <p:sp>
        <p:nvSpPr>
          <p:cNvPr id="10" name="Content Placeholder 2"/>
          <p:cNvSpPr txBox="1">
            <a:spLocks/>
          </p:cNvSpPr>
          <p:nvPr/>
        </p:nvSpPr>
        <p:spPr>
          <a:xfrm>
            <a:off x="4021088" y="1952835"/>
            <a:ext cx="4871392" cy="6480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t>Tiêu</a:t>
            </a:r>
            <a:r>
              <a:rPr lang="en-US" sz="2800" b="1" dirty="0" smtClean="0"/>
              <a:t> </a:t>
            </a:r>
            <a:r>
              <a:rPr lang="en-US" sz="2800" b="1" dirty="0" err="1" smtClean="0"/>
              <a:t>chuẩn</a:t>
            </a:r>
            <a:r>
              <a:rPr lang="en-US" sz="2800" b="1" dirty="0" smtClean="0"/>
              <a:t> QP</a:t>
            </a:r>
            <a:endParaRPr lang="vi-VN" sz="2800" b="1" dirty="0"/>
          </a:p>
        </p:txBody>
      </p:sp>
      <p:sp>
        <p:nvSpPr>
          <p:cNvPr id="11" name="Content Placeholder 2"/>
          <p:cNvSpPr txBox="1">
            <a:spLocks/>
          </p:cNvSpPr>
          <p:nvPr/>
        </p:nvSpPr>
        <p:spPr>
          <a:xfrm>
            <a:off x="6484295" y="3415261"/>
            <a:ext cx="2435696" cy="6480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t>Kết</a:t>
            </a:r>
            <a:r>
              <a:rPr lang="en-US" sz="2800" b="1" dirty="0" smtClean="0"/>
              <a:t> </a:t>
            </a:r>
            <a:r>
              <a:rPr lang="en-US" sz="2800" b="1" dirty="0" err="1" smtClean="0"/>
              <a:t>qủa</a:t>
            </a:r>
            <a:r>
              <a:rPr lang="en-US" sz="2800" b="1" dirty="0" smtClean="0"/>
              <a:t> </a:t>
            </a:r>
            <a:r>
              <a:rPr lang="en-US" sz="2800" b="1" dirty="0" err="1" smtClean="0"/>
              <a:t>đo</a:t>
            </a:r>
            <a:endParaRPr lang="vi-VN" sz="2800" b="1" dirty="0"/>
          </a:p>
        </p:txBody>
      </p:sp>
      <p:cxnSp>
        <p:nvCxnSpPr>
          <p:cNvPr id="12" name="Straight Arrow Connector 11"/>
          <p:cNvCxnSpPr/>
          <p:nvPr/>
        </p:nvCxnSpPr>
        <p:spPr>
          <a:xfrm flipH="1">
            <a:off x="3763380" y="2360012"/>
            <a:ext cx="1080120" cy="146242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165939" y="3933056"/>
            <a:ext cx="782325" cy="104392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a:xfrm>
            <a:off x="4953454" y="2767190"/>
            <a:ext cx="2435696" cy="648071"/>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t>Tiêu</a:t>
            </a:r>
            <a:r>
              <a:rPr lang="en-US" sz="2800" b="1" dirty="0" smtClean="0"/>
              <a:t> </a:t>
            </a:r>
            <a:r>
              <a:rPr lang="en-US" sz="2800" b="1" dirty="0" err="1" smtClean="0"/>
              <a:t>chuẩn</a:t>
            </a:r>
            <a:r>
              <a:rPr lang="en-US" sz="2800" b="1" dirty="0" smtClean="0"/>
              <a:t> Aver</a:t>
            </a:r>
            <a:endParaRPr lang="vi-VN" sz="2800" b="1" dirty="0"/>
          </a:p>
        </p:txBody>
      </p:sp>
      <p:cxnSp>
        <p:nvCxnSpPr>
          <p:cNvPr id="17" name="Straight Arrow Connector 16"/>
          <p:cNvCxnSpPr/>
          <p:nvPr/>
        </p:nvCxnSpPr>
        <p:spPr>
          <a:xfrm flipH="1">
            <a:off x="5053535" y="3091225"/>
            <a:ext cx="814609" cy="113839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p>
            <a:fld id="{61CFD5B0-486C-414F-9FA7-B845F83CE340}" type="datetime1">
              <a:rPr lang="vi-VN" smtClean="0"/>
              <a:t>03/04/2018</a:t>
            </a:fld>
            <a:endParaRPr lang="vi-VN"/>
          </a:p>
        </p:txBody>
      </p:sp>
      <p:sp>
        <p:nvSpPr>
          <p:cNvPr id="6" name="Slide Number Placeholder 5"/>
          <p:cNvSpPr>
            <a:spLocks noGrp="1"/>
          </p:cNvSpPr>
          <p:nvPr>
            <p:ph type="sldNum" sz="quarter" idx="12"/>
          </p:nvPr>
        </p:nvSpPr>
        <p:spPr/>
        <p:txBody>
          <a:bodyPr/>
          <a:lstStyle/>
          <a:p>
            <a:fld id="{01FB6BD5-ABB8-4017-A434-08AE6E7002D1}" type="slidenum">
              <a:rPr lang="vi-VN" smtClean="0"/>
              <a:t>11</a:t>
            </a:fld>
            <a:endParaRPr lang="vi-VN"/>
          </a:p>
        </p:txBody>
      </p:sp>
    </p:spTree>
    <p:extLst>
      <p:ext uri="{BB962C8B-B14F-4D97-AF65-F5344CB8AC3E}">
        <p14:creationId xmlns:p14="http://schemas.microsoft.com/office/powerpoint/2010/main" val="1129354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a:solidFill>
            <a:srgbClr val="FFFF00"/>
          </a:solidFill>
        </p:spPr>
        <p:txBody>
          <a:bodyPr>
            <a:normAutofit/>
          </a:bodyPr>
          <a:lstStyle/>
          <a:p>
            <a:r>
              <a:rPr lang="en-US" sz="3600" b="1" dirty="0"/>
              <a:t>2. </a:t>
            </a:r>
            <a:r>
              <a:rPr lang="en-US" sz="3600" b="1" dirty="0" err="1"/>
              <a:t>Các</a:t>
            </a:r>
            <a:r>
              <a:rPr lang="en-US" sz="3600" b="1" dirty="0"/>
              <a:t> </a:t>
            </a:r>
            <a:r>
              <a:rPr lang="en-US" sz="3600" b="1" dirty="0" err="1"/>
              <a:t>tiêu</a:t>
            </a:r>
            <a:r>
              <a:rPr lang="en-US" sz="3600" b="1" dirty="0"/>
              <a:t> </a:t>
            </a:r>
            <a:r>
              <a:rPr lang="en-US" sz="3600" b="1" dirty="0" err="1"/>
              <a:t>chuẩn</a:t>
            </a:r>
            <a:r>
              <a:rPr lang="en-US" sz="3600" b="1" dirty="0"/>
              <a:t> </a:t>
            </a:r>
            <a:r>
              <a:rPr lang="en-US" sz="3600" b="1" dirty="0" err="1"/>
              <a:t>về</a:t>
            </a:r>
            <a:r>
              <a:rPr lang="en-US" sz="3600" b="1" dirty="0"/>
              <a:t> </a:t>
            </a:r>
            <a:r>
              <a:rPr lang="en-US" sz="3600" b="1" dirty="0" err="1"/>
              <a:t>nhiễu</a:t>
            </a:r>
            <a:endParaRPr lang="vi-VN" sz="3600" b="1" dirty="0"/>
          </a:p>
        </p:txBody>
      </p:sp>
      <p:sp>
        <p:nvSpPr>
          <p:cNvPr id="3" name="Content Placeholder 2"/>
          <p:cNvSpPr>
            <a:spLocks noGrp="1"/>
          </p:cNvSpPr>
          <p:nvPr>
            <p:ph idx="1"/>
          </p:nvPr>
        </p:nvSpPr>
        <p:spPr>
          <a:xfrm>
            <a:off x="467544" y="1124744"/>
            <a:ext cx="8229600" cy="1296144"/>
          </a:xfrm>
        </p:spPr>
        <p:txBody>
          <a:bodyPr>
            <a:normAutofit fontScale="85000" lnSpcReduction="20000"/>
          </a:bodyPr>
          <a:lstStyle/>
          <a:p>
            <a:pPr marL="0" indent="0">
              <a:buNone/>
            </a:pPr>
            <a:r>
              <a:rPr lang="en-US" b="1" dirty="0"/>
              <a:t>4. </a:t>
            </a:r>
            <a:r>
              <a:rPr lang="en-US" b="1" dirty="0" err="1"/>
              <a:t>Các</a:t>
            </a:r>
            <a:r>
              <a:rPr lang="en-US" b="1" dirty="0"/>
              <a:t> </a:t>
            </a:r>
            <a:r>
              <a:rPr lang="en-US" b="1" dirty="0" err="1"/>
              <a:t>giới</a:t>
            </a:r>
            <a:r>
              <a:rPr lang="en-US" b="1" dirty="0"/>
              <a:t> </a:t>
            </a:r>
            <a:r>
              <a:rPr lang="en-US" b="1" dirty="0" err="1" smtClean="0"/>
              <a:t>hạn</a:t>
            </a:r>
            <a:endParaRPr lang="en-US" b="1" dirty="0" smtClean="0"/>
          </a:p>
          <a:p>
            <a:pPr marL="0" indent="0">
              <a:buNone/>
            </a:pPr>
            <a:r>
              <a:rPr lang="vi-VN" dirty="0"/>
              <a:t>Nhiễu bức xạ điện </a:t>
            </a:r>
            <a:r>
              <a:rPr lang="vi-VN" dirty="0" smtClean="0"/>
              <a:t>từ</a:t>
            </a:r>
            <a:endParaRPr lang="en-US" dirty="0" smtClean="0"/>
          </a:p>
          <a:p>
            <a:pPr marL="0" indent="0">
              <a:buNone/>
            </a:pPr>
            <a:r>
              <a:rPr lang="vi-VN" dirty="0"/>
              <a:t>Dải tần từ 9 kHz đến 30 MHz</a:t>
            </a:r>
            <a:endParaRPr lang="vi-VN" b="1" dirty="0"/>
          </a:p>
        </p:txBody>
      </p:sp>
      <p:graphicFrame>
        <p:nvGraphicFramePr>
          <p:cNvPr id="7" name="Table 6"/>
          <p:cNvGraphicFramePr>
            <a:graphicFrameLocks noGrp="1"/>
          </p:cNvGraphicFramePr>
          <p:nvPr>
            <p:extLst>
              <p:ext uri="{D42A27DB-BD31-4B8C-83A1-F6EECF244321}">
                <p14:modId xmlns:p14="http://schemas.microsoft.com/office/powerpoint/2010/main" val="623359917"/>
              </p:ext>
            </p:extLst>
          </p:nvPr>
        </p:nvGraphicFramePr>
        <p:xfrm>
          <a:off x="827584" y="2377400"/>
          <a:ext cx="7704854" cy="3931920"/>
        </p:xfrm>
        <a:graphic>
          <a:graphicData uri="http://schemas.openxmlformats.org/drawingml/2006/table">
            <a:tbl>
              <a:tblPr>
                <a:tableStyleId>{5C22544A-7EE6-4342-B048-85BDC9FD1C3A}</a:tableStyleId>
              </a:tblPr>
              <a:tblGrid>
                <a:gridCol w="3363704"/>
                <a:gridCol w="1573246"/>
                <a:gridCol w="1417987"/>
                <a:gridCol w="1349917"/>
              </a:tblGrid>
              <a:tr h="0">
                <a:tc rowSpan="2">
                  <a:txBody>
                    <a:bodyPr/>
                    <a:lstStyle/>
                    <a:p>
                      <a:pPr indent="1905" algn="ctr">
                        <a:lnSpc>
                          <a:spcPct val="115000"/>
                        </a:lnSpc>
                        <a:spcBef>
                          <a:spcPts val="600"/>
                        </a:spcBef>
                        <a:spcAft>
                          <a:spcPts val="0"/>
                        </a:spcAft>
                      </a:pPr>
                      <a:r>
                        <a:rPr lang="vi-VN" sz="2000">
                          <a:effectLst/>
                        </a:rPr>
                        <a:t>Dải tần</a:t>
                      </a:r>
                      <a:endParaRPr lang="vi-VN" sz="1400">
                        <a:effectLst/>
                      </a:endParaRPr>
                    </a:p>
                    <a:p>
                      <a:pPr indent="1905" algn="ctr">
                        <a:lnSpc>
                          <a:spcPct val="115000"/>
                        </a:lnSpc>
                        <a:spcBef>
                          <a:spcPts val="600"/>
                        </a:spcBef>
                        <a:spcAft>
                          <a:spcPts val="0"/>
                        </a:spcAft>
                      </a:pPr>
                      <a:r>
                        <a:rPr lang="vi-VN" sz="2000">
                          <a:effectLst/>
                        </a:rPr>
                        <a:t> </a:t>
                      </a:r>
                      <a:endParaRPr lang="vi-VN" sz="1400">
                        <a:effectLst/>
                      </a:endParaRPr>
                    </a:p>
                    <a:p>
                      <a:pPr indent="1905" algn="ctr">
                        <a:lnSpc>
                          <a:spcPct val="115000"/>
                        </a:lnSpc>
                        <a:spcBef>
                          <a:spcPts val="600"/>
                        </a:spcBef>
                        <a:spcAft>
                          <a:spcPts val="0"/>
                        </a:spcAft>
                      </a:pPr>
                      <a:r>
                        <a:rPr lang="vi-VN" sz="2000">
                          <a:effectLst/>
                        </a:rPr>
                        <a:t>MHz</a:t>
                      </a:r>
                      <a:endParaRPr lang="vi-VN" sz="1400">
                        <a:effectLst/>
                        <a:latin typeface="Times New Roman"/>
                        <a:ea typeface="Arial"/>
                        <a:cs typeface="Times New Roman"/>
                      </a:endParaRPr>
                    </a:p>
                  </a:txBody>
                  <a:tcPr marL="0" marR="0" marT="0" marB="0" anchor="ctr"/>
                </a:tc>
                <a:tc gridSpan="3">
                  <a:txBody>
                    <a:bodyPr/>
                    <a:lstStyle/>
                    <a:p>
                      <a:pPr indent="1905" algn="ctr">
                        <a:lnSpc>
                          <a:spcPct val="115000"/>
                        </a:lnSpc>
                        <a:spcBef>
                          <a:spcPts val="600"/>
                        </a:spcBef>
                        <a:spcAft>
                          <a:spcPts val="0"/>
                        </a:spcAft>
                      </a:pPr>
                      <a:r>
                        <a:rPr lang="vi-VN" sz="2000">
                          <a:effectLst/>
                        </a:rPr>
                        <a:t>Giới hạn đối với đường kính anten vòng</a:t>
                      </a:r>
                      <a:endParaRPr lang="vi-VN" sz="1400">
                        <a:effectLst/>
                      </a:endParaRPr>
                    </a:p>
                    <a:p>
                      <a:pPr indent="1905" algn="ctr">
                        <a:lnSpc>
                          <a:spcPct val="115000"/>
                        </a:lnSpc>
                        <a:spcBef>
                          <a:spcPts val="600"/>
                        </a:spcBef>
                        <a:spcAft>
                          <a:spcPts val="0"/>
                        </a:spcAft>
                      </a:pPr>
                      <a:r>
                        <a:rPr lang="vi-VN" sz="2000">
                          <a:effectLst/>
                        </a:rPr>
                        <a:t>dB(</a:t>
                      </a:r>
                      <a:r>
                        <a:rPr lang="vi-VN" sz="2000">
                          <a:effectLst/>
                          <a:sym typeface="Symbol"/>
                        </a:rPr>
                        <a:t></a:t>
                      </a:r>
                      <a:r>
                        <a:rPr lang="vi-VN" sz="2000">
                          <a:effectLst/>
                        </a:rPr>
                        <a:t>A)</a:t>
                      </a:r>
                      <a:endParaRPr lang="vi-VN" sz="1400">
                        <a:effectLst/>
                        <a:latin typeface="Times New Roman"/>
                        <a:ea typeface="Arial"/>
                        <a:cs typeface="Times New Roman"/>
                      </a:endParaRPr>
                    </a:p>
                  </a:txBody>
                  <a:tcPr marL="0" marR="0" marT="0" marB="0" anchor="ctr"/>
                </a:tc>
                <a:tc hMerge="1">
                  <a:txBody>
                    <a:bodyPr/>
                    <a:lstStyle/>
                    <a:p>
                      <a:endParaRPr lang="vi-VN"/>
                    </a:p>
                  </a:txBody>
                  <a:tcPr/>
                </a:tc>
                <a:tc hMerge="1">
                  <a:txBody>
                    <a:bodyPr/>
                    <a:lstStyle/>
                    <a:p>
                      <a:endParaRPr lang="vi-VN"/>
                    </a:p>
                  </a:txBody>
                  <a:tcPr/>
                </a:tc>
              </a:tr>
              <a:tr h="0">
                <a:tc vMerge="1">
                  <a:txBody>
                    <a:bodyPr/>
                    <a:lstStyle/>
                    <a:p>
                      <a:endParaRPr lang="vi-VN"/>
                    </a:p>
                  </a:txBody>
                  <a:tcPr/>
                </a:tc>
                <a:tc>
                  <a:txBody>
                    <a:bodyPr/>
                    <a:lstStyle/>
                    <a:p>
                      <a:pPr indent="1905" algn="ctr">
                        <a:lnSpc>
                          <a:spcPct val="115000"/>
                        </a:lnSpc>
                        <a:spcBef>
                          <a:spcPts val="600"/>
                        </a:spcBef>
                        <a:spcAft>
                          <a:spcPts val="0"/>
                        </a:spcAft>
                      </a:pPr>
                      <a:r>
                        <a:rPr lang="vi-VN" sz="2000">
                          <a:effectLst/>
                        </a:rPr>
                        <a:t>2 m</a:t>
                      </a:r>
                      <a:endParaRPr lang="vi-VN" sz="1400">
                        <a:effectLst/>
                        <a:latin typeface="Times New Roman"/>
                        <a:ea typeface="Arial"/>
                        <a:cs typeface="Times New Roman"/>
                      </a:endParaRPr>
                    </a:p>
                  </a:txBody>
                  <a:tcPr marL="0" marR="0" marT="0" marB="0" anchor="ctr"/>
                </a:tc>
                <a:tc>
                  <a:txBody>
                    <a:bodyPr/>
                    <a:lstStyle/>
                    <a:p>
                      <a:pPr indent="1905" algn="ctr">
                        <a:lnSpc>
                          <a:spcPct val="115000"/>
                        </a:lnSpc>
                        <a:spcBef>
                          <a:spcPts val="600"/>
                        </a:spcBef>
                        <a:spcAft>
                          <a:spcPts val="0"/>
                        </a:spcAft>
                      </a:pPr>
                      <a:r>
                        <a:rPr lang="vi-VN" sz="2000">
                          <a:effectLst/>
                        </a:rPr>
                        <a:t>3 m</a:t>
                      </a:r>
                      <a:endParaRPr lang="vi-VN" sz="1400">
                        <a:effectLst/>
                        <a:latin typeface="Times New Roman"/>
                        <a:ea typeface="Arial"/>
                        <a:cs typeface="Times New Roman"/>
                      </a:endParaRPr>
                    </a:p>
                  </a:txBody>
                  <a:tcPr marL="0" marR="0" marT="0" marB="0" anchor="ctr"/>
                </a:tc>
                <a:tc>
                  <a:txBody>
                    <a:bodyPr/>
                    <a:lstStyle/>
                    <a:p>
                      <a:pPr indent="1905" algn="ctr">
                        <a:lnSpc>
                          <a:spcPct val="115000"/>
                        </a:lnSpc>
                        <a:spcBef>
                          <a:spcPts val="600"/>
                        </a:spcBef>
                        <a:spcAft>
                          <a:spcPts val="0"/>
                        </a:spcAft>
                      </a:pPr>
                      <a:r>
                        <a:rPr lang="vi-VN" sz="2000">
                          <a:effectLst/>
                        </a:rPr>
                        <a:t>4 m</a:t>
                      </a:r>
                      <a:endParaRPr lang="vi-VN" sz="1400">
                        <a:effectLst/>
                        <a:latin typeface="Times New Roman"/>
                        <a:ea typeface="Arial"/>
                        <a:cs typeface="Times New Roman"/>
                      </a:endParaRPr>
                    </a:p>
                  </a:txBody>
                  <a:tcPr marL="0" marR="0" marT="0" marB="0" anchor="ctr"/>
                </a:tc>
              </a:tr>
              <a:tr h="0">
                <a:tc>
                  <a:txBody>
                    <a:bodyPr/>
                    <a:lstStyle/>
                    <a:p>
                      <a:pPr indent="1905">
                        <a:lnSpc>
                          <a:spcPct val="115000"/>
                        </a:lnSpc>
                        <a:spcBef>
                          <a:spcPts val="600"/>
                        </a:spcBef>
                        <a:spcAft>
                          <a:spcPts val="0"/>
                        </a:spcAft>
                      </a:pPr>
                      <a:r>
                        <a:rPr lang="vi-VN" sz="2000">
                          <a:effectLst/>
                        </a:rPr>
                        <a:t>từ 9 kHz đến 70 kHz</a:t>
                      </a:r>
                      <a:endParaRPr lang="vi-VN" sz="1400">
                        <a:effectLst/>
                        <a:latin typeface="Times New Roman"/>
                        <a:ea typeface="Arial"/>
                        <a:cs typeface="Times New Roman"/>
                      </a:endParaRPr>
                    </a:p>
                  </a:txBody>
                  <a:tcPr marL="0" marR="0" marT="0" marB="0" anchor="ctr"/>
                </a:tc>
                <a:tc>
                  <a:txBody>
                    <a:bodyPr/>
                    <a:lstStyle/>
                    <a:p>
                      <a:pPr indent="1905">
                        <a:lnSpc>
                          <a:spcPct val="115000"/>
                        </a:lnSpc>
                        <a:spcBef>
                          <a:spcPts val="600"/>
                        </a:spcBef>
                        <a:spcAft>
                          <a:spcPts val="0"/>
                        </a:spcAft>
                      </a:pPr>
                      <a:r>
                        <a:rPr lang="vi-VN" sz="2000">
                          <a:effectLst/>
                        </a:rPr>
                        <a:t>88</a:t>
                      </a:r>
                      <a:endParaRPr lang="vi-VN" sz="1400">
                        <a:effectLst/>
                        <a:latin typeface="Times New Roman"/>
                        <a:ea typeface="Arial"/>
                        <a:cs typeface="Times New Roman"/>
                      </a:endParaRPr>
                    </a:p>
                  </a:txBody>
                  <a:tcPr marL="0" marR="0" marT="0" marB="0" anchor="ctr"/>
                </a:tc>
                <a:tc>
                  <a:txBody>
                    <a:bodyPr/>
                    <a:lstStyle/>
                    <a:p>
                      <a:pPr indent="1905">
                        <a:lnSpc>
                          <a:spcPct val="115000"/>
                        </a:lnSpc>
                        <a:spcBef>
                          <a:spcPts val="600"/>
                        </a:spcBef>
                        <a:spcAft>
                          <a:spcPts val="0"/>
                        </a:spcAft>
                      </a:pPr>
                      <a:r>
                        <a:rPr lang="vi-VN" sz="2000">
                          <a:effectLst/>
                        </a:rPr>
                        <a:t>81</a:t>
                      </a:r>
                      <a:endParaRPr lang="vi-VN" sz="1400">
                        <a:effectLst/>
                        <a:latin typeface="Times New Roman"/>
                        <a:ea typeface="Arial"/>
                        <a:cs typeface="Times New Roman"/>
                      </a:endParaRPr>
                    </a:p>
                  </a:txBody>
                  <a:tcPr marL="0" marR="0" marT="0" marB="0" anchor="ctr"/>
                </a:tc>
                <a:tc>
                  <a:txBody>
                    <a:bodyPr/>
                    <a:lstStyle/>
                    <a:p>
                      <a:pPr indent="1905">
                        <a:lnSpc>
                          <a:spcPct val="115000"/>
                        </a:lnSpc>
                        <a:spcBef>
                          <a:spcPts val="600"/>
                        </a:spcBef>
                        <a:spcAft>
                          <a:spcPts val="0"/>
                        </a:spcAft>
                      </a:pPr>
                      <a:r>
                        <a:rPr lang="vi-VN" sz="2000">
                          <a:effectLst/>
                        </a:rPr>
                        <a:t>75</a:t>
                      </a:r>
                      <a:endParaRPr lang="vi-VN" sz="1400">
                        <a:effectLst/>
                        <a:latin typeface="Times New Roman"/>
                        <a:ea typeface="Arial"/>
                        <a:cs typeface="Times New Roman"/>
                      </a:endParaRPr>
                    </a:p>
                  </a:txBody>
                  <a:tcPr marL="0" marR="0" marT="0" marB="0" anchor="ctr"/>
                </a:tc>
              </a:tr>
              <a:tr h="0">
                <a:tc>
                  <a:txBody>
                    <a:bodyPr/>
                    <a:lstStyle/>
                    <a:p>
                      <a:pPr indent="1905">
                        <a:lnSpc>
                          <a:spcPct val="115000"/>
                        </a:lnSpc>
                        <a:spcBef>
                          <a:spcPts val="600"/>
                        </a:spcBef>
                        <a:spcAft>
                          <a:spcPts val="0"/>
                        </a:spcAft>
                      </a:pPr>
                      <a:r>
                        <a:rPr lang="vi-VN" sz="2000">
                          <a:effectLst/>
                        </a:rPr>
                        <a:t>từ 70 kHz đến 150 kHz</a:t>
                      </a:r>
                      <a:endParaRPr lang="vi-VN" sz="1400">
                        <a:effectLst/>
                        <a:latin typeface="Times New Roman"/>
                        <a:ea typeface="Arial"/>
                        <a:cs typeface="Times New Roman"/>
                      </a:endParaRPr>
                    </a:p>
                  </a:txBody>
                  <a:tcPr marL="0" marR="0" marT="0" marB="0" anchor="ctr"/>
                </a:tc>
                <a:tc>
                  <a:txBody>
                    <a:bodyPr/>
                    <a:lstStyle/>
                    <a:p>
                      <a:pPr indent="1905">
                        <a:lnSpc>
                          <a:spcPct val="115000"/>
                        </a:lnSpc>
                        <a:spcBef>
                          <a:spcPts val="600"/>
                        </a:spcBef>
                        <a:spcAft>
                          <a:spcPts val="0"/>
                        </a:spcAft>
                      </a:pPr>
                      <a:r>
                        <a:rPr lang="vi-VN" sz="2000">
                          <a:effectLst/>
                        </a:rPr>
                        <a:t>từ 88 đến 58</a:t>
                      </a:r>
                      <a:endParaRPr lang="vi-VN" sz="1400">
                        <a:effectLst/>
                        <a:latin typeface="Times New Roman"/>
                        <a:ea typeface="Arial"/>
                        <a:cs typeface="Times New Roman"/>
                      </a:endParaRPr>
                    </a:p>
                  </a:txBody>
                  <a:tcPr marL="0" marR="0" marT="0" marB="0" anchor="ctr"/>
                </a:tc>
                <a:tc>
                  <a:txBody>
                    <a:bodyPr/>
                    <a:lstStyle/>
                    <a:p>
                      <a:pPr indent="1905">
                        <a:lnSpc>
                          <a:spcPct val="115000"/>
                        </a:lnSpc>
                        <a:spcBef>
                          <a:spcPts val="600"/>
                        </a:spcBef>
                        <a:spcAft>
                          <a:spcPts val="0"/>
                        </a:spcAft>
                      </a:pPr>
                      <a:r>
                        <a:rPr lang="vi-VN" sz="2000">
                          <a:effectLst/>
                        </a:rPr>
                        <a:t>từ 81 đến 51</a:t>
                      </a:r>
                      <a:endParaRPr lang="vi-VN" sz="1400">
                        <a:effectLst/>
                        <a:latin typeface="Times New Roman"/>
                        <a:ea typeface="Arial"/>
                        <a:cs typeface="Times New Roman"/>
                      </a:endParaRPr>
                    </a:p>
                  </a:txBody>
                  <a:tcPr marL="0" marR="0" marT="0" marB="0" anchor="ctr"/>
                </a:tc>
                <a:tc>
                  <a:txBody>
                    <a:bodyPr/>
                    <a:lstStyle/>
                    <a:p>
                      <a:pPr indent="1905">
                        <a:lnSpc>
                          <a:spcPct val="115000"/>
                        </a:lnSpc>
                        <a:spcBef>
                          <a:spcPts val="600"/>
                        </a:spcBef>
                        <a:spcAft>
                          <a:spcPts val="0"/>
                        </a:spcAft>
                      </a:pPr>
                      <a:r>
                        <a:rPr lang="vi-VN" sz="2000">
                          <a:effectLst/>
                        </a:rPr>
                        <a:t>từ 75 đến 45</a:t>
                      </a:r>
                      <a:endParaRPr lang="vi-VN" sz="1400">
                        <a:effectLst/>
                        <a:latin typeface="Times New Roman"/>
                        <a:ea typeface="Arial"/>
                        <a:cs typeface="Times New Roman"/>
                      </a:endParaRPr>
                    </a:p>
                  </a:txBody>
                  <a:tcPr marL="0" marR="0" marT="0" marB="0" anchor="ctr"/>
                </a:tc>
              </a:tr>
              <a:tr h="0">
                <a:tc>
                  <a:txBody>
                    <a:bodyPr/>
                    <a:lstStyle/>
                    <a:p>
                      <a:pPr indent="1905">
                        <a:lnSpc>
                          <a:spcPct val="115000"/>
                        </a:lnSpc>
                        <a:spcBef>
                          <a:spcPts val="600"/>
                        </a:spcBef>
                        <a:spcAft>
                          <a:spcPts val="0"/>
                        </a:spcAft>
                      </a:pPr>
                      <a:r>
                        <a:rPr lang="vi-VN" sz="2000">
                          <a:effectLst/>
                        </a:rPr>
                        <a:t>từ 150 kHz đến 3,0 MHz</a:t>
                      </a:r>
                      <a:endParaRPr lang="vi-VN" sz="1400">
                        <a:effectLst/>
                        <a:latin typeface="Times New Roman"/>
                        <a:ea typeface="Arial"/>
                        <a:cs typeface="Times New Roman"/>
                      </a:endParaRPr>
                    </a:p>
                  </a:txBody>
                  <a:tcPr marL="0" marR="0" marT="0" marB="0" anchor="ctr"/>
                </a:tc>
                <a:tc>
                  <a:txBody>
                    <a:bodyPr/>
                    <a:lstStyle/>
                    <a:p>
                      <a:pPr indent="1905">
                        <a:lnSpc>
                          <a:spcPct val="115000"/>
                        </a:lnSpc>
                        <a:spcBef>
                          <a:spcPts val="600"/>
                        </a:spcBef>
                        <a:spcAft>
                          <a:spcPts val="0"/>
                        </a:spcAft>
                      </a:pPr>
                      <a:r>
                        <a:rPr lang="vi-VN" sz="2000">
                          <a:effectLst/>
                        </a:rPr>
                        <a:t>từ 58 đến 26 </a:t>
                      </a:r>
                      <a:endParaRPr lang="vi-VN" sz="1400">
                        <a:effectLst/>
                        <a:latin typeface="Times New Roman"/>
                        <a:ea typeface="Arial"/>
                        <a:cs typeface="Times New Roman"/>
                      </a:endParaRPr>
                    </a:p>
                  </a:txBody>
                  <a:tcPr marL="0" marR="0" marT="0" marB="0" anchor="ctr"/>
                </a:tc>
                <a:tc>
                  <a:txBody>
                    <a:bodyPr/>
                    <a:lstStyle/>
                    <a:p>
                      <a:pPr indent="1905">
                        <a:lnSpc>
                          <a:spcPct val="115000"/>
                        </a:lnSpc>
                        <a:spcBef>
                          <a:spcPts val="600"/>
                        </a:spcBef>
                        <a:spcAft>
                          <a:spcPts val="0"/>
                        </a:spcAft>
                      </a:pPr>
                      <a:r>
                        <a:rPr lang="vi-VN" sz="2000">
                          <a:effectLst/>
                        </a:rPr>
                        <a:t>từ 51 đến 15</a:t>
                      </a:r>
                      <a:endParaRPr lang="vi-VN" sz="1400">
                        <a:effectLst/>
                        <a:latin typeface="Times New Roman"/>
                        <a:ea typeface="Arial"/>
                        <a:cs typeface="Times New Roman"/>
                      </a:endParaRPr>
                    </a:p>
                  </a:txBody>
                  <a:tcPr marL="0" marR="0" marT="0" marB="0" anchor="ctr"/>
                </a:tc>
                <a:tc>
                  <a:txBody>
                    <a:bodyPr/>
                    <a:lstStyle/>
                    <a:p>
                      <a:pPr indent="1905">
                        <a:lnSpc>
                          <a:spcPct val="115000"/>
                        </a:lnSpc>
                        <a:spcBef>
                          <a:spcPts val="600"/>
                        </a:spcBef>
                        <a:spcAft>
                          <a:spcPts val="0"/>
                        </a:spcAft>
                      </a:pPr>
                      <a:r>
                        <a:rPr lang="vi-VN" sz="2000">
                          <a:effectLst/>
                        </a:rPr>
                        <a:t>từ 45 đến 9</a:t>
                      </a:r>
                      <a:endParaRPr lang="vi-VN" sz="1400">
                        <a:effectLst/>
                        <a:latin typeface="Times New Roman"/>
                        <a:ea typeface="Arial"/>
                        <a:cs typeface="Times New Roman"/>
                      </a:endParaRPr>
                    </a:p>
                  </a:txBody>
                  <a:tcPr marL="0" marR="0" marT="0" marB="0" anchor="ctr"/>
                </a:tc>
              </a:tr>
              <a:tr h="0">
                <a:tc>
                  <a:txBody>
                    <a:bodyPr/>
                    <a:lstStyle/>
                    <a:p>
                      <a:pPr indent="1905">
                        <a:lnSpc>
                          <a:spcPct val="115000"/>
                        </a:lnSpc>
                        <a:spcBef>
                          <a:spcPts val="600"/>
                        </a:spcBef>
                        <a:spcAft>
                          <a:spcPts val="0"/>
                        </a:spcAft>
                      </a:pPr>
                      <a:r>
                        <a:rPr lang="vi-VN" sz="2000">
                          <a:effectLst/>
                        </a:rPr>
                        <a:t>từ 3,0 MHz đến 30 MHz</a:t>
                      </a:r>
                      <a:endParaRPr lang="vi-VN" sz="1400">
                        <a:effectLst/>
                        <a:latin typeface="Times New Roman"/>
                        <a:ea typeface="Arial"/>
                        <a:cs typeface="Times New Roman"/>
                      </a:endParaRPr>
                    </a:p>
                  </a:txBody>
                  <a:tcPr marL="0" marR="0" marT="0" marB="0" anchor="ctr"/>
                </a:tc>
                <a:tc>
                  <a:txBody>
                    <a:bodyPr/>
                    <a:lstStyle/>
                    <a:p>
                      <a:pPr indent="1905">
                        <a:lnSpc>
                          <a:spcPct val="115000"/>
                        </a:lnSpc>
                        <a:spcBef>
                          <a:spcPts val="600"/>
                        </a:spcBef>
                        <a:spcAft>
                          <a:spcPts val="0"/>
                        </a:spcAft>
                      </a:pPr>
                      <a:r>
                        <a:rPr lang="vi-VN" sz="2000">
                          <a:effectLst/>
                        </a:rPr>
                        <a:t>22</a:t>
                      </a:r>
                      <a:endParaRPr lang="vi-VN" sz="1400">
                        <a:effectLst/>
                        <a:latin typeface="Times New Roman"/>
                        <a:ea typeface="Arial"/>
                        <a:cs typeface="Times New Roman"/>
                      </a:endParaRPr>
                    </a:p>
                  </a:txBody>
                  <a:tcPr marL="0" marR="0" marT="0" marB="0" anchor="ctr"/>
                </a:tc>
                <a:tc>
                  <a:txBody>
                    <a:bodyPr/>
                    <a:lstStyle/>
                    <a:p>
                      <a:pPr indent="1905">
                        <a:lnSpc>
                          <a:spcPct val="115000"/>
                        </a:lnSpc>
                        <a:spcBef>
                          <a:spcPts val="600"/>
                        </a:spcBef>
                        <a:spcAft>
                          <a:spcPts val="0"/>
                        </a:spcAft>
                      </a:pPr>
                      <a:r>
                        <a:rPr lang="vi-VN" sz="2000">
                          <a:effectLst/>
                        </a:rPr>
                        <a:t>từ 15 đến 16</a:t>
                      </a:r>
                      <a:endParaRPr lang="vi-VN" sz="1400">
                        <a:effectLst/>
                        <a:latin typeface="Times New Roman"/>
                        <a:ea typeface="Arial"/>
                        <a:cs typeface="Times New Roman"/>
                      </a:endParaRPr>
                    </a:p>
                  </a:txBody>
                  <a:tcPr marL="0" marR="0" marT="0" marB="0" anchor="ctr"/>
                </a:tc>
                <a:tc>
                  <a:txBody>
                    <a:bodyPr/>
                    <a:lstStyle/>
                    <a:p>
                      <a:pPr indent="1905">
                        <a:lnSpc>
                          <a:spcPct val="115000"/>
                        </a:lnSpc>
                        <a:spcBef>
                          <a:spcPts val="600"/>
                        </a:spcBef>
                        <a:spcAft>
                          <a:spcPts val="0"/>
                        </a:spcAft>
                      </a:pPr>
                      <a:r>
                        <a:rPr lang="vi-VN" sz="2000" dirty="0">
                          <a:effectLst/>
                        </a:rPr>
                        <a:t>từ 9 đến 12</a:t>
                      </a:r>
                      <a:endParaRPr lang="vi-VN" sz="1400" dirty="0">
                        <a:effectLst/>
                        <a:latin typeface="Times New Roman"/>
                        <a:ea typeface="Arial"/>
                        <a:cs typeface="Times New Roman"/>
                      </a:endParaRPr>
                    </a:p>
                  </a:txBody>
                  <a:tcPr marL="0" marR="0" marT="0" marB="0" anchor="ctr"/>
                </a:tc>
              </a:tr>
            </a:tbl>
          </a:graphicData>
        </a:graphic>
      </p:graphicFrame>
      <p:sp>
        <p:nvSpPr>
          <p:cNvPr id="8" name="Text Box 186"/>
          <p:cNvSpPr txBox="1"/>
          <p:nvPr/>
        </p:nvSpPr>
        <p:spPr>
          <a:xfrm>
            <a:off x="1763688" y="6309320"/>
            <a:ext cx="4975225" cy="4000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57200">
              <a:spcBef>
                <a:spcPts val="600"/>
              </a:spcBef>
              <a:spcAft>
                <a:spcPts val="0"/>
              </a:spcAft>
            </a:pPr>
            <a:r>
              <a:rPr lang="en-US" sz="1400" b="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CISPR 15:2009</a:t>
            </a:r>
            <a:r>
              <a:rPr lang="vi-VN" sz="1400" b="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 / TCVN </a:t>
            </a:r>
            <a:r>
              <a:rPr lang="en-US" sz="1400" b="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7186</a:t>
            </a:r>
            <a:r>
              <a:rPr lang="vi-VN" sz="1400" b="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:20</a:t>
            </a:r>
            <a:r>
              <a:rPr lang="en-US" sz="1400" b="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10 Nhiễu EMI và Bức xạ</a:t>
            </a:r>
            <a:endParaRPr lang="vi-VN" sz="1400">
              <a:effectLst/>
              <a:latin typeface="Times New Roman"/>
              <a:ea typeface="Arial"/>
              <a:cs typeface="Times New Roman"/>
            </a:endParaRPr>
          </a:p>
        </p:txBody>
      </p:sp>
      <p:sp>
        <p:nvSpPr>
          <p:cNvPr id="4" name="Date Placeholder 3"/>
          <p:cNvSpPr>
            <a:spLocks noGrp="1"/>
          </p:cNvSpPr>
          <p:nvPr>
            <p:ph type="dt" sz="half" idx="10"/>
          </p:nvPr>
        </p:nvSpPr>
        <p:spPr/>
        <p:txBody>
          <a:bodyPr/>
          <a:lstStyle/>
          <a:p>
            <a:fld id="{5076BF5F-7688-4C10-9871-EAA99C5081AB}" type="datetime1">
              <a:rPr lang="vi-VN" smtClean="0"/>
              <a:t>03/04/2018</a:t>
            </a:fld>
            <a:endParaRPr lang="vi-VN"/>
          </a:p>
        </p:txBody>
      </p:sp>
      <p:sp>
        <p:nvSpPr>
          <p:cNvPr id="5" name="Slide Number Placeholder 4"/>
          <p:cNvSpPr>
            <a:spLocks noGrp="1"/>
          </p:cNvSpPr>
          <p:nvPr>
            <p:ph type="sldNum" sz="quarter" idx="12"/>
          </p:nvPr>
        </p:nvSpPr>
        <p:spPr/>
        <p:txBody>
          <a:bodyPr/>
          <a:lstStyle/>
          <a:p>
            <a:fld id="{01FB6BD5-ABB8-4017-A434-08AE6E7002D1}" type="slidenum">
              <a:rPr lang="vi-VN" smtClean="0"/>
              <a:t>12</a:t>
            </a:fld>
            <a:endParaRPr lang="vi-VN"/>
          </a:p>
        </p:txBody>
      </p:sp>
    </p:spTree>
    <p:extLst>
      <p:ext uri="{BB962C8B-B14F-4D97-AF65-F5344CB8AC3E}">
        <p14:creationId xmlns:p14="http://schemas.microsoft.com/office/powerpoint/2010/main" val="1698166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60648"/>
            <a:ext cx="6552728" cy="720080"/>
          </a:xfrm>
          <a:solidFill>
            <a:srgbClr val="FFFF00"/>
          </a:solidFill>
        </p:spPr>
        <p:txBody>
          <a:bodyPr>
            <a:normAutofit/>
          </a:bodyPr>
          <a:lstStyle/>
          <a:p>
            <a:r>
              <a:rPr lang="en-US" sz="3600" b="1" dirty="0"/>
              <a:t>2. </a:t>
            </a:r>
            <a:r>
              <a:rPr lang="en-US" sz="3600" b="1" dirty="0" err="1"/>
              <a:t>Các</a:t>
            </a:r>
            <a:r>
              <a:rPr lang="en-US" sz="3600" b="1" dirty="0"/>
              <a:t> </a:t>
            </a:r>
            <a:r>
              <a:rPr lang="en-US" sz="3600" b="1" dirty="0" err="1"/>
              <a:t>tiêu</a:t>
            </a:r>
            <a:r>
              <a:rPr lang="en-US" sz="3600" b="1" dirty="0"/>
              <a:t> </a:t>
            </a:r>
            <a:r>
              <a:rPr lang="en-US" sz="3600" b="1" dirty="0" err="1"/>
              <a:t>chuẩn</a:t>
            </a:r>
            <a:r>
              <a:rPr lang="en-US" sz="3600" b="1" dirty="0"/>
              <a:t> </a:t>
            </a:r>
            <a:r>
              <a:rPr lang="en-US" sz="3600" b="1" dirty="0" err="1"/>
              <a:t>về</a:t>
            </a:r>
            <a:r>
              <a:rPr lang="en-US" sz="3600" b="1" dirty="0"/>
              <a:t> </a:t>
            </a:r>
            <a:r>
              <a:rPr lang="en-US" sz="3600" b="1" dirty="0" err="1"/>
              <a:t>nhiễu</a:t>
            </a:r>
            <a:endParaRPr lang="vi-VN" sz="3600" b="1" dirty="0"/>
          </a:p>
        </p:txBody>
      </p:sp>
      <p:sp>
        <p:nvSpPr>
          <p:cNvPr id="3" name="Content Placeholder 2"/>
          <p:cNvSpPr>
            <a:spLocks noGrp="1"/>
          </p:cNvSpPr>
          <p:nvPr>
            <p:ph idx="1"/>
          </p:nvPr>
        </p:nvSpPr>
        <p:spPr>
          <a:xfrm>
            <a:off x="1475656" y="1196753"/>
            <a:ext cx="6192688" cy="648071"/>
          </a:xfrm>
        </p:spPr>
        <p:txBody>
          <a:bodyPr>
            <a:normAutofit/>
          </a:bodyPr>
          <a:lstStyle/>
          <a:p>
            <a:pPr marL="0" indent="0">
              <a:buNone/>
            </a:pPr>
            <a:r>
              <a:rPr lang="en-US" sz="2800" b="1" dirty="0" err="1" smtClean="0"/>
              <a:t>Thử</a:t>
            </a:r>
            <a:r>
              <a:rPr lang="en-US" sz="2800" b="1" dirty="0" smtClean="0"/>
              <a:t> </a:t>
            </a:r>
            <a:r>
              <a:rPr lang="en-US" sz="2800" b="1" dirty="0" err="1" smtClean="0"/>
              <a:t>nghiệm</a:t>
            </a:r>
            <a:r>
              <a:rPr lang="en-US" sz="2800" b="1" dirty="0" smtClean="0"/>
              <a:t> </a:t>
            </a:r>
            <a:r>
              <a:rPr lang="en-US" sz="2800" b="1" dirty="0" err="1" smtClean="0"/>
              <a:t>nhiễu</a:t>
            </a:r>
            <a:r>
              <a:rPr lang="en-US" sz="2800" b="1" dirty="0" smtClean="0"/>
              <a:t> </a:t>
            </a:r>
            <a:r>
              <a:rPr lang="en-US" sz="2800" b="1" dirty="0" err="1" smtClean="0"/>
              <a:t>bức</a:t>
            </a:r>
            <a:r>
              <a:rPr lang="en-US" sz="2800" b="1" dirty="0" smtClean="0"/>
              <a:t> </a:t>
            </a:r>
            <a:r>
              <a:rPr lang="en-US" sz="2800" b="1" dirty="0" err="1" smtClean="0"/>
              <a:t>xạ</a:t>
            </a:r>
            <a:r>
              <a:rPr lang="en-US" sz="2800" b="1" dirty="0" smtClean="0"/>
              <a:t> 9kHz-30MHz</a:t>
            </a:r>
            <a:endParaRPr lang="vi-VN" sz="2800" b="1" dirty="0"/>
          </a:p>
        </p:txBody>
      </p:sp>
      <p:sp>
        <p:nvSpPr>
          <p:cNvPr id="5" name="Content Placeholder 2"/>
          <p:cNvSpPr txBox="1">
            <a:spLocks/>
          </p:cNvSpPr>
          <p:nvPr/>
        </p:nvSpPr>
        <p:spPr>
          <a:xfrm>
            <a:off x="467544" y="1844824"/>
            <a:ext cx="7427168" cy="6480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t>Cấu</a:t>
            </a:r>
            <a:r>
              <a:rPr lang="en-US" sz="2800" b="1" dirty="0" smtClean="0"/>
              <a:t> </a:t>
            </a:r>
            <a:r>
              <a:rPr lang="en-US" sz="2800" b="1" dirty="0" err="1" smtClean="0"/>
              <a:t>hình</a:t>
            </a:r>
            <a:r>
              <a:rPr lang="en-US" sz="2800" b="1" dirty="0" smtClean="0"/>
              <a:t> </a:t>
            </a:r>
            <a:r>
              <a:rPr lang="en-US" sz="2800" b="1" dirty="0" err="1" smtClean="0"/>
              <a:t>thử</a:t>
            </a:r>
            <a:r>
              <a:rPr lang="en-US" sz="2800" b="1" dirty="0" smtClean="0"/>
              <a:t> </a:t>
            </a:r>
            <a:r>
              <a:rPr lang="en-US" sz="2800" b="1" dirty="0" err="1" smtClean="0"/>
              <a:t>nghiệm</a:t>
            </a:r>
            <a:endParaRPr lang="vi-VN" sz="2800" b="1" dirty="0"/>
          </a:p>
        </p:txBody>
      </p:sp>
      <p:grpSp>
        <p:nvGrpSpPr>
          <p:cNvPr id="9" name="Group 8"/>
          <p:cNvGrpSpPr/>
          <p:nvPr/>
        </p:nvGrpSpPr>
        <p:grpSpPr>
          <a:xfrm>
            <a:off x="4181128" y="2227657"/>
            <a:ext cx="3497580" cy="3795395"/>
            <a:chOff x="0" y="0"/>
            <a:chExt cx="3498111" cy="3795823"/>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3284" y="1488558"/>
              <a:ext cx="2977116" cy="2307265"/>
            </a:xfrm>
            <a:prstGeom prst="rect">
              <a:avLst/>
            </a:prstGeom>
            <a:noFill/>
            <a:ln>
              <a:noFill/>
            </a:ln>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98111" cy="1392865"/>
            </a:xfrm>
            <a:prstGeom prst="rect">
              <a:avLst/>
            </a:prstGeom>
            <a:noFill/>
            <a:ln>
              <a:noFill/>
            </a:ln>
          </p:spPr>
        </p:pic>
      </p:grpSp>
      <p:sp>
        <p:nvSpPr>
          <p:cNvPr id="4" name="Date Placeholder 3"/>
          <p:cNvSpPr>
            <a:spLocks noGrp="1"/>
          </p:cNvSpPr>
          <p:nvPr>
            <p:ph type="dt" sz="half" idx="10"/>
          </p:nvPr>
        </p:nvSpPr>
        <p:spPr/>
        <p:txBody>
          <a:bodyPr/>
          <a:lstStyle/>
          <a:p>
            <a:fld id="{B123166C-4FCD-47DA-A9AA-4EAD00005E12}" type="datetime1">
              <a:rPr lang="vi-VN" smtClean="0"/>
              <a:t>03/04/2018</a:t>
            </a:fld>
            <a:endParaRPr lang="vi-VN"/>
          </a:p>
        </p:txBody>
      </p:sp>
      <p:sp>
        <p:nvSpPr>
          <p:cNvPr id="6" name="Slide Number Placeholder 5"/>
          <p:cNvSpPr>
            <a:spLocks noGrp="1"/>
          </p:cNvSpPr>
          <p:nvPr>
            <p:ph type="sldNum" sz="quarter" idx="12"/>
          </p:nvPr>
        </p:nvSpPr>
        <p:spPr/>
        <p:txBody>
          <a:bodyPr/>
          <a:lstStyle/>
          <a:p>
            <a:fld id="{01FB6BD5-ABB8-4017-A434-08AE6E7002D1}" type="slidenum">
              <a:rPr lang="vi-VN" smtClean="0"/>
              <a:t>13</a:t>
            </a:fld>
            <a:endParaRPr lang="vi-VN"/>
          </a:p>
        </p:txBody>
      </p:sp>
    </p:spTree>
    <p:extLst>
      <p:ext uri="{BB962C8B-B14F-4D97-AF65-F5344CB8AC3E}">
        <p14:creationId xmlns:p14="http://schemas.microsoft.com/office/powerpoint/2010/main" val="1033711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818" y="260648"/>
            <a:ext cx="6734620" cy="720080"/>
          </a:xfrm>
          <a:solidFill>
            <a:srgbClr val="FFFF00"/>
          </a:solidFill>
        </p:spPr>
        <p:txBody>
          <a:bodyPr>
            <a:normAutofit/>
          </a:bodyPr>
          <a:lstStyle/>
          <a:p>
            <a:r>
              <a:rPr lang="en-US" sz="3600" b="1" dirty="0"/>
              <a:t>2. </a:t>
            </a:r>
            <a:r>
              <a:rPr lang="en-US" sz="3600" b="1" dirty="0" err="1"/>
              <a:t>Các</a:t>
            </a:r>
            <a:r>
              <a:rPr lang="en-US" sz="3600" b="1" dirty="0"/>
              <a:t> </a:t>
            </a:r>
            <a:r>
              <a:rPr lang="en-US" sz="3600" b="1" dirty="0" err="1"/>
              <a:t>tiêu</a:t>
            </a:r>
            <a:r>
              <a:rPr lang="en-US" sz="3600" b="1" dirty="0"/>
              <a:t> </a:t>
            </a:r>
            <a:r>
              <a:rPr lang="en-US" sz="3600" b="1" dirty="0" err="1"/>
              <a:t>chuẩn</a:t>
            </a:r>
            <a:r>
              <a:rPr lang="en-US" sz="3600" b="1" dirty="0"/>
              <a:t> </a:t>
            </a:r>
            <a:r>
              <a:rPr lang="en-US" sz="3600" b="1" dirty="0" err="1"/>
              <a:t>về</a:t>
            </a:r>
            <a:r>
              <a:rPr lang="en-US" sz="3600" b="1" dirty="0"/>
              <a:t> </a:t>
            </a:r>
            <a:r>
              <a:rPr lang="en-US" sz="3600" b="1" dirty="0" err="1"/>
              <a:t>nhiễu</a:t>
            </a:r>
            <a:endParaRPr lang="vi-VN" sz="3600" b="1" dirty="0"/>
          </a:p>
        </p:txBody>
      </p:sp>
      <p:sp>
        <p:nvSpPr>
          <p:cNvPr id="3" name="Content Placeholder 2"/>
          <p:cNvSpPr>
            <a:spLocks noGrp="1"/>
          </p:cNvSpPr>
          <p:nvPr>
            <p:ph idx="1"/>
          </p:nvPr>
        </p:nvSpPr>
        <p:spPr>
          <a:xfrm>
            <a:off x="1437447" y="1141572"/>
            <a:ext cx="6264696" cy="648071"/>
          </a:xfrm>
        </p:spPr>
        <p:txBody>
          <a:bodyPr>
            <a:normAutofit/>
          </a:bodyPr>
          <a:lstStyle/>
          <a:p>
            <a:pPr marL="0" indent="0">
              <a:buNone/>
            </a:pPr>
            <a:r>
              <a:rPr lang="en-US" sz="2800" b="1" dirty="0" err="1"/>
              <a:t>Thử</a:t>
            </a:r>
            <a:r>
              <a:rPr lang="en-US" sz="2800" b="1" dirty="0"/>
              <a:t> </a:t>
            </a:r>
            <a:r>
              <a:rPr lang="en-US" sz="2800" b="1" dirty="0" err="1"/>
              <a:t>nghiệm</a:t>
            </a:r>
            <a:r>
              <a:rPr lang="en-US" sz="2800" b="1" dirty="0"/>
              <a:t> </a:t>
            </a:r>
            <a:r>
              <a:rPr lang="en-US" sz="2800" b="1" dirty="0" err="1"/>
              <a:t>nhiễu</a:t>
            </a:r>
            <a:r>
              <a:rPr lang="en-US" sz="2800" b="1" dirty="0"/>
              <a:t> </a:t>
            </a:r>
            <a:r>
              <a:rPr lang="en-US" sz="2800" b="1" dirty="0" err="1"/>
              <a:t>bức</a:t>
            </a:r>
            <a:r>
              <a:rPr lang="en-US" sz="2800" b="1" dirty="0"/>
              <a:t> </a:t>
            </a:r>
            <a:r>
              <a:rPr lang="en-US" sz="2800" b="1" dirty="0" err="1"/>
              <a:t>xạ</a:t>
            </a:r>
            <a:r>
              <a:rPr lang="en-US" sz="2800" b="1" dirty="0"/>
              <a:t> 9kHz-30MHz</a:t>
            </a:r>
            <a:endParaRPr lang="vi-VN" sz="2800" b="1" dirty="0"/>
          </a:p>
        </p:txBody>
      </p:sp>
      <p:sp>
        <p:nvSpPr>
          <p:cNvPr id="5" name="Content Placeholder 2"/>
          <p:cNvSpPr txBox="1">
            <a:spLocks/>
          </p:cNvSpPr>
          <p:nvPr/>
        </p:nvSpPr>
        <p:spPr>
          <a:xfrm>
            <a:off x="467544" y="1628800"/>
            <a:ext cx="7427168" cy="6480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t>Kết</a:t>
            </a:r>
            <a:r>
              <a:rPr lang="en-US" sz="2800" b="1" dirty="0" smtClean="0"/>
              <a:t> </a:t>
            </a:r>
            <a:r>
              <a:rPr lang="en-US" sz="2800" b="1" dirty="0" err="1" smtClean="0"/>
              <a:t>quả</a:t>
            </a:r>
            <a:r>
              <a:rPr lang="en-US" sz="2800" b="1" dirty="0" smtClean="0"/>
              <a:t> </a:t>
            </a:r>
            <a:r>
              <a:rPr lang="en-US" sz="2800" b="1" dirty="0" err="1" smtClean="0"/>
              <a:t>phải</a:t>
            </a:r>
            <a:r>
              <a:rPr lang="en-US" sz="2800" b="1" dirty="0" smtClean="0"/>
              <a:t> </a:t>
            </a:r>
            <a:r>
              <a:rPr lang="en-US" sz="2800" b="1" dirty="0" err="1" smtClean="0"/>
              <a:t>đạt</a:t>
            </a:r>
            <a:endParaRPr lang="vi-VN" sz="2800" b="1" dirty="0"/>
          </a:p>
        </p:txBody>
      </p:sp>
      <p:sp>
        <p:nvSpPr>
          <p:cNvPr id="10" name="Content Placeholder 2"/>
          <p:cNvSpPr txBox="1">
            <a:spLocks/>
          </p:cNvSpPr>
          <p:nvPr/>
        </p:nvSpPr>
        <p:spPr>
          <a:xfrm>
            <a:off x="4843500" y="1764258"/>
            <a:ext cx="2639144" cy="6480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t>Tiêu</a:t>
            </a:r>
            <a:r>
              <a:rPr lang="en-US" sz="2800" b="1" dirty="0" smtClean="0"/>
              <a:t> </a:t>
            </a:r>
            <a:r>
              <a:rPr lang="en-US" sz="2800" b="1" dirty="0" err="1" smtClean="0"/>
              <a:t>chuẩn</a:t>
            </a:r>
            <a:r>
              <a:rPr lang="en-US" sz="2800" b="1" dirty="0" smtClean="0"/>
              <a:t> </a:t>
            </a:r>
            <a:endParaRPr lang="vi-VN" sz="2800" b="1" dirty="0"/>
          </a:p>
        </p:txBody>
      </p: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467544" y="2412330"/>
            <a:ext cx="6734620" cy="3982270"/>
          </a:xfrm>
          <a:prstGeom prst="rect">
            <a:avLst/>
          </a:prstGeom>
          <a:noFill/>
          <a:ln>
            <a:noFill/>
          </a:ln>
        </p:spPr>
      </p:pic>
      <p:cxnSp>
        <p:nvCxnSpPr>
          <p:cNvPr id="12" name="Straight Arrow Connector 11"/>
          <p:cNvCxnSpPr/>
          <p:nvPr/>
        </p:nvCxnSpPr>
        <p:spPr>
          <a:xfrm flipH="1">
            <a:off x="3851920" y="2167288"/>
            <a:ext cx="1279612" cy="186960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6484295" y="3415261"/>
            <a:ext cx="2435696" cy="6480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t>Kết</a:t>
            </a:r>
            <a:r>
              <a:rPr lang="en-US" sz="2800" b="1" dirty="0" smtClean="0"/>
              <a:t> </a:t>
            </a:r>
            <a:r>
              <a:rPr lang="en-US" sz="2800" b="1" dirty="0" err="1" smtClean="0"/>
              <a:t>qủa</a:t>
            </a:r>
            <a:r>
              <a:rPr lang="en-US" sz="2800" b="1" dirty="0" smtClean="0"/>
              <a:t> </a:t>
            </a:r>
            <a:r>
              <a:rPr lang="en-US" sz="2800" b="1" dirty="0" err="1" smtClean="0"/>
              <a:t>đo</a:t>
            </a:r>
            <a:endParaRPr lang="vi-VN" sz="2800" b="1" dirty="0"/>
          </a:p>
        </p:txBody>
      </p:sp>
      <p:cxnSp>
        <p:nvCxnSpPr>
          <p:cNvPr id="14" name="Straight Arrow Connector 13"/>
          <p:cNvCxnSpPr/>
          <p:nvPr/>
        </p:nvCxnSpPr>
        <p:spPr>
          <a:xfrm flipH="1">
            <a:off x="6093133" y="3933056"/>
            <a:ext cx="1215171" cy="16697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p>
            <a:fld id="{C11CED76-7455-4B28-9C7A-E466946C42CF}" type="datetime1">
              <a:rPr lang="vi-VN" smtClean="0"/>
              <a:t>03/04/2018</a:t>
            </a:fld>
            <a:endParaRPr lang="vi-VN"/>
          </a:p>
        </p:txBody>
      </p:sp>
      <p:sp>
        <p:nvSpPr>
          <p:cNvPr id="6" name="Slide Number Placeholder 5"/>
          <p:cNvSpPr>
            <a:spLocks noGrp="1"/>
          </p:cNvSpPr>
          <p:nvPr>
            <p:ph type="sldNum" sz="quarter" idx="12"/>
          </p:nvPr>
        </p:nvSpPr>
        <p:spPr/>
        <p:txBody>
          <a:bodyPr/>
          <a:lstStyle/>
          <a:p>
            <a:fld id="{01FB6BD5-ABB8-4017-A434-08AE6E7002D1}" type="slidenum">
              <a:rPr lang="vi-VN" smtClean="0"/>
              <a:t>14</a:t>
            </a:fld>
            <a:endParaRPr lang="vi-VN"/>
          </a:p>
        </p:txBody>
      </p:sp>
    </p:spTree>
    <p:extLst>
      <p:ext uri="{BB962C8B-B14F-4D97-AF65-F5344CB8AC3E}">
        <p14:creationId xmlns:p14="http://schemas.microsoft.com/office/powerpoint/2010/main" val="2139205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a:solidFill>
            <a:srgbClr val="FFFF00"/>
          </a:solidFill>
        </p:spPr>
        <p:txBody>
          <a:bodyPr>
            <a:normAutofit/>
          </a:bodyPr>
          <a:lstStyle/>
          <a:p>
            <a:r>
              <a:rPr lang="en-US" sz="3600" b="1" dirty="0"/>
              <a:t>2. </a:t>
            </a:r>
            <a:r>
              <a:rPr lang="en-US" sz="3600" b="1" dirty="0" err="1"/>
              <a:t>Các</a:t>
            </a:r>
            <a:r>
              <a:rPr lang="en-US" sz="3600" b="1" dirty="0"/>
              <a:t> </a:t>
            </a:r>
            <a:r>
              <a:rPr lang="en-US" sz="3600" b="1" dirty="0" err="1"/>
              <a:t>tiêu</a:t>
            </a:r>
            <a:r>
              <a:rPr lang="en-US" sz="3600" b="1" dirty="0"/>
              <a:t> </a:t>
            </a:r>
            <a:r>
              <a:rPr lang="en-US" sz="3600" b="1" dirty="0" err="1"/>
              <a:t>chuẩn</a:t>
            </a:r>
            <a:r>
              <a:rPr lang="en-US" sz="3600" b="1" dirty="0"/>
              <a:t> </a:t>
            </a:r>
            <a:r>
              <a:rPr lang="en-US" sz="3600" b="1" dirty="0" err="1"/>
              <a:t>về</a:t>
            </a:r>
            <a:r>
              <a:rPr lang="en-US" sz="3600" b="1" dirty="0"/>
              <a:t> </a:t>
            </a:r>
            <a:r>
              <a:rPr lang="en-US" sz="3600" b="1" dirty="0" err="1"/>
              <a:t>nhiễu</a:t>
            </a:r>
            <a:endParaRPr lang="vi-VN" sz="3600" b="1" dirty="0"/>
          </a:p>
        </p:txBody>
      </p:sp>
      <p:sp>
        <p:nvSpPr>
          <p:cNvPr id="3" name="Content Placeholder 2"/>
          <p:cNvSpPr>
            <a:spLocks noGrp="1"/>
          </p:cNvSpPr>
          <p:nvPr>
            <p:ph idx="1"/>
          </p:nvPr>
        </p:nvSpPr>
        <p:spPr>
          <a:xfrm>
            <a:off x="467544" y="1124744"/>
            <a:ext cx="8229600" cy="1296144"/>
          </a:xfrm>
        </p:spPr>
        <p:txBody>
          <a:bodyPr>
            <a:normAutofit/>
          </a:bodyPr>
          <a:lstStyle/>
          <a:p>
            <a:pPr marL="0" indent="0">
              <a:buNone/>
            </a:pPr>
            <a:r>
              <a:rPr lang="en-US" sz="2800" b="1" dirty="0"/>
              <a:t>4. </a:t>
            </a:r>
            <a:r>
              <a:rPr lang="en-US" sz="2800" b="1" dirty="0" err="1"/>
              <a:t>Các</a:t>
            </a:r>
            <a:r>
              <a:rPr lang="en-US" sz="2800" b="1" dirty="0"/>
              <a:t> </a:t>
            </a:r>
            <a:r>
              <a:rPr lang="en-US" sz="2800" b="1" dirty="0" err="1"/>
              <a:t>giới</a:t>
            </a:r>
            <a:r>
              <a:rPr lang="en-US" sz="2800" b="1" dirty="0"/>
              <a:t> </a:t>
            </a:r>
            <a:r>
              <a:rPr lang="en-US" sz="2800" b="1" dirty="0" err="1" smtClean="0"/>
              <a:t>hạn</a:t>
            </a:r>
            <a:endParaRPr lang="en-US" sz="2800" b="1" dirty="0" smtClean="0"/>
          </a:p>
          <a:p>
            <a:pPr marL="0" indent="0">
              <a:buNone/>
            </a:pPr>
            <a:r>
              <a:rPr lang="vi-VN" sz="2800" dirty="0"/>
              <a:t>Dải tần từ 30 MHz đến 300 MHz</a:t>
            </a:r>
            <a:endParaRPr lang="vi-VN" sz="2800" b="1" dirty="0"/>
          </a:p>
        </p:txBody>
      </p:sp>
      <p:graphicFrame>
        <p:nvGraphicFramePr>
          <p:cNvPr id="4" name="Table 3"/>
          <p:cNvGraphicFramePr>
            <a:graphicFrameLocks noGrp="1"/>
          </p:cNvGraphicFramePr>
          <p:nvPr>
            <p:extLst>
              <p:ext uri="{D42A27DB-BD31-4B8C-83A1-F6EECF244321}">
                <p14:modId xmlns:p14="http://schemas.microsoft.com/office/powerpoint/2010/main" val="2885947223"/>
              </p:ext>
            </p:extLst>
          </p:nvPr>
        </p:nvGraphicFramePr>
        <p:xfrm>
          <a:off x="1043608" y="2348880"/>
          <a:ext cx="7056784" cy="3312368"/>
        </p:xfrm>
        <a:graphic>
          <a:graphicData uri="http://schemas.openxmlformats.org/drawingml/2006/table">
            <a:tbl>
              <a:tblPr>
                <a:tableStyleId>{5C22544A-7EE6-4342-B048-85BDC9FD1C3A}</a:tableStyleId>
              </a:tblPr>
              <a:tblGrid>
                <a:gridCol w="3516101"/>
                <a:gridCol w="3540683"/>
              </a:tblGrid>
              <a:tr h="828092">
                <a:tc>
                  <a:txBody>
                    <a:bodyPr/>
                    <a:lstStyle/>
                    <a:p>
                      <a:pPr indent="3810" algn="ctr">
                        <a:lnSpc>
                          <a:spcPct val="115000"/>
                        </a:lnSpc>
                        <a:spcBef>
                          <a:spcPts val="1200"/>
                        </a:spcBef>
                        <a:spcAft>
                          <a:spcPts val="600"/>
                        </a:spcAft>
                      </a:pPr>
                      <a:r>
                        <a:rPr lang="vi-VN" sz="2800">
                          <a:effectLst/>
                        </a:rPr>
                        <a:t>Dải tần</a:t>
                      </a:r>
                      <a:endParaRPr lang="vi-VN" sz="2800">
                        <a:effectLst/>
                        <a:latin typeface="Times New Roman"/>
                        <a:ea typeface="Arial"/>
                        <a:cs typeface="Times New Roman"/>
                      </a:endParaRPr>
                    </a:p>
                  </a:txBody>
                  <a:tcPr marL="0" marR="0" marT="0" marB="0" anchor="ctr"/>
                </a:tc>
                <a:tc>
                  <a:txBody>
                    <a:bodyPr/>
                    <a:lstStyle/>
                    <a:p>
                      <a:pPr indent="3810" algn="ctr">
                        <a:lnSpc>
                          <a:spcPct val="115000"/>
                        </a:lnSpc>
                        <a:spcBef>
                          <a:spcPts val="1200"/>
                        </a:spcBef>
                        <a:spcAft>
                          <a:spcPts val="600"/>
                        </a:spcAft>
                      </a:pPr>
                      <a:r>
                        <a:rPr lang="vi-VN" sz="2800">
                          <a:effectLst/>
                        </a:rPr>
                        <a:t>Giới hạn </a:t>
                      </a:r>
                      <a:endParaRPr lang="vi-VN" sz="2800">
                        <a:effectLst/>
                        <a:latin typeface="Times New Roman"/>
                        <a:ea typeface="Arial"/>
                        <a:cs typeface="Times New Roman"/>
                      </a:endParaRPr>
                    </a:p>
                  </a:txBody>
                  <a:tcPr marL="0" marR="0" marT="0" marB="0" anchor="ctr"/>
                </a:tc>
              </a:tr>
              <a:tr h="828092">
                <a:tc>
                  <a:txBody>
                    <a:bodyPr/>
                    <a:lstStyle/>
                    <a:p>
                      <a:pPr indent="3810" algn="ctr">
                        <a:lnSpc>
                          <a:spcPct val="115000"/>
                        </a:lnSpc>
                        <a:spcBef>
                          <a:spcPts val="1200"/>
                        </a:spcBef>
                        <a:spcAft>
                          <a:spcPts val="600"/>
                        </a:spcAft>
                      </a:pPr>
                      <a:r>
                        <a:rPr lang="vi-VN" sz="2800">
                          <a:effectLst/>
                        </a:rPr>
                        <a:t>MHz</a:t>
                      </a:r>
                      <a:endParaRPr lang="vi-VN" sz="2800">
                        <a:effectLst/>
                        <a:latin typeface="Times New Roman"/>
                        <a:ea typeface="Arial"/>
                        <a:cs typeface="Times New Roman"/>
                      </a:endParaRPr>
                    </a:p>
                  </a:txBody>
                  <a:tcPr marL="0" marR="0" marT="0" marB="0" anchor="ctr"/>
                </a:tc>
                <a:tc>
                  <a:txBody>
                    <a:bodyPr/>
                    <a:lstStyle/>
                    <a:p>
                      <a:pPr indent="3810" algn="ctr">
                        <a:lnSpc>
                          <a:spcPct val="115000"/>
                        </a:lnSpc>
                        <a:spcBef>
                          <a:spcPts val="1200"/>
                        </a:spcBef>
                        <a:spcAft>
                          <a:spcPts val="600"/>
                        </a:spcAft>
                      </a:pPr>
                      <a:r>
                        <a:rPr lang="vi-VN" sz="2800">
                          <a:effectLst/>
                        </a:rPr>
                        <a:t>dB(V/m)*</a:t>
                      </a:r>
                      <a:endParaRPr lang="vi-VN" sz="2800">
                        <a:effectLst/>
                        <a:latin typeface="Times New Roman"/>
                        <a:ea typeface="Arial"/>
                        <a:cs typeface="Times New Roman"/>
                      </a:endParaRPr>
                    </a:p>
                  </a:txBody>
                  <a:tcPr marL="0" marR="0" marT="0" marB="0" anchor="ctr"/>
                </a:tc>
              </a:tr>
              <a:tr h="828092">
                <a:tc>
                  <a:txBody>
                    <a:bodyPr/>
                    <a:lstStyle/>
                    <a:p>
                      <a:pPr indent="3810">
                        <a:lnSpc>
                          <a:spcPct val="115000"/>
                        </a:lnSpc>
                        <a:spcBef>
                          <a:spcPts val="1200"/>
                        </a:spcBef>
                        <a:spcAft>
                          <a:spcPts val="600"/>
                        </a:spcAft>
                      </a:pPr>
                      <a:r>
                        <a:rPr lang="vi-VN" sz="2800">
                          <a:effectLst/>
                        </a:rPr>
                        <a:t>Từ 30 đến 230</a:t>
                      </a:r>
                      <a:endParaRPr lang="vi-VN" sz="2800">
                        <a:effectLst/>
                        <a:latin typeface="Times New Roman"/>
                        <a:ea typeface="Arial"/>
                        <a:cs typeface="Times New Roman"/>
                      </a:endParaRPr>
                    </a:p>
                  </a:txBody>
                  <a:tcPr marL="0" marR="0" marT="0" marB="0" anchor="ctr"/>
                </a:tc>
                <a:tc>
                  <a:txBody>
                    <a:bodyPr/>
                    <a:lstStyle/>
                    <a:p>
                      <a:pPr indent="3810">
                        <a:lnSpc>
                          <a:spcPct val="115000"/>
                        </a:lnSpc>
                        <a:spcBef>
                          <a:spcPts val="1200"/>
                        </a:spcBef>
                        <a:spcAft>
                          <a:spcPts val="600"/>
                        </a:spcAft>
                      </a:pPr>
                      <a:r>
                        <a:rPr lang="vi-VN" sz="2800">
                          <a:effectLst/>
                        </a:rPr>
                        <a:t>30</a:t>
                      </a:r>
                      <a:endParaRPr lang="vi-VN" sz="2800">
                        <a:effectLst/>
                        <a:latin typeface="Times New Roman"/>
                        <a:ea typeface="Arial"/>
                        <a:cs typeface="Times New Roman"/>
                      </a:endParaRPr>
                    </a:p>
                  </a:txBody>
                  <a:tcPr marL="0" marR="0" marT="0" marB="0" anchor="ctr"/>
                </a:tc>
              </a:tr>
              <a:tr h="828092">
                <a:tc>
                  <a:txBody>
                    <a:bodyPr/>
                    <a:lstStyle/>
                    <a:p>
                      <a:pPr indent="3810">
                        <a:lnSpc>
                          <a:spcPct val="115000"/>
                        </a:lnSpc>
                        <a:spcBef>
                          <a:spcPts val="1200"/>
                        </a:spcBef>
                        <a:spcAft>
                          <a:spcPts val="600"/>
                        </a:spcAft>
                      </a:pPr>
                      <a:r>
                        <a:rPr lang="vi-VN" sz="2800">
                          <a:effectLst/>
                        </a:rPr>
                        <a:t>Từ 230 đến 300</a:t>
                      </a:r>
                      <a:endParaRPr lang="vi-VN" sz="2800">
                        <a:effectLst/>
                        <a:latin typeface="Times New Roman"/>
                        <a:ea typeface="Arial"/>
                        <a:cs typeface="Times New Roman"/>
                      </a:endParaRPr>
                    </a:p>
                  </a:txBody>
                  <a:tcPr marL="0" marR="0" marT="0" marB="0" anchor="ctr"/>
                </a:tc>
                <a:tc>
                  <a:txBody>
                    <a:bodyPr/>
                    <a:lstStyle/>
                    <a:p>
                      <a:pPr indent="3810">
                        <a:lnSpc>
                          <a:spcPct val="115000"/>
                        </a:lnSpc>
                        <a:spcBef>
                          <a:spcPts val="1200"/>
                        </a:spcBef>
                        <a:spcAft>
                          <a:spcPts val="600"/>
                        </a:spcAft>
                      </a:pPr>
                      <a:r>
                        <a:rPr lang="vi-VN" sz="2800" dirty="0">
                          <a:effectLst/>
                        </a:rPr>
                        <a:t>37</a:t>
                      </a:r>
                      <a:endParaRPr lang="vi-VN" sz="2800" dirty="0">
                        <a:effectLst/>
                        <a:latin typeface="Times New Roman"/>
                        <a:ea typeface="Arial"/>
                        <a:cs typeface="Times New Roman"/>
                      </a:endParaRPr>
                    </a:p>
                  </a:txBody>
                  <a:tcPr marL="0" marR="0" marT="0" marB="0" anchor="ctr"/>
                </a:tc>
              </a:tr>
            </a:tbl>
          </a:graphicData>
        </a:graphic>
      </p:graphicFrame>
      <p:sp>
        <p:nvSpPr>
          <p:cNvPr id="6" name="Text Box 186"/>
          <p:cNvSpPr txBox="1"/>
          <p:nvPr/>
        </p:nvSpPr>
        <p:spPr>
          <a:xfrm>
            <a:off x="1763688" y="6309320"/>
            <a:ext cx="4975225" cy="4000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57200">
              <a:spcBef>
                <a:spcPts val="600"/>
              </a:spcBef>
              <a:spcAft>
                <a:spcPts val="0"/>
              </a:spcAft>
            </a:pPr>
            <a:r>
              <a:rPr lang="en-US" sz="1400" b="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CISPR 15:2009</a:t>
            </a:r>
            <a:r>
              <a:rPr lang="vi-VN" sz="1400" b="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 / TCVN </a:t>
            </a:r>
            <a:r>
              <a:rPr lang="en-US" sz="1400" b="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7186</a:t>
            </a:r>
            <a:r>
              <a:rPr lang="vi-VN" sz="1400" b="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:20</a:t>
            </a:r>
            <a:r>
              <a:rPr lang="en-US" sz="1400" b="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10 Nhiễu EMI và Bức xạ</a:t>
            </a:r>
            <a:endParaRPr lang="vi-VN" sz="1400">
              <a:effectLst/>
              <a:latin typeface="Times New Roman"/>
              <a:ea typeface="Arial"/>
              <a:cs typeface="Times New Roman"/>
            </a:endParaRPr>
          </a:p>
        </p:txBody>
      </p:sp>
      <p:sp>
        <p:nvSpPr>
          <p:cNvPr id="5" name="Date Placeholder 4"/>
          <p:cNvSpPr>
            <a:spLocks noGrp="1"/>
          </p:cNvSpPr>
          <p:nvPr>
            <p:ph type="dt" sz="half" idx="10"/>
          </p:nvPr>
        </p:nvSpPr>
        <p:spPr/>
        <p:txBody>
          <a:bodyPr/>
          <a:lstStyle/>
          <a:p>
            <a:fld id="{0CACBC5F-97FC-4543-AD55-06EE277AF593}" type="datetime1">
              <a:rPr lang="vi-VN" smtClean="0"/>
              <a:t>03/04/2018</a:t>
            </a:fld>
            <a:endParaRPr lang="vi-VN"/>
          </a:p>
        </p:txBody>
      </p:sp>
      <p:sp>
        <p:nvSpPr>
          <p:cNvPr id="7" name="Slide Number Placeholder 6"/>
          <p:cNvSpPr>
            <a:spLocks noGrp="1"/>
          </p:cNvSpPr>
          <p:nvPr>
            <p:ph type="sldNum" sz="quarter" idx="12"/>
          </p:nvPr>
        </p:nvSpPr>
        <p:spPr/>
        <p:txBody>
          <a:bodyPr/>
          <a:lstStyle/>
          <a:p>
            <a:fld id="{01FB6BD5-ABB8-4017-A434-08AE6E7002D1}" type="slidenum">
              <a:rPr lang="vi-VN" smtClean="0"/>
              <a:t>15</a:t>
            </a:fld>
            <a:endParaRPr lang="vi-VN"/>
          </a:p>
        </p:txBody>
      </p:sp>
    </p:spTree>
    <p:extLst>
      <p:ext uri="{BB962C8B-B14F-4D97-AF65-F5344CB8AC3E}">
        <p14:creationId xmlns:p14="http://schemas.microsoft.com/office/powerpoint/2010/main" val="2888621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88640"/>
            <a:ext cx="6480720" cy="720080"/>
          </a:xfrm>
          <a:solidFill>
            <a:srgbClr val="FFFF00"/>
          </a:solidFill>
        </p:spPr>
        <p:txBody>
          <a:bodyPr>
            <a:normAutofit/>
          </a:bodyPr>
          <a:lstStyle/>
          <a:p>
            <a:r>
              <a:rPr lang="en-US" sz="3600" b="1" dirty="0"/>
              <a:t>2. </a:t>
            </a:r>
            <a:r>
              <a:rPr lang="en-US" sz="3600" b="1" dirty="0" err="1"/>
              <a:t>Các</a:t>
            </a:r>
            <a:r>
              <a:rPr lang="en-US" sz="3600" b="1" dirty="0"/>
              <a:t> </a:t>
            </a:r>
            <a:r>
              <a:rPr lang="en-US" sz="3600" b="1" dirty="0" err="1"/>
              <a:t>tiêu</a:t>
            </a:r>
            <a:r>
              <a:rPr lang="en-US" sz="3600" b="1" dirty="0"/>
              <a:t> </a:t>
            </a:r>
            <a:r>
              <a:rPr lang="en-US" sz="3600" b="1" dirty="0" err="1"/>
              <a:t>chuẩn</a:t>
            </a:r>
            <a:r>
              <a:rPr lang="en-US" sz="3600" b="1" dirty="0"/>
              <a:t> </a:t>
            </a:r>
            <a:r>
              <a:rPr lang="en-US" sz="3600" b="1" dirty="0" err="1"/>
              <a:t>về</a:t>
            </a:r>
            <a:r>
              <a:rPr lang="en-US" sz="3600" b="1" dirty="0"/>
              <a:t> </a:t>
            </a:r>
            <a:r>
              <a:rPr lang="en-US" sz="3600" b="1" dirty="0" err="1"/>
              <a:t>nhiễu</a:t>
            </a:r>
            <a:endParaRPr lang="vi-VN" sz="3600" b="1" dirty="0"/>
          </a:p>
        </p:txBody>
      </p:sp>
      <p:sp>
        <p:nvSpPr>
          <p:cNvPr id="3" name="Content Placeholder 2"/>
          <p:cNvSpPr>
            <a:spLocks noGrp="1"/>
          </p:cNvSpPr>
          <p:nvPr>
            <p:ph idx="1"/>
          </p:nvPr>
        </p:nvSpPr>
        <p:spPr>
          <a:xfrm>
            <a:off x="1259632" y="1192234"/>
            <a:ext cx="6912768" cy="648071"/>
          </a:xfrm>
        </p:spPr>
        <p:txBody>
          <a:bodyPr>
            <a:normAutofit/>
          </a:bodyPr>
          <a:lstStyle/>
          <a:p>
            <a:pPr marL="0" indent="0">
              <a:buNone/>
            </a:pPr>
            <a:r>
              <a:rPr lang="en-US" sz="2800" b="1" dirty="0" err="1" smtClean="0"/>
              <a:t>Thử</a:t>
            </a:r>
            <a:r>
              <a:rPr lang="en-US" sz="2800" b="1" dirty="0" smtClean="0"/>
              <a:t> </a:t>
            </a:r>
            <a:r>
              <a:rPr lang="en-US" sz="2800" b="1" dirty="0" err="1" smtClean="0"/>
              <a:t>nghiệm</a:t>
            </a:r>
            <a:r>
              <a:rPr lang="en-US" sz="2800" b="1" dirty="0" smtClean="0"/>
              <a:t> </a:t>
            </a:r>
            <a:r>
              <a:rPr lang="en-US" sz="2800" b="1" dirty="0" err="1" smtClean="0"/>
              <a:t>nhiễu</a:t>
            </a:r>
            <a:r>
              <a:rPr lang="en-US" sz="2800" b="1" dirty="0" smtClean="0"/>
              <a:t> </a:t>
            </a:r>
            <a:r>
              <a:rPr lang="en-US" sz="2800" b="1" dirty="0" err="1" smtClean="0"/>
              <a:t>bức</a:t>
            </a:r>
            <a:r>
              <a:rPr lang="en-US" sz="2800" b="1" dirty="0" smtClean="0"/>
              <a:t> </a:t>
            </a:r>
            <a:r>
              <a:rPr lang="en-US" sz="2800" b="1" dirty="0" err="1" smtClean="0"/>
              <a:t>xạ</a:t>
            </a:r>
            <a:r>
              <a:rPr lang="en-US" sz="2800" b="1" dirty="0" smtClean="0"/>
              <a:t> 30MHz – 300MHz</a:t>
            </a:r>
            <a:endParaRPr lang="vi-VN" sz="2800" b="1" dirty="0"/>
          </a:p>
        </p:txBody>
      </p:sp>
      <p:sp>
        <p:nvSpPr>
          <p:cNvPr id="5" name="Content Placeholder 2"/>
          <p:cNvSpPr txBox="1">
            <a:spLocks/>
          </p:cNvSpPr>
          <p:nvPr/>
        </p:nvSpPr>
        <p:spPr>
          <a:xfrm>
            <a:off x="467544" y="1844824"/>
            <a:ext cx="7427168" cy="6480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t>Cấu</a:t>
            </a:r>
            <a:r>
              <a:rPr lang="en-US" sz="2800" b="1" dirty="0" smtClean="0"/>
              <a:t> </a:t>
            </a:r>
            <a:r>
              <a:rPr lang="en-US" sz="2800" b="1" dirty="0" err="1" smtClean="0"/>
              <a:t>hình</a:t>
            </a:r>
            <a:r>
              <a:rPr lang="en-US" sz="2800" b="1" dirty="0" smtClean="0"/>
              <a:t> </a:t>
            </a:r>
            <a:r>
              <a:rPr lang="en-US" sz="2800" b="1" dirty="0" err="1" smtClean="0"/>
              <a:t>thử</a:t>
            </a:r>
            <a:r>
              <a:rPr lang="en-US" sz="2800" b="1" dirty="0" smtClean="0"/>
              <a:t> </a:t>
            </a:r>
            <a:r>
              <a:rPr lang="en-US" sz="2800" b="1" dirty="0" err="1" smtClean="0"/>
              <a:t>nghiệm</a:t>
            </a:r>
            <a:endParaRPr lang="vi-VN" sz="2800" b="1" dirty="0"/>
          </a:p>
        </p:txBody>
      </p:sp>
      <p:grpSp>
        <p:nvGrpSpPr>
          <p:cNvPr id="9" name="Group 8"/>
          <p:cNvGrpSpPr/>
          <p:nvPr/>
        </p:nvGrpSpPr>
        <p:grpSpPr>
          <a:xfrm>
            <a:off x="3840318" y="2168859"/>
            <a:ext cx="5135245" cy="4156709"/>
            <a:chOff x="0" y="0"/>
            <a:chExt cx="5135526" cy="415733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90846" y="1531088"/>
              <a:ext cx="3306726" cy="2626242"/>
            </a:xfrm>
            <a:prstGeom prst="rect">
              <a:avLst/>
            </a:prstGeom>
            <a:noFill/>
            <a:ln>
              <a:noFill/>
            </a:ln>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35526" cy="1456660"/>
            </a:xfrm>
            <a:prstGeom prst="rect">
              <a:avLst/>
            </a:prstGeom>
            <a:noFill/>
            <a:ln>
              <a:noFill/>
            </a:ln>
          </p:spPr>
        </p:pic>
      </p:grpSp>
      <p:sp>
        <p:nvSpPr>
          <p:cNvPr id="4" name="Date Placeholder 3"/>
          <p:cNvSpPr>
            <a:spLocks noGrp="1"/>
          </p:cNvSpPr>
          <p:nvPr>
            <p:ph type="dt" sz="half" idx="10"/>
          </p:nvPr>
        </p:nvSpPr>
        <p:spPr/>
        <p:txBody>
          <a:bodyPr/>
          <a:lstStyle/>
          <a:p>
            <a:fld id="{A122EBA8-E04A-44B7-9060-DA9E9022C361}" type="datetime1">
              <a:rPr lang="vi-VN" smtClean="0"/>
              <a:t>03/04/2018</a:t>
            </a:fld>
            <a:endParaRPr lang="vi-VN"/>
          </a:p>
        </p:txBody>
      </p:sp>
      <p:sp>
        <p:nvSpPr>
          <p:cNvPr id="6" name="Slide Number Placeholder 5"/>
          <p:cNvSpPr>
            <a:spLocks noGrp="1"/>
          </p:cNvSpPr>
          <p:nvPr>
            <p:ph type="sldNum" sz="quarter" idx="12"/>
          </p:nvPr>
        </p:nvSpPr>
        <p:spPr/>
        <p:txBody>
          <a:bodyPr/>
          <a:lstStyle/>
          <a:p>
            <a:fld id="{01FB6BD5-ABB8-4017-A434-08AE6E7002D1}" type="slidenum">
              <a:rPr lang="vi-VN" smtClean="0"/>
              <a:t>16</a:t>
            </a:fld>
            <a:endParaRPr lang="vi-VN"/>
          </a:p>
        </p:txBody>
      </p:sp>
    </p:spTree>
    <p:extLst>
      <p:ext uri="{BB962C8B-B14F-4D97-AF65-F5344CB8AC3E}">
        <p14:creationId xmlns:p14="http://schemas.microsoft.com/office/powerpoint/2010/main" val="1416630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8551" y="332656"/>
            <a:ext cx="6120680" cy="720080"/>
          </a:xfrm>
          <a:solidFill>
            <a:srgbClr val="FFFF00"/>
          </a:solidFill>
        </p:spPr>
        <p:txBody>
          <a:bodyPr>
            <a:normAutofit/>
          </a:bodyPr>
          <a:lstStyle/>
          <a:p>
            <a:r>
              <a:rPr lang="en-US" sz="3600" b="1" dirty="0"/>
              <a:t>2. </a:t>
            </a:r>
            <a:r>
              <a:rPr lang="en-US" sz="3600" b="1" dirty="0" err="1"/>
              <a:t>Các</a:t>
            </a:r>
            <a:r>
              <a:rPr lang="en-US" sz="3600" b="1" dirty="0"/>
              <a:t> </a:t>
            </a:r>
            <a:r>
              <a:rPr lang="en-US" sz="3600" b="1" dirty="0" err="1"/>
              <a:t>tiêu</a:t>
            </a:r>
            <a:r>
              <a:rPr lang="en-US" sz="3600" b="1" dirty="0"/>
              <a:t> </a:t>
            </a:r>
            <a:r>
              <a:rPr lang="en-US" sz="3600" b="1" dirty="0" err="1"/>
              <a:t>chuẩn</a:t>
            </a:r>
            <a:r>
              <a:rPr lang="en-US" sz="3600" b="1" dirty="0"/>
              <a:t> </a:t>
            </a:r>
            <a:r>
              <a:rPr lang="en-US" sz="3600" b="1" dirty="0" err="1"/>
              <a:t>về</a:t>
            </a:r>
            <a:r>
              <a:rPr lang="en-US" sz="3600" b="1" dirty="0"/>
              <a:t> </a:t>
            </a:r>
            <a:r>
              <a:rPr lang="en-US" sz="3600" b="1" dirty="0" err="1"/>
              <a:t>nhiễu</a:t>
            </a:r>
            <a:endParaRPr lang="vi-VN" sz="3600" b="1" dirty="0"/>
          </a:p>
        </p:txBody>
      </p:sp>
      <p:sp>
        <p:nvSpPr>
          <p:cNvPr id="3" name="Content Placeholder 2"/>
          <p:cNvSpPr>
            <a:spLocks noGrp="1"/>
          </p:cNvSpPr>
          <p:nvPr>
            <p:ph idx="1"/>
          </p:nvPr>
        </p:nvSpPr>
        <p:spPr>
          <a:xfrm>
            <a:off x="1187624" y="1304764"/>
            <a:ext cx="6978488" cy="648071"/>
          </a:xfrm>
        </p:spPr>
        <p:txBody>
          <a:bodyPr>
            <a:normAutofit/>
          </a:bodyPr>
          <a:lstStyle/>
          <a:p>
            <a:pPr marL="0" indent="0">
              <a:buNone/>
            </a:pPr>
            <a:r>
              <a:rPr lang="en-US" sz="2800" b="1" dirty="0" err="1"/>
              <a:t>Thử</a:t>
            </a:r>
            <a:r>
              <a:rPr lang="en-US" sz="2800" b="1" dirty="0"/>
              <a:t> </a:t>
            </a:r>
            <a:r>
              <a:rPr lang="en-US" sz="2800" b="1" dirty="0" err="1"/>
              <a:t>nghiệm</a:t>
            </a:r>
            <a:r>
              <a:rPr lang="en-US" sz="2800" b="1" dirty="0"/>
              <a:t> </a:t>
            </a:r>
            <a:r>
              <a:rPr lang="en-US" sz="2800" b="1" dirty="0" err="1"/>
              <a:t>nhiễu</a:t>
            </a:r>
            <a:r>
              <a:rPr lang="en-US" sz="2800" b="1" dirty="0"/>
              <a:t> </a:t>
            </a:r>
            <a:r>
              <a:rPr lang="en-US" sz="2800" b="1" dirty="0" err="1"/>
              <a:t>bức</a:t>
            </a:r>
            <a:r>
              <a:rPr lang="en-US" sz="2800" b="1" dirty="0"/>
              <a:t> </a:t>
            </a:r>
            <a:r>
              <a:rPr lang="en-US" sz="2800" b="1" dirty="0" err="1"/>
              <a:t>xạ</a:t>
            </a:r>
            <a:r>
              <a:rPr lang="en-US" sz="2800" b="1" dirty="0"/>
              <a:t> 30MHz – 300MHz</a:t>
            </a:r>
            <a:endParaRPr lang="vi-VN" sz="2800" b="1" dirty="0"/>
          </a:p>
        </p:txBody>
      </p:sp>
      <p:sp>
        <p:nvSpPr>
          <p:cNvPr id="5" name="Content Placeholder 2"/>
          <p:cNvSpPr txBox="1">
            <a:spLocks/>
          </p:cNvSpPr>
          <p:nvPr/>
        </p:nvSpPr>
        <p:spPr>
          <a:xfrm>
            <a:off x="467544" y="1628800"/>
            <a:ext cx="7427168" cy="6480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t>Kết</a:t>
            </a:r>
            <a:r>
              <a:rPr lang="en-US" sz="2800" b="1" dirty="0" smtClean="0"/>
              <a:t> </a:t>
            </a:r>
            <a:r>
              <a:rPr lang="en-US" sz="2800" b="1" dirty="0" err="1" smtClean="0"/>
              <a:t>quả</a:t>
            </a:r>
            <a:r>
              <a:rPr lang="en-US" sz="2800" b="1" dirty="0" smtClean="0"/>
              <a:t> </a:t>
            </a:r>
            <a:r>
              <a:rPr lang="en-US" sz="2800" b="1" dirty="0" err="1" smtClean="0"/>
              <a:t>phải</a:t>
            </a:r>
            <a:r>
              <a:rPr lang="en-US" sz="2800" b="1" dirty="0" smtClean="0"/>
              <a:t> </a:t>
            </a:r>
            <a:r>
              <a:rPr lang="en-US" sz="2800" b="1" dirty="0" err="1" smtClean="0"/>
              <a:t>đạt</a:t>
            </a:r>
            <a:endParaRPr lang="vi-VN" sz="2800" b="1" dirty="0"/>
          </a:p>
        </p:txBody>
      </p:sp>
      <p:sp>
        <p:nvSpPr>
          <p:cNvPr id="10" name="Content Placeholder 2"/>
          <p:cNvSpPr txBox="1">
            <a:spLocks/>
          </p:cNvSpPr>
          <p:nvPr/>
        </p:nvSpPr>
        <p:spPr>
          <a:xfrm>
            <a:off x="4021088" y="1952835"/>
            <a:ext cx="4871392" cy="6480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t>Tiêu</a:t>
            </a:r>
            <a:r>
              <a:rPr lang="en-US" sz="2800" b="1" dirty="0" smtClean="0"/>
              <a:t> </a:t>
            </a:r>
            <a:r>
              <a:rPr lang="en-US" sz="2800" b="1" dirty="0" err="1" smtClean="0"/>
              <a:t>chuẩn</a:t>
            </a:r>
            <a:r>
              <a:rPr lang="en-US" sz="2800" b="1" dirty="0" smtClean="0"/>
              <a:t> QP</a:t>
            </a:r>
            <a:endParaRPr lang="vi-VN" sz="2800" b="1" dirty="0"/>
          </a:p>
        </p:txBody>
      </p:sp>
      <p:cxnSp>
        <p:nvCxnSpPr>
          <p:cNvPr id="17" name="Straight Arrow Connector 16"/>
          <p:cNvCxnSpPr/>
          <p:nvPr/>
        </p:nvCxnSpPr>
        <p:spPr>
          <a:xfrm flipH="1">
            <a:off x="5053535" y="3091225"/>
            <a:ext cx="814609" cy="113839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613482" y="2776608"/>
            <a:ext cx="7117107" cy="3583305"/>
          </a:xfrm>
          <a:prstGeom prst="rect">
            <a:avLst/>
          </a:prstGeom>
          <a:noFill/>
          <a:ln>
            <a:noFill/>
          </a:ln>
        </p:spPr>
      </p:pic>
      <p:cxnSp>
        <p:nvCxnSpPr>
          <p:cNvPr id="12" name="Straight Arrow Connector 11"/>
          <p:cNvCxnSpPr/>
          <p:nvPr/>
        </p:nvCxnSpPr>
        <p:spPr>
          <a:xfrm flipH="1">
            <a:off x="3059832" y="2360012"/>
            <a:ext cx="1783668" cy="22082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732240" y="3819536"/>
            <a:ext cx="998350" cy="14096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6948264" y="3415260"/>
            <a:ext cx="2435696" cy="6480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t>Kết</a:t>
            </a:r>
            <a:r>
              <a:rPr lang="en-US" sz="2800" b="1" dirty="0" smtClean="0"/>
              <a:t> </a:t>
            </a:r>
            <a:r>
              <a:rPr lang="en-US" sz="2800" b="1" dirty="0" err="1" smtClean="0"/>
              <a:t>qủa</a:t>
            </a:r>
            <a:r>
              <a:rPr lang="en-US" sz="2800" b="1" dirty="0" smtClean="0"/>
              <a:t> </a:t>
            </a:r>
            <a:r>
              <a:rPr lang="en-US" sz="2800" b="1" dirty="0" err="1" smtClean="0"/>
              <a:t>đo</a:t>
            </a:r>
            <a:endParaRPr lang="vi-VN" sz="2800" b="1" dirty="0"/>
          </a:p>
        </p:txBody>
      </p:sp>
      <p:sp>
        <p:nvSpPr>
          <p:cNvPr id="15" name="Content Placeholder 2"/>
          <p:cNvSpPr txBox="1">
            <a:spLocks/>
          </p:cNvSpPr>
          <p:nvPr/>
        </p:nvSpPr>
        <p:spPr>
          <a:xfrm>
            <a:off x="5053535" y="3172185"/>
            <a:ext cx="2435696" cy="6480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t>Dự</a:t>
            </a:r>
            <a:r>
              <a:rPr lang="en-US" sz="2800" b="1" dirty="0" smtClean="0"/>
              <a:t> </a:t>
            </a:r>
            <a:r>
              <a:rPr lang="en-US" sz="2800" b="1" dirty="0" err="1" smtClean="0"/>
              <a:t>trữ</a:t>
            </a:r>
            <a:endParaRPr lang="vi-VN" sz="2800" b="1" dirty="0"/>
          </a:p>
        </p:txBody>
      </p:sp>
      <p:cxnSp>
        <p:nvCxnSpPr>
          <p:cNvPr id="18" name="Straight Arrow Connector 17"/>
          <p:cNvCxnSpPr/>
          <p:nvPr/>
        </p:nvCxnSpPr>
        <p:spPr>
          <a:xfrm flipH="1">
            <a:off x="4843500" y="3739295"/>
            <a:ext cx="886916" cy="10969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p>
            <a:fld id="{F5E4A254-E8D3-4898-9E30-FA08F3A3A428}" type="datetime1">
              <a:rPr lang="vi-VN" smtClean="0"/>
              <a:t>03/04/2018</a:t>
            </a:fld>
            <a:endParaRPr lang="vi-VN"/>
          </a:p>
        </p:txBody>
      </p:sp>
      <p:sp>
        <p:nvSpPr>
          <p:cNvPr id="6" name="Slide Number Placeholder 5"/>
          <p:cNvSpPr>
            <a:spLocks noGrp="1"/>
          </p:cNvSpPr>
          <p:nvPr>
            <p:ph type="sldNum" sz="quarter" idx="12"/>
          </p:nvPr>
        </p:nvSpPr>
        <p:spPr/>
        <p:txBody>
          <a:bodyPr/>
          <a:lstStyle/>
          <a:p>
            <a:fld id="{01FB6BD5-ABB8-4017-A434-08AE6E7002D1}" type="slidenum">
              <a:rPr lang="vi-VN" smtClean="0"/>
              <a:t>17</a:t>
            </a:fld>
            <a:endParaRPr lang="vi-VN"/>
          </a:p>
        </p:txBody>
      </p:sp>
    </p:spTree>
    <p:extLst>
      <p:ext uri="{BB962C8B-B14F-4D97-AF65-F5344CB8AC3E}">
        <p14:creationId xmlns:p14="http://schemas.microsoft.com/office/powerpoint/2010/main" val="4166222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a:solidFill>
            <a:srgbClr val="FFFF00"/>
          </a:solidFill>
        </p:spPr>
        <p:txBody>
          <a:bodyPr>
            <a:normAutofit/>
          </a:bodyPr>
          <a:lstStyle/>
          <a:p>
            <a:r>
              <a:rPr lang="en-US" sz="3600" b="1" dirty="0"/>
              <a:t>2. </a:t>
            </a:r>
            <a:r>
              <a:rPr lang="en-US" sz="3600" b="1" dirty="0" err="1"/>
              <a:t>Các</a:t>
            </a:r>
            <a:r>
              <a:rPr lang="en-US" sz="3600" b="1" dirty="0"/>
              <a:t> </a:t>
            </a:r>
            <a:r>
              <a:rPr lang="en-US" sz="3600" b="1" dirty="0" err="1"/>
              <a:t>tiêu</a:t>
            </a:r>
            <a:r>
              <a:rPr lang="en-US" sz="3600" b="1" dirty="0"/>
              <a:t> </a:t>
            </a:r>
            <a:r>
              <a:rPr lang="en-US" sz="3600" b="1" dirty="0" err="1"/>
              <a:t>chuẩn</a:t>
            </a:r>
            <a:r>
              <a:rPr lang="en-US" sz="3600" b="1" dirty="0"/>
              <a:t> </a:t>
            </a:r>
            <a:r>
              <a:rPr lang="en-US" sz="3600" b="1" dirty="0" err="1"/>
              <a:t>về</a:t>
            </a:r>
            <a:r>
              <a:rPr lang="en-US" sz="3600" b="1" dirty="0"/>
              <a:t> </a:t>
            </a:r>
            <a:r>
              <a:rPr lang="en-US" sz="3600" b="1" dirty="0" err="1"/>
              <a:t>nhiễu</a:t>
            </a:r>
            <a:endParaRPr lang="vi-VN" sz="3600" b="1" dirty="0"/>
          </a:p>
        </p:txBody>
      </p:sp>
      <p:sp>
        <p:nvSpPr>
          <p:cNvPr id="3" name="Content Placeholder 2"/>
          <p:cNvSpPr>
            <a:spLocks noGrp="1"/>
          </p:cNvSpPr>
          <p:nvPr>
            <p:ph idx="1"/>
          </p:nvPr>
        </p:nvSpPr>
        <p:spPr>
          <a:xfrm>
            <a:off x="467544" y="1124744"/>
            <a:ext cx="8229600" cy="5184576"/>
          </a:xfrm>
        </p:spPr>
        <p:txBody>
          <a:bodyPr>
            <a:normAutofit lnSpcReduction="10000"/>
          </a:bodyPr>
          <a:lstStyle/>
          <a:p>
            <a:pPr marL="0" indent="0">
              <a:buNone/>
            </a:pPr>
            <a:r>
              <a:rPr lang="en-US" b="1" dirty="0"/>
              <a:t>5</a:t>
            </a:r>
            <a:r>
              <a:rPr lang="en-US" b="1" dirty="0" smtClean="0"/>
              <a:t>. </a:t>
            </a:r>
            <a:r>
              <a:rPr lang="en-US" b="1" dirty="0" err="1" smtClean="0"/>
              <a:t>Áp</a:t>
            </a:r>
            <a:r>
              <a:rPr lang="en-US" b="1" dirty="0" smtClean="0"/>
              <a:t> </a:t>
            </a:r>
            <a:r>
              <a:rPr lang="en-US" b="1" dirty="0" err="1" smtClean="0"/>
              <a:t>dụng</a:t>
            </a:r>
            <a:r>
              <a:rPr lang="en-US" b="1" dirty="0" smtClean="0"/>
              <a:t> </a:t>
            </a:r>
            <a:r>
              <a:rPr lang="en-US" b="1" dirty="0" err="1" smtClean="0"/>
              <a:t>giới</a:t>
            </a:r>
            <a:r>
              <a:rPr lang="en-US" b="1" dirty="0" smtClean="0"/>
              <a:t> </a:t>
            </a:r>
            <a:r>
              <a:rPr lang="en-US" b="1" dirty="0" err="1" smtClean="0"/>
              <a:t>hạn</a:t>
            </a:r>
            <a:endParaRPr lang="en-US" b="1" dirty="0" smtClean="0"/>
          </a:p>
          <a:p>
            <a:pPr marL="0" indent="0">
              <a:buNone/>
            </a:pPr>
            <a:r>
              <a:rPr lang="vi-VN" dirty="0"/>
              <a:t>Các điều kiện sau đây áp dụng cho tất cả các loại đèn điện dùng trong nhà, bất luận chúng được sử dụng ở môi trường nào.</a:t>
            </a:r>
          </a:p>
          <a:p>
            <a:r>
              <a:rPr lang="vi-VN" dirty="0"/>
              <a:t>Đèn điện có bóng đèn sợi đốt</a:t>
            </a:r>
          </a:p>
          <a:p>
            <a:r>
              <a:rPr lang="vi-VN" dirty="0"/>
              <a:t>Đèn điện có bóng đèn huỳnh </a:t>
            </a:r>
            <a:r>
              <a:rPr lang="vi-VN" dirty="0" smtClean="0"/>
              <a:t>quang</a:t>
            </a:r>
          </a:p>
          <a:p>
            <a:r>
              <a:rPr lang="vi-VN" dirty="0" smtClean="0"/>
              <a:t>Đèn </a:t>
            </a:r>
            <a:r>
              <a:rPr lang="vi-VN" dirty="0"/>
              <a:t>điện </a:t>
            </a:r>
            <a:r>
              <a:rPr lang="vi-VN" dirty="0" smtClean="0"/>
              <a:t>khác</a:t>
            </a:r>
          </a:p>
          <a:p>
            <a:r>
              <a:rPr lang="vi-VN" b="1" dirty="0"/>
              <a:t>Các phụ kiện độc lập dùng riêng cho thiết bị chiếu </a:t>
            </a:r>
            <a:r>
              <a:rPr lang="vi-VN" b="1" dirty="0" smtClean="0"/>
              <a:t>sáng</a:t>
            </a:r>
          </a:p>
          <a:p>
            <a:r>
              <a:rPr lang="vi-VN" b="1" dirty="0"/>
              <a:t>Thiết bị chiếu sáng ngoài trời</a:t>
            </a:r>
          </a:p>
        </p:txBody>
      </p:sp>
      <p:sp>
        <p:nvSpPr>
          <p:cNvPr id="4" name="Text Box 186"/>
          <p:cNvSpPr txBox="1"/>
          <p:nvPr/>
        </p:nvSpPr>
        <p:spPr>
          <a:xfrm>
            <a:off x="1763688" y="6309320"/>
            <a:ext cx="4975225" cy="4000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57200">
              <a:spcBef>
                <a:spcPts val="600"/>
              </a:spcBef>
              <a:spcAft>
                <a:spcPts val="0"/>
              </a:spcAft>
            </a:pPr>
            <a:r>
              <a:rPr lang="en-US" sz="1400" b="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CISPR 15:2009</a:t>
            </a:r>
            <a:r>
              <a:rPr lang="vi-VN" sz="1400" b="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 / TCVN </a:t>
            </a:r>
            <a:r>
              <a:rPr lang="en-US" sz="1400" b="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7186</a:t>
            </a:r>
            <a:r>
              <a:rPr lang="vi-VN" sz="1400" b="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:20</a:t>
            </a:r>
            <a:r>
              <a:rPr lang="en-US" sz="1400" b="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10 Nhiễu EMI và Bức xạ</a:t>
            </a:r>
            <a:endParaRPr lang="vi-VN" sz="1400">
              <a:effectLst/>
              <a:latin typeface="Times New Roman"/>
              <a:ea typeface="Arial"/>
              <a:cs typeface="Times New Roman"/>
            </a:endParaRPr>
          </a:p>
        </p:txBody>
      </p:sp>
      <p:sp>
        <p:nvSpPr>
          <p:cNvPr id="5" name="Date Placeholder 4"/>
          <p:cNvSpPr>
            <a:spLocks noGrp="1"/>
          </p:cNvSpPr>
          <p:nvPr>
            <p:ph type="dt" sz="half" idx="10"/>
          </p:nvPr>
        </p:nvSpPr>
        <p:spPr/>
        <p:txBody>
          <a:bodyPr/>
          <a:lstStyle/>
          <a:p>
            <a:fld id="{1A270E45-188D-4391-8E74-915DBFF4B928}" type="datetime1">
              <a:rPr lang="vi-VN" smtClean="0"/>
              <a:t>03/04/2018</a:t>
            </a:fld>
            <a:endParaRPr lang="vi-VN"/>
          </a:p>
        </p:txBody>
      </p:sp>
      <p:sp>
        <p:nvSpPr>
          <p:cNvPr id="6" name="Slide Number Placeholder 5"/>
          <p:cNvSpPr>
            <a:spLocks noGrp="1"/>
          </p:cNvSpPr>
          <p:nvPr>
            <p:ph type="sldNum" sz="quarter" idx="12"/>
          </p:nvPr>
        </p:nvSpPr>
        <p:spPr/>
        <p:txBody>
          <a:bodyPr/>
          <a:lstStyle/>
          <a:p>
            <a:fld id="{01FB6BD5-ABB8-4017-A434-08AE6E7002D1}" type="slidenum">
              <a:rPr lang="vi-VN" smtClean="0"/>
              <a:t>18</a:t>
            </a:fld>
            <a:endParaRPr lang="vi-VN"/>
          </a:p>
        </p:txBody>
      </p:sp>
    </p:spTree>
    <p:extLst>
      <p:ext uri="{BB962C8B-B14F-4D97-AF65-F5344CB8AC3E}">
        <p14:creationId xmlns:p14="http://schemas.microsoft.com/office/powerpoint/2010/main" val="2888621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a:solidFill>
            <a:srgbClr val="FFFF00"/>
          </a:solidFill>
        </p:spPr>
        <p:txBody>
          <a:bodyPr>
            <a:normAutofit/>
          </a:bodyPr>
          <a:lstStyle/>
          <a:p>
            <a:r>
              <a:rPr lang="en-US" sz="3600" b="1" dirty="0"/>
              <a:t>2. </a:t>
            </a:r>
            <a:r>
              <a:rPr lang="en-US" sz="3600" b="1" dirty="0" err="1"/>
              <a:t>Các</a:t>
            </a:r>
            <a:r>
              <a:rPr lang="en-US" sz="3600" b="1" dirty="0"/>
              <a:t> </a:t>
            </a:r>
            <a:r>
              <a:rPr lang="en-US" sz="3600" b="1" dirty="0" err="1"/>
              <a:t>tiêu</a:t>
            </a:r>
            <a:r>
              <a:rPr lang="en-US" sz="3600" b="1" dirty="0"/>
              <a:t> </a:t>
            </a:r>
            <a:r>
              <a:rPr lang="en-US" sz="3600" b="1" dirty="0" err="1"/>
              <a:t>chuẩn</a:t>
            </a:r>
            <a:r>
              <a:rPr lang="en-US" sz="3600" b="1" dirty="0"/>
              <a:t> </a:t>
            </a:r>
            <a:r>
              <a:rPr lang="en-US" sz="3600" b="1" dirty="0" err="1"/>
              <a:t>về</a:t>
            </a:r>
            <a:r>
              <a:rPr lang="en-US" sz="3600" b="1" dirty="0"/>
              <a:t> </a:t>
            </a:r>
            <a:r>
              <a:rPr lang="en-US" sz="3600" b="1" dirty="0" err="1"/>
              <a:t>nhiễu</a:t>
            </a:r>
            <a:endParaRPr lang="vi-VN" sz="3600" b="1" dirty="0"/>
          </a:p>
        </p:txBody>
      </p:sp>
      <p:sp>
        <p:nvSpPr>
          <p:cNvPr id="3" name="Content Placeholder 2"/>
          <p:cNvSpPr>
            <a:spLocks noGrp="1"/>
          </p:cNvSpPr>
          <p:nvPr>
            <p:ph idx="1"/>
          </p:nvPr>
        </p:nvSpPr>
        <p:spPr>
          <a:xfrm>
            <a:off x="467544" y="1124744"/>
            <a:ext cx="8229600" cy="5544616"/>
          </a:xfrm>
        </p:spPr>
        <p:txBody>
          <a:bodyPr>
            <a:normAutofit fontScale="70000" lnSpcReduction="20000"/>
          </a:bodyPr>
          <a:lstStyle/>
          <a:p>
            <a:pPr marL="0" indent="0">
              <a:buNone/>
            </a:pPr>
            <a:r>
              <a:rPr lang="vi-VN" b="1" dirty="0"/>
              <a:t>6. Điều kiện làm việc đối với thiết bị chiếu </a:t>
            </a:r>
            <a:r>
              <a:rPr lang="vi-VN" b="1" dirty="0" smtClean="0"/>
              <a:t>sáng</a:t>
            </a:r>
          </a:p>
          <a:p>
            <a:pPr marL="0" indent="0">
              <a:buNone/>
            </a:pPr>
            <a:r>
              <a:rPr lang="vi-VN" b="1" dirty="0"/>
              <a:t>6.2. Thiết bị chiếu sáng</a:t>
            </a:r>
            <a:endParaRPr lang="vi-VN" dirty="0"/>
          </a:p>
          <a:p>
            <a:r>
              <a:rPr lang="vi-VN" dirty="0"/>
              <a:t>Thiết bị chiếu sáng được thử nghiệm trong điều kiện làm việc bình thường như khi nhà chế tạo giao đến thử nghiệm, ví dụ, như cho trong TCVN 7722 (IEC 60598) đối với đèn điện.</a:t>
            </a:r>
          </a:p>
          <a:p>
            <a:pPr marL="0" indent="0">
              <a:buNone/>
            </a:pPr>
            <a:r>
              <a:rPr lang="vi-VN" b="1" dirty="0"/>
              <a:t>6.3. Điện áp và tần số nguồn</a:t>
            </a:r>
            <a:endParaRPr lang="vi-VN" dirty="0"/>
          </a:p>
          <a:p>
            <a:r>
              <a:rPr lang="vi-VN" dirty="0"/>
              <a:t>Điện áp nguồn không được vượt quá ±2 % điện áp danh định. Trong trường hợp của dải điện áp, phải tiến hành phép đo trong phạm vi ±2 % từng điện áp cung cấp danh định của dải. Tần số danh nghĩa của nguồn phải là tần số danh định của thiết bị.</a:t>
            </a:r>
          </a:p>
          <a:p>
            <a:pPr marL="0" indent="0">
              <a:buNone/>
            </a:pPr>
            <a:r>
              <a:rPr lang="vi-VN" b="1" dirty="0"/>
              <a:t>6.4. Điều kiện môi trường</a:t>
            </a:r>
            <a:endParaRPr lang="vi-VN" dirty="0"/>
          </a:p>
          <a:p>
            <a:r>
              <a:rPr lang="vi-VN" dirty="0"/>
              <a:t>Phép đo phải được tiến hành trong điều kiện phòng thí nghiệm bình thường. Nhiệt độ môi trường phải nằm trong dải từ 15 °C đến 25 °C</a:t>
            </a:r>
            <a:r>
              <a:rPr lang="vi-VN" dirty="0" smtClean="0"/>
              <a:t>.</a:t>
            </a:r>
          </a:p>
          <a:p>
            <a:pPr marL="0" indent="0">
              <a:buNone/>
            </a:pPr>
            <a:r>
              <a:rPr lang="vi-VN" b="1" dirty="0"/>
              <a:t>6.5. Bóng đèn</a:t>
            </a:r>
            <a:endParaRPr lang="vi-VN" dirty="0"/>
          </a:p>
          <a:p>
            <a:pPr marL="0" indent="0">
              <a:buNone/>
            </a:pPr>
            <a:endParaRPr lang="vi-VN" b="1" dirty="0"/>
          </a:p>
        </p:txBody>
      </p:sp>
      <p:sp>
        <p:nvSpPr>
          <p:cNvPr id="4" name="Text Box 186"/>
          <p:cNvSpPr txBox="1"/>
          <p:nvPr/>
        </p:nvSpPr>
        <p:spPr>
          <a:xfrm>
            <a:off x="1763688" y="6309320"/>
            <a:ext cx="4975225" cy="4000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57200">
              <a:spcBef>
                <a:spcPts val="600"/>
              </a:spcBef>
              <a:spcAft>
                <a:spcPts val="0"/>
              </a:spcAft>
            </a:pPr>
            <a:r>
              <a:rPr lang="en-US" sz="1400" b="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CISPR 15:2009</a:t>
            </a:r>
            <a:r>
              <a:rPr lang="vi-VN" sz="1400" b="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 / TCVN </a:t>
            </a:r>
            <a:r>
              <a:rPr lang="en-US" sz="1400" b="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7186</a:t>
            </a:r>
            <a:r>
              <a:rPr lang="vi-VN" sz="1400" b="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:20</a:t>
            </a:r>
            <a:r>
              <a:rPr lang="en-US" sz="1400" b="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10 Nhiễu EMI và Bức xạ</a:t>
            </a:r>
            <a:endParaRPr lang="vi-VN" sz="1400">
              <a:effectLst/>
              <a:latin typeface="Times New Roman"/>
              <a:ea typeface="Arial"/>
              <a:cs typeface="Times New Roman"/>
            </a:endParaRPr>
          </a:p>
        </p:txBody>
      </p:sp>
      <p:sp>
        <p:nvSpPr>
          <p:cNvPr id="5" name="Date Placeholder 4"/>
          <p:cNvSpPr>
            <a:spLocks noGrp="1"/>
          </p:cNvSpPr>
          <p:nvPr>
            <p:ph type="dt" sz="half" idx="10"/>
          </p:nvPr>
        </p:nvSpPr>
        <p:spPr/>
        <p:txBody>
          <a:bodyPr/>
          <a:lstStyle/>
          <a:p>
            <a:fld id="{6D54698D-9B2C-4EE2-968E-5ACC38B4086E}" type="datetime1">
              <a:rPr lang="vi-VN" smtClean="0"/>
              <a:t>03/04/2018</a:t>
            </a:fld>
            <a:endParaRPr lang="vi-VN"/>
          </a:p>
        </p:txBody>
      </p:sp>
      <p:sp>
        <p:nvSpPr>
          <p:cNvPr id="6" name="Slide Number Placeholder 5"/>
          <p:cNvSpPr>
            <a:spLocks noGrp="1"/>
          </p:cNvSpPr>
          <p:nvPr>
            <p:ph type="sldNum" sz="quarter" idx="12"/>
          </p:nvPr>
        </p:nvSpPr>
        <p:spPr/>
        <p:txBody>
          <a:bodyPr/>
          <a:lstStyle/>
          <a:p>
            <a:fld id="{01FB6BD5-ABB8-4017-A434-08AE6E7002D1}" type="slidenum">
              <a:rPr lang="vi-VN" smtClean="0"/>
              <a:t>19</a:t>
            </a:fld>
            <a:endParaRPr lang="vi-VN"/>
          </a:p>
        </p:txBody>
      </p:sp>
    </p:spTree>
    <p:extLst>
      <p:ext uri="{BB962C8B-B14F-4D97-AF65-F5344CB8AC3E}">
        <p14:creationId xmlns:p14="http://schemas.microsoft.com/office/powerpoint/2010/main" val="2888621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188640"/>
            <a:ext cx="3600400" cy="634082"/>
          </a:xfrm>
          <a:solidFill>
            <a:srgbClr val="FFFF00"/>
          </a:solidFill>
        </p:spPr>
        <p:txBody>
          <a:bodyPr>
            <a:normAutofit fontScale="90000"/>
          </a:bodyPr>
          <a:lstStyle/>
          <a:p>
            <a:r>
              <a:rPr lang="en-US" b="1" dirty="0" smtClean="0"/>
              <a:t>1. </a:t>
            </a:r>
            <a:r>
              <a:rPr lang="en-US" b="1" dirty="0" err="1" smtClean="0"/>
              <a:t>Tổng</a:t>
            </a:r>
            <a:r>
              <a:rPr lang="en-US" b="1" dirty="0" smtClean="0"/>
              <a:t> </a:t>
            </a:r>
            <a:r>
              <a:rPr lang="en-US" b="1" dirty="0" err="1" smtClean="0"/>
              <a:t>quan</a:t>
            </a:r>
            <a:endParaRPr lang="vi-VN" b="1" dirty="0"/>
          </a:p>
        </p:txBody>
      </p:sp>
      <p:sp>
        <p:nvSpPr>
          <p:cNvPr id="3" name="Content Placeholder 2"/>
          <p:cNvSpPr>
            <a:spLocks noGrp="1"/>
          </p:cNvSpPr>
          <p:nvPr>
            <p:ph idx="1"/>
          </p:nvPr>
        </p:nvSpPr>
        <p:spPr>
          <a:xfrm>
            <a:off x="323528" y="836712"/>
            <a:ext cx="7859216" cy="604664"/>
          </a:xfrm>
        </p:spPr>
        <p:txBody>
          <a:bodyPr/>
          <a:lstStyle/>
          <a:p>
            <a:r>
              <a:rPr lang="en-US" dirty="0" err="1" smtClean="0"/>
              <a:t>Tổng</a:t>
            </a:r>
            <a:r>
              <a:rPr lang="en-US" dirty="0" smtClean="0"/>
              <a:t> </a:t>
            </a:r>
            <a:r>
              <a:rPr lang="en-US" dirty="0" err="1" smtClean="0"/>
              <a:t>quan</a:t>
            </a:r>
            <a:r>
              <a:rPr lang="en-US" dirty="0" smtClean="0"/>
              <a:t> </a:t>
            </a:r>
            <a:r>
              <a:rPr lang="en-US" dirty="0" err="1" smtClean="0"/>
              <a:t>về</a:t>
            </a:r>
            <a:r>
              <a:rPr lang="en-US" dirty="0" smtClean="0"/>
              <a:t> </a:t>
            </a:r>
            <a:r>
              <a:rPr lang="en-US" dirty="0" err="1" smtClean="0"/>
              <a:t>các</a:t>
            </a:r>
            <a:r>
              <a:rPr lang="en-US" dirty="0" smtClean="0"/>
              <a:t> </a:t>
            </a:r>
            <a:r>
              <a:rPr lang="en-US" dirty="0" err="1" smtClean="0"/>
              <a:t>tiêu</a:t>
            </a:r>
            <a:r>
              <a:rPr lang="en-US" dirty="0" smtClean="0"/>
              <a:t> </a:t>
            </a:r>
            <a:r>
              <a:rPr lang="en-US" dirty="0" err="1" smtClean="0"/>
              <a:t>chuẩn</a:t>
            </a:r>
            <a:endParaRPr lang="vi-V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8253520"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B466D63C-AB3F-4F04-A124-EE7961D49CE8}" type="datetime1">
              <a:rPr lang="vi-VN" smtClean="0"/>
              <a:t>03/04/2018</a:t>
            </a:fld>
            <a:endParaRPr lang="vi-VN"/>
          </a:p>
        </p:txBody>
      </p:sp>
      <p:sp>
        <p:nvSpPr>
          <p:cNvPr id="5" name="Slide Number Placeholder 4"/>
          <p:cNvSpPr>
            <a:spLocks noGrp="1"/>
          </p:cNvSpPr>
          <p:nvPr>
            <p:ph type="sldNum" sz="quarter" idx="12"/>
          </p:nvPr>
        </p:nvSpPr>
        <p:spPr/>
        <p:txBody>
          <a:bodyPr/>
          <a:lstStyle/>
          <a:p>
            <a:fld id="{01FB6BD5-ABB8-4017-A434-08AE6E7002D1}" type="slidenum">
              <a:rPr lang="vi-VN" smtClean="0"/>
              <a:t>2</a:t>
            </a:fld>
            <a:endParaRPr lang="vi-VN"/>
          </a:p>
        </p:txBody>
      </p:sp>
    </p:spTree>
    <p:extLst>
      <p:ext uri="{BB962C8B-B14F-4D97-AF65-F5344CB8AC3E}">
        <p14:creationId xmlns:p14="http://schemas.microsoft.com/office/powerpoint/2010/main" val="73633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676" y="19803"/>
            <a:ext cx="8229600" cy="778098"/>
          </a:xfrm>
          <a:solidFill>
            <a:srgbClr val="FFFF00"/>
          </a:solidFill>
        </p:spPr>
        <p:txBody>
          <a:bodyPr>
            <a:normAutofit/>
          </a:bodyPr>
          <a:lstStyle/>
          <a:p>
            <a:r>
              <a:rPr lang="en-US" sz="3600" b="1" dirty="0"/>
              <a:t>2. </a:t>
            </a:r>
            <a:r>
              <a:rPr lang="en-US" sz="3600" b="1" dirty="0" err="1"/>
              <a:t>Các</a:t>
            </a:r>
            <a:r>
              <a:rPr lang="en-US" sz="3600" b="1" dirty="0"/>
              <a:t> </a:t>
            </a:r>
            <a:r>
              <a:rPr lang="en-US" sz="3600" b="1" dirty="0" err="1"/>
              <a:t>tiêu</a:t>
            </a:r>
            <a:r>
              <a:rPr lang="en-US" sz="3600" b="1" dirty="0"/>
              <a:t> </a:t>
            </a:r>
            <a:r>
              <a:rPr lang="en-US" sz="3600" b="1" dirty="0" err="1"/>
              <a:t>chuẩn</a:t>
            </a:r>
            <a:r>
              <a:rPr lang="en-US" sz="3600" b="1" dirty="0"/>
              <a:t> </a:t>
            </a:r>
            <a:r>
              <a:rPr lang="en-US" sz="3600" b="1" dirty="0" err="1"/>
              <a:t>về</a:t>
            </a:r>
            <a:r>
              <a:rPr lang="en-US" sz="3600" b="1" dirty="0"/>
              <a:t> </a:t>
            </a:r>
            <a:r>
              <a:rPr lang="en-US" sz="3600" b="1" dirty="0" err="1"/>
              <a:t>nhiễu</a:t>
            </a:r>
            <a:endParaRPr lang="vi-VN" sz="3600" b="1" dirty="0"/>
          </a:p>
        </p:txBody>
      </p:sp>
      <p:sp>
        <p:nvSpPr>
          <p:cNvPr id="3" name="Content Placeholder 2"/>
          <p:cNvSpPr>
            <a:spLocks noGrp="1"/>
          </p:cNvSpPr>
          <p:nvPr>
            <p:ph idx="1"/>
          </p:nvPr>
        </p:nvSpPr>
        <p:spPr>
          <a:xfrm>
            <a:off x="467544" y="1124744"/>
            <a:ext cx="8229600" cy="1296144"/>
          </a:xfrm>
        </p:spPr>
        <p:txBody>
          <a:bodyPr>
            <a:normAutofit fontScale="92500" lnSpcReduction="10000"/>
          </a:bodyPr>
          <a:lstStyle/>
          <a:p>
            <a:pPr marL="0" indent="0">
              <a:buNone/>
            </a:pPr>
            <a:r>
              <a:rPr lang="vi-VN" b="1" dirty="0"/>
              <a:t>8. Phương pháp đo điện áp </a:t>
            </a:r>
            <a:r>
              <a:rPr lang="vi-VN" b="1" dirty="0" smtClean="0"/>
              <a:t>nhiễu</a:t>
            </a:r>
          </a:p>
          <a:p>
            <a:pPr marL="0" indent="0">
              <a:buNone/>
            </a:pPr>
            <a:r>
              <a:rPr lang="vi-VN" sz="2600" dirty="0"/>
              <a:t>Bố trí đo đối với thiết bị điều chỉnh ánh sáng độc lập, biến áp hoặc bộ chuyển đổi</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2132856"/>
            <a:ext cx="5184577" cy="428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536825"/>
            <a:ext cx="31242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816" y="3334808"/>
            <a:ext cx="366712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816" y="3645024"/>
            <a:ext cx="344805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5883399"/>
            <a:ext cx="280987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186"/>
          <p:cNvSpPr txBox="1"/>
          <p:nvPr/>
        </p:nvSpPr>
        <p:spPr>
          <a:xfrm>
            <a:off x="2059103" y="764704"/>
            <a:ext cx="4975225" cy="4000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57200">
              <a:spcBef>
                <a:spcPts val="600"/>
              </a:spcBef>
              <a:spcAft>
                <a:spcPts val="0"/>
              </a:spcAft>
            </a:pPr>
            <a:r>
              <a:rPr lang="en-US" sz="1400" b="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CISPR 15:2009</a:t>
            </a:r>
            <a:r>
              <a:rPr lang="vi-VN" sz="1400" b="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 / TCVN </a:t>
            </a:r>
            <a:r>
              <a:rPr lang="en-US" sz="1400" b="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7186</a:t>
            </a:r>
            <a:r>
              <a:rPr lang="vi-VN" sz="1400" b="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:20</a:t>
            </a:r>
            <a:r>
              <a:rPr lang="en-US" sz="1400" b="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10 Nhiễu EMI và Bức xạ</a:t>
            </a:r>
            <a:endParaRPr lang="vi-VN" sz="1400">
              <a:effectLst/>
              <a:latin typeface="Times New Roman"/>
              <a:ea typeface="Arial"/>
              <a:cs typeface="Times New Roman"/>
            </a:endParaRPr>
          </a:p>
        </p:txBody>
      </p:sp>
      <p:sp>
        <p:nvSpPr>
          <p:cNvPr id="4" name="Date Placeholder 3"/>
          <p:cNvSpPr>
            <a:spLocks noGrp="1"/>
          </p:cNvSpPr>
          <p:nvPr>
            <p:ph type="dt" sz="half" idx="10"/>
          </p:nvPr>
        </p:nvSpPr>
        <p:spPr/>
        <p:txBody>
          <a:bodyPr/>
          <a:lstStyle/>
          <a:p>
            <a:fld id="{BE242C35-0637-41C3-AF18-3B0CF0CABDB3}" type="datetime1">
              <a:rPr lang="vi-VN" smtClean="0"/>
              <a:t>03/04/2018</a:t>
            </a:fld>
            <a:endParaRPr lang="vi-VN"/>
          </a:p>
        </p:txBody>
      </p:sp>
      <p:sp>
        <p:nvSpPr>
          <p:cNvPr id="5" name="Slide Number Placeholder 4"/>
          <p:cNvSpPr>
            <a:spLocks noGrp="1"/>
          </p:cNvSpPr>
          <p:nvPr>
            <p:ph type="sldNum" sz="quarter" idx="12"/>
          </p:nvPr>
        </p:nvSpPr>
        <p:spPr/>
        <p:txBody>
          <a:bodyPr/>
          <a:lstStyle/>
          <a:p>
            <a:fld id="{01FB6BD5-ABB8-4017-A434-08AE6E7002D1}" type="slidenum">
              <a:rPr lang="vi-VN" smtClean="0"/>
              <a:t>20</a:t>
            </a:fld>
            <a:endParaRPr lang="vi-VN"/>
          </a:p>
        </p:txBody>
      </p:sp>
    </p:spTree>
    <p:extLst>
      <p:ext uri="{BB962C8B-B14F-4D97-AF65-F5344CB8AC3E}">
        <p14:creationId xmlns:p14="http://schemas.microsoft.com/office/powerpoint/2010/main" val="1698166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7209"/>
            <a:ext cx="8229600" cy="778098"/>
          </a:xfrm>
          <a:solidFill>
            <a:srgbClr val="FFFF00"/>
          </a:solidFill>
        </p:spPr>
        <p:txBody>
          <a:bodyPr>
            <a:normAutofit/>
          </a:bodyPr>
          <a:lstStyle/>
          <a:p>
            <a:r>
              <a:rPr lang="en-US" sz="3600" b="1" dirty="0"/>
              <a:t>2. </a:t>
            </a:r>
            <a:r>
              <a:rPr lang="en-US" sz="3600" b="1" dirty="0" err="1"/>
              <a:t>Các</a:t>
            </a:r>
            <a:r>
              <a:rPr lang="en-US" sz="3600" b="1" dirty="0"/>
              <a:t> </a:t>
            </a:r>
            <a:r>
              <a:rPr lang="en-US" sz="3600" b="1" dirty="0" err="1"/>
              <a:t>tiêu</a:t>
            </a:r>
            <a:r>
              <a:rPr lang="en-US" sz="3600" b="1" dirty="0"/>
              <a:t> </a:t>
            </a:r>
            <a:r>
              <a:rPr lang="en-US" sz="3600" b="1" dirty="0" err="1"/>
              <a:t>chuẩn</a:t>
            </a:r>
            <a:r>
              <a:rPr lang="en-US" sz="3600" b="1" dirty="0"/>
              <a:t> </a:t>
            </a:r>
            <a:r>
              <a:rPr lang="en-US" sz="3600" b="1" dirty="0" err="1"/>
              <a:t>về</a:t>
            </a:r>
            <a:r>
              <a:rPr lang="en-US" sz="3600" b="1" dirty="0"/>
              <a:t> </a:t>
            </a:r>
            <a:r>
              <a:rPr lang="en-US" sz="3600" b="1" dirty="0" err="1"/>
              <a:t>nhiễu</a:t>
            </a:r>
            <a:endParaRPr lang="vi-VN" sz="3600" b="1" dirty="0"/>
          </a:p>
        </p:txBody>
      </p:sp>
      <p:sp>
        <p:nvSpPr>
          <p:cNvPr id="3" name="Content Placeholder 2"/>
          <p:cNvSpPr>
            <a:spLocks noGrp="1"/>
          </p:cNvSpPr>
          <p:nvPr>
            <p:ph idx="1"/>
          </p:nvPr>
        </p:nvSpPr>
        <p:spPr>
          <a:xfrm>
            <a:off x="467544" y="1124744"/>
            <a:ext cx="8229600" cy="5184576"/>
          </a:xfrm>
        </p:spPr>
        <p:txBody>
          <a:bodyPr>
            <a:normAutofit/>
          </a:bodyPr>
          <a:lstStyle/>
          <a:p>
            <a:pPr marL="0" indent="0">
              <a:buNone/>
            </a:pPr>
            <a:r>
              <a:rPr lang="vi-VN" b="1" dirty="0"/>
              <a:t>8. Phương pháp đo điện áp nhiễu</a:t>
            </a:r>
          </a:p>
          <a:p>
            <a:pPr marL="0" indent="0">
              <a:buNone/>
            </a:pPr>
            <a:r>
              <a:rPr lang="vi-VN" dirty="0" smtClean="0"/>
              <a:t>Trong tiêu chuẩn có các tiêu chuẩn về </a:t>
            </a:r>
          </a:p>
          <a:p>
            <a:r>
              <a:rPr lang="fr-FR" dirty="0" err="1"/>
              <a:t>Đo</a:t>
            </a:r>
            <a:r>
              <a:rPr lang="fr-FR" dirty="0"/>
              <a:t> </a:t>
            </a:r>
            <a:r>
              <a:rPr lang="fr-FR" dirty="0" err="1"/>
              <a:t>điện</a:t>
            </a:r>
            <a:r>
              <a:rPr lang="fr-FR" dirty="0"/>
              <a:t> </a:t>
            </a:r>
            <a:r>
              <a:rPr lang="fr-FR" dirty="0" err="1"/>
              <a:t>áp</a:t>
            </a:r>
            <a:r>
              <a:rPr lang="fr-FR" dirty="0"/>
              <a:t> </a:t>
            </a:r>
            <a:r>
              <a:rPr lang="fr-FR" dirty="0" err="1"/>
              <a:t>đầu</a:t>
            </a:r>
            <a:r>
              <a:rPr lang="fr-FR" dirty="0"/>
              <a:t> </a:t>
            </a:r>
            <a:r>
              <a:rPr lang="fr-FR" dirty="0" err="1"/>
              <a:t>nối</a:t>
            </a:r>
            <a:r>
              <a:rPr lang="fr-FR" dirty="0"/>
              <a:t> </a:t>
            </a:r>
            <a:r>
              <a:rPr lang="fr-FR" dirty="0" err="1"/>
              <a:t>tải</a:t>
            </a:r>
            <a:r>
              <a:rPr lang="fr-FR" dirty="0"/>
              <a:t> </a:t>
            </a:r>
            <a:r>
              <a:rPr lang="fr-FR" dirty="0" err="1"/>
              <a:t>và</a:t>
            </a:r>
            <a:r>
              <a:rPr lang="fr-FR" dirty="0"/>
              <a:t> </a:t>
            </a:r>
            <a:r>
              <a:rPr lang="fr-FR" dirty="0" err="1"/>
              <a:t>đầu</a:t>
            </a:r>
            <a:r>
              <a:rPr lang="fr-FR" dirty="0"/>
              <a:t> </a:t>
            </a:r>
            <a:r>
              <a:rPr lang="fr-FR" dirty="0" err="1"/>
              <a:t>nối</a:t>
            </a:r>
            <a:r>
              <a:rPr lang="fr-FR" dirty="0"/>
              <a:t> </a:t>
            </a:r>
            <a:r>
              <a:rPr lang="fr-FR" dirty="0" err="1"/>
              <a:t>điều</a:t>
            </a:r>
            <a:r>
              <a:rPr lang="fr-FR" dirty="0"/>
              <a:t> </a:t>
            </a:r>
            <a:r>
              <a:rPr lang="fr-FR" dirty="0" err="1" smtClean="0"/>
              <a:t>khiển</a:t>
            </a:r>
            <a:endParaRPr lang="vi-VN" dirty="0" smtClean="0"/>
          </a:p>
          <a:p>
            <a:r>
              <a:rPr lang="fr-FR" dirty="0" err="1"/>
              <a:t>Phép</a:t>
            </a:r>
            <a:r>
              <a:rPr lang="fr-FR" dirty="0"/>
              <a:t> </a:t>
            </a:r>
            <a:r>
              <a:rPr lang="fr-FR" dirty="0" err="1"/>
              <a:t>đo</a:t>
            </a:r>
            <a:r>
              <a:rPr lang="fr-FR" dirty="0"/>
              <a:t> </a:t>
            </a:r>
            <a:r>
              <a:rPr lang="fr-FR" dirty="0" err="1"/>
              <a:t>điện</a:t>
            </a:r>
            <a:r>
              <a:rPr lang="fr-FR" dirty="0"/>
              <a:t> </a:t>
            </a:r>
            <a:r>
              <a:rPr lang="fr-FR" dirty="0" err="1"/>
              <a:t>áp</a:t>
            </a:r>
            <a:r>
              <a:rPr lang="fr-FR" dirty="0"/>
              <a:t> </a:t>
            </a:r>
            <a:r>
              <a:rPr lang="fr-FR" dirty="0" err="1"/>
              <a:t>đầu</a:t>
            </a:r>
            <a:r>
              <a:rPr lang="fr-FR" dirty="0"/>
              <a:t> </a:t>
            </a:r>
            <a:r>
              <a:rPr lang="fr-FR" dirty="0" err="1"/>
              <a:t>nối</a:t>
            </a:r>
            <a:r>
              <a:rPr lang="fr-FR" dirty="0"/>
              <a:t> </a:t>
            </a:r>
            <a:r>
              <a:rPr lang="fr-FR" dirty="0" err="1"/>
              <a:t>mạch</a:t>
            </a:r>
            <a:r>
              <a:rPr lang="fr-FR" dirty="0"/>
              <a:t> </a:t>
            </a:r>
            <a:r>
              <a:rPr lang="fr-FR" dirty="0" err="1"/>
              <a:t>điều</a:t>
            </a:r>
            <a:r>
              <a:rPr lang="fr-FR" dirty="0"/>
              <a:t> </a:t>
            </a:r>
            <a:r>
              <a:rPr lang="fr-FR" dirty="0" err="1" smtClean="0"/>
              <a:t>khiển</a:t>
            </a:r>
            <a:endParaRPr lang="vi-VN" dirty="0" smtClean="0"/>
          </a:p>
          <a:p>
            <a:r>
              <a:rPr lang="fr-FR" dirty="0" err="1"/>
              <a:t>Điều</a:t>
            </a:r>
            <a:r>
              <a:rPr lang="fr-FR" dirty="0"/>
              <a:t> </a:t>
            </a:r>
            <a:r>
              <a:rPr lang="fr-FR" dirty="0" err="1"/>
              <a:t>chỉnh</a:t>
            </a:r>
            <a:r>
              <a:rPr lang="fr-FR" dirty="0"/>
              <a:t> </a:t>
            </a:r>
            <a:r>
              <a:rPr lang="fr-FR" dirty="0" err="1"/>
              <a:t>ánh</a:t>
            </a:r>
            <a:r>
              <a:rPr lang="fr-FR" dirty="0"/>
              <a:t> </a:t>
            </a:r>
            <a:r>
              <a:rPr lang="fr-FR" dirty="0" err="1" smtClean="0"/>
              <a:t>sáng</a:t>
            </a:r>
            <a:endParaRPr lang="vi-VN" dirty="0" smtClean="0"/>
          </a:p>
          <a:p>
            <a:r>
              <a:rPr lang="vi-VN" dirty="0" smtClean="0"/>
              <a:t>Có các tiêu chuẩn về đèn điện ngoài trời và trong nhà</a:t>
            </a:r>
          </a:p>
          <a:p>
            <a:r>
              <a:rPr lang="vi-VN" dirty="0" smtClean="0"/>
              <a:t>Các tiêu chuẩn về điêu chỉnh ánh sáng độc lập</a:t>
            </a:r>
            <a:endParaRPr lang="vi-VN" dirty="0"/>
          </a:p>
        </p:txBody>
      </p:sp>
      <p:sp>
        <p:nvSpPr>
          <p:cNvPr id="5" name="Text Box 186"/>
          <p:cNvSpPr txBox="1"/>
          <p:nvPr/>
        </p:nvSpPr>
        <p:spPr>
          <a:xfrm>
            <a:off x="1758917" y="869173"/>
            <a:ext cx="4975225" cy="4000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57200">
              <a:spcBef>
                <a:spcPts val="600"/>
              </a:spcBef>
              <a:spcAft>
                <a:spcPts val="0"/>
              </a:spcAft>
            </a:pPr>
            <a:r>
              <a:rPr lang="en-US"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CISPR 15:2009</a:t>
            </a:r>
            <a:r>
              <a:rPr lang="vi-VN"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 / TCVN </a:t>
            </a:r>
            <a:r>
              <a:rPr lang="en-US"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7186</a:t>
            </a:r>
            <a:r>
              <a:rPr lang="vi-VN"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:20</a:t>
            </a:r>
            <a:r>
              <a:rPr lang="en-US"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10 </a:t>
            </a:r>
            <a:r>
              <a:rPr lang="en-US" sz="1400" b="1" dirty="0" err="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Nhiễu</a:t>
            </a:r>
            <a:r>
              <a:rPr lang="en-US"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 EMI </a:t>
            </a:r>
            <a:r>
              <a:rPr lang="en-US" sz="1400" b="1" dirty="0" err="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và</a:t>
            </a:r>
            <a:r>
              <a:rPr lang="en-US"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 </a:t>
            </a:r>
            <a:r>
              <a:rPr lang="en-US" sz="1400" b="1" dirty="0" err="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Bức</a:t>
            </a:r>
            <a:r>
              <a:rPr lang="en-US"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 </a:t>
            </a:r>
            <a:r>
              <a:rPr lang="en-US" sz="1400" b="1" dirty="0" err="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xạ</a:t>
            </a:r>
            <a:endParaRPr lang="vi-VN" sz="1400" dirty="0">
              <a:effectLst/>
              <a:latin typeface="Times New Roman"/>
              <a:ea typeface="Arial"/>
              <a:cs typeface="Times New Roman"/>
            </a:endParaRPr>
          </a:p>
        </p:txBody>
      </p:sp>
      <p:sp>
        <p:nvSpPr>
          <p:cNvPr id="4" name="Date Placeholder 3"/>
          <p:cNvSpPr>
            <a:spLocks noGrp="1"/>
          </p:cNvSpPr>
          <p:nvPr>
            <p:ph type="dt" sz="half" idx="10"/>
          </p:nvPr>
        </p:nvSpPr>
        <p:spPr/>
        <p:txBody>
          <a:bodyPr/>
          <a:lstStyle/>
          <a:p>
            <a:fld id="{887F610F-0747-47F8-8F0F-495D94CCC4AC}" type="datetime1">
              <a:rPr lang="vi-VN" smtClean="0"/>
              <a:t>03/04/2018</a:t>
            </a:fld>
            <a:endParaRPr lang="vi-VN"/>
          </a:p>
        </p:txBody>
      </p:sp>
      <p:sp>
        <p:nvSpPr>
          <p:cNvPr id="6" name="Slide Number Placeholder 5"/>
          <p:cNvSpPr>
            <a:spLocks noGrp="1"/>
          </p:cNvSpPr>
          <p:nvPr>
            <p:ph type="sldNum" sz="quarter" idx="12"/>
          </p:nvPr>
        </p:nvSpPr>
        <p:spPr/>
        <p:txBody>
          <a:bodyPr/>
          <a:lstStyle/>
          <a:p>
            <a:fld id="{01FB6BD5-ABB8-4017-A434-08AE6E7002D1}" type="slidenum">
              <a:rPr lang="vi-VN" smtClean="0"/>
              <a:t>21</a:t>
            </a:fld>
            <a:endParaRPr lang="vi-VN"/>
          </a:p>
        </p:txBody>
      </p:sp>
    </p:spTree>
    <p:extLst>
      <p:ext uri="{BB962C8B-B14F-4D97-AF65-F5344CB8AC3E}">
        <p14:creationId xmlns:p14="http://schemas.microsoft.com/office/powerpoint/2010/main" val="1698166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1945"/>
            <a:ext cx="8229600" cy="778098"/>
          </a:xfrm>
          <a:solidFill>
            <a:srgbClr val="FFFF00"/>
          </a:solidFill>
        </p:spPr>
        <p:txBody>
          <a:bodyPr>
            <a:normAutofit/>
          </a:bodyPr>
          <a:lstStyle/>
          <a:p>
            <a:r>
              <a:rPr lang="en-US" sz="3600" b="1" dirty="0"/>
              <a:t>2. </a:t>
            </a:r>
            <a:r>
              <a:rPr lang="en-US" sz="3600" b="1" dirty="0" err="1"/>
              <a:t>Các</a:t>
            </a:r>
            <a:r>
              <a:rPr lang="en-US" sz="3600" b="1" dirty="0"/>
              <a:t> </a:t>
            </a:r>
            <a:r>
              <a:rPr lang="en-US" sz="3600" b="1" dirty="0" err="1"/>
              <a:t>tiêu</a:t>
            </a:r>
            <a:r>
              <a:rPr lang="en-US" sz="3600" b="1" dirty="0"/>
              <a:t> </a:t>
            </a:r>
            <a:r>
              <a:rPr lang="en-US" sz="3600" b="1" dirty="0" err="1"/>
              <a:t>chuẩn</a:t>
            </a:r>
            <a:r>
              <a:rPr lang="en-US" sz="3600" b="1" dirty="0"/>
              <a:t> </a:t>
            </a:r>
            <a:r>
              <a:rPr lang="en-US" sz="3600" b="1" dirty="0" err="1"/>
              <a:t>về</a:t>
            </a:r>
            <a:r>
              <a:rPr lang="en-US" sz="3600" b="1" dirty="0"/>
              <a:t> </a:t>
            </a:r>
            <a:r>
              <a:rPr lang="en-US" sz="3600" b="1" dirty="0" err="1"/>
              <a:t>nhiễu</a:t>
            </a:r>
            <a:endParaRPr lang="vi-VN" sz="3600" b="1" dirty="0"/>
          </a:p>
        </p:txBody>
      </p:sp>
      <p:sp>
        <p:nvSpPr>
          <p:cNvPr id="3" name="Content Placeholder 2"/>
          <p:cNvSpPr>
            <a:spLocks noGrp="1"/>
          </p:cNvSpPr>
          <p:nvPr>
            <p:ph idx="1"/>
          </p:nvPr>
        </p:nvSpPr>
        <p:spPr>
          <a:xfrm>
            <a:off x="467544" y="1124744"/>
            <a:ext cx="8229600" cy="1296144"/>
          </a:xfrm>
        </p:spPr>
        <p:txBody>
          <a:bodyPr>
            <a:normAutofit/>
          </a:bodyPr>
          <a:lstStyle/>
          <a:p>
            <a:pPr marL="0" indent="0">
              <a:buNone/>
            </a:pPr>
            <a:r>
              <a:rPr lang="fr-FR" b="1" dirty="0"/>
              <a:t>9. </a:t>
            </a:r>
            <a:r>
              <a:rPr lang="fr-FR" b="1" dirty="0" err="1"/>
              <a:t>Phương</a:t>
            </a:r>
            <a:r>
              <a:rPr lang="fr-FR" b="1" dirty="0"/>
              <a:t> </a:t>
            </a:r>
            <a:r>
              <a:rPr lang="fr-FR" b="1" dirty="0" err="1"/>
              <a:t>pháp</a:t>
            </a:r>
            <a:r>
              <a:rPr lang="fr-FR" b="1" dirty="0"/>
              <a:t> </a:t>
            </a:r>
            <a:r>
              <a:rPr lang="fr-FR" b="1" dirty="0" err="1"/>
              <a:t>đo</a:t>
            </a:r>
            <a:r>
              <a:rPr lang="fr-FR" b="1" dirty="0"/>
              <a:t> </a:t>
            </a:r>
            <a:r>
              <a:rPr lang="fr-FR" b="1" dirty="0" err="1"/>
              <a:t>nhiễu</a:t>
            </a:r>
            <a:r>
              <a:rPr lang="fr-FR" b="1" dirty="0"/>
              <a:t> </a:t>
            </a:r>
            <a:r>
              <a:rPr lang="fr-FR" b="1" dirty="0" err="1"/>
              <a:t>bức</a:t>
            </a:r>
            <a:r>
              <a:rPr lang="fr-FR" b="1" dirty="0"/>
              <a:t> </a:t>
            </a:r>
            <a:r>
              <a:rPr lang="fr-FR" b="1" dirty="0" err="1"/>
              <a:t>xạ</a:t>
            </a:r>
            <a:r>
              <a:rPr lang="fr-FR" b="1" dirty="0"/>
              <a:t> </a:t>
            </a:r>
            <a:r>
              <a:rPr lang="fr-FR" b="1" dirty="0" err="1"/>
              <a:t>điện</a:t>
            </a:r>
            <a:r>
              <a:rPr lang="fr-FR" b="1" dirty="0"/>
              <a:t> </a:t>
            </a:r>
            <a:r>
              <a:rPr lang="fr-FR" b="1" dirty="0" err="1"/>
              <a:t>từ</a:t>
            </a:r>
            <a:endParaRPr lang="vi-VN" b="1" dirty="0"/>
          </a:p>
          <a:p>
            <a:r>
              <a:rPr lang="vi-VN" dirty="0" smtClean="0"/>
              <a:t>Thiết bị đo</a:t>
            </a:r>
            <a:endParaRPr lang="vi-VN"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923928" y="2115675"/>
            <a:ext cx="3341737" cy="3742481"/>
          </a:xfrm>
          <a:prstGeom prst="rect">
            <a:avLst/>
          </a:prstGeom>
          <a:noFill/>
          <a:ln>
            <a:noFill/>
          </a:ln>
        </p:spPr>
      </p:pic>
      <p:sp>
        <p:nvSpPr>
          <p:cNvPr id="6" name="Content Placeholder 2"/>
          <p:cNvSpPr txBox="1">
            <a:spLocks/>
          </p:cNvSpPr>
          <p:nvPr/>
        </p:nvSpPr>
        <p:spPr>
          <a:xfrm>
            <a:off x="395536" y="2564904"/>
            <a:ext cx="3528392" cy="4032448"/>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dirty="0" err="1"/>
              <a:t>Dòng</a:t>
            </a:r>
            <a:r>
              <a:rPr lang="fr-FR" dirty="0"/>
              <a:t> </a:t>
            </a:r>
            <a:r>
              <a:rPr lang="fr-FR" dirty="0" err="1"/>
              <a:t>điện</a:t>
            </a:r>
            <a:r>
              <a:rPr lang="fr-FR" dirty="0"/>
              <a:t> </a:t>
            </a:r>
            <a:r>
              <a:rPr lang="fr-FR" dirty="0" err="1"/>
              <a:t>cảm</a:t>
            </a:r>
            <a:r>
              <a:rPr lang="fr-FR" dirty="0"/>
              <a:t> </a:t>
            </a:r>
            <a:r>
              <a:rPr lang="fr-FR" dirty="0" err="1"/>
              <a:t>ứng</a:t>
            </a:r>
            <a:r>
              <a:rPr lang="fr-FR" dirty="0"/>
              <a:t> </a:t>
            </a:r>
            <a:r>
              <a:rPr lang="fr-FR" dirty="0" err="1"/>
              <a:t>trong</a:t>
            </a:r>
            <a:r>
              <a:rPr lang="fr-FR" dirty="0"/>
              <a:t> </a:t>
            </a:r>
            <a:r>
              <a:rPr lang="fr-FR" dirty="0" err="1"/>
              <a:t>anten</a:t>
            </a:r>
            <a:r>
              <a:rPr lang="fr-FR" dirty="0"/>
              <a:t> </a:t>
            </a:r>
            <a:r>
              <a:rPr lang="fr-FR" dirty="0" err="1"/>
              <a:t>vòng</a:t>
            </a:r>
            <a:r>
              <a:rPr lang="fr-FR" dirty="0"/>
              <a:t> </a:t>
            </a:r>
            <a:r>
              <a:rPr lang="fr-FR" dirty="0" err="1"/>
              <a:t>được</a:t>
            </a:r>
            <a:r>
              <a:rPr lang="fr-FR" dirty="0"/>
              <a:t> </a:t>
            </a:r>
            <a:r>
              <a:rPr lang="fr-FR" dirty="0" err="1"/>
              <a:t>đo</a:t>
            </a:r>
            <a:r>
              <a:rPr lang="fr-FR" dirty="0"/>
              <a:t> </a:t>
            </a:r>
            <a:r>
              <a:rPr lang="fr-FR" dirty="0" err="1"/>
              <a:t>bằng</a:t>
            </a:r>
            <a:r>
              <a:rPr lang="fr-FR" dirty="0"/>
              <a:t> </a:t>
            </a:r>
            <a:r>
              <a:rPr lang="fr-FR" dirty="0" err="1"/>
              <a:t>đầu</a:t>
            </a:r>
            <a:r>
              <a:rPr lang="fr-FR" dirty="0"/>
              <a:t> </a:t>
            </a:r>
            <a:r>
              <a:rPr lang="fr-FR" dirty="0" err="1"/>
              <a:t>dò</a:t>
            </a:r>
            <a:r>
              <a:rPr lang="fr-FR" dirty="0"/>
              <a:t> </a:t>
            </a:r>
            <a:r>
              <a:rPr lang="fr-FR" dirty="0" err="1"/>
              <a:t>dòng</a:t>
            </a:r>
            <a:r>
              <a:rPr lang="fr-FR" dirty="0"/>
              <a:t> </a:t>
            </a:r>
            <a:r>
              <a:rPr lang="fr-FR" dirty="0" err="1"/>
              <a:t>điện</a:t>
            </a:r>
            <a:r>
              <a:rPr lang="fr-FR" dirty="0"/>
              <a:t> (1 V/A) </a:t>
            </a:r>
            <a:r>
              <a:rPr lang="fr-FR" dirty="0" err="1"/>
              <a:t>và</a:t>
            </a:r>
            <a:r>
              <a:rPr lang="fr-FR" dirty="0"/>
              <a:t> </a:t>
            </a:r>
            <a:r>
              <a:rPr lang="fr-FR" dirty="0" err="1"/>
              <a:t>máy</a:t>
            </a:r>
            <a:r>
              <a:rPr lang="fr-FR" dirty="0"/>
              <a:t> </a:t>
            </a:r>
            <a:r>
              <a:rPr lang="fr-FR" dirty="0" err="1"/>
              <a:t>thu</a:t>
            </a:r>
            <a:r>
              <a:rPr lang="fr-FR" dirty="0"/>
              <a:t> </a:t>
            </a:r>
            <a:r>
              <a:rPr lang="fr-FR" dirty="0" err="1"/>
              <a:t>đo</a:t>
            </a:r>
            <a:r>
              <a:rPr lang="fr-FR" dirty="0"/>
              <a:t> CISPR (</a:t>
            </a:r>
            <a:r>
              <a:rPr lang="fr-FR" dirty="0" err="1"/>
              <a:t>hoặc</a:t>
            </a:r>
            <a:r>
              <a:rPr lang="fr-FR" dirty="0"/>
              <a:t> </a:t>
            </a:r>
            <a:r>
              <a:rPr lang="fr-FR" dirty="0" err="1"/>
              <a:t>thiết</a:t>
            </a:r>
            <a:r>
              <a:rPr lang="fr-FR" dirty="0"/>
              <a:t> </a:t>
            </a:r>
            <a:r>
              <a:rPr lang="fr-FR" dirty="0" err="1"/>
              <a:t>bị</a:t>
            </a:r>
            <a:r>
              <a:rPr lang="fr-FR" dirty="0"/>
              <a:t> </a:t>
            </a:r>
            <a:r>
              <a:rPr lang="fr-FR" dirty="0" err="1"/>
              <a:t>tương</a:t>
            </a:r>
            <a:r>
              <a:rPr lang="fr-FR" dirty="0"/>
              <a:t> </a:t>
            </a:r>
            <a:r>
              <a:rPr lang="fr-FR" dirty="0" err="1"/>
              <a:t>đương</a:t>
            </a:r>
            <a:r>
              <a:rPr lang="fr-FR" dirty="0"/>
              <a:t>). </a:t>
            </a:r>
            <a:r>
              <a:rPr lang="fr-FR" dirty="0" err="1"/>
              <a:t>Bằng</a:t>
            </a:r>
            <a:r>
              <a:rPr lang="fr-FR" dirty="0"/>
              <a:t> </a:t>
            </a:r>
            <a:r>
              <a:rPr lang="fr-FR" dirty="0" err="1"/>
              <a:t>phương</a:t>
            </a:r>
            <a:r>
              <a:rPr lang="fr-FR" dirty="0"/>
              <a:t> </a:t>
            </a:r>
            <a:r>
              <a:rPr lang="fr-FR" dirty="0" err="1"/>
              <a:t>tiện</a:t>
            </a:r>
            <a:r>
              <a:rPr lang="fr-FR" dirty="0"/>
              <a:t> </a:t>
            </a:r>
            <a:r>
              <a:rPr lang="fr-FR" dirty="0" err="1"/>
              <a:t>đóng</a:t>
            </a:r>
            <a:r>
              <a:rPr lang="fr-FR" dirty="0"/>
              <a:t> </a:t>
            </a:r>
            <a:r>
              <a:rPr lang="fr-FR" dirty="0" err="1"/>
              <a:t>cắt</a:t>
            </a:r>
            <a:r>
              <a:rPr lang="fr-FR" dirty="0"/>
              <a:t> </a:t>
            </a:r>
            <a:r>
              <a:rPr lang="fr-FR" dirty="0" err="1"/>
              <a:t>đồng</a:t>
            </a:r>
            <a:r>
              <a:rPr lang="fr-FR" dirty="0"/>
              <a:t> </a:t>
            </a:r>
            <a:r>
              <a:rPr lang="fr-FR" dirty="0" err="1"/>
              <a:t>trục</a:t>
            </a:r>
            <a:r>
              <a:rPr lang="fr-FR" dirty="0"/>
              <a:t>, </a:t>
            </a:r>
            <a:r>
              <a:rPr lang="fr-FR" dirty="0" err="1"/>
              <a:t>ba</a:t>
            </a:r>
            <a:r>
              <a:rPr lang="fr-FR" dirty="0"/>
              <a:t> </a:t>
            </a:r>
            <a:r>
              <a:rPr lang="fr-FR" dirty="0" err="1"/>
              <a:t>hướng</a:t>
            </a:r>
            <a:r>
              <a:rPr lang="fr-FR" dirty="0"/>
              <a:t> </a:t>
            </a:r>
            <a:r>
              <a:rPr lang="fr-FR" dirty="0" err="1"/>
              <a:t>từ</a:t>
            </a:r>
            <a:r>
              <a:rPr lang="fr-FR" dirty="0"/>
              <a:t> </a:t>
            </a:r>
            <a:r>
              <a:rPr lang="fr-FR" dirty="0" err="1"/>
              <a:t>trường</a:t>
            </a:r>
            <a:r>
              <a:rPr lang="fr-FR" dirty="0"/>
              <a:t> </a:t>
            </a:r>
            <a:r>
              <a:rPr lang="fr-FR" dirty="0" err="1"/>
              <a:t>có</a:t>
            </a:r>
            <a:r>
              <a:rPr lang="fr-FR" dirty="0"/>
              <a:t> </a:t>
            </a:r>
            <a:r>
              <a:rPr lang="fr-FR" dirty="0" err="1"/>
              <a:t>thể</a:t>
            </a:r>
            <a:r>
              <a:rPr lang="fr-FR" dirty="0"/>
              <a:t> </a:t>
            </a:r>
            <a:r>
              <a:rPr lang="fr-FR" dirty="0" err="1"/>
              <a:t>đo</a:t>
            </a:r>
            <a:r>
              <a:rPr lang="fr-FR" dirty="0"/>
              <a:t> </a:t>
            </a:r>
            <a:r>
              <a:rPr lang="fr-FR" dirty="0" err="1"/>
              <a:t>lần</a:t>
            </a:r>
            <a:r>
              <a:rPr lang="fr-FR" dirty="0"/>
              <a:t> </a:t>
            </a:r>
            <a:r>
              <a:rPr lang="fr-FR" dirty="0" err="1"/>
              <a:t>lượt</a:t>
            </a:r>
            <a:r>
              <a:rPr lang="fr-FR" dirty="0"/>
              <a:t>. </a:t>
            </a:r>
            <a:r>
              <a:rPr lang="fr-FR" dirty="0" err="1"/>
              <a:t>Mỗi</a:t>
            </a:r>
            <a:r>
              <a:rPr lang="fr-FR" dirty="0"/>
              <a:t> </a:t>
            </a:r>
            <a:r>
              <a:rPr lang="fr-FR" dirty="0" err="1"/>
              <a:t>giá</a:t>
            </a:r>
            <a:r>
              <a:rPr lang="fr-FR" dirty="0"/>
              <a:t> </a:t>
            </a:r>
            <a:r>
              <a:rPr lang="fr-FR" dirty="0" err="1"/>
              <a:t>trị</a:t>
            </a:r>
            <a:r>
              <a:rPr lang="fr-FR" dirty="0"/>
              <a:t> </a:t>
            </a:r>
            <a:r>
              <a:rPr lang="fr-FR" dirty="0" err="1"/>
              <a:t>phải</a:t>
            </a:r>
            <a:r>
              <a:rPr lang="fr-FR" dirty="0"/>
              <a:t> </a:t>
            </a:r>
            <a:r>
              <a:rPr lang="fr-FR" dirty="0" err="1"/>
              <a:t>đáp</a:t>
            </a:r>
            <a:r>
              <a:rPr lang="fr-FR" dirty="0"/>
              <a:t> </a:t>
            </a:r>
            <a:r>
              <a:rPr lang="fr-FR" dirty="0" err="1"/>
              <a:t>ứng</a:t>
            </a:r>
            <a:r>
              <a:rPr lang="fr-FR" dirty="0"/>
              <a:t> </a:t>
            </a:r>
            <a:r>
              <a:rPr lang="fr-FR" dirty="0" err="1"/>
              <a:t>các</a:t>
            </a:r>
            <a:r>
              <a:rPr lang="fr-FR" dirty="0"/>
              <a:t> </a:t>
            </a:r>
            <a:r>
              <a:rPr lang="fr-FR" dirty="0" err="1"/>
              <a:t>yêu</a:t>
            </a:r>
            <a:r>
              <a:rPr lang="fr-FR" dirty="0"/>
              <a:t> </a:t>
            </a:r>
            <a:r>
              <a:rPr lang="fr-FR" dirty="0" err="1"/>
              <a:t>cầu</a:t>
            </a:r>
            <a:r>
              <a:rPr lang="fr-FR" dirty="0"/>
              <a:t> </a:t>
            </a:r>
            <a:r>
              <a:rPr lang="fr-FR" dirty="0" err="1"/>
              <a:t>đã</a:t>
            </a:r>
            <a:r>
              <a:rPr lang="fr-FR" dirty="0"/>
              <a:t> </a:t>
            </a:r>
            <a:r>
              <a:rPr lang="fr-FR" dirty="0" err="1"/>
              <a:t>cho</a:t>
            </a:r>
            <a:r>
              <a:rPr lang="fr-FR" dirty="0"/>
              <a:t>.</a:t>
            </a:r>
            <a:endParaRPr lang="vi-VN" dirty="0"/>
          </a:p>
        </p:txBody>
      </p:sp>
      <p:sp>
        <p:nvSpPr>
          <p:cNvPr id="7" name="Text Box 186"/>
          <p:cNvSpPr txBox="1"/>
          <p:nvPr/>
        </p:nvSpPr>
        <p:spPr>
          <a:xfrm>
            <a:off x="1979712" y="908720"/>
            <a:ext cx="4975225" cy="4000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57200">
              <a:spcBef>
                <a:spcPts val="600"/>
              </a:spcBef>
              <a:spcAft>
                <a:spcPts val="0"/>
              </a:spcAft>
            </a:pPr>
            <a:r>
              <a:rPr lang="en-US"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CISPR 15:2009</a:t>
            </a:r>
            <a:r>
              <a:rPr lang="vi-VN"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 / TCVN </a:t>
            </a:r>
            <a:r>
              <a:rPr lang="en-US"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7186</a:t>
            </a:r>
            <a:r>
              <a:rPr lang="vi-VN"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:20</a:t>
            </a:r>
            <a:r>
              <a:rPr lang="en-US"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10 </a:t>
            </a:r>
            <a:r>
              <a:rPr lang="en-US" sz="1400" b="1" dirty="0" err="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Nhiễu</a:t>
            </a:r>
            <a:r>
              <a:rPr lang="en-US"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 EMI </a:t>
            </a:r>
            <a:r>
              <a:rPr lang="en-US" sz="1400" b="1" dirty="0" err="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và</a:t>
            </a:r>
            <a:r>
              <a:rPr lang="en-US"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 </a:t>
            </a:r>
            <a:r>
              <a:rPr lang="en-US" sz="1400" b="1" dirty="0" err="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Bức</a:t>
            </a:r>
            <a:r>
              <a:rPr lang="en-US"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 </a:t>
            </a:r>
            <a:r>
              <a:rPr lang="en-US" sz="1400" b="1" dirty="0" err="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xạ</a:t>
            </a:r>
            <a:endParaRPr lang="vi-VN" sz="1400" dirty="0">
              <a:effectLst/>
              <a:latin typeface="Times New Roman"/>
              <a:ea typeface="Arial"/>
              <a:cs typeface="Times New Roman"/>
            </a:endParaRPr>
          </a:p>
        </p:txBody>
      </p:sp>
      <p:sp>
        <p:nvSpPr>
          <p:cNvPr id="4" name="Date Placeholder 3"/>
          <p:cNvSpPr>
            <a:spLocks noGrp="1"/>
          </p:cNvSpPr>
          <p:nvPr>
            <p:ph type="dt" sz="half" idx="10"/>
          </p:nvPr>
        </p:nvSpPr>
        <p:spPr/>
        <p:txBody>
          <a:bodyPr/>
          <a:lstStyle/>
          <a:p>
            <a:fld id="{C2210826-BB7E-456E-9604-5A88FDAD6B67}" type="datetime1">
              <a:rPr lang="vi-VN" smtClean="0"/>
              <a:t>03/04/2018</a:t>
            </a:fld>
            <a:endParaRPr lang="vi-VN"/>
          </a:p>
        </p:txBody>
      </p:sp>
      <p:sp>
        <p:nvSpPr>
          <p:cNvPr id="8" name="Slide Number Placeholder 7"/>
          <p:cNvSpPr>
            <a:spLocks noGrp="1"/>
          </p:cNvSpPr>
          <p:nvPr>
            <p:ph type="sldNum" sz="quarter" idx="12"/>
          </p:nvPr>
        </p:nvSpPr>
        <p:spPr/>
        <p:txBody>
          <a:bodyPr/>
          <a:lstStyle/>
          <a:p>
            <a:fld id="{01FB6BD5-ABB8-4017-A434-08AE6E7002D1}" type="slidenum">
              <a:rPr lang="vi-VN" smtClean="0"/>
              <a:t>22</a:t>
            </a:fld>
            <a:endParaRPr lang="vi-VN"/>
          </a:p>
        </p:txBody>
      </p:sp>
    </p:spTree>
    <p:extLst>
      <p:ext uri="{BB962C8B-B14F-4D97-AF65-F5344CB8AC3E}">
        <p14:creationId xmlns:p14="http://schemas.microsoft.com/office/powerpoint/2010/main" val="3352800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a:solidFill>
            <a:srgbClr val="FFFF00"/>
          </a:solidFill>
        </p:spPr>
        <p:txBody>
          <a:bodyPr>
            <a:normAutofit/>
          </a:bodyPr>
          <a:lstStyle/>
          <a:p>
            <a:r>
              <a:rPr lang="en-US" sz="3600" b="1" dirty="0"/>
              <a:t>2. </a:t>
            </a:r>
            <a:r>
              <a:rPr lang="en-US" sz="3600" b="1" dirty="0" err="1"/>
              <a:t>Các</a:t>
            </a:r>
            <a:r>
              <a:rPr lang="en-US" sz="3600" b="1" dirty="0"/>
              <a:t> </a:t>
            </a:r>
            <a:r>
              <a:rPr lang="en-US" sz="3600" b="1" dirty="0" err="1"/>
              <a:t>tiêu</a:t>
            </a:r>
            <a:r>
              <a:rPr lang="en-US" sz="3600" b="1" dirty="0"/>
              <a:t> </a:t>
            </a:r>
            <a:r>
              <a:rPr lang="en-US" sz="3600" b="1" dirty="0" err="1"/>
              <a:t>chuẩn</a:t>
            </a:r>
            <a:r>
              <a:rPr lang="en-US" sz="3600" b="1" dirty="0"/>
              <a:t> </a:t>
            </a:r>
            <a:r>
              <a:rPr lang="en-US" sz="3600" b="1" dirty="0" err="1"/>
              <a:t>về</a:t>
            </a:r>
            <a:r>
              <a:rPr lang="en-US" sz="3600" b="1" dirty="0"/>
              <a:t> </a:t>
            </a:r>
            <a:r>
              <a:rPr lang="en-US" sz="3600" b="1" dirty="0" err="1"/>
              <a:t>nhiễu</a:t>
            </a:r>
            <a:endParaRPr lang="vi-VN" sz="3600" b="1" dirty="0"/>
          </a:p>
        </p:txBody>
      </p:sp>
      <p:sp>
        <p:nvSpPr>
          <p:cNvPr id="3" name="Content Placeholder 2"/>
          <p:cNvSpPr>
            <a:spLocks noGrp="1"/>
          </p:cNvSpPr>
          <p:nvPr>
            <p:ph idx="1"/>
          </p:nvPr>
        </p:nvSpPr>
        <p:spPr>
          <a:xfrm>
            <a:off x="493203" y="1421789"/>
            <a:ext cx="8229600" cy="576064"/>
          </a:xfrm>
        </p:spPr>
        <p:txBody>
          <a:bodyPr>
            <a:normAutofit lnSpcReduction="10000"/>
          </a:bodyPr>
          <a:lstStyle/>
          <a:p>
            <a:pPr marL="0" indent="0">
              <a:buNone/>
            </a:pPr>
            <a:r>
              <a:rPr lang="fr-FR" b="1" dirty="0"/>
              <a:t>9. </a:t>
            </a:r>
            <a:r>
              <a:rPr lang="fr-FR" b="1" dirty="0" err="1"/>
              <a:t>Phương</a:t>
            </a:r>
            <a:r>
              <a:rPr lang="fr-FR" b="1" dirty="0"/>
              <a:t> </a:t>
            </a:r>
            <a:r>
              <a:rPr lang="fr-FR" b="1" dirty="0" err="1"/>
              <a:t>pháp</a:t>
            </a:r>
            <a:r>
              <a:rPr lang="fr-FR" b="1" dirty="0"/>
              <a:t> </a:t>
            </a:r>
            <a:r>
              <a:rPr lang="fr-FR" b="1" dirty="0" err="1"/>
              <a:t>đo</a:t>
            </a:r>
            <a:r>
              <a:rPr lang="fr-FR" b="1" dirty="0"/>
              <a:t> </a:t>
            </a:r>
            <a:r>
              <a:rPr lang="fr-FR" b="1" dirty="0" err="1"/>
              <a:t>nhiễu</a:t>
            </a:r>
            <a:r>
              <a:rPr lang="fr-FR" b="1" dirty="0"/>
              <a:t> </a:t>
            </a:r>
            <a:r>
              <a:rPr lang="fr-FR" b="1" dirty="0" err="1"/>
              <a:t>bức</a:t>
            </a:r>
            <a:r>
              <a:rPr lang="fr-FR" b="1" dirty="0"/>
              <a:t> </a:t>
            </a:r>
            <a:r>
              <a:rPr lang="fr-FR" b="1" dirty="0" err="1"/>
              <a:t>xạ</a:t>
            </a:r>
            <a:r>
              <a:rPr lang="fr-FR" b="1" dirty="0"/>
              <a:t> </a:t>
            </a:r>
            <a:r>
              <a:rPr lang="fr-FR" b="1" dirty="0" err="1"/>
              <a:t>điện</a:t>
            </a:r>
            <a:r>
              <a:rPr lang="fr-FR" b="1" dirty="0"/>
              <a:t> </a:t>
            </a:r>
            <a:r>
              <a:rPr lang="fr-FR" b="1" dirty="0" err="1" smtClean="0"/>
              <a:t>từ</a:t>
            </a:r>
            <a:endParaRPr lang="vi-VN" b="1" dirty="0"/>
          </a:p>
        </p:txBody>
      </p:sp>
      <p:sp>
        <p:nvSpPr>
          <p:cNvPr id="6" name="Content Placeholder 2"/>
          <p:cNvSpPr txBox="1">
            <a:spLocks/>
          </p:cNvSpPr>
          <p:nvPr/>
        </p:nvSpPr>
        <p:spPr>
          <a:xfrm>
            <a:off x="395536" y="1889448"/>
            <a:ext cx="8424936" cy="44198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dirty="0" smtClean="0"/>
              <a:t>Trong tiêu chuẩn có quy địnhcách đo cho:</a:t>
            </a:r>
          </a:p>
          <a:p>
            <a:r>
              <a:rPr lang="fr-FR" sz="2800" dirty="0" err="1" smtClean="0"/>
              <a:t>Đèn</a:t>
            </a:r>
            <a:r>
              <a:rPr lang="fr-FR" sz="2800" dirty="0" smtClean="0"/>
              <a:t> </a:t>
            </a:r>
            <a:r>
              <a:rPr lang="fr-FR" sz="2800" dirty="0" err="1"/>
              <a:t>điện</a:t>
            </a:r>
            <a:r>
              <a:rPr lang="fr-FR" sz="2800" dirty="0"/>
              <a:t> </a:t>
            </a:r>
            <a:r>
              <a:rPr lang="fr-FR" sz="2800" dirty="0" err="1"/>
              <a:t>trong</a:t>
            </a:r>
            <a:r>
              <a:rPr lang="fr-FR" sz="2800" dirty="0"/>
              <a:t> </a:t>
            </a:r>
            <a:r>
              <a:rPr lang="fr-FR" sz="2800" dirty="0" err="1"/>
              <a:t>nhà</a:t>
            </a:r>
            <a:r>
              <a:rPr lang="fr-FR" sz="2800" dirty="0"/>
              <a:t> </a:t>
            </a:r>
            <a:r>
              <a:rPr lang="fr-FR" sz="2800" dirty="0" err="1"/>
              <a:t>và</a:t>
            </a:r>
            <a:r>
              <a:rPr lang="fr-FR" sz="2800" dirty="0"/>
              <a:t> </a:t>
            </a:r>
            <a:r>
              <a:rPr lang="fr-FR" sz="2800" dirty="0" err="1"/>
              <a:t>đèn</a:t>
            </a:r>
            <a:r>
              <a:rPr lang="fr-FR" sz="2800" dirty="0"/>
              <a:t> </a:t>
            </a:r>
            <a:r>
              <a:rPr lang="fr-FR" sz="2800" dirty="0" err="1"/>
              <a:t>điện</a:t>
            </a:r>
            <a:r>
              <a:rPr lang="fr-FR" sz="2800" dirty="0"/>
              <a:t> </a:t>
            </a:r>
            <a:r>
              <a:rPr lang="fr-FR" sz="2800" dirty="0" err="1"/>
              <a:t>ngoài</a:t>
            </a:r>
            <a:r>
              <a:rPr lang="fr-FR" sz="2800" dirty="0"/>
              <a:t> </a:t>
            </a:r>
            <a:r>
              <a:rPr lang="fr-FR" sz="2800" dirty="0" err="1" smtClean="0"/>
              <a:t>trời</a:t>
            </a:r>
            <a:endParaRPr lang="vi-VN" sz="2800" dirty="0" smtClean="0"/>
          </a:p>
          <a:p>
            <a:r>
              <a:rPr lang="fr-FR" sz="2800" dirty="0" err="1"/>
              <a:t>Bộ</a:t>
            </a:r>
            <a:r>
              <a:rPr lang="fr-FR" sz="2800" dirty="0"/>
              <a:t> </a:t>
            </a:r>
            <a:r>
              <a:rPr lang="fr-FR" sz="2800" dirty="0" err="1"/>
              <a:t>chuyển</a:t>
            </a:r>
            <a:r>
              <a:rPr lang="fr-FR" sz="2800" dirty="0"/>
              <a:t> </a:t>
            </a:r>
            <a:r>
              <a:rPr lang="fr-FR" sz="2800" dirty="0" err="1"/>
              <a:t>đổi</a:t>
            </a:r>
            <a:r>
              <a:rPr lang="fr-FR" sz="2800" dirty="0"/>
              <a:t> </a:t>
            </a:r>
            <a:r>
              <a:rPr lang="fr-FR" sz="2800" dirty="0" err="1"/>
              <a:t>độc</a:t>
            </a:r>
            <a:r>
              <a:rPr lang="fr-FR" sz="2800" dirty="0"/>
              <a:t> </a:t>
            </a:r>
            <a:r>
              <a:rPr lang="fr-FR" sz="2800" dirty="0" err="1"/>
              <a:t>lập</a:t>
            </a:r>
            <a:r>
              <a:rPr lang="fr-FR" sz="2800" dirty="0"/>
              <a:t> </a:t>
            </a:r>
            <a:r>
              <a:rPr lang="fr-FR" sz="2800" dirty="0" err="1"/>
              <a:t>dùng</a:t>
            </a:r>
            <a:r>
              <a:rPr lang="fr-FR" sz="2800" dirty="0"/>
              <a:t> </a:t>
            </a:r>
            <a:r>
              <a:rPr lang="fr-FR" sz="2800" dirty="0" err="1"/>
              <a:t>cho</a:t>
            </a:r>
            <a:r>
              <a:rPr lang="fr-FR" sz="2800" dirty="0"/>
              <a:t> </a:t>
            </a:r>
            <a:r>
              <a:rPr lang="fr-FR" sz="2800" dirty="0" err="1"/>
              <a:t>bóng</a:t>
            </a:r>
            <a:r>
              <a:rPr lang="fr-FR" sz="2800" dirty="0"/>
              <a:t> </a:t>
            </a:r>
            <a:r>
              <a:rPr lang="fr-FR" sz="2800" dirty="0" err="1"/>
              <a:t>đèn</a:t>
            </a:r>
            <a:r>
              <a:rPr lang="fr-FR" sz="2800" dirty="0"/>
              <a:t> </a:t>
            </a:r>
            <a:r>
              <a:rPr lang="fr-FR" sz="2800" dirty="0" err="1"/>
              <a:t>sợi</a:t>
            </a:r>
            <a:r>
              <a:rPr lang="fr-FR" sz="2800" dirty="0"/>
              <a:t> </a:t>
            </a:r>
            <a:r>
              <a:rPr lang="fr-FR" sz="2800" dirty="0" err="1" smtClean="0"/>
              <a:t>đốt</a:t>
            </a:r>
            <a:endParaRPr lang="vi-VN" sz="2800" dirty="0" smtClean="0"/>
          </a:p>
          <a:p>
            <a:r>
              <a:rPr lang="fr-FR" sz="2800" dirty="0" err="1"/>
              <a:t>Balát</a:t>
            </a:r>
            <a:r>
              <a:rPr lang="fr-FR" sz="2800" dirty="0"/>
              <a:t> </a:t>
            </a:r>
            <a:r>
              <a:rPr lang="fr-FR" sz="2800" dirty="0" err="1"/>
              <a:t>độc</a:t>
            </a:r>
            <a:r>
              <a:rPr lang="fr-FR" sz="2800" dirty="0"/>
              <a:t> </a:t>
            </a:r>
            <a:r>
              <a:rPr lang="fr-FR" sz="2800" dirty="0" err="1"/>
              <a:t>lập</a:t>
            </a:r>
            <a:r>
              <a:rPr lang="fr-FR" sz="2800" dirty="0"/>
              <a:t> </a:t>
            </a:r>
            <a:r>
              <a:rPr lang="fr-FR" sz="2800" dirty="0" err="1"/>
              <a:t>dùng</a:t>
            </a:r>
            <a:r>
              <a:rPr lang="fr-FR" sz="2800" dirty="0"/>
              <a:t> </a:t>
            </a:r>
            <a:r>
              <a:rPr lang="fr-FR" sz="2800" dirty="0" err="1"/>
              <a:t>cho</a:t>
            </a:r>
            <a:r>
              <a:rPr lang="fr-FR" sz="2800" dirty="0"/>
              <a:t> </a:t>
            </a:r>
            <a:r>
              <a:rPr lang="fr-FR" sz="2800" dirty="0" err="1"/>
              <a:t>bóng</a:t>
            </a:r>
            <a:r>
              <a:rPr lang="fr-FR" sz="2800" dirty="0"/>
              <a:t> </a:t>
            </a:r>
            <a:r>
              <a:rPr lang="fr-FR" sz="2800" dirty="0" err="1"/>
              <a:t>đèn</a:t>
            </a:r>
            <a:r>
              <a:rPr lang="fr-FR" sz="2800" dirty="0"/>
              <a:t> </a:t>
            </a:r>
            <a:r>
              <a:rPr lang="fr-FR" sz="2800" dirty="0" err="1"/>
              <a:t>huỳnh</a:t>
            </a:r>
            <a:r>
              <a:rPr lang="fr-FR" sz="2800" dirty="0"/>
              <a:t> </a:t>
            </a:r>
            <a:r>
              <a:rPr lang="fr-FR" sz="2800" dirty="0" err="1"/>
              <a:t>quang</a:t>
            </a:r>
            <a:r>
              <a:rPr lang="fr-FR" sz="2800" dirty="0"/>
              <a:t> </a:t>
            </a:r>
            <a:r>
              <a:rPr lang="fr-FR" sz="2800" dirty="0" err="1"/>
              <a:t>và</a:t>
            </a:r>
            <a:r>
              <a:rPr lang="fr-FR" sz="2800" dirty="0"/>
              <a:t> </a:t>
            </a:r>
            <a:r>
              <a:rPr lang="fr-FR" sz="2800" dirty="0" err="1"/>
              <a:t>các</a:t>
            </a:r>
            <a:r>
              <a:rPr lang="fr-FR" sz="2800" dirty="0"/>
              <a:t> </a:t>
            </a:r>
            <a:r>
              <a:rPr lang="fr-FR" sz="2800" dirty="0" err="1"/>
              <a:t>bóng</a:t>
            </a:r>
            <a:r>
              <a:rPr lang="fr-FR" sz="2800" dirty="0"/>
              <a:t> </a:t>
            </a:r>
            <a:r>
              <a:rPr lang="fr-FR" sz="2800" dirty="0" err="1"/>
              <a:t>đèn</a:t>
            </a:r>
            <a:r>
              <a:rPr lang="fr-FR" sz="2800" dirty="0"/>
              <a:t> </a:t>
            </a:r>
            <a:r>
              <a:rPr lang="fr-FR" sz="2800" dirty="0" err="1"/>
              <a:t>phóng</a:t>
            </a:r>
            <a:r>
              <a:rPr lang="fr-FR" sz="2800" dirty="0"/>
              <a:t> </a:t>
            </a:r>
            <a:r>
              <a:rPr lang="fr-FR" sz="2800" dirty="0" err="1"/>
              <a:t>điện</a:t>
            </a:r>
            <a:r>
              <a:rPr lang="fr-FR" sz="2800" dirty="0"/>
              <a:t> </a:t>
            </a:r>
            <a:r>
              <a:rPr lang="fr-FR" sz="2800" dirty="0" err="1" smtClean="0"/>
              <a:t>khác</a:t>
            </a:r>
            <a:endParaRPr lang="vi-VN" sz="2800" dirty="0" smtClean="0"/>
          </a:p>
          <a:p>
            <a:r>
              <a:rPr lang="fr-FR" sz="2800" dirty="0" err="1"/>
              <a:t>Bóng</a:t>
            </a:r>
            <a:r>
              <a:rPr lang="fr-FR" sz="2800" dirty="0"/>
              <a:t> </a:t>
            </a:r>
            <a:r>
              <a:rPr lang="fr-FR" sz="2800" dirty="0" err="1"/>
              <a:t>đèn</a:t>
            </a:r>
            <a:r>
              <a:rPr lang="fr-FR" sz="2800" dirty="0"/>
              <a:t> </a:t>
            </a:r>
            <a:r>
              <a:rPr lang="fr-FR" sz="2800" dirty="0" err="1"/>
              <a:t>có</a:t>
            </a:r>
            <a:r>
              <a:rPr lang="fr-FR" sz="2800" dirty="0"/>
              <a:t> </a:t>
            </a:r>
            <a:r>
              <a:rPr lang="fr-FR" sz="2800" dirty="0" err="1"/>
              <a:t>balát</a:t>
            </a:r>
            <a:r>
              <a:rPr lang="fr-FR" sz="2800" dirty="0"/>
              <a:t> </a:t>
            </a:r>
            <a:r>
              <a:rPr lang="fr-FR" sz="2800" dirty="0" err="1"/>
              <a:t>lắp</a:t>
            </a:r>
            <a:r>
              <a:rPr lang="fr-FR" sz="2800" dirty="0"/>
              <a:t> </a:t>
            </a:r>
            <a:r>
              <a:rPr lang="fr-FR" sz="2800" dirty="0" err="1"/>
              <a:t>liền</a:t>
            </a:r>
            <a:r>
              <a:rPr lang="fr-FR" sz="2800" dirty="0"/>
              <a:t> </a:t>
            </a:r>
            <a:r>
              <a:rPr lang="fr-FR" sz="2800" dirty="0" err="1"/>
              <a:t>và</a:t>
            </a:r>
            <a:r>
              <a:rPr lang="fr-FR" sz="2800" dirty="0"/>
              <a:t> </a:t>
            </a:r>
            <a:r>
              <a:rPr lang="fr-FR" sz="2800" dirty="0" err="1"/>
              <a:t>nửa</a:t>
            </a:r>
            <a:r>
              <a:rPr lang="fr-FR" sz="2800" dirty="0"/>
              <a:t> </a:t>
            </a:r>
            <a:r>
              <a:rPr lang="fr-FR" sz="2800" dirty="0" err="1"/>
              <a:t>đèn</a:t>
            </a:r>
            <a:r>
              <a:rPr lang="fr-FR" sz="2800" dirty="0"/>
              <a:t> </a:t>
            </a:r>
            <a:r>
              <a:rPr lang="fr-FR" sz="2800" dirty="0" err="1" smtClean="0"/>
              <a:t>điện</a:t>
            </a:r>
            <a:endParaRPr lang="vi-VN" sz="2800" dirty="0" smtClean="0"/>
          </a:p>
          <a:p>
            <a:r>
              <a:rPr lang="fr-FR" sz="2800" dirty="0" err="1"/>
              <a:t>Thiết</a:t>
            </a:r>
            <a:r>
              <a:rPr lang="fr-FR" sz="2800" dirty="0"/>
              <a:t> </a:t>
            </a:r>
            <a:r>
              <a:rPr lang="fr-FR" sz="2800" dirty="0" err="1"/>
              <a:t>bị</a:t>
            </a:r>
            <a:r>
              <a:rPr lang="fr-FR" sz="2800" dirty="0"/>
              <a:t> </a:t>
            </a:r>
            <a:r>
              <a:rPr lang="fr-FR" sz="2800" dirty="0" err="1"/>
              <a:t>bức</a:t>
            </a:r>
            <a:r>
              <a:rPr lang="fr-FR" sz="2800" dirty="0"/>
              <a:t> </a:t>
            </a:r>
            <a:r>
              <a:rPr lang="fr-FR" sz="2800" dirty="0" err="1"/>
              <a:t>xạ</a:t>
            </a:r>
            <a:r>
              <a:rPr lang="fr-FR" sz="2800" dirty="0"/>
              <a:t> UV </a:t>
            </a:r>
            <a:r>
              <a:rPr lang="fr-FR" sz="2800" dirty="0" err="1"/>
              <a:t>và</a:t>
            </a:r>
            <a:r>
              <a:rPr lang="fr-FR" sz="2800" dirty="0"/>
              <a:t> </a:t>
            </a:r>
            <a:r>
              <a:rPr lang="fr-FR" sz="2800" dirty="0" smtClean="0"/>
              <a:t>IR</a:t>
            </a:r>
            <a:endParaRPr lang="vi-VN" sz="2800" dirty="0" smtClean="0"/>
          </a:p>
          <a:p>
            <a:r>
              <a:rPr lang="fr-FR" sz="2800" dirty="0" err="1"/>
              <a:t>Đèn</a:t>
            </a:r>
            <a:r>
              <a:rPr lang="fr-FR" sz="2800" dirty="0"/>
              <a:t> </a:t>
            </a:r>
            <a:r>
              <a:rPr lang="fr-FR" sz="2800" dirty="0" err="1"/>
              <a:t>điện</a:t>
            </a:r>
            <a:r>
              <a:rPr lang="fr-FR" sz="2800" dirty="0"/>
              <a:t> </a:t>
            </a:r>
            <a:r>
              <a:rPr lang="fr-FR" sz="2800" dirty="0" err="1"/>
              <a:t>chiếu</a:t>
            </a:r>
            <a:r>
              <a:rPr lang="fr-FR" sz="2800" dirty="0"/>
              <a:t> </a:t>
            </a:r>
            <a:r>
              <a:rPr lang="fr-FR" sz="2800" dirty="0" err="1"/>
              <a:t>sáng</a:t>
            </a:r>
            <a:r>
              <a:rPr lang="fr-FR" sz="2800" dirty="0"/>
              <a:t> </a:t>
            </a:r>
            <a:r>
              <a:rPr lang="fr-FR" sz="2800" dirty="0" err="1"/>
              <a:t>khẩn</a:t>
            </a:r>
            <a:r>
              <a:rPr lang="fr-FR" sz="2800" dirty="0"/>
              <a:t> </a:t>
            </a:r>
            <a:r>
              <a:rPr lang="fr-FR" sz="2800" dirty="0" err="1"/>
              <a:t>cấp</a:t>
            </a:r>
            <a:r>
              <a:rPr lang="fr-FR" sz="2800" dirty="0"/>
              <a:t> </a:t>
            </a:r>
            <a:r>
              <a:rPr lang="fr-FR" sz="2800" dirty="0" err="1"/>
              <a:t>tự</a:t>
            </a:r>
            <a:r>
              <a:rPr lang="fr-FR" sz="2800" dirty="0"/>
              <a:t> </a:t>
            </a:r>
            <a:r>
              <a:rPr lang="fr-FR" sz="2800" dirty="0" err="1"/>
              <a:t>cấp</a:t>
            </a:r>
            <a:r>
              <a:rPr lang="fr-FR" sz="2800" dirty="0"/>
              <a:t> </a:t>
            </a:r>
            <a:r>
              <a:rPr lang="fr-FR" sz="2800" dirty="0" err="1"/>
              <a:t>nguồn</a:t>
            </a:r>
            <a:endParaRPr lang="vi-VN" sz="2800" dirty="0"/>
          </a:p>
        </p:txBody>
      </p:sp>
      <p:sp>
        <p:nvSpPr>
          <p:cNvPr id="7" name="Text Box 186"/>
          <p:cNvSpPr txBox="1"/>
          <p:nvPr/>
        </p:nvSpPr>
        <p:spPr>
          <a:xfrm>
            <a:off x="2120391" y="1052736"/>
            <a:ext cx="4975225" cy="4000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57200">
              <a:spcBef>
                <a:spcPts val="600"/>
              </a:spcBef>
              <a:spcAft>
                <a:spcPts val="0"/>
              </a:spcAft>
            </a:pPr>
            <a:r>
              <a:rPr lang="en-US"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CISPR 15:2009</a:t>
            </a:r>
            <a:r>
              <a:rPr lang="vi-VN"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 / TCVN </a:t>
            </a:r>
            <a:r>
              <a:rPr lang="en-US"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7186</a:t>
            </a:r>
            <a:r>
              <a:rPr lang="vi-VN"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:20</a:t>
            </a:r>
            <a:r>
              <a:rPr lang="en-US"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10 </a:t>
            </a:r>
            <a:r>
              <a:rPr lang="en-US" sz="1400" b="1" dirty="0" err="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Nhiễu</a:t>
            </a:r>
            <a:r>
              <a:rPr lang="en-US"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 EMI </a:t>
            </a:r>
            <a:r>
              <a:rPr lang="en-US" sz="1400" b="1" dirty="0" err="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và</a:t>
            </a:r>
            <a:r>
              <a:rPr lang="en-US"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 </a:t>
            </a:r>
            <a:r>
              <a:rPr lang="en-US" sz="1400" b="1" dirty="0" err="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Bức</a:t>
            </a:r>
            <a:r>
              <a:rPr lang="en-US"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 </a:t>
            </a:r>
            <a:r>
              <a:rPr lang="en-US" sz="1400" b="1" dirty="0" err="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xạ</a:t>
            </a:r>
            <a:endParaRPr lang="vi-VN" sz="1400" dirty="0">
              <a:effectLst/>
              <a:latin typeface="Times New Roman"/>
              <a:ea typeface="Arial"/>
              <a:cs typeface="Times New Roman"/>
            </a:endParaRPr>
          </a:p>
        </p:txBody>
      </p:sp>
      <p:sp>
        <p:nvSpPr>
          <p:cNvPr id="4" name="Date Placeholder 3"/>
          <p:cNvSpPr>
            <a:spLocks noGrp="1"/>
          </p:cNvSpPr>
          <p:nvPr>
            <p:ph type="dt" sz="half" idx="10"/>
          </p:nvPr>
        </p:nvSpPr>
        <p:spPr/>
        <p:txBody>
          <a:bodyPr/>
          <a:lstStyle/>
          <a:p>
            <a:fld id="{E3E52AC5-5C5F-4A2D-ABA1-0F0BB5393F25}" type="datetime1">
              <a:rPr lang="vi-VN" smtClean="0"/>
              <a:t>03/04/2018</a:t>
            </a:fld>
            <a:endParaRPr lang="vi-VN"/>
          </a:p>
        </p:txBody>
      </p:sp>
      <p:sp>
        <p:nvSpPr>
          <p:cNvPr id="5" name="Slide Number Placeholder 4"/>
          <p:cNvSpPr>
            <a:spLocks noGrp="1"/>
          </p:cNvSpPr>
          <p:nvPr>
            <p:ph type="sldNum" sz="quarter" idx="12"/>
          </p:nvPr>
        </p:nvSpPr>
        <p:spPr/>
        <p:txBody>
          <a:bodyPr/>
          <a:lstStyle/>
          <a:p>
            <a:fld id="{01FB6BD5-ABB8-4017-A434-08AE6E7002D1}" type="slidenum">
              <a:rPr lang="vi-VN" smtClean="0"/>
              <a:t>23</a:t>
            </a:fld>
            <a:endParaRPr lang="vi-VN"/>
          </a:p>
        </p:txBody>
      </p:sp>
    </p:spTree>
    <p:extLst>
      <p:ext uri="{BB962C8B-B14F-4D97-AF65-F5344CB8AC3E}">
        <p14:creationId xmlns:p14="http://schemas.microsoft.com/office/powerpoint/2010/main" val="3352800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a:solidFill>
            <a:srgbClr val="FFFF00"/>
          </a:solidFill>
        </p:spPr>
        <p:txBody>
          <a:bodyPr>
            <a:normAutofit/>
          </a:bodyPr>
          <a:lstStyle/>
          <a:p>
            <a:r>
              <a:rPr lang="en-US" sz="3600" b="1" dirty="0"/>
              <a:t>2. </a:t>
            </a:r>
            <a:r>
              <a:rPr lang="en-US" sz="3600" b="1" dirty="0" err="1"/>
              <a:t>Các</a:t>
            </a:r>
            <a:r>
              <a:rPr lang="en-US" sz="3600" b="1" dirty="0"/>
              <a:t> </a:t>
            </a:r>
            <a:r>
              <a:rPr lang="en-US" sz="3600" b="1" dirty="0" err="1"/>
              <a:t>tiêu</a:t>
            </a:r>
            <a:r>
              <a:rPr lang="en-US" sz="3600" b="1" dirty="0"/>
              <a:t> </a:t>
            </a:r>
            <a:r>
              <a:rPr lang="en-US" sz="3600" b="1" dirty="0" err="1"/>
              <a:t>chuẩn</a:t>
            </a:r>
            <a:r>
              <a:rPr lang="en-US" sz="3600" b="1" dirty="0"/>
              <a:t> </a:t>
            </a:r>
            <a:r>
              <a:rPr lang="en-US" sz="3600" b="1" dirty="0" err="1"/>
              <a:t>về</a:t>
            </a:r>
            <a:r>
              <a:rPr lang="en-US" sz="3600" b="1" dirty="0"/>
              <a:t> </a:t>
            </a:r>
            <a:r>
              <a:rPr lang="en-US" sz="3600" b="1" dirty="0" err="1"/>
              <a:t>nhiễu</a:t>
            </a:r>
            <a:endParaRPr lang="vi-VN" sz="3600" b="1" dirty="0"/>
          </a:p>
        </p:txBody>
      </p:sp>
      <p:sp>
        <p:nvSpPr>
          <p:cNvPr id="3" name="Content Placeholder 2"/>
          <p:cNvSpPr>
            <a:spLocks noGrp="1"/>
          </p:cNvSpPr>
          <p:nvPr>
            <p:ph idx="1"/>
          </p:nvPr>
        </p:nvSpPr>
        <p:spPr>
          <a:xfrm>
            <a:off x="529208" y="1380778"/>
            <a:ext cx="8229600" cy="1296144"/>
          </a:xfrm>
        </p:spPr>
        <p:txBody>
          <a:bodyPr>
            <a:normAutofit/>
          </a:bodyPr>
          <a:lstStyle/>
          <a:p>
            <a:pPr marL="0" indent="0">
              <a:buNone/>
            </a:pPr>
            <a:r>
              <a:rPr lang="vi-VN" b="1" dirty="0"/>
              <a:t>Phương pháp độc lập đo nhiễu tần số rađiô</a:t>
            </a:r>
            <a:endParaRPr lang="vi-VN" dirty="0"/>
          </a:p>
        </p:txBody>
      </p:sp>
      <p:sp>
        <p:nvSpPr>
          <p:cNvPr id="6" name="Content Placeholder 2"/>
          <p:cNvSpPr txBox="1">
            <a:spLocks/>
          </p:cNvSpPr>
          <p:nvPr/>
        </p:nvSpPr>
        <p:spPr>
          <a:xfrm>
            <a:off x="395536" y="2199845"/>
            <a:ext cx="8496944" cy="121995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800" dirty="0" smtClean="0"/>
              <a:t>Tieu chuẩn cho phép đo theo phương pháp CDN</a:t>
            </a:r>
            <a:endParaRPr lang="vi-VN" sz="2800" dirty="0"/>
          </a:p>
        </p:txBody>
      </p:sp>
      <p:pic>
        <p:nvPicPr>
          <p:cNvPr id="716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636912"/>
            <a:ext cx="7272808" cy="3991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186"/>
          <p:cNvSpPr txBox="1"/>
          <p:nvPr/>
        </p:nvSpPr>
        <p:spPr>
          <a:xfrm>
            <a:off x="2156395" y="980728"/>
            <a:ext cx="4975225" cy="4000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57200">
              <a:spcBef>
                <a:spcPts val="600"/>
              </a:spcBef>
              <a:spcAft>
                <a:spcPts val="0"/>
              </a:spcAft>
            </a:pPr>
            <a:r>
              <a:rPr lang="en-US"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CISPR 15:2009</a:t>
            </a:r>
            <a:r>
              <a:rPr lang="vi-VN"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 / TCVN </a:t>
            </a:r>
            <a:r>
              <a:rPr lang="en-US"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7186</a:t>
            </a:r>
            <a:r>
              <a:rPr lang="vi-VN"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:20</a:t>
            </a:r>
            <a:r>
              <a:rPr lang="en-US"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10 </a:t>
            </a:r>
            <a:r>
              <a:rPr lang="en-US" sz="1400" b="1" dirty="0" err="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Nhiễu</a:t>
            </a:r>
            <a:r>
              <a:rPr lang="en-US"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 EMI </a:t>
            </a:r>
            <a:r>
              <a:rPr lang="en-US" sz="1400" b="1" dirty="0" err="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và</a:t>
            </a:r>
            <a:r>
              <a:rPr lang="en-US"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 </a:t>
            </a:r>
            <a:r>
              <a:rPr lang="en-US" sz="1400" b="1" dirty="0" err="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Bức</a:t>
            </a:r>
            <a:r>
              <a:rPr lang="en-US"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 </a:t>
            </a:r>
            <a:r>
              <a:rPr lang="en-US" sz="1400" b="1" dirty="0" err="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xạ</a:t>
            </a:r>
            <a:endParaRPr lang="vi-VN" sz="1400" dirty="0">
              <a:effectLst/>
              <a:latin typeface="Times New Roman"/>
              <a:ea typeface="Arial"/>
              <a:cs typeface="Times New Roman"/>
            </a:endParaRPr>
          </a:p>
        </p:txBody>
      </p:sp>
      <p:sp>
        <p:nvSpPr>
          <p:cNvPr id="4" name="Date Placeholder 3"/>
          <p:cNvSpPr>
            <a:spLocks noGrp="1"/>
          </p:cNvSpPr>
          <p:nvPr>
            <p:ph type="dt" sz="half" idx="10"/>
          </p:nvPr>
        </p:nvSpPr>
        <p:spPr/>
        <p:txBody>
          <a:bodyPr/>
          <a:lstStyle/>
          <a:p>
            <a:fld id="{C082702A-FD8E-4962-A57F-AF521C247851}" type="datetime1">
              <a:rPr lang="vi-VN" smtClean="0"/>
              <a:t>03/04/2018</a:t>
            </a:fld>
            <a:endParaRPr lang="vi-VN"/>
          </a:p>
        </p:txBody>
      </p:sp>
      <p:sp>
        <p:nvSpPr>
          <p:cNvPr id="5" name="Slide Number Placeholder 4"/>
          <p:cNvSpPr>
            <a:spLocks noGrp="1"/>
          </p:cNvSpPr>
          <p:nvPr>
            <p:ph type="sldNum" sz="quarter" idx="12"/>
          </p:nvPr>
        </p:nvSpPr>
        <p:spPr/>
        <p:txBody>
          <a:bodyPr/>
          <a:lstStyle/>
          <a:p>
            <a:fld id="{01FB6BD5-ABB8-4017-A434-08AE6E7002D1}" type="slidenum">
              <a:rPr lang="vi-VN" smtClean="0"/>
              <a:t>24</a:t>
            </a:fld>
            <a:endParaRPr lang="vi-VN"/>
          </a:p>
        </p:txBody>
      </p:sp>
    </p:spTree>
    <p:extLst>
      <p:ext uri="{BB962C8B-B14F-4D97-AF65-F5344CB8AC3E}">
        <p14:creationId xmlns:p14="http://schemas.microsoft.com/office/powerpoint/2010/main" val="1698166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a:solidFill>
            <a:srgbClr val="FFFF00"/>
          </a:solidFill>
        </p:spPr>
        <p:txBody>
          <a:bodyPr>
            <a:normAutofit/>
          </a:bodyPr>
          <a:lstStyle/>
          <a:p>
            <a:r>
              <a:rPr lang="en-US" sz="3600" b="1" dirty="0"/>
              <a:t>2. </a:t>
            </a:r>
            <a:r>
              <a:rPr lang="en-US" sz="3600" b="1" dirty="0" err="1"/>
              <a:t>Các</a:t>
            </a:r>
            <a:r>
              <a:rPr lang="en-US" sz="3600" b="1" dirty="0"/>
              <a:t> </a:t>
            </a:r>
            <a:r>
              <a:rPr lang="en-US" sz="3600" b="1" dirty="0" err="1"/>
              <a:t>tiêu</a:t>
            </a:r>
            <a:r>
              <a:rPr lang="en-US" sz="3600" b="1" dirty="0"/>
              <a:t> </a:t>
            </a:r>
            <a:r>
              <a:rPr lang="en-US" sz="3600" b="1" dirty="0" err="1"/>
              <a:t>chuẩn</a:t>
            </a:r>
            <a:r>
              <a:rPr lang="en-US" sz="3600" b="1" dirty="0"/>
              <a:t> </a:t>
            </a:r>
            <a:r>
              <a:rPr lang="en-US" sz="3600" b="1" dirty="0" err="1"/>
              <a:t>về</a:t>
            </a:r>
            <a:r>
              <a:rPr lang="en-US" sz="3600" b="1" dirty="0"/>
              <a:t> </a:t>
            </a:r>
            <a:r>
              <a:rPr lang="en-US" sz="3600" b="1" dirty="0" err="1"/>
              <a:t>nhiễu</a:t>
            </a:r>
            <a:endParaRPr lang="vi-VN" sz="3600" b="1" dirty="0"/>
          </a:p>
        </p:txBody>
      </p:sp>
      <p:sp>
        <p:nvSpPr>
          <p:cNvPr id="3" name="Content Placeholder 2"/>
          <p:cNvSpPr>
            <a:spLocks noGrp="1"/>
          </p:cNvSpPr>
          <p:nvPr>
            <p:ph idx="1"/>
          </p:nvPr>
        </p:nvSpPr>
        <p:spPr>
          <a:xfrm>
            <a:off x="467544" y="1124744"/>
            <a:ext cx="8229600" cy="648072"/>
          </a:xfrm>
        </p:spPr>
        <p:txBody>
          <a:bodyPr>
            <a:normAutofit/>
          </a:bodyPr>
          <a:lstStyle/>
          <a:p>
            <a:pPr marL="0" indent="0">
              <a:buNone/>
            </a:pPr>
            <a:r>
              <a:rPr lang="en-US" b="1" dirty="0" err="1" smtClean="0"/>
              <a:t>Giới</a:t>
            </a:r>
            <a:r>
              <a:rPr lang="en-US" b="1" dirty="0" smtClean="0"/>
              <a:t> </a:t>
            </a:r>
            <a:r>
              <a:rPr lang="en-US" b="1" dirty="0" err="1" smtClean="0"/>
              <a:t>hạn</a:t>
            </a:r>
            <a:r>
              <a:rPr lang="en-US" b="1" dirty="0" smtClean="0"/>
              <a:t> </a:t>
            </a:r>
            <a:r>
              <a:rPr lang="en-US" b="1" dirty="0" err="1" smtClean="0"/>
              <a:t>theo</a:t>
            </a:r>
            <a:r>
              <a:rPr lang="en-US" b="1" dirty="0" smtClean="0"/>
              <a:t> </a:t>
            </a:r>
            <a:r>
              <a:rPr lang="en-US" b="1" dirty="0" err="1" smtClean="0"/>
              <a:t>phương</a:t>
            </a:r>
            <a:r>
              <a:rPr lang="en-US" b="1" dirty="0" smtClean="0"/>
              <a:t> </a:t>
            </a:r>
            <a:r>
              <a:rPr lang="en-US" b="1" dirty="0" err="1" smtClean="0"/>
              <a:t>pháp</a:t>
            </a:r>
            <a:r>
              <a:rPr lang="en-US" b="1" dirty="0" smtClean="0"/>
              <a:t> CDN</a:t>
            </a:r>
            <a:endParaRPr lang="vi-VN" dirty="0"/>
          </a:p>
        </p:txBody>
      </p:sp>
      <p:pic>
        <p:nvPicPr>
          <p:cNvPr id="61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30" y="2420888"/>
            <a:ext cx="8029575"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186"/>
          <p:cNvSpPr txBox="1"/>
          <p:nvPr/>
        </p:nvSpPr>
        <p:spPr>
          <a:xfrm>
            <a:off x="2036704" y="980728"/>
            <a:ext cx="4975225" cy="4000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57200">
              <a:spcBef>
                <a:spcPts val="600"/>
              </a:spcBef>
              <a:spcAft>
                <a:spcPts val="0"/>
              </a:spcAft>
            </a:pPr>
            <a:r>
              <a:rPr lang="en-US"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CISPR 15:2009</a:t>
            </a:r>
            <a:r>
              <a:rPr lang="vi-VN"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 / TCVN </a:t>
            </a:r>
            <a:r>
              <a:rPr lang="en-US"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7186</a:t>
            </a:r>
            <a:r>
              <a:rPr lang="vi-VN"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:20</a:t>
            </a:r>
            <a:r>
              <a:rPr lang="en-US"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10 </a:t>
            </a:r>
            <a:r>
              <a:rPr lang="en-US" sz="1400" b="1" dirty="0" err="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Nhiễu</a:t>
            </a:r>
            <a:r>
              <a:rPr lang="en-US"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 EMI </a:t>
            </a:r>
            <a:r>
              <a:rPr lang="en-US" sz="1400" b="1" dirty="0" err="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và</a:t>
            </a:r>
            <a:r>
              <a:rPr lang="en-US"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 </a:t>
            </a:r>
            <a:r>
              <a:rPr lang="en-US" sz="1400" b="1" dirty="0" err="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Bức</a:t>
            </a:r>
            <a:r>
              <a:rPr lang="en-US"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 </a:t>
            </a:r>
            <a:r>
              <a:rPr lang="en-US" sz="1400" b="1" dirty="0" err="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xạ</a:t>
            </a:r>
            <a:endParaRPr lang="vi-VN" sz="1400" dirty="0">
              <a:effectLst/>
              <a:latin typeface="Times New Roman"/>
              <a:ea typeface="Arial"/>
              <a:cs typeface="Times New Roman"/>
            </a:endParaRPr>
          </a:p>
        </p:txBody>
      </p:sp>
      <p:sp>
        <p:nvSpPr>
          <p:cNvPr id="4" name="Date Placeholder 3"/>
          <p:cNvSpPr>
            <a:spLocks noGrp="1"/>
          </p:cNvSpPr>
          <p:nvPr>
            <p:ph type="dt" sz="half" idx="10"/>
          </p:nvPr>
        </p:nvSpPr>
        <p:spPr/>
        <p:txBody>
          <a:bodyPr/>
          <a:lstStyle/>
          <a:p>
            <a:fld id="{89A745F7-C64C-4DEB-8CD6-DB862733A250}" type="datetime1">
              <a:rPr lang="vi-VN" smtClean="0"/>
              <a:t>03/04/2018</a:t>
            </a:fld>
            <a:endParaRPr lang="vi-VN"/>
          </a:p>
        </p:txBody>
      </p:sp>
      <p:sp>
        <p:nvSpPr>
          <p:cNvPr id="5" name="Slide Number Placeholder 4"/>
          <p:cNvSpPr>
            <a:spLocks noGrp="1"/>
          </p:cNvSpPr>
          <p:nvPr>
            <p:ph type="sldNum" sz="quarter" idx="12"/>
          </p:nvPr>
        </p:nvSpPr>
        <p:spPr/>
        <p:txBody>
          <a:bodyPr/>
          <a:lstStyle/>
          <a:p>
            <a:fld id="{01FB6BD5-ABB8-4017-A434-08AE6E7002D1}" type="slidenum">
              <a:rPr lang="vi-VN" smtClean="0"/>
              <a:t>25</a:t>
            </a:fld>
            <a:endParaRPr lang="vi-VN"/>
          </a:p>
        </p:txBody>
      </p:sp>
    </p:spTree>
    <p:extLst>
      <p:ext uri="{BB962C8B-B14F-4D97-AF65-F5344CB8AC3E}">
        <p14:creationId xmlns:p14="http://schemas.microsoft.com/office/powerpoint/2010/main" val="1698166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a:solidFill>
            <a:srgbClr val="FFFF00"/>
          </a:solidFill>
        </p:spPr>
        <p:txBody>
          <a:bodyPr>
            <a:normAutofit/>
          </a:bodyPr>
          <a:lstStyle/>
          <a:p>
            <a:r>
              <a:rPr lang="en-US" sz="3600" b="1" dirty="0"/>
              <a:t>2. </a:t>
            </a:r>
            <a:r>
              <a:rPr lang="en-US" sz="3600" b="1" dirty="0" err="1"/>
              <a:t>Các</a:t>
            </a:r>
            <a:r>
              <a:rPr lang="en-US" sz="3600" b="1" dirty="0"/>
              <a:t> </a:t>
            </a:r>
            <a:r>
              <a:rPr lang="en-US" sz="3600" b="1" dirty="0" err="1"/>
              <a:t>tiêu</a:t>
            </a:r>
            <a:r>
              <a:rPr lang="en-US" sz="3600" b="1" dirty="0"/>
              <a:t> </a:t>
            </a:r>
            <a:r>
              <a:rPr lang="en-US" sz="3600" b="1" dirty="0" err="1"/>
              <a:t>chuẩn</a:t>
            </a:r>
            <a:r>
              <a:rPr lang="en-US" sz="3600" b="1" dirty="0"/>
              <a:t> </a:t>
            </a:r>
            <a:r>
              <a:rPr lang="en-US" sz="3600" b="1" dirty="0" err="1"/>
              <a:t>về</a:t>
            </a:r>
            <a:r>
              <a:rPr lang="en-US" sz="3600" b="1" dirty="0"/>
              <a:t> </a:t>
            </a:r>
            <a:r>
              <a:rPr lang="en-US" sz="3600" b="1" dirty="0" err="1"/>
              <a:t>nhiễu</a:t>
            </a:r>
            <a:endParaRPr lang="vi-VN" sz="3600" b="1" dirty="0"/>
          </a:p>
        </p:txBody>
      </p:sp>
      <p:sp>
        <p:nvSpPr>
          <p:cNvPr id="3" name="Content Placeholder 2"/>
          <p:cNvSpPr>
            <a:spLocks noGrp="1"/>
          </p:cNvSpPr>
          <p:nvPr>
            <p:ph idx="1"/>
          </p:nvPr>
        </p:nvSpPr>
        <p:spPr>
          <a:xfrm>
            <a:off x="467544" y="1438722"/>
            <a:ext cx="8229600" cy="2160241"/>
          </a:xfrm>
        </p:spPr>
        <p:txBody>
          <a:bodyPr>
            <a:normAutofit fontScale="70000" lnSpcReduction="20000"/>
          </a:bodyPr>
          <a:lstStyle/>
          <a:p>
            <a:pPr marL="0" indent="0">
              <a:buNone/>
            </a:pPr>
            <a:r>
              <a:rPr lang="vi-VN" b="1" dirty="0"/>
              <a:t>4. Tổng quan</a:t>
            </a:r>
          </a:p>
          <a:p>
            <a:r>
              <a:rPr lang="vi-VN" dirty="0"/>
              <a:t>Mục tiêu của tiêu chuẩn này là đặt ra các giới hạn đối với phát xạ hài của thiết bị trong phạm vi của nó, do đó, với mức chấp nhận đối với phát thải từ các thiết bị khác, sự tuân thủ các giới hạn này đảm bảo rằng mức độ nhiễu của sóng hài không vượt quá các mức tương thích được quy định trong IEC 61000 -2-2.</a:t>
            </a:r>
          </a:p>
        </p:txBody>
      </p:sp>
      <p:sp>
        <p:nvSpPr>
          <p:cNvPr id="7" name="Text Box 156"/>
          <p:cNvSpPr txBox="1"/>
          <p:nvPr/>
        </p:nvSpPr>
        <p:spPr>
          <a:xfrm>
            <a:off x="2492191" y="1052736"/>
            <a:ext cx="3533775" cy="4000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indent="457200">
              <a:spcBef>
                <a:spcPts val="600"/>
              </a:spcBef>
              <a:spcAft>
                <a:spcPts val="0"/>
              </a:spcAft>
            </a:pPr>
            <a:r>
              <a:rPr lang="vi-VN"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IEC 61000-</a:t>
            </a:r>
            <a:r>
              <a:rPr lang="en-US"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3</a:t>
            </a:r>
            <a:r>
              <a:rPr lang="vi-VN"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-2:20</a:t>
            </a:r>
            <a:r>
              <a:rPr lang="en-US"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14:  </a:t>
            </a:r>
            <a:r>
              <a:rPr lang="en-US" sz="1400" b="1" dirty="0" err="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Giới</a:t>
            </a:r>
            <a:r>
              <a:rPr lang="en-US"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 </a:t>
            </a:r>
            <a:r>
              <a:rPr lang="en-US" sz="1400" b="1" dirty="0" err="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hạn</a:t>
            </a:r>
            <a:r>
              <a:rPr lang="en-US"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 </a:t>
            </a:r>
            <a:r>
              <a:rPr lang="en-US" sz="1400" b="1" dirty="0" err="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hài</a:t>
            </a:r>
            <a:endParaRPr lang="vi-VN" sz="1400" dirty="0">
              <a:effectLst/>
              <a:latin typeface="Times New Roman"/>
              <a:ea typeface="Arial"/>
              <a:cs typeface="Times New Roman"/>
            </a:endParaRPr>
          </a:p>
        </p:txBody>
      </p:sp>
      <p:sp>
        <p:nvSpPr>
          <p:cNvPr id="4" name="Date Placeholder 3"/>
          <p:cNvSpPr>
            <a:spLocks noGrp="1"/>
          </p:cNvSpPr>
          <p:nvPr>
            <p:ph type="dt" sz="half" idx="10"/>
          </p:nvPr>
        </p:nvSpPr>
        <p:spPr/>
        <p:txBody>
          <a:bodyPr/>
          <a:lstStyle/>
          <a:p>
            <a:fld id="{E3B72627-5D40-42F7-87E9-476A15B37B13}" type="datetime1">
              <a:rPr lang="vi-VN" smtClean="0"/>
              <a:t>03/04/2018</a:t>
            </a:fld>
            <a:endParaRPr lang="vi-VN"/>
          </a:p>
        </p:txBody>
      </p:sp>
      <p:sp>
        <p:nvSpPr>
          <p:cNvPr id="5" name="Slide Number Placeholder 4"/>
          <p:cNvSpPr>
            <a:spLocks noGrp="1"/>
          </p:cNvSpPr>
          <p:nvPr>
            <p:ph type="sldNum" sz="quarter" idx="12"/>
          </p:nvPr>
        </p:nvSpPr>
        <p:spPr/>
        <p:txBody>
          <a:bodyPr/>
          <a:lstStyle/>
          <a:p>
            <a:fld id="{01FB6BD5-ABB8-4017-A434-08AE6E7002D1}" type="slidenum">
              <a:rPr lang="vi-VN" smtClean="0"/>
              <a:t>26</a:t>
            </a:fld>
            <a:endParaRPr lang="vi-VN"/>
          </a:p>
        </p:txBody>
      </p:sp>
    </p:spTree>
    <p:extLst>
      <p:ext uri="{BB962C8B-B14F-4D97-AF65-F5344CB8AC3E}">
        <p14:creationId xmlns:p14="http://schemas.microsoft.com/office/powerpoint/2010/main" val="1139434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a:solidFill>
            <a:srgbClr val="FFFF00"/>
          </a:solidFill>
        </p:spPr>
        <p:txBody>
          <a:bodyPr>
            <a:normAutofit/>
          </a:bodyPr>
          <a:lstStyle/>
          <a:p>
            <a:r>
              <a:rPr lang="en-US" sz="3600" b="1" dirty="0"/>
              <a:t>2. </a:t>
            </a:r>
            <a:r>
              <a:rPr lang="en-US" sz="3600" b="1" dirty="0" err="1"/>
              <a:t>Các</a:t>
            </a:r>
            <a:r>
              <a:rPr lang="en-US" sz="3600" b="1" dirty="0"/>
              <a:t> </a:t>
            </a:r>
            <a:r>
              <a:rPr lang="en-US" sz="3600" b="1" dirty="0" err="1"/>
              <a:t>tiêu</a:t>
            </a:r>
            <a:r>
              <a:rPr lang="en-US" sz="3600" b="1" dirty="0"/>
              <a:t> </a:t>
            </a:r>
            <a:r>
              <a:rPr lang="en-US" sz="3600" b="1" dirty="0" err="1"/>
              <a:t>chuẩn</a:t>
            </a:r>
            <a:r>
              <a:rPr lang="en-US" sz="3600" b="1" dirty="0"/>
              <a:t> </a:t>
            </a:r>
            <a:r>
              <a:rPr lang="en-US" sz="3600" b="1" dirty="0" err="1"/>
              <a:t>về</a:t>
            </a:r>
            <a:r>
              <a:rPr lang="en-US" sz="3600" b="1" dirty="0"/>
              <a:t> </a:t>
            </a:r>
            <a:r>
              <a:rPr lang="en-US" sz="3600" b="1" dirty="0" err="1"/>
              <a:t>nhiễu</a:t>
            </a:r>
            <a:endParaRPr lang="vi-VN" sz="3600" b="1" dirty="0"/>
          </a:p>
        </p:txBody>
      </p:sp>
      <p:sp>
        <p:nvSpPr>
          <p:cNvPr id="3" name="Content Placeholder 2"/>
          <p:cNvSpPr>
            <a:spLocks noGrp="1"/>
          </p:cNvSpPr>
          <p:nvPr>
            <p:ph idx="1"/>
          </p:nvPr>
        </p:nvSpPr>
        <p:spPr>
          <a:xfrm>
            <a:off x="467544" y="1124743"/>
            <a:ext cx="8229600" cy="5512619"/>
          </a:xfrm>
        </p:spPr>
        <p:txBody>
          <a:bodyPr>
            <a:noAutofit/>
          </a:bodyPr>
          <a:lstStyle/>
          <a:p>
            <a:pPr marL="0" indent="0">
              <a:buNone/>
            </a:pPr>
            <a:r>
              <a:rPr lang="vi-VN" sz="2000" b="1" dirty="0"/>
              <a:t>5 Phân loại thiết bị</a:t>
            </a:r>
            <a:br>
              <a:rPr lang="vi-VN" sz="2000" b="1" dirty="0"/>
            </a:br>
            <a:r>
              <a:rPr lang="vi-VN" sz="2000" dirty="0"/>
              <a:t>Với mục đích hạn chế dòng điện hài, thiết bị được phân loại như sau</a:t>
            </a:r>
            <a:r>
              <a:rPr lang="vi-VN" sz="2000" dirty="0" smtClean="0"/>
              <a:t>:</a:t>
            </a:r>
          </a:p>
          <a:p>
            <a:pPr marL="0" indent="0">
              <a:buNone/>
            </a:pPr>
            <a:r>
              <a:rPr lang="vi-VN" sz="2000" b="1" dirty="0"/>
              <a:t>Loại A:</a:t>
            </a:r>
            <a:endParaRPr lang="vi-VN" sz="2000" dirty="0"/>
          </a:p>
          <a:p>
            <a:r>
              <a:rPr lang="vi-VN" sz="2000" dirty="0"/>
              <a:t>- Thiết bị cân bằng ba pha;</a:t>
            </a:r>
          </a:p>
          <a:p>
            <a:r>
              <a:rPr lang="vi-VN" sz="2000" dirty="0"/>
              <a:t>- đồ gia dụng, trừ thiết bị được xác định là loại D;</a:t>
            </a:r>
          </a:p>
          <a:p>
            <a:r>
              <a:rPr lang="vi-VN" sz="2000" dirty="0"/>
              <a:t>- dụng cụ, trừ dụng cụ cầm tay;</a:t>
            </a:r>
          </a:p>
          <a:p>
            <a:r>
              <a:rPr lang="vi-VN" sz="2000" dirty="0"/>
              <a:t>- </a:t>
            </a:r>
            <a:r>
              <a:rPr lang="fr-FR" sz="2000" dirty="0" err="1"/>
              <a:t>dimmer</a:t>
            </a:r>
            <a:r>
              <a:rPr lang="vi-VN" sz="2000" dirty="0"/>
              <a:t> cho đèn sợi đốt;</a:t>
            </a:r>
          </a:p>
          <a:p>
            <a:r>
              <a:rPr lang="vi-VN" sz="2000" dirty="0" smtClean="0"/>
              <a:t>- </a:t>
            </a:r>
            <a:r>
              <a:rPr lang="vi-VN" sz="2000" dirty="0"/>
              <a:t>thiết bị âm </a:t>
            </a:r>
            <a:r>
              <a:rPr lang="vi-VN" sz="2000" dirty="0" smtClean="0"/>
              <a:t>thanh</a:t>
            </a:r>
          </a:p>
          <a:p>
            <a:pPr marL="0" indent="0">
              <a:buNone/>
            </a:pPr>
            <a:r>
              <a:rPr lang="vi-VN" sz="2000" b="1" dirty="0"/>
              <a:t>Loại B:</a:t>
            </a:r>
            <a:endParaRPr lang="vi-VN" sz="2000" dirty="0"/>
          </a:p>
          <a:p>
            <a:r>
              <a:rPr lang="vi-VN" sz="2000" dirty="0"/>
              <a:t>- dụng cụ cầm tay;</a:t>
            </a:r>
          </a:p>
          <a:p>
            <a:r>
              <a:rPr lang="vi-VN" sz="2000" dirty="0"/>
              <a:t>- Thiết bị hàn hồ quang không phải là thiết bị chuyên dùng.</a:t>
            </a:r>
          </a:p>
          <a:p>
            <a:pPr marL="0" indent="0">
              <a:buNone/>
            </a:pPr>
            <a:r>
              <a:rPr lang="vi-VN" sz="2000" b="1" dirty="0"/>
              <a:t>Loại C:</a:t>
            </a:r>
            <a:endParaRPr lang="vi-VN" sz="2000" dirty="0"/>
          </a:p>
          <a:p>
            <a:r>
              <a:rPr lang="vi-VN" sz="2000" dirty="0"/>
              <a:t>- thiết bị chiếu sáng.</a:t>
            </a:r>
          </a:p>
          <a:p>
            <a:pPr marL="0" indent="0">
              <a:buNone/>
            </a:pPr>
            <a:r>
              <a:rPr lang="vi-VN" sz="2000" b="1" dirty="0"/>
              <a:t>Loại D:</a:t>
            </a:r>
            <a:endParaRPr lang="vi-VN" sz="2000" dirty="0"/>
          </a:p>
          <a:p>
            <a:r>
              <a:rPr lang="vi-VN" sz="2000" dirty="0"/>
              <a:t>Thiết bị có công suất quy định theo 6.2.2 nhỏ hơn hoặc bằng 600 W</a:t>
            </a:r>
            <a:endParaRPr lang="vi-VN" sz="2000" dirty="0" smtClean="0"/>
          </a:p>
          <a:p>
            <a:endParaRPr lang="vi-VN" sz="2000" dirty="0"/>
          </a:p>
        </p:txBody>
      </p:sp>
      <p:sp>
        <p:nvSpPr>
          <p:cNvPr id="7" name="Text Box 156"/>
          <p:cNvSpPr txBox="1"/>
          <p:nvPr/>
        </p:nvSpPr>
        <p:spPr>
          <a:xfrm>
            <a:off x="2852192" y="1052736"/>
            <a:ext cx="3533775" cy="400050"/>
          </a:xfrm>
          <a:prstGeom prst="rect">
            <a:avLst/>
          </a:prstGeom>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spcBef>
                <a:spcPts val="600"/>
              </a:spcBef>
              <a:spcAft>
                <a:spcPts val="0"/>
              </a:spcAft>
            </a:pPr>
            <a:r>
              <a:rPr lang="vi-VN"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ea typeface="Arial"/>
                <a:cs typeface="Times New Roman"/>
              </a:rPr>
              <a:t>IEC 61000-</a:t>
            </a:r>
            <a:r>
              <a:rPr lang="en-U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ea typeface="Arial"/>
                <a:cs typeface="Times New Roman"/>
              </a:rPr>
              <a:t>3</a:t>
            </a:r>
            <a:r>
              <a:rPr lang="vi-VN"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ea typeface="Arial"/>
                <a:cs typeface="Times New Roman"/>
              </a:rPr>
              <a:t>-2:20</a:t>
            </a:r>
            <a:r>
              <a:rPr lang="en-U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ea typeface="Arial"/>
                <a:cs typeface="Times New Roman"/>
              </a:rPr>
              <a:t>14:  </a:t>
            </a:r>
            <a:r>
              <a:rPr lang="en-US" sz="1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ea typeface="Arial"/>
                <a:cs typeface="Times New Roman"/>
              </a:rPr>
              <a:t>Giới</a:t>
            </a:r>
            <a:r>
              <a:rPr lang="en-U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ea typeface="Arial"/>
                <a:cs typeface="Times New Roman"/>
              </a:rPr>
              <a:t> </a:t>
            </a:r>
            <a:r>
              <a:rPr lang="en-US" sz="1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ea typeface="Arial"/>
                <a:cs typeface="Times New Roman"/>
              </a:rPr>
              <a:t>hạn</a:t>
            </a:r>
            <a:r>
              <a:rPr lang="en-U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ea typeface="Arial"/>
                <a:cs typeface="Times New Roman"/>
              </a:rPr>
              <a:t> </a:t>
            </a:r>
            <a:r>
              <a:rPr lang="en-US" sz="1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ea typeface="Arial"/>
                <a:cs typeface="Times New Roman"/>
              </a:rPr>
              <a:t>hài</a:t>
            </a:r>
            <a:endParaRPr lang="vi-VN"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ea typeface="Arial"/>
              <a:cs typeface="Times New Roman"/>
            </a:endParaRPr>
          </a:p>
        </p:txBody>
      </p:sp>
      <p:sp>
        <p:nvSpPr>
          <p:cNvPr id="4" name="Date Placeholder 3"/>
          <p:cNvSpPr>
            <a:spLocks noGrp="1"/>
          </p:cNvSpPr>
          <p:nvPr>
            <p:ph type="dt" sz="half" idx="10"/>
          </p:nvPr>
        </p:nvSpPr>
        <p:spPr/>
        <p:txBody>
          <a:bodyPr/>
          <a:lstStyle/>
          <a:p>
            <a:fld id="{8B519E1C-8EA8-4776-B6D8-F335AA604050}" type="datetime1">
              <a:rPr lang="vi-VN" smtClean="0"/>
              <a:t>03/04/2018</a:t>
            </a:fld>
            <a:endParaRPr lang="vi-VN"/>
          </a:p>
        </p:txBody>
      </p:sp>
      <p:sp>
        <p:nvSpPr>
          <p:cNvPr id="5" name="Slide Number Placeholder 4"/>
          <p:cNvSpPr>
            <a:spLocks noGrp="1"/>
          </p:cNvSpPr>
          <p:nvPr>
            <p:ph type="sldNum" sz="quarter" idx="12"/>
          </p:nvPr>
        </p:nvSpPr>
        <p:spPr/>
        <p:txBody>
          <a:bodyPr/>
          <a:lstStyle/>
          <a:p>
            <a:fld id="{01FB6BD5-ABB8-4017-A434-08AE6E7002D1}" type="slidenum">
              <a:rPr lang="vi-VN" smtClean="0"/>
              <a:t>27</a:t>
            </a:fld>
            <a:endParaRPr lang="vi-VN"/>
          </a:p>
        </p:txBody>
      </p:sp>
    </p:spTree>
    <p:extLst>
      <p:ext uri="{BB962C8B-B14F-4D97-AF65-F5344CB8AC3E}">
        <p14:creationId xmlns:p14="http://schemas.microsoft.com/office/powerpoint/2010/main" val="1139434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9461"/>
            <a:ext cx="8229600" cy="778098"/>
          </a:xfrm>
          <a:solidFill>
            <a:srgbClr val="FFFF00"/>
          </a:solidFill>
        </p:spPr>
        <p:txBody>
          <a:bodyPr>
            <a:normAutofit/>
          </a:bodyPr>
          <a:lstStyle/>
          <a:p>
            <a:r>
              <a:rPr lang="en-US" sz="3600" b="1" dirty="0"/>
              <a:t>2. </a:t>
            </a:r>
            <a:r>
              <a:rPr lang="en-US" sz="3600" b="1" dirty="0" err="1"/>
              <a:t>Các</a:t>
            </a:r>
            <a:r>
              <a:rPr lang="en-US" sz="3600" b="1" dirty="0"/>
              <a:t> </a:t>
            </a:r>
            <a:r>
              <a:rPr lang="en-US" sz="3600" b="1" dirty="0" err="1"/>
              <a:t>tiêu</a:t>
            </a:r>
            <a:r>
              <a:rPr lang="en-US" sz="3600" b="1" dirty="0"/>
              <a:t> </a:t>
            </a:r>
            <a:r>
              <a:rPr lang="en-US" sz="3600" b="1" dirty="0" err="1"/>
              <a:t>chuẩn</a:t>
            </a:r>
            <a:r>
              <a:rPr lang="en-US" sz="3600" b="1" dirty="0"/>
              <a:t> </a:t>
            </a:r>
            <a:r>
              <a:rPr lang="en-US" sz="3600" b="1" dirty="0" err="1"/>
              <a:t>về</a:t>
            </a:r>
            <a:r>
              <a:rPr lang="en-US" sz="3600" b="1" dirty="0"/>
              <a:t> </a:t>
            </a:r>
            <a:r>
              <a:rPr lang="en-US" sz="3600" b="1" dirty="0" err="1"/>
              <a:t>nhiễu</a:t>
            </a:r>
            <a:endParaRPr lang="vi-VN" sz="3600" b="1" dirty="0"/>
          </a:p>
        </p:txBody>
      </p:sp>
      <p:sp>
        <p:nvSpPr>
          <p:cNvPr id="3" name="Content Placeholder 2"/>
          <p:cNvSpPr>
            <a:spLocks noGrp="1"/>
          </p:cNvSpPr>
          <p:nvPr>
            <p:ph idx="1"/>
          </p:nvPr>
        </p:nvSpPr>
        <p:spPr>
          <a:xfrm>
            <a:off x="467544" y="1124743"/>
            <a:ext cx="8229600" cy="5184577"/>
          </a:xfrm>
        </p:spPr>
        <p:txBody>
          <a:bodyPr>
            <a:normAutofit fontScale="92500" lnSpcReduction="20000"/>
          </a:bodyPr>
          <a:lstStyle/>
          <a:p>
            <a:pPr marL="0" indent="0">
              <a:buNone/>
            </a:pPr>
            <a:r>
              <a:rPr lang="vi-VN" b="1" dirty="0"/>
              <a:t>6. Yêu cầu chung</a:t>
            </a:r>
          </a:p>
          <a:p>
            <a:r>
              <a:rPr lang="vi-VN" dirty="0"/>
              <a:t>Các yêu cầu và giới hạn được quy định trong điều khoản này áp dụng cho các nguồn đầu vào của thiết bị , có thống số điện áp: 220/380 V, 230/400 V và 240/415 V hoạt động ở tần số 50 Hz hoặc 60 </a:t>
            </a:r>
            <a:r>
              <a:rPr lang="vi-VN" dirty="0" smtClean="0"/>
              <a:t>Hz</a:t>
            </a:r>
          </a:p>
          <a:p>
            <a:r>
              <a:rPr lang="vi-VN" dirty="0"/>
              <a:t>Một phương pháp thử nghiệm đơn giản, cho phép các thiết bị có thay đổi hoặc cập nhật nhỏ, khi mà trong các thử nghiệm đầy đủ trước đó, nó đã được phát hiện có lượng phát thải dòng điện dưới 60% giới hạn quy định và THD của dòng điện nguồn cấp nhỏ hơn 15 %. </a:t>
            </a:r>
          </a:p>
        </p:txBody>
      </p:sp>
      <p:sp>
        <p:nvSpPr>
          <p:cNvPr id="7" name="Text Box 156"/>
          <p:cNvSpPr txBox="1"/>
          <p:nvPr/>
        </p:nvSpPr>
        <p:spPr>
          <a:xfrm>
            <a:off x="2411760" y="764704"/>
            <a:ext cx="4968552" cy="4000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indent="457200">
              <a:spcBef>
                <a:spcPts val="600"/>
              </a:spcBef>
              <a:spcAft>
                <a:spcPts val="0"/>
              </a:spcAft>
            </a:pPr>
            <a:r>
              <a:rPr lang="vi-VN" sz="20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IEC 61000-</a:t>
            </a:r>
            <a:r>
              <a:rPr lang="en-US" sz="20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3</a:t>
            </a:r>
            <a:r>
              <a:rPr lang="vi-VN" sz="20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-2:20</a:t>
            </a:r>
            <a:r>
              <a:rPr lang="en-US" sz="20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14:  </a:t>
            </a:r>
            <a:r>
              <a:rPr lang="en-US" sz="2000" b="1" dirty="0" err="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Giới</a:t>
            </a:r>
            <a:r>
              <a:rPr lang="en-US" sz="20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 </a:t>
            </a:r>
            <a:r>
              <a:rPr lang="en-US" sz="2000" b="1" dirty="0" err="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hạn</a:t>
            </a:r>
            <a:r>
              <a:rPr lang="en-US" sz="20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 </a:t>
            </a:r>
            <a:r>
              <a:rPr lang="en-US" sz="2000" b="1" dirty="0" err="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hài</a:t>
            </a:r>
            <a:endParaRPr lang="vi-VN" sz="2000" dirty="0">
              <a:effectLst/>
              <a:latin typeface="Times New Roman"/>
              <a:ea typeface="Arial"/>
              <a:cs typeface="Times New Roman"/>
            </a:endParaRPr>
          </a:p>
        </p:txBody>
      </p:sp>
      <p:sp>
        <p:nvSpPr>
          <p:cNvPr id="4" name="Date Placeholder 3"/>
          <p:cNvSpPr>
            <a:spLocks noGrp="1"/>
          </p:cNvSpPr>
          <p:nvPr>
            <p:ph type="dt" sz="half" idx="10"/>
          </p:nvPr>
        </p:nvSpPr>
        <p:spPr/>
        <p:txBody>
          <a:bodyPr/>
          <a:lstStyle/>
          <a:p>
            <a:fld id="{5D3E72B6-D631-4716-B51F-2B7834CB8D27}" type="datetime1">
              <a:rPr lang="vi-VN" smtClean="0"/>
              <a:t>03/04/2018</a:t>
            </a:fld>
            <a:endParaRPr lang="vi-VN"/>
          </a:p>
        </p:txBody>
      </p:sp>
      <p:sp>
        <p:nvSpPr>
          <p:cNvPr id="5" name="Slide Number Placeholder 4"/>
          <p:cNvSpPr>
            <a:spLocks noGrp="1"/>
          </p:cNvSpPr>
          <p:nvPr>
            <p:ph type="sldNum" sz="quarter" idx="12"/>
          </p:nvPr>
        </p:nvSpPr>
        <p:spPr/>
        <p:txBody>
          <a:bodyPr/>
          <a:lstStyle/>
          <a:p>
            <a:fld id="{01FB6BD5-ABB8-4017-A434-08AE6E7002D1}" type="slidenum">
              <a:rPr lang="vi-VN" smtClean="0"/>
              <a:t>28</a:t>
            </a:fld>
            <a:endParaRPr lang="vi-VN"/>
          </a:p>
        </p:txBody>
      </p:sp>
    </p:spTree>
    <p:extLst>
      <p:ext uri="{BB962C8B-B14F-4D97-AF65-F5344CB8AC3E}">
        <p14:creationId xmlns:p14="http://schemas.microsoft.com/office/powerpoint/2010/main" val="1139434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a:solidFill>
            <a:srgbClr val="FFFF00"/>
          </a:solidFill>
        </p:spPr>
        <p:txBody>
          <a:bodyPr>
            <a:normAutofit/>
          </a:bodyPr>
          <a:lstStyle/>
          <a:p>
            <a:r>
              <a:rPr lang="en-US" sz="3600" b="1" dirty="0"/>
              <a:t>2. </a:t>
            </a:r>
            <a:r>
              <a:rPr lang="en-US" sz="3600" b="1" dirty="0" err="1"/>
              <a:t>Các</a:t>
            </a:r>
            <a:r>
              <a:rPr lang="en-US" sz="3600" b="1" dirty="0"/>
              <a:t> </a:t>
            </a:r>
            <a:r>
              <a:rPr lang="en-US" sz="3600" b="1" dirty="0" err="1"/>
              <a:t>tiêu</a:t>
            </a:r>
            <a:r>
              <a:rPr lang="en-US" sz="3600" b="1" dirty="0"/>
              <a:t> </a:t>
            </a:r>
            <a:r>
              <a:rPr lang="en-US" sz="3600" b="1" dirty="0" err="1"/>
              <a:t>chuẩn</a:t>
            </a:r>
            <a:r>
              <a:rPr lang="en-US" sz="3600" b="1" dirty="0"/>
              <a:t> </a:t>
            </a:r>
            <a:r>
              <a:rPr lang="en-US" sz="3600" b="1" dirty="0" err="1"/>
              <a:t>về</a:t>
            </a:r>
            <a:r>
              <a:rPr lang="en-US" sz="3600" b="1" dirty="0"/>
              <a:t> </a:t>
            </a:r>
            <a:r>
              <a:rPr lang="en-US" sz="3600" b="1" dirty="0" err="1"/>
              <a:t>nhiễu</a:t>
            </a:r>
            <a:endParaRPr lang="vi-VN" sz="3600" b="1" dirty="0"/>
          </a:p>
        </p:txBody>
      </p:sp>
      <p:sp>
        <p:nvSpPr>
          <p:cNvPr id="3" name="Content Placeholder 2"/>
          <p:cNvSpPr>
            <a:spLocks noGrp="1"/>
          </p:cNvSpPr>
          <p:nvPr>
            <p:ph idx="1"/>
          </p:nvPr>
        </p:nvSpPr>
        <p:spPr>
          <a:xfrm>
            <a:off x="467544" y="1484784"/>
            <a:ext cx="8229600" cy="4896545"/>
          </a:xfrm>
        </p:spPr>
        <p:txBody>
          <a:bodyPr>
            <a:normAutofit fontScale="77500" lnSpcReduction="20000"/>
          </a:bodyPr>
          <a:lstStyle/>
          <a:p>
            <a:pPr marL="0" indent="0">
              <a:buNone/>
            </a:pPr>
            <a:r>
              <a:rPr lang="vi-VN" b="1" dirty="0" smtClean="0"/>
              <a:t>6.2 </a:t>
            </a:r>
            <a:r>
              <a:rPr lang="vi-VN" b="1" dirty="0"/>
              <a:t>Đo dòng điện </a:t>
            </a:r>
            <a:r>
              <a:rPr lang="vi-VN" b="1" dirty="0" smtClean="0"/>
              <a:t>hài</a:t>
            </a:r>
          </a:p>
          <a:p>
            <a:pPr marL="0" indent="0">
              <a:buNone/>
            </a:pPr>
            <a:r>
              <a:rPr lang="vi-VN" dirty="0"/>
              <a:t>Việc đo dòng điện hài được thực hiện như sau:</a:t>
            </a:r>
          </a:p>
          <a:p>
            <a:r>
              <a:rPr lang="vi-VN" dirty="0"/>
              <a:t>- cho mỗi bậc hài, đo dòng điện hài r.m.s </a:t>
            </a:r>
            <a:r>
              <a:rPr lang="vi-VN" dirty="0" smtClean="0"/>
              <a:t>1,5 </a:t>
            </a:r>
            <a:r>
              <a:rPr lang="vi-VN" dirty="0"/>
              <a:t>s trong mỗi cửa sổ thời gian DFT (</a:t>
            </a:r>
            <a:r>
              <a:rPr lang="vi-VN" i="1" dirty="0"/>
              <a:t>discrete Fourier transform)</a:t>
            </a:r>
            <a:r>
              <a:rPr lang="vi-VN" dirty="0"/>
              <a:t> như được định nghĩa trong Phụ lục B;</a:t>
            </a:r>
          </a:p>
          <a:p>
            <a:r>
              <a:rPr lang="vi-VN" dirty="0"/>
              <a:t>- Tính toán trung bình số học của các giá trị đo được từ cửa sổ thời gian DFT, trong toàn bộ thời gian quan sát được xác định ở 6.2.4.</a:t>
            </a:r>
          </a:p>
          <a:p>
            <a:r>
              <a:rPr lang="vi-VN" dirty="0"/>
              <a:t>Giá trị công suất đầu vào để tính giới hạn được xác định như sau:</a:t>
            </a:r>
          </a:p>
          <a:p>
            <a:r>
              <a:rPr lang="vi-VN" dirty="0"/>
              <a:t>- Đo công suất hữu công đầu vào </a:t>
            </a:r>
            <a:r>
              <a:rPr lang="vi-VN" dirty="0" smtClean="0"/>
              <a:t>1,5 </a:t>
            </a:r>
            <a:r>
              <a:rPr lang="vi-VN" dirty="0"/>
              <a:t>s ở mỗi cửa sổ thời gian DFT;</a:t>
            </a:r>
          </a:p>
          <a:p>
            <a:r>
              <a:rPr lang="vi-VN" dirty="0"/>
              <a:t>- Xác định tối đa các giá trị công suất đo được từ cửa sổ thời gian DFT trong suốt thời gian thử nghiệm.</a:t>
            </a:r>
            <a:endParaRPr lang="vi-VN" b="1" dirty="0"/>
          </a:p>
          <a:p>
            <a:pPr marL="0" indent="0">
              <a:buNone/>
            </a:pPr>
            <a:endParaRPr lang="vi-VN" dirty="0"/>
          </a:p>
        </p:txBody>
      </p:sp>
      <p:sp>
        <p:nvSpPr>
          <p:cNvPr id="7" name="Text Box 156"/>
          <p:cNvSpPr txBox="1"/>
          <p:nvPr/>
        </p:nvSpPr>
        <p:spPr>
          <a:xfrm>
            <a:off x="2123728" y="970773"/>
            <a:ext cx="5904656" cy="4000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indent="457200">
              <a:spcBef>
                <a:spcPts val="600"/>
              </a:spcBef>
              <a:spcAft>
                <a:spcPts val="0"/>
              </a:spcAft>
            </a:pPr>
            <a:r>
              <a:rPr lang="vi-VN" sz="20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IEC 61000-</a:t>
            </a:r>
            <a:r>
              <a:rPr lang="en-US" sz="20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3</a:t>
            </a:r>
            <a:r>
              <a:rPr lang="vi-VN" sz="20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-2:20</a:t>
            </a:r>
            <a:r>
              <a:rPr lang="en-US" sz="20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14:  </a:t>
            </a:r>
            <a:r>
              <a:rPr lang="en-US" sz="2000" b="1" dirty="0" err="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Giới</a:t>
            </a:r>
            <a:r>
              <a:rPr lang="en-US" sz="20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 </a:t>
            </a:r>
            <a:r>
              <a:rPr lang="en-US" sz="2000" b="1" dirty="0" err="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hạn</a:t>
            </a:r>
            <a:r>
              <a:rPr lang="en-US" sz="20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 </a:t>
            </a:r>
            <a:r>
              <a:rPr lang="en-US" sz="2000" b="1" dirty="0" err="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hài</a:t>
            </a:r>
            <a:endParaRPr lang="vi-VN" sz="2000" dirty="0">
              <a:effectLst/>
              <a:latin typeface="Times New Roman"/>
              <a:ea typeface="Arial"/>
              <a:cs typeface="Times New Roman"/>
            </a:endParaRPr>
          </a:p>
        </p:txBody>
      </p:sp>
      <p:sp>
        <p:nvSpPr>
          <p:cNvPr id="4" name="Date Placeholder 3"/>
          <p:cNvSpPr>
            <a:spLocks noGrp="1"/>
          </p:cNvSpPr>
          <p:nvPr>
            <p:ph type="dt" sz="half" idx="10"/>
          </p:nvPr>
        </p:nvSpPr>
        <p:spPr/>
        <p:txBody>
          <a:bodyPr/>
          <a:lstStyle/>
          <a:p>
            <a:fld id="{9A9688D4-BA73-4568-ABE7-00C360F9D5EA}" type="datetime1">
              <a:rPr lang="vi-VN" smtClean="0"/>
              <a:t>03/04/2018</a:t>
            </a:fld>
            <a:endParaRPr lang="vi-VN"/>
          </a:p>
        </p:txBody>
      </p:sp>
      <p:sp>
        <p:nvSpPr>
          <p:cNvPr id="5" name="Slide Number Placeholder 4"/>
          <p:cNvSpPr>
            <a:spLocks noGrp="1"/>
          </p:cNvSpPr>
          <p:nvPr>
            <p:ph type="sldNum" sz="quarter" idx="12"/>
          </p:nvPr>
        </p:nvSpPr>
        <p:spPr/>
        <p:txBody>
          <a:bodyPr/>
          <a:lstStyle/>
          <a:p>
            <a:fld id="{01FB6BD5-ABB8-4017-A434-08AE6E7002D1}" type="slidenum">
              <a:rPr lang="vi-VN" smtClean="0"/>
              <a:t>29</a:t>
            </a:fld>
            <a:endParaRPr lang="vi-VN"/>
          </a:p>
        </p:txBody>
      </p:sp>
    </p:spTree>
    <p:extLst>
      <p:ext uri="{BB962C8B-B14F-4D97-AF65-F5344CB8AC3E}">
        <p14:creationId xmlns:p14="http://schemas.microsoft.com/office/powerpoint/2010/main" val="1139434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4" name="Date Placeholder 3"/>
          <p:cNvSpPr>
            <a:spLocks noGrp="1"/>
          </p:cNvSpPr>
          <p:nvPr>
            <p:ph type="dt" sz="half" idx="10"/>
          </p:nvPr>
        </p:nvSpPr>
        <p:spPr/>
        <p:txBody>
          <a:bodyPr/>
          <a:lstStyle/>
          <a:p>
            <a:fld id="{432423E2-B24F-4F89-AFBA-A78361102C7E}" type="datetime1">
              <a:rPr lang="vi-VN" smtClean="0"/>
              <a:t>03/04/2018</a:t>
            </a:fld>
            <a:endParaRPr lang="vi-VN"/>
          </a:p>
        </p:txBody>
      </p:sp>
      <p:sp>
        <p:nvSpPr>
          <p:cNvPr id="5" name="Slide Number Placeholder 4"/>
          <p:cNvSpPr>
            <a:spLocks noGrp="1"/>
          </p:cNvSpPr>
          <p:nvPr>
            <p:ph type="sldNum" sz="quarter" idx="12"/>
          </p:nvPr>
        </p:nvSpPr>
        <p:spPr/>
        <p:txBody>
          <a:bodyPr/>
          <a:lstStyle/>
          <a:p>
            <a:fld id="{01FB6BD5-ABB8-4017-A434-08AE6E7002D1}" type="slidenum">
              <a:rPr lang="vi-VN" smtClean="0"/>
              <a:t>3</a:t>
            </a:fld>
            <a:endParaRPr lang="vi-VN"/>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8617223" cy="6174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87623" y="6435434"/>
            <a:ext cx="8229600" cy="385955"/>
          </a:xfrm>
        </p:spPr>
        <p:txBody>
          <a:bodyPr>
            <a:normAutofit fontScale="85000" lnSpcReduction="20000"/>
          </a:bodyPr>
          <a:lstStyle/>
          <a:p>
            <a:pPr marL="0" indent="0">
              <a:buNone/>
            </a:pPr>
            <a:r>
              <a:rPr lang="en-US" sz="2800" b="1" dirty="0" err="1" smtClean="0"/>
              <a:t>Bài</a:t>
            </a:r>
            <a:r>
              <a:rPr lang="en-US" sz="2800" b="1" dirty="0" smtClean="0"/>
              <a:t> </a:t>
            </a:r>
            <a:r>
              <a:rPr lang="en-US" sz="2800" b="1" dirty="0" err="1" smtClean="0"/>
              <a:t>giảng</a:t>
            </a:r>
            <a:r>
              <a:rPr lang="en-US" sz="2800" b="1" dirty="0" smtClean="0"/>
              <a:t> Jones </a:t>
            </a:r>
            <a:r>
              <a:rPr lang="en-US" sz="2800" b="1" dirty="0" err="1" smtClean="0"/>
              <a:t>trang</a:t>
            </a:r>
            <a:r>
              <a:rPr lang="en-US" sz="2800" b="1" dirty="0" smtClean="0"/>
              <a:t> 66</a:t>
            </a:r>
            <a:endParaRPr lang="vi-VN" sz="2800" b="1" dirty="0"/>
          </a:p>
        </p:txBody>
      </p:sp>
    </p:spTree>
    <p:extLst>
      <p:ext uri="{BB962C8B-B14F-4D97-AF65-F5344CB8AC3E}">
        <p14:creationId xmlns:p14="http://schemas.microsoft.com/office/powerpoint/2010/main" val="2616575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277" y="130622"/>
            <a:ext cx="8229600" cy="778098"/>
          </a:xfrm>
          <a:solidFill>
            <a:srgbClr val="FFFF00"/>
          </a:solidFill>
        </p:spPr>
        <p:txBody>
          <a:bodyPr>
            <a:normAutofit/>
          </a:bodyPr>
          <a:lstStyle/>
          <a:p>
            <a:r>
              <a:rPr lang="en-US" sz="3600" b="1" dirty="0"/>
              <a:t>2. </a:t>
            </a:r>
            <a:r>
              <a:rPr lang="en-US" sz="3600" b="1" dirty="0" err="1"/>
              <a:t>Các</a:t>
            </a:r>
            <a:r>
              <a:rPr lang="en-US" sz="3600" b="1" dirty="0"/>
              <a:t> </a:t>
            </a:r>
            <a:r>
              <a:rPr lang="en-US" sz="3600" b="1" dirty="0" err="1"/>
              <a:t>tiêu</a:t>
            </a:r>
            <a:r>
              <a:rPr lang="en-US" sz="3600" b="1" dirty="0"/>
              <a:t> </a:t>
            </a:r>
            <a:r>
              <a:rPr lang="en-US" sz="3600" b="1" dirty="0" err="1"/>
              <a:t>chuẩn</a:t>
            </a:r>
            <a:r>
              <a:rPr lang="en-US" sz="3600" b="1" dirty="0"/>
              <a:t> </a:t>
            </a:r>
            <a:r>
              <a:rPr lang="en-US" sz="3600" b="1" dirty="0" err="1"/>
              <a:t>về</a:t>
            </a:r>
            <a:r>
              <a:rPr lang="en-US" sz="3600" b="1" dirty="0"/>
              <a:t> </a:t>
            </a:r>
            <a:r>
              <a:rPr lang="en-US" sz="3600" b="1" dirty="0" err="1"/>
              <a:t>nhiễu</a:t>
            </a:r>
            <a:endParaRPr lang="vi-VN" sz="3600" b="1" dirty="0"/>
          </a:p>
        </p:txBody>
      </p:sp>
      <p:sp>
        <p:nvSpPr>
          <p:cNvPr id="3" name="Content Placeholder 2"/>
          <p:cNvSpPr>
            <a:spLocks noGrp="1"/>
          </p:cNvSpPr>
          <p:nvPr>
            <p:ph idx="1"/>
          </p:nvPr>
        </p:nvSpPr>
        <p:spPr>
          <a:xfrm>
            <a:off x="444277" y="1316848"/>
            <a:ext cx="8229600" cy="2160241"/>
          </a:xfrm>
        </p:spPr>
        <p:txBody>
          <a:bodyPr>
            <a:normAutofit fontScale="77500" lnSpcReduction="20000"/>
          </a:bodyPr>
          <a:lstStyle/>
          <a:p>
            <a:r>
              <a:rPr lang="vi-VN" b="1" dirty="0"/>
              <a:t>7.3 Giới hạn hài đối với thiết bị loại </a:t>
            </a:r>
            <a:r>
              <a:rPr lang="vi-VN" b="1" dirty="0" smtClean="0"/>
              <a:t>C</a:t>
            </a:r>
          </a:p>
          <a:p>
            <a:r>
              <a:rPr lang="vi-VN" dirty="0"/>
              <a:t>a) Công suất hữu công đầu vào</a:t>
            </a:r>
            <a:r>
              <a:rPr lang="vi-VN" b="1" dirty="0"/>
              <a:t> &gt; 25W</a:t>
            </a:r>
            <a:endParaRPr lang="vi-VN" dirty="0"/>
          </a:p>
          <a:p>
            <a:r>
              <a:rPr lang="vi-VN" dirty="0"/>
              <a:t>Đối với thiết bị chiếu sáng có công suất hữu công đầu vào lớn hơn 25 W, dòng hài không được vượt quá giới hạn tương ứng được đưa ra trong Bảng 2.</a:t>
            </a:r>
          </a:p>
          <a:p>
            <a:endParaRPr lang="vi-VN" dirty="0"/>
          </a:p>
        </p:txBody>
      </p:sp>
      <p:sp>
        <p:nvSpPr>
          <p:cNvPr id="7" name="Text Box 156"/>
          <p:cNvSpPr txBox="1"/>
          <p:nvPr/>
        </p:nvSpPr>
        <p:spPr>
          <a:xfrm>
            <a:off x="2195736" y="908720"/>
            <a:ext cx="6336704" cy="4000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indent="457200">
              <a:spcBef>
                <a:spcPts val="600"/>
              </a:spcBef>
              <a:spcAft>
                <a:spcPts val="0"/>
              </a:spcAft>
            </a:pPr>
            <a:r>
              <a:rPr lang="vi-VN" sz="20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IEC 61000-</a:t>
            </a:r>
            <a:r>
              <a:rPr lang="en-US" sz="20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3</a:t>
            </a:r>
            <a:r>
              <a:rPr lang="vi-VN" sz="20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-2:20</a:t>
            </a:r>
            <a:r>
              <a:rPr lang="en-US" sz="20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14:  </a:t>
            </a:r>
            <a:r>
              <a:rPr lang="en-US" sz="2000" b="1" dirty="0" err="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Giới</a:t>
            </a:r>
            <a:r>
              <a:rPr lang="en-US" sz="20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 </a:t>
            </a:r>
            <a:r>
              <a:rPr lang="en-US" sz="2000" b="1" dirty="0" err="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hạn</a:t>
            </a:r>
            <a:r>
              <a:rPr lang="en-US" sz="20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 </a:t>
            </a:r>
            <a:r>
              <a:rPr lang="en-US" sz="2000" b="1" dirty="0" err="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hài</a:t>
            </a:r>
            <a:endParaRPr lang="vi-VN" sz="2000" dirty="0">
              <a:effectLst/>
              <a:latin typeface="Times New Roman"/>
              <a:ea typeface="Arial"/>
              <a:cs typeface="Times New Roman"/>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227976"/>
            <a:ext cx="6166842" cy="3625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FE361C32-9EE0-4E52-9FF5-116960D09E7E}" type="datetime1">
              <a:rPr lang="vi-VN" smtClean="0"/>
              <a:t>03/04/2018</a:t>
            </a:fld>
            <a:endParaRPr lang="vi-VN"/>
          </a:p>
        </p:txBody>
      </p:sp>
      <p:sp>
        <p:nvSpPr>
          <p:cNvPr id="5" name="Slide Number Placeholder 4"/>
          <p:cNvSpPr>
            <a:spLocks noGrp="1"/>
          </p:cNvSpPr>
          <p:nvPr>
            <p:ph type="sldNum" sz="quarter" idx="12"/>
          </p:nvPr>
        </p:nvSpPr>
        <p:spPr/>
        <p:txBody>
          <a:bodyPr/>
          <a:lstStyle/>
          <a:p>
            <a:fld id="{01FB6BD5-ABB8-4017-A434-08AE6E7002D1}" type="slidenum">
              <a:rPr lang="vi-VN" smtClean="0"/>
              <a:t>30</a:t>
            </a:fld>
            <a:endParaRPr lang="vi-VN"/>
          </a:p>
        </p:txBody>
      </p:sp>
    </p:spTree>
    <p:extLst>
      <p:ext uri="{BB962C8B-B14F-4D97-AF65-F5344CB8AC3E}">
        <p14:creationId xmlns:p14="http://schemas.microsoft.com/office/powerpoint/2010/main" val="130419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a:solidFill>
            <a:srgbClr val="FFFF00"/>
          </a:solidFill>
        </p:spPr>
        <p:txBody>
          <a:bodyPr>
            <a:normAutofit/>
          </a:bodyPr>
          <a:lstStyle/>
          <a:p>
            <a:r>
              <a:rPr lang="en-US" sz="3600" b="1" dirty="0"/>
              <a:t>2. </a:t>
            </a:r>
            <a:r>
              <a:rPr lang="en-US" sz="3600" b="1" dirty="0" err="1"/>
              <a:t>Các</a:t>
            </a:r>
            <a:r>
              <a:rPr lang="en-US" sz="3600" b="1" dirty="0"/>
              <a:t> </a:t>
            </a:r>
            <a:r>
              <a:rPr lang="en-US" sz="3600" b="1" dirty="0" err="1"/>
              <a:t>tiêu</a:t>
            </a:r>
            <a:r>
              <a:rPr lang="en-US" sz="3600" b="1" dirty="0"/>
              <a:t> </a:t>
            </a:r>
            <a:r>
              <a:rPr lang="en-US" sz="3600" b="1" dirty="0" err="1"/>
              <a:t>chuẩn</a:t>
            </a:r>
            <a:r>
              <a:rPr lang="en-US" sz="3600" b="1" dirty="0"/>
              <a:t> </a:t>
            </a:r>
            <a:r>
              <a:rPr lang="en-US" sz="3600" b="1" dirty="0" err="1"/>
              <a:t>về</a:t>
            </a:r>
            <a:r>
              <a:rPr lang="en-US" sz="3600" b="1" dirty="0"/>
              <a:t> </a:t>
            </a:r>
            <a:r>
              <a:rPr lang="en-US" sz="3600" b="1" dirty="0" err="1"/>
              <a:t>nhiễu</a:t>
            </a:r>
            <a:endParaRPr lang="vi-VN" sz="3600" b="1" dirty="0"/>
          </a:p>
        </p:txBody>
      </p:sp>
      <p:sp>
        <p:nvSpPr>
          <p:cNvPr id="3" name="Content Placeholder 2"/>
          <p:cNvSpPr>
            <a:spLocks noGrp="1"/>
          </p:cNvSpPr>
          <p:nvPr>
            <p:ph idx="1"/>
          </p:nvPr>
        </p:nvSpPr>
        <p:spPr>
          <a:xfrm>
            <a:off x="539552" y="1988840"/>
            <a:ext cx="8496944" cy="3960441"/>
          </a:xfrm>
        </p:spPr>
        <p:txBody>
          <a:bodyPr>
            <a:normAutofit fontScale="85000" lnSpcReduction="20000"/>
          </a:bodyPr>
          <a:lstStyle/>
          <a:p>
            <a:pPr marL="0" indent="0">
              <a:buNone/>
            </a:pPr>
            <a:r>
              <a:rPr lang="vi-VN" b="1" dirty="0"/>
              <a:t>1. Phạm vi áp dụng</a:t>
            </a:r>
          </a:p>
          <a:p>
            <a:r>
              <a:rPr lang="vi-VN" dirty="0"/>
              <a:t>IEC 61000-3-3 quy định giới hạn thay đổi điện áp có thể được tạo ra bởi một thiết bị được thử nghiệm trong điều kiện quy định và đưa ra hướng dẫn về phương pháp đánh giá.</a:t>
            </a:r>
          </a:p>
          <a:p>
            <a:r>
              <a:rPr lang="vi-VN" dirty="0"/>
              <a:t>IEC 61000-3-3 này có thể áp dụng cho các thiết bị điện và điện tử có dòng điện đầu vào bằng hoặc nhỏ hơn 16 A / pha, được dự định kết nối với các hệ thống phân phối điện áp lưới thấp giữa 220 V và 250 V ở 50 Hz , và không phải là kết nối có điều kiện.</a:t>
            </a:r>
          </a:p>
        </p:txBody>
      </p:sp>
      <p:sp>
        <p:nvSpPr>
          <p:cNvPr id="7" name="Text Box 156"/>
          <p:cNvSpPr txBox="1"/>
          <p:nvPr/>
        </p:nvSpPr>
        <p:spPr>
          <a:xfrm>
            <a:off x="0" y="980728"/>
            <a:ext cx="9036496" cy="7200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indent="457200" algn="ctr">
              <a:spcBef>
                <a:spcPts val="600"/>
              </a:spcBef>
              <a:spcAft>
                <a:spcPts val="0"/>
              </a:spcAft>
            </a:pPr>
            <a:r>
              <a:rPr lang="vi-VN" sz="2000" b="1" dirty="0"/>
              <a:t>IEC 61000-3-3: 2014: Hạn chế thay đổi điện áp, biến động điện áp và nhấp nháy</a:t>
            </a:r>
            <a:endParaRPr lang="vi-VN" sz="2000" b="1" dirty="0">
              <a:effectLst/>
              <a:latin typeface="Times New Roman"/>
              <a:ea typeface="Arial"/>
              <a:cs typeface="Times New Roman"/>
            </a:endParaRPr>
          </a:p>
        </p:txBody>
      </p:sp>
      <p:sp>
        <p:nvSpPr>
          <p:cNvPr id="4" name="Date Placeholder 3"/>
          <p:cNvSpPr>
            <a:spLocks noGrp="1"/>
          </p:cNvSpPr>
          <p:nvPr>
            <p:ph type="dt" sz="half" idx="10"/>
          </p:nvPr>
        </p:nvSpPr>
        <p:spPr/>
        <p:txBody>
          <a:bodyPr/>
          <a:lstStyle/>
          <a:p>
            <a:fld id="{5D5404B6-1082-41FD-9A50-E4C4ED07DF26}" type="datetime1">
              <a:rPr lang="vi-VN" smtClean="0"/>
              <a:t>03/04/2018</a:t>
            </a:fld>
            <a:endParaRPr lang="vi-VN"/>
          </a:p>
        </p:txBody>
      </p:sp>
      <p:sp>
        <p:nvSpPr>
          <p:cNvPr id="5" name="Slide Number Placeholder 4"/>
          <p:cNvSpPr>
            <a:spLocks noGrp="1"/>
          </p:cNvSpPr>
          <p:nvPr>
            <p:ph type="sldNum" sz="quarter" idx="12"/>
          </p:nvPr>
        </p:nvSpPr>
        <p:spPr/>
        <p:txBody>
          <a:bodyPr/>
          <a:lstStyle/>
          <a:p>
            <a:fld id="{01FB6BD5-ABB8-4017-A434-08AE6E7002D1}" type="slidenum">
              <a:rPr lang="vi-VN" smtClean="0"/>
              <a:t>31</a:t>
            </a:fld>
            <a:endParaRPr lang="vi-VN"/>
          </a:p>
        </p:txBody>
      </p:sp>
    </p:spTree>
    <p:extLst>
      <p:ext uri="{BB962C8B-B14F-4D97-AF65-F5344CB8AC3E}">
        <p14:creationId xmlns:p14="http://schemas.microsoft.com/office/powerpoint/2010/main" val="310969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a:solidFill>
            <a:srgbClr val="FFFF00"/>
          </a:solidFill>
        </p:spPr>
        <p:txBody>
          <a:bodyPr>
            <a:normAutofit/>
          </a:bodyPr>
          <a:lstStyle/>
          <a:p>
            <a:r>
              <a:rPr lang="en-US" sz="3600" b="1" dirty="0"/>
              <a:t>2. </a:t>
            </a:r>
            <a:r>
              <a:rPr lang="en-US" sz="3600" b="1" dirty="0" err="1"/>
              <a:t>Các</a:t>
            </a:r>
            <a:r>
              <a:rPr lang="en-US" sz="3600" b="1" dirty="0"/>
              <a:t> </a:t>
            </a:r>
            <a:r>
              <a:rPr lang="en-US" sz="3600" b="1" dirty="0" err="1"/>
              <a:t>tiêu</a:t>
            </a:r>
            <a:r>
              <a:rPr lang="en-US" sz="3600" b="1" dirty="0"/>
              <a:t> </a:t>
            </a:r>
            <a:r>
              <a:rPr lang="en-US" sz="3600" b="1" dirty="0" err="1"/>
              <a:t>chuẩn</a:t>
            </a:r>
            <a:r>
              <a:rPr lang="en-US" sz="3600" b="1" dirty="0"/>
              <a:t> </a:t>
            </a:r>
            <a:r>
              <a:rPr lang="en-US" sz="3600" b="1" dirty="0" err="1"/>
              <a:t>về</a:t>
            </a:r>
            <a:r>
              <a:rPr lang="en-US" sz="3600" b="1" dirty="0"/>
              <a:t> </a:t>
            </a:r>
            <a:r>
              <a:rPr lang="en-US" sz="3600" b="1" dirty="0" err="1"/>
              <a:t>nhiễu</a:t>
            </a:r>
            <a:endParaRPr lang="vi-VN" sz="3600" b="1" dirty="0"/>
          </a:p>
        </p:txBody>
      </p:sp>
      <p:sp>
        <p:nvSpPr>
          <p:cNvPr id="3" name="Content Placeholder 2"/>
          <p:cNvSpPr>
            <a:spLocks noGrp="1"/>
          </p:cNvSpPr>
          <p:nvPr>
            <p:ph idx="1"/>
          </p:nvPr>
        </p:nvSpPr>
        <p:spPr>
          <a:xfrm>
            <a:off x="441730" y="1814157"/>
            <a:ext cx="8496944" cy="1080119"/>
          </a:xfrm>
        </p:spPr>
        <p:txBody>
          <a:bodyPr>
            <a:normAutofit/>
          </a:bodyPr>
          <a:lstStyle/>
          <a:p>
            <a:pPr marL="0" indent="0">
              <a:buNone/>
            </a:pPr>
            <a:r>
              <a:rPr lang="vi-VN" sz="2400" b="1" dirty="0"/>
              <a:t>4. Đánh giá thay đổi, dao động và nhấp nháy điện áp</a:t>
            </a:r>
          </a:p>
          <a:p>
            <a:pPr marL="0" indent="0">
              <a:buNone/>
            </a:pPr>
            <a:r>
              <a:rPr lang="en-US" sz="2400" b="1" i="1" dirty="0" err="1"/>
              <a:t>Đánh</a:t>
            </a:r>
            <a:r>
              <a:rPr lang="en-US" sz="2400" b="1" i="1" dirty="0"/>
              <a:t> </a:t>
            </a:r>
            <a:r>
              <a:rPr lang="en-US" sz="2400" b="1" i="1" dirty="0" err="1"/>
              <a:t>giá</a:t>
            </a:r>
            <a:r>
              <a:rPr lang="en-US" sz="2400" b="1" i="1" dirty="0"/>
              <a:t> </a:t>
            </a:r>
            <a:r>
              <a:rPr lang="en-US" sz="2400" b="1" i="1" dirty="0" err="1"/>
              <a:t>sự</a:t>
            </a:r>
            <a:r>
              <a:rPr lang="en-US" sz="2400" b="1" i="1" dirty="0"/>
              <a:t> </a:t>
            </a:r>
            <a:r>
              <a:rPr lang="en-US" sz="2400" b="1" i="1" dirty="0" err="1"/>
              <a:t>thay</a:t>
            </a:r>
            <a:r>
              <a:rPr lang="en-US" sz="2400" b="1" i="1" dirty="0"/>
              <a:t> </a:t>
            </a:r>
            <a:r>
              <a:rPr lang="en-US" sz="2400" b="1" i="1" dirty="0" err="1"/>
              <a:t>đổi</a:t>
            </a:r>
            <a:r>
              <a:rPr lang="en-US" sz="2400" b="1" i="1" dirty="0"/>
              <a:t> </a:t>
            </a:r>
            <a:r>
              <a:rPr lang="en-US" sz="2400" b="1" i="1" dirty="0" err="1"/>
              <a:t>điện</a:t>
            </a:r>
            <a:r>
              <a:rPr lang="en-US" sz="2400" b="1" i="1" dirty="0"/>
              <a:t> </a:t>
            </a:r>
            <a:r>
              <a:rPr lang="en-US" sz="2400" b="1" i="1" dirty="0" err="1"/>
              <a:t>áp</a:t>
            </a:r>
            <a:r>
              <a:rPr lang="en-US" sz="2400" b="1" i="1" dirty="0"/>
              <a:t> </a:t>
            </a:r>
            <a:r>
              <a:rPr lang="en-US" sz="2400" b="1" i="1" dirty="0" err="1"/>
              <a:t>tương</a:t>
            </a:r>
            <a:r>
              <a:rPr lang="en-US" sz="2400" b="1" i="1" dirty="0"/>
              <a:t> </a:t>
            </a:r>
            <a:r>
              <a:rPr lang="en-US" sz="2400" b="1" i="1" dirty="0" err="1"/>
              <a:t>đối</a:t>
            </a:r>
            <a:r>
              <a:rPr lang="en-US" sz="2400" b="1" i="1" dirty="0"/>
              <a:t>, d (t</a:t>
            </a:r>
            <a:r>
              <a:rPr lang="en-US" sz="2400" b="1" i="1" dirty="0" smtClean="0"/>
              <a:t>)</a:t>
            </a:r>
          </a:p>
          <a:p>
            <a:pPr marL="0" indent="0">
              <a:buNone/>
            </a:pPr>
            <a:endParaRPr lang="vi-VN" sz="2400" dirty="0"/>
          </a:p>
        </p:txBody>
      </p:sp>
      <p:sp>
        <p:nvSpPr>
          <p:cNvPr id="7" name="Text Box 156"/>
          <p:cNvSpPr txBox="1"/>
          <p:nvPr/>
        </p:nvSpPr>
        <p:spPr>
          <a:xfrm>
            <a:off x="539552" y="980728"/>
            <a:ext cx="7992888" cy="86409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indent="457200" algn="ctr">
              <a:spcBef>
                <a:spcPts val="600"/>
              </a:spcBef>
              <a:spcAft>
                <a:spcPts val="0"/>
              </a:spcAft>
            </a:pPr>
            <a:r>
              <a:rPr lang="vi-VN" sz="2000" b="1" dirty="0"/>
              <a:t>IEC 61000-3-3: 2014: Hạn chế thay đổi điện áp, biến động điện áp và nhấp nháy</a:t>
            </a:r>
            <a:endParaRPr lang="vi-VN" sz="2000" b="1" dirty="0">
              <a:effectLst/>
              <a:latin typeface="Times New Roman"/>
              <a:ea typeface="Arial"/>
              <a:cs typeface="Times New Roman"/>
            </a:endParaRPr>
          </a:p>
        </p:txBody>
      </p:sp>
      <p:pic>
        <p:nvPicPr>
          <p:cNvPr id="5" name="Picture 4"/>
          <p:cNvPicPr/>
          <p:nvPr/>
        </p:nvPicPr>
        <p:blipFill>
          <a:blip r:embed="rId2"/>
          <a:stretch>
            <a:fillRect/>
          </a:stretch>
        </p:blipFill>
        <p:spPr>
          <a:xfrm>
            <a:off x="1427973" y="2662477"/>
            <a:ext cx="2520280" cy="504056"/>
          </a:xfrm>
          <a:prstGeom prst="rect">
            <a:avLst/>
          </a:prstGeom>
        </p:spPr>
      </p:pic>
      <p:sp>
        <p:nvSpPr>
          <p:cNvPr id="6" name="Content Placeholder 2"/>
          <p:cNvSpPr txBox="1">
            <a:spLocks/>
          </p:cNvSpPr>
          <p:nvPr/>
        </p:nvSpPr>
        <p:spPr>
          <a:xfrm>
            <a:off x="409493" y="3872844"/>
            <a:ext cx="8496944" cy="11285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a:t>Đánh giá giá trị nhấp nháy ngắn hạn, </a:t>
            </a:r>
            <a:r>
              <a:rPr lang="vi-VN" sz="2400" b="1" dirty="0" smtClean="0"/>
              <a:t>P</a:t>
            </a:r>
            <a:r>
              <a:rPr lang="vi-VN" sz="2400" b="1" baseline="-25000" dirty="0" smtClean="0"/>
              <a:t>st</a:t>
            </a:r>
            <a:endParaRPr lang="vi-VN" sz="2400" b="1" dirty="0" smtClean="0"/>
          </a:p>
          <a:p>
            <a:pPr marL="0" indent="0">
              <a:buNone/>
            </a:pPr>
            <a:r>
              <a:rPr lang="vi-VN" sz="2400" b="1" dirty="0" smtClean="0"/>
              <a:t>Các phương pháp đánh giá </a:t>
            </a:r>
            <a:r>
              <a:rPr lang="vi-VN" sz="2400" b="1" dirty="0"/>
              <a:t>P</a:t>
            </a:r>
            <a:r>
              <a:rPr lang="vi-VN" sz="2400" b="1" baseline="-25000" dirty="0"/>
              <a:t>st</a:t>
            </a:r>
            <a:endParaRPr lang="vi-VN" sz="2400" b="1" dirty="0"/>
          </a:p>
          <a:p>
            <a:pPr marL="0" indent="0">
              <a:buNone/>
            </a:pPr>
            <a:endParaRPr lang="vi-VN" sz="2400" dirty="0"/>
          </a:p>
        </p:txBody>
      </p:sp>
      <p:pic>
        <p:nvPicPr>
          <p:cNvPr id="8" name="Picture 7"/>
          <p:cNvPicPr/>
          <p:nvPr/>
        </p:nvPicPr>
        <p:blipFill>
          <a:blip r:embed="rId3"/>
          <a:stretch>
            <a:fillRect/>
          </a:stretch>
        </p:blipFill>
        <p:spPr>
          <a:xfrm>
            <a:off x="539552" y="4769768"/>
            <a:ext cx="7962965" cy="2088232"/>
          </a:xfrm>
          <a:prstGeom prst="rect">
            <a:avLst/>
          </a:prstGeom>
        </p:spPr>
      </p:pic>
      <p:sp>
        <p:nvSpPr>
          <p:cNvPr id="9" name="Content Placeholder 2"/>
          <p:cNvSpPr txBox="1">
            <a:spLocks/>
          </p:cNvSpPr>
          <p:nvPr/>
        </p:nvSpPr>
        <p:spPr>
          <a:xfrm>
            <a:off x="437125" y="2916477"/>
            <a:ext cx="8496944" cy="10801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a:solidFill>
                  <a:srgbClr val="FF0000"/>
                </a:solidFill>
              </a:rPr>
              <a:t>Sự thay đổi điện áp, ΔU, tại các đầu nối của EUT là do sự thay đổi điện áp rơi qua trở kháng tham chiếu phức Z, </a:t>
            </a:r>
          </a:p>
        </p:txBody>
      </p:sp>
      <p:sp>
        <p:nvSpPr>
          <p:cNvPr id="4" name="Date Placeholder 3"/>
          <p:cNvSpPr>
            <a:spLocks noGrp="1"/>
          </p:cNvSpPr>
          <p:nvPr>
            <p:ph type="dt" sz="half" idx="10"/>
          </p:nvPr>
        </p:nvSpPr>
        <p:spPr/>
        <p:txBody>
          <a:bodyPr/>
          <a:lstStyle/>
          <a:p>
            <a:fld id="{014AFCBD-7BF3-45EC-B515-6322B9727537}" type="datetime1">
              <a:rPr lang="vi-VN" smtClean="0"/>
              <a:t>03/04/2018</a:t>
            </a:fld>
            <a:endParaRPr lang="vi-VN"/>
          </a:p>
        </p:txBody>
      </p:sp>
      <p:sp>
        <p:nvSpPr>
          <p:cNvPr id="10" name="Slide Number Placeholder 9"/>
          <p:cNvSpPr>
            <a:spLocks noGrp="1"/>
          </p:cNvSpPr>
          <p:nvPr>
            <p:ph type="sldNum" sz="quarter" idx="12"/>
          </p:nvPr>
        </p:nvSpPr>
        <p:spPr/>
        <p:txBody>
          <a:bodyPr/>
          <a:lstStyle/>
          <a:p>
            <a:fld id="{01FB6BD5-ABB8-4017-A434-08AE6E7002D1}" type="slidenum">
              <a:rPr lang="vi-VN" smtClean="0"/>
              <a:t>32</a:t>
            </a:fld>
            <a:endParaRPr lang="vi-VN"/>
          </a:p>
        </p:txBody>
      </p:sp>
    </p:spTree>
    <p:extLst>
      <p:ext uri="{BB962C8B-B14F-4D97-AF65-F5344CB8AC3E}">
        <p14:creationId xmlns:p14="http://schemas.microsoft.com/office/powerpoint/2010/main" val="2727172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a:solidFill>
            <a:srgbClr val="FFFF00"/>
          </a:solidFill>
        </p:spPr>
        <p:txBody>
          <a:bodyPr>
            <a:normAutofit/>
          </a:bodyPr>
          <a:lstStyle/>
          <a:p>
            <a:r>
              <a:rPr lang="en-US" sz="3600" b="1" dirty="0"/>
              <a:t>2. </a:t>
            </a:r>
            <a:r>
              <a:rPr lang="en-US" sz="3600" b="1" dirty="0" err="1"/>
              <a:t>Các</a:t>
            </a:r>
            <a:r>
              <a:rPr lang="en-US" sz="3600" b="1" dirty="0"/>
              <a:t> </a:t>
            </a:r>
            <a:r>
              <a:rPr lang="en-US" sz="3600" b="1" dirty="0" err="1"/>
              <a:t>tiêu</a:t>
            </a:r>
            <a:r>
              <a:rPr lang="en-US" sz="3600" b="1" dirty="0"/>
              <a:t> </a:t>
            </a:r>
            <a:r>
              <a:rPr lang="en-US" sz="3600" b="1" dirty="0" err="1"/>
              <a:t>chuẩn</a:t>
            </a:r>
            <a:r>
              <a:rPr lang="en-US" sz="3600" b="1" dirty="0"/>
              <a:t> </a:t>
            </a:r>
            <a:r>
              <a:rPr lang="en-US" sz="3600" b="1" dirty="0" err="1"/>
              <a:t>về</a:t>
            </a:r>
            <a:r>
              <a:rPr lang="en-US" sz="3600" b="1" dirty="0"/>
              <a:t> </a:t>
            </a:r>
            <a:r>
              <a:rPr lang="en-US" sz="3600" b="1" dirty="0" err="1"/>
              <a:t>nhiễu</a:t>
            </a:r>
            <a:endParaRPr lang="vi-VN" sz="3600" b="1" dirty="0"/>
          </a:p>
        </p:txBody>
      </p:sp>
      <p:sp>
        <p:nvSpPr>
          <p:cNvPr id="3" name="Content Placeholder 2"/>
          <p:cNvSpPr>
            <a:spLocks noGrp="1"/>
          </p:cNvSpPr>
          <p:nvPr>
            <p:ph idx="1"/>
          </p:nvPr>
        </p:nvSpPr>
        <p:spPr>
          <a:xfrm>
            <a:off x="244694" y="1916832"/>
            <a:ext cx="8496944" cy="3960441"/>
          </a:xfrm>
        </p:spPr>
        <p:txBody>
          <a:bodyPr>
            <a:normAutofit fontScale="85000" lnSpcReduction="20000"/>
          </a:bodyPr>
          <a:lstStyle/>
          <a:p>
            <a:pPr marL="0" indent="0">
              <a:buNone/>
            </a:pPr>
            <a:r>
              <a:rPr lang="vi-VN" b="1" dirty="0" smtClean="0"/>
              <a:t>Flickermeter</a:t>
            </a:r>
            <a:endParaRPr lang="vi-VN" dirty="0"/>
          </a:p>
          <a:p>
            <a:r>
              <a:rPr lang="vi-VN" dirty="0"/>
              <a:t>Tất cả các loại dao động điện áp có thể được đánh giá bằng phép đo trực tiếp, bằng cách sử dụng một flickermeter tuân thủ các thông số kỹ thuật được nêu trong IEC 61000-4-15: 2010, và được kết nối như mô tả trong tiêu chuẩn này. Đây là phương pháp tham chiếu để áp dụng các giới hạn.</a:t>
            </a:r>
          </a:p>
          <a:p>
            <a:pPr marL="0" indent="0">
              <a:buNone/>
            </a:pPr>
            <a:r>
              <a:rPr lang="vi-VN" b="1" dirty="0" smtClean="0"/>
              <a:t>Phương </a:t>
            </a:r>
            <a:r>
              <a:rPr lang="vi-VN" b="1" dirty="0"/>
              <a:t>pháp mô phỏng</a:t>
            </a:r>
            <a:endParaRPr lang="vi-VN" dirty="0"/>
          </a:p>
          <a:p>
            <a:r>
              <a:rPr lang="vi-VN" dirty="0"/>
              <a:t>Trong trường hợp, ở đó đặc điểm biến đổi điện áp tương đối d (t) được biết, Pst có thể được đánh giá bằng cách sử dụng mô phỏng máy tính.</a:t>
            </a:r>
          </a:p>
          <a:p>
            <a:pPr marL="0" indent="0">
              <a:buNone/>
            </a:pPr>
            <a:endParaRPr lang="vi-VN" dirty="0"/>
          </a:p>
        </p:txBody>
      </p:sp>
      <p:sp>
        <p:nvSpPr>
          <p:cNvPr id="7" name="Text Box 156"/>
          <p:cNvSpPr txBox="1"/>
          <p:nvPr/>
        </p:nvSpPr>
        <p:spPr>
          <a:xfrm>
            <a:off x="611560" y="1149910"/>
            <a:ext cx="7763213" cy="76692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indent="457200" algn="ctr">
              <a:spcBef>
                <a:spcPts val="600"/>
              </a:spcBef>
              <a:spcAft>
                <a:spcPts val="0"/>
              </a:spcAft>
            </a:pPr>
            <a:r>
              <a:rPr lang="vi-VN" sz="2000" b="1" dirty="0"/>
              <a:t>IEC 61000-3-3: 2014: Hạn chế thay đổi điện áp, biến động điện áp và nhấp nháy</a:t>
            </a:r>
            <a:endParaRPr lang="vi-VN" sz="2000" b="1" dirty="0">
              <a:effectLst/>
              <a:latin typeface="Times New Roman"/>
              <a:ea typeface="Arial"/>
              <a:cs typeface="Times New Roman"/>
            </a:endParaRPr>
          </a:p>
        </p:txBody>
      </p:sp>
      <p:sp>
        <p:nvSpPr>
          <p:cNvPr id="4" name="Date Placeholder 3"/>
          <p:cNvSpPr>
            <a:spLocks noGrp="1"/>
          </p:cNvSpPr>
          <p:nvPr>
            <p:ph type="dt" sz="half" idx="10"/>
          </p:nvPr>
        </p:nvSpPr>
        <p:spPr/>
        <p:txBody>
          <a:bodyPr/>
          <a:lstStyle/>
          <a:p>
            <a:fld id="{FD472421-6AC4-48A3-8E4A-45E264C6604B}" type="datetime1">
              <a:rPr lang="vi-VN" smtClean="0"/>
              <a:t>03/04/2018</a:t>
            </a:fld>
            <a:endParaRPr lang="vi-VN"/>
          </a:p>
        </p:txBody>
      </p:sp>
      <p:sp>
        <p:nvSpPr>
          <p:cNvPr id="5" name="Slide Number Placeholder 4"/>
          <p:cNvSpPr>
            <a:spLocks noGrp="1"/>
          </p:cNvSpPr>
          <p:nvPr>
            <p:ph type="sldNum" sz="quarter" idx="12"/>
          </p:nvPr>
        </p:nvSpPr>
        <p:spPr/>
        <p:txBody>
          <a:bodyPr/>
          <a:lstStyle/>
          <a:p>
            <a:fld id="{01FB6BD5-ABB8-4017-A434-08AE6E7002D1}" type="slidenum">
              <a:rPr lang="vi-VN" smtClean="0"/>
              <a:t>33</a:t>
            </a:fld>
            <a:endParaRPr lang="vi-VN"/>
          </a:p>
        </p:txBody>
      </p:sp>
    </p:spTree>
    <p:extLst>
      <p:ext uri="{BB962C8B-B14F-4D97-AF65-F5344CB8AC3E}">
        <p14:creationId xmlns:p14="http://schemas.microsoft.com/office/powerpoint/2010/main" val="27271726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a:solidFill>
            <a:srgbClr val="FFFF00"/>
          </a:solidFill>
        </p:spPr>
        <p:txBody>
          <a:bodyPr>
            <a:normAutofit/>
          </a:bodyPr>
          <a:lstStyle/>
          <a:p>
            <a:r>
              <a:rPr lang="en-US" sz="3600" b="1" dirty="0"/>
              <a:t>2. </a:t>
            </a:r>
            <a:r>
              <a:rPr lang="en-US" sz="3600" b="1" dirty="0" err="1"/>
              <a:t>Các</a:t>
            </a:r>
            <a:r>
              <a:rPr lang="en-US" sz="3600" b="1" dirty="0"/>
              <a:t> </a:t>
            </a:r>
            <a:r>
              <a:rPr lang="en-US" sz="3600" b="1" dirty="0" err="1"/>
              <a:t>tiêu</a:t>
            </a:r>
            <a:r>
              <a:rPr lang="en-US" sz="3600" b="1" dirty="0"/>
              <a:t> </a:t>
            </a:r>
            <a:r>
              <a:rPr lang="en-US" sz="3600" b="1" dirty="0" err="1"/>
              <a:t>chuẩn</a:t>
            </a:r>
            <a:r>
              <a:rPr lang="en-US" sz="3600" b="1" dirty="0"/>
              <a:t> </a:t>
            </a:r>
            <a:r>
              <a:rPr lang="en-US" sz="3600" b="1" dirty="0" err="1"/>
              <a:t>về</a:t>
            </a:r>
            <a:r>
              <a:rPr lang="en-US" sz="3600" b="1" dirty="0"/>
              <a:t> </a:t>
            </a:r>
            <a:r>
              <a:rPr lang="en-US" sz="3600" b="1" dirty="0" err="1"/>
              <a:t>nhiễu</a:t>
            </a:r>
            <a:endParaRPr lang="vi-VN" sz="3600" b="1" dirty="0"/>
          </a:p>
        </p:txBody>
      </p:sp>
      <p:sp>
        <p:nvSpPr>
          <p:cNvPr id="3" name="Content Placeholder 2"/>
          <p:cNvSpPr>
            <a:spLocks noGrp="1"/>
          </p:cNvSpPr>
          <p:nvPr>
            <p:ph idx="1"/>
          </p:nvPr>
        </p:nvSpPr>
        <p:spPr>
          <a:xfrm>
            <a:off x="323528" y="2132856"/>
            <a:ext cx="8496944" cy="3960441"/>
          </a:xfrm>
        </p:spPr>
        <p:txBody>
          <a:bodyPr>
            <a:normAutofit/>
          </a:bodyPr>
          <a:lstStyle/>
          <a:p>
            <a:pPr marL="0" indent="0">
              <a:buNone/>
            </a:pPr>
            <a:r>
              <a:rPr lang="vi-VN" b="1" dirty="0"/>
              <a:t>Phương pháp phân tích</a:t>
            </a:r>
            <a:endParaRPr lang="vi-VN" dirty="0"/>
          </a:p>
        </p:txBody>
      </p:sp>
      <p:sp>
        <p:nvSpPr>
          <p:cNvPr id="5" name="Text Box 156"/>
          <p:cNvSpPr txBox="1"/>
          <p:nvPr/>
        </p:nvSpPr>
        <p:spPr>
          <a:xfrm>
            <a:off x="611560" y="1149910"/>
            <a:ext cx="7763213" cy="76692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indent="457200" algn="ctr">
              <a:spcBef>
                <a:spcPts val="600"/>
              </a:spcBef>
              <a:spcAft>
                <a:spcPts val="0"/>
              </a:spcAft>
            </a:pPr>
            <a:r>
              <a:rPr lang="vi-VN" sz="2000" b="1" dirty="0"/>
              <a:t>IEC 61000-3-3: 2014: Hạn chế thay đổi điện áp, biến động điện áp và nhấp nháy</a:t>
            </a:r>
            <a:endParaRPr lang="vi-VN" sz="2000" b="1" dirty="0">
              <a:effectLst/>
              <a:latin typeface="Times New Roman"/>
              <a:ea typeface="Arial"/>
              <a:cs typeface="Times New Roman"/>
            </a:endParaRPr>
          </a:p>
        </p:txBody>
      </p:sp>
      <p:pic>
        <p:nvPicPr>
          <p:cNvPr id="6" name="Picture 5"/>
          <p:cNvPicPr/>
          <p:nvPr/>
        </p:nvPicPr>
        <p:blipFill>
          <a:blip r:embed="rId2"/>
          <a:stretch>
            <a:fillRect/>
          </a:stretch>
        </p:blipFill>
        <p:spPr>
          <a:xfrm>
            <a:off x="1187624" y="2852936"/>
            <a:ext cx="3096344" cy="576064"/>
          </a:xfrm>
          <a:prstGeom prst="rect">
            <a:avLst/>
          </a:prstGeom>
        </p:spPr>
      </p:pic>
      <p:sp>
        <p:nvSpPr>
          <p:cNvPr id="4" name="Date Placeholder 3"/>
          <p:cNvSpPr>
            <a:spLocks noGrp="1"/>
          </p:cNvSpPr>
          <p:nvPr>
            <p:ph type="dt" sz="half" idx="10"/>
          </p:nvPr>
        </p:nvSpPr>
        <p:spPr/>
        <p:txBody>
          <a:bodyPr/>
          <a:lstStyle/>
          <a:p>
            <a:fld id="{80EE6211-E5AE-4108-9FAA-A9A4926AE967}" type="datetime1">
              <a:rPr lang="vi-VN" smtClean="0"/>
              <a:t>03/04/2018</a:t>
            </a:fld>
            <a:endParaRPr lang="vi-VN"/>
          </a:p>
        </p:txBody>
      </p:sp>
      <p:sp>
        <p:nvSpPr>
          <p:cNvPr id="8" name="Slide Number Placeholder 7"/>
          <p:cNvSpPr>
            <a:spLocks noGrp="1"/>
          </p:cNvSpPr>
          <p:nvPr>
            <p:ph type="sldNum" sz="quarter" idx="12"/>
          </p:nvPr>
        </p:nvSpPr>
        <p:spPr/>
        <p:txBody>
          <a:bodyPr/>
          <a:lstStyle/>
          <a:p>
            <a:fld id="{01FB6BD5-ABB8-4017-A434-08AE6E7002D1}" type="slidenum">
              <a:rPr lang="vi-VN" smtClean="0"/>
              <a:t>34</a:t>
            </a:fld>
            <a:endParaRPr lang="vi-VN"/>
          </a:p>
        </p:txBody>
      </p:sp>
    </p:spTree>
    <p:extLst>
      <p:ext uri="{BB962C8B-B14F-4D97-AF65-F5344CB8AC3E}">
        <p14:creationId xmlns:p14="http://schemas.microsoft.com/office/powerpoint/2010/main" val="27271726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a:solidFill>
            <a:srgbClr val="FFFF00"/>
          </a:solidFill>
        </p:spPr>
        <p:txBody>
          <a:bodyPr>
            <a:normAutofit/>
          </a:bodyPr>
          <a:lstStyle/>
          <a:p>
            <a:r>
              <a:rPr lang="en-US" sz="3600" b="1" dirty="0"/>
              <a:t>2. </a:t>
            </a:r>
            <a:r>
              <a:rPr lang="en-US" sz="3600" b="1" dirty="0" err="1"/>
              <a:t>Các</a:t>
            </a:r>
            <a:r>
              <a:rPr lang="en-US" sz="3600" b="1" dirty="0"/>
              <a:t> </a:t>
            </a:r>
            <a:r>
              <a:rPr lang="en-US" sz="3600" b="1" dirty="0" err="1"/>
              <a:t>tiêu</a:t>
            </a:r>
            <a:r>
              <a:rPr lang="en-US" sz="3600" b="1" dirty="0"/>
              <a:t> </a:t>
            </a:r>
            <a:r>
              <a:rPr lang="en-US" sz="3600" b="1" dirty="0" err="1"/>
              <a:t>chuẩn</a:t>
            </a:r>
            <a:r>
              <a:rPr lang="en-US" sz="3600" b="1" dirty="0"/>
              <a:t> </a:t>
            </a:r>
            <a:r>
              <a:rPr lang="en-US" sz="3600" b="1" dirty="0" err="1"/>
              <a:t>về</a:t>
            </a:r>
            <a:r>
              <a:rPr lang="en-US" sz="3600" b="1" dirty="0"/>
              <a:t> </a:t>
            </a:r>
            <a:r>
              <a:rPr lang="en-US" sz="3600" b="1" dirty="0" err="1"/>
              <a:t>nhiễu</a:t>
            </a:r>
            <a:endParaRPr lang="vi-VN" sz="3600" b="1" dirty="0"/>
          </a:p>
        </p:txBody>
      </p:sp>
      <p:sp>
        <p:nvSpPr>
          <p:cNvPr id="3" name="Content Placeholder 2"/>
          <p:cNvSpPr>
            <a:spLocks noGrp="1"/>
          </p:cNvSpPr>
          <p:nvPr>
            <p:ph idx="1"/>
          </p:nvPr>
        </p:nvSpPr>
        <p:spPr>
          <a:xfrm>
            <a:off x="534120" y="1844824"/>
            <a:ext cx="8496944" cy="3960441"/>
          </a:xfrm>
        </p:spPr>
        <p:txBody>
          <a:bodyPr>
            <a:normAutofit/>
          </a:bodyPr>
          <a:lstStyle/>
          <a:p>
            <a:pPr marL="0" indent="0">
              <a:buNone/>
            </a:pPr>
            <a:r>
              <a:rPr lang="vi-VN" b="1" dirty="0"/>
              <a:t>Định lượng giá trị nhấp nháy dài hạn, </a:t>
            </a:r>
            <a:r>
              <a:rPr lang="vi-VN" b="1" dirty="0" smtClean="0"/>
              <a:t>P</a:t>
            </a:r>
            <a:r>
              <a:rPr lang="vi-VN" b="1" baseline="-25000" dirty="0" smtClean="0"/>
              <a:t>lt</a:t>
            </a:r>
          </a:p>
          <a:p>
            <a:pPr marL="0" indent="0">
              <a:buNone/>
            </a:pPr>
            <a:r>
              <a:rPr lang="vi-VN" dirty="0"/>
              <a:t>Thông thường cần phải đánh giá giá trị của P</a:t>
            </a:r>
            <a:r>
              <a:rPr lang="vi-VN" baseline="-25000" dirty="0"/>
              <a:t>lt</a:t>
            </a:r>
            <a:r>
              <a:rPr lang="vi-VN" dirty="0"/>
              <a:t> đối với thiết bị thường hoạt động trong thời gian hơn 30 phút một lần.</a:t>
            </a:r>
          </a:p>
          <a:p>
            <a:pPr marL="0" indent="0">
              <a:buNone/>
            </a:pPr>
            <a:endParaRPr lang="vi-VN" dirty="0"/>
          </a:p>
        </p:txBody>
      </p:sp>
      <p:sp>
        <p:nvSpPr>
          <p:cNvPr id="5" name="Text Box 156"/>
          <p:cNvSpPr txBox="1"/>
          <p:nvPr/>
        </p:nvSpPr>
        <p:spPr>
          <a:xfrm>
            <a:off x="611560" y="1149910"/>
            <a:ext cx="7763213" cy="76692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indent="457200" algn="ctr">
              <a:spcBef>
                <a:spcPts val="600"/>
              </a:spcBef>
              <a:spcAft>
                <a:spcPts val="0"/>
              </a:spcAft>
            </a:pPr>
            <a:r>
              <a:rPr lang="vi-VN" sz="2000" b="1" dirty="0"/>
              <a:t>IEC 61000-3-3: 2014: Hạn chế thay đổi điện áp, biến động điện áp và nhấp nháy</a:t>
            </a:r>
            <a:endParaRPr lang="vi-VN" sz="2000" b="1" dirty="0">
              <a:effectLst/>
              <a:latin typeface="Times New Roman"/>
              <a:ea typeface="Arial"/>
              <a:cs typeface="Times New Roman"/>
            </a:endParaRPr>
          </a:p>
        </p:txBody>
      </p:sp>
      <p:sp>
        <p:nvSpPr>
          <p:cNvPr id="4" name="Date Placeholder 3"/>
          <p:cNvSpPr>
            <a:spLocks noGrp="1"/>
          </p:cNvSpPr>
          <p:nvPr>
            <p:ph type="dt" sz="half" idx="10"/>
          </p:nvPr>
        </p:nvSpPr>
        <p:spPr/>
        <p:txBody>
          <a:bodyPr/>
          <a:lstStyle/>
          <a:p>
            <a:fld id="{B33D71DC-A087-4C9F-A173-9949CFED1DB0}" type="datetime1">
              <a:rPr lang="vi-VN" smtClean="0"/>
              <a:t>03/04/2018</a:t>
            </a:fld>
            <a:endParaRPr lang="vi-VN"/>
          </a:p>
        </p:txBody>
      </p:sp>
      <p:sp>
        <p:nvSpPr>
          <p:cNvPr id="6" name="Slide Number Placeholder 5"/>
          <p:cNvSpPr>
            <a:spLocks noGrp="1"/>
          </p:cNvSpPr>
          <p:nvPr>
            <p:ph type="sldNum" sz="quarter" idx="12"/>
          </p:nvPr>
        </p:nvSpPr>
        <p:spPr/>
        <p:txBody>
          <a:bodyPr/>
          <a:lstStyle/>
          <a:p>
            <a:fld id="{01FB6BD5-ABB8-4017-A434-08AE6E7002D1}" type="slidenum">
              <a:rPr lang="vi-VN" smtClean="0"/>
              <a:t>35</a:t>
            </a:fld>
            <a:endParaRPr lang="vi-VN"/>
          </a:p>
        </p:txBody>
      </p:sp>
    </p:spTree>
    <p:extLst>
      <p:ext uri="{BB962C8B-B14F-4D97-AF65-F5344CB8AC3E}">
        <p14:creationId xmlns:p14="http://schemas.microsoft.com/office/powerpoint/2010/main" val="27271726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a:solidFill>
            <a:srgbClr val="FFFF00"/>
          </a:solidFill>
        </p:spPr>
        <p:txBody>
          <a:bodyPr>
            <a:normAutofit/>
          </a:bodyPr>
          <a:lstStyle/>
          <a:p>
            <a:r>
              <a:rPr lang="en-US" sz="3600" b="1" dirty="0"/>
              <a:t>2. </a:t>
            </a:r>
            <a:r>
              <a:rPr lang="en-US" sz="3600" b="1" dirty="0" err="1"/>
              <a:t>Các</a:t>
            </a:r>
            <a:r>
              <a:rPr lang="en-US" sz="3600" b="1" dirty="0"/>
              <a:t> </a:t>
            </a:r>
            <a:r>
              <a:rPr lang="en-US" sz="3600" b="1" dirty="0" err="1"/>
              <a:t>tiêu</a:t>
            </a:r>
            <a:r>
              <a:rPr lang="en-US" sz="3600" b="1" dirty="0"/>
              <a:t> </a:t>
            </a:r>
            <a:r>
              <a:rPr lang="en-US" sz="3600" b="1" dirty="0" err="1"/>
              <a:t>chuẩn</a:t>
            </a:r>
            <a:r>
              <a:rPr lang="en-US" sz="3600" b="1" dirty="0"/>
              <a:t> </a:t>
            </a:r>
            <a:r>
              <a:rPr lang="en-US" sz="3600" b="1" dirty="0" err="1"/>
              <a:t>về</a:t>
            </a:r>
            <a:r>
              <a:rPr lang="en-US" sz="3600" b="1" dirty="0"/>
              <a:t> </a:t>
            </a:r>
            <a:r>
              <a:rPr lang="en-US" sz="3600" b="1" dirty="0" err="1"/>
              <a:t>nhiễu</a:t>
            </a:r>
            <a:endParaRPr lang="vi-VN" sz="3600" b="1" dirty="0"/>
          </a:p>
        </p:txBody>
      </p:sp>
      <p:sp>
        <p:nvSpPr>
          <p:cNvPr id="3" name="Content Placeholder 2"/>
          <p:cNvSpPr>
            <a:spLocks noGrp="1"/>
          </p:cNvSpPr>
          <p:nvPr>
            <p:ph idx="1"/>
          </p:nvPr>
        </p:nvSpPr>
        <p:spPr>
          <a:xfrm>
            <a:off x="467544" y="1772816"/>
            <a:ext cx="8496944" cy="3960441"/>
          </a:xfrm>
        </p:spPr>
        <p:txBody>
          <a:bodyPr>
            <a:normAutofit/>
          </a:bodyPr>
          <a:lstStyle/>
          <a:p>
            <a:pPr marL="0" indent="0">
              <a:buNone/>
            </a:pPr>
            <a:r>
              <a:rPr lang="vi-VN" sz="2400" b="1" dirty="0" smtClean="0"/>
              <a:t>5</a:t>
            </a:r>
            <a:r>
              <a:rPr lang="vi-VN" sz="2400" b="1" dirty="0"/>
              <a:t>. Giới hạn</a:t>
            </a:r>
            <a:r>
              <a:rPr lang="vi-VN" sz="2400" dirty="0"/>
              <a:t> </a:t>
            </a:r>
            <a:endParaRPr lang="vi-VN" sz="2400" dirty="0" smtClean="0"/>
          </a:p>
          <a:p>
            <a:r>
              <a:rPr lang="vi-VN" sz="2400" dirty="0" smtClean="0"/>
              <a:t>Các </a:t>
            </a:r>
            <a:r>
              <a:rPr lang="vi-VN" sz="2400" dirty="0"/>
              <a:t>giới hạn áp dụng cho các biến động điện áp và nhấp nháy tại các đầu nối nguồn cấp thiết bị được thử, được đo hoặc tính theo khoản 4 trong các điều kiện đo kiểm được mô tả trong Khoản 6 và Phụ lục A. Các thử nghiệm được thực hiện để chứng minh sự tuân thủ các giới hạn này được coi là thử nghiệm loại.</a:t>
            </a:r>
          </a:p>
          <a:p>
            <a:pPr marL="0" indent="0">
              <a:buNone/>
            </a:pPr>
            <a:endParaRPr lang="vi-VN" sz="2400" dirty="0"/>
          </a:p>
        </p:txBody>
      </p:sp>
      <p:sp>
        <p:nvSpPr>
          <p:cNvPr id="5" name="Text Box 156"/>
          <p:cNvSpPr txBox="1"/>
          <p:nvPr/>
        </p:nvSpPr>
        <p:spPr>
          <a:xfrm>
            <a:off x="611560" y="1149910"/>
            <a:ext cx="7763213" cy="76692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indent="457200" algn="ctr">
              <a:spcBef>
                <a:spcPts val="600"/>
              </a:spcBef>
              <a:spcAft>
                <a:spcPts val="0"/>
              </a:spcAft>
            </a:pPr>
            <a:r>
              <a:rPr lang="vi-VN" sz="2000" b="1" dirty="0"/>
              <a:t>IEC 61000-3-3: 2014: Hạn chế thay đổi điện áp, biến động điện áp và nhấp nháy</a:t>
            </a:r>
            <a:endParaRPr lang="vi-VN" sz="2000" b="1" dirty="0">
              <a:effectLst/>
              <a:latin typeface="Times New Roman"/>
              <a:ea typeface="Arial"/>
              <a:cs typeface="Times New Roman"/>
            </a:endParaRPr>
          </a:p>
        </p:txBody>
      </p:sp>
      <p:sp>
        <p:nvSpPr>
          <p:cNvPr id="4" name="Date Placeholder 3"/>
          <p:cNvSpPr>
            <a:spLocks noGrp="1"/>
          </p:cNvSpPr>
          <p:nvPr>
            <p:ph type="dt" sz="half" idx="10"/>
          </p:nvPr>
        </p:nvSpPr>
        <p:spPr/>
        <p:txBody>
          <a:bodyPr/>
          <a:lstStyle/>
          <a:p>
            <a:fld id="{C8C1473B-E298-4A17-B494-1AD05F36D456}" type="datetime1">
              <a:rPr lang="vi-VN" smtClean="0"/>
              <a:t>03/04/2018</a:t>
            </a:fld>
            <a:endParaRPr lang="vi-VN"/>
          </a:p>
        </p:txBody>
      </p:sp>
      <p:sp>
        <p:nvSpPr>
          <p:cNvPr id="6" name="Slide Number Placeholder 5"/>
          <p:cNvSpPr>
            <a:spLocks noGrp="1"/>
          </p:cNvSpPr>
          <p:nvPr>
            <p:ph type="sldNum" sz="quarter" idx="12"/>
          </p:nvPr>
        </p:nvSpPr>
        <p:spPr/>
        <p:txBody>
          <a:bodyPr/>
          <a:lstStyle/>
          <a:p>
            <a:fld id="{01FB6BD5-ABB8-4017-A434-08AE6E7002D1}" type="slidenum">
              <a:rPr lang="vi-VN" smtClean="0"/>
              <a:t>36</a:t>
            </a:fld>
            <a:endParaRPr lang="vi-VN"/>
          </a:p>
        </p:txBody>
      </p:sp>
    </p:spTree>
    <p:extLst>
      <p:ext uri="{BB962C8B-B14F-4D97-AF65-F5344CB8AC3E}">
        <p14:creationId xmlns:p14="http://schemas.microsoft.com/office/powerpoint/2010/main" val="395714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a:solidFill>
            <a:srgbClr val="FFFF00"/>
          </a:solidFill>
        </p:spPr>
        <p:txBody>
          <a:bodyPr>
            <a:normAutofit/>
          </a:bodyPr>
          <a:lstStyle/>
          <a:p>
            <a:r>
              <a:rPr lang="en-US" sz="3600" b="1" dirty="0"/>
              <a:t>2. </a:t>
            </a:r>
            <a:r>
              <a:rPr lang="en-US" sz="3600" b="1" dirty="0" err="1"/>
              <a:t>Các</a:t>
            </a:r>
            <a:r>
              <a:rPr lang="en-US" sz="3600" b="1" dirty="0"/>
              <a:t> </a:t>
            </a:r>
            <a:r>
              <a:rPr lang="en-US" sz="3600" b="1" dirty="0" err="1"/>
              <a:t>tiêu</a:t>
            </a:r>
            <a:r>
              <a:rPr lang="en-US" sz="3600" b="1" dirty="0"/>
              <a:t> </a:t>
            </a:r>
            <a:r>
              <a:rPr lang="en-US" sz="3600" b="1" dirty="0" err="1"/>
              <a:t>chuẩn</a:t>
            </a:r>
            <a:r>
              <a:rPr lang="en-US" sz="3600" b="1" dirty="0"/>
              <a:t> </a:t>
            </a:r>
            <a:r>
              <a:rPr lang="en-US" sz="3600" b="1" dirty="0" err="1"/>
              <a:t>về</a:t>
            </a:r>
            <a:r>
              <a:rPr lang="en-US" sz="3600" b="1" dirty="0"/>
              <a:t> </a:t>
            </a:r>
            <a:r>
              <a:rPr lang="en-US" sz="3600" b="1" dirty="0" err="1"/>
              <a:t>nhiễu</a:t>
            </a:r>
            <a:endParaRPr lang="vi-VN" sz="3600" b="1" dirty="0"/>
          </a:p>
        </p:txBody>
      </p:sp>
      <p:sp>
        <p:nvSpPr>
          <p:cNvPr id="3" name="Content Placeholder 2"/>
          <p:cNvSpPr>
            <a:spLocks noGrp="1"/>
          </p:cNvSpPr>
          <p:nvPr>
            <p:ph idx="1"/>
          </p:nvPr>
        </p:nvSpPr>
        <p:spPr>
          <a:xfrm>
            <a:off x="534120" y="1844824"/>
            <a:ext cx="8496944" cy="4824536"/>
          </a:xfrm>
        </p:spPr>
        <p:txBody>
          <a:bodyPr>
            <a:normAutofit fontScale="70000" lnSpcReduction="20000"/>
          </a:bodyPr>
          <a:lstStyle/>
          <a:p>
            <a:pPr marL="0" indent="0">
              <a:buNone/>
            </a:pPr>
            <a:r>
              <a:rPr lang="vi-VN" dirty="0"/>
              <a:t>Áp dụng các giới hạn sau:</a:t>
            </a:r>
          </a:p>
          <a:p>
            <a:pPr marL="0" indent="0">
              <a:buNone/>
            </a:pPr>
            <a:r>
              <a:rPr lang="vi-VN" dirty="0"/>
              <a:t>• Giá trị của P</a:t>
            </a:r>
            <a:r>
              <a:rPr lang="vi-VN" baseline="-25000" dirty="0"/>
              <a:t>st</a:t>
            </a:r>
            <a:r>
              <a:rPr lang="vi-VN" dirty="0"/>
              <a:t> không được lớn hơn 1,0;</a:t>
            </a:r>
          </a:p>
          <a:p>
            <a:pPr marL="0" indent="0">
              <a:buNone/>
            </a:pPr>
            <a:r>
              <a:rPr lang="vi-VN" dirty="0"/>
              <a:t>• giá trị P</a:t>
            </a:r>
            <a:r>
              <a:rPr lang="vi-VN" baseline="-25000" dirty="0"/>
              <a:t>lt</a:t>
            </a:r>
            <a:r>
              <a:rPr lang="vi-VN" dirty="0"/>
              <a:t> không được lớn hơn 0,65;</a:t>
            </a:r>
          </a:p>
          <a:p>
            <a:pPr marL="0" indent="0">
              <a:buNone/>
            </a:pPr>
            <a:r>
              <a:rPr lang="vi-VN" dirty="0"/>
              <a:t>• T</a:t>
            </a:r>
            <a:r>
              <a:rPr lang="vi-VN" baseline="-25000" dirty="0"/>
              <a:t>max</a:t>
            </a:r>
            <a:r>
              <a:rPr lang="vi-VN" dirty="0"/>
              <a:t>, giá trị thời gian tích lũy của d (t) với độ lệch vượt quá 3,3% trong quá trình một lần thay đổi điện áp tại các đầu nối của EUT, không được vượt quá 500 ms;</a:t>
            </a:r>
          </a:p>
          <a:p>
            <a:pPr marL="0" indent="0">
              <a:buNone/>
            </a:pPr>
            <a:r>
              <a:rPr lang="vi-VN" dirty="0"/>
              <a:t>• Điện áp thay đổi trạng thái ổn định tương đối, dc, không được vượt quá 3,3%;</a:t>
            </a:r>
          </a:p>
          <a:p>
            <a:pPr marL="0" indent="0">
              <a:buNone/>
            </a:pPr>
            <a:r>
              <a:rPr lang="vi-VN" dirty="0"/>
              <a:t>• Thay đổi điện áp tương đối lớn nhất d</a:t>
            </a:r>
            <a:r>
              <a:rPr lang="vi-VN" baseline="-25000" dirty="0"/>
              <a:t>max</a:t>
            </a:r>
            <a:r>
              <a:rPr lang="vi-VN" dirty="0"/>
              <a:t>, không được vượt quá:</a:t>
            </a:r>
          </a:p>
          <a:p>
            <a:pPr marL="0" indent="0">
              <a:buNone/>
            </a:pPr>
            <a:r>
              <a:rPr lang="vi-VN" dirty="0"/>
              <a:t>a) 4% không có điều kiện bổ sung;</a:t>
            </a:r>
          </a:p>
          <a:p>
            <a:pPr marL="0" indent="0">
              <a:buNone/>
            </a:pPr>
            <a:r>
              <a:rPr lang="vi-VN" dirty="0"/>
              <a:t>b) 6% đối với thiết bị</a:t>
            </a:r>
            <a:r>
              <a:rPr lang="vi-VN" dirty="0" smtClean="0"/>
              <a:t>:</a:t>
            </a:r>
          </a:p>
          <a:p>
            <a:pPr marL="0" indent="0">
              <a:buNone/>
            </a:pPr>
            <a:r>
              <a:rPr lang="vi-VN" dirty="0"/>
              <a:t>- chuyển mạch bằng tay, hoặc</a:t>
            </a:r>
          </a:p>
          <a:p>
            <a:pPr marL="0" indent="0">
              <a:buNone/>
            </a:pPr>
            <a:r>
              <a:rPr lang="vi-VN" dirty="0"/>
              <a:t>- tự động chuyển đổi thường xuyên hơn hai lần mỗi ngày </a:t>
            </a:r>
          </a:p>
          <a:p>
            <a:pPr marL="0" indent="0">
              <a:buNone/>
            </a:pPr>
            <a:endParaRPr lang="vi-VN" dirty="0"/>
          </a:p>
        </p:txBody>
      </p:sp>
      <p:sp>
        <p:nvSpPr>
          <p:cNvPr id="5" name="Text Box 156"/>
          <p:cNvSpPr txBox="1"/>
          <p:nvPr/>
        </p:nvSpPr>
        <p:spPr>
          <a:xfrm>
            <a:off x="611560" y="1149910"/>
            <a:ext cx="7763213" cy="76692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indent="457200" algn="ctr">
              <a:spcBef>
                <a:spcPts val="600"/>
              </a:spcBef>
              <a:spcAft>
                <a:spcPts val="0"/>
              </a:spcAft>
            </a:pPr>
            <a:r>
              <a:rPr lang="vi-VN" sz="2000" b="1" dirty="0"/>
              <a:t>IEC 61000-3-3: 2014: Hạn chế thay đổi điện áp, biến động điện áp và nhấp nháy</a:t>
            </a:r>
            <a:endParaRPr lang="vi-VN" sz="2000" b="1" dirty="0">
              <a:effectLst/>
              <a:latin typeface="Times New Roman"/>
              <a:ea typeface="Arial"/>
              <a:cs typeface="Times New Roman"/>
            </a:endParaRPr>
          </a:p>
        </p:txBody>
      </p:sp>
      <p:sp>
        <p:nvSpPr>
          <p:cNvPr id="4" name="Date Placeholder 3"/>
          <p:cNvSpPr>
            <a:spLocks noGrp="1"/>
          </p:cNvSpPr>
          <p:nvPr>
            <p:ph type="dt" sz="half" idx="10"/>
          </p:nvPr>
        </p:nvSpPr>
        <p:spPr/>
        <p:txBody>
          <a:bodyPr/>
          <a:lstStyle/>
          <a:p>
            <a:fld id="{4A8C2BB6-E2F5-44C3-8186-76F36B1DB0C7}" type="datetime1">
              <a:rPr lang="vi-VN" smtClean="0"/>
              <a:t>03/04/2018</a:t>
            </a:fld>
            <a:endParaRPr lang="vi-VN"/>
          </a:p>
        </p:txBody>
      </p:sp>
      <p:sp>
        <p:nvSpPr>
          <p:cNvPr id="6" name="Slide Number Placeholder 5"/>
          <p:cNvSpPr>
            <a:spLocks noGrp="1"/>
          </p:cNvSpPr>
          <p:nvPr>
            <p:ph type="sldNum" sz="quarter" idx="12"/>
          </p:nvPr>
        </p:nvSpPr>
        <p:spPr/>
        <p:txBody>
          <a:bodyPr/>
          <a:lstStyle/>
          <a:p>
            <a:fld id="{01FB6BD5-ABB8-4017-A434-08AE6E7002D1}" type="slidenum">
              <a:rPr lang="vi-VN" smtClean="0"/>
              <a:t>37</a:t>
            </a:fld>
            <a:endParaRPr lang="vi-VN"/>
          </a:p>
        </p:txBody>
      </p:sp>
    </p:spTree>
    <p:extLst>
      <p:ext uri="{BB962C8B-B14F-4D97-AF65-F5344CB8AC3E}">
        <p14:creationId xmlns:p14="http://schemas.microsoft.com/office/powerpoint/2010/main" val="3957148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a:solidFill>
            <a:srgbClr val="FFFF00"/>
          </a:solidFill>
        </p:spPr>
        <p:txBody>
          <a:bodyPr>
            <a:normAutofit/>
          </a:bodyPr>
          <a:lstStyle/>
          <a:p>
            <a:r>
              <a:rPr lang="en-US" sz="3600" b="1" dirty="0"/>
              <a:t>2. </a:t>
            </a:r>
            <a:r>
              <a:rPr lang="en-US" sz="3600" b="1" dirty="0" err="1"/>
              <a:t>Các</a:t>
            </a:r>
            <a:r>
              <a:rPr lang="en-US" sz="3600" b="1" dirty="0"/>
              <a:t> </a:t>
            </a:r>
            <a:r>
              <a:rPr lang="en-US" sz="3600" b="1" dirty="0" err="1"/>
              <a:t>tiêu</a:t>
            </a:r>
            <a:r>
              <a:rPr lang="en-US" sz="3600" b="1" dirty="0"/>
              <a:t> </a:t>
            </a:r>
            <a:r>
              <a:rPr lang="en-US" sz="3600" b="1" dirty="0" err="1"/>
              <a:t>chuẩn</a:t>
            </a:r>
            <a:r>
              <a:rPr lang="en-US" sz="3600" b="1" dirty="0"/>
              <a:t> </a:t>
            </a:r>
            <a:r>
              <a:rPr lang="en-US" sz="3600" b="1" dirty="0" err="1"/>
              <a:t>về</a:t>
            </a:r>
            <a:r>
              <a:rPr lang="en-US" sz="3600" b="1" dirty="0"/>
              <a:t> </a:t>
            </a:r>
            <a:r>
              <a:rPr lang="en-US" sz="3600" b="1" dirty="0" err="1"/>
              <a:t>nhiễu</a:t>
            </a:r>
            <a:endParaRPr lang="vi-VN" sz="3600" b="1" dirty="0"/>
          </a:p>
        </p:txBody>
      </p:sp>
      <p:sp>
        <p:nvSpPr>
          <p:cNvPr id="3" name="Content Placeholder 2"/>
          <p:cNvSpPr>
            <a:spLocks noGrp="1"/>
          </p:cNvSpPr>
          <p:nvPr>
            <p:ph idx="1"/>
          </p:nvPr>
        </p:nvSpPr>
        <p:spPr>
          <a:xfrm>
            <a:off x="534120" y="1844824"/>
            <a:ext cx="8496944" cy="4824536"/>
          </a:xfrm>
        </p:spPr>
        <p:txBody>
          <a:bodyPr>
            <a:normAutofit fontScale="92500" lnSpcReduction="20000"/>
          </a:bodyPr>
          <a:lstStyle/>
          <a:p>
            <a:pPr marL="0" indent="0">
              <a:buNone/>
            </a:pPr>
            <a:r>
              <a:rPr lang="vi-VN" dirty="0"/>
              <a:t>6. Điều kiện thử </a:t>
            </a:r>
            <a:r>
              <a:rPr lang="vi-VN" dirty="0" smtClean="0"/>
              <a:t>nghiệm</a:t>
            </a:r>
          </a:p>
          <a:p>
            <a:pPr marL="0" indent="0">
              <a:buNone/>
            </a:pPr>
            <a:r>
              <a:rPr lang="vi-VN" dirty="0"/>
              <a:t>Không cần phải thử nghiệm các thiết bị không gây ra sự dao động điện áp đáng kể hoặc nhấp nháy. </a:t>
            </a:r>
            <a:endParaRPr lang="vi-VN" dirty="0" smtClean="0"/>
          </a:p>
          <a:p>
            <a:pPr marL="0" indent="0">
              <a:buNone/>
            </a:pPr>
            <a:r>
              <a:rPr lang="vi-VN" dirty="0"/>
              <a:t>Đối với những thay đổi điện áp gây ra bởi chuyển đổi bằng tay, thiết bị được coi là tuân thủ mà không cần thử nghiệm thêm nếu tối đa dòng điện rms đầu vào (bao gồm dòng đột biến) được đánh giá qua mỗi khoảng thời gian nửa chu kỳ 10 ms giữa các điểm qua 0 không vượt quá 20 A, và dòng điện cung cấp sau khi đột biến nằm trong dải biến thiên 1,5 A</a:t>
            </a:r>
            <a:r>
              <a:rPr lang="vi-VN" dirty="0" smtClean="0"/>
              <a:t>.</a:t>
            </a:r>
            <a:endParaRPr lang="vi-VN" dirty="0"/>
          </a:p>
          <a:p>
            <a:pPr marL="0" indent="0">
              <a:buNone/>
            </a:pPr>
            <a:endParaRPr lang="vi-VN" dirty="0"/>
          </a:p>
        </p:txBody>
      </p:sp>
      <p:sp>
        <p:nvSpPr>
          <p:cNvPr id="5" name="Text Box 156"/>
          <p:cNvSpPr txBox="1"/>
          <p:nvPr/>
        </p:nvSpPr>
        <p:spPr>
          <a:xfrm>
            <a:off x="611560" y="1149910"/>
            <a:ext cx="7763213" cy="76692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indent="457200" algn="ctr">
              <a:spcBef>
                <a:spcPts val="600"/>
              </a:spcBef>
              <a:spcAft>
                <a:spcPts val="0"/>
              </a:spcAft>
            </a:pPr>
            <a:r>
              <a:rPr lang="vi-VN" sz="2000" b="1" dirty="0"/>
              <a:t>IEC 61000-3-3: 2014: Hạn chế thay đổi điện áp, biến động điện áp và nhấp nháy</a:t>
            </a:r>
            <a:endParaRPr lang="vi-VN" sz="2000" b="1" dirty="0">
              <a:effectLst/>
              <a:latin typeface="Times New Roman"/>
              <a:ea typeface="Arial"/>
              <a:cs typeface="Times New Roman"/>
            </a:endParaRPr>
          </a:p>
        </p:txBody>
      </p:sp>
      <p:sp>
        <p:nvSpPr>
          <p:cNvPr id="4" name="Date Placeholder 3"/>
          <p:cNvSpPr>
            <a:spLocks noGrp="1"/>
          </p:cNvSpPr>
          <p:nvPr>
            <p:ph type="dt" sz="half" idx="10"/>
          </p:nvPr>
        </p:nvSpPr>
        <p:spPr/>
        <p:txBody>
          <a:bodyPr/>
          <a:lstStyle/>
          <a:p>
            <a:fld id="{82D7A9DE-A422-4E41-A87E-050ED2DB36F6}" type="datetime1">
              <a:rPr lang="vi-VN" smtClean="0"/>
              <a:t>03/04/2018</a:t>
            </a:fld>
            <a:endParaRPr lang="vi-VN"/>
          </a:p>
        </p:txBody>
      </p:sp>
      <p:sp>
        <p:nvSpPr>
          <p:cNvPr id="6" name="Slide Number Placeholder 5"/>
          <p:cNvSpPr>
            <a:spLocks noGrp="1"/>
          </p:cNvSpPr>
          <p:nvPr>
            <p:ph type="sldNum" sz="quarter" idx="12"/>
          </p:nvPr>
        </p:nvSpPr>
        <p:spPr/>
        <p:txBody>
          <a:bodyPr/>
          <a:lstStyle/>
          <a:p>
            <a:fld id="{01FB6BD5-ABB8-4017-A434-08AE6E7002D1}" type="slidenum">
              <a:rPr lang="vi-VN" smtClean="0"/>
              <a:t>38</a:t>
            </a:fld>
            <a:endParaRPr lang="vi-VN"/>
          </a:p>
        </p:txBody>
      </p:sp>
    </p:spTree>
    <p:extLst>
      <p:ext uri="{BB962C8B-B14F-4D97-AF65-F5344CB8AC3E}">
        <p14:creationId xmlns:p14="http://schemas.microsoft.com/office/powerpoint/2010/main" val="26688723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a:solidFill>
            <a:srgbClr val="FFFF00"/>
          </a:solidFill>
        </p:spPr>
        <p:txBody>
          <a:bodyPr>
            <a:normAutofit/>
          </a:bodyPr>
          <a:lstStyle/>
          <a:p>
            <a:r>
              <a:rPr lang="en-US" sz="3600" b="1" dirty="0"/>
              <a:t>2. </a:t>
            </a:r>
            <a:r>
              <a:rPr lang="en-US" sz="3600" b="1" dirty="0" err="1"/>
              <a:t>Các</a:t>
            </a:r>
            <a:r>
              <a:rPr lang="en-US" sz="3600" b="1" dirty="0"/>
              <a:t> </a:t>
            </a:r>
            <a:r>
              <a:rPr lang="en-US" sz="3600" b="1" dirty="0" err="1"/>
              <a:t>tiêu</a:t>
            </a:r>
            <a:r>
              <a:rPr lang="en-US" sz="3600" b="1" dirty="0"/>
              <a:t> </a:t>
            </a:r>
            <a:r>
              <a:rPr lang="en-US" sz="3600" b="1" dirty="0" err="1"/>
              <a:t>chuẩn</a:t>
            </a:r>
            <a:r>
              <a:rPr lang="en-US" sz="3600" b="1" dirty="0"/>
              <a:t> </a:t>
            </a:r>
            <a:r>
              <a:rPr lang="en-US" sz="3600" b="1" dirty="0" err="1"/>
              <a:t>về</a:t>
            </a:r>
            <a:r>
              <a:rPr lang="en-US" sz="3600" b="1" dirty="0"/>
              <a:t> </a:t>
            </a:r>
            <a:r>
              <a:rPr lang="en-US" sz="3600" b="1" dirty="0" err="1"/>
              <a:t>nhiễu</a:t>
            </a:r>
            <a:endParaRPr lang="vi-VN" sz="3600" b="1" dirty="0"/>
          </a:p>
        </p:txBody>
      </p:sp>
      <p:sp>
        <p:nvSpPr>
          <p:cNvPr id="3" name="Content Placeholder 2"/>
          <p:cNvSpPr>
            <a:spLocks noGrp="1"/>
          </p:cNvSpPr>
          <p:nvPr>
            <p:ph idx="1"/>
          </p:nvPr>
        </p:nvSpPr>
        <p:spPr>
          <a:xfrm>
            <a:off x="534120" y="1844824"/>
            <a:ext cx="8496944" cy="4824536"/>
          </a:xfrm>
        </p:spPr>
        <p:txBody>
          <a:bodyPr>
            <a:normAutofit fontScale="85000" lnSpcReduction="10000"/>
          </a:bodyPr>
          <a:lstStyle/>
          <a:p>
            <a:pPr marL="0" indent="0">
              <a:buNone/>
            </a:pPr>
            <a:r>
              <a:rPr lang="vi-VN" dirty="0"/>
              <a:t>6. Điều kiện thử </a:t>
            </a:r>
            <a:r>
              <a:rPr lang="vi-VN" dirty="0" smtClean="0"/>
              <a:t>nghiệm</a:t>
            </a:r>
          </a:p>
          <a:p>
            <a:pPr marL="0" indent="0">
              <a:buNone/>
            </a:pPr>
            <a:r>
              <a:rPr lang="vi-VN" dirty="0"/>
              <a:t>Không cần phải thử nghiệm các thiết bị không gây ra sự dao động điện áp đáng kể hoặc nhấp nháy. </a:t>
            </a:r>
            <a:endParaRPr lang="vi-VN" dirty="0" smtClean="0"/>
          </a:p>
          <a:p>
            <a:pPr marL="0" indent="0">
              <a:buNone/>
            </a:pPr>
            <a:r>
              <a:rPr lang="vi-VN" dirty="0"/>
              <a:t>Đối với những thay đổi điện áp gây ra bởi chuyển đổi bằng tay, thiết bị được coi là tuân thủ mà không cần thử nghiệm thêm nếu tối đa dòng điện rms đầu vào (bao gồm dòng đột biến) được đánh giá qua mỗi khoảng thời gian nửa chu kỳ 10 ms giữa các điểm qua 0 không vượt quá 20 A, và dòng điện cung cấp sau khi đột biến nằm trong dải biến thiên 1,5 A</a:t>
            </a:r>
            <a:r>
              <a:rPr lang="vi-VN" dirty="0" smtClean="0"/>
              <a:t>.</a:t>
            </a:r>
          </a:p>
          <a:p>
            <a:pPr marL="0" indent="0">
              <a:buNone/>
            </a:pPr>
            <a:r>
              <a:rPr lang="vi-VN" dirty="0" smtClean="0">
                <a:solidFill>
                  <a:srgbClr val="FF0000"/>
                </a:solidFill>
              </a:rPr>
              <a:t>Do đó không tìm hiểu thêm về tiêu chuẩn này cho đèn LED công suất nhỏ</a:t>
            </a:r>
            <a:endParaRPr lang="vi-VN" dirty="0">
              <a:solidFill>
                <a:srgbClr val="FF0000"/>
              </a:solidFill>
            </a:endParaRPr>
          </a:p>
          <a:p>
            <a:pPr marL="0" indent="0">
              <a:buNone/>
            </a:pPr>
            <a:endParaRPr lang="vi-VN" dirty="0"/>
          </a:p>
        </p:txBody>
      </p:sp>
      <p:sp>
        <p:nvSpPr>
          <p:cNvPr id="5" name="Text Box 156"/>
          <p:cNvSpPr txBox="1"/>
          <p:nvPr/>
        </p:nvSpPr>
        <p:spPr>
          <a:xfrm>
            <a:off x="611560" y="1149910"/>
            <a:ext cx="7763213" cy="76692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indent="457200" algn="ctr">
              <a:spcBef>
                <a:spcPts val="600"/>
              </a:spcBef>
              <a:spcAft>
                <a:spcPts val="0"/>
              </a:spcAft>
            </a:pPr>
            <a:r>
              <a:rPr lang="vi-VN" sz="2000" b="1" dirty="0"/>
              <a:t>IEC 61000-3-3: 2014: Hạn chế thay đổi điện áp, biến động điện áp và nhấp nháy</a:t>
            </a:r>
            <a:endParaRPr lang="vi-VN" sz="2000" b="1" dirty="0">
              <a:effectLst/>
              <a:latin typeface="Times New Roman"/>
              <a:ea typeface="Arial"/>
              <a:cs typeface="Times New Roman"/>
            </a:endParaRPr>
          </a:p>
        </p:txBody>
      </p:sp>
      <p:sp>
        <p:nvSpPr>
          <p:cNvPr id="4" name="Date Placeholder 3"/>
          <p:cNvSpPr>
            <a:spLocks noGrp="1"/>
          </p:cNvSpPr>
          <p:nvPr>
            <p:ph type="dt" sz="half" idx="10"/>
          </p:nvPr>
        </p:nvSpPr>
        <p:spPr/>
        <p:txBody>
          <a:bodyPr/>
          <a:lstStyle/>
          <a:p>
            <a:fld id="{D8BA07D7-EE42-41C1-AC66-84A613C1B0BA}" type="datetime1">
              <a:rPr lang="vi-VN" smtClean="0"/>
              <a:t>03/04/2018</a:t>
            </a:fld>
            <a:endParaRPr lang="vi-VN"/>
          </a:p>
        </p:txBody>
      </p:sp>
      <p:sp>
        <p:nvSpPr>
          <p:cNvPr id="6" name="Slide Number Placeholder 5"/>
          <p:cNvSpPr>
            <a:spLocks noGrp="1"/>
          </p:cNvSpPr>
          <p:nvPr>
            <p:ph type="sldNum" sz="quarter" idx="12"/>
          </p:nvPr>
        </p:nvSpPr>
        <p:spPr/>
        <p:txBody>
          <a:bodyPr/>
          <a:lstStyle/>
          <a:p>
            <a:fld id="{01FB6BD5-ABB8-4017-A434-08AE6E7002D1}" type="slidenum">
              <a:rPr lang="vi-VN" smtClean="0"/>
              <a:t>39</a:t>
            </a:fld>
            <a:endParaRPr lang="vi-VN"/>
          </a:p>
        </p:txBody>
      </p:sp>
    </p:spTree>
    <p:extLst>
      <p:ext uri="{BB962C8B-B14F-4D97-AF65-F5344CB8AC3E}">
        <p14:creationId xmlns:p14="http://schemas.microsoft.com/office/powerpoint/2010/main" val="1596883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4" name="Date Placeholder 3"/>
          <p:cNvSpPr>
            <a:spLocks noGrp="1"/>
          </p:cNvSpPr>
          <p:nvPr>
            <p:ph type="dt" sz="half" idx="10"/>
          </p:nvPr>
        </p:nvSpPr>
        <p:spPr/>
        <p:txBody>
          <a:bodyPr/>
          <a:lstStyle/>
          <a:p>
            <a:fld id="{432423E2-B24F-4F89-AFBA-A78361102C7E}" type="datetime1">
              <a:rPr lang="vi-VN" smtClean="0"/>
              <a:t>03/04/2018</a:t>
            </a:fld>
            <a:endParaRPr lang="vi-VN"/>
          </a:p>
        </p:txBody>
      </p:sp>
      <p:sp>
        <p:nvSpPr>
          <p:cNvPr id="5" name="Slide Number Placeholder 4"/>
          <p:cNvSpPr>
            <a:spLocks noGrp="1"/>
          </p:cNvSpPr>
          <p:nvPr>
            <p:ph type="sldNum" sz="quarter" idx="12"/>
          </p:nvPr>
        </p:nvSpPr>
        <p:spPr/>
        <p:txBody>
          <a:bodyPr/>
          <a:lstStyle/>
          <a:p>
            <a:fld id="{01FB6BD5-ABB8-4017-A434-08AE6E7002D1}" type="slidenum">
              <a:rPr lang="vi-VN" smtClean="0"/>
              <a:t>4</a:t>
            </a:fld>
            <a:endParaRPr lang="vi-VN"/>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6632"/>
            <a:ext cx="8316416" cy="632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755576" y="6445819"/>
            <a:ext cx="8229600" cy="295798"/>
          </a:xfrm>
        </p:spPr>
        <p:txBody>
          <a:bodyPr>
            <a:normAutofit fontScale="47500" lnSpcReduction="20000"/>
          </a:bodyPr>
          <a:lstStyle/>
          <a:p>
            <a:pPr marL="0" indent="0">
              <a:buNone/>
            </a:pPr>
            <a:r>
              <a:rPr lang="en-US" b="1" dirty="0" err="1" smtClean="0"/>
              <a:t>Bài</a:t>
            </a:r>
            <a:r>
              <a:rPr lang="en-US" b="1" dirty="0" smtClean="0"/>
              <a:t> </a:t>
            </a:r>
            <a:r>
              <a:rPr lang="en-US" b="1" dirty="0" err="1" smtClean="0"/>
              <a:t>giảng</a:t>
            </a:r>
            <a:r>
              <a:rPr lang="en-US" b="1" dirty="0" smtClean="0"/>
              <a:t> 15 </a:t>
            </a:r>
            <a:r>
              <a:rPr lang="en-US" b="1" dirty="0" err="1" smtClean="0"/>
              <a:t>của</a:t>
            </a:r>
            <a:r>
              <a:rPr lang="en-US" b="1" dirty="0" smtClean="0"/>
              <a:t> Jones, </a:t>
            </a:r>
            <a:r>
              <a:rPr lang="en-US" b="1" dirty="0" err="1" smtClean="0"/>
              <a:t>Trang</a:t>
            </a:r>
            <a:r>
              <a:rPr lang="en-US" b="1" dirty="0" smtClean="0"/>
              <a:t> 69</a:t>
            </a:r>
            <a:endParaRPr lang="vi-VN" b="1" dirty="0"/>
          </a:p>
        </p:txBody>
      </p:sp>
    </p:spTree>
    <p:extLst>
      <p:ext uri="{BB962C8B-B14F-4D97-AF65-F5344CB8AC3E}">
        <p14:creationId xmlns:p14="http://schemas.microsoft.com/office/powerpoint/2010/main" val="23201071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457200" y="1196753"/>
            <a:ext cx="7427168" cy="792088"/>
          </a:xfrm>
        </p:spPr>
        <p:txBody>
          <a:bodyPr>
            <a:normAutofit/>
          </a:bodyPr>
          <a:lstStyle/>
          <a:p>
            <a:pPr marL="0" indent="0">
              <a:buNone/>
            </a:pPr>
            <a:r>
              <a:rPr lang="en-US" dirty="0" err="1" smtClean="0"/>
              <a:t>Các</a:t>
            </a:r>
            <a:r>
              <a:rPr lang="en-US" dirty="0" smtClean="0"/>
              <a:t> </a:t>
            </a:r>
            <a:r>
              <a:rPr lang="en-US" dirty="0" err="1" smtClean="0"/>
              <a:t>tiêu</a:t>
            </a:r>
            <a:r>
              <a:rPr lang="en-US" dirty="0" smtClean="0"/>
              <a:t> </a:t>
            </a:r>
            <a:r>
              <a:rPr lang="en-US" dirty="0" err="1" smtClean="0"/>
              <a:t>chuẩn</a:t>
            </a:r>
            <a:r>
              <a:rPr lang="en-US" dirty="0" smtClean="0"/>
              <a:t> </a:t>
            </a:r>
            <a:r>
              <a:rPr lang="en-US" dirty="0" err="1" smtClean="0"/>
              <a:t>về</a:t>
            </a:r>
            <a:r>
              <a:rPr lang="en-US" dirty="0" smtClean="0"/>
              <a:t> </a:t>
            </a:r>
            <a:r>
              <a:rPr lang="en-US" dirty="0" err="1" smtClean="0"/>
              <a:t>miễn</a:t>
            </a:r>
            <a:r>
              <a:rPr lang="en-US" dirty="0" smtClean="0"/>
              <a:t> </a:t>
            </a:r>
            <a:r>
              <a:rPr lang="en-US" dirty="0" err="1" smtClean="0"/>
              <a:t>nhiễm</a:t>
            </a:r>
            <a:endParaRPr lang="vi-VN"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825626"/>
            <a:ext cx="6413500" cy="503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D0C0EF17-8F35-4802-9953-C716E815313A}" type="datetime1">
              <a:rPr lang="vi-VN" smtClean="0"/>
              <a:t>03/04/2018</a:t>
            </a:fld>
            <a:endParaRPr lang="vi-VN"/>
          </a:p>
        </p:txBody>
      </p:sp>
      <p:sp>
        <p:nvSpPr>
          <p:cNvPr id="5" name="Slide Number Placeholder 4"/>
          <p:cNvSpPr>
            <a:spLocks noGrp="1"/>
          </p:cNvSpPr>
          <p:nvPr>
            <p:ph type="sldNum" sz="quarter" idx="12"/>
          </p:nvPr>
        </p:nvSpPr>
        <p:spPr/>
        <p:txBody>
          <a:bodyPr/>
          <a:lstStyle/>
          <a:p>
            <a:fld id="{01FB6BD5-ABB8-4017-A434-08AE6E7002D1}" type="slidenum">
              <a:rPr lang="vi-VN" smtClean="0"/>
              <a:t>40</a:t>
            </a:fld>
            <a:endParaRPr lang="vi-VN"/>
          </a:p>
        </p:txBody>
      </p:sp>
    </p:spTree>
    <p:extLst>
      <p:ext uri="{BB962C8B-B14F-4D97-AF65-F5344CB8AC3E}">
        <p14:creationId xmlns:p14="http://schemas.microsoft.com/office/powerpoint/2010/main" val="42834168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467379" y="1052736"/>
            <a:ext cx="8363272" cy="792088"/>
          </a:xfrm>
        </p:spPr>
        <p:txBody>
          <a:bodyPr>
            <a:normAutofit fontScale="85000" lnSpcReduction="20000"/>
          </a:bodyPr>
          <a:lstStyle/>
          <a:p>
            <a:pPr marL="0" indent="0">
              <a:buNone/>
            </a:pPr>
            <a:r>
              <a:rPr lang="vi-VN" b="1" dirty="0"/>
              <a:t>IEC 61000-4-2:2008 / TCVN 7909-4-2:2015: Miễn nhiễm đối với hiện tượng phóng tĩnh điện</a:t>
            </a:r>
            <a:r>
              <a:rPr lang="vi-VN" b="1" i="1" dirty="0"/>
              <a:t> </a:t>
            </a:r>
            <a:endParaRPr lang="vi-VN" b="1" dirty="0"/>
          </a:p>
        </p:txBody>
      </p:sp>
      <p:sp>
        <p:nvSpPr>
          <p:cNvPr id="5" name="Content Placeholder 2"/>
          <p:cNvSpPr txBox="1">
            <a:spLocks/>
          </p:cNvSpPr>
          <p:nvPr/>
        </p:nvSpPr>
        <p:spPr>
          <a:xfrm>
            <a:off x="467544" y="1700808"/>
            <a:ext cx="8363272" cy="504056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b="1" dirty="0"/>
              <a:t>1. Phạm vi áp dụng</a:t>
            </a:r>
          </a:p>
          <a:p>
            <a:r>
              <a:rPr lang="vi-VN" dirty="0"/>
              <a:t>Tiêu chuẩn này qui định các yêu cầu về miễn nhiễm và phương pháp thử cho các thiết bị điện, điện tử đối với hiện tượng phóng tĩnh điện trực tiếp từ người khai thác sử dụng và từ các đối tượng kề bên. </a:t>
            </a:r>
            <a:endParaRPr lang="vi-VN" dirty="0" smtClean="0"/>
          </a:p>
          <a:p>
            <a:r>
              <a:rPr lang="vi-VN" dirty="0" smtClean="0"/>
              <a:t>Mục </a:t>
            </a:r>
            <a:r>
              <a:rPr lang="vi-VN" dirty="0"/>
              <a:t>đích của tiêu chuẩn này là đưa ra một qui định chung, có khả năng tái tạo lại trong việc đánh giá chất lượng của thiết bị điện, điện tử khi phải chịu ảnh hưởng của các hiện tượng phóng tĩnh điện. Tiêu chuẩn này bao gồm cả trường hợp phóng tĩnh điện từ người khai thác sử dụng tới các đối tượng kề bên thiết bị được kiểm tra.</a:t>
            </a:r>
          </a:p>
          <a:p>
            <a:pPr marL="0" indent="0">
              <a:buNone/>
            </a:pPr>
            <a:r>
              <a:rPr lang="vi-VN" dirty="0" smtClean="0"/>
              <a:t>Tiêu </a:t>
            </a:r>
            <a:r>
              <a:rPr lang="vi-VN" dirty="0"/>
              <a:t>chuẩn này qui định</a:t>
            </a:r>
            <a:r>
              <a:rPr lang="vi-VN" dirty="0" smtClean="0"/>
              <a:t>:</a:t>
            </a:r>
          </a:p>
          <a:p>
            <a:r>
              <a:rPr lang="vi-VN" dirty="0" smtClean="0"/>
              <a:t> </a:t>
            </a:r>
            <a:r>
              <a:rPr lang="vi-VN" dirty="0"/>
              <a:t>- Dạng sóng danh định của dòng phóng;</a:t>
            </a:r>
          </a:p>
          <a:p>
            <a:r>
              <a:rPr lang="vi-VN" dirty="0"/>
              <a:t>- Các mức thử;</a:t>
            </a:r>
          </a:p>
          <a:p>
            <a:r>
              <a:rPr lang="vi-VN" dirty="0"/>
              <a:t>- Thiết bị thử;</a:t>
            </a:r>
          </a:p>
          <a:p>
            <a:r>
              <a:rPr lang="vi-VN" dirty="0"/>
              <a:t>- Thiết lập cấu hình thử;</a:t>
            </a:r>
          </a:p>
          <a:p>
            <a:r>
              <a:rPr lang="vi-VN" dirty="0"/>
              <a:t>- Quy trình thử.</a:t>
            </a:r>
          </a:p>
        </p:txBody>
      </p:sp>
      <p:sp>
        <p:nvSpPr>
          <p:cNvPr id="4" name="Date Placeholder 3"/>
          <p:cNvSpPr>
            <a:spLocks noGrp="1"/>
          </p:cNvSpPr>
          <p:nvPr>
            <p:ph type="dt" sz="half" idx="10"/>
          </p:nvPr>
        </p:nvSpPr>
        <p:spPr/>
        <p:txBody>
          <a:bodyPr/>
          <a:lstStyle/>
          <a:p>
            <a:fld id="{6B97BE1A-A270-4533-B5FB-E31B5E0818BB}" type="datetime1">
              <a:rPr lang="vi-VN" smtClean="0"/>
              <a:t>03/04/2018</a:t>
            </a:fld>
            <a:endParaRPr lang="vi-VN"/>
          </a:p>
        </p:txBody>
      </p:sp>
      <p:sp>
        <p:nvSpPr>
          <p:cNvPr id="6" name="Slide Number Placeholder 5"/>
          <p:cNvSpPr>
            <a:spLocks noGrp="1"/>
          </p:cNvSpPr>
          <p:nvPr>
            <p:ph type="sldNum" sz="quarter" idx="12"/>
          </p:nvPr>
        </p:nvSpPr>
        <p:spPr/>
        <p:txBody>
          <a:bodyPr/>
          <a:lstStyle/>
          <a:p>
            <a:fld id="{01FB6BD5-ABB8-4017-A434-08AE6E7002D1}" type="slidenum">
              <a:rPr lang="vi-VN" smtClean="0"/>
              <a:t>41</a:t>
            </a:fld>
            <a:endParaRPr lang="vi-VN"/>
          </a:p>
        </p:txBody>
      </p:sp>
    </p:spTree>
    <p:extLst>
      <p:ext uri="{BB962C8B-B14F-4D97-AF65-F5344CB8AC3E}">
        <p14:creationId xmlns:p14="http://schemas.microsoft.com/office/powerpoint/2010/main" val="7536818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467379" y="1052736"/>
            <a:ext cx="8363272" cy="792088"/>
          </a:xfrm>
        </p:spPr>
        <p:txBody>
          <a:bodyPr>
            <a:normAutofit fontScale="85000" lnSpcReduction="20000"/>
          </a:bodyPr>
          <a:lstStyle/>
          <a:p>
            <a:pPr marL="0" indent="0">
              <a:buNone/>
            </a:pPr>
            <a:r>
              <a:rPr lang="vi-VN" b="1" dirty="0"/>
              <a:t>IEC 61000-4-2:2008 / TCVN 7909-4-2:2015: Miễn nhiễm đối với hiện tượng phóng tĩnh điện</a:t>
            </a:r>
            <a:r>
              <a:rPr lang="vi-VN" b="1" i="1" dirty="0"/>
              <a:t> </a:t>
            </a:r>
            <a:endParaRPr lang="vi-VN" b="1" dirty="0"/>
          </a:p>
        </p:txBody>
      </p:sp>
      <p:sp>
        <p:nvSpPr>
          <p:cNvPr id="5" name="Content Placeholder 2"/>
          <p:cNvSpPr txBox="1">
            <a:spLocks/>
          </p:cNvSpPr>
          <p:nvPr/>
        </p:nvSpPr>
        <p:spPr>
          <a:xfrm>
            <a:off x="467544" y="1700808"/>
            <a:ext cx="8363272" cy="5760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dirty="0" smtClean="0"/>
              <a:t>5. Các </a:t>
            </a:r>
            <a:r>
              <a:rPr lang="vi-VN" dirty="0"/>
              <a:t>mức thử</a:t>
            </a:r>
          </a:p>
        </p:txBody>
      </p:sp>
      <p:graphicFrame>
        <p:nvGraphicFramePr>
          <p:cNvPr id="4" name="Table 3"/>
          <p:cNvGraphicFramePr>
            <a:graphicFrameLocks noGrp="1"/>
          </p:cNvGraphicFramePr>
          <p:nvPr>
            <p:extLst>
              <p:ext uri="{D42A27DB-BD31-4B8C-83A1-F6EECF244321}">
                <p14:modId xmlns:p14="http://schemas.microsoft.com/office/powerpoint/2010/main" val="1034994599"/>
              </p:ext>
            </p:extLst>
          </p:nvPr>
        </p:nvGraphicFramePr>
        <p:xfrm>
          <a:off x="1444010" y="2708920"/>
          <a:ext cx="6410340" cy="3893183"/>
        </p:xfrm>
        <a:graphic>
          <a:graphicData uri="http://schemas.openxmlformats.org/drawingml/2006/table">
            <a:tbl>
              <a:tblPr firstRow="1" firstCol="1" bandRow="1">
                <a:tableStyleId>{5C22544A-7EE6-4342-B048-85BDC9FD1C3A}</a:tableStyleId>
              </a:tblPr>
              <a:tblGrid>
                <a:gridCol w="1602585"/>
                <a:gridCol w="1602585"/>
                <a:gridCol w="1602585"/>
                <a:gridCol w="1602585"/>
              </a:tblGrid>
              <a:tr h="885934">
                <a:tc gridSpan="2">
                  <a:txBody>
                    <a:bodyPr/>
                    <a:lstStyle/>
                    <a:p>
                      <a:pPr indent="457200" algn="ctr">
                        <a:lnSpc>
                          <a:spcPct val="115000"/>
                        </a:lnSpc>
                        <a:spcBef>
                          <a:spcPts val="600"/>
                        </a:spcBef>
                        <a:spcAft>
                          <a:spcPts val="0"/>
                        </a:spcAft>
                      </a:pPr>
                      <a:r>
                        <a:rPr lang="vi-VN" sz="2200">
                          <a:effectLst/>
                        </a:rPr>
                        <a:t>Phóng điện tiếp xúc</a:t>
                      </a:r>
                      <a:endParaRPr lang="vi-VN" sz="1400">
                        <a:effectLst/>
                        <a:latin typeface="Times New Roman"/>
                        <a:ea typeface="Arial"/>
                        <a:cs typeface="Times New Roman"/>
                      </a:endParaRPr>
                    </a:p>
                  </a:txBody>
                  <a:tcPr marL="0" marR="0" marT="0" marB="0" anchor="ctr"/>
                </a:tc>
                <a:tc hMerge="1">
                  <a:txBody>
                    <a:bodyPr/>
                    <a:lstStyle/>
                    <a:p>
                      <a:endParaRPr lang="vi-VN"/>
                    </a:p>
                  </a:txBody>
                  <a:tcPr/>
                </a:tc>
                <a:tc gridSpan="2">
                  <a:txBody>
                    <a:bodyPr/>
                    <a:lstStyle/>
                    <a:p>
                      <a:pPr indent="457200" algn="ctr">
                        <a:lnSpc>
                          <a:spcPct val="115000"/>
                        </a:lnSpc>
                        <a:spcBef>
                          <a:spcPts val="600"/>
                        </a:spcBef>
                        <a:spcAft>
                          <a:spcPts val="0"/>
                        </a:spcAft>
                      </a:pPr>
                      <a:r>
                        <a:rPr lang="vi-VN" sz="2200">
                          <a:effectLst/>
                        </a:rPr>
                        <a:t>Phóng điện qua không khí</a:t>
                      </a:r>
                      <a:endParaRPr lang="vi-VN" sz="1400">
                        <a:effectLst/>
                        <a:latin typeface="Times New Roman"/>
                        <a:ea typeface="Arial"/>
                        <a:cs typeface="Times New Roman"/>
                      </a:endParaRPr>
                    </a:p>
                  </a:txBody>
                  <a:tcPr marL="0" marR="0" marT="0" marB="0" anchor="ctr"/>
                </a:tc>
                <a:tc hMerge="1">
                  <a:txBody>
                    <a:bodyPr/>
                    <a:lstStyle/>
                    <a:p>
                      <a:endParaRPr lang="vi-VN"/>
                    </a:p>
                  </a:txBody>
                  <a:tcPr/>
                </a:tc>
              </a:tr>
              <a:tr h="885934">
                <a:tc>
                  <a:txBody>
                    <a:bodyPr/>
                    <a:lstStyle/>
                    <a:p>
                      <a:pPr indent="457200" algn="ctr">
                        <a:lnSpc>
                          <a:spcPct val="115000"/>
                        </a:lnSpc>
                        <a:spcBef>
                          <a:spcPts val="600"/>
                        </a:spcBef>
                        <a:spcAft>
                          <a:spcPts val="0"/>
                        </a:spcAft>
                      </a:pPr>
                      <a:r>
                        <a:rPr lang="vi-VN" sz="2200">
                          <a:effectLst/>
                        </a:rPr>
                        <a:t>Mức</a:t>
                      </a:r>
                      <a:endParaRPr lang="vi-VN" sz="1400">
                        <a:effectLst/>
                        <a:latin typeface="Times New Roman"/>
                        <a:ea typeface="Arial"/>
                        <a:cs typeface="Times New Roman"/>
                      </a:endParaRPr>
                    </a:p>
                  </a:txBody>
                  <a:tcPr marL="0" marR="0" marT="0" marB="0" anchor="ctr"/>
                </a:tc>
                <a:tc>
                  <a:txBody>
                    <a:bodyPr/>
                    <a:lstStyle/>
                    <a:p>
                      <a:pPr indent="457200" algn="ctr">
                        <a:lnSpc>
                          <a:spcPct val="115000"/>
                        </a:lnSpc>
                        <a:spcBef>
                          <a:spcPts val="600"/>
                        </a:spcBef>
                        <a:spcAft>
                          <a:spcPts val="0"/>
                        </a:spcAft>
                      </a:pPr>
                      <a:r>
                        <a:rPr lang="vi-VN" sz="2200">
                          <a:effectLst/>
                        </a:rPr>
                        <a:t>Điện áp thử, kV</a:t>
                      </a:r>
                      <a:endParaRPr lang="vi-VN" sz="1400">
                        <a:effectLst/>
                        <a:latin typeface="Times New Roman"/>
                        <a:ea typeface="Arial"/>
                        <a:cs typeface="Times New Roman"/>
                      </a:endParaRPr>
                    </a:p>
                  </a:txBody>
                  <a:tcPr marL="0" marR="0" marT="0" marB="0" anchor="ctr"/>
                </a:tc>
                <a:tc>
                  <a:txBody>
                    <a:bodyPr/>
                    <a:lstStyle/>
                    <a:p>
                      <a:pPr indent="457200" algn="ctr">
                        <a:lnSpc>
                          <a:spcPct val="115000"/>
                        </a:lnSpc>
                        <a:spcBef>
                          <a:spcPts val="600"/>
                        </a:spcBef>
                        <a:spcAft>
                          <a:spcPts val="0"/>
                        </a:spcAft>
                      </a:pPr>
                      <a:r>
                        <a:rPr lang="vi-VN" sz="2200">
                          <a:effectLst/>
                        </a:rPr>
                        <a:t>Mức</a:t>
                      </a:r>
                      <a:endParaRPr lang="vi-VN" sz="1400">
                        <a:effectLst/>
                        <a:latin typeface="Times New Roman"/>
                        <a:ea typeface="Arial"/>
                        <a:cs typeface="Times New Roman"/>
                      </a:endParaRPr>
                    </a:p>
                  </a:txBody>
                  <a:tcPr marL="0" marR="0" marT="0" marB="0" anchor="ctr"/>
                </a:tc>
                <a:tc>
                  <a:txBody>
                    <a:bodyPr/>
                    <a:lstStyle/>
                    <a:p>
                      <a:pPr indent="457200" algn="ctr">
                        <a:lnSpc>
                          <a:spcPct val="115000"/>
                        </a:lnSpc>
                        <a:spcBef>
                          <a:spcPts val="600"/>
                        </a:spcBef>
                        <a:spcAft>
                          <a:spcPts val="0"/>
                        </a:spcAft>
                      </a:pPr>
                      <a:r>
                        <a:rPr lang="vi-VN" sz="2200">
                          <a:effectLst/>
                        </a:rPr>
                        <a:t>Điện áp thử, kV</a:t>
                      </a:r>
                      <a:endParaRPr lang="vi-VN" sz="1400">
                        <a:effectLst/>
                        <a:latin typeface="Times New Roman"/>
                        <a:ea typeface="Arial"/>
                        <a:cs typeface="Times New Roman"/>
                      </a:endParaRPr>
                    </a:p>
                  </a:txBody>
                  <a:tcPr marL="0" marR="0" marT="0" marB="0" anchor="ctr"/>
                </a:tc>
              </a:tr>
              <a:tr h="424263">
                <a:tc>
                  <a:txBody>
                    <a:bodyPr/>
                    <a:lstStyle/>
                    <a:p>
                      <a:pPr indent="457200" algn="ctr">
                        <a:lnSpc>
                          <a:spcPct val="115000"/>
                        </a:lnSpc>
                        <a:spcBef>
                          <a:spcPts val="600"/>
                        </a:spcBef>
                        <a:spcAft>
                          <a:spcPts val="0"/>
                        </a:spcAft>
                      </a:pPr>
                      <a:r>
                        <a:rPr lang="vi-VN" sz="2200">
                          <a:effectLst/>
                        </a:rPr>
                        <a:t>1</a:t>
                      </a:r>
                      <a:endParaRPr lang="vi-VN" sz="1400">
                        <a:effectLst/>
                        <a:latin typeface="Times New Roman"/>
                        <a:ea typeface="Arial"/>
                        <a:cs typeface="Times New Roman"/>
                      </a:endParaRPr>
                    </a:p>
                  </a:txBody>
                  <a:tcPr marL="0" marR="0" marT="0" marB="0" anchor="ctr"/>
                </a:tc>
                <a:tc>
                  <a:txBody>
                    <a:bodyPr/>
                    <a:lstStyle/>
                    <a:p>
                      <a:pPr indent="457200" algn="ctr">
                        <a:lnSpc>
                          <a:spcPct val="115000"/>
                        </a:lnSpc>
                        <a:spcBef>
                          <a:spcPts val="600"/>
                        </a:spcBef>
                        <a:spcAft>
                          <a:spcPts val="0"/>
                        </a:spcAft>
                      </a:pPr>
                      <a:r>
                        <a:rPr lang="vi-VN" sz="2200">
                          <a:effectLst/>
                        </a:rPr>
                        <a:t>2</a:t>
                      </a:r>
                      <a:endParaRPr lang="vi-VN" sz="1400">
                        <a:effectLst/>
                        <a:latin typeface="Times New Roman"/>
                        <a:ea typeface="Arial"/>
                        <a:cs typeface="Times New Roman"/>
                      </a:endParaRPr>
                    </a:p>
                  </a:txBody>
                  <a:tcPr marL="0" marR="0" marT="0" marB="0" anchor="ctr"/>
                </a:tc>
                <a:tc>
                  <a:txBody>
                    <a:bodyPr/>
                    <a:lstStyle/>
                    <a:p>
                      <a:pPr indent="457200" algn="ctr">
                        <a:lnSpc>
                          <a:spcPct val="115000"/>
                        </a:lnSpc>
                        <a:spcBef>
                          <a:spcPts val="600"/>
                        </a:spcBef>
                        <a:spcAft>
                          <a:spcPts val="0"/>
                        </a:spcAft>
                      </a:pPr>
                      <a:r>
                        <a:rPr lang="vi-VN" sz="2200">
                          <a:effectLst/>
                        </a:rPr>
                        <a:t>1</a:t>
                      </a:r>
                      <a:endParaRPr lang="vi-VN" sz="1400">
                        <a:effectLst/>
                        <a:latin typeface="Times New Roman"/>
                        <a:ea typeface="Arial"/>
                        <a:cs typeface="Times New Roman"/>
                      </a:endParaRPr>
                    </a:p>
                  </a:txBody>
                  <a:tcPr marL="0" marR="0" marT="0" marB="0" anchor="ctr"/>
                </a:tc>
                <a:tc>
                  <a:txBody>
                    <a:bodyPr/>
                    <a:lstStyle/>
                    <a:p>
                      <a:pPr indent="457200" algn="ctr">
                        <a:lnSpc>
                          <a:spcPct val="115000"/>
                        </a:lnSpc>
                        <a:spcBef>
                          <a:spcPts val="600"/>
                        </a:spcBef>
                        <a:spcAft>
                          <a:spcPts val="0"/>
                        </a:spcAft>
                      </a:pPr>
                      <a:r>
                        <a:rPr lang="vi-VN" sz="2200">
                          <a:effectLst/>
                        </a:rPr>
                        <a:t>2</a:t>
                      </a:r>
                      <a:endParaRPr lang="vi-VN" sz="1400">
                        <a:effectLst/>
                        <a:latin typeface="Times New Roman"/>
                        <a:ea typeface="Arial"/>
                        <a:cs typeface="Times New Roman"/>
                      </a:endParaRPr>
                    </a:p>
                  </a:txBody>
                  <a:tcPr marL="0" marR="0" marT="0" marB="0" anchor="ctr"/>
                </a:tc>
              </a:tr>
              <a:tr h="424263">
                <a:tc>
                  <a:txBody>
                    <a:bodyPr/>
                    <a:lstStyle/>
                    <a:p>
                      <a:pPr indent="457200" algn="ctr">
                        <a:lnSpc>
                          <a:spcPct val="115000"/>
                        </a:lnSpc>
                        <a:spcBef>
                          <a:spcPts val="600"/>
                        </a:spcBef>
                        <a:spcAft>
                          <a:spcPts val="0"/>
                        </a:spcAft>
                      </a:pPr>
                      <a:r>
                        <a:rPr lang="vi-VN" sz="2200">
                          <a:effectLst/>
                        </a:rPr>
                        <a:t>2</a:t>
                      </a:r>
                      <a:endParaRPr lang="vi-VN" sz="1400">
                        <a:effectLst/>
                        <a:latin typeface="Times New Roman"/>
                        <a:ea typeface="Arial"/>
                        <a:cs typeface="Times New Roman"/>
                      </a:endParaRPr>
                    </a:p>
                  </a:txBody>
                  <a:tcPr marL="0" marR="0" marT="0" marB="0" anchor="ctr"/>
                </a:tc>
                <a:tc>
                  <a:txBody>
                    <a:bodyPr/>
                    <a:lstStyle/>
                    <a:p>
                      <a:pPr indent="457200" algn="ctr">
                        <a:lnSpc>
                          <a:spcPct val="115000"/>
                        </a:lnSpc>
                        <a:spcBef>
                          <a:spcPts val="600"/>
                        </a:spcBef>
                        <a:spcAft>
                          <a:spcPts val="0"/>
                        </a:spcAft>
                      </a:pPr>
                      <a:r>
                        <a:rPr lang="vi-VN" sz="2200">
                          <a:effectLst/>
                        </a:rPr>
                        <a:t>4</a:t>
                      </a:r>
                      <a:endParaRPr lang="vi-VN" sz="1400">
                        <a:effectLst/>
                        <a:latin typeface="Times New Roman"/>
                        <a:ea typeface="Arial"/>
                        <a:cs typeface="Times New Roman"/>
                      </a:endParaRPr>
                    </a:p>
                  </a:txBody>
                  <a:tcPr marL="0" marR="0" marT="0" marB="0" anchor="ctr"/>
                </a:tc>
                <a:tc>
                  <a:txBody>
                    <a:bodyPr/>
                    <a:lstStyle/>
                    <a:p>
                      <a:pPr indent="457200" algn="ctr">
                        <a:lnSpc>
                          <a:spcPct val="115000"/>
                        </a:lnSpc>
                        <a:spcBef>
                          <a:spcPts val="600"/>
                        </a:spcBef>
                        <a:spcAft>
                          <a:spcPts val="0"/>
                        </a:spcAft>
                      </a:pPr>
                      <a:r>
                        <a:rPr lang="vi-VN" sz="2200">
                          <a:effectLst/>
                        </a:rPr>
                        <a:t>2</a:t>
                      </a:r>
                      <a:endParaRPr lang="vi-VN" sz="1400">
                        <a:effectLst/>
                        <a:latin typeface="Times New Roman"/>
                        <a:ea typeface="Arial"/>
                        <a:cs typeface="Times New Roman"/>
                      </a:endParaRPr>
                    </a:p>
                  </a:txBody>
                  <a:tcPr marL="0" marR="0" marT="0" marB="0" anchor="ctr"/>
                </a:tc>
                <a:tc>
                  <a:txBody>
                    <a:bodyPr/>
                    <a:lstStyle/>
                    <a:p>
                      <a:pPr indent="457200" algn="ctr">
                        <a:lnSpc>
                          <a:spcPct val="115000"/>
                        </a:lnSpc>
                        <a:spcBef>
                          <a:spcPts val="600"/>
                        </a:spcBef>
                        <a:spcAft>
                          <a:spcPts val="0"/>
                        </a:spcAft>
                      </a:pPr>
                      <a:r>
                        <a:rPr lang="vi-VN" sz="2200">
                          <a:effectLst/>
                        </a:rPr>
                        <a:t>4</a:t>
                      </a:r>
                      <a:endParaRPr lang="vi-VN" sz="1400">
                        <a:effectLst/>
                        <a:latin typeface="Times New Roman"/>
                        <a:ea typeface="Arial"/>
                        <a:cs typeface="Times New Roman"/>
                      </a:endParaRPr>
                    </a:p>
                  </a:txBody>
                  <a:tcPr marL="0" marR="0" marT="0" marB="0" anchor="ctr"/>
                </a:tc>
              </a:tr>
              <a:tr h="424263">
                <a:tc>
                  <a:txBody>
                    <a:bodyPr/>
                    <a:lstStyle/>
                    <a:p>
                      <a:pPr indent="457200" algn="ctr">
                        <a:lnSpc>
                          <a:spcPct val="115000"/>
                        </a:lnSpc>
                        <a:spcBef>
                          <a:spcPts val="600"/>
                        </a:spcBef>
                        <a:spcAft>
                          <a:spcPts val="0"/>
                        </a:spcAft>
                      </a:pPr>
                      <a:r>
                        <a:rPr lang="vi-VN" sz="2200">
                          <a:effectLst/>
                        </a:rPr>
                        <a:t>3</a:t>
                      </a:r>
                      <a:endParaRPr lang="vi-VN" sz="1400">
                        <a:effectLst/>
                        <a:latin typeface="Times New Roman"/>
                        <a:ea typeface="Arial"/>
                        <a:cs typeface="Times New Roman"/>
                      </a:endParaRPr>
                    </a:p>
                  </a:txBody>
                  <a:tcPr marL="0" marR="0" marT="0" marB="0" anchor="ctr"/>
                </a:tc>
                <a:tc>
                  <a:txBody>
                    <a:bodyPr/>
                    <a:lstStyle/>
                    <a:p>
                      <a:pPr indent="457200" algn="ctr">
                        <a:lnSpc>
                          <a:spcPct val="115000"/>
                        </a:lnSpc>
                        <a:spcBef>
                          <a:spcPts val="600"/>
                        </a:spcBef>
                        <a:spcAft>
                          <a:spcPts val="0"/>
                        </a:spcAft>
                      </a:pPr>
                      <a:r>
                        <a:rPr lang="vi-VN" sz="2200">
                          <a:effectLst/>
                        </a:rPr>
                        <a:t>6</a:t>
                      </a:r>
                      <a:endParaRPr lang="vi-VN" sz="1400">
                        <a:effectLst/>
                        <a:latin typeface="Times New Roman"/>
                        <a:ea typeface="Arial"/>
                        <a:cs typeface="Times New Roman"/>
                      </a:endParaRPr>
                    </a:p>
                  </a:txBody>
                  <a:tcPr marL="0" marR="0" marT="0" marB="0" anchor="ctr"/>
                </a:tc>
                <a:tc>
                  <a:txBody>
                    <a:bodyPr/>
                    <a:lstStyle/>
                    <a:p>
                      <a:pPr indent="457200" algn="ctr">
                        <a:lnSpc>
                          <a:spcPct val="115000"/>
                        </a:lnSpc>
                        <a:spcBef>
                          <a:spcPts val="600"/>
                        </a:spcBef>
                        <a:spcAft>
                          <a:spcPts val="0"/>
                        </a:spcAft>
                      </a:pPr>
                      <a:r>
                        <a:rPr lang="vi-VN" sz="2200">
                          <a:effectLst/>
                        </a:rPr>
                        <a:t>3</a:t>
                      </a:r>
                      <a:endParaRPr lang="vi-VN" sz="1400">
                        <a:effectLst/>
                        <a:latin typeface="Times New Roman"/>
                        <a:ea typeface="Arial"/>
                        <a:cs typeface="Times New Roman"/>
                      </a:endParaRPr>
                    </a:p>
                  </a:txBody>
                  <a:tcPr marL="0" marR="0" marT="0" marB="0" anchor="ctr"/>
                </a:tc>
                <a:tc>
                  <a:txBody>
                    <a:bodyPr/>
                    <a:lstStyle/>
                    <a:p>
                      <a:pPr indent="457200" algn="ctr">
                        <a:lnSpc>
                          <a:spcPct val="115000"/>
                        </a:lnSpc>
                        <a:spcBef>
                          <a:spcPts val="600"/>
                        </a:spcBef>
                        <a:spcAft>
                          <a:spcPts val="0"/>
                        </a:spcAft>
                      </a:pPr>
                      <a:r>
                        <a:rPr lang="vi-VN" sz="2200">
                          <a:effectLst/>
                        </a:rPr>
                        <a:t>8</a:t>
                      </a:r>
                      <a:endParaRPr lang="vi-VN" sz="1400">
                        <a:effectLst/>
                        <a:latin typeface="Times New Roman"/>
                        <a:ea typeface="Arial"/>
                        <a:cs typeface="Times New Roman"/>
                      </a:endParaRPr>
                    </a:p>
                  </a:txBody>
                  <a:tcPr marL="0" marR="0" marT="0" marB="0" anchor="ctr"/>
                </a:tc>
              </a:tr>
              <a:tr h="424263">
                <a:tc>
                  <a:txBody>
                    <a:bodyPr/>
                    <a:lstStyle/>
                    <a:p>
                      <a:pPr indent="457200" algn="ctr">
                        <a:lnSpc>
                          <a:spcPct val="115000"/>
                        </a:lnSpc>
                        <a:spcBef>
                          <a:spcPts val="600"/>
                        </a:spcBef>
                        <a:spcAft>
                          <a:spcPts val="0"/>
                        </a:spcAft>
                      </a:pPr>
                      <a:r>
                        <a:rPr lang="vi-VN" sz="2200">
                          <a:effectLst/>
                        </a:rPr>
                        <a:t>4</a:t>
                      </a:r>
                      <a:endParaRPr lang="vi-VN" sz="1400">
                        <a:effectLst/>
                        <a:latin typeface="Times New Roman"/>
                        <a:ea typeface="Arial"/>
                        <a:cs typeface="Times New Roman"/>
                      </a:endParaRPr>
                    </a:p>
                  </a:txBody>
                  <a:tcPr marL="0" marR="0" marT="0" marB="0" anchor="ctr"/>
                </a:tc>
                <a:tc>
                  <a:txBody>
                    <a:bodyPr/>
                    <a:lstStyle/>
                    <a:p>
                      <a:pPr indent="457200" algn="ctr">
                        <a:lnSpc>
                          <a:spcPct val="115000"/>
                        </a:lnSpc>
                        <a:spcBef>
                          <a:spcPts val="600"/>
                        </a:spcBef>
                        <a:spcAft>
                          <a:spcPts val="0"/>
                        </a:spcAft>
                      </a:pPr>
                      <a:r>
                        <a:rPr lang="vi-VN" sz="2200">
                          <a:effectLst/>
                        </a:rPr>
                        <a:t>8</a:t>
                      </a:r>
                      <a:endParaRPr lang="vi-VN" sz="1400">
                        <a:effectLst/>
                        <a:latin typeface="Times New Roman"/>
                        <a:ea typeface="Arial"/>
                        <a:cs typeface="Times New Roman"/>
                      </a:endParaRPr>
                    </a:p>
                  </a:txBody>
                  <a:tcPr marL="0" marR="0" marT="0" marB="0" anchor="ctr"/>
                </a:tc>
                <a:tc>
                  <a:txBody>
                    <a:bodyPr/>
                    <a:lstStyle/>
                    <a:p>
                      <a:pPr indent="457200" algn="ctr">
                        <a:lnSpc>
                          <a:spcPct val="115000"/>
                        </a:lnSpc>
                        <a:spcBef>
                          <a:spcPts val="600"/>
                        </a:spcBef>
                        <a:spcAft>
                          <a:spcPts val="0"/>
                        </a:spcAft>
                      </a:pPr>
                      <a:r>
                        <a:rPr lang="vi-VN" sz="2200">
                          <a:effectLst/>
                        </a:rPr>
                        <a:t>4</a:t>
                      </a:r>
                      <a:endParaRPr lang="vi-VN" sz="1400">
                        <a:effectLst/>
                        <a:latin typeface="Times New Roman"/>
                        <a:ea typeface="Arial"/>
                        <a:cs typeface="Times New Roman"/>
                      </a:endParaRPr>
                    </a:p>
                  </a:txBody>
                  <a:tcPr marL="0" marR="0" marT="0" marB="0" anchor="ctr"/>
                </a:tc>
                <a:tc>
                  <a:txBody>
                    <a:bodyPr/>
                    <a:lstStyle/>
                    <a:p>
                      <a:pPr indent="457200" algn="ctr">
                        <a:lnSpc>
                          <a:spcPct val="115000"/>
                        </a:lnSpc>
                        <a:spcBef>
                          <a:spcPts val="600"/>
                        </a:spcBef>
                        <a:spcAft>
                          <a:spcPts val="0"/>
                        </a:spcAft>
                      </a:pPr>
                      <a:r>
                        <a:rPr lang="vi-VN" sz="2200">
                          <a:effectLst/>
                        </a:rPr>
                        <a:t>15</a:t>
                      </a:r>
                      <a:endParaRPr lang="vi-VN" sz="1400">
                        <a:effectLst/>
                        <a:latin typeface="Times New Roman"/>
                        <a:ea typeface="Arial"/>
                        <a:cs typeface="Times New Roman"/>
                      </a:endParaRPr>
                    </a:p>
                  </a:txBody>
                  <a:tcPr marL="0" marR="0" marT="0" marB="0" anchor="ctr"/>
                </a:tc>
              </a:tr>
              <a:tr h="424263">
                <a:tc>
                  <a:txBody>
                    <a:bodyPr/>
                    <a:lstStyle/>
                    <a:p>
                      <a:pPr indent="457200" algn="ctr">
                        <a:lnSpc>
                          <a:spcPct val="115000"/>
                        </a:lnSpc>
                        <a:spcBef>
                          <a:spcPts val="600"/>
                        </a:spcBef>
                        <a:spcAft>
                          <a:spcPts val="0"/>
                        </a:spcAft>
                      </a:pPr>
                      <a:r>
                        <a:rPr lang="vi-VN" sz="2200">
                          <a:effectLst/>
                        </a:rPr>
                        <a:t>x</a:t>
                      </a:r>
                      <a:r>
                        <a:rPr lang="vi-VN" sz="2200" baseline="30000">
                          <a:effectLst/>
                        </a:rPr>
                        <a:t>a</a:t>
                      </a:r>
                      <a:endParaRPr lang="vi-VN" sz="1400">
                        <a:effectLst/>
                        <a:latin typeface="Times New Roman"/>
                        <a:ea typeface="Arial"/>
                        <a:cs typeface="Times New Roman"/>
                      </a:endParaRPr>
                    </a:p>
                  </a:txBody>
                  <a:tcPr marL="0" marR="0" marT="0" marB="0" anchor="ctr"/>
                </a:tc>
                <a:tc>
                  <a:txBody>
                    <a:bodyPr/>
                    <a:lstStyle/>
                    <a:p>
                      <a:pPr indent="457200" algn="ctr">
                        <a:lnSpc>
                          <a:spcPct val="115000"/>
                        </a:lnSpc>
                        <a:spcBef>
                          <a:spcPts val="600"/>
                        </a:spcBef>
                        <a:spcAft>
                          <a:spcPts val="0"/>
                        </a:spcAft>
                      </a:pPr>
                      <a:r>
                        <a:rPr lang="vi-VN" sz="2200">
                          <a:effectLst/>
                        </a:rPr>
                        <a:t>đặc biệt</a:t>
                      </a:r>
                      <a:endParaRPr lang="vi-VN" sz="1400">
                        <a:effectLst/>
                        <a:latin typeface="Times New Roman"/>
                        <a:ea typeface="Arial"/>
                        <a:cs typeface="Times New Roman"/>
                      </a:endParaRPr>
                    </a:p>
                  </a:txBody>
                  <a:tcPr marL="0" marR="0" marT="0" marB="0" anchor="ctr"/>
                </a:tc>
                <a:tc>
                  <a:txBody>
                    <a:bodyPr/>
                    <a:lstStyle/>
                    <a:p>
                      <a:pPr indent="457200" algn="ctr">
                        <a:lnSpc>
                          <a:spcPct val="115000"/>
                        </a:lnSpc>
                        <a:spcBef>
                          <a:spcPts val="600"/>
                        </a:spcBef>
                        <a:spcAft>
                          <a:spcPts val="0"/>
                        </a:spcAft>
                      </a:pPr>
                      <a:r>
                        <a:rPr lang="vi-VN" sz="2200">
                          <a:effectLst/>
                        </a:rPr>
                        <a:t>x</a:t>
                      </a:r>
                      <a:r>
                        <a:rPr lang="vi-VN" sz="2200" baseline="30000">
                          <a:effectLst/>
                        </a:rPr>
                        <a:t>a</a:t>
                      </a:r>
                      <a:endParaRPr lang="vi-VN" sz="1400">
                        <a:effectLst/>
                        <a:latin typeface="Times New Roman"/>
                        <a:ea typeface="Arial"/>
                        <a:cs typeface="Times New Roman"/>
                      </a:endParaRPr>
                    </a:p>
                  </a:txBody>
                  <a:tcPr marL="0" marR="0" marT="0" marB="0" anchor="ctr"/>
                </a:tc>
                <a:tc>
                  <a:txBody>
                    <a:bodyPr/>
                    <a:lstStyle/>
                    <a:p>
                      <a:pPr indent="457200" algn="ctr">
                        <a:lnSpc>
                          <a:spcPct val="115000"/>
                        </a:lnSpc>
                        <a:spcBef>
                          <a:spcPts val="600"/>
                        </a:spcBef>
                        <a:spcAft>
                          <a:spcPts val="0"/>
                        </a:spcAft>
                      </a:pPr>
                      <a:r>
                        <a:rPr lang="vi-VN" sz="2200" dirty="0">
                          <a:effectLst/>
                        </a:rPr>
                        <a:t>đặc biệt</a:t>
                      </a:r>
                      <a:endParaRPr lang="vi-VN" sz="1400" dirty="0">
                        <a:effectLst/>
                        <a:latin typeface="Times New Roman"/>
                        <a:ea typeface="Arial"/>
                        <a:cs typeface="Times New Roman"/>
                      </a:endParaRPr>
                    </a:p>
                  </a:txBody>
                  <a:tcPr marL="0" marR="0" marT="0" marB="0" anchor="ctr"/>
                </a:tc>
              </a:tr>
            </a:tbl>
          </a:graphicData>
        </a:graphic>
      </p:graphicFrame>
      <p:sp>
        <p:nvSpPr>
          <p:cNvPr id="6" name="Date Placeholder 5"/>
          <p:cNvSpPr>
            <a:spLocks noGrp="1"/>
          </p:cNvSpPr>
          <p:nvPr>
            <p:ph type="dt" sz="half" idx="10"/>
          </p:nvPr>
        </p:nvSpPr>
        <p:spPr/>
        <p:txBody>
          <a:bodyPr/>
          <a:lstStyle/>
          <a:p>
            <a:fld id="{C1D4CC83-35A8-4E6D-97D1-BE32D3E8BEFA}" type="datetime1">
              <a:rPr lang="vi-VN" smtClean="0"/>
              <a:t>03/04/2018</a:t>
            </a:fld>
            <a:endParaRPr lang="vi-VN"/>
          </a:p>
        </p:txBody>
      </p:sp>
      <p:sp>
        <p:nvSpPr>
          <p:cNvPr id="7" name="Slide Number Placeholder 6"/>
          <p:cNvSpPr>
            <a:spLocks noGrp="1"/>
          </p:cNvSpPr>
          <p:nvPr>
            <p:ph type="sldNum" sz="quarter" idx="12"/>
          </p:nvPr>
        </p:nvSpPr>
        <p:spPr/>
        <p:txBody>
          <a:bodyPr/>
          <a:lstStyle/>
          <a:p>
            <a:fld id="{01FB6BD5-ABB8-4017-A434-08AE6E7002D1}" type="slidenum">
              <a:rPr lang="vi-VN" smtClean="0"/>
              <a:t>42</a:t>
            </a:fld>
            <a:endParaRPr lang="vi-VN"/>
          </a:p>
        </p:txBody>
      </p:sp>
    </p:spTree>
    <p:extLst>
      <p:ext uri="{BB962C8B-B14F-4D97-AF65-F5344CB8AC3E}">
        <p14:creationId xmlns:p14="http://schemas.microsoft.com/office/powerpoint/2010/main" val="609429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467379" y="1052736"/>
            <a:ext cx="8363272" cy="792088"/>
          </a:xfrm>
        </p:spPr>
        <p:txBody>
          <a:bodyPr>
            <a:normAutofit fontScale="85000" lnSpcReduction="20000"/>
          </a:bodyPr>
          <a:lstStyle/>
          <a:p>
            <a:pPr marL="0" indent="0">
              <a:buNone/>
            </a:pPr>
            <a:r>
              <a:rPr lang="vi-VN" b="1" dirty="0"/>
              <a:t>IEC 61000-4-2:2008 / TCVN 7909-4-2:2015: Miễn nhiễm đối với hiện tượng phóng tĩnh điện</a:t>
            </a:r>
            <a:r>
              <a:rPr lang="vi-VN" b="1" i="1" dirty="0"/>
              <a:t> </a:t>
            </a:r>
            <a:endParaRPr lang="vi-VN" b="1" dirty="0"/>
          </a:p>
        </p:txBody>
      </p:sp>
      <p:sp>
        <p:nvSpPr>
          <p:cNvPr id="5" name="Content Placeholder 2"/>
          <p:cNvSpPr txBox="1">
            <a:spLocks/>
          </p:cNvSpPr>
          <p:nvPr/>
        </p:nvSpPr>
        <p:spPr>
          <a:xfrm>
            <a:off x="467544" y="1886165"/>
            <a:ext cx="8363272"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800" dirty="0" smtClean="0"/>
              <a:t>Máy phát tín hiệu thử</a:t>
            </a:r>
            <a:endParaRPr lang="vi-VN" sz="2800" dirty="0"/>
          </a:p>
        </p:txBody>
      </p:sp>
      <p:pic>
        <p:nvPicPr>
          <p:cNvPr id="6" name="Picture 5" descr="https://vanbanphapluat.co/data/2017/08/283702/image004.jpg"/>
          <p:cNvPicPr/>
          <p:nvPr/>
        </p:nvPicPr>
        <p:blipFill>
          <a:blip r:embed="rId2">
            <a:extLst>
              <a:ext uri="{28A0092B-C50C-407E-A947-70E740481C1C}">
                <a14:useLocalDpi xmlns:a14="http://schemas.microsoft.com/office/drawing/2010/main" val="0"/>
              </a:ext>
            </a:extLst>
          </a:blip>
          <a:srcRect/>
          <a:stretch>
            <a:fillRect/>
          </a:stretch>
        </p:blipFill>
        <p:spPr bwMode="auto">
          <a:xfrm>
            <a:off x="1048780" y="2492896"/>
            <a:ext cx="7200800" cy="2459426"/>
          </a:xfrm>
          <a:prstGeom prst="rect">
            <a:avLst/>
          </a:prstGeom>
          <a:noFill/>
          <a:ln>
            <a:noFill/>
          </a:ln>
        </p:spPr>
      </p:pic>
      <p:sp>
        <p:nvSpPr>
          <p:cNvPr id="4" name="Date Placeholder 3"/>
          <p:cNvSpPr>
            <a:spLocks noGrp="1"/>
          </p:cNvSpPr>
          <p:nvPr>
            <p:ph type="dt" sz="half" idx="10"/>
          </p:nvPr>
        </p:nvSpPr>
        <p:spPr/>
        <p:txBody>
          <a:bodyPr/>
          <a:lstStyle/>
          <a:p>
            <a:fld id="{19423BDF-5337-4B13-94B4-8589BC96A695}" type="datetime1">
              <a:rPr lang="vi-VN" smtClean="0"/>
              <a:t>03/04/2018</a:t>
            </a:fld>
            <a:endParaRPr lang="vi-VN"/>
          </a:p>
        </p:txBody>
      </p:sp>
      <p:sp>
        <p:nvSpPr>
          <p:cNvPr id="7" name="Slide Number Placeholder 6"/>
          <p:cNvSpPr>
            <a:spLocks noGrp="1"/>
          </p:cNvSpPr>
          <p:nvPr>
            <p:ph type="sldNum" sz="quarter" idx="12"/>
          </p:nvPr>
        </p:nvSpPr>
        <p:spPr/>
        <p:txBody>
          <a:bodyPr/>
          <a:lstStyle/>
          <a:p>
            <a:fld id="{01FB6BD5-ABB8-4017-A434-08AE6E7002D1}" type="slidenum">
              <a:rPr lang="vi-VN" smtClean="0"/>
              <a:t>43</a:t>
            </a:fld>
            <a:endParaRPr lang="vi-VN"/>
          </a:p>
        </p:txBody>
      </p:sp>
    </p:spTree>
    <p:extLst>
      <p:ext uri="{BB962C8B-B14F-4D97-AF65-F5344CB8AC3E}">
        <p14:creationId xmlns:p14="http://schemas.microsoft.com/office/powerpoint/2010/main" val="609429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467379" y="1052736"/>
            <a:ext cx="8363272" cy="792088"/>
          </a:xfrm>
        </p:spPr>
        <p:txBody>
          <a:bodyPr>
            <a:normAutofit fontScale="85000" lnSpcReduction="20000"/>
          </a:bodyPr>
          <a:lstStyle/>
          <a:p>
            <a:pPr marL="0" indent="0">
              <a:buNone/>
            </a:pPr>
            <a:r>
              <a:rPr lang="vi-VN" b="1" dirty="0"/>
              <a:t>IEC 61000-4-2:2008 / TCVN 7909-4-2:2015: Miễn nhiễm đối với hiện tượng phóng tĩnh điện</a:t>
            </a:r>
            <a:r>
              <a:rPr lang="vi-VN" b="1" i="1" dirty="0"/>
              <a:t> </a:t>
            </a:r>
            <a:endParaRPr lang="vi-VN" b="1" dirty="0"/>
          </a:p>
        </p:txBody>
      </p:sp>
      <p:sp>
        <p:nvSpPr>
          <p:cNvPr id="5" name="Content Placeholder 2"/>
          <p:cNvSpPr txBox="1">
            <a:spLocks/>
          </p:cNvSpPr>
          <p:nvPr/>
        </p:nvSpPr>
        <p:spPr>
          <a:xfrm>
            <a:off x="467544" y="1886164"/>
            <a:ext cx="8363272" cy="19748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800" dirty="0"/>
              <a:t>8. Quy trình thử </a:t>
            </a:r>
            <a:r>
              <a:rPr lang="vi-VN" sz="2800" dirty="0" smtClean="0"/>
              <a:t>nghiệm</a:t>
            </a:r>
          </a:p>
          <a:p>
            <a:pPr marL="0" indent="0">
              <a:buNone/>
            </a:pPr>
            <a:r>
              <a:rPr lang="vi-VN" sz="2800" dirty="0" smtClean="0"/>
              <a:t>Phải đảm bảo các điều kiện: Môi trường, khí hậu, điện từ</a:t>
            </a:r>
            <a:endParaRPr lang="vi-VN" sz="2800" dirty="0"/>
          </a:p>
        </p:txBody>
      </p:sp>
      <p:sp>
        <p:nvSpPr>
          <p:cNvPr id="7" name="Content Placeholder 2"/>
          <p:cNvSpPr txBox="1">
            <a:spLocks/>
          </p:cNvSpPr>
          <p:nvPr/>
        </p:nvSpPr>
        <p:spPr>
          <a:xfrm>
            <a:off x="467544" y="3501008"/>
            <a:ext cx="8363272" cy="19748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800" dirty="0" smtClean="0"/>
              <a:t>Có tiêu chuẩn thử phóng tĩnh điện đến EUT</a:t>
            </a:r>
          </a:p>
          <a:p>
            <a:r>
              <a:rPr lang="vi-VN" sz="2800" dirty="0"/>
              <a:t>Phóng </a:t>
            </a:r>
            <a:r>
              <a:rPr lang="vi-VN" sz="2800" dirty="0" smtClean="0"/>
              <a:t>điện trực tiếp </a:t>
            </a:r>
            <a:r>
              <a:rPr lang="vi-VN" sz="2800" dirty="0"/>
              <a:t>đến </a:t>
            </a:r>
            <a:r>
              <a:rPr lang="vi-VN" sz="2800" dirty="0" smtClean="0"/>
              <a:t>EUT</a:t>
            </a:r>
          </a:p>
          <a:p>
            <a:r>
              <a:rPr lang="vi-VN" sz="2800" dirty="0" smtClean="0"/>
              <a:t>Phóng điện gián tiếp vào EUT</a:t>
            </a:r>
            <a:endParaRPr lang="vi-VN" sz="2800" dirty="0"/>
          </a:p>
        </p:txBody>
      </p:sp>
      <p:sp>
        <p:nvSpPr>
          <p:cNvPr id="4" name="Date Placeholder 3"/>
          <p:cNvSpPr>
            <a:spLocks noGrp="1"/>
          </p:cNvSpPr>
          <p:nvPr>
            <p:ph type="dt" sz="half" idx="10"/>
          </p:nvPr>
        </p:nvSpPr>
        <p:spPr/>
        <p:txBody>
          <a:bodyPr/>
          <a:lstStyle/>
          <a:p>
            <a:fld id="{E0AA2681-9FAD-4D52-A78F-EBBD601F30EB}" type="datetime1">
              <a:rPr lang="vi-VN" smtClean="0"/>
              <a:t>03/04/2018</a:t>
            </a:fld>
            <a:endParaRPr lang="vi-VN"/>
          </a:p>
        </p:txBody>
      </p:sp>
      <p:sp>
        <p:nvSpPr>
          <p:cNvPr id="8" name="Slide Number Placeholder 7"/>
          <p:cNvSpPr>
            <a:spLocks noGrp="1"/>
          </p:cNvSpPr>
          <p:nvPr>
            <p:ph type="sldNum" sz="quarter" idx="12"/>
          </p:nvPr>
        </p:nvSpPr>
        <p:spPr/>
        <p:txBody>
          <a:bodyPr/>
          <a:lstStyle/>
          <a:p>
            <a:fld id="{01FB6BD5-ABB8-4017-A434-08AE6E7002D1}" type="slidenum">
              <a:rPr lang="vi-VN" smtClean="0"/>
              <a:t>44</a:t>
            </a:fld>
            <a:endParaRPr lang="vi-VN"/>
          </a:p>
        </p:txBody>
      </p:sp>
    </p:spTree>
    <p:extLst>
      <p:ext uri="{BB962C8B-B14F-4D97-AF65-F5344CB8AC3E}">
        <p14:creationId xmlns:p14="http://schemas.microsoft.com/office/powerpoint/2010/main" val="30665070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4222" y="260648"/>
            <a:ext cx="5657270" cy="720080"/>
          </a:xfrm>
          <a:solidFill>
            <a:srgbClr val="FFFF00"/>
          </a:solidFill>
        </p:spPr>
        <p:txBody>
          <a:bodyPr>
            <a:normAutofit fontScale="90000"/>
          </a:bodyPr>
          <a:lstStyle/>
          <a:p>
            <a:r>
              <a:rPr lang="en-US" sz="3600" b="1" dirty="0"/>
              <a:t>3. </a:t>
            </a:r>
            <a:r>
              <a:rPr lang="en-US" sz="3600" b="1" dirty="0" err="1"/>
              <a:t>Các</a:t>
            </a:r>
            <a:r>
              <a:rPr lang="en-US" sz="3600" b="1" dirty="0"/>
              <a:t> </a:t>
            </a:r>
            <a:r>
              <a:rPr lang="en-US" sz="3600" b="1" dirty="0" err="1"/>
              <a:t>tiêu</a:t>
            </a:r>
            <a:r>
              <a:rPr lang="en-US" sz="3600" b="1" dirty="0"/>
              <a:t> </a:t>
            </a:r>
            <a:r>
              <a:rPr lang="en-US" sz="3600" b="1" dirty="0" err="1"/>
              <a:t>chuẩn</a:t>
            </a:r>
            <a:r>
              <a:rPr lang="en-US" sz="3600" b="1" dirty="0"/>
              <a:t> </a:t>
            </a:r>
            <a:r>
              <a:rPr lang="en-US" sz="3600" b="1" dirty="0" err="1"/>
              <a:t>về</a:t>
            </a:r>
            <a:r>
              <a:rPr lang="en-US" sz="3600" b="1" dirty="0"/>
              <a:t> </a:t>
            </a:r>
            <a:r>
              <a:rPr lang="en-US" sz="3600" b="1" dirty="0" err="1"/>
              <a:t>miễn</a:t>
            </a:r>
            <a:r>
              <a:rPr lang="en-US" sz="3600" b="1" dirty="0"/>
              <a:t> </a:t>
            </a:r>
            <a:r>
              <a:rPr lang="en-US" sz="3600" b="1" dirty="0" err="1"/>
              <a:t>nhiễm</a:t>
            </a:r>
            <a:endParaRPr lang="vi-VN" sz="3600" b="1" dirty="0"/>
          </a:p>
        </p:txBody>
      </p:sp>
      <p:sp>
        <p:nvSpPr>
          <p:cNvPr id="3" name="Content Placeholder 2"/>
          <p:cNvSpPr>
            <a:spLocks noGrp="1"/>
          </p:cNvSpPr>
          <p:nvPr>
            <p:ph idx="1"/>
          </p:nvPr>
        </p:nvSpPr>
        <p:spPr>
          <a:xfrm>
            <a:off x="1175094" y="1124744"/>
            <a:ext cx="6912768" cy="648071"/>
          </a:xfrm>
        </p:spPr>
        <p:txBody>
          <a:bodyPr>
            <a:normAutofit/>
          </a:bodyPr>
          <a:lstStyle/>
          <a:p>
            <a:pPr marL="0" indent="0" algn="ctr">
              <a:buNone/>
            </a:pPr>
            <a:r>
              <a:rPr lang="en-US" b="1" dirty="0" err="1" smtClean="0"/>
              <a:t>Miễn</a:t>
            </a:r>
            <a:r>
              <a:rPr lang="en-US" b="1" dirty="0" smtClean="0"/>
              <a:t> </a:t>
            </a:r>
            <a:r>
              <a:rPr lang="en-US" b="1" dirty="0" err="1" smtClean="0"/>
              <a:t>nhiễm</a:t>
            </a:r>
            <a:r>
              <a:rPr lang="en-US" b="1" dirty="0" smtClean="0"/>
              <a:t> </a:t>
            </a:r>
            <a:r>
              <a:rPr lang="en-US" b="1" dirty="0" err="1" smtClean="0"/>
              <a:t>tĩnh</a:t>
            </a:r>
            <a:r>
              <a:rPr lang="en-US" b="1" dirty="0" smtClean="0"/>
              <a:t> </a:t>
            </a:r>
            <a:r>
              <a:rPr lang="en-US" b="1" dirty="0" err="1" smtClean="0"/>
              <a:t>điện</a:t>
            </a:r>
            <a:r>
              <a:rPr lang="en-US" b="1" dirty="0" smtClean="0"/>
              <a:t> IEC 61000-4-2</a:t>
            </a:r>
            <a:endParaRPr lang="vi-VN" b="1" dirty="0"/>
          </a:p>
        </p:txBody>
      </p:sp>
      <p:sp>
        <p:nvSpPr>
          <p:cNvPr id="5" name="Content Placeholder 2"/>
          <p:cNvSpPr txBox="1">
            <a:spLocks/>
          </p:cNvSpPr>
          <p:nvPr/>
        </p:nvSpPr>
        <p:spPr>
          <a:xfrm>
            <a:off x="135082" y="1934110"/>
            <a:ext cx="7427168" cy="6480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t>Cấu</a:t>
            </a:r>
            <a:r>
              <a:rPr lang="en-US" sz="2800" b="1" dirty="0" smtClean="0"/>
              <a:t> </a:t>
            </a:r>
            <a:r>
              <a:rPr lang="en-US" sz="2800" b="1" dirty="0" err="1" smtClean="0"/>
              <a:t>hình</a:t>
            </a:r>
            <a:r>
              <a:rPr lang="en-US" sz="2800" b="1" dirty="0" smtClean="0"/>
              <a:t> </a:t>
            </a:r>
            <a:r>
              <a:rPr lang="en-US" sz="2800" b="1" dirty="0" err="1" smtClean="0"/>
              <a:t>thử</a:t>
            </a:r>
            <a:r>
              <a:rPr lang="en-US" sz="2800" b="1" dirty="0" smtClean="0"/>
              <a:t> </a:t>
            </a:r>
            <a:r>
              <a:rPr lang="en-US" sz="2800" b="1" dirty="0" err="1" smtClean="0"/>
              <a:t>nghiệm</a:t>
            </a:r>
            <a:endParaRPr lang="vi-VN" sz="2800" b="1" dirty="0"/>
          </a:p>
        </p:txBody>
      </p:sp>
      <p:grpSp>
        <p:nvGrpSpPr>
          <p:cNvPr id="8" name="Group 7"/>
          <p:cNvGrpSpPr/>
          <p:nvPr/>
        </p:nvGrpSpPr>
        <p:grpSpPr>
          <a:xfrm>
            <a:off x="899592" y="3196610"/>
            <a:ext cx="7006590" cy="2573020"/>
            <a:chOff x="0" y="0"/>
            <a:chExt cx="7006855" cy="2573079"/>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2027" y="0"/>
              <a:ext cx="3274828" cy="2573079"/>
            </a:xfrm>
            <a:prstGeom prst="rect">
              <a:avLst/>
            </a:prstGeom>
            <a:noFill/>
            <a:ln>
              <a:noFill/>
            </a:ln>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8977"/>
              <a:ext cx="3625702" cy="1488558"/>
            </a:xfrm>
            <a:prstGeom prst="rect">
              <a:avLst/>
            </a:prstGeom>
            <a:noFill/>
            <a:ln>
              <a:noFill/>
            </a:ln>
          </p:spPr>
        </p:pic>
      </p:grpSp>
      <p:sp>
        <p:nvSpPr>
          <p:cNvPr id="4" name="Date Placeholder 3"/>
          <p:cNvSpPr>
            <a:spLocks noGrp="1"/>
          </p:cNvSpPr>
          <p:nvPr>
            <p:ph type="dt" sz="half" idx="10"/>
          </p:nvPr>
        </p:nvSpPr>
        <p:spPr/>
        <p:txBody>
          <a:bodyPr/>
          <a:lstStyle/>
          <a:p>
            <a:fld id="{6120F36B-6320-4E92-BE4A-6B2D5001F504}" type="datetime1">
              <a:rPr lang="vi-VN" smtClean="0"/>
              <a:t>03/04/2018</a:t>
            </a:fld>
            <a:endParaRPr lang="vi-VN"/>
          </a:p>
        </p:txBody>
      </p:sp>
      <p:sp>
        <p:nvSpPr>
          <p:cNvPr id="6" name="Slide Number Placeholder 5"/>
          <p:cNvSpPr>
            <a:spLocks noGrp="1"/>
          </p:cNvSpPr>
          <p:nvPr>
            <p:ph type="sldNum" sz="quarter" idx="12"/>
          </p:nvPr>
        </p:nvSpPr>
        <p:spPr/>
        <p:txBody>
          <a:bodyPr/>
          <a:lstStyle/>
          <a:p>
            <a:fld id="{01FB6BD5-ABB8-4017-A434-08AE6E7002D1}" type="slidenum">
              <a:rPr lang="vi-VN" smtClean="0"/>
              <a:t>45</a:t>
            </a:fld>
            <a:endParaRPr lang="vi-VN"/>
          </a:p>
        </p:txBody>
      </p:sp>
    </p:spTree>
    <p:extLst>
      <p:ext uri="{BB962C8B-B14F-4D97-AF65-F5344CB8AC3E}">
        <p14:creationId xmlns:p14="http://schemas.microsoft.com/office/powerpoint/2010/main" val="28321112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260648"/>
            <a:ext cx="6408712" cy="720080"/>
          </a:xfrm>
          <a:solidFill>
            <a:srgbClr val="FFFF00"/>
          </a:solidFill>
        </p:spPr>
        <p:txBody>
          <a:bodyPr>
            <a:normAutofit/>
          </a:bodyPr>
          <a:lstStyle/>
          <a:p>
            <a:r>
              <a:rPr lang="en-US" sz="3600" b="1" dirty="0"/>
              <a:t>3. </a:t>
            </a:r>
            <a:r>
              <a:rPr lang="en-US" sz="3600" b="1" dirty="0" err="1"/>
              <a:t>Các</a:t>
            </a:r>
            <a:r>
              <a:rPr lang="en-US" sz="3600" b="1" dirty="0"/>
              <a:t> </a:t>
            </a:r>
            <a:r>
              <a:rPr lang="en-US" sz="3600" b="1" dirty="0" err="1"/>
              <a:t>tiêu</a:t>
            </a:r>
            <a:r>
              <a:rPr lang="en-US" sz="3600" b="1" dirty="0"/>
              <a:t> </a:t>
            </a:r>
            <a:r>
              <a:rPr lang="en-US" sz="3600" b="1" dirty="0" err="1"/>
              <a:t>chuẩn</a:t>
            </a:r>
            <a:r>
              <a:rPr lang="en-US" sz="3600" b="1" dirty="0"/>
              <a:t> </a:t>
            </a:r>
            <a:r>
              <a:rPr lang="en-US" sz="3600" b="1" dirty="0" err="1"/>
              <a:t>về</a:t>
            </a:r>
            <a:r>
              <a:rPr lang="en-US" sz="3600" b="1" dirty="0"/>
              <a:t> </a:t>
            </a:r>
            <a:r>
              <a:rPr lang="en-US" sz="3600" b="1" dirty="0" err="1"/>
              <a:t>miễn</a:t>
            </a:r>
            <a:r>
              <a:rPr lang="en-US" sz="3600" b="1" dirty="0"/>
              <a:t> </a:t>
            </a:r>
            <a:r>
              <a:rPr lang="en-US" sz="3600" b="1" dirty="0" err="1"/>
              <a:t>nhiễm</a:t>
            </a:r>
            <a:endParaRPr lang="vi-VN" sz="3600" b="1" dirty="0"/>
          </a:p>
        </p:txBody>
      </p:sp>
      <p:sp>
        <p:nvSpPr>
          <p:cNvPr id="3" name="Content Placeholder 2"/>
          <p:cNvSpPr>
            <a:spLocks noGrp="1"/>
          </p:cNvSpPr>
          <p:nvPr>
            <p:ph idx="1"/>
          </p:nvPr>
        </p:nvSpPr>
        <p:spPr>
          <a:xfrm>
            <a:off x="1592795" y="1268760"/>
            <a:ext cx="6275040" cy="648071"/>
          </a:xfrm>
        </p:spPr>
        <p:txBody>
          <a:bodyPr>
            <a:noAutofit/>
          </a:bodyPr>
          <a:lstStyle/>
          <a:p>
            <a:pPr marL="0" indent="0" algn="ctr">
              <a:buNone/>
            </a:pPr>
            <a:r>
              <a:rPr lang="en-US" b="1" dirty="0" err="1"/>
              <a:t>Miễn</a:t>
            </a:r>
            <a:r>
              <a:rPr lang="en-US" b="1" dirty="0"/>
              <a:t> </a:t>
            </a:r>
            <a:r>
              <a:rPr lang="en-US" b="1" dirty="0" err="1"/>
              <a:t>nhiễm</a:t>
            </a:r>
            <a:r>
              <a:rPr lang="en-US" b="1" dirty="0"/>
              <a:t> </a:t>
            </a:r>
            <a:r>
              <a:rPr lang="en-US" b="1" dirty="0" err="1"/>
              <a:t>tĩnh</a:t>
            </a:r>
            <a:r>
              <a:rPr lang="en-US" b="1" dirty="0"/>
              <a:t> </a:t>
            </a:r>
            <a:r>
              <a:rPr lang="en-US" b="1" dirty="0" err="1"/>
              <a:t>điện</a:t>
            </a:r>
            <a:r>
              <a:rPr lang="en-US" b="1" dirty="0"/>
              <a:t> IEC 61000-4-2</a:t>
            </a:r>
            <a:endParaRPr lang="vi-VN" b="1" dirty="0"/>
          </a:p>
        </p:txBody>
      </p:sp>
      <p:sp>
        <p:nvSpPr>
          <p:cNvPr id="5" name="Content Placeholder 2"/>
          <p:cNvSpPr txBox="1">
            <a:spLocks/>
          </p:cNvSpPr>
          <p:nvPr/>
        </p:nvSpPr>
        <p:spPr>
          <a:xfrm>
            <a:off x="467544" y="1970549"/>
            <a:ext cx="7427168" cy="6480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t>Kết</a:t>
            </a:r>
            <a:r>
              <a:rPr lang="en-US" sz="2800" b="1" dirty="0" smtClean="0"/>
              <a:t> </a:t>
            </a:r>
            <a:r>
              <a:rPr lang="en-US" sz="2800" b="1" dirty="0" err="1" smtClean="0"/>
              <a:t>quả</a:t>
            </a:r>
            <a:r>
              <a:rPr lang="en-US" sz="2800" b="1" dirty="0" smtClean="0"/>
              <a:t> </a:t>
            </a:r>
            <a:r>
              <a:rPr lang="en-US" sz="2800" b="1" dirty="0" err="1" smtClean="0"/>
              <a:t>phải</a:t>
            </a:r>
            <a:r>
              <a:rPr lang="en-US" sz="2800" b="1" dirty="0" smtClean="0"/>
              <a:t> </a:t>
            </a:r>
            <a:r>
              <a:rPr lang="en-US" sz="2800" b="1" dirty="0" err="1" smtClean="0"/>
              <a:t>đạt</a:t>
            </a:r>
            <a:endParaRPr lang="vi-VN" sz="2800" b="1" dirty="0"/>
          </a:p>
        </p:txBody>
      </p:sp>
      <p:pic>
        <p:nvPicPr>
          <p:cNvPr id="16" name="Picture 15"/>
          <p:cNvPicPr/>
          <p:nvPr/>
        </p:nvPicPr>
        <p:blipFill>
          <a:blip r:embed="rId2">
            <a:extLst>
              <a:ext uri="{28A0092B-C50C-407E-A947-70E740481C1C}">
                <a14:useLocalDpi xmlns:a14="http://schemas.microsoft.com/office/drawing/2010/main" val="0"/>
              </a:ext>
            </a:extLst>
          </a:blip>
          <a:srcRect/>
          <a:stretch>
            <a:fillRect/>
          </a:stretch>
        </p:blipFill>
        <p:spPr bwMode="auto">
          <a:xfrm>
            <a:off x="805880" y="3502150"/>
            <a:ext cx="7848871" cy="2520281"/>
          </a:xfrm>
          <a:prstGeom prst="rect">
            <a:avLst/>
          </a:prstGeom>
          <a:noFill/>
          <a:ln>
            <a:noFill/>
          </a:ln>
        </p:spPr>
      </p:pic>
      <p:sp>
        <p:nvSpPr>
          <p:cNvPr id="4" name="Date Placeholder 3"/>
          <p:cNvSpPr>
            <a:spLocks noGrp="1"/>
          </p:cNvSpPr>
          <p:nvPr>
            <p:ph type="dt" sz="half" idx="10"/>
          </p:nvPr>
        </p:nvSpPr>
        <p:spPr/>
        <p:txBody>
          <a:bodyPr/>
          <a:lstStyle/>
          <a:p>
            <a:fld id="{244D294A-064C-4B6C-BBCF-9E284BB4C8EB}" type="datetime1">
              <a:rPr lang="vi-VN" smtClean="0"/>
              <a:t>03/04/2018</a:t>
            </a:fld>
            <a:endParaRPr lang="vi-VN"/>
          </a:p>
        </p:txBody>
      </p:sp>
      <p:sp>
        <p:nvSpPr>
          <p:cNvPr id="6" name="Slide Number Placeholder 5"/>
          <p:cNvSpPr>
            <a:spLocks noGrp="1"/>
          </p:cNvSpPr>
          <p:nvPr>
            <p:ph type="sldNum" sz="quarter" idx="12"/>
          </p:nvPr>
        </p:nvSpPr>
        <p:spPr/>
        <p:txBody>
          <a:bodyPr/>
          <a:lstStyle/>
          <a:p>
            <a:fld id="{01FB6BD5-ABB8-4017-A434-08AE6E7002D1}" type="slidenum">
              <a:rPr lang="vi-VN" smtClean="0"/>
              <a:t>46</a:t>
            </a:fld>
            <a:endParaRPr lang="vi-VN"/>
          </a:p>
        </p:txBody>
      </p:sp>
    </p:spTree>
    <p:extLst>
      <p:ext uri="{BB962C8B-B14F-4D97-AF65-F5344CB8AC3E}">
        <p14:creationId xmlns:p14="http://schemas.microsoft.com/office/powerpoint/2010/main" val="18340552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467379" y="1052736"/>
            <a:ext cx="8363272" cy="792088"/>
          </a:xfrm>
        </p:spPr>
        <p:txBody>
          <a:bodyPr>
            <a:normAutofit fontScale="85000" lnSpcReduction="20000"/>
          </a:bodyPr>
          <a:lstStyle/>
          <a:p>
            <a:pPr marL="0" indent="0">
              <a:buNone/>
            </a:pPr>
            <a:r>
              <a:rPr lang="vi-VN" b="1" dirty="0"/>
              <a:t>IEC 61000-4-3/ TCVN 7909-4-3:2015: Miễn nhiễm đối với nhiễu phát xạ tần số vô tuyến</a:t>
            </a:r>
          </a:p>
        </p:txBody>
      </p:sp>
      <p:sp>
        <p:nvSpPr>
          <p:cNvPr id="5" name="Content Placeholder 2"/>
          <p:cNvSpPr txBox="1">
            <a:spLocks/>
          </p:cNvSpPr>
          <p:nvPr/>
        </p:nvSpPr>
        <p:spPr>
          <a:xfrm>
            <a:off x="467544" y="1886164"/>
            <a:ext cx="8363272" cy="4351147"/>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800" b="1" dirty="0"/>
              <a:t>1. Phạm vi áp dụng</a:t>
            </a:r>
          </a:p>
          <a:p>
            <a:r>
              <a:rPr lang="vi-VN" sz="2800" dirty="0"/>
              <a:t>Tiêu chuẩn này quy định phương pháp đo và thử nghiệm khả năng miễn nhiễm của thiết bị điện và điện tử đối với năng lượng phát xạ điện từ. </a:t>
            </a:r>
          </a:p>
          <a:p>
            <a:r>
              <a:rPr lang="vi-VN" sz="2800" dirty="0"/>
              <a:t>Tiêu chuẩn này đưa ra một chuẩn chung để đánh giá khả năng miễn nhiễm của thiết bị điện và điện tử khi chịu ảnh hưởng của trường điện từ phát xạ tần số vô tuyến</a:t>
            </a:r>
            <a:r>
              <a:rPr lang="vi-VN" sz="2800" dirty="0" smtClean="0"/>
              <a:t>.</a:t>
            </a:r>
          </a:p>
          <a:p>
            <a:r>
              <a:rPr lang="vi-VN" sz="2800" dirty="0"/>
              <a:t>Tiêu chuẩn này đề cập đến các phép thử miễn nhiễm liên quan đến việc bảo vệ chống lại ảnh hưởng của trường điện từ tần số vô tuyến từ một nguồn bất kỳ</a:t>
            </a:r>
            <a:r>
              <a:rPr lang="vi-VN" sz="2800" dirty="0" smtClean="0"/>
              <a:t>.</a:t>
            </a:r>
          </a:p>
          <a:p>
            <a:r>
              <a:rPr lang="vi-VN" sz="2800" dirty="0"/>
              <a:t>Các phương pháp thử trong tiêu chuẩn này nhằm xác định mức độ ảnh hưởng của nhiễu phát xạ tới thiết bị được kiểm tra. </a:t>
            </a:r>
          </a:p>
        </p:txBody>
      </p:sp>
      <p:sp>
        <p:nvSpPr>
          <p:cNvPr id="4" name="Date Placeholder 3"/>
          <p:cNvSpPr>
            <a:spLocks noGrp="1"/>
          </p:cNvSpPr>
          <p:nvPr>
            <p:ph type="dt" sz="half" idx="10"/>
          </p:nvPr>
        </p:nvSpPr>
        <p:spPr/>
        <p:txBody>
          <a:bodyPr/>
          <a:lstStyle/>
          <a:p>
            <a:fld id="{29303497-0307-4B90-B14C-962D961F017D}" type="datetime1">
              <a:rPr lang="vi-VN" smtClean="0"/>
              <a:t>03/04/2018</a:t>
            </a:fld>
            <a:endParaRPr lang="vi-VN"/>
          </a:p>
        </p:txBody>
      </p:sp>
      <p:sp>
        <p:nvSpPr>
          <p:cNvPr id="6" name="Slide Number Placeholder 5"/>
          <p:cNvSpPr>
            <a:spLocks noGrp="1"/>
          </p:cNvSpPr>
          <p:nvPr>
            <p:ph type="sldNum" sz="quarter" idx="12"/>
          </p:nvPr>
        </p:nvSpPr>
        <p:spPr/>
        <p:txBody>
          <a:bodyPr/>
          <a:lstStyle/>
          <a:p>
            <a:fld id="{01FB6BD5-ABB8-4017-A434-08AE6E7002D1}" type="slidenum">
              <a:rPr lang="vi-VN" smtClean="0"/>
              <a:t>47</a:t>
            </a:fld>
            <a:endParaRPr lang="vi-VN"/>
          </a:p>
        </p:txBody>
      </p:sp>
    </p:spTree>
    <p:extLst>
      <p:ext uri="{BB962C8B-B14F-4D97-AF65-F5344CB8AC3E}">
        <p14:creationId xmlns:p14="http://schemas.microsoft.com/office/powerpoint/2010/main" val="10783159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467379" y="1052736"/>
            <a:ext cx="8363272" cy="792088"/>
          </a:xfrm>
        </p:spPr>
        <p:txBody>
          <a:bodyPr>
            <a:normAutofit fontScale="85000" lnSpcReduction="20000"/>
          </a:bodyPr>
          <a:lstStyle/>
          <a:p>
            <a:pPr marL="0" indent="0">
              <a:buNone/>
            </a:pPr>
            <a:r>
              <a:rPr lang="vi-VN" b="1" dirty="0"/>
              <a:t>IEC 61000-4-3/ TCVN 7909-4-3:2015: Miễn nhiễm đối với nhiễu phát xạ tần số vô tuyến</a:t>
            </a:r>
          </a:p>
        </p:txBody>
      </p:sp>
      <p:sp>
        <p:nvSpPr>
          <p:cNvPr id="5" name="Content Placeholder 2"/>
          <p:cNvSpPr txBox="1">
            <a:spLocks/>
          </p:cNvSpPr>
          <p:nvPr/>
        </p:nvSpPr>
        <p:spPr>
          <a:xfrm>
            <a:off x="467544" y="1886164"/>
            <a:ext cx="8363272" cy="4567171"/>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3100" b="1" dirty="0" smtClean="0"/>
              <a:t>Yêu cầu cần thử nghiệm miễn nhiễm với phát xạ tần số radio</a:t>
            </a:r>
          </a:p>
          <a:p>
            <a:r>
              <a:rPr lang="vi-VN" sz="2800" dirty="0"/>
              <a:t>Đa số thiết bị điện tử, theo một vài cách nào đó, bị ảnh hưởng bởi bức xạ điện từ. Bức xạ này thông thường được tạo ra bởi những nguồn điện từ có mục đích sử dụng chung như các máy thu phát sóng vô tuyến cầm tay nhỏ được sử dụng bởi nhân viên an ninh, bảo dưỡng, vận hành, các máy thu phát truyền hình và phát thanh ở các trạm cố định, các máy thu phát vô tuyến trên xe cộ và từ nhiều loại nguồn điện từ công nghiệp.</a:t>
            </a:r>
          </a:p>
          <a:p>
            <a:r>
              <a:rPr lang="vi-VN" sz="2800" dirty="0"/>
              <a:t>Trong những năm gần đây, đã có sự gia tăng đáng kể trong việc sử dụng các máy điện thoại vô tuyến và các thiết bị phát xạ RF khác hoạt động tại các tần số trong khoảng 0,8 GHz và 6 GHz. Rất nhiều thiết bị này sử dụng kỹ thuật điều chế đường bao thay đổi (như TDMA), xem 5.2</a:t>
            </a:r>
          </a:p>
        </p:txBody>
      </p:sp>
      <p:sp>
        <p:nvSpPr>
          <p:cNvPr id="4" name="Date Placeholder 3"/>
          <p:cNvSpPr>
            <a:spLocks noGrp="1"/>
          </p:cNvSpPr>
          <p:nvPr>
            <p:ph type="dt" sz="half" idx="10"/>
          </p:nvPr>
        </p:nvSpPr>
        <p:spPr/>
        <p:txBody>
          <a:bodyPr/>
          <a:lstStyle/>
          <a:p>
            <a:fld id="{39EB4325-0DA0-4B84-B96D-935C2B01D78A}" type="datetime1">
              <a:rPr lang="vi-VN" smtClean="0"/>
              <a:t>03/04/2018</a:t>
            </a:fld>
            <a:endParaRPr lang="vi-VN"/>
          </a:p>
        </p:txBody>
      </p:sp>
      <p:sp>
        <p:nvSpPr>
          <p:cNvPr id="7" name="Slide Number Placeholder 6"/>
          <p:cNvSpPr>
            <a:spLocks noGrp="1"/>
          </p:cNvSpPr>
          <p:nvPr>
            <p:ph type="sldNum" sz="quarter" idx="12"/>
          </p:nvPr>
        </p:nvSpPr>
        <p:spPr/>
        <p:txBody>
          <a:bodyPr/>
          <a:lstStyle/>
          <a:p>
            <a:fld id="{01FB6BD5-ABB8-4017-A434-08AE6E7002D1}" type="slidenum">
              <a:rPr lang="vi-VN" smtClean="0"/>
              <a:t>48</a:t>
            </a:fld>
            <a:endParaRPr lang="vi-VN"/>
          </a:p>
        </p:txBody>
      </p:sp>
    </p:spTree>
    <p:extLst>
      <p:ext uri="{BB962C8B-B14F-4D97-AF65-F5344CB8AC3E}">
        <p14:creationId xmlns:p14="http://schemas.microsoft.com/office/powerpoint/2010/main" val="10061454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467379" y="1052736"/>
            <a:ext cx="8363272" cy="792088"/>
          </a:xfrm>
        </p:spPr>
        <p:txBody>
          <a:bodyPr>
            <a:normAutofit fontScale="85000" lnSpcReduction="20000"/>
          </a:bodyPr>
          <a:lstStyle/>
          <a:p>
            <a:pPr marL="0" indent="0">
              <a:buNone/>
            </a:pPr>
            <a:r>
              <a:rPr lang="vi-VN" b="1" dirty="0"/>
              <a:t>IEC 61000-4-3/ TCVN 7909-4-3:2015: Miễn nhiễm đối với nhiễu phát xạ tần số vô tuyến</a:t>
            </a:r>
          </a:p>
        </p:txBody>
      </p:sp>
      <p:sp>
        <p:nvSpPr>
          <p:cNvPr id="5" name="Content Placeholder 2"/>
          <p:cNvSpPr txBox="1">
            <a:spLocks/>
          </p:cNvSpPr>
          <p:nvPr/>
        </p:nvSpPr>
        <p:spPr>
          <a:xfrm>
            <a:off x="467544" y="1886165"/>
            <a:ext cx="8363272"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800" dirty="0" smtClean="0"/>
              <a:t>Các mức thử</a:t>
            </a:r>
            <a:endParaRPr lang="vi-VN" sz="2800" dirty="0"/>
          </a:p>
        </p:txBody>
      </p:sp>
      <p:graphicFrame>
        <p:nvGraphicFramePr>
          <p:cNvPr id="4" name="Table 3"/>
          <p:cNvGraphicFramePr>
            <a:graphicFrameLocks noGrp="1"/>
          </p:cNvGraphicFramePr>
          <p:nvPr>
            <p:extLst>
              <p:ext uri="{D42A27DB-BD31-4B8C-83A1-F6EECF244321}">
                <p14:modId xmlns:p14="http://schemas.microsoft.com/office/powerpoint/2010/main" val="2807158173"/>
              </p:ext>
            </p:extLst>
          </p:nvPr>
        </p:nvGraphicFramePr>
        <p:xfrm>
          <a:off x="1433565" y="2924944"/>
          <a:ext cx="6431230" cy="3291584"/>
        </p:xfrm>
        <a:graphic>
          <a:graphicData uri="http://schemas.openxmlformats.org/drawingml/2006/table">
            <a:tbl>
              <a:tblPr firstRow="1" firstCol="1" bandRow="1">
                <a:tableStyleId>{5C22544A-7EE6-4342-B048-85BDC9FD1C3A}</a:tableStyleId>
              </a:tblPr>
              <a:tblGrid>
                <a:gridCol w="2964598"/>
                <a:gridCol w="3466632"/>
              </a:tblGrid>
              <a:tr h="969699">
                <a:tc>
                  <a:txBody>
                    <a:bodyPr/>
                    <a:lstStyle/>
                    <a:p>
                      <a:pPr indent="3175" algn="ctr">
                        <a:lnSpc>
                          <a:spcPct val="115000"/>
                        </a:lnSpc>
                        <a:spcBef>
                          <a:spcPts val="600"/>
                        </a:spcBef>
                        <a:spcAft>
                          <a:spcPts val="0"/>
                        </a:spcAft>
                      </a:pPr>
                      <a:r>
                        <a:rPr lang="vi-VN" sz="2200">
                          <a:effectLst/>
                        </a:rPr>
                        <a:t>Mức</a:t>
                      </a:r>
                      <a:endParaRPr lang="vi-VN" sz="1400">
                        <a:effectLst/>
                        <a:latin typeface="Times New Roman"/>
                        <a:ea typeface="Arial"/>
                        <a:cs typeface="Times New Roman"/>
                      </a:endParaRPr>
                    </a:p>
                  </a:txBody>
                  <a:tcPr marL="0" marR="0" marT="0" marB="0" anchor="ctr"/>
                </a:tc>
                <a:tc>
                  <a:txBody>
                    <a:bodyPr/>
                    <a:lstStyle/>
                    <a:p>
                      <a:pPr indent="3175" algn="ctr">
                        <a:lnSpc>
                          <a:spcPct val="115000"/>
                        </a:lnSpc>
                        <a:spcBef>
                          <a:spcPts val="600"/>
                        </a:spcBef>
                        <a:spcAft>
                          <a:spcPts val="0"/>
                        </a:spcAft>
                      </a:pPr>
                      <a:r>
                        <a:rPr lang="vi-VN" sz="2200">
                          <a:effectLst/>
                        </a:rPr>
                        <a:t>Cường độ trường thử, V/m</a:t>
                      </a:r>
                      <a:endParaRPr lang="vi-VN" sz="1400">
                        <a:effectLst/>
                        <a:latin typeface="Times New Roman"/>
                        <a:ea typeface="Arial"/>
                        <a:cs typeface="Times New Roman"/>
                      </a:endParaRPr>
                    </a:p>
                  </a:txBody>
                  <a:tcPr marL="0" marR="0" marT="0" marB="0" anchor="ctr"/>
                </a:tc>
              </a:tr>
              <a:tr h="464377">
                <a:tc>
                  <a:txBody>
                    <a:bodyPr/>
                    <a:lstStyle/>
                    <a:p>
                      <a:pPr indent="3175" algn="ctr">
                        <a:lnSpc>
                          <a:spcPct val="115000"/>
                        </a:lnSpc>
                        <a:spcBef>
                          <a:spcPts val="600"/>
                        </a:spcBef>
                        <a:spcAft>
                          <a:spcPts val="0"/>
                        </a:spcAft>
                      </a:pPr>
                      <a:r>
                        <a:rPr lang="vi-VN" sz="2200">
                          <a:effectLst/>
                        </a:rPr>
                        <a:t>1</a:t>
                      </a:r>
                      <a:endParaRPr lang="vi-VN" sz="1400">
                        <a:effectLst/>
                        <a:latin typeface="Times New Roman"/>
                        <a:ea typeface="Arial"/>
                        <a:cs typeface="Times New Roman"/>
                      </a:endParaRPr>
                    </a:p>
                  </a:txBody>
                  <a:tcPr marL="0" marR="0" marT="0" marB="0" anchor="ctr"/>
                </a:tc>
                <a:tc>
                  <a:txBody>
                    <a:bodyPr/>
                    <a:lstStyle/>
                    <a:p>
                      <a:pPr indent="3175" algn="ctr">
                        <a:lnSpc>
                          <a:spcPct val="115000"/>
                        </a:lnSpc>
                        <a:spcBef>
                          <a:spcPts val="600"/>
                        </a:spcBef>
                        <a:spcAft>
                          <a:spcPts val="0"/>
                        </a:spcAft>
                      </a:pPr>
                      <a:r>
                        <a:rPr lang="vi-VN" sz="2200">
                          <a:effectLst/>
                        </a:rPr>
                        <a:t>1</a:t>
                      </a:r>
                      <a:endParaRPr lang="vi-VN" sz="1400">
                        <a:effectLst/>
                        <a:latin typeface="Times New Roman"/>
                        <a:ea typeface="Arial"/>
                        <a:cs typeface="Times New Roman"/>
                      </a:endParaRPr>
                    </a:p>
                  </a:txBody>
                  <a:tcPr marL="0" marR="0" marT="0" marB="0" anchor="ctr"/>
                </a:tc>
              </a:tr>
              <a:tr h="464377">
                <a:tc>
                  <a:txBody>
                    <a:bodyPr/>
                    <a:lstStyle/>
                    <a:p>
                      <a:pPr indent="3175" algn="ctr">
                        <a:lnSpc>
                          <a:spcPct val="115000"/>
                        </a:lnSpc>
                        <a:spcBef>
                          <a:spcPts val="600"/>
                        </a:spcBef>
                        <a:spcAft>
                          <a:spcPts val="0"/>
                        </a:spcAft>
                      </a:pPr>
                      <a:r>
                        <a:rPr lang="vi-VN" sz="2200">
                          <a:effectLst/>
                        </a:rPr>
                        <a:t>2</a:t>
                      </a:r>
                      <a:endParaRPr lang="vi-VN" sz="1400">
                        <a:effectLst/>
                        <a:latin typeface="Times New Roman"/>
                        <a:ea typeface="Arial"/>
                        <a:cs typeface="Times New Roman"/>
                      </a:endParaRPr>
                    </a:p>
                  </a:txBody>
                  <a:tcPr marL="0" marR="0" marT="0" marB="0" anchor="ctr"/>
                </a:tc>
                <a:tc>
                  <a:txBody>
                    <a:bodyPr/>
                    <a:lstStyle/>
                    <a:p>
                      <a:pPr indent="3175" algn="ctr">
                        <a:lnSpc>
                          <a:spcPct val="115000"/>
                        </a:lnSpc>
                        <a:spcBef>
                          <a:spcPts val="600"/>
                        </a:spcBef>
                        <a:spcAft>
                          <a:spcPts val="0"/>
                        </a:spcAft>
                      </a:pPr>
                      <a:r>
                        <a:rPr lang="vi-VN" sz="2200">
                          <a:effectLst/>
                        </a:rPr>
                        <a:t>3</a:t>
                      </a:r>
                      <a:endParaRPr lang="vi-VN" sz="1400">
                        <a:effectLst/>
                        <a:latin typeface="Times New Roman"/>
                        <a:ea typeface="Arial"/>
                        <a:cs typeface="Times New Roman"/>
                      </a:endParaRPr>
                    </a:p>
                  </a:txBody>
                  <a:tcPr marL="0" marR="0" marT="0" marB="0" anchor="ctr"/>
                </a:tc>
              </a:tr>
              <a:tr h="464377">
                <a:tc>
                  <a:txBody>
                    <a:bodyPr/>
                    <a:lstStyle/>
                    <a:p>
                      <a:pPr indent="3175" algn="ctr">
                        <a:lnSpc>
                          <a:spcPct val="115000"/>
                        </a:lnSpc>
                        <a:spcBef>
                          <a:spcPts val="600"/>
                        </a:spcBef>
                        <a:spcAft>
                          <a:spcPts val="0"/>
                        </a:spcAft>
                      </a:pPr>
                      <a:r>
                        <a:rPr lang="vi-VN" sz="2200">
                          <a:effectLst/>
                        </a:rPr>
                        <a:t>3</a:t>
                      </a:r>
                      <a:endParaRPr lang="vi-VN" sz="1400">
                        <a:effectLst/>
                        <a:latin typeface="Times New Roman"/>
                        <a:ea typeface="Arial"/>
                        <a:cs typeface="Times New Roman"/>
                      </a:endParaRPr>
                    </a:p>
                  </a:txBody>
                  <a:tcPr marL="0" marR="0" marT="0" marB="0" anchor="ctr"/>
                </a:tc>
                <a:tc>
                  <a:txBody>
                    <a:bodyPr/>
                    <a:lstStyle/>
                    <a:p>
                      <a:pPr indent="3175" algn="ctr">
                        <a:lnSpc>
                          <a:spcPct val="115000"/>
                        </a:lnSpc>
                        <a:spcBef>
                          <a:spcPts val="600"/>
                        </a:spcBef>
                        <a:spcAft>
                          <a:spcPts val="0"/>
                        </a:spcAft>
                      </a:pPr>
                      <a:r>
                        <a:rPr lang="vi-VN" sz="2200">
                          <a:effectLst/>
                        </a:rPr>
                        <a:t>10</a:t>
                      </a:r>
                      <a:endParaRPr lang="vi-VN" sz="1400">
                        <a:effectLst/>
                        <a:latin typeface="Times New Roman"/>
                        <a:ea typeface="Arial"/>
                        <a:cs typeface="Times New Roman"/>
                      </a:endParaRPr>
                    </a:p>
                  </a:txBody>
                  <a:tcPr marL="0" marR="0" marT="0" marB="0" anchor="ctr"/>
                </a:tc>
              </a:tr>
              <a:tr h="464377">
                <a:tc>
                  <a:txBody>
                    <a:bodyPr/>
                    <a:lstStyle/>
                    <a:p>
                      <a:pPr indent="3175" algn="ctr">
                        <a:lnSpc>
                          <a:spcPct val="115000"/>
                        </a:lnSpc>
                        <a:spcBef>
                          <a:spcPts val="600"/>
                        </a:spcBef>
                        <a:spcAft>
                          <a:spcPts val="0"/>
                        </a:spcAft>
                      </a:pPr>
                      <a:r>
                        <a:rPr lang="vi-VN" sz="2200">
                          <a:effectLst/>
                        </a:rPr>
                        <a:t>4</a:t>
                      </a:r>
                      <a:endParaRPr lang="vi-VN" sz="1400">
                        <a:effectLst/>
                        <a:latin typeface="Times New Roman"/>
                        <a:ea typeface="Arial"/>
                        <a:cs typeface="Times New Roman"/>
                      </a:endParaRPr>
                    </a:p>
                  </a:txBody>
                  <a:tcPr marL="0" marR="0" marT="0" marB="0" anchor="ctr"/>
                </a:tc>
                <a:tc>
                  <a:txBody>
                    <a:bodyPr/>
                    <a:lstStyle/>
                    <a:p>
                      <a:pPr indent="3175" algn="ctr">
                        <a:lnSpc>
                          <a:spcPct val="115000"/>
                        </a:lnSpc>
                        <a:spcBef>
                          <a:spcPts val="600"/>
                        </a:spcBef>
                        <a:spcAft>
                          <a:spcPts val="0"/>
                        </a:spcAft>
                      </a:pPr>
                      <a:r>
                        <a:rPr lang="vi-VN" sz="2200">
                          <a:effectLst/>
                        </a:rPr>
                        <a:t>30</a:t>
                      </a:r>
                      <a:endParaRPr lang="vi-VN" sz="1400">
                        <a:effectLst/>
                        <a:latin typeface="Times New Roman"/>
                        <a:ea typeface="Arial"/>
                        <a:cs typeface="Times New Roman"/>
                      </a:endParaRPr>
                    </a:p>
                  </a:txBody>
                  <a:tcPr marL="0" marR="0" marT="0" marB="0" anchor="ctr"/>
                </a:tc>
              </a:tr>
              <a:tr h="464377">
                <a:tc>
                  <a:txBody>
                    <a:bodyPr/>
                    <a:lstStyle/>
                    <a:p>
                      <a:pPr indent="3175" algn="ctr">
                        <a:lnSpc>
                          <a:spcPct val="115000"/>
                        </a:lnSpc>
                        <a:spcBef>
                          <a:spcPts val="600"/>
                        </a:spcBef>
                        <a:spcAft>
                          <a:spcPts val="0"/>
                        </a:spcAft>
                      </a:pPr>
                      <a:r>
                        <a:rPr lang="vi-VN" sz="2200">
                          <a:effectLst/>
                        </a:rPr>
                        <a:t>x</a:t>
                      </a:r>
                      <a:endParaRPr lang="vi-VN" sz="1400">
                        <a:effectLst/>
                        <a:latin typeface="Times New Roman"/>
                        <a:ea typeface="Arial"/>
                        <a:cs typeface="Times New Roman"/>
                      </a:endParaRPr>
                    </a:p>
                  </a:txBody>
                  <a:tcPr marL="0" marR="0" marT="0" marB="0" anchor="ctr"/>
                </a:tc>
                <a:tc>
                  <a:txBody>
                    <a:bodyPr/>
                    <a:lstStyle/>
                    <a:p>
                      <a:pPr indent="3175" algn="ctr">
                        <a:lnSpc>
                          <a:spcPct val="115000"/>
                        </a:lnSpc>
                        <a:spcBef>
                          <a:spcPts val="600"/>
                        </a:spcBef>
                        <a:spcAft>
                          <a:spcPts val="0"/>
                        </a:spcAft>
                      </a:pPr>
                      <a:r>
                        <a:rPr lang="vi-VN" sz="2200" dirty="0">
                          <a:effectLst/>
                        </a:rPr>
                        <a:t>Đặc biệt</a:t>
                      </a:r>
                      <a:endParaRPr lang="vi-VN" sz="1400" dirty="0">
                        <a:effectLst/>
                        <a:latin typeface="Times New Roman"/>
                        <a:ea typeface="Arial"/>
                        <a:cs typeface="Times New Roman"/>
                      </a:endParaRPr>
                    </a:p>
                  </a:txBody>
                  <a:tcPr marL="0" marR="0" marT="0" marB="0" anchor="ctr"/>
                </a:tc>
              </a:tr>
            </a:tbl>
          </a:graphicData>
        </a:graphic>
      </p:graphicFrame>
      <p:sp>
        <p:nvSpPr>
          <p:cNvPr id="7" name="Date Placeholder 6"/>
          <p:cNvSpPr>
            <a:spLocks noGrp="1"/>
          </p:cNvSpPr>
          <p:nvPr>
            <p:ph type="dt" sz="half" idx="10"/>
          </p:nvPr>
        </p:nvSpPr>
        <p:spPr/>
        <p:txBody>
          <a:bodyPr/>
          <a:lstStyle/>
          <a:p>
            <a:fld id="{4A25BD57-D47D-4753-98AB-4525ADD1FDA6}" type="datetime1">
              <a:rPr lang="vi-VN" smtClean="0"/>
              <a:t>03/04/2018</a:t>
            </a:fld>
            <a:endParaRPr lang="vi-VN"/>
          </a:p>
        </p:txBody>
      </p:sp>
      <p:sp>
        <p:nvSpPr>
          <p:cNvPr id="8" name="Slide Number Placeholder 7"/>
          <p:cNvSpPr>
            <a:spLocks noGrp="1"/>
          </p:cNvSpPr>
          <p:nvPr>
            <p:ph type="sldNum" sz="quarter" idx="12"/>
          </p:nvPr>
        </p:nvSpPr>
        <p:spPr/>
        <p:txBody>
          <a:bodyPr/>
          <a:lstStyle/>
          <a:p>
            <a:fld id="{01FB6BD5-ABB8-4017-A434-08AE6E7002D1}" type="slidenum">
              <a:rPr lang="vi-VN" smtClean="0"/>
              <a:t>49</a:t>
            </a:fld>
            <a:endParaRPr lang="vi-VN"/>
          </a:p>
        </p:txBody>
      </p:sp>
    </p:spTree>
    <p:extLst>
      <p:ext uri="{BB962C8B-B14F-4D97-AF65-F5344CB8AC3E}">
        <p14:creationId xmlns:p14="http://schemas.microsoft.com/office/powerpoint/2010/main" val="2508373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88640"/>
            <a:ext cx="6120680" cy="792088"/>
          </a:xfrm>
          <a:solidFill>
            <a:srgbClr val="FFFF00"/>
          </a:solidFill>
        </p:spPr>
        <p:txBody>
          <a:bodyPr>
            <a:normAutofit fontScale="90000"/>
          </a:bodyPr>
          <a:lstStyle/>
          <a:p>
            <a:r>
              <a:rPr lang="en-US" b="1" dirty="0" smtClean="0"/>
              <a:t>2. </a:t>
            </a:r>
            <a:r>
              <a:rPr lang="en-US" b="1" dirty="0" err="1" smtClean="0"/>
              <a:t>Các</a:t>
            </a:r>
            <a:r>
              <a:rPr lang="en-US" b="1" dirty="0" smtClean="0"/>
              <a:t> </a:t>
            </a:r>
            <a:r>
              <a:rPr lang="en-US" b="1" dirty="0" err="1" smtClean="0"/>
              <a:t>tiêu</a:t>
            </a:r>
            <a:r>
              <a:rPr lang="en-US" b="1" dirty="0" smtClean="0"/>
              <a:t> </a:t>
            </a:r>
            <a:r>
              <a:rPr lang="en-US" b="1" dirty="0" err="1" smtClean="0"/>
              <a:t>chuẩn</a:t>
            </a:r>
            <a:r>
              <a:rPr lang="en-US" b="1" dirty="0" smtClean="0"/>
              <a:t> </a:t>
            </a:r>
            <a:r>
              <a:rPr lang="en-US" b="1" dirty="0" err="1" smtClean="0"/>
              <a:t>về</a:t>
            </a:r>
            <a:r>
              <a:rPr lang="en-US" b="1" dirty="0" smtClean="0"/>
              <a:t> </a:t>
            </a:r>
            <a:r>
              <a:rPr lang="en-US" b="1" dirty="0" err="1" smtClean="0"/>
              <a:t>nhiễu</a:t>
            </a:r>
            <a:endParaRPr lang="vi-VN" b="1" dirty="0"/>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600200"/>
            <a:ext cx="7704856" cy="499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F35E29DF-7CD8-4D19-A7A6-E84EAD6A4444}" type="datetime1">
              <a:rPr lang="vi-VN" smtClean="0"/>
              <a:t>03/04/2018</a:t>
            </a:fld>
            <a:endParaRPr lang="vi-VN"/>
          </a:p>
        </p:txBody>
      </p:sp>
      <p:sp>
        <p:nvSpPr>
          <p:cNvPr id="4" name="Slide Number Placeholder 3"/>
          <p:cNvSpPr>
            <a:spLocks noGrp="1"/>
          </p:cNvSpPr>
          <p:nvPr>
            <p:ph type="sldNum" sz="quarter" idx="12"/>
          </p:nvPr>
        </p:nvSpPr>
        <p:spPr/>
        <p:txBody>
          <a:bodyPr/>
          <a:lstStyle/>
          <a:p>
            <a:fld id="{01FB6BD5-ABB8-4017-A434-08AE6E7002D1}" type="slidenum">
              <a:rPr lang="vi-VN" smtClean="0"/>
              <a:t>5</a:t>
            </a:fld>
            <a:endParaRPr lang="vi-VN"/>
          </a:p>
        </p:txBody>
      </p:sp>
    </p:spTree>
    <p:extLst>
      <p:ext uri="{BB962C8B-B14F-4D97-AF65-F5344CB8AC3E}">
        <p14:creationId xmlns:p14="http://schemas.microsoft.com/office/powerpoint/2010/main" val="364454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467379" y="1052736"/>
            <a:ext cx="8363272" cy="792088"/>
          </a:xfrm>
        </p:spPr>
        <p:txBody>
          <a:bodyPr>
            <a:normAutofit fontScale="85000" lnSpcReduction="20000"/>
          </a:bodyPr>
          <a:lstStyle/>
          <a:p>
            <a:pPr marL="0" indent="0">
              <a:buNone/>
            </a:pPr>
            <a:r>
              <a:rPr lang="vi-VN" b="1" dirty="0"/>
              <a:t>IEC 61000-4-3/ TCVN 7909-4-3:2015: Miễn nhiễm đối với nhiễu phát xạ tần số vô tuyến</a:t>
            </a:r>
          </a:p>
        </p:txBody>
      </p:sp>
      <p:sp>
        <p:nvSpPr>
          <p:cNvPr id="5" name="Content Placeholder 2"/>
          <p:cNvSpPr txBox="1">
            <a:spLocks/>
          </p:cNvSpPr>
          <p:nvPr/>
        </p:nvSpPr>
        <p:spPr>
          <a:xfrm>
            <a:off x="467544" y="1886164"/>
            <a:ext cx="8363272" cy="449516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3400" b="1" dirty="0" smtClean="0"/>
              <a:t>Các mức thử</a:t>
            </a:r>
          </a:p>
          <a:p>
            <a:r>
              <a:rPr lang="vi-VN" sz="2800" i="1" dirty="0" smtClean="0"/>
              <a:t>Mức </a:t>
            </a:r>
            <a:r>
              <a:rPr lang="vi-VN" sz="2800" i="1" dirty="0"/>
              <a:t>1</a:t>
            </a:r>
            <a:r>
              <a:rPr lang="vi-VN" sz="2800" dirty="0"/>
              <a:t>: Môi trường phát xạ điện từ mức thấp. Mức đặc trưng của các trạm phát thanh/truyền hình địa phương đặt tại khoảng cách trên 1 km, và các máy phát/thu công suất thấp.</a:t>
            </a:r>
          </a:p>
          <a:p>
            <a:r>
              <a:rPr lang="vi-VN" sz="2800" i="1" dirty="0"/>
              <a:t>Mức</a:t>
            </a:r>
            <a:r>
              <a:rPr lang="vi-VN" sz="2800" i="1" dirty="0" smtClean="0"/>
              <a:t> </a:t>
            </a:r>
            <a:r>
              <a:rPr lang="vi-VN" sz="2800" i="1" dirty="0"/>
              <a:t>2</a:t>
            </a:r>
            <a:r>
              <a:rPr lang="vi-VN" sz="2800" dirty="0"/>
              <a:t>: Môi trường phát xạ điện từ trung bình. Mức của các máy thu - phát cầm tay công suất thấp (điển hình là công suất nhỏ hơn 1 W) sử dụng gần thiết bị. Điển hình là môi trường khu thương mại.</a:t>
            </a:r>
          </a:p>
          <a:p>
            <a:r>
              <a:rPr lang="vi-VN" sz="2800" i="1" dirty="0"/>
              <a:t>Mức </a:t>
            </a:r>
            <a:r>
              <a:rPr lang="vi-VN" sz="2800" i="1" dirty="0" smtClean="0"/>
              <a:t>3</a:t>
            </a:r>
            <a:r>
              <a:rPr lang="vi-VN" sz="2800" dirty="0"/>
              <a:t>: Môi trường phát xạ điện từ khắc nghiệt. Mức của các máy thu - phát cầm tay (công suất lớn hơn hoặc bằng 2 W) tương đối gần thiết bị nhưng không nhỏ hơn 1 m. Các máy phát quảng bá công suất cao và thiết bị ISM đặt gần đó. Điển hình là môi trường công nghiệp.</a:t>
            </a:r>
          </a:p>
          <a:p>
            <a:r>
              <a:rPr lang="vi-VN" sz="2800" i="1" dirty="0"/>
              <a:t>Mức </a:t>
            </a:r>
            <a:r>
              <a:rPr lang="vi-VN" sz="2800" i="1" dirty="0" smtClean="0"/>
              <a:t>4</a:t>
            </a:r>
            <a:r>
              <a:rPr lang="vi-VN" sz="2800" dirty="0"/>
              <a:t>: Các máy thu - phát cầm tay sử dụng ở cách thiết bị hơn 1 m. Các nguồn nhiễu đáng kể khác có thể cách thiết bị một khoảng nhỏ hơn hoặc bằng 1m</a:t>
            </a:r>
            <a:r>
              <a:rPr lang="vi-VN" sz="2800" dirty="0" smtClean="0"/>
              <a:t>.</a:t>
            </a:r>
          </a:p>
          <a:p>
            <a:r>
              <a:rPr lang="vi-VN" sz="2800" dirty="0" smtClean="0"/>
              <a:t>Mức </a:t>
            </a:r>
            <a:r>
              <a:rPr lang="vi-VN" sz="2800" dirty="0"/>
              <a:t>x: x là một mức mở có thể xác định dựa vào tiêu chuẩn sản phẩm và đặc tính kỹ thuật của thiết bị.</a:t>
            </a:r>
          </a:p>
        </p:txBody>
      </p:sp>
      <p:sp>
        <p:nvSpPr>
          <p:cNvPr id="4" name="Date Placeholder 3"/>
          <p:cNvSpPr>
            <a:spLocks noGrp="1"/>
          </p:cNvSpPr>
          <p:nvPr>
            <p:ph type="dt" sz="half" idx="10"/>
          </p:nvPr>
        </p:nvSpPr>
        <p:spPr/>
        <p:txBody>
          <a:bodyPr/>
          <a:lstStyle/>
          <a:p>
            <a:fld id="{C05C7571-B3C4-44AA-A80F-042553A04190}" type="datetime1">
              <a:rPr lang="vi-VN" smtClean="0"/>
              <a:t>03/04/2018</a:t>
            </a:fld>
            <a:endParaRPr lang="vi-VN"/>
          </a:p>
        </p:txBody>
      </p:sp>
      <p:sp>
        <p:nvSpPr>
          <p:cNvPr id="6" name="Slide Number Placeholder 5"/>
          <p:cNvSpPr>
            <a:spLocks noGrp="1"/>
          </p:cNvSpPr>
          <p:nvPr>
            <p:ph type="sldNum" sz="quarter" idx="12"/>
          </p:nvPr>
        </p:nvSpPr>
        <p:spPr/>
        <p:txBody>
          <a:bodyPr/>
          <a:lstStyle/>
          <a:p>
            <a:fld id="{01FB6BD5-ABB8-4017-A434-08AE6E7002D1}" type="slidenum">
              <a:rPr lang="vi-VN" smtClean="0"/>
              <a:t>50</a:t>
            </a:fld>
            <a:endParaRPr lang="vi-VN"/>
          </a:p>
        </p:txBody>
      </p:sp>
    </p:spTree>
    <p:extLst>
      <p:ext uri="{BB962C8B-B14F-4D97-AF65-F5344CB8AC3E}">
        <p14:creationId xmlns:p14="http://schemas.microsoft.com/office/powerpoint/2010/main" val="23035718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467379" y="1052736"/>
            <a:ext cx="8363272" cy="792088"/>
          </a:xfrm>
        </p:spPr>
        <p:txBody>
          <a:bodyPr>
            <a:normAutofit fontScale="85000" lnSpcReduction="20000"/>
          </a:bodyPr>
          <a:lstStyle/>
          <a:p>
            <a:pPr marL="0" indent="0">
              <a:buNone/>
            </a:pPr>
            <a:r>
              <a:rPr lang="vi-VN" b="1" dirty="0"/>
              <a:t>IEC 61000-4-3/ TCVN 7909-4-3:2015: Miễn nhiễm đối với nhiễu phát xạ tần số vô tuyến</a:t>
            </a:r>
          </a:p>
        </p:txBody>
      </p:sp>
      <p:sp>
        <p:nvSpPr>
          <p:cNvPr id="5" name="Content Placeholder 2"/>
          <p:cNvSpPr txBox="1">
            <a:spLocks/>
          </p:cNvSpPr>
          <p:nvPr/>
        </p:nvSpPr>
        <p:spPr>
          <a:xfrm>
            <a:off x="467544" y="1886164"/>
            <a:ext cx="8363272" cy="4495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3400" b="1" dirty="0" smtClean="0"/>
              <a:t>Thiết bị thử</a:t>
            </a:r>
            <a:endParaRPr lang="vi-VN" sz="2800" dirty="0"/>
          </a:p>
        </p:txBody>
      </p:sp>
      <p:grpSp>
        <p:nvGrpSpPr>
          <p:cNvPr id="6" name="Group 5"/>
          <p:cNvGrpSpPr/>
          <p:nvPr/>
        </p:nvGrpSpPr>
        <p:grpSpPr>
          <a:xfrm>
            <a:off x="3851920" y="2054291"/>
            <a:ext cx="3880485" cy="3859530"/>
            <a:chOff x="0" y="0"/>
            <a:chExt cx="3880884" cy="3859619"/>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4038" y="1382233"/>
              <a:ext cx="3115339" cy="2477386"/>
            </a:xfrm>
            <a:prstGeom prst="rect">
              <a:avLst/>
            </a:prstGeom>
            <a:noFill/>
            <a:ln>
              <a:no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80884" cy="1307805"/>
            </a:xfrm>
            <a:prstGeom prst="rect">
              <a:avLst/>
            </a:prstGeom>
            <a:noFill/>
            <a:ln>
              <a:noFill/>
            </a:ln>
          </p:spPr>
        </p:pic>
      </p:grpSp>
      <p:sp>
        <p:nvSpPr>
          <p:cNvPr id="9" name="Date Placeholder 8"/>
          <p:cNvSpPr>
            <a:spLocks noGrp="1"/>
          </p:cNvSpPr>
          <p:nvPr>
            <p:ph type="dt" sz="half" idx="10"/>
          </p:nvPr>
        </p:nvSpPr>
        <p:spPr/>
        <p:txBody>
          <a:bodyPr/>
          <a:lstStyle/>
          <a:p>
            <a:fld id="{FDBDE052-6536-414D-B296-24647441CE03}" type="datetime1">
              <a:rPr lang="vi-VN" smtClean="0"/>
              <a:t>03/04/2018</a:t>
            </a:fld>
            <a:endParaRPr lang="vi-VN"/>
          </a:p>
        </p:txBody>
      </p:sp>
      <p:sp>
        <p:nvSpPr>
          <p:cNvPr id="10" name="Slide Number Placeholder 9"/>
          <p:cNvSpPr>
            <a:spLocks noGrp="1"/>
          </p:cNvSpPr>
          <p:nvPr>
            <p:ph type="sldNum" sz="quarter" idx="12"/>
          </p:nvPr>
        </p:nvSpPr>
        <p:spPr/>
        <p:txBody>
          <a:bodyPr/>
          <a:lstStyle/>
          <a:p>
            <a:fld id="{01FB6BD5-ABB8-4017-A434-08AE6E7002D1}" type="slidenum">
              <a:rPr lang="vi-VN" smtClean="0"/>
              <a:t>51</a:t>
            </a:fld>
            <a:endParaRPr lang="vi-VN"/>
          </a:p>
        </p:txBody>
      </p:sp>
    </p:spTree>
    <p:extLst>
      <p:ext uri="{BB962C8B-B14F-4D97-AF65-F5344CB8AC3E}">
        <p14:creationId xmlns:p14="http://schemas.microsoft.com/office/powerpoint/2010/main" val="3465808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467379" y="1052736"/>
            <a:ext cx="8363272" cy="792088"/>
          </a:xfrm>
        </p:spPr>
        <p:txBody>
          <a:bodyPr>
            <a:normAutofit fontScale="85000" lnSpcReduction="20000"/>
          </a:bodyPr>
          <a:lstStyle/>
          <a:p>
            <a:pPr marL="0" indent="0">
              <a:buNone/>
            </a:pPr>
            <a:r>
              <a:rPr lang="vi-VN" b="1" dirty="0"/>
              <a:t>IEC 61000-4-3/ TCVN 7909-4-3:2015: Miễn nhiễm đối với nhiễu phát xạ tần số vô tuyến</a:t>
            </a:r>
          </a:p>
        </p:txBody>
      </p:sp>
      <p:sp>
        <p:nvSpPr>
          <p:cNvPr id="5" name="Content Placeholder 2"/>
          <p:cNvSpPr txBox="1">
            <a:spLocks/>
          </p:cNvSpPr>
          <p:nvPr/>
        </p:nvSpPr>
        <p:spPr>
          <a:xfrm>
            <a:off x="467544" y="1886164"/>
            <a:ext cx="8363272" cy="449516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3400" b="1" dirty="0" smtClean="0"/>
              <a:t>Thiết bị thử</a:t>
            </a:r>
          </a:p>
          <a:p>
            <a:pPr marL="0" indent="0">
              <a:buNone/>
            </a:pPr>
            <a:r>
              <a:rPr lang="vi-VN" sz="2800" dirty="0"/>
              <a:t>Các loại thiết bị sau được khuyến nghị sử dụng trong phép thử:</a:t>
            </a:r>
          </a:p>
          <a:p>
            <a:pPr marL="0" indent="0">
              <a:buNone/>
            </a:pPr>
            <a:r>
              <a:rPr lang="vi-VN" sz="2800" i="1" dirty="0"/>
              <a:t>- Buồng không phản xạ: </a:t>
            </a:r>
            <a:endParaRPr lang="vi-VN" sz="2800" dirty="0"/>
          </a:p>
          <a:p>
            <a:pPr marL="0" indent="0">
              <a:buNone/>
            </a:pPr>
            <a:r>
              <a:rPr lang="vi-VN" sz="2800" i="1" dirty="0"/>
              <a:t>- Các bộ lọc EMI:</a:t>
            </a:r>
            <a:endParaRPr lang="vi-VN" sz="2800" dirty="0"/>
          </a:p>
          <a:p>
            <a:pPr marL="0" indent="0">
              <a:buNone/>
            </a:pPr>
            <a:r>
              <a:rPr lang="vi-VN" sz="2800" i="1" dirty="0"/>
              <a:t>- Máy phát tín hiệu RF:</a:t>
            </a:r>
            <a:endParaRPr lang="vi-VN" sz="2800" dirty="0"/>
          </a:p>
          <a:p>
            <a:pPr marL="0" indent="0">
              <a:buNone/>
            </a:pPr>
            <a:r>
              <a:rPr lang="vi-VN" sz="2800" i="1" dirty="0"/>
              <a:t>- Các bộ khuếch đại công suất</a:t>
            </a:r>
            <a:endParaRPr lang="vi-VN" sz="2800" dirty="0"/>
          </a:p>
          <a:p>
            <a:pPr marL="0" indent="0">
              <a:buNone/>
            </a:pPr>
            <a:r>
              <a:rPr lang="vi-VN" sz="2800" i="1" dirty="0"/>
              <a:t>- Các anten tạo trường (xem Phụ lục B</a:t>
            </a:r>
            <a:endParaRPr lang="vi-VN" sz="2800" dirty="0"/>
          </a:p>
          <a:p>
            <a:pPr marL="0" indent="0">
              <a:buNone/>
            </a:pPr>
            <a:r>
              <a:rPr lang="vi-VN" sz="2800" i="1" dirty="0"/>
              <a:t>- Bộ cảm biến trường đẳng hướng</a:t>
            </a:r>
            <a:r>
              <a:rPr lang="vi-VN" sz="2800" dirty="0"/>
              <a:t> </a:t>
            </a:r>
          </a:p>
          <a:p>
            <a:pPr marL="0" indent="0">
              <a:buNone/>
            </a:pPr>
            <a:r>
              <a:rPr lang="vi-VN" sz="2800" i="1" dirty="0"/>
              <a:t>- Thiết bị phụ trợ để ghi các mức công suất</a:t>
            </a:r>
            <a:r>
              <a:rPr lang="vi-VN" sz="2800" dirty="0"/>
              <a:t>.</a:t>
            </a:r>
          </a:p>
          <a:p>
            <a:pPr marL="0" indent="0">
              <a:buNone/>
            </a:pPr>
            <a:endParaRPr lang="vi-VN" sz="2800" dirty="0"/>
          </a:p>
        </p:txBody>
      </p:sp>
      <p:sp>
        <p:nvSpPr>
          <p:cNvPr id="4" name="Date Placeholder 3"/>
          <p:cNvSpPr>
            <a:spLocks noGrp="1"/>
          </p:cNvSpPr>
          <p:nvPr>
            <p:ph type="dt" sz="half" idx="10"/>
          </p:nvPr>
        </p:nvSpPr>
        <p:spPr/>
        <p:txBody>
          <a:bodyPr/>
          <a:lstStyle/>
          <a:p>
            <a:fld id="{31A1F58E-242F-442F-8101-20085BD128CB}" type="datetime1">
              <a:rPr lang="vi-VN" smtClean="0"/>
              <a:t>03/04/2018</a:t>
            </a:fld>
            <a:endParaRPr lang="vi-VN"/>
          </a:p>
        </p:txBody>
      </p:sp>
      <p:sp>
        <p:nvSpPr>
          <p:cNvPr id="6" name="Slide Number Placeholder 5"/>
          <p:cNvSpPr>
            <a:spLocks noGrp="1"/>
          </p:cNvSpPr>
          <p:nvPr>
            <p:ph type="sldNum" sz="quarter" idx="12"/>
          </p:nvPr>
        </p:nvSpPr>
        <p:spPr/>
        <p:txBody>
          <a:bodyPr/>
          <a:lstStyle/>
          <a:p>
            <a:fld id="{01FB6BD5-ABB8-4017-A434-08AE6E7002D1}" type="slidenum">
              <a:rPr lang="vi-VN" smtClean="0"/>
              <a:t>52</a:t>
            </a:fld>
            <a:endParaRPr lang="vi-VN"/>
          </a:p>
        </p:txBody>
      </p:sp>
    </p:spTree>
    <p:extLst>
      <p:ext uri="{BB962C8B-B14F-4D97-AF65-F5344CB8AC3E}">
        <p14:creationId xmlns:p14="http://schemas.microsoft.com/office/powerpoint/2010/main" val="30953024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467379" y="1052736"/>
            <a:ext cx="8363272" cy="792088"/>
          </a:xfrm>
        </p:spPr>
        <p:txBody>
          <a:bodyPr>
            <a:normAutofit fontScale="85000" lnSpcReduction="20000"/>
          </a:bodyPr>
          <a:lstStyle/>
          <a:p>
            <a:pPr marL="0" indent="0">
              <a:buNone/>
            </a:pPr>
            <a:r>
              <a:rPr lang="vi-VN" b="1" dirty="0"/>
              <a:t>IEC 61000-4-3/ TCVN 7909-4-3:2015: Miễn nhiễm đối với nhiễu phát xạ tần số vô tuyến</a:t>
            </a:r>
          </a:p>
        </p:txBody>
      </p:sp>
      <p:sp>
        <p:nvSpPr>
          <p:cNvPr id="5" name="Content Placeholder 2"/>
          <p:cNvSpPr txBox="1">
            <a:spLocks/>
          </p:cNvSpPr>
          <p:nvPr/>
        </p:nvSpPr>
        <p:spPr>
          <a:xfrm>
            <a:off x="467544" y="1886164"/>
            <a:ext cx="8363272" cy="4495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800" b="1" dirty="0"/>
              <a:t>7. Thiết lập phép thử</a:t>
            </a:r>
          </a:p>
          <a:p>
            <a:r>
              <a:rPr lang="vi-VN" sz="2800" dirty="0"/>
              <a:t>Phải thực hiện tất cả các phép thử với cấu hình sao cho gần giống nhất với cấu hình được lắp đặt trong thực tế. </a:t>
            </a:r>
            <a:endParaRPr lang="vi-VN" sz="2800" dirty="0" smtClean="0"/>
          </a:p>
          <a:p>
            <a:r>
              <a:rPr lang="vi-VN" sz="2800" dirty="0"/>
              <a:t>Không yêu cầu phải có mặt đất chuẩn kim loại trong phép thử. Nếu cần giá đỡ mẫu thử, thì giá đỡ phải là vật liệu phi kim loại, không dẫn điện. Có thể sử dụng vật liệu có hằng số điện môi thấp như polystyrene cứng.</a:t>
            </a:r>
          </a:p>
        </p:txBody>
      </p:sp>
      <p:sp>
        <p:nvSpPr>
          <p:cNvPr id="4" name="Date Placeholder 3"/>
          <p:cNvSpPr>
            <a:spLocks noGrp="1"/>
          </p:cNvSpPr>
          <p:nvPr>
            <p:ph type="dt" sz="half" idx="10"/>
          </p:nvPr>
        </p:nvSpPr>
        <p:spPr/>
        <p:txBody>
          <a:bodyPr/>
          <a:lstStyle/>
          <a:p>
            <a:fld id="{FFC04808-2B3B-4295-B29B-EA0398E352A6}" type="datetime1">
              <a:rPr lang="vi-VN" smtClean="0"/>
              <a:t>03/04/2018</a:t>
            </a:fld>
            <a:endParaRPr lang="vi-VN"/>
          </a:p>
        </p:txBody>
      </p:sp>
      <p:sp>
        <p:nvSpPr>
          <p:cNvPr id="6" name="Slide Number Placeholder 5"/>
          <p:cNvSpPr>
            <a:spLocks noGrp="1"/>
          </p:cNvSpPr>
          <p:nvPr>
            <p:ph type="sldNum" sz="quarter" idx="12"/>
          </p:nvPr>
        </p:nvSpPr>
        <p:spPr/>
        <p:txBody>
          <a:bodyPr/>
          <a:lstStyle/>
          <a:p>
            <a:fld id="{01FB6BD5-ABB8-4017-A434-08AE6E7002D1}" type="slidenum">
              <a:rPr lang="vi-VN" smtClean="0"/>
              <a:t>53</a:t>
            </a:fld>
            <a:endParaRPr lang="vi-VN"/>
          </a:p>
        </p:txBody>
      </p:sp>
    </p:spTree>
    <p:extLst>
      <p:ext uri="{BB962C8B-B14F-4D97-AF65-F5344CB8AC3E}">
        <p14:creationId xmlns:p14="http://schemas.microsoft.com/office/powerpoint/2010/main" val="30953024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467379" y="1052736"/>
            <a:ext cx="8363272" cy="792088"/>
          </a:xfrm>
        </p:spPr>
        <p:txBody>
          <a:bodyPr>
            <a:normAutofit fontScale="85000" lnSpcReduction="20000"/>
          </a:bodyPr>
          <a:lstStyle/>
          <a:p>
            <a:pPr marL="0" indent="0">
              <a:buNone/>
            </a:pPr>
            <a:r>
              <a:rPr lang="vi-VN" b="1" dirty="0"/>
              <a:t>IEC 61000-4-3/ TCVN 7909-4-3:2015: Miễn nhiễm đối với nhiễu phát xạ tần số vô tuyến</a:t>
            </a:r>
          </a:p>
        </p:txBody>
      </p:sp>
      <p:sp>
        <p:nvSpPr>
          <p:cNvPr id="5" name="Content Placeholder 2"/>
          <p:cNvSpPr txBox="1">
            <a:spLocks/>
          </p:cNvSpPr>
          <p:nvPr/>
        </p:nvSpPr>
        <p:spPr>
          <a:xfrm>
            <a:off x="467544" y="1886165"/>
            <a:ext cx="8363272" cy="34150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800" b="1" dirty="0"/>
              <a:t>8. Quy trình thử</a:t>
            </a:r>
          </a:p>
          <a:p>
            <a:pPr marL="0" indent="0">
              <a:buNone/>
            </a:pPr>
            <a:r>
              <a:rPr lang="vi-VN" sz="2800" dirty="0"/>
              <a:t>Quy trình thử bao gồm:</a:t>
            </a:r>
          </a:p>
          <a:p>
            <a:pPr>
              <a:buFontTx/>
              <a:buChar char="-"/>
            </a:pPr>
            <a:r>
              <a:rPr lang="vi-VN" sz="2800" dirty="0" smtClean="0"/>
              <a:t>kiểm </a:t>
            </a:r>
            <a:r>
              <a:rPr lang="vi-VN" sz="2800" dirty="0"/>
              <a:t>tra điều kiện chuẩn của phòng thử nghiệm; </a:t>
            </a:r>
            <a:endParaRPr lang="vi-VN" sz="2800" dirty="0" smtClean="0"/>
          </a:p>
          <a:p>
            <a:pPr marL="0" indent="0">
              <a:buNone/>
            </a:pPr>
            <a:r>
              <a:rPr lang="vi-VN" sz="2800" dirty="0" smtClean="0"/>
              <a:t>- </a:t>
            </a:r>
            <a:r>
              <a:rPr lang="vi-VN" sz="2800" dirty="0"/>
              <a:t>kiểm tra sơ bộ hoạt động chính xác của thiết bị;</a:t>
            </a:r>
          </a:p>
          <a:p>
            <a:pPr marL="0" indent="0">
              <a:buNone/>
            </a:pPr>
            <a:r>
              <a:rPr lang="vi-VN" sz="2800" dirty="0"/>
              <a:t>- thực hiện phép thử;</a:t>
            </a:r>
          </a:p>
          <a:p>
            <a:pPr marL="0" indent="0">
              <a:buNone/>
            </a:pPr>
            <a:r>
              <a:rPr lang="vi-VN" sz="2800" dirty="0"/>
              <a:t>- đánh giá kết quả.</a:t>
            </a:r>
          </a:p>
        </p:txBody>
      </p:sp>
      <p:sp>
        <p:nvSpPr>
          <p:cNvPr id="4" name="Date Placeholder 3"/>
          <p:cNvSpPr>
            <a:spLocks noGrp="1"/>
          </p:cNvSpPr>
          <p:nvPr>
            <p:ph type="dt" sz="half" idx="10"/>
          </p:nvPr>
        </p:nvSpPr>
        <p:spPr/>
        <p:txBody>
          <a:bodyPr/>
          <a:lstStyle/>
          <a:p>
            <a:fld id="{212C82DC-7B61-4589-886C-E5CF5C556D0B}" type="datetime1">
              <a:rPr lang="vi-VN" smtClean="0"/>
              <a:t>03/04/2018</a:t>
            </a:fld>
            <a:endParaRPr lang="vi-VN"/>
          </a:p>
        </p:txBody>
      </p:sp>
      <p:sp>
        <p:nvSpPr>
          <p:cNvPr id="6" name="Slide Number Placeholder 5"/>
          <p:cNvSpPr>
            <a:spLocks noGrp="1"/>
          </p:cNvSpPr>
          <p:nvPr>
            <p:ph type="sldNum" sz="quarter" idx="12"/>
          </p:nvPr>
        </p:nvSpPr>
        <p:spPr/>
        <p:txBody>
          <a:bodyPr/>
          <a:lstStyle/>
          <a:p>
            <a:fld id="{01FB6BD5-ABB8-4017-A434-08AE6E7002D1}" type="slidenum">
              <a:rPr lang="vi-VN" smtClean="0"/>
              <a:t>54</a:t>
            </a:fld>
            <a:endParaRPr lang="vi-VN"/>
          </a:p>
        </p:txBody>
      </p:sp>
    </p:spTree>
    <p:extLst>
      <p:ext uri="{BB962C8B-B14F-4D97-AF65-F5344CB8AC3E}">
        <p14:creationId xmlns:p14="http://schemas.microsoft.com/office/powerpoint/2010/main" val="929465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188640"/>
            <a:ext cx="6336704" cy="720080"/>
          </a:xfrm>
          <a:solidFill>
            <a:srgbClr val="FFFF00"/>
          </a:solidFill>
        </p:spPr>
        <p:txBody>
          <a:bodyPr>
            <a:normAutofit/>
          </a:bodyPr>
          <a:lstStyle/>
          <a:p>
            <a:r>
              <a:rPr lang="en-US" sz="3600" b="1" dirty="0"/>
              <a:t>3. </a:t>
            </a:r>
            <a:r>
              <a:rPr lang="en-US" sz="3600" b="1" dirty="0" err="1"/>
              <a:t>Các</a:t>
            </a:r>
            <a:r>
              <a:rPr lang="en-US" sz="3600" b="1" dirty="0"/>
              <a:t> </a:t>
            </a:r>
            <a:r>
              <a:rPr lang="en-US" sz="3600" b="1" dirty="0" err="1"/>
              <a:t>tiêu</a:t>
            </a:r>
            <a:r>
              <a:rPr lang="en-US" sz="3600" b="1" dirty="0"/>
              <a:t> </a:t>
            </a:r>
            <a:r>
              <a:rPr lang="en-US" sz="3600" b="1" dirty="0" err="1"/>
              <a:t>chuẩn</a:t>
            </a:r>
            <a:r>
              <a:rPr lang="en-US" sz="3600" b="1" dirty="0"/>
              <a:t> </a:t>
            </a:r>
            <a:r>
              <a:rPr lang="en-US" sz="3600" b="1" dirty="0" err="1"/>
              <a:t>về</a:t>
            </a:r>
            <a:r>
              <a:rPr lang="en-US" sz="3600" b="1" dirty="0"/>
              <a:t> </a:t>
            </a:r>
            <a:r>
              <a:rPr lang="en-US" sz="3600" b="1" dirty="0" err="1"/>
              <a:t>miễn</a:t>
            </a:r>
            <a:r>
              <a:rPr lang="en-US" sz="3600" b="1" dirty="0"/>
              <a:t> </a:t>
            </a:r>
            <a:r>
              <a:rPr lang="en-US" sz="3600" b="1" dirty="0" err="1"/>
              <a:t>nhiễm</a:t>
            </a:r>
            <a:endParaRPr lang="vi-VN" sz="3600" b="1" dirty="0"/>
          </a:p>
        </p:txBody>
      </p:sp>
      <p:sp>
        <p:nvSpPr>
          <p:cNvPr id="3" name="Content Placeholder 2"/>
          <p:cNvSpPr>
            <a:spLocks noGrp="1"/>
          </p:cNvSpPr>
          <p:nvPr>
            <p:ph idx="1"/>
          </p:nvPr>
        </p:nvSpPr>
        <p:spPr>
          <a:xfrm>
            <a:off x="827584" y="980728"/>
            <a:ext cx="7416824" cy="936104"/>
          </a:xfrm>
        </p:spPr>
        <p:txBody>
          <a:bodyPr>
            <a:noAutofit/>
          </a:bodyPr>
          <a:lstStyle/>
          <a:p>
            <a:pPr marL="0" indent="0" algn="ctr">
              <a:buNone/>
            </a:pPr>
            <a:r>
              <a:rPr lang="en-US" b="1" dirty="0" err="1" smtClean="0"/>
              <a:t>Miễn</a:t>
            </a:r>
            <a:r>
              <a:rPr lang="en-US" b="1" dirty="0" smtClean="0"/>
              <a:t> </a:t>
            </a:r>
            <a:r>
              <a:rPr lang="en-US" b="1" dirty="0" err="1" smtClean="0"/>
              <a:t>nhiễm</a:t>
            </a:r>
            <a:r>
              <a:rPr lang="en-US" b="1" dirty="0" smtClean="0"/>
              <a:t> </a:t>
            </a:r>
            <a:r>
              <a:rPr lang="en-US" b="1" dirty="0" err="1" smtClean="0"/>
              <a:t>trường</a:t>
            </a:r>
            <a:r>
              <a:rPr lang="en-US" b="1" dirty="0" smtClean="0"/>
              <a:t> </a:t>
            </a:r>
            <a:r>
              <a:rPr lang="en-US" b="1" dirty="0" err="1" smtClean="0"/>
              <a:t>điện</a:t>
            </a:r>
            <a:r>
              <a:rPr lang="en-US" b="1" dirty="0" smtClean="0"/>
              <a:t> </a:t>
            </a:r>
            <a:r>
              <a:rPr lang="en-US" b="1" dirty="0" err="1" smtClean="0"/>
              <a:t>từ</a:t>
            </a:r>
            <a:r>
              <a:rPr lang="en-US" b="1" dirty="0" smtClean="0"/>
              <a:t> </a:t>
            </a:r>
            <a:r>
              <a:rPr lang="en-US" b="1" dirty="0" err="1" smtClean="0"/>
              <a:t>tần</a:t>
            </a:r>
            <a:r>
              <a:rPr lang="en-US" b="1" dirty="0" smtClean="0"/>
              <a:t> </a:t>
            </a:r>
            <a:r>
              <a:rPr lang="en-US" b="1" dirty="0" err="1" smtClean="0"/>
              <a:t>số</a:t>
            </a:r>
            <a:r>
              <a:rPr lang="en-US" b="1" dirty="0" smtClean="0"/>
              <a:t> radio IEC 61000-4-3</a:t>
            </a:r>
            <a:endParaRPr lang="vi-VN" b="1" dirty="0"/>
          </a:p>
        </p:txBody>
      </p:sp>
      <p:sp>
        <p:nvSpPr>
          <p:cNvPr id="5" name="Content Placeholder 2"/>
          <p:cNvSpPr txBox="1">
            <a:spLocks/>
          </p:cNvSpPr>
          <p:nvPr/>
        </p:nvSpPr>
        <p:spPr>
          <a:xfrm>
            <a:off x="118532" y="2219438"/>
            <a:ext cx="7427168" cy="6480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t>Cấu</a:t>
            </a:r>
            <a:r>
              <a:rPr lang="en-US" sz="2800" b="1" dirty="0" smtClean="0"/>
              <a:t> </a:t>
            </a:r>
            <a:r>
              <a:rPr lang="en-US" sz="2800" b="1" dirty="0" err="1" smtClean="0"/>
              <a:t>hình</a:t>
            </a:r>
            <a:r>
              <a:rPr lang="en-US" sz="2800" b="1" dirty="0" smtClean="0"/>
              <a:t> </a:t>
            </a:r>
            <a:r>
              <a:rPr lang="en-US" sz="2800" b="1" dirty="0" err="1" smtClean="0"/>
              <a:t>thử</a:t>
            </a:r>
            <a:r>
              <a:rPr lang="en-US" sz="2800" b="1" dirty="0" smtClean="0"/>
              <a:t> </a:t>
            </a:r>
            <a:r>
              <a:rPr lang="en-US" sz="2800" b="1" dirty="0" err="1" smtClean="0"/>
              <a:t>nghiệm</a:t>
            </a:r>
            <a:endParaRPr lang="vi-VN" sz="2800" b="1" dirty="0"/>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118532" y="3212976"/>
            <a:ext cx="5461580" cy="2520280"/>
          </a:xfrm>
          <a:prstGeom prst="rect">
            <a:avLst/>
          </a:prstGeom>
          <a:noFill/>
          <a:ln>
            <a:noFill/>
          </a:ln>
        </p:spPr>
      </p:pic>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5868144" y="3234548"/>
            <a:ext cx="3114675" cy="2477135"/>
          </a:xfrm>
          <a:prstGeom prst="rect">
            <a:avLst/>
          </a:prstGeom>
          <a:noFill/>
          <a:ln>
            <a:noFill/>
          </a:ln>
        </p:spPr>
      </p:pic>
      <p:sp>
        <p:nvSpPr>
          <p:cNvPr id="4" name="Date Placeholder 3"/>
          <p:cNvSpPr>
            <a:spLocks noGrp="1"/>
          </p:cNvSpPr>
          <p:nvPr>
            <p:ph type="dt" sz="half" idx="10"/>
          </p:nvPr>
        </p:nvSpPr>
        <p:spPr/>
        <p:txBody>
          <a:bodyPr/>
          <a:lstStyle/>
          <a:p>
            <a:fld id="{F7865490-2DF1-4D25-AF2C-4797AAE6785F}" type="datetime1">
              <a:rPr lang="vi-VN" smtClean="0"/>
              <a:t>03/04/2018</a:t>
            </a:fld>
            <a:endParaRPr lang="vi-VN"/>
          </a:p>
        </p:txBody>
      </p:sp>
      <p:sp>
        <p:nvSpPr>
          <p:cNvPr id="6" name="Slide Number Placeholder 5"/>
          <p:cNvSpPr>
            <a:spLocks noGrp="1"/>
          </p:cNvSpPr>
          <p:nvPr>
            <p:ph type="sldNum" sz="quarter" idx="12"/>
          </p:nvPr>
        </p:nvSpPr>
        <p:spPr/>
        <p:txBody>
          <a:bodyPr/>
          <a:lstStyle/>
          <a:p>
            <a:fld id="{01FB6BD5-ABB8-4017-A434-08AE6E7002D1}" type="slidenum">
              <a:rPr lang="vi-VN" smtClean="0"/>
              <a:t>55</a:t>
            </a:fld>
            <a:endParaRPr lang="vi-VN"/>
          </a:p>
        </p:txBody>
      </p:sp>
    </p:spTree>
    <p:extLst>
      <p:ext uri="{BB962C8B-B14F-4D97-AF65-F5344CB8AC3E}">
        <p14:creationId xmlns:p14="http://schemas.microsoft.com/office/powerpoint/2010/main" val="33269794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6696744" cy="720080"/>
          </a:xfrm>
          <a:solidFill>
            <a:srgbClr val="FFFF00"/>
          </a:solidFill>
        </p:spPr>
        <p:txBody>
          <a:bodyPr>
            <a:normAutofit/>
          </a:bodyPr>
          <a:lstStyle/>
          <a:p>
            <a:r>
              <a:rPr lang="en-US" sz="3600" b="1" dirty="0"/>
              <a:t>3. </a:t>
            </a:r>
            <a:r>
              <a:rPr lang="en-US" sz="3600" b="1" dirty="0" err="1"/>
              <a:t>Các</a:t>
            </a:r>
            <a:r>
              <a:rPr lang="en-US" sz="3600" b="1" dirty="0"/>
              <a:t> </a:t>
            </a:r>
            <a:r>
              <a:rPr lang="en-US" sz="3600" b="1" dirty="0" err="1"/>
              <a:t>tiêu</a:t>
            </a:r>
            <a:r>
              <a:rPr lang="en-US" sz="3600" b="1" dirty="0"/>
              <a:t> </a:t>
            </a:r>
            <a:r>
              <a:rPr lang="en-US" sz="3600" b="1" dirty="0" err="1"/>
              <a:t>chuẩn</a:t>
            </a:r>
            <a:r>
              <a:rPr lang="en-US" sz="3600" b="1" dirty="0"/>
              <a:t> </a:t>
            </a:r>
            <a:r>
              <a:rPr lang="en-US" sz="3600" b="1" dirty="0" err="1"/>
              <a:t>về</a:t>
            </a:r>
            <a:r>
              <a:rPr lang="en-US" sz="3600" b="1" dirty="0"/>
              <a:t> </a:t>
            </a:r>
            <a:r>
              <a:rPr lang="en-US" sz="3600" b="1" dirty="0" err="1"/>
              <a:t>miễn</a:t>
            </a:r>
            <a:r>
              <a:rPr lang="en-US" sz="3600" b="1" dirty="0"/>
              <a:t> </a:t>
            </a:r>
            <a:r>
              <a:rPr lang="en-US" sz="3600" b="1" dirty="0" err="1"/>
              <a:t>nhiễm</a:t>
            </a:r>
            <a:endParaRPr lang="vi-VN" sz="3600" b="1" dirty="0"/>
          </a:p>
        </p:txBody>
      </p:sp>
      <p:sp>
        <p:nvSpPr>
          <p:cNvPr id="3" name="Content Placeholder 2"/>
          <p:cNvSpPr>
            <a:spLocks noGrp="1"/>
          </p:cNvSpPr>
          <p:nvPr>
            <p:ph idx="1"/>
          </p:nvPr>
        </p:nvSpPr>
        <p:spPr>
          <a:xfrm>
            <a:off x="899592" y="1124744"/>
            <a:ext cx="7272808" cy="648071"/>
          </a:xfrm>
        </p:spPr>
        <p:txBody>
          <a:bodyPr>
            <a:noAutofit/>
          </a:bodyPr>
          <a:lstStyle/>
          <a:p>
            <a:pPr marL="0" indent="0" algn="ctr">
              <a:buNone/>
            </a:pPr>
            <a:r>
              <a:rPr lang="en-US" b="1" dirty="0" err="1"/>
              <a:t>Miễn</a:t>
            </a:r>
            <a:r>
              <a:rPr lang="en-US" b="1" dirty="0"/>
              <a:t> </a:t>
            </a:r>
            <a:r>
              <a:rPr lang="en-US" b="1" dirty="0" err="1"/>
              <a:t>nhiễm</a:t>
            </a:r>
            <a:r>
              <a:rPr lang="en-US" b="1" dirty="0"/>
              <a:t> </a:t>
            </a:r>
            <a:r>
              <a:rPr lang="en-US" b="1" dirty="0" err="1"/>
              <a:t>trường</a:t>
            </a:r>
            <a:r>
              <a:rPr lang="en-US" b="1" dirty="0"/>
              <a:t> </a:t>
            </a:r>
            <a:r>
              <a:rPr lang="en-US" b="1" dirty="0" err="1"/>
              <a:t>điện</a:t>
            </a:r>
            <a:r>
              <a:rPr lang="en-US" b="1" dirty="0"/>
              <a:t> </a:t>
            </a:r>
            <a:r>
              <a:rPr lang="en-US" b="1" dirty="0" err="1"/>
              <a:t>từ</a:t>
            </a:r>
            <a:r>
              <a:rPr lang="en-US" b="1" dirty="0"/>
              <a:t> </a:t>
            </a:r>
            <a:r>
              <a:rPr lang="en-US" b="1" dirty="0" err="1"/>
              <a:t>tần</a:t>
            </a:r>
            <a:r>
              <a:rPr lang="en-US" b="1" dirty="0"/>
              <a:t> </a:t>
            </a:r>
            <a:r>
              <a:rPr lang="en-US" b="1" dirty="0" err="1"/>
              <a:t>số</a:t>
            </a:r>
            <a:r>
              <a:rPr lang="en-US" b="1" dirty="0"/>
              <a:t> radio IEC 61000-4-3</a:t>
            </a:r>
            <a:endParaRPr lang="vi-VN" b="1" dirty="0"/>
          </a:p>
        </p:txBody>
      </p:sp>
      <p:sp>
        <p:nvSpPr>
          <p:cNvPr id="5" name="Content Placeholder 2"/>
          <p:cNvSpPr txBox="1">
            <a:spLocks/>
          </p:cNvSpPr>
          <p:nvPr/>
        </p:nvSpPr>
        <p:spPr>
          <a:xfrm>
            <a:off x="490035" y="2109106"/>
            <a:ext cx="7427168" cy="6480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t>Kết</a:t>
            </a:r>
            <a:r>
              <a:rPr lang="en-US" sz="2800" b="1" dirty="0" smtClean="0"/>
              <a:t> </a:t>
            </a:r>
            <a:r>
              <a:rPr lang="en-US" sz="2800" b="1" dirty="0" err="1" smtClean="0"/>
              <a:t>quả</a:t>
            </a:r>
            <a:r>
              <a:rPr lang="en-US" sz="2800" b="1" dirty="0" smtClean="0"/>
              <a:t> </a:t>
            </a:r>
            <a:r>
              <a:rPr lang="en-US" sz="2800" b="1" dirty="0" err="1" smtClean="0"/>
              <a:t>phải</a:t>
            </a:r>
            <a:r>
              <a:rPr lang="en-US" sz="2800" b="1" dirty="0" smtClean="0"/>
              <a:t> </a:t>
            </a:r>
            <a:r>
              <a:rPr lang="en-US" sz="2800" b="1" dirty="0" err="1" smtClean="0"/>
              <a:t>đạt</a:t>
            </a:r>
            <a:endParaRPr lang="vi-VN" sz="2800" b="1"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667062" y="2996952"/>
            <a:ext cx="8208912" cy="2621923"/>
          </a:xfrm>
          <a:prstGeom prst="rect">
            <a:avLst/>
          </a:prstGeom>
          <a:noFill/>
          <a:ln>
            <a:noFill/>
          </a:ln>
        </p:spPr>
      </p:pic>
      <p:sp>
        <p:nvSpPr>
          <p:cNvPr id="4" name="Date Placeholder 3"/>
          <p:cNvSpPr>
            <a:spLocks noGrp="1"/>
          </p:cNvSpPr>
          <p:nvPr>
            <p:ph type="dt" sz="half" idx="10"/>
          </p:nvPr>
        </p:nvSpPr>
        <p:spPr/>
        <p:txBody>
          <a:bodyPr/>
          <a:lstStyle/>
          <a:p>
            <a:fld id="{937B03F6-0AF0-48B4-B0AF-B4D71B312C8E}" type="datetime1">
              <a:rPr lang="vi-VN" smtClean="0"/>
              <a:t>03/04/2018</a:t>
            </a:fld>
            <a:endParaRPr lang="vi-VN"/>
          </a:p>
        </p:txBody>
      </p:sp>
      <p:sp>
        <p:nvSpPr>
          <p:cNvPr id="7" name="Slide Number Placeholder 6"/>
          <p:cNvSpPr>
            <a:spLocks noGrp="1"/>
          </p:cNvSpPr>
          <p:nvPr>
            <p:ph type="sldNum" sz="quarter" idx="12"/>
          </p:nvPr>
        </p:nvSpPr>
        <p:spPr/>
        <p:txBody>
          <a:bodyPr/>
          <a:lstStyle/>
          <a:p>
            <a:fld id="{01FB6BD5-ABB8-4017-A434-08AE6E7002D1}" type="slidenum">
              <a:rPr lang="vi-VN" smtClean="0"/>
              <a:t>56</a:t>
            </a:fld>
            <a:endParaRPr lang="vi-VN"/>
          </a:p>
        </p:txBody>
      </p:sp>
    </p:spTree>
    <p:extLst>
      <p:ext uri="{BB962C8B-B14F-4D97-AF65-F5344CB8AC3E}">
        <p14:creationId xmlns:p14="http://schemas.microsoft.com/office/powerpoint/2010/main" val="9788549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467379" y="1052736"/>
            <a:ext cx="8363272" cy="792088"/>
          </a:xfrm>
        </p:spPr>
        <p:txBody>
          <a:bodyPr>
            <a:normAutofit fontScale="85000" lnSpcReduction="20000"/>
          </a:bodyPr>
          <a:lstStyle/>
          <a:p>
            <a:pPr marL="0" indent="0">
              <a:buNone/>
            </a:pPr>
            <a:r>
              <a:rPr lang="vi-VN" b="1" dirty="0"/>
              <a:t>IEC </a:t>
            </a:r>
            <a:r>
              <a:rPr lang="vi-VN" b="1" dirty="0" smtClean="0"/>
              <a:t>61000-4-4/ </a:t>
            </a:r>
            <a:r>
              <a:rPr lang="vi-VN" dirty="0"/>
              <a:t>Miễn nhiễm xung </a:t>
            </a:r>
            <a:r>
              <a:rPr lang="en-US" dirty="0" err="1"/>
              <a:t>thoáng</a:t>
            </a:r>
            <a:r>
              <a:rPr lang="en-US" dirty="0"/>
              <a:t> qua</a:t>
            </a:r>
            <a:r>
              <a:rPr lang="vi-VN" dirty="0"/>
              <a:t>/ chuỗi xung</a:t>
            </a:r>
            <a:endParaRPr lang="vi-VN" b="1" dirty="0"/>
          </a:p>
        </p:txBody>
      </p:sp>
      <p:sp>
        <p:nvSpPr>
          <p:cNvPr id="5" name="Content Placeholder 2"/>
          <p:cNvSpPr txBox="1">
            <a:spLocks/>
          </p:cNvSpPr>
          <p:nvPr/>
        </p:nvSpPr>
        <p:spPr>
          <a:xfrm>
            <a:off x="467544" y="1886164"/>
            <a:ext cx="8363272" cy="4495163"/>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800" dirty="0" smtClean="0"/>
              <a:t>Phạm vi</a:t>
            </a:r>
          </a:p>
          <a:p>
            <a:pPr marL="0" indent="0">
              <a:buNone/>
            </a:pPr>
            <a:r>
              <a:rPr lang="vi-VN" sz="2800" dirty="0" smtClean="0"/>
              <a:t>IEC </a:t>
            </a:r>
            <a:r>
              <a:rPr lang="vi-VN" sz="2800" dirty="0"/>
              <a:t>61000-4-4 này liên quan đến khả năng miễn nhiễm của thiết bị điện và điện tử tới xung điện thoáng qua lặp đi lặp lại nhanh. Nó tạo ra các yêu cầu về miễn nhiễm và các thủ tục kiểm tra liên quan đến xung thoáng qua nhanh / chum xung. Nó bổ sung xác định phạm vi của các mức kiểm tra và thiết lập các quy trình kiểm </a:t>
            </a:r>
            <a:r>
              <a:rPr lang="vi-VN" sz="2800" dirty="0" smtClean="0"/>
              <a:t>tra</a:t>
            </a:r>
          </a:p>
          <a:p>
            <a:pPr marL="0" indent="0">
              <a:buNone/>
            </a:pPr>
            <a:r>
              <a:rPr lang="vi-VN" sz="2800" dirty="0"/>
              <a:t>Mục tiêu của tiêu chuẩn này là thiết lập một tài liệu tham khảo phổ biến và có khả năng lặp lại để đánh giá sự miễn nhiễm của thiết bị điện và điện tử khi phải chịu sự thoáng qua nhanh / chum xung khi cung cấp, tín hiệu, điều khiển và đất. Phương pháp thử được ghi trong IEC 61000-4-4 mô tả một phương pháp nhất quán để đánh giá khả năng miễn nhiễm của một thiết bị hoặc hệ thống chống lại một hiện tượng được xác định</a:t>
            </a:r>
          </a:p>
        </p:txBody>
      </p:sp>
      <p:sp>
        <p:nvSpPr>
          <p:cNvPr id="4" name="Date Placeholder 3"/>
          <p:cNvSpPr>
            <a:spLocks noGrp="1"/>
          </p:cNvSpPr>
          <p:nvPr>
            <p:ph type="dt" sz="half" idx="10"/>
          </p:nvPr>
        </p:nvSpPr>
        <p:spPr/>
        <p:txBody>
          <a:bodyPr/>
          <a:lstStyle/>
          <a:p>
            <a:fld id="{4C88DD15-EF2F-460A-9ECB-A2FC81EDFFED}" type="datetime1">
              <a:rPr lang="vi-VN" smtClean="0"/>
              <a:t>03/04/2018</a:t>
            </a:fld>
            <a:endParaRPr lang="vi-VN"/>
          </a:p>
        </p:txBody>
      </p:sp>
      <p:sp>
        <p:nvSpPr>
          <p:cNvPr id="6" name="Slide Number Placeholder 5"/>
          <p:cNvSpPr>
            <a:spLocks noGrp="1"/>
          </p:cNvSpPr>
          <p:nvPr>
            <p:ph type="sldNum" sz="quarter" idx="12"/>
          </p:nvPr>
        </p:nvSpPr>
        <p:spPr/>
        <p:txBody>
          <a:bodyPr/>
          <a:lstStyle/>
          <a:p>
            <a:fld id="{01FB6BD5-ABB8-4017-A434-08AE6E7002D1}" type="slidenum">
              <a:rPr lang="vi-VN" smtClean="0"/>
              <a:t>57</a:t>
            </a:fld>
            <a:endParaRPr lang="vi-VN"/>
          </a:p>
        </p:txBody>
      </p:sp>
    </p:spTree>
    <p:extLst>
      <p:ext uri="{BB962C8B-B14F-4D97-AF65-F5344CB8AC3E}">
        <p14:creationId xmlns:p14="http://schemas.microsoft.com/office/powerpoint/2010/main" val="929465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467379" y="1052736"/>
            <a:ext cx="8363272" cy="792088"/>
          </a:xfrm>
        </p:spPr>
        <p:txBody>
          <a:bodyPr>
            <a:normAutofit fontScale="85000" lnSpcReduction="20000"/>
          </a:bodyPr>
          <a:lstStyle/>
          <a:p>
            <a:pPr marL="0" indent="0">
              <a:buNone/>
            </a:pPr>
            <a:r>
              <a:rPr lang="vi-VN" b="1" dirty="0"/>
              <a:t>IEC </a:t>
            </a:r>
            <a:r>
              <a:rPr lang="vi-VN" b="1" dirty="0" smtClean="0"/>
              <a:t>61000-4-4/ </a:t>
            </a:r>
            <a:r>
              <a:rPr lang="vi-VN" dirty="0"/>
              <a:t>Miễn nhiễm xung </a:t>
            </a:r>
            <a:r>
              <a:rPr lang="en-US" dirty="0" err="1"/>
              <a:t>thoáng</a:t>
            </a:r>
            <a:r>
              <a:rPr lang="en-US" dirty="0"/>
              <a:t> qua</a:t>
            </a:r>
            <a:r>
              <a:rPr lang="vi-VN" dirty="0"/>
              <a:t>/ chuỗi xung</a:t>
            </a:r>
            <a:endParaRPr lang="vi-VN" b="1" dirty="0"/>
          </a:p>
        </p:txBody>
      </p:sp>
      <p:sp>
        <p:nvSpPr>
          <p:cNvPr id="5" name="Content Placeholder 2"/>
          <p:cNvSpPr txBox="1">
            <a:spLocks/>
          </p:cNvSpPr>
          <p:nvPr/>
        </p:nvSpPr>
        <p:spPr>
          <a:xfrm>
            <a:off x="467544" y="1886164"/>
            <a:ext cx="8363272" cy="4495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smtClean="0"/>
              <a:t>Thử </a:t>
            </a:r>
            <a:r>
              <a:rPr lang="vi-VN" sz="2400" dirty="0"/>
              <a:t>nghiệm thoáng qua nhanh lặp đi lặp lại là một bài thử nghiệm với các chuỗi bao gồm một số thoáng qua nhanh, ghép vào nguồn cấp điện, điều khiển, tín hiệu và cổng đất của thiết bị điện và điện tử. Đáng kể cho thử nghiệm là biên độ cao, thời gian tăng ngắn, tỷ lệ lặp lại cao, và năng lượng thấp của các xung thoáng </a:t>
            </a:r>
            <a:r>
              <a:rPr lang="vi-VN" sz="2400" dirty="0" smtClean="0"/>
              <a:t>qua.</a:t>
            </a:r>
          </a:p>
          <a:p>
            <a:pPr marL="0" indent="0">
              <a:buNone/>
            </a:pPr>
            <a:r>
              <a:rPr lang="vi-VN" sz="2400" dirty="0"/>
              <a:t>Thử nghiệm này nhằm chứng minh sự miễn nhiễm của thiết bị điện và điện tử khi phải chịu các loại nhiễu thoáng qua như các tín hiệu có nguồn gốc từ việc thay đổi độ nghiêng (sự gián đoạn của tải quy nạp, sự tiếp xúc của rơle, vv)</a:t>
            </a:r>
          </a:p>
        </p:txBody>
      </p:sp>
      <p:sp>
        <p:nvSpPr>
          <p:cNvPr id="4" name="Date Placeholder 3"/>
          <p:cNvSpPr>
            <a:spLocks noGrp="1"/>
          </p:cNvSpPr>
          <p:nvPr>
            <p:ph type="dt" sz="half" idx="10"/>
          </p:nvPr>
        </p:nvSpPr>
        <p:spPr/>
        <p:txBody>
          <a:bodyPr/>
          <a:lstStyle/>
          <a:p>
            <a:fld id="{0D9518FF-396A-41CE-9387-A17CE544F57E}" type="datetime1">
              <a:rPr lang="vi-VN" smtClean="0"/>
              <a:t>03/04/2018</a:t>
            </a:fld>
            <a:endParaRPr lang="vi-VN"/>
          </a:p>
        </p:txBody>
      </p:sp>
      <p:sp>
        <p:nvSpPr>
          <p:cNvPr id="6" name="Slide Number Placeholder 5"/>
          <p:cNvSpPr>
            <a:spLocks noGrp="1"/>
          </p:cNvSpPr>
          <p:nvPr>
            <p:ph type="sldNum" sz="quarter" idx="12"/>
          </p:nvPr>
        </p:nvSpPr>
        <p:spPr/>
        <p:txBody>
          <a:bodyPr/>
          <a:lstStyle/>
          <a:p>
            <a:fld id="{01FB6BD5-ABB8-4017-A434-08AE6E7002D1}" type="slidenum">
              <a:rPr lang="vi-VN" smtClean="0"/>
              <a:t>58</a:t>
            </a:fld>
            <a:endParaRPr lang="vi-VN"/>
          </a:p>
        </p:txBody>
      </p:sp>
    </p:spTree>
    <p:extLst>
      <p:ext uri="{BB962C8B-B14F-4D97-AF65-F5344CB8AC3E}">
        <p14:creationId xmlns:p14="http://schemas.microsoft.com/office/powerpoint/2010/main" val="25190505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467379" y="1052736"/>
            <a:ext cx="8363272" cy="792088"/>
          </a:xfrm>
        </p:spPr>
        <p:txBody>
          <a:bodyPr>
            <a:normAutofit fontScale="85000" lnSpcReduction="20000"/>
          </a:bodyPr>
          <a:lstStyle/>
          <a:p>
            <a:pPr marL="0" indent="0">
              <a:buNone/>
            </a:pPr>
            <a:r>
              <a:rPr lang="vi-VN" b="1" dirty="0"/>
              <a:t>IEC </a:t>
            </a:r>
            <a:r>
              <a:rPr lang="vi-VN" b="1" dirty="0" smtClean="0"/>
              <a:t>61000-4-4/ </a:t>
            </a:r>
            <a:r>
              <a:rPr lang="vi-VN" dirty="0"/>
              <a:t>Miễn nhiễm xung </a:t>
            </a:r>
            <a:r>
              <a:rPr lang="en-US" dirty="0" err="1"/>
              <a:t>thoáng</a:t>
            </a:r>
            <a:r>
              <a:rPr lang="en-US" dirty="0"/>
              <a:t> qua</a:t>
            </a:r>
            <a:r>
              <a:rPr lang="vi-VN" dirty="0"/>
              <a:t>/ chuỗi xung</a:t>
            </a:r>
            <a:endParaRPr lang="vi-VN" b="1" dirty="0"/>
          </a:p>
        </p:txBody>
      </p:sp>
      <p:sp>
        <p:nvSpPr>
          <p:cNvPr id="5" name="Content Placeholder 2"/>
          <p:cNvSpPr txBox="1">
            <a:spLocks/>
          </p:cNvSpPr>
          <p:nvPr/>
        </p:nvSpPr>
        <p:spPr>
          <a:xfrm>
            <a:off x="467544" y="1886165"/>
            <a:ext cx="8363272" cy="6067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a:t>Mức thử</a:t>
            </a:r>
            <a:endParaRPr lang="vi-VN" sz="2400" dirty="0"/>
          </a:p>
        </p:txBody>
      </p:sp>
      <p:pic>
        <p:nvPicPr>
          <p:cNvPr id="6" name="Picture 5"/>
          <p:cNvPicPr/>
          <p:nvPr/>
        </p:nvPicPr>
        <p:blipFill>
          <a:blip r:embed="rId2"/>
          <a:stretch>
            <a:fillRect/>
          </a:stretch>
        </p:blipFill>
        <p:spPr>
          <a:xfrm>
            <a:off x="899592" y="2492896"/>
            <a:ext cx="7632848" cy="3960439"/>
          </a:xfrm>
          <a:prstGeom prst="rect">
            <a:avLst/>
          </a:prstGeom>
        </p:spPr>
      </p:pic>
      <p:sp>
        <p:nvSpPr>
          <p:cNvPr id="4" name="Date Placeholder 3"/>
          <p:cNvSpPr>
            <a:spLocks noGrp="1"/>
          </p:cNvSpPr>
          <p:nvPr>
            <p:ph type="dt" sz="half" idx="10"/>
          </p:nvPr>
        </p:nvSpPr>
        <p:spPr/>
        <p:txBody>
          <a:bodyPr/>
          <a:lstStyle/>
          <a:p>
            <a:fld id="{4792ACBB-1F81-49C6-8CE1-994EF055C135}" type="datetime1">
              <a:rPr lang="vi-VN" smtClean="0"/>
              <a:t>03/04/2018</a:t>
            </a:fld>
            <a:endParaRPr lang="vi-VN"/>
          </a:p>
        </p:txBody>
      </p:sp>
      <p:sp>
        <p:nvSpPr>
          <p:cNvPr id="7" name="Slide Number Placeholder 6"/>
          <p:cNvSpPr>
            <a:spLocks noGrp="1"/>
          </p:cNvSpPr>
          <p:nvPr>
            <p:ph type="sldNum" sz="quarter" idx="12"/>
          </p:nvPr>
        </p:nvSpPr>
        <p:spPr/>
        <p:txBody>
          <a:bodyPr/>
          <a:lstStyle/>
          <a:p>
            <a:fld id="{01FB6BD5-ABB8-4017-A434-08AE6E7002D1}" type="slidenum">
              <a:rPr lang="vi-VN" smtClean="0"/>
              <a:t>59</a:t>
            </a:fld>
            <a:endParaRPr lang="vi-VN"/>
          </a:p>
        </p:txBody>
      </p:sp>
    </p:spTree>
    <p:extLst>
      <p:ext uri="{BB962C8B-B14F-4D97-AF65-F5344CB8AC3E}">
        <p14:creationId xmlns:p14="http://schemas.microsoft.com/office/powerpoint/2010/main" val="2901124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a:solidFill>
            <a:srgbClr val="FFFF00"/>
          </a:solidFill>
        </p:spPr>
        <p:txBody>
          <a:bodyPr>
            <a:noAutofit/>
          </a:bodyPr>
          <a:lstStyle/>
          <a:p>
            <a:r>
              <a:rPr lang="en-US" sz="3600" b="1" dirty="0"/>
              <a:t>2. </a:t>
            </a:r>
            <a:r>
              <a:rPr lang="en-US" sz="3600" b="1" dirty="0" err="1"/>
              <a:t>Các</a:t>
            </a:r>
            <a:r>
              <a:rPr lang="en-US" sz="3600" b="1" dirty="0"/>
              <a:t> </a:t>
            </a:r>
            <a:r>
              <a:rPr lang="en-US" sz="3600" b="1" dirty="0" err="1"/>
              <a:t>tiêu</a:t>
            </a:r>
            <a:r>
              <a:rPr lang="en-US" sz="3600" b="1" dirty="0"/>
              <a:t> </a:t>
            </a:r>
            <a:r>
              <a:rPr lang="en-US" sz="3600" b="1" dirty="0" err="1"/>
              <a:t>chuẩn</a:t>
            </a:r>
            <a:r>
              <a:rPr lang="en-US" sz="3600" b="1" dirty="0"/>
              <a:t> </a:t>
            </a:r>
            <a:r>
              <a:rPr lang="en-US" sz="3600" b="1" dirty="0" err="1"/>
              <a:t>về</a:t>
            </a:r>
            <a:r>
              <a:rPr lang="en-US" sz="3600" b="1" dirty="0"/>
              <a:t> </a:t>
            </a:r>
            <a:r>
              <a:rPr lang="en-US" sz="3600" b="1" dirty="0" err="1"/>
              <a:t>nhiễu</a:t>
            </a:r>
            <a:endParaRPr lang="vi-VN" sz="3600" b="1" dirty="0"/>
          </a:p>
        </p:txBody>
      </p:sp>
      <p:sp>
        <p:nvSpPr>
          <p:cNvPr id="3" name="Content Placeholder 2"/>
          <p:cNvSpPr>
            <a:spLocks noGrp="1"/>
          </p:cNvSpPr>
          <p:nvPr>
            <p:ph idx="1"/>
          </p:nvPr>
        </p:nvSpPr>
        <p:spPr>
          <a:xfrm>
            <a:off x="457200" y="908721"/>
            <a:ext cx="8229600" cy="1800200"/>
          </a:xfrm>
        </p:spPr>
        <p:txBody>
          <a:bodyPr>
            <a:normAutofit/>
          </a:bodyPr>
          <a:lstStyle/>
          <a:p>
            <a:pPr marL="0" indent="0">
              <a:buNone/>
            </a:pPr>
            <a:r>
              <a:rPr lang="vi-VN" sz="2800" b="1" dirty="0"/>
              <a:t>CISPR 15:2009/ TCVN 7186:2010: GIỚI HẠN VÀ PHƯƠNG PHÁP ĐO ĐẶC TÍNH NHIỄU TẦN SỐ RAĐIÔ CỦA THIẾT BỊ CHIẾU SÁNG VÀ THIẾT BỊ TƯƠNG TỰ</a:t>
            </a:r>
          </a:p>
          <a:p>
            <a:endParaRPr lang="vi-VN" sz="2800" dirty="0"/>
          </a:p>
        </p:txBody>
      </p:sp>
      <p:sp>
        <p:nvSpPr>
          <p:cNvPr id="4" name="Text Box 186"/>
          <p:cNvSpPr txBox="1"/>
          <p:nvPr/>
        </p:nvSpPr>
        <p:spPr>
          <a:xfrm>
            <a:off x="1763688" y="6309320"/>
            <a:ext cx="4975225" cy="4000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57200">
              <a:spcBef>
                <a:spcPts val="600"/>
              </a:spcBef>
              <a:spcAft>
                <a:spcPts val="0"/>
              </a:spcAft>
            </a:pPr>
            <a:r>
              <a:rPr lang="en-US" sz="1400" b="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CISPR 15:2009</a:t>
            </a:r>
            <a:r>
              <a:rPr lang="vi-VN" sz="1400" b="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 / TCVN </a:t>
            </a:r>
            <a:r>
              <a:rPr lang="en-US" sz="1400" b="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7186</a:t>
            </a:r>
            <a:r>
              <a:rPr lang="vi-VN" sz="1400" b="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:20</a:t>
            </a:r>
            <a:r>
              <a:rPr lang="en-US" sz="1400" b="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10 Nhiễu EMI và Bức xạ</a:t>
            </a:r>
            <a:endParaRPr lang="vi-VN" sz="1400">
              <a:effectLst/>
              <a:latin typeface="Times New Roman"/>
              <a:ea typeface="Arial"/>
              <a:cs typeface="Times New Roman"/>
            </a:endParaRPr>
          </a:p>
        </p:txBody>
      </p:sp>
      <p:sp>
        <p:nvSpPr>
          <p:cNvPr id="5" name="Date Placeholder 4"/>
          <p:cNvSpPr>
            <a:spLocks noGrp="1"/>
          </p:cNvSpPr>
          <p:nvPr>
            <p:ph type="dt" sz="half" idx="10"/>
          </p:nvPr>
        </p:nvSpPr>
        <p:spPr/>
        <p:txBody>
          <a:bodyPr/>
          <a:lstStyle/>
          <a:p>
            <a:fld id="{8AA3BC21-AEDF-4DDD-A4A0-7C2AF1DF5B18}" type="datetime1">
              <a:rPr lang="vi-VN" smtClean="0"/>
              <a:t>03/04/2018</a:t>
            </a:fld>
            <a:endParaRPr lang="vi-VN"/>
          </a:p>
        </p:txBody>
      </p:sp>
      <p:sp>
        <p:nvSpPr>
          <p:cNvPr id="6" name="Slide Number Placeholder 5"/>
          <p:cNvSpPr>
            <a:spLocks noGrp="1"/>
          </p:cNvSpPr>
          <p:nvPr>
            <p:ph type="sldNum" sz="quarter" idx="12"/>
          </p:nvPr>
        </p:nvSpPr>
        <p:spPr/>
        <p:txBody>
          <a:bodyPr/>
          <a:lstStyle/>
          <a:p>
            <a:fld id="{01FB6BD5-ABB8-4017-A434-08AE6E7002D1}" type="slidenum">
              <a:rPr lang="vi-VN" smtClean="0"/>
              <a:t>6</a:t>
            </a:fld>
            <a:endParaRPr lang="vi-VN"/>
          </a:p>
        </p:txBody>
      </p:sp>
    </p:spTree>
    <p:extLst>
      <p:ext uri="{BB962C8B-B14F-4D97-AF65-F5344CB8AC3E}">
        <p14:creationId xmlns:p14="http://schemas.microsoft.com/office/powerpoint/2010/main" val="8392411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467379" y="1052736"/>
            <a:ext cx="8363272" cy="792088"/>
          </a:xfrm>
        </p:spPr>
        <p:txBody>
          <a:bodyPr>
            <a:normAutofit fontScale="85000" lnSpcReduction="20000"/>
          </a:bodyPr>
          <a:lstStyle/>
          <a:p>
            <a:pPr marL="0" indent="0">
              <a:buNone/>
            </a:pPr>
            <a:r>
              <a:rPr lang="vi-VN" b="1" dirty="0"/>
              <a:t>IEC </a:t>
            </a:r>
            <a:r>
              <a:rPr lang="vi-VN" b="1" dirty="0" smtClean="0"/>
              <a:t>61000-4-4/ </a:t>
            </a:r>
            <a:r>
              <a:rPr lang="vi-VN" dirty="0"/>
              <a:t>Miễn nhiễm xung </a:t>
            </a:r>
            <a:r>
              <a:rPr lang="en-US" dirty="0" err="1"/>
              <a:t>thoáng</a:t>
            </a:r>
            <a:r>
              <a:rPr lang="en-US" dirty="0"/>
              <a:t> qua</a:t>
            </a:r>
            <a:r>
              <a:rPr lang="vi-VN" dirty="0"/>
              <a:t>/ chuỗi xung</a:t>
            </a:r>
            <a:endParaRPr lang="vi-VN" b="1" dirty="0"/>
          </a:p>
        </p:txBody>
      </p:sp>
      <p:sp>
        <p:nvSpPr>
          <p:cNvPr id="5" name="Content Placeholder 2"/>
          <p:cNvSpPr txBox="1">
            <a:spLocks/>
          </p:cNvSpPr>
          <p:nvPr/>
        </p:nvSpPr>
        <p:spPr>
          <a:xfrm>
            <a:off x="467544" y="1886165"/>
            <a:ext cx="8363272" cy="6067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a:t>Thiết bị thử</a:t>
            </a:r>
            <a:endParaRPr lang="vi-VN" sz="2400" dirty="0"/>
          </a:p>
        </p:txBody>
      </p:sp>
      <p:sp>
        <p:nvSpPr>
          <p:cNvPr id="7" name="Content Placeholder 2"/>
          <p:cNvSpPr txBox="1">
            <a:spLocks/>
          </p:cNvSpPr>
          <p:nvPr/>
        </p:nvSpPr>
        <p:spPr>
          <a:xfrm>
            <a:off x="467544" y="2492896"/>
            <a:ext cx="8363272" cy="180019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t>Máy phát tín hiệu Burst</a:t>
            </a:r>
          </a:p>
          <a:p>
            <a:r>
              <a:rPr lang="vi-VN" sz="2400" dirty="0"/>
              <a:t>Sơ đồ mạch đơn giản của máy phát được cho trong Hình 1. Các thành phần mạch Cc, Rs, Rm, và Cd được chọn để máy phát tạo ra một xung nhanh trong các điều kiện mạch hở và với tải chịu lực 50 Ω. Trở kháng đầu ra hiệu quả của máy phát điện là 50 Ω</a:t>
            </a:r>
          </a:p>
        </p:txBody>
      </p:sp>
      <p:pic>
        <p:nvPicPr>
          <p:cNvPr id="8" name="Picture 7"/>
          <p:cNvPicPr/>
          <p:nvPr/>
        </p:nvPicPr>
        <p:blipFill>
          <a:blip r:embed="rId2"/>
          <a:stretch>
            <a:fillRect/>
          </a:stretch>
        </p:blipFill>
        <p:spPr>
          <a:xfrm>
            <a:off x="1990725" y="4077072"/>
            <a:ext cx="5162550" cy="2971800"/>
          </a:xfrm>
          <a:prstGeom prst="rect">
            <a:avLst/>
          </a:prstGeom>
        </p:spPr>
      </p:pic>
      <p:sp>
        <p:nvSpPr>
          <p:cNvPr id="4" name="Date Placeholder 3"/>
          <p:cNvSpPr>
            <a:spLocks noGrp="1"/>
          </p:cNvSpPr>
          <p:nvPr>
            <p:ph type="dt" sz="half" idx="10"/>
          </p:nvPr>
        </p:nvSpPr>
        <p:spPr/>
        <p:txBody>
          <a:bodyPr/>
          <a:lstStyle/>
          <a:p>
            <a:fld id="{16DB0D9D-6E14-406F-8E69-1CD78CA4ADC8}" type="datetime1">
              <a:rPr lang="vi-VN" smtClean="0"/>
              <a:t>03/04/2018</a:t>
            </a:fld>
            <a:endParaRPr lang="vi-VN"/>
          </a:p>
        </p:txBody>
      </p:sp>
      <p:sp>
        <p:nvSpPr>
          <p:cNvPr id="9" name="Slide Number Placeholder 8"/>
          <p:cNvSpPr>
            <a:spLocks noGrp="1"/>
          </p:cNvSpPr>
          <p:nvPr>
            <p:ph type="sldNum" sz="quarter" idx="12"/>
          </p:nvPr>
        </p:nvSpPr>
        <p:spPr/>
        <p:txBody>
          <a:bodyPr/>
          <a:lstStyle/>
          <a:p>
            <a:fld id="{01FB6BD5-ABB8-4017-A434-08AE6E7002D1}" type="slidenum">
              <a:rPr lang="vi-VN" smtClean="0"/>
              <a:t>60</a:t>
            </a:fld>
            <a:endParaRPr lang="vi-VN"/>
          </a:p>
        </p:txBody>
      </p:sp>
    </p:spTree>
    <p:extLst>
      <p:ext uri="{BB962C8B-B14F-4D97-AF65-F5344CB8AC3E}">
        <p14:creationId xmlns:p14="http://schemas.microsoft.com/office/powerpoint/2010/main" val="20426269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467379" y="1052736"/>
            <a:ext cx="8363272" cy="792088"/>
          </a:xfrm>
        </p:spPr>
        <p:txBody>
          <a:bodyPr>
            <a:normAutofit fontScale="85000" lnSpcReduction="20000"/>
          </a:bodyPr>
          <a:lstStyle/>
          <a:p>
            <a:pPr marL="0" indent="0">
              <a:buNone/>
            </a:pPr>
            <a:r>
              <a:rPr lang="vi-VN" b="1" dirty="0"/>
              <a:t>IEC </a:t>
            </a:r>
            <a:r>
              <a:rPr lang="vi-VN" b="1" dirty="0" smtClean="0"/>
              <a:t>61000-4-4/ </a:t>
            </a:r>
            <a:r>
              <a:rPr lang="vi-VN" dirty="0"/>
              <a:t>Miễn nhiễm xung </a:t>
            </a:r>
            <a:r>
              <a:rPr lang="en-US" dirty="0" err="1"/>
              <a:t>thoáng</a:t>
            </a:r>
            <a:r>
              <a:rPr lang="en-US" dirty="0"/>
              <a:t> qua</a:t>
            </a:r>
            <a:r>
              <a:rPr lang="vi-VN" dirty="0"/>
              <a:t>/ chuỗi xung</a:t>
            </a:r>
            <a:endParaRPr lang="vi-VN" b="1" dirty="0"/>
          </a:p>
        </p:txBody>
      </p:sp>
      <p:sp>
        <p:nvSpPr>
          <p:cNvPr id="5" name="Content Placeholder 2"/>
          <p:cNvSpPr txBox="1">
            <a:spLocks/>
          </p:cNvSpPr>
          <p:nvPr/>
        </p:nvSpPr>
        <p:spPr>
          <a:xfrm>
            <a:off x="467544" y="1886165"/>
            <a:ext cx="8363272" cy="6067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smtClean="0"/>
              <a:t>Dạng xung của máy phát thử</a:t>
            </a:r>
            <a:endParaRPr lang="vi-VN" sz="2400" dirty="0"/>
          </a:p>
        </p:txBody>
      </p:sp>
      <p:pic>
        <p:nvPicPr>
          <p:cNvPr id="6" name="Picture 5"/>
          <p:cNvPicPr/>
          <p:nvPr/>
        </p:nvPicPr>
        <p:blipFill>
          <a:blip r:embed="rId2"/>
          <a:stretch>
            <a:fillRect/>
          </a:stretch>
        </p:blipFill>
        <p:spPr>
          <a:xfrm>
            <a:off x="1763688" y="2492896"/>
            <a:ext cx="6120680" cy="4104455"/>
          </a:xfrm>
          <a:prstGeom prst="rect">
            <a:avLst/>
          </a:prstGeom>
        </p:spPr>
      </p:pic>
      <p:sp>
        <p:nvSpPr>
          <p:cNvPr id="4" name="Date Placeholder 3"/>
          <p:cNvSpPr>
            <a:spLocks noGrp="1"/>
          </p:cNvSpPr>
          <p:nvPr>
            <p:ph type="dt" sz="half" idx="10"/>
          </p:nvPr>
        </p:nvSpPr>
        <p:spPr/>
        <p:txBody>
          <a:bodyPr/>
          <a:lstStyle/>
          <a:p>
            <a:fld id="{284ACAF7-EEAE-4EDA-B0A0-5AA80FF29B17}" type="datetime1">
              <a:rPr lang="vi-VN" smtClean="0"/>
              <a:t>03/04/2018</a:t>
            </a:fld>
            <a:endParaRPr lang="vi-VN"/>
          </a:p>
        </p:txBody>
      </p:sp>
      <p:sp>
        <p:nvSpPr>
          <p:cNvPr id="7" name="Slide Number Placeholder 6"/>
          <p:cNvSpPr>
            <a:spLocks noGrp="1"/>
          </p:cNvSpPr>
          <p:nvPr>
            <p:ph type="sldNum" sz="quarter" idx="12"/>
          </p:nvPr>
        </p:nvSpPr>
        <p:spPr/>
        <p:txBody>
          <a:bodyPr/>
          <a:lstStyle/>
          <a:p>
            <a:fld id="{01FB6BD5-ABB8-4017-A434-08AE6E7002D1}" type="slidenum">
              <a:rPr lang="vi-VN" smtClean="0"/>
              <a:t>61</a:t>
            </a:fld>
            <a:endParaRPr lang="vi-VN"/>
          </a:p>
        </p:txBody>
      </p:sp>
    </p:spTree>
    <p:extLst>
      <p:ext uri="{BB962C8B-B14F-4D97-AF65-F5344CB8AC3E}">
        <p14:creationId xmlns:p14="http://schemas.microsoft.com/office/powerpoint/2010/main" val="14104574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467379" y="1052736"/>
            <a:ext cx="8363272" cy="792088"/>
          </a:xfrm>
        </p:spPr>
        <p:txBody>
          <a:bodyPr>
            <a:normAutofit fontScale="85000" lnSpcReduction="20000"/>
          </a:bodyPr>
          <a:lstStyle/>
          <a:p>
            <a:pPr marL="0" indent="0">
              <a:buNone/>
            </a:pPr>
            <a:r>
              <a:rPr lang="vi-VN" b="1" dirty="0"/>
              <a:t>IEC </a:t>
            </a:r>
            <a:r>
              <a:rPr lang="vi-VN" b="1" dirty="0" smtClean="0"/>
              <a:t>61000-4-4/ </a:t>
            </a:r>
            <a:r>
              <a:rPr lang="vi-VN" dirty="0"/>
              <a:t>Miễn nhiễm xung </a:t>
            </a:r>
            <a:r>
              <a:rPr lang="en-US" dirty="0" err="1"/>
              <a:t>thoáng</a:t>
            </a:r>
            <a:r>
              <a:rPr lang="en-US" dirty="0"/>
              <a:t> qua</a:t>
            </a:r>
            <a:r>
              <a:rPr lang="vi-VN" dirty="0"/>
              <a:t>/ chuỗi xung</a:t>
            </a:r>
            <a:endParaRPr lang="vi-VN" b="1" dirty="0"/>
          </a:p>
        </p:txBody>
      </p:sp>
      <p:sp>
        <p:nvSpPr>
          <p:cNvPr id="5" name="Content Placeholder 2"/>
          <p:cNvSpPr txBox="1">
            <a:spLocks/>
          </p:cNvSpPr>
          <p:nvPr/>
        </p:nvSpPr>
        <p:spPr>
          <a:xfrm>
            <a:off x="467544" y="1700808"/>
            <a:ext cx="8363272" cy="6067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smtClean="0"/>
              <a:t>Mạch ghép tách</a:t>
            </a:r>
            <a:endParaRPr lang="vi-VN"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307540"/>
            <a:ext cx="7593448" cy="4157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BEEADE18-8996-41B8-AC18-65079C888EE0}" type="datetime1">
              <a:rPr lang="vi-VN" smtClean="0"/>
              <a:t>03/04/2018</a:t>
            </a:fld>
            <a:endParaRPr lang="vi-VN"/>
          </a:p>
        </p:txBody>
      </p:sp>
      <p:sp>
        <p:nvSpPr>
          <p:cNvPr id="7" name="Slide Number Placeholder 6"/>
          <p:cNvSpPr>
            <a:spLocks noGrp="1"/>
          </p:cNvSpPr>
          <p:nvPr>
            <p:ph type="sldNum" sz="quarter" idx="12"/>
          </p:nvPr>
        </p:nvSpPr>
        <p:spPr/>
        <p:txBody>
          <a:bodyPr/>
          <a:lstStyle/>
          <a:p>
            <a:fld id="{01FB6BD5-ABB8-4017-A434-08AE6E7002D1}" type="slidenum">
              <a:rPr lang="vi-VN" smtClean="0"/>
              <a:t>62</a:t>
            </a:fld>
            <a:endParaRPr lang="vi-VN"/>
          </a:p>
        </p:txBody>
      </p:sp>
    </p:spTree>
    <p:extLst>
      <p:ext uri="{BB962C8B-B14F-4D97-AF65-F5344CB8AC3E}">
        <p14:creationId xmlns:p14="http://schemas.microsoft.com/office/powerpoint/2010/main" val="16094096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467379" y="1052736"/>
            <a:ext cx="8363272" cy="792088"/>
          </a:xfrm>
        </p:spPr>
        <p:txBody>
          <a:bodyPr>
            <a:normAutofit fontScale="85000" lnSpcReduction="20000"/>
          </a:bodyPr>
          <a:lstStyle/>
          <a:p>
            <a:pPr marL="0" indent="0">
              <a:buNone/>
            </a:pPr>
            <a:r>
              <a:rPr lang="vi-VN" b="1" dirty="0"/>
              <a:t>IEC </a:t>
            </a:r>
            <a:r>
              <a:rPr lang="vi-VN" b="1" dirty="0" smtClean="0"/>
              <a:t>61000-4-4/ </a:t>
            </a:r>
            <a:r>
              <a:rPr lang="vi-VN" dirty="0"/>
              <a:t>Miễn nhiễm xung </a:t>
            </a:r>
            <a:r>
              <a:rPr lang="en-US" dirty="0" err="1"/>
              <a:t>thoáng</a:t>
            </a:r>
            <a:r>
              <a:rPr lang="en-US" dirty="0"/>
              <a:t> qua</a:t>
            </a:r>
            <a:r>
              <a:rPr lang="vi-VN" dirty="0"/>
              <a:t>/ chuỗi xung</a:t>
            </a:r>
            <a:endParaRPr lang="vi-VN" b="1" dirty="0"/>
          </a:p>
        </p:txBody>
      </p:sp>
      <p:sp>
        <p:nvSpPr>
          <p:cNvPr id="5" name="Content Placeholder 2"/>
          <p:cNvSpPr txBox="1">
            <a:spLocks/>
          </p:cNvSpPr>
          <p:nvPr/>
        </p:nvSpPr>
        <p:spPr>
          <a:xfrm>
            <a:off x="467544" y="1700808"/>
            <a:ext cx="8363272" cy="6067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smtClean="0"/>
              <a:t>Sơ đồ khối thử nghiệm xung thoáng qua </a:t>
            </a:r>
            <a:endParaRPr lang="vi-VN"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539" y="2492896"/>
            <a:ext cx="8465712"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13B20571-2CF3-417B-B825-1B1EFBEED76D}" type="datetime1">
              <a:rPr lang="vi-VN" smtClean="0"/>
              <a:t>03/04/2018</a:t>
            </a:fld>
            <a:endParaRPr lang="vi-VN"/>
          </a:p>
        </p:txBody>
      </p:sp>
      <p:sp>
        <p:nvSpPr>
          <p:cNvPr id="6" name="Slide Number Placeholder 5"/>
          <p:cNvSpPr>
            <a:spLocks noGrp="1"/>
          </p:cNvSpPr>
          <p:nvPr>
            <p:ph type="sldNum" sz="quarter" idx="12"/>
          </p:nvPr>
        </p:nvSpPr>
        <p:spPr/>
        <p:txBody>
          <a:bodyPr/>
          <a:lstStyle/>
          <a:p>
            <a:fld id="{01FB6BD5-ABB8-4017-A434-08AE6E7002D1}" type="slidenum">
              <a:rPr lang="vi-VN" smtClean="0"/>
              <a:t>63</a:t>
            </a:fld>
            <a:endParaRPr lang="vi-VN"/>
          </a:p>
        </p:txBody>
      </p:sp>
    </p:spTree>
    <p:extLst>
      <p:ext uri="{BB962C8B-B14F-4D97-AF65-F5344CB8AC3E}">
        <p14:creationId xmlns:p14="http://schemas.microsoft.com/office/powerpoint/2010/main" val="4606961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467379" y="1052736"/>
            <a:ext cx="8363272" cy="792088"/>
          </a:xfrm>
        </p:spPr>
        <p:txBody>
          <a:bodyPr>
            <a:normAutofit fontScale="85000" lnSpcReduction="20000"/>
          </a:bodyPr>
          <a:lstStyle/>
          <a:p>
            <a:pPr marL="0" indent="0">
              <a:buNone/>
            </a:pPr>
            <a:r>
              <a:rPr lang="vi-VN" b="1" dirty="0"/>
              <a:t>IEC 61000-4-5:2005 / TCVN 8241-4-5:2009 : </a:t>
            </a:r>
            <a:r>
              <a:rPr lang="vi-VN" b="1" dirty="0" smtClean="0"/>
              <a:t>Miễn nhiễm đối với sốc điện</a:t>
            </a:r>
            <a:endParaRPr lang="vi-VN" b="1" dirty="0"/>
          </a:p>
        </p:txBody>
      </p:sp>
      <p:sp>
        <p:nvSpPr>
          <p:cNvPr id="5" name="Content Placeholder 2"/>
          <p:cNvSpPr txBox="1">
            <a:spLocks/>
          </p:cNvSpPr>
          <p:nvPr/>
        </p:nvSpPr>
        <p:spPr>
          <a:xfrm>
            <a:off x="467544" y="1844824"/>
            <a:ext cx="8363272" cy="6067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smtClean="0"/>
              <a:t>Phạm vi áp dụng</a:t>
            </a:r>
            <a:endParaRPr lang="vi-VN" sz="2400" dirty="0"/>
          </a:p>
        </p:txBody>
      </p:sp>
      <p:sp>
        <p:nvSpPr>
          <p:cNvPr id="6" name="Content Placeholder 2"/>
          <p:cNvSpPr txBox="1">
            <a:spLocks/>
          </p:cNvSpPr>
          <p:nvPr/>
        </p:nvSpPr>
        <p:spPr>
          <a:xfrm>
            <a:off x="467544" y="2451556"/>
            <a:ext cx="8363272" cy="39297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smtClean="0"/>
              <a:t>Tiêu </a:t>
            </a:r>
            <a:r>
              <a:rPr lang="vi-VN" sz="2400" dirty="0"/>
              <a:t>chuẩn này quy định các yêu cầu về khả năng miễn nhiễm, các phương pháp thử, mức thử khuyến cáo cho thiết bị đối với các xung đơn cực do hiện tượng quá áp tạo ra khi đóng ngắt mạch hoặc do sét đánh. Các mức thử khác nhau áp dụng đối với môi trường và các điều kiện lắp đặt khác nhau. Các yêu cầu này áp dụng cho thiết bị điện và điện tử. Mục đích của tiêu chuẩn này là thiết lập một chuẩn chung để đánh giá khả năng miễn nhiễm của thiết bị điện, điện tử khi thiết bị chịu tác động của các nguồn nhiễu.</a:t>
            </a:r>
          </a:p>
        </p:txBody>
      </p:sp>
      <p:sp>
        <p:nvSpPr>
          <p:cNvPr id="4" name="Date Placeholder 3"/>
          <p:cNvSpPr>
            <a:spLocks noGrp="1"/>
          </p:cNvSpPr>
          <p:nvPr>
            <p:ph type="dt" sz="half" idx="10"/>
          </p:nvPr>
        </p:nvSpPr>
        <p:spPr/>
        <p:txBody>
          <a:bodyPr/>
          <a:lstStyle/>
          <a:p>
            <a:fld id="{8AE18EA8-6EEA-4B92-8871-660C005BC4C4}" type="datetime1">
              <a:rPr lang="vi-VN" smtClean="0"/>
              <a:t>03/04/2018</a:t>
            </a:fld>
            <a:endParaRPr lang="vi-VN"/>
          </a:p>
        </p:txBody>
      </p:sp>
      <p:sp>
        <p:nvSpPr>
          <p:cNvPr id="7" name="Slide Number Placeholder 6"/>
          <p:cNvSpPr>
            <a:spLocks noGrp="1"/>
          </p:cNvSpPr>
          <p:nvPr>
            <p:ph type="sldNum" sz="quarter" idx="12"/>
          </p:nvPr>
        </p:nvSpPr>
        <p:spPr/>
        <p:txBody>
          <a:bodyPr/>
          <a:lstStyle/>
          <a:p>
            <a:fld id="{01FB6BD5-ABB8-4017-A434-08AE6E7002D1}" type="slidenum">
              <a:rPr lang="vi-VN" smtClean="0"/>
              <a:t>64</a:t>
            </a:fld>
            <a:endParaRPr lang="vi-VN"/>
          </a:p>
        </p:txBody>
      </p:sp>
    </p:spTree>
    <p:extLst>
      <p:ext uri="{BB962C8B-B14F-4D97-AF65-F5344CB8AC3E}">
        <p14:creationId xmlns:p14="http://schemas.microsoft.com/office/powerpoint/2010/main" val="27930119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467379" y="1052736"/>
            <a:ext cx="8363272" cy="792088"/>
          </a:xfrm>
        </p:spPr>
        <p:txBody>
          <a:bodyPr>
            <a:normAutofit fontScale="85000" lnSpcReduction="20000"/>
          </a:bodyPr>
          <a:lstStyle/>
          <a:p>
            <a:pPr marL="0" indent="0">
              <a:buNone/>
            </a:pPr>
            <a:r>
              <a:rPr lang="vi-VN" b="1" dirty="0"/>
              <a:t>IEC 61000-4-5:2005 / TCVN 8241-4-5:2009 : </a:t>
            </a:r>
            <a:r>
              <a:rPr lang="vi-VN" b="1" dirty="0" smtClean="0"/>
              <a:t>Miễn nhiễm đối với sốc điện</a:t>
            </a:r>
            <a:endParaRPr lang="vi-VN" b="1" dirty="0"/>
          </a:p>
        </p:txBody>
      </p:sp>
      <p:sp>
        <p:nvSpPr>
          <p:cNvPr id="5" name="Content Placeholder 2"/>
          <p:cNvSpPr txBox="1">
            <a:spLocks/>
          </p:cNvSpPr>
          <p:nvPr/>
        </p:nvSpPr>
        <p:spPr>
          <a:xfrm>
            <a:off x="467544" y="1844824"/>
            <a:ext cx="8363272" cy="6067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smtClean="0"/>
              <a:t>Phạm vi áp dụng</a:t>
            </a:r>
            <a:endParaRPr lang="vi-VN" sz="2400" dirty="0"/>
          </a:p>
        </p:txBody>
      </p:sp>
      <p:sp>
        <p:nvSpPr>
          <p:cNvPr id="6" name="Content Placeholder 2"/>
          <p:cNvSpPr txBox="1">
            <a:spLocks/>
          </p:cNvSpPr>
          <p:nvPr/>
        </p:nvSpPr>
        <p:spPr>
          <a:xfrm>
            <a:off x="467544" y="2451556"/>
            <a:ext cx="8363272" cy="39297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smtClean="0"/>
              <a:t>Tiêu </a:t>
            </a:r>
            <a:r>
              <a:rPr lang="vi-VN" sz="2400" dirty="0"/>
              <a:t>chuẩn này quy định các yêu cầu về khả năng miễn nhiễm, các phương pháp thử, mức thử khuyến cáo cho thiết bị đối với các xung đơn cực do hiện tượng quá áp tạo ra khi đóng ngắt mạch hoặc do sét đánh. Các mức thử khác nhau áp dụng đối với môi trường và các điều kiện lắp đặt khác nhau. Các yêu cầu này áp dụng cho thiết bị điện và điện tử. Mục đích của tiêu chuẩn này là thiết lập một chuẩn chung để đánh giá khả năng miễn nhiễm của thiết bị điện, điện tử khi thiết bị chịu tác động của các nguồn nhiễu.</a:t>
            </a:r>
          </a:p>
        </p:txBody>
      </p:sp>
      <p:sp>
        <p:nvSpPr>
          <p:cNvPr id="4" name="Date Placeholder 3"/>
          <p:cNvSpPr>
            <a:spLocks noGrp="1"/>
          </p:cNvSpPr>
          <p:nvPr>
            <p:ph type="dt" sz="half" idx="10"/>
          </p:nvPr>
        </p:nvSpPr>
        <p:spPr/>
        <p:txBody>
          <a:bodyPr/>
          <a:lstStyle/>
          <a:p>
            <a:fld id="{6974335B-A8F2-4A42-8500-63EA33574CCC}" type="datetime1">
              <a:rPr lang="vi-VN" smtClean="0"/>
              <a:t>03/04/2018</a:t>
            </a:fld>
            <a:endParaRPr lang="vi-VN"/>
          </a:p>
        </p:txBody>
      </p:sp>
      <p:sp>
        <p:nvSpPr>
          <p:cNvPr id="7" name="Slide Number Placeholder 6"/>
          <p:cNvSpPr>
            <a:spLocks noGrp="1"/>
          </p:cNvSpPr>
          <p:nvPr>
            <p:ph type="sldNum" sz="quarter" idx="12"/>
          </p:nvPr>
        </p:nvSpPr>
        <p:spPr/>
        <p:txBody>
          <a:bodyPr/>
          <a:lstStyle/>
          <a:p>
            <a:fld id="{01FB6BD5-ABB8-4017-A434-08AE6E7002D1}" type="slidenum">
              <a:rPr lang="vi-VN" smtClean="0"/>
              <a:t>65</a:t>
            </a:fld>
            <a:endParaRPr lang="vi-VN"/>
          </a:p>
        </p:txBody>
      </p:sp>
    </p:spTree>
    <p:extLst>
      <p:ext uri="{BB962C8B-B14F-4D97-AF65-F5344CB8AC3E}">
        <p14:creationId xmlns:p14="http://schemas.microsoft.com/office/powerpoint/2010/main" val="27930119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467379" y="1052736"/>
            <a:ext cx="8363272" cy="792088"/>
          </a:xfrm>
        </p:spPr>
        <p:txBody>
          <a:bodyPr>
            <a:normAutofit fontScale="85000" lnSpcReduction="20000"/>
          </a:bodyPr>
          <a:lstStyle/>
          <a:p>
            <a:pPr marL="0" indent="0">
              <a:buNone/>
            </a:pPr>
            <a:r>
              <a:rPr lang="vi-VN" b="1" dirty="0"/>
              <a:t>IEC 61000-4-5:2005 / TCVN 8241-4-5:2009 : </a:t>
            </a:r>
            <a:r>
              <a:rPr lang="vi-VN" b="1" dirty="0" smtClean="0"/>
              <a:t>Miễn nhiễm đối với sốc điện</a:t>
            </a:r>
            <a:endParaRPr lang="vi-VN" b="1" dirty="0"/>
          </a:p>
        </p:txBody>
      </p:sp>
      <p:sp>
        <p:nvSpPr>
          <p:cNvPr id="5" name="Content Placeholder 2"/>
          <p:cNvSpPr txBox="1">
            <a:spLocks/>
          </p:cNvSpPr>
          <p:nvPr/>
        </p:nvSpPr>
        <p:spPr>
          <a:xfrm>
            <a:off x="467544" y="1844824"/>
            <a:ext cx="8363272" cy="6067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smtClean="0"/>
              <a:t>Phạm vi áp dụng</a:t>
            </a:r>
            <a:endParaRPr lang="vi-VN" sz="2400" dirty="0"/>
          </a:p>
        </p:txBody>
      </p:sp>
      <p:sp>
        <p:nvSpPr>
          <p:cNvPr id="6" name="Content Placeholder 2"/>
          <p:cNvSpPr txBox="1">
            <a:spLocks/>
          </p:cNvSpPr>
          <p:nvPr/>
        </p:nvSpPr>
        <p:spPr>
          <a:xfrm>
            <a:off x="467544" y="2451556"/>
            <a:ext cx="8363272" cy="39297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t>Tiêu chuẩn này qui định:</a:t>
            </a:r>
          </a:p>
          <a:p>
            <a:pPr marL="0" indent="0">
              <a:buNone/>
            </a:pPr>
            <a:r>
              <a:rPr lang="vi-VN" sz="2400" dirty="0"/>
              <a:t>- Các mức thử;</a:t>
            </a:r>
          </a:p>
          <a:p>
            <a:pPr marL="0" indent="0">
              <a:buNone/>
            </a:pPr>
            <a:r>
              <a:rPr lang="vi-VN" sz="2400" dirty="0"/>
              <a:t>- Thiết bị thử;</a:t>
            </a:r>
          </a:p>
          <a:p>
            <a:pPr marL="0" indent="0">
              <a:buNone/>
            </a:pPr>
            <a:r>
              <a:rPr lang="vi-VN" sz="2400" dirty="0"/>
              <a:t>- Cấu hình thử;</a:t>
            </a:r>
          </a:p>
          <a:p>
            <a:pPr marL="0" indent="0">
              <a:buNone/>
            </a:pPr>
            <a:r>
              <a:rPr lang="vi-VN" sz="2400" dirty="0"/>
              <a:t>- Quy trình thử</a:t>
            </a:r>
            <a:r>
              <a:rPr lang="vi-VN" sz="2400" dirty="0" smtClean="0"/>
              <a:t>.</a:t>
            </a:r>
          </a:p>
          <a:p>
            <a:pPr marL="0" indent="0">
              <a:buNone/>
            </a:pPr>
            <a:r>
              <a:rPr lang="vi-VN" sz="2400" dirty="0"/>
              <a:t>Nhiệm vụ của phép thử trong phòng thử là xác định phản ứng của EUT đối với những xung điện áp do ảnh hưởng của hoạt động đóng ngắt mạch và sét ở các mức đe dọa nhất định, trong các điều kiện hoạt động xác định</a:t>
            </a:r>
          </a:p>
        </p:txBody>
      </p:sp>
      <p:sp>
        <p:nvSpPr>
          <p:cNvPr id="4" name="Date Placeholder 3"/>
          <p:cNvSpPr>
            <a:spLocks noGrp="1"/>
          </p:cNvSpPr>
          <p:nvPr>
            <p:ph type="dt" sz="half" idx="10"/>
          </p:nvPr>
        </p:nvSpPr>
        <p:spPr/>
        <p:txBody>
          <a:bodyPr/>
          <a:lstStyle/>
          <a:p>
            <a:fld id="{650ACD61-D68F-4368-985F-86D327DCABC2}" type="datetime1">
              <a:rPr lang="vi-VN" smtClean="0"/>
              <a:t>03/04/2018</a:t>
            </a:fld>
            <a:endParaRPr lang="vi-VN"/>
          </a:p>
        </p:txBody>
      </p:sp>
      <p:sp>
        <p:nvSpPr>
          <p:cNvPr id="7" name="Slide Number Placeholder 6"/>
          <p:cNvSpPr>
            <a:spLocks noGrp="1"/>
          </p:cNvSpPr>
          <p:nvPr>
            <p:ph type="sldNum" sz="quarter" idx="12"/>
          </p:nvPr>
        </p:nvSpPr>
        <p:spPr/>
        <p:txBody>
          <a:bodyPr/>
          <a:lstStyle/>
          <a:p>
            <a:fld id="{01FB6BD5-ABB8-4017-A434-08AE6E7002D1}" type="slidenum">
              <a:rPr lang="vi-VN" smtClean="0"/>
              <a:t>66</a:t>
            </a:fld>
            <a:endParaRPr lang="vi-VN"/>
          </a:p>
        </p:txBody>
      </p:sp>
    </p:spTree>
    <p:extLst>
      <p:ext uri="{BB962C8B-B14F-4D97-AF65-F5344CB8AC3E}">
        <p14:creationId xmlns:p14="http://schemas.microsoft.com/office/powerpoint/2010/main" val="27930119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467379" y="1052736"/>
            <a:ext cx="8363272" cy="792088"/>
          </a:xfrm>
        </p:spPr>
        <p:txBody>
          <a:bodyPr>
            <a:normAutofit fontScale="85000" lnSpcReduction="20000"/>
          </a:bodyPr>
          <a:lstStyle/>
          <a:p>
            <a:pPr marL="0" indent="0">
              <a:buNone/>
            </a:pPr>
            <a:r>
              <a:rPr lang="vi-VN" b="1" dirty="0"/>
              <a:t>IEC 61000-4-5:2005 / TCVN 8241-4-5:2009 : </a:t>
            </a:r>
            <a:r>
              <a:rPr lang="vi-VN" b="1" dirty="0" smtClean="0"/>
              <a:t>Miễn nhiễm đối với sốc điện</a:t>
            </a:r>
            <a:endParaRPr lang="vi-VN" b="1" dirty="0"/>
          </a:p>
        </p:txBody>
      </p:sp>
      <p:sp>
        <p:nvSpPr>
          <p:cNvPr id="5" name="Content Placeholder 2"/>
          <p:cNvSpPr txBox="1">
            <a:spLocks/>
          </p:cNvSpPr>
          <p:nvPr/>
        </p:nvSpPr>
        <p:spPr>
          <a:xfrm>
            <a:off x="467544" y="1844824"/>
            <a:ext cx="8363272" cy="6067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smtClean="0"/>
              <a:t>Tổng quan</a:t>
            </a:r>
            <a:endParaRPr lang="vi-VN" sz="2400" dirty="0"/>
          </a:p>
        </p:txBody>
      </p:sp>
      <p:sp>
        <p:nvSpPr>
          <p:cNvPr id="6" name="Content Placeholder 2"/>
          <p:cNvSpPr txBox="1">
            <a:spLocks/>
          </p:cNvSpPr>
          <p:nvPr/>
        </p:nvSpPr>
        <p:spPr>
          <a:xfrm>
            <a:off x="467544" y="2451556"/>
            <a:ext cx="8363272" cy="3929772"/>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a:t>4.1. Đột biến do đóng ngắt hệ thống nguồn</a:t>
            </a:r>
            <a:endParaRPr lang="vi-VN" sz="2400" dirty="0"/>
          </a:p>
          <a:p>
            <a:pPr marL="0" indent="0">
              <a:buNone/>
            </a:pPr>
            <a:r>
              <a:rPr lang="vi-VN" sz="2400" dirty="0"/>
              <a:t>Hiện tượng đột biến do đóng ngắt hệ thống nguồn có thể chia thành các đột biến liên quan tới:</a:t>
            </a:r>
          </a:p>
          <a:p>
            <a:pPr marL="0" indent="0">
              <a:buNone/>
            </a:pPr>
            <a:r>
              <a:rPr lang="vi-VN" sz="2400" dirty="0"/>
              <a:t>a) Nhiễu sinh ra do đóng ngắt hệ thống nguồn chính, ví dụ đóng ngắt bằng tụ.</a:t>
            </a:r>
          </a:p>
          <a:p>
            <a:pPr marL="0" indent="0">
              <a:buNone/>
            </a:pPr>
            <a:r>
              <a:rPr lang="vi-VN" sz="2400" dirty="0"/>
              <a:t>b) Hoạt động đóng ngắt phụ ở gần thiết bị hoặc do sự thay đổi tải trong hệ thống phân phối nguồn.</a:t>
            </a:r>
          </a:p>
          <a:p>
            <a:pPr marL="0" indent="0">
              <a:buNone/>
            </a:pPr>
            <a:r>
              <a:rPr lang="vi-VN" sz="2400" dirty="0"/>
              <a:t>c) Hiện tượng cộng hưởng trong các mạch có các linh kiện đóng ngắt như thyristor.</a:t>
            </a:r>
          </a:p>
          <a:p>
            <a:pPr marL="0" indent="0">
              <a:buNone/>
            </a:pPr>
            <a:r>
              <a:rPr lang="vi-VN" sz="2400" dirty="0" smtClean="0"/>
              <a:t>d</a:t>
            </a:r>
            <a:r>
              <a:rPr lang="vi-VN" sz="2400" dirty="0"/>
              <a:t>) Các hư hỏng của hệ thống như hiện tượng chập mạch, hiện tượng phóng tia lửa điện tới hệ thống tiếp đất của công trình. </a:t>
            </a:r>
          </a:p>
        </p:txBody>
      </p:sp>
      <p:sp>
        <p:nvSpPr>
          <p:cNvPr id="4" name="Date Placeholder 3"/>
          <p:cNvSpPr>
            <a:spLocks noGrp="1"/>
          </p:cNvSpPr>
          <p:nvPr>
            <p:ph type="dt" sz="half" idx="10"/>
          </p:nvPr>
        </p:nvSpPr>
        <p:spPr/>
        <p:txBody>
          <a:bodyPr/>
          <a:lstStyle/>
          <a:p>
            <a:fld id="{115D63FD-AF09-4563-8F56-7CCDDB81941C}" type="datetime1">
              <a:rPr lang="vi-VN" smtClean="0"/>
              <a:t>03/04/2018</a:t>
            </a:fld>
            <a:endParaRPr lang="vi-VN"/>
          </a:p>
        </p:txBody>
      </p:sp>
      <p:sp>
        <p:nvSpPr>
          <p:cNvPr id="7" name="Slide Number Placeholder 6"/>
          <p:cNvSpPr>
            <a:spLocks noGrp="1"/>
          </p:cNvSpPr>
          <p:nvPr>
            <p:ph type="sldNum" sz="quarter" idx="12"/>
          </p:nvPr>
        </p:nvSpPr>
        <p:spPr/>
        <p:txBody>
          <a:bodyPr/>
          <a:lstStyle/>
          <a:p>
            <a:fld id="{01FB6BD5-ABB8-4017-A434-08AE6E7002D1}" type="slidenum">
              <a:rPr lang="vi-VN" smtClean="0"/>
              <a:t>67</a:t>
            </a:fld>
            <a:endParaRPr lang="vi-VN"/>
          </a:p>
        </p:txBody>
      </p:sp>
    </p:spTree>
    <p:extLst>
      <p:ext uri="{BB962C8B-B14F-4D97-AF65-F5344CB8AC3E}">
        <p14:creationId xmlns:p14="http://schemas.microsoft.com/office/powerpoint/2010/main" val="4606961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467379" y="1052736"/>
            <a:ext cx="8363272" cy="792088"/>
          </a:xfrm>
        </p:spPr>
        <p:txBody>
          <a:bodyPr>
            <a:normAutofit fontScale="85000" lnSpcReduction="20000"/>
          </a:bodyPr>
          <a:lstStyle/>
          <a:p>
            <a:pPr marL="0" indent="0">
              <a:buNone/>
            </a:pPr>
            <a:r>
              <a:rPr lang="vi-VN" b="1" dirty="0"/>
              <a:t>IEC 61000-4-5:2005 / TCVN 8241-4-5:2009 : </a:t>
            </a:r>
            <a:r>
              <a:rPr lang="vi-VN" b="1" dirty="0" smtClean="0"/>
              <a:t>Miễn nhiễm đối với sốc điện</a:t>
            </a:r>
            <a:endParaRPr lang="vi-VN" b="1" dirty="0"/>
          </a:p>
        </p:txBody>
      </p:sp>
      <p:sp>
        <p:nvSpPr>
          <p:cNvPr id="5" name="Content Placeholder 2"/>
          <p:cNvSpPr txBox="1">
            <a:spLocks/>
          </p:cNvSpPr>
          <p:nvPr/>
        </p:nvSpPr>
        <p:spPr>
          <a:xfrm>
            <a:off x="467544" y="1844824"/>
            <a:ext cx="8363272" cy="6067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smtClean="0"/>
              <a:t>Tổng quan</a:t>
            </a:r>
            <a:endParaRPr lang="vi-VN" sz="2400" dirty="0"/>
          </a:p>
        </p:txBody>
      </p:sp>
      <p:sp>
        <p:nvSpPr>
          <p:cNvPr id="6" name="Content Placeholder 2"/>
          <p:cNvSpPr txBox="1">
            <a:spLocks/>
          </p:cNvSpPr>
          <p:nvPr/>
        </p:nvSpPr>
        <p:spPr>
          <a:xfrm>
            <a:off x="467544" y="2451556"/>
            <a:ext cx="8363272" cy="3929772"/>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a:t>4.2. Đột biến do sét</a:t>
            </a:r>
            <a:endParaRPr lang="vi-VN" sz="2400" dirty="0"/>
          </a:p>
          <a:p>
            <a:pPr marL="0" indent="0">
              <a:buNone/>
            </a:pPr>
            <a:r>
              <a:rPr lang="vi-VN" sz="2400" dirty="0"/>
              <a:t>Sét tạo ra các xung điện áp theo những cơ chế chủ yếu sau:</a:t>
            </a:r>
          </a:p>
          <a:p>
            <a:pPr marL="0" indent="0">
              <a:buNone/>
            </a:pPr>
            <a:r>
              <a:rPr lang="vi-VN" sz="2400" dirty="0"/>
              <a:t>a) Sét đánh trực tiếp vào mạch ngoài (mạch ở ngoài nhà trạm) phóng dòng điện lớn qua điện trở đất hoặc trở kháng mạch ngoài tạo ra các điện áp;</a:t>
            </a:r>
          </a:p>
          <a:p>
            <a:pPr marL="0" indent="0">
              <a:buNone/>
            </a:pPr>
            <a:r>
              <a:rPr lang="vi-VN" sz="2400" dirty="0"/>
              <a:t>b) Sét đánh gián tiếp (sét đánh giữa hoặc trong các đám mây hay đánh gần các vật thể tạo ra các trường điện từ) sinh ra điện áp/dòng điện cảm ứng trên các dây dẫn ở bên ngoài hoặc bên trong tòa nhà;</a:t>
            </a:r>
          </a:p>
          <a:p>
            <a:pPr marL="0" indent="0">
              <a:buNone/>
            </a:pPr>
            <a:r>
              <a:rPr lang="vi-VN" sz="2400" dirty="0"/>
              <a:t>c) Sét đánh trực tiếp xuống đất gần công trình, sinh ra dòng điện trong hệ thống tiếp đất của công trình đó;</a:t>
            </a:r>
          </a:p>
          <a:p>
            <a:pPr marL="0" indent="0">
              <a:buNone/>
            </a:pPr>
            <a:r>
              <a:rPr lang="vi-VN" sz="2400" dirty="0"/>
              <a:t>Sự thay đổi nhanh của điện áp và dòng điện xảy ra khi thiết bị bảo vệ được kích hoạt có thể gây ra nhiễu điện từ vào các thiết bị gần đó.</a:t>
            </a:r>
          </a:p>
        </p:txBody>
      </p:sp>
      <p:sp>
        <p:nvSpPr>
          <p:cNvPr id="4" name="Date Placeholder 3"/>
          <p:cNvSpPr>
            <a:spLocks noGrp="1"/>
          </p:cNvSpPr>
          <p:nvPr>
            <p:ph type="dt" sz="half" idx="10"/>
          </p:nvPr>
        </p:nvSpPr>
        <p:spPr/>
        <p:txBody>
          <a:bodyPr/>
          <a:lstStyle/>
          <a:p>
            <a:fld id="{AEF6545D-1F57-4CF4-B45A-D89347AF4471}" type="datetime1">
              <a:rPr lang="vi-VN" smtClean="0"/>
              <a:t>03/04/2018</a:t>
            </a:fld>
            <a:endParaRPr lang="vi-VN"/>
          </a:p>
        </p:txBody>
      </p:sp>
      <p:sp>
        <p:nvSpPr>
          <p:cNvPr id="7" name="Slide Number Placeholder 6"/>
          <p:cNvSpPr>
            <a:spLocks noGrp="1"/>
          </p:cNvSpPr>
          <p:nvPr>
            <p:ph type="sldNum" sz="quarter" idx="12"/>
          </p:nvPr>
        </p:nvSpPr>
        <p:spPr/>
        <p:txBody>
          <a:bodyPr/>
          <a:lstStyle/>
          <a:p>
            <a:fld id="{01FB6BD5-ABB8-4017-A434-08AE6E7002D1}" type="slidenum">
              <a:rPr lang="vi-VN" smtClean="0"/>
              <a:t>68</a:t>
            </a:fld>
            <a:endParaRPr lang="vi-VN"/>
          </a:p>
        </p:txBody>
      </p:sp>
    </p:spTree>
    <p:extLst>
      <p:ext uri="{BB962C8B-B14F-4D97-AF65-F5344CB8AC3E}">
        <p14:creationId xmlns:p14="http://schemas.microsoft.com/office/powerpoint/2010/main" val="7509791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467379" y="1052736"/>
            <a:ext cx="8363272" cy="792088"/>
          </a:xfrm>
        </p:spPr>
        <p:txBody>
          <a:bodyPr>
            <a:normAutofit fontScale="85000" lnSpcReduction="20000"/>
          </a:bodyPr>
          <a:lstStyle/>
          <a:p>
            <a:pPr marL="0" indent="0">
              <a:buNone/>
            </a:pPr>
            <a:r>
              <a:rPr lang="vi-VN" b="1" dirty="0"/>
              <a:t>IEC 61000-4-5:2005 / TCVN 8241-4-5:2009 : </a:t>
            </a:r>
            <a:r>
              <a:rPr lang="vi-VN" b="1" dirty="0" smtClean="0"/>
              <a:t>Miễn nhiễm đối với sốc điện</a:t>
            </a:r>
            <a:endParaRPr lang="vi-VN" b="1" dirty="0"/>
          </a:p>
        </p:txBody>
      </p:sp>
      <p:sp>
        <p:nvSpPr>
          <p:cNvPr id="5" name="Content Placeholder 2"/>
          <p:cNvSpPr txBox="1">
            <a:spLocks/>
          </p:cNvSpPr>
          <p:nvPr/>
        </p:nvSpPr>
        <p:spPr>
          <a:xfrm>
            <a:off x="467544" y="1844824"/>
            <a:ext cx="8363272" cy="6067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smtClean="0"/>
              <a:t>Các mức thử</a:t>
            </a:r>
            <a:endParaRPr lang="vi-VN" sz="2400" dirty="0"/>
          </a:p>
        </p:txBody>
      </p:sp>
      <p:graphicFrame>
        <p:nvGraphicFramePr>
          <p:cNvPr id="4" name="Table 3"/>
          <p:cNvGraphicFramePr>
            <a:graphicFrameLocks noGrp="1"/>
          </p:cNvGraphicFramePr>
          <p:nvPr>
            <p:extLst>
              <p:ext uri="{D42A27DB-BD31-4B8C-83A1-F6EECF244321}">
                <p14:modId xmlns:p14="http://schemas.microsoft.com/office/powerpoint/2010/main" val="210089974"/>
              </p:ext>
            </p:extLst>
          </p:nvPr>
        </p:nvGraphicFramePr>
        <p:xfrm>
          <a:off x="1115616" y="2390997"/>
          <a:ext cx="6912768" cy="3630290"/>
        </p:xfrm>
        <a:graphic>
          <a:graphicData uri="http://schemas.openxmlformats.org/drawingml/2006/table">
            <a:tbl>
              <a:tblPr firstRow="1" firstCol="1" lastRow="1" lastCol="1" bandRow="1" bandCol="1">
                <a:tableStyleId>{5C22544A-7EE6-4342-B048-85BDC9FD1C3A}</a:tableStyleId>
              </a:tblPr>
              <a:tblGrid>
                <a:gridCol w="3456384"/>
                <a:gridCol w="3456384"/>
              </a:tblGrid>
              <a:tr h="1069500">
                <a:tc>
                  <a:txBody>
                    <a:bodyPr/>
                    <a:lstStyle/>
                    <a:p>
                      <a:pPr indent="3175" algn="ctr">
                        <a:lnSpc>
                          <a:spcPct val="115000"/>
                        </a:lnSpc>
                        <a:spcBef>
                          <a:spcPts val="600"/>
                        </a:spcBef>
                        <a:spcAft>
                          <a:spcPts val="0"/>
                        </a:spcAft>
                      </a:pPr>
                      <a:r>
                        <a:rPr lang="vi-VN" sz="2400">
                          <a:effectLst/>
                        </a:rPr>
                        <a:t>Mức</a:t>
                      </a:r>
                      <a:endParaRPr lang="vi-VN" sz="1400">
                        <a:effectLst/>
                        <a:latin typeface="Times New Roman"/>
                        <a:ea typeface="Arial"/>
                        <a:cs typeface="Times New Roman"/>
                      </a:endParaRPr>
                    </a:p>
                  </a:txBody>
                  <a:tcPr marL="0" marR="0" marT="0" marB="0"/>
                </a:tc>
                <a:tc>
                  <a:txBody>
                    <a:bodyPr/>
                    <a:lstStyle/>
                    <a:p>
                      <a:pPr indent="3175" algn="ctr">
                        <a:lnSpc>
                          <a:spcPct val="115000"/>
                        </a:lnSpc>
                        <a:spcBef>
                          <a:spcPts val="600"/>
                        </a:spcBef>
                        <a:spcAft>
                          <a:spcPts val="0"/>
                        </a:spcAft>
                      </a:pPr>
                      <a:r>
                        <a:rPr lang="vi-VN" sz="2400">
                          <a:effectLst/>
                        </a:rPr>
                        <a:t>Điện áp thử hở mạch ± 10%, kV</a:t>
                      </a:r>
                      <a:endParaRPr lang="vi-VN" sz="1400">
                        <a:effectLst/>
                        <a:latin typeface="Times New Roman"/>
                        <a:ea typeface="Arial"/>
                        <a:cs typeface="Times New Roman"/>
                      </a:endParaRPr>
                    </a:p>
                  </a:txBody>
                  <a:tcPr marL="0" marR="0" marT="0" marB="0"/>
                </a:tc>
              </a:tr>
              <a:tr h="512158">
                <a:tc>
                  <a:txBody>
                    <a:bodyPr/>
                    <a:lstStyle/>
                    <a:p>
                      <a:pPr indent="3175" algn="ctr">
                        <a:lnSpc>
                          <a:spcPct val="115000"/>
                        </a:lnSpc>
                        <a:spcBef>
                          <a:spcPts val="600"/>
                        </a:spcBef>
                        <a:spcAft>
                          <a:spcPts val="0"/>
                        </a:spcAft>
                      </a:pPr>
                      <a:r>
                        <a:rPr lang="vi-VN" sz="2400">
                          <a:effectLst/>
                        </a:rPr>
                        <a:t>1</a:t>
                      </a:r>
                      <a:endParaRPr lang="vi-VN" sz="1400">
                        <a:effectLst/>
                        <a:latin typeface="Times New Roman"/>
                        <a:ea typeface="Arial"/>
                        <a:cs typeface="Times New Roman"/>
                      </a:endParaRPr>
                    </a:p>
                  </a:txBody>
                  <a:tcPr marL="0" marR="0" marT="0" marB="0"/>
                </a:tc>
                <a:tc>
                  <a:txBody>
                    <a:bodyPr/>
                    <a:lstStyle/>
                    <a:p>
                      <a:pPr indent="3175" algn="ctr">
                        <a:lnSpc>
                          <a:spcPct val="115000"/>
                        </a:lnSpc>
                        <a:spcBef>
                          <a:spcPts val="600"/>
                        </a:spcBef>
                        <a:spcAft>
                          <a:spcPts val="0"/>
                        </a:spcAft>
                      </a:pPr>
                      <a:r>
                        <a:rPr lang="vi-VN" sz="2400">
                          <a:effectLst/>
                        </a:rPr>
                        <a:t>0,5</a:t>
                      </a:r>
                      <a:endParaRPr lang="vi-VN" sz="1400">
                        <a:effectLst/>
                        <a:latin typeface="Times New Roman"/>
                        <a:ea typeface="Arial"/>
                        <a:cs typeface="Times New Roman"/>
                      </a:endParaRPr>
                    </a:p>
                  </a:txBody>
                  <a:tcPr marL="0" marR="0" marT="0" marB="0"/>
                </a:tc>
              </a:tr>
              <a:tr h="512158">
                <a:tc>
                  <a:txBody>
                    <a:bodyPr/>
                    <a:lstStyle/>
                    <a:p>
                      <a:pPr indent="3175" algn="ctr">
                        <a:lnSpc>
                          <a:spcPct val="115000"/>
                        </a:lnSpc>
                        <a:spcBef>
                          <a:spcPts val="600"/>
                        </a:spcBef>
                        <a:spcAft>
                          <a:spcPts val="0"/>
                        </a:spcAft>
                      </a:pPr>
                      <a:r>
                        <a:rPr lang="vi-VN" sz="2400">
                          <a:effectLst/>
                        </a:rPr>
                        <a:t>2</a:t>
                      </a:r>
                      <a:endParaRPr lang="vi-VN" sz="1400">
                        <a:effectLst/>
                        <a:latin typeface="Times New Roman"/>
                        <a:ea typeface="Arial"/>
                        <a:cs typeface="Times New Roman"/>
                      </a:endParaRPr>
                    </a:p>
                  </a:txBody>
                  <a:tcPr marL="0" marR="0" marT="0" marB="0"/>
                </a:tc>
                <a:tc>
                  <a:txBody>
                    <a:bodyPr/>
                    <a:lstStyle/>
                    <a:p>
                      <a:pPr indent="3175" algn="ctr">
                        <a:lnSpc>
                          <a:spcPct val="115000"/>
                        </a:lnSpc>
                        <a:spcBef>
                          <a:spcPts val="600"/>
                        </a:spcBef>
                        <a:spcAft>
                          <a:spcPts val="0"/>
                        </a:spcAft>
                      </a:pPr>
                      <a:r>
                        <a:rPr lang="vi-VN" sz="2400">
                          <a:effectLst/>
                        </a:rPr>
                        <a:t>1,0</a:t>
                      </a:r>
                      <a:endParaRPr lang="vi-VN" sz="1400">
                        <a:effectLst/>
                        <a:latin typeface="Times New Roman"/>
                        <a:ea typeface="Arial"/>
                        <a:cs typeface="Times New Roman"/>
                      </a:endParaRPr>
                    </a:p>
                  </a:txBody>
                  <a:tcPr marL="0" marR="0" marT="0" marB="0"/>
                </a:tc>
              </a:tr>
              <a:tr h="512158">
                <a:tc>
                  <a:txBody>
                    <a:bodyPr/>
                    <a:lstStyle/>
                    <a:p>
                      <a:pPr indent="3175" algn="ctr">
                        <a:lnSpc>
                          <a:spcPct val="115000"/>
                        </a:lnSpc>
                        <a:spcBef>
                          <a:spcPts val="600"/>
                        </a:spcBef>
                        <a:spcAft>
                          <a:spcPts val="0"/>
                        </a:spcAft>
                      </a:pPr>
                      <a:r>
                        <a:rPr lang="vi-VN" sz="2400">
                          <a:effectLst/>
                        </a:rPr>
                        <a:t>3</a:t>
                      </a:r>
                      <a:endParaRPr lang="vi-VN" sz="1400">
                        <a:effectLst/>
                        <a:latin typeface="Times New Roman"/>
                        <a:ea typeface="Arial"/>
                        <a:cs typeface="Times New Roman"/>
                      </a:endParaRPr>
                    </a:p>
                  </a:txBody>
                  <a:tcPr marL="0" marR="0" marT="0" marB="0"/>
                </a:tc>
                <a:tc>
                  <a:txBody>
                    <a:bodyPr/>
                    <a:lstStyle/>
                    <a:p>
                      <a:pPr indent="3175" algn="ctr">
                        <a:lnSpc>
                          <a:spcPct val="115000"/>
                        </a:lnSpc>
                        <a:spcBef>
                          <a:spcPts val="600"/>
                        </a:spcBef>
                        <a:spcAft>
                          <a:spcPts val="0"/>
                        </a:spcAft>
                      </a:pPr>
                      <a:r>
                        <a:rPr lang="vi-VN" sz="2400">
                          <a:effectLst/>
                        </a:rPr>
                        <a:t>2,0</a:t>
                      </a:r>
                      <a:endParaRPr lang="vi-VN" sz="1400">
                        <a:effectLst/>
                        <a:latin typeface="Times New Roman"/>
                        <a:ea typeface="Arial"/>
                        <a:cs typeface="Times New Roman"/>
                      </a:endParaRPr>
                    </a:p>
                  </a:txBody>
                  <a:tcPr marL="0" marR="0" marT="0" marB="0"/>
                </a:tc>
              </a:tr>
              <a:tr h="512158">
                <a:tc>
                  <a:txBody>
                    <a:bodyPr/>
                    <a:lstStyle/>
                    <a:p>
                      <a:pPr indent="3175" algn="ctr">
                        <a:lnSpc>
                          <a:spcPct val="115000"/>
                        </a:lnSpc>
                        <a:spcBef>
                          <a:spcPts val="600"/>
                        </a:spcBef>
                        <a:spcAft>
                          <a:spcPts val="0"/>
                        </a:spcAft>
                      </a:pPr>
                      <a:r>
                        <a:rPr lang="vi-VN" sz="2400">
                          <a:effectLst/>
                        </a:rPr>
                        <a:t>4</a:t>
                      </a:r>
                      <a:endParaRPr lang="vi-VN" sz="1400">
                        <a:effectLst/>
                        <a:latin typeface="Times New Roman"/>
                        <a:ea typeface="Arial"/>
                        <a:cs typeface="Times New Roman"/>
                      </a:endParaRPr>
                    </a:p>
                  </a:txBody>
                  <a:tcPr marL="0" marR="0" marT="0" marB="0"/>
                </a:tc>
                <a:tc>
                  <a:txBody>
                    <a:bodyPr/>
                    <a:lstStyle/>
                    <a:p>
                      <a:pPr indent="3175" algn="ctr">
                        <a:lnSpc>
                          <a:spcPct val="115000"/>
                        </a:lnSpc>
                        <a:spcBef>
                          <a:spcPts val="600"/>
                        </a:spcBef>
                        <a:spcAft>
                          <a:spcPts val="0"/>
                        </a:spcAft>
                      </a:pPr>
                      <a:r>
                        <a:rPr lang="vi-VN" sz="2400">
                          <a:effectLst/>
                        </a:rPr>
                        <a:t>4,0</a:t>
                      </a:r>
                      <a:endParaRPr lang="vi-VN" sz="1400">
                        <a:effectLst/>
                        <a:latin typeface="Times New Roman"/>
                        <a:ea typeface="Arial"/>
                        <a:cs typeface="Times New Roman"/>
                      </a:endParaRPr>
                    </a:p>
                  </a:txBody>
                  <a:tcPr marL="0" marR="0" marT="0" marB="0"/>
                </a:tc>
              </a:tr>
              <a:tr h="512158">
                <a:tc>
                  <a:txBody>
                    <a:bodyPr/>
                    <a:lstStyle/>
                    <a:p>
                      <a:pPr indent="3175" algn="ctr">
                        <a:lnSpc>
                          <a:spcPct val="115000"/>
                        </a:lnSpc>
                        <a:spcBef>
                          <a:spcPts val="600"/>
                        </a:spcBef>
                        <a:spcAft>
                          <a:spcPts val="0"/>
                        </a:spcAft>
                      </a:pPr>
                      <a:r>
                        <a:rPr lang="vi-VN" sz="2400">
                          <a:effectLst/>
                        </a:rPr>
                        <a:t>X</a:t>
                      </a:r>
                      <a:endParaRPr lang="vi-VN" sz="1400">
                        <a:effectLst/>
                        <a:latin typeface="Times New Roman"/>
                        <a:ea typeface="Arial"/>
                        <a:cs typeface="Times New Roman"/>
                      </a:endParaRPr>
                    </a:p>
                  </a:txBody>
                  <a:tcPr marL="0" marR="0" marT="0" marB="0"/>
                </a:tc>
                <a:tc>
                  <a:txBody>
                    <a:bodyPr/>
                    <a:lstStyle/>
                    <a:p>
                      <a:pPr indent="3175" algn="ctr">
                        <a:lnSpc>
                          <a:spcPct val="115000"/>
                        </a:lnSpc>
                        <a:spcBef>
                          <a:spcPts val="600"/>
                        </a:spcBef>
                        <a:spcAft>
                          <a:spcPts val="0"/>
                        </a:spcAft>
                      </a:pPr>
                      <a:r>
                        <a:rPr lang="vi-VN" sz="2400" dirty="0">
                          <a:effectLst/>
                        </a:rPr>
                        <a:t>đặc biệt</a:t>
                      </a:r>
                      <a:endParaRPr lang="vi-VN" sz="1400" dirty="0">
                        <a:effectLst/>
                        <a:latin typeface="Times New Roman"/>
                        <a:ea typeface="Arial"/>
                        <a:cs typeface="Times New Roman"/>
                      </a:endParaRPr>
                    </a:p>
                  </a:txBody>
                  <a:tcPr marL="0" marR="0" marT="0" marB="0"/>
                </a:tc>
              </a:tr>
            </a:tbl>
          </a:graphicData>
        </a:graphic>
      </p:graphicFrame>
      <p:sp>
        <p:nvSpPr>
          <p:cNvPr id="7" name="Date Placeholder 6"/>
          <p:cNvSpPr>
            <a:spLocks noGrp="1"/>
          </p:cNvSpPr>
          <p:nvPr>
            <p:ph type="dt" sz="half" idx="10"/>
          </p:nvPr>
        </p:nvSpPr>
        <p:spPr/>
        <p:txBody>
          <a:bodyPr/>
          <a:lstStyle/>
          <a:p>
            <a:fld id="{7058C377-3F8C-4843-9996-AB1A57924C15}" type="datetime1">
              <a:rPr lang="vi-VN" smtClean="0"/>
              <a:t>03/04/2018</a:t>
            </a:fld>
            <a:endParaRPr lang="vi-VN"/>
          </a:p>
        </p:txBody>
      </p:sp>
      <p:sp>
        <p:nvSpPr>
          <p:cNvPr id="8" name="Slide Number Placeholder 7"/>
          <p:cNvSpPr>
            <a:spLocks noGrp="1"/>
          </p:cNvSpPr>
          <p:nvPr>
            <p:ph type="sldNum" sz="quarter" idx="12"/>
          </p:nvPr>
        </p:nvSpPr>
        <p:spPr/>
        <p:txBody>
          <a:bodyPr/>
          <a:lstStyle/>
          <a:p>
            <a:fld id="{01FB6BD5-ABB8-4017-A434-08AE6E7002D1}" type="slidenum">
              <a:rPr lang="vi-VN" smtClean="0"/>
              <a:t>69</a:t>
            </a:fld>
            <a:endParaRPr lang="vi-VN"/>
          </a:p>
        </p:txBody>
      </p:sp>
    </p:spTree>
    <p:extLst>
      <p:ext uri="{BB962C8B-B14F-4D97-AF65-F5344CB8AC3E}">
        <p14:creationId xmlns:p14="http://schemas.microsoft.com/office/powerpoint/2010/main" val="750979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706090"/>
          </a:xfrm>
          <a:solidFill>
            <a:srgbClr val="FFFF00"/>
          </a:solidFill>
        </p:spPr>
        <p:txBody>
          <a:bodyPr>
            <a:normAutofit/>
          </a:bodyPr>
          <a:lstStyle/>
          <a:p>
            <a:r>
              <a:rPr lang="en-US" sz="3600" b="1" dirty="0"/>
              <a:t>2. </a:t>
            </a:r>
            <a:r>
              <a:rPr lang="en-US" sz="3600" b="1" dirty="0" err="1"/>
              <a:t>Các</a:t>
            </a:r>
            <a:r>
              <a:rPr lang="en-US" sz="3600" b="1" dirty="0"/>
              <a:t> </a:t>
            </a:r>
            <a:r>
              <a:rPr lang="en-US" sz="3600" b="1" dirty="0" err="1"/>
              <a:t>tiêu</a:t>
            </a:r>
            <a:r>
              <a:rPr lang="en-US" sz="3600" b="1" dirty="0"/>
              <a:t> </a:t>
            </a:r>
            <a:r>
              <a:rPr lang="en-US" sz="3600" b="1" dirty="0" err="1"/>
              <a:t>chuẩn</a:t>
            </a:r>
            <a:r>
              <a:rPr lang="en-US" sz="3600" b="1" dirty="0"/>
              <a:t> </a:t>
            </a:r>
            <a:r>
              <a:rPr lang="en-US" sz="3600" b="1" dirty="0" err="1"/>
              <a:t>về</a:t>
            </a:r>
            <a:r>
              <a:rPr lang="en-US" sz="3600" b="1" dirty="0"/>
              <a:t> </a:t>
            </a:r>
            <a:r>
              <a:rPr lang="en-US" sz="3600" b="1" dirty="0" err="1"/>
              <a:t>nhiễu</a:t>
            </a:r>
            <a:endParaRPr lang="vi-VN" sz="3600" b="1" dirty="0"/>
          </a:p>
        </p:txBody>
      </p:sp>
      <p:sp>
        <p:nvSpPr>
          <p:cNvPr id="3" name="Content Placeholder 2"/>
          <p:cNvSpPr>
            <a:spLocks noGrp="1"/>
          </p:cNvSpPr>
          <p:nvPr>
            <p:ph idx="1"/>
          </p:nvPr>
        </p:nvSpPr>
        <p:spPr>
          <a:xfrm>
            <a:off x="457200" y="1052736"/>
            <a:ext cx="8229600" cy="5073427"/>
          </a:xfrm>
        </p:spPr>
        <p:txBody>
          <a:bodyPr>
            <a:normAutofit fontScale="70000" lnSpcReduction="20000"/>
          </a:bodyPr>
          <a:lstStyle/>
          <a:p>
            <a:pPr marL="0" indent="0">
              <a:buNone/>
            </a:pPr>
            <a:r>
              <a:rPr lang="vi-VN" b="1" dirty="0"/>
              <a:t>1. Phạm vi áp dụng</a:t>
            </a:r>
          </a:p>
          <a:p>
            <a:pPr marL="0" indent="0">
              <a:buNone/>
            </a:pPr>
            <a:r>
              <a:rPr lang="vi-VN" dirty="0"/>
              <a:t>Tiêu chuẩn này áp dụng cho phát xạ (bức xạ và dẫn) nhiễu tần số rađiô từ:</a:t>
            </a:r>
          </a:p>
          <a:p>
            <a:r>
              <a:rPr lang="vi-VN" dirty="0" smtClean="0"/>
              <a:t>- </a:t>
            </a:r>
            <a:r>
              <a:rPr lang="vi-VN" dirty="0"/>
              <a:t>tất cả các thiết bị chiếu sáng có chức năng chính là phát sáng và/hoặc phân bố ánh sáng dùng cho mục đích chiếu sáng, và được thiết kế để nối tới nguồn điện hạ áp hoặc hoạt động bằng acqui; </a:t>
            </a:r>
            <a:endParaRPr lang="vi-VN" dirty="0" smtClean="0"/>
          </a:p>
          <a:p>
            <a:r>
              <a:rPr lang="vi-VN" dirty="0" smtClean="0"/>
              <a:t>- </a:t>
            </a:r>
            <a:r>
              <a:rPr lang="vi-VN" dirty="0"/>
              <a:t>phần chiếu sáng của thiết bị đa chức năng trong đó một trong các chức năng chính là chiếu sáng;</a:t>
            </a:r>
          </a:p>
          <a:p>
            <a:r>
              <a:rPr lang="vi-VN" dirty="0"/>
              <a:t>- phụ kiện độc lập dành riêng cho thiết bị chiếu sáng;</a:t>
            </a:r>
          </a:p>
          <a:p>
            <a:r>
              <a:rPr lang="vi-VN" dirty="0"/>
              <a:t>- thiết bị bức xạ UV và IR;</a:t>
            </a:r>
          </a:p>
          <a:p>
            <a:r>
              <a:rPr lang="vi-VN" dirty="0"/>
              <a:t>- tín hiệu nê-ông quảng cáo;</a:t>
            </a:r>
          </a:p>
          <a:p>
            <a:r>
              <a:rPr lang="vi-VN" dirty="0"/>
              <a:t>- thiết bị chiếu sáng đường phố/chiếu sáng bằng đèn pha được thiết kế sử dụng ngoài trời;</a:t>
            </a:r>
          </a:p>
          <a:p>
            <a:r>
              <a:rPr lang="vi-VN" dirty="0"/>
              <a:t>- thiết bị chiếu sáng trên phương tiện giao thông (lắp đặt trong xe buýt và tàu hỏa).</a:t>
            </a:r>
          </a:p>
          <a:p>
            <a:endParaRPr lang="vi-VN" dirty="0"/>
          </a:p>
        </p:txBody>
      </p:sp>
      <p:sp>
        <p:nvSpPr>
          <p:cNvPr id="4" name="Text Box 186"/>
          <p:cNvSpPr txBox="1"/>
          <p:nvPr/>
        </p:nvSpPr>
        <p:spPr>
          <a:xfrm>
            <a:off x="1763688" y="6309320"/>
            <a:ext cx="4975225" cy="4000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57200">
              <a:spcBef>
                <a:spcPts val="600"/>
              </a:spcBef>
              <a:spcAft>
                <a:spcPts val="0"/>
              </a:spcAft>
            </a:pPr>
            <a:r>
              <a:rPr lang="en-US" sz="1400" b="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CISPR 15:2009</a:t>
            </a:r>
            <a:r>
              <a:rPr lang="vi-VN" sz="1400" b="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 / TCVN </a:t>
            </a:r>
            <a:r>
              <a:rPr lang="en-US" sz="1400" b="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7186</a:t>
            </a:r>
            <a:r>
              <a:rPr lang="vi-VN" sz="1400" b="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:20</a:t>
            </a:r>
            <a:r>
              <a:rPr lang="en-US" sz="1400" b="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10 Nhiễu EMI và Bức xạ</a:t>
            </a:r>
            <a:endParaRPr lang="vi-VN" sz="1400">
              <a:effectLst/>
              <a:latin typeface="Times New Roman"/>
              <a:ea typeface="Arial"/>
              <a:cs typeface="Times New Roman"/>
            </a:endParaRPr>
          </a:p>
        </p:txBody>
      </p:sp>
      <p:sp>
        <p:nvSpPr>
          <p:cNvPr id="5" name="Date Placeholder 4"/>
          <p:cNvSpPr>
            <a:spLocks noGrp="1"/>
          </p:cNvSpPr>
          <p:nvPr>
            <p:ph type="dt" sz="half" idx="10"/>
          </p:nvPr>
        </p:nvSpPr>
        <p:spPr/>
        <p:txBody>
          <a:bodyPr/>
          <a:lstStyle/>
          <a:p>
            <a:fld id="{A125C954-4238-4D67-B8B4-30F05714DF03}" type="datetime1">
              <a:rPr lang="vi-VN" smtClean="0"/>
              <a:t>03/04/2018</a:t>
            </a:fld>
            <a:endParaRPr lang="vi-VN"/>
          </a:p>
        </p:txBody>
      </p:sp>
      <p:sp>
        <p:nvSpPr>
          <p:cNvPr id="6" name="Slide Number Placeholder 5"/>
          <p:cNvSpPr>
            <a:spLocks noGrp="1"/>
          </p:cNvSpPr>
          <p:nvPr>
            <p:ph type="sldNum" sz="quarter" idx="12"/>
          </p:nvPr>
        </p:nvSpPr>
        <p:spPr/>
        <p:txBody>
          <a:bodyPr/>
          <a:lstStyle/>
          <a:p>
            <a:fld id="{01FB6BD5-ABB8-4017-A434-08AE6E7002D1}" type="slidenum">
              <a:rPr lang="vi-VN" smtClean="0"/>
              <a:t>7</a:t>
            </a:fld>
            <a:endParaRPr lang="vi-VN"/>
          </a:p>
        </p:txBody>
      </p:sp>
    </p:spTree>
    <p:extLst>
      <p:ext uri="{BB962C8B-B14F-4D97-AF65-F5344CB8AC3E}">
        <p14:creationId xmlns:p14="http://schemas.microsoft.com/office/powerpoint/2010/main" val="5254523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467379" y="1052736"/>
            <a:ext cx="8363272" cy="792088"/>
          </a:xfrm>
        </p:spPr>
        <p:txBody>
          <a:bodyPr>
            <a:normAutofit fontScale="85000" lnSpcReduction="20000"/>
          </a:bodyPr>
          <a:lstStyle/>
          <a:p>
            <a:pPr marL="0" indent="0">
              <a:buNone/>
            </a:pPr>
            <a:r>
              <a:rPr lang="vi-VN" b="1" dirty="0"/>
              <a:t>IEC 61000-4-5:2005 / TCVN 8241-4-5:2009 : </a:t>
            </a:r>
            <a:r>
              <a:rPr lang="vi-VN" b="1" dirty="0" smtClean="0"/>
              <a:t>Miễn nhiễm đối với sốc điện</a:t>
            </a:r>
            <a:endParaRPr lang="vi-VN" b="1" dirty="0"/>
          </a:p>
        </p:txBody>
      </p:sp>
      <p:sp>
        <p:nvSpPr>
          <p:cNvPr id="5" name="Content Placeholder 2"/>
          <p:cNvSpPr txBox="1">
            <a:spLocks/>
          </p:cNvSpPr>
          <p:nvPr/>
        </p:nvSpPr>
        <p:spPr>
          <a:xfrm>
            <a:off x="467544" y="1844824"/>
            <a:ext cx="8363272" cy="6067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a:t>Thiết bị thử</a:t>
            </a:r>
          </a:p>
        </p:txBody>
      </p:sp>
      <p:sp>
        <p:nvSpPr>
          <p:cNvPr id="6" name="Content Placeholder 2"/>
          <p:cNvSpPr txBox="1">
            <a:spLocks/>
          </p:cNvSpPr>
          <p:nvPr/>
        </p:nvSpPr>
        <p:spPr>
          <a:xfrm>
            <a:off x="488256" y="2430844"/>
            <a:ext cx="8363272" cy="40224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t>Có hai kiểu bộ tạo sóng kết hợp được quy định. Mỗi loại có ứng dụng cụ thể riêng, phụ thuộc vào loại cổng được </a:t>
            </a:r>
            <a:r>
              <a:rPr lang="vi-VN" sz="2400" dirty="0" smtClean="0"/>
              <a:t>thử. Bộ </a:t>
            </a:r>
            <a:r>
              <a:rPr lang="vi-VN" sz="2400" dirty="0"/>
              <a:t>tạo sóng kết hợp </a:t>
            </a:r>
            <a:r>
              <a:rPr lang="vi-VN" sz="2400" b="1" dirty="0"/>
              <a:t>10/700 </a:t>
            </a:r>
            <a:r>
              <a:rPr lang="vi-VN" sz="2400" b="1" dirty="0">
                <a:sym typeface="Symbol"/>
              </a:rPr>
              <a:t></a:t>
            </a:r>
            <a:r>
              <a:rPr lang="vi-VN" sz="2400" b="1" dirty="0"/>
              <a:t>s dùng</a:t>
            </a:r>
            <a:r>
              <a:rPr lang="vi-VN" sz="2400" dirty="0"/>
              <a:t> để thử các cổng dùng cho kết nối tới các đường dây thông tin đối xứng. Bộ tạo sóng kết </a:t>
            </a:r>
            <a:r>
              <a:rPr lang="vi-VN" sz="2400" b="1" dirty="0"/>
              <a:t>hợp 1,2/50 </a:t>
            </a:r>
            <a:r>
              <a:rPr lang="vi-VN" sz="2400" b="1" dirty="0">
                <a:sym typeface="Symbol"/>
              </a:rPr>
              <a:t></a:t>
            </a:r>
            <a:r>
              <a:rPr lang="vi-VN" sz="2400" b="1" dirty="0"/>
              <a:t>s</a:t>
            </a:r>
            <a:r>
              <a:rPr lang="vi-VN" sz="2400" dirty="0"/>
              <a:t> dùng trong tất cả các trường hợp khác, và cụ thể là đối với các cổng thử cho đường nguồn và các kết nối tín hiệu khoảng cách ngắn</a:t>
            </a:r>
          </a:p>
        </p:txBody>
      </p:sp>
      <p:sp>
        <p:nvSpPr>
          <p:cNvPr id="7" name="Date Placeholder 6"/>
          <p:cNvSpPr>
            <a:spLocks noGrp="1"/>
          </p:cNvSpPr>
          <p:nvPr>
            <p:ph type="dt" sz="half" idx="10"/>
          </p:nvPr>
        </p:nvSpPr>
        <p:spPr/>
        <p:txBody>
          <a:bodyPr/>
          <a:lstStyle/>
          <a:p>
            <a:fld id="{387905E3-BDCB-42F6-B92E-C3A8D0317240}" type="datetime1">
              <a:rPr lang="vi-VN" smtClean="0"/>
              <a:t>03/04/2018</a:t>
            </a:fld>
            <a:endParaRPr lang="vi-VN"/>
          </a:p>
        </p:txBody>
      </p:sp>
      <p:sp>
        <p:nvSpPr>
          <p:cNvPr id="8" name="Slide Number Placeholder 7"/>
          <p:cNvSpPr>
            <a:spLocks noGrp="1"/>
          </p:cNvSpPr>
          <p:nvPr>
            <p:ph type="sldNum" sz="quarter" idx="12"/>
          </p:nvPr>
        </p:nvSpPr>
        <p:spPr/>
        <p:txBody>
          <a:bodyPr/>
          <a:lstStyle/>
          <a:p>
            <a:fld id="{01FB6BD5-ABB8-4017-A434-08AE6E7002D1}" type="slidenum">
              <a:rPr lang="vi-VN" smtClean="0"/>
              <a:t>70</a:t>
            </a:fld>
            <a:endParaRPr lang="vi-VN"/>
          </a:p>
        </p:txBody>
      </p:sp>
    </p:spTree>
    <p:extLst>
      <p:ext uri="{BB962C8B-B14F-4D97-AF65-F5344CB8AC3E}">
        <p14:creationId xmlns:p14="http://schemas.microsoft.com/office/powerpoint/2010/main" val="24278502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467379" y="1052736"/>
            <a:ext cx="8363272" cy="792088"/>
          </a:xfrm>
        </p:spPr>
        <p:txBody>
          <a:bodyPr>
            <a:normAutofit fontScale="85000" lnSpcReduction="20000"/>
          </a:bodyPr>
          <a:lstStyle/>
          <a:p>
            <a:pPr marL="0" indent="0">
              <a:buNone/>
            </a:pPr>
            <a:r>
              <a:rPr lang="vi-VN" b="1" dirty="0"/>
              <a:t>IEC 61000-4-5:2005 / TCVN 8241-4-5:2009 : </a:t>
            </a:r>
            <a:r>
              <a:rPr lang="vi-VN" b="1" dirty="0" smtClean="0"/>
              <a:t>Miễn nhiễm đối với sốc điện</a:t>
            </a:r>
            <a:endParaRPr lang="vi-VN" b="1" dirty="0"/>
          </a:p>
        </p:txBody>
      </p:sp>
      <p:sp>
        <p:nvSpPr>
          <p:cNvPr id="5" name="Content Placeholder 2"/>
          <p:cNvSpPr txBox="1">
            <a:spLocks/>
          </p:cNvSpPr>
          <p:nvPr/>
        </p:nvSpPr>
        <p:spPr>
          <a:xfrm>
            <a:off x="467544" y="1844824"/>
            <a:ext cx="8363272" cy="6067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smtClean="0"/>
              <a:t>Bộ tạo sóng kết hợp 1,2/50 </a:t>
            </a:r>
            <a:r>
              <a:rPr lang="vi-VN" sz="2400" b="1" dirty="0" smtClean="0">
                <a:sym typeface="Symbol"/>
              </a:rPr>
              <a:t></a:t>
            </a:r>
            <a:r>
              <a:rPr lang="vi-VN" sz="2400" b="1" dirty="0" smtClean="0"/>
              <a:t>s</a:t>
            </a:r>
            <a:endParaRPr lang="vi-VN" sz="2400" dirty="0"/>
          </a:p>
        </p:txBody>
      </p:sp>
      <p:sp>
        <p:nvSpPr>
          <p:cNvPr id="6" name="Content Placeholder 2"/>
          <p:cNvSpPr txBox="1">
            <a:spLocks/>
          </p:cNvSpPr>
          <p:nvPr/>
        </p:nvSpPr>
        <p:spPr>
          <a:xfrm>
            <a:off x="462443" y="2396978"/>
            <a:ext cx="8363272" cy="41283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t>Bộ tạo sóng này dùng để tạo một xung sét có: độ rộng sườn trước của điện áp hở mạch là 1,2 </a:t>
            </a:r>
            <a:r>
              <a:rPr lang="vi-VN" sz="2400" dirty="0">
                <a:sym typeface="Symbol"/>
              </a:rPr>
              <a:t></a:t>
            </a:r>
            <a:r>
              <a:rPr lang="vi-VN" sz="2400" dirty="0"/>
              <a:t>s; thời gian biên độ xung điện áp hở mạch giảm một nửa là 50 </a:t>
            </a:r>
            <a:r>
              <a:rPr lang="vi-VN" sz="2400" dirty="0">
                <a:sym typeface="Symbol"/>
              </a:rPr>
              <a:t></a:t>
            </a:r>
            <a:r>
              <a:rPr lang="vi-VN" sz="2400" dirty="0"/>
              <a:t>s; </a:t>
            </a:r>
            <a:endParaRPr lang="vi-VN" sz="2400" dirty="0" smtClean="0"/>
          </a:p>
          <a:p>
            <a:pPr marL="0" indent="0">
              <a:buNone/>
            </a:pPr>
            <a:r>
              <a:rPr lang="vi-VN" sz="2400" dirty="0"/>
              <a:t>độ rộng sườn trước của dòng điện ngắn mạch là 8 </a:t>
            </a:r>
            <a:r>
              <a:rPr lang="vi-VN" sz="2400" dirty="0">
                <a:sym typeface="Symbol"/>
              </a:rPr>
              <a:t></a:t>
            </a:r>
            <a:r>
              <a:rPr lang="vi-VN" sz="2400" dirty="0"/>
              <a:t>s; thời gian biên độ xung dòng điện ngắn mạch giảm đi một nửa là 20 </a:t>
            </a:r>
            <a:r>
              <a:rPr lang="vi-VN" sz="2400" dirty="0">
                <a:sym typeface="Symbol"/>
              </a:rPr>
              <a:t></a:t>
            </a:r>
            <a:r>
              <a:rPr lang="vi-VN" sz="2400" dirty="0"/>
              <a:t>s.</a:t>
            </a: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2555776" y="4510372"/>
            <a:ext cx="6048672" cy="2014971"/>
          </a:xfrm>
          <a:prstGeom prst="rect">
            <a:avLst/>
          </a:prstGeom>
          <a:noFill/>
          <a:ln>
            <a:noFill/>
          </a:ln>
        </p:spPr>
      </p:pic>
      <p:sp>
        <p:nvSpPr>
          <p:cNvPr id="8" name="Date Placeholder 7"/>
          <p:cNvSpPr>
            <a:spLocks noGrp="1"/>
          </p:cNvSpPr>
          <p:nvPr>
            <p:ph type="dt" sz="half" idx="10"/>
          </p:nvPr>
        </p:nvSpPr>
        <p:spPr/>
        <p:txBody>
          <a:bodyPr/>
          <a:lstStyle/>
          <a:p>
            <a:fld id="{C9BE3E33-02DA-41CA-96C1-00F735FBEEA9}" type="datetime1">
              <a:rPr lang="vi-VN" smtClean="0"/>
              <a:t>03/04/2018</a:t>
            </a:fld>
            <a:endParaRPr lang="vi-VN"/>
          </a:p>
        </p:txBody>
      </p:sp>
      <p:sp>
        <p:nvSpPr>
          <p:cNvPr id="9" name="Slide Number Placeholder 8"/>
          <p:cNvSpPr>
            <a:spLocks noGrp="1"/>
          </p:cNvSpPr>
          <p:nvPr>
            <p:ph type="sldNum" sz="quarter" idx="12"/>
          </p:nvPr>
        </p:nvSpPr>
        <p:spPr/>
        <p:txBody>
          <a:bodyPr/>
          <a:lstStyle/>
          <a:p>
            <a:fld id="{01FB6BD5-ABB8-4017-A434-08AE6E7002D1}" type="slidenum">
              <a:rPr lang="vi-VN" smtClean="0"/>
              <a:t>71</a:t>
            </a:fld>
            <a:endParaRPr lang="vi-VN"/>
          </a:p>
        </p:txBody>
      </p:sp>
    </p:spTree>
    <p:extLst>
      <p:ext uri="{BB962C8B-B14F-4D97-AF65-F5344CB8AC3E}">
        <p14:creationId xmlns:p14="http://schemas.microsoft.com/office/powerpoint/2010/main" val="24278502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467379" y="1052736"/>
            <a:ext cx="8363272" cy="792088"/>
          </a:xfrm>
        </p:spPr>
        <p:txBody>
          <a:bodyPr>
            <a:normAutofit fontScale="85000" lnSpcReduction="20000"/>
          </a:bodyPr>
          <a:lstStyle/>
          <a:p>
            <a:pPr marL="0" indent="0">
              <a:buNone/>
            </a:pPr>
            <a:r>
              <a:rPr lang="vi-VN" b="1" dirty="0"/>
              <a:t>IEC 61000-4-5:2005 / TCVN 8241-4-5:2009 : </a:t>
            </a:r>
            <a:r>
              <a:rPr lang="vi-VN" b="1" dirty="0" smtClean="0"/>
              <a:t>Miễn nhiễm đối với sốc điện</a:t>
            </a:r>
            <a:endParaRPr lang="vi-VN" b="1" dirty="0"/>
          </a:p>
        </p:txBody>
      </p:sp>
      <p:sp>
        <p:nvSpPr>
          <p:cNvPr id="5" name="Content Placeholder 2"/>
          <p:cNvSpPr txBox="1">
            <a:spLocks/>
          </p:cNvSpPr>
          <p:nvPr/>
        </p:nvSpPr>
        <p:spPr>
          <a:xfrm>
            <a:off x="467544" y="1844824"/>
            <a:ext cx="8363272" cy="6067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smtClean="0"/>
              <a:t>Dạng sóng</a:t>
            </a:r>
            <a:endParaRPr lang="vi-VN" sz="2400" dirty="0"/>
          </a:p>
        </p:txBody>
      </p:sp>
      <p:sp>
        <p:nvSpPr>
          <p:cNvPr id="6" name="Content Placeholder 2"/>
          <p:cNvSpPr txBox="1">
            <a:spLocks/>
          </p:cNvSpPr>
          <p:nvPr/>
        </p:nvSpPr>
        <p:spPr>
          <a:xfrm>
            <a:off x="516029" y="4787792"/>
            <a:ext cx="3101445" cy="45595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smtClean="0"/>
              <a:t>Dạng sóng điện áp</a:t>
            </a:r>
            <a:endParaRPr lang="vi-VN" sz="2400" dirty="0"/>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400050" y="2708920"/>
            <a:ext cx="4171950" cy="2047875"/>
          </a:xfrm>
          <a:prstGeom prst="rect">
            <a:avLst/>
          </a:prstGeom>
          <a:noFill/>
          <a:ln>
            <a:noFill/>
          </a:ln>
        </p:spPr>
      </p:pic>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47900"/>
            <a:ext cx="4191000" cy="2362200"/>
          </a:xfrm>
          <a:prstGeom prst="rect">
            <a:avLst/>
          </a:prstGeom>
          <a:noFill/>
          <a:ln>
            <a:noFill/>
          </a:ln>
        </p:spPr>
      </p:pic>
      <p:sp>
        <p:nvSpPr>
          <p:cNvPr id="10" name="Content Placeholder 2"/>
          <p:cNvSpPr txBox="1">
            <a:spLocks/>
          </p:cNvSpPr>
          <p:nvPr/>
        </p:nvSpPr>
        <p:spPr>
          <a:xfrm>
            <a:off x="4932040" y="4800384"/>
            <a:ext cx="3240360" cy="45595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smtClean="0"/>
              <a:t>Dạng sóng dòng điện</a:t>
            </a:r>
            <a:endParaRPr lang="vi-VN" sz="2400" dirty="0"/>
          </a:p>
        </p:txBody>
      </p:sp>
      <p:sp>
        <p:nvSpPr>
          <p:cNvPr id="11" name="Content Placeholder 2"/>
          <p:cNvSpPr txBox="1">
            <a:spLocks/>
          </p:cNvSpPr>
          <p:nvPr/>
        </p:nvSpPr>
        <p:spPr>
          <a:xfrm>
            <a:off x="400050" y="5733256"/>
            <a:ext cx="8363272" cy="6067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i="1" dirty="0" smtClean="0"/>
              <a:t>Ngoài ra máy tạo sóng còn tạo </a:t>
            </a:r>
            <a:r>
              <a:rPr lang="vi-VN" sz="2400" b="1" i="1" dirty="0"/>
              <a:t>sóng kết hợp 10/700 </a:t>
            </a:r>
            <a:r>
              <a:rPr lang="vi-VN" sz="2400" b="1" i="1" dirty="0">
                <a:sym typeface="Symbol"/>
              </a:rPr>
              <a:t></a:t>
            </a:r>
            <a:r>
              <a:rPr lang="vi-VN" sz="2400" b="1" i="1" dirty="0"/>
              <a:t>s</a:t>
            </a:r>
            <a:endParaRPr lang="vi-VN" sz="2400" dirty="0"/>
          </a:p>
        </p:txBody>
      </p:sp>
      <p:sp>
        <p:nvSpPr>
          <p:cNvPr id="4" name="Date Placeholder 3"/>
          <p:cNvSpPr>
            <a:spLocks noGrp="1"/>
          </p:cNvSpPr>
          <p:nvPr>
            <p:ph type="dt" sz="half" idx="10"/>
          </p:nvPr>
        </p:nvSpPr>
        <p:spPr/>
        <p:txBody>
          <a:bodyPr/>
          <a:lstStyle/>
          <a:p>
            <a:fld id="{6B18D5A8-71CB-4DC1-B284-E4C9AC3FD296}" type="datetime1">
              <a:rPr lang="vi-VN" smtClean="0"/>
              <a:t>03/04/2018</a:t>
            </a:fld>
            <a:endParaRPr lang="vi-VN"/>
          </a:p>
        </p:txBody>
      </p:sp>
      <p:sp>
        <p:nvSpPr>
          <p:cNvPr id="12" name="Slide Number Placeholder 11"/>
          <p:cNvSpPr>
            <a:spLocks noGrp="1"/>
          </p:cNvSpPr>
          <p:nvPr>
            <p:ph type="sldNum" sz="quarter" idx="12"/>
          </p:nvPr>
        </p:nvSpPr>
        <p:spPr/>
        <p:txBody>
          <a:bodyPr/>
          <a:lstStyle/>
          <a:p>
            <a:fld id="{01FB6BD5-ABB8-4017-A434-08AE6E7002D1}" type="slidenum">
              <a:rPr lang="vi-VN" smtClean="0"/>
              <a:t>72</a:t>
            </a:fld>
            <a:endParaRPr lang="vi-VN"/>
          </a:p>
        </p:txBody>
      </p:sp>
    </p:spTree>
    <p:extLst>
      <p:ext uri="{BB962C8B-B14F-4D97-AF65-F5344CB8AC3E}">
        <p14:creationId xmlns:p14="http://schemas.microsoft.com/office/powerpoint/2010/main" val="13053244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467379" y="1052736"/>
            <a:ext cx="8363272" cy="792088"/>
          </a:xfrm>
        </p:spPr>
        <p:txBody>
          <a:bodyPr>
            <a:normAutofit fontScale="85000" lnSpcReduction="20000"/>
          </a:bodyPr>
          <a:lstStyle/>
          <a:p>
            <a:pPr marL="0" indent="0">
              <a:buNone/>
            </a:pPr>
            <a:r>
              <a:rPr lang="vi-VN" b="1" dirty="0"/>
              <a:t>IEC 61000-4-5:2005 / TCVN 8241-4-5:2009 : </a:t>
            </a:r>
            <a:r>
              <a:rPr lang="vi-VN" b="1" dirty="0" smtClean="0"/>
              <a:t>Miễn nhiễm đối với sốc điện</a:t>
            </a:r>
            <a:endParaRPr lang="vi-VN" b="1" dirty="0"/>
          </a:p>
        </p:txBody>
      </p:sp>
      <p:sp>
        <p:nvSpPr>
          <p:cNvPr id="5" name="Content Placeholder 2"/>
          <p:cNvSpPr txBox="1">
            <a:spLocks/>
          </p:cNvSpPr>
          <p:nvPr/>
        </p:nvSpPr>
        <p:spPr>
          <a:xfrm>
            <a:off x="467544" y="1844824"/>
            <a:ext cx="8363272" cy="6067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smtClean="0"/>
              <a:t>Một số mạch tách ghép</a:t>
            </a:r>
            <a:endParaRPr lang="vi-VN" sz="2400" dirty="0"/>
          </a:p>
        </p:txBody>
      </p:sp>
      <p:pic>
        <p:nvPicPr>
          <p:cNvPr id="12" name="Picture 1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852936"/>
            <a:ext cx="4099942" cy="2016363"/>
          </a:xfrm>
          <a:prstGeom prst="rect">
            <a:avLst/>
          </a:prstGeom>
          <a:noFill/>
          <a:ln>
            <a:noFill/>
          </a:ln>
        </p:spPr>
      </p:pic>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4380023" y="2569122"/>
            <a:ext cx="4296433" cy="2156022"/>
          </a:xfrm>
          <a:prstGeom prst="rect">
            <a:avLst/>
          </a:prstGeom>
          <a:noFill/>
          <a:ln>
            <a:noFill/>
          </a:ln>
        </p:spPr>
      </p:pic>
      <p:sp>
        <p:nvSpPr>
          <p:cNvPr id="4" name="Date Placeholder 3"/>
          <p:cNvSpPr>
            <a:spLocks noGrp="1"/>
          </p:cNvSpPr>
          <p:nvPr>
            <p:ph type="dt" sz="half" idx="10"/>
          </p:nvPr>
        </p:nvSpPr>
        <p:spPr/>
        <p:txBody>
          <a:bodyPr/>
          <a:lstStyle/>
          <a:p>
            <a:fld id="{F39F3ABF-B831-4721-AC80-940A2462B0F9}" type="datetime1">
              <a:rPr lang="vi-VN" smtClean="0"/>
              <a:t>03/04/2018</a:t>
            </a:fld>
            <a:endParaRPr lang="vi-VN"/>
          </a:p>
        </p:txBody>
      </p:sp>
      <p:sp>
        <p:nvSpPr>
          <p:cNvPr id="7" name="Slide Number Placeholder 6"/>
          <p:cNvSpPr>
            <a:spLocks noGrp="1"/>
          </p:cNvSpPr>
          <p:nvPr>
            <p:ph type="sldNum" sz="quarter" idx="12"/>
          </p:nvPr>
        </p:nvSpPr>
        <p:spPr/>
        <p:txBody>
          <a:bodyPr/>
          <a:lstStyle/>
          <a:p>
            <a:fld id="{01FB6BD5-ABB8-4017-A434-08AE6E7002D1}" type="slidenum">
              <a:rPr lang="vi-VN" smtClean="0"/>
              <a:t>73</a:t>
            </a:fld>
            <a:endParaRPr lang="vi-VN"/>
          </a:p>
        </p:txBody>
      </p:sp>
    </p:spTree>
    <p:extLst>
      <p:ext uri="{BB962C8B-B14F-4D97-AF65-F5344CB8AC3E}">
        <p14:creationId xmlns:p14="http://schemas.microsoft.com/office/powerpoint/2010/main" val="7760519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467379" y="1052736"/>
            <a:ext cx="8363272" cy="792088"/>
          </a:xfrm>
        </p:spPr>
        <p:txBody>
          <a:bodyPr>
            <a:normAutofit fontScale="85000" lnSpcReduction="20000"/>
          </a:bodyPr>
          <a:lstStyle/>
          <a:p>
            <a:pPr marL="0" indent="0">
              <a:buNone/>
            </a:pPr>
            <a:r>
              <a:rPr lang="vi-VN" b="1" dirty="0"/>
              <a:t>IEC 61000-4-5:2005 / TCVN 8241-4-5:2009 : </a:t>
            </a:r>
            <a:r>
              <a:rPr lang="vi-VN" b="1" dirty="0" smtClean="0"/>
              <a:t>Miễn nhiễm đối với sốc điện</a:t>
            </a:r>
            <a:endParaRPr lang="vi-VN" b="1" dirty="0"/>
          </a:p>
        </p:txBody>
      </p:sp>
      <p:sp>
        <p:nvSpPr>
          <p:cNvPr id="5" name="Content Placeholder 2"/>
          <p:cNvSpPr txBox="1">
            <a:spLocks/>
          </p:cNvSpPr>
          <p:nvPr/>
        </p:nvSpPr>
        <p:spPr>
          <a:xfrm>
            <a:off x="467544" y="1843915"/>
            <a:ext cx="8363272" cy="6067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smtClean="0"/>
              <a:t>Cấu hình phép thử</a:t>
            </a:r>
            <a:endParaRPr lang="vi-VN" sz="2400" dirty="0"/>
          </a:p>
        </p:txBody>
      </p:sp>
      <p:sp>
        <p:nvSpPr>
          <p:cNvPr id="6" name="Content Placeholder 2"/>
          <p:cNvSpPr txBox="1">
            <a:spLocks/>
          </p:cNvSpPr>
          <p:nvPr/>
        </p:nvSpPr>
        <p:spPr>
          <a:xfrm>
            <a:off x="419605" y="2223576"/>
            <a:ext cx="8411211" cy="43737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a:t>Thiết bị thử</a:t>
            </a:r>
            <a:endParaRPr lang="vi-VN" sz="2400" dirty="0"/>
          </a:p>
          <a:p>
            <a:pPr marL="0" indent="0">
              <a:buNone/>
            </a:pPr>
            <a:r>
              <a:rPr lang="vi-VN" sz="2400" dirty="0"/>
              <a:t>Cấu hình thử bao gồm các thiết bị chủ yếu sau:</a:t>
            </a:r>
          </a:p>
          <a:p>
            <a:pPr marL="0" indent="0">
              <a:buNone/>
            </a:pPr>
            <a:r>
              <a:rPr lang="vi-VN" sz="2400" dirty="0"/>
              <a:t>- Thiết bị được thử (EUT);</a:t>
            </a:r>
          </a:p>
          <a:p>
            <a:pPr marL="0" indent="0">
              <a:buNone/>
            </a:pPr>
            <a:r>
              <a:rPr lang="vi-VN" sz="2400" dirty="0"/>
              <a:t>- Thiết bị phụ trợ (AE) khi yêu cầu;</a:t>
            </a:r>
          </a:p>
          <a:p>
            <a:pPr marL="0" indent="0">
              <a:buNone/>
            </a:pPr>
            <a:r>
              <a:rPr lang="vi-VN" sz="2400" dirty="0"/>
              <a:t>- Cáp (chủng loại và chiều dài theo quy định);</a:t>
            </a:r>
          </a:p>
          <a:p>
            <a:pPr marL="0" indent="0">
              <a:buNone/>
            </a:pPr>
            <a:r>
              <a:rPr lang="vi-VN" sz="2400" dirty="0"/>
              <a:t>- Thiết bị ghép;</a:t>
            </a:r>
          </a:p>
          <a:p>
            <a:pPr marL="0" indent="0">
              <a:buNone/>
            </a:pPr>
            <a:r>
              <a:rPr lang="vi-VN" sz="2400" dirty="0"/>
              <a:t>- Bộ tạo sóng kết hợp;</a:t>
            </a:r>
          </a:p>
          <a:p>
            <a:pPr marL="0" indent="0">
              <a:buNone/>
            </a:pPr>
            <a:r>
              <a:rPr lang="vi-VN" sz="2400" dirty="0"/>
              <a:t>- Mạch tách/các thiết bị bảo vệ;</a:t>
            </a:r>
          </a:p>
          <a:p>
            <a:pPr marL="0" indent="0">
              <a:buNone/>
            </a:pPr>
            <a:r>
              <a:rPr lang="vi-VN" sz="2400" dirty="0"/>
              <a:t>- Đất chuẩn với hình dạng tấm kim loại phù hợp đối các trường hợp tần số cao </a:t>
            </a:r>
          </a:p>
        </p:txBody>
      </p:sp>
      <p:sp>
        <p:nvSpPr>
          <p:cNvPr id="4" name="Date Placeholder 3"/>
          <p:cNvSpPr>
            <a:spLocks noGrp="1"/>
          </p:cNvSpPr>
          <p:nvPr>
            <p:ph type="dt" sz="half" idx="10"/>
          </p:nvPr>
        </p:nvSpPr>
        <p:spPr/>
        <p:txBody>
          <a:bodyPr/>
          <a:lstStyle/>
          <a:p>
            <a:fld id="{9880A873-47A4-4EB9-A0F7-793CBF57C3AE}" type="datetime1">
              <a:rPr lang="vi-VN" smtClean="0"/>
              <a:t>03/04/2018</a:t>
            </a:fld>
            <a:endParaRPr lang="vi-VN"/>
          </a:p>
        </p:txBody>
      </p:sp>
      <p:sp>
        <p:nvSpPr>
          <p:cNvPr id="7" name="Slide Number Placeholder 6"/>
          <p:cNvSpPr>
            <a:spLocks noGrp="1"/>
          </p:cNvSpPr>
          <p:nvPr>
            <p:ph type="sldNum" sz="quarter" idx="12"/>
          </p:nvPr>
        </p:nvSpPr>
        <p:spPr/>
        <p:txBody>
          <a:bodyPr/>
          <a:lstStyle/>
          <a:p>
            <a:fld id="{01FB6BD5-ABB8-4017-A434-08AE6E7002D1}" type="slidenum">
              <a:rPr lang="vi-VN" smtClean="0"/>
              <a:t>74</a:t>
            </a:fld>
            <a:endParaRPr lang="vi-VN"/>
          </a:p>
        </p:txBody>
      </p:sp>
    </p:spTree>
    <p:extLst>
      <p:ext uri="{BB962C8B-B14F-4D97-AF65-F5344CB8AC3E}">
        <p14:creationId xmlns:p14="http://schemas.microsoft.com/office/powerpoint/2010/main" val="17747466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467379" y="1052736"/>
            <a:ext cx="8363272" cy="792088"/>
          </a:xfrm>
        </p:spPr>
        <p:txBody>
          <a:bodyPr>
            <a:normAutofit fontScale="85000" lnSpcReduction="20000"/>
          </a:bodyPr>
          <a:lstStyle/>
          <a:p>
            <a:pPr marL="0" indent="0">
              <a:buNone/>
            </a:pPr>
            <a:r>
              <a:rPr lang="vi-VN" b="1" dirty="0"/>
              <a:t>IEC 61000-4-5:2005 / TCVN </a:t>
            </a:r>
            <a:r>
              <a:rPr lang="vi-VN" b="1" dirty="0" smtClean="0"/>
              <a:t>7909-4-5:2009 </a:t>
            </a:r>
            <a:r>
              <a:rPr lang="vi-VN" b="1" dirty="0"/>
              <a:t>: </a:t>
            </a:r>
            <a:r>
              <a:rPr lang="vi-VN" b="1" dirty="0" smtClean="0"/>
              <a:t>Miễn nhiễm đối với sốc điện</a:t>
            </a:r>
            <a:endParaRPr lang="vi-VN" b="1" dirty="0"/>
          </a:p>
        </p:txBody>
      </p:sp>
      <p:sp>
        <p:nvSpPr>
          <p:cNvPr id="5" name="Content Placeholder 2"/>
          <p:cNvSpPr txBox="1">
            <a:spLocks/>
          </p:cNvSpPr>
          <p:nvPr/>
        </p:nvSpPr>
        <p:spPr>
          <a:xfrm>
            <a:off x="467544" y="1843915"/>
            <a:ext cx="8363272" cy="6067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smtClean="0"/>
              <a:t>Cấu hình phép thử</a:t>
            </a:r>
            <a:endParaRPr lang="vi-VN" sz="2400" dirty="0"/>
          </a:p>
        </p:txBody>
      </p:sp>
      <p:sp>
        <p:nvSpPr>
          <p:cNvPr id="6" name="Content Placeholder 2"/>
          <p:cNvSpPr txBox="1">
            <a:spLocks/>
          </p:cNvSpPr>
          <p:nvPr/>
        </p:nvSpPr>
        <p:spPr>
          <a:xfrm>
            <a:off x="419605" y="2223576"/>
            <a:ext cx="8411211" cy="43737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smtClean="0"/>
              <a:t>IEC 61000-4-5 đưa ra cấu hình một số phép thử</a:t>
            </a:r>
          </a:p>
          <a:p>
            <a:pPr marL="0" indent="0">
              <a:buNone/>
            </a:pPr>
            <a:r>
              <a:rPr lang="vi-VN" sz="2200" dirty="0"/>
              <a:t>Cấu hình thử đối với cổng nguồn của </a:t>
            </a:r>
            <a:r>
              <a:rPr lang="vi-VN" sz="2200" dirty="0" smtClean="0"/>
              <a:t>EUT</a:t>
            </a:r>
          </a:p>
          <a:p>
            <a:pPr marL="0" indent="0">
              <a:buNone/>
            </a:pPr>
            <a:r>
              <a:rPr lang="vi-VN" sz="2200" dirty="0"/>
              <a:t>Cấu hình thử đối với các đường dây liên kết không đối xứng, không có che chắn</a:t>
            </a:r>
          </a:p>
          <a:p>
            <a:pPr marL="0" indent="0">
              <a:buNone/>
            </a:pPr>
            <a:r>
              <a:rPr lang="vi-VN" sz="2200" dirty="0"/>
              <a:t>Cấu hình thử đối với các đường dây thông tin liên kết đối xứng, không có che </a:t>
            </a:r>
            <a:r>
              <a:rPr lang="vi-VN" sz="2200" dirty="0" smtClean="0"/>
              <a:t>chắn</a:t>
            </a:r>
          </a:p>
          <a:p>
            <a:pPr marL="0" indent="0">
              <a:buNone/>
            </a:pPr>
            <a:r>
              <a:rPr lang="vi-VN" sz="2200" dirty="0"/>
              <a:t>Cấu hình thử đối với các đường dây thông tin tốc độ </a:t>
            </a:r>
            <a:r>
              <a:rPr lang="vi-VN" sz="2200" dirty="0" smtClean="0"/>
              <a:t>cao</a:t>
            </a:r>
          </a:p>
          <a:p>
            <a:pPr marL="0" indent="0">
              <a:buNone/>
            </a:pPr>
            <a:r>
              <a:rPr lang="vi-VN" sz="2200" dirty="0"/>
              <a:t>Cấu hình thử đối với các đường dây có che </a:t>
            </a:r>
            <a:r>
              <a:rPr lang="vi-VN" sz="2200" dirty="0" smtClean="0"/>
              <a:t>chắn</a:t>
            </a:r>
          </a:p>
          <a:p>
            <a:pPr marL="0" indent="0">
              <a:buNone/>
            </a:pPr>
            <a:r>
              <a:rPr lang="vi-VN" sz="2200" dirty="0"/>
              <a:t>Cấu hình thử đối với hiện tượng chênh lệch điện thế</a:t>
            </a:r>
          </a:p>
        </p:txBody>
      </p:sp>
      <p:sp>
        <p:nvSpPr>
          <p:cNvPr id="4" name="Date Placeholder 3"/>
          <p:cNvSpPr>
            <a:spLocks noGrp="1"/>
          </p:cNvSpPr>
          <p:nvPr>
            <p:ph type="dt" sz="half" idx="10"/>
          </p:nvPr>
        </p:nvSpPr>
        <p:spPr/>
        <p:txBody>
          <a:bodyPr/>
          <a:lstStyle/>
          <a:p>
            <a:fld id="{DD10B8E7-AF4E-4105-8674-70D5A76D0ABC}" type="datetime1">
              <a:rPr lang="vi-VN" smtClean="0"/>
              <a:t>03/04/2018</a:t>
            </a:fld>
            <a:endParaRPr lang="vi-VN"/>
          </a:p>
        </p:txBody>
      </p:sp>
      <p:sp>
        <p:nvSpPr>
          <p:cNvPr id="7" name="Slide Number Placeholder 6"/>
          <p:cNvSpPr>
            <a:spLocks noGrp="1"/>
          </p:cNvSpPr>
          <p:nvPr>
            <p:ph type="sldNum" sz="quarter" idx="12"/>
          </p:nvPr>
        </p:nvSpPr>
        <p:spPr/>
        <p:txBody>
          <a:bodyPr/>
          <a:lstStyle/>
          <a:p>
            <a:fld id="{01FB6BD5-ABB8-4017-A434-08AE6E7002D1}" type="slidenum">
              <a:rPr lang="vi-VN" smtClean="0"/>
              <a:t>75</a:t>
            </a:fld>
            <a:endParaRPr lang="vi-VN"/>
          </a:p>
        </p:txBody>
      </p:sp>
    </p:spTree>
    <p:extLst>
      <p:ext uri="{BB962C8B-B14F-4D97-AF65-F5344CB8AC3E}">
        <p14:creationId xmlns:p14="http://schemas.microsoft.com/office/powerpoint/2010/main" val="7760519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467379" y="1052736"/>
            <a:ext cx="8363272" cy="792088"/>
          </a:xfrm>
        </p:spPr>
        <p:txBody>
          <a:bodyPr>
            <a:normAutofit fontScale="85000" lnSpcReduction="20000"/>
          </a:bodyPr>
          <a:lstStyle/>
          <a:p>
            <a:pPr marL="0" indent="0">
              <a:buNone/>
            </a:pPr>
            <a:r>
              <a:rPr lang="vi-VN" b="1" dirty="0"/>
              <a:t>IEC 61000-4-5:2005 / TCVN 8241-4-5:2009 : </a:t>
            </a:r>
            <a:r>
              <a:rPr lang="vi-VN" b="1" dirty="0" smtClean="0"/>
              <a:t>Miễn nhiễm đối với sốc điện</a:t>
            </a:r>
            <a:endParaRPr lang="vi-VN" b="1" dirty="0"/>
          </a:p>
        </p:txBody>
      </p:sp>
      <p:sp>
        <p:nvSpPr>
          <p:cNvPr id="5" name="Content Placeholder 2"/>
          <p:cNvSpPr txBox="1">
            <a:spLocks/>
          </p:cNvSpPr>
          <p:nvPr/>
        </p:nvSpPr>
        <p:spPr>
          <a:xfrm>
            <a:off x="467544" y="1843915"/>
            <a:ext cx="8363272" cy="6067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smtClean="0"/>
              <a:t>Quy trình thử</a:t>
            </a:r>
            <a:endParaRPr lang="vi-VN" sz="2400" dirty="0"/>
          </a:p>
        </p:txBody>
      </p:sp>
      <p:sp>
        <p:nvSpPr>
          <p:cNvPr id="6" name="Content Placeholder 2"/>
          <p:cNvSpPr txBox="1">
            <a:spLocks/>
          </p:cNvSpPr>
          <p:nvPr/>
        </p:nvSpPr>
        <p:spPr>
          <a:xfrm>
            <a:off x="419604" y="2450647"/>
            <a:ext cx="8411211" cy="40137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a:t>Các điều kiện chuẩn của phòng </a:t>
            </a:r>
            <a:r>
              <a:rPr lang="vi-VN" sz="2400" b="1" dirty="0" smtClean="0"/>
              <a:t>thử:</a:t>
            </a:r>
          </a:p>
          <a:p>
            <a:pPr marL="0" indent="0">
              <a:buNone/>
            </a:pPr>
            <a:r>
              <a:rPr lang="vi-VN" sz="2400" i="1" dirty="0"/>
              <a:t>Điều kiện khí </a:t>
            </a:r>
            <a:r>
              <a:rPr lang="vi-VN" sz="2400" i="1" dirty="0" smtClean="0"/>
              <a:t>hậu</a:t>
            </a:r>
          </a:p>
          <a:p>
            <a:pPr marL="0" indent="0">
              <a:buNone/>
            </a:pPr>
            <a:r>
              <a:rPr lang="vi-VN" sz="2400" i="1" dirty="0"/>
              <a:t>Điều kiện điện từ</a:t>
            </a:r>
            <a:endParaRPr lang="vi-VN" sz="2200" dirty="0"/>
          </a:p>
        </p:txBody>
      </p:sp>
      <p:sp>
        <p:nvSpPr>
          <p:cNvPr id="4" name="Date Placeholder 3"/>
          <p:cNvSpPr>
            <a:spLocks noGrp="1"/>
          </p:cNvSpPr>
          <p:nvPr>
            <p:ph type="dt" sz="half" idx="10"/>
          </p:nvPr>
        </p:nvSpPr>
        <p:spPr/>
        <p:txBody>
          <a:bodyPr/>
          <a:lstStyle/>
          <a:p>
            <a:fld id="{18ECE3CE-E635-4007-AA3D-3CD66FC13657}" type="datetime1">
              <a:rPr lang="vi-VN" smtClean="0"/>
              <a:t>03/04/2018</a:t>
            </a:fld>
            <a:endParaRPr lang="vi-VN"/>
          </a:p>
        </p:txBody>
      </p:sp>
      <p:sp>
        <p:nvSpPr>
          <p:cNvPr id="7" name="Slide Number Placeholder 6"/>
          <p:cNvSpPr>
            <a:spLocks noGrp="1"/>
          </p:cNvSpPr>
          <p:nvPr>
            <p:ph type="sldNum" sz="quarter" idx="12"/>
          </p:nvPr>
        </p:nvSpPr>
        <p:spPr/>
        <p:txBody>
          <a:bodyPr/>
          <a:lstStyle/>
          <a:p>
            <a:fld id="{01FB6BD5-ABB8-4017-A434-08AE6E7002D1}" type="slidenum">
              <a:rPr lang="vi-VN" smtClean="0"/>
              <a:t>76</a:t>
            </a:fld>
            <a:endParaRPr lang="vi-VN"/>
          </a:p>
        </p:txBody>
      </p:sp>
    </p:spTree>
    <p:extLst>
      <p:ext uri="{BB962C8B-B14F-4D97-AF65-F5344CB8AC3E}">
        <p14:creationId xmlns:p14="http://schemas.microsoft.com/office/powerpoint/2010/main" val="26734810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467379" y="1052736"/>
            <a:ext cx="8363272" cy="792088"/>
          </a:xfrm>
        </p:spPr>
        <p:txBody>
          <a:bodyPr>
            <a:normAutofit fontScale="85000" lnSpcReduction="20000"/>
          </a:bodyPr>
          <a:lstStyle/>
          <a:p>
            <a:pPr marL="0" indent="0">
              <a:buNone/>
            </a:pPr>
            <a:r>
              <a:rPr lang="vi-VN" b="1" dirty="0"/>
              <a:t>IEC 61000-4-5:2005 / TCVN 8241-4-5:2009 : </a:t>
            </a:r>
            <a:r>
              <a:rPr lang="vi-VN" b="1" dirty="0" smtClean="0"/>
              <a:t>Miễn nhiễm đối với sốc điện</a:t>
            </a:r>
            <a:endParaRPr lang="vi-VN" b="1" dirty="0"/>
          </a:p>
        </p:txBody>
      </p:sp>
      <p:sp>
        <p:nvSpPr>
          <p:cNvPr id="5" name="Content Placeholder 2"/>
          <p:cNvSpPr txBox="1">
            <a:spLocks/>
          </p:cNvSpPr>
          <p:nvPr/>
        </p:nvSpPr>
        <p:spPr>
          <a:xfrm>
            <a:off x="467544" y="1843915"/>
            <a:ext cx="8363272" cy="6067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a:t>Thực hiện phép thử trong phòng thử</a:t>
            </a:r>
            <a:endParaRPr lang="vi-VN" sz="2400" dirty="0"/>
          </a:p>
        </p:txBody>
      </p:sp>
      <p:sp>
        <p:nvSpPr>
          <p:cNvPr id="6" name="Content Placeholder 2"/>
          <p:cNvSpPr txBox="1">
            <a:spLocks/>
          </p:cNvSpPr>
          <p:nvPr/>
        </p:nvSpPr>
        <p:spPr>
          <a:xfrm>
            <a:off x="419604" y="2450647"/>
            <a:ext cx="8411211" cy="4013736"/>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t>Phép thử phải được thực hiện theo kế hoạch thử, trong đó phải quy định cấu hình thử, bao gồm:</a:t>
            </a:r>
          </a:p>
          <a:p>
            <a:pPr marL="0" indent="0">
              <a:buNone/>
            </a:pPr>
            <a:r>
              <a:rPr lang="vi-VN" sz="2400" dirty="0"/>
              <a:t>- mức thử (điện áp) (xem Phụ lục A);</a:t>
            </a:r>
          </a:p>
          <a:p>
            <a:pPr marL="0" indent="0">
              <a:buNone/>
            </a:pPr>
            <a:r>
              <a:rPr lang="vi-VN" sz="2400" dirty="0"/>
              <a:t>- số lượng xung thử:</a:t>
            </a:r>
          </a:p>
          <a:p>
            <a:pPr marL="0" indent="0">
              <a:buNone/>
            </a:pPr>
            <a:r>
              <a:rPr lang="vi-VN" sz="2400" dirty="0"/>
              <a:t>Trừ khi có quy định khác xác định trong tiêu chuẩn của sản phẩm, số lượng xung thử là:</a:t>
            </a:r>
          </a:p>
          <a:p>
            <a:pPr marL="0" indent="0">
              <a:buNone/>
            </a:pPr>
            <a:r>
              <a:rPr lang="vi-VN" sz="2400" dirty="0"/>
              <a:t>- đối với các cổng nguồn DC và dây liên kết, 5 xung dương và 5 xung âm;</a:t>
            </a:r>
          </a:p>
          <a:p>
            <a:pPr marL="0" indent="0">
              <a:buNone/>
            </a:pPr>
            <a:r>
              <a:rPr lang="vi-VN" sz="2400" dirty="0"/>
              <a:t>- đối với các cổng nguồn AC, 5 xung dương và 5 xung âm mỗi xung ở 0</a:t>
            </a:r>
            <a:r>
              <a:rPr lang="vi-VN" sz="2400" baseline="30000" dirty="0"/>
              <a:t>0</a:t>
            </a:r>
            <a:r>
              <a:rPr lang="vi-VN" sz="2400" dirty="0"/>
              <a:t>, 90</a:t>
            </a:r>
            <a:r>
              <a:rPr lang="vi-VN" sz="2400" baseline="30000" dirty="0"/>
              <a:t>0</a:t>
            </a:r>
            <a:r>
              <a:rPr lang="vi-VN" sz="2400" dirty="0"/>
              <a:t>, 180</a:t>
            </a:r>
            <a:r>
              <a:rPr lang="vi-VN" sz="2400" baseline="30000" dirty="0"/>
              <a:t>0</a:t>
            </a:r>
            <a:r>
              <a:rPr lang="vi-VN" sz="2400" dirty="0"/>
              <a:t> và 270</a:t>
            </a:r>
            <a:r>
              <a:rPr lang="vi-VN" sz="2400" baseline="30000" dirty="0"/>
              <a:t>0</a:t>
            </a:r>
            <a:r>
              <a:rPr lang="vi-VN" sz="2400" dirty="0"/>
              <a:t>;</a:t>
            </a:r>
          </a:p>
          <a:p>
            <a:pPr marL="0" indent="0">
              <a:buNone/>
            </a:pPr>
            <a:r>
              <a:rPr lang="vi-VN" sz="2400" dirty="0"/>
              <a:t>- tốc độ lặp lại: lớn nhất là 1 phút;</a:t>
            </a:r>
          </a:p>
          <a:p>
            <a:pPr marL="0" indent="0">
              <a:buNone/>
            </a:pPr>
            <a:r>
              <a:rPr lang="vi-VN" sz="2400" dirty="0"/>
              <a:t>- các điều kiện hoạt động đặc trưng của EUT;</a:t>
            </a:r>
          </a:p>
          <a:p>
            <a:pPr marL="0" indent="0">
              <a:buNone/>
            </a:pPr>
            <a:r>
              <a:rPr lang="vi-VN" sz="2400" dirty="0"/>
              <a:t>- vị trí mà xung được đưa vào</a:t>
            </a:r>
            <a:endParaRPr lang="vi-VN" sz="2200" dirty="0"/>
          </a:p>
        </p:txBody>
      </p:sp>
      <p:sp>
        <p:nvSpPr>
          <p:cNvPr id="4" name="Date Placeholder 3"/>
          <p:cNvSpPr>
            <a:spLocks noGrp="1"/>
          </p:cNvSpPr>
          <p:nvPr>
            <p:ph type="dt" sz="half" idx="10"/>
          </p:nvPr>
        </p:nvSpPr>
        <p:spPr/>
        <p:txBody>
          <a:bodyPr/>
          <a:lstStyle/>
          <a:p>
            <a:fld id="{F22011FE-7A06-46C2-816E-6D88A967C73C}" type="datetime1">
              <a:rPr lang="vi-VN" smtClean="0"/>
              <a:t>03/04/2018</a:t>
            </a:fld>
            <a:endParaRPr lang="vi-VN"/>
          </a:p>
        </p:txBody>
      </p:sp>
      <p:sp>
        <p:nvSpPr>
          <p:cNvPr id="7" name="Slide Number Placeholder 6"/>
          <p:cNvSpPr>
            <a:spLocks noGrp="1"/>
          </p:cNvSpPr>
          <p:nvPr>
            <p:ph type="sldNum" sz="quarter" idx="12"/>
          </p:nvPr>
        </p:nvSpPr>
        <p:spPr/>
        <p:txBody>
          <a:bodyPr/>
          <a:lstStyle/>
          <a:p>
            <a:fld id="{01FB6BD5-ABB8-4017-A434-08AE6E7002D1}" type="slidenum">
              <a:rPr lang="vi-VN" smtClean="0"/>
              <a:t>77</a:t>
            </a:fld>
            <a:endParaRPr lang="vi-VN"/>
          </a:p>
        </p:txBody>
      </p:sp>
    </p:spTree>
    <p:extLst>
      <p:ext uri="{BB962C8B-B14F-4D97-AF65-F5344CB8AC3E}">
        <p14:creationId xmlns:p14="http://schemas.microsoft.com/office/powerpoint/2010/main" val="21959691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467379" y="1052736"/>
            <a:ext cx="8363272" cy="792088"/>
          </a:xfrm>
        </p:spPr>
        <p:txBody>
          <a:bodyPr>
            <a:normAutofit fontScale="85000" lnSpcReduction="20000"/>
          </a:bodyPr>
          <a:lstStyle/>
          <a:p>
            <a:pPr marL="0" indent="0">
              <a:buNone/>
            </a:pPr>
            <a:r>
              <a:rPr lang="vi-VN" b="1" dirty="0"/>
              <a:t>IEC 61000-4-5:2005 / TCVN </a:t>
            </a:r>
            <a:r>
              <a:rPr lang="vi-VN" b="1" dirty="0" smtClean="0"/>
              <a:t>7909-4-5:2009 </a:t>
            </a:r>
            <a:r>
              <a:rPr lang="vi-VN" b="1" dirty="0"/>
              <a:t>: </a:t>
            </a:r>
            <a:r>
              <a:rPr lang="vi-VN" b="1" dirty="0" smtClean="0"/>
              <a:t>Miễn nhiễm đối với sốc điện</a:t>
            </a:r>
            <a:endParaRPr lang="vi-VN" b="1" dirty="0"/>
          </a:p>
        </p:txBody>
      </p:sp>
      <p:sp>
        <p:nvSpPr>
          <p:cNvPr id="5" name="Content Placeholder 2"/>
          <p:cNvSpPr txBox="1">
            <a:spLocks/>
          </p:cNvSpPr>
          <p:nvPr/>
        </p:nvSpPr>
        <p:spPr>
          <a:xfrm>
            <a:off x="443573" y="1700808"/>
            <a:ext cx="8363272" cy="6067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a:t>Phân loại môi trường lắp đặt</a:t>
            </a:r>
            <a:endParaRPr lang="vi-VN" sz="2400" dirty="0"/>
          </a:p>
        </p:txBody>
      </p:sp>
      <p:sp>
        <p:nvSpPr>
          <p:cNvPr id="6" name="Content Placeholder 2"/>
          <p:cNvSpPr txBox="1">
            <a:spLocks/>
          </p:cNvSpPr>
          <p:nvPr/>
        </p:nvSpPr>
        <p:spPr>
          <a:xfrm>
            <a:off x="419604" y="2132856"/>
            <a:ext cx="8411211" cy="433152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vi-VN" sz="2000" i="1" dirty="0" smtClean="0"/>
              <a:t>Loại </a:t>
            </a:r>
            <a:r>
              <a:rPr lang="vi-VN" sz="2000" i="1" dirty="0"/>
              <a:t>0: Môi trường điện được bảo vệ tốt, thường là bên trong một phòng đặc biệt.</a:t>
            </a:r>
            <a:r>
              <a:rPr lang="vi-VN" sz="2000" dirty="0"/>
              <a:t> </a:t>
            </a:r>
            <a:r>
              <a:rPr lang="vi-VN" sz="2000" i="1" dirty="0"/>
              <a:t>Loại 1: Môi trường điện được bảo vệ một phần.</a:t>
            </a:r>
            <a:endParaRPr lang="vi-VN" sz="2000" dirty="0"/>
          </a:p>
          <a:p>
            <a:r>
              <a:rPr lang="vi-VN" sz="2000" i="1" dirty="0"/>
              <a:t>Loại 2: Môi trường điện trong đó các cáp đều được cách ly tốt, thậm chí cả các đoạn cáp ngắn.</a:t>
            </a:r>
            <a:endParaRPr lang="vi-VN" sz="2000" dirty="0"/>
          </a:p>
          <a:p>
            <a:r>
              <a:rPr lang="vi-VN" sz="2000" i="1" dirty="0"/>
              <a:t>Loại 3: Môi trường điện trong đó cáp nguồn và viễn thông đi song song với nhau.</a:t>
            </a:r>
            <a:endParaRPr lang="vi-VN" sz="2000" dirty="0"/>
          </a:p>
          <a:p>
            <a:r>
              <a:rPr lang="vi-VN" sz="2000" i="1" dirty="0"/>
              <a:t>Loại 4: Môi trường điện trong đó các đường dây liên kết được đặt bên ngoài, dọc theo cáp nguồn và cáp dùng cho cả các mạch điện, điện tử.</a:t>
            </a:r>
            <a:endParaRPr lang="vi-VN" sz="2000" dirty="0"/>
          </a:p>
          <a:p>
            <a:r>
              <a:rPr lang="vi-VN" sz="2000" i="1" dirty="0"/>
              <a:t>Loại 5: Môi trường điện dành cho các thiết bị điện tử nối với cáp viễn thông và đường dây điện lực trên cao ở khu vực có mật độ dân cư thấp.</a:t>
            </a:r>
            <a:endParaRPr lang="vi-VN" sz="2000" dirty="0"/>
          </a:p>
          <a:p>
            <a:r>
              <a:rPr lang="vi-VN" sz="2000" i="1" dirty="0"/>
              <a:t>Loại x: Các điều kiện đặc biệt quy định trong tài liệu kỹ thuật sản phẩm.</a:t>
            </a:r>
            <a:endParaRPr lang="vi-VN" sz="2000" dirty="0"/>
          </a:p>
        </p:txBody>
      </p:sp>
      <p:sp>
        <p:nvSpPr>
          <p:cNvPr id="4" name="Date Placeholder 3"/>
          <p:cNvSpPr>
            <a:spLocks noGrp="1"/>
          </p:cNvSpPr>
          <p:nvPr>
            <p:ph type="dt" sz="half" idx="10"/>
          </p:nvPr>
        </p:nvSpPr>
        <p:spPr/>
        <p:txBody>
          <a:bodyPr/>
          <a:lstStyle/>
          <a:p>
            <a:fld id="{ECF01CC2-5947-4085-A54C-C5AD71A0C603}" type="datetime1">
              <a:rPr lang="vi-VN" smtClean="0"/>
              <a:t>03/04/2018</a:t>
            </a:fld>
            <a:endParaRPr lang="vi-VN"/>
          </a:p>
        </p:txBody>
      </p:sp>
      <p:sp>
        <p:nvSpPr>
          <p:cNvPr id="7" name="Slide Number Placeholder 6"/>
          <p:cNvSpPr>
            <a:spLocks noGrp="1"/>
          </p:cNvSpPr>
          <p:nvPr>
            <p:ph type="sldNum" sz="quarter" idx="12"/>
          </p:nvPr>
        </p:nvSpPr>
        <p:spPr/>
        <p:txBody>
          <a:bodyPr/>
          <a:lstStyle/>
          <a:p>
            <a:fld id="{01FB6BD5-ABB8-4017-A434-08AE6E7002D1}" type="slidenum">
              <a:rPr lang="vi-VN" smtClean="0"/>
              <a:t>78</a:t>
            </a:fld>
            <a:endParaRPr lang="vi-VN"/>
          </a:p>
        </p:txBody>
      </p:sp>
    </p:spTree>
    <p:extLst>
      <p:ext uri="{BB962C8B-B14F-4D97-AF65-F5344CB8AC3E}">
        <p14:creationId xmlns:p14="http://schemas.microsoft.com/office/powerpoint/2010/main" val="21960546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467379" y="1052736"/>
            <a:ext cx="8363272" cy="792088"/>
          </a:xfrm>
        </p:spPr>
        <p:txBody>
          <a:bodyPr>
            <a:normAutofit fontScale="70000" lnSpcReduction="20000"/>
          </a:bodyPr>
          <a:lstStyle/>
          <a:p>
            <a:pPr marL="0" indent="0">
              <a:buNone/>
            </a:pPr>
            <a:r>
              <a:rPr lang="vi-VN" b="1" dirty="0"/>
              <a:t>IEC </a:t>
            </a:r>
            <a:r>
              <a:rPr lang="vi-VN" b="1" dirty="0" smtClean="0"/>
              <a:t>61000-4-6:2005 </a:t>
            </a:r>
            <a:r>
              <a:rPr lang="vi-VN" b="1" dirty="0"/>
              <a:t>/ TCVN </a:t>
            </a:r>
            <a:r>
              <a:rPr lang="vi-VN" dirty="0"/>
              <a:t>7909-4-6:2015</a:t>
            </a:r>
            <a:r>
              <a:rPr lang="vi-VN" b="1" dirty="0" smtClean="0"/>
              <a:t> </a:t>
            </a:r>
            <a:r>
              <a:rPr lang="vi-VN" b="1" dirty="0"/>
              <a:t>: </a:t>
            </a:r>
            <a:r>
              <a:rPr lang="vi-VN" b="1" dirty="0" smtClean="0"/>
              <a:t>Miễn nhiễm đối với nhiễu dẫn cảm ứng bởi trường tần số vô tuyến</a:t>
            </a:r>
            <a:endParaRPr lang="vi-VN" b="1" dirty="0"/>
          </a:p>
        </p:txBody>
      </p:sp>
      <p:sp>
        <p:nvSpPr>
          <p:cNvPr id="5" name="Content Placeholder 2"/>
          <p:cNvSpPr txBox="1">
            <a:spLocks/>
          </p:cNvSpPr>
          <p:nvPr/>
        </p:nvSpPr>
        <p:spPr>
          <a:xfrm>
            <a:off x="443573" y="1700808"/>
            <a:ext cx="8363272" cy="6067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a:t>1. Phạm vi áp dụng</a:t>
            </a:r>
          </a:p>
        </p:txBody>
      </p:sp>
      <p:sp>
        <p:nvSpPr>
          <p:cNvPr id="6" name="Content Placeholder 2"/>
          <p:cNvSpPr txBox="1">
            <a:spLocks/>
          </p:cNvSpPr>
          <p:nvPr/>
        </p:nvSpPr>
        <p:spPr>
          <a:xfrm>
            <a:off x="419604" y="2132856"/>
            <a:ext cx="8411211" cy="43315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vi-VN" sz="2400" dirty="0" smtClean="0"/>
              <a:t>Tiêu </a:t>
            </a:r>
            <a:r>
              <a:rPr lang="vi-VN" sz="2400" dirty="0"/>
              <a:t>chuẩn này quy định yêu cầu về miễn nhiễm của thiết bị điện, điện tử đối với nhiễu dẫn tần số vô tuyến trong dải tần số từ 9 kHz đến 80 MHz. </a:t>
            </a:r>
            <a:endParaRPr lang="vi-VN" sz="2400" dirty="0" smtClean="0"/>
          </a:p>
          <a:p>
            <a:r>
              <a:rPr lang="vi-VN" sz="2400" dirty="0"/>
              <a:t>Các phương pháp thử trong tiêu chuẩn này dùng để đo mức độ ảnh hưởng của các tín hiệu nhiễu dẫn do trường điện từ lên thiết </a:t>
            </a:r>
            <a:r>
              <a:rPr lang="vi-VN" sz="2400" dirty="0" smtClean="0"/>
              <a:t>bị</a:t>
            </a:r>
          </a:p>
          <a:p>
            <a:r>
              <a:rPr lang="vi-VN" sz="2400" dirty="0"/>
              <a:t>Mục tiêu của tiêu chuẩn này là thiết lập một chuẩn chung để đánh giá khả năng miễn nhiễm của thiết bị điện và điện tử đối với nhiễu dẫn tần số vô tuyến.</a:t>
            </a:r>
          </a:p>
        </p:txBody>
      </p:sp>
      <p:sp>
        <p:nvSpPr>
          <p:cNvPr id="4" name="Date Placeholder 3"/>
          <p:cNvSpPr>
            <a:spLocks noGrp="1"/>
          </p:cNvSpPr>
          <p:nvPr>
            <p:ph type="dt" sz="half" idx="10"/>
          </p:nvPr>
        </p:nvSpPr>
        <p:spPr/>
        <p:txBody>
          <a:bodyPr/>
          <a:lstStyle/>
          <a:p>
            <a:fld id="{8545BDA8-BAA0-4F67-B0EA-FC48ECFDB3BE}" type="datetime1">
              <a:rPr lang="vi-VN" smtClean="0"/>
              <a:t>03/04/2018</a:t>
            </a:fld>
            <a:endParaRPr lang="vi-VN"/>
          </a:p>
        </p:txBody>
      </p:sp>
      <p:sp>
        <p:nvSpPr>
          <p:cNvPr id="7" name="Slide Number Placeholder 6"/>
          <p:cNvSpPr>
            <a:spLocks noGrp="1"/>
          </p:cNvSpPr>
          <p:nvPr>
            <p:ph type="sldNum" sz="quarter" idx="12"/>
          </p:nvPr>
        </p:nvSpPr>
        <p:spPr/>
        <p:txBody>
          <a:bodyPr/>
          <a:lstStyle/>
          <a:p>
            <a:fld id="{01FB6BD5-ABB8-4017-A434-08AE6E7002D1}" type="slidenum">
              <a:rPr lang="vi-VN" smtClean="0"/>
              <a:t>79</a:t>
            </a:fld>
            <a:endParaRPr lang="vi-VN"/>
          </a:p>
        </p:txBody>
      </p:sp>
    </p:spTree>
    <p:extLst>
      <p:ext uri="{BB962C8B-B14F-4D97-AF65-F5344CB8AC3E}">
        <p14:creationId xmlns:p14="http://schemas.microsoft.com/office/powerpoint/2010/main" val="227234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706090"/>
          </a:xfrm>
          <a:solidFill>
            <a:srgbClr val="FFFF00"/>
          </a:solidFill>
        </p:spPr>
        <p:txBody>
          <a:bodyPr>
            <a:normAutofit/>
          </a:bodyPr>
          <a:lstStyle/>
          <a:p>
            <a:r>
              <a:rPr lang="en-US" sz="3600" b="1" dirty="0"/>
              <a:t>2. </a:t>
            </a:r>
            <a:r>
              <a:rPr lang="en-US" sz="3600" b="1" dirty="0" err="1"/>
              <a:t>Các</a:t>
            </a:r>
            <a:r>
              <a:rPr lang="en-US" sz="3600" b="1" dirty="0"/>
              <a:t> </a:t>
            </a:r>
            <a:r>
              <a:rPr lang="en-US" sz="3600" b="1" dirty="0" err="1"/>
              <a:t>tiêu</a:t>
            </a:r>
            <a:r>
              <a:rPr lang="en-US" sz="3600" b="1" dirty="0"/>
              <a:t> </a:t>
            </a:r>
            <a:r>
              <a:rPr lang="en-US" sz="3600" b="1" dirty="0" err="1"/>
              <a:t>chuẩn</a:t>
            </a:r>
            <a:r>
              <a:rPr lang="en-US" sz="3600" b="1" dirty="0"/>
              <a:t> </a:t>
            </a:r>
            <a:r>
              <a:rPr lang="en-US" sz="3600" b="1" dirty="0" err="1"/>
              <a:t>về</a:t>
            </a:r>
            <a:r>
              <a:rPr lang="en-US" sz="3600" b="1" dirty="0"/>
              <a:t> </a:t>
            </a:r>
            <a:r>
              <a:rPr lang="en-US" sz="3600" b="1" dirty="0" err="1"/>
              <a:t>nhiễu</a:t>
            </a:r>
            <a:endParaRPr lang="vi-VN" sz="3600" b="1" dirty="0"/>
          </a:p>
        </p:txBody>
      </p:sp>
      <p:sp>
        <p:nvSpPr>
          <p:cNvPr id="3" name="Content Placeholder 2"/>
          <p:cNvSpPr>
            <a:spLocks noGrp="1"/>
          </p:cNvSpPr>
          <p:nvPr>
            <p:ph idx="1"/>
          </p:nvPr>
        </p:nvSpPr>
        <p:spPr>
          <a:xfrm>
            <a:off x="457200" y="1052736"/>
            <a:ext cx="8229600" cy="5073427"/>
          </a:xfrm>
        </p:spPr>
        <p:txBody>
          <a:bodyPr>
            <a:normAutofit fontScale="92500" lnSpcReduction="20000"/>
          </a:bodyPr>
          <a:lstStyle/>
          <a:p>
            <a:pPr marL="0" indent="0">
              <a:buNone/>
            </a:pPr>
            <a:r>
              <a:rPr lang="vi-VN" b="1" dirty="0"/>
              <a:t>1. Phạm vi áp dụng</a:t>
            </a:r>
          </a:p>
          <a:p>
            <a:pPr marL="0" indent="0">
              <a:buNone/>
            </a:pPr>
            <a:r>
              <a:rPr lang="vi-VN" dirty="0" smtClean="0"/>
              <a:t>Tiêu </a:t>
            </a:r>
            <a:r>
              <a:rPr lang="vi-VN" dirty="0"/>
              <a:t>chuẩn này không áp dụng cho:</a:t>
            </a:r>
          </a:p>
          <a:p>
            <a:r>
              <a:rPr lang="vi-VN" dirty="0" smtClean="0"/>
              <a:t>thiết </a:t>
            </a:r>
            <a:r>
              <a:rPr lang="vi-VN" dirty="0"/>
              <a:t>bị chiếu sáng làm việc trong băng tần ISM (như định nghĩa trong Nghị quyết 63 (1979) của quy định kỹ thuật về rađiô của ITU);</a:t>
            </a:r>
          </a:p>
          <a:p>
            <a:r>
              <a:rPr lang="vi-VN" dirty="0" smtClean="0"/>
              <a:t>thiết </a:t>
            </a:r>
            <a:r>
              <a:rPr lang="vi-VN" dirty="0"/>
              <a:t>bị chiếu sáng dùng cho phương tiện hàng không và sân bay;</a:t>
            </a:r>
          </a:p>
          <a:p>
            <a:r>
              <a:rPr lang="vi-VN" dirty="0" smtClean="0"/>
              <a:t>các </a:t>
            </a:r>
            <a:r>
              <a:rPr lang="vi-VN" dirty="0"/>
              <a:t>thiết bị có các yêu cầu về tương thích điện từ trong dải tần số rađiô được quy định trong các tiêu chuẩn TCVN, IEC hoặc CISPR khác.</a:t>
            </a:r>
          </a:p>
          <a:p>
            <a:endParaRPr lang="vi-VN" dirty="0"/>
          </a:p>
        </p:txBody>
      </p:sp>
      <p:sp>
        <p:nvSpPr>
          <p:cNvPr id="4" name="Text Box 186"/>
          <p:cNvSpPr txBox="1"/>
          <p:nvPr/>
        </p:nvSpPr>
        <p:spPr>
          <a:xfrm>
            <a:off x="1763688" y="6309320"/>
            <a:ext cx="4975225" cy="4000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57200">
              <a:spcBef>
                <a:spcPts val="600"/>
              </a:spcBef>
              <a:spcAft>
                <a:spcPts val="0"/>
              </a:spcAft>
            </a:pPr>
            <a:r>
              <a:rPr lang="en-US" sz="1400" b="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CISPR 15:2009</a:t>
            </a:r>
            <a:r>
              <a:rPr lang="vi-VN" sz="1400" b="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 / TCVN </a:t>
            </a:r>
            <a:r>
              <a:rPr lang="en-US" sz="1400" b="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7186</a:t>
            </a:r>
            <a:r>
              <a:rPr lang="vi-VN" sz="1400" b="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:20</a:t>
            </a:r>
            <a:r>
              <a:rPr lang="en-US" sz="1400" b="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10 Nhiễu EMI và Bức xạ</a:t>
            </a:r>
            <a:endParaRPr lang="vi-VN" sz="1400">
              <a:effectLst/>
              <a:latin typeface="Times New Roman"/>
              <a:ea typeface="Arial"/>
              <a:cs typeface="Times New Roman"/>
            </a:endParaRPr>
          </a:p>
        </p:txBody>
      </p:sp>
      <p:sp>
        <p:nvSpPr>
          <p:cNvPr id="5" name="Date Placeholder 4"/>
          <p:cNvSpPr>
            <a:spLocks noGrp="1"/>
          </p:cNvSpPr>
          <p:nvPr>
            <p:ph type="dt" sz="half" idx="10"/>
          </p:nvPr>
        </p:nvSpPr>
        <p:spPr/>
        <p:txBody>
          <a:bodyPr/>
          <a:lstStyle/>
          <a:p>
            <a:fld id="{5676FB74-9B1B-417D-AE43-BFEF13C0256B}" type="datetime1">
              <a:rPr lang="vi-VN" smtClean="0"/>
              <a:t>03/04/2018</a:t>
            </a:fld>
            <a:endParaRPr lang="vi-VN"/>
          </a:p>
        </p:txBody>
      </p:sp>
      <p:sp>
        <p:nvSpPr>
          <p:cNvPr id="6" name="Slide Number Placeholder 5"/>
          <p:cNvSpPr>
            <a:spLocks noGrp="1"/>
          </p:cNvSpPr>
          <p:nvPr>
            <p:ph type="sldNum" sz="quarter" idx="12"/>
          </p:nvPr>
        </p:nvSpPr>
        <p:spPr/>
        <p:txBody>
          <a:bodyPr/>
          <a:lstStyle/>
          <a:p>
            <a:fld id="{01FB6BD5-ABB8-4017-A434-08AE6E7002D1}" type="slidenum">
              <a:rPr lang="vi-VN" smtClean="0"/>
              <a:t>8</a:t>
            </a:fld>
            <a:endParaRPr lang="vi-VN"/>
          </a:p>
        </p:txBody>
      </p:sp>
    </p:spTree>
    <p:extLst>
      <p:ext uri="{BB962C8B-B14F-4D97-AF65-F5344CB8AC3E}">
        <p14:creationId xmlns:p14="http://schemas.microsoft.com/office/powerpoint/2010/main" val="31399528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467379" y="1052736"/>
            <a:ext cx="8363272" cy="792088"/>
          </a:xfrm>
        </p:spPr>
        <p:txBody>
          <a:bodyPr>
            <a:normAutofit fontScale="70000" lnSpcReduction="20000"/>
          </a:bodyPr>
          <a:lstStyle/>
          <a:p>
            <a:pPr marL="0" indent="0">
              <a:buNone/>
            </a:pPr>
            <a:r>
              <a:rPr lang="vi-VN" b="1" dirty="0"/>
              <a:t>IEC </a:t>
            </a:r>
            <a:r>
              <a:rPr lang="vi-VN" b="1" dirty="0" smtClean="0"/>
              <a:t>61000-4-6:2005 </a:t>
            </a:r>
            <a:r>
              <a:rPr lang="vi-VN" b="1" dirty="0"/>
              <a:t>/ TCVN </a:t>
            </a:r>
            <a:r>
              <a:rPr lang="vi-VN" dirty="0"/>
              <a:t>7909-4-6:2015</a:t>
            </a:r>
            <a:r>
              <a:rPr lang="vi-VN" b="1" dirty="0" smtClean="0"/>
              <a:t> </a:t>
            </a:r>
            <a:r>
              <a:rPr lang="vi-VN" b="1" dirty="0"/>
              <a:t>: </a:t>
            </a:r>
            <a:r>
              <a:rPr lang="vi-VN" b="1" dirty="0" smtClean="0"/>
              <a:t>Miễn nhiễm đối với nhiễu dẫn cảm ứng bởi trường tần số vô tuyến</a:t>
            </a:r>
            <a:endParaRPr lang="vi-VN" b="1" dirty="0"/>
          </a:p>
        </p:txBody>
      </p:sp>
      <p:sp>
        <p:nvSpPr>
          <p:cNvPr id="5" name="Content Placeholder 2"/>
          <p:cNvSpPr txBox="1">
            <a:spLocks/>
          </p:cNvSpPr>
          <p:nvPr/>
        </p:nvSpPr>
        <p:spPr>
          <a:xfrm>
            <a:off x="443573" y="1700808"/>
            <a:ext cx="8363272" cy="6067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smtClean="0"/>
              <a:t>4. </a:t>
            </a:r>
            <a:r>
              <a:rPr lang="vi-VN" sz="2400" b="1" dirty="0"/>
              <a:t>Tổng quan</a:t>
            </a:r>
          </a:p>
          <a:p>
            <a:pPr marL="0" indent="0">
              <a:buNone/>
            </a:pPr>
            <a:endParaRPr lang="vi-VN" sz="2400" b="1" dirty="0"/>
          </a:p>
        </p:txBody>
      </p:sp>
      <p:sp>
        <p:nvSpPr>
          <p:cNvPr id="6" name="Content Placeholder 2"/>
          <p:cNvSpPr txBox="1">
            <a:spLocks/>
          </p:cNvSpPr>
          <p:nvPr/>
        </p:nvSpPr>
        <p:spPr>
          <a:xfrm>
            <a:off x="419604" y="2132856"/>
            <a:ext cx="8411211" cy="433152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vi-VN" sz="2400" dirty="0" smtClean="0"/>
              <a:t>Nguồn </a:t>
            </a:r>
            <a:r>
              <a:rPr lang="vi-VN" sz="2400" dirty="0"/>
              <a:t>nhiễu đề cập trong tiêu chuẩn này là trường điện từ, đến từ các máy phát RF có chủ định và có thể tác động trên toàn bộ chiều dài của cáp kết nối tới thiết bị lắp đặt. Kích thước của thiết bị chịu ảnh hưởng nhiễu, đa phần là các bộ phận của một hệ thống thiết bị lớn hơn, được giả thiết là nhỏ so với các bước sóng liên quan. Các dây dẫn vào và ra (ví dụ nguồn, các dây thông tin, các cáp giao diện) được coi là các mạng an ten thu thụ động do chiều dài của chúng bằng vài lần bước sóng</a:t>
            </a:r>
            <a:r>
              <a:rPr lang="vi-VN" sz="2400" dirty="0" smtClean="0"/>
              <a:t>.</a:t>
            </a:r>
          </a:p>
          <a:p>
            <a:r>
              <a:rPr lang="vi-VN" sz="2400" dirty="0"/>
              <a:t>Trong phương pháp thử nghiệm này, EUT chịu tác động bởi một nguồn nhiễu trường điện từ, mô phỏng nhiễu điện từ đến từ các máy phát RF có chủ định. </a:t>
            </a:r>
          </a:p>
        </p:txBody>
      </p:sp>
      <p:sp>
        <p:nvSpPr>
          <p:cNvPr id="4" name="Date Placeholder 3"/>
          <p:cNvSpPr>
            <a:spLocks noGrp="1"/>
          </p:cNvSpPr>
          <p:nvPr>
            <p:ph type="dt" sz="half" idx="10"/>
          </p:nvPr>
        </p:nvSpPr>
        <p:spPr/>
        <p:txBody>
          <a:bodyPr/>
          <a:lstStyle/>
          <a:p>
            <a:fld id="{8F4906D5-21A6-4FE9-B4BE-9074EAEC1593}" type="datetime1">
              <a:rPr lang="vi-VN" smtClean="0"/>
              <a:t>03/04/2018</a:t>
            </a:fld>
            <a:endParaRPr lang="vi-VN"/>
          </a:p>
        </p:txBody>
      </p:sp>
      <p:sp>
        <p:nvSpPr>
          <p:cNvPr id="7" name="Slide Number Placeholder 6"/>
          <p:cNvSpPr>
            <a:spLocks noGrp="1"/>
          </p:cNvSpPr>
          <p:nvPr>
            <p:ph type="sldNum" sz="quarter" idx="12"/>
          </p:nvPr>
        </p:nvSpPr>
        <p:spPr/>
        <p:txBody>
          <a:bodyPr/>
          <a:lstStyle/>
          <a:p>
            <a:fld id="{01FB6BD5-ABB8-4017-A434-08AE6E7002D1}" type="slidenum">
              <a:rPr lang="vi-VN" smtClean="0"/>
              <a:t>80</a:t>
            </a:fld>
            <a:endParaRPr lang="vi-VN"/>
          </a:p>
        </p:txBody>
      </p:sp>
    </p:spTree>
    <p:extLst>
      <p:ext uri="{BB962C8B-B14F-4D97-AF65-F5344CB8AC3E}">
        <p14:creationId xmlns:p14="http://schemas.microsoft.com/office/powerpoint/2010/main" val="18102981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467379" y="1052736"/>
            <a:ext cx="8363272" cy="792088"/>
          </a:xfrm>
        </p:spPr>
        <p:txBody>
          <a:bodyPr>
            <a:normAutofit fontScale="70000" lnSpcReduction="20000"/>
          </a:bodyPr>
          <a:lstStyle/>
          <a:p>
            <a:pPr marL="0" indent="0">
              <a:buNone/>
            </a:pPr>
            <a:r>
              <a:rPr lang="vi-VN" b="1" dirty="0"/>
              <a:t>IEC </a:t>
            </a:r>
            <a:r>
              <a:rPr lang="vi-VN" b="1" dirty="0" smtClean="0"/>
              <a:t>61000-4-6:2005 </a:t>
            </a:r>
            <a:r>
              <a:rPr lang="vi-VN" b="1" dirty="0"/>
              <a:t>/ TCVN </a:t>
            </a:r>
            <a:r>
              <a:rPr lang="vi-VN" dirty="0"/>
              <a:t>7909-4-6:2015</a:t>
            </a:r>
            <a:r>
              <a:rPr lang="vi-VN" b="1" dirty="0" smtClean="0"/>
              <a:t> </a:t>
            </a:r>
            <a:r>
              <a:rPr lang="vi-VN" b="1" dirty="0"/>
              <a:t>: </a:t>
            </a:r>
            <a:r>
              <a:rPr lang="vi-VN" b="1" dirty="0" smtClean="0"/>
              <a:t>Miễn nhiễm đối với nhiễu dẫn cảm ứng bởi trường tần số vô tuyến</a:t>
            </a:r>
            <a:endParaRPr lang="vi-VN" b="1" dirty="0"/>
          </a:p>
        </p:txBody>
      </p:sp>
      <p:sp>
        <p:nvSpPr>
          <p:cNvPr id="5" name="Content Placeholder 2"/>
          <p:cNvSpPr txBox="1">
            <a:spLocks/>
          </p:cNvSpPr>
          <p:nvPr/>
        </p:nvSpPr>
        <p:spPr>
          <a:xfrm>
            <a:off x="443573" y="1700808"/>
            <a:ext cx="8363272" cy="6067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t>Các mức thử</a:t>
            </a:r>
            <a:endParaRPr lang="vi-VN" sz="2400" b="1" dirty="0"/>
          </a:p>
        </p:txBody>
      </p:sp>
      <p:sp>
        <p:nvSpPr>
          <p:cNvPr id="6" name="Content Placeholder 2"/>
          <p:cNvSpPr txBox="1">
            <a:spLocks/>
          </p:cNvSpPr>
          <p:nvPr/>
        </p:nvSpPr>
        <p:spPr>
          <a:xfrm>
            <a:off x="419604" y="2132856"/>
            <a:ext cx="8411211" cy="43315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vi-VN" sz="2400" dirty="0" smtClean="0"/>
              <a:t>Tiêu </a:t>
            </a:r>
            <a:r>
              <a:rPr lang="vi-VN" sz="2400" dirty="0"/>
              <a:t>chuẩn này quy định yêu cầu về miễn nhiễm của thiết bị điện, điện tử đối với nhiễu dẫn tần số vô tuyến trong dải tần số từ 9 kHz đến 80 MHz. </a:t>
            </a:r>
            <a:endParaRPr lang="vi-VN" sz="2400" dirty="0" smtClean="0"/>
          </a:p>
          <a:p>
            <a:r>
              <a:rPr lang="vi-VN" sz="2400" dirty="0"/>
              <a:t>Các phương pháp thử trong tiêu chuẩn này dùng để đo mức độ ảnh hưởng của các tín hiệu nhiễu dẫn do trường điện từ lên thiết </a:t>
            </a:r>
            <a:r>
              <a:rPr lang="vi-VN" sz="2400" dirty="0" smtClean="0"/>
              <a:t>bị</a:t>
            </a:r>
          </a:p>
          <a:p>
            <a:r>
              <a:rPr lang="vi-VN" sz="2400" dirty="0"/>
              <a:t>Mục tiêu của tiêu chuẩn này là thiết lập một chuẩn chung để đánh giá khả năng miễn nhiễm của thiết bị điện và điện tử đối với nhiễu dẫn tần số vô tuyến.</a:t>
            </a:r>
          </a:p>
        </p:txBody>
      </p:sp>
      <p:sp>
        <p:nvSpPr>
          <p:cNvPr id="4" name="Date Placeholder 3"/>
          <p:cNvSpPr>
            <a:spLocks noGrp="1"/>
          </p:cNvSpPr>
          <p:nvPr>
            <p:ph type="dt" sz="half" idx="10"/>
          </p:nvPr>
        </p:nvSpPr>
        <p:spPr/>
        <p:txBody>
          <a:bodyPr/>
          <a:lstStyle/>
          <a:p>
            <a:fld id="{6C1B367E-8154-4996-8851-E4384CF398D9}" type="datetime1">
              <a:rPr lang="vi-VN" smtClean="0"/>
              <a:t>03/04/2018</a:t>
            </a:fld>
            <a:endParaRPr lang="vi-VN"/>
          </a:p>
        </p:txBody>
      </p:sp>
      <p:sp>
        <p:nvSpPr>
          <p:cNvPr id="7" name="Slide Number Placeholder 6"/>
          <p:cNvSpPr>
            <a:spLocks noGrp="1"/>
          </p:cNvSpPr>
          <p:nvPr>
            <p:ph type="sldNum" sz="quarter" idx="12"/>
          </p:nvPr>
        </p:nvSpPr>
        <p:spPr/>
        <p:txBody>
          <a:bodyPr/>
          <a:lstStyle/>
          <a:p>
            <a:fld id="{01FB6BD5-ABB8-4017-A434-08AE6E7002D1}" type="slidenum">
              <a:rPr lang="vi-VN" smtClean="0"/>
              <a:t>81</a:t>
            </a:fld>
            <a:endParaRPr lang="vi-VN"/>
          </a:p>
        </p:txBody>
      </p:sp>
    </p:spTree>
    <p:extLst>
      <p:ext uri="{BB962C8B-B14F-4D97-AF65-F5344CB8AC3E}">
        <p14:creationId xmlns:p14="http://schemas.microsoft.com/office/powerpoint/2010/main" val="18102981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467379" y="1052736"/>
            <a:ext cx="8363272" cy="792088"/>
          </a:xfrm>
        </p:spPr>
        <p:txBody>
          <a:bodyPr>
            <a:normAutofit fontScale="70000" lnSpcReduction="20000"/>
          </a:bodyPr>
          <a:lstStyle/>
          <a:p>
            <a:pPr marL="0" indent="0">
              <a:buNone/>
            </a:pPr>
            <a:r>
              <a:rPr lang="vi-VN" b="1" dirty="0"/>
              <a:t>IEC </a:t>
            </a:r>
            <a:r>
              <a:rPr lang="vi-VN" b="1" dirty="0" smtClean="0"/>
              <a:t>61000-4-6:2005 </a:t>
            </a:r>
            <a:r>
              <a:rPr lang="vi-VN" b="1" dirty="0"/>
              <a:t>/ TCVN </a:t>
            </a:r>
            <a:r>
              <a:rPr lang="vi-VN" dirty="0"/>
              <a:t>7909-4-6:2015</a:t>
            </a:r>
            <a:r>
              <a:rPr lang="vi-VN" b="1" dirty="0" smtClean="0"/>
              <a:t> </a:t>
            </a:r>
            <a:r>
              <a:rPr lang="vi-VN" b="1" dirty="0"/>
              <a:t>: </a:t>
            </a:r>
            <a:r>
              <a:rPr lang="vi-VN" b="1" dirty="0" smtClean="0"/>
              <a:t>Miễn nhiễm đối với nhiễu dẫn cảm ứng bởi trường tần số vô tuyến</a:t>
            </a:r>
            <a:endParaRPr lang="vi-VN" b="1" dirty="0"/>
          </a:p>
        </p:txBody>
      </p:sp>
      <p:sp>
        <p:nvSpPr>
          <p:cNvPr id="5" name="Content Placeholder 2"/>
          <p:cNvSpPr txBox="1">
            <a:spLocks/>
          </p:cNvSpPr>
          <p:nvPr/>
        </p:nvSpPr>
        <p:spPr>
          <a:xfrm>
            <a:off x="443573" y="1700808"/>
            <a:ext cx="8363272" cy="6067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t>Các mức thử</a:t>
            </a:r>
            <a:endParaRPr lang="vi-VN" sz="2400" b="1" dirty="0"/>
          </a:p>
        </p:txBody>
      </p:sp>
      <p:graphicFrame>
        <p:nvGraphicFramePr>
          <p:cNvPr id="4" name="Table 3"/>
          <p:cNvGraphicFramePr>
            <a:graphicFrameLocks noGrp="1"/>
          </p:cNvGraphicFramePr>
          <p:nvPr>
            <p:extLst>
              <p:ext uri="{D42A27DB-BD31-4B8C-83A1-F6EECF244321}">
                <p14:modId xmlns:p14="http://schemas.microsoft.com/office/powerpoint/2010/main" val="3937582684"/>
              </p:ext>
            </p:extLst>
          </p:nvPr>
        </p:nvGraphicFramePr>
        <p:xfrm>
          <a:off x="971600" y="2128106"/>
          <a:ext cx="7835246" cy="4181211"/>
        </p:xfrm>
        <a:graphic>
          <a:graphicData uri="http://schemas.openxmlformats.org/drawingml/2006/table">
            <a:tbl>
              <a:tblPr>
                <a:tableStyleId>{5C22544A-7EE6-4342-B048-85BDC9FD1C3A}</a:tableStyleId>
              </a:tblPr>
              <a:tblGrid>
                <a:gridCol w="3145904"/>
                <a:gridCol w="2344671"/>
                <a:gridCol w="2344671"/>
              </a:tblGrid>
              <a:tr h="463582">
                <a:tc gridSpan="3">
                  <a:txBody>
                    <a:bodyPr/>
                    <a:lstStyle/>
                    <a:p>
                      <a:pPr indent="457200" algn="ctr">
                        <a:lnSpc>
                          <a:spcPct val="115000"/>
                        </a:lnSpc>
                        <a:spcBef>
                          <a:spcPts val="600"/>
                        </a:spcBef>
                        <a:spcAft>
                          <a:spcPts val="0"/>
                        </a:spcAft>
                      </a:pPr>
                      <a:r>
                        <a:rPr lang="vi-VN" sz="2200">
                          <a:effectLst/>
                        </a:rPr>
                        <a:t>Dải tần số từ 150 kHz đến 80 MHz</a:t>
                      </a:r>
                      <a:endParaRPr lang="vi-VN" sz="1400">
                        <a:effectLst/>
                        <a:latin typeface="Times New Roman"/>
                        <a:ea typeface="Arial"/>
                        <a:cs typeface="Times New Roman"/>
                      </a:endParaRPr>
                    </a:p>
                  </a:txBody>
                  <a:tcPr marL="0" marR="0" marT="0" marB="0" anchor="ctr"/>
                </a:tc>
                <a:tc hMerge="1">
                  <a:txBody>
                    <a:bodyPr/>
                    <a:lstStyle/>
                    <a:p>
                      <a:endParaRPr lang="vi-VN"/>
                    </a:p>
                  </a:txBody>
                  <a:tcPr/>
                </a:tc>
                <a:tc hMerge="1">
                  <a:txBody>
                    <a:bodyPr/>
                    <a:lstStyle/>
                    <a:p>
                      <a:endParaRPr lang="vi-VN"/>
                    </a:p>
                  </a:txBody>
                  <a:tcPr/>
                </a:tc>
              </a:tr>
              <a:tr h="463582">
                <a:tc rowSpan="3">
                  <a:txBody>
                    <a:bodyPr/>
                    <a:lstStyle/>
                    <a:p>
                      <a:pPr indent="457200" algn="ctr">
                        <a:lnSpc>
                          <a:spcPct val="115000"/>
                        </a:lnSpc>
                        <a:spcBef>
                          <a:spcPts val="600"/>
                        </a:spcBef>
                        <a:spcAft>
                          <a:spcPts val="0"/>
                        </a:spcAft>
                      </a:pPr>
                      <a:r>
                        <a:rPr lang="vi-VN" sz="2200">
                          <a:effectLst/>
                        </a:rPr>
                        <a:t>Mức</a:t>
                      </a:r>
                      <a:endParaRPr lang="vi-VN" sz="1400">
                        <a:effectLst/>
                        <a:latin typeface="Times New Roman"/>
                        <a:ea typeface="Arial"/>
                        <a:cs typeface="Times New Roman"/>
                      </a:endParaRPr>
                    </a:p>
                  </a:txBody>
                  <a:tcPr marL="0" marR="0" marT="0" marB="0" anchor="ctr"/>
                </a:tc>
                <a:tc gridSpan="2">
                  <a:txBody>
                    <a:bodyPr/>
                    <a:lstStyle/>
                    <a:p>
                      <a:pPr indent="457200" algn="ctr">
                        <a:lnSpc>
                          <a:spcPct val="115000"/>
                        </a:lnSpc>
                        <a:spcBef>
                          <a:spcPts val="600"/>
                        </a:spcBef>
                        <a:spcAft>
                          <a:spcPts val="0"/>
                        </a:spcAft>
                      </a:pPr>
                      <a:r>
                        <a:rPr lang="vi-VN" sz="2200">
                          <a:effectLst/>
                        </a:rPr>
                        <a:t>Mức điện áp (e.m.f)</a:t>
                      </a:r>
                      <a:endParaRPr lang="vi-VN" sz="1400">
                        <a:effectLst/>
                        <a:latin typeface="Times New Roman"/>
                        <a:ea typeface="Arial"/>
                        <a:cs typeface="Times New Roman"/>
                      </a:endParaRPr>
                    </a:p>
                  </a:txBody>
                  <a:tcPr marL="0" marR="0" marT="0" marB="0" anchor="ctr"/>
                </a:tc>
                <a:tc hMerge="1">
                  <a:txBody>
                    <a:bodyPr/>
                    <a:lstStyle/>
                    <a:p>
                      <a:endParaRPr lang="vi-VN"/>
                    </a:p>
                  </a:txBody>
                  <a:tcPr/>
                </a:tc>
              </a:tr>
              <a:tr h="463582">
                <a:tc vMerge="1">
                  <a:txBody>
                    <a:bodyPr/>
                    <a:lstStyle/>
                    <a:p>
                      <a:endParaRPr lang="vi-VN"/>
                    </a:p>
                  </a:txBody>
                  <a:tcPr/>
                </a:tc>
                <a:tc>
                  <a:txBody>
                    <a:bodyPr/>
                    <a:lstStyle/>
                    <a:p>
                      <a:pPr indent="457200" algn="ctr">
                        <a:lnSpc>
                          <a:spcPct val="115000"/>
                        </a:lnSpc>
                        <a:spcBef>
                          <a:spcPts val="600"/>
                        </a:spcBef>
                        <a:spcAft>
                          <a:spcPts val="0"/>
                        </a:spcAft>
                      </a:pPr>
                      <a:r>
                        <a:rPr lang="vi-VN" sz="2200">
                          <a:effectLst/>
                        </a:rPr>
                        <a:t>U</a:t>
                      </a:r>
                      <a:r>
                        <a:rPr lang="vi-VN" sz="2200" baseline="-25000">
                          <a:effectLst/>
                        </a:rPr>
                        <a:t>o</a:t>
                      </a:r>
                      <a:endParaRPr lang="vi-VN" sz="1400">
                        <a:effectLst/>
                        <a:latin typeface="Times New Roman"/>
                        <a:ea typeface="Arial"/>
                        <a:cs typeface="Times New Roman"/>
                      </a:endParaRPr>
                    </a:p>
                  </a:txBody>
                  <a:tcPr marL="0" marR="0" marT="0" marB="0" anchor="ctr"/>
                </a:tc>
                <a:tc>
                  <a:txBody>
                    <a:bodyPr/>
                    <a:lstStyle/>
                    <a:p>
                      <a:pPr indent="457200" algn="ctr">
                        <a:lnSpc>
                          <a:spcPct val="115000"/>
                        </a:lnSpc>
                        <a:spcBef>
                          <a:spcPts val="600"/>
                        </a:spcBef>
                        <a:spcAft>
                          <a:spcPts val="0"/>
                        </a:spcAft>
                      </a:pPr>
                      <a:r>
                        <a:rPr lang="vi-VN" sz="2200" dirty="0">
                          <a:effectLst/>
                        </a:rPr>
                        <a:t>U</a:t>
                      </a:r>
                      <a:r>
                        <a:rPr lang="vi-VN" sz="2200" baseline="-25000" dirty="0">
                          <a:effectLst/>
                        </a:rPr>
                        <a:t>o</a:t>
                      </a:r>
                      <a:endParaRPr lang="vi-VN" sz="1400" dirty="0">
                        <a:effectLst/>
                        <a:latin typeface="Times New Roman"/>
                        <a:ea typeface="Arial"/>
                        <a:cs typeface="Times New Roman"/>
                      </a:endParaRPr>
                    </a:p>
                  </a:txBody>
                  <a:tcPr marL="0" marR="0" marT="0" marB="0" anchor="ctr"/>
                </a:tc>
              </a:tr>
              <a:tr h="463582">
                <a:tc vMerge="1">
                  <a:txBody>
                    <a:bodyPr/>
                    <a:lstStyle/>
                    <a:p>
                      <a:endParaRPr lang="vi-VN"/>
                    </a:p>
                  </a:txBody>
                  <a:tcPr/>
                </a:tc>
                <a:tc>
                  <a:txBody>
                    <a:bodyPr/>
                    <a:lstStyle/>
                    <a:p>
                      <a:pPr indent="457200" algn="ctr">
                        <a:lnSpc>
                          <a:spcPct val="115000"/>
                        </a:lnSpc>
                        <a:spcBef>
                          <a:spcPts val="600"/>
                        </a:spcBef>
                        <a:spcAft>
                          <a:spcPts val="0"/>
                        </a:spcAft>
                      </a:pPr>
                      <a:r>
                        <a:rPr lang="vi-VN" sz="2200">
                          <a:effectLst/>
                        </a:rPr>
                        <a:t>dB(</a:t>
                      </a:r>
                      <a:r>
                        <a:rPr lang="vi-VN" sz="2200">
                          <a:effectLst/>
                          <a:sym typeface="Symbol"/>
                        </a:rPr>
                        <a:t></a:t>
                      </a:r>
                      <a:r>
                        <a:rPr lang="vi-VN" sz="2200">
                          <a:effectLst/>
                        </a:rPr>
                        <a:t>V)</a:t>
                      </a:r>
                      <a:endParaRPr lang="vi-VN" sz="1400">
                        <a:effectLst/>
                        <a:latin typeface="Times New Roman"/>
                        <a:ea typeface="Arial"/>
                        <a:cs typeface="Times New Roman"/>
                      </a:endParaRPr>
                    </a:p>
                  </a:txBody>
                  <a:tcPr marL="0" marR="0" marT="0" marB="0" anchor="ctr"/>
                </a:tc>
                <a:tc>
                  <a:txBody>
                    <a:bodyPr/>
                    <a:lstStyle/>
                    <a:p>
                      <a:pPr indent="457200" algn="ctr">
                        <a:lnSpc>
                          <a:spcPct val="115000"/>
                        </a:lnSpc>
                        <a:spcBef>
                          <a:spcPts val="600"/>
                        </a:spcBef>
                        <a:spcAft>
                          <a:spcPts val="0"/>
                        </a:spcAft>
                      </a:pPr>
                      <a:r>
                        <a:rPr lang="vi-VN" sz="2200">
                          <a:effectLst/>
                        </a:rPr>
                        <a:t>V</a:t>
                      </a:r>
                      <a:endParaRPr lang="vi-VN" sz="1400">
                        <a:effectLst/>
                        <a:latin typeface="Times New Roman"/>
                        <a:ea typeface="Arial"/>
                        <a:cs typeface="Times New Roman"/>
                      </a:endParaRPr>
                    </a:p>
                  </a:txBody>
                  <a:tcPr marL="0" marR="0" marT="0" marB="0" anchor="ctr"/>
                </a:tc>
              </a:tr>
              <a:tr h="463582">
                <a:tc>
                  <a:txBody>
                    <a:bodyPr/>
                    <a:lstStyle/>
                    <a:p>
                      <a:pPr indent="457200" algn="ctr">
                        <a:lnSpc>
                          <a:spcPct val="115000"/>
                        </a:lnSpc>
                        <a:spcBef>
                          <a:spcPts val="600"/>
                        </a:spcBef>
                        <a:spcAft>
                          <a:spcPts val="0"/>
                        </a:spcAft>
                      </a:pPr>
                      <a:r>
                        <a:rPr lang="vi-VN" sz="2200">
                          <a:effectLst/>
                        </a:rPr>
                        <a:t>1</a:t>
                      </a:r>
                      <a:endParaRPr lang="vi-VN" sz="1400">
                        <a:effectLst/>
                        <a:latin typeface="Times New Roman"/>
                        <a:ea typeface="Arial"/>
                        <a:cs typeface="Times New Roman"/>
                      </a:endParaRPr>
                    </a:p>
                  </a:txBody>
                  <a:tcPr marL="0" marR="0" marT="0" marB="0" anchor="ctr"/>
                </a:tc>
                <a:tc>
                  <a:txBody>
                    <a:bodyPr/>
                    <a:lstStyle/>
                    <a:p>
                      <a:pPr indent="457200" algn="ctr">
                        <a:lnSpc>
                          <a:spcPct val="115000"/>
                        </a:lnSpc>
                        <a:spcBef>
                          <a:spcPts val="600"/>
                        </a:spcBef>
                        <a:spcAft>
                          <a:spcPts val="0"/>
                        </a:spcAft>
                      </a:pPr>
                      <a:r>
                        <a:rPr lang="vi-VN" sz="2200">
                          <a:effectLst/>
                        </a:rPr>
                        <a:t>120</a:t>
                      </a:r>
                      <a:endParaRPr lang="vi-VN" sz="1400">
                        <a:effectLst/>
                        <a:latin typeface="Times New Roman"/>
                        <a:ea typeface="Arial"/>
                        <a:cs typeface="Times New Roman"/>
                      </a:endParaRPr>
                    </a:p>
                  </a:txBody>
                  <a:tcPr marL="0" marR="0" marT="0" marB="0" anchor="ctr"/>
                </a:tc>
                <a:tc>
                  <a:txBody>
                    <a:bodyPr/>
                    <a:lstStyle/>
                    <a:p>
                      <a:pPr indent="457200" algn="ctr">
                        <a:lnSpc>
                          <a:spcPct val="115000"/>
                        </a:lnSpc>
                        <a:spcBef>
                          <a:spcPts val="600"/>
                        </a:spcBef>
                        <a:spcAft>
                          <a:spcPts val="0"/>
                        </a:spcAft>
                      </a:pPr>
                      <a:r>
                        <a:rPr lang="vi-VN" sz="2200">
                          <a:effectLst/>
                        </a:rPr>
                        <a:t>1</a:t>
                      </a:r>
                      <a:endParaRPr lang="vi-VN" sz="1400">
                        <a:effectLst/>
                        <a:latin typeface="Times New Roman"/>
                        <a:ea typeface="Arial"/>
                        <a:cs typeface="Times New Roman"/>
                      </a:endParaRPr>
                    </a:p>
                  </a:txBody>
                  <a:tcPr marL="0" marR="0" marT="0" marB="0" anchor="ctr"/>
                </a:tc>
              </a:tr>
              <a:tr h="463582">
                <a:tc>
                  <a:txBody>
                    <a:bodyPr/>
                    <a:lstStyle/>
                    <a:p>
                      <a:pPr indent="457200" algn="ctr">
                        <a:lnSpc>
                          <a:spcPct val="115000"/>
                        </a:lnSpc>
                        <a:spcBef>
                          <a:spcPts val="600"/>
                        </a:spcBef>
                        <a:spcAft>
                          <a:spcPts val="0"/>
                        </a:spcAft>
                      </a:pPr>
                      <a:r>
                        <a:rPr lang="vi-VN" sz="2200">
                          <a:effectLst/>
                        </a:rPr>
                        <a:t>2</a:t>
                      </a:r>
                      <a:endParaRPr lang="vi-VN" sz="1400">
                        <a:effectLst/>
                        <a:latin typeface="Times New Roman"/>
                        <a:ea typeface="Arial"/>
                        <a:cs typeface="Times New Roman"/>
                      </a:endParaRPr>
                    </a:p>
                  </a:txBody>
                  <a:tcPr marL="0" marR="0" marT="0" marB="0" anchor="ctr"/>
                </a:tc>
                <a:tc>
                  <a:txBody>
                    <a:bodyPr/>
                    <a:lstStyle/>
                    <a:p>
                      <a:pPr indent="457200" algn="ctr">
                        <a:lnSpc>
                          <a:spcPct val="115000"/>
                        </a:lnSpc>
                        <a:spcBef>
                          <a:spcPts val="600"/>
                        </a:spcBef>
                        <a:spcAft>
                          <a:spcPts val="0"/>
                        </a:spcAft>
                      </a:pPr>
                      <a:r>
                        <a:rPr lang="vi-VN" sz="2200">
                          <a:effectLst/>
                        </a:rPr>
                        <a:t>130</a:t>
                      </a:r>
                      <a:endParaRPr lang="vi-VN" sz="1400">
                        <a:effectLst/>
                        <a:latin typeface="Times New Roman"/>
                        <a:ea typeface="Arial"/>
                        <a:cs typeface="Times New Roman"/>
                      </a:endParaRPr>
                    </a:p>
                  </a:txBody>
                  <a:tcPr marL="0" marR="0" marT="0" marB="0" anchor="ctr"/>
                </a:tc>
                <a:tc>
                  <a:txBody>
                    <a:bodyPr/>
                    <a:lstStyle/>
                    <a:p>
                      <a:pPr indent="457200" algn="ctr">
                        <a:lnSpc>
                          <a:spcPct val="115000"/>
                        </a:lnSpc>
                        <a:spcBef>
                          <a:spcPts val="600"/>
                        </a:spcBef>
                        <a:spcAft>
                          <a:spcPts val="0"/>
                        </a:spcAft>
                      </a:pPr>
                      <a:r>
                        <a:rPr lang="vi-VN" sz="2200">
                          <a:effectLst/>
                        </a:rPr>
                        <a:t>3</a:t>
                      </a:r>
                      <a:endParaRPr lang="vi-VN" sz="1400">
                        <a:effectLst/>
                        <a:latin typeface="Times New Roman"/>
                        <a:ea typeface="Arial"/>
                        <a:cs typeface="Times New Roman"/>
                      </a:endParaRPr>
                    </a:p>
                  </a:txBody>
                  <a:tcPr marL="0" marR="0" marT="0" marB="0" anchor="ctr"/>
                </a:tc>
              </a:tr>
              <a:tr h="463582">
                <a:tc>
                  <a:txBody>
                    <a:bodyPr/>
                    <a:lstStyle/>
                    <a:p>
                      <a:pPr indent="457200" algn="ctr">
                        <a:lnSpc>
                          <a:spcPct val="115000"/>
                        </a:lnSpc>
                        <a:spcBef>
                          <a:spcPts val="600"/>
                        </a:spcBef>
                        <a:spcAft>
                          <a:spcPts val="0"/>
                        </a:spcAft>
                      </a:pPr>
                      <a:r>
                        <a:rPr lang="vi-VN" sz="2200">
                          <a:effectLst/>
                        </a:rPr>
                        <a:t>3</a:t>
                      </a:r>
                      <a:endParaRPr lang="vi-VN" sz="1400">
                        <a:effectLst/>
                        <a:latin typeface="Times New Roman"/>
                        <a:ea typeface="Arial"/>
                        <a:cs typeface="Times New Roman"/>
                      </a:endParaRPr>
                    </a:p>
                  </a:txBody>
                  <a:tcPr marL="0" marR="0" marT="0" marB="0" anchor="ctr"/>
                </a:tc>
                <a:tc>
                  <a:txBody>
                    <a:bodyPr/>
                    <a:lstStyle/>
                    <a:p>
                      <a:pPr indent="457200" algn="ctr">
                        <a:lnSpc>
                          <a:spcPct val="115000"/>
                        </a:lnSpc>
                        <a:spcBef>
                          <a:spcPts val="600"/>
                        </a:spcBef>
                        <a:spcAft>
                          <a:spcPts val="0"/>
                        </a:spcAft>
                      </a:pPr>
                      <a:r>
                        <a:rPr lang="vi-VN" sz="2200">
                          <a:effectLst/>
                        </a:rPr>
                        <a:t>140</a:t>
                      </a:r>
                      <a:endParaRPr lang="vi-VN" sz="1400">
                        <a:effectLst/>
                        <a:latin typeface="Times New Roman"/>
                        <a:ea typeface="Arial"/>
                        <a:cs typeface="Times New Roman"/>
                      </a:endParaRPr>
                    </a:p>
                  </a:txBody>
                  <a:tcPr marL="0" marR="0" marT="0" marB="0" anchor="ctr"/>
                </a:tc>
                <a:tc>
                  <a:txBody>
                    <a:bodyPr/>
                    <a:lstStyle/>
                    <a:p>
                      <a:pPr indent="457200" algn="ctr">
                        <a:lnSpc>
                          <a:spcPct val="115000"/>
                        </a:lnSpc>
                        <a:spcBef>
                          <a:spcPts val="600"/>
                        </a:spcBef>
                        <a:spcAft>
                          <a:spcPts val="0"/>
                        </a:spcAft>
                      </a:pPr>
                      <a:r>
                        <a:rPr lang="vi-VN" sz="2200">
                          <a:effectLst/>
                        </a:rPr>
                        <a:t>10</a:t>
                      </a:r>
                      <a:endParaRPr lang="vi-VN" sz="1400">
                        <a:effectLst/>
                        <a:latin typeface="Times New Roman"/>
                        <a:ea typeface="Arial"/>
                        <a:cs typeface="Times New Roman"/>
                      </a:endParaRPr>
                    </a:p>
                  </a:txBody>
                  <a:tcPr marL="0" marR="0" marT="0" marB="0" anchor="ctr"/>
                </a:tc>
              </a:tr>
              <a:tr h="463582">
                <a:tc>
                  <a:txBody>
                    <a:bodyPr/>
                    <a:lstStyle/>
                    <a:p>
                      <a:pPr indent="457200" algn="ctr">
                        <a:lnSpc>
                          <a:spcPct val="115000"/>
                        </a:lnSpc>
                        <a:spcBef>
                          <a:spcPts val="600"/>
                        </a:spcBef>
                        <a:spcAft>
                          <a:spcPts val="0"/>
                        </a:spcAft>
                      </a:pPr>
                      <a:r>
                        <a:rPr lang="vi-VN" sz="2200">
                          <a:effectLst/>
                        </a:rPr>
                        <a:t>X</a:t>
                      </a:r>
                      <a:r>
                        <a:rPr lang="vi-VN" sz="2200" baseline="30000">
                          <a:effectLst/>
                        </a:rPr>
                        <a:t>a)</a:t>
                      </a:r>
                      <a:endParaRPr lang="vi-VN" sz="1400">
                        <a:effectLst/>
                        <a:latin typeface="Times New Roman"/>
                        <a:ea typeface="Arial"/>
                        <a:cs typeface="Times New Roman"/>
                      </a:endParaRPr>
                    </a:p>
                  </a:txBody>
                  <a:tcPr marL="0" marR="0" marT="0" marB="0" anchor="ctr"/>
                </a:tc>
                <a:tc gridSpan="2">
                  <a:txBody>
                    <a:bodyPr/>
                    <a:lstStyle/>
                    <a:p>
                      <a:pPr indent="457200" algn="ctr">
                        <a:lnSpc>
                          <a:spcPct val="115000"/>
                        </a:lnSpc>
                        <a:spcBef>
                          <a:spcPts val="600"/>
                        </a:spcBef>
                        <a:spcAft>
                          <a:spcPts val="0"/>
                        </a:spcAft>
                      </a:pPr>
                      <a:r>
                        <a:rPr lang="vi-VN" sz="2200">
                          <a:effectLst/>
                        </a:rPr>
                        <a:t>Mức đặc biệt</a:t>
                      </a:r>
                      <a:endParaRPr lang="vi-VN" sz="1400">
                        <a:effectLst/>
                        <a:latin typeface="Times New Roman"/>
                        <a:ea typeface="Arial"/>
                        <a:cs typeface="Times New Roman"/>
                      </a:endParaRPr>
                    </a:p>
                  </a:txBody>
                  <a:tcPr marL="0" marR="0" marT="0" marB="0" anchor="ctr"/>
                </a:tc>
                <a:tc hMerge="1">
                  <a:txBody>
                    <a:bodyPr/>
                    <a:lstStyle/>
                    <a:p>
                      <a:endParaRPr lang="vi-VN"/>
                    </a:p>
                  </a:txBody>
                  <a:tcPr/>
                </a:tc>
              </a:tr>
              <a:tr h="472555">
                <a:tc gridSpan="3">
                  <a:txBody>
                    <a:bodyPr/>
                    <a:lstStyle/>
                    <a:p>
                      <a:pPr indent="457200">
                        <a:lnSpc>
                          <a:spcPct val="115000"/>
                        </a:lnSpc>
                        <a:spcBef>
                          <a:spcPts val="600"/>
                        </a:spcBef>
                        <a:spcAft>
                          <a:spcPts val="0"/>
                        </a:spcAft>
                      </a:pPr>
                      <a:r>
                        <a:rPr lang="fr-FR" sz="2200" baseline="30000" dirty="0">
                          <a:effectLst/>
                        </a:rPr>
                        <a:t>a)</a:t>
                      </a:r>
                      <a:r>
                        <a:rPr lang="fr-FR" sz="2200" dirty="0">
                          <a:effectLst/>
                        </a:rPr>
                        <a:t> X là </a:t>
                      </a:r>
                      <a:r>
                        <a:rPr lang="fr-FR" sz="2200" dirty="0" err="1">
                          <a:effectLst/>
                        </a:rPr>
                        <a:t>mức</a:t>
                      </a:r>
                      <a:r>
                        <a:rPr lang="fr-FR" sz="2200" dirty="0">
                          <a:effectLst/>
                        </a:rPr>
                        <a:t> </a:t>
                      </a:r>
                      <a:r>
                        <a:rPr lang="fr-FR" sz="2200" dirty="0" err="1">
                          <a:effectLst/>
                        </a:rPr>
                        <a:t>để</a:t>
                      </a:r>
                      <a:r>
                        <a:rPr lang="fr-FR" sz="2200" dirty="0">
                          <a:effectLst/>
                        </a:rPr>
                        <a:t> </a:t>
                      </a:r>
                      <a:r>
                        <a:rPr lang="fr-FR" sz="2200" dirty="0" err="1">
                          <a:effectLst/>
                        </a:rPr>
                        <a:t>mở</a:t>
                      </a:r>
                      <a:endParaRPr lang="vi-VN" sz="1400" dirty="0">
                        <a:effectLst/>
                        <a:latin typeface="Times New Roman"/>
                        <a:ea typeface="Arial"/>
                        <a:cs typeface="Times New Roman"/>
                      </a:endParaRPr>
                    </a:p>
                  </a:txBody>
                  <a:tcPr marL="0" marR="0" marT="0" marB="0" anchor="ctr"/>
                </a:tc>
                <a:tc hMerge="1">
                  <a:txBody>
                    <a:bodyPr/>
                    <a:lstStyle/>
                    <a:p>
                      <a:endParaRPr lang="vi-VN"/>
                    </a:p>
                  </a:txBody>
                  <a:tcPr/>
                </a:tc>
                <a:tc hMerge="1">
                  <a:txBody>
                    <a:bodyPr/>
                    <a:lstStyle/>
                    <a:p>
                      <a:endParaRPr lang="vi-VN"/>
                    </a:p>
                  </a:txBody>
                  <a:tcPr/>
                </a:tc>
              </a:tr>
            </a:tbl>
          </a:graphicData>
        </a:graphic>
      </p:graphicFrame>
      <p:sp>
        <p:nvSpPr>
          <p:cNvPr id="6" name="Date Placeholder 5"/>
          <p:cNvSpPr>
            <a:spLocks noGrp="1"/>
          </p:cNvSpPr>
          <p:nvPr>
            <p:ph type="dt" sz="half" idx="10"/>
          </p:nvPr>
        </p:nvSpPr>
        <p:spPr/>
        <p:txBody>
          <a:bodyPr/>
          <a:lstStyle/>
          <a:p>
            <a:fld id="{6A64B3F8-F3EF-4156-BDCF-07C4ED032D28}" type="datetime1">
              <a:rPr lang="vi-VN" smtClean="0"/>
              <a:t>03/04/2018</a:t>
            </a:fld>
            <a:endParaRPr lang="vi-VN"/>
          </a:p>
        </p:txBody>
      </p:sp>
      <p:sp>
        <p:nvSpPr>
          <p:cNvPr id="7" name="Slide Number Placeholder 6"/>
          <p:cNvSpPr>
            <a:spLocks noGrp="1"/>
          </p:cNvSpPr>
          <p:nvPr>
            <p:ph type="sldNum" sz="quarter" idx="12"/>
          </p:nvPr>
        </p:nvSpPr>
        <p:spPr/>
        <p:txBody>
          <a:bodyPr/>
          <a:lstStyle/>
          <a:p>
            <a:fld id="{01FB6BD5-ABB8-4017-A434-08AE6E7002D1}" type="slidenum">
              <a:rPr lang="vi-VN" smtClean="0"/>
              <a:t>82</a:t>
            </a:fld>
            <a:endParaRPr lang="vi-VN"/>
          </a:p>
        </p:txBody>
      </p:sp>
    </p:spTree>
    <p:extLst>
      <p:ext uri="{BB962C8B-B14F-4D97-AF65-F5344CB8AC3E}">
        <p14:creationId xmlns:p14="http://schemas.microsoft.com/office/powerpoint/2010/main" val="22866136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467379" y="1052736"/>
            <a:ext cx="8363272" cy="792088"/>
          </a:xfrm>
        </p:spPr>
        <p:txBody>
          <a:bodyPr>
            <a:normAutofit fontScale="70000" lnSpcReduction="20000"/>
          </a:bodyPr>
          <a:lstStyle/>
          <a:p>
            <a:pPr marL="0" indent="0">
              <a:buNone/>
            </a:pPr>
            <a:r>
              <a:rPr lang="vi-VN" b="1" dirty="0"/>
              <a:t>IEC </a:t>
            </a:r>
            <a:r>
              <a:rPr lang="vi-VN" b="1" dirty="0" smtClean="0"/>
              <a:t>61000-4-6:2005 </a:t>
            </a:r>
            <a:r>
              <a:rPr lang="vi-VN" b="1" dirty="0"/>
              <a:t>/ TCVN </a:t>
            </a:r>
            <a:r>
              <a:rPr lang="vi-VN" dirty="0"/>
              <a:t>7909-4-6:2015</a:t>
            </a:r>
            <a:r>
              <a:rPr lang="vi-VN" b="1" dirty="0" smtClean="0"/>
              <a:t> </a:t>
            </a:r>
            <a:r>
              <a:rPr lang="vi-VN" b="1" dirty="0"/>
              <a:t>: </a:t>
            </a:r>
            <a:r>
              <a:rPr lang="vi-VN" b="1" dirty="0" smtClean="0"/>
              <a:t>Miễn nhiễm đối với nhiễu dẫn cảm ứng bởi trường tần số vô tuyến</a:t>
            </a:r>
            <a:endParaRPr lang="vi-VN" b="1" dirty="0"/>
          </a:p>
        </p:txBody>
      </p:sp>
      <p:sp>
        <p:nvSpPr>
          <p:cNvPr id="5" name="Content Placeholder 2"/>
          <p:cNvSpPr txBox="1">
            <a:spLocks/>
          </p:cNvSpPr>
          <p:nvPr/>
        </p:nvSpPr>
        <p:spPr>
          <a:xfrm>
            <a:off x="443573" y="1700808"/>
            <a:ext cx="8363272" cy="6067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smtClean="0"/>
              <a:t>Cấu hình máy phát thử</a:t>
            </a:r>
            <a:endParaRPr lang="vi-VN" sz="2400" b="1" dirty="0"/>
          </a:p>
        </p:txBody>
      </p:sp>
      <p:pic>
        <p:nvPicPr>
          <p:cNvPr id="7" name="Picture 6" descr="Description: https://vanbanphapluat.co/data/2017/08/283703/image004.jpg"/>
          <p:cNvPicPr/>
          <p:nvPr/>
        </p:nvPicPr>
        <p:blipFill>
          <a:blip r:embed="rId2">
            <a:extLst>
              <a:ext uri="{28A0092B-C50C-407E-A947-70E740481C1C}">
                <a14:useLocalDpi xmlns:a14="http://schemas.microsoft.com/office/drawing/2010/main" val="0"/>
              </a:ext>
            </a:extLst>
          </a:blip>
          <a:srcRect/>
          <a:stretch>
            <a:fillRect/>
          </a:stretch>
        </p:blipFill>
        <p:spPr bwMode="auto">
          <a:xfrm>
            <a:off x="899592" y="2226577"/>
            <a:ext cx="7632848" cy="1922503"/>
          </a:xfrm>
          <a:prstGeom prst="rect">
            <a:avLst/>
          </a:prstGeom>
          <a:noFill/>
          <a:ln>
            <a:noFill/>
          </a:ln>
        </p:spPr>
      </p:pic>
      <p:sp>
        <p:nvSpPr>
          <p:cNvPr id="8" name="Content Placeholder 2"/>
          <p:cNvSpPr txBox="1">
            <a:spLocks/>
          </p:cNvSpPr>
          <p:nvPr/>
        </p:nvSpPr>
        <p:spPr>
          <a:xfrm>
            <a:off x="443573" y="4173488"/>
            <a:ext cx="8363272" cy="4796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smtClean="0"/>
              <a:t>Cấu hình máy phát thử</a:t>
            </a:r>
            <a:endParaRPr lang="vi-VN" sz="2400" b="1" dirty="0"/>
          </a:p>
        </p:txBody>
      </p:sp>
      <p:pic>
        <p:nvPicPr>
          <p:cNvPr id="2150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4629324"/>
            <a:ext cx="5922963" cy="182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Date Placeholder 9"/>
          <p:cNvSpPr>
            <a:spLocks noGrp="1"/>
          </p:cNvSpPr>
          <p:nvPr>
            <p:ph type="dt" sz="half" idx="10"/>
          </p:nvPr>
        </p:nvSpPr>
        <p:spPr/>
        <p:txBody>
          <a:bodyPr/>
          <a:lstStyle/>
          <a:p>
            <a:fld id="{6AD6C685-20BF-402A-A4E8-B2360B5F7DC6}" type="datetime1">
              <a:rPr lang="vi-VN" smtClean="0"/>
              <a:t>03/04/2018</a:t>
            </a:fld>
            <a:endParaRPr lang="vi-VN"/>
          </a:p>
        </p:txBody>
      </p:sp>
      <p:sp>
        <p:nvSpPr>
          <p:cNvPr id="11" name="Slide Number Placeholder 10"/>
          <p:cNvSpPr>
            <a:spLocks noGrp="1"/>
          </p:cNvSpPr>
          <p:nvPr>
            <p:ph type="sldNum" sz="quarter" idx="12"/>
          </p:nvPr>
        </p:nvSpPr>
        <p:spPr/>
        <p:txBody>
          <a:bodyPr/>
          <a:lstStyle/>
          <a:p>
            <a:fld id="{01FB6BD5-ABB8-4017-A434-08AE6E7002D1}" type="slidenum">
              <a:rPr lang="vi-VN" smtClean="0"/>
              <a:t>83</a:t>
            </a:fld>
            <a:endParaRPr lang="vi-VN"/>
          </a:p>
        </p:txBody>
      </p:sp>
    </p:spTree>
    <p:extLst>
      <p:ext uri="{BB962C8B-B14F-4D97-AF65-F5344CB8AC3E}">
        <p14:creationId xmlns:p14="http://schemas.microsoft.com/office/powerpoint/2010/main" val="34677897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467379" y="1052736"/>
            <a:ext cx="8363272" cy="792088"/>
          </a:xfrm>
        </p:spPr>
        <p:txBody>
          <a:bodyPr>
            <a:normAutofit fontScale="70000" lnSpcReduction="20000"/>
          </a:bodyPr>
          <a:lstStyle/>
          <a:p>
            <a:pPr marL="0" indent="0">
              <a:buNone/>
            </a:pPr>
            <a:r>
              <a:rPr lang="vi-VN" b="1" dirty="0"/>
              <a:t>IEC </a:t>
            </a:r>
            <a:r>
              <a:rPr lang="vi-VN" b="1" dirty="0" smtClean="0"/>
              <a:t>61000-4-6:2005 </a:t>
            </a:r>
            <a:r>
              <a:rPr lang="vi-VN" b="1" dirty="0"/>
              <a:t>/ TCVN </a:t>
            </a:r>
            <a:r>
              <a:rPr lang="vi-VN" dirty="0"/>
              <a:t>7909-4-6:2015</a:t>
            </a:r>
            <a:r>
              <a:rPr lang="vi-VN" b="1" dirty="0" smtClean="0"/>
              <a:t> </a:t>
            </a:r>
            <a:r>
              <a:rPr lang="vi-VN" b="1" dirty="0"/>
              <a:t>: </a:t>
            </a:r>
            <a:r>
              <a:rPr lang="vi-VN" b="1" dirty="0" smtClean="0"/>
              <a:t>Miễn nhiễm đối với nhiễu dẫn cảm ứng bởi trường tần số vô tuyến</a:t>
            </a:r>
            <a:endParaRPr lang="vi-VN" b="1" dirty="0"/>
          </a:p>
        </p:txBody>
      </p:sp>
      <p:sp>
        <p:nvSpPr>
          <p:cNvPr id="5" name="Content Placeholder 2"/>
          <p:cNvSpPr txBox="1">
            <a:spLocks/>
          </p:cNvSpPr>
          <p:nvPr/>
        </p:nvSpPr>
        <p:spPr>
          <a:xfrm>
            <a:off x="443573" y="1700808"/>
            <a:ext cx="8363272"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a:t>Nguyên tắc ghép tín hiệu thử trực tiếp vào cáp có vỏ chắn nhiễu</a:t>
            </a:r>
          </a:p>
        </p:txBody>
      </p:sp>
      <p:pic>
        <p:nvPicPr>
          <p:cNvPr id="9" name="Picture 8" descr="Description: https://vanbanphapluat.co/data/2017/08/283703/image015.jpg"/>
          <p:cNvPicPr/>
          <p:nvPr/>
        </p:nvPicPr>
        <p:blipFill>
          <a:blip r:embed="rId2">
            <a:extLst>
              <a:ext uri="{28A0092B-C50C-407E-A947-70E740481C1C}">
                <a14:useLocalDpi xmlns:a14="http://schemas.microsoft.com/office/drawing/2010/main" val="0"/>
              </a:ext>
            </a:extLst>
          </a:blip>
          <a:srcRect/>
          <a:stretch>
            <a:fillRect/>
          </a:stretch>
        </p:blipFill>
        <p:spPr bwMode="auto">
          <a:xfrm>
            <a:off x="827584" y="2591404"/>
            <a:ext cx="7560840" cy="3285868"/>
          </a:xfrm>
          <a:prstGeom prst="rect">
            <a:avLst/>
          </a:prstGeom>
          <a:noFill/>
          <a:ln>
            <a:noFill/>
          </a:ln>
        </p:spPr>
      </p:pic>
      <p:sp>
        <p:nvSpPr>
          <p:cNvPr id="4" name="Date Placeholder 3"/>
          <p:cNvSpPr>
            <a:spLocks noGrp="1"/>
          </p:cNvSpPr>
          <p:nvPr>
            <p:ph type="dt" sz="half" idx="10"/>
          </p:nvPr>
        </p:nvSpPr>
        <p:spPr/>
        <p:txBody>
          <a:bodyPr/>
          <a:lstStyle/>
          <a:p>
            <a:fld id="{4E121887-0D70-4B0B-BE71-F358431B8A4B}" type="datetime1">
              <a:rPr lang="vi-VN" smtClean="0"/>
              <a:t>03/04/2018</a:t>
            </a:fld>
            <a:endParaRPr lang="vi-VN"/>
          </a:p>
        </p:txBody>
      </p:sp>
      <p:sp>
        <p:nvSpPr>
          <p:cNvPr id="6" name="Slide Number Placeholder 5"/>
          <p:cNvSpPr>
            <a:spLocks noGrp="1"/>
          </p:cNvSpPr>
          <p:nvPr>
            <p:ph type="sldNum" sz="quarter" idx="12"/>
          </p:nvPr>
        </p:nvSpPr>
        <p:spPr/>
        <p:txBody>
          <a:bodyPr/>
          <a:lstStyle/>
          <a:p>
            <a:fld id="{01FB6BD5-ABB8-4017-A434-08AE6E7002D1}" type="slidenum">
              <a:rPr lang="vi-VN" smtClean="0"/>
              <a:t>84</a:t>
            </a:fld>
            <a:endParaRPr lang="vi-VN"/>
          </a:p>
        </p:txBody>
      </p:sp>
    </p:spTree>
    <p:extLst>
      <p:ext uri="{BB962C8B-B14F-4D97-AF65-F5344CB8AC3E}">
        <p14:creationId xmlns:p14="http://schemas.microsoft.com/office/powerpoint/2010/main" val="33879546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467379" y="1052736"/>
            <a:ext cx="8363272" cy="792088"/>
          </a:xfrm>
        </p:spPr>
        <p:txBody>
          <a:bodyPr>
            <a:normAutofit fontScale="70000" lnSpcReduction="20000"/>
          </a:bodyPr>
          <a:lstStyle/>
          <a:p>
            <a:pPr marL="0" indent="0">
              <a:buNone/>
            </a:pPr>
            <a:r>
              <a:rPr lang="vi-VN" b="1" dirty="0"/>
              <a:t>IEC </a:t>
            </a:r>
            <a:r>
              <a:rPr lang="vi-VN" b="1" dirty="0" smtClean="0"/>
              <a:t>61000-4-6:2005 </a:t>
            </a:r>
            <a:r>
              <a:rPr lang="vi-VN" b="1" dirty="0"/>
              <a:t>/ TCVN </a:t>
            </a:r>
            <a:r>
              <a:rPr lang="vi-VN" dirty="0"/>
              <a:t>7909-4-6:2015</a:t>
            </a:r>
            <a:r>
              <a:rPr lang="vi-VN" b="1" dirty="0" smtClean="0"/>
              <a:t> </a:t>
            </a:r>
            <a:r>
              <a:rPr lang="vi-VN" b="1" dirty="0"/>
              <a:t>: </a:t>
            </a:r>
            <a:r>
              <a:rPr lang="vi-VN" b="1" dirty="0" smtClean="0"/>
              <a:t>Miễn nhiễm đối với nhiễu dẫn cảm ứng bởi trường tần số vô tuyến</a:t>
            </a:r>
            <a:endParaRPr lang="vi-VN" b="1" dirty="0"/>
          </a:p>
        </p:txBody>
      </p:sp>
      <p:sp>
        <p:nvSpPr>
          <p:cNvPr id="5" name="Content Placeholder 2"/>
          <p:cNvSpPr txBox="1">
            <a:spLocks/>
          </p:cNvSpPr>
          <p:nvPr/>
        </p:nvSpPr>
        <p:spPr>
          <a:xfrm>
            <a:off x="443573" y="1700808"/>
            <a:ext cx="8363272" cy="8640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t>Nguyên tắc ghép tín hiệu thử vào cáp không có vỏ chắn nhiễu</a:t>
            </a:r>
          </a:p>
        </p:txBody>
      </p:sp>
      <p:pic>
        <p:nvPicPr>
          <p:cNvPr id="9" name="Picture 8" descr="Description: https://vanbanphapluat.co/data/2017/08/283703/image016.jpg"/>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581754"/>
            <a:ext cx="5472608" cy="3223509"/>
          </a:xfrm>
          <a:prstGeom prst="rect">
            <a:avLst/>
          </a:prstGeom>
          <a:noFill/>
          <a:ln>
            <a:noFill/>
          </a:ln>
        </p:spPr>
      </p:pic>
      <p:sp>
        <p:nvSpPr>
          <p:cNvPr id="4" name="Date Placeholder 3"/>
          <p:cNvSpPr>
            <a:spLocks noGrp="1"/>
          </p:cNvSpPr>
          <p:nvPr>
            <p:ph type="dt" sz="half" idx="10"/>
          </p:nvPr>
        </p:nvSpPr>
        <p:spPr/>
        <p:txBody>
          <a:bodyPr/>
          <a:lstStyle/>
          <a:p>
            <a:fld id="{678F2AF7-312F-418B-ACE7-FD1BAA9E3493}" type="datetime1">
              <a:rPr lang="vi-VN" smtClean="0"/>
              <a:t>03/04/2018</a:t>
            </a:fld>
            <a:endParaRPr lang="vi-VN"/>
          </a:p>
        </p:txBody>
      </p:sp>
      <p:sp>
        <p:nvSpPr>
          <p:cNvPr id="6" name="Slide Number Placeholder 5"/>
          <p:cNvSpPr>
            <a:spLocks noGrp="1"/>
          </p:cNvSpPr>
          <p:nvPr>
            <p:ph type="sldNum" sz="quarter" idx="12"/>
          </p:nvPr>
        </p:nvSpPr>
        <p:spPr/>
        <p:txBody>
          <a:bodyPr/>
          <a:lstStyle/>
          <a:p>
            <a:fld id="{01FB6BD5-ABB8-4017-A434-08AE6E7002D1}" type="slidenum">
              <a:rPr lang="vi-VN" smtClean="0"/>
              <a:t>85</a:t>
            </a:fld>
            <a:endParaRPr lang="vi-VN"/>
          </a:p>
        </p:txBody>
      </p:sp>
    </p:spTree>
    <p:extLst>
      <p:ext uri="{BB962C8B-B14F-4D97-AF65-F5344CB8AC3E}">
        <p14:creationId xmlns:p14="http://schemas.microsoft.com/office/powerpoint/2010/main" val="33879546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467379" y="1052736"/>
            <a:ext cx="8363272" cy="792088"/>
          </a:xfrm>
        </p:spPr>
        <p:txBody>
          <a:bodyPr>
            <a:normAutofit fontScale="70000" lnSpcReduction="20000"/>
          </a:bodyPr>
          <a:lstStyle/>
          <a:p>
            <a:pPr marL="0" indent="0">
              <a:buNone/>
            </a:pPr>
            <a:r>
              <a:rPr lang="vi-VN" b="1" dirty="0"/>
              <a:t>IEC </a:t>
            </a:r>
            <a:r>
              <a:rPr lang="vi-VN" b="1" dirty="0" smtClean="0"/>
              <a:t>61000-4-6:2005 </a:t>
            </a:r>
            <a:r>
              <a:rPr lang="vi-VN" b="1" dirty="0"/>
              <a:t>/ TCVN </a:t>
            </a:r>
            <a:r>
              <a:rPr lang="vi-VN" dirty="0"/>
              <a:t>7909-4-6:2015</a:t>
            </a:r>
            <a:r>
              <a:rPr lang="vi-VN" b="1" dirty="0" smtClean="0"/>
              <a:t> </a:t>
            </a:r>
            <a:r>
              <a:rPr lang="vi-VN" b="1" dirty="0"/>
              <a:t>: </a:t>
            </a:r>
            <a:r>
              <a:rPr lang="vi-VN" b="1" dirty="0" smtClean="0"/>
              <a:t>Miễn nhiễm đối với nhiễu dẫn cảm ứng bởi trường tần số vô tuyến</a:t>
            </a:r>
            <a:endParaRPr lang="vi-VN" b="1" dirty="0"/>
          </a:p>
        </p:txBody>
      </p:sp>
      <p:sp>
        <p:nvSpPr>
          <p:cNvPr id="5" name="Content Placeholder 2"/>
          <p:cNvSpPr txBox="1">
            <a:spLocks/>
          </p:cNvSpPr>
          <p:nvPr/>
        </p:nvSpPr>
        <p:spPr>
          <a:xfrm>
            <a:off x="443573" y="1700808"/>
            <a:ext cx="8363272" cy="8640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a:t>Nguyên tắc ghép và tách</a:t>
            </a:r>
            <a:endParaRPr lang="vi-VN" sz="2400" dirty="0"/>
          </a:p>
        </p:txBody>
      </p:sp>
      <p:pic>
        <p:nvPicPr>
          <p:cNvPr id="6" name="Picture 5" descr="Description: https://vanbanphapluat.co/data/2017/08/283703/image017.jpg"/>
          <p:cNvPicPr/>
          <p:nvPr/>
        </p:nvPicPr>
        <p:blipFill>
          <a:blip r:embed="rId2">
            <a:extLst>
              <a:ext uri="{28A0092B-C50C-407E-A947-70E740481C1C}">
                <a14:useLocalDpi xmlns:a14="http://schemas.microsoft.com/office/drawing/2010/main" val="0"/>
              </a:ext>
            </a:extLst>
          </a:blip>
          <a:srcRect/>
          <a:stretch>
            <a:fillRect/>
          </a:stretch>
        </p:blipFill>
        <p:spPr bwMode="auto">
          <a:xfrm>
            <a:off x="971600" y="2307621"/>
            <a:ext cx="6636965" cy="3159224"/>
          </a:xfrm>
          <a:prstGeom prst="rect">
            <a:avLst/>
          </a:prstGeom>
          <a:noFill/>
          <a:ln>
            <a:noFill/>
          </a:ln>
        </p:spPr>
      </p:pic>
      <p:sp>
        <p:nvSpPr>
          <p:cNvPr id="4" name="Date Placeholder 3"/>
          <p:cNvSpPr>
            <a:spLocks noGrp="1"/>
          </p:cNvSpPr>
          <p:nvPr>
            <p:ph type="dt" sz="half" idx="10"/>
          </p:nvPr>
        </p:nvSpPr>
        <p:spPr/>
        <p:txBody>
          <a:bodyPr/>
          <a:lstStyle/>
          <a:p>
            <a:fld id="{0C5D45B0-A8F5-42EC-9B4C-EF16656F3D97}" type="datetime1">
              <a:rPr lang="vi-VN" smtClean="0"/>
              <a:t>03/04/2018</a:t>
            </a:fld>
            <a:endParaRPr lang="vi-VN"/>
          </a:p>
        </p:txBody>
      </p:sp>
      <p:sp>
        <p:nvSpPr>
          <p:cNvPr id="7" name="Slide Number Placeholder 6"/>
          <p:cNvSpPr>
            <a:spLocks noGrp="1"/>
          </p:cNvSpPr>
          <p:nvPr>
            <p:ph type="sldNum" sz="quarter" idx="12"/>
          </p:nvPr>
        </p:nvSpPr>
        <p:spPr/>
        <p:txBody>
          <a:bodyPr/>
          <a:lstStyle/>
          <a:p>
            <a:fld id="{01FB6BD5-ABB8-4017-A434-08AE6E7002D1}" type="slidenum">
              <a:rPr lang="vi-VN" smtClean="0"/>
              <a:t>86</a:t>
            </a:fld>
            <a:endParaRPr lang="vi-VN"/>
          </a:p>
        </p:txBody>
      </p:sp>
    </p:spTree>
    <p:extLst>
      <p:ext uri="{BB962C8B-B14F-4D97-AF65-F5344CB8AC3E}">
        <p14:creationId xmlns:p14="http://schemas.microsoft.com/office/powerpoint/2010/main" val="23485942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467379" y="1052736"/>
            <a:ext cx="8363272" cy="792088"/>
          </a:xfrm>
        </p:spPr>
        <p:txBody>
          <a:bodyPr>
            <a:normAutofit fontScale="70000" lnSpcReduction="20000"/>
          </a:bodyPr>
          <a:lstStyle/>
          <a:p>
            <a:pPr marL="0" indent="0">
              <a:buNone/>
            </a:pPr>
            <a:r>
              <a:rPr lang="vi-VN" b="1" dirty="0"/>
              <a:t>IEC </a:t>
            </a:r>
            <a:r>
              <a:rPr lang="vi-VN" b="1" dirty="0" smtClean="0"/>
              <a:t>61000-4-6:2005 </a:t>
            </a:r>
            <a:r>
              <a:rPr lang="vi-VN" b="1" dirty="0"/>
              <a:t>/ TCVN </a:t>
            </a:r>
            <a:r>
              <a:rPr lang="vi-VN" dirty="0"/>
              <a:t>7909-4-6:2015</a:t>
            </a:r>
            <a:r>
              <a:rPr lang="vi-VN" b="1" dirty="0" smtClean="0"/>
              <a:t> </a:t>
            </a:r>
            <a:r>
              <a:rPr lang="vi-VN" b="1" dirty="0"/>
              <a:t>: </a:t>
            </a:r>
            <a:r>
              <a:rPr lang="vi-VN" b="1" dirty="0" smtClean="0"/>
              <a:t>Miễn nhiễm đối với nhiễu dẫn cảm ứng bởi trường tần số vô tuyến</a:t>
            </a:r>
            <a:endParaRPr lang="vi-VN" b="1" dirty="0"/>
          </a:p>
        </p:txBody>
      </p:sp>
      <p:sp>
        <p:nvSpPr>
          <p:cNvPr id="5" name="Content Placeholder 2"/>
          <p:cNvSpPr txBox="1">
            <a:spLocks/>
          </p:cNvSpPr>
          <p:nvPr/>
        </p:nvSpPr>
        <p:spPr>
          <a:xfrm>
            <a:off x="443573" y="1700808"/>
            <a:ext cx="8363272" cy="8640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smtClean="0"/>
              <a:t>IEC 61000-4-6 thiết lập cấu hình phép thử đối với các thiết bị bao gồm</a:t>
            </a:r>
            <a:endParaRPr lang="vi-VN" sz="2400" dirty="0"/>
          </a:p>
        </p:txBody>
      </p:sp>
      <p:sp>
        <p:nvSpPr>
          <p:cNvPr id="7" name="Content Placeholder 2"/>
          <p:cNvSpPr txBox="1">
            <a:spLocks/>
          </p:cNvSpPr>
          <p:nvPr/>
        </p:nvSpPr>
        <p:spPr>
          <a:xfrm>
            <a:off x="443573" y="2564904"/>
            <a:ext cx="8363272" cy="40324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t>Quy trình áp dụng phương pháp chèn tín hiệu bằng </a:t>
            </a:r>
            <a:r>
              <a:rPr lang="vi-VN" sz="2400" dirty="0" smtClean="0"/>
              <a:t>CDN</a:t>
            </a:r>
          </a:p>
          <a:p>
            <a:pPr marL="0" indent="0">
              <a:buNone/>
            </a:pPr>
            <a:r>
              <a:rPr lang="vi-VN" sz="2400" dirty="0"/>
              <a:t>Quy trình chèn tín hiệu bằng vòng kẹp khi các yêu cầu về trở kháng phương thức chung (CM) được đáp </a:t>
            </a:r>
            <a:r>
              <a:rPr lang="vi-VN" sz="2400" dirty="0" smtClean="0"/>
              <a:t>ứng</a:t>
            </a:r>
          </a:p>
          <a:p>
            <a:pPr marL="0" indent="0">
              <a:buNone/>
            </a:pPr>
            <a:r>
              <a:rPr lang="vi-VN" sz="2400" dirty="0"/>
              <a:t>Quy trình chèn tín hiệu bằng vòng kẹp khi các yêu cầu về trở kháng phương thức chung (CM) không được đáp </a:t>
            </a:r>
            <a:r>
              <a:rPr lang="vi-VN" sz="2400" dirty="0" smtClean="0"/>
              <a:t>ứng</a:t>
            </a:r>
          </a:p>
          <a:p>
            <a:pPr marL="0" indent="0">
              <a:buNone/>
            </a:pPr>
            <a:r>
              <a:rPr lang="vi-VN" sz="2400" dirty="0"/>
              <a:t>Quy trình chèn tín hiệu trực </a:t>
            </a:r>
            <a:r>
              <a:rPr lang="vi-VN" sz="2400" dirty="0" smtClean="0"/>
              <a:t>tiếp</a:t>
            </a:r>
          </a:p>
          <a:p>
            <a:pPr marL="0" indent="0">
              <a:buNone/>
            </a:pPr>
            <a:r>
              <a:rPr lang="vi-VN" sz="2400" dirty="0"/>
              <a:t>Trường hợp EUT chỉ gồm một khối </a:t>
            </a:r>
            <a:r>
              <a:rPr lang="vi-VN" sz="2400" dirty="0" smtClean="0"/>
              <a:t>đơn</a:t>
            </a:r>
          </a:p>
          <a:p>
            <a:pPr marL="0" indent="0">
              <a:buNone/>
            </a:pPr>
            <a:r>
              <a:rPr lang="vi-VN" sz="2400" dirty="0"/>
              <a:t>Trường hợp EUT gồm nhiều khối</a:t>
            </a:r>
          </a:p>
        </p:txBody>
      </p:sp>
      <p:sp>
        <p:nvSpPr>
          <p:cNvPr id="4" name="Date Placeholder 3"/>
          <p:cNvSpPr>
            <a:spLocks noGrp="1"/>
          </p:cNvSpPr>
          <p:nvPr>
            <p:ph type="dt" sz="half" idx="10"/>
          </p:nvPr>
        </p:nvSpPr>
        <p:spPr/>
        <p:txBody>
          <a:bodyPr/>
          <a:lstStyle/>
          <a:p>
            <a:fld id="{5E7B1975-9357-4B8F-BC53-1E12652EEE12}" type="datetime1">
              <a:rPr lang="vi-VN" smtClean="0"/>
              <a:t>03/04/2018</a:t>
            </a:fld>
            <a:endParaRPr lang="vi-VN"/>
          </a:p>
        </p:txBody>
      </p:sp>
      <p:sp>
        <p:nvSpPr>
          <p:cNvPr id="8" name="Slide Number Placeholder 7"/>
          <p:cNvSpPr>
            <a:spLocks noGrp="1"/>
          </p:cNvSpPr>
          <p:nvPr>
            <p:ph type="sldNum" sz="quarter" idx="12"/>
          </p:nvPr>
        </p:nvSpPr>
        <p:spPr/>
        <p:txBody>
          <a:bodyPr/>
          <a:lstStyle/>
          <a:p>
            <a:fld id="{01FB6BD5-ABB8-4017-A434-08AE6E7002D1}" type="slidenum">
              <a:rPr lang="vi-VN" smtClean="0"/>
              <a:t>87</a:t>
            </a:fld>
            <a:endParaRPr lang="vi-VN"/>
          </a:p>
        </p:txBody>
      </p:sp>
    </p:spTree>
    <p:extLst>
      <p:ext uri="{BB962C8B-B14F-4D97-AF65-F5344CB8AC3E}">
        <p14:creationId xmlns:p14="http://schemas.microsoft.com/office/powerpoint/2010/main" val="23485942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467379" y="1052736"/>
            <a:ext cx="8363272" cy="792088"/>
          </a:xfrm>
        </p:spPr>
        <p:txBody>
          <a:bodyPr>
            <a:normAutofit fontScale="70000" lnSpcReduction="20000"/>
          </a:bodyPr>
          <a:lstStyle/>
          <a:p>
            <a:pPr marL="0" indent="0">
              <a:buNone/>
            </a:pPr>
            <a:r>
              <a:rPr lang="vi-VN" b="1" dirty="0"/>
              <a:t>IEC </a:t>
            </a:r>
            <a:r>
              <a:rPr lang="vi-VN" b="1" dirty="0" smtClean="0"/>
              <a:t>61000-4-6:2005 </a:t>
            </a:r>
            <a:r>
              <a:rPr lang="vi-VN" b="1" dirty="0"/>
              <a:t>/ TCVN </a:t>
            </a:r>
            <a:r>
              <a:rPr lang="vi-VN" dirty="0"/>
              <a:t>7909-4-6:2015</a:t>
            </a:r>
            <a:r>
              <a:rPr lang="vi-VN" b="1" dirty="0" smtClean="0"/>
              <a:t> </a:t>
            </a:r>
            <a:r>
              <a:rPr lang="vi-VN" b="1" dirty="0"/>
              <a:t>: </a:t>
            </a:r>
            <a:r>
              <a:rPr lang="vi-VN" b="1" dirty="0" smtClean="0"/>
              <a:t>Miễn nhiễm đối với nhiễu dẫn cảm ứng bởi trường tần số vô tuyến</a:t>
            </a:r>
            <a:endParaRPr lang="vi-VN" b="1" dirty="0"/>
          </a:p>
        </p:txBody>
      </p:sp>
      <p:sp>
        <p:nvSpPr>
          <p:cNvPr id="5" name="Content Placeholder 2"/>
          <p:cNvSpPr txBox="1">
            <a:spLocks/>
          </p:cNvSpPr>
          <p:nvPr/>
        </p:nvSpPr>
        <p:spPr>
          <a:xfrm>
            <a:off x="443573" y="1700808"/>
            <a:ext cx="8363272" cy="8640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smtClean="0"/>
              <a:t>Quy trình thử</a:t>
            </a:r>
            <a:endParaRPr lang="vi-VN" sz="2400" dirty="0"/>
          </a:p>
        </p:txBody>
      </p:sp>
      <p:sp>
        <p:nvSpPr>
          <p:cNvPr id="7" name="Content Placeholder 2"/>
          <p:cNvSpPr txBox="1">
            <a:spLocks/>
          </p:cNvSpPr>
          <p:nvPr/>
        </p:nvSpPr>
        <p:spPr>
          <a:xfrm>
            <a:off x="443573" y="2348880"/>
            <a:ext cx="8363272"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vi-VN" sz="2400" dirty="0"/>
              <a:t>EUT phải được tiến hành thử trong chế độ hoạt động và điều kiện khí hậu xác định cho EUT đó. Nhiệt độ và độ ẩm tương đối khi tiến hành phép thử phải được ghi trong biên bản thử nghiệm.</a:t>
            </a:r>
          </a:p>
          <a:p>
            <a:r>
              <a:rPr lang="vi-VN" sz="2400" dirty="0"/>
              <a:t>Quy định về nhiễu phát xạ cần phải tuân thủ nghiêm ngặt. Nếu năng lượng nhiễu phát xạ từ cấu hình phép thử lớn hơn mức cho phép, thì phải sử dụng màn chắn nhiễu.</a:t>
            </a:r>
          </a:p>
        </p:txBody>
      </p:sp>
      <p:sp>
        <p:nvSpPr>
          <p:cNvPr id="4" name="Date Placeholder 3"/>
          <p:cNvSpPr>
            <a:spLocks noGrp="1"/>
          </p:cNvSpPr>
          <p:nvPr>
            <p:ph type="dt" sz="half" idx="10"/>
          </p:nvPr>
        </p:nvSpPr>
        <p:spPr/>
        <p:txBody>
          <a:bodyPr/>
          <a:lstStyle/>
          <a:p>
            <a:fld id="{3344B182-EA31-408A-9385-96CF042DA9EC}" type="datetime1">
              <a:rPr lang="vi-VN" smtClean="0"/>
              <a:t>03/04/2018</a:t>
            </a:fld>
            <a:endParaRPr lang="vi-VN"/>
          </a:p>
        </p:txBody>
      </p:sp>
      <p:sp>
        <p:nvSpPr>
          <p:cNvPr id="6" name="Slide Number Placeholder 5"/>
          <p:cNvSpPr>
            <a:spLocks noGrp="1"/>
          </p:cNvSpPr>
          <p:nvPr>
            <p:ph type="sldNum" sz="quarter" idx="12"/>
          </p:nvPr>
        </p:nvSpPr>
        <p:spPr/>
        <p:txBody>
          <a:bodyPr/>
          <a:lstStyle/>
          <a:p>
            <a:fld id="{01FB6BD5-ABB8-4017-A434-08AE6E7002D1}" type="slidenum">
              <a:rPr lang="vi-VN" smtClean="0"/>
              <a:t>88</a:t>
            </a:fld>
            <a:endParaRPr lang="vi-VN"/>
          </a:p>
        </p:txBody>
      </p:sp>
    </p:spTree>
    <p:extLst>
      <p:ext uri="{BB962C8B-B14F-4D97-AF65-F5344CB8AC3E}">
        <p14:creationId xmlns:p14="http://schemas.microsoft.com/office/powerpoint/2010/main" val="37640287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251520" y="1052736"/>
            <a:ext cx="8579131" cy="792088"/>
          </a:xfrm>
        </p:spPr>
        <p:txBody>
          <a:bodyPr>
            <a:normAutofit fontScale="85000" lnSpcReduction="20000"/>
          </a:bodyPr>
          <a:lstStyle/>
          <a:p>
            <a:pPr marL="0" indent="0">
              <a:buNone/>
            </a:pPr>
            <a:r>
              <a:rPr lang="vi-VN" b="1" dirty="0"/>
              <a:t>IEC </a:t>
            </a:r>
            <a:r>
              <a:rPr lang="vi-VN" b="1" dirty="0" smtClean="0"/>
              <a:t>61000-4-11:2005 </a:t>
            </a:r>
            <a:r>
              <a:rPr lang="vi-VN" b="1" dirty="0"/>
              <a:t>/ TCVN </a:t>
            </a:r>
            <a:r>
              <a:rPr lang="vi-VN" dirty="0" smtClean="0"/>
              <a:t>8241-4-11:2015</a:t>
            </a:r>
            <a:r>
              <a:rPr lang="vi-VN" b="1" dirty="0" smtClean="0"/>
              <a:t> </a:t>
            </a:r>
            <a:r>
              <a:rPr lang="vi-VN" b="1" dirty="0"/>
              <a:t>: </a:t>
            </a:r>
            <a:r>
              <a:rPr lang="vi-VN" b="1" dirty="0" smtClean="0"/>
              <a:t>Miễn nhiễm đối với sụt áp, gián đoạn và biến đổi điện áp</a:t>
            </a:r>
            <a:endParaRPr lang="vi-VN" b="1" dirty="0"/>
          </a:p>
        </p:txBody>
      </p:sp>
      <p:sp>
        <p:nvSpPr>
          <p:cNvPr id="5" name="Content Placeholder 2"/>
          <p:cNvSpPr txBox="1">
            <a:spLocks/>
          </p:cNvSpPr>
          <p:nvPr/>
        </p:nvSpPr>
        <p:spPr>
          <a:xfrm>
            <a:off x="323528" y="1758091"/>
            <a:ext cx="8363272" cy="6401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a:t>Phạm vi áp dụng</a:t>
            </a:r>
          </a:p>
        </p:txBody>
      </p:sp>
      <p:sp>
        <p:nvSpPr>
          <p:cNvPr id="7" name="Content Placeholder 2"/>
          <p:cNvSpPr txBox="1">
            <a:spLocks/>
          </p:cNvSpPr>
          <p:nvPr/>
        </p:nvSpPr>
        <p:spPr>
          <a:xfrm>
            <a:off x="443573" y="2348880"/>
            <a:ext cx="8363272"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vi-VN" sz="2400" dirty="0"/>
          </a:p>
        </p:txBody>
      </p:sp>
      <p:sp>
        <p:nvSpPr>
          <p:cNvPr id="4" name="Date Placeholder 3"/>
          <p:cNvSpPr>
            <a:spLocks noGrp="1"/>
          </p:cNvSpPr>
          <p:nvPr>
            <p:ph type="dt" sz="half" idx="10"/>
          </p:nvPr>
        </p:nvSpPr>
        <p:spPr/>
        <p:txBody>
          <a:bodyPr/>
          <a:lstStyle/>
          <a:p>
            <a:fld id="{936CB146-54DB-4498-8836-FD46C6B80DBD}" type="datetime1">
              <a:rPr lang="vi-VN" smtClean="0"/>
              <a:t>03/04/2018</a:t>
            </a:fld>
            <a:endParaRPr lang="vi-VN"/>
          </a:p>
        </p:txBody>
      </p:sp>
      <p:sp>
        <p:nvSpPr>
          <p:cNvPr id="8" name="Slide Number Placeholder 7"/>
          <p:cNvSpPr>
            <a:spLocks noGrp="1"/>
          </p:cNvSpPr>
          <p:nvPr>
            <p:ph type="sldNum" sz="quarter" idx="12"/>
          </p:nvPr>
        </p:nvSpPr>
        <p:spPr/>
        <p:txBody>
          <a:bodyPr/>
          <a:lstStyle/>
          <a:p>
            <a:fld id="{01FB6BD5-ABB8-4017-A434-08AE6E7002D1}" type="slidenum">
              <a:rPr lang="vi-VN" smtClean="0"/>
              <a:t>89</a:t>
            </a:fld>
            <a:endParaRPr lang="vi-VN"/>
          </a:p>
        </p:txBody>
      </p:sp>
      <p:sp>
        <p:nvSpPr>
          <p:cNvPr id="10" name="Content Placeholder 2"/>
          <p:cNvSpPr txBox="1">
            <a:spLocks/>
          </p:cNvSpPr>
          <p:nvPr/>
        </p:nvSpPr>
        <p:spPr>
          <a:xfrm>
            <a:off x="357229" y="2492896"/>
            <a:ext cx="8363272" cy="39604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vi-VN" sz="2400" dirty="0"/>
              <a:t>Tiêu chuẩn này quy định các phương pháp thử miễn nhiễm và các mức thử khuyến nghị cho thiết bị điện và điện tử nối với nguồn điện hạ áp có các hiện tượng sụt áp, gián đoạn ngắn và biến đổi điện áp.</a:t>
            </a:r>
          </a:p>
          <a:p>
            <a:r>
              <a:rPr lang="vi-VN" sz="2400" dirty="0"/>
              <a:t>Tiêu chuẩn này áp dụng cho các thiết bị điện, điện tử có dòng đầu vào định mức không vượt quá 16 A mỗi pha, cho kết nối tới nguồn AC 50 Hz hoặc 60 Hz.</a:t>
            </a:r>
          </a:p>
        </p:txBody>
      </p:sp>
    </p:spTree>
    <p:extLst>
      <p:ext uri="{BB962C8B-B14F-4D97-AF65-F5344CB8AC3E}">
        <p14:creationId xmlns:p14="http://schemas.microsoft.com/office/powerpoint/2010/main" val="851655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a:solidFill>
            <a:srgbClr val="FFFF00"/>
          </a:solidFill>
        </p:spPr>
        <p:txBody>
          <a:bodyPr>
            <a:normAutofit/>
          </a:bodyPr>
          <a:lstStyle/>
          <a:p>
            <a:r>
              <a:rPr lang="en-US" sz="3600" b="1" dirty="0"/>
              <a:t>2. </a:t>
            </a:r>
            <a:r>
              <a:rPr lang="en-US" sz="3600" b="1" dirty="0" err="1"/>
              <a:t>Các</a:t>
            </a:r>
            <a:r>
              <a:rPr lang="en-US" sz="3600" b="1" dirty="0"/>
              <a:t> </a:t>
            </a:r>
            <a:r>
              <a:rPr lang="en-US" sz="3600" b="1" dirty="0" err="1"/>
              <a:t>tiêu</a:t>
            </a:r>
            <a:r>
              <a:rPr lang="en-US" sz="3600" b="1" dirty="0"/>
              <a:t> </a:t>
            </a:r>
            <a:r>
              <a:rPr lang="en-US" sz="3600" b="1" dirty="0" err="1"/>
              <a:t>chuẩn</a:t>
            </a:r>
            <a:r>
              <a:rPr lang="en-US" sz="3600" b="1" dirty="0"/>
              <a:t> </a:t>
            </a:r>
            <a:r>
              <a:rPr lang="en-US" sz="3600" b="1" dirty="0" err="1"/>
              <a:t>về</a:t>
            </a:r>
            <a:r>
              <a:rPr lang="en-US" sz="3600" b="1" dirty="0"/>
              <a:t> </a:t>
            </a:r>
            <a:r>
              <a:rPr lang="en-US" sz="3600" b="1" dirty="0" err="1"/>
              <a:t>nhiễu</a:t>
            </a:r>
            <a:endParaRPr lang="vi-VN" sz="3600" b="1" dirty="0"/>
          </a:p>
        </p:txBody>
      </p:sp>
      <p:sp>
        <p:nvSpPr>
          <p:cNvPr id="3" name="Content Placeholder 2"/>
          <p:cNvSpPr>
            <a:spLocks noGrp="1"/>
          </p:cNvSpPr>
          <p:nvPr>
            <p:ph idx="1"/>
          </p:nvPr>
        </p:nvSpPr>
        <p:spPr>
          <a:xfrm>
            <a:off x="467544" y="1124744"/>
            <a:ext cx="8229600" cy="1296144"/>
          </a:xfrm>
        </p:spPr>
        <p:txBody>
          <a:bodyPr>
            <a:normAutofit/>
          </a:bodyPr>
          <a:lstStyle/>
          <a:p>
            <a:pPr marL="0" indent="0">
              <a:buNone/>
            </a:pPr>
            <a:r>
              <a:rPr lang="en-US" b="1" dirty="0"/>
              <a:t>4. </a:t>
            </a:r>
            <a:r>
              <a:rPr lang="en-US" b="1" dirty="0" err="1"/>
              <a:t>Các</a:t>
            </a:r>
            <a:r>
              <a:rPr lang="en-US" b="1" dirty="0"/>
              <a:t> </a:t>
            </a:r>
            <a:r>
              <a:rPr lang="en-US" b="1" dirty="0" err="1"/>
              <a:t>giới</a:t>
            </a:r>
            <a:r>
              <a:rPr lang="en-US" b="1" dirty="0"/>
              <a:t> </a:t>
            </a:r>
            <a:r>
              <a:rPr lang="en-US" b="1" dirty="0" err="1"/>
              <a:t>hạn</a:t>
            </a:r>
            <a:endParaRPr lang="vi-VN" b="1" dirty="0"/>
          </a:p>
          <a:p>
            <a:r>
              <a:rPr lang="vi-VN" dirty="0"/>
              <a:t>Điện áp nhiễu –Nhiễu dẫn</a:t>
            </a:r>
          </a:p>
        </p:txBody>
      </p:sp>
      <p:graphicFrame>
        <p:nvGraphicFramePr>
          <p:cNvPr id="4" name="Table 3"/>
          <p:cNvGraphicFramePr>
            <a:graphicFrameLocks noGrp="1"/>
          </p:cNvGraphicFramePr>
          <p:nvPr>
            <p:extLst>
              <p:ext uri="{D42A27DB-BD31-4B8C-83A1-F6EECF244321}">
                <p14:modId xmlns:p14="http://schemas.microsoft.com/office/powerpoint/2010/main" val="3486175204"/>
              </p:ext>
            </p:extLst>
          </p:nvPr>
        </p:nvGraphicFramePr>
        <p:xfrm>
          <a:off x="899592" y="2636361"/>
          <a:ext cx="7632848" cy="3600952"/>
        </p:xfrm>
        <a:graphic>
          <a:graphicData uri="http://schemas.openxmlformats.org/drawingml/2006/table">
            <a:tbl>
              <a:tblPr>
                <a:tableStyleId>{5C22544A-7EE6-4342-B048-85BDC9FD1C3A}</a:tableStyleId>
              </a:tblPr>
              <a:tblGrid>
                <a:gridCol w="3310108"/>
                <a:gridCol w="2202591"/>
                <a:gridCol w="2120149"/>
              </a:tblGrid>
              <a:tr h="391714">
                <a:tc rowSpan="2">
                  <a:txBody>
                    <a:bodyPr/>
                    <a:lstStyle/>
                    <a:p>
                      <a:pPr indent="3810" algn="ctr">
                        <a:lnSpc>
                          <a:spcPct val="115000"/>
                        </a:lnSpc>
                        <a:spcBef>
                          <a:spcPts val="1200"/>
                        </a:spcBef>
                        <a:spcAft>
                          <a:spcPts val="1200"/>
                        </a:spcAft>
                      </a:pPr>
                      <a:r>
                        <a:rPr lang="vi-VN" sz="2000">
                          <a:effectLst/>
                        </a:rPr>
                        <a:t>Dải tần</a:t>
                      </a:r>
                      <a:endParaRPr lang="vi-VN" sz="1400">
                        <a:effectLst/>
                        <a:latin typeface="Times New Roman"/>
                        <a:ea typeface="Arial"/>
                        <a:cs typeface="Times New Roman"/>
                      </a:endParaRPr>
                    </a:p>
                  </a:txBody>
                  <a:tcPr marL="0" marR="0" marT="0" marB="0" anchor="ctr"/>
                </a:tc>
                <a:tc gridSpan="2">
                  <a:txBody>
                    <a:bodyPr/>
                    <a:lstStyle/>
                    <a:p>
                      <a:pPr indent="3810" algn="ctr">
                        <a:lnSpc>
                          <a:spcPct val="115000"/>
                        </a:lnSpc>
                        <a:spcBef>
                          <a:spcPts val="1200"/>
                        </a:spcBef>
                        <a:spcAft>
                          <a:spcPts val="1200"/>
                        </a:spcAft>
                      </a:pPr>
                      <a:r>
                        <a:rPr lang="vi-VN" sz="2000">
                          <a:effectLst/>
                        </a:rPr>
                        <a:t>Giới hạn dB(</a:t>
                      </a:r>
                      <a:r>
                        <a:rPr lang="vi-VN" sz="2000">
                          <a:effectLst/>
                          <a:sym typeface="Symbol"/>
                        </a:rPr>
                        <a:t></a:t>
                      </a:r>
                      <a:r>
                        <a:rPr lang="vi-VN" sz="2000">
                          <a:effectLst/>
                        </a:rPr>
                        <a:t>V)</a:t>
                      </a:r>
                      <a:r>
                        <a:rPr lang="vi-VN" sz="2000" baseline="30000">
                          <a:effectLst/>
                        </a:rPr>
                        <a:t>a</a:t>
                      </a:r>
                      <a:endParaRPr lang="vi-VN" sz="1400">
                        <a:effectLst/>
                        <a:latin typeface="Times New Roman"/>
                        <a:ea typeface="Arial"/>
                        <a:cs typeface="Times New Roman"/>
                      </a:endParaRPr>
                    </a:p>
                  </a:txBody>
                  <a:tcPr marL="0" marR="0" marT="0" marB="0" anchor="ctr"/>
                </a:tc>
                <a:tc hMerge="1">
                  <a:txBody>
                    <a:bodyPr/>
                    <a:lstStyle/>
                    <a:p>
                      <a:endParaRPr lang="vi-VN"/>
                    </a:p>
                  </a:txBody>
                  <a:tcPr/>
                </a:tc>
              </a:tr>
              <a:tr h="392488">
                <a:tc vMerge="1">
                  <a:txBody>
                    <a:bodyPr/>
                    <a:lstStyle/>
                    <a:p>
                      <a:endParaRPr lang="vi-VN"/>
                    </a:p>
                  </a:txBody>
                  <a:tcPr/>
                </a:tc>
                <a:tc>
                  <a:txBody>
                    <a:bodyPr/>
                    <a:lstStyle/>
                    <a:p>
                      <a:pPr indent="3810">
                        <a:lnSpc>
                          <a:spcPct val="115000"/>
                        </a:lnSpc>
                        <a:spcBef>
                          <a:spcPts val="1200"/>
                        </a:spcBef>
                        <a:spcAft>
                          <a:spcPts val="1200"/>
                        </a:spcAft>
                      </a:pPr>
                      <a:r>
                        <a:rPr lang="vi-VN" sz="2000">
                          <a:effectLst/>
                        </a:rPr>
                        <a:t>Tựa đỉnh</a:t>
                      </a:r>
                      <a:endParaRPr lang="vi-VN" sz="1400">
                        <a:effectLst/>
                        <a:latin typeface="Times New Roman"/>
                        <a:ea typeface="Arial"/>
                        <a:cs typeface="Times New Roman"/>
                      </a:endParaRPr>
                    </a:p>
                  </a:txBody>
                  <a:tcPr marL="0" marR="0" marT="0" marB="0" anchor="ctr"/>
                </a:tc>
                <a:tc>
                  <a:txBody>
                    <a:bodyPr/>
                    <a:lstStyle/>
                    <a:p>
                      <a:pPr indent="3810" algn="ctr">
                        <a:lnSpc>
                          <a:spcPct val="115000"/>
                        </a:lnSpc>
                        <a:spcBef>
                          <a:spcPts val="1200"/>
                        </a:spcBef>
                        <a:spcAft>
                          <a:spcPts val="1200"/>
                        </a:spcAft>
                      </a:pPr>
                      <a:r>
                        <a:rPr lang="vi-VN" sz="2000">
                          <a:effectLst/>
                        </a:rPr>
                        <a:t>Trung bình</a:t>
                      </a:r>
                      <a:endParaRPr lang="vi-VN" sz="1400">
                        <a:effectLst/>
                        <a:latin typeface="Times New Roman"/>
                        <a:ea typeface="Arial"/>
                        <a:cs typeface="Times New Roman"/>
                      </a:endParaRPr>
                    </a:p>
                  </a:txBody>
                  <a:tcPr marL="0" marR="0" marT="0" marB="0" anchor="ctr"/>
                </a:tc>
              </a:tr>
              <a:tr h="392488">
                <a:tc>
                  <a:txBody>
                    <a:bodyPr/>
                    <a:lstStyle/>
                    <a:p>
                      <a:pPr indent="3810">
                        <a:lnSpc>
                          <a:spcPct val="115000"/>
                        </a:lnSpc>
                        <a:spcBef>
                          <a:spcPts val="1200"/>
                        </a:spcBef>
                        <a:spcAft>
                          <a:spcPts val="1200"/>
                        </a:spcAft>
                      </a:pPr>
                      <a:r>
                        <a:rPr lang="vi-VN" sz="2000">
                          <a:effectLst/>
                        </a:rPr>
                        <a:t>Từ 9 kHz đến 50 kHz</a:t>
                      </a:r>
                      <a:endParaRPr lang="vi-VN" sz="1400">
                        <a:effectLst/>
                        <a:latin typeface="Times New Roman"/>
                        <a:ea typeface="Arial"/>
                        <a:cs typeface="Times New Roman"/>
                      </a:endParaRPr>
                    </a:p>
                  </a:txBody>
                  <a:tcPr marL="0" marR="0" marT="0" marB="0" anchor="ctr"/>
                </a:tc>
                <a:tc>
                  <a:txBody>
                    <a:bodyPr/>
                    <a:lstStyle/>
                    <a:p>
                      <a:pPr indent="3810">
                        <a:lnSpc>
                          <a:spcPct val="115000"/>
                        </a:lnSpc>
                        <a:spcBef>
                          <a:spcPts val="1200"/>
                        </a:spcBef>
                        <a:spcAft>
                          <a:spcPts val="1200"/>
                        </a:spcAft>
                      </a:pPr>
                      <a:r>
                        <a:rPr lang="vi-VN" sz="2000">
                          <a:effectLst/>
                        </a:rPr>
                        <a:t>110</a:t>
                      </a:r>
                      <a:endParaRPr lang="vi-VN" sz="1400">
                        <a:effectLst/>
                        <a:latin typeface="Times New Roman"/>
                        <a:ea typeface="Arial"/>
                        <a:cs typeface="Times New Roman"/>
                      </a:endParaRPr>
                    </a:p>
                  </a:txBody>
                  <a:tcPr marL="0" marR="0" marT="0" marB="0" anchor="ctr"/>
                </a:tc>
                <a:tc>
                  <a:txBody>
                    <a:bodyPr/>
                    <a:lstStyle/>
                    <a:p>
                      <a:pPr indent="3810">
                        <a:lnSpc>
                          <a:spcPct val="115000"/>
                        </a:lnSpc>
                        <a:spcBef>
                          <a:spcPts val="1200"/>
                        </a:spcBef>
                        <a:spcAft>
                          <a:spcPts val="1200"/>
                        </a:spcAft>
                      </a:pPr>
                      <a:r>
                        <a:rPr lang="vi-VN" sz="2000">
                          <a:effectLst/>
                        </a:rPr>
                        <a:t>-</a:t>
                      </a:r>
                      <a:endParaRPr lang="vi-VN" sz="1400">
                        <a:effectLst/>
                        <a:latin typeface="Times New Roman"/>
                        <a:ea typeface="Arial"/>
                        <a:cs typeface="Times New Roman"/>
                      </a:endParaRPr>
                    </a:p>
                  </a:txBody>
                  <a:tcPr marL="0" marR="0" marT="0" marB="0" anchor="ctr"/>
                </a:tc>
              </a:tr>
              <a:tr h="392488">
                <a:tc>
                  <a:txBody>
                    <a:bodyPr/>
                    <a:lstStyle/>
                    <a:p>
                      <a:pPr indent="3810">
                        <a:lnSpc>
                          <a:spcPct val="115000"/>
                        </a:lnSpc>
                        <a:spcBef>
                          <a:spcPts val="1200"/>
                        </a:spcBef>
                        <a:spcAft>
                          <a:spcPts val="1200"/>
                        </a:spcAft>
                      </a:pPr>
                      <a:r>
                        <a:rPr lang="vi-VN" sz="2000">
                          <a:effectLst/>
                        </a:rPr>
                        <a:t>Từ 50 kHz đến 150 kHz</a:t>
                      </a:r>
                      <a:endParaRPr lang="vi-VN" sz="1400">
                        <a:effectLst/>
                        <a:latin typeface="Times New Roman"/>
                        <a:ea typeface="Arial"/>
                        <a:cs typeface="Times New Roman"/>
                      </a:endParaRPr>
                    </a:p>
                  </a:txBody>
                  <a:tcPr marL="0" marR="0" marT="0" marB="0" anchor="ctr"/>
                </a:tc>
                <a:tc>
                  <a:txBody>
                    <a:bodyPr/>
                    <a:lstStyle/>
                    <a:p>
                      <a:pPr indent="3810">
                        <a:lnSpc>
                          <a:spcPct val="115000"/>
                        </a:lnSpc>
                        <a:spcBef>
                          <a:spcPts val="1200"/>
                        </a:spcBef>
                        <a:spcAft>
                          <a:spcPts val="1200"/>
                        </a:spcAft>
                      </a:pPr>
                      <a:r>
                        <a:rPr lang="vi-VN" sz="2000">
                          <a:effectLst/>
                        </a:rPr>
                        <a:t>Từ 90 đến 80 </a:t>
                      </a:r>
                      <a:endParaRPr lang="vi-VN" sz="1400">
                        <a:effectLst/>
                        <a:latin typeface="Times New Roman"/>
                        <a:ea typeface="Arial"/>
                        <a:cs typeface="Times New Roman"/>
                      </a:endParaRPr>
                    </a:p>
                  </a:txBody>
                  <a:tcPr marL="0" marR="0" marT="0" marB="0" anchor="ctr"/>
                </a:tc>
                <a:tc>
                  <a:txBody>
                    <a:bodyPr/>
                    <a:lstStyle/>
                    <a:p>
                      <a:pPr indent="3810">
                        <a:lnSpc>
                          <a:spcPct val="115000"/>
                        </a:lnSpc>
                        <a:spcBef>
                          <a:spcPts val="1200"/>
                        </a:spcBef>
                        <a:spcAft>
                          <a:spcPts val="1200"/>
                        </a:spcAft>
                      </a:pPr>
                      <a:r>
                        <a:rPr lang="vi-VN" sz="2000">
                          <a:effectLst/>
                        </a:rPr>
                        <a:t>-</a:t>
                      </a:r>
                      <a:endParaRPr lang="vi-VN" sz="1400">
                        <a:effectLst/>
                        <a:latin typeface="Times New Roman"/>
                        <a:ea typeface="Arial"/>
                        <a:cs typeface="Times New Roman"/>
                      </a:endParaRPr>
                    </a:p>
                  </a:txBody>
                  <a:tcPr marL="0" marR="0" marT="0" marB="0" anchor="ctr"/>
                </a:tc>
              </a:tr>
              <a:tr h="819643">
                <a:tc>
                  <a:txBody>
                    <a:bodyPr/>
                    <a:lstStyle/>
                    <a:p>
                      <a:pPr indent="3810">
                        <a:lnSpc>
                          <a:spcPct val="115000"/>
                        </a:lnSpc>
                        <a:spcBef>
                          <a:spcPts val="1200"/>
                        </a:spcBef>
                        <a:spcAft>
                          <a:spcPts val="1200"/>
                        </a:spcAft>
                      </a:pPr>
                      <a:r>
                        <a:rPr lang="vi-VN" sz="2000">
                          <a:effectLst/>
                        </a:rPr>
                        <a:t>Từ 150 kHz đến 0,5 MHz</a:t>
                      </a:r>
                      <a:endParaRPr lang="vi-VN" sz="1400">
                        <a:effectLst/>
                        <a:latin typeface="Times New Roman"/>
                        <a:ea typeface="Arial"/>
                        <a:cs typeface="Times New Roman"/>
                      </a:endParaRPr>
                    </a:p>
                  </a:txBody>
                  <a:tcPr marL="0" marR="0" marT="0" marB="0" anchor="ctr"/>
                </a:tc>
                <a:tc>
                  <a:txBody>
                    <a:bodyPr/>
                    <a:lstStyle/>
                    <a:p>
                      <a:pPr indent="3810">
                        <a:lnSpc>
                          <a:spcPct val="115000"/>
                        </a:lnSpc>
                        <a:spcBef>
                          <a:spcPts val="1200"/>
                        </a:spcBef>
                        <a:spcAft>
                          <a:spcPts val="1200"/>
                        </a:spcAft>
                      </a:pPr>
                      <a:r>
                        <a:rPr lang="vi-VN" sz="2000">
                          <a:effectLst/>
                        </a:rPr>
                        <a:t>Từ 66 đến 56 </a:t>
                      </a:r>
                      <a:endParaRPr lang="vi-VN" sz="1400">
                        <a:effectLst/>
                        <a:latin typeface="Times New Roman"/>
                        <a:ea typeface="Arial"/>
                        <a:cs typeface="Times New Roman"/>
                      </a:endParaRPr>
                    </a:p>
                  </a:txBody>
                  <a:tcPr marL="0" marR="0" marT="0" marB="0" anchor="ctr"/>
                </a:tc>
                <a:tc>
                  <a:txBody>
                    <a:bodyPr/>
                    <a:lstStyle/>
                    <a:p>
                      <a:pPr indent="3810">
                        <a:lnSpc>
                          <a:spcPct val="115000"/>
                        </a:lnSpc>
                        <a:spcBef>
                          <a:spcPts val="1200"/>
                        </a:spcBef>
                        <a:spcAft>
                          <a:spcPts val="1200"/>
                        </a:spcAft>
                      </a:pPr>
                      <a:r>
                        <a:rPr lang="vi-VN" sz="2000">
                          <a:effectLst/>
                        </a:rPr>
                        <a:t>Từ 56 đến 46 </a:t>
                      </a:r>
                      <a:endParaRPr lang="vi-VN" sz="1400">
                        <a:effectLst/>
                        <a:latin typeface="Times New Roman"/>
                        <a:ea typeface="Arial"/>
                        <a:cs typeface="Times New Roman"/>
                      </a:endParaRPr>
                    </a:p>
                  </a:txBody>
                  <a:tcPr marL="0" marR="0" marT="0" marB="0" anchor="ctr"/>
                </a:tc>
              </a:tr>
              <a:tr h="819643">
                <a:tc>
                  <a:txBody>
                    <a:bodyPr/>
                    <a:lstStyle/>
                    <a:p>
                      <a:pPr indent="3810">
                        <a:lnSpc>
                          <a:spcPct val="115000"/>
                        </a:lnSpc>
                        <a:spcBef>
                          <a:spcPts val="1200"/>
                        </a:spcBef>
                        <a:spcAft>
                          <a:spcPts val="1200"/>
                        </a:spcAft>
                      </a:pPr>
                      <a:r>
                        <a:rPr lang="vi-VN" sz="2000">
                          <a:effectLst/>
                        </a:rPr>
                        <a:t>Từ 0,5 MHz đến 5,0 MHz</a:t>
                      </a:r>
                      <a:endParaRPr lang="vi-VN" sz="1400">
                        <a:effectLst/>
                        <a:latin typeface="Times New Roman"/>
                        <a:ea typeface="Arial"/>
                        <a:cs typeface="Times New Roman"/>
                      </a:endParaRPr>
                    </a:p>
                  </a:txBody>
                  <a:tcPr marL="0" marR="0" marT="0" marB="0" anchor="ctr"/>
                </a:tc>
                <a:tc>
                  <a:txBody>
                    <a:bodyPr/>
                    <a:lstStyle/>
                    <a:p>
                      <a:pPr indent="3810">
                        <a:lnSpc>
                          <a:spcPct val="115000"/>
                        </a:lnSpc>
                        <a:spcBef>
                          <a:spcPts val="1200"/>
                        </a:spcBef>
                        <a:spcAft>
                          <a:spcPts val="1200"/>
                        </a:spcAft>
                      </a:pPr>
                      <a:r>
                        <a:rPr lang="vi-VN" sz="2000">
                          <a:effectLst/>
                        </a:rPr>
                        <a:t>56</a:t>
                      </a:r>
                      <a:endParaRPr lang="vi-VN" sz="1400">
                        <a:effectLst/>
                        <a:latin typeface="Times New Roman"/>
                        <a:ea typeface="Arial"/>
                        <a:cs typeface="Times New Roman"/>
                      </a:endParaRPr>
                    </a:p>
                  </a:txBody>
                  <a:tcPr marL="0" marR="0" marT="0" marB="0" anchor="ctr"/>
                </a:tc>
                <a:tc>
                  <a:txBody>
                    <a:bodyPr/>
                    <a:lstStyle/>
                    <a:p>
                      <a:pPr indent="3810">
                        <a:lnSpc>
                          <a:spcPct val="115000"/>
                        </a:lnSpc>
                        <a:spcBef>
                          <a:spcPts val="1200"/>
                        </a:spcBef>
                        <a:spcAft>
                          <a:spcPts val="1200"/>
                        </a:spcAft>
                      </a:pPr>
                      <a:r>
                        <a:rPr lang="vi-VN" sz="2000">
                          <a:effectLst/>
                        </a:rPr>
                        <a:t>46 </a:t>
                      </a:r>
                      <a:endParaRPr lang="vi-VN" sz="1400">
                        <a:effectLst/>
                        <a:latin typeface="Times New Roman"/>
                        <a:ea typeface="Arial"/>
                        <a:cs typeface="Times New Roman"/>
                      </a:endParaRPr>
                    </a:p>
                  </a:txBody>
                  <a:tcPr marL="0" marR="0" marT="0" marB="0" anchor="ctr"/>
                </a:tc>
              </a:tr>
              <a:tr h="392488">
                <a:tc>
                  <a:txBody>
                    <a:bodyPr/>
                    <a:lstStyle/>
                    <a:p>
                      <a:pPr indent="3810">
                        <a:lnSpc>
                          <a:spcPct val="115000"/>
                        </a:lnSpc>
                        <a:spcBef>
                          <a:spcPts val="1200"/>
                        </a:spcBef>
                        <a:spcAft>
                          <a:spcPts val="1200"/>
                        </a:spcAft>
                      </a:pPr>
                      <a:r>
                        <a:rPr lang="vi-VN" sz="2000">
                          <a:effectLst/>
                        </a:rPr>
                        <a:t>Từ 5 MHz đến 30 MHz</a:t>
                      </a:r>
                      <a:endParaRPr lang="vi-VN" sz="1400">
                        <a:effectLst/>
                        <a:latin typeface="Times New Roman"/>
                        <a:ea typeface="Arial"/>
                        <a:cs typeface="Times New Roman"/>
                      </a:endParaRPr>
                    </a:p>
                  </a:txBody>
                  <a:tcPr marL="0" marR="0" marT="0" marB="0" anchor="ctr"/>
                </a:tc>
                <a:tc>
                  <a:txBody>
                    <a:bodyPr/>
                    <a:lstStyle/>
                    <a:p>
                      <a:pPr indent="3810">
                        <a:lnSpc>
                          <a:spcPct val="115000"/>
                        </a:lnSpc>
                        <a:spcBef>
                          <a:spcPts val="1200"/>
                        </a:spcBef>
                        <a:spcAft>
                          <a:spcPts val="1200"/>
                        </a:spcAft>
                      </a:pPr>
                      <a:r>
                        <a:rPr lang="vi-VN" sz="2000">
                          <a:effectLst/>
                        </a:rPr>
                        <a:t>60</a:t>
                      </a:r>
                      <a:endParaRPr lang="vi-VN" sz="1400">
                        <a:effectLst/>
                        <a:latin typeface="Times New Roman"/>
                        <a:ea typeface="Arial"/>
                        <a:cs typeface="Times New Roman"/>
                      </a:endParaRPr>
                    </a:p>
                  </a:txBody>
                  <a:tcPr marL="0" marR="0" marT="0" marB="0" anchor="ctr"/>
                </a:tc>
                <a:tc>
                  <a:txBody>
                    <a:bodyPr/>
                    <a:lstStyle/>
                    <a:p>
                      <a:pPr indent="3810">
                        <a:lnSpc>
                          <a:spcPct val="115000"/>
                        </a:lnSpc>
                        <a:spcBef>
                          <a:spcPts val="1200"/>
                        </a:spcBef>
                        <a:spcAft>
                          <a:spcPts val="1200"/>
                        </a:spcAft>
                      </a:pPr>
                      <a:r>
                        <a:rPr lang="vi-VN" sz="2000" dirty="0">
                          <a:effectLst/>
                        </a:rPr>
                        <a:t>50</a:t>
                      </a:r>
                      <a:endParaRPr lang="vi-VN" sz="1400" dirty="0">
                        <a:effectLst/>
                        <a:latin typeface="Times New Roman"/>
                        <a:ea typeface="Arial"/>
                        <a:cs typeface="Times New Roman"/>
                      </a:endParaRPr>
                    </a:p>
                  </a:txBody>
                  <a:tcPr marL="0" marR="0" marT="0" marB="0" anchor="ctr"/>
                </a:tc>
              </a:tr>
            </a:tbl>
          </a:graphicData>
        </a:graphic>
      </p:graphicFrame>
      <p:sp>
        <p:nvSpPr>
          <p:cNvPr id="6" name="Text Box 186"/>
          <p:cNvSpPr txBox="1"/>
          <p:nvPr/>
        </p:nvSpPr>
        <p:spPr>
          <a:xfrm>
            <a:off x="1763688" y="6309320"/>
            <a:ext cx="4975225" cy="4000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57200">
              <a:spcBef>
                <a:spcPts val="600"/>
              </a:spcBef>
              <a:spcAft>
                <a:spcPts val="0"/>
              </a:spcAft>
            </a:pPr>
            <a:r>
              <a:rPr lang="en-US" sz="1400" b="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CISPR 15:2009</a:t>
            </a:r>
            <a:r>
              <a:rPr lang="vi-VN" sz="1400" b="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 / TCVN </a:t>
            </a:r>
            <a:r>
              <a:rPr lang="en-US" sz="1400" b="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7186</a:t>
            </a:r>
            <a:r>
              <a:rPr lang="vi-VN" sz="1400" b="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:20</a:t>
            </a:r>
            <a:r>
              <a:rPr lang="en-US" sz="1400" b="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Times New Roman"/>
                <a:ea typeface="Arial"/>
                <a:cs typeface="Times New Roman"/>
              </a:rPr>
              <a:t>10 Nhiễu EMI và Bức xạ</a:t>
            </a:r>
            <a:endParaRPr lang="vi-VN" sz="1400">
              <a:effectLst/>
              <a:latin typeface="Times New Roman"/>
              <a:ea typeface="Arial"/>
              <a:cs typeface="Times New Roman"/>
            </a:endParaRPr>
          </a:p>
        </p:txBody>
      </p:sp>
      <p:sp>
        <p:nvSpPr>
          <p:cNvPr id="5" name="Date Placeholder 4"/>
          <p:cNvSpPr>
            <a:spLocks noGrp="1"/>
          </p:cNvSpPr>
          <p:nvPr>
            <p:ph type="dt" sz="half" idx="10"/>
          </p:nvPr>
        </p:nvSpPr>
        <p:spPr/>
        <p:txBody>
          <a:bodyPr/>
          <a:lstStyle/>
          <a:p>
            <a:fld id="{598320DE-26E6-45E4-85A6-FFBB5977F15F}" type="datetime1">
              <a:rPr lang="vi-VN" smtClean="0"/>
              <a:t>03/04/2018</a:t>
            </a:fld>
            <a:endParaRPr lang="vi-VN"/>
          </a:p>
        </p:txBody>
      </p:sp>
      <p:sp>
        <p:nvSpPr>
          <p:cNvPr id="7" name="Slide Number Placeholder 6"/>
          <p:cNvSpPr>
            <a:spLocks noGrp="1"/>
          </p:cNvSpPr>
          <p:nvPr>
            <p:ph type="sldNum" sz="quarter" idx="12"/>
          </p:nvPr>
        </p:nvSpPr>
        <p:spPr/>
        <p:txBody>
          <a:bodyPr/>
          <a:lstStyle/>
          <a:p>
            <a:fld id="{01FB6BD5-ABB8-4017-A434-08AE6E7002D1}" type="slidenum">
              <a:rPr lang="vi-VN" smtClean="0"/>
              <a:t>9</a:t>
            </a:fld>
            <a:endParaRPr lang="vi-VN"/>
          </a:p>
        </p:txBody>
      </p:sp>
    </p:spTree>
    <p:extLst>
      <p:ext uri="{BB962C8B-B14F-4D97-AF65-F5344CB8AC3E}">
        <p14:creationId xmlns:p14="http://schemas.microsoft.com/office/powerpoint/2010/main" val="4176228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251520" y="1052736"/>
            <a:ext cx="8579131" cy="792088"/>
          </a:xfrm>
        </p:spPr>
        <p:txBody>
          <a:bodyPr>
            <a:normAutofit fontScale="85000" lnSpcReduction="20000"/>
          </a:bodyPr>
          <a:lstStyle/>
          <a:p>
            <a:pPr marL="0" indent="0">
              <a:buNone/>
            </a:pPr>
            <a:r>
              <a:rPr lang="vi-VN" b="1" dirty="0"/>
              <a:t>IEC </a:t>
            </a:r>
            <a:r>
              <a:rPr lang="vi-VN" b="1" dirty="0" smtClean="0"/>
              <a:t>61000-4-11:2005 </a:t>
            </a:r>
            <a:r>
              <a:rPr lang="vi-VN" b="1" dirty="0"/>
              <a:t>/ TCVN </a:t>
            </a:r>
            <a:r>
              <a:rPr lang="vi-VN" dirty="0" smtClean="0"/>
              <a:t>8241-4-11:2015</a:t>
            </a:r>
            <a:r>
              <a:rPr lang="vi-VN" b="1" dirty="0" smtClean="0"/>
              <a:t> </a:t>
            </a:r>
            <a:r>
              <a:rPr lang="vi-VN" b="1" dirty="0"/>
              <a:t>: </a:t>
            </a:r>
            <a:r>
              <a:rPr lang="vi-VN" b="1" dirty="0" smtClean="0"/>
              <a:t>Miễn nhiễm đối với sụt áp, gián đoạn và biến đổi điện áp</a:t>
            </a:r>
            <a:endParaRPr lang="vi-VN" b="1" dirty="0"/>
          </a:p>
        </p:txBody>
      </p:sp>
      <p:sp>
        <p:nvSpPr>
          <p:cNvPr id="5" name="Content Placeholder 2"/>
          <p:cNvSpPr txBox="1">
            <a:spLocks/>
          </p:cNvSpPr>
          <p:nvPr/>
        </p:nvSpPr>
        <p:spPr>
          <a:xfrm>
            <a:off x="323528" y="1817441"/>
            <a:ext cx="8363272" cy="6401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a:t>Tổng quan</a:t>
            </a:r>
          </a:p>
        </p:txBody>
      </p:sp>
      <p:sp>
        <p:nvSpPr>
          <p:cNvPr id="7" name="Content Placeholder 2"/>
          <p:cNvSpPr txBox="1">
            <a:spLocks/>
          </p:cNvSpPr>
          <p:nvPr/>
        </p:nvSpPr>
        <p:spPr>
          <a:xfrm>
            <a:off x="443573" y="2348880"/>
            <a:ext cx="8363272"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vi-VN" sz="2400" dirty="0"/>
          </a:p>
        </p:txBody>
      </p:sp>
      <p:sp>
        <p:nvSpPr>
          <p:cNvPr id="4" name="Date Placeholder 3"/>
          <p:cNvSpPr>
            <a:spLocks noGrp="1"/>
          </p:cNvSpPr>
          <p:nvPr>
            <p:ph type="dt" sz="half" idx="10"/>
          </p:nvPr>
        </p:nvSpPr>
        <p:spPr/>
        <p:txBody>
          <a:bodyPr/>
          <a:lstStyle/>
          <a:p>
            <a:fld id="{936CB146-54DB-4498-8836-FD46C6B80DBD}" type="datetime1">
              <a:rPr lang="vi-VN" smtClean="0"/>
              <a:t>03/04/2018</a:t>
            </a:fld>
            <a:endParaRPr lang="vi-VN"/>
          </a:p>
        </p:txBody>
      </p:sp>
      <p:sp>
        <p:nvSpPr>
          <p:cNvPr id="8" name="Slide Number Placeholder 7"/>
          <p:cNvSpPr>
            <a:spLocks noGrp="1"/>
          </p:cNvSpPr>
          <p:nvPr>
            <p:ph type="sldNum" sz="quarter" idx="12"/>
          </p:nvPr>
        </p:nvSpPr>
        <p:spPr/>
        <p:txBody>
          <a:bodyPr/>
          <a:lstStyle/>
          <a:p>
            <a:fld id="{01FB6BD5-ABB8-4017-A434-08AE6E7002D1}" type="slidenum">
              <a:rPr lang="vi-VN" smtClean="0"/>
              <a:t>90</a:t>
            </a:fld>
            <a:endParaRPr lang="vi-VN"/>
          </a:p>
        </p:txBody>
      </p:sp>
      <p:sp>
        <p:nvSpPr>
          <p:cNvPr id="10" name="Content Placeholder 2"/>
          <p:cNvSpPr txBox="1">
            <a:spLocks/>
          </p:cNvSpPr>
          <p:nvPr/>
        </p:nvSpPr>
        <p:spPr>
          <a:xfrm>
            <a:off x="357229" y="2492896"/>
            <a:ext cx="8363272" cy="39604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vi-VN" sz="2400" dirty="0"/>
              <a:t>Những thiết bị điện, điện tử có thể bị ảnh hưởng bởi các hiện tượng sụt áp, gián đoạn ngắn hoặc biến đổi điện áp của nguồn điện cung cấp.</a:t>
            </a:r>
          </a:p>
          <a:p>
            <a:r>
              <a:rPr lang="vi-VN" sz="2400" dirty="0"/>
              <a:t>Hiện tượng sụt áp và gián đoạn ngắn điện áp có thể do lỗi trong mạng, chủ yếu là dòng ngắn mạch (xem IEC 61000-2-8), trong lắp đặt hoặc do thay đổi lớn đột ngột của tải. Trong thực tế, có thể xảy ra những trường hợp có hai hoặc nhiều hiện tượng sụt áp hoặc gián đoạn ngắn điện áp liên tiếp. Còn hiện tượng biến đổi điện áp thường là do tải nối với mạng điện thay đổi liên tục</a:t>
            </a:r>
          </a:p>
        </p:txBody>
      </p:sp>
    </p:spTree>
    <p:extLst>
      <p:ext uri="{BB962C8B-B14F-4D97-AF65-F5344CB8AC3E}">
        <p14:creationId xmlns:p14="http://schemas.microsoft.com/office/powerpoint/2010/main" val="46228879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251520" y="1052736"/>
            <a:ext cx="8579131" cy="792088"/>
          </a:xfrm>
        </p:spPr>
        <p:txBody>
          <a:bodyPr>
            <a:normAutofit fontScale="85000" lnSpcReduction="20000"/>
          </a:bodyPr>
          <a:lstStyle/>
          <a:p>
            <a:pPr marL="0" indent="0">
              <a:buNone/>
            </a:pPr>
            <a:r>
              <a:rPr lang="vi-VN" b="1" dirty="0"/>
              <a:t>IEC </a:t>
            </a:r>
            <a:r>
              <a:rPr lang="vi-VN" b="1" dirty="0" smtClean="0"/>
              <a:t>61000-4-11:2005 </a:t>
            </a:r>
            <a:r>
              <a:rPr lang="vi-VN" b="1" dirty="0"/>
              <a:t>/ TCVN </a:t>
            </a:r>
            <a:r>
              <a:rPr lang="vi-VN" dirty="0" smtClean="0"/>
              <a:t>8241-4-11:2015</a:t>
            </a:r>
            <a:r>
              <a:rPr lang="vi-VN" b="1" dirty="0" smtClean="0"/>
              <a:t> </a:t>
            </a:r>
            <a:r>
              <a:rPr lang="vi-VN" b="1" dirty="0"/>
              <a:t>: </a:t>
            </a:r>
            <a:r>
              <a:rPr lang="vi-VN" b="1" dirty="0" smtClean="0"/>
              <a:t>Miễn nhiễm đối với sụt áp, gián đoạn và biến đổi điện áp</a:t>
            </a:r>
            <a:endParaRPr lang="vi-VN" b="1" dirty="0"/>
          </a:p>
        </p:txBody>
      </p:sp>
      <p:sp>
        <p:nvSpPr>
          <p:cNvPr id="5" name="Content Placeholder 2"/>
          <p:cNvSpPr txBox="1">
            <a:spLocks/>
          </p:cNvSpPr>
          <p:nvPr/>
        </p:nvSpPr>
        <p:spPr>
          <a:xfrm>
            <a:off x="323528" y="1852795"/>
            <a:ext cx="8363272" cy="6401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smtClean="0"/>
              <a:t>Tổng quan</a:t>
            </a:r>
            <a:endParaRPr lang="vi-VN" sz="2400" b="1" dirty="0"/>
          </a:p>
        </p:txBody>
      </p:sp>
      <p:sp>
        <p:nvSpPr>
          <p:cNvPr id="7" name="Content Placeholder 2"/>
          <p:cNvSpPr txBox="1">
            <a:spLocks/>
          </p:cNvSpPr>
          <p:nvPr/>
        </p:nvSpPr>
        <p:spPr>
          <a:xfrm>
            <a:off x="443573" y="2348880"/>
            <a:ext cx="8363272"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vi-VN" sz="2400" dirty="0"/>
          </a:p>
        </p:txBody>
      </p:sp>
      <p:sp>
        <p:nvSpPr>
          <p:cNvPr id="4" name="Date Placeholder 3"/>
          <p:cNvSpPr>
            <a:spLocks noGrp="1"/>
          </p:cNvSpPr>
          <p:nvPr>
            <p:ph type="dt" sz="half" idx="10"/>
          </p:nvPr>
        </p:nvSpPr>
        <p:spPr/>
        <p:txBody>
          <a:bodyPr/>
          <a:lstStyle/>
          <a:p>
            <a:fld id="{936CB146-54DB-4498-8836-FD46C6B80DBD}" type="datetime1">
              <a:rPr lang="vi-VN" smtClean="0"/>
              <a:t>03/04/2018</a:t>
            </a:fld>
            <a:endParaRPr lang="vi-VN"/>
          </a:p>
        </p:txBody>
      </p:sp>
      <p:sp>
        <p:nvSpPr>
          <p:cNvPr id="8" name="Slide Number Placeholder 7"/>
          <p:cNvSpPr>
            <a:spLocks noGrp="1"/>
          </p:cNvSpPr>
          <p:nvPr>
            <p:ph type="sldNum" sz="quarter" idx="12"/>
          </p:nvPr>
        </p:nvSpPr>
        <p:spPr/>
        <p:txBody>
          <a:bodyPr/>
          <a:lstStyle/>
          <a:p>
            <a:fld id="{01FB6BD5-ABB8-4017-A434-08AE6E7002D1}" type="slidenum">
              <a:rPr lang="vi-VN" smtClean="0"/>
              <a:t>91</a:t>
            </a:fld>
            <a:endParaRPr lang="vi-VN"/>
          </a:p>
        </p:txBody>
      </p:sp>
      <p:sp>
        <p:nvSpPr>
          <p:cNvPr id="10" name="Content Placeholder 2"/>
          <p:cNvSpPr txBox="1">
            <a:spLocks/>
          </p:cNvSpPr>
          <p:nvPr/>
        </p:nvSpPr>
        <p:spPr>
          <a:xfrm>
            <a:off x="357229" y="2492896"/>
            <a:ext cx="8363272" cy="39604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vi-VN" sz="2400" dirty="0"/>
              <a:t>Về bản chất, những hiện tượng này là ngẫu nhiên và được đặc trưng bởi sự biến đổi điện áp định mức và khoảng thời gian xảy ra sự thay đổi đó.</a:t>
            </a:r>
          </a:p>
          <a:p>
            <a:r>
              <a:rPr lang="vi-VN" sz="2400" dirty="0" smtClean="0"/>
              <a:t>Vì </a:t>
            </a:r>
            <a:r>
              <a:rPr lang="vi-VN" sz="2400" dirty="0"/>
              <a:t>vậy, tiêu chuẩn này quy định các loại phép thử khác nhau mô phỏng các ảnh hưởng biến đổi điện áp nguồn đột ngột. Các phép thử này chỉ sử dụng cho những trường hợp thử nghiệm cụ thể và chính đáng theo tài liệu kỹ thuật sản phẩm hoặc theo quy định của các cơ quan quản lý sản phẩm. </a:t>
            </a:r>
          </a:p>
        </p:txBody>
      </p:sp>
    </p:spTree>
    <p:extLst>
      <p:ext uri="{BB962C8B-B14F-4D97-AF65-F5344CB8AC3E}">
        <p14:creationId xmlns:p14="http://schemas.microsoft.com/office/powerpoint/2010/main" val="19918484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251520" y="1052736"/>
            <a:ext cx="8579131" cy="792088"/>
          </a:xfrm>
        </p:spPr>
        <p:txBody>
          <a:bodyPr>
            <a:normAutofit fontScale="85000" lnSpcReduction="20000"/>
          </a:bodyPr>
          <a:lstStyle/>
          <a:p>
            <a:pPr marL="0" indent="0">
              <a:buNone/>
            </a:pPr>
            <a:r>
              <a:rPr lang="vi-VN" b="1" dirty="0"/>
              <a:t>IEC </a:t>
            </a:r>
            <a:r>
              <a:rPr lang="vi-VN" b="1" dirty="0" smtClean="0"/>
              <a:t>61000-4-11:2005 </a:t>
            </a:r>
            <a:r>
              <a:rPr lang="vi-VN" b="1" dirty="0"/>
              <a:t>/ TCVN </a:t>
            </a:r>
            <a:r>
              <a:rPr lang="vi-VN" dirty="0" smtClean="0"/>
              <a:t>8241-4-11:2015</a:t>
            </a:r>
            <a:r>
              <a:rPr lang="vi-VN" b="1" dirty="0" smtClean="0"/>
              <a:t> </a:t>
            </a:r>
            <a:r>
              <a:rPr lang="vi-VN" b="1" dirty="0"/>
              <a:t>: </a:t>
            </a:r>
            <a:r>
              <a:rPr lang="vi-VN" b="1" dirty="0" smtClean="0"/>
              <a:t>Miễn nhiễm đối với sụt áp, gián đoạn và biến đổi điện áp</a:t>
            </a:r>
            <a:endParaRPr lang="vi-VN" b="1" dirty="0"/>
          </a:p>
        </p:txBody>
      </p:sp>
      <p:sp>
        <p:nvSpPr>
          <p:cNvPr id="5" name="Content Placeholder 2"/>
          <p:cNvSpPr txBox="1">
            <a:spLocks/>
          </p:cNvSpPr>
          <p:nvPr/>
        </p:nvSpPr>
        <p:spPr>
          <a:xfrm>
            <a:off x="323528" y="1851307"/>
            <a:ext cx="8363272" cy="6401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smtClean="0"/>
              <a:t>Sụt áp</a:t>
            </a:r>
            <a:endParaRPr lang="vi-VN" sz="2400" b="1" dirty="0"/>
          </a:p>
        </p:txBody>
      </p:sp>
      <p:sp>
        <p:nvSpPr>
          <p:cNvPr id="7" name="Content Placeholder 2"/>
          <p:cNvSpPr txBox="1">
            <a:spLocks/>
          </p:cNvSpPr>
          <p:nvPr/>
        </p:nvSpPr>
        <p:spPr>
          <a:xfrm>
            <a:off x="443573" y="2348880"/>
            <a:ext cx="8363272"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vi-VN" sz="2400" dirty="0"/>
          </a:p>
        </p:txBody>
      </p:sp>
      <p:sp>
        <p:nvSpPr>
          <p:cNvPr id="4" name="Date Placeholder 3"/>
          <p:cNvSpPr>
            <a:spLocks noGrp="1"/>
          </p:cNvSpPr>
          <p:nvPr>
            <p:ph type="dt" sz="half" idx="10"/>
          </p:nvPr>
        </p:nvSpPr>
        <p:spPr/>
        <p:txBody>
          <a:bodyPr/>
          <a:lstStyle/>
          <a:p>
            <a:fld id="{936CB146-54DB-4498-8836-FD46C6B80DBD}" type="datetime1">
              <a:rPr lang="vi-VN" smtClean="0"/>
              <a:t>03/04/2018</a:t>
            </a:fld>
            <a:endParaRPr lang="vi-VN"/>
          </a:p>
        </p:txBody>
      </p:sp>
      <p:sp>
        <p:nvSpPr>
          <p:cNvPr id="8" name="Slide Number Placeholder 7"/>
          <p:cNvSpPr>
            <a:spLocks noGrp="1"/>
          </p:cNvSpPr>
          <p:nvPr>
            <p:ph type="sldNum" sz="quarter" idx="12"/>
          </p:nvPr>
        </p:nvSpPr>
        <p:spPr/>
        <p:txBody>
          <a:bodyPr/>
          <a:lstStyle/>
          <a:p>
            <a:fld id="{01FB6BD5-ABB8-4017-A434-08AE6E7002D1}" type="slidenum">
              <a:rPr lang="vi-VN" smtClean="0"/>
              <a:t>92</a:t>
            </a:fld>
            <a:endParaRPr lang="vi-VN"/>
          </a:p>
        </p:txBody>
      </p:sp>
      <p:pic>
        <p:nvPicPr>
          <p:cNvPr id="9" name="Picture 8" descr="https://vanbanphapluat.co/data/2017/08/288151/image002.jpg"/>
          <p:cNvPicPr/>
          <p:nvPr/>
        </p:nvPicPr>
        <p:blipFill>
          <a:blip r:embed="rId2">
            <a:extLst>
              <a:ext uri="{28A0092B-C50C-407E-A947-70E740481C1C}">
                <a14:useLocalDpi xmlns:a14="http://schemas.microsoft.com/office/drawing/2010/main" val="0"/>
              </a:ext>
            </a:extLst>
          </a:blip>
          <a:srcRect/>
          <a:stretch>
            <a:fillRect/>
          </a:stretch>
        </p:blipFill>
        <p:spPr bwMode="auto">
          <a:xfrm>
            <a:off x="683568" y="2491408"/>
            <a:ext cx="6840760" cy="3241848"/>
          </a:xfrm>
          <a:prstGeom prst="rect">
            <a:avLst/>
          </a:prstGeom>
          <a:noFill/>
          <a:ln>
            <a:noFill/>
          </a:ln>
        </p:spPr>
      </p:pic>
    </p:spTree>
    <p:extLst>
      <p:ext uri="{BB962C8B-B14F-4D97-AF65-F5344CB8AC3E}">
        <p14:creationId xmlns:p14="http://schemas.microsoft.com/office/powerpoint/2010/main" val="359795321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251520" y="1052736"/>
            <a:ext cx="8579131" cy="792088"/>
          </a:xfrm>
        </p:spPr>
        <p:txBody>
          <a:bodyPr>
            <a:normAutofit fontScale="85000" lnSpcReduction="20000"/>
          </a:bodyPr>
          <a:lstStyle/>
          <a:p>
            <a:pPr marL="0" indent="0">
              <a:buNone/>
            </a:pPr>
            <a:r>
              <a:rPr lang="vi-VN" b="1" dirty="0"/>
              <a:t>IEC </a:t>
            </a:r>
            <a:r>
              <a:rPr lang="vi-VN" b="1" dirty="0" smtClean="0"/>
              <a:t>61000-4-11:2005 </a:t>
            </a:r>
            <a:r>
              <a:rPr lang="vi-VN" b="1" dirty="0"/>
              <a:t>/ TCVN </a:t>
            </a:r>
            <a:r>
              <a:rPr lang="vi-VN" dirty="0" smtClean="0"/>
              <a:t>8241-4-11:2015</a:t>
            </a:r>
            <a:r>
              <a:rPr lang="vi-VN" b="1" dirty="0" smtClean="0"/>
              <a:t> </a:t>
            </a:r>
            <a:r>
              <a:rPr lang="vi-VN" b="1" dirty="0"/>
              <a:t>: </a:t>
            </a:r>
            <a:r>
              <a:rPr lang="vi-VN" b="1" dirty="0" smtClean="0"/>
              <a:t>Miễn nhiễm đối với sụt áp, gián đoạn và biến đổi điện áp</a:t>
            </a:r>
            <a:endParaRPr lang="vi-VN" b="1" dirty="0"/>
          </a:p>
        </p:txBody>
      </p:sp>
      <p:sp>
        <p:nvSpPr>
          <p:cNvPr id="5" name="Content Placeholder 2"/>
          <p:cNvSpPr txBox="1">
            <a:spLocks/>
          </p:cNvSpPr>
          <p:nvPr/>
        </p:nvSpPr>
        <p:spPr>
          <a:xfrm>
            <a:off x="323528" y="1851307"/>
            <a:ext cx="8363272" cy="6401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smtClean="0"/>
              <a:t>Gián đoạn điện áp</a:t>
            </a:r>
            <a:endParaRPr lang="vi-VN" sz="2400" b="1" dirty="0"/>
          </a:p>
        </p:txBody>
      </p:sp>
      <p:sp>
        <p:nvSpPr>
          <p:cNvPr id="7" name="Content Placeholder 2"/>
          <p:cNvSpPr txBox="1">
            <a:spLocks/>
          </p:cNvSpPr>
          <p:nvPr/>
        </p:nvSpPr>
        <p:spPr>
          <a:xfrm>
            <a:off x="443573" y="2348880"/>
            <a:ext cx="8363272"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vi-VN" sz="2400" dirty="0"/>
          </a:p>
        </p:txBody>
      </p:sp>
      <p:sp>
        <p:nvSpPr>
          <p:cNvPr id="4" name="Date Placeholder 3"/>
          <p:cNvSpPr>
            <a:spLocks noGrp="1"/>
          </p:cNvSpPr>
          <p:nvPr>
            <p:ph type="dt" sz="half" idx="10"/>
          </p:nvPr>
        </p:nvSpPr>
        <p:spPr/>
        <p:txBody>
          <a:bodyPr/>
          <a:lstStyle/>
          <a:p>
            <a:fld id="{936CB146-54DB-4498-8836-FD46C6B80DBD}" type="datetime1">
              <a:rPr lang="vi-VN" smtClean="0"/>
              <a:t>03/04/2018</a:t>
            </a:fld>
            <a:endParaRPr lang="vi-VN"/>
          </a:p>
        </p:txBody>
      </p:sp>
      <p:sp>
        <p:nvSpPr>
          <p:cNvPr id="8" name="Slide Number Placeholder 7"/>
          <p:cNvSpPr>
            <a:spLocks noGrp="1"/>
          </p:cNvSpPr>
          <p:nvPr>
            <p:ph type="sldNum" sz="quarter" idx="12"/>
          </p:nvPr>
        </p:nvSpPr>
        <p:spPr/>
        <p:txBody>
          <a:bodyPr/>
          <a:lstStyle/>
          <a:p>
            <a:fld id="{01FB6BD5-ABB8-4017-A434-08AE6E7002D1}" type="slidenum">
              <a:rPr lang="vi-VN" smtClean="0"/>
              <a:t>93</a:t>
            </a:fld>
            <a:endParaRPr lang="vi-VN"/>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478997"/>
            <a:ext cx="6912768" cy="3201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27537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251520" y="1052736"/>
            <a:ext cx="8579131" cy="792088"/>
          </a:xfrm>
        </p:spPr>
        <p:txBody>
          <a:bodyPr>
            <a:normAutofit fontScale="85000" lnSpcReduction="20000"/>
          </a:bodyPr>
          <a:lstStyle/>
          <a:p>
            <a:pPr marL="0" indent="0">
              <a:buNone/>
            </a:pPr>
            <a:r>
              <a:rPr lang="vi-VN" b="1" dirty="0"/>
              <a:t>IEC </a:t>
            </a:r>
            <a:r>
              <a:rPr lang="vi-VN" b="1" dirty="0" smtClean="0"/>
              <a:t>61000-4-11:2005 </a:t>
            </a:r>
            <a:r>
              <a:rPr lang="vi-VN" b="1" dirty="0"/>
              <a:t>/ TCVN </a:t>
            </a:r>
            <a:r>
              <a:rPr lang="vi-VN" dirty="0" smtClean="0"/>
              <a:t>8241-4-11:2015</a:t>
            </a:r>
            <a:r>
              <a:rPr lang="vi-VN" b="1" dirty="0" smtClean="0"/>
              <a:t> </a:t>
            </a:r>
            <a:r>
              <a:rPr lang="vi-VN" b="1" dirty="0"/>
              <a:t>: </a:t>
            </a:r>
            <a:r>
              <a:rPr lang="vi-VN" b="1" dirty="0" smtClean="0"/>
              <a:t>Miễn nhiễm đối với sụt áp, gián đoạn và biến đổi điện áp</a:t>
            </a:r>
            <a:endParaRPr lang="vi-VN" b="1" dirty="0"/>
          </a:p>
        </p:txBody>
      </p:sp>
      <p:sp>
        <p:nvSpPr>
          <p:cNvPr id="5" name="Content Placeholder 2"/>
          <p:cNvSpPr txBox="1">
            <a:spLocks/>
          </p:cNvSpPr>
          <p:nvPr/>
        </p:nvSpPr>
        <p:spPr>
          <a:xfrm>
            <a:off x="323528" y="1851307"/>
            <a:ext cx="8363272" cy="6401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a:t>B</a:t>
            </a:r>
            <a:r>
              <a:rPr lang="vi-VN" sz="2400" b="1" dirty="0" smtClean="0"/>
              <a:t>iến </a:t>
            </a:r>
            <a:r>
              <a:rPr lang="vi-VN" sz="2400" b="1" dirty="0"/>
              <a:t>đổi điện áp</a:t>
            </a:r>
          </a:p>
        </p:txBody>
      </p:sp>
      <p:sp>
        <p:nvSpPr>
          <p:cNvPr id="7" name="Content Placeholder 2"/>
          <p:cNvSpPr txBox="1">
            <a:spLocks/>
          </p:cNvSpPr>
          <p:nvPr/>
        </p:nvSpPr>
        <p:spPr>
          <a:xfrm>
            <a:off x="443573" y="2348880"/>
            <a:ext cx="8363272"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vi-VN" sz="2400" dirty="0"/>
          </a:p>
        </p:txBody>
      </p:sp>
      <p:sp>
        <p:nvSpPr>
          <p:cNvPr id="4" name="Date Placeholder 3"/>
          <p:cNvSpPr>
            <a:spLocks noGrp="1"/>
          </p:cNvSpPr>
          <p:nvPr>
            <p:ph type="dt" sz="half" idx="10"/>
          </p:nvPr>
        </p:nvSpPr>
        <p:spPr/>
        <p:txBody>
          <a:bodyPr/>
          <a:lstStyle/>
          <a:p>
            <a:fld id="{936CB146-54DB-4498-8836-FD46C6B80DBD}" type="datetime1">
              <a:rPr lang="vi-VN" smtClean="0"/>
              <a:t>03/04/2018</a:t>
            </a:fld>
            <a:endParaRPr lang="vi-VN"/>
          </a:p>
        </p:txBody>
      </p:sp>
      <p:sp>
        <p:nvSpPr>
          <p:cNvPr id="8" name="Slide Number Placeholder 7"/>
          <p:cNvSpPr>
            <a:spLocks noGrp="1"/>
          </p:cNvSpPr>
          <p:nvPr>
            <p:ph type="sldNum" sz="quarter" idx="12"/>
          </p:nvPr>
        </p:nvSpPr>
        <p:spPr/>
        <p:txBody>
          <a:bodyPr/>
          <a:lstStyle/>
          <a:p>
            <a:fld id="{01FB6BD5-ABB8-4017-A434-08AE6E7002D1}" type="slidenum">
              <a:rPr lang="vi-VN" smtClean="0"/>
              <a:t>94</a:t>
            </a:fld>
            <a:endParaRPr lang="vi-VN"/>
          </a:p>
        </p:txBody>
      </p:sp>
      <p:pic>
        <p:nvPicPr>
          <p:cNvPr id="9" name="Picture 8" descr="https://vanbanphapluat.co/data/2017/08/288151/image004.jpg"/>
          <p:cNvPicPr/>
          <p:nvPr/>
        </p:nvPicPr>
        <p:blipFill>
          <a:blip r:embed="rId2">
            <a:extLst>
              <a:ext uri="{28A0092B-C50C-407E-A947-70E740481C1C}">
                <a14:useLocalDpi xmlns:a14="http://schemas.microsoft.com/office/drawing/2010/main" val="0"/>
              </a:ext>
            </a:extLst>
          </a:blip>
          <a:srcRect/>
          <a:stretch>
            <a:fillRect/>
          </a:stretch>
        </p:blipFill>
        <p:spPr bwMode="auto">
          <a:xfrm>
            <a:off x="2196465" y="2350452"/>
            <a:ext cx="4751070" cy="2157095"/>
          </a:xfrm>
          <a:prstGeom prst="rect">
            <a:avLst/>
          </a:prstGeom>
          <a:noFill/>
          <a:ln>
            <a:noFill/>
          </a:ln>
        </p:spPr>
      </p:pic>
    </p:spTree>
    <p:extLst>
      <p:ext uri="{BB962C8B-B14F-4D97-AF65-F5344CB8AC3E}">
        <p14:creationId xmlns:p14="http://schemas.microsoft.com/office/powerpoint/2010/main" val="129577587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251520" y="1052736"/>
            <a:ext cx="8579131" cy="792088"/>
          </a:xfrm>
        </p:spPr>
        <p:txBody>
          <a:bodyPr>
            <a:normAutofit fontScale="85000" lnSpcReduction="20000"/>
          </a:bodyPr>
          <a:lstStyle/>
          <a:p>
            <a:pPr marL="0" indent="0">
              <a:buNone/>
            </a:pPr>
            <a:r>
              <a:rPr lang="vi-VN" b="1" dirty="0"/>
              <a:t>IEC </a:t>
            </a:r>
            <a:r>
              <a:rPr lang="vi-VN" b="1" dirty="0" smtClean="0"/>
              <a:t>61000-4-11:2005 </a:t>
            </a:r>
            <a:r>
              <a:rPr lang="vi-VN" b="1" dirty="0"/>
              <a:t>/ TCVN </a:t>
            </a:r>
            <a:r>
              <a:rPr lang="vi-VN" dirty="0" smtClean="0"/>
              <a:t>8241-4-11:2015</a:t>
            </a:r>
            <a:r>
              <a:rPr lang="vi-VN" b="1" dirty="0" smtClean="0"/>
              <a:t> </a:t>
            </a:r>
            <a:r>
              <a:rPr lang="vi-VN" b="1" dirty="0"/>
              <a:t>: </a:t>
            </a:r>
            <a:r>
              <a:rPr lang="vi-VN" b="1" dirty="0" smtClean="0"/>
              <a:t>Miễn nhiễm đối với sụt áp, gián đoạn và biến đổi điện áp</a:t>
            </a:r>
            <a:endParaRPr lang="vi-VN" b="1" dirty="0"/>
          </a:p>
        </p:txBody>
      </p:sp>
      <p:sp>
        <p:nvSpPr>
          <p:cNvPr id="5" name="Content Placeholder 2"/>
          <p:cNvSpPr txBox="1">
            <a:spLocks/>
          </p:cNvSpPr>
          <p:nvPr/>
        </p:nvSpPr>
        <p:spPr>
          <a:xfrm>
            <a:off x="323528" y="1708779"/>
            <a:ext cx="8363272" cy="6401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a:t>5. Các mức thử</a:t>
            </a:r>
          </a:p>
        </p:txBody>
      </p:sp>
      <p:sp>
        <p:nvSpPr>
          <p:cNvPr id="7" name="Content Placeholder 2"/>
          <p:cNvSpPr txBox="1">
            <a:spLocks/>
          </p:cNvSpPr>
          <p:nvPr/>
        </p:nvSpPr>
        <p:spPr>
          <a:xfrm>
            <a:off x="443573" y="2348880"/>
            <a:ext cx="8363272"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vi-VN" sz="2400" dirty="0"/>
          </a:p>
        </p:txBody>
      </p:sp>
      <p:sp>
        <p:nvSpPr>
          <p:cNvPr id="4" name="Date Placeholder 3"/>
          <p:cNvSpPr>
            <a:spLocks noGrp="1"/>
          </p:cNvSpPr>
          <p:nvPr>
            <p:ph type="dt" sz="half" idx="10"/>
          </p:nvPr>
        </p:nvSpPr>
        <p:spPr/>
        <p:txBody>
          <a:bodyPr/>
          <a:lstStyle/>
          <a:p>
            <a:fld id="{936CB146-54DB-4498-8836-FD46C6B80DBD}" type="datetime1">
              <a:rPr lang="vi-VN" smtClean="0"/>
              <a:t>03/04/2018</a:t>
            </a:fld>
            <a:endParaRPr lang="vi-VN"/>
          </a:p>
        </p:txBody>
      </p:sp>
      <p:sp>
        <p:nvSpPr>
          <p:cNvPr id="8" name="Slide Number Placeholder 7"/>
          <p:cNvSpPr>
            <a:spLocks noGrp="1"/>
          </p:cNvSpPr>
          <p:nvPr>
            <p:ph type="sldNum" sz="quarter" idx="12"/>
          </p:nvPr>
        </p:nvSpPr>
        <p:spPr/>
        <p:txBody>
          <a:bodyPr/>
          <a:lstStyle/>
          <a:p>
            <a:fld id="{01FB6BD5-ABB8-4017-A434-08AE6E7002D1}" type="slidenum">
              <a:rPr lang="vi-VN" smtClean="0"/>
              <a:t>95</a:t>
            </a:fld>
            <a:endParaRPr lang="vi-VN"/>
          </a:p>
        </p:txBody>
      </p:sp>
      <p:sp>
        <p:nvSpPr>
          <p:cNvPr id="10" name="Content Placeholder 2"/>
          <p:cNvSpPr txBox="1">
            <a:spLocks/>
          </p:cNvSpPr>
          <p:nvPr/>
        </p:nvSpPr>
        <p:spPr>
          <a:xfrm>
            <a:off x="352128" y="2188854"/>
            <a:ext cx="8363272" cy="442450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t>Tiêu chuẩn này lấy điện áp định mức của thiết bị được thử nghiệm (U</a:t>
            </a:r>
            <a:r>
              <a:rPr lang="vi-VN" sz="2400" baseline="-25000" dirty="0"/>
              <a:t>T</a:t>
            </a:r>
            <a:r>
              <a:rPr lang="vi-VN" sz="2400" dirty="0"/>
              <a:t>) làm cơ sở cho chỉ tiêu mức thử điện áp.</a:t>
            </a:r>
          </a:p>
          <a:p>
            <a:pPr marL="0" indent="0">
              <a:buNone/>
            </a:pPr>
            <a:r>
              <a:rPr lang="vi-VN" sz="2400" dirty="0"/>
              <a:t>Với thiết bị có một dải điện áp định mức, phải áp dụng các quy định về mức thử như sau;</a:t>
            </a:r>
          </a:p>
          <a:p>
            <a:r>
              <a:rPr lang="vi-VN" sz="2400" dirty="0" smtClean="0"/>
              <a:t>Nếu </a:t>
            </a:r>
            <a:r>
              <a:rPr lang="vi-VN" sz="2400" dirty="0"/>
              <a:t>dải điện áp không vượt quá 20% trị số điện áp thấp của dải điện áp định mức, thì có thể lấy một trị số điện áp trong dải này làm cơ sở cho chỉ tiêu mức thử (U</a:t>
            </a:r>
            <a:r>
              <a:rPr lang="vi-VN" sz="2400" baseline="-25000" dirty="0"/>
              <a:t>T</a:t>
            </a:r>
            <a:r>
              <a:rPr lang="vi-VN" sz="2400" dirty="0"/>
              <a:t>);</a:t>
            </a:r>
          </a:p>
          <a:p>
            <a:r>
              <a:rPr lang="vi-VN" sz="2400" dirty="0" smtClean="0"/>
              <a:t>Trong </a:t>
            </a:r>
            <a:r>
              <a:rPr lang="vi-VN" sz="2400" dirty="0"/>
              <a:t>các trường hợp khác, các bước thử được áp dụng cho cả hai trị số điện áp thấp và điện áp cao của dải điện áp đó;</a:t>
            </a:r>
          </a:p>
          <a:p>
            <a:r>
              <a:rPr lang="vi-VN" sz="2400" dirty="0" smtClean="0"/>
              <a:t>Hướng </a:t>
            </a:r>
            <a:r>
              <a:rPr lang="vi-VN" sz="2400" dirty="0"/>
              <a:t>dẫn lựa chọn mức thử và khoảng thời gian thử nghiệm có trong IEC 61000-2-8.</a:t>
            </a:r>
          </a:p>
        </p:txBody>
      </p:sp>
    </p:spTree>
    <p:extLst>
      <p:ext uri="{BB962C8B-B14F-4D97-AF65-F5344CB8AC3E}">
        <p14:creationId xmlns:p14="http://schemas.microsoft.com/office/powerpoint/2010/main" val="199184847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251520" y="1052736"/>
            <a:ext cx="8579131" cy="792088"/>
          </a:xfrm>
        </p:spPr>
        <p:txBody>
          <a:bodyPr>
            <a:normAutofit fontScale="85000" lnSpcReduction="20000"/>
          </a:bodyPr>
          <a:lstStyle/>
          <a:p>
            <a:pPr marL="0" indent="0">
              <a:buNone/>
            </a:pPr>
            <a:r>
              <a:rPr lang="vi-VN" b="1" dirty="0"/>
              <a:t>IEC </a:t>
            </a:r>
            <a:r>
              <a:rPr lang="vi-VN" b="1" dirty="0" smtClean="0"/>
              <a:t>61000-4-11:2005 </a:t>
            </a:r>
            <a:r>
              <a:rPr lang="vi-VN" b="1" dirty="0"/>
              <a:t>/ TCVN </a:t>
            </a:r>
            <a:r>
              <a:rPr lang="vi-VN" dirty="0" smtClean="0"/>
              <a:t>8241-4-11:2015</a:t>
            </a:r>
            <a:r>
              <a:rPr lang="vi-VN" b="1" dirty="0" smtClean="0"/>
              <a:t> </a:t>
            </a:r>
            <a:r>
              <a:rPr lang="vi-VN" b="1" dirty="0"/>
              <a:t>: </a:t>
            </a:r>
            <a:r>
              <a:rPr lang="vi-VN" b="1" dirty="0" smtClean="0"/>
              <a:t>Miễn nhiễm đối với sụt áp, gián đoạn và biến đổi điện áp</a:t>
            </a:r>
            <a:endParaRPr lang="vi-VN" b="1" dirty="0"/>
          </a:p>
        </p:txBody>
      </p:sp>
      <p:sp>
        <p:nvSpPr>
          <p:cNvPr id="5" name="Content Placeholder 2"/>
          <p:cNvSpPr txBox="1">
            <a:spLocks/>
          </p:cNvSpPr>
          <p:nvPr/>
        </p:nvSpPr>
        <p:spPr>
          <a:xfrm>
            <a:off x="323528" y="1851307"/>
            <a:ext cx="8363272" cy="6401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a:t>Hiện tượng sụt áp và gián đoạn ngắn điện áp</a:t>
            </a:r>
          </a:p>
        </p:txBody>
      </p:sp>
      <p:sp>
        <p:nvSpPr>
          <p:cNvPr id="7" name="Content Placeholder 2"/>
          <p:cNvSpPr txBox="1">
            <a:spLocks/>
          </p:cNvSpPr>
          <p:nvPr/>
        </p:nvSpPr>
        <p:spPr>
          <a:xfrm>
            <a:off x="443573" y="2348880"/>
            <a:ext cx="8363272"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vi-VN" sz="2400" dirty="0"/>
          </a:p>
        </p:txBody>
      </p:sp>
      <p:sp>
        <p:nvSpPr>
          <p:cNvPr id="4" name="Date Placeholder 3"/>
          <p:cNvSpPr>
            <a:spLocks noGrp="1"/>
          </p:cNvSpPr>
          <p:nvPr>
            <p:ph type="dt" sz="half" idx="10"/>
          </p:nvPr>
        </p:nvSpPr>
        <p:spPr/>
        <p:txBody>
          <a:bodyPr/>
          <a:lstStyle/>
          <a:p>
            <a:fld id="{936CB146-54DB-4498-8836-FD46C6B80DBD}" type="datetime1">
              <a:rPr lang="vi-VN" smtClean="0"/>
              <a:t>03/04/2018</a:t>
            </a:fld>
            <a:endParaRPr lang="vi-VN"/>
          </a:p>
        </p:txBody>
      </p:sp>
      <p:sp>
        <p:nvSpPr>
          <p:cNvPr id="8" name="Slide Number Placeholder 7"/>
          <p:cNvSpPr>
            <a:spLocks noGrp="1"/>
          </p:cNvSpPr>
          <p:nvPr>
            <p:ph type="sldNum" sz="quarter" idx="12"/>
          </p:nvPr>
        </p:nvSpPr>
        <p:spPr/>
        <p:txBody>
          <a:bodyPr/>
          <a:lstStyle/>
          <a:p>
            <a:fld id="{01FB6BD5-ABB8-4017-A434-08AE6E7002D1}" type="slidenum">
              <a:rPr lang="vi-VN" smtClean="0"/>
              <a:t>96</a:t>
            </a:fld>
            <a:endParaRPr lang="vi-VN"/>
          </a:p>
        </p:txBody>
      </p:sp>
      <p:sp>
        <p:nvSpPr>
          <p:cNvPr id="10" name="Content Placeholder 2"/>
          <p:cNvSpPr txBox="1">
            <a:spLocks/>
          </p:cNvSpPr>
          <p:nvPr/>
        </p:nvSpPr>
        <p:spPr>
          <a:xfrm>
            <a:off x="357229" y="2492896"/>
            <a:ext cx="8363272" cy="39604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vi-VN" sz="2400" dirty="0"/>
              <a:t>Sự chuyển đổi giữa U</a:t>
            </a:r>
            <a:r>
              <a:rPr lang="vi-VN" sz="2400" baseline="-25000" dirty="0"/>
              <a:t>T</a:t>
            </a:r>
            <a:r>
              <a:rPr lang="vi-VN" sz="2400" dirty="0"/>
              <a:t> và điện áp được thay đổi là đột ngột. Bước thử có thể bắt đầu và kết thúc ở góc pha bất kỳ của điện áp nguồn. Các mức điện áp thử (tính bằng % của U</a:t>
            </a:r>
            <a:r>
              <a:rPr lang="vi-VN" sz="2400" baseline="-25000" dirty="0"/>
              <a:t>T</a:t>
            </a:r>
            <a:r>
              <a:rPr lang="vi-VN" sz="2400" dirty="0"/>
              <a:t>) được áp dụng là 0%, 40%, 70% và 80%, tương ứng với các sụt áp có điện áp dư 0%, 40%, 70% và 80%.</a:t>
            </a:r>
          </a:p>
        </p:txBody>
      </p:sp>
    </p:spTree>
    <p:extLst>
      <p:ext uri="{BB962C8B-B14F-4D97-AF65-F5344CB8AC3E}">
        <p14:creationId xmlns:p14="http://schemas.microsoft.com/office/powerpoint/2010/main" val="386900855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251520" y="1052736"/>
            <a:ext cx="8579131" cy="792088"/>
          </a:xfrm>
        </p:spPr>
        <p:txBody>
          <a:bodyPr>
            <a:normAutofit fontScale="85000" lnSpcReduction="20000"/>
          </a:bodyPr>
          <a:lstStyle/>
          <a:p>
            <a:pPr marL="0" indent="0">
              <a:buNone/>
            </a:pPr>
            <a:r>
              <a:rPr lang="vi-VN" b="1" dirty="0"/>
              <a:t>IEC </a:t>
            </a:r>
            <a:r>
              <a:rPr lang="vi-VN" b="1" dirty="0" smtClean="0"/>
              <a:t>61000-4-11:2005 </a:t>
            </a:r>
            <a:r>
              <a:rPr lang="vi-VN" b="1" dirty="0"/>
              <a:t>/ TCVN </a:t>
            </a:r>
            <a:r>
              <a:rPr lang="vi-VN" dirty="0" smtClean="0"/>
              <a:t>8241-4-11:2015</a:t>
            </a:r>
            <a:r>
              <a:rPr lang="vi-VN" b="1" dirty="0" smtClean="0"/>
              <a:t> </a:t>
            </a:r>
            <a:r>
              <a:rPr lang="vi-VN" b="1" dirty="0"/>
              <a:t>: </a:t>
            </a:r>
            <a:r>
              <a:rPr lang="vi-VN" b="1" dirty="0" smtClean="0"/>
              <a:t>Miễn nhiễm đối với sụt áp, gián đoạn và biến đổi điện áp</a:t>
            </a:r>
            <a:endParaRPr lang="vi-VN" b="1" dirty="0"/>
          </a:p>
        </p:txBody>
      </p:sp>
      <p:sp>
        <p:nvSpPr>
          <p:cNvPr id="5" name="Content Placeholder 2"/>
          <p:cNvSpPr txBox="1">
            <a:spLocks/>
          </p:cNvSpPr>
          <p:nvPr/>
        </p:nvSpPr>
        <p:spPr>
          <a:xfrm>
            <a:off x="323528" y="1851307"/>
            <a:ext cx="8363272" cy="6401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a:t>Hiện tượng sụt áp và gián đoạn ngắn điện áp</a:t>
            </a:r>
          </a:p>
        </p:txBody>
      </p:sp>
      <p:sp>
        <p:nvSpPr>
          <p:cNvPr id="7" name="Content Placeholder 2"/>
          <p:cNvSpPr txBox="1">
            <a:spLocks/>
          </p:cNvSpPr>
          <p:nvPr/>
        </p:nvSpPr>
        <p:spPr>
          <a:xfrm>
            <a:off x="443573" y="2348880"/>
            <a:ext cx="8363272"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vi-VN" sz="2400" dirty="0"/>
          </a:p>
        </p:txBody>
      </p:sp>
      <p:sp>
        <p:nvSpPr>
          <p:cNvPr id="4" name="Date Placeholder 3"/>
          <p:cNvSpPr>
            <a:spLocks noGrp="1"/>
          </p:cNvSpPr>
          <p:nvPr>
            <p:ph type="dt" sz="half" idx="10"/>
          </p:nvPr>
        </p:nvSpPr>
        <p:spPr/>
        <p:txBody>
          <a:bodyPr/>
          <a:lstStyle/>
          <a:p>
            <a:fld id="{936CB146-54DB-4498-8836-FD46C6B80DBD}" type="datetime1">
              <a:rPr lang="vi-VN" smtClean="0"/>
              <a:t>03/04/2018</a:t>
            </a:fld>
            <a:endParaRPr lang="vi-VN"/>
          </a:p>
        </p:txBody>
      </p:sp>
      <p:sp>
        <p:nvSpPr>
          <p:cNvPr id="8" name="Slide Number Placeholder 7"/>
          <p:cNvSpPr>
            <a:spLocks noGrp="1"/>
          </p:cNvSpPr>
          <p:nvPr>
            <p:ph type="sldNum" sz="quarter" idx="12"/>
          </p:nvPr>
        </p:nvSpPr>
        <p:spPr/>
        <p:txBody>
          <a:bodyPr/>
          <a:lstStyle/>
          <a:p>
            <a:fld id="{01FB6BD5-ABB8-4017-A434-08AE6E7002D1}" type="slidenum">
              <a:rPr lang="vi-VN" smtClean="0"/>
              <a:t>97</a:t>
            </a:fld>
            <a:endParaRPr lang="vi-VN"/>
          </a:p>
        </p:txBody>
      </p:sp>
      <p:sp>
        <p:nvSpPr>
          <p:cNvPr id="10" name="Content Placeholder 2"/>
          <p:cNvSpPr txBox="1">
            <a:spLocks/>
          </p:cNvSpPr>
          <p:nvPr/>
        </p:nvSpPr>
        <p:spPr>
          <a:xfrm>
            <a:off x="357229" y="2492896"/>
            <a:ext cx="8363272" cy="23042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vi-VN" sz="2400" dirty="0"/>
              <a:t>Sự chuyển đổi giữa U</a:t>
            </a:r>
            <a:r>
              <a:rPr lang="vi-VN" sz="2400" baseline="-25000" dirty="0"/>
              <a:t>T</a:t>
            </a:r>
            <a:r>
              <a:rPr lang="vi-VN" sz="2400" dirty="0"/>
              <a:t> và điện áp được thay đổi là đột ngột. Bước thử có thể bắt đầu và kết thúc ở góc pha bất kỳ của điện áp nguồn. Các mức điện áp thử (tính bằng % của U</a:t>
            </a:r>
            <a:r>
              <a:rPr lang="vi-VN" sz="2400" baseline="-25000" dirty="0"/>
              <a:t>T</a:t>
            </a:r>
            <a:r>
              <a:rPr lang="vi-VN" sz="2400" dirty="0"/>
              <a:t>) được áp dụng là 0%, 40%, 70% và 80%, tương ứng với các sụt áp có điện áp dư 0%, 40%, 70% và 80%.</a:t>
            </a:r>
          </a:p>
        </p:txBody>
      </p:sp>
    </p:spTree>
    <p:extLst>
      <p:ext uri="{BB962C8B-B14F-4D97-AF65-F5344CB8AC3E}">
        <p14:creationId xmlns:p14="http://schemas.microsoft.com/office/powerpoint/2010/main" val="199184847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251520" y="1052736"/>
            <a:ext cx="8579131" cy="792088"/>
          </a:xfrm>
        </p:spPr>
        <p:txBody>
          <a:bodyPr>
            <a:normAutofit fontScale="85000" lnSpcReduction="20000"/>
          </a:bodyPr>
          <a:lstStyle/>
          <a:p>
            <a:pPr marL="0" indent="0">
              <a:buNone/>
            </a:pPr>
            <a:r>
              <a:rPr lang="vi-VN" b="1" dirty="0"/>
              <a:t>IEC </a:t>
            </a:r>
            <a:r>
              <a:rPr lang="vi-VN" b="1" dirty="0" smtClean="0"/>
              <a:t>61000-4-11:2005 </a:t>
            </a:r>
            <a:r>
              <a:rPr lang="vi-VN" b="1" dirty="0"/>
              <a:t>/ TCVN </a:t>
            </a:r>
            <a:r>
              <a:rPr lang="vi-VN" dirty="0" smtClean="0"/>
              <a:t>8241-4-11:2015</a:t>
            </a:r>
            <a:r>
              <a:rPr lang="vi-VN" b="1" dirty="0" smtClean="0"/>
              <a:t> </a:t>
            </a:r>
            <a:r>
              <a:rPr lang="vi-VN" b="1" dirty="0"/>
              <a:t>: </a:t>
            </a:r>
            <a:r>
              <a:rPr lang="vi-VN" b="1" dirty="0" smtClean="0"/>
              <a:t>Miễn nhiễm đối với sụt áp, gián đoạn và biến đổi điện áp</a:t>
            </a:r>
            <a:endParaRPr lang="vi-VN" b="1" dirty="0"/>
          </a:p>
        </p:txBody>
      </p:sp>
      <p:sp>
        <p:nvSpPr>
          <p:cNvPr id="5" name="Content Placeholder 2"/>
          <p:cNvSpPr txBox="1">
            <a:spLocks/>
          </p:cNvSpPr>
          <p:nvPr/>
        </p:nvSpPr>
        <p:spPr>
          <a:xfrm>
            <a:off x="323528" y="1851307"/>
            <a:ext cx="8363272" cy="6401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smtClean="0"/>
              <a:t>Mức thử</a:t>
            </a:r>
            <a:endParaRPr lang="vi-VN" sz="2400" b="1" dirty="0"/>
          </a:p>
        </p:txBody>
      </p:sp>
      <p:sp>
        <p:nvSpPr>
          <p:cNvPr id="7" name="Content Placeholder 2"/>
          <p:cNvSpPr txBox="1">
            <a:spLocks/>
          </p:cNvSpPr>
          <p:nvPr/>
        </p:nvSpPr>
        <p:spPr>
          <a:xfrm>
            <a:off x="443573" y="2348880"/>
            <a:ext cx="8363272"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vi-VN" sz="2400" dirty="0"/>
          </a:p>
        </p:txBody>
      </p:sp>
      <p:sp>
        <p:nvSpPr>
          <p:cNvPr id="4" name="Date Placeholder 3"/>
          <p:cNvSpPr>
            <a:spLocks noGrp="1"/>
          </p:cNvSpPr>
          <p:nvPr>
            <p:ph type="dt" sz="half" idx="10"/>
          </p:nvPr>
        </p:nvSpPr>
        <p:spPr/>
        <p:txBody>
          <a:bodyPr/>
          <a:lstStyle/>
          <a:p>
            <a:fld id="{936CB146-54DB-4498-8836-FD46C6B80DBD}" type="datetime1">
              <a:rPr lang="vi-VN" smtClean="0"/>
              <a:t>03/04/2018</a:t>
            </a:fld>
            <a:endParaRPr lang="vi-VN"/>
          </a:p>
        </p:txBody>
      </p:sp>
      <p:sp>
        <p:nvSpPr>
          <p:cNvPr id="8" name="Slide Number Placeholder 7"/>
          <p:cNvSpPr>
            <a:spLocks noGrp="1"/>
          </p:cNvSpPr>
          <p:nvPr>
            <p:ph type="sldNum" sz="quarter" idx="12"/>
          </p:nvPr>
        </p:nvSpPr>
        <p:spPr/>
        <p:txBody>
          <a:bodyPr/>
          <a:lstStyle/>
          <a:p>
            <a:fld id="{01FB6BD5-ABB8-4017-A434-08AE6E7002D1}" type="slidenum">
              <a:rPr lang="vi-VN" smtClean="0"/>
              <a:t>98</a:t>
            </a:fld>
            <a:endParaRPr lang="vi-VN"/>
          </a:p>
        </p:txBody>
      </p:sp>
      <p:pic>
        <p:nvPicPr>
          <p:cNvPr id="481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1880816"/>
            <a:ext cx="6264696" cy="4621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32537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28" y="116632"/>
            <a:ext cx="8280920" cy="792088"/>
          </a:xfrm>
          <a:solidFill>
            <a:srgbClr val="FFFF00"/>
          </a:solidFill>
        </p:spPr>
        <p:txBody>
          <a:bodyPr>
            <a:normAutofit/>
          </a:bodyPr>
          <a:lstStyle/>
          <a:p>
            <a:r>
              <a:rPr lang="en-US" sz="3600" b="1" dirty="0"/>
              <a:t>3</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a:t>m</a:t>
            </a:r>
            <a:r>
              <a:rPr lang="en-US" sz="3600" b="1" dirty="0" err="1" smtClean="0"/>
              <a:t>iễn</a:t>
            </a:r>
            <a:r>
              <a:rPr lang="en-US" sz="3600" b="1" dirty="0" smtClean="0"/>
              <a:t> </a:t>
            </a:r>
            <a:r>
              <a:rPr lang="en-US" sz="3600" b="1" dirty="0" err="1" smtClean="0"/>
              <a:t>nhiễm</a:t>
            </a:r>
            <a:endParaRPr lang="vi-VN" sz="3600" b="1" dirty="0"/>
          </a:p>
        </p:txBody>
      </p:sp>
      <p:sp>
        <p:nvSpPr>
          <p:cNvPr id="3" name="Content Placeholder 2"/>
          <p:cNvSpPr>
            <a:spLocks noGrp="1"/>
          </p:cNvSpPr>
          <p:nvPr>
            <p:ph idx="1"/>
          </p:nvPr>
        </p:nvSpPr>
        <p:spPr>
          <a:xfrm>
            <a:off x="251520" y="1052736"/>
            <a:ext cx="8579131" cy="792088"/>
          </a:xfrm>
        </p:spPr>
        <p:txBody>
          <a:bodyPr>
            <a:normAutofit fontScale="85000" lnSpcReduction="20000"/>
          </a:bodyPr>
          <a:lstStyle/>
          <a:p>
            <a:pPr marL="0" indent="0">
              <a:buNone/>
            </a:pPr>
            <a:r>
              <a:rPr lang="vi-VN" b="1" dirty="0"/>
              <a:t>IEC </a:t>
            </a:r>
            <a:r>
              <a:rPr lang="vi-VN" b="1" dirty="0" smtClean="0"/>
              <a:t>61000-4-11:2005 </a:t>
            </a:r>
            <a:r>
              <a:rPr lang="vi-VN" b="1" dirty="0"/>
              <a:t>/ TCVN </a:t>
            </a:r>
            <a:r>
              <a:rPr lang="vi-VN" dirty="0" smtClean="0"/>
              <a:t>8241-4-11:2015</a:t>
            </a:r>
            <a:r>
              <a:rPr lang="vi-VN" b="1" dirty="0" smtClean="0"/>
              <a:t> </a:t>
            </a:r>
            <a:r>
              <a:rPr lang="vi-VN" b="1" dirty="0"/>
              <a:t>: </a:t>
            </a:r>
            <a:r>
              <a:rPr lang="vi-VN" b="1" dirty="0" smtClean="0"/>
              <a:t>Miễn nhiễm đối với sụt áp, gián đoạn và biến đổi điện áp</a:t>
            </a:r>
            <a:endParaRPr lang="vi-VN" b="1" dirty="0"/>
          </a:p>
        </p:txBody>
      </p:sp>
      <p:sp>
        <p:nvSpPr>
          <p:cNvPr id="5" name="Content Placeholder 2"/>
          <p:cNvSpPr txBox="1">
            <a:spLocks/>
          </p:cNvSpPr>
          <p:nvPr/>
        </p:nvSpPr>
        <p:spPr>
          <a:xfrm>
            <a:off x="323528" y="1851307"/>
            <a:ext cx="8363272" cy="6401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smtClean="0"/>
              <a:t>Mức thử</a:t>
            </a:r>
            <a:endParaRPr lang="vi-VN" sz="2400" b="1" dirty="0"/>
          </a:p>
        </p:txBody>
      </p:sp>
      <p:sp>
        <p:nvSpPr>
          <p:cNvPr id="7" name="Content Placeholder 2"/>
          <p:cNvSpPr txBox="1">
            <a:spLocks/>
          </p:cNvSpPr>
          <p:nvPr/>
        </p:nvSpPr>
        <p:spPr>
          <a:xfrm>
            <a:off x="443573" y="2348880"/>
            <a:ext cx="8363272"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vi-VN" sz="2400" dirty="0"/>
          </a:p>
        </p:txBody>
      </p:sp>
      <p:sp>
        <p:nvSpPr>
          <p:cNvPr id="4" name="Date Placeholder 3"/>
          <p:cNvSpPr>
            <a:spLocks noGrp="1"/>
          </p:cNvSpPr>
          <p:nvPr>
            <p:ph type="dt" sz="half" idx="10"/>
          </p:nvPr>
        </p:nvSpPr>
        <p:spPr/>
        <p:txBody>
          <a:bodyPr/>
          <a:lstStyle/>
          <a:p>
            <a:fld id="{936CB146-54DB-4498-8836-FD46C6B80DBD}" type="datetime1">
              <a:rPr lang="vi-VN" smtClean="0"/>
              <a:t>03/04/2018</a:t>
            </a:fld>
            <a:endParaRPr lang="vi-VN"/>
          </a:p>
        </p:txBody>
      </p:sp>
      <p:sp>
        <p:nvSpPr>
          <p:cNvPr id="8" name="Slide Number Placeholder 7"/>
          <p:cNvSpPr>
            <a:spLocks noGrp="1"/>
          </p:cNvSpPr>
          <p:nvPr>
            <p:ph type="sldNum" sz="quarter" idx="12"/>
          </p:nvPr>
        </p:nvSpPr>
        <p:spPr/>
        <p:txBody>
          <a:bodyPr/>
          <a:lstStyle/>
          <a:p>
            <a:fld id="{01FB6BD5-ABB8-4017-A434-08AE6E7002D1}" type="slidenum">
              <a:rPr lang="vi-VN" smtClean="0"/>
              <a:t>99</a:t>
            </a:fld>
            <a:endParaRPr lang="vi-VN"/>
          </a:p>
        </p:txBody>
      </p:sp>
      <p:pic>
        <p:nvPicPr>
          <p:cNvPr id="4608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481354"/>
            <a:ext cx="7715200" cy="433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36009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843</TotalTime>
  <Words>8938</Words>
  <Application>Microsoft Office PowerPoint</Application>
  <PresentationFormat>On-screen Show (4:3)</PresentationFormat>
  <Paragraphs>864</Paragraphs>
  <Slides>102</Slides>
  <Notes>0</Notes>
  <HiddenSlides>0</HiddenSlides>
  <MMClips>0</MMClips>
  <ScaleCrop>false</ScaleCrop>
  <HeadingPairs>
    <vt:vector size="4" baseType="variant">
      <vt:variant>
        <vt:lpstr>Theme</vt:lpstr>
      </vt:variant>
      <vt:variant>
        <vt:i4>1</vt:i4>
      </vt:variant>
      <vt:variant>
        <vt:lpstr>Slide Titles</vt:lpstr>
      </vt:variant>
      <vt:variant>
        <vt:i4>102</vt:i4>
      </vt:variant>
    </vt:vector>
  </HeadingPairs>
  <TitlesOfParts>
    <vt:vector size="103" baseType="lpstr">
      <vt:lpstr>Office Theme</vt:lpstr>
      <vt:lpstr>Các tiêu chuẩn IEC về EMC áp dụng cho LED driver</vt:lpstr>
      <vt:lpstr>1. Tổng quan</vt:lpstr>
      <vt:lpstr>PowerPoint Presentation</vt:lpstr>
      <vt:lpstr>PowerPoint Presentation</vt:lpstr>
      <vt:lpstr>2. Các tiêu chuẩn về nhiễu</vt:lpstr>
      <vt:lpstr>2. Các tiêu chuẩn về nhiễu</vt:lpstr>
      <vt:lpstr>2. Các tiêu chuẩn về nhiễu</vt:lpstr>
      <vt:lpstr>2. Các tiêu chuẩn về nhiễu</vt:lpstr>
      <vt:lpstr>2. Các tiêu chuẩn về nhiễu</vt:lpstr>
      <vt:lpstr>2. Các tiêu chuẩn về nhiễu</vt:lpstr>
      <vt:lpstr>2. Các tiêu chuẩn về nhiễu</vt:lpstr>
      <vt:lpstr>2. Các tiêu chuẩn về nhiễu</vt:lpstr>
      <vt:lpstr>2. Các tiêu chuẩn về nhiễu</vt:lpstr>
      <vt:lpstr>2. Các tiêu chuẩn về nhiễu</vt:lpstr>
      <vt:lpstr>2. Các tiêu chuẩn về nhiễu</vt:lpstr>
      <vt:lpstr>2. Các tiêu chuẩn về nhiễu</vt:lpstr>
      <vt:lpstr>2. Các tiêu chuẩn về nhiễu</vt:lpstr>
      <vt:lpstr>2. Các tiêu chuẩn về nhiễu</vt:lpstr>
      <vt:lpstr>2. Các tiêu chuẩn về nhiễu</vt:lpstr>
      <vt:lpstr>2. Các tiêu chuẩn về nhiễu</vt:lpstr>
      <vt:lpstr>2. Các tiêu chuẩn về nhiễu</vt:lpstr>
      <vt:lpstr>2. Các tiêu chuẩn về nhiễu</vt:lpstr>
      <vt:lpstr>2. Các tiêu chuẩn về nhiễu</vt:lpstr>
      <vt:lpstr>2. Các tiêu chuẩn về nhiễu</vt:lpstr>
      <vt:lpstr>2. Các tiêu chuẩn về nhiễu</vt:lpstr>
      <vt:lpstr>2. Các tiêu chuẩn về nhiễu</vt:lpstr>
      <vt:lpstr>2. Các tiêu chuẩn về nhiễu</vt:lpstr>
      <vt:lpstr>2. Các tiêu chuẩn về nhiễu</vt:lpstr>
      <vt:lpstr>2. Các tiêu chuẩn về nhiễu</vt:lpstr>
      <vt:lpstr>2. Các tiêu chuẩn về nhiễu</vt:lpstr>
      <vt:lpstr>2. Các tiêu chuẩn về nhiễu</vt:lpstr>
      <vt:lpstr>2. Các tiêu chuẩn về nhiễu</vt:lpstr>
      <vt:lpstr>2. Các tiêu chuẩn về nhiễu</vt:lpstr>
      <vt:lpstr>2. Các tiêu chuẩn về nhiễu</vt:lpstr>
      <vt:lpstr>2. Các tiêu chuẩn về nhiễu</vt:lpstr>
      <vt:lpstr>2. Các tiêu chuẩn về nhiễu</vt:lpstr>
      <vt:lpstr>2. Các tiêu chuẩn về nhiễu</vt:lpstr>
      <vt:lpstr>2. Các tiêu chuẩn về nhiễu</vt:lpstr>
      <vt:lpstr>2. Các tiêu chuẩn về nhiễu</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lpstr>3. Các tiêu chuẩn về miễn nhiễm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dc:creator>
  <cp:lastModifiedBy>abc</cp:lastModifiedBy>
  <cp:revision>48</cp:revision>
  <dcterms:created xsi:type="dcterms:W3CDTF">2018-03-06T04:11:05Z</dcterms:created>
  <dcterms:modified xsi:type="dcterms:W3CDTF">2018-04-03T07:37:06Z</dcterms:modified>
</cp:coreProperties>
</file>