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6" r:id="rId3"/>
    <p:sldId id="270" r:id="rId4"/>
    <p:sldId id="327" r:id="rId5"/>
    <p:sldId id="328" r:id="rId6"/>
    <p:sldId id="354" r:id="rId7"/>
    <p:sldId id="336" r:id="rId8"/>
    <p:sldId id="330" r:id="rId9"/>
    <p:sldId id="331" r:id="rId10"/>
    <p:sldId id="333" r:id="rId11"/>
    <p:sldId id="335" r:id="rId12"/>
    <p:sldId id="337" r:id="rId13"/>
    <p:sldId id="338" r:id="rId14"/>
    <p:sldId id="339" r:id="rId15"/>
    <p:sldId id="329" r:id="rId16"/>
    <p:sldId id="342" r:id="rId17"/>
    <p:sldId id="343" r:id="rId18"/>
    <p:sldId id="344" r:id="rId19"/>
    <p:sldId id="345" r:id="rId20"/>
    <p:sldId id="346" r:id="rId21"/>
    <p:sldId id="356" r:id="rId22"/>
    <p:sldId id="347" r:id="rId23"/>
    <p:sldId id="349" r:id="rId24"/>
    <p:sldId id="348" r:id="rId25"/>
    <p:sldId id="350" r:id="rId26"/>
    <p:sldId id="351" r:id="rId27"/>
    <p:sldId id="352" r:id="rId28"/>
    <p:sldId id="35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29" autoAdjust="0"/>
    <p:restoredTop sz="94660"/>
  </p:normalViewPr>
  <p:slideViewPr>
    <p:cSldViewPr>
      <p:cViewPr>
        <p:scale>
          <a:sx n="86" d="100"/>
          <a:sy n="86" d="100"/>
        </p:scale>
        <p:origin x="-132" y="-114"/>
      </p:cViewPr>
      <p:guideLst>
        <p:guide orient="horz" pos="2160"/>
        <p:guide pos="2880"/>
      </p:guideLst>
    </p:cSldViewPr>
  </p:slideViewPr>
  <p:notesTextViewPr>
    <p:cViewPr>
      <p:scale>
        <a:sx n="1" d="1"/>
        <a:sy n="1" d="1"/>
      </p:scale>
      <p:origin x="0" y="0"/>
    </p:cViewPr>
  </p:notesTextViewPr>
  <p:sorterViewPr>
    <p:cViewPr>
      <p:scale>
        <a:sx n="100" d="100"/>
        <a:sy n="100" d="100"/>
      </p:scale>
      <p:origin x="0" y="31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337D42-37DF-45C3-AC67-FDE95C393845}" type="datetimeFigureOut">
              <a:rPr lang="en-US" smtClean="0"/>
              <a:t>6/5/2018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76726-6CC3-4156-BF5B-3354E8B597AF}" type="slidenum">
              <a:rPr lang="en-US" smtClean="0"/>
              <a:t>‹#›</a:t>
            </a:fld>
            <a:endParaRPr lang="en-US"/>
          </a:p>
        </p:txBody>
      </p:sp>
    </p:spTree>
    <p:extLst>
      <p:ext uri="{BB962C8B-B14F-4D97-AF65-F5344CB8AC3E}">
        <p14:creationId xmlns:p14="http://schemas.microsoft.com/office/powerpoint/2010/main" val="3232980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502F27-3D18-412C-9910-3DEB41AE6258}" type="datetime1">
              <a:rPr lang="en-US" smtClean="0"/>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323717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7E8D9-A5C3-43AE-AB8F-641E7F59063D}" type="datetime1">
              <a:rPr lang="en-US" smtClean="0"/>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269785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15987-159C-480D-8841-AD070079C951}" type="datetime1">
              <a:rPr lang="en-US" smtClean="0"/>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3186268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FA89EB-2C31-4271-818A-7229F7BE91F3}" type="datetime1">
              <a:rPr lang="en-US" smtClean="0"/>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279753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FE2950-1ED8-4982-A037-43568348F90F}" type="datetime1">
              <a:rPr lang="en-US" smtClean="0"/>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830693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EDD8A7-5568-424D-ADE6-EC874C4CA4AB}" type="datetime1">
              <a:rPr lang="en-US" smtClean="0"/>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3755675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F5AD7-CA92-4893-B6BD-981FCAAB4A43}" type="datetime1">
              <a:rPr lang="en-US" smtClean="0"/>
              <a:t>6/5/2018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421393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196ED-8177-4F56-AF5D-D08D168DC2F3}" type="datetime1">
              <a:rPr lang="en-US" smtClean="0"/>
              <a:t>6/5/2018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327267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68ADA-AB85-4CA8-8DB5-BCD107566AFD}" type="datetime1">
              <a:rPr lang="en-US" smtClean="0"/>
              <a:t>6/5/2018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337441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C45D4C-0EFA-4693-94C2-587507ED81A1}" type="datetime1">
              <a:rPr lang="en-US" smtClean="0"/>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1934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F2FE6B-124E-401C-B9A9-391C555CB75F}" type="datetime1">
              <a:rPr lang="en-US" smtClean="0"/>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75380-B96E-49FB-A575-0305EC694568}" type="slidenum">
              <a:rPr lang="en-US" smtClean="0"/>
              <a:t>‹#›</a:t>
            </a:fld>
            <a:endParaRPr lang="en-US"/>
          </a:p>
        </p:txBody>
      </p:sp>
    </p:spTree>
    <p:extLst>
      <p:ext uri="{BB962C8B-B14F-4D97-AF65-F5344CB8AC3E}">
        <p14:creationId xmlns:p14="http://schemas.microsoft.com/office/powerpoint/2010/main" val="4001292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1001D-987A-446A-9575-32E12F5F15A1}" type="datetime1">
              <a:rPr lang="en-US" smtClean="0"/>
              <a:t>6/5/2018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75380-B96E-49FB-A575-0305EC694568}" type="slidenum">
              <a:rPr lang="en-US" smtClean="0"/>
              <a:t>‹#›</a:t>
            </a:fld>
            <a:endParaRPr lang="en-US"/>
          </a:p>
        </p:txBody>
      </p:sp>
    </p:spTree>
    <p:extLst>
      <p:ext uri="{BB962C8B-B14F-4D97-AF65-F5344CB8AC3E}">
        <p14:creationId xmlns:p14="http://schemas.microsoft.com/office/powerpoint/2010/main" val="1927208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hyperlink" Target="https://m.eet.com/media/1049565/Kundert_IPnoise_Fig3.gif" TargetMode="External"/><Relationship Id="rId1" Type="http://schemas.openxmlformats.org/officeDocument/2006/relationships/slideLayout" Target="../slideLayouts/slideLayout2.xml"/><Relationship Id="rId5" Type="http://schemas.openxmlformats.org/officeDocument/2006/relationships/image" Target="../media/image13.gif"/><Relationship Id="rId4" Type="http://schemas.openxmlformats.org/officeDocument/2006/relationships/hyperlink" Target="https://m.eet.com/media/1049566/Kundert_IPnoise_Fig4.gif"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hyperlink" Target="https://m.eet.com/media/1049569/Kundert_IPnoise_Fig7.gi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8229600" cy="1470025"/>
          </a:xfrm>
        </p:spPr>
        <p:txBody>
          <a:bodyPr>
            <a:normAutofit/>
          </a:bodyPr>
          <a:lstStyle/>
          <a:p>
            <a:r>
              <a:rPr lang="vi-VN" b="1" dirty="0"/>
              <a:t>Thoát </a:t>
            </a:r>
            <a:r>
              <a:rPr lang="en-US" b="1" dirty="0" err="1"/>
              <a:t>thành</a:t>
            </a:r>
            <a:r>
              <a:rPr lang="en-US" b="1" dirty="0"/>
              <a:t> </a:t>
            </a:r>
            <a:r>
              <a:rPr lang="en-US" b="1" dirty="0" err="1"/>
              <a:t>phần</a:t>
            </a:r>
            <a:r>
              <a:rPr lang="en-US" b="1" dirty="0"/>
              <a:t> </a:t>
            </a:r>
            <a:r>
              <a:rPr lang="vi-VN" b="1" dirty="0"/>
              <a:t>xoay chiều </a:t>
            </a:r>
            <a:r>
              <a:rPr lang="en-US" b="1" dirty="0"/>
              <a:t>(bypassing)</a:t>
            </a:r>
          </a:p>
        </p:txBody>
      </p:sp>
      <p:sp>
        <p:nvSpPr>
          <p:cNvPr id="3" name="Subtitle 2"/>
          <p:cNvSpPr>
            <a:spLocks noGrp="1"/>
          </p:cNvSpPr>
          <p:nvPr>
            <p:ph type="subTitle" idx="1"/>
          </p:nvPr>
        </p:nvSpPr>
        <p:spPr>
          <a:xfrm>
            <a:off x="609600" y="2209800"/>
            <a:ext cx="8229600" cy="4267200"/>
          </a:xfrm>
        </p:spPr>
        <p:txBody>
          <a:bodyPr>
            <a:noAutofit/>
          </a:bodyPr>
          <a:lstStyle/>
          <a:p>
            <a:pPr marL="514350" indent="-514350" algn="l">
              <a:buAutoNum type="arabicPeriod"/>
            </a:pPr>
            <a:r>
              <a:rPr lang="vi-VN" sz="2400" dirty="0">
                <a:solidFill>
                  <a:schemeClr val="tx1"/>
                </a:solidFill>
              </a:rPr>
              <a:t>Nguyên nhân sinh nhiễu trong các mạch điện hiện </a:t>
            </a:r>
            <a:r>
              <a:rPr lang="vi-VN" sz="2400" dirty="0" smtClean="0">
                <a:solidFill>
                  <a:schemeClr val="tx1"/>
                </a:solidFill>
              </a:rPr>
              <a:t>đại</a:t>
            </a:r>
          </a:p>
          <a:p>
            <a:pPr marL="514350" indent="-514350" algn="l">
              <a:buAutoNum type="arabicPeriod"/>
            </a:pPr>
            <a:r>
              <a:rPr lang="vi-VN" sz="2400" dirty="0">
                <a:solidFill>
                  <a:schemeClr val="tx1"/>
                </a:solidFill>
              </a:rPr>
              <a:t>Thoát thành phần xoay chiều của các tín hiệu nhiễu bằng tụ thoát (bypassing)</a:t>
            </a:r>
            <a:r>
              <a:rPr lang="vi-VN" sz="2400" dirty="0" smtClean="0">
                <a:solidFill>
                  <a:schemeClr val="tx1"/>
                </a:solidFill>
              </a:rPr>
              <a:t> </a:t>
            </a:r>
            <a:endParaRPr lang="en-US" sz="2400" dirty="0" smtClean="0">
              <a:solidFill>
                <a:schemeClr val="tx1"/>
              </a:solidFill>
            </a:endParaRPr>
          </a:p>
          <a:p>
            <a:pPr marL="514350" indent="-514350" algn="l">
              <a:buAutoNum type="arabicPeriod"/>
            </a:pPr>
            <a:r>
              <a:rPr lang="vi-VN" sz="2400" dirty="0">
                <a:solidFill>
                  <a:schemeClr val="tx1"/>
                </a:solidFill>
              </a:rPr>
              <a:t>Vị trí tốt nhất để lắp tụ thoát thành phần xoay chiều trong </a:t>
            </a:r>
            <a:r>
              <a:rPr lang="vi-VN" sz="2400" dirty="0" smtClean="0">
                <a:solidFill>
                  <a:schemeClr val="tx1"/>
                </a:solidFill>
              </a:rPr>
              <a:t>mạch</a:t>
            </a:r>
          </a:p>
          <a:p>
            <a:pPr marL="514350" indent="-514350" algn="l">
              <a:buAutoNum type="arabicPeriod"/>
            </a:pPr>
            <a:r>
              <a:rPr lang="vi-VN" sz="2400" dirty="0">
                <a:solidFill>
                  <a:schemeClr val="tx1"/>
                </a:solidFill>
              </a:rPr>
              <a:t>Tác dụng khác của tụ thoát thành phần xoay </a:t>
            </a:r>
            <a:r>
              <a:rPr lang="vi-VN" sz="2400" dirty="0" smtClean="0">
                <a:solidFill>
                  <a:schemeClr val="tx1"/>
                </a:solidFill>
              </a:rPr>
              <a:t>chiều</a:t>
            </a:r>
          </a:p>
          <a:p>
            <a:pPr marL="514350" indent="-514350" algn="l">
              <a:buAutoNum type="arabicPeriod"/>
            </a:pPr>
            <a:r>
              <a:rPr lang="vi-VN" sz="2400" dirty="0">
                <a:solidFill>
                  <a:schemeClr val="tx1"/>
                </a:solidFill>
              </a:rPr>
              <a:t>Gợi ý tham khảo tụ thoát thành phần xoay chiều</a:t>
            </a:r>
            <a:endParaRPr lang="vi-VN" sz="2400" dirty="0" smtClean="0">
              <a:solidFill>
                <a:schemeClr val="tx1"/>
              </a:solidFill>
            </a:endParaRPr>
          </a:p>
          <a:p>
            <a:pPr marL="514350" indent="-514350" algn="l">
              <a:buAutoNum type="arabicPeriod"/>
            </a:pPr>
            <a:r>
              <a:rPr lang="vi-VN" sz="2400" dirty="0">
                <a:solidFill>
                  <a:schemeClr val="tx1"/>
                </a:solidFill>
              </a:rPr>
              <a:t>Một số khuyến cáo khi sử dụng bypass </a:t>
            </a:r>
            <a:endParaRPr lang="vi-VN" sz="2400" dirty="0" smtClean="0">
              <a:solidFill>
                <a:schemeClr val="tx1"/>
              </a:solidFill>
            </a:endParaRPr>
          </a:p>
          <a:p>
            <a:pPr marL="514350" indent="-514350" algn="l">
              <a:buAutoNum type="arabicPeriod"/>
            </a:pPr>
            <a:r>
              <a:rPr lang="vi-VN" sz="2400" dirty="0">
                <a:solidFill>
                  <a:schemeClr val="tx1"/>
                </a:solidFill>
              </a:rPr>
              <a:t>Phân biệt thoát (Bypassing) và tách (decoupling) </a:t>
            </a:r>
            <a:endParaRPr lang="vi-VN" sz="2400" dirty="0" smtClean="0">
              <a:solidFill>
                <a:schemeClr val="tx1"/>
              </a:solidFill>
            </a:endParaRPr>
          </a:p>
          <a:p>
            <a:pPr marL="514350" indent="-514350" algn="l">
              <a:buAutoNum type="arabicPeriod"/>
            </a:pPr>
            <a:r>
              <a:rPr lang="vi-VN" sz="2400" dirty="0">
                <a:solidFill>
                  <a:schemeClr val="tx1"/>
                </a:solidFill>
              </a:rPr>
              <a:t>Mạch tắt </a:t>
            </a:r>
            <a:r>
              <a:rPr lang="vi-VN" sz="2400" dirty="0" smtClean="0">
                <a:solidFill>
                  <a:schemeClr val="tx1"/>
                </a:solidFill>
              </a:rPr>
              <a:t>dần</a:t>
            </a:r>
            <a:endParaRPr lang="en-US" sz="2400" dirty="0">
              <a:solidFill>
                <a:schemeClr val="tx1"/>
              </a:solidFill>
            </a:endParaRPr>
          </a:p>
        </p:txBody>
      </p:sp>
      <p:sp>
        <p:nvSpPr>
          <p:cNvPr id="4" name="Date Placeholder 3"/>
          <p:cNvSpPr>
            <a:spLocks noGrp="1"/>
          </p:cNvSpPr>
          <p:nvPr>
            <p:ph type="dt" sz="half" idx="10"/>
          </p:nvPr>
        </p:nvSpPr>
        <p:spPr/>
        <p:txBody>
          <a:bodyPr/>
          <a:lstStyle/>
          <a:p>
            <a:fld id="{0EE1D06A-C8D8-4987-9B57-795985AA382D}"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a:t>
            </a:fld>
            <a:endParaRPr lang="en-US"/>
          </a:p>
        </p:txBody>
      </p:sp>
    </p:spTree>
    <p:extLst>
      <p:ext uri="{BB962C8B-B14F-4D97-AF65-F5344CB8AC3E}">
        <p14:creationId xmlns:p14="http://schemas.microsoft.com/office/powerpoint/2010/main" val="140253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smtClean="0"/>
              <a:t>2 Thoát </a:t>
            </a:r>
            <a:r>
              <a:rPr lang="vi-VN" dirty="0"/>
              <a:t>thành phần xoay chiều của các tín hiệu nhiễu bằng tụ thoát (bypassing)</a:t>
            </a:r>
            <a:endParaRPr lang="en-US" b="1" dirty="0"/>
          </a:p>
        </p:txBody>
      </p:sp>
      <p:sp>
        <p:nvSpPr>
          <p:cNvPr id="3" name="Content Placeholder 2"/>
          <p:cNvSpPr>
            <a:spLocks noGrp="1"/>
          </p:cNvSpPr>
          <p:nvPr>
            <p:ph idx="1"/>
          </p:nvPr>
        </p:nvSpPr>
        <p:spPr>
          <a:xfrm>
            <a:off x="457200" y="1600200"/>
            <a:ext cx="8229600" cy="4876799"/>
          </a:xfrm>
        </p:spPr>
        <p:txBody>
          <a:bodyPr>
            <a:normAutofit fontScale="92500" lnSpcReduction="20000"/>
          </a:bodyPr>
          <a:lstStyle/>
          <a:p>
            <a:r>
              <a:rPr lang="en-US" dirty="0"/>
              <a:t>Do X</a:t>
            </a:r>
            <a:r>
              <a:rPr lang="en-US" baseline="-25000" dirty="0"/>
              <a:t>C</a:t>
            </a:r>
            <a:r>
              <a:rPr lang="en-US" dirty="0"/>
              <a:t> </a:t>
            </a:r>
            <a:r>
              <a:rPr lang="en-US" dirty="0" err="1"/>
              <a:t>trong</a:t>
            </a:r>
            <a:r>
              <a:rPr lang="en-US" dirty="0"/>
              <a:t> </a:t>
            </a:r>
            <a:r>
              <a:rPr lang="en-US" dirty="0" err="1"/>
              <a:t>biểu</a:t>
            </a:r>
            <a:r>
              <a:rPr lang="en-US" dirty="0"/>
              <a:t> </a:t>
            </a:r>
            <a:r>
              <a:rPr lang="en-US" dirty="0" err="1" smtClean="0"/>
              <a:t>thức</a:t>
            </a:r>
            <a:r>
              <a:rPr lang="en-US" dirty="0" smtClean="0"/>
              <a:t> </a:t>
            </a:r>
            <a:r>
              <a:rPr lang="en-US" dirty="0" err="1" smtClean="0"/>
              <a:t>trên</a:t>
            </a:r>
            <a:r>
              <a:rPr lang="en-US" dirty="0" smtClean="0"/>
              <a:t> </a:t>
            </a:r>
            <a:r>
              <a:rPr lang="en-US" dirty="0" err="1"/>
              <a:t>rất</a:t>
            </a:r>
            <a:r>
              <a:rPr lang="en-US" dirty="0"/>
              <a:t> </a:t>
            </a:r>
            <a:r>
              <a:rPr lang="en-US" dirty="0" err="1"/>
              <a:t>nhỏ</a:t>
            </a:r>
            <a:r>
              <a:rPr lang="en-US" dirty="0"/>
              <a:t>, </a:t>
            </a:r>
            <a:r>
              <a:rPr lang="en-US" dirty="0" err="1"/>
              <a:t>và</a:t>
            </a:r>
            <a:r>
              <a:rPr lang="en-US" dirty="0"/>
              <a:t> </a:t>
            </a:r>
            <a:r>
              <a:rPr lang="en-US" dirty="0" err="1"/>
              <a:t>nhỏ</a:t>
            </a:r>
            <a:r>
              <a:rPr lang="en-US" dirty="0"/>
              <a:t> </a:t>
            </a:r>
            <a:r>
              <a:rPr lang="en-US" dirty="0" err="1"/>
              <a:t>hơn</a:t>
            </a:r>
            <a:r>
              <a:rPr lang="en-US" dirty="0"/>
              <a:t> </a:t>
            </a:r>
            <a:r>
              <a:rPr lang="en-US" dirty="0" err="1"/>
              <a:t>nhiều</a:t>
            </a:r>
            <a:r>
              <a:rPr lang="en-US" dirty="0"/>
              <a:t> </a:t>
            </a:r>
            <a:r>
              <a:rPr lang="en-US" dirty="0" err="1"/>
              <a:t>đối</a:t>
            </a:r>
            <a:r>
              <a:rPr lang="en-US" dirty="0"/>
              <a:t> </a:t>
            </a:r>
            <a:r>
              <a:rPr lang="en-US" dirty="0" err="1"/>
              <a:t>với</a:t>
            </a:r>
            <a:r>
              <a:rPr lang="en-US" dirty="0"/>
              <a:t> </a:t>
            </a:r>
            <a:r>
              <a:rPr lang="en-US" dirty="0" err="1"/>
              <a:t>R</a:t>
            </a:r>
            <a:r>
              <a:rPr lang="en-US" baseline="-25000" dirty="0" err="1"/>
              <a:t>tđ</a:t>
            </a:r>
            <a:r>
              <a:rPr lang="en-US" dirty="0"/>
              <a:t> </a:t>
            </a:r>
            <a:r>
              <a:rPr lang="en-US" dirty="0" err="1"/>
              <a:t>nên</a:t>
            </a:r>
            <a:r>
              <a:rPr lang="en-US" dirty="0"/>
              <a:t> </a:t>
            </a:r>
            <a:r>
              <a:rPr lang="en-US" dirty="0" err="1"/>
              <a:t>U</a:t>
            </a:r>
            <a:r>
              <a:rPr lang="en-US" baseline="-25000" dirty="0" err="1"/>
              <a:t>Cn</a:t>
            </a:r>
            <a:r>
              <a:rPr lang="en-US" dirty="0"/>
              <a:t> </a:t>
            </a:r>
            <a:r>
              <a:rPr lang="en-US" dirty="0" err="1"/>
              <a:t>có</a:t>
            </a:r>
            <a:r>
              <a:rPr lang="en-US" dirty="0"/>
              <a:t> </a:t>
            </a:r>
            <a:r>
              <a:rPr lang="en-US" dirty="0" err="1"/>
              <a:t>thể</a:t>
            </a:r>
            <a:r>
              <a:rPr lang="en-US" dirty="0"/>
              <a:t> </a:t>
            </a:r>
            <a:r>
              <a:rPr lang="en-US" dirty="0" err="1"/>
              <a:t>coi</a:t>
            </a:r>
            <a:r>
              <a:rPr lang="en-US" dirty="0"/>
              <a:t> </a:t>
            </a:r>
            <a:r>
              <a:rPr lang="en-US" dirty="0" err="1"/>
              <a:t>không</a:t>
            </a:r>
            <a:r>
              <a:rPr lang="en-US" dirty="0"/>
              <a:t> </a:t>
            </a:r>
            <a:r>
              <a:rPr lang="en-US" dirty="0" err="1"/>
              <a:t>đáng</a:t>
            </a:r>
            <a:r>
              <a:rPr lang="en-US" dirty="0"/>
              <a:t> </a:t>
            </a:r>
            <a:r>
              <a:rPr lang="en-US" dirty="0" err="1"/>
              <a:t>kế</a:t>
            </a:r>
            <a:r>
              <a:rPr lang="en-US" dirty="0"/>
              <a:t>. </a:t>
            </a:r>
            <a:r>
              <a:rPr lang="vi-VN" dirty="0"/>
              <a:t>Vì vậy, chúng là lý tưởng cho thoát thành phần tín hiệu xoay chiều AC ra khỏi tín hiệu DC. Các thành phần AC được chạy xuống đất. Tuy nhiên, giá trị U</a:t>
            </a:r>
            <a:r>
              <a:rPr lang="vi-VN" baseline="-25000" dirty="0"/>
              <a:t>C</a:t>
            </a:r>
            <a:r>
              <a:rPr lang="vi-VN" dirty="0"/>
              <a:t> trong biểu </a:t>
            </a:r>
            <a:r>
              <a:rPr lang="vi-VN" dirty="0" smtClean="0"/>
              <a:t>thức </a:t>
            </a:r>
            <a:r>
              <a:rPr lang="vi-VN" dirty="0"/>
              <a:t>phụ thuộc vào tương quan X</a:t>
            </a:r>
            <a:r>
              <a:rPr lang="vi-VN" baseline="-25000" dirty="0"/>
              <a:t>Cbyp</a:t>
            </a:r>
            <a:r>
              <a:rPr lang="vi-VN" dirty="0"/>
              <a:t> và R</a:t>
            </a:r>
            <a:r>
              <a:rPr lang="vi-VN" baseline="-25000" dirty="0"/>
              <a:t>tđ</a:t>
            </a:r>
            <a:r>
              <a:rPr lang="vi-VN" dirty="0"/>
              <a:t>, nếu X</a:t>
            </a:r>
            <a:r>
              <a:rPr lang="vi-VN" baseline="-25000" dirty="0"/>
              <a:t>Cbyp</a:t>
            </a:r>
            <a:r>
              <a:rPr lang="vi-VN" dirty="0"/>
              <a:t> không đủ nhỏ so với R</a:t>
            </a:r>
            <a:r>
              <a:rPr lang="vi-VN" baseline="-25000" dirty="0"/>
              <a:t>tđ</a:t>
            </a:r>
            <a:r>
              <a:rPr lang="vi-VN" dirty="0"/>
              <a:t> thì nhiễu vẫn qua được tụ thoát. Tính toán giá trị tụ C</a:t>
            </a:r>
            <a:r>
              <a:rPr lang="vi-VN" baseline="-25000" dirty="0"/>
              <a:t>byp</a:t>
            </a:r>
            <a:r>
              <a:rPr lang="vi-VN" dirty="0"/>
              <a:t> là rất khó, vì các thành phần còn lại trong biểu thức đều không xác định được. Do đó, trong thực tế thường chọn theo kinh </a:t>
            </a:r>
            <a:r>
              <a:rPr lang="vi-VN" dirty="0" smtClean="0"/>
              <a:t>nghiệm.</a:t>
            </a:r>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10</a:t>
            </a:fld>
            <a:endParaRPr lang="en-US"/>
          </a:p>
        </p:txBody>
      </p:sp>
    </p:spTree>
    <p:extLst>
      <p:ext uri="{BB962C8B-B14F-4D97-AF65-F5344CB8AC3E}">
        <p14:creationId xmlns:p14="http://schemas.microsoft.com/office/powerpoint/2010/main" val="1214911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458200" cy="1143000"/>
          </a:xfrm>
          <a:solidFill>
            <a:srgbClr val="FFFF00"/>
          </a:solidFill>
        </p:spPr>
        <p:txBody>
          <a:bodyPr vert="horz" lIns="91440" tIns="45720" rIns="91440" bIns="45720" rtlCol="0" anchor="ctr">
            <a:normAutofit fontScale="90000"/>
          </a:bodyPr>
          <a:lstStyle/>
          <a:p>
            <a:r>
              <a:rPr lang="vi-VN" dirty="0" smtClean="0"/>
              <a:t>3. </a:t>
            </a:r>
            <a:r>
              <a:rPr lang="vi-VN" dirty="0"/>
              <a:t>Vị trí tốt nhất để lắp tụ thoát thành phần xoay chiều trong mạch</a:t>
            </a:r>
            <a:endParaRPr lang="en-US" b="1" dirty="0"/>
          </a:p>
        </p:txBody>
      </p:sp>
      <p:sp>
        <p:nvSpPr>
          <p:cNvPr id="3" name="Content Placeholder 2"/>
          <p:cNvSpPr>
            <a:spLocks noGrp="1"/>
          </p:cNvSpPr>
          <p:nvPr>
            <p:ph idx="1"/>
          </p:nvPr>
        </p:nvSpPr>
        <p:spPr>
          <a:xfrm>
            <a:off x="457200" y="1600201"/>
            <a:ext cx="8229600" cy="1981200"/>
          </a:xfrm>
        </p:spPr>
        <p:txBody>
          <a:bodyPr>
            <a:normAutofit/>
          </a:bodyPr>
          <a:lstStyle/>
          <a:p>
            <a:r>
              <a:rPr lang="vi-VN" sz="2400" dirty="0">
                <a:latin typeface="+mj-lt"/>
              </a:rPr>
              <a:t>Đặt tụ thoát thành phần xoay chiều như </a:t>
            </a:r>
            <a:r>
              <a:rPr lang="vi-VN" sz="2400" dirty="0" smtClean="0">
                <a:latin typeface="+mj-lt"/>
              </a:rPr>
              <a:t>ở hình vẽ </a:t>
            </a:r>
            <a:r>
              <a:rPr lang="vi-VN" sz="2400" dirty="0">
                <a:latin typeface="+mj-lt"/>
              </a:rPr>
              <a:t>là một cách rất đơn giản. Như lý giải </a:t>
            </a:r>
            <a:r>
              <a:rPr lang="vi-VN" sz="2400" dirty="0" smtClean="0">
                <a:latin typeface="+mj-lt"/>
              </a:rPr>
              <a:t>ở trên, </a:t>
            </a:r>
            <a:r>
              <a:rPr lang="vi-VN" sz="2400" dirty="0">
                <a:latin typeface="+mj-lt"/>
              </a:rPr>
              <a:t>khi tụ thoát thành phần xoay ciều không “làm sạch” được, cũng có thể cần các tụ điện bổ sung như tụ làm mịn tùy thuộc vào loại mạch.</a:t>
            </a:r>
            <a:endParaRPr lang="en-US" sz="2400"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11</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149600"/>
            <a:ext cx="8467890" cy="3150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4911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3. Vị trí tốt nhất để lắp tụ thoát thành phần xoay chiều trong mạch</a:t>
            </a:r>
            <a:endParaRPr lang="en-US" b="1" dirty="0"/>
          </a:p>
        </p:txBody>
      </p:sp>
      <p:sp>
        <p:nvSpPr>
          <p:cNvPr id="3" name="Content Placeholder 2"/>
          <p:cNvSpPr>
            <a:spLocks noGrp="1"/>
          </p:cNvSpPr>
          <p:nvPr>
            <p:ph idx="1"/>
          </p:nvPr>
        </p:nvSpPr>
        <p:spPr>
          <a:xfrm>
            <a:off x="457200" y="1600201"/>
            <a:ext cx="8382000" cy="1752600"/>
          </a:xfrm>
        </p:spPr>
        <p:txBody>
          <a:bodyPr>
            <a:normAutofit/>
          </a:bodyPr>
          <a:lstStyle/>
          <a:p>
            <a:r>
              <a:rPr lang="vi-VN" sz="2400" dirty="0" smtClean="0">
                <a:latin typeface="+mj-lt"/>
              </a:rPr>
              <a:t>Trong tài liệu </a:t>
            </a:r>
            <a:r>
              <a:rPr lang="vi-VN" sz="2400" dirty="0">
                <a:latin typeface="+mj-lt"/>
              </a:rPr>
              <a:t>[https://electronics.stackexchange.com/questions/15369/characterization-of-bypass-capacitors</a:t>
            </a:r>
            <a:r>
              <a:rPr lang="vi-VN" sz="2400" dirty="0" smtClean="0">
                <a:latin typeface="+mj-lt"/>
              </a:rPr>
              <a:t>] người ta cho một số cách layout mạch tụ bypassing</a:t>
            </a:r>
            <a:endParaRPr lang="en-US" sz="2400"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12</a:t>
            </a:fld>
            <a:endParaRPr lang="en-US"/>
          </a:p>
        </p:txBody>
      </p:sp>
      <p:pic>
        <p:nvPicPr>
          <p:cNvPr id="6" name="Picture 5" descr="Example of decoupling capacitor layouts"/>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048001"/>
            <a:ext cx="5511165" cy="3461566"/>
          </a:xfrm>
          <a:prstGeom prst="rect">
            <a:avLst/>
          </a:prstGeom>
          <a:noFill/>
          <a:ln>
            <a:noFill/>
          </a:ln>
        </p:spPr>
      </p:pic>
    </p:spTree>
    <p:extLst>
      <p:ext uri="{BB962C8B-B14F-4D97-AF65-F5344CB8AC3E}">
        <p14:creationId xmlns:p14="http://schemas.microsoft.com/office/powerpoint/2010/main" val="171640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3. Vị trí tốt nhất để lắp tụ thoát thành phần xoay chiều trong mạch</a:t>
            </a:r>
            <a:endParaRPr lang="en-US" b="1" dirty="0"/>
          </a:p>
        </p:txBody>
      </p:sp>
      <p:sp>
        <p:nvSpPr>
          <p:cNvPr id="3" name="Content Placeholder 2"/>
          <p:cNvSpPr>
            <a:spLocks noGrp="1"/>
          </p:cNvSpPr>
          <p:nvPr>
            <p:ph idx="1"/>
          </p:nvPr>
        </p:nvSpPr>
        <p:spPr>
          <a:xfrm>
            <a:off x="457200" y="1600200"/>
            <a:ext cx="8229600" cy="4876799"/>
          </a:xfrm>
        </p:spPr>
        <p:txBody>
          <a:bodyPr>
            <a:normAutofit fontScale="92500" lnSpcReduction="10000"/>
          </a:bodyPr>
          <a:lstStyle/>
          <a:p>
            <a:pPr fontAlgn="base"/>
            <a:r>
              <a:rPr lang="vi-VN" sz="2400" dirty="0"/>
              <a:t>Các tụ điện được bố trí gần chip (hay những linh kiện là nguồn sinh nhiễu) giống như các hồ chứa năng lượng rất nhỏ (nhưng rất nhạy), và chúng có thể rất hiệu quả trong việc bù đắp cho việc ổn định nguồn.</a:t>
            </a:r>
          </a:p>
          <a:p>
            <a:pPr fontAlgn="base"/>
            <a:r>
              <a:rPr lang="vi-VN" sz="2400" dirty="0"/>
              <a:t>Lý tưởng sẽ là sử dụng rất nhiều tụ 0.1 uF (loại 0402). Đặt chúng ở mặt sau dưới chip của PCB. Tụ được định tuyến như trong hình </a:t>
            </a:r>
            <a:r>
              <a:rPr lang="vi-VN" sz="2400" dirty="0" smtClean="0"/>
              <a:t>vẽ. </a:t>
            </a:r>
            <a:r>
              <a:rPr lang="vi-VN" sz="2400" dirty="0"/>
              <a:t>Và các vias đi trực tiếp đến các mặt </a:t>
            </a:r>
            <a:r>
              <a:rPr lang="vi-VN" sz="2400" dirty="0" smtClean="0"/>
              <a:t>phẳng </a:t>
            </a:r>
            <a:r>
              <a:rPr lang="vi-VN" sz="2400" dirty="0"/>
              <a:t>điện/ đất (không phải các chân nguồn của chip, vì điều đó thường sẽ làm tăng điện cảm). Nếu đặt tụ điện dưới chip thì đôi khi ta có thể chia sẻ cùng một lỗ xuyên mà không có vấn đề gì.</a:t>
            </a:r>
          </a:p>
          <a:p>
            <a:r>
              <a:rPr lang="vi-VN" sz="2400" dirty="0"/>
              <a:t>Vì vậy, như </a:t>
            </a:r>
            <a:r>
              <a:rPr lang="vi-VN" sz="2400" dirty="0" smtClean="0"/>
              <a:t>ở hình trên </a:t>
            </a:r>
            <a:r>
              <a:rPr lang="vi-VN" sz="2400" dirty="0" smtClean="0"/>
              <a:t>đặt </a:t>
            </a:r>
            <a:r>
              <a:rPr lang="vi-VN" sz="2400" dirty="0"/>
              <a:t>tụ thoát thành phần xoay chiều giữa VCC và GND, tụ điện càng được bố trí gần nguồn sinh nhiễu tụ càng có khả năng xử lý tốt, ngay cả "gai" quá độ rất nhanh.</a:t>
            </a:r>
            <a:endParaRPr lang="en-US" sz="2400"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13</a:t>
            </a:fld>
            <a:endParaRPr lang="en-US"/>
          </a:p>
        </p:txBody>
      </p:sp>
    </p:spTree>
    <p:extLst>
      <p:ext uri="{BB962C8B-B14F-4D97-AF65-F5344CB8AC3E}">
        <p14:creationId xmlns:p14="http://schemas.microsoft.com/office/powerpoint/2010/main" val="1716404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3. Vị trí tốt nhất để lắp tụ thoát thành phần xoay chiều trong mạch</a:t>
            </a:r>
            <a:endParaRPr lang="en-US" b="1" dirty="0"/>
          </a:p>
        </p:txBody>
      </p:sp>
      <p:sp>
        <p:nvSpPr>
          <p:cNvPr id="3" name="Content Placeholder 2"/>
          <p:cNvSpPr>
            <a:spLocks noGrp="1"/>
          </p:cNvSpPr>
          <p:nvPr>
            <p:ph idx="1"/>
          </p:nvPr>
        </p:nvSpPr>
        <p:spPr>
          <a:xfrm>
            <a:off x="457200" y="1600200"/>
            <a:ext cx="8229600" cy="4876799"/>
          </a:xfrm>
        </p:spPr>
        <p:txBody>
          <a:bodyPr>
            <a:normAutofit lnSpcReduction="10000"/>
          </a:bodyPr>
          <a:lstStyle/>
          <a:p>
            <a:r>
              <a:rPr lang="vi-VN" sz="2400" dirty="0"/>
              <a:t>Các tụ điện cho tần số thấp và thoát thành phần xoay chiều tần số cao có giá trị rất khác nhau. Điện dung "dung lượng lớn" thường dùng tụ tantali, vì tantali có hiệu quả thoát thành phần xoay chiều ở tần số cao tốt hơn, do có điện cảm thấp hơn tụ điện phân, và chúng được sử dụng rộng rãi trên các bảng mạch gắn bề mặt, đồng thời công nghệ đóng gói SMD thường được sử dụng . </a:t>
            </a:r>
            <a:endParaRPr lang="vi-VN" sz="2400" dirty="0" smtClean="0"/>
          </a:p>
          <a:p>
            <a:r>
              <a:rPr lang="vi-VN" sz="2400" dirty="0" smtClean="0">
                <a:solidFill>
                  <a:srgbClr val="FF0000"/>
                </a:solidFill>
              </a:rPr>
              <a:t>Đối </a:t>
            </a:r>
            <a:r>
              <a:rPr lang="vi-VN" sz="2400" dirty="0">
                <a:solidFill>
                  <a:srgbClr val="FF0000"/>
                </a:solidFill>
              </a:rPr>
              <a:t>với cả bảng mạch giá trị khoảng 22 µF thường đạt yêu </a:t>
            </a:r>
            <a:r>
              <a:rPr lang="vi-VN" sz="2400" dirty="0" smtClean="0">
                <a:solidFill>
                  <a:srgbClr val="FF0000"/>
                </a:solidFill>
              </a:rPr>
              <a:t>cầu. </a:t>
            </a:r>
            <a:r>
              <a:rPr lang="vi-VN" sz="2400" dirty="0"/>
              <a:t>Nếu có một số lượng lớn các thiết bị trên bảng mạch </a:t>
            </a:r>
            <a:r>
              <a:rPr lang="vi-VN" sz="2400" dirty="0">
                <a:solidFill>
                  <a:srgbClr val="FF0000"/>
                </a:solidFill>
              </a:rPr>
              <a:t>có thể là cần thiết hoặc yêu cầu thêm các tụ khác lắp quanh bảng mạch</a:t>
            </a:r>
            <a:r>
              <a:rPr lang="vi-VN" sz="2400" dirty="0"/>
              <a:t>, đặc biệt là nếu đường dây điện dài hơn chạy trên bảng mạch thì cần được thoát thành phần xoay chiều hoàn toàn </a:t>
            </a:r>
            <a:r>
              <a:rPr lang="vi-VN" sz="2400" b="1" dirty="0"/>
              <a:t>[</a:t>
            </a:r>
            <a:r>
              <a:rPr lang="vi-VN" sz="2400" dirty="0"/>
              <a:t>RE 20]</a:t>
            </a:r>
            <a:endParaRPr lang="en-US" sz="2400"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14</a:t>
            </a:fld>
            <a:endParaRPr lang="en-US"/>
          </a:p>
        </p:txBody>
      </p:sp>
    </p:spTree>
    <p:extLst>
      <p:ext uri="{BB962C8B-B14F-4D97-AF65-F5344CB8AC3E}">
        <p14:creationId xmlns:p14="http://schemas.microsoft.com/office/powerpoint/2010/main" val="1716404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smtClean="0"/>
              <a:t>4. </a:t>
            </a:r>
            <a:r>
              <a:rPr lang="vi-VN" dirty="0"/>
              <a:t>Tác dụng khác của tụ thoát thành phần xoay chiều</a:t>
            </a:r>
            <a:endParaRPr lang="en-US" b="1" dirty="0"/>
          </a:p>
        </p:txBody>
      </p:sp>
      <p:sp>
        <p:nvSpPr>
          <p:cNvPr id="3" name="Content Placeholder 2"/>
          <p:cNvSpPr>
            <a:spLocks noGrp="1"/>
          </p:cNvSpPr>
          <p:nvPr>
            <p:ph idx="1"/>
          </p:nvPr>
        </p:nvSpPr>
        <p:spPr>
          <a:xfrm>
            <a:off x="457200" y="1600200"/>
            <a:ext cx="8229600" cy="4876799"/>
          </a:xfrm>
        </p:spPr>
        <p:txBody>
          <a:bodyPr>
            <a:normAutofit fontScale="92500" lnSpcReduction="20000"/>
          </a:bodyPr>
          <a:lstStyle/>
          <a:p>
            <a:r>
              <a:rPr lang="vi-VN" sz="2400" dirty="0"/>
              <a:t>Một ứng dụng quan trọng khác của tụ thoát thành phần xoay chiều là cho các mạch trong đó có chuyển mạch tần số cao giữa các thành phần, chẳng hạn như chip logic chẳng hạn</a:t>
            </a:r>
            <a:r>
              <a:rPr lang="vi-VN" sz="2400" dirty="0" smtClean="0"/>
              <a:t>. Các </a:t>
            </a:r>
            <a:r>
              <a:rPr lang="vi-VN" sz="2400" dirty="0"/>
              <a:t>chip logic có thể gây ra vấn đề. Nếu một chip logic liên tục chuyển mạch trạng thái logic, ví dụ, 1 về 0 và 0 lên 1, v..v.., nó có thể gây ra xung (gai) điện áp trong mạch.</a:t>
            </a:r>
          </a:p>
          <a:p>
            <a:r>
              <a:rPr lang="vi-VN" sz="2400" dirty="0" smtClean="0"/>
              <a:t>Để </a:t>
            </a:r>
            <a:r>
              <a:rPr lang="vi-VN" sz="2400" dirty="0"/>
              <a:t>chứa các xung (gai) thoáng qua này, một tụ thoát thành phần xoay chiều có thể được đặt song song (rất gần bên cạnh chip </a:t>
            </a:r>
            <a:r>
              <a:rPr lang="vi-VN" sz="2400" dirty="0" smtClean="0"/>
              <a:t>logic), </a:t>
            </a:r>
            <a:r>
              <a:rPr lang="vi-VN" sz="2400" dirty="0"/>
              <a:t>để các điện áp thoáng qua này có thể ngắn mạch xuống đất. Ngày nay, nhiều nhà chế tạo IC gắn sẵn tụ thoát thành phần xoay chiều tích hợp trong IC, nhưng không phải tất cả đều có tụ thoát thành phần xoay chiều. Vì vậy, đối với tất cả các thiết kế xem như không có tụ tích hợp bên trong, tụ thoát thành phần xoay chiều có thể được đặt ở đầu ra của mỗi cổng logic. Điều này ngăn chặn đột biến điện áp thoáng qua, có thể gây ra các vấn đề không mong muốn trong mạch</a:t>
            </a:r>
            <a:endParaRPr lang="en-US" sz="2400"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15</a:t>
            </a:fld>
            <a:endParaRPr lang="en-US"/>
          </a:p>
        </p:txBody>
      </p:sp>
    </p:spTree>
    <p:extLst>
      <p:ext uri="{BB962C8B-B14F-4D97-AF65-F5344CB8AC3E}">
        <p14:creationId xmlns:p14="http://schemas.microsoft.com/office/powerpoint/2010/main" val="2689367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a:bodyPr>
          <a:lstStyle/>
          <a:p>
            <a:r>
              <a:rPr lang="vi-VN" dirty="0" smtClean="0"/>
              <a:t>5. </a:t>
            </a:r>
            <a:r>
              <a:rPr lang="vi-VN" dirty="0"/>
              <a:t>Gợi ý tham khảo tụ thoát</a:t>
            </a:r>
            <a:endParaRPr lang="en-US" b="1" dirty="0"/>
          </a:p>
        </p:txBody>
      </p:sp>
      <p:sp>
        <p:nvSpPr>
          <p:cNvPr id="3" name="Content Placeholder 2"/>
          <p:cNvSpPr>
            <a:spLocks noGrp="1"/>
          </p:cNvSpPr>
          <p:nvPr>
            <p:ph idx="1"/>
          </p:nvPr>
        </p:nvSpPr>
        <p:spPr>
          <a:xfrm>
            <a:off x="457200" y="1600200"/>
            <a:ext cx="8229600" cy="4876799"/>
          </a:xfrm>
        </p:spPr>
        <p:txBody>
          <a:bodyPr>
            <a:normAutofit/>
          </a:bodyPr>
          <a:lstStyle/>
          <a:p>
            <a:r>
              <a:rPr lang="vi-VN" sz="2400" dirty="0" smtClean="0"/>
              <a:t>Một </a:t>
            </a:r>
            <a:r>
              <a:rPr lang="vi-VN" sz="2400" dirty="0"/>
              <a:t>tụ điện khoảng 22µF mỗi bảng mạch (tốt nhất là tantali).</a:t>
            </a:r>
          </a:p>
          <a:p>
            <a:r>
              <a:rPr lang="vi-VN" sz="2400" dirty="0" smtClean="0"/>
              <a:t>Cho một nhóm các IC, tụ </a:t>
            </a:r>
            <a:r>
              <a:rPr lang="vi-VN" sz="2400" dirty="0"/>
              <a:t>điện 1µF </a:t>
            </a:r>
            <a:r>
              <a:rPr lang="vi-VN" sz="2400" dirty="0" smtClean="0"/>
              <a:t>cho </a:t>
            </a:r>
            <a:r>
              <a:rPr lang="vi-VN" sz="2400" dirty="0"/>
              <a:t>10 - </a:t>
            </a:r>
            <a:r>
              <a:rPr lang="vi-VN" sz="2400" dirty="0" smtClean="0"/>
              <a:t>20 </a:t>
            </a:r>
            <a:r>
              <a:rPr lang="vi-VN" sz="2400" dirty="0" smtClean="0"/>
              <a:t>IC </a:t>
            </a:r>
            <a:r>
              <a:rPr lang="vi-VN" sz="2400" dirty="0"/>
              <a:t>SSI</a:t>
            </a:r>
            <a:r>
              <a:rPr lang="en-US" sz="2400" dirty="0"/>
              <a:t> </a:t>
            </a:r>
            <a:r>
              <a:rPr lang="en-US" sz="2400" dirty="0" smtClean="0"/>
              <a:t>(Small </a:t>
            </a:r>
            <a:r>
              <a:rPr lang="en-US" sz="2400" dirty="0"/>
              <a:t>Scale Integrated</a:t>
            </a:r>
            <a:r>
              <a:rPr lang="en-US" sz="2400" dirty="0" smtClean="0"/>
              <a:t>)</a:t>
            </a:r>
            <a:r>
              <a:rPr lang="vi-VN" sz="2400" dirty="0" smtClean="0"/>
              <a:t> / MSI </a:t>
            </a:r>
            <a:r>
              <a:rPr lang="vi-VN" sz="2400" dirty="0"/>
              <a:t>(Medium Scale Integrated) hoặc 2 - 5 </a:t>
            </a:r>
            <a:r>
              <a:rPr lang="vi-VN" sz="2400" dirty="0" smtClean="0"/>
              <a:t>µF cho IC LSI</a:t>
            </a:r>
            <a:r>
              <a:rPr lang="en-US" sz="2400" dirty="0" smtClean="0"/>
              <a:t> </a:t>
            </a:r>
            <a:r>
              <a:rPr lang="en-US" sz="2400" dirty="0"/>
              <a:t>(</a:t>
            </a:r>
            <a:r>
              <a:rPr lang="vi-VN" sz="2400" dirty="0"/>
              <a:t>Large-Scale Integration).</a:t>
            </a:r>
          </a:p>
          <a:p>
            <a:r>
              <a:rPr lang="vi-VN" sz="2400" dirty="0" smtClean="0"/>
              <a:t>Một </a:t>
            </a:r>
            <a:r>
              <a:rPr lang="vi-VN" sz="2400" dirty="0"/>
              <a:t>tụ điện 10 - 100 nF trên mỗi chân cung cấp của mỗi IC với các dây dẫn càng ngắn càng tốt trên các chân nguồn và chân đất.</a:t>
            </a:r>
          </a:p>
          <a:p>
            <a:endParaRPr lang="en-US" sz="2400"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16</a:t>
            </a:fld>
            <a:endParaRPr lang="en-US"/>
          </a:p>
        </p:txBody>
      </p:sp>
    </p:spTree>
    <p:extLst>
      <p:ext uri="{BB962C8B-B14F-4D97-AF65-F5344CB8AC3E}">
        <p14:creationId xmlns:p14="http://schemas.microsoft.com/office/powerpoint/2010/main" val="3214850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6 Một số khuyến cáo khi sử dụng bypass </a:t>
            </a:r>
            <a:endParaRPr lang="en-US" b="1" dirty="0"/>
          </a:p>
        </p:txBody>
      </p:sp>
      <p:sp>
        <p:nvSpPr>
          <p:cNvPr id="3" name="Content Placeholder 2"/>
          <p:cNvSpPr>
            <a:spLocks noGrp="1"/>
          </p:cNvSpPr>
          <p:nvPr>
            <p:ph idx="1"/>
          </p:nvPr>
        </p:nvSpPr>
        <p:spPr>
          <a:xfrm>
            <a:off x="457200" y="1600200"/>
            <a:ext cx="8229600" cy="4876799"/>
          </a:xfrm>
        </p:spPr>
        <p:txBody>
          <a:bodyPr>
            <a:normAutofit fontScale="92500" lnSpcReduction="20000"/>
          </a:bodyPr>
          <a:lstStyle/>
          <a:p>
            <a:pPr marL="457200" indent="-457200">
              <a:buFont typeface="+mj-lt"/>
              <a:buAutoNum type="arabicPeriod"/>
            </a:pPr>
            <a:r>
              <a:rPr lang="vi-VN" sz="2400" dirty="0" smtClean="0"/>
              <a:t>Bố trí </a:t>
            </a:r>
            <a:r>
              <a:rPr lang="vi-VN" sz="2400" dirty="0"/>
              <a:t>dài các đường dẫn </a:t>
            </a:r>
            <a:r>
              <a:rPr lang="vi-VN" sz="2400" dirty="0" smtClean="0"/>
              <a:t>của tụ thoát nhỏ </a:t>
            </a:r>
            <a:r>
              <a:rPr lang="vi-VN" sz="2400" dirty="0"/>
              <a:t>hơn 0,2 inch. Bypass mỗi phần tử hoạt động bên dưới phần tử hoặc gần với chân </a:t>
            </a:r>
            <a:r>
              <a:rPr lang="vi-VN" sz="2400" dirty="0" smtClean="0"/>
              <a:t>VCC là tốt  nhất.</a:t>
            </a:r>
            <a:endParaRPr lang="vi-VN" sz="2400" dirty="0"/>
          </a:p>
          <a:p>
            <a:pPr marL="457200" indent="-457200">
              <a:buFont typeface="+mj-lt"/>
              <a:buAutoNum type="arabicPeriod"/>
            </a:pPr>
            <a:r>
              <a:rPr lang="vi-VN" sz="2400" dirty="0" smtClean="0"/>
              <a:t>Tuân </a:t>
            </a:r>
            <a:r>
              <a:rPr lang="vi-VN" sz="2400" dirty="0"/>
              <a:t>thủ các yêu cầu bypass được chỉ định bởi các nhà sản xuất linh kiện.</a:t>
            </a:r>
          </a:p>
          <a:p>
            <a:pPr marL="457200" indent="-457200">
              <a:buFont typeface="+mj-lt"/>
              <a:buAutoNum type="arabicPeriod"/>
            </a:pPr>
            <a:r>
              <a:rPr lang="vi-VN" sz="2400" dirty="0" smtClean="0"/>
              <a:t>Tốt </a:t>
            </a:r>
            <a:r>
              <a:rPr lang="vi-VN" sz="2400" dirty="0"/>
              <a:t>nhất nên đưa ra các yêu cầu cho tụ điện bypass ở mỗi phần tử. Tuy nhiên, nếu không thể bypass mọi thành phần hoạt động, bỏ qua các thiết bị chậm hơn và quan tâm các thiết bị tần số cao.</a:t>
            </a:r>
          </a:p>
          <a:p>
            <a:pPr marL="457200" indent="-457200">
              <a:buFont typeface="+mj-lt"/>
              <a:buAutoNum type="arabicPeriod"/>
            </a:pPr>
            <a:r>
              <a:rPr lang="vi-VN" sz="2400" dirty="0" smtClean="0"/>
              <a:t>Sau </a:t>
            </a:r>
            <a:r>
              <a:rPr lang="vi-VN" sz="2400" dirty="0"/>
              <a:t>khi các bảng mạch được lắp ráp, dựa trên kết quả kiểm tra EMI, các nhà thiết kế bảng mạch có thể quyết định để lại hoặc bỏ đi các tụ điện bypass</a:t>
            </a:r>
            <a:r>
              <a:rPr lang="vi-VN" sz="2400" dirty="0" smtClean="0"/>
              <a:t>.</a:t>
            </a:r>
          </a:p>
          <a:p>
            <a:pPr marL="457200" indent="-457200">
              <a:buFont typeface="+mj-lt"/>
              <a:buAutoNum type="arabicPeriod"/>
            </a:pPr>
            <a:r>
              <a:rPr lang="vi-VN" sz="2400" dirty="0"/>
              <a:t>Thử thay thế hai giá trị của tụ điện bypass. Luôn luôn chắc chắn rằng các giá trị </a:t>
            </a:r>
            <a:r>
              <a:rPr lang="vi-VN" sz="2400" dirty="0">
                <a:solidFill>
                  <a:srgbClr val="FF0000"/>
                </a:solidFill>
              </a:rPr>
              <a:t>khác nhau ít nhất là </a:t>
            </a:r>
            <a:r>
              <a:rPr lang="vi-VN" sz="2400" dirty="0" smtClean="0">
                <a:solidFill>
                  <a:srgbClr val="FF0000"/>
                </a:solidFill>
              </a:rPr>
              <a:t>hàng nghìn</a:t>
            </a:r>
            <a:r>
              <a:rPr lang="vi-VN" sz="2400" dirty="0" smtClean="0"/>
              <a:t>. </a:t>
            </a:r>
            <a:r>
              <a:rPr lang="vi-VN" sz="2400" dirty="0"/>
              <a:t>Ví dụ, các tụ 0.1 µF và 0.001 µF có thể được sử dụng</a:t>
            </a:r>
            <a:r>
              <a:rPr lang="vi-VN" sz="2400" dirty="0" smtClean="0"/>
              <a:t>.</a:t>
            </a:r>
            <a:endParaRPr lang="vi-VN" sz="24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17</a:t>
            </a:fld>
            <a:endParaRPr lang="en-US"/>
          </a:p>
        </p:txBody>
      </p:sp>
    </p:spTree>
    <p:extLst>
      <p:ext uri="{BB962C8B-B14F-4D97-AF65-F5344CB8AC3E}">
        <p14:creationId xmlns:p14="http://schemas.microsoft.com/office/powerpoint/2010/main" val="3214850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6 Một số khuyến cáo khi sử dụng bypass </a:t>
            </a:r>
            <a:endParaRPr lang="en-US" b="1" dirty="0"/>
          </a:p>
        </p:txBody>
      </p:sp>
      <p:sp>
        <p:nvSpPr>
          <p:cNvPr id="3" name="Content Placeholder 2"/>
          <p:cNvSpPr>
            <a:spLocks noGrp="1"/>
          </p:cNvSpPr>
          <p:nvPr>
            <p:ph idx="1"/>
          </p:nvPr>
        </p:nvSpPr>
        <p:spPr>
          <a:xfrm>
            <a:off x="457200" y="1600200"/>
            <a:ext cx="8229600" cy="4876799"/>
          </a:xfrm>
        </p:spPr>
        <p:txBody>
          <a:bodyPr>
            <a:normAutofit fontScale="92500"/>
          </a:bodyPr>
          <a:lstStyle/>
          <a:p>
            <a:pPr marL="457200" indent="-457200">
              <a:buFont typeface="+mj-lt"/>
              <a:buAutoNum type="arabicPeriod" startAt="6"/>
            </a:pPr>
            <a:r>
              <a:rPr lang="vi-VN" sz="2400" dirty="0" smtClean="0"/>
              <a:t>Phân </a:t>
            </a:r>
            <a:r>
              <a:rPr lang="vi-VN" sz="2400" dirty="0"/>
              <a:t>phối hợp lý các tụ điện bypass trong bảng mạch.</a:t>
            </a:r>
          </a:p>
          <a:p>
            <a:pPr marL="457200" indent="-457200">
              <a:buFont typeface="+mj-lt"/>
              <a:buAutoNum type="arabicPeriod" startAt="6"/>
            </a:pPr>
            <a:r>
              <a:rPr lang="vi-VN" sz="2400" dirty="0" smtClean="0"/>
              <a:t>Cẩn </a:t>
            </a:r>
            <a:r>
              <a:rPr lang="vi-VN" sz="2400" dirty="0"/>
              <a:t>thận kết hợp loại và giá trị của tụ điện với dải tần số cần bypass (tụ điện tantali có hiệu quả hơn tụ nhôm điện phân ở tần số cao, và tụ điện có các giá trị khác nhau có hiệu quả khác nhau ở các tần số khác nhau).</a:t>
            </a:r>
          </a:p>
          <a:p>
            <a:pPr marL="457200" indent="-457200">
              <a:buFont typeface="+mj-lt"/>
              <a:buAutoNum type="arabicPeriod" startAt="6"/>
            </a:pPr>
            <a:r>
              <a:rPr lang="vi-VN" sz="2400" dirty="0" smtClean="0"/>
              <a:t>Sử </a:t>
            </a:r>
            <a:r>
              <a:rPr lang="vi-VN" sz="2400" dirty="0"/>
              <a:t>dụng các tụ điện bypass dán trên bề mặt. Chúng hiệu quả hơn các tụ điện xuyên lỗ mạch in bởi vì chúng loại bỏ các điện cảm dây dẫn.</a:t>
            </a:r>
          </a:p>
          <a:p>
            <a:pPr marL="457200" indent="-457200">
              <a:buFont typeface="+mj-lt"/>
              <a:buAutoNum type="arabicPeriod" startAt="6"/>
            </a:pPr>
            <a:r>
              <a:rPr lang="vi-VN" sz="2400" dirty="0" smtClean="0"/>
              <a:t>Mỗi </a:t>
            </a:r>
            <a:r>
              <a:rPr lang="vi-VN" sz="2400" dirty="0"/>
              <a:t>tụ điện bypass phải có đường đi riêng đến đất và nguồn. Độ tự cảm dây dẫn không thể được loại bỏ hoàn toàn vì có các dây dẫn bên trong IC, nhưng nó có thể được giảm thiểu</a:t>
            </a:r>
            <a:r>
              <a:rPr lang="vi-VN" sz="2400" dirty="0" smtClean="0"/>
              <a:t>.</a:t>
            </a:r>
          </a:p>
          <a:p>
            <a:pPr marL="457200" indent="-457200">
              <a:buFont typeface="+mj-lt"/>
              <a:buAutoNum type="arabicPeriod" startAt="6"/>
            </a:pPr>
            <a:r>
              <a:rPr lang="vi-VN" sz="2400" dirty="0" smtClean="0"/>
              <a:t>Bypass </a:t>
            </a:r>
            <a:r>
              <a:rPr lang="vi-VN" sz="2400" dirty="0"/>
              <a:t>tất cả các dây dẫn điện với các tụ điện lớn (ví dụ 22 µF) nơi mà công suất điện đi vào bảng mạch. </a:t>
            </a:r>
          </a:p>
          <a:p>
            <a:endParaRPr lang="vi-VN" sz="24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18</a:t>
            </a:fld>
            <a:endParaRPr lang="en-US"/>
          </a:p>
        </p:txBody>
      </p:sp>
    </p:spTree>
    <p:extLst>
      <p:ext uri="{BB962C8B-B14F-4D97-AF65-F5344CB8AC3E}">
        <p14:creationId xmlns:p14="http://schemas.microsoft.com/office/powerpoint/2010/main" val="1766583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457200" y="1600201"/>
            <a:ext cx="8229600" cy="1295400"/>
          </a:xfrm>
        </p:spPr>
        <p:txBody>
          <a:bodyPr>
            <a:normAutofit/>
          </a:bodyPr>
          <a:lstStyle/>
          <a:p>
            <a:r>
              <a:rPr lang="vi-VN" sz="2400" dirty="0"/>
              <a:t>Trong một số tài liệu</a:t>
            </a:r>
            <a:r>
              <a:rPr lang="en-US" sz="2400" dirty="0"/>
              <a:t> [RE 20]</a:t>
            </a:r>
            <a:r>
              <a:rPr lang="vi-VN" sz="2400" dirty="0"/>
              <a:t> có sự phân biệt về mạch </a:t>
            </a:r>
            <a:r>
              <a:rPr lang="en-US" sz="2400" b="1" dirty="0"/>
              <a:t>t</a:t>
            </a:r>
            <a:r>
              <a:rPr lang="vi-VN" sz="2400" b="1" dirty="0"/>
              <a:t>hoát (</a:t>
            </a:r>
            <a:r>
              <a:rPr lang="vi-VN" sz="2400" dirty="0"/>
              <a:t>Bypassing)</a:t>
            </a:r>
            <a:r>
              <a:rPr lang="vi-VN" sz="2400" b="1" dirty="0"/>
              <a:t> và tách (</a:t>
            </a:r>
            <a:r>
              <a:rPr lang="vi-VN" sz="2400" dirty="0"/>
              <a:t>decoupling)</a:t>
            </a:r>
            <a:r>
              <a:rPr lang="en-US" sz="2400" dirty="0"/>
              <a:t>. </a:t>
            </a:r>
            <a:r>
              <a:rPr lang="en-US" sz="2400" dirty="0" err="1"/>
              <a:t>Dưới</a:t>
            </a:r>
            <a:r>
              <a:rPr lang="en-US" sz="2400" dirty="0"/>
              <a:t> </a:t>
            </a:r>
            <a:r>
              <a:rPr lang="en-US" sz="2400" dirty="0" err="1"/>
              <a:t>đây</a:t>
            </a:r>
            <a:r>
              <a:rPr lang="en-US" sz="2400" dirty="0"/>
              <a:t> </a:t>
            </a:r>
            <a:r>
              <a:rPr lang="en-US" sz="2400" dirty="0" err="1"/>
              <a:t>đưa</a:t>
            </a:r>
            <a:r>
              <a:rPr lang="en-US" sz="2400" dirty="0"/>
              <a:t> </a:t>
            </a:r>
            <a:r>
              <a:rPr lang="en-US" sz="2400" dirty="0" err="1"/>
              <a:t>vài</a:t>
            </a:r>
            <a:r>
              <a:rPr lang="en-US" sz="2400" dirty="0"/>
              <a:t> ý </a:t>
            </a:r>
            <a:r>
              <a:rPr lang="en-US" sz="2400" dirty="0" err="1"/>
              <a:t>kiến</a:t>
            </a:r>
            <a:r>
              <a:rPr lang="en-US" sz="2400" dirty="0"/>
              <a:t> </a:t>
            </a:r>
            <a:r>
              <a:rPr lang="en-US" sz="2400" dirty="0" err="1"/>
              <a:t>về</a:t>
            </a:r>
            <a:r>
              <a:rPr lang="en-US" sz="2400" dirty="0"/>
              <a:t> </a:t>
            </a:r>
            <a:r>
              <a:rPr lang="en-US" sz="2400" dirty="0" err="1"/>
              <a:t>vấn</a:t>
            </a:r>
            <a:r>
              <a:rPr lang="en-US" sz="2400" dirty="0"/>
              <a:t> </a:t>
            </a:r>
            <a:r>
              <a:rPr lang="en-US" sz="2400" dirty="0" err="1"/>
              <a:t>đề</a:t>
            </a:r>
            <a:r>
              <a:rPr lang="en-US" sz="2400" dirty="0"/>
              <a:t> </a:t>
            </a:r>
            <a:r>
              <a:rPr lang="en-US" sz="2400" dirty="0" err="1"/>
              <a:t>này</a:t>
            </a:r>
            <a:endParaRPr lang="vi-VN" sz="24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19</a:t>
            </a:fld>
            <a:endParaRPr lang="en-US"/>
          </a:p>
        </p:txBody>
      </p:sp>
    </p:spTree>
    <p:extLst>
      <p:ext uri="{BB962C8B-B14F-4D97-AF65-F5344CB8AC3E}">
        <p14:creationId xmlns:p14="http://schemas.microsoft.com/office/powerpoint/2010/main" val="176658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vert="horz" lIns="91440" tIns="45720" rIns="91440" bIns="45720" rtlCol="0" anchor="ctr">
            <a:normAutofit/>
          </a:bodyPr>
          <a:lstStyle/>
          <a:p>
            <a:r>
              <a:rPr lang="vi-VN" b="1" dirty="0" smtClean="0"/>
              <a:t>Mục đích sử dung tụ thoát</a:t>
            </a:r>
            <a:endParaRPr lang="en-US" b="1" dirty="0"/>
          </a:p>
        </p:txBody>
      </p:sp>
      <p:sp>
        <p:nvSpPr>
          <p:cNvPr id="3" name="Content Placeholder 2"/>
          <p:cNvSpPr>
            <a:spLocks noGrp="1"/>
          </p:cNvSpPr>
          <p:nvPr>
            <p:ph idx="1"/>
          </p:nvPr>
        </p:nvSpPr>
        <p:spPr>
          <a:xfrm>
            <a:off x="457200" y="1600200"/>
            <a:ext cx="8229600" cy="4876799"/>
          </a:xfrm>
        </p:spPr>
        <p:txBody>
          <a:bodyPr>
            <a:normAutofit fontScale="85000" lnSpcReduction="20000"/>
          </a:bodyPr>
          <a:lstStyle/>
          <a:p>
            <a:pPr marL="0" indent="0">
              <a:buNone/>
            </a:pPr>
            <a:r>
              <a:rPr lang="vi-VN" dirty="0"/>
              <a:t>Tụ thoát thành phần xoay chiều phục vụ hai mục đích [RE </a:t>
            </a:r>
            <a:r>
              <a:rPr lang="vi-VN" dirty="0" smtClean="0"/>
              <a:t>04]</a:t>
            </a:r>
            <a:endParaRPr lang="vi-VN" dirty="0"/>
          </a:p>
          <a:p>
            <a:r>
              <a:rPr lang="vi-VN" dirty="0" smtClean="0"/>
              <a:t>Thứ </a:t>
            </a:r>
            <a:r>
              <a:rPr lang="vi-VN" dirty="0"/>
              <a:t>nhất, chúng là nơi cung </a:t>
            </a:r>
            <a:r>
              <a:rPr lang="vi-VN" dirty="0" smtClean="0"/>
              <a:t>cấp </a:t>
            </a:r>
            <a:r>
              <a:rPr lang="vi-VN" dirty="0"/>
              <a:t>các </a:t>
            </a:r>
            <a:r>
              <a:rPr lang="vi-VN" dirty="0" smtClean="0"/>
              <a:t>nguồn dòng </a:t>
            </a:r>
            <a:r>
              <a:rPr lang="vi-VN" dirty="0"/>
              <a:t>điện tần số cao. Các tụ điện hoạt động như thành phần lưu trữ năng lượng, cung cấp nhanh hoặc chấp nhận dòng điện, theo yêu cầu của các thiết bị nằm trong vùng lân cận. Tụ thoát thành phần xoay chiều hạn chế sụt áp tạm thời.</a:t>
            </a:r>
          </a:p>
          <a:p>
            <a:r>
              <a:rPr lang="vi-VN" dirty="0" smtClean="0"/>
              <a:t>Thứ </a:t>
            </a:r>
            <a:r>
              <a:rPr lang="vi-VN" dirty="0"/>
              <a:t>hai, các tụ điện cung cấp một con đường cho các dòng điện trả về tần số cao tới mặt phẳng điện và đất. Nếu các tụ điện không có sẵn các đường này, các dòng này trở về đất thông qua các tín hiệu I/O hoặc các đầu nối nguồn, tạo ra các mạch vòng lớn và tăng bức xạ.</a:t>
            </a:r>
            <a:endParaRPr lang="en-US"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a:t>
            </a:fld>
            <a:endParaRPr lang="en-US"/>
          </a:p>
        </p:txBody>
      </p:sp>
    </p:spTree>
    <p:extLst>
      <p:ext uri="{BB962C8B-B14F-4D97-AF65-F5344CB8AC3E}">
        <p14:creationId xmlns:p14="http://schemas.microsoft.com/office/powerpoint/2010/main" val="3673551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457200" y="1600200"/>
            <a:ext cx="8229600" cy="4724400"/>
          </a:xfrm>
        </p:spPr>
        <p:txBody>
          <a:bodyPr>
            <a:normAutofit fontScale="92500"/>
          </a:bodyPr>
          <a:lstStyle/>
          <a:p>
            <a:pPr marL="0" indent="0">
              <a:buNone/>
            </a:pPr>
            <a:r>
              <a:rPr lang="vi-VN" sz="2400" b="1" dirty="0">
                <a:solidFill>
                  <a:srgbClr val="FF0000"/>
                </a:solidFill>
              </a:rPr>
              <a:t>1 Các định </a:t>
            </a:r>
            <a:r>
              <a:rPr lang="vi-VN" sz="2400" b="1" dirty="0" smtClean="0">
                <a:solidFill>
                  <a:srgbClr val="FF0000"/>
                </a:solidFill>
              </a:rPr>
              <a:t>nghĩa</a:t>
            </a:r>
          </a:p>
          <a:p>
            <a:r>
              <a:rPr lang="vi-VN" sz="2400" dirty="0">
                <a:solidFill>
                  <a:srgbClr val="7030A0"/>
                </a:solidFill>
              </a:rPr>
              <a:t>Bypassing là giảm lưu lượng dòng điện tần số cao trong một đường dẫn trở kháng cao bằng cách shunting đường dẫn đó thông qua một đường “thoát” xuống đất</a:t>
            </a:r>
            <a:r>
              <a:rPr lang="vi-VN" sz="2400" dirty="0"/>
              <a:t>, thường là một tụ điện (trong trường hợp này là C</a:t>
            </a:r>
            <a:r>
              <a:rPr lang="vi-VN" sz="2400" baseline="-25000" dirty="0"/>
              <a:t>byp</a:t>
            </a:r>
            <a:r>
              <a:rPr lang="vi-VN" sz="2400" dirty="0"/>
              <a:t>). </a:t>
            </a:r>
            <a:r>
              <a:rPr lang="vi-VN" sz="2400" dirty="0">
                <a:solidFill>
                  <a:srgbClr val="7030A0"/>
                </a:solidFill>
              </a:rPr>
              <a:t>Bypassing được sử dụng để giảm dòng nhiễu trên đường dây cung cấp điện</a:t>
            </a:r>
            <a:r>
              <a:rPr lang="vi-VN" sz="2400" dirty="0"/>
              <a:t>.</a:t>
            </a:r>
          </a:p>
          <a:p>
            <a:r>
              <a:rPr lang="vi-VN" sz="2400" dirty="0">
                <a:solidFill>
                  <a:srgbClr val="7030A0"/>
                </a:solidFill>
              </a:rPr>
              <a:t>Tách (Decoupling) là sự cách ly của hai mạch trên một đường dây dẫn</a:t>
            </a:r>
            <a:r>
              <a:rPr lang="vi-VN" sz="2400" dirty="0"/>
              <a:t>. Mạng tách thường là bộ lọc thông thấp và cách ly, ít khi bằng nhau theo cả hai hướng. Tách được sử dụng để ngăn chặn truyền nhiễu từ một mạch này tới mạch khác. Trong hình 3.5b, một tụ điện thoát, C</a:t>
            </a:r>
            <a:r>
              <a:rPr lang="vi-VN" sz="2400" baseline="-25000" dirty="0"/>
              <a:t>byp</a:t>
            </a:r>
            <a:r>
              <a:rPr lang="vi-VN" sz="2400" dirty="0"/>
              <a:t>, được hiển thị cùng với mạch tách, L</a:t>
            </a:r>
            <a:r>
              <a:rPr lang="vi-VN" sz="2400" baseline="-25000" dirty="0"/>
              <a:t>dec</a:t>
            </a:r>
            <a:r>
              <a:rPr lang="vi-VN" sz="2400" dirty="0"/>
              <a:t> và C</a:t>
            </a:r>
            <a:r>
              <a:rPr lang="vi-VN" sz="2400" baseline="-25000" dirty="0"/>
              <a:t>dec</a:t>
            </a:r>
            <a:r>
              <a:rPr lang="vi-VN" sz="2400" dirty="0"/>
              <a:t>. Điều này là bởi vì trong thực tế bypassing luôn luôn được sử dụng khi decoupling.</a:t>
            </a:r>
          </a:p>
          <a:p>
            <a:endParaRPr lang="vi-VN" sz="24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20</a:t>
            </a:fld>
            <a:endParaRPr lang="en-US"/>
          </a:p>
        </p:txBody>
      </p:sp>
    </p:spTree>
    <p:extLst>
      <p:ext uri="{BB962C8B-B14F-4D97-AF65-F5344CB8AC3E}">
        <p14:creationId xmlns:p14="http://schemas.microsoft.com/office/powerpoint/2010/main" val="2437162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457200" y="1600200"/>
            <a:ext cx="8229600" cy="990600"/>
          </a:xfrm>
        </p:spPr>
        <p:txBody>
          <a:bodyPr>
            <a:normAutofit/>
          </a:bodyPr>
          <a:lstStyle/>
          <a:p>
            <a:pPr marL="0" indent="0">
              <a:buNone/>
            </a:pPr>
            <a:r>
              <a:rPr lang="vi-VN" sz="2400" b="1" dirty="0">
                <a:solidFill>
                  <a:srgbClr val="FF0000"/>
                </a:solidFill>
              </a:rPr>
              <a:t>1 Các định </a:t>
            </a:r>
            <a:r>
              <a:rPr lang="vi-VN" sz="2400" b="1" dirty="0" smtClean="0">
                <a:solidFill>
                  <a:srgbClr val="FF0000"/>
                </a:solidFill>
              </a:rPr>
              <a:t>nghĩa</a:t>
            </a:r>
          </a:p>
          <a:p>
            <a:endParaRPr lang="vi-VN" sz="24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21</a:t>
            </a:fld>
            <a:endParaRPr lang="en-US"/>
          </a:p>
        </p:txBody>
      </p:sp>
      <p:pic>
        <p:nvPicPr>
          <p:cNvPr id="6" name="Picture 5" descr="Description: Description: Bypass and decouple"/>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86000"/>
            <a:ext cx="7467600" cy="3733800"/>
          </a:xfrm>
          <a:prstGeom prst="rect">
            <a:avLst/>
          </a:prstGeom>
          <a:noFill/>
          <a:ln>
            <a:noFill/>
          </a:ln>
        </p:spPr>
      </p:pic>
    </p:spTree>
    <p:extLst>
      <p:ext uri="{BB962C8B-B14F-4D97-AF65-F5344CB8AC3E}">
        <p14:creationId xmlns:p14="http://schemas.microsoft.com/office/powerpoint/2010/main" val="1224128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4571999"/>
              </a:xfrm>
            </p:spPr>
            <p:txBody>
              <a:bodyPr>
                <a:normAutofit fontScale="92500" lnSpcReduction="10000"/>
              </a:bodyPr>
              <a:lstStyle/>
              <a:p>
                <a:pPr marL="0" indent="0">
                  <a:buNone/>
                </a:pPr>
                <a:r>
                  <a:rPr lang="vi-VN" sz="2400" b="1" dirty="0">
                    <a:solidFill>
                      <a:srgbClr val="FF0000"/>
                    </a:solidFill>
                  </a:rPr>
                  <a:t>2 </a:t>
                </a:r>
                <a:r>
                  <a:rPr lang="vi-VN" sz="2400" b="1" dirty="0" smtClean="0">
                    <a:solidFill>
                      <a:srgbClr val="FF0000"/>
                    </a:solidFill>
                  </a:rPr>
                  <a:t>Bypassing</a:t>
                </a:r>
              </a:p>
              <a:p>
                <a:r>
                  <a:rPr lang="vi-VN" sz="2400" dirty="0"/>
                  <a:t>Do băng thông hữu hạn của tất cả các bộ điều chỉnh điện áp, trở kháng đầu ra của chúng tăng theo tần số. Điều này có thể được mô hình hóa như một cuộn cảm mắc nối tiếp với đầu ra (Z = R + J2</a:t>
                </a:r>
                <a:r>
                  <a:rPr lang="vi-VN" sz="2400" dirty="0">
                    <a:sym typeface="Symbol"/>
                  </a:rPr>
                  <a:t></a:t>
                </a:r>
                <a:r>
                  <a:rPr lang="vi-VN" sz="2400" dirty="0"/>
                  <a:t>fL). </a:t>
                </a:r>
                <a:endParaRPr lang="vi-VN" sz="2400" dirty="0" smtClean="0"/>
              </a:p>
              <a:p>
                <a:r>
                  <a:rPr lang="vi-VN" sz="2400" dirty="0"/>
                  <a:t>Khi tải hoạt động, yêu cầu thay đổi dòng điện theo thời gian (di/dt) làm tăng nhiễu điện áp trên điện cảm </a:t>
                </a:r>
                <a:endParaRPr lang="vi-VN" sz="2400" dirty="0" smtClean="0"/>
              </a:p>
              <a:p>
                <a:r>
                  <a:rPr lang="vi-VN" sz="2400" dirty="0"/>
                  <a:t>Theo công thức </a:t>
                </a:r>
                <a14:m>
                  <m:oMath xmlns:m="http://schemas.openxmlformats.org/officeDocument/2006/math">
                    <m:sSub>
                      <m:sSubPr>
                        <m:ctrlPr>
                          <a:rPr lang="vi-VN" sz="2400" i="1">
                            <a:latin typeface="Cambria Math"/>
                          </a:rPr>
                        </m:ctrlPr>
                      </m:sSubPr>
                      <m:e>
                        <m:r>
                          <a:rPr lang="vi-VN" sz="2400" i="1">
                            <a:latin typeface="Cambria Math"/>
                          </a:rPr>
                          <m:t>𝑈</m:t>
                        </m:r>
                      </m:e>
                      <m:sub>
                        <m:r>
                          <a:rPr lang="vi-VN" sz="2400" i="1">
                            <a:latin typeface="Cambria Math"/>
                          </a:rPr>
                          <m:t>𝐿</m:t>
                        </m:r>
                      </m:sub>
                    </m:sSub>
                    <m:r>
                      <a:rPr lang="vi-VN" sz="2400" i="1">
                        <a:latin typeface="Cambria Math"/>
                      </a:rPr>
                      <m:t>=</m:t>
                    </m:r>
                    <m:r>
                      <a:rPr lang="vi-VN" sz="2400" i="1">
                        <a:latin typeface="Cambria Math"/>
                      </a:rPr>
                      <m:t>𝐿</m:t>
                    </m:r>
                    <m:r>
                      <a:rPr lang="vi-VN" sz="2400" i="1">
                        <a:latin typeface="Cambria Math"/>
                      </a:rPr>
                      <m:t>.</m:t>
                    </m:r>
                    <m:f>
                      <m:fPr>
                        <m:ctrlPr>
                          <a:rPr lang="vi-VN" sz="2400" i="1">
                            <a:latin typeface="Cambria Math"/>
                          </a:rPr>
                        </m:ctrlPr>
                      </m:fPr>
                      <m:num>
                        <m:sSub>
                          <m:sSubPr>
                            <m:ctrlPr>
                              <a:rPr lang="vi-VN" sz="2400" i="1">
                                <a:latin typeface="Cambria Math"/>
                              </a:rPr>
                            </m:ctrlPr>
                          </m:sSubPr>
                          <m:e>
                            <m:r>
                              <a:rPr lang="vi-VN" sz="2400" i="1">
                                <a:latin typeface="Cambria Math"/>
                              </a:rPr>
                              <m:t>𝑑𝑖</m:t>
                            </m:r>
                          </m:e>
                          <m:sub>
                            <m:r>
                              <a:rPr lang="vi-VN" sz="2400" i="1">
                                <a:latin typeface="Cambria Math"/>
                              </a:rPr>
                              <m:t>𝐿</m:t>
                            </m:r>
                          </m:sub>
                        </m:sSub>
                      </m:num>
                      <m:den>
                        <m:r>
                          <a:rPr lang="vi-VN" sz="2400" i="1">
                            <a:latin typeface="Cambria Math"/>
                          </a:rPr>
                          <m:t>𝑑𝑡</m:t>
                        </m:r>
                      </m:den>
                    </m:f>
                  </m:oMath>
                </a14:m>
                <a:r>
                  <a:rPr lang="vi-VN" sz="2400" dirty="0" smtClean="0"/>
                  <a:t> </a:t>
                </a:r>
                <a:r>
                  <a:rPr lang="vi-VN" sz="2400" dirty="0"/>
                  <a:t>điện áp nhiễu này có thể </a:t>
                </a:r>
                <a:r>
                  <a:rPr lang="vi-VN" sz="2400" dirty="0" smtClean="0"/>
                  <a:t>giảm </a:t>
                </a:r>
                <a:r>
                  <a:rPr lang="vi-VN" sz="2400" dirty="0"/>
                  <a:t>bằng hai cách: giảm tốc độ thay đổi dòng điện (di/dt) đi qua cuộn cảm, hoặc giảm điện cảm. Bypassing làm giảm tốc độ thay đổi dòng điện (di/dt) qua cuộn cảm.</a:t>
                </a:r>
              </a:p>
              <a:p>
                <a:r>
                  <a:rPr lang="vi-VN" sz="2400" dirty="0"/>
                  <a:t>Cách thứ hai trong bypassing, một trở kháng thấp ở tần số cao (dung kháng) được tạo ra cho các dòng điện tần số cao.</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571999"/>
              </a:xfrm>
              <a:blipFill rotWithShape="1">
                <a:blip r:embed="rId2"/>
                <a:stretch>
                  <a:fillRect l="-889" t="-1469" r="-963" b="-134"/>
                </a:stretch>
              </a:blipFill>
            </p:spPr>
            <p:txBody>
              <a:bodyPr/>
              <a:lstStyle/>
              <a:p>
                <a:r>
                  <a:rPr lang="vi-VN">
                    <a:noFill/>
                  </a:rPr>
                  <a:t> </a:t>
                </a:r>
              </a:p>
            </p:txBody>
          </p:sp>
        </mc:Fallback>
      </mc:AlternateContent>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22</a:t>
            </a:fld>
            <a:endParaRPr lang="en-US"/>
          </a:p>
        </p:txBody>
      </p:sp>
    </p:spTree>
    <p:extLst>
      <p:ext uri="{BB962C8B-B14F-4D97-AF65-F5344CB8AC3E}">
        <p14:creationId xmlns:p14="http://schemas.microsoft.com/office/powerpoint/2010/main" val="2437162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304800" y="1447800"/>
            <a:ext cx="8229600" cy="1295400"/>
          </a:xfrm>
        </p:spPr>
        <p:txBody>
          <a:bodyPr>
            <a:noAutofit/>
          </a:bodyPr>
          <a:lstStyle/>
          <a:p>
            <a:pPr marL="0" indent="0">
              <a:buNone/>
            </a:pPr>
            <a:r>
              <a:rPr lang="vi-VN" sz="2000" b="1" dirty="0">
                <a:solidFill>
                  <a:srgbClr val="FF0000"/>
                </a:solidFill>
              </a:rPr>
              <a:t>2 Bypassing</a:t>
            </a:r>
          </a:p>
          <a:p>
            <a:r>
              <a:rPr lang="vi-VN" sz="2000" dirty="0" smtClean="0"/>
              <a:t>Đường </a:t>
            </a:r>
            <a:r>
              <a:rPr lang="vi-VN" sz="2000" dirty="0"/>
              <a:t>bypass phải là trở kháng thấp hơn đáng kể ở tần số quan tâm so với nguồn cung cấp điện. Nó luôn luôn là tốt hơn khi sử dụng nhiều tụ điện song song nhỏ hơn là một tụ lớn. Điều này là do điện cảm nối tiếp tương đương (ESL) không thay đổi đáng kể với điện dung. Các đường bypass song song có được với các tụ điện nhỏ làm cho tổng điện cảm thấp hơn nhiều.</a:t>
            </a: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23</a:t>
            </a:fld>
            <a:endParaRPr lang="en-US"/>
          </a:p>
        </p:txBody>
      </p:sp>
      <p:pic>
        <p:nvPicPr>
          <p:cNvPr id="6" name="Picture 5" descr="Description: Hình ảnh có liên quan"/>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352800"/>
            <a:ext cx="5186522" cy="3124200"/>
          </a:xfrm>
          <a:prstGeom prst="rect">
            <a:avLst/>
          </a:prstGeom>
          <a:noFill/>
        </p:spPr>
      </p:pic>
    </p:spTree>
    <p:extLst>
      <p:ext uri="{BB962C8B-B14F-4D97-AF65-F5344CB8AC3E}">
        <p14:creationId xmlns:p14="http://schemas.microsoft.com/office/powerpoint/2010/main" val="180922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304800" y="1447800"/>
            <a:ext cx="8229600" cy="1295400"/>
          </a:xfrm>
        </p:spPr>
        <p:txBody>
          <a:bodyPr>
            <a:noAutofit/>
          </a:bodyPr>
          <a:lstStyle/>
          <a:p>
            <a:pPr marL="0" indent="0">
              <a:buNone/>
            </a:pPr>
            <a:r>
              <a:rPr lang="vi-VN" sz="2000" b="1" dirty="0">
                <a:solidFill>
                  <a:srgbClr val="FF0000"/>
                </a:solidFill>
              </a:rPr>
              <a:t>2 Bypassing</a:t>
            </a:r>
          </a:p>
          <a:p>
            <a:r>
              <a:rPr lang="vi-VN" sz="2000" dirty="0" smtClean="0"/>
              <a:t>Bypass thé nào là đúng</a:t>
            </a:r>
            <a:endParaRPr lang="vi-VN" sz="20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24</a:t>
            </a:fld>
            <a:endParaRPr lang="en-US"/>
          </a:p>
        </p:txBody>
      </p:sp>
      <p:pic>
        <p:nvPicPr>
          <p:cNvPr id="7" name="Picture 6" descr="Description: Improper bypassi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81000" y="2085974"/>
            <a:ext cx="3657600" cy="2638425"/>
          </a:xfrm>
          <a:prstGeom prst="rect">
            <a:avLst/>
          </a:prstGeom>
          <a:noFill/>
          <a:ln>
            <a:noFill/>
          </a:ln>
        </p:spPr>
      </p:pic>
      <p:pic>
        <p:nvPicPr>
          <p:cNvPr id="8" name="Picture 7" descr="Description: Bypass remedy">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876800" y="2085974"/>
            <a:ext cx="3962400" cy="2486025"/>
          </a:xfrm>
          <a:prstGeom prst="rect">
            <a:avLst/>
          </a:prstGeom>
          <a:noFill/>
          <a:ln>
            <a:noFill/>
          </a:ln>
        </p:spPr>
      </p:pic>
    </p:spTree>
    <p:extLst>
      <p:ext uri="{BB962C8B-B14F-4D97-AF65-F5344CB8AC3E}">
        <p14:creationId xmlns:p14="http://schemas.microsoft.com/office/powerpoint/2010/main" val="2437162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304800" y="1447800"/>
            <a:ext cx="8229600" cy="2057400"/>
          </a:xfrm>
        </p:spPr>
        <p:txBody>
          <a:bodyPr>
            <a:noAutofit/>
          </a:bodyPr>
          <a:lstStyle/>
          <a:p>
            <a:pPr marL="0" indent="0">
              <a:buNone/>
            </a:pPr>
            <a:r>
              <a:rPr lang="vi-VN" sz="2000" b="1" dirty="0">
                <a:solidFill>
                  <a:srgbClr val="FF0000"/>
                </a:solidFill>
              </a:rPr>
              <a:t>2 Bypassing</a:t>
            </a:r>
          </a:p>
          <a:p>
            <a:r>
              <a:rPr lang="vi-VN" sz="2000" dirty="0" smtClean="0"/>
              <a:t>Ngoài </a:t>
            </a:r>
            <a:r>
              <a:rPr lang="vi-VN" sz="2000" dirty="0"/>
              <a:t>ra còn có hai phương pháp để giảm độ tự cảm của bus cấp nguồn. Một là giảm tự cảm của chính nó. Có thể giảm độ tự cảm của dây dẫn bằng cách giảm độ dài, tăng bán kính của nó (một hiệu ứng nhỏ) hoặc chạy nhiều dây cách ly.</a:t>
            </a:r>
          </a:p>
          <a:p>
            <a:r>
              <a:rPr lang="vi-VN" sz="2000" dirty="0"/>
              <a:t>Và hai là tăng hỗ cảm lẫn nhau ở đường dòng điện đi và trả về của nó. Lợi ích của hỗ cảm tăng lên được minh họa trong hình </a:t>
            </a: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25</a:t>
            </a:fld>
            <a:endParaRPr lang="en-US"/>
          </a:p>
        </p:txBody>
      </p:sp>
      <p:pic>
        <p:nvPicPr>
          <p:cNvPr id="9" name="Picture 8" descr="Description: Cancellation of inductance"/>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038600"/>
            <a:ext cx="7086600" cy="2286000"/>
          </a:xfrm>
          <a:prstGeom prst="rect">
            <a:avLst/>
          </a:prstGeom>
          <a:noFill/>
          <a:ln>
            <a:noFill/>
          </a:ln>
        </p:spPr>
      </p:pic>
    </p:spTree>
    <p:extLst>
      <p:ext uri="{BB962C8B-B14F-4D97-AF65-F5344CB8AC3E}">
        <p14:creationId xmlns:p14="http://schemas.microsoft.com/office/powerpoint/2010/main" val="1417888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304800" y="1447800"/>
            <a:ext cx="8229600" cy="4800600"/>
          </a:xfrm>
        </p:spPr>
        <p:txBody>
          <a:bodyPr>
            <a:noAutofit/>
          </a:bodyPr>
          <a:lstStyle/>
          <a:p>
            <a:pPr marL="0" indent="0">
              <a:buNone/>
            </a:pPr>
            <a:r>
              <a:rPr lang="vi-VN" sz="2000" b="1" dirty="0">
                <a:solidFill>
                  <a:srgbClr val="FF0000"/>
                </a:solidFill>
              </a:rPr>
              <a:t>3 </a:t>
            </a:r>
            <a:r>
              <a:rPr lang="vi-VN" sz="2000" b="1" dirty="0" smtClean="0">
                <a:solidFill>
                  <a:srgbClr val="FF0000"/>
                </a:solidFill>
              </a:rPr>
              <a:t>Decoupling</a:t>
            </a:r>
          </a:p>
          <a:p>
            <a:r>
              <a:rPr lang="vi-VN" sz="2000" dirty="0"/>
              <a:t>Khi muốn tách riêng nhiễu của mạch này không làm ảnh hưởng mạch khác, nên giảm số lượng đường dẫn cung cấp chung giữa chúng. Nếu đó là không đủ, decoupling (tách) nên được sử dụng. Decoupling giảm nhiễu bằng hai cách (xem hình 3.10).</a:t>
            </a:r>
          </a:p>
          <a:p>
            <a:r>
              <a:rPr lang="vi-VN" sz="2000" dirty="0"/>
              <a:t>Đầu tiên, vì tách luôn bao gồm một phần tử trở kháng cao (L) mắc nối tiếp với đường dây nguồn cấp, nó hỗ trợ bypassing; đảm bảo rằng dòng nhiễu sẽ chảy qua phần tử bypassing trở kháng thấp hơn là nguồn cung cấp.</a:t>
            </a:r>
          </a:p>
          <a:p>
            <a:r>
              <a:rPr lang="vi-VN" sz="2000" dirty="0"/>
              <a:t>Thứ hai, decoupling hoạt động như một bộ lọc thông thấp để dòng điện tần số cao chạy qua phần tử nối tiếp sẽ bị suy giảm, khiến cho bộ điều chỉnh có khả năng phản ứng và giữ điện áp cung cấp ổn định hơn</a:t>
            </a:r>
          </a:p>
          <a:p>
            <a:pPr marL="0" indent="0">
              <a:buNone/>
            </a:pPr>
            <a:endParaRPr lang="vi-VN" sz="20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26</a:t>
            </a:fld>
            <a:endParaRPr lang="en-US"/>
          </a:p>
        </p:txBody>
      </p:sp>
    </p:spTree>
    <p:extLst>
      <p:ext uri="{BB962C8B-B14F-4D97-AF65-F5344CB8AC3E}">
        <p14:creationId xmlns:p14="http://schemas.microsoft.com/office/powerpoint/2010/main" val="1371694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7 Phân biệt thoát (Bypassing) và tách (decoupling)</a:t>
            </a:r>
            <a:endParaRPr lang="en-US" b="1" dirty="0"/>
          </a:p>
        </p:txBody>
      </p:sp>
      <p:sp>
        <p:nvSpPr>
          <p:cNvPr id="3" name="Content Placeholder 2"/>
          <p:cNvSpPr>
            <a:spLocks noGrp="1"/>
          </p:cNvSpPr>
          <p:nvPr>
            <p:ph idx="1"/>
          </p:nvPr>
        </p:nvSpPr>
        <p:spPr>
          <a:xfrm>
            <a:off x="304800" y="1447800"/>
            <a:ext cx="8229600" cy="4800600"/>
          </a:xfrm>
        </p:spPr>
        <p:txBody>
          <a:bodyPr>
            <a:noAutofit/>
          </a:bodyPr>
          <a:lstStyle/>
          <a:p>
            <a:pPr marL="0" indent="0">
              <a:buNone/>
            </a:pPr>
            <a:r>
              <a:rPr lang="vi-VN" sz="2000" b="1" dirty="0">
                <a:solidFill>
                  <a:srgbClr val="FF0000"/>
                </a:solidFill>
              </a:rPr>
              <a:t>3 Decoupling</a:t>
            </a: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27</a:t>
            </a:fld>
            <a:endParaRPr lang="en-US"/>
          </a:p>
        </p:txBody>
      </p:sp>
      <p:pic>
        <p:nvPicPr>
          <p:cNvPr id="6" name="Picture 5" descr="Description: Typical current paths"/>
          <p:cNvPicPr/>
          <p:nvPr/>
        </p:nvPicPr>
        <p:blipFill>
          <a:blip r:embed="rId2">
            <a:extLst>
              <a:ext uri="{28A0092B-C50C-407E-A947-70E740481C1C}">
                <a14:useLocalDpi xmlns:a14="http://schemas.microsoft.com/office/drawing/2010/main" val="0"/>
              </a:ext>
            </a:extLst>
          </a:blip>
          <a:srcRect/>
          <a:stretch>
            <a:fillRect/>
          </a:stretch>
        </p:blipFill>
        <p:spPr bwMode="auto">
          <a:xfrm>
            <a:off x="1099909" y="2251980"/>
            <a:ext cx="6520091" cy="2701020"/>
          </a:xfrm>
          <a:prstGeom prst="rect">
            <a:avLst/>
          </a:prstGeom>
          <a:noFill/>
          <a:ln>
            <a:noFill/>
          </a:ln>
        </p:spPr>
      </p:pic>
    </p:spTree>
    <p:extLst>
      <p:ext uri="{BB962C8B-B14F-4D97-AF65-F5344CB8AC3E}">
        <p14:creationId xmlns:p14="http://schemas.microsoft.com/office/powerpoint/2010/main" val="4108877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a:bodyPr>
          <a:lstStyle/>
          <a:p>
            <a:r>
              <a:rPr lang="vi-VN" dirty="0"/>
              <a:t>8 Mạch tắt dần </a:t>
            </a:r>
            <a:endParaRPr lang="en-US" b="1" dirty="0"/>
          </a:p>
        </p:txBody>
      </p:sp>
      <p:sp>
        <p:nvSpPr>
          <p:cNvPr id="3" name="Content Placeholder 2"/>
          <p:cNvSpPr>
            <a:spLocks noGrp="1"/>
          </p:cNvSpPr>
          <p:nvPr>
            <p:ph idx="1"/>
          </p:nvPr>
        </p:nvSpPr>
        <p:spPr>
          <a:xfrm>
            <a:off x="304800" y="1447800"/>
            <a:ext cx="8229600" cy="4800600"/>
          </a:xfrm>
        </p:spPr>
        <p:txBody>
          <a:bodyPr>
            <a:noAutofit/>
          </a:bodyPr>
          <a:lstStyle/>
          <a:p>
            <a:r>
              <a:rPr lang="vi-VN" sz="2000" dirty="0"/>
              <a:t>Khi chúng ta thêm tụ điện thoát này vào điện cảm ký sinh, nguồn cung cấp điện trở thành một mạch cộng hưởng tắt dần. Điều này dẫn đến dao động và nhiễu cao trên các nguồn cung cấp, có thể tồn tại ở đầu ra. Thông thường, vấn đề này nghiêm trọng hơn khi sử dụng mạng tách LC. Ví dụ, mạng tách hình 3.11</a:t>
            </a:r>
            <a:r>
              <a:rPr lang="vi-VN" sz="2000" dirty="0" smtClean="0"/>
              <a:t>.</a:t>
            </a:r>
            <a:endParaRPr lang="vi-VN" sz="2000" dirty="0"/>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28</a:t>
            </a:fld>
            <a:endParaRPr lang="en-US"/>
          </a:p>
        </p:txBody>
      </p:sp>
      <p:pic>
        <p:nvPicPr>
          <p:cNvPr id="6" name="Picture 5" descr="Description: Decoupling measured response">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09600" y="3421742"/>
            <a:ext cx="8229600" cy="2217057"/>
          </a:xfrm>
          <a:prstGeom prst="rect">
            <a:avLst/>
          </a:prstGeom>
          <a:noFill/>
          <a:ln>
            <a:noFill/>
          </a:ln>
        </p:spPr>
      </p:pic>
    </p:spTree>
    <p:extLst>
      <p:ext uri="{BB962C8B-B14F-4D97-AF65-F5344CB8AC3E}">
        <p14:creationId xmlns:p14="http://schemas.microsoft.com/office/powerpoint/2010/main" val="410887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vert="horz" lIns="91440" tIns="45720" rIns="91440" bIns="45720" rtlCol="0" anchor="ctr">
            <a:normAutofit fontScale="90000"/>
          </a:bodyPr>
          <a:lstStyle/>
          <a:p>
            <a:r>
              <a:rPr lang="vi-VN" dirty="0"/>
              <a:t>1 Nguyên nhân sinh nhiễu trong các mạch điện hiện đại </a:t>
            </a:r>
            <a:endParaRPr lang="en-US" b="1" dirty="0"/>
          </a:p>
        </p:txBody>
      </p:sp>
      <p:sp>
        <p:nvSpPr>
          <p:cNvPr id="3" name="Content Placeholder 2"/>
          <p:cNvSpPr>
            <a:spLocks noGrp="1"/>
          </p:cNvSpPr>
          <p:nvPr>
            <p:ph idx="1"/>
          </p:nvPr>
        </p:nvSpPr>
        <p:spPr>
          <a:xfrm>
            <a:off x="457200" y="1600200"/>
            <a:ext cx="8229600" cy="4876799"/>
          </a:xfrm>
        </p:spPr>
        <p:txBody>
          <a:bodyPr>
            <a:normAutofit fontScale="85000" lnSpcReduction="10000"/>
          </a:bodyPr>
          <a:lstStyle/>
          <a:p>
            <a:pPr fontAlgn="base"/>
            <a:r>
              <a:rPr lang="vi-VN" dirty="0"/>
              <a:t>Các phần tử hoạt động theo nguyên lý chuyển mạch (switching) có dòng điện biến thiên đột ngột dạng xung, điển hình cho loại này là các thiết bị kỹ thuật số. Do chuyển mạch xung, các chip có xu hướng tạo ra rất nhiều dòng điện gai nhọn. </a:t>
            </a:r>
            <a:endParaRPr lang="vi-VN" dirty="0" smtClean="0"/>
          </a:p>
          <a:p>
            <a:pPr fontAlgn="base"/>
            <a:r>
              <a:rPr lang="vi-VN" dirty="0" smtClean="0"/>
              <a:t>Ví </a:t>
            </a:r>
            <a:r>
              <a:rPr lang="vi-VN" dirty="0"/>
              <a:t>dụ trên một ATmega chạy ở tần số 16 MHz, các xung này có khả năng được sinh ra nhiễu với tần số ít nhất vào khoảng 16 hoặc 32 MHz, tức là cả hai cạnh lên và xuống của xung nhịp làm cho tất cả các chất bán dẫn bên trong chuyển mạch.</a:t>
            </a:r>
          </a:p>
          <a:p>
            <a:pPr marL="0" indent="0">
              <a:buNone/>
            </a:pPr>
            <a:r>
              <a:rPr lang="en-US" dirty="0">
                <a:latin typeface="+mj-lt"/>
              </a:rPr>
              <a:t/>
            </a:r>
            <a:br>
              <a:rPr lang="en-US" dirty="0">
                <a:latin typeface="+mj-lt"/>
              </a:rPr>
            </a:br>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3</a:t>
            </a:fld>
            <a:endParaRPr lang="en-US"/>
          </a:p>
        </p:txBody>
      </p:sp>
    </p:spTree>
    <p:extLst>
      <p:ext uri="{BB962C8B-B14F-4D97-AF65-F5344CB8AC3E}">
        <p14:creationId xmlns:p14="http://schemas.microsoft.com/office/powerpoint/2010/main" val="3481052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vert="horz" lIns="91440" tIns="45720" rIns="91440" bIns="45720" rtlCol="0" anchor="ctr">
            <a:normAutofit fontScale="90000"/>
          </a:bodyPr>
          <a:lstStyle/>
          <a:p>
            <a:r>
              <a:rPr lang="vi-VN" dirty="0"/>
              <a:t>1 Nguyên nhân sinh nhiễu trong các mạch điện hiện đại </a:t>
            </a:r>
            <a:endParaRPr lang="en-US" b="1" dirty="0"/>
          </a:p>
        </p:txBody>
      </p:sp>
      <p:sp>
        <p:nvSpPr>
          <p:cNvPr id="3" name="Content Placeholder 2"/>
          <p:cNvSpPr>
            <a:spLocks noGrp="1"/>
          </p:cNvSpPr>
          <p:nvPr>
            <p:ph idx="1"/>
          </p:nvPr>
        </p:nvSpPr>
        <p:spPr>
          <a:xfrm>
            <a:off x="457200" y="1600200"/>
            <a:ext cx="8229600" cy="4876799"/>
          </a:xfrm>
        </p:spPr>
        <p:txBody>
          <a:bodyPr>
            <a:normAutofit fontScale="70000" lnSpcReduction="20000"/>
          </a:bodyPr>
          <a:lstStyle/>
          <a:p>
            <a:r>
              <a:rPr lang="vi-VN" dirty="0"/>
              <a:t>Do các thành phần điện cảm và tụ điện mà dòng điện, điện áp thay đổi không mong muốn, và do đó điện áp gần chip tụt xuống và sau đó bị vọt lên. Đó là hiệu ứng tương tự như ánh sáng mờ đi khi bật một thiết bị công suất rất lớn trong nhà.</a:t>
            </a:r>
          </a:p>
          <a:p>
            <a:r>
              <a:rPr lang="vi-VN" dirty="0"/>
              <a:t>Nguyên nhân có các hiện tượng trên là do trong mạch có các thành phần L và C ký sinh. Các thành phần ký sinh là do trong mạch điện có các đường dẫn, dây điện. Trên các đường dẫn có dòng điện, dòng điện này sinh từ trường và tất nhiên như đã nói ở chương 2, đường dẫn có điện cảm, các đường dẫn ghép đôi với nhau hình thành tụ điện. Các thành phần L, C ký sinh này tích lũy và xả năng lượng theo một tần số tương ứng tần số cộng hưởng LC ký sinh. Năng lượng này sinh ra </a:t>
            </a:r>
            <a:r>
              <a:rPr lang="vi-VN" dirty="0" smtClean="0"/>
              <a:t>dòng </a:t>
            </a:r>
            <a:r>
              <a:rPr lang="vi-VN" dirty="0"/>
              <a:t>điện và điện áp cộng hưởng trong mạch. Các thành phần dòng và áp cộng hưởng ký sinh này là tín hiệu xoay chiều AC xếp chồng tín hiệu lên đường dây nguồn cấp, như minh họa trên hình 3.1.</a:t>
            </a:r>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4</a:t>
            </a:fld>
            <a:endParaRPr lang="en-US"/>
          </a:p>
        </p:txBody>
      </p:sp>
    </p:spTree>
    <p:extLst>
      <p:ext uri="{BB962C8B-B14F-4D97-AF65-F5344CB8AC3E}">
        <p14:creationId xmlns:p14="http://schemas.microsoft.com/office/powerpoint/2010/main" val="243124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vert="horz" lIns="91440" tIns="45720" rIns="91440" bIns="45720" rtlCol="0" anchor="ctr">
            <a:normAutofit fontScale="90000"/>
          </a:bodyPr>
          <a:lstStyle/>
          <a:p>
            <a:r>
              <a:rPr lang="vi-VN" dirty="0"/>
              <a:t>1 Nguyên nhân sinh nhiễu trong các mạch điện hiện đại </a:t>
            </a:r>
            <a:endParaRPr lang="en-US" b="1" dirty="0"/>
          </a:p>
        </p:txBody>
      </p:sp>
      <p:sp>
        <p:nvSpPr>
          <p:cNvPr id="3" name="Content Placeholder 2"/>
          <p:cNvSpPr>
            <a:spLocks noGrp="1"/>
          </p:cNvSpPr>
          <p:nvPr>
            <p:ph idx="1"/>
          </p:nvPr>
        </p:nvSpPr>
        <p:spPr>
          <a:xfrm>
            <a:off x="457200" y="1600201"/>
            <a:ext cx="8229600" cy="762000"/>
          </a:xfrm>
        </p:spPr>
        <p:txBody>
          <a:bodyPr>
            <a:normAutofit/>
          </a:bodyPr>
          <a:lstStyle/>
          <a:p>
            <a:pPr fontAlgn="base"/>
            <a:r>
              <a:rPr lang="vi-VN" dirty="0" smtClean="0">
                <a:latin typeface="+mj-lt"/>
              </a:rPr>
              <a:t>Hình dạng nhiễu</a:t>
            </a:r>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5</a:t>
            </a:fld>
            <a:endParaRPr lang="en-US"/>
          </a:p>
        </p:txBody>
      </p:sp>
      <p:pic>
        <p:nvPicPr>
          <p:cNvPr id="6" name="Picture 5" descr="Description: Noisy DC signal"/>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0"/>
            <a:ext cx="6705600" cy="2438400"/>
          </a:xfrm>
          <a:prstGeom prst="rect">
            <a:avLst/>
          </a:prstGeom>
          <a:noFill/>
          <a:ln>
            <a:noFill/>
          </a:ln>
        </p:spPr>
      </p:pic>
      <p:cxnSp>
        <p:nvCxnSpPr>
          <p:cNvPr id="8" name="Straight Connector 7"/>
          <p:cNvCxnSpPr/>
          <p:nvPr/>
        </p:nvCxnSpPr>
        <p:spPr>
          <a:xfrm>
            <a:off x="1219200" y="3657600"/>
            <a:ext cx="5943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Content Placeholder 2"/>
          <p:cNvSpPr txBox="1">
            <a:spLocks/>
          </p:cNvSpPr>
          <p:nvPr/>
        </p:nvSpPr>
        <p:spPr>
          <a:xfrm>
            <a:off x="304800" y="4495800"/>
            <a:ext cx="8229600" cy="18288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err="1"/>
              <a:t>Mặt</a:t>
            </a:r>
            <a:r>
              <a:rPr lang="en-US" dirty="0"/>
              <a:t> </a:t>
            </a:r>
            <a:r>
              <a:rPr lang="en-US" dirty="0" err="1"/>
              <a:t>khác</a:t>
            </a:r>
            <a:r>
              <a:rPr lang="en-US" dirty="0"/>
              <a:t> </a:t>
            </a:r>
            <a:r>
              <a:rPr lang="en-US" dirty="0" err="1"/>
              <a:t>các</a:t>
            </a:r>
            <a:r>
              <a:rPr lang="en-US" dirty="0"/>
              <a:t> </a:t>
            </a:r>
            <a:r>
              <a:rPr lang="en-US" dirty="0" err="1"/>
              <a:t>tín</a:t>
            </a:r>
            <a:r>
              <a:rPr lang="en-US" dirty="0"/>
              <a:t> </a:t>
            </a:r>
            <a:r>
              <a:rPr lang="en-US" dirty="0" err="1"/>
              <a:t>hiệu</a:t>
            </a:r>
            <a:r>
              <a:rPr lang="en-US" dirty="0"/>
              <a:t> </a:t>
            </a:r>
            <a:r>
              <a:rPr lang="en-US" dirty="0" err="1"/>
              <a:t>dòng</a:t>
            </a:r>
            <a:r>
              <a:rPr lang="en-US" dirty="0"/>
              <a:t> </a:t>
            </a:r>
            <a:r>
              <a:rPr lang="en-US" dirty="0" err="1"/>
              <a:t>điện</a:t>
            </a:r>
            <a:r>
              <a:rPr lang="en-US" dirty="0"/>
              <a:t> </a:t>
            </a:r>
            <a:r>
              <a:rPr lang="en-US" dirty="0" err="1"/>
              <a:t>nhiễu</a:t>
            </a:r>
            <a:r>
              <a:rPr lang="en-US" dirty="0"/>
              <a:t> </a:t>
            </a:r>
            <a:r>
              <a:rPr lang="en-US" dirty="0" err="1"/>
              <a:t>tần</a:t>
            </a:r>
            <a:r>
              <a:rPr lang="en-US" dirty="0"/>
              <a:t> </a:t>
            </a:r>
            <a:r>
              <a:rPr lang="en-US" dirty="0" err="1"/>
              <a:t>số</a:t>
            </a:r>
            <a:r>
              <a:rPr lang="en-US" dirty="0"/>
              <a:t> </a:t>
            </a:r>
            <a:r>
              <a:rPr lang="en-US" dirty="0" err="1"/>
              <a:t>cao</a:t>
            </a:r>
            <a:r>
              <a:rPr lang="en-US" dirty="0"/>
              <a:t> </a:t>
            </a:r>
            <a:r>
              <a:rPr lang="en-US" dirty="0" err="1"/>
              <a:t>sinh</a:t>
            </a:r>
            <a:r>
              <a:rPr lang="en-US" dirty="0"/>
              <a:t> </a:t>
            </a:r>
            <a:r>
              <a:rPr lang="en-US" dirty="0" err="1"/>
              <a:t>từ</a:t>
            </a:r>
            <a:r>
              <a:rPr lang="en-US" dirty="0"/>
              <a:t> </a:t>
            </a:r>
            <a:r>
              <a:rPr lang="en-US" dirty="0" err="1"/>
              <a:t>trường</a:t>
            </a:r>
            <a:r>
              <a:rPr lang="en-US" dirty="0"/>
              <a:t> </a:t>
            </a:r>
            <a:r>
              <a:rPr lang="en-US" dirty="0" err="1"/>
              <a:t>tần</a:t>
            </a:r>
            <a:r>
              <a:rPr lang="en-US" dirty="0"/>
              <a:t> </a:t>
            </a:r>
            <a:r>
              <a:rPr lang="en-US" dirty="0" err="1"/>
              <a:t>số</a:t>
            </a:r>
            <a:r>
              <a:rPr lang="en-US" dirty="0"/>
              <a:t> </a:t>
            </a:r>
            <a:r>
              <a:rPr lang="en-US" dirty="0" err="1"/>
              <a:t>cao</a:t>
            </a:r>
            <a:r>
              <a:rPr lang="en-US" dirty="0"/>
              <a:t>, </a:t>
            </a:r>
            <a:r>
              <a:rPr lang="en-US" dirty="0" err="1"/>
              <a:t>các</a:t>
            </a:r>
            <a:r>
              <a:rPr lang="en-US" dirty="0"/>
              <a:t> </a:t>
            </a:r>
            <a:r>
              <a:rPr lang="en-US" dirty="0" err="1"/>
              <a:t>đường</a:t>
            </a:r>
            <a:r>
              <a:rPr lang="en-US" dirty="0"/>
              <a:t> </a:t>
            </a:r>
            <a:r>
              <a:rPr lang="en-US" dirty="0" err="1"/>
              <a:t>dẫn</a:t>
            </a:r>
            <a:r>
              <a:rPr lang="en-US" dirty="0"/>
              <a:t> </a:t>
            </a:r>
            <a:r>
              <a:rPr lang="en-US" dirty="0" err="1"/>
              <a:t>trong</a:t>
            </a:r>
            <a:r>
              <a:rPr lang="en-US" dirty="0"/>
              <a:t> </a:t>
            </a:r>
            <a:r>
              <a:rPr lang="en-US" dirty="0" err="1"/>
              <a:t>mạch</a:t>
            </a:r>
            <a:r>
              <a:rPr lang="en-US" dirty="0"/>
              <a:t> </a:t>
            </a:r>
            <a:r>
              <a:rPr lang="en-US" dirty="0" err="1"/>
              <a:t>như</a:t>
            </a:r>
            <a:r>
              <a:rPr lang="en-US" dirty="0"/>
              <a:t> </a:t>
            </a:r>
            <a:r>
              <a:rPr lang="en-US" dirty="0" err="1"/>
              <a:t>là</a:t>
            </a:r>
            <a:r>
              <a:rPr lang="en-US" dirty="0"/>
              <a:t> </a:t>
            </a:r>
            <a:r>
              <a:rPr lang="en-US" dirty="0" err="1"/>
              <a:t>một</a:t>
            </a:r>
            <a:r>
              <a:rPr lang="en-US" dirty="0"/>
              <a:t> </a:t>
            </a:r>
            <a:r>
              <a:rPr lang="en-US" dirty="0" err="1"/>
              <a:t>ăng</a:t>
            </a:r>
            <a:r>
              <a:rPr lang="en-US" dirty="0"/>
              <a:t> ten </a:t>
            </a:r>
            <a:r>
              <a:rPr lang="en-US" dirty="0" err="1"/>
              <a:t>phát</a:t>
            </a:r>
            <a:r>
              <a:rPr lang="en-US" dirty="0"/>
              <a:t> </a:t>
            </a:r>
            <a:r>
              <a:rPr lang="en-US" dirty="0" err="1"/>
              <a:t>tần</a:t>
            </a:r>
            <a:r>
              <a:rPr lang="en-US" dirty="0"/>
              <a:t> </a:t>
            </a:r>
            <a:r>
              <a:rPr lang="en-US" dirty="0" err="1"/>
              <a:t>số</a:t>
            </a:r>
            <a:r>
              <a:rPr lang="en-US" dirty="0"/>
              <a:t> RF </a:t>
            </a:r>
            <a:r>
              <a:rPr lang="en-US" dirty="0" err="1"/>
              <a:t>này</a:t>
            </a:r>
            <a:r>
              <a:rPr lang="en-US" dirty="0"/>
              <a:t> </a:t>
            </a:r>
            <a:r>
              <a:rPr lang="en-US" dirty="0" err="1"/>
              <a:t>vào</a:t>
            </a:r>
            <a:r>
              <a:rPr lang="en-US" dirty="0"/>
              <a:t> </a:t>
            </a:r>
            <a:r>
              <a:rPr lang="en-US" dirty="0" err="1"/>
              <a:t>không</a:t>
            </a:r>
            <a:r>
              <a:rPr lang="en-US" dirty="0"/>
              <a:t> </a:t>
            </a:r>
            <a:r>
              <a:rPr lang="en-US" dirty="0" err="1"/>
              <a:t>gian</a:t>
            </a:r>
            <a:r>
              <a:rPr lang="en-US" dirty="0"/>
              <a:t> </a:t>
            </a:r>
            <a:r>
              <a:rPr lang="en-US" dirty="0" err="1"/>
              <a:t>gây</a:t>
            </a:r>
            <a:r>
              <a:rPr lang="en-US" dirty="0"/>
              <a:t> </a:t>
            </a:r>
            <a:r>
              <a:rPr lang="en-US" dirty="0" err="1"/>
              <a:t>nhiễu</a:t>
            </a:r>
            <a:r>
              <a:rPr lang="en-US" dirty="0"/>
              <a:t> </a:t>
            </a:r>
            <a:r>
              <a:rPr lang="en-US" dirty="0" err="1"/>
              <a:t>bức</a:t>
            </a:r>
            <a:r>
              <a:rPr lang="en-US" dirty="0"/>
              <a:t> </a:t>
            </a:r>
            <a:r>
              <a:rPr lang="en-US" dirty="0" err="1"/>
              <a:t>xạ</a:t>
            </a:r>
            <a:r>
              <a:rPr lang="en-US" dirty="0"/>
              <a:t> </a:t>
            </a:r>
            <a:r>
              <a:rPr lang="en-US" dirty="0" err="1"/>
              <a:t>tần</a:t>
            </a:r>
            <a:r>
              <a:rPr lang="en-US" dirty="0"/>
              <a:t> </a:t>
            </a:r>
            <a:r>
              <a:rPr lang="en-US" dirty="0" err="1"/>
              <a:t>số</a:t>
            </a:r>
            <a:r>
              <a:rPr lang="en-US" dirty="0"/>
              <a:t> RF.</a:t>
            </a:r>
            <a:endParaRPr lang="vi-VN" dirty="0"/>
          </a:p>
        </p:txBody>
      </p:sp>
    </p:spTree>
    <p:extLst>
      <p:ext uri="{BB962C8B-B14F-4D97-AF65-F5344CB8AC3E}">
        <p14:creationId xmlns:p14="http://schemas.microsoft.com/office/powerpoint/2010/main" val="243124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vi-VN" dirty="0"/>
              <a:t>1 Nguyên nhân sinh nhiễu trong các mạch điện hiện đại </a:t>
            </a:r>
          </a:p>
        </p:txBody>
      </p:sp>
      <p:sp>
        <p:nvSpPr>
          <p:cNvPr id="3" name="Content Placeholder 2"/>
          <p:cNvSpPr>
            <a:spLocks noGrp="1"/>
          </p:cNvSpPr>
          <p:nvPr>
            <p:ph idx="1"/>
          </p:nvPr>
        </p:nvSpPr>
        <p:spPr>
          <a:xfrm>
            <a:off x="457200" y="1600201"/>
            <a:ext cx="8229600" cy="1143000"/>
          </a:xfrm>
        </p:spPr>
        <p:txBody>
          <a:bodyPr/>
          <a:lstStyle/>
          <a:p>
            <a:r>
              <a:rPr lang="vi-VN" dirty="0" smtClean="0"/>
              <a:t>Minh họa sinh nhiễu điện trường và từ trường</a:t>
            </a:r>
            <a:endParaRPr lang="vi-VN" dirty="0"/>
          </a:p>
        </p:txBody>
      </p:sp>
      <p:sp>
        <p:nvSpPr>
          <p:cNvPr id="4" name="Date Placeholder 3"/>
          <p:cNvSpPr>
            <a:spLocks noGrp="1"/>
          </p:cNvSpPr>
          <p:nvPr>
            <p:ph type="dt" sz="half" idx="10"/>
          </p:nvPr>
        </p:nvSpPr>
        <p:spPr/>
        <p:txBody>
          <a:bodyPr/>
          <a:lstStyle/>
          <a:p>
            <a:fld id="{36FA89EB-2C31-4271-818A-7229F7BE91F3}"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6</a:t>
            </a:fld>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5457" y="3082471"/>
            <a:ext cx="5440077"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p:nvPr/>
        </p:nvPicPr>
        <p:blipFill>
          <a:blip r:embed="rId3"/>
          <a:stretch>
            <a:fillRect/>
          </a:stretch>
        </p:blipFill>
        <p:spPr>
          <a:xfrm>
            <a:off x="5165572" y="2204061"/>
            <a:ext cx="2530628" cy="774996"/>
          </a:xfrm>
          <a:prstGeom prst="rect">
            <a:avLst/>
          </a:prstGeom>
        </p:spPr>
      </p:pic>
      <mc:AlternateContent xmlns:mc="http://schemas.openxmlformats.org/markup-compatibility/2006">
        <mc:Choice xmlns:a14="http://schemas.microsoft.com/office/drawing/2010/main" Requires="a14">
          <p:sp>
            <p:nvSpPr>
              <p:cNvPr id="6" name="Rectangle 5"/>
              <p:cNvSpPr/>
              <p:nvPr/>
            </p:nvSpPr>
            <p:spPr>
              <a:xfrm>
                <a:off x="5327616" y="5791200"/>
                <a:ext cx="2286000" cy="622286"/>
              </a:xfrm>
              <a:prstGeom prst="rect">
                <a:avLst/>
              </a:prstGeom>
            </p:spPr>
            <p:txBody>
              <a:bodyPr wrap="square">
                <a:spAutoFit/>
              </a:bodyPr>
              <a:lstStyle/>
              <a:p>
                <a:r>
                  <a:rPr lang="vi-VN" sz="2400" dirty="0"/>
                  <a:t>H </a:t>
                </a:r>
                <a:r>
                  <a:rPr lang="en-US" sz="2400" dirty="0">
                    <a:sym typeface="Symbol"/>
                  </a:rPr>
                  <a:t></a:t>
                </a:r>
                <a:r>
                  <a:rPr lang="vi-VN" sz="2400" dirty="0"/>
                  <a:t> (B/µ</a:t>
                </a:r>
                <a:r>
                  <a:rPr lang="vi-VN" sz="2400" baseline="-25000" dirty="0"/>
                  <a:t>0</a:t>
                </a:r>
                <a:r>
                  <a:rPr lang="vi-VN" sz="2400" dirty="0"/>
                  <a:t>)= </a:t>
                </a:r>
                <a14:m>
                  <m:oMath xmlns:m="http://schemas.openxmlformats.org/officeDocument/2006/math">
                    <m:f>
                      <m:fPr>
                        <m:ctrlPr>
                          <a:rPr lang="vi-VN" sz="2400" i="1"/>
                        </m:ctrlPr>
                      </m:fPr>
                      <m:num>
                        <m:r>
                          <a:rPr lang="vi-VN" sz="2400" i="1"/>
                          <m:t>𝐼</m:t>
                        </m:r>
                      </m:num>
                      <m:den>
                        <m:r>
                          <a:rPr lang="vi-VN" sz="2400" i="1"/>
                          <m:t>2</m:t>
                        </m:r>
                        <m:r>
                          <a:rPr lang="vi-VN" sz="2400" i="1"/>
                          <m:t>𝑅</m:t>
                        </m:r>
                      </m:den>
                    </m:f>
                  </m:oMath>
                </a14:m>
                <a:endParaRPr lang="vi-VN" sz="2400" dirty="0"/>
              </a:p>
            </p:txBody>
          </p:sp>
        </mc:Choice>
        <mc:Fallback>
          <p:sp>
            <p:nvSpPr>
              <p:cNvPr id="6" name="Rectangle 5"/>
              <p:cNvSpPr>
                <a:spLocks noRot="1" noChangeAspect="1" noMove="1" noResize="1" noEditPoints="1" noAdjustHandles="1" noChangeArrowheads="1" noChangeShapeType="1" noTextEdit="1"/>
              </p:cNvSpPr>
              <p:nvPr/>
            </p:nvSpPr>
            <p:spPr>
              <a:xfrm>
                <a:off x="5327616" y="5791200"/>
                <a:ext cx="2286000" cy="622286"/>
              </a:xfrm>
              <a:prstGeom prst="rect">
                <a:avLst/>
              </a:prstGeom>
              <a:blipFill rotWithShape="1">
                <a:blip r:embed="rId4"/>
                <a:stretch>
                  <a:fillRect l="-4267" b="-8824"/>
                </a:stretch>
              </a:blipFill>
            </p:spPr>
            <p:txBody>
              <a:bodyPr/>
              <a:lstStyle/>
              <a:p>
                <a:r>
                  <a:rPr lang="vi-VN">
                    <a:noFill/>
                  </a:rPr>
                  <a:t> </a:t>
                </a:r>
              </a:p>
            </p:txBody>
          </p:sp>
        </mc:Fallback>
      </mc:AlternateContent>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057" y="3341704"/>
            <a:ext cx="3200400" cy="2179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315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2</a:t>
            </a:r>
            <a:r>
              <a:rPr lang="vi-VN" dirty="0" smtClean="0"/>
              <a:t> </a:t>
            </a:r>
            <a:r>
              <a:rPr lang="vi-VN" dirty="0"/>
              <a:t>Thoát thành phần xoay chiều của các tín hiệu nhiễu bằng tụ thoát (bypassing)</a:t>
            </a:r>
            <a:endParaRPr lang="en-US" b="1" dirty="0"/>
          </a:p>
        </p:txBody>
      </p:sp>
      <p:sp>
        <p:nvSpPr>
          <p:cNvPr id="3" name="Content Placeholder 2"/>
          <p:cNvSpPr>
            <a:spLocks noGrp="1"/>
          </p:cNvSpPr>
          <p:nvPr>
            <p:ph idx="1"/>
          </p:nvPr>
        </p:nvSpPr>
        <p:spPr>
          <a:xfrm>
            <a:off x="457200" y="1600201"/>
            <a:ext cx="8229600" cy="609600"/>
          </a:xfrm>
        </p:spPr>
        <p:txBody>
          <a:bodyPr>
            <a:normAutofit/>
          </a:bodyPr>
          <a:lstStyle/>
          <a:p>
            <a:r>
              <a:rPr lang="vi-VN" dirty="0" smtClean="0">
                <a:latin typeface="+mj-lt"/>
              </a:rPr>
              <a:t>Sơ đồ mạch tương đương thoát nhiễu</a:t>
            </a:r>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7</a:t>
            </a:fld>
            <a:endParaRPr lang="en-US"/>
          </a:p>
        </p:txBody>
      </p:sp>
      <p:grpSp>
        <p:nvGrpSpPr>
          <p:cNvPr id="47" name="Group 46"/>
          <p:cNvGrpSpPr/>
          <p:nvPr/>
        </p:nvGrpSpPr>
        <p:grpSpPr>
          <a:xfrm>
            <a:off x="251856" y="2278062"/>
            <a:ext cx="8305800" cy="3497807"/>
            <a:chOff x="0" y="0"/>
            <a:chExt cx="5408421" cy="2292427"/>
          </a:xfrm>
        </p:grpSpPr>
        <p:pic>
          <p:nvPicPr>
            <p:cNvPr id="48" name="Picture 4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20686" cy="1828800"/>
            </a:xfrm>
            <a:prstGeom prst="rect">
              <a:avLst/>
            </a:prstGeom>
            <a:noFill/>
            <a:ln>
              <a:noFill/>
            </a:ln>
          </p:spPr>
        </p:pic>
        <p:grpSp>
          <p:nvGrpSpPr>
            <p:cNvPr id="49" name="Group 48"/>
            <p:cNvGrpSpPr/>
            <p:nvPr/>
          </p:nvGrpSpPr>
          <p:grpSpPr>
            <a:xfrm>
              <a:off x="2160396" y="100484"/>
              <a:ext cx="3248025" cy="1728469"/>
              <a:chOff x="0" y="0"/>
              <a:chExt cx="3248025" cy="1728787"/>
            </a:xfrm>
          </p:grpSpPr>
          <p:grpSp>
            <p:nvGrpSpPr>
              <p:cNvPr id="52" name="Group 51"/>
              <p:cNvGrpSpPr/>
              <p:nvPr/>
            </p:nvGrpSpPr>
            <p:grpSpPr>
              <a:xfrm>
                <a:off x="0" y="0"/>
                <a:ext cx="3248025" cy="1728787"/>
                <a:chOff x="0" y="0"/>
                <a:chExt cx="3248025" cy="1728787"/>
              </a:xfrm>
            </p:grpSpPr>
            <p:grpSp>
              <p:nvGrpSpPr>
                <p:cNvPr id="55" name="Group 54"/>
                <p:cNvGrpSpPr/>
                <p:nvPr/>
              </p:nvGrpSpPr>
              <p:grpSpPr>
                <a:xfrm>
                  <a:off x="0" y="0"/>
                  <a:ext cx="3248025" cy="1271587"/>
                  <a:chOff x="0" y="0"/>
                  <a:chExt cx="3248025" cy="1271587"/>
                </a:xfrm>
              </p:grpSpPr>
              <p:sp>
                <p:nvSpPr>
                  <p:cNvPr id="83" name="Text Box 40"/>
                  <p:cNvSpPr txBox="1"/>
                  <p:nvPr/>
                </p:nvSpPr>
                <p:spPr>
                  <a:xfrm>
                    <a:off x="0" y="709612"/>
                    <a:ext cx="747712" cy="41433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a:effectLst/>
                        <a:latin typeface="Times New Roman"/>
                        <a:ea typeface="Arial"/>
                      </a:rPr>
                      <a:t>U</a:t>
                    </a:r>
                    <a:r>
                      <a:rPr lang="en-US" sz="1400" baseline="-25000">
                        <a:effectLst/>
                        <a:latin typeface="Times New Roman"/>
                        <a:ea typeface="Arial"/>
                      </a:rPr>
                      <a:t>Nn</a:t>
                    </a:r>
                    <a:endParaRPr lang="vi-VN" sz="1400">
                      <a:effectLst/>
                      <a:latin typeface="Times New Roman"/>
                      <a:ea typeface="Arial"/>
                    </a:endParaRPr>
                  </a:p>
                </p:txBody>
              </p:sp>
              <p:sp>
                <p:nvSpPr>
                  <p:cNvPr id="84" name="Text Box 41"/>
                  <p:cNvSpPr txBox="1"/>
                  <p:nvPr/>
                </p:nvSpPr>
                <p:spPr>
                  <a:xfrm>
                    <a:off x="676275" y="0"/>
                    <a:ext cx="747712" cy="41433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a:effectLst/>
                        <a:latin typeface="Times New Roman"/>
                        <a:ea typeface="Arial"/>
                      </a:rPr>
                      <a:t>Z</a:t>
                    </a:r>
                    <a:r>
                      <a:rPr lang="en-US" sz="1400" baseline="-25000">
                        <a:effectLst/>
                        <a:latin typeface="Times New Roman"/>
                        <a:ea typeface="Arial"/>
                      </a:rPr>
                      <a:t>tđ</a:t>
                    </a:r>
                    <a:endParaRPr lang="vi-VN" sz="1400">
                      <a:effectLst/>
                      <a:latin typeface="Times New Roman"/>
                      <a:ea typeface="Arial"/>
                    </a:endParaRPr>
                  </a:p>
                </p:txBody>
              </p:sp>
              <p:sp>
                <p:nvSpPr>
                  <p:cNvPr id="85" name="Text Box 42"/>
                  <p:cNvSpPr txBox="1"/>
                  <p:nvPr/>
                </p:nvSpPr>
                <p:spPr>
                  <a:xfrm>
                    <a:off x="938213" y="752475"/>
                    <a:ext cx="747712" cy="41433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a:effectLst/>
                        <a:latin typeface="Times New Roman"/>
                        <a:ea typeface="Arial"/>
                      </a:rPr>
                      <a:t>C</a:t>
                    </a:r>
                    <a:r>
                      <a:rPr lang="en-US" sz="1400" baseline="-25000">
                        <a:effectLst/>
                        <a:latin typeface="Times New Roman"/>
                        <a:ea typeface="Arial"/>
                      </a:rPr>
                      <a:t>bap</a:t>
                    </a:r>
                    <a:endParaRPr lang="vi-VN" sz="1400">
                      <a:effectLst/>
                      <a:latin typeface="Times New Roman"/>
                      <a:ea typeface="Arial"/>
                    </a:endParaRPr>
                  </a:p>
                </p:txBody>
              </p:sp>
              <p:sp>
                <p:nvSpPr>
                  <p:cNvPr id="86" name="Text Box 43"/>
                  <p:cNvSpPr txBox="1"/>
                  <p:nvPr/>
                </p:nvSpPr>
                <p:spPr>
                  <a:xfrm>
                    <a:off x="1652588" y="847151"/>
                    <a:ext cx="747395" cy="41402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a:effectLst/>
                        <a:latin typeface="Times New Roman"/>
                        <a:ea typeface="Arial"/>
                      </a:rPr>
                      <a:t>U</a:t>
                    </a:r>
                    <a:r>
                      <a:rPr lang="en-US" sz="1400" baseline="-25000">
                        <a:effectLst/>
                        <a:latin typeface="Times New Roman"/>
                        <a:ea typeface="Arial"/>
                      </a:rPr>
                      <a:t>C</a:t>
                    </a:r>
                    <a:endParaRPr lang="vi-VN" sz="1400">
                      <a:effectLst/>
                      <a:latin typeface="Times New Roman"/>
                      <a:ea typeface="Arial"/>
                    </a:endParaRPr>
                  </a:p>
                </p:txBody>
              </p:sp>
              <p:sp>
                <p:nvSpPr>
                  <p:cNvPr id="87" name="Text Box 44"/>
                  <p:cNvSpPr txBox="1"/>
                  <p:nvPr/>
                </p:nvSpPr>
                <p:spPr>
                  <a:xfrm>
                    <a:off x="2500313" y="695325"/>
                    <a:ext cx="747712" cy="57626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a:effectLst/>
                        <a:latin typeface="Times New Roman"/>
                        <a:ea typeface="Arial"/>
                      </a:rPr>
                      <a:t>Tải khác</a:t>
                    </a:r>
                    <a:endParaRPr lang="vi-VN" sz="1400">
                      <a:effectLst/>
                      <a:latin typeface="Times New Roman"/>
                      <a:ea typeface="Arial"/>
                    </a:endParaRPr>
                  </a:p>
                </p:txBody>
              </p:sp>
            </p:grpSp>
            <p:grpSp>
              <p:nvGrpSpPr>
                <p:cNvPr id="56" name="Group 55"/>
                <p:cNvGrpSpPr/>
                <p:nvPr/>
              </p:nvGrpSpPr>
              <p:grpSpPr>
                <a:xfrm>
                  <a:off x="414338" y="361950"/>
                  <a:ext cx="2060574" cy="1366837"/>
                  <a:chOff x="0" y="0"/>
                  <a:chExt cx="2060574" cy="1366837"/>
                </a:xfrm>
              </p:grpSpPr>
              <p:grpSp>
                <p:nvGrpSpPr>
                  <p:cNvPr id="57" name="Group 56"/>
                  <p:cNvGrpSpPr/>
                  <p:nvPr/>
                </p:nvGrpSpPr>
                <p:grpSpPr>
                  <a:xfrm>
                    <a:off x="0" y="0"/>
                    <a:ext cx="2060574" cy="1257300"/>
                    <a:chOff x="0" y="0"/>
                    <a:chExt cx="2060616" cy="1257300"/>
                  </a:xfrm>
                </p:grpSpPr>
                <p:grpSp>
                  <p:nvGrpSpPr>
                    <p:cNvPr id="62" name="Group 61"/>
                    <p:cNvGrpSpPr/>
                    <p:nvPr/>
                  </p:nvGrpSpPr>
                  <p:grpSpPr>
                    <a:xfrm>
                      <a:off x="926317" y="576434"/>
                      <a:ext cx="247650" cy="77710"/>
                      <a:chOff x="-88298" y="172"/>
                      <a:chExt cx="1838325" cy="77710"/>
                    </a:xfrm>
                  </p:grpSpPr>
                  <p:cxnSp>
                    <p:nvCxnSpPr>
                      <p:cNvPr id="81" name="Straight Connector 80"/>
                      <p:cNvCxnSpPr/>
                      <p:nvPr/>
                    </p:nvCxnSpPr>
                    <p:spPr>
                      <a:xfrm>
                        <a:off x="-88298" y="172"/>
                        <a:ext cx="18383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88298" y="77882"/>
                        <a:ext cx="183832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a:off x="0" y="0"/>
                      <a:ext cx="2060616" cy="1257300"/>
                      <a:chOff x="0" y="0"/>
                      <a:chExt cx="2060616" cy="1257300"/>
                    </a:xfrm>
                  </p:grpSpPr>
                  <p:grpSp>
                    <p:nvGrpSpPr>
                      <p:cNvPr id="64" name="Group 63"/>
                      <p:cNvGrpSpPr/>
                      <p:nvPr/>
                    </p:nvGrpSpPr>
                    <p:grpSpPr>
                      <a:xfrm>
                        <a:off x="157162" y="42412"/>
                        <a:ext cx="1903454" cy="1214888"/>
                        <a:chOff x="0" y="0"/>
                        <a:chExt cx="1903454" cy="1214888"/>
                      </a:xfrm>
                    </p:grpSpPr>
                    <p:grpSp>
                      <p:nvGrpSpPr>
                        <p:cNvPr id="71" name="Group 70"/>
                        <p:cNvGrpSpPr/>
                        <p:nvPr/>
                      </p:nvGrpSpPr>
                      <p:grpSpPr>
                        <a:xfrm>
                          <a:off x="0" y="28575"/>
                          <a:ext cx="1838325" cy="1066800"/>
                          <a:chOff x="0" y="0"/>
                          <a:chExt cx="1838325" cy="1066800"/>
                        </a:xfrm>
                      </p:grpSpPr>
                      <p:cxnSp>
                        <p:nvCxnSpPr>
                          <p:cNvPr id="79" name="Straight Connector 78"/>
                          <p:cNvCxnSpPr/>
                          <p:nvPr/>
                        </p:nvCxnSpPr>
                        <p:spPr>
                          <a:xfrm>
                            <a:off x="0" y="0"/>
                            <a:ext cx="1838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0" y="1066800"/>
                            <a:ext cx="18383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2" name="Straight Connector 71"/>
                        <p:cNvCxnSpPr/>
                        <p:nvPr/>
                      </p:nvCxnSpPr>
                      <p:spPr>
                        <a:xfrm>
                          <a:off x="885825" y="28575"/>
                          <a:ext cx="0" cy="504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885804" y="609317"/>
                          <a:ext cx="0" cy="60557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838325" y="762000"/>
                          <a:ext cx="0" cy="3322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1838325" y="23813"/>
                          <a:ext cx="0" cy="3322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1776413" y="357188"/>
                          <a:ext cx="127041" cy="4041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vi-VN"/>
                        </a:p>
                      </p:txBody>
                    </p:sp>
                    <p:sp>
                      <p:nvSpPr>
                        <p:cNvPr id="77" name="Oval 76"/>
                        <p:cNvSpPr/>
                        <p:nvPr/>
                      </p:nvSpPr>
                      <p:spPr>
                        <a:xfrm>
                          <a:off x="866775" y="0"/>
                          <a:ext cx="45719" cy="571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vi-VN"/>
                        </a:p>
                      </p:txBody>
                    </p:sp>
                    <p:sp>
                      <p:nvSpPr>
                        <p:cNvPr id="78" name="Oval 77"/>
                        <p:cNvSpPr/>
                        <p:nvPr/>
                      </p:nvSpPr>
                      <p:spPr>
                        <a:xfrm>
                          <a:off x="852488" y="1057275"/>
                          <a:ext cx="45719" cy="571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vi-VN"/>
                        </a:p>
                      </p:txBody>
                    </p:sp>
                  </p:grpSp>
                  <p:grpSp>
                    <p:nvGrpSpPr>
                      <p:cNvPr id="65" name="Group 64"/>
                      <p:cNvGrpSpPr/>
                      <p:nvPr/>
                    </p:nvGrpSpPr>
                    <p:grpSpPr>
                      <a:xfrm>
                        <a:off x="0" y="437700"/>
                        <a:ext cx="332509" cy="320634"/>
                        <a:chOff x="0" y="0"/>
                        <a:chExt cx="332509" cy="320634"/>
                      </a:xfrm>
                    </p:grpSpPr>
                    <p:sp>
                      <p:nvSpPr>
                        <p:cNvPr id="69" name="Oval 68"/>
                        <p:cNvSpPr/>
                        <p:nvPr/>
                      </p:nvSpPr>
                      <p:spPr>
                        <a:xfrm>
                          <a:off x="0" y="0"/>
                          <a:ext cx="332509" cy="32063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vi-VN"/>
                        </a:p>
                      </p:txBody>
                    </p:sp>
                    <p:pic>
                      <p:nvPicPr>
                        <p:cNvPr id="70" name="Picture 6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003" y="47501"/>
                          <a:ext cx="166254" cy="219693"/>
                        </a:xfrm>
                        <a:prstGeom prst="rect">
                          <a:avLst/>
                        </a:prstGeom>
                        <a:noFill/>
                        <a:ln>
                          <a:noFill/>
                        </a:ln>
                      </p:spPr>
                    </p:pic>
                  </p:grpSp>
                  <p:cxnSp>
                    <p:nvCxnSpPr>
                      <p:cNvPr id="66" name="Straight Connector 65"/>
                      <p:cNvCxnSpPr/>
                      <p:nvPr/>
                    </p:nvCxnSpPr>
                    <p:spPr>
                      <a:xfrm>
                        <a:off x="152400" y="70987"/>
                        <a:ext cx="0" cy="3676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52400" y="756787"/>
                        <a:ext cx="0" cy="37973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rot="5400000">
                        <a:off x="490537" y="-138562"/>
                        <a:ext cx="127041" cy="40416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vi-VN"/>
                      </a:p>
                    </p:txBody>
                  </p:sp>
                </p:grpSp>
              </p:grpSp>
              <p:grpSp>
                <p:nvGrpSpPr>
                  <p:cNvPr id="58" name="Group 57"/>
                  <p:cNvGrpSpPr/>
                  <p:nvPr/>
                </p:nvGrpSpPr>
                <p:grpSpPr>
                  <a:xfrm>
                    <a:off x="904875" y="1262062"/>
                    <a:ext cx="280352" cy="104775"/>
                    <a:chOff x="-33337" y="0"/>
                    <a:chExt cx="280352" cy="104775"/>
                  </a:xfrm>
                </p:grpSpPr>
                <p:cxnSp>
                  <p:nvCxnSpPr>
                    <p:cNvPr id="59" name="Straight Connector 58"/>
                    <p:cNvCxnSpPr/>
                    <p:nvPr/>
                  </p:nvCxnSpPr>
                  <p:spPr>
                    <a:xfrm>
                      <a:off x="-33337" y="0"/>
                      <a:ext cx="28035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8575" y="47625"/>
                      <a:ext cx="1619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1438" y="104775"/>
                      <a:ext cx="809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53" name="Straight Connector 52"/>
              <p:cNvCxnSpPr/>
              <p:nvPr/>
            </p:nvCxnSpPr>
            <p:spPr>
              <a:xfrm>
                <a:off x="1819275" y="428625"/>
                <a:ext cx="0" cy="417830"/>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814513" y="1123950"/>
                <a:ext cx="0" cy="3718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Text Box 91"/>
            <p:cNvSpPr txBox="1"/>
            <p:nvPr/>
          </p:nvSpPr>
          <p:spPr>
            <a:xfrm>
              <a:off x="934497" y="1879042"/>
              <a:ext cx="747395" cy="4133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a:effectLst/>
                  <a:latin typeface="Times New Roman"/>
                  <a:ea typeface="Arial"/>
                </a:rPr>
                <a:t>a.</a:t>
              </a:r>
              <a:endParaRPr lang="vi-VN" sz="1400">
                <a:effectLst/>
                <a:latin typeface="Times New Roman"/>
                <a:ea typeface="Arial"/>
              </a:endParaRPr>
            </a:p>
          </p:txBody>
        </p:sp>
        <p:sp>
          <p:nvSpPr>
            <p:cNvPr id="51" name="Text Box 92"/>
            <p:cNvSpPr txBox="1"/>
            <p:nvPr/>
          </p:nvSpPr>
          <p:spPr>
            <a:xfrm>
              <a:off x="3329748" y="1889090"/>
              <a:ext cx="747395" cy="26356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1400" dirty="0">
                  <a:effectLst/>
                  <a:latin typeface="Times New Roman"/>
                  <a:ea typeface="Arial"/>
                </a:rPr>
                <a:t>b.</a:t>
              </a:r>
              <a:endParaRPr lang="vi-VN" sz="1400" dirty="0">
                <a:effectLst/>
                <a:latin typeface="Times New Roman"/>
                <a:ea typeface="Arial"/>
              </a:endParaRPr>
            </a:p>
          </p:txBody>
        </p:sp>
      </p:grpSp>
    </p:spTree>
    <p:extLst>
      <p:ext uri="{BB962C8B-B14F-4D97-AF65-F5344CB8AC3E}">
        <p14:creationId xmlns:p14="http://schemas.microsoft.com/office/powerpoint/2010/main" val="2504599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2</a:t>
            </a:r>
            <a:r>
              <a:rPr lang="vi-VN" dirty="0" smtClean="0"/>
              <a:t> </a:t>
            </a:r>
            <a:r>
              <a:rPr lang="vi-VN" dirty="0"/>
              <a:t>Thoát thành phần xoay chiều của các tín hiệu nhiễu bằng tụ thoát (bypassing)</a:t>
            </a:r>
            <a:endParaRPr lang="en-US" b="1" dirty="0"/>
          </a:p>
        </p:txBody>
      </p:sp>
      <p:sp>
        <p:nvSpPr>
          <p:cNvPr id="3" name="Content Placeholder 2"/>
          <p:cNvSpPr>
            <a:spLocks noGrp="1"/>
          </p:cNvSpPr>
          <p:nvPr>
            <p:ph idx="1"/>
          </p:nvPr>
        </p:nvSpPr>
        <p:spPr>
          <a:xfrm>
            <a:off x="457200" y="1600200"/>
            <a:ext cx="8229600" cy="4876799"/>
          </a:xfrm>
        </p:spPr>
        <p:txBody>
          <a:bodyPr>
            <a:normAutofit fontScale="85000" lnSpcReduction="10000"/>
          </a:bodyPr>
          <a:lstStyle/>
          <a:p>
            <a:pPr marL="0" indent="0">
              <a:buNone/>
            </a:pPr>
            <a:r>
              <a:rPr lang="vi-VN" dirty="0"/>
              <a:t>Sơ đồ tương đương theo thành phần tín hiệu nhiễu được vẽ </a:t>
            </a:r>
            <a:r>
              <a:rPr lang="vi-VN" dirty="0" smtClean="0"/>
              <a:t>ở hình </a:t>
            </a:r>
            <a:r>
              <a:rPr lang="vi-VN" dirty="0" smtClean="0"/>
              <a:t>trên hình. </a:t>
            </a:r>
            <a:r>
              <a:rPr lang="vi-VN" dirty="0"/>
              <a:t>Khi đó điện áp trên tụ theo nhiễu có thể được viết:</a:t>
            </a:r>
          </a:p>
          <a:p>
            <a:pPr marL="0" indent="0">
              <a:buNone/>
            </a:pPr>
            <a:r>
              <a:rPr lang="vi-VN" dirty="0">
                <a:ln>
                  <a:solidFill>
                    <a:srgbClr val="FF0000"/>
                  </a:solidFill>
                </a:ln>
              </a:rPr>
              <a:t>U</a:t>
            </a:r>
            <a:r>
              <a:rPr lang="vi-VN" baseline="-25000" dirty="0">
                <a:ln>
                  <a:solidFill>
                    <a:srgbClr val="FF0000"/>
                  </a:solidFill>
                </a:ln>
              </a:rPr>
              <a:t>C</a:t>
            </a:r>
            <a:r>
              <a:rPr lang="vi-VN" dirty="0">
                <a:ln>
                  <a:solidFill>
                    <a:srgbClr val="FF0000"/>
                  </a:solidFill>
                </a:ln>
              </a:rPr>
              <a:t> = I.X</a:t>
            </a:r>
            <a:r>
              <a:rPr lang="vi-VN" baseline="-25000" dirty="0">
                <a:ln>
                  <a:solidFill>
                    <a:srgbClr val="FF0000"/>
                  </a:solidFill>
                </a:ln>
              </a:rPr>
              <a:t>C</a:t>
            </a:r>
            <a:r>
              <a:rPr lang="vi-VN" dirty="0">
                <a:ln>
                  <a:solidFill>
                    <a:srgbClr val="FF0000"/>
                  </a:solidFill>
                </a:ln>
              </a:rPr>
              <a:t> = U</a:t>
            </a:r>
            <a:r>
              <a:rPr lang="vi-VN" baseline="-25000" dirty="0">
                <a:ln>
                  <a:solidFill>
                    <a:srgbClr val="FF0000"/>
                  </a:solidFill>
                </a:ln>
              </a:rPr>
              <a:t>Nn</a:t>
            </a:r>
            <a:r>
              <a:rPr lang="vi-VN" dirty="0">
                <a:ln>
                  <a:solidFill>
                    <a:srgbClr val="FF0000"/>
                  </a:solidFill>
                </a:ln>
              </a:rPr>
              <a:t> – I.Z</a:t>
            </a:r>
            <a:r>
              <a:rPr lang="vi-VN" baseline="-25000" dirty="0">
                <a:ln>
                  <a:solidFill>
                    <a:srgbClr val="FF0000"/>
                  </a:solidFill>
                </a:ln>
              </a:rPr>
              <a:t>tđ</a:t>
            </a:r>
            <a:r>
              <a:rPr lang="vi-VN" dirty="0">
                <a:ln>
                  <a:solidFill>
                    <a:srgbClr val="FF0000"/>
                  </a:solidFill>
                </a:ln>
              </a:rPr>
              <a:t> </a:t>
            </a:r>
            <a:r>
              <a:rPr lang="vi-VN" dirty="0"/>
              <a:t>				(3.4)</a:t>
            </a:r>
          </a:p>
          <a:p>
            <a:pPr marL="0" indent="0">
              <a:buNone/>
            </a:pPr>
            <a:r>
              <a:rPr lang="en-US" dirty="0" err="1"/>
              <a:t>Trong</a:t>
            </a:r>
            <a:r>
              <a:rPr lang="en-US" dirty="0"/>
              <a:t> </a:t>
            </a:r>
            <a:r>
              <a:rPr lang="en-US" dirty="0" err="1"/>
              <a:t>đó</a:t>
            </a:r>
            <a:r>
              <a:rPr lang="en-US" dirty="0"/>
              <a:t>:</a:t>
            </a:r>
            <a:endParaRPr lang="vi-VN" dirty="0"/>
          </a:p>
          <a:p>
            <a:pPr lvl="0"/>
            <a:r>
              <a:rPr lang="en-US" dirty="0"/>
              <a:t>U</a:t>
            </a:r>
            <a:r>
              <a:rPr lang="en-US" baseline="-25000" dirty="0"/>
              <a:t>C</a:t>
            </a:r>
            <a:r>
              <a:rPr lang="en-US" dirty="0"/>
              <a:t> – </a:t>
            </a:r>
            <a:r>
              <a:rPr lang="en-US" dirty="0" err="1"/>
              <a:t>điện</a:t>
            </a:r>
            <a:r>
              <a:rPr lang="en-US" dirty="0"/>
              <a:t> </a:t>
            </a:r>
            <a:r>
              <a:rPr lang="en-US" dirty="0" err="1"/>
              <a:t>áp</a:t>
            </a:r>
            <a:r>
              <a:rPr lang="en-US" dirty="0"/>
              <a:t> </a:t>
            </a:r>
            <a:r>
              <a:rPr lang="en-US" dirty="0" err="1"/>
              <a:t>tụ</a:t>
            </a:r>
            <a:r>
              <a:rPr lang="en-US" dirty="0"/>
              <a:t> </a:t>
            </a:r>
            <a:r>
              <a:rPr lang="en-US" dirty="0" err="1"/>
              <a:t>theo</a:t>
            </a:r>
            <a:r>
              <a:rPr lang="en-US" dirty="0"/>
              <a:t> </a:t>
            </a:r>
            <a:r>
              <a:rPr lang="en-US" dirty="0" err="1"/>
              <a:t>nhiễu</a:t>
            </a:r>
            <a:endParaRPr lang="vi-VN" dirty="0"/>
          </a:p>
          <a:p>
            <a:pPr lvl="0"/>
            <a:r>
              <a:rPr lang="en-US" dirty="0"/>
              <a:t>I – </a:t>
            </a:r>
            <a:r>
              <a:rPr lang="en-US" dirty="0" err="1"/>
              <a:t>dòng</a:t>
            </a:r>
            <a:r>
              <a:rPr lang="en-US" dirty="0"/>
              <a:t> </a:t>
            </a:r>
            <a:r>
              <a:rPr lang="en-US" dirty="0" err="1"/>
              <a:t>điện</a:t>
            </a:r>
            <a:r>
              <a:rPr lang="en-US" dirty="0"/>
              <a:t> </a:t>
            </a:r>
            <a:r>
              <a:rPr lang="en-US" dirty="0" err="1"/>
              <a:t>trong</a:t>
            </a:r>
            <a:r>
              <a:rPr lang="en-US" dirty="0"/>
              <a:t> </a:t>
            </a:r>
            <a:r>
              <a:rPr lang="en-US" dirty="0" err="1"/>
              <a:t>mạch</a:t>
            </a:r>
            <a:r>
              <a:rPr lang="en-US" dirty="0"/>
              <a:t> </a:t>
            </a:r>
            <a:r>
              <a:rPr lang="en-US" dirty="0" err="1"/>
              <a:t>tụ</a:t>
            </a:r>
            <a:endParaRPr lang="vi-VN" dirty="0"/>
          </a:p>
          <a:p>
            <a:pPr lvl="0"/>
            <a:r>
              <a:rPr lang="en-US" dirty="0"/>
              <a:t>X</a:t>
            </a:r>
            <a:r>
              <a:rPr lang="en-US" baseline="-25000" dirty="0"/>
              <a:t>C</a:t>
            </a:r>
            <a:r>
              <a:rPr lang="en-US" dirty="0"/>
              <a:t> – Dung </a:t>
            </a:r>
            <a:r>
              <a:rPr lang="en-US" dirty="0" err="1"/>
              <a:t>kháng</a:t>
            </a:r>
            <a:r>
              <a:rPr lang="en-US" dirty="0"/>
              <a:t> </a:t>
            </a:r>
            <a:r>
              <a:rPr lang="en-US" dirty="0" err="1"/>
              <a:t>của</a:t>
            </a:r>
            <a:r>
              <a:rPr lang="en-US" dirty="0"/>
              <a:t> </a:t>
            </a:r>
            <a:r>
              <a:rPr lang="en-US" dirty="0" err="1"/>
              <a:t>tụ</a:t>
            </a:r>
            <a:endParaRPr lang="vi-VN" dirty="0"/>
          </a:p>
          <a:p>
            <a:pPr lvl="0"/>
            <a:r>
              <a:rPr lang="en-US" dirty="0" err="1"/>
              <a:t>U</a:t>
            </a:r>
            <a:r>
              <a:rPr lang="en-US" baseline="-25000" dirty="0" err="1"/>
              <a:t>Nn</a:t>
            </a:r>
            <a:r>
              <a:rPr lang="en-US" dirty="0"/>
              <a:t> – </a:t>
            </a:r>
            <a:r>
              <a:rPr lang="en-US" dirty="0" err="1"/>
              <a:t>thành</a:t>
            </a:r>
            <a:r>
              <a:rPr lang="en-US" dirty="0"/>
              <a:t> </a:t>
            </a:r>
            <a:r>
              <a:rPr lang="en-US" dirty="0" err="1"/>
              <a:t>phần</a:t>
            </a:r>
            <a:r>
              <a:rPr lang="en-US" dirty="0"/>
              <a:t> </a:t>
            </a:r>
            <a:r>
              <a:rPr lang="en-US" dirty="0" err="1"/>
              <a:t>điện</a:t>
            </a:r>
            <a:r>
              <a:rPr lang="en-US" dirty="0"/>
              <a:t> </a:t>
            </a:r>
            <a:r>
              <a:rPr lang="en-US" dirty="0" err="1"/>
              <a:t>áp</a:t>
            </a:r>
            <a:r>
              <a:rPr lang="en-US" dirty="0"/>
              <a:t> </a:t>
            </a:r>
            <a:r>
              <a:rPr lang="en-US" dirty="0" err="1"/>
              <a:t>Nguồn</a:t>
            </a:r>
            <a:r>
              <a:rPr lang="en-US" dirty="0"/>
              <a:t> </a:t>
            </a:r>
            <a:r>
              <a:rPr lang="en-US" dirty="0" err="1"/>
              <a:t>nhiễu</a:t>
            </a:r>
            <a:endParaRPr lang="vi-VN" dirty="0"/>
          </a:p>
          <a:p>
            <a:pPr lvl="0"/>
            <a:r>
              <a:rPr lang="en-US" dirty="0" err="1"/>
              <a:t>Z</a:t>
            </a:r>
            <a:r>
              <a:rPr lang="en-US" baseline="-25000" dirty="0" err="1"/>
              <a:t>tđ</a:t>
            </a:r>
            <a:r>
              <a:rPr lang="en-US" baseline="-25000" dirty="0"/>
              <a:t>­</a:t>
            </a:r>
            <a:r>
              <a:rPr lang="en-US" dirty="0"/>
              <a:t> – </a:t>
            </a:r>
            <a:r>
              <a:rPr lang="en-US" dirty="0" err="1"/>
              <a:t>tổng</a:t>
            </a:r>
            <a:r>
              <a:rPr lang="en-US" dirty="0"/>
              <a:t> </a:t>
            </a:r>
            <a:r>
              <a:rPr lang="en-US" dirty="0" err="1"/>
              <a:t>thành</a:t>
            </a:r>
            <a:r>
              <a:rPr lang="en-US" dirty="0"/>
              <a:t> </a:t>
            </a:r>
            <a:r>
              <a:rPr lang="en-US" dirty="0" err="1"/>
              <a:t>phần</a:t>
            </a:r>
            <a:r>
              <a:rPr lang="en-US" dirty="0"/>
              <a:t> </a:t>
            </a:r>
            <a:r>
              <a:rPr lang="en-US" dirty="0" err="1"/>
              <a:t>trở</a:t>
            </a:r>
            <a:r>
              <a:rPr lang="en-US" dirty="0"/>
              <a:t> </a:t>
            </a:r>
            <a:r>
              <a:rPr lang="en-US" dirty="0" err="1"/>
              <a:t>kháng</a:t>
            </a:r>
            <a:r>
              <a:rPr lang="en-US" dirty="0"/>
              <a:t> </a:t>
            </a:r>
            <a:r>
              <a:rPr lang="en-US" dirty="0" err="1"/>
              <a:t>đường</a:t>
            </a:r>
            <a:r>
              <a:rPr lang="en-US" dirty="0"/>
              <a:t> </a:t>
            </a:r>
            <a:r>
              <a:rPr lang="en-US" dirty="0" err="1"/>
              <a:t>dẫn</a:t>
            </a:r>
            <a:r>
              <a:rPr lang="en-US" dirty="0"/>
              <a:t> </a:t>
            </a:r>
            <a:r>
              <a:rPr lang="en-US" dirty="0" err="1"/>
              <a:t>và</a:t>
            </a:r>
            <a:r>
              <a:rPr lang="en-US" dirty="0"/>
              <a:t> </a:t>
            </a:r>
            <a:r>
              <a:rPr lang="en-US" dirty="0" err="1"/>
              <a:t>nguồn</a:t>
            </a:r>
            <a:r>
              <a:rPr lang="en-US" dirty="0"/>
              <a:t> </a:t>
            </a:r>
            <a:r>
              <a:rPr lang="en-US" dirty="0" err="1"/>
              <a:t>sinh</a:t>
            </a:r>
            <a:r>
              <a:rPr lang="en-US" dirty="0"/>
              <a:t> </a:t>
            </a:r>
            <a:r>
              <a:rPr lang="en-US" dirty="0" err="1"/>
              <a:t>nhiễu</a:t>
            </a:r>
            <a:endParaRPr lang="vi-VN" dirty="0"/>
          </a:p>
          <a:p>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8</a:t>
            </a:fld>
            <a:endParaRPr lang="en-US"/>
          </a:p>
        </p:txBody>
      </p:sp>
    </p:spTree>
    <p:extLst>
      <p:ext uri="{BB962C8B-B14F-4D97-AF65-F5344CB8AC3E}">
        <p14:creationId xmlns:p14="http://schemas.microsoft.com/office/powerpoint/2010/main" val="1214911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a:solidFill>
            <a:srgbClr val="FFFF00"/>
          </a:solidFill>
        </p:spPr>
        <p:txBody>
          <a:bodyPr vert="horz" lIns="91440" tIns="45720" rIns="91440" bIns="45720" rtlCol="0" anchor="ctr">
            <a:normAutofit fontScale="90000"/>
          </a:bodyPr>
          <a:lstStyle/>
          <a:p>
            <a:r>
              <a:rPr lang="vi-VN" dirty="0"/>
              <a:t>2</a:t>
            </a:r>
            <a:r>
              <a:rPr lang="vi-VN" dirty="0" smtClean="0"/>
              <a:t> </a:t>
            </a:r>
            <a:r>
              <a:rPr lang="vi-VN" dirty="0"/>
              <a:t>Thoát thành phần xoay chiều của các tín hiệu nhiễu bằng tụ thoát (bypassing)</a:t>
            </a:r>
            <a:endParaRPr lang="en-US" b="1" dirty="0"/>
          </a:p>
        </p:txBody>
      </p:sp>
      <p:sp>
        <p:nvSpPr>
          <p:cNvPr id="3" name="Content Placeholder 2"/>
          <p:cNvSpPr>
            <a:spLocks noGrp="1"/>
          </p:cNvSpPr>
          <p:nvPr>
            <p:ph idx="1"/>
          </p:nvPr>
        </p:nvSpPr>
        <p:spPr>
          <a:xfrm>
            <a:off x="381000" y="1447800"/>
            <a:ext cx="8229600" cy="1219200"/>
          </a:xfrm>
        </p:spPr>
        <p:txBody>
          <a:bodyPr>
            <a:normAutofit/>
          </a:bodyPr>
          <a:lstStyle/>
          <a:p>
            <a:r>
              <a:rPr lang="vi-VN" dirty="0"/>
              <a:t>Dung kháng là cách tụ  phản ứng với các tần số khác nhau và được tính</a:t>
            </a:r>
            <a:endParaRPr lang="en-US" dirty="0">
              <a:latin typeface="+mj-lt"/>
            </a:endParaRPr>
          </a:p>
        </p:txBody>
      </p:sp>
      <p:sp>
        <p:nvSpPr>
          <p:cNvPr id="4" name="Date Placeholder 3"/>
          <p:cNvSpPr>
            <a:spLocks noGrp="1"/>
          </p:cNvSpPr>
          <p:nvPr>
            <p:ph type="dt" sz="half" idx="10"/>
          </p:nvPr>
        </p:nvSpPr>
        <p:spPr/>
        <p:txBody>
          <a:bodyPr/>
          <a:lstStyle/>
          <a:p>
            <a:fld id="{0A7C3C1C-2B38-45D0-8A49-2B3217F21A81}" type="datetime1">
              <a:rPr lang="en-US" smtClean="0"/>
              <a:t>6/5/2018</a:t>
            </a:fld>
            <a:endParaRPr lang="en-US"/>
          </a:p>
        </p:txBody>
      </p:sp>
      <p:sp>
        <p:nvSpPr>
          <p:cNvPr id="5" name="Slide Number Placeholder 4"/>
          <p:cNvSpPr>
            <a:spLocks noGrp="1"/>
          </p:cNvSpPr>
          <p:nvPr>
            <p:ph type="sldNum" sz="quarter" idx="12"/>
          </p:nvPr>
        </p:nvSpPr>
        <p:spPr/>
        <p:txBody>
          <a:bodyPr/>
          <a:lstStyle/>
          <a:p>
            <a:fld id="{93A75380-B96E-49FB-A575-0305EC694568}" type="slidenum">
              <a:rPr lang="en-US" smtClean="0"/>
              <a:t>9</a:t>
            </a:fld>
            <a:endParaRPr lang="en-US"/>
          </a:p>
        </p:txBody>
      </p:sp>
      <mc:AlternateContent xmlns:mc="http://schemas.openxmlformats.org/markup-compatibility/2006" xmlns:a14="http://schemas.microsoft.com/office/drawing/2010/main">
        <mc:Choice Requires="a14">
          <p:sp>
            <p:nvSpPr>
              <p:cNvPr id="6" name="Rectangle 5"/>
              <p:cNvSpPr/>
              <p:nvPr/>
            </p:nvSpPr>
            <p:spPr>
              <a:xfrm>
                <a:off x="2399425" y="2361732"/>
                <a:ext cx="2041906" cy="7862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vi-VN" sz="2400" b="1" i="1">
                              <a:latin typeface="Cambria Math"/>
                            </a:rPr>
                          </m:ctrlPr>
                        </m:sSubPr>
                        <m:e>
                          <m:r>
                            <a:rPr lang="vi-VN" sz="2400" b="1" i="0">
                              <a:latin typeface="Cambria Math"/>
                            </a:rPr>
                            <m:t>𝐗</m:t>
                          </m:r>
                        </m:e>
                        <m:sub>
                          <m:r>
                            <a:rPr lang="vi-VN" sz="2400" b="1" i="0">
                              <a:latin typeface="Cambria Math"/>
                            </a:rPr>
                            <m:t>𝐂</m:t>
                          </m:r>
                        </m:sub>
                      </m:sSub>
                      <m:r>
                        <a:rPr lang="vi-VN" sz="2400" b="1" i="0">
                          <a:latin typeface="Cambria Math"/>
                        </a:rPr>
                        <m:t>=</m:t>
                      </m:r>
                      <m:f>
                        <m:fPr>
                          <m:ctrlPr>
                            <a:rPr lang="vi-VN" sz="2400" b="1" i="1">
                              <a:latin typeface="Cambria Math"/>
                            </a:rPr>
                          </m:ctrlPr>
                        </m:fPr>
                        <m:num>
                          <m:r>
                            <a:rPr lang="vi-VN" sz="2400" b="1" i="0">
                              <a:latin typeface="Cambria Math"/>
                            </a:rPr>
                            <m:t>𝟏</m:t>
                          </m:r>
                        </m:num>
                        <m:den>
                          <m:r>
                            <a:rPr lang="vi-VN" sz="2400" b="1" i="0">
                              <a:latin typeface="Cambria Math"/>
                            </a:rPr>
                            <m:t>𝟐</m:t>
                          </m:r>
                          <m:r>
                            <a:rPr lang="vi-VN" sz="2400" b="1" i="0">
                              <a:latin typeface="Cambria Math"/>
                            </a:rPr>
                            <m:t>.</m:t>
                          </m:r>
                          <m:r>
                            <a:rPr lang="vi-VN" sz="2400" b="1" i="0">
                              <a:latin typeface="Cambria Math"/>
                            </a:rPr>
                            <m:t>𝛑</m:t>
                          </m:r>
                          <m:r>
                            <a:rPr lang="vi-VN" sz="2400" b="1" i="0">
                              <a:latin typeface="Cambria Math"/>
                            </a:rPr>
                            <m:t>.</m:t>
                          </m:r>
                          <m:r>
                            <a:rPr lang="vi-VN" sz="2400" b="1" i="0">
                              <a:latin typeface="Cambria Math"/>
                            </a:rPr>
                            <m:t>𝐟</m:t>
                          </m:r>
                          <m:r>
                            <a:rPr lang="vi-VN" sz="2400" b="1" i="0">
                              <a:latin typeface="Cambria Math"/>
                            </a:rPr>
                            <m:t>.</m:t>
                          </m:r>
                          <m:r>
                            <a:rPr lang="vi-VN" sz="2400" b="1" i="0">
                              <a:latin typeface="Cambria Math"/>
                            </a:rPr>
                            <m:t>𝐂</m:t>
                          </m:r>
                        </m:den>
                      </m:f>
                    </m:oMath>
                  </m:oMathPara>
                </a14:m>
                <a:endParaRPr lang="vi-VN" sz="2400" b="1" dirty="0"/>
              </a:p>
            </p:txBody>
          </p:sp>
        </mc:Choice>
        <mc:Fallback xmlns="">
          <p:sp>
            <p:nvSpPr>
              <p:cNvPr id="6" name="Rectangle 5"/>
              <p:cNvSpPr>
                <a:spLocks noRot="1" noChangeAspect="1" noMove="1" noResize="1" noEditPoints="1" noAdjustHandles="1" noChangeArrowheads="1" noChangeShapeType="1" noTextEdit="1"/>
              </p:cNvSpPr>
              <p:nvPr/>
            </p:nvSpPr>
            <p:spPr>
              <a:xfrm>
                <a:off x="2399425" y="2361732"/>
                <a:ext cx="2041906" cy="786241"/>
              </a:xfrm>
              <a:prstGeom prst="rect">
                <a:avLst/>
              </a:prstGeom>
              <a:blipFill rotWithShape="1">
                <a:blip r:embed="rId2"/>
                <a:stretch>
                  <a:fillRect/>
                </a:stretch>
              </a:blipFill>
            </p:spPr>
            <p:txBody>
              <a:bodyPr/>
              <a:lstStyle/>
              <a:p>
                <a:r>
                  <a:rPr lang="vi-VN">
                    <a:noFill/>
                  </a:rPr>
                  <a:t> </a:t>
                </a:r>
              </a:p>
            </p:txBody>
          </p:sp>
        </mc:Fallback>
      </mc:AlternateContent>
      <p:sp>
        <p:nvSpPr>
          <p:cNvPr id="7" name="Content Placeholder 2"/>
          <p:cNvSpPr txBox="1">
            <a:spLocks/>
          </p:cNvSpPr>
          <p:nvPr/>
        </p:nvSpPr>
        <p:spPr>
          <a:xfrm>
            <a:off x="381000" y="3317448"/>
            <a:ext cx="8229600" cy="30833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vi-VN" dirty="0"/>
              <a:t>Tụ, về bản chất, ngăn chặn tín hiệu DC đi </a:t>
            </a:r>
            <a:r>
              <a:rPr lang="vi-VN" dirty="0" smtClean="0"/>
              <a:t>qua, X</a:t>
            </a:r>
            <a:r>
              <a:rPr lang="vi-VN" baseline="-25000" dirty="0" smtClean="0"/>
              <a:t>C</a:t>
            </a:r>
            <a:r>
              <a:rPr lang="vi-VN" dirty="0" smtClean="0"/>
              <a:t> </a:t>
            </a:r>
            <a:r>
              <a:rPr lang="vi-VN" dirty="0"/>
              <a:t>= ∞</a:t>
            </a:r>
            <a:r>
              <a:rPr lang="vi-VN" dirty="0">
                <a:sym typeface="Symbol"/>
              </a:rPr>
              <a:t></a:t>
            </a:r>
            <a:r>
              <a:rPr lang="vi-VN" dirty="0"/>
              <a:t> khi tần số f = 0) nhưng cho phép tín hiệu AC đi qua chúng (X</a:t>
            </a:r>
            <a:r>
              <a:rPr lang="vi-VN" baseline="-25000" dirty="0"/>
              <a:t>C</a:t>
            </a:r>
            <a:r>
              <a:rPr lang="vi-VN" dirty="0"/>
              <a:t> rất nhỏ khi tần số cao). Tụ điện cung cấp dung kháng càng nhỏ hơn khi tần số của tín hiệu AC tăng lên.</a:t>
            </a:r>
            <a:endParaRPr lang="en-US" dirty="0">
              <a:latin typeface="+mj-lt"/>
            </a:endParaRPr>
          </a:p>
        </p:txBody>
      </p:sp>
    </p:spTree>
    <p:extLst>
      <p:ext uri="{BB962C8B-B14F-4D97-AF65-F5344CB8AC3E}">
        <p14:creationId xmlns:p14="http://schemas.microsoft.com/office/powerpoint/2010/main" val="1214911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TotalTime>
  <Words>3171</Words>
  <Application>Microsoft Office PowerPoint</Application>
  <PresentationFormat>On-screen Show (4:3)</PresentationFormat>
  <Paragraphs>169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Thoát thành phần xoay chiều (bypassing)</vt:lpstr>
      <vt:lpstr>Mục đích sử dung tụ thoát</vt:lpstr>
      <vt:lpstr>1 Nguyên nhân sinh nhiễu trong các mạch điện hiện đại </vt:lpstr>
      <vt:lpstr>1 Nguyên nhân sinh nhiễu trong các mạch điện hiện đại </vt:lpstr>
      <vt:lpstr>1 Nguyên nhân sinh nhiễu trong các mạch điện hiện đại </vt:lpstr>
      <vt:lpstr>1 Nguyên nhân sinh nhiễu trong các mạch điện hiện đại </vt:lpstr>
      <vt:lpstr>2 Thoát thành phần xoay chiều của các tín hiệu nhiễu bằng tụ thoát (bypassing)</vt:lpstr>
      <vt:lpstr>2 Thoát thành phần xoay chiều của các tín hiệu nhiễu bằng tụ thoát (bypassing)</vt:lpstr>
      <vt:lpstr>2 Thoát thành phần xoay chiều của các tín hiệu nhiễu bằng tụ thoát (bypassing)</vt:lpstr>
      <vt:lpstr>2 Thoát thành phần xoay chiều của các tín hiệu nhiễu bằng tụ thoát (bypassing)</vt:lpstr>
      <vt:lpstr>3. Vị trí tốt nhất để lắp tụ thoát thành phần xoay chiều trong mạch</vt:lpstr>
      <vt:lpstr>3. Vị trí tốt nhất để lắp tụ thoát thành phần xoay chiều trong mạch</vt:lpstr>
      <vt:lpstr>3. Vị trí tốt nhất để lắp tụ thoát thành phần xoay chiều trong mạch</vt:lpstr>
      <vt:lpstr>3. Vị trí tốt nhất để lắp tụ thoát thành phần xoay chiều trong mạch</vt:lpstr>
      <vt:lpstr>4. Tác dụng khác của tụ thoát thành phần xoay chiều</vt:lpstr>
      <vt:lpstr>5. Gợi ý tham khảo tụ thoát</vt:lpstr>
      <vt:lpstr>6 Một số khuyến cáo khi sử dụng bypass </vt:lpstr>
      <vt:lpstr>6 Một số khuyến cáo khi sử dụng bypass </vt:lpstr>
      <vt:lpstr>7 Phân biệt thoát (Bypassing) và tách (decoupling)</vt:lpstr>
      <vt:lpstr>7 Phân biệt thoát (Bypassing) và tách (decoupling)</vt:lpstr>
      <vt:lpstr>7 Phân biệt thoát (Bypassing) và tách (decoupling)</vt:lpstr>
      <vt:lpstr>7 Phân biệt thoát (Bypassing) và tách (decoupling)</vt:lpstr>
      <vt:lpstr>7 Phân biệt thoát (Bypassing) và tách (decoupling)</vt:lpstr>
      <vt:lpstr>7 Phân biệt thoát (Bypassing) và tách (decoupling)</vt:lpstr>
      <vt:lpstr>7 Phân biệt thoát (Bypassing) và tách (decoupling)</vt:lpstr>
      <vt:lpstr>7 Phân biệt thoát (Bypassing) và tách (decoupling)</vt:lpstr>
      <vt:lpstr>7 Phân biệt thoát (Bypassing) và tách (decoupling)</vt:lpstr>
      <vt:lpstr>8 Mạch tắt dần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Notebook</dc:creator>
  <cp:lastModifiedBy>abc</cp:lastModifiedBy>
  <cp:revision>74</cp:revision>
  <dcterms:created xsi:type="dcterms:W3CDTF">2017-08-21T13:57:01Z</dcterms:created>
  <dcterms:modified xsi:type="dcterms:W3CDTF">2018-06-05T04:37:34Z</dcterms:modified>
</cp:coreProperties>
</file>