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313" r:id="rId4"/>
    <p:sldId id="362" r:id="rId5"/>
    <p:sldId id="314" r:id="rId6"/>
    <p:sldId id="336" r:id="rId7"/>
    <p:sldId id="337" r:id="rId8"/>
    <p:sldId id="338" r:id="rId9"/>
    <p:sldId id="335" r:id="rId10"/>
    <p:sldId id="270" r:id="rId11"/>
    <p:sldId id="340" r:id="rId12"/>
    <p:sldId id="339" r:id="rId13"/>
    <p:sldId id="341" r:id="rId14"/>
    <p:sldId id="346" r:id="rId15"/>
    <p:sldId id="342" r:id="rId16"/>
    <p:sldId id="343" r:id="rId17"/>
    <p:sldId id="347" r:id="rId18"/>
    <p:sldId id="344" r:id="rId19"/>
    <p:sldId id="345" r:id="rId20"/>
    <p:sldId id="349" r:id="rId21"/>
    <p:sldId id="350" r:id="rId22"/>
    <p:sldId id="351" r:id="rId23"/>
    <p:sldId id="352" r:id="rId24"/>
    <p:sldId id="353" r:id="rId25"/>
    <p:sldId id="348" r:id="rId26"/>
    <p:sldId id="354" r:id="rId27"/>
    <p:sldId id="355" r:id="rId28"/>
    <p:sldId id="357" r:id="rId29"/>
    <p:sldId id="356" r:id="rId30"/>
    <p:sldId id="358" r:id="rId31"/>
    <p:sldId id="330" r:id="rId32"/>
    <p:sldId id="359" r:id="rId33"/>
    <p:sldId id="360" r:id="rId34"/>
    <p:sldId id="361" r:id="rId35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88" autoAdjust="0"/>
    <p:restoredTop sz="94660"/>
  </p:normalViewPr>
  <p:slideViewPr>
    <p:cSldViewPr>
      <p:cViewPr varScale="1">
        <p:scale>
          <a:sx n="87" d="100"/>
          <a:sy n="87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664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476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508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9500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869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787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397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024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643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775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9441-8A0C-4D1D-9C18-75D56D38F0D1}" type="datetimeFigureOut">
              <a:rPr lang="vi-VN" smtClean="0"/>
              <a:t>09/04/2019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D8246-10C8-4BAE-BB9E-29B1DBC485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611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344816" cy="1470025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hiết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SMT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</a:t>
            </a:r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7376864" cy="38884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</a:rPr>
              <a:t>Lợi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ích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thiết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kế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đúng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2. </a:t>
            </a:r>
            <a:r>
              <a:rPr lang="en-US" b="1" dirty="0" err="1" smtClean="0">
                <a:solidFill>
                  <a:schemeClr val="tx1"/>
                </a:solidFill>
              </a:rPr>
              <a:t>Các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đường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dẫn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tín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hiệu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layout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SMT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SMT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5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Nhãn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PCB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6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Yêu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cầu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tài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liệu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7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>
                <a:solidFill>
                  <a:schemeClr val="tx1"/>
                </a:solidFill>
              </a:rPr>
              <a:t>LIBRARY PAD </a:t>
            </a:r>
            <a:r>
              <a:rPr lang="en-US" b="1" dirty="0" smtClean="0">
                <a:solidFill>
                  <a:schemeClr val="tx1"/>
                </a:solidFill>
              </a:rPr>
              <a:t>GEOMETRIES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8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Thay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đổi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trình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thiết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kế</a:t>
            </a:r>
            <a:endParaRPr lang="vi-VN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65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 </a:t>
            </a:r>
            <a:r>
              <a:rPr lang="en-US" b="1" i="1" dirty="0" err="1"/>
              <a:t>Khoảng</a:t>
            </a:r>
            <a:r>
              <a:rPr lang="en-US" b="1" i="1" dirty="0"/>
              <a:t> </a:t>
            </a:r>
            <a:r>
              <a:rPr lang="en-US" b="1" i="1" dirty="0" err="1"/>
              <a:t>cách</a:t>
            </a:r>
            <a:r>
              <a:rPr lang="en-US" b="1" i="1" dirty="0"/>
              <a:t> </a:t>
            </a:r>
            <a:r>
              <a:rPr lang="en-US" b="1" i="1" dirty="0" err="1"/>
              <a:t>dây</a:t>
            </a:r>
            <a:r>
              <a:rPr lang="en-US" b="1" i="1" dirty="0"/>
              <a:t> </a:t>
            </a:r>
            <a:r>
              <a:rPr lang="en-US" b="1" i="1" dirty="0" err="1"/>
              <a:t>dẫn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tắc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bố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SMT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7A </a:t>
            </a:r>
            <a:r>
              <a:rPr lang="en-US" sz="2400" dirty="0" err="1"/>
              <a:t>và</a:t>
            </a:r>
            <a:r>
              <a:rPr lang="en-US" sz="2400" dirty="0"/>
              <a:t> 7B.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8A </a:t>
            </a:r>
            <a:r>
              <a:rPr lang="en-US" sz="2400" dirty="0" err="1"/>
              <a:t>và</a:t>
            </a:r>
            <a:r>
              <a:rPr lang="en-US" sz="2400" dirty="0"/>
              <a:t> 8B. </a:t>
            </a:r>
            <a:r>
              <a:rPr lang="en-US" sz="2400" dirty="0" err="1"/>
              <a:t>Chiều</a:t>
            </a:r>
            <a:r>
              <a:rPr lang="en-US" sz="2400" dirty="0"/>
              <a:t> </a:t>
            </a:r>
            <a:r>
              <a:rPr lang="en-US" sz="2400" dirty="0" err="1"/>
              <a:t>rộng</a:t>
            </a:r>
            <a:r>
              <a:rPr lang="en-US" sz="2400" dirty="0"/>
              <a:t> </a:t>
            </a:r>
            <a:r>
              <a:rPr lang="en-US" sz="2400" dirty="0" err="1"/>
              <a:t>dây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đa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vùng</a:t>
            </a:r>
            <a:r>
              <a:rPr lang="en-US" sz="2400" dirty="0"/>
              <a:t> </a:t>
            </a:r>
            <a:r>
              <a:rPr lang="en-US" sz="2400" dirty="0" err="1"/>
              <a:t>đất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SMT </a:t>
            </a:r>
            <a:r>
              <a:rPr lang="en-US" sz="2400" dirty="0" err="1"/>
              <a:t>là</a:t>
            </a:r>
            <a:r>
              <a:rPr lang="en-US" sz="2400" dirty="0"/>
              <a:t> 0,025 inch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đa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0,025 inch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bất</a:t>
            </a:r>
            <a:r>
              <a:rPr lang="en-US" sz="2400" dirty="0"/>
              <a:t> </a:t>
            </a:r>
            <a:r>
              <a:rPr lang="en-US" sz="2400" dirty="0" err="1"/>
              <a:t>kỳ</a:t>
            </a:r>
            <a:r>
              <a:rPr lang="en-US" sz="2400" dirty="0"/>
              <a:t> </a:t>
            </a:r>
            <a:r>
              <a:rPr lang="en-US" sz="2400" dirty="0" err="1"/>
              <a:t>vùng</a:t>
            </a:r>
            <a:r>
              <a:rPr lang="en-US" sz="2400" dirty="0"/>
              <a:t> </a:t>
            </a:r>
            <a:r>
              <a:rPr lang="en-US" sz="2400" dirty="0" err="1"/>
              <a:t>đất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(ở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diện</a:t>
            </a:r>
            <a:r>
              <a:rPr lang="en-US" sz="2400" dirty="0"/>
              <a:t>).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401197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 </a:t>
            </a:r>
            <a:r>
              <a:rPr lang="en-US" b="1" i="1" dirty="0" err="1"/>
              <a:t>Khoảng</a:t>
            </a:r>
            <a:r>
              <a:rPr lang="en-US" b="1" i="1" dirty="0"/>
              <a:t> </a:t>
            </a:r>
            <a:r>
              <a:rPr lang="en-US" b="1" i="1" dirty="0" err="1"/>
              <a:t>cách</a:t>
            </a:r>
            <a:r>
              <a:rPr lang="en-US" b="1" i="1" dirty="0"/>
              <a:t> </a:t>
            </a:r>
            <a:r>
              <a:rPr lang="en-US" b="1" i="1" dirty="0" err="1"/>
              <a:t>dây</a:t>
            </a:r>
            <a:r>
              <a:rPr lang="en-US" b="1" i="1" dirty="0"/>
              <a:t> </a:t>
            </a:r>
            <a:r>
              <a:rPr lang="en-US" b="1" i="1" dirty="0" err="1"/>
              <a:t>dẫn</a:t>
            </a:r>
            <a:endParaRPr lang="vi-VN" b="1" dirty="0"/>
          </a:p>
        </p:txBody>
      </p:sp>
      <p:sp>
        <p:nvSpPr>
          <p:cNvPr id="2" name="Rectangle 1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3595607" y="1955692"/>
            <a:ext cx="5143500" cy="4686300"/>
            <a:chOff x="1512" y="2496"/>
            <a:chExt cx="8100" cy="7380"/>
          </a:xfrm>
        </p:grpSpPr>
        <p:sp>
          <p:nvSpPr>
            <p:cNvPr id="4" name="Text Box 1587"/>
            <p:cNvSpPr txBox="1">
              <a:spLocks noChangeArrowheads="1"/>
            </p:cNvSpPr>
            <p:nvPr/>
          </p:nvSpPr>
          <p:spPr bwMode="auto">
            <a:xfrm>
              <a:off x="5292" y="8076"/>
              <a:ext cx="72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.020”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1582"/>
            <p:cNvSpPr txBox="1">
              <a:spLocks noChangeArrowheads="1"/>
            </p:cNvSpPr>
            <p:nvPr/>
          </p:nvSpPr>
          <p:spPr bwMode="auto">
            <a:xfrm>
              <a:off x="6372" y="2496"/>
              <a:ext cx="144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Tented Via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653"/>
            <p:cNvSpPr txBox="1">
              <a:spLocks noChangeArrowheads="1"/>
            </p:cNvSpPr>
            <p:nvPr/>
          </p:nvSpPr>
          <p:spPr bwMode="auto">
            <a:xfrm>
              <a:off x="6552" y="3576"/>
              <a:ext cx="7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.010”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649"/>
            <p:cNvSpPr txBox="1">
              <a:spLocks noChangeArrowheads="1"/>
            </p:cNvSpPr>
            <p:nvPr/>
          </p:nvSpPr>
          <p:spPr bwMode="auto">
            <a:xfrm>
              <a:off x="4032" y="5736"/>
              <a:ext cx="7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.008”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645"/>
            <p:cNvSpPr txBox="1">
              <a:spLocks noChangeArrowheads="1"/>
            </p:cNvSpPr>
            <p:nvPr/>
          </p:nvSpPr>
          <p:spPr bwMode="auto">
            <a:xfrm>
              <a:off x="2052" y="5736"/>
              <a:ext cx="7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.010”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512"/>
            <p:cNvSpPr>
              <a:spLocks noChangeShapeType="1"/>
            </p:cNvSpPr>
            <p:nvPr/>
          </p:nvSpPr>
          <p:spPr bwMode="auto">
            <a:xfrm>
              <a:off x="1512" y="2856"/>
              <a:ext cx="0" cy="59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0" name="Freeform 517"/>
            <p:cNvSpPr>
              <a:spLocks/>
            </p:cNvSpPr>
            <p:nvPr/>
          </p:nvSpPr>
          <p:spPr bwMode="auto">
            <a:xfrm>
              <a:off x="1512" y="2826"/>
              <a:ext cx="360" cy="390"/>
            </a:xfrm>
            <a:custGeom>
              <a:avLst/>
              <a:gdLst>
                <a:gd name="T0" fmla="*/ 0 w 360"/>
                <a:gd name="T1" fmla="*/ 19050 h 390"/>
                <a:gd name="T2" fmla="*/ 114300 w 360"/>
                <a:gd name="T3" fmla="*/ 19050 h 390"/>
                <a:gd name="T4" fmla="*/ 114300 w 360"/>
                <a:gd name="T5" fmla="*/ 133350 h 390"/>
                <a:gd name="T6" fmla="*/ 228600 w 360"/>
                <a:gd name="T7" fmla="*/ 247650 h 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0" h="390">
                  <a:moveTo>
                    <a:pt x="0" y="30"/>
                  </a:moveTo>
                  <a:cubicBezTo>
                    <a:pt x="75" y="15"/>
                    <a:pt x="150" y="0"/>
                    <a:pt x="180" y="30"/>
                  </a:cubicBezTo>
                  <a:cubicBezTo>
                    <a:pt x="210" y="60"/>
                    <a:pt x="150" y="150"/>
                    <a:pt x="180" y="210"/>
                  </a:cubicBezTo>
                  <a:cubicBezTo>
                    <a:pt x="210" y="270"/>
                    <a:pt x="330" y="360"/>
                    <a:pt x="3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2" name="Freeform 521"/>
            <p:cNvSpPr>
              <a:spLocks/>
            </p:cNvSpPr>
            <p:nvPr/>
          </p:nvSpPr>
          <p:spPr bwMode="auto">
            <a:xfrm>
              <a:off x="1512" y="8796"/>
              <a:ext cx="380" cy="400"/>
            </a:xfrm>
            <a:custGeom>
              <a:avLst/>
              <a:gdLst>
                <a:gd name="T0" fmla="*/ 0 w 380"/>
                <a:gd name="T1" fmla="*/ 0 h 400"/>
                <a:gd name="T2" fmla="*/ 76200 w 380"/>
                <a:gd name="T3" fmla="*/ 25400 h 400"/>
                <a:gd name="T4" fmla="*/ 114300 w 380"/>
                <a:gd name="T5" fmla="*/ 38100 h 400"/>
                <a:gd name="T6" fmla="*/ 101600 w 380"/>
                <a:gd name="T7" fmla="*/ 165100 h 400"/>
                <a:gd name="T8" fmla="*/ 114300 w 380"/>
                <a:gd name="T9" fmla="*/ 228600 h 400"/>
                <a:gd name="T10" fmla="*/ 190500 w 380"/>
                <a:gd name="T11" fmla="*/ 254000 h 400"/>
                <a:gd name="T12" fmla="*/ 241300 w 380"/>
                <a:gd name="T13" fmla="*/ 241300 h 4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0" h="400">
                  <a:moveTo>
                    <a:pt x="0" y="0"/>
                  </a:moveTo>
                  <a:cubicBezTo>
                    <a:pt x="40" y="13"/>
                    <a:pt x="80" y="27"/>
                    <a:pt x="120" y="40"/>
                  </a:cubicBezTo>
                  <a:cubicBezTo>
                    <a:pt x="140" y="47"/>
                    <a:pt x="180" y="60"/>
                    <a:pt x="180" y="60"/>
                  </a:cubicBezTo>
                  <a:cubicBezTo>
                    <a:pt x="209" y="146"/>
                    <a:pt x="188" y="177"/>
                    <a:pt x="160" y="260"/>
                  </a:cubicBezTo>
                  <a:cubicBezTo>
                    <a:pt x="167" y="293"/>
                    <a:pt x="156" y="336"/>
                    <a:pt x="180" y="360"/>
                  </a:cubicBezTo>
                  <a:cubicBezTo>
                    <a:pt x="210" y="390"/>
                    <a:pt x="300" y="400"/>
                    <a:pt x="300" y="400"/>
                  </a:cubicBezTo>
                  <a:cubicBezTo>
                    <a:pt x="327" y="393"/>
                    <a:pt x="380" y="380"/>
                    <a:pt x="380" y="3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3" name="Line 522"/>
            <p:cNvSpPr>
              <a:spLocks noChangeShapeType="1"/>
            </p:cNvSpPr>
            <p:nvPr/>
          </p:nvSpPr>
          <p:spPr bwMode="auto">
            <a:xfrm>
              <a:off x="1872" y="32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4" name="Line 523"/>
            <p:cNvSpPr>
              <a:spLocks noChangeShapeType="1"/>
            </p:cNvSpPr>
            <p:nvPr/>
          </p:nvSpPr>
          <p:spPr bwMode="auto">
            <a:xfrm>
              <a:off x="1872" y="44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5" name="Line 524"/>
            <p:cNvSpPr>
              <a:spLocks noChangeShapeType="1"/>
            </p:cNvSpPr>
            <p:nvPr/>
          </p:nvSpPr>
          <p:spPr bwMode="auto">
            <a:xfrm>
              <a:off x="1872" y="465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6" name="Line 525"/>
            <p:cNvSpPr>
              <a:spLocks noChangeShapeType="1"/>
            </p:cNvSpPr>
            <p:nvPr/>
          </p:nvSpPr>
          <p:spPr bwMode="auto">
            <a:xfrm>
              <a:off x="1872" y="4656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7" name="Line 526"/>
            <p:cNvSpPr>
              <a:spLocks noChangeShapeType="1"/>
            </p:cNvSpPr>
            <p:nvPr/>
          </p:nvSpPr>
          <p:spPr bwMode="auto">
            <a:xfrm>
              <a:off x="1872" y="483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8" name="Line 527"/>
            <p:cNvSpPr>
              <a:spLocks noChangeShapeType="1"/>
            </p:cNvSpPr>
            <p:nvPr/>
          </p:nvSpPr>
          <p:spPr bwMode="auto">
            <a:xfrm>
              <a:off x="1872" y="50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9" name="Line 528"/>
            <p:cNvSpPr>
              <a:spLocks noChangeShapeType="1"/>
            </p:cNvSpPr>
            <p:nvPr/>
          </p:nvSpPr>
          <p:spPr bwMode="auto">
            <a:xfrm>
              <a:off x="1872" y="5016"/>
              <a:ext cx="0" cy="4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0" name="Line 529"/>
            <p:cNvSpPr>
              <a:spLocks noChangeShapeType="1"/>
            </p:cNvSpPr>
            <p:nvPr/>
          </p:nvSpPr>
          <p:spPr bwMode="auto">
            <a:xfrm flipV="1">
              <a:off x="2052" y="411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1" name="Line 530"/>
            <p:cNvSpPr>
              <a:spLocks noChangeShapeType="1"/>
            </p:cNvSpPr>
            <p:nvPr/>
          </p:nvSpPr>
          <p:spPr bwMode="auto">
            <a:xfrm>
              <a:off x="2052" y="501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2" name="Line 531"/>
            <p:cNvSpPr>
              <a:spLocks noChangeShapeType="1"/>
            </p:cNvSpPr>
            <p:nvPr/>
          </p:nvSpPr>
          <p:spPr bwMode="auto">
            <a:xfrm>
              <a:off x="2052" y="41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3" name="Line 532"/>
            <p:cNvSpPr>
              <a:spLocks noChangeShapeType="1"/>
            </p:cNvSpPr>
            <p:nvPr/>
          </p:nvSpPr>
          <p:spPr bwMode="auto">
            <a:xfrm>
              <a:off x="2052" y="53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4" name="Line 533"/>
            <p:cNvSpPr>
              <a:spLocks noChangeShapeType="1"/>
            </p:cNvSpPr>
            <p:nvPr/>
          </p:nvSpPr>
          <p:spPr bwMode="auto">
            <a:xfrm>
              <a:off x="259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5" name="Line 534"/>
            <p:cNvSpPr>
              <a:spLocks noChangeShapeType="1"/>
            </p:cNvSpPr>
            <p:nvPr/>
          </p:nvSpPr>
          <p:spPr bwMode="auto">
            <a:xfrm>
              <a:off x="2052" y="4656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6" name="Line 535"/>
            <p:cNvSpPr>
              <a:spLocks noChangeShapeType="1"/>
            </p:cNvSpPr>
            <p:nvPr/>
          </p:nvSpPr>
          <p:spPr bwMode="auto">
            <a:xfrm>
              <a:off x="2052" y="555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7" name="Line 536"/>
            <p:cNvSpPr>
              <a:spLocks noChangeShapeType="1"/>
            </p:cNvSpPr>
            <p:nvPr/>
          </p:nvSpPr>
          <p:spPr bwMode="auto">
            <a:xfrm>
              <a:off x="1512" y="573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8" name="Line 537"/>
            <p:cNvSpPr>
              <a:spLocks noChangeShapeType="1"/>
            </p:cNvSpPr>
            <p:nvPr/>
          </p:nvSpPr>
          <p:spPr bwMode="auto">
            <a:xfrm flipH="1">
              <a:off x="2052" y="573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9" name="Line 538"/>
            <p:cNvSpPr>
              <a:spLocks noChangeShapeType="1"/>
            </p:cNvSpPr>
            <p:nvPr/>
          </p:nvSpPr>
          <p:spPr bwMode="auto">
            <a:xfrm>
              <a:off x="295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" name="Line 539"/>
            <p:cNvSpPr>
              <a:spLocks noChangeShapeType="1"/>
            </p:cNvSpPr>
            <p:nvPr/>
          </p:nvSpPr>
          <p:spPr bwMode="auto">
            <a:xfrm>
              <a:off x="2952" y="53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" name="Line 540"/>
            <p:cNvSpPr>
              <a:spLocks noChangeShapeType="1"/>
            </p:cNvSpPr>
            <p:nvPr/>
          </p:nvSpPr>
          <p:spPr bwMode="auto">
            <a:xfrm>
              <a:off x="295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2" name="Line 541"/>
            <p:cNvSpPr>
              <a:spLocks noChangeShapeType="1"/>
            </p:cNvSpPr>
            <p:nvPr/>
          </p:nvSpPr>
          <p:spPr bwMode="auto">
            <a:xfrm>
              <a:off x="331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3" name="Line 542"/>
            <p:cNvSpPr>
              <a:spLocks noChangeShapeType="1"/>
            </p:cNvSpPr>
            <p:nvPr/>
          </p:nvSpPr>
          <p:spPr bwMode="auto">
            <a:xfrm>
              <a:off x="349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6" name="Line 543"/>
            <p:cNvSpPr>
              <a:spLocks noChangeShapeType="1"/>
            </p:cNvSpPr>
            <p:nvPr/>
          </p:nvSpPr>
          <p:spPr bwMode="auto">
            <a:xfrm flipV="1">
              <a:off x="3132" y="285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7" name="Line 544"/>
            <p:cNvSpPr>
              <a:spLocks noChangeShapeType="1"/>
            </p:cNvSpPr>
            <p:nvPr/>
          </p:nvSpPr>
          <p:spPr bwMode="auto">
            <a:xfrm flipV="1">
              <a:off x="3312" y="285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8" name="Line 545"/>
            <p:cNvSpPr>
              <a:spLocks noChangeShapeType="1"/>
            </p:cNvSpPr>
            <p:nvPr/>
          </p:nvSpPr>
          <p:spPr bwMode="auto">
            <a:xfrm>
              <a:off x="3672" y="2856"/>
              <a:ext cx="0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9" name="Line 546"/>
            <p:cNvSpPr>
              <a:spLocks noChangeShapeType="1"/>
            </p:cNvSpPr>
            <p:nvPr/>
          </p:nvSpPr>
          <p:spPr bwMode="auto">
            <a:xfrm>
              <a:off x="3852" y="2856"/>
              <a:ext cx="0" cy="3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0" name="Line 547"/>
            <p:cNvSpPr>
              <a:spLocks noChangeShapeType="1"/>
            </p:cNvSpPr>
            <p:nvPr/>
          </p:nvSpPr>
          <p:spPr bwMode="auto">
            <a:xfrm>
              <a:off x="403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1" name="Line 549"/>
            <p:cNvSpPr>
              <a:spLocks noChangeShapeType="1"/>
            </p:cNvSpPr>
            <p:nvPr/>
          </p:nvSpPr>
          <p:spPr bwMode="auto">
            <a:xfrm>
              <a:off x="4032" y="53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2" name="Line 550"/>
            <p:cNvSpPr>
              <a:spLocks noChangeShapeType="1"/>
            </p:cNvSpPr>
            <p:nvPr/>
          </p:nvSpPr>
          <p:spPr bwMode="auto">
            <a:xfrm>
              <a:off x="457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3" name="Line 551"/>
            <p:cNvSpPr>
              <a:spLocks noChangeShapeType="1"/>
            </p:cNvSpPr>
            <p:nvPr/>
          </p:nvSpPr>
          <p:spPr bwMode="auto">
            <a:xfrm>
              <a:off x="403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4" name="Line 552"/>
            <p:cNvSpPr>
              <a:spLocks noChangeShapeType="1"/>
            </p:cNvSpPr>
            <p:nvPr/>
          </p:nvSpPr>
          <p:spPr bwMode="auto">
            <a:xfrm>
              <a:off x="439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5" name="Line 553"/>
            <p:cNvSpPr>
              <a:spLocks noChangeShapeType="1"/>
            </p:cNvSpPr>
            <p:nvPr/>
          </p:nvSpPr>
          <p:spPr bwMode="auto">
            <a:xfrm flipV="1">
              <a:off x="4212" y="285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6" name="Line 554"/>
            <p:cNvSpPr>
              <a:spLocks noChangeShapeType="1"/>
            </p:cNvSpPr>
            <p:nvPr/>
          </p:nvSpPr>
          <p:spPr bwMode="auto">
            <a:xfrm flipV="1">
              <a:off x="4392" y="285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7" name="Line 555"/>
            <p:cNvSpPr>
              <a:spLocks noChangeShapeType="1"/>
            </p:cNvSpPr>
            <p:nvPr/>
          </p:nvSpPr>
          <p:spPr bwMode="auto">
            <a:xfrm flipH="1">
              <a:off x="3132" y="609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8" name="Line 556"/>
            <p:cNvSpPr>
              <a:spLocks noChangeShapeType="1"/>
            </p:cNvSpPr>
            <p:nvPr/>
          </p:nvSpPr>
          <p:spPr bwMode="auto">
            <a:xfrm flipH="1">
              <a:off x="3312" y="62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9" name="Line 558"/>
            <p:cNvSpPr>
              <a:spLocks noChangeShapeType="1"/>
            </p:cNvSpPr>
            <p:nvPr/>
          </p:nvSpPr>
          <p:spPr bwMode="auto">
            <a:xfrm>
              <a:off x="205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0" name="Line 559"/>
            <p:cNvSpPr>
              <a:spLocks noChangeShapeType="1"/>
            </p:cNvSpPr>
            <p:nvPr/>
          </p:nvSpPr>
          <p:spPr bwMode="auto">
            <a:xfrm>
              <a:off x="259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1" name="Line 560"/>
            <p:cNvSpPr>
              <a:spLocks noChangeShapeType="1"/>
            </p:cNvSpPr>
            <p:nvPr/>
          </p:nvSpPr>
          <p:spPr bwMode="auto">
            <a:xfrm>
              <a:off x="205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2" name="Line 561"/>
            <p:cNvSpPr>
              <a:spLocks noChangeShapeType="1"/>
            </p:cNvSpPr>
            <p:nvPr/>
          </p:nvSpPr>
          <p:spPr bwMode="auto">
            <a:xfrm>
              <a:off x="205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3" name="Line 562"/>
            <p:cNvSpPr>
              <a:spLocks noChangeShapeType="1"/>
            </p:cNvSpPr>
            <p:nvPr/>
          </p:nvSpPr>
          <p:spPr bwMode="auto">
            <a:xfrm>
              <a:off x="241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4" name="Line 563"/>
            <p:cNvSpPr>
              <a:spLocks noChangeShapeType="1"/>
            </p:cNvSpPr>
            <p:nvPr/>
          </p:nvSpPr>
          <p:spPr bwMode="auto">
            <a:xfrm>
              <a:off x="2232" y="807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5" name="Line 564"/>
            <p:cNvSpPr>
              <a:spLocks noChangeShapeType="1"/>
            </p:cNvSpPr>
            <p:nvPr/>
          </p:nvSpPr>
          <p:spPr bwMode="auto">
            <a:xfrm>
              <a:off x="2412" y="807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6" name="Line 565"/>
            <p:cNvSpPr>
              <a:spLocks noChangeShapeType="1"/>
            </p:cNvSpPr>
            <p:nvPr/>
          </p:nvSpPr>
          <p:spPr bwMode="auto">
            <a:xfrm>
              <a:off x="295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7" name="Line 566"/>
            <p:cNvSpPr>
              <a:spLocks noChangeShapeType="1"/>
            </p:cNvSpPr>
            <p:nvPr/>
          </p:nvSpPr>
          <p:spPr bwMode="auto">
            <a:xfrm>
              <a:off x="349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8" name="Line 567"/>
            <p:cNvSpPr>
              <a:spLocks noChangeShapeType="1"/>
            </p:cNvSpPr>
            <p:nvPr/>
          </p:nvSpPr>
          <p:spPr bwMode="auto">
            <a:xfrm>
              <a:off x="2952" y="80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9" name="Line 568"/>
            <p:cNvSpPr>
              <a:spLocks noChangeShapeType="1"/>
            </p:cNvSpPr>
            <p:nvPr/>
          </p:nvSpPr>
          <p:spPr bwMode="auto">
            <a:xfrm>
              <a:off x="2952" y="68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0" name="Line 569"/>
            <p:cNvSpPr>
              <a:spLocks noChangeShapeType="1"/>
            </p:cNvSpPr>
            <p:nvPr/>
          </p:nvSpPr>
          <p:spPr bwMode="auto">
            <a:xfrm>
              <a:off x="3312" y="68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1" name="Line 570"/>
            <p:cNvSpPr>
              <a:spLocks noChangeShapeType="1"/>
            </p:cNvSpPr>
            <p:nvPr/>
          </p:nvSpPr>
          <p:spPr bwMode="auto">
            <a:xfrm flipV="1">
              <a:off x="3132" y="609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2" name="Line 571"/>
            <p:cNvSpPr>
              <a:spLocks noChangeShapeType="1"/>
            </p:cNvSpPr>
            <p:nvPr/>
          </p:nvSpPr>
          <p:spPr bwMode="auto">
            <a:xfrm flipV="1">
              <a:off x="3312" y="6276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3" name="Line 572"/>
            <p:cNvSpPr>
              <a:spLocks noChangeShapeType="1"/>
            </p:cNvSpPr>
            <p:nvPr/>
          </p:nvSpPr>
          <p:spPr bwMode="auto">
            <a:xfrm>
              <a:off x="403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4" name="Line 573"/>
            <p:cNvSpPr>
              <a:spLocks noChangeShapeType="1"/>
            </p:cNvSpPr>
            <p:nvPr/>
          </p:nvSpPr>
          <p:spPr bwMode="auto">
            <a:xfrm>
              <a:off x="457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5" name="Line 574"/>
            <p:cNvSpPr>
              <a:spLocks noChangeShapeType="1"/>
            </p:cNvSpPr>
            <p:nvPr/>
          </p:nvSpPr>
          <p:spPr bwMode="auto">
            <a:xfrm>
              <a:off x="403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6" name="Line 575"/>
            <p:cNvSpPr>
              <a:spLocks noChangeShapeType="1"/>
            </p:cNvSpPr>
            <p:nvPr/>
          </p:nvSpPr>
          <p:spPr bwMode="auto">
            <a:xfrm>
              <a:off x="4932" y="53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7" name="Line 576"/>
            <p:cNvSpPr>
              <a:spLocks noChangeShapeType="1"/>
            </p:cNvSpPr>
            <p:nvPr/>
          </p:nvSpPr>
          <p:spPr bwMode="auto">
            <a:xfrm>
              <a:off x="5832" y="53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8" name="Line 577"/>
            <p:cNvSpPr>
              <a:spLocks noChangeShapeType="1"/>
            </p:cNvSpPr>
            <p:nvPr/>
          </p:nvSpPr>
          <p:spPr bwMode="auto">
            <a:xfrm>
              <a:off x="6912" y="41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9" name="Line 578"/>
            <p:cNvSpPr>
              <a:spLocks noChangeShapeType="1"/>
            </p:cNvSpPr>
            <p:nvPr/>
          </p:nvSpPr>
          <p:spPr bwMode="auto">
            <a:xfrm>
              <a:off x="493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0" name="Line 579"/>
            <p:cNvSpPr>
              <a:spLocks noChangeShapeType="1"/>
            </p:cNvSpPr>
            <p:nvPr/>
          </p:nvSpPr>
          <p:spPr bwMode="auto">
            <a:xfrm>
              <a:off x="547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1" name="Line 580"/>
            <p:cNvSpPr>
              <a:spLocks noChangeShapeType="1"/>
            </p:cNvSpPr>
            <p:nvPr/>
          </p:nvSpPr>
          <p:spPr bwMode="auto">
            <a:xfrm>
              <a:off x="583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2" name="Line 581"/>
            <p:cNvSpPr>
              <a:spLocks noChangeShapeType="1"/>
            </p:cNvSpPr>
            <p:nvPr/>
          </p:nvSpPr>
          <p:spPr bwMode="auto">
            <a:xfrm>
              <a:off x="637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3" name="Line 582"/>
            <p:cNvSpPr>
              <a:spLocks noChangeShapeType="1"/>
            </p:cNvSpPr>
            <p:nvPr/>
          </p:nvSpPr>
          <p:spPr bwMode="auto">
            <a:xfrm>
              <a:off x="745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4" name="Line 583"/>
            <p:cNvSpPr>
              <a:spLocks noChangeShapeType="1"/>
            </p:cNvSpPr>
            <p:nvPr/>
          </p:nvSpPr>
          <p:spPr bwMode="auto">
            <a:xfrm>
              <a:off x="691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5" name="Line 584"/>
            <p:cNvSpPr>
              <a:spLocks noChangeShapeType="1"/>
            </p:cNvSpPr>
            <p:nvPr/>
          </p:nvSpPr>
          <p:spPr bwMode="auto">
            <a:xfrm>
              <a:off x="781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6" name="Line 585"/>
            <p:cNvSpPr>
              <a:spLocks noChangeShapeType="1"/>
            </p:cNvSpPr>
            <p:nvPr/>
          </p:nvSpPr>
          <p:spPr bwMode="auto">
            <a:xfrm>
              <a:off x="8352" y="41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7" name="Line 586"/>
            <p:cNvSpPr>
              <a:spLocks noChangeShapeType="1"/>
            </p:cNvSpPr>
            <p:nvPr/>
          </p:nvSpPr>
          <p:spPr bwMode="auto">
            <a:xfrm>
              <a:off x="583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8" name="Line 587"/>
            <p:cNvSpPr>
              <a:spLocks noChangeShapeType="1"/>
            </p:cNvSpPr>
            <p:nvPr/>
          </p:nvSpPr>
          <p:spPr bwMode="auto">
            <a:xfrm>
              <a:off x="547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9" name="Line 588"/>
            <p:cNvSpPr>
              <a:spLocks noChangeShapeType="1"/>
            </p:cNvSpPr>
            <p:nvPr/>
          </p:nvSpPr>
          <p:spPr bwMode="auto">
            <a:xfrm>
              <a:off x="493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0" name="Line 589"/>
            <p:cNvSpPr>
              <a:spLocks noChangeShapeType="1"/>
            </p:cNvSpPr>
            <p:nvPr/>
          </p:nvSpPr>
          <p:spPr bwMode="auto">
            <a:xfrm>
              <a:off x="637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1" name="Line 590"/>
            <p:cNvSpPr>
              <a:spLocks noChangeShapeType="1"/>
            </p:cNvSpPr>
            <p:nvPr/>
          </p:nvSpPr>
          <p:spPr bwMode="auto">
            <a:xfrm>
              <a:off x="691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2" name="Line 591"/>
            <p:cNvSpPr>
              <a:spLocks noChangeShapeType="1"/>
            </p:cNvSpPr>
            <p:nvPr/>
          </p:nvSpPr>
          <p:spPr bwMode="auto">
            <a:xfrm>
              <a:off x="745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3" name="Line 592"/>
            <p:cNvSpPr>
              <a:spLocks noChangeShapeType="1"/>
            </p:cNvSpPr>
            <p:nvPr/>
          </p:nvSpPr>
          <p:spPr bwMode="auto">
            <a:xfrm>
              <a:off x="781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4" name="Line 593"/>
            <p:cNvSpPr>
              <a:spLocks noChangeShapeType="1"/>
            </p:cNvSpPr>
            <p:nvPr/>
          </p:nvSpPr>
          <p:spPr bwMode="auto">
            <a:xfrm>
              <a:off x="8352" y="681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5" name="Line 594"/>
            <p:cNvSpPr>
              <a:spLocks noChangeShapeType="1"/>
            </p:cNvSpPr>
            <p:nvPr/>
          </p:nvSpPr>
          <p:spPr bwMode="auto">
            <a:xfrm>
              <a:off x="493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6" name="Line 595"/>
            <p:cNvSpPr>
              <a:spLocks noChangeShapeType="1"/>
            </p:cNvSpPr>
            <p:nvPr/>
          </p:nvSpPr>
          <p:spPr bwMode="auto">
            <a:xfrm>
              <a:off x="583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7" name="Line 596"/>
            <p:cNvSpPr>
              <a:spLocks noChangeShapeType="1"/>
            </p:cNvSpPr>
            <p:nvPr/>
          </p:nvSpPr>
          <p:spPr bwMode="auto">
            <a:xfrm>
              <a:off x="6912" y="80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8" name="Line 597"/>
            <p:cNvSpPr>
              <a:spLocks noChangeShapeType="1"/>
            </p:cNvSpPr>
            <p:nvPr/>
          </p:nvSpPr>
          <p:spPr bwMode="auto">
            <a:xfrm>
              <a:off x="7812" y="53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9" name="Line 598"/>
            <p:cNvSpPr>
              <a:spLocks noChangeShapeType="1"/>
            </p:cNvSpPr>
            <p:nvPr/>
          </p:nvSpPr>
          <p:spPr bwMode="auto">
            <a:xfrm>
              <a:off x="493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0" name="Line 599"/>
            <p:cNvSpPr>
              <a:spLocks noChangeShapeType="1"/>
            </p:cNvSpPr>
            <p:nvPr/>
          </p:nvSpPr>
          <p:spPr bwMode="auto">
            <a:xfrm>
              <a:off x="529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1" name="Line 600"/>
            <p:cNvSpPr>
              <a:spLocks noChangeShapeType="1"/>
            </p:cNvSpPr>
            <p:nvPr/>
          </p:nvSpPr>
          <p:spPr bwMode="auto">
            <a:xfrm>
              <a:off x="583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2" name="Line 601"/>
            <p:cNvSpPr>
              <a:spLocks noChangeShapeType="1"/>
            </p:cNvSpPr>
            <p:nvPr/>
          </p:nvSpPr>
          <p:spPr bwMode="auto">
            <a:xfrm>
              <a:off x="619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3" name="Line 602"/>
            <p:cNvSpPr>
              <a:spLocks noChangeShapeType="1"/>
            </p:cNvSpPr>
            <p:nvPr/>
          </p:nvSpPr>
          <p:spPr bwMode="auto">
            <a:xfrm flipV="1">
              <a:off x="5112" y="285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4" name="Line 603"/>
            <p:cNvSpPr>
              <a:spLocks noChangeShapeType="1"/>
            </p:cNvSpPr>
            <p:nvPr/>
          </p:nvSpPr>
          <p:spPr bwMode="auto">
            <a:xfrm flipV="1">
              <a:off x="5292" y="285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5" name="Oval 604"/>
            <p:cNvSpPr>
              <a:spLocks noChangeArrowheads="1"/>
            </p:cNvSpPr>
            <p:nvPr/>
          </p:nvSpPr>
          <p:spPr bwMode="auto">
            <a:xfrm>
              <a:off x="5832" y="3036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6" name="Line 605"/>
            <p:cNvSpPr>
              <a:spLocks noChangeShapeType="1"/>
            </p:cNvSpPr>
            <p:nvPr/>
          </p:nvSpPr>
          <p:spPr bwMode="auto">
            <a:xfrm flipV="1">
              <a:off x="6012" y="3576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7" name="Line 606"/>
            <p:cNvSpPr>
              <a:spLocks noChangeShapeType="1"/>
            </p:cNvSpPr>
            <p:nvPr/>
          </p:nvSpPr>
          <p:spPr bwMode="auto">
            <a:xfrm flipV="1">
              <a:off x="6192" y="3576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8" name="Oval 607"/>
            <p:cNvSpPr>
              <a:spLocks noChangeArrowheads="1"/>
            </p:cNvSpPr>
            <p:nvPr/>
          </p:nvSpPr>
          <p:spPr bwMode="auto">
            <a:xfrm>
              <a:off x="6012" y="3216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9" name="Line 608"/>
            <p:cNvSpPr>
              <a:spLocks noChangeShapeType="1"/>
            </p:cNvSpPr>
            <p:nvPr/>
          </p:nvSpPr>
          <p:spPr bwMode="auto">
            <a:xfrm>
              <a:off x="6912" y="53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0" name="Line 609"/>
            <p:cNvSpPr>
              <a:spLocks noChangeShapeType="1"/>
            </p:cNvSpPr>
            <p:nvPr/>
          </p:nvSpPr>
          <p:spPr bwMode="auto">
            <a:xfrm>
              <a:off x="7272" y="53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1" name="Line 610"/>
            <p:cNvSpPr>
              <a:spLocks noChangeShapeType="1"/>
            </p:cNvSpPr>
            <p:nvPr/>
          </p:nvSpPr>
          <p:spPr bwMode="auto">
            <a:xfrm>
              <a:off x="781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2" name="Line 611"/>
            <p:cNvSpPr>
              <a:spLocks noChangeShapeType="1"/>
            </p:cNvSpPr>
            <p:nvPr/>
          </p:nvSpPr>
          <p:spPr bwMode="auto">
            <a:xfrm>
              <a:off x="8172" y="41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3" name="Line 612"/>
            <p:cNvSpPr>
              <a:spLocks noChangeShapeType="1"/>
            </p:cNvSpPr>
            <p:nvPr/>
          </p:nvSpPr>
          <p:spPr bwMode="auto">
            <a:xfrm flipV="1">
              <a:off x="7992" y="285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4" name="Line 613"/>
            <p:cNvSpPr>
              <a:spLocks noChangeShapeType="1"/>
            </p:cNvSpPr>
            <p:nvPr/>
          </p:nvSpPr>
          <p:spPr bwMode="auto">
            <a:xfrm flipV="1">
              <a:off x="8172" y="285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5" name="Line 614"/>
            <p:cNvSpPr>
              <a:spLocks noChangeShapeType="1"/>
            </p:cNvSpPr>
            <p:nvPr/>
          </p:nvSpPr>
          <p:spPr bwMode="auto">
            <a:xfrm>
              <a:off x="7092" y="5376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6" name="Line 615"/>
            <p:cNvSpPr>
              <a:spLocks noChangeShapeType="1"/>
            </p:cNvSpPr>
            <p:nvPr/>
          </p:nvSpPr>
          <p:spPr bwMode="auto">
            <a:xfrm>
              <a:off x="7272" y="537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7" name="Line 616"/>
            <p:cNvSpPr>
              <a:spLocks noChangeShapeType="1"/>
            </p:cNvSpPr>
            <p:nvPr/>
          </p:nvSpPr>
          <p:spPr bwMode="auto">
            <a:xfrm flipH="1">
              <a:off x="6552" y="59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8" name="Line 617"/>
            <p:cNvSpPr>
              <a:spLocks noChangeShapeType="1"/>
            </p:cNvSpPr>
            <p:nvPr/>
          </p:nvSpPr>
          <p:spPr bwMode="auto">
            <a:xfrm>
              <a:off x="6552" y="5916"/>
              <a:ext cx="0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9" name="Line 618"/>
            <p:cNvSpPr>
              <a:spLocks noChangeShapeType="1"/>
            </p:cNvSpPr>
            <p:nvPr/>
          </p:nvSpPr>
          <p:spPr bwMode="auto">
            <a:xfrm>
              <a:off x="6732" y="6096"/>
              <a:ext cx="0" cy="3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0" name="Line 619"/>
            <p:cNvSpPr>
              <a:spLocks noChangeShapeType="1"/>
            </p:cNvSpPr>
            <p:nvPr/>
          </p:nvSpPr>
          <p:spPr bwMode="auto">
            <a:xfrm>
              <a:off x="6732" y="609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1" name="Line 620"/>
            <p:cNvSpPr>
              <a:spLocks noChangeShapeType="1"/>
            </p:cNvSpPr>
            <p:nvPr/>
          </p:nvSpPr>
          <p:spPr bwMode="auto">
            <a:xfrm>
              <a:off x="403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2" name="Line 621"/>
            <p:cNvSpPr>
              <a:spLocks noChangeShapeType="1"/>
            </p:cNvSpPr>
            <p:nvPr/>
          </p:nvSpPr>
          <p:spPr bwMode="auto">
            <a:xfrm>
              <a:off x="439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3" name="Line 622"/>
            <p:cNvSpPr>
              <a:spLocks noChangeShapeType="1"/>
            </p:cNvSpPr>
            <p:nvPr/>
          </p:nvSpPr>
          <p:spPr bwMode="auto">
            <a:xfrm>
              <a:off x="4212" y="807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4" name="Line 623"/>
            <p:cNvSpPr>
              <a:spLocks noChangeShapeType="1"/>
            </p:cNvSpPr>
            <p:nvPr/>
          </p:nvSpPr>
          <p:spPr bwMode="auto">
            <a:xfrm>
              <a:off x="4392" y="807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5" name="Line 624"/>
            <p:cNvSpPr>
              <a:spLocks noChangeShapeType="1"/>
            </p:cNvSpPr>
            <p:nvPr/>
          </p:nvSpPr>
          <p:spPr bwMode="auto">
            <a:xfrm>
              <a:off x="493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6" name="Line 625"/>
            <p:cNvSpPr>
              <a:spLocks noChangeShapeType="1"/>
            </p:cNvSpPr>
            <p:nvPr/>
          </p:nvSpPr>
          <p:spPr bwMode="auto">
            <a:xfrm>
              <a:off x="529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7" name="Line 626"/>
            <p:cNvSpPr>
              <a:spLocks noChangeShapeType="1"/>
            </p:cNvSpPr>
            <p:nvPr/>
          </p:nvSpPr>
          <p:spPr bwMode="auto">
            <a:xfrm flipV="1">
              <a:off x="5112" y="8076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8" name="Line 627"/>
            <p:cNvSpPr>
              <a:spLocks noChangeShapeType="1"/>
            </p:cNvSpPr>
            <p:nvPr/>
          </p:nvSpPr>
          <p:spPr bwMode="auto">
            <a:xfrm flipV="1">
              <a:off x="5292" y="8076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9" name="Oval 628"/>
            <p:cNvSpPr>
              <a:spLocks noChangeArrowheads="1"/>
            </p:cNvSpPr>
            <p:nvPr/>
          </p:nvSpPr>
          <p:spPr bwMode="auto">
            <a:xfrm>
              <a:off x="4932" y="8616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0" name="Oval 629"/>
            <p:cNvSpPr>
              <a:spLocks noChangeArrowheads="1"/>
            </p:cNvSpPr>
            <p:nvPr/>
          </p:nvSpPr>
          <p:spPr bwMode="auto">
            <a:xfrm>
              <a:off x="5112" y="8796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1" name="Line 630"/>
            <p:cNvSpPr>
              <a:spLocks noChangeShapeType="1"/>
            </p:cNvSpPr>
            <p:nvPr/>
          </p:nvSpPr>
          <p:spPr bwMode="auto">
            <a:xfrm>
              <a:off x="583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2" name="Line 631"/>
            <p:cNvSpPr>
              <a:spLocks noChangeShapeType="1"/>
            </p:cNvSpPr>
            <p:nvPr/>
          </p:nvSpPr>
          <p:spPr bwMode="auto">
            <a:xfrm>
              <a:off x="619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3" name="Line 632"/>
            <p:cNvSpPr>
              <a:spLocks noChangeShapeType="1"/>
            </p:cNvSpPr>
            <p:nvPr/>
          </p:nvSpPr>
          <p:spPr bwMode="auto">
            <a:xfrm>
              <a:off x="6012" y="807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4" name="Line 633"/>
            <p:cNvSpPr>
              <a:spLocks noChangeShapeType="1"/>
            </p:cNvSpPr>
            <p:nvPr/>
          </p:nvSpPr>
          <p:spPr bwMode="auto">
            <a:xfrm>
              <a:off x="6192" y="807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5" name="Line 634"/>
            <p:cNvSpPr>
              <a:spLocks noChangeShapeType="1"/>
            </p:cNvSpPr>
            <p:nvPr/>
          </p:nvSpPr>
          <p:spPr bwMode="auto">
            <a:xfrm>
              <a:off x="6912" y="68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6" name="Line 635"/>
            <p:cNvSpPr>
              <a:spLocks noChangeShapeType="1"/>
            </p:cNvSpPr>
            <p:nvPr/>
          </p:nvSpPr>
          <p:spPr bwMode="auto">
            <a:xfrm>
              <a:off x="7272" y="681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7" name="Line 636"/>
            <p:cNvSpPr>
              <a:spLocks noChangeShapeType="1"/>
            </p:cNvSpPr>
            <p:nvPr/>
          </p:nvSpPr>
          <p:spPr bwMode="auto">
            <a:xfrm flipV="1">
              <a:off x="7092" y="645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8" name="Line 637"/>
            <p:cNvSpPr>
              <a:spLocks noChangeShapeType="1"/>
            </p:cNvSpPr>
            <p:nvPr/>
          </p:nvSpPr>
          <p:spPr bwMode="auto">
            <a:xfrm>
              <a:off x="7272" y="6636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9" name="Line 638"/>
            <p:cNvSpPr>
              <a:spLocks noChangeShapeType="1"/>
            </p:cNvSpPr>
            <p:nvPr/>
          </p:nvSpPr>
          <p:spPr bwMode="auto">
            <a:xfrm>
              <a:off x="7092" y="6456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0" name="Line 639"/>
            <p:cNvSpPr>
              <a:spLocks noChangeShapeType="1"/>
            </p:cNvSpPr>
            <p:nvPr/>
          </p:nvSpPr>
          <p:spPr bwMode="auto">
            <a:xfrm>
              <a:off x="7272" y="6636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1" name="Line 640"/>
            <p:cNvSpPr>
              <a:spLocks noChangeShapeType="1"/>
            </p:cNvSpPr>
            <p:nvPr/>
          </p:nvSpPr>
          <p:spPr bwMode="auto">
            <a:xfrm>
              <a:off x="781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2" name="Line 641"/>
            <p:cNvSpPr>
              <a:spLocks noChangeShapeType="1"/>
            </p:cNvSpPr>
            <p:nvPr/>
          </p:nvSpPr>
          <p:spPr bwMode="auto">
            <a:xfrm>
              <a:off x="781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3" name="Line 642"/>
            <p:cNvSpPr>
              <a:spLocks noChangeShapeType="1"/>
            </p:cNvSpPr>
            <p:nvPr/>
          </p:nvSpPr>
          <p:spPr bwMode="auto">
            <a:xfrm>
              <a:off x="8172" y="8076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4" name="Line 643"/>
            <p:cNvSpPr>
              <a:spLocks noChangeShapeType="1"/>
            </p:cNvSpPr>
            <p:nvPr/>
          </p:nvSpPr>
          <p:spPr bwMode="auto">
            <a:xfrm>
              <a:off x="7992" y="8076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5" name="Line 644"/>
            <p:cNvSpPr>
              <a:spLocks noChangeShapeType="1"/>
            </p:cNvSpPr>
            <p:nvPr/>
          </p:nvSpPr>
          <p:spPr bwMode="auto">
            <a:xfrm>
              <a:off x="8172" y="807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6" name="Line 646"/>
            <p:cNvSpPr>
              <a:spLocks noChangeShapeType="1"/>
            </p:cNvSpPr>
            <p:nvPr/>
          </p:nvSpPr>
          <p:spPr bwMode="auto">
            <a:xfrm>
              <a:off x="4032" y="555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7" name="Line 647"/>
            <p:cNvSpPr>
              <a:spLocks noChangeShapeType="1"/>
            </p:cNvSpPr>
            <p:nvPr/>
          </p:nvSpPr>
          <p:spPr bwMode="auto">
            <a:xfrm>
              <a:off x="3492" y="573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8" name="Line 648"/>
            <p:cNvSpPr>
              <a:spLocks noChangeShapeType="1"/>
            </p:cNvSpPr>
            <p:nvPr/>
          </p:nvSpPr>
          <p:spPr bwMode="auto">
            <a:xfrm flipH="1">
              <a:off x="4032" y="573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9" name="Line 650"/>
            <p:cNvSpPr>
              <a:spLocks noChangeShapeType="1"/>
            </p:cNvSpPr>
            <p:nvPr/>
          </p:nvSpPr>
          <p:spPr bwMode="auto">
            <a:xfrm>
              <a:off x="6372" y="41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0" name="Line 651"/>
            <p:cNvSpPr>
              <a:spLocks noChangeShapeType="1"/>
            </p:cNvSpPr>
            <p:nvPr/>
          </p:nvSpPr>
          <p:spPr bwMode="auto">
            <a:xfrm>
              <a:off x="6192" y="3576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1" name="Line 652"/>
            <p:cNvSpPr>
              <a:spLocks noChangeShapeType="1"/>
            </p:cNvSpPr>
            <p:nvPr/>
          </p:nvSpPr>
          <p:spPr bwMode="auto">
            <a:xfrm>
              <a:off x="6552" y="3576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2" name="Line 654"/>
            <p:cNvSpPr>
              <a:spLocks noChangeShapeType="1"/>
            </p:cNvSpPr>
            <p:nvPr/>
          </p:nvSpPr>
          <p:spPr bwMode="auto">
            <a:xfrm>
              <a:off x="8172" y="8436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3" name="Line 655"/>
            <p:cNvSpPr>
              <a:spLocks noChangeShapeType="1"/>
            </p:cNvSpPr>
            <p:nvPr/>
          </p:nvSpPr>
          <p:spPr bwMode="auto">
            <a:xfrm>
              <a:off x="7992" y="8616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4" name="Line 656"/>
            <p:cNvSpPr>
              <a:spLocks noChangeShapeType="1"/>
            </p:cNvSpPr>
            <p:nvPr/>
          </p:nvSpPr>
          <p:spPr bwMode="auto">
            <a:xfrm>
              <a:off x="8532" y="807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5" name="Line 657"/>
            <p:cNvSpPr>
              <a:spLocks noChangeShapeType="1"/>
            </p:cNvSpPr>
            <p:nvPr/>
          </p:nvSpPr>
          <p:spPr bwMode="auto">
            <a:xfrm>
              <a:off x="8712" y="771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6" name="Line 658"/>
            <p:cNvSpPr>
              <a:spLocks noChangeShapeType="1"/>
            </p:cNvSpPr>
            <p:nvPr/>
          </p:nvSpPr>
          <p:spPr bwMode="auto">
            <a:xfrm flipV="1">
              <a:off x="8712" y="843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7" name="Text Box 659"/>
            <p:cNvSpPr txBox="1">
              <a:spLocks noChangeArrowheads="1"/>
            </p:cNvSpPr>
            <p:nvPr/>
          </p:nvSpPr>
          <p:spPr bwMode="auto">
            <a:xfrm>
              <a:off x="8892" y="8076"/>
              <a:ext cx="7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.010”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88" name="Line 1581"/>
            <p:cNvSpPr>
              <a:spLocks noChangeShapeType="1"/>
            </p:cNvSpPr>
            <p:nvPr/>
          </p:nvSpPr>
          <p:spPr bwMode="auto">
            <a:xfrm flipH="1">
              <a:off x="6192" y="2676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9" name="Line 1583"/>
            <p:cNvSpPr>
              <a:spLocks noChangeShapeType="1"/>
            </p:cNvSpPr>
            <p:nvPr/>
          </p:nvSpPr>
          <p:spPr bwMode="auto">
            <a:xfrm>
              <a:off x="5472" y="861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0" name="Line 1584"/>
            <p:cNvSpPr>
              <a:spLocks noChangeShapeType="1"/>
            </p:cNvSpPr>
            <p:nvPr/>
          </p:nvSpPr>
          <p:spPr bwMode="auto">
            <a:xfrm>
              <a:off x="5472" y="8076"/>
              <a:ext cx="360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1" name="Line 1585"/>
            <p:cNvSpPr>
              <a:spLocks noChangeShapeType="1"/>
            </p:cNvSpPr>
            <p:nvPr/>
          </p:nvSpPr>
          <p:spPr bwMode="auto">
            <a:xfrm flipV="1">
              <a:off x="5652" y="861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2" name="Line 1586"/>
            <p:cNvSpPr>
              <a:spLocks noChangeShapeType="1"/>
            </p:cNvSpPr>
            <p:nvPr/>
          </p:nvSpPr>
          <p:spPr bwMode="auto">
            <a:xfrm>
              <a:off x="5652" y="771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3" name="Line 1588"/>
            <p:cNvSpPr>
              <a:spLocks noChangeShapeType="1"/>
            </p:cNvSpPr>
            <p:nvPr/>
          </p:nvSpPr>
          <p:spPr bwMode="auto">
            <a:xfrm flipV="1">
              <a:off x="4752" y="8976"/>
              <a:ext cx="1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4" name="Text Box 1589"/>
            <p:cNvSpPr txBox="1">
              <a:spLocks noChangeArrowheads="1"/>
            </p:cNvSpPr>
            <p:nvPr/>
          </p:nvSpPr>
          <p:spPr bwMode="auto">
            <a:xfrm>
              <a:off x="4212" y="9516"/>
              <a:ext cx="162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Un-tented Via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5" name="Rectangle 3"/>
          <p:cNvSpPr txBox="1">
            <a:spLocks noChangeArrowheads="1"/>
          </p:cNvSpPr>
          <p:nvPr/>
        </p:nvSpPr>
        <p:spPr>
          <a:xfrm>
            <a:off x="432236" y="1743297"/>
            <a:ext cx="745213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đúng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5500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 </a:t>
            </a:r>
            <a:r>
              <a:rPr lang="en-US" b="1" i="1" dirty="0" err="1"/>
              <a:t>Khoảng</a:t>
            </a:r>
            <a:r>
              <a:rPr lang="en-US" b="1" i="1" dirty="0"/>
              <a:t> </a:t>
            </a:r>
            <a:r>
              <a:rPr lang="en-US" b="1" i="1" dirty="0" err="1"/>
              <a:t>cách</a:t>
            </a:r>
            <a:r>
              <a:rPr lang="en-US" b="1" i="1" dirty="0"/>
              <a:t> </a:t>
            </a:r>
            <a:r>
              <a:rPr lang="en-US" b="1" i="1" dirty="0" err="1"/>
              <a:t>dây</a:t>
            </a:r>
            <a:r>
              <a:rPr lang="en-US" b="1" i="1" dirty="0"/>
              <a:t> </a:t>
            </a:r>
            <a:r>
              <a:rPr lang="en-US" b="1" i="1" dirty="0" err="1"/>
              <a:t>dẫn</a:t>
            </a:r>
            <a:endParaRPr lang="vi-VN" b="1" dirty="0"/>
          </a:p>
        </p:txBody>
      </p:sp>
      <p:sp>
        <p:nvSpPr>
          <p:cNvPr id="2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3524896" y="2057977"/>
            <a:ext cx="5079552" cy="3675279"/>
            <a:chOff x="1332" y="2412"/>
            <a:chExt cx="6840" cy="5048"/>
          </a:xfrm>
        </p:grpSpPr>
        <p:sp>
          <p:nvSpPr>
            <p:cNvPr id="4" name="Text Box 508"/>
            <p:cNvSpPr txBox="1">
              <a:spLocks noChangeArrowheads="1"/>
            </p:cNvSpPr>
            <p:nvPr/>
          </p:nvSpPr>
          <p:spPr bwMode="auto">
            <a:xfrm>
              <a:off x="5472" y="6920"/>
              <a:ext cx="7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.010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501"/>
            <p:cNvSpPr txBox="1">
              <a:spLocks noChangeArrowheads="1"/>
            </p:cNvSpPr>
            <p:nvPr/>
          </p:nvSpPr>
          <p:spPr bwMode="auto">
            <a:xfrm>
              <a:off x="3852" y="5472"/>
              <a:ext cx="90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.020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500"/>
            <p:cNvSpPr txBox="1">
              <a:spLocks noChangeArrowheads="1"/>
            </p:cNvSpPr>
            <p:nvPr/>
          </p:nvSpPr>
          <p:spPr bwMode="auto">
            <a:xfrm>
              <a:off x="2772" y="6560"/>
              <a:ext cx="7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.040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496"/>
            <p:cNvSpPr txBox="1">
              <a:spLocks noChangeArrowheads="1"/>
            </p:cNvSpPr>
            <p:nvPr/>
          </p:nvSpPr>
          <p:spPr bwMode="auto">
            <a:xfrm>
              <a:off x="1332" y="6740"/>
              <a:ext cx="7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.020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419"/>
            <p:cNvSpPr>
              <a:spLocks noChangeShapeType="1"/>
            </p:cNvSpPr>
            <p:nvPr/>
          </p:nvSpPr>
          <p:spPr bwMode="auto">
            <a:xfrm>
              <a:off x="2052" y="2412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9" name="Line 420"/>
            <p:cNvSpPr>
              <a:spLocks noChangeShapeType="1"/>
            </p:cNvSpPr>
            <p:nvPr/>
          </p:nvSpPr>
          <p:spPr bwMode="auto">
            <a:xfrm>
              <a:off x="2232" y="2412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0" name="Line 422"/>
            <p:cNvSpPr>
              <a:spLocks noChangeShapeType="1"/>
            </p:cNvSpPr>
            <p:nvPr/>
          </p:nvSpPr>
          <p:spPr bwMode="auto">
            <a:xfrm flipH="1">
              <a:off x="1512" y="349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2" name="Line 423"/>
            <p:cNvSpPr>
              <a:spLocks noChangeShapeType="1"/>
            </p:cNvSpPr>
            <p:nvPr/>
          </p:nvSpPr>
          <p:spPr bwMode="auto">
            <a:xfrm flipH="1">
              <a:off x="2232" y="349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3" name="Line 424"/>
            <p:cNvSpPr>
              <a:spLocks noChangeShapeType="1"/>
            </p:cNvSpPr>
            <p:nvPr/>
          </p:nvSpPr>
          <p:spPr bwMode="auto">
            <a:xfrm>
              <a:off x="1512" y="3492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4" name="Line 425"/>
            <p:cNvSpPr>
              <a:spLocks noChangeShapeType="1"/>
            </p:cNvSpPr>
            <p:nvPr/>
          </p:nvSpPr>
          <p:spPr bwMode="auto">
            <a:xfrm>
              <a:off x="1512" y="4212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5" name="Line 426"/>
            <p:cNvSpPr>
              <a:spLocks noChangeShapeType="1"/>
            </p:cNvSpPr>
            <p:nvPr/>
          </p:nvSpPr>
          <p:spPr bwMode="auto">
            <a:xfrm>
              <a:off x="2772" y="3492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6" name="Line 427"/>
            <p:cNvSpPr>
              <a:spLocks noChangeShapeType="1"/>
            </p:cNvSpPr>
            <p:nvPr/>
          </p:nvSpPr>
          <p:spPr bwMode="auto">
            <a:xfrm>
              <a:off x="3672" y="5480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7" name="Line 428"/>
            <p:cNvSpPr>
              <a:spLocks noChangeShapeType="1"/>
            </p:cNvSpPr>
            <p:nvPr/>
          </p:nvSpPr>
          <p:spPr bwMode="auto">
            <a:xfrm>
              <a:off x="1512" y="5472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8" name="Line 429"/>
            <p:cNvSpPr>
              <a:spLocks noChangeShapeType="1"/>
            </p:cNvSpPr>
            <p:nvPr/>
          </p:nvSpPr>
          <p:spPr bwMode="auto">
            <a:xfrm>
              <a:off x="5832" y="422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9" name="Line 430"/>
            <p:cNvSpPr>
              <a:spLocks noChangeShapeType="1"/>
            </p:cNvSpPr>
            <p:nvPr/>
          </p:nvSpPr>
          <p:spPr bwMode="auto">
            <a:xfrm>
              <a:off x="4932" y="548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0" name="Line 431"/>
            <p:cNvSpPr>
              <a:spLocks noChangeShapeType="1"/>
            </p:cNvSpPr>
            <p:nvPr/>
          </p:nvSpPr>
          <p:spPr bwMode="auto">
            <a:xfrm>
              <a:off x="7092" y="548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1" name="Line 432"/>
            <p:cNvSpPr>
              <a:spLocks noChangeShapeType="1"/>
            </p:cNvSpPr>
            <p:nvPr/>
          </p:nvSpPr>
          <p:spPr bwMode="auto">
            <a:xfrm>
              <a:off x="3672" y="350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2" name="Line 433"/>
            <p:cNvSpPr>
              <a:spLocks noChangeShapeType="1"/>
            </p:cNvSpPr>
            <p:nvPr/>
          </p:nvSpPr>
          <p:spPr bwMode="auto">
            <a:xfrm>
              <a:off x="4932" y="350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3" name="Line 434"/>
            <p:cNvSpPr>
              <a:spLocks noChangeShapeType="1"/>
            </p:cNvSpPr>
            <p:nvPr/>
          </p:nvSpPr>
          <p:spPr bwMode="auto">
            <a:xfrm>
              <a:off x="5832" y="548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4" name="Line 435"/>
            <p:cNvSpPr>
              <a:spLocks noChangeShapeType="1"/>
            </p:cNvSpPr>
            <p:nvPr/>
          </p:nvSpPr>
          <p:spPr bwMode="auto">
            <a:xfrm>
              <a:off x="1512" y="5472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5" name="Line 436"/>
            <p:cNvSpPr>
              <a:spLocks noChangeShapeType="1"/>
            </p:cNvSpPr>
            <p:nvPr/>
          </p:nvSpPr>
          <p:spPr bwMode="auto">
            <a:xfrm>
              <a:off x="2772" y="5472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6" name="Line 437"/>
            <p:cNvSpPr>
              <a:spLocks noChangeShapeType="1"/>
            </p:cNvSpPr>
            <p:nvPr/>
          </p:nvSpPr>
          <p:spPr bwMode="auto">
            <a:xfrm>
              <a:off x="3672" y="548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7" name="Line 438"/>
            <p:cNvSpPr>
              <a:spLocks noChangeShapeType="1"/>
            </p:cNvSpPr>
            <p:nvPr/>
          </p:nvSpPr>
          <p:spPr bwMode="auto">
            <a:xfrm>
              <a:off x="5832" y="350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8" name="Line 439"/>
            <p:cNvSpPr>
              <a:spLocks noChangeShapeType="1"/>
            </p:cNvSpPr>
            <p:nvPr/>
          </p:nvSpPr>
          <p:spPr bwMode="auto">
            <a:xfrm flipH="1">
              <a:off x="3672" y="350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9" name="Line 440"/>
            <p:cNvSpPr>
              <a:spLocks noChangeShapeType="1"/>
            </p:cNvSpPr>
            <p:nvPr/>
          </p:nvSpPr>
          <p:spPr bwMode="auto">
            <a:xfrm flipH="1">
              <a:off x="4392" y="350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" name="Line 441"/>
            <p:cNvSpPr>
              <a:spLocks noChangeShapeType="1"/>
            </p:cNvSpPr>
            <p:nvPr/>
          </p:nvSpPr>
          <p:spPr bwMode="auto">
            <a:xfrm flipH="1">
              <a:off x="5832" y="350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" name="Line 442"/>
            <p:cNvSpPr>
              <a:spLocks noChangeShapeType="1"/>
            </p:cNvSpPr>
            <p:nvPr/>
          </p:nvSpPr>
          <p:spPr bwMode="auto">
            <a:xfrm flipH="1">
              <a:off x="6552" y="350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2" name="Line 443"/>
            <p:cNvSpPr>
              <a:spLocks noChangeShapeType="1"/>
            </p:cNvSpPr>
            <p:nvPr/>
          </p:nvSpPr>
          <p:spPr bwMode="auto">
            <a:xfrm flipH="1">
              <a:off x="1512" y="6200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3" name="Line 444"/>
            <p:cNvSpPr>
              <a:spLocks noChangeShapeType="1"/>
            </p:cNvSpPr>
            <p:nvPr/>
          </p:nvSpPr>
          <p:spPr bwMode="auto">
            <a:xfrm flipH="1">
              <a:off x="2232" y="6200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6" name="Line 445"/>
            <p:cNvSpPr>
              <a:spLocks noChangeShapeType="1"/>
            </p:cNvSpPr>
            <p:nvPr/>
          </p:nvSpPr>
          <p:spPr bwMode="auto">
            <a:xfrm flipH="1">
              <a:off x="5832" y="5480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7" name="Line 446"/>
            <p:cNvSpPr>
              <a:spLocks noChangeShapeType="1"/>
            </p:cNvSpPr>
            <p:nvPr/>
          </p:nvSpPr>
          <p:spPr bwMode="auto">
            <a:xfrm flipH="1">
              <a:off x="6552" y="5480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8" name="Line 447"/>
            <p:cNvSpPr>
              <a:spLocks noChangeShapeType="1"/>
            </p:cNvSpPr>
            <p:nvPr/>
          </p:nvSpPr>
          <p:spPr bwMode="auto">
            <a:xfrm flipH="1">
              <a:off x="5832" y="6200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9" name="Line 448"/>
            <p:cNvSpPr>
              <a:spLocks noChangeShapeType="1"/>
            </p:cNvSpPr>
            <p:nvPr/>
          </p:nvSpPr>
          <p:spPr bwMode="auto">
            <a:xfrm flipH="1">
              <a:off x="6552" y="6200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0" name="Line 449"/>
            <p:cNvSpPr>
              <a:spLocks noChangeShapeType="1"/>
            </p:cNvSpPr>
            <p:nvPr/>
          </p:nvSpPr>
          <p:spPr bwMode="auto">
            <a:xfrm>
              <a:off x="6372" y="242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1" name="Line 451"/>
            <p:cNvSpPr>
              <a:spLocks noChangeShapeType="1"/>
            </p:cNvSpPr>
            <p:nvPr/>
          </p:nvSpPr>
          <p:spPr bwMode="auto">
            <a:xfrm>
              <a:off x="6552" y="2412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2" name="Line 452"/>
            <p:cNvSpPr>
              <a:spLocks noChangeShapeType="1"/>
            </p:cNvSpPr>
            <p:nvPr/>
          </p:nvSpPr>
          <p:spPr bwMode="auto">
            <a:xfrm flipV="1">
              <a:off x="4212" y="2952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3" name="Line 453"/>
            <p:cNvSpPr>
              <a:spLocks noChangeShapeType="1"/>
            </p:cNvSpPr>
            <p:nvPr/>
          </p:nvSpPr>
          <p:spPr bwMode="auto">
            <a:xfrm flipV="1">
              <a:off x="4392" y="2952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4" name="Oval 455"/>
            <p:cNvSpPr>
              <a:spLocks noChangeArrowheads="1"/>
            </p:cNvSpPr>
            <p:nvPr/>
          </p:nvSpPr>
          <p:spPr bwMode="auto">
            <a:xfrm>
              <a:off x="4032" y="2412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5" name="Oval 456"/>
            <p:cNvSpPr>
              <a:spLocks noChangeArrowheads="1"/>
            </p:cNvSpPr>
            <p:nvPr/>
          </p:nvSpPr>
          <p:spPr bwMode="auto">
            <a:xfrm>
              <a:off x="4212" y="259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6" name="Line 457"/>
            <p:cNvSpPr>
              <a:spLocks noChangeShapeType="1"/>
            </p:cNvSpPr>
            <p:nvPr/>
          </p:nvSpPr>
          <p:spPr bwMode="auto">
            <a:xfrm flipH="1">
              <a:off x="3672" y="421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7" name="Line 458"/>
            <p:cNvSpPr>
              <a:spLocks noChangeShapeType="1"/>
            </p:cNvSpPr>
            <p:nvPr/>
          </p:nvSpPr>
          <p:spPr bwMode="auto">
            <a:xfrm flipH="1">
              <a:off x="4392" y="421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8" name="Line 459"/>
            <p:cNvSpPr>
              <a:spLocks noChangeShapeType="1"/>
            </p:cNvSpPr>
            <p:nvPr/>
          </p:nvSpPr>
          <p:spPr bwMode="auto">
            <a:xfrm>
              <a:off x="4392" y="42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9" name="Line 460"/>
            <p:cNvSpPr>
              <a:spLocks noChangeShapeType="1"/>
            </p:cNvSpPr>
            <p:nvPr/>
          </p:nvSpPr>
          <p:spPr bwMode="auto">
            <a:xfrm>
              <a:off x="4212" y="4212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0" name="Line 461"/>
            <p:cNvSpPr>
              <a:spLocks noChangeShapeType="1"/>
            </p:cNvSpPr>
            <p:nvPr/>
          </p:nvSpPr>
          <p:spPr bwMode="auto">
            <a:xfrm>
              <a:off x="4392" y="4392"/>
              <a:ext cx="37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1" name="Line 462"/>
            <p:cNvSpPr>
              <a:spLocks noChangeShapeType="1"/>
            </p:cNvSpPr>
            <p:nvPr/>
          </p:nvSpPr>
          <p:spPr bwMode="auto">
            <a:xfrm>
              <a:off x="4212" y="4572"/>
              <a:ext cx="39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2" name="Line 463"/>
            <p:cNvSpPr>
              <a:spLocks noChangeShapeType="1"/>
            </p:cNvSpPr>
            <p:nvPr/>
          </p:nvSpPr>
          <p:spPr bwMode="auto">
            <a:xfrm>
              <a:off x="7092" y="34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3" name="Line 464"/>
            <p:cNvSpPr>
              <a:spLocks noChangeShapeType="1"/>
            </p:cNvSpPr>
            <p:nvPr/>
          </p:nvSpPr>
          <p:spPr bwMode="auto">
            <a:xfrm>
              <a:off x="7092" y="403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4" name="Line 465"/>
            <p:cNvSpPr>
              <a:spLocks noChangeShapeType="1"/>
            </p:cNvSpPr>
            <p:nvPr/>
          </p:nvSpPr>
          <p:spPr bwMode="auto">
            <a:xfrm>
              <a:off x="7092" y="3672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5" name="Line 466"/>
            <p:cNvSpPr>
              <a:spLocks noChangeShapeType="1"/>
            </p:cNvSpPr>
            <p:nvPr/>
          </p:nvSpPr>
          <p:spPr bwMode="auto">
            <a:xfrm>
              <a:off x="7092" y="4032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6" name="Line 467"/>
            <p:cNvSpPr>
              <a:spLocks noChangeShapeType="1"/>
            </p:cNvSpPr>
            <p:nvPr/>
          </p:nvSpPr>
          <p:spPr bwMode="auto">
            <a:xfrm>
              <a:off x="4572" y="2952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7" name="Line 468"/>
            <p:cNvSpPr>
              <a:spLocks noChangeShapeType="1"/>
            </p:cNvSpPr>
            <p:nvPr/>
          </p:nvSpPr>
          <p:spPr bwMode="auto">
            <a:xfrm>
              <a:off x="4752" y="2952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8" name="Text Box 469"/>
            <p:cNvSpPr txBox="1">
              <a:spLocks noChangeArrowheads="1"/>
            </p:cNvSpPr>
            <p:nvPr/>
          </p:nvSpPr>
          <p:spPr bwMode="auto">
            <a:xfrm>
              <a:off x="4932" y="2952"/>
              <a:ext cx="7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.010”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9" name="Line 470"/>
            <p:cNvSpPr>
              <a:spLocks noChangeShapeType="1"/>
            </p:cNvSpPr>
            <p:nvPr/>
          </p:nvSpPr>
          <p:spPr bwMode="auto">
            <a:xfrm flipV="1">
              <a:off x="6372" y="52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0" name="Line 471"/>
            <p:cNvSpPr>
              <a:spLocks noChangeShapeType="1"/>
            </p:cNvSpPr>
            <p:nvPr/>
          </p:nvSpPr>
          <p:spPr bwMode="auto">
            <a:xfrm flipV="1">
              <a:off x="6552" y="512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1" name="Line 472"/>
            <p:cNvSpPr>
              <a:spLocks noChangeShapeType="1"/>
            </p:cNvSpPr>
            <p:nvPr/>
          </p:nvSpPr>
          <p:spPr bwMode="auto">
            <a:xfrm flipH="1">
              <a:off x="5292" y="5112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2" name="Line 473"/>
            <p:cNvSpPr>
              <a:spLocks noChangeShapeType="1"/>
            </p:cNvSpPr>
            <p:nvPr/>
          </p:nvSpPr>
          <p:spPr bwMode="auto">
            <a:xfrm flipH="1">
              <a:off x="5472" y="5292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3" name="Line 474"/>
            <p:cNvSpPr>
              <a:spLocks noChangeShapeType="1"/>
            </p:cNvSpPr>
            <p:nvPr/>
          </p:nvSpPr>
          <p:spPr bwMode="auto">
            <a:xfrm>
              <a:off x="5292" y="5112"/>
              <a:ext cx="0" cy="2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4" name="Line 475"/>
            <p:cNvSpPr>
              <a:spLocks noChangeShapeType="1"/>
            </p:cNvSpPr>
            <p:nvPr/>
          </p:nvSpPr>
          <p:spPr bwMode="auto">
            <a:xfrm>
              <a:off x="5472" y="5292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5" name="Line 476"/>
            <p:cNvSpPr>
              <a:spLocks noChangeShapeType="1"/>
            </p:cNvSpPr>
            <p:nvPr/>
          </p:nvSpPr>
          <p:spPr bwMode="auto">
            <a:xfrm>
              <a:off x="6372" y="6200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6" name="Line 477"/>
            <p:cNvSpPr>
              <a:spLocks noChangeShapeType="1"/>
            </p:cNvSpPr>
            <p:nvPr/>
          </p:nvSpPr>
          <p:spPr bwMode="auto">
            <a:xfrm>
              <a:off x="6552" y="6200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7" name="Line 478"/>
            <p:cNvSpPr>
              <a:spLocks noChangeShapeType="1"/>
            </p:cNvSpPr>
            <p:nvPr/>
          </p:nvSpPr>
          <p:spPr bwMode="auto">
            <a:xfrm>
              <a:off x="2052" y="6200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8" name="Line 479"/>
            <p:cNvSpPr>
              <a:spLocks noChangeShapeType="1"/>
            </p:cNvSpPr>
            <p:nvPr/>
          </p:nvSpPr>
          <p:spPr bwMode="auto">
            <a:xfrm>
              <a:off x="2232" y="6200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9" name="Line 480"/>
            <p:cNvSpPr>
              <a:spLocks noChangeShapeType="1"/>
            </p:cNvSpPr>
            <p:nvPr/>
          </p:nvSpPr>
          <p:spPr bwMode="auto">
            <a:xfrm>
              <a:off x="2232" y="6380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0" name="Line 481"/>
            <p:cNvSpPr>
              <a:spLocks noChangeShapeType="1"/>
            </p:cNvSpPr>
            <p:nvPr/>
          </p:nvSpPr>
          <p:spPr bwMode="auto">
            <a:xfrm flipH="1">
              <a:off x="1872" y="6380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1" name="Line 482"/>
            <p:cNvSpPr>
              <a:spLocks noChangeShapeType="1"/>
            </p:cNvSpPr>
            <p:nvPr/>
          </p:nvSpPr>
          <p:spPr bwMode="auto">
            <a:xfrm>
              <a:off x="1872" y="6380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2" name="Line 483"/>
            <p:cNvSpPr>
              <a:spLocks noChangeShapeType="1"/>
            </p:cNvSpPr>
            <p:nvPr/>
          </p:nvSpPr>
          <p:spPr bwMode="auto">
            <a:xfrm>
              <a:off x="2412" y="6380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3" name="Line 484"/>
            <p:cNvSpPr>
              <a:spLocks noChangeShapeType="1"/>
            </p:cNvSpPr>
            <p:nvPr/>
          </p:nvSpPr>
          <p:spPr bwMode="auto">
            <a:xfrm>
              <a:off x="3672" y="6200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4" name="Line 485"/>
            <p:cNvSpPr>
              <a:spLocks noChangeShapeType="1"/>
            </p:cNvSpPr>
            <p:nvPr/>
          </p:nvSpPr>
          <p:spPr bwMode="auto">
            <a:xfrm flipH="1">
              <a:off x="4752" y="6200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5" name="Line 486"/>
            <p:cNvSpPr>
              <a:spLocks noChangeShapeType="1"/>
            </p:cNvSpPr>
            <p:nvPr/>
          </p:nvSpPr>
          <p:spPr bwMode="auto">
            <a:xfrm>
              <a:off x="3852" y="620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6" name="Line 487"/>
            <p:cNvSpPr>
              <a:spLocks noChangeShapeType="1"/>
            </p:cNvSpPr>
            <p:nvPr/>
          </p:nvSpPr>
          <p:spPr bwMode="auto">
            <a:xfrm>
              <a:off x="4752" y="620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7" name="Rectangle 488"/>
            <p:cNvSpPr>
              <a:spLocks noChangeArrowheads="1"/>
            </p:cNvSpPr>
            <p:nvPr/>
          </p:nvSpPr>
          <p:spPr bwMode="auto">
            <a:xfrm>
              <a:off x="4032" y="6200"/>
              <a:ext cx="540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8" name="Line 489"/>
            <p:cNvSpPr>
              <a:spLocks noChangeShapeType="1"/>
            </p:cNvSpPr>
            <p:nvPr/>
          </p:nvSpPr>
          <p:spPr bwMode="auto">
            <a:xfrm>
              <a:off x="3852" y="6560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9" name="Line 490"/>
            <p:cNvSpPr>
              <a:spLocks noChangeShapeType="1"/>
            </p:cNvSpPr>
            <p:nvPr/>
          </p:nvSpPr>
          <p:spPr bwMode="auto">
            <a:xfrm flipH="1">
              <a:off x="4572" y="6560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0" name="Line 491"/>
            <p:cNvSpPr>
              <a:spLocks noChangeShapeType="1"/>
            </p:cNvSpPr>
            <p:nvPr/>
          </p:nvSpPr>
          <p:spPr bwMode="auto">
            <a:xfrm>
              <a:off x="4032" y="6560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1" name="Line 492"/>
            <p:cNvSpPr>
              <a:spLocks noChangeShapeType="1"/>
            </p:cNvSpPr>
            <p:nvPr/>
          </p:nvSpPr>
          <p:spPr bwMode="auto">
            <a:xfrm>
              <a:off x="4572" y="6560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2" name="Line 493"/>
            <p:cNvSpPr>
              <a:spLocks noChangeShapeType="1"/>
            </p:cNvSpPr>
            <p:nvPr/>
          </p:nvSpPr>
          <p:spPr bwMode="auto">
            <a:xfrm>
              <a:off x="1692" y="5832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3" name="Line 494"/>
            <p:cNvSpPr>
              <a:spLocks noChangeShapeType="1"/>
            </p:cNvSpPr>
            <p:nvPr/>
          </p:nvSpPr>
          <p:spPr bwMode="auto">
            <a:xfrm flipH="1">
              <a:off x="1512" y="6380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4" name="Line 495"/>
            <p:cNvSpPr>
              <a:spLocks noChangeShapeType="1"/>
            </p:cNvSpPr>
            <p:nvPr/>
          </p:nvSpPr>
          <p:spPr bwMode="auto">
            <a:xfrm flipV="1">
              <a:off x="1692" y="638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5" name="Line 497"/>
            <p:cNvSpPr>
              <a:spLocks noChangeShapeType="1"/>
            </p:cNvSpPr>
            <p:nvPr/>
          </p:nvSpPr>
          <p:spPr bwMode="auto">
            <a:xfrm>
              <a:off x="2772" y="638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6" name="Line 498"/>
            <p:cNvSpPr>
              <a:spLocks noChangeShapeType="1"/>
            </p:cNvSpPr>
            <p:nvPr/>
          </p:nvSpPr>
          <p:spPr bwMode="auto">
            <a:xfrm>
              <a:off x="3672" y="638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7" name="Line 499"/>
            <p:cNvSpPr>
              <a:spLocks noChangeShapeType="1"/>
            </p:cNvSpPr>
            <p:nvPr/>
          </p:nvSpPr>
          <p:spPr bwMode="auto">
            <a:xfrm>
              <a:off x="2772" y="6560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8" name="Line 502"/>
            <p:cNvSpPr>
              <a:spLocks noChangeShapeType="1"/>
            </p:cNvSpPr>
            <p:nvPr/>
          </p:nvSpPr>
          <p:spPr bwMode="auto">
            <a:xfrm>
              <a:off x="4212" y="60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9" name="Line 503"/>
            <p:cNvSpPr>
              <a:spLocks noChangeShapeType="1"/>
            </p:cNvSpPr>
            <p:nvPr/>
          </p:nvSpPr>
          <p:spPr bwMode="auto">
            <a:xfrm flipV="1">
              <a:off x="4212" y="6380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0" name="Line 504"/>
            <p:cNvSpPr>
              <a:spLocks noChangeShapeType="1"/>
            </p:cNvSpPr>
            <p:nvPr/>
          </p:nvSpPr>
          <p:spPr bwMode="auto">
            <a:xfrm>
              <a:off x="5832" y="65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1" name="Line 505"/>
            <p:cNvSpPr>
              <a:spLocks noChangeShapeType="1"/>
            </p:cNvSpPr>
            <p:nvPr/>
          </p:nvSpPr>
          <p:spPr bwMode="auto">
            <a:xfrm flipH="1">
              <a:off x="5832" y="6740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2" name="Line 507"/>
            <p:cNvSpPr>
              <a:spLocks noChangeShapeType="1"/>
            </p:cNvSpPr>
            <p:nvPr/>
          </p:nvSpPr>
          <p:spPr bwMode="auto">
            <a:xfrm>
              <a:off x="5112" y="6740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3" name="Line 509"/>
            <p:cNvSpPr>
              <a:spLocks noChangeShapeType="1"/>
            </p:cNvSpPr>
            <p:nvPr/>
          </p:nvSpPr>
          <p:spPr bwMode="auto">
            <a:xfrm>
              <a:off x="6732" y="5292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4" name="Line 510"/>
            <p:cNvSpPr>
              <a:spLocks noChangeShapeType="1"/>
            </p:cNvSpPr>
            <p:nvPr/>
          </p:nvSpPr>
          <p:spPr bwMode="auto">
            <a:xfrm>
              <a:off x="6912" y="4932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5" name="Text Box 511"/>
            <p:cNvSpPr txBox="1">
              <a:spLocks noChangeArrowheads="1"/>
            </p:cNvSpPr>
            <p:nvPr/>
          </p:nvSpPr>
          <p:spPr bwMode="auto">
            <a:xfrm>
              <a:off x="7092" y="4932"/>
              <a:ext cx="90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.010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6" name="Rectangle 3"/>
          <p:cNvSpPr txBox="1">
            <a:spLocks noChangeArrowheads="1"/>
          </p:cNvSpPr>
          <p:nvPr/>
        </p:nvSpPr>
        <p:spPr>
          <a:xfrm>
            <a:off x="432236" y="1743297"/>
            <a:ext cx="745213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đúng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73858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 </a:t>
            </a:r>
            <a:r>
              <a:rPr lang="en-US" b="1" i="1" dirty="0" err="1"/>
              <a:t>Khoảng</a:t>
            </a:r>
            <a:r>
              <a:rPr lang="en-US" b="1" i="1" dirty="0"/>
              <a:t> </a:t>
            </a:r>
            <a:r>
              <a:rPr lang="en-US" b="1" i="1" dirty="0" err="1"/>
              <a:t>cách</a:t>
            </a:r>
            <a:r>
              <a:rPr lang="en-US" b="1" i="1" dirty="0"/>
              <a:t> </a:t>
            </a:r>
            <a:r>
              <a:rPr lang="en-US" b="1" i="1" dirty="0" err="1"/>
              <a:t>dây</a:t>
            </a:r>
            <a:r>
              <a:rPr lang="en-US" b="1" i="1" dirty="0"/>
              <a:t> </a:t>
            </a:r>
            <a:r>
              <a:rPr lang="en-US" b="1" i="1" dirty="0" err="1"/>
              <a:t>dẫn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743297"/>
            <a:ext cx="745213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đúng</a:t>
            </a:r>
            <a:endParaRPr lang="vi-VN" sz="2400" dirty="0"/>
          </a:p>
        </p:txBody>
      </p:sp>
      <p:sp>
        <p:nvSpPr>
          <p:cNvPr id="2" name="Rectangle 1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057400" y="2171700"/>
            <a:ext cx="6515100" cy="4229100"/>
            <a:chOff x="1332" y="3504"/>
            <a:chExt cx="10260" cy="6660"/>
          </a:xfrm>
        </p:grpSpPr>
        <p:sp>
          <p:nvSpPr>
            <p:cNvPr id="4" name="Text Box 798"/>
            <p:cNvSpPr txBox="1">
              <a:spLocks noChangeArrowheads="1"/>
            </p:cNvSpPr>
            <p:nvPr/>
          </p:nvSpPr>
          <p:spPr bwMode="auto">
            <a:xfrm>
              <a:off x="5652" y="6384"/>
              <a:ext cx="108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TOO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CLOSE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793"/>
            <p:cNvSpPr txBox="1">
              <a:spLocks noChangeArrowheads="1"/>
            </p:cNvSpPr>
            <p:nvPr/>
          </p:nvSpPr>
          <p:spPr bwMode="auto">
            <a:xfrm>
              <a:off x="6732" y="3504"/>
              <a:ext cx="108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TOO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SHORT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791"/>
            <p:cNvSpPr txBox="1">
              <a:spLocks noChangeArrowheads="1"/>
            </p:cNvSpPr>
            <p:nvPr/>
          </p:nvSpPr>
          <p:spPr bwMode="auto">
            <a:xfrm>
              <a:off x="2592" y="6024"/>
              <a:ext cx="90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r"/>
                  <a:tab pos="2743200" algn="ctr"/>
                  <a:tab pos="5486400" algn="r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r"/>
                  <a:tab pos="2743200" algn="ctr"/>
                  <a:tab pos="5486400" algn="r"/>
                </a:tabLst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TOO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r"/>
                  <a:tab pos="2743200" algn="ctr"/>
                  <a:tab pos="5486400" algn="r"/>
                </a:tabLst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CLOSE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789"/>
            <p:cNvSpPr txBox="1">
              <a:spLocks noChangeArrowheads="1"/>
            </p:cNvSpPr>
            <p:nvPr/>
          </p:nvSpPr>
          <p:spPr bwMode="auto">
            <a:xfrm>
              <a:off x="2052" y="3684"/>
              <a:ext cx="90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TOO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LARGE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660"/>
            <p:cNvSpPr>
              <a:spLocks noChangeShapeType="1"/>
            </p:cNvSpPr>
            <p:nvPr/>
          </p:nvSpPr>
          <p:spPr bwMode="auto">
            <a:xfrm>
              <a:off x="1332" y="3684"/>
              <a:ext cx="0" cy="6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9" name="Freeform 661"/>
            <p:cNvSpPr>
              <a:spLocks/>
            </p:cNvSpPr>
            <p:nvPr/>
          </p:nvSpPr>
          <p:spPr bwMode="auto">
            <a:xfrm>
              <a:off x="1332" y="3684"/>
              <a:ext cx="360" cy="390"/>
            </a:xfrm>
            <a:custGeom>
              <a:avLst/>
              <a:gdLst>
                <a:gd name="T0" fmla="*/ 0 w 360"/>
                <a:gd name="T1" fmla="*/ 19050 h 390"/>
                <a:gd name="T2" fmla="*/ 114300 w 360"/>
                <a:gd name="T3" fmla="*/ 19050 h 390"/>
                <a:gd name="T4" fmla="*/ 114300 w 360"/>
                <a:gd name="T5" fmla="*/ 133350 h 390"/>
                <a:gd name="T6" fmla="*/ 228600 w 360"/>
                <a:gd name="T7" fmla="*/ 247650 h 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0" h="390">
                  <a:moveTo>
                    <a:pt x="0" y="30"/>
                  </a:moveTo>
                  <a:cubicBezTo>
                    <a:pt x="75" y="15"/>
                    <a:pt x="150" y="0"/>
                    <a:pt x="180" y="30"/>
                  </a:cubicBezTo>
                  <a:cubicBezTo>
                    <a:pt x="210" y="60"/>
                    <a:pt x="150" y="150"/>
                    <a:pt x="180" y="210"/>
                  </a:cubicBezTo>
                  <a:cubicBezTo>
                    <a:pt x="210" y="270"/>
                    <a:pt x="330" y="360"/>
                    <a:pt x="3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0" name="Line 662"/>
            <p:cNvSpPr>
              <a:spLocks noChangeShapeType="1"/>
            </p:cNvSpPr>
            <p:nvPr/>
          </p:nvSpPr>
          <p:spPr bwMode="auto">
            <a:xfrm>
              <a:off x="1692" y="404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2" name="Freeform 663"/>
            <p:cNvSpPr>
              <a:spLocks/>
            </p:cNvSpPr>
            <p:nvPr/>
          </p:nvSpPr>
          <p:spPr bwMode="auto">
            <a:xfrm>
              <a:off x="1332" y="9804"/>
              <a:ext cx="380" cy="220"/>
            </a:xfrm>
            <a:custGeom>
              <a:avLst/>
              <a:gdLst>
                <a:gd name="T0" fmla="*/ 0 w 380"/>
                <a:gd name="T1" fmla="*/ 0 h 400"/>
                <a:gd name="T2" fmla="*/ 76200 w 380"/>
                <a:gd name="T3" fmla="*/ 13970 h 400"/>
                <a:gd name="T4" fmla="*/ 114300 w 380"/>
                <a:gd name="T5" fmla="*/ 20955 h 400"/>
                <a:gd name="T6" fmla="*/ 101600 w 380"/>
                <a:gd name="T7" fmla="*/ 90805 h 400"/>
                <a:gd name="T8" fmla="*/ 114300 w 380"/>
                <a:gd name="T9" fmla="*/ 125730 h 400"/>
                <a:gd name="T10" fmla="*/ 190500 w 380"/>
                <a:gd name="T11" fmla="*/ 139700 h 400"/>
                <a:gd name="T12" fmla="*/ 241300 w 380"/>
                <a:gd name="T13" fmla="*/ 132715 h 4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0" h="400">
                  <a:moveTo>
                    <a:pt x="0" y="0"/>
                  </a:moveTo>
                  <a:cubicBezTo>
                    <a:pt x="40" y="13"/>
                    <a:pt x="80" y="27"/>
                    <a:pt x="120" y="40"/>
                  </a:cubicBezTo>
                  <a:cubicBezTo>
                    <a:pt x="140" y="47"/>
                    <a:pt x="180" y="60"/>
                    <a:pt x="180" y="60"/>
                  </a:cubicBezTo>
                  <a:cubicBezTo>
                    <a:pt x="209" y="146"/>
                    <a:pt x="188" y="177"/>
                    <a:pt x="160" y="260"/>
                  </a:cubicBezTo>
                  <a:cubicBezTo>
                    <a:pt x="167" y="293"/>
                    <a:pt x="156" y="336"/>
                    <a:pt x="180" y="360"/>
                  </a:cubicBezTo>
                  <a:cubicBezTo>
                    <a:pt x="210" y="390"/>
                    <a:pt x="300" y="400"/>
                    <a:pt x="300" y="400"/>
                  </a:cubicBezTo>
                  <a:cubicBezTo>
                    <a:pt x="327" y="393"/>
                    <a:pt x="380" y="380"/>
                    <a:pt x="380" y="3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3" name="Line 664"/>
            <p:cNvSpPr>
              <a:spLocks noChangeShapeType="1"/>
            </p:cNvSpPr>
            <p:nvPr/>
          </p:nvSpPr>
          <p:spPr bwMode="auto">
            <a:xfrm>
              <a:off x="259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4" name="Line 665"/>
            <p:cNvSpPr>
              <a:spLocks noChangeShapeType="1"/>
            </p:cNvSpPr>
            <p:nvPr/>
          </p:nvSpPr>
          <p:spPr bwMode="auto">
            <a:xfrm>
              <a:off x="2052" y="440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5" name="Line 666"/>
            <p:cNvSpPr>
              <a:spLocks noChangeShapeType="1"/>
            </p:cNvSpPr>
            <p:nvPr/>
          </p:nvSpPr>
          <p:spPr bwMode="auto">
            <a:xfrm>
              <a:off x="1692" y="494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6" name="Line 667"/>
            <p:cNvSpPr>
              <a:spLocks noChangeShapeType="1"/>
            </p:cNvSpPr>
            <p:nvPr/>
          </p:nvSpPr>
          <p:spPr bwMode="auto">
            <a:xfrm>
              <a:off x="1692" y="530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7" name="Line 668"/>
            <p:cNvSpPr>
              <a:spLocks noChangeShapeType="1"/>
            </p:cNvSpPr>
            <p:nvPr/>
          </p:nvSpPr>
          <p:spPr bwMode="auto">
            <a:xfrm>
              <a:off x="1692" y="5304"/>
              <a:ext cx="0" cy="46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8" name="Line 669"/>
            <p:cNvSpPr>
              <a:spLocks noChangeShapeType="1"/>
            </p:cNvSpPr>
            <p:nvPr/>
          </p:nvSpPr>
          <p:spPr bwMode="auto">
            <a:xfrm>
              <a:off x="2052" y="530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9" name="Line 670"/>
            <p:cNvSpPr>
              <a:spLocks noChangeShapeType="1"/>
            </p:cNvSpPr>
            <p:nvPr/>
          </p:nvSpPr>
          <p:spPr bwMode="auto">
            <a:xfrm>
              <a:off x="2052" y="56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0" name="Line 671"/>
            <p:cNvSpPr>
              <a:spLocks noChangeShapeType="1"/>
            </p:cNvSpPr>
            <p:nvPr/>
          </p:nvSpPr>
          <p:spPr bwMode="auto">
            <a:xfrm>
              <a:off x="2052" y="440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1" name="Line 672"/>
            <p:cNvSpPr>
              <a:spLocks noChangeShapeType="1"/>
            </p:cNvSpPr>
            <p:nvPr/>
          </p:nvSpPr>
          <p:spPr bwMode="auto">
            <a:xfrm>
              <a:off x="295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2" name="Line 673"/>
            <p:cNvSpPr>
              <a:spLocks noChangeShapeType="1"/>
            </p:cNvSpPr>
            <p:nvPr/>
          </p:nvSpPr>
          <p:spPr bwMode="auto">
            <a:xfrm>
              <a:off x="349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3" name="Line 675"/>
            <p:cNvSpPr>
              <a:spLocks noChangeShapeType="1"/>
            </p:cNvSpPr>
            <p:nvPr/>
          </p:nvSpPr>
          <p:spPr bwMode="auto">
            <a:xfrm>
              <a:off x="3672" y="3504"/>
              <a:ext cx="0" cy="6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4" name="Line 676"/>
            <p:cNvSpPr>
              <a:spLocks noChangeShapeType="1"/>
            </p:cNvSpPr>
            <p:nvPr/>
          </p:nvSpPr>
          <p:spPr bwMode="auto">
            <a:xfrm>
              <a:off x="3852" y="3504"/>
              <a:ext cx="0" cy="6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5" name="Line 677"/>
            <p:cNvSpPr>
              <a:spLocks noChangeShapeType="1"/>
            </p:cNvSpPr>
            <p:nvPr/>
          </p:nvSpPr>
          <p:spPr bwMode="auto">
            <a:xfrm>
              <a:off x="4032" y="3504"/>
              <a:ext cx="0" cy="25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6" name="Line 678"/>
            <p:cNvSpPr>
              <a:spLocks noChangeShapeType="1"/>
            </p:cNvSpPr>
            <p:nvPr/>
          </p:nvSpPr>
          <p:spPr bwMode="auto">
            <a:xfrm>
              <a:off x="4212" y="3504"/>
              <a:ext cx="0" cy="2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7" name="Line 679"/>
            <p:cNvSpPr>
              <a:spLocks noChangeShapeType="1"/>
            </p:cNvSpPr>
            <p:nvPr/>
          </p:nvSpPr>
          <p:spPr bwMode="auto">
            <a:xfrm>
              <a:off x="439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8" name="Line 680"/>
            <p:cNvSpPr>
              <a:spLocks noChangeShapeType="1"/>
            </p:cNvSpPr>
            <p:nvPr/>
          </p:nvSpPr>
          <p:spPr bwMode="auto">
            <a:xfrm>
              <a:off x="493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29" name="Line 681"/>
            <p:cNvSpPr>
              <a:spLocks noChangeShapeType="1"/>
            </p:cNvSpPr>
            <p:nvPr/>
          </p:nvSpPr>
          <p:spPr bwMode="auto">
            <a:xfrm>
              <a:off x="4392" y="56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" name="Line 682"/>
            <p:cNvSpPr>
              <a:spLocks noChangeShapeType="1"/>
            </p:cNvSpPr>
            <p:nvPr/>
          </p:nvSpPr>
          <p:spPr bwMode="auto">
            <a:xfrm>
              <a:off x="4212" y="5844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" name="Line 683"/>
            <p:cNvSpPr>
              <a:spLocks noChangeShapeType="1"/>
            </p:cNvSpPr>
            <p:nvPr/>
          </p:nvSpPr>
          <p:spPr bwMode="auto">
            <a:xfrm>
              <a:off x="4032" y="6024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2" name="Line 684"/>
            <p:cNvSpPr>
              <a:spLocks noChangeShapeType="1"/>
            </p:cNvSpPr>
            <p:nvPr/>
          </p:nvSpPr>
          <p:spPr bwMode="auto">
            <a:xfrm>
              <a:off x="2052" y="74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3" name="Line 685"/>
            <p:cNvSpPr>
              <a:spLocks noChangeShapeType="1"/>
            </p:cNvSpPr>
            <p:nvPr/>
          </p:nvSpPr>
          <p:spPr bwMode="auto">
            <a:xfrm>
              <a:off x="205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6" name="Line 686"/>
            <p:cNvSpPr>
              <a:spLocks noChangeShapeType="1"/>
            </p:cNvSpPr>
            <p:nvPr/>
          </p:nvSpPr>
          <p:spPr bwMode="auto">
            <a:xfrm>
              <a:off x="259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7" name="Line 687"/>
            <p:cNvSpPr>
              <a:spLocks noChangeShapeType="1"/>
            </p:cNvSpPr>
            <p:nvPr/>
          </p:nvSpPr>
          <p:spPr bwMode="auto">
            <a:xfrm>
              <a:off x="673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8" name="Line 688"/>
            <p:cNvSpPr>
              <a:spLocks noChangeShapeType="1"/>
            </p:cNvSpPr>
            <p:nvPr/>
          </p:nvSpPr>
          <p:spPr bwMode="auto">
            <a:xfrm>
              <a:off x="619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79" name="Line 689"/>
            <p:cNvSpPr>
              <a:spLocks noChangeShapeType="1"/>
            </p:cNvSpPr>
            <p:nvPr/>
          </p:nvSpPr>
          <p:spPr bwMode="auto">
            <a:xfrm>
              <a:off x="583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0" name="Line 690"/>
            <p:cNvSpPr>
              <a:spLocks noChangeShapeType="1"/>
            </p:cNvSpPr>
            <p:nvPr/>
          </p:nvSpPr>
          <p:spPr bwMode="auto">
            <a:xfrm>
              <a:off x="529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1" name="Line 691"/>
            <p:cNvSpPr>
              <a:spLocks noChangeShapeType="1"/>
            </p:cNvSpPr>
            <p:nvPr/>
          </p:nvSpPr>
          <p:spPr bwMode="auto">
            <a:xfrm>
              <a:off x="6192" y="56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2" name="Line 692"/>
            <p:cNvSpPr>
              <a:spLocks noChangeShapeType="1"/>
            </p:cNvSpPr>
            <p:nvPr/>
          </p:nvSpPr>
          <p:spPr bwMode="auto">
            <a:xfrm>
              <a:off x="5292" y="56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3" name="Line 693"/>
            <p:cNvSpPr>
              <a:spLocks noChangeShapeType="1"/>
            </p:cNvSpPr>
            <p:nvPr/>
          </p:nvSpPr>
          <p:spPr bwMode="auto">
            <a:xfrm>
              <a:off x="2952" y="56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4" name="Line 694"/>
            <p:cNvSpPr>
              <a:spLocks noChangeShapeType="1"/>
            </p:cNvSpPr>
            <p:nvPr/>
          </p:nvSpPr>
          <p:spPr bwMode="auto">
            <a:xfrm>
              <a:off x="8352" y="56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5" name="Line 695"/>
            <p:cNvSpPr>
              <a:spLocks noChangeShapeType="1"/>
            </p:cNvSpPr>
            <p:nvPr/>
          </p:nvSpPr>
          <p:spPr bwMode="auto">
            <a:xfrm>
              <a:off x="7452" y="440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6" name="Line 696"/>
            <p:cNvSpPr>
              <a:spLocks noChangeShapeType="1"/>
            </p:cNvSpPr>
            <p:nvPr/>
          </p:nvSpPr>
          <p:spPr bwMode="auto">
            <a:xfrm>
              <a:off x="439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7" name="Line 697"/>
            <p:cNvSpPr>
              <a:spLocks noChangeShapeType="1"/>
            </p:cNvSpPr>
            <p:nvPr/>
          </p:nvSpPr>
          <p:spPr bwMode="auto">
            <a:xfrm>
              <a:off x="475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8" name="Line 698"/>
            <p:cNvSpPr>
              <a:spLocks noChangeShapeType="1"/>
            </p:cNvSpPr>
            <p:nvPr/>
          </p:nvSpPr>
          <p:spPr bwMode="auto">
            <a:xfrm flipV="1">
              <a:off x="4572" y="368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89" name="Line 699"/>
            <p:cNvSpPr>
              <a:spLocks noChangeShapeType="1"/>
            </p:cNvSpPr>
            <p:nvPr/>
          </p:nvSpPr>
          <p:spPr bwMode="auto">
            <a:xfrm flipV="1">
              <a:off x="4752" y="368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0" name="Line 700"/>
            <p:cNvSpPr>
              <a:spLocks noChangeShapeType="1"/>
            </p:cNvSpPr>
            <p:nvPr/>
          </p:nvSpPr>
          <p:spPr bwMode="auto">
            <a:xfrm>
              <a:off x="295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1" name="Line 701"/>
            <p:cNvSpPr>
              <a:spLocks noChangeShapeType="1"/>
            </p:cNvSpPr>
            <p:nvPr/>
          </p:nvSpPr>
          <p:spPr bwMode="auto">
            <a:xfrm>
              <a:off x="331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2" name="Line 702"/>
            <p:cNvSpPr>
              <a:spLocks noChangeShapeType="1"/>
            </p:cNvSpPr>
            <p:nvPr/>
          </p:nvSpPr>
          <p:spPr bwMode="auto">
            <a:xfrm flipV="1">
              <a:off x="3132" y="368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3" name="Line 703"/>
            <p:cNvSpPr>
              <a:spLocks noChangeShapeType="1"/>
            </p:cNvSpPr>
            <p:nvPr/>
          </p:nvSpPr>
          <p:spPr bwMode="auto">
            <a:xfrm flipV="1">
              <a:off x="3312" y="368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4" name="Line 704"/>
            <p:cNvSpPr>
              <a:spLocks noChangeShapeType="1"/>
            </p:cNvSpPr>
            <p:nvPr/>
          </p:nvSpPr>
          <p:spPr bwMode="auto">
            <a:xfrm>
              <a:off x="529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5" name="Line 705"/>
            <p:cNvSpPr>
              <a:spLocks noChangeShapeType="1"/>
            </p:cNvSpPr>
            <p:nvPr/>
          </p:nvSpPr>
          <p:spPr bwMode="auto">
            <a:xfrm>
              <a:off x="565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6" name="Line 706"/>
            <p:cNvSpPr>
              <a:spLocks noChangeShapeType="1"/>
            </p:cNvSpPr>
            <p:nvPr/>
          </p:nvSpPr>
          <p:spPr bwMode="auto">
            <a:xfrm flipV="1">
              <a:off x="5472" y="368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7" name="Line 707"/>
            <p:cNvSpPr>
              <a:spLocks noChangeShapeType="1"/>
            </p:cNvSpPr>
            <p:nvPr/>
          </p:nvSpPr>
          <p:spPr bwMode="auto">
            <a:xfrm flipV="1">
              <a:off x="5652" y="368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8" name="Oval 708"/>
            <p:cNvSpPr>
              <a:spLocks noChangeArrowheads="1"/>
            </p:cNvSpPr>
            <p:nvPr/>
          </p:nvSpPr>
          <p:spPr bwMode="auto">
            <a:xfrm>
              <a:off x="6192" y="3864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099" name="Line 709"/>
            <p:cNvSpPr>
              <a:spLocks noChangeShapeType="1"/>
            </p:cNvSpPr>
            <p:nvPr/>
          </p:nvSpPr>
          <p:spPr bwMode="auto">
            <a:xfrm>
              <a:off x="619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0" name="Line 710"/>
            <p:cNvSpPr>
              <a:spLocks noChangeShapeType="1"/>
            </p:cNvSpPr>
            <p:nvPr/>
          </p:nvSpPr>
          <p:spPr bwMode="auto">
            <a:xfrm>
              <a:off x="655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1" name="Oval 711"/>
            <p:cNvSpPr>
              <a:spLocks noChangeArrowheads="1"/>
            </p:cNvSpPr>
            <p:nvPr/>
          </p:nvSpPr>
          <p:spPr bwMode="auto">
            <a:xfrm>
              <a:off x="6372" y="4044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2" name="Line 713"/>
            <p:cNvSpPr>
              <a:spLocks noChangeShapeType="1"/>
            </p:cNvSpPr>
            <p:nvPr/>
          </p:nvSpPr>
          <p:spPr bwMode="auto">
            <a:xfrm flipV="1">
              <a:off x="7812" y="3504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3" name="Line 714"/>
            <p:cNvSpPr>
              <a:spLocks noChangeShapeType="1"/>
            </p:cNvSpPr>
            <p:nvPr/>
          </p:nvSpPr>
          <p:spPr bwMode="auto">
            <a:xfrm flipV="1">
              <a:off x="7992" y="3504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4" name="Line 715"/>
            <p:cNvSpPr>
              <a:spLocks noChangeShapeType="1"/>
            </p:cNvSpPr>
            <p:nvPr/>
          </p:nvSpPr>
          <p:spPr bwMode="auto">
            <a:xfrm>
              <a:off x="745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5" name="Line 716"/>
            <p:cNvSpPr>
              <a:spLocks noChangeShapeType="1"/>
            </p:cNvSpPr>
            <p:nvPr/>
          </p:nvSpPr>
          <p:spPr bwMode="auto">
            <a:xfrm>
              <a:off x="799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6" name="Line 717"/>
            <p:cNvSpPr>
              <a:spLocks noChangeShapeType="1"/>
            </p:cNvSpPr>
            <p:nvPr/>
          </p:nvSpPr>
          <p:spPr bwMode="auto">
            <a:xfrm flipV="1">
              <a:off x="835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7" name="Line 718"/>
            <p:cNvSpPr>
              <a:spLocks noChangeShapeType="1"/>
            </p:cNvSpPr>
            <p:nvPr/>
          </p:nvSpPr>
          <p:spPr bwMode="auto">
            <a:xfrm flipV="1">
              <a:off x="8892" y="440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8" name="Line 719"/>
            <p:cNvSpPr>
              <a:spLocks noChangeShapeType="1"/>
            </p:cNvSpPr>
            <p:nvPr/>
          </p:nvSpPr>
          <p:spPr bwMode="auto">
            <a:xfrm>
              <a:off x="835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09" name="Line 720"/>
            <p:cNvSpPr>
              <a:spLocks noChangeShapeType="1"/>
            </p:cNvSpPr>
            <p:nvPr/>
          </p:nvSpPr>
          <p:spPr bwMode="auto">
            <a:xfrm>
              <a:off x="8712" y="440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0" name="Line 721"/>
            <p:cNvSpPr>
              <a:spLocks noChangeShapeType="1"/>
            </p:cNvSpPr>
            <p:nvPr/>
          </p:nvSpPr>
          <p:spPr bwMode="auto">
            <a:xfrm flipV="1">
              <a:off x="8532" y="3684"/>
              <a:ext cx="72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1" name="Line 722"/>
            <p:cNvSpPr>
              <a:spLocks noChangeShapeType="1"/>
            </p:cNvSpPr>
            <p:nvPr/>
          </p:nvSpPr>
          <p:spPr bwMode="auto">
            <a:xfrm flipV="1">
              <a:off x="8712" y="3684"/>
              <a:ext cx="72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2" name="Line 723"/>
            <p:cNvSpPr>
              <a:spLocks noChangeShapeType="1"/>
            </p:cNvSpPr>
            <p:nvPr/>
          </p:nvSpPr>
          <p:spPr bwMode="auto">
            <a:xfrm>
              <a:off x="7452" y="566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3" name="Line 724"/>
            <p:cNvSpPr>
              <a:spLocks noChangeShapeType="1"/>
            </p:cNvSpPr>
            <p:nvPr/>
          </p:nvSpPr>
          <p:spPr bwMode="auto">
            <a:xfrm>
              <a:off x="7812" y="566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4" name="Line 725"/>
            <p:cNvSpPr>
              <a:spLocks noChangeShapeType="1"/>
            </p:cNvSpPr>
            <p:nvPr/>
          </p:nvSpPr>
          <p:spPr bwMode="auto">
            <a:xfrm>
              <a:off x="2052" y="87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5" name="Line 726"/>
            <p:cNvSpPr>
              <a:spLocks noChangeShapeType="1"/>
            </p:cNvSpPr>
            <p:nvPr/>
          </p:nvSpPr>
          <p:spPr bwMode="auto">
            <a:xfrm>
              <a:off x="2412" y="87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6" name="Line 727"/>
            <p:cNvSpPr>
              <a:spLocks noChangeShapeType="1"/>
            </p:cNvSpPr>
            <p:nvPr/>
          </p:nvSpPr>
          <p:spPr bwMode="auto">
            <a:xfrm>
              <a:off x="2232" y="872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7" name="Line 728"/>
            <p:cNvSpPr>
              <a:spLocks noChangeShapeType="1"/>
            </p:cNvSpPr>
            <p:nvPr/>
          </p:nvSpPr>
          <p:spPr bwMode="auto">
            <a:xfrm>
              <a:off x="2412" y="872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8" name="Line 729"/>
            <p:cNvSpPr>
              <a:spLocks noChangeShapeType="1"/>
            </p:cNvSpPr>
            <p:nvPr/>
          </p:nvSpPr>
          <p:spPr bwMode="auto">
            <a:xfrm>
              <a:off x="295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19" name="Line 730"/>
            <p:cNvSpPr>
              <a:spLocks noChangeShapeType="1"/>
            </p:cNvSpPr>
            <p:nvPr/>
          </p:nvSpPr>
          <p:spPr bwMode="auto">
            <a:xfrm>
              <a:off x="349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0" name="Line 731"/>
            <p:cNvSpPr>
              <a:spLocks noChangeShapeType="1"/>
            </p:cNvSpPr>
            <p:nvPr/>
          </p:nvSpPr>
          <p:spPr bwMode="auto">
            <a:xfrm>
              <a:off x="2952" y="74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1" name="Line 732"/>
            <p:cNvSpPr>
              <a:spLocks noChangeShapeType="1"/>
            </p:cNvSpPr>
            <p:nvPr/>
          </p:nvSpPr>
          <p:spPr bwMode="auto">
            <a:xfrm>
              <a:off x="2952" y="87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2" name="Line 733"/>
            <p:cNvSpPr>
              <a:spLocks noChangeShapeType="1"/>
            </p:cNvSpPr>
            <p:nvPr/>
          </p:nvSpPr>
          <p:spPr bwMode="auto">
            <a:xfrm>
              <a:off x="3312" y="87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3" name="Line 734"/>
            <p:cNvSpPr>
              <a:spLocks noChangeShapeType="1"/>
            </p:cNvSpPr>
            <p:nvPr/>
          </p:nvSpPr>
          <p:spPr bwMode="auto">
            <a:xfrm>
              <a:off x="3132" y="872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4" name="Line 735"/>
            <p:cNvSpPr>
              <a:spLocks noChangeShapeType="1"/>
            </p:cNvSpPr>
            <p:nvPr/>
          </p:nvSpPr>
          <p:spPr bwMode="auto">
            <a:xfrm>
              <a:off x="3312" y="872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5" name="Line 736"/>
            <p:cNvSpPr>
              <a:spLocks noChangeShapeType="1"/>
            </p:cNvSpPr>
            <p:nvPr/>
          </p:nvSpPr>
          <p:spPr bwMode="auto">
            <a:xfrm>
              <a:off x="439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6" name="Line 737"/>
            <p:cNvSpPr>
              <a:spLocks noChangeShapeType="1"/>
            </p:cNvSpPr>
            <p:nvPr/>
          </p:nvSpPr>
          <p:spPr bwMode="auto">
            <a:xfrm>
              <a:off x="493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7" name="Line 738"/>
            <p:cNvSpPr>
              <a:spLocks noChangeShapeType="1"/>
            </p:cNvSpPr>
            <p:nvPr/>
          </p:nvSpPr>
          <p:spPr bwMode="auto">
            <a:xfrm>
              <a:off x="4392" y="872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8" name="Line 739"/>
            <p:cNvSpPr>
              <a:spLocks noChangeShapeType="1"/>
            </p:cNvSpPr>
            <p:nvPr/>
          </p:nvSpPr>
          <p:spPr bwMode="auto">
            <a:xfrm>
              <a:off x="4392" y="746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29" name="Line 740"/>
            <p:cNvSpPr>
              <a:spLocks noChangeShapeType="1"/>
            </p:cNvSpPr>
            <p:nvPr/>
          </p:nvSpPr>
          <p:spPr bwMode="auto">
            <a:xfrm>
              <a:off x="4752" y="746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0" name="Line 741"/>
            <p:cNvSpPr>
              <a:spLocks noChangeShapeType="1"/>
            </p:cNvSpPr>
            <p:nvPr/>
          </p:nvSpPr>
          <p:spPr bwMode="auto">
            <a:xfrm flipV="1">
              <a:off x="4572" y="656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1" name="Line 742"/>
            <p:cNvSpPr>
              <a:spLocks noChangeShapeType="1"/>
            </p:cNvSpPr>
            <p:nvPr/>
          </p:nvSpPr>
          <p:spPr bwMode="auto">
            <a:xfrm flipV="1">
              <a:off x="4752" y="638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2" name="Line 743"/>
            <p:cNvSpPr>
              <a:spLocks noChangeShapeType="1"/>
            </p:cNvSpPr>
            <p:nvPr/>
          </p:nvSpPr>
          <p:spPr bwMode="auto">
            <a:xfrm>
              <a:off x="5292" y="74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3" name="Line 744"/>
            <p:cNvSpPr>
              <a:spLocks noChangeShapeType="1"/>
            </p:cNvSpPr>
            <p:nvPr/>
          </p:nvSpPr>
          <p:spPr bwMode="auto">
            <a:xfrm>
              <a:off x="5292" y="872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4" name="Line 745"/>
            <p:cNvSpPr>
              <a:spLocks noChangeShapeType="1"/>
            </p:cNvSpPr>
            <p:nvPr/>
          </p:nvSpPr>
          <p:spPr bwMode="auto">
            <a:xfrm>
              <a:off x="5292" y="7464"/>
              <a:ext cx="0" cy="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5" name="Line 746"/>
            <p:cNvSpPr>
              <a:spLocks noChangeShapeType="1"/>
            </p:cNvSpPr>
            <p:nvPr/>
          </p:nvSpPr>
          <p:spPr bwMode="auto">
            <a:xfrm>
              <a:off x="5832" y="7464"/>
              <a:ext cx="0" cy="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6" name="Line 747"/>
            <p:cNvSpPr>
              <a:spLocks noChangeShapeType="1"/>
            </p:cNvSpPr>
            <p:nvPr/>
          </p:nvSpPr>
          <p:spPr bwMode="auto">
            <a:xfrm>
              <a:off x="5292" y="836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7" name="Line 748"/>
            <p:cNvSpPr>
              <a:spLocks noChangeShapeType="1"/>
            </p:cNvSpPr>
            <p:nvPr/>
          </p:nvSpPr>
          <p:spPr bwMode="auto">
            <a:xfrm>
              <a:off x="5832" y="836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8" name="Oval 754"/>
            <p:cNvSpPr>
              <a:spLocks noChangeArrowheads="1"/>
            </p:cNvSpPr>
            <p:nvPr/>
          </p:nvSpPr>
          <p:spPr bwMode="auto">
            <a:xfrm>
              <a:off x="5292" y="7824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39" name="Line 755"/>
            <p:cNvSpPr>
              <a:spLocks noChangeShapeType="1"/>
            </p:cNvSpPr>
            <p:nvPr/>
          </p:nvSpPr>
          <p:spPr bwMode="auto">
            <a:xfrm>
              <a:off x="619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0" name="Line 756"/>
            <p:cNvSpPr>
              <a:spLocks noChangeShapeType="1"/>
            </p:cNvSpPr>
            <p:nvPr/>
          </p:nvSpPr>
          <p:spPr bwMode="auto">
            <a:xfrm>
              <a:off x="673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1" name="Line 757"/>
            <p:cNvSpPr>
              <a:spLocks noChangeShapeType="1"/>
            </p:cNvSpPr>
            <p:nvPr/>
          </p:nvSpPr>
          <p:spPr bwMode="auto">
            <a:xfrm>
              <a:off x="6192" y="74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2" name="Line 758"/>
            <p:cNvSpPr>
              <a:spLocks noChangeShapeType="1"/>
            </p:cNvSpPr>
            <p:nvPr/>
          </p:nvSpPr>
          <p:spPr bwMode="auto">
            <a:xfrm>
              <a:off x="6192" y="87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3" name="Line 759"/>
            <p:cNvSpPr>
              <a:spLocks noChangeShapeType="1"/>
            </p:cNvSpPr>
            <p:nvPr/>
          </p:nvSpPr>
          <p:spPr bwMode="auto">
            <a:xfrm>
              <a:off x="6552" y="87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4" name="Line 760"/>
            <p:cNvSpPr>
              <a:spLocks noChangeShapeType="1"/>
            </p:cNvSpPr>
            <p:nvPr/>
          </p:nvSpPr>
          <p:spPr bwMode="auto">
            <a:xfrm>
              <a:off x="6372" y="872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5" name="Line 761"/>
            <p:cNvSpPr>
              <a:spLocks noChangeShapeType="1"/>
            </p:cNvSpPr>
            <p:nvPr/>
          </p:nvSpPr>
          <p:spPr bwMode="auto">
            <a:xfrm>
              <a:off x="6552" y="872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6" name="Line 762"/>
            <p:cNvSpPr>
              <a:spLocks noChangeShapeType="1"/>
            </p:cNvSpPr>
            <p:nvPr/>
          </p:nvSpPr>
          <p:spPr bwMode="auto">
            <a:xfrm>
              <a:off x="7632" y="566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7" name="Line 763"/>
            <p:cNvSpPr>
              <a:spLocks noChangeShapeType="1"/>
            </p:cNvSpPr>
            <p:nvPr/>
          </p:nvSpPr>
          <p:spPr bwMode="auto">
            <a:xfrm>
              <a:off x="7812" y="566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8" name="Line 764"/>
            <p:cNvSpPr>
              <a:spLocks noChangeShapeType="1"/>
            </p:cNvSpPr>
            <p:nvPr/>
          </p:nvSpPr>
          <p:spPr bwMode="auto">
            <a:xfrm flipH="1">
              <a:off x="6912" y="638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49" name="Line 765"/>
            <p:cNvSpPr>
              <a:spLocks noChangeShapeType="1"/>
            </p:cNvSpPr>
            <p:nvPr/>
          </p:nvSpPr>
          <p:spPr bwMode="auto">
            <a:xfrm>
              <a:off x="6912" y="6384"/>
              <a:ext cx="0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0" name="Line 766"/>
            <p:cNvSpPr>
              <a:spLocks noChangeShapeType="1"/>
            </p:cNvSpPr>
            <p:nvPr/>
          </p:nvSpPr>
          <p:spPr bwMode="auto">
            <a:xfrm>
              <a:off x="7092" y="6564"/>
              <a:ext cx="0" cy="3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1" name="Line 767"/>
            <p:cNvSpPr>
              <a:spLocks noChangeShapeType="1"/>
            </p:cNvSpPr>
            <p:nvPr/>
          </p:nvSpPr>
          <p:spPr bwMode="auto">
            <a:xfrm>
              <a:off x="7092" y="656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2" name="Line 768"/>
            <p:cNvSpPr>
              <a:spLocks noChangeShapeType="1"/>
            </p:cNvSpPr>
            <p:nvPr/>
          </p:nvSpPr>
          <p:spPr bwMode="auto">
            <a:xfrm>
              <a:off x="745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3" name="Line 769"/>
            <p:cNvSpPr>
              <a:spLocks noChangeShapeType="1"/>
            </p:cNvSpPr>
            <p:nvPr/>
          </p:nvSpPr>
          <p:spPr bwMode="auto">
            <a:xfrm>
              <a:off x="7452" y="872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4" name="Line 770"/>
            <p:cNvSpPr>
              <a:spLocks noChangeShapeType="1"/>
            </p:cNvSpPr>
            <p:nvPr/>
          </p:nvSpPr>
          <p:spPr bwMode="auto">
            <a:xfrm flipV="1">
              <a:off x="799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5" name="Line 771"/>
            <p:cNvSpPr>
              <a:spLocks noChangeShapeType="1"/>
            </p:cNvSpPr>
            <p:nvPr/>
          </p:nvSpPr>
          <p:spPr bwMode="auto">
            <a:xfrm>
              <a:off x="7452" y="746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6" name="Line 772"/>
            <p:cNvSpPr>
              <a:spLocks noChangeShapeType="1"/>
            </p:cNvSpPr>
            <p:nvPr/>
          </p:nvSpPr>
          <p:spPr bwMode="auto">
            <a:xfrm>
              <a:off x="7812" y="746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7" name="Line 773"/>
            <p:cNvSpPr>
              <a:spLocks noChangeShapeType="1"/>
            </p:cNvSpPr>
            <p:nvPr/>
          </p:nvSpPr>
          <p:spPr bwMode="auto">
            <a:xfrm flipV="1">
              <a:off x="7632" y="710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8" name="Line 774"/>
            <p:cNvSpPr>
              <a:spLocks noChangeShapeType="1"/>
            </p:cNvSpPr>
            <p:nvPr/>
          </p:nvSpPr>
          <p:spPr bwMode="auto">
            <a:xfrm flipV="1">
              <a:off x="7812" y="728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59" name="Line 775"/>
            <p:cNvSpPr>
              <a:spLocks noChangeShapeType="1"/>
            </p:cNvSpPr>
            <p:nvPr/>
          </p:nvSpPr>
          <p:spPr bwMode="auto">
            <a:xfrm>
              <a:off x="7632" y="7104"/>
              <a:ext cx="1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0" name="Line 776"/>
            <p:cNvSpPr>
              <a:spLocks noChangeShapeType="1"/>
            </p:cNvSpPr>
            <p:nvPr/>
          </p:nvSpPr>
          <p:spPr bwMode="auto">
            <a:xfrm>
              <a:off x="7812" y="7284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1" name="Line 777"/>
            <p:cNvSpPr>
              <a:spLocks noChangeShapeType="1"/>
            </p:cNvSpPr>
            <p:nvPr/>
          </p:nvSpPr>
          <p:spPr bwMode="auto">
            <a:xfrm>
              <a:off x="835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2" name="Line 778"/>
            <p:cNvSpPr>
              <a:spLocks noChangeShapeType="1"/>
            </p:cNvSpPr>
            <p:nvPr/>
          </p:nvSpPr>
          <p:spPr bwMode="auto">
            <a:xfrm>
              <a:off x="8352" y="746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3" name="Line 779"/>
            <p:cNvSpPr>
              <a:spLocks noChangeShapeType="1"/>
            </p:cNvSpPr>
            <p:nvPr/>
          </p:nvSpPr>
          <p:spPr bwMode="auto">
            <a:xfrm>
              <a:off x="8892" y="7464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4" name="Line 780"/>
            <p:cNvSpPr>
              <a:spLocks noChangeShapeType="1"/>
            </p:cNvSpPr>
            <p:nvPr/>
          </p:nvSpPr>
          <p:spPr bwMode="auto">
            <a:xfrm>
              <a:off x="8352" y="87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5" name="Line 781"/>
            <p:cNvSpPr>
              <a:spLocks noChangeShapeType="1"/>
            </p:cNvSpPr>
            <p:nvPr/>
          </p:nvSpPr>
          <p:spPr bwMode="auto">
            <a:xfrm>
              <a:off x="8712" y="87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6" name="Line 782"/>
            <p:cNvSpPr>
              <a:spLocks noChangeShapeType="1"/>
            </p:cNvSpPr>
            <p:nvPr/>
          </p:nvSpPr>
          <p:spPr bwMode="auto">
            <a:xfrm>
              <a:off x="8532" y="872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7" name="Line 783"/>
            <p:cNvSpPr>
              <a:spLocks noChangeShapeType="1"/>
            </p:cNvSpPr>
            <p:nvPr/>
          </p:nvSpPr>
          <p:spPr bwMode="auto">
            <a:xfrm>
              <a:off x="8712" y="872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8" name="Line 784"/>
            <p:cNvSpPr>
              <a:spLocks noChangeShapeType="1"/>
            </p:cNvSpPr>
            <p:nvPr/>
          </p:nvSpPr>
          <p:spPr bwMode="auto">
            <a:xfrm>
              <a:off x="8712" y="8904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69" name="Line 785"/>
            <p:cNvSpPr>
              <a:spLocks noChangeShapeType="1"/>
            </p:cNvSpPr>
            <p:nvPr/>
          </p:nvSpPr>
          <p:spPr bwMode="auto">
            <a:xfrm>
              <a:off x="8532" y="908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0" name="Line 786"/>
            <p:cNvSpPr>
              <a:spLocks noChangeShapeType="1"/>
            </p:cNvSpPr>
            <p:nvPr/>
          </p:nvSpPr>
          <p:spPr bwMode="auto">
            <a:xfrm flipH="1">
              <a:off x="1872" y="3864"/>
              <a:ext cx="1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1" name="Line 790"/>
            <p:cNvSpPr>
              <a:spLocks noChangeShapeType="1"/>
            </p:cNvSpPr>
            <p:nvPr/>
          </p:nvSpPr>
          <p:spPr bwMode="auto">
            <a:xfrm flipV="1">
              <a:off x="3132" y="5484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2" name="Line 792"/>
            <p:cNvSpPr>
              <a:spLocks noChangeShapeType="1"/>
            </p:cNvSpPr>
            <p:nvPr/>
          </p:nvSpPr>
          <p:spPr bwMode="auto">
            <a:xfrm flipH="1">
              <a:off x="6552" y="4044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3" name="Line 795"/>
            <p:cNvSpPr>
              <a:spLocks noChangeShapeType="1"/>
            </p:cNvSpPr>
            <p:nvPr/>
          </p:nvSpPr>
          <p:spPr bwMode="auto">
            <a:xfrm flipH="1" flipV="1">
              <a:off x="9072" y="4224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4" name="Text Box 796"/>
            <p:cNvSpPr txBox="1">
              <a:spLocks noChangeArrowheads="1"/>
            </p:cNvSpPr>
            <p:nvPr/>
          </p:nvSpPr>
          <p:spPr bwMode="auto">
            <a:xfrm>
              <a:off x="9252" y="4584"/>
              <a:ext cx="23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NOT PERPENDICULAR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(ACID TRAP)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" name="Line 797"/>
            <p:cNvSpPr>
              <a:spLocks noChangeShapeType="1"/>
            </p:cNvSpPr>
            <p:nvPr/>
          </p:nvSpPr>
          <p:spPr bwMode="auto">
            <a:xfrm>
              <a:off x="6372" y="6924"/>
              <a:ext cx="54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6" name="Text Box 799"/>
            <p:cNvSpPr txBox="1">
              <a:spLocks noChangeArrowheads="1"/>
            </p:cNvSpPr>
            <p:nvPr/>
          </p:nvSpPr>
          <p:spPr bwMode="auto">
            <a:xfrm>
              <a:off x="5112" y="9072"/>
              <a:ext cx="900" cy="8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AVOID Putting Via’s in Pads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7" name="Line 800"/>
            <p:cNvSpPr>
              <a:spLocks noChangeShapeType="1"/>
            </p:cNvSpPr>
            <p:nvPr/>
          </p:nvSpPr>
          <p:spPr bwMode="auto">
            <a:xfrm>
              <a:off x="7632" y="7284"/>
              <a:ext cx="108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8" name="Line 801"/>
            <p:cNvSpPr>
              <a:spLocks noChangeShapeType="1"/>
            </p:cNvSpPr>
            <p:nvPr/>
          </p:nvSpPr>
          <p:spPr bwMode="auto">
            <a:xfrm>
              <a:off x="8172" y="8004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79" name="Text Box 802"/>
            <p:cNvSpPr txBox="1">
              <a:spLocks noChangeArrowheads="1"/>
            </p:cNvSpPr>
            <p:nvPr/>
          </p:nvSpPr>
          <p:spPr bwMode="auto">
            <a:xfrm>
              <a:off x="7812" y="9624"/>
              <a:ext cx="108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TOO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SHORT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80" name="Oval 1590"/>
            <p:cNvSpPr>
              <a:spLocks noChangeArrowheads="1"/>
            </p:cNvSpPr>
            <p:nvPr/>
          </p:nvSpPr>
          <p:spPr bwMode="auto">
            <a:xfrm>
              <a:off x="5472" y="799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1" name="Line 1592"/>
            <p:cNvSpPr>
              <a:spLocks noChangeShapeType="1"/>
            </p:cNvSpPr>
            <p:nvPr/>
          </p:nvSpPr>
          <p:spPr bwMode="auto">
            <a:xfrm flipV="1">
              <a:off x="5472" y="8712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val="5500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 </a:t>
            </a:r>
            <a:r>
              <a:rPr lang="en-US" b="1" i="1" dirty="0" err="1"/>
              <a:t>Khoảng</a:t>
            </a:r>
            <a:r>
              <a:rPr lang="en-US" b="1" i="1" dirty="0"/>
              <a:t> </a:t>
            </a:r>
            <a:r>
              <a:rPr lang="en-US" b="1" i="1" dirty="0" err="1"/>
              <a:t>cách</a:t>
            </a:r>
            <a:r>
              <a:rPr lang="en-US" b="1" i="1" dirty="0"/>
              <a:t> </a:t>
            </a:r>
            <a:r>
              <a:rPr lang="en-US" b="1" i="1" dirty="0" err="1"/>
              <a:t>dây</a:t>
            </a:r>
            <a:r>
              <a:rPr lang="en-US" b="1" i="1" dirty="0"/>
              <a:t> </a:t>
            </a:r>
            <a:r>
              <a:rPr lang="en-US" b="1" i="1" dirty="0" err="1"/>
              <a:t>dẫn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743297"/>
            <a:ext cx="745213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đúng</a:t>
            </a:r>
            <a:endParaRPr lang="vi-VN" sz="2400" dirty="0"/>
          </a:p>
        </p:txBody>
      </p:sp>
      <p:sp>
        <p:nvSpPr>
          <p:cNvPr id="2" name="Rectangle 1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3182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3183" name="Group 1"/>
          <p:cNvGrpSpPr>
            <a:grpSpLocks/>
          </p:cNvGrpSpPr>
          <p:nvPr/>
        </p:nvGrpSpPr>
        <p:grpSpPr bwMode="auto">
          <a:xfrm>
            <a:off x="3250769" y="2514600"/>
            <a:ext cx="4343400" cy="3657600"/>
            <a:chOff x="1692" y="2856"/>
            <a:chExt cx="6840" cy="5760"/>
          </a:xfrm>
        </p:grpSpPr>
        <p:sp>
          <p:nvSpPr>
            <p:cNvPr id="3184" name="Text Box 856"/>
            <p:cNvSpPr txBox="1">
              <a:spLocks noChangeArrowheads="1"/>
            </p:cNvSpPr>
            <p:nvPr/>
          </p:nvSpPr>
          <p:spPr bwMode="auto">
            <a:xfrm>
              <a:off x="6912" y="6996"/>
              <a:ext cx="162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AT PAD EDGE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85" name="Text Box 835"/>
            <p:cNvSpPr txBox="1">
              <a:spLocks noChangeArrowheads="1"/>
            </p:cNvSpPr>
            <p:nvPr/>
          </p:nvSpPr>
          <p:spPr bwMode="auto">
            <a:xfrm>
              <a:off x="6192" y="3036"/>
              <a:ext cx="108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AT PAD 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EDGES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86" name="Text Box 832"/>
            <p:cNvSpPr txBox="1">
              <a:spLocks noChangeArrowheads="1"/>
            </p:cNvSpPr>
            <p:nvPr/>
          </p:nvSpPr>
          <p:spPr bwMode="auto">
            <a:xfrm>
              <a:off x="3132" y="3036"/>
              <a:ext cx="180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Not Perpendicular 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   (Acid Trap)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87" name="Line 803"/>
            <p:cNvSpPr>
              <a:spLocks noChangeShapeType="1"/>
            </p:cNvSpPr>
            <p:nvPr/>
          </p:nvSpPr>
          <p:spPr bwMode="auto">
            <a:xfrm>
              <a:off x="4212" y="3756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8" name="Line 804"/>
            <p:cNvSpPr>
              <a:spLocks noChangeShapeType="1"/>
            </p:cNvSpPr>
            <p:nvPr/>
          </p:nvSpPr>
          <p:spPr bwMode="auto">
            <a:xfrm>
              <a:off x="2232" y="375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89" name="Line 805"/>
            <p:cNvSpPr>
              <a:spLocks noChangeShapeType="1"/>
            </p:cNvSpPr>
            <p:nvPr/>
          </p:nvSpPr>
          <p:spPr bwMode="auto">
            <a:xfrm>
              <a:off x="3492" y="375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0" name="Line 806"/>
            <p:cNvSpPr>
              <a:spLocks noChangeShapeType="1"/>
            </p:cNvSpPr>
            <p:nvPr/>
          </p:nvSpPr>
          <p:spPr bwMode="auto">
            <a:xfrm>
              <a:off x="2232" y="375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1" name="Line 807"/>
            <p:cNvSpPr>
              <a:spLocks noChangeShapeType="1"/>
            </p:cNvSpPr>
            <p:nvPr/>
          </p:nvSpPr>
          <p:spPr bwMode="auto">
            <a:xfrm>
              <a:off x="2952" y="375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2" name="Line 808"/>
            <p:cNvSpPr>
              <a:spLocks noChangeShapeType="1"/>
            </p:cNvSpPr>
            <p:nvPr/>
          </p:nvSpPr>
          <p:spPr bwMode="auto">
            <a:xfrm>
              <a:off x="2232" y="44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3" name="Line 809"/>
            <p:cNvSpPr>
              <a:spLocks noChangeShapeType="1"/>
            </p:cNvSpPr>
            <p:nvPr/>
          </p:nvSpPr>
          <p:spPr bwMode="auto">
            <a:xfrm>
              <a:off x="2952" y="44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4" name="Line 810"/>
            <p:cNvSpPr>
              <a:spLocks noChangeShapeType="1"/>
            </p:cNvSpPr>
            <p:nvPr/>
          </p:nvSpPr>
          <p:spPr bwMode="auto">
            <a:xfrm flipH="1" flipV="1">
              <a:off x="2592" y="3216"/>
              <a:ext cx="36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5" name="Line 811"/>
            <p:cNvSpPr>
              <a:spLocks noChangeShapeType="1"/>
            </p:cNvSpPr>
            <p:nvPr/>
          </p:nvSpPr>
          <p:spPr bwMode="auto">
            <a:xfrm flipH="1" flipV="1">
              <a:off x="2412" y="3216"/>
              <a:ext cx="36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6" name="Line 812"/>
            <p:cNvSpPr>
              <a:spLocks noChangeShapeType="1"/>
            </p:cNvSpPr>
            <p:nvPr/>
          </p:nvSpPr>
          <p:spPr bwMode="auto">
            <a:xfrm>
              <a:off x="2772" y="447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7" name="Line 813"/>
            <p:cNvSpPr>
              <a:spLocks noChangeShapeType="1"/>
            </p:cNvSpPr>
            <p:nvPr/>
          </p:nvSpPr>
          <p:spPr bwMode="auto">
            <a:xfrm>
              <a:off x="2952" y="447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8" name="Oval 814"/>
            <p:cNvSpPr>
              <a:spLocks noChangeArrowheads="1"/>
            </p:cNvSpPr>
            <p:nvPr/>
          </p:nvSpPr>
          <p:spPr bwMode="auto">
            <a:xfrm>
              <a:off x="2592" y="4836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199" name="Oval 815"/>
            <p:cNvSpPr>
              <a:spLocks noChangeArrowheads="1"/>
            </p:cNvSpPr>
            <p:nvPr/>
          </p:nvSpPr>
          <p:spPr bwMode="auto">
            <a:xfrm>
              <a:off x="2772" y="5016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0" name="Line 816"/>
            <p:cNvSpPr>
              <a:spLocks noChangeShapeType="1"/>
            </p:cNvSpPr>
            <p:nvPr/>
          </p:nvSpPr>
          <p:spPr bwMode="auto">
            <a:xfrm>
              <a:off x="5472" y="375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1" name="Line 817"/>
            <p:cNvSpPr>
              <a:spLocks noChangeShapeType="1"/>
            </p:cNvSpPr>
            <p:nvPr/>
          </p:nvSpPr>
          <p:spPr bwMode="auto">
            <a:xfrm>
              <a:off x="4212" y="375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2" name="Line 818"/>
            <p:cNvSpPr>
              <a:spLocks noChangeShapeType="1"/>
            </p:cNvSpPr>
            <p:nvPr/>
          </p:nvSpPr>
          <p:spPr bwMode="auto">
            <a:xfrm>
              <a:off x="4932" y="44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3" name="Line 819"/>
            <p:cNvSpPr>
              <a:spLocks noChangeShapeType="1"/>
            </p:cNvSpPr>
            <p:nvPr/>
          </p:nvSpPr>
          <p:spPr bwMode="auto">
            <a:xfrm>
              <a:off x="4212" y="447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4" name="Line 820"/>
            <p:cNvSpPr>
              <a:spLocks noChangeShapeType="1"/>
            </p:cNvSpPr>
            <p:nvPr/>
          </p:nvSpPr>
          <p:spPr bwMode="auto">
            <a:xfrm>
              <a:off x="4752" y="447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5" name="Line 821"/>
            <p:cNvSpPr>
              <a:spLocks noChangeShapeType="1"/>
            </p:cNvSpPr>
            <p:nvPr/>
          </p:nvSpPr>
          <p:spPr bwMode="auto">
            <a:xfrm>
              <a:off x="4932" y="4476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6" name="Line 822"/>
            <p:cNvSpPr>
              <a:spLocks noChangeShapeType="1"/>
            </p:cNvSpPr>
            <p:nvPr/>
          </p:nvSpPr>
          <p:spPr bwMode="auto">
            <a:xfrm>
              <a:off x="4932" y="4656"/>
              <a:ext cx="34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7" name="Line 823"/>
            <p:cNvSpPr>
              <a:spLocks noChangeShapeType="1"/>
            </p:cNvSpPr>
            <p:nvPr/>
          </p:nvSpPr>
          <p:spPr bwMode="auto">
            <a:xfrm>
              <a:off x="4752" y="4836"/>
              <a:ext cx="3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8" name="Line 824"/>
            <p:cNvSpPr>
              <a:spLocks noChangeShapeType="1"/>
            </p:cNvSpPr>
            <p:nvPr/>
          </p:nvSpPr>
          <p:spPr bwMode="auto">
            <a:xfrm>
              <a:off x="2232" y="6096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09" name="Line 825"/>
            <p:cNvSpPr>
              <a:spLocks noChangeShapeType="1"/>
            </p:cNvSpPr>
            <p:nvPr/>
          </p:nvSpPr>
          <p:spPr bwMode="auto">
            <a:xfrm>
              <a:off x="6192" y="3936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0" name="Line 826"/>
            <p:cNvSpPr>
              <a:spLocks noChangeShapeType="1"/>
            </p:cNvSpPr>
            <p:nvPr/>
          </p:nvSpPr>
          <p:spPr bwMode="auto">
            <a:xfrm>
              <a:off x="6012" y="2856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1" name="Line 827"/>
            <p:cNvSpPr>
              <a:spLocks noChangeShapeType="1"/>
            </p:cNvSpPr>
            <p:nvPr/>
          </p:nvSpPr>
          <p:spPr bwMode="auto">
            <a:xfrm>
              <a:off x="6012" y="4476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2" name="Line 828"/>
            <p:cNvSpPr>
              <a:spLocks noChangeShapeType="1"/>
            </p:cNvSpPr>
            <p:nvPr/>
          </p:nvSpPr>
          <p:spPr bwMode="auto">
            <a:xfrm flipV="1">
              <a:off x="7632" y="2856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3" name="Line 829"/>
            <p:cNvSpPr>
              <a:spLocks noChangeShapeType="1"/>
            </p:cNvSpPr>
            <p:nvPr/>
          </p:nvSpPr>
          <p:spPr bwMode="auto">
            <a:xfrm flipV="1">
              <a:off x="6192" y="3036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4" name="Line 830"/>
            <p:cNvSpPr>
              <a:spLocks noChangeShapeType="1"/>
            </p:cNvSpPr>
            <p:nvPr/>
          </p:nvSpPr>
          <p:spPr bwMode="auto">
            <a:xfrm flipV="1">
              <a:off x="7452" y="3036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5" name="Line 831"/>
            <p:cNvSpPr>
              <a:spLocks noChangeShapeType="1"/>
            </p:cNvSpPr>
            <p:nvPr/>
          </p:nvSpPr>
          <p:spPr bwMode="auto">
            <a:xfrm flipH="1">
              <a:off x="2952" y="3396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6" name="Line 833"/>
            <p:cNvSpPr>
              <a:spLocks noChangeShapeType="1"/>
            </p:cNvSpPr>
            <p:nvPr/>
          </p:nvSpPr>
          <p:spPr bwMode="auto">
            <a:xfrm flipH="1">
              <a:off x="6192" y="3576"/>
              <a:ext cx="1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7" name="Line 834"/>
            <p:cNvSpPr>
              <a:spLocks noChangeShapeType="1"/>
            </p:cNvSpPr>
            <p:nvPr/>
          </p:nvSpPr>
          <p:spPr bwMode="auto">
            <a:xfrm>
              <a:off x="7272" y="3576"/>
              <a:ext cx="1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8" name="Line 836"/>
            <p:cNvSpPr>
              <a:spLocks noChangeShapeType="1"/>
            </p:cNvSpPr>
            <p:nvPr/>
          </p:nvSpPr>
          <p:spPr bwMode="auto">
            <a:xfrm>
              <a:off x="6192" y="6096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19" name="Line 837"/>
            <p:cNvSpPr>
              <a:spLocks noChangeShapeType="1"/>
            </p:cNvSpPr>
            <p:nvPr/>
          </p:nvSpPr>
          <p:spPr bwMode="auto">
            <a:xfrm>
              <a:off x="4212" y="6096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0" name="Line 838"/>
            <p:cNvSpPr>
              <a:spLocks noChangeShapeType="1"/>
            </p:cNvSpPr>
            <p:nvPr/>
          </p:nvSpPr>
          <p:spPr bwMode="auto">
            <a:xfrm>
              <a:off x="2232" y="609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1" name="Line 839"/>
            <p:cNvSpPr>
              <a:spLocks noChangeShapeType="1"/>
            </p:cNvSpPr>
            <p:nvPr/>
          </p:nvSpPr>
          <p:spPr bwMode="auto">
            <a:xfrm>
              <a:off x="3492" y="609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2" name="Line 840"/>
            <p:cNvSpPr>
              <a:spLocks noChangeShapeType="1"/>
            </p:cNvSpPr>
            <p:nvPr/>
          </p:nvSpPr>
          <p:spPr bwMode="auto">
            <a:xfrm>
              <a:off x="4212" y="609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3" name="Line 841"/>
            <p:cNvSpPr>
              <a:spLocks noChangeShapeType="1"/>
            </p:cNvSpPr>
            <p:nvPr/>
          </p:nvSpPr>
          <p:spPr bwMode="auto">
            <a:xfrm>
              <a:off x="5472" y="609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4" name="Line 842"/>
            <p:cNvSpPr>
              <a:spLocks noChangeShapeType="1"/>
            </p:cNvSpPr>
            <p:nvPr/>
          </p:nvSpPr>
          <p:spPr bwMode="auto">
            <a:xfrm>
              <a:off x="6192" y="6096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5" name="Line 843"/>
            <p:cNvSpPr>
              <a:spLocks noChangeShapeType="1"/>
            </p:cNvSpPr>
            <p:nvPr/>
          </p:nvSpPr>
          <p:spPr bwMode="auto">
            <a:xfrm>
              <a:off x="7452" y="609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6" name="Line 844"/>
            <p:cNvSpPr>
              <a:spLocks noChangeShapeType="1"/>
            </p:cNvSpPr>
            <p:nvPr/>
          </p:nvSpPr>
          <p:spPr bwMode="auto">
            <a:xfrm>
              <a:off x="223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7" name="Line 845"/>
            <p:cNvSpPr>
              <a:spLocks noChangeShapeType="1"/>
            </p:cNvSpPr>
            <p:nvPr/>
          </p:nvSpPr>
          <p:spPr bwMode="auto">
            <a:xfrm>
              <a:off x="295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8" name="Line 846"/>
            <p:cNvSpPr>
              <a:spLocks noChangeShapeType="1"/>
            </p:cNvSpPr>
            <p:nvPr/>
          </p:nvSpPr>
          <p:spPr bwMode="auto">
            <a:xfrm>
              <a:off x="421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29" name="Line 847"/>
            <p:cNvSpPr>
              <a:spLocks noChangeShapeType="1"/>
            </p:cNvSpPr>
            <p:nvPr/>
          </p:nvSpPr>
          <p:spPr bwMode="auto">
            <a:xfrm>
              <a:off x="4932" y="6816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0" name="Line 848"/>
            <p:cNvSpPr>
              <a:spLocks noChangeShapeType="1"/>
            </p:cNvSpPr>
            <p:nvPr/>
          </p:nvSpPr>
          <p:spPr bwMode="auto">
            <a:xfrm flipH="1" flipV="1">
              <a:off x="1692" y="5376"/>
              <a:ext cx="72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1" name="Line 849"/>
            <p:cNvSpPr>
              <a:spLocks noChangeShapeType="1"/>
            </p:cNvSpPr>
            <p:nvPr/>
          </p:nvSpPr>
          <p:spPr bwMode="auto">
            <a:xfrm flipH="1" flipV="1">
              <a:off x="1692" y="5556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2" name="Line 850"/>
            <p:cNvSpPr>
              <a:spLocks noChangeShapeType="1"/>
            </p:cNvSpPr>
            <p:nvPr/>
          </p:nvSpPr>
          <p:spPr bwMode="auto">
            <a:xfrm>
              <a:off x="2772" y="681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3" name="Line 851"/>
            <p:cNvSpPr>
              <a:spLocks noChangeShapeType="1"/>
            </p:cNvSpPr>
            <p:nvPr/>
          </p:nvSpPr>
          <p:spPr bwMode="auto">
            <a:xfrm>
              <a:off x="2952" y="681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4" name="Line 852"/>
            <p:cNvSpPr>
              <a:spLocks noChangeShapeType="1"/>
            </p:cNvSpPr>
            <p:nvPr/>
          </p:nvSpPr>
          <p:spPr bwMode="auto">
            <a:xfrm>
              <a:off x="4752" y="681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5" name="Line 853"/>
            <p:cNvSpPr>
              <a:spLocks noChangeShapeType="1"/>
            </p:cNvSpPr>
            <p:nvPr/>
          </p:nvSpPr>
          <p:spPr bwMode="auto">
            <a:xfrm>
              <a:off x="4932" y="681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6" name="Line 854"/>
            <p:cNvSpPr>
              <a:spLocks noChangeShapeType="1"/>
            </p:cNvSpPr>
            <p:nvPr/>
          </p:nvSpPr>
          <p:spPr bwMode="auto">
            <a:xfrm>
              <a:off x="7452" y="6816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7" name="Line 855"/>
            <p:cNvSpPr>
              <a:spLocks noChangeShapeType="1"/>
            </p:cNvSpPr>
            <p:nvPr/>
          </p:nvSpPr>
          <p:spPr bwMode="auto">
            <a:xfrm>
              <a:off x="6192" y="6996"/>
              <a:ext cx="1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8" name="Oval 857"/>
            <p:cNvSpPr>
              <a:spLocks noChangeArrowheads="1"/>
            </p:cNvSpPr>
            <p:nvPr/>
          </p:nvSpPr>
          <p:spPr bwMode="auto">
            <a:xfrm>
              <a:off x="4572" y="6276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39" name="Line 1593"/>
            <p:cNvSpPr>
              <a:spLocks noChangeShapeType="1"/>
            </p:cNvSpPr>
            <p:nvPr/>
          </p:nvSpPr>
          <p:spPr bwMode="auto">
            <a:xfrm flipV="1">
              <a:off x="3852" y="6636"/>
              <a:ext cx="72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3240" name="Text Box 1594"/>
            <p:cNvSpPr txBox="1">
              <a:spLocks noChangeArrowheads="1"/>
            </p:cNvSpPr>
            <p:nvPr/>
          </p:nvSpPr>
          <p:spPr bwMode="auto">
            <a:xfrm>
              <a:off x="3132" y="7896"/>
              <a:ext cx="180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Plated thru hole in SMT Pad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20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3.2 </a:t>
            </a:r>
            <a:r>
              <a:rPr lang="en-US" b="1" i="1" dirty="0" err="1"/>
              <a:t>Cấu</a:t>
            </a:r>
            <a:r>
              <a:rPr lang="en-US" b="1" i="1" dirty="0"/>
              <a:t> </a:t>
            </a:r>
            <a:r>
              <a:rPr lang="en-US" b="1" i="1" dirty="0" err="1"/>
              <a:t>trúc</a:t>
            </a:r>
            <a:r>
              <a:rPr lang="en-US" b="1" i="1" dirty="0"/>
              <a:t> </a:t>
            </a:r>
            <a:r>
              <a:rPr lang="en-US" b="1" i="1" dirty="0" smtClean="0"/>
              <a:t>(Construction) PCB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81722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lphaUcPeriod"/>
            </a:pPr>
            <a:r>
              <a:rPr lang="en-US" sz="2400" i="1" dirty="0" err="1" smtClean="0"/>
              <a:t>Giảm</a:t>
            </a:r>
            <a:r>
              <a:rPr lang="en-US" sz="2400" i="1" dirty="0" smtClean="0"/>
              <a:t> </a:t>
            </a:r>
            <a:r>
              <a:rPr lang="en-US" sz="2400" i="1" dirty="0" err="1"/>
              <a:t>thiểu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</a:t>
            </a:r>
            <a:r>
              <a:rPr lang="en-US" sz="2400" i="1" dirty="0" err="1"/>
              <a:t>lượng</a:t>
            </a:r>
            <a:r>
              <a:rPr lang="en-US" sz="2400" i="1" dirty="0"/>
              <a:t> </a:t>
            </a:r>
            <a:r>
              <a:rPr lang="en-US" sz="2400" i="1" dirty="0" err="1" smtClean="0"/>
              <a:t>lớp</a:t>
            </a:r>
            <a:endParaRPr lang="en-US" sz="2400" i="1" dirty="0" smtClean="0"/>
          </a:p>
          <a:p>
            <a:pPr marL="0" indent="0">
              <a:buNone/>
            </a:pPr>
            <a:r>
              <a:rPr lang="en-US" sz="2400" dirty="0"/>
              <a:t>B.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xứng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SMT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giảm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</a:t>
            </a:r>
            <a:r>
              <a:rPr lang="en-US" sz="2400" dirty="0" err="1"/>
              <a:t>khả</a:t>
            </a:r>
            <a:r>
              <a:rPr lang="en-US" sz="2400" dirty="0"/>
              <a:t>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uốn</a:t>
            </a:r>
            <a:r>
              <a:rPr lang="en-US" sz="2400" dirty="0"/>
              <a:t> </a:t>
            </a:r>
            <a:r>
              <a:rPr lang="en-US" sz="2400" dirty="0" err="1"/>
              <a:t>cong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xoắn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trần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lắp</a:t>
            </a:r>
            <a:r>
              <a:rPr lang="en-US" sz="2400" dirty="0"/>
              <a:t> </a:t>
            </a:r>
            <a:r>
              <a:rPr lang="en-US" sz="2400" dirty="0" err="1"/>
              <a:t>ráp</a:t>
            </a:r>
            <a:r>
              <a:rPr lang="en-US" sz="2400" dirty="0"/>
              <a:t>.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đặc</a:t>
            </a:r>
            <a:r>
              <a:rPr lang="en-US" sz="2400" dirty="0"/>
              <a:t> </a:t>
            </a:r>
            <a:r>
              <a:rPr lang="en-US" sz="2400" dirty="0" err="1"/>
              <a:t>biệt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PBA (</a:t>
            </a:r>
            <a:r>
              <a:rPr lang="en-US" sz="2400" i="1" dirty="0"/>
              <a:t>Printed Board Assembly</a:t>
            </a:r>
            <a:r>
              <a:rPr lang="en-US" sz="2400" dirty="0"/>
              <a:t> )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. </a:t>
            </a:r>
            <a:r>
              <a:rPr lang="en-US" sz="2400" dirty="0" err="1"/>
              <a:t>Bốn</a:t>
            </a:r>
            <a:r>
              <a:rPr lang="en-US" sz="2400" dirty="0"/>
              <a:t> </a:t>
            </a:r>
            <a:r>
              <a:rPr lang="en-US" sz="2400" dirty="0" err="1"/>
              <a:t>đặc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r>
              <a:rPr lang="en-US" sz="2400" dirty="0" err="1"/>
              <a:t>góp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xứng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PCB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điện</a:t>
            </a:r>
            <a:r>
              <a:rPr lang="en-US" sz="2400" dirty="0"/>
              <a:t> </a:t>
            </a:r>
            <a:r>
              <a:rPr lang="en-US" sz="2400" dirty="0" err="1"/>
              <a:t>chẵn</a:t>
            </a:r>
            <a:r>
              <a:rPr lang="en-US" sz="2400" dirty="0"/>
              <a:t> 2, 4, 6, v.v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Mỗi</a:t>
            </a:r>
            <a:r>
              <a:rPr lang="en-US" sz="2400" dirty="0" smtClean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cặp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nhiên</a:t>
            </a:r>
            <a:r>
              <a:rPr lang="en-US" sz="2400" dirty="0"/>
              <a:t> (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kích</a:t>
            </a:r>
            <a:r>
              <a:rPr lang="en-US" sz="2400" dirty="0"/>
              <a:t> </a:t>
            </a:r>
            <a:r>
              <a:rPr lang="en-US" sz="2400" dirty="0" err="1"/>
              <a:t>thước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dày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điển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0,062 inch)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xấp</a:t>
            </a:r>
            <a:r>
              <a:rPr lang="en-US" sz="2400" dirty="0"/>
              <a:t> </a:t>
            </a:r>
            <a:r>
              <a:rPr lang="en-US" sz="2400" dirty="0" err="1"/>
              <a:t>xỉ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mỗi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. </a:t>
            </a:r>
            <a:r>
              <a:rPr lang="en-US" sz="2400" dirty="0" err="1"/>
              <a:t>Ngoài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,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mạch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mỗi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cặp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trực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 smtClean="0"/>
              <a:t>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400" dirty="0" err="1" smtClean="0"/>
              <a:t>Tất</a:t>
            </a:r>
            <a:r>
              <a:rPr lang="en-US" sz="2400" dirty="0" smtClean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điện</a:t>
            </a:r>
            <a:r>
              <a:rPr lang="en-US" sz="2400" dirty="0"/>
              <a:t> </a:t>
            </a:r>
            <a:r>
              <a:rPr lang="en-US" sz="2400" dirty="0" err="1"/>
              <a:t>môi</a:t>
            </a:r>
            <a:r>
              <a:rPr lang="en-US" sz="2400" dirty="0"/>
              <a:t> </a:t>
            </a:r>
            <a:r>
              <a:rPr lang="en-US" sz="2400" dirty="0" err="1"/>
              <a:t>nằm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dày</a:t>
            </a:r>
            <a:endParaRPr lang="vi-VN" sz="2400" dirty="0"/>
          </a:p>
          <a:p>
            <a:pPr marL="457200" indent="-457200">
              <a:buAutoNum type="arabicPeriod"/>
            </a:pP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duy</a:t>
            </a:r>
            <a:r>
              <a:rPr lang="en-US" sz="2400" dirty="0"/>
              <a:t> </a:t>
            </a:r>
            <a:r>
              <a:rPr lang="en-US" sz="2400" dirty="0" err="1"/>
              <a:t>trì</a:t>
            </a:r>
            <a:r>
              <a:rPr lang="en-US" sz="2400" dirty="0"/>
              <a:t> </a:t>
            </a:r>
            <a:r>
              <a:rPr lang="en-US" sz="2400" dirty="0" err="1"/>
              <a:t>mật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đều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toàn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 </a:t>
            </a:r>
            <a:r>
              <a:rPr lang="en-US" sz="2400" dirty="0" err="1"/>
              <a:t>bề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giảm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</a:t>
            </a:r>
            <a:r>
              <a:rPr lang="en-US" sz="2400" dirty="0" err="1"/>
              <a:t>cong</a:t>
            </a:r>
            <a:r>
              <a:rPr lang="en-US" sz="2400" dirty="0"/>
              <a:t> </a:t>
            </a:r>
            <a:r>
              <a:rPr lang="en-US" sz="2400" dirty="0" err="1"/>
              <a:t>vênh</a:t>
            </a:r>
            <a:r>
              <a:rPr lang="en-US" sz="2400" dirty="0"/>
              <a:t>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5500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3.3 </a:t>
            </a:r>
            <a:r>
              <a:rPr lang="en-US" b="1" i="1" dirty="0" err="1"/>
              <a:t>Khoảng</a:t>
            </a:r>
            <a:r>
              <a:rPr lang="en-US" b="1" i="1" dirty="0"/>
              <a:t> </a:t>
            </a:r>
            <a:r>
              <a:rPr lang="en-US" b="1" i="1" dirty="0" err="1"/>
              <a:t>trống</a:t>
            </a:r>
            <a:r>
              <a:rPr lang="en-US" b="1" i="1" dirty="0"/>
              <a:t> </a:t>
            </a:r>
            <a:r>
              <a:rPr lang="en-US" b="1" i="1" dirty="0" err="1"/>
              <a:t>cạnh</a:t>
            </a:r>
            <a:r>
              <a:rPr lang="en-US" b="1" i="1" dirty="0"/>
              <a:t> card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4427796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ứng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UL,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hở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kế</a:t>
            </a:r>
            <a:r>
              <a:rPr lang="en-US" sz="2400" dirty="0"/>
              <a:t> </a:t>
            </a:r>
            <a:r>
              <a:rPr lang="en-US" sz="2400" dirty="0" err="1"/>
              <a:t>cạnh</a:t>
            </a:r>
            <a:r>
              <a:rPr lang="en-US" sz="2400" dirty="0"/>
              <a:t> card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/>
              <a:t>bất</a:t>
            </a:r>
            <a:r>
              <a:rPr lang="en-US" sz="2400" dirty="0"/>
              <a:t> </a:t>
            </a:r>
            <a:r>
              <a:rPr lang="en-US" sz="2400" dirty="0" err="1"/>
              <a:t>kỳ</a:t>
            </a:r>
            <a:r>
              <a:rPr lang="en-US" sz="2400" dirty="0"/>
              <a:t> </a:t>
            </a:r>
            <a:r>
              <a:rPr lang="en-US" sz="2400" dirty="0" err="1"/>
              <a:t>dây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0,060 inch.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bao</a:t>
            </a:r>
            <a:r>
              <a:rPr lang="en-US" sz="2400" dirty="0"/>
              <a:t> </a:t>
            </a:r>
            <a:r>
              <a:rPr lang="en-US" sz="2400" dirty="0" err="1"/>
              <a:t>gồm</a:t>
            </a:r>
            <a:r>
              <a:rPr lang="en-US" sz="2400" dirty="0"/>
              <a:t> </a:t>
            </a:r>
            <a:r>
              <a:rPr lang="en-US" sz="2400" dirty="0" err="1"/>
              <a:t>bất</a:t>
            </a:r>
            <a:r>
              <a:rPr lang="en-US" sz="2400" dirty="0"/>
              <a:t> </a:t>
            </a:r>
            <a:r>
              <a:rPr lang="en-US" sz="2400" dirty="0" err="1"/>
              <a:t>kỳ</a:t>
            </a:r>
            <a:r>
              <a:rPr lang="en-US" sz="2400" dirty="0"/>
              <a:t> </a:t>
            </a:r>
            <a:r>
              <a:rPr lang="en-US" sz="2400" dirty="0" err="1"/>
              <a:t>khả</a:t>
            </a:r>
            <a:r>
              <a:rPr lang="en-US" sz="2400" dirty="0"/>
              <a:t>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chịu</a:t>
            </a:r>
            <a:r>
              <a:rPr lang="en-US" sz="2400" dirty="0"/>
              <a:t> </a:t>
            </a:r>
            <a:r>
              <a:rPr lang="en-US" sz="2400" dirty="0" err="1"/>
              <a:t>đựng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tuyến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cắt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khiển</a:t>
            </a:r>
            <a:r>
              <a:rPr lang="en-US" sz="2400" dirty="0"/>
              <a:t>.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khía</a:t>
            </a:r>
            <a:r>
              <a:rPr lang="en-US" sz="2400" dirty="0"/>
              <a:t> </a:t>
            </a:r>
            <a:r>
              <a:rPr lang="en-US" sz="2400" dirty="0" err="1"/>
              <a:t>cạnh</a:t>
            </a:r>
            <a:r>
              <a:rPr lang="en-US" sz="2400" dirty="0"/>
              <a:t> </a:t>
            </a:r>
            <a:r>
              <a:rPr lang="en-US" sz="2400" dirty="0" err="1"/>
              <a:t>lắp</a:t>
            </a:r>
            <a:r>
              <a:rPr lang="en-US" sz="2400" dirty="0"/>
              <a:t> </a:t>
            </a:r>
            <a:r>
              <a:rPr lang="en-US" sz="2400" dirty="0" err="1"/>
              <a:t>ráp</a:t>
            </a:r>
            <a:r>
              <a:rPr lang="en-US" sz="2400" dirty="0"/>
              <a:t>,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khe</a:t>
            </a:r>
            <a:r>
              <a:rPr lang="en-US" sz="2400" dirty="0"/>
              <a:t> </a:t>
            </a:r>
            <a:r>
              <a:rPr lang="en-US" sz="2400" dirty="0" err="1"/>
              <a:t>hở</a:t>
            </a:r>
            <a:r>
              <a:rPr lang="en-US" sz="2400" dirty="0"/>
              <a:t> </a:t>
            </a:r>
            <a:r>
              <a:rPr lang="en-US" sz="2400" dirty="0" err="1"/>
              <a:t>cạnh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0.150-0.200 inch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PCB.</a:t>
            </a:r>
            <a:endParaRPr lang="vi-VN" sz="2400" dirty="0"/>
          </a:p>
        </p:txBody>
      </p:sp>
      <p:pic>
        <p:nvPicPr>
          <p:cNvPr id="717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147" y="2123383"/>
            <a:ext cx="389359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0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3.3 </a:t>
            </a:r>
            <a:r>
              <a:rPr lang="en-US" b="1" i="1" dirty="0" err="1"/>
              <a:t>Khoảng</a:t>
            </a:r>
            <a:r>
              <a:rPr lang="en-US" b="1" i="1" dirty="0"/>
              <a:t> </a:t>
            </a:r>
            <a:r>
              <a:rPr lang="en-US" b="1" i="1" dirty="0" err="1"/>
              <a:t>trống</a:t>
            </a:r>
            <a:r>
              <a:rPr lang="en-US" b="1" i="1" dirty="0"/>
              <a:t> </a:t>
            </a:r>
            <a:r>
              <a:rPr lang="en-US" b="1" i="1" dirty="0" err="1"/>
              <a:t>cạnh</a:t>
            </a:r>
            <a:r>
              <a:rPr lang="en-US" b="1" i="1" dirty="0"/>
              <a:t> card</a:t>
            </a:r>
            <a:endParaRPr lang="vi-VN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916832"/>
            <a:ext cx="6191250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20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3.4 </a:t>
            </a:r>
            <a:r>
              <a:rPr lang="en-US" b="1" i="1" dirty="0" err="1"/>
              <a:t>Vị</a:t>
            </a:r>
            <a:r>
              <a:rPr lang="en-US" b="1" i="1" dirty="0"/>
              <a:t> </a:t>
            </a:r>
            <a:r>
              <a:rPr lang="en-US" b="1" i="1" dirty="0" err="1"/>
              <a:t>trí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các</a:t>
            </a:r>
            <a:r>
              <a:rPr lang="en-US" b="1" i="1" dirty="0"/>
              <a:t> </a:t>
            </a:r>
            <a:r>
              <a:rPr lang="en-US" b="1" i="1" dirty="0" err="1"/>
              <a:t>phần</a:t>
            </a:r>
            <a:r>
              <a:rPr lang="en-US" b="1" i="1" dirty="0"/>
              <a:t> </a:t>
            </a:r>
            <a:r>
              <a:rPr lang="en-US" b="1" i="1" dirty="0" err="1"/>
              <a:t>tử</a:t>
            </a:r>
            <a:r>
              <a:rPr lang="en-US" b="1" i="1" dirty="0"/>
              <a:t> </a:t>
            </a:r>
            <a:r>
              <a:rPr lang="en-US" b="1" i="1" dirty="0" err="1"/>
              <a:t>phân</a:t>
            </a:r>
            <a:r>
              <a:rPr lang="en-US" b="1" i="1" dirty="0"/>
              <a:t> </a:t>
            </a:r>
            <a:r>
              <a:rPr lang="en-US" b="1" i="1" dirty="0" err="1"/>
              <a:t>cực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Tốt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cực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PCB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hướng</a:t>
            </a:r>
            <a:r>
              <a:rPr lang="en-US" sz="2400" dirty="0"/>
              <a:t>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5500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3.5 </a:t>
            </a:r>
            <a:r>
              <a:rPr lang="en-US" b="1" i="1" dirty="0" err="1"/>
              <a:t>Hướng</a:t>
            </a:r>
            <a:r>
              <a:rPr lang="en-US" b="1" i="1" dirty="0"/>
              <a:t> </a:t>
            </a:r>
            <a:r>
              <a:rPr lang="en-US" b="1" i="1" dirty="0" err="1"/>
              <a:t>dẫn</a:t>
            </a:r>
            <a:r>
              <a:rPr lang="en-US" b="1" i="1" dirty="0"/>
              <a:t> </a:t>
            </a:r>
            <a:r>
              <a:rPr lang="en-US" b="1" i="1" dirty="0" err="1"/>
              <a:t>bố</a:t>
            </a:r>
            <a:r>
              <a:rPr lang="en-US" b="1" i="1" dirty="0"/>
              <a:t> </a:t>
            </a:r>
            <a:r>
              <a:rPr lang="en-US" b="1" i="1" dirty="0" err="1"/>
              <a:t>trí</a:t>
            </a:r>
            <a:r>
              <a:rPr lang="en-US" b="1" i="1" dirty="0"/>
              <a:t> </a:t>
            </a:r>
            <a:r>
              <a:rPr lang="en-US" b="1" i="1" dirty="0" err="1"/>
              <a:t>hàn</a:t>
            </a:r>
            <a:r>
              <a:rPr lang="en-US" b="1" i="1" dirty="0"/>
              <a:t> </a:t>
            </a:r>
            <a:r>
              <a:rPr lang="en-US" b="1" i="1" dirty="0" err="1"/>
              <a:t>sóng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riêng</a:t>
            </a:r>
            <a:r>
              <a:rPr lang="en-US" sz="2400" dirty="0"/>
              <a:t> </a:t>
            </a:r>
            <a:r>
              <a:rPr lang="en-US" sz="2400" dirty="0" err="1"/>
              <a:t>biệt</a:t>
            </a:r>
            <a:r>
              <a:rPr lang="en-US" sz="2400" dirty="0"/>
              <a:t> (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)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gắn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PCB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hàn</a:t>
            </a:r>
            <a:r>
              <a:rPr lang="en-US" sz="2400" dirty="0"/>
              <a:t> </a:t>
            </a:r>
            <a:r>
              <a:rPr lang="en-US" sz="2400" dirty="0" err="1"/>
              <a:t>sóng</a:t>
            </a:r>
            <a:r>
              <a:rPr lang="en-US" sz="2400" dirty="0"/>
              <a:t>,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tắc</a:t>
            </a:r>
            <a:r>
              <a:rPr lang="en-US" sz="2400" dirty="0"/>
              <a:t> </a:t>
            </a:r>
            <a:r>
              <a:rPr lang="en-US" sz="2400" dirty="0" err="1"/>
              <a:t>bố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đặc</a:t>
            </a:r>
            <a:r>
              <a:rPr lang="en-US" sz="2400" dirty="0"/>
              <a:t> </a:t>
            </a:r>
            <a:r>
              <a:rPr lang="en-US" sz="2400" dirty="0" err="1"/>
              <a:t>biệt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áp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vi-VN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487" y="3068960"/>
            <a:ext cx="4946124" cy="363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0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6912768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6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51" y="1124744"/>
            <a:ext cx="8013700" cy="48245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PCB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,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. </a:t>
            </a:r>
            <a:r>
              <a:rPr lang="en-US" dirty="0" err="1" smtClean="0"/>
              <a:t>Lợi</a:t>
            </a:r>
            <a:r>
              <a:rPr lang="en-US" dirty="0" smtClean="0"/>
              <a:t> </a:t>
            </a:r>
            <a:r>
              <a:rPr lang="en-US" dirty="0" err="1" smtClean="0"/>
              <a:t>ích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nhằm</a:t>
            </a:r>
            <a:r>
              <a:rPr lang="en-US" dirty="0"/>
              <a:t> </a:t>
            </a:r>
            <a:r>
              <a:rPr lang="en-US" dirty="0" err="1"/>
              <a:t>tận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đa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ANS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giảm</a:t>
            </a:r>
            <a:r>
              <a:rPr lang="en-US" dirty="0"/>
              <a:t> </a:t>
            </a:r>
            <a:r>
              <a:rPr lang="en-US" dirty="0" err="1"/>
              <a:t>thiểu</a:t>
            </a:r>
            <a:r>
              <a:rPr lang="en-US" dirty="0"/>
              <a:t> chi </a:t>
            </a:r>
            <a:r>
              <a:rPr lang="en-US" dirty="0" err="1"/>
              <a:t>phí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 smtClean="0"/>
              <a:t>:</a:t>
            </a:r>
          </a:p>
          <a:p>
            <a:pPr lvl="0"/>
            <a:r>
              <a:rPr lang="en-US" sz="2400" cap="all" dirty="0"/>
              <a:t>Full SMT. Component side only</a:t>
            </a:r>
            <a:endParaRPr lang="vi-VN" sz="2400" dirty="0"/>
          </a:p>
          <a:p>
            <a:pPr lvl="0"/>
            <a:r>
              <a:rPr lang="en-US" sz="2400" cap="all" dirty="0"/>
              <a:t>Full SMT. on both Component and solder sides</a:t>
            </a:r>
            <a:endParaRPr lang="vi-VN" sz="2400" dirty="0"/>
          </a:p>
          <a:p>
            <a:pPr lvl="0"/>
            <a:r>
              <a:rPr lang="en-US" sz="2400" cap="all" dirty="0"/>
              <a:t>Mixed SMT. and </a:t>
            </a:r>
            <a:r>
              <a:rPr lang="en-US" sz="2400" cap="all" dirty="0" err="1"/>
              <a:t>pth</a:t>
            </a:r>
            <a:r>
              <a:rPr lang="en-US" sz="2400" cap="all" dirty="0"/>
              <a:t> (</a:t>
            </a:r>
            <a:r>
              <a:rPr lang="en-US" sz="2400" dirty="0"/>
              <a:t>Plated through hole)</a:t>
            </a:r>
            <a:r>
              <a:rPr lang="en-US" sz="2400" cap="all" dirty="0"/>
              <a:t>. on component side only</a:t>
            </a:r>
            <a:endParaRPr lang="vi-VN" sz="2400" dirty="0"/>
          </a:p>
          <a:p>
            <a:r>
              <a:rPr lang="en-US" sz="2400" cap="all" dirty="0"/>
              <a:t>mixed </a:t>
            </a:r>
            <a:r>
              <a:rPr lang="en-US" sz="2400" cap="all" dirty="0" err="1"/>
              <a:t>smt.</a:t>
            </a:r>
            <a:r>
              <a:rPr lang="en-US" sz="2400" cap="all" dirty="0"/>
              <a:t> and </a:t>
            </a:r>
            <a:r>
              <a:rPr lang="en-US" sz="2400" cap="all" dirty="0" err="1"/>
              <a:t>pth</a:t>
            </a:r>
            <a:r>
              <a:rPr lang="en-US" sz="2400" cap="all" dirty="0"/>
              <a:t>. with active </a:t>
            </a:r>
            <a:r>
              <a:rPr lang="en-US" sz="2400" cap="all" dirty="0" err="1"/>
              <a:t>smd</a:t>
            </a:r>
            <a:r>
              <a:rPr lang="en-US" sz="2400" cap="small" dirty="0" err="1"/>
              <a:t>s</a:t>
            </a:r>
            <a:r>
              <a:rPr lang="en-US" sz="2400" cap="small" dirty="0"/>
              <a:t> (</a:t>
            </a:r>
            <a:r>
              <a:rPr lang="en-US" sz="2400" b="1" dirty="0"/>
              <a:t>surface-mount</a:t>
            </a:r>
            <a:r>
              <a:rPr lang="en-US" sz="2400" dirty="0"/>
              <a:t> device</a:t>
            </a:r>
            <a:r>
              <a:rPr lang="vi-VN" sz="2400" dirty="0"/>
              <a:t>)</a:t>
            </a:r>
            <a:r>
              <a:rPr lang="en-US" sz="2400" cap="all" dirty="0"/>
              <a:t> on the component side and passive components on solder side</a:t>
            </a: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0492" y="1916832"/>
            <a:ext cx="801370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vi-VN" sz="2400" dirty="0" smtClean="0"/>
          </a:p>
          <a:p>
            <a:pPr>
              <a:buFontTx/>
              <a:buNone/>
            </a:pP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01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3.5 </a:t>
            </a:r>
            <a:r>
              <a:rPr lang="en-US" b="1" i="1" dirty="0" err="1"/>
              <a:t>Hướng</a:t>
            </a:r>
            <a:r>
              <a:rPr lang="en-US" b="1" i="1" dirty="0"/>
              <a:t> </a:t>
            </a:r>
            <a:r>
              <a:rPr lang="en-US" b="1" i="1" dirty="0" err="1"/>
              <a:t>dẫn</a:t>
            </a:r>
            <a:r>
              <a:rPr lang="en-US" b="1" i="1" dirty="0"/>
              <a:t> </a:t>
            </a:r>
            <a:r>
              <a:rPr lang="en-US" b="1" i="1" dirty="0" err="1"/>
              <a:t>bố</a:t>
            </a:r>
            <a:r>
              <a:rPr lang="en-US" b="1" i="1" dirty="0"/>
              <a:t> </a:t>
            </a:r>
            <a:r>
              <a:rPr lang="en-US" b="1" i="1" dirty="0" err="1"/>
              <a:t>trí</a:t>
            </a:r>
            <a:r>
              <a:rPr lang="en-US" b="1" i="1" dirty="0"/>
              <a:t> </a:t>
            </a:r>
            <a:r>
              <a:rPr lang="en-US" b="1" i="1" dirty="0" err="1"/>
              <a:t>hàn</a:t>
            </a:r>
            <a:r>
              <a:rPr lang="en-US" b="1" i="1" dirty="0"/>
              <a:t> </a:t>
            </a:r>
            <a:r>
              <a:rPr lang="en-US" b="1" i="1" dirty="0" err="1"/>
              <a:t>sóng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u="sng" dirty="0"/>
              <a:t>Avoid</a:t>
            </a:r>
            <a:r>
              <a:rPr lang="en-US" sz="2400" dirty="0"/>
              <a:t> staggering </a:t>
            </a:r>
            <a:r>
              <a:rPr lang="en-US" sz="2400" u="sng" dirty="0"/>
              <a:t>wave</a:t>
            </a:r>
            <a:r>
              <a:rPr lang="en-US" sz="2400" dirty="0"/>
              <a:t> soldered adjacent chip components</a:t>
            </a:r>
            <a:endParaRPr lang="vi-VN" sz="2400" dirty="0"/>
          </a:p>
          <a:p>
            <a:pPr marL="0" indent="0">
              <a:buNone/>
            </a:pPr>
            <a:endParaRPr lang="vi-VN" sz="2400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505" y="2420888"/>
            <a:ext cx="6343650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6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3.6 </a:t>
            </a:r>
            <a:r>
              <a:rPr lang="en-US" b="1" i="1" dirty="0" err="1"/>
              <a:t>Xem</a:t>
            </a:r>
            <a:r>
              <a:rPr lang="en-US" b="1" i="1" dirty="0"/>
              <a:t> </a:t>
            </a:r>
            <a:r>
              <a:rPr lang="en-US" b="1" i="1" dirty="0" err="1"/>
              <a:t>xét</a:t>
            </a:r>
            <a:r>
              <a:rPr lang="en-US" b="1" i="1" dirty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ràng</a:t>
            </a:r>
            <a:r>
              <a:rPr lang="en-US" b="1" i="1" dirty="0"/>
              <a:t> </a:t>
            </a:r>
            <a:r>
              <a:rPr lang="en-US" b="1" i="1" dirty="0" err="1"/>
              <a:t>buộc</a:t>
            </a:r>
            <a:r>
              <a:rPr lang="en-US" b="1" i="1" dirty="0"/>
              <a:t> </a:t>
            </a:r>
            <a:r>
              <a:rPr lang="en-US" b="1" i="1" dirty="0" err="1"/>
              <a:t>lỗ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8172212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Các</a:t>
            </a:r>
            <a:r>
              <a:rPr lang="en-US" sz="2400" dirty="0"/>
              <a:t> VIA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kế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SMT </a:t>
            </a:r>
            <a:r>
              <a:rPr lang="en-US" sz="2400" dirty="0" err="1"/>
              <a:t>và</a:t>
            </a:r>
            <a:r>
              <a:rPr lang="en-US" sz="2400" dirty="0"/>
              <a:t> FINELINE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kính</a:t>
            </a:r>
            <a:r>
              <a:rPr lang="en-US" sz="2400" dirty="0"/>
              <a:t> 0,015 inch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miếng</a:t>
            </a:r>
            <a:r>
              <a:rPr lang="en-US" sz="2400" dirty="0"/>
              <a:t> </a:t>
            </a:r>
            <a:r>
              <a:rPr lang="en-US" sz="2400" dirty="0" err="1"/>
              <a:t>đệm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kính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0,032 inch.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vias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gắn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(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phủ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nạ</a:t>
            </a:r>
            <a:r>
              <a:rPr lang="en-US" sz="2400" dirty="0"/>
              <a:t> </a:t>
            </a:r>
            <a:r>
              <a:rPr lang="en-US" sz="2400" dirty="0" err="1"/>
              <a:t>hàn</a:t>
            </a:r>
            <a:r>
              <a:rPr lang="en-US" sz="2400" dirty="0"/>
              <a:t>)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PWB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giảm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vấn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hàn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đảm</a:t>
            </a:r>
            <a:r>
              <a:rPr lang="en-US" sz="2400" dirty="0"/>
              <a:t>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kín</a:t>
            </a:r>
            <a:r>
              <a:rPr lang="en-US" sz="2400" dirty="0"/>
              <a:t> </a:t>
            </a:r>
            <a:r>
              <a:rPr lang="en-US" sz="2400" dirty="0" err="1"/>
              <a:t>khít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máy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.</a:t>
            </a:r>
            <a:endParaRPr lang="vi-VN" sz="2400" dirty="0"/>
          </a:p>
          <a:p>
            <a:pPr marL="0" indent="0">
              <a:buNone/>
            </a:pP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30086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236" y="1196752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3.7 </a:t>
            </a: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dụng</a:t>
            </a:r>
            <a:r>
              <a:rPr lang="en-US" b="1" i="1" dirty="0"/>
              <a:t> </a:t>
            </a:r>
            <a:r>
              <a:rPr lang="en-US" b="1" i="1" dirty="0" err="1"/>
              <a:t>cụ</a:t>
            </a:r>
            <a:r>
              <a:rPr lang="en-US" b="1" i="1" dirty="0"/>
              <a:t> (</a:t>
            </a:r>
            <a:r>
              <a:rPr lang="en-US" b="1" i="1" dirty="0" err="1"/>
              <a:t>định</a:t>
            </a:r>
            <a:r>
              <a:rPr lang="en-US" b="1" i="1" dirty="0"/>
              <a:t> </a:t>
            </a:r>
            <a:r>
              <a:rPr lang="en-US" b="1" i="1" dirty="0" err="1"/>
              <a:t>vị</a:t>
            </a:r>
            <a:r>
              <a:rPr lang="en-US" b="1" i="1" dirty="0"/>
              <a:t>)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17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lắp</a:t>
            </a:r>
            <a:r>
              <a:rPr lang="en-US" sz="2400" dirty="0"/>
              <a:t> </a:t>
            </a:r>
            <a:r>
              <a:rPr lang="en-US" sz="2400" dirty="0" err="1" smtClean="0"/>
              <a:t>ráp</a:t>
            </a:r>
            <a:r>
              <a:rPr lang="en-US" sz="2400" dirty="0" smtClean="0"/>
              <a:t>.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kính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tiêu</a:t>
            </a:r>
            <a:r>
              <a:rPr lang="en-US" sz="2400" dirty="0"/>
              <a:t> </a:t>
            </a:r>
            <a:r>
              <a:rPr lang="en-US" sz="2400" dirty="0" err="1"/>
              <a:t>chuẩn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0,125 + 0,002 / -0.000 inch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kính</a:t>
            </a:r>
            <a:r>
              <a:rPr lang="en-US" sz="2400" dirty="0"/>
              <a:t>. PWB </a:t>
            </a:r>
            <a:r>
              <a:rPr lang="en-US" sz="2400" dirty="0" err="1"/>
              <a:t>thường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lắp</a:t>
            </a:r>
            <a:r>
              <a:rPr lang="en-US" sz="2400" dirty="0"/>
              <a:t> </a:t>
            </a:r>
            <a:r>
              <a:rPr lang="en-US" sz="2400" dirty="0" err="1"/>
              <a:t>ráp</a:t>
            </a:r>
            <a:r>
              <a:rPr lang="en-US" sz="2400" dirty="0"/>
              <a:t> ở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tiêu</a:t>
            </a:r>
            <a:r>
              <a:rPr lang="en-US" sz="2400" dirty="0"/>
              <a:t> </a:t>
            </a:r>
            <a:r>
              <a:rPr lang="en-US" sz="2400" dirty="0" err="1"/>
              <a:t>chuẩn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9.</a:t>
            </a:r>
            <a:endParaRPr lang="vi-VN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436905"/>
              </p:ext>
            </p:extLst>
          </p:nvPr>
        </p:nvGraphicFramePr>
        <p:xfrm>
          <a:off x="6516216" y="3140968"/>
          <a:ext cx="193545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Bitmap Image" r:id="rId3" imgW="1848108" imgH="1171429" progId="Paint.Picture">
                  <p:embed/>
                </p:oleObj>
              </mc:Choice>
              <mc:Fallback>
                <p:oleObj name="Bitmap Image" r:id="rId3" imgW="1848108" imgH="1171429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140968"/>
                        <a:ext cx="1935458" cy="122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32236" y="3356992"/>
            <a:ext cx="58679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kính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tiêu</a:t>
            </a:r>
            <a:r>
              <a:rPr lang="en-US" sz="2400" dirty="0"/>
              <a:t> </a:t>
            </a:r>
            <a:r>
              <a:rPr lang="en-US" sz="2400" dirty="0" err="1"/>
              <a:t>chuẩn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0,125 inch (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0,090 inch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kính</a:t>
            </a:r>
            <a:r>
              <a:rPr lang="en-US" sz="2400" dirty="0" smtClean="0"/>
              <a:t>).</a:t>
            </a:r>
          </a:p>
          <a:p>
            <a:pPr marL="0" indent="0">
              <a:buNone/>
            </a:pP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0,050 inch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ở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sơ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PCB.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0,025 inch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bên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.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0,125 inch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30086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3.8 </a:t>
            </a: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nhãn</a:t>
            </a:r>
            <a:r>
              <a:rPr lang="en-US" b="1" i="1" dirty="0"/>
              <a:t> </a:t>
            </a:r>
            <a:r>
              <a:rPr lang="en-US" b="1" i="1" dirty="0" err="1"/>
              <a:t>hiệu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17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Nhãn</a:t>
            </a:r>
            <a:r>
              <a:rPr lang="en-US" sz="2400" dirty="0"/>
              <a:t> </a:t>
            </a: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gắn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bề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(SMD).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nhãn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phép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quang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mẫu</a:t>
            </a:r>
            <a:r>
              <a:rPr lang="en-US" sz="2400" dirty="0"/>
              <a:t> </a:t>
            </a:r>
            <a:r>
              <a:rPr lang="en-US" sz="2400" dirty="0" err="1"/>
              <a:t>ảnh</a:t>
            </a:r>
            <a:r>
              <a:rPr lang="en-US" sz="2400" dirty="0"/>
              <a:t> </a:t>
            </a:r>
            <a:r>
              <a:rPr lang="en-US" sz="2400" dirty="0" err="1"/>
              <a:t>nghệ</a:t>
            </a:r>
            <a:r>
              <a:rPr lang="en-US" sz="2400" dirty="0"/>
              <a:t> </a:t>
            </a:r>
            <a:r>
              <a:rPr lang="en-US" sz="2400" dirty="0" err="1"/>
              <a:t>thuật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PCB.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kích</a:t>
            </a:r>
            <a:r>
              <a:rPr lang="en-US" sz="2400" dirty="0"/>
              <a:t> </a:t>
            </a:r>
            <a:r>
              <a:rPr lang="en-US" sz="2400" dirty="0" err="1"/>
              <a:t>thước</a:t>
            </a:r>
            <a:r>
              <a:rPr lang="en-US" sz="2400" dirty="0"/>
              <a:t> </a:t>
            </a:r>
            <a:r>
              <a:rPr lang="en-US" sz="2400" dirty="0" err="1"/>
              <a:t>nhãn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13.</a:t>
            </a:r>
            <a:endParaRPr lang="vi-VN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09020"/>
            <a:ext cx="5966364" cy="94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6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3.8 </a:t>
            </a: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nhãn</a:t>
            </a:r>
            <a:r>
              <a:rPr lang="en-US" b="1" i="1" dirty="0"/>
              <a:t> </a:t>
            </a:r>
            <a:r>
              <a:rPr lang="en-US" b="1" i="1" dirty="0" err="1"/>
              <a:t>hiệu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281849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nhãn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ở </a:t>
            </a:r>
            <a:r>
              <a:rPr lang="en-US" sz="2400" dirty="0" err="1"/>
              <a:t>ba</a:t>
            </a:r>
            <a:r>
              <a:rPr lang="en-US" sz="2400" dirty="0"/>
              <a:t> </a:t>
            </a:r>
            <a:r>
              <a:rPr lang="en-US" sz="2400" dirty="0" err="1"/>
              <a:t>góc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PCB </a:t>
            </a:r>
            <a:r>
              <a:rPr lang="en-US" sz="2400" dirty="0" err="1"/>
              <a:t>riêng</a:t>
            </a:r>
            <a:r>
              <a:rPr lang="en-US" sz="2400" dirty="0"/>
              <a:t> </a:t>
            </a:r>
            <a:r>
              <a:rPr lang="en-US" sz="2400" dirty="0" err="1"/>
              <a:t>lẻ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14.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nhãn</a:t>
            </a:r>
            <a:r>
              <a:rPr lang="en-US" sz="2400" dirty="0"/>
              <a:t> </a:t>
            </a:r>
            <a:r>
              <a:rPr lang="en-US" sz="2400" dirty="0" err="1"/>
              <a:t>cũng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</a:t>
            </a:r>
            <a:r>
              <a:rPr lang="en-US" sz="2400" dirty="0" err="1"/>
              <a:t>xung</a:t>
            </a:r>
            <a:r>
              <a:rPr lang="en-US" sz="2400" dirty="0"/>
              <a:t> </a:t>
            </a:r>
            <a:r>
              <a:rPr lang="en-US" sz="2400" dirty="0" err="1"/>
              <a:t>quanh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lớn</a:t>
            </a:r>
            <a:r>
              <a:rPr lang="en-US" sz="2400" dirty="0"/>
              <a:t> (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68 pin)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mịn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.</a:t>
            </a:r>
            <a:endParaRPr lang="vi-VN" sz="2400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250730" y="1446485"/>
            <a:ext cx="5829300" cy="4463415"/>
            <a:chOff x="612" y="6677"/>
            <a:chExt cx="9180" cy="7029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332" y="7772"/>
              <a:ext cx="6480" cy="4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512" y="1227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6912" y="795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7452" y="1173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512" y="1173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7452" y="795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7452" y="1227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cxnSp>
          <p:nvCxnSpPr>
            <p:cNvPr id="15" name="Line 1071"/>
            <p:cNvCxnSpPr/>
            <p:nvPr/>
          </p:nvCxnSpPr>
          <p:spPr bwMode="auto">
            <a:xfrm>
              <a:off x="3492" y="93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" name="Line 1072"/>
            <p:cNvCxnSpPr/>
            <p:nvPr/>
          </p:nvCxnSpPr>
          <p:spPr bwMode="auto">
            <a:xfrm>
              <a:off x="3672" y="93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7" name="Line 1073"/>
            <p:cNvCxnSpPr/>
            <p:nvPr/>
          </p:nvCxnSpPr>
          <p:spPr bwMode="auto">
            <a:xfrm>
              <a:off x="3852" y="93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8" name="Line 1074"/>
            <p:cNvCxnSpPr/>
            <p:nvPr/>
          </p:nvCxnSpPr>
          <p:spPr bwMode="auto">
            <a:xfrm>
              <a:off x="4032" y="93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9" name="Line 1075"/>
            <p:cNvCxnSpPr/>
            <p:nvPr/>
          </p:nvCxnSpPr>
          <p:spPr bwMode="auto">
            <a:xfrm>
              <a:off x="4212" y="93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" name="Line 1076"/>
            <p:cNvCxnSpPr/>
            <p:nvPr/>
          </p:nvCxnSpPr>
          <p:spPr bwMode="auto">
            <a:xfrm>
              <a:off x="4392" y="93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Line 1077"/>
            <p:cNvCxnSpPr/>
            <p:nvPr/>
          </p:nvCxnSpPr>
          <p:spPr bwMode="auto">
            <a:xfrm>
              <a:off x="4572" y="939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Line 1078"/>
            <p:cNvCxnSpPr/>
            <p:nvPr/>
          </p:nvCxnSpPr>
          <p:spPr bwMode="auto">
            <a:xfrm>
              <a:off x="4572" y="975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3" name="Line 1079"/>
            <p:cNvCxnSpPr/>
            <p:nvPr/>
          </p:nvCxnSpPr>
          <p:spPr bwMode="auto">
            <a:xfrm>
              <a:off x="4572" y="993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4" name="Line 1080"/>
            <p:cNvCxnSpPr/>
            <p:nvPr/>
          </p:nvCxnSpPr>
          <p:spPr bwMode="auto">
            <a:xfrm>
              <a:off x="4572" y="1011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5" name="Line 1081"/>
            <p:cNvCxnSpPr/>
            <p:nvPr/>
          </p:nvCxnSpPr>
          <p:spPr bwMode="auto">
            <a:xfrm>
              <a:off x="4572" y="1029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6" name="Line 1082"/>
            <p:cNvCxnSpPr/>
            <p:nvPr/>
          </p:nvCxnSpPr>
          <p:spPr bwMode="auto">
            <a:xfrm>
              <a:off x="4572" y="1047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7" name="Line 1083"/>
            <p:cNvCxnSpPr/>
            <p:nvPr/>
          </p:nvCxnSpPr>
          <p:spPr bwMode="auto">
            <a:xfrm>
              <a:off x="4572" y="1065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8" name="Line 1084"/>
            <p:cNvCxnSpPr/>
            <p:nvPr/>
          </p:nvCxnSpPr>
          <p:spPr bwMode="auto">
            <a:xfrm>
              <a:off x="4572" y="1083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9" name="Line 1085"/>
            <p:cNvCxnSpPr/>
            <p:nvPr/>
          </p:nvCxnSpPr>
          <p:spPr bwMode="auto">
            <a:xfrm>
              <a:off x="3312" y="975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0" name="Line 1087"/>
            <p:cNvCxnSpPr/>
            <p:nvPr/>
          </p:nvCxnSpPr>
          <p:spPr bwMode="auto">
            <a:xfrm>
              <a:off x="3312" y="1011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1" name="Line 1088"/>
            <p:cNvCxnSpPr/>
            <p:nvPr/>
          </p:nvCxnSpPr>
          <p:spPr bwMode="auto">
            <a:xfrm>
              <a:off x="3312" y="993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2" name="Line 1089"/>
            <p:cNvCxnSpPr/>
            <p:nvPr/>
          </p:nvCxnSpPr>
          <p:spPr bwMode="auto">
            <a:xfrm>
              <a:off x="3312" y="1029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3" name="Line 1090"/>
            <p:cNvCxnSpPr/>
            <p:nvPr/>
          </p:nvCxnSpPr>
          <p:spPr bwMode="auto">
            <a:xfrm>
              <a:off x="3312" y="1047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4" name="Line 1091"/>
            <p:cNvCxnSpPr/>
            <p:nvPr/>
          </p:nvCxnSpPr>
          <p:spPr bwMode="auto">
            <a:xfrm>
              <a:off x="3312" y="1083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5" name="Line 1092"/>
            <p:cNvCxnSpPr/>
            <p:nvPr/>
          </p:nvCxnSpPr>
          <p:spPr bwMode="auto">
            <a:xfrm>
              <a:off x="3312" y="10652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6" name="Line 1093"/>
            <p:cNvCxnSpPr/>
            <p:nvPr/>
          </p:nvCxnSpPr>
          <p:spPr bwMode="auto">
            <a:xfrm>
              <a:off x="4572" y="110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7" name="Line 1094"/>
            <p:cNvCxnSpPr/>
            <p:nvPr/>
          </p:nvCxnSpPr>
          <p:spPr bwMode="auto">
            <a:xfrm>
              <a:off x="4032" y="110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8" name="Line 1095"/>
            <p:cNvCxnSpPr/>
            <p:nvPr/>
          </p:nvCxnSpPr>
          <p:spPr bwMode="auto">
            <a:xfrm>
              <a:off x="3852" y="110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9" name="Line 1096"/>
            <p:cNvCxnSpPr/>
            <p:nvPr/>
          </p:nvCxnSpPr>
          <p:spPr bwMode="auto">
            <a:xfrm>
              <a:off x="4212" y="110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0" name="Line 1097"/>
            <p:cNvCxnSpPr/>
            <p:nvPr/>
          </p:nvCxnSpPr>
          <p:spPr bwMode="auto">
            <a:xfrm>
              <a:off x="4392" y="110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1" name="Line 1098"/>
            <p:cNvCxnSpPr/>
            <p:nvPr/>
          </p:nvCxnSpPr>
          <p:spPr bwMode="auto">
            <a:xfrm>
              <a:off x="3672" y="110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" name="Line 1099"/>
            <p:cNvCxnSpPr/>
            <p:nvPr/>
          </p:nvCxnSpPr>
          <p:spPr bwMode="auto">
            <a:xfrm>
              <a:off x="3492" y="11012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4752" y="939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1580" y="11820"/>
              <a:ext cx="40" cy="60"/>
            </a:xfrm>
            <a:custGeom>
              <a:avLst/>
              <a:gdLst>
                <a:gd name="T0" fmla="*/ 25400 w 40"/>
                <a:gd name="T1" fmla="*/ 0 h 60"/>
                <a:gd name="T2" fmla="*/ 0 w 40"/>
                <a:gd name="T3" fmla="*/ 38100 h 60"/>
                <a:gd name="T4" fmla="*/ 25400 w 40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60">
                  <a:moveTo>
                    <a:pt x="40" y="0"/>
                  </a:moveTo>
                  <a:cubicBezTo>
                    <a:pt x="27" y="20"/>
                    <a:pt x="0" y="60"/>
                    <a:pt x="0" y="60"/>
                  </a:cubicBezTo>
                  <a:cubicBezTo>
                    <a:pt x="0" y="60"/>
                    <a:pt x="27" y="20"/>
                    <a:pt x="40" y="0"/>
                  </a:cubicBezTo>
                  <a:close/>
                </a:path>
              </a:pathLst>
            </a:cu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499" y="11814"/>
              <a:ext cx="61" cy="66"/>
            </a:xfrm>
            <a:custGeom>
              <a:avLst/>
              <a:gdLst>
                <a:gd name="T0" fmla="*/ 38735 w 61"/>
                <a:gd name="T1" fmla="*/ 3810 h 66"/>
                <a:gd name="T2" fmla="*/ 13335 w 61"/>
                <a:gd name="T3" fmla="*/ 41910 h 66"/>
                <a:gd name="T4" fmla="*/ 26035 w 61"/>
                <a:gd name="T5" fmla="*/ 3810 h 66"/>
                <a:gd name="T6" fmla="*/ 38735 w 61"/>
                <a:gd name="T7" fmla="*/ 381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1" h="66">
                  <a:moveTo>
                    <a:pt x="61" y="6"/>
                  </a:moveTo>
                  <a:cubicBezTo>
                    <a:pt x="48" y="26"/>
                    <a:pt x="45" y="66"/>
                    <a:pt x="21" y="66"/>
                  </a:cubicBezTo>
                  <a:cubicBezTo>
                    <a:pt x="0" y="66"/>
                    <a:pt x="29" y="24"/>
                    <a:pt x="41" y="6"/>
                  </a:cubicBezTo>
                  <a:cubicBezTo>
                    <a:pt x="45" y="0"/>
                    <a:pt x="54" y="6"/>
                    <a:pt x="61" y="6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4819" y="9441"/>
              <a:ext cx="72" cy="79"/>
            </a:xfrm>
            <a:custGeom>
              <a:avLst/>
              <a:gdLst>
                <a:gd name="T0" fmla="*/ 635 w 72"/>
                <a:gd name="T1" fmla="*/ 24765 h 79"/>
                <a:gd name="T2" fmla="*/ 38735 w 72"/>
                <a:gd name="T3" fmla="*/ 12065 h 79"/>
                <a:gd name="T4" fmla="*/ 13335 w 72"/>
                <a:gd name="T5" fmla="*/ 50165 h 79"/>
                <a:gd name="T6" fmla="*/ 26035 w 72"/>
                <a:gd name="T7" fmla="*/ 12065 h 79"/>
                <a:gd name="T8" fmla="*/ 635 w 72"/>
                <a:gd name="T9" fmla="*/ 24765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" h="79">
                  <a:moveTo>
                    <a:pt x="1" y="39"/>
                  </a:moveTo>
                  <a:cubicBezTo>
                    <a:pt x="21" y="32"/>
                    <a:pt x="52" y="0"/>
                    <a:pt x="61" y="19"/>
                  </a:cubicBezTo>
                  <a:cubicBezTo>
                    <a:pt x="72" y="40"/>
                    <a:pt x="45" y="79"/>
                    <a:pt x="21" y="79"/>
                  </a:cubicBezTo>
                  <a:cubicBezTo>
                    <a:pt x="0" y="79"/>
                    <a:pt x="50" y="38"/>
                    <a:pt x="41" y="19"/>
                  </a:cubicBezTo>
                  <a:cubicBezTo>
                    <a:pt x="34" y="6"/>
                    <a:pt x="14" y="32"/>
                    <a:pt x="1" y="39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6959" y="8020"/>
              <a:ext cx="91" cy="151"/>
            </a:xfrm>
            <a:custGeom>
              <a:avLst/>
              <a:gdLst>
                <a:gd name="T0" fmla="*/ 26035 w 91"/>
                <a:gd name="T1" fmla="*/ 0 h 151"/>
                <a:gd name="T2" fmla="*/ 13335 w 91"/>
                <a:gd name="T3" fmla="*/ 0 h 151"/>
                <a:gd name="T4" fmla="*/ 26035 w 91"/>
                <a:gd name="T5" fmla="*/ 38100 h 151"/>
                <a:gd name="T6" fmla="*/ 26035 w 91"/>
                <a:gd name="T7" fmla="*/ 0 h 1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" h="151">
                  <a:moveTo>
                    <a:pt x="41" y="0"/>
                  </a:moveTo>
                  <a:cubicBezTo>
                    <a:pt x="91" y="151"/>
                    <a:pt x="47" y="0"/>
                    <a:pt x="21" y="0"/>
                  </a:cubicBezTo>
                  <a:cubicBezTo>
                    <a:pt x="0" y="0"/>
                    <a:pt x="20" y="60"/>
                    <a:pt x="41" y="60"/>
                  </a:cubicBezTo>
                  <a:cubicBezTo>
                    <a:pt x="61" y="60"/>
                    <a:pt x="41" y="20"/>
                    <a:pt x="41" y="0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3132" y="11012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3132" y="11012"/>
              <a:ext cx="180" cy="180"/>
            </a:xfrm>
            <a:custGeom>
              <a:avLst/>
              <a:gdLst>
                <a:gd name="T0" fmla="*/ 0 w 27"/>
                <a:gd name="T1" fmla="*/ 114300 h 80"/>
                <a:gd name="T2" fmla="*/ 84667 w 27"/>
                <a:gd name="T3" fmla="*/ 28575 h 80"/>
                <a:gd name="T4" fmla="*/ 0 w 27"/>
                <a:gd name="T5" fmla="*/ 11430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" h="80">
                  <a:moveTo>
                    <a:pt x="0" y="80"/>
                  </a:moveTo>
                  <a:cubicBezTo>
                    <a:pt x="0" y="80"/>
                    <a:pt x="27" y="0"/>
                    <a:pt x="20" y="20"/>
                  </a:cubicBezTo>
                  <a:cubicBezTo>
                    <a:pt x="13" y="40"/>
                    <a:pt x="7" y="60"/>
                    <a:pt x="0" y="8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/>
            </a:p>
          </p:txBody>
        </p:sp>
        <p:cxnSp>
          <p:nvCxnSpPr>
            <p:cNvPr id="50" name="Line 1121"/>
            <p:cNvCxnSpPr/>
            <p:nvPr/>
          </p:nvCxnSpPr>
          <p:spPr bwMode="auto">
            <a:xfrm flipH="1">
              <a:off x="4932" y="6857"/>
              <a:ext cx="2520" cy="25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1" name="Line 1122"/>
            <p:cNvCxnSpPr/>
            <p:nvPr/>
          </p:nvCxnSpPr>
          <p:spPr bwMode="auto">
            <a:xfrm flipH="1">
              <a:off x="7092" y="6857"/>
              <a:ext cx="72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2" name="Line 1123"/>
            <p:cNvCxnSpPr/>
            <p:nvPr/>
          </p:nvCxnSpPr>
          <p:spPr bwMode="auto">
            <a:xfrm>
              <a:off x="7452" y="685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3" name="Text Box 1124"/>
            <p:cNvSpPr txBox="1">
              <a:spLocks noChangeArrowheads="1"/>
            </p:cNvSpPr>
            <p:nvPr/>
          </p:nvSpPr>
          <p:spPr bwMode="auto">
            <a:xfrm>
              <a:off x="8352" y="6677"/>
              <a:ext cx="144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900">
                  <a:effectLst/>
                  <a:latin typeface="Arial"/>
                  <a:ea typeface="Times New Roman"/>
                </a:rPr>
                <a:t>FIDUCIAL</a:t>
              </a:r>
              <a:endParaRPr lang="vi-VN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54" name="Line 1125"/>
            <p:cNvCxnSpPr/>
            <p:nvPr/>
          </p:nvCxnSpPr>
          <p:spPr bwMode="auto">
            <a:xfrm flipH="1">
              <a:off x="7632" y="11186"/>
              <a:ext cx="90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5" name="Text Box 1126"/>
            <p:cNvSpPr txBox="1">
              <a:spLocks noChangeArrowheads="1"/>
            </p:cNvSpPr>
            <p:nvPr/>
          </p:nvSpPr>
          <p:spPr bwMode="auto">
            <a:xfrm>
              <a:off x="8532" y="11006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900">
                  <a:effectLst/>
                  <a:latin typeface="Arial"/>
                  <a:ea typeface="Times New Roman"/>
                </a:rPr>
                <a:t>FIDUCIAL</a:t>
              </a:r>
              <a:endParaRPr lang="vi-VN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56" name="Line 1127"/>
            <p:cNvCxnSpPr/>
            <p:nvPr/>
          </p:nvCxnSpPr>
          <p:spPr bwMode="auto">
            <a:xfrm flipV="1">
              <a:off x="6912" y="12446"/>
              <a:ext cx="54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7" name="Text Box 1129"/>
            <p:cNvSpPr txBox="1">
              <a:spLocks noChangeArrowheads="1"/>
            </p:cNvSpPr>
            <p:nvPr/>
          </p:nvSpPr>
          <p:spPr bwMode="auto">
            <a:xfrm>
              <a:off x="6192" y="13346"/>
              <a:ext cx="180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900">
                  <a:effectLst/>
                  <a:latin typeface="Arial"/>
                  <a:ea typeface="Times New Roman"/>
                </a:rPr>
                <a:t>TOOLING HOLE</a:t>
              </a:r>
              <a:endParaRPr lang="vi-VN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58" name="Line 1130"/>
            <p:cNvCxnSpPr/>
            <p:nvPr/>
          </p:nvCxnSpPr>
          <p:spPr bwMode="auto">
            <a:xfrm flipV="1">
              <a:off x="972" y="11906"/>
              <a:ext cx="54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9" name="Text Box 1131"/>
            <p:cNvSpPr txBox="1">
              <a:spLocks noChangeArrowheads="1"/>
            </p:cNvSpPr>
            <p:nvPr/>
          </p:nvSpPr>
          <p:spPr bwMode="auto">
            <a:xfrm>
              <a:off x="612" y="13166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900">
                  <a:effectLst/>
                  <a:latin typeface="Arial"/>
                  <a:ea typeface="Times New Roman"/>
                </a:rPr>
                <a:t>FIDUCIAL</a:t>
              </a:r>
              <a:endParaRPr lang="vi-VN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60" name="Line 1132"/>
            <p:cNvCxnSpPr/>
            <p:nvPr/>
          </p:nvCxnSpPr>
          <p:spPr bwMode="auto">
            <a:xfrm>
              <a:off x="7992" y="1178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" name="Line 1133"/>
            <p:cNvCxnSpPr/>
            <p:nvPr/>
          </p:nvCxnSpPr>
          <p:spPr bwMode="auto">
            <a:xfrm>
              <a:off x="7992" y="1238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2" name="Line 1134"/>
            <p:cNvCxnSpPr/>
            <p:nvPr/>
          </p:nvCxnSpPr>
          <p:spPr bwMode="auto">
            <a:xfrm>
              <a:off x="8172" y="11726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63" name="Text Box 1135"/>
            <p:cNvSpPr txBox="1">
              <a:spLocks noChangeArrowheads="1"/>
            </p:cNvSpPr>
            <p:nvPr/>
          </p:nvSpPr>
          <p:spPr bwMode="auto">
            <a:xfrm>
              <a:off x="8352" y="11906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900">
                  <a:effectLst/>
                  <a:latin typeface="Arial"/>
                  <a:ea typeface="Times New Roman"/>
                </a:rPr>
                <a:t>MIN .100”</a:t>
              </a:r>
              <a:endParaRPr lang="vi-VN" sz="12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91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3.9 </a:t>
            </a:r>
            <a:r>
              <a:rPr lang="en-US" b="1" i="1" dirty="0" err="1"/>
              <a:t>Thiết</a:t>
            </a:r>
            <a:r>
              <a:rPr lang="en-US" b="1" i="1" dirty="0"/>
              <a:t> </a:t>
            </a:r>
            <a:r>
              <a:rPr lang="en-US" b="1" i="1" dirty="0" err="1"/>
              <a:t>kế</a:t>
            </a:r>
            <a:r>
              <a:rPr lang="en-US" b="1" i="1" dirty="0"/>
              <a:t> </a:t>
            </a:r>
            <a:r>
              <a:rPr lang="en-US" b="1" i="1" dirty="0" err="1"/>
              <a:t>cân</a:t>
            </a:r>
            <a:r>
              <a:rPr lang="en-US" b="1" i="1" dirty="0"/>
              <a:t> </a:t>
            </a:r>
            <a:r>
              <a:rPr lang="en-US" b="1" i="1" dirty="0" err="1"/>
              <a:t>bằng</a:t>
            </a:r>
            <a:r>
              <a:rPr lang="en-US" b="1" i="1" dirty="0"/>
              <a:t> </a:t>
            </a:r>
            <a:r>
              <a:rPr lang="en-US" b="1" i="1" dirty="0" err="1"/>
              <a:t>nhiệt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khu</a:t>
            </a:r>
            <a:r>
              <a:rPr lang="en-US" sz="2400" dirty="0"/>
              <a:t> </a:t>
            </a:r>
            <a:r>
              <a:rPr lang="en-US" sz="2400" dirty="0" err="1"/>
              <a:t>vực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khu</a:t>
            </a:r>
            <a:r>
              <a:rPr lang="en-US" sz="2400" dirty="0"/>
              <a:t> </a:t>
            </a:r>
            <a:r>
              <a:rPr lang="en-US" sz="2400" dirty="0" err="1"/>
              <a:t>vực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tồn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bố</a:t>
            </a:r>
            <a:r>
              <a:rPr lang="en-US" sz="2400" dirty="0"/>
              <a:t> </a:t>
            </a:r>
            <a:r>
              <a:rPr lang="en-US" sz="2400" dirty="0" err="1"/>
              <a:t>cục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phù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nhiệt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thấy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dòng</a:t>
            </a:r>
            <a:r>
              <a:rPr lang="en-US" sz="2400" dirty="0"/>
              <a:t>.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khu</a:t>
            </a:r>
            <a:r>
              <a:rPr lang="en-US" sz="2400" dirty="0"/>
              <a:t> </a:t>
            </a:r>
            <a:r>
              <a:rPr lang="en-US" sz="2400" dirty="0" err="1"/>
              <a:t>vực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card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nóng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khu</a:t>
            </a:r>
            <a:r>
              <a:rPr lang="en-US" sz="2400" dirty="0"/>
              <a:t> </a:t>
            </a:r>
            <a:r>
              <a:rPr lang="en-US" sz="2400" dirty="0" err="1"/>
              <a:t>vực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khớp</a:t>
            </a:r>
            <a:r>
              <a:rPr lang="en-US" sz="2400" dirty="0"/>
              <a:t> </a:t>
            </a:r>
            <a:r>
              <a:rPr lang="en-US" sz="2400" dirty="0" err="1"/>
              <a:t>hàn</a:t>
            </a:r>
            <a:r>
              <a:rPr lang="en-US" sz="2400" dirty="0"/>
              <a:t> </a:t>
            </a:r>
            <a:r>
              <a:rPr lang="en-US" sz="2400" dirty="0" err="1"/>
              <a:t>lạnh</a:t>
            </a:r>
            <a:r>
              <a:rPr lang="en-US" sz="2400" dirty="0"/>
              <a:t>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99357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3.10 </a:t>
            </a:r>
            <a:r>
              <a:rPr lang="en-US" b="1" i="1" dirty="0" err="1"/>
              <a:t>Không</a:t>
            </a:r>
            <a:r>
              <a:rPr lang="en-US" b="1" i="1" dirty="0"/>
              <a:t> </a:t>
            </a:r>
            <a:r>
              <a:rPr lang="en-US" b="1" i="1" dirty="0" err="1"/>
              <a:t>gian</a:t>
            </a:r>
            <a:r>
              <a:rPr lang="en-US" b="1" i="1" dirty="0"/>
              <a:t> </a:t>
            </a:r>
            <a:r>
              <a:rPr lang="en-US" b="1" i="1" dirty="0" err="1"/>
              <a:t>chết</a:t>
            </a:r>
            <a:r>
              <a:rPr lang="en-US" b="1" i="1" dirty="0"/>
              <a:t> (</a:t>
            </a:r>
            <a:r>
              <a:rPr lang="en-US" b="1" i="1" dirty="0" err="1"/>
              <a:t>không</a:t>
            </a:r>
            <a:r>
              <a:rPr lang="en-US" b="1" i="1" dirty="0"/>
              <a:t> </a:t>
            </a:r>
            <a:r>
              <a:rPr lang="en-US" b="1" i="1" dirty="0" err="1"/>
              <a:t>sử</a:t>
            </a:r>
            <a:r>
              <a:rPr lang="en-US" b="1" i="1" dirty="0"/>
              <a:t> </a:t>
            </a:r>
            <a:r>
              <a:rPr lang="en-US" b="1" i="1" dirty="0" err="1"/>
              <a:t>dụng</a:t>
            </a:r>
            <a:r>
              <a:rPr lang="en-US" b="1" i="1" dirty="0"/>
              <a:t>)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543590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“</a:t>
            </a:r>
            <a:r>
              <a:rPr lang="en-US" sz="2400" dirty="0" err="1"/>
              <a:t>chết</a:t>
            </a:r>
            <a:r>
              <a:rPr lang="en-US" sz="2400" dirty="0"/>
              <a:t>”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băng</a:t>
            </a:r>
            <a:r>
              <a:rPr lang="en-US" sz="2400" dirty="0"/>
              <a:t> </a:t>
            </a:r>
            <a:r>
              <a:rPr lang="en-US" sz="2400" dirty="0" err="1"/>
              <a:t>tải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vận</a:t>
            </a:r>
            <a:r>
              <a:rPr lang="en-US" sz="2400" dirty="0"/>
              <a:t> </a:t>
            </a:r>
            <a:r>
              <a:rPr lang="en-US" sz="2400" dirty="0" err="1"/>
              <a:t>chuyển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cạnh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đồ</a:t>
            </a:r>
            <a:r>
              <a:rPr lang="en-US" sz="2400" dirty="0"/>
              <a:t> </a:t>
            </a:r>
            <a:r>
              <a:rPr lang="en-US" sz="2400" dirty="0" err="1"/>
              <a:t>đạc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  <a:r>
              <a:rPr lang="en-US" sz="2400" dirty="0" err="1"/>
              <a:t>phù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. </a:t>
            </a:r>
            <a:r>
              <a:rPr lang="en-US" sz="2400" dirty="0" err="1"/>
              <a:t>Hình</a:t>
            </a:r>
            <a:r>
              <a:rPr lang="en-US" sz="2400" dirty="0"/>
              <a:t> 15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thấy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</a:t>
            </a:r>
            <a:r>
              <a:rPr lang="en-US" sz="2400" dirty="0" err="1"/>
              <a:t>chết</a:t>
            </a:r>
            <a:r>
              <a:rPr lang="en-US" sz="2400" dirty="0"/>
              <a:t>.</a:t>
            </a:r>
            <a:endParaRPr lang="vi-VN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547109"/>
              </p:ext>
            </p:extLst>
          </p:nvPr>
        </p:nvGraphicFramePr>
        <p:xfrm>
          <a:off x="5933584" y="2420888"/>
          <a:ext cx="2438117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Bitmap Image" r:id="rId3" imgW="2114845" imgH="1190476" progId="Paint.Picture">
                  <p:embed/>
                </p:oleObj>
              </mc:Choice>
              <mc:Fallback>
                <p:oleObj name="Bitmap Image" r:id="rId3" imgW="2114845" imgH="119047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3584" y="2420888"/>
                        <a:ext cx="2438117" cy="13681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52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3.11 </a:t>
            </a:r>
            <a:r>
              <a:rPr lang="en-US" b="1" i="1" dirty="0" err="1"/>
              <a:t>Phần</a:t>
            </a:r>
            <a:r>
              <a:rPr lang="en-US" b="1" i="1" dirty="0"/>
              <a:t> </a:t>
            </a:r>
            <a:r>
              <a:rPr lang="en-US" b="1" i="1" dirty="0" err="1"/>
              <a:t>tử</a:t>
            </a:r>
            <a:r>
              <a:rPr lang="en-US" b="1" i="1" dirty="0"/>
              <a:t> </a:t>
            </a:r>
            <a:r>
              <a:rPr lang="en-US" b="1" i="1" dirty="0" err="1"/>
              <a:t>đè</a:t>
            </a:r>
            <a:r>
              <a:rPr lang="en-US" b="1" i="1" dirty="0"/>
              <a:t> </a:t>
            </a:r>
            <a:r>
              <a:rPr lang="en-US" b="1" i="1" dirty="0" err="1"/>
              <a:t>lên</a:t>
            </a:r>
            <a:r>
              <a:rPr lang="en-US" b="1" i="1" dirty="0"/>
              <a:t> </a:t>
            </a:r>
            <a:r>
              <a:rPr lang="en-US" b="1" i="1" dirty="0" err="1"/>
              <a:t>nhau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tránh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thấp</a:t>
            </a:r>
            <a:r>
              <a:rPr lang="en-US" sz="2400" dirty="0"/>
              <a:t> </a:t>
            </a:r>
            <a:r>
              <a:rPr lang="en-US" sz="2400" dirty="0" err="1"/>
              <a:t>dưới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PCB.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dưới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rất</a:t>
            </a:r>
            <a:r>
              <a:rPr lang="en-US" sz="2400" dirty="0"/>
              <a:t> </a:t>
            </a:r>
            <a:r>
              <a:rPr lang="en-US" sz="2400" dirty="0" err="1"/>
              <a:t>khó</a:t>
            </a:r>
            <a:r>
              <a:rPr lang="en-US" sz="2400" dirty="0"/>
              <a:t> </a:t>
            </a:r>
            <a:r>
              <a:rPr lang="en-US" sz="2400" dirty="0" err="1"/>
              <a:t>kiểm</a:t>
            </a:r>
            <a:r>
              <a:rPr lang="en-US" sz="2400" dirty="0"/>
              <a:t> </a:t>
            </a:r>
            <a:r>
              <a:rPr lang="en-US" sz="2400" dirty="0" err="1"/>
              <a:t>tra</a:t>
            </a:r>
            <a:r>
              <a:rPr lang="en-US" sz="2400" dirty="0"/>
              <a:t>, </a:t>
            </a:r>
            <a:r>
              <a:rPr lang="en-US" sz="2400" dirty="0" err="1"/>
              <a:t>khắc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cố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7852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3.12 </a:t>
            </a:r>
            <a:r>
              <a:rPr lang="en-US" b="1" i="1" dirty="0" err="1"/>
              <a:t>Kích</a:t>
            </a:r>
            <a:r>
              <a:rPr lang="en-US" b="1" i="1" dirty="0"/>
              <a:t> </a:t>
            </a:r>
            <a:r>
              <a:rPr lang="en-US" b="1" i="1" dirty="0" err="1"/>
              <a:t>thước</a:t>
            </a:r>
            <a:r>
              <a:rPr lang="en-US" b="1" i="1" dirty="0"/>
              <a:t> </a:t>
            </a:r>
            <a:r>
              <a:rPr lang="en-US" b="1" i="1" dirty="0" err="1"/>
              <a:t>lỗ</a:t>
            </a:r>
            <a:r>
              <a:rPr lang="en-US" b="1" i="1" dirty="0"/>
              <a:t> </a:t>
            </a:r>
            <a:r>
              <a:rPr lang="en-US" b="1" i="1" dirty="0" err="1"/>
              <a:t>tiêu</a:t>
            </a:r>
            <a:r>
              <a:rPr lang="en-US" b="1" i="1" dirty="0"/>
              <a:t> </a:t>
            </a:r>
            <a:r>
              <a:rPr lang="en-US" b="1" i="1" dirty="0" err="1"/>
              <a:t>chuẩn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kích</a:t>
            </a:r>
            <a:r>
              <a:rPr lang="en-US" sz="2400" dirty="0"/>
              <a:t> </a:t>
            </a:r>
            <a:r>
              <a:rPr lang="en-US" sz="2400" dirty="0" err="1"/>
              <a:t>thước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(8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).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41746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layout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3.13 </a:t>
            </a:r>
            <a:r>
              <a:rPr lang="en-US" b="1" i="1" dirty="0" err="1"/>
              <a:t>Đường</a:t>
            </a:r>
            <a:r>
              <a:rPr lang="en-US" b="1" i="1" dirty="0"/>
              <a:t> </a:t>
            </a:r>
            <a:r>
              <a:rPr lang="en-US" b="1" i="1" dirty="0" err="1"/>
              <a:t>chạy</a:t>
            </a:r>
            <a:r>
              <a:rPr lang="en-US" b="1" i="1" dirty="0"/>
              <a:t> Trace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Lấy</a:t>
            </a:r>
            <a:r>
              <a:rPr lang="en-US" sz="2400" dirty="0"/>
              <a:t> </a:t>
            </a:r>
            <a:r>
              <a:rPr lang="en-US" sz="2400" dirty="0" err="1"/>
              <a:t>khoảng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tế</a:t>
            </a:r>
            <a:r>
              <a:rPr lang="en-US" sz="2400" dirty="0"/>
              <a:t> </a:t>
            </a:r>
            <a:r>
              <a:rPr lang="en-US" sz="2400" dirty="0" err="1"/>
              <a:t>ngắn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giữa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. </a:t>
            </a:r>
            <a:r>
              <a:rPr lang="en-US" sz="2400" dirty="0" err="1"/>
              <a:t>Giữ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 </a:t>
            </a:r>
            <a:r>
              <a:rPr lang="en-US" sz="2400" dirty="0" err="1"/>
              <a:t>dây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xúc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.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nạ</a:t>
            </a:r>
            <a:r>
              <a:rPr lang="en-US" sz="2400" dirty="0"/>
              <a:t> </a:t>
            </a:r>
            <a:r>
              <a:rPr lang="en-US" sz="2400" dirty="0" err="1"/>
              <a:t>hàn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đăng</a:t>
            </a:r>
            <a:r>
              <a:rPr lang="en-US" sz="2400" dirty="0"/>
              <a:t> </a:t>
            </a:r>
            <a:r>
              <a:rPr lang="en-US" sz="2400" dirty="0" err="1"/>
              <a:t>ký</a:t>
            </a:r>
            <a:r>
              <a:rPr lang="en-US" sz="2400" dirty="0"/>
              <a:t> </a:t>
            </a:r>
            <a:r>
              <a:rPr lang="en-US" sz="2400" dirty="0" err="1"/>
              <a:t>kém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nạ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hỏng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xảy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 smtClean="0"/>
              <a:t>ngắn</a:t>
            </a:r>
            <a:r>
              <a:rPr lang="en-US" sz="2400" dirty="0" smtClean="0"/>
              <a:t> </a:t>
            </a:r>
            <a:r>
              <a:rPr lang="en-US" sz="2400" dirty="0" err="1"/>
              <a:t>mạch</a:t>
            </a:r>
            <a:r>
              <a:rPr lang="en-US" sz="2400" dirty="0"/>
              <a:t>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mạch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dày</a:t>
            </a:r>
            <a:r>
              <a:rPr lang="en-US" sz="2400" dirty="0"/>
              <a:t>. </a:t>
            </a:r>
            <a:r>
              <a:rPr lang="en-US" sz="2400" dirty="0" err="1"/>
              <a:t>Xem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3</a:t>
            </a:r>
            <a:r>
              <a:rPr lang="en-US" sz="2400" dirty="0" smtClean="0"/>
              <a:t>.????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7852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260648"/>
            <a:ext cx="5616624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36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50" y="1124744"/>
            <a:ext cx="8393421" cy="4536504"/>
          </a:xfrm>
        </p:spPr>
        <p:txBody>
          <a:bodyPr>
            <a:normAutofit/>
          </a:bodyPr>
          <a:lstStyle/>
          <a:p>
            <a:r>
              <a:rPr lang="vi-VN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1mil </a:t>
            </a:r>
            <a:r>
              <a:rPr lang="vi-VN" dirty="0">
                <a:latin typeface="Calibri" pitchFamily="34" charset="0"/>
                <a:cs typeface="Calibri" pitchFamily="34" charset="0"/>
              </a:rPr>
              <a:t>= 10</a:t>
            </a:r>
            <a:r>
              <a:rPr lang="vi-VN" baseline="30000" dirty="0">
                <a:latin typeface="Calibri" pitchFamily="34" charset="0"/>
                <a:cs typeface="Calibri" pitchFamily="34" charset="0"/>
              </a:rPr>
              <a:t>-3</a:t>
            </a:r>
            <a:r>
              <a:rPr lang="vi-VN" dirty="0">
                <a:latin typeface="Calibri" pitchFamily="34" charset="0"/>
                <a:cs typeface="Calibri" pitchFamily="34" charset="0"/>
              </a:rPr>
              <a:t>inch = 25,4.10</a:t>
            </a:r>
            <a:r>
              <a:rPr lang="vi-VN" baseline="30000" dirty="0">
                <a:latin typeface="Calibri" pitchFamily="34" charset="0"/>
                <a:cs typeface="Calibri" pitchFamily="34" charset="0"/>
              </a:rPr>
              <a:t>-3</a:t>
            </a:r>
            <a:r>
              <a:rPr lang="vi-VN" dirty="0">
                <a:latin typeface="Calibri" pitchFamily="34" charset="0"/>
                <a:cs typeface="Calibri" pitchFamily="34" charset="0"/>
              </a:rPr>
              <a:t>mm = 0,0245mm 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0,028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yd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0,083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ft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   </a:t>
            </a:r>
            <a:endParaRPr lang="vi-VN" dirty="0"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 inch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25,4x10</a:t>
            </a:r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-3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>
                <a:latin typeface="Calibri" pitchFamily="34" charset="0"/>
                <a:cs typeface="Calibri" pitchFamily="34" charset="0"/>
              </a:rPr>
              <a:t>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25,40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mm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= 0,028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yd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0,083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ft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1ft</a:t>
            </a:r>
            <a:r>
              <a:rPr lang="vi-VN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vi-VN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0,30480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>
                <a:latin typeface="Calibri" pitchFamily="34" charset="0"/>
                <a:cs typeface="Calibri" pitchFamily="34" charset="0"/>
              </a:rPr>
              <a:t>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304,80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>
                <a:latin typeface="Calibri" pitchFamily="34" charset="0"/>
                <a:cs typeface="Calibri" pitchFamily="34" charset="0"/>
              </a:rPr>
              <a:t>mm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0,3333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yd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12 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inch</a:t>
            </a:r>
            <a:endParaRPr lang="vi-VN" dirty="0">
              <a:latin typeface="Calibri" pitchFamily="34" charset="0"/>
              <a:cs typeface="Calibri" pitchFamily="34" charset="0"/>
            </a:endParaRPr>
          </a:p>
          <a:p>
            <a:r>
              <a:rPr lang="vi-VN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1yd </a:t>
            </a:r>
            <a:r>
              <a:rPr lang="vi-VN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0,91440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>
                <a:latin typeface="Calibri" pitchFamily="34" charset="0"/>
                <a:cs typeface="Calibri" pitchFamily="34" charset="0"/>
              </a:rPr>
              <a:t>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914,40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>
                <a:latin typeface="Calibri" pitchFamily="34" charset="0"/>
                <a:cs typeface="Calibri" pitchFamily="34" charset="0"/>
              </a:rPr>
              <a:t>mm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3,0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ft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36,0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>
                <a:latin typeface="Calibri" pitchFamily="34" charset="0"/>
                <a:cs typeface="Calibri" pitchFamily="34" charset="0"/>
              </a:rPr>
              <a:t>inch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  </a:t>
            </a:r>
            <a:endParaRPr lang="vi-VN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6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492" y="260648"/>
            <a:ext cx="8084168" cy="8175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SMT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013700" cy="8077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4.1 </a:t>
            </a:r>
            <a:r>
              <a:rPr lang="en-US" b="1" i="1" dirty="0" err="1"/>
              <a:t>Miếng</a:t>
            </a:r>
            <a:r>
              <a:rPr lang="en-US" b="1" i="1" dirty="0"/>
              <a:t> </a:t>
            </a:r>
            <a:r>
              <a:rPr lang="en-US" b="1" i="1" dirty="0" err="1"/>
              <a:t>thử</a:t>
            </a:r>
            <a:endParaRPr lang="vi-VN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2236" y="1844824"/>
            <a:ext cx="7956188" cy="4608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miếng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r>
              <a:rPr lang="en-US" sz="2400" dirty="0"/>
              <a:t> </a:t>
            </a:r>
            <a:r>
              <a:rPr lang="en-US" sz="2400" dirty="0" err="1"/>
              <a:t>rắn</a:t>
            </a:r>
            <a:r>
              <a:rPr lang="en-US" sz="2400" dirty="0"/>
              <a:t> 0,032 inch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miếng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mỗi</a:t>
            </a:r>
            <a:r>
              <a:rPr lang="en-US" sz="2400" dirty="0"/>
              <a:t> </a:t>
            </a:r>
            <a:r>
              <a:rPr lang="en-US" sz="2400" dirty="0" err="1"/>
              <a:t>nút</a:t>
            </a:r>
            <a:r>
              <a:rPr lang="en-US" sz="2400" dirty="0"/>
              <a:t> </a:t>
            </a:r>
            <a:r>
              <a:rPr lang="en-US" sz="2400" dirty="0" err="1"/>
              <a:t>điện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,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truy</a:t>
            </a:r>
            <a:r>
              <a:rPr lang="en-US" sz="2400" dirty="0"/>
              <a:t> </a:t>
            </a:r>
            <a:r>
              <a:rPr lang="en-US" sz="2400" dirty="0" err="1"/>
              <a:t>cập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lỗ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mạ</a:t>
            </a:r>
            <a:r>
              <a:rPr lang="en-US" sz="2400" dirty="0"/>
              <a:t> qua </a:t>
            </a:r>
            <a:r>
              <a:rPr lang="en-US" sz="2400" dirty="0" err="1"/>
              <a:t>lỗ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miếng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ở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 0.100 inch (0,050 inch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sách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thuận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Kỹ</a:t>
            </a:r>
            <a:r>
              <a:rPr lang="en-US" sz="2400" dirty="0"/>
              <a:t> </a:t>
            </a:r>
            <a:r>
              <a:rPr lang="en-US" sz="2400" dirty="0" err="1"/>
              <a:t>thuật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kế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 smtClean="0"/>
              <a:t>).</a:t>
            </a:r>
          </a:p>
          <a:p>
            <a:r>
              <a:rPr lang="en-US" sz="2400" dirty="0" err="1"/>
              <a:t>Đảm</a:t>
            </a:r>
            <a:r>
              <a:rPr lang="en-US" sz="2400" dirty="0"/>
              <a:t>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r>
              <a:rPr lang="en-US" sz="2400" dirty="0" err="1"/>
              <a:t>kiểm</a:t>
            </a:r>
            <a:r>
              <a:rPr lang="en-US" sz="2400" dirty="0"/>
              <a:t> </a:t>
            </a:r>
            <a:r>
              <a:rPr lang="en-US" sz="2400" dirty="0" err="1"/>
              <a:t>tra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ở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hàn</a:t>
            </a:r>
            <a:r>
              <a:rPr lang="en-US" sz="2400" dirty="0"/>
              <a:t> </a:t>
            </a:r>
            <a:r>
              <a:rPr lang="en-US" sz="2400" dirty="0" err="1"/>
              <a:t>trừ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kỹ</a:t>
            </a:r>
            <a:r>
              <a:rPr lang="en-US" sz="2400" dirty="0"/>
              <a:t> </a:t>
            </a:r>
            <a:r>
              <a:rPr lang="en-US" sz="2400" dirty="0" err="1"/>
              <a:t>thuật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kế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phép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40 </a:t>
            </a:r>
            <a:r>
              <a:rPr lang="en-US" sz="2400" dirty="0" err="1"/>
              <a:t>miếng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mỗi</a:t>
            </a:r>
            <a:r>
              <a:rPr lang="en-US" sz="2400" dirty="0"/>
              <a:t> inch </a:t>
            </a:r>
            <a:r>
              <a:rPr lang="en-US" sz="2400" dirty="0" err="1"/>
              <a:t>vuông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……………………………………..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326171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824" y="260648"/>
            <a:ext cx="4392488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5.0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PCB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0492" y="1772816"/>
            <a:ext cx="8513996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3482" y="1181100"/>
            <a:ext cx="8202974" cy="5344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PWB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SMT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nhãn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.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thiểu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0,050 inch.</a:t>
            </a:r>
            <a:endParaRPr lang="vi-V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181100"/>
            <a:ext cx="8003232" cy="807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28878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824" y="260648"/>
            <a:ext cx="4392488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6.0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36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0492" y="1772816"/>
            <a:ext cx="8513996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3482" y="1181100"/>
            <a:ext cx="8202974" cy="5344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PWB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SMT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nhãn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.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tối</a:t>
            </a:r>
            <a:r>
              <a:rPr lang="en-US" dirty="0"/>
              <a:t> </a:t>
            </a:r>
            <a:r>
              <a:rPr lang="en-US" dirty="0" err="1"/>
              <a:t>thiểu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0,050 inch.</a:t>
            </a:r>
            <a:endParaRPr lang="vi-V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181100"/>
            <a:ext cx="8003232" cy="807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487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260648"/>
            <a:ext cx="6552728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7.0 LIBRARY PAD GEOMETRIES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0492" y="1772816"/>
            <a:ext cx="8513996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3482" y="1181100"/>
            <a:ext cx="8202974" cy="5344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SMT device shape dimensions will be based on IPC-SM-782. </a:t>
            </a:r>
            <a:endParaRPr lang="vi-V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181100"/>
            <a:ext cx="8003232" cy="1671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487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60648"/>
            <a:ext cx="6552728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8.0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endParaRPr lang="en-US" sz="36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0492" y="1772816"/>
            <a:ext cx="8513996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3482" y="1181100"/>
            <a:ext cx="8202974" cy="3039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kỳ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dựa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,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tuân</a:t>
            </a:r>
            <a:r>
              <a:rPr lang="en-US" dirty="0"/>
              <a:t> </a:t>
            </a:r>
            <a:r>
              <a:rPr lang="en-US" dirty="0" err="1"/>
              <a:t>thủ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SMT.</a:t>
            </a:r>
            <a:endParaRPr lang="vi-V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181100"/>
            <a:ext cx="8003232" cy="807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487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260648"/>
            <a:ext cx="6552728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in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51" y="1124744"/>
            <a:ext cx="8013700" cy="79208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vi-VN" b="1" i="1" dirty="0"/>
              <a:t>1. Đường dẫn tín hiệu</a:t>
            </a:r>
            <a:endParaRPr lang="en-US" b="1" i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78650" y="1700808"/>
            <a:ext cx="8197805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8 mil </a:t>
            </a:r>
            <a:r>
              <a:rPr lang="en-US" sz="2400" dirty="0" smtClean="0"/>
              <a:t>(8.25,4.10</a:t>
            </a:r>
            <a:r>
              <a:rPr lang="en-US" sz="2400" baseline="30000" dirty="0" smtClean="0"/>
              <a:t>-3</a:t>
            </a:r>
            <a:r>
              <a:rPr lang="en-US" sz="2400" dirty="0" smtClean="0"/>
              <a:t>= 0,2mm)  </a:t>
            </a:r>
            <a:r>
              <a:rPr lang="en-US" sz="2400" baseline="300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khoảng</a:t>
            </a:r>
            <a:r>
              <a:rPr lang="en-US" sz="2400" dirty="0" smtClean="0"/>
              <a:t> </a:t>
            </a: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8 mil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mật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 smtClean="0"/>
              <a:t>cao</a:t>
            </a:r>
            <a:r>
              <a:rPr lang="en-US" sz="2400" dirty="0" smtClean="0"/>
              <a:t>.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/>
              <a:t>mật</a:t>
            </a:r>
            <a:r>
              <a:rPr lang="en-US" sz="2400" dirty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cao</a:t>
            </a:r>
            <a:r>
              <a:rPr lang="en-US" sz="2400" dirty="0" smtClean="0"/>
              <a:t>,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6 mil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hoảng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6 </a:t>
            </a:r>
            <a:r>
              <a:rPr lang="en-US" sz="2400" dirty="0" smtClean="0"/>
              <a:t>mil </a:t>
            </a:r>
            <a:r>
              <a:rPr lang="en-US" sz="2400" dirty="0"/>
              <a:t>(0,15mm) </a:t>
            </a:r>
            <a:r>
              <a:rPr lang="en-US" sz="2400" dirty="0" smtClean="0"/>
              <a:t>.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tránh</a:t>
            </a:r>
            <a:r>
              <a:rPr lang="en-US" sz="2400" dirty="0"/>
              <a:t>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,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thuận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Quản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 smtClean="0"/>
              <a:t>kế</a:t>
            </a:r>
            <a:r>
              <a:rPr lang="en-US" sz="2400" dirty="0" smtClean="0"/>
              <a:t>. </a:t>
            </a: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4171812"/>
            <a:ext cx="3659925" cy="1993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05064"/>
            <a:ext cx="2232248" cy="253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9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32656"/>
            <a:ext cx="6408712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in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51" y="1124744"/>
            <a:ext cx="8013700" cy="79208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2. </a:t>
            </a:r>
            <a:r>
              <a:rPr lang="en-US" b="1" i="1" dirty="0" err="1" smtClean="0"/>
              <a:t>Đường</a:t>
            </a:r>
            <a:r>
              <a:rPr lang="en-US" b="1" i="1" dirty="0" smtClean="0"/>
              <a:t> </a:t>
            </a:r>
            <a:r>
              <a:rPr lang="en-US" b="1" i="1" dirty="0" err="1"/>
              <a:t>dẫn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</a:t>
            </a:r>
            <a:r>
              <a:rPr lang="en-US" b="1" i="1" dirty="0" err="1"/>
              <a:t>lực</a:t>
            </a:r>
            <a:r>
              <a:rPr lang="en-US" b="1" i="1" dirty="0"/>
              <a:t> (</a:t>
            </a:r>
            <a:r>
              <a:rPr lang="en-US" b="1" i="1" dirty="0" err="1"/>
              <a:t>công</a:t>
            </a:r>
            <a:r>
              <a:rPr lang="en-US" b="1" i="1" dirty="0"/>
              <a:t> </a:t>
            </a:r>
            <a:r>
              <a:rPr lang="en-US" b="1" i="1" dirty="0" err="1"/>
              <a:t>suất</a:t>
            </a:r>
            <a:r>
              <a:rPr lang="en-US" b="1" i="1" dirty="0"/>
              <a:t>)</a:t>
            </a:r>
            <a:endParaRPr lang="en-US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0492" y="1916832"/>
            <a:ext cx="8013700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T</a:t>
            </a:r>
            <a:r>
              <a:rPr lang="en-US" sz="2400" dirty="0" err="1" smtClean="0"/>
              <a:t>iêu</a:t>
            </a:r>
            <a:r>
              <a:rPr lang="en-US" sz="2400" dirty="0" smtClean="0"/>
              <a:t> </a:t>
            </a:r>
            <a:r>
              <a:rPr lang="en-US" sz="2400" dirty="0" err="1"/>
              <a:t>chuẩn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</a:t>
            </a:r>
            <a:r>
              <a:rPr lang="en-US" sz="2400" dirty="0" err="1"/>
              <a:t>thiểu</a:t>
            </a:r>
            <a:r>
              <a:rPr lang="en-US" sz="2400" dirty="0"/>
              <a:t> 0,025 </a:t>
            </a:r>
            <a:r>
              <a:rPr lang="en-US" sz="2400" dirty="0" smtClean="0"/>
              <a:t>inch</a:t>
            </a:r>
            <a:endParaRPr lang="vi-VN" sz="2400" dirty="0" smtClean="0"/>
          </a:p>
          <a:p>
            <a:pPr marL="0" indent="0">
              <a:buFontTx/>
              <a:buNone/>
            </a:pP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0,025 inch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phối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,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(0,015 inch </a:t>
            </a:r>
            <a:r>
              <a:rPr lang="en-US" sz="2400" dirty="0" err="1"/>
              <a:t>đến</a:t>
            </a:r>
            <a:r>
              <a:rPr lang="en-US" sz="2400" dirty="0"/>
              <a:t> 0,025 inch)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nối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miếng</a:t>
            </a:r>
            <a:r>
              <a:rPr lang="en-US" sz="2400" dirty="0"/>
              <a:t> </a:t>
            </a:r>
            <a:r>
              <a:rPr lang="en-US" sz="2400" dirty="0" err="1"/>
              <a:t>đệm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SMT.</a:t>
            </a: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61048"/>
            <a:ext cx="4617715" cy="2169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6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332656"/>
            <a:ext cx="6624736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in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51" y="1124744"/>
            <a:ext cx="8013700" cy="79208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2.3 </a:t>
            </a:r>
            <a:r>
              <a:rPr lang="en-US" b="1" i="1" dirty="0" err="1" smtClean="0"/>
              <a:t>Khoảng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cách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phần</a:t>
            </a:r>
            <a:r>
              <a:rPr lang="en-US" b="1" i="1" dirty="0" smtClean="0"/>
              <a:t> </a:t>
            </a:r>
            <a:r>
              <a:rPr lang="en-US" b="1" i="1" dirty="0" err="1" smtClean="0"/>
              <a:t>tử</a:t>
            </a:r>
            <a:endParaRPr lang="en-US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0492" y="1916832"/>
            <a:ext cx="2465324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Phía</a:t>
            </a:r>
            <a:r>
              <a:rPr lang="en-US" sz="2400" dirty="0" smtClean="0"/>
              <a:t> </a:t>
            </a:r>
            <a:r>
              <a:rPr lang="en-US" sz="2400" dirty="0" err="1" smtClean="0"/>
              <a:t>mặt</a:t>
            </a:r>
            <a:r>
              <a:rPr lang="en-US" sz="2400" dirty="0" smtClean="0"/>
              <a:t> </a:t>
            </a:r>
            <a:r>
              <a:rPr lang="en-US" sz="2400" dirty="0" err="1" smtClean="0"/>
              <a:t>trước</a:t>
            </a:r>
            <a:r>
              <a:rPr lang="en-US" sz="2400" dirty="0" smtClean="0"/>
              <a:t> (</a:t>
            </a:r>
            <a:r>
              <a:rPr lang="en-US" sz="2400" dirty="0"/>
              <a:t>primary side</a:t>
            </a:r>
            <a:r>
              <a:rPr lang="en-US" sz="2400" dirty="0" smtClean="0"/>
              <a:t>)</a:t>
            </a:r>
            <a:endParaRPr lang="vi-VN" sz="2400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862195"/>
            <a:ext cx="5400600" cy="4905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332656"/>
            <a:ext cx="6696744" cy="81756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in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51" y="1124744"/>
            <a:ext cx="8013700" cy="79208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2.3 </a:t>
            </a:r>
            <a:r>
              <a:rPr lang="en-US" b="1" i="1" dirty="0" err="1" smtClean="0"/>
              <a:t>Khoảng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cách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phần</a:t>
            </a:r>
            <a:r>
              <a:rPr lang="en-US" b="1" i="1" dirty="0" smtClean="0"/>
              <a:t> </a:t>
            </a:r>
            <a:r>
              <a:rPr lang="en-US" b="1" i="1" dirty="0" err="1" smtClean="0"/>
              <a:t>tử</a:t>
            </a:r>
            <a:endParaRPr lang="en-US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4208" y="1772816"/>
            <a:ext cx="2969380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Phía</a:t>
            </a:r>
            <a:r>
              <a:rPr lang="en-US" sz="2400" dirty="0" smtClean="0"/>
              <a:t> </a:t>
            </a:r>
            <a:r>
              <a:rPr lang="en-US" sz="2400" dirty="0" err="1" smtClean="0"/>
              <a:t>mặt</a:t>
            </a:r>
            <a:r>
              <a:rPr lang="en-US" sz="2400" dirty="0" smtClean="0"/>
              <a:t> </a:t>
            </a:r>
            <a:r>
              <a:rPr lang="en-US" sz="2400" dirty="0" err="1" smtClean="0"/>
              <a:t>trước</a:t>
            </a:r>
            <a:r>
              <a:rPr lang="en-US" sz="2400" dirty="0" smtClean="0"/>
              <a:t> (</a:t>
            </a:r>
            <a:r>
              <a:rPr lang="en-US" sz="2400" dirty="0"/>
              <a:t>primary side</a:t>
            </a:r>
            <a:r>
              <a:rPr lang="en-US" sz="2400" dirty="0" smtClean="0"/>
              <a:t>)</a:t>
            </a:r>
            <a:endParaRPr lang="vi-VN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65" y="1844824"/>
            <a:ext cx="5506345" cy="479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37062" y="332656"/>
            <a:ext cx="6091322" cy="8175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4000" b="1" dirty="0"/>
              <a:t>2. </a:t>
            </a:r>
            <a:r>
              <a:rPr lang="en-US" sz="4000" b="1" dirty="0" err="1"/>
              <a:t>Các</a:t>
            </a:r>
            <a:r>
              <a:rPr lang="en-US" sz="4000" b="1" dirty="0"/>
              <a:t> </a:t>
            </a:r>
            <a:r>
              <a:rPr lang="en-US" sz="4000" b="1" dirty="0" err="1"/>
              <a:t>đường</a:t>
            </a:r>
            <a:r>
              <a:rPr lang="en-US" sz="4000" b="1" dirty="0"/>
              <a:t> </a:t>
            </a:r>
            <a:r>
              <a:rPr lang="en-US" sz="4000" b="1" dirty="0" err="1"/>
              <a:t>dẫn</a:t>
            </a:r>
            <a:r>
              <a:rPr lang="en-US" sz="4000" b="1" dirty="0"/>
              <a:t> </a:t>
            </a:r>
            <a:r>
              <a:rPr lang="en-US" sz="4000" b="1" dirty="0" err="1" smtClean="0"/>
              <a:t>trên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mạch</a:t>
            </a:r>
            <a:r>
              <a:rPr lang="en-US" sz="4000" b="1" dirty="0" smtClean="0"/>
              <a:t> in</a:t>
            </a:r>
            <a:endParaRPr lang="en-US" sz="40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51" y="1124744"/>
            <a:ext cx="8013700" cy="79208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2.3 </a:t>
            </a:r>
            <a:r>
              <a:rPr lang="en-US" b="1" i="1" dirty="0" err="1" smtClean="0"/>
              <a:t>Khoảng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cách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phần</a:t>
            </a:r>
            <a:r>
              <a:rPr lang="en-US" b="1" i="1" dirty="0" smtClean="0"/>
              <a:t> </a:t>
            </a:r>
            <a:r>
              <a:rPr lang="en-US" b="1" i="1" dirty="0" err="1" smtClean="0"/>
              <a:t>tử</a:t>
            </a:r>
            <a:endParaRPr lang="en-US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0492" y="1916832"/>
            <a:ext cx="2465324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Phía</a:t>
            </a:r>
            <a:r>
              <a:rPr lang="en-US" sz="2400" dirty="0" smtClean="0"/>
              <a:t> </a:t>
            </a:r>
            <a:r>
              <a:rPr lang="en-US" sz="2400" dirty="0" err="1" smtClean="0"/>
              <a:t>mặt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(</a:t>
            </a:r>
            <a:r>
              <a:rPr lang="en-US" sz="2400" dirty="0"/>
              <a:t>secondary side</a:t>
            </a:r>
            <a:r>
              <a:rPr lang="en-US" sz="2400" dirty="0" smtClean="0"/>
              <a:t>)</a:t>
            </a:r>
            <a:endParaRPr lang="vi-VN" sz="2400" dirty="0" smtClean="0"/>
          </a:p>
        </p:txBody>
      </p:sp>
      <p:sp>
        <p:nvSpPr>
          <p:cNvPr id="3" name="Rectangle 1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5294" name="Picture 1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72816"/>
            <a:ext cx="444817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3" y="332656"/>
            <a:ext cx="6334869" cy="817562"/>
          </a:xfr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in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51" y="1124744"/>
            <a:ext cx="8013700" cy="79208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2.3 </a:t>
            </a:r>
            <a:r>
              <a:rPr lang="en-US" b="1" i="1" dirty="0" err="1" smtClean="0"/>
              <a:t>Khoảng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cách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phần</a:t>
            </a:r>
            <a:r>
              <a:rPr lang="en-US" b="1" i="1" dirty="0" smtClean="0"/>
              <a:t> </a:t>
            </a:r>
            <a:r>
              <a:rPr lang="en-US" b="1" i="1" dirty="0" err="1" smtClean="0"/>
              <a:t>tử</a:t>
            </a:r>
            <a:endParaRPr lang="en-US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0492" y="1916832"/>
            <a:ext cx="2465324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Khoảng</a:t>
            </a:r>
            <a:r>
              <a:rPr lang="en-US" sz="2400" dirty="0" smtClean="0"/>
              <a:t> </a:t>
            </a:r>
            <a:r>
              <a:rPr lang="en-US" sz="2400" dirty="0" err="1" smtClean="0"/>
              <a:t>hở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thiết</a:t>
            </a:r>
            <a:endParaRPr lang="vi-VN" sz="2400" dirty="0" smtClean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6840760" cy="395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69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1918</Words>
  <Application>Microsoft Office PowerPoint</Application>
  <PresentationFormat>On-screen Show (4:3)</PresentationFormat>
  <Paragraphs>168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Bitmap Image</vt:lpstr>
      <vt:lpstr>Thiết kế SMT như thế nào??</vt:lpstr>
      <vt:lpstr>1. Lợi ích thiết kế đúng</vt:lpstr>
      <vt:lpstr>Một số đơn vị cần biết</vt:lpstr>
      <vt:lpstr>2. Các đường dẫn trên mạch in</vt:lpstr>
      <vt:lpstr>2. Các đường dẫn trên mạch in</vt:lpstr>
      <vt:lpstr>2. Các đường dẫn trên mạch in</vt:lpstr>
      <vt:lpstr>2. Các đường dẫn trên mạch in</vt:lpstr>
      <vt:lpstr>2. Các đường dẫn trên mạch in</vt:lpstr>
      <vt:lpstr>2. Các đường dẫn trên mạch in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3. Một số hướng dẫn cho layout SMT</vt:lpstr>
      <vt:lpstr>4. Một số hướng dẫn thử nghiệm SMT</vt:lpstr>
      <vt:lpstr>5.0 Nhãn PCB</vt:lpstr>
      <vt:lpstr>6.0 Yêu cầu tài liệu</vt:lpstr>
      <vt:lpstr>7.0 LIBRARY PAD GEOMETRIES</vt:lpstr>
      <vt:lpstr>8.0 Thay đổi quy trình thiết kế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108</cp:revision>
  <dcterms:created xsi:type="dcterms:W3CDTF">2018-11-18T03:13:45Z</dcterms:created>
  <dcterms:modified xsi:type="dcterms:W3CDTF">2019-04-09T04:28:12Z</dcterms:modified>
</cp:coreProperties>
</file>