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66" r:id="rId3"/>
    <p:sldId id="367" r:id="rId4"/>
    <p:sldId id="368" r:id="rId5"/>
    <p:sldId id="369" r:id="rId6"/>
    <p:sldId id="370" r:id="rId7"/>
    <p:sldId id="371" r:id="rId8"/>
    <p:sldId id="382" r:id="rId9"/>
    <p:sldId id="383" r:id="rId10"/>
    <p:sldId id="384" r:id="rId11"/>
    <p:sldId id="385" r:id="rId12"/>
    <p:sldId id="341" r:id="rId13"/>
    <p:sldId id="340" r:id="rId14"/>
    <p:sldId id="339" r:id="rId15"/>
    <p:sldId id="356" r:id="rId16"/>
    <p:sldId id="336" r:id="rId17"/>
    <p:sldId id="347" r:id="rId18"/>
    <p:sldId id="342" r:id="rId19"/>
    <p:sldId id="343" r:id="rId20"/>
    <p:sldId id="344" r:id="rId21"/>
    <p:sldId id="345" r:id="rId22"/>
    <p:sldId id="348" r:id="rId23"/>
    <p:sldId id="380" r:id="rId24"/>
    <p:sldId id="381" r:id="rId25"/>
    <p:sldId id="379" r:id="rId26"/>
    <p:sldId id="358" r:id="rId27"/>
    <p:sldId id="361" r:id="rId28"/>
    <p:sldId id="359" r:id="rId29"/>
    <p:sldId id="365" r:id="rId30"/>
    <p:sldId id="362" r:id="rId31"/>
    <p:sldId id="363" r:id="rId32"/>
    <p:sldId id="364" r:id="rId33"/>
    <p:sldId id="325" r:id="rId34"/>
    <p:sldId id="351" r:id="rId35"/>
    <p:sldId id="353" r:id="rId36"/>
    <p:sldId id="352" r:id="rId37"/>
    <p:sldId id="372" r:id="rId38"/>
    <p:sldId id="373" r:id="rId39"/>
    <p:sldId id="374" r:id="rId40"/>
    <p:sldId id="375" r:id="rId41"/>
    <p:sldId id="376" r:id="rId42"/>
    <p:sldId id="377" r:id="rId43"/>
    <p:sldId id="378" r:id="rId44"/>
    <p:sldId id="332" r:id="rId45"/>
    <p:sldId id="355" r:id="rId46"/>
    <p:sldId id="387" r:id="rId47"/>
    <p:sldId id="388" r:id="rId48"/>
    <p:sldId id="38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29" autoAdjust="0"/>
    <p:restoredTop sz="94660"/>
  </p:normalViewPr>
  <p:slideViewPr>
    <p:cSldViewPr>
      <p:cViewPr>
        <p:scale>
          <a:sx n="55" d="100"/>
          <a:sy n="55" d="100"/>
        </p:scale>
        <p:origin x="-1788" y="-522"/>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7AD03-6B6F-4DB8-B278-3B8925DE37FA}" type="datetimeFigureOut">
              <a:rPr lang="en-US" smtClean="0"/>
              <a:pPr/>
              <a:t>8/11/2019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A199E-EB4B-463C-856E-BF778E1B3C08}" type="slidenum">
              <a:rPr lang="en-US" smtClean="0"/>
              <a:pPr/>
              <a:t>‹#›</a:t>
            </a:fld>
            <a:endParaRPr lang="en-US"/>
          </a:p>
        </p:txBody>
      </p:sp>
    </p:spTree>
    <p:extLst>
      <p:ext uri="{BB962C8B-B14F-4D97-AF65-F5344CB8AC3E}">
        <p14:creationId xmlns:p14="http://schemas.microsoft.com/office/powerpoint/2010/main" val="241612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BA457-E433-46F7-9E78-52603164EC7E}" type="datetime1">
              <a:rPr lang="en-US" smtClean="0"/>
              <a:pPr/>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15851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5E8E4-413F-4071-88D6-A3F80AEE6FF3}" type="datetime1">
              <a:rPr lang="en-US" smtClean="0"/>
              <a:pPr/>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132218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505C9-BF4D-4E97-84B9-646C83F8FFD7}" type="datetime1">
              <a:rPr lang="en-US" smtClean="0"/>
              <a:pPr/>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224316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131783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774FD-ADB8-49E3-A4C8-BE9AB8556F15}" type="datetime1">
              <a:rPr lang="en-US" smtClean="0"/>
              <a:pPr/>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1922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462AB4-F9FC-4295-80AB-AA67FE96C338}" type="datetime1">
              <a:rPr lang="en-US" smtClean="0"/>
              <a:pPr/>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357339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D360A4-0A00-45ED-BFDA-47F45FD28132}" type="datetime1">
              <a:rPr lang="en-US" smtClean="0"/>
              <a:pPr/>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393609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873945-9E24-4A82-AA0E-86D633FA08FC}" type="datetime1">
              <a:rPr lang="en-US" smtClean="0"/>
              <a:pPr/>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97361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701EB-DE65-4F18-A808-4A3A5F6BCEE6}" type="datetime1">
              <a:rPr lang="en-US" smtClean="0"/>
              <a:pPr/>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296865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A7BD4-F56A-425C-95B4-4330D5996B7C}" type="datetime1">
              <a:rPr lang="en-US" smtClean="0"/>
              <a:pPr/>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284215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A9F29-B643-4F64-8EB3-0B45329B1EDF}" type="datetime1">
              <a:rPr lang="en-US" smtClean="0"/>
              <a:pPr/>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132967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EC715-FD84-4FB4-80B6-670B57FDBA0E}" type="datetime1">
              <a:rPr lang="en-US" smtClean="0"/>
              <a:pPr/>
              <a:t>8/11/2019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8B762-D7D0-4BE0-9AF2-065F899B6A77}" type="slidenum">
              <a:rPr lang="en-US" smtClean="0"/>
              <a:pPr/>
              <a:t>‹#›</a:t>
            </a:fld>
            <a:endParaRPr lang="en-US"/>
          </a:p>
        </p:txBody>
      </p:sp>
    </p:spTree>
    <p:extLst>
      <p:ext uri="{BB962C8B-B14F-4D97-AF65-F5344CB8AC3E}">
        <p14:creationId xmlns:p14="http://schemas.microsoft.com/office/powerpoint/2010/main" val="279775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lectronics-articles.com/PROT001/en-transient-overvoltage-suppression.html"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tivietnam.com/tin-tuc/7-set-duoc-hinh-thanh-nhu-the-nao.htm"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hongsettantien.com/4-giai-doan-cua-mot-tia-s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470025"/>
          </a:xfrm>
        </p:spPr>
        <p:txBody>
          <a:bodyPr/>
          <a:lstStyle/>
          <a:p>
            <a:r>
              <a:rPr lang="en-US" b="1" dirty="0" err="1" smtClean="0">
                <a:solidFill>
                  <a:srgbClr val="00B050"/>
                </a:solidFill>
                <a:latin typeface="Arial" pitchFamily="34" charset="0"/>
                <a:cs typeface="Arial" pitchFamily="34" charset="0"/>
              </a:rPr>
              <a:t>Hư</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hỏng</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đèn</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tầu</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cá</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và</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hướng</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khắc</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phục</a:t>
            </a:r>
            <a:endParaRPr lang="en-US" b="1" dirty="0">
              <a:solidFill>
                <a:srgbClr val="00B050"/>
              </a:solidFill>
              <a:latin typeface="Arial" pitchFamily="34" charset="0"/>
              <a:cs typeface="Arial" pitchFamily="34" charset="0"/>
            </a:endParaRPr>
          </a:p>
        </p:txBody>
      </p:sp>
      <p:sp>
        <p:nvSpPr>
          <p:cNvPr id="3" name="Subtitle 2"/>
          <p:cNvSpPr>
            <a:spLocks noGrp="1"/>
          </p:cNvSpPr>
          <p:nvPr>
            <p:ph type="subTitle" idx="1"/>
          </p:nvPr>
        </p:nvSpPr>
        <p:spPr>
          <a:xfrm>
            <a:off x="1066800" y="2819400"/>
            <a:ext cx="7696200" cy="3200400"/>
          </a:xfrm>
        </p:spPr>
        <p:txBody>
          <a:bodyPr>
            <a:normAutofit fontScale="92500" lnSpcReduction="20000"/>
          </a:bodyPr>
          <a:lstStyle/>
          <a:p>
            <a:pPr marL="514350" indent="-514350" algn="l">
              <a:buAutoNum type="arabicPeriod"/>
            </a:pPr>
            <a:r>
              <a:rPr lang="en-US" b="1" dirty="0" err="1" smtClean="0">
                <a:solidFill>
                  <a:schemeClr val="tx1"/>
                </a:solidFill>
              </a:rPr>
              <a:t>Tổng</a:t>
            </a:r>
            <a:r>
              <a:rPr lang="en-US" b="1" dirty="0" smtClean="0">
                <a:solidFill>
                  <a:schemeClr val="tx1"/>
                </a:solidFill>
              </a:rPr>
              <a:t> </a:t>
            </a:r>
            <a:r>
              <a:rPr lang="en-US" b="1" dirty="0" err="1" smtClean="0">
                <a:solidFill>
                  <a:schemeClr val="tx1"/>
                </a:solidFill>
              </a:rPr>
              <a:t>quan</a:t>
            </a:r>
            <a:r>
              <a:rPr lang="en-US" b="1" dirty="0" smtClean="0">
                <a:solidFill>
                  <a:schemeClr val="tx1"/>
                </a:solidFill>
              </a:rPr>
              <a:t> </a:t>
            </a:r>
            <a:r>
              <a:rPr lang="en-US" b="1" dirty="0" err="1" smtClean="0">
                <a:solidFill>
                  <a:schemeClr val="tx1"/>
                </a:solidFill>
              </a:rPr>
              <a:t>về</a:t>
            </a:r>
            <a:r>
              <a:rPr lang="en-US" b="1" dirty="0" smtClean="0">
                <a:solidFill>
                  <a:schemeClr val="tx1"/>
                </a:solidFill>
              </a:rPr>
              <a:t> </a:t>
            </a:r>
            <a:r>
              <a:rPr lang="en-US" b="1" dirty="0" err="1" smtClean="0">
                <a:solidFill>
                  <a:schemeClr val="tx1"/>
                </a:solidFill>
              </a:rPr>
              <a:t>lắp</a:t>
            </a:r>
            <a:r>
              <a:rPr lang="en-US" b="1" dirty="0" smtClean="0">
                <a:solidFill>
                  <a:schemeClr val="tx1"/>
                </a:solidFill>
              </a:rPr>
              <a:t> </a:t>
            </a:r>
            <a:r>
              <a:rPr lang="en-US" b="1" dirty="0" err="1" smtClean="0">
                <a:solidFill>
                  <a:schemeClr val="tx1"/>
                </a:solidFill>
              </a:rPr>
              <a:t>đặt</a:t>
            </a:r>
            <a:r>
              <a:rPr lang="en-US" b="1" dirty="0" smtClean="0">
                <a:solidFill>
                  <a:schemeClr val="tx1"/>
                </a:solidFill>
              </a:rPr>
              <a:t> </a:t>
            </a:r>
            <a:r>
              <a:rPr lang="en-US" b="1" dirty="0" err="1" smtClean="0">
                <a:solidFill>
                  <a:schemeClr val="tx1"/>
                </a:solidFill>
              </a:rPr>
              <a:t>và</a:t>
            </a:r>
            <a:r>
              <a:rPr lang="en-US" b="1" dirty="0" smtClean="0">
                <a:solidFill>
                  <a:schemeClr val="tx1"/>
                </a:solidFill>
              </a:rPr>
              <a:t> </a:t>
            </a:r>
            <a:r>
              <a:rPr lang="en-US" b="1" dirty="0" err="1" smtClean="0">
                <a:solidFill>
                  <a:schemeClr val="tx1"/>
                </a:solidFill>
              </a:rPr>
              <a:t>thao</a:t>
            </a:r>
            <a:r>
              <a:rPr lang="en-US" b="1" dirty="0" smtClean="0">
                <a:solidFill>
                  <a:schemeClr val="tx1"/>
                </a:solidFill>
              </a:rPr>
              <a:t> </a:t>
            </a:r>
            <a:r>
              <a:rPr lang="en-US" b="1" dirty="0" err="1" smtClean="0">
                <a:solidFill>
                  <a:schemeClr val="tx1"/>
                </a:solidFill>
              </a:rPr>
              <a:t>tác</a:t>
            </a:r>
            <a:endParaRPr lang="en-US" b="1" dirty="0" smtClean="0">
              <a:solidFill>
                <a:schemeClr val="tx1"/>
              </a:solidFill>
            </a:endParaRPr>
          </a:p>
          <a:p>
            <a:pPr marL="514350" indent="-514350" algn="l">
              <a:buAutoNum type="arabicPeriod"/>
            </a:pPr>
            <a:r>
              <a:rPr lang="en-US" b="1" dirty="0" err="1" smtClean="0">
                <a:solidFill>
                  <a:schemeClr val="tx1"/>
                </a:solidFill>
              </a:rPr>
              <a:t>Những</a:t>
            </a:r>
            <a:r>
              <a:rPr lang="en-US" b="1" dirty="0" smtClean="0">
                <a:solidFill>
                  <a:schemeClr val="tx1"/>
                </a:solidFill>
              </a:rPr>
              <a:t> </a:t>
            </a:r>
            <a:r>
              <a:rPr lang="en-US" b="1" dirty="0" err="1" smtClean="0">
                <a:solidFill>
                  <a:schemeClr val="tx1"/>
                </a:solidFill>
              </a:rPr>
              <a:t>hư</a:t>
            </a:r>
            <a:r>
              <a:rPr lang="en-US" b="1" dirty="0" smtClean="0">
                <a:solidFill>
                  <a:schemeClr val="tx1"/>
                </a:solidFill>
              </a:rPr>
              <a:t> </a:t>
            </a:r>
            <a:r>
              <a:rPr lang="en-US" b="1" dirty="0" err="1" smtClean="0">
                <a:solidFill>
                  <a:schemeClr val="tx1"/>
                </a:solidFill>
              </a:rPr>
              <a:t>hỏng</a:t>
            </a:r>
            <a:r>
              <a:rPr lang="en-US" b="1" dirty="0" smtClean="0">
                <a:solidFill>
                  <a:schemeClr val="tx1"/>
                </a:solidFill>
              </a:rPr>
              <a:t> </a:t>
            </a:r>
            <a:r>
              <a:rPr lang="en-US" b="1" dirty="0" err="1" smtClean="0">
                <a:solidFill>
                  <a:schemeClr val="tx1"/>
                </a:solidFill>
              </a:rPr>
              <a:t>hiện</a:t>
            </a:r>
            <a:r>
              <a:rPr lang="en-US" b="1" dirty="0" smtClean="0">
                <a:solidFill>
                  <a:schemeClr val="tx1"/>
                </a:solidFill>
              </a:rPr>
              <a:t> </a:t>
            </a:r>
            <a:r>
              <a:rPr lang="en-US" b="1" dirty="0" err="1" smtClean="0">
                <a:solidFill>
                  <a:schemeClr val="tx1"/>
                </a:solidFill>
              </a:rPr>
              <a:t>tại</a:t>
            </a:r>
            <a:endParaRPr lang="en-US" b="1" dirty="0" smtClean="0">
              <a:solidFill>
                <a:schemeClr val="tx1"/>
              </a:solidFill>
            </a:endParaRPr>
          </a:p>
          <a:p>
            <a:pPr marL="514350" indent="-514350" algn="l">
              <a:buAutoNum type="arabicPeriod"/>
            </a:pPr>
            <a:r>
              <a:rPr lang="en-US" b="1" dirty="0" err="1" smtClean="0">
                <a:solidFill>
                  <a:schemeClr val="tx1"/>
                </a:solidFill>
              </a:rPr>
              <a:t>Mạch</a:t>
            </a:r>
            <a:r>
              <a:rPr lang="en-US" b="1" dirty="0" smtClean="0">
                <a:solidFill>
                  <a:schemeClr val="tx1"/>
                </a:solidFill>
              </a:rPr>
              <a:t> </a:t>
            </a:r>
            <a:r>
              <a:rPr lang="en-US" b="1" dirty="0" err="1" smtClean="0">
                <a:solidFill>
                  <a:schemeClr val="tx1"/>
                </a:solidFill>
              </a:rPr>
              <a:t>bảo</a:t>
            </a:r>
            <a:r>
              <a:rPr lang="en-US" b="1" dirty="0" smtClean="0">
                <a:solidFill>
                  <a:schemeClr val="tx1"/>
                </a:solidFill>
              </a:rPr>
              <a:t> </a:t>
            </a:r>
            <a:r>
              <a:rPr lang="en-US" b="1" dirty="0" err="1" smtClean="0">
                <a:solidFill>
                  <a:schemeClr val="tx1"/>
                </a:solidFill>
              </a:rPr>
              <a:t>vệ</a:t>
            </a:r>
            <a:r>
              <a:rPr lang="en-US" b="1" dirty="0" smtClean="0">
                <a:solidFill>
                  <a:schemeClr val="tx1"/>
                </a:solidFill>
              </a:rPr>
              <a:t> </a:t>
            </a:r>
            <a:r>
              <a:rPr lang="en-US" b="1" dirty="0" err="1" smtClean="0">
                <a:solidFill>
                  <a:schemeClr val="tx1"/>
                </a:solidFill>
              </a:rPr>
              <a:t>hiện</a:t>
            </a:r>
            <a:r>
              <a:rPr lang="en-US" b="1" dirty="0" smtClean="0">
                <a:solidFill>
                  <a:schemeClr val="tx1"/>
                </a:solidFill>
              </a:rPr>
              <a:t> </a:t>
            </a:r>
            <a:r>
              <a:rPr lang="en-US" b="1" dirty="0" err="1" smtClean="0">
                <a:solidFill>
                  <a:schemeClr val="tx1"/>
                </a:solidFill>
              </a:rPr>
              <a:t>tại</a:t>
            </a:r>
            <a:endParaRPr lang="en-US" b="1" dirty="0" smtClean="0">
              <a:solidFill>
                <a:schemeClr val="tx1"/>
              </a:solidFill>
            </a:endParaRPr>
          </a:p>
          <a:p>
            <a:pPr marL="514350" indent="-514350" algn="l">
              <a:buAutoNum type="arabicPeriod"/>
            </a:pP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sơ</a:t>
            </a:r>
            <a:r>
              <a:rPr lang="en-US" b="1" dirty="0" smtClean="0">
                <a:solidFill>
                  <a:schemeClr val="tx1"/>
                </a:solidFill>
              </a:rPr>
              <a:t> </a:t>
            </a:r>
            <a:r>
              <a:rPr lang="en-US" b="1" dirty="0" err="1" smtClean="0">
                <a:solidFill>
                  <a:schemeClr val="tx1"/>
                </a:solidFill>
              </a:rPr>
              <a:t>đồ</a:t>
            </a:r>
            <a:r>
              <a:rPr lang="en-US" b="1" dirty="0" smtClean="0">
                <a:solidFill>
                  <a:schemeClr val="tx1"/>
                </a:solidFill>
              </a:rPr>
              <a:t> </a:t>
            </a:r>
            <a:r>
              <a:rPr lang="en-US" b="1" dirty="0" err="1" smtClean="0">
                <a:solidFill>
                  <a:schemeClr val="tx1"/>
                </a:solidFill>
              </a:rPr>
              <a:t>bảo</a:t>
            </a:r>
            <a:r>
              <a:rPr lang="en-US" b="1" dirty="0" smtClean="0">
                <a:solidFill>
                  <a:schemeClr val="tx1"/>
                </a:solidFill>
              </a:rPr>
              <a:t> </a:t>
            </a:r>
            <a:r>
              <a:rPr lang="en-US" b="1" dirty="0" err="1" smtClean="0">
                <a:solidFill>
                  <a:schemeClr val="tx1"/>
                </a:solidFill>
              </a:rPr>
              <a:t>vệ</a:t>
            </a:r>
            <a:r>
              <a:rPr lang="en-US" b="1" dirty="0" smtClean="0">
                <a:solidFill>
                  <a:schemeClr val="tx1"/>
                </a:solidFill>
              </a:rPr>
              <a:t> </a:t>
            </a:r>
            <a:r>
              <a:rPr lang="en-US" b="1" dirty="0" err="1" smtClean="0">
                <a:solidFill>
                  <a:schemeClr val="tx1"/>
                </a:solidFill>
              </a:rPr>
              <a:t>điển</a:t>
            </a:r>
            <a:r>
              <a:rPr lang="en-US" b="1" dirty="0" smtClean="0">
                <a:solidFill>
                  <a:schemeClr val="tx1"/>
                </a:solidFill>
              </a:rPr>
              <a:t> </a:t>
            </a:r>
            <a:r>
              <a:rPr lang="en-US" b="1" dirty="0" err="1" smtClean="0">
                <a:solidFill>
                  <a:schemeClr val="tx1"/>
                </a:solidFill>
              </a:rPr>
              <a:t>hình</a:t>
            </a:r>
            <a:endParaRPr lang="en-US" b="1" dirty="0" smtClean="0">
              <a:solidFill>
                <a:schemeClr val="tx1"/>
              </a:solidFill>
            </a:endParaRPr>
          </a:p>
          <a:p>
            <a:pPr marL="514350" indent="-514350" algn="l">
              <a:buAutoNum type="arabicPeriod"/>
            </a:pPr>
            <a:r>
              <a:rPr lang="en-US" b="1" dirty="0" err="1" smtClean="0">
                <a:solidFill>
                  <a:schemeClr val="tx1"/>
                </a:solidFill>
              </a:rPr>
              <a:t>Dự</a:t>
            </a:r>
            <a:r>
              <a:rPr lang="en-US" b="1" dirty="0" smtClean="0">
                <a:solidFill>
                  <a:schemeClr val="tx1"/>
                </a:solidFill>
              </a:rPr>
              <a:t> </a:t>
            </a:r>
            <a:r>
              <a:rPr lang="en-US" b="1" dirty="0" err="1" smtClean="0">
                <a:solidFill>
                  <a:schemeClr val="tx1"/>
                </a:solidFill>
              </a:rPr>
              <a:t>đoán</a:t>
            </a:r>
            <a:r>
              <a:rPr lang="en-US" b="1" dirty="0" smtClean="0">
                <a:solidFill>
                  <a:schemeClr val="tx1"/>
                </a:solidFill>
              </a:rPr>
              <a:t> </a:t>
            </a:r>
            <a:r>
              <a:rPr lang="en-US" b="1" dirty="0" err="1" smtClean="0">
                <a:solidFill>
                  <a:schemeClr val="tx1"/>
                </a:solidFill>
              </a:rPr>
              <a:t>nguyên</a:t>
            </a:r>
            <a:r>
              <a:rPr lang="en-US" b="1" dirty="0" smtClean="0">
                <a:solidFill>
                  <a:schemeClr val="tx1"/>
                </a:solidFill>
              </a:rPr>
              <a:t> </a:t>
            </a:r>
            <a:r>
              <a:rPr lang="en-US" b="1" dirty="0" err="1" smtClean="0">
                <a:solidFill>
                  <a:schemeClr val="tx1"/>
                </a:solidFill>
              </a:rPr>
              <a:t>nhân</a:t>
            </a:r>
            <a:r>
              <a:rPr lang="en-US" b="1" dirty="0" smtClean="0">
                <a:solidFill>
                  <a:schemeClr val="tx1"/>
                </a:solidFill>
              </a:rPr>
              <a:t> </a:t>
            </a:r>
            <a:r>
              <a:rPr lang="en-US" b="1" dirty="0" err="1" smtClean="0">
                <a:solidFill>
                  <a:schemeClr val="tx1"/>
                </a:solidFill>
              </a:rPr>
              <a:t>hư</a:t>
            </a:r>
            <a:r>
              <a:rPr lang="en-US" b="1" dirty="0" smtClean="0">
                <a:solidFill>
                  <a:schemeClr val="tx1"/>
                </a:solidFill>
              </a:rPr>
              <a:t> </a:t>
            </a:r>
            <a:r>
              <a:rPr lang="en-US" b="1" dirty="0" err="1" smtClean="0">
                <a:solidFill>
                  <a:schemeClr val="tx1"/>
                </a:solidFill>
              </a:rPr>
              <a:t>hỏng</a:t>
            </a:r>
            <a:endParaRPr lang="en-US" b="1" dirty="0" smtClean="0">
              <a:solidFill>
                <a:schemeClr val="tx1"/>
              </a:solidFill>
            </a:endParaRPr>
          </a:p>
          <a:p>
            <a:pPr marL="514350" indent="-514350" algn="l">
              <a:buAutoNum type="arabicPeriod"/>
            </a:pPr>
            <a:r>
              <a:rPr lang="en-US" b="1" dirty="0" err="1" smtClean="0">
                <a:solidFill>
                  <a:schemeClr val="tx1"/>
                </a:solidFill>
              </a:rPr>
              <a:t>Phân</a:t>
            </a:r>
            <a:r>
              <a:rPr lang="en-US" b="1" dirty="0" smtClean="0">
                <a:solidFill>
                  <a:schemeClr val="tx1"/>
                </a:solidFill>
              </a:rPr>
              <a:t> </a:t>
            </a:r>
            <a:r>
              <a:rPr lang="en-US" b="1" dirty="0" err="1" smtClean="0">
                <a:solidFill>
                  <a:schemeClr val="tx1"/>
                </a:solidFill>
              </a:rPr>
              <a:t>tích</a:t>
            </a:r>
            <a:r>
              <a:rPr lang="en-US" b="1" dirty="0" smtClean="0">
                <a:solidFill>
                  <a:schemeClr val="tx1"/>
                </a:solidFill>
              </a:rPr>
              <a:t> </a:t>
            </a:r>
            <a:r>
              <a:rPr lang="en-US" b="1" dirty="0" err="1" smtClean="0">
                <a:solidFill>
                  <a:schemeClr val="tx1"/>
                </a:solidFill>
              </a:rPr>
              <a:t>kết</a:t>
            </a:r>
            <a:r>
              <a:rPr lang="en-US" b="1" dirty="0" smtClean="0">
                <a:solidFill>
                  <a:schemeClr val="tx1"/>
                </a:solidFill>
              </a:rPr>
              <a:t> </a:t>
            </a:r>
            <a:r>
              <a:rPr lang="en-US" b="1" dirty="0" err="1" smtClean="0">
                <a:solidFill>
                  <a:schemeClr val="tx1"/>
                </a:solidFill>
              </a:rPr>
              <a:t>quả</a:t>
            </a:r>
            <a:r>
              <a:rPr lang="en-US" b="1" dirty="0" smtClean="0">
                <a:solidFill>
                  <a:schemeClr val="tx1"/>
                </a:solidFill>
              </a:rPr>
              <a:t> </a:t>
            </a:r>
            <a:r>
              <a:rPr lang="en-US" b="1" dirty="0" err="1" smtClean="0">
                <a:solidFill>
                  <a:schemeClr val="tx1"/>
                </a:solidFill>
              </a:rPr>
              <a:t>kiểm</a:t>
            </a:r>
            <a:r>
              <a:rPr lang="en-US" b="1" dirty="0" smtClean="0">
                <a:solidFill>
                  <a:schemeClr val="tx1"/>
                </a:solidFill>
              </a:rPr>
              <a:t> </a:t>
            </a:r>
            <a:r>
              <a:rPr lang="en-US" b="1" dirty="0" err="1" smtClean="0">
                <a:solidFill>
                  <a:schemeClr val="tx1"/>
                </a:solidFill>
              </a:rPr>
              <a:t>tra</a:t>
            </a:r>
            <a:r>
              <a:rPr lang="en-US" b="1" dirty="0" smtClean="0">
                <a:solidFill>
                  <a:schemeClr val="tx1"/>
                </a:solidFill>
              </a:rPr>
              <a:t> </a:t>
            </a:r>
            <a:r>
              <a:rPr lang="en-US" b="1" dirty="0" err="1" smtClean="0">
                <a:solidFill>
                  <a:schemeClr val="tx1"/>
                </a:solidFill>
              </a:rPr>
              <a:t>tại</a:t>
            </a:r>
            <a:r>
              <a:rPr lang="en-US" b="1" dirty="0" smtClean="0">
                <a:solidFill>
                  <a:schemeClr val="tx1"/>
                </a:solidFill>
              </a:rPr>
              <a:t> </a:t>
            </a:r>
            <a:r>
              <a:rPr lang="en-US" b="1" dirty="0" err="1" smtClean="0">
                <a:solidFill>
                  <a:schemeClr val="tx1"/>
                </a:solidFill>
              </a:rPr>
              <a:t>tầu</a:t>
            </a:r>
            <a:endParaRPr lang="en-US" b="1" dirty="0" smtClean="0">
              <a:solidFill>
                <a:schemeClr val="tx1"/>
              </a:solidFill>
            </a:endParaRPr>
          </a:p>
          <a:p>
            <a:pPr marL="514350" indent="-514350" algn="l">
              <a:buAutoNum type="arabicPeriod"/>
            </a:pPr>
            <a:r>
              <a:rPr lang="en-US" b="1" dirty="0" err="1" smtClean="0">
                <a:solidFill>
                  <a:schemeClr val="tx1"/>
                </a:solidFill>
              </a:rPr>
              <a:t>Giải</a:t>
            </a:r>
            <a:r>
              <a:rPr lang="en-US" b="1" dirty="0" smtClean="0">
                <a:solidFill>
                  <a:schemeClr val="tx1"/>
                </a:solidFill>
              </a:rPr>
              <a:t> </a:t>
            </a:r>
            <a:r>
              <a:rPr lang="en-US" b="1" dirty="0" err="1" smtClean="0">
                <a:solidFill>
                  <a:schemeClr val="tx1"/>
                </a:solidFill>
              </a:rPr>
              <a:t>pháp</a:t>
            </a:r>
            <a:endParaRPr lang="en-US" b="1" dirty="0" smtClean="0">
              <a:solidFill>
                <a:schemeClr val="tx1"/>
              </a:solidFill>
            </a:endParaRPr>
          </a:p>
          <a:p>
            <a:pPr marL="514350" indent="-514350" algn="l">
              <a:buAutoNum type="arabicPeriod"/>
            </a:pPr>
            <a:endParaRPr lang="en-US" b="1" dirty="0" smtClean="0">
              <a:solidFill>
                <a:schemeClr val="tx1"/>
              </a:solidFill>
            </a:endParaRPr>
          </a:p>
        </p:txBody>
      </p:sp>
      <p:sp>
        <p:nvSpPr>
          <p:cNvPr id="4" name="Date Placeholder 3"/>
          <p:cNvSpPr>
            <a:spLocks noGrp="1"/>
          </p:cNvSpPr>
          <p:nvPr>
            <p:ph type="dt" sz="half" idx="10"/>
          </p:nvPr>
        </p:nvSpPr>
        <p:spPr/>
        <p:txBody>
          <a:bodyPr/>
          <a:lstStyle/>
          <a:p>
            <a:fld id="{0C7BE374-76AA-4A10-B69C-FD7381E81078}"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1</a:t>
            </a:fld>
            <a:endParaRPr lang="en-US"/>
          </a:p>
        </p:txBody>
      </p:sp>
    </p:spTree>
    <p:extLst>
      <p:ext uri="{BB962C8B-B14F-4D97-AF65-F5344CB8AC3E}">
        <p14:creationId xmlns:p14="http://schemas.microsoft.com/office/powerpoint/2010/main" val="251447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fontScale="90000"/>
          </a:bodyPr>
          <a:lstStyle/>
          <a:p>
            <a:r>
              <a:rPr lang="en-US" sz="3200" b="1" dirty="0">
                <a:solidFill>
                  <a:srgbClr val="00B050"/>
                </a:solidFill>
                <a:latin typeface="Times New Roman" pitchFamily="18" charset="0"/>
                <a:cs typeface="Times New Roman" pitchFamily="18" charset="0"/>
              </a:rPr>
              <a:t>2. </a:t>
            </a:r>
            <a:r>
              <a:rPr lang="en-US" sz="3200" b="1" dirty="0" err="1" smtClean="0">
                <a:solidFill>
                  <a:srgbClr val="00B050"/>
                </a:solidFill>
                <a:latin typeface="Times New Roman" pitchFamily="18" charset="0"/>
                <a:cs typeface="Times New Roman" pitchFamily="18" charset="0"/>
              </a:rPr>
              <a:t>Những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hư</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hỏng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hiện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Cháy</a:t>
            </a:r>
            <a:r>
              <a:rPr lang="en-US" sz="2400" b="1" dirty="0" smtClean="0">
                <a:solidFill>
                  <a:srgbClr val="0000CC"/>
                </a:solidFill>
              </a:rPr>
              <a:t> </a:t>
            </a:r>
            <a:r>
              <a:rPr lang="en-US" sz="2400" b="1" dirty="0" err="1" smtClean="0">
                <a:solidFill>
                  <a:srgbClr val="0000CC"/>
                </a:solidFill>
              </a:rPr>
              <a:t>nổ</a:t>
            </a:r>
            <a:r>
              <a:rPr lang="en-US" sz="2400" b="1" dirty="0" smtClean="0">
                <a:solidFill>
                  <a:srgbClr val="0000CC"/>
                </a:solidFill>
              </a:rPr>
              <a:t> </a:t>
            </a:r>
            <a:r>
              <a:rPr lang="en-US" sz="2400" b="1" dirty="0" err="1" smtClean="0">
                <a:solidFill>
                  <a:srgbClr val="0000CC"/>
                </a:solidFill>
              </a:rPr>
              <a:t>mạch</a:t>
            </a:r>
            <a:r>
              <a:rPr lang="en-US" sz="2400" b="1" dirty="0" smtClean="0">
                <a:solidFill>
                  <a:srgbClr val="0000CC"/>
                </a:solidFill>
              </a:rPr>
              <a:t> </a:t>
            </a:r>
            <a:r>
              <a:rPr lang="en-US" sz="2400" b="1" dirty="0" err="1" smtClean="0">
                <a:solidFill>
                  <a:srgbClr val="0000CC"/>
                </a:solidFill>
              </a:rPr>
              <a:t>nối</a:t>
            </a:r>
            <a:r>
              <a:rPr lang="en-US" sz="2400" b="1" dirty="0" smtClean="0">
                <a:solidFill>
                  <a:srgbClr val="0000CC"/>
                </a:solidFill>
              </a:rPr>
              <a:t> </a:t>
            </a:r>
            <a:r>
              <a:rPr lang="en-US" sz="2400" b="1" dirty="0" err="1" smtClean="0">
                <a:solidFill>
                  <a:srgbClr val="0000CC"/>
                </a:solidFill>
              </a:rPr>
              <a:t>đất</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10</a:t>
            </a:fld>
            <a:endParaRPr lang="en-US"/>
          </a:p>
        </p:txBody>
      </p:sp>
      <p:sp>
        <p:nvSpPr>
          <p:cNvPr id="7" name="Content Placeholder 2"/>
          <p:cNvSpPr txBox="1">
            <a:spLocks/>
          </p:cNvSpPr>
          <p:nvPr/>
        </p:nvSpPr>
        <p:spPr>
          <a:xfrm>
            <a:off x="381000" y="5731534"/>
            <a:ext cx="8610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rgbClr val="FF0000"/>
                </a:solidFill>
              </a:rPr>
              <a:t>Khắc</a:t>
            </a:r>
            <a:r>
              <a:rPr lang="en-US" sz="2400" b="1" dirty="0" smtClean="0">
                <a:solidFill>
                  <a:srgbClr val="FF0000"/>
                </a:solidFill>
              </a:rPr>
              <a:t> </a:t>
            </a:r>
            <a:r>
              <a:rPr lang="en-US" sz="2400" b="1" dirty="0" err="1" smtClean="0">
                <a:solidFill>
                  <a:srgbClr val="FF0000"/>
                </a:solidFill>
              </a:rPr>
              <a:t>phục</a:t>
            </a:r>
            <a:r>
              <a:rPr lang="en-US" sz="2400" b="1" dirty="0" smtClean="0">
                <a:solidFill>
                  <a:srgbClr val="FF0000"/>
                </a:solidFill>
              </a:rPr>
              <a:t>: </a:t>
            </a:r>
            <a:r>
              <a:rPr lang="en-US" sz="2400" b="1" dirty="0" err="1" smtClean="0">
                <a:solidFill>
                  <a:srgbClr val="FF0000"/>
                </a:solidFill>
              </a:rPr>
              <a:t>Xử</a:t>
            </a:r>
            <a:r>
              <a:rPr lang="en-US" sz="2400" b="1" dirty="0" smtClean="0">
                <a:solidFill>
                  <a:srgbClr val="FF0000"/>
                </a:solidFill>
              </a:rPr>
              <a:t> </a:t>
            </a:r>
            <a:r>
              <a:rPr lang="en-US" sz="2400" b="1" dirty="0" err="1" smtClean="0">
                <a:solidFill>
                  <a:srgbClr val="FF0000"/>
                </a:solidFill>
              </a:rPr>
              <a:t>lý</a:t>
            </a:r>
            <a:r>
              <a:rPr lang="en-US" sz="2400" b="1" dirty="0" smtClean="0">
                <a:solidFill>
                  <a:srgbClr val="FF0000"/>
                </a:solidFill>
              </a:rPr>
              <a:t> </a:t>
            </a:r>
            <a:r>
              <a:rPr lang="en-US" sz="2400" b="1" dirty="0" err="1" smtClean="0">
                <a:solidFill>
                  <a:srgbClr val="FF0000"/>
                </a:solidFill>
              </a:rPr>
              <a:t>mạch</a:t>
            </a:r>
            <a:r>
              <a:rPr lang="en-US" sz="2400" b="1" dirty="0" smtClean="0">
                <a:solidFill>
                  <a:srgbClr val="FF0000"/>
                </a:solidFill>
              </a:rPr>
              <a:t> </a:t>
            </a:r>
            <a:r>
              <a:rPr lang="en-US" sz="2400" b="1" dirty="0" err="1" smtClean="0">
                <a:solidFill>
                  <a:srgbClr val="FF0000"/>
                </a:solidFill>
              </a:rPr>
              <a:t>nối</a:t>
            </a:r>
            <a:r>
              <a:rPr lang="en-US" sz="2400" b="1" dirty="0" smtClean="0">
                <a:solidFill>
                  <a:srgbClr val="FF0000"/>
                </a:solidFill>
              </a:rPr>
              <a:t> </a:t>
            </a:r>
            <a:r>
              <a:rPr lang="en-US" sz="2400" b="1" dirty="0" err="1" smtClean="0">
                <a:solidFill>
                  <a:srgbClr val="FF0000"/>
                </a:solidFill>
              </a:rPr>
              <a:t>đất</a:t>
            </a:r>
            <a:endParaRPr lang="en-US" sz="2400" b="1" dirty="0">
              <a:solidFill>
                <a:srgbClr val="FF0000"/>
              </a:solidFill>
            </a:endParaRPr>
          </a:p>
        </p:txBody>
      </p:sp>
      <p:pic>
        <p:nvPicPr>
          <p:cNvPr id="3074" name="Picture 2"/>
          <p:cNvPicPr>
            <a:picLocks noChangeAspect="1" noChangeArrowheads="1"/>
          </p:cNvPicPr>
          <p:nvPr/>
        </p:nvPicPr>
        <p:blipFill>
          <a:blip r:embed="rId2"/>
          <a:srcRect/>
          <a:stretch>
            <a:fillRect/>
          </a:stretch>
        </p:blipFill>
        <p:spPr bwMode="auto">
          <a:xfrm>
            <a:off x="3635206" y="1275273"/>
            <a:ext cx="2581564" cy="1981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248400" y="1283898"/>
            <a:ext cx="2450881" cy="19812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4925988" y="3292416"/>
            <a:ext cx="2228666" cy="1905001"/>
          </a:xfrm>
          <a:prstGeom prst="rect">
            <a:avLst/>
          </a:prstGeom>
          <a:noFill/>
          <a:ln w="9525">
            <a:noFill/>
            <a:miter lim="800000"/>
            <a:headEnd/>
            <a:tailEnd/>
          </a:ln>
          <a:effectLst/>
        </p:spPr>
      </p:pic>
      <p:sp>
        <p:nvSpPr>
          <p:cNvPr id="10" name="Content Placeholder 2"/>
          <p:cNvSpPr txBox="1">
            <a:spLocks/>
          </p:cNvSpPr>
          <p:nvPr/>
        </p:nvSpPr>
        <p:spPr>
          <a:xfrm>
            <a:off x="88681" y="1588698"/>
            <a:ext cx="2806919" cy="34405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schemeClr val="tx1">
                    <a:lumMod val="95000"/>
                    <a:lumOff val="5000"/>
                  </a:schemeClr>
                </a:solidFill>
              </a:rPr>
              <a:t>D</a:t>
            </a:r>
            <a:r>
              <a:rPr lang="en-US" sz="2400" dirty="0" smtClean="0">
                <a:solidFill>
                  <a:schemeClr val="tx1">
                    <a:lumMod val="95000"/>
                    <a:lumOff val="5000"/>
                  </a:schemeClr>
                </a:solidFill>
              </a:rPr>
              <a:t>o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thế</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đất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quá</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lớn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khi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có</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mây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mưa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làm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dòng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năng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lượng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chạy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xuống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đất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quá</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lớn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gây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nổ</a:t>
            </a:r>
            <a:endParaRPr lang="en-US" sz="2400" dirty="0" smtClean="0">
              <a:solidFill>
                <a:schemeClr val="tx1">
                  <a:lumMod val="95000"/>
                  <a:lumOff val="5000"/>
                </a:schemeClr>
              </a:solidFill>
            </a:endParaRPr>
          </a:p>
        </p:txBody>
      </p:sp>
      <p:cxnSp>
        <p:nvCxnSpPr>
          <p:cNvPr id="8" name="Straight Arrow Connector 7"/>
          <p:cNvCxnSpPr/>
          <p:nvPr/>
        </p:nvCxnSpPr>
        <p:spPr>
          <a:xfrm>
            <a:off x="2895600" y="2265873"/>
            <a:ext cx="1447800" cy="3249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95600" y="2274498"/>
            <a:ext cx="2743200" cy="15355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895600" y="1752600"/>
            <a:ext cx="40386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73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fontScale="90000"/>
          </a:bodyPr>
          <a:lstStyle/>
          <a:p>
            <a:r>
              <a:rPr lang="en-US" sz="3200" b="1" dirty="0">
                <a:solidFill>
                  <a:srgbClr val="00B050"/>
                </a:solidFill>
                <a:latin typeface="Times New Roman" pitchFamily="18" charset="0"/>
                <a:cs typeface="Times New Roman" pitchFamily="18" charset="0"/>
              </a:rPr>
              <a:t>2. </a:t>
            </a:r>
            <a:r>
              <a:rPr lang="en-US" sz="3200" b="1" dirty="0" err="1" smtClean="0">
                <a:solidFill>
                  <a:srgbClr val="00B050"/>
                </a:solidFill>
                <a:latin typeface="Times New Roman" pitchFamily="18" charset="0"/>
                <a:cs typeface="Times New Roman" pitchFamily="18" charset="0"/>
              </a:rPr>
              <a:t>Những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hư</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hỏng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hiện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Mạch</a:t>
            </a:r>
            <a:r>
              <a:rPr lang="en-US" sz="2400" b="1" dirty="0" smtClean="0">
                <a:solidFill>
                  <a:srgbClr val="0000CC"/>
                </a:solidFill>
              </a:rPr>
              <a:t> </a:t>
            </a:r>
            <a:r>
              <a:rPr lang="en-US" sz="2400" b="1" dirty="0" err="1" smtClean="0">
                <a:solidFill>
                  <a:srgbClr val="0000CC"/>
                </a:solidFill>
              </a:rPr>
              <a:t>bảo</a:t>
            </a:r>
            <a:r>
              <a:rPr lang="en-US" sz="2400" b="1" dirty="0" smtClean="0">
                <a:solidFill>
                  <a:srgbClr val="0000CC"/>
                </a:solidFill>
              </a:rPr>
              <a:t> </a:t>
            </a:r>
            <a:r>
              <a:rPr lang="en-US" sz="2400" b="1" dirty="0" err="1" smtClean="0">
                <a:solidFill>
                  <a:srgbClr val="0000CC"/>
                </a:solidFill>
              </a:rPr>
              <a:t>vệ</a:t>
            </a:r>
            <a:r>
              <a:rPr lang="en-US" sz="2400" b="1" dirty="0" smtClean="0">
                <a:solidFill>
                  <a:srgbClr val="0000CC"/>
                </a:solidFill>
              </a:rPr>
              <a:t> L-N</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11</a:t>
            </a:fld>
            <a:endParaRPr lang="en-US"/>
          </a:p>
        </p:txBody>
      </p:sp>
      <p:sp>
        <p:nvSpPr>
          <p:cNvPr id="7" name="Content Placeholder 2"/>
          <p:cNvSpPr txBox="1">
            <a:spLocks/>
          </p:cNvSpPr>
          <p:nvPr/>
        </p:nvSpPr>
        <p:spPr>
          <a:xfrm>
            <a:off x="359434" y="1524000"/>
            <a:ext cx="8479766"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rgbClr val="FF0000"/>
                </a:solidFill>
              </a:rPr>
              <a:t>Chưa</a:t>
            </a:r>
            <a:r>
              <a:rPr lang="en-US" sz="2400" b="1" dirty="0" smtClean="0">
                <a:solidFill>
                  <a:srgbClr val="FF0000"/>
                </a:solidFill>
              </a:rPr>
              <a:t> </a:t>
            </a:r>
            <a:r>
              <a:rPr lang="en-US" sz="2400" b="1" dirty="0" err="1" smtClean="0">
                <a:solidFill>
                  <a:srgbClr val="FF0000"/>
                </a:solidFill>
              </a:rPr>
              <a:t>xuất</a:t>
            </a:r>
            <a:r>
              <a:rPr lang="en-US" sz="2400" b="1" dirty="0" smtClean="0">
                <a:solidFill>
                  <a:srgbClr val="FF0000"/>
                </a:solidFill>
              </a:rPr>
              <a:t> </a:t>
            </a:r>
            <a:r>
              <a:rPr lang="en-US" sz="2400" b="1" dirty="0" err="1" smtClean="0">
                <a:solidFill>
                  <a:srgbClr val="FF0000"/>
                </a:solidFill>
              </a:rPr>
              <a:t>hiện</a:t>
            </a:r>
            <a:r>
              <a:rPr lang="en-US" sz="2400" b="1" dirty="0" smtClean="0">
                <a:solidFill>
                  <a:srgbClr val="FF0000"/>
                </a:solidFill>
              </a:rPr>
              <a:t> </a:t>
            </a:r>
            <a:r>
              <a:rPr lang="en-US" sz="2400" b="1" dirty="0" err="1" smtClean="0">
                <a:solidFill>
                  <a:srgbClr val="FF0000"/>
                </a:solidFill>
              </a:rPr>
              <a:t>sự</a:t>
            </a:r>
            <a:r>
              <a:rPr lang="en-US" sz="2400" b="1" dirty="0" smtClean="0">
                <a:solidFill>
                  <a:srgbClr val="FF0000"/>
                </a:solidFill>
              </a:rPr>
              <a:t> </a:t>
            </a:r>
            <a:r>
              <a:rPr lang="en-US" sz="2400" b="1" dirty="0" err="1" smtClean="0">
                <a:solidFill>
                  <a:srgbClr val="FF0000"/>
                </a:solidFill>
              </a:rPr>
              <a:t>cố</a:t>
            </a:r>
            <a:r>
              <a:rPr lang="en-US" sz="2400" b="1" dirty="0" smtClean="0">
                <a:solidFill>
                  <a:srgbClr val="FF0000"/>
                </a:solidFill>
              </a:rPr>
              <a:t> </a:t>
            </a:r>
            <a:r>
              <a:rPr lang="en-US" sz="2400" b="1" dirty="0" err="1" smtClean="0">
                <a:solidFill>
                  <a:srgbClr val="FF0000"/>
                </a:solidFill>
              </a:rPr>
              <a:t>mạch</a:t>
            </a:r>
            <a:r>
              <a:rPr lang="en-US" sz="2400" b="1" dirty="0" smtClean="0">
                <a:solidFill>
                  <a:srgbClr val="FF0000"/>
                </a:solidFill>
              </a:rPr>
              <a:t> L-N</a:t>
            </a:r>
            <a:endParaRPr lang="en-US" sz="2400" b="1" dirty="0">
              <a:solidFill>
                <a:srgbClr val="FF0000"/>
              </a:solidFill>
            </a:endParaRPr>
          </a:p>
        </p:txBody>
      </p:sp>
    </p:spTree>
    <p:extLst>
      <p:ext uri="{BB962C8B-B14F-4D97-AF65-F5344CB8AC3E}">
        <p14:creationId xmlns:p14="http://schemas.microsoft.com/office/powerpoint/2010/main" val="939737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3. </a:t>
            </a:r>
            <a:r>
              <a:rPr lang="en-US" sz="3200" b="1" dirty="0" err="1">
                <a:solidFill>
                  <a:srgbClr val="00B050"/>
                </a:solidFill>
                <a:latin typeface="Times New Roman" pitchFamily="18" charset="0"/>
                <a:cs typeface="Times New Roman" pitchFamily="18" charset="0"/>
              </a:rPr>
              <a:t>Mạch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hiện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Chức</a:t>
            </a:r>
            <a:r>
              <a:rPr lang="en-US" sz="2400" b="1" dirty="0" smtClean="0">
                <a:solidFill>
                  <a:srgbClr val="0000CC"/>
                </a:solidFill>
              </a:rPr>
              <a:t> </a:t>
            </a:r>
            <a:r>
              <a:rPr lang="en-US" sz="2400" b="1" dirty="0" err="1" smtClean="0">
                <a:solidFill>
                  <a:srgbClr val="0000CC"/>
                </a:solidFill>
              </a:rPr>
              <a:t>năng</a:t>
            </a:r>
            <a:r>
              <a:rPr lang="en-US" sz="2400" b="1" dirty="0" smtClean="0">
                <a:solidFill>
                  <a:srgbClr val="0000CC"/>
                </a:solidFill>
              </a:rPr>
              <a:t> </a:t>
            </a:r>
            <a:r>
              <a:rPr lang="en-US" sz="2400" b="1" dirty="0" err="1" smtClean="0">
                <a:solidFill>
                  <a:srgbClr val="0000CC"/>
                </a:solidFill>
              </a:rPr>
              <a:t>các</a:t>
            </a:r>
            <a:r>
              <a:rPr lang="en-US" sz="2400" b="1" dirty="0" smtClean="0">
                <a:solidFill>
                  <a:srgbClr val="0000CC"/>
                </a:solidFill>
              </a:rPr>
              <a:t> </a:t>
            </a:r>
            <a:r>
              <a:rPr lang="en-US" sz="2400" b="1" dirty="0" err="1" smtClean="0">
                <a:solidFill>
                  <a:srgbClr val="0000CC"/>
                </a:solidFill>
              </a:rPr>
              <a:t>phần</a:t>
            </a:r>
            <a:r>
              <a:rPr lang="en-US" sz="2400" b="1" dirty="0" smtClean="0">
                <a:solidFill>
                  <a:srgbClr val="0000CC"/>
                </a:solidFill>
              </a:rPr>
              <a:t> </a:t>
            </a:r>
            <a:r>
              <a:rPr lang="en-US" sz="2400" b="1" dirty="0" err="1" smtClean="0">
                <a:solidFill>
                  <a:srgbClr val="0000CC"/>
                </a:solidFill>
              </a:rPr>
              <a:t>tử</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12</a:t>
            </a:fld>
            <a:endParaRPr lang="en-US"/>
          </a:p>
        </p:txBody>
      </p:sp>
      <p:sp>
        <p:nvSpPr>
          <p:cNvPr id="8" name="Content Placeholder 2"/>
          <p:cNvSpPr txBox="1">
            <a:spLocks/>
          </p:cNvSpPr>
          <p:nvPr/>
        </p:nvSpPr>
        <p:spPr>
          <a:xfrm>
            <a:off x="622300" y="4072827"/>
            <a:ext cx="7848600" cy="21923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Để</a:t>
            </a:r>
            <a:r>
              <a:rPr lang="en-US" sz="2400" i="1" dirty="0" smtClean="0"/>
              <a:t> </a:t>
            </a:r>
            <a:r>
              <a:rPr lang="en-US" sz="2400" i="1" dirty="0" err="1"/>
              <a:t>đảm</a:t>
            </a:r>
            <a:r>
              <a:rPr lang="en-US" sz="2400" i="1" dirty="0"/>
              <a:t> </a:t>
            </a:r>
            <a:r>
              <a:rPr lang="en-US" sz="2400" i="1" dirty="0" err="1"/>
              <a:t>bảo</a:t>
            </a:r>
            <a:r>
              <a:rPr lang="en-US" sz="2400" i="1" dirty="0"/>
              <a:t> </a:t>
            </a:r>
            <a:r>
              <a:rPr lang="en-US" sz="2400" i="1" dirty="0" err="1"/>
              <a:t>tắt</a:t>
            </a:r>
            <a:r>
              <a:rPr lang="en-US" sz="2400" i="1" dirty="0"/>
              <a:t> </a:t>
            </a:r>
            <a:r>
              <a:rPr lang="en-US" sz="2400" i="1" dirty="0" err="1"/>
              <a:t>ống</a:t>
            </a:r>
            <a:r>
              <a:rPr lang="en-US" sz="2400" i="1" dirty="0"/>
              <a:t> </a:t>
            </a:r>
            <a:r>
              <a:rPr lang="en-US" sz="2400" i="1" dirty="0" err="1"/>
              <a:t>phóng</a:t>
            </a:r>
            <a:r>
              <a:rPr lang="en-US" sz="2400" i="1" dirty="0"/>
              <a:t> </a:t>
            </a:r>
            <a:r>
              <a:rPr lang="en-US" sz="2400" i="1" dirty="0" err="1" smtClean="0"/>
              <a:t>khí</a:t>
            </a:r>
            <a:r>
              <a:rPr lang="en-US" sz="2400" i="1" dirty="0" smtClean="0"/>
              <a:t>, </a:t>
            </a:r>
            <a:r>
              <a:rPr lang="en-US" sz="2400" i="1" dirty="0" err="1" smtClean="0"/>
              <a:t>dòng</a:t>
            </a:r>
            <a:r>
              <a:rPr lang="en-US" sz="2400" i="1" dirty="0" smtClean="0"/>
              <a:t> </a:t>
            </a:r>
            <a:r>
              <a:rPr lang="en-US" sz="2400" i="1" dirty="0" err="1"/>
              <a:t>điện</a:t>
            </a:r>
            <a:r>
              <a:rPr lang="en-US" sz="2400" i="1" dirty="0"/>
              <a:t> </a:t>
            </a:r>
            <a:r>
              <a:rPr lang="en-US" sz="2400" i="1" dirty="0" err="1" smtClean="0"/>
              <a:t>bằng</a:t>
            </a:r>
            <a:r>
              <a:rPr lang="en-US" sz="2400" i="1" dirty="0" smtClean="0"/>
              <a:t> 0 </a:t>
            </a:r>
            <a:r>
              <a:rPr lang="en-US" sz="2400" i="1" dirty="0" err="1" smtClean="0"/>
              <a:t>của</a:t>
            </a:r>
            <a:r>
              <a:rPr lang="en-US" sz="2400" i="1" dirty="0" smtClean="0"/>
              <a:t> </a:t>
            </a:r>
            <a:r>
              <a:rPr lang="en-US" sz="2400" i="1" dirty="0"/>
              <a:t>GDT </a:t>
            </a:r>
            <a:r>
              <a:rPr lang="en-US" sz="2400" i="1" dirty="0" err="1"/>
              <a:t>khi</a:t>
            </a:r>
            <a:r>
              <a:rPr lang="en-US" sz="2400" i="1" dirty="0"/>
              <a:t> </a:t>
            </a:r>
            <a:r>
              <a:rPr lang="en-US" sz="2400" i="1" dirty="0" err="1"/>
              <a:t>xung</a:t>
            </a:r>
            <a:r>
              <a:rPr lang="en-US" sz="2400" i="1" dirty="0"/>
              <a:t> </a:t>
            </a:r>
            <a:r>
              <a:rPr lang="en-US" sz="2400" i="1" dirty="0" err="1"/>
              <a:t>thoáng</a:t>
            </a:r>
            <a:r>
              <a:rPr lang="en-US" sz="2400" i="1" dirty="0"/>
              <a:t> qua, </a:t>
            </a:r>
            <a:r>
              <a:rPr lang="en-US" sz="2400" i="1" dirty="0" err="1"/>
              <a:t>phải</a:t>
            </a:r>
            <a:r>
              <a:rPr lang="en-US" sz="2400" i="1" dirty="0"/>
              <a:t> </a:t>
            </a:r>
            <a:r>
              <a:rPr lang="en-US" sz="2400" i="1" dirty="0" err="1"/>
              <a:t>nhỏ</a:t>
            </a:r>
            <a:r>
              <a:rPr lang="en-US" sz="2400" i="1" dirty="0"/>
              <a:t> </a:t>
            </a:r>
            <a:r>
              <a:rPr lang="en-US" sz="2400" i="1" dirty="0" err="1"/>
              <a:t>hơn</a:t>
            </a:r>
            <a:r>
              <a:rPr lang="en-US" sz="2400" i="1" dirty="0"/>
              <a:t> </a:t>
            </a:r>
            <a:r>
              <a:rPr lang="en-US" sz="2400" i="1" dirty="0" err="1"/>
              <a:t>dòng</a:t>
            </a:r>
            <a:r>
              <a:rPr lang="en-US" sz="2400" i="1" dirty="0"/>
              <a:t> </a:t>
            </a:r>
            <a:r>
              <a:rPr lang="en-US" sz="2400" i="1" dirty="0" err="1"/>
              <a:t>định</a:t>
            </a:r>
            <a:r>
              <a:rPr lang="en-US" sz="2400" i="1" dirty="0"/>
              <a:t> </a:t>
            </a:r>
            <a:r>
              <a:rPr lang="en-US" sz="2400" i="1" dirty="0" err="1"/>
              <a:t>mức</a:t>
            </a:r>
            <a:r>
              <a:rPr lang="en-US" sz="2400" i="1" dirty="0"/>
              <a:t> </a:t>
            </a:r>
            <a:r>
              <a:rPr lang="en-US" sz="2400" i="1" dirty="0" err="1"/>
              <a:t>tiếp</a:t>
            </a:r>
            <a:r>
              <a:rPr lang="en-US" sz="2400" i="1" dirty="0"/>
              <a:t> </a:t>
            </a:r>
            <a:r>
              <a:rPr lang="en-US" sz="2400" i="1" dirty="0" err="1"/>
              <a:t>theo</a:t>
            </a:r>
            <a:r>
              <a:rPr lang="en-US" sz="2400" i="1" dirty="0"/>
              <a:t> </a:t>
            </a:r>
            <a:r>
              <a:rPr lang="en-US" sz="2400" i="1" dirty="0" err="1"/>
              <a:t>của</a:t>
            </a:r>
            <a:r>
              <a:rPr lang="en-US" sz="2400" i="1" dirty="0"/>
              <a:t> </a:t>
            </a:r>
            <a:r>
              <a:rPr lang="en-US" sz="2400" i="1" dirty="0" err="1"/>
              <a:t>ống</a:t>
            </a:r>
            <a:r>
              <a:rPr lang="en-US" sz="2400" i="1" dirty="0"/>
              <a:t> </a:t>
            </a:r>
            <a:r>
              <a:rPr lang="en-US" sz="2400" i="1" dirty="0" err="1" smtClean="0"/>
              <a:t>khí</a:t>
            </a:r>
            <a:r>
              <a:rPr lang="en-US" sz="2400" i="1" dirty="0" smtClean="0"/>
              <a:t>. </a:t>
            </a:r>
            <a:r>
              <a:rPr lang="en-US" sz="2400" i="1" dirty="0" err="1" smtClean="0"/>
              <a:t>Nếu</a:t>
            </a:r>
            <a:r>
              <a:rPr lang="en-US" sz="2400" i="1" dirty="0" smtClean="0"/>
              <a:t> </a:t>
            </a:r>
            <a:r>
              <a:rPr lang="en-US" sz="2400" i="1" dirty="0" err="1" smtClean="0"/>
              <a:t>vẫn</a:t>
            </a:r>
            <a:r>
              <a:rPr lang="en-US" sz="2400" i="1" dirty="0" smtClean="0"/>
              <a:t> </a:t>
            </a:r>
            <a:r>
              <a:rPr lang="en-US" sz="2400" i="1" dirty="0" err="1" smtClean="0"/>
              <a:t>tồn</a:t>
            </a:r>
            <a:r>
              <a:rPr lang="en-US" sz="2400" i="1" dirty="0" smtClean="0"/>
              <a:t> </a:t>
            </a:r>
            <a:r>
              <a:rPr lang="en-US" sz="2400" i="1" dirty="0" err="1" smtClean="0"/>
              <a:t>tại</a:t>
            </a:r>
            <a:r>
              <a:rPr lang="en-US" sz="2400" i="1" dirty="0" smtClean="0"/>
              <a:t> </a:t>
            </a:r>
            <a:r>
              <a:rPr lang="en-US" sz="2400" i="1" dirty="0" err="1" smtClean="0"/>
              <a:t>một</a:t>
            </a:r>
            <a:r>
              <a:rPr lang="en-US" sz="2400" i="1" dirty="0" smtClean="0"/>
              <a:t> </a:t>
            </a:r>
            <a:r>
              <a:rPr lang="en-US" sz="2400" i="1" dirty="0" err="1" smtClean="0"/>
              <a:t>điện</a:t>
            </a:r>
            <a:r>
              <a:rPr lang="en-US" sz="2400" i="1" dirty="0" smtClean="0"/>
              <a:t> </a:t>
            </a:r>
            <a:r>
              <a:rPr lang="en-US" sz="2400" i="1" dirty="0" err="1" smtClean="0"/>
              <a:t>áp</a:t>
            </a:r>
            <a:r>
              <a:rPr lang="en-US" sz="2400" i="1" dirty="0" smtClean="0"/>
              <a:t> L-G, N-G </a:t>
            </a:r>
            <a:r>
              <a:rPr lang="en-US" sz="2400" i="1" dirty="0" err="1" smtClean="0"/>
              <a:t>thì</a:t>
            </a:r>
            <a:r>
              <a:rPr lang="en-US" sz="2400" i="1" dirty="0" smtClean="0"/>
              <a:t> </a:t>
            </a:r>
            <a:r>
              <a:rPr lang="en-US" sz="2400" i="1" dirty="0" err="1" smtClean="0"/>
              <a:t>dòng</a:t>
            </a:r>
            <a:r>
              <a:rPr lang="en-US" sz="2400" i="1" dirty="0" smtClean="0"/>
              <a:t> </a:t>
            </a:r>
            <a:r>
              <a:rPr lang="en-US" sz="2400" i="1" dirty="0" err="1" smtClean="0"/>
              <a:t>điện</a:t>
            </a:r>
            <a:r>
              <a:rPr lang="en-US" sz="2400" i="1" dirty="0" smtClean="0"/>
              <a:t> qua </a:t>
            </a:r>
            <a:r>
              <a:rPr lang="en-US" sz="2400" i="1" dirty="0" err="1" smtClean="0"/>
              <a:t>nó</a:t>
            </a:r>
            <a:r>
              <a:rPr lang="en-US" sz="2400" i="1" dirty="0" smtClean="0"/>
              <a:t> </a:t>
            </a:r>
            <a:r>
              <a:rPr lang="en-US" sz="2400" i="1" dirty="0" err="1" smtClean="0"/>
              <a:t>không</a:t>
            </a:r>
            <a:r>
              <a:rPr lang="en-US" sz="2400" i="1" dirty="0" smtClean="0"/>
              <a:t> </a:t>
            </a:r>
            <a:r>
              <a:rPr lang="en-US" sz="2400" i="1" dirty="0" err="1" smtClean="0"/>
              <a:t>bằng</a:t>
            </a:r>
            <a:r>
              <a:rPr lang="en-US" sz="2400" i="1" dirty="0" smtClean="0"/>
              <a:t> 0. </a:t>
            </a:r>
          </a:p>
          <a:p>
            <a:pPr marL="0" indent="0">
              <a:buNone/>
            </a:pPr>
            <a:r>
              <a:rPr lang="en-US" sz="2400" i="1" dirty="0" err="1" smtClean="0">
                <a:solidFill>
                  <a:srgbClr val="FF0000"/>
                </a:solidFill>
              </a:rPr>
              <a:t>Nhiều</a:t>
            </a:r>
            <a:r>
              <a:rPr lang="en-US" sz="2400" i="1" dirty="0" smtClean="0">
                <a:solidFill>
                  <a:srgbClr val="FF0000"/>
                </a:solidFill>
              </a:rPr>
              <a:t> </a:t>
            </a:r>
            <a:r>
              <a:rPr lang="en-US" sz="2400" i="1" dirty="0" err="1" smtClean="0">
                <a:solidFill>
                  <a:srgbClr val="FF0000"/>
                </a:solidFill>
              </a:rPr>
              <a:t>khả</a:t>
            </a:r>
            <a:r>
              <a:rPr lang="en-US" sz="2400" i="1" dirty="0" smtClean="0">
                <a:solidFill>
                  <a:srgbClr val="FF0000"/>
                </a:solidFill>
              </a:rPr>
              <a:t> </a:t>
            </a:r>
            <a:r>
              <a:rPr lang="en-US" sz="2400" i="1" dirty="0" err="1" smtClean="0">
                <a:solidFill>
                  <a:srgbClr val="FF0000"/>
                </a:solidFill>
              </a:rPr>
              <a:t>năng</a:t>
            </a:r>
            <a:r>
              <a:rPr lang="en-US" sz="2400" i="1" dirty="0" smtClean="0">
                <a:solidFill>
                  <a:srgbClr val="FF0000"/>
                </a:solidFill>
              </a:rPr>
              <a:t> </a:t>
            </a:r>
            <a:r>
              <a:rPr lang="en-US" sz="2400" i="1" dirty="0" err="1" smtClean="0">
                <a:solidFill>
                  <a:srgbClr val="FF0000"/>
                </a:solidFill>
              </a:rPr>
              <a:t>sau</a:t>
            </a:r>
            <a:r>
              <a:rPr lang="en-US" sz="2400" i="1" dirty="0" smtClean="0">
                <a:solidFill>
                  <a:srgbClr val="FF0000"/>
                </a:solidFill>
              </a:rPr>
              <a:t> </a:t>
            </a:r>
            <a:r>
              <a:rPr lang="en-US" sz="2400" i="1" dirty="0" err="1" smtClean="0">
                <a:solidFill>
                  <a:srgbClr val="FF0000"/>
                </a:solidFill>
              </a:rPr>
              <a:t>cú</a:t>
            </a:r>
            <a:r>
              <a:rPr lang="en-US" sz="2400" i="1" dirty="0" smtClean="0">
                <a:solidFill>
                  <a:srgbClr val="FF0000"/>
                </a:solidFill>
              </a:rPr>
              <a:t> </a:t>
            </a:r>
            <a:r>
              <a:rPr lang="en-US" sz="2400" i="1" dirty="0" err="1" smtClean="0">
                <a:solidFill>
                  <a:srgbClr val="FF0000"/>
                </a:solidFill>
              </a:rPr>
              <a:t>đánh</a:t>
            </a:r>
            <a:r>
              <a:rPr lang="en-US" sz="2400" i="1" dirty="0" smtClean="0">
                <a:solidFill>
                  <a:srgbClr val="FF0000"/>
                </a:solidFill>
              </a:rPr>
              <a:t> </a:t>
            </a:r>
            <a:r>
              <a:rPr lang="en-US" sz="2400" i="1" dirty="0" err="1" smtClean="0">
                <a:solidFill>
                  <a:srgbClr val="FF0000"/>
                </a:solidFill>
              </a:rPr>
              <a:t>thứ</a:t>
            </a:r>
            <a:r>
              <a:rPr lang="en-US" sz="2400" i="1" dirty="0" smtClean="0">
                <a:solidFill>
                  <a:srgbClr val="FF0000"/>
                </a:solidFill>
              </a:rPr>
              <a:t> </a:t>
            </a:r>
            <a:r>
              <a:rPr lang="en-US" sz="2400" i="1" dirty="0" err="1" smtClean="0">
                <a:solidFill>
                  <a:srgbClr val="FF0000"/>
                </a:solidFill>
              </a:rPr>
              <a:t>nhất</a:t>
            </a:r>
            <a:r>
              <a:rPr lang="en-US" sz="2400" i="1" dirty="0" smtClean="0">
                <a:solidFill>
                  <a:srgbClr val="FF0000"/>
                </a:solidFill>
              </a:rPr>
              <a:t> </a:t>
            </a:r>
            <a:r>
              <a:rPr lang="en-US" sz="2400" i="1" dirty="0" err="1" smtClean="0">
                <a:solidFill>
                  <a:srgbClr val="FF0000"/>
                </a:solidFill>
              </a:rPr>
              <a:t>dòng</a:t>
            </a:r>
            <a:r>
              <a:rPr lang="en-US" sz="2400" i="1" dirty="0" smtClean="0">
                <a:solidFill>
                  <a:srgbClr val="FF0000"/>
                </a:solidFill>
              </a:rPr>
              <a:t> </a:t>
            </a:r>
            <a:r>
              <a:rPr lang="en-US" sz="2400" i="1" dirty="0" err="1" smtClean="0">
                <a:solidFill>
                  <a:srgbClr val="FF0000"/>
                </a:solidFill>
              </a:rPr>
              <a:t>điện</a:t>
            </a:r>
            <a:r>
              <a:rPr lang="en-US" sz="2400" i="1" dirty="0" smtClean="0">
                <a:solidFill>
                  <a:srgbClr val="FF0000"/>
                </a:solidFill>
              </a:rPr>
              <a:t> </a:t>
            </a:r>
            <a:r>
              <a:rPr lang="en-US" sz="2400" i="1" dirty="0" err="1" smtClean="0">
                <a:solidFill>
                  <a:srgbClr val="FF0000"/>
                </a:solidFill>
              </a:rPr>
              <a:t>này</a:t>
            </a:r>
            <a:r>
              <a:rPr lang="en-US" sz="2400" i="1" dirty="0" smtClean="0">
                <a:solidFill>
                  <a:srgbClr val="FF0000"/>
                </a:solidFill>
              </a:rPr>
              <a:t> </a:t>
            </a:r>
            <a:r>
              <a:rPr lang="en-US" sz="2400" i="1" dirty="0" err="1" smtClean="0">
                <a:solidFill>
                  <a:srgbClr val="FF0000"/>
                </a:solidFill>
              </a:rPr>
              <a:t>không</a:t>
            </a:r>
            <a:r>
              <a:rPr lang="en-US" sz="2400" i="1" dirty="0" smtClean="0">
                <a:solidFill>
                  <a:srgbClr val="FF0000"/>
                </a:solidFill>
              </a:rPr>
              <a:t> </a:t>
            </a:r>
            <a:r>
              <a:rPr lang="en-US" sz="2400" i="1" dirty="0" err="1" smtClean="0">
                <a:solidFill>
                  <a:srgbClr val="FF0000"/>
                </a:solidFill>
              </a:rPr>
              <a:t>bằng</a:t>
            </a:r>
            <a:r>
              <a:rPr lang="en-US" sz="2400" i="1" dirty="0" smtClean="0">
                <a:solidFill>
                  <a:srgbClr val="FF0000"/>
                </a:solidFill>
              </a:rPr>
              <a:t> 0 </a:t>
            </a:r>
            <a:r>
              <a:rPr lang="en-US" sz="2400" i="1" dirty="0" err="1" smtClean="0">
                <a:solidFill>
                  <a:srgbClr val="FF0000"/>
                </a:solidFill>
              </a:rPr>
              <a:t>và</a:t>
            </a:r>
            <a:r>
              <a:rPr lang="en-US" sz="2400" i="1" dirty="0" smtClean="0">
                <a:solidFill>
                  <a:srgbClr val="FF0000"/>
                </a:solidFill>
              </a:rPr>
              <a:t> GDT </a:t>
            </a:r>
            <a:r>
              <a:rPr lang="en-US" sz="2400" i="1" dirty="0" err="1" smtClean="0">
                <a:solidFill>
                  <a:srgbClr val="FF0000"/>
                </a:solidFill>
              </a:rPr>
              <a:t>không</a:t>
            </a:r>
            <a:r>
              <a:rPr lang="en-US" sz="2400" i="1" dirty="0" smtClean="0">
                <a:solidFill>
                  <a:srgbClr val="FF0000"/>
                </a:solidFill>
              </a:rPr>
              <a:t> </a:t>
            </a:r>
            <a:r>
              <a:rPr lang="en-US" sz="2400" i="1" dirty="0" err="1" smtClean="0">
                <a:solidFill>
                  <a:srgbClr val="FF0000"/>
                </a:solidFill>
              </a:rPr>
              <a:t>trả</a:t>
            </a:r>
            <a:r>
              <a:rPr lang="en-US" sz="2400" i="1" dirty="0" smtClean="0">
                <a:solidFill>
                  <a:srgbClr val="FF0000"/>
                </a:solidFill>
              </a:rPr>
              <a:t> </a:t>
            </a:r>
            <a:r>
              <a:rPr lang="en-US" sz="2400" i="1" dirty="0" err="1" smtClean="0">
                <a:solidFill>
                  <a:srgbClr val="FF0000"/>
                </a:solidFill>
              </a:rPr>
              <a:t>về</a:t>
            </a:r>
            <a:r>
              <a:rPr lang="en-US" sz="2400" i="1" dirty="0" smtClean="0">
                <a:solidFill>
                  <a:srgbClr val="FF0000"/>
                </a:solidFill>
              </a:rPr>
              <a:t> </a:t>
            </a:r>
            <a:r>
              <a:rPr lang="en-US" sz="2400" i="1" dirty="0" err="1" smtClean="0">
                <a:solidFill>
                  <a:srgbClr val="FF0000"/>
                </a:solidFill>
              </a:rPr>
              <a:t>và</a:t>
            </a:r>
            <a:r>
              <a:rPr lang="en-US" sz="2400" i="1" dirty="0" smtClean="0">
                <a:solidFill>
                  <a:srgbClr val="FF0000"/>
                </a:solidFill>
              </a:rPr>
              <a:t> </a:t>
            </a:r>
            <a:r>
              <a:rPr lang="en-US" sz="2400" i="1" dirty="0" err="1" smtClean="0">
                <a:solidFill>
                  <a:srgbClr val="FF0000"/>
                </a:solidFill>
              </a:rPr>
              <a:t>nó</a:t>
            </a:r>
            <a:r>
              <a:rPr lang="en-US" sz="2400" i="1" dirty="0" smtClean="0">
                <a:solidFill>
                  <a:srgbClr val="FF0000"/>
                </a:solidFill>
              </a:rPr>
              <a:t> </a:t>
            </a:r>
            <a:r>
              <a:rPr lang="en-US" sz="2400" i="1" dirty="0" err="1" smtClean="0">
                <a:solidFill>
                  <a:srgbClr val="FF0000"/>
                </a:solidFill>
              </a:rPr>
              <a:t>nối</a:t>
            </a:r>
            <a:r>
              <a:rPr lang="en-US" sz="2400" i="1" dirty="0" smtClean="0">
                <a:solidFill>
                  <a:srgbClr val="FF0000"/>
                </a:solidFill>
              </a:rPr>
              <a:t> </a:t>
            </a:r>
            <a:r>
              <a:rPr lang="en-US" sz="2400" i="1" dirty="0" err="1" smtClean="0">
                <a:solidFill>
                  <a:srgbClr val="FF0000"/>
                </a:solidFill>
              </a:rPr>
              <a:t>luôn</a:t>
            </a:r>
            <a:r>
              <a:rPr lang="en-US" sz="2400" i="1" dirty="0" smtClean="0">
                <a:solidFill>
                  <a:srgbClr val="FF0000"/>
                </a:solidFill>
              </a:rPr>
              <a:t>, hay </a:t>
            </a:r>
            <a:r>
              <a:rPr lang="en-US" sz="2400" i="1" dirty="0" err="1" smtClean="0">
                <a:solidFill>
                  <a:srgbClr val="FF0000"/>
                </a:solidFill>
              </a:rPr>
              <a:t>không</a:t>
            </a:r>
            <a:r>
              <a:rPr lang="en-US" sz="2400" i="1" dirty="0" smtClean="0">
                <a:solidFill>
                  <a:srgbClr val="FF0000"/>
                </a:solidFill>
              </a:rPr>
              <a:t> </a:t>
            </a:r>
            <a:r>
              <a:rPr lang="en-US" sz="2400" i="1" dirty="0" err="1" smtClean="0">
                <a:solidFill>
                  <a:srgbClr val="FF0000"/>
                </a:solidFill>
              </a:rPr>
              <a:t>còn</a:t>
            </a:r>
            <a:r>
              <a:rPr lang="en-US" sz="2400" i="1" dirty="0" smtClean="0">
                <a:solidFill>
                  <a:srgbClr val="FF0000"/>
                </a:solidFill>
              </a:rPr>
              <a:t> </a:t>
            </a:r>
            <a:r>
              <a:rPr lang="en-US" sz="2400" i="1" dirty="0" err="1" smtClean="0">
                <a:solidFill>
                  <a:srgbClr val="FF0000"/>
                </a:solidFill>
              </a:rPr>
              <a:t>tác</a:t>
            </a:r>
            <a:r>
              <a:rPr lang="en-US" sz="2400" i="1" dirty="0" smtClean="0">
                <a:solidFill>
                  <a:srgbClr val="FF0000"/>
                </a:solidFill>
              </a:rPr>
              <a:t> </a:t>
            </a:r>
            <a:r>
              <a:rPr lang="en-US" sz="2400" i="1" dirty="0" err="1" smtClean="0">
                <a:solidFill>
                  <a:srgbClr val="FF0000"/>
                </a:solidFill>
              </a:rPr>
              <a:t>dụng</a:t>
            </a:r>
            <a:r>
              <a:rPr lang="en-US" sz="2400" i="1" dirty="0" smtClean="0">
                <a:solidFill>
                  <a:srgbClr val="FF0000"/>
                </a:solidFill>
              </a:rPr>
              <a:t> </a:t>
            </a:r>
            <a:r>
              <a:rPr lang="en-US" sz="2400" i="1" dirty="0" err="1" smtClean="0">
                <a:solidFill>
                  <a:srgbClr val="FF0000"/>
                </a:solidFill>
              </a:rPr>
              <a:t>bảo</a:t>
            </a:r>
            <a:r>
              <a:rPr lang="en-US" sz="2400" i="1" dirty="0" smtClean="0">
                <a:solidFill>
                  <a:srgbClr val="FF0000"/>
                </a:solidFill>
              </a:rPr>
              <a:t> </a:t>
            </a:r>
            <a:r>
              <a:rPr lang="en-US" sz="2400" i="1" dirty="0" err="1" smtClean="0">
                <a:solidFill>
                  <a:srgbClr val="FF0000"/>
                </a:solidFill>
              </a:rPr>
              <a:t>vệ</a:t>
            </a:r>
            <a:r>
              <a:rPr lang="en-US" sz="2400" i="1" dirty="0" smtClean="0">
                <a:solidFill>
                  <a:srgbClr val="FF0000"/>
                </a:solidFill>
              </a:rPr>
              <a:t> </a:t>
            </a:r>
            <a:r>
              <a:rPr lang="en-US" sz="2400" i="1" dirty="0" err="1" smtClean="0">
                <a:solidFill>
                  <a:srgbClr val="FF0000"/>
                </a:solidFill>
              </a:rPr>
              <a:t>nữa</a:t>
            </a:r>
            <a:r>
              <a:rPr lang="en-US" sz="2400" i="1" dirty="0" smtClean="0">
                <a:solidFill>
                  <a:srgbClr val="FF0000"/>
                </a:solidFill>
              </a:rPr>
              <a:t>!!!</a:t>
            </a:r>
            <a:endParaRPr lang="en-US" sz="2400" dirty="0">
              <a:solidFill>
                <a:srgbClr val="FF0000"/>
              </a:solidFill>
            </a:endParaRPr>
          </a:p>
        </p:txBody>
      </p:sp>
      <p:sp>
        <p:nvSpPr>
          <p:cNvPr id="9" name="Content Placeholder 2"/>
          <p:cNvSpPr txBox="1">
            <a:spLocks/>
          </p:cNvSpPr>
          <p:nvPr/>
        </p:nvSpPr>
        <p:spPr>
          <a:xfrm>
            <a:off x="495301" y="1308100"/>
            <a:ext cx="4533900" cy="2959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2400" dirty="0" smtClean="0">
                <a:solidFill>
                  <a:schemeClr val="tx1">
                    <a:lumMod val="95000"/>
                    <a:lumOff val="5000"/>
                  </a:schemeClr>
                </a:solidFill>
              </a:rPr>
              <a:t>MOV1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mạch</a:t>
            </a:r>
            <a:r>
              <a:rPr lang="en-US" sz="2400" dirty="0" smtClean="0">
                <a:solidFill>
                  <a:schemeClr val="tx1">
                    <a:lumMod val="95000"/>
                    <a:lumOff val="5000"/>
                  </a:schemeClr>
                </a:solidFill>
              </a:rPr>
              <a:t> L-N </a:t>
            </a:r>
          </a:p>
          <a:p>
            <a:pPr>
              <a:buFontTx/>
              <a:buChar char="-"/>
            </a:pPr>
            <a:r>
              <a:rPr lang="en-US" sz="2400" dirty="0" smtClean="0">
                <a:solidFill>
                  <a:schemeClr val="tx1">
                    <a:lumMod val="95000"/>
                    <a:lumOff val="5000"/>
                  </a:schemeClr>
                </a:solidFill>
              </a:rPr>
              <a:t>MOV2+GDT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N-G</a:t>
            </a:r>
            <a:endParaRPr lang="en-US" sz="2400" dirty="0">
              <a:solidFill>
                <a:schemeClr val="tx1">
                  <a:lumMod val="95000"/>
                  <a:lumOff val="5000"/>
                </a:schemeClr>
              </a:solidFill>
            </a:endParaRPr>
          </a:p>
          <a:p>
            <a:pPr>
              <a:buFontTx/>
              <a:buChar char="-"/>
            </a:pPr>
            <a:r>
              <a:rPr lang="en-US" sz="2400" dirty="0" smtClean="0">
                <a:solidFill>
                  <a:schemeClr val="tx1">
                    <a:lumMod val="95000"/>
                    <a:lumOff val="5000"/>
                  </a:schemeClr>
                </a:solidFill>
              </a:rPr>
              <a:t>MOV3+GDT </a:t>
            </a:r>
            <a:r>
              <a:rPr lang="en-US" sz="2400" dirty="0" err="1">
                <a:solidFill>
                  <a:schemeClr val="tx1">
                    <a:lumMod val="95000"/>
                    <a:lumOff val="5000"/>
                  </a:schemeClr>
                </a:solidFill>
              </a:rPr>
              <a:t>bảo</a:t>
            </a:r>
            <a:r>
              <a:rPr lang="en-US" sz="2400" dirty="0">
                <a:solidFill>
                  <a:schemeClr val="tx1">
                    <a:lumMod val="95000"/>
                    <a:lumOff val="5000"/>
                  </a:schemeClr>
                </a:solidFill>
              </a:rPr>
              <a:t> </a:t>
            </a:r>
            <a:r>
              <a:rPr lang="en-US" sz="2400" dirty="0" err="1">
                <a:solidFill>
                  <a:schemeClr val="tx1">
                    <a:lumMod val="95000"/>
                    <a:lumOff val="5000"/>
                  </a:schemeClr>
                </a:solidFill>
              </a:rPr>
              <a:t>vệ</a:t>
            </a:r>
            <a:r>
              <a:rPr lang="en-US" sz="2400" dirty="0">
                <a:solidFill>
                  <a:schemeClr val="tx1">
                    <a:lumMod val="95000"/>
                    <a:lumOff val="5000"/>
                  </a:schemeClr>
                </a:solidFill>
              </a:rPr>
              <a:t> </a:t>
            </a:r>
            <a:r>
              <a:rPr lang="en-US" sz="2400" dirty="0" smtClean="0">
                <a:solidFill>
                  <a:schemeClr val="tx1">
                    <a:lumMod val="95000"/>
                    <a:lumOff val="5000"/>
                  </a:schemeClr>
                </a:solidFill>
              </a:rPr>
              <a:t>L-G</a:t>
            </a:r>
            <a:endParaRPr lang="en-US" sz="2400" dirty="0">
              <a:solidFill>
                <a:schemeClr val="tx1">
                  <a:lumMod val="95000"/>
                  <a:lumOff val="5000"/>
                </a:schemeClr>
              </a:solidFill>
            </a:endParaRPr>
          </a:p>
          <a:p>
            <a:pPr>
              <a:buFontTx/>
              <a:buChar char="-"/>
            </a:pPr>
            <a:r>
              <a:rPr lang="en-US" sz="2400" dirty="0" err="1" smtClean="0">
                <a:solidFill>
                  <a:schemeClr val="tx1">
                    <a:lumMod val="95000"/>
                    <a:lumOff val="5000"/>
                  </a:schemeClr>
                </a:solidFill>
              </a:rPr>
              <a:t>Mức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của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các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linh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như</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trên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hình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vẽ</a:t>
            </a:r>
            <a:endParaRPr lang="en-US" sz="2400" dirty="0" smtClean="0">
              <a:solidFill>
                <a:schemeClr val="tx1">
                  <a:lumMod val="95000"/>
                  <a:lumOff val="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901" y="1073150"/>
            <a:ext cx="3416299" cy="299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18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451485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3. </a:t>
            </a:r>
            <a:r>
              <a:rPr lang="en-US" sz="3200" b="1" dirty="0" err="1">
                <a:solidFill>
                  <a:srgbClr val="00B050"/>
                </a:solidFill>
                <a:latin typeface="Times New Roman" pitchFamily="18" charset="0"/>
                <a:cs typeface="Times New Roman" pitchFamily="18" charset="0"/>
              </a:rPr>
              <a:t>Mạch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hiện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Chức</a:t>
            </a:r>
            <a:r>
              <a:rPr lang="en-US" sz="2400" b="1" dirty="0" smtClean="0">
                <a:solidFill>
                  <a:srgbClr val="0000CC"/>
                </a:solidFill>
              </a:rPr>
              <a:t> </a:t>
            </a:r>
            <a:r>
              <a:rPr lang="en-US" sz="2400" b="1" dirty="0" err="1" smtClean="0">
                <a:solidFill>
                  <a:srgbClr val="0000CC"/>
                </a:solidFill>
              </a:rPr>
              <a:t>năng</a:t>
            </a:r>
            <a:r>
              <a:rPr lang="en-US" sz="2400" b="1" dirty="0" smtClean="0">
                <a:solidFill>
                  <a:srgbClr val="0000CC"/>
                </a:solidFill>
              </a:rPr>
              <a:t> </a:t>
            </a:r>
            <a:r>
              <a:rPr lang="en-US" sz="2400" b="1" dirty="0" err="1" smtClean="0">
                <a:solidFill>
                  <a:srgbClr val="0000CC"/>
                </a:solidFill>
              </a:rPr>
              <a:t>các</a:t>
            </a:r>
            <a:r>
              <a:rPr lang="en-US" sz="2400" b="1" dirty="0" smtClean="0">
                <a:solidFill>
                  <a:srgbClr val="0000CC"/>
                </a:solidFill>
              </a:rPr>
              <a:t> </a:t>
            </a:r>
            <a:r>
              <a:rPr lang="en-US" sz="2400" b="1" dirty="0" err="1" smtClean="0">
                <a:solidFill>
                  <a:srgbClr val="0000CC"/>
                </a:solidFill>
              </a:rPr>
              <a:t>phần</a:t>
            </a:r>
            <a:r>
              <a:rPr lang="en-US" sz="2400" b="1" dirty="0" smtClean="0">
                <a:solidFill>
                  <a:srgbClr val="0000CC"/>
                </a:solidFill>
              </a:rPr>
              <a:t> </a:t>
            </a:r>
            <a:r>
              <a:rPr lang="en-US" sz="2400" b="1" dirty="0" err="1" smtClean="0">
                <a:solidFill>
                  <a:srgbClr val="0000CC"/>
                </a:solidFill>
              </a:rPr>
              <a:t>tử</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13</a:t>
            </a:fld>
            <a:endParaRPr lang="en-US"/>
          </a:p>
        </p:txBody>
      </p:sp>
      <p:sp>
        <p:nvSpPr>
          <p:cNvPr id="8" name="Content Placeholder 2"/>
          <p:cNvSpPr txBox="1">
            <a:spLocks/>
          </p:cNvSpPr>
          <p:nvPr/>
        </p:nvSpPr>
        <p:spPr>
          <a:xfrm>
            <a:off x="609600" y="3733800"/>
            <a:ext cx="46482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Lỗi</a:t>
            </a:r>
            <a:r>
              <a:rPr lang="en-US" sz="2400" i="1" dirty="0" smtClean="0"/>
              <a:t> </a:t>
            </a:r>
            <a:r>
              <a:rPr lang="en-US" sz="2400" i="1" dirty="0" err="1" smtClean="0"/>
              <a:t>chủ</a:t>
            </a:r>
            <a:r>
              <a:rPr lang="en-US" sz="2400" i="1" dirty="0" smtClean="0"/>
              <a:t> </a:t>
            </a:r>
            <a:r>
              <a:rPr lang="en-US" sz="2400" i="1" dirty="0" err="1" smtClean="0"/>
              <a:t>yếu</a:t>
            </a:r>
            <a:r>
              <a:rPr lang="en-US" sz="2400" i="1" dirty="0" smtClean="0"/>
              <a:t> </a:t>
            </a:r>
            <a:r>
              <a:rPr lang="en-US" sz="2400" i="1" dirty="0" err="1" smtClean="0"/>
              <a:t>hiện</a:t>
            </a:r>
            <a:r>
              <a:rPr lang="en-US" sz="2400" i="1" dirty="0" smtClean="0"/>
              <a:t> nay </a:t>
            </a:r>
            <a:r>
              <a:rPr lang="en-US" sz="2400" i="1" dirty="0" err="1" smtClean="0"/>
              <a:t>là</a:t>
            </a:r>
            <a:r>
              <a:rPr lang="en-US" sz="2400" i="1" dirty="0" smtClean="0"/>
              <a:t> </a:t>
            </a:r>
            <a:r>
              <a:rPr lang="en-US" sz="2400" i="1" dirty="0" err="1" smtClean="0"/>
              <a:t>quá</a:t>
            </a:r>
            <a:r>
              <a:rPr lang="en-US" sz="2400" i="1" dirty="0" smtClean="0"/>
              <a:t> </a:t>
            </a:r>
            <a:r>
              <a:rPr lang="en-US" sz="2400" i="1" dirty="0" err="1" smtClean="0"/>
              <a:t>nhiệt</a:t>
            </a:r>
            <a:r>
              <a:rPr lang="en-US" sz="2400" i="1" dirty="0" smtClean="0"/>
              <a:t> </a:t>
            </a:r>
            <a:r>
              <a:rPr lang="en-US" sz="2400" i="1" dirty="0" err="1" smtClean="0"/>
              <a:t>dẫn</a:t>
            </a:r>
            <a:r>
              <a:rPr lang="en-US" sz="2400" i="1" dirty="0" smtClean="0"/>
              <a:t> </a:t>
            </a:r>
            <a:r>
              <a:rPr lang="en-US" sz="2400" i="1" dirty="0" err="1" smtClean="0"/>
              <a:t>đế</a:t>
            </a:r>
            <a:r>
              <a:rPr lang="en-US" sz="2400" i="1" dirty="0" smtClean="0"/>
              <a:t> </a:t>
            </a:r>
            <a:r>
              <a:rPr lang="en-US" sz="2400" i="1" dirty="0" err="1" smtClean="0"/>
              <a:t>cháy</a:t>
            </a:r>
            <a:r>
              <a:rPr lang="en-US" sz="2400" i="1" dirty="0" smtClean="0"/>
              <a:t> </a:t>
            </a:r>
            <a:r>
              <a:rPr lang="en-US" sz="2400" i="1" dirty="0" err="1" smtClean="0"/>
              <a:t>âm</a:t>
            </a:r>
            <a:r>
              <a:rPr lang="en-US" sz="2400" i="1" dirty="0" smtClean="0"/>
              <a:t> </a:t>
            </a:r>
            <a:r>
              <a:rPr lang="en-US" sz="2400" i="1" dirty="0"/>
              <a:t>ỉ MOV2, MOV3 </a:t>
            </a:r>
            <a:r>
              <a:rPr lang="en-US" sz="2400" i="1" dirty="0" smtClean="0"/>
              <a:t>hay </a:t>
            </a:r>
            <a:r>
              <a:rPr lang="en-US" sz="2400" i="1" dirty="0" err="1" smtClean="0"/>
              <a:t>nổ</a:t>
            </a:r>
            <a:r>
              <a:rPr lang="en-US" sz="2400" i="1" dirty="0" smtClean="0"/>
              <a:t> </a:t>
            </a:r>
            <a:r>
              <a:rPr lang="en-US" sz="2400" i="1" dirty="0" err="1" smtClean="0"/>
              <a:t>chúng</a:t>
            </a:r>
            <a:endParaRPr lang="en-US" sz="2400" dirty="0">
              <a:solidFill>
                <a:srgbClr val="FF0000"/>
              </a:solidFill>
            </a:endParaRPr>
          </a:p>
        </p:txBody>
      </p:sp>
      <p:sp>
        <p:nvSpPr>
          <p:cNvPr id="9" name="Content Placeholder 2"/>
          <p:cNvSpPr txBox="1">
            <a:spLocks/>
          </p:cNvSpPr>
          <p:nvPr/>
        </p:nvSpPr>
        <p:spPr>
          <a:xfrm>
            <a:off x="495301" y="1308100"/>
            <a:ext cx="4533900" cy="2959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2400" dirty="0" smtClean="0">
                <a:solidFill>
                  <a:schemeClr val="tx1">
                    <a:lumMod val="95000"/>
                    <a:lumOff val="5000"/>
                  </a:schemeClr>
                </a:solidFill>
              </a:rPr>
              <a:t>MOV1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mạch</a:t>
            </a:r>
            <a:r>
              <a:rPr lang="en-US" sz="2400" dirty="0" smtClean="0">
                <a:solidFill>
                  <a:schemeClr val="tx1">
                    <a:lumMod val="95000"/>
                    <a:lumOff val="5000"/>
                  </a:schemeClr>
                </a:solidFill>
              </a:rPr>
              <a:t> L-N </a:t>
            </a:r>
          </a:p>
          <a:p>
            <a:pPr>
              <a:buFontTx/>
              <a:buChar char="-"/>
            </a:pPr>
            <a:r>
              <a:rPr lang="en-US" sz="2400" dirty="0" smtClean="0">
                <a:solidFill>
                  <a:schemeClr val="tx1">
                    <a:lumMod val="95000"/>
                    <a:lumOff val="5000"/>
                  </a:schemeClr>
                </a:solidFill>
              </a:rPr>
              <a:t>MOV2+GDT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N-G</a:t>
            </a:r>
            <a:endParaRPr lang="en-US" sz="2400" dirty="0">
              <a:solidFill>
                <a:schemeClr val="tx1">
                  <a:lumMod val="95000"/>
                  <a:lumOff val="5000"/>
                </a:schemeClr>
              </a:solidFill>
            </a:endParaRPr>
          </a:p>
          <a:p>
            <a:pPr>
              <a:buFontTx/>
              <a:buChar char="-"/>
            </a:pPr>
            <a:r>
              <a:rPr lang="en-US" sz="2400" dirty="0" smtClean="0">
                <a:solidFill>
                  <a:schemeClr val="tx1">
                    <a:lumMod val="95000"/>
                    <a:lumOff val="5000"/>
                  </a:schemeClr>
                </a:solidFill>
              </a:rPr>
              <a:t>MOV3+GDT </a:t>
            </a:r>
            <a:r>
              <a:rPr lang="en-US" sz="2400" dirty="0" err="1">
                <a:solidFill>
                  <a:schemeClr val="tx1">
                    <a:lumMod val="95000"/>
                    <a:lumOff val="5000"/>
                  </a:schemeClr>
                </a:solidFill>
              </a:rPr>
              <a:t>bảo</a:t>
            </a:r>
            <a:r>
              <a:rPr lang="en-US" sz="2400" dirty="0">
                <a:solidFill>
                  <a:schemeClr val="tx1">
                    <a:lumMod val="95000"/>
                    <a:lumOff val="5000"/>
                  </a:schemeClr>
                </a:solidFill>
              </a:rPr>
              <a:t> </a:t>
            </a:r>
            <a:r>
              <a:rPr lang="en-US" sz="2400" dirty="0" err="1">
                <a:solidFill>
                  <a:schemeClr val="tx1">
                    <a:lumMod val="95000"/>
                    <a:lumOff val="5000"/>
                  </a:schemeClr>
                </a:solidFill>
              </a:rPr>
              <a:t>vệ</a:t>
            </a:r>
            <a:r>
              <a:rPr lang="en-US" sz="2400" dirty="0">
                <a:solidFill>
                  <a:schemeClr val="tx1">
                    <a:lumMod val="95000"/>
                    <a:lumOff val="5000"/>
                  </a:schemeClr>
                </a:solidFill>
              </a:rPr>
              <a:t> </a:t>
            </a:r>
            <a:r>
              <a:rPr lang="en-US" sz="2400" dirty="0" smtClean="0">
                <a:solidFill>
                  <a:schemeClr val="tx1">
                    <a:lumMod val="95000"/>
                    <a:lumOff val="5000"/>
                  </a:schemeClr>
                </a:solidFill>
              </a:rPr>
              <a:t>L-G</a:t>
            </a:r>
            <a:endParaRPr lang="en-US" sz="2400" dirty="0">
              <a:solidFill>
                <a:schemeClr val="tx1">
                  <a:lumMod val="95000"/>
                  <a:lumOff val="5000"/>
                </a:schemeClr>
              </a:solidFill>
            </a:endParaRPr>
          </a:p>
          <a:p>
            <a:pPr>
              <a:buFontTx/>
              <a:buChar char="-"/>
            </a:pPr>
            <a:r>
              <a:rPr lang="en-US" sz="2400" dirty="0" err="1" smtClean="0">
                <a:solidFill>
                  <a:schemeClr val="tx1">
                    <a:lumMod val="95000"/>
                    <a:lumOff val="5000"/>
                  </a:schemeClr>
                </a:solidFill>
              </a:rPr>
              <a:t>Mức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của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các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linh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như</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trên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hình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vẽ</a:t>
            </a:r>
            <a:endParaRPr lang="en-US" sz="2400" dirty="0" smtClean="0">
              <a:solidFill>
                <a:schemeClr val="tx1">
                  <a:lumMod val="95000"/>
                  <a:lumOff val="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901" y="1073150"/>
            <a:ext cx="3416299" cy="299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187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3. </a:t>
            </a:r>
            <a:r>
              <a:rPr lang="en-US" sz="3200" b="1" dirty="0" err="1">
                <a:solidFill>
                  <a:srgbClr val="00B050"/>
                </a:solidFill>
                <a:latin typeface="Times New Roman" pitchFamily="18" charset="0"/>
                <a:cs typeface="Times New Roman" pitchFamily="18" charset="0"/>
              </a:rPr>
              <a:t>Mạch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hiện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Chức</a:t>
            </a:r>
            <a:r>
              <a:rPr lang="en-US" sz="2400" b="1" dirty="0" smtClean="0">
                <a:solidFill>
                  <a:srgbClr val="0000CC"/>
                </a:solidFill>
              </a:rPr>
              <a:t> </a:t>
            </a:r>
            <a:r>
              <a:rPr lang="en-US" sz="2400" b="1" dirty="0" err="1" smtClean="0">
                <a:solidFill>
                  <a:srgbClr val="0000CC"/>
                </a:solidFill>
              </a:rPr>
              <a:t>năng</a:t>
            </a:r>
            <a:r>
              <a:rPr lang="en-US" sz="2400" b="1" dirty="0" smtClean="0">
                <a:solidFill>
                  <a:srgbClr val="0000CC"/>
                </a:solidFill>
              </a:rPr>
              <a:t> </a:t>
            </a:r>
            <a:r>
              <a:rPr lang="en-US" sz="2400" b="1" dirty="0" err="1" smtClean="0">
                <a:solidFill>
                  <a:srgbClr val="0000CC"/>
                </a:solidFill>
              </a:rPr>
              <a:t>các</a:t>
            </a:r>
            <a:r>
              <a:rPr lang="en-US" sz="2400" b="1" dirty="0" smtClean="0">
                <a:solidFill>
                  <a:srgbClr val="0000CC"/>
                </a:solidFill>
              </a:rPr>
              <a:t> </a:t>
            </a:r>
            <a:r>
              <a:rPr lang="en-US" sz="2400" b="1" dirty="0" err="1" smtClean="0">
                <a:solidFill>
                  <a:srgbClr val="0000CC"/>
                </a:solidFill>
              </a:rPr>
              <a:t>phần</a:t>
            </a:r>
            <a:r>
              <a:rPr lang="en-US" sz="2400" b="1" dirty="0" smtClean="0">
                <a:solidFill>
                  <a:srgbClr val="0000CC"/>
                </a:solidFill>
              </a:rPr>
              <a:t> </a:t>
            </a:r>
            <a:r>
              <a:rPr lang="en-US" sz="2400" b="1" dirty="0" err="1" smtClean="0">
                <a:solidFill>
                  <a:srgbClr val="0000CC"/>
                </a:solidFill>
              </a:rPr>
              <a:t>tử</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14</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Hiện</a:t>
            </a:r>
            <a:r>
              <a:rPr lang="en-US" sz="2400" i="1" dirty="0" smtClean="0"/>
              <a:t> nay </a:t>
            </a:r>
            <a:r>
              <a:rPr lang="en-US" sz="2400" i="1" dirty="0" err="1" smtClean="0"/>
              <a:t>thường</a:t>
            </a:r>
            <a:r>
              <a:rPr lang="en-US" sz="2400" i="1" dirty="0" smtClean="0"/>
              <a:t> </a:t>
            </a:r>
            <a:r>
              <a:rPr lang="en-US" sz="2400" i="1" dirty="0" err="1" smtClean="0"/>
              <a:t>hỏng</a:t>
            </a:r>
            <a:r>
              <a:rPr lang="en-US" sz="2400" i="1" dirty="0" smtClean="0"/>
              <a:t> MOV2, MOV3</a:t>
            </a:r>
          </a:p>
          <a:p>
            <a:pPr marL="0" indent="0">
              <a:buNone/>
            </a:pPr>
            <a:r>
              <a:rPr lang="en-US" sz="2400" i="1" dirty="0" err="1" smtClean="0">
                <a:solidFill>
                  <a:srgbClr val="FF0000"/>
                </a:solidFill>
              </a:rPr>
              <a:t>Lý</a:t>
            </a:r>
            <a:r>
              <a:rPr lang="en-US" sz="2400" i="1" dirty="0" smtClean="0">
                <a:solidFill>
                  <a:srgbClr val="FF0000"/>
                </a:solidFill>
              </a:rPr>
              <a:t> do </a:t>
            </a:r>
            <a:r>
              <a:rPr lang="en-US" sz="2400" i="1" dirty="0" err="1" smtClean="0">
                <a:solidFill>
                  <a:srgbClr val="FF0000"/>
                </a:solidFill>
              </a:rPr>
              <a:t>là</a:t>
            </a:r>
            <a:r>
              <a:rPr lang="en-US" sz="2400" i="1" dirty="0" smtClean="0">
                <a:solidFill>
                  <a:srgbClr val="FF0000"/>
                </a:solidFill>
              </a:rPr>
              <a:t> </a:t>
            </a:r>
            <a:r>
              <a:rPr lang="en-US" sz="2400" i="1" dirty="0" err="1" smtClean="0">
                <a:solidFill>
                  <a:srgbClr val="FF0000"/>
                </a:solidFill>
              </a:rPr>
              <a:t>có</a:t>
            </a:r>
            <a:r>
              <a:rPr lang="en-US" sz="2400" i="1" dirty="0" smtClean="0">
                <a:solidFill>
                  <a:srgbClr val="FF0000"/>
                </a:solidFill>
              </a:rPr>
              <a:t> </a:t>
            </a:r>
            <a:r>
              <a:rPr lang="en-US" sz="2400" i="1" dirty="0" err="1" smtClean="0">
                <a:solidFill>
                  <a:srgbClr val="FF0000"/>
                </a:solidFill>
              </a:rPr>
              <a:t>dòng</a:t>
            </a:r>
            <a:r>
              <a:rPr lang="en-US" sz="2400" i="1" dirty="0" smtClean="0">
                <a:solidFill>
                  <a:srgbClr val="FF0000"/>
                </a:solidFill>
              </a:rPr>
              <a:t> </a:t>
            </a:r>
            <a:r>
              <a:rPr lang="en-US" sz="2400" i="1" dirty="0" err="1" smtClean="0">
                <a:solidFill>
                  <a:srgbClr val="FF0000"/>
                </a:solidFill>
              </a:rPr>
              <a:t>chạy</a:t>
            </a:r>
            <a:r>
              <a:rPr lang="en-US" sz="2400" i="1" dirty="0" smtClean="0">
                <a:solidFill>
                  <a:srgbClr val="FF0000"/>
                </a:solidFill>
              </a:rPr>
              <a:t> qua </a:t>
            </a:r>
            <a:r>
              <a:rPr lang="en-US" sz="2400" i="1" dirty="0" err="1" smtClean="0">
                <a:solidFill>
                  <a:srgbClr val="FF0000"/>
                </a:solidFill>
              </a:rPr>
              <a:t>mạch</a:t>
            </a:r>
            <a:r>
              <a:rPr lang="en-US" sz="2400" i="1" dirty="0" smtClean="0">
                <a:solidFill>
                  <a:srgbClr val="FF0000"/>
                </a:solidFill>
              </a:rPr>
              <a:t> MOV2, MOV3</a:t>
            </a:r>
            <a:endParaRPr lang="en-US" sz="2400" dirty="0">
              <a:solidFill>
                <a:srgbClr val="FF0000"/>
              </a:solidFill>
            </a:endParaRPr>
          </a:p>
        </p:txBody>
      </p:sp>
      <p:sp>
        <p:nvSpPr>
          <p:cNvPr id="9" name="Content Placeholder 2"/>
          <p:cNvSpPr txBox="1">
            <a:spLocks/>
          </p:cNvSpPr>
          <p:nvPr/>
        </p:nvSpPr>
        <p:spPr>
          <a:xfrm>
            <a:off x="495301" y="1308100"/>
            <a:ext cx="4533900" cy="2959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2400" dirty="0" smtClean="0">
                <a:solidFill>
                  <a:schemeClr val="tx1">
                    <a:lumMod val="95000"/>
                    <a:lumOff val="5000"/>
                  </a:schemeClr>
                </a:solidFill>
              </a:rPr>
              <a:t>MOV1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mạch</a:t>
            </a:r>
            <a:r>
              <a:rPr lang="en-US" sz="2400" dirty="0" smtClean="0">
                <a:solidFill>
                  <a:schemeClr val="tx1">
                    <a:lumMod val="95000"/>
                    <a:lumOff val="5000"/>
                  </a:schemeClr>
                </a:solidFill>
              </a:rPr>
              <a:t> L-N </a:t>
            </a:r>
          </a:p>
          <a:p>
            <a:pPr>
              <a:buFontTx/>
              <a:buChar char="-"/>
            </a:pPr>
            <a:r>
              <a:rPr lang="en-US" sz="2400" dirty="0" smtClean="0">
                <a:solidFill>
                  <a:schemeClr val="tx1">
                    <a:lumMod val="95000"/>
                    <a:lumOff val="5000"/>
                  </a:schemeClr>
                </a:solidFill>
              </a:rPr>
              <a:t>MOV2+GDT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N-G</a:t>
            </a:r>
            <a:endParaRPr lang="en-US" sz="2400" dirty="0">
              <a:solidFill>
                <a:schemeClr val="tx1">
                  <a:lumMod val="95000"/>
                  <a:lumOff val="5000"/>
                </a:schemeClr>
              </a:solidFill>
            </a:endParaRPr>
          </a:p>
          <a:p>
            <a:pPr>
              <a:buFontTx/>
              <a:buChar char="-"/>
            </a:pPr>
            <a:r>
              <a:rPr lang="en-US" sz="2400" dirty="0" smtClean="0">
                <a:solidFill>
                  <a:schemeClr val="tx1">
                    <a:lumMod val="95000"/>
                    <a:lumOff val="5000"/>
                  </a:schemeClr>
                </a:solidFill>
              </a:rPr>
              <a:t>MOV3+GDT </a:t>
            </a:r>
            <a:r>
              <a:rPr lang="en-US" sz="2400" dirty="0" err="1">
                <a:solidFill>
                  <a:schemeClr val="tx1">
                    <a:lumMod val="95000"/>
                    <a:lumOff val="5000"/>
                  </a:schemeClr>
                </a:solidFill>
              </a:rPr>
              <a:t>bảo</a:t>
            </a:r>
            <a:r>
              <a:rPr lang="en-US" sz="2400" dirty="0">
                <a:solidFill>
                  <a:schemeClr val="tx1">
                    <a:lumMod val="95000"/>
                    <a:lumOff val="5000"/>
                  </a:schemeClr>
                </a:solidFill>
              </a:rPr>
              <a:t> </a:t>
            </a:r>
            <a:r>
              <a:rPr lang="en-US" sz="2400" dirty="0" err="1">
                <a:solidFill>
                  <a:schemeClr val="tx1">
                    <a:lumMod val="95000"/>
                    <a:lumOff val="5000"/>
                  </a:schemeClr>
                </a:solidFill>
              </a:rPr>
              <a:t>vệ</a:t>
            </a:r>
            <a:r>
              <a:rPr lang="en-US" sz="2400" dirty="0">
                <a:solidFill>
                  <a:schemeClr val="tx1">
                    <a:lumMod val="95000"/>
                    <a:lumOff val="5000"/>
                  </a:schemeClr>
                </a:solidFill>
              </a:rPr>
              <a:t> </a:t>
            </a:r>
            <a:r>
              <a:rPr lang="en-US" sz="2400" dirty="0" smtClean="0">
                <a:solidFill>
                  <a:schemeClr val="tx1">
                    <a:lumMod val="95000"/>
                    <a:lumOff val="5000"/>
                  </a:schemeClr>
                </a:solidFill>
              </a:rPr>
              <a:t>L-G</a:t>
            </a:r>
            <a:endParaRPr lang="en-US" sz="2400" dirty="0">
              <a:solidFill>
                <a:schemeClr val="tx1">
                  <a:lumMod val="95000"/>
                  <a:lumOff val="5000"/>
                </a:schemeClr>
              </a:solidFill>
            </a:endParaRPr>
          </a:p>
          <a:p>
            <a:pPr>
              <a:buFontTx/>
              <a:buChar char="-"/>
            </a:pPr>
            <a:r>
              <a:rPr lang="en-US" sz="2400" dirty="0" err="1" smtClean="0">
                <a:solidFill>
                  <a:schemeClr val="tx1">
                    <a:lumMod val="95000"/>
                    <a:lumOff val="5000"/>
                  </a:schemeClr>
                </a:solidFill>
              </a:rPr>
              <a:t>Mức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của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các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linh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như</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trên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hình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vẽ</a:t>
            </a:r>
            <a:endParaRPr lang="en-US" sz="2400" dirty="0" smtClean="0">
              <a:solidFill>
                <a:schemeClr val="tx1">
                  <a:lumMod val="95000"/>
                  <a:lumOff val="5000"/>
                </a:schemeClr>
              </a:solidFill>
            </a:endParaRPr>
          </a:p>
        </p:txBody>
      </p:sp>
      <p:grpSp>
        <p:nvGrpSpPr>
          <p:cNvPr id="7" name="Group 6"/>
          <p:cNvGrpSpPr/>
          <p:nvPr/>
        </p:nvGrpSpPr>
        <p:grpSpPr>
          <a:xfrm>
            <a:off x="5321300" y="1000823"/>
            <a:ext cx="3416299" cy="2999677"/>
            <a:chOff x="5321300" y="1000823"/>
            <a:chExt cx="3416299" cy="2999677"/>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300" y="1000823"/>
              <a:ext cx="3416299" cy="299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flipH="1">
              <a:off x="7245348" y="1589974"/>
              <a:ext cx="298452" cy="2286000"/>
            </a:xfrm>
            <a:custGeom>
              <a:avLst/>
              <a:gdLst>
                <a:gd name="connsiteX0" fmla="*/ 0 w 342900"/>
                <a:gd name="connsiteY0" fmla="*/ 0 h 1371600"/>
                <a:gd name="connsiteX1" fmla="*/ 0 w 342900"/>
                <a:gd name="connsiteY1" fmla="*/ 787400 h 1371600"/>
                <a:gd name="connsiteX2" fmla="*/ 342900 w 342900"/>
                <a:gd name="connsiteY2" fmla="*/ 787400 h 1371600"/>
                <a:gd name="connsiteX3" fmla="*/ 342900 w 342900"/>
                <a:gd name="connsiteY3" fmla="*/ 1371600 h 1371600"/>
                <a:gd name="connsiteX4" fmla="*/ 342900 w 342900"/>
                <a:gd name="connsiteY4" fmla="*/ 1371600 h 1371600"/>
                <a:gd name="connsiteX0" fmla="*/ 0 w 342900"/>
                <a:gd name="connsiteY0" fmla="*/ 0 h 2286000"/>
                <a:gd name="connsiteX1" fmla="*/ 0 w 342900"/>
                <a:gd name="connsiteY1" fmla="*/ 1701800 h 2286000"/>
                <a:gd name="connsiteX2" fmla="*/ 342900 w 342900"/>
                <a:gd name="connsiteY2" fmla="*/ 1701800 h 2286000"/>
                <a:gd name="connsiteX3" fmla="*/ 342900 w 342900"/>
                <a:gd name="connsiteY3" fmla="*/ 2286000 h 2286000"/>
                <a:gd name="connsiteX4" fmla="*/ 342900 w 342900"/>
                <a:gd name="connsiteY4" fmla="*/ 228600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2286000">
                  <a:moveTo>
                    <a:pt x="0" y="0"/>
                  </a:moveTo>
                  <a:lnTo>
                    <a:pt x="0" y="1701800"/>
                  </a:lnTo>
                  <a:lnTo>
                    <a:pt x="342900" y="1701800"/>
                  </a:lnTo>
                  <a:lnTo>
                    <a:pt x="342900" y="2286000"/>
                  </a:lnTo>
                  <a:lnTo>
                    <a:pt x="342900" y="228600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2" name="Freeform 11"/>
            <p:cNvSpPr/>
            <p:nvPr/>
          </p:nvSpPr>
          <p:spPr>
            <a:xfrm>
              <a:off x="6699249" y="2500661"/>
              <a:ext cx="342900" cy="1371600"/>
            </a:xfrm>
            <a:custGeom>
              <a:avLst/>
              <a:gdLst>
                <a:gd name="connsiteX0" fmla="*/ 0 w 342900"/>
                <a:gd name="connsiteY0" fmla="*/ 0 h 1371600"/>
                <a:gd name="connsiteX1" fmla="*/ 0 w 342900"/>
                <a:gd name="connsiteY1" fmla="*/ 787400 h 1371600"/>
                <a:gd name="connsiteX2" fmla="*/ 342900 w 342900"/>
                <a:gd name="connsiteY2" fmla="*/ 787400 h 1371600"/>
                <a:gd name="connsiteX3" fmla="*/ 342900 w 342900"/>
                <a:gd name="connsiteY3" fmla="*/ 1371600 h 1371600"/>
                <a:gd name="connsiteX4" fmla="*/ 342900 w 342900"/>
                <a:gd name="connsiteY4" fmla="*/ 13716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371600">
                  <a:moveTo>
                    <a:pt x="0" y="0"/>
                  </a:moveTo>
                  <a:lnTo>
                    <a:pt x="0" y="787400"/>
                  </a:lnTo>
                  <a:lnTo>
                    <a:pt x="342900" y="787400"/>
                  </a:lnTo>
                  <a:lnTo>
                    <a:pt x="342900" y="1371600"/>
                  </a:lnTo>
                  <a:lnTo>
                    <a:pt x="342900" y="137160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sp>
        <p:nvSpPr>
          <p:cNvPr id="15" name="Content Placeholder 2"/>
          <p:cNvSpPr txBox="1">
            <a:spLocks/>
          </p:cNvSpPr>
          <p:nvPr/>
        </p:nvSpPr>
        <p:spPr>
          <a:xfrm>
            <a:off x="381001" y="4601369"/>
            <a:ext cx="4267200" cy="19449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Nguyên</a:t>
            </a:r>
            <a:r>
              <a:rPr lang="en-US" sz="2400" i="1" dirty="0" smtClean="0"/>
              <a:t> </a:t>
            </a:r>
            <a:r>
              <a:rPr lang="en-US" sz="2400" i="1" dirty="0" err="1" smtClean="0"/>
              <a:t>nhân</a:t>
            </a:r>
            <a:r>
              <a:rPr lang="en-US" sz="2400" i="1" dirty="0" smtClean="0"/>
              <a:t> </a:t>
            </a:r>
            <a:r>
              <a:rPr lang="en-US" sz="2400" i="1" dirty="0" err="1" smtClean="0"/>
              <a:t>là</a:t>
            </a:r>
            <a:r>
              <a:rPr lang="en-US" sz="2400" i="1" dirty="0" smtClean="0"/>
              <a:t> do </a:t>
            </a:r>
            <a:r>
              <a:rPr lang="en-US" sz="2400" i="1" dirty="0" err="1" smtClean="0"/>
              <a:t>giữa</a:t>
            </a:r>
            <a:r>
              <a:rPr lang="en-US" sz="2400" i="1" dirty="0" smtClean="0"/>
              <a:t> G </a:t>
            </a:r>
            <a:r>
              <a:rPr lang="en-US" sz="2400" i="1" dirty="0" err="1" smtClean="0"/>
              <a:t>với</a:t>
            </a:r>
            <a:r>
              <a:rPr lang="en-US" sz="2400" i="1" dirty="0" smtClean="0"/>
              <a:t> L, N </a:t>
            </a:r>
            <a:r>
              <a:rPr lang="en-US" sz="2400" i="1" dirty="0" err="1" smtClean="0"/>
              <a:t>luôn</a:t>
            </a:r>
            <a:r>
              <a:rPr lang="en-US" sz="2400" i="1" dirty="0" smtClean="0"/>
              <a:t> </a:t>
            </a:r>
            <a:r>
              <a:rPr lang="en-US" sz="2400" i="1" dirty="0" err="1" smtClean="0"/>
              <a:t>tồn</a:t>
            </a:r>
            <a:r>
              <a:rPr lang="en-US" sz="2400" i="1" dirty="0" smtClean="0"/>
              <a:t> </a:t>
            </a:r>
            <a:r>
              <a:rPr lang="en-US" sz="2400" i="1" dirty="0" err="1" smtClean="0"/>
              <a:t>tại</a:t>
            </a:r>
            <a:r>
              <a:rPr lang="en-US" sz="2400" i="1" dirty="0" smtClean="0"/>
              <a:t> </a:t>
            </a:r>
            <a:r>
              <a:rPr lang="en-US" sz="2400" i="1" dirty="0" err="1" smtClean="0"/>
              <a:t>một</a:t>
            </a:r>
            <a:r>
              <a:rPr lang="en-US" sz="2400" i="1" dirty="0" smtClean="0"/>
              <a:t> </a:t>
            </a:r>
            <a:r>
              <a:rPr lang="en-US" sz="2400" i="1" dirty="0" err="1" smtClean="0"/>
              <a:t>điện</a:t>
            </a:r>
            <a:r>
              <a:rPr lang="en-US" sz="2400" i="1" dirty="0" smtClean="0"/>
              <a:t> </a:t>
            </a:r>
            <a:r>
              <a:rPr lang="en-US" sz="2400" i="1" dirty="0" err="1" smtClean="0"/>
              <a:t>thế</a:t>
            </a:r>
            <a:r>
              <a:rPr lang="en-US" sz="2400" i="1" dirty="0" smtClean="0"/>
              <a:t> </a:t>
            </a:r>
            <a:r>
              <a:rPr lang="en-US" sz="2400" i="1" dirty="0" err="1" smtClean="0"/>
              <a:t>nào</a:t>
            </a:r>
            <a:r>
              <a:rPr lang="en-US" sz="2400" i="1" dirty="0" smtClean="0"/>
              <a:t> </a:t>
            </a:r>
            <a:r>
              <a:rPr lang="en-US" sz="2400" i="1" dirty="0" err="1" smtClean="0"/>
              <a:t>đó</a:t>
            </a:r>
            <a:r>
              <a:rPr lang="en-US" sz="2400" i="1" dirty="0" smtClean="0"/>
              <a:t> </a:t>
            </a:r>
            <a:r>
              <a:rPr lang="en-US" sz="2400" i="1" dirty="0" err="1" smtClean="0"/>
              <a:t>làm</a:t>
            </a:r>
            <a:r>
              <a:rPr lang="en-US" sz="2400" i="1" dirty="0" smtClean="0"/>
              <a:t> </a:t>
            </a:r>
            <a:r>
              <a:rPr lang="en-US" sz="2400" i="1" dirty="0" err="1" smtClean="0"/>
              <a:t>cho</a:t>
            </a:r>
            <a:r>
              <a:rPr lang="en-US" sz="2400" i="1" dirty="0" smtClean="0"/>
              <a:t> GDT </a:t>
            </a:r>
            <a:r>
              <a:rPr lang="en-US" sz="2400" i="1" dirty="0" err="1" smtClean="0"/>
              <a:t>không</a:t>
            </a:r>
            <a:r>
              <a:rPr lang="en-US" sz="2400" i="1" dirty="0" smtClean="0"/>
              <a:t> </a:t>
            </a:r>
            <a:r>
              <a:rPr lang="en-US" sz="2400" i="1" dirty="0" err="1" smtClean="0"/>
              <a:t>tắt</a:t>
            </a:r>
            <a:r>
              <a:rPr lang="en-US" sz="2400" i="1" dirty="0" smtClean="0"/>
              <a:t> </a:t>
            </a:r>
            <a:r>
              <a:rPr lang="en-US" sz="2400" i="1" dirty="0" err="1" smtClean="0"/>
              <a:t>được</a:t>
            </a:r>
            <a:r>
              <a:rPr lang="en-US" sz="2400" i="1" dirty="0" smtClean="0"/>
              <a:t> (GDT </a:t>
            </a:r>
            <a:r>
              <a:rPr lang="en-US" sz="2400" i="1" dirty="0" err="1" smtClean="0"/>
              <a:t>chỉ</a:t>
            </a:r>
            <a:r>
              <a:rPr lang="en-US" sz="2400" i="1" dirty="0" smtClean="0"/>
              <a:t> </a:t>
            </a:r>
            <a:r>
              <a:rPr lang="en-US" sz="2400" i="1" dirty="0" err="1" smtClean="0"/>
              <a:t>tắt</a:t>
            </a:r>
            <a:r>
              <a:rPr lang="en-US" sz="2400" i="1" dirty="0" smtClean="0"/>
              <a:t> </a:t>
            </a:r>
            <a:r>
              <a:rPr lang="en-US" sz="2400" i="1" dirty="0" err="1" smtClean="0"/>
              <a:t>khi</a:t>
            </a:r>
            <a:r>
              <a:rPr lang="en-US" sz="2400" i="1" dirty="0" smtClean="0"/>
              <a:t> </a:t>
            </a:r>
            <a:r>
              <a:rPr lang="en-US" sz="2400" i="1" dirty="0" err="1" smtClean="0"/>
              <a:t>có</a:t>
            </a:r>
            <a:r>
              <a:rPr lang="en-US" sz="2400" i="1" dirty="0" smtClean="0"/>
              <a:t> </a:t>
            </a:r>
            <a:r>
              <a:rPr lang="en-US" sz="2400" i="1" dirty="0" err="1" smtClean="0"/>
              <a:t>dòng</a:t>
            </a:r>
            <a:r>
              <a:rPr lang="en-US" sz="2400" i="1" dirty="0" smtClean="0"/>
              <a:t> </a:t>
            </a:r>
            <a:r>
              <a:rPr lang="en-US" sz="2400" i="1" dirty="0" err="1" smtClean="0"/>
              <a:t>về</a:t>
            </a:r>
            <a:r>
              <a:rPr lang="en-US" sz="2400" i="1" dirty="0" smtClean="0"/>
              <a:t> 0)</a:t>
            </a:r>
            <a:endParaRPr lang="en-US" sz="2400" dirty="0">
              <a:solidFill>
                <a:srgbClr val="FF0000"/>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441207"/>
            <a:ext cx="4060007" cy="21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979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15000" cy="7921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3. </a:t>
            </a:r>
            <a:r>
              <a:rPr lang="en-US" sz="3200" b="1" dirty="0" err="1">
                <a:solidFill>
                  <a:srgbClr val="00B050"/>
                </a:solidFill>
                <a:latin typeface="Times New Roman" pitchFamily="18" charset="0"/>
                <a:cs typeface="Times New Roman" pitchFamily="18" charset="0"/>
              </a:rPr>
              <a:t>Mạch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hiện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143000"/>
            <a:ext cx="5334000" cy="533400"/>
          </a:xfrm>
        </p:spPr>
        <p:txBody>
          <a:bodyPr>
            <a:normAutofit/>
          </a:bodyPr>
          <a:lstStyle/>
          <a:p>
            <a:pPr marL="0" indent="0">
              <a:buNone/>
            </a:pPr>
            <a:r>
              <a:rPr lang="en-US" sz="2400" b="1" dirty="0" err="1" smtClean="0"/>
              <a:t>Đặc</a:t>
            </a:r>
            <a:r>
              <a:rPr lang="en-US" sz="2400" b="1" dirty="0" smtClean="0"/>
              <a:t> </a:t>
            </a:r>
            <a:r>
              <a:rPr lang="en-US" sz="2400" b="1" dirty="0" err="1" smtClean="0"/>
              <a:t>điểm</a:t>
            </a:r>
            <a:r>
              <a:rPr lang="en-US" sz="2400" b="1" dirty="0" smtClean="0"/>
              <a:t> </a:t>
            </a:r>
            <a:r>
              <a:rPr lang="en-US" sz="2400" b="1" dirty="0" err="1" smtClean="0"/>
              <a:t>khi</a:t>
            </a:r>
            <a:r>
              <a:rPr lang="en-US" sz="2400" b="1" dirty="0" smtClean="0"/>
              <a:t> </a:t>
            </a:r>
            <a:r>
              <a:rPr lang="en-US" sz="2400" b="1" dirty="0" err="1" smtClean="0"/>
              <a:t>kết</a:t>
            </a:r>
            <a:r>
              <a:rPr lang="en-US" sz="2400" b="1" dirty="0" smtClean="0"/>
              <a:t> </a:t>
            </a:r>
            <a:r>
              <a:rPr lang="en-US" sz="2400" b="1" dirty="0" err="1" smtClean="0"/>
              <a:t>nối</a:t>
            </a:r>
            <a:r>
              <a:rPr lang="en-US" sz="2400" b="1" dirty="0" smtClean="0"/>
              <a:t> GDT </a:t>
            </a:r>
            <a:r>
              <a:rPr lang="en-US" sz="2400" b="1" dirty="0" err="1" smtClean="0"/>
              <a:t>với</a:t>
            </a:r>
            <a:r>
              <a:rPr lang="en-US" sz="2400" b="1" dirty="0" smtClean="0"/>
              <a:t> MOV</a:t>
            </a:r>
            <a:endParaRPr lang="vi-VN" sz="2400" b="1" dirty="0"/>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15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295400"/>
            <a:ext cx="5058048" cy="190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52800"/>
            <a:ext cx="6781800" cy="284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502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t>Một</a:t>
            </a:r>
            <a:r>
              <a:rPr lang="en-US" sz="2800" b="1" dirty="0"/>
              <a:t> </a:t>
            </a:r>
            <a:r>
              <a:rPr lang="en-US" sz="2800" b="1" dirty="0" err="1"/>
              <a:t>số</a:t>
            </a:r>
            <a:r>
              <a:rPr lang="en-US" sz="2800" b="1" dirty="0"/>
              <a:t> </a:t>
            </a:r>
            <a:r>
              <a:rPr lang="en-US" sz="2800" b="1" dirty="0" err="1" smtClean="0"/>
              <a:t>sơ</a:t>
            </a:r>
            <a:r>
              <a:rPr lang="en-US" sz="2800" b="1" dirty="0" smtClean="0"/>
              <a:t> </a:t>
            </a:r>
            <a:r>
              <a:rPr lang="en-US" sz="2800" b="1" dirty="0" err="1" smtClean="0"/>
              <a:t>đồ</a:t>
            </a:r>
            <a:r>
              <a:rPr lang="en-US" sz="2800" b="1" dirty="0" smtClean="0"/>
              <a:t> </a:t>
            </a:r>
            <a:r>
              <a:rPr lang="en-US" sz="2800" b="1" dirty="0" err="1" smtClean="0"/>
              <a:t>bảo</a:t>
            </a:r>
            <a:r>
              <a:rPr lang="en-US" sz="2800" b="1" dirty="0" smtClean="0"/>
              <a:t> </a:t>
            </a:r>
            <a:r>
              <a:rPr lang="en-US" sz="2800" b="1" dirty="0" err="1" smtClean="0"/>
              <a:t>vệ</a:t>
            </a:r>
            <a:r>
              <a:rPr lang="en-US" sz="2800" b="1" dirty="0" smtClean="0"/>
              <a:t> </a:t>
            </a:r>
            <a:r>
              <a:rPr lang="en-US" sz="2800" b="1" dirty="0" err="1" smtClean="0"/>
              <a:t>xung</a:t>
            </a:r>
            <a:r>
              <a:rPr lang="en-US" sz="2800" b="1" dirty="0" smtClean="0"/>
              <a:t> </a:t>
            </a:r>
            <a:r>
              <a:rPr lang="en-US" sz="2800" b="1" dirty="0" err="1" smtClean="0"/>
              <a:t>sét</a:t>
            </a:r>
            <a:r>
              <a:rPr lang="en-US" sz="2800" b="1" dirty="0" smtClean="0"/>
              <a:t> </a:t>
            </a:r>
            <a:r>
              <a:rPr lang="en-US" sz="2800" b="1" dirty="0" err="1"/>
              <a:t>điển</a:t>
            </a:r>
            <a:r>
              <a:rPr lang="en-US" sz="2800" b="1" dirty="0"/>
              <a:t> </a:t>
            </a:r>
            <a:r>
              <a:rPr lang="en-US" sz="2800" b="1" dirty="0" err="1"/>
              <a:t>hình</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16</a:t>
            </a:fld>
            <a:endParaRPr lang="en-US"/>
          </a:p>
        </p:txBody>
      </p:sp>
      <p:grpSp>
        <p:nvGrpSpPr>
          <p:cNvPr id="7" name="Group 6"/>
          <p:cNvGrpSpPr/>
          <p:nvPr/>
        </p:nvGrpSpPr>
        <p:grpSpPr>
          <a:xfrm>
            <a:off x="685800" y="1600200"/>
            <a:ext cx="7772400" cy="4766310"/>
            <a:chOff x="0" y="0"/>
            <a:chExt cx="5326380" cy="4766310"/>
          </a:xfrm>
        </p:grpSpPr>
        <p:sp>
          <p:nvSpPr>
            <p:cNvPr id="8" name="Text Box 146"/>
            <p:cNvSpPr txBox="1"/>
            <p:nvPr/>
          </p:nvSpPr>
          <p:spPr>
            <a:xfrm>
              <a:off x="297180" y="3726180"/>
              <a:ext cx="5029200" cy="10401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0"/>
                </a:spcAft>
              </a:pPr>
              <a:r>
                <a:rPr lang="en-US" sz="1400">
                  <a:effectLst/>
                  <a:latin typeface="Times New Roman"/>
                  <a:ea typeface="Times New Roman"/>
                </a:rPr>
                <a:t>Hình 1. Các sơ đồ bảo vệ xung sét thường gặp; a. Chỉ varistor L-N; b. Có bảo vệ xung sét L-N, L-G, N-G; c. Có bảo vệ xung sét L-N, thêm chì nhiệt vào mạch L-G, N-G; d. Có bảo vệ xung sét L-N, thêm GDT vào mạch L-G, N-G;</a:t>
              </a:r>
              <a:endParaRPr lang="vi-VN" sz="1400">
                <a:effectLst/>
                <a:latin typeface="Times New Roman"/>
                <a:ea typeface="Times New Roman"/>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57800" cy="3749040"/>
            </a:xfrm>
            <a:prstGeom prst="rect">
              <a:avLst/>
            </a:prstGeom>
            <a:noFill/>
            <a:ln>
              <a:noFill/>
            </a:ln>
          </p:spPr>
        </p:pic>
      </p:grpSp>
    </p:spTree>
    <p:extLst>
      <p:ext uri="{BB962C8B-B14F-4D97-AF65-F5344CB8AC3E}">
        <p14:creationId xmlns:p14="http://schemas.microsoft.com/office/powerpoint/2010/main" val="2040787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smtClean="0"/>
              <a:t>Bảng</a:t>
            </a:r>
            <a:r>
              <a:rPr lang="en-US" sz="2800" b="1" dirty="0" smtClean="0"/>
              <a:t> </a:t>
            </a:r>
            <a:r>
              <a:rPr lang="en-US" sz="2800" b="1" dirty="0" err="1" smtClean="0"/>
              <a:t>thông</a:t>
            </a:r>
            <a:r>
              <a:rPr lang="en-US" sz="2800" b="1" dirty="0" smtClean="0"/>
              <a:t> </a:t>
            </a:r>
            <a:r>
              <a:rPr lang="en-US" sz="2800" b="1" dirty="0" err="1" smtClean="0"/>
              <a:t>số</a:t>
            </a:r>
            <a:r>
              <a:rPr lang="en-US" sz="2800" b="1" dirty="0" smtClean="0"/>
              <a:t> </a:t>
            </a:r>
            <a:r>
              <a:rPr lang="en-US" sz="2800" b="1" dirty="0" err="1" smtClean="0"/>
              <a:t>varistor</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17</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62" y="1558132"/>
            <a:ext cx="8732876"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57200" y="4909344"/>
            <a:ext cx="8229600" cy="1828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Chúng</a:t>
            </a:r>
            <a:r>
              <a:rPr lang="en-US" sz="2400" dirty="0" smtClean="0"/>
              <a:t> ta </a:t>
            </a:r>
            <a:r>
              <a:rPr lang="en-US" sz="2400" dirty="0" err="1" smtClean="0"/>
              <a:t>sử</a:t>
            </a:r>
            <a:r>
              <a:rPr lang="en-US" sz="2400" dirty="0" smtClean="0"/>
              <a:t> </a:t>
            </a:r>
            <a:r>
              <a:rPr lang="en-US" sz="2400" dirty="0" err="1" smtClean="0"/>
              <a:t>dụng</a:t>
            </a:r>
            <a:r>
              <a:rPr lang="en-US" sz="2400" dirty="0" smtClean="0"/>
              <a:t> </a:t>
            </a:r>
            <a:r>
              <a:rPr lang="en-US" sz="2400" dirty="0" err="1" smtClean="0"/>
              <a:t>varistor</a:t>
            </a:r>
            <a:r>
              <a:rPr lang="en-US" sz="2400" dirty="0" smtClean="0"/>
              <a:t> 471K, </a:t>
            </a:r>
            <a:r>
              <a:rPr lang="en-US" sz="2400" dirty="0" err="1" smtClean="0"/>
              <a:t>trong</a:t>
            </a:r>
            <a:r>
              <a:rPr lang="en-US" sz="2400" dirty="0" smtClean="0"/>
              <a:t> </a:t>
            </a:r>
            <a:r>
              <a:rPr lang="en-US" sz="2400" dirty="0" err="1" smtClean="0"/>
              <a:t>cột</a:t>
            </a:r>
            <a:r>
              <a:rPr lang="en-US" sz="2400" dirty="0" smtClean="0"/>
              <a:t> 2, 3 </a:t>
            </a:r>
            <a:r>
              <a:rPr lang="en-US" sz="2400" dirty="0" err="1" smtClean="0"/>
              <a:t>nói</a:t>
            </a:r>
            <a:r>
              <a:rPr lang="en-US" sz="2400" dirty="0" smtClean="0"/>
              <a:t> </a:t>
            </a:r>
            <a:r>
              <a:rPr lang="en-US" sz="2400" dirty="0" err="1" smtClean="0"/>
              <a:t>rằng</a:t>
            </a:r>
            <a:r>
              <a:rPr lang="en-US" sz="2400" dirty="0" smtClean="0"/>
              <a:t> </a:t>
            </a:r>
            <a:r>
              <a:rPr lang="en-US" sz="2400" dirty="0" err="1" smtClean="0"/>
              <a:t>chúng</a:t>
            </a:r>
            <a:r>
              <a:rPr lang="en-US" sz="2400" dirty="0" smtClean="0"/>
              <a:t> ta </a:t>
            </a:r>
            <a:r>
              <a:rPr lang="en-US" sz="2400" dirty="0" err="1" smtClean="0"/>
              <a:t>sẽ</a:t>
            </a:r>
            <a:r>
              <a:rPr lang="en-US" sz="2400" dirty="0" smtClean="0"/>
              <a:t> </a:t>
            </a:r>
            <a:r>
              <a:rPr lang="en-US" sz="2400" dirty="0" err="1" smtClean="0"/>
              <a:t>dùng</a:t>
            </a:r>
            <a:r>
              <a:rPr lang="en-US" sz="2400" dirty="0" smtClean="0"/>
              <a:t> </a:t>
            </a:r>
            <a:r>
              <a:rPr lang="en-US" sz="2400" dirty="0" err="1" smtClean="0"/>
              <a:t>trong</a:t>
            </a:r>
            <a:r>
              <a:rPr lang="en-US" sz="2400" dirty="0" smtClean="0"/>
              <a:t> </a:t>
            </a:r>
            <a:r>
              <a:rPr lang="en-US" sz="2400" dirty="0" err="1" smtClean="0"/>
              <a:t>mạch</a:t>
            </a:r>
            <a:r>
              <a:rPr lang="en-US" sz="2400" dirty="0" smtClean="0"/>
              <a:t> </a:t>
            </a:r>
            <a:r>
              <a:rPr lang="en-US" sz="2400" dirty="0" err="1" smtClean="0"/>
              <a:t>nhỏ</a:t>
            </a:r>
            <a:r>
              <a:rPr lang="en-US" sz="2400" dirty="0" smtClean="0"/>
              <a:t> </a:t>
            </a:r>
            <a:r>
              <a:rPr lang="en-US" sz="2400" dirty="0" err="1" smtClean="0"/>
              <a:t>hơn</a:t>
            </a:r>
            <a:r>
              <a:rPr lang="en-US" sz="2400" dirty="0" smtClean="0"/>
              <a:t> 300VAC </a:t>
            </a:r>
            <a:r>
              <a:rPr lang="en-US" sz="2400" dirty="0" err="1" smtClean="0"/>
              <a:t>và</a:t>
            </a:r>
            <a:r>
              <a:rPr lang="en-US" sz="2400" dirty="0" smtClean="0"/>
              <a:t> 385VDC. </a:t>
            </a:r>
            <a:r>
              <a:rPr lang="en-US" sz="2400" dirty="0" err="1" smtClean="0"/>
              <a:t>Khi</a:t>
            </a:r>
            <a:r>
              <a:rPr lang="en-US" sz="2400" dirty="0" smtClean="0"/>
              <a:t> </a:t>
            </a:r>
            <a:r>
              <a:rPr lang="en-US" sz="2400" dirty="0" err="1" smtClean="0"/>
              <a:t>điện</a:t>
            </a:r>
            <a:r>
              <a:rPr lang="en-US" sz="2400" dirty="0" smtClean="0"/>
              <a:t> </a:t>
            </a:r>
            <a:r>
              <a:rPr lang="en-US" sz="2400" dirty="0" err="1" smtClean="0"/>
              <a:t>áp</a:t>
            </a:r>
            <a:r>
              <a:rPr lang="en-US" sz="2400" dirty="0" smtClean="0"/>
              <a:t> </a:t>
            </a:r>
            <a:r>
              <a:rPr lang="en-US" sz="2400" dirty="0" err="1" smtClean="0"/>
              <a:t>trên</a:t>
            </a:r>
            <a:r>
              <a:rPr lang="en-US" sz="2400" dirty="0" smtClean="0"/>
              <a:t> </a:t>
            </a:r>
            <a:r>
              <a:rPr lang="en-US" sz="2400" dirty="0" err="1" smtClean="0"/>
              <a:t>hai</a:t>
            </a:r>
            <a:r>
              <a:rPr lang="en-US" sz="2400" dirty="0" smtClean="0"/>
              <a:t> </a:t>
            </a:r>
            <a:r>
              <a:rPr lang="en-US" sz="2400" dirty="0" err="1" smtClean="0"/>
              <a:t>đầu</a:t>
            </a:r>
            <a:r>
              <a:rPr lang="en-US" sz="2400" dirty="0" smtClean="0"/>
              <a:t> </a:t>
            </a:r>
            <a:r>
              <a:rPr lang="en-US" sz="2400" dirty="0" err="1" smtClean="0"/>
              <a:t>varistor</a:t>
            </a:r>
            <a:r>
              <a:rPr lang="en-US" sz="2400" dirty="0"/>
              <a:t> </a:t>
            </a:r>
            <a:r>
              <a:rPr lang="en-US" sz="2400" dirty="0" err="1" smtClean="0"/>
              <a:t>là</a:t>
            </a:r>
            <a:r>
              <a:rPr lang="en-US" sz="2400" dirty="0" smtClean="0"/>
              <a:t> 470V (</a:t>
            </a:r>
            <a:r>
              <a:rPr lang="en-US" sz="2400" dirty="0" err="1" smtClean="0"/>
              <a:t>cột</a:t>
            </a:r>
            <a:r>
              <a:rPr lang="en-US" sz="2400" dirty="0" smtClean="0"/>
              <a:t> 4: 423-517V) </a:t>
            </a:r>
            <a:r>
              <a:rPr lang="en-US" sz="2400" dirty="0" err="1" smtClean="0"/>
              <a:t>bắt</a:t>
            </a:r>
            <a:r>
              <a:rPr lang="en-US" sz="2400" dirty="0" smtClean="0"/>
              <a:t> </a:t>
            </a:r>
            <a:r>
              <a:rPr lang="en-US" sz="2400" dirty="0" err="1" smtClean="0"/>
              <a:t>đầu</a:t>
            </a:r>
            <a:r>
              <a:rPr lang="en-US" sz="2400" dirty="0" smtClean="0"/>
              <a:t> </a:t>
            </a:r>
            <a:r>
              <a:rPr lang="en-US" sz="2400" dirty="0" err="1" smtClean="0"/>
              <a:t>có</a:t>
            </a:r>
            <a:r>
              <a:rPr lang="en-US" sz="2400" dirty="0" smtClean="0"/>
              <a:t> </a:t>
            </a:r>
            <a:r>
              <a:rPr lang="en-US" sz="2400" dirty="0" err="1" smtClean="0"/>
              <a:t>dòng</a:t>
            </a:r>
            <a:r>
              <a:rPr lang="en-US" sz="2400" dirty="0" smtClean="0"/>
              <a:t> </a:t>
            </a:r>
            <a:r>
              <a:rPr lang="en-US" sz="2400" dirty="0" err="1" smtClean="0"/>
              <a:t>điện</a:t>
            </a:r>
            <a:r>
              <a:rPr lang="en-US" sz="2400" dirty="0" smtClean="0"/>
              <a:t> 1mA.</a:t>
            </a:r>
          </a:p>
          <a:p>
            <a:pPr marL="0" indent="0">
              <a:buFont typeface="Arial" pitchFamily="34" charset="0"/>
              <a:buNone/>
            </a:pPr>
            <a:r>
              <a:rPr lang="en-US" sz="2400" b="1" dirty="0" err="1" smtClean="0">
                <a:solidFill>
                  <a:srgbClr val="FF0000"/>
                </a:solidFill>
              </a:rPr>
              <a:t>Mọi</a:t>
            </a:r>
            <a:r>
              <a:rPr lang="en-US" sz="2400" b="1" dirty="0" smtClean="0">
                <a:solidFill>
                  <a:srgbClr val="FF0000"/>
                </a:solidFill>
              </a:rPr>
              <a:t> </a:t>
            </a:r>
            <a:r>
              <a:rPr lang="en-US" sz="2400" b="1" dirty="0" err="1" smtClean="0">
                <a:solidFill>
                  <a:srgbClr val="FF0000"/>
                </a:solidFill>
              </a:rPr>
              <a:t>người</a:t>
            </a:r>
            <a:r>
              <a:rPr lang="en-US" sz="2400" b="1" dirty="0" smtClean="0">
                <a:solidFill>
                  <a:srgbClr val="FF0000"/>
                </a:solidFill>
              </a:rPr>
              <a:t> hay </a:t>
            </a:r>
            <a:r>
              <a:rPr lang="en-US" sz="2400" b="1" dirty="0" err="1" smtClean="0">
                <a:solidFill>
                  <a:srgbClr val="FF0000"/>
                </a:solidFill>
              </a:rPr>
              <a:t>nhầm</a:t>
            </a:r>
            <a:r>
              <a:rPr lang="en-US" sz="2400" b="1" dirty="0" smtClean="0">
                <a:solidFill>
                  <a:srgbClr val="FF0000"/>
                </a:solidFill>
              </a:rPr>
              <a:t> </a:t>
            </a:r>
            <a:r>
              <a:rPr lang="en-US" sz="2400" b="1" dirty="0" err="1" smtClean="0">
                <a:solidFill>
                  <a:srgbClr val="FF0000"/>
                </a:solidFill>
              </a:rPr>
              <a:t>đến</a:t>
            </a:r>
            <a:r>
              <a:rPr lang="en-US" sz="2400" b="1" dirty="0" smtClean="0">
                <a:solidFill>
                  <a:srgbClr val="FF0000"/>
                </a:solidFill>
              </a:rPr>
              <a:t> </a:t>
            </a:r>
            <a:r>
              <a:rPr lang="en-US" sz="2400" b="1" dirty="0" err="1" smtClean="0">
                <a:solidFill>
                  <a:srgbClr val="FF0000"/>
                </a:solidFill>
              </a:rPr>
              <a:t>điện</a:t>
            </a:r>
            <a:r>
              <a:rPr lang="en-US" sz="2400" b="1" dirty="0" smtClean="0">
                <a:solidFill>
                  <a:srgbClr val="FF0000"/>
                </a:solidFill>
              </a:rPr>
              <a:t> </a:t>
            </a:r>
            <a:r>
              <a:rPr lang="en-US" sz="2400" b="1" dirty="0" err="1" smtClean="0">
                <a:solidFill>
                  <a:srgbClr val="FF0000"/>
                </a:solidFill>
              </a:rPr>
              <a:t>áp</a:t>
            </a:r>
            <a:r>
              <a:rPr lang="en-US" sz="2400" b="1" dirty="0" smtClean="0">
                <a:solidFill>
                  <a:srgbClr val="FF0000"/>
                </a:solidFill>
              </a:rPr>
              <a:t> clamp </a:t>
            </a:r>
            <a:r>
              <a:rPr lang="en-US" sz="2400" b="1" dirty="0" err="1" smtClean="0">
                <a:solidFill>
                  <a:srgbClr val="FF0000"/>
                </a:solidFill>
              </a:rPr>
              <a:t>là</a:t>
            </a:r>
            <a:r>
              <a:rPr lang="en-US" sz="2400" b="1" dirty="0" smtClean="0">
                <a:solidFill>
                  <a:srgbClr val="FF0000"/>
                </a:solidFill>
              </a:rPr>
              <a:t> </a:t>
            </a:r>
            <a:r>
              <a:rPr lang="en-US" sz="2400" b="1" dirty="0" err="1" smtClean="0">
                <a:solidFill>
                  <a:srgbClr val="FF0000"/>
                </a:solidFill>
              </a:rPr>
              <a:t>giá</a:t>
            </a:r>
            <a:r>
              <a:rPr lang="en-US" sz="2400" b="1" dirty="0" smtClean="0">
                <a:solidFill>
                  <a:srgbClr val="FF0000"/>
                </a:solidFill>
              </a:rPr>
              <a:t> </a:t>
            </a:r>
            <a:r>
              <a:rPr lang="en-US" sz="2400" b="1" dirty="0" err="1" smtClean="0">
                <a:solidFill>
                  <a:srgbClr val="FF0000"/>
                </a:solidFill>
              </a:rPr>
              <a:t>trị</a:t>
            </a:r>
            <a:r>
              <a:rPr lang="en-US" sz="2400" b="1" dirty="0" smtClean="0">
                <a:solidFill>
                  <a:srgbClr val="FF0000"/>
                </a:solidFill>
              </a:rPr>
              <a:t> </a:t>
            </a:r>
            <a:r>
              <a:rPr lang="en-US" sz="2400" b="1" dirty="0" err="1" smtClean="0">
                <a:solidFill>
                  <a:srgbClr val="FF0000"/>
                </a:solidFill>
              </a:rPr>
              <a:t>cột</a:t>
            </a:r>
            <a:r>
              <a:rPr lang="en-US" sz="2400" b="1" dirty="0" smtClean="0">
                <a:solidFill>
                  <a:srgbClr val="FF0000"/>
                </a:solidFill>
              </a:rPr>
              <a:t> 5 </a:t>
            </a:r>
            <a:r>
              <a:rPr lang="en-US" sz="2400" b="1" dirty="0" err="1" smtClean="0">
                <a:solidFill>
                  <a:srgbClr val="FF0000"/>
                </a:solidFill>
              </a:rPr>
              <a:t>mới</a:t>
            </a:r>
            <a:r>
              <a:rPr lang="en-US" sz="2400" b="1" dirty="0" smtClean="0">
                <a:solidFill>
                  <a:srgbClr val="FF0000"/>
                </a:solidFill>
              </a:rPr>
              <a:t> </a:t>
            </a:r>
            <a:r>
              <a:rPr lang="en-US" sz="2400" b="1" dirty="0" err="1" smtClean="0">
                <a:solidFill>
                  <a:srgbClr val="FF0000"/>
                </a:solidFill>
              </a:rPr>
              <a:t>có</a:t>
            </a:r>
            <a:r>
              <a:rPr lang="en-US" sz="2400" b="1" dirty="0" smtClean="0">
                <a:solidFill>
                  <a:srgbClr val="FF0000"/>
                </a:solidFill>
              </a:rPr>
              <a:t> </a:t>
            </a:r>
            <a:r>
              <a:rPr lang="en-US" sz="2400" b="1" dirty="0" err="1" smtClean="0">
                <a:solidFill>
                  <a:srgbClr val="FF0000"/>
                </a:solidFill>
              </a:rPr>
              <a:t>dòng</a:t>
            </a:r>
            <a:r>
              <a:rPr lang="en-US" sz="2400" b="1" dirty="0" smtClean="0">
                <a:solidFill>
                  <a:srgbClr val="FF0000"/>
                </a:solidFill>
              </a:rPr>
              <a:t> </a:t>
            </a:r>
            <a:r>
              <a:rPr lang="en-US" sz="2400" b="1" dirty="0" err="1" smtClean="0">
                <a:solidFill>
                  <a:srgbClr val="FF0000"/>
                </a:solidFill>
              </a:rPr>
              <a:t>điện</a:t>
            </a:r>
            <a:r>
              <a:rPr lang="en-US" sz="2400" b="1" dirty="0" smtClean="0">
                <a:solidFill>
                  <a:srgbClr val="FF0000"/>
                </a:solidFill>
              </a:rPr>
              <a:t> </a:t>
            </a:r>
            <a:r>
              <a:rPr lang="en-US" sz="2400" b="1" dirty="0" err="1" smtClean="0">
                <a:solidFill>
                  <a:srgbClr val="FF0000"/>
                </a:solidFill>
              </a:rPr>
              <a:t>là</a:t>
            </a:r>
            <a:r>
              <a:rPr lang="en-US" sz="2400" b="1" dirty="0" smtClean="0">
                <a:solidFill>
                  <a:srgbClr val="FF0000"/>
                </a:solidFill>
              </a:rPr>
              <a:t> </a:t>
            </a:r>
            <a:r>
              <a:rPr lang="en-US" sz="2400" b="1" dirty="0" err="1" smtClean="0">
                <a:solidFill>
                  <a:srgbClr val="FF0000"/>
                </a:solidFill>
              </a:rPr>
              <a:t>sai</a:t>
            </a: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1632458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smtClean="0"/>
              <a:t>Phân</a:t>
            </a:r>
            <a:r>
              <a:rPr lang="en-US" sz="2800" b="1" dirty="0" smtClean="0"/>
              <a:t> </a:t>
            </a:r>
            <a:r>
              <a:rPr lang="en-US" sz="2800" b="1" dirty="0" err="1" smtClean="0"/>
              <a:t>tích</a:t>
            </a:r>
            <a:r>
              <a:rPr lang="en-US" sz="2800" b="1" dirty="0" smtClean="0"/>
              <a:t> </a:t>
            </a:r>
            <a:r>
              <a:rPr lang="en-US" sz="2800" b="1" dirty="0" err="1" smtClean="0"/>
              <a:t>các</a:t>
            </a:r>
            <a:r>
              <a:rPr lang="en-US" sz="2800" b="1" dirty="0" smtClean="0"/>
              <a:t> </a:t>
            </a:r>
            <a:r>
              <a:rPr lang="en-US" sz="2800" b="1" dirty="0" err="1" smtClean="0"/>
              <a:t>sơ</a:t>
            </a:r>
            <a:r>
              <a:rPr lang="en-US" sz="2800" b="1" dirty="0" smtClean="0"/>
              <a:t> </a:t>
            </a:r>
            <a:r>
              <a:rPr lang="en-US" sz="2800" b="1" dirty="0" err="1" smtClean="0"/>
              <a:t>đồ</a:t>
            </a:r>
            <a:r>
              <a:rPr lang="en-US" sz="2800" b="1" dirty="0" smtClean="0"/>
              <a:t> </a:t>
            </a:r>
            <a:r>
              <a:rPr lang="en-US" sz="2800" b="1" dirty="0" err="1" smtClean="0"/>
              <a:t>mạch</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18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984" y="1676400"/>
            <a:ext cx="3641766"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457200" y="1600200"/>
            <a:ext cx="38862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Trong</a:t>
            </a:r>
            <a:r>
              <a:rPr lang="en-US" sz="2400" dirty="0" smtClean="0"/>
              <a:t> </a:t>
            </a:r>
            <a:r>
              <a:rPr lang="en-US" sz="2400" dirty="0" err="1" smtClean="0"/>
              <a:t>sơ</a:t>
            </a:r>
            <a:r>
              <a:rPr lang="en-US" sz="2400" dirty="0" smtClean="0"/>
              <a:t> </a:t>
            </a:r>
            <a:r>
              <a:rPr lang="en-US" sz="2400" dirty="0" err="1" smtClean="0"/>
              <a:t>đồ</a:t>
            </a:r>
            <a:r>
              <a:rPr lang="en-US" sz="2400" dirty="0" smtClean="0"/>
              <a:t> </a:t>
            </a:r>
            <a:r>
              <a:rPr lang="en-US" sz="2400" dirty="0" err="1" smtClean="0"/>
              <a:t>này</a:t>
            </a:r>
            <a:r>
              <a:rPr lang="en-US" sz="2400" dirty="0" smtClean="0"/>
              <a:t> </a:t>
            </a:r>
            <a:r>
              <a:rPr lang="en-US" sz="2400" dirty="0" err="1" smtClean="0"/>
              <a:t>chỉ</a:t>
            </a:r>
            <a:r>
              <a:rPr lang="en-US" sz="2400" dirty="0" smtClean="0"/>
              <a:t> </a:t>
            </a:r>
            <a:r>
              <a:rPr lang="en-US" sz="2400" dirty="0" err="1" smtClean="0"/>
              <a:t>bảo</a:t>
            </a:r>
            <a:r>
              <a:rPr lang="en-US" sz="2400" dirty="0" smtClean="0"/>
              <a:t> </a:t>
            </a:r>
            <a:r>
              <a:rPr lang="en-US" sz="2400" dirty="0" err="1" smtClean="0"/>
              <a:t>vệ</a:t>
            </a:r>
            <a:r>
              <a:rPr lang="en-US" sz="2400" dirty="0" smtClean="0"/>
              <a:t> </a:t>
            </a:r>
            <a:r>
              <a:rPr lang="en-US" sz="2400" dirty="0" err="1" smtClean="0"/>
              <a:t>giữa</a:t>
            </a:r>
            <a:r>
              <a:rPr lang="en-US" sz="2400" dirty="0" smtClean="0"/>
              <a:t> </a:t>
            </a:r>
            <a:r>
              <a:rPr lang="en-US" sz="2400" dirty="0" err="1" smtClean="0"/>
              <a:t>hai</a:t>
            </a:r>
            <a:r>
              <a:rPr lang="en-US" sz="2400" dirty="0" smtClean="0"/>
              <a:t> </a:t>
            </a:r>
            <a:r>
              <a:rPr lang="en-US" sz="2400" dirty="0" err="1" smtClean="0"/>
              <a:t>dây</a:t>
            </a:r>
            <a:r>
              <a:rPr lang="en-US" sz="2400" dirty="0" smtClean="0"/>
              <a:t> </a:t>
            </a:r>
            <a:r>
              <a:rPr lang="en-US" sz="2400" dirty="0" err="1" smtClean="0"/>
              <a:t>điện</a:t>
            </a:r>
            <a:r>
              <a:rPr lang="en-US" sz="2400" dirty="0" smtClean="0"/>
              <a:t>. </a:t>
            </a:r>
          </a:p>
          <a:p>
            <a:pPr marL="0" indent="0">
              <a:buFont typeface="Arial" pitchFamily="34" charset="0"/>
              <a:buNone/>
            </a:pPr>
            <a:r>
              <a:rPr lang="en-US" sz="2400" b="1" dirty="0" err="1" smtClean="0"/>
              <a:t>Sơ</a:t>
            </a:r>
            <a:r>
              <a:rPr lang="en-US" sz="2400" b="1" dirty="0" smtClean="0"/>
              <a:t> </a:t>
            </a:r>
            <a:r>
              <a:rPr lang="en-US" sz="2400" b="1" dirty="0" err="1" smtClean="0"/>
              <a:t>đồ</a:t>
            </a:r>
            <a:r>
              <a:rPr lang="en-US" sz="2400" b="1" dirty="0" smtClean="0"/>
              <a:t> </a:t>
            </a:r>
            <a:r>
              <a:rPr lang="en-US" sz="2400" b="1" dirty="0" err="1" smtClean="0"/>
              <a:t>được</a:t>
            </a:r>
            <a:r>
              <a:rPr lang="en-US" sz="2400" b="1" dirty="0" smtClean="0"/>
              <a:t> </a:t>
            </a:r>
            <a:r>
              <a:rPr lang="en-US" sz="2400" b="1" dirty="0" err="1" smtClean="0"/>
              <a:t>sử</a:t>
            </a:r>
            <a:r>
              <a:rPr lang="en-US" sz="2400" b="1" dirty="0" smtClean="0"/>
              <a:t> </a:t>
            </a:r>
            <a:r>
              <a:rPr lang="en-US" sz="2400" b="1" dirty="0" err="1" smtClean="0"/>
              <a:t>dụng</a:t>
            </a:r>
            <a:r>
              <a:rPr lang="en-US" sz="2400" b="1" dirty="0" smtClean="0"/>
              <a:t> </a:t>
            </a:r>
            <a:r>
              <a:rPr lang="en-US" sz="2400" b="1" dirty="0" err="1" smtClean="0"/>
              <a:t>khi</a:t>
            </a:r>
            <a:r>
              <a:rPr lang="en-US" sz="2400" b="1" dirty="0" smtClean="0"/>
              <a:t> </a:t>
            </a:r>
            <a:r>
              <a:rPr lang="en-US" sz="2400" b="1" dirty="0" err="1" smtClean="0"/>
              <a:t>thiết</a:t>
            </a:r>
            <a:r>
              <a:rPr lang="en-US" sz="2400" b="1" dirty="0" smtClean="0"/>
              <a:t> </a:t>
            </a:r>
            <a:r>
              <a:rPr lang="en-US" sz="2400" b="1" dirty="0" err="1" smtClean="0"/>
              <a:t>bị</a:t>
            </a:r>
            <a:r>
              <a:rPr lang="en-US" sz="2400" b="1" dirty="0" smtClean="0"/>
              <a:t> </a:t>
            </a:r>
            <a:r>
              <a:rPr lang="en-US" sz="2400" b="1" dirty="0" err="1" smtClean="0"/>
              <a:t>bảo</a:t>
            </a:r>
            <a:r>
              <a:rPr lang="en-US" sz="2400" b="1" dirty="0" smtClean="0"/>
              <a:t> </a:t>
            </a:r>
            <a:r>
              <a:rPr lang="en-US" sz="2400" b="1" dirty="0" err="1" smtClean="0"/>
              <a:t>vệ</a:t>
            </a:r>
            <a:r>
              <a:rPr lang="en-US" sz="2400" b="1" dirty="0" smtClean="0"/>
              <a:t> </a:t>
            </a:r>
            <a:r>
              <a:rPr lang="en-US" sz="2400" b="1" dirty="0" err="1" smtClean="0"/>
              <a:t>được</a:t>
            </a:r>
            <a:r>
              <a:rPr lang="en-US" sz="2400" b="1" dirty="0" smtClean="0"/>
              <a:t> </a:t>
            </a:r>
            <a:r>
              <a:rPr lang="en-US" sz="2400" b="1" dirty="0" err="1" smtClean="0"/>
              <a:t>cách</a:t>
            </a:r>
            <a:r>
              <a:rPr lang="en-US" sz="2400" b="1" dirty="0" smtClean="0"/>
              <a:t> </a:t>
            </a:r>
            <a:r>
              <a:rPr lang="en-US" sz="2400" b="1" dirty="0" err="1" smtClean="0"/>
              <a:t>ly</a:t>
            </a:r>
            <a:r>
              <a:rPr lang="en-US" sz="2400" b="1" dirty="0" smtClean="0"/>
              <a:t> </a:t>
            </a:r>
            <a:r>
              <a:rPr lang="en-US" sz="2400" b="1" dirty="0" err="1" smtClean="0"/>
              <a:t>hoàn</a:t>
            </a:r>
            <a:r>
              <a:rPr lang="en-US" sz="2400" b="1" dirty="0" smtClean="0"/>
              <a:t> </a:t>
            </a:r>
            <a:r>
              <a:rPr lang="en-US" sz="2400" b="1" dirty="0" err="1" smtClean="0"/>
              <a:t>toàn</a:t>
            </a:r>
            <a:r>
              <a:rPr lang="en-US" sz="2400" b="1" dirty="0" smtClean="0"/>
              <a:t> </a:t>
            </a:r>
            <a:r>
              <a:rPr lang="en-US" sz="2400" b="1" dirty="0" err="1" smtClean="0"/>
              <a:t>với</a:t>
            </a:r>
            <a:r>
              <a:rPr lang="en-US" sz="2400" b="1" dirty="0" smtClean="0"/>
              <a:t> </a:t>
            </a:r>
            <a:r>
              <a:rPr lang="en-US" sz="2400" b="1" dirty="0" err="1" smtClean="0"/>
              <a:t>đất</a:t>
            </a:r>
            <a:r>
              <a:rPr lang="en-US" sz="2400" b="1" dirty="0" smtClean="0"/>
              <a:t>.</a:t>
            </a:r>
          </a:p>
          <a:p>
            <a:pPr marL="0" indent="0">
              <a:buFont typeface="Arial" pitchFamily="34" charset="0"/>
              <a:buNone/>
            </a:pPr>
            <a:endParaRPr lang="vi-VN" sz="2400" dirty="0"/>
          </a:p>
        </p:txBody>
      </p:sp>
    </p:spTree>
    <p:extLst>
      <p:ext uri="{BB962C8B-B14F-4D97-AF65-F5344CB8AC3E}">
        <p14:creationId xmlns:p14="http://schemas.microsoft.com/office/powerpoint/2010/main" val="695316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t>Phân</a:t>
            </a:r>
            <a:r>
              <a:rPr lang="en-US" sz="2800" b="1" dirty="0"/>
              <a:t> </a:t>
            </a:r>
            <a:r>
              <a:rPr lang="en-US" sz="2800" b="1" dirty="0" err="1"/>
              <a:t>tích</a:t>
            </a:r>
            <a:r>
              <a:rPr lang="en-US" sz="2800" b="1" dirty="0"/>
              <a:t> </a:t>
            </a:r>
            <a:r>
              <a:rPr lang="en-US" sz="2800" b="1" dirty="0" err="1"/>
              <a:t>các</a:t>
            </a:r>
            <a:r>
              <a:rPr lang="en-US" sz="2800" b="1" dirty="0"/>
              <a:t> </a:t>
            </a:r>
            <a:r>
              <a:rPr lang="en-US" sz="2800" b="1" dirty="0" err="1"/>
              <a:t>sơ</a:t>
            </a:r>
            <a:r>
              <a:rPr lang="en-US" sz="2800" b="1" dirty="0"/>
              <a:t> </a:t>
            </a:r>
            <a:r>
              <a:rPr lang="en-US" sz="2800" b="1" dirty="0" err="1"/>
              <a:t>đồ</a:t>
            </a:r>
            <a:r>
              <a:rPr lang="en-US" sz="2800" b="1" dirty="0"/>
              <a:t> </a:t>
            </a:r>
            <a:r>
              <a:rPr lang="en-US" sz="2800" b="1" dirty="0" err="1"/>
              <a:t>mạch</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19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790699"/>
            <a:ext cx="3200400" cy="235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457200" y="1600200"/>
            <a:ext cx="5486400" cy="4800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Trong</a:t>
            </a:r>
            <a:r>
              <a:rPr lang="en-US" sz="2400" dirty="0" smtClean="0"/>
              <a:t> </a:t>
            </a:r>
            <a:r>
              <a:rPr lang="en-US" sz="2400" dirty="0" err="1" smtClean="0"/>
              <a:t>sơ</a:t>
            </a:r>
            <a:r>
              <a:rPr lang="en-US" sz="2400" dirty="0" smtClean="0"/>
              <a:t> </a:t>
            </a:r>
            <a:r>
              <a:rPr lang="en-US" sz="2400" dirty="0" err="1" smtClean="0"/>
              <a:t>đồ</a:t>
            </a:r>
            <a:r>
              <a:rPr lang="en-US" sz="2400" dirty="0" smtClean="0"/>
              <a:t> </a:t>
            </a:r>
            <a:r>
              <a:rPr lang="en-US" sz="2400" dirty="0" err="1" smtClean="0"/>
              <a:t>này</a:t>
            </a:r>
            <a:r>
              <a:rPr lang="en-US" sz="2400" dirty="0" smtClean="0"/>
              <a:t> </a:t>
            </a:r>
            <a:r>
              <a:rPr lang="en-US" sz="2400" dirty="0" err="1" smtClean="0"/>
              <a:t>mạch</a:t>
            </a:r>
            <a:r>
              <a:rPr lang="en-US" sz="2400" dirty="0" smtClean="0"/>
              <a:t> </a:t>
            </a:r>
            <a:r>
              <a:rPr lang="en-US" sz="2400" dirty="0" err="1" smtClean="0"/>
              <a:t>bảo</a:t>
            </a:r>
            <a:r>
              <a:rPr lang="en-US" sz="2400" dirty="0" smtClean="0"/>
              <a:t> </a:t>
            </a:r>
            <a:r>
              <a:rPr lang="en-US" sz="2400" dirty="0" err="1" smtClean="0"/>
              <a:t>vệ</a:t>
            </a:r>
            <a:r>
              <a:rPr lang="en-US" sz="2400" dirty="0" smtClean="0"/>
              <a:t> </a:t>
            </a:r>
            <a:r>
              <a:rPr lang="en-US" sz="2400" dirty="0" err="1" smtClean="0"/>
              <a:t>với</a:t>
            </a:r>
            <a:r>
              <a:rPr lang="en-US" sz="2400" dirty="0" smtClean="0"/>
              <a:t> </a:t>
            </a:r>
            <a:r>
              <a:rPr lang="en-US" sz="2400" dirty="0" err="1" smtClean="0"/>
              <a:t>đất</a:t>
            </a:r>
            <a:r>
              <a:rPr lang="en-US" sz="2400" dirty="0" smtClean="0"/>
              <a:t> </a:t>
            </a:r>
            <a:r>
              <a:rPr lang="en-US" sz="2400" dirty="0" err="1" smtClean="0"/>
              <a:t>chỉ</a:t>
            </a:r>
            <a:r>
              <a:rPr lang="en-US" sz="2400" dirty="0" smtClean="0"/>
              <a:t> </a:t>
            </a:r>
            <a:r>
              <a:rPr lang="en-US" sz="2400" dirty="0" err="1" smtClean="0"/>
              <a:t>có</a:t>
            </a:r>
            <a:r>
              <a:rPr lang="en-US" sz="2400" dirty="0" smtClean="0"/>
              <a:t> MOV2, MOV3. </a:t>
            </a:r>
          </a:p>
          <a:p>
            <a:pPr marL="0" indent="0">
              <a:buFont typeface="Arial" pitchFamily="34" charset="0"/>
              <a:buNone/>
            </a:pPr>
            <a:r>
              <a:rPr lang="en-US" sz="2400" b="1" dirty="0" err="1" smtClean="0"/>
              <a:t>Sơ</a:t>
            </a:r>
            <a:r>
              <a:rPr lang="en-US" sz="2400" b="1" dirty="0" smtClean="0"/>
              <a:t> </a:t>
            </a:r>
            <a:r>
              <a:rPr lang="en-US" sz="2400" b="1" dirty="0" err="1" smtClean="0"/>
              <a:t>đồ</a:t>
            </a:r>
            <a:r>
              <a:rPr lang="en-US" sz="2400" b="1" dirty="0" smtClean="0"/>
              <a:t> </a:t>
            </a:r>
            <a:r>
              <a:rPr lang="en-US" sz="2400" b="1" dirty="0" err="1" smtClean="0"/>
              <a:t>được</a:t>
            </a:r>
            <a:r>
              <a:rPr lang="en-US" sz="2400" b="1" dirty="0" smtClean="0"/>
              <a:t> </a:t>
            </a:r>
            <a:r>
              <a:rPr lang="en-US" sz="2400" b="1" dirty="0" err="1" smtClean="0"/>
              <a:t>dùng</a:t>
            </a:r>
            <a:r>
              <a:rPr lang="en-US" sz="2400" b="1" dirty="0" smtClean="0"/>
              <a:t> </a:t>
            </a:r>
            <a:r>
              <a:rPr lang="en-US" sz="2400" b="1" dirty="0" err="1" smtClean="0"/>
              <a:t>khi</a:t>
            </a:r>
            <a:r>
              <a:rPr lang="en-US" sz="2400" b="1" dirty="0" smtClean="0"/>
              <a:t> </a:t>
            </a:r>
            <a:r>
              <a:rPr lang="en-US" sz="2400" b="1" dirty="0" err="1" smtClean="0"/>
              <a:t>đèn</a:t>
            </a:r>
            <a:r>
              <a:rPr lang="en-US" sz="2400" b="1" dirty="0" smtClean="0"/>
              <a:t> </a:t>
            </a:r>
            <a:r>
              <a:rPr lang="en-US" sz="2400" b="1" dirty="0" err="1" smtClean="0"/>
              <a:t>không</a:t>
            </a:r>
            <a:r>
              <a:rPr lang="en-US" sz="2400" b="1" dirty="0" smtClean="0"/>
              <a:t> </a:t>
            </a:r>
            <a:r>
              <a:rPr lang="en-US" sz="2400" b="1" dirty="0" err="1" smtClean="0"/>
              <a:t>cách</a:t>
            </a:r>
            <a:r>
              <a:rPr lang="en-US" sz="2400" b="1" dirty="0" smtClean="0"/>
              <a:t> </a:t>
            </a:r>
            <a:r>
              <a:rPr lang="en-US" sz="2400" b="1" dirty="0" err="1" smtClean="0"/>
              <a:t>ly</a:t>
            </a:r>
            <a:r>
              <a:rPr lang="en-US" sz="2400" b="1" dirty="0" smtClean="0"/>
              <a:t> </a:t>
            </a:r>
            <a:r>
              <a:rPr lang="en-US" sz="2400" b="1" dirty="0" err="1" smtClean="0"/>
              <a:t>được</a:t>
            </a:r>
            <a:r>
              <a:rPr lang="en-US" sz="2400" b="1" dirty="0" smtClean="0"/>
              <a:t> </a:t>
            </a:r>
            <a:r>
              <a:rPr lang="en-US" sz="2400" b="1" dirty="0" err="1" smtClean="0"/>
              <a:t>với</a:t>
            </a:r>
            <a:r>
              <a:rPr lang="en-US" sz="2400" b="1" dirty="0" smtClean="0"/>
              <a:t> </a:t>
            </a:r>
            <a:r>
              <a:rPr lang="en-US" sz="2400" b="1" dirty="0" err="1" smtClean="0"/>
              <a:t>đất</a:t>
            </a:r>
            <a:endParaRPr lang="en-US" sz="2400" b="1" dirty="0" smtClean="0"/>
          </a:p>
          <a:p>
            <a:pPr marL="0" indent="0">
              <a:buFont typeface="Arial" pitchFamily="34" charset="0"/>
              <a:buNone/>
            </a:pPr>
            <a:r>
              <a:rPr lang="en-US" sz="2400" dirty="0" err="1" smtClean="0"/>
              <a:t>Khi</a:t>
            </a:r>
            <a:r>
              <a:rPr lang="en-US" sz="2400" dirty="0" smtClean="0"/>
              <a:t> </a:t>
            </a:r>
            <a:r>
              <a:rPr lang="en-US" sz="2400" dirty="0" err="1" smtClean="0"/>
              <a:t>có</a:t>
            </a:r>
            <a:r>
              <a:rPr lang="en-US" sz="2400" dirty="0" smtClean="0"/>
              <a:t> </a:t>
            </a:r>
            <a:r>
              <a:rPr lang="en-US" sz="2400" dirty="0" err="1" smtClean="0"/>
              <a:t>xung</a:t>
            </a:r>
            <a:r>
              <a:rPr lang="en-US" sz="2400" dirty="0" smtClean="0"/>
              <a:t> </a:t>
            </a:r>
            <a:r>
              <a:rPr lang="en-US" sz="2400" dirty="0" err="1" smtClean="0"/>
              <a:t>sét</a:t>
            </a:r>
            <a:r>
              <a:rPr lang="en-US" sz="2400" dirty="0" smtClean="0"/>
              <a:t> </a:t>
            </a:r>
            <a:r>
              <a:rPr lang="en-US" sz="2400" dirty="0" err="1" smtClean="0"/>
              <a:t>giữa</a:t>
            </a:r>
            <a:r>
              <a:rPr lang="en-US" sz="2400" dirty="0" smtClean="0"/>
              <a:t> L-G </a:t>
            </a:r>
            <a:r>
              <a:rPr lang="en-US" sz="2400" dirty="0" err="1" smtClean="0"/>
              <a:t>và</a:t>
            </a:r>
            <a:r>
              <a:rPr lang="en-US" sz="2400" dirty="0" smtClean="0"/>
              <a:t> N-G </a:t>
            </a:r>
            <a:r>
              <a:rPr lang="en-US" sz="2400" dirty="0" err="1" smtClean="0"/>
              <a:t>các</a:t>
            </a:r>
            <a:r>
              <a:rPr lang="en-US" sz="2400" dirty="0" smtClean="0"/>
              <a:t> MOV </a:t>
            </a:r>
            <a:r>
              <a:rPr lang="en-US" sz="2400" dirty="0" err="1" smtClean="0"/>
              <a:t>này</a:t>
            </a:r>
            <a:r>
              <a:rPr lang="en-US" sz="2400" dirty="0" smtClean="0"/>
              <a:t> </a:t>
            </a:r>
            <a:r>
              <a:rPr lang="en-US" sz="2400" dirty="0" err="1" smtClean="0"/>
              <a:t>sẽ</a:t>
            </a:r>
            <a:r>
              <a:rPr lang="en-US" sz="2400" dirty="0" smtClean="0"/>
              <a:t> </a:t>
            </a:r>
            <a:r>
              <a:rPr lang="en-US" sz="2400" dirty="0" err="1" smtClean="0"/>
              <a:t>hoạt</a:t>
            </a:r>
            <a:r>
              <a:rPr lang="en-US" sz="2400" dirty="0" smtClean="0"/>
              <a:t> </a:t>
            </a:r>
            <a:r>
              <a:rPr lang="en-US" sz="2400" dirty="0" err="1" smtClean="0"/>
              <a:t>động</a:t>
            </a:r>
            <a:r>
              <a:rPr lang="en-US" sz="2400" dirty="0" smtClean="0"/>
              <a:t> </a:t>
            </a:r>
            <a:r>
              <a:rPr lang="en-US" sz="2400" dirty="0" err="1" smtClean="0"/>
              <a:t>để</a:t>
            </a:r>
            <a:r>
              <a:rPr lang="en-US" sz="2400" dirty="0" smtClean="0"/>
              <a:t> </a:t>
            </a:r>
            <a:r>
              <a:rPr lang="en-US" sz="2400" dirty="0" err="1" smtClean="0"/>
              <a:t>hạn</a:t>
            </a:r>
            <a:r>
              <a:rPr lang="en-US" sz="2400" dirty="0" smtClean="0"/>
              <a:t> </a:t>
            </a:r>
            <a:r>
              <a:rPr lang="en-US" sz="2400" dirty="0" err="1" smtClean="0"/>
              <a:t>chế</a:t>
            </a:r>
            <a:r>
              <a:rPr lang="en-US" sz="2400" dirty="0" smtClean="0"/>
              <a:t> </a:t>
            </a:r>
            <a:r>
              <a:rPr lang="en-US" sz="2400" dirty="0" err="1" smtClean="0"/>
              <a:t>điện</a:t>
            </a:r>
            <a:r>
              <a:rPr lang="en-US" sz="2400" dirty="0" smtClean="0"/>
              <a:t> </a:t>
            </a:r>
            <a:r>
              <a:rPr lang="en-US" sz="2400" dirty="0" err="1" smtClean="0"/>
              <a:t>áp</a:t>
            </a:r>
            <a:r>
              <a:rPr lang="en-US" sz="2400" dirty="0" smtClean="0"/>
              <a:t> </a:t>
            </a:r>
            <a:r>
              <a:rPr lang="en-US" sz="2400" dirty="0" err="1" smtClean="0"/>
              <a:t>xung</a:t>
            </a:r>
            <a:r>
              <a:rPr lang="en-US" sz="2400" dirty="0" smtClean="0"/>
              <a:t>.</a:t>
            </a:r>
          </a:p>
          <a:p>
            <a:pPr marL="0" indent="0">
              <a:buFont typeface="Arial" pitchFamily="34" charset="0"/>
              <a:buNone/>
            </a:pPr>
            <a:r>
              <a:rPr lang="en-US" sz="2400" dirty="0" err="1" smtClean="0"/>
              <a:t>Nhược</a:t>
            </a:r>
            <a:r>
              <a:rPr lang="en-US" sz="2400" dirty="0" smtClean="0"/>
              <a:t> </a:t>
            </a:r>
            <a:r>
              <a:rPr lang="en-US" sz="2400" dirty="0" err="1" smtClean="0"/>
              <a:t>điểm</a:t>
            </a:r>
            <a:r>
              <a:rPr lang="en-US" sz="2400" dirty="0" smtClean="0"/>
              <a:t> </a:t>
            </a:r>
            <a:r>
              <a:rPr lang="en-US" sz="2400" dirty="0" err="1" smtClean="0"/>
              <a:t>của</a:t>
            </a:r>
            <a:r>
              <a:rPr lang="en-US" sz="2400" dirty="0" smtClean="0"/>
              <a:t> </a:t>
            </a:r>
            <a:r>
              <a:rPr lang="en-US" sz="2400" dirty="0" err="1" smtClean="0"/>
              <a:t>sơ</a:t>
            </a:r>
            <a:r>
              <a:rPr lang="en-US" sz="2400" dirty="0" smtClean="0"/>
              <a:t> </a:t>
            </a:r>
            <a:r>
              <a:rPr lang="en-US" sz="2400" dirty="0" err="1" smtClean="0"/>
              <a:t>đồ</a:t>
            </a:r>
            <a:r>
              <a:rPr lang="en-US" sz="2400" dirty="0" smtClean="0"/>
              <a:t> </a:t>
            </a:r>
            <a:r>
              <a:rPr lang="en-US" sz="2400" dirty="0" err="1" smtClean="0"/>
              <a:t>là</a:t>
            </a:r>
            <a:r>
              <a:rPr lang="en-US" sz="2400" dirty="0" smtClean="0"/>
              <a:t> </a:t>
            </a:r>
            <a:r>
              <a:rPr lang="en-US" sz="2400" dirty="0" err="1" smtClean="0"/>
              <a:t>khi</a:t>
            </a:r>
            <a:r>
              <a:rPr lang="en-US" sz="2400" dirty="0" smtClean="0"/>
              <a:t> MOV </a:t>
            </a:r>
            <a:r>
              <a:rPr lang="en-US" sz="2400" dirty="0" err="1" smtClean="0"/>
              <a:t>bị</a:t>
            </a:r>
            <a:r>
              <a:rPr lang="en-US" sz="2400" dirty="0" smtClean="0"/>
              <a:t> </a:t>
            </a:r>
            <a:r>
              <a:rPr lang="en-US" sz="2400" dirty="0" err="1" smtClean="0"/>
              <a:t>hoạt</a:t>
            </a:r>
            <a:r>
              <a:rPr lang="en-US" sz="2400" dirty="0" smtClean="0"/>
              <a:t> </a:t>
            </a:r>
            <a:r>
              <a:rPr lang="en-US" sz="2400" dirty="0" err="1" smtClean="0"/>
              <a:t>động</a:t>
            </a:r>
            <a:r>
              <a:rPr lang="en-US" sz="2400" dirty="0" smtClean="0"/>
              <a:t> do </a:t>
            </a:r>
            <a:r>
              <a:rPr lang="en-US" sz="2400" dirty="0" err="1" smtClean="0"/>
              <a:t>xung</a:t>
            </a:r>
            <a:r>
              <a:rPr lang="en-US" sz="2400" dirty="0" smtClean="0"/>
              <a:t> </a:t>
            </a:r>
            <a:r>
              <a:rPr lang="en-US" sz="2400" dirty="0" err="1" smtClean="0"/>
              <a:t>nhiều</a:t>
            </a:r>
            <a:r>
              <a:rPr lang="en-US" sz="2400" dirty="0" smtClean="0"/>
              <a:t> </a:t>
            </a:r>
            <a:r>
              <a:rPr lang="en-US" sz="2400" dirty="0" err="1" smtClean="0"/>
              <a:t>lần</a:t>
            </a:r>
            <a:r>
              <a:rPr lang="en-US" sz="2400" dirty="0" smtClean="0"/>
              <a:t> </a:t>
            </a:r>
            <a:r>
              <a:rPr lang="en-US" sz="2400" dirty="0" err="1" smtClean="0"/>
              <a:t>sẽ</a:t>
            </a:r>
            <a:r>
              <a:rPr lang="en-US" sz="2400" dirty="0" smtClean="0"/>
              <a:t> </a:t>
            </a:r>
            <a:r>
              <a:rPr lang="en-US" sz="2400" dirty="0" err="1" smtClean="0"/>
              <a:t>có</a:t>
            </a:r>
            <a:r>
              <a:rPr lang="en-US" sz="2400" dirty="0" smtClean="0"/>
              <a:t> </a:t>
            </a:r>
            <a:r>
              <a:rPr lang="en-US" sz="2400" dirty="0" err="1" smtClean="0"/>
              <a:t>dòng</a:t>
            </a:r>
            <a:r>
              <a:rPr lang="en-US" sz="2400" dirty="0" smtClean="0"/>
              <a:t> </a:t>
            </a:r>
            <a:r>
              <a:rPr lang="en-US" sz="2400" dirty="0" err="1" smtClean="0"/>
              <a:t>rò</a:t>
            </a:r>
            <a:r>
              <a:rPr lang="en-US" sz="2400" dirty="0" smtClean="0"/>
              <a:t>, </a:t>
            </a:r>
            <a:r>
              <a:rPr lang="en-US" sz="2400" dirty="0" err="1" smtClean="0"/>
              <a:t>dòng</a:t>
            </a:r>
            <a:r>
              <a:rPr lang="en-US" sz="2400" dirty="0" smtClean="0"/>
              <a:t> </a:t>
            </a:r>
            <a:r>
              <a:rPr lang="en-US" sz="2400" dirty="0" err="1" smtClean="0"/>
              <a:t>rò</a:t>
            </a:r>
            <a:r>
              <a:rPr lang="en-US" sz="2400" dirty="0" smtClean="0"/>
              <a:t> </a:t>
            </a:r>
            <a:r>
              <a:rPr lang="en-US" sz="2400" dirty="0" err="1" smtClean="0"/>
              <a:t>đó</a:t>
            </a:r>
            <a:r>
              <a:rPr lang="en-US" sz="2400" dirty="0" smtClean="0"/>
              <a:t> </a:t>
            </a:r>
            <a:r>
              <a:rPr lang="en-US" sz="2400" dirty="0" err="1" smtClean="0"/>
              <a:t>làm</a:t>
            </a:r>
            <a:r>
              <a:rPr lang="en-US" sz="2400" dirty="0" smtClean="0"/>
              <a:t> </a:t>
            </a:r>
            <a:r>
              <a:rPr lang="en-US" sz="2400" dirty="0" err="1" smtClean="0"/>
              <a:t>mất</a:t>
            </a:r>
            <a:r>
              <a:rPr lang="en-US" sz="2400" dirty="0" smtClean="0"/>
              <a:t> </a:t>
            </a:r>
            <a:r>
              <a:rPr lang="en-US" sz="2400" dirty="0" err="1" smtClean="0"/>
              <a:t>năng</a:t>
            </a:r>
            <a:r>
              <a:rPr lang="en-US" sz="2400" dirty="0" smtClean="0"/>
              <a:t> </a:t>
            </a:r>
            <a:r>
              <a:rPr lang="en-US" sz="2400" dirty="0" err="1" smtClean="0"/>
              <a:t>lượng</a:t>
            </a:r>
            <a:endParaRPr lang="en-US" sz="2400" dirty="0" smtClean="0"/>
          </a:p>
          <a:p>
            <a:pPr marL="0" indent="0">
              <a:buFont typeface="Arial" pitchFamily="34" charset="0"/>
              <a:buNone/>
            </a:pPr>
            <a:r>
              <a:rPr lang="en-US" sz="2400" dirty="0" smtClean="0"/>
              <a:t>E = U.I.t, </a:t>
            </a:r>
            <a:r>
              <a:rPr lang="en-US" sz="2400" dirty="0" err="1" smtClean="0"/>
              <a:t>khi</a:t>
            </a:r>
            <a:r>
              <a:rPr lang="en-US" sz="2400" dirty="0" smtClean="0"/>
              <a:t> </a:t>
            </a:r>
            <a:r>
              <a:rPr lang="en-US" sz="2400" dirty="0" err="1" smtClean="0"/>
              <a:t>hết</a:t>
            </a:r>
            <a:r>
              <a:rPr lang="en-US" sz="2400" dirty="0" smtClean="0"/>
              <a:t> </a:t>
            </a:r>
            <a:r>
              <a:rPr lang="en-US" sz="2400" dirty="0" err="1" smtClean="0"/>
              <a:t>năng</a:t>
            </a:r>
            <a:r>
              <a:rPr lang="en-US" sz="2400" dirty="0" smtClean="0"/>
              <a:t> </a:t>
            </a:r>
            <a:r>
              <a:rPr lang="en-US" sz="2400" dirty="0" err="1" smtClean="0"/>
              <a:t>lượng</a:t>
            </a:r>
            <a:r>
              <a:rPr lang="en-US" sz="2400" dirty="0" smtClean="0"/>
              <a:t> MOV </a:t>
            </a:r>
            <a:r>
              <a:rPr lang="en-US" sz="2400" dirty="0" err="1" smtClean="0"/>
              <a:t>hỏng</a:t>
            </a:r>
            <a:endParaRPr lang="en-US" sz="2400" dirty="0" smtClean="0"/>
          </a:p>
          <a:p>
            <a:pPr marL="0" indent="0">
              <a:buNone/>
            </a:pPr>
            <a:r>
              <a:rPr lang="en-US" sz="2400" dirty="0" err="1" smtClean="0"/>
              <a:t>Và</a:t>
            </a:r>
            <a:r>
              <a:rPr lang="en-US" sz="2400" dirty="0" smtClean="0"/>
              <a:t> </a:t>
            </a:r>
            <a:r>
              <a:rPr lang="en-US" sz="2400" dirty="0" err="1" smtClean="0"/>
              <a:t>trên</a:t>
            </a:r>
            <a:r>
              <a:rPr lang="en-US" sz="2400" dirty="0" smtClean="0"/>
              <a:t> MOV </a:t>
            </a:r>
            <a:r>
              <a:rPr lang="en-US" sz="2400" dirty="0" err="1" smtClean="0"/>
              <a:t>có</a:t>
            </a:r>
            <a:r>
              <a:rPr lang="en-US" sz="2400" dirty="0" smtClean="0"/>
              <a:t> </a:t>
            </a:r>
            <a:r>
              <a:rPr lang="en-US" sz="2400" dirty="0" err="1" smtClean="0"/>
              <a:t>công</a:t>
            </a:r>
            <a:r>
              <a:rPr lang="en-US" sz="2400" dirty="0" smtClean="0"/>
              <a:t> </a:t>
            </a:r>
            <a:r>
              <a:rPr lang="en-US" sz="2400" dirty="0" err="1" smtClean="0"/>
              <a:t>suất</a:t>
            </a:r>
            <a:r>
              <a:rPr lang="en-US" sz="2400" dirty="0" smtClean="0"/>
              <a:t> </a:t>
            </a:r>
            <a:r>
              <a:rPr lang="en-US" sz="2400" dirty="0" smtClean="0">
                <a:sym typeface="Symbol"/>
              </a:rPr>
              <a:t>P = U.I [W], </a:t>
            </a:r>
            <a:r>
              <a:rPr lang="en-US" sz="2400" dirty="0" err="1" smtClean="0">
                <a:sym typeface="Symbol"/>
              </a:rPr>
              <a:t>nếu</a:t>
            </a:r>
            <a:r>
              <a:rPr lang="en-US" sz="2400" dirty="0" smtClean="0">
                <a:sym typeface="Symbol"/>
              </a:rPr>
              <a:t> </a:t>
            </a:r>
            <a:r>
              <a:rPr lang="en-US" sz="2400" b="1" dirty="0">
                <a:solidFill>
                  <a:srgbClr val="FF0000"/>
                </a:solidFill>
                <a:sym typeface="Symbol"/>
              </a:rPr>
              <a:t>P </a:t>
            </a:r>
            <a:r>
              <a:rPr lang="en-US" sz="2400" b="1" dirty="0" err="1" smtClean="0">
                <a:solidFill>
                  <a:srgbClr val="FF0000"/>
                </a:solidFill>
                <a:sym typeface="Symbol"/>
              </a:rPr>
              <a:t>nhỏ</a:t>
            </a:r>
            <a:r>
              <a:rPr lang="en-US" sz="2400" b="1" dirty="0" smtClean="0">
                <a:solidFill>
                  <a:srgbClr val="FF0000"/>
                </a:solidFill>
                <a:sym typeface="Symbol"/>
              </a:rPr>
              <a:t> </a:t>
            </a:r>
            <a:r>
              <a:rPr lang="en-US" sz="2400" b="1" dirty="0" err="1" smtClean="0">
                <a:solidFill>
                  <a:srgbClr val="FF0000"/>
                </a:solidFill>
                <a:sym typeface="Symbol"/>
              </a:rPr>
              <a:t>hơn</a:t>
            </a:r>
            <a:r>
              <a:rPr lang="en-US" sz="2400" b="1" dirty="0" smtClean="0">
                <a:solidFill>
                  <a:srgbClr val="FF0000"/>
                </a:solidFill>
                <a:sym typeface="Symbol"/>
              </a:rPr>
              <a:t> </a:t>
            </a:r>
            <a:r>
              <a:rPr lang="en-US" sz="2400" b="1" dirty="0" err="1" smtClean="0">
                <a:solidFill>
                  <a:srgbClr val="FF0000"/>
                </a:solidFill>
                <a:sym typeface="Symbol"/>
              </a:rPr>
              <a:t>giá</a:t>
            </a:r>
            <a:r>
              <a:rPr lang="en-US" sz="2400" b="1" dirty="0" smtClean="0">
                <a:solidFill>
                  <a:srgbClr val="FF0000"/>
                </a:solidFill>
                <a:sym typeface="Symbol"/>
              </a:rPr>
              <a:t> </a:t>
            </a:r>
            <a:r>
              <a:rPr lang="en-US" sz="2400" b="1" dirty="0" err="1" smtClean="0">
                <a:solidFill>
                  <a:srgbClr val="FF0000"/>
                </a:solidFill>
                <a:sym typeface="Symbol"/>
              </a:rPr>
              <a:t>trị</a:t>
            </a:r>
            <a:r>
              <a:rPr lang="en-US" sz="2400" b="1" dirty="0" smtClean="0">
                <a:solidFill>
                  <a:srgbClr val="FF0000"/>
                </a:solidFill>
                <a:sym typeface="Symbol"/>
              </a:rPr>
              <a:t> </a:t>
            </a:r>
            <a:r>
              <a:rPr lang="en-US" sz="2400" b="1" dirty="0" err="1" smtClean="0">
                <a:solidFill>
                  <a:srgbClr val="FF0000"/>
                </a:solidFill>
                <a:sym typeface="Symbol"/>
              </a:rPr>
              <a:t>ghi</a:t>
            </a:r>
            <a:r>
              <a:rPr lang="en-US" sz="2400" b="1" dirty="0" smtClean="0">
                <a:solidFill>
                  <a:srgbClr val="FF0000"/>
                </a:solidFill>
                <a:sym typeface="Symbol"/>
              </a:rPr>
              <a:t> </a:t>
            </a:r>
            <a:r>
              <a:rPr lang="en-US" sz="2400" b="1" dirty="0" err="1" smtClean="0">
                <a:solidFill>
                  <a:srgbClr val="FF0000"/>
                </a:solidFill>
                <a:sym typeface="Symbol"/>
              </a:rPr>
              <a:t>trong</a:t>
            </a:r>
            <a:r>
              <a:rPr lang="en-US" sz="2400" b="1" dirty="0" smtClean="0">
                <a:solidFill>
                  <a:srgbClr val="FF0000"/>
                </a:solidFill>
                <a:sym typeface="Symbol"/>
              </a:rPr>
              <a:t> </a:t>
            </a:r>
            <a:r>
              <a:rPr lang="en-US" sz="2400" b="1" dirty="0" err="1" smtClean="0">
                <a:solidFill>
                  <a:srgbClr val="FF0000"/>
                </a:solidFill>
                <a:sym typeface="Symbol"/>
              </a:rPr>
              <a:t>bảng</a:t>
            </a:r>
            <a:r>
              <a:rPr lang="en-US" sz="2400" b="1" dirty="0" smtClean="0">
                <a:solidFill>
                  <a:srgbClr val="FF0000"/>
                </a:solidFill>
                <a:sym typeface="Symbol"/>
              </a:rPr>
              <a:t> </a:t>
            </a:r>
            <a:r>
              <a:rPr lang="en-US" sz="2400" b="1" dirty="0" err="1" smtClean="0">
                <a:solidFill>
                  <a:srgbClr val="FF0000"/>
                </a:solidFill>
                <a:sym typeface="Symbol"/>
              </a:rPr>
              <a:t>trên</a:t>
            </a:r>
            <a:r>
              <a:rPr lang="en-US" sz="2400" b="1" dirty="0" smtClean="0">
                <a:solidFill>
                  <a:srgbClr val="FF0000"/>
                </a:solidFill>
                <a:sym typeface="Symbol"/>
              </a:rPr>
              <a:t> </a:t>
            </a:r>
            <a:r>
              <a:rPr lang="en-US" sz="2400" b="1" dirty="0" err="1" smtClean="0">
                <a:solidFill>
                  <a:srgbClr val="FF0000"/>
                </a:solidFill>
                <a:sym typeface="Symbol"/>
              </a:rPr>
              <a:t>varistor</a:t>
            </a:r>
            <a:r>
              <a:rPr lang="en-US" sz="2400" b="1" dirty="0" smtClean="0">
                <a:solidFill>
                  <a:srgbClr val="FF0000"/>
                </a:solidFill>
                <a:sym typeface="Symbol"/>
              </a:rPr>
              <a:t> </a:t>
            </a:r>
            <a:r>
              <a:rPr lang="en-US" sz="2400" b="1" dirty="0" err="1" smtClean="0">
                <a:solidFill>
                  <a:srgbClr val="FF0000"/>
                </a:solidFill>
                <a:sym typeface="Symbol"/>
              </a:rPr>
              <a:t>nóng</a:t>
            </a:r>
            <a:r>
              <a:rPr lang="en-US" sz="2400" b="1" dirty="0" smtClean="0">
                <a:solidFill>
                  <a:srgbClr val="FF0000"/>
                </a:solidFill>
                <a:sym typeface="Symbol"/>
              </a:rPr>
              <a:t> </a:t>
            </a:r>
            <a:r>
              <a:rPr lang="en-US" sz="2400" b="1" dirty="0" err="1" smtClean="0">
                <a:solidFill>
                  <a:srgbClr val="FF0000"/>
                </a:solidFill>
                <a:sym typeface="Symbol"/>
              </a:rPr>
              <a:t>âm</a:t>
            </a:r>
            <a:r>
              <a:rPr lang="en-US" sz="2400" b="1" dirty="0" smtClean="0">
                <a:solidFill>
                  <a:srgbClr val="FF0000"/>
                </a:solidFill>
                <a:sym typeface="Symbol"/>
              </a:rPr>
              <a:t> ỉ </a:t>
            </a:r>
            <a:r>
              <a:rPr lang="en-US" sz="2400" dirty="0" smtClean="0">
                <a:sym typeface="Symbol"/>
              </a:rPr>
              <a:t>(</a:t>
            </a:r>
            <a:r>
              <a:rPr lang="en-US" sz="2400" dirty="0" err="1" smtClean="0">
                <a:sym typeface="Symbol"/>
              </a:rPr>
              <a:t>cháy</a:t>
            </a:r>
            <a:r>
              <a:rPr lang="en-US" sz="2400" dirty="0" smtClean="0">
                <a:sym typeface="Symbol"/>
              </a:rPr>
              <a:t> </a:t>
            </a:r>
            <a:r>
              <a:rPr lang="en-US" sz="2400" dirty="0" err="1" smtClean="0">
                <a:sym typeface="Symbol"/>
              </a:rPr>
              <a:t>dần</a:t>
            </a:r>
            <a:r>
              <a:rPr lang="en-US" sz="2400" dirty="0" smtClean="0">
                <a:sym typeface="Symbol"/>
              </a:rPr>
              <a:t>), </a:t>
            </a:r>
            <a:r>
              <a:rPr lang="en-US" sz="2400" b="1" dirty="0" err="1" smtClean="0">
                <a:solidFill>
                  <a:srgbClr val="FF0000"/>
                </a:solidFill>
                <a:sym typeface="Symbol"/>
              </a:rPr>
              <a:t>nếu</a:t>
            </a:r>
            <a:r>
              <a:rPr lang="en-US" sz="2400" b="1" dirty="0" smtClean="0">
                <a:solidFill>
                  <a:srgbClr val="FF0000"/>
                </a:solidFill>
                <a:sym typeface="Symbol"/>
              </a:rPr>
              <a:t> </a:t>
            </a:r>
            <a:r>
              <a:rPr lang="en-US" sz="2400" b="1" dirty="0">
                <a:solidFill>
                  <a:srgbClr val="FF0000"/>
                </a:solidFill>
                <a:sym typeface="Symbol"/>
              </a:rPr>
              <a:t>P </a:t>
            </a:r>
            <a:r>
              <a:rPr lang="en-US" sz="2400" b="1" dirty="0" err="1" smtClean="0">
                <a:solidFill>
                  <a:srgbClr val="FF0000"/>
                </a:solidFill>
                <a:sym typeface="Symbol"/>
              </a:rPr>
              <a:t>lớn</a:t>
            </a:r>
            <a:r>
              <a:rPr lang="en-US" sz="2400" b="1" dirty="0" smtClean="0">
                <a:solidFill>
                  <a:srgbClr val="FF0000"/>
                </a:solidFill>
                <a:sym typeface="Symbol"/>
              </a:rPr>
              <a:t> </a:t>
            </a:r>
            <a:r>
              <a:rPr lang="en-US" sz="2400" b="1" dirty="0" err="1" smtClean="0">
                <a:solidFill>
                  <a:srgbClr val="FF0000"/>
                </a:solidFill>
                <a:sym typeface="Symbol"/>
              </a:rPr>
              <a:t>hơn</a:t>
            </a:r>
            <a:r>
              <a:rPr lang="en-US" sz="2400" b="1" dirty="0" smtClean="0">
                <a:solidFill>
                  <a:srgbClr val="FF0000"/>
                </a:solidFill>
                <a:sym typeface="Symbol"/>
              </a:rPr>
              <a:t> </a:t>
            </a:r>
            <a:r>
              <a:rPr lang="en-US" sz="2400" b="1" dirty="0" err="1" smtClean="0">
                <a:solidFill>
                  <a:srgbClr val="FF0000"/>
                </a:solidFill>
                <a:sym typeface="Symbol"/>
              </a:rPr>
              <a:t>giá</a:t>
            </a:r>
            <a:r>
              <a:rPr lang="en-US" sz="2400" b="1" dirty="0" smtClean="0">
                <a:solidFill>
                  <a:srgbClr val="FF0000"/>
                </a:solidFill>
                <a:sym typeface="Symbol"/>
              </a:rPr>
              <a:t> </a:t>
            </a:r>
            <a:r>
              <a:rPr lang="en-US" sz="2400" b="1" dirty="0" err="1" smtClean="0">
                <a:solidFill>
                  <a:srgbClr val="FF0000"/>
                </a:solidFill>
                <a:sym typeface="Symbol"/>
              </a:rPr>
              <a:t>trị</a:t>
            </a:r>
            <a:r>
              <a:rPr lang="en-US" sz="2400" b="1" dirty="0" smtClean="0">
                <a:solidFill>
                  <a:srgbClr val="FF0000"/>
                </a:solidFill>
                <a:sym typeface="Symbol"/>
              </a:rPr>
              <a:t> </a:t>
            </a:r>
            <a:r>
              <a:rPr lang="en-US" sz="2400" b="1" dirty="0" err="1" smtClean="0">
                <a:solidFill>
                  <a:srgbClr val="FF0000"/>
                </a:solidFill>
                <a:sym typeface="Symbol"/>
              </a:rPr>
              <a:t>trong</a:t>
            </a:r>
            <a:r>
              <a:rPr lang="en-US" sz="2400" b="1" dirty="0" smtClean="0">
                <a:solidFill>
                  <a:srgbClr val="FF0000"/>
                </a:solidFill>
                <a:sym typeface="Symbol"/>
              </a:rPr>
              <a:t> </a:t>
            </a:r>
            <a:r>
              <a:rPr lang="en-US" sz="2400" b="1" dirty="0" err="1" smtClean="0">
                <a:solidFill>
                  <a:srgbClr val="FF0000"/>
                </a:solidFill>
                <a:sym typeface="Symbol"/>
              </a:rPr>
              <a:t>bảng</a:t>
            </a:r>
            <a:r>
              <a:rPr lang="en-US" sz="2400" b="1" dirty="0" smtClean="0">
                <a:solidFill>
                  <a:srgbClr val="FF0000"/>
                </a:solidFill>
                <a:sym typeface="Symbol"/>
              </a:rPr>
              <a:t> </a:t>
            </a:r>
            <a:r>
              <a:rPr lang="en-US" sz="2400" b="1" dirty="0" err="1" smtClean="0">
                <a:solidFill>
                  <a:srgbClr val="FF0000"/>
                </a:solidFill>
                <a:sym typeface="Symbol"/>
              </a:rPr>
              <a:t>thì</a:t>
            </a:r>
            <a:r>
              <a:rPr lang="en-US" sz="2400" b="1" dirty="0" smtClean="0">
                <a:solidFill>
                  <a:srgbClr val="FF0000"/>
                </a:solidFill>
                <a:sym typeface="Symbol"/>
              </a:rPr>
              <a:t> </a:t>
            </a:r>
            <a:r>
              <a:rPr lang="en-US" sz="2400" b="1" dirty="0" err="1" smtClean="0">
                <a:solidFill>
                  <a:srgbClr val="FF0000"/>
                </a:solidFill>
                <a:sym typeface="Symbol"/>
              </a:rPr>
              <a:t>nổ</a:t>
            </a:r>
            <a:endParaRPr lang="vi-VN" sz="2400" b="1" dirty="0">
              <a:solidFill>
                <a:srgbClr val="FF0000"/>
              </a:solidFill>
            </a:endParaRPr>
          </a:p>
        </p:txBody>
      </p:sp>
    </p:spTree>
    <p:extLst>
      <p:ext uri="{BB962C8B-B14F-4D97-AF65-F5344CB8AC3E}">
        <p14:creationId xmlns:p14="http://schemas.microsoft.com/office/powerpoint/2010/main" val="695316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a:bodyPr>
          <a:lstStyle/>
          <a:p>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Tổng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quan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về</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lắp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đặt</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800" b="1" dirty="0" err="1" smtClean="0">
                <a:solidFill>
                  <a:srgbClr val="0000CC"/>
                </a:solidFill>
              </a:rPr>
              <a:t>Đã</a:t>
            </a:r>
            <a:r>
              <a:rPr lang="en-US" sz="2800" b="1" dirty="0" smtClean="0">
                <a:solidFill>
                  <a:srgbClr val="0000CC"/>
                </a:solidFill>
              </a:rPr>
              <a:t> </a:t>
            </a:r>
            <a:r>
              <a:rPr lang="en-US" sz="2800" b="1" dirty="0" err="1" smtClean="0">
                <a:solidFill>
                  <a:srgbClr val="0000CC"/>
                </a:solidFill>
              </a:rPr>
              <a:t>tiến</a:t>
            </a:r>
            <a:r>
              <a:rPr lang="en-US" sz="2800" b="1" dirty="0" smtClean="0">
                <a:solidFill>
                  <a:srgbClr val="0000CC"/>
                </a:solidFill>
              </a:rPr>
              <a:t> </a:t>
            </a:r>
            <a:r>
              <a:rPr lang="en-US" sz="2800" b="1" dirty="0" err="1" smtClean="0">
                <a:solidFill>
                  <a:srgbClr val="0000CC"/>
                </a:solidFill>
              </a:rPr>
              <a:t>hành</a:t>
            </a:r>
            <a:r>
              <a:rPr lang="en-US" sz="2800" b="1" dirty="0" smtClean="0">
                <a:solidFill>
                  <a:srgbClr val="0000CC"/>
                </a:solidFill>
              </a:rPr>
              <a:t> </a:t>
            </a:r>
            <a:r>
              <a:rPr lang="en-US" sz="2800" b="1" dirty="0" err="1" smtClean="0">
                <a:solidFill>
                  <a:srgbClr val="0000CC"/>
                </a:solidFill>
              </a:rPr>
              <a:t>khảo</a:t>
            </a:r>
            <a:r>
              <a:rPr lang="en-US" sz="2800" b="1" dirty="0" smtClean="0">
                <a:solidFill>
                  <a:srgbClr val="0000CC"/>
                </a:solidFill>
              </a:rPr>
              <a:t> </a:t>
            </a:r>
            <a:r>
              <a:rPr lang="en-US" sz="2800" b="1" dirty="0" err="1" smtClean="0">
                <a:solidFill>
                  <a:srgbClr val="0000CC"/>
                </a:solidFill>
              </a:rPr>
              <a:t>sát</a:t>
            </a:r>
            <a:r>
              <a:rPr lang="en-US" sz="2800" b="1" dirty="0" smtClean="0">
                <a:solidFill>
                  <a:srgbClr val="0000CC"/>
                </a:solidFill>
              </a:rPr>
              <a:t> 3 </a:t>
            </a:r>
            <a:r>
              <a:rPr lang="en-US" sz="2800" b="1" dirty="0" err="1" smtClean="0">
                <a:solidFill>
                  <a:srgbClr val="0000CC"/>
                </a:solidFill>
              </a:rPr>
              <a:t>tầu</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2</a:t>
            </a:fld>
            <a:endParaRPr lang="en-US"/>
          </a:p>
        </p:txBody>
      </p:sp>
      <p:sp>
        <p:nvSpPr>
          <p:cNvPr id="8" name="Content Placeholder 2"/>
          <p:cNvSpPr txBox="1">
            <a:spLocks/>
          </p:cNvSpPr>
          <p:nvPr/>
        </p:nvSpPr>
        <p:spPr>
          <a:xfrm>
            <a:off x="533400" y="1371600"/>
            <a:ext cx="7848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1. </a:t>
            </a:r>
            <a:r>
              <a:rPr lang="en-US" sz="2400" dirty="0" err="1" smtClean="0"/>
              <a:t>T</a:t>
            </a:r>
            <a:r>
              <a:rPr lang="en-US" sz="2800" dirty="0" err="1" smtClean="0"/>
              <a:t>ầu</a:t>
            </a:r>
            <a:r>
              <a:rPr lang="en-US" sz="2800" dirty="0" smtClean="0"/>
              <a:t> </a:t>
            </a:r>
            <a:r>
              <a:rPr lang="en-US" sz="2800" dirty="0" err="1" smtClean="0"/>
              <a:t>của</a:t>
            </a:r>
            <a:r>
              <a:rPr lang="en-US" sz="2800" dirty="0" smtClean="0"/>
              <a:t> </a:t>
            </a:r>
            <a:r>
              <a:rPr lang="en-US" sz="2800" dirty="0" err="1" smtClean="0"/>
              <a:t>thuyền</a:t>
            </a:r>
            <a:r>
              <a:rPr lang="en-US" sz="2800" dirty="0" smtClean="0"/>
              <a:t> </a:t>
            </a:r>
            <a:r>
              <a:rPr lang="en-US" sz="2800" dirty="0" err="1" smtClean="0"/>
              <a:t>trưởng</a:t>
            </a:r>
            <a:r>
              <a:rPr lang="en-US" sz="2800" dirty="0" smtClean="0"/>
              <a:t> </a:t>
            </a:r>
            <a:r>
              <a:rPr lang="en-US" sz="2800" dirty="0" err="1" smtClean="0"/>
              <a:t>Đại</a:t>
            </a:r>
            <a:r>
              <a:rPr lang="en-US" sz="2800" dirty="0" smtClean="0"/>
              <a:t>: </a:t>
            </a:r>
            <a:r>
              <a:rPr lang="en-US" sz="2800" dirty="0" err="1" smtClean="0"/>
              <a:t>Công</a:t>
            </a:r>
            <a:r>
              <a:rPr lang="en-US" sz="2800" dirty="0" smtClean="0"/>
              <a:t> </a:t>
            </a:r>
            <a:r>
              <a:rPr lang="en-US" sz="2800" dirty="0" err="1" smtClean="0"/>
              <a:t>suất</a:t>
            </a:r>
            <a:r>
              <a:rPr lang="en-US" sz="2800" dirty="0" smtClean="0"/>
              <a:t> </a:t>
            </a:r>
            <a:r>
              <a:rPr lang="en-US" sz="2800" dirty="0" err="1" smtClean="0"/>
              <a:t>điện</a:t>
            </a:r>
            <a:r>
              <a:rPr lang="en-US" sz="2800" dirty="0" smtClean="0"/>
              <a:t> 80kW + 250kW. </a:t>
            </a:r>
            <a:r>
              <a:rPr lang="en-US" sz="2800" dirty="0" err="1" smtClean="0"/>
              <a:t>Nối</a:t>
            </a:r>
            <a:r>
              <a:rPr lang="en-US" sz="2800" dirty="0" smtClean="0"/>
              <a:t> </a:t>
            </a:r>
            <a:r>
              <a:rPr lang="en-US" sz="2800" dirty="0" err="1" smtClean="0"/>
              <a:t>đất</a:t>
            </a:r>
            <a:r>
              <a:rPr lang="en-US" sz="2800" dirty="0" smtClean="0"/>
              <a:t> </a:t>
            </a:r>
            <a:r>
              <a:rPr lang="en-US" sz="2800" dirty="0" err="1" smtClean="0"/>
              <a:t>vào</a:t>
            </a:r>
            <a:r>
              <a:rPr lang="en-US" sz="2800" dirty="0" smtClean="0"/>
              <a:t> </a:t>
            </a:r>
            <a:r>
              <a:rPr lang="en-US" sz="2800" dirty="0" err="1" smtClean="0"/>
              <a:t>chân</a:t>
            </a:r>
            <a:r>
              <a:rPr lang="en-US" sz="2800" dirty="0" smtClean="0"/>
              <a:t> </a:t>
            </a:r>
            <a:r>
              <a:rPr lang="en-US" sz="2800" dirty="0" err="1" smtClean="0"/>
              <a:t>vịt</a:t>
            </a:r>
            <a:r>
              <a:rPr lang="en-US" sz="2800" dirty="0" smtClean="0"/>
              <a:t> </a:t>
            </a:r>
            <a:r>
              <a:rPr lang="en-US" sz="2800" dirty="0" err="1" smtClean="0"/>
              <a:t>tầu</a:t>
            </a:r>
            <a:r>
              <a:rPr lang="en-US" sz="2800" dirty="0" smtClean="0"/>
              <a:t> </a:t>
            </a:r>
            <a:r>
              <a:rPr lang="en-US" sz="2800" dirty="0" err="1" smtClean="0"/>
              <a:t>thủy</a:t>
            </a:r>
            <a:endParaRPr lang="en-US" sz="2800" dirty="0" smtClean="0"/>
          </a:p>
          <a:p>
            <a:pPr marL="0" indent="0">
              <a:buNone/>
            </a:pPr>
            <a:endParaRPr lang="en-US" sz="2800" dirty="0">
              <a:solidFill>
                <a:schemeClr val="tx1">
                  <a:lumMod val="95000"/>
                  <a:lumOff val="5000"/>
                </a:schemeClr>
              </a:solidFill>
            </a:endParaRPr>
          </a:p>
          <a:p>
            <a:pPr marL="0" indent="0">
              <a:buNone/>
            </a:pPr>
            <a:r>
              <a:rPr lang="en-US" sz="2800" dirty="0" smtClean="0">
                <a:solidFill>
                  <a:schemeClr val="tx1">
                    <a:lumMod val="95000"/>
                    <a:lumOff val="5000"/>
                  </a:schemeClr>
                </a:solidFill>
              </a:rPr>
              <a:t>2. </a:t>
            </a:r>
            <a:r>
              <a:rPr lang="en-US" sz="2800" dirty="0" err="1" smtClean="0">
                <a:solidFill>
                  <a:schemeClr val="tx1">
                    <a:lumMod val="95000"/>
                    <a:lumOff val="5000"/>
                  </a:schemeClr>
                </a:solidFill>
              </a:rPr>
              <a:t>Tầu</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của</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thuyền</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trưởng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Hồng</a:t>
            </a:r>
            <a:r>
              <a:rPr lang="en-US" sz="2800" dirty="0" smtClean="0">
                <a:solidFill>
                  <a:schemeClr val="tx1">
                    <a:lumMod val="95000"/>
                    <a:lumOff val="5000"/>
                  </a:schemeClr>
                </a:solidFill>
              </a:rPr>
              <a:t> NA 95886: </a:t>
            </a:r>
            <a:r>
              <a:rPr lang="en-US" sz="2800" dirty="0" err="1"/>
              <a:t>Công</a:t>
            </a:r>
            <a:r>
              <a:rPr lang="en-US" sz="2800" dirty="0"/>
              <a:t> </a:t>
            </a:r>
            <a:r>
              <a:rPr lang="en-US" sz="2800" dirty="0" err="1"/>
              <a:t>suất</a:t>
            </a:r>
            <a:r>
              <a:rPr lang="en-US" sz="2800" dirty="0"/>
              <a:t> </a:t>
            </a:r>
            <a:r>
              <a:rPr lang="en-US" sz="2800" dirty="0" err="1"/>
              <a:t>điện</a:t>
            </a:r>
            <a:r>
              <a:rPr lang="en-US" sz="2800" dirty="0"/>
              <a:t> 80kW + </a:t>
            </a:r>
            <a:r>
              <a:rPr lang="en-US" sz="2800" dirty="0" smtClean="0"/>
              <a:t>350kW. </a:t>
            </a:r>
            <a:r>
              <a:rPr lang="en-US" sz="2800" dirty="0" err="1" smtClean="0">
                <a:solidFill>
                  <a:schemeClr val="tx1">
                    <a:lumMod val="95000"/>
                    <a:lumOff val="5000"/>
                  </a:schemeClr>
                </a:solidFill>
              </a:rPr>
              <a:t>Không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nối</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đất</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cho</a:t>
            </a:r>
            <a:r>
              <a:rPr lang="en-US" sz="2800" dirty="0" smtClean="0">
                <a:solidFill>
                  <a:schemeClr val="tx1">
                    <a:lumMod val="95000"/>
                    <a:lumOff val="5000"/>
                  </a:schemeClr>
                </a:solidFill>
              </a:rPr>
              <a:t> driver (</a:t>
            </a:r>
            <a:r>
              <a:rPr lang="en-US" sz="2800" dirty="0" err="1" smtClean="0">
                <a:solidFill>
                  <a:schemeClr val="tx1">
                    <a:lumMod val="95000"/>
                    <a:lumOff val="5000"/>
                  </a:schemeClr>
                </a:solidFill>
              </a:rPr>
              <a:t>cắt</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dây</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nối</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đất</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của</a:t>
            </a:r>
            <a:r>
              <a:rPr lang="en-US" sz="2800" dirty="0" smtClean="0">
                <a:solidFill>
                  <a:schemeClr val="tx1">
                    <a:lumMod val="95000"/>
                    <a:lumOff val="5000"/>
                  </a:schemeClr>
                </a:solidFill>
              </a:rPr>
              <a:t> driver), </a:t>
            </a:r>
            <a:r>
              <a:rPr lang="en-US" sz="2800" dirty="0" err="1" smtClean="0">
                <a:solidFill>
                  <a:schemeClr val="tx1">
                    <a:lumMod val="95000"/>
                    <a:lumOff val="5000"/>
                  </a:schemeClr>
                </a:solidFill>
              </a:rPr>
              <a:t>vỏ</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không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được</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nối</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đất</a:t>
            </a:r>
            <a:endParaRPr lang="en-US" sz="2800" dirty="0" smtClean="0">
              <a:solidFill>
                <a:schemeClr val="tx1">
                  <a:lumMod val="95000"/>
                  <a:lumOff val="5000"/>
                </a:schemeClr>
              </a:solidFill>
            </a:endParaRPr>
          </a:p>
          <a:p>
            <a:pPr marL="0" indent="0">
              <a:buNone/>
            </a:pPr>
            <a:endParaRPr lang="en-US" sz="2800" dirty="0">
              <a:solidFill>
                <a:schemeClr val="tx1">
                  <a:lumMod val="95000"/>
                  <a:lumOff val="5000"/>
                </a:schemeClr>
              </a:solidFill>
            </a:endParaRPr>
          </a:p>
          <a:p>
            <a:pPr marL="0" indent="0">
              <a:buNone/>
            </a:pPr>
            <a:r>
              <a:rPr lang="en-US" sz="2800" dirty="0" smtClean="0">
                <a:solidFill>
                  <a:schemeClr val="tx1">
                    <a:lumMod val="95000"/>
                    <a:lumOff val="5000"/>
                  </a:schemeClr>
                </a:solidFill>
              </a:rPr>
              <a:t>3. </a:t>
            </a:r>
            <a:r>
              <a:rPr lang="en-US" sz="2800" dirty="0" err="1" smtClean="0">
                <a:solidFill>
                  <a:schemeClr val="tx1">
                    <a:lumMod val="95000"/>
                    <a:lumOff val="5000"/>
                  </a:schemeClr>
                </a:solidFill>
              </a:rPr>
              <a:t>Tầu</a:t>
            </a:r>
            <a:r>
              <a:rPr lang="en-US" sz="2800" dirty="0" smtClean="0">
                <a:solidFill>
                  <a:schemeClr val="tx1">
                    <a:lumMod val="95000"/>
                    <a:lumOff val="5000"/>
                  </a:schemeClr>
                </a:solidFill>
              </a:rPr>
              <a:t> NA94999 </a:t>
            </a:r>
            <a:r>
              <a:rPr lang="en-US" sz="2800" dirty="0" err="1" smtClean="0">
                <a:solidFill>
                  <a:schemeClr val="tx1">
                    <a:lumMod val="95000"/>
                    <a:lumOff val="5000"/>
                  </a:schemeClr>
                </a:solidFill>
              </a:rPr>
              <a:t>của</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thuyền</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trưởng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Hợi</a:t>
            </a:r>
            <a:r>
              <a:rPr lang="en-US" sz="2800" dirty="0" smtClean="0">
                <a:solidFill>
                  <a:schemeClr val="tx1">
                    <a:lumMod val="95000"/>
                    <a:lumOff val="5000"/>
                  </a:schemeClr>
                </a:solidFill>
              </a:rPr>
              <a:t>: </a:t>
            </a:r>
            <a:r>
              <a:rPr lang="en-US" sz="2800" dirty="0" err="1"/>
              <a:t>Công</a:t>
            </a:r>
            <a:r>
              <a:rPr lang="en-US" sz="2800" dirty="0"/>
              <a:t> </a:t>
            </a:r>
            <a:r>
              <a:rPr lang="en-US" sz="2800" dirty="0" err="1"/>
              <a:t>suất</a:t>
            </a:r>
            <a:r>
              <a:rPr lang="en-US" sz="2800" dirty="0"/>
              <a:t> </a:t>
            </a:r>
            <a:r>
              <a:rPr lang="en-US" sz="2800" dirty="0" err="1"/>
              <a:t>điện</a:t>
            </a:r>
            <a:r>
              <a:rPr lang="en-US" sz="2800" dirty="0"/>
              <a:t> 80kW + </a:t>
            </a:r>
            <a:r>
              <a:rPr lang="en-US" sz="2800" dirty="0" smtClean="0"/>
              <a:t>350kW. </a:t>
            </a:r>
            <a:r>
              <a:rPr lang="en-US" sz="2800" dirty="0" err="1" smtClean="0">
                <a:solidFill>
                  <a:schemeClr val="tx1">
                    <a:lumMod val="95000"/>
                    <a:lumOff val="5000"/>
                  </a:schemeClr>
                </a:solidFill>
              </a:rPr>
              <a:t>Nối</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đất</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vào</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bơm</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nước</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165490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t>Phân</a:t>
            </a:r>
            <a:r>
              <a:rPr lang="en-US" sz="2800" b="1" dirty="0"/>
              <a:t> </a:t>
            </a:r>
            <a:r>
              <a:rPr lang="en-US" sz="2800" b="1" dirty="0" err="1"/>
              <a:t>tích</a:t>
            </a:r>
            <a:r>
              <a:rPr lang="en-US" sz="2800" b="1" dirty="0"/>
              <a:t> </a:t>
            </a:r>
            <a:r>
              <a:rPr lang="en-US" sz="2800" b="1" dirty="0" err="1"/>
              <a:t>các</a:t>
            </a:r>
            <a:r>
              <a:rPr lang="en-US" sz="2800" b="1" dirty="0"/>
              <a:t> </a:t>
            </a:r>
            <a:r>
              <a:rPr lang="en-US" sz="2800" b="1" dirty="0" err="1"/>
              <a:t>sơ</a:t>
            </a:r>
            <a:r>
              <a:rPr lang="en-US" sz="2800" b="1" dirty="0"/>
              <a:t> </a:t>
            </a:r>
            <a:r>
              <a:rPr lang="en-US" sz="2800" b="1" dirty="0" err="1"/>
              <a:t>đồ</a:t>
            </a:r>
            <a:r>
              <a:rPr lang="en-US" sz="2800" b="1" dirty="0"/>
              <a:t> </a:t>
            </a:r>
            <a:r>
              <a:rPr lang="en-US" sz="2800" b="1" dirty="0" err="1"/>
              <a:t>mạch</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20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415822"/>
            <a:ext cx="4704589" cy="314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457200" y="1600200"/>
            <a:ext cx="5334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Sơ</a:t>
            </a:r>
            <a:r>
              <a:rPr lang="en-US" sz="2400" dirty="0" smtClean="0"/>
              <a:t> </a:t>
            </a:r>
            <a:r>
              <a:rPr lang="en-US" sz="2400" dirty="0" err="1" smtClean="0"/>
              <a:t>đồ</a:t>
            </a:r>
            <a:r>
              <a:rPr lang="en-US" sz="2400" dirty="0" smtClean="0"/>
              <a:t> </a:t>
            </a:r>
            <a:r>
              <a:rPr lang="en-US" sz="2400" dirty="0" err="1" smtClean="0"/>
              <a:t>này</a:t>
            </a:r>
            <a:r>
              <a:rPr lang="en-US" sz="2400" dirty="0" smtClean="0"/>
              <a:t>  </a:t>
            </a:r>
            <a:r>
              <a:rPr lang="en-US" sz="2400" dirty="0" err="1" smtClean="0"/>
              <a:t>như</a:t>
            </a:r>
            <a:r>
              <a:rPr lang="en-US" sz="2400" dirty="0" smtClean="0"/>
              <a:t> </a:t>
            </a:r>
            <a:r>
              <a:rPr lang="en-US" sz="2400" dirty="0" err="1" smtClean="0"/>
              <a:t>sơ</a:t>
            </a:r>
            <a:r>
              <a:rPr lang="en-US" sz="2400" dirty="0" smtClean="0"/>
              <a:t> </a:t>
            </a:r>
            <a:r>
              <a:rPr lang="en-US" sz="2400" dirty="0" err="1" smtClean="0"/>
              <a:t>đồ</a:t>
            </a:r>
            <a:r>
              <a:rPr lang="en-US" sz="2400" dirty="0" smtClean="0"/>
              <a:t> c. </a:t>
            </a:r>
            <a:r>
              <a:rPr lang="en-US" sz="2400" dirty="0" err="1" smtClean="0"/>
              <a:t>và</a:t>
            </a:r>
            <a:r>
              <a:rPr lang="en-US" sz="2400" dirty="0" smtClean="0"/>
              <a:t> </a:t>
            </a:r>
            <a:r>
              <a:rPr lang="en-US" sz="2400" dirty="0" err="1" smtClean="0"/>
              <a:t>người</a:t>
            </a:r>
            <a:r>
              <a:rPr lang="en-US" sz="2400" dirty="0" smtClean="0"/>
              <a:t> ta </a:t>
            </a:r>
            <a:r>
              <a:rPr lang="en-US" sz="2400" dirty="0" err="1" smtClean="0"/>
              <a:t>đưa</a:t>
            </a:r>
            <a:r>
              <a:rPr lang="en-US" sz="2400" dirty="0" smtClean="0"/>
              <a:t> </a:t>
            </a:r>
            <a:r>
              <a:rPr lang="en-US" sz="2400" dirty="0" err="1" smtClean="0"/>
              <a:t>thêm</a:t>
            </a:r>
            <a:r>
              <a:rPr lang="en-US" sz="2400" dirty="0" smtClean="0"/>
              <a:t> </a:t>
            </a:r>
            <a:r>
              <a:rPr lang="en-US" sz="2400" dirty="0" err="1" smtClean="0"/>
              <a:t>chì</a:t>
            </a:r>
            <a:r>
              <a:rPr lang="en-US" sz="2400" dirty="0" smtClean="0"/>
              <a:t> </a:t>
            </a:r>
            <a:r>
              <a:rPr lang="en-US" sz="2400" dirty="0" err="1" smtClean="0"/>
              <a:t>nhiệt</a:t>
            </a:r>
            <a:r>
              <a:rPr lang="en-US" sz="2400" dirty="0" smtClean="0"/>
              <a:t> </a:t>
            </a:r>
            <a:r>
              <a:rPr lang="en-US" sz="2400" dirty="0" err="1" smtClean="0"/>
              <a:t>vào</a:t>
            </a:r>
            <a:r>
              <a:rPr lang="en-US" sz="2400" dirty="0" smtClean="0"/>
              <a:t> </a:t>
            </a:r>
            <a:r>
              <a:rPr lang="en-US" sz="2400" dirty="0" err="1" smtClean="0"/>
              <a:t>mạch</a:t>
            </a:r>
            <a:r>
              <a:rPr lang="en-US" sz="2400" dirty="0" smtClean="0"/>
              <a:t> </a:t>
            </a:r>
            <a:r>
              <a:rPr lang="en-US" sz="2400" dirty="0" err="1" smtClean="0"/>
              <a:t>nối</a:t>
            </a:r>
            <a:r>
              <a:rPr lang="en-US" sz="2400" dirty="0" smtClean="0"/>
              <a:t> </a:t>
            </a:r>
            <a:r>
              <a:rPr lang="en-US" sz="2400" dirty="0" err="1" smtClean="0"/>
              <a:t>đất</a:t>
            </a:r>
            <a:r>
              <a:rPr lang="en-US" sz="2400" dirty="0" smtClean="0"/>
              <a:t>. </a:t>
            </a:r>
          </a:p>
          <a:p>
            <a:pPr marL="0" indent="0">
              <a:buFont typeface="Arial" pitchFamily="34" charset="0"/>
              <a:buNone/>
            </a:pPr>
            <a:endParaRPr lang="vi-VN" sz="2400" dirty="0"/>
          </a:p>
        </p:txBody>
      </p:sp>
      <p:sp>
        <p:nvSpPr>
          <p:cNvPr id="11" name="Content Placeholder 2"/>
          <p:cNvSpPr txBox="1">
            <a:spLocks/>
          </p:cNvSpPr>
          <p:nvPr/>
        </p:nvSpPr>
        <p:spPr>
          <a:xfrm>
            <a:off x="457200" y="2438400"/>
            <a:ext cx="37338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000" dirty="0"/>
              <a:t>Khi các </a:t>
            </a:r>
            <a:r>
              <a:rPr lang="vi-VN" sz="2000" dirty="0" smtClean="0"/>
              <a:t>MOV2, MOV3 </a:t>
            </a:r>
            <a:r>
              <a:rPr lang="vi-VN" sz="2000" dirty="0"/>
              <a:t>được sử dụng trong các mạch nối </a:t>
            </a:r>
            <a:r>
              <a:rPr lang="vi-VN" sz="2000" dirty="0" smtClean="0"/>
              <a:t>đất, </a:t>
            </a:r>
            <a:r>
              <a:rPr lang="vi-VN" sz="2000" dirty="0"/>
              <a:t>rủi ro phải được xem xét là cầu chì </a:t>
            </a:r>
            <a:r>
              <a:rPr lang="vi-VN" sz="2000" dirty="0" smtClean="0"/>
              <a:t>dòng điện (Fuse) </a:t>
            </a:r>
            <a:r>
              <a:rPr lang="vi-VN" sz="2000" dirty="0"/>
              <a:t>có thể không </a:t>
            </a:r>
            <a:r>
              <a:rPr lang="vi-VN" sz="2000" dirty="0" smtClean="0"/>
              <a:t>đứt </a:t>
            </a:r>
            <a:r>
              <a:rPr lang="vi-VN" sz="2000" dirty="0"/>
              <a:t>nếu điện trở nối đất quá cao và theo cách này thì dòng điện bị </a:t>
            </a:r>
            <a:r>
              <a:rPr lang="vi-VN" sz="2000" dirty="0" smtClean="0"/>
              <a:t>giới hạn làm cho MOV nung nóng. </a:t>
            </a:r>
            <a:endParaRPr lang="vi-VN" sz="2000" dirty="0"/>
          </a:p>
          <a:p>
            <a:pPr marL="0" indent="0">
              <a:buNone/>
            </a:pPr>
            <a:r>
              <a:rPr lang="vi-VN" sz="2000" dirty="0" smtClean="0"/>
              <a:t>Người ta đưa chì nhiệt vào để dòng điện làm nóng chì nhiệt và nó sẽ đứt</a:t>
            </a:r>
            <a:endParaRPr lang="vi-VN" sz="2000" dirty="0"/>
          </a:p>
        </p:txBody>
      </p:sp>
    </p:spTree>
    <p:extLst>
      <p:ext uri="{BB962C8B-B14F-4D97-AF65-F5344CB8AC3E}">
        <p14:creationId xmlns:p14="http://schemas.microsoft.com/office/powerpoint/2010/main" val="695316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t>Phân</a:t>
            </a:r>
            <a:r>
              <a:rPr lang="en-US" sz="2800" b="1" dirty="0"/>
              <a:t> </a:t>
            </a:r>
            <a:r>
              <a:rPr lang="en-US" sz="2800" b="1" dirty="0" err="1"/>
              <a:t>tích</a:t>
            </a:r>
            <a:r>
              <a:rPr lang="en-US" sz="2800" b="1" dirty="0"/>
              <a:t> </a:t>
            </a:r>
            <a:r>
              <a:rPr lang="en-US" sz="2800" b="1" dirty="0" err="1"/>
              <a:t>các</a:t>
            </a:r>
            <a:r>
              <a:rPr lang="en-US" sz="2800" b="1" dirty="0"/>
              <a:t> </a:t>
            </a:r>
            <a:r>
              <a:rPr lang="en-US" sz="2800" b="1" dirty="0" err="1"/>
              <a:t>sơ</a:t>
            </a:r>
            <a:r>
              <a:rPr lang="en-US" sz="2800" b="1" dirty="0"/>
              <a:t> </a:t>
            </a:r>
            <a:r>
              <a:rPr lang="en-US" sz="2800" b="1" dirty="0" err="1"/>
              <a:t>đồ</a:t>
            </a:r>
            <a:r>
              <a:rPr lang="en-US" sz="2800" b="1" dirty="0"/>
              <a:t> </a:t>
            </a:r>
            <a:r>
              <a:rPr lang="en-US" sz="2800" b="1" dirty="0" err="1"/>
              <a:t>mạch</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21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66849"/>
            <a:ext cx="2819400" cy="250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57200" y="1600200"/>
            <a:ext cx="5486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Trong</a:t>
            </a:r>
            <a:r>
              <a:rPr lang="en-US" sz="2400" dirty="0" smtClean="0"/>
              <a:t> </a:t>
            </a:r>
            <a:r>
              <a:rPr lang="en-US" sz="2400" dirty="0" err="1" smtClean="0"/>
              <a:t>sơ</a:t>
            </a:r>
            <a:r>
              <a:rPr lang="en-US" sz="2400" dirty="0" smtClean="0"/>
              <a:t> </a:t>
            </a:r>
            <a:r>
              <a:rPr lang="en-US" sz="2400" dirty="0" err="1" smtClean="0"/>
              <a:t>đồ</a:t>
            </a:r>
            <a:r>
              <a:rPr lang="en-US" sz="2400" dirty="0" smtClean="0"/>
              <a:t> </a:t>
            </a:r>
            <a:r>
              <a:rPr lang="en-US" sz="2400" dirty="0" err="1" smtClean="0"/>
              <a:t>này</a:t>
            </a:r>
            <a:r>
              <a:rPr lang="en-US" sz="2400" dirty="0" smtClean="0"/>
              <a:t> </a:t>
            </a:r>
            <a:r>
              <a:rPr lang="en-US" sz="2400" dirty="0" err="1" smtClean="0"/>
              <a:t>người</a:t>
            </a:r>
            <a:r>
              <a:rPr lang="en-US" sz="2400" dirty="0" smtClean="0"/>
              <a:t> ta </a:t>
            </a:r>
            <a:r>
              <a:rPr lang="en-US" sz="2400" dirty="0" err="1" smtClean="0"/>
              <a:t>đưa</a:t>
            </a:r>
            <a:r>
              <a:rPr lang="en-US" sz="2400" dirty="0" smtClean="0"/>
              <a:t> </a:t>
            </a:r>
            <a:r>
              <a:rPr lang="en-US" sz="2400" dirty="0" err="1" smtClean="0"/>
              <a:t>thêm</a:t>
            </a:r>
            <a:r>
              <a:rPr lang="en-US" sz="2400" dirty="0" smtClean="0"/>
              <a:t> GDT </a:t>
            </a:r>
            <a:r>
              <a:rPr lang="en-US" sz="2400" dirty="0" err="1" smtClean="0"/>
              <a:t>vào</a:t>
            </a:r>
            <a:r>
              <a:rPr lang="en-US" sz="2400" dirty="0" smtClean="0"/>
              <a:t> </a:t>
            </a:r>
            <a:r>
              <a:rPr lang="en-US" sz="2400" dirty="0" err="1" smtClean="0"/>
              <a:t>mạch</a:t>
            </a:r>
            <a:r>
              <a:rPr lang="en-US" sz="2400" dirty="0" smtClean="0"/>
              <a:t> </a:t>
            </a:r>
            <a:r>
              <a:rPr lang="en-US" sz="2400" dirty="0" err="1" smtClean="0"/>
              <a:t>nối</a:t>
            </a:r>
            <a:r>
              <a:rPr lang="en-US" sz="2400" dirty="0" smtClean="0"/>
              <a:t> </a:t>
            </a:r>
            <a:r>
              <a:rPr lang="en-US" sz="2400" dirty="0" err="1" smtClean="0"/>
              <a:t>đất</a:t>
            </a:r>
            <a:endParaRPr lang="vi-VN" sz="2400" dirty="0"/>
          </a:p>
        </p:txBody>
      </p:sp>
      <p:sp>
        <p:nvSpPr>
          <p:cNvPr id="9" name="Content Placeholder 2"/>
          <p:cNvSpPr txBox="1">
            <a:spLocks/>
          </p:cNvSpPr>
          <p:nvPr/>
        </p:nvSpPr>
        <p:spPr>
          <a:xfrm>
            <a:off x="444500" y="2438400"/>
            <a:ext cx="53467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Việc</a:t>
            </a:r>
            <a:r>
              <a:rPr lang="en-US" sz="2400" dirty="0" smtClean="0"/>
              <a:t> </a:t>
            </a:r>
            <a:r>
              <a:rPr lang="en-US" sz="2400" dirty="0" err="1" smtClean="0"/>
              <a:t>đưa</a:t>
            </a:r>
            <a:r>
              <a:rPr lang="en-US" sz="2400" dirty="0" smtClean="0"/>
              <a:t> </a:t>
            </a:r>
            <a:r>
              <a:rPr lang="en-US" sz="2400" dirty="0" err="1" smtClean="0"/>
              <a:t>thêm</a:t>
            </a:r>
            <a:r>
              <a:rPr lang="en-US" sz="2400" dirty="0" smtClean="0"/>
              <a:t> GDT </a:t>
            </a:r>
            <a:r>
              <a:rPr lang="en-US" sz="2400" dirty="0" err="1" smtClean="0"/>
              <a:t>nhằm</a:t>
            </a:r>
            <a:r>
              <a:rPr lang="en-US" sz="2400" dirty="0" smtClean="0"/>
              <a:t> </a:t>
            </a:r>
            <a:r>
              <a:rPr lang="en-US" sz="2400" dirty="0" err="1" smtClean="0"/>
              <a:t>các</a:t>
            </a:r>
            <a:r>
              <a:rPr lang="en-US" sz="2400" dirty="0" smtClean="0"/>
              <a:t> </a:t>
            </a:r>
            <a:r>
              <a:rPr lang="en-US" sz="2400" dirty="0" err="1" smtClean="0"/>
              <a:t>mục</a:t>
            </a:r>
            <a:r>
              <a:rPr lang="en-US" sz="2400" dirty="0" smtClean="0"/>
              <a:t> </a:t>
            </a:r>
            <a:r>
              <a:rPr lang="en-US" sz="2400" dirty="0" err="1" smtClean="0"/>
              <a:t>đích</a:t>
            </a:r>
            <a:r>
              <a:rPr lang="en-US" sz="2400" dirty="0" smtClean="0"/>
              <a:t> </a:t>
            </a:r>
            <a:r>
              <a:rPr lang="en-US" sz="2400" dirty="0" err="1" smtClean="0"/>
              <a:t>sau</a:t>
            </a:r>
            <a:r>
              <a:rPr lang="en-US" sz="2400" dirty="0" smtClean="0"/>
              <a:t>:</a:t>
            </a:r>
            <a:endParaRPr lang="vi-VN" sz="2400" dirty="0"/>
          </a:p>
        </p:txBody>
      </p:sp>
      <p:sp>
        <p:nvSpPr>
          <p:cNvPr id="10" name="Content Placeholder 2"/>
          <p:cNvSpPr txBox="1">
            <a:spLocks/>
          </p:cNvSpPr>
          <p:nvPr/>
        </p:nvSpPr>
        <p:spPr>
          <a:xfrm>
            <a:off x="419100" y="3276600"/>
            <a:ext cx="53467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1. </a:t>
            </a:r>
            <a:r>
              <a:rPr lang="en-US" sz="2400" dirty="0" err="1" smtClean="0"/>
              <a:t>Loại</a:t>
            </a:r>
            <a:r>
              <a:rPr lang="en-US" sz="2400" dirty="0" smtClean="0"/>
              <a:t> </a:t>
            </a:r>
            <a:r>
              <a:rPr lang="en-US" sz="2400" dirty="0" err="1" smtClean="0"/>
              <a:t>bỏ</a:t>
            </a:r>
            <a:r>
              <a:rPr lang="en-US" sz="2400" dirty="0" smtClean="0"/>
              <a:t> </a:t>
            </a:r>
            <a:r>
              <a:rPr lang="en-US" sz="2400" dirty="0" err="1" smtClean="0"/>
              <a:t>dòng</a:t>
            </a:r>
            <a:r>
              <a:rPr lang="en-US" sz="2400" dirty="0" smtClean="0"/>
              <a:t> </a:t>
            </a:r>
            <a:r>
              <a:rPr lang="en-US" sz="2400" dirty="0" err="1" smtClean="0"/>
              <a:t>rò</a:t>
            </a:r>
            <a:r>
              <a:rPr lang="en-US" sz="2400" dirty="0" smtClean="0"/>
              <a:t> </a:t>
            </a:r>
            <a:r>
              <a:rPr lang="en-US" sz="2400" dirty="0" err="1" smtClean="0"/>
              <a:t>cho</a:t>
            </a:r>
            <a:r>
              <a:rPr lang="en-US" sz="2400" dirty="0" smtClean="0"/>
              <a:t> </a:t>
            </a:r>
            <a:r>
              <a:rPr lang="en-US" sz="2400" dirty="0" err="1" smtClean="0"/>
              <a:t>các</a:t>
            </a:r>
            <a:r>
              <a:rPr lang="en-US" sz="2400" dirty="0" smtClean="0"/>
              <a:t> MOV </a:t>
            </a:r>
            <a:r>
              <a:rPr lang="en-US" sz="2400" dirty="0" err="1" smtClean="0"/>
              <a:t>khi</a:t>
            </a:r>
            <a:r>
              <a:rPr lang="en-US" sz="2400" dirty="0" smtClean="0"/>
              <a:t> </a:t>
            </a:r>
            <a:r>
              <a:rPr lang="en-US" sz="2400" dirty="0" err="1" smtClean="0"/>
              <a:t>chúng</a:t>
            </a:r>
            <a:r>
              <a:rPr lang="en-US" sz="2400" dirty="0" smtClean="0"/>
              <a:t> </a:t>
            </a:r>
            <a:r>
              <a:rPr lang="en-US" sz="2400" dirty="0" err="1" smtClean="0"/>
              <a:t>bị</a:t>
            </a:r>
            <a:r>
              <a:rPr lang="en-US" sz="2400" dirty="0" smtClean="0"/>
              <a:t> </a:t>
            </a:r>
            <a:r>
              <a:rPr lang="en-US" sz="2400" dirty="0" err="1" smtClean="0"/>
              <a:t>già</a:t>
            </a:r>
            <a:r>
              <a:rPr lang="en-US" sz="2400" dirty="0" smtClean="0"/>
              <a:t> </a:t>
            </a:r>
            <a:r>
              <a:rPr lang="en-US" sz="2400" dirty="0" err="1" smtClean="0"/>
              <a:t>hóa</a:t>
            </a:r>
            <a:r>
              <a:rPr lang="en-US" sz="2400" dirty="0" smtClean="0"/>
              <a:t>.</a:t>
            </a:r>
            <a:endParaRPr lang="vi-VN" sz="2400" dirty="0"/>
          </a:p>
        </p:txBody>
      </p:sp>
      <p:sp>
        <p:nvSpPr>
          <p:cNvPr id="11" name="Content Placeholder 2"/>
          <p:cNvSpPr txBox="1">
            <a:spLocks/>
          </p:cNvSpPr>
          <p:nvPr/>
        </p:nvSpPr>
        <p:spPr>
          <a:xfrm>
            <a:off x="419100" y="4076700"/>
            <a:ext cx="8420100" cy="18669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2. </a:t>
            </a:r>
            <a:r>
              <a:rPr lang="en-US" sz="2400" dirty="0" err="1"/>
              <a:t>Sử</a:t>
            </a:r>
            <a:r>
              <a:rPr lang="en-US" sz="2400" dirty="0"/>
              <a:t> </a:t>
            </a:r>
            <a:r>
              <a:rPr lang="en-US" sz="2400" dirty="0" err="1"/>
              <a:t>dụng</a:t>
            </a:r>
            <a:r>
              <a:rPr lang="en-US" sz="2400" dirty="0"/>
              <a:t> </a:t>
            </a:r>
            <a:r>
              <a:rPr lang="en-US" sz="2400" dirty="0" err="1"/>
              <a:t>kết</a:t>
            </a:r>
            <a:r>
              <a:rPr lang="en-US" sz="2400" dirty="0"/>
              <a:t> </a:t>
            </a:r>
            <a:r>
              <a:rPr lang="en-US" sz="2400" dirty="0" err="1"/>
              <a:t>hợp</a:t>
            </a:r>
            <a:r>
              <a:rPr lang="en-US" sz="2400" dirty="0"/>
              <a:t> </a:t>
            </a:r>
            <a:r>
              <a:rPr lang="en-US" sz="2400" dirty="0" err="1"/>
              <a:t>này</a:t>
            </a:r>
            <a:r>
              <a:rPr lang="en-US" sz="2400" dirty="0"/>
              <a:t> </a:t>
            </a:r>
            <a:r>
              <a:rPr lang="en-US" sz="2400" dirty="0" err="1"/>
              <a:t>cho</a:t>
            </a:r>
            <a:r>
              <a:rPr lang="en-US" sz="2400" dirty="0"/>
              <a:t> </a:t>
            </a:r>
            <a:r>
              <a:rPr lang="en-US" sz="2400" dirty="0" err="1"/>
              <a:t>phép</a:t>
            </a:r>
            <a:r>
              <a:rPr lang="en-US" sz="2400" dirty="0"/>
              <a:t> </a:t>
            </a:r>
            <a:r>
              <a:rPr lang="en-US" sz="2400" dirty="0" err="1"/>
              <a:t>nhà</a:t>
            </a:r>
            <a:r>
              <a:rPr lang="en-US" sz="2400" dirty="0"/>
              <a:t> </a:t>
            </a:r>
            <a:r>
              <a:rPr lang="en-US" sz="2400" dirty="0" err="1"/>
              <a:t>thiết</a:t>
            </a:r>
            <a:r>
              <a:rPr lang="en-US" sz="2400" dirty="0"/>
              <a:t> </a:t>
            </a:r>
            <a:r>
              <a:rPr lang="en-US" sz="2400" dirty="0" err="1"/>
              <a:t>kế</a:t>
            </a:r>
            <a:r>
              <a:rPr lang="en-US" sz="2400" dirty="0"/>
              <a:t> </a:t>
            </a:r>
            <a:r>
              <a:rPr lang="en-US" sz="2400" dirty="0" err="1"/>
              <a:t>chọn</a:t>
            </a:r>
            <a:r>
              <a:rPr lang="en-US" sz="2400" dirty="0"/>
              <a:t> MOV </a:t>
            </a:r>
            <a:r>
              <a:rPr lang="en-US" sz="2400" dirty="0" err="1"/>
              <a:t>điện</a:t>
            </a:r>
            <a:r>
              <a:rPr lang="en-US" sz="2400" dirty="0"/>
              <a:t> </a:t>
            </a:r>
            <a:r>
              <a:rPr lang="en-US" sz="2400" dirty="0" err="1"/>
              <a:t>áp</a:t>
            </a:r>
            <a:r>
              <a:rPr lang="en-US" sz="2400" dirty="0"/>
              <a:t> </a:t>
            </a:r>
            <a:r>
              <a:rPr lang="en-US" sz="2400" dirty="0" err="1"/>
              <a:t>thấp</a:t>
            </a:r>
            <a:r>
              <a:rPr lang="en-US" sz="2400" dirty="0"/>
              <a:t> </a:t>
            </a:r>
            <a:r>
              <a:rPr lang="en-US" sz="2400" dirty="0" err="1"/>
              <a:t>hơn</a:t>
            </a:r>
            <a:r>
              <a:rPr lang="en-US" sz="2400" dirty="0"/>
              <a:t> </a:t>
            </a:r>
            <a:r>
              <a:rPr lang="en-US" sz="2400" dirty="0" err="1"/>
              <a:t>mức</a:t>
            </a:r>
            <a:r>
              <a:rPr lang="en-US" sz="2400" dirty="0"/>
              <a:t> </a:t>
            </a:r>
            <a:r>
              <a:rPr lang="en-US" sz="2400" dirty="0" err="1"/>
              <a:t>cần</a:t>
            </a:r>
            <a:r>
              <a:rPr lang="en-US" sz="2400" dirty="0"/>
              <a:t> </a:t>
            </a:r>
            <a:r>
              <a:rPr lang="en-US" sz="2400" dirty="0" err="1" smtClean="0"/>
              <a:t>thiết</a:t>
            </a:r>
            <a:r>
              <a:rPr lang="en-US" sz="2400" dirty="0" smtClean="0"/>
              <a:t>. </a:t>
            </a:r>
            <a:r>
              <a:rPr lang="en-US" sz="2400" dirty="0"/>
              <a:t>MOV </a:t>
            </a:r>
            <a:r>
              <a:rPr lang="en-US" sz="2400" dirty="0" err="1"/>
              <a:t>điện</a:t>
            </a:r>
            <a:r>
              <a:rPr lang="en-US" sz="2400" dirty="0"/>
              <a:t> </a:t>
            </a:r>
            <a:r>
              <a:rPr lang="en-US" sz="2400" dirty="0" err="1"/>
              <a:t>áp</a:t>
            </a:r>
            <a:r>
              <a:rPr lang="en-US" sz="2400" dirty="0"/>
              <a:t> </a:t>
            </a:r>
            <a:r>
              <a:rPr lang="en-US" sz="2400" dirty="0" err="1"/>
              <a:t>thấp</a:t>
            </a:r>
            <a:r>
              <a:rPr lang="en-US" sz="2400" dirty="0"/>
              <a:t> </a:t>
            </a:r>
            <a:r>
              <a:rPr lang="en-US" sz="2400" dirty="0" err="1" smtClean="0"/>
              <a:t>có</a:t>
            </a:r>
            <a:r>
              <a:rPr lang="en-US" sz="2400" dirty="0" smtClean="0"/>
              <a:t> </a:t>
            </a:r>
            <a:r>
              <a:rPr lang="en-US" sz="2400" dirty="0" err="1" smtClean="0"/>
              <a:t>lợi</a:t>
            </a:r>
            <a:r>
              <a:rPr lang="en-US" sz="2400" dirty="0" smtClean="0"/>
              <a:t> </a:t>
            </a:r>
            <a:r>
              <a:rPr lang="en-US" sz="2400" dirty="0" err="1" smtClean="0"/>
              <a:t>hơn</a:t>
            </a:r>
            <a:r>
              <a:rPr lang="en-US" sz="2400" dirty="0" smtClean="0"/>
              <a:t> </a:t>
            </a:r>
            <a:r>
              <a:rPr lang="en-US" sz="2400" dirty="0" err="1" smtClean="0"/>
              <a:t>trong</a:t>
            </a:r>
            <a:r>
              <a:rPr lang="en-US" sz="2400" dirty="0" smtClean="0"/>
              <a:t> </a:t>
            </a:r>
            <a:r>
              <a:rPr lang="en-US" sz="2400" dirty="0" err="1" smtClean="0"/>
              <a:t>việc</a:t>
            </a:r>
            <a:r>
              <a:rPr lang="en-US" sz="2400" dirty="0" smtClean="0"/>
              <a:t> </a:t>
            </a:r>
            <a:r>
              <a:rPr lang="en-US" sz="2400" dirty="0" err="1"/>
              <a:t>xử</a:t>
            </a:r>
            <a:r>
              <a:rPr lang="en-US" sz="2400" dirty="0"/>
              <a:t> </a:t>
            </a:r>
            <a:r>
              <a:rPr lang="en-US" sz="2400" dirty="0" err="1"/>
              <a:t>lý</a:t>
            </a:r>
            <a:r>
              <a:rPr lang="en-US" sz="2400" dirty="0"/>
              <a:t> </a:t>
            </a:r>
            <a:r>
              <a:rPr lang="en-US" sz="2400" dirty="0" err="1"/>
              <a:t>dòng</a:t>
            </a:r>
            <a:r>
              <a:rPr lang="en-US" sz="2400" dirty="0"/>
              <a:t> </a:t>
            </a:r>
            <a:r>
              <a:rPr lang="en-US" sz="2400" dirty="0" err="1"/>
              <a:t>điện</a:t>
            </a:r>
            <a:r>
              <a:rPr lang="en-US" sz="2400" dirty="0"/>
              <a:t> </a:t>
            </a:r>
            <a:r>
              <a:rPr lang="en-US" sz="2400" dirty="0" err="1"/>
              <a:t>lớn</a:t>
            </a:r>
            <a:r>
              <a:rPr lang="en-US" sz="2400" dirty="0"/>
              <a:t> </a:t>
            </a:r>
            <a:r>
              <a:rPr lang="en-US" sz="2400" dirty="0" err="1"/>
              <a:t>hơn</a:t>
            </a:r>
            <a:r>
              <a:rPr lang="en-US" sz="2400" dirty="0"/>
              <a:t> ở</a:t>
            </a:r>
            <a:r>
              <a:rPr lang="en-US" sz="2400" dirty="0" smtClean="0"/>
              <a:t> </a:t>
            </a:r>
            <a:r>
              <a:rPr lang="en-US" sz="2400" dirty="0" err="1"/>
              <a:t>một</a:t>
            </a:r>
            <a:r>
              <a:rPr lang="en-US" sz="2400" dirty="0"/>
              <a:t> </a:t>
            </a:r>
            <a:r>
              <a:rPr lang="en-US" sz="2400" dirty="0" err="1"/>
              <a:t>mức</a:t>
            </a:r>
            <a:r>
              <a:rPr lang="en-US" sz="2400" dirty="0"/>
              <a:t> </a:t>
            </a:r>
            <a:r>
              <a:rPr lang="en-US" sz="2400" dirty="0" err="1"/>
              <a:t>năng</a:t>
            </a:r>
            <a:r>
              <a:rPr lang="en-US" sz="2400" dirty="0"/>
              <a:t> </a:t>
            </a:r>
            <a:r>
              <a:rPr lang="en-US" sz="2400" dirty="0" err="1"/>
              <a:t>lượng</a:t>
            </a:r>
            <a:r>
              <a:rPr lang="en-US" sz="2400" dirty="0"/>
              <a:t> </a:t>
            </a:r>
            <a:r>
              <a:rPr lang="en-US" sz="2400" dirty="0" err="1"/>
              <a:t>nhất</a:t>
            </a:r>
            <a:r>
              <a:rPr lang="en-US" sz="2400" dirty="0"/>
              <a:t> </a:t>
            </a:r>
            <a:r>
              <a:rPr lang="en-US" sz="2400" dirty="0" err="1"/>
              <a:t>định</a:t>
            </a:r>
            <a:r>
              <a:rPr lang="en-US" sz="2400" dirty="0"/>
              <a:t>. MOV </a:t>
            </a:r>
            <a:r>
              <a:rPr lang="en-US" sz="2400" dirty="0" err="1"/>
              <a:t>hoạt</a:t>
            </a:r>
            <a:r>
              <a:rPr lang="en-US" sz="2400" dirty="0"/>
              <a:t> </a:t>
            </a:r>
            <a:r>
              <a:rPr lang="en-US" sz="2400" dirty="0" err="1"/>
              <a:t>động</a:t>
            </a:r>
            <a:r>
              <a:rPr lang="en-US" sz="2400" dirty="0"/>
              <a:t> </a:t>
            </a:r>
            <a:r>
              <a:rPr lang="en-US" sz="2400" dirty="0" err="1"/>
              <a:t>như</a:t>
            </a:r>
            <a:r>
              <a:rPr lang="en-US" sz="2400" dirty="0"/>
              <a:t> </a:t>
            </a:r>
            <a:r>
              <a:rPr lang="en-US" sz="2400" dirty="0" err="1"/>
              <a:t>một</a:t>
            </a:r>
            <a:r>
              <a:rPr lang="en-US" sz="2400" dirty="0"/>
              <a:t> </a:t>
            </a:r>
            <a:r>
              <a:rPr lang="en-US" sz="2400" dirty="0" err="1"/>
              <a:t>bộ</a:t>
            </a:r>
            <a:r>
              <a:rPr lang="en-US" sz="2400" dirty="0"/>
              <a:t> </a:t>
            </a:r>
            <a:r>
              <a:rPr lang="en-US" sz="2400" dirty="0" err="1"/>
              <a:t>giới</a:t>
            </a:r>
            <a:r>
              <a:rPr lang="en-US" sz="2400" dirty="0"/>
              <a:t> </a:t>
            </a:r>
            <a:r>
              <a:rPr lang="en-US" sz="2400" dirty="0" err="1"/>
              <a:t>hạn</a:t>
            </a:r>
            <a:r>
              <a:rPr lang="en-US" sz="2400" dirty="0"/>
              <a:t> </a:t>
            </a:r>
            <a:r>
              <a:rPr lang="en-US" sz="2400" dirty="0" err="1"/>
              <a:t>dòng</a:t>
            </a:r>
            <a:r>
              <a:rPr lang="en-US" sz="2400" dirty="0"/>
              <a:t> </a:t>
            </a:r>
            <a:r>
              <a:rPr lang="en-US" sz="2400" dirty="0" err="1"/>
              <a:t>điện</a:t>
            </a:r>
            <a:r>
              <a:rPr lang="en-US" sz="2400" dirty="0"/>
              <a:t> </a:t>
            </a:r>
            <a:r>
              <a:rPr lang="en-US" sz="2400" dirty="0" err="1"/>
              <a:t>chạy</a:t>
            </a:r>
            <a:r>
              <a:rPr lang="en-US" sz="2400" dirty="0"/>
              <a:t> qua GDT.</a:t>
            </a:r>
            <a:endParaRPr lang="vi-VN" sz="2400" dirty="0"/>
          </a:p>
        </p:txBody>
      </p:sp>
      <p:sp>
        <p:nvSpPr>
          <p:cNvPr id="12" name="Content Placeholder 2"/>
          <p:cNvSpPr txBox="1">
            <a:spLocks/>
          </p:cNvSpPr>
          <p:nvPr/>
        </p:nvSpPr>
        <p:spPr>
          <a:xfrm>
            <a:off x="469900" y="5638800"/>
            <a:ext cx="8420100" cy="93345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3. GDT </a:t>
            </a:r>
            <a:r>
              <a:rPr lang="en-US" sz="2400" dirty="0" err="1"/>
              <a:t>cách</a:t>
            </a:r>
            <a:r>
              <a:rPr lang="en-US" sz="2400" dirty="0"/>
              <a:t> </a:t>
            </a:r>
            <a:r>
              <a:rPr lang="en-US" sz="2400" dirty="0" err="1"/>
              <a:t>ly</a:t>
            </a:r>
            <a:r>
              <a:rPr lang="en-US" sz="2400" dirty="0"/>
              <a:t> MOV </a:t>
            </a:r>
            <a:r>
              <a:rPr lang="en-US" sz="2400" dirty="0" err="1"/>
              <a:t>khỏi</a:t>
            </a:r>
            <a:r>
              <a:rPr lang="en-US" sz="2400" dirty="0"/>
              <a:t> </a:t>
            </a:r>
            <a:r>
              <a:rPr lang="en-US" sz="2400" dirty="0" err="1"/>
              <a:t>điện</a:t>
            </a:r>
            <a:r>
              <a:rPr lang="en-US" sz="2400" dirty="0"/>
              <a:t> </a:t>
            </a:r>
            <a:r>
              <a:rPr lang="en-US" sz="2400" dirty="0" err="1"/>
              <a:t>áp</a:t>
            </a:r>
            <a:r>
              <a:rPr lang="en-US" sz="2400" dirty="0"/>
              <a:t> </a:t>
            </a:r>
            <a:r>
              <a:rPr lang="en-US" sz="2400" dirty="0" err="1"/>
              <a:t>đường</a:t>
            </a:r>
            <a:r>
              <a:rPr lang="en-US" sz="2400" dirty="0"/>
              <a:t> </a:t>
            </a:r>
            <a:r>
              <a:rPr lang="en-US" sz="2400" dirty="0" err="1"/>
              <a:t>dây</a:t>
            </a:r>
            <a:r>
              <a:rPr lang="en-US" sz="2400" dirty="0"/>
              <a:t> </a:t>
            </a:r>
            <a:r>
              <a:rPr lang="en-US" sz="2400" dirty="0" err="1"/>
              <a:t>để</a:t>
            </a:r>
            <a:r>
              <a:rPr lang="en-US" sz="2400" dirty="0"/>
              <a:t> </a:t>
            </a:r>
            <a:r>
              <a:rPr lang="en-US" sz="2400" dirty="0" err="1"/>
              <a:t>nó</a:t>
            </a:r>
            <a:r>
              <a:rPr lang="en-US" sz="2400" dirty="0"/>
              <a:t> </a:t>
            </a:r>
            <a:r>
              <a:rPr lang="en-US" sz="2400" dirty="0" err="1"/>
              <a:t>vẫn</a:t>
            </a:r>
            <a:r>
              <a:rPr lang="en-US" sz="2400" dirty="0"/>
              <a:t> </a:t>
            </a:r>
            <a:r>
              <a:rPr lang="en-US" sz="2400" dirty="0" err="1"/>
              <a:t>giữ</a:t>
            </a:r>
            <a:r>
              <a:rPr lang="en-US" sz="2400" dirty="0"/>
              <a:t> </a:t>
            </a:r>
            <a:r>
              <a:rPr lang="en-US" sz="2400" dirty="0" err="1"/>
              <a:t>được</a:t>
            </a:r>
            <a:r>
              <a:rPr lang="en-US" sz="2400" dirty="0"/>
              <a:t> </a:t>
            </a:r>
            <a:r>
              <a:rPr lang="en-US" sz="2400" dirty="0" err="1"/>
              <a:t>chế</a:t>
            </a:r>
            <a:r>
              <a:rPr lang="en-US" sz="2400" dirty="0"/>
              <a:t> </a:t>
            </a:r>
            <a:r>
              <a:rPr lang="en-US" sz="2400" dirty="0" err="1"/>
              <a:t>độ</a:t>
            </a:r>
            <a:r>
              <a:rPr lang="en-US" sz="2400" dirty="0"/>
              <a:t> </a:t>
            </a:r>
            <a:r>
              <a:rPr lang="en-US" sz="2400" dirty="0" err="1"/>
              <a:t>bảo</a:t>
            </a:r>
            <a:r>
              <a:rPr lang="en-US" sz="2400" dirty="0"/>
              <a:t> </a:t>
            </a:r>
            <a:r>
              <a:rPr lang="en-US" sz="2400" dirty="0" err="1"/>
              <a:t>vệ</a:t>
            </a:r>
            <a:r>
              <a:rPr lang="en-US" sz="2400" dirty="0"/>
              <a:t>, do </a:t>
            </a:r>
            <a:r>
              <a:rPr lang="en-US" sz="2400" dirty="0" err="1"/>
              <a:t>đó</a:t>
            </a:r>
            <a:r>
              <a:rPr lang="en-US" sz="2400" dirty="0"/>
              <a:t>, </a:t>
            </a:r>
            <a:r>
              <a:rPr lang="en-US" sz="2400" dirty="0" err="1"/>
              <a:t>bảo</a:t>
            </a:r>
            <a:r>
              <a:rPr lang="en-US" sz="2400" dirty="0"/>
              <a:t> </a:t>
            </a:r>
            <a:r>
              <a:rPr lang="en-US" sz="2400" dirty="0" err="1"/>
              <a:t>vệ</a:t>
            </a:r>
            <a:r>
              <a:rPr lang="en-US" sz="2400" dirty="0"/>
              <a:t> </a:t>
            </a:r>
            <a:r>
              <a:rPr lang="en-US" sz="2400" dirty="0" err="1"/>
              <a:t>nó</a:t>
            </a:r>
            <a:r>
              <a:rPr lang="en-US" sz="2400" dirty="0"/>
              <a:t> </a:t>
            </a:r>
            <a:r>
              <a:rPr lang="en-US" sz="2400" dirty="0" err="1"/>
              <a:t>khỏi</a:t>
            </a:r>
            <a:r>
              <a:rPr lang="en-US" sz="2400" dirty="0"/>
              <a:t> </a:t>
            </a:r>
            <a:r>
              <a:rPr lang="en-US" sz="2400" dirty="0" err="1"/>
              <a:t>các</a:t>
            </a:r>
            <a:r>
              <a:rPr lang="en-US" sz="2400" dirty="0"/>
              <a:t> </a:t>
            </a:r>
            <a:r>
              <a:rPr lang="en-US" sz="2400" dirty="0" err="1"/>
              <a:t>xung</a:t>
            </a:r>
            <a:r>
              <a:rPr lang="en-US" sz="2400" dirty="0"/>
              <a:t> </a:t>
            </a:r>
            <a:r>
              <a:rPr lang="en-US" sz="2400" dirty="0" err="1"/>
              <a:t>quá</a:t>
            </a:r>
            <a:r>
              <a:rPr lang="en-US" sz="2400" dirty="0"/>
              <a:t> </a:t>
            </a:r>
            <a:r>
              <a:rPr lang="en-US" sz="2400" dirty="0" err="1"/>
              <a:t>độ</a:t>
            </a:r>
            <a:r>
              <a:rPr lang="en-US" sz="2400" dirty="0"/>
              <a:t> </a:t>
            </a:r>
            <a:r>
              <a:rPr lang="en-US" sz="2400" dirty="0" err="1"/>
              <a:t>và</a:t>
            </a:r>
            <a:r>
              <a:rPr lang="en-US" sz="2400" dirty="0"/>
              <a:t> </a:t>
            </a:r>
            <a:r>
              <a:rPr lang="en-US" sz="2400" dirty="0" err="1"/>
              <a:t>các</a:t>
            </a:r>
            <a:r>
              <a:rPr lang="en-US" sz="2400" dirty="0"/>
              <a:t> </a:t>
            </a:r>
            <a:r>
              <a:rPr lang="en-US" sz="2400" dirty="0" err="1"/>
              <a:t>xung</a:t>
            </a:r>
            <a:r>
              <a:rPr lang="en-US" sz="2400" dirty="0"/>
              <a:t> </a:t>
            </a:r>
            <a:r>
              <a:rPr lang="en-US" sz="2400" dirty="0" err="1"/>
              <a:t>quá</a:t>
            </a:r>
            <a:r>
              <a:rPr lang="en-US" sz="2400" dirty="0"/>
              <a:t> </a:t>
            </a:r>
            <a:r>
              <a:rPr lang="en-US" sz="2400" dirty="0" err="1"/>
              <a:t>áp</a:t>
            </a:r>
            <a:r>
              <a:rPr lang="en-US" sz="2400" dirty="0"/>
              <a:t> </a:t>
            </a:r>
            <a:r>
              <a:rPr lang="en-US" sz="2400" dirty="0" err="1"/>
              <a:t>tạm</a:t>
            </a:r>
            <a:r>
              <a:rPr lang="en-US" sz="2400" dirty="0"/>
              <a:t> </a:t>
            </a:r>
            <a:r>
              <a:rPr lang="en-US" sz="2400" dirty="0" err="1"/>
              <a:t>thời</a:t>
            </a:r>
            <a:r>
              <a:rPr lang="en-US" sz="2400" dirty="0"/>
              <a:t> </a:t>
            </a:r>
            <a:r>
              <a:rPr lang="en-US" sz="2400" dirty="0" err="1"/>
              <a:t>thường</a:t>
            </a:r>
            <a:r>
              <a:rPr lang="en-US" sz="2400" dirty="0"/>
              <a:t> </a:t>
            </a:r>
            <a:r>
              <a:rPr lang="en-US" sz="2400" dirty="0" err="1"/>
              <a:t>làm</a:t>
            </a:r>
            <a:r>
              <a:rPr lang="en-US" sz="2400" dirty="0"/>
              <a:t> </a:t>
            </a:r>
            <a:r>
              <a:rPr lang="en-US" sz="2400" dirty="0" err="1"/>
              <a:t>hỏng</a:t>
            </a:r>
            <a:r>
              <a:rPr lang="en-US" sz="2400" dirty="0"/>
              <a:t> MOV </a:t>
            </a:r>
            <a:r>
              <a:rPr lang="en-US" sz="2400" dirty="0" err="1"/>
              <a:t>theo</a:t>
            </a:r>
            <a:r>
              <a:rPr lang="en-US" sz="2400" dirty="0"/>
              <a:t> </a:t>
            </a:r>
            <a:r>
              <a:rPr lang="en-US" sz="2400" dirty="0" err="1"/>
              <a:t>thời</a:t>
            </a:r>
            <a:r>
              <a:rPr lang="en-US" sz="2400" dirty="0"/>
              <a:t> </a:t>
            </a:r>
            <a:r>
              <a:rPr lang="en-US" sz="2400" dirty="0" err="1"/>
              <a:t>gian</a:t>
            </a:r>
            <a:r>
              <a:rPr lang="en-US" sz="2400" dirty="0"/>
              <a:t>. </a:t>
            </a:r>
            <a:endParaRPr lang="vi-VN" sz="2400" dirty="0"/>
          </a:p>
        </p:txBody>
      </p:sp>
    </p:spTree>
    <p:extLst>
      <p:ext uri="{BB962C8B-B14F-4D97-AF65-F5344CB8AC3E}">
        <p14:creationId xmlns:p14="http://schemas.microsoft.com/office/powerpoint/2010/main" val="2713926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77900"/>
            <a:ext cx="7162800" cy="609600"/>
          </a:xfrm>
        </p:spPr>
        <p:txBody>
          <a:bodyPr>
            <a:normAutofit/>
          </a:bodyPr>
          <a:lstStyle/>
          <a:p>
            <a:pPr marL="0" indent="0">
              <a:buNone/>
            </a:pPr>
            <a:r>
              <a:rPr lang="en-US" sz="2800" b="1" dirty="0" err="1"/>
              <a:t>Phân</a:t>
            </a:r>
            <a:r>
              <a:rPr lang="en-US" sz="2800" b="1" dirty="0"/>
              <a:t> </a:t>
            </a:r>
            <a:r>
              <a:rPr lang="en-US" sz="2800" b="1" dirty="0" err="1"/>
              <a:t>tích</a:t>
            </a:r>
            <a:r>
              <a:rPr lang="en-US" sz="2800" b="1" dirty="0"/>
              <a:t> </a:t>
            </a:r>
            <a:r>
              <a:rPr lang="en-US" sz="2800" b="1" dirty="0" err="1"/>
              <a:t>các</a:t>
            </a:r>
            <a:r>
              <a:rPr lang="en-US" sz="2800" b="1" dirty="0"/>
              <a:t> </a:t>
            </a:r>
            <a:r>
              <a:rPr lang="en-US" sz="2800" b="1" dirty="0" err="1"/>
              <a:t>sơ</a:t>
            </a:r>
            <a:r>
              <a:rPr lang="en-US" sz="2800" b="1" dirty="0"/>
              <a:t> </a:t>
            </a:r>
            <a:r>
              <a:rPr lang="en-US" sz="2800" b="1" dirty="0" err="1"/>
              <a:t>đồ</a:t>
            </a:r>
            <a:r>
              <a:rPr lang="en-US" sz="2800" b="1" dirty="0"/>
              <a:t> </a:t>
            </a:r>
            <a:r>
              <a:rPr lang="en-US" sz="2800" b="1" dirty="0" err="1"/>
              <a:t>mạch</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22</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100" y="1023114"/>
            <a:ext cx="2819400" cy="250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387350" y="1411230"/>
            <a:ext cx="5486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Khi</a:t>
            </a:r>
            <a:r>
              <a:rPr lang="en-US" sz="2400" dirty="0" smtClean="0"/>
              <a:t> </a:t>
            </a:r>
            <a:r>
              <a:rPr lang="en-US" sz="2400" dirty="0" err="1" smtClean="0"/>
              <a:t>sử</a:t>
            </a:r>
            <a:r>
              <a:rPr lang="en-US" sz="2400" dirty="0" smtClean="0"/>
              <a:t> </a:t>
            </a:r>
            <a:r>
              <a:rPr lang="en-US" sz="2400" dirty="0" err="1" smtClean="0"/>
              <a:t>dụng</a:t>
            </a:r>
            <a:r>
              <a:rPr lang="en-US" sz="2400" dirty="0" smtClean="0"/>
              <a:t> </a:t>
            </a:r>
            <a:r>
              <a:rPr lang="en-US" sz="2400" dirty="0" err="1" smtClean="0"/>
              <a:t>sơ</a:t>
            </a:r>
            <a:r>
              <a:rPr lang="en-US" sz="2400" dirty="0" smtClean="0"/>
              <a:t> </a:t>
            </a:r>
            <a:r>
              <a:rPr lang="en-US" sz="2400" dirty="0" err="1" smtClean="0"/>
              <a:t>đồ</a:t>
            </a:r>
            <a:r>
              <a:rPr lang="en-US" sz="2400" dirty="0" smtClean="0"/>
              <a:t> </a:t>
            </a:r>
            <a:r>
              <a:rPr lang="en-US" sz="2400" dirty="0" err="1" smtClean="0"/>
              <a:t>này</a:t>
            </a:r>
            <a:r>
              <a:rPr lang="en-US" sz="2400" dirty="0" smtClean="0"/>
              <a:t> </a:t>
            </a:r>
            <a:r>
              <a:rPr lang="en-US" sz="2400" dirty="0" err="1" smtClean="0"/>
              <a:t>phải</a:t>
            </a:r>
            <a:r>
              <a:rPr lang="en-US" sz="2400" dirty="0" smtClean="0"/>
              <a:t> </a:t>
            </a:r>
            <a:r>
              <a:rPr lang="en-US" sz="2400" dirty="0" err="1" smtClean="0"/>
              <a:t>chấp</a:t>
            </a:r>
            <a:r>
              <a:rPr lang="en-US" sz="2400" dirty="0" smtClean="0"/>
              <a:t> </a:t>
            </a:r>
            <a:r>
              <a:rPr lang="en-US" sz="2400" dirty="0" err="1" smtClean="0"/>
              <a:t>nhận</a:t>
            </a:r>
            <a:r>
              <a:rPr lang="en-US" sz="2400" dirty="0" smtClean="0"/>
              <a:t> </a:t>
            </a:r>
            <a:r>
              <a:rPr lang="en-US" sz="2400" dirty="0" err="1" smtClean="0"/>
              <a:t>các</a:t>
            </a:r>
            <a:r>
              <a:rPr lang="en-US" sz="2400" dirty="0" smtClean="0"/>
              <a:t> </a:t>
            </a:r>
            <a:r>
              <a:rPr lang="en-US" sz="2400" dirty="0" err="1" smtClean="0"/>
              <a:t>nhược</a:t>
            </a:r>
            <a:r>
              <a:rPr lang="en-US" sz="2400" dirty="0" smtClean="0"/>
              <a:t> </a:t>
            </a:r>
            <a:r>
              <a:rPr lang="en-US" sz="2400" dirty="0" err="1" smtClean="0"/>
              <a:t>điểm</a:t>
            </a:r>
            <a:r>
              <a:rPr lang="en-US" sz="2400" dirty="0" smtClean="0"/>
              <a:t> </a:t>
            </a:r>
            <a:r>
              <a:rPr lang="en-US" sz="2400" dirty="0" err="1" smtClean="0"/>
              <a:t>sau</a:t>
            </a:r>
            <a:endParaRPr lang="vi-VN" sz="2400" dirty="0"/>
          </a:p>
        </p:txBody>
      </p:sp>
      <p:sp>
        <p:nvSpPr>
          <p:cNvPr id="9" name="Content Placeholder 2"/>
          <p:cNvSpPr txBox="1">
            <a:spLocks/>
          </p:cNvSpPr>
          <p:nvPr/>
        </p:nvSpPr>
        <p:spPr>
          <a:xfrm>
            <a:off x="457200" y="2109730"/>
            <a:ext cx="53467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t>Tuy</a:t>
            </a:r>
            <a:r>
              <a:rPr lang="en-US" sz="2400" dirty="0"/>
              <a:t> </a:t>
            </a:r>
            <a:r>
              <a:rPr lang="en-US" sz="2400" dirty="0" err="1"/>
              <a:t>nhiên</a:t>
            </a:r>
            <a:r>
              <a:rPr lang="en-US" sz="2400" dirty="0"/>
              <a:t>, </a:t>
            </a:r>
            <a:r>
              <a:rPr lang="en-US" sz="2400" dirty="0" err="1"/>
              <a:t>nếu</a:t>
            </a:r>
            <a:r>
              <a:rPr lang="en-US" sz="2400" dirty="0"/>
              <a:t> </a:t>
            </a:r>
            <a:r>
              <a:rPr lang="en-US" sz="2400" dirty="0" err="1"/>
              <a:t>dòng</a:t>
            </a:r>
            <a:r>
              <a:rPr lang="en-US" sz="2400" dirty="0"/>
              <a:t> </a:t>
            </a:r>
            <a:r>
              <a:rPr lang="en-US" sz="2400" dirty="0" err="1"/>
              <a:t>rò</a:t>
            </a:r>
            <a:r>
              <a:rPr lang="en-US" sz="2400" dirty="0"/>
              <a:t> qua MOV </a:t>
            </a:r>
            <a:r>
              <a:rPr lang="en-US" sz="2400" dirty="0" err="1"/>
              <a:t>không</a:t>
            </a:r>
            <a:r>
              <a:rPr lang="en-US" sz="2400" dirty="0"/>
              <a:t> </a:t>
            </a:r>
            <a:r>
              <a:rPr lang="en-US" sz="2400" dirty="0" err="1"/>
              <a:t>đủ</a:t>
            </a:r>
            <a:r>
              <a:rPr lang="en-US" sz="2400" dirty="0"/>
              <a:t> </a:t>
            </a:r>
            <a:r>
              <a:rPr lang="en-US" sz="2400" dirty="0" err="1"/>
              <a:t>nhỏ</a:t>
            </a:r>
            <a:r>
              <a:rPr lang="en-US" sz="2400" dirty="0"/>
              <a:t> </a:t>
            </a:r>
            <a:r>
              <a:rPr lang="en-US" sz="2400" dirty="0" err="1"/>
              <a:t>thì</a:t>
            </a:r>
            <a:r>
              <a:rPr lang="en-US" sz="2400" dirty="0"/>
              <a:t> GDT </a:t>
            </a:r>
            <a:r>
              <a:rPr lang="en-US" sz="2400" dirty="0" err="1"/>
              <a:t>không</a:t>
            </a:r>
            <a:r>
              <a:rPr lang="en-US" sz="2400" dirty="0"/>
              <a:t> </a:t>
            </a:r>
            <a:r>
              <a:rPr lang="en-US" sz="2400" dirty="0" err="1"/>
              <a:t>tắt</a:t>
            </a:r>
            <a:endParaRPr lang="vi-VN" sz="2400" dirty="0"/>
          </a:p>
        </p:txBody>
      </p:sp>
      <p:sp>
        <p:nvSpPr>
          <p:cNvPr id="13" name="Content Placeholder 2"/>
          <p:cNvSpPr txBox="1">
            <a:spLocks/>
          </p:cNvSpPr>
          <p:nvPr/>
        </p:nvSpPr>
        <p:spPr>
          <a:xfrm>
            <a:off x="457200" y="6087894"/>
            <a:ext cx="8382000" cy="419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u="sng" dirty="0">
                <a:hlinkClick r:id="rId3"/>
              </a:rPr>
              <a:t>http://www.electronics-articles.com/PROT001/en-transient-overvoltage-suppression.html</a:t>
            </a:r>
            <a:endParaRPr lang="vi-VN" sz="1600"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922529"/>
            <a:ext cx="6477000" cy="32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951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620000" cy="762000"/>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5. </a:t>
            </a:r>
            <a:r>
              <a:rPr lang="en-US" sz="3200" b="1" dirty="0" err="1">
                <a:solidFill>
                  <a:srgbClr val="00B050"/>
                </a:solidFill>
                <a:latin typeface="Times New Roman" pitchFamily="18" charset="0"/>
                <a:cs typeface="Times New Roman" pitchFamily="18" charset="0"/>
              </a:rPr>
              <a:t>Dự</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đoán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nguyên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hư</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hỏng</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153400" cy="609600"/>
          </a:xfrm>
        </p:spPr>
        <p:txBody>
          <a:bodyPr>
            <a:normAutofit/>
          </a:bodyPr>
          <a:lstStyle/>
          <a:p>
            <a:pPr marL="0" indent="0">
              <a:buNone/>
            </a:pPr>
            <a:r>
              <a:rPr lang="en-US" sz="2800" b="1" dirty="0" smtClean="0">
                <a:solidFill>
                  <a:srgbClr val="0000CC"/>
                </a:solidFill>
              </a:rPr>
              <a:t>5.1 </a:t>
            </a:r>
            <a:r>
              <a:rPr lang="en-US" sz="2800" b="1" dirty="0" err="1" smtClean="0">
                <a:solidFill>
                  <a:srgbClr val="0000CC"/>
                </a:solidFill>
              </a:rPr>
              <a:t>Quá</a:t>
            </a:r>
            <a:r>
              <a:rPr lang="en-US" sz="2800" b="1" dirty="0" smtClean="0">
                <a:solidFill>
                  <a:srgbClr val="0000CC"/>
                </a:solidFill>
              </a:rPr>
              <a:t> </a:t>
            </a:r>
            <a:r>
              <a:rPr lang="en-US" sz="2800" b="1" dirty="0" err="1" smtClean="0">
                <a:solidFill>
                  <a:srgbClr val="0000CC"/>
                </a:solidFill>
              </a:rPr>
              <a:t>áp</a:t>
            </a:r>
            <a:r>
              <a:rPr lang="en-US" sz="2800" b="1" dirty="0" smtClean="0">
                <a:solidFill>
                  <a:srgbClr val="0000CC"/>
                </a:solidFill>
              </a:rPr>
              <a:t> </a:t>
            </a:r>
            <a:r>
              <a:rPr lang="en-US" sz="2800" b="1" dirty="0" err="1" smtClean="0">
                <a:solidFill>
                  <a:srgbClr val="0000CC"/>
                </a:solidFill>
              </a:rPr>
              <a:t>điển</a:t>
            </a:r>
            <a:r>
              <a:rPr lang="en-US" sz="2800" b="1" dirty="0" smtClean="0">
                <a:solidFill>
                  <a:srgbClr val="0000CC"/>
                </a:solidFill>
              </a:rPr>
              <a:t> </a:t>
            </a:r>
            <a:r>
              <a:rPr lang="en-US" sz="2800" b="1" dirty="0" err="1" smtClean="0">
                <a:solidFill>
                  <a:srgbClr val="0000CC"/>
                </a:solidFill>
              </a:rPr>
              <a:t>hình</a:t>
            </a:r>
            <a:r>
              <a:rPr lang="en-US" sz="2800" b="1" dirty="0" smtClean="0">
                <a:solidFill>
                  <a:srgbClr val="0000CC"/>
                </a:solidFill>
              </a:rPr>
              <a:t> </a:t>
            </a:r>
            <a:r>
              <a:rPr lang="en-US" sz="2800" b="1" dirty="0" err="1" smtClean="0">
                <a:solidFill>
                  <a:srgbClr val="0000CC"/>
                </a:solidFill>
              </a:rPr>
              <a:t>gây</a:t>
            </a:r>
            <a:r>
              <a:rPr lang="en-US" sz="2800" b="1" dirty="0" smtClean="0">
                <a:solidFill>
                  <a:srgbClr val="0000CC"/>
                </a:solidFill>
              </a:rPr>
              <a:t> </a:t>
            </a:r>
            <a:r>
              <a:rPr lang="en-US" sz="2800" b="1" dirty="0" err="1" smtClean="0">
                <a:solidFill>
                  <a:srgbClr val="0000CC"/>
                </a:solidFill>
              </a:rPr>
              <a:t>sự</a:t>
            </a:r>
            <a:r>
              <a:rPr lang="en-US" sz="2800" b="1" dirty="0" smtClean="0">
                <a:solidFill>
                  <a:srgbClr val="0000CC"/>
                </a:solidFill>
              </a:rPr>
              <a:t> </a:t>
            </a:r>
            <a:r>
              <a:rPr lang="en-US" sz="2800" b="1" dirty="0" err="1" smtClean="0">
                <a:solidFill>
                  <a:srgbClr val="0000CC"/>
                </a:solidFill>
              </a:rPr>
              <a:t>cố</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23</a:t>
            </a:fld>
            <a:endParaRPr lang="en-US"/>
          </a:p>
        </p:txBody>
      </p:sp>
      <p:sp>
        <p:nvSpPr>
          <p:cNvPr id="7" name="Content Placeholder 2"/>
          <p:cNvSpPr txBox="1">
            <a:spLocks/>
          </p:cNvSpPr>
          <p:nvPr/>
        </p:nvSpPr>
        <p:spPr>
          <a:xfrm>
            <a:off x="533400" y="1676400"/>
            <a:ext cx="6847178"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rabicPeriod"/>
            </a:pPr>
            <a:r>
              <a:rPr lang="en-US" sz="2400" dirty="0" err="1">
                <a:solidFill>
                  <a:schemeClr val="tx1">
                    <a:lumMod val="95000"/>
                    <a:lumOff val="5000"/>
                  </a:schemeClr>
                </a:solidFill>
              </a:rPr>
              <a:t>Trôi</a:t>
            </a:r>
            <a:r>
              <a:rPr lang="en-US" sz="2400" dirty="0">
                <a:solidFill>
                  <a:schemeClr val="tx1">
                    <a:lumMod val="95000"/>
                    <a:lumOff val="5000"/>
                  </a:schemeClr>
                </a:solidFill>
              </a:rPr>
              <a:t> </a:t>
            </a:r>
            <a:r>
              <a:rPr lang="en-US" sz="2400" dirty="0" err="1">
                <a:solidFill>
                  <a:schemeClr val="tx1">
                    <a:lumMod val="95000"/>
                    <a:lumOff val="5000"/>
                  </a:schemeClr>
                </a:solidFill>
              </a:rPr>
              <a:t>điện</a:t>
            </a:r>
            <a:r>
              <a:rPr lang="en-US" sz="2400" dirty="0">
                <a:solidFill>
                  <a:schemeClr val="tx1">
                    <a:lumMod val="95000"/>
                    <a:lumOff val="5000"/>
                  </a:schemeClr>
                </a:solidFill>
              </a:rPr>
              <a:t> </a:t>
            </a:r>
            <a:r>
              <a:rPr lang="en-US" sz="2400" dirty="0" err="1">
                <a:solidFill>
                  <a:schemeClr val="tx1">
                    <a:lumMod val="95000"/>
                    <a:lumOff val="5000"/>
                  </a:schemeClr>
                </a:solidFill>
              </a:rPr>
              <a:t>thế</a:t>
            </a:r>
            <a:r>
              <a:rPr lang="en-US" sz="2400" dirty="0">
                <a:solidFill>
                  <a:schemeClr val="tx1">
                    <a:lumMod val="95000"/>
                    <a:lumOff val="5000"/>
                  </a:schemeClr>
                </a:solidFill>
              </a:rPr>
              <a:t> </a:t>
            </a:r>
            <a:r>
              <a:rPr lang="en-US" sz="2400" dirty="0" err="1">
                <a:solidFill>
                  <a:schemeClr val="tx1">
                    <a:lumMod val="95000"/>
                    <a:lumOff val="5000"/>
                  </a:schemeClr>
                </a:solidFill>
              </a:rPr>
              <a:t>đất</a:t>
            </a:r>
            <a:endParaRPr lang="vi-VN" sz="2400" dirty="0">
              <a:solidFill>
                <a:schemeClr val="tx1">
                  <a:lumMod val="95000"/>
                  <a:lumOff val="5000"/>
                </a:schemeClr>
              </a:solidFill>
            </a:endParaRPr>
          </a:p>
          <a:p>
            <a:pPr marL="514350" indent="-514350">
              <a:buFont typeface="Arial" pitchFamily="34" charset="0"/>
              <a:buAutoNum type="arabicPeriod"/>
            </a:pPr>
            <a:r>
              <a:rPr lang="en-US" sz="2400" dirty="0" err="1" smtClean="0">
                <a:solidFill>
                  <a:schemeClr val="tx1">
                    <a:lumMod val="95000"/>
                    <a:lumOff val="5000"/>
                  </a:schemeClr>
                </a:solidFill>
              </a:rPr>
              <a:t>Xung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ví</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dụ</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xung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sét</a:t>
            </a:r>
            <a:r>
              <a:rPr lang="en-US" sz="2400" dirty="0" smtClean="0">
                <a:solidFill>
                  <a:schemeClr val="tx1">
                    <a:lumMod val="95000"/>
                    <a:lumOff val="5000"/>
                  </a:schemeClr>
                </a:solidFill>
              </a:rPr>
              <a:t>)</a:t>
            </a:r>
          </a:p>
          <a:p>
            <a:pPr marL="514350" indent="-514350">
              <a:buFont typeface="Arial" pitchFamily="34" charset="0"/>
              <a:buAutoNum type="arabicPeriod"/>
            </a:pPr>
            <a:r>
              <a:rPr lang="en-US" sz="2400" dirty="0" err="1" smtClean="0">
                <a:solidFill>
                  <a:schemeClr val="tx1">
                    <a:lumMod val="95000"/>
                    <a:lumOff val="5000"/>
                  </a:schemeClr>
                </a:solidFill>
              </a:rPr>
              <a:t>Quá</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tạm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thời</a:t>
            </a:r>
            <a:endParaRPr lang="en-US" sz="2400" dirty="0" smtClean="0">
              <a:solidFill>
                <a:schemeClr val="tx1">
                  <a:lumMod val="95000"/>
                  <a:lumOff val="5000"/>
                </a:schemeClr>
              </a:solidFill>
            </a:endParaRPr>
          </a:p>
        </p:txBody>
      </p:sp>
      <p:grpSp>
        <p:nvGrpSpPr>
          <p:cNvPr id="11" name="Group 10"/>
          <p:cNvGrpSpPr/>
          <p:nvPr/>
        </p:nvGrpSpPr>
        <p:grpSpPr>
          <a:xfrm>
            <a:off x="4400296" y="4345402"/>
            <a:ext cx="4483100" cy="1981200"/>
            <a:chOff x="1628775" y="2376488"/>
            <a:chExt cx="5886450" cy="275463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2376488"/>
              <a:ext cx="58864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sosceles Triangle 12"/>
            <p:cNvSpPr/>
            <p:nvPr/>
          </p:nvSpPr>
          <p:spPr>
            <a:xfrm rot="10800000">
              <a:off x="1902459" y="4494213"/>
              <a:ext cx="5454015" cy="636905"/>
            </a:xfrm>
            <a:prstGeom prst="triangle">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cxnSp>
          <p:nvCxnSpPr>
            <p:cNvPr id="14" name="Straight Arrow Connector 13"/>
            <p:cNvCxnSpPr/>
            <p:nvPr/>
          </p:nvCxnSpPr>
          <p:spPr>
            <a:xfrm>
              <a:off x="2895600" y="3657600"/>
              <a:ext cx="152400" cy="83661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111875" y="3982511"/>
              <a:ext cx="365125" cy="51170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62765" y="4601369"/>
              <a:ext cx="533401" cy="461665"/>
            </a:xfrm>
            <a:prstGeom prst="rect">
              <a:avLst/>
            </a:prstGeom>
            <a:solidFill>
              <a:schemeClr val="bg1"/>
            </a:solidFill>
            <a:ln>
              <a:solidFill>
                <a:schemeClr val="bg1"/>
              </a:solidFill>
            </a:ln>
          </p:spPr>
          <p:txBody>
            <a:bodyPr wrap="square" rtlCol="0">
              <a:spAutoFit/>
            </a:bodyPr>
            <a:lstStyle/>
            <a:p>
              <a:pPr algn="ctr"/>
              <a:r>
                <a:rPr lang="en-US" sz="2400" b="1" dirty="0" smtClean="0"/>
                <a:t>G</a:t>
              </a:r>
              <a:endParaRPr lang="vi-VN" sz="2400" b="1" dirty="0"/>
            </a:p>
          </p:txBody>
        </p:sp>
      </p:grpSp>
      <p:grpSp>
        <p:nvGrpSpPr>
          <p:cNvPr id="17" name="Group 16"/>
          <p:cNvGrpSpPr/>
          <p:nvPr/>
        </p:nvGrpSpPr>
        <p:grpSpPr>
          <a:xfrm>
            <a:off x="5753099" y="1828800"/>
            <a:ext cx="2984500" cy="2171700"/>
            <a:chOff x="5321300" y="1000823"/>
            <a:chExt cx="3416299" cy="2999677"/>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1000823"/>
              <a:ext cx="3416299" cy="299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Freeform 18"/>
            <p:cNvSpPr/>
            <p:nvPr/>
          </p:nvSpPr>
          <p:spPr>
            <a:xfrm flipH="1">
              <a:off x="7245348" y="1589974"/>
              <a:ext cx="298452" cy="2286000"/>
            </a:xfrm>
            <a:custGeom>
              <a:avLst/>
              <a:gdLst>
                <a:gd name="connsiteX0" fmla="*/ 0 w 342900"/>
                <a:gd name="connsiteY0" fmla="*/ 0 h 1371600"/>
                <a:gd name="connsiteX1" fmla="*/ 0 w 342900"/>
                <a:gd name="connsiteY1" fmla="*/ 787400 h 1371600"/>
                <a:gd name="connsiteX2" fmla="*/ 342900 w 342900"/>
                <a:gd name="connsiteY2" fmla="*/ 787400 h 1371600"/>
                <a:gd name="connsiteX3" fmla="*/ 342900 w 342900"/>
                <a:gd name="connsiteY3" fmla="*/ 1371600 h 1371600"/>
                <a:gd name="connsiteX4" fmla="*/ 342900 w 342900"/>
                <a:gd name="connsiteY4" fmla="*/ 1371600 h 1371600"/>
                <a:gd name="connsiteX0" fmla="*/ 0 w 342900"/>
                <a:gd name="connsiteY0" fmla="*/ 0 h 2286000"/>
                <a:gd name="connsiteX1" fmla="*/ 0 w 342900"/>
                <a:gd name="connsiteY1" fmla="*/ 1701800 h 2286000"/>
                <a:gd name="connsiteX2" fmla="*/ 342900 w 342900"/>
                <a:gd name="connsiteY2" fmla="*/ 1701800 h 2286000"/>
                <a:gd name="connsiteX3" fmla="*/ 342900 w 342900"/>
                <a:gd name="connsiteY3" fmla="*/ 2286000 h 2286000"/>
                <a:gd name="connsiteX4" fmla="*/ 342900 w 342900"/>
                <a:gd name="connsiteY4" fmla="*/ 228600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2286000">
                  <a:moveTo>
                    <a:pt x="0" y="0"/>
                  </a:moveTo>
                  <a:lnTo>
                    <a:pt x="0" y="1701800"/>
                  </a:lnTo>
                  <a:lnTo>
                    <a:pt x="342900" y="1701800"/>
                  </a:lnTo>
                  <a:lnTo>
                    <a:pt x="342900" y="2286000"/>
                  </a:lnTo>
                  <a:lnTo>
                    <a:pt x="342900" y="228600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0" name="Freeform 19"/>
            <p:cNvSpPr/>
            <p:nvPr/>
          </p:nvSpPr>
          <p:spPr>
            <a:xfrm>
              <a:off x="6699249" y="2500661"/>
              <a:ext cx="342900" cy="1371600"/>
            </a:xfrm>
            <a:custGeom>
              <a:avLst/>
              <a:gdLst>
                <a:gd name="connsiteX0" fmla="*/ 0 w 342900"/>
                <a:gd name="connsiteY0" fmla="*/ 0 h 1371600"/>
                <a:gd name="connsiteX1" fmla="*/ 0 w 342900"/>
                <a:gd name="connsiteY1" fmla="*/ 787400 h 1371600"/>
                <a:gd name="connsiteX2" fmla="*/ 342900 w 342900"/>
                <a:gd name="connsiteY2" fmla="*/ 787400 h 1371600"/>
                <a:gd name="connsiteX3" fmla="*/ 342900 w 342900"/>
                <a:gd name="connsiteY3" fmla="*/ 1371600 h 1371600"/>
                <a:gd name="connsiteX4" fmla="*/ 342900 w 342900"/>
                <a:gd name="connsiteY4" fmla="*/ 13716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371600">
                  <a:moveTo>
                    <a:pt x="0" y="0"/>
                  </a:moveTo>
                  <a:lnTo>
                    <a:pt x="0" y="787400"/>
                  </a:lnTo>
                  <a:lnTo>
                    <a:pt x="342900" y="787400"/>
                  </a:lnTo>
                  <a:lnTo>
                    <a:pt x="342900" y="1371600"/>
                  </a:lnTo>
                  <a:lnTo>
                    <a:pt x="342900" y="137160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sp>
        <p:nvSpPr>
          <p:cNvPr id="21" name="Content Placeholder 2"/>
          <p:cNvSpPr txBox="1">
            <a:spLocks/>
          </p:cNvSpPr>
          <p:nvPr/>
        </p:nvSpPr>
        <p:spPr>
          <a:xfrm>
            <a:off x="285496" y="3190789"/>
            <a:ext cx="4114800" cy="30868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chemeClr val="accent2">
                    <a:lumMod val="75000"/>
                  </a:schemeClr>
                </a:solidFill>
              </a:rPr>
              <a:t>1. </a:t>
            </a:r>
            <a:r>
              <a:rPr lang="en-US" sz="2400" b="1" dirty="0" err="1" smtClean="0">
                <a:solidFill>
                  <a:schemeClr val="accent2">
                    <a:lumMod val="75000"/>
                  </a:schemeClr>
                </a:solidFill>
              </a:rPr>
              <a:t>Trôi</a:t>
            </a:r>
            <a:r>
              <a:rPr lang="en-US" sz="2400" b="1" dirty="0" smtClean="0">
                <a:solidFill>
                  <a:schemeClr val="accent2">
                    <a:lumMod val="75000"/>
                  </a:schemeClr>
                </a:solidFill>
              </a:rPr>
              <a:t> </a:t>
            </a:r>
            <a:r>
              <a:rPr lang="en-US" sz="2400" b="1" dirty="0" err="1" smtClean="0">
                <a:solidFill>
                  <a:schemeClr val="accent2">
                    <a:lumMod val="75000"/>
                  </a:schemeClr>
                </a:solidFill>
              </a:rPr>
              <a:t>điện</a:t>
            </a:r>
            <a:r>
              <a:rPr lang="en-US" sz="2400" b="1" dirty="0" smtClean="0">
                <a:solidFill>
                  <a:schemeClr val="accent2">
                    <a:lumMod val="75000"/>
                  </a:schemeClr>
                </a:solidFill>
              </a:rPr>
              <a:t> </a:t>
            </a:r>
            <a:r>
              <a:rPr lang="en-US" sz="2400" b="1" dirty="0" err="1" smtClean="0">
                <a:solidFill>
                  <a:schemeClr val="accent2">
                    <a:lumMod val="75000"/>
                  </a:schemeClr>
                </a:solidFill>
              </a:rPr>
              <a:t>thế</a:t>
            </a:r>
            <a:r>
              <a:rPr lang="en-US" sz="2400" b="1" dirty="0" smtClean="0">
                <a:solidFill>
                  <a:schemeClr val="accent2">
                    <a:lumMod val="75000"/>
                  </a:schemeClr>
                </a:solidFill>
              </a:rPr>
              <a:t> </a:t>
            </a:r>
            <a:r>
              <a:rPr lang="en-US" sz="2400" b="1" dirty="0" err="1" smtClean="0">
                <a:solidFill>
                  <a:schemeClr val="accent2">
                    <a:lumMod val="75000"/>
                  </a:schemeClr>
                </a:solidFill>
              </a:rPr>
              <a:t>đất</a:t>
            </a:r>
            <a:r>
              <a:rPr lang="en-US" sz="2400" b="1" dirty="0" smtClean="0">
                <a:solidFill>
                  <a:schemeClr val="accent2">
                    <a:lumMod val="75000"/>
                  </a:schemeClr>
                </a:solidFill>
              </a:rPr>
              <a:t> </a:t>
            </a:r>
          </a:p>
          <a:p>
            <a:pPr marL="0" indent="0">
              <a:buFont typeface="Arial" pitchFamily="34" charset="0"/>
              <a:buNone/>
            </a:pPr>
            <a:endParaRPr lang="en-US" sz="2400" b="1" dirty="0" smtClean="0">
              <a:solidFill>
                <a:schemeClr val="accent2">
                  <a:lumMod val="75000"/>
                </a:schemeClr>
              </a:solidFill>
            </a:endParaRPr>
          </a:p>
          <a:p>
            <a:pPr marL="0" indent="0">
              <a:buFont typeface="Arial" pitchFamily="34" charset="0"/>
              <a:buNone/>
            </a:pPr>
            <a:r>
              <a:rPr lang="en-US" sz="2400" i="1" dirty="0" err="1" smtClean="0"/>
              <a:t>Hiện</a:t>
            </a:r>
            <a:r>
              <a:rPr lang="en-US" sz="2400" i="1" dirty="0" smtClean="0"/>
              <a:t> nay </a:t>
            </a:r>
            <a:r>
              <a:rPr lang="en-US" sz="2400" i="1" dirty="0" err="1" smtClean="0"/>
              <a:t>thường</a:t>
            </a:r>
            <a:r>
              <a:rPr lang="en-US" sz="2400" i="1" dirty="0" smtClean="0"/>
              <a:t> </a:t>
            </a:r>
            <a:r>
              <a:rPr lang="en-US" sz="2400" i="1" dirty="0" err="1" smtClean="0"/>
              <a:t>hỏng</a:t>
            </a:r>
            <a:r>
              <a:rPr lang="en-US" sz="2400" i="1" dirty="0" smtClean="0"/>
              <a:t> MOV2, MOV3</a:t>
            </a:r>
          </a:p>
          <a:p>
            <a:pPr marL="0" indent="0">
              <a:buFont typeface="Arial" pitchFamily="34" charset="0"/>
              <a:buNone/>
            </a:pPr>
            <a:r>
              <a:rPr lang="en-US" sz="2400" i="1" dirty="0" err="1" smtClean="0">
                <a:solidFill>
                  <a:srgbClr val="FF0000"/>
                </a:solidFill>
              </a:rPr>
              <a:t>Lý</a:t>
            </a:r>
            <a:r>
              <a:rPr lang="en-US" sz="2400" i="1" dirty="0" smtClean="0">
                <a:solidFill>
                  <a:srgbClr val="FF0000"/>
                </a:solidFill>
              </a:rPr>
              <a:t> do </a:t>
            </a:r>
            <a:r>
              <a:rPr lang="en-US" sz="2400" i="1" dirty="0" err="1" smtClean="0">
                <a:solidFill>
                  <a:srgbClr val="FF0000"/>
                </a:solidFill>
              </a:rPr>
              <a:t>là</a:t>
            </a:r>
            <a:r>
              <a:rPr lang="en-US" sz="2400" i="1" dirty="0" smtClean="0">
                <a:solidFill>
                  <a:srgbClr val="FF0000"/>
                </a:solidFill>
              </a:rPr>
              <a:t> do </a:t>
            </a:r>
            <a:r>
              <a:rPr lang="en-US" sz="2400" i="1" dirty="0" err="1" smtClean="0">
                <a:solidFill>
                  <a:srgbClr val="FF0000"/>
                </a:solidFill>
              </a:rPr>
              <a:t>trôi</a:t>
            </a:r>
            <a:r>
              <a:rPr lang="en-US" sz="2400" i="1" dirty="0" smtClean="0">
                <a:solidFill>
                  <a:srgbClr val="FF0000"/>
                </a:solidFill>
              </a:rPr>
              <a:t> </a:t>
            </a:r>
            <a:r>
              <a:rPr lang="en-US" sz="2400" i="1" dirty="0" err="1" smtClean="0">
                <a:solidFill>
                  <a:srgbClr val="FF0000"/>
                </a:solidFill>
              </a:rPr>
              <a:t>điện</a:t>
            </a:r>
            <a:r>
              <a:rPr lang="en-US" sz="2400" i="1" dirty="0" smtClean="0">
                <a:solidFill>
                  <a:srgbClr val="FF0000"/>
                </a:solidFill>
              </a:rPr>
              <a:t> </a:t>
            </a:r>
            <a:r>
              <a:rPr lang="en-US" sz="2400" i="1" dirty="0" err="1" smtClean="0">
                <a:solidFill>
                  <a:srgbClr val="FF0000"/>
                </a:solidFill>
              </a:rPr>
              <a:t>thế</a:t>
            </a:r>
            <a:r>
              <a:rPr lang="en-US" sz="2400" i="1" dirty="0" smtClean="0">
                <a:solidFill>
                  <a:srgbClr val="FF0000"/>
                </a:solidFill>
              </a:rPr>
              <a:t> </a:t>
            </a:r>
            <a:r>
              <a:rPr lang="en-US" sz="2400" i="1" dirty="0" err="1" smtClean="0">
                <a:solidFill>
                  <a:srgbClr val="FF0000"/>
                </a:solidFill>
              </a:rPr>
              <a:t>đất</a:t>
            </a:r>
            <a:r>
              <a:rPr lang="en-US" sz="2400" i="1" dirty="0" smtClean="0">
                <a:solidFill>
                  <a:srgbClr val="FF0000"/>
                </a:solidFill>
              </a:rPr>
              <a:t>, </a:t>
            </a:r>
            <a:r>
              <a:rPr lang="en-US" sz="2400" i="1" dirty="0" err="1" smtClean="0">
                <a:solidFill>
                  <a:srgbClr val="FF0000"/>
                </a:solidFill>
              </a:rPr>
              <a:t>có</a:t>
            </a:r>
            <a:r>
              <a:rPr lang="en-US" sz="2400" i="1" dirty="0" smtClean="0">
                <a:solidFill>
                  <a:srgbClr val="FF0000"/>
                </a:solidFill>
              </a:rPr>
              <a:t> </a:t>
            </a:r>
            <a:r>
              <a:rPr lang="en-US" sz="2400" i="1" dirty="0" err="1" smtClean="0">
                <a:solidFill>
                  <a:srgbClr val="FF0000"/>
                </a:solidFill>
              </a:rPr>
              <a:t>dòng</a:t>
            </a:r>
            <a:r>
              <a:rPr lang="en-US" sz="2400" i="1" dirty="0" smtClean="0">
                <a:solidFill>
                  <a:srgbClr val="FF0000"/>
                </a:solidFill>
              </a:rPr>
              <a:t> </a:t>
            </a:r>
            <a:r>
              <a:rPr lang="en-US" sz="2400" i="1" dirty="0" err="1" smtClean="0">
                <a:solidFill>
                  <a:srgbClr val="FF0000"/>
                </a:solidFill>
              </a:rPr>
              <a:t>chạy</a:t>
            </a:r>
            <a:r>
              <a:rPr lang="en-US" sz="2400" i="1" dirty="0" smtClean="0">
                <a:solidFill>
                  <a:srgbClr val="FF0000"/>
                </a:solidFill>
              </a:rPr>
              <a:t> qua </a:t>
            </a:r>
            <a:r>
              <a:rPr lang="en-US" sz="2400" i="1" dirty="0" err="1" smtClean="0">
                <a:solidFill>
                  <a:srgbClr val="FF0000"/>
                </a:solidFill>
              </a:rPr>
              <a:t>mạch</a:t>
            </a:r>
            <a:r>
              <a:rPr lang="en-US" sz="2400" i="1" dirty="0" smtClean="0">
                <a:solidFill>
                  <a:srgbClr val="FF0000"/>
                </a:solidFill>
              </a:rPr>
              <a:t> MOV2, MOV3</a:t>
            </a:r>
            <a:endParaRPr lang="en-US" sz="2400" dirty="0">
              <a:solidFill>
                <a:srgbClr val="FF0000"/>
              </a:solidFill>
            </a:endParaRPr>
          </a:p>
        </p:txBody>
      </p:sp>
    </p:spTree>
    <p:extLst>
      <p:ext uri="{BB962C8B-B14F-4D97-AF65-F5344CB8AC3E}">
        <p14:creationId xmlns:p14="http://schemas.microsoft.com/office/powerpoint/2010/main" val="1432514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8229600" cy="2029526"/>
          </a:xfrm>
        </p:spPr>
        <p:txBody>
          <a:bodyPr>
            <a:normAutofit/>
          </a:bodyPr>
          <a:lstStyle/>
          <a:p>
            <a:pPr marL="0" indent="0">
              <a:buNone/>
            </a:pPr>
            <a:r>
              <a:rPr lang="en-US" sz="2400" dirty="0" err="1">
                <a:solidFill>
                  <a:schemeClr val="tx1">
                    <a:lumMod val="95000"/>
                    <a:lumOff val="5000"/>
                  </a:schemeClr>
                </a:solidFill>
              </a:rPr>
              <a:t>Xung</a:t>
            </a:r>
            <a:r>
              <a:rPr lang="en-US" sz="2400" dirty="0">
                <a:solidFill>
                  <a:schemeClr val="tx1">
                    <a:lumMod val="95000"/>
                    <a:lumOff val="5000"/>
                  </a:schemeClr>
                </a:solidFill>
              </a:rPr>
              <a:t> </a:t>
            </a:r>
            <a:r>
              <a:rPr lang="en-US" sz="2400" dirty="0" err="1">
                <a:solidFill>
                  <a:schemeClr val="tx1">
                    <a:lumMod val="95000"/>
                    <a:lumOff val="5000"/>
                  </a:schemeClr>
                </a:solidFill>
              </a:rPr>
              <a:t>điện</a:t>
            </a:r>
            <a:r>
              <a:rPr lang="en-US" sz="2400" dirty="0">
                <a:solidFill>
                  <a:schemeClr val="tx1">
                    <a:lumMod val="95000"/>
                    <a:lumOff val="5000"/>
                  </a:schemeClr>
                </a:solidFill>
              </a:rPr>
              <a:t> </a:t>
            </a:r>
            <a:r>
              <a:rPr lang="en-US" sz="2400" dirty="0" err="1">
                <a:solidFill>
                  <a:schemeClr val="tx1">
                    <a:lumMod val="95000"/>
                    <a:lumOff val="5000"/>
                  </a:schemeClr>
                </a:solidFill>
              </a:rPr>
              <a:t>áp</a:t>
            </a:r>
            <a:r>
              <a:rPr lang="en-US" sz="2400" dirty="0">
                <a:solidFill>
                  <a:schemeClr val="tx1">
                    <a:lumMod val="95000"/>
                    <a:lumOff val="5000"/>
                  </a:schemeClr>
                </a:solidFill>
              </a:rPr>
              <a:t> (</a:t>
            </a:r>
            <a:r>
              <a:rPr lang="en-US" sz="2400" dirty="0" err="1">
                <a:solidFill>
                  <a:schemeClr val="tx1">
                    <a:lumMod val="95000"/>
                    <a:lumOff val="5000"/>
                  </a:schemeClr>
                </a:solidFill>
              </a:rPr>
              <a:t>ví</a:t>
            </a:r>
            <a:r>
              <a:rPr lang="en-US" sz="2400" dirty="0">
                <a:solidFill>
                  <a:schemeClr val="tx1">
                    <a:lumMod val="95000"/>
                    <a:lumOff val="5000"/>
                  </a:schemeClr>
                </a:solidFill>
              </a:rPr>
              <a:t> </a:t>
            </a:r>
            <a:r>
              <a:rPr lang="en-US" sz="2400" dirty="0" err="1">
                <a:solidFill>
                  <a:schemeClr val="tx1">
                    <a:lumMod val="95000"/>
                    <a:lumOff val="5000"/>
                  </a:schemeClr>
                </a:solidFill>
              </a:rPr>
              <a:t>dụ</a:t>
            </a:r>
            <a:r>
              <a:rPr lang="en-US" sz="2400" dirty="0">
                <a:solidFill>
                  <a:schemeClr val="tx1">
                    <a:lumMod val="95000"/>
                    <a:lumOff val="5000"/>
                  </a:schemeClr>
                </a:solidFill>
              </a:rPr>
              <a:t> </a:t>
            </a:r>
            <a:r>
              <a:rPr lang="en-US" sz="2400" dirty="0" err="1">
                <a:solidFill>
                  <a:schemeClr val="tx1">
                    <a:lumMod val="95000"/>
                    <a:lumOff val="5000"/>
                  </a:schemeClr>
                </a:solidFill>
              </a:rPr>
              <a:t>xung</a:t>
            </a:r>
            <a:r>
              <a:rPr lang="en-US" sz="2400" dirty="0">
                <a:solidFill>
                  <a:schemeClr val="tx1">
                    <a:lumMod val="95000"/>
                    <a:lumOff val="5000"/>
                  </a:schemeClr>
                </a:solidFill>
              </a:rPr>
              <a:t> </a:t>
            </a:r>
            <a:r>
              <a:rPr lang="en-US" sz="2400" dirty="0" err="1">
                <a:solidFill>
                  <a:schemeClr val="tx1">
                    <a:lumMod val="95000"/>
                    <a:lumOff val="5000"/>
                  </a:schemeClr>
                </a:solidFill>
              </a:rPr>
              <a:t>sét</a:t>
            </a:r>
            <a:r>
              <a:rPr lang="en-US" sz="2400" dirty="0">
                <a:solidFill>
                  <a:schemeClr val="tx1">
                    <a:lumMod val="95000"/>
                    <a:lumOff val="5000"/>
                  </a:schemeClr>
                </a:solidFill>
              </a:rPr>
              <a:t>)</a:t>
            </a:r>
          </a:p>
          <a:p>
            <a:pPr marL="0" indent="0">
              <a:buNone/>
            </a:pPr>
            <a:r>
              <a:rPr lang="en-US" sz="2400" dirty="0" err="1">
                <a:solidFill>
                  <a:schemeClr val="tx1">
                    <a:lumMod val="95000"/>
                    <a:lumOff val="5000"/>
                  </a:schemeClr>
                </a:solidFill>
              </a:rPr>
              <a:t>Quá</a:t>
            </a:r>
            <a:r>
              <a:rPr lang="en-US" sz="2400" dirty="0">
                <a:solidFill>
                  <a:schemeClr val="tx1">
                    <a:lumMod val="95000"/>
                    <a:lumOff val="5000"/>
                  </a:schemeClr>
                </a:solidFill>
              </a:rPr>
              <a:t> </a:t>
            </a:r>
            <a:r>
              <a:rPr lang="en-US" sz="2400" dirty="0" err="1">
                <a:solidFill>
                  <a:schemeClr val="tx1">
                    <a:lumMod val="95000"/>
                    <a:lumOff val="5000"/>
                  </a:schemeClr>
                </a:solidFill>
              </a:rPr>
              <a:t>áp</a:t>
            </a:r>
            <a:r>
              <a:rPr lang="en-US" sz="2400" dirty="0">
                <a:solidFill>
                  <a:schemeClr val="tx1">
                    <a:lumMod val="95000"/>
                    <a:lumOff val="5000"/>
                  </a:schemeClr>
                </a:solidFill>
              </a:rPr>
              <a:t> </a:t>
            </a:r>
            <a:r>
              <a:rPr lang="en-US" sz="2400" dirty="0" err="1">
                <a:solidFill>
                  <a:schemeClr val="tx1">
                    <a:lumMod val="95000"/>
                    <a:lumOff val="5000"/>
                  </a:schemeClr>
                </a:solidFill>
              </a:rPr>
              <a:t>tạm</a:t>
            </a:r>
            <a:r>
              <a:rPr lang="en-US" sz="2400" dirty="0">
                <a:solidFill>
                  <a:schemeClr val="tx1">
                    <a:lumMod val="95000"/>
                    <a:lumOff val="5000"/>
                  </a:schemeClr>
                </a:solidFill>
              </a:rPr>
              <a:t> </a:t>
            </a:r>
            <a:r>
              <a:rPr lang="en-US" sz="2400" dirty="0" err="1">
                <a:solidFill>
                  <a:schemeClr val="tx1">
                    <a:lumMod val="95000"/>
                    <a:lumOff val="5000"/>
                  </a:schemeClr>
                </a:solidFill>
              </a:rPr>
              <a:t>thời</a:t>
            </a:r>
            <a:endParaRPr lang="en-US" sz="2400" dirty="0">
              <a:solidFill>
                <a:schemeClr val="tx1">
                  <a:lumMod val="95000"/>
                  <a:lumOff val="5000"/>
                </a:schemeClr>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24</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grpSp>
        <p:nvGrpSpPr>
          <p:cNvPr id="18" name="Group 17"/>
          <p:cNvGrpSpPr/>
          <p:nvPr/>
        </p:nvGrpSpPr>
        <p:grpSpPr>
          <a:xfrm>
            <a:off x="819150" y="1981200"/>
            <a:ext cx="7353300" cy="4152306"/>
            <a:chOff x="1047894" y="3214887"/>
            <a:chExt cx="6819612" cy="3521475"/>
          </a:xfrm>
        </p:grpSpPr>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894" y="3214887"/>
              <a:ext cx="6700983" cy="300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ontent Placeholder 2"/>
            <p:cNvSpPr txBox="1">
              <a:spLocks/>
            </p:cNvSpPr>
            <p:nvPr/>
          </p:nvSpPr>
          <p:spPr>
            <a:xfrm>
              <a:off x="4648200" y="6215663"/>
              <a:ext cx="3219306" cy="5206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chemeClr val="accent2">
                      <a:lumMod val="75000"/>
                    </a:schemeClr>
                  </a:solidFill>
                </a:rPr>
                <a:t>3. </a:t>
              </a:r>
              <a:r>
                <a:rPr lang="en-US" sz="2400" b="1" dirty="0" err="1" smtClean="0">
                  <a:solidFill>
                    <a:schemeClr val="accent2">
                      <a:lumMod val="75000"/>
                    </a:schemeClr>
                  </a:solidFill>
                </a:rPr>
                <a:t>Quá</a:t>
              </a:r>
              <a:r>
                <a:rPr lang="en-US" sz="2400" b="1" dirty="0" smtClean="0">
                  <a:solidFill>
                    <a:schemeClr val="accent2">
                      <a:lumMod val="75000"/>
                    </a:schemeClr>
                  </a:solidFill>
                </a:rPr>
                <a:t> </a:t>
              </a:r>
              <a:r>
                <a:rPr lang="en-US" sz="2400" b="1" dirty="0" err="1">
                  <a:solidFill>
                    <a:schemeClr val="accent2">
                      <a:lumMod val="75000"/>
                    </a:schemeClr>
                  </a:solidFill>
                </a:rPr>
                <a:t>áp</a:t>
              </a:r>
              <a:r>
                <a:rPr lang="en-US" sz="2400" b="1" dirty="0">
                  <a:solidFill>
                    <a:schemeClr val="accent2">
                      <a:lumMod val="75000"/>
                    </a:schemeClr>
                  </a:solidFill>
                </a:rPr>
                <a:t> </a:t>
              </a:r>
              <a:r>
                <a:rPr lang="en-US" sz="2400" b="1" dirty="0" err="1">
                  <a:solidFill>
                    <a:schemeClr val="accent2">
                      <a:lumMod val="75000"/>
                    </a:schemeClr>
                  </a:solidFill>
                </a:rPr>
                <a:t>tạm</a:t>
              </a:r>
              <a:r>
                <a:rPr lang="en-US" sz="2400" b="1" dirty="0">
                  <a:solidFill>
                    <a:schemeClr val="accent2">
                      <a:lumMod val="75000"/>
                    </a:schemeClr>
                  </a:solidFill>
                </a:rPr>
                <a:t> </a:t>
              </a:r>
              <a:r>
                <a:rPr lang="en-US" sz="2400" b="1" dirty="0" err="1">
                  <a:solidFill>
                    <a:schemeClr val="accent2">
                      <a:lumMod val="75000"/>
                    </a:schemeClr>
                  </a:solidFill>
                </a:rPr>
                <a:t>thời</a:t>
              </a:r>
              <a:endParaRPr lang="vi-VN" sz="2400" b="1" dirty="0">
                <a:solidFill>
                  <a:schemeClr val="accent2">
                    <a:lumMod val="75000"/>
                  </a:schemeClr>
                </a:solidFill>
              </a:endParaRPr>
            </a:p>
          </p:txBody>
        </p:sp>
        <p:sp>
          <p:nvSpPr>
            <p:cNvPr id="22" name="Content Placeholder 2"/>
            <p:cNvSpPr txBox="1">
              <a:spLocks/>
            </p:cNvSpPr>
            <p:nvPr/>
          </p:nvSpPr>
          <p:spPr>
            <a:xfrm>
              <a:off x="1179079" y="5486400"/>
              <a:ext cx="3219306" cy="5206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chemeClr val="accent2">
                      <a:lumMod val="75000"/>
                    </a:schemeClr>
                  </a:solidFill>
                </a:rPr>
                <a:t>2. </a:t>
              </a:r>
              <a:r>
                <a:rPr lang="en-US" sz="2400" b="1" dirty="0" err="1" smtClean="0">
                  <a:solidFill>
                    <a:schemeClr val="accent2">
                      <a:lumMod val="75000"/>
                    </a:schemeClr>
                  </a:solidFill>
                </a:rPr>
                <a:t>Xung</a:t>
              </a:r>
              <a:r>
                <a:rPr lang="en-US" sz="2400" b="1" dirty="0" smtClean="0">
                  <a:solidFill>
                    <a:schemeClr val="accent2">
                      <a:lumMod val="75000"/>
                    </a:schemeClr>
                  </a:solidFill>
                </a:rPr>
                <a:t> </a:t>
              </a:r>
              <a:r>
                <a:rPr lang="en-US" sz="2400" b="1" dirty="0" err="1">
                  <a:solidFill>
                    <a:schemeClr val="accent2">
                      <a:lumMod val="75000"/>
                    </a:schemeClr>
                  </a:solidFill>
                </a:rPr>
                <a:t>gai</a:t>
              </a:r>
              <a:r>
                <a:rPr lang="en-US" sz="2400" b="1" dirty="0">
                  <a:solidFill>
                    <a:schemeClr val="accent2">
                      <a:lumMod val="75000"/>
                    </a:schemeClr>
                  </a:solidFill>
                </a:rPr>
                <a:t> </a:t>
              </a:r>
              <a:r>
                <a:rPr lang="en-US" sz="2400" b="1" dirty="0" err="1">
                  <a:solidFill>
                    <a:schemeClr val="accent2">
                      <a:lumMod val="75000"/>
                    </a:schemeClr>
                  </a:solidFill>
                </a:rPr>
                <a:t>điện</a:t>
              </a:r>
              <a:r>
                <a:rPr lang="en-US" sz="2400" b="1" dirty="0">
                  <a:solidFill>
                    <a:schemeClr val="accent2">
                      <a:lumMod val="75000"/>
                    </a:schemeClr>
                  </a:solidFill>
                </a:rPr>
                <a:t> </a:t>
              </a:r>
              <a:r>
                <a:rPr lang="en-US" sz="2400" b="1" dirty="0" err="1">
                  <a:solidFill>
                    <a:schemeClr val="accent2">
                      <a:lumMod val="75000"/>
                    </a:schemeClr>
                  </a:solidFill>
                </a:rPr>
                <a:t>áp</a:t>
              </a:r>
              <a:endParaRPr lang="vi-VN" sz="2400" b="1" dirty="0">
                <a:solidFill>
                  <a:schemeClr val="accent2">
                    <a:lumMod val="75000"/>
                  </a:schemeClr>
                </a:solidFill>
              </a:endParaRPr>
            </a:p>
          </p:txBody>
        </p:sp>
      </p:grpSp>
    </p:spTree>
    <p:extLst>
      <p:ext uri="{BB962C8B-B14F-4D97-AF65-F5344CB8AC3E}">
        <p14:creationId xmlns:p14="http://schemas.microsoft.com/office/powerpoint/2010/main" val="763815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84861"/>
            <a:ext cx="647700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5. </a:t>
            </a:r>
            <a:r>
              <a:rPr lang="en-US" sz="3200" b="1" dirty="0" err="1">
                <a:solidFill>
                  <a:srgbClr val="00B050"/>
                </a:solidFill>
                <a:latin typeface="Times New Roman" pitchFamily="18" charset="0"/>
                <a:cs typeface="Times New Roman" pitchFamily="18" charset="0"/>
              </a:rPr>
              <a:t>Dự</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đoán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nguyên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hư</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hỏng</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298450" y="1018473"/>
            <a:ext cx="8394700" cy="2486727"/>
          </a:xfrm>
        </p:spPr>
        <p:txBody>
          <a:bodyPr>
            <a:normAutofit fontScale="92500" lnSpcReduction="20000"/>
          </a:bodyPr>
          <a:lstStyle/>
          <a:p>
            <a:pPr marL="0" indent="0">
              <a:buNone/>
            </a:pPr>
            <a:r>
              <a:rPr lang="en-US" sz="3000" b="1" dirty="0" smtClean="0">
                <a:solidFill>
                  <a:srgbClr val="0000CC"/>
                </a:solidFill>
              </a:rPr>
              <a:t>5.2 </a:t>
            </a:r>
            <a:r>
              <a:rPr lang="en-US" sz="3000" b="1" dirty="0" err="1">
                <a:solidFill>
                  <a:srgbClr val="0000CC"/>
                </a:solidFill>
              </a:rPr>
              <a:t>Thực</a:t>
            </a:r>
            <a:r>
              <a:rPr lang="en-US" sz="3000" b="1" dirty="0">
                <a:solidFill>
                  <a:srgbClr val="0000CC"/>
                </a:solidFill>
              </a:rPr>
              <a:t> </a:t>
            </a:r>
            <a:r>
              <a:rPr lang="en-US" sz="3000" b="1" dirty="0" err="1">
                <a:solidFill>
                  <a:srgbClr val="0000CC"/>
                </a:solidFill>
              </a:rPr>
              <a:t>tế</a:t>
            </a:r>
            <a:r>
              <a:rPr lang="en-US" sz="3000" b="1" dirty="0">
                <a:solidFill>
                  <a:srgbClr val="0000CC"/>
                </a:solidFill>
              </a:rPr>
              <a:t>, </a:t>
            </a:r>
            <a:r>
              <a:rPr lang="en-US" sz="3000" b="1" dirty="0" err="1">
                <a:solidFill>
                  <a:srgbClr val="0000CC"/>
                </a:solidFill>
              </a:rPr>
              <a:t>nguyên</a:t>
            </a:r>
            <a:r>
              <a:rPr lang="en-US" sz="3000" b="1" dirty="0">
                <a:solidFill>
                  <a:srgbClr val="0000CC"/>
                </a:solidFill>
              </a:rPr>
              <a:t> </a:t>
            </a:r>
            <a:r>
              <a:rPr lang="en-US" sz="3000" b="1" dirty="0" err="1">
                <a:solidFill>
                  <a:srgbClr val="0000CC"/>
                </a:solidFill>
              </a:rPr>
              <a:t>nhân</a:t>
            </a:r>
            <a:r>
              <a:rPr lang="en-US" sz="3000" b="1" dirty="0">
                <a:solidFill>
                  <a:srgbClr val="0000CC"/>
                </a:solidFill>
              </a:rPr>
              <a:t> </a:t>
            </a:r>
            <a:r>
              <a:rPr lang="en-US" sz="3000" b="1" dirty="0" err="1">
                <a:solidFill>
                  <a:srgbClr val="0000CC"/>
                </a:solidFill>
              </a:rPr>
              <a:t>hư</a:t>
            </a:r>
            <a:r>
              <a:rPr lang="en-US" sz="3000" b="1" dirty="0">
                <a:solidFill>
                  <a:srgbClr val="0000CC"/>
                </a:solidFill>
              </a:rPr>
              <a:t> </a:t>
            </a:r>
            <a:r>
              <a:rPr lang="en-US" sz="3000" b="1" dirty="0" err="1">
                <a:solidFill>
                  <a:srgbClr val="0000CC"/>
                </a:solidFill>
              </a:rPr>
              <a:t>hỏng</a:t>
            </a:r>
            <a:r>
              <a:rPr lang="en-US" sz="3000" b="1" dirty="0">
                <a:solidFill>
                  <a:srgbClr val="0000CC"/>
                </a:solidFill>
              </a:rPr>
              <a:t> </a:t>
            </a:r>
            <a:r>
              <a:rPr lang="en-US" sz="3000" b="1" dirty="0" err="1">
                <a:solidFill>
                  <a:srgbClr val="0000CC"/>
                </a:solidFill>
              </a:rPr>
              <a:t>là</a:t>
            </a:r>
            <a:r>
              <a:rPr lang="en-US" sz="3000" b="1" dirty="0">
                <a:solidFill>
                  <a:srgbClr val="0000CC"/>
                </a:solidFill>
              </a:rPr>
              <a:t> do </a:t>
            </a:r>
            <a:r>
              <a:rPr lang="en-US" sz="3000" b="1" dirty="0" err="1">
                <a:solidFill>
                  <a:srgbClr val="0000CC"/>
                </a:solidFill>
              </a:rPr>
              <a:t>điện</a:t>
            </a:r>
            <a:r>
              <a:rPr lang="en-US" sz="3000" b="1" dirty="0">
                <a:solidFill>
                  <a:srgbClr val="0000CC"/>
                </a:solidFill>
              </a:rPr>
              <a:t> </a:t>
            </a:r>
            <a:r>
              <a:rPr lang="en-US" sz="3000" b="1" dirty="0" err="1">
                <a:solidFill>
                  <a:srgbClr val="0000CC"/>
                </a:solidFill>
              </a:rPr>
              <a:t>áp</a:t>
            </a:r>
            <a:r>
              <a:rPr lang="en-US" sz="3000" b="1" dirty="0">
                <a:solidFill>
                  <a:srgbClr val="0000CC"/>
                </a:solidFill>
              </a:rPr>
              <a:t> </a:t>
            </a:r>
            <a:r>
              <a:rPr lang="en-US" sz="3000" b="1" dirty="0" err="1">
                <a:solidFill>
                  <a:srgbClr val="0000CC"/>
                </a:solidFill>
              </a:rPr>
              <a:t>quá</a:t>
            </a:r>
            <a:r>
              <a:rPr lang="en-US" sz="3000" b="1" dirty="0">
                <a:solidFill>
                  <a:srgbClr val="0000CC"/>
                </a:solidFill>
              </a:rPr>
              <a:t> </a:t>
            </a:r>
            <a:r>
              <a:rPr lang="en-US" sz="3000" b="1" dirty="0" err="1">
                <a:solidFill>
                  <a:srgbClr val="0000CC"/>
                </a:solidFill>
              </a:rPr>
              <a:t>độ</a:t>
            </a:r>
            <a:r>
              <a:rPr lang="en-US" sz="3000" b="1" dirty="0">
                <a:solidFill>
                  <a:srgbClr val="0000CC"/>
                </a:solidFill>
              </a:rPr>
              <a:t> </a:t>
            </a:r>
            <a:r>
              <a:rPr lang="en-US" sz="3000" b="1" dirty="0" smtClean="0">
                <a:solidFill>
                  <a:srgbClr val="0000CC"/>
                </a:solidFill>
              </a:rPr>
              <a:t>(</a:t>
            </a:r>
            <a:r>
              <a:rPr lang="en-US" sz="3000" b="1" dirty="0" err="1">
                <a:solidFill>
                  <a:srgbClr val="0000CC"/>
                </a:solidFill>
              </a:rPr>
              <a:t>chưa</a:t>
            </a:r>
            <a:r>
              <a:rPr lang="en-US" sz="3000" b="1" dirty="0">
                <a:solidFill>
                  <a:srgbClr val="0000CC"/>
                </a:solidFill>
              </a:rPr>
              <a:t> </a:t>
            </a:r>
            <a:r>
              <a:rPr lang="en-US" sz="3000" b="1" dirty="0" err="1">
                <a:solidFill>
                  <a:srgbClr val="0000CC"/>
                </a:solidFill>
              </a:rPr>
              <a:t>phải</a:t>
            </a:r>
            <a:r>
              <a:rPr lang="en-US" sz="3000" b="1" dirty="0">
                <a:solidFill>
                  <a:srgbClr val="0000CC"/>
                </a:solidFill>
              </a:rPr>
              <a:t> </a:t>
            </a:r>
            <a:r>
              <a:rPr lang="en-US" sz="3000" b="1" dirty="0" err="1">
                <a:solidFill>
                  <a:srgbClr val="0000CC"/>
                </a:solidFill>
              </a:rPr>
              <a:t>sét</a:t>
            </a:r>
            <a:r>
              <a:rPr lang="en-US" sz="3000" b="1" dirty="0">
                <a:solidFill>
                  <a:srgbClr val="0000CC"/>
                </a:solidFill>
              </a:rPr>
              <a:t>) </a:t>
            </a:r>
            <a:r>
              <a:rPr lang="en-US" sz="3000" b="1" dirty="0" err="1">
                <a:solidFill>
                  <a:srgbClr val="0000CC"/>
                </a:solidFill>
              </a:rPr>
              <a:t>xảy</a:t>
            </a:r>
            <a:r>
              <a:rPr lang="en-US" sz="3000" b="1" dirty="0">
                <a:solidFill>
                  <a:srgbClr val="0000CC"/>
                </a:solidFill>
              </a:rPr>
              <a:t> </a:t>
            </a:r>
            <a:r>
              <a:rPr lang="en-US" sz="3000" b="1" dirty="0" err="1">
                <a:solidFill>
                  <a:srgbClr val="0000CC"/>
                </a:solidFill>
              </a:rPr>
              <a:t>ra</a:t>
            </a:r>
            <a:r>
              <a:rPr lang="en-US" sz="3000" b="1" dirty="0">
                <a:solidFill>
                  <a:srgbClr val="0000CC"/>
                </a:solidFill>
              </a:rPr>
              <a:t> </a:t>
            </a:r>
            <a:r>
              <a:rPr lang="en-US" sz="3000" b="1" dirty="0" err="1">
                <a:solidFill>
                  <a:srgbClr val="0000CC"/>
                </a:solidFill>
              </a:rPr>
              <a:t>khi</a:t>
            </a:r>
            <a:r>
              <a:rPr lang="en-US" sz="3000" b="1" dirty="0">
                <a:solidFill>
                  <a:srgbClr val="0000CC"/>
                </a:solidFill>
              </a:rPr>
              <a:t>:</a:t>
            </a:r>
          </a:p>
          <a:p>
            <a:pPr marL="0" indent="0">
              <a:buNone/>
            </a:pPr>
            <a:endParaRPr lang="en-US" sz="2400" i="1" dirty="0"/>
          </a:p>
          <a:p>
            <a:pPr marL="0" indent="0">
              <a:buNone/>
            </a:pPr>
            <a:r>
              <a:rPr lang="en-US" sz="2400" i="1" dirty="0"/>
              <a:t>1. </a:t>
            </a:r>
            <a:r>
              <a:rPr lang="en-US" sz="2400" i="1" dirty="0" err="1"/>
              <a:t>Giữa</a:t>
            </a:r>
            <a:r>
              <a:rPr lang="en-US" sz="2400" i="1" dirty="0"/>
              <a:t> L-G </a:t>
            </a:r>
            <a:r>
              <a:rPr lang="en-US" sz="2400" i="1" dirty="0" err="1"/>
              <a:t>và</a:t>
            </a:r>
            <a:r>
              <a:rPr lang="en-US" sz="2400" i="1" dirty="0"/>
              <a:t> N-G </a:t>
            </a:r>
            <a:r>
              <a:rPr lang="en-US" sz="2400" i="1" dirty="0" err="1"/>
              <a:t>luôn</a:t>
            </a:r>
            <a:r>
              <a:rPr lang="en-US" sz="2400" i="1" dirty="0"/>
              <a:t> </a:t>
            </a:r>
            <a:r>
              <a:rPr lang="en-US" sz="2400" i="1" dirty="0" err="1"/>
              <a:t>tồn</a:t>
            </a:r>
            <a:r>
              <a:rPr lang="en-US" sz="2400" i="1" dirty="0"/>
              <a:t> </a:t>
            </a:r>
            <a:r>
              <a:rPr lang="en-US" sz="2400" i="1" dirty="0" err="1"/>
              <a:t>tại</a:t>
            </a:r>
            <a:r>
              <a:rPr lang="en-US" sz="2400" i="1" dirty="0"/>
              <a:t> </a:t>
            </a:r>
            <a:r>
              <a:rPr lang="en-US" sz="2400" i="1" dirty="0" err="1"/>
              <a:t>một</a:t>
            </a:r>
            <a:r>
              <a:rPr lang="en-US" sz="2400" i="1" dirty="0"/>
              <a:t> </a:t>
            </a:r>
            <a:r>
              <a:rPr lang="en-US" sz="2400" i="1" dirty="0" err="1"/>
              <a:t>điện</a:t>
            </a:r>
            <a:r>
              <a:rPr lang="en-US" sz="2400" i="1" dirty="0"/>
              <a:t> </a:t>
            </a:r>
            <a:r>
              <a:rPr lang="en-US" sz="2400" i="1" dirty="0" err="1"/>
              <a:t>thế</a:t>
            </a:r>
            <a:r>
              <a:rPr lang="en-US" sz="2400" i="1" dirty="0"/>
              <a:t> </a:t>
            </a:r>
            <a:r>
              <a:rPr lang="en-US" sz="2400" i="1" dirty="0" err="1"/>
              <a:t>nào</a:t>
            </a:r>
            <a:r>
              <a:rPr lang="en-US" sz="2400" i="1" dirty="0"/>
              <a:t> </a:t>
            </a:r>
            <a:r>
              <a:rPr lang="en-US" sz="2400" i="1" dirty="0" err="1"/>
              <a:t>đó</a:t>
            </a:r>
            <a:r>
              <a:rPr lang="en-US" sz="2400" i="1" dirty="0"/>
              <a:t> </a:t>
            </a:r>
            <a:r>
              <a:rPr lang="en-US" sz="2400" i="1" dirty="0" err="1"/>
              <a:t>làm</a:t>
            </a:r>
            <a:r>
              <a:rPr lang="en-US" sz="2400" i="1" dirty="0"/>
              <a:t> </a:t>
            </a:r>
            <a:r>
              <a:rPr lang="en-US" sz="2400" i="1" dirty="0" err="1"/>
              <a:t>cho</a:t>
            </a:r>
            <a:r>
              <a:rPr lang="en-US" sz="2400" i="1" dirty="0"/>
              <a:t> GDT </a:t>
            </a:r>
            <a:r>
              <a:rPr lang="en-US" sz="2400" i="1" dirty="0" err="1"/>
              <a:t>không</a:t>
            </a:r>
            <a:r>
              <a:rPr lang="en-US" sz="2400" i="1" dirty="0"/>
              <a:t> </a:t>
            </a:r>
            <a:r>
              <a:rPr lang="en-US" sz="2400" i="1" dirty="0" err="1"/>
              <a:t>tắt</a:t>
            </a:r>
            <a:r>
              <a:rPr lang="en-US" sz="2400" i="1" dirty="0"/>
              <a:t> </a:t>
            </a:r>
            <a:r>
              <a:rPr lang="en-US" sz="2400" i="1" dirty="0" err="1"/>
              <a:t>được</a:t>
            </a:r>
            <a:r>
              <a:rPr lang="en-US" sz="2400" i="1" dirty="0"/>
              <a:t> (GDT </a:t>
            </a:r>
            <a:r>
              <a:rPr lang="en-US" sz="2400" i="1" dirty="0" err="1"/>
              <a:t>chỉ</a:t>
            </a:r>
            <a:r>
              <a:rPr lang="en-US" sz="2400" i="1" dirty="0"/>
              <a:t> </a:t>
            </a:r>
            <a:r>
              <a:rPr lang="en-US" sz="2400" i="1" dirty="0" err="1"/>
              <a:t>tắt</a:t>
            </a:r>
            <a:r>
              <a:rPr lang="en-US" sz="2400" i="1" dirty="0"/>
              <a:t> </a:t>
            </a:r>
            <a:r>
              <a:rPr lang="en-US" sz="2400" i="1" dirty="0" err="1"/>
              <a:t>khi</a:t>
            </a:r>
            <a:r>
              <a:rPr lang="en-US" sz="2400" i="1" dirty="0"/>
              <a:t> </a:t>
            </a:r>
            <a:r>
              <a:rPr lang="en-US" sz="2400" i="1" dirty="0" err="1"/>
              <a:t>có</a:t>
            </a:r>
            <a:r>
              <a:rPr lang="en-US" sz="2400" i="1" dirty="0"/>
              <a:t> </a:t>
            </a:r>
            <a:r>
              <a:rPr lang="en-US" sz="2400" i="1" dirty="0" err="1"/>
              <a:t>dòng</a:t>
            </a:r>
            <a:r>
              <a:rPr lang="en-US" sz="2400" i="1" dirty="0"/>
              <a:t> </a:t>
            </a:r>
            <a:r>
              <a:rPr lang="en-US" sz="2400" i="1" dirty="0" err="1"/>
              <a:t>về</a:t>
            </a:r>
            <a:r>
              <a:rPr lang="en-US" sz="2400" i="1" dirty="0"/>
              <a:t> 0)</a:t>
            </a:r>
            <a:endParaRPr lang="en-US" sz="2400" dirty="0">
              <a:solidFill>
                <a:srgbClr val="FF0000"/>
              </a:solidFill>
            </a:endParaRPr>
          </a:p>
          <a:p>
            <a:pPr marL="0" indent="0">
              <a:buNone/>
            </a:pPr>
            <a:r>
              <a:rPr lang="en-US" sz="2400" i="1" dirty="0">
                <a:solidFill>
                  <a:schemeClr val="tx1">
                    <a:lumMod val="95000"/>
                    <a:lumOff val="5000"/>
                  </a:schemeClr>
                </a:solidFill>
              </a:rPr>
              <a:t>2. </a:t>
            </a:r>
            <a:r>
              <a:rPr lang="en-US" sz="2400" i="1" dirty="0" err="1">
                <a:solidFill>
                  <a:schemeClr val="tx1">
                    <a:lumMod val="95000"/>
                    <a:lumOff val="5000"/>
                  </a:schemeClr>
                </a:solidFill>
              </a:rPr>
              <a:t>Khởi</a:t>
            </a:r>
            <a:r>
              <a:rPr lang="en-US" sz="2400" i="1" dirty="0">
                <a:solidFill>
                  <a:schemeClr val="tx1">
                    <a:lumMod val="95000"/>
                    <a:lumOff val="5000"/>
                  </a:schemeClr>
                </a:solidFill>
              </a:rPr>
              <a:t> </a:t>
            </a:r>
            <a:r>
              <a:rPr lang="en-US" sz="2400" i="1" dirty="0" err="1">
                <a:solidFill>
                  <a:schemeClr val="tx1">
                    <a:lumMod val="95000"/>
                    <a:lumOff val="5000"/>
                  </a:schemeClr>
                </a:solidFill>
              </a:rPr>
              <a:t>động</a:t>
            </a:r>
            <a:r>
              <a:rPr lang="en-US" sz="2400" i="1" dirty="0">
                <a:solidFill>
                  <a:schemeClr val="tx1">
                    <a:lumMod val="95000"/>
                    <a:lumOff val="5000"/>
                  </a:schemeClr>
                </a:solidFill>
              </a:rPr>
              <a:t> </a:t>
            </a:r>
            <a:r>
              <a:rPr lang="en-US" sz="2400" i="1" dirty="0" err="1">
                <a:solidFill>
                  <a:schemeClr val="tx1">
                    <a:lumMod val="95000"/>
                    <a:lumOff val="5000"/>
                  </a:schemeClr>
                </a:solidFill>
              </a:rPr>
              <a:t>máy</a:t>
            </a:r>
            <a:endParaRPr lang="en-US" sz="2400" i="1" dirty="0">
              <a:solidFill>
                <a:schemeClr val="tx1">
                  <a:lumMod val="95000"/>
                  <a:lumOff val="5000"/>
                </a:schemeClr>
              </a:solidFill>
            </a:endParaRPr>
          </a:p>
          <a:p>
            <a:pPr marL="0" indent="0">
              <a:buNone/>
            </a:pPr>
            <a:r>
              <a:rPr lang="en-US" sz="2400" i="1" dirty="0">
                <a:solidFill>
                  <a:schemeClr val="tx1">
                    <a:lumMod val="95000"/>
                    <a:lumOff val="5000"/>
                  </a:schemeClr>
                </a:solidFill>
              </a:rPr>
              <a:t>3. </a:t>
            </a:r>
            <a:r>
              <a:rPr lang="en-US" sz="2400" i="1" dirty="0" err="1">
                <a:solidFill>
                  <a:schemeClr val="tx1">
                    <a:lumMod val="95000"/>
                    <a:lumOff val="5000"/>
                  </a:schemeClr>
                </a:solidFill>
              </a:rPr>
              <a:t>Đóng</a:t>
            </a:r>
            <a:r>
              <a:rPr lang="en-US" sz="2400" i="1" dirty="0">
                <a:solidFill>
                  <a:schemeClr val="tx1">
                    <a:lumMod val="95000"/>
                    <a:lumOff val="5000"/>
                  </a:schemeClr>
                </a:solidFill>
              </a:rPr>
              <a:t> </a:t>
            </a:r>
            <a:r>
              <a:rPr lang="en-US" sz="2400" i="1" dirty="0" err="1">
                <a:solidFill>
                  <a:schemeClr val="tx1">
                    <a:lumMod val="95000"/>
                    <a:lumOff val="5000"/>
                  </a:schemeClr>
                </a:solidFill>
              </a:rPr>
              <a:t>và</a:t>
            </a:r>
            <a:r>
              <a:rPr lang="en-US" sz="2400" i="1" dirty="0">
                <a:solidFill>
                  <a:schemeClr val="tx1">
                    <a:lumMod val="95000"/>
                    <a:lumOff val="5000"/>
                  </a:schemeClr>
                </a:solidFill>
              </a:rPr>
              <a:t> </a:t>
            </a:r>
            <a:r>
              <a:rPr lang="en-US" sz="2400" i="1" dirty="0" err="1">
                <a:solidFill>
                  <a:schemeClr val="tx1">
                    <a:lumMod val="95000"/>
                    <a:lumOff val="5000"/>
                  </a:schemeClr>
                </a:solidFill>
              </a:rPr>
              <a:t>đặc</a:t>
            </a:r>
            <a:r>
              <a:rPr lang="en-US" sz="2400" i="1" dirty="0">
                <a:solidFill>
                  <a:schemeClr val="tx1">
                    <a:lumMod val="95000"/>
                    <a:lumOff val="5000"/>
                  </a:schemeClr>
                </a:solidFill>
              </a:rPr>
              <a:t> </a:t>
            </a:r>
            <a:r>
              <a:rPr lang="en-US" sz="2400" i="1" dirty="0" err="1">
                <a:solidFill>
                  <a:schemeClr val="tx1">
                    <a:lumMod val="95000"/>
                    <a:lumOff val="5000"/>
                  </a:schemeClr>
                </a:solidFill>
              </a:rPr>
              <a:t>biệt</a:t>
            </a:r>
            <a:r>
              <a:rPr lang="en-US" sz="2400" i="1" dirty="0">
                <a:solidFill>
                  <a:schemeClr val="tx1">
                    <a:lumMod val="95000"/>
                    <a:lumOff val="5000"/>
                  </a:schemeClr>
                </a:solidFill>
              </a:rPr>
              <a:t> </a:t>
            </a:r>
            <a:r>
              <a:rPr lang="en-US" sz="2400" i="1" dirty="0" err="1">
                <a:solidFill>
                  <a:schemeClr val="tx1">
                    <a:lumMod val="95000"/>
                    <a:lumOff val="5000"/>
                  </a:schemeClr>
                </a:solidFill>
              </a:rPr>
              <a:t>là</a:t>
            </a:r>
            <a:r>
              <a:rPr lang="en-US" sz="2400" i="1" dirty="0">
                <a:solidFill>
                  <a:schemeClr val="tx1">
                    <a:lumMod val="95000"/>
                    <a:lumOff val="5000"/>
                  </a:schemeClr>
                </a:solidFill>
              </a:rPr>
              <a:t> </a:t>
            </a:r>
            <a:r>
              <a:rPr lang="en-US" sz="2400" i="1" dirty="0" err="1">
                <a:solidFill>
                  <a:schemeClr val="tx1">
                    <a:lumMod val="95000"/>
                    <a:lumOff val="5000"/>
                  </a:schemeClr>
                </a:solidFill>
              </a:rPr>
              <a:t>tắt</a:t>
            </a:r>
            <a:r>
              <a:rPr lang="en-US" sz="2400" i="1" dirty="0">
                <a:solidFill>
                  <a:schemeClr val="tx1">
                    <a:lumMod val="95000"/>
                    <a:lumOff val="5000"/>
                  </a:schemeClr>
                </a:solidFill>
              </a:rPr>
              <a:t> </a:t>
            </a:r>
            <a:r>
              <a:rPr lang="en-US" sz="2400" i="1" dirty="0" err="1">
                <a:solidFill>
                  <a:schemeClr val="tx1">
                    <a:lumMod val="95000"/>
                    <a:lumOff val="5000"/>
                  </a:schemeClr>
                </a:solidFill>
              </a:rPr>
              <a:t>một</a:t>
            </a:r>
            <a:r>
              <a:rPr lang="en-US" sz="2400" i="1" dirty="0">
                <a:solidFill>
                  <a:schemeClr val="tx1">
                    <a:lumMod val="95000"/>
                    <a:lumOff val="5000"/>
                  </a:schemeClr>
                </a:solidFill>
              </a:rPr>
              <a:t> </a:t>
            </a:r>
            <a:r>
              <a:rPr lang="en-US" sz="2400" i="1" dirty="0" err="1">
                <a:solidFill>
                  <a:schemeClr val="tx1">
                    <a:lumMod val="95000"/>
                    <a:lumOff val="5000"/>
                  </a:schemeClr>
                </a:solidFill>
              </a:rPr>
              <a:t>số</a:t>
            </a:r>
            <a:r>
              <a:rPr lang="en-US" sz="2400" i="1" dirty="0">
                <a:solidFill>
                  <a:schemeClr val="tx1">
                    <a:lumMod val="95000"/>
                    <a:lumOff val="5000"/>
                  </a:schemeClr>
                </a:solidFill>
              </a:rPr>
              <a:t> </a:t>
            </a:r>
            <a:r>
              <a:rPr lang="en-US" sz="2400" i="1" dirty="0" err="1">
                <a:solidFill>
                  <a:schemeClr val="tx1">
                    <a:lumMod val="95000"/>
                    <a:lumOff val="5000"/>
                  </a:schemeClr>
                </a:solidFill>
              </a:rPr>
              <a:t>đèn</a:t>
            </a:r>
            <a:r>
              <a:rPr lang="en-US" sz="2400" i="1" dirty="0">
                <a:solidFill>
                  <a:schemeClr val="tx1">
                    <a:lumMod val="95000"/>
                    <a:lumOff val="5000"/>
                  </a:schemeClr>
                </a:solidFill>
              </a:rPr>
              <a:t> Metal halide </a:t>
            </a:r>
            <a:r>
              <a:rPr lang="en-US" sz="2400" i="1" dirty="0" err="1">
                <a:solidFill>
                  <a:schemeClr val="tx1">
                    <a:lumMod val="95000"/>
                    <a:lumOff val="5000"/>
                  </a:schemeClr>
                </a:solidFill>
              </a:rPr>
              <a:t>gây</a:t>
            </a:r>
            <a:r>
              <a:rPr lang="en-US" sz="2400" i="1" dirty="0">
                <a:solidFill>
                  <a:schemeClr val="tx1">
                    <a:lumMod val="95000"/>
                    <a:lumOff val="5000"/>
                  </a:schemeClr>
                </a:solidFill>
              </a:rPr>
              <a:t> </a:t>
            </a:r>
            <a:r>
              <a:rPr lang="en-US" sz="2400" i="1" dirty="0" err="1">
                <a:solidFill>
                  <a:schemeClr val="tx1">
                    <a:lumMod val="95000"/>
                    <a:lumOff val="5000"/>
                  </a:schemeClr>
                </a:solidFill>
              </a:rPr>
              <a:t>xung</a:t>
            </a:r>
            <a:r>
              <a:rPr lang="en-US" sz="2400" i="1" dirty="0">
                <a:solidFill>
                  <a:schemeClr val="tx1">
                    <a:lumMod val="95000"/>
                    <a:lumOff val="5000"/>
                  </a:schemeClr>
                </a:solidFill>
              </a:rPr>
              <a:t> </a:t>
            </a:r>
            <a:r>
              <a:rPr lang="en-US" sz="2400" i="1" dirty="0" err="1">
                <a:solidFill>
                  <a:schemeClr val="tx1">
                    <a:lumMod val="95000"/>
                    <a:lumOff val="5000"/>
                  </a:schemeClr>
                </a:solidFill>
              </a:rPr>
              <a:t>gai</a:t>
            </a:r>
            <a:endParaRPr lang="en-US" sz="2400" dirty="0">
              <a:solidFill>
                <a:schemeClr val="tx1">
                  <a:lumMod val="95000"/>
                  <a:lumOff val="5000"/>
                </a:schemeClr>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25</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grpSp>
        <p:nvGrpSpPr>
          <p:cNvPr id="7" name="Group 6"/>
          <p:cNvGrpSpPr/>
          <p:nvPr/>
        </p:nvGrpSpPr>
        <p:grpSpPr>
          <a:xfrm>
            <a:off x="5537198" y="3505200"/>
            <a:ext cx="3416299" cy="2999677"/>
            <a:chOff x="5321300" y="1000823"/>
            <a:chExt cx="3416299" cy="2999677"/>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300" y="1000823"/>
              <a:ext cx="3416299" cy="299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flipH="1">
              <a:off x="7245348" y="1589974"/>
              <a:ext cx="298452" cy="2286000"/>
            </a:xfrm>
            <a:custGeom>
              <a:avLst/>
              <a:gdLst>
                <a:gd name="connsiteX0" fmla="*/ 0 w 342900"/>
                <a:gd name="connsiteY0" fmla="*/ 0 h 1371600"/>
                <a:gd name="connsiteX1" fmla="*/ 0 w 342900"/>
                <a:gd name="connsiteY1" fmla="*/ 787400 h 1371600"/>
                <a:gd name="connsiteX2" fmla="*/ 342900 w 342900"/>
                <a:gd name="connsiteY2" fmla="*/ 787400 h 1371600"/>
                <a:gd name="connsiteX3" fmla="*/ 342900 w 342900"/>
                <a:gd name="connsiteY3" fmla="*/ 1371600 h 1371600"/>
                <a:gd name="connsiteX4" fmla="*/ 342900 w 342900"/>
                <a:gd name="connsiteY4" fmla="*/ 1371600 h 1371600"/>
                <a:gd name="connsiteX0" fmla="*/ 0 w 342900"/>
                <a:gd name="connsiteY0" fmla="*/ 0 h 2286000"/>
                <a:gd name="connsiteX1" fmla="*/ 0 w 342900"/>
                <a:gd name="connsiteY1" fmla="*/ 1701800 h 2286000"/>
                <a:gd name="connsiteX2" fmla="*/ 342900 w 342900"/>
                <a:gd name="connsiteY2" fmla="*/ 1701800 h 2286000"/>
                <a:gd name="connsiteX3" fmla="*/ 342900 w 342900"/>
                <a:gd name="connsiteY3" fmla="*/ 2286000 h 2286000"/>
                <a:gd name="connsiteX4" fmla="*/ 342900 w 342900"/>
                <a:gd name="connsiteY4" fmla="*/ 228600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2286000">
                  <a:moveTo>
                    <a:pt x="0" y="0"/>
                  </a:moveTo>
                  <a:lnTo>
                    <a:pt x="0" y="1701800"/>
                  </a:lnTo>
                  <a:lnTo>
                    <a:pt x="342900" y="1701800"/>
                  </a:lnTo>
                  <a:lnTo>
                    <a:pt x="342900" y="2286000"/>
                  </a:lnTo>
                  <a:lnTo>
                    <a:pt x="342900" y="228600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2" name="Freeform 11"/>
            <p:cNvSpPr/>
            <p:nvPr/>
          </p:nvSpPr>
          <p:spPr>
            <a:xfrm>
              <a:off x="6699249" y="2500661"/>
              <a:ext cx="342900" cy="1371600"/>
            </a:xfrm>
            <a:custGeom>
              <a:avLst/>
              <a:gdLst>
                <a:gd name="connsiteX0" fmla="*/ 0 w 342900"/>
                <a:gd name="connsiteY0" fmla="*/ 0 h 1371600"/>
                <a:gd name="connsiteX1" fmla="*/ 0 w 342900"/>
                <a:gd name="connsiteY1" fmla="*/ 787400 h 1371600"/>
                <a:gd name="connsiteX2" fmla="*/ 342900 w 342900"/>
                <a:gd name="connsiteY2" fmla="*/ 787400 h 1371600"/>
                <a:gd name="connsiteX3" fmla="*/ 342900 w 342900"/>
                <a:gd name="connsiteY3" fmla="*/ 1371600 h 1371600"/>
                <a:gd name="connsiteX4" fmla="*/ 342900 w 342900"/>
                <a:gd name="connsiteY4" fmla="*/ 13716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371600">
                  <a:moveTo>
                    <a:pt x="0" y="0"/>
                  </a:moveTo>
                  <a:lnTo>
                    <a:pt x="0" y="787400"/>
                  </a:lnTo>
                  <a:lnTo>
                    <a:pt x="342900" y="787400"/>
                  </a:lnTo>
                  <a:lnTo>
                    <a:pt x="342900" y="1371600"/>
                  </a:lnTo>
                  <a:lnTo>
                    <a:pt x="342900" y="137160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34" y="3810000"/>
            <a:ext cx="5095875" cy="212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594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8229600" cy="1295400"/>
          </a:xfrm>
        </p:spPr>
        <p:txBody>
          <a:bodyPr>
            <a:normAutofit/>
          </a:bodyPr>
          <a:lstStyle/>
          <a:p>
            <a:pPr marL="0" indent="0">
              <a:buNone/>
            </a:pPr>
            <a:r>
              <a:rPr lang="en-US" sz="2400" b="1" dirty="0" smtClean="0">
                <a:solidFill>
                  <a:srgbClr val="0000CC"/>
                </a:solidFill>
              </a:rPr>
              <a:t>5.3 </a:t>
            </a:r>
            <a:r>
              <a:rPr lang="en-US" sz="2400" b="1" dirty="0" err="1" smtClean="0">
                <a:solidFill>
                  <a:srgbClr val="0000CC"/>
                </a:solidFill>
              </a:rPr>
              <a:t>Nguyên</a:t>
            </a:r>
            <a:r>
              <a:rPr lang="en-US" sz="2400" b="1" dirty="0" smtClean="0">
                <a:solidFill>
                  <a:srgbClr val="0000CC"/>
                </a:solidFill>
              </a:rPr>
              <a:t> </a:t>
            </a:r>
            <a:r>
              <a:rPr lang="en-US" sz="2400" b="1" dirty="0" err="1" smtClean="0">
                <a:solidFill>
                  <a:srgbClr val="0000CC"/>
                </a:solidFill>
              </a:rPr>
              <a:t>nhân</a:t>
            </a:r>
            <a:r>
              <a:rPr lang="en-US" sz="2400" b="1" dirty="0" smtClean="0">
                <a:solidFill>
                  <a:srgbClr val="0000CC"/>
                </a:solidFill>
              </a:rPr>
              <a:t> </a:t>
            </a:r>
            <a:r>
              <a:rPr lang="en-US" sz="2400" b="1" dirty="0" err="1" smtClean="0">
                <a:solidFill>
                  <a:srgbClr val="0000CC"/>
                </a:solidFill>
              </a:rPr>
              <a:t>trôi</a:t>
            </a:r>
            <a:r>
              <a:rPr lang="en-US" sz="2400" b="1" dirty="0" smtClean="0">
                <a:solidFill>
                  <a:srgbClr val="0000CC"/>
                </a:solidFill>
              </a:rPr>
              <a:t> </a:t>
            </a:r>
            <a:r>
              <a:rPr lang="en-US" sz="2400" b="1" dirty="0" err="1" smtClean="0">
                <a:solidFill>
                  <a:srgbClr val="0000CC"/>
                </a:solidFill>
              </a:rPr>
              <a:t>điện</a:t>
            </a:r>
            <a:r>
              <a:rPr lang="en-US" sz="2400" b="1" dirty="0" smtClean="0">
                <a:solidFill>
                  <a:srgbClr val="0000CC"/>
                </a:solidFill>
              </a:rPr>
              <a:t> </a:t>
            </a:r>
            <a:r>
              <a:rPr lang="en-US" sz="2400" b="1" dirty="0" err="1" smtClean="0">
                <a:solidFill>
                  <a:srgbClr val="0000CC"/>
                </a:solidFill>
              </a:rPr>
              <a:t>thế</a:t>
            </a:r>
            <a:r>
              <a:rPr lang="en-US" sz="2400" b="1" dirty="0" smtClean="0">
                <a:solidFill>
                  <a:srgbClr val="0000CC"/>
                </a:solidFill>
              </a:rPr>
              <a:t> </a:t>
            </a:r>
            <a:r>
              <a:rPr lang="en-US" sz="2400" b="1" dirty="0" err="1" smtClean="0">
                <a:solidFill>
                  <a:srgbClr val="0000CC"/>
                </a:solidFill>
              </a:rPr>
              <a:t>đất</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26</a:t>
            </a:fld>
            <a:endParaRPr lang="en-US"/>
          </a:p>
        </p:txBody>
      </p:sp>
      <p:sp>
        <p:nvSpPr>
          <p:cNvPr id="15" name="Content Placeholder 2"/>
          <p:cNvSpPr txBox="1">
            <a:spLocks/>
          </p:cNvSpPr>
          <p:nvPr/>
        </p:nvSpPr>
        <p:spPr>
          <a:xfrm>
            <a:off x="381001" y="1447800"/>
            <a:ext cx="4648200" cy="172323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Khi</a:t>
            </a:r>
            <a:r>
              <a:rPr lang="en-US" sz="2400" i="1" dirty="0" smtClean="0"/>
              <a:t> </a:t>
            </a:r>
            <a:r>
              <a:rPr lang="en-US" sz="2400" i="1" dirty="0" err="1" smtClean="0"/>
              <a:t>có</a:t>
            </a:r>
            <a:r>
              <a:rPr lang="en-US" sz="2400" i="1" dirty="0" smtClean="0"/>
              <a:t> </a:t>
            </a:r>
            <a:r>
              <a:rPr lang="en-US" sz="2400" i="1" dirty="0" err="1" smtClean="0"/>
              <a:t>mây</a:t>
            </a:r>
            <a:r>
              <a:rPr lang="en-US" sz="2400" i="1" dirty="0" smtClean="0"/>
              <a:t> </a:t>
            </a:r>
            <a:r>
              <a:rPr lang="en-US" sz="2400" i="1" dirty="0" err="1" smtClean="0"/>
              <a:t>mưa</a:t>
            </a:r>
            <a:r>
              <a:rPr lang="en-US" sz="2400" i="1" dirty="0" smtClean="0"/>
              <a:t> </a:t>
            </a:r>
            <a:r>
              <a:rPr lang="en-US" sz="2400" i="1" dirty="0" err="1" smtClean="0"/>
              <a:t>có</a:t>
            </a:r>
            <a:r>
              <a:rPr lang="en-US" sz="2400" i="1" dirty="0" smtClean="0"/>
              <a:t> </a:t>
            </a:r>
            <a:r>
              <a:rPr lang="en-US" sz="2400" i="1" dirty="0" err="1" smtClean="0"/>
              <a:t>điện</a:t>
            </a:r>
            <a:r>
              <a:rPr lang="en-US" sz="2400" i="1" dirty="0" smtClean="0"/>
              <a:t> </a:t>
            </a:r>
            <a:r>
              <a:rPr lang="en-US" sz="2400" i="1" dirty="0" err="1" smtClean="0"/>
              <a:t>tích</a:t>
            </a:r>
            <a:r>
              <a:rPr lang="en-US" sz="2400" i="1" dirty="0" smtClean="0"/>
              <a:t> </a:t>
            </a:r>
            <a:r>
              <a:rPr lang="en-US" sz="2400" i="1" dirty="0" err="1" smtClean="0"/>
              <a:t>tập</a:t>
            </a:r>
            <a:r>
              <a:rPr lang="en-US" sz="2400" i="1" dirty="0" smtClean="0"/>
              <a:t> </a:t>
            </a:r>
            <a:r>
              <a:rPr lang="en-US" sz="2400" i="1" dirty="0" err="1" smtClean="0"/>
              <a:t>trung</a:t>
            </a:r>
            <a:r>
              <a:rPr lang="en-US" sz="2400" i="1" dirty="0" smtClean="0"/>
              <a:t> </a:t>
            </a:r>
            <a:r>
              <a:rPr lang="en-US" sz="2400" i="1" dirty="0" err="1" smtClean="0"/>
              <a:t>dưới</a:t>
            </a:r>
            <a:r>
              <a:rPr lang="en-US" sz="2400" i="1" dirty="0" smtClean="0"/>
              <a:t> </a:t>
            </a:r>
            <a:r>
              <a:rPr lang="en-US" sz="2400" i="1" dirty="0" err="1" smtClean="0"/>
              <a:t>mặt</a:t>
            </a:r>
            <a:r>
              <a:rPr lang="en-US" sz="2400" i="1" dirty="0" smtClean="0"/>
              <a:t> </a:t>
            </a:r>
            <a:r>
              <a:rPr lang="en-US" sz="2400" i="1" dirty="0" err="1" smtClean="0"/>
              <a:t>đăt</a:t>
            </a:r>
            <a:r>
              <a:rPr lang="en-US" sz="2400" i="1" dirty="0" smtClean="0"/>
              <a:t> </a:t>
            </a:r>
            <a:r>
              <a:rPr lang="en-US" sz="2400" i="1" dirty="0" err="1" smtClean="0"/>
              <a:t>hình</a:t>
            </a:r>
            <a:r>
              <a:rPr lang="en-US" sz="2400" i="1" dirty="0" smtClean="0"/>
              <a:t> </a:t>
            </a:r>
            <a:r>
              <a:rPr lang="en-US" sz="2400" i="1" dirty="0" err="1" smtClean="0"/>
              <a:t>thành</a:t>
            </a:r>
            <a:r>
              <a:rPr lang="en-US" sz="2400" i="1" dirty="0" smtClean="0"/>
              <a:t> </a:t>
            </a:r>
            <a:r>
              <a:rPr lang="en-US" sz="2400" i="1" dirty="0" err="1" smtClean="0"/>
              <a:t>một</a:t>
            </a:r>
            <a:r>
              <a:rPr lang="en-US" sz="2400" i="1" dirty="0" smtClean="0"/>
              <a:t> </a:t>
            </a:r>
            <a:r>
              <a:rPr lang="en-US" sz="2400" i="1" dirty="0" err="1" smtClean="0"/>
              <a:t>điện</a:t>
            </a:r>
            <a:r>
              <a:rPr lang="en-US" sz="2400" i="1" dirty="0" smtClean="0"/>
              <a:t> </a:t>
            </a:r>
            <a:r>
              <a:rPr lang="en-US" sz="2400" i="1" dirty="0" err="1" smtClean="0"/>
              <a:t>thế</a:t>
            </a:r>
            <a:r>
              <a:rPr lang="en-US" sz="2400" i="1" dirty="0" smtClean="0"/>
              <a:t> </a:t>
            </a:r>
            <a:r>
              <a:rPr lang="en-US" sz="2400" i="1" dirty="0" err="1" smtClean="0"/>
              <a:t>đất</a:t>
            </a:r>
            <a:r>
              <a:rPr lang="en-US" sz="2400" i="1" dirty="0" smtClean="0"/>
              <a:t> </a:t>
            </a:r>
            <a:r>
              <a:rPr lang="en-US" sz="2400" i="1" dirty="0" err="1" smtClean="0"/>
              <a:t>cao</a:t>
            </a:r>
            <a:endParaRPr lang="en-US" sz="2400" i="1" dirty="0" smtClean="0"/>
          </a:p>
          <a:p>
            <a:pPr marL="0" indent="0">
              <a:buNone/>
            </a:pPr>
            <a:r>
              <a:rPr lang="vi-VN" sz="2400" dirty="0">
                <a:hlinkClick r:id="rId2"/>
              </a:rPr>
              <a:t>http://etivietnam.com/tin-tuc/7-set-duoc-hinh-thanh-nhu-the-nao.htm</a:t>
            </a:r>
            <a:endParaRPr lang="en-US" sz="2400" dirty="0">
              <a:solidFill>
                <a:srgbClr val="FF0000"/>
              </a:solidFill>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41" y="3521161"/>
            <a:ext cx="5636527" cy="234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etivietnam.com/data/image/news/Hinh%20thanh%20s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47801"/>
            <a:ext cx="4080783" cy="32480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3505200" y="3521161"/>
            <a:ext cx="2831422" cy="196523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1295400" y="6019800"/>
            <a:ext cx="5645790" cy="6477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rgbClr val="FF0000"/>
                </a:solidFill>
              </a:rPr>
              <a:t>Có</a:t>
            </a:r>
            <a:r>
              <a:rPr lang="en-US" sz="2400" b="1" dirty="0" smtClean="0">
                <a:solidFill>
                  <a:srgbClr val="FF0000"/>
                </a:solidFill>
              </a:rPr>
              <a:t> </a:t>
            </a:r>
            <a:r>
              <a:rPr lang="en-US" sz="2400" b="1" dirty="0" err="1" smtClean="0">
                <a:solidFill>
                  <a:srgbClr val="FF0000"/>
                </a:solidFill>
              </a:rPr>
              <a:t>lẽ</a:t>
            </a:r>
            <a:r>
              <a:rPr lang="en-US" sz="2400" b="1" dirty="0" smtClean="0">
                <a:solidFill>
                  <a:srgbClr val="FF0000"/>
                </a:solidFill>
              </a:rPr>
              <a:t> </a:t>
            </a:r>
            <a:r>
              <a:rPr lang="en-US" sz="2400" b="1" dirty="0" err="1" smtClean="0">
                <a:solidFill>
                  <a:srgbClr val="FF0000"/>
                </a:solidFill>
              </a:rPr>
              <a:t>đây</a:t>
            </a:r>
            <a:r>
              <a:rPr lang="en-US" sz="2400" b="1" dirty="0" smtClean="0">
                <a:solidFill>
                  <a:srgbClr val="FF0000"/>
                </a:solidFill>
              </a:rPr>
              <a:t> </a:t>
            </a:r>
            <a:r>
              <a:rPr lang="en-US" sz="2400" b="1" dirty="0" err="1" smtClean="0">
                <a:solidFill>
                  <a:srgbClr val="FF0000"/>
                </a:solidFill>
              </a:rPr>
              <a:t>là</a:t>
            </a:r>
            <a:r>
              <a:rPr lang="en-US" sz="2400" b="1" dirty="0" smtClean="0">
                <a:solidFill>
                  <a:srgbClr val="FF0000"/>
                </a:solidFill>
              </a:rPr>
              <a:t> </a:t>
            </a:r>
            <a:r>
              <a:rPr lang="en-US" sz="2400" b="1" dirty="0" err="1" smtClean="0">
                <a:solidFill>
                  <a:srgbClr val="FF0000"/>
                </a:solidFill>
              </a:rPr>
              <a:t>lỗi</a:t>
            </a:r>
            <a:r>
              <a:rPr lang="en-US" sz="2400" b="1" dirty="0" smtClean="0">
                <a:solidFill>
                  <a:srgbClr val="FF0000"/>
                </a:solidFill>
              </a:rPr>
              <a:t> </a:t>
            </a:r>
            <a:r>
              <a:rPr lang="en-US" sz="2400" b="1" dirty="0" err="1" smtClean="0">
                <a:solidFill>
                  <a:srgbClr val="FF0000"/>
                </a:solidFill>
              </a:rPr>
              <a:t>chính</a:t>
            </a:r>
            <a:r>
              <a:rPr lang="en-US" sz="2400" b="1" dirty="0" smtClean="0">
                <a:solidFill>
                  <a:srgbClr val="FF0000"/>
                </a:solidFill>
              </a:rPr>
              <a:t> </a:t>
            </a:r>
            <a:r>
              <a:rPr lang="en-US" sz="2400" b="1" dirty="0" err="1" smtClean="0">
                <a:solidFill>
                  <a:srgbClr val="FF0000"/>
                </a:solidFill>
              </a:rPr>
              <a:t>của</a:t>
            </a:r>
            <a:r>
              <a:rPr lang="en-US" sz="2400" b="1" dirty="0" smtClean="0">
                <a:solidFill>
                  <a:srgbClr val="FF0000"/>
                </a:solidFill>
              </a:rPr>
              <a:t> </a:t>
            </a:r>
            <a:r>
              <a:rPr lang="en-US" sz="2400" b="1" dirty="0" err="1" smtClean="0">
                <a:solidFill>
                  <a:srgbClr val="FF0000"/>
                </a:solidFill>
              </a:rPr>
              <a:t>các</a:t>
            </a:r>
            <a:r>
              <a:rPr lang="en-US" sz="2400" b="1" dirty="0" smtClean="0">
                <a:solidFill>
                  <a:srgbClr val="FF0000"/>
                </a:solidFill>
              </a:rPr>
              <a:t> </a:t>
            </a:r>
            <a:r>
              <a:rPr lang="en-US" sz="2400" b="1" dirty="0" err="1" smtClean="0">
                <a:solidFill>
                  <a:srgbClr val="FF0000"/>
                </a:solidFill>
              </a:rPr>
              <a:t>đèn</a:t>
            </a:r>
            <a:r>
              <a:rPr lang="en-US" sz="2400" b="1" dirty="0" smtClean="0">
                <a:solidFill>
                  <a:srgbClr val="FF0000"/>
                </a:solidFill>
              </a:rPr>
              <a:t> </a:t>
            </a:r>
            <a:r>
              <a:rPr lang="en-US" sz="2400" b="1" dirty="0" err="1" smtClean="0">
                <a:solidFill>
                  <a:srgbClr val="FF0000"/>
                </a:solidFill>
              </a:rPr>
              <a:t>tầu</a:t>
            </a:r>
            <a:r>
              <a:rPr lang="en-US" sz="2400" b="1" dirty="0" smtClean="0">
                <a:solidFill>
                  <a:srgbClr val="FF0000"/>
                </a:solidFill>
              </a:rPr>
              <a:t> </a:t>
            </a:r>
            <a:r>
              <a:rPr lang="en-US" sz="2400" b="1" dirty="0" err="1" smtClean="0">
                <a:solidFill>
                  <a:srgbClr val="FF0000"/>
                </a:solidFill>
              </a:rPr>
              <a:t>cá</a:t>
            </a:r>
            <a:endParaRPr lang="en-US" sz="2400" b="1" dirty="0">
              <a:solidFill>
                <a:srgbClr val="FF0000"/>
              </a:solidFill>
            </a:endParaRPr>
          </a:p>
        </p:txBody>
      </p:sp>
      <p:sp>
        <p:nvSpPr>
          <p:cNvPr id="4" name="TextBox 3"/>
          <p:cNvSpPr txBox="1"/>
          <p:nvPr/>
        </p:nvSpPr>
        <p:spPr>
          <a:xfrm>
            <a:off x="5806656" y="1860933"/>
            <a:ext cx="1295400" cy="584775"/>
          </a:xfrm>
          <a:prstGeom prst="rect">
            <a:avLst/>
          </a:prstGeom>
          <a:noFill/>
        </p:spPr>
        <p:txBody>
          <a:bodyPr wrap="square" rtlCol="0">
            <a:spAutoFit/>
          </a:bodyPr>
          <a:lstStyle/>
          <a:p>
            <a:r>
              <a:rPr lang="en-US" sz="3200" b="1" dirty="0" smtClean="0"/>
              <a:t>_</a:t>
            </a:r>
            <a:endParaRPr lang="vi-VN" sz="3200" b="1" dirty="0"/>
          </a:p>
        </p:txBody>
      </p:sp>
      <p:sp>
        <p:nvSpPr>
          <p:cNvPr id="13" name="TextBox 12"/>
          <p:cNvSpPr txBox="1"/>
          <p:nvPr/>
        </p:nvSpPr>
        <p:spPr>
          <a:xfrm>
            <a:off x="6130506" y="1860933"/>
            <a:ext cx="1295400" cy="584775"/>
          </a:xfrm>
          <a:prstGeom prst="rect">
            <a:avLst/>
          </a:prstGeom>
          <a:noFill/>
        </p:spPr>
        <p:txBody>
          <a:bodyPr wrap="square" rtlCol="0">
            <a:spAutoFit/>
          </a:bodyPr>
          <a:lstStyle/>
          <a:p>
            <a:r>
              <a:rPr lang="en-US" sz="3200" b="1" dirty="0" smtClean="0"/>
              <a:t>_</a:t>
            </a:r>
            <a:endParaRPr lang="vi-VN" sz="3200" b="1" dirty="0"/>
          </a:p>
        </p:txBody>
      </p:sp>
      <p:sp>
        <p:nvSpPr>
          <p:cNvPr id="14" name="TextBox 13"/>
          <p:cNvSpPr txBox="1"/>
          <p:nvPr/>
        </p:nvSpPr>
        <p:spPr>
          <a:xfrm>
            <a:off x="6248400" y="1529709"/>
            <a:ext cx="786685" cy="584775"/>
          </a:xfrm>
          <a:prstGeom prst="rect">
            <a:avLst/>
          </a:prstGeom>
          <a:noFill/>
        </p:spPr>
        <p:txBody>
          <a:bodyPr wrap="square" rtlCol="0">
            <a:spAutoFit/>
          </a:bodyPr>
          <a:lstStyle/>
          <a:p>
            <a:r>
              <a:rPr lang="en-US" sz="3200" b="1" dirty="0">
                <a:solidFill>
                  <a:srgbClr val="FF0000"/>
                </a:solidFill>
              </a:rPr>
              <a:t>+</a:t>
            </a:r>
            <a:endParaRPr lang="vi-VN" sz="3200" b="1" dirty="0">
              <a:solidFill>
                <a:srgbClr val="FF0000"/>
              </a:solidFill>
            </a:endParaRPr>
          </a:p>
        </p:txBody>
      </p:sp>
      <p:sp>
        <p:nvSpPr>
          <p:cNvPr id="17" name="TextBox 16"/>
          <p:cNvSpPr txBox="1"/>
          <p:nvPr/>
        </p:nvSpPr>
        <p:spPr>
          <a:xfrm>
            <a:off x="5688922" y="3118731"/>
            <a:ext cx="647700" cy="584775"/>
          </a:xfrm>
          <a:prstGeom prst="rect">
            <a:avLst/>
          </a:prstGeom>
          <a:noFill/>
          <a:ln>
            <a:noFill/>
          </a:ln>
        </p:spPr>
        <p:txBody>
          <a:bodyPr wrap="square" rtlCol="0">
            <a:spAutoFit/>
          </a:bodyPr>
          <a:lstStyle/>
          <a:p>
            <a:r>
              <a:rPr lang="en-US" sz="3200" b="1" dirty="0" smtClean="0">
                <a:solidFill>
                  <a:srgbClr val="FF0000"/>
                </a:solidFill>
              </a:rPr>
              <a:t>+</a:t>
            </a:r>
            <a:endParaRPr lang="vi-VN" sz="3200" b="1" dirty="0">
              <a:solidFill>
                <a:srgbClr val="FF0000"/>
              </a:solidFill>
            </a:endParaRPr>
          </a:p>
        </p:txBody>
      </p:sp>
      <p:sp>
        <p:nvSpPr>
          <p:cNvPr id="18" name="TextBox 17"/>
          <p:cNvSpPr txBox="1"/>
          <p:nvPr/>
        </p:nvSpPr>
        <p:spPr>
          <a:xfrm>
            <a:off x="6130506" y="3094817"/>
            <a:ext cx="647700" cy="584775"/>
          </a:xfrm>
          <a:prstGeom prst="rect">
            <a:avLst/>
          </a:prstGeom>
          <a:noFill/>
          <a:ln>
            <a:noFill/>
          </a:ln>
        </p:spPr>
        <p:txBody>
          <a:bodyPr wrap="square" rtlCol="0">
            <a:spAutoFit/>
          </a:bodyPr>
          <a:lstStyle/>
          <a:p>
            <a:r>
              <a:rPr lang="en-US" sz="3200" b="1" dirty="0" smtClean="0">
                <a:solidFill>
                  <a:srgbClr val="FF0000"/>
                </a:solidFill>
              </a:rPr>
              <a:t>+</a:t>
            </a:r>
            <a:endParaRPr lang="vi-VN" sz="3200" b="1" dirty="0">
              <a:solidFill>
                <a:srgbClr val="FF0000"/>
              </a:solidFill>
            </a:endParaRPr>
          </a:p>
        </p:txBody>
      </p:sp>
    </p:spTree>
    <p:extLst>
      <p:ext uri="{BB962C8B-B14F-4D97-AF65-F5344CB8AC3E}">
        <p14:creationId xmlns:p14="http://schemas.microsoft.com/office/powerpoint/2010/main" val="99461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8229600" cy="1295400"/>
          </a:xfrm>
        </p:spPr>
        <p:txBody>
          <a:bodyPr>
            <a:normAutofit/>
          </a:bodyPr>
          <a:lstStyle/>
          <a:p>
            <a:pPr marL="0" indent="0">
              <a:buNone/>
            </a:pPr>
            <a:r>
              <a:rPr lang="en-US" sz="2400" b="1" dirty="0" smtClean="0">
                <a:solidFill>
                  <a:srgbClr val="0000CC"/>
                </a:solidFill>
              </a:rPr>
              <a:t>5.3 </a:t>
            </a:r>
            <a:r>
              <a:rPr lang="en-US" sz="2400" b="1" dirty="0" err="1" smtClean="0">
                <a:solidFill>
                  <a:srgbClr val="0000CC"/>
                </a:solidFill>
              </a:rPr>
              <a:t>Nguyên</a:t>
            </a:r>
            <a:r>
              <a:rPr lang="en-US" sz="2400" b="1" dirty="0" smtClean="0">
                <a:solidFill>
                  <a:srgbClr val="0000CC"/>
                </a:solidFill>
              </a:rPr>
              <a:t> </a:t>
            </a:r>
            <a:r>
              <a:rPr lang="en-US" sz="2400" b="1" dirty="0" err="1">
                <a:solidFill>
                  <a:srgbClr val="0000CC"/>
                </a:solidFill>
              </a:rPr>
              <a:t>nhân</a:t>
            </a:r>
            <a:r>
              <a:rPr lang="en-US" sz="2400" b="1" dirty="0">
                <a:solidFill>
                  <a:srgbClr val="0000CC"/>
                </a:solidFill>
              </a:rPr>
              <a:t> </a:t>
            </a:r>
            <a:r>
              <a:rPr lang="en-US" sz="2400" b="1" dirty="0" err="1">
                <a:solidFill>
                  <a:srgbClr val="0000CC"/>
                </a:solidFill>
              </a:rPr>
              <a:t>trôi</a:t>
            </a:r>
            <a:r>
              <a:rPr lang="en-US" sz="2400" b="1" dirty="0">
                <a:solidFill>
                  <a:srgbClr val="0000CC"/>
                </a:solidFill>
              </a:rPr>
              <a:t> </a:t>
            </a:r>
            <a:r>
              <a:rPr lang="en-US" sz="2400" b="1" dirty="0" err="1">
                <a:solidFill>
                  <a:srgbClr val="0000CC"/>
                </a:solidFill>
              </a:rPr>
              <a:t>điện</a:t>
            </a:r>
            <a:r>
              <a:rPr lang="en-US" sz="2400" b="1" dirty="0">
                <a:solidFill>
                  <a:srgbClr val="0000CC"/>
                </a:solidFill>
              </a:rPr>
              <a:t> </a:t>
            </a:r>
            <a:r>
              <a:rPr lang="en-US" sz="2400" b="1" dirty="0" err="1">
                <a:solidFill>
                  <a:srgbClr val="0000CC"/>
                </a:solidFill>
              </a:rPr>
              <a:t>thế</a:t>
            </a:r>
            <a:r>
              <a:rPr lang="en-US" sz="2400" b="1" dirty="0">
                <a:solidFill>
                  <a:srgbClr val="0000CC"/>
                </a:solidFill>
              </a:rPr>
              <a:t> </a:t>
            </a:r>
            <a:r>
              <a:rPr lang="en-US" sz="2400" b="1" dirty="0" err="1">
                <a:solidFill>
                  <a:srgbClr val="0000CC"/>
                </a:solidFill>
              </a:rPr>
              <a:t>đất</a:t>
            </a:r>
            <a:endParaRPr lang="en-US" sz="2400" b="1" dirty="0">
              <a:solidFill>
                <a:srgbClr val="0000CC"/>
              </a:solidFill>
            </a:endParaRPr>
          </a:p>
          <a:p>
            <a:pPr marL="0" indent="0">
              <a:buNone/>
            </a:pPr>
            <a:r>
              <a:rPr lang="en-US" sz="2400" b="1" dirty="0" err="1" smtClean="0">
                <a:solidFill>
                  <a:srgbClr val="0000CC"/>
                </a:solidFill>
              </a:rPr>
              <a:t>Tham</a:t>
            </a:r>
            <a:r>
              <a:rPr lang="en-US" sz="2400" b="1" dirty="0" smtClean="0">
                <a:solidFill>
                  <a:srgbClr val="0000CC"/>
                </a:solidFill>
              </a:rPr>
              <a:t> </a:t>
            </a:r>
            <a:r>
              <a:rPr lang="en-US" sz="2400" b="1" dirty="0" err="1" smtClean="0">
                <a:solidFill>
                  <a:srgbClr val="0000CC"/>
                </a:solidFill>
              </a:rPr>
              <a:t>khảo</a:t>
            </a:r>
            <a:r>
              <a:rPr lang="en-US" sz="2400" b="1" dirty="0" smtClean="0">
                <a:solidFill>
                  <a:srgbClr val="0000CC"/>
                </a:solidFill>
              </a:rPr>
              <a:t> </a:t>
            </a:r>
            <a:r>
              <a:rPr lang="en-US" sz="2400" b="1" dirty="0" err="1" smtClean="0">
                <a:solidFill>
                  <a:srgbClr val="0000CC"/>
                </a:solidFill>
              </a:rPr>
              <a:t>thông</a:t>
            </a:r>
            <a:r>
              <a:rPr lang="en-US" sz="2400" b="1" dirty="0" smtClean="0">
                <a:solidFill>
                  <a:srgbClr val="0000CC"/>
                </a:solidFill>
              </a:rPr>
              <a:t> tin </a:t>
            </a:r>
            <a:r>
              <a:rPr lang="en-US" sz="2400" b="1" dirty="0" err="1" smtClean="0">
                <a:solidFill>
                  <a:srgbClr val="0000CC"/>
                </a:solidFill>
              </a:rPr>
              <a:t>về</a:t>
            </a:r>
            <a:r>
              <a:rPr lang="en-US" sz="2400" b="1" dirty="0" smtClean="0">
                <a:solidFill>
                  <a:srgbClr val="0000CC"/>
                </a:solidFill>
              </a:rPr>
              <a:t> </a:t>
            </a:r>
            <a:r>
              <a:rPr lang="en-US" sz="2400" b="1" dirty="0" err="1" smtClean="0">
                <a:solidFill>
                  <a:srgbClr val="0000CC"/>
                </a:solidFill>
              </a:rPr>
              <a:t>sét</a:t>
            </a:r>
            <a:r>
              <a:rPr lang="en-US" sz="2400" b="1" dirty="0" smtClean="0">
                <a:solidFill>
                  <a:srgbClr val="0000CC"/>
                </a:solidFill>
              </a:rPr>
              <a:t> </a:t>
            </a:r>
            <a:r>
              <a:rPr lang="en-US" sz="2400" b="1" dirty="0" err="1" smtClean="0">
                <a:solidFill>
                  <a:srgbClr val="0000CC"/>
                </a:solidFill>
              </a:rPr>
              <a:t>của</a:t>
            </a:r>
            <a:r>
              <a:rPr lang="en-US" sz="2400" b="1" dirty="0" smtClean="0">
                <a:solidFill>
                  <a:srgbClr val="0000CC"/>
                </a:solidFill>
              </a:rPr>
              <a:t> </a:t>
            </a:r>
            <a:r>
              <a:rPr lang="en-US" sz="2400" b="1" dirty="0" err="1">
                <a:solidFill>
                  <a:srgbClr val="0000CC"/>
                </a:solidFill>
              </a:rPr>
              <a:t>L</a:t>
            </a:r>
            <a:r>
              <a:rPr lang="en-US" sz="2400" b="1" dirty="0" err="1" smtClean="0">
                <a:solidFill>
                  <a:srgbClr val="0000CC"/>
                </a:solidFill>
              </a:rPr>
              <a:t>ittefuse</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27</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00450"/>
            <a:ext cx="6781800" cy="430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834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74650" y="942274"/>
            <a:ext cx="8242300" cy="3659095"/>
          </a:xfrm>
        </p:spPr>
        <p:txBody>
          <a:bodyPr>
            <a:noAutofit/>
          </a:bodyPr>
          <a:lstStyle/>
          <a:p>
            <a:pPr marL="0" indent="0">
              <a:buNone/>
            </a:pPr>
            <a:r>
              <a:rPr lang="en-US" sz="2400" b="1" dirty="0" smtClean="0">
                <a:solidFill>
                  <a:srgbClr val="0000CC"/>
                </a:solidFill>
              </a:rPr>
              <a:t>5.3 </a:t>
            </a:r>
            <a:r>
              <a:rPr lang="en-US" sz="2400" b="1" dirty="0" err="1">
                <a:solidFill>
                  <a:srgbClr val="0000CC"/>
                </a:solidFill>
              </a:rPr>
              <a:t>Nguyên</a:t>
            </a:r>
            <a:r>
              <a:rPr lang="en-US" sz="2400" b="1" dirty="0">
                <a:solidFill>
                  <a:srgbClr val="0000CC"/>
                </a:solidFill>
              </a:rPr>
              <a:t> </a:t>
            </a:r>
            <a:r>
              <a:rPr lang="en-US" sz="2400" b="1" dirty="0" err="1">
                <a:solidFill>
                  <a:srgbClr val="0000CC"/>
                </a:solidFill>
              </a:rPr>
              <a:t>nhân</a:t>
            </a:r>
            <a:r>
              <a:rPr lang="en-US" sz="2400" b="1" dirty="0">
                <a:solidFill>
                  <a:srgbClr val="0000CC"/>
                </a:solidFill>
              </a:rPr>
              <a:t> </a:t>
            </a:r>
            <a:r>
              <a:rPr lang="en-US" sz="2400" b="1" dirty="0" err="1">
                <a:solidFill>
                  <a:srgbClr val="0000CC"/>
                </a:solidFill>
              </a:rPr>
              <a:t>trôi</a:t>
            </a:r>
            <a:r>
              <a:rPr lang="en-US" sz="2400" b="1" dirty="0">
                <a:solidFill>
                  <a:srgbClr val="0000CC"/>
                </a:solidFill>
              </a:rPr>
              <a:t> </a:t>
            </a:r>
            <a:r>
              <a:rPr lang="en-US" sz="2400" b="1" dirty="0" err="1">
                <a:solidFill>
                  <a:srgbClr val="0000CC"/>
                </a:solidFill>
              </a:rPr>
              <a:t>điện</a:t>
            </a:r>
            <a:r>
              <a:rPr lang="en-US" sz="2400" b="1" dirty="0">
                <a:solidFill>
                  <a:srgbClr val="0000CC"/>
                </a:solidFill>
              </a:rPr>
              <a:t> </a:t>
            </a:r>
            <a:r>
              <a:rPr lang="en-US" sz="2400" b="1" dirty="0" err="1">
                <a:solidFill>
                  <a:srgbClr val="0000CC"/>
                </a:solidFill>
              </a:rPr>
              <a:t>thế</a:t>
            </a:r>
            <a:r>
              <a:rPr lang="en-US" sz="2400" b="1" dirty="0">
                <a:solidFill>
                  <a:srgbClr val="0000CC"/>
                </a:solidFill>
              </a:rPr>
              <a:t> </a:t>
            </a:r>
            <a:r>
              <a:rPr lang="en-US" sz="2400" b="1" dirty="0" err="1">
                <a:solidFill>
                  <a:srgbClr val="0000CC"/>
                </a:solidFill>
              </a:rPr>
              <a:t>đất</a:t>
            </a:r>
            <a:endParaRPr lang="en-US" sz="2400" b="1" dirty="0">
              <a:solidFill>
                <a:srgbClr val="0000CC"/>
              </a:solidFill>
            </a:endParaRPr>
          </a:p>
          <a:p>
            <a:pPr marL="0" indent="0">
              <a:buNone/>
            </a:pPr>
            <a:r>
              <a:rPr lang="en-US" sz="2200" b="1" dirty="0" err="1" smtClean="0">
                <a:solidFill>
                  <a:srgbClr val="0000CC"/>
                </a:solidFill>
              </a:rPr>
              <a:t>Tham</a:t>
            </a:r>
            <a:r>
              <a:rPr lang="en-US" sz="2200" b="1" dirty="0" smtClean="0">
                <a:solidFill>
                  <a:srgbClr val="0000CC"/>
                </a:solidFill>
              </a:rPr>
              <a:t> </a:t>
            </a:r>
            <a:r>
              <a:rPr lang="en-US" sz="2200" b="1" dirty="0" err="1" smtClean="0">
                <a:solidFill>
                  <a:srgbClr val="0000CC"/>
                </a:solidFill>
              </a:rPr>
              <a:t>khảo</a:t>
            </a:r>
            <a:r>
              <a:rPr lang="en-US" sz="2200" b="1" dirty="0" smtClean="0">
                <a:solidFill>
                  <a:srgbClr val="0000CC"/>
                </a:solidFill>
              </a:rPr>
              <a:t> </a:t>
            </a:r>
            <a:r>
              <a:rPr lang="en-US" sz="2200" b="1" dirty="0" err="1" smtClean="0">
                <a:solidFill>
                  <a:srgbClr val="0000CC"/>
                </a:solidFill>
              </a:rPr>
              <a:t>thông</a:t>
            </a:r>
            <a:r>
              <a:rPr lang="en-US" sz="2200" b="1" dirty="0" smtClean="0">
                <a:solidFill>
                  <a:srgbClr val="0000CC"/>
                </a:solidFill>
              </a:rPr>
              <a:t> tin </a:t>
            </a:r>
            <a:r>
              <a:rPr lang="en-US" sz="2200" b="1" dirty="0" err="1" smtClean="0">
                <a:solidFill>
                  <a:srgbClr val="0000CC"/>
                </a:solidFill>
              </a:rPr>
              <a:t>về</a:t>
            </a:r>
            <a:r>
              <a:rPr lang="en-US" sz="2200" b="1" dirty="0" smtClean="0">
                <a:solidFill>
                  <a:srgbClr val="0000CC"/>
                </a:solidFill>
              </a:rPr>
              <a:t> </a:t>
            </a:r>
            <a:r>
              <a:rPr lang="en-US" sz="2200" b="1" dirty="0" err="1" smtClean="0">
                <a:solidFill>
                  <a:srgbClr val="0000CC"/>
                </a:solidFill>
              </a:rPr>
              <a:t>sét</a:t>
            </a:r>
            <a:r>
              <a:rPr lang="en-US" sz="2200" b="1" dirty="0" smtClean="0">
                <a:solidFill>
                  <a:srgbClr val="0000CC"/>
                </a:solidFill>
              </a:rPr>
              <a:t> </a:t>
            </a:r>
            <a:r>
              <a:rPr lang="en-US" sz="2200" b="1" dirty="0" err="1" smtClean="0">
                <a:solidFill>
                  <a:srgbClr val="0000CC"/>
                </a:solidFill>
              </a:rPr>
              <a:t>của</a:t>
            </a:r>
            <a:r>
              <a:rPr lang="en-US" sz="2200" b="1" dirty="0" smtClean="0">
                <a:solidFill>
                  <a:srgbClr val="0000CC"/>
                </a:solidFill>
              </a:rPr>
              <a:t> </a:t>
            </a:r>
            <a:r>
              <a:rPr lang="en-US" sz="2200" b="1" dirty="0" err="1" smtClean="0">
                <a:solidFill>
                  <a:srgbClr val="0000CC"/>
                </a:solidFill>
              </a:rPr>
              <a:t>Littefuse</a:t>
            </a:r>
            <a:endParaRPr lang="en-US" sz="2200" b="1" dirty="0" smtClean="0">
              <a:solidFill>
                <a:srgbClr val="0000CC"/>
              </a:solidFill>
            </a:endParaRPr>
          </a:p>
          <a:p>
            <a:pPr marL="0" indent="0">
              <a:buNone/>
            </a:pPr>
            <a:r>
              <a:rPr lang="en-US" sz="2200" dirty="0"/>
              <a:t>MOVs can also be subjected </a:t>
            </a:r>
            <a:r>
              <a:rPr lang="en-US" sz="2200" b="1" dirty="0"/>
              <a:t>to continuous abnormal </a:t>
            </a:r>
            <a:r>
              <a:rPr lang="en-US" sz="2200" b="1" dirty="0" smtClean="0"/>
              <a:t>overvoltage </a:t>
            </a:r>
            <a:r>
              <a:rPr lang="en-US" sz="2200" dirty="0" smtClean="0"/>
              <a:t>conditions </a:t>
            </a:r>
            <a:r>
              <a:rPr lang="en-US" sz="2200" dirty="0"/>
              <a:t>rather than short duration transients. </a:t>
            </a:r>
            <a:r>
              <a:rPr lang="en-US" sz="2200" dirty="0">
                <a:solidFill>
                  <a:srgbClr val="00B050"/>
                </a:solidFill>
              </a:rPr>
              <a:t>Continuous </a:t>
            </a:r>
            <a:r>
              <a:rPr lang="en-US" sz="2200" dirty="0" smtClean="0">
                <a:solidFill>
                  <a:srgbClr val="00B050"/>
                </a:solidFill>
              </a:rPr>
              <a:t>abnormal overvoltage </a:t>
            </a:r>
            <a:r>
              <a:rPr lang="en-US" sz="2200" dirty="0">
                <a:solidFill>
                  <a:srgbClr val="00B050"/>
                </a:solidFill>
              </a:rPr>
              <a:t>faults are usually caused by </a:t>
            </a:r>
            <a:r>
              <a:rPr lang="en-US" sz="2200" b="1" dirty="0">
                <a:solidFill>
                  <a:srgbClr val="00B050"/>
                </a:solidFill>
              </a:rPr>
              <a:t>poor power grid quality </a:t>
            </a:r>
            <a:r>
              <a:rPr lang="en-US" sz="2200" dirty="0">
                <a:solidFill>
                  <a:srgbClr val="FF0000"/>
                </a:solidFill>
              </a:rPr>
              <a:t>or </a:t>
            </a:r>
            <a:r>
              <a:rPr lang="en-US" sz="2200" b="1" u="sng" dirty="0">
                <a:solidFill>
                  <a:srgbClr val="FF0000"/>
                </a:solidFill>
              </a:rPr>
              <a:t>loss </a:t>
            </a:r>
            <a:r>
              <a:rPr lang="en-US" sz="2200" b="1" u="sng" dirty="0" smtClean="0">
                <a:solidFill>
                  <a:srgbClr val="FF0000"/>
                </a:solidFill>
              </a:rPr>
              <a:t>of neutral-to-ground </a:t>
            </a:r>
            <a:r>
              <a:rPr lang="en-US" sz="2200" b="1" u="sng" dirty="0">
                <a:solidFill>
                  <a:srgbClr val="FF0000"/>
                </a:solidFill>
              </a:rPr>
              <a:t>connection </a:t>
            </a:r>
            <a:r>
              <a:rPr lang="en-US" sz="2200" b="1" dirty="0">
                <a:solidFill>
                  <a:schemeClr val="tx1">
                    <a:lumMod val="95000"/>
                    <a:lumOff val="5000"/>
                  </a:schemeClr>
                </a:solidFill>
              </a:rPr>
              <a:t>in power transformer wiring. </a:t>
            </a:r>
            <a:r>
              <a:rPr lang="en-US" sz="2200" dirty="0" smtClean="0"/>
              <a:t>The abnormal </a:t>
            </a:r>
            <a:r>
              <a:rPr lang="en-US" sz="2200" dirty="0"/>
              <a:t>conditions may last for minutes, even hours. </a:t>
            </a:r>
            <a:br>
              <a:rPr lang="en-US" sz="2200" dirty="0"/>
            </a:br>
            <a:endParaRPr lang="en-US" sz="2200" i="1" dirty="0"/>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28</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spTree>
    <p:extLst>
      <p:ext uri="{BB962C8B-B14F-4D97-AF65-F5344CB8AC3E}">
        <p14:creationId xmlns:p14="http://schemas.microsoft.com/office/powerpoint/2010/main" val="994619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7937500" cy="1496126"/>
          </a:xfrm>
        </p:spPr>
        <p:txBody>
          <a:bodyPr>
            <a:noAutofit/>
          </a:bodyPr>
          <a:lstStyle/>
          <a:p>
            <a:pPr marL="0" indent="0">
              <a:buNone/>
            </a:pPr>
            <a:r>
              <a:rPr lang="en-US" sz="2200" b="1" dirty="0" smtClean="0">
                <a:solidFill>
                  <a:srgbClr val="0000CC"/>
                </a:solidFill>
              </a:rPr>
              <a:t>5.3 </a:t>
            </a:r>
            <a:r>
              <a:rPr lang="en-US" sz="2200" b="1" dirty="0" err="1" smtClean="0">
                <a:solidFill>
                  <a:srgbClr val="0000CC"/>
                </a:solidFill>
              </a:rPr>
              <a:t>Nguyên</a:t>
            </a:r>
            <a:r>
              <a:rPr lang="en-US" sz="2200" b="1" dirty="0" smtClean="0">
                <a:solidFill>
                  <a:srgbClr val="0000CC"/>
                </a:solidFill>
              </a:rPr>
              <a:t> </a:t>
            </a:r>
            <a:r>
              <a:rPr lang="en-US" sz="2200" b="1" dirty="0" err="1">
                <a:solidFill>
                  <a:srgbClr val="0000CC"/>
                </a:solidFill>
              </a:rPr>
              <a:t>nhân</a:t>
            </a:r>
            <a:r>
              <a:rPr lang="en-US" sz="2200" b="1" dirty="0">
                <a:solidFill>
                  <a:srgbClr val="0000CC"/>
                </a:solidFill>
              </a:rPr>
              <a:t> </a:t>
            </a:r>
            <a:r>
              <a:rPr lang="en-US" sz="2200" b="1" dirty="0" err="1">
                <a:solidFill>
                  <a:srgbClr val="0000CC"/>
                </a:solidFill>
              </a:rPr>
              <a:t>trôi</a:t>
            </a:r>
            <a:r>
              <a:rPr lang="en-US" sz="2200" b="1" dirty="0">
                <a:solidFill>
                  <a:srgbClr val="0000CC"/>
                </a:solidFill>
              </a:rPr>
              <a:t> </a:t>
            </a:r>
            <a:r>
              <a:rPr lang="en-US" sz="2200" b="1" dirty="0" err="1">
                <a:solidFill>
                  <a:srgbClr val="0000CC"/>
                </a:solidFill>
              </a:rPr>
              <a:t>điện</a:t>
            </a:r>
            <a:r>
              <a:rPr lang="en-US" sz="2200" b="1" dirty="0">
                <a:solidFill>
                  <a:srgbClr val="0000CC"/>
                </a:solidFill>
              </a:rPr>
              <a:t> </a:t>
            </a:r>
            <a:r>
              <a:rPr lang="en-US" sz="2200" b="1" dirty="0" err="1">
                <a:solidFill>
                  <a:srgbClr val="0000CC"/>
                </a:solidFill>
              </a:rPr>
              <a:t>thế</a:t>
            </a:r>
            <a:r>
              <a:rPr lang="en-US" sz="2200" b="1" dirty="0">
                <a:solidFill>
                  <a:srgbClr val="0000CC"/>
                </a:solidFill>
              </a:rPr>
              <a:t> </a:t>
            </a:r>
            <a:r>
              <a:rPr lang="en-US" sz="2200" b="1" dirty="0" err="1">
                <a:solidFill>
                  <a:srgbClr val="0000CC"/>
                </a:solidFill>
              </a:rPr>
              <a:t>đất</a:t>
            </a:r>
            <a:endParaRPr lang="en-US" sz="2200" b="1" dirty="0">
              <a:solidFill>
                <a:srgbClr val="0000CC"/>
              </a:solidFill>
            </a:endParaRPr>
          </a:p>
          <a:p>
            <a:pPr marL="0" indent="0">
              <a:buNone/>
            </a:pPr>
            <a:r>
              <a:rPr lang="en-US" sz="2200" b="1" dirty="0" err="1" smtClean="0">
                <a:solidFill>
                  <a:srgbClr val="0000CC"/>
                </a:solidFill>
              </a:rPr>
              <a:t>Hình</a:t>
            </a:r>
            <a:r>
              <a:rPr lang="en-US" sz="2200" b="1" dirty="0" smtClean="0">
                <a:solidFill>
                  <a:srgbClr val="0000CC"/>
                </a:solidFill>
              </a:rPr>
              <a:t> </a:t>
            </a:r>
            <a:r>
              <a:rPr lang="en-US" sz="2200" b="1" dirty="0" err="1" smtClean="0">
                <a:solidFill>
                  <a:srgbClr val="0000CC"/>
                </a:solidFill>
              </a:rPr>
              <a:t>thành</a:t>
            </a:r>
            <a:r>
              <a:rPr lang="en-US" sz="2200" b="1" dirty="0" smtClean="0">
                <a:solidFill>
                  <a:srgbClr val="0000CC"/>
                </a:solidFill>
              </a:rPr>
              <a:t> </a:t>
            </a:r>
            <a:r>
              <a:rPr lang="en-US" sz="2200" b="1" dirty="0" err="1" smtClean="0">
                <a:solidFill>
                  <a:srgbClr val="0000CC"/>
                </a:solidFill>
              </a:rPr>
              <a:t>sét</a:t>
            </a:r>
            <a:r>
              <a:rPr lang="en-US" sz="2200" b="1" dirty="0" smtClean="0">
                <a:solidFill>
                  <a:srgbClr val="0000CC"/>
                </a:solidFill>
              </a:rPr>
              <a:t> qua </a:t>
            </a:r>
            <a:r>
              <a:rPr lang="en-US" sz="2200" b="1" dirty="0" err="1" smtClean="0">
                <a:solidFill>
                  <a:srgbClr val="0000CC"/>
                </a:solidFill>
              </a:rPr>
              <a:t>bốn</a:t>
            </a:r>
            <a:r>
              <a:rPr lang="en-US" sz="2200" b="1" dirty="0" smtClean="0">
                <a:solidFill>
                  <a:srgbClr val="0000CC"/>
                </a:solidFill>
              </a:rPr>
              <a:t> </a:t>
            </a:r>
            <a:r>
              <a:rPr lang="en-US" sz="2200" b="1" dirty="0" err="1" smtClean="0">
                <a:solidFill>
                  <a:srgbClr val="0000CC"/>
                </a:solidFill>
              </a:rPr>
              <a:t>giai</a:t>
            </a:r>
            <a:r>
              <a:rPr lang="en-US" sz="2200" b="1" dirty="0" smtClean="0">
                <a:solidFill>
                  <a:srgbClr val="0000CC"/>
                </a:solidFill>
              </a:rPr>
              <a:t> </a:t>
            </a:r>
            <a:r>
              <a:rPr lang="en-US" sz="2200" b="1" dirty="0" err="1" smtClean="0">
                <a:solidFill>
                  <a:srgbClr val="0000CC"/>
                </a:solidFill>
              </a:rPr>
              <a:t>đoạn</a:t>
            </a:r>
            <a:endParaRPr lang="en-US" sz="2200" b="1" dirty="0" smtClean="0">
              <a:solidFill>
                <a:srgbClr val="0000CC"/>
              </a:solidFill>
            </a:endParaRPr>
          </a:p>
          <a:p>
            <a:pPr marL="0" indent="0">
              <a:buNone/>
            </a:pPr>
            <a:r>
              <a:rPr lang="vi-VN" sz="1800" dirty="0">
                <a:solidFill>
                  <a:schemeClr val="tx1">
                    <a:lumMod val="95000"/>
                    <a:lumOff val="5000"/>
                  </a:schemeClr>
                </a:solidFill>
                <a:hlinkClick r:id="rId2"/>
              </a:rPr>
              <a:t>https://</a:t>
            </a:r>
            <a:r>
              <a:rPr lang="vi-VN" sz="1800" dirty="0" smtClean="0">
                <a:solidFill>
                  <a:schemeClr val="tx1">
                    <a:lumMod val="95000"/>
                    <a:lumOff val="5000"/>
                  </a:schemeClr>
                </a:solidFill>
                <a:hlinkClick r:id="rId2"/>
              </a:rPr>
              <a:t>chongsettantien.com/4-giai-doan-cua-mot-tia-set</a:t>
            </a:r>
            <a:endParaRPr lang="en-US" sz="1800" i="1" dirty="0">
              <a:solidFill>
                <a:schemeClr val="tx1">
                  <a:lumMod val="95000"/>
                  <a:lumOff val="5000"/>
                </a:schemeClr>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29</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sp>
        <p:nvSpPr>
          <p:cNvPr id="9" name="Content Placeholder 2"/>
          <p:cNvSpPr txBox="1">
            <a:spLocks/>
          </p:cNvSpPr>
          <p:nvPr/>
        </p:nvSpPr>
        <p:spPr>
          <a:xfrm>
            <a:off x="361950" y="2743200"/>
            <a:ext cx="5340350" cy="3276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000" b="1" dirty="0"/>
              <a:t>Giai đoạn </a:t>
            </a:r>
            <a:r>
              <a:rPr lang="vi-VN" sz="2000" b="1" dirty="0" smtClean="0"/>
              <a:t>I.</a:t>
            </a:r>
            <a:endParaRPr lang="vi-VN" sz="2000" dirty="0"/>
          </a:p>
          <a:p>
            <a:pPr marL="0" indent="0">
              <a:buNone/>
            </a:pPr>
            <a:r>
              <a:rPr lang="vi-VN" sz="2000" dirty="0" smtClean="0"/>
              <a:t>Một </a:t>
            </a:r>
            <a:r>
              <a:rPr lang="vi-VN" sz="2000" dirty="0"/>
              <a:t>tia sét được hình thành là sự đối lập về điện tích âm ở đáy của đám mây  và điện tích dương trên mặt đất. </a:t>
            </a:r>
            <a:r>
              <a:rPr lang="vi-VN" sz="2000" b="1" dirty="0">
                <a:solidFill>
                  <a:srgbClr val="FF0000"/>
                </a:solidFill>
              </a:rPr>
              <a:t>Khi hai điện tích này chưa đủ lớn và không khí khô ( trời Không mưa, ẩm ướt). Thì sét không không sảy ra. </a:t>
            </a:r>
            <a:r>
              <a:rPr lang="vi-VN" sz="2000" dirty="0"/>
              <a:t>Khi điện tích đối lập đủ lớn và gặp điều kiện thuận lợi là trời mưa ẩm ướt. Thì sét sẽ đánh xuống mặt đất. </a:t>
            </a:r>
            <a:endParaRPr lang="en-US" sz="2000" i="1" dirty="0"/>
          </a:p>
        </p:txBody>
      </p:sp>
      <p:grpSp>
        <p:nvGrpSpPr>
          <p:cNvPr id="4" name="Group 3"/>
          <p:cNvGrpSpPr/>
          <p:nvPr/>
        </p:nvGrpSpPr>
        <p:grpSpPr>
          <a:xfrm>
            <a:off x="5702300" y="2285998"/>
            <a:ext cx="3302000" cy="3366053"/>
            <a:chOff x="6146800" y="2285999"/>
            <a:chExt cx="2857500" cy="28575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800" y="2285999"/>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129884" y="4558724"/>
              <a:ext cx="647700" cy="584775"/>
            </a:xfrm>
            <a:prstGeom prst="rect">
              <a:avLst/>
            </a:prstGeom>
            <a:noFill/>
            <a:ln>
              <a:noFill/>
            </a:ln>
          </p:spPr>
          <p:txBody>
            <a:bodyPr wrap="square" rtlCol="0">
              <a:spAutoFit/>
            </a:bodyPr>
            <a:lstStyle/>
            <a:p>
              <a:r>
                <a:rPr lang="en-US" sz="3200" b="1" dirty="0" smtClean="0">
                  <a:solidFill>
                    <a:srgbClr val="FF0000"/>
                  </a:solidFill>
                </a:rPr>
                <a:t>+</a:t>
              </a:r>
              <a:endParaRPr lang="vi-VN" sz="3200" b="1" dirty="0">
                <a:solidFill>
                  <a:srgbClr val="FF0000"/>
                </a:solidFill>
              </a:endParaRPr>
            </a:p>
          </p:txBody>
        </p:sp>
        <p:sp>
          <p:nvSpPr>
            <p:cNvPr id="11" name="TextBox 10"/>
            <p:cNvSpPr txBox="1"/>
            <p:nvPr/>
          </p:nvSpPr>
          <p:spPr>
            <a:xfrm>
              <a:off x="7086600" y="2799655"/>
              <a:ext cx="647700" cy="584775"/>
            </a:xfrm>
            <a:prstGeom prst="rect">
              <a:avLst/>
            </a:prstGeom>
            <a:noFill/>
            <a:ln>
              <a:noFill/>
            </a:ln>
          </p:spPr>
          <p:txBody>
            <a:bodyPr wrap="square" rtlCol="0">
              <a:spAutoFit/>
            </a:bodyPr>
            <a:lstStyle/>
            <a:p>
              <a:r>
                <a:rPr lang="en-US" sz="3200" b="1" dirty="0">
                  <a:solidFill>
                    <a:srgbClr val="FF0000"/>
                  </a:solidFill>
                </a:rPr>
                <a:t>_</a:t>
              </a:r>
              <a:endParaRPr lang="vi-VN" sz="3200" b="1" dirty="0">
                <a:solidFill>
                  <a:srgbClr val="FF0000"/>
                </a:solidFill>
              </a:endParaRPr>
            </a:p>
          </p:txBody>
        </p:sp>
      </p:grpSp>
    </p:spTree>
    <p:extLst>
      <p:ext uri="{BB962C8B-B14F-4D97-AF65-F5344CB8AC3E}">
        <p14:creationId xmlns:p14="http://schemas.microsoft.com/office/powerpoint/2010/main" val="248596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a:bodyPr>
          <a:lstStyle/>
          <a:p>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Tổng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quan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về</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lắp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đặt</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800" b="1" dirty="0" err="1" smtClean="0">
                <a:solidFill>
                  <a:srgbClr val="0000CC"/>
                </a:solidFill>
              </a:rPr>
              <a:t>Thông</a:t>
            </a:r>
            <a:r>
              <a:rPr lang="en-US" sz="2800" b="1" dirty="0" smtClean="0">
                <a:solidFill>
                  <a:srgbClr val="0000CC"/>
                </a:solidFill>
              </a:rPr>
              <a:t> </a:t>
            </a:r>
            <a:r>
              <a:rPr lang="en-US" sz="2800" b="1" dirty="0" err="1" smtClean="0">
                <a:solidFill>
                  <a:srgbClr val="0000CC"/>
                </a:solidFill>
              </a:rPr>
              <a:t>số</a:t>
            </a:r>
            <a:r>
              <a:rPr lang="en-US" sz="2800" b="1" dirty="0" smtClean="0">
                <a:solidFill>
                  <a:srgbClr val="0000CC"/>
                </a:solidFill>
              </a:rPr>
              <a:t> </a:t>
            </a:r>
            <a:r>
              <a:rPr lang="en-US" sz="2800" b="1" dirty="0" err="1" smtClean="0">
                <a:solidFill>
                  <a:srgbClr val="0000CC"/>
                </a:solidFill>
              </a:rPr>
              <a:t>về</a:t>
            </a:r>
            <a:r>
              <a:rPr lang="en-US" sz="2800" b="1" dirty="0" smtClean="0">
                <a:solidFill>
                  <a:srgbClr val="0000CC"/>
                </a:solidFill>
              </a:rPr>
              <a:t> </a:t>
            </a:r>
            <a:r>
              <a:rPr lang="en-US" sz="2800" b="1" dirty="0" err="1" smtClean="0">
                <a:solidFill>
                  <a:srgbClr val="0000CC"/>
                </a:solidFill>
              </a:rPr>
              <a:t>phần</a:t>
            </a:r>
            <a:r>
              <a:rPr lang="en-US" sz="2800" b="1" dirty="0" smtClean="0">
                <a:solidFill>
                  <a:srgbClr val="0000CC"/>
                </a:solidFill>
              </a:rPr>
              <a:t> </a:t>
            </a:r>
            <a:r>
              <a:rPr lang="en-US" sz="2800" b="1" dirty="0" err="1" smtClean="0">
                <a:solidFill>
                  <a:srgbClr val="0000CC"/>
                </a:solidFill>
              </a:rPr>
              <a:t>điện</a:t>
            </a:r>
            <a:r>
              <a:rPr lang="en-US" sz="2800" b="1" dirty="0" smtClean="0">
                <a:solidFill>
                  <a:srgbClr val="0000CC"/>
                </a:solidFill>
              </a:rPr>
              <a:t> </a:t>
            </a:r>
            <a:r>
              <a:rPr lang="en-US" sz="2800" b="1" dirty="0" err="1" smtClean="0">
                <a:solidFill>
                  <a:srgbClr val="0000CC"/>
                </a:solidFill>
              </a:rPr>
              <a:t>tầu</a:t>
            </a:r>
            <a:r>
              <a:rPr lang="en-US" sz="2800" b="1" dirty="0" smtClean="0">
                <a:solidFill>
                  <a:srgbClr val="0000CC"/>
                </a:solidFill>
              </a:rPr>
              <a:t> </a:t>
            </a:r>
            <a:r>
              <a:rPr lang="en-US" sz="2800" b="1" dirty="0" err="1" smtClean="0">
                <a:solidFill>
                  <a:srgbClr val="0000CC"/>
                </a:solidFill>
              </a:rPr>
              <a:t>cá</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a:t>
            </a:fld>
            <a:endParaRPr lang="en-US"/>
          </a:p>
        </p:txBody>
      </p:sp>
      <p:sp>
        <p:nvSpPr>
          <p:cNvPr id="8" name="Content Placeholder 2"/>
          <p:cNvSpPr txBox="1">
            <a:spLocks/>
          </p:cNvSpPr>
          <p:nvPr/>
        </p:nvSpPr>
        <p:spPr>
          <a:xfrm>
            <a:off x="533400" y="1371600"/>
            <a:ext cx="7848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Điện</a:t>
            </a:r>
            <a:r>
              <a:rPr lang="en-US" sz="2400" i="1" dirty="0" smtClean="0"/>
              <a:t> </a:t>
            </a:r>
            <a:r>
              <a:rPr lang="en-US" sz="2400" i="1" dirty="0" err="1" smtClean="0"/>
              <a:t>tầu</a:t>
            </a:r>
            <a:r>
              <a:rPr lang="en-US" sz="2400" i="1" dirty="0" smtClean="0"/>
              <a:t> </a:t>
            </a:r>
            <a:r>
              <a:rPr lang="en-US" sz="2400" i="1" dirty="0" err="1" smtClean="0"/>
              <a:t>cá</a:t>
            </a:r>
            <a:r>
              <a:rPr lang="en-US" sz="2400" i="1" dirty="0" smtClean="0"/>
              <a:t> </a:t>
            </a:r>
            <a:r>
              <a:rPr lang="en-US" sz="2400" i="1" dirty="0" err="1" smtClean="0"/>
              <a:t>được</a:t>
            </a:r>
            <a:r>
              <a:rPr lang="en-US" sz="2400" i="1" dirty="0" smtClean="0"/>
              <a:t> </a:t>
            </a:r>
            <a:r>
              <a:rPr lang="en-US" sz="2400" i="1" dirty="0" err="1" smtClean="0"/>
              <a:t>cung</a:t>
            </a:r>
            <a:r>
              <a:rPr lang="en-US" sz="2400" i="1" dirty="0" smtClean="0"/>
              <a:t> </a:t>
            </a:r>
            <a:r>
              <a:rPr lang="en-US" sz="2400" i="1" dirty="0" err="1" smtClean="0"/>
              <a:t>cấp</a:t>
            </a:r>
            <a:r>
              <a:rPr lang="en-US" sz="2400" i="1" dirty="0" smtClean="0"/>
              <a:t> </a:t>
            </a:r>
            <a:r>
              <a:rPr lang="en-US" sz="2400" i="1" dirty="0" err="1" smtClean="0"/>
              <a:t>từ</a:t>
            </a:r>
            <a:r>
              <a:rPr lang="en-US" sz="2400" i="1" dirty="0" smtClean="0"/>
              <a:t> </a:t>
            </a:r>
            <a:r>
              <a:rPr lang="en-US" sz="2400" i="1" dirty="0" err="1" smtClean="0"/>
              <a:t>hai</a:t>
            </a:r>
            <a:r>
              <a:rPr lang="en-US" sz="2400" i="1" dirty="0" smtClean="0"/>
              <a:t> </a:t>
            </a:r>
            <a:r>
              <a:rPr lang="en-US" sz="2400" i="1" dirty="0" err="1" smtClean="0"/>
              <a:t>máy</a:t>
            </a:r>
            <a:r>
              <a:rPr lang="en-US" sz="2400" i="1" dirty="0" smtClean="0"/>
              <a:t> </a:t>
            </a:r>
            <a:r>
              <a:rPr lang="en-US" sz="2400" i="1" dirty="0" err="1" smtClean="0"/>
              <a:t>phát</a:t>
            </a:r>
            <a:r>
              <a:rPr lang="en-US" sz="2400" i="1" dirty="0" smtClean="0"/>
              <a:t>:</a:t>
            </a:r>
          </a:p>
          <a:p>
            <a:pPr marL="0" indent="0">
              <a:buNone/>
            </a:pPr>
            <a:r>
              <a:rPr lang="en-US" sz="2400" i="1" dirty="0" smtClean="0">
                <a:solidFill>
                  <a:schemeClr val="tx1">
                    <a:lumMod val="95000"/>
                    <a:lumOff val="5000"/>
                  </a:schemeClr>
                </a:solidFill>
              </a:rPr>
              <a:t>80kVA </a:t>
            </a:r>
            <a:r>
              <a:rPr lang="en-US" sz="2400" i="1" dirty="0" err="1" smtClean="0">
                <a:solidFill>
                  <a:schemeClr val="tx1">
                    <a:lumMod val="95000"/>
                    <a:lumOff val="5000"/>
                  </a:schemeClr>
                </a:solidFill>
              </a:rPr>
              <a:t>và</a:t>
            </a:r>
            <a:r>
              <a:rPr lang="en-US" sz="2400" i="1" dirty="0" smtClean="0">
                <a:solidFill>
                  <a:schemeClr val="tx1">
                    <a:lumMod val="95000"/>
                    <a:lumOff val="5000"/>
                  </a:schemeClr>
                </a:solidFill>
              </a:rPr>
              <a:t> (250 </a:t>
            </a:r>
            <a:r>
              <a:rPr lang="en-US" sz="2400" i="1" dirty="0" err="1" smtClean="0">
                <a:solidFill>
                  <a:schemeClr val="tx1">
                    <a:lumMod val="95000"/>
                    <a:lumOff val="5000"/>
                  </a:schemeClr>
                </a:solidFill>
              </a:rPr>
              <a:t>hoặc</a:t>
            </a:r>
            <a:r>
              <a:rPr lang="en-US" sz="2400" i="1" dirty="0" smtClean="0">
                <a:solidFill>
                  <a:schemeClr val="tx1">
                    <a:lumMod val="95000"/>
                    <a:lumOff val="5000"/>
                  </a:schemeClr>
                </a:solidFill>
              </a:rPr>
              <a:t> 350kVA)</a:t>
            </a:r>
          </a:p>
          <a:p>
            <a:pPr marL="0" indent="0">
              <a:buNone/>
            </a:pPr>
            <a:endParaRPr lang="en-US" sz="2400" i="1" dirty="0">
              <a:solidFill>
                <a:schemeClr val="tx1">
                  <a:lumMod val="95000"/>
                  <a:lumOff val="5000"/>
                </a:schemeClr>
              </a:solidFill>
            </a:endParaRPr>
          </a:p>
          <a:p>
            <a:pPr marL="0" indent="0">
              <a:buNone/>
            </a:pPr>
            <a:r>
              <a:rPr lang="en-US" sz="2400" i="1" dirty="0" err="1" smtClean="0">
                <a:solidFill>
                  <a:schemeClr val="tx1">
                    <a:lumMod val="95000"/>
                    <a:lumOff val="5000"/>
                  </a:schemeClr>
                </a:solidFill>
              </a:rPr>
              <a:t>Khi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làm</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việc</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có</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thể</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một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máy</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hoặc</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hai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máy</a:t>
            </a:r>
            <a:endParaRPr lang="en-US" sz="2400" i="1" dirty="0" smtClean="0">
              <a:solidFill>
                <a:schemeClr val="tx1">
                  <a:lumMod val="95000"/>
                  <a:lumOff val="5000"/>
                </a:schemeClr>
              </a:solidFill>
            </a:endParaRPr>
          </a:p>
          <a:p>
            <a:pPr marL="0" indent="0">
              <a:buNone/>
            </a:pPr>
            <a:endParaRPr lang="en-US" sz="2400" i="1" dirty="0">
              <a:solidFill>
                <a:schemeClr val="tx1">
                  <a:lumMod val="95000"/>
                  <a:lumOff val="5000"/>
                </a:schemeClr>
              </a:solidFill>
            </a:endParaRPr>
          </a:p>
          <a:p>
            <a:pPr marL="0" indent="0">
              <a:buNone/>
            </a:pPr>
            <a:r>
              <a:rPr lang="en-US" sz="2400" i="1" dirty="0" err="1" smtClean="0">
                <a:solidFill>
                  <a:schemeClr val="tx1">
                    <a:lumMod val="95000"/>
                    <a:lumOff val="5000"/>
                  </a:schemeClr>
                </a:solidFill>
              </a:rPr>
              <a:t>Tỷ</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lệ</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công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suất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khoảng</a:t>
            </a:r>
            <a:r>
              <a:rPr lang="en-US" sz="2400" i="1" dirty="0" smtClean="0">
                <a:solidFill>
                  <a:schemeClr val="tx1">
                    <a:lumMod val="95000"/>
                    <a:lumOff val="5000"/>
                  </a:schemeClr>
                </a:solidFill>
              </a:rPr>
              <a:t> 120kW (MH)/25kW (LED)</a:t>
            </a:r>
          </a:p>
          <a:p>
            <a:pPr marL="0" indent="0">
              <a:buNone/>
            </a:pPr>
            <a:r>
              <a:rPr lang="en-US" sz="2400" i="1" dirty="0" err="1" smtClean="0">
                <a:solidFill>
                  <a:schemeClr val="tx1">
                    <a:lumMod val="95000"/>
                    <a:lumOff val="5000"/>
                  </a:schemeClr>
                </a:solidFill>
              </a:rPr>
              <a:t>Đèn</a:t>
            </a:r>
            <a:r>
              <a:rPr lang="en-US" sz="2400" i="1" dirty="0" smtClean="0">
                <a:solidFill>
                  <a:schemeClr val="tx1">
                    <a:lumMod val="95000"/>
                    <a:lumOff val="5000"/>
                  </a:schemeClr>
                </a:solidFill>
              </a:rPr>
              <a:t> LÈ </a:t>
            </a:r>
            <a:r>
              <a:rPr lang="en-US" sz="2400" i="1" dirty="0" err="1" smtClean="0">
                <a:solidFill>
                  <a:schemeClr val="tx1">
                    <a:lumMod val="95000"/>
                    <a:lumOff val="5000"/>
                  </a:schemeClr>
                </a:solidFill>
              </a:rPr>
              <a:t>là</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loại</a:t>
            </a:r>
            <a:r>
              <a:rPr lang="en-US" sz="2400" i="1" dirty="0" smtClean="0">
                <a:solidFill>
                  <a:schemeClr val="tx1">
                    <a:lumMod val="95000"/>
                    <a:lumOff val="5000"/>
                  </a:schemeClr>
                </a:solidFill>
              </a:rPr>
              <a:t> 2x200W</a:t>
            </a:r>
            <a:endParaRPr lang="en-US" sz="2400" dirty="0">
              <a:solidFill>
                <a:schemeClr val="tx1">
                  <a:lumMod val="95000"/>
                  <a:lumOff val="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558" y="1400355"/>
            <a:ext cx="2687841" cy="189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941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5270500" cy="5229926"/>
          </a:xfrm>
        </p:spPr>
        <p:txBody>
          <a:bodyPr>
            <a:normAutofit/>
          </a:bodyPr>
          <a:lstStyle/>
          <a:p>
            <a:pPr marL="0" indent="0">
              <a:buNone/>
            </a:pPr>
            <a:r>
              <a:rPr lang="en-US" sz="2400" b="1" dirty="0" smtClean="0">
                <a:solidFill>
                  <a:srgbClr val="0000CC"/>
                </a:solidFill>
              </a:rPr>
              <a:t>5.3 </a:t>
            </a:r>
            <a:r>
              <a:rPr lang="en-US" sz="2400" b="1" dirty="0" err="1" smtClean="0">
                <a:solidFill>
                  <a:srgbClr val="0000CC"/>
                </a:solidFill>
              </a:rPr>
              <a:t>Nguyên</a:t>
            </a:r>
            <a:r>
              <a:rPr lang="en-US" sz="2400" b="1" dirty="0" smtClean="0">
                <a:solidFill>
                  <a:srgbClr val="0000CC"/>
                </a:solidFill>
              </a:rPr>
              <a:t> </a:t>
            </a:r>
            <a:r>
              <a:rPr lang="en-US" sz="2400" b="1" dirty="0" err="1">
                <a:solidFill>
                  <a:srgbClr val="0000CC"/>
                </a:solidFill>
              </a:rPr>
              <a:t>nhân</a:t>
            </a:r>
            <a:r>
              <a:rPr lang="en-US" sz="2400" b="1" dirty="0">
                <a:solidFill>
                  <a:srgbClr val="0000CC"/>
                </a:solidFill>
              </a:rPr>
              <a:t> </a:t>
            </a:r>
            <a:r>
              <a:rPr lang="en-US" sz="2400" b="1" dirty="0" err="1">
                <a:solidFill>
                  <a:srgbClr val="0000CC"/>
                </a:solidFill>
              </a:rPr>
              <a:t>trôi</a:t>
            </a:r>
            <a:r>
              <a:rPr lang="en-US" sz="2400" b="1" dirty="0">
                <a:solidFill>
                  <a:srgbClr val="0000CC"/>
                </a:solidFill>
              </a:rPr>
              <a:t> </a:t>
            </a:r>
            <a:r>
              <a:rPr lang="en-US" sz="2400" b="1" dirty="0" err="1">
                <a:solidFill>
                  <a:srgbClr val="0000CC"/>
                </a:solidFill>
              </a:rPr>
              <a:t>điện</a:t>
            </a:r>
            <a:r>
              <a:rPr lang="en-US" sz="2400" b="1" dirty="0">
                <a:solidFill>
                  <a:srgbClr val="0000CC"/>
                </a:solidFill>
              </a:rPr>
              <a:t> </a:t>
            </a:r>
            <a:r>
              <a:rPr lang="en-US" sz="2400" b="1" dirty="0" err="1">
                <a:solidFill>
                  <a:srgbClr val="0000CC"/>
                </a:solidFill>
              </a:rPr>
              <a:t>thế</a:t>
            </a:r>
            <a:r>
              <a:rPr lang="en-US" sz="2400" b="1" dirty="0">
                <a:solidFill>
                  <a:srgbClr val="0000CC"/>
                </a:solidFill>
              </a:rPr>
              <a:t> </a:t>
            </a:r>
            <a:r>
              <a:rPr lang="en-US" sz="2400" b="1" dirty="0" err="1">
                <a:solidFill>
                  <a:srgbClr val="0000CC"/>
                </a:solidFill>
              </a:rPr>
              <a:t>đất</a:t>
            </a:r>
            <a:endParaRPr lang="en-US" sz="2400" b="1" dirty="0">
              <a:solidFill>
                <a:srgbClr val="0000CC"/>
              </a:solidFill>
            </a:endParaRPr>
          </a:p>
          <a:p>
            <a:pPr marL="0" indent="0">
              <a:buNone/>
            </a:pPr>
            <a:r>
              <a:rPr lang="en-US" sz="2400" b="1" dirty="0" err="1" smtClean="0">
                <a:solidFill>
                  <a:srgbClr val="0000CC"/>
                </a:solidFill>
                <a:latin typeface="+mj-lt"/>
              </a:rPr>
              <a:t>Hình</a:t>
            </a:r>
            <a:r>
              <a:rPr lang="en-US" sz="2400" b="1" dirty="0" smtClean="0">
                <a:solidFill>
                  <a:srgbClr val="0000CC"/>
                </a:solidFill>
                <a:latin typeface="+mj-lt"/>
              </a:rPr>
              <a:t> </a:t>
            </a:r>
            <a:r>
              <a:rPr lang="en-US" sz="2400" b="1" dirty="0" err="1" smtClean="0">
                <a:solidFill>
                  <a:srgbClr val="0000CC"/>
                </a:solidFill>
                <a:latin typeface="+mj-lt"/>
              </a:rPr>
              <a:t>thành</a:t>
            </a:r>
            <a:r>
              <a:rPr lang="en-US" sz="2400" b="1" dirty="0" smtClean="0">
                <a:solidFill>
                  <a:srgbClr val="0000CC"/>
                </a:solidFill>
                <a:latin typeface="+mj-lt"/>
              </a:rPr>
              <a:t> </a:t>
            </a:r>
            <a:r>
              <a:rPr lang="en-US" sz="2400" b="1" dirty="0" err="1" smtClean="0">
                <a:solidFill>
                  <a:srgbClr val="0000CC"/>
                </a:solidFill>
                <a:latin typeface="+mj-lt"/>
              </a:rPr>
              <a:t>sét</a:t>
            </a:r>
            <a:endParaRPr lang="en-US" sz="2400" b="1" dirty="0" smtClean="0">
              <a:solidFill>
                <a:srgbClr val="0000CC"/>
              </a:solidFill>
              <a:latin typeface="+mj-lt"/>
            </a:endParaRPr>
          </a:p>
          <a:p>
            <a:pPr marL="0" indent="0">
              <a:buNone/>
            </a:pPr>
            <a:r>
              <a:rPr lang="vi-VN" sz="2400" b="1" dirty="0">
                <a:latin typeface="+mj-lt"/>
              </a:rPr>
              <a:t>Giai đoạn II.</a:t>
            </a:r>
            <a:endParaRPr lang="vi-VN" sz="2400" dirty="0">
              <a:latin typeface="+mj-lt"/>
            </a:endParaRPr>
          </a:p>
          <a:p>
            <a:pPr marL="0" indent="0">
              <a:buNone/>
            </a:pPr>
            <a:r>
              <a:rPr lang="vi-VN" sz="2400" dirty="0" smtClean="0">
                <a:latin typeface="+mj-lt"/>
              </a:rPr>
              <a:t>Khi </a:t>
            </a:r>
            <a:r>
              <a:rPr lang="vi-VN" sz="2400" dirty="0">
                <a:latin typeface="+mj-lt"/>
              </a:rPr>
              <a:t>các điện tích từ đám mây đi về phía mặt đất, đồng thời các điện tích từ mặt đất cũng đi lên thông qua các hệ thống kim thu sét. Lúc này các điện tích dương từ mặt đất tích cực đi lên để trung hòa với dòng điện tích âm từ đám mây đi xuống.</a:t>
            </a:r>
            <a:endParaRPr lang="en-US" sz="2400" i="1" dirty="0">
              <a:latin typeface="+mj-lt"/>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30</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grpSp>
        <p:nvGrpSpPr>
          <p:cNvPr id="7" name="Group 6"/>
          <p:cNvGrpSpPr/>
          <p:nvPr/>
        </p:nvGrpSpPr>
        <p:grpSpPr>
          <a:xfrm>
            <a:off x="5791200" y="2209800"/>
            <a:ext cx="3352800" cy="3475038"/>
            <a:chOff x="5791200" y="2827338"/>
            <a:chExt cx="2857500" cy="285750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827338"/>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129275" y="4501521"/>
              <a:ext cx="647700" cy="584775"/>
            </a:xfrm>
            <a:prstGeom prst="rect">
              <a:avLst/>
            </a:prstGeom>
            <a:noFill/>
            <a:ln>
              <a:noFill/>
            </a:ln>
          </p:spPr>
          <p:txBody>
            <a:bodyPr wrap="square" rtlCol="0">
              <a:spAutoFit/>
            </a:bodyPr>
            <a:lstStyle/>
            <a:p>
              <a:r>
                <a:rPr lang="en-US" sz="3200" b="1" dirty="0" smtClean="0">
                  <a:solidFill>
                    <a:srgbClr val="FF0000"/>
                  </a:solidFill>
                </a:rPr>
                <a:t>+</a:t>
              </a:r>
              <a:endParaRPr lang="vi-VN" sz="3200" b="1" dirty="0">
                <a:solidFill>
                  <a:srgbClr val="FF0000"/>
                </a:solidFill>
              </a:endParaRPr>
            </a:p>
          </p:txBody>
        </p:sp>
        <p:sp>
          <p:nvSpPr>
            <p:cNvPr id="10" name="TextBox 9"/>
            <p:cNvSpPr txBox="1"/>
            <p:nvPr/>
          </p:nvSpPr>
          <p:spPr>
            <a:xfrm>
              <a:off x="6805425" y="3453925"/>
              <a:ext cx="647700" cy="584775"/>
            </a:xfrm>
            <a:prstGeom prst="rect">
              <a:avLst/>
            </a:prstGeom>
            <a:noFill/>
            <a:ln>
              <a:noFill/>
            </a:ln>
          </p:spPr>
          <p:txBody>
            <a:bodyPr wrap="square" rtlCol="0">
              <a:spAutoFit/>
            </a:bodyPr>
            <a:lstStyle/>
            <a:p>
              <a:r>
                <a:rPr lang="en-US" sz="3200" b="1" dirty="0">
                  <a:solidFill>
                    <a:srgbClr val="FF0000"/>
                  </a:solidFill>
                </a:rPr>
                <a:t>_</a:t>
              </a:r>
              <a:endParaRPr lang="vi-VN" sz="3200" b="1" dirty="0">
                <a:solidFill>
                  <a:srgbClr val="FF0000"/>
                </a:solidFill>
              </a:endParaRPr>
            </a:p>
          </p:txBody>
        </p:sp>
      </p:grpSp>
    </p:spTree>
    <p:extLst>
      <p:ext uri="{BB962C8B-B14F-4D97-AF65-F5344CB8AC3E}">
        <p14:creationId xmlns:p14="http://schemas.microsoft.com/office/powerpoint/2010/main" val="1175607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5270500" cy="5229926"/>
          </a:xfrm>
        </p:spPr>
        <p:txBody>
          <a:bodyPr>
            <a:normAutofit/>
          </a:bodyPr>
          <a:lstStyle/>
          <a:p>
            <a:pPr marL="0" indent="0">
              <a:buNone/>
            </a:pPr>
            <a:r>
              <a:rPr lang="en-US" sz="2400" b="1" dirty="0" smtClean="0">
                <a:solidFill>
                  <a:srgbClr val="0000CC"/>
                </a:solidFill>
              </a:rPr>
              <a:t>5.3 </a:t>
            </a:r>
            <a:r>
              <a:rPr lang="en-US" sz="2400" b="1" dirty="0" err="1" smtClean="0">
                <a:solidFill>
                  <a:srgbClr val="0000CC"/>
                </a:solidFill>
              </a:rPr>
              <a:t>Nguyên</a:t>
            </a:r>
            <a:r>
              <a:rPr lang="en-US" sz="2400" b="1" dirty="0" smtClean="0">
                <a:solidFill>
                  <a:srgbClr val="0000CC"/>
                </a:solidFill>
              </a:rPr>
              <a:t> </a:t>
            </a:r>
            <a:r>
              <a:rPr lang="en-US" sz="2400" b="1" dirty="0" err="1">
                <a:solidFill>
                  <a:srgbClr val="0000CC"/>
                </a:solidFill>
              </a:rPr>
              <a:t>nhân</a:t>
            </a:r>
            <a:r>
              <a:rPr lang="en-US" sz="2400" b="1" dirty="0">
                <a:solidFill>
                  <a:srgbClr val="0000CC"/>
                </a:solidFill>
              </a:rPr>
              <a:t> </a:t>
            </a:r>
            <a:r>
              <a:rPr lang="en-US" sz="2400" b="1" dirty="0" err="1">
                <a:solidFill>
                  <a:srgbClr val="0000CC"/>
                </a:solidFill>
              </a:rPr>
              <a:t>trôi</a:t>
            </a:r>
            <a:r>
              <a:rPr lang="en-US" sz="2400" b="1" dirty="0">
                <a:solidFill>
                  <a:srgbClr val="0000CC"/>
                </a:solidFill>
              </a:rPr>
              <a:t> </a:t>
            </a:r>
            <a:r>
              <a:rPr lang="en-US" sz="2400" b="1" dirty="0" err="1">
                <a:solidFill>
                  <a:srgbClr val="0000CC"/>
                </a:solidFill>
              </a:rPr>
              <a:t>điện</a:t>
            </a:r>
            <a:r>
              <a:rPr lang="en-US" sz="2400" b="1" dirty="0">
                <a:solidFill>
                  <a:srgbClr val="0000CC"/>
                </a:solidFill>
              </a:rPr>
              <a:t> </a:t>
            </a:r>
            <a:r>
              <a:rPr lang="en-US" sz="2400" b="1" dirty="0" err="1">
                <a:solidFill>
                  <a:srgbClr val="0000CC"/>
                </a:solidFill>
              </a:rPr>
              <a:t>thế</a:t>
            </a:r>
            <a:r>
              <a:rPr lang="en-US" sz="2400" b="1" dirty="0">
                <a:solidFill>
                  <a:srgbClr val="0000CC"/>
                </a:solidFill>
              </a:rPr>
              <a:t> </a:t>
            </a:r>
            <a:r>
              <a:rPr lang="en-US" sz="2400" b="1" dirty="0" err="1">
                <a:solidFill>
                  <a:srgbClr val="0000CC"/>
                </a:solidFill>
              </a:rPr>
              <a:t>đất</a:t>
            </a:r>
            <a:endParaRPr lang="en-US" sz="2400" b="1" dirty="0">
              <a:solidFill>
                <a:srgbClr val="0000CC"/>
              </a:solidFill>
            </a:endParaRPr>
          </a:p>
          <a:p>
            <a:pPr marL="0" indent="0">
              <a:buNone/>
            </a:pPr>
            <a:r>
              <a:rPr lang="en-US" sz="2400" b="1" dirty="0" err="1" smtClean="0">
                <a:solidFill>
                  <a:srgbClr val="0000CC"/>
                </a:solidFill>
                <a:latin typeface="+mj-lt"/>
              </a:rPr>
              <a:t>Hình</a:t>
            </a:r>
            <a:r>
              <a:rPr lang="en-US" sz="2400" b="1" dirty="0" smtClean="0">
                <a:solidFill>
                  <a:srgbClr val="0000CC"/>
                </a:solidFill>
                <a:latin typeface="+mj-lt"/>
              </a:rPr>
              <a:t> </a:t>
            </a:r>
            <a:r>
              <a:rPr lang="en-US" sz="2400" b="1" dirty="0" err="1" smtClean="0">
                <a:solidFill>
                  <a:srgbClr val="0000CC"/>
                </a:solidFill>
                <a:latin typeface="+mj-lt"/>
              </a:rPr>
              <a:t>thành</a:t>
            </a:r>
            <a:r>
              <a:rPr lang="en-US" sz="2400" b="1" dirty="0" smtClean="0">
                <a:solidFill>
                  <a:srgbClr val="0000CC"/>
                </a:solidFill>
                <a:latin typeface="+mj-lt"/>
              </a:rPr>
              <a:t> </a:t>
            </a:r>
            <a:r>
              <a:rPr lang="en-US" sz="2400" b="1" dirty="0" err="1" smtClean="0">
                <a:solidFill>
                  <a:srgbClr val="0000CC"/>
                </a:solidFill>
                <a:latin typeface="+mj-lt"/>
              </a:rPr>
              <a:t>sét</a:t>
            </a:r>
            <a:endParaRPr lang="en-US" sz="2400" b="1" dirty="0" smtClean="0">
              <a:solidFill>
                <a:srgbClr val="0000CC"/>
              </a:solidFill>
              <a:latin typeface="+mj-lt"/>
            </a:endParaRPr>
          </a:p>
          <a:p>
            <a:pPr marL="0" indent="0">
              <a:buNone/>
            </a:pPr>
            <a:r>
              <a:rPr lang="vi-VN" sz="2400" b="1" dirty="0">
                <a:latin typeface="+mj-lt"/>
              </a:rPr>
              <a:t>Giai đoạn </a:t>
            </a:r>
            <a:r>
              <a:rPr lang="vi-VN" sz="2400" b="1" dirty="0" smtClean="0">
                <a:latin typeface="+mj-lt"/>
              </a:rPr>
              <a:t>III.</a:t>
            </a:r>
            <a:endParaRPr lang="vi-VN" sz="2400" dirty="0">
              <a:latin typeface="+mj-lt"/>
            </a:endParaRPr>
          </a:p>
          <a:p>
            <a:pPr marL="0" indent="0">
              <a:buNone/>
            </a:pPr>
            <a:r>
              <a:rPr lang="vi-VN" sz="2400" dirty="0">
                <a:latin typeface="+mj-lt"/>
              </a:rPr>
              <a:t>Hai điện tích âm của đám mây và điện tích dương của mặt đất được trung hòa. Cả giai đoạn này chỉ xảy ra trong thời gian khoảng 1/200 </a:t>
            </a:r>
            <a:r>
              <a:rPr lang="vi-VN" sz="2400" dirty="0" smtClean="0">
                <a:latin typeface="+mj-lt"/>
              </a:rPr>
              <a:t>giây</a:t>
            </a:r>
            <a:r>
              <a:rPr lang="vi-VN" sz="2400" dirty="0">
                <a:latin typeface="+mj-lt"/>
              </a:rPr>
              <a:t>.</a:t>
            </a:r>
            <a:endParaRPr lang="en-US" sz="2400" i="1" dirty="0">
              <a:latin typeface="+mj-lt"/>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31</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90650"/>
            <a:ext cx="35433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488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5270500" cy="5229926"/>
          </a:xfrm>
        </p:spPr>
        <p:txBody>
          <a:bodyPr>
            <a:normAutofit/>
          </a:bodyPr>
          <a:lstStyle/>
          <a:p>
            <a:pPr marL="0" indent="0">
              <a:buNone/>
            </a:pPr>
            <a:r>
              <a:rPr lang="en-US" sz="2400" b="1" dirty="0" smtClean="0">
                <a:solidFill>
                  <a:srgbClr val="0000CC"/>
                </a:solidFill>
              </a:rPr>
              <a:t>5.3 </a:t>
            </a:r>
            <a:r>
              <a:rPr lang="en-US" sz="2400" b="1" dirty="0" err="1" smtClean="0">
                <a:solidFill>
                  <a:srgbClr val="0000CC"/>
                </a:solidFill>
              </a:rPr>
              <a:t>Nguyên</a:t>
            </a:r>
            <a:r>
              <a:rPr lang="en-US" sz="2400" b="1" dirty="0" smtClean="0">
                <a:solidFill>
                  <a:srgbClr val="0000CC"/>
                </a:solidFill>
              </a:rPr>
              <a:t> </a:t>
            </a:r>
            <a:r>
              <a:rPr lang="en-US" sz="2400" b="1" dirty="0" err="1">
                <a:solidFill>
                  <a:srgbClr val="0000CC"/>
                </a:solidFill>
              </a:rPr>
              <a:t>nhân</a:t>
            </a:r>
            <a:r>
              <a:rPr lang="en-US" sz="2400" b="1" dirty="0">
                <a:solidFill>
                  <a:srgbClr val="0000CC"/>
                </a:solidFill>
              </a:rPr>
              <a:t> </a:t>
            </a:r>
            <a:r>
              <a:rPr lang="en-US" sz="2400" b="1" dirty="0" err="1">
                <a:solidFill>
                  <a:srgbClr val="0000CC"/>
                </a:solidFill>
              </a:rPr>
              <a:t>trôi</a:t>
            </a:r>
            <a:r>
              <a:rPr lang="en-US" sz="2400" b="1" dirty="0">
                <a:solidFill>
                  <a:srgbClr val="0000CC"/>
                </a:solidFill>
              </a:rPr>
              <a:t> </a:t>
            </a:r>
            <a:r>
              <a:rPr lang="en-US" sz="2400" b="1" dirty="0" err="1">
                <a:solidFill>
                  <a:srgbClr val="0000CC"/>
                </a:solidFill>
              </a:rPr>
              <a:t>điện</a:t>
            </a:r>
            <a:r>
              <a:rPr lang="en-US" sz="2400" b="1" dirty="0">
                <a:solidFill>
                  <a:srgbClr val="0000CC"/>
                </a:solidFill>
              </a:rPr>
              <a:t> </a:t>
            </a:r>
            <a:r>
              <a:rPr lang="en-US" sz="2400" b="1" dirty="0" err="1">
                <a:solidFill>
                  <a:srgbClr val="0000CC"/>
                </a:solidFill>
              </a:rPr>
              <a:t>thế</a:t>
            </a:r>
            <a:r>
              <a:rPr lang="en-US" sz="2400" b="1" dirty="0">
                <a:solidFill>
                  <a:srgbClr val="0000CC"/>
                </a:solidFill>
              </a:rPr>
              <a:t> </a:t>
            </a:r>
            <a:r>
              <a:rPr lang="en-US" sz="2400" b="1" dirty="0" err="1">
                <a:solidFill>
                  <a:srgbClr val="0000CC"/>
                </a:solidFill>
              </a:rPr>
              <a:t>đất</a:t>
            </a:r>
            <a:endParaRPr lang="en-US" sz="2400" b="1" dirty="0">
              <a:solidFill>
                <a:srgbClr val="0000CC"/>
              </a:solidFill>
            </a:endParaRPr>
          </a:p>
          <a:p>
            <a:pPr marL="0" indent="0">
              <a:buNone/>
            </a:pPr>
            <a:r>
              <a:rPr lang="en-US" sz="2400" b="1" dirty="0" err="1" smtClean="0">
                <a:solidFill>
                  <a:srgbClr val="0000CC"/>
                </a:solidFill>
                <a:latin typeface="+mj-lt"/>
              </a:rPr>
              <a:t>Hình</a:t>
            </a:r>
            <a:r>
              <a:rPr lang="en-US" sz="2400" b="1" dirty="0" smtClean="0">
                <a:solidFill>
                  <a:srgbClr val="0000CC"/>
                </a:solidFill>
                <a:latin typeface="+mj-lt"/>
              </a:rPr>
              <a:t> </a:t>
            </a:r>
            <a:r>
              <a:rPr lang="en-US" sz="2400" b="1" dirty="0" err="1" smtClean="0">
                <a:solidFill>
                  <a:srgbClr val="0000CC"/>
                </a:solidFill>
                <a:latin typeface="+mj-lt"/>
              </a:rPr>
              <a:t>thành</a:t>
            </a:r>
            <a:r>
              <a:rPr lang="en-US" sz="2400" b="1" dirty="0" smtClean="0">
                <a:solidFill>
                  <a:srgbClr val="0000CC"/>
                </a:solidFill>
                <a:latin typeface="+mj-lt"/>
              </a:rPr>
              <a:t> </a:t>
            </a:r>
            <a:r>
              <a:rPr lang="en-US" sz="2400" b="1" dirty="0" err="1" smtClean="0">
                <a:solidFill>
                  <a:srgbClr val="0000CC"/>
                </a:solidFill>
                <a:latin typeface="+mj-lt"/>
              </a:rPr>
              <a:t>sét</a:t>
            </a:r>
            <a:endParaRPr lang="en-US" sz="2400" b="1" dirty="0" smtClean="0">
              <a:solidFill>
                <a:srgbClr val="0000CC"/>
              </a:solidFill>
              <a:latin typeface="+mj-lt"/>
            </a:endParaRPr>
          </a:p>
          <a:p>
            <a:pPr marL="0" indent="0">
              <a:buNone/>
            </a:pPr>
            <a:r>
              <a:rPr lang="vi-VN" sz="2400" b="1" dirty="0" smtClean="0">
                <a:latin typeface="+mj-lt"/>
              </a:rPr>
              <a:t>Giai </a:t>
            </a:r>
            <a:r>
              <a:rPr lang="vi-VN" sz="2400" b="1" dirty="0">
                <a:latin typeface="+mj-lt"/>
              </a:rPr>
              <a:t>đoạn </a:t>
            </a:r>
            <a:r>
              <a:rPr lang="vi-VN" sz="2400" b="1" dirty="0" smtClean="0">
                <a:latin typeface="+mj-lt"/>
              </a:rPr>
              <a:t>IV.</a:t>
            </a:r>
            <a:endParaRPr lang="vi-VN" sz="2400" b="1" dirty="0">
              <a:latin typeface="+mj-lt"/>
            </a:endParaRPr>
          </a:p>
          <a:p>
            <a:pPr marL="0" indent="0">
              <a:buNone/>
            </a:pPr>
            <a:r>
              <a:rPr lang="vi-VN" sz="2400" dirty="0">
                <a:latin typeface="+mj-lt"/>
              </a:rPr>
              <a:t>Việc xả tích điện đã được hình thành lúc này điện tích âm giữa đám mây và điện tích dương mặt đất trở thành </a:t>
            </a:r>
            <a:r>
              <a:rPr lang="vi-VN" sz="2400" dirty="0" smtClean="0">
                <a:latin typeface="+mj-lt"/>
              </a:rPr>
              <a:t> </a:t>
            </a:r>
            <a:r>
              <a:rPr lang="vi-VN" sz="2400" dirty="0">
                <a:latin typeface="+mj-lt"/>
              </a:rPr>
              <a:t>0.</a:t>
            </a: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32</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pic>
        <p:nvPicPr>
          <p:cNvPr id="4098" name="Picture 2" descr="giai-doa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752600"/>
            <a:ext cx="33909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88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1066800"/>
            <a:ext cx="6934200" cy="762000"/>
          </a:xfrm>
        </p:spPr>
        <p:txBody>
          <a:bodyPr>
            <a:normAutofit/>
          </a:bodyPr>
          <a:lstStyle/>
          <a:p>
            <a:pPr marL="0" indent="0">
              <a:buNone/>
            </a:pPr>
            <a:r>
              <a:rPr lang="en-US" sz="2400" b="1" dirty="0" smtClean="0">
                <a:solidFill>
                  <a:srgbClr val="0000CC"/>
                </a:solidFill>
              </a:rPr>
              <a:t>5.4 </a:t>
            </a:r>
            <a:r>
              <a:rPr lang="en-US" sz="2400" b="1" dirty="0" err="1">
                <a:solidFill>
                  <a:srgbClr val="0000CC"/>
                </a:solidFill>
              </a:rPr>
              <a:t>Điện</a:t>
            </a:r>
            <a:r>
              <a:rPr lang="en-US" sz="2400" b="1" dirty="0">
                <a:solidFill>
                  <a:srgbClr val="0000CC"/>
                </a:solidFill>
              </a:rPr>
              <a:t> </a:t>
            </a:r>
            <a:r>
              <a:rPr lang="en-US" sz="2400" b="1" dirty="0" err="1">
                <a:solidFill>
                  <a:srgbClr val="0000CC"/>
                </a:solidFill>
              </a:rPr>
              <a:t>áp</a:t>
            </a:r>
            <a:r>
              <a:rPr lang="en-US" sz="2400" b="1" dirty="0">
                <a:solidFill>
                  <a:srgbClr val="0000CC"/>
                </a:solidFill>
              </a:rPr>
              <a:t> </a:t>
            </a:r>
            <a:r>
              <a:rPr lang="en-US" sz="2400" b="1" dirty="0" err="1">
                <a:solidFill>
                  <a:srgbClr val="0000CC"/>
                </a:solidFill>
              </a:rPr>
              <a:t>máy</a:t>
            </a:r>
            <a:r>
              <a:rPr lang="en-US" sz="2400" b="1" dirty="0">
                <a:solidFill>
                  <a:srgbClr val="0000CC"/>
                </a:solidFill>
              </a:rPr>
              <a:t> </a:t>
            </a:r>
            <a:r>
              <a:rPr lang="en-US" sz="2400" b="1" dirty="0" err="1">
                <a:solidFill>
                  <a:srgbClr val="0000CC"/>
                </a:solidFill>
              </a:rPr>
              <a:t>phát</a:t>
            </a:r>
            <a:r>
              <a:rPr lang="en-US" sz="2400" b="1" dirty="0">
                <a:solidFill>
                  <a:srgbClr val="0000CC"/>
                </a:solidFill>
              </a:rPr>
              <a:t> </a:t>
            </a:r>
            <a:r>
              <a:rPr lang="en-US" sz="2400" b="1" dirty="0" err="1">
                <a:solidFill>
                  <a:srgbClr val="0000CC"/>
                </a:solidFill>
              </a:rPr>
              <a:t>khi</a:t>
            </a:r>
            <a:r>
              <a:rPr lang="en-US" sz="2400" b="1" dirty="0">
                <a:solidFill>
                  <a:srgbClr val="0000CC"/>
                </a:solidFill>
              </a:rPr>
              <a:t> </a:t>
            </a:r>
            <a:r>
              <a:rPr lang="en-US" sz="2400" b="1" dirty="0" err="1">
                <a:solidFill>
                  <a:srgbClr val="0000CC"/>
                </a:solidFill>
              </a:rPr>
              <a:t>quá</a:t>
            </a:r>
            <a:r>
              <a:rPr lang="en-US" sz="2400" b="1" dirty="0">
                <a:solidFill>
                  <a:srgbClr val="0000CC"/>
                </a:solidFill>
              </a:rPr>
              <a:t> </a:t>
            </a:r>
            <a:r>
              <a:rPr lang="en-US" sz="2400" b="1" dirty="0" err="1">
                <a:solidFill>
                  <a:srgbClr val="0000CC"/>
                </a:solidFill>
              </a:rPr>
              <a:t>độ</a:t>
            </a:r>
            <a:endParaRPr lang="en-US" sz="2400" b="1" dirty="0">
              <a:solidFill>
                <a:srgbClr val="0000CC"/>
              </a:solidFill>
            </a:endParaRPr>
          </a:p>
        </p:txBody>
      </p:sp>
      <p:sp>
        <p:nvSpPr>
          <p:cNvPr id="29" name="Rectangle 2"/>
          <p:cNvSpPr txBox="1">
            <a:spLocks noChangeArrowheads="1"/>
          </p:cNvSpPr>
          <p:nvPr/>
        </p:nvSpPr>
        <p:spPr>
          <a:xfrm>
            <a:off x="1016000" y="457200"/>
            <a:ext cx="7772400" cy="669925"/>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5. </a:t>
            </a:r>
            <a:r>
              <a:rPr lang="en-US" sz="3200" b="1" dirty="0" err="1">
                <a:solidFill>
                  <a:srgbClr val="00B050"/>
                </a:solidFill>
                <a:latin typeface="Times New Roman" pitchFamily="18" charset="0"/>
                <a:cs typeface="Times New Roman" pitchFamily="18" charset="0"/>
              </a:rPr>
              <a:t>Dự</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đoán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nguyên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hư</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hỏng</a:t>
            </a:r>
            <a:endParaRPr lang="en-US" sz="3200" b="1" dirty="0">
              <a:solidFill>
                <a:srgbClr val="00B050"/>
              </a:solidFill>
              <a:latin typeface="Times New Roman" pitchFamily="18" charset="0"/>
              <a:cs typeface="Times New Roman" pitchFamily="18" charset="0"/>
            </a:endParaRPr>
          </a:p>
        </p:txBody>
      </p:sp>
      <p:sp>
        <p:nvSpPr>
          <p:cNvPr id="30" name="Rectangle 3"/>
          <p:cNvSpPr txBox="1">
            <a:spLocks noChangeArrowheads="1"/>
          </p:cNvSpPr>
          <p:nvPr/>
        </p:nvSpPr>
        <p:spPr>
          <a:xfrm>
            <a:off x="1794669" y="1692275"/>
            <a:ext cx="2092325"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chỉnh</a:t>
            </a:r>
            <a:endParaRPr lang="en-US" sz="2400" dirty="0">
              <a:latin typeface="Times New Roman" pitchFamily="18" charset="0"/>
              <a:cs typeface="Times New Roman" pitchFamily="18" charset="0"/>
            </a:endParaRPr>
          </a:p>
        </p:txBody>
      </p:sp>
      <p:grpSp>
        <p:nvGrpSpPr>
          <p:cNvPr id="6" name="Group 5"/>
          <p:cNvGrpSpPr/>
          <p:nvPr/>
        </p:nvGrpSpPr>
        <p:grpSpPr>
          <a:xfrm>
            <a:off x="457201" y="2133600"/>
            <a:ext cx="5613399" cy="3749675"/>
            <a:chOff x="2159001" y="2193925"/>
            <a:chExt cx="5613399" cy="3749675"/>
          </a:xfrm>
        </p:grpSpPr>
        <p:sp>
          <p:nvSpPr>
            <p:cNvPr id="5125" name="Line 5"/>
            <p:cNvSpPr>
              <a:spLocks noChangeShapeType="1"/>
            </p:cNvSpPr>
            <p:nvPr/>
          </p:nvSpPr>
          <p:spPr bwMode="auto">
            <a:xfrm flipV="1">
              <a:off x="2794000" y="2651125"/>
              <a:ext cx="0" cy="2425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26" name="Line 6"/>
            <p:cNvSpPr>
              <a:spLocks noChangeShapeType="1"/>
            </p:cNvSpPr>
            <p:nvPr/>
          </p:nvSpPr>
          <p:spPr bwMode="auto">
            <a:xfrm>
              <a:off x="2811463" y="5086350"/>
              <a:ext cx="3606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27" name="Line 7"/>
            <p:cNvSpPr>
              <a:spLocks noChangeShapeType="1"/>
            </p:cNvSpPr>
            <p:nvPr/>
          </p:nvSpPr>
          <p:spPr bwMode="auto">
            <a:xfrm>
              <a:off x="2811463" y="3376613"/>
              <a:ext cx="4960937"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5128" name="Freeform 8"/>
            <p:cNvSpPr>
              <a:spLocks/>
            </p:cNvSpPr>
            <p:nvPr/>
          </p:nvSpPr>
          <p:spPr bwMode="auto">
            <a:xfrm>
              <a:off x="2794000" y="2597150"/>
              <a:ext cx="3487738" cy="2551113"/>
            </a:xfrm>
            <a:custGeom>
              <a:avLst/>
              <a:gdLst>
                <a:gd name="T0" fmla="*/ 0 w 4120"/>
                <a:gd name="T1" fmla="*/ 2505 h 2565"/>
                <a:gd name="T2" fmla="*/ 96 w 4120"/>
                <a:gd name="T3" fmla="*/ 2412 h 2565"/>
                <a:gd name="T4" fmla="*/ 117 w 4120"/>
                <a:gd name="T5" fmla="*/ 2397 h 2565"/>
                <a:gd name="T6" fmla="*/ 200 w 4120"/>
                <a:gd name="T7" fmla="*/ 2193 h 2565"/>
                <a:gd name="T8" fmla="*/ 920 w 4120"/>
                <a:gd name="T9" fmla="*/ 165 h 2565"/>
                <a:gd name="T10" fmla="*/ 1620 w 4120"/>
                <a:gd name="T11" fmla="*/ 1205 h 2565"/>
                <a:gd name="T12" fmla="*/ 2360 w 4120"/>
                <a:gd name="T13" fmla="*/ 493 h 2565"/>
                <a:gd name="T14" fmla="*/ 3060 w 4120"/>
                <a:gd name="T15" fmla="*/ 1005 h 2565"/>
                <a:gd name="T16" fmla="*/ 3760 w 4120"/>
                <a:gd name="T17" fmla="*/ 645 h 2565"/>
                <a:gd name="T18" fmla="*/ 4120 w 4120"/>
                <a:gd name="T19" fmla="*/ 725 h 2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20" h="2565">
                  <a:moveTo>
                    <a:pt x="0" y="2505"/>
                  </a:moveTo>
                  <a:cubicBezTo>
                    <a:pt x="16" y="2493"/>
                    <a:pt x="76" y="2430"/>
                    <a:pt x="96" y="2412"/>
                  </a:cubicBezTo>
                  <a:cubicBezTo>
                    <a:pt x="116" y="2394"/>
                    <a:pt x="100" y="2433"/>
                    <a:pt x="117" y="2397"/>
                  </a:cubicBezTo>
                  <a:cubicBezTo>
                    <a:pt x="134" y="2361"/>
                    <a:pt x="66" y="2565"/>
                    <a:pt x="200" y="2193"/>
                  </a:cubicBezTo>
                  <a:cubicBezTo>
                    <a:pt x="334" y="1821"/>
                    <a:pt x="683" y="330"/>
                    <a:pt x="920" y="165"/>
                  </a:cubicBezTo>
                  <a:cubicBezTo>
                    <a:pt x="1157" y="0"/>
                    <a:pt x="1380" y="1150"/>
                    <a:pt x="1620" y="1205"/>
                  </a:cubicBezTo>
                  <a:cubicBezTo>
                    <a:pt x="1860" y="1260"/>
                    <a:pt x="2120" y="526"/>
                    <a:pt x="2360" y="493"/>
                  </a:cubicBezTo>
                  <a:cubicBezTo>
                    <a:pt x="2600" y="460"/>
                    <a:pt x="2827" y="980"/>
                    <a:pt x="3060" y="1005"/>
                  </a:cubicBezTo>
                  <a:cubicBezTo>
                    <a:pt x="3293" y="1030"/>
                    <a:pt x="3583" y="692"/>
                    <a:pt x="3760" y="645"/>
                  </a:cubicBezTo>
                  <a:cubicBezTo>
                    <a:pt x="3937" y="598"/>
                    <a:pt x="4045" y="708"/>
                    <a:pt x="4120" y="725"/>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29" name="Text Box 9"/>
            <p:cNvSpPr txBox="1">
              <a:spLocks noChangeArrowheads="1"/>
            </p:cNvSpPr>
            <p:nvPr/>
          </p:nvSpPr>
          <p:spPr bwMode="auto">
            <a:xfrm>
              <a:off x="2895600" y="2590800"/>
              <a:ext cx="5921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VnTime" pitchFamily="34" charset="0"/>
                </a:rPr>
                <a:t>I</a:t>
              </a:r>
              <a:r>
                <a:rPr lang="en-US" baseline="-25000" dirty="0" smtClean="0">
                  <a:latin typeface=".VnTime" pitchFamily="34" charset="0"/>
                </a:rPr>
                <a:t>KT</a:t>
              </a:r>
              <a:endParaRPr lang="en-US" sz="1800" dirty="0">
                <a:latin typeface=".VnTime" pitchFamily="34" charset="0"/>
              </a:endParaRPr>
            </a:p>
          </p:txBody>
        </p:sp>
        <p:sp>
          <p:nvSpPr>
            <p:cNvPr id="5130" name="Text Box 10"/>
            <p:cNvSpPr txBox="1">
              <a:spLocks noChangeArrowheads="1"/>
            </p:cNvSpPr>
            <p:nvPr/>
          </p:nvSpPr>
          <p:spPr bwMode="auto">
            <a:xfrm>
              <a:off x="6062663" y="4649788"/>
              <a:ext cx="5921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a:latin typeface=".VnTime" pitchFamily="34" charset="0"/>
                </a:rPr>
                <a:t>t</a:t>
              </a:r>
            </a:p>
          </p:txBody>
        </p:sp>
        <p:sp>
          <p:nvSpPr>
            <p:cNvPr id="5131" name="Line 11"/>
            <p:cNvSpPr>
              <a:spLocks noChangeShapeType="1"/>
            </p:cNvSpPr>
            <p:nvPr/>
          </p:nvSpPr>
          <p:spPr bwMode="auto">
            <a:xfrm>
              <a:off x="5707063" y="3198813"/>
              <a:ext cx="6937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32" name="Line 12"/>
            <p:cNvSpPr>
              <a:spLocks noChangeShapeType="1"/>
            </p:cNvSpPr>
            <p:nvPr/>
          </p:nvSpPr>
          <p:spPr bwMode="auto">
            <a:xfrm>
              <a:off x="5519738" y="3536950"/>
              <a:ext cx="863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33" name="Line 13"/>
            <p:cNvSpPr>
              <a:spLocks noChangeShapeType="1"/>
            </p:cNvSpPr>
            <p:nvPr/>
          </p:nvSpPr>
          <p:spPr bwMode="auto">
            <a:xfrm>
              <a:off x="6096000" y="2701925"/>
              <a:ext cx="0" cy="1133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34" name="Line 14"/>
            <p:cNvSpPr>
              <a:spLocks noChangeShapeType="1"/>
            </p:cNvSpPr>
            <p:nvPr/>
          </p:nvSpPr>
          <p:spPr bwMode="auto">
            <a:xfrm flipV="1">
              <a:off x="6096000" y="3536950"/>
              <a:ext cx="0" cy="2190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35" name="Line 15"/>
            <p:cNvSpPr>
              <a:spLocks noChangeShapeType="1"/>
            </p:cNvSpPr>
            <p:nvPr/>
          </p:nvSpPr>
          <p:spPr bwMode="auto">
            <a:xfrm>
              <a:off x="6096000" y="2921000"/>
              <a:ext cx="0" cy="2587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36" name="Text Box 16"/>
            <p:cNvSpPr txBox="1">
              <a:spLocks noChangeArrowheads="1"/>
            </p:cNvSpPr>
            <p:nvPr/>
          </p:nvSpPr>
          <p:spPr bwMode="auto">
            <a:xfrm>
              <a:off x="6078538" y="2762250"/>
              <a:ext cx="627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a:latin typeface=".VnTime" pitchFamily="34" charset="0"/>
                </a:rPr>
                <a:t>2a</a:t>
              </a:r>
            </a:p>
          </p:txBody>
        </p:sp>
        <p:sp>
          <p:nvSpPr>
            <p:cNvPr id="5137" name="Line 17"/>
            <p:cNvSpPr>
              <a:spLocks noChangeShapeType="1"/>
            </p:cNvSpPr>
            <p:nvPr/>
          </p:nvSpPr>
          <p:spPr bwMode="auto">
            <a:xfrm>
              <a:off x="5605463" y="3378200"/>
              <a:ext cx="0" cy="24257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5138" name="Text Box 18"/>
            <p:cNvSpPr txBox="1">
              <a:spLocks noChangeArrowheads="1"/>
            </p:cNvSpPr>
            <p:nvPr/>
          </p:nvSpPr>
          <p:spPr bwMode="auto">
            <a:xfrm>
              <a:off x="4064000" y="5486400"/>
              <a:ext cx="62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err="1">
                  <a:latin typeface=".VnTime" pitchFamily="34" charset="0"/>
                </a:rPr>
                <a:t>t</a:t>
              </a:r>
              <a:r>
                <a:rPr lang="en-US" sz="2000" baseline="-25000" dirty="0" err="1">
                  <a:latin typeface=".VnTime" pitchFamily="34" charset="0"/>
                </a:rPr>
                <a:t>K</a:t>
              </a:r>
              <a:r>
                <a:rPr lang="en-US" sz="2000" baseline="-25000" dirty="0">
                  <a:latin typeface=".VnTime" pitchFamily="34" charset="0"/>
                </a:rPr>
                <a:t>§</a:t>
              </a:r>
            </a:p>
          </p:txBody>
        </p:sp>
        <p:sp>
          <p:nvSpPr>
            <p:cNvPr id="5139" name="Text Box 19"/>
            <p:cNvSpPr txBox="1">
              <a:spLocks noChangeArrowheads="1"/>
            </p:cNvSpPr>
            <p:nvPr/>
          </p:nvSpPr>
          <p:spPr bwMode="auto">
            <a:xfrm>
              <a:off x="3014663" y="5167313"/>
              <a:ext cx="6254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err="1">
                  <a:latin typeface=".VnTime" pitchFamily="34" charset="0"/>
                </a:rPr>
                <a:t>t</a:t>
              </a:r>
              <a:r>
                <a:rPr lang="en-US" sz="2000" baseline="-25000" dirty="0" err="1">
                  <a:latin typeface=".VnTime" pitchFamily="34" charset="0"/>
                </a:rPr>
                <a:t>max</a:t>
              </a:r>
              <a:endParaRPr lang="en-US" sz="2000" baseline="-25000" dirty="0">
                <a:latin typeface=".VnTime" pitchFamily="34" charset="0"/>
              </a:endParaRPr>
            </a:p>
          </p:txBody>
        </p:sp>
        <p:sp>
          <p:nvSpPr>
            <p:cNvPr id="5140" name="Line 20"/>
            <p:cNvSpPr>
              <a:spLocks noChangeShapeType="1"/>
            </p:cNvSpPr>
            <p:nvPr/>
          </p:nvSpPr>
          <p:spPr bwMode="auto">
            <a:xfrm>
              <a:off x="3606800" y="2921000"/>
              <a:ext cx="0" cy="266541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5141" name="Line 21"/>
            <p:cNvSpPr>
              <a:spLocks noChangeShapeType="1"/>
            </p:cNvSpPr>
            <p:nvPr/>
          </p:nvSpPr>
          <p:spPr bwMode="auto">
            <a:xfrm>
              <a:off x="2794000" y="4710113"/>
              <a:ext cx="0" cy="1173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42" name="Line 22"/>
            <p:cNvSpPr>
              <a:spLocks noChangeShapeType="1"/>
            </p:cNvSpPr>
            <p:nvPr/>
          </p:nvSpPr>
          <p:spPr bwMode="auto">
            <a:xfrm>
              <a:off x="3370263" y="5407025"/>
              <a:ext cx="2365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43" name="Line 23"/>
            <p:cNvSpPr>
              <a:spLocks noChangeShapeType="1"/>
            </p:cNvSpPr>
            <p:nvPr/>
          </p:nvSpPr>
          <p:spPr bwMode="auto">
            <a:xfrm flipH="1">
              <a:off x="2811463" y="5407025"/>
              <a:ext cx="2873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44" name="Line 24"/>
            <p:cNvSpPr>
              <a:spLocks noChangeShapeType="1"/>
            </p:cNvSpPr>
            <p:nvPr/>
          </p:nvSpPr>
          <p:spPr bwMode="auto">
            <a:xfrm flipH="1">
              <a:off x="2794000" y="5745163"/>
              <a:ext cx="13541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45" name="Line 25"/>
            <p:cNvSpPr>
              <a:spLocks noChangeShapeType="1"/>
            </p:cNvSpPr>
            <p:nvPr/>
          </p:nvSpPr>
          <p:spPr bwMode="auto">
            <a:xfrm>
              <a:off x="4437063" y="5724525"/>
              <a:ext cx="11684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46" name="Text Box 26"/>
            <p:cNvSpPr txBox="1">
              <a:spLocks noChangeArrowheads="1"/>
            </p:cNvSpPr>
            <p:nvPr/>
          </p:nvSpPr>
          <p:spPr bwMode="auto">
            <a:xfrm>
              <a:off x="2286000" y="4849813"/>
              <a:ext cx="62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VnTime" pitchFamily="34" charset="0"/>
                </a:rPr>
                <a:t>I</a:t>
              </a:r>
              <a:r>
                <a:rPr lang="en-US" baseline="-25000" dirty="0" smtClean="0">
                  <a:latin typeface=".VnTime" pitchFamily="34" charset="0"/>
                </a:rPr>
                <a:t>KT</a:t>
              </a:r>
              <a:r>
                <a:rPr lang="en-US" sz="1800" baseline="-25000" dirty="0" smtClean="0">
                  <a:latin typeface=".VnTime" pitchFamily="34" charset="0"/>
                </a:rPr>
                <a:t>B</a:t>
              </a:r>
              <a:r>
                <a:rPr lang="en-US" sz="1800" baseline="-25000" dirty="0">
                  <a:latin typeface=".VnTime" pitchFamily="34" charset="0"/>
                </a:rPr>
                <a:t>§</a:t>
              </a:r>
            </a:p>
          </p:txBody>
        </p:sp>
        <p:sp>
          <p:nvSpPr>
            <p:cNvPr id="5147" name="Text Box 27"/>
            <p:cNvSpPr txBox="1">
              <a:spLocks noChangeArrowheads="1"/>
            </p:cNvSpPr>
            <p:nvPr/>
          </p:nvSpPr>
          <p:spPr bwMode="auto">
            <a:xfrm>
              <a:off x="2159001" y="3140075"/>
              <a:ext cx="87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VnTime" pitchFamily="34" charset="0"/>
                </a:rPr>
                <a:t>I</a:t>
              </a:r>
              <a:r>
                <a:rPr lang="en-US" baseline="-25000" dirty="0" smtClean="0">
                  <a:latin typeface=".VnTime" pitchFamily="34" charset="0"/>
                </a:rPr>
                <a:t>XKTL</a:t>
              </a:r>
              <a:endParaRPr lang="en-US" sz="1800" baseline="-25000" dirty="0">
                <a:latin typeface=".VnTime" pitchFamily="34" charset="0"/>
              </a:endParaRPr>
            </a:p>
          </p:txBody>
        </p:sp>
        <p:sp>
          <p:nvSpPr>
            <p:cNvPr id="5148" name="Freeform 28"/>
            <p:cNvSpPr>
              <a:spLocks/>
            </p:cNvSpPr>
            <p:nvPr/>
          </p:nvSpPr>
          <p:spPr bwMode="auto">
            <a:xfrm>
              <a:off x="2819400" y="3467100"/>
              <a:ext cx="4140200" cy="1562100"/>
            </a:xfrm>
            <a:custGeom>
              <a:avLst/>
              <a:gdLst>
                <a:gd name="T0" fmla="*/ 0 w 3520"/>
                <a:gd name="T1" fmla="*/ 984 h 984"/>
                <a:gd name="T2" fmla="*/ 2024 w 3520"/>
                <a:gd name="T3" fmla="*/ 208 h 984"/>
                <a:gd name="T4" fmla="*/ 3520 w 3520"/>
                <a:gd name="T5" fmla="*/ 0 h 984"/>
              </a:gdLst>
              <a:ahLst/>
              <a:cxnLst>
                <a:cxn ang="0">
                  <a:pos x="T0" y="T1"/>
                </a:cxn>
                <a:cxn ang="0">
                  <a:pos x="T2" y="T3"/>
                </a:cxn>
                <a:cxn ang="0">
                  <a:pos x="T4" y="T5"/>
                </a:cxn>
              </a:cxnLst>
              <a:rect l="0" t="0" r="r" b="b"/>
              <a:pathLst>
                <a:path w="3520" h="984">
                  <a:moveTo>
                    <a:pt x="0" y="984"/>
                  </a:moveTo>
                  <a:cubicBezTo>
                    <a:pt x="337" y="855"/>
                    <a:pt x="1437" y="372"/>
                    <a:pt x="2024" y="208"/>
                  </a:cubicBezTo>
                  <a:cubicBezTo>
                    <a:pt x="2611" y="44"/>
                    <a:pt x="3208" y="43"/>
                    <a:pt x="3520"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4" name="Straight Arrow Connector 3"/>
            <p:cNvCxnSpPr/>
            <p:nvPr/>
          </p:nvCxnSpPr>
          <p:spPr>
            <a:xfrm flipH="1">
              <a:off x="3640138" y="2193925"/>
              <a:ext cx="652462" cy="5683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4" name="Rectangle 3"/>
          <p:cNvSpPr txBox="1">
            <a:spLocks noChangeArrowheads="1"/>
          </p:cNvSpPr>
          <p:nvPr/>
        </p:nvSpPr>
        <p:spPr>
          <a:xfrm>
            <a:off x="5867400" y="1600199"/>
            <a:ext cx="2895600" cy="382587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latin typeface="+mj-lt"/>
                <a:cs typeface="Times New Roman" pitchFamily="18" charset="0"/>
              </a:rPr>
              <a:t>Biên</a:t>
            </a:r>
            <a:r>
              <a:rPr lang="en-US" sz="2400" dirty="0" smtClean="0">
                <a:latin typeface="+mj-lt"/>
                <a:cs typeface="Times New Roman" pitchFamily="18" charset="0"/>
              </a:rPr>
              <a:t> </a:t>
            </a:r>
            <a:r>
              <a:rPr lang="en-US" sz="2400" dirty="0" err="1" smtClean="0">
                <a:latin typeface="+mj-lt"/>
                <a:cs typeface="Times New Roman" pitchFamily="18" charset="0"/>
              </a:rPr>
              <a:t>độ</a:t>
            </a:r>
            <a:r>
              <a:rPr lang="en-US" sz="2400" dirty="0" smtClean="0">
                <a:latin typeface="+mj-lt"/>
                <a:cs typeface="Times New Roman" pitchFamily="18" charset="0"/>
              </a:rPr>
              <a:t> </a:t>
            </a:r>
            <a:r>
              <a:rPr lang="en-US" sz="2400" dirty="0" err="1" smtClean="0">
                <a:latin typeface="+mj-lt"/>
                <a:cs typeface="Times New Roman" pitchFamily="18" charset="0"/>
              </a:rPr>
              <a:t>và</a:t>
            </a:r>
            <a:r>
              <a:rPr lang="en-US" sz="2400" dirty="0" smtClean="0">
                <a:latin typeface="+mj-lt"/>
                <a:cs typeface="Times New Roman" pitchFamily="18" charset="0"/>
              </a:rPr>
              <a:t> </a:t>
            </a:r>
            <a:r>
              <a:rPr lang="en-US" sz="2400" dirty="0" err="1" smtClean="0">
                <a:latin typeface="+mj-lt"/>
                <a:cs typeface="Times New Roman" pitchFamily="18" charset="0"/>
              </a:rPr>
              <a:t>thời</a:t>
            </a:r>
            <a:r>
              <a:rPr lang="en-US" sz="2400" dirty="0" smtClean="0">
                <a:latin typeface="+mj-lt"/>
                <a:cs typeface="Times New Roman" pitchFamily="18" charset="0"/>
              </a:rPr>
              <a:t> </a:t>
            </a:r>
            <a:r>
              <a:rPr lang="en-US" sz="2400" dirty="0" err="1" smtClean="0">
                <a:latin typeface="+mj-lt"/>
                <a:cs typeface="Times New Roman" pitchFamily="18" charset="0"/>
              </a:rPr>
              <a:t>gian</a:t>
            </a:r>
            <a:r>
              <a:rPr lang="en-US" sz="2400" dirty="0" smtClean="0">
                <a:latin typeface="+mj-lt"/>
                <a:cs typeface="Times New Roman" pitchFamily="18" charset="0"/>
              </a:rPr>
              <a:t> </a:t>
            </a:r>
            <a:r>
              <a:rPr lang="en-US" sz="2400" dirty="0" err="1" smtClean="0">
                <a:latin typeface="+mj-lt"/>
                <a:cs typeface="Times New Roman" pitchFamily="18" charset="0"/>
              </a:rPr>
              <a:t>quá</a:t>
            </a:r>
            <a:r>
              <a:rPr lang="en-US" sz="2400" dirty="0" smtClean="0">
                <a:latin typeface="+mj-lt"/>
                <a:cs typeface="Times New Roman" pitchFamily="18" charset="0"/>
              </a:rPr>
              <a:t> </a:t>
            </a:r>
            <a:r>
              <a:rPr lang="en-US" sz="2400" dirty="0" err="1" smtClean="0">
                <a:latin typeface="+mj-lt"/>
                <a:cs typeface="Times New Roman" pitchFamily="18" charset="0"/>
              </a:rPr>
              <a:t>điều</a:t>
            </a:r>
            <a:r>
              <a:rPr lang="en-US" sz="2400" dirty="0" smtClean="0">
                <a:latin typeface="+mj-lt"/>
                <a:cs typeface="Times New Roman" pitchFamily="18" charset="0"/>
              </a:rPr>
              <a:t> </a:t>
            </a:r>
            <a:r>
              <a:rPr lang="en-US" sz="2400" dirty="0" err="1" smtClean="0">
                <a:latin typeface="+mj-lt"/>
                <a:cs typeface="Times New Roman" pitchFamily="18" charset="0"/>
              </a:rPr>
              <a:t>chỉnh</a:t>
            </a:r>
            <a:r>
              <a:rPr lang="en-US" sz="2400" dirty="0" smtClean="0">
                <a:latin typeface="+mj-lt"/>
                <a:cs typeface="Times New Roman" pitchFamily="18" charset="0"/>
              </a:rPr>
              <a:t> </a:t>
            </a:r>
            <a:r>
              <a:rPr lang="en-US" sz="2400" dirty="0" err="1" smtClean="0">
                <a:latin typeface="+mj-lt"/>
                <a:cs typeface="Times New Roman" pitchFamily="18" charset="0"/>
              </a:rPr>
              <a:t>phụ</a:t>
            </a:r>
            <a:r>
              <a:rPr lang="en-US" sz="2400" dirty="0" smtClean="0">
                <a:latin typeface="+mj-lt"/>
                <a:cs typeface="Times New Roman" pitchFamily="18" charset="0"/>
              </a:rPr>
              <a:t> </a:t>
            </a:r>
            <a:r>
              <a:rPr lang="en-US" sz="2400" dirty="0" err="1" smtClean="0">
                <a:latin typeface="+mj-lt"/>
                <a:cs typeface="Times New Roman" pitchFamily="18" charset="0"/>
              </a:rPr>
              <a:t>thuộc</a:t>
            </a:r>
            <a:r>
              <a:rPr lang="en-US" sz="2400" dirty="0" smtClean="0">
                <a:latin typeface="+mj-lt"/>
                <a:cs typeface="Times New Roman" pitchFamily="18" charset="0"/>
              </a:rPr>
              <a:t> </a:t>
            </a:r>
            <a:r>
              <a:rPr lang="en-US" sz="2400" dirty="0" err="1" smtClean="0">
                <a:latin typeface="+mj-lt"/>
                <a:cs typeface="Times New Roman" pitchFamily="18" charset="0"/>
              </a:rPr>
              <a:t>chất</a:t>
            </a:r>
            <a:r>
              <a:rPr lang="en-US" sz="2400" dirty="0" smtClean="0">
                <a:latin typeface="+mj-lt"/>
                <a:cs typeface="Times New Roman" pitchFamily="18" charset="0"/>
              </a:rPr>
              <a:t> </a:t>
            </a:r>
            <a:r>
              <a:rPr lang="en-US" sz="2400" dirty="0" err="1" smtClean="0">
                <a:latin typeface="+mj-lt"/>
                <a:cs typeface="Times New Roman" pitchFamily="18" charset="0"/>
              </a:rPr>
              <a:t>lượng</a:t>
            </a:r>
            <a:r>
              <a:rPr lang="en-US" sz="2400" dirty="0" smtClean="0">
                <a:latin typeface="+mj-lt"/>
                <a:cs typeface="Times New Roman" pitchFamily="18" charset="0"/>
              </a:rPr>
              <a:t> </a:t>
            </a:r>
            <a:r>
              <a:rPr lang="en-US" sz="2400" dirty="0" err="1" smtClean="0">
                <a:latin typeface="+mj-lt"/>
                <a:cs typeface="Times New Roman" pitchFamily="18" charset="0"/>
              </a:rPr>
              <a:t>bộ</a:t>
            </a:r>
            <a:r>
              <a:rPr lang="en-US" sz="2400" dirty="0" smtClean="0">
                <a:latin typeface="+mj-lt"/>
                <a:cs typeface="Times New Roman" pitchFamily="18" charset="0"/>
              </a:rPr>
              <a:t> </a:t>
            </a:r>
            <a:r>
              <a:rPr lang="en-US" sz="2400" dirty="0" err="1" smtClean="0">
                <a:latin typeface="+mj-lt"/>
                <a:cs typeface="Times New Roman" pitchFamily="18" charset="0"/>
              </a:rPr>
              <a:t>điều</a:t>
            </a:r>
            <a:r>
              <a:rPr lang="en-US" sz="2400" dirty="0" smtClean="0">
                <a:latin typeface="+mj-lt"/>
                <a:cs typeface="Times New Roman" pitchFamily="18" charset="0"/>
              </a:rPr>
              <a:t> </a:t>
            </a:r>
            <a:r>
              <a:rPr lang="en-US" sz="2400" dirty="0" err="1" smtClean="0">
                <a:latin typeface="+mj-lt"/>
                <a:cs typeface="Times New Roman" pitchFamily="18" charset="0"/>
              </a:rPr>
              <a:t>khiển</a:t>
            </a:r>
            <a:r>
              <a:rPr lang="en-US" sz="2400" dirty="0">
                <a:latin typeface="+mj-lt"/>
                <a:cs typeface="Times New Roman" pitchFamily="18" charset="0"/>
              </a:rPr>
              <a:t>:</a:t>
            </a:r>
            <a:endParaRPr lang="en-US" sz="2400" dirty="0" smtClean="0">
              <a:latin typeface="+mj-lt"/>
              <a:cs typeface="Times New Roman" pitchFamily="18" charset="0"/>
            </a:endParaRPr>
          </a:p>
          <a:p>
            <a:pPr marL="0" indent="0">
              <a:buNone/>
            </a:pPr>
            <a:r>
              <a:rPr lang="en-US" sz="2400" dirty="0" err="1" smtClean="0">
                <a:latin typeface="+mj-lt"/>
                <a:cs typeface="Times New Roman" pitchFamily="18" charset="0"/>
              </a:rPr>
              <a:t>Biên</a:t>
            </a:r>
            <a:r>
              <a:rPr lang="en-US" sz="2400" dirty="0" smtClean="0">
                <a:latin typeface="+mj-lt"/>
                <a:cs typeface="Times New Roman" pitchFamily="18" charset="0"/>
              </a:rPr>
              <a:t> </a:t>
            </a:r>
            <a:r>
              <a:rPr lang="en-US" sz="2400" dirty="0" err="1" smtClean="0">
                <a:latin typeface="+mj-lt"/>
                <a:cs typeface="Times New Roman" pitchFamily="18" charset="0"/>
              </a:rPr>
              <a:t>độ</a:t>
            </a:r>
            <a:r>
              <a:rPr lang="en-US" sz="2400" dirty="0" smtClean="0">
                <a:latin typeface="+mj-lt"/>
                <a:cs typeface="Times New Roman" pitchFamily="18" charset="0"/>
              </a:rPr>
              <a:t> </a:t>
            </a:r>
            <a:r>
              <a:rPr lang="en-US" sz="2400" dirty="0" err="1" smtClean="0">
                <a:latin typeface="+mj-lt"/>
                <a:cs typeface="Times New Roman" pitchFamily="18" charset="0"/>
              </a:rPr>
              <a:t>có</a:t>
            </a:r>
            <a:r>
              <a:rPr lang="en-US" sz="2400" dirty="0" smtClean="0">
                <a:latin typeface="+mj-lt"/>
                <a:cs typeface="Times New Roman" pitchFamily="18" charset="0"/>
              </a:rPr>
              <a:t> </a:t>
            </a:r>
            <a:r>
              <a:rPr lang="en-US" sz="2400" dirty="0" err="1" smtClean="0">
                <a:latin typeface="+mj-lt"/>
                <a:cs typeface="Times New Roman" pitchFamily="18" charset="0"/>
              </a:rPr>
              <a:t>thể</a:t>
            </a:r>
            <a:r>
              <a:rPr lang="en-US" sz="2400" dirty="0" smtClean="0">
                <a:latin typeface="+mj-lt"/>
                <a:cs typeface="Times New Roman" pitchFamily="18" charset="0"/>
              </a:rPr>
              <a:t> </a:t>
            </a:r>
            <a:r>
              <a:rPr lang="en-US" sz="2400" dirty="0" err="1" smtClean="0">
                <a:latin typeface="+mj-lt"/>
                <a:cs typeface="Times New Roman" pitchFamily="18" charset="0"/>
              </a:rPr>
              <a:t>đến</a:t>
            </a:r>
            <a:r>
              <a:rPr lang="en-US" sz="2400" dirty="0" smtClean="0">
                <a:latin typeface="+mj-lt"/>
                <a:cs typeface="Times New Roman" pitchFamily="18" charset="0"/>
              </a:rPr>
              <a:t> 50% hay </a:t>
            </a:r>
            <a:r>
              <a:rPr lang="en-US" sz="2400" dirty="0" err="1" smtClean="0">
                <a:latin typeface="+mj-lt"/>
                <a:cs typeface="Times New Roman" pitchFamily="18" charset="0"/>
              </a:rPr>
              <a:t>hơn</a:t>
            </a:r>
            <a:r>
              <a:rPr lang="en-US" sz="2400" dirty="0" smtClean="0">
                <a:latin typeface="+mj-lt"/>
                <a:cs typeface="Times New Roman" pitchFamily="18" charset="0"/>
              </a:rPr>
              <a:t>, </a:t>
            </a:r>
          </a:p>
          <a:p>
            <a:pPr marL="0" indent="0">
              <a:buNone/>
            </a:pPr>
            <a:r>
              <a:rPr lang="en-US" sz="2400" dirty="0" err="1">
                <a:latin typeface="+mj-lt"/>
                <a:cs typeface="Times New Roman" pitchFamily="18" charset="0"/>
              </a:rPr>
              <a:t>T</a:t>
            </a:r>
            <a:r>
              <a:rPr lang="en-US" sz="2400" dirty="0" err="1" smtClean="0">
                <a:latin typeface="+mj-lt"/>
                <a:cs typeface="Times New Roman" pitchFamily="18" charset="0"/>
              </a:rPr>
              <a:t>hời</a:t>
            </a:r>
            <a:r>
              <a:rPr lang="en-US" sz="2400" dirty="0" smtClean="0">
                <a:latin typeface="+mj-lt"/>
                <a:cs typeface="Times New Roman" pitchFamily="18" charset="0"/>
              </a:rPr>
              <a:t> </a:t>
            </a:r>
            <a:r>
              <a:rPr lang="en-US" sz="2400" dirty="0" err="1" smtClean="0">
                <a:latin typeface="+mj-lt"/>
                <a:cs typeface="Times New Roman" pitchFamily="18" charset="0"/>
              </a:rPr>
              <a:t>gian</a:t>
            </a:r>
            <a:r>
              <a:rPr lang="en-US" sz="2400" dirty="0" smtClean="0">
                <a:latin typeface="+mj-lt"/>
                <a:cs typeface="Times New Roman" pitchFamily="18" charset="0"/>
              </a:rPr>
              <a:t> </a:t>
            </a:r>
            <a:r>
              <a:rPr lang="en-US" sz="2400" dirty="0" err="1" smtClean="0">
                <a:latin typeface="+mj-lt"/>
                <a:cs typeface="Times New Roman" pitchFamily="18" charset="0"/>
              </a:rPr>
              <a:t>quá</a:t>
            </a:r>
            <a:r>
              <a:rPr lang="en-US" sz="2400" dirty="0" smtClean="0">
                <a:latin typeface="+mj-lt"/>
                <a:cs typeface="Times New Roman" pitchFamily="18" charset="0"/>
              </a:rPr>
              <a:t> </a:t>
            </a:r>
            <a:r>
              <a:rPr lang="en-US" sz="2400" dirty="0" err="1" smtClean="0">
                <a:latin typeface="+mj-lt"/>
                <a:cs typeface="Times New Roman" pitchFamily="18" charset="0"/>
              </a:rPr>
              <a:t>điều</a:t>
            </a:r>
            <a:r>
              <a:rPr lang="en-US" sz="2400" dirty="0" smtClean="0">
                <a:latin typeface="+mj-lt"/>
                <a:cs typeface="Times New Roman" pitchFamily="18" charset="0"/>
              </a:rPr>
              <a:t> </a:t>
            </a:r>
            <a:r>
              <a:rPr lang="en-US" sz="2400" dirty="0" err="1" smtClean="0">
                <a:latin typeface="+mj-lt"/>
                <a:cs typeface="Times New Roman" pitchFamily="18" charset="0"/>
              </a:rPr>
              <a:t>chỉnh</a:t>
            </a:r>
            <a:r>
              <a:rPr lang="en-US" sz="2400" dirty="0" smtClean="0">
                <a:latin typeface="+mj-lt"/>
                <a:cs typeface="Times New Roman" pitchFamily="18" charset="0"/>
              </a:rPr>
              <a:t> </a:t>
            </a:r>
            <a:r>
              <a:rPr lang="en-US" sz="2400" dirty="0" err="1" smtClean="0">
                <a:latin typeface="+mj-lt"/>
                <a:cs typeface="Times New Roman" pitchFamily="18" charset="0"/>
              </a:rPr>
              <a:t>phụ</a:t>
            </a:r>
            <a:r>
              <a:rPr lang="en-US" sz="2400" dirty="0" smtClean="0">
                <a:latin typeface="+mj-lt"/>
                <a:cs typeface="Times New Roman" pitchFamily="18" charset="0"/>
              </a:rPr>
              <a:t> </a:t>
            </a:r>
            <a:r>
              <a:rPr lang="en-US" sz="2400" dirty="0" err="1" smtClean="0">
                <a:latin typeface="+mj-lt"/>
                <a:cs typeface="Times New Roman" pitchFamily="18" charset="0"/>
              </a:rPr>
              <a:t>thuộc</a:t>
            </a:r>
            <a:r>
              <a:rPr lang="en-US" sz="2400" dirty="0" smtClean="0">
                <a:latin typeface="+mj-lt"/>
                <a:cs typeface="Times New Roman" pitchFamily="18" charset="0"/>
              </a:rPr>
              <a:t> </a:t>
            </a:r>
            <a:r>
              <a:rPr lang="en-US" sz="2400" dirty="0" err="1" smtClean="0">
                <a:latin typeface="+mj-lt"/>
                <a:cs typeface="Times New Roman" pitchFamily="18" charset="0"/>
              </a:rPr>
              <a:t>hằng</a:t>
            </a:r>
            <a:r>
              <a:rPr lang="en-US" sz="2400" dirty="0" smtClean="0">
                <a:latin typeface="+mj-lt"/>
                <a:cs typeface="Times New Roman" pitchFamily="18" charset="0"/>
              </a:rPr>
              <a:t> </a:t>
            </a:r>
            <a:r>
              <a:rPr lang="en-US" sz="2400" dirty="0" err="1" smtClean="0">
                <a:latin typeface="+mj-lt"/>
                <a:cs typeface="Times New Roman" pitchFamily="18" charset="0"/>
              </a:rPr>
              <a:t>số</a:t>
            </a:r>
            <a:r>
              <a:rPr lang="en-US" sz="2400" dirty="0" smtClean="0">
                <a:latin typeface="+mj-lt"/>
                <a:cs typeface="Times New Roman" pitchFamily="18" charset="0"/>
              </a:rPr>
              <a:t> </a:t>
            </a:r>
            <a:r>
              <a:rPr lang="en-US" sz="2400" dirty="0" err="1" smtClean="0">
                <a:latin typeface="+mj-lt"/>
                <a:cs typeface="Times New Roman" pitchFamily="18" charset="0"/>
              </a:rPr>
              <a:t>thời</a:t>
            </a:r>
            <a:r>
              <a:rPr lang="en-US" sz="2400" dirty="0" smtClean="0">
                <a:latin typeface="+mj-lt"/>
                <a:cs typeface="Times New Roman" pitchFamily="18" charset="0"/>
              </a:rPr>
              <a:t> </a:t>
            </a:r>
            <a:r>
              <a:rPr lang="en-US" sz="2400" dirty="0" err="1" smtClean="0">
                <a:latin typeface="+mj-lt"/>
                <a:cs typeface="Times New Roman" pitchFamily="18" charset="0"/>
              </a:rPr>
              <a:t>gian</a:t>
            </a:r>
            <a:r>
              <a:rPr lang="en-US" sz="2400" dirty="0" smtClean="0">
                <a:latin typeface="+mj-lt"/>
                <a:cs typeface="Times New Roman" pitchFamily="18" charset="0"/>
              </a:rPr>
              <a:t> </a:t>
            </a:r>
            <a:r>
              <a:rPr lang="en-US" sz="2400" dirty="0" err="1" smtClean="0">
                <a:latin typeface="+mj-lt"/>
                <a:cs typeface="Times New Roman" pitchFamily="18" charset="0"/>
              </a:rPr>
              <a:t>Cuộn</a:t>
            </a:r>
            <a:r>
              <a:rPr lang="en-US" sz="2400" dirty="0" smtClean="0">
                <a:latin typeface="+mj-lt"/>
                <a:cs typeface="Times New Roman" pitchFamily="18" charset="0"/>
              </a:rPr>
              <a:t> </a:t>
            </a:r>
            <a:r>
              <a:rPr lang="en-US" sz="2400" dirty="0" err="1" smtClean="0">
                <a:latin typeface="+mj-lt"/>
                <a:cs typeface="Times New Roman" pitchFamily="18" charset="0"/>
              </a:rPr>
              <a:t>dây</a:t>
            </a:r>
            <a:r>
              <a:rPr lang="en-US" sz="2400" dirty="0" smtClean="0">
                <a:latin typeface="+mj-lt"/>
                <a:cs typeface="Times New Roman" pitchFamily="18" charset="0"/>
              </a:rPr>
              <a:t> </a:t>
            </a:r>
            <a:r>
              <a:rPr lang="en-US" sz="2400" dirty="0" err="1" smtClean="0">
                <a:latin typeface="+mj-lt"/>
                <a:cs typeface="Times New Roman" pitchFamily="18" charset="0"/>
              </a:rPr>
              <a:t>kích</a:t>
            </a:r>
            <a:r>
              <a:rPr lang="en-US" sz="2400" dirty="0" smtClean="0">
                <a:latin typeface="+mj-lt"/>
                <a:cs typeface="Times New Roman" pitchFamily="18" charset="0"/>
              </a:rPr>
              <a:t> </a:t>
            </a:r>
            <a:r>
              <a:rPr lang="en-US" sz="2400" dirty="0" err="1" smtClean="0">
                <a:latin typeface="+mj-lt"/>
                <a:cs typeface="Times New Roman" pitchFamily="18" charset="0"/>
              </a:rPr>
              <a:t>từ</a:t>
            </a:r>
            <a:r>
              <a:rPr lang="en-US" sz="2400" dirty="0" smtClean="0">
                <a:latin typeface="+mj-lt"/>
                <a:cs typeface="Times New Roman" pitchFamily="18" charset="0"/>
              </a:rPr>
              <a:t> T=L/R </a:t>
            </a:r>
            <a:r>
              <a:rPr lang="en-US" sz="2400" dirty="0" err="1" smtClean="0">
                <a:latin typeface="+mj-lt"/>
                <a:cs typeface="Times New Roman" pitchFamily="18" charset="0"/>
              </a:rPr>
              <a:t>thường</a:t>
            </a:r>
            <a:r>
              <a:rPr lang="en-US" sz="2400" dirty="0" smtClean="0">
                <a:latin typeface="+mj-lt"/>
                <a:cs typeface="Times New Roman" pitchFamily="18" charset="0"/>
              </a:rPr>
              <a:t> </a:t>
            </a:r>
            <a:r>
              <a:rPr lang="en-US" sz="2400" dirty="0" err="1" smtClean="0">
                <a:latin typeface="+mj-lt"/>
                <a:cs typeface="Times New Roman" pitchFamily="18" charset="0"/>
              </a:rPr>
              <a:t>giá</a:t>
            </a:r>
            <a:r>
              <a:rPr lang="en-US" sz="2400" dirty="0" smtClean="0">
                <a:latin typeface="+mj-lt"/>
                <a:cs typeface="Times New Roman" pitchFamily="18" charset="0"/>
              </a:rPr>
              <a:t> </a:t>
            </a:r>
            <a:r>
              <a:rPr lang="en-US" sz="2400" dirty="0" err="1" smtClean="0">
                <a:latin typeface="+mj-lt"/>
                <a:cs typeface="Times New Roman" pitchFamily="18" charset="0"/>
              </a:rPr>
              <a:t>trị</a:t>
            </a:r>
            <a:r>
              <a:rPr lang="en-US" sz="2400" dirty="0" smtClean="0">
                <a:latin typeface="+mj-lt"/>
                <a:cs typeface="Times New Roman" pitchFamily="18" charset="0"/>
              </a:rPr>
              <a:t> </a:t>
            </a:r>
            <a:r>
              <a:rPr lang="en-US" sz="2400" dirty="0" err="1" smtClean="0">
                <a:latin typeface="+mj-lt"/>
                <a:cs typeface="Times New Roman" pitchFamily="18" charset="0"/>
              </a:rPr>
              <a:t>này</a:t>
            </a:r>
            <a:r>
              <a:rPr lang="en-US" sz="2400" dirty="0" smtClean="0">
                <a:latin typeface="+mj-lt"/>
                <a:cs typeface="Times New Roman" pitchFamily="18" charset="0"/>
              </a:rPr>
              <a:t> </a:t>
            </a:r>
            <a:r>
              <a:rPr lang="en-US" sz="2400" dirty="0" err="1" smtClean="0">
                <a:latin typeface="+mj-lt"/>
                <a:cs typeface="Times New Roman" pitchFamily="18" charset="0"/>
              </a:rPr>
              <a:t>lớn</a:t>
            </a:r>
            <a:r>
              <a:rPr lang="en-US" sz="2400" dirty="0" smtClean="0">
                <a:latin typeface="+mj-lt"/>
                <a:cs typeface="Times New Roman" pitchFamily="18" charset="0"/>
              </a:rPr>
              <a:t>, </a:t>
            </a:r>
            <a:r>
              <a:rPr lang="en-US" sz="2400" dirty="0" err="1" smtClean="0">
                <a:latin typeface="+mj-lt"/>
                <a:cs typeface="Times New Roman" pitchFamily="18" charset="0"/>
              </a:rPr>
              <a:t>và</a:t>
            </a:r>
            <a:r>
              <a:rPr lang="en-US" sz="2400" dirty="0" smtClean="0">
                <a:latin typeface="+mj-lt"/>
                <a:cs typeface="Times New Roman" pitchFamily="18" charset="0"/>
              </a:rPr>
              <a:t> </a:t>
            </a:r>
            <a:r>
              <a:rPr lang="en-US" sz="2400" dirty="0" err="1" smtClean="0">
                <a:latin typeface="+mj-lt"/>
                <a:cs typeface="Times New Roman" pitchFamily="18" charset="0"/>
              </a:rPr>
              <a:t>phụ</a:t>
            </a:r>
            <a:r>
              <a:rPr lang="en-US" sz="2400" dirty="0" smtClean="0">
                <a:latin typeface="+mj-lt"/>
                <a:cs typeface="Times New Roman" pitchFamily="18" charset="0"/>
              </a:rPr>
              <a:t> </a:t>
            </a:r>
            <a:r>
              <a:rPr lang="en-US" sz="2400" dirty="0" err="1" smtClean="0">
                <a:latin typeface="+mj-lt"/>
                <a:cs typeface="Times New Roman" pitchFamily="18" charset="0"/>
              </a:rPr>
              <a:t>thuộc</a:t>
            </a:r>
            <a:r>
              <a:rPr lang="en-US" sz="2400" dirty="0" smtClean="0">
                <a:latin typeface="+mj-lt"/>
                <a:cs typeface="Times New Roman" pitchFamily="18" charset="0"/>
              </a:rPr>
              <a:t> </a:t>
            </a:r>
            <a:r>
              <a:rPr lang="en-US" sz="2400" dirty="0" err="1" smtClean="0">
                <a:latin typeface="+mj-lt"/>
                <a:cs typeface="Times New Roman" pitchFamily="18" charset="0"/>
              </a:rPr>
              <a:t>đáp</a:t>
            </a:r>
            <a:r>
              <a:rPr lang="en-US" sz="2400" dirty="0" smtClean="0">
                <a:latin typeface="+mj-lt"/>
                <a:cs typeface="Times New Roman" pitchFamily="18" charset="0"/>
              </a:rPr>
              <a:t> </a:t>
            </a:r>
            <a:r>
              <a:rPr lang="en-US" sz="2400" dirty="0" err="1" smtClean="0">
                <a:latin typeface="+mj-lt"/>
                <a:cs typeface="Times New Roman" pitchFamily="18" charset="0"/>
              </a:rPr>
              <a:t>ứng</a:t>
            </a:r>
            <a:r>
              <a:rPr lang="en-US" sz="2400" dirty="0" smtClean="0">
                <a:latin typeface="+mj-lt"/>
                <a:cs typeface="Times New Roman" pitchFamily="18" charset="0"/>
              </a:rPr>
              <a:t> </a:t>
            </a:r>
            <a:r>
              <a:rPr lang="en-US" sz="2400" dirty="0" err="1" smtClean="0">
                <a:latin typeface="+mj-lt"/>
                <a:cs typeface="Times New Roman" pitchFamily="18" charset="0"/>
              </a:rPr>
              <a:t>bộ</a:t>
            </a:r>
            <a:r>
              <a:rPr lang="en-US" sz="2400" dirty="0" smtClean="0">
                <a:latin typeface="+mj-lt"/>
                <a:cs typeface="Times New Roman" pitchFamily="18" charset="0"/>
              </a:rPr>
              <a:t> </a:t>
            </a:r>
            <a:r>
              <a:rPr lang="en-US" sz="2400" dirty="0" err="1" smtClean="0">
                <a:latin typeface="+mj-lt"/>
                <a:cs typeface="Times New Roman" pitchFamily="18" charset="0"/>
              </a:rPr>
              <a:t>điều</a:t>
            </a:r>
            <a:r>
              <a:rPr lang="en-US" sz="2400" dirty="0" smtClean="0">
                <a:latin typeface="+mj-lt"/>
                <a:cs typeface="Times New Roman" pitchFamily="18" charset="0"/>
              </a:rPr>
              <a:t> </a:t>
            </a:r>
            <a:r>
              <a:rPr lang="en-US" sz="2400" dirty="0" err="1" smtClean="0">
                <a:latin typeface="+mj-lt"/>
                <a:cs typeface="Times New Roman" pitchFamily="18" charset="0"/>
              </a:rPr>
              <a:t>khiển</a:t>
            </a:r>
            <a:endParaRPr lang="en-US" sz="2400" dirty="0">
              <a:latin typeface="+mj-lt"/>
              <a:cs typeface="Times New Roman" pitchFamily="18" charset="0"/>
            </a:endParaRPr>
          </a:p>
        </p:txBody>
      </p:sp>
      <p:sp>
        <p:nvSpPr>
          <p:cNvPr id="2" name="Oval 1"/>
          <p:cNvSpPr/>
          <p:nvPr/>
        </p:nvSpPr>
        <p:spPr>
          <a:xfrm>
            <a:off x="1489869" y="2641600"/>
            <a:ext cx="872331" cy="835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p:cNvSpPr/>
          <p:nvPr/>
        </p:nvSpPr>
        <p:spPr>
          <a:xfrm>
            <a:off x="2802732" y="2964654"/>
            <a:ext cx="643732" cy="546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Rectangle 3"/>
          <p:cNvSpPr txBox="1">
            <a:spLocks noChangeArrowheads="1"/>
          </p:cNvSpPr>
          <p:nvPr/>
        </p:nvSpPr>
        <p:spPr>
          <a:xfrm>
            <a:off x="2989263" y="2064542"/>
            <a:ext cx="2438399" cy="90011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solidFill>
                  <a:srgbClr val="0000CC"/>
                </a:solidFill>
                <a:latin typeface="Times New Roman" pitchFamily="18" charset="0"/>
                <a:cs typeface="Times New Roman" pitchFamily="18" charset="0"/>
              </a:rPr>
              <a:t>Khi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quá</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độ</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đóng</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cắt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tải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đột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ngột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cũng</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như</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thế</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này</a:t>
            </a:r>
            <a:endParaRPr lang="en-US" sz="2400" dirty="0">
              <a:solidFill>
                <a:srgbClr val="0000CC"/>
              </a:solidFill>
              <a:latin typeface="Times New Roman" pitchFamily="18" charset="0"/>
              <a:cs typeface="Times New Roman" pitchFamily="18" charset="0"/>
            </a:endParaRPr>
          </a:p>
        </p:txBody>
      </p:sp>
      <p:sp>
        <p:nvSpPr>
          <p:cNvPr id="36" name="Rectangle 3"/>
          <p:cNvSpPr txBox="1">
            <a:spLocks noChangeArrowheads="1"/>
          </p:cNvSpPr>
          <p:nvPr/>
        </p:nvSpPr>
        <p:spPr>
          <a:xfrm>
            <a:off x="498475" y="5899150"/>
            <a:ext cx="8112125" cy="80645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err="1" smtClean="0">
                <a:solidFill>
                  <a:srgbClr val="FF0000"/>
                </a:solidFill>
                <a:latin typeface="Times New Roman" pitchFamily="18" charset="0"/>
                <a:cs typeface="Times New Roman" pitchFamily="18" charset="0"/>
              </a:rPr>
              <a:t>Lỗi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quá</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điều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chỉnh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này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chưa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chắc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gây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nổ</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GDT </a:t>
            </a:r>
            <a:r>
              <a:rPr lang="en-US" sz="2400" b="1" dirty="0" err="1" smtClean="0">
                <a:solidFill>
                  <a:srgbClr val="FF0000"/>
                </a:solidFill>
                <a:latin typeface="Times New Roman" pitchFamily="18" charset="0"/>
                <a:cs typeface="Times New Roman" pitchFamily="18" charset="0"/>
              </a:rPr>
              <a:t>và</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varistor</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vì</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quá</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điều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chỉnh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có</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vẻ</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không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nhiều</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1875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5. </a:t>
            </a:r>
            <a:r>
              <a:rPr lang="en-US" sz="3200" b="1" dirty="0" err="1">
                <a:solidFill>
                  <a:srgbClr val="00B050"/>
                </a:solidFill>
                <a:latin typeface="Times New Roman" pitchFamily="18" charset="0"/>
                <a:cs typeface="Times New Roman" pitchFamily="18" charset="0"/>
              </a:rPr>
              <a:t>Dự</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đoán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nguyên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hư</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hỏng</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3"/>
            <a:ext cx="6337300" cy="657927"/>
          </a:xfrm>
        </p:spPr>
        <p:txBody>
          <a:bodyPr>
            <a:normAutofit/>
          </a:bodyPr>
          <a:lstStyle/>
          <a:p>
            <a:pPr marL="0" indent="0">
              <a:buNone/>
            </a:pPr>
            <a:r>
              <a:rPr lang="en-US" sz="2400" b="1" dirty="0" smtClean="0">
                <a:solidFill>
                  <a:srgbClr val="0000CC"/>
                </a:solidFill>
              </a:rPr>
              <a:t>5.5 </a:t>
            </a:r>
            <a:r>
              <a:rPr lang="en-US" sz="2400" b="1" dirty="0" err="1" smtClean="0">
                <a:solidFill>
                  <a:srgbClr val="0000CC"/>
                </a:solidFill>
              </a:rPr>
              <a:t>Xung</a:t>
            </a:r>
            <a:r>
              <a:rPr lang="en-US" sz="2400" b="1" dirty="0" smtClean="0">
                <a:solidFill>
                  <a:srgbClr val="0000CC"/>
                </a:solidFill>
              </a:rPr>
              <a:t> </a:t>
            </a:r>
            <a:r>
              <a:rPr lang="en-US" sz="2400" b="1" dirty="0" err="1" smtClean="0">
                <a:solidFill>
                  <a:srgbClr val="0000CC"/>
                </a:solidFill>
              </a:rPr>
              <a:t>gai</a:t>
            </a:r>
            <a:r>
              <a:rPr lang="en-US" sz="2400" b="1" dirty="0" smtClean="0">
                <a:solidFill>
                  <a:srgbClr val="0000CC"/>
                </a:solidFill>
              </a:rPr>
              <a:t> </a:t>
            </a:r>
            <a:r>
              <a:rPr lang="en-US" sz="2400" b="1" dirty="0" err="1" smtClean="0">
                <a:solidFill>
                  <a:srgbClr val="0000CC"/>
                </a:solidFill>
              </a:rPr>
              <a:t>điện</a:t>
            </a:r>
            <a:r>
              <a:rPr lang="en-US" sz="2400" b="1" dirty="0" smtClean="0">
                <a:solidFill>
                  <a:srgbClr val="0000CC"/>
                </a:solidFill>
              </a:rPr>
              <a:t>  </a:t>
            </a:r>
            <a:r>
              <a:rPr lang="en-US" sz="2400" b="1" dirty="0" err="1">
                <a:solidFill>
                  <a:srgbClr val="0000CC"/>
                </a:solidFill>
              </a:rPr>
              <a:t>áp</a:t>
            </a:r>
            <a:r>
              <a:rPr lang="en-US" sz="2400" b="1" dirty="0">
                <a:solidFill>
                  <a:srgbClr val="0000CC"/>
                </a:solidFill>
              </a:rPr>
              <a:t> do </a:t>
            </a:r>
            <a:r>
              <a:rPr lang="en-US" sz="2400" b="1" dirty="0" err="1">
                <a:solidFill>
                  <a:srgbClr val="0000CC"/>
                </a:solidFill>
              </a:rPr>
              <a:t>tắt</a:t>
            </a:r>
            <a:r>
              <a:rPr lang="en-US" sz="2400" b="1" dirty="0">
                <a:solidFill>
                  <a:srgbClr val="0000CC"/>
                </a:solidFill>
              </a:rPr>
              <a:t> </a:t>
            </a:r>
            <a:r>
              <a:rPr lang="en-US" sz="2400" b="1" dirty="0" err="1">
                <a:solidFill>
                  <a:srgbClr val="0000CC"/>
                </a:solidFill>
              </a:rPr>
              <a:t>đèn</a:t>
            </a:r>
            <a:r>
              <a:rPr lang="en-US" sz="2400" b="1" dirty="0">
                <a:solidFill>
                  <a:srgbClr val="0000CC"/>
                </a:solidFill>
              </a:rPr>
              <a:t> Metal halide</a:t>
            </a:r>
          </a:p>
        </p:txBody>
      </p:sp>
      <p:sp>
        <p:nvSpPr>
          <p:cNvPr id="5" name="Date Placeholder 4"/>
          <p:cNvSpPr>
            <a:spLocks noGrp="1"/>
          </p:cNvSpPr>
          <p:nvPr>
            <p:ph type="dt" sz="half" idx="10"/>
          </p:nvPr>
        </p:nvSpPr>
        <p:spPr>
          <a:xfrm>
            <a:off x="495300" y="6282769"/>
            <a:ext cx="2133600" cy="365125"/>
          </a:xfrm>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34</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447800"/>
            <a:ext cx="744617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65685" y="6121400"/>
            <a:ext cx="5257800" cy="461665"/>
          </a:xfrm>
          <a:prstGeom prst="rect">
            <a:avLst/>
          </a:prstGeom>
        </p:spPr>
        <p:txBody>
          <a:bodyPr wrap="square">
            <a:spAutoFit/>
          </a:bodyPr>
          <a:lstStyle/>
          <a:p>
            <a:pPr>
              <a:spcBef>
                <a:spcPct val="20000"/>
              </a:spcBef>
            </a:pPr>
            <a:r>
              <a:rPr lang="en-US" sz="2400" b="1" dirty="0" err="1">
                <a:solidFill>
                  <a:srgbClr val="FF0000"/>
                </a:solidFill>
              </a:rPr>
              <a:t>Lỗi</a:t>
            </a:r>
            <a:r>
              <a:rPr lang="en-US" sz="2400" b="1" dirty="0">
                <a:solidFill>
                  <a:srgbClr val="FF0000"/>
                </a:solidFill>
              </a:rPr>
              <a:t> </a:t>
            </a:r>
            <a:r>
              <a:rPr lang="en-US" sz="2400" b="1" dirty="0" err="1">
                <a:solidFill>
                  <a:srgbClr val="FF0000"/>
                </a:solidFill>
              </a:rPr>
              <a:t>này</a:t>
            </a:r>
            <a:r>
              <a:rPr lang="en-US" sz="2400" b="1" dirty="0">
                <a:solidFill>
                  <a:srgbClr val="FF0000"/>
                </a:solidFill>
              </a:rPr>
              <a:t> </a:t>
            </a:r>
            <a:r>
              <a:rPr lang="en-US" sz="2400" b="1" dirty="0" err="1">
                <a:solidFill>
                  <a:srgbClr val="FF0000"/>
                </a:solidFill>
              </a:rPr>
              <a:t>cũng</a:t>
            </a:r>
            <a:r>
              <a:rPr lang="en-US" sz="2400" b="1" dirty="0">
                <a:solidFill>
                  <a:srgbClr val="FF0000"/>
                </a:solidFill>
              </a:rPr>
              <a:t> </a:t>
            </a:r>
            <a:r>
              <a:rPr lang="en-US" sz="2400" b="1" dirty="0" err="1">
                <a:solidFill>
                  <a:srgbClr val="FF0000"/>
                </a:solidFill>
              </a:rPr>
              <a:t>hoàn</a:t>
            </a:r>
            <a:r>
              <a:rPr lang="en-US" sz="2400" b="1" dirty="0">
                <a:solidFill>
                  <a:srgbClr val="FF0000"/>
                </a:solidFill>
              </a:rPr>
              <a:t> </a:t>
            </a:r>
            <a:r>
              <a:rPr lang="en-US" sz="2400" b="1" dirty="0" err="1">
                <a:solidFill>
                  <a:srgbClr val="FF0000"/>
                </a:solidFill>
              </a:rPr>
              <a:t>toàn</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thể</a:t>
            </a:r>
            <a:r>
              <a:rPr lang="en-US" sz="2400" b="1" dirty="0">
                <a:solidFill>
                  <a:srgbClr val="FF0000"/>
                </a:solidFill>
              </a:rPr>
              <a:t> </a:t>
            </a:r>
            <a:r>
              <a:rPr lang="en-US" sz="2400" b="1" dirty="0" err="1">
                <a:solidFill>
                  <a:srgbClr val="FF0000"/>
                </a:solidFill>
              </a:rPr>
              <a:t>xảy</a:t>
            </a:r>
            <a:r>
              <a:rPr lang="en-US" sz="2400" b="1" dirty="0">
                <a:solidFill>
                  <a:srgbClr val="FF0000"/>
                </a:solidFill>
              </a:rPr>
              <a:t> </a:t>
            </a:r>
            <a:r>
              <a:rPr lang="en-US" sz="2400" b="1" dirty="0" err="1">
                <a:solidFill>
                  <a:srgbClr val="FF0000"/>
                </a:solidFill>
              </a:rPr>
              <a:t>ra</a:t>
            </a:r>
            <a:endParaRPr lang="en-US" sz="2400" b="1" dirty="0">
              <a:solidFill>
                <a:srgbClr val="FF0000"/>
              </a:solidFill>
            </a:endParaRPr>
          </a:p>
        </p:txBody>
      </p:sp>
    </p:spTree>
    <p:extLst>
      <p:ext uri="{BB962C8B-B14F-4D97-AF65-F5344CB8AC3E}">
        <p14:creationId xmlns:p14="http://schemas.microsoft.com/office/powerpoint/2010/main" val="85769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5. </a:t>
            </a:r>
            <a:r>
              <a:rPr lang="en-US" sz="3200" b="1" dirty="0" err="1">
                <a:solidFill>
                  <a:srgbClr val="00B050"/>
                </a:solidFill>
                <a:latin typeface="Times New Roman" pitchFamily="18" charset="0"/>
                <a:cs typeface="Times New Roman" pitchFamily="18" charset="0"/>
              </a:rPr>
              <a:t>Dự</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đoán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nguyên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hư</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hỏng</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3"/>
            <a:ext cx="6565900" cy="1558387"/>
          </a:xfrm>
        </p:spPr>
        <p:txBody>
          <a:bodyPr>
            <a:normAutofit/>
          </a:bodyPr>
          <a:lstStyle/>
          <a:p>
            <a:pPr marL="0" indent="0">
              <a:buNone/>
            </a:pPr>
            <a:r>
              <a:rPr lang="en-US" sz="2400" b="1" dirty="0" smtClean="0">
                <a:solidFill>
                  <a:srgbClr val="0000CC"/>
                </a:solidFill>
              </a:rPr>
              <a:t>5.5 </a:t>
            </a:r>
            <a:r>
              <a:rPr lang="en-US" sz="2400" b="1" dirty="0" err="1">
                <a:solidFill>
                  <a:srgbClr val="0000CC"/>
                </a:solidFill>
              </a:rPr>
              <a:t>Xung</a:t>
            </a:r>
            <a:r>
              <a:rPr lang="en-US" sz="2400" b="1" dirty="0">
                <a:solidFill>
                  <a:srgbClr val="0000CC"/>
                </a:solidFill>
              </a:rPr>
              <a:t> </a:t>
            </a:r>
            <a:r>
              <a:rPr lang="en-US" sz="2400" b="1" dirty="0" err="1" smtClean="0">
                <a:solidFill>
                  <a:srgbClr val="0000CC"/>
                </a:solidFill>
              </a:rPr>
              <a:t>gai</a:t>
            </a:r>
            <a:r>
              <a:rPr lang="en-US" sz="2400" b="1" dirty="0" smtClean="0">
                <a:solidFill>
                  <a:srgbClr val="0000CC"/>
                </a:solidFill>
              </a:rPr>
              <a:t> </a:t>
            </a:r>
            <a:r>
              <a:rPr lang="en-US" sz="2400" b="1" dirty="0" err="1" smtClean="0">
                <a:solidFill>
                  <a:srgbClr val="0000CC"/>
                </a:solidFill>
              </a:rPr>
              <a:t>điện</a:t>
            </a:r>
            <a:r>
              <a:rPr lang="en-US" sz="2400" b="1" dirty="0" smtClean="0">
                <a:solidFill>
                  <a:srgbClr val="0000CC"/>
                </a:solidFill>
              </a:rPr>
              <a:t> </a:t>
            </a:r>
            <a:r>
              <a:rPr lang="en-US" sz="2400" b="1" dirty="0" err="1" smtClean="0">
                <a:solidFill>
                  <a:srgbClr val="0000CC"/>
                </a:solidFill>
              </a:rPr>
              <a:t>áp</a:t>
            </a:r>
            <a:r>
              <a:rPr lang="en-US" sz="2400" b="1" dirty="0" smtClean="0">
                <a:solidFill>
                  <a:srgbClr val="0000CC"/>
                </a:solidFill>
              </a:rPr>
              <a:t> </a:t>
            </a:r>
            <a:r>
              <a:rPr lang="en-US" sz="2400" b="1" dirty="0">
                <a:solidFill>
                  <a:srgbClr val="0000CC"/>
                </a:solidFill>
              </a:rPr>
              <a:t>do </a:t>
            </a:r>
            <a:r>
              <a:rPr lang="en-US" sz="2400" b="1" dirty="0" err="1">
                <a:solidFill>
                  <a:srgbClr val="0000CC"/>
                </a:solidFill>
              </a:rPr>
              <a:t>tắt</a:t>
            </a:r>
            <a:r>
              <a:rPr lang="en-US" sz="2400" b="1" dirty="0">
                <a:solidFill>
                  <a:srgbClr val="0000CC"/>
                </a:solidFill>
              </a:rPr>
              <a:t> </a:t>
            </a:r>
            <a:r>
              <a:rPr lang="en-US" sz="2400" b="1" dirty="0" err="1">
                <a:solidFill>
                  <a:srgbClr val="0000CC"/>
                </a:solidFill>
              </a:rPr>
              <a:t>đèn</a:t>
            </a:r>
            <a:r>
              <a:rPr lang="en-US" sz="2400" b="1" dirty="0">
                <a:solidFill>
                  <a:srgbClr val="0000CC"/>
                </a:solidFill>
              </a:rPr>
              <a:t> Metal halide</a:t>
            </a: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35</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799"/>
            <a:ext cx="8039100" cy="510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1295400" y="6019800"/>
            <a:ext cx="5645790" cy="6477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err="1">
                <a:solidFill>
                  <a:srgbClr val="FF0000"/>
                </a:solidFill>
              </a:rPr>
              <a:t>Lỗi</a:t>
            </a:r>
            <a:r>
              <a:rPr lang="en-US" sz="2400" b="1" dirty="0">
                <a:solidFill>
                  <a:srgbClr val="FF0000"/>
                </a:solidFill>
              </a:rPr>
              <a:t> </a:t>
            </a:r>
            <a:r>
              <a:rPr lang="en-US" sz="2400" b="1" dirty="0" err="1">
                <a:solidFill>
                  <a:srgbClr val="FF0000"/>
                </a:solidFill>
              </a:rPr>
              <a:t>này</a:t>
            </a:r>
            <a:r>
              <a:rPr lang="en-US" sz="2400" b="1" dirty="0">
                <a:solidFill>
                  <a:srgbClr val="FF0000"/>
                </a:solidFill>
              </a:rPr>
              <a:t> </a:t>
            </a:r>
            <a:r>
              <a:rPr lang="en-US" sz="2400" b="1" dirty="0" err="1">
                <a:solidFill>
                  <a:srgbClr val="FF0000"/>
                </a:solidFill>
              </a:rPr>
              <a:t>cũng</a:t>
            </a:r>
            <a:r>
              <a:rPr lang="en-US" sz="2400" b="1" dirty="0">
                <a:solidFill>
                  <a:srgbClr val="FF0000"/>
                </a:solidFill>
              </a:rPr>
              <a:t> </a:t>
            </a:r>
            <a:r>
              <a:rPr lang="en-US" sz="2400" b="1" dirty="0" err="1">
                <a:solidFill>
                  <a:srgbClr val="FF0000"/>
                </a:solidFill>
              </a:rPr>
              <a:t>hoàn</a:t>
            </a:r>
            <a:r>
              <a:rPr lang="en-US" sz="2400" b="1" dirty="0">
                <a:solidFill>
                  <a:srgbClr val="FF0000"/>
                </a:solidFill>
              </a:rPr>
              <a:t> </a:t>
            </a:r>
            <a:r>
              <a:rPr lang="en-US" sz="2400" b="1" dirty="0" err="1">
                <a:solidFill>
                  <a:srgbClr val="FF0000"/>
                </a:solidFill>
              </a:rPr>
              <a:t>toàn</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thể</a:t>
            </a:r>
            <a:r>
              <a:rPr lang="en-US" sz="2400" b="1" dirty="0">
                <a:solidFill>
                  <a:srgbClr val="FF0000"/>
                </a:solidFill>
              </a:rPr>
              <a:t> </a:t>
            </a:r>
            <a:r>
              <a:rPr lang="en-US" sz="2400" b="1" dirty="0" err="1">
                <a:solidFill>
                  <a:srgbClr val="FF0000"/>
                </a:solidFill>
              </a:rPr>
              <a:t>xảy</a:t>
            </a:r>
            <a:r>
              <a:rPr lang="en-US" sz="2400" b="1" dirty="0">
                <a:solidFill>
                  <a:srgbClr val="FF0000"/>
                </a:solidFill>
              </a:rPr>
              <a:t> </a:t>
            </a:r>
            <a:r>
              <a:rPr lang="en-US" sz="2400" b="1" dirty="0" err="1">
                <a:solidFill>
                  <a:srgbClr val="FF0000"/>
                </a:solidFill>
              </a:rPr>
              <a:t>ra</a:t>
            </a:r>
            <a:endParaRPr lang="en-US" sz="2400" b="1" dirty="0">
              <a:solidFill>
                <a:srgbClr val="FF0000"/>
              </a:solidFill>
            </a:endParaRPr>
          </a:p>
        </p:txBody>
      </p:sp>
    </p:spTree>
    <p:extLst>
      <p:ext uri="{BB962C8B-B14F-4D97-AF65-F5344CB8AC3E}">
        <p14:creationId xmlns:p14="http://schemas.microsoft.com/office/powerpoint/2010/main" val="3247536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5. </a:t>
            </a:r>
            <a:r>
              <a:rPr lang="en-US" sz="3200" b="1" dirty="0" err="1">
                <a:solidFill>
                  <a:srgbClr val="00B050"/>
                </a:solidFill>
                <a:latin typeface="Times New Roman" pitchFamily="18" charset="0"/>
                <a:cs typeface="Times New Roman" pitchFamily="18" charset="0"/>
              </a:rPr>
              <a:t>Dự</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đoán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nguyên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hư</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hỏng</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3"/>
            <a:ext cx="6108700" cy="1558387"/>
          </a:xfrm>
        </p:spPr>
        <p:txBody>
          <a:bodyPr>
            <a:normAutofit/>
          </a:bodyPr>
          <a:lstStyle/>
          <a:p>
            <a:pPr marL="0" indent="0">
              <a:buNone/>
            </a:pPr>
            <a:r>
              <a:rPr lang="en-US" sz="2400" b="1" dirty="0" smtClean="0">
                <a:solidFill>
                  <a:srgbClr val="0000CC"/>
                </a:solidFill>
              </a:rPr>
              <a:t>5.5 </a:t>
            </a:r>
            <a:r>
              <a:rPr lang="en-US" sz="2400" b="1" dirty="0" err="1">
                <a:solidFill>
                  <a:srgbClr val="0000CC"/>
                </a:solidFill>
              </a:rPr>
              <a:t>Xung</a:t>
            </a:r>
            <a:r>
              <a:rPr lang="en-US" sz="2400" b="1" dirty="0">
                <a:solidFill>
                  <a:srgbClr val="0000CC"/>
                </a:solidFill>
              </a:rPr>
              <a:t> </a:t>
            </a:r>
            <a:r>
              <a:rPr lang="en-US" sz="2400" b="1" dirty="0" err="1" smtClean="0">
                <a:solidFill>
                  <a:srgbClr val="0000CC"/>
                </a:solidFill>
              </a:rPr>
              <a:t>gai</a:t>
            </a:r>
            <a:r>
              <a:rPr lang="en-US" sz="2400" b="1" dirty="0" smtClean="0">
                <a:solidFill>
                  <a:srgbClr val="0000CC"/>
                </a:solidFill>
              </a:rPr>
              <a:t> </a:t>
            </a:r>
            <a:r>
              <a:rPr lang="en-US" sz="2400" b="1" dirty="0" err="1" smtClean="0">
                <a:solidFill>
                  <a:srgbClr val="0000CC"/>
                </a:solidFill>
              </a:rPr>
              <a:t>điện</a:t>
            </a:r>
            <a:r>
              <a:rPr lang="en-US" sz="2400" b="1" dirty="0" smtClean="0">
                <a:solidFill>
                  <a:srgbClr val="0000CC"/>
                </a:solidFill>
              </a:rPr>
              <a:t> </a:t>
            </a:r>
            <a:r>
              <a:rPr lang="en-US" sz="2400" b="1" dirty="0" err="1" smtClean="0">
                <a:solidFill>
                  <a:srgbClr val="0000CC"/>
                </a:solidFill>
              </a:rPr>
              <a:t>áp</a:t>
            </a:r>
            <a:r>
              <a:rPr lang="en-US" sz="2400" b="1" dirty="0" smtClean="0">
                <a:solidFill>
                  <a:srgbClr val="0000CC"/>
                </a:solidFill>
              </a:rPr>
              <a:t> </a:t>
            </a:r>
            <a:r>
              <a:rPr lang="en-US" sz="2400" b="1" dirty="0">
                <a:solidFill>
                  <a:srgbClr val="0000CC"/>
                </a:solidFill>
              </a:rPr>
              <a:t>do </a:t>
            </a:r>
            <a:r>
              <a:rPr lang="en-US" sz="2400" b="1" dirty="0" err="1">
                <a:solidFill>
                  <a:srgbClr val="0000CC"/>
                </a:solidFill>
              </a:rPr>
              <a:t>tắt</a:t>
            </a:r>
            <a:r>
              <a:rPr lang="en-US" sz="2400" b="1" dirty="0">
                <a:solidFill>
                  <a:srgbClr val="0000CC"/>
                </a:solidFill>
              </a:rPr>
              <a:t> </a:t>
            </a:r>
            <a:r>
              <a:rPr lang="en-US" sz="2400" b="1" dirty="0" err="1">
                <a:solidFill>
                  <a:srgbClr val="0000CC"/>
                </a:solidFill>
              </a:rPr>
              <a:t>đèn</a:t>
            </a:r>
            <a:r>
              <a:rPr lang="en-US" sz="2400" b="1" dirty="0">
                <a:solidFill>
                  <a:srgbClr val="0000CC"/>
                </a:solidFill>
              </a:rPr>
              <a:t> Metal halide</a:t>
            </a: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36</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19225"/>
            <a:ext cx="6856156" cy="47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1295400" y="6248400"/>
            <a:ext cx="564579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err="1" smtClean="0">
                <a:solidFill>
                  <a:srgbClr val="FF0000"/>
                </a:solidFill>
              </a:rPr>
              <a:t>Lỗi</a:t>
            </a:r>
            <a:r>
              <a:rPr lang="en-US" sz="2400" b="1" dirty="0" smtClean="0">
                <a:solidFill>
                  <a:srgbClr val="FF0000"/>
                </a:solidFill>
              </a:rPr>
              <a:t> </a:t>
            </a:r>
            <a:r>
              <a:rPr lang="en-US" sz="2400" b="1" dirty="0" err="1" smtClean="0">
                <a:solidFill>
                  <a:srgbClr val="FF0000"/>
                </a:solidFill>
              </a:rPr>
              <a:t>này</a:t>
            </a:r>
            <a:r>
              <a:rPr lang="en-US" sz="2400" b="1" dirty="0" smtClean="0">
                <a:solidFill>
                  <a:srgbClr val="FF0000"/>
                </a:solidFill>
              </a:rPr>
              <a:t> </a:t>
            </a:r>
            <a:r>
              <a:rPr lang="en-US" sz="2400" b="1" dirty="0" err="1" smtClean="0">
                <a:solidFill>
                  <a:srgbClr val="FF0000"/>
                </a:solidFill>
              </a:rPr>
              <a:t>cũng</a:t>
            </a:r>
            <a:r>
              <a:rPr lang="en-US" sz="2400" b="1" dirty="0" smtClean="0">
                <a:solidFill>
                  <a:srgbClr val="FF0000"/>
                </a:solidFill>
              </a:rPr>
              <a:t> </a:t>
            </a:r>
            <a:r>
              <a:rPr lang="en-US" sz="2400" b="1" dirty="0" err="1" smtClean="0">
                <a:solidFill>
                  <a:srgbClr val="FF0000"/>
                </a:solidFill>
              </a:rPr>
              <a:t>hoàn</a:t>
            </a:r>
            <a:r>
              <a:rPr lang="en-US" sz="2400" b="1" dirty="0" smtClean="0">
                <a:solidFill>
                  <a:srgbClr val="FF0000"/>
                </a:solidFill>
              </a:rPr>
              <a:t> </a:t>
            </a:r>
            <a:r>
              <a:rPr lang="en-US" sz="2400" b="1" dirty="0" err="1" smtClean="0">
                <a:solidFill>
                  <a:srgbClr val="FF0000"/>
                </a:solidFill>
              </a:rPr>
              <a:t>toàn</a:t>
            </a:r>
            <a:r>
              <a:rPr lang="en-US" sz="2400" b="1" dirty="0" smtClean="0">
                <a:solidFill>
                  <a:srgbClr val="FF0000"/>
                </a:solidFill>
              </a:rPr>
              <a:t> </a:t>
            </a:r>
            <a:r>
              <a:rPr lang="en-US" sz="2400" b="1" dirty="0" err="1" smtClean="0">
                <a:solidFill>
                  <a:srgbClr val="FF0000"/>
                </a:solidFill>
              </a:rPr>
              <a:t>có</a:t>
            </a:r>
            <a:r>
              <a:rPr lang="en-US" sz="2400" b="1" dirty="0" smtClean="0">
                <a:solidFill>
                  <a:srgbClr val="FF0000"/>
                </a:solidFill>
              </a:rPr>
              <a:t> </a:t>
            </a:r>
            <a:r>
              <a:rPr lang="en-US" sz="2400" b="1" dirty="0" err="1" smtClean="0">
                <a:solidFill>
                  <a:srgbClr val="FF0000"/>
                </a:solidFill>
              </a:rPr>
              <a:t>thể</a:t>
            </a:r>
            <a:r>
              <a:rPr lang="en-US" sz="2400" b="1" dirty="0" smtClean="0">
                <a:solidFill>
                  <a:srgbClr val="FF0000"/>
                </a:solidFill>
              </a:rPr>
              <a:t> </a:t>
            </a:r>
            <a:r>
              <a:rPr lang="en-US" sz="2400" b="1" dirty="0" err="1" smtClean="0">
                <a:solidFill>
                  <a:srgbClr val="FF0000"/>
                </a:solidFill>
              </a:rPr>
              <a:t>xảy</a:t>
            </a:r>
            <a:r>
              <a:rPr lang="en-US" sz="2400" b="1" dirty="0" smtClean="0">
                <a:solidFill>
                  <a:srgbClr val="FF0000"/>
                </a:solidFill>
              </a:rPr>
              <a:t> </a:t>
            </a:r>
            <a:r>
              <a:rPr lang="en-US" sz="2400" b="1" dirty="0" err="1" smtClean="0">
                <a:solidFill>
                  <a:srgbClr val="FF0000"/>
                </a:solidFill>
              </a:rPr>
              <a:t>ra</a:t>
            </a:r>
            <a:endParaRPr lang="en-US" sz="2400" b="1" dirty="0">
              <a:solidFill>
                <a:srgbClr val="FF0000"/>
              </a:solidFill>
            </a:endParaRPr>
          </a:p>
        </p:txBody>
      </p:sp>
      <p:sp>
        <p:nvSpPr>
          <p:cNvPr id="10" name="Content Placeholder 2"/>
          <p:cNvSpPr txBox="1">
            <a:spLocks/>
          </p:cNvSpPr>
          <p:nvPr/>
        </p:nvSpPr>
        <p:spPr>
          <a:xfrm>
            <a:off x="152400" y="1641809"/>
            <a:ext cx="1905000" cy="42672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solidFill>
                  <a:schemeClr val="tx1">
                    <a:lumMod val="95000"/>
                    <a:lumOff val="5000"/>
                  </a:schemeClr>
                </a:solidFill>
              </a:rPr>
              <a:t>Khảo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sát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thực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tế</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thấy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rằng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lối</a:t>
            </a:r>
            <a:r>
              <a:rPr lang="en-US" sz="2400" dirty="0" smtClean="0">
                <a:solidFill>
                  <a:schemeClr val="tx1">
                    <a:lumMod val="95000"/>
                    <a:lumOff val="5000"/>
                  </a:schemeClr>
                </a:solidFill>
              </a:rPr>
              <a:t> L-N </a:t>
            </a:r>
            <a:r>
              <a:rPr lang="en-US" sz="2400" dirty="0" err="1" smtClean="0">
                <a:solidFill>
                  <a:schemeClr val="tx1">
                    <a:lumMod val="95000"/>
                    <a:lumOff val="5000"/>
                  </a:schemeClr>
                </a:solidFill>
              </a:rPr>
              <a:t>chưa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xuất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thì</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ảnh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hưởng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trực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tiếp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của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xung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gai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có</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lẽ</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chưa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lớn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mà</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là</a:t>
            </a:r>
            <a:r>
              <a:rPr lang="en-US" sz="2400" b="1" dirty="0" smtClean="0">
                <a:solidFill>
                  <a:srgbClr val="FF0000"/>
                </a:solidFill>
              </a:rPr>
              <a:t> </a:t>
            </a:r>
            <a:r>
              <a:rPr lang="en-US" sz="2400" b="1" dirty="0" err="1" smtClean="0">
                <a:solidFill>
                  <a:srgbClr val="FF0000"/>
                </a:solidFill>
              </a:rPr>
              <a:t>xung</a:t>
            </a:r>
            <a:r>
              <a:rPr lang="en-US" sz="2400" b="1" dirty="0" smtClean="0">
                <a:solidFill>
                  <a:srgbClr val="FF0000"/>
                </a:solidFill>
              </a:rPr>
              <a:t> </a:t>
            </a:r>
            <a:r>
              <a:rPr lang="en-US" sz="2400" b="1" dirty="0" err="1" smtClean="0">
                <a:solidFill>
                  <a:srgbClr val="FF0000"/>
                </a:solidFill>
              </a:rPr>
              <a:t>gai</a:t>
            </a:r>
            <a:r>
              <a:rPr lang="en-US" sz="2400" b="1" dirty="0" smtClean="0">
                <a:solidFill>
                  <a:srgbClr val="FF0000"/>
                </a:solidFill>
              </a:rPr>
              <a:t> </a:t>
            </a:r>
            <a:r>
              <a:rPr lang="en-US" sz="2400" b="1" dirty="0" err="1" smtClean="0">
                <a:solidFill>
                  <a:srgbClr val="FF0000"/>
                </a:solidFill>
              </a:rPr>
              <a:t>bổ</a:t>
            </a:r>
            <a:r>
              <a:rPr lang="en-US" sz="2400" b="1" dirty="0" smtClean="0">
                <a:solidFill>
                  <a:srgbClr val="FF0000"/>
                </a:solidFill>
              </a:rPr>
              <a:t> sung </a:t>
            </a:r>
            <a:r>
              <a:rPr lang="en-US" sz="2400" b="1" dirty="0" err="1" smtClean="0">
                <a:solidFill>
                  <a:srgbClr val="FF0000"/>
                </a:solidFill>
              </a:rPr>
              <a:t>với</a:t>
            </a:r>
            <a:r>
              <a:rPr lang="en-US" sz="2400" b="1" dirty="0" smtClean="0">
                <a:solidFill>
                  <a:srgbClr val="FF0000"/>
                </a:solidFill>
              </a:rPr>
              <a:t> </a:t>
            </a:r>
            <a:r>
              <a:rPr lang="en-US" sz="2400" b="1" dirty="0" err="1" smtClean="0">
                <a:solidFill>
                  <a:srgbClr val="FF0000"/>
                </a:solidFill>
              </a:rPr>
              <a:t>trôi</a:t>
            </a:r>
            <a:r>
              <a:rPr lang="en-US" sz="2400" b="1" dirty="0" smtClean="0">
                <a:solidFill>
                  <a:srgbClr val="FF0000"/>
                </a:solidFill>
              </a:rPr>
              <a:t> </a:t>
            </a:r>
            <a:r>
              <a:rPr lang="en-US" sz="2400" b="1" dirty="0" err="1" smtClean="0">
                <a:solidFill>
                  <a:srgbClr val="FF0000"/>
                </a:solidFill>
              </a:rPr>
              <a:t>điện</a:t>
            </a:r>
            <a:r>
              <a:rPr lang="en-US" sz="2400" b="1" dirty="0" smtClean="0">
                <a:solidFill>
                  <a:srgbClr val="FF0000"/>
                </a:solidFill>
              </a:rPr>
              <a:t> </a:t>
            </a:r>
            <a:r>
              <a:rPr lang="en-US" sz="2400" b="1" dirty="0" err="1" smtClean="0">
                <a:solidFill>
                  <a:srgbClr val="FF0000"/>
                </a:solidFill>
              </a:rPr>
              <a:t>thế</a:t>
            </a:r>
            <a:r>
              <a:rPr lang="en-US" sz="2400" b="1" dirty="0" smtClean="0">
                <a:solidFill>
                  <a:srgbClr val="FF0000"/>
                </a:solidFill>
              </a:rPr>
              <a:t> </a:t>
            </a:r>
            <a:r>
              <a:rPr lang="en-US" sz="2400" b="1" dirty="0" err="1" smtClean="0">
                <a:solidFill>
                  <a:srgbClr val="FF0000"/>
                </a:solidFill>
              </a:rPr>
              <a:t>đất</a:t>
            </a:r>
            <a:r>
              <a:rPr lang="en-US" sz="2400" b="1" dirty="0" smtClean="0">
                <a:solidFill>
                  <a:srgbClr val="FF0000"/>
                </a:solidFill>
              </a:rPr>
              <a:t> </a:t>
            </a:r>
            <a:r>
              <a:rPr lang="en-US" sz="2400" b="1" dirty="0" err="1" smtClean="0">
                <a:solidFill>
                  <a:srgbClr val="FF0000"/>
                </a:solidFill>
              </a:rPr>
              <a:t>khi</a:t>
            </a:r>
            <a:r>
              <a:rPr lang="en-US" sz="2400" b="1" dirty="0" smtClean="0">
                <a:solidFill>
                  <a:srgbClr val="FF0000"/>
                </a:solidFill>
              </a:rPr>
              <a:t> </a:t>
            </a:r>
            <a:r>
              <a:rPr lang="en-US" sz="2400" b="1" dirty="0" err="1" smtClean="0">
                <a:solidFill>
                  <a:srgbClr val="FF0000"/>
                </a:solidFill>
              </a:rPr>
              <a:t>có</a:t>
            </a:r>
            <a:r>
              <a:rPr lang="en-US" sz="2400" b="1" dirty="0" smtClean="0">
                <a:solidFill>
                  <a:srgbClr val="FF0000"/>
                </a:solidFill>
              </a:rPr>
              <a:t> </a:t>
            </a:r>
            <a:r>
              <a:rPr lang="en-US" sz="2400" b="1" dirty="0" err="1" smtClean="0">
                <a:solidFill>
                  <a:srgbClr val="FF0000"/>
                </a:solidFill>
              </a:rPr>
              <a:t>mây</a:t>
            </a:r>
            <a:r>
              <a:rPr lang="en-US" sz="2400" b="1" dirty="0" smtClean="0">
                <a:solidFill>
                  <a:srgbClr val="FF0000"/>
                </a:solidFill>
              </a:rPr>
              <a:t> </a:t>
            </a:r>
            <a:r>
              <a:rPr lang="en-US" sz="2400" b="1" dirty="0" err="1" smtClean="0">
                <a:solidFill>
                  <a:srgbClr val="FF0000"/>
                </a:solidFill>
              </a:rPr>
              <a:t>mưa</a:t>
            </a: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3247536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2390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6. </a:t>
            </a:r>
            <a:r>
              <a:rPr lang="en-US" sz="3200" b="1" dirty="0" err="1">
                <a:solidFill>
                  <a:srgbClr val="00B050"/>
                </a:solidFill>
                <a:latin typeface="Times New Roman" pitchFamily="18" charset="0"/>
                <a:cs typeface="Times New Roman" pitchFamily="18" charset="0"/>
              </a:rPr>
              <a:t>Phân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quả</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kiểm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tầu</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smtClean="0">
                <a:solidFill>
                  <a:srgbClr val="0000CC"/>
                </a:solidFill>
              </a:rPr>
              <a:t>6.1 </a:t>
            </a:r>
            <a:r>
              <a:rPr lang="en-US" sz="2800" b="1" dirty="0" err="1" smtClean="0">
                <a:solidFill>
                  <a:srgbClr val="0000CC"/>
                </a:solidFill>
              </a:rPr>
              <a:t>Đo</a:t>
            </a:r>
            <a:r>
              <a:rPr lang="en-US" sz="2800" b="1" dirty="0" smtClean="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trị</a:t>
            </a:r>
            <a:r>
              <a:rPr lang="en-US" sz="2800" b="1" dirty="0">
                <a:solidFill>
                  <a:srgbClr val="0000CC"/>
                </a:solidFill>
              </a:rPr>
              <a:t> </a:t>
            </a:r>
            <a:r>
              <a:rPr lang="en-US" sz="2800" b="1" dirty="0" err="1">
                <a:solidFill>
                  <a:srgbClr val="0000CC"/>
                </a:solidFill>
              </a:rPr>
              <a:t>điện</a:t>
            </a:r>
            <a:r>
              <a:rPr lang="en-US" sz="2800" b="1" dirty="0">
                <a:solidFill>
                  <a:srgbClr val="0000CC"/>
                </a:solidFill>
              </a:rPr>
              <a:t> </a:t>
            </a:r>
            <a:r>
              <a:rPr lang="en-US" sz="2800" b="1" dirty="0" err="1">
                <a:solidFill>
                  <a:srgbClr val="0000CC"/>
                </a:solidFill>
              </a:rPr>
              <a:t>áp</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37</a:t>
            </a:fld>
            <a:endParaRPr lang="en-US"/>
          </a:p>
        </p:txBody>
      </p:sp>
      <p:sp>
        <p:nvSpPr>
          <p:cNvPr id="10" name="Content Placeholder 2"/>
          <p:cNvSpPr txBox="1">
            <a:spLocks/>
          </p:cNvSpPr>
          <p:nvPr/>
        </p:nvSpPr>
        <p:spPr>
          <a:xfrm>
            <a:off x="612774" y="1600200"/>
            <a:ext cx="7312025"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Điện</a:t>
            </a:r>
            <a:r>
              <a:rPr lang="en-US" sz="2800" b="1" dirty="0" smtClean="0"/>
              <a:t> </a:t>
            </a:r>
            <a:r>
              <a:rPr lang="en-US" sz="2800" b="1" dirty="0" err="1" smtClean="0"/>
              <a:t>áp</a:t>
            </a:r>
            <a:r>
              <a:rPr lang="en-US" sz="2800" b="1" dirty="0" smtClean="0"/>
              <a:t> </a:t>
            </a:r>
            <a:r>
              <a:rPr lang="en-US" sz="2800" b="1" dirty="0" err="1" smtClean="0"/>
              <a:t>các</a:t>
            </a:r>
            <a:r>
              <a:rPr lang="en-US" sz="2800" b="1" dirty="0" smtClean="0"/>
              <a:t> </a:t>
            </a:r>
            <a:r>
              <a:rPr lang="en-US" sz="2800" b="1" dirty="0" err="1" smtClean="0"/>
              <a:t>pha</a:t>
            </a:r>
            <a:r>
              <a:rPr lang="en-US" sz="2800" b="1" dirty="0" smtClean="0"/>
              <a:t> U</a:t>
            </a:r>
            <a:r>
              <a:rPr lang="en-US" sz="2800" b="1" baseline="-25000" dirty="0" smtClean="0"/>
              <a:t>LN</a:t>
            </a:r>
            <a:r>
              <a:rPr lang="en-US" sz="2800" b="1" dirty="0" smtClean="0"/>
              <a:t> = (219-230)V</a:t>
            </a:r>
          </a:p>
          <a:p>
            <a:pPr marL="0" indent="0">
              <a:buFont typeface="Arial" pitchFamily="34" charset="0"/>
              <a:buNone/>
            </a:pPr>
            <a:endParaRPr lang="en-US" sz="2800" b="1" dirty="0"/>
          </a:p>
          <a:p>
            <a:pPr marL="0" indent="0">
              <a:buFont typeface="Arial" pitchFamily="34" charset="0"/>
              <a:buNone/>
            </a:pPr>
            <a:r>
              <a:rPr lang="en-US" sz="2800" b="1" dirty="0" err="1" smtClean="0"/>
              <a:t>Điện</a:t>
            </a:r>
            <a:r>
              <a:rPr lang="en-US" sz="2800" b="1" dirty="0" smtClean="0"/>
              <a:t> </a:t>
            </a:r>
            <a:r>
              <a:rPr lang="en-US" sz="2800" b="1" dirty="0" err="1" smtClean="0"/>
              <a:t>áp</a:t>
            </a:r>
            <a:r>
              <a:rPr lang="en-US" sz="2800" b="1" dirty="0" smtClean="0"/>
              <a:t> </a:t>
            </a:r>
            <a:r>
              <a:rPr lang="en-US" sz="2800" b="1" dirty="0" err="1" smtClean="0"/>
              <a:t>pha</a:t>
            </a:r>
            <a:r>
              <a:rPr lang="en-US" sz="2800" b="1" dirty="0" smtClean="0"/>
              <a:t> </a:t>
            </a:r>
            <a:r>
              <a:rPr lang="en-US" sz="2800" b="1" dirty="0" err="1" smtClean="0"/>
              <a:t>với</a:t>
            </a:r>
            <a:r>
              <a:rPr lang="en-US" sz="2800" b="1" dirty="0" smtClean="0"/>
              <a:t> </a:t>
            </a:r>
            <a:r>
              <a:rPr lang="en-US" sz="2800" b="1" dirty="0" err="1" smtClean="0"/>
              <a:t>đất</a:t>
            </a:r>
            <a:r>
              <a:rPr lang="en-US" sz="2800" b="1" dirty="0" smtClean="0"/>
              <a:t> U</a:t>
            </a:r>
            <a:r>
              <a:rPr lang="en-US" sz="2800" b="1" baseline="-25000" dirty="0" smtClean="0"/>
              <a:t>LG</a:t>
            </a:r>
            <a:r>
              <a:rPr lang="en-US" sz="2800" b="1" dirty="0" smtClean="0"/>
              <a:t> = (179-245)V</a:t>
            </a:r>
          </a:p>
          <a:p>
            <a:pPr marL="0" indent="0">
              <a:buFont typeface="Arial" pitchFamily="34" charset="0"/>
              <a:buNone/>
            </a:pPr>
            <a:endParaRPr lang="en-US" sz="2800" b="1" dirty="0"/>
          </a:p>
          <a:p>
            <a:pPr marL="0" indent="0">
              <a:buFont typeface="Arial" pitchFamily="34" charset="0"/>
              <a:buNone/>
            </a:pPr>
            <a:r>
              <a:rPr lang="en-US" sz="2800" b="1" dirty="0" err="1" smtClean="0"/>
              <a:t>Điện</a:t>
            </a:r>
            <a:r>
              <a:rPr lang="en-US" sz="2800" b="1" dirty="0" smtClean="0"/>
              <a:t> </a:t>
            </a:r>
            <a:r>
              <a:rPr lang="en-US" sz="2800" b="1" dirty="0" err="1" smtClean="0"/>
              <a:t>áp</a:t>
            </a:r>
            <a:r>
              <a:rPr lang="en-US" sz="2800" b="1" dirty="0" smtClean="0"/>
              <a:t> </a:t>
            </a:r>
            <a:r>
              <a:rPr lang="en-US" sz="2800" b="1" dirty="0" err="1" smtClean="0"/>
              <a:t>trung</a:t>
            </a:r>
            <a:r>
              <a:rPr lang="en-US" sz="2800" b="1" dirty="0" smtClean="0"/>
              <a:t> </a:t>
            </a:r>
            <a:r>
              <a:rPr lang="en-US" sz="2800" b="1" dirty="0" err="1" smtClean="0"/>
              <a:t>tính</a:t>
            </a:r>
            <a:r>
              <a:rPr lang="en-US" sz="2800" b="1" dirty="0" smtClean="0"/>
              <a:t> </a:t>
            </a:r>
            <a:r>
              <a:rPr lang="en-US" sz="2800" b="1" dirty="0" err="1" smtClean="0"/>
              <a:t>với</a:t>
            </a:r>
            <a:r>
              <a:rPr lang="en-US" sz="2800" b="1" dirty="0" smtClean="0"/>
              <a:t> </a:t>
            </a:r>
            <a:r>
              <a:rPr lang="en-US" sz="2800" b="1" dirty="0" err="1" smtClean="0"/>
              <a:t>đất</a:t>
            </a:r>
            <a:r>
              <a:rPr lang="en-US" sz="2800" b="1" dirty="0" smtClean="0"/>
              <a:t>: U</a:t>
            </a:r>
            <a:r>
              <a:rPr lang="en-US" sz="2800" b="1" baseline="-25000" dirty="0" smtClean="0"/>
              <a:t>NG</a:t>
            </a:r>
            <a:r>
              <a:rPr lang="en-US" sz="2800" b="1" dirty="0" smtClean="0"/>
              <a:t> = (20-30)V</a:t>
            </a:r>
          </a:p>
          <a:p>
            <a:pPr marL="0" indent="0">
              <a:buFont typeface="Arial" pitchFamily="34" charset="0"/>
              <a:buNone/>
            </a:pPr>
            <a:endParaRPr lang="en-US" sz="2800" b="1" dirty="0" smtClean="0"/>
          </a:p>
          <a:p>
            <a:pPr marL="0" indent="0">
              <a:buFont typeface="Arial" pitchFamily="34" charset="0"/>
              <a:buNone/>
            </a:pPr>
            <a:r>
              <a:rPr lang="en-US" sz="2800" b="1" dirty="0" err="1" smtClean="0"/>
              <a:t>Các</a:t>
            </a:r>
            <a:r>
              <a:rPr lang="en-US" sz="2800" b="1" dirty="0" smtClean="0"/>
              <a:t> </a:t>
            </a:r>
            <a:r>
              <a:rPr lang="en-US" sz="2800" b="1" dirty="0" err="1" smtClean="0"/>
              <a:t>giá</a:t>
            </a:r>
            <a:r>
              <a:rPr lang="en-US" sz="2800" b="1" dirty="0" smtClean="0"/>
              <a:t> </a:t>
            </a:r>
            <a:r>
              <a:rPr lang="en-US" sz="2800" b="1" dirty="0" err="1" smtClean="0"/>
              <a:t>trị</a:t>
            </a:r>
            <a:r>
              <a:rPr lang="en-US" sz="2800" b="1" dirty="0" smtClean="0"/>
              <a:t> </a:t>
            </a:r>
            <a:r>
              <a:rPr lang="en-US" sz="2800" b="1" dirty="0" err="1" smtClean="0"/>
              <a:t>trên</a:t>
            </a:r>
            <a:r>
              <a:rPr lang="en-US" sz="2800" b="1" dirty="0" smtClean="0"/>
              <a:t> </a:t>
            </a:r>
            <a:r>
              <a:rPr lang="en-US" sz="2800" b="1" dirty="0" err="1" smtClean="0"/>
              <a:t>là</a:t>
            </a:r>
            <a:r>
              <a:rPr lang="en-US" sz="2800" b="1" dirty="0" smtClean="0"/>
              <a:t> </a:t>
            </a:r>
            <a:r>
              <a:rPr lang="en-US" sz="2800" b="1" dirty="0" err="1" smtClean="0"/>
              <a:t>thành</a:t>
            </a:r>
            <a:r>
              <a:rPr lang="en-US" sz="2800" b="1" dirty="0" smtClean="0"/>
              <a:t> </a:t>
            </a:r>
            <a:r>
              <a:rPr lang="en-US" sz="2800" b="1" dirty="0" err="1" smtClean="0"/>
              <a:t>phần</a:t>
            </a:r>
            <a:r>
              <a:rPr lang="en-US" sz="2800" b="1" dirty="0" smtClean="0"/>
              <a:t> </a:t>
            </a:r>
            <a:r>
              <a:rPr lang="en-US" sz="2800" b="1" dirty="0" err="1" smtClean="0"/>
              <a:t>xoay</a:t>
            </a:r>
            <a:r>
              <a:rPr lang="en-US" sz="2800" b="1" dirty="0" smtClean="0"/>
              <a:t> </a:t>
            </a:r>
            <a:r>
              <a:rPr lang="en-US" sz="2800" b="1" dirty="0" err="1" smtClean="0"/>
              <a:t>chiều</a:t>
            </a:r>
            <a:endParaRPr lang="en-US" sz="2800" b="1" dirty="0" smtClean="0"/>
          </a:p>
          <a:p>
            <a:pPr marL="0" indent="0">
              <a:buFont typeface="Arial" pitchFamily="34" charset="0"/>
              <a:buNone/>
            </a:pPr>
            <a:endParaRPr lang="en-US" sz="2800" b="1" dirty="0"/>
          </a:p>
          <a:p>
            <a:pPr marL="0" indent="0">
              <a:buNone/>
            </a:pPr>
            <a:r>
              <a:rPr lang="en-US" sz="2800" b="1" dirty="0" err="1" smtClean="0"/>
              <a:t>Thành</a:t>
            </a:r>
            <a:r>
              <a:rPr lang="en-US" sz="2800" b="1" dirty="0" smtClean="0"/>
              <a:t> </a:t>
            </a:r>
            <a:r>
              <a:rPr lang="en-US" sz="2800" b="1" dirty="0" err="1" smtClean="0"/>
              <a:t>phần</a:t>
            </a:r>
            <a:r>
              <a:rPr lang="en-US" sz="2800" b="1" dirty="0" smtClean="0"/>
              <a:t> </a:t>
            </a:r>
            <a:r>
              <a:rPr lang="en-US" sz="2800" b="1" dirty="0" err="1" smtClean="0"/>
              <a:t>một</a:t>
            </a:r>
            <a:r>
              <a:rPr lang="en-US" sz="2800" b="1" dirty="0" smtClean="0"/>
              <a:t> </a:t>
            </a:r>
            <a:r>
              <a:rPr lang="en-US" sz="2800" b="1" dirty="0" err="1" smtClean="0"/>
              <a:t>chiều</a:t>
            </a:r>
            <a:r>
              <a:rPr lang="en-US" sz="2800" b="1" dirty="0" smtClean="0"/>
              <a:t> U</a:t>
            </a:r>
            <a:r>
              <a:rPr lang="en-US" sz="2800" b="1" baseline="-25000" dirty="0" smtClean="0"/>
              <a:t>DC </a:t>
            </a:r>
            <a:r>
              <a:rPr lang="en-US" sz="2800" dirty="0">
                <a:sym typeface="Symbol"/>
              </a:rPr>
              <a:t></a:t>
            </a:r>
            <a:r>
              <a:rPr lang="en-US" sz="2800" dirty="0"/>
              <a:t>  20V</a:t>
            </a:r>
            <a:endParaRPr lang="vi-VN" sz="2800" b="1" dirty="0"/>
          </a:p>
        </p:txBody>
      </p:sp>
    </p:spTree>
    <p:extLst>
      <p:ext uri="{BB962C8B-B14F-4D97-AF65-F5344CB8AC3E}">
        <p14:creationId xmlns:p14="http://schemas.microsoft.com/office/powerpoint/2010/main" val="3443951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2390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6. </a:t>
            </a:r>
            <a:r>
              <a:rPr lang="en-US" sz="3200" b="1" dirty="0" err="1">
                <a:solidFill>
                  <a:srgbClr val="00B050"/>
                </a:solidFill>
                <a:latin typeface="Times New Roman" pitchFamily="18" charset="0"/>
                <a:cs typeface="Times New Roman" pitchFamily="18" charset="0"/>
              </a:rPr>
              <a:t>Phân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quả</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kiểm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tầu</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smtClean="0">
                <a:solidFill>
                  <a:srgbClr val="0000CC"/>
                </a:solidFill>
              </a:rPr>
              <a:t>Đánh</a:t>
            </a:r>
            <a:r>
              <a:rPr lang="en-US" sz="2800" b="1" dirty="0" smtClean="0">
                <a:solidFill>
                  <a:srgbClr val="0000CC"/>
                </a:solidFill>
              </a:rPr>
              <a:t> </a:t>
            </a:r>
            <a:r>
              <a:rPr lang="en-US" sz="2800" b="1" dirty="0" err="1" smtClean="0">
                <a:solidFill>
                  <a:srgbClr val="0000CC"/>
                </a:solidFill>
              </a:rPr>
              <a:t>giá</a:t>
            </a:r>
            <a:r>
              <a:rPr lang="en-US" sz="2800" b="1" dirty="0" smtClean="0">
                <a:solidFill>
                  <a:srgbClr val="0000CC"/>
                </a:solidFill>
              </a:rPr>
              <a:t> </a:t>
            </a:r>
            <a:r>
              <a:rPr lang="en-US" sz="2800" b="1" dirty="0" err="1" smtClean="0">
                <a:solidFill>
                  <a:srgbClr val="0000CC"/>
                </a:solidFill>
              </a:rPr>
              <a:t>về</a:t>
            </a:r>
            <a:r>
              <a:rPr lang="en-US" sz="2800" b="1" dirty="0" smtClean="0">
                <a:solidFill>
                  <a:srgbClr val="0000CC"/>
                </a:solidFill>
              </a:rPr>
              <a:t> </a:t>
            </a:r>
            <a:r>
              <a:rPr lang="en-US" sz="2800" b="1" dirty="0" err="1" smtClean="0">
                <a:solidFill>
                  <a:srgbClr val="0000CC"/>
                </a:solidFill>
              </a:rPr>
              <a:t>giá</a:t>
            </a:r>
            <a:r>
              <a:rPr lang="en-US" sz="2800" b="1" dirty="0" smtClean="0">
                <a:solidFill>
                  <a:srgbClr val="0000CC"/>
                </a:solidFill>
              </a:rPr>
              <a:t> </a:t>
            </a:r>
            <a:r>
              <a:rPr lang="en-US" sz="2800" b="1" dirty="0" err="1" smtClean="0">
                <a:solidFill>
                  <a:srgbClr val="0000CC"/>
                </a:solidFill>
              </a:rPr>
              <a:t>trị</a:t>
            </a:r>
            <a:r>
              <a:rPr lang="en-US" sz="2800" b="1" dirty="0" smtClean="0">
                <a:solidFill>
                  <a:srgbClr val="0000CC"/>
                </a:solidFill>
              </a:rPr>
              <a:t> </a:t>
            </a:r>
            <a:r>
              <a:rPr lang="en-US" sz="2800" b="1" dirty="0" err="1" smtClean="0">
                <a:solidFill>
                  <a:srgbClr val="0000CC"/>
                </a:solidFill>
              </a:rPr>
              <a:t>đo</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38</a:t>
            </a:fld>
            <a:endParaRPr lang="en-US"/>
          </a:p>
        </p:txBody>
      </p:sp>
      <p:sp>
        <p:nvSpPr>
          <p:cNvPr id="10" name="Content Placeholder 2"/>
          <p:cNvSpPr txBox="1">
            <a:spLocks/>
          </p:cNvSpPr>
          <p:nvPr/>
        </p:nvSpPr>
        <p:spPr>
          <a:xfrm>
            <a:off x="612774" y="1600200"/>
            <a:ext cx="7312025"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Điện</a:t>
            </a:r>
            <a:r>
              <a:rPr lang="en-US" sz="2800" b="1" dirty="0" smtClean="0"/>
              <a:t> </a:t>
            </a:r>
            <a:r>
              <a:rPr lang="en-US" sz="2800" b="1" dirty="0" err="1" smtClean="0"/>
              <a:t>áp</a:t>
            </a:r>
            <a:r>
              <a:rPr lang="en-US" sz="2800" b="1" dirty="0" smtClean="0"/>
              <a:t> </a:t>
            </a:r>
            <a:r>
              <a:rPr lang="en-US" sz="2800" b="1" dirty="0" err="1" smtClean="0"/>
              <a:t>các</a:t>
            </a:r>
            <a:r>
              <a:rPr lang="en-US" sz="2800" b="1" dirty="0" smtClean="0"/>
              <a:t> </a:t>
            </a:r>
            <a:r>
              <a:rPr lang="en-US" sz="2800" b="1" dirty="0" err="1" smtClean="0"/>
              <a:t>pha</a:t>
            </a:r>
            <a:r>
              <a:rPr lang="en-US" sz="2800" b="1" dirty="0" smtClean="0"/>
              <a:t> U</a:t>
            </a:r>
            <a:r>
              <a:rPr lang="en-US" sz="2800" b="1" baseline="-25000" dirty="0" smtClean="0"/>
              <a:t>LN</a:t>
            </a:r>
            <a:r>
              <a:rPr lang="en-US" sz="2800" b="1" dirty="0" smtClean="0"/>
              <a:t> = (219-230)V</a:t>
            </a:r>
          </a:p>
          <a:p>
            <a:pPr marL="0" indent="0">
              <a:buFont typeface="Arial" pitchFamily="34" charset="0"/>
              <a:buNone/>
            </a:pPr>
            <a:endParaRPr lang="en-US" sz="2800" b="1" dirty="0"/>
          </a:p>
          <a:p>
            <a:pPr marL="0" indent="0">
              <a:buNone/>
            </a:pPr>
            <a:r>
              <a:rPr lang="en-US" sz="2800" b="1" dirty="0" err="1"/>
              <a:t>Các</a:t>
            </a:r>
            <a:r>
              <a:rPr lang="en-US" sz="2800" b="1" dirty="0"/>
              <a:t> </a:t>
            </a:r>
            <a:r>
              <a:rPr lang="en-US" sz="2800" b="1" dirty="0" err="1"/>
              <a:t>pha</a:t>
            </a:r>
            <a:r>
              <a:rPr lang="en-US" sz="2800" b="1" dirty="0"/>
              <a:t> </a:t>
            </a:r>
            <a:r>
              <a:rPr lang="en-US" sz="2800" b="1" dirty="0" err="1"/>
              <a:t>không</a:t>
            </a:r>
            <a:r>
              <a:rPr lang="en-US" sz="2800" b="1" dirty="0"/>
              <a:t> </a:t>
            </a:r>
            <a:r>
              <a:rPr lang="en-US" sz="2800" b="1" dirty="0" err="1"/>
              <a:t>đối</a:t>
            </a:r>
            <a:r>
              <a:rPr lang="en-US" sz="2800" b="1" dirty="0"/>
              <a:t> </a:t>
            </a:r>
            <a:r>
              <a:rPr lang="en-US" sz="2800" b="1" dirty="0" err="1"/>
              <a:t>xứng</a:t>
            </a:r>
            <a:r>
              <a:rPr lang="en-US" sz="2800" b="1" dirty="0"/>
              <a:t>, </a:t>
            </a:r>
            <a:r>
              <a:rPr lang="en-US" sz="2800" b="1" dirty="0" err="1"/>
              <a:t>mức</a:t>
            </a:r>
            <a:r>
              <a:rPr lang="en-US" sz="2800" b="1" dirty="0"/>
              <a:t> </a:t>
            </a:r>
            <a:r>
              <a:rPr lang="en-US" sz="2800" b="1" dirty="0" err="1"/>
              <a:t>độ</a:t>
            </a:r>
            <a:r>
              <a:rPr lang="en-US" sz="2800" b="1" dirty="0"/>
              <a:t> </a:t>
            </a:r>
            <a:r>
              <a:rPr lang="en-US" sz="2800" b="1" dirty="0" err="1"/>
              <a:t>mất</a:t>
            </a:r>
            <a:r>
              <a:rPr lang="en-US" sz="2800" b="1" dirty="0"/>
              <a:t> </a:t>
            </a:r>
            <a:r>
              <a:rPr lang="en-US" sz="2800" b="1" dirty="0" err="1"/>
              <a:t>đối</a:t>
            </a:r>
            <a:r>
              <a:rPr lang="en-US" sz="2800" b="1" dirty="0"/>
              <a:t> </a:t>
            </a:r>
            <a:r>
              <a:rPr lang="en-US" sz="2800" b="1" dirty="0" err="1"/>
              <a:t>xứng</a:t>
            </a:r>
            <a:r>
              <a:rPr lang="en-US" sz="2800" b="1" dirty="0"/>
              <a:t> </a:t>
            </a:r>
            <a:r>
              <a:rPr lang="en-US" sz="2800" b="1" dirty="0" err="1"/>
              <a:t>không</a:t>
            </a:r>
            <a:r>
              <a:rPr lang="en-US" sz="2800" b="1" dirty="0"/>
              <a:t> </a:t>
            </a:r>
            <a:r>
              <a:rPr lang="en-US" sz="2800" b="1" dirty="0" err="1"/>
              <a:t>nhiều</a:t>
            </a:r>
            <a:r>
              <a:rPr lang="en-US" sz="2800" b="1" dirty="0"/>
              <a:t> </a:t>
            </a:r>
            <a:r>
              <a:rPr lang="en-US" sz="2800" b="1" dirty="0" err="1"/>
              <a:t>khoảng</a:t>
            </a:r>
            <a:r>
              <a:rPr lang="en-US" sz="2800" b="1" dirty="0"/>
              <a:t> 5%</a:t>
            </a:r>
          </a:p>
        </p:txBody>
      </p:sp>
    </p:spTree>
    <p:extLst>
      <p:ext uri="{BB962C8B-B14F-4D97-AF65-F5344CB8AC3E}">
        <p14:creationId xmlns:p14="http://schemas.microsoft.com/office/powerpoint/2010/main" val="961226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2390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6. </a:t>
            </a:r>
            <a:r>
              <a:rPr lang="en-US" sz="3200" b="1" dirty="0" err="1">
                <a:solidFill>
                  <a:srgbClr val="00B050"/>
                </a:solidFill>
                <a:latin typeface="Times New Roman" pitchFamily="18" charset="0"/>
                <a:cs typeface="Times New Roman" pitchFamily="18" charset="0"/>
              </a:rPr>
              <a:t>Phân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quả</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kiểm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tầu</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solidFill>
                  <a:srgbClr val="0000CC"/>
                </a:solidFill>
              </a:rPr>
              <a:t>Đánh</a:t>
            </a:r>
            <a:r>
              <a:rPr lang="en-US" sz="2800" b="1" dirty="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về</a:t>
            </a:r>
            <a:r>
              <a:rPr lang="en-US" sz="2800" b="1" dirty="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trị</a:t>
            </a:r>
            <a:r>
              <a:rPr lang="en-US" sz="2800" b="1" dirty="0">
                <a:solidFill>
                  <a:srgbClr val="0000CC"/>
                </a:solidFill>
              </a:rPr>
              <a:t> </a:t>
            </a:r>
            <a:r>
              <a:rPr lang="en-US" sz="2800" b="1" dirty="0" err="1">
                <a:solidFill>
                  <a:srgbClr val="0000CC"/>
                </a:solidFill>
              </a:rPr>
              <a:t>đo</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39</a:t>
            </a:fld>
            <a:endParaRPr lang="en-US"/>
          </a:p>
        </p:txBody>
      </p:sp>
      <p:sp>
        <p:nvSpPr>
          <p:cNvPr id="10" name="Content Placeholder 2"/>
          <p:cNvSpPr txBox="1">
            <a:spLocks/>
          </p:cNvSpPr>
          <p:nvPr/>
        </p:nvSpPr>
        <p:spPr>
          <a:xfrm>
            <a:off x="612774" y="1600200"/>
            <a:ext cx="7312025"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dirty="0" err="1" smtClean="0"/>
              <a:t>Điện</a:t>
            </a:r>
            <a:r>
              <a:rPr lang="en-US" sz="1600" dirty="0" smtClean="0"/>
              <a:t> </a:t>
            </a:r>
            <a:r>
              <a:rPr lang="en-US" sz="1600" dirty="0" err="1" smtClean="0"/>
              <a:t>áp</a:t>
            </a:r>
            <a:r>
              <a:rPr lang="en-US" sz="1600" dirty="0" smtClean="0"/>
              <a:t> </a:t>
            </a:r>
            <a:r>
              <a:rPr lang="en-US" sz="1600" dirty="0" err="1" smtClean="0"/>
              <a:t>các</a:t>
            </a:r>
            <a:r>
              <a:rPr lang="en-US" sz="1600" dirty="0" smtClean="0"/>
              <a:t> </a:t>
            </a:r>
            <a:r>
              <a:rPr lang="en-US" sz="1600" dirty="0" err="1" smtClean="0"/>
              <a:t>pha</a:t>
            </a:r>
            <a:r>
              <a:rPr lang="en-US" sz="1600" dirty="0" smtClean="0"/>
              <a:t> U</a:t>
            </a:r>
            <a:r>
              <a:rPr lang="en-US" sz="1600" baseline="-25000" dirty="0" smtClean="0"/>
              <a:t>LN</a:t>
            </a:r>
            <a:r>
              <a:rPr lang="en-US" sz="1600" dirty="0" smtClean="0"/>
              <a:t> = (219-230)V</a:t>
            </a:r>
          </a:p>
          <a:p>
            <a:pPr marL="0" indent="0">
              <a:buFont typeface="Arial" pitchFamily="34" charset="0"/>
              <a:buNone/>
            </a:pPr>
            <a:r>
              <a:rPr lang="en-US" sz="2800" dirty="0" err="1" smtClean="0"/>
              <a:t>Điện</a:t>
            </a:r>
            <a:r>
              <a:rPr lang="en-US" sz="2800" dirty="0" smtClean="0"/>
              <a:t> </a:t>
            </a:r>
            <a:r>
              <a:rPr lang="en-US" sz="2800" dirty="0" err="1" smtClean="0"/>
              <a:t>áp</a:t>
            </a:r>
            <a:r>
              <a:rPr lang="en-US" sz="2800" dirty="0" smtClean="0"/>
              <a:t> </a:t>
            </a:r>
            <a:r>
              <a:rPr lang="en-US" sz="2800" dirty="0" err="1" smtClean="0"/>
              <a:t>pha</a:t>
            </a:r>
            <a:r>
              <a:rPr lang="en-US" sz="2800" dirty="0" smtClean="0"/>
              <a:t> </a:t>
            </a:r>
            <a:r>
              <a:rPr lang="en-US" sz="2800" dirty="0" err="1" smtClean="0"/>
              <a:t>với</a:t>
            </a:r>
            <a:r>
              <a:rPr lang="en-US" sz="2800" dirty="0" smtClean="0"/>
              <a:t> </a:t>
            </a:r>
            <a:r>
              <a:rPr lang="en-US" sz="2800" dirty="0" err="1" smtClean="0"/>
              <a:t>đất</a:t>
            </a:r>
            <a:r>
              <a:rPr lang="en-US" sz="2800" dirty="0" smtClean="0"/>
              <a:t> U</a:t>
            </a:r>
            <a:r>
              <a:rPr lang="en-US" sz="2800" baseline="-25000" dirty="0" smtClean="0"/>
              <a:t>LG</a:t>
            </a:r>
            <a:r>
              <a:rPr lang="en-US" sz="2800" dirty="0" smtClean="0"/>
              <a:t> = (179-245)V</a:t>
            </a:r>
          </a:p>
          <a:p>
            <a:pPr marL="0" indent="0">
              <a:buFont typeface="Arial" pitchFamily="34" charset="0"/>
              <a:buNone/>
            </a:pPr>
            <a:endParaRPr lang="en-US" sz="2800" dirty="0"/>
          </a:p>
          <a:p>
            <a:pPr marL="0" indent="0">
              <a:buFont typeface="Arial" pitchFamily="34" charset="0"/>
              <a:buNone/>
            </a:pPr>
            <a:r>
              <a:rPr lang="en-US" sz="2800" dirty="0" err="1" smtClean="0"/>
              <a:t>Điện</a:t>
            </a:r>
            <a:r>
              <a:rPr lang="en-US" sz="2800" dirty="0" smtClean="0"/>
              <a:t> </a:t>
            </a:r>
            <a:r>
              <a:rPr lang="en-US" sz="2800" dirty="0" err="1" smtClean="0"/>
              <a:t>áp</a:t>
            </a:r>
            <a:r>
              <a:rPr lang="en-US" sz="2800" dirty="0" smtClean="0"/>
              <a:t> </a:t>
            </a:r>
            <a:r>
              <a:rPr lang="en-US" sz="2800" dirty="0" err="1" smtClean="0"/>
              <a:t>pha</a:t>
            </a:r>
            <a:r>
              <a:rPr lang="en-US" sz="2800" dirty="0" smtClean="0"/>
              <a:t> </a:t>
            </a:r>
            <a:r>
              <a:rPr lang="en-US" sz="2800" dirty="0" err="1" smtClean="0"/>
              <a:t>với</a:t>
            </a:r>
            <a:r>
              <a:rPr lang="en-US" sz="2800" dirty="0" smtClean="0"/>
              <a:t> </a:t>
            </a:r>
            <a:r>
              <a:rPr lang="en-US" sz="2800" dirty="0" err="1" smtClean="0"/>
              <a:t>đất</a:t>
            </a:r>
            <a:r>
              <a:rPr lang="en-US" sz="2800" dirty="0" smtClean="0"/>
              <a:t> </a:t>
            </a:r>
            <a:r>
              <a:rPr lang="en-US" sz="2800" dirty="0" err="1" smtClean="0"/>
              <a:t>thay</a:t>
            </a:r>
            <a:r>
              <a:rPr lang="en-US" sz="2800" dirty="0" smtClean="0"/>
              <a:t> </a:t>
            </a:r>
            <a:r>
              <a:rPr lang="en-US" sz="2800" dirty="0" err="1" smtClean="0"/>
              <a:t>đổi</a:t>
            </a:r>
            <a:r>
              <a:rPr lang="en-US" sz="2800" dirty="0" smtClean="0"/>
              <a:t> </a:t>
            </a:r>
            <a:r>
              <a:rPr lang="en-US" sz="2800" dirty="0" err="1" smtClean="0"/>
              <a:t>trong</a:t>
            </a:r>
            <a:r>
              <a:rPr lang="en-US" sz="2800" dirty="0" smtClean="0"/>
              <a:t> </a:t>
            </a:r>
            <a:r>
              <a:rPr lang="en-US" sz="2800" dirty="0" err="1" smtClean="0"/>
              <a:t>phạm</a:t>
            </a:r>
            <a:r>
              <a:rPr lang="en-US" sz="2800" dirty="0" smtClean="0"/>
              <a:t> vi </a:t>
            </a:r>
            <a:r>
              <a:rPr lang="en-US" sz="2800" dirty="0" err="1" smtClean="0"/>
              <a:t>rất</a:t>
            </a:r>
            <a:r>
              <a:rPr lang="en-US" sz="2800" dirty="0" smtClean="0"/>
              <a:t> </a:t>
            </a:r>
            <a:r>
              <a:rPr lang="en-US" sz="2800" dirty="0" err="1" smtClean="0"/>
              <a:t>rộng</a:t>
            </a:r>
            <a:r>
              <a:rPr lang="en-US" sz="2800" dirty="0" smtClean="0"/>
              <a:t> </a:t>
            </a:r>
            <a:r>
              <a:rPr lang="en-US" sz="2800" dirty="0" err="1" smtClean="0"/>
              <a:t>điều</a:t>
            </a:r>
            <a:r>
              <a:rPr lang="en-US" sz="2800" dirty="0" smtClean="0"/>
              <a:t> </a:t>
            </a:r>
            <a:r>
              <a:rPr lang="en-US" sz="2800" dirty="0" err="1" smtClean="0"/>
              <a:t>này</a:t>
            </a:r>
            <a:r>
              <a:rPr lang="en-US" sz="2800" dirty="0" smtClean="0"/>
              <a:t> </a:t>
            </a:r>
            <a:r>
              <a:rPr lang="en-US" sz="2800" dirty="0" err="1" smtClean="0"/>
              <a:t>làm</a:t>
            </a:r>
            <a:r>
              <a:rPr lang="en-US" sz="2800" dirty="0" smtClean="0"/>
              <a:t> </a:t>
            </a:r>
            <a:r>
              <a:rPr lang="en-US" sz="2800" dirty="0" err="1" smtClean="0"/>
              <a:t>cho</a:t>
            </a:r>
            <a:r>
              <a:rPr lang="en-US" sz="2800" dirty="0" smtClean="0"/>
              <a:t> </a:t>
            </a:r>
            <a:r>
              <a:rPr lang="en-US" sz="2800" dirty="0" err="1" smtClean="0"/>
              <a:t>mạch</a:t>
            </a:r>
            <a:r>
              <a:rPr lang="en-US" sz="2800" dirty="0" smtClean="0"/>
              <a:t> </a:t>
            </a:r>
            <a:r>
              <a:rPr lang="en-US" sz="2800" dirty="0" err="1" smtClean="0"/>
              <a:t>bảo</a:t>
            </a:r>
            <a:r>
              <a:rPr lang="en-US" sz="2800" dirty="0" smtClean="0"/>
              <a:t> </a:t>
            </a:r>
            <a:r>
              <a:rPr lang="en-US" sz="2800" dirty="0" err="1" smtClean="0"/>
              <a:t>vệ</a:t>
            </a:r>
            <a:r>
              <a:rPr lang="en-US" sz="2800" dirty="0" smtClean="0"/>
              <a:t> </a:t>
            </a:r>
            <a:r>
              <a:rPr lang="en-US" sz="2800" dirty="0" err="1" smtClean="0"/>
              <a:t>tác</a:t>
            </a:r>
            <a:r>
              <a:rPr lang="en-US" sz="2800" dirty="0" smtClean="0"/>
              <a:t> </a:t>
            </a:r>
            <a:r>
              <a:rPr lang="en-US" sz="2800" dirty="0" err="1" smtClean="0"/>
              <a:t>động</a:t>
            </a:r>
            <a:endParaRPr lang="en-US" sz="2800" dirty="0" smtClean="0"/>
          </a:p>
          <a:p>
            <a:pPr marL="0" indent="0">
              <a:buFont typeface="Arial" pitchFamily="34" charset="0"/>
              <a:buNone/>
            </a:pPr>
            <a:endParaRPr lang="en-US" sz="2800" b="1" dirty="0"/>
          </a:p>
          <a:p>
            <a:pPr marL="0" indent="0">
              <a:buFont typeface="Arial" pitchFamily="34" charset="0"/>
              <a:buNone/>
            </a:pPr>
            <a:r>
              <a:rPr lang="en-US" sz="2800" b="1" dirty="0" err="1" smtClean="0">
                <a:solidFill>
                  <a:srgbClr val="FF0000"/>
                </a:solidFill>
              </a:rPr>
              <a:t>Nếu</a:t>
            </a:r>
            <a:r>
              <a:rPr lang="en-US" sz="2800" b="1" dirty="0" smtClean="0">
                <a:solidFill>
                  <a:srgbClr val="FF0000"/>
                </a:solidFill>
              </a:rPr>
              <a:t> </a:t>
            </a:r>
            <a:r>
              <a:rPr lang="en-US" sz="2800" b="1" dirty="0" err="1" smtClean="0">
                <a:solidFill>
                  <a:srgbClr val="FF0000"/>
                </a:solidFill>
              </a:rPr>
              <a:t>trời</a:t>
            </a:r>
            <a:r>
              <a:rPr lang="en-US" sz="2800" b="1" dirty="0" smtClean="0">
                <a:solidFill>
                  <a:srgbClr val="FF0000"/>
                </a:solidFill>
              </a:rPr>
              <a:t> </a:t>
            </a:r>
            <a:r>
              <a:rPr lang="en-US" sz="2800" b="1" dirty="0" err="1" smtClean="0">
                <a:solidFill>
                  <a:srgbClr val="FF0000"/>
                </a:solidFill>
              </a:rPr>
              <a:t>mây</a:t>
            </a:r>
            <a:r>
              <a:rPr lang="en-US" sz="2800" b="1" dirty="0" smtClean="0">
                <a:solidFill>
                  <a:srgbClr val="FF0000"/>
                </a:solidFill>
              </a:rPr>
              <a:t> </a:t>
            </a:r>
            <a:r>
              <a:rPr lang="en-US" sz="2800" b="1" dirty="0" err="1" smtClean="0">
                <a:solidFill>
                  <a:srgbClr val="FF0000"/>
                </a:solidFill>
              </a:rPr>
              <a:t>mưa</a:t>
            </a:r>
            <a:r>
              <a:rPr lang="en-US" sz="2800" b="1" dirty="0" smtClean="0">
                <a:solidFill>
                  <a:srgbClr val="FF0000"/>
                </a:solidFill>
              </a:rPr>
              <a:t> </a:t>
            </a:r>
            <a:r>
              <a:rPr lang="en-US" sz="2800" b="1" dirty="0" err="1" smtClean="0">
                <a:solidFill>
                  <a:srgbClr val="FF0000"/>
                </a:solidFill>
              </a:rPr>
              <a:t>thì</a:t>
            </a:r>
            <a:r>
              <a:rPr lang="en-US" sz="2800" b="1" dirty="0" smtClean="0">
                <a:solidFill>
                  <a:srgbClr val="FF0000"/>
                </a:solidFill>
              </a:rPr>
              <a:t> </a:t>
            </a:r>
            <a:r>
              <a:rPr lang="en-US" sz="2800" b="1" dirty="0" err="1" smtClean="0">
                <a:solidFill>
                  <a:srgbClr val="FF0000"/>
                </a:solidFill>
              </a:rPr>
              <a:t>điện</a:t>
            </a:r>
            <a:r>
              <a:rPr lang="en-US" sz="2800" b="1" dirty="0" smtClean="0">
                <a:solidFill>
                  <a:srgbClr val="FF0000"/>
                </a:solidFill>
              </a:rPr>
              <a:t> </a:t>
            </a:r>
            <a:r>
              <a:rPr lang="en-US" sz="2800" b="1" dirty="0" err="1" smtClean="0">
                <a:solidFill>
                  <a:srgbClr val="FF0000"/>
                </a:solidFill>
              </a:rPr>
              <a:t>áp</a:t>
            </a:r>
            <a:r>
              <a:rPr lang="en-US" sz="2800" b="1" dirty="0" smtClean="0">
                <a:solidFill>
                  <a:srgbClr val="FF0000"/>
                </a:solidFill>
              </a:rPr>
              <a:t> </a:t>
            </a:r>
            <a:r>
              <a:rPr lang="en-US" sz="2800" b="1" dirty="0" err="1" smtClean="0">
                <a:solidFill>
                  <a:srgbClr val="FF0000"/>
                </a:solidFill>
              </a:rPr>
              <a:t>pha</a:t>
            </a:r>
            <a:r>
              <a:rPr lang="en-US" sz="2800" b="1" dirty="0" smtClean="0">
                <a:solidFill>
                  <a:srgbClr val="FF0000"/>
                </a:solidFill>
              </a:rPr>
              <a:t> </a:t>
            </a:r>
            <a:r>
              <a:rPr lang="en-US" sz="2800" b="1" dirty="0" err="1" smtClean="0">
                <a:solidFill>
                  <a:srgbClr val="FF0000"/>
                </a:solidFill>
              </a:rPr>
              <a:t>với</a:t>
            </a:r>
            <a:r>
              <a:rPr lang="en-US" sz="2800" b="1" dirty="0" smtClean="0">
                <a:solidFill>
                  <a:srgbClr val="FF0000"/>
                </a:solidFill>
              </a:rPr>
              <a:t> </a:t>
            </a:r>
            <a:r>
              <a:rPr lang="en-US" sz="2800" b="1" dirty="0" err="1" smtClean="0">
                <a:solidFill>
                  <a:srgbClr val="FF0000"/>
                </a:solidFill>
              </a:rPr>
              <a:t>đất</a:t>
            </a:r>
            <a:r>
              <a:rPr lang="en-US" sz="2800" b="1" dirty="0" smtClean="0">
                <a:solidFill>
                  <a:srgbClr val="FF0000"/>
                </a:solidFill>
              </a:rPr>
              <a:t> </a:t>
            </a:r>
            <a:r>
              <a:rPr lang="en-US" sz="2800" b="1" dirty="0" err="1" smtClean="0">
                <a:solidFill>
                  <a:srgbClr val="FF0000"/>
                </a:solidFill>
              </a:rPr>
              <a:t>còn</a:t>
            </a:r>
            <a:r>
              <a:rPr lang="en-US" sz="2800" b="1" dirty="0" smtClean="0">
                <a:solidFill>
                  <a:srgbClr val="FF0000"/>
                </a:solidFill>
              </a:rPr>
              <a:t> </a:t>
            </a:r>
            <a:r>
              <a:rPr lang="en-US" sz="2800" b="1" dirty="0" err="1" smtClean="0">
                <a:solidFill>
                  <a:srgbClr val="FF0000"/>
                </a:solidFill>
              </a:rPr>
              <a:t>lớn</a:t>
            </a:r>
            <a:r>
              <a:rPr lang="en-US" sz="2800" b="1" dirty="0" smtClean="0">
                <a:solidFill>
                  <a:srgbClr val="FF0000"/>
                </a:solidFill>
              </a:rPr>
              <a:t> </a:t>
            </a:r>
            <a:r>
              <a:rPr lang="en-US" sz="2800" b="1" dirty="0" err="1" smtClean="0">
                <a:solidFill>
                  <a:srgbClr val="FF0000"/>
                </a:solidFill>
              </a:rPr>
              <a:t>hơn</a:t>
            </a:r>
            <a:r>
              <a:rPr lang="en-US" sz="2800" b="1" dirty="0" smtClean="0">
                <a:solidFill>
                  <a:srgbClr val="FF0000"/>
                </a:solidFill>
              </a:rPr>
              <a:t> </a:t>
            </a:r>
            <a:r>
              <a:rPr lang="en-US" sz="2800" b="1" dirty="0" err="1" smtClean="0">
                <a:solidFill>
                  <a:srgbClr val="FF0000"/>
                </a:solidFill>
              </a:rPr>
              <a:t>nhiều</a:t>
            </a:r>
            <a:endParaRPr lang="vi-VN" sz="2800" b="1" dirty="0">
              <a:solidFill>
                <a:srgbClr val="FF0000"/>
              </a:solidFill>
            </a:endParaRPr>
          </a:p>
        </p:txBody>
      </p:sp>
    </p:spTree>
    <p:extLst>
      <p:ext uri="{BB962C8B-B14F-4D97-AF65-F5344CB8AC3E}">
        <p14:creationId xmlns:p14="http://schemas.microsoft.com/office/powerpoint/2010/main" val="1977384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934200" cy="715962"/>
          </a:xfrm>
          <a:solidFill>
            <a:srgbClr val="FFFF00"/>
          </a:solidFill>
        </p:spPr>
        <p:txBody>
          <a:bodyPr>
            <a:noAutofit/>
          </a:bodyPr>
          <a:lstStyle/>
          <a:p>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Tổng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quan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về</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lắp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thao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tác</a:t>
            </a:r>
            <a:r>
              <a:rPr lang="en-US" sz="3200" b="1" dirty="0">
                <a:solidFill>
                  <a:srgbClr val="00B050"/>
                </a:solidFill>
                <a:latin typeface="Times New Roman" pitchFamily="18" charset="0"/>
                <a:cs typeface="Times New Roman" pitchFamily="18" charset="0"/>
              </a:rPr>
              <a:t> </a:t>
            </a: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800" b="1" dirty="0" err="1" smtClean="0">
                <a:solidFill>
                  <a:srgbClr val="0000CC"/>
                </a:solidFill>
              </a:rPr>
              <a:t>Lắp</a:t>
            </a:r>
            <a:r>
              <a:rPr lang="en-US" sz="2800" b="1" dirty="0" smtClean="0">
                <a:solidFill>
                  <a:srgbClr val="0000CC"/>
                </a:solidFill>
              </a:rPr>
              <a:t> </a:t>
            </a:r>
            <a:r>
              <a:rPr lang="en-US" sz="2800" b="1" dirty="0" err="1" smtClean="0">
                <a:solidFill>
                  <a:srgbClr val="0000CC"/>
                </a:solidFill>
              </a:rPr>
              <a:t>đặt</a:t>
            </a:r>
            <a:r>
              <a:rPr lang="en-US" sz="2800" b="1" dirty="0" smtClean="0">
                <a:solidFill>
                  <a:srgbClr val="0000CC"/>
                </a:solidFill>
              </a:rPr>
              <a:t> </a:t>
            </a:r>
            <a:r>
              <a:rPr lang="en-US" sz="2800" b="1" dirty="0" err="1" smtClean="0">
                <a:solidFill>
                  <a:srgbClr val="0000CC"/>
                </a:solidFill>
              </a:rPr>
              <a:t>đèn</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4</a:t>
            </a:fld>
            <a:endParaRPr lang="en-US"/>
          </a:p>
        </p:txBody>
      </p:sp>
      <p:sp>
        <p:nvSpPr>
          <p:cNvPr id="8" name="Content Placeholder 2"/>
          <p:cNvSpPr txBox="1">
            <a:spLocks/>
          </p:cNvSpPr>
          <p:nvPr/>
        </p:nvSpPr>
        <p:spPr>
          <a:xfrm>
            <a:off x="533400" y="13716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Đèn</a:t>
            </a:r>
            <a:r>
              <a:rPr lang="en-US" sz="2400" i="1" dirty="0" smtClean="0"/>
              <a:t> </a:t>
            </a:r>
            <a:r>
              <a:rPr lang="en-US" sz="2400" i="1" dirty="0" err="1" smtClean="0"/>
              <a:t>được</a:t>
            </a:r>
            <a:r>
              <a:rPr lang="en-US" sz="2400" i="1" dirty="0" smtClean="0"/>
              <a:t> </a:t>
            </a:r>
            <a:r>
              <a:rPr lang="en-US" sz="2400" i="1" dirty="0" err="1" smtClean="0"/>
              <a:t>lắp</a:t>
            </a:r>
            <a:r>
              <a:rPr lang="en-US" sz="2400" i="1" dirty="0" smtClean="0"/>
              <a:t> </a:t>
            </a:r>
            <a:r>
              <a:rPr lang="en-US" sz="2400" i="1" dirty="0" err="1" smtClean="0"/>
              <a:t>đặt</a:t>
            </a:r>
            <a:r>
              <a:rPr lang="en-US" sz="2400" i="1" dirty="0" smtClean="0"/>
              <a:t> </a:t>
            </a:r>
            <a:r>
              <a:rPr lang="en-US" sz="2400" i="1" dirty="0" err="1" smtClean="0"/>
              <a:t>trên</a:t>
            </a:r>
            <a:r>
              <a:rPr lang="en-US" sz="2400" i="1" dirty="0" smtClean="0"/>
              <a:t> </a:t>
            </a:r>
            <a:r>
              <a:rPr lang="en-US" sz="2400" i="1" dirty="0" err="1" smtClean="0"/>
              <a:t>boong</a:t>
            </a:r>
            <a:r>
              <a:rPr lang="en-US" sz="2400" i="1" dirty="0" smtClean="0"/>
              <a:t>, </a:t>
            </a:r>
            <a:r>
              <a:rPr lang="en-US" sz="2400" b="1" i="1" dirty="0" err="1" smtClean="0">
                <a:solidFill>
                  <a:srgbClr val="FF0000"/>
                </a:solidFill>
              </a:rPr>
              <a:t>sẽ</a:t>
            </a:r>
            <a:r>
              <a:rPr lang="en-US" sz="2400" b="1" i="1" dirty="0" smtClean="0">
                <a:solidFill>
                  <a:srgbClr val="FF0000"/>
                </a:solidFill>
              </a:rPr>
              <a:t> </a:t>
            </a:r>
            <a:r>
              <a:rPr lang="en-US" sz="2400" b="1" i="1" dirty="0" err="1" smtClean="0">
                <a:solidFill>
                  <a:srgbClr val="FF0000"/>
                </a:solidFill>
              </a:rPr>
              <a:t>bị</a:t>
            </a:r>
            <a:r>
              <a:rPr lang="en-US" sz="2400" b="1" i="1" dirty="0" smtClean="0">
                <a:solidFill>
                  <a:srgbClr val="FF0000"/>
                </a:solidFill>
              </a:rPr>
              <a:t> </a:t>
            </a:r>
            <a:r>
              <a:rPr lang="en-US" sz="2400" b="1" i="1" dirty="0" err="1" smtClean="0">
                <a:solidFill>
                  <a:srgbClr val="FF0000"/>
                </a:solidFill>
              </a:rPr>
              <a:t>ngâm</a:t>
            </a:r>
            <a:r>
              <a:rPr lang="en-US" sz="2400" b="1" i="1" dirty="0" smtClean="0">
                <a:solidFill>
                  <a:srgbClr val="FF0000"/>
                </a:solidFill>
              </a:rPr>
              <a:t> </a:t>
            </a:r>
            <a:r>
              <a:rPr lang="en-US" sz="2400" b="1" i="1" dirty="0" err="1" smtClean="0">
                <a:solidFill>
                  <a:srgbClr val="FF0000"/>
                </a:solidFill>
              </a:rPr>
              <a:t>trong</a:t>
            </a:r>
            <a:r>
              <a:rPr lang="en-US" sz="2400" b="1" i="1" dirty="0" smtClean="0">
                <a:solidFill>
                  <a:srgbClr val="FF0000"/>
                </a:solidFill>
              </a:rPr>
              <a:t> </a:t>
            </a:r>
            <a:r>
              <a:rPr lang="en-US" sz="2400" b="1" i="1" dirty="0" err="1" smtClean="0">
                <a:solidFill>
                  <a:srgbClr val="FF0000"/>
                </a:solidFill>
              </a:rPr>
              <a:t>nước</a:t>
            </a:r>
            <a:r>
              <a:rPr lang="en-US" sz="2400" b="1" i="1" dirty="0" smtClean="0">
                <a:solidFill>
                  <a:srgbClr val="FF0000"/>
                </a:solidFill>
              </a:rPr>
              <a:t> </a:t>
            </a:r>
            <a:r>
              <a:rPr lang="en-US" sz="2400" b="1" i="1" dirty="0" err="1" smtClean="0">
                <a:solidFill>
                  <a:srgbClr val="FF0000"/>
                </a:solidFill>
              </a:rPr>
              <a:t>mưa</a:t>
            </a:r>
            <a:endParaRPr lang="en-US" sz="2400" b="1" dirty="0">
              <a:solidFill>
                <a:srgbClr val="FF0000"/>
              </a:solidFill>
            </a:endParaRPr>
          </a:p>
        </p:txBody>
      </p:sp>
      <p:pic>
        <p:nvPicPr>
          <p:cNvPr id="1026" name="Picture 2" descr="E:\RD\Tầu cá\IMG_08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13058"/>
            <a:ext cx="4402347" cy="33017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RD\Tầu cá\IMG_08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5838" y="2049463"/>
            <a:ext cx="4038600" cy="30289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3276600" y="1676400"/>
            <a:ext cx="990600" cy="15240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67200" y="1725194"/>
            <a:ext cx="1447800" cy="4572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577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2390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6. </a:t>
            </a:r>
            <a:r>
              <a:rPr lang="en-US" sz="3200" b="1" dirty="0" err="1">
                <a:solidFill>
                  <a:srgbClr val="00B050"/>
                </a:solidFill>
                <a:latin typeface="Times New Roman" pitchFamily="18" charset="0"/>
                <a:cs typeface="Times New Roman" pitchFamily="18" charset="0"/>
              </a:rPr>
              <a:t>Phân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quả</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kiểm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tầu</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solidFill>
                  <a:srgbClr val="0000CC"/>
                </a:solidFill>
              </a:rPr>
              <a:t>Đánh</a:t>
            </a:r>
            <a:r>
              <a:rPr lang="en-US" sz="2800" b="1" dirty="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về</a:t>
            </a:r>
            <a:r>
              <a:rPr lang="en-US" sz="2800" b="1" dirty="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trị</a:t>
            </a:r>
            <a:r>
              <a:rPr lang="en-US" sz="2800" b="1" dirty="0">
                <a:solidFill>
                  <a:srgbClr val="0000CC"/>
                </a:solidFill>
              </a:rPr>
              <a:t> </a:t>
            </a:r>
            <a:r>
              <a:rPr lang="en-US" sz="2800" b="1" dirty="0" err="1">
                <a:solidFill>
                  <a:srgbClr val="0000CC"/>
                </a:solidFill>
              </a:rPr>
              <a:t>đo</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40</a:t>
            </a:fld>
            <a:endParaRPr lang="en-US"/>
          </a:p>
        </p:txBody>
      </p:sp>
      <p:sp>
        <p:nvSpPr>
          <p:cNvPr id="10" name="Content Placeholder 2"/>
          <p:cNvSpPr txBox="1">
            <a:spLocks/>
          </p:cNvSpPr>
          <p:nvPr/>
        </p:nvSpPr>
        <p:spPr>
          <a:xfrm>
            <a:off x="612774" y="1600200"/>
            <a:ext cx="7312025"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err="1" smtClean="0"/>
              <a:t>Điện</a:t>
            </a:r>
            <a:r>
              <a:rPr lang="en-US" sz="1800" dirty="0" smtClean="0"/>
              <a:t> </a:t>
            </a:r>
            <a:r>
              <a:rPr lang="en-US" sz="1800" dirty="0" err="1" smtClean="0"/>
              <a:t>áp</a:t>
            </a:r>
            <a:r>
              <a:rPr lang="en-US" sz="1800" dirty="0" smtClean="0"/>
              <a:t> </a:t>
            </a:r>
            <a:r>
              <a:rPr lang="en-US" sz="1800" dirty="0" err="1" smtClean="0"/>
              <a:t>các</a:t>
            </a:r>
            <a:r>
              <a:rPr lang="en-US" sz="1800" dirty="0" smtClean="0"/>
              <a:t> </a:t>
            </a:r>
            <a:r>
              <a:rPr lang="en-US" sz="1800" dirty="0" err="1" smtClean="0"/>
              <a:t>pha</a:t>
            </a:r>
            <a:r>
              <a:rPr lang="en-US" sz="1800" dirty="0" smtClean="0"/>
              <a:t> U</a:t>
            </a:r>
            <a:r>
              <a:rPr lang="en-US" sz="1800" baseline="-25000" dirty="0" smtClean="0"/>
              <a:t>LN</a:t>
            </a:r>
            <a:r>
              <a:rPr lang="en-US" sz="1800" dirty="0" smtClean="0"/>
              <a:t> = (219-230)V</a:t>
            </a:r>
          </a:p>
          <a:p>
            <a:pPr marL="0" indent="0">
              <a:buFont typeface="Arial" pitchFamily="34" charset="0"/>
              <a:buNone/>
            </a:pPr>
            <a:r>
              <a:rPr lang="en-US" sz="1800" dirty="0" err="1" smtClean="0"/>
              <a:t>Điện</a:t>
            </a:r>
            <a:r>
              <a:rPr lang="en-US" sz="1800" dirty="0" smtClean="0"/>
              <a:t> </a:t>
            </a:r>
            <a:r>
              <a:rPr lang="en-US" sz="1800" dirty="0" err="1" smtClean="0"/>
              <a:t>áp</a:t>
            </a:r>
            <a:r>
              <a:rPr lang="en-US" sz="1800" dirty="0" smtClean="0"/>
              <a:t> </a:t>
            </a:r>
            <a:r>
              <a:rPr lang="en-US" sz="1800" dirty="0" err="1" smtClean="0"/>
              <a:t>pha</a:t>
            </a:r>
            <a:r>
              <a:rPr lang="en-US" sz="1800" dirty="0" smtClean="0"/>
              <a:t> </a:t>
            </a:r>
            <a:r>
              <a:rPr lang="en-US" sz="1800" dirty="0" err="1" smtClean="0"/>
              <a:t>với</a:t>
            </a:r>
            <a:r>
              <a:rPr lang="en-US" sz="1800" dirty="0" smtClean="0"/>
              <a:t> </a:t>
            </a:r>
            <a:r>
              <a:rPr lang="en-US" sz="1800" dirty="0" err="1" smtClean="0"/>
              <a:t>đất</a:t>
            </a:r>
            <a:r>
              <a:rPr lang="en-US" sz="1800" dirty="0" smtClean="0"/>
              <a:t> U</a:t>
            </a:r>
            <a:r>
              <a:rPr lang="en-US" sz="1800" baseline="-25000" dirty="0" smtClean="0"/>
              <a:t>LG</a:t>
            </a:r>
            <a:r>
              <a:rPr lang="en-US" sz="1800" dirty="0" smtClean="0"/>
              <a:t> = (179-234)V</a:t>
            </a:r>
          </a:p>
          <a:p>
            <a:pPr marL="0" indent="0">
              <a:buFont typeface="Arial" pitchFamily="34" charset="0"/>
              <a:buNone/>
            </a:pPr>
            <a:r>
              <a:rPr lang="en-US" sz="2800" dirty="0" err="1" smtClean="0"/>
              <a:t>Điện</a:t>
            </a:r>
            <a:r>
              <a:rPr lang="en-US" sz="2800" dirty="0" smtClean="0"/>
              <a:t> </a:t>
            </a:r>
            <a:r>
              <a:rPr lang="en-US" sz="2800" dirty="0" err="1" smtClean="0"/>
              <a:t>áp</a:t>
            </a:r>
            <a:r>
              <a:rPr lang="en-US" sz="2800" dirty="0" smtClean="0"/>
              <a:t> </a:t>
            </a:r>
            <a:r>
              <a:rPr lang="en-US" sz="2800" dirty="0" err="1" smtClean="0"/>
              <a:t>trung</a:t>
            </a:r>
            <a:r>
              <a:rPr lang="en-US" sz="2800" dirty="0" smtClean="0"/>
              <a:t> </a:t>
            </a:r>
            <a:r>
              <a:rPr lang="en-US" sz="2800" dirty="0" err="1" smtClean="0"/>
              <a:t>tính</a:t>
            </a:r>
            <a:r>
              <a:rPr lang="en-US" sz="2800" dirty="0" smtClean="0"/>
              <a:t> </a:t>
            </a:r>
            <a:r>
              <a:rPr lang="en-US" sz="2800" dirty="0" err="1" smtClean="0"/>
              <a:t>với</a:t>
            </a:r>
            <a:r>
              <a:rPr lang="en-US" sz="2800" dirty="0" smtClean="0"/>
              <a:t> </a:t>
            </a:r>
            <a:r>
              <a:rPr lang="en-US" sz="2800" dirty="0" err="1" smtClean="0"/>
              <a:t>đất</a:t>
            </a:r>
            <a:r>
              <a:rPr lang="en-US" sz="2800" dirty="0" smtClean="0"/>
              <a:t>: U</a:t>
            </a:r>
            <a:r>
              <a:rPr lang="en-US" sz="2800" baseline="-25000" dirty="0" smtClean="0"/>
              <a:t>NG</a:t>
            </a:r>
            <a:r>
              <a:rPr lang="en-US" sz="2800" dirty="0" smtClean="0"/>
              <a:t> = (20-30)V</a:t>
            </a:r>
          </a:p>
          <a:p>
            <a:pPr marL="0" indent="0">
              <a:buNone/>
            </a:pPr>
            <a:r>
              <a:rPr lang="en-US" sz="2800" dirty="0" err="1" smtClean="0"/>
              <a:t>Giữa</a:t>
            </a:r>
            <a:r>
              <a:rPr lang="en-US" sz="2800" dirty="0" smtClean="0"/>
              <a:t> </a:t>
            </a:r>
            <a:r>
              <a:rPr lang="en-US" sz="2800" dirty="0" err="1" smtClean="0"/>
              <a:t>trung</a:t>
            </a:r>
            <a:r>
              <a:rPr lang="en-US" sz="2800" dirty="0" smtClean="0"/>
              <a:t> </a:t>
            </a:r>
            <a:r>
              <a:rPr lang="en-US" sz="2800" dirty="0" err="1" smtClean="0"/>
              <a:t>tính</a:t>
            </a:r>
            <a:r>
              <a:rPr lang="en-US" sz="2800" dirty="0" smtClean="0"/>
              <a:t> </a:t>
            </a:r>
            <a:r>
              <a:rPr lang="en-US" sz="2800" dirty="0" err="1" smtClean="0"/>
              <a:t>với</a:t>
            </a:r>
            <a:r>
              <a:rPr lang="en-US" sz="2800" dirty="0" smtClean="0"/>
              <a:t> </a:t>
            </a:r>
            <a:r>
              <a:rPr lang="en-US" sz="2800" dirty="0" err="1" smtClean="0"/>
              <a:t>đất</a:t>
            </a:r>
            <a:r>
              <a:rPr lang="en-US" sz="2800" dirty="0" smtClean="0"/>
              <a:t> </a:t>
            </a:r>
            <a:r>
              <a:rPr lang="en-US" sz="2800" dirty="0" err="1" smtClean="0"/>
              <a:t>luôn</a:t>
            </a:r>
            <a:r>
              <a:rPr lang="en-US" sz="2800" dirty="0" smtClean="0"/>
              <a:t> </a:t>
            </a:r>
            <a:r>
              <a:rPr lang="en-US" sz="2800" dirty="0" err="1" smtClean="0"/>
              <a:t>tồn</a:t>
            </a:r>
            <a:r>
              <a:rPr lang="en-US" sz="2800" dirty="0" smtClean="0"/>
              <a:t> </a:t>
            </a:r>
            <a:r>
              <a:rPr lang="en-US" sz="2800" dirty="0" err="1" smtClean="0"/>
              <a:t>tại</a:t>
            </a:r>
            <a:r>
              <a:rPr lang="en-US" sz="2800" dirty="0" smtClean="0"/>
              <a:t> </a:t>
            </a:r>
            <a:r>
              <a:rPr lang="en-US" sz="2800" dirty="0" err="1" smtClean="0"/>
              <a:t>một</a:t>
            </a:r>
            <a:r>
              <a:rPr lang="en-US" sz="2800" dirty="0" smtClean="0"/>
              <a:t> </a:t>
            </a:r>
            <a:r>
              <a:rPr lang="en-US" sz="2800" dirty="0" err="1" smtClean="0"/>
              <a:t>thành</a:t>
            </a:r>
            <a:r>
              <a:rPr lang="en-US" sz="2800" dirty="0" smtClean="0"/>
              <a:t> </a:t>
            </a:r>
            <a:r>
              <a:rPr lang="en-US" sz="2800" dirty="0" err="1" smtClean="0"/>
              <a:t>phần</a:t>
            </a:r>
            <a:r>
              <a:rPr lang="en-US" sz="2800" dirty="0" smtClean="0"/>
              <a:t> </a:t>
            </a:r>
            <a:r>
              <a:rPr lang="en-US" sz="2800" dirty="0" err="1" smtClean="0"/>
              <a:t>xoay</a:t>
            </a:r>
            <a:r>
              <a:rPr lang="en-US" sz="2800" dirty="0" smtClean="0"/>
              <a:t> </a:t>
            </a:r>
            <a:r>
              <a:rPr lang="en-US" sz="2800" dirty="0" err="1" smtClean="0"/>
              <a:t>chiều</a:t>
            </a:r>
            <a:r>
              <a:rPr lang="en-US" sz="2800" dirty="0" smtClean="0"/>
              <a:t> </a:t>
            </a:r>
            <a:r>
              <a:rPr lang="en-US" sz="2800" dirty="0" err="1" smtClean="0"/>
              <a:t>khoảng</a:t>
            </a:r>
            <a:r>
              <a:rPr lang="en-US" sz="2800" dirty="0" smtClean="0"/>
              <a:t> 30V </a:t>
            </a:r>
            <a:r>
              <a:rPr lang="en-US" sz="2800" dirty="0" err="1" smtClean="0"/>
              <a:t>và</a:t>
            </a:r>
            <a:r>
              <a:rPr lang="en-US" sz="2800" dirty="0" smtClean="0"/>
              <a:t> </a:t>
            </a:r>
            <a:r>
              <a:rPr lang="en-US" sz="2800" dirty="0" err="1" smtClean="0"/>
              <a:t>thành</a:t>
            </a:r>
            <a:r>
              <a:rPr lang="en-US" sz="2800" dirty="0" smtClean="0"/>
              <a:t> </a:t>
            </a:r>
            <a:r>
              <a:rPr lang="en-US" sz="2800" dirty="0" err="1" smtClean="0"/>
              <a:t>phần</a:t>
            </a:r>
            <a:r>
              <a:rPr lang="en-US" sz="2800" dirty="0" smtClean="0"/>
              <a:t> </a:t>
            </a:r>
            <a:r>
              <a:rPr lang="en-US" sz="2800" dirty="0" err="1" smtClean="0"/>
              <a:t>một</a:t>
            </a:r>
            <a:r>
              <a:rPr lang="en-US" sz="2800" dirty="0" smtClean="0"/>
              <a:t> </a:t>
            </a:r>
            <a:r>
              <a:rPr lang="en-US" sz="2800" dirty="0" err="1" smtClean="0"/>
              <a:t>chiều</a:t>
            </a:r>
            <a:r>
              <a:rPr lang="en-US" sz="2800" dirty="0" smtClean="0"/>
              <a:t> </a:t>
            </a:r>
            <a:r>
              <a:rPr lang="en-US" sz="2800" dirty="0"/>
              <a:t>U</a:t>
            </a:r>
            <a:r>
              <a:rPr lang="en-US" sz="2800" baseline="-25000" dirty="0"/>
              <a:t>DC </a:t>
            </a:r>
            <a:r>
              <a:rPr lang="en-US" sz="2800" dirty="0">
                <a:sym typeface="Symbol"/>
              </a:rPr>
              <a:t></a:t>
            </a:r>
            <a:r>
              <a:rPr lang="en-US" sz="2800" dirty="0"/>
              <a:t>  </a:t>
            </a:r>
            <a:r>
              <a:rPr lang="en-US" sz="2800" dirty="0" smtClean="0"/>
              <a:t>20V</a:t>
            </a:r>
          </a:p>
          <a:p>
            <a:pPr marL="0" indent="0">
              <a:buNone/>
            </a:pPr>
            <a:endParaRPr lang="en-US" sz="2800" b="1" dirty="0"/>
          </a:p>
          <a:p>
            <a:pPr marL="0" indent="0">
              <a:buNone/>
            </a:pPr>
            <a:r>
              <a:rPr lang="en-US" sz="2800" b="1" dirty="0" err="1">
                <a:solidFill>
                  <a:srgbClr val="FF0000"/>
                </a:solidFill>
              </a:rPr>
              <a:t>Nếu</a:t>
            </a:r>
            <a:r>
              <a:rPr lang="en-US" sz="2800" b="1" dirty="0">
                <a:solidFill>
                  <a:srgbClr val="FF0000"/>
                </a:solidFill>
              </a:rPr>
              <a:t> </a:t>
            </a:r>
            <a:r>
              <a:rPr lang="en-US" sz="2800" b="1" dirty="0" err="1">
                <a:solidFill>
                  <a:srgbClr val="FF0000"/>
                </a:solidFill>
              </a:rPr>
              <a:t>trời</a:t>
            </a:r>
            <a:r>
              <a:rPr lang="en-US" sz="2800" b="1" dirty="0">
                <a:solidFill>
                  <a:srgbClr val="FF0000"/>
                </a:solidFill>
              </a:rPr>
              <a:t> </a:t>
            </a:r>
            <a:r>
              <a:rPr lang="en-US" sz="2800" b="1" dirty="0" err="1">
                <a:solidFill>
                  <a:srgbClr val="FF0000"/>
                </a:solidFill>
              </a:rPr>
              <a:t>mây</a:t>
            </a:r>
            <a:r>
              <a:rPr lang="en-US" sz="2800" b="1" dirty="0">
                <a:solidFill>
                  <a:srgbClr val="FF0000"/>
                </a:solidFill>
              </a:rPr>
              <a:t> </a:t>
            </a:r>
            <a:r>
              <a:rPr lang="en-US" sz="2800" b="1" dirty="0" err="1">
                <a:solidFill>
                  <a:srgbClr val="FF0000"/>
                </a:solidFill>
              </a:rPr>
              <a:t>mưa</a:t>
            </a:r>
            <a:r>
              <a:rPr lang="en-US" sz="2800" b="1" dirty="0">
                <a:solidFill>
                  <a:srgbClr val="FF0000"/>
                </a:solidFill>
              </a:rPr>
              <a:t> </a:t>
            </a:r>
            <a:r>
              <a:rPr lang="en-US" sz="2800" b="1" dirty="0" err="1">
                <a:solidFill>
                  <a:srgbClr val="FF0000"/>
                </a:solidFill>
              </a:rPr>
              <a:t>thì</a:t>
            </a:r>
            <a:r>
              <a:rPr lang="en-US" sz="2800" b="1" dirty="0">
                <a:solidFill>
                  <a:srgbClr val="FF0000"/>
                </a:solidFill>
              </a:rPr>
              <a:t> </a:t>
            </a:r>
            <a:r>
              <a:rPr lang="en-US" sz="2800" b="1" dirty="0" err="1" smtClean="0">
                <a:solidFill>
                  <a:srgbClr val="FF0000"/>
                </a:solidFill>
              </a:rPr>
              <a:t>thành</a:t>
            </a:r>
            <a:r>
              <a:rPr lang="en-US" sz="2800" b="1" dirty="0" smtClean="0">
                <a:solidFill>
                  <a:srgbClr val="FF0000"/>
                </a:solidFill>
              </a:rPr>
              <a:t> </a:t>
            </a:r>
            <a:r>
              <a:rPr lang="en-US" sz="2800" b="1" dirty="0" err="1" smtClean="0">
                <a:solidFill>
                  <a:srgbClr val="FF0000"/>
                </a:solidFill>
              </a:rPr>
              <a:t>phần</a:t>
            </a:r>
            <a:r>
              <a:rPr lang="en-US" sz="2800" b="1" dirty="0" smtClean="0">
                <a:solidFill>
                  <a:srgbClr val="FF0000"/>
                </a:solidFill>
              </a:rPr>
              <a:t> </a:t>
            </a:r>
            <a:r>
              <a:rPr lang="en-US" sz="2800" b="1" dirty="0" err="1" smtClean="0">
                <a:solidFill>
                  <a:srgbClr val="FF0000"/>
                </a:solidFill>
              </a:rPr>
              <a:t>một</a:t>
            </a:r>
            <a:r>
              <a:rPr lang="en-US" sz="2800" b="1" dirty="0" smtClean="0">
                <a:solidFill>
                  <a:srgbClr val="FF0000"/>
                </a:solidFill>
              </a:rPr>
              <a:t> </a:t>
            </a:r>
            <a:r>
              <a:rPr lang="en-US" sz="2800" b="1" dirty="0" err="1" smtClean="0">
                <a:solidFill>
                  <a:srgbClr val="FF0000"/>
                </a:solidFill>
              </a:rPr>
              <a:t>chiều</a:t>
            </a:r>
            <a:r>
              <a:rPr lang="en-US" sz="2800" b="1" dirty="0" smtClean="0">
                <a:solidFill>
                  <a:srgbClr val="FF0000"/>
                </a:solidFill>
              </a:rPr>
              <a:t> </a:t>
            </a:r>
            <a:r>
              <a:rPr lang="en-US" sz="2800" b="1" dirty="0" err="1">
                <a:solidFill>
                  <a:srgbClr val="FF0000"/>
                </a:solidFill>
              </a:rPr>
              <a:t>này</a:t>
            </a:r>
            <a:r>
              <a:rPr lang="en-US" sz="2800" b="1" dirty="0">
                <a:solidFill>
                  <a:srgbClr val="FF0000"/>
                </a:solidFill>
              </a:rPr>
              <a:t> </a:t>
            </a:r>
            <a:r>
              <a:rPr lang="en-US" sz="2800" b="1" dirty="0" err="1">
                <a:solidFill>
                  <a:srgbClr val="FF0000"/>
                </a:solidFill>
              </a:rPr>
              <a:t>còn</a:t>
            </a:r>
            <a:r>
              <a:rPr lang="en-US" sz="2800" b="1" dirty="0">
                <a:solidFill>
                  <a:srgbClr val="FF0000"/>
                </a:solidFill>
              </a:rPr>
              <a:t> </a:t>
            </a:r>
            <a:r>
              <a:rPr lang="en-US" sz="2800" b="1" dirty="0" err="1">
                <a:solidFill>
                  <a:srgbClr val="FF0000"/>
                </a:solidFill>
              </a:rPr>
              <a:t>lớn</a:t>
            </a:r>
            <a:r>
              <a:rPr lang="en-US" sz="2800" b="1" dirty="0">
                <a:solidFill>
                  <a:srgbClr val="FF0000"/>
                </a:solidFill>
              </a:rPr>
              <a:t> </a:t>
            </a:r>
            <a:r>
              <a:rPr lang="en-US" sz="2800" b="1" dirty="0" err="1">
                <a:solidFill>
                  <a:srgbClr val="FF0000"/>
                </a:solidFill>
              </a:rPr>
              <a:t>hơn</a:t>
            </a:r>
            <a:r>
              <a:rPr lang="en-US" sz="2800" b="1" dirty="0">
                <a:solidFill>
                  <a:srgbClr val="FF0000"/>
                </a:solidFill>
              </a:rPr>
              <a:t> </a:t>
            </a:r>
            <a:r>
              <a:rPr lang="en-US" sz="2800" b="1" dirty="0" err="1">
                <a:solidFill>
                  <a:srgbClr val="FF0000"/>
                </a:solidFill>
              </a:rPr>
              <a:t>nhiều</a:t>
            </a:r>
            <a:endParaRPr lang="vi-VN" sz="2800" b="1" dirty="0">
              <a:solidFill>
                <a:srgbClr val="FF0000"/>
              </a:solidFill>
            </a:endParaRPr>
          </a:p>
          <a:p>
            <a:pPr marL="0" indent="0">
              <a:buNone/>
            </a:pPr>
            <a:endParaRPr lang="vi-VN" sz="2800" b="1" dirty="0"/>
          </a:p>
          <a:p>
            <a:pPr marL="0" indent="0">
              <a:buFont typeface="Arial" pitchFamily="34" charset="0"/>
              <a:buNone/>
            </a:pPr>
            <a:endParaRPr lang="en-US" sz="2800" b="1" dirty="0" smtClean="0"/>
          </a:p>
        </p:txBody>
      </p:sp>
    </p:spTree>
    <p:extLst>
      <p:ext uri="{BB962C8B-B14F-4D97-AF65-F5344CB8AC3E}">
        <p14:creationId xmlns:p14="http://schemas.microsoft.com/office/powerpoint/2010/main" val="2309242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2390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6. </a:t>
            </a:r>
            <a:r>
              <a:rPr lang="en-US" sz="3200" b="1" dirty="0" err="1">
                <a:solidFill>
                  <a:srgbClr val="00B050"/>
                </a:solidFill>
                <a:latin typeface="Times New Roman" pitchFamily="18" charset="0"/>
                <a:cs typeface="Times New Roman" pitchFamily="18" charset="0"/>
              </a:rPr>
              <a:t>Phân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quả</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kiểm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tầu</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solidFill>
                  <a:srgbClr val="0000CC"/>
                </a:solidFill>
              </a:rPr>
              <a:t>Đánh</a:t>
            </a:r>
            <a:r>
              <a:rPr lang="en-US" sz="2800" b="1" dirty="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về</a:t>
            </a:r>
            <a:r>
              <a:rPr lang="en-US" sz="2800" b="1" dirty="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trị</a:t>
            </a:r>
            <a:r>
              <a:rPr lang="en-US" sz="2800" b="1" dirty="0">
                <a:solidFill>
                  <a:srgbClr val="0000CC"/>
                </a:solidFill>
              </a:rPr>
              <a:t> </a:t>
            </a:r>
            <a:r>
              <a:rPr lang="en-US" sz="2800" b="1" dirty="0" err="1">
                <a:solidFill>
                  <a:srgbClr val="0000CC"/>
                </a:solidFill>
              </a:rPr>
              <a:t>đo</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41</a:t>
            </a:fld>
            <a:endParaRPr lang="en-US"/>
          </a:p>
        </p:txBody>
      </p:sp>
      <p:sp>
        <p:nvSpPr>
          <p:cNvPr id="6" name="Content Placeholder 2"/>
          <p:cNvSpPr txBox="1">
            <a:spLocks/>
          </p:cNvSpPr>
          <p:nvPr/>
        </p:nvSpPr>
        <p:spPr>
          <a:xfrm>
            <a:off x="457200" y="1600200"/>
            <a:ext cx="80772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solidFill>
                  <a:schemeClr val="tx1">
                    <a:lumMod val="95000"/>
                    <a:lumOff val="5000"/>
                  </a:schemeClr>
                </a:solidFill>
              </a:rPr>
              <a:t>Có</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nhìn</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thấy</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quá</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điều</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chỉnh</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nhưng</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không</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xác</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định</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được</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giá</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trị</a:t>
            </a:r>
            <a:endParaRPr lang="vi-VN" sz="2800" b="1" dirty="0">
              <a:solidFill>
                <a:schemeClr val="tx1">
                  <a:lumMod val="95000"/>
                  <a:lumOff val="5000"/>
                </a:schemeClr>
              </a:solidFill>
            </a:endParaRPr>
          </a:p>
        </p:txBody>
      </p:sp>
    </p:spTree>
    <p:extLst>
      <p:ext uri="{BB962C8B-B14F-4D97-AF65-F5344CB8AC3E}">
        <p14:creationId xmlns:p14="http://schemas.microsoft.com/office/powerpoint/2010/main" val="12658004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70560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6. </a:t>
            </a:r>
            <a:r>
              <a:rPr lang="en-US" sz="3200" b="1" dirty="0" err="1">
                <a:solidFill>
                  <a:srgbClr val="00B050"/>
                </a:solidFill>
                <a:latin typeface="Times New Roman" pitchFamily="18" charset="0"/>
                <a:cs typeface="Times New Roman" pitchFamily="18" charset="0"/>
              </a:rPr>
              <a:t>Phân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quả</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kiểm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tầu</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8229600" cy="657926"/>
          </a:xfrm>
        </p:spPr>
        <p:txBody>
          <a:bodyPr>
            <a:normAutofit/>
          </a:bodyPr>
          <a:lstStyle/>
          <a:p>
            <a:pPr marL="0" indent="0">
              <a:buNone/>
            </a:pPr>
            <a:r>
              <a:rPr lang="en-US" sz="2800" b="1" dirty="0" smtClean="0">
                <a:solidFill>
                  <a:srgbClr val="0000CC"/>
                </a:solidFill>
              </a:rPr>
              <a:t>6.2 Dao </a:t>
            </a:r>
            <a:r>
              <a:rPr lang="en-US" sz="2800" b="1" dirty="0" err="1" smtClean="0">
                <a:solidFill>
                  <a:srgbClr val="0000CC"/>
                </a:solidFill>
              </a:rPr>
              <a:t>động</a:t>
            </a:r>
            <a:r>
              <a:rPr lang="en-US" sz="2800" b="1" dirty="0" smtClean="0">
                <a:solidFill>
                  <a:srgbClr val="0000CC"/>
                </a:solidFill>
              </a:rPr>
              <a:t> </a:t>
            </a:r>
            <a:r>
              <a:rPr lang="en-US" sz="2800" b="1" dirty="0" err="1" smtClean="0">
                <a:solidFill>
                  <a:srgbClr val="0000CC"/>
                </a:solidFill>
              </a:rPr>
              <a:t>ký</a:t>
            </a:r>
            <a:r>
              <a:rPr lang="en-US" sz="2800" b="1" dirty="0" smtClean="0">
                <a:solidFill>
                  <a:srgbClr val="0000CC"/>
                </a:solidFill>
              </a:rPr>
              <a:t> </a:t>
            </a:r>
            <a:r>
              <a:rPr lang="en-US" sz="2800" b="1" dirty="0" err="1" smtClean="0">
                <a:solidFill>
                  <a:srgbClr val="0000CC"/>
                </a:solidFill>
              </a:rPr>
              <a:t>đo</a:t>
            </a:r>
            <a:r>
              <a:rPr lang="en-US" sz="2800" b="1" dirty="0" smtClean="0">
                <a:solidFill>
                  <a:srgbClr val="0000CC"/>
                </a:solidFill>
              </a:rPr>
              <a:t> </a:t>
            </a:r>
            <a:r>
              <a:rPr lang="en-US" sz="2800" b="1" dirty="0" err="1" smtClean="0">
                <a:solidFill>
                  <a:srgbClr val="0000CC"/>
                </a:solidFill>
              </a:rPr>
              <a:t>được</a:t>
            </a:r>
            <a:r>
              <a:rPr lang="en-US" sz="2800" b="1" dirty="0" smtClean="0">
                <a:solidFill>
                  <a:srgbClr val="0000CC"/>
                </a:solidFill>
              </a:rPr>
              <a:t> </a:t>
            </a:r>
            <a:r>
              <a:rPr lang="en-US" sz="2800" b="1" dirty="0" err="1" smtClean="0">
                <a:solidFill>
                  <a:srgbClr val="0000CC"/>
                </a:solidFill>
              </a:rPr>
              <a:t>hình</a:t>
            </a:r>
            <a:r>
              <a:rPr lang="en-US" sz="2800" b="1" dirty="0" smtClean="0">
                <a:solidFill>
                  <a:srgbClr val="0000CC"/>
                </a:solidFill>
              </a:rPr>
              <a:t> </a:t>
            </a:r>
            <a:r>
              <a:rPr lang="en-US" sz="2800" b="1" dirty="0" err="1" smtClean="0">
                <a:solidFill>
                  <a:srgbClr val="0000CC"/>
                </a:solidFill>
              </a:rPr>
              <a:t>dạng</a:t>
            </a:r>
            <a:r>
              <a:rPr lang="en-US" sz="2800" b="1" dirty="0" smtClean="0">
                <a:solidFill>
                  <a:srgbClr val="0000CC"/>
                </a:solidFill>
              </a:rPr>
              <a:t> </a:t>
            </a:r>
            <a:r>
              <a:rPr lang="en-US" sz="2800" b="1" dirty="0" err="1" smtClean="0">
                <a:solidFill>
                  <a:srgbClr val="0000CC"/>
                </a:solidFill>
              </a:rPr>
              <a:t>điện</a:t>
            </a:r>
            <a:r>
              <a:rPr lang="en-US" sz="2800" b="1" dirty="0" smtClean="0">
                <a:solidFill>
                  <a:srgbClr val="0000CC"/>
                </a:solidFill>
              </a:rPr>
              <a:t> </a:t>
            </a:r>
            <a:r>
              <a:rPr lang="en-US" sz="2800" b="1" dirty="0" err="1" smtClean="0">
                <a:solidFill>
                  <a:srgbClr val="0000CC"/>
                </a:solidFill>
              </a:rPr>
              <a:t>áp</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42</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sp>
        <p:nvSpPr>
          <p:cNvPr id="15" name="Content Placeholder 2"/>
          <p:cNvSpPr txBox="1">
            <a:spLocks/>
          </p:cNvSpPr>
          <p:nvPr/>
        </p:nvSpPr>
        <p:spPr>
          <a:xfrm>
            <a:off x="380999" y="1600200"/>
            <a:ext cx="8331679" cy="5621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dirty="0" err="1" smtClean="0">
                <a:solidFill>
                  <a:srgbClr val="FF0000"/>
                </a:solidFill>
              </a:rPr>
              <a:t>Có</a:t>
            </a:r>
            <a:r>
              <a:rPr lang="en-US" sz="2400" b="1" i="1" dirty="0" smtClean="0">
                <a:solidFill>
                  <a:srgbClr val="FF0000"/>
                </a:solidFill>
              </a:rPr>
              <a:t> video minh </a:t>
            </a:r>
            <a:r>
              <a:rPr lang="en-US" sz="2400" b="1" i="1" dirty="0" err="1" smtClean="0">
                <a:solidFill>
                  <a:srgbClr val="FF0000"/>
                </a:solidFill>
              </a:rPr>
              <a:t>họa</a:t>
            </a:r>
            <a:r>
              <a:rPr lang="en-US" sz="2400" b="1" i="1" dirty="0" smtClean="0">
                <a:solidFill>
                  <a:srgbClr val="FF0000"/>
                </a:solidFill>
              </a:rPr>
              <a:t> (</a:t>
            </a:r>
            <a:r>
              <a:rPr lang="en-US" sz="2400" b="1" i="1" dirty="0" err="1" smtClean="0">
                <a:solidFill>
                  <a:srgbClr val="FF0000"/>
                </a:solidFill>
              </a:rPr>
              <a:t>sẽ</a:t>
            </a:r>
            <a:r>
              <a:rPr lang="en-US" sz="2400" b="1" i="1" dirty="0" smtClean="0">
                <a:solidFill>
                  <a:srgbClr val="FF0000"/>
                </a:solidFill>
              </a:rPr>
              <a:t> </a:t>
            </a:r>
            <a:r>
              <a:rPr lang="en-US" sz="2400" b="1" i="1" dirty="0" err="1" smtClean="0">
                <a:solidFill>
                  <a:srgbClr val="FF0000"/>
                </a:solidFill>
              </a:rPr>
              <a:t>bổ</a:t>
            </a:r>
            <a:r>
              <a:rPr lang="en-US" sz="2400" b="1" i="1" dirty="0" smtClean="0">
                <a:solidFill>
                  <a:srgbClr val="FF0000"/>
                </a:solidFill>
              </a:rPr>
              <a:t> sung </a:t>
            </a:r>
            <a:r>
              <a:rPr lang="en-US" sz="2400" b="1" i="1" dirty="0" err="1" smtClean="0">
                <a:solidFill>
                  <a:srgbClr val="FF0000"/>
                </a:solidFill>
              </a:rPr>
              <a:t>ngày</a:t>
            </a:r>
            <a:r>
              <a:rPr lang="en-US" sz="2400" b="1" i="1" dirty="0" smtClean="0">
                <a:solidFill>
                  <a:srgbClr val="FF0000"/>
                </a:solidFill>
              </a:rPr>
              <a:t> </a:t>
            </a:r>
            <a:r>
              <a:rPr lang="en-US" sz="2400" b="1" i="1" dirty="0" err="1" smtClean="0">
                <a:solidFill>
                  <a:srgbClr val="FF0000"/>
                </a:solidFill>
              </a:rPr>
              <a:t>mai</a:t>
            </a:r>
            <a:r>
              <a:rPr lang="en-US" sz="2400" b="1" i="1" dirty="0" smtClean="0">
                <a:solidFill>
                  <a:srgbClr val="FF0000"/>
                </a:solidFill>
              </a:rPr>
              <a:t>)</a:t>
            </a:r>
            <a:endParaRPr lang="en-US" sz="2400" b="1" dirty="0">
              <a:solidFill>
                <a:srgbClr val="FF0000"/>
              </a:solidFill>
            </a:endParaRPr>
          </a:p>
        </p:txBody>
      </p:sp>
      <p:sp>
        <p:nvSpPr>
          <p:cNvPr id="9" name="Content Placeholder 2"/>
          <p:cNvSpPr txBox="1">
            <a:spLocks/>
          </p:cNvSpPr>
          <p:nvPr/>
        </p:nvSpPr>
        <p:spPr>
          <a:xfrm>
            <a:off x="406879" y="2162354"/>
            <a:ext cx="8305800" cy="431464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solidFill>
                  <a:schemeClr val="tx1">
                    <a:lumMod val="95000"/>
                    <a:lumOff val="5000"/>
                  </a:schemeClr>
                </a:solidFill>
              </a:rPr>
              <a:t>Từ</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các</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đường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cong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áp</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thấy</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rằng</a:t>
            </a:r>
            <a:r>
              <a:rPr lang="en-US" sz="2400" i="1" dirty="0" smtClean="0">
                <a:solidFill>
                  <a:schemeClr val="tx1">
                    <a:lumMod val="95000"/>
                    <a:lumOff val="5000"/>
                  </a:schemeClr>
                </a:solidFill>
              </a:rPr>
              <a:t>:</a:t>
            </a:r>
          </a:p>
          <a:p>
            <a:pPr marL="0" indent="0">
              <a:buNone/>
            </a:pPr>
            <a:endParaRPr lang="en-US" sz="2400" i="1" dirty="0">
              <a:solidFill>
                <a:schemeClr val="tx1">
                  <a:lumMod val="95000"/>
                  <a:lumOff val="5000"/>
                </a:schemeClr>
              </a:solidFill>
            </a:endParaRPr>
          </a:p>
          <a:p>
            <a:pPr marL="0" indent="0">
              <a:buNone/>
            </a:pPr>
            <a:r>
              <a:rPr lang="en-US" sz="2400" i="1" dirty="0" err="1" smtClean="0">
                <a:solidFill>
                  <a:schemeClr val="tx1">
                    <a:lumMod val="95000"/>
                    <a:lumOff val="5000"/>
                  </a:schemeClr>
                </a:solidFill>
              </a:rPr>
              <a:t>Điện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áp</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pha</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trung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tính</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cơ</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bản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là</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hình</a:t>
            </a:r>
            <a:r>
              <a:rPr lang="en-US" sz="2400" i="1" dirty="0" smtClean="0">
                <a:solidFill>
                  <a:schemeClr val="tx1">
                    <a:lumMod val="95000"/>
                    <a:lumOff val="5000"/>
                  </a:schemeClr>
                </a:solidFill>
              </a:rPr>
              <a:t> sin </a:t>
            </a:r>
            <a:r>
              <a:rPr lang="en-US" sz="2400" i="1" dirty="0" err="1" smtClean="0">
                <a:solidFill>
                  <a:schemeClr val="tx1">
                    <a:lumMod val="95000"/>
                    <a:lumOff val="5000"/>
                  </a:schemeClr>
                </a:solidFill>
              </a:rPr>
              <a:t>có</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xuất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hiện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một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số</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gai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áp</a:t>
            </a:r>
            <a:endParaRPr lang="en-US" sz="2400" i="1" dirty="0" smtClean="0">
              <a:solidFill>
                <a:schemeClr val="tx1">
                  <a:lumMod val="95000"/>
                  <a:lumOff val="5000"/>
                </a:schemeClr>
              </a:solidFill>
            </a:endParaRPr>
          </a:p>
          <a:p>
            <a:pPr marL="0" indent="0">
              <a:buNone/>
            </a:pPr>
            <a:endParaRPr lang="en-US" sz="2400" i="1" dirty="0">
              <a:solidFill>
                <a:schemeClr val="tx1">
                  <a:lumMod val="95000"/>
                  <a:lumOff val="5000"/>
                </a:schemeClr>
              </a:solidFill>
            </a:endParaRPr>
          </a:p>
          <a:p>
            <a:pPr marL="0" indent="0">
              <a:buNone/>
            </a:pPr>
            <a:r>
              <a:rPr lang="en-US" sz="2400" i="1" dirty="0" err="1" smtClean="0">
                <a:solidFill>
                  <a:schemeClr val="tx1">
                    <a:lumMod val="95000"/>
                    <a:lumOff val="5000"/>
                  </a:schemeClr>
                </a:solidFill>
              </a:rPr>
              <a:t>Điện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áp</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pha</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với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đất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thay</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đổi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nhiều</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và</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nhiều</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gai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đặc</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biệt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khi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đóng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cắt</a:t>
            </a:r>
            <a:endParaRPr lang="en-US" sz="2400" i="1" dirty="0" smtClean="0">
              <a:solidFill>
                <a:schemeClr val="tx1">
                  <a:lumMod val="95000"/>
                  <a:lumOff val="5000"/>
                </a:schemeClr>
              </a:solidFill>
            </a:endParaRPr>
          </a:p>
          <a:p>
            <a:pPr marL="0" indent="0">
              <a:buNone/>
            </a:pPr>
            <a:r>
              <a:rPr lang="en-US" sz="2400" b="1" dirty="0" err="1">
                <a:solidFill>
                  <a:srgbClr val="FF0000"/>
                </a:solidFill>
              </a:rPr>
              <a:t>Nếu</a:t>
            </a:r>
            <a:r>
              <a:rPr lang="en-US" sz="2400" b="1" dirty="0">
                <a:solidFill>
                  <a:srgbClr val="FF0000"/>
                </a:solidFill>
              </a:rPr>
              <a:t> </a:t>
            </a:r>
            <a:r>
              <a:rPr lang="en-US" sz="2400" b="1" dirty="0" err="1">
                <a:solidFill>
                  <a:srgbClr val="FF0000"/>
                </a:solidFill>
              </a:rPr>
              <a:t>trời</a:t>
            </a:r>
            <a:r>
              <a:rPr lang="en-US" sz="2400" b="1" dirty="0">
                <a:solidFill>
                  <a:srgbClr val="FF0000"/>
                </a:solidFill>
              </a:rPr>
              <a:t> </a:t>
            </a:r>
            <a:r>
              <a:rPr lang="en-US" sz="2400" b="1" dirty="0" err="1">
                <a:solidFill>
                  <a:srgbClr val="FF0000"/>
                </a:solidFill>
              </a:rPr>
              <a:t>mây</a:t>
            </a:r>
            <a:r>
              <a:rPr lang="en-US" sz="2400" b="1" dirty="0">
                <a:solidFill>
                  <a:srgbClr val="FF0000"/>
                </a:solidFill>
              </a:rPr>
              <a:t> </a:t>
            </a:r>
            <a:r>
              <a:rPr lang="en-US" sz="2400" b="1" dirty="0" err="1">
                <a:solidFill>
                  <a:srgbClr val="FF0000"/>
                </a:solidFill>
              </a:rPr>
              <a:t>mưa</a:t>
            </a:r>
            <a:r>
              <a:rPr lang="en-US" sz="2400" b="1" dirty="0">
                <a:solidFill>
                  <a:srgbClr val="FF0000"/>
                </a:solidFill>
              </a:rPr>
              <a:t> </a:t>
            </a:r>
            <a:r>
              <a:rPr lang="en-US" sz="2400" b="1" dirty="0" err="1">
                <a:solidFill>
                  <a:srgbClr val="FF0000"/>
                </a:solidFill>
              </a:rPr>
              <a:t>thì</a:t>
            </a:r>
            <a:r>
              <a:rPr lang="en-US" sz="2400" b="1" dirty="0">
                <a:solidFill>
                  <a:srgbClr val="FF0000"/>
                </a:solidFill>
              </a:rPr>
              <a:t> </a:t>
            </a:r>
            <a:r>
              <a:rPr lang="en-US" sz="2400" b="1" dirty="0" err="1">
                <a:solidFill>
                  <a:srgbClr val="FF0000"/>
                </a:solidFill>
              </a:rPr>
              <a:t>giá</a:t>
            </a:r>
            <a:r>
              <a:rPr lang="en-US" sz="2400" b="1" dirty="0">
                <a:solidFill>
                  <a:srgbClr val="FF0000"/>
                </a:solidFill>
              </a:rPr>
              <a:t> </a:t>
            </a:r>
            <a:r>
              <a:rPr lang="en-US" sz="2400" b="1" dirty="0" err="1">
                <a:solidFill>
                  <a:srgbClr val="FF0000"/>
                </a:solidFill>
              </a:rPr>
              <a:t>trị</a:t>
            </a:r>
            <a:r>
              <a:rPr lang="en-US" sz="2400" b="1" dirty="0">
                <a:solidFill>
                  <a:srgbClr val="FF0000"/>
                </a:solidFill>
              </a:rPr>
              <a:t> </a:t>
            </a:r>
            <a:r>
              <a:rPr lang="en-US" sz="2400" b="1" dirty="0" err="1">
                <a:solidFill>
                  <a:srgbClr val="FF0000"/>
                </a:solidFill>
              </a:rPr>
              <a:t>này</a:t>
            </a:r>
            <a:r>
              <a:rPr lang="en-US" sz="2400" b="1" dirty="0">
                <a:solidFill>
                  <a:srgbClr val="FF0000"/>
                </a:solidFill>
              </a:rPr>
              <a:t> </a:t>
            </a:r>
            <a:r>
              <a:rPr lang="en-US" sz="2400" b="1" dirty="0" err="1">
                <a:solidFill>
                  <a:srgbClr val="FF0000"/>
                </a:solidFill>
              </a:rPr>
              <a:t>còn</a:t>
            </a:r>
            <a:r>
              <a:rPr lang="en-US" sz="2400" b="1" dirty="0">
                <a:solidFill>
                  <a:srgbClr val="FF0000"/>
                </a:solidFill>
              </a:rPr>
              <a:t> </a:t>
            </a:r>
            <a:r>
              <a:rPr lang="en-US" sz="2400" b="1" dirty="0" err="1">
                <a:solidFill>
                  <a:srgbClr val="FF0000"/>
                </a:solidFill>
              </a:rPr>
              <a:t>lớn</a:t>
            </a:r>
            <a:r>
              <a:rPr lang="en-US" sz="2400" b="1" dirty="0">
                <a:solidFill>
                  <a:srgbClr val="FF0000"/>
                </a:solidFill>
              </a:rPr>
              <a:t> </a:t>
            </a:r>
            <a:r>
              <a:rPr lang="en-US" sz="2400" b="1" dirty="0" err="1">
                <a:solidFill>
                  <a:srgbClr val="FF0000"/>
                </a:solidFill>
              </a:rPr>
              <a:t>hơn</a:t>
            </a:r>
            <a:r>
              <a:rPr lang="en-US" sz="2400" b="1" dirty="0">
                <a:solidFill>
                  <a:srgbClr val="FF0000"/>
                </a:solidFill>
              </a:rPr>
              <a:t> </a:t>
            </a:r>
            <a:r>
              <a:rPr lang="en-US" sz="2400" b="1" dirty="0" err="1">
                <a:solidFill>
                  <a:srgbClr val="FF0000"/>
                </a:solidFill>
              </a:rPr>
              <a:t>nhiều</a:t>
            </a:r>
            <a:endParaRPr lang="vi-VN" sz="2400" b="1" dirty="0">
              <a:solidFill>
                <a:srgbClr val="FF0000"/>
              </a:solidFill>
            </a:endParaRPr>
          </a:p>
          <a:p>
            <a:pPr marL="0" indent="0">
              <a:buNone/>
            </a:pPr>
            <a:endParaRPr lang="en-US" sz="2400" i="1" dirty="0" smtClean="0">
              <a:solidFill>
                <a:schemeClr val="tx1">
                  <a:lumMod val="95000"/>
                  <a:lumOff val="5000"/>
                </a:schemeClr>
              </a:solidFill>
            </a:endParaRPr>
          </a:p>
          <a:p>
            <a:pPr marL="0" indent="0">
              <a:buNone/>
            </a:pPr>
            <a:endParaRPr lang="en-US" sz="2400" i="1" dirty="0">
              <a:solidFill>
                <a:schemeClr val="tx1">
                  <a:lumMod val="95000"/>
                  <a:lumOff val="5000"/>
                </a:schemeClr>
              </a:solidFill>
            </a:endParaRPr>
          </a:p>
          <a:p>
            <a:pPr marL="0" indent="0">
              <a:buNone/>
            </a:pPr>
            <a:r>
              <a:rPr lang="en-US" sz="2400" i="1" dirty="0" err="1" smtClean="0">
                <a:solidFill>
                  <a:schemeClr val="tx1">
                    <a:lumMod val="95000"/>
                    <a:lumOff val="5000"/>
                  </a:schemeClr>
                </a:solidFill>
              </a:rPr>
              <a:t>Điện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áp</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trung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tính</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với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đất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cũng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có</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rất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nhiều</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gai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và</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hình</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dạng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không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bình</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thường</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2687452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4191000" cy="762000"/>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7. </a:t>
            </a:r>
            <a:r>
              <a:rPr lang="en-US" sz="3200" b="1" dirty="0" err="1">
                <a:solidFill>
                  <a:srgbClr val="00B050"/>
                </a:solidFill>
                <a:latin typeface="Times New Roman" pitchFamily="18" charset="0"/>
                <a:cs typeface="Times New Roman" pitchFamily="18" charset="0"/>
              </a:rPr>
              <a:t>Giải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pháp</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7620000" cy="609600"/>
          </a:xfrm>
        </p:spPr>
        <p:txBody>
          <a:bodyPr>
            <a:normAutofit/>
          </a:bodyPr>
          <a:lstStyle/>
          <a:p>
            <a:pPr marL="0" indent="0">
              <a:buNone/>
            </a:pPr>
            <a:r>
              <a:rPr lang="en-US" sz="2800" b="1" dirty="0" smtClean="0">
                <a:solidFill>
                  <a:srgbClr val="0000CC"/>
                </a:solidFill>
              </a:rPr>
              <a:t>7.1 </a:t>
            </a:r>
            <a:r>
              <a:rPr lang="en-US" sz="2800" b="1" dirty="0" err="1" smtClean="0">
                <a:solidFill>
                  <a:srgbClr val="0000CC"/>
                </a:solidFill>
              </a:rPr>
              <a:t>Phần</a:t>
            </a:r>
            <a:r>
              <a:rPr lang="en-US" sz="2800" b="1" dirty="0" smtClean="0">
                <a:solidFill>
                  <a:srgbClr val="0000CC"/>
                </a:solidFill>
              </a:rPr>
              <a:t> </a:t>
            </a:r>
            <a:r>
              <a:rPr lang="en-US" sz="2800" b="1" dirty="0" err="1" smtClean="0">
                <a:solidFill>
                  <a:srgbClr val="0000CC"/>
                </a:solidFill>
              </a:rPr>
              <a:t>kết</a:t>
            </a:r>
            <a:r>
              <a:rPr lang="en-US" sz="2800" b="1" dirty="0" smtClean="0">
                <a:solidFill>
                  <a:srgbClr val="0000CC"/>
                </a:solidFill>
              </a:rPr>
              <a:t> </a:t>
            </a:r>
            <a:r>
              <a:rPr lang="en-US" sz="2800" b="1" dirty="0" err="1" smtClean="0">
                <a:solidFill>
                  <a:srgbClr val="0000CC"/>
                </a:solidFill>
              </a:rPr>
              <a:t>cấu</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43</a:t>
            </a:fld>
            <a:endParaRPr lang="en-US"/>
          </a:p>
        </p:txBody>
      </p:sp>
      <p:sp>
        <p:nvSpPr>
          <p:cNvPr id="7" name="Content Placeholder 2"/>
          <p:cNvSpPr txBox="1">
            <a:spLocks/>
          </p:cNvSpPr>
          <p:nvPr/>
        </p:nvSpPr>
        <p:spPr>
          <a:xfrm>
            <a:off x="457200" y="1676400"/>
            <a:ext cx="8534400" cy="914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solidFill>
                  <a:srgbClr val="FF0000"/>
                </a:solidFill>
              </a:rPr>
              <a:t>Cần</a:t>
            </a:r>
            <a:r>
              <a:rPr lang="en-US" sz="2800" b="1" dirty="0" smtClean="0">
                <a:solidFill>
                  <a:srgbClr val="FF0000"/>
                </a:solidFill>
              </a:rPr>
              <a:t> </a:t>
            </a:r>
            <a:r>
              <a:rPr lang="en-US" sz="2800" b="1" dirty="0" err="1" smtClean="0">
                <a:solidFill>
                  <a:srgbClr val="FF0000"/>
                </a:solidFill>
              </a:rPr>
              <a:t>che</a:t>
            </a:r>
            <a:r>
              <a:rPr lang="en-US" sz="2800" b="1" dirty="0" smtClean="0">
                <a:solidFill>
                  <a:srgbClr val="FF0000"/>
                </a:solidFill>
              </a:rPr>
              <a:t> </a:t>
            </a:r>
            <a:r>
              <a:rPr lang="en-US" sz="2800" b="1" dirty="0" err="1" smtClean="0">
                <a:solidFill>
                  <a:srgbClr val="FF0000"/>
                </a:solidFill>
              </a:rPr>
              <a:t>mưa</a:t>
            </a:r>
            <a:r>
              <a:rPr lang="en-US" sz="2800" b="1" dirty="0" smtClean="0">
                <a:solidFill>
                  <a:srgbClr val="FF0000"/>
                </a:solidFill>
              </a:rPr>
              <a:t> </a:t>
            </a:r>
            <a:r>
              <a:rPr lang="en-US" sz="2800" b="1" dirty="0" err="1" smtClean="0">
                <a:solidFill>
                  <a:srgbClr val="FF0000"/>
                </a:solidFill>
              </a:rPr>
              <a:t>cho</a:t>
            </a:r>
            <a:r>
              <a:rPr lang="en-US" sz="2800" b="1" dirty="0" smtClean="0">
                <a:solidFill>
                  <a:srgbClr val="FF0000"/>
                </a:solidFill>
              </a:rPr>
              <a:t> driver</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đưa</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vào</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trong</a:t>
            </a:r>
            <a:r>
              <a:rPr lang="en-US" sz="2800" dirty="0" smtClean="0">
                <a:solidFill>
                  <a:schemeClr val="tx1">
                    <a:lumMod val="95000"/>
                    <a:lumOff val="5000"/>
                  </a:schemeClr>
                </a:solidFill>
              </a:rPr>
              <a:t> cabin) </a:t>
            </a:r>
            <a:r>
              <a:rPr lang="en-US" sz="2800" dirty="0" err="1" smtClean="0">
                <a:solidFill>
                  <a:schemeClr val="tx1">
                    <a:lumMod val="95000"/>
                    <a:lumOff val="5000"/>
                  </a:schemeClr>
                </a:solidFill>
              </a:rPr>
              <a:t>hoặc</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dùng</a:t>
            </a:r>
            <a:r>
              <a:rPr lang="en-US" sz="2800" dirty="0" smtClean="0">
                <a:solidFill>
                  <a:schemeClr val="tx1">
                    <a:lumMod val="95000"/>
                    <a:lumOff val="5000"/>
                  </a:schemeClr>
                </a:solidFill>
              </a:rPr>
              <a:t> IP68</a:t>
            </a:r>
            <a:endParaRPr lang="vi-VN" sz="2800" dirty="0">
              <a:solidFill>
                <a:schemeClr val="tx1">
                  <a:lumMod val="95000"/>
                  <a:lumOff val="5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41" y="2895600"/>
            <a:ext cx="2390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47900"/>
            <a:ext cx="253580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ontent Placeholder 2"/>
          <p:cNvSpPr txBox="1">
            <a:spLocks/>
          </p:cNvSpPr>
          <p:nvPr/>
        </p:nvSpPr>
        <p:spPr>
          <a:xfrm>
            <a:off x="462141" y="4419600"/>
            <a:ext cx="3728859"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err="1" smtClean="0">
                <a:solidFill>
                  <a:schemeClr val="tx1">
                    <a:lumMod val="95000"/>
                    <a:lumOff val="5000"/>
                  </a:schemeClr>
                </a:solidFill>
              </a:rPr>
              <a:t>Chịu</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nước</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mưa</a:t>
            </a:r>
            <a:endParaRPr lang="vi-VN" sz="2800" dirty="0">
              <a:solidFill>
                <a:schemeClr val="tx1">
                  <a:lumMod val="95000"/>
                  <a:lumOff val="5000"/>
                </a:schemeClr>
              </a:solidFill>
            </a:endParaRPr>
          </a:p>
        </p:txBody>
      </p:sp>
      <p:sp>
        <p:nvSpPr>
          <p:cNvPr id="20" name="Content Placeholder 2"/>
          <p:cNvSpPr txBox="1">
            <a:spLocks/>
          </p:cNvSpPr>
          <p:nvPr/>
        </p:nvSpPr>
        <p:spPr>
          <a:xfrm>
            <a:off x="3545771" y="2438400"/>
            <a:ext cx="171203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err="1" smtClean="0">
                <a:solidFill>
                  <a:schemeClr val="tx1">
                    <a:lumMod val="95000"/>
                    <a:lumOff val="5000"/>
                  </a:schemeClr>
                </a:solidFill>
              </a:rPr>
              <a:t>Vỏ</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che</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nước</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mưa</a:t>
            </a:r>
            <a:endParaRPr lang="vi-VN" sz="2800" dirty="0">
              <a:solidFill>
                <a:schemeClr val="tx1">
                  <a:lumMod val="95000"/>
                  <a:lumOff val="5000"/>
                </a:schemeClr>
              </a:solidFill>
            </a:endParaRPr>
          </a:p>
        </p:txBody>
      </p:sp>
      <p:cxnSp>
        <p:nvCxnSpPr>
          <p:cNvPr id="13" name="Straight Arrow Connector 12"/>
          <p:cNvCxnSpPr/>
          <p:nvPr/>
        </p:nvCxnSpPr>
        <p:spPr>
          <a:xfrm flipH="1" flipV="1">
            <a:off x="1524000" y="3657600"/>
            <a:ext cx="3048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24400" y="3314700"/>
            <a:ext cx="16002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193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478" y="304800"/>
            <a:ext cx="4191000" cy="762000"/>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7. </a:t>
            </a:r>
            <a:r>
              <a:rPr lang="en-US" sz="3200" b="1" dirty="0" err="1">
                <a:solidFill>
                  <a:srgbClr val="00B050"/>
                </a:solidFill>
                <a:latin typeface="Times New Roman" pitchFamily="18" charset="0"/>
                <a:cs typeface="Times New Roman" pitchFamily="18" charset="0"/>
              </a:rPr>
              <a:t>Giải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pháp</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7620000" cy="609600"/>
          </a:xfrm>
        </p:spPr>
        <p:txBody>
          <a:bodyPr>
            <a:normAutofit/>
          </a:bodyPr>
          <a:lstStyle/>
          <a:p>
            <a:pPr marL="0" indent="0">
              <a:buNone/>
            </a:pPr>
            <a:r>
              <a:rPr lang="en-US" sz="2800" b="1" dirty="0" smtClean="0">
                <a:solidFill>
                  <a:srgbClr val="0000CC"/>
                </a:solidFill>
              </a:rPr>
              <a:t>7.2</a:t>
            </a:r>
            <a:r>
              <a:rPr lang="en-US" sz="2800" b="1" dirty="0">
                <a:solidFill>
                  <a:srgbClr val="0000CC"/>
                </a:solidFill>
              </a:rPr>
              <a:t>. </a:t>
            </a:r>
            <a:r>
              <a:rPr lang="en-US" sz="2800" b="1" dirty="0" err="1">
                <a:solidFill>
                  <a:srgbClr val="0000CC"/>
                </a:solidFill>
              </a:rPr>
              <a:t>Loại</a:t>
            </a:r>
            <a:r>
              <a:rPr lang="en-US" sz="2800" b="1" dirty="0">
                <a:solidFill>
                  <a:srgbClr val="0000CC"/>
                </a:solidFill>
              </a:rPr>
              <a:t> </a:t>
            </a:r>
            <a:r>
              <a:rPr lang="en-US" sz="2800" b="1" dirty="0" err="1">
                <a:solidFill>
                  <a:srgbClr val="0000CC"/>
                </a:solidFill>
              </a:rPr>
              <a:t>bỏ</a:t>
            </a:r>
            <a:r>
              <a:rPr lang="en-US" sz="2800" b="1" dirty="0">
                <a:solidFill>
                  <a:srgbClr val="0000CC"/>
                </a:solidFill>
              </a:rPr>
              <a:t> </a:t>
            </a:r>
            <a:r>
              <a:rPr lang="en-US" sz="2800" b="1" dirty="0" err="1">
                <a:solidFill>
                  <a:srgbClr val="0000CC"/>
                </a:solidFill>
              </a:rPr>
              <a:t>đường</a:t>
            </a:r>
            <a:r>
              <a:rPr lang="en-US" sz="2800" b="1" dirty="0">
                <a:solidFill>
                  <a:srgbClr val="0000CC"/>
                </a:solidFill>
              </a:rPr>
              <a:t> </a:t>
            </a:r>
            <a:r>
              <a:rPr lang="en-US" sz="2800" b="1" dirty="0" err="1">
                <a:solidFill>
                  <a:srgbClr val="0000CC"/>
                </a:solidFill>
              </a:rPr>
              <a:t>nối</a:t>
            </a:r>
            <a:r>
              <a:rPr lang="en-US" sz="2800" b="1" dirty="0">
                <a:solidFill>
                  <a:srgbClr val="0000CC"/>
                </a:solidFill>
              </a:rPr>
              <a:t> </a:t>
            </a:r>
            <a:r>
              <a:rPr lang="en-US" sz="2800" b="1" dirty="0" err="1">
                <a:solidFill>
                  <a:srgbClr val="0000CC"/>
                </a:solidFill>
              </a:rPr>
              <a:t>đất</a:t>
            </a:r>
            <a:r>
              <a:rPr lang="en-US" sz="2800" b="1" dirty="0">
                <a:solidFill>
                  <a:srgbClr val="0000CC"/>
                </a:solidFill>
              </a:rPr>
              <a:t> </a:t>
            </a:r>
            <a:r>
              <a:rPr lang="en-US" sz="2800" b="1" dirty="0" err="1">
                <a:solidFill>
                  <a:srgbClr val="0000CC"/>
                </a:solidFill>
              </a:rPr>
              <a:t>bên</a:t>
            </a:r>
            <a:r>
              <a:rPr lang="en-US" sz="2800" b="1" dirty="0">
                <a:solidFill>
                  <a:srgbClr val="0000CC"/>
                </a:solidFill>
              </a:rPr>
              <a:t> </a:t>
            </a:r>
            <a:r>
              <a:rPr lang="en-US" sz="2800" b="1" dirty="0" err="1">
                <a:solidFill>
                  <a:srgbClr val="0000CC"/>
                </a:solidFill>
              </a:rPr>
              <a:t>trong</a:t>
            </a:r>
            <a:r>
              <a:rPr lang="en-US" sz="2800" b="1" dirty="0">
                <a:solidFill>
                  <a:srgbClr val="0000CC"/>
                </a:solidFill>
              </a:rPr>
              <a:t> driver</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44</a:t>
            </a:fld>
            <a:endParaRPr lang="en-US"/>
          </a:p>
        </p:txBody>
      </p:sp>
      <p:sp>
        <p:nvSpPr>
          <p:cNvPr id="7" name="Content Placeholder 2"/>
          <p:cNvSpPr txBox="1">
            <a:spLocks/>
          </p:cNvSpPr>
          <p:nvPr/>
        </p:nvSpPr>
        <p:spPr>
          <a:xfrm>
            <a:off x="457200" y="1600200"/>
            <a:ext cx="6847178"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err="1" smtClean="0">
                <a:solidFill>
                  <a:schemeClr val="tx1">
                    <a:lumMod val="95000"/>
                    <a:lumOff val="5000"/>
                  </a:schemeClr>
                </a:solidFill>
              </a:rPr>
              <a:t>Sử</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dụng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mạch</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nối</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đất</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bên</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ngoài</a:t>
            </a:r>
            <a:r>
              <a:rPr lang="en-US" sz="2800" dirty="0" smtClean="0">
                <a:solidFill>
                  <a:schemeClr val="tx1">
                    <a:lumMod val="95000"/>
                    <a:lumOff val="5000"/>
                  </a:schemeClr>
                </a:solidFill>
              </a:rPr>
              <a:t> driver</a:t>
            </a:r>
            <a:endParaRPr lang="vi-VN" sz="2800" dirty="0">
              <a:solidFill>
                <a:schemeClr val="tx1">
                  <a:lumMod val="95000"/>
                  <a:lumOff val="5000"/>
                </a:schemeClr>
              </a:solidFill>
            </a:endParaRPr>
          </a:p>
        </p:txBody>
      </p:sp>
      <p:grpSp>
        <p:nvGrpSpPr>
          <p:cNvPr id="8" name="Group 7"/>
          <p:cNvGrpSpPr/>
          <p:nvPr/>
        </p:nvGrpSpPr>
        <p:grpSpPr>
          <a:xfrm>
            <a:off x="571500" y="2819400"/>
            <a:ext cx="7849462" cy="3281365"/>
            <a:chOff x="571500" y="1671638"/>
            <a:chExt cx="7849462" cy="3281365"/>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700213"/>
              <a:ext cx="2978137"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189" y="1671638"/>
              <a:ext cx="4387773"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1158868" y="4343403"/>
              <a:ext cx="18034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rgbClr val="0000CC"/>
                  </a:solidFill>
                </a:rPr>
                <a:t>Nguyên</a:t>
              </a:r>
              <a:r>
                <a:rPr lang="en-US" sz="2400" b="1" dirty="0" smtClean="0">
                  <a:solidFill>
                    <a:srgbClr val="0000CC"/>
                  </a:solidFill>
                </a:rPr>
                <a:t> </a:t>
              </a:r>
              <a:r>
                <a:rPr lang="en-US" sz="2400" b="1" dirty="0" err="1" smtClean="0">
                  <a:solidFill>
                    <a:srgbClr val="0000CC"/>
                  </a:solidFill>
                </a:rPr>
                <a:t>bản</a:t>
              </a:r>
              <a:endParaRPr lang="vi-VN" sz="2400" b="1" dirty="0">
                <a:solidFill>
                  <a:srgbClr val="0000CC"/>
                </a:solidFill>
              </a:endParaRPr>
            </a:p>
          </p:txBody>
        </p:sp>
        <p:sp>
          <p:nvSpPr>
            <p:cNvPr id="11" name="Content Placeholder 2"/>
            <p:cNvSpPr txBox="1">
              <a:spLocks/>
            </p:cNvSpPr>
            <p:nvPr/>
          </p:nvSpPr>
          <p:spPr>
            <a:xfrm>
              <a:off x="5678778" y="4343402"/>
              <a:ext cx="18034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rgbClr val="0000CC"/>
                  </a:solidFill>
                </a:rPr>
                <a:t>Đề</a:t>
              </a:r>
              <a:r>
                <a:rPr lang="en-US" sz="2400" b="1" dirty="0" smtClean="0">
                  <a:solidFill>
                    <a:srgbClr val="0000CC"/>
                  </a:solidFill>
                </a:rPr>
                <a:t> </a:t>
              </a:r>
              <a:r>
                <a:rPr lang="en-US" sz="2400" b="1" dirty="0" err="1" smtClean="0">
                  <a:solidFill>
                    <a:srgbClr val="0000CC"/>
                  </a:solidFill>
                </a:rPr>
                <a:t>xuất</a:t>
              </a:r>
              <a:endParaRPr lang="vi-VN" sz="2400" b="1" dirty="0">
                <a:solidFill>
                  <a:srgbClr val="0000CC"/>
                </a:solidFill>
              </a:endParaRPr>
            </a:p>
          </p:txBody>
        </p:sp>
      </p:grpSp>
      <p:sp>
        <p:nvSpPr>
          <p:cNvPr id="9" name="Rounded Rectangle 8"/>
          <p:cNvSpPr/>
          <p:nvPr/>
        </p:nvSpPr>
        <p:spPr>
          <a:xfrm>
            <a:off x="6324600" y="2743200"/>
            <a:ext cx="2096362" cy="2514600"/>
          </a:xfrm>
          <a:prstGeom prst="roundRect">
            <a:avLst>
              <a:gd name="adj" fmla="val 9142"/>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ounded Rectangle 13"/>
          <p:cNvSpPr/>
          <p:nvPr/>
        </p:nvSpPr>
        <p:spPr>
          <a:xfrm>
            <a:off x="4648199" y="2976565"/>
            <a:ext cx="1506751" cy="2514600"/>
          </a:xfrm>
          <a:prstGeom prst="roundRect">
            <a:avLst>
              <a:gd name="adj" fmla="val 9142"/>
            </a:avLst>
          </a:prstGeom>
          <a:noFill/>
          <a:ln w="38100">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Content Placeholder 2"/>
          <p:cNvSpPr txBox="1">
            <a:spLocks/>
          </p:cNvSpPr>
          <p:nvPr/>
        </p:nvSpPr>
        <p:spPr>
          <a:xfrm>
            <a:off x="6781800" y="2209800"/>
            <a:ext cx="1295400" cy="609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err="1" smtClean="0">
                <a:solidFill>
                  <a:srgbClr val="FF0000"/>
                </a:solidFill>
              </a:rPr>
              <a:t>Bên</a:t>
            </a:r>
            <a:r>
              <a:rPr lang="en-US" sz="2400" b="1" dirty="0" smtClean="0">
                <a:solidFill>
                  <a:srgbClr val="FF0000"/>
                </a:solidFill>
              </a:rPr>
              <a:t> </a:t>
            </a:r>
            <a:r>
              <a:rPr lang="en-US" sz="2400" b="1" dirty="0" err="1" smtClean="0">
                <a:solidFill>
                  <a:srgbClr val="FF0000"/>
                </a:solidFill>
              </a:rPr>
              <a:t>trong</a:t>
            </a:r>
            <a:r>
              <a:rPr lang="en-US" sz="2400" b="1" dirty="0" smtClean="0">
                <a:solidFill>
                  <a:srgbClr val="FF0000"/>
                </a:solidFill>
              </a:rPr>
              <a:t> driver</a:t>
            </a:r>
            <a:endParaRPr lang="vi-VN" sz="2400" b="1" dirty="0">
              <a:solidFill>
                <a:srgbClr val="FF0000"/>
              </a:solidFill>
            </a:endParaRPr>
          </a:p>
        </p:txBody>
      </p:sp>
      <p:sp>
        <p:nvSpPr>
          <p:cNvPr id="16" name="Content Placeholder 2"/>
          <p:cNvSpPr txBox="1">
            <a:spLocks/>
          </p:cNvSpPr>
          <p:nvPr/>
        </p:nvSpPr>
        <p:spPr>
          <a:xfrm>
            <a:off x="4648199" y="2408240"/>
            <a:ext cx="1803400" cy="609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err="1" smtClean="0">
                <a:solidFill>
                  <a:srgbClr val="0000CC"/>
                </a:solidFill>
              </a:rPr>
              <a:t>Bên</a:t>
            </a:r>
            <a:r>
              <a:rPr lang="en-US" sz="2400" b="1" dirty="0" smtClean="0">
                <a:solidFill>
                  <a:srgbClr val="0000CC"/>
                </a:solidFill>
              </a:rPr>
              <a:t> </a:t>
            </a:r>
            <a:r>
              <a:rPr lang="en-US" sz="2400" b="1" dirty="0" err="1" smtClean="0">
                <a:solidFill>
                  <a:srgbClr val="0000CC"/>
                </a:solidFill>
              </a:rPr>
              <a:t>ngoài</a:t>
            </a:r>
            <a:r>
              <a:rPr lang="en-US" sz="2400" b="1" dirty="0" smtClean="0">
                <a:solidFill>
                  <a:srgbClr val="0000CC"/>
                </a:solidFill>
              </a:rPr>
              <a:t> driver</a:t>
            </a:r>
            <a:endParaRPr lang="vi-VN" sz="2400" b="1" dirty="0">
              <a:solidFill>
                <a:srgbClr val="0000CC"/>
              </a:solidFill>
            </a:endParaRPr>
          </a:p>
        </p:txBody>
      </p:sp>
      <p:sp>
        <p:nvSpPr>
          <p:cNvPr id="17" name="Content Placeholder 2"/>
          <p:cNvSpPr txBox="1">
            <a:spLocks/>
          </p:cNvSpPr>
          <p:nvPr/>
        </p:nvSpPr>
        <p:spPr>
          <a:xfrm>
            <a:off x="571500" y="5943600"/>
            <a:ext cx="7849462" cy="6096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err="1" smtClean="0">
                <a:solidFill>
                  <a:schemeClr val="tx1">
                    <a:lumMod val="95000"/>
                    <a:lumOff val="5000"/>
                  </a:schemeClr>
                </a:solidFill>
              </a:rPr>
              <a:t>Sơ</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đồ</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này</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sẽ</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hỏng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varistor</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bên</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ngoài</a:t>
            </a:r>
            <a:r>
              <a:rPr lang="en-US" sz="2800" dirty="0" smtClean="0">
                <a:solidFill>
                  <a:schemeClr val="tx1">
                    <a:lumMod val="95000"/>
                    <a:lumOff val="5000"/>
                  </a:schemeClr>
                </a:solidFill>
              </a:rPr>
              <a:t> driver </a:t>
            </a:r>
            <a:r>
              <a:rPr lang="en-US" sz="2800" dirty="0" err="1" smtClean="0">
                <a:solidFill>
                  <a:schemeClr val="tx1">
                    <a:lumMod val="95000"/>
                    <a:lumOff val="5000"/>
                  </a:schemeClr>
                </a:solidFill>
              </a:rPr>
              <a:t>dễ</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dàng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thay</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hơn</a:t>
            </a:r>
            <a:endParaRPr lang="vi-VN" sz="2800" dirty="0">
              <a:solidFill>
                <a:schemeClr val="tx1">
                  <a:lumMod val="95000"/>
                  <a:lumOff val="5000"/>
                </a:schemeClr>
              </a:solidFill>
            </a:endParaRPr>
          </a:p>
        </p:txBody>
      </p:sp>
    </p:spTree>
    <p:extLst>
      <p:ext uri="{BB962C8B-B14F-4D97-AF65-F5344CB8AC3E}">
        <p14:creationId xmlns:p14="http://schemas.microsoft.com/office/powerpoint/2010/main" val="196695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4191000" cy="762000"/>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7. </a:t>
            </a:r>
            <a:r>
              <a:rPr lang="en-US" sz="3200" b="1" dirty="0" err="1">
                <a:solidFill>
                  <a:srgbClr val="00B050"/>
                </a:solidFill>
                <a:latin typeface="Times New Roman" pitchFamily="18" charset="0"/>
                <a:cs typeface="Times New Roman" pitchFamily="18" charset="0"/>
              </a:rPr>
              <a:t>Giải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pháp</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4648200" cy="609600"/>
          </a:xfrm>
        </p:spPr>
        <p:txBody>
          <a:bodyPr>
            <a:normAutofit/>
          </a:bodyPr>
          <a:lstStyle/>
          <a:p>
            <a:pPr marL="0" indent="0">
              <a:buNone/>
            </a:pPr>
            <a:r>
              <a:rPr lang="en-US" sz="2800" b="1" dirty="0" smtClean="0">
                <a:solidFill>
                  <a:srgbClr val="0000CC"/>
                </a:solidFill>
              </a:rPr>
              <a:t>7.3</a:t>
            </a:r>
            <a:r>
              <a:rPr lang="en-US" sz="2800" b="1" dirty="0">
                <a:solidFill>
                  <a:srgbClr val="0000CC"/>
                </a:solidFill>
              </a:rPr>
              <a:t>. </a:t>
            </a:r>
            <a:r>
              <a:rPr lang="en-US" sz="2800" b="1" dirty="0" err="1">
                <a:solidFill>
                  <a:srgbClr val="0000CC"/>
                </a:solidFill>
              </a:rPr>
              <a:t>Thay</a:t>
            </a:r>
            <a:r>
              <a:rPr lang="en-US" sz="2800" b="1" dirty="0">
                <a:solidFill>
                  <a:srgbClr val="0000CC"/>
                </a:solidFill>
              </a:rPr>
              <a:t> </a:t>
            </a:r>
            <a:r>
              <a:rPr lang="en-US" sz="2800" b="1" dirty="0" err="1">
                <a:solidFill>
                  <a:srgbClr val="0000CC"/>
                </a:solidFill>
              </a:rPr>
              <a:t>đổi</a:t>
            </a:r>
            <a:r>
              <a:rPr lang="en-US" sz="2800" b="1" dirty="0">
                <a:solidFill>
                  <a:srgbClr val="0000CC"/>
                </a:solidFill>
              </a:rPr>
              <a:t> </a:t>
            </a:r>
            <a:r>
              <a:rPr lang="en-US" sz="2800" b="1" dirty="0" err="1">
                <a:solidFill>
                  <a:srgbClr val="0000CC"/>
                </a:solidFill>
              </a:rPr>
              <a:t>thông</a:t>
            </a:r>
            <a:r>
              <a:rPr lang="en-US" sz="2800" b="1" dirty="0">
                <a:solidFill>
                  <a:srgbClr val="0000CC"/>
                </a:solidFill>
              </a:rPr>
              <a:t> </a:t>
            </a:r>
            <a:r>
              <a:rPr lang="en-US" sz="2800" b="1" dirty="0" err="1">
                <a:solidFill>
                  <a:srgbClr val="0000CC"/>
                </a:solidFill>
              </a:rPr>
              <a:t>số</a:t>
            </a:r>
            <a:r>
              <a:rPr lang="en-US" sz="2800" b="1" dirty="0">
                <a:solidFill>
                  <a:srgbClr val="0000CC"/>
                </a:solidFill>
              </a:rPr>
              <a:t> </a:t>
            </a:r>
            <a:r>
              <a:rPr lang="en-US" sz="2800" b="1" dirty="0" err="1">
                <a:solidFill>
                  <a:srgbClr val="0000CC"/>
                </a:solidFill>
              </a:rPr>
              <a:t>bảo</a:t>
            </a:r>
            <a:r>
              <a:rPr lang="en-US" sz="2800" b="1" dirty="0">
                <a:solidFill>
                  <a:srgbClr val="0000CC"/>
                </a:solidFill>
              </a:rPr>
              <a:t> </a:t>
            </a:r>
            <a:r>
              <a:rPr lang="en-US" sz="2800" b="1" dirty="0" err="1">
                <a:solidFill>
                  <a:srgbClr val="0000CC"/>
                </a:solidFill>
              </a:rPr>
              <a:t>vệ</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45</a:t>
            </a:fld>
            <a:endParaRPr lang="en-US"/>
          </a:p>
        </p:txBody>
      </p:sp>
      <p:sp>
        <p:nvSpPr>
          <p:cNvPr id="7" name="Content Placeholder 2"/>
          <p:cNvSpPr txBox="1">
            <a:spLocks/>
          </p:cNvSpPr>
          <p:nvPr/>
        </p:nvSpPr>
        <p:spPr>
          <a:xfrm>
            <a:off x="457200" y="1676400"/>
            <a:ext cx="43434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solidFill>
                  <a:schemeClr val="tx1">
                    <a:lumMod val="95000"/>
                    <a:lumOff val="5000"/>
                  </a:schemeClr>
                </a:solidFill>
              </a:rPr>
              <a:t>Thay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đổi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thông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số</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470V </a:t>
            </a:r>
            <a:r>
              <a:rPr lang="en-US" sz="2400" dirty="0" err="1" smtClean="0">
                <a:solidFill>
                  <a:schemeClr val="tx1">
                    <a:lumMod val="95000"/>
                    <a:lumOff val="5000"/>
                  </a:schemeClr>
                </a:solidFill>
              </a:rPr>
              <a:t>thành</a:t>
            </a:r>
            <a:r>
              <a:rPr lang="en-US" sz="2400" dirty="0" smtClean="0">
                <a:solidFill>
                  <a:schemeClr val="tx1">
                    <a:lumMod val="95000"/>
                    <a:lumOff val="5000"/>
                  </a:schemeClr>
                </a:solidFill>
              </a:rPr>
              <a:t> 510V hay 560V</a:t>
            </a:r>
            <a:endParaRPr lang="vi-VN" sz="2400" dirty="0">
              <a:solidFill>
                <a:schemeClr val="tx1">
                  <a:lumMod val="95000"/>
                  <a:lumOff val="5000"/>
                </a:scheme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68696"/>
            <a:ext cx="2743200" cy="243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2"/>
          <p:cNvSpPr txBox="1">
            <a:spLocks/>
          </p:cNvSpPr>
          <p:nvPr/>
        </p:nvSpPr>
        <p:spPr>
          <a:xfrm>
            <a:off x="457200" y="2655094"/>
            <a:ext cx="43434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solidFill>
                  <a:schemeClr val="tx1">
                    <a:lumMod val="95000"/>
                    <a:lumOff val="5000"/>
                  </a:schemeClr>
                </a:solidFill>
              </a:rPr>
              <a:t>Nếu</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U</a:t>
            </a:r>
            <a:r>
              <a:rPr lang="en-US" sz="2400" baseline="-25000" dirty="0" smtClean="0">
                <a:solidFill>
                  <a:schemeClr val="tx1">
                    <a:lumMod val="95000"/>
                    <a:lumOff val="5000"/>
                  </a:schemeClr>
                </a:solidFill>
              </a:rPr>
              <a:t>L-G</a:t>
            </a:r>
            <a:r>
              <a:rPr lang="en-US" sz="2400" dirty="0" smtClean="0">
                <a:solidFill>
                  <a:schemeClr val="tx1">
                    <a:lumMod val="95000"/>
                    <a:lumOff val="5000"/>
                  </a:schemeClr>
                </a:solidFill>
              </a:rPr>
              <a:t>, U</a:t>
            </a:r>
            <a:r>
              <a:rPr lang="en-US" sz="2400" baseline="-25000" dirty="0" smtClean="0">
                <a:solidFill>
                  <a:schemeClr val="tx1">
                    <a:lumMod val="95000"/>
                    <a:lumOff val="5000"/>
                  </a:schemeClr>
                </a:solidFill>
              </a:rPr>
              <a:t>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cao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hơn</a:t>
            </a:r>
            <a:r>
              <a:rPr lang="en-US" sz="2400" dirty="0" smtClean="0">
                <a:solidFill>
                  <a:schemeClr val="tx1">
                    <a:lumMod val="95000"/>
                    <a:lumOff val="5000"/>
                  </a:schemeClr>
                </a:solidFill>
              </a:rPr>
              <a:t> 470</a:t>
            </a:r>
            <a:r>
              <a:rPr lang="en-US" sz="2400" dirty="0" smtClean="0">
                <a:solidFill>
                  <a:schemeClr val="tx1">
                    <a:lumMod val="95000"/>
                    <a:lumOff val="5000"/>
                  </a:schemeClr>
                </a:solidFill>
                <a:sym typeface="Symbol"/>
              </a:rPr>
              <a:t>10% (423-517)V ở </a:t>
            </a:r>
            <a:r>
              <a:rPr lang="en-US" sz="2400" dirty="0" err="1" smtClean="0">
                <a:solidFill>
                  <a:schemeClr val="tx1">
                    <a:lumMod val="95000"/>
                    <a:lumOff val="5000"/>
                  </a:schemeClr>
                </a:solidFill>
                <a:sym typeface="Symbol"/>
              </a:rPr>
              <a:t>bảng</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trên</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varistor</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sẽ</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bị</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hỏng</a:t>
            </a:r>
            <a:r>
              <a:rPr lang="en-US" sz="2400" dirty="0" smtClean="0">
                <a:solidFill>
                  <a:schemeClr val="tx1">
                    <a:lumMod val="95000"/>
                    <a:lumOff val="5000"/>
                  </a:schemeClr>
                </a:solidFill>
                <a:sym typeface="Symbol"/>
              </a:rPr>
              <a:t>.</a:t>
            </a:r>
            <a:endParaRPr lang="vi-VN" sz="2400" dirty="0">
              <a:solidFill>
                <a:schemeClr val="tx1">
                  <a:lumMod val="95000"/>
                  <a:lumOff val="5000"/>
                </a:schemeClr>
              </a:solidFill>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430" y="4229894"/>
            <a:ext cx="4153570" cy="173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ontent Placeholder 2"/>
          <p:cNvSpPr txBox="1">
            <a:spLocks/>
          </p:cNvSpPr>
          <p:nvPr/>
        </p:nvSpPr>
        <p:spPr>
          <a:xfrm>
            <a:off x="457200" y="4000546"/>
            <a:ext cx="4533230" cy="262885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chemeClr val="tx1">
                    <a:lumMod val="95000"/>
                    <a:lumOff val="5000"/>
                  </a:schemeClr>
                </a:solidFill>
              </a:rPr>
              <a:t>Lưu</a:t>
            </a:r>
            <a:r>
              <a:rPr lang="en-US" sz="2400" b="1" dirty="0" smtClean="0">
                <a:solidFill>
                  <a:schemeClr val="tx1">
                    <a:lumMod val="95000"/>
                    <a:lumOff val="5000"/>
                  </a:schemeClr>
                </a:solidFill>
              </a:rPr>
              <a:t> ý:</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Varistor</a:t>
            </a:r>
            <a:r>
              <a:rPr lang="en-US" sz="2400" dirty="0" smtClean="0">
                <a:solidFill>
                  <a:schemeClr val="tx1">
                    <a:lumMod val="95000"/>
                    <a:lumOff val="5000"/>
                  </a:schemeClr>
                </a:solidFill>
              </a:rPr>
              <a:t> 471 </a:t>
            </a:r>
            <a:r>
              <a:rPr lang="en-US" sz="2400" dirty="0" err="1" smtClean="0">
                <a:solidFill>
                  <a:schemeClr val="tx1">
                    <a:lumMod val="95000"/>
                    <a:lumOff val="5000"/>
                  </a:schemeClr>
                </a:solidFill>
              </a:rPr>
              <a:t>có</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ngưỡng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thông</a:t>
            </a:r>
            <a:r>
              <a:rPr lang="en-US" sz="2400" dirty="0" smtClean="0">
                <a:solidFill>
                  <a:schemeClr val="tx1">
                    <a:lumMod val="95000"/>
                    <a:lumOff val="5000"/>
                  </a:schemeClr>
                </a:solidFill>
              </a:rPr>
              <a:t> (1mA) </a:t>
            </a:r>
            <a:r>
              <a:rPr lang="en-US" sz="2400" dirty="0" err="1" smtClean="0">
                <a:solidFill>
                  <a:schemeClr val="tx1">
                    <a:lumMod val="95000"/>
                    <a:lumOff val="5000"/>
                  </a:schemeClr>
                </a:solidFill>
              </a:rPr>
              <a:t>trong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khoảng</a:t>
            </a:r>
            <a:r>
              <a:rPr lang="en-US" sz="2400" dirty="0" smtClean="0">
                <a:solidFill>
                  <a:schemeClr val="tx1">
                    <a:lumMod val="95000"/>
                    <a:lumOff val="5000"/>
                  </a:schemeClr>
                </a:solidFill>
              </a:rPr>
              <a:t> 423V – 517V</a:t>
            </a:r>
          </a:p>
          <a:p>
            <a:pPr marL="0" indent="0">
              <a:buFont typeface="Arial" pitchFamily="34" charset="0"/>
              <a:buNone/>
            </a:pPr>
            <a:r>
              <a:rPr lang="en-US" sz="2400" dirty="0" err="1" smtClean="0">
                <a:solidFill>
                  <a:schemeClr val="tx1">
                    <a:lumMod val="95000"/>
                    <a:lumOff val="5000"/>
                  </a:schemeClr>
                </a:solidFill>
              </a:rPr>
              <a:t>Nếu</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varistor</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là</a:t>
            </a:r>
            <a:r>
              <a:rPr lang="en-US" sz="2400" dirty="0" smtClean="0">
                <a:solidFill>
                  <a:schemeClr val="tx1">
                    <a:lumMod val="95000"/>
                    <a:lumOff val="5000"/>
                  </a:schemeClr>
                </a:solidFill>
              </a:rPr>
              <a:t> 423 (</a:t>
            </a:r>
            <a:r>
              <a:rPr lang="en-US" sz="2400" dirty="0" err="1" smtClean="0">
                <a:solidFill>
                  <a:schemeClr val="tx1">
                    <a:lumMod val="95000"/>
                    <a:lumOff val="5000"/>
                  </a:schemeClr>
                </a:solidFill>
              </a:rPr>
              <a:t>xoay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chiều</a:t>
            </a:r>
            <a:r>
              <a:rPr lang="en-US" sz="2400" dirty="0" smtClean="0">
                <a:solidFill>
                  <a:schemeClr val="tx1">
                    <a:lumMod val="95000"/>
                    <a:lumOff val="5000"/>
                  </a:schemeClr>
                </a:solidFill>
              </a:rPr>
              <a:t> 300V) </a:t>
            </a:r>
            <a:r>
              <a:rPr lang="en-US" sz="2400" dirty="0" err="1" smtClean="0">
                <a:solidFill>
                  <a:schemeClr val="tx1">
                    <a:lumMod val="95000"/>
                    <a:lumOff val="5000"/>
                  </a:schemeClr>
                </a:solidFill>
              </a:rPr>
              <a:t>thì</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chỉ</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cần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xoay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chiều</a:t>
            </a:r>
            <a:r>
              <a:rPr lang="en-US" sz="2400" dirty="0" smtClean="0">
                <a:solidFill>
                  <a:schemeClr val="tx1">
                    <a:lumMod val="95000"/>
                    <a:lumOff val="5000"/>
                  </a:schemeClr>
                </a:solidFill>
              </a:rPr>
              <a:t> 305V x1,41 = 430V </a:t>
            </a:r>
            <a:r>
              <a:rPr lang="en-US" sz="2400" dirty="0" err="1" smtClean="0">
                <a:solidFill>
                  <a:schemeClr val="tx1">
                    <a:lumMod val="95000"/>
                    <a:lumOff val="5000"/>
                  </a:schemeClr>
                </a:solidFill>
              </a:rPr>
              <a:t>varistor</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chết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âm</a:t>
            </a:r>
            <a:r>
              <a:rPr lang="en-US" sz="2400" dirty="0" smtClean="0">
                <a:solidFill>
                  <a:schemeClr val="tx1">
                    <a:lumMod val="95000"/>
                    <a:lumOff val="5000"/>
                  </a:schemeClr>
                </a:solidFill>
              </a:rPr>
              <a:t> ỉ), </a:t>
            </a:r>
            <a:r>
              <a:rPr lang="en-US" sz="2400" dirty="0" err="1" smtClean="0">
                <a:solidFill>
                  <a:schemeClr val="tx1">
                    <a:lumMod val="95000"/>
                    <a:lumOff val="5000"/>
                  </a:schemeClr>
                </a:solidFill>
              </a:rPr>
              <a:t>nhưng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những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varistor</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có</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cao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hơn</a:t>
            </a:r>
            <a:r>
              <a:rPr lang="en-US" sz="2400" dirty="0" smtClean="0">
                <a:solidFill>
                  <a:schemeClr val="tx1">
                    <a:lumMod val="95000"/>
                    <a:lumOff val="5000"/>
                  </a:schemeClr>
                </a:solidFill>
              </a:rPr>
              <a:t> 430V </a:t>
            </a:r>
            <a:r>
              <a:rPr lang="en-US" sz="2400" dirty="0" err="1" smtClean="0">
                <a:solidFill>
                  <a:schemeClr val="tx1">
                    <a:lumMod val="95000"/>
                    <a:lumOff val="5000"/>
                  </a:schemeClr>
                </a:solidFill>
              </a:rPr>
              <a:t>chưa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bị</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ảnh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hưởng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gì</a:t>
            </a:r>
            <a:endParaRPr lang="en-US" sz="2400" dirty="0" smtClean="0">
              <a:solidFill>
                <a:schemeClr val="tx1">
                  <a:lumMod val="95000"/>
                  <a:lumOff val="5000"/>
                </a:schemeClr>
              </a:solidFill>
            </a:endParaRPr>
          </a:p>
          <a:p>
            <a:pPr marL="0" indent="0">
              <a:buFont typeface="Arial" pitchFamily="34" charset="0"/>
              <a:buNone/>
            </a:pPr>
            <a:r>
              <a:rPr lang="en-US" sz="2400" dirty="0" err="1" smtClean="0">
                <a:solidFill>
                  <a:schemeClr val="tx1">
                    <a:lumMod val="95000"/>
                    <a:lumOff val="5000"/>
                  </a:schemeClr>
                </a:solidFill>
              </a:rPr>
              <a:t>Lý</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giải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này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chưa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xét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trôi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thế</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đất</a:t>
            </a:r>
            <a:endParaRPr lang="vi-VN" sz="2400" dirty="0">
              <a:solidFill>
                <a:schemeClr val="tx1">
                  <a:lumMod val="95000"/>
                  <a:lumOff val="5000"/>
                </a:schemeClr>
              </a:solidFill>
            </a:endParaRPr>
          </a:p>
        </p:txBody>
      </p:sp>
    </p:spTree>
    <p:extLst>
      <p:ext uri="{BB962C8B-B14F-4D97-AF65-F5344CB8AC3E}">
        <p14:creationId xmlns:p14="http://schemas.microsoft.com/office/powerpoint/2010/main" val="2995854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Hình</a:t>
            </a:r>
            <a:r>
              <a:rPr lang="en-US" dirty="0" smtClean="0"/>
              <a:t> </a:t>
            </a:r>
            <a:r>
              <a:rPr lang="en-US" dirty="0" err="1" smtClean="0"/>
              <a:t>ảnh</a:t>
            </a:r>
            <a:r>
              <a:rPr lang="en-US" dirty="0" smtClean="0"/>
              <a:t> </a:t>
            </a:r>
            <a:r>
              <a:rPr lang="en-US" dirty="0" err="1" smtClean="0"/>
              <a:t>thêm</a:t>
            </a:r>
            <a:r>
              <a:rPr lang="en-US" dirty="0" smtClean="0"/>
              <a:t> </a:t>
            </a:r>
            <a:r>
              <a:rPr lang="en-US" dirty="0" err="1" smtClean="0"/>
              <a:t>về</a:t>
            </a:r>
            <a:r>
              <a:rPr lang="en-US" dirty="0" smtClean="0"/>
              <a:t> </a:t>
            </a:r>
            <a:r>
              <a:rPr lang="en-US" dirty="0" err="1" smtClean="0"/>
              <a:t>tầu</a:t>
            </a:r>
            <a:r>
              <a:rPr lang="en-US" dirty="0" smtClean="0"/>
              <a:t> </a:t>
            </a:r>
            <a:r>
              <a:rPr lang="en-US" dirty="0" err="1" smtClean="0"/>
              <a:t>cá</a:t>
            </a:r>
            <a:endParaRPr lang="vi-VN" dirty="0"/>
          </a:p>
        </p:txBody>
      </p:sp>
      <p:sp>
        <p:nvSpPr>
          <p:cNvPr id="3" name="Content Placeholder 2"/>
          <p:cNvSpPr>
            <a:spLocks noGrp="1"/>
          </p:cNvSpPr>
          <p:nvPr>
            <p:ph idx="1"/>
          </p:nvPr>
        </p:nvSpPr>
        <p:spPr/>
        <p:txBody>
          <a:bodyPr/>
          <a:lstStyle/>
          <a:p>
            <a:endParaRPr lang="vi-VN" dirty="0"/>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46</a:t>
            </a:fld>
            <a:endParaRPr lang="en-US" dirty="0"/>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81125"/>
            <a:ext cx="7848600" cy="532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810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Hình</a:t>
            </a:r>
            <a:r>
              <a:rPr lang="en-US" dirty="0" smtClean="0"/>
              <a:t> </a:t>
            </a:r>
            <a:r>
              <a:rPr lang="en-US" dirty="0" err="1" smtClean="0"/>
              <a:t>ảnh</a:t>
            </a:r>
            <a:r>
              <a:rPr lang="en-US" dirty="0" smtClean="0"/>
              <a:t> </a:t>
            </a:r>
            <a:r>
              <a:rPr lang="en-US" dirty="0" err="1" smtClean="0"/>
              <a:t>thêm</a:t>
            </a:r>
            <a:r>
              <a:rPr lang="en-US" dirty="0" smtClean="0"/>
              <a:t> </a:t>
            </a:r>
            <a:r>
              <a:rPr lang="en-US" dirty="0" err="1" smtClean="0"/>
              <a:t>về</a:t>
            </a:r>
            <a:r>
              <a:rPr lang="en-US" dirty="0" smtClean="0"/>
              <a:t> </a:t>
            </a:r>
            <a:r>
              <a:rPr lang="en-US" dirty="0" err="1" smtClean="0"/>
              <a:t>tầu</a:t>
            </a:r>
            <a:r>
              <a:rPr lang="en-US" dirty="0" smtClean="0"/>
              <a:t> </a:t>
            </a:r>
            <a:r>
              <a:rPr lang="en-US" dirty="0" err="1" smtClean="0"/>
              <a:t>cá</a:t>
            </a:r>
            <a:endParaRPr lang="vi-VN" dirty="0"/>
          </a:p>
        </p:txBody>
      </p:sp>
      <p:sp>
        <p:nvSpPr>
          <p:cNvPr id="3" name="Content Placeholder 2"/>
          <p:cNvSpPr>
            <a:spLocks noGrp="1"/>
          </p:cNvSpPr>
          <p:nvPr>
            <p:ph idx="1"/>
          </p:nvPr>
        </p:nvSpPr>
        <p:spPr/>
        <p:txBody>
          <a:bodyPr/>
          <a:lstStyle/>
          <a:p>
            <a:endParaRPr lang="vi-VN" dirty="0"/>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47</a:t>
            </a:fld>
            <a:endParaRPr lang="en-US"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382000" cy="508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693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Hình</a:t>
            </a:r>
            <a:r>
              <a:rPr lang="en-US" dirty="0" smtClean="0"/>
              <a:t> </a:t>
            </a:r>
            <a:r>
              <a:rPr lang="en-US" dirty="0" err="1" smtClean="0"/>
              <a:t>ảnh</a:t>
            </a:r>
            <a:r>
              <a:rPr lang="en-US" dirty="0" smtClean="0"/>
              <a:t> </a:t>
            </a:r>
            <a:r>
              <a:rPr lang="en-US" dirty="0" err="1" smtClean="0"/>
              <a:t>thêm</a:t>
            </a:r>
            <a:r>
              <a:rPr lang="en-US" dirty="0" smtClean="0"/>
              <a:t> </a:t>
            </a:r>
            <a:r>
              <a:rPr lang="en-US" dirty="0" err="1" smtClean="0"/>
              <a:t>về</a:t>
            </a:r>
            <a:r>
              <a:rPr lang="en-US" dirty="0" smtClean="0"/>
              <a:t> </a:t>
            </a:r>
            <a:r>
              <a:rPr lang="en-US" dirty="0" err="1" smtClean="0"/>
              <a:t>tầu</a:t>
            </a:r>
            <a:r>
              <a:rPr lang="en-US" dirty="0" smtClean="0"/>
              <a:t> </a:t>
            </a:r>
            <a:r>
              <a:rPr lang="en-US" dirty="0" err="1" smtClean="0"/>
              <a:t>cá</a:t>
            </a:r>
            <a:endParaRPr lang="vi-VN" dirty="0"/>
          </a:p>
        </p:txBody>
      </p:sp>
      <p:sp>
        <p:nvSpPr>
          <p:cNvPr id="3" name="Content Placeholder 2"/>
          <p:cNvSpPr>
            <a:spLocks noGrp="1"/>
          </p:cNvSpPr>
          <p:nvPr>
            <p:ph idx="1"/>
          </p:nvPr>
        </p:nvSpPr>
        <p:spPr/>
        <p:txBody>
          <a:bodyPr/>
          <a:lstStyle/>
          <a:p>
            <a:endParaRPr lang="vi-VN" dirty="0"/>
          </a:p>
        </p:txBody>
      </p:sp>
      <p:sp>
        <p:nvSpPr>
          <p:cNvPr id="4" name="Date Placeholder 3"/>
          <p:cNvSpPr>
            <a:spLocks noGrp="1"/>
          </p:cNvSpPr>
          <p:nvPr>
            <p:ph type="dt" sz="half" idx="10"/>
          </p:nvPr>
        </p:nvSpPr>
        <p:spPr/>
        <p:txBody>
          <a:bodyPr/>
          <a:lstStyle/>
          <a:p>
            <a:fld id="{DD4FABDB-1A10-4AE8-B059-BE7FBAF06745}" type="datetime1">
              <a:rPr lang="en-US" smtClean="0"/>
              <a:pPr/>
              <a:t>8/11/2019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48</a:t>
            </a:fld>
            <a:endParaRPr lang="en-US" dirty="0"/>
          </a:p>
        </p:txBody>
      </p:sp>
      <p:pic>
        <p:nvPicPr>
          <p:cNvPr id="1030" name="Picture 6" descr="Quang Binh: Ngo doc khi tren tau ca, 1 nguoi chet, 5 nguoi nguy kich hinh a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534400" cy="483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69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566140" cy="715962"/>
          </a:xfrm>
          <a:solidFill>
            <a:srgbClr val="FFFF00"/>
          </a:solidFill>
        </p:spPr>
        <p:txBody>
          <a:bodyPr>
            <a:normAutofit/>
          </a:bodyPr>
          <a:lstStyle/>
          <a:p>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Tổng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quan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về</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lắp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thao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tác</a:t>
            </a:r>
            <a:r>
              <a:rPr lang="en-US" sz="3200" b="1" dirty="0">
                <a:solidFill>
                  <a:srgbClr val="00B050"/>
                </a:solidFill>
                <a:latin typeface="Times New Roman" pitchFamily="18" charset="0"/>
                <a:cs typeface="Times New Roman" pitchFamily="18" charset="0"/>
              </a:rPr>
              <a:t> </a:t>
            </a: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800" b="1" dirty="0" err="1">
                <a:solidFill>
                  <a:srgbClr val="0000CC"/>
                </a:solidFill>
              </a:rPr>
              <a:t>Nối</a:t>
            </a:r>
            <a:r>
              <a:rPr lang="en-US" sz="2800" b="1" dirty="0">
                <a:solidFill>
                  <a:srgbClr val="0000CC"/>
                </a:solidFill>
              </a:rPr>
              <a:t> </a:t>
            </a:r>
            <a:r>
              <a:rPr lang="en-US" sz="2800" b="1" dirty="0" err="1">
                <a:solidFill>
                  <a:srgbClr val="0000CC"/>
                </a:solidFill>
              </a:rPr>
              <a:t>đất</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5</a:t>
            </a:fld>
            <a:endParaRPr lang="en-US"/>
          </a:p>
        </p:txBody>
      </p:sp>
      <p:sp>
        <p:nvSpPr>
          <p:cNvPr id="8" name="Content Placeholder 2"/>
          <p:cNvSpPr txBox="1">
            <a:spLocks/>
          </p:cNvSpPr>
          <p:nvPr/>
        </p:nvSpPr>
        <p:spPr>
          <a:xfrm>
            <a:off x="533400" y="1371600"/>
            <a:ext cx="39243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Điểm</a:t>
            </a:r>
            <a:r>
              <a:rPr lang="en-US" sz="2400" i="1" dirty="0" smtClean="0"/>
              <a:t> </a:t>
            </a:r>
            <a:r>
              <a:rPr lang="en-US" sz="2400" i="1" dirty="0" err="1" smtClean="0"/>
              <a:t>nối</a:t>
            </a:r>
            <a:r>
              <a:rPr lang="en-US" sz="2400" i="1" dirty="0" smtClean="0"/>
              <a:t> </a:t>
            </a:r>
            <a:r>
              <a:rPr lang="en-US" sz="2400" i="1" dirty="0" err="1" smtClean="0"/>
              <a:t>đất</a:t>
            </a:r>
            <a:r>
              <a:rPr lang="en-US" sz="2400" i="1" dirty="0" smtClean="0"/>
              <a:t> </a:t>
            </a:r>
            <a:r>
              <a:rPr lang="en-US" sz="2400" i="1" dirty="0" err="1" smtClean="0"/>
              <a:t>là</a:t>
            </a:r>
            <a:r>
              <a:rPr lang="en-US" sz="2400" i="1" dirty="0" smtClean="0"/>
              <a:t> </a:t>
            </a:r>
            <a:r>
              <a:rPr lang="en-US" sz="2400" i="1" dirty="0" err="1" smtClean="0"/>
              <a:t>chân</a:t>
            </a:r>
            <a:r>
              <a:rPr lang="en-US" sz="2400" i="1" dirty="0" smtClean="0"/>
              <a:t> </a:t>
            </a:r>
            <a:r>
              <a:rPr lang="en-US" sz="2400" i="1" dirty="0" err="1" smtClean="0"/>
              <a:t>vịt</a:t>
            </a:r>
            <a:r>
              <a:rPr lang="en-US" sz="2400" i="1" dirty="0" smtClean="0"/>
              <a:t> hay </a:t>
            </a:r>
            <a:r>
              <a:rPr lang="en-US" sz="2400" i="1" dirty="0" err="1" smtClean="0"/>
              <a:t>thân</a:t>
            </a:r>
            <a:r>
              <a:rPr lang="en-US" sz="2400" i="1" dirty="0" smtClean="0"/>
              <a:t> </a:t>
            </a:r>
            <a:r>
              <a:rPr lang="en-US" sz="2400" i="1" dirty="0" err="1" smtClean="0"/>
              <a:t>máy</a:t>
            </a:r>
            <a:r>
              <a:rPr lang="en-US" sz="2400" i="1" dirty="0" smtClean="0"/>
              <a:t> </a:t>
            </a:r>
            <a:r>
              <a:rPr lang="en-US" sz="2400" i="1" dirty="0" err="1" smtClean="0"/>
              <a:t>bơm</a:t>
            </a:r>
            <a:endParaRPr lang="en-US" sz="2400" i="1" dirty="0" smtClean="0"/>
          </a:p>
          <a:p>
            <a:pPr marL="0" indent="0">
              <a:buNone/>
            </a:pPr>
            <a:endParaRPr lang="en-US" sz="2400" i="1" dirty="0">
              <a:solidFill>
                <a:schemeClr val="tx1">
                  <a:lumMod val="95000"/>
                  <a:lumOff val="5000"/>
                </a:schemeClr>
              </a:solidFill>
            </a:endParaRPr>
          </a:p>
          <a:p>
            <a:pPr marL="0" indent="0">
              <a:buNone/>
            </a:pPr>
            <a:r>
              <a:rPr lang="en-US" sz="2400" b="1" i="1" dirty="0" err="1" smtClean="0">
                <a:solidFill>
                  <a:srgbClr val="FF0000"/>
                </a:solidFill>
              </a:rPr>
              <a:t>Đất</a:t>
            </a:r>
            <a:r>
              <a:rPr lang="en-US" sz="2400" b="1" i="1" dirty="0" smtClean="0">
                <a:solidFill>
                  <a:srgbClr val="FF0000"/>
                </a:solidFill>
              </a:rPr>
              <a:t> </a:t>
            </a:r>
            <a:r>
              <a:rPr lang="en-US" sz="2400" b="1" i="1" dirty="0" err="1" smtClean="0">
                <a:solidFill>
                  <a:srgbClr val="FF0000"/>
                </a:solidFill>
              </a:rPr>
              <a:t>và</a:t>
            </a:r>
            <a:r>
              <a:rPr lang="en-US" sz="2400" b="1" i="1" dirty="0" smtClean="0">
                <a:solidFill>
                  <a:srgbClr val="FF0000"/>
                </a:solidFill>
              </a:rPr>
              <a:t> </a:t>
            </a:r>
            <a:r>
              <a:rPr lang="en-US" sz="2400" b="1" i="1" dirty="0" err="1" smtClean="0">
                <a:solidFill>
                  <a:srgbClr val="FF0000"/>
                </a:solidFill>
              </a:rPr>
              <a:t>trung</a:t>
            </a:r>
            <a:r>
              <a:rPr lang="en-US" sz="2400" b="1" i="1" dirty="0" smtClean="0">
                <a:solidFill>
                  <a:srgbClr val="FF0000"/>
                </a:solidFill>
              </a:rPr>
              <a:t> </a:t>
            </a:r>
            <a:r>
              <a:rPr lang="en-US" sz="2400" b="1" i="1" dirty="0" err="1" smtClean="0">
                <a:solidFill>
                  <a:srgbClr val="FF0000"/>
                </a:solidFill>
              </a:rPr>
              <a:t>tính</a:t>
            </a:r>
            <a:r>
              <a:rPr lang="en-US" sz="2400" b="1" i="1" dirty="0" smtClean="0">
                <a:solidFill>
                  <a:srgbClr val="FF0000"/>
                </a:solidFill>
              </a:rPr>
              <a:t> </a:t>
            </a:r>
            <a:r>
              <a:rPr lang="en-US" sz="2400" b="1" i="1" dirty="0" err="1" smtClean="0">
                <a:solidFill>
                  <a:srgbClr val="FF0000"/>
                </a:solidFill>
              </a:rPr>
              <a:t>hoàn</a:t>
            </a:r>
            <a:r>
              <a:rPr lang="en-US" sz="2400" b="1" i="1" dirty="0" smtClean="0">
                <a:solidFill>
                  <a:srgbClr val="FF0000"/>
                </a:solidFill>
              </a:rPr>
              <a:t> </a:t>
            </a:r>
            <a:r>
              <a:rPr lang="en-US" sz="2400" b="1" i="1" dirty="0" err="1" smtClean="0">
                <a:solidFill>
                  <a:srgbClr val="FF0000"/>
                </a:solidFill>
              </a:rPr>
              <a:t>toàn</a:t>
            </a:r>
            <a:r>
              <a:rPr lang="en-US" sz="2400" b="1" i="1" dirty="0" smtClean="0">
                <a:solidFill>
                  <a:srgbClr val="FF0000"/>
                </a:solidFill>
              </a:rPr>
              <a:t> </a:t>
            </a:r>
            <a:r>
              <a:rPr lang="en-US" sz="2400" b="1" i="1" dirty="0" err="1" smtClean="0">
                <a:solidFill>
                  <a:srgbClr val="FF0000"/>
                </a:solidFill>
              </a:rPr>
              <a:t>cách</a:t>
            </a:r>
            <a:r>
              <a:rPr lang="en-US" sz="2400" b="1" i="1" dirty="0" smtClean="0">
                <a:solidFill>
                  <a:srgbClr val="FF0000"/>
                </a:solidFill>
              </a:rPr>
              <a:t> </a:t>
            </a:r>
            <a:r>
              <a:rPr lang="en-US" sz="2400" b="1" i="1" dirty="0" err="1" smtClean="0">
                <a:solidFill>
                  <a:srgbClr val="FF0000"/>
                </a:solidFill>
              </a:rPr>
              <a:t>ly</a:t>
            </a:r>
            <a:r>
              <a:rPr lang="en-US" sz="2400" b="1" i="1" dirty="0" smtClean="0">
                <a:solidFill>
                  <a:srgbClr val="FF0000"/>
                </a:solidFill>
              </a:rPr>
              <a:t>. </a:t>
            </a:r>
            <a:r>
              <a:rPr lang="en-US" sz="2400" i="1" dirty="0" err="1" smtClean="0">
                <a:solidFill>
                  <a:schemeClr val="tx1">
                    <a:lumMod val="95000"/>
                    <a:lumOff val="5000"/>
                  </a:schemeClr>
                </a:solidFill>
              </a:rPr>
              <a:t>Đo</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trở</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được</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khoảng</a:t>
            </a:r>
            <a:r>
              <a:rPr lang="en-US" sz="2400" i="1" dirty="0" smtClean="0">
                <a:solidFill>
                  <a:schemeClr val="tx1">
                    <a:lumMod val="95000"/>
                    <a:lumOff val="5000"/>
                  </a:schemeClr>
                </a:solidFill>
              </a:rPr>
              <a:t> 30</a:t>
            </a:r>
            <a:r>
              <a:rPr lang="en-US" sz="2400" dirty="0"/>
              <a:t>M</a:t>
            </a:r>
            <a:r>
              <a:rPr lang="en-US" sz="2400" dirty="0">
                <a:sym typeface="Symbol"/>
              </a:rPr>
              <a:t></a:t>
            </a:r>
            <a:endParaRPr lang="en-US" sz="2400" dirty="0">
              <a:solidFill>
                <a:schemeClr val="tx1">
                  <a:lumMod val="95000"/>
                  <a:lumOff val="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215" y="1981200"/>
            <a:ext cx="35147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4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340" y="152400"/>
            <a:ext cx="6343460" cy="715962"/>
          </a:xfrm>
          <a:solidFill>
            <a:srgbClr val="FFFF00"/>
          </a:solidFill>
        </p:spPr>
        <p:txBody>
          <a:bodyPr>
            <a:normAutofit/>
          </a:bodyPr>
          <a:lstStyle/>
          <a:p>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Tổng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quan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về</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lắp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thao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tác</a:t>
            </a:r>
            <a:r>
              <a:rPr lang="en-US" sz="3200" b="1" dirty="0">
                <a:solidFill>
                  <a:srgbClr val="00B050"/>
                </a:solidFill>
                <a:latin typeface="Times New Roman" pitchFamily="18" charset="0"/>
                <a:cs typeface="Times New Roman" pitchFamily="18" charset="0"/>
              </a:rPr>
              <a:t> </a:t>
            </a: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800" b="1" dirty="0" err="1">
                <a:solidFill>
                  <a:srgbClr val="0000CC"/>
                </a:solidFill>
              </a:rPr>
              <a:t>Bảng</a:t>
            </a:r>
            <a:r>
              <a:rPr lang="en-US" sz="2800" b="1" dirty="0">
                <a:solidFill>
                  <a:srgbClr val="0000CC"/>
                </a:solidFill>
              </a:rPr>
              <a:t> </a:t>
            </a:r>
            <a:r>
              <a:rPr lang="en-US" sz="2800" b="1" dirty="0" err="1">
                <a:solidFill>
                  <a:srgbClr val="0000CC"/>
                </a:solidFill>
              </a:rPr>
              <a:t>điện</a:t>
            </a:r>
            <a:r>
              <a:rPr lang="en-US" sz="2800" b="1" dirty="0">
                <a:solidFill>
                  <a:srgbClr val="0000CC"/>
                </a:solidFill>
              </a:rPr>
              <a:t> </a:t>
            </a:r>
            <a:r>
              <a:rPr lang="en-US" sz="2800" b="1" dirty="0" err="1">
                <a:solidFill>
                  <a:srgbClr val="0000CC"/>
                </a:solidFill>
              </a:rPr>
              <a:t>của</a:t>
            </a:r>
            <a:r>
              <a:rPr lang="en-US" sz="2800" b="1" dirty="0">
                <a:solidFill>
                  <a:srgbClr val="0000CC"/>
                </a:solidFill>
              </a:rPr>
              <a:t> </a:t>
            </a:r>
            <a:r>
              <a:rPr lang="en-US" sz="2800" b="1" dirty="0" err="1">
                <a:solidFill>
                  <a:srgbClr val="0000CC"/>
                </a:solidFill>
              </a:rPr>
              <a:t>tầu</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6</a:t>
            </a:fld>
            <a:endParaRPr lang="en-US"/>
          </a:p>
        </p:txBody>
      </p:sp>
      <p:sp>
        <p:nvSpPr>
          <p:cNvPr id="8" name="Content Placeholder 2"/>
          <p:cNvSpPr txBox="1">
            <a:spLocks/>
          </p:cNvSpPr>
          <p:nvPr/>
        </p:nvSpPr>
        <p:spPr>
          <a:xfrm>
            <a:off x="533400" y="1371600"/>
            <a:ext cx="34290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Bảng</a:t>
            </a:r>
            <a:r>
              <a:rPr lang="en-US" sz="2400" i="1" dirty="0" smtClean="0"/>
              <a:t> </a:t>
            </a:r>
            <a:r>
              <a:rPr lang="en-US" sz="2400" i="1" dirty="0" err="1" smtClean="0"/>
              <a:t>điện</a:t>
            </a:r>
            <a:r>
              <a:rPr lang="en-US" sz="2400" i="1" dirty="0" smtClean="0"/>
              <a:t> </a:t>
            </a:r>
            <a:r>
              <a:rPr lang="en-US" sz="2400" i="1" dirty="0" err="1" smtClean="0"/>
              <a:t>được</a:t>
            </a:r>
            <a:r>
              <a:rPr lang="en-US" sz="2400" i="1" dirty="0" smtClean="0"/>
              <a:t> </a:t>
            </a:r>
            <a:r>
              <a:rPr lang="en-US" sz="2400" i="1" dirty="0" err="1" smtClean="0"/>
              <a:t>bố</a:t>
            </a:r>
            <a:r>
              <a:rPr lang="en-US" sz="2400" i="1" dirty="0" smtClean="0"/>
              <a:t> </a:t>
            </a:r>
            <a:r>
              <a:rPr lang="en-US" sz="2400" i="1" dirty="0" err="1" smtClean="0"/>
              <a:t>trí</a:t>
            </a:r>
            <a:r>
              <a:rPr lang="en-US" sz="2400" i="1" dirty="0" smtClean="0"/>
              <a:t> </a:t>
            </a:r>
            <a:r>
              <a:rPr lang="en-US" sz="2400" i="1" dirty="0" err="1" smtClean="0"/>
              <a:t>bên</a:t>
            </a:r>
            <a:r>
              <a:rPr lang="en-US" sz="2400" i="1" dirty="0" smtClean="0"/>
              <a:t> </a:t>
            </a:r>
            <a:r>
              <a:rPr lang="en-US" sz="2400" i="1" dirty="0" err="1" smtClean="0"/>
              <a:t>trong</a:t>
            </a:r>
            <a:r>
              <a:rPr lang="en-US" sz="2400" i="1" dirty="0" smtClean="0"/>
              <a:t> cabin </a:t>
            </a:r>
          </a:p>
          <a:p>
            <a:pPr marL="0" indent="0">
              <a:buNone/>
            </a:pPr>
            <a:r>
              <a:rPr lang="en-US" sz="2400" i="1" dirty="0" err="1" smtClean="0">
                <a:solidFill>
                  <a:schemeClr val="tx1">
                    <a:lumMod val="95000"/>
                    <a:lumOff val="5000"/>
                  </a:schemeClr>
                </a:solidFill>
              </a:rPr>
              <a:t>Mỗi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aptomat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đóng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cho</a:t>
            </a:r>
            <a:r>
              <a:rPr lang="en-US" sz="2400" i="1" dirty="0" smtClean="0">
                <a:solidFill>
                  <a:schemeClr val="tx1">
                    <a:lumMod val="95000"/>
                    <a:lumOff val="5000"/>
                  </a:schemeClr>
                </a:solidFill>
              </a:rPr>
              <a:t> 2 </a:t>
            </a:r>
            <a:r>
              <a:rPr lang="en-US" sz="2400" i="1" dirty="0" err="1" smtClean="0">
                <a:solidFill>
                  <a:schemeClr val="tx1">
                    <a:lumMod val="95000"/>
                    <a:lumOff val="5000"/>
                  </a:schemeClr>
                </a:solidFill>
              </a:rPr>
              <a:t>đèn</a:t>
            </a:r>
            <a:r>
              <a:rPr lang="en-US" sz="2400" i="1" dirty="0" smtClean="0">
                <a:solidFill>
                  <a:schemeClr val="tx1">
                    <a:lumMod val="95000"/>
                    <a:lumOff val="5000"/>
                  </a:schemeClr>
                </a:solidFill>
              </a:rPr>
              <a:t> MH</a:t>
            </a:r>
            <a:endParaRPr lang="en-US" sz="2400" dirty="0">
              <a:solidFill>
                <a:schemeClr val="tx1">
                  <a:lumMod val="95000"/>
                  <a:lumOff val="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340" y="2895600"/>
            <a:ext cx="2228660" cy="373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79235"/>
            <a:ext cx="4010975"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82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340" y="152400"/>
            <a:ext cx="6343460" cy="715962"/>
          </a:xfrm>
          <a:solidFill>
            <a:srgbClr val="FFFF00"/>
          </a:solidFill>
        </p:spPr>
        <p:txBody>
          <a:bodyPr>
            <a:normAutofit/>
          </a:bodyPr>
          <a:lstStyle/>
          <a:p>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Tổng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quan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về</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lắp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thao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tác</a:t>
            </a:r>
            <a:r>
              <a:rPr lang="en-US" sz="3200" b="1" dirty="0">
                <a:solidFill>
                  <a:srgbClr val="00B050"/>
                </a:solidFill>
                <a:latin typeface="Times New Roman" pitchFamily="18" charset="0"/>
                <a:cs typeface="Times New Roman" pitchFamily="18" charset="0"/>
              </a:rPr>
              <a:t> </a:t>
            </a: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800" b="1" dirty="0" err="1">
                <a:solidFill>
                  <a:srgbClr val="0000CC"/>
                </a:solidFill>
              </a:rPr>
              <a:t>Thao</a:t>
            </a:r>
            <a:r>
              <a:rPr lang="en-US" sz="2800" b="1" dirty="0">
                <a:solidFill>
                  <a:srgbClr val="0000CC"/>
                </a:solidFill>
              </a:rPr>
              <a:t> </a:t>
            </a:r>
            <a:r>
              <a:rPr lang="en-US" sz="2800" b="1" dirty="0" err="1">
                <a:solidFill>
                  <a:srgbClr val="0000CC"/>
                </a:solidFill>
              </a:rPr>
              <a:t>tắc</a:t>
            </a:r>
            <a:r>
              <a:rPr lang="en-US" sz="2800" b="1" dirty="0">
                <a:solidFill>
                  <a:srgbClr val="0000CC"/>
                </a:solidFill>
              </a:rPr>
              <a:t> </a:t>
            </a:r>
            <a:r>
              <a:rPr lang="en-US" sz="2800" b="1" dirty="0" err="1">
                <a:solidFill>
                  <a:srgbClr val="0000CC"/>
                </a:solidFill>
              </a:rPr>
              <a:t>bật</a:t>
            </a:r>
            <a:r>
              <a:rPr lang="en-US" sz="2800" b="1" dirty="0">
                <a:solidFill>
                  <a:srgbClr val="0000CC"/>
                </a:solidFill>
              </a:rPr>
              <a:t> </a:t>
            </a:r>
            <a:r>
              <a:rPr lang="en-US" sz="2800" b="1" dirty="0" err="1">
                <a:solidFill>
                  <a:srgbClr val="0000CC"/>
                </a:solidFill>
              </a:rPr>
              <a:t>tắt</a:t>
            </a:r>
            <a:r>
              <a:rPr lang="en-US" sz="2800" b="1" dirty="0">
                <a:solidFill>
                  <a:srgbClr val="0000CC"/>
                </a:solidFill>
              </a:rPr>
              <a:t> </a:t>
            </a:r>
            <a:r>
              <a:rPr lang="en-US" sz="2800" b="1" dirty="0" err="1">
                <a:solidFill>
                  <a:srgbClr val="0000CC"/>
                </a:solidFill>
              </a:rPr>
              <a:t>đèn</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7</a:t>
            </a:fld>
            <a:endParaRPr lang="en-US"/>
          </a:p>
        </p:txBody>
      </p:sp>
      <p:sp>
        <p:nvSpPr>
          <p:cNvPr id="8" name="Content Placeholder 2"/>
          <p:cNvSpPr txBox="1">
            <a:spLocks/>
          </p:cNvSpPr>
          <p:nvPr/>
        </p:nvSpPr>
        <p:spPr>
          <a:xfrm>
            <a:off x="533400" y="1371600"/>
            <a:ext cx="34290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Bật</a:t>
            </a:r>
            <a:r>
              <a:rPr lang="en-US" sz="2400" i="1" dirty="0" smtClean="0"/>
              <a:t>, </a:t>
            </a:r>
            <a:r>
              <a:rPr lang="en-US" sz="2400" i="1" dirty="0" err="1" smtClean="0"/>
              <a:t>tắt</a:t>
            </a:r>
            <a:r>
              <a:rPr lang="en-US" sz="2400" i="1" dirty="0" smtClean="0"/>
              <a:t> </a:t>
            </a:r>
            <a:r>
              <a:rPr lang="en-US" sz="2400" i="1" dirty="0" err="1" smtClean="0"/>
              <a:t>các</a:t>
            </a:r>
            <a:r>
              <a:rPr lang="en-US" sz="2400" i="1" dirty="0" smtClean="0"/>
              <a:t> </a:t>
            </a:r>
            <a:r>
              <a:rPr lang="en-US" sz="2400" i="1" dirty="0" err="1" smtClean="0"/>
              <a:t>đèn</a:t>
            </a:r>
            <a:r>
              <a:rPr lang="en-US" sz="2400" i="1" dirty="0" smtClean="0"/>
              <a:t> </a:t>
            </a:r>
            <a:r>
              <a:rPr lang="en-US" sz="2400" i="1" dirty="0" err="1" smtClean="0"/>
              <a:t>không</a:t>
            </a:r>
            <a:r>
              <a:rPr lang="en-US" sz="2400" i="1" dirty="0" smtClean="0"/>
              <a:t> </a:t>
            </a:r>
            <a:r>
              <a:rPr lang="en-US" sz="2400" i="1" dirty="0" err="1" smtClean="0"/>
              <a:t>theo</a:t>
            </a:r>
            <a:r>
              <a:rPr lang="en-US" sz="2400" i="1" dirty="0" smtClean="0"/>
              <a:t> </a:t>
            </a:r>
            <a:r>
              <a:rPr lang="en-US" sz="2400" i="1" dirty="0" err="1" smtClean="0"/>
              <a:t>quy</a:t>
            </a:r>
            <a:r>
              <a:rPr lang="en-US" sz="2400" i="1" dirty="0" smtClean="0"/>
              <a:t> </a:t>
            </a:r>
            <a:r>
              <a:rPr lang="en-US" sz="2400" i="1" dirty="0" err="1" smtClean="0"/>
              <a:t>luật</a:t>
            </a:r>
            <a:r>
              <a:rPr lang="en-US" sz="2400" i="1" dirty="0" smtClean="0"/>
              <a:t> </a:t>
            </a:r>
            <a:r>
              <a:rPr lang="en-US" sz="2400" i="1" dirty="0" err="1" smtClean="0"/>
              <a:t>nào</a:t>
            </a:r>
            <a:r>
              <a:rPr lang="en-US" sz="2400" i="1" dirty="0" smtClean="0"/>
              <a:t> </a:t>
            </a:r>
            <a:r>
              <a:rPr lang="en-US" sz="2400" i="1" dirty="0" err="1" smtClean="0"/>
              <a:t>cả</a:t>
            </a:r>
            <a:r>
              <a:rPr lang="en-US" sz="2400" i="1" dirty="0" smtClean="0"/>
              <a:t> (</a:t>
            </a:r>
            <a:r>
              <a:rPr lang="en-US" sz="2400" i="1" dirty="0" err="1" smtClean="0"/>
              <a:t>tùy</a:t>
            </a:r>
            <a:r>
              <a:rPr lang="en-US" sz="2400" i="1" dirty="0" smtClean="0"/>
              <a:t> </a:t>
            </a:r>
            <a:r>
              <a:rPr lang="en-US" sz="2400" i="1" dirty="0" err="1" smtClean="0"/>
              <a:t>hứng</a:t>
            </a:r>
            <a:r>
              <a:rPr lang="en-US" sz="2400" i="1" dirty="0" smtClean="0"/>
              <a:t>)</a:t>
            </a:r>
            <a:endParaRPr lang="en-US" sz="2400" dirty="0">
              <a:solidFill>
                <a:schemeClr val="tx1">
                  <a:lumMod val="95000"/>
                  <a:lumOff val="5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79235"/>
            <a:ext cx="4010975"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18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fontScale="90000"/>
          </a:bodyPr>
          <a:lstStyle/>
          <a:p>
            <a:r>
              <a:rPr lang="en-US" sz="3200" b="1" dirty="0">
                <a:solidFill>
                  <a:srgbClr val="00B050"/>
                </a:solidFill>
                <a:latin typeface="Times New Roman" pitchFamily="18" charset="0"/>
                <a:cs typeface="Times New Roman" pitchFamily="18" charset="0"/>
              </a:rPr>
              <a:t>2. </a:t>
            </a:r>
            <a:r>
              <a:rPr lang="en-US" sz="3200" b="1" dirty="0" err="1" smtClean="0">
                <a:solidFill>
                  <a:srgbClr val="00B050"/>
                </a:solidFill>
                <a:latin typeface="Times New Roman" pitchFamily="18" charset="0"/>
                <a:cs typeface="Times New Roman" pitchFamily="18" charset="0"/>
              </a:rPr>
              <a:t>Những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hư</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hỏng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hiện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Cháy</a:t>
            </a:r>
            <a:r>
              <a:rPr lang="en-US" sz="2400" b="1" dirty="0" smtClean="0">
                <a:solidFill>
                  <a:srgbClr val="0000CC"/>
                </a:solidFill>
              </a:rPr>
              <a:t> </a:t>
            </a:r>
            <a:r>
              <a:rPr lang="en-US" sz="2400" b="1" dirty="0" err="1" smtClean="0">
                <a:solidFill>
                  <a:srgbClr val="0000CC"/>
                </a:solidFill>
              </a:rPr>
              <a:t>mạch</a:t>
            </a:r>
            <a:r>
              <a:rPr lang="en-US" sz="2400" b="1" dirty="0" smtClean="0">
                <a:solidFill>
                  <a:srgbClr val="0000CC"/>
                </a:solidFill>
              </a:rPr>
              <a:t> do </a:t>
            </a:r>
            <a:r>
              <a:rPr lang="en-US" sz="2400" b="1" dirty="0" err="1" smtClean="0">
                <a:solidFill>
                  <a:srgbClr val="0000CC"/>
                </a:solidFill>
              </a:rPr>
              <a:t>thấm</a:t>
            </a:r>
            <a:r>
              <a:rPr lang="en-US" sz="2400" b="1" dirty="0" smtClean="0">
                <a:solidFill>
                  <a:srgbClr val="0000CC"/>
                </a:solidFill>
              </a:rPr>
              <a:t> </a:t>
            </a:r>
            <a:r>
              <a:rPr lang="en-US" sz="2400" b="1" dirty="0" err="1" smtClean="0">
                <a:solidFill>
                  <a:srgbClr val="0000CC"/>
                </a:solidFill>
              </a:rPr>
              <a:t>nước</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8</a:t>
            </a:fld>
            <a:endParaRPr lang="en-US"/>
          </a:p>
        </p:txBody>
      </p:sp>
      <p:sp>
        <p:nvSpPr>
          <p:cNvPr id="10" name="Content Placeholder 2"/>
          <p:cNvSpPr txBox="1">
            <a:spLocks/>
          </p:cNvSpPr>
          <p:nvPr/>
        </p:nvSpPr>
        <p:spPr>
          <a:xfrm>
            <a:off x="381000" y="5943600"/>
            <a:ext cx="85344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rgbClr val="FF0000"/>
                </a:solidFill>
              </a:rPr>
              <a:t>Khắc</a:t>
            </a:r>
            <a:r>
              <a:rPr lang="en-US" sz="2400" b="1" dirty="0" smtClean="0">
                <a:solidFill>
                  <a:srgbClr val="FF0000"/>
                </a:solidFill>
              </a:rPr>
              <a:t> </a:t>
            </a:r>
            <a:r>
              <a:rPr lang="en-US" sz="2400" b="1" dirty="0" err="1" smtClean="0">
                <a:solidFill>
                  <a:srgbClr val="FF0000"/>
                </a:solidFill>
              </a:rPr>
              <a:t>phục</a:t>
            </a:r>
            <a:r>
              <a:rPr lang="en-US" sz="2400" b="1" dirty="0" smtClean="0">
                <a:solidFill>
                  <a:srgbClr val="FF0000"/>
                </a:solidFill>
              </a:rPr>
              <a:t>: </a:t>
            </a:r>
            <a:r>
              <a:rPr lang="en-US" sz="2400" b="1" dirty="0" err="1" smtClean="0">
                <a:solidFill>
                  <a:srgbClr val="FF0000"/>
                </a:solidFill>
              </a:rPr>
              <a:t>Xử</a:t>
            </a:r>
            <a:r>
              <a:rPr lang="en-US" sz="2400" b="1" dirty="0" smtClean="0">
                <a:solidFill>
                  <a:srgbClr val="FF0000"/>
                </a:solidFill>
              </a:rPr>
              <a:t> </a:t>
            </a:r>
            <a:r>
              <a:rPr lang="en-US" sz="2400" b="1" dirty="0" err="1" smtClean="0">
                <a:solidFill>
                  <a:srgbClr val="FF0000"/>
                </a:solidFill>
              </a:rPr>
              <a:t>lý</a:t>
            </a:r>
            <a:r>
              <a:rPr lang="en-US" sz="2400" b="1" dirty="0" smtClean="0">
                <a:solidFill>
                  <a:srgbClr val="FF0000"/>
                </a:solidFill>
              </a:rPr>
              <a:t> </a:t>
            </a:r>
            <a:r>
              <a:rPr lang="en-US" sz="2400" b="1" dirty="0" err="1" smtClean="0">
                <a:solidFill>
                  <a:srgbClr val="FF0000"/>
                </a:solidFill>
              </a:rPr>
              <a:t>thấm</a:t>
            </a:r>
            <a:r>
              <a:rPr lang="en-US" sz="2400" b="1" dirty="0" smtClean="0">
                <a:solidFill>
                  <a:srgbClr val="FF0000"/>
                </a:solidFill>
              </a:rPr>
              <a:t> </a:t>
            </a:r>
            <a:r>
              <a:rPr lang="en-US" sz="2400" b="1" dirty="0" err="1" smtClean="0">
                <a:solidFill>
                  <a:srgbClr val="FF0000"/>
                </a:solidFill>
              </a:rPr>
              <a:t>nước</a:t>
            </a:r>
            <a:endParaRPr lang="en-US" sz="2400" b="1"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4087483" y="1295400"/>
            <a:ext cx="4800600" cy="4342812"/>
          </a:xfrm>
          <a:prstGeom prst="rect">
            <a:avLst/>
          </a:prstGeom>
          <a:noFill/>
          <a:ln w="9525">
            <a:noFill/>
            <a:miter lim="800000"/>
            <a:headEnd/>
            <a:tailEnd/>
          </a:ln>
          <a:effectLst/>
        </p:spPr>
      </p:pic>
      <p:sp>
        <p:nvSpPr>
          <p:cNvPr id="8" name="Content Placeholder 2"/>
          <p:cNvSpPr txBox="1">
            <a:spLocks/>
          </p:cNvSpPr>
          <p:nvPr/>
        </p:nvSpPr>
        <p:spPr>
          <a:xfrm>
            <a:off x="359434" y="2440688"/>
            <a:ext cx="3581400" cy="27380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solidFill>
                  <a:schemeClr val="tx1">
                    <a:lumMod val="95000"/>
                    <a:lumOff val="5000"/>
                  </a:schemeClr>
                </a:solidFill>
              </a:rPr>
              <a:t>Nguyên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nhân</a:t>
            </a:r>
            <a:r>
              <a:rPr lang="en-US" sz="2400" dirty="0" smtClean="0">
                <a:solidFill>
                  <a:schemeClr val="tx1">
                    <a:lumMod val="95000"/>
                    <a:lumOff val="5000"/>
                  </a:schemeClr>
                </a:solidFill>
              </a:rPr>
              <a:t> do </a:t>
            </a:r>
            <a:r>
              <a:rPr lang="en-US" sz="2400" dirty="0" err="1" smtClean="0">
                <a:solidFill>
                  <a:schemeClr val="tx1">
                    <a:lumMod val="95000"/>
                    <a:lumOff val="5000"/>
                  </a:schemeClr>
                </a:solidFill>
              </a:rPr>
              <a:t>thấm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nước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làm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mạch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dẫn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qua </a:t>
            </a:r>
            <a:r>
              <a:rPr lang="en-US" sz="2400" dirty="0" err="1" smtClean="0">
                <a:solidFill>
                  <a:schemeClr val="tx1">
                    <a:lumMod val="95000"/>
                    <a:lumOff val="5000"/>
                  </a:schemeClr>
                </a:solidFill>
              </a:rPr>
              <a:t>nước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khi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làm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việc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bị</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cháy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mạch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ở </a:t>
            </a:r>
            <a:r>
              <a:rPr lang="en-US" sz="2400" dirty="0" err="1" smtClean="0">
                <a:solidFill>
                  <a:schemeClr val="tx1">
                    <a:lumMod val="95000"/>
                    <a:lumOff val="5000"/>
                  </a:schemeClr>
                </a:solidFill>
              </a:rPr>
              <a:t>những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điểm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nào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mạch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dẫn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tốt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nhất</a:t>
            </a:r>
            <a:endParaRPr lang="en-US" sz="2400" dirty="0" smtClean="0">
              <a:solidFill>
                <a:schemeClr val="tx1">
                  <a:lumMod val="95000"/>
                  <a:lumOff val="5000"/>
                </a:schemeClr>
              </a:solidFill>
            </a:endParaRPr>
          </a:p>
        </p:txBody>
      </p:sp>
      <p:sp>
        <p:nvSpPr>
          <p:cNvPr id="4" name="Oval 3"/>
          <p:cNvSpPr/>
          <p:nvPr/>
        </p:nvSpPr>
        <p:spPr>
          <a:xfrm>
            <a:off x="4648200" y="2362200"/>
            <a:ext cx="2438400" cy="11046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5714999" y="4800599"/>
            <a:ext cx="1752601" cy="8376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Arrow Connector 8"/>
          <p:cNvCxnSpPr/>
          <p:nvPr/>
        </p:nvCxnSpPr>
        <p:spPr>
          <a:xfrm flipV="1">
            <a:off x="3564147" y="2999542"/>
            <a:ext cx="1219200" cy="266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05200" y="3809706"/>
            <a:ext cx="2362200" cy="13690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63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fontScale="90000"/>
          </a:bodyPr>
          <a:lstStyle/>
          <a:p>
            <a:r>
              <a:rPr lang="en-US" sz="3200" b="1" dirty="0">
                <a:solidFill>
                  <a:srgbClr val="00B050"/>
                </a:solidFill>
                <a:latin typeface="Times New Roman" pitchFamily="18" charset="0"/>
                <a:cs typeface="Times New Roman" pitchFamily="18" charset="0"/>
              </a:rPr>
              <a:t>2. </a:t>
            </a:r>
            <a:r>
              <a:rPr lang="en-US" sz="3200" b="1" dirty="0" err="1" smtClean="0">
                <a:solidFill>
                  <a:srgbClr val="00B050"/>
                </a:solidFill>
                <a:latin typeface="Times New Roman" pitchFamily="18" charset="0"/>
                <a:cs typeface="Times New Roman" pitchFamily="18" charset="0"/>
              </a:rPr>
              <a:t>Những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hư</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hỏng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hiện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Cháy</a:t>
            </a:r>
            <a:r>
              <a:rPr lang="en-US" sz="2400" b="1" dirty="0" smtClean="0">
                <a:solidFill>
                  <a:srgbClr val="0000CC"/>
                </a:solidFill>
              </a:rPr>
              <a:t> </a:t>
            </a:r>
            <a:r>
              <a:rPr lang="en-US" sz="2400" b="1" dirty="0" err="1" smtClean="0">
                <a:solidFill>
                  <a:srgbClr val="0000CC"/>
                </a:solidFill>
              </a:rPr>
              <a:t>âm</a:t>
            </a:r>
            <a:r>
              <a:rPr lang="en-US" sz="2400" b="1" dirty="0" smtClean="0">
                <a:solidFill>
                  <a:srgbClr val="0000CC"/>
                </a:solidFill>
              </a:rPr>
              <a:t> ỉ </a:t>
            </a:r>
            <a:r>
              <a:rPr lang="en-US" sz="2400" b="1" dirty="0" err="1" smtClean="0">
                <a:solidFill>
                  <a:srgbClr val="0000CC"/>
                </a:solidFill>
              </a:rPr>
              <a:t>mạch</a:t>
            </a:r>
            <a:r>
              <a:rPr lang="en-US" sz="2400" b="1" dirty="0" smtClean="0">
                <a:solidFill>
                  <a:srgbClr val="0000CC"/>
                </a:solidFill>
              </a:rPr>
              <a:t> </a:t>
            </a:r>
            <a:r>
              <a:rPr lang="en-US" sz="2400" b="1" dirty="0" err="1" smtClean="0">
                <a:solidFill>
                  <a:srgbClr val="0000CC"/>
                </a:solidFill>
              </a:rPr>
              <a:t>nối</a:t>
            </a:r>
            <a:r>
              <a:rPr lang="en-US" sz="2400" b="1" dirty="0" smtClean="0">
                <a:solidFill>
                  <a:srgbClr val="0000CC"/>
                </a:solidFill>
              </a:rPr>
              <a:t> </a:t>
            </a:r>
            <a:r>
              <a:rPr lang="en-US" sz="2400" b="1" dirty="0" err="1" smtClean="0">
                <a:solidFill>
                  <a:srgbClr val="0000CC"/>
                </a:solidFill>
              </a:rPr>
              <a:t>đất</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8/11/2019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9</a:t>
            </a:fld>
            <a:endParaRPr lang="en-US"/>
          </a:p>
        </p:txBody>
      </p:sp>
      <p:sp>
        <p:nvSpPr>
          <p:cNvPr id="7" name="Content Placeholder 2"/>
          <p:cNvSpPr txBox="1">
            <a:spLocks/>
          </p:cNvSpPr>
          <p:nvPr/>
        </p:nvSpPr>
        <p:spPr>
          <a:xfrm>
            <a:off x="3214777" y="2190391"/>
            <a:ext cx="2286000" cy="32025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dirty="0" smtClean="0">
                <a:solidFill>
                  <a:schemeClr val="tx1">
                    <a:lumMod val="95000"/>
                    <a:lumOff val="5000"/>
                  </a:schemeClr>
                </a:solidFill>
              </a:rPr>
              <a:t>Do </a:t>
            </a:r>
            <a:r>
              <a:rPr lang="en-US" sz="2600" dirty="0" err="1" smtClean="0">
                <a:solidFill>
                  <a:schemeClr val="tx1">
                    <a:lumMod val="95000"/>
                    <a:lumOff val="5000"/>
                  </a:schemeClr>
                </a:solidFill>
              </a:rPr>
              <a:t>điện</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thế</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đất</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sinh</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dòng</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điện</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với</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đất</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chưa</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đủ</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lớn</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nên</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cháy</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âm</a:t>
            </a:r>
            <a:r>
              <a:rPr lang="en-US" sz="2600" dirty="0" smtClean="0">
                <a:solidFill>
                  <a:schemeClr val="tx1">
                    <a:lumMod val="95000"/>
                    <a:lumOff val="5000"/>
                  </a:schemeClr>
                </a:solidFill>
              </a:rPr>
              <a:t> ỉ</a:t>
            </a:r>
            <a:endParaRPr lang="en-US" sz="2600" dirty="0" smtClean="0">
              <a:solidFill>
                <a:schemeClr val="tx1">
                  <a:lumMod val="95000"/>
                  <a:lumOff val="5000"/>
                </a:schemeClr>
              </a:solidFill>
            </a:endParaRPr>
          </a:p>
        </p:txBody>
      </p:sp>
      <p:pic>
        <p:nvPicPr>
          <p:cNvPr id="2052" name="Picture 4"/>
          <p:cNvPicPr>
            <a:picLocks noChangeAspect="1" noChangeArrowheads="1"/>
          </p:cNvPicPr>
          <p:nvPr/>
        </p:nvPicPr>
        <p:blipFill>
          <a:blip r:embed="rId2"/>
          <a:srcRect/>
          <a:stretch>
            <a:fillRect/>
          </a:stretch>
        </p:blipFill>
        <p:spPr bwMode="auto">
          <a:xfrm>
            <a:off x="152400" y="1295400"/>
            <a:ext cx="2895600" cy="22098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5791200" y="1371600"/>
            <a:ext cx="2895600" cy="22098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152400" y="3617835"/>
            <a:ext cx="3048000" cy="2111542"/>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a:srcRect/>
          <a:stretch>
            <a:fillRect/>
          </a:stretch>
        </p:blipFill>
        <p:spPr bwMode="auto">
          <a:xfrm>
            <a:off x="5791200" y="3595777"/>
            <a:ext cx="2895599" cy="2133600"/>
          </a:xfrm>
          <a:prstGeom prst="rect">
            <a:avLst/>
          </a:prstGeom>
          <a:noFill/>
          <a:ln w="9525">
            <a:noFill/>
            <a:miter lim="800000"/>
            <a:headEnd/>
            <a:tailEnd/>
          </a:ln>
          <a:effectLst/>
        </p:spPr>
      </p:pic>
      <p:sp>
        <p:nvSpPr>
          <p:cNvPr id="11" name="Content Placeholder 2"/>
          <p:cNvSpPr txBox="1">
            <a:spLocks/>
          </p:cNvSpPr>
          <p:nvPr/>
        </p:nvSpPr>
        <p:spPr>
          <a:xfrm>
            <a:off x="163902" y="5758131"/>
            <a:ext cx="8763000" cy="457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b="1" dirty="0" err="1" smtClean="0">
                <a:solidFill>
                  <a:srgbClr val="FF0000"/>
                </a:solidFill>
              </a:rPr>
              <a:t>Khắc</a:t>
            </a:r>
            <a:r>
              <a:rPr lang="en-US" sz="2600" b="1" dirty="0" smtClean="0">
                <a:solidFill>
                  <a:srgbClr val="FF0000"/>
                </a:solidFill>
              </a:rPr>
              <a:t> </a:t>
            </a:r>
            <a:r>
              <a:rPr lang="en-US" sz="2600" b="1" dirty="0" err="1" smtClean="0">
                <a:solidFill>
                  <a:srgbClr val="FF0000"/>
                </a:solidFill>
              </a:rPr>
              <a:t>phục</a:t>
            </a:r>
            <a:r>
              <a:rPr lang="en-US" sz="2600" b="1" dirty="0" smtClean="0">
                <a:solidFill>
                  <a:srgbClr val="FF0000"/>
                </a:solidFill>
              </a:rPr>
              <a:t>: </a:t>
            </a:r>
            <a:r>
              <a:rPr lang="en-US" sz="2600" b="1" dirty="0" err="1" smtClean="0">
                <a:solidFill>
                  <a:srgbClr val="FF0000"/>
                </a:solidFill>
              </a:rPr>
              <a:t>Xử</a:t>
            </a:r>
            <a:r>
              <a:rPr lang="en-US" sz="2600" b="1" dirty="0" smtClean="0">
                <a:solidFill>
                  <a:srgbClr val="FF0000"/>
                </a:solidFill>
              </a:rPr>
              <a:t> </a:t>
            </a:r>
            <a:r>
              <a:rPr lang="en-US" sz="2600" b="1" dirty="0" err="1" smtClean="0">
                <a:solidFill>
                  <a:srgbClr val="FF0000"/>
                </a:solidFill>
              </a:rPr>
              <a:t>lý</a:t>
            </a:r>
            <a:r>
              <a:rPr lang="en-US" sz="2600" b="1" dirty="0" smtClean="0">
                <a:solidFill>
                  <a:srgbClr val="FF0000"/>
                </a:solidFill>
              </a:rPr>
              <a:t> </a:t>
            </a:r>
            <a:r>
              <a:rPr lang="en-US" sz="2600" b="1" dirty="0" err="1" smtClean="0">
                <a:solidFill>
                  <a:srgbClr val="FF0000"/>
                </a:solidFill>
              </a:rPr>
              <a:t>mạch</a:t>
            </a:r>
            <a:r>
              <a:rPr lang="en-US" sz="2600" b="1" dirty="0" smtClean="0">
                <a:solidFill>
                  <a:srgbClr val="FF0000"/>
                </a:solidFill>
              </a:rPr>
              <a:t> </a:t>
            </a:r>
            <a:r>
              <a:rPr lang="en-US" sz="2600" b="1" dirty="0" err="1" smtClean="0">
                <a:solidFill>
                  <a:srgbClr val="FF0000"/>
                </a:solidFill>
              </a:rPr>
              <a:t>nối</a:t>
            </a:r>
            <a:r>
              <a:rPr lang="en-US" sz="2600" b="1" dirty="0" smtClean="0">
                <a:solidFill>
                  <a:srgbClr val="FF0000"/>
                </a:solidFill>
              </a:rPr>
              <a:t> </a:t>
            </a:r>
            <a:r>
              <a:rPr lang="en-US" sz="2600" b="1" dirty="0" err="1" smtClean="0">
                <a:solidFill>
                  <a:srgbClr val="FF0000"/>
                </a:solidFill>
              </a:rPr>
              <a:t>đất</a:t>
            </a:r>
            <a:endParaRPr lang="en-US" sz="2600" b="1" dirty="0">
              <a:solidFill>
                <a:srgbClr val="FF0000"/>
              </a:solidFill>
            </a:endParaRPr>
          </a:p>
        </p:txBody>
      </p:sp>
      <p:cxnSp>
        <p:nvCxnSpPr>
          <p:cNvPr id="12" name="Straight Arrow Connector 11"/>
          <p:cNvCxnSpPr/>
          <p:nvPr/>
        </p:nvCxnSpPr>
        <p:spPr>
          <a:xfrm>
            <a:off x="4953000" y="3791669"/>
            <a:ext cx="1447800" cy="5517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34000" y="2743200"/>
            <a:ext cx="190499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438400" y="2400300"/>
            <a:ext cx="848264" cy="342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057400" y="4477828"/>
            <a:ext cx="1229264" cy="4751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737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1673</TotalTime>
  <Words>2774</Words>
  <Application>Microsoft Office PowerPoint</Application>
  <PresentationFormat>On-screen Show (4:3)</PresentationFormat>
  <Paragraphs>368</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Hư hỏng đèn tầu cá và hướng khắc phục</vt:lpstr>
      <vt:lpstr>1. Tổng quan về lắp đặt</vt:lpstr>
      <vt:lpstr>1. Tổng quan về lắp đặt</vt:lpstr>
      <vt:lpstr>1. Tổng quan về lắp đặt và thao tác </vt:lpstr>
      <vt:lpstr>1. Tổng quan về lắp đặt và thao tác </vt:lpstr>
      <vt:lpstr>1. Tổng quan về lắp đặt và thao tác </vt:lpstr>
      <vt:lpstr>1. Tổng quan về lắp đặt và thao tác </vt:lpstr>
      <vt:lpstr>2. Những hư hỏng hiện tại</vt:lpstr>
      <vt:lpstr>2. Những hư hỏng hiện tại</vt:lpstr>
      <vt:lpstr>2. Những hư hỏng hiện tại</vt:lpstr>
      <vt:lpstr>2. Những hư hỏng hiện tại</vt:lpstr>
      <vt:lpstr>3. Mạch bảo vệ hiện tại</vt:lpstr>
      <vt:lpstr>3. Mạch bảo vệ hiện tại</vt:lpstr>
      <vt:lpstr>3. Mạch bảo vệ hiện tại</vt:lpstr>
      <vt:lpstr>3. Mạch bảo vệ hiện tại</vt:lpstr>
      <vt:lpstr>4. Các sơ đồ bảo vệ xung sét điển hình</vt:lpstr>
      <vt:lpstr>4. Các sơ đồ bảo vệ xung sét điển hình</vt:lpstr>
      <vt:lpstr>4. Các sơ đồ bảo vệ xung sét điển hình</vt:lpstr>
      <vt:lpstr>4. Các sơ đồ bảo vệ xung sét điển hình</vt:lpstr>
      <vt:lpstr>4. Các sơ đồ bảo vệ xung sét điển hình</vt:lpstr>
      <vt:lpstr>4. Các sơ đồ bảo vệ xung sét điển hình</vt:lpstr>
      <vt:lpstr>4. Các sơ đồ bảo vệ xung sét điển hình</vt:lpstr>
      <vt:lpstr>5. Dự đoán nguyên nhân hư hỏng</vt:lpstr>
      <vt:lpstr>5. Dự đoán nguyên nhân hư hỏng</vt:lpstr>
      <vt:lpstr>5. Dự đoán nguyên nhân hư hỏng</vt:lpstr>
      <vt:lpstr>5. Dự đoán nguyên nhân hư hỏng</vt:lpstr>
      <vt:lpstr>5. Dự đoán nguyên nhân hư hỏng</vt:lpstr>
      <vt:lpstr>5. Dự đoán nguyên nhân hư hỏng</vt:lpstr>
      <vt:lpstr>5. Dự đoán nguyên nhân hư hỏng</vt:lpstr>
      <vt:lpstr>5. Dự đoán nguyên nhân hư hỏng</vt:lpstr>
      <vt:lpstr>5. Dự đoán nguyên nhân hư hỏng</vt:lpstr>
      <vt:lpstr>5. Dự đoán nguyên nhân hư hỏng</vt:lpstr>
      <vt:lpstr>PowerPoint Presentation</vt:lpstr>
      <vt:lpstr>5. Dự đoán nguyên nhân hư hỏng</vt:lpstr>
      <vt:lpstr>5. Dự đoán nguyên nhân hư hỏng</vt:lpstr>
      <vt:lpstr>5. Dự đoán nguyên nhân hư hỏng</vt:lpstr>
      <vt:lpstr>6. Phân tích kết quả kiểm tra tại tầu</vt:lpstr>
      <vt:lpstr>6. Phân tích kết quả kiểm tra tại tầu</vt:lpstr>
      <vt:lpstr>6. Phân tích kết quả kiểm tra tại tầu</vt:lpstr>
      <vt:lpstr>6. Phân tích kết quả kiểm tra tại tầu</vt:lpstr>
      <vt:lpstr>6. Phân tích kết quả kiểm tra tại tầu</vt:lpstr>
      <vt:lpstr>6. Phân tích kết quả kiểm tra tại tầu</vt:lpstr>
      <vt:lpstr>7. Giải pháp</vt:lpstr>
      <vt:lpstr>7. Giải pháp</vt:lpstr>
      <vt:lpstr>7. Giải pháp</vt:lpstr>
      <vt:lpstr>Hình ảnh thêm về tầu cá</vt:lpstr>
      <vt:lpstr>Hình ảnh thêm về tầu cá</vt:lpstr>
      <vt:lpstr>Hình ảnh thêm về tầu cá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Bảo vệ xung điện áp</dc:title>
  <dc:creator>Notebook</dc:creator>
  <cp:lastModifiedBy>abc</cp:lastModifiedBy>
  <cp:revision>131</cp:revision>
  <dcterms:created xsi:type="dcterms:W3CDTF">2016-09-06T12:47:49Z</dcterms:created>
  <dcterms:modified xsi:type="dcterms:W3CDTF">2019-08-11T01:20:58Z</dcterms:modified>
</cp:coreProperties>
</file>