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41" r:id="rId3"/>
    <p:sldId id="340" r:id="rId4"/>
    <p:sldId id="339" r:id="rId5"/>
    <p:sldId id="356" r:id="rId6"/>
    <p:sldId id="336" r:id="rId7"/>
    <p:sldId id="347" r:id="rId8"/>
    <p:sldId id="342" r:id="rId9"/>
    <p:sldId id="343" r:id="rId10"/>
    <p:sldId id="344" r:id="rId11"/>
    <p:sldId id="345" r:id="rId12"/>
    <p:sldId id="348" r:id="rId13"/>
    <p:sldId id="349" r:id="rId14"/>
    <p:sldId id="358" r:id="rId15"/>
    <p:sldId id="361" r:id="rId16"/>
    <p:sldId id="359" r:id="rId17"/>
    <p:sldId id="357" r:id="rId18"/>
    <p:sldId id="350" r:id="rId19"/>
    <p:sldId id="325" r:id="rId20"/>
    <p:sldId id="334" r:id="rId21"/>
    <p:sldId id="351" r:id="rId22"/>
    <p:sldId id="353" r:id="rId23"/>
    <p:sldId id="352" r:id="rId24"/>
    <p:sldId id="332" r:id="rId25"/>
    <p:sldId id="355" r:id="rId26"/>
    <p:sldId id="35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87" d="100"/>
          <a:sy n="87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7AD03-6B6F-4DB8-B278-3B8925DE37FA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A199E-EB4B-463C-856E-BF778E1B3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2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A457-E433-46F7-9E78-52603164EC7E}" type="datetime1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E8E4-413F-4071-88D6-A3F80AEE6FF3}" type="datetime1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8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05C9-BF4D-4E97-84B9-646C83F8FFD7}" type="datetime1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3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74FD-ADB8-49E3-A4C8-BE9AB8556F15}" type="datetime1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2AB4-F9FC-4295-80AB-AA67FE96C338}" type="datetime1">
              <a:rPr lang="en-US" smtClean="0"/>
              <a:t>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9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60A4-0A00-45ED-BFDA-47F45FD28132}" type="datetime1">
              <a:rPr lang="en-US" smtClean="0"/>
              <a:t>8/10/2019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9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3945-9E24-4A82-AA0E-86D633FA08FC}" type="datetime1">
              <a:rPr lang="en-US" smtClean="0"/>
              <a:t>8/10/2019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1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01EB-DE65-4F18-A808-4A3A5F6BCEE6}" type="datetime1">
              <a:rPr lang="en-US" smtClean="0"/>
              <a:t>8/10/2019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5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7BD4-F56A-425C-95B4-4330D5996B7C}" type="datetime1">
              <a:rPr lang="en-US" smtClean="0"/>
              <a:t>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5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9F29-B643-4F64-8EB3-0B45329B1EDF}" type="datetime1">
              <a:rPr lang="en-US" smtClean="0"/>
              <a:t>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C715-FD84-4FB4-80B6-670B57FDBA0E}" type="datetime1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5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tronics-articles.com/PROT001/en-transient-overvoltage-suppression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tivietnam.com/tin-tuc/7-set-duoc-hinh-thanh-nhu-the-nao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tối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ưu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tầu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</a:t>
            </a: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819400"/>
            <a:ext cx="7696200" cy="27432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Hiện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trang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mạch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bảo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xung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sét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tầu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cá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Các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sơ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đồ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bảo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xung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sét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điển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hình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Dự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đoán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nguyên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nhân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hỏng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Giải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pháp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E374-76AA-4A10-B69C-FD7381E81078}" type="datetime1">
              <a:rPr lang="en-US" smtClean="0"/>
              <a:t>8/10/2019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228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Mong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thầy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</a:rPr>
              <a:t> ý </a:t>
            </a:r>
            <a:r>
              <a:rPr lang="en-US" sz="2400" b="1" dirty="0" err="1" smtClean="0">
                <a:solidFill>
                  <a:srgbClr val="FF0000"/>
                </a:solidFill>
              </a:rPr>
              <a:t>kiến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phản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biện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</a:rPr>
              <a:t> ý </a:t>
            </a:r>
            <a:r>
              <a:rPr lang="en-US" sz="2400" b="1" dirty="0" err="1" smtClean="0">
                <a:solidFill>
                  <a:srgbClr val="FF0000"/>
                </a:solidFill>
              </a:rPr>
              <a:t>kiến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mới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nội</a:t>
            </a:r>
            <a:r>
              <a:rPr lang="en-US" sz="2400" b="1" dirty="0" smtClean="0">
                <a:solidFill>
                  <a:srgbClr val="FF0000"/>
                </a:solidFill>
              </a:rPr>
              <a:t> dung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liệu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này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7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543800" cy="762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2. </a:t>
            </a:r>
            <a:r>
              <a:rPr lang="en-US" sz="3600" b="1" dirty="0" err="1" smtClean="0">
                <a:solidFill>
                  <a:srgbClr val="00B050"/>
                </a:solidFill>
              </a:rPr>
              <a:t>Các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sơ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đồ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bảo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vệ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xung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sét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điển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hình</a:t>
            </a:r>
            <a:endParaRPr lang="vi-VN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003300"/>
            <a:ext cx="71628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sơ</a:t>
            </a:r>
            <a:r>
              <a:rPr lang="en-US" sz="2800" b="1" dirty="0"/>
              <a:t> </a:t>
            </a:r>
            <a:r>
              <a:rPr lang="en-US" sz="2800" b="1" dirty="0" err="1"/>
              <a:t>đồ</a:t>
            </a:r>
            <a:r>
              <a:rPr lang="en-US" sz="2800" b="1" dirty="0"/>
              <a:t> </a:t>
            </a:r>
            <a:r>
              <a:rPr lang="en-US" sz="2800" b="1" dirty="0" err="1"/>
              <a:t>mạch</a:t>
            </a:r>
            <a:endParaRPr lang="vi-VN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8/10/2019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15822"/>
            <a:ext cx="4704589" cy="314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5334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err="1" smtClean="0"/>
              <a:t>Sơ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này</a:t>
            </a:r>
            <a:r>
              <a:rPr lang="en-US" sz="2400" dirty="0" smtClean="0"/>
              <a:t> 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sơ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c.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ta </a:t>
            </a:r>
            <a:r>
              <a:rPr lang="en-US" sz="2400" dirty="0" err="1" smtClean="0"/>
              <a:t>đưa</a:t>
            </a:r>
            <a:r>
              <a:rPr lang="en-US" sz="2400" dirty="0" smtClean="0"/>
              <a:t> </a:t>
            </a:r>
            <a:r>
              <a:rPr lang="en-US" sz="2400" dirty="0" err="1" smtClean="0"/>
              <a:t>thêm</a:t>
            </a:r>
            <a:r>
              <a:rPr lang="en-US" sz="2400" dirty="0" smtClean="0"/>
              <a:t> </a:t>
            </a:r>
            <a:r>
              <a:rPr lang="en-US" sz="2400" dirty="0" err="1" smtClean="0"/>
              <a:t>chì</a:t>
            </a:r>
            <a:r>
              <a:rPr lang="en-US" sz="2400" dirty="0" smtClean="0"/>
              <a:t> </a:t>
            </a:r>
            <a:r>
              <a:rPr lang="en-US" sz="2400" dirty="0" err="1" smtClean="0"/>
              <a:t>nhiệt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mạch</a:t>
            </a:r>
            <a:r>
              <a:rPr lang="en-US" sz="2400" dirty="0" smtClean="0"/>
              <a:t> </a:t>
            </a:r>
            <a:r>
              <a:rPr lang="en-US" sz="2400" dirty="0" err="1" smtClean="0"/>
              <a:t>nối</a:t>
            </a:r>
            <a:r>
              <a:rPr lang="en-US" sz="2400" dirty="0" smtClean="0"/>
              <a:t> </a:t>
            </a:r>
            <a:r>
              <a:rPr lang="en-US" sz="2400" dirty="0" err="1" smtClean="0"/>
              <a:t>đất</a:t>
            </a:r>
            <a:r>
              <a:rPr lang="en-US" sz="2400" dirty="0" smtClean="0"/>
              <a:t>. </a:t>
            </a:r>
          </a:p>
          <a:p>
            <a:pPr marL="0" indent="0">
              <a:buFont typeface="Arial" pitchFamily="34" charset="0"/>
              <a:buNone/>
            </a:pPr>
            <a:endParaRPr lang="vi-VN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2438400"/>
            <a:ext cx="37338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000" dirty="0"/>
              <a:t>Khi các </a:t>
            </a:r>
            <a:r>
              <a:rPr lang="vi-VN" sz="2000" dirty="0" smtClean="0"/>
              <a:t>MOV2, MOV3 </a:t>
            </a:r>
            <a:r>
              <a:rPr lang="vi-VN" sz="2000" dirty="0"/>
              <a:t>được sử dụng trong các mạch nối </a:t>
            </a:r>
            <a:r>
              <a:rPr lang="vi-VN" sz="2000" dirty="0" smtClean="0"/>
              <a:t>đất, </a:t>
            </a:r>
            <a:r>
              <a:rPr lang="vi-VN" sz="2000" dirty="0"/>
              <a:t>rủi ro phải được xem xét là cầu chì </a:t>
            </a:r>
            <a:r>
              <a:rPr lang="vi-VN" sz="2000" dirty="0" smtClean="0"/>
              <a:t>dòng điện (Fuse) </a:t>
            </a:r>
            <a:r>
              <a:rPr lang="vi-VN" sz="2000" dirty="0"/>
              <a:t>có thể không </a:t>
            </a:r>
            <a:r>
              <a:rPr lang="vi-VN" sz="2000" dirty="0" smtClean="0"/>
              <a:t>đứt </a:t>
            </a:r>
            <a:r>
              <a:rPr lang="vi-VN" sz="2000" dirty="0"/>
              <a:t>nếu điện trở nối đất quá cao và theo cách này thì dòng điện bị </a:t>
            </a:r>
            <a:r>
              <a:rPr lang="vi-VN" sz="2000" dirty="0" smtClean="0"/>
              <a:t>giới hạn làm cho MOV nung nóng. </a:t>
            </a:r>
            <a:endParaRPr lang="vi-VN" sz="2000" dirty="0"/>
          </a:p>
          <a:p>
            <a:pPr marL="0" indent="0">
              <a:buNone/>
            </a:pPr>
            <a:r>
              <a:rPr lang="vi-VN" sz="2000" dirty="0" smtClean="0"/>
              <a:t>Người ta đưa chì nhiệt vào để dòng điện làm nóng chì nhiệt và nó sẽ đứt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6953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543800" cy="762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2. </a:t>
            </a:r>
            <a:r>
              <a:rPr lang="en-US" sz="3600" b="1" dirty="0" err="1" smtClean="0">
                <a:solidFill>
                  <a:srgbClr val="00B050"/>
                </a:solidFill>
              </a:rPr>
              <a:t>Các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sơ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đồ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bảo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vệ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xung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sét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điển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hình</a:t>
            </a:r>
            <a:endParaRPr lang="vi-VN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003300"/>
            <a:ext cx="71628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sơ</a:t>
            </a:r>
            <a:r>
              <a:rPr lang="en-US" sz="2800" b="1" dirty="0"/>
              <a:t> </a:t>
            </a:r>
            <a:r>
              <a:rPr lang="en-US" sz="2800" b="1" dirty="0" err="1"/>
              <a:t>đồ</a:t>
            </a:r>
            <a:r>
              <a:rPr lang="en-US" sz="2800" b="1" dirty="0"/>
              <a:t> </a:t>
            </a:r>
            <a:r>
              <a:rPr lang="en-US" sz="2800" b="1" dirty="0" err="1"/>
              <a:t>mạch</a:t>
            </a:r>
            <a:endParaRPr lang="vi-VN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8/10/2019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66849"/>
            <a:ext cx="2819400" cy="250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5486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sơ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này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ta </a:t>
            </a:r>
            <a:r>
              <a:rPr lang="en-US" sz="2400" dirty="0" err="1" smtClean="0"/>
              <a:t>đưa</a:t>
            </a:r>
            <a:r>
              <a:rPr lang="en-US" sz="2400" dirty="0" smtClean="0"/>
              <a:t> </a:t>
            </a:r>
            <a:r>
              <a:rPr lang="en-US" sz="2400" dirty="0" err="1" smtClean="0"/>
              <a:t>thêm</a:t>
            </a:r>
            <a:r>
              <a:rPr lang="en-US" sz="2400" dirty="0" smtClean="0"/>
              <a:t> GDT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mạch</a:t>
            </a:r>
            <a:r>
              <a:rPr lang="en-US" sz="2400" dirty="0" smtClean="0"/>
              <a:t> </a:t>
            </a:r>
            <a:r>
              <a:rPr lang="en-US" sz="2400" dirty="0" err="1" smtClean="0"/>
              <a:t>nối</a:t>
            </a:r>
            <a:r>
              <a:rPr lang="en-US" sz="2400" dirty="0" smtClean="0"/>
              <a:t> </a:t>
            </a:r>
            <a:r>
              <a:rPr lang="en-US" sz="2400" dirty="0" err="1" smtClean="0"/>
              <a:t>đất</a:t>
            </a:r>
            <a:endParaRPr lang="vi-VN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4500" y="2438400"/>
            <a:ext cx="53467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err="1" smtClean="0"/>
              <a:t>Việc</a:t>
            </a:r>
            <a:r>
              <a:rPr lang="en-US" sz="2400" dirty="0" smtClean="0"/>
              <a:t> </a:t>
            </a:r>
            <a:r>
              <a:rPr lang="en-US" sz="2400" dirty="0" err="1" smtClean="0"/>
              <a:t>đưa</a:t>
            </a:r>
            <a:r>
              <a:rPr lang="en-US" sz="2400" dirty="0" smtClean="0"/>
              <a:t> </a:t>
            </a:r>
            <a:r>
              <a:rPr lang="en-US" sz="2400" dirty="0" err="1" smtClean="0"/>
              <a:t>thêm</a:t>
            </a:r>
            <a:r>
              <a:rPr lang="en-US" sz="2400" dirty="0" smtClean="0"/>
              <a:t> GDT </a:t>
            </a:r>
            <a:r>
              <a:rPr lang="en-US" sz="2400" dirty="0" err="1" smtClean="0"/>
              <a:t>nhằm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mục</a:t>
            </a:r>
            <a:r>
              <a:rPr lang="en-US" sz="2400" dirty="0" smtClean="0"/>
              <a:t> </a:t>
            </a:r>
            <a:r>
              <a:rPr lang="en-US" sz="2400" dirty="0" err="1" smtClean="0"/>
              <a:t>đích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9100" y="3276600"/>
            <a:ext cx="53467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bỏ</a:t>
            </a:r>
            <a:r>
              <a:rPr lang="en-US" sz="2400" dirty="0" smtClean="0"/>
              <a:t> </a:t>
            </a:r>
            <a:r>
              <a:rPr lang="en-US" sz="2400" dirty="0" err="1" smtClean="0"/>
              <a:t>dòng</a:t>
            </a:r>
            <a:r>
              <a:rPr lang="en-US" sz="2400" dirty="0" smtClean="0"/>
              <a:t> </a:t>
            </a:r>
            <a:r>
              <a:rPr lang="en-US" sz="2400" dirty="0" err="1" smtClean="0"/>
              <a:t>rò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MOV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chúng</a:t>
            </a:r>
            <a:r>
              <a:rPr lang="en-US" sz="2400" dirty="0" smtClean="0"/>
              <a:t>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già</a:t>
            </a:r>
            <a:r>
              <a:rPr lang="en-US" sz="2400" dirty="0" smtClean="0"/>
              <a:t> </a:t>
            </a:r>
            <a:r>
              <a:rPr lang="en-US" sz="2400" dirty="0" err="1" smtClean="0"/>
              <a:t>hóa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19100" y="4076700"/>
            <a:ext cx="8420100" cy="186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2.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MOV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thấp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mức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 smtClean="0"/>
              <a:t>thiết</a:t>
            </a:r>
            <a:r>
              <a:rPr lang="en-US" sz="2400" dirty="0" smtClean="0"/>
              <a:t>. </a:t>
            </a:r>
            <a:r>
              <a:rPr lang="en-US" sz="2400" dirty="0"/>
              <a:t>MOV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thấp</a:t>
            </a:r>
            <a:r>
              <a:rPr lang="en-US" sz="2400" dirty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lợi</a:t>
            </a:r>
            <a:r>
              <a:rPr lang="en-US" sz="2400" dirty="0" smtClean="0"/>
              <a:t> </a:t>
            </a:r>
            <a:r>
              <a:rPr lang="en-US" sz="2400" dirty="0" err="1" smtClean="0"/>
              <a:t>hơn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việc</a:t>
            </a:r>
            <a:r>
              <a:rPr lang="en-US" sz="2400" dirty="0" smtClean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lý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ở</a:t>
            </a:r>
            <a:r>
              <a:rPr lang="en-US" sz="2400" dirty="0" smtClean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mức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. MOV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hạn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qua GDT.</a:t>
            </a:r>
            <a:endParaRPr lang="vi-VN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9900" y="5638800"/>
            <a:ext cx="8420100" cy="933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3. GDT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ly</a:t>
            </a:r>
            <a:r>
              <a:rPr lang="en-US" sz="2400" dirty="0"/>
              <a:t> MOV </a:t>
            </a:r>
            <a:r>
              <a:rPr lang="en-US" sz="2400" dirty="0" err="1"/>
              <a:t>khỏi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dây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vẫn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, do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khỏi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tạm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hỏng</a:t>
            </a:r>
            <a:r>
              <a:rPr lang="en-US" sz="2400" dirty="0"/>
              <a:t> MOV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. 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7139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543800" cy="762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2. </a:t>
            </a:r>
            <a:r>
              <a:rPr lang="en-US" sz="3600" b="1" dirty="0" err="1" smtClean="0">
                <a:solidFill>
                  <a:srgbClr val="00B050"/>
                </a:solidFill>
              </a:rPr>
              <a:t>Các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sơ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đồ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bảo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vệ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xung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sét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điển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hình</a:t>
            </a:r>
            <a:endParaRPr lang="vi-VN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900"/>
            <a:ext cx="71628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sơ</a:t>
            </a:r>
            <a:r>
              <a:rPr lang="en-US" sz="2800" b="1" dirty="0"/>
              <a:t> </a:t>
            </a:r>
            <a:r>
              <a:rPr lang="en-US" sz="2800" b="1" dirty="0" err="1"/>
              <a:t>đồ</a:t>
            </a:r>
            <a:r>
              <a:rPr lang="en-US" sz="2800" b="1" dirty="0"/>
              <a:t> </a:t>
            </a:r>
            <a:r>
              <a:rPr lang="en-US" sz="2800" b="1" dirty="0" err="1"/>
              <a:t>mạch</a:t>
            </a:r>
            <a:endParaRPr lang="vi-VN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8/10/2019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1023114"/>
            <a:ext cx="2819400" cy="250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7350" y="1411230"/>
            <a:ext cx="5486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sơ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này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chấp</a:t>
            </a:r>
            <a:r>
              <a:rPr lang="en-US" sz="2400" dirty="0" smtClean="0"/>
              <a:t> </a:t>
            </a:r>
            <a:r>
              <a:rPr lang="en-US" sz="2400" dirty="0" err="1" smtClean="0"/>
              <a:t>nhận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nhược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endParaRPr lang="vi-VN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109730"/>
            <a:ext cx="53467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Tuy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,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rò</a:t>
            </a:r>
            <a:r>
              <a:rPr lang="en-US" sz="2400" dirty="0"/>
              <a:t> qua MOV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đủ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GDT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tắt</a:t>
            </a:r>
            <a:endParaRPr lang="vi-VN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6087894"/>
            <a:ext cx="8382000" cy="41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u="sng" dirty="0">
                <a:hlinkClick r:id="rId3"/>
              </a:rPr>
              <a:t>http://www.electronics-articles.com/PROT001/en-transient-overvoltage-suppression.html</a:t>
            </a:r>
            <a:endParaRPr lang="vi-VN" sz="1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22529"/>
            <a:ext cx="6477000" cy="32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95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4770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942274"/>
            <a:ext cx="82296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err="1"/>
              <a:t>Hiện</a:t>
            </a:r>
            <a:r>
              <a:rPr lang="en-US" sz="2400" i="1" dirty="0"/>
              <a:t> nay </a:t>
            </a:r>
            <a:r>
              <a:rPr lang="en-US" sz="2400" i="1" dirty="0" err="1"/>
              <a:t>thường</a:t>
            </a:r>
            <a:r>
              <a:rPr lang="en-US" sz="2400" i="1" dirty="0"/>
              <a:t> </a:t>
            </a:r>
            <a:r>
              <a:rPr lang="en-US" sz="2400" i="1" dirty="0" err="1"/>
              <a:t>hỏng</a:t>
            </a:r>
            <a:r>
              <a:rPr lang="en-US" sz="2400" i="1" dirty="0"/>
              <a:t> MOV2, MOV3</a:t>
            </a:r>
          </a:p>
          <a:p>
            <a:pPr marL="0" indent="0">
              <a:buNone/>
            </a:pPr>
            <a:r>
              <a:rPr lang="en-US" sz="2400" i="1" dirty="0" err="1">
                <a:solidFill>
                  <a:srgbClr val="FF0000"/>
                </a:solidFill>
              </a:rPr>
              <a:t>Lý</a:t>
            </a:r>
            <a:r>
              <a:rPr lang="en-US" sz="2400" i="1" dirty="0">
                <a:solidFill>
                  <a:srgbClr val="FF0000"/>
                </a:solidFill>
              </a:rPr>
              <a:t> do </a:t>
            </a:r>
            <a:r>
              <a:rPr lang="en-US" sz="2400" i="1" dirty="0" err="1">
                <a:solidFill>
                  <a:srgbClr val="FF0000"/>
                </a:solidFill>
              </a:rPr>
              <a:t>là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có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dòng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chạy</a:t>
            </a:r>
            <a:r>
              <a:rPr lang="en-US" sz="2400" i="1" dirty="0">
                <a:solidFill>
                  <a:srgbClr val="FF0000"/>
                </a:solidFill>
              </a:rPr>
              <a:t> qua </a:t>
            </a:r>
            <a:r>
              <a:rPr lang="en-US" sz="2400" i="1" dirty="0" err="1">
                <a:solidFill>
                  <a:srgbClr val="FF0000"/>
                </a:solidFill>
              </a:rPr>
              <a:t>mạch</a:t>
            </a:r>
            <a:r>
              <a:rPr lang="en-US" sz="2400" i="1" dirty="0">
                <a:solidFill>
                  <a:srgbClr val="FF0000"/>
                </a:solidFill>
              </a:rPr>
              <a:t> MOV2, MOV3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DEA-2254-41DD-8196-9127AC3DA4B1}" type="datetime1">
              <a:rPr lang="en-US" smtClean="0"/>
              <a:t>8/10/2019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" y="3505200"/>
            <a:ext cx="7848600" cy="2192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3999" y="762000"/>
            <a:ext cx="3416299" cy="2999677"/>
            <a:chOff x="5321300" y="1000823"/>
            <a:chExt cx="3416299" cy="299967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300" y="1000823"/>
              <a:ext cx="3416299" cy="2999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Freeform 3"/>
            <p:cNvSpPr/>
            <p:nvPr/>
          </p:nvSpPr>
          <p:spPr>
            <a:xfrm flipH="1">
              <a:off x="7245348" y="1589974"/>
              <a:ext cx="298452" cy="2286000"/>
            </a:xfrm>
            <a:custGeom>
              <a:avLst/>
              <a:gdLst>
                <a:gd name="connsiteX0" fmla="*/ 0 w 342900"/>
                <a:gd name="connsiteY0" fmla="*/ 0 h 1371600"/>
                <a:gd name="connsiteX1" fmla="*/ 0 w 342900"/>
                <a:gd name="connsiteY1" fmla="*/ 787400 h 1371600"/>
                <a:gd name="connsiteX2" fmla="*/ 342900 w 342900"/>
                <a:gd name="connsiteY2" fmla="*/ 787400 h 1371600"/>
                <a:gd name="connsiteX3" fmla="*/ 342900 w 342900"/>
                <a:gd name="connsiteY3" fmla="*/ 1371600 h 1371600"/>
                <a:gd name="connsiteX4" fmla="*/ 342900 w 342900"/>
                <a:gd name="connsiteY4" fmla="*/ 1371600 h 1371600"/>
                <a:gd name="connsiteX0" fmla="*/ 0 w 342900"/>
                <a:gd name="connsiteY0" fmla="*/ 0 h 2286000"/>
                <a:gd name="connsiteX1" fmla="*/ 0 w 342900"/>
                <a:gd name="connsiteY1" fmla="*/ 1701800 h 2286000"/>
                <a:gd name="connsiteX2" fmla="*/ 342900 w 342900"/>
                <a:gd name="connsiteY2" fmla="*/ 1701800 h 2286000"/>
                <a:gd name="connsiteX3" fmla="*/ 342900 w 342900"/>
                <a:gd name="connsiteY3" fmla="*/ 2286000 h 2286000"/>
                <a:gd name="connsiteX4" fmla="*/ 342900 w 342900"/>
                <a:gd name="connsiteY4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2286000">
                  <a:moveTo>
                    <a:pt x="0" y="0"/>
                  </a:moveTo>
                  <a:lnTo>
                    <a:pt x="0" y="1701800"/>
                  </a:lnTo>
                  <a:lnTo>
                    <a:pt x="342900" y="1701800"/>
                  </a:lnTo>
                  <a:lnTo>
                    <a:pt x="342900" y="2286000"/>
                  </a:lnTo>
                  <a:lnTo>
                    <a:pt x="342900" y="2286000"/>
                  </a:ln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99249" y="2500661"/>
              <a:ext cx="342900" cy="1371600"/>
            </a:xfrm>
            <a:custGeom>
              <a:avLst/>
              <a:gdLst>
                <a:gd name="connsiteX0" fmla="*/ 0 w 342900"/>
                <a:gd name="connsiteY0" fmla="*/ 0 h 1371600"/>
                <a:gd name="connsiteX1" fmla="*/ 0 w 342900"/>
                <a:gd name="connsiteY1" fmla="*/ 787400 h 1371600"/>
                <a:gd name="connsiteX2" fmla="*/ 342900 w 342900"/>
                <a:gd name="connsiteY2" fmla="*/ 787400 h 1371600"/>
                <a:gd name="connsiteX3" fmla="*/ 342900 w 342900"/>
                <a:gd name="connsiteY3" fmla="*/ 1371600 h 1371600"/>
                <a:gd name="connsiteX4" fmla="*/ 342900 w 342900"/>
                <a:gd name="connsiteY4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371600">
                  <a:moveTo>
                    <a:pt x="0" y="0"/>
                  </a:moveTo>
                  <a:lnTo>
                    <a:pt x="0" y="787400"/>
                  </a:lnTo>
                  <a:lnTo>
                    <a:pt x="342900" y="787400"/>
                  </a:lnTo>
                  <a:lnTo>
                    <a:pt x="342900" y="1371600"/>
                  </a:lnTo>
                  <a:lnTo>
                    <a:pt x="342900" y="1371600"/>
                  </a:ln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381001" y="2149030"/>
            <a:ext cx="4648200" cy="1723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err="1" smtClean="0"/>
              <a:t>Nguyên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nhân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là</a:t>
            </a:r>
            <a:r>
              <a:rPr lang="en-US" sz="2400" i="1" dirty="0" smtClean="0"/>
              <a:t> do </a:t>
            </a:r>
            <a:r>
              <a:rPr lang="en-US" sz="2400" i="1" dirty="0" err="1" smtClean="0"/>
              <a:t>giữa</a:t>
            </a:r>
            <a:r>
              <a:rPr lang="en-US" sz="2400" i="1" dirty="0" smtClean="0"/>
              <a:t> L-G </a:t>
            </a:r>
            <a:r>
              <a:rPr lang="en-US" sz="2400" i="1" dirty="0" err="1" smtClean="0"/>
              <a:t>và</a:t>
            </a:r>
            <a:r>
              <a:rPr lang="en-US" sz="2400" i="1" dirty="0" smtClean="0"/>
              <a:t> N-G </a:t>
            </a:r>
            <a:r>
              <a:rPr lang="en-US" sz="2400" i="1" dirty="0" err="1" smtClean="0"/>
              <a:t>luôn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tồn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tại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một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điện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thế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nào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đó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làm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cho</a:t>
            </a:r>
            <a:r>
              <a:rPr lang="en-US" sz="2400" i="1" dirty="0" smtClean="0"/>
              <a:t> GDT </a:t>
            </a:r>
            <a:r>
              <a:rPr lang="en-US" sz="2400" i="1" dirty="0" err="1" smtClean="0"/>
              <a:t>không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tắt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được</a:t>
            </a:r>
            <a:r>
              <a:rPr lang="en-US" sz="2400" i="1" dirty="0" smtClean="0"/>
              <a:t> (GDT </a:t>
            </a:r>
            <a:r>
              <a:rPr lang="en-US" sz="2400" i="1" dirty="0" err="1" smtClean="0"/>
              <a:t>chỉ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tắt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có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dòng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về</a:t>
            </a:r>
            <a:r>
              <a:rPr lang="en-US" sz="2400" i="1" dirty="0" smtClean="0"/>
              <a:t> 0)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26" y="3822873"/>
            <a:ext cx="6527347" cy="272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288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4770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942274"/>
            <a:ext cx="82296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err="1"/>
              <a:t>Hiện</a:t>
            </a:r>
            <a:r>
              <a:rPr lang="en-US" sz="2400" i="1" dirty="0"/>
              <a:t> nay </a:t>
            </a:r>
            <a:r>
              <a:rPr lang="en-US" sz="2400" i="1" dirty="0" err="1"/>
              <a:t>thường</a:t>
            </a:r>
            <a:r>
              <a:rPr lang="en-US" sz="2400" i="1" dirty="0"/>
              <a:t> </a:t>
            </a:r>
            <a:r>
              <a:rPr lang="en-US" sz="2400" i="1" dirty="0" err="1"/>
              <a:t>hỏng</a:t>
            </a:r>
            <a:r>
              <a:rPr lang="en-US" sz="2400" i="1" dirty="0"/>
              <a:t> MOV2, </a:t>
            </a:r>
            <a:r>
              <a:rPr lang="en-US" sz="2400" i="1" dirty="0" smtClean="0"/>
              <a:t>MOV3</a:t>
            </a:r>
            <a:endParaRPr lang="en-US" sz="24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DEA-2254-41DD-8196-9127AC3DA4B1}" type="datetime1">
              <a:rPr lang="en-US" smtClean="0"/>
              <a:t>8/10/2019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" y="3505200"/>
            <a:ext cx="7848600" cy="2192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81001" y="1447800"/>
            <a:ext cx="4648200" cy="1723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err="1" smtClean="0"/>
              <a:t>Khi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có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mây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mưa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có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điện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tích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tập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trung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dưới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mặt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đăt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hình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thành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một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điện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thế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đất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cao</a:t>
            </a:r>
            <a:endParaRPr lang="en-US" sz="2400" i="1" dirty="0" smtClean="0"/>
          </a:p>
          <a:p>
            <a:pPr marL="0" indent="0">
              <a:buNone/>
            </a:pPr>
            <a:r>
              <a:rPr lang="vi-VN" sz="2400" dirty="0">
                <a:hlinkClick r:id="rId2"/>
              </a:rPr>
              <a:t>http://etivietnam.com/tin-tuc/7-set-duoc-hinh-thanh-nhu-the-nao.htm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3822873"/>
            <a:ext cx="5088068" cy="212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etivietnam.com/data/image/news/Hinh%20thanh%20s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57" y="1828800"/>
            <a:ext cx="37433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61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4770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942274"/>
            <a:ext cx="82296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err="1" smtClean="0"/>
              <a:t>Tham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khảo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thông</a:t>
            </a:r>
            <a:r>
              <a:rPr lang="en-US" sz="2400" i="1" dirty="0" smtClean="0"/>
              <a:t> tin </a:t>
            </a:r>
            <a:r>
              <a:rPr lang="en-US" sz="2400" i="1" dirty="0" err="1" smtClean="0"/>
              <a:t>về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sét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của</a:t>
            </a:r>
            <a:r>
              <a:rPr lang="en-US" sz="2400" i="1" dirty="0" smtClean="0"/>
              <a:t> </a:t>
            </a:r>
            <a:r>
              <a:rPr lang="en-US" sz="2400" i="1" dirty="0" err="1"/>
              <a:t>L</a:t>
            </a:r>
            <a:r>
              <a:rPr lang="en-US" sz="2400" i="1" dirty="0" err="1" smtClean="0"/>
              <a:t>ittefuse</a:t>
            </a:r>
            <a:endParaRPr lang="en-US" sz="24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DEA-2254-41DD-8196-9127AC3DA4B1}" type="datetime1">
              <a:rPr lang="en-US" smtClean="0"/>
              <a:t>8/10/2019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15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" y="3505200"/>
            <a:ext cx="7848600" cy="2192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72305"/>
            <a:ext cx="7772400" cy="492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834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4770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942274"/>
            <a:ext cx="8229600" cy="1295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i="1" dirty="0" err="1" smtClean="0"/>
              <a:t>Tham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khảo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thông</a:t>
            </a:r>
            <a:r>
              <a:rPr lang="en-US" sz="2400" i="1" dirty="0" smtClean="0"/>
              <a:t> tin </a:t>
            </a:r>
            <a:r>
              <a:rPr lang="en-US" sz="2400" i="1" dirty="0" err="1" smtClean="0"/>
              <a:t>về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sét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của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Littefuse</a:t>
            </a:r>
            <a:endParaRPr lang="en-US" sz="2400" i="1" dirty="0" smtClean="0"/>
          </a:p>
          <a:p>
            <a:pPr marL="0" indent="0">
              <a:buNone/>
            </a:pPr>
            <a:r>
              <a:rPr lang="en-US" sz="2400" dirty="0"/>
              <a:t>MOVs can also be subjected </a:t>
            </a:r>
            <a:r>
              <a:rPr lang="en-US" sz="2400" b="1" dirty="0"/>
              <a:t>to continuous abnormal </a:t>
            </a:r>
            <a:r>
              <a:rPr lang="en-US" sz="2400" b="1" dirty="0" smtClean="0"/>
              <a:t>overvoltage </a:t>
            </a:r>
            <a:r>
              <a:rPr lang="en-US" sz="2400" dirty="0" smtClean="0"/>
              <a:t>conditions </a:t>
            </a:r>
            <a:r>
              <a:rPr lang="en-US" sz="2400" dirty="0"/>
              <a:t>rather than short duration transients. Continuous </a:t>
            </a:r>
            <a:r>
              <a:rPr lang="en-US" sz="2400" dirty="0" smtClean="0"/>
              <a:t>abnormal overvoltage </a:t>
            </a:r>
            <a:r>
              <a:rPr lang="en-US" sz="2400" dirty="0"/>
              <a:t>faults are usually caused by </a:t>
            </a:r>
            <a:r>
              <a:rPr lang="en-US" sz="2400" b="1" dirty="0"/>
              <a:t>poor power grid quality </a:t>
            </a:r>
            <a:r>
              <a:rPr lang="en-US" sz="2400" dirty="0"/>
              <a:t>or </a:t>
            </a:r>
            <a:r>
              <a:rPr lang="en-US" sz="2400" b="1" dirty="0"/>
              <a:t>loss </a:t>
            </a:r>
            <a:r>
              <a:rPr lang="en-US" sz="2400" b="1" dirty="0" smtClean="0"/>
              <a:t>of neutral-to-ground </a:t>
            </a:r>
            <a:r>
              <a:rPr lang="en-US" sz="2400" b="1" dirty="0"/>
              <a:t>connection in power transformer wiring. </a:t>
            </a:r>
            <a:r>
              <a:rPr lang="en-US" sz="2400" dirty="0" smtClean="0"/>
              <a:t>The abnormal </a:t>
            </a:r>
            <a:r>
              <a:rPr lang="en-US" sz="2400" dirty="0"/>
              <a:t>conditions may last for minutes, even hours.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DEA-2254-41DD-8196-9127AC3DA4B1}" type="datetime1">
              <a:rPr lang="en-US" smtClean="0"/>
              <a:t>8/10/2019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16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" y="3505200"/>
            <a:ext cx="7848600" cy="2192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604" y="5029200"/>
            <a:ext cx="2320795" cy="147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619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4770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942274"/>
            <a:ext cx="82296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err="1"/>
              <a:t>Hiện</a:t>
            </a:r>
            <a:r>
              <a:rPr lang="en-US" sz="2400" i="1" dirty="0"/>
              <a:t> nay </a:t>
            </a:r>
            <a:r>
              <a:rPr lang="en-US" sz="2400" i="1" dirty="0" err="1"/>
              <a:t>thường</a:t>
            </a:r>
            <a:r>
              <a:rPr lang="en-US" sz="2400" i="1" dirty="0"/>
              <a:t> </a:t>
            </a:r>
            <a:r>
              <a:rPr lang="en-US" sz="2400" i="1" dirty="0" err="1"/>
              <a:t>hỏng</a:t>
            </a:r>
            <a:r>
              <a:rPr lang="en-US" sz="2400" i="1" dirty="0"/>
              <a:t> MOV2, MOV3</a:t>
            </a:r>
          </a:p>
          <a:p>
            <a:pPr marL="0" indent="0">
              <a:buNone/>
            </a:pPr>
            <a:r>
              <a:rPr lang="en-US" sz="2400" i="1" dirty="0" err="1">
                <a:solidFill>
                  <a:srgbClr val="FF0000"/>
                </a:solidFill>
              </a:rPr>
              <a:t>Lý</a:t>
            </a:r>
            <a:r>
              <a:rPr lang="en-US" sz="2400" i="1" dirty="0">
                <a:solidFill>
                  <a:srgbClr val="FF0000"/>
                </a:solidFill>
              </a:rPr>
              <a:t> do </a:t>
            </a:r>
            <a:r>
              <a:rPr lang="en-US" sz="2400" i="1" dirty="0" err="1">
                <a:solidFill>
                  <a:srgbClr val="FF0000"/>
                </a:solidFill>
              </a:rPr>
              <a:t>là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có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dòng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chạy</a:t>
            </a:r>
            <a:r>
              <a:rPr lang="en-US" sz="2400" i="1" dirty="0">
                <a:solidFill>
                  <a:srgbClr val="FF0000"/>
                </a:solidFill>
              </a:rPr>
              <a:t> qua </a:t>
            </a:r>
            <a:r>
              <a:rPr lang="en-US" sz="2400" i="1" dirty="0" err="1">
                <a:solidFill>
                  <a:srgbClr val="FF0000"/>
                </a:solidFill>
              </a:rPr>
              <a:t>mạch</a:t>
            </a:r>
            <a:r>
              <a:rPr lang="en-US" sz="2400" i="1" dirty="0">
                <a:solidFill>
                  <a:srgbClr val="FF0000"/>
                </a:solidFill>
              </a:rPr>
              <a:t> MOV2, MOV3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DEA-2254-41DD-8196-9127AC3DA4B1}" type="datetime1">
              <a:rPr lang="en-US" smtClean="0"/>
              <a:t>8/10/2019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17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" y="3505200"/>
            <a:ext cx="7848600" cy="2192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21300" y="1000823"/>
            <a:ext cx="3416299" cy="2999677"/>
            <a:chOff x="5321300" y="1000823"/>
            <a:chExt cx="3416299" cy="299967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300" y="1000823"/>
              <a:ext cx="3416299" cy="2999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Freeform 3"/>
            <p:cNvSpPr/>
            <p:nvPr/>
          </p:nvSpPr>
          <p:spPr>
            <a:xfrm flipH="1">
              <a:off x="7245348" y="1589974"/>
              <a:ext cx="298452" cy="2286000"/>
            </a:xfrm>
            <a:custGeom>
              <a:avLst/>
              <a:gdLst>
                <a:gd name="connsiteX0" fmla="*/ 0 w 342900"/>
                <a:gd name="connsiteY0" fmla="*/ 0 h 1371600"/>
                <a:gd name="connsiteX1" fmla="*/ 0 w 342900"/>
                <a:gd name="connsiteY1" fmla="*/ 787400 h 1371600"/>
                <a:gd name="connsiteX2" fmla="*/ 342900 w 342900"/>
                <a:gd name="connsiteY2" fmla="*/ 787400 h 1371600"/>
                <a:gd name="connsiteX3" fmla="*/ 342900 w 342900"/>
                <a:gd name="connsiteY3" fmla="*/ 1371600 h 1371600"/>
                <a:gd name="connsiteX4" fmla="*/ 342900 w 342900"/>
                <a:gd name="connsiteY4" fmla="*/ 1371600 h 1371600"/>
                <a:gd name="connsiteX0" fmla="*/ 0 w 342900"/>
                <a:gd name="connsiteY0" fmla="*/ 0 h 2286000"/>
                <a:gd name="connsiteX1" fmla="*/ 0 w 342900"/>
                <a:gd name="connsiteY1" fmla="*/ 1701800 h 2286000"/>
                <a:gd name="connsiteX2" fmla="*/ 342900 w 342900"/>
                <a:gd name="connsiteY2" fmla="*/ 1701800 h 2286000"/>
                <a:gd name="connsiteX3" fmla="*/ 342900 w 342900"/>
                <a:gd name="connsiteY3" fmla="*/ 2286000 h 2286000"/>
                <a:gd name="connsiteX4" fmla="*/ 342900 w 342900"/>
                <a:gd name="connsiteY4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2286000">
                  <a:moveTo>
                    <a:pt x="0" y="0"/>
                  </a:moveTo>
                  <a:lnTo>
                    <a:pt x="0" y="1701800"/>
                  </a:lnTo>
                  <a:lnTo>
                    <a:pt x="342900" y="1701800"/>
                  </a:lnTo>
                  <a:lnTo>
                    <a:pt x="342900" y="2286000"/>
                  </a:lnTo>
                  <a:lnTo>
                    <a:pt x="342900" y="2286000"/>
                  </a:ln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99249" y="2500661"/>
              <a:ext cx="342900" cy="1371600"/>
            </a:xfrm>
            <a:custGeom>
              <a:avLst/>
              <a:gdLst>
                <a:gd name="connsiteX0" fmla="*/ 0 w 342900"/>
                <a:gd name="connsiteY0" fmla="*/ 0 h 1371600"/>
                <a:gd name="connsiteX1" fmla="*/ 0 w 342900"/>
                <a:gd name="connsiteY1" fmla="*/ 787400 h 1371600"/>
                <a:gd name="connsiteX2" fmla="*/ 342900 w 342900"/>
                <a:gd name="connsiteY2" fmla="*/ 787400 h 1371600"/>
                <a:gd name="connsiteX3" fmla="*/ 342900 w 342900"/>
                <a:gd name="connsiteY3" fmla="*/ 1371600 h 1371600"/>
                <a:gd name="connsiteX4" fmla="*/ 342900 w 342900"/>
                <a:gd name="connsiteY4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371600">
                  <a:moveTo>
                    <a:pt x="0" y="0"/>
                  </a:moveTo>
                  <a:lnTo>
                    <a:pt x="0" y="787400"/>
                  </a:lnTo>
                  <a:lnTo>
                    <a:pt x="342900" y="787400"/>
                  </a:lnTo>
                  <a:lnTo>
                    <a:pt x="342900" y="1371600"/>
                  </a:lnTo>
                  <a:lnTo>
                    <a:pt x="342900" y="1371600"/>
                  </a:ln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381001" y="2149030"/>
            <a:ext cx="4648200" cy="1723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err="1" smtClean="0"/>
              <a:t>Nguyên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nhân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là</a:t>
            </a:r>
            <a:r>
              <a:rPr lang="en-US" sz="2400" i="1" dirty="0" smtClean="0"/>
              <a:t> do </a:t>
            </a:r>
            <a:r>
              <a:rPr lang="en-US" sz="2400" i="1" dirty="0" err="1" smtClean="0"/>
              <a:t>giữa</a:t>
            </a:r>
            <a:r>
              <a:rPr lang="en-US" sz="2400" i="1" dirty="0" smtClean="0"/>
              <a:t> L-G </a:t>
            </a:r>
            <a:r>
              <a:rPr lang="en-US" sz="2400" i="1" dirty="0" err="1" smtClean="0"/>
              <a:t>và</a:t>
            </a:r>
            <a:r>
              <a:rPr lang="en-US" sz="2400" i="1" dirty="0" smtClean="0"/>
              <a:t> N-G </a:t>
            </a:r>
            <a:r>
              <a:rPr lang="en-US" sz="2400" i="1" dirty="0" err="1" smtClean="0"/>
              <a:t>luôn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tồn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tại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một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điện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thế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nào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đó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làm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cho</a:t>
            </a:r>
            <a:r>
              <a:rPr lang="en-US" sz="2400" i="1" dirty="0" smtClean="0"/>
              <a:t> GDT </a:t>
            </a:r>
            <a:r>
              <a:rPr lang="en-US" sz="2400" i="1" dirty="0" err="1" smtClean="0"/>
              <a:t>không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tắt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được</a:t>
            </a:r>
            <a:r>
              <a:rPr lang="en-US" sz="2400" i="1" dirty="0" smtClean="0"/>
              <a:t> (GDT </a:t>
            </a:r>
            <a:r>
              <a:rPr lang="en-US" sz="2400" i="1" dirty="0" err="1" smtClean="0"/>
              <a:t>chỉ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tắt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có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dòng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về</a:t>
            </a:r>
            <a:r>
              <a:rPr lang="en-US" sz="2400" i="1" dirty="0" smtClean="0"/>
              <a:t> 0)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38200" y="3804177"/>
            <a:ext cx="5886450" cy="2754630"/>
            <a:chOff x="1628775" y="2376488"/>
            <a:chExt cx="5886450" cy="275463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775" y="2376488"/>
              <a:ext cx="5886450" cy="210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Isosceles Triangle 13"/>
            <p:cNvSpPr/>
            <p:nvPr/>
          </p:nvSpPr>
          <p:spPr>
            <a:xfrm rot="10800000">
              <a:off x="1902459" y="4494213"/>
              <a:ext cx="5454015" cy="636905"/>
            </a:xfrm>
            <a:prstGeom prst="triangl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vi-VN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895600" y="3657600"/>
              <a:ext cx="152400" cy="83661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324600" y="3657600"/>
              <a:ext cx="152400" cy="83661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362765" y="4601369"/>
              <a:ext cx="533401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G</a:t>
              </a:r>
              <a:endParaRPr lang="vi-VN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01286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284861"/>
            <a:ext cx="64770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942273"/>
            <a:ext cx="5041900" cy="1558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err="1"/>
              <a:t>Hiện</a:t>
            </a:r>
            <a:r>
              <a:rPr lang="en-US" sz="2400" i="1" dirty="0"/>
              <a:t> nay </a:t>
            </a:r>
            <a:r>
              <a:rPr lang="en-US" sz="2400" i="1" dirty="0" err="1"/>
              <a:t>thường</a:t>
            </a:r>
            <a:r>
              <a:rPr lang="en-US" sz="2400" i="1" dirty="0"/>
              <a:t> </a:t>
            </a:r>
            <a:r>
              <a:rPr lang="en-US" sz="2400" i="1" dirty="0" err="1"/>
              <a:t>hỏng</a:t>
            </a:r>
            <a:r>
              <a:rPr lang="en-US" sz="2400" i="1" dirty="0"/>
              <a:t> MOV2, MOV3</a:t>
            </a:r>
          </a:p>
          <a:p>
            <a:pPr marL="0" indent="0">
              <a:buNone/>
            </a:pPr>
            <a:r>
              <a:rPr lang="en-US" sz="2200" i="1" dirty="0" err="1">
                <a:solidFill>
                  <a:srgbClr val="FF0000"/>
                </a:solidFill>
              </a:rPr>
              <a:t>Lý</a:t>
            </a:r>
            <a:r>
              <a:rPr lang="en-US" sz="2200" i="1" dirty="0">
                <a:solidFill>
                  <a:srgbClr val="FF0000"/>
                </a:solidFill>
              </a:rPr>
              <a:t> do </a:t>
            </a:r>
            <a:r>
              <a:rPr lang="en-US" sz="2200" i="1" dirty="0" err="1">
                <a:solidFill>
                  <a:srgbClr val="FF0000"/>
                </a:solidFill>
              </a:rPr>
              <a:t>là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có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dòng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chạy</a:t>
            </a:r>
            <a:r>
              <a:rPr lang="en-US" sz="2200" i="1" dirty="0">
                <a:solidFill>
                  <a:srgbClr val="FF0000"/>
                </a:solidFill>
              </a:rPr>
              <a:t> qua </a:t>
            </a:r>
            <a:r>
              <a:rPr lang="en-US" sz="2200" i="1" dirty="0" err="1">
                <a:solidFill>
                  <a:srgbClr val="FF0000"/>
                </a:solidFill>
              </a:rPr>
              <a:t>mạch</a:t>
            </a:r>
            <a:r>
              <a:rPr lang="en-US" sz="2200" i="1" dirty="0">
                <a:solidFill>
                  <a:srgbClr val="FF0000"/>
                </a:solidFill>
              </a:rPr>
              <a:t> MOV2, MOV3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DEA-2254-41DD-8196-9127AC3DA4B1}" type="datetime1">
              <a:rPr lang="en-US" smtClean="0"/>
              <a:t>8/10/2019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18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" y="3505200"/>
            <a:ext cx="7848600" cy="2192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21300" y="1000823"/>
            <a:ext cx="3416299" cy="2999677"/>
            <a:chOff x="5321300" y="1000823"/>
            <a:chExt cx="3416299" cy="299967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300" y="1000823"/>
              <a:ext cx="3416299" cy="2999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Freeform 3"/>
            <p:cNvSpPr/>
            <p:nvPr/>
          </p:nvSpPr>
          <p:spPr>
            <a:xfrm flipH="1">
              <a:off x="7245348" y="1589974"/>
              <a:ext cx="298452" cy="2286000"/>
            </a:xfrm>
            <a:custGeom>
              <a:avLst/>
              <a:gdLst>
                <a:gd name="connsiteX0" fmla="*/ 0 w 342900"/>
                <a:gd name="connsiteY0" fmla="*/ 0 h 1371600"/>
                <a:gd name="connsiteX1" fmla="*/ 0 w 342900"/>
                <a:gd name="connsiteY1" fmla="*/ 787400 h 1371600"/>
                <a:gd name="connsiteX2" fmla="*/ 342900 w 342900"/>
                <a:gd name="connsiteY2" fmla="*/ 787400 h 1371600"/>
                <a:gd name="connsiteX3" fmla="*/ 342900 w 342900"/>
                <a:gd name="connsiteY3" fmla="*/ 1371600 h 1371600"/>
                <a:gd name="connsiteX4" fmla="*/ 342900 w 342900"/>
                <a:gd name="connsiteY4" fmla="*/ 1371600 h 1371600"/>
                <a:gd name="connsiteX0" fmla="*/ 0 w 342900"/>
                <a:gd name="connsiteY0" fmla="*/ 0 h 2286000"/>
                <a:gd name="connsiteX1" fmla="*/ 0 w 342900"/>
                <a:gd name="connsiteY1" fmla="*/ 1701800 h 2286000"/>
                <a:gd name="connsiteX2" fmla="*/ 342900 w 342900"/>
                <a:gd name="connsiteY2" fmla="*/ 1701800 h 2286000"/>
                <a:gd name="connsiteX3" fmla="*/ 342900 w 342900"/>
                <a:gd name="connsiteY3" fmla="*/ 2286000 h 2286000"/>
                <a:gd name="connsiteX4" fmla="*/ 342900 w 342900"/>
                <a:gd name="connsiteY4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2286000">
                  <a:moveTo>
                    <a:pt x="0" y="0"/>
                  </a:moveTo>
                  <a:lnTo>
                    <a:pt x="0" y="1701800"/>
                  </a:lnTo>
                  <a:lnTo>
                    <a:pt x="342900" y="1701800"/>
                  </a:lnTo>
                  <a:lnTo>
                    <a:pt x="342900" y="2286000"/>
                  </a:lnTo>
                  <a:lnTo>
                    <a:pt x="342900" y="2286000"/>
                  </a:ln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99249" y="2500661"/>
              <a:ext cx="342900" cy="1371600"/>
            </a:xfrm>
            <a:custGeom>
              <a:avLst/>
              <a:gdLst>
                <a:gd name="connsiteX0" fmla="*/ 0 w 342900"/>
                <a:gd name="connsiteY0" fmla="*/ 0 h 1371600"/>
                <a:gd name="connsiteX1" fmla="*/ 0 w 342900"/>
                <a:gd name="connsiteY1" fmla="*/ 787400 h 1371600"/>
                <a:gd name="connsiteX2" fmla="*/ 342900 w 342900"/>
                <a:gd name="connsiteY2" fmla="*/ 787400 h 1371600"/>
                <a:gd name="connsiteX3" fmla="*/ 342900 w 342900"/>
                <a:gd name="connsiteY3" fmla="*/ 1371600 h 1371600"/>
                <a:gd name="connsiteX4" fmla="*/ 342900 w 342900"/>
                <a:gd name="connsiteY4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371600">
                  <a:moveTo>
                    <a:pt x="0" y="0"/>
                  </a:moveTo>
                  <a:lnTo>
                    <a:pt x="0" y="787400"/>
                  </a:lnTo>
                  <a:lnTo>
                    <a:pt x="342900" y="787400"/>
                  </a:lnTo>
                  <a:lnTo>
                    <a:pt x="342900" y="1371600"/>
                  </a:lnTo>
                  <a:lnTo>
                    <a:pt x="342900" y="1371600"/>
                  </a:ln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546100" y="4191000"/>
            <a:ext cx="79629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 smtClean="0"/>
              <a:t>Nguyên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do </a:t>
            </a:r>
            <a:r>
              <a:rPr lang="en-US" sz="2400" b="1" dirty="0" err="1" smtClean="0"/>
              <a:t>điện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áp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máy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phát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chưa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phải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sét</a:t>
            </a:r>
            <a:r>
              <a:rPr lang="en-US" sz="2400" b="1" dirty="0" smtClean="0"/>
              <a:t>) </a:t>
            </a:r>
            <a:r>
              <a:rPr lang="en-US" sz="2400" b="1" dirty="0" err="1" smtClean="0"/>
              <a:t>xảy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khi</a:t>
            </a:r>
            <a:r>
              <a:rPr lang="en-US" sz="2400" i="1" dirty="0" smtClean="0"/>
              <a:t>: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smtClean="0"/>
              <a:t>1. </a:t>
            </a:r>
            <a:r>
              <a:rPr lang="en-US" sz="2400" i="1" dirty="0" err="1" smtClean="0"/>
              <a:t>Giữa</a:t>
            </a:r>
            <a:r>
              <a:rPr lang="en-US" sz="2400" i="1" dirty="0" smtClean="0"/>
              <a:t> </a:t>
            </a:r>
            <a:r>
              <a:rPr lang="en-US" sz="2400" i="1" dirty="0"/>
              <a:t>L-G </a:t>
            </a:r>
            <a:r>
              <a:rPr lang="en-US" sz="2400" i="1" dirty="0" err="1"/>
              <a:t>và</a:t>
            </a:r>
            <a:r>
              <a:rPr lang="en-US" sz="2400" i="1" dirty="0"/>
              <a:t> N-G </a:t>
            </a:r>
            <a:r>
              <a:rPr lang="en-US" sz="2400" i="1" dirty="0" err="1"/>
              <a:t>luôn</a:t>
            </a:r>
            <a:r>
              <a:rPr lang="en-US" sz="2400" i="1" dirty="0"/>
              <a:t> </a:t>
            </a:r>
            <a:r>
              <a:rPr lang="en-US" sz="2400" i="1" dirty="0" err="1"/>
              <a:t>tồn</a:t>
            </a:r>
            <a:r>
              <a:rPr lang="en-US" sz="2400" i="1" dirty="0"/>
              <a:t> </a:t>
            </a:r>
            <a:r>
              <a:rPr lang="en-US" sz="2400" i="1" dirty="0" err="1"/>
              <a:t>tại</a:t>
            </a:r>
            <a:r>
              <a:rPr lang="en-US" sz="2400" i="1" dirty="0"/>
              <a:t> </a:t>
            </a:r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điện</a:t>
            </a:r>
            <a:r>
              <a:rPr lang="en-US" sz="2400" i="1" dirty="0"/>
              <a:t> </a:t>
            </a:r>
            <a:r>
              <a:rPr lang="en-US" sz="2400" i="1" dirty="0" err="1"/>
              <a:t>thế</a:t>
            </a:r>
            <a:r>
              <a:rPr lang="en-US" sz="2400" i="1" dirty="0"/>
              <a:t> </a:t>
            </a:r>
            <a:r>
              <a:rPr lang="en-US" sz="2400" i="1" dirty="0" err="1"/>
              <a:t>nào</a:t>
            </a:r>
            <a:r>
              <a:rPr lang="en-US" sz="2400" i="1" dirty="0"/>
              <a:t> </a:t>
            </a:r>
            <a:r>
              <a:rPr lang="en-US" sz="2400" i="1" dirty="0" err="1"/>
              <a:t>đó</a:t>
            </a:r>
            <a:r>
              <a:rPr lang="en-US" sz="2400" i="1" dirty="0"/>
              <a:t> </a:t>
            </a:r>
            <a:r>
              <a:rPr lang="en-US" sz="2400" i="1" dirty="0" err="1"/>
              <a:t>làm</a:t>
            </a:r>
            <a:r>
              <a:rPr lang="en-US" sz="2400" i="1" dirty="0"/>
              <a:t> </a:t>
            </a:r>
            <a:r>
              <a:rPr lang="en-US" sz="2400" i="1" dirty="0" err="1"/>
              <a:t>cho</a:t>
            </a:r>
            <a:r>
              <a:rPr lang="en-US" sz="2400" i="1" dirty="0"/>
              <a:t> GDT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tắt</a:t>
            </a:r>
            <a:r>
              <a:rPr lang="en-US" sz="2400" i="1" dirty="0"/>
              <a:t> </a:t>
            </a:r>
            <a:r>
              <a:rPr lang="en-US" sz="2400" i="1" dirty="0" err="1"/>
              <a:t>được</a:t>
            </a:r>
            <a:r>
              <a:rPr lang="en-US" sz="2400" i="1" dirty="0"/>
              <a:t> (GDT </a:t>
            </a:r>
            <a:r>
              <a:rPr lang="en-US" sz="2400" i="1" dirty="0" err="1"/>
              <a:t>chỉ</a:t>
            </a:r>
            <a:r>
              <a:rPr lang="en-US" sz="2400" i="1" dirty="0"/>
              <a:t> </a:t>
            </a:r>
            <a:r>
              <a:rPr lang="en-US" sz="2400" i="1" dirty="0" err="1"/>
              <a:t>tắt</a:t>
            </a:r>
            <a:r>
              <a:rPr lang="en-US" sz="2400" i="1" dirty="0"/>
              <a:t> </a:t>
            </a:r>
            <a:r>
              <a:rPr lang="en-US" sz="2400" i="1" dirty="0" err="1"/>
              <a:t>khi</a:t>
            </a:r>
            <a:r>
              <a:rPr lang="en-US" sz="2400" i="1" dirty="0"/>
              <a:t> </a:t>
            </a:r>
            <a:r>
              <a:rPr lang="en-US" sz="2400" i="1" dirty="0" err="1"/>
              <a:t>có</a:t>
            </a:r>
            <a:r>
              <a:rPr lang="en-US" sz="2400" i="1" dirty="0"/>
              <a:t> </a:t>
            </a:r>
            <a:r>
              <a:rPr lang="en-US" sz="2400" i="1" dirty="0" err="1"/>
              <a:t>dòng</a:t>
            </a:r>
            <a:r>
              <a:rPr lang="en-US" sz="2400" i="1" dirty="0"/>
              <a:t> </a:t>
            </a:r>
            <a:r>
              <a:rPr lang="en-US" sz="2400" i="1" dirty="0" err="1"/>
              <a:t>về</a:t>
            </a:r>
            <a:r>
              <a:rPr lang="en-US" sz="2400" i="1" dirty="0"/>
              <a:t> 0)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2</a:t>
            </a:r>
            <a:r>
              <a:rPr lang="en-US" sz="2400" i="1" dirty="0" smtClean="0">
                <a:solidFill>
                  <a:srgbClr val="FF0000"/>
                </a:solidFill>
              </a:rPr>
              <a:t>. </a:t>
            </a:r>
            <a:r>
              <a:rPr lang="en-US" sz="2400" i="1" dirty="0" err="1" smtClean="0">
                <a:solidFill>
                  <a:srgbClr val="FF0000"/>
                </a:solidFill>
              </a:rPr>
              <a:t>Khởi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động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máy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3</a:t>
            </a:r>
            <a:r>
              <a:rPr lang="en-US" sz="2400" i="1" dirty="0" smtClean="0">
                <a:solidFill>
                  <a:srgbClr val="FF0000"/>
                </a:solidFill>
              </a:rPr>
              <a:t>. </a:t>
            </a:r>
            <a:r>
              <a:rPr lang="en-US" sz="2400" i="1" dirty="0" err="1" smtClean="0">
                <a:solidFill>
                  <a:srgbClr val="FF0000"/>
                </a:solidFill>
              </a:rPr>
              <a:t>Đóng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đặc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biệt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là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tắt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một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số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đèn</a:t>
            </a:r>
            <a:r>
              <a:rPr lang="en-US" sz="2400" i="1" dirty="0" smtClean="0">
                <a:solidFill>
                  <a:srgbClr val="FF0000"/>
                </a:solidFill>
              </a:rPr>
              <a:t> Metal halide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150968"/>
            <a:ext cx="4894464" cy="204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69342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1016000" y="457200"/>
            <a:ext cx="7772400" cy="6699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endParaRPr lang="en-US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1794669" y="1692275"/>
            <a:ext cx="2092325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1" y="2133600"/>
            <a:ext cx="5613399" cy="3749675"/>
            <a:chOff x="2159001" y="2193925"/>
            <a:chExt cx="5613399" cy="3749675"/>
          </a:xfrm>
        </p:grpSpPr>
        <p:sp>
          <p:nvSpPr>
            <p:cNvPr id="5125" name="Line 5"/>
            <p:cNvSpPr>
              <a:spLocks noChangeShapeType="1"/>
            </p:cNvSpPr>
            <p:nvPr/>
          </p:nvSpPr>
          <p:spPr bwMode="auto">
            <a:xfrm flipV="1">
              <a:off x="2794000" y="2651125"/>
              <a:ext cx="0" cy="2425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2811463" y="5086350"/>
              <a:ext cx="3606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2811463" y="3376613"/>
              <a:ext cx="49609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2794000" y="2597150"/>
              <a:ext cx="3487738" cy="2551113"/>
            </a:xfrm>
            <a:custGeom>
              <a:avLst/>
              <a:gdLst>
                <a:gd name="T0" fmla="*/ 0 w 4120"/>
                <a:gd name="T1" fmla="*/ 2505 h 2565"/>
                <a:gd name="T2" fmla="*/ 96 w 4120"/>
                <a:gd name="T3" fmla="*/ 2412 h 2565"/>
                <a:gd name="T4" fmla="*/ 117 w 4120"/>
                <a:gd name="T5" fmla="*/ 2397 h 2565"/>
                <a:gd name="T6" fmla="*/ 200 w 4120"/>
                <a:gd name="T7" fmla="*/ 2193 h 2565"/>
                <a:gd name="T8" fmla="*/ 920 w 4120"/>
                <a:gd name="T9" fmla="*/ 165 h 2565"/>
                <a:gd name="T10" fmla="*/ 1620 w 4120"/>
                <a:gd name="T11" fmla="*/ 1205 h 2565"/>
                <a:gd name="T12" fmla="*/ 2360 w 4120"/>
                <a:gd name="T13" fmla="*/ 493 h 2565"/>
                <a:gd name="T14" fmla="*/ 3060 w 4120"/>
                <a:gd name="T15" fmla="*/ 1005 h 2565"/>
                <a:gd name="T16" fmla="*/ 3760 w 4120"/>
                <a:gd name="T17" fmla="*/ 645 h 2565"/>
                <a:gd name="T18" fmla="*/ 4120 w 4120"/>
                <a:gd name="T19" fmla="*/ 725 h 2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20" h="2565">
                  <a:moveTo>
                    <a:pt x="0" y="2505"/>
                  </a:moveTo>
                  <a:cubicBezTo>
                    <a:pt x="16" y="2493"/>
                    <a:pt x="76" y="2430"/>
                    <a:pt x="96" y="2412"/>
                  </a:cubicBezTo>
                  <a:cubicBezTo>
                    <a:pt x="116" y="2394"/>
                    <a:pt x="100" y="2433"/>
                    <a:pt x="117" y="2397"/>
                  </a:cubicBezTo>
                  <a:cubicBezTo>
                    <a:pt x="134" y="2361"/>
                    <a:pt x="66" y="2565"/>
                    <a:pt x="200" y="2193"/>
                  </a:cubicBezTo>
                  <a:cubicBezTo>
                    <a:pt x="334" y="1821"/>
                    <a:pt x="683" y="330"/>
                    <a:pt x="920" y="165"/>
                  </a:cubicBezTo>
                  <a:cubicBezTo>
                    <a:pt x="1157" y="0"/>
                    <a:pt x="1380" y="1150"/>
                    <a:pt x="1620" y="1205"/>
                  </a:cubicBezTo>
                  <a:cubicBezTo>
                    <a:pt x="1860" y="1260"/>
                    <a:pt x="2120" y="526"/>
                    <a:pt x="2360" y="493"/>
                  </a:cubicBezTo>
                  <a:cubicBezTo>
                    <a:pt x="2600" y="460"/>
                    <a:pt x="2827" y="980"/>
                    <a:pt x="3060" y="1005"/>
                  </a:cubicBezTo>
                  <a:cubicBezTo>
                    <a:pt x="3293" y="1030"/>
                    <a:pt x="3583" y="692"/>
                    <a:pt x="3760" y="645"/>
                  </a:cubicBezTo>
                  <a:cubicBezTo>
                    <a:pt x="3937" y="598"/>
                    <a:pt x="4045" y="708"/>
                    <a:pt x="4120" y="725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2895600" y="2590800"/>
              <a:ext cx="59213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dirty="0" smtClean="0">
                  <a:latin typeface=".VnTime" pitchFamily="34" charset="0"/>
                </a:rPr>
                <a:t>I</a:t>
              </a:r>
              <a:r>
                <a:rPr lang="en-US" baseline="-25000" dirty="0" smtClean="0">
                  <a:latin typeface=".VnTime" pitchFamily="34" charset="0"/>
                </a:rPr>
                <a:t>KT</a:t>
              </a:r>
              <a:endParaRPr lang="en-US" sz="1800" dirty="0">
                <a:latin typeface=".VnTime" pitchFamily="34" charset="0"/>
              </a:endParaRPr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6062663" y="4649788"/>
              <a:ext cx="592137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>
                  <a:latin typeface=".VnTime" pitchFamily="34" charset="0"/>
                </a:rPr>
                <a:t>t</a:t>
              </a:r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5707063" y="3198813"/>
              <a:ext cx="6937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>
              <a:off x="5519738" y="3536950"/>
              <a:ext cx="863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>
              <a:off x="6096000" y="2701925"/>
              <a:ext cx="0" cy="1133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V="1">
              <a:off x="6096000" y="3536950"/>
              <a:ext cx="0" cy="21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6096000" y="2921000"/>
              <a:ext cx="0" cy="258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6078538" y="2762250"/>
              <a:ext cx="6270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>
                  <a:latin typeface=".VnTime" pitchFamily="34" charset="0"/>
                </a:rPr>
                <a:t>2a</a:t>
              </a:r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5605463" y="3378200"/>
              <a:ext cx="0" cy="2425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8" name="Text Box 18"/>
            <p:cNvSpPr txBox="1">
              <a:spLocks noChangeArrowheads="1"/>
            </p:cNvSpPr>
            <p:nvPr/>
          </p:nvSpPr>
          <p:spPr bwMode="auto">
            <a:xfrm>
              <a:off x="4064000" y="5486400"/>
              <a:ext cx="6270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dirty="0" err="1">
                  <a:latin typeface=".VnTime" pitchFamily="34" charset="0"/>
                </a:rPr>
                <a:t>t</a:t>
              </a:r>
              <a:r>
                <a:rPr lang="en-US" sz="2000" baseline="-25000" dirty="0" err="1">
                  <a:latin typeface=".VnTime" pitchFamily="34" charset="0"/>
                </a:rPr>
                <a:t>K</a:t>
              </a:r>
              <a:r>
                <a:rPr lang="en-US" sz="2000" baseline="-25000" dirty="0">
                  <a:latin typeface=".VnTime" pitchFamily="34" charset="0"/>
                </a:rPr>
                <a:t>§</a:t>
              </a:r>
            </a:p>
          </p:txBody>
        </p:sp>
        <p:sp>
          <p:nvSpPr>
            <p:cNvPr id="5139" name="Text Box 19"/>
            <p:cNvSpPr txBox="1">
              <a:spLocks noChangeArrowheads="1"/>
            </p:cNvSpPr>
            <p:nvPr/>
          </p:nvSpPr>
          <p:spPr bwMode="auto">
            <a:xfrm>
              <a:off x="3014663" y="5167313"/>
              <a:ext cx="625475" cy="45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dirty="0" err="1">
                  <a:latin typeface=".VnTime" pitchFamily="34" charset="0"/>
                </a:rPr>
                <a:t>t</a:t>
              </a:r>
              <a:r>
                <a:rPr lang="en-US" sz="2000" baseline="-25000" dirty="0" err="1">
                  <a:latin typeface=".VnTime" pitchFamily="34" charset="0"/>
                </a:rPr>
                <a:t>max</a:t>
              </a:r>
              <a:endParaRPr lang="en-US" sz="2000" baseline="-25000" dirty="0">
                <a:latin typeface=".VnTime" pitchFamily="34" charset="0"/>
              </a:endParaRPr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>
              <a:off x="3606800" y="2921000"/>
              <a:ext cx="0" cy="2665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>
              <a:off x="2794000" y="4710113"/>
              <a:ext cx="0" cy="11731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>
              <a:off x="3370263" y="5407025"/>
              <a:ext cx="2365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 flipH="1">
              <a:off x="2811463" y="5407025"/>
              <a:ext cx="2873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 flipH="1">
              <a:off x="2794000" y="5745163"/>
              <a:ext cx="1354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>
              <a:off x="4437063" y="5724525"/>
              <a:ext cx="1168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6" name="Text Box 26"/>
            <p:cNvSpPr txBox="1">
              <a:spLocks noChangeArrowheads="1"/>
            </p:cNvSpPr>
            <p:nvPr/>
          </p:nvSpPr>
          <p:spPr bwMode="auto">
            <a:xfrm>
              <a:off x="2286000" y="4849813"/>
              <a:ext cx="6270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dirty="0" smtClean="0">
                  <a:latin typeface=".VnTime" pitchFamily="34" charset="0"/>
                </a:rPr>
                <a:t>I</a:t>
              </a:r>
              <a:r>
                <a:rPr lang="en-US" baseline="-25000" dirty="0" smtClean="0">
                  <a:latin typeface=".VnTime" pitchFamily="34" charset="0"/>
                </a:rPr>
                <a:t>KT</a:t>
              </a:r>
              <a:r>
                <a:rPr lang="en-US" sz="1800" baseline="-25000" dirty="0" smtClean="0">
                  <a:latin typeface=".VnTime" pitchFamily="34" charset="0"/>
                </a:rPr>
                <a:t>B</a:t>
              </a:r>
              <a:r>
                <a:rPr lang="en-US" sz="1800" baseline="-25000" dirty="0">
                  <a:latin typeface=".VnTime" pitchFamily="34" charset="0"/>
                </a:rPr>
                <a:t>§</a:t>
              </a:r>
            </a:p>
          </p:txBody>
        </p:sp>
        <p:sp>
          <p:nvSpPr>
            <p:cNvPr id="5147" name="Text Box 27"/>
            <p:cNvSpPr txBox="1">
              <a:spLocks noChangeArrowheads="1"/>
            </p:cNvSpPr>
            <p:nvPr/>
          </p:nvSpPr>
          <p:spPr bwMode="auto">
            <a:xfrm>
              <a:off x="2159001" y="3140075"/>
              <a:ext cx="8715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dirty="0" smtClean="0">
                  <a:latin typeface=".VnTime" pitchFamily="34" charset="0"/>
                </a:rPr>
                <a:t>I</a:t>
              </a:r>
              <a:r>
                <a:rPr lang="en-US" baseline="-25000" dirty="0" smtClean="0">
                  <a:latin typeface=".VnTime" pitchFamily="34" charset="0"/>
                </a:rPr>
                <a:t>XKTL</a:t>
              </a:r>
              <a:endParaRPr lang="en-US" sz="1800" baseline="-25000" dirty="0">
                <a:latin typeface=".VnTime" pitchFamily="34" charset="0"/>
              </a:endParaRPr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2819400" y="3467100"/>
              <a:ext cx="4140200" cy="1562100"/>
            </a:xfrm>
            <a:custGeom>
              <a:avLst/>
              <a:gdLst>
                <a:gd name="T0" fmla="*/ 0 w 3520"/>
                <a:gd name="T1" fmla="*/ 984 h 984"/>
                <a:gd name="T2" fmla="*/ 2024 w 3520"/>
                <a:gd name="T3" fmla="*/ 208 h 984"/>
                <a:gd name="T4" fmla="*/ 3520 w 3520"/>
                <a:gd name="T5" fmla="*/ 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20" h="984">
                  <a:moveTo>
                    <a:pt x="0" y="984"/>
                  </a:moveTo>
                  <a:cubicBezTo>
                    <a:pt x="337" y="855"/>
                    <a:pt x="1437" y="372"/>
                    <a:pt x="2024" y="208"/>
                  </a:cubicBezTo>
                  <a:cubicBezTo>
                    <a:pt x="2611" y="44"/>
                    <a:pt x="3208" y="43"/>
                    <a:pt x="352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3640138" y="2193925"/>
              <a:ext cx="652462" cy="5683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5867400" y="1600199"/>
            <a:ext cx="2895600" cy="38258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50%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T=L/R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89869" y="2641600"/>
            <a:ext cx="872331" cy="835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/>
          <p:cNvSpPr/>
          <p:nvPr/>
        </p:nvSpPr>
        <p:spPr>
          <a:xfrm>
            <a:off x="2802732" y="2964654"/>
            <a:ext cx="643732" cy="5468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2989263" y="2064542"/>
            <a:ext cx="2438399" cy="900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451485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1. </a:t>
            </a:r>
            <a:r>
              <a:rPr lang="en-US" sz="3600" b="1" dirty="0" err="1" smtClean="0">
                <a:solidFill>
                  <a:srgbClr val="00B050"/>
                </a:solidFill>
              </a:rPr>
              <a:t>Mạch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bảo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vệ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hiện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tại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</a:rPr>
              <a:t>Chức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năng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phần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tử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DEA-2254-41DD-8196-9127AC3DA4B1}" type="datetime1">
              <a:rPr lang="en-US" smtClean="0"/>
              <a:t>8/10/2019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2300" y="4072827"/>
            <a:ext cx="7848600" cy="2192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err="1" smtClean="0"/>
              <a:t>Để</a:t>
            </a:r>
            <a:r>
              <a:rPr lang="en-US" sz="2400" i="1" dirty="0" smtClean="0"/>
              <a:t> </a:t>
            </a:r>
            <a:r>
              <a:rPr lang="en-US" sz="2400" i="1" dirty="0" err="1"/>
              <a:t>đảm</a:t>
            </a:r>
            <a:r>
              <a:rPr lang="en-US" sz="2400" i="1" dirty="0"/>
              <a:t> </a:t>
            </a:r>
            <a:r>
              <a:rPr lang="en-US" sz="2400" i="1" dirty="0" err="1"/>
              <a:t>bảo</a:t>
            </a:r>
            <a:r>
              <a:rPr lang="en-US" sz="2400" i="1" dirty="0"/>
              <a:t> </a:t>
            </a:r>
            <a:r>
              <a:rPr lang="en-US" sz="2400" i="1" dirty="0" err="1"/>
              <a:t>tắt</a:t>
            </a:r>
            <a:r>
              <a:rPr lang="en-US" sz="2400" i="1" dirty="0"/>
              <a:t> </a:t>
            </a:r>
            <a:r>
              <a:rPr lang="en-US" sz="2400" i="1" dirty="0" err="1"/>
              <a:t>ống</a:t>
            </a:r>
            <a:r>
              <a:rPr lang="en-US" sz="2400" i="1" dirty="0"/>
              <a:t> </a:t>
            </a:r>
            <a:r>
              <a:rPr lang="en-US" sz="2400" i="1" dirty="0" err="1"/>
              <a:t>phóng</a:t>
            </a:r>
            <a:r>
              <a:rPr lang="en-US" sz="2400" i="1" dirty="0"/>
              <a:t> </a:t>
            </a:r>
            <a:r>
              <a:rPr lang="en-US" sz="2400" i="1" dirty="0" err="1" smtClean="0"/>
              <a:t>khí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dòng</a:t>
            </a:r>
            <a:r>
              <a:rPr lang="en-US" sz="2400" i="1" dirty="0" smtClean="0"/>
              <a:t> </a:t>
            </a:r>
            <a:r>
              <a:rPr lang="en-US" sz="2400" i="1" dirty="0" err="1"/>
              <a:t>điện</a:t>
            </a:r>
            <a:r>
              <a:rPr lang="en-US" sz="2400" i="1" dirty="0"/>
              <a:t> </a:t>
            </a:r>
            <a:r>
              <a:rPr lang="en-US" sz="2400" i="1" dirty="0" err="1" smtClean="0"/>
              <a:t>bằng</a:t>
            </a:r>
            <a:r>
              <a:rPr lang="en-US" sz="2400" i="1" dirty="0" smtClean="0"/>
              <a:t> 0 </a:t>
            </a:r>
            <a:r>
              <a:rPr lang="en-US" sz="2400" i="1" dirty="0" err="1" smtClean="0"/>
              <a:t>của</a:t>
            </a:r>
            <a:r>
              <a:rPr lang="en-US" sz="2400" i="1" dirty="0" smtClean="0"/>
              <a:t> </a:t>
            </a:r>
            <a:r>
              <a:rPr lang="en-US" sz="2400" i="1" dirty="0"/>
              <a:t>GDT </a:t>
            </a:r>
            <a:r>
              <a:rPr lang="en-US" sz="2400" i="1" dirty="0" err="1"/>
              <a:t>khi</a:t>
            </a:r>
            <a:r>
              <a:rPr lang="en-US" sz="2400" i="1" dirty="0"/>
              <a:t> </a:t>
            </a:r>
            <a:r>
              <a:rPr lang="en-US" sz="2400" i="1" dirty="0" err="1"/>
              <a:t>xung</a:t>
            </a:r>
            <a:r>
              <a:rPr lang="en-US" sz="2400" i="1" dirty="0"/>
              <a:t> </a:t>
            </a:r>
            <a:r>
              <a:rPr lang="en-US" sz="2400" i="1" dirty="0" err="1"/>
              <a:t>thoáng</a:t>
            </a:r>
            <a:r>
              <a:rPr lang="en-US" sz="2400" i="1" dirty="0"/>
              <a:t> qua, </a:t>
            </a:r>
            <a:r>
              <a:rPr lang="en-US" sz="2400" i="1" dirty="0" err="1"/>
              <a:t>phải</a:t>
            </a:r>
            <a:r>
              <a:rPr lang="en-US" sz="2400" i="1" dirty="0"/>
              <a:t> </a:t>
            </a:r>
            <a:r>
              <a:rPr lang="en-US" sz="2400" i="1" dirty="0" err="1"/>
              <a:t>nhỏ</a:t>
            </a:r>
            <a:r>
              <a:rPr lang="en-US" sz="2400" i="1" dirty="0"/>
              <a:t> </a:t>
            </a:r>
            <a:r>
              <a:rPr lang="en-US" sz="2400" i="1" dirty="0" err="1"/>
              <a:t>hơn</a:t>
            </a:r>
            <a:r>
              <a:rPr lang="en-US" sz="2400" i="1" dirty="0"/>
              <a:t> </a:t>
            </a:r>
            <a:r>
              <a:rPr lang="en-US" sz="2400" i="1" dirty="0" err="1"/>
              <a:t>dòng</a:t>
            </a:r>
            <a:r>
              <a:rPr lang="en-US" sz="2400" i="1" dirty="0"/>
              <a:t> </a:t>
            </a:r>
            <a:r>
              <a:rPr lang="en-US" sz="2400" i="1" dirty="0" err="1"/>
              <a:t>định</a:t>
            </a:r>
            <a:r>
              <a:rPr lang="en-US" sz="2400" i="1" dirty="0"/>
              <a:t> </a:t>
            </a:r>
            <a:r>
              <a:rPr lang="en-US" sz="2400" i="1" dirty="0" err="1"/>
              <a:t>mức</a:t>
            </a:r>
            <a:r>
              <a:rPr lang="en-US" sz="2400" i="1" dirty="0"/>
              <a:t> </a:t>
            </a:r>
            <a:r>
              <a:rPr lang="en-US" sz="2400" i="1" dirty="0" err="1"/>
              <a:t>tiếp</a:t>
            </a:r>
            <a:r>
              <a:rPr lang="en-US" sz="2400" i="1" dirty="0"/>
              <a:t> </a:t>
            </a:r>
            <a:r>
              <a:rPr lang="en-US" sz="2400" i="1" dirty="0" err="1"/>
              <a:t>theo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ống</a:t>
            </a:r>
            <a:r>
              <a:rPr lang="en-US" sz="2400" i="1" dirty="0"/>
              <a:t> </a:t>
            </a:r>
            <a:r>
              <a:rPr lang="en-US" sz="2400" i="1" dirty="0" err="1" smtClean="0"/>
              <a:t>khí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Nếu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vẫn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tồn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tại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một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điện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áp</a:t>
            </a:r>
            <a:r>
              <a:rPr lang="en-US" sz="2400" i="1" dirty="0" smtClean="0"/>
              <a:t> L-G, N-G </a:t>
            </a:r>
            <a:r>
              <a:rPr lang="en-US" sz="2400" i="1" dirty="0" err="1" smtClean="0"/>
              <a:t>thì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dòng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điện</a:t>
            </a:r>
            <a:r>
              <a:rPr lang="en-US" sz="2400" i="1" dirty="0" smtClean="0"/>
              <a:t> qua </a:t>
            </a:r>
            <a:r>
              <a:rPr lang="en-US" sz="2400" i="1" dirty="0" err="1" smtClean="0"/>
              <a:t>nó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không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bằng</a:t>
            </a:r>
            <a:r>
              <a:rPr lang="en-US" sz="2400" i="1" dirty="0" smtClean="0"/>
              <a:t> 0. </a:t>
            </a:r>
          </a:p>
          <a:p>
            <a:pPr marL="0" indent="0">
              <a:buNone/>
            </a:pPr>
            <a:r>
              <a:rPr lang="en-US" sz="2400" i="1" dirty="0" err="1" smtClean="0">
                <a:solidFill>
                  <a:srgbClr val="FF0000"/>
                </a:solidFill>
              </a:rPr>
              <a:t>Nhiều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khả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năng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sau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cú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đánh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thứ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nhất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dòng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điện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này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không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bằng</a:t>
            </a:r>
            <a:r>
              <a:rPr lang="en-US" sz="2400" i="1" dirty="0" smtClean="0">
                <a:solidFill>
                  <a:srgbClr val="FF0000"/>
                </a:solidFill>
              </a:rPr>
              <a:t> 0 </a:t>
            </a:r>
            <a:r>
              <a:rPr lang="en-US" sz="2400" i="1" dirty="0" err="1" smtClean="0">
                <a:solidFill>
                  <a:srgbClr val="FF0000"/>
                </a:solidFill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</a:rPr>
              <a:t> GDT </a:t>
            </a:r>
            <a:r>
              <a:rPr lang="en-US" sz="2400" i="1" dirty="0" err="1" smtClean="0">
                <a:solidFill>
                  <a:srgbClr val="FF0000"/>
                </a:solidFill>
              </a:rPr>
              <a:t>không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trả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về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nó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nối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luôn</a:t>
            </a:r>
            <a:r>
              <a:rPr lang="en-US" sz="2400" i="1" dirty="0" smtClean="0">
                <a:solidFill>
                  <a:srgbClr val="FF0000"/>
                </a:solidFill>
              </a:rPr>
              <a:t>, hay </a:t>
            </a:r>
            <a:r>
              <a:rPr lang="en-US" sz="2400" i="1" dirty="0" err="1" smtClean="0">
                <a:solidFill>
                  <a:srgbClr val="FF0000"/>
                </a:solidFill>
              </a:rPr>
              <a:t>không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còn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tác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dụng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bảo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vệ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nữa</a:t>
            </a:r>
            <a:r>
              <a:rPr lang="en-US" sz="2400" i="1" dirty="0" smtClean="0">
                <a:solidFill>
                  <a:srgbClr val="FF0000"/>
                </a:solidFill>
              </a:rPr>
              <a:t>!!!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5301" y="1308100"/>
            <a:ext cx="4533900" cy="295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MOV1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mạch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L-N 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MOV2+GDT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N-G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MOV3+GDT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L-G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Mức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điện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áp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kiện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vẽ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1" y="1073150"/>
            <a:ext cx="3416299" cy="299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187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620000" cy="762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Quá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endParaRPr lang="vi-VN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8/10/2019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5257800"/>
            <a:ext cx="6847178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00CC"/>
                </a:solidFill>
              </a:rPr>
              <a:t>Bảo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vệ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bằng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mạch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bảo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vệ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quá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áp</a:t>
            </a:r>
            <a:endParaRPr lang="vi-VN" sz="2800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528763"/>
            <a:ext cx="84867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7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4770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942273"/>
            <a:ext cx="5041900" cy="1558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err="1" smtClean="0"/>
              <a:t>Khi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cắt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đèn</a:t>
            </a:r>
            <a:r>
              <a:rPr lang="en-US" sz="2400" i="1" dirty="0" smtClean="0"/>
              <a:t> Metal halide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DEA-2254-41DD-8196-9127AC3DA4B1}" type="datetime1">
              <a:rPr lang="en-US" smtClean="0"/>
              <a:t>8/10/2019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21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" y="3505200"/>
            <a:ext cx="7848600" cy="2192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6" y="1447799"/>
            <a:ext cx="7950996" cy="48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69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4770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942273"/>
            <a:ext cx="5041900" cy="1558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err="1" smtClean="0"/>
              <a:t>Khi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cắt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đèn</a:t>
            </a:r>
            <a:r>
              <a:rPr lang="en-US" sz="2400" i="1" dirty="0" smtClean="0"/>
              <a:t> Metal halide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DEA-2254-41DD-8196-9127AC3DA4B1}" type="datetime1">
              <a:rPr lang="en-US" smtClean="0"/>
              <a:t>8/10/2019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22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" y="3505200"/>
            <a:ext cx="7848600" cy="2192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799"/>
            <a:ext cx="8039100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536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4770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942273"/>
            <a:ext cx="5041900" cy="1558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err="1" smtClean="0"/>
              <a:t>Khi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cắt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đèn</a:t>
            </a:r>
            <a:r>
              <a:rPr lang="en-US" sz="2400" i="1" dirty="0" smtClean="0"/>
              <a:t> Metal halide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DEA-2254-41DD-8196-9127AC3DA4B1}" type="datetime1">
              <a:rPr lang="en-US" smtClean="0"/>
              <a:t>8/10/2019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23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" y="3505200"/>
            <a:ext cx="7848600" cy="2192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8" y="1444624"/>
            <a:ext cx="8700052" cy="526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536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41910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4</a:t>
            </a:r>
            <a:r>
              <a:rPr lang="en-US" b="1" dirty="0" smtClean="0">
                <a:solidFill>
                  <a:srgbClr val="00B050"/>
                </a:solidFill>
              </a:rPr>
              <a:t>. </a:t>
            </a:r>
            <a:r>
              <a:rPr lang="en-US" b="1" dirty="0" err="1" smtClean="0">
                <a:solidFill>
                  <a:srgbClr val="00B050"/>
                </a:solidFill>
              </a:rPr>
              <a:t>Giải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pháp</a:t>
            </a:r>
            <a:endParaRPr lang="vi-VN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4.1. </a:t>
            </a:r>
            <a:r>
              <a:rPr lang="en-US" sz="2800" b="1" dirty="0" err="1" smtClean="0"/>
              <a:t>Loại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bỏ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đường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nối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driver</a:t>
            </a:r>
            <a:endParaRPr lang="vi-VN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8/10/2019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24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76400"/>
            <a:ext cx="6847178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00CC"/>
                </a:solidFill>
              </a:rPr>
              <a:t>Sử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dụng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mạch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nối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đất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bên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ngoài</a:t>
            </a:r>
            <a:r>
              <a:rPr lang="en-US" sz="2800" dirty="0" smtClean="0">
                <a:solidFill>
                  <a:srgbClr val="0000CC"/>
                </a:solidFill>
              </a:rPr>
              <a:t> driver</a:t>
            </a:r>
            <a:endParaRPr lang="vi-VN" sz="2800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1500" y="2819400"/>
            <a:ext cx="7849462" cy="3281365"/>
            <a:chOff x="571500" y="1671638"/>
            <a:chExt cx="7849462" cy="328136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1700213"/>
              <a:ext cx="2978137" cy="264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3189" y="1671638"/>
              <a:ext cx="4387773" cy="267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1158868" y="4343403"/>
              <a:ext cx="180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400" b="1" dirty="0" err="1" smtClean="0">
                  <a:solidFill>
                    <a:srgbClr val="0000CC"/>
                  </a:solidFill>
                </a:rPr>
                <a:t>Nguyên</a:t>
              </a:r>
              <a:r>
                <a:rPr lang="en-US" sz="24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00CC"/>
                  </a:solidFill>
                </a:rPr>
                <a:t>bản</a:t>
              </a:r>
              <a:endParaRPr lang="vi-VN" sz="2400" b="1" dirty="0">
                <a:solidFill>
                  <a:srgbClr val="0000CC"/>
                </a:solidFill>
              </a:endParaRP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5678778" y="4343402"/>
              <a:ext cx="180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400" b="1" dirty="0" err="1" smtClean="0">
                  <a:solidFill>
                    <a:srgbClr val="0000CC"/>
                  </a:solidFill>
                </a:rPr>
                <a:t>Đề</a:t>
              </a:r>
              <a:r>
                <a:rPr lang="en-US" sz="24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00CC"/>
                  </a:solidFill>
                </a:rPr>
                <a:t>xuất</a:t>
              </a:r>
              <a:endParaRPr lang="vi-VN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6324600" y="2743200"/>
            <a:ext cx="2096362" cy="2514600"/>
          </a:xfrm>
          <a:prstGeom prst="roundRect">
            <a:avLst>
              <a:gd name="adj" fmla="val 9142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4648199" y="2976565"/>
            <a:ext cx="1506751" cy="2514600"/>
          </a:xfrm>
          <a:prstGeom prst="roundRect">
            <a:avLst>
              <a:gd name="adj" fmla="val 9142"/>
            </a:avLst>
          </a:prstGeom>
          <a:noFill/>
          <a:ln w="38100"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781800" y="2209800"/>
            <a:ext cx="1295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Bên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driver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648199" y="2408240"/>
            <a:ext cx="1803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err="1" smtClean="0">
                <a:solidFill>
                  <a:srgbClr val="0000CC"/>
                </a:solidFill>
              </a:rPr>
              <a:t>Bên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ngoài</a:t>
            </a:r>
            <a:r>
              <a:rPr lang="en-US" sz="2400" b="1" dirty="0" smtClean="0">
                <a:solidFill>
                  <a:srgbClr val="0000CC"/>
                </a:solidFill>
              </a:rPr>
              <a:t> driver</a:t>
            </a:r>
            <a:endParaRPr lang="vi-VN" sz="2400" b="1" dirty="0">
              <a:solidFill>
                <a:srgbClr val="0000CC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71500" y="5943600"/>
            <a:ext cx="7849462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00CC"/>
                </a:solidFill>
              </a:rPr>
              <a:t>Sơ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đồ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này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sẽ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hỏng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varistor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bên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ngoài</a:t>
            </a:r>
            <a:r>
              <a:rPr lang="en-US" sz="2800" dirty="0" smtClean="0">
                <a:solidFill>
                  <a:srgbClr val="0000CC"/>
                </a:solidFill>
              </a:rPr>
              <a:t> driver </a:t>
            </a:r>
            <a:r>
              <a:rPr lang="en-US" sz="2800" dirty="0" err="1" smtClean="0">
                <a:solidFill>
                  <a:srgbClr val="0000CC"/>
                </a:solidFill>
              </a:rPr>
              <a:t>dễ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dàng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thay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hơn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41910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4</a:t>
            </a:r>
            <a:r>
              <a:rPr lang="en-US" b="1" dirty="0" smtClean="0">
                <a:solidFill>
                  <a:srgbClr val="00B050"/>
                </a:solidFill>
              </a:rPr>
              <a:t>. </a:t>
            </a:r>
            <a:r>
              <a:rPr lang="en-US" b="1" dirty="0" err="1" smtClean="0">
                <a:solidFill>
                  <a:srgbClr val="00B050"/>
                </a:solidFill>
              </a:rPr>
              <a:t>Giải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pháp</a:t>
            </a:r>
            <a:endParaRPr lang="vi-VN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6482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4.2. </a:t>
            </a:r>
            <a:r>
              <a:rPr lang="en-US" sz="2800" b="1" dirty="0" err="1" smtClean="0"/>
              <a:t>Thay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đổi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vệ</a:t>
            </a:r>
            <a:endParaRPr lang="vi-VN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8/10/2019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25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76400"/>
            <a:ext cx="43434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err="1" smtClean="0">
                <a:solidFill>
                  <a:srgbClr val="0000CC"/>
                </a:solidFill>
              </a:rPr>
              <a:t>Thay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đổi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thông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số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bảo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vệ</a:t>
            </a:r>
            <a:r>
              <a:rPr lang="en-US" sz="2400" dirty="0" smtClean="0">
                <a:solidFill>
                  <a:srgbClr val="0000CC"/>
                </a:solidFill>
              </a:rPr>
              <a:t> 470V </a:t>
            </a:r>
            <a:r>
              <a:rPr lang="en-US" sz="2400" dirty="0" err="1" smtClean="0">
                <a:solidFill>
                  <a:srgbClr val="0000CC"/>
                </a:solidFill>
              </a:rPr>
              <a:t>thành</a:t>
            </a:r>
            <a:r>
              <a:rPr lang="en-US" sz="2400" dirty="0" smtClean="0">
                <a:solidFill>
                  <a:srgbClr val="0000CC"/>
                </a:solidFill>
              </a:rPr>
              <a:t> 510V hay 560V</a:t>
            </a:r>
            <a:endParaRPr lang="vi-VN" sz="2400" dirty="0">
              <a:solidFill>
                <a:srgbClr val="0000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68696"/>
            <a:ext cx="2743200" cy="243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2655094"/>
            <a:ext cx="43434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err="1" smtClean="0">
                <a:solidFill>
                  <a:srgbClr val="0000CC"/>
                </a:solidFill>
              </a:rPr>
              <a:t>Nếu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điện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áp</a:t>
            </a:r>
            <a:r>
              <a:rPr lang="en-US" sz="2400" dirty="0" smtClean="0">
                <a:solidFill>
                  <a:srgbClr val="0000CC"/>
                </a:solidFill>
              </a:rPr>
              <a:t> U</a:t>
            </a:r>
            <a:r>
              <a:rPr lang="en-US" sz="2400" baseline="-25000" dirty="0" smtClean="0">
                <a:solidFill>
                  <a:srgbClr val="0000CC"/>
                </a:solidFill>
              </a:rPr>
              <a:t>L-G</a:t>
            </a:r>
            <a:r>
              <a:rPr lang="en-US" sz="2400" dirty="0" smtClean="0">
                <a:solidFill>
                  <a:srgbClr val="0000CC"/>
                </a:solidFill>
              </a:rPr>
              <a:t>, U</a:t>
            </a:r>
            <a:r>
              <a:rPr lang="en-US" sz="2400" baseline="-25000" dirty="0" smtClean="0">
                <a:solidFill>
                  <a:srgbClr val="0000CC"/>
                </a:solidFill>
              </a:rPr>
              <a:t>N-G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cao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hơn</a:t>
            </a:r>
            <a:r>
              <a:rPr lang="en-US" sz="2400" dirty="0" smtClean="0">
                <a:solidFill>
                  <a:srgbClr val="0000CC"/>
                </a:solidFill>
              </a:rPr>
              <a:t> 470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10% (423-517)V ở </a:t>
            </a:r>
            <a:r>
              <a:rPr lang="en-US" sz="2400" dirty="0" err="1" smtClean="0">
                <a:solidFill>
                  <a:srgbClr val="0000CC"/>
                </a:solidFill>
                <a:sym typeface="Symbol"/>
              </a:rPr>
              <a:t>bảng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sym typeface="Symbol"/>
              </a:rPr>
              <a:t>trên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sym typeface="Symbol"/>
              </a:rPr>
              <a:t>varistor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sym typeface="Symbol"/>
              </a:rPr>
              <a:t>sẽ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sym typeface="Symbol"/>
              </a:rPr>
              <a:t>bị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sym typeface="Symbol"/>
              </a:rPr>
              <a:t>hỏng</a:t>
            </a:r>
            <a:r>
              <a:rPr lang="en-US" sz="2400" dirty="0" smtClean="0">
                <a:solidFill>
                  <a:srgbClr val="0000CC"/>
                </a:solidFill>
                <a:sym typeface="Symbol"/>
              </a:rPr>
              <a:t>.</a:t>
            </a:r>
            <a:endParaRPr lang="vi-VN" sz="2400" dirty="0">
              <a:solidFill>
                <a:srgbClr val="0000CC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30" y="4229894"/>
            <a:ext cx="4153570" cy="173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4000546"/>
            <a:ext cx="4533230" cy="26288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err="1" smtClean="0">
                <a:solidFill>
                  <a:srgbClr val="0000CC"/>
                </a:solidFill>
              </a:rPr>
              <a:t>Lưu</a:t>
            </a:r>
            <a:r>
              <a:rPr lang="en-US" sz="2400" b="1" dirty="0" smtClean="0">
                <a:solidFill>
                  <a:srgbClr val="0000CC"/>
                </a:solidFill>
              </a:rPr>
              <a:t> ý: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Varistor</a:t>
            </a:r>
            <a:r>
              <a:rPr lang="en-US" sz="2400" dirty="0" smtClean="0">
                <a:solidFill>
                  <a:srgbClr val="0000CC"/>
                </a:solidFill>
              </a:rPr>
              <a:t> 471 </a:t>
            </a:r>
            <a:r>
              <a:rPr lang="en-US" sz="2400" dirty="0" err="1" smtClean="0">
                <a:solidFill>
                  <a:srgbClr val="0000CC"/>
                </a:solidFill>
              </a:rPr>
              <a:t>có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ngưỡng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điện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áp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thông</a:t>
            </a:r>
            <a:r>
              <a:rPr lang="en-US" sz="2400" dirty="0" smtClean="0">
                <a:solidFill>
                  <a:srgbClr val="0000CC"/>
                </a:solidFill>
              </a:rPr>
              <a:t> (1mA) </a:t>
            </a:r>
            <a:r>
              <a:rPr lang="en-US" sz="2400" dirty="0" err="1" smtClean="0">
                <a:solidFill>
                  <a:srgbClr val="0000CC"/>
                </a:solidFill>
              </a:rPr>
              <a:t>trong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khoảng</a:t>
            </a:r>
            <a:r>
              <a:rPr lang="en-US" sz="2400" dirty="0" smtClean="0">
                <a:solidFill>
                  <a:srgbClr val="0000CC"/>
                </a:solidFill>
              </a:rPr>
              <a:t> 423V – 517V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Nếu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điện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áp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varistor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là</a:t>
            </a:r>
            <a:r>
              <a:rPr lang="en-US" sz="2400" dirty="0" smtClean="0">
                <a:solidFill>
                  <a:srgbClr val="FF0000"/>
                </a:solidFill>
              </a:rPr>
              <a:t> 423 </a:t>
            </a:r>
            <a:r>
              <a:rPr lang="en-US" sz="2400" dirty="0" smtClean="0">
                <a:solidFill>
                  <a:srgbClr val="0000CC"/>
                </a:solidFill>
              </a:rPr>
              <a:t>(</a:t>
            </a:r>
            <a:r>
              <a:rPr lang="en-US" sz="2400" dirty="0" err="1" smtClean="0">
                <a:solidFill>
                  <a:srgbClr val="0000CC"/>
                </a:solidFill>
              </a:rPr>
              <a:t>xoay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chiều</a:t>
            </a:r>
            <a:r>
              <a:rPr lang="en-US" sz="2400" dirty="0" smtClean="0">
                <a:solidFill>
                  <a:srgbClr val="0000CC"/>
                </a:solidFill>
              </a:rPr>
              <a:t> 300V) </a:t>
            </a:r>
            <a:r>
              <a:rPr lang="en-US" sz="2400" dirty="0" err="1" smtClean="0">
                <a:solidFill>
                  <a:srgbClr val="0000CC"/>
                </a:solidFill>
              </a:rPr>
              <a:t>thì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chỉ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cần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điện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áp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xoay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chiều</a:t>
            </a:r>
            <a:r>
              <a:rPr lang="en-US" sz="2400" dirty="0" smtClean="0">
                <a:solidFill>
                  <a:srgbClr val="FF0000"/>
                </a:solidFill>
              </a:rPr>
              <a:t> 305V x1,41 = 430V </a:t>
            </a:r>
            <a:r>
              <a:rPr lang="en-US" sz="2400" dirty="0" err="1" smtClean="0">
                <a:solidFill>
                  <a:srgbClr val="FF0000"/>
                </a:solidFill>
              </a:rPr>
              <a:t>varistor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chết</a:t>
            </a:r>
            <a:r>
              <a:rPr lang="en-US" sz="2400" dirty="0" smtClean="0">
                <a:solidFill>
                  <a:srgbClr val="FF0000"/>
                </a:solidFill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</a:rPr>
              <a:t>âm</a:t>
            </a:r>
            <a:r>
              <a:rPr lang="en-US" sz="2400" dirty="0" smtClean="0">
                <a:solidFill>
                  <a:srgbClr val="FF0000"/>
                </a:solidFill>
              </a:rPr>
              <a:t> ỉ)</a:t>
            </a:r>
            <a:r>
              <a:rPr lang="en-US" sz="2400" dirty="0" smtClean="0">
                <a:solidFill>
                  <a:srgbClr val="0000CC"/>
                </a:solidFill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</a:rPr>
              <a:t>nhưng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những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varistor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có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điện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áp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cao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hơn</a:t>
            </a:r>
            <a:r>
              <a:rPr lang="en-US" sz="2400" dirty="0" smtClean="0">
                <a:solidFill>
                  <a:srgbClr val="00B050"/>
                </a:solidFill>
              </a:rPr>
              <a:t> 430V </a:t>
            </a:r>
            <a:r>
              <a:rPr lang="en-US" sz="2400" dirty="0" err="1" smtClean="0">
                <a:solidFill>
                  <a:srgbClr val="00B050"/>
                </a:solidFill>
              </a:rPr>
              <a:t>chưa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bị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ảnh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hưởng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gì</a:t>
            </a:r>
            <a:endParaRPr lang="en-US" sz="2400" dirty="0" smtClean="0">
              <a:solidFill>
                <a:srgbClr val="00B05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Lý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giải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này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chưa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xét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trôi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điện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41910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4</a:t>
            </a:r>
            <a:r>
              <a:rPr lang="en-US" b="1" dirty="0" smtClean="0">
                <a:solidFill>
                  <a:srgbClr val="00B050"/>
                </a:solidFill>
              </a:rPr>
              <a:t>. </a:t>
            </a:r>
            <a:r>
              <a:rPr lang="en-US" b="1" dirty="0" err="1" smtClean="0">
                <a:solidFill>
                  <a:srgbClr val="00B050"/>
                </a:solidFill>
              </a:rPr>
              <a:t>Giải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pháp</a:t>
            </a:r>
            <a:endParaRPr lang="vi-VN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49462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4.3. </a:t>
            </a:r>
            <a:r>
              <a:rPr lang="en-US" sz="2800" b="1" dirty="0" err="1" smtClean="0"/>
              <a:t>Cần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tỏ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nội</a:t>
            </a:r>
            <a:r>
              <a:rPr lang="en-US" sz="2800" b="1" dirty="0" smtClean="0"/>
              <a:t> dung </a:t>
            </a:r>
            <a:r>
              <a:rPr lang="en-US" sz="2800" b="1" dirty="0" err="1" smtClean="0"/>
              <a:t>sau</a:t>
            </a:r>
            <a:r>
              <a:rPr lang="en-US" sz="2800" b="1" dirty="0" smtClean="0"/>
              <a:t>:</a:t>
            </a:r>
            <a:endParaRPr lang="vi-VN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8/10/2019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26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76400"/>
            <a:ext cx="75438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 err="1">
                <a:solidFill>
                  <a:srgbClr val="0000CC"/>
                </a:solidFill>
              </a:rPr>
              <a:t>Kiểm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tra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việc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nối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dây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trong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mạch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điện</a:t>
            </a:r>
            <a:endParaRPr lang="en-US" sz="2400" dirty="0">
              <a:solidFill>
                <a:srgbClr val="0000CC"/>
              </a:solidFill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 err="1" smtClean="0">
                <a:solidFill>
                  <a:srgbClr val="0000CC"/>
                </a:solidFill>
              </a:rPr>
              <a:t>Quá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độ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của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máy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điện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trên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tầu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cá</a:t>
            </a:r>
            <a:endParaRPr lang="en-US" sz="2400" dirty="0" smtClean="0">
              <a:solidFill>
                <a:srgbClr val="0000CC"/>
              </a:solidFill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 err="1" smtClean="0">
                <a:solidFill>
                  <a:srgbClr val="0000CC"/>
                </a:solidFill>
              </a:rPr>
              <a:t>Khi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đóng</a:t>
            </a:r>
            <a:r>
              <a:rPr lang="en-US" sz="2400" dirty="0" smtClean="0">
                <a:solidFill>
                  <a:srgbClr val="0000CC"/>
                </a:solidFill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</a:rPr>
              <a:t>cắt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đèn</a:t>
            </a:r>
            <a:r>
              <a:rPr lang="en-US" sz="2400" dirty="0" smtClean="0">
                <a:solidFill>
                  <a:srgbClr val="0000CC"/>
                </a:solidFill>
              </a:rPr>
              <a:t> Metal halide </a:t>
            </a:r>
            <a:r>
              <a:rPr lang="en-US" sz="2400" dirty="0" err="1" smtClean="0">
                <a:solidFill>
                  <a:srgbClr val="0000CC"/>
                </a:solidFill>
              </a:rPr>
              <a:t>gây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nhiễu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thế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nào</a:t>
            </a:r>
            <a:r>
              <a:rPr lang="en-US" sz="2400" dirty="0" smtClean="0">
                <a:solidFill>
                  <a:srgbClr val="0000CC"/>
                </a:solidFill>
              </a:rPr>
              <a:t> : </a:t>
            </a:r>
            <a:r>
              <a:rPr lang="en-US" sz="2400" dirty="0" err="1" smtClean="0">
                <a:solidFill>
                  <a:srgbClr val="0000CC"/>
                </a:solidFill>
              </a:rPr>
              <a:t>đóng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cắt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một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đèn</a:t>
            </a:r>
            <a:r>
              <a:rPr lang="en-US" sz="2400" dirty="0" smtClean="0">
                <a:solidFill>
                  <a:srgbClr val="0000CC"/>
                </a:solidFill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</a:rPr>
              <a:t>đóng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cắt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cả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dãy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đèn</a:t>
            </a:r>
            <a:endParaRPr lang="en-US" sz="2400" dirty="0" smtClean="0">
              <a:solidFill>
                <a:srgbClr val="0000CC"/>
              </a:solidFill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 err="1" smtClean="0">
                <a:solidFill>
                  <a:srgbClr val="0000CC"/>
                </a:solidFill>
              </a:rPr>
              <a:t>Điện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áp</a:t>
            </a:r>
            <a:r>
              <a:rPr lang="en-US" sz="2400" dirty="0" smtClean="0">
                <a:solidFill>
                  <a:srgbClr val="0000CC"/>
                </a:solidFill>
              </a:rPr>
              <a:t> (</a:t>
            </a:r>
            <a:r>
              <a:rPr lang="en-US" sz="2400" dirty="0" err="1" smtClean="0">
                <a:solidFill>
                  <a:srgbClr val="0000CC"/>
                </a:solidFill>
              </a:rPr>
              <a:t>điện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thế</a:t>
            </a:r>
            <a:r>
              <a:rPr lang="en-US" sz="2400" dirty="0" smtClean="0">
                <a:solidFill>
                  <a:srgbClr val="0000CC"/>
                </a:solidFill>
              </a:rPr>
              <a:t>) </a:t>
            </a:r>
            <a:r>
              <a:rPr lang="en-US" sz="2400" dirty="0" err="1" smtClean="0">
                <a:solidFill>
                  <a:srgbClr val="0000CC"/>
                </a:solidFill>
              </a:rPr>
              <a:t>đất</a:t>
            </a:r>
            <a:r>
              <a:rPr lang="en-US" sz="2400" dirty="0" smtClean="0">
                <a:solidFill>
                  <a:srgbClr val="0000CC"/>
                </a:solidFill>
              </a:rPr>
              <a:t> (G) </a:t>
            </a:r>
            <a:r>
              <a:rPr lang="en-US" sz="2400" dirty="0" err="1" smtClean="0">
                <a:solidFill>
                  <a:srgbClr val="0000CC"/>
                </a:solidFill>
              </a:rPr>
              <a:t>với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các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dây</a:t>
            </a:r>
            <a:r>
              <a:rPr lang="en-US" sz="2400" dirty="0" smtClean="0">
                <a:solidFill>
                  <a:srgbClr val="0000CC"/>
                </a:solidFill>
              </a:rPr>
              <a:t> L, N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 smtClean="0">
                <a:solidFill>
                  <a:srgbClr val="0000CC"/>
                </a:solidFill>
              </a:rPr>
              <a:t>…………………..</a:t>
            </a:r>
            <a:endParaRPr lang="vi-VN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451485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1. </a:t>
            </a:r>
            <a:r>
              <a:rPr lang="en-US" sz="3600" b="1" dirty="0" err="1" smtClean="0">
                <a:solidFill>
                  <a:srgbClr val="00B050"/>
                </a:solidFill>
              </a:rPr>
              <a:t>Mạch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bảo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vệ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hiện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tại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</a:rPr>
              <a:t>Chức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năng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phần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tử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DEA-2254-41DD-8196-9127AC3DA4B1}" type="datetime1">
              <a:rPr lang="en-US" smtClean="0"/>
              <a:t>8/10/2019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3733800"/>
            <a:ext cx="4495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err="1" smtClean="0"/>
              <a:t>Lỗi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chủ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yếu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hiện</a:t>
            </a:r>
            <a:r>
              <a:rPr lang="en-US" sz="2400" i="1" dirty="0" smtClean="0"/>
              <a:t> nay </a:t>
            </a:r>
            <a:r>
              <a:rPr lang="en-US" sz="2400" i="1" dirty="0" err="1" smtClean="0"/>
              <a:t>là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quá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nhiệt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dẫn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đế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cháy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âm</a:t>
            </a:r>
            <a:r>
              <a:rPr lang="en-US" sz="2400" i="1" dirty="0" smtClean="0"/>
              <a:t> </a:t>
            </a:r>
            <a:r>
              <a:rPr lang="en-US" sz="2400" i="1" dirty="0"/>
              <a:t>ỉ MOV2, MOV3 </a:t>
            </a:r>
            <a:r>
              <a:rPr lang="en-US" sz="2400" i="1" dirty="0" smtClean="0"/>
              <a:t>hay </a:t>
            </a:r>
            <a:r>
              <a:rPr lang="en-US" sz="2400" i="1" dirty="0" err="1" smtClean="0"/>
              <a:t>nổ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chúng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5301" y="1308100"/>
            <a:ext cx="4533900" cy="295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MOV1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mạch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L-N 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MOV2+GDT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N-G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MOV3+GDT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L-G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Mức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điện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áp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kiện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vẽ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1" y="1073150"/>
            <a:ext cx="3416299" cy="299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1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451485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1. </a:t>
            </a:r>
            <a:r>
              <a:rPr lang="en-US" sz="3600" b="1" dirty="0" err="1" smtClean="0">
                <a:solidFill>
                  <a:srgbClr val="00B050"/>
                </a:solidFill>
              </a:rPr>
              <a:t>Mạch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bảo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vệ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hiện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tại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</a:rPr>
              <a:t>Chức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năng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phần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tử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DEA-2254-41DD-8196-9127AC3DA4B1}" type="datetime1">
              <a:rPr lang="en-US" smtClean="0"/>
              <a:t>8/10/2019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" y="3505200"/>
            <a:ext cx="7848600" cy="2192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err="1" smtClean="0"/>
              <a:t>Hiện</a:t>
            </a:r>
            <a:r>
              <a:rPr lang="en-US" sz="2400" i="1" dirty="0" smtClean="0"/>
              <a:t> nay </a:t>
            </a:r>
            <a:r>
              <a:rPr lang="en-US" sz="2400" i="1" dirty="0" err="1" smtClean="0"/>
              <a:t>thường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hỏng</a:t>
            </a:r>
            <a:r>
              <a:rPr lang="en-US" sz="2400" i="1" dirty="0" smtClean="0"/>
              <a:t> MOV2, MOV3</a:t>
            </a:r>
          </a:p>
          <a:p>
            <a:pPr marL="0" indent="0">
              <a:buNone/>
            </a:pPr>
            <a:r>
              <a:rPr lang="en-US" sz="2400" i="1" dirty="0" err="1" smtClean="0">
                <a:solidFill>
                  <a:srgbClr val="FF0000"/>
                </a:solidFill>
              </a:rPr>
              <a:t>Lý</a:t>
            </a:r>
            <a:r>
              <a:rPr lang="en-US" sz="2400" i="1" dirty="0" smtClean="0">
                <a:solidFill>
                  <a:srgbClr val="FF0000"/>
                </a:solidFill>
              </a:rPr>
              <a:t> do </a:t>
            </a:r>
            <a:r>
              <a:rPr lang="en-US" sz="2400" i="1" dirty="0" err="1" smtClean="0">
                <a:solidFill>
                  <a:srgbClr val="FF0000"/>
                </a:solidFill>
              </a:rPr>
              <a:t>là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có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dòng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chạy</a:t>
            </a:r>
            <a:r>
              <a:rPr lang="en-US" sz="2400" i="1" dirty="0" smtClean="0">
                <a:solidFill>
                  <a:srgbClr val="FF0000"/>
                </a:solidFill>
              </a:rPr>
              <a:t> qua </a:t>
            </a:r>
            <a:r>
              <a:rPr lang="en-US" sz="2400" i="1" dirty="0" err="1" smtClean="0">
                <a:solidFill>
                  <a:srgbClr val="FF0000"/>
                </a:solidFill>
              </a:rPr>
              <a:t>mạch</a:t>
            </a:r>
            <a:r>
              <a:rPr lang="en-US" sz="2400" i="1" dirty="0" smtClean="0">
                <a:solidFill>
                  <a:srgbClr val="FF0000"/>
                </a:solidFill>
              </a:rPr>
              <a:t> MOV2, MOV3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5301" y="1308100"/>
            <a:ext cx="4533900" cy="295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MOV1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mạch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L-N 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MOV2+GDT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N-G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MOV3+GDT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L-G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Mức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điện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áp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kiện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vẽ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21300" y="1000823"/>
            <a:ext cx="3416299" cy="2999677"/>
            <a:chOff x="5321300" y="1000823"/>
            <a:chExt cx="3416299" cy="299967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300" y="1000823"/>
              <a:ext cx="3416299" cy="2999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Freeform 3"/>
            <p:cNvSpPr/>
            <p:nvPr/>
          </p:nvSpPr>
          <p:spPr>
            <a:xfrm flipH="1">
              <a:off x="7245348" y="1589974"/>
              <a:ext cx="298452" cy="2286000"/>
            </a:xfrm>
            <a:custGeom>
              <a:avLst/>
              <a:gdLst>
                <a:gd name="connsiteX0" fmla="*/ 0 w 342900"/>
                <a:gd name="connsiteY0" fmla="*/ 0 h 1371600"/>
                <a:gd name="connsiteX1" fmla="*/ 0 w 342900"/>
                <a:gd name="connsiteY1" fmla="*/ 787400 h 1371600"/>
                <a:gd name="connsiteX2" fmla="*/ 342900 w 342900"/>
                <a:gd name="connsiteY2" fmla="*/ 787400 h 1371600"/>
                <a:gd name="connsiteX3" fmla="*/ 342900 w 342900"/>
                <a:gd name="connsiteY3" fmla="*/ 1371600 h 1371600"/>
                <a:gd name="connsiteX4" fmla="*/ 342900 w 342900"/>
                <a:gd name="connsiteY4" fmla="*/ 1371600 h 1371600"/>
                <a:gd name="connsiteX0" fmla="*/ 0 w 342900"/>
                <a:gd name="connsiteY0" fmla="*/ 0 h 2286000"/>
                <a:gd name="connsiteX1" fmla="*/ 0 w 342900"/>
                <a:gd name="connsiteY1" fmla="*/ 1701800 h 2286000"/>
                <a:gd name="connsiteX2" fmla="*/ 342900 w 342900"/>
                <a:gd name="connsiteY2" fmla="*/ 1701800 h 2286000"/>
                <a:gd name="connsiteX3" fmla="*/ 342900 w 342900"/>
                <a:gd name="connsiteY3" fmla="*/ 2286000 h 2286000"/>
                <a:gd name="connsiteX4" fmla="*/ 342900 w 342900"/>
                <a:gd name="connsiteY4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2286000">
                  <a:moveTo>
                    <a:pt x="0" y="0"/>
                  </a:moveTo>
                  <a:lnTo>
                    <a:pt x="0" y="1701800"/>
                  </a:lnTo>
                  <a:lnTo>
                    <a:pt x="342900" y="1701800"/>
                  </a:lnTo>
                  <a:lnTo>
                    <a:pt x="342900" y="2286000"/>
                  </a:lnTo>
                  <a:lnTo>
                    <a:pt x="342900" y="2286000"/>
                  </a:ln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99249" y="2500661"/>
              <a:ext cx="342900" cy="1371600"/>
            </a:xfrm>
            <a:custGeom>
              <a:avLst/>
              <a:gdLst>
                <a:gd name="connsiteX0" fmla="*/ 0 w 342900"/>
                <a:gd name="connsiteY0" fmla="*/ 0 h 1371600"/>
                <a:gd name="connsiteX1" fmla="*/ 0 w 342900"/>
                <a:gd name="connsiteY1" fmla="*/ 787400 h 1371600"/>
                <a:gd name="connsiteX2" fmla="*/ 342900 w 342900"/>
                <a:gd name="connsiteY2" fmla="*/ 787400 h 1371600"/>
                <a:gd name="connsiteX3" fmla="*/ 342900 w 342900"/>
                <a:gd name="connsiteY3" fmla="*/ 1371600 h 1371600"/>
                <a:gd name="connsiteX4" fmla="*/ 342900 w 342900"/>
                <a:gd name="connsiteY4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371600">
                  <a:moveTo>
                    <a:pt x="0" y="0"/>
                  </a:moveTo>
                  <a:lnTo>
                    <a:pt x="0" y="787400"/>
                  </a:lnTo>
                  <a:lnTo>
                    <a:pt x="342900" y="787400"/>
                  </a:lnTo>
                  <a:lnTo>
                    <a:pt x="342900" y="1371600"/>
                  </a:lnTo>
                  <a:lnTo>
                    <a:pt x="342900" y="1371600"/>
                  </a:ln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381000" y="4601369"/>
            <a:ext cx="4648201" cy="1799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err="1" smtClean="0"/>
              <a:t>Nguyên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nhân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là</a:t>
            </a:r>
            <a:r>
              <a:rPr lang="en-US" sz="2400" i="1" dirty="0" smtClean="0"/>
              <a:t> do </a:t>
            </a:r>
            <a:r>
              <a:rPr lang="en-US" sz="2400" i="1" dirty="0" err="1" smtClean="0"/>
              <a:t>giữa</a:t>
            </a:r>
            <a:r>
              <a:rPr lang="en-US" sz="2400" i="1" dirty="0" smtClean="0"/>
              <a:t> G </a:t>
            </a:r>
            <a:r>
              <a:rPr lang="en-US" sz="2400" i="1" dirty="0" err="1" smtClean="0"/>
              <a:t>với</a:t>
            </a:r>
            <a:r>
              <a:rPr lang="en-US" sz="2400" i="1" dirty="0" smtClean="0"/>
              <a:t> L, N </a:t>
            </a:r>
            <a:r>
              <a:rPr lang="en-US" sz="2400" i="1" dirty="0" err="1" smtClean="0"/>
              <a:t>luôn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tồn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tại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một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điện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thế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nào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đó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làm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cho</a:t>
            </a:r>
            <a:r>
              <a:rPr lang="en-US" sz="2400" i="1" dirty="0" smtClean="0"/>
              <a:t> GDT </a:t>
            </a:r>
            <a:r>
              <a:rPr lang="en-US" sz="2400" i="1" dirty="0" err="1" smtClean="0"/>
              <a:t>không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tắt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được</a:t>
            </a:r>
            <a:r>
              <a:rPr lang="en-US" sz="2400" i="1" dirty="0" smtClean="0"/>
              <a:t> (GDT </a:t>
            </a:r>
            <a:r>
              <a:rPr lang="en-US" sz="2400" i="1" dirty="0" err="1" smtClean="0"/>
              <a:t>chỉ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tắt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có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dòng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về</a:t>
            </a:r>
            <a:r>
              <a:rPr lang="en-US" sz="2400" i="1" dirty="0" smtClean="0"/>
              <a:t> 0)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41207"/>
            <a:ext cx="5050607" cy="21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9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715000" cy="7921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1. </a:t>
            </a:r>
            <a:r>
              <a:rPr lang="en-US" sz="4000" b="1" dirty="0" err="1">
                <a:solidFill>
                  <a:srgbClr val="00B050"/>
                </a:solidFill>
              </a:rPr>
              <a:t>Mạch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bảo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vệ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hiện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tại</a:t>
            </a:r>
            <a:endParaRPr lang="vi-V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3340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Đặc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nối</a:t>
            </a:r>
            <a:r>
              <a:rPr lang="en-US" sz="2400" b="1" dirty="0" smtClean="0"/>
              <a:t> GDT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MOV</a:t>
            </a:r>
            <a:endParaRPr lang="vi-VN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8/10/2019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5058048" cy="190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6781800" cy="284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5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543800" cy="762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2. </a:t>
            </a:r>
            <a:r>
              <a:rPr lang="en-US" sz="3600" b="1" dirty="0" err="1" smtClean="0">
                <a:solidFill>
                  <a:srgbClr val="00B050"/>
                </a:solidFill>
              </a:rPr>
              <a:t>Các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sơ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đồ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bảo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vệ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xung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sét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điển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hình</a:t>
            </a:r>
            <a:endParaRPr lang="vi-VN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003300"/>
            <a:ext cx="71628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 smtClean="0"/>
              <a:t>sơ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đồ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sét</a:t>
            </a:r>
            <a:r>
              <a:rPr lang="en-US" sz="2800" b="1" dirty="0" smtClean="0"/>
              <a:t> </a:t>
            </a:r>
            <a:r>
              <a:rPr lang="en-US" sz="2800" b="1" dirty="0" err="1"/>
              <a:t>điển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endParaRPr lang="vi-VN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8/10/2019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5800" y="1600200"/>
            <a:ext cx="7772400" cy="4766310"/>
            <a:chOff x="0" y="0"/>
            <a:chExt cx="5326380" cy="4766310"/>
          </a:xfrm>
        </p:grpSpPr>
        <p:sp>
          <p:nvSpPr>
            <p:cNvPr id="8" name="Text Box 146"/>
            <p:cNvSpPr txBox="1"/>
            <p:nvPr/>
          </p:nvSpPr>
          <p:spPr>
            <a:xfrm>
              <a:off x="297180" y="3726180"/>
              <a:ext cx="5029200" cy="10401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Times New Roman"/>
                  <a:ea typeface="Times New Roman"/>
                </a:rPr>
                <a:t>Hình 1. Các sơ đồ bảo vệ xung sét thường gặp; a. Chỉ varistor L-N; b. Có bảo vệ xung sét L-N, L-G, N-G; c. Có bảo vệ xung sét L-N, thêm chì nhiệt vào mạch L-G, N-G; d. Có bảo vệ xung sét L-N, thêm GDT vào mạch L-G, N-G;</a:t>
              </a:r>
              <a:endParaRPr lang="vi-VN" sz="140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257800" cy="37490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407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543800" cy="762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2. </a:t>
            </a:r>
            <a:r>
              <a:rPr lang="en-US" sz="3600" b="1" dirty="0" err="1" smtClean="0">
                <a:solidFill>
                  <a:srgbClr val="00B050"/>
                </a:solidFill>
              </a:rPr>
              <a:t>Các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sơ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đồ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bảo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vệ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xung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sét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điển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hình</a:t>
            </a:r>
            <a:endParaRPr lang="vi-VN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003300"/>
            <a:ext cx="71628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Bảng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varistor</a:t>
            </a:r>
            <a:endParaRPr lang="vi-VN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8/10/2019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2" y="1558132"/>
            <a:ext cx="8732876" cy="333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909344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err="1" smtClean="0"/>
              <a:t>Chúng</a:t>
            </a:r>
            <a:r>
              <a:rPr lang="en-US" sz="2400" dirty="0" smtClean="0"/>
              <a:t> ta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varistor</a:t>
            </a:r>
            <a:r>
              <a:rPr lang="en-US" sz="2400" dirty="0" smtClean="0"/>
              <a:t> 471K,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cột</a:t>
            </a:r>
            <a:r>
              <a:rPr lang="en-US" sz="2400" dirty="0" smtClean="0"/>
              <a:t> 2, 3 </a:t>
            </a:r>
            <a:r>
              <a:rPr lang="en-US" sz="2400" dirty="0" err="1" smtClean="0"/>
              <a:t>nói</a:t>
            </a:r>
            <a:r>
              <a:rPr lang="en-US" sz="2400" dirty="0" smtClean="0"/>
              <a:t> </a:t>
            </a:r>
            <a:r>
              <a:rPr lang="en-US" sz="2400" dirty="0" err="1" smtClean="0"/>
              <a:t>rằng</a:t>
            </a:r>
            <a:r>
              <a:rPr lang="en-US" sz="2400" dirty="0" smtClean="0"/>
              <a:t> </a:t>
            </a:r>
            <a:r>
              <a:rPr lang="en-US" sz="2400" dirty="0" err="1" smtClean="0"/>
              <a:t>chúng</a:t>
            </a:r>
            <a:r>
              <a:rPr lang="en-US" sz="2400" dirty="0" smtClean="0"/>
              <a:t> ta </a:t>
            </a:r>
            <a:r>
              <a:rPr lang="en-US" sz="2400" dirty="0" err="1" smtClean="0"/>
              <a:t>sẽ</a:t>
            </a:r>
            <a:r>
              <a:rPr lang="en-US" sz="2400" dirty="0" smtClean="0"/>
              <a:t> </a:t>
            </a:r>
            <a:r>
              <a:rPr lang="en-US" sz="2400" dirty="0" err="1" smtClean="0"/>
              <a:t>dùng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mạch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 </a:t>
            </a:r>
            <a:r>
              <a:rPr lang="en-US" sz="2400" dirty="0" err="1" smtClean="0"/>
              <a:t>hơn</a:t>
            </a:r>
            <a:r>
              <a:rPr lang="en-US" sz="2400" dirty="0" smtClean="0"/>
              <a:t> 300VAC </a:t>
            </a:r>
            <a:r>
              <a:rPr lang="en-US" sz="2400" dirty="0" err="1" smtClean="0"/>
              <a:t>và</a:t>
            </a:r>
            <a:r>
              <a:rPr lang="en-US" sz="2400" dirty="0" smtClean="0"/>
              <a:t> 385VDC.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</a:t>
            </a:r>
            <a:r>
              <a:rPr lang="en-US" sz="2400" dirty="0" err="1" smtClean="0"/>
              <a:t>áp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varistor</a:t>
            </a:r>
            <a:r>
              <a:rPr lang="en-US" sz="2400" dirty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470V (</a:t>
            </a:r>
            <a:r>
              <a:rPr lang="en-US" sz="2400" dirty="0" err="1" smtClean="0"/>
              <a:t>cột</a:t>
            </a:r>
            <a:r>
              <a:rPr lang="en-US" sz="2400" dirty="0" smtClean="0"/>
              <a:t> 4: 423-517V) </a:t>
            </a:r>
            <a:r>
              <a:rPr lang="en-US" sz="2400" dirty="0" err="1" smtClean="0"/>
              <a:t>bắt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dòng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1mA.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Mọi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</a:rPr>
              <a:t> hay </a:t>
            </a:r>
            <a:r>
              <a:rPr lang="en-US" sz="2400" b="1" dirty="0" err="1" smtClean="0">
                <a:solidFill>
                  <a:srgbClr val="FF0000"/>
                </a:solidFill>
              </a:rPr>
              <a:t>nhầm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áp</a:t>
            </a:r>
            <a:r>
              <a:rPr lang="en-US" sz="2400" b="1" dirty="0" smtClean="0">
                <a:solidFill>
                  <a:srgbClr val="FF0000"/>
                </a:solidFill>
              </a:rPr>
              <a:t> clamp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giá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cột</a:t>
            </a:r>
            <a:r>
              <a:rPr lang="en-US" sz="2400" b="1" dirty="0" smtClean="0">
                <a:solidFill>
                  <a:srgbClr val="FF0000"/>
                </a:solidFill>
              </a:rPr>
              <a:t> 5 </a:t>
            </a:r>
            <a:r>
              <a:rPr lang="en-US" sz="2400" b="1" dirty="0" err="1" smtClean="0">
                <a:solidFill>
                  <a:srgbClr val="FF0000"/>
                </a:solidFill>
              </a:rPr>
              <a:t>mới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dòng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sai</a:t>
            </a:r>
            <a:r>
              <a:rPr lang="en-US" sz="2400" b="1" dirty="0" smtClean="0">
                <a:solidFill>
                  <a:srgbClr val="FF0000"/>
                </a:solidFill>
              </a:rPr>
              <a:t>!!!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543800" cy="762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2. </a:t>
            </a:r>
            <a:r>
              <a:rPr lang="en-US" sz="3600" b="1" dirty="0" err="1" smtClean="0">
                <a:solidFill>
                  <a:srgbClr val="00B050"/>
                </a:solidFill>
              </a:rPr>
              <a:t>Các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sơ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đồ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bảo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vệ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xung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sét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điển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hình</a:t>
            </a:r>
            <a:endParaRPr lang="vi-VN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003300"/>
            <a:ext cx="71628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Phân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đồ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mạch</a:t>
            </a:r>
            <a:endParaRPr lang="vi-VN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8/10/2019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84" y="1676400"/>
            <a:ext cx="364176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38862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sơ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này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giữa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dây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.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b="1" dirty="0" err="1" smtClean="0"/>
              <a:t>Sơ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dụng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thiết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đất</a:t>
            </a:r>
            <a:r>
              <a:rPr lang="en-US" sz="2400" b="1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6953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543800" cy="762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2. </a:t>
            </a:r>
            <a:r>
              <a:rPr lang="en-US" sz="3600" b="1" dirty="0" err="1" smtClean="0">
                <a:solidFill>
                  <a:srgbClr val="00B050"/>
                </a:solidFill>
              </a:rPr>
              <a:t>Các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sơ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đồ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bảo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vệ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xung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sét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điển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hình</a:t>
            </a:r>
            <a:endParaRPr lang="vi-VN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003300"/>
            <a:ext cx="71628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sơ</a:t>
            </a:r>
            <a:r>
              <a:rPr lang="en-US" sz="2800" b="1" dirty="0"/>
              <a:t> </a:t>
            </a:r>
            <a:r>
              <a:rPr lang="en-US" sz="2800" b="1" dirty="0" err="1"/>
              <a:t>đồ</a:t>
            </a:r>
            <a:r>
              <a:rPr lang="en-US" sz="2800" b="1" dirty="0"/>
              <a:t> </a:t>
            </a:r>
            <a:r>
              <a:rPr lang="en-US" sz="2800" b="1" dirty="0" err="1"/>
              <a:t>mạch</a:t>
            </a:r>
            <a:endParaRPr lang="vi-VN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8/10/2019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90699"/>
            <a:ext cx="3200400" cy="235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sơ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này</a:t>
            </a:r>
            <a:r>
              <a:rPr lang="en-US" sz="2400" dirty="0" smtClean="0"/>
              <a:t> </a:t>
            </a:r>
            <a:r>
              <a:rPr lang="en-US" sz="2400" dirty="0" err="1" smtClean="0"/>
              <a:t>mạch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đất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MOV2, MOV3.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b="1" dirty="0" err="1" smtClean="0"/>
              <a:t>Sơ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đèn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đất</a:t>
            </a:r>
            <a:endParaRPr lang="en-US" sz="2400" b="1" dirty="0" smtClean="0"/>
          </a:p>
          <a:p>
            <a:pPr marL="0" indent="0">
              <a:buFont typeface="Arial" pitchFamily="34" charset="0"/>
              <a:buNone/>
            </a:pP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xung</a:t>
            </a:r>
            <a:r>
              <a:rPr lang="en-US" sz="2400" dirty="0" smtClean="0"/>
              <a:t> </a:t>
            </a:r>
            <a:r>
              <a:rPr lang="en-US" sz="2400" dirty="0" err="1" smtClean="0"/>
              <a:t>sét</a:t>
            </a:r>
            <a:r>
              <a:rPr lang="en-US" sz="2400" dirty="0" smtClean="0"/>
              <a:t> </a:t>
            </a:r>
            <a:r>
              <a:rPr lang="en-US" sz="2400" dirty="0" err="1" smtClean="0"/>
              <a:t>giữa</a:t>
            </a:r>
            <a:r>
              <a:rPr lang="en-US" sz="2400" dirty="0" smtClean="0"/>
              <a:t> L-G </a:t>
            </a:r>
            <a:r>
              <a:rPr lang="en-US" sz="2400" dirty="0" err="1" smtClean="0"/>
              <a:t>và</a:t>
            </a:r>
            <a:r>
              <a:rPr lang="en-US" sz="2400" dirty="0" smtClean="0"/>
              <a:t> N-G </a:t>
            </a:r>
            <a:r>
              <a:rPr lang="en-US" sz="2400" dirty="0" err="1" smtClean="0"/>
              <a:t>các</a:t>
            </a:r>
            <a:r>
              <a:rPr lang="en-US" sz="2400" dirty="0" smtClean="0"/>
              <a:t> MOV </a:t>
            </a:r>
            <a:r>
              <a:rPr lang="en-US" sz="2400" dirty="0" err="1" smtClean="0"/>
              <a:t>này</a:t>
            </a:r>
            <a:r>
              <a:rPr lang="en-US" sz="2400" dirty="0" smtClean="0"/>
              <a:t> </a:t>
            </a:r>
            <a:r>
              <a:rPr lang="en-US" sz="2400" dirty="0" err="1" smtClean="0"/>
              <a:t>sẽ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hạn</a:t>
            </a:r>
            <a:r>
              <a:rPr lang="en-US" sz="2400" dirty="0" smtClean="0"/>
              <a:t> </a:t>
            </a:r>
            <a:r>
              <a:rPr lang="en-US" sz="2400" dirty="0" err="1" smtClean="0"/>
              <a:t>chế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</a:t>
            </a:r>
            <a:r>
              <a:rPr lang="en-US" sz="2400" dirty="0" err="1" smtClean="0"/>
              <a:t>áp</a:t>
            </a:r>
            <a:r>
              <a:rPr lang="en-US" sz="2400" dirty="0" smtClean="0"/>
              <a:t> </a:t>
            </a:r>
            <a:r>
              <a:rPr lang="en-US" sz="2400" dirty="0" err="1" smtClean="0"/>
              <a:t>xung</a:t>
            </a:r>
            <a:r>
              <a:rPr lang="en-US" sz="240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err="1" smtClean="0"/>
              <a:t>Nhược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sơ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MOV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do </a:t>
            </a:r>
            <a:r>
              <a:rPr lang="en-US" sz="2400" dirty="0" err="1" smtClean="0"/>
              <a:t>xung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sẽ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dòng</a:t>
            </a:r>
            <a:r>
              <a:rPr lang="en-US" sz="2400" dirty="0" smtClean="0"/>
              <a:t> </a:t>
            </a:r>
            <a:r>
              <a:rPr lang="en-US" sz="2400" dirty="0" err="1" smtClean="0"/>
              <a:t>rò</a:t>
            </a:r>
            <a:r>
              <a:rPr lang="en-US" sz="2400" dirty="0" smtClean="0"/>
              <a:t>, </a:t>
            </a:r>
            <a:r>
              <a:rPr lang="en-US" sz="2400" dirty="0" err="1" smtClean="0"/>
              <a:t>dòng</a:t>
            </a:r>
            <a:r>
              <a:rPr lang="en-US" sz="2400" dirty="0" smtClean="0"/>
              <a:t> </a:t>
            </a:r>
            <a:r>
              <a:rPr lang="en-US" sz="2400" dirty="0" err="1" smtClean="0"/>
              <a:t>rò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mất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E = U.I.t,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MOV </a:t>
            </a:r>
            <a:r>
              <a:rPr lang="en-US" sz="2400" dirty="0" err="1" smtClean="0"/>
              <a:t>hỏng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MOV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P = U.I [W], </a:t>
            </a:r>
            <a:r>
              <a:rPr lang="en-US" sz="2400" dirty="0" err="1" smtClean="0">
                <a:sym typeface="Symbol"/>
              </a:rPr>
              <a:t>nếu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P </a:t>
            </a:r>
            <a:r>
              <a:rPr lang="en-US" sz="2400" b="1" dirty="0" err="1" smtClean="0">
                <a:solidFill>
                  <a:srgbClr val="FF0000"/>
                </a:solidFill>
                <a:sym typeface="Symbol"/>
              </a:rPr>
              <a:t>nhỏ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sym typeface="Symbol"/>
              </a:rPr>
              <a:t>hơn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sym typeface="Symbol"/>
              </a:rPr>
              <a:t>giá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sym typeface="Symbol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sym typeface="Symbol"/>
              </a:rPr>
              <a:t>ghi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sym typeface="Symbol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sym typeface="Symbol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sym typeface="Symbol"/>
              </a:rPr>
              <a:t>trên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sym typeface="Symbol"/>
              </a:rPr>
              <a:t>varistor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sym typeface="Symbol"/>
              </a:rPr>
              <a:t>nóng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sym typeface="Symbol"/>
              </a:rPr>
              <a:t>âm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ỉ 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dirty="0" err="1" smtClean="0">
                <a:sym typeface="Symbol"/>
              </a:rPr>
              <a:t>cháy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dần</a:t>
            </a:r>
            <a:r>
              <a:rPr lang="en-US" sz="2400" dirty="0" smtClean="0">
                <a:sym typeface="Symbol"/>
              </a:rPr>
              <a:t>), </a:t>
            </a:r>
            <a:r>
              <a:rPr lang="en-US" sz="2400" b="1" dirty="0" err="1" smtClean="0">
                <a:solidFill>
                  <a:srgbClr val="FF0000"/>
                </a:solidFill>
                <a:sym typeface="Symbol"/>
              </a:rPr>
              <a:t>nếu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P </a:t>
            </a:r>
            <a:r>
              <a:rPr lang="en-US" sz="2400" b="1" dirty="0" err="1" smtClean="0">
                <a:solidFill>
                  <a:srgbClr val="FF0000"/>
                </a:solidFill>
                <a:sym typeface="Symbol"/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sym typeface="Symbol"/>
              </a:rPr>
              <a:t>hơn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sym typeface="Symbol"/>
              </a:rPr>
              <a:t>giá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sym typeface="Symbol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sym typeface="Symbol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sym typeface="Symbol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sym typeface="Symbol"/>
              </a:rPr>
              <a:t>thì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sym typeface="Symbol"/>
              </a:rPr>
              <a:t>nổ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1783</Words>
  <Application>Microsoft Office PowerPoint</Application>
  <PresentationFormat>On-screen Show (4:3)</PresentationFormat>
  <Paragraphs>189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Giải pháp tối ưu cho đèn tầu cá</vt:lpstr>
      <vt:lpstr>1. Mạch bảo vệ hiện tại</vt:lpstr>
      <vt:lpstr>1. Mạch bảo vệ hiện tại</vt:lpstr>
      <vt:lpstr>1. Mạch bảo vệ hiện tại</vt:lpstr>
      <vt:lpstr>1. Mạch bảo vệ hiện tại</vt:lpstr>
      <vt:lpstr>2. Các sơ đồ bảo vệ xung sét điển hình</vt:lpstr>
      <vt:lpstr>2. Các sơ đồ bảo vệ xung sét điển hình</vt:lpstr>
      <vt:lpstr>2. Các sơ đồ bảo vệ xung sét điển hình</vt:lpstr>
      <vt:lpstr>2. Các sơ đồ bảo vệ xung sét điển hình</vt:lpstr>
      <vt:lpstr>2. Các sơ đồ bảo vệ xung sét điển hình</vt:lpstr>
      <vt:lpstr>2. Các sơ đồ bảo vệ xung sét điển hình</vt:lpstr>
      <vt:lpstr>2. Các sơ đồ bảo vệ xung sét điển hình</vt:lpstr>
      <vt:lpstr>3. Dự đoán nguyên nhân hư hỏng</vt:lpstr>
      <vt:lpstr>3. Dự đoán nguyên nhân hư hỏng</vt:lpstr>
      <vt:lpstr>3. Dự đoán nguyên nhân hư hỏng</vt:lpstr>
      <vt:lpstr>3. Dự đoán nguyên nhân hư hỏng</vt:lpstr>
      <vt:lpstr>3. Dự đoán nguyên nhân hư hỏng</vt:lpstr>
      <vt:lpstr>3. Dự đoán nguyên nhân hư hỏng</vt:lpstr>
      <vt:lpstr>PowerPoint Presentation</vt:lpstr>
      <vt:lpstr>3. Dự đoán nguyên nhân hư hỏng</vt:lpstr>
      <vt:lpstr>3. Dự đoán nguyên nhân hư hỏng</vt:lpstr>
      <vt:lpstr>3. Dự đoán nguyên nhân hư hỏng</vt:lpstr>
      <vt:lpstr>3. Dự đoán nguyên nhân hư hỏng</vt:lpstr>
      <vt:lpstr>4. Giải pháp</vt:lpstr>
      <vt:lpstr>4. Giải pháp</vt:lpstr>
      <vt:lpstr>4. Giải pháp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Bảo vệ xung điện áp</dc:title>
  <dc:creator>Notebook</dc:creator>
  <cp:lastModifiedBy>abc</cp:lastModifiedBy>
  <cp:revision>107</cp:revision>
  <dcterms:created xsi:type="dcterms:W3CDTF">2016-09-06T12:47:49Z</dcterms:created>
  <dcterms:modified xsi:type="dcterms:W3CDTF">2019-08-10T01:51:26Z</dcterms:modified>
</cp:coreProperties>
</file>