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317" r:id="rId5"/>
    <p:sldId id="318" r:id="rId6"/>
    <p:sldId id="320" r:id="rId7"/>
    <p:sldId id="319" r:id="rId8"/>
    <p:sldId id="321" r:id="rId9"/>
    <p:sldId id="322" r:id="rId10"/>
    <p:sldId id="323" r:id="rId11"/>
    <p:sldId id="324" r:id="rId12"/>
    <p:sldId id="325" r:id="rId13"/>
    <p:sldId id="326" r:id="rId14"/>
    <p:sldId id="327" r:id="rId15"/>
    <p:sldId id="340" r:id="rId16"/>
    <p:sldId id="260" r:id="rId17"/>
    <p:sldId id="328" r:id="rId18"/>
    <p:sldId id="329" r:id="rId19"/>
    <p:sldId id="330" r:id="rId20"/>
    <p:sldId id="331" r:id="rId21"/>
    <p:sldId id="332" r:id="rId22"/>
    <p:sldId id="333" r:id="rId23"/>
    <p:sldId id="334" r:id="rId24"/>
    <p:sldId id="360" r:id="rId25"/>
    <p:sldId id="335" r:id="rId26"/>
    <p:sldId id="336" r:id="rId27"/>
    <p:sldId id="337" r:id="rId28"/>
    <p:sldId id="361" r:id="rId29"/>
    <p:sldId id="338" r:id="rId30"/>
    <p:sldId id="313" r:id="rId31"/>
    <p:sldId id="362" r:id="rId32"/>
    <p:sldId id="314" r:id="rId33"/>
    <p:sldId id="341" r:id="rId34"/>
    <p:sldId id="342" r:id="rId35"/>
    <p:sldId id="343" r:id="rId36"/>
    <p:sldId id="344" r:id="rId37"/>
    <p:sldId id="345" r:id="rId38"/>
    <p:sldId id="346" r:id="rId39"/>
    <p:sldId id="347" r:id="rId40"/>
    <p:sldId id="348" r:id="rId41"/>
    <p:sldId id="359" r:id="rId42"/>
    <p:sldId id="349" r:id="rId43"/>
    <p:sldId id="350" r:id="rId44"/>
    <p:sldId id="363" r:id="rId45"/>
    <p:sldId id="351" r:id="rId46"/>
    <p:sldId id="352" r:id="rId47"/>
    <p:sldId id="353" r:id="rId48"/>
    <p:sldId id="364" r:id="rId49"/>
    <p:sldId id="354" r:id="rId50"/>
    <p:sldId id="355" r:id="rId51"/>
    <p:sldId id="315" r:id="rId52"/>
    <p:sldId id="368" r:id="rId53"/>
    <p:sldId id="367" r:id="rId54"/>
    <p:sldId id="365" r:id="rId55"/>
    <p:sldId id="366" r:id="rId56"/>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95" autoAdjust="0"/>
    <p:restoredTop sz="94660"/>
  </p:normalViewPr>
  <p:slideViewPr>
    <p:cSldViewPr>
      <p:cViewPr varScale="1">
        <p:scale>
          <a:sx n="87" d="100"/>
          <a:sy n="87" d="100"/>
        </p:scale>
        <p:origin x="-1194" y="-90"/>
      </p:cViewPr>
      <p:guideLst>
        <p:guide orient="horz" pos="2160"/>
        <p:guide pos="2880"/>
      </p:guideLst>
    </p:cSldViewPr>
  </p:slideViewPr>
  <p:notesTextViewPr>
    <p:cViewPr>
      <p:scale>
        <a:sx n="1" d="1"/>
        <a:sy n="1" d="1"/>
      </p:scale>
      <p:origin x="0" y="0"/>
    </p:cViewPr>
  </p:notesTextViewPr>
  <p:sorterViewPr>
    <p:cViewPr>
      <p:scale>
        <a:sx n="100" d="100"/>
        <a:sy n="100" d="100"/>
      </p:scale>
      <p:origin x="0" y="39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2665AA1A-0444-4DFB-9A27-AD5204BF987B}" type="datetimeFigureOut">
              <a:rPr lang="vi-VN" smtClean="0"/>
              <a:t>05/04/2018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1060197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665AA1A-0444-4DFB-9A27-AD5204BF987B}" type="datetimeFigureOut">
              <a:rPr lang="vi-VN" smtClean="0"/>
              <a:t>05/04/2018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72301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665AA1A-0444-4DFB-9A27-AD5204BF987B}" type="datetimeFigureOut">
              <a:rPr lang="vi-VN" smtClean="0"/>
              <a:t>05/04/2018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500494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2665AA1A-0444-4DFB-9A27-AD5204BF987B}" type="datetimeFigureOut">
              <a:rPr lang="vi-VN" smtClean="0"/>
              <a:t>05/04/2018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2133509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65AA1A-0444-4DFB-9A27-AD5204BF987B}" type="datetimeFigureOut">
              <a:rPr lang="vi-VN" smtClean="0"/>
              <a:t>05/04/2018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3533401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2665AA1A-0444-4DFB-9A27-AD5204BF987B}" type="datetimeFigureOut">
              <a:rPr lang="vi-VN" smtClean="0"/>
              <a:t>05/04/2018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203573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2665AA1A-0444-4DFB-9A27-AD5204BF987B}" type="datetimeFigureOut">
              <a:rPr lang="vi-VN" smtClean="0"/>
              <a:t>05/04/2018</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2985798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2665AA1A-0444-4DFB-9A27-AD5204BF987B}" type="datetimeFigureOut">
              <a:rPr lang="vi-VN" smtClean="0"/>
              <a:t>05/04/2018</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3828332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65AA1A-0444-4DFB-9A27-AD5204BF987B}" type="datetimeFigureOut">
              <a:rPr lang="vi-VN" smtClean="0"/>
              <a:t>05/04/2018</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1945869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65AA1A-0444-4DFB-9A27-AD5204BF987B}" type="datetimeFigureOut">
              <a:rPr lang="vi-VN" smtClean="0"/>
              <a:t>05/04/2018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2610094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65AA1A-0444-4DFB-9A27-AD5204BF987B}" type="datetimeFigureOut">
              <a:rPr lang="vi-VN" smtClean="0"/>
              <a:t>05/04/2018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1FB6BD5-ABB8-4017-A434-08AE6E7002D1}" type="slidenum">
              <a:rPr lang="vi-VN" smtClean="0"/>
              <a:t>‹#›</a:t>
            </a:fld>
            <a:endParaRPr lang="vi-VN"/>
          </a:p>
        </p:txBody>
      </p:sp>
    </p:spTree>
    <p:extLst>
      <p:ext uri="{BB962C8B-B14F-4D97-AF65-F5344CB8AC3E}">
        <p14:creationId xmlns:p14="http://schemas.microsoft.com/office/powerpoint/2010/main" val="3089613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65AA1A-0444-4DFB-9A27-AD5204BF987B}" type="datetimeFigureOut">
              <a:rPr lang="vi-VN" smtClean="0"/>
              <a:t>05/04/2018</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B6BD5-ABB8-4017-A434-08AE6E7002D1}" type="slidenum">
              <a:rPr lang="vi-VN" smtClean="0"/>
              <a:t>‹#›</a:t>
            </a:fld>
            <a:endParaRPr lang="vi-VN"/>
          </a:p>
        </p:txBody>
      </p:sp>
    </p:spTree>
    <p:extLst>
      <p:ext uri="{BB962C8B-B14F-4D97-AF65-F5344CB8AC3E}">
        <p14:creationId xmlns:p14="http://schemas.microsoft.com/office/powerpoint/2010/main" val="2204891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_Toc510084400"/><Relationship Id="rId2" Type="http://schemas.openxmlformats.org/officeDocument/2006/relationships/hyperlink" Target="#_Toc510084397"/><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_Toc510084401"/><Relationship Id="rId2" Type="http://schemas.openxmlformats.org/officeDocument/2006/relationships/hyperlink" Target="#_Toc510084397"/><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_Toc510084402"/><Relationship Id="rId2" Type="http://schemas.openxmlformats.org/officeDocument/2006/relationships/hyperlink" Target="#_Toc510084397"/><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_Toc510084403"/><Relationship Id="rId2" Type="http://schemas.openxmlformats.org/officeDocument/2006/relationships/hyperlink" Target="#_Toc510084397"/><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hyperlink" Target="#_Toc510084397"/><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1.bin"/><Relationship Id="rId4" Type="http://schemas.openxmlformats.org/officeDocument/2006/relationships/hyperlink" Target="#_Toc510084404"/></Relationships>
</file>

<file path=ppt/slides/_rels/slide15.xml.rels><?xml version="1.0" encoding="UTF-8" standalone="yes"?>
<Relationships xmlns="http://schemas.openxmlformats.org/package/2006/relationships"><Relationship Id="rId2" Type="http://schemas.openxmlformats.org/officeDocument/2006/relationships/hyperlink" Target="#_Toc510084405"/><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_Toc510084412"/><Relationship Id="rId13" Type="http://schemas.openxmlformats.org/officeDocument/2006/relationships/hyperlink" Target="#_Toc510084417"/><Relationship Id="rId3" Type="http://schemas.openxmlformats.org/officeDocument/2006/relationships/hyperlink" Target="#_Toc510084407"/><Relationship Id="rId7" Type="http://schemas.openxmlformats.org/officeDocument/2006/relationships/hyperlink" Target="#_Toc510084411"/><Relationship Id="rId12" Type="http://schemas.openxmlformats.org/officeDocument/2006/relationships/hyperlink" Target="#_Toc510084416"/><Relationship Id="rId2" Type="http://schemas.openxmlformats.org/officeDocument/2006/relationships/hyperlink" Target="#_Toc510084405"/><Relationship Id="rId1" Type="http://schemas.openxmlformats.org/officeDocument/2006/relationships/slideLayout" Target="../slideLayouts/slideLayout2.xml"/><Relationship Id="rId6" Type="http://schemas.openxmlformats.org/officeDocument/2006/relationships/hyperlink" Target="#_Toc510084410"/><Relationship Id="rId11" Type="http://schemas.openxmlformats.org/officeDocument/2006/relationships/hyperlink" Target="#_Toc510084415"/><Relationship Id="rId5" Type="http://schemas.openxmlformats.org/officeDocument/2006/relationships/hyperlink" Target="#_Toc510084409"/><Relationship Id="rId10" Type="http://schemas.openxmlformats.org/officeDocument/2006/relationships/hyperlink" Target="#_Toc510084414"/><Relationship Id="rId4" Type="http://schemas.openxmlformats.org/officeDocument/2006/relationships/hyperlink" Target="#_Toc510084408"/><Relationship Id="rId9" Type="http://schemas.openxmlformats.org/officeDocument/2006/relationships/hyperlink" Target="#_Toc510084413"/></Relationships>
</file>

<file path=ppt/slides/_rels/slide17.xml.rels><?xml version="1.0" encoding="UTF-8" standalone="yes"?>
<Relationships xmlns="http://schemas.openxmlformats.org/package/2006/relationships"><Relationship Id="rId3" Type="http://schemas.openxmlformats.org/officeDocument/2006/relationships/hyperlink" Target="#_Toc510084407"/><Relationship Id="rId2" Type="http://schemas.openxmlformats.org/officeDocument/2006/relationships/hyperlink" Target="#_Toc510084405"/><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_Toc510084408"/><Relationship Id="rId2" Type="http://schemas.openxmlformats.org/officeDocument/2006/relationships/hyperlink" Target="#_Toc510084405"/><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_Toc510084405"/><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oleObject" Target="../embeddings/oleObject2.bin"/><Relationship Id="rId4" Type="http://schemas.openxmlformats.org/officeDocument/2006/relationships/hyperlink" Target="#_Toc510084409"/></Relationships>
</file>

<file path=ppt/slides/_rels/slide2.xml.rels><?xml version="1.0" encoding="UTF-8" standalone="yes"?>
<Relationships xmlns="http://schemas.openxmlformats.org/package/2006/relationships"><Relationship Id="rId2" Type="http://schemas.openxmlformats.org/officeDocument/2006/relationships/hyperlink" Target="#_Toc510084391"/><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_Toc510084410"/><Relationship Id="rId2" Type="http://schemas.openxmlformats.org/officeDocument/2006/relationships/hyperlink" Target="#_Toc510084405"/><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_Toc510084411"/><Relationship Id="rId2" Type="http://schemas.openxmlformats.org/officeDocument/2006/relationships/hyperlink" Target="#_Toc510084405"/><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_Toc510084412"/><Relationship Id="rId2" Type="http://schemas.openxmlformats.org/officeDocument/2006/relationships/hyperlink" Target="#_Toc510084405"/><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_Toc510084413"/><Relationship Id="rId2" Type="http://schemas.openxmlformats.org/officeDocument/2006/relationships/hyperlink" Target="#_Toc510084405"/><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hyperlink" Target="#_Toc510084405"/><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png"/><Relationship Id="rId5" Type="http://schemas.openxmlformats.org/officeDocument/2006/relationships/oleObject" Target="../embeddings/oleObject3.bin"/><Relationship Id="rId4" Type="http://schemas.openxmlformats.org/officeDocument/2006/relationships/hyperlink" Target="#_Toc510084413"/></Relationships>
</file>

<file path=ppt/slides/_rels/slide25.xml.rels><?xml version="1.0" encoding="UTF-8" standalone="yes"?>
<Relationships xmlns="http://schemas.openxmlformats.org/package/2006/relationships"><Relationship Id="rId3" Type="http://schemas.openxmlformats.org/officeDocument/2006/relationships/hyperlink" Target="#_Toc510084414"/><Relationship Id="rId2" Type="http://schemas.openxmlformats.org/officeDocument/2006/relationships/hyperlink" Target="#_Toc510084405"/><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_Toc510084415"/><Relationship Id="rId2" Type="http://schemas.openxmlformats.org/officeDocument/2006/relationships/hyperlink" Target="#_Toc510084405"/><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_Toc510084416"/><Relationship Id="rId2" Type="http://schemas.openxmlformats.org/officeDocument/2006/relationships/hyperlink" Target="#_Toc510084405"/><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_Toc510084416"/><Relationship Id="rId2" Type="http://schemas.openxmlformats.org/officeDocument/2006/relationships/hyperlink" Target="#_Toc510084405"/><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_Toc510084417"/><Relationship Id="rId2" Type="http://schemas.openxmlformats.org/officeDocument/2006/relationships/hyperlink" Target="#_Toc510084405"/><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_Toc510084394"/><Relationship Id="rId2" Type="http://schemas.openxmlformats.org/officeDocument/2006/relationships/hyperlink" Target="#_Toc510084393"/><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_Toc510084427"/><Relationship Id="rId13" Type="http://schemas.openxmlformats.org/officeDocument/2006/relationships/hyperlink" Target="#_Toc510084432"/><Relationship Id="rId3" Type="http://schemas.openxmlformats.org/officeDocument/2006/relationships/hyperlink" Target="#_Toc510084422"/><Relationship Id="rId7" Type="http://schemas.openxmlformats.org/officeDocument/2006/relationships/hyperlink" Target="#_Toc510084426"/><Relationship Id="rId12" Type="http://schemas.openxmlformats.org/officeDocument/2006/relationships/hyperlink" Target="#_Toc510084431"/><Relationship Id="rId17" Type="http://schemas.openxmlformats.org/officeDocument/2006/relationships/hyperlink" Target="#_Toc510084436"/><Relationship Id="rId2" Type="http://schemas.openxmlformats.org/officeDocument/2006/relationships/hyperlink" Target="#_Toc510084421"/><Relationship Id="rId16" Type="http://schemas.openxmlformats.org/officeDocument/2006/relationships/hyperlink" Target="#_Toc510084435"/><Relationship Id="rId1" Type="http://schemas.openxmlformats.org/officeDocument/2006/relationships/slideLayout" Target="../slideLayouts/slideLayout2.xml"/><Relationship Id="rId6" Type="http://schemas.openxmlformats.org/officeDocument/2006/relationships/hyperlink" Target="#_Toc510084425"/><Relationship Id="rId11" Type="http://schemas.openxmlformats.org/officeDocument/2006/relationships/hyperlink" Target="#_Toc510084430"/><Relationship Id="rId5" Type="http://schemas.openxmlformats.org/officeDocument/2006/relationships/hyperlink" Target="#_Toc510084424"/><Relationship Id="rId15" Type="http://schemas.openxmlformats.org/officeDocument/2006/relationships/hyperlink" Target="#_Toc510084434"/><Relationship Id="rId10" Type="http://schemas.openxmlformats.org/officeDocument/2006/relationships/hyperlink" Target="#_Toc510084429"/><Relationship Id="rId4" Type="http://schemas.openxmlformats.org/officeDocument/2006/relationships/hyperlink" Target="#_Toc510084423"/><Relationship Id="rId9" Type="http://schemas.openxmlformats.org/officeDocument/2006/relationships/hyperlink" Target="#_Toc510084428"/><Relationship Id="rId14" Type="http://schemas.openxmlformats.org/officeDocument/2006/relationships/hyperlink" Target="#_Toc510084433"/></Relationships>
</file>

<file path=ppt/slides/_rels/slide33.xml.rels><?xml version="1.0" encoding="UTF-8" standalone="yes"?>
<Relationships xmlns="http://schemas.openxmlformats.org/package/2006/relationships"><Relationship Id="rId2" Type="http://schemas.openxmlformats.org/officeDocument/2006/relationships/hyperlink" Target="#_Toc510084421"/><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_Toc510084422"/><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_Toc510084423"/><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_Toc510084424"/><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_Toc510084425"/><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2" Type="http://schemas.openxmlformats.org/officeDocument/2006/relationships/hyperlink" Target="#_Toc510084426"/><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_Toc510084427"/><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_Toc510084395"/><Relationship Id="rId2" Type="http://schemas.openxmlformats.org/officeDocument/2006/relationships/hyperlink" Target="#_Toc510084393"/><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_Toc510084428"/><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_Toc510084429"/><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_Toc510084430"/><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_Toc510084431"/><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_Toc510084432"/><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_Toc510084432"/><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_Toc510084433"/><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_Toc510084434"/><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_Toc510084434"/><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_Toc510084435"/><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_Toc510084396"/><Relationship Id="rId2" Type="http://schemas.openxmlformats.org/officeDocument/2006/relationships/hyperlink" Target="#_Toc510084393"/><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_Toc510084436"/><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_Toc510084404"/><Relationship Id="rId3" Type="http://schemas.openxmlformats.org/officeDocument/2006/relationships/hyperlink" Target="#_Toc510084399"/><Relationship Id="rId7" Type="http://schemas.openxmlformats.org/officeDocument/2006/relationships/hyperlink" Target="#_Toc510084403"/><Relationship Id="rId2" Type="http://schemas.openxmlformats.org/officeDocument/2006/relationships/hyperlink" Target="#_Toc510084397"/><Relationship Id="rId1" Type="http://schemas.openxmlformats.org/officeDocument/2006/relationships/slideLayout" Target="../slideLayouts/slideLayout2.xml"/><Relationship Id="rId6" Type="http://schemas.openxmlformats.org/officeDocument/2006/relationships/hyperlink" Target="#_Toc510084402"/><Relationship Id="rId5" Type="http://schemas.openxmlformats.org/officeDocument/2006/relationships/hyperlink" Target="#_Toc510084401"/><Relationship Id="rId4" Type="http://schemas.openxmlformats.org/officeDocument/2006/relationships/hyperlink" Target="#_Toc510084400"/></Relationships>
</file>

<file path=ppt/slides/_rels/slide9.xml.rels><?xml version="1.0" encoding="UTF-8" standalone="yes"?>
<Relationships xmlns="http://schemas.openxmlformats.org/package/2006/relationships"><Relationship Id="rId3" Type="http://schemas.openxmlformats.org/officeDocument/2006/relationships/hyperlink" Target="#_Toc510084399"/><Relationship Id="rId2" Type="http://schemas.openxmlformats.org/officeDocument/2006/relationships/hyperlink" Target="#_Toc510084397"/><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908720"/>
            <a:ext cx="7772400" cy="1470025"/>
          </a:xfrm>
        </p:spPr>
        <p:txBody>
          <a:bodyPr/>
          <a:lstStyle/>
          <a:p>
            <a:r>
              <a:rPr lang="en-US" b="1" dirty="0" err="1" smtClean="0"/>
              <a:t>Các</a:t>
            </a:r>
            <a:r>
              <a:rPr lang="en-US" b="1" dirty="0" smtClean="0"/>
              <a:t> </a:t>
            </a:r>
            <a:r>
              <a:rPr lang="en-US" b="1" dirty="0" err="1" smtClean="0"/>
              <a:t>tiêu</a:t>
            </a:r>
            <a:r>
              <a:rPr lang="en-US" b="1" dirty="0" smtClean="0"/>
              <a:t> </a:t>
            </a:r>
            <a:r>
              <a:rPr lang="en-US" b="1" dirty="0" err="1" smtClean="0"/>
              <a:t>chuẩn</a:t>
            </a:r>
            <a:r>
              <a:rPr lang="en-US" b="1" dirty="0" smtClean="0"/>
              <a:t> </a:t>
            </a:r>
            <a:r>
              <a:rPr lang="en-US" b="1" dirty="0" err="1" smtClean="0"/>
              <a:t>áp</a:t>
            </a:r>
            <a:r>
              <a:rPr lang="en-US" b="1" dirty="0" smtClean="0"/>
              <a:t> </a:t>
            </a:r>
            <a:r>
              <a:rPr lang="en-US" b="1" dirty="0" err="1" smtClean="0"/>
              <a:t>dụng</a:t>
            </a:r>
            <a:r>
              <a:rPr lang="en-US" b="1" dirty="0" smtClean="0"/>
              <a:t> </a:t>
            </a:r>
            <a:r>
              <a:rPr lang="en-US" b="1" dirty="0" err="1" smtClean="0"/>
              <a:t>cho</a:t>
            </a:r>
            <a:r>
              <a:rPr lang="en-US" b="1" dirty="0" smtClean="0"/>
              <a:t> LED driver</a:t>
            </a:r>
            <a:endParaRPr lang="vi-VN" b="1" dirty="0"/>
          </a:p>
        </p:txBody>
      </p:sp>
      <p:sp>
        <p:nvSpPr>
          <p:cNvPr id="3" name="Subtitle 2"/>
          <p:cNvSpPr>
            <a:spLocks noGrp="1"/>
          </p:cNvSpPr>
          <p:nvPr>
            <p:ph type="subTitle" idx="1"/>
          </p:nvPr>
        </p:nvSpPr>
        <p:spPr>
          <a:xfrm>
            <a:off x="1547664" y="2204864"/>
            <a:ext cx="5760640" cy="3433936"/>
          </a:xfrm>
        </p:spPr>
        <p:txBody>
          <a:bodyPr>
            <a:normAutofit lnSpcReduction="10000"/>
          </a:bodyPr>
          <a:lstStyle/>
          <a:p>
            <a:pPr algn="l"/>
            <a:r>
              <a:rPr lang="en-US" b="1" dirty="0" err="1" smtClean="0">
                <a:solidFill>
                  <a:schemeClr val="tx1"/>
                </a:solidFill>
              </a:rPr>
              <a:t>Nguồn</a:t>
            </a:r>
            <a:r>
              <a:rPr lang="en-US" b="1" dirty="0" smtClean="0">
                <a:solidFill>
                  <a:schemeClr val="tx1"/>
                </a:solidFill>
              </a:rPr>
              <a:t> </a:t>
            </a:r>
            <a:r>
              <a:rPr lang="en-US" b="1" dirty="0" err="1" smtClean="0">
                <a:solidFill>
                  <a:schemeClr val="tx1"/>
                </a:solidFill>
              </a:rPr>
              <a:t>cấp</a:t>
            </a:r>
            <a:r>
              <a:rPr lang="en-US" b="1" dirty="0" smtClean="0">
                <a:solidFill>
                  <a:schemeClr val="tx1"/>
                </a:solidFill>
              </a:rPr>
              <a:t>, LED driver</a:t>
            </a:r>
          </a:p>
          <a:p>
            <a:pPr algn="l"/>
            <a:r>
              <a:rPr lang="en-US" b="1" dirty="0" err="1" smtClean="0">
                <a:solidFill>
                  <a:schemeClr val="tx1"/>
                </a:solidFill>
              </a:rPr>
              <a:t>Xem</a:t>
            </a:r>
            <a:r>
              <a:rPr lang="en-US" b="1" dirty="0" smtClean="0">
                <a:solidFill>
                  <a:schemeClr val="tx1"/>
                </a:solidFill>
              </a:rPr>
              <a:t> </a:t>
            </a:r>
            <a:r>
              <a:rPr lang="en-US" b="1" dirty="0" err="1" smtClean="0">
                <a:solidFill>
                  <a:schemeClr val="tx1"/>
                </a:solidFill>
              </a:rPr>
              <a:t>xét</a:t>
            </a:r>
            <a:r>
              <a:rPr lang="en-US" b="1" dirty="0" smtClean="0">
                <a:solidFill>
                  <a:schemeClr val="tx1"/>
                </a:solidFill>
              </a:rPr>
              <a:t> </a:t>
            </a:r>
            <a:r>
              <a:rPr lang="en-US" b="1" dirty="0" err="1" smtClean="0">
                <a:solidFill>
                  <a:schemeClr val="tx1"/>
                </a:solidFill>
              </a:rPr>
              <a:t>môi</a:t>
            </a:r>
            <a:r>
              <a:rPr lang="en-US" b="1" dirty="0" smtClean="0">
                <a:solidFill>
                  <a:schemeClr val="tx1"/>
                </a:solidFill>
              </a:rPr>
              <a:t> </a:t>
            </a:r>
            <a:r>
              <a:rPr lang="en-US" b="1" dirty="0" err="1" smtClean="0">
                <a:solidFill>
                  <a:schemeClr val="tx1"/>
                </a:solidFill>
              </a:rPr>
              <a:t>trường</a:t>
            </a:r>
            <a:endParaRPr lang="en-US" b="1" dirty="0" smtClean="0">
              <a:solidFill>
                <a:schemeClr val="tx1"/>
              </a:solidFill>
            </a:endParaRPr>
          </a:p>
          <a:p>
            <a:pPr algn="l"/>
            <a:r>
              <a:rPr lang="en-US" b="1" dirty="0" err="1" smtClean="0">
                <a:solidFill>
                  <a:schemeClr val="tx1"/>
                </a:solidFill>
              </a:rPr>
              <a:t>Kết</a:t>
            </a:r>
            <a:r>
              <a:rPr lang="en-US" b="1" dirty="0" smtClean="0">
                <a:solidFill>
                  <a:schemeClr val="tx1"/>
                </a:solidFill>
              </a:rPr>
              <a:t> </a:t>
            </a:r>
            <a:r>
              <a:rPr lang="en-US" b="1" dirty="0" err="1" smtClean="0">
                <a:solidFill>
                  <a:schemeClr val="tx1"/>
                </a:solidFill>
              </a:rPr>
              <a:t>cấu</a:t>
            </a:r>
            <a:r>
              <a:rPr lang="en-US" b="1" dirty="0" smtClean="0">
                <a:solidFill>
                  <a:schemeClr val="tx1"/>
                </a:solidFill>
              </a:rPr>
              <a:t> </a:t>
            </a:r>
            <a:r>
              <a:rPr lang="en-US" b="1" dirty="0" err="1" smtClean="0">
                <a:solidFill>
                  <a:schemeClr val="tx1"/>
                </a:solidFill>
              </a:rPr>
              <a:t>cơ</a:t>
            </a:r>
            <a:r>
              <a:rPr lang="en-US" b="1" dirty="0" smtClean="0">
                <a:solidFill>
                  <a:schemeClr val="tx1"/>
                </a:solidFill>
              </a:rPr>
              <a:t> </a:t>
            </a:r>
            <a:r>
              <a:rPr lang="en-US" b="1" dirty="0" err="1" smtClean="0">
                <a:solidFill>
                  <a:schemeClr val="tx1"/>
                </a:solidFill>
              </a:rPr>
              <a:t>khí</a:t>
            </a:r>
            <a:endParaRPr lang="en-US" b="1" dirty="0" smtClean="0">
              <a:solidFill>
                <a:schemeClr val="tx1"/>
              </a:solidFill>
            </a:endParaRPr>
          </a:p>
          <a:p>
            <a:pPr algn="l"/>
            <a:r>
              <a:rPr lang="en-US" b="1" dirty="0" err="1" smtClean="0">
                <a:solidFill>
                  <a:schemeClr val="tx1"/>
                </a:solidFill>
              </a:rPr>
              <a:t>Kết</a:t>
            </a:r>
            <a:r>
              <a:rPr lang="en-US" b="1" dirty="0" smtClean="0">
                <a:solidFill>
                  <a:schemeClr val="tx1"/>
                </a:solidFill>
              </a:rPr>
              <a:t> </a:t>
            </a:r>
            <a:r>
              <a:rPr lang="en-US" b="1" dirty="0" err="1" smtClean="0">
                <a:solidFill>
                  <a:schemeClr val="tx1"/>
                </a:solidFill>
              </a:rPr>
              <a:t>cấu</a:t>
            </a:r>
            <a:r>
              <a:rPr lang="en-US" b="1" dirty="0" smtClean="0">
                <a:solidFill>
                  <a:schemeClr val="tx1"/>
                </a:solidFill>
              </a:rPr>
              <a:t> </a:t>
            </a:r>
            <a:r>
              <a:rPr lang="en-US" b="1" dirty="0" err="1" smtClean="0">
                <a:solidFill>
                  <a:schemeClr val="tx1"/>
                </a:solidFill>
              </a:rPr>
              <a:t>điện</a:t>
            </a:r>
            <a:endParaRPr lang="en-US" b="1" dirty="0" smtClean="0">
              <a:solidFill>
                <a:schemeClr val="tx1"/>
              </a:solidFill>
            </a:endParaRPr>
          </a:p>
          <a:p>
            <a:pPr algn="l"/>
            <a:r>
              <a:rPr lang="en-US" b="1" dirty="0" err="1" smtClean="0">
                <a:solidFill>
                  <a:schemeClr val="tx1"/>
                </a:solidFill>
              </a:rPr>
              <a:t>Thử</a:t>
            </a:r>
            <a:r>
              <a:rPr lang="en-US" b="1" dirty="0" smtClean="0">
                <a:solidFill>
                  <a:schemeClr val="tx1"/>
                </a:solidFill>
              </a:rPr>
              <a:t> </a:t>
            </a:r>
            <a:r>
              <a:rPr lang="en-US" b="1" dirty="0" err="1" smtClean="0">
                <a:solidFill>
                  <a:schemeClr val="tx1"/>
                </a:solidFill>
              </a:rPr>
              <a:t>nghiệm</a:t>
            </a:r>
            <a:r>
              <a:rPr lang="en-US" b="1" dirty="0" smtClean="0">
                <a:solidFill>
                  <a:schemeClr val="tx1"/>
                </a:solidFill>
              </a:rPr>
              <a:t> </a:t>
            </a:r>
            <a:r>
              <a:rPr lang="en-US" b="1" dirty="0" err="1" smtClean="0">
                <a:solidFill>
                  <a:schemeClr val="tx1"/>
                </a:solidFill>
              </a:rPr>
              <a:t>tính</a:t>
            </a:r>
            <a:r>
              <a:rPr lang="en-US" b="1" dirty="0" smtClean="0">
                <a:solidFill>
                  <a:schemeClr val="tx1"/>
                </a:solidFill>
              </a:rPr>
              <a:t> </a:t>
            </a:r>
            <a:r>
              <a:rPr lang="en-US" b="1" dirty="0" err="1" smtClean="0">
                <a:solidFill>
                  <a:schemeClr val="tx1"/>
                </a:solidFill>
              </a:rPr>
              <a:t>năng</a:t>
            </a:r>
            <a:endParaRPr lang="en-US" b="1" dirty="0" smtClean="0">
              <a:solidFill>
                <a:schemeClr val="tx1"/>
              </a:solidFill>
            </a:endParaRPr>
          </a:p>
          <a:p>
            <a:pPr algn="l"/>
            <a:r>
              <a:rPr lang="en-US" b="1" dirty="0" err="1" smtClean="0">
                <a:solidFill>
                  <a:schemeClr val="tx1"/>
                </a:solidFill>
              </a:rPr>
              <a:t>Nhãn</a:t>
            </a:r>
            <a:r>
              <a:rPr lang="en-US" b="1" dirty="0" smtClean="0">
                <a:solidFill>
                  <a:schemeClr val="tx1"/>
                </a:solidFill>
              </a:rPr>
              <a:t> </a:t>
            </a:r>
            <a:r>
              <a:rPr lang="en-US" b="1" dirty="0" err="1" smtClean="0">
                <a:solidFill>
                  <a:schemeClr val="tx1"/>
                </a:solidFill>
              </a:rPr>
              <a:t>mác</a:t>
            </a:r>
            <a:endParaRPr lang="vi-VN" dirty="0">
              <a:solidFill>
                <a:schemeClr val="tx1"/>
              </a:solidFill>
            </a:endParaRPr>
          </a:p>
        </p:txBody>
      </p:sp>
    </p:spTree>
    <p:extLst>
      <p:ext uri="{BB962C8B-B14F-4D97-AF65-F5344CB8AC3E}">
        <p14:creationId xmlns:p14="http://schemas.microsoft.com/office/powerpoint/2010/main" val="375945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u="sng" dirty="0">
                <a:hlinkClick r:id="rId2" action="ppaction://hlinkfile"/>
              </a:rPr>
              <a:t>6 Kết cấu cơ khí</a:t>
            </a:r>
            <a:endParaRPr lang="vi-VN" sz="3600" dirty="0"/>
          </a:p>
        </p:txBody>
      </p:sp>
      <p:sp>
        <p:nvSpPr>
          <p:cNvPr id="3" name="Content Placeholder 2"/>
          <p:cNvSpPr>
            <a:spLocks noGrp="1"/>
          </p:cNvSpPr>
          <p:nvPr>
            <p:ph idx="1"/>
          </p:nvPr>
        </p:nvSpPr>
        <p:spPr>
          <a:xfrm>
            <a:off x="457200" y="908721"/>
            <a:ext cx="8229600" cy="1656184"/>
          </a:xfrm>
        </p:spPr>
        <p:txBody>
          <a:bodyPr>
            <a:normAutofit/>
          </a:bodyPr>
          <a:lstStyle/>
          <a:p>
            <a:pPr marL="0" indent="0">
              <a:buNone/>
            </a:pPr>
            <a:r>
              <a:rPr lang="vi-VN" sz="2400" u="sng" dirty="0" smtClean="0">
                <a:hlinkClick r:id="rId3" action="ppaction://hlinkfile"/>
              </a:rPr>
              <a:t>6.3 </a:t>
            </a:r>
            <a:r>
              <a:rPr lang="vi-VN" sz="2400" u="sng" dirty="0">
                <a:hlinkClick r:id="rId3" action="ppaction://hlinkfile"/>
              </a:rPr>
              <a:t>Vật liệu </a:t>
            </a:r>
            <a:r>
              <a:rPr lang="vi-VN" sz="2400" u="sng" dirty="0" smtClean="0">
                <a:hlinkClick r:id="rId3" action="ppaction://hlinkfile"/>
              </a:rPr>
              <a:t>Polymer</a:t>
            </a:r>
            <a:endParaRPr lang="vi-VN" sz="2400" u="sng" dirty="0" smtClean="0"/>
          </a:p>
          <a:p>
            <a:pPr marL="0" indent="0">
              <a:buNone/>
            </a:pPr>
            <a:r>
              <a:rPr lang="vi-VN" sz="2400" dirty="0"/>
              <a:t>Vật liệu polyme được sử dụng làm vỏ hộp điện hoặc chống cháy phải tuân theo các yêu cầu về đặc tính vật liệu tối thiểu được xác định trong Bảng 6.2.</a:t>
            </a:r>
            <a:endParaRPr lang="vi-VN" sz="2400" u="sng" dirty="0"/>
          </a:p>
        </p:txBody>
      </p:sp>
      <p:pic>
        <p:nvPicPr>
          <p:cNvPr id="4" name="Picture 3"/>
          <p:cNvPicPr/>
          <p:nvPr/>
        </p:nvPicPr>
        <p:blipFill>
          <a:blip r:embed="rId4"/>
          <a:stretch>
            <a:fillRect/>
          </a:stretch>
        </p:blipFill>
        <p:spPr>
          <a:xfrm>
            <a:off x="411985" y="2492896"/>
            <a:ext cx="8136904" cy="3888432"/>
          </a:xfrm>
          <a:prstGeom prst="rect">
            <a:avLst/>
          </a:prstGeom>
        </p:spPr>
      </p:pic>
      <p:sp>
        <p:nvSpPr>
          <p:cNvPr id="5" name="Content Placeholder 2"/>
          <p:cNvSpPr txBox="1">
            <a:spLocks/>
          </p:cNvSpPr>
          <p:nvPr/>
        </p:nvSpPr>
        <p:spPr>
          <a:xfrm>
            <a:off x="319289" y="6224118"/>
            <a:ext cx="8229600" cy="603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800" dirty="0" smtClean="0">
                <a:solidFill>
                  <a:srgbClr val="FF0000"/>
                </a:solidFill>
              </a:rPr>
              <a:t>Có 5 khoản phải xem xét ở mục này</a:t>
            </a:r>
          </a:p>
          <a:p>
            <a:endParaRPr lang="vi-VN" sz="2800" dirty="0">
              <a:solidFill>
                <a:srgbClr val="FF0000"/>
              </a:solidFill>
            </a:endParaRPr>
          </a:p>
        </p:txBody>
      </p:sp>
    </p:spTree>
    <p:extLst>
      <p:ext uri="{BB962C8B-B14F-4D97-AF65-F5344CB8AC3E}">
        <p14:creationId xmlns:p14="http://schemas.microsoft.com/office/powerpoint/2010/main" val="665873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u="sng" dirty="0">
                <a:hlinkClick r:id="rId2" action="ppaction://hlinkfile"/>
              </a:rPr>
              <a:t>6 Kết cấu cơ khí</a:t>
            </a:r>
            <a:endParaRPr lang="vi-VN" sz="3600" dirty="0"/>
          </a:p>
        </p:txBody>
      </p:sp>
      <p:sp>
        <p:nvSpPr>
          <p:cNvPr id="3" name="Content Placeholder 2"/>
          <p:cNvSpPr>
            <a:spLocks noGrp="1"/>
          </p:cNvSpPr>
          <p:nvPr>
            <p:ph idx="1"/>
          </p:nvPr>
        </p:nvSpPr>
        <p:spPr>
          <a:xfrm>
            <a:off x="457200" y="908720"/>
            <a:ext cx="8229600" cy="5217443"/>
          </a:xfrm>
        </p:spPr>
        <p:txBody>
          <a:bodyPr>
            <a:normAutofit fontScale="92500" lnSpcReduction="10000"/>
          </a:bodyPr>
          <a:lstStyle/>
          <a:p>
            <a:pPr marL="0" indent="0">
              <a:buNone/>
            </a:pPr>
            <a:r>
              <a:rPr lang="vi-VN" u="sng" dirty="0" smtClean="0">
                <a:hlinkClick r:id="rId3" action="ppaction://hlinkfile"/>
              </a:rPr>
              <a:t>6.4 </a:t>
            </a:r>
            <a:r>
              <a:rPr lang="vi-VN" u="sng" dirty="0">
                <a:hlinkClick r:id="rId3" action="ppaction://hlinkfile"/>
              </a:rPr>
              <a:t>Lỗ </a:t>
            </a:r>
            <a:r>
              <a:rPr lang="vi-VN" u="sng" dirty="0" smtClean="0">
                <a:hlinkClick r:id="rId3" action="ppaction://hlinkfile"/>
              </a:rPr>
              <a:t>hở của vỏ hộp</a:t>
            </a:r>
            <a:endParaRPr lang="vi-VN" u="sng" dirty="0" smtClean="0"/>
          </a:p>
          <a:p>
            <a:pPr marL="0" indent="0">
              <a:buNone/>
            </a:pPr>
            <a:r>
              <a:rPr lang="vi-VN" dirty="0"/>
              <a:t>6.4.1 </a:t>
            </a:r>
            <a:r>
              <a:rPr lang="vi-VN" dirty="0" smtClean="0"/>
              <a:t>Không </a:t>
            </a:r>
            <a:r>
              <a:rPr lang="vi-VN" dirty="0"/>
              <a:t>được phép mở các lỗ trên bất kỳ bề mặt nào của bao che chống cháy hoặc điện giật.</a:t>
            </a:r>
          </a:p>
          <a:p>
            <a:pPr marL="0" indent="0">
              <a:buNone/>
            </a:pPr>
            <a:r>
              <a:rPr lang="vi-VN" i="1" dirty="0"/>
              <a:t>Ngoại lệ: Một lỗ hở được cho phép trên vỏ hộp để lắp đặt trên một đầu nối ra khi đầu nối ra sẽ phục vụ để hoàn thành bao che.</a:t>
            </a:r>
            <a:endParaRPr lang="vi-VN" dirty="0"/>
          </a:p>
          <a:p>
            <a:pPr marL="0" indent="0">
              <a:buNone/>
            </a:pPr>
            <a:r>
              <a:rPr lang="vi-VN" dirty="0"/>
              <a:t>6.4.2 Các lỗ hở được phép cho các thiết bị không dự định lắp đặt trong một không gian kín. </a:t>
            </a:r>
            <a:r>
              <a:rPr lang="vi-VN" dirty="0" smtClean="0"/>
              <a:t>Lỗ hở </a:t>
            </a:r>
            <a:r>
              <a:rPr lang="vi-VN" dirty="0"/>
              <a:t>nhìn thấy lõi và cuộn dây để hở phải được che chắn hoặc có vách ngăn.</a:t>
            </a:r>
          </a:p>
          <a:p>
            <a:endParaRPr lang="vi-VN" u="sng" dirty="0"/>
          </a:p>
        </p:txBody>
      </p:sp>
    </p:spTree>
    <p:extLst>
      <p:ext uri="{BB962C8B-B14F-4D97-AF65-F5344CB8AC3E}">
        <p14:creationId xmlns:p14="http://schemas.microsoft.com/office/powerpoint/2010/main" val="665873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u="sng" dirty="0">
                <a:hlinkClick r:id="rId2" action="ppaction://hlinkfile"/>
              </a:rPr>
              <a:t>6 Kết cấu cơ khí</a:t>
            </a:r>
            <a:endParaRPr lang="vi-VN" sz="3600" dirty="0"/>
          </a:p>
        </p:txBody>
      </p:sp>
      <p:sp>
        <p:nvSpPr>
          <p:cNvPr id="3" name="Content Placeholder 2"/>
          <p:cNvSpPr>
            <a:spLocks noGrp="1"/>
          </p:cNvSpPr>
          <p:nvPr>
            <p:ph idx="1"/>
          </p:nvPr>
        </p:nvSpPr>
        <p:spPr>
          <a:xfrm>
            <a:off x="457200" y="908720"/>
            <a:ext cx="8229600" cy="5217443"/>
          </a:xfrm>
        </p:spPr>
        <p:txBody>
          <a:bodyPr>
            <a:normAutofit fontScale="85000" lnSpcReduction="10000"/>
          </a:bodyPr>
          <a:lstStyle/>
          <a:p>
            <a:pPr marL="0" indent="0">
              <a:buNone/>
            </a:pPr>
            <a:r>
              <a:rPr lang="vi-VN" u="sng" dirty="0" smtClean="0">
                <a:hlinkClick r:id="rId3" action="ppaction://hlinkfile"/>
              </a:rPr>
              <a:t>6.5 Bảo vệ dây dẫn</a:t>
            </a:r>
            <a:endParaRPr lang="vi-VN" u="sng" dirty="0" smtClean="0"/>
          </a:p>
          <a:p>
            <a:pPr marL="0" indent="0">
              <a:buNone/>
            </a:pPr>
            <a:r>
              <a:rPr lang="vi-VN" dirty="0"/>
              <a:t>6.5.1 Các dây dẫn đi qua các cạnh hoặc qua các khe bằng kim loại phải được bảo đảm an toàn khi tiếp xúc với các cạnh hoặc được bảo vệ để không bị cắt và mài mòn. Đối với tấm kim loại dày dưới 1,1 mm (0,042 in), phải bảo vệ bằng một trong các phương pháp sau:</a:t>
            </a:r>
            <a:br>
              <a:rPr lang="vi-VN" dirty="0"/>
            </a:br>
            <a:r>
              <a:rPr lang="vi-VN" dirty="0"/>
              <a:t>a) Cuộn (gấp mép) cạnh của kim loại không dưới 120 độ,</a:t>
            </a:r>
            <a:br>
              <a:rPr lang="vi-VN" dirty="0"/>
            </a:br>
            <a:r>
              <a:rPr lang="vi-VN" dirty="0"/>
              <a:t>b) Một ống lót hoặc vòng đệm bằng vật liệu không phải cao su có độ dày ít nhất 1,2 mm (0,047 in), hoặc</a:t>
            </a:r>
            <a:br>
              <a:rPr lang="vi-VN" dirty="0"/>
            </a:br>
            <a:r>
              <a:rPr lang="vi-VN" dirty="0"/>
              <a:t>c) Thủy tinh có độ dày ít nhất 0,25 mm (0,010 in).</a:t>
            </a:r>
          </a:p>
          <a:p>
            <a:pPr marL="0" indent="0">
              <a:buNone/>
            </a:pPr>
            <a:endParaRPr lang="vi-VN" u="sng"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376" y="908720"/>
            <a:ext cx="828675"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873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u="sng" dirty="0">
                <a:hlinkClick r:id="rId2" action="ppaction://hlinkfile"/>
              </a:rPr>
              <a:t>6 Kết cấu cơ khí</a:t>
            </a:r>
            <a:endParaRPr lang="vi-VN" sz="3600" dirty="0"/>
          </a:p>
        </p:txBody>
      </p:sp>
      <p:sp>
        <p:nvSpPr>
          <p:cNvPr id="3" name="Content Placeholder 2"/>
          <p:cNvSpPr>
            <a:spLocks noGrp="1"/>
          </p:cNvSpPr>
          <p:nvPr>
            <p:ph idx="1"/>
          </p:nvPr>
        </p:nvSpPr>
        <p:spPr>
          <a:xfrm>
            <a:off x="457200" y="908720"/>
            <a:ext cx="8229600" cy="5688632"/>
          </a:xfrm>
        </p:spPr>
        <p:txBody>
          <a:bodyPr>
            <a:noAutofit/>
          </a:bodyPr>
          <a:lstStyle/>
          <a:p>
            <a:pPr marL="0" indent="0">
              <a:buNone/>
            </a:pPr>
            <a:r>
              <a:rPr lang="vi-VN" sz="2300" u="sng" dirty="0" smtClean="0">
                <a:hlinkClick r:id="rId3" action="ppaction://hlinkfile"/>
              </a:rPr>
              <a:t>6.6 </a:t>
            </a:r>
            <a:r>
              <a:rPr lang="vi-VN" sz="2300" u="sng" dirty="0">
                <a:hlinkClick r:id="rId3" action="ppaction://hlinkfile"/>
              </a:rPr>
              <a:t>Giảm sức </a:t>
            </a:r>
            <a:r>
              <a:rPr lang="vi-VN" sz="2300" u="sng" dirty="0" smtClean="0">
                <a:hlinkClick r:id="rId3" action="ppaction://hlinkfile"/>
              </a:rPr>
              <a:t>căng</a:t>
            </a:r>
            <a:endParaRPr lang="vi-VN" sz="2300" u="sng" dirty="0" smtClean="0"/>
          </a:p>
          <a:p>
            <a:pPr marL="0" indent="0">
              <a:buNone/>
            </a:pPr>
            <a:r>
              <a:rPr lang="vi-VN" sz="2300" dirty="0"/>
              <a:t>6.6.1 Đối với bất kỳ dây dẫn nào có thể tiếp cận, hoạt động vượt quá giới hạn nguy cơ hỏa hoạn hoặc điện giật, phải trang bị một biện pháp giảm nhẹ sức căng và chống lại sự đẩy ngược dây, đáp ứng các yêu cầu thử nghiệm làm giảm áp lực căng dây của dây nối mục 8.10, ở đó sự dịch chuyển của dây nguồn (cord) hoặc dây dẫn (lead wire) có thể: </a:t>
            </a:r>
          </a:p>
          <a:p>
            <a:pPr marL="0" indent="0">
              <a:buNone/>
            </a:pPr>
            <a:r>
              <a:rPr lang="vi-VN" sz="2300" dirty="0"/>
              <a:t>a) Làm cho dây dẫn nguồn hoặc dây dẫn nhánh hư hại cơ học,</a:t>
            </a:r>
          </a:p>
          <a:p>
            <a:pPr marL="0" indent="0">
              <a:buNone/>
            </a:pPr>
            <a:r>
              <a:rPr lang="vi-VN" sz="2300" dirty="0"/>
              <a:t>b) Làm cho dây cấp nguồn hoặc dây dẫn nhánh tiếp xúc nhiệt độ cao hơn nhiệt độ danh định của nó,</a:t>
            </a:r>
          </a:p>
          <a:p>
            <a:pPr marL="0" indent="0">
              <a:buNone/>
            </a:pPr>
            <a:r>
              <a:rPr lang="vi-VN" sz="2300" dirty="0"/>
              <a:t>c) Giảm khoảng trống (như một kẹp cứu hộ bằng kim loại) dưới giá trị cần thiết tối thiểu, hoặc</a:t>
            </a:r>
          </a:p>
          <a:p>
            <a:pPr marL="0" indent="0">
              <a:buNone/>
            </a:pPr>
            <a:r>
              <a:rPr lang="vi-VN" sz="2300" dirty="0"/>
              <a:t>d) Gây hư hỏng đối với các kết nối nội bộ hoặc các thành phần</a:t>
            </a:r>
            <a:r>
              <a:rPr lang="vi-VN" sz="2300" dirty="0" smtClean="0"/>
              <a:t>.</a:t>
            </a:r>
            <a:endParaRPr lang="vi-VN" sz="2300" dirty="0"/>
          </a:p>
        </p:txBody>
      </p:sp>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70" y="836712"/>
            <a:ext cx="1138555" cy="626745"/>
          </a:xfrm>
          <a:prstGeom prst="rect">
            <a:avLst/>
          </a:prstGeom>
          <a:noFill/>
          <a:ln>
            <a:noFill/>
          </a:ln>
        </p:spPr>
      </p:pic>
    </p:spTree>
    <p:extLst>
      <p:ext uri="{BB962C8B-B14F-4D97-AF65-F5344CB8AC3E}">
        <p14:creationId xmlns:p14="http://schemas.microsoft.com/office/powerpoint/2010/main" val="665873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u="sng" dirty="0">
                <a:hlinkClick r:id="rId3" action="ppaction://hlinkfile"/>
              </a:rPr>
              <a:t>6 Kết cấu cơ khí</a:t>
            </a:r>
            <a:endParaRPr lang="vi-VN" sz="3600" dirty="0"/>
          </a:p>
        </p:txBody>
      </p:sp>
      <p:sp>
        <p:nvSpPr>
          <p:cNvPr id="3" name="Content Placeholder 2"/>
          <p:cNvSpPr>
            <a:spLocks noGrp="1"/>
          </p:cNvSpPr>
          <p:nvPr>
            <p:ph idx="1"/>
          </p:nvPr>
        </p:nvSpPr>
        <p:spPr>
          <a:xfrm>
            <a:off x="457200" y="908720"/>
            <a:ext cx="8229600" cy="5217443"/>
          </a:xfrm>
        </p:spPr>
        <p:txBody>
          <a:bodyPr>
            <a:normAutofit fontScale="77500" lnSpcReduction="20000"/>
          </a:bodyPr>
          <a:lstStyle/>
          <a:p>
            <a:pPr marL="0" indent="0">
              <a:buNone/>
            </a:pPr>
            <a:r>
              <a:rPr lang="vi-VN" u="sng" dirty="0" smtClean="0">
                <a:hlinkClick r:id="rId4" action="ppaction://hlinkfile"/>
              </a:rPr>
              <a:t>6.7 Hợp chất nhúng phủ (cách điện)</a:t>
            </a:r>
            <a:endParaRPr lang="vi-VN" u="sng" dirty="0" smtClean="0"/>
          </a:p>
          <a:p>
            <a:pPr marL="0" indent="0">
              <a:buNone/>
            </a:pPr>
            <a:r>
              <a:rPr lang="vi-VN" dirty="0"/>
              <a:t>6.7.1 Chất nhúng phủ không được rò, nhỏ giọt, hoặc thoát ra khỏi một thiết bị trong bất kỳ thử nghiệm nào được thực hiện theo tiêu chuẩn này.</a:t>
            </a:r>
          </a:p>
          <a:p>
            <a:pPr marL="0" indent="0">
              <a:buNone/>
            </a:pPr>
            <a:r>
              <a:rPr lang="vi-VN" dirty="0"/>
              <a:t>6.7.2 Trong quá trình Thử nghiệm Nhiệt độ ở mục 8.3, hợp chất nhúng phủ sẽ tuân thủ theo (a) hoặc (b) khi áp dụng:</a:t>
            </a:r>
          </a:p>
          <a:p>
            <a:pPr marL="0" indent="0">
              <a:buNone/>
            </a:pPr>
            <a:r>
              <a:rPr lang="vi-VN" dirty="0"/>
              <a:t>a) Một hỗn hợp nhúng phủ polymer không được vượt quá Chỉ số Nhiệt tương đối (RTI).</a:t>
            </a:r>
          </a:p>
          <a:p>
            <a:pPr marL="0" indent="0">
              <a:buNone/>
            </a:pPr>
            <a:r>
              <a:rPr lang="vi-VN" dirty="0"/>
              <a:t>b) Một hỗn hợp </a:t>
            </a:r>
            <a:r>
              <a:rPr lang="vi-VN" b="1" dirty="0"/>
              <a:t>nhựa đường sẽ giữ ít nhất 15</a:t>
            </a:r>
            <a:r>
              <a:rPr lang="vi-VN" b="1" baseline="30000" dirty="0"/>
              <a:t>0</a:t>
            </a:r>
            <a:r>
              <a:rPr lang="vi-VN" b="1" dirty="0"/>
              <a:t>C (27</a:t>
            </a:r>
            <a:r>
              <a:rPr lang="vi-VN" b="1" baseline="30000" dirty="0"/>
              <a:t>0</a:t>
            </a:r>
            <a:r>
              <a:rPr lang="vi-VN" b="1" dirty="0"/>
              <a:t>F) dưới điểm </a:t>
            </a:r>
            <a:r>
              <a:rPr lang="vi-VN" dirty="0"/>
              <a:t>mềm của nó như được xác định bằng các “Phương pháp Thử nghiệm Tiêu chuẩn cho Điểm Làm mềm của Nhựa Thu được từ Hóa Chất Thông Thường và Hydrocarbon bằng Thiết bị Đệm và Đá, ASTM E28”.</a:t>
            </a:r>
          </a:p>
          <a:p>
            <a:endParaRPr lang="vi-VN" u="sng" dirty="0"/>
          </a:p>
        </p:txBody>
      </p:sp>
      <p:graphicFrame>
        <p:nvGraphicFramePr>
          <p:cNvPr id="4" name="Object 3"/>
          <p:cNvGraphicFramePr>
            <a:graphicFrameLocks noChangeAspect="1"/>
          </p:cNvGraphicFramePr>
          <p:nvPr>
            <p:extLst>
              <p:ext uri="{D42A27DB-BD31-4B8C-83A1-F6EECF244321}">
                <p14:modId xmlns:p14="http://schemas.microsoft.com/office/powerpoint/2010/main" val="1343106769"/>
              </p:ext>
            </p:extLst>
          </p:nvPr>
        </p:nvGraphicFramePr>
        <p:xfrm>
          <a:off x="7812360" y="548680"/>
          <a:ext cx="968375" cy="792163"/>
        </p:xfrm>
        <a:graphic>
          <a:graphicData uri="http://schemas.openxmlformats.org/presentationml/2006/ole">
            <mc:AlternateContent xmlns:mc="http://schemas.openxmlformats.org/markup-compatibility/2006">
              <mc:Choice xmlns:v="urn:schemas-microsoft-com:vml" Requires="v">
                <p:oleObj spid="_x0000_s2062" name="Bitmap Image" r:id="rId5" imgW="3285714" imgH="2676899" progId="Paint.Picture">
                  <p:embed/>
                </p:oleObj>
              </mc:Choice>
              <mc:Fallback>
                <p:oleObj name="Bitmap Image" r:id="rId5" imgW="3285714" imgH="2676899" progId="Paint.Picture">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2360" y="548680"/>
                        <a:ext cx="968375"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65873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u="sng" dirty="0">
                <a:hlinkClick r:id="rId2" action="ppaction://hlinkfile"/>
              </a:rPr>
              <a:t>7 Kết cấu </a:t>
            </a:r>
            <a:r>
              <a:rPr lang="vi-VN" sz="3600" u="sng" dirty="0" smtClean="0">
                <a:hlinkClick r:id="rId2" action="ppaction://hlinkfile"/>
              </a:rPr>
              <a:t>điện</a:t>
            </a:r>
            <a:endParaRPr lang="vi-VN" sz="3600" dirty="0"/>
          </a:p>
        </p:txBody>
      </p:sp>
      <p:sp>
        <p:nvSpPr>
          <p:cNvPr id="3" name="Content Placeholder 2"/>
          <p:cNvSpPr>
            <a:spLocks noGrp="1"/>
          </p:cNvSpPr>
          <p:nvPr>
            <p:ph idx="1"/>
          </p:nvPr>
        </p:nvSpPr>
        <p:spPr>
          <a:xfrm>
            <a:off x="457200" y="908720"/>
            <a:ext cx="8229600" cy="5472608"/>
          </a:xfrm>
        </p:spPr>
        <p:txBody>
          <a:bodyPr>
            <a:normAutofit fontScale="62500" lnSpcReduction="20000"/>
          </a:bodyPr>
          <a:lstStyle/>
          <a:p>
            <a:pPr marL="0" indent="0">
              <a:buNone/>
            </a:pPr>
            <a:r>
              <a:rPr lang="vi-VN" dirty="0"/>
              <a:t>7.1.1 Một thiết bị, được sử dụng trong một ứng dụng được xác định bởi một trong các tiêu chuẩn được chỉ định trong mục 1.3, phải tuân thủ các yêu cầu về cấu trúc điện của tiêu chuẩn đó. Nếu không được chỉ định hoặc xác định ứng dụng cụ thể, hoặc nếu một đặc điểm cấu trúc cụ thể không được đề cập trong tiêu chuẩn đã xác định (ở mục 1.3) thì thiết bị phải tuân thủ các yêu cầu về xây dựng điện của phần này</a:t>
            </a:r>
            <a:r>
              <a:rPr lang="vi-VN" dirty="0" smtClean="0"/>
              <a:t>.</a:t>
            </a:r>
          </a:p>
          <a:p>
            <a:pPr marL="0" indent="0">
              <a:buNone/>
            </a:pPr>
            <a:endParaRPr lang="vi-VN" dirty="0"/>
          </a:p>
          <a:p>
            <a:pPr marL="0" indent="0">
              <a:buNone/>
            </a:pPr>
            <a:r>
              <a:rPr lang="vi-VN" dirty="0"/>
              <a:t>7.1.2. Phần mang dòng điện phải là vàng, bạc, đồng, hợp kim đồng, sắt hoặc thép mạ, thép không rỉ, hoặc các hợp kim chống ăn mòn khác được chấp nhận cho ứng dụng.</a:t>
            </a:r>
          </a:p>
          <a:p>
            <a:pPr marL="0" indent="0">
              <a:buNone/>
            </a:pPr>
            <a:r>
              <a:rPr lang="vi-VN" i="1" dirty="0"/>
              <a:t>Ngoại lệ: Dây dẫn tín hiệu và dây liên kết trên một tấm mạch in được cho phép bằng nhôm</a:t>
            </a:r>
            <a:r>
              <a:rPr lang="vi-VN" i="1" dirty="0" smtClean="0"/>
              <a:t>.</a:t>
            </a:r>
          </a:p>
          <a:p>
            <a:pPr marL="0" indent="0">
              <a:buNone/>
            </a:pPr>
            <a:endParaRPr lang="vi-VN" dirty="0"/>
          </a:p>
          <a:p>
            <a:pPr marL="0" indent="0">
              <a:buNone/>
            </a:pPr>
            <a:r>
              <a:rPr lang="vi-VN" dirty="0"/>
              <a:t>7.1.3 Bộ phận mang điện không cách điện sẽ được bảo đảm để nó không xoay hoặc thay đổi vị trí nếu chuyển động đó làm giảm khoảng cách cách điện nhỏ hơn giá trị tối thiểu có thể chấp nhận được</a:t>
            </a:r>
            <a:r>
              <a:rPr lang="vi-VN" dirty="0" smtClean="0"/>
              <a:t>.</a:t>
            </a:r>
          </a:p>
          <a:p>
            <a:pPr marL="0" indent="0">
              <a:buNone/>
            </a:pPr>
            <a:endParaRPr lang="vi-VN" dirty="0"/>
          </a:p>
          <a:p>
            <a:pPr marL="0" indent="0">
              <a:buNone/>
            </a:pPr>
            <a:r>
              <a:rPr lang="vi-VN" dirty="0"/>
              <a:t>7.1.4 Ma sát giữa các bề mặt không thể chấp nhận như một phương tiện để ngăn chặn việc dịch chuyển hoặc xoay của phần có điện nhưng long đen hãm (long đen vênh) là chấp nhận được.</a:t>
            </a:r>
          </a:p>
          <a:p>
            <a:endParaRPr lang="vi-VN" u="sng" dirty="0"/>
          </a:p>
        </p:txBody>
      </p:sp>
    </p:spTree>
    <p:extLst>
      <p:ext uri="{BB962C8B-B14F-4D97-AF65-F5344CB8AC3E}">
        <p14:creationId xmlns:p14="http://schemas.microsoft.com/office/powerpoint/2010/main" val="3126172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u="sng" dirty="0">
                <a:hlinkClick r:id="rId2" action="ppaction://hlinkfile"/>
              </a:rPr>
              <a:t>7 Kết cấu </a:t>
            </a:r>
            <a:r>
              <a:rPr lang="vi-VN" sz="3600" u="sng" dirty="0" smtClean="0">
                <a:hlinkClick r:id="rId2" action="ppaction://hlinkfile"/>
              </a:rPr>
              <a:t>điện</a:t>
            </a:r>
            <a:endParaRPr lang="vi-VN" sz="3600" dirty="0"/>
          </a:p>
        </p:txBody>
      </p:sp>
      <p:sp>
        <p:nvSpPr>
          <p:cNvPr id="3" name="Content Placeholder 2"/>
          <p:cNvSpPr>
            <a:spLocks noGrp="1"/>
          </p:cNvSpPr>
          <p:nvPr>
            <p:ph idx="1"/>
          </p:nvPr>
        </p:nvSpPr>
        <p:spPr>
          <a:xfrm>
            <a:off x="457200" y="908720"/>
            <a:ext cx="8229600" cy="5472608"/>
          </a:xfrm>
        </p:spPr>
        <p:txBody>
          <a:bodyPr>
            <a:normAutofit fontScale="92500" lnSpcReduction="20000"/>
          </a:bodyPr>
          <a:lstStyle/>
          <a:p>
            <a:r>
              <a:rPr lang="vi-VN" u="sng" dirty="0" smtClean="0">
                <a:hlinkClick r:id="rId3" action="ppaction://hlinkfile"/>
              </a:rPr>
              <a:t>7.2 </a:t>
            </a:r>
            <a:r>
              <a:rPr lang="vi-VN" dirty="0" smtClean="0"/>
              <a:t>Khả năng tiếp cận</a:t>
            </a:r>
            <a:endParaRPr lang="vi-VN" dirty="0"/>
          </a:p>
          <a:p>
            <a:r>
              <a:rPr lang="vi-VN" u="sng" dirty="0">
                <a:hlinkClick r:id="rId4" action="ppaction://hlinkfile"/>
              </a:rPr>
              <a:t>7.3 Dây nội </a:t>
            </a:r>
            <a:r>
              <a:rPr lang="vi-VN" u="sng" dirty="0" smtClean="0">
                <a:hlinkClick r:id="rId4" action="ppaction://hlinkfile"/>
              </a:rPr>
              <a:t>bộ</a:t>
            </a:r>
            <a:r>
              <a:rPr lang="vi-VN" u="sng" dirty="0" smtClean="0"/>
              <a:t>  </a:t>
            </a:r>
            <a:endParaRPr lang="vi-VN" dirty="0"/>
          </a:p>
          <a:p>
            <a:r>
              <a:rPr lang="vi-VN" u="sng" dirty="0">
                <a:hlinkClick r:id="rId5" action="ppaction://hlinkfile"/>
              </a:rPr>
              <a:t>7.4 Kết nối cấp điện và ra tải</a:t>
            </a:r>
            <a:endParaRPr lang="vi-VN" dirty="0"/>
          </a:p>
          <a:p>
            <a:r>
              <a:rPr lang="vi-VN" u="sng" dirty="0">
                <a:hlinkClick r:id="rId6" action="ppaction://hlinkfile"/>
              </a:rPr>
              <a:t>7.5 Phân tách các mạch</a:t>
            </a:r>
            <a:endParaRPr lang="vi-VN" dirty="0"/>
          </a:p>
          <a:p>
            <a:r>
              <a:rPr lang="vi-VN" u="sng" dirty="0">
                <a:hlinkClick r:id="rId7" action="ppaction://hlinkfile"/>
              </a:rPr>
              <a:t>7.6 Các vật liệu cách điện</a:t>
            </a:r>
            <a:endParaRPr lang="vi-VN" dirty="0"/>
          </a:p>
          <a:p>
            <a:r>
              <a:rPr lang="vi-VN" u="sng" dirty="0">
                <a:hlinkClick r:id="rId8" action="ppaction://hlinkfile"/>
              </a:rPr>
              <a:t>7.7 Các tấm mạch in</a:t>
            </a:r>
            <a:endParaRPr lang="vi-VN" dirty="0"/>
          </a:p>
          <a:p>
            <a:r>
              <a:rPr lang="vi-VN" u="sng" dirty="0">
                <a:hlinkClick r:id="rId9" action="ppaction://hlinkfile"/>
              </a:rPr>
              <a:t>7.8 Khoảng cách điện</a:t>
            </a:r>
            <a:endParaRPr lang="vi-VN" dirty="0"/>
          </a:p>
          <a:p>
            <a:r>
              <a:rPr lang="vi-VN" u="sng" dirty="0">
                <a:hlinkClick r:id="rId10" action="ppaction://hlinkfile"/>
              </a:rPr>
              <a:t>7.9 Các thành phần mạch</a:t>
            </a:r>
            <a:endParaRPr lang="vi-VN" dirty="0"/>
          </a:p>
          <a:p>
            <a:r>
              <a:rPr lang="vi-VN" u="sng" dirty="0">
                <a:hlinkClick r:id="rId11" action="ppaction://hlinkfile"/>
              </a:rPr>
              <a:t>7.10 Các linh kiện bảo vệ</a:t>
            </a:r>
            <a:endParaRPr lang="vi-VN" dirty="0"/>
          </a:p>
          <a:p>
            <a:r>
              <a:rPr lang="vi-VN" u="sng" dirty="0">
                <a:hlinkClick r:id="rId12" action="ppaction://hlinkfile"/>
              </a:rPr>
              <a:t>7.11 C</a:t>
            </a:r>
            <a:r>
              <a:rPr lang="vi-VN" dirty="0"/>
              <a:t>ách điện cuộn dây</a:t>
            </a:r>
          </a:p>
          <a:p>
            <a:r>
              <a:rPr lang="vi-VN" u="sng" dirty="0">
                <a:hlinkClick r:id="rId13" action="ppaction://hlinkfile"/>
              </a:rPr>
              <a:t>7.12 Các mạch đầu ra Class 2</a:t>
            </a:r>
            <a:endParaRPr lang="vi-VN" u="sng" dirty="0"/>
          </a:p>
        </p:txBody>
      </p:sp>
    </p:spTree>
    <p:extLst>
      <p:ext uri="{BB962C8B-B14F-4D97-AF65-F5344CB8AC3E}">
        <p14:creationId xmlns:p14="http://schemas.microsoft.com/office/powerpoint/2010/main" val="839241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u="sng" dirty="0">
                <a:hlinkClick r:id="rId2" action="ppaction://hlinkfile"/>
              </a:rPr>
              <a:t>7 Kết cấu </a:t>
            </a:r>
            <a:r>
              <a:rPr lang="vi-VN" sz="3600" u="sng" dirty="0" smtClean="0">
                <a:hlinkClick r:id="rId2" action="ppaction://hlinkfile"/>
              </a:rPr>
              <a:t>điện</a:t>
            </a:r>
            <a:endParaRPr lang="vi-VN" sz="3600" dirty="0"/>
          </a:p>
        </p:txBody>
      </p:sp>
      <p:sp>
        <p:nvSpPr>
          <p:cNvPr id="3" name="Content Placeholder 2"/>
          <p:cNvSpPr>
            <a:spLocks noGrp="1"/>
          </p:cNvSpPr>
          <p:nvPr>
            <p:ph idx="1"/>
          </p:nvPr>
        </p:nvSpPr>
        <p:spPr>
          <a:xfrm>
            <a:off x="457200" y="908720"/>
            <a:ext cx="8229600" cy="5472608"/>
          </a:xfrm>
        </p:spPr>
        <p:txBody>
          <a:bodyPr>
            <a:normAutofit fontScale="55000" lnSpcReduction="20000"/>
          </a:bodyPr>
          <a:lstStyle/>
          <a:p>
            <a:pPr marL="0" indent="0">
              <a:buNone/>
            </a:pPr>
            <a:r>
              <a:rPr lang="vi-VN" u="sng" dirty="0" smtClean="0">
                <a:hlinkClick r:id="rId3" action="ppaction://hlinkfile"/>
              </a:rPr>
              <a:t>7.2 </a:t>
            </a:r>
            <a:r>
              <a:rPr lang="vi-VN" dirty="0" smtClean="0"/>
              <a:t>Khả năng tiếp cận</a:t>
            </a:r>
          </a:p>
          <a:p>
            <a:pPr marL="0" indent="0">
              <a:buNone/>
            </a:pPr>
            <a:r>
              <a:rPr lang="vi-VN" dirty="0"/>
              <a:t>7.2.1 Phần có điện có nguy cơ điện giật sẽ được bố trí sao cho không thể tiếp cận được khi sử dụng đầu dò khớp nối  như thể hiện trong hình 7.1 nếu dùng một lực không vượt quá 4,45 N (1 lbf</a:t>
            </a:r>
            <a:r>
              <a:rPr lang="vi-VN" dirty="0" smtClean="0"/>
              <a:t>).</a:t>
            </a:r>
          </a:p>
          <a:p>
            <a:pPr marL="0" indent="0">
              <a:buNone/>
            </a:pPr>
            <a:endParaRPr lang="vi-VN" dirty="0"/>
          </a:p>
          <a:p>
            <a:pPr marL="0" indent="0">
              <a:buNone/>
            </a:pPr>
            <a:r>
              <a:rPr lang="vi-VN" dirty="0"/>
              <a:t>7.2.2 Một bộ phận có thể tháo ra mà không sử dụng dụng cụ sẽ được gỡ bỏ khi xác định khả năng tiếp cận với đầu dò</a:t>
            </a:r>
            <a:r>
              <a:rPr lang="vi-VN" dirty="0" smtClean="0"/>
              <a:t>.</a:t>
            </a:r>
          </a:p>
          <a:p>
            <a:pPr marL="0" indent="0">
              <a:buNone/>
            </a:pPr>
            <a:endParaRPr lang="vi-VN" dirty="0"/>
          </a:p>
          <a:p>
            <a:pPr marL="0" indent="0">
              <a:buNone/>
            </a:pPr>
            <a:r>
              <a:rPr lang="vi-VN" dirty="0"/>
              <a:t>7.2.3 Rào chắn cách điện được sử dụng để ngăn cản việc tiếp cận các bộ phận mang điện có độ dầy không được nhỏ hơn 0,71 mm (0,028 in</a:t>
            </a:r>
            <a:r>
              <a:rPr lang="vi-VN" dirty="0" smtClean="0"/>
              <a:t>).</a:t>
            </a:r>
          </a:p>
          <a:p>
            <a:pPr marL="0" indent="0">
              <a:buNone/>
            </a:pPr>
            <a:endParaRPr lang="vi-VN" dirty="0"/>
          </a:p>
          <a:p>
            <a:pPr marL="0" indent="0">
              <a:buNone/>
            </a:pPr>
            <a:r>
              <a:rPr lang="vi-VN" dirty="0"/>
              <a:t>7.2.4 Rào chắn cách điện, được sử dụng kết hợp với không nhỏ hơn một nửa khoảng cách không khí yêu cầu được cho phép có độ dày nhỏ hơn 0,71 mm (0,028 in), nhưng không nhỏ hơn 0,33 mm (0,013 in) nếu rào chắn hoặc lớp lót vật liệu cách điện đó là:</a:t>
            </a:r>
          </a:p>
          <a:p>
            <a:pPr marL="0" indent="0">
              <a:buNone/>
            </a:pPr>
            <a:r>
              <a:rPr lang="vi-VN" dirty="0"/>
              <a:t>a) Chịu được độ ẩm,</a:t>
            </a:r>
          </a:p>
          <a:p>
            <a:pPr marL="0" indent="0">
              <a:buNone/>
            </a:pPr>
            <a:r>
              <a:rPr lang="vi-VN" dirty="0"/>
              <a:t>b) Có độ bền cơ học chấp nhận được nếu bị để lộ ra hoặc có thể bị hư hỏng cơ học,</a:t>
            </a:r>
          </a:p>
          <a:p>
            <a:pPr marL="0" indent="0">
              <a:buNone/>
            </a:pPr>
            <a:r>
              <a:rPr lang="vi-VN" dirty="0"/>
              <a:t>c) Cố định tin cậy tại chỗ, và</a:t>
            </a:r>
          </a:p>
          <a:p>
            <a:pPr marL="0" indent="0">
              <a:buNone/>
            </a:pPr>
            <a:r>
              <a:rPr lang="vi-VN" dirty="0"/>
              <a:t>d) Đặt nó vào vị trí không bị ảnh hưởng xấu bởi hoạt động của thiết bị - đặc biệt là hồ quang.</a:t>
            </a:r>
          </a:p>
          <a:p>
            <a:endParaRPr lang="vi-VN" dirty="0"/>
          </a:p>
        </p:txBody>
      </p:sp>
      <p:sp>
        <p:nvSpPr>
          <p:cNvPr id="4" name="Content Placeholder 2"/>
          <p:cNvSpPr txBox="1">
            <a:spLocks/>
          </p:cNvSpPr>
          <p:nvPr/>
        </p:nvSpPr>
        <p:spPr>
          <a:xfrm>
            <a:off x="319289" y="6224118"/>
            <a:ext cx="8229600" cy="603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solidFill>
                  <a:srgbClr val="FF0000"/>
                </a:solidFill>
              </a:rPr>
              <a:t>Có 6 khoản phải xem xét ở mục này</a:t>
            </a:r>
          </a:p>
          <a:p>
            <a:endParaRPr lang="vi-VN" sz="2400" dirty="0">
              <a:solidFill>
                <a:srgbClr val="FF0000"/>
              </a:solidFill>
            </a:endParaRPr>
          </a:p>
        </p:txBody>
      </p:sp>
    </p:spTree>
    <p:extLst>
      <p:ext uri="{BB962C8B-B14F-4D97-AF65-F5344CB8AC3E}">
        <p14:creationId xmlns:p14="http://schemas.microsoft.com/office/powerpoint/2010/main" val="3126172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u="sng" dirty="0">
                <a:hlinkClick r:id="rId2" action="ppaction://hlinkfile"/>
              </a:rPr>
              <a:t>7 Kết cấu </a:t>
            </a:r>
            <a:r>
              <a:rPr lang="vi-VN" sz="3600" u="sng" dirty="0" smtClean="0">
                <a:hlinkClick r:id="rId2" action="ppaction://hlinkfile"/>
              </a:rPr>
              <a:t>điện</a:t>
            </a:r>
            <a:endParaRPr lang="vi-VN" sz="3600" dirty="0"/>
          </a:p>
        </p:txBody>
      </p:sp>
      <p:sp>
        <p:nvSpPr>
          <p:cNvPr id="3" name="Content Placeholder 2"/>
          <p:cNvSpPr>
            <a:spLocks noGrp="1"/>
          </p:cNvSpPr>
          <p:nvPr>
            <p:ph idx="1"/>
          </p:nvPr>
        </p:nvSpPr>
        <p:spPr>
          <a:xfrm>
            <a:off x="457200" y="908720"/>
            <a:ext cx="8229600" cy="5472608"/>
          </a:xfrm>
        </p:spPr>
        <p:txBody>
          <a:bodyPr>
            <a:normAutofit fontScale="85000" lnSpcReduction="20000"/>
          </a:bodyPr>
          <a:lstStyle/>
          <a:p>
            <a:pPr marL="0" indent="0">
              <a:buNone/>
            </a:pPr>
            <a:r>
              <a:rPr lang="vi-VN" u="sng" dirty="0" smtClean="0">
                <a:hlinkClick r:id="rId3" action="ppaction://hlinkfile"/>
              </a:rPr>
              <a:t>7.3 </a:t>
            </a:r>
            <a:r>
              <a:rPr lang="vi-VN" u="sng" dirty="0">
                <a:hlinkClick r:id="rId3" action="ppaction://hlinkfile"/>
              </a:rPr>
              <a:t>Dây nội </a:t>
            </a:r>
            <a:r>
              <a:rPr lang="vi-VN" u="sng" dirty="0" smtClean="0">
                <a:hlinkClick r:id="rId3" action="ppaction://hlinkfile"/>
              </a:rPr>
              <a:t>bộ</a:t>
            </a:r>
            <a:r>
              <a:rPr lang="vi-VN" u="sng" dirty="0" smtClean="0"/>
              <a:t>  </a:t>
            </a:r>
          </a:p>
          <a:p>
            <a:pPr marL="0" indent="0">
              <a:buNone/>
            </a:pPr>
            <a:r>
              <a:rPr lang="vi-VN" dirty="0"/>
              <a:t>7.3.1 Dây nội bộ (internal wiring) bao gồm các dây dẫn cách điện có độ bền cơ, chịu được điện áp đánh thủng điện môi và có dòng tải danh định cho ứng dụng. </a:t>
            </a:r>
          </a:p>
          <a:p>
            <a:pPr marL="0" indent="0">
              <a:buNone/>
            </a:pPr>
            <a:r>
              <a:rPr lang="vi-VN" dirty="0"/>
              <a:t>7.3.2 Mỗi mối nối và kết nối phải được bảo đảm chắc chắn về mặt cơ học, cung cấp tiếp xúc điện đáng tin cậy và phải có lớp cách điện ít nhất là tương đương với điện áp liên quan, trừ khi khoảng cách cố định được duy trì giữa mối nối và tất cả các bộ phận mang dòng không cách điện khác có các điện áp khác nhau cũng như các phần kim loại không mang dòng khác.</a:t>
            </a:r>
          </a:p>
          <a:p>
            <a:pPr marL="0" indent="0">
              <a:buNone/>
            </a:pPr>
            <a:r>
              <a:rPr lang="vi-VN" dirty="0" smtClean="0"/>
              <a:t>Và nhiều tiêu chuẩn khác nữa</a:t>
            </a:r>
            <a:endParaRPr lang="vi-VN" dirty="0"/>
          </a:p>
        </p:txBody>
      </p:sp>
    </p:spTree>
    <p:extLst>
      <p:ext uri="{BB962C8B-B14F-4D97-AF65-F5344CB8AC3E}">
        <p14:creationId xmlns:p14="http://schemas.microsoft.com/office/powerpoint/2010/main" val="3126172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u="sng" dirty="0">
                <a:hlinkClick r:id="rId3" action="ppaction://hlinkfile"/>
              </a:rPr>
              <a:t>7 Kết cấu </a:t>
            </a:r>
            <a:r>
              <a:rPr lang="vi-VN" sz="3600" u="sng" dirty="0" smtClean="0">
                <a:hlinkClick r:id="rId3" action="ppaction://hlinkfile"/>
              </a:rPr>
              <a:t>điện</a:t>
            </a:r>
            <a:endParaRPr lang="vi-VN" sz="3600" dirty="0"/>
          </a:p>
        </p:txBody>
      </p:sp>
      <p:sp>
        <p:nvSpPr>
          <p:cNvPr id="3" name="Content Placeholder 2"/>
          <p:cNvSpPr>
            <a:spLocks noGrp="1"/>
          </p:cNvSpPr>
          <p:nvPr>
            <p:ph idx="1"/>
          </p:nvPr>
        </p:nvSpPr>
        <p:spPr>
          <a:xfrm>
            <a:off x="457200" y="908720"/>
            <a:ext cx="8229600" cy="5472608"/>
          </a:xfrm>
        </p:spPr>
        <p:txBody>
          <a:bodyPr>
            <a:normAutofit fontScale="92500"/>
          </a:bodyPr>
          <a:lstStyle/>
          <a:p>
            <a:pPr marL="0" indent="0">
              <a:buNone/>
            </a:pPr>
            <a:r>
              <a:rPr lang="vi-VN" u="sng" dirty="0" smtClean="0">
                <a:hlinkClick r:id="rId4" action="ppaction://hlinkfile"/>
              </a:rPr>
              <a:t>7.4 </a:t>
            </a:r>
            <a:r>
              <a:rPr lang="vi-VN" u="sng" dirty="0">
                <a:hlinkClick r:id="rId4" action="ppaction://hlinkfile"/>
              </a:rPr>
              <a:t>Kết nối cấp điện và ra </a:t>
            </a:r>
            <a:r>
              <a:rPr lang="vi-VN" u="sng" dirty="0" smtClean="0">
                <a:hlinkClick r:id="rId4" action="ppaction://hlinkfile"/>
              </a:rPr>
              <a:t>tải</a:t>
            </a:r>
            <a:endParaRPr lang="vi-VN" u="sng" dirty="0" smtClean="0"/>
          </a:p>
          <a:p>
            <a:pPr marL="0" indent="0">
              <a:buNone/>
            </a:pPr>
            <a:r>
              <a:rPr lang="vi-VN" u="sng" dirty="0" smtClean="0"/>
              <a:t>Có các tiêu chuẩn về:</a:t>
            </a:r>
          </a:p>
          <a:p>
            <a:pPr marL="0" indent="0">
              <a:buNone/>
            </a:pPr>
            <a:r>
              <a:rPr lang="vi-VN" dirty="0"/>
              <a:t>7.4.2 Các thiết bị kết nối vĩnh </a:t>
            </a:r>
            <a:r>
              <a:rPr lang="vi-VN" dirty="0" smtClean="0"/>
              <a:t>viễn</a:t>
            </a:r>
          </a:p>
          <a:p>
            <a:pPr marL="0" indent="0">
              <a:buNone/>
            </a:pPr>
            <a:r>
              <a:rPr lang="fr-FR" sz="2600" dirty="0"/>
              <a:t>7.4.2.1 </a:t>
            </a:r>
            <a:r>
              <a:rPr lang="fr-FR" sz="2600" dirty="0" err="1"/>
              <a:t>Kết</a:t>
            </a:r>
            <a:r>
              <a:rPr lang="fr-FR" sz="2600" dirty="0"/>
              <a:t> </a:t>
            </a:r>
            <a:r>
              <a:rPr lang="fr-FR" sz="2600" dirty="0" err="1"/>
              <a:t>nối</a:t>
            </a:r>
            <a:r>
              <a:rPr lang="fr-FR" sz="2600" dirty="0"/>
              <a:t> </a:t>
            </a:r>
            <a:r>
              <a:rPr lang="fr-FR" sz="2600" dirty="0" err="1"/>
              <a:t>ống</a:t>
            </a:r>
            <a:r>
              <a:rPr lang="fr-FR" sz="2600" dirty="0"/>
              <a:t> </a:t>
            </a:r>
            <a:r>
              <a:rPr lang="fr-FR" sz="2600" dirty="0" err="1"/>
              <a:t>dẫn</a:t>
            </a:r>
            <a:r>
              <a:rPr lang="fr-FR" sz="2600" dirty="0"/>
              <a:t> </a:t>
            </a:r>
            <a:endParaRPr lang="vi-VN" sz="2600" dirty="0" smtClean="0"/>
          </a:p>
          <a:p>
            <a:pPr marL="0" indent="0">
              <a:buNone/>
            </a:pPr>
            <a:r>
              <a:rPr lang="en-US" sz="2600" dirty="0"/>
              <a:t>7.4.2.2 </a:t>
            </a:r>
            <a:r>
              <a:rPr lang="en-US" sz="2600" dirty="0" err="1"/>
              <a:t>Dây</a:t>
            </a:r>
            <a:r>
              <a:rPr lang="en-US" sz="2600" dirty="0"/>
              <a:t> </a:t>
            </a:r>
            <a:r>
              <a:rPr lang="en-US" sz="2600" dirty="0" err="1"/>
              <a:t>dẫn</a:t>
            </a:r>
            <a:r>
              <a:rPr lang="en-US" sz="2600" dirty="0"/>
              <a:t> </a:t>
            </a:r>
            <a:r>
              <a:rPr lang="en-US" sz="2600" dirty="0" err="1"/>
              <a:t>hiện</a:t>
            </a:r>
            <a:r>
              <a:rPr lang="en-US" sz="2600" dirty="0"/>
              <a:t> </a:t>
            </a:r>
            <a:r>
              <a:rPr lang="en-US" sz="2600" dirty="0" err="1" smtClean="0"/>
              <a:t>trường</a:t>
            </a:r>
            <a:endParaRPr lang="vi-VN" sz="2600" dirty="0" smtClean="0"/>
          </a:p>
          <a:p>
            <a:pPr marL="0" indent="0">
              <a:buNone/>
            </a:pPr>
            <a:r>
              <a:rPr lang="en-US" sz="2600" dirty="0"/>
              <a:t>7.4.2.3 </a:t>
            </a:r>
            <a:r>
              <a:rPr lang="en-US" sz="2600" dirty="0" err="1"/>
              <a:t>Đầu</a:t>
            </a:r>
            <a:r>
              <a:rPr lang="en-US" sz="2600" dirty="0"/>
              <a:t> </a:t>
            </a:r>
            <a:r>
              <a:rPr lang="en-US" sz="2600" dirty="0" err="1"/>
              <a:t>cực</a:t>
            </a:r>
            <a:r>
              <a:rPr lang="en-US" sz="2600" dirty="0"/>
              <a:t> </a:t>
            </a:r>
            <a:r>
              <a:rPr lang="en-US" sz="2600" dirty="0" err="1"/>
              <a:t>dây</a:t>
            </a:r>
            <a:r>
              <a:rPr lang="en-US" sz="2600" dirty="0"/>
              <a:t> </a:t>
            </a:r>
            <a:r>
              <a:rPr lang="en-US" sz="2600" dirty="0" err="1"/>
              <a:t>dẫn</a:t>
            </a:r>
            <a:r>
              <a:rPr lang="en-US" sz="2600" dirty="0"/>
              <a:t> </a:t>
            </a:r>
            <a:r>
              <a:rPr lang="en-US" sz="2600" dirty="0" err="1"/>
              <a:t>hiện</a:t>
            </a:r>
            <a:r>
              <a:rPr lang="en-US" sz="2600" dirty="0"/>
              <a:t> </a:t>
            </a:r>
            <a:r>
              <a:rPr lang="en-US" sz="2600" dirty="0" err="1"/>
              <a:t>trường</a:t>
            </a:r>
            <a:endParaRPr lang="vi-VN" sz="2600" dirty="0"/>
          </a:p>
          <a:p>
            <a:pPr marL="0" indent="0">
              <a:buNone/>
            </a:pPr>
            <a:r>
              <a:rPr lang="en-US" sz="2600" dirty="0"/>
              <a:t>7.4.2.4 </a:t>
            </a:r>
            <a:r>
              <a:rPr lang="en-US" sz="2600" dirty="0" err="1"/>
              <a:t>Đầu</a:t>
            </a:r>
            <a:r>
              <a:rPr lang="en-US" sz="2600" dirty="0"/>
              <a:t> </a:t>
            </a:r>
            <a:r>
              <a:rPr lang="en-US" sz="2600" dirty="0" err="1"/>
              <a:t>cực</a:t>
            </a:r>
            <a:r>
              <a:rPr lang="en-US" sz="2600" dirty="0"/>
              <a:t> </a:t>
            </a:r>
            <a:r>
              <a:rPr lang="en-US" sz="2600" dirty="0" err="1"/>
              <a:t>chân</a:t>
            </a:r>
            <a:r>
              <a:rPr lang="en-US" sz="2600" dirty="0"/>
              <a:t> </a:t>
            </a:r>
            <a:r>
              <a:rPr lang="en-US" sz="2600" dirty="0" err="1"/>
              <a:t>cắm</a:t>
            </a:r>
            <a:r>
              <a:rPr lang="en-US" sz="2600" dirty="0"/>
              <a:t> </a:t>
            </a:r>
            <a:endParaRPr lang="vi-VN" sz="2600" dirty="0" smtClean="0"/>
          </a:p>
          <a:p>
            <a:pPr marL="0" indent="0">
              <a:buNone/>
            </a:pPr>
            <a:r>
              <a:rPr lang="en-US" dirty="0"/>
              <a:t>7.4.3 </a:t>
            </a:r>
            <a:r>
              <a:rPr lang="en-US" dirty="0" err="1"/>
              <a:t>Thiết</a:t>
            </a:r>
            <a:r>
              <a:rPr lang="en-US" dirty="0"/>
              <a:t> </a:t>
            </a:r>
            <a:r>
              <a:rPr lang="en-US" dirty="0" err="1"/>
              <a:t>bị</a:t>
            </a:r>
            <a:r>
              <a:rPr lang="en-US" dirty="0"/>
              <a:t> </a:t>
            </a:r>
            <a:r>
              <a:rPr lang="en-US" dirty="0" err="1"/>
              <a:t>kết</a:t>
            </a:r>
            <a:r>
              <a:rPr lang="en-US" dirty="0"/>
              <a:t> </a:t>
            </a:r>
            <a:r>
              <a:rPr lang="en-US" dirty="0" err="1"/>
              <a:t>nối</a:t>
            </a:r>
            <a:r>
              <a:rPr lang="en-US" dirty="0"/>
              <a:t> </a:t>
            </a:r>
            <a:r>
              <a:rPr lang="en-US" dirty="0" err="1"/>
              <a:t>bằng</a:t>
            </a:r>
            <a:r>
              <a:rPr lang="en-US" dirty="0"/>
              <a:t> </a:t>
            </a:r>
            <a:r>
              <a:rPr lang="en-US" dirty="0" err="1"/>
              <a:t>dây</a:t>
            </a:r>
            <a:r>
              <a:rPr lang="en-US" dirty="0"/>
              <a:t> </a:t>
            </a:r>
            <a:r>
              <a:rPr lang="en-US" dirty="0" err="1"/>
              <a:t>nguồn</a:t>
            </a:r>
            <a:r>
              <a:rPr lang="en-US" dirty="0"/>
              <a:t> </a:t>
            </a:r>
            <a:r>
              <a:rPr lang="en-US" dirty="0" err="1"/>
              <a:t>và</a:t>
            </a:r>
            <a:r>
              <a:rPr lang="en-US" dirty="0"/>
              <a:t> </a:t>
            </a:r>
            <a:r>
              <a:rPr lang="en-US" dirty="0" err="1"/>
              <a:t>cắm</a:t>
            </a:r>
            <a:r>
              <a:rPr lang="en-US" dirty="0"/>
              <a:t> </a:t>
            </a:r>
            <a:r>
              <a:rPr lang="en-US" dirty="0" err="1"/>
              <a:t>trực</a:t>
            </a:r>
            <a:r>
              <a:rPr lang="en-US" dirty="0"/>
              <a:t> </a:t>
            </a:r>
            <a:r>
              <a:rPr lang="en-US" dirty="0" err="1" smtClean="0"/>
              <a:t>tiếp</a:t>
            </a:r>
            <a:endParaRPr lang="en-US" dirty="0" smtClean="0"/>
          </a:p>
          <a:p>
            <a:pPr marL="0" indent="0">
              <a:buNone/>
            </a:pPr>
            <a:r>
              <a:rPr lang="vi-VN" dirty="0"/>
              <a:t>7.4.4 Các dây dẫn, đầu cực và đầu nối cho các kết nối khác với kết nối với mạch điện nhánh</a:t>
            </a:r>
          </a:p>
          <a:p>
            <a:endParaRPr lang="vi-VN" dirty="0"/>
          </a:p>
        </p:txBody>
      </p:sp>
      <p:graphicFrame>
        <p:nvGraphicFramePr>
          <p:cNvPr id="4" name="Object 3"/>
          <p:cNvGraphicFramePr>
            <a:graphicFrameLocks noChangeAspect="1"/>
          </p:cNvGraphicFramePr>
          <p:nvPr>
            <p:extLst>
              <p:ext uri="{D42A27DB-BD31-4B8C-83A1-F6EECF244321}">
                <p14:modId xmlns:p14="http://schemas.microsoft.com/office/powerpoint/2010/main" val="3887145504"/>
              </p:ext>
            </p:extLst>
          </p:nvPr>
        </p:nvGraphicFramePr>
        <p:xfrm>
          <a:off x="7740352" y="5085184"/>
          <a:ext cx="750887" cy="654050"/>
        </p:xfrm>
        <a:graphic>
          <a:graphicData uri="http://schemas.openxmlformats.org/presentationml/2006/ole">
            <mc:AlternateContent xmlns:mc="http://schemas.openxmlformats.org/markup-compatibility/2006">
              <mc:Choice xmlns:v="urn:schemas-microsoft-com:vml" Requires="v">
                <p:oleObj spid="_x0000_s3086" name="Bitmap Image" r:id="rId5" imgW="2190476" imgH="1933333" progId="Paint.Picture">
                  <p:embed/>
                </p:oleObj>
              </mc:Choice>
              <mc:Fallback>
                <p:oleObj name="Bitmap Image" r:id="rId5" imgW="2190476" imgH="1933333" progId="Paint.Picture">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0352" y="5085184"/>
                        <a:ext cx="750887"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2"/>
          <p:cNvSpPr txBox="1">
            <a:spLocks/>
          </p:cNvSpPr>
          <p:nvPr/>
        </p:nvSpPr>
        <p:spPr>
          <a:xfrm>
            <a:off x="319289" y="6224118"/>
            <a:ext cx="8229600" cy="60344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800" dirty="0" smtClean="0">
                <a:solidFill>
                  <a:srgbClr val="FF0000"/>
                </a:solidFill>
              </a:rPr>
              <a:t>Có 4 nội dung lớn và nhiều nội dung nhỏ phải xem xét ở mục này</a:t>
            </a:r>
          </a:p>
          <a:p>
            <a:endParaRPr lang="vi-VN" sz="2800" dirty="0">
              <a:solidFill>
                <a:srgbClr val="FF0000"/>
              </a:solidFill>
            </a:endParaRPr>
          </a:p>
        </p:txBody>
      </p:sp>
    </p:spTree>
    <p:extLst>
      <p:ext uri="{BB962C8B-B14F-4D97-AF65-F5344CB8AC3E}">
        <p14:creationId xmlns:p14="http://schemas.microsoft.com/office/powerpoint/2010/main" val="3126172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7920880" cy="792088"/>
          </a:xfrm>
          <a:solidFill>
            <a:srgbClr val="FFFF00"/>
          </a:solidFill>
        </p:spPr>
        <p:txBody>
          <a:bodyPr>
            <a:normAutofit fontScale="90000"/>
          </a:bodyPr>
          <a:lstStyle/>
          <a:p>
            <a:r>
              <a:rPr lang="en-US" dirty="0">
                <a:hlinkClick r:id="rId2" action="ppaction://hlinkfile"/>
              </a:rPr>
              <a:t>4. </a:t>
            </a:r>
            <a:r>
              <a:rPr lang="en-US" dirty="0" err="1">
                <a:hlinkClick r:id="rId2" action="ppaction://hlinkfile"/>
              </a:rPr>
              <a:t>Nguồn</a:t>
            </a:r>
            <a:r>
              <a:rPr lang="en-US" dirty="0">
                <a:hlinkClick r:id="rId2" action="ppaction://hlinkfile"/>
              </a:rPr>
              <a:t> </a:t>
            </a:r>
            <a:r>
              <a:rPr lang="en-US" dirty="0" err="1">
                <a:hlinkClick r:id="rId2" action="ppaction://hlinkfile"/>
              </a:rPr>
              <a:t>cấp</a:t>
            </a:r>
            <a:r>
              <a:rPr lang="en-US" dirty="0">
                <a:hlinkClick r:id="rId2" action="ppaction://hlinkfile"/>
              </a:rPr>
              <a:t>, LED drivers </a:t>
            </a:r>
            <a:r>
              <a:rPr lang="en-US" dirty="0" err="1">
                <a:hlinkClick r:id="rId2" action="ppaction://hlinkfile"/>
              </a:rPr>
              <a:t>và</a:t>
            </a:r>
            <a:r>
              <a:rPr lang="en-US" dirty="0">
                <a:hlinkClick r:id="rId2" action="ppaction://hlinkfile"/>
              </a:rPr>
              <a:t> </a:t>
            </a:r>
            <a:r>
              <a:rPr lang="en-US" dirty="0" err="1">
                <a:hlinkClick r:id="rId2" action="ppaction://hlinkfile"/>
              </a:rPr>
              <a:t>biến</a:t>
            </a:r>
            <a:r>
              <a:rPr lang="en-US" dirty="0">
                <a:hlinkClick r:id="rId2" action="ppaction://hlinkfile"/>
              </a:rPr>
              <a:t> </a:t>
            </a:r>
            <a:r>
              <a:rPr lang="en-US" dirty="0" err="1">
                <a:hlinkClick r:id="rId2" action="ppaction://hlinkfile"/>
              </a:rPr>
              <a:t>áp</a:t>
            </a:r>
            <a:endParaRPr lang="vi-VN" b="1" dirty="0"/>
          </a:p>
        </p:txBody>
      </p:sp>
      <p:sp>
        <p:nvSpPr>
          <p:cNvPr id="3" name="Content Placeholder 2"/>
          <p:cNvSpPr>
            <a:spLocks noGrp="1"/>
          </p:cNvSpPr>
          <p:nvPr>
            <p:ph idx="1"/>
          </p:nvPr>
        </p:nvSpPr>
        <p:spPr>
          <a:xfrm>
            <a:off x="457200" y="1052736"/>
            <a:ext cx="8229600" cy="5073427"/>
          </a:xfrm>
        </p:spPr>
        <p:txBody>
          <a:bodyPr>
            <a:normAutofit fontScale="85000" lnSpcReduction="20000"/>
          </a:bodyPr>
          <a:lstStyle/>
          <a:p>
            <a:pPr marL="0" indent="0">
              <a:buNone/>
            </a:pPr>
            <a:r>
              <a:rPr lang="vi-VN" dirty="0" smtClean="0"/>
              <a:t>Một </a:t>
            </a:r>
            <a:r>
              <a:rPr lang="vi-VN" dirty="0"/>
              <a:t>bộ nguồn cấp hoặc </a:t>
            </a:r>
            <a:r>
              <a:rPr lang="vi-VN" b="1" dirty="0">
                <a:solidFill>
                  <a:srgbClr val="FF0000"/>
                </a:solidFill>
              </a:rPr>
              <a:t>LED </a:t>
            </a:r>
            <a:r>
              <a:rPr lang="en-US" b="1" dirty="0">
                <a:solidFill>
                  <a:srgbClr val="FF0000"/>
                </a:solidFill>
              </a:rPr>
              <a:t>driver </a:t>
            </a:r>
            <a:r>
              <a:rPr lang="vi-VN" dirty="0"/>
              <a:t>phải tuân thủ các yêu cầu của tiêu chuẩn này. Tuân thủ các yêu cầu của một hoặc nhiều tiêu chuẩn sau đây sẽ được coi là đáp ứng </a:t>
            </a:r>
            <a:r>
              <a:rPr lang="vi-VN" dirty="0" smtClean="0"/>
              <a:t>bất </a:t>
            </a:r>
            <a:r>
              <a:rPr lang="vi-VN" dirty="0"/>
              <a:t>kỳ yêu cầu tương đương nào trong tiêu chuẩn này:</a:t>
            </a:r>
          </a:p>
          <a:p>
            <a:pPr marL="0" indent="0">
              <a:buNone/>
            </a:pPr>
            <a:r>
              <a:rPr lang="vi-VN" dirty="0"/>
              <a:t>a) Tiêu chuẩn cho các thiết bị Nguồn cấp Class 2, UL 1310,</a:t>
            </a:r>
          </a:p>
          <a:p>
            <a:pPr marL="0" indent="0">
              <a:buNone/>
            </a:pPr>
            <a:r>
              <a:rPr lang="vi-VN" dirty="0"/>
              <a:t>b) Tiêu chuẩn cho Thiết bị Công nghệ thông tin - An toàn - Phần 1: Yêu cầu chung, UL 60950-1,</a:t>
            </a:r>
          </a:p>
          <a:p>
            <a:pPr marL="0" indent="0">
              <a:buNone/>
            </a:pPr>
            <a:r>
              <a:rPr lang="vi-VN" dirty="0"/>
              <a:t>c) Tiêu chuẩn cho các thiết bị nguồn khác Class 2, UL 1012, hoặc</a:t>
            </a:r>
          </a:p>
          <a:p>
            <a:pPr marL="0" indent="0">
              <a:buNone/>
            </a:pPr>
            <a:r>
              <a:rPr lang="vi-VN" dirty="0"/>
              <a:t>d) Tiêu chuẩn cho chấn lưu đèn huỳnh quang, UL 935.</a:t>
            </a:r>
          </a:p>
          <a:p>
            <a:pPr marL="0" indent="0">
              <a:buNone/>
            </a:pPr>
            <a:endParaRPr lang="vi-VN" dirty="0"/>
          </a:p>
        </p:txBody>
      </p:sp>
    </p:spTree>
    <p:extLst>
      <p:ext uri="{BB962C8B-B14F-4D97-AF65-F5344CB8AC3E}">
        <p14:creationId xmlns:p14="http://schemas.microsoft.com/office/powerpoint/2010/main" val="36445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u="sng" dirty="0">
                <a:hlinkClick r:id="rId2" action="ppaction://hlinkfile"/>
              </a:rPr>
              <a:t>7 Kết cấu </a:t>
            </a:r>
            <a:r>
              <a:rPr lang="vi-VN" sz="3600" u="sng" dirty="0" smtClean="0">
                <a:hlinkClick r:id="rId2" action="ppaction://hlinkfile"/>
              </a:rPr>
              <a:t>điện</a:t>
            </a:r>
            <a:endParaRPr lang="vi-VN" sz="3600" dirty="0"/>
          </a:p>
        </p:txBody>
      </p:sp>
      <p:sp>
        <p:nvSpPr>
          <p:cNvPr id="3" name="Content Placeholder 2"/>
          <p:cNvSpPr>
            <a:spLocks noGrp="1"/>
          </p:cNvSpPr>
          <p:nvPr>
            <p:ph idx="1"/>
          </p:nvPr>
        </p:nvSpPr>
        <p:spPr>
          <a:xfrm>
            <a:off x="457200" y="908720"/>
            <a:ext cx="8229600" cy="5472608"/>
          </a:xfrm>
        </p:spPr>
        <p:txBody>
          <a:bodyPr>
            <a:normAutofit fontScale="85000" lnSpcReduction="10000"/>
          </a:bodyPr>
          <a:lstStyle/>
          <a:p>
            <a:pPr marL="0" indent="0">
              <a:buNone/>
            </a:pPr>
            <a:r>
              <a:rPr lang="vi-VN" u="sng" dirty="0" smtClean="0">
                <a:hlinkClick r:id="rId3" action="ppaction://hlinkfile"/>
              </a:rPr>
              <a:t>7.5 </a:t>
            </a:r>
            <a:r>
              <a:rPr lang="vi-VN" u="sng" dirty="0">
                <a:hlinkClick r:id="rId3" action="ppaction://hlinkfile"/>
              </a:rPr>
              <a:t>Phân tách các </a:t>
            </a:r>
            <a:r>
              <a:rPr lang="vi-VN" u="sng" dirty="0" smtClean="0">
                <a:hlinkClick r:id="rId3" action="ppaction://hlinkfile"/>
              </a:rPr>
              <a:t>mạch</a:t>
            </a:r>
            <a:endParaRPr lang="vi-VN" u="sng" dirty="0" smtClean="0"/>
          </a:p>
          <a:p>
            <a:pPr marL="0" indent="0">
              <a:buNone/>
            </a:pPr>
            <a:r>
              <a:rPr lang="vi-VN" dirty="0"/>
              <a:t>7.5.1 Các dây dẫn có cách điện của các mạch khác nhau mà có thể tiếp xúc với nhau, bao gồm cả các dây trong hộp hay ngăn đầu cực, phải có độ cách điện danh định đối với điện áp cao nhất trong các điện áp trên mạch, hoặc được phân cách một cách tin cậy với khoảng cách tối thiểu là 6,44 mm (0,25 in</a:t>
            </a:r>
            <a:r>
              <a:rPr lang="vi-VN" dirty="0" smtClean="0"/>
              <a:t>).</a:t>
            </a:r>
          </a:p>
          <a:p>
            <a:pPr marL="0" indent="0">
              <a:buNone/>
            </a:pPr>
            <a:r>
              <a:rPr lang="vi-VN" dirty="0"/>
              <a:t>7.5.3 Sự phân tách các dây dẫn cách điện có thể được thực hiện bằng cách kẹp, định tuyến, tấm rào chắn, hoặc các phương tiện tương đương mà cung cấp sự tách biệt đáng tin cậy khỏi các phần có điện được cách điện hay không được cách điện của các mạch khác nhau</a:t>
            </a:r>
            <a:r>
              <a:rPr lang="vi-VN" dirty="0" smtClean="0"/>
              <a:t>.</a:t>
            </a:r>
            <a:endParaRPr lang="vi-VN" dirty="0"/>
          </a:p>
          <a:p>
            <a:endParaRPr lang="vi-VN" dirty="0"/>
          </a:p>
        </p:txBody>
      </p:sp>
      <p:sp>
        <p:nvSpPr>
          <p:cNvPr id="4" name="Content Placeholder 2"/>
          <p:cNvSpPr txBox="1">
            <a:spLocks/>
          </p:cNvSpPr>
          <p:nvPr/>
        </p:nvSpPr>
        <p:spPr>
          <a:xfrm>
            <a:off x="319289" y="6224118"/>
            <a:ext cx="8229600" cy="603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solidFill>
                  <a:srgbClr val="FF0000"/>
                </a:solidFill>
              </a:rPr>
              <a:t>Có 4 nội dung phải xem xét ở mục này</a:t>
            </a:r>
          </a:p>
          <a:p>
            <a:endParaRPr lang="vi-VN" sz="2400" dirty="0">
              <a:solidFill>
                <a:srgbClr val="FF0000"/>
              </a:solidFill>
            </a:endParaRPr>
          </a:p>
        </p:txBody>
      </p:sp>
    </p:spTree>
    <p:extLst>
      <p:ext uri="{BB962C8B-B14F-4D97-AF65-F5344CB8AC3E}">
        <p14:creationId xmlns:p14="http://schemas.microsoft.com/office/powerpoint/2010/main" val="3126172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u="sng" dirty="0">
                <a:hlinkClick r:id="rId2" action="ppaction://hlinkfile"/>
              </a:rPr>
              <a:t>7 Kết cấu </a:t>
            </a:r>
            <a:r>
              <a:rPr lang="vi-VN" sz="3600" u="sng" dirty="0" smtClean="0">
                <a:hlinkClick r:id="rId2" action="ppaction://hlinkfile"/>
              </a:rPr>
              <a:t>điện</a:t>
            </a:r>
            <a:endParaRPr lang="vi-VN" sz="3600" dirty="0"/>
          </a:p>
        </p:txBody>
      </p:sp>
      <p:sp>
        <p:nvSpPr>
          <p:cNvPr id="3" name="Content Placeholder 2"/>
          <p:cNvSpPr>
            <a:spLocks noGrp="1"/>
          </p:cNvSpPr>
          <p:nvPr>
            <p:ph idx="1"/>
          </p:nvPr>
        </p:nvSpPr>
        <p:spPr>
          <a:xfrm>
            <a:off x="457200" y="908720"/>
            <a:ext cx="8229600" cy="5472608"/>
          </a:xfrm>
        </p:spPr>
        <p:txBody>
          <a:bodyPr>
            <a:normAutofit fontScale="62500" lnSpcReduction="20000"/>
          </a:bodyPr>
          <a:lstStyle/>
          <a:p>
            <a:pPr marL="0" indent="0">
              <a:buNone/>
            </a:pPr>
            <a:r>
              <a:rPr lang="vi-VN" u="sng" dirty="0" smtClean="0">
                <a:hlinkClick r:id="rId3" action="ppaction://hlinkfile"/>
              </a:rPr>
              <a:t>7.6 </a:t>
            </a:r>
            <a:r>
              <a:rPr lang="vi-VN" u="sng" dirty="0">
                <a:hlinkClick r:id="rId3" action="ppaction://hlinkfile"/>
              </a:rPr>
              <a:t>Các vật liệu cách </a:t>
            </a:r>
            <a:r>
              <a:rPr lang="vi-VN" u="sng" dirty="0" smtClean="0">
                <a:hlinkClick r:id="rId3" action="ppaction://hlinkfile"/>
              </a:rPr>
              <a:t>điện</a:t>
            </a:r>
            <a:endParaRPr lang="vi-VN" u="sng" dirty="0" smtClean="0"/>
          </a:p>
          <a:p>
            <a:pPr marL="0" indent="0">
              <a:buNone/>
            </a:pPr>
            <a:r>
              <a:rPr lang="vi-VN" dirty="0"/>
              <a:t>7.6.1 Các phần tích hợp như các vòng đệm và ống lót cách điện và các chân đế hoặc các bộ phận hỗ trợ để gắn các phần có điện, sẽ phải là các vật liệu chống ẩm và không bị hư hại bởi nhiệt độ và các ứng suất mà chúng phải chịu trong điều kiện sử dụng thực tế</a:t>
            </a:r>
            <a:r>
              <a:rPr lang="vi-VN" dirty="0" smtClean="0"/>
              <a:t>.</a:t>
            </a:r>
          </a:p>
          <a:p>
            <a:pPr marL="0" indent="0">
              <a:buNone/>
            </a:pPr>
            <a:endParaRPr lang="vi-VN" dirty="0"/>
          </a:p>
          <a:p>
            <a:pPr marL="0" indent="0">
              <a:buNone/>
            </a:pPr>
            <a:r>
              <a:rPr lang="vi-VN" dirty="0"/>
              <a:t>7.6.2 Vật liệu cách điện phải được đánh giá cho các ứng dụng phù hợp với “Tiêu chuẩn cho các Vật liệu polymer - Sử dụng trong Đánh giá Thiết bị điện, UL 746C”, đối với: </a:t>
            </a:r>
          </a:p>
          <a:p>
            <a:pPr marL="0" indent="0">
              <a:buNone/>
            </a:pPr>
            <a:r>
              <a:rPr lang="en-US" dirty="0"/>
              <a:t>a) </a:t>
            </a:r>
            <a:r>
              <a:rPr lang="en-US" dirty="0" err="1"/>
              <a:t>Độ</a:t>
            </a:r>
            <a:r>
              <a:rPr lang="en-US" dirty="0"/>
              <a:t> </a:t>
            </a:r>
            <a:r>
              <a:rPr lang="en-US" dirty="0" err="1"/>
              <a:t>bền</a:t>
            </a:r>
            <a:r>
              <a:rPr lang="en-US" dirty="0"/>
              <a:t> </a:t>
            </a:r>
            <a:r>
              <a:rPr lang="en-US" dirty="0" err="1"/>
              <a:t>cơ</a:t>
            </a:r>
            <a:r>
              <a:rPr lang="en-US" dirty="0"/>
              <a:t> </a:t>
            </a:r>
            <a:r>
              <a:rPr lang="en-US" dirty="0" err="1"/>
              <a:t>học</a:t>
            </a:r>
            <a:r>
              <a:rPr lang="en-US" dirty="0"/>
              <a:t>,</a:t>
            </a:r>
            <a:endParaRPr lang="vi-VN" dirty="0"/>
          </a:p>
          <a:p>
            <a:pPr marL="0" indent="0">
              <a:buNone/>
            </a:pPr>
            <a:r>
              <a:rPr lang="en-US" dirty="0"/>
              <a:t>b) </a:t>
            </a:r>
            <a:r>
              <a:rPr lang="en-US" dirty="0" err="1"/>
              <a:t>Khả</a:t>
            </a:r>
            <a:r>
              <a:rPr lang="en-US" dirty="0"/>
              <a:t> </a:t>
            </a:r>
            <a:r>
              <a:rPr lang="en-US" dirty="0" err="1"/>
              <a:t>năng</a:t>
            </a:r>
            <a:r>
              <a:rPr lang="en-US" dirty="0"/>
              <a:t> </a:t>
            </a:r>
            <a:r>
              <a:rPr lang="en-US" dirty="0" err="1"/>
              <a:t>kháng</a:t>
            </a:r>
            <a:r>
              <a:rPr lang="en-US" dirty="0"/>
              <a:t> </a:t>
            </a:r>
            <a:r>
              <a:rPr lang="en-US" dirty="0" err="1"/>
              <a:t>nguồn</a:t>
            </a:r>
            <a:r>
              <a:rPr lang="en-US" dirty="0"/>
              <a:t> </a:t>
            </a:r>
            <a:r>
              <a:rPr lang="en-US" dirty="0" err="1"/>
              <a:t>lửa</a:t>
            </a:r>
            <a:r>
              <a:rPr lang="en-US" dirty="0"/>
              <a:t>,</a:t>
            </a:r>
            <a:endParaRPr lang="vi-VN" dirty="0"/>
          </a:p>
          <a:p>
            <a:pPr marL="0" indent="0">
              <a:buNone/>
            </a:pPr>
            <a:r>
              <a:rPr lang="en-US" dirty="0"/>
              <a:t>c) </a:t>
            </a:r>
            <a:r>
              <a:rPr lang="en-US" dirty="0" err="1"/>
              <a:t>Độ</a:t>
            </a:r>
            <a:r>
              <a:rPr lang="en-US" dirty="0"/>
              <a:t> </a:t>
            </a:r>
            <a:r>
              <a:rPr lang="en-US" dirty="0" err="1"/>
              <a:t>bền</a:t>
            </a:r>
            <a:r>
              <a:rPr lang="en-US" dirty="0"/>
              <a:t> </a:t>
            </a:r>
            <a:r>
              <a:rPr lang="en-US" dirty="0" err="1"/>
              <a:t>điện</a:t>
            </a:r>
            <a:r>
              <a:rPr lang="en-US" dirty="0"/>
              <a:t> </a:t>
            </a:r>
            <a:r>
              <a:rPr lang="en-US" dirty="0" err="1"/>
              <a:t>môi</a:t>
            </a:r>
            <a:r>
              <a:rPr lang="en-US" dirty="0"/>
              <a:t>,</a:t>
            </a:r>
            <a:endParaRPr lang="vi-VN" dirty="0"/>
          </a:p>
          <a:p>
            <a:pPr marL="0" indent="0">
              <a:buNone/>
            </a:pPr>
            <a:r>
              <a:rPr lang="en-US" dirty="0"/>
              <a:t>d) </a:t>
            </a:r>
            <a:r>
              <a:rPr lang="en-US" dirty="0" err="1"/>
              <a:t>Điện</a:t>
            </a:r>
            <a:r>
              <a:rPr lang="en-US" dirty="0"/>
              <a:t> </a:t>
            </a:r>
            <a:r>
              <a:rPr lang="en-US" dirty="0" err="1"/>
              <a:t>trở</a:t>
            </a:r>
            <a:r>
              <a:rPr lang="en-US" dirty="0"/>
              <a:t> </a:t>
            </a:r>
            <a:r>
              <a:rPr lang="en-US" dirty="0" err="1"/>
              <a:t>cách</a:t>
            </a:r>
            <a:r>
              <a:rPr lang="en-US" dirty="0"/>
              <a:t> </a:t>
            </a:r>
            <a:r>
              <a:rPr lang="en-US" dirty="0" err="1"/>
              <a:t>điện</a:t>
            </a:r>
            <a:r>
              <a:rPr lang="en-US" dirty="0"/>
              <a:t>,</a:t>
            </a:r>
            <a:endParaRPr lang="vi-VN" dirty="0"/>
          </a:p>
          <a:p>
            <a:pPr marL="0" indent="0">
              <a:buNone/>
            </a:pPr>
            <a:r>
              <a:rPr lang="en-US" dirty="0"/>
              <a:t>e) </a:t>
            </a:r>
            <a:r>
              <a:rPr lang="en-US" dirty="0" err="1"/>
              <a:t>Các</a:t>
            </a:r>
            <a:r>
              <a:rPr lang="en-US" dirty="0"/>
              <a:t> </a:t>
            </a:r>
            <a:r>
              <a:rPr lang="en-US" dirty="0" err="1"/>
              <a:t>tính</a:t>
            </a:r>
            <a:r>
              <a:rPr lang="en-US" dirty="0"/>
              <a:t> </a:t>
            </a:r>
            <a:r>
              <a:rPr lang="en-US" dirty="0" err="1"/>
              <a:t>chịu</a:t>
            </a:r>
            <a:r>
              <a:rPr lang="en-US" dirty="0"/>
              <a:t> </a:t>
            </a:r>
            <a:r>
              <a:rPr lang="en-US" dirty="0" err="1"/>
              <a:t>nhiệt</a:t>
            </a:r>
            <a:r>
              <a:rPr lang="en-US" dirty="0"/>
              <a:t> </a:t>
            </a:r>
            <a:r>
              <a:rPr lang="en-US" dirty="0" err="1"/>
              <a:t>trong</a:t>
            </a:r>
            <a:r>
              <a:rPr lang="en-US" dirty="0"/>
              <a:t> </a:t>
            </a:r>
            <a:r>
              <a:rPr lang="en-US" dirty="0" err="1"/>
              <a:t>cả</a:t>
            </a:r>
            <a:r>
              <a:rPr lang="en-US" dirty="0"/>
              <a:t> </a:t>
            </a:r>
            <a:r>
              <a:rPr lang="en-US" dirty="0" err="1"/>
              <a:t>điều</a:t>
            </a:r>
            <a:r>
              <a:rPr lang="en-US" dirty="0"/>
              <a:t> </a:t>
            </a:r>
            <a:r>
              <a:rPr lang="en-US" dirty="0" err="1"/>
              <a:t>kiện</a:t>
            </a:r>
            <a:r>
              <a:rPr lang="en-US" dirty="0"/>
              <a:t> </a:t>
            </a:r>
            <a:r>
              <a:rPr lang="en-US" dirty="0" err="1"/>
              <a:t>già</a:t>
            </a:r>
            <a:r>
              <a:rPr lang="en-US" dirty="0"/>
              <a:t> </a:t>
            </a:r>
            <a:r>
              <a:rPr lang="en-US" dirty="0" err="1"/>
              <a:t>hóa</a:t>
            </a:r>
            <a:r>
              <a:rPr lang="en-US" dirty="0"/>
              <a:t> </a:t>
            </a:r>
            <a:r>
              <a:rPr lang="en-US" dirty="0" err="1"/>
              <a:t>và</a:t>
            </a:r>
            <a:r>
              <a:rPr lang="en-US" dirty="0"/>
              <a:t> </a:t>
            </a:r>
            <a:r>
              <a:rPr lang="en-US" dirty="0" err="1"/>
              <a:t>không</a:t>
            </a:r>
            <a:r>
              <a:rPr lang="en-US" dirty="0"/>
              <a:t> </a:t>
            </a:r>
            <a:r>
              <a:rPr lang="en-US" dirty="0" err="1"/>
              <a:t>già</a:t>
            </a:r>
            <a:r>
              <a:rPr lang="en-US" dirty="0"/>
              <a:t> </a:t>
            </a:r>
            <a:r>
              <a:rPr lang="en-US" dirty="0" err="1"/>
              <a:t>hóa</a:t>
            </a:r>
            <a:r>
              <a:rPr lang="en-US" dirty="0"/>
              <a:t>,</a:t>
            </a:r>
            <a:endParaRPr lang="vi-VN" dirty="0"/>
          </a:p>
          <a:p>
            <a:pPr marL="0" indent="0">
              <a:buNone/>
            </a:pPr>
            <a:r>
              <a:rPr lang="en-US" dirty="0"/>
              <a:t>f) </a:t>
            </a:r>
            <a:r>
              <a:rPr lang="en-US" dirty="0" err="1"/>
              <a:t>Mức</a:t>
            </a:r>
            <a:r>
              <a:rPr lang="en-US" dirty="0"/>
              <a:t> </a:t>
            </a:r>
            <a:r>
              <a:rPr lang="en-US" dirty="0" err="1"/>
              <a:t>độ</a:t>
            </a:r>
            <a:r>
              <a:rPr lang="en-US" dirty="0"/>
              <a:t> </a:t>
            </a:r>
            <a:r>
              <a:rPr lang="en-US" dirty="0" err="1"/>
              <a:t>mà</a:t>
            </a:r>
            <a:r>
              <a:rPr lang="en-US" dirty="0"/>
              <a:t> </a:t>
            </a:r>
            <a:r>
              <a:rPr lang="en-US" dirty="0" err="1"/>
              <a:t>nó</a:t>
            </a:r>
            <a:r>
              <a:rPr lang="en-US" dirty="0"/>
              <a:t> </a:t>
            </a:r>
            <a:r>
              <a:rPr lang="en-US" dirty="0" err="1"/>
              <a:t>bao</a:t>
            </a:r>
            <a:r>
              <a:rPr lang="en-US" dirty="0"/>
              <a:t> </a:t>
            </a:r>
            <a:r>
              <a:rPr lang="en-US" dirty="0" err="1"/>
              <a:t>phủ</a:t>
            </a:r>
            <a:r>
              <a:rPr lang="en-US" dirty="0"/>
              <a:t>,</a:t>
            </a:r>
            <a:endParaRPr lang="vi-VN" dirty="0"/>
          </a:p>
          <a:p>
            <a:pPr marL="0" indent="0">
              <a:buNone/>
            </a:pPr>
            <a:r>
              <a:rPr lang="en-US" dirty="0"/>
              <a:t>g) </a:t>
            </a:r>
            <a:r>
              <a:rPr lang="en-US" dirty="0" err="1"/>
              <a:t>Khả</a:t>
            </a:r>
            <a:r>
              <a:rPr lang="en-US" dirty="0"/>
              <a:t> </a:t>
            </a:r>
            <a:r>
              <a:rPr lang="en-US" dirty="0" err="1"/>
              <a:t>năng</a:t>
            </a:r>
            <a:r>
              <a:rPr lang="en-US" dirty="0"/>
              <a:t> </a:t>
            </a:r>
            <a:r>
              <a:rPr lang="en-US" dirty="0" err="1"/>
              <a:t>kháng</a:t>
            </a:r>
            <a:r>
              <a:rPr lang="en-US" dirty="0"/>
              <a:t> </a:t>
            </a:r>
            <a:r>
              <a:rPr lang="en-US" dirty="0" err="1"/>
              <a:t>ẩm</a:t>
            </a:r>
            <a:r>
              <a:rPr lang="en-US" dirty="0"/>
              <a:t> </a:t>
            </a:r>
            <a:r>
              <a:rPr lang="en-US" dirty="0" err="1"/>
              <a:t>nếu</a:t>
            </a:r>
            <a:r>
              <a:rPr lang="en-US" dirty="0"/>
              <a:t> </a:t>
            </a:r>
            <a:r>
              <a:rPr lang="en-US" dirty="0" err="1"/>
              <a:t>thiết</a:t>
            </a:r>
            <a:r>
              <a:rPr lang="en-US" dirty="0"/>
              <a:t> </a:t>
            </a:r>
            <a:r>
              <a:rPr lang="en-US" dirty="0" err="1"/>
              <a:t>bị</a:t>
            </a:r>
            <a:r>
              <a:rPr lang="en-US" dirty="0"/>
              <a:t> </a:t>
            </a:r>
            <a:r>
              <a:rPr lang="en-US" dirty="0" err="1"/>
              <a:t>khác</a:t>
            </a:r>
            <a:r>
              <a:rPr lang="en-US" dirty="0"/>
              <a:t> </a:t>
            </a:r>
            <a:r>
              <a:rPr lang="en-US" dirty="0" err="1"/>
              <a:t>loại</a:t>
            </a:r>
            <a:r>
              <a:rPr lang="en-US" dirty="0"/>
              <a:t> </a:t>
            </a:r>
            <a:r>
              <a:rPr lang="en-US" dirty="0" err="1"/>
              <a:t>sử</a:t>
            </a:r>
            <a:r>
              <a:rPr lang="en-US" dirty="0"/>
              <a:t> </a:t>
            </a:r>
            <a:r>
              <a:rPr lang="en-US" dirty="0" err="1"/>
              <a:t>dụng</a:t>
            </a:r>
            <a:r>
              <a:rPr lang="en-US" dirty="0"/>
              <a:t> </a:t>
            </a:r>
            <a:r>
              <a:rPr lang="en-US" dirty="0" err="1"/>
              <a:t>cho</a:t>
            </a:r>
            <a:r>
              <a:rPr lang="en-US" dirty="0"/>
              <a:t> </a:t>
            </a:r>
            <a:r>
              <a:rPr lang="en-US" dirty="0" err="1"/>
              <a:t>địa</a:t>
            </a:r>
            <a:r>
              <a:rPr lang="en-US" dirty="0"/>
              <a:t> </a:t>
            </a:r>
            <a:r>
              <a:rPr lang="en-US" dirty="0" err="1"/>
              <a:t>điểm</a:t>
            </a:r>
            <a:r>
              <a:rPr lang="en-US" dirty="0"/>
              <a:t> </a:t>
            </a:r>
            <a:r>
              <a:rPr lang="en-US" dirty="0" err="1"/>
              <a:t>khô</a:t>
            </a:r>
            <a:r>
              <a:rPr lang="en-US" dirty="0"/>
              <a:t>, </a:t>
            </a:r>
            <a:r>
              <a:rPr lang="en-US" dirty="0" err="1"/>
              <a:t>và</a:t>
            </a:r>
            <a:endParaRPr lang="vi-VN" dirty="0"/>
          </a:p>
          <a:p>
            <a:pPr marL="0" indent="0">
              <a:buNone/>
            </a:pPr>
            <a:r>
              <a:rPr lang="en-US" dirty="0"/>
              <a:t>h) </a:t>
            </a:r>
            <a:r>
              <a:rPr lang="en-US" dirty="0" err="1"/>
              <a:t>Bất</a:t>
            </a:r>
            <a:r>
              <a:rPr lang="en-US" dirty="0"/>
              <a:t> </a:t>
            </a:r>
            <a:r>
              <a:rPr lang="en-US" dirty="0" err="1"/>
              <a:t>kỳ</a:t>
            </a:r>
            <a:r>
              <a:rPr lang="en-US" dirty="0"/>
              <a:t> </a:t>
            </a:r>
            <a:r>
              <a:rPr lang="en-US" dirty="0" err="1"/>
              <a:t>tính</a:t>
            </a:r>
            <a:r>
              <a:rPr lang="en-US" dirty="0"/>
              <a:t> </a:t>
            </a:r>
            <a:r>
              <a:rPr lang="en-US" dirty="0" err="1"/>
              <a:t>năng</a:t>
            </a:r>
            <a:r>
              <a:rPr lang="en-US" dirty="0"/>
              <a:t> </a:t>
            </a:r>
            <a:r>
              <a:rPr lang="en-US" dirty="0" err="1"/>
              <a:t>nào</a:t>
            </a:r>
            <a:r>
              <a:rPr lang="en-US" dirty="0"/>
              <a:t> </a:t>
            </a:r>
            <a:r>
              <a:rPr lang="en-US" dirty="0" err="1"/>
              <a:t>khác</a:t>
            </a:r>
            <a:r>
              <a:rPr lang="en-US" dirty="0"/>
              <a:t> </a:t>
            </a:r>
            <a:r>
              <a:rPr lang="en-US" dirty="0" err="1"/>
              <a:t>ảnh</a:t>
            </a:r>
            <a:r>
              <a:rPr lang="en-US" dirty="0"/>
              <a:t> </a:t>
            </a:r>
            <a:r>
              <a:rPr lang="en-US" dirty="0" err="1"/>
              <a:t>hưởng</a:t>
            </a:r>
            <a:r>
              <a:rPr lang="en-US" dirty="0"/>
              <a:t> </a:t>
            </a:r>
            <a:r>
              <a:rPr lang="en-US" dirty="0" err="1"/>
              <a:t>đến</a:t>
            </a:r>
            <a:r>
              <a:rPr lang="en-US" dirty="0"/>
              <a:t> </a:t>
            </a:r>
            <a:r>
              <a:rPr lang="en-US" dirty="0" err="1"/>
              <a:t>nguy</a:t>
            </a:r>
            <a:r>
              <a:rPr lang="en-US" dirty="0"/>
              <a:t> </a:t>
            </a:r>
            <a:r>
              <a:rPr lang="en-US" dirty="0" err="1"/>
              <a:t>cơ</a:t>
            </a:r>
            <a:r>
              <a:rPr lang="en-US" dirty="0"/>
              <a:t> </a:t>
            </a:r>
            <a:r>
              <a:rPr lang="en-US" dirty="0" err="1"/>
              <a:t>cháy</a:t>
            </a:r>
            <a:r>
              <a:rPr lang="en-US" dirty="0"/>
              <a:t> </a:t>
            </a:r>
            <a:r>
              <a:rPr lang="en-US" dirty="0" err="1"/>
              <a:t>và</a:t>
            </a:r>
            <a:r>
              <a:rPr lang="en-US" dirty="0"/>
              <a:t> </a:t>
            </a:r>
            <a:r>
              <a:rPr lang="en-US" dirty="0" err="1"/>
              <a:t>điện</a:t>
            </a:r>
            <a:r>
              <a:rPr lang="en-US" dirty="0"/>
              <a:t> </a:t>
            </a:r>
            <a:r>
              <a:rPr lang="en-US" dirty="0" err="1"/>
              <a:t>giật</a:t>
            </a:r>
            <a:r>
              <a:rPr lang="en-US" dirty="0"/>
              <a:t>.</a:t>
            </a:r>
            <a:endParaRPr lang="vi-VN" dirty="0"/>
          </a:p>
          <a:p>
            <a:pPr marL="0" indent="0">
              <a:buNone/>
            </a:pPr>
            <a:endParaRPr lang="vi-VN" dirty="0"/>
          </a:p>
        </p:txBody>
      </p:sp>
    </p:spTree>
    <p:extLst>
      <p:ext uri="{BB962C8B-B14F-4D97-AF65-F5344CB8AC3E}">
        <p14:creationId xmlns:p14="http://schemas.microsoft.com/office/powerpoint/2010/main" val="3126172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u="sng" dirty="0">
                <a:hlinkClick r:id="rId2" action="ppaction://hlinkfile"/>
              </a:rPr>
              <a:t>7 Kết cấu </a:t>
            </a:r>
            <a:r>
              <a:rPr lang="vi-VN" sz="3600" u="sng" dirty="0" smtClean="0">
                <a:hlinkClick r:id="rId2" action="ppaction://hlinkfile"/>
              </a:rPr>
              <a:t>điện</a:t>
            </a:r>
            <a:endParaRPr lang="vi-VN" sz="3600" dirty="0"/>
          </a:p>
        </p:txBody>
      </p:sp>
      <p:sp>
        <p:nvSpPr>
          <p:cNvPr id="3" name="Content Placeholder 2"/>
          <p:cNvSpPr>
            <a:spLocks noGrp="1"/>
          </p:cNvSpPr>
          <p:nvPr>
            <p:ph idx="1"/>
          </p:nvPr>
        </p:nvSpPr>
        <p:spPr>
          <a:xfrm>
            <a:off x="457200" y="908720"/>
            <a:ext cx="8229600" cy="5472608"/>
          </a:xfrm>
        </p:spPr>
        <p:txBody>
          <a:bodyPr>
            <a:normAutofit/>
          </a:bodyPr>
          <a:lstStyle/>
          <a:p>
            <a:pPr marL="0" indent="0">
              <a:buNone/>
            </a:pPr>
            <a:r>
              <a:rPr lang="vi-VN" u="sng" dirty="0" smtClean="0">
                <a:hlinkClick r:id="rId3" action="ppaction://hlinkfile"/>
              </a:rPr>
              <a:t>7.7 </a:t>
            </a:r>
            <a:r>
              <a:rPr lang="vi-VN" u="sng" dirty="0">
                <a:hlinkClick r:id="rId3" action="ppaction://hlinkfile"/>
              </a:rPr>
              <a:t>Các tấm mạch </a:t>
            </a:r>
            <a:r>
              <a:rPr lang="vi-VN" u="sng" dirty="0" smtClean="0">
                <a:hlinkClick r:id="rId3" action="ppaction://hlinkfile"/>
              </a:rPr>
              <a:t>in</a:t>
            </a:r>
            <a:endParaRPr lang="vi-VN" u="sng" dirty="0" smtClean="0"/>
          </a:p>
          <a:p>
            <a:pPr marL="0" indent="0">
              <a:buNone/>
            </a:pPr>
            <a:r>
              <a:rPr lang="vi-VN" dirty="0"/>
              <a:t>7.7.1 Tấm mạch in phải tuân theo </a:t>
            </a:r>
            <a:r>
              <a:rPr lang="en-US" dirty="0"/>
              <a:t>“</a:t>
            </a:r>
            <a:r>
              <a:rPr lang="vi-VN" dirty="0"/>
              <a:t>Tiêu chuẩn cho tấm mạch in, UL 796</a:t>
            </a:r>
            <a:r>
              <a:rPr lang="en-US" dirty="0"/>
              <a:t>”</a:t>
            </a:r>
            <a:r>
              <a:rPr lang="vi-VN" dirty="0"/>
              <a:t>.</a:t>
            </a:r>
          </a:p>
          <a:p>
            <a:endParaRPr lang="vi-VN" dirty="0"/>
          </a:p>
        </p:txBody>
      </p:sp>
      <p:sp>
        <p:nvSpPr>
          <p:cNvPr id="4" name="Content Placeholder 2"/>
          <p:cNvSpPr txBox="1">
            <a:spLocks/>
          </p:cNvSpPr>
          <p:nvPr/>
        </p:nvSpPr>
        <p:spPr>
          <a:xfrm>
            <a:off x="319289" y="6224118"/>
            <a:ext cx="8229600" cy="603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solidFill>
                  <a:srgbClr val="FF0000"/>
                </a:solidFill>
              </a:rPr>
              <a:t>Có 6 nội dung phải xem xét ở mục này</a:t>
            </a:r>
          </a:p>
          <a:p>
            <a:endParaRPr lang="vi-VN" sz="2400" dirty="0">
              <a:solidFill>
                <a:srgbClr val="FF0000"/>
              </a:solidFill>
            </a:endParaRPr>
          </a:p>
        </p:txBody>
      </p:sp>
    </p:spTree>
    <p:extLst>
      <p:ext uri="{BB962C8B-B14F-4D97-AF65-F5344CB8AC3E}">
        <p14:creationId xmlns:p14="http://schemas.microsoft.com/office/powerpoint/2010/main" val="3126172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u="sng" dirty="0">
                <a:hlinkClick r:id="rId2" action="ppaction://hlinkfile"/>
              </a:rPr>
              <a:t>7 Kết cấu </a:t>
            </a:r>
            <a:r>
              <a:rPr lang="vi-VN" sz="3600" u="sng" dirty="0" smtClean="0">
                <a:hlinkClick r:id="rId2" action="ppaction://hlinkfile"/>
              </a:rPr>
              <a:t>điện</a:t>
            </a:r>
            <a:endParaRPr lang="vi-VN" sz="3600" dirty="0"/>
          </a:p>
        </p:txBody>
      </p:sp>
      <p:sp>
        <p:nvSpPr>
          <p:cNvPr id="3" name="Content Placeholder 2"/>
          <p:cNvSpPr>
            <a:spLocks noGrp="1"/>
          </p:cNvSpPr>
          <p:nvPr>
            <p:ph idx="1"/>
          </p:nvPr>
        </p:nvSpPr>
        <p:spPr>
          <a:xfrm>
            <a:off x="457200" y="908720"/>
            <a:ext cx="8229600" cy="5472608"/>
          </a:xfrm>
        </p:spPr>
        <p:txBody>
          <a:bodyPr>
            <a:normAutofit/>
          </a:bodyPr>
          <a:lstStyle/>
          <a:p>
            <a:r>
              <a:rPr lang="vi-VN" u="sng" dirty="0" smtClean="0">
                <a:hlinkClick r:id="rId3" action="ppaction://hlinkfile"/>
              </a:rPr>
              <a:t>7.8 </a:t>
            </a:r>
            <a:r>
              <a:rPr lang="vi-VN" u="sng" dirty="0">
                <a:hlinkClick r:id="rId3" action="ppaction://hlinkfile"/>
              </a:rPr>
              <a:t>Khoảng cách </a:t>
            </a:r>
            <a:r>
              <a:rPr lang="vi-VN" u="sng" dirty="0" smtClean="0">
                <a:hlinkClick r:id="rId3" action="ppaction://hlinkfile"/>
              </a:rPr>
              <a:t>điện</a:t>
            </a:r>
            <a:endParaRPr lang="vi-VN" dirty="0"/>
          </a:p>
        </p:txBody>
      </p:sp>
      <p:pic>
        <p:nvPicPr>
          <p:cNvPr id="4" name="Picture 3"/>
          <p:cNvPicPr/>
          <p:nvPr/>
        </p:nvPicPr>
        <p:blipFill>
          <a:blip r:embed="rId4"/>
          <a:stretch>
            <a:fillRect/>
          </a:stretch>
        </p:blipFill>
        <p:spPr>
          <a:xfrm>
            <a:off x="611560" y="1844824"/>
            <a:ext cx="7992888" cy="3168352"/>
          </a:xfrm>
          <a:prstGeom prst="rect">
            <a:avLst/>
          </a:prstGeom>
        </p:spPr>
      </p:pic>
      <p:sp>
        <p:nvSpPr>
          <p:cNvPr id="5" name="Content Placeholder 2"/>
          <p:cNvSpPr txBox="1">
            <a:spLocks/>
          </p:cNvSpPr>
          <p:nvPr/>
        </p:nvSpPr>
        <p:spPr>
          <a:xfrm>
            <a:off x="319289" y="6224118"/>
            <a:ext cx="8229600" cy="603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solidFill>
                  <a:srgbClr val="FF0000"/>
                </a:solidFill>
              </a:rPr>
              <a:t>Có 7 nội dung phải xem xét ở mục này</a:t>
            </a:r>
          </a:p>
          <a:p>
            <a:endParaRPr lang="vi-VN" sz="2400" dirty="0">
              <a:solidFill>
                <a:srgbClr val="FF0000"/>
              </a:solidFill>
            </a:endParaRPr>
          </a:p>
        </p:txBody>
      </p:sp>
    </p:spTree>
    <p:extLst>
      <p:ext uri="{BB962C8B-B14F-4D97-AF65-F5344CB8AC3E}">
        <p14:creationId xmlns:p14="http://schemas.microsoft.com/office/powerpoint/2010/main" val="3126172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u="sng" dirty="0">
                <a:hlinkClick r:id="rId3" action="ppaction://hlinkfile"/>
              </a:rPr>
              <a:t>7 Kết cấu </a:t>
            </a:r>
            <a:r>
              <a:rPr lang="vi-VN" sz="3600" u="sng" dirty="0" smtClean="0">
                <a:hlinkClick r:id="rId3" action="ppaction://hlinkfile"/>
              </a:rPr>
              <a:t>điện</a:t>
            </a:r>
            <a:endParaRPr lang="vi-VN" sz="3600" dirty="0"/>
          </a:p>
        </p:txBody>
      </p:sp>
      <p:sp>
        <p:nvSpPr>
          <p:cNvPr id="3" name="Content Placeholder 2"/>
          <p:cNvSpPr>
            <a:spLocks noGrp="1"/>
          </p:cNvSpPr>
          <p:nvPr>
            <p:ph idx="1"/>
          </p:nvPr>
        </p:nvSpPr>
        <p:spPr>
          <a:xfrm>
            <a:off x="457200" y="836712"/>
            <a:ext cx="8229600" cy="5472608"/>
          </a:xfrm>
        </p:spPr>
        <p:txBody>
          <a:bodyPr>
            <a:normAutofit/>
          </a:bodyPr>
          <a:lstStyle/>
          <a:p>
            <a:r>
              <a:rPr lang="vi-VN" u="sng" dirty="0" smtClean="0">
                <a:hlinkClick r:id="rId4" action="ppaction://hlinkfile"/>
              </a:rPr>
              <a:t>7.8 </a:t>
            </a:r>
            <a:r>
              <a:rPr lang="vi-VN" u="sng" dirty="0">
                <a:hlinkClick r:id="rId4" action="ppaction://hlinkfile"/>
              </a:rPr>
              <a:t>Khoảng cách </a:t>
            </a:r>
            <a:r>
              <a:rPr lang="vi-VN" u="sng" dirty="0" smtClean="0">
                <a:hlinkClick r:id="rId4" action="ppaction://hlinkfile"/>
              </a:rPr>
              <a:t>điện</a:t>
            </a:r>
            <a:endParaRPr lang="vi-VN"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6" name="Object 5"/>
          <p:cNvGraphicFramePr>
            <a:graphicFrameLocks noChangeAspect="1"/>
          </p:cNvGraphicFramePr>
          <p:nvPr>
            <p:extLst>
              <p:ext uri="{D42A27DB-BD31-4B8C-83A1-F6EECF244321}">
                <p14:modId xmlns:p14="http://schemas.microsoft.com/office/powerpoint/2010/main" val="1867394047"/>
              </p:ext>
            </p:extLst>
          </p:nvPr>
        </p:nvGraphicFramePr>
        <p:xfrm>
          <a:off x="539552" y="1268760"/>
          <a:ext cx="7776864" cy="5445646"/>
        </p:xfrm>
        <a:graphic>
          <a:graphicData uri="http://schemas.openxmlformats.org/presentationml/2006/ole">
            <mc:AlternateContent xmlns:mc="http://schemas.openxmlformats.org/markup-compatibility/2006">
              <mc:Choice xmlns:v="urn:schemas-microsoft-com:vml" Requires="v">
                <p:oleObj spid="_x0000_s4110" name="Bitmap Image" r:id="rId5" imgW="5896798" imgH="5742857" progId="Paint.Picture">
                  <p:embed/>
                </p:oleObj>
              </mc:Choice>
              <mc:Fallback>
                <p:oleObj name="Bitmap Image" r:id="rId5" imgW="5896798" imgH="5742857" progId="Paint.Picture">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1268760"/>
                        <a:ext cx="7776864" cy="5445646"/>
                      </a:xfrm>
                      <a:prstGeom prst="rect">
                        <a:avLst/>
                      </a:prstGeom>
                      <a:noFill/>
                    </p:spPr>
                  </p:pic>
                </p:oleObj>
              </mc:Fallback>
            </mc:AlternateContent>
          </a:graphicData>
        </a:graphic>
      </p:graphicFrame>
    </p:spTree>
    <p:extLst>
      <p:ext uri="{BB962C8B-B14F-4D97-AF65-F5344CB8AC3E}">
        <p14:creationId xmlns:p14="http://schemas.microsoft.com/office/powerpoint/2010/main" val="3623603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u="sng" dirty="0">
                <a:hlinkClick r:id="rId2" action="ppaction://hlinkfile"/>
              </a:rPr>
              <a:t>7 Kết cấu </a:t>
            </a:r>
            <a:r>
              <a:rPr lang="vi-VN" sz="3600" u="sng" dirty="0" smtClean="0">
                <a:hlinkClick r:id="rId2" action="ppaction://hlinkfile"/>
              </a:rPr>
              <a:t>điện</a:t>
            </a:r>
            <a:endParaRPr lang="vi-VN" sz="3600" dirty="0"/>
          </a:p>
        </p:txBody>
      </p:sp>
      <p:sp>
        <p:nvSpPr>
          <p:cNvPr id="3" name="Content Placeholder 2"/>
          <p:cNvSpPr>
            <a:spLocks noGrp="1"/>
          </p:cNvSpPr>
          <p:nvPr>
            <p:ph idx="1"/>
          </p:nvPr>
        </p:nvSpPr>
        <p:spPr>
          <a:xfrm>
            <a:off x="457200" y="908720"/>
            <a:ext cx="8229600" cy="5472608"/>
          </a:xfrm>
        </p:spPr>
        <p:txBody>
          <a:bodyPr>
            <a:normAutofit fontScale="62500" lnSpcReduction="20000"/>
          </a:bodyPr>
          <a:lstStyle/>
          <a:p>
            <a:pPr marL="0" indent="0">
              <a:buNone/>
            </a:pPr>
            <a:r>
              <a:rPr lang="vi-VN" u="sng" dirty="0" smtClean="0">
                <a:hlinkClick r:id="rId3" action="ppaction://hlinkfile"/>
              </a:rPr>
              <a:t>7.9 </a:t>
            </a:r>
            <a:r>
              <a:rPr lang="vi-VN" u="sng" dirty="0">
                <a:hlinkClick r:id="rId3" action="ppaction://hlinkfile"/>
              </a:rPr>
              <a:t>Các thành phần </a:t>
            </a:r>
            <a:r>
              <a:rPr lang="vi-VN" u="sng" dirty="0" smtClean="0">
                <a:hlinkClick r:id="rId3" action="ppaction://hlinkfile"/>
              </a:rPr>
              <a:t>mạch</a:t>
            </a:r>
            <a:endParaRPr lang="vi-VN" u="sng" dirty="0" smtClean="0"/>
          </a:p>
          <a:p>
            <a:pPr marL="0" indent="0">
              <a:buNone/>
            </a:pPr>
            <a:r>
              <a:rPr lang="vi-VN" dirty="0"/>
              <a:t>7.9.1 Điện trở cố định, bán dẫn, nhiệt điện trở, điện trở hệ số nhiệt độ dương (PTC), hoặc hệ số nhiệt độ âm (NTC) hoặc tương tự dùng để để hạn chế đầu ra của một thiết bị, hoặc đạt được hiệu quả chấp nhận được sẽ ổn định không làm giảm khả năng hạn chế của nó theo thời gian và sử dụng. Trong số các yếu tố được xem xét, khi đánh giá thành phần hạn chế là đánh giá ảnh hưởng tích lũy của nhiệt độ, điện áp, độ ẩm, và các điều kiện môi trường khác</a:t>
            </a:r>
            <a:r>
              <a:rPr lang="vi-VN" dirty="0" smtClean="0"/>
              <a:t>.</a:t>
            </a:r>
          </a:p>
          <a:p>
            <a:pPr marL="0" indent="0">
              <a:buNone/>
            </a:pPr>
            <a:endParaRPr lang="vi-VN" dirty="0"/>
          </a:p>
          <a:p>
            <a:pPr marL="0" indent="0">
              <a:buNone/>
            </a:pPr>
            <a:r>
              <a:rPr lang="vi-VN" dirty="0"/>
              <a:t>7.9.2 Thành phần nối hai mạch có trạng thái khác nhau cần được cách ly với nhau sẽ là một trong những loại sau đây:</a:t>
            </a:r>
          </a:p>
          <a:p>
            <a:pPr marL="0" indent="0">
              <a:buNone/>
            </a:pPr>
            <a:r>
              <a:rPr lang="vi-VN" dirty="0"/>
              <a:t>a) Tụ điện cấp Y phù hợp với các yêu cầu được nêu trong Tụ cố định để sử dụng trong thiết bị điện tử - Phần 14: Các thông số theo từng phần - Tụ bù cho nhiễu sóng điện từ và kết nối đến nguồn cung cấp, UL 60384-14 (xem Bảng 7.6)</a:t>
            </a:r>
          </a:p>
          <a:p>
            <a:pPr marL="0" indent="0">
              <a:buNone/>
            </a:pPr>
            <a:r>
              <a:rPr lang="vi-VN" dirty="0"/>
              <a:t>b) Hai tụ nối nối tiếp, mỗi tụ điện riêng biệt tuân theo điện áp điện môi chịu được thử nghiệm của mục 8.6,</a:t>
            </a:r>
          </a:p>
          <a:p>
            <a:pPr marL="0" indent="0">
              <a:buNone/>
            </a:pPr>
            <a:r>
              <a:rPr lang="vi-VN" dirty="0"/>
              <a:t>c) Bộ cách điện phù hợp với yêu cầu của Tiêu chuẩn về cách ly quang, UL 1577, có đánh giá điện áp cách ly phù hợp, hoặc</a:t>
            </a:r>
          </a:p>
          <a:p>
            <a:pPr marL="0" indent="0">
              <a:buNone/>
            </a:pPr>
            <a:r>
              <a:rPr lang="vi-VN" dirty="0"/>
              <a:t>d) Máy biến áp phù hợp với thử nghiệm điện áp điện môi mục 8.6.</a:t>
            </a:r>
          </a:p>
          <a:p>
            <a:pPr marL="0" indent="0">
              <a:buNone/>
            </a:pPr>
            <a:endParaRPr lang="vi-VN" dirty="0"/>
          </a:p>
        </p:txBody>
      </p:sp>
    </p:spTree>
    <p:extLst>
      <p:ext uri="{BB962C8B-B14F-4D97-AF65-F5344CB8AC3E}">
        <p14:creationId xmlns:p14="http://schemas.microsoft.com/office/powerpoint/2010/main" val="3126172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u="sng" dirty="0">
                <a:hlinkClick r:id="rId2" action="ppaction://hlinkfile"/>
              </a:rPr>
              <a:t>7 Kết cấu </a:t>
            </a:r>
            <a:r>
              <a:rPr lang="vi-VN" sz="3600" u="sng" dirty="0" smtClean="0">
                <a:hlinkClick r:id="rId2" action="ppaction://hlinkfile"/>
              </a:rPr>
              <a:t>điện</a:t>
            </a:r>
            <a:endParaRPr lang="vi-VN" sz="3600" dirty="0"/>
          </a:p>
        </p:txBody>
      </p:sp>
      <p:sp>
        <p:nvSpPr>
          <p:cNvPr id="3" name="Content Placeholder 2"/>
          <p:cNvSpPr>
            <a:spLocks noGrp="1"/>
          </p:cNvSpPr>
          <p:nvPr>
            <p:ph idx="1"/>
          </p:nvPr>
        </p:nvSpPr>
        <p:spPr>
          <a:xfrm>
            <a:off x="457200" y="908720"/>
            <a:ext cx="8229600" cy="5472608"/>
          </a:xfrm>
        </p:spPr>
        <p:txBody>
          <a:bodyPr>
            <a:normAutofit fontScale="62500" lnSpcReduction="20000"/>
          </a:bodyPr>
          <a:lstStyle/>
          <a:p>
            <a:pPr marL="0" indent="0">
              <a:buNone/>
            </a:pPr>
            <a:r>
              <a:rPr lang="vi-VN" u="sng" dirty="0" smtClean="0">
                <a:hlinkClick r:id="rId3" action="ppaction://hlinkfile"/>
              </a:rPr>
              <a:t>7.10 </a:t>
            </a:r>
            <a:r>
              <a:rPr lang="vi-VN" u="sng" dirty="0">
                <a:hlinkClick r:id="rId3" action="ppaction://hlinkfile"/>
              </a:rPr>
              <a:t>Các linh kiện bảo </a:t>
            </a:r>
            <a:r>
              <a:rPr lang="vi-VN" u="sng" dirty="0" smtClean="0">
                <a:hlinkClick r:id="rId3" action="ppaction://hlinkfile"/>
              </a:rPr>
              <a:t>vệ</a:t>
            </a:r>
            <a:endParaRPr lang="vi-VN" u="sng" dirty="0" smtClean="0"/>
          </a:p>
          <a:p>
            <a:pPr marL="0" indent="0">
              <a:buNone/>
            </a:pPr>
            <a:r>
              <a:rPr lang="vi-VN" dirty="0"/>
              <a:t>7.10.1 Linh kiện bảo vệ tuân thủ tiêu chuẩn này được thực hiện theo yêu cầu áp dụng đối với linh kiện đó. Linh kiện bảo vệ bao gồm các vật liệu eutectic, cầu chì, bảo vệ quá dòng và quá nhiệt độ, bảo vệ quá nhiệt, và các linh kiện tương tự nhằm ngắt hoặc hạn chế dòng điện là kết quả của tình trạng quá tải</a:t>
            </a:r>
            <a:r>
              <a:rPr lang="vi-VN" dirty="0" smtClean="0"/>
              <a:t>.</a:t>
            </a:r>
          </a:p>
          <a:p>
            <a:pPr marL="0" indent="0">
              <a:buNone/>
            </a:pPr>
            <a:endParaRPr lang="vi-VN" dirty="0"/>
          </a:p>
          <a:p>
            <a:pPr marL="0" indent="0">
              <a:buNone/>
            </a:pPr>
            <a:r>
              <a:rPr lang="vi-VN" dirty="0"/>
              <a:t>7.10.2 Linh kiện bảo vệ trong mạch sơ cấp không được kết nối với dây dẫn trung tính (nối đất) trừ khi các linh kiện đồng thời làm ngắt các dây dẫn cấp nguồn nối đất và không nối đất</a:t>
            </a:r>
            <a:r>
              <a:rPr lang="vi-VN" dirty="0" smtClean="0"/>
              <a:t>.</a:t>
            </a:r>
          </a:p>
          <a:p>
            <a:pPr marL="0" indent="0">
              <a:buNone/>
            </a:pPr>
            <a:endParaRPr lang="vi-VN" dirty="0"/>
          </a:p>
          <a:p>
            <a:pPr marL="0" indent="0">
              <a:buNone/>
            </a:pPr>
            <a:r>
              <a:rPr lang="vi-VN" dirty="0"/>
              <a:t>7.10.3 Linh kiện bảo vệ quá dòng, dựa vào các yêu cầu cấu tạo hay tính năng, phải không dễ dàng tiếp cận được để sửa chữa hoặc không được hoán đổi cho nhau với một linh kiện có dòng danh định cao hơn. </a:t>
            </a:r>
            <a:endParaRPr lang="vi-VN" dirty="0" smtClean="0"/>
          </a:p>
          <a:p>
            <a:pPr marL="0" indent="0">
              <a:buNone/>
            </a:pPr>
            <a:endParaRPr lang="vi-VN" dirty="0"/>
          </a:p>
          <a:p>
            <a:pPr marL="0" indent="0">
              <a:buNone/>
            </a:pPr>
            <a:r>
              <a:rPr lang="vi-VN" dirty="0"/>
              <a:t>7.10.4 Việc xác định loại cầu chì và số ampe danh định sẽ được ghi nhãn mác theo 9.3.2, ở phía trên hoặc vùng lân cận với đế giữ cầu chì.</a:t>
            </a:r>
          </a:p>
          <a:p>
            <a:endParaRPr lang="vi-VN" dirty="0"/>
          </a:p>
        </p:txBody>
      </p:sp>
      <p:sp>
        <p:nvSpPr>
          <p:cNvPr id="4" name="Content Placeholder 2"/>
          <p:cNvSpPr txBox="1">
            <a:spLocks/>
          </p:cNvSpPr>
          <p:nvPr/>
        </p:nvSpPr>
        <p:spPr>
          <a:xfrm>
            <a:off x="319289" y="6224118"/>
            <a:ext cx="8229600" cy="603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solidFill>
                  <a:srgbClr val="FF0000"/>
                </a:solidFill>
              </a:rPr>
              <a:t>Có 5 nội dung phải xem xét ở mục này</a:t>
            </a:r>
          </a:p>
          <a:p>
            <a:endParaRPr lang="vi-VN" sz="2400" dirty="0">
              <a:solidFill>
                <a:srgbClr val="FF0000"/>
              </a:solidFill>
            </a:endParaRPr>
          </a:p>
        </p:txBody>
      </p:sp>
    </p:spTree>
    <p:extLst>
      <p:ext uri="{BB962C8B-B14F-4D97-AF65-F5344CB8AC3E}">
        <p14:creationId xmlns:p14="http://schemas.microsoft.com/office/powerpoint/2010/main" val="3126172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u="sng" dirty="0">
                <a:hlinkClick r:id="rId2" action="ppaction://hlinkfile"/>
              </a:rPr>
              <a:t>7 Kết cấu </a:t>
            </a:r>
            <a:r>
              <a:rPr lang="vi-VN" sz="3600" u="sng" dirty="0" smtClean="0">
                <a:hlinkClick r:id="rId2" action="ppaction://hlinkfile"/>
              </a:rPr>
              <a:t>điện</a:t>
            </a:r>
            <a:endParaRPr lang="vi-VN" sz="3600" dirty="0"/>
          </a:p>
        </p:txBody>
      </p:sp>
      <p:sp>
        <p:nvSpPr>
          <p:cNvPr id="3" name="Content Placeholder 2"/>
          <p:cNvSpPr>
            <a:spLocks noGrp="1"/>
          </p:cNvSpPr>
          <p:nvPr>
            <p:ph idx="1"/>
          </p:nvPr>
        </p:nvSpPr>
        <p:spPr>
          <a:xfrm>
            <a:off x="457200" y="908720"/>
            <a:ext cx="8229600" cy="5472608"/>
          </a:xfrm>
        </p:spPr>
        <p:txBody>
          <a:bodyPr>
            <a:normAutofit fontScale="92500"/>
          </a:bodyPr>
          <a:lstStyle/>
          <a:p>
            <a:pPr marL="0" indent="0">
              <a:buNone/>
            </a:pPr>
            <a:r>
              <a:rPr lang="vi-VN" u="sng" dirty="0" smtClean="0">
                <a:hlinkClick r:id="rId3" action="ppaction://hlinkfile"/>
              </a:rPr>
              <a:t>7.11 </a:t>
            </a:r>
            <a:r>
              <a:rPr lang="vi-VN" u="sng" dirty="0">
                <a:hlinkClick r:id="rId3" action="ppaction://hlinkfile"/>
              </a:rPr>
              <a:t>C</a:t>
            </a:r>
            <a:r>
              <a:rPr lang="vi-VN" dirty="0"/>
              <a:t>ách điện cuộn </a:t>
            </a:r>
            <a:r>
              <a:rPr lang="vi-VN" dirty="0" smtClean="0"/>
              <a:t>dây</a:t>
            </a:r>
          </a:p>
          <a:p>
            <a:pPr marL="0" indent="0">
              <a:buNone/>
            </a:pPr>
            <a:r>
              <a:rPr lang="vi-VN" dirty="0"/>
              <a:t>Một cuộn dây phải được cung cấp cách điện giữa cuộn dây và bất kỳ phần kim loại không điện nào, và với các cuộn dây liền kề. Không yêu cầu vật liệu cách nhiệt vật lý nếu yêu cầu khoảng cách điện của 7.8 được đáp ứng mà không có bất kỳ vật liệu cách nhiệt tại chỗ. </a:t>
            </a:r>
          </a:p>
          <a:p>
            <a:pPr marL="0" indent="0">
              <a:buNone/>
            </a:pPr>
            <a:r>
              <a:rPr lang="vi-VN" dirty="0"/>
              <a:t>Cách điện của cuộn dây hoặc phải được chống ẩm hoặc được xử lý để làm cho chống ẩm. Dây quấn lõi từ có phủ lớp màng được coi là có khả năng chống ẩm.</a:t>
            </a:r>
          </a:p>
        </p:txBody>
      </p:sp>
    </p:spTree>
    <p:extLst>
      <p:ext uri="{BB962C8B-B14F-4D97-AF65-F5344CB8AC3E}">
        <p14:creationId xmlns:p14="http://schemas.microsoft.com/office/powerpoint/2010/main" val="3126172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u="sng" dirty="0">
                <a:hlinkClick r:id="rId2" action="ppaction://hlinkfile"/>
              </a:rPr>
              <a:t>7 Kết cấu </a:t>
            </a:r>
            <a:r>
              <a:rPr lang="vi-VN" sz="3600" u="sng" dirty="0" smtClean="0">
                <a:hlinkClick r:id="rId2" action="ppaction://hlinkfile"/>
              </a:rPr>
              <a:t>điện</a:t>
            </a:r>
            <a:endParaRPr lang="vi-VN" sz="3600" dirty="0"/>
          </a:p>
        </p:txBody>
      </p:sp>
      <p:sp>
        <p:nvSpPr>
          <p:cNvPr id="3" name="Content Placeholder 2"/>
          <p:cNvSpPr>
            <a:spLocks noGrp="1"/>
          </p:cNvSpPr>
          <p:nvPr>
            <p:ph idx="1"/>
          </p:nvPr>
        </p:nvSpPr>
        <p:spPr>
          <a:xfrm>
            <a:off x="457200" y="908720"/>
            <a:ext cx="8229600" cy="5472608"/>
          </a:xfrm>
        </p:spPr>
        <p:txBody>
          <a:bodyPr>
            <a:normAutofit/>
          </a:bodyPr>
          <a:lstStyle/>
          <a:p>
            <a:r>
              <a:rPr lang="vi-VN" u="sng" dirty="0" smtClean="0">
                <a:hlinkClick r:id="rId3" action="ppaction://hlinkfile"/>
              </a:rPr>
              <a:t>7.11 </a:t>
            </a:r>
            <a:r>
              <a:rPr lang="vi-VN" u="sng" dirty="0">
                <a:hlinkClick r:id="rId3" action="ppaction://hlinkfile"/>
              </a:rPr>
              <a:t>C</a:t>
            </a:r>
            <a:r>
              <a:rPr lang="vi-VN" dirty="0"/>
              <a:t>ách điện cuộn </a:t>
            </a:r>
            <a:r>
              <a:rPr lang="vi-VN" dirty="0" smtClean="0"/>
              <a:t>dây</a:t>
            </a:r>
          </a:p>
          <a:p>
            <a:r>
              <a:rPr lang="vi-VN" b="1" dirty="0"/>
              <a:t>7.11.2 Cách điện cho biến </a:t>
            </a:r>
            <a:r>
              <a:rPr lang="vi-VN" b="1" dirty="0" smtClean="0"/>
              <a:t>áp</a:t>
            </a:r>
          </a:p>
          <a:p>
            <a:r>
              <a:rPr lang="vi-VN" b="1" dirty="0"/>
              <a:t>7.11.3 Hệ thống cách điện</a:t>
            </a:r>
            <a:endParaRPr lang="vi-VN" dirty="0"/>
          </a:p>
        </p:txBody>
      </p:sp>
      <p:sp>
        <p:nvSpPr>
          <p:cNvPr id="4" name="Content Placeholder 2"/>
          <p:cNvSpPr txBox="1">
            <a:spLocks/>
          </p:cNvSpPr>
          <p:nvPr/>
        </p:nvSpPr>
        <p:spPr>
          <a:xfrm>
            <a:off x="319289" y="6224118"/>
            <a:ext cx="8229600" cy="60344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solidFill>
                  <a:srgbClr val="FF0000"/>
                </a:solidFill>
              </a:rPr>
              <a:t>Có 3 nội dung với nhiều đầu mục nhỏ phải xem xét ở mục này</a:t>
            </a:r>
          </a:p>
          <a:p>
            <a:endParaRPr lang="vi-VN" sz="2400" dirty="0">
              <a:solidFill>
                <a:srgbClr val="FF0000"/>
              </a:solidFill>
            </a:endParaRPr>
          </a:p>
        </p:txBody>
      </p:sp>
    </p:spTree>
    <p:extLst>
      <p:ext uri="{BB962C8B-B14F-4D97-AF65-F5344CB8AC3E}">
        <p14:creationId xmlns:p14="http://schemas.microsoft.com/office/powerpoint/2010/main" val="3147971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u="sng" dirty="0">
                <a:hlinkClick r:id="rId2" action="ppaction://hlinkfile"/>
              </a:rPr>
              <a:t>7 Kết cấu </a:t>
            </a:r>
            <a:r>
              <a:rPr lang="vi-VN" sz="3600" u="sng" dirty="0" smtClean="0">
                <a:hlinkClick r:id="rId2" action="ppaction://hlinkfile"/>
              </a:rPr>
              <a:t>điện</a:t>
            </a:r>
            <a:endParaRPr lang="vi-VN" sz="3600" dirty="0"/>
          </a:p>
        </p:txBody>
      </p:sp>
      <p:sp>
        <p:nvSpPr>
          <p:cNvPr id="3" name="Content Placeholder 2"/>
          <p:cNvSpPr>
            <a:spLocks noGrp="1"/>
          </p:cNvSpPr>
          <p:nvPr>
            <p:ph idx="1"/>
          </p:nvPr>
        </p:nvSpPr>
        <p:spPr>
          <a:xfrm>
            <a:off x="457200" y="908720"/>
            <a:ext cx="8229600" cy="5472608"/>
          </a:xfrm>
        </p:spPr>
        <p:txBody>
          <a:bodyPr>
            <a:normAutofit/>
          </a:bodyPr>
          <a:lstStyle/>
          <a:p>
            <a:pPr marL="0" indent="0">
              <a:buNone/>
            </a:pPr>
            <a:r>
              <a:rPr lang="vi-VN" u="sng" dirty="0" smtClean="0">
                <a:hlinkClick r:id="rId3" action="ppaction://hlinkfile"/>
              </a:rPr>
              <a:t>7.12 </a:t>
            </a:r>
            <a:r>
              <a:rPr lang="vi-VN" u="sng" dirty="0">
                <a:hlinkClick r:id="rId3" action="ppaction://hlinkfile"/>
              </a:rPr>
              <a:t>Các mạch đầu ra Class </a:t>
            </a:r>
            <a:r>
              <a:rPr lang="vi-VN" u="sng" dirty="0" smtClean="0">
                <a:hlinkClick r:id="rId3" action="ppaction://hlinkfile"/>
              </a:rPr>
              <a:t>2</a:t>
            </a:r>
            <a:endParaRPr lang="vi-VN" u="sng" dirty="0" smtClean="0"/>
          </a:p>
          <a:p>
            <a:pPr marL="0" indent="0">
              <a:buNone/>
            </a:pPr>
            <a:r>
              <a:rPr lang="en-US" dirty="0" err="1" smtClean="0"/>
              <a:t>Khi</a:t>
            </a:r>
            <a:r>
              <a:rPr lang="en-US" dirty="0" smtClean="0"/>
              <a:t> </a:t>
            </a:r>
            <a:r>
              <a:rPr lang="en-US" dirty="0" err="1"/>
              <a:t>đầu</a:t>
            </a:r>
            <a:r>
              <a:rPr lang="en-US" dirty="0"/>
              <a:t> </a:t>
            </a:r>
            <a:r>
              <a:rPr lang="en-US" dirty="0" err="1"/>
              <a:t>ra</a:t>
            </a:r>
            <a:r>
              <a:rPr lang="en-US" dirty="0"/>
              <a:t> </a:t>
            </a:r>
            <a:r>
              <a:rPr lang="en-US" dirty="0" err="1"/>
              <a:t>được</a:t>
            </a:r>
            <a:r>
              <a:rPr lang="en-US" dirty="0"/>
              <a:t> </a:t>
            </a:r>
            <a:r>
              <a:rPr lang="en-US" dirty="0" err="1"/>
              <a:t>ghi</a:t>
            </a:r>
            <a:r>
              <a:rPr lang="en-US" dirty="0"/>
              <a:t> </a:t>
            </a:r>
            <a:r>
              <a:rPr lang="en-US" dirty="0" err="1"/>
              <a:t>nhãn</a:t>
            </a:r>
            <a:r>
              <a:rPr lang="en-US" dirty="0"/>
              <a:t> </a:t>
            </a:r>
            <a:r>
              <a:rPr lang="en-US" dirty="0" err="1"/>
              <a:t>mác</a:t>
            </a:r>
            <a:r>
              <a:rPr lang="en-US" dirty="0"/>
              <a:t> </a:t>
            </a:r>
            <a:r>
              <a:rPr lang="en-US" dirty="0" err="1"/>
              <a:t>hoặc</a:t>
            </a:r>
            <a:r>
              <a:rPr lang="en-US" dirty="0"/>
              <a:t> </a:t>
            </a:r>
            <a:r>
              <a:rPr lang="en-US" dirty="0" err="1"/>
              <a:t>nhận</a:t>
            </a:r>
            <a:r>
              <a:rPr lang="en-US" dirty="0"/>
              <a:t> </a:t>
            </a:r>
            <a:r>
              <a:rPr lang="en-US" dirty="0" err="1"/>
              <a:t>biết</a:t>
            </a:r>
            <a:r>
              <a:rPr lang="en-US" dirty="0"/>
              <a:t> </a:t>
            </a:r>
            <a:r>
              <a:rPr lang="en-US" dirty="0" err="1"/>
              <a:t>theo</a:t>
            </a:r>
            <a:r>
              <a:rPr lang="en-US" dirty="0"/>
              <a:t> </a:t>
            </a:r>
            <a:r>
              <a:rPr lang="en-US" dirty="0" err="1"/>
              <a:t>cách</a:t>
            </a:r>
            <a:r>
              <a:rPr lang="en-US" dirty="0"/>
              <a:t> </a:t>
            </a:r>
            <a:r>
              <a:rPr lang="en-US" dirty="0" err="1"/>
              <a:t>là</a:t>
            </a:r>
            <a:r>
              <a:rPr lang="en-US" dirty="0"/>
              <a:t> Class 2, </a:t>
            </a:r>
            <a:r>
              <a:rPr lang="en-US" dirty="0" err="1"/>
              <a:t>đầu</a:t>
            </a:r>
            <a:r>
              <a:rPr lang="en-US" dirty="0"/>
              <a:t> </a:t>
            </a:r>
            <a:r>
              <a:rPr lang="en-US" dirty="0" err="1"/>
              <a:t>ra</a:t>
            </a:r>
            <a:r>
              <a:rPr lang="en-US" dirty="0"/>
              <a:t> </a:t>
            </a:r>
            <a:r>
              <a:rPr lang="en-US" dirty="0" err="1"/>
              <a:t>phải</a:t>
            </a:r>
            <a:r>
              <a:rPr lang="en-US" dirty="0"/>
              <a:t> </a:t>
            </a:r>
            <a:r>
              <a:rPr lang="en-US" dirty="0" err="1"/>
              <a:t>tuân</a:t>
            </a:r>
            <a:r>
              <a:rPr lang="en-US" dirty="0"/>
              <a:t> </a:t>
            </a:r>
            <a:r>
              <a:rPr lang="en-US" dirty="0" err="1"/>
              <a:t>theo</a:t>
            </a:r>
            <a:r>
              <a:rPr lang="en-US" dirty="0"/>
              <a:t> </a:t>
            </a:r>
            <a:r>
              <a:rPr lang="en-US" dirty="0" err="1"/>
              <a:t>các</a:t>
            </a:r>
            <a:r>
              <a:rPr lang="en-US" dirty="0"/>
              <a:t> </a:t>
            </a:r>
            <a:r>
              <a:rPr lang="en-US" dirty="0" err="1"/>
              <a:t>yêu</a:t>
            </a:r>
            <a:r>
              <a:rPr lang="en-US" dirty="0"/>
              <a:t> </a:t>
            </a:r>
            <a:r>
              <a:rPr lang="en-US" dirty="0" err="1"/>
              <a:t>cầu</a:t>
            </a:r>
            <a:r>
              <a:rPr lang="en-US" dirty="0"/>
              <a:t> </a:t>
            </a:r>
            <a:r>
              <a:rPr lang="en-US" dirty="0" err="1"/>
              <a:t>về</a:t>
            </a:r>
            <a:r>
              <a:rPr lang="en-US" dirty="0"/>
              <a:t> </a:t>
            </a:r>
            <a:r>
              <a:rPr lang="en-US" dirty="0" err="1"/>
              <a:t>kết</a:t>
            </a:r>
            <a:r>
              <a:rPr lang="en-US" dirty="0"/>
              <a:t> </a:t>
            </a:r>
            <a:r>
              <a:rPr lang="en-US" dirty="0" err="1"/>
              <a:t>cấu</a:t>
            </a:r>
            <a:r>
              <a:rPr lang="en-US" dirty="0"/>
              <a:t>, </a:t>
            </a:r>
            <a:r>
              <a:rPr lang="en-US" dirty="0" err="1"/>
              <a:t>tính</a:t>
            </a:r>
            <a:r>
              <a:rPr lang="en-US" dirty="0"/>
              <a:t> </a:t>
            </a:r>
            <a:r>
              <a:rPr lang="en-US" dirty="0" err="1"/>
              <a:t>năng</a:t>
            </a:r>
            <a:r>
              <a:rPr lang="en-US" dirty="0"/>
              <a:t> </a:t>
            </a:r>
            <a:r>
              <a:rPr lang="en-US" dirty="0" err="1"/>
              <a:t>và</a:t>
            </a:r>
            <a:r>
              <a:rPr lang="en-US" dirty="0"/>
              <a:t> </a:t>
            </a:r>
            <a:r>
              <a:rPr lang="en-US" dirty="0" err="1"/>
              <a:t>ghi</a:t>
            </a:r>
            <a:r>
              <a:rPr lang="en-US" dirty="0"/>
              <a:t> </a:t>
            </a:r>
            <a:r>
              <a:rPr lang="en-US" dirty="0" err="1"/>
              <a:t>nhãn</a:t>
            </a:r>
            <a:r>
              <a:rPr lang="en-US" dirty="0"/>
              <a:t> </a:t>
            </a:r>
            <a:r>
              <a:rPr lang="en-US" dirty="0" err="1"/>
              <a:t>mác</a:t>
            </a:r>
            <a:r>
              <a:rPr lang="en-US" dirty="0"/>
              <a:t> </a:t>
            </a:r>
            <a:r>
              <a:rPr lang="en-US" dirty="0" err="1"/>
              <a:t>mô</a:t>
            </a:r>
            <a:r>
              <a:rPr lang="en-US" dirty="0"/>
              <a:t> </a:t>
            </a:r>
            <a:r>
              <a:rPr lang="en-US" dirty="0" err="1"/>
              <a:t>tả</a:t>
            </a:r>
            <a:r>
              <a:rPr lang="en-US" dirty="0"/>
              <a:t> </a:t>
            </a:r>
            <a:r>
              <a:rPr lang="en-US" dirty="0" err="1"/>
              <a:t>trong</a:t>
            </a:r>
            <a:r>
              <a:rPr lang="en-US" dirty="0"/>
              <a:t> </a:t>
            </a:r>
            <a:r>
              <a:rPr lang="en-US" dirty="0" err="1"/>
              <a:t>tiêu</a:t>
            </a:r>
            <a:r>
              <a:rPr lang="en-US" dirty="0"/>
              <a:t> </a:t>
            </a:r>
            <a:r>
              <a:rPr lang="en-US" dirty="0" err="1"/>
              <a:t>chuẩn</a:t>
            </a:r>
            <a:r>
              <a:rPr lang="en-US" dirty="0"/>
              <a:t> </a:t>
            </a:r>
            <a:r>
              <a:rPr lang="en-US" dirty="0" err="1"/>
              <a:t>cho</a:t>
            </a:r>
            <a:r>
              <a:rPr lang="en-US" dirty="0"/>
              <a:t> </a:t>
            </a:r>
            <a:r>
              <a:rPr lang="en-US" dirty="0" err="1"/>
              <a:t>thiết</a:t>
            </a:r>
            <a:r>
              <a:rPr lang="en-US" dirty="0"/>
              <a:t> </a:t>
            </a:r>
            <a:r>
              <a:rPr lang="en-US" dirty="0" err="1"/>
              <a:t>bị</a:t>
            </a:r>
            <a:r>
              <a:rPr lang="en-US" dirty="0"/>
              <a:t> </a:t>
            </a:r>
            <a:r>
              <a:rPr lang="en-US" dirty="0" err="1"/>
              <a:t>cấp</a:t>
            </a:r>
            <a:r>
              <a:rPr lang="en-US" dirty="0"/>
              <a:t> </a:t>
            </a:r>
            <a:r>
              <a:rPr lang="en-US" dirty="0" err="1"/>
              <a:t>điện</a:t>
            </a:r>
            <a:r>
              <a:rPr lang="en-US" dirty="0"/>
              <a:t> Class 2, UL 1310</a:t>
            </a:r>
            <a:endParaRPr lang="vi-VN" u="sng" dirty="0"/>
          </a:p>
        </p:txBody>
      </p:sp>
    </p:spTree>
    <p:extLst>
      <p:ext uri="{BB962C8B-B14F-4D97-AF65-F5344CB8AC3E}">
        <p14:creationId xmlns:p14="http://schemas.microsoft.com/office/powerpoint/2010/main" val="3126172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706090"/>
          </a:xfrm>
          <a:solidFill>
            <a:srgbClr val="FFFF00"/>
          </a:solidFill>
        </p:spPr>
        <p:txBody>
          <a:bodyPr>
            <a:normAutofit/>
          </a:bodyPr>
          <a:lstStyle/>
          <a:p>
            <a:r>
              <a:rPr lang="vi-VN" sz="3600" dirty="0">
                <a:hlinkClick r:id="rId2" action="ppaction://hlinkfile"/>
              </a:rPr>
              <a:t>5. </a:t>
            </a:r>
            <a:r>
              <a:rPr lang="vi-VN" sz="3600" dirty="0" smtClean="0">
                <a:hlinkClick r:id="rId2" action="ppaction://hlinkfile"/>
              </a:rPr>
              <a:t>Định nghĩa </a:t>
            </a:r>
            <a:r>
              <a:rPr lang="vi-VN" sz="3600" dirty="0">
                <a:hlinkClick r:id="rId2" action="ppaction://hlinkfile"/>
              </a:rPr>
              <a:t>môi trường</a:t>
            </a:r>
            <a:endParaRPr lang="vi-VN" sz="3600" b="1" dirty="0"/>
          </a:p>
        </p:txBody>
      </p:sp>
      <p:sp>
        <p:nvSpPr>
          <p:cNvPr id="3" name="Content Placeholder 2"/>
          <p:cNvSpPr>
            <a:spLocks noGrp="1"/>
          </p:cNvSpPr>
          <p:nvPr>
            <p:ph idx="1"/>
          </p:nvPr>
        </p:nvSpPr>
        <p:spPr>
          <a:xfrm>
            <a:off x="457200" y="1052736"/>
            <a:ext cx="8229600" cy="5073427"/>
          </a:xfrm>
        </p:spPr>
        <p:txBody>
          <a:bodyPr>
            <a:normAutofit fontScale="92500" lnSpcReduction="10000"/>
          </a:bodyPr>
          <a:lstStyle/>
          <a:p>
            <a:pPr marL="0" indent="0">
              <a:buNone/>
            </a:pPr>
            <a:r>
              <a:rPr lang="vi-VN" dirty="0">
                <a:hlinkClick r:id="rId3" action="ppaction://hlinkfile"/>
              </a:rPr>
              <a:t>5.1 Thiết bị dùng ở các vị trí </a:t>
            </a:r>
            <a:r>
              <a:rPr lang="vi-VN" dirty="0" smtClean="0">
                <a:hlinkClick r:id="rId3" action="ppaction://hlinkfile"/>
              </a:rPr>
              <a:t>khô</a:t>
            </a:r>
            <a:endParaRPr lang="vi-VN" dirty="0" smtClean="0"/>
          </a:p>
          <a:p>
            <a:pPr marL="0" indent="0">
              <a:buNone/>
            </a:pPr>
            <a:r>
              <a:rPr lang="vi-VN" dirty="0"/>
              <a:t>VỊ TRÍ KHÔ - Vị trí không thường xuyên bị ẩm ướt, nhưng có thể bao gồm vị trí chịu ẩm tạm thời, như trường hợp cấu trúc (tòa nhà) đang được xây dựng, cung cấp thông gió đầy đủ để tránh tích tụ hơi nước.</a:t>
            </a:r>
            <a:endParaRPr lang="vi-VN" b="1" dirty="0" smtClean="0"/>
          </a:p>
          <a:p>
            <a:pPr marL="0" indent="0">
              <a:buNone/>
            </a:pPr>
            <a:r>
              <a:rPr lang="vi-VN" b="1" dirty="0" smtClean="0"/>
              <a:t>Thiết </a:t>
            </a:r>
            <a:r>
              <a:rPr lang="vi-VN" b="1" dirty="0"/>
              <a:t>bị dùng ở các vị trí khô </a:t>
            </a:r>
            <a:r>
              <a:rPr lang="vi-VN" dirty="0"/>
              <a:t>chỉ được xác định khi không được cung cấp bất kỳ thông tin nào ghi trên nhãn mác, hướng dẫn, hoặc minh họa hàm ý hoặc mô tả việc sử dụng ở vị trí ẩm hoặc ướt.</a:t>
            </a:r>
          </a:p>
        </p:txBody>
      </p:sp>
    </p:spTree>
    <p:extLst>
      <p:ext uri="{BB962C8B-B14F-4D97-AF65-F5344CB8AC3E}">
        <p14:creationId xmlns:p14="http://schemas.microsoft.com/office/powerpoint/2010/main" val="70695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dirty="0" smtClean="0"/>
              <a:t>Các thử nghiệm</a:t>
            </a:r>
            <a:endParaRPr lang="vi-VN" sz="3600" dirty="0"/>
          </a:p>
        </p:txBody>
      </p:sp>
      <p:sp>
        <p:nvSpPr>
          <p:cNvPr id="3" name="Content Placeholder 2"/>
          <p:cNvSpPr>
            <a:spLocks noGrp="1"/>
          </p:cNvSpPr>
          <p:nvPr>
            <p:ph idx="1"/>
          </p:nvPr>
        </p:nvSpPr>
        <p:spPr>
          <a:xfrm>
            <a:off x="457200" y="908720"/>
            <a:ext cx="8229600" cy="5217443"/>
          </a:xfrm>
        </p:spPr>
        <p:txBody>
          <a:bodyPr>
            <a:normAutofit fontScale="62500" lnSpcReduction="20000"/>
          </a:bodyPr>
          <a:lstStyle/>
          <a:p>
            <a:pPr marL="0" indent="0">
              <a:buNone/>
            </a:pPr>
            <a:r>
              <a:rPr lang="en-US" dirty="0" err="1" smtClean="0"/>
              <a:t>Thiết</a:t>
            </a:r>
            <a:r>
              <a:rPr lang="en-US" dirty="0" smtClean="0"/>
              <a:t> </a:t>
            </a:r>
            <a:r>
              <a:rPr lang="en-US" dirty="0" err="1"/>
              <a:t>bị</a:t>
            </a:r>
            <a:r>
              <a:rPr lang="en-US" dirty="0"/>
              <a:t> LED </a:t>
            </a:r>
            <a:r>
              <a:rPr lang="en-US" dirty="0" err="1"/>
              <a:t>được</a:t>
            </a:r>
            <a:r>
              <a:rPr lang="en-US" dirty="0"/>
              <a:t> </a:t>
            </a:r>
            <a:r>
              <a:rPr lang="en-US" dirty="0" err="1"/>
              <a:t>sử</a:t>
            </a:r>
            <a:r>
              <a:rPr lang="en-US" dirty="0"/>
              <a:t> </a:t>
            </a:r>
            <a:r>
              <a:rPr lang="en-US" dirty="0" err="1"/>
              <a:t>dụng</a:t>
            </a:r>
            <a:r>
              <a:rPr lang="en-US" dirty="0"/>
              <a:t> </a:t>
            </a:r>
            <a:r>
              <a:rPr lang="en-US" dirty="0" err="1"/>
              <a:t>trong</a:t>
            </a:r>
            <a:r>
              <a:rPr lang="en-US" dirty="0"/>
              <a:t> </a:t>
            </a:r>
            <a:r>
              <a:rPr lang="en-US" dirty="0" err="1"/>
              <a:t>các</a:t>
            </a:r>
            <a:r>
              <a:rPr lang="en-US" dirty="0"/>
              <a:t> </a:t>
            </a:r>
            <a:r>
              <a:rPr lang="en-US" dirty="0" err="1"/>
              <a:t>sản</a:t>
            </a:r>
            <a:r>
              <a:rPr lang="en-US" dirty="0"/>
              <a:t> </a:t>
            </a:r>
            <a:r>
              <a:rPr lang="en-US" dirty="0" err="1"/>
              <a:t>phẩm</a:t>
            </a:r>
            <a:r>
              <a:rPr lang="en-US" dirty="0"/>
              <a:t> </a:t>
            </a:r>
            <a:r>
              <a:rPr lang="en-US" dirty="0" err="1"/>
              <a:t>chiếu</a:t>
            </a:r>
            <a:r>
              <a:rPr lang="en-US" dirty="0"/>
              <a:t> </a:t>
            </a:r>
            <a:r>
              <a:rPr lang="en-US" dirty="0" err="1"/>
              <a:t>sáng</a:t>
            </a:r>
            <a:r>
              <a:rPr lang="en-US" dirty="0"/>
              <a:t> </a:t>
            </a:r>
            <a:r>
              <a:rPr lang="en-US" dirty="0" err="1"/>
              <a:t>tuân</a:t>
            </a:r>
            <a:r>
              <a:rPr lang="en-US" dirty="0"/>
              <a:t> </a:t>
            </a:r>
            <a:r>
              <a:rPr lang="en-US" dirty="0" err="1"/>
              <a:t>theo</a:t>
            </a:r>
            <a:r>
              <a:rPr lang="en-US" dirty="0"/>
              <a:t> </a:t>
            </a:r>
            <a:r>
              <a:rPr lang="en-US" dirty="0" err="1"/>
              <a:t>các</a:t>
            </a:r>
            <a:r>
              <a:rPr lang="en-US" dirty="0"/>
              <a:t> </a:t>
            </a:r>
            <a:r>
              <a:rPr lang="en-US" dirty="0" err="1"/>
              <a:t>tiêu</a:t>
            </a:r>
            <a:r>
              <a:rPr lang="en-US" dirty="0"/>
              <a:t> </a:t>
            </a:r>
            <a:r>
              <a:rPr lang="en-US" dirty="0" err="1"/>
              <a:t>chuẩn</a:t>
            </a:r>
            <a:r>
              <a:rPr lang="en-US" dirty="0"/>
              <a:t> </a:t>
            </a:r>
            <a:r>
              <a:rPr lang="en-US" dirty="0" err="1"/>
              <a:t>sản</a:t>
            </a:r>
            <a:r>
              <a:rPr lang="en-US" dirty="0"/>
              <a:t> </a:t>
            </a:r>
            <a:r>
              <a:rPr lang="en-US" dirty="0" err="1"/>
              <a:t>phẩm</a:t>
            </a:r>
            <a:r>
              <a:rPr lang="en-US" dirty="0"/>
              <a:t> </a:t>
            </a:r>
            <a:r>
              <a:rPr lang="en-US" dirty="0" err="1"/>
              <a:t>hoàn</a:t>
            </a:r>
            <a:r>
              <a:rPr lang="en-US" dirty="0"/>
              <a:t> </a:t>
            </a:r>
            <a:r>
              <a:rPr lang="en-US" dirty="0" err="1"/>
              <a:t>chỉnh</a:t>
            </a:r>
            <a:r>
              <a:rPr lang="en-US" dirty="0"/>
              <a:t> </a:t>
            </a:r>
            <a:r>
              <a:rPr lang="en-US" dirty="0" err="1"/>
              <a:t>được</a:t>
            </a:r>
            <a:r>
              <a:rPr lang="en-US" dirty="0"/>
              <a:t> </a:t>
            </a:r>
            <a:r>
              <a:rPr lang="en-US" dirty="0" err="1"/>
              <a:t>liệt</a:t>
            </a:r>
            <a:r>
              <a:rPr lang="en-US" dirty="0"/>
              <a:t> </a:t>
            </a:r>
            <a:r>
              <a:rPr lang="en-US" dirty="0" err="1"/>
              <a:t>kê</a:t>
            </a:r>
            <a:r>
              <a:rPr lang="en-US" dirty="0"/>
              <a:t> ở </a:t>
            </a:r>
            <a:r>
              <a:rPr lang="en-US" dirty="0" err="1"/>
              <a:t>dưới</a:t>
            </a:r>
            <a:r>
              <a:rPr lang="en-US" dirty="0"/>
              <a:t>. </a:t>
            </a:r>
            <a:endParaRPr lang="vi-VN" dirty="0"/>
          </a:p>
          <a:p>
            <a:pPr marL="0" indent="0">
              <a:buNone/>
            </a:pPr>
            <a:r>
              <a:rPr lang="en-US" dirty="0"/>
              <a:t>a) </a:t>
            </a:r>
            <a:r>
              <a:rPr lang="en-US" dirty="0" err="1"/>
              <a:t>Đèn</a:t>
            </a:r>
            <a:r>
              <a:rPr lang="en-US" dirty="0"/>
              <a:t> </a:t>
            </a:r>
            <a:r>
              <a:rPr lang="en-US" dirty="0" err="1"/>
              <a:t>tín</a:t>
            </a:r>
            <a:r>
              <a:rPr lang="en-US" dirty="0"/>
              <a:t> </a:t>
            </a:r>
            <a:r>
              <a:rPr lang="en-US" dirty="0" err="1"/>
              <a:t>hiệu</a:t>
            </a:r>
            <a:r>
              <a:rPr lang="en-US" dirty="0"/>
              <a:t> </a:t>
            </a:r>
            <a:r>
              <a:rPr lang="en-US" dirty="0" err="1"/>
              <a:t>điện</a:t>
            </a:r>
            <a:r>
              <a:rPr lang="en-US" dirty="0"/>
              <a:t>, UL 48,</a:t>
            </a:r>
            <a:endParaRPr lang="vi-VN" dirty="0"/>
          </a:p>
          <a:p>
            <a:pPr marL="0" indent="0">
              <a:buNone/>
            </a:pPr>
            <a:r>
              <a:rPr lang="en-US" dirty="0"/>
              <a:t>b) </a:t>
            </a:r>
            <a:r>
              <a:rPr lang="en-US" dirty="0" err="1"/>
              <a:t>Đèn</a:t>
            </a:r>
            <a:r>
              <a:rPr lang="en-US" dirty="0"/>
              <a:t> </a:t>
            </a:r>
            <a:r>
              <a:rPr lang="en-US" dirty="0" err="1"/>
              <a:t>điện</a:t>
            </a:r>
            <a:r>
              <a:rPr lang="en-US" dirty="0"/>
              <a:t> </a:t>
            </a:r>
            <a:r>
              <a:rPr lang="en-US" dirty="0" err="1"/>
              <a:t>cầm</a:t>
            </a:r>
            <a:r>
              <a:rPr lang="en-US" dirty="0"/>
              <a:t> </a:t>
            </a:r>
            <a:r>
              <a:rPr lang="en-US" dirty="0" err="1"/>
              <a:t>tay</a:t>
            </a:r>
            <a:r>
              <a:rPr lang="en-US" dirty="0"/>
              <a:t>, UL 153,</a:t>
            </a:r>
            <a:endParaRPr lang="vi-VN" dirty="0"/>
          </a:p>
          <a:p>
            <a:pPr marL="0" indent="0">
              <a:buNone/>
            </a:pPr>
            <a:r>
              <a:rPr lang="en-US" dirty="0"/>
              <a:t>c) </a:t>
            </a:r>
            <a:r>
              <a:rPr lang="en-US" dirty="0" err="1"/>
              <a:t>Đèn</a:t>
            </a:r>
            <a:r>
              <a:rPr lang="en-US" dirty="0"/>
              <a:t> </a:t>
            </a:r>
            <a:r>
              <a:rPr lang="en-US" dirty="0" err="1"/>
              <a:t>dưới</a:t>
            </a:r>
            <a:r>
              <a:rPr lang="en-US" dirty="0"/>
              <a:t> </a:t>
            </a:r>
            <a:r>
              <a:rPr lang="en-US" dirty="0" err="1"/>
              <a:t>nước</a:t>
            </a:r>
            <a:r>
              <a:rPr lang="en-US" dirty="0"/>
              <a:t> </a:t>
            </a:r>
            <a:r>
              <a:rPr lang="en-US" dirty="0" err="1"/>
              <a:t>và</a:t>
            </a:r>
            <a:r>
              <a:rPr lang="en-US" dirty="0"/>
              <a:t> </a:t>
            </a:r>
            <a:r>
              <a:rPr lang="en-US" dirty="0" err="1"/>
              <a:t>Hộp</a:t>
            </a:r>
            <a:r>
              <a:rPr lang="en-US" dirty="0"/>
              <a:t> </a:t>
            </a:r>
            <a:r>
              <a:rPr lang="en-US" dirty="0" err="1"/>
              <a:t>nối</a:t>
            </a:r>
            <a:r>
              <a:rPr lang="en-US" dirty="0"/>
              <a:t> </a:t>
            </a:r>
            <a:r>
              <a:rPr lang="en-US" dirty="0" err="1"/>
              <a:t>chìm</a:t>
            </a:r>
            <a:r>
              <a:rPr lang="en-US" dirty="0"/>
              <a:t> </a:t>
            </a:r>
            <a:r>
              <a:rPr lang="en-US" dirty="0" err="1"/>
              <a:t>dưới</a:t>
            </a:r>
            <a:r>
              <a:rPr lang="en-US" dirty="0"/>
              <a:t> </a:t>
            </a:r>
            <a:r>
              <a:rPr lang="en-US" dirty="0" err="1"/>
              <a:t>nước</a:t>
            </a:r>
            <a:r>
              <a:rPr lang="en-US" dirty="0"/>
              <a:t>, UL 676,</a:t>
            </a:r>
            <a:endParaRPr lang="vi-VN" dirty="0"/>
          </a:p>
          <a:p>
            <a:pPr marL="0" indent="0">
              <a:buNone/>
            </a:pPr>
            <a:r>
              <a:rPr lang="en-US" dirty="0"/>
              <a:t>d) </a:t>
            </a:r>
            <a:r>
              <a:rPr lang="en-US" dirty="0" err="1"/>
              <a:t>Chiếu</a:t>
            </a:r>
            <a:r>
              <a:rPr lang="en-US" dirty="0"/>
              <a:t> </a:t>
            </a:r>
            <a:r>
              <a:rPr lang="en-US" dirty="0" err="1"/>
              <a:t>sáng</a:t>
            </a:r>
            <a:r>
              <a:rPr lang="en-US" dirty="0"/>
              <a:t> </a:t>
            </a:r>
            <a:r>
              <a:rPr lang="en-US" dirty="0" err="1"/>
              <a:t>khẩn</a:t>
            </a:r>
            <a:r>
              <a:rPr lang="en-US" dirty="0"/>
              <a:t> </a:t>
            </a:r>
            <a:r>
              <a:rPr lang="en-US" dirty="0" err="1"/>
              <a:t>cấp</a:t>
            </a:r>
            <a:r>
              <a:rPr lang="en-US" dirty="0"/>
              <a:t> </a:t>
            </a:r>
            <a:r>
              <a:rPr lang="en-US" dirty="0" err="1"/>
              <a:t>và</a:t>
            </a:r>
            <a:r>
              <a:rPr lang="en-US" dirty="0"/>
              <a:t> </a:t>
            </a:r>
            <a:r>
              <a:rPr lang="en-US" dirty="0" err="1"/>
              <a:t>thiết</a:t>
            </a:r>
            <a:r>
              <a:rPr lang="en-US" dirty="0"/>
              <a:t> </a:t>
            </a:r>
            <a:r>
              <a:rPr lang="en-US" dirty="0" err="1"/>
              <a:t>bị</a:t>
            </a:r>
            <a:r>
              <a:rPr lang="en-US" dirty="0"/>
              <a:t> </a:t>
            </a:r>
            <a:r>
              <a:rPr lang="en-US" dirty="0" err="1"/>
              <a:t>cấp</a:t>
            </a:r>
            <a:r>
              <a:rPr lang="en-US" dirty="0"/>
              <a:t> </a:t>
            </a:r>
            <a:r>
              <a:rPr lang="en-US" dirty="0" err="1"/>
              <a:t>điện</a:t>
            </a:r>
            <a:r>
              <a:rPr lang="en-US" dirty="0"/>
              <a:t>, UL 924,</a:t>
            </a:r>
            <a:endParaRPr lang="vi-VN" dirty="0"/>
          </a:p>
          <a:p>
            <a:pPr marL="0" indent="0">
              <a:buNone/>
            </a:pPr>
            <a:r>
              <a:rPr lang="en-US" dirty="0"/>
              <a:t>e) </a:t>
            </a:r>
            <a:r>
              <a:rPr lang="en-US" dirty="0" err="1"/>
              <a:t>Đèn</a:t>
            </a:r>
            <a:r>
              <a:rPr lang="en-US" dirty="0"/>
              <a:t> </a:t>
            </a:r>
            <a:r>
              <a:rPr lang="en-US" dirty="0" err="1"/>
              <a:t>chiếu</a:t>
            </a:r>
            <a:r>
              <a:rPr lang="en-US" dirty="0"/>
              <a:t> </a:t>
            </a:r>
            <a:r>
              <a:rPr lang="en-US" dirty="0" err="1"/>
              <a:t>sáng</a:t>
            </a:r>
            <a:r>
              <a:rPr lang="en-US" dirty="0"/>
              <a:t> </a:t>
            </a:r>
            <a:r>
              <a:rPr lang="en-US" dirty="0" err="1"/>
              <a:t>sân</a:t>
            </a:r>
            <a:r>
              <a:rPr lang="en-US" dirty="0"/>
              <a:t> </a:t>
            </a:r>
            <a:r>
              <a:rPr lang="en-US" dirty="0" err="1"/>
              <a:t>khấu</a:t>
            </a:r>
            <a:r>
              <a:rPr lang="en-US" dirty="0"/>
              <a:t>, Studio, </a:t>
            </a:r>
            <a:r>
              <a:rPr lang="en-US" dirty="0" err="1"/>
              <a:t>đèn</a:t>
            </a:r>
            <a:r>
              <a:rPr lang="en-US" dirty="0"/>
              <a:t> </a:t>
            </a:r>
            <a:r>
              <a:rPr lang="en-US" dirty="0" err="1"/>
              <a:t>thanh</a:t>
            </a:r>
            <a:r>
              <a:rPr lang="en-US" dirty="0"/>
              <a:t> </a:t>
            </a:r>
            <a:r>
              <a:rPr lang="en-US" dirty="0" err="1"/>
              <a:t>đầu</a:t>
            </a:r>
            <a:r>
              <a:rPr lang="en-US" dirty="0"/>
              <a:t> </a:t>
            </a:r>
            <a:r>
              <a:rPr lang="en-US" dirty="0" err="1"/>
              <a:t>nối</a:t>
            </a:r>
            <a:r>
              <a:rPr lang="en-US" dirty="0"/>
              <a:t>, UL 1573,</a:t>
            </a:r>
            <a:endParaRPr lang="vi-VN" dirty="0"/>
          </a:p>
          <a:p>
            <a:pPr marL="0" indent="0">
              <a:buNone/>
            </a:pPr>
            <a:r>
              <a:rPr lang="en-US" dirty="0"/>
              <a:t>f) </a:t>
            </a:r>
            <a:r>
              <a:rPr lang="en-US" dirty="0" err="1"/>
              <a:t>Hệ</a:t>
            </a:r>
            <a:r>
              <a:rPr lang="en-US" dirty="0"/>
              <a:t> </a:t>
            </a:r>
            <a:r>
              <a:rPr lang="en-US" dirty="0" err="1"/>
              <a:t>thống</a:t>
            </a:r>
            <a:r>
              <a:rPr lang="en-US" dirty="0"/>
              <a:t> </a:t>
            </a:r>
            <a:r>
              <a:rPr lang="en-US" dirty="0" err="1"/>
              <a:t>đèn</a:t>
            </a:r>
            <a:r>
              <a:rPr lang="en-US" dirty="0"/>
              <a:t> </a:t>
            </a:r>
            <a:r>
              <a:rPr lang="en-US" dirty="0" err="1"/>
              <a:t>chiếu</a:t>
            </a:r>
            <a:r>
              <a:rPr lang="en-US" dirty="0"/>
              <a:t> </a:t>
            </a:r>
            <a:r>
              <a:rPr lang="en-US" dirty="0" err="1"/>
              <a:t>sáng</a:t>
            </a:r>
            <a:r>
              <a:rPr lang="en-US" dirty="0"/>
              <a:t> </a:t>
            </a:r>
            <a:r>
              <a:rPr lang="en-US" dirty="0" err="1"/>
              <a:t>thanh</a:t>
            </a:r>
            <a:r>
              <a:rPr lang="en-US" dirty="0"/>
              <a:t> ray (track), UL 1574,</a:t>
            </a:r>
            <a:endParaRPr lang="vi-VN" dirty="0"/>
          </a:p>
          <a:p>
            <a:pPr marL="0" indent="0">
              <a:buNone/>
            </a:pPr>
            <a:r>
              <a:rPr lang="en-US" dirty="0"/>
              <a:t>g) </a:t>
            </a:r>
            <a:r>
              <a:rPr lang="en-US" dirty="0" err="1"/>
              <a:t>Đèn</a:t>
            </a:r>
            <a:r>
              <a:rPr lang="en-US" dirty="0"/>
              <a:t> </a:t>
            </a:r>
            <a:r>
              <a:rPr lang="en-US" dirty="0" err="1"/>
              <a:t>chiếu</a:t>
            </a:r>
            <a:r>
              <a:rPr lang="en-US" dirty="0"/>
              <a:t> </a:t>
            </a:r>
            <a:r>
              <a:rPr lang="en-US" dirty="0" err="1"/>
              <a:t>sáng</a:t>
            </a:r>
            <a:r>
              <a:rPr lang="en-US" dirty="0"/>
              <a:t>, UL 1598,</a:t>
            </a:r>
            <a:endParaRPr lang="vi-VN" dirty="0"/>
          </a:p>
          <a:p>
            <a:pPr marL="0" indent="0">
              <a:buNone/>
            </a:pPr>
            <a:r>
              <a:rPr lang="en-US" dirty="0"/>
              <a:t>h) </a:t>
            </a:r>
            <a:r>
              <a:rPr lang="en-US" dirty="0" err="1"/>
              <a:t>Đèn</a:t>
            </a:r>
            <a:r>
              <a:rPr lang="en-US" dirty="0"/>
              <a:t> </a:t>
            </a:r>
            <a:r>
              <a:rPr lang="en-US" dirty="0" err="1"/>
              <a:t>ngủ</a:t>
            </a:r>
            <a:r>
              <a:rPr lang="en-US" dirty="0"/>
              <a:t> </a:t>
            </a:r>
            <a:r>
              <a:rPr lang="en-US" dirty="0" err="1"/>
              <a:t>cắm</a:t>
            </a:r>
            <a:r>
              <a:rPr lang="en-US" dirty="0"/>
              <a:t> </a:t>
            </a:r>
            <a:r>
              <a:rPr lang="en-US" dirty="0" err="1"/>
              <a:t>trực</a:t>
            </a:r>
            <a:r>
              <a:rPr lang="en-US" dirty="0"/>
              <a:t> </a:t>
            </a:r>
            <a:r>
              <a:rPr lang="en-US" dirty="0" err="1"/>
              <a:t>tiếp</a:t>
            </a:r>
            <a:r>
              <a:rPr lang="en-US" dirty="0"/>
              <a:t>, UL 1786,</a:t>
            </a:r>
            <a:endParaRPr lang="vi-VN" dirty="0"/>
          </a:p>
          <a:p>
            <a:pPr marL="0" indent="0">
              <a:buNone/>
            </a:pPr>
            <a:r>
              <a:rPr lang="en-US" dirty="0"/>
              <a:t>i) </a:t>
            </a:r>
            <a:r>
              <a:rPr lang="en-US" dirty="0" err="1"/>
              <a:t>Hệ</a:t>
            </a:r>
            <a:r>
              <a:rPr lang="en-US" dirty="0"/>
              <a:t> </a:t>
            </a:r>
            <a:r>
              <a:rPr lang="en-US" dirty="0" err="1"/>
              <a:t>thống</a:t>
            </a:r>
            <a:r>
              <a:rPr lang="en-US" dirty="0"/>
              <a:t> </a:t>
            </a:r>
            <a:r>
              <a:rPr lang="en-US" dirty="0" err="1"/>
              <a:t>chiếu</a:t>
            </a:r>
            <a:r>
              <a:rPr lang="en-US" dirty="0"/>
              <a:t> </a:t>
            </a:r>
            <a:r>
              <a:rPr lang="en-US" dirty="0" err="1"/>
              <a:t>sáng</a:t>
            </a:r>
            <a:r>
              <a:rPr lang="en-US" dirty="0"/>
              <a:t> </a:t>
            </a:r>
            <a:r>
              <a:rPr lang="en-US" dirty="0" err="1"/>
              <a:t>cảnh</a:t>
            </a:r>
            <a:r>
              <a:rPr lang="en-US" dirty="0"/>
              <a:t> </a:t>
            </a:r>
            <a:r>
              <a:rPr lang="en-US" dirty="0" err="1"/>
              <a:t>quan</a:t>
            </a:r>
            <a:r>
              <a:rPr lang="en-US" dirty="0"/>
              <a:t> </a:t>
            </a:r>
            <a:r>
              <a:rPr lang="en-US" dirty="0" err="1"/>
              <a:t>điện</a:t>
            </a:r>
            <a:r>
              <a:rPr lang="en-US" dirty="0"/>
              <a:t> </a:t>
            </a:r>
            <a:r>
              <a:rPr lang="en-US" dirty="0" err="1"/>
              <a:t>áp</a:t>
            </a:r>
            <a:r>
              <a:rPr lang="en-US" dirty="0"/>
              <a:t> </a:t>
            </a:r>
            <a:r>
              <a:rPr lang="en-US" dirty="0" err="1"/>
              <a:t>thấp</a:t>
            </a:r>
            <a:r>
              <a:rPr lang="en-US" dirty="0"/>
              <a:t>, UL 1838,</a:t>
            </a:r>
            <a:endParaRPr lang="vi-VN" dirty="0"/>
          </a:p>
          <a:p>
            <a:pPr marL="0" indent="0">
              <a:buNone/>
            </a:pPr>
            <a:r>
              <a:rPr lang="en-US" dirty="0"/>
              <a:t>j) </a:t>
            </a:r>
            <a:r>
              <a:rPr lang="en-US" dirty="0" err="1"/>
              <a:t>Đèn</a:t>
            </a:r>
            <a:r>
              <a:rPr lang="en-US" dirty="0"/>
              <a:t> </a:t>
            </a:r>
            <a:r>
              <a:rPr lang="en-US" dirty="0" err="1"/>
              <a:t>balast</a:t>
            </a:r>
            <a:r>
              <a:rPr lang="en-US" dirty="0"/>
              <a:t> </a:t>
            </a:r>
            <a:r>
              <a:rPr lang="en-US" dirty="0" err="1"/>
              <a:t>lắp</a:t>
            </a:r>
            <a:r>
              <a:rPr lang="en-US" dirty="0"/>
              <a:t> </a:t>
            </a:r>
            <a:r>
              <a:rPr lang="en-US" dirty="0" err="1"/>
              <a:t>liền</a:t>
            </a:r>
            <a:r>
              <a:rPr lang="en-US" dirty="0"/>
              <a:t> </a:t>
            </a:r>
            <a:r>
              <a:rPr lang="en-US" dirty="0" err="1"/>
              <a:t>và</a:t>
            </a:r>
            <a:r>
              <a:rPr lang="en-US" dirty="0"/>
              <a:t> </a:t>
            </a:r>
            <a:r>
              <a:rPr lang="en-US" dirty="0" err="1"/>
              <a:t>bộ</a:t>
            </a:r>
            <a:r>
              <a:rPr lang="en-US" dirty="0"/>
              <a:t> Adapters </a:t>
            </a:r>
            <a:r>
              <a:rPr lang="en-US" dirty="0" err="1"/>
              <a:t>cho</a:t>
            </a:r>
            <a:r>
              <a:rPr lang="en-US" dirty="0"/>
              <a:t> </a:t>
            </a:r>
            <a:r>
              <a:rPr lang="en-US" dirty="0" err="1"/>
              <a:t>đèn</a:t>
            </a:r>
            <a:r>
              <a:rPr lang="en-US" dirty="0"/>
              <a:t>, UL 1993,</a:t>
            </a:r>
            <a:endParaRPr lang="vi-VN" dirty="0"/>
          </a:p>
          <a:p>
            <a:pPr marL="0" indent="0">
              <a:buNone/>
            </a:pPr>
            <a:r>
              <a:rPr lang="en-US" dirty="0"/>
              <a:t>k) </a:t>
            </a:r>
            <a:r>
              <a:rPr lang="en-US" dirty="0" err="1"/>
              <a:t>Hệ</a:t>
            </a:r>
            <a:r>
              <a:rPr lang="en-US" dirty="0"/>
              <a:t> </a:t>
            </a:r>
            <a:r>
              <a:rPr lang="en-US" dirty="0" err="1"/>
              <a:t>thống</a:t>
            </a:r>
            <a:r>
              <a:rPr lang="en-US" dirty="0"/>
              <a:t> </a:t>
            </a:r>
            <a:r>
              <a:rPr lang="en-US" dirty="0" err="1"/>
              <a:t>đèn</a:t>
            </a:r>
            <a:r>
              <a:rPr lang="en-US" dirty="0"/>
              <a:t> </a:t>
            </a:r>
            <a:r>
              <a:rPr lang="en-US" dirty="0" err="1"/>
              <a:t>đánh</a:t>
            </a:r>
            <a:r>
              <a:rPr lang="en-US" dirty="0"/>
              <a:t> </a:t>
            </a:r>
            <a:r>
              <a:rPr lang="en-US" dirty="0" err="1"/>
              <a:t>dấu</a:t>
            </a:r>
            <a:r>
              <a:rPr lang="en-US" dirty="0"/>
              <a:t> </a:t>
            </a:r>
            <a:r>
              <a:rPr lang="en-US" dirty="0" err="1"/>
              <a:t>đường</a:t>
            </a:r>
            <a:r>
              <a:rPr lang="en-US" dirty="0"/>
              <a:t> </a:t>
            </a:r>
            <a:r>
              <a:rPr lang="en-US" dirty="0" err="1"/>
              <a:t>vào</a:t>
            </a:r>
            <a:r>
              <a:rPr lang="en-US" dirty="0"/>
              <a:t> </a:t>
            </a:r>
            <a:r>
              <a:rPr lang="en-US" dirty="0" err="1"/>
              <a:t>ra</a:t>
            </a:r>
            <a:r>
              <a:rPr lang="en-US" dirty="0"/>
              <a:t>, UL 1994, </a:t>
            </a:r>
            <a:r>
              <a:rPr lang="en-US" dirty="0" err="1"/>
              <a:t>và</a:t>
            </a:r>
            <a:endParaRPr lang="vi-VN" dirty="0"/>
          </a:p>
          <a:p>
            <a:pPr marL="0" indent="0">
              <a:buNone/>
            </a:pPr>
            <a:r>
              <a:rPr lang="en-US" dirty="0"/>
              <a:t>l) </a:t>
            </a:r>
            <a:r>
              <a:rPr lang="en-US" dirty="0" err="1"/>
              <a:t>Hệ</a:t>
            </a:r>
            <a:r>
              <a:rPr lang="en-US" dirty="0"/>
              <a:t> </a:t>
            </a:r>
            <a:r>
              <a:rPr lang="en-US" dirty="0" err="1"/>
              <a:t>thống</a:t>
            </a:r>
            <a:r>
              <a:rPr lang="en-US" dirty="0"/>
              <a:t> </a:t>
            </a:r>
            <a:r>
              <a:rPr lang="en-US" dirty="0" err="1"/>
              <a:t>chiếu</a:t>
            </a:r>
            <a:r>
              <a:rPr lang="en-US" dirty="0"/>
              <a:t> </a:t>
            </a:r>
            <a:r>
              <a:rPr lang="en-US" dirty="0" err="1"/>
              <a:t>sáng</a:t>
            </a:r>
            <a:r>
              <a:rPr lang="en-US" dirty="0"/>
              <a:t> </a:t>
            </a:r>
            <a:r>
              <a:rPr lang="en-US" dirty="0" err="1"/>
              <a:t>điện</a:t>
            </a:r>
            <a:r>
              <a:rPr lang="en-US" dirty="0"/>
              <a:t> </a:t>
            </a:r>
            <a:r>
              <a:rPr lang="en-US" dirty="0" err="1"/>
              <a:t>áp</a:t>
            </a:r>
            <a:r>
              <a:rPr lang="en-US" dirty="0"/>
              <a:t> </a:t>
            </a:r>
            <a:r>
              <a:rPr lang="en-US" dirty="0" err="1"/>
              <a:t>thấp</a:t>
            </a:r>
            <a:r>
              <a:rPr lang="en-US" dirty="0"/>
              <a:t>, UL 2108</a:t>
            </a:r>
            <a:r>
              <a:rPr lang="en-US" dirty="0" smtClean="0"/>
              <a:t>.</a:t>
            </a:r>
          </a:p>
          <a:p>
            <a:pPr marL="0" indent="0">
              <a:buNone/>
            </a:pPr>
            <a:endParaRPr lang="en-US" dirty="0" smtClean="0"/>
          </a:p>
          <a:p>
            <a:pPr marL="0" indent="0">
              <a:buNone/>
            </a:pPr>
            <a:r>
              <a:rPr lang="en-US" dirty="0" err="1"/>
              <a:t>Các</a:t>
            </a:r>
            <a:r>
              <a:rPr lang="en-US" dirty="0"/>
              <a:t> </a:t>
            </a:r>
            <a:r>
              <a:rPr lang="en-US" dirty="0" err="1"/>
              <a:t>yêu</a:t>
            </a:r>
            <a:r>
              <a:rPr lang="en-US" dirty="0"/>
              <a:t> </a:t>
            </a:r>
            <a:r>
              <a:rPr lang="en-US" dirty="0" err="1"/>
              <a:t>cầu</a:t>
            </a:r>
            <a:r>
              <a:rPr lang="en-US" dirty="0"/>
              <a:t> </a:t>
            </a:r>
            <a:r>
              <a:rPr lang="en-US" dirty="0" err="1"/>
              <a:t>trong</a:t>
            </a:r>
            <a:r>
              <a:rPr lang="en-US" dirty="0"/>
              <a:t> </a:t>
            </a:r>
            <a:r>
              <a:rPr lang="en-US" dirty="0" err="1"/>
              <a:t>tiêu</a:t>
            </a:r>
            <a:r>
              <a:rPr lang="en-US" dirty="0"/>
              <a:t> </a:t>
            </a:r>
            <a:r>
              <a:rPr lang="en-US" dirty="0" err="1"/>
              <a:t>chuẩn</a:t>
            </a:r>
            <a:r>
              <a:rPr lang="en-US" dirty="0"/>
              <a:t> </a:t>
            </a:r>
            <a:r>
              <a:rPr lang="en-US" dirty="0" err="1"/>
              <a:t>này</a:t>
            </a:r>
            <a:r>
              <a:rPr lang="en-US" dirty="0"/>
              <a:t> </a:t>
            </a:r>
            <a:r>
              <a:rPr lang="en-US" dirty="0" err="1"/>
              <a:t>là</a:t>
            </a:r>
            <a:r>
              <a:rPr lang="en-US" dirty="0"/>
              <a:t> </a:t>
            </a:r>
            <a:r>
              <a:rPr lang="en-US" dirty="0" err="1"/>
              <a:t>nhằm</a:t>
            </a:r>
            <a:r>
              <a:rPr lang="en-US" dirty="0"/>
              <a:t> </a:t>
            </a:r>
            <a:r>
              <a:rPr lang="en-US" dirty="0" err="1"/>
              <a:t>bổ</a:t>
            </a:r>
            <a:r>
              <a:rPr lang="en-US" dirty="0"/>
              <a:t> sung </a:t>
            </a:r>
            <a:r>
              <a:rPr lang="en-US" dirty="0" err="1"/>
              <a:t>cho</a:t>
            </a:r>
            <a:r>
              <a:rPr lang="en-US" dirty="0"/>
              <a:t> </a:t>
            </a:r>
            <a:r>
              <a:rPr lang="en-US" dirty="0" err="1"/>
              <a:t>những</a:t>
            </a:r>
            <a:r>
              <a:rPr lang="en-US" dirty="0"/>
              <a:t> </a:t>
            </a:r>
            <a:r>
              <a:rPr lang="en-US" dirty="0" err="1"/>
              <a:t>tiêu</a:t>
            </a:r>
            <a:r>
              <a:rPr lang="en-US" dirty="0"/>
              <a:t> </a:t>
            </a:r>
            <a:r>
              <a:rPr lang="en-US" dirty="0" err="1"/>
              <a:t>chuẩn</a:t>
            </a:r>
            <a:r>
              <a:rPr lang="en-US" dirty="0"/>
              <a:t> </a:t>
            </a:r>
            <a:r>
              <a:rPr lang="en-US" dirty="0" err="1"/>
              <a:t>đối</a:t>
            </a:r>
            <a:r>
              <a:rPr lang="en-US" dirty="0"/>
              <a:t> </a:t>
            </a:r>
            <a:r>
              <a:rPr lang="en-US" dirty="0" err="1"/>
              <a:t>với</a:t>
            </a:r>
            <a:r>
              <a:rPr lang="en-US" dirty="0"/>
              <a:t> </a:t>
            </a:r>
            <a:r>
              <a:rPr lang="en-US" dirty="0" err="1"/>
              <a:t>sản</a:t>
            </a:r>
            <a:r>
              <a:rPr lang="en-US" dirty="0"/>
              <a:t> </a:t>
            </a:r>
            <a:r>
              <a:rPr lang="en-US" dirty="0" err="1"/>
              <a:t>phẩm</a:t>
            </a:r>
            <a:r>
              <a:rPr lang="en-US" dirty="0"/>
              <a:t> </a:t>
            </a:r>
            <a:r>
              <a:rPr lang="en-US" dirty="0" err="1" smtClean="0"/>
              <a:t>đó</a:t>
            </a:r>
            <a:endParaRPr lang="vi-VN" u="sng" dirty="0"/>
          </a:p>
        </p:txBody>
      </p:sp>
    </p:spTree>
    <p:extLst>
      <p:ext uri="{BB962C8B-B14F-4D97-AF65-F5344CB8AC3E}">
        <p14:creationId xmlns:p14="http://schemas.microsoft.com/office/powerpoint/2010/main" val="1097082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dirty="0"/>
              <a:t>8 Thử nghiệm tính </a:t>
            </a:r>
            <a:r>
              <a:rPr lang="vi-VN" sz="3600" dirty="0" smtClean="0"/>
              <a:t>năng</a:t>
            </a:r>
            <a:endParaRPr lang="vi-VN" sz="3600" dirty="0"/>
          </a:p>
        </p:txBody>
      </p:sp>
      <p:sp>
        <p:nvSpPr>
          <p:cNvPr id="3" name="Content Placeholder 2"/>
          <p:cNvSpPr>
            <a:spLocks noGrp="1"/>
          </p:cNvSpPr>
          <p:nvPr>
            <p:ph idx="1"/>
          </p:nvPr>
        </p:nvSpPr>
        <p:spPr>
          <a:xfrm>
            <a:off x="457200" y="908720"/>
            <a:ext cx="8229600" cy="5217443"/>
          </a:xfrm>
        </p:spPr>
        <p:txBody>
          <a:bodyPr>
            <a:normAutofit fontScale="55000" lnSpcReduction="20000"/>
          </a:bodyPr>
          <a:lstStyle/>
          <a:p>
            <a:pPr marL="0" indent="0">
              <a:buNone/>
            </a:pPr>
            <a:r>
              <a:rPr lang="vi-VN" dirty="0"/>
              <a:t>8.1.1 Một thiết bị, dự định sử dụng trong ứng dụng được xác định bởi một trong các tiêu chuẩn được chỉ định trong mục 1.3, phải tuân thủ các yêu cầu thử nghiệm hoạt động của tiêu chuẩn đó. Nếu ứng dụng cuối cùng không được xác định, hoặc xác định, hoặc nếu khía cạnh an toàn liên quan đến hoạt động của thiết bị không được quy định trong tiêu chuẩn đã xác định, thì thiết bị phải tuân thủ các yêu cầu về hoạt động của phần này.</a:t>
            </a:r>
          </a:p>
          <a:p>
            <a:pPr marL="0" indent="0">
              <a:buNone/>
            </a:pPr>
            <a:r>
              <a:rPr lang="vi-VN" dirty="0"/>
              <a:t>8.1.2 Tất cả các phép đo điện, trừ khi có quy định khác, sẽ được tiến hành:</a:t>
            </a:r>
          </a:p>
          <a:p>
            <a:pPr marL="0" indent="0">
              <a:buNone/>
            </a:pPr>
            <a:r>
              <a:rPr lang="vi-VN" dirty="0"/>
              <a:t>a) Trong một môi trường tự do dự kiến,</a:t>
            </a:r>
          </a:p>
          <a:p>
            <a:pPr marL="0" indent="0">
              <a:buNone/>
            </a:pPr>
            <a:r>
              <a:rPr lang="vi-VN" dirty="0"/>
              <a:t>b) Ở nhiệt độ môi trường xung quanh 25 ± 5</a:t>
            </a:r>
            <a:r>
              <a:rPr lang="vi-VN" baseline="30000" dirty="0"/>
              <a:t>0</a:t>
            </a:r>
            <a:r>
              <a:rPr lang="vi-VN" dirty="0"/>
              <a:t>C (77 ± 9</a:t>
            </a:r>
            <a:r>
              <a:rPr lang="vi-VN" baseline="30000" dirty="0"/>
              <a:t>0</a:t>
            </a:r>
            <a:r>
              <a:rPr lang="vi-VN" dirty="0"/>
              <a:t>F) trừ khi nhà sản xuất quy định một nhiệt độ môi trường cao hơn, và</a:t>
            </a:r>
          </a:p>
          <a:p>
            <a:pPr marL="0" indent="0">
              <a:buNone/>
            </a:pPr>
            <a:r>
              <a:rPr lang="vi-VN" dirty="0"/>
              <a:t>c) Với thiết bị được kết nối với nguồn cung cấp tần số danh định được điều chỉnh trong khoảng 5% điện áp định mức</a:t>
            </a:r>
            <a:r>
              <a:rPr lang="vi-VN" dirty="0" smtClean="0"/>
              <a:t>.</a:t>
            </a:r>
          </a:p>
          <a:p>
            <a:pPr marL="0" indent="0">
              <a:buNone/>
            </a:pPr>
            <a:endParaRPr lang="vi-VN" dirty="0"/>
          </a:p>
          <a:p>
            <a:pPr marL="0" indent="0">
              <a:buNone/>
            </a:pPr>
            <a:r>
              <a:rPr lang="vi-VN" dirty="0"/>
              <a:t>8.1.3 Đầu ra LED driver sẽ được nối tới tải điện trở, điện tử hoặc LED. Tải LED có thể được sử dụng mắc nối tiếp với biến trở nhằm cho phép điều chỉnh đầu ra.</a:t>
            </a:r>
          </a:p>
          <a:p>
            <a:pPr marL="0" indent="0">
              <a:buNone/>
            </a:pPr>
            <a:r>
              <a:rPr lang="vi-VN" dirty="0"/>
              <a:t>8.1.4 Mỗi thử nghiệm trong phần này sẽ được tiến hành trên một mẫu riêng biệt trừ khi:</a:t>
            </a:r>
          </a:p>
          <a:p>
            <a:pPr marL="0" indent="0">
              <a:buNone/>
            </a:pPr>
            <a:r>
              <a:rPr lang="vi-VN" dirty="0"/>
              <a:t>a) Tất cả các bên đồng ý rằng có thể tiến hành nhiều hơn một thử nghiệm trên cùng một mẫu, hoặc</a:t>
            </a:r>
          </a:p>
          <a:p>
            <a:pPr marL="0" indent="0">
              <a:buNone/>
            </a:pPr>
            <a:r>
              <a:rPr lang="vi-VN" dirty="0"/>
              <a:t>b) Trường hợp một mẫu bị phụ thuộc bởi một thử nghiệm theo một mẫu khác.</a:t>
            </a:r>
          </a:p>
          <a:p>
            <a:endParaRPr lang="vi-VN" u="sng" dirty="0"/>
          </a:p>
        </p:txBody>
      </p:sp>
    </p:spTree>
    <p:extLst>
      <p:ext uri="{BB962C8B-B14F-4D97-AF65-F5344CB8AC3E}">
        <p14:creationId xmlns:p14="http://schemas.microsoft.com/office/powerpoint/2010/main" val="712781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dirty="0"/>
              <a:t>8 Thử nghiệm tính </a:t>
            </a:r>
            <a:r>
              <a:rPr lang="vi-VN" sz="3600" dirty="0" smtClean="0"/>
              <a:t>năng</a:t>
            </a:r>
            <a:endParaRPr lang="vi-VN" sz="3600" dirty="0"/>
          </a:p>
        </p:txBody>
      </p:sp>
      <p:sp>
        <p:nvSpPr>
          <p:cNvPr id="3" name="Content Placeholder 2"/>
          <p:cNvSpPr>
            <a:spLocks noGrp="1"/>
          </p:cNvSpPr>
          <p:nvPr>
            <p:ph idx="1"/>
          </p:nvPr>
        </p:nvSpPr>
        <p:spPr>
          <a:xfrm>
            <a:off x="457200" y="908720"/>
            <a:ext cx="8229600" cy="5217443"/>
          </a:xfrm>
        </p:spPr>
        <p:txBody>
          <a:bodyPr>
            <a:normAutofit fontScale="62500" lnSpcReduction="20000"/>
          </a:bodyPr>
          <a:lstStyle/>
          <a:p>
            <a:r>
              <a:rPr lang="vi-VN" u="sng" dirty="0">
                <a:hlinkClick r:id="rId2" action="ppaction://hlinkfile"/>
              </a:rPr>
              <a:t>8.2 Thử nghiệm đầu vào</a:t>
            </a:r>
            <a:endParaRPr lang="vi-VN" u="sng" dirty="0"/>
          </a:p>
          <a:p>
            <a:r>
              <a:rPr lang="vi-VN" u="sng" dirty="0">
                <a:hlinkClick r:id="rId3" action="ppaction://hlinkfile"/>
              </a:rPr>
              <a:t>8.3 Thử nghiệm nhiệt độ</a:t>
            </a:r>
            <a:endParaRPr lang="vi-VN" u="sng" dirty="0"/>
          </a:p>
          <a:p>
            <a:r>
              <a:rPr lang="vi-VN" u="sng" dirty="0">
                <a:hlinkClick r:id="rId4" action="ppaction://hlinkfile"/>
              </a:rPr>
              <a:t>8.4 Góc thử nghiệm nhiệt độ</a:t>
            </a:r>
            <a:endParaRPr lang="vi-VN" u="sng" dirty="0"/>
          </a:p>
          <a:p>
            <a:r>
              <a:rPr lang="vi-VN" u="sng" dirty="0">
                <a:hlinkClick r:id="rId5" action="ppaction://hlinkfile"/>
              </a:rPr>
              <a:t>8.5 Lò thử nghiệm nhiệt độ</a:t>
            </a:r>
            <a:endParaRPr lang="vi-VN" u="sng" dirty="0"/>
          </a:p>
          <a:p>
            <a:r>
              <a:rPr lang="vi-VN" u="sng" dirty="0">
                <a:hlinkClick r:id="rId6" action="ppaction://hlinkfile"/>
              </a:rPr>
              <a:t>8.6 Thử nghiệm điện áp đánh thủng điện môi</a:t>
            </a:r>
            <a:endParaRPr lang="vi-VN" u="sng" dirty="0"/>
          </a:p>
          <a:p>
            <a:r>
              <a:rPr lang="vi-VN" u="sng" dirty="0">
                <a:hlinkClick r:id="rId7" action="ppaction://hlinkfile"/>
              </a:rPr>
              <a:t>8.7 Các thử nghiệm bất thường</a:t>
            </a:r>
            <a:endParaRPr lang="vi-VN" u="sng" dirty="0"/>
          </a:p>
          <a:p>
            <a:r>
              <a:rPr lang="vi-VN" u="sng" dirty="0">
                <a:hlinkClick r:id="rId8" action="ppaction://hlinkfile"/>
              </a:rPr>
              <a:t>8.8 Thử nghiệm đo mạch giới hạn công suất</a:t>
            </a:r>
            <a:endParaRPr lang="vi-VN" u="sng" dirty="0"/>
          </a:p>
          <a:p>
            <a:r>
              <a:rPr lang="vi-VN" u="sng" dirty="0">
                <a:hlinkClick r:id="rId9" action="ppaction://hlinkfile"/>
              </a:rPr>
              <a:t>8.9 Thử nghiệm đo dòng điện rò</a:t>
            </a:r>
            <a:endParaRPr lang="vi-VN" u="sng" dirty="0"/>
          </a:p>
          <a:p>
            <a:r>
              <a:rPr lang="vi-VN" u="sng" dirty="0">
                <a:hlinkClick r:id="rId10" action="ppaction://hlinkfile"/>
              </a:rPr>
              <a:t>8.10 Thử nghiệm giảm nhẹ sức căng và chống đẩy ngược dây nguồn</a:t>
            </a:r>
            <a:endParaRPr lang="vi-VN" u="sng" dirty="0"/>
          </a:p>
          <a:p>
            <a:r>
              <a:rPr lang="en-US" u="sng" dirty="0">
                <a:hlinkClick r:id="rId11" action="ppaction://hlinkfile"/>
              </a:rPr>
              <a:t>8.11 An </a:t>
            </a:r>
            <a:r>
              <a:rPr lang="en-US" u="sng" dirty="0" err="1">
                <a:hlinkClick r:id="rId11" action="ppaction://hlinkfile"/>
              </a:rPr>
              <a:t>toàn</a:t>
            </a:r>
            <a:r>
              <a:rPr lang="en-US" u="sng" dirty="0">
                <a:hlinkClick r:id="rId11" action="ppaction://hlinkfile"/>
              </a:rPr>
              <a:t> </a:t>
            </a:r>
            <a:r>
              <a:rPr lang="en-US" u="sng" dirty="0" err="1">
                <a:hlinkClick r:id="rId11" action="ppaction://hlinkfile"/>
              </a:rPr>
              <a:t>của</a:t>
            </a:r>
            <a:r>
              <a:rPr lang="en-US" u="sng" dirty="0">
                <a:hlinkClick r:id="rId11" action="ppaction://hlinkfile"/>
              </a:rPr>
              <a:t> </a:t>
            </a:r>
            <a:r>
              <a:rPr lang="en-US" u="sng" dirty="0" err="1">
                <a:hlinkClick r:id="rId11" action="ppaction://hlinkfile"/>
              </a:rPr>
              <a:t>các</a:t>
            </a:r>
            <a:r>
              <a:rPr lang="en-US" u="sng" dirty="0">
                <a:hlinkClick r:id="rId11" action="ppaction://hlinkfile"/>
              </a:rPr>
              <a:t> </a:t>
            </a:r>
            <a:r>
              <a:rPr lang="en-US" u="sng" dirty="0" err="1">
                <a:hlinkClick r:id="rId11" action="ppaction://hlinkfile"/>
              </a:rPr>
              <a:t>cực</a:t>
            </a:r>
            <a:r>
              <a:rPr lang="en-US" u="sng" dirty="0">
                <a:hlinkClick r:id="rId11" action="ppaction://hlinkfile"/>
              </a:rPr>
              <a:t> </a:t>
            </a:r>
            <a:r>
              <a:rPr lang="en-US" u="sng" dirty="0" err="1">
                <a:hlinkClick r:id="rId11" action="ppaction://hlinkfile"/>
              </a:rPr>
              <a:t>ra</a:t>
            </a:r>
            <a:endParaRPr lang="vi-VN" u="sng" dirty="0"/>
          </a:p>
          <a:p>
            <a:r>
              <a:rPr lang="vi-VN" u="sng" dirty="0">
                <a:hlinkClick r:id="rId12" action="ppaction://hlinkfile"/>
              </a:rPr>
              <a:t>8.12 Thử nghiệm chu kỳ nhiệt cho kết nối đâm xuyên lớp cách điện</a:t>
            </a:r>
            <a:endParaRPr lang="vi-VN" u="sng" dirty="0"/>
          </a:p>
          <a:p>
            <a:r>
              <a:rPr lang="vi-VN" u="sng" dirty="0">
                <a:hlinkClick r:id="rId13" action="ppaction://hlinkfile"/>
              </a:rPr>
              <a:t>8.13 Thử nghiệm gắn kết bằng keo</a:t>
            </a:r>
            <a:endParaRPr lang="vi-VN" u="sng" dirty="0"/>
          </a:p>
          <a:p>
            <a:r>
              <a:rPr lang="vi-VN" u="sng" dirty="0">
                <a:hlinkClick r:id="rId14" action="ppaction://hlinkfile"/>
              </a:rPr>
              <a:t>8.14 Các thử nghiệm môi trường</a:t>
            </a:r>
            <a:endParaRPr lang="vi-VN" u="sng" dirty="0"/>
          </a:p>
          <a:p>
            <a:r>
              <a:rPr lang="vi-VN" u="sng" dirty="0">
                <a:hlinkClick r:id="rId15" action="ppaction://hlinkfile"/>
              </a:rPr>
              <a:t>8.15 Các thử nghiệm độ bền cơ học cho vỏ hộp kim loại</a:t>
            </a:r>
            <a:endParaRPr lang="vi-VN" u="sng" dirty="0"/>
          </a:p>
          <a:p>
            <a:r>
              <a:rPr lang="vi-VN" u="sng" dirty="0">
                <a:hlinkClick r:id="rId16" action="ppaction://hlinkfile"/>
              </a:rPr>
              <a:t>8.16 Xác định điện áp thấp, tình trạng mạch hạn chế năng lượng</a:t>
            </a:r>
            <a:endParaRPr lang="vi-VN" u="sng" dirty="0"/>
          </a:p>
          <a:p>
            <a:r>
              <a:rPr lang="vi-VN" u="sng" dirty="0">
                <a:hlinkClick r:id="rId17" action="ppaction://hlinkfile"/>
              </a:rPr>
              <a:t>8.17 Thử nghiệm </a:t>
            </a:r>
            <a:r>
              <a:rPr lang="en-US" u="sng" dirty="0" err="1">
                <a:hlinkClick r:id="rId17" action="ppaction://hlinkfile"/>
              </a:rPr>
              <a:t>bảo</a:t>
            </a:r>
            <a:r>
              <a:rPr lang="en-US" u="sng" dirty="0">
                <a:hlinkClick r:id="rId17" action="ppaction://hlinkfile"/>
              </a:rPr>
              <a:t> </a:t>
            </a:r>
            <a:r>
              <a:rPr lang="en-US" u="sng" dirty="0" err="1">
                <a:hlinkClick r:id="rId17" action="ppaction://hlinkfile"/>
              </a:rPr>
              <a:t>đảm</a:t>
            </a:r>
            <a:r>
              <a:rPr lang="en-US" u="sng" dirty="0">
                <a:hlinkClick r:id="rId17" action="ppaction://hlinkfile"/>
              </a:rPr>
              <a:t> an </a:t>
            </a:r>
            <a:r>
              <a:rPr lang="en-US" u="sng" dirty="0" err="1">
                <a:hlinkClick r:id="rId17" action="ppaction://hlinkfile"/>
              </a:rPr>
              <a:t>toàn</a:t>
            </a:r>
            <a:endParaRPr lang="vi-VN" u="sng" dirty="0"/>
          </a:p>
          <a:p>
            <a:endParaRPr lang="vi-VN" u="sng" dirty="0"/>
          </a:p>
        </p:txBody>
      </p:sp>
    </p:spTree>
    <p:extLst>
      <p:ext uri="{BB962C8B-B14F-4D97-AF65-F5344CB8AC3E}">
        <p14:creationId xmlns:p14="http://schemas.microsoft.com/office/powerpoint/2010/main" val="1097082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dirty="0"/>
              <a:t>8 Thử nghiệm tính </a:t>
            </a:r>
            <a:r>
              <a:rPr lang="vi-VN" sz="3600" dirty="0" smtClean="0"/>
              <a:t>năng</a:t>
            </a:r>
            <a:endParaRPr lang="vi-VN" sz="3600" dirty="0"/>
          </a:p>
        </p:txBody>
      </p:sp>
      <p:sp>
        <p:nvSpPr>
          <p:cNvPr id="3" name="Content Placeholder 2"/>
          <p:cNvSpPr>
            <a:spLocks noGrp="1"/>
          </p:cNvSpPr>
          <p:nvPr>
            <p:ph idx="1"/>
          </p:nvPr>
        </p:nvSpPr>
        <p:spPr>
          <a:xfrm>
            <a:off x="457200" y="908720"/>
            <a:ext cx="8229600" cy="5217443"/>
          </a:xfrm>
        </p:spPr>
        <p:txBody>
          <a:bodyPr>
            <a:normAutofit fontScale="85000" lnSpcReduction="20000"/>
          </a:bodyPr>
          <a:lstStyle/>
          <a:p>
            <a:r>
              <a:rPr lang="vi-VN" u="sng" dirty="0">
                <a:hlinkClick r:id="rId2" action="ppaction://hlinkfile"/>
              </a:rPr>
              <a:t>8.2 Thử nghiệm đầu </a:t>
            </a:r>
            <a:r>
              <a:rPr lang="vi-VN" u="sng" dirty="0" smtClean="0">
                <a:hlinkClick r:id="rId2" action="ppaction://hlinkfile"/>
              </a:rPr>
              <a:t>vào</a:t>
            </a:r>
            <a:endParaRPr lang="vi-VN" u="sng" dirty="0" smtClean="0"/>
          </a:p>
          <a:p>
            <a:pPr marL="0" indent="0">
              <a:buNone/>
            </a:pPr>
            <a:r>
              <a:rPr lang="vi-VN" dirty="0"/>
              <a:t>8.2.1 Đối với mô-đun hoặc mảng LED:</a:t>
            </a:r>
          </a:p>
          <a:p>
            <a:pPr marL="0" indent="0">
              <a:buNone/>
            </a:pPr>
            <a:r>
              <a:rPr lang="vi-VN" dirty="0"/>
              <a:t>a) Đối với các thiết bị đầu vào dòng không đổi, dòng đầu vào phải được đặt ở giá trị định mức; Công suất đo được không được vượt quá 110% định mức.</a:t>
            </a:r>
          </a:p>
          <a:p>
            <a:pPr marL="0" indent="0">
              <a:buNone/>
            </a:pPr>
            <a:r>
              <a:rPr lang="vi-VN" dirty="0"/>
              <a:t>b) Đối với các thiết bị đầu vào điện áp không đổi, điện áp đầu vào phải được đặt ở giá trị định mức; Công suất đo được không được vượt quá 110% định mức</a:t>
            </a:r>
            <a:r>
              <a:rPr lang="vi-VN" dirty="0" smtClean="0"/>
              <a:t>.</a:t>
            </a:r>
          </a:p>
          <a:p>
            <a:pPr marL="0" indent="0">
              <a:buNone/>
            </a:pPr>
            <a:endParaRPr lang="vi-VN" dirty="0"/>
          </a:p>
          <a:p>
            <a:pPr marL="0" indent="0">
              <a:buNone/>
            </a:pPr>
            <a:r>
              <a:rPr lang="vi-VN" dirty="0"/>
              <a:t>8.2.2 Dòng điện đầu vào (hoặc công suất, nếu mức như thế) của bộ điều khiển hoặc LED driver, không được vượt quá 110% định mức khi hoạt động ở điện áp đầu vào và cung cấp tải danh định.</a:t>
            </a:r>
          </a:p>
          <a:p>
            <a:endParaRPr lang="vi-VN" u="sng" dirty="0"/>
          </a:p>
          <a:p>
            <a:endParaRPr lang="vi-VN" u="sng" dirty="0"/>
          </a:p>
        </p:txBody>
      </p:sp>
    </p:spTree>
    <p:extLst>
      <p:ext uri="{BB962C8B-B14F-4D97-AF65-F5344CB8AC3E}">
        <p14:creationId xmlns:p14="http://schemas.microsoft.com/office/powerpoint/2010/main" val="1856670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dirty="0"/>
              <a:t>8 Thử nghiệm tính </a:t>
            </a:r>
            <a:r>
              <a:rPr lang="vi-VN" sz="3600" dirty="0" smtClean="0"/>
              <a:t>năng</a:t>
            </a:r>
            <a:endParaRPr lang="vi-VN" sz="3600" dirty="0"/>
          </a:p>
        </p:txBody>
      </p:sp>
      <p:sp>
        <p:nvSpPr>
          <p:cNvPr id="3" name="Content Placeholder 2"/>
          <p:cNvSpPr>
            <a:spLocks noGrp="1"/>
          </p:cNvSpPr>
          <p:nvPr>
            <p:ph idx="1"/>
          </p:nvPr>
        </p:nvSpPr>
        <p:spPr>
          <a:xfrm>
            <a:off x="457200" y="908720"/>
            <a:ext cx="8229600" cy="5217443"/>
          </a:xfrm>
        </p:spPr>
        <p:txBody>
          <a:bodyPr>
            <a:normAutofit/>
          </a:bodyPr>
          <a:lstStyle/>
          <a:p>
            <a:r>
              <a:rPr lang="vi-VN" u="sng" dirty="0" smtClean="0">
                <a:hlinkClick r:id="rId2" action="ppaction://hlinkfile"/>
              </a:rPr>
              <a:t>8.3 </a:t>
            </a:r>
            <a:r>
              <a:rPr lang="vi-VN" u="sng" dirty="0">
                <a:hlinkClick r:id="rId2" action="ppaction://hlinkfile"/>
              </a:rPr>
              <a:t>Thử nghiệm nhiệt độ</a:t>
            </a:r>
            <a:endParaRPr lang="vi-VN" u="sng" dirty="0"/>
          </a:p>
          <a:p>
            <a:endParaRPr lang="vi-VN" u="sng"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971600" y="1556792"/>
            <a:ext cx="6336704" cy="5040560"/>
          </a:xfrm>
          <a:prstGeom prst="rect">
            <a:avLst/>
          </a:prstGeom>
          <a:noFill/>
          <a:ln>
            <a:noFill/>
          </a:ln>
        </p:spPr>
      </p:pic>
      <p:sp>
        <p:nvSpPr>
          <p:cNvPr id="5" name="Content Placeholder 2"/>
          <p:cNvSpPr txBox="1">
            <a:spLocks/>
          </p:cNvSpPr>
          <p:nvPr/>
        </p:nvSpPr>
        <p:spPr>
          <a:xfrm>
            <a:off x="319289" y="6224118"/>
            <a:ext cx="8229600" cy="603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solidFill>
                  <a:srgbClr val="FF0000"/>
                </a:solidFill>
              </a:rPr>
              <a:t>Có 23 nội dung phải xem xét ở mục này</a:t>
            </a:r>
          </a:p>
          <a:p>
            <a:endParaRPr lang="vi-VN" sz="2400" dirty="0">
              <a:solidFill>
                <a:srgbClr val="FF0000"/>
              </a:solidFill>
            </a:endParaRPr>
          </a:p>
        </p:txBody>
      </p:sp>
    </p:spTree>
    <p:extLst>
      <p:ext uri="{BB962C8B-B14F-4D97-AF65-F5344CB8AC3E}">
        <p14:creationId xmlns:p14="http://schemas.microsoft.com/office/powerpoint/2010/main" val="1856670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dirty="0"/>
              <a:t>8 Thử nghiệm tính </a:t>
            </a:r>
            <a:r>
              <a:rPr lang="vi-VN" sz="3600" dirty="0" smtClean="0"/>
              <a:t>năng</a:t>
            </a:r>
            <a:endParaRPr lang="vi-VN" sz="3600" dirty="0"/>
          </a:p>
        </p:txBody>
      </p:sp>
      <p:sp>
        <p:nvSpPr>
          <p:cNvPr id="3" name="Content Placeholder 2"/>
          <p:cNvSpPr>
            <a:spLocks noGrp="1"/>
          </p:cNvSpPr>
          <p:nvPr>
            <p:ph idx="1"/>
          </p:nvPr>
        </p:nvSpPr>
        <p:spPr>
          <a:xfrm>
            <a:off x="457200" y="908721"/>
            <a:ext cx="8219256" cy="1080120"/>
          </a:xfrm>
        </p:spPr>
        <p:txBody>
          <a:bodyPr>
            <a:normAutofit lnSpcReduction="10000"/>
          </a:bodyPr>
          <a:lstStyle/>
          <a:p>
            <a:r>
              <a:rPr lang="vi-VN" u="sng" dirty="0" smtClean="0">
                <a:hlinkClick r:id="rId2" action="ppaction://hlinkfile"/>
              </a:rPr>
              <a:t>8.4 Phòng </a:t>
            </a:r>
            <a:r>
              <a:rPr lang="vi-VN" u="sng" dirty="0">
                <a:hlinkClick r:id="rId2" action="ppaction://hlinkfile"/>
              </a:rPr>
              <a:t>thử nghiệm nhiệt </a:t>
            </a:r>
            <a:r>
              <a:rPr lang="vi-VN" u="sng" dirty="0" smtClean="0">
                <a:hlinkClick r:id="rId2" action="ppaction://hlinkfile"/>
              </a:rPr>
              <a:t>độ</a:t>
            </a:r>
            <a:endParaRPr lang="vi-VN" u="sng" dirty="0" smtClean="0"/>
          </a:p>
          <a:p>
            <a:r>
              <a:rPr lang="vi-VN" u="sng" dirty="0" smtClean="0"/>
              <a:t>Có các qui định cụ thể</a:t>
            </a:r>
            <a:endParaRPr lang="vi-VN" u="sng" dirty="0"/>
          </a:p>
          <a:p>
            <a:endParaRPr lang="vi-VN" u="sng"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348880"/>
            <a:ext cx="5472608" cy="4176464"/>
          </a:xfrm>
          <a:prstGeom prst="rect">
            <a:avLst/>
          </a:prstGeom>
          <a:noFill/>
          <a:ln>
            <a:noFill/>
          </a:ln>
        </p:spPr>
      </p:pic>
      <p:sp>
        <p:nvSpPr>
          <p:cNvPr id="5" name="Content Placeholder 2"/>
          <p:cNvSpPr txBox="1">
            <a:spLocks/>
          </p:cNvSpPr>
          <p:nvPr/>
        </p:nvSpPr>
        <p:spPr>
          <a:xfrm>
            <a:off x="319289" y="6224118"/>
            <a:ext cx="8229600" cy="603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solidFill>
                  <a:srgbClr val="FF0000"/>
                </a:solidFill>
              </a:rPr>
              <a:t>Có 3 nội dung phải xem xét ở mục này</a:t>
            </a:r>
          </a:p>
          <a:p>
            <a:endParaRPr lang="vi-VN" sz="2400" dirty="0">
              <a:solidFill>
                <a:srgbClr val="FF0000"/>
              </a:solidFill>
            </a:endParaRPr>
          </a:p>
        </p:txBody>
      </p:sp>
    </p:spTree>
    <p:extLst>
      <p:ext uri="{BB962C8B-B14F-4D97-AF65-F5344CB8AC3E}">
        <p14:creationId xmlns:p14="http://schemas.microsoft.com/office/powerpoint/2010/main" val="1856670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dirty="0"/>
              <a:t>8 Thử nghiệm tính </a:t>
            </a:r>
            <a:r>
              <a:rPr lang="vi-VN" sz="3600" dirty="0" smtClean="0"/>
              <a:t>năng</a:t>
            </a:r>
            <a:endParaRPr lang="vi-VN" sz="3600" dirty="0"/>
          </a:p>
        </p:txBody>
      </p:sp>
      <p:sp>
        <p:nvSpPr>
          <p:cNvPr id="3" name="Content Placeholder 2"/>
          <p:cNvSpPr>
            <a:spLocks noGrp="1"/>
          </p:cNvSpPr>
          <p:nvPr>
            <p:ph idx="1"/>
          </p:nvPr>
        </p:nvSpPr>
        <p:spPr>
          <a:xfrm>
            <a:off x="457200" y="908720"/>
            <a:ext cx="8229600" cy="5217443"/>
          </a:xfrm>
        </p:spPr>
        <p:txBody>
          <a:bodyPr>
            <a:normAutofit/>
          </a:bodyPr>
          <a:lstStyle/>
          <a:p>
            <a:r>
              <a:rPr lang="vi-VN" u="sng" dirty="0" smtClean="0">
                <a:hlinkClick r:id="rId2" action="ppaction://hlinkfile"/>
              </a:rPr>
              <a:t>8.5 </a:t>
            </a:r>
            <a:r>
              <a:rPr lang="vi-VN" u="sng" dirty="0">
                <a:hlinkClick r:id="rId2" action="ppaction://hlinkfile"/>
              </a:rPr>
              <a:t>Lò thử nghiệm nhiệt độ</a:t>
            </a:r>
            <a:endParaRPr lang="vi-VN" u="sng" dirty="0"/>
          </a:p>
          <a:p>
            <a:endParaRPr lang="vi-VN" u="sng"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2267744" y="1628800"/>
            <a:ext cx="5034905" cy="5067300"/>
          </a:xfrm>
          <a:prstGeom prst="rect">
            <a:avLst/>
          </a:prstGeom>
        </p:spPr>
      </p:pic>
      <p:sp>
        <p:nvSpPr>
          <p:cNvPr id="5" name="Content Placeholder 2"/>
          <p:cNvSpPr txBox="1">
            <a:spLocks/>
          </p:cNvSpPr>
          <p:nvPr/>
        </p:nvSpPr>
        <p:spPr>
          <a:xfrm>
            <a:off x="319289" y="6224118"/>
            <a:ext cx="8229600" cy="603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solidFill>
                  <a:srgbClr val="FF0000"/>
                </a:solidFill>
              </a:rPr>
              <a:t>Có 4 nội dung phải xem xét ở mục này</a:t>
            </a:r>
          </a:p>
          <a:p>
            <a:endParaRPr lang="vi-VN" sz="2400" dirty="0">
              <a:solidFill>
                <a:srgbClr val="FF0000"/>
              </a:solidFill>
            </a:endParaRPr>
          </a:p>
        </p:txBody>
      </p:sp>
    </p:spTree>
    <p:extLst>
      <p:ext uri="{BB962C8B-B14F-4D97-AF65-F5344CB8AC3E}">
        <p14:creationId xmlns:p14="http://schemas.microsoft.com/office/powerpoint/2010/main" val="18566701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dirty="0"/>
              <a:t>8 Thử nghiệm tính </a:t>
            </a:r>
            <a:r>
              <a:rPr lang="vi-VN" sz="3600" dirty="0" smtClean="0"/>
              <a:t>năng</a:t>
            </a:r>
            <a:endParaRPr lang="vi-VN"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08720"/>
                <a:ext cx="8229600" cy="5217443"/>
              </a:xfrm>
            </p:spPr>
            <p:txBody>
              <a:bodyPr>
                <a:normAutofit/>
              </a:bodyPr>
              <a:lstStyle/>
              <a:p>
                <a:r>
                  <a:rPr lang="vi-VN" sz="2400" u="sng" dirty="0" smtClean="0">
                    <a:hlinkClick r:id="rId2" action="ppaction://hlinkfile"/>
                  </a:rPr>
                  <a:t>8.6 </a:t>
                </a:r>
                <a:r>
                  <a:rPr lang="vi-VN" sz="2400" u="sng" dirty="0">
                    <a:hlinkClick r:id="rId2" action="ppaction://hlinkfile"/>
                  </a:rPr>
                  <a:t>Thử nghiệm điện áp đánh thủng điện </a:t>
                </a:r>
                <a:r>
                  <a:rPr lang="vi-VN" sz="2400" u="sng" dirty="0" smtClean="0">
                    <a:hlinkClick r:id="rId2" action="ppaction://hlinkfile"/>
                  </a:rPr>
                  <a:t>môi</a:t>
                </a:r>
                <a:endParaRPr lang="vi-VN" sz="2400" u="sng" dirty="0" smtClean="0"/>
              </a:p>
              <a:p>
                <a:r>
                  <a:rPr lang="vi-VN" sz="2400" u="sng" dirty="0"/>
                  <a:t>Thiết bị phải chịu được trong một phút</a:t>
                </a:r>
                <a:r>
                  <a:rPr lang="vi-VN" sz="2400" dirty="0"/>
                  <a:t>, mà không bị đánh thủng, điện áp thử nghiệm quy định tại bảng 8.3, sử dụng các thiết bị thử nghiệm quy định tại 8.4.2 với V là điện áp AC (rms) tối đa giữa các phần được thử nghiệm. Nếu có dòng rò điện dung vượt quá mức, các tụ điện được phép loại bỏ hay thử nghiệm có thể được thực hiện bằng cách sử dụng điện áp DC gấp  1,414 (</a:t>
                </a:r>
                <a14:m>
                  <m:oMath xmlns:m="http://schemas.openxmlformats.org/officeDocument/2006/math">
                    <m:rad>
                      <m:radPr>
                        <m:degHide m:val="on"/>
                        <m:ctrlPr>
                          <a:rPr lang="vi-VN" sz="2400" i="1">
                            <a:latin typeface="Cambria Math"/>
                          </a:rPr>
                        </m:ctrlPr>
                      </m:radPr>
                      <m:deg/>
                      <m:e>
                        <m:r>
                          <a:rPr lang="vi-VN" sz="2400" i="1">
                            <a:latin typeface="Cambria Math"/>
                          </a:rPr>
                          <m:t>2</m:t>
                        </m:r>
                      </m:e>
                    </m:rad>
                    <m:r>
                      <a:rPr lang="vi-VN" sz="2400" i="1">
                        <a:latin typeface="Cambria Math"/>
                      </a:rPr>
                      <m:t>)</m:t>
                    </m:r>
                  </m:oMath>
                </a14:m>
                <a:r>
                  <a:rPr lang="vi-VN" sz="2400" dirty="0"/>
                  <a:t> lần điện áp AC</a:t>
                </a:r>
                <a:endParaRPr lang="vi-VN" sz="2400" u="sng" dirty="0"/>
              </a:p>
              <a:p>
                <a:endParaRPr lang="vi-VN" sz="2400" u="sng"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08720"/>
                <a:ext cx="8229600" cy="5217443"/>
              </a:xfrm>
              <a:blipFill rotWithShape="1">
                <a:blip r:embed="rId3"/>
                <a:stretch>
                  <a:fillRect l="-963" t="-818" r="-1778"/>
                </a:stretch>
              </a:blipFill>
            </p:spPr>
            <p:txBody>
              <a:bodyPr/>
              <a:lstStyle/>
              <a:p>
                <a:r>
                  <a:rPr lang="vi-VN">
                    <a:noFill/>
                  </a:rPr>
                  <a:t> </a:t>
                </a:r>
              </a:p>
            </p:txBody>
          </p:sp>
        </mc:Fallback>
      </mc:AlternateContent>
      <p:pic>
        <p:nvPicPr>
          <p:cNvPr id="4" name="Picture 3"/>
          <p:cNvPicPr/>
          <p:nvPr/>
        </p:nvPicPr>
        <p:blipFill>
          <a:blip r:embed="rId4"/>
          <a:stretch>
            <a:fillRect/>
          </a:stretch>
        </p:blipFill>
        <p:spPr>
          <a:xfrm>
            <a:off x="611560" y="4365104"/>
            <a:ext cx="7632848" cy="2088232"/>
          </a:xfrm>
          <a:prstGeom prst="rect">
            <a:avLst/>
          </a:prstGeom>
        </p:spPr>
      </p:pic>
    </p:spTree>
    <p:extLst>
      <p:ext uri="{BB962C8B-B14F-4D97-AF65-F5344CB8AC3E}">
        <p14:creationId xmlns:p14="http://schemas.microsoft.com/office/powerpoint/2010/main" val="18566701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dirty="0"/>
              <a:t>8 Thử nghiệm tính </a:t>
            </a:r>
            <a:r>
              <a:rPr lang="vi-VN" sz="3600" dirty="0" smtClean="0"/>
              <a:t>năng</a:t>
            </a:r>
            <a:endParaRPr lang="vi-VN" sz="3600" dirty="0"/>
          </a:p>
        </p:txBody>
      </p:sp>
      <p:sp>
        <p:nvSpPr>
          <p:cNvPr id="3" name="Content Placeholder 2"/>
          <p:cNvSpPr>
            <a:spLocks noGrp="1"/>
          </p:cNvSpPr>
          <p:nvPr>
            <p:ph idx="1"/>
          </p:nvPr>
        </p:nvSpPr>
        <p:spPr>
          <a:xfrm>
            <a:off x="457200" y="908720"/>
            <a:ext cx="8229600" cy="5217443"/>
          </a:xfrm>
        </p:spPr>
        <p:txBody>
          <a:bodyPr>
            <a:normAutofit/>
          </a:bodyPr>
          <a:lstStyle/>
          <a:p>
            <a:pPr marL="0" indent="0">
              <a:buNone/>
            </a:pPr>
            <a:r>
              <a:rPr lang="vi-VN" u="sng" dirty="0" smtClean="0">
                <a:hlinkClick r:id="rId2" action="ppaction://hlinkfile"/>
              </a:rPr>
              <a:t>8.7 </a:t>
            </a:r>
            <a:r>
              <a:rPr lang="vi-VN" u="sng" dirty="0">
                <a:hlinkClick r:id="rId2" action="ppaction://hlinkfile"/>
              </a:rPr>
              <a:t>Các thử nghiệm bất </a:t>
            </a:r>
            <a:r>
              <a:rPr lang="vi-VN" u="sng" dirty="0" smtClean="0">
                <a:hlinkClick r:id="rId2" action="ppaction://hlinkfile"/>
              </a:rPr>
              <a:t>thường</a:t>
            </a:r>
            <a:endParaRPr lang="vi-VN" u="sng" dirty="0" smtClean="0"/>
          </a:p>
          <a:p>
            <a:pPr marL="0" indent="0">
              <a:buNone/>
            </a:pPr>
            <a:r>
              <a:rPr lang="vi-VN" dirty="0" smtClean="0"/>
              <a:t>Có các quy định rất cụ thể về điều kiện và thông số thử nghiệm</a:t>
            </a:r>
            <a:endParaRPr lang="vi-VN" dirty="0"/>
          </a:p>
          <a:p>
            <a:pPr marL="0" indent="0">
              <a:buNone/>
            </a:pPr>
            <a:endParaRPr lang="vi-VN" dirty="0"/>
          </a:p>
        </p:txBody>
      </p:sp>
      <p:sp>
        <p:nvSpPr>
          <p:cNvPr id="4" name="Content Placeholder 2"/>
          <p:cNvSpPr txBox="1">
            <a:spLocks/>
          </p:cNvSpPr>
          <p:nvPr/>
        </p:nvSpPr>
        <p:spPr>
          <a:xfrm>
            <a:off x="319289" y="6224118"/>
            <a:ext cx="8229600" cy="603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solidFill>
                  <a:srgbClr val="FF0000"/>
                </a:solidFill>
              </a:rPr>
              <a:t>Có 4 nội dung với nhiều đầu mục phải xem xét ở mục này</a:t>
            </a:r>
          </a:p>
          <a:p>
            <a:endParaRPr lang="vi-VN" sz="2400" dirty="0">
              <a:solidFill>
                <a:srgbClr val="FF0000"/>
              </a:solidFill>
            </a:endParaRPr>
          </a:p>
        </p:txBody>
      </p:sp>
    </p:spTree>
    <p:extLst>
      <p:ext uri="{BB962C8B-B14F-4D97-AF65-F5344CB8AC3E}">
        <p14:creationId xmlns:p14="http://schemas.microsoft.com/office/powerpoint/2010/main" val="1856670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dirty="0"/>
              <a:t>8 Thử nghiệm tính </a:t>
            </a:r>
            <a:r>
              <a:rPr lang="vi-VN" sz="3600" dirty="0" smtClean="0"/>
              <a:t>năng</a:t>
            </a:r>
            <a:endParaRPr lang="vi-VN" sz="3600" dirty="0"/>
          </a:p>
        </p:txBody>
      </p:sp>
      <p:sp>
        <p:nvSpPr>
          <p:cNvPr id="3" name="Content Placeholder 2"/>
          <p:cNvSpPr>
            <a:spLocks noGrp="1"/>
          </p:cNvSpPr>
          <p:nvPr>
            <p:ph idx="1"/>
          </p:nvPr>
        </p:nvSpPr>
        <p:spPr>
          <a:xfrm>
            <a:off x="457200" y="908720"/>
            <a:ext cx="8229600" cy="5217443"/>
          </a:xfrm>
        </p:spPr>
        <p:txBody>
          <a:bodyPr>
            <a:normAutofit/>
          </a:bodyPr>
          <a:lstStyle/>
          <a:p>
            <a:pPr marL="0" indent="0">
              <a:buNone/>
            </a:pPr>
            <a:r>
              <a:rPr lang="vi-VN" u="sng" dirty="0" smtClean="0">
                <a:hlinkClick r:id="rId2" action="ppaction://hlinkfile"/>
              </a:rPr>
              <a:t>8.8 </a:t>
            </a:r>
            <a:r>
              <a:rPr lang="vi-VN" u="sng" dirty="0">
                <a:hlinkClick r:id="rId2" action="ppaction://hlinkfile"/>
              </a:rPr>
              <a:t>Thử nghiệm đo mạch giới hạn công </a:t>
            </a:r>
            <a:r>
              <a:rPr lang="vi-VN" u="sng" dirty="0" smtClean="0">
                <a:hlinkClick r:id="rId2" action="ppaction://hlinkfile"/>
              </a:rPr>
              <a:t>suất</a:t>
            </a:r>
            <a:endParaRPr lang="vi-VN" u="sng" dirty="0" smtClean="0"/>
          </a:p>
          <a:p>
            <a:pPr marL="0" indent="0">
              <a:buNone/>
            </a:pPr>
            <a:r>
              <a:rPr lang="vi-VN" dirty="0"/>
              <a:t>Thử nghiệm này sẽ được sử dụng để xác định xem công suất có sẵn sàng cho một mạch thử trong điều kiện tải bất kỳ, bao gồm cả ngắn mạch, được đo sau một phút hoạt động vượt quá giới hạn quy định. </a:t>
            </a:r>
            <a:endParaRPr lang="vi-VN" dirty="0" smtClean="0"/>
          </a:p>
          <a:p>
            <a:pPr marL="0" indent="0">
              <a:buNone/>
            </a:pPr>
            <a:r>
              <a:rPr lang="vi-VN" dirty="0" smtClean="0"/>
              <a:t>Có các quy định rất cụ thể về thử nghiệm này</a:t>
            </a:r>
            <a:endParaRPr lang="vi-VN" dirty="0"/>
          </a:p>
          <a:p>
            <a:endParaRPr lang="vi-VN" u="sng" dirty="0"/>
          </a:p>
        </p:txBody>
      </p:sp>
      <p:sp>
        <p:nvSpPr>
          <p:cNvPr id="4" name="Content Placeholder 2"/>
          <p:cNvSpPr txBox="1">
            <a:spLocks/>
          </p:cNvSpPr>
          <p:nvPr/>
        </p:nvSpPr>
        <p:spPr>
          <a:xfrm>
            <a:off x="319289" y="6224118"/>
            <a:ext cx="8229600" cy="603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solidFill>
                  <a:srgbClr val="FF0000"/>
                </a:solidFill>
              </a:rPr>
              <a:t>Có 7 nội dung phải xem xét ở mục này</a:t>
            </a:r>
          </a:p>
          <a:p>
            <a:endParaRPr lang="vi-VN" sz="2400" dirty="0">
              <a:solidFill>
                <a:srgbClr val="FF0000"/>
              </a:solidFill>
            </a:endParaRPr>
          </a:p>
        </p:txBody>
      </p:sp>
    </p:spTree>
    <p:extLst>
      <p:ext uri="{BB962C8B-B14F-4D97-AF65-F5344CB8AC3E}">
        <p14:creationId xmlns:p14="http://schemas.microsoft.com/office/powerpoint/2010/main" val="1856670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706090"/>
          </a:xfrm>
          <a:solidFill>
            <a:srgbClr val="FFFF00"/>
          </a:solidFill>
        </p:spPr>
        <p:txBody>
          <a:bodyPr>
            <a:normAutofit/>
          </a:bodyPr>
          <a:lstStyle/>
          <a:p>
            <a:r>
              <a:rPr lang="vi-VN" sz="3600" dirty="0">
                <a:hlinkClick r:id="rId2" action="ppaction://hlinkfile"/>
              </a:rPr>
              <a:t>5. </a:t>
            </a:r>
            <a:r>
              <a:rPr lang="vi-VN" sz="3600" dirty="0" smtClean="0">
                <a:hlinkClick r:id="rId2" action="ppaction://hlinkfile"/>
              </a:rPr>
              <a:t>Định nghĩa </a:t>
            </a:r>
            <a:r>
              <a:rPr lang="vi-VN" sz="3600" dirty="0">
                <a:hlinkClick r:id="rId2" action="ppaction://hlinkfile"/>
              </a:rPr>
              <a:t>môi trường</a:t>
            </a:r>
            <a:endParaRPr lang="vi-VN" sz="3600" b="1" dirty="0"/>
          </a:p>
        </p:txBody>
      </p:sp>
      <p:sp>
        <p:nvSpPr>
          <p:cNvPr id="3" name="Content Placeholder 2"/>
          <p:cNvSpPr>
            <a:spLocks noGrp="1"/>
          </p:cNvSpPr>
          <p:nvPr>
            <p:ph idx="1"/>
          </p:nvPr>
        </p:nvSpPr>
        <p:spPr>
          <a:xfrm>
            <a:off x="457200" y="1052736"/>
            <a:ext cx="8229600" cy="5073427"/>
          </a:xfrm>
        </p:spPr>
        <p:txBody>
          <a:bodyPr>
            <a:normAutofit fontScale="70000" lnSpcReduction="20000"/>
          </a:bodyPr>
          <a:lstStyle/>
          <a:p>
            <a:pPr marL="0" indent="0">
              <a:buNone/>
            </a:pPr>
            <a:r>
              <a:rPr lang="vi-VN" dirty="0" smtClean="0">
                <a:hlinkClick r:id="rId3" action="ppaction://hlinkfile"/>
              </a:rPr>
              <a:t>5.2 </a:t>
            </a:r>
            <a:r>
              <a:rPr lang="vi-VN" dirty="0">
                <a:hlinkClick r:id="rId3" action="ppaction://hlinkfile"/>
              </a:rPr>
              <a:t>Thiết bị dùng ở các vị trí ẩm</a:t>
            </a:r>
            <a:endParaRPr lang="vi-VN" dirty="0"/>
          </a:p>
          <a:p>
            <a:pPr marL="0" indent="0">
              <a:buNone/>
            </a:pPr>
            <a:r>
              <a:rPr lang="vi-VN" dirty="0" smtClean="0"/>
              <a:t>VỊ </a:t>
            </a:r>
            <a:r>
              <a:rPr lang="vi-VN" dirty="0"/>
              <a:t>TRÍ ẨM - Vị trí bên ngoài hoặc bên trong, thường hoặc định kỳ chịu sự ngưng tụ hơi nước ở bên trong, bên trên hoặc gần với thiết bị điện và bao gồm các vị trí được bảo vệ một phần</a:t>
            </a:r>
            <a:r>
              <a:rPr lang="vi-VN" dirty="0" smtClean="0"/>
              <a:t>.</a:t>
            </a:r>
          </a:p>
          <a:p>
            <a:pPr marL="0" indent="0">
              <a:buNone/>
            </a:pPr>
            <a:r>
              <a:rPr lang="vi-VN" b="1" dirty="0"/>
              <a:t>Thiết bị dùng ở các vị trí ẩm </a:t>
            </a:r>
            <a:r>
              <a:rPr lang="vi-VN" dirty="0"/>
              <a:t>sẽ là:</a:t>
            </a:r>
          </a:p>
          <a:p>
            <a:pPr marL="0" indent="0">
              <a:buNone/>
            </a:pPr>
            <a:r>
              <a:rPr lang="vi-VN" dirty="0"/>
              <a:t>a) Phù hợp với các phép thử môi trường ở mục 8.14, trừ khi tất cả các bộ phận có điện và nét đồng trên tấm mạch in được lắp trong block có rót cách điện (xem 6.7) hoặc lớp phủ tráng men (xem 7.7.6),</a:t>
            </a:r>
          </a:p>
          <a:p>
            <a:pPr marL="0" indent="0">
              <a:buNone/>
            </a:pPr>
            <a:r>
              <a:rPr lang="vi-VN" dirty="0"/>
              <a:t>b) Nếu được cung cấp vỏ bọc bằng polymer, tuân thủ các “Ttiêu chuẩn về vật liệu polyme - Sử dụng trong Đánh giá thiết bị điện, UL 746C”, nhiệt độ ban đầu là 0 ± 2,0</a:t>
            </a:r>
            <a:r>
              <a:rPr lang="vi-VN" baseline="30000" dirty="0"/>
              <a:t>0</a:t>
            </a:r>
            <a:r>
              <a:rPr lang="vi-VN" dirty="0"/>
              <a:t>C (32 ± 3,6</a:t>
            </a:r>
            <a:r>
              <a:rPr lang="vi-VN" baseline="30000" dirty="0"/>
              <a:t>0</a:t>
            </a:r>
            <a:r>
              <a:rPr lang="vi-VN" dirty="0"/>
              <a:t>F), và</a:t>
            </a:r>
          </a:p>
          <a:p>
            <a:pPr marL="0" indent="0">
              <a:buNone/>
            </a:pPr>
            <a:r>
              <a:rPr lang="vi-VN" dirty="0"/>
              <a:t>c) Đủ điều kiện ghi nhãn mác phù hợp với các vị trí ẩm, và không được cung cấp bất kỳ thông tin nào ghi trên nhãn mác, hướng dẫn, hoặc minh họa ngụ ý hoặc mô tả việc sử dụng ướt.</a:t>
            </a:r>
          </a:p>
          <a:p>
            <a:pPr marL="0" indent="0">
              <a:buNone/>
            </a:pPr>
            <a:endParaRPr lang="vi-VN" dirty="0" smtClean="0"/>
          </a:p>
          <a:p>
            <a:endParaRPr lang="vi-VN" dirty="0"/>
          </a:p>
        </p:txBody>
      </p:sp>
    </p:spTree>
    <p:extLst>
      <p:ext uri="{BB962C8B-B14F-4D97-AF65-F5344CB8AC3E}">
        <p14:creationId xmlns:p14="http://schemas.microsoft.com/office/powerpoint/2010/main" val="31065240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dirty="0"/>
              <a:t>8 Thử nghiệm tính </a:t>
            </a:r>
            <a:r>
              <a:rPr lang="vi-VN" sz="3600" dirty="0" smtClean="0"/>
              <a:t>năng</a:t>
            </a:r>
            <a:endParaRPr lang="vi-VN" sz="3600" dirty="0"/>
          </a:p>
        </p:txBody>
      </p:sp>
      <p:sp>
        <p:nvSpPr>
          <p:cNvPr id="3" name="Content Placeholder 2"/>
          <p:cNvSpPr>
            <a:spLocks noGrp="1"/>
          </p:cNvSpPr>
          <p:nvPr>
            <p:ph idx="1"/>
          </p:nvPr>
        </p:nvSpPr>
        <p:spPr>
          <a:xfrm>
            <a:off x="457200" y="908720"/>
            <a:ext cx="8229600" cy="5217443"/>
          </a:xfrm>
        </p:spPr>
        <p:txBody>
          <a:bodyPr>
            <a:normAutofit/>
          </a:bodyPr>
          <a:lstStyle/>
          <a:p>
            <a:pPr marL="0" indent="0">
              <a:buNone/>
            </a:pPr>
            <a:r>
              <a:rPr lang="vi-VN" u="sng" dirty="0" smtClean="0">
                <a:hlinkClick r:id="rId2" action="ppaction://hlinkfile"/>
              </a:rPr>
              <a:t>8.9 </a:t>
            </a:r>
            <a:r>
              <a:rPr lang="vi-VN" u="sng" dirty="0">
                <a:hlinkClick r:id="rId2" action="ppaction://hlinkfile"/>
              </a:rPr>
              <a:t>Thử nghiệm đo dòng điện </a:t>
            </a:r>
            <a:r>
              <a:rPr lang="vi-VN" u="sng" dirty="0" smtClean="0">
                <a:hlinkClick r:id="rId2" action="ppaction://hlinkfile"/>
              </a:rPr>
              <a:t>rò</a:t>
            </a:r>
            <a:endParaRPr lang="vi-VN" u="sng" dirty="0" smtClean="0"/>
          </a:p>
          <a:p>
            <a:pPr marL="0" indent="0">
              <a:buNone/>
            </a:pPr>
            <a:r>
              <a:rPr lang="vi-VN" dirty="0"/>
              <a:t>Có các quy định rất cụ thể về thử nghiệm này</a:t>
            </a:r>
          </a:p>
          <a:p>
            <a:endParaRPr lang="vi-VN" u="sng" dirty="0"/>
          </a:p>
          <a:p>
            <a:endParaRPr lang="vi-VN" u="sng" dirty="0"/>
          </a:p>
        </p:txBody>
      </p:sp>
      <p:sp>
        <p:nvSpPr>
          <p:cNvPr id="4" name="Content Placeholder 2"/>
          <p:cNvSpPr txBox="1">
            <a:spLocks/>
          </p:cNvSpPr>
          <p:nvPr/>
        </p:nvSpPr>
        <p:spPr>
          <a:xfrm>
            <a:off x="319289" y="6224118"/>
            <a:ext cx="8229600" cy="603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solidFill>
                  <a:srgbClr val="FF0000"/>
                </a:solidFill>
              </a:rPr>
              <a:t>Có 7 nội dung phải xem xét ở mục này</a:t>
            </a:r>
          </a:p>
          <a:p>
            <a:endParaRPr lang="vi-VN" sz="2400" dirty="0">
              <a:solidFill>
                <a:srgbClr val="FF0000"/>
              </a:solidFill>
            </a:endParaRPr>
          </a:p>
        </p:txBody>
      </p:sp>
    </p:spTree>
    <p:extLst>
      <p:ext uri="{BB962C8B-B14F-4D97-AF65-F5344CB8AC3E}">
        <p14:creationId xmlns:p14="http://schemas.microsoft.com/office/powerpoint/2010/main" val="18566701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dirty="0"/>
              <a:t>8 Thử nghiệm tính </a:t>
            </a:r>
            <a:r>
              <a:rPr lang="vi-VN" sz="3600" dirty="0" smtClean="0"/>
              <a:t>năng</a:t>
            </a:r>
            <a:endParaRPr lang="vi-VN" sz="3600" dirty="0"/>
          </a:p>
        </p:txBody>
      </p:sp>
      <p:sp>
        <p:nvSpPr>
          <p:cNvPr id="3" name="Content Placeholder 2"/>
          <p:cNvSpPr>
            <a:spLocks noGrp="1"/>
          </p:cNvSpPr>
          <p:nvPr>
            <p:ph idx="1"/>
          </p:nvPr>
        </p:nvSpPr>
        <p:spPr>
          <a:xfrm>
            <a:off x="457200" y="908720"/>
            <a:ext cx="8229600" cy="5217443"/>
          </a:xfrm>
        </p:spPr>
        <p:txBody>
          <a:bodyPr>
            <a:normAutofit/>
          </a:bodyPr>
          <a:lstStyle/>
          <a:p>
            <a:pPr marL="0" indent="0">
              <a:buNone/>
            </a:pPr>
            <a:r>
              <a:rPr lang="vi-VN" u="sng" dirty="0" smtClean="0">
                <a:hlinkClick r:id="rId2" action="ppaction://hlinkfile"/>
              </a:rPr>
              <a:t>8.10 </a:t>
            </a:r>
            <a:r>
              <a:rPr lang="vi-VN" u="sng" dirty="0">
                <a:hlinkClick r:id="rId2" action="ppaction://hlinkfile"/>
              </a:rPr>
              <a:t>Thử nghiệm giảm nhẹ sức căng và chống đẩy ngược dây </a:t>
            </a:r>
            <a:r>
              <a:rPr lang="vi-VN" u="sng" dirty="0" smtClean="0">
                <a:hlinkClick r:id="rId2" action="ppaction://hlinkfile"/>
              </a:rPr>
              <a:t>nguồn</a:t>
            </a:r>
            <a:endParaRPr lang="vi-VN" u="sng" dirty="0" smtClean="0"/>
          </a:p>
          <a:p>
            <a:pPr marL="0" indent="0">
              <a:buNone/>
            </a:pPr>
            <a:r>
              <a:rPr lang="vi-VN" dirty="0"/>
              <a:t>Dây nguồn mềm dựa trên cơ chế giảm căng để hạn chế ứng suất đối với các kết nối nội bộ, phải chịu lực kéo 156 N (35 lbf) được thực hiện trong 1 phút theo hướng vuông góc với mặt phẳng của đầu vào vào thiết bị.</a:t>
            </a:r>
            <a:endParaRPr lang="vi-VN" u="sng" dirty="0"/>
          </a:p>
          <a:p>
            <a:pPr marL="0" indent="0">
              <a:buNone/>
            </a:pPr>
            <a:r>
              <a:rPr lang="vi-VN" dirty="0"/>
              <a:t>Có các quy định rất cụ thể về thử nghiệm này</a:t>
            </a:r>
          </a:p>
          <a:p>
            <a:endParaRPr lang="vi-VN" u="sng" dirty="0"/>
          </a:p>
        </p:txBody>
      </p:sp>
      <p:pic>
        <p:nvPicPr>
          <p:cNvPr id="4" name="Picture 3" descr="Kết quả hình ảnh cho Cord strai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1556792"/>
            <a:ext cx="1120775" cy="485775"/>
          </a:xfrm>
          <a:prstGeom prst="rect">
            <a:avLst/>
          </a:prstGeom>
          <a:noFill/>
          <a:ln>
            <a:noFill/>
          </a:ln>
        </p:spPr>
      </p:pic>
      <p:sp>
        <p:nvSpPr>
          <p:cNvPr id="5" name="Content Placeholder 2"/>
          <p:cNvSpPr txBox="1">
            <a:spLocks/>
          </p:cNvSpPr>
          <p:nvPr/>
        </p:nvSpPr>
        <p:spPr>
          <a:xfrm>
            <a:off x="319289" y="6224118"/>
            <a:ext cx="8229600" cy="603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solidFill>
                  <a:srgbClr val="FF0000"/>
                </a:solidFill>
              </a:rPr>
              <a:t>Có 3 nội dung phải xem xét ở mục này</a:t>
            </a:r>
          </a:p>
          <a:p>
            <a:endParaRPr lang="vi-VN" sz="2400" dirty="0">
              <a:solidFill>
                <a:srgbClr val="FF0000"/>
              </a:solidFill>
            </a:endParaRPr>
          </a:p>
        </p:txBody>
      </p:sp>
    </p:spTree>
    <p:extLst>
      <p:ext uri="{BB962C8B-B14F-4D97-AF65-F5344CB8AC3E}">
        <p14:creationId xmlns:p14="http://schemas.microsoft.com/office/powerpoint/2010/main" val="136709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dirty="0"/>
              <a:t>8 Thử nghiệm tính </a:t>
            </a:r>
            <a:r>
              <a:rPr lang="vi-VN" sz="3600" dirty="0" smtClean="0"/>
              <a:t>năng</a:t>
            </a:r>
            <a:endParaRPr lang="vi-VN" sz="3600" dirty="0"/>
          </a:p>
        </p:txBody>
      </p:sp>
      <p:sp>
        <p:nvSpPr>
          <p:cNvPr id="3" name="Content Placeholder 2"/>
          <p:cNvSpPr>
            <a:spLocks noGrp="1"/>
          </p:cNvSpPr>
          <p:nvPr>
            <p:ph idx="1"/>
          </p:nvPr>
        </p:nvSpPr>
        <p:spPr>
          <a:xfrm>
            <a:off x="457200" y="908720"/>
            <a:ext cx="8229600" cy="5217443"/>
          </a:xfrm>
        </p:spPr>
        <p:txBody>
          <a:bodyPr>
            <a:normAutofit fontScale="92500" lnSpcReduction="20000"/>
          </a:bodyPr>
          <a:lstStyle/>
          <a:p>
            <a:pPr marL="0" indent="0">
              <a:buNone/>
            </a:pPr>
            <a:r>
              <a:rPr lang="en-US" u="sng" dirty="0" smtClean="0">
                <a:hlinkClick r:id="rId2" action="ppaction://hlinkfile"/>
              </a:rPr>
              <a:t>8.11 </a:t>
            </a:r>
            <a:r>
              <a:rPr lang="en-US" u="sng" dirty="0">
                <a:hlinkClick r:id="rId2" action="ppaction://hlinkfile"/>
              </a:rPr>
              <a:t>An </a:t>
            </a:r>
            <a:r>
              <a:rPr lang="en-US" u="sng" dirty="0" err="1">
                <a:hlinkClick r:id="rId2" action="ppaction://hlinkfile"/>
              </a:rPr>
              <a:t>toàn</a:t>
            </a:r>
            <a:r>
              <a:rPr lang="en-US" u="sng" dirty="0">
                <a:hlinkClick r:id="rId2" action="ppaction://hlinkfile"/>
              </a:rPr>
              <a:t> </a:t>
            </a:r>
            <a:r>
              <a:rPr lang="en-US" u="sng" dirty="0" err="1">
                <a:hlinkClick r:id="rId2" action="ppaction://hlinkfile"/>
              </a:rPr>
              <a:t>của</a:t>
            </a:r>
            <a:r>
              <a:rPr lang="en-US" u="sng" dirty="0">
                <a:hlinkClick r:id="rId2" action="ppaction://hlinkfile"/>
              </a:rPr>
              <a:t> </a:t>
            </a:r>
            <a:r>
              <a:rPr lang="en-US" u="sng" dirty="0" err="1">
                <a:hlinkClick r:id="rId2" action="ppaction://hlinkfile"/>
              </a:rPr>
              <a:t>các</a:t>
            </a:r>
            <a:r>
              <a:rPr lang="en-US" u="sng" dirty="0">
                <a:hlinkClick r:id="rId2" action="ppaction://hlinkfile"/>
              </a:rPr>
              <a:t> </a:t>
            </a:r>
            <a:r>
              <a:rPr lang="en-US" u="sng" dirty="0" err="1">
                <a:hlinkClick r:id="rId2" action="ppaction://hlinkfile"/>
              </a:rPr>
              <a:t>cực</a:t>
            </a:r>
            <a:r>
              <a:rPr lang="en-US" u="sng" dirty="0">
                <a:hlinkClick r:id="rId2" action="ppaction://hlinkfile"/>
              </a:rPr>
              <a:t> </a:t>
            </a:r>
            <a:r>
              <a:rPr lang="en-US" u="sng" dirty="0" err="1" smtClean="0">
                <a:hlinkClick r:id="rId2" action="ppaction://hlinkfile"/>
              </a:rPr>
              <a:t>ra</a:t>
            </a:r>
            <a:endParaRPr lang="en-US" u="sng" dirty="0" smtClean="0"/>
          </a:p>
          <a:p>
            <a:pPr marL="0" indent="0">
              <a:buNone/>
            </a:pPr>
            <a:r>
              <a:rPr lang="vi-VN" dirty="0"/>
              <a:t>8.11.1 Một đầu</a:t>
            </a:r>
            <a:r>
              <a:rPr lang="en-US" dirty="0"/>
              <a:t> </a:t>
            </a:r>
            <a:r>
              <a:rPr lang="en-US" dirty="0" err="1"/>
              <a:t>cực</a:t>
            </a:r>
            <a:r>
              <a:rPr lang="vi-VN" dirty="0"/>
              <a:t> vặn vít gắn dây có </a:t>
            </a:r>
            <a:r>
              <a:rPr lang="en-US" dirty="0" err="1"/>
              <a:t>một</a:t>
            </a:r>
            <a:r>
              <a:rPr lang="en-US" dirty="0"/>
              <a:t> </a:t>
            </a:r>
            <a:r>
              <a:rPr lang="en-US" dirty="0" err="1"/>
              <a:t>vài</a:t>
            </a:r>
            <a:r>
              <a:rPr lang="en-US" dirty="0"/>
              <a:t> </a:t>
            </a:r>
            <a:r>
              <a:rPr lang="en-US" dirty="0" err="1"/>
              <a:t>ren</a:t>
            </a:r>
            <a:r>
              <a:rPr lang="vi-VN" dirty="0"/>
              <a:t> hoặc độ dày nhỏ hơn yêu cầu </a:t>
            </a:r>
            <a:r>
              <a:rPr lang="en-US" dirty="0"/>
              <a:t>ở</a:t>
            </a:r>
            <a:r>
              <a:rPr lang="vi-VN" dirty="0"/>
              <a:t> 7.4.2.3.5, hoặc </a:t>
            </a:r>
            <a:r>
              <a:rPr lang="en-US" dirty="0" err="1"/>
              <a:t>dùng</a:t>
            </a:r>
            <a:r>
              <a:rPr lang="en-US" dirty="0"/>
              <a:t> long </a:t>
            </a:r>
            <a:r>
              <a:rPr lang="en-US" dirty="0" err="1"/>
              <a:t>đen</a:t>
            </a:r>
            <a:r>
              <a:rPr lang="en-US" dirty="0"/>
              <a:t> </a:t>
            </a:r>
            <a:r>
              <a:rPr lang="en-US" dirty="0" err="1"/>
              <a:t>hãm</a:t>
            </a:r>
            <a:r>
              <a:rPr lang="vi-VN" dirty="0"/>
              <a:t> để tránh </a:t>
            </a:r>
            <a:r>
              <a:rPr lang="en-US" dirty="0" err="1"/>
              <a:t>tự</a:t>
            </a:r>
            <a:r>
              <a:rPr lang="en-US" dirty="0"/>
              <a:t> </a:t>
            </a:r>
            <a:r>
              <a:rPr lang="en-US" dirty="0" err="1"/>
              <a:t>xoay</a:t>
            </a:r>
            <a:r>
              <a:rPr lang="vi-VN" dirty="0"/>
              <a:t> theo 7.4.2.3.7, sẽ phải chịu 100 chu kỳ </a:t>
            </a:r>
            <a:r>
              <a:rPr lang="en-US" dirty="0" err="1"/>
              <a:t>lắp</a:t>
            </a:r>
            <a:r>
              <a:rPr lang="en-US" dirty="0"/>
              <a:t>, </a:t>
            </a:r>
            <a:r>
              <a:rPr lang="en-US" dirty="0" err="1"/>
              <a:t>tháo</a:t>
            </a:r>
            <a:r>
              <a:rPr lang="en-US" dirty="0"/>
              <a:t> </a:t>
            </a:r>
            <a:r>
              <a:rPr lang="en-US" dirty="0" err="1"/>
              <a:t>dây</a:t>
            </a:r>
            <a:r>
              <a:rPr lang="en-US" dirty="0"/>
              <a:t> </a:t>
            </a:r>
            <a:r>
              <a:rPr lang="en-US" dirty="0" err="1"/>
              <a:t>dẫn</a:t>
            </a:r>
            <a:r>
              <a:rPr lang="vi-VN" dirty="0"/>
              <a:t> như mô tả trong 8.11.2</a:t>
            </a:r>
            <a:r>
              <a:rPr lang="vi-VN" dirty="0" smtClean="0"/>
              <a:t>.</a:t>
            </a:r>
          </a:p>
          <a:p>
            <a:pPr marL="0" indent="0">
              <a:buNone/>
            </a:pPr>
            <a:endParaRPr lang="vi-VN" dirty="0"/>
          </a:p>
          <a:p>
            <a:pPr marL="0" indent="0">
              <a:buNone/>
            </a:pPr>
            <a:r>
              <a:rPr lang="vi-VN" dirty="0"/>
              <a:t>8.11.2 Các dây thích hợp sẽ được đưa vào, và lực (mô-men) xoắn thắt chặt quy định tại Bảng 8.4 được áp dụng trong 10 giây cho các đầu cực. Các đầu cực sau đó được nới lỏng hoàn toàn. Sau 100 chu kỳ, các đầu vít sẽ không bị xoay hoặc có bất kỳ dấu hiệu hư hỏng nào.</a:t>
            </a:r>
          </a:p>
          <a:p>
            <a:endParaRPr lang="vi-VN" u="sng" dirty="0"/>
          </a:p>
          <a:p>
            <a:endParaRPr lang="vi-VN" u="sng" dirty="0"/>
          </a:p>
        </p:txBody>
      </p:sp>
    </p:spTree>
    <p:extLst>
      <p:ext uri="{BB962C8B-B14F-4D97-AF65-F5344CB8AC3E}">
        <p14:creationId xmlns:p14="http://schemas.microsoft.com/office/powerpoint/2010/main" val="18566701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dirty="0"/>
              <a:t>8 Thử nghiệm tính </a:t>
            </a:r>
            <a:r>
              <a:rPr lang="vi-VN" sz="3600" dirty="0" smtClean="0"/>
              <a:t>năng</a:t>
            </a:r>
            <a:endParaRPr lang="vi-VN" sz="3600" dirty="0"/>
          </a:p>
        </p:txBody>
      </p:sp>
      <p:sp>
        <p:nvSpPr>
          <p:cNvPr id="3" name="Content Placeholder 2"/>
          <p:cNvSpPr>
            <a:spLocks noGrp="1"/>
          </p:cNvSpPr>
          <p:nvPr>
            <p:ph idx="1"/>
          </p:nvPr>
        </p:nvSpPr>
        <p:spPr>
          <a:xfrm>
            <a:off x="457200" y="908720"/>
            <a:ext cx="8229600" cy="5616624"/>
          </a:xfrm>
        </p:spPr>
        <p:txBody>
          <a:bodyPr>
            <a:normAutofit fontScale="70000" lnSpcReduction="20000"/>
          </a:bodyPr>
          <a:lstStyle/>
          <a:p>
            <a:pPr marL="0" indent="0">
              <a:buNone/>
            </a:pPr>
            <a:r>
              <a:rPr lang="vi-VN" u="sng" dirty="0" smtClean="0">
                <a:hlinkClick r:id="rId2" action="ppaction://hlinkfile"/>
              </a:rPr>
              <a:t>8.12 </a:t>
            </a:r>
            <a:r>
              <a:rPr lang="vi-VN" u="sng" dirty="0">
                <a:hlinkClick r:id="rId2" action="ppaction://hlinkfile"/>
              </a:rPr>
              <a:t>Thử nghiệm chu kỳ nhiệt cho kết nối đâm xuyên lớp cách </a:t>
            </a:r>
            <a:r>
              <a:rPr lang="vi-VN" u="sng" dirty="0" smtClean="0">
                <a:hlinkClick r:id="rId2" action="ppaction://hlinkfile"/>
              </a:rPr>
              <a:t>điện</a:t>
            </a:r>
            <a:endParaRPr lang="vi-VN" u="sng" dirty="0" smtClean="0"/>
          </a:p>
          <a:p>
            <a:pPr marL="0" indent="0">
              <a:buNone/>
            </a:pPr>
            <a:r>
              <a:rPr lang="en-US" dirty="0"/>
              <a:t>8.12.1 </a:t>
            </a:r>
            <a:r>
              <a:rPr lang="en-US" dirty="0" err="1"/>
              <a:t>Sáu</a:t>
            </a:r>
            <a:r>
              <a:rPr lang="en-US" dirty="0"/>
              <a:t> </a:t>
            </a:r>
            <a:r>
              <a:rPr lang="en-US" dirty="0" err="1"/>
              <a:t>mẫu</a:t>
            </a:r>
            <a:r>
              <a:rPr lang="en-US" dirty="0"/>
              <a:t> </a:t>
            </a:r>
            <a:r>
              <a:rPr lang="en-US" dirty="0" err="1"/>
              <a:t>kết</a:t>
            </a:r>
            <a:r>
              <a:rPr lang="en-US" dirty="0"/>
              <a:t> </a:t>
            </a:r>
            <a:r>
              <a:rPr lang="en-US" dirty="0" err="1"/>
              <a:t>nối</a:t>
            </a:r>
            <a:r>
              <a:rPr lang="en-US" dirty="0"/>
              <a:t> </a:t>
            </a:r>
            <a:r>
              <a:rPr lang="en-US" dirty="0" err="1"/>
              <a:t>đâm</a:t>
            </a:r>
            <a:r>
              <a:rPr lang="en-US" dirty="0"/>
              <a:t> </a:t>
            </a:r>
            <a:r>
              <a:rPr lang="en-US" dirty="0" err="1"/>
              <a:t>xuyên</a:t>
            </a:r>
            <a:r>
              <a:rPr lang="en-US" dirty="0"/>
              <a:t> </a:t>
            </a:r>
            <a:r>
              <a:rPr lang="en-US" dirty="0" err="1"/>
              <a:t>lớp</a:t>
            </a:r>
            <a:r>
              <a:rPr lang="en-US" dirty="0"/>
              <a:t> </a:t>
            </a:r>
            <a:r>
              <a:rPr lang="en-US" dirty="0" err="1"/>
              <a:t>cách</a:t>
            </a:r>
            <a:r>
              <a:rPr lang="en-US" dirty="0"/>
              <a:t> </a:t>
            </a:r>
            <a:r>
              <a:rPr lang="en-US" dirty="0" err="1"/>
              <a:t>điện</a:t>
            </a:r>
            <a:r>
              <a:rPr lang="en-US" dirty="0"/>
              <a:t> (insulation-piercing connection) </a:t>
            </a:r>
            <a:r>
              <a:rPr lang="en-US" dirty="0" err="1"/>
              <a:t>phải</a:t>
            </a:r>
            <a:r>
              <a:rPr lang="en-US" dirty="0"/>
              <a:t> </a:t>
            </a:r>
            <a:r>
              <a:rPr lang="en-US" dirty="0" err="1"/>
              <a:t>được</a:t>
            </a:r>
            <a:r>
              <a:rPr lang="en-US" dirty="0"/>
              <a:t> </a:t>
            </a:r>
            <a:r>
              <a:rPr lang="en-US" dirty="0" err="1"/>
              <a:t>lắp</a:t>
            </a:r>
            <a:r>
              <a:rPr lang="en-US" dirty="0"/>
              <a:t> </a:t>
            </a:r>
            <a:r>
              <a:rPr lang="en-US" dirty="0" err="1"/>
              <a:t>ráp</a:t>
            </a:r>
            <a:r>
              <a:rPr lang="en-US" dirty="0"/>
              <a:t> </a:t>
            </a:r>
            <a:r>
              <a:rPr lang="en-US" dirty="0" err="1"/>
              <a:t>với</a:t>
            </a:r>
            <a:r>
              <a:rPr lang="en-US" dirty="0"/>
              <a:t> </a:t>
            </a:r>
            <a:r>
              <a:rPr lang="en-US" dirty="0" err="1"/>
              <a:t>các</a:t>
            </a:r>
            <a:r>
              <a:rPr lang="en-US" dirty="0"/>
              <a:t> </a:t>
            </a:r>
            <a:r>
              <a:rPr lang="en-US" dirty="0" err="1"/>
              <a:t>dây</a:t>
            </a:r>
            <a:r>
              <a:rPr lang="en-US" dirty="0"/>
              <a:t> </a:t>
            </a:r>
            <a:r>
              <a:rPr lang="en-US" dirty="0" err="1"/>
              <a:t>dẫn</a:t>
            </a:r>
            <a:r>
              <a:rPr lang="en-US" dirty="0"/>
              <a:t> </a:t>
            </a:r>
            <a:r>
              <a:rPr lang="en-US" dirty="0" err="1"/>
              <a:t>có</a:t>
            </a:r>
            <a:r>
              <a:rPr lang="en-US" dirty="0"/>
              <a:t> </a:t>
            </a:r>
            <a:r>
              <a:rPr lang="en-US" dirty="0" err="1"/>
              <a:t>kích</a:t>
            </a:r>
            <a:r>
              <a:rPr lang="en-US" dirty="0"/>
              <a:t> </a:t>
            </a:r>
            <a:r>
              <a:rPr lang="en-US" dirty="0" err="1"/>
              <a:t>thước</a:t>
            </a:r>
            <a:r>
              <a:rPr lang="en-US" dirty="0"/>
              <a:t> </a:t>
            </a:r>
            <a:r>
              <a:rPr lang="en-US" dirty="0" err="1"/>
              <a:t>và</a:t>
            </a:r>
            <a:r>
              <a:rPr lang="en-US" dirty="0"/>
              <a:t> </a:t>
            </a:r>
            <a:r>
              <a:rPr lang="en-US" dirty="0" err="1"/>
              <a:t>chủng</a:t>
            </a:r>
            <a:r>
              <a:rPr lang="en-US" dirty="0"/>
              <a:t> </a:t>
            </a:r>
            <a:r>
              <a:rPr lang="en-US" dirty="0" err="1"/>
              <a:t>loại</a:t>
            </a:r>
            <a:r>
              <a:rPr lang="en-US" dirty="0"/>
              <a:t> </a:t>
            </a:r>
            <a:r>
              <a:rPr lang="en-US" dirty="0" err="1"/>
              <a:t>mà</a:t>
            </a:r>
            <a:r>
              <a:rPr lang="en-US" dirty="0"/>
              <a:t> </a:t>
            </a:r>
            <a:r>
              <a:rPr lang="en-US" dirty="0" err="1"/>
              <a:t>chúng</a:t>
            </a:r>
            <a:r>
              <a:rPr lang="en-US" dirty="0"/>
              <a:t> </a:t>
            </a:r>
            <a:r>
              <a:rPr lang="en-US" dirty="0" err="1"/>
              <a:t>được</a:t>
            </a:r>
            <a:r>
              <a:rPr lang="en-US" dirty="0"/>
              <a:t> </a:t>
            </a:r>
            <a:r>
              <a:rPr lang="en-US" dirty="0" err="1"/>
              <a:t>dự</a:t>
            </a:r>
            <a:r>
              <a:rPr lang="en-US" dirty="0"/>
              <a:t> </a:t>
            </a:r>
            <a:r>
              <a:rPr lang="en-US" dirty="0" err="1"/>
              <a:t>định</a:t>
            </a:r>
            <a:r>
              <a:rPr lang="en-US" dirty="0"/>
              <a:t> </a:t>
            </a:r>
            <a:r>
              <a:rPr lang="en-US" dirty="0" err="1"/>
              <a:t>kết</a:t>
            </a:r>
            <a:r>
              <a:rPr lang="en-US" dirty="0"/>
              <a:t> </a:t>
            </a:r>
            <a:r>
              <a:rPr lang="en-US" dirty="0" err="1"/>
              <a:t>nối</a:t>
            </a:r>
            <a:r>
              <a:rPr lang="en-US" dirty="0"/>
              <a:t>. </a:t>
            </a:r>
            <a:r>
              <a:rPr lang="en-US" dirty="0" err="1"/>
              <a:t>Nhiệt</a:t>
            </a:r>
            <a:r>
              <a:rPr lang="en-US" dirty="0"/>
              <a:t> </a:t>
            </a:r>
            <a:r>
              <a:rPr lang="en-US" dirty="0" err="1"/>
              <a:t>độ</a:t>
            </a:r>
            <a:r>
              <a:rPr lang="en-US" dirty="0"/>
              <a:t> </a:t>
            </a:r>
            <a:r>
              <a:rPr lang="en-US" dirty="0" err="1"/>
              <a:t>của</a:t>
            </a:r>
            <a:r>
              <a:rPr lang="en-US" dirty="0"/>
              <a:t> </a:t>
            </a:r>
            <a:r>
              <a:rPr lang="en-US" dirty="0" err="1"/>
              <a:t>các</a:t>
            </a:r>
            <a:r>
              <a:rPr lang="en-US" dirty="0"/>
              <a:t> </a:t>
            </a:r>
            <a:r>
              <a:rPr lang="en-US" dirty="0" err="1"/>
              <a:t>kết</a:t>
            </a:r>
            <a:r>
              <a:rPr lang="en-US" dirty="0"/>
              <a:t> </a:t>
            </a:r>
            <a:r>
              <a:rPr lang="en-US" dirty="0" err="1"/>
              <a:t>nối</a:t>
            </a:r>
            <a:r>
              <a:rPr lang="en-US" dirty="0"/>
              <a:t> </a:t>
            </a:r>
            <a:r>
              <a:rPr lang="en-US" dirty="0" err="1"/>
              <a:t>đầu</a:t>
            </a:r>
            <a:r>
              <a:rPr lang="en-US" dirty="0"/>
              <a:t> </a:t>
            </a:r>
            <a:r>
              <a:rPr lang="en-US" dirty="0" err="1"/>
              <a:t>cực</a:t>
            </a:r>
            <a:r>
              <a:rPr lang="en-US" dirty="0"/>
              <a:t> </a:t>
            </a:r>
            <a:r>
              <a:rPr lang="en-US" dirty="0" err="1"/>
              <a:t>đâm</a:t>
            </a:r>
            <a:r>
              <a:rPr lang="en-US" dirty="0"/>
              <a:t> </a:t>
            </a:r>
            <a:r>
              <a:rPr lang="en-US" dirty="0" err="1"/>
              <a:t>xuyên</a:t>
            </a:r>
            <a:r>
              <a:rPr lang="en-US" dirty="0"/>
              <a:t> </a:t>
            </a:r>
            <a:r>
              <a:rPr lang="en-US" dirty="0" err="1"/>
              <a:t>cách</a:t>
            </a:r>
            <a:r>
              <a:rPr lang="en-US" dirty="0"/>
              <a:t> </a:t>
            </a:r>
            <a:r>
              <a:rPr lang="en-US" dirty="0" err="1"/>
              <a:t>điện</a:t>
            </a:r>
            <a:r>
              <a:rPr lang="en-US" dirty="0"/>
              <a:t> </a:t>
            </a:r>
            <a:r>
              <a:rPr lang="en-US" dirty="0" err="1"/>
              <a:t>được</a:t>
            </a:r>
            <a:r>
              <a:rPr lang="en-US" dirty="0"/>
              <a:t> </a:t>
            </a:r>
            <a:r>
              <a:rPr lang="en-US" dirty="0" err="1"/>
              <a:t>theo</a:t>
            </a:r>
            <a:r>
              <a:rPr lang="en-US" dirty="0"/>
              <a:t> </a:t>
            </a:r>
            <a:r>
              <a:rPr lang="en-US" dirty="0" err="1"/>
              <a:t>dõi</a:t>
            </a:r>
            <a:r>
              <a:rPr lang="en-US" dirty="0"/>
              <a:t> </a:t>
            </a:r>
            <a:r>
              <a:rPr lang="en-US" dirty="0" err="1"/>
              <a:t>liên</a:t>
            </a:r>
            <a:r>
              <a:rPr lang="en-US" dirty="0"/>
              <a:t> </a:t>
            </a:r>
            <a:r>
              <a:rPr lang="en-US" dirty="0" err="1"/>
              <a:t>tục</a:t>
            </a:r>
            <a:r>
              <a:rPr lang="en-US" dirty="0"/>
              <a:t> </a:t>
            </a:r>
            <a:r>
              <a:rPr lang="en-US" dirty="0" err="1"/>
              <a:t>trong</a:t>
            </a:r>
            <a:r>
              <a:rPr lang="en-US" dirty="0"/>
              <a:t> 7 </a:t>
            </a:r>
            <a:r>
              <a:rPr lang="en-US" dirty="0" err="1"/>
              <a:t>giờ</a:t>
            </a:r>
            <a:r>
              <a:rPr lang="en-US" dirty="0"/>
              <a:t> </a:t>
            </a:r>
            <a:r>
              <a:rPr lang="en-US" dirty="0" err="1"/>
              <a:t>khi</a:t>
            </a:r>
            <a:r>
              <a:rPr lang="en-US" dirty="0"/>
              <a:t> </a:t>
            </a:r>
            <a:r>
              <a:rPr lang="en-US" dirty="0" err="1"/>
              <a:t>dòng</a:t>
            </a:r>
            <a:r>
              <a:rPr lang="en-US" dirty="0"/>
              <a:t> </a:t>
            </a:r>
            <a:r>
              <a:rPr lang="en-US" dirty="0" err="1"/>
              <a:t>tải</a:t>
            </a:r>
            <a:r>
              <a:rPr lang="en-US" dirty="0"/>
              <a:t> </a:t>
            </a:r>
            <a:r>
              <a:rPr lang="en-US" dirty="0" err="1"/>
              <a:t>danh</a:t>
            </a:r>
            <a:r>
              <a:rPr lang="en-US" dirty="0"/>
              <a:t> </a:t>
            </a:r>
            <a:r>
              <a:rPr lang="en-US" dirty="0" err="1"/>
              <a:t>định</a:t>
            </a:r>
            <a:r>
              <a:rPr lang="en-US" dirty="0"/>
              <a:t> </a:t>
            </a:r>
            <a:r>
              <a:rPr lang="en-US" dirty="0" err="1"/>
              <a:t>tối</a:t>
            </a:r>
            <a:r>
              <a:rPr lang="en-US" dirty="0"/>
              <a:t> </a:t>
            </a:r>
            <a:r>
              <a:rPr lang="en-US" dirty="0" err="1"/>
              <a:t>đa</a:t>
            </a:r>
            <a:r>
              <a:rPr lang="en-US" dirty="0"/>
              <a:t> </a:t>
            </a:r>
            <a:r>
              <a:rPr lang="en-US" dirty="0" err="1"/>
              <a:t>đang</a:t>
            </a:r>
            <a:r>
              <a:rPr lang="en-US" dirty="0"/>
              <a:t> </a:t>
            </a:r>
            <a:r>
              <a:rPr lang="en-US" dirty="0" err="1"/>
              <a:t>chạy</a:t>
            </a:r>
            <a:r>
              <a:rPr lang="en-US" dirty="0"/>
              <a:t> qua. </a:t>
            </a:r>
            <a:r>
              <a:rPr lang="en-US" dirty="0" err="1"/>
              <a:t>Sau</a:t>
            </a:r>
            <a:r>
              <a:rPr lang="en-US" dirty="0"/>
              <a:t> </a:t>
            </a:r>
            <a:r>
              <a:rPr lang="en-US" dirty="0" err="1"/>
              <a:t>đó</a:t>
            </a:r>
            <a:r>
              <a:rPr lang="en-US" dirty="0"/>
              <a:t> </a:t>
            </a:r>
            <a:r>
              <a:rPr lang="en-US" dirty="0" err="1"/>
              <a:t>các</a:t>
            </a:r>
            <a:r>
              <a:rPr lang="en-US" dirty="0"/>
              <a:t> </a:t>
            </a:r>
            <a:r>
              <a:rPr lang="en-US" dirty="0" err="1"/>
              <a:t>mẫu</a:t>
            </a:r>
            <a:r>
              <a:rPr lang="en-US" dirty="0"/>
              <a:t> </a:t>
            </a:r>
            <a:r>
              <a:rPr lang="en-US" dirty="0" err="1"/>
              <a:t>phải</a:t>
            </a:r>
            <a:r>
              <a:rPr lang="en-US" dirty="0"/>
              <a:t> </a:t>
            </a:r>
            <a:r>
              <a:rPr lang="en-US" dirty="0" err="1"/>
              <a:t>chịu</a:t>
            </a:r>
            <a:r>
              <a:rPr lang="en-US" dirty="0"/>
              <a:t> 180 </a:t>
            </a:r>
            <a:r>
              <a:rPr lang="en-US" dirty="0" err="1"/>
              <a:t>chu</a:t>
            </a:r>
            <a:r>
              <a:rPr lang="en-US" dirty="0"/>
              <a:t> </a:t>
            </a:r>
            <a:r>
              <a:rPr lang="en-US" dirty="0" err="1"/>
              <a:t>kỳ</a:t>
            </a:r>
            <a:r>
              <a:rPr lang="en-US" dirty="0"/>
              <a:t> </a:t>
            </a:r>
            <a:r>
              <a:rPr lang="en-US" dirty="0" err="1"/>
              <a:t>với</a:t>
            </a:r>
            <a:r>
              <a:rPr lang="en-US" dirty="0"/>
              <a:t> </a:t>
            </a:r>
            <a:r>
              <a:rPr lang="en-US" dirty="0" err="1"/>
              <a:t>một</a:t>
            </a:r>
            <a:r>
              <a:rPr lang="en-US" dirty="0"/>
              <a:t> </a:t>
            </a:r>
            <a:r>
              <a:rPr lang="en-US" dirty="0" err="1"/>
              <a:t>tỷ</a:t>
            </a:r>
            <a:r>
              <a:rPr lang="en-US" dirty="0"/>
              <a:t> </a:t>
            </a:r>
            <a:r>
              <a:rPr lang="en-US" dirty="0" err="1"/>
              <a:t>lệ</a:t>
            </a:r>
            <a:r>
              <a:rPr lang="en-US" dirty="0"/>
              <a:t> 3-1/2 </a:t>
            </a:r>
            <a:r>
              <a:rPr lang="en-US" dirty="0" err="1"/>
              <a:t>giờ</a:t>
            </a:r>
            <a:r>
              <a:rPr lang="en-US" dirty="0"/>
              <a:t> </a:t>
            </a:r>
            <a:r>
              <a:rPr lang="en-US" dirty="0" err="1"/>
              <a:t>bật</a:t>
            </a:r>
            <a:r>
              <a:rPr lang="en-US" dirty="0"/>
              <a:t> </a:t>
            </a:r>
            <a:r>
              <a:rPr lang="en-US" dirty="0" err="1"/>
              <a:t>và</a:t>
            </a:r>
            <a:r>
              <a:rPr lang="en-US" dirty="0"/>
              <a:t> 1/2 </a:t>
            </a:r>
            <a:r>
              <a:rPr lang="en-US" dirty="0" err="1"/>
              <a:t>giờ</a:t>
            </a:r>
            <a:r>
              <a:rPr lang="en-US" dirty="0"/>
              <a:t> </a:t>
            </a:r>
            <a:r>
              <a:rPr lang="en-US" dirty="0" err="1"/>
              <a:t>tắt</a:t>
            </a:r>
            <a:r>
              <a:rPr lang="en-US" dirty="0"/>
              <a:t> (</a:t>
            </a:r>
            <a:r>
              <a:rPr lang="en-US" dirty="0" err="1"/>
              <a:t>thời</a:t>
            </a:r>
            <a:r>
              <a:rPr lang="en-US" dirty="0"/>
              <a:t> </a:t>
            </a:r>
            <a:r>
              <a:rPr lang="en-US" dirty="0" err="1"/>
              <a:t>gian</a:t>
            </a:r>
            <a:r>
              <a:rPr lang="en-US" dirty="0"/>
              <a:t> </a:t>
            </a:r>
            <a:r>
              <a:rPr lang="en-US" dirty="0" err="1"/>
              <a:t>chu</a:t>
            </a:r>
            <a:r>
              <a:rPr lang="en-US" dirty="0"/>
              <a:t> </a:t>
            </a:r>
            <a:r>
              <a:rPr lang="en-US" dirty="0" err="1"/>
              <a:t>kỳ</a:t>
            </a:r>
            <a:r>
              <a:rPr lang="en-US" dirty="0"/>
              <a:t> </a:t>
            </a:r>
            <a:r>
              <a:rPr lang="en-US" dirty="0" err="1"/>
              <a:t>tắt</a:t>
            </a:r>
            <a:r>
              <a:rPr lang="en-US" dirty="0"/>
              <a:t> </a:t>
            </a:r>
            <a:r>
              <a:rPr lang="en-US" dirty="0" err="1"/>
              <a:t>có</a:t>
            </a:r>
            <a:r>
              <a:rPr lang="en-US" dirty="0"/>
              <a:t> </a:t>
            </a:r>
            <a:r>
              <a:rPr lang="en-US" dirty="0" err="1"/>
              <a:t>thể</a:t>
            </a:r>
            <a:r>
              <a:rPr lang="en-US" dirty="0"/>
              <a:t> </a:t>
            </a:r>
            <a:r>
              <a:rPr lang="en-US" dirty="0" err="1"/>
              <a:t>được</a:t>
            </a:r>
            <a:r>
              <a:rPr lang="en-US" dirty="0"/>
              <a:t> </a:t>
            </a:r>
            <a:r>
              <a:rPr lang="en-US" dirty="0" err="1"/>
              <a:t>mở</a:t>
            </a:r>
            <a:r>
              <a:rPr lang="en-US" dirty="0"/>
              <a:t> </a:t>
            </a:r>
            <a:r>
              <a:rPr lang="en-US" dirty="0" err="1"/>
              <a:t>rộng</a:t>
            </a:r>
            <a:r>
              <a:rPr lang="en-US" dirty="0"/>
              <a:t> </a:t>
            </a:r>
            <a:r>
              <a:rPr lang="en-US" dirty="0" err="1"/>
              <a:t>để</a:t>
            </a:r>
            <a:r>
              <a:rPr lang="en-US" dirty="0"/>
              <a:t> </a:t>
            </a:r>
            <a:r>
              <a:rPr lang="en-US" dirty="0" err="1"/>
              <a:t>thuận</a:t>
            </a:r>
            <a:r>
              <a:rPr lang="en-US" dirty="0"/>
              <a:t> </a:t>
            </a:r>
            <a:r>
              <a:rPr lang="en-US" dirty="0" err="1"/>
              <a:t>tiện</a:t>
            </a:r>
            <a:r>
              <a:rPr lang="en-US" dirty="0"/>
              <a:t> </a:t>
            </a:r>
            <a:r>
              <a:rPr lang="en-US" dirty="0" err="1"/>
              <a:t>cho</a:t>
            </a:r>
            <a:r>
              <a:rPr lang="en-US" dirty="0"/>
              <a:t> </a:t>
            </a:r>
            <a:r>
              <a:rPr lang="en-US" dirty="0" err="1"/>
              <a:t>phép</a:t>
            </a:r>
            <a:r>
              <a:rPr lang="en-US" dirty="0"/>
              <a:t> </a:t>
            </a:r>
            <a:r>
              <a:rPr lang="en-US" dirty="0" err="1"/>
              <a:t>đo</a:t>
            </a:r>
            <a:r>
              <a:rPr lang="en-US" dirty="0"/>
              <a:t>), </a:t>
            </a:r>
            <a:r>
              <a:rPr lang="en-US" dirty="0" err="1"/>
              <a:t>trong</a:t>
            </a:r>
            <a:r>
              <a:rPr lang="en-US" dirty="0"/>
              <a:t> </a:t>
            </a:r>
            <a:r>
              <a:rPr lang="en-US" dirty="0" err="1"/>
              <a:t>lúc</a:t>
            </a:r>
            <a:r>
              <a:rPr lang="en-US" dirty="0"/>
              <a:t> </a:t>
            </a:r>
            <a:r>
              <a:rPr lang="en-US" dirty="0" err="1"/>
              <a:t>tiếp</a:t>
            </a:r>
            <a:r>
              <a:rPr lang="en-US" dirty="0"/>
              <a:t> </a:t>
            </a:r>
            <a:r>
              <a:rPr lang="en-US" dirty="0" err="1"/>
              <a:t>tục</a:t>
            </a:r>
            <a:r>
              <a:rPr lang="en-US" dirty="0"/>
              <a:t> </a:t>
            </a:r>
            <a:r>
              <a:rPr lang="en-US" dirty="0" err="1"/>
              <a:t>theo</a:t>
            </a:r>
            <a:r>
              <a:rPr lang="en-US" dirty="0"/>
              <a:t> </a:t>
            </a:r>
            <a:r>
              <a:rPr lang="en-US" dirty="0" err="1"/>
              <a:t>dõi</a:t>
            </a:r>
            <a:r>
              <a:rPr lang="en-US" dirty="0"/>
              <a:t> </a:t>
            </a:r>
            <a:r>
              <a:rPr lang="en-US" dirty="0" err="1"/>
              <a:t>nhiệt</a:t>
            </a:r>
            <a:r>
              <a:rPr lang="en-US" dirty="0"/>
              <a:t> </a:t>
            </a:r>
            <a:r>
              <a:rPr lang="en-US" dirty="0" err="1"/>
              <a:t>độ</a:t>
            </a:r>
            <a:r>
              <a:rPr lang="en-US" dirty="0"/>
              <a:t> </a:t>
            </a:r>
            <a:r>
              <a:rPr lang="en-US" dirty="0" err="1"/>
              <a:t>của</a:t>
            </a:r>
            <a:r>
              <a:rPr lang="en-US" dirty="0"/>
              <a:t> </a:t>
            </a:r>
            <a:r>
              <a:rPr lang="en-US" dirty="0" err="1"/>
              <a:t>các</a:t>
            </a:r>
            <a:r>
              <a:rPr lang="en-US" dirty="0"/>
              <a:t> </a:t>
            </a:r>
            <a:r>
              <a:rPr lang="en-US" dirty="0" err="1"/>
              <a:t>kết</a:t>
            </a:r>
            <a:r>
              <a:rPr lang="en-US" dirty="0"/>
              <a:t> </a:t>
            </a:r>
            <a:r>
              <a:rPr lang="en-US" dirty="0" err="1"/>
              <a:t>nối</a:t>
            </a:r>
            <a:r>
              <a:rPr lang="en-US" dirty="0"/>
              <a:t> </a:t>
            </a:r>
            <a:r>
              <a:rPr lang="en-US" dirty="0" err="1"/>
              <a:t>đầu</a:t>
            </a:r>
            <a:r>
              <a:rPr lang="en-US" dirty="0"/>
              <a:t> </a:t>
            </a:r>
            <a:r>
              <a:rPr lang="en-US" dirty="0" err="1"/>
              <a:t>cực</a:t>
            </a:r>
            <a:r>
              <a:rPr lang="en-US" dirty="0"/>
              <a:t> </a:t>
            </a:r>
            <a:r>
              <a:rPr lang="en-US" dirty="0" err="1"/>
              <a:t>đâm</a:t>
            </a:r>
            <a:r>
              <a:rPr lang="en-US" dirty="0"/>
              <a:t> </a:t>
            </a:r>
            <a:r>
              <a:rPr lang="en-US" dirty="0" err="1"/>
              <a:t>xuyên</a:t>
            </a:r>
            <a:r>
              <a:rPr lang="en-US" dirty="0"/>
              <a:t> </a:t>
            </a:r>
            <a:r>
              <a:rPr lang="en-US" dirty="0" err="1"/>
              <a:t>lớp</a:t>
            </a:r>
            <a:r>
              <a:rPr lang="en-US" dirty="0"/>
              <a:t> </a:t>
            </a:r>
            <a:r>
              <a:rPr lang="en-US" dirty="0" err="1"/>
              <a:t>cách</a:t>
            </a:r>
            <a:r>
              <a:rPr lang="en-US" dirty="0"/>
              <a:t> </a:t>
            </a:r>
            <a:r>
              <a:rPr lang="en-US" dirty="0" err="1"/>
              <a:t>điện</a:t>
            </a:r>
            <a:r>
              <a:rPr lang="en-US" dirty="0"/>
              <a:t>. </a:t>
            </a:r>
            <a:r>
              <a:rPr lang="en-US" dirty="0" err="1"/>
              <a:t>Sau</a:t>
            </a:r>
            <a:r>
              <a:rPr lang="en-US" dirty="0"/>
              <a:t> </a:t>
            </a:r>
            <a:r>
              <a:rPr lang="en-US" dirty="0" err="1"/>
              <a:t>chu</a:t>
            </a:r>
            <a:r>
              <a:rPr lang="en-US" dirty="0"/>
              <a:t> </a:t>
            </a:r>
            <a:r>
              <a:rPr lang="en-US" dirty="0" err="1"/>
              <a:t>kỳ</a:t>
            </a:r>
            <a:r>
              <a:rPr lang="en-US" dirty="0"/>
              <a:t> </a:t>
            </a:r>
            <a:r>
              <a:rPr lang="en-US" dirty="0" err="1"/>
              <a:t>cuối</a:t>
            </a:r>
            <a:r>
              <a:rPr lang="en-US" dirty="0"/>
              <a:t> </a:t>
            </a:r>
            <a:r>
              <a:rPr lang="en-US" dirty="0" err="1"/>
              <a:t>cùng</a:t>
            </a:r>
            <a:r>
              <a:rPr lang="en-US" dirty="0"/>
              <a:t>, </a:t>
            </a:r>
            <a:r>
              <a:rPr lang="en-US" dirty="0" err="1"/>
              <a:t>các</a:t>
            </a:r>
            <a:r>
              <a:rPr lang="en-US" dirty="0"/>
              <a:t> </a:t>
            </a:r>
            <a:r>
              <a:rPr lang="en-US" dirty="0" err="1"/>
              <a:t>mẫu</a:t>
            </a:r>
            <a:r>
              <a:rPr lang="en-US" dirty="0"/>
              <a:t> </a:t>
            </a:r>
            <a:r>
              <a:rPr lang="en-US" dirty="0" err="1"/>
              <a:t>được</a:t>
            </a:r>
            <a:r>
              <a:rPr lang="en-US" dirty="0"/>
              <a:t> </a:t>
            </a:r>
            <a:r>
              <a:rPr lang="en-US" dirty="0" err="1"/>
              <a:t>cấp</a:t>
            </a:r>
            <a:r>
              <a:rPr lang="en-US" dirty="0"/>
              <a:t> </a:t>
            </a:r>
            <a:r>
              <a:rPr lang="en-US" dirty="0" err="1"/>
              <a:t>điện</a:t>
            </a:r>
            <a:r>
              <a:rPr lang="en-US" dirty="0"/>
              <a:t> </a:t>
            </a:r>
            <a:r>
              <a:rPr lang="en-US" dirty="0" err="1"/>
              <a:t>trong</a:t>
            </a:r>
            <a:r>
              <a:rPr lang="en-US" dirty="0"/>
              <a:t> </a:t>
            </a:r>
            <a:r>
              <a:rPr lang="en-US" dirty="0" err="1"/>
              <a:t>khoảng</a:t>
            </a:r>
            <a:r>
              <a:rPr lang="en-US" dirty="0"/>
              <a:t> </a:t>
            </a:r>
            <a:r>
              <a:rPr lang="en-US" dirty="0" err="1"/>
              <a:t>thời</a:t>
            </a:r>
            <a:r>
              <a:rPr lang="en-US" dirty="0"/>
              <a:t> </a:t>
            </a:r>
            <a:r>
              <a:rPr lang="en-US" dirty="0" err="1"/>
              <a:t>gian</a:t>
            </a:r>
            <a:r>
              <a:rPr lang="en-US" dirty="0"/>
              <a:t> 7 </a:t>
            </a:r>
            <a:r>
              <a:rPr lang="en-US" dirty="0" err="1"/>
              <a:t>giờ</a:t>
            </a:r>
            <a:r>
              <a:rPr lang="en-US" dirty="0"/>
              <a:t>, </a:t>
            </a:r>
            <a:r>
              <a:rPr lang="en-US" dirty="0" err="1"/>
              <a:t>trong</a:t>
            </a:r>
            <a:r>
              <a:rPr lang="en-US" dirty="0"/>
              <a:t> </a:t>
            </a:r>
            <a:r>
              <a:rPr lang="en-US" dirty="0" err="1"/>
              <a:t>khi</a:t>
            </a:r>
            <a:r>
              <a:rPr lang="en-US" dirty="0"/>
              <a:t> </a:t>
            </a:r>
            <a:r>
              <a:rPr lang="en-US" dirty="0" err="1"/>
              <a:t>vẫn</a:t>
            </a:r>
            <a:r>
              <a:rPr lang="en-US" dirty="0"/>
              <a:t> </a:t>
            </a:r>
            <a:r>
              <a:rPr lang="en-US" dirty="0" err="1"/>
              <a:t>theo</a:t>
            </a:r>
            <a:r>
              <a:rPr lang="en-US" dirty="0"/>
              <a:t> </a:t>
            </a:r>
            <a:r>
              <a:rPr lang="en-US" dirty="0" err="1"/>
              <a:t>dõi</a:t>
            </a:r>
            <a:r>
              <a:rPr lang="en-US" dirty="0"/>
              <a:t> </a:t>
            </a:r>
            <a:r>
              <a:rPr lang="en-US" dirty="0" err="1"/>
              <a:t>nhiệt</a:t>
            </a:r>
            <a:r>
              <a:rPr lang="en-US" dirty="0"/>
              <a:t> </a:t>
            </a:r>
            <a:r>
              <a:rPr lang="en-US" dirty="0" err="1"/>
              <a:t>độ</a:t>
            </a:r>
            <a:r>
              <a:rPr lang="en-US" dirty="0" smtClean="0"/>
              <a:t>.</a:t>
            </a:r>
          </a:p>
          <a:p>
            <a:pPr marL="0" indent="0">
              <a:buNone/>
            </a:pPr>
            <a:endParaRPr lang="vi-VN" dirty="0"/>
          </a:p>
          <a:p>
            <a:pPr marL="0" indent="0">
              <a:buNone/>
            </a:pPr>
            <a:r>
              <a:rPr lang="en-US" dirty="0"/>
              <a:t>8.12.2 </a:t>
            </a:r>
            <a:r>
              <a:rPr lang="en-US" dirty="0" err="1"/>
              <a:t>Nhiệt</a:t>
            </a:r>
            <a:r>
              <a:rPr lang="en-US" dirty="0"/>
              <a:t> </a:t>
            </a:r>
            <a:r>
              <a:rPr lang="en-US" dirty="0" err="1"/>
              <a:t>độ</a:t>
            </a:r>
            <a:r>
              <a:rPr lang="en-US" dirty="0"/>
              <a:t> </a:t>
            </a:r>
            <a:r>
              <a:rPr lang="en-US" dirty="0" err="1"/>
              <a:t>của</a:t>
            </a:r>
            <a:r>
              <a:rPr lang="en-US" dirty="0"/>
              <a:t> </a:t>
            </a:r>
            <a:r>
              <a:rPr lang="en-US" dirty="0" err="1"/>
              <a:t>các</a:t>
            </a:r>
            <a:r>
              <a:rPr lang="en-US" dirty="0"/>
              <a:t> </a:t>
            </a:r>
            <a:r>
              <a:rPr lang="en-US" dirty="0" err="1"/>
              <a:t>kết</a:t>
            </a:r>
            <a:r>
              <a:rPr lang="en-US" dirty="0"/>
              <a:t> </a:t>
            </a:r>
            <a:r>
              <a:rPr lang="en-US" dirty="0" err="1"/>
              <a:t>nối</a:t>
            </a:r>
            <a:r>
              <a:rPr lang="en-US" dirty="0"/>
              <a:t> </a:t>
            </a:r>
            <a:r>
              <a:rPr lang="en-US" dirty="0" err="1"/>
              <a:t>đầu</a:t>
            </a:r>
            <a:r>
              <a:rPr lang="en-US" dirty="0"/>
              <a:t> </a:t>
            </a:r>
            <a:r>
              <a:rPr lang="en-US" dirty="0" err="1"/>
              <a:t>cực</a:t>
            </a:r>
            <a:r>
              <a:rPr lang="en-US" dirty="0"/>
              <a:t> </a:t>
            </a:r>
            <a:r>
              <a:rPr lang="en-US" dirty="0" err="1"/>
              <a:t>đâm</a:t>
            </a:r>
            <a:r>
              <a:rPr lang="en-US" dirty="0"/>
              <a:t> </a:t>
            </a:r>
            <a:r>
              <a:rPr lang="en-US" dirty="0" err="1"/>
              <a:t>xuyên</a:t>
            </a:r>
            <a:r>
              <a:rPr lang="en-US" dirty="0"/>
              <a:t> </a:t>
            </a:r>
            <a:r>
              <a:rPr lang="en-US" dirty="0" err="1"/>
              <a:t>cách</a:t>
            </a:r>
            <a:r>
              <a:rPr lang="en-US" dirty="0"/>
              <a:t> </a:t>
            </a:r>
            <a:r>
              <a:rPr lang="en-US" dirty="0" err="1"/>
              <a:t>điện</a:t>
            </a:r>
            <a:r>
              <a:rPr lang="en-US" dirty="0"/>
              <a:t> </a:t>
            </a:r>
            <a:r>
              <a:rPr lang="en-US" dirty="0" err="1"/>
              <a:t>trên</a:t>
            </a:r>
            <a:r>
              <a:rPr lang="en-US" dirty="0"/>
              <a:t> </a:t>
            </a:r>
            <a:r>
              <a:rPr lang="en-US" dirty="0" err="1"/>
              <a:t>từng</a:t>
            </a:r>
            <a:r>
              <a:rPr lang="en-US" dirty="0"/>
              <a:t> </a:t>
            </a:r>
            <a:r>
              <a:rPr lang="en-US" dirty="0" err="1"/>
              <a:t>thiết</a:t>
            </a:r>
            <a:r>
              <a:rPr lang="en-US" dirty="0"/>
              <a:t> </a:t>
            </a:r>
            <a:r>
              <a:rPr lang="en-US" dirty="0" err="1"/>
              <a:t>bị</a:t>
            </a:r>
            <a:r>
              <a:rPr lang="en-US" dirty="0"/>
              <a:t> LED ở </a:t>
            </a:r>
            <a:r>
              <a:rPr lang="en-US" dirty="0" err="1"/>
              <a:t>cuối</a:t>
            </a:r>
            <a:r>
              <a:rPr lang="en-US" dirty="0"/>
              <a:t> </a:t>
            </a:r>
            <a:r>
              <a:rPr lang="en-US" dirty="0" err="1"/>
              <a:t>của</a:t>
            </a:r>
            <a:r>
              <a:rPr lang="en-US" dirty="0"/>
              <a:t> </a:t>
            </a:r>
            <a:r>
              <a:rPr lang="en-US" dirty="0" err="1"/>
              <a:t>thử</a:t>
            </a:r>
            <a:r>
              <a:rPr lang="en-US" dirty="0"/>
              <a:t> </a:t>
            </a:r>
            <a:r>
              <a:rPr lang="en-US" dirty="0" err="1"/>
              <a:t>nghiệm</a:t>
            </a:r>
            <a:r>
              <a:rPr lang="en-US" dirty="0"/>
              <a:t> </a:t>
            </a:r>
            <a:r>
              <a:rPr lang="en-US" dirty="0" err="1"/>
              <a:t>không</a:t>
            </a:r>
            <a:r>
              <a:rPr lang="en-US" dirty="0"/>
              <a:t> </a:t>
            </a:r>
            <a:r>
              <a:rPr lang="en-US" dirty="0" err="1"/>
              <a:t>được</a:t>
            </a:r>
            <a:r>
              <a:rPr lang="en-US" dirty="0"/>
              <a:t> </a:t>
            </a:r>
            <a:r>
              <a:rPr lang="en-US" dirty="0" err="1"/>
              <a:t>vượt</a:t>
            </a:r>
            <a:r>
              <a:rPr lang="en-US" dirty="0"/>
              <a:t> </a:t>
            </a:r>
            <a:r>
              <a:rPr lang="en-US" dirty="0" err="1"/>
              <a:t>quá</a:t>
            </a:r>
            <a:r>
              <a:rPr lang="en-US" dirty="0"/>
              <a:t> 30°C (54°F) </a:t>
            </a:r>
            <a:r>
              <a:rPr lang="en-US" dirty="0" err="1"/>
              <a:t>cao</a:t>
            </a:r>
            <a:r>
              <a:rPr lang="en-US" dirty="0"/>
              <a:t> </a:t>
            </a:r>
            <a:r>
              <a:rPr lang="en-US" dirty="0" err="1"/>
              <a:t>hơn</a:t>
            </a:r>
            <a:r>
              <a:rPr lang="en-US" dirty="0"/>
              <a:t> so </a:t>
            </a:r>
            <a:r>
              <a:rPr lang="en-US" dirty="0" err="1"/>
              <a:t>với</a:t>
            </a:r>
            <a:r>
              <a:rPr lang="en-US" dirty="0"/>
              <a:t> </a:t>
            </a:r>
            <a:r>
              <a:rPr lang="en-US" dirty="0" err="1"/>
              <a:t>nhiệt</a:t>
            </a:r>
            <a:r>
              <a:rPr lang="en-US" dirty="0"/>
              <a:t> </a:t>
            </a:r>
            <a:r>
              <a:rPr lang="en-US" dirty="0" err="1"/>
              <a:t>độ</a:t>
            </a:r>
            <a:r>
              <a:rPr lang="en-US" dirty="0"/>
              <a:t> </a:t>
            </a:r>
            <a:r>
              <a:rPr lang="en-US" dirty="0" err="1"/>
              <a:t>đo</a:t>
            </a:r>
            <a:r>
              <a:rPr lang="en-US" dirty="0"/>
              <a:t> </a:t>
            </a:r>
            <a:r>
              <a:rPr lang="en-US" dirty="0" err="1"/>
              <a:t>trên</a:t>
            </a:r>
            <a:r>
              <a:rPr lang="en-US" dirty="0"/>
              <a:t> </a:t>
            </a:r>
            <a:r>
              <a:rPr lang="en-US" dirty="0" err="1"/>
              <a:t>cùng</a:t>
            </a:r>
            <a:r>
              <a:rPr lang="en-US" dirty="0"/>
              <a:t> </a:t>
            </a:r>
            <a:r>
              <a:rPr lang="en-US" dirty="0" err="1"/>
              <a:t>thiết</a:t>
            </a:r>
            <a:r>
              <a:rPr lang="en-US" dirty="0"/>
              <a:t> </a:t>
            </a:r>
            <a:r>
              <a:rPr lang="en-US" dirty="0" err="1"/>
              <a:t>bị</a:t>
            </a:r>
            <a:r>
              <a:rPr lang="en-US" dirty="0"/>
              <a:t> </a:t>
            </a:r>
            <a:r>
              <a:rPr lang="en-US" dirty="0" err="1"/>
              <a:t>sau</a:t>
            </a:r>
            <a:r>
              <a:rPr lang="en-US" dirty="0"/>
              <a:t> 7 </a:t>
            </a:r>
            <a:r>
              <a:rPr lang="en-US" dirty="0" err="1"/>
              <a:t>giờ</a:t>
            </a:r>
            <a:r>
              <a:rPr lang="en-US" dirty="0"/>
              <a:t> </a:t>
            </a:r>
            <a:r>
              <a:rPr lang="en-US" dirty="0" err="1"/>
              <a:t>hoạt</a:t>
            </a:r>
            <a:r>
              <a:rPr lang="en-US" dirty="0"/>
              <a:t> </a:t>
            </a:r>
            <a:r>
              <a:rPr lang="en-US" dirty="0" err="1"/>
              <a:t>động</a:t>
            </a:r>
            <a:r>
              <a:rPr lang="en-US" dirty="0"/>
              <a:t> </a:t>
            </a:r>
            <a:r>
              <a:rPr lang="en-US" dirty="0" err="1"/>
              <a:t>đầu</a:t>
            </a:r>
            <a:r>
              <a:rPr lang="en-US" dirty="0"/>
              <a:t> </a:t>
            </a:r>
            <a:r>
              <a:rPr lang="en-US" dirty="0" err="1"/>
              <a:t>tiên</a:t>
            </a:r>
            <a:r>
              <a:rPr lang="en-US" dirty="0"/>
              <a:t>. </a:t>
            </a:r>
            <a:r>
              <a:rPr lang="en-US" dirty="0" err="1"/>
              <a:t>Nhiệt</a:t>
            </a:r>
            <a:r>
              <a:rPr lang="en-US" dirty="0"/>
              <a:t> </a:t>
            </a:r>
            <a:r>
              <a:rPr lang="en-US" dirty="0" err="1"/>
              <a:t>độ</a:t>
            </a:r>
            <a:r>
              <a:rPr lang="en-US" dirty="0"/>
              <a:t> </a:t>
            </a:r>
            <a:r>
              <a:rPr lang="en-US" dirty="0" err="1"/>
              <a:t>của</a:t>
            </a:r>
            <a:r>
              <a:rPr lang="en-US" dirty="0"/>
              <a:t> </a:t>
            </a:r>
            <a:r>
              <a:rPr lang="en-US" dirty="0" err="1"/>
              <a:t>bất</a:t>
            </a:r>
            <a:r>
              <a:rPr lang="en-US" dirty="0"/>
              <a:t> </a:t>
            </a:r>
            <a:r>
              <a:rPr lang="en-US" dirty="0" err="1"/>
              <a:t>kỳ</a:t>
            </a:r>
            <a:r>
              <a:rPr lang="en-US" dirty="0"/>
              <a:t> </a:t>
            </a:r>
            <a:r>
              <a:rPr lang="en-US" dirty="0" err="1"/>
              <a:t>kết</a:t>
            </a:r>
            <a:r>
              <a:rPr lang="en-US" dirty="0"/>
              <a:t> </a:t>
            </a:r>
            <a:r>
              <a:rPr lang="en-US" dirty="0" err="1"/>
              <a:t>nối</a:t>
            </a:r>
            <a:r>
              <a:rPr lang="en-US" dirty="0"/>
              <a:t> </a:t>
            </a:r>
            <a:r>
              <a:rPr lang="en-US" dirty="0" err="1"/>
              <a:t>đầu</a:t>
            </a:r>
            <a:r>
              <a:rPr lang="en-US" dirty="0"/>
              <a:t> </a:t>
            </a:r>
            <a:r>
              <a:rPr lang="en-US" dirty="0" err="1"/>
              <a:t>cực</a:t>
            </a:r>
            <a:r>
              <a:rPr lang="en-US" dirty="0"/>
              <a:t> </a:t>
            </a:r>
            <a:r>
              <a:rPr lang="en-US" dirty="0" err="1"/>
              <a:t>đâm</a:t>
            </a:r>
            <a:r>
              <a:rPr lang="en-US" dirty="0"/>
              <a:t> </a:t>
            </a:r>
            <a:r>
              <a:rPr lang="en-US" dirty="0" err="1"/>
              <a:t>xuyên</a:t>
            </a:r>
            <a:r>
              <a:rPr lang="en-US" dirty="0"/>
              <a:t> </a:t>
            </a:r>
            <a:r>
              <a:rPr lang="en-US" dirty="0" err="1"/>
              <a:t>lớp</a:t>
            </a:r>
            <a:r>
              <a:rPr lang="en-US" dirty="0"/>
              <a:t> </a:t>
            </a:r>
            <a:r>
              <a:rPr lang="en-US" dirty="0" err="1"/>
              <a:t>cách</a:t>
            </a:r>
            <a:r>
              <a:rPr lang="en-US" dirty="0"/>
              <a:t> </a:t>
            </a:r>
            <a:r>
              <a:rPr lang="en-US" dirty="0" err="1"/>
              <a:t>điện</a:t>
            </a:r>
            <a:r>
              <a:rPr lang="en-US" dirty="0"/>
              <a:t> </a:t>
            </a:r>
            <a:r>
              <a:rPr lang="en-US" dirty="0" err="1"/>
              <a:t>nào</a:t>
            </a:r>
            <a:r>
              <a:rPr lang="en-US" dirty="0"/>
              <a:t> </a:t>
            </a:r>
            <a:r>
              <a:rPr lang="en-US" dirty="0" err="1"/>
              <a:t>cũng</a:t>
            </a:r>
            <a:r>
              <a:rPr lang="en-US" dirty="0"/>
              <a:t> </a:t>
            </a:r>
            <a:r>
              <a:rPr lang="en-US" dirty="0" err="1"/>
              <a:t>không</a:t>
            </a:r>
            <a:r>
              <a:rPr lang="en-US" dirty="0"/>
              <a:t> </a:t>
            </a:r>
            <a:r>
              <a:rPr lang="en-US" dirty="0" err="1"/>
              <a:t>được</a:t>
            </a:r>
            <a:r>
              <a:rPr lang="en-US" dirty="0"/>
              <a:t> </a:t>
            </a:r>
            <a:r>
              <a:rPr lang="en-US" dirty="0" err="1"/>
              <a:t>vượt</a:t>
            </a:r>
            <a:r>
              <a:rPr lang="en-US" dirty="0"/>
              <a:t> </a:t>
            </a:r>
            <a:r>
              <a:rPr lang="en-US" dirty="0" err="1"/>
              <a:t>quá</a:t>
            </a:r>
            <a:r>
              <a:rPr lang="en-US" dirty="0"/>
              <a:t> 90°C (194°F) </a:t>
            </a:r>
            <a:r>
              <a:rPr lang="en-US" dirty="0" err="1"/>
              <a:t>tại</a:t>
            </a:r>
            <a:r>
              <a:rPr lang="en-US" dirty="0"/>
              <a:t> </a:t>
            </a:r>
            <a:r>
              <a:rPr lang="en-US" dirty="0" err="1"/>
              <a:t>bất</a:t>
            </a:r>
            <a:r>
              <a:rPr lang="en-US" dirty="0"/>
              <a:t> </a:t>
            </a:r>
            <a:r>
              <a:rPr lang="en-US" dirty="0" err="1"/>
              <a:t>kỳ</a:t>
            </a:r>
            <a:r>
              <a:rPr lang="en-US" dirty="0"/>
              <a:t> </a:t>
            </a:r>
            <a:r>
              <a:rPr lang="en-US" dirty="0" err="1"/>
              <a:t>thời</a:t>
            </a:r>
            <a:r>
              <a:rPr lang="en-US" dirty="0"/>
              <a:t> </a:t>
            </a:r>
            <a:r>
              <a:rPr lang="en-US" dirty="0" err="1"/>
              <a:t>điểm</a:t>
            </a:r>
            <a:r>
              <a:rPr lang="en-US" dirty="0"/>
              <a:t> </a:t>
            </a:r>
            <a:r>
              <a:rPr lang="en-US" dirty="0" err="1"/>
              <a:t>nào</a:t>
            </a:r>
            <a:r>
              <a:rPr lang="en-US" dirty="0"/>
              <a:t> </a:t>
            </a:r>
            <a:r>
              <a:rPr lang="en-US" dirty="0" err="1"/>
              <a:t>trong</a:t>
            </a:r>
            <a:r>
              <a:rPr lang="en-US" dirty="0"/>
              <a:t> </a:t>
            </a:r>
            <a:r>
              <a:rPr lang="en-US" dirty="0" err="1"/>
              <a:t>quá</a:t>
            </a:r>
            <a:r>
              <a:rPr lang="en-US" dirty="0"/>
              <a:t> </a:t>
            </a:r>
            <a:r>
              <a:rPr lang="en-US" dirty="0" err="1"/>
              <a:t>trình</a:t>
            </a:r>
            <a:r>
              <a:rPr lang="en-US" dirty="0"/>
              <a:t> </a:t>
            </a:r>
            <a:r>
              <a:rPr lang="en-US" dirty="0" err="1"/>
              <a:t>thử</a:t>
            </a:r>
            <a:r>
              <a:rPr lang="en-US" dirty="0"/>
              <a:t> </a:t>
            </a:r>
            <a:r>
              <a:rPr lang="en-US" dirty="0" err="1"/>
              <a:t>nghiệm</a:t>
            </a:r>
            <a:endParaRPr lang="vi-VN" u="sng" dirty="0"/>
          </a:p>
          <a:p>
            <a:endParaRPr lang="vi-VN" u="sng" dirty="0"/>
          </a:p>
        </p:txBody>
      </p:sp>
    </p:spTree>
    <p:extLst>
      <p:ext uri="{BB962C8B-B14F-4D97-AF65-F5344CB8AC3E}">
        <p14:creationId xmlns:p14="http://schemas.microsoft.com/office/powerpoint/2010/main" val="18566701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dirty="0"/>
              <a:t>8 Thử nghiệm tính </a:t>
            </a:r>
            <a:r>
              <a:rPr lang="vi-VN" sz="3600" dirty="0" smtClean="0"/>
              <a:t>năng</a:t>
            </a:r>
            <a:endParaRPr lang="vi-VN" sz="3600" dirty="0"/>
          </a:p>
        </p:txBody>
      </p:sp>
      <p:sp>
        <p:nvSpPr>
          <p:cNvPr id="3" name="Content Placeholder 2"/>
          <p:cNvSpPr>
            <a:spLocks noGrp="1"/>
          </p:cNvSpPr>
          <p:nvPr>
            <p:ph idx="1"/>
          </p:nvPr>
        </p:nvSpPr>
        <p:spPr>
          <a:xfrm>
            <a:off x="457200" y="908721"/>
            <a:ext cx="8229600" cy="2088232"/>
          </a:xfrm>
        </p:spPr>
        <p:txBody>
          <a:bodyPr>
            <a:normAutofit/>
          </a:bodyPr>
          <a:lstStyle/>
          <a:p>
            <a:r>
              <a:rPr lang="vi-VN" sz="2400" u="sng" dirty="0" smtClean="0">
                <a:hlinkClick r:id="rId2" action="ppaction://hlinkfile"/>
              </a:rPr>
              <a:t>8.13 </a:t>
            </a:r>
            <a:r>
              <a:rPr lang="vi-VN" sz="2400" u="sng" dirty="0">
                <a:hlinkClick r:id="rId2" action="ppaction://hlinkfile"/>
              </a:rPr>
              <a:t>Thử nghiệm gắn kết bằng </a:t>
            </a:r>
            <a:r>
              <a:rPr lang="vi-VN" sz="2400" u="sng" dirty="0" smtClean="0">
                <a:hlinkClick r:id="rId2" action="ppaction://hlinkfile"/>
              </a:rPr>
              <a:t>keo</a:t>
            </a:r>
            <a:endParaRPr lang="vi-VN" sz="2400" u="sng" dirty="0" smtClean="0"/>
          </a:p>
          <a:p>
            <a:r>
              <a:rPr lang="en-US" sz="2400" dirty="0"/>
              <a:t>8.13.1 </a:t>
            </a:r>
            <a:r>
              <a:rPr lang="en-US" sz="2400" dirty="0" err="1"/>
              <a:t>Gắn</a:t>
            </a:r>
            <a:r>
              <a:rPr lang="en-US" sz="2400" dirty="0"/>
              <a:t> </a:t>
            </a:r>
            <a:r>
              <a:rPr lang="en-US" sz="2400" dirty="0" err="1"/>
              <a:t>bộ</a:t>
            </a:r>
            <a:r>
              <a:rPr lang="en-US" sz="2400" dirty="0"/>
              <a:t> </a:t>
            </a:r>
            <a:r>
              <a:rPr lang="en-US" sz="2400" dirty="0" err="1"/>
              <a:t>phận</a:t>
            </a:r>
            <a:r>
              <a:rPr lang="en-US" sz="2400" dirty="0"/>
              <a:t> </a:t>
            </a:r>
            <a:r>
              <a:rPr lang="en-US" sz="2400" dirty="0" err="1"/>
              <a:t>này</a:t>
            </a:r>
            <a:r>
              <a:rPr lang="en-US" sz="2400" dirty="0"/>
              <a:t> </a:t>
            </a:r>
            <a:r>
              <a:rPr lang="en-US" sz="2400" dirty="0" err="1"/>
              <a:t>với</a:t>
            </a:r>
            <a:r>
              <a:rPr lang="en-US" sz="2400" dirty="0"/>
              <a:t> </a:t>
            </a:r>
            <a:r>
              <a:rPr lang="en-US" sz="2400" dirty="0" err="1"/>
              <a:t>bộ</a:t>
            </a:r>
            <a:r>
              <a:rPr lang="en-US" sz="2400" dirty="0"/>
              <a:t> </a:t>
            </a:r>
            <a:r>
              <a:rPr lang="en-US" sz="2400" dirty="0" err="1"/>
              <a:t>phận</a:t>
            </a:r>
            <a:r>
              <a:rPr lang="en-US" sz="2400" dirty="0"/>
              <a:t> </a:t>
            </a:r>
            <a:r>
              <a:rPr lang="en-US" sz="2400" dirty="0" err="1"/>
              <a:t>khác</a:t>
            </a:r>
            <a:r>
              <a:rPr lang="en-US" sz="2400" dirty="0"/>
              <a:t> </a:t>
            </a:r>
            <a:r>
              <a:rPr lang="en-US" sz="2400" dirty="0" err="1"/>
              <a:t>bằng</a:t>
            </a:r>
            <a:r>
              <a:rPr lang="en-US" sz="2400" dirty="0"/>
              <a:t> </a:t>
            </a:r>
            <a:r>
              <a:rPr lang="en-US" sz="2400" dirty="0" err="1"/>
              <a:t>keo</a:t>
            </a:r>
            <a:r>
              <a:rPr lang="en-US" sz="2400" dirty="0"/>
              <a:t> </a:t>
            </a:r>
            <a:r>
              <a:rPr lang="en-US" sz="2400" dirty="0" err="1"/>
              <a:t>sẽ</a:t>
            </a:r>
            <a:r>
              <a:rPr lang="en-US" sz="2400" dirty="0"/>
              <a:t> </a:t>
            </a:r>
            <a:r>
              <a:rPr lang="en-US" sz="2400" dirty="0" err="1"/>
              <a:t>phải</a:t>
            </a:r>
            <a:r>
              <a:rPr lang="en-US" sz="2400" dirty="0"/>
              <a:t> </a:t>
            </a:r>
            <a:r>
              <a:rPr lang="en-US" sz="2400" dirty="0" err="1"/>
              <a:t>có</a:t>
            </a:r>
            <a:r>
              <a:rPr lang="en-US" sz="2400" dirty="0"/>
              <a:t> </a:t>
            </a:r>
            <a:r>
              <a:rPr lang="en-US" sz="2400" dirty="0" err="1"/>
              <a:t>đủ</a:t>
            </a:r>
            <a:r>
              <a:rPr lang="en-US" sz="2400" dirty="0"/>
              <a:t> </a:t>
            </a:r>
            <a:r>
              <a:rPr lang="en-US" sz="2400" dirty="0" err="1"/>
              <a:t>độ</a:t>
            </a:r>
            <a:r>
              <a:rPr lang="en-US" sz="2400" dirty="0"/>
              <a:t> </a:t>
            </a:r>
            <a:r>
              <a:rPr lang="en-US" sz="2400" dirty="0" err="1"/>
              <a:t>bền</a:t>
            </a:r>
            <a:r>
              <a:rPr lang="en-US" sz="2400" dirty="0"/>
              <a:t> </a:t>
            </a:r>
            <a:r>
              <a:rPr lang="en-US" sz="2400" dirty="0" err="1"/>
              <a:t>để</a:t>
            </a:r>
            <a:r>
              <a:rPr lang="en-US" sz="2400" dirty="0"/>
              <a:t> </a:t>
            </a:r>
            <a:r>
              <a:rPr lang="en-US" sz="2400" dirty="0" err="1"/>
              <a:t>chịu</a:t>
            </a:r>
            <a:r>
              <a:rPr lang="en-US" sz="2400" dirty="0"/>
              <a:t> </a:t>
            </a:r>
            <a:r>
              <a:rPr lang="en-US" sz="2400" dirty="0" err="1"/>
              <a:t>lực</a:t>
            </a:r>
            <a:r>
              <a:rPr lang="en-US" sz="2400" dirty="0"/>
              <a:t> </a:t>
            </a:r>
            <a:r>
              <a:rPr lang="en-US" sz="2400" dirty="0" err="1"/>
              <a:t>kéo</a:t>
            </a:r>
            <a:r>
              <a:rPr lang="en-US" sz="2400" dirty="0"/>
              <a:t> </a:t>
            </a:r>
            <a:r>
              <a:rPr lang="en-US" sz="2400" dirty="0" err="1"/>
              <a:t>bằng</a:t>
            </a:r>
            <a:r>
              <a:rPr lang="en-US" sz="2400" dirty="0"/>
              <a:t> </a:t>
            </a:r>
            <a:r>
              <a:rPr lang="en-US" sz="2400" dirty="0" err="1"/>
              <a:t>năm</a:t>
            </a:r>
            <a:r>
              <a:rPr lang="en-US" sz="2400" dirty="0"/>
              <a:t> </a:t>
            </a:r>
            <a:r>
              <a:rPr lang="en-US" sz="2400" dirty="0" err="1"/>
              <a:t>lần</a:t>
            </a:r>
            <a:r>
              <a:rPr lang="en-US" sz="2400" dirty="0"/>
              <a:t> </a:t>
            </a:r>
            <a:r>
              <a:rPr lang="en-US" sz="2400" dirty="0" err="1"/>
              <a:t>trọng</a:t>
            </a:r>
            <a:r>
              <a:rPr lang="en-US" sz="2400" dirty="0"/>
              <a:t> </a:t>
            </a:r>
            <a:r>
              <a:rPr lang="en-US" sz="2400" dirty="0" err="1"/>
              <a:t>lượng</a:t>
            </a:r>
            <a:r>
              <a:rPr lang="en-US" sz="2400" dirty="0"/>
              <a:t> </a:t>
            </a:r>
            <a:r>
              <a:rPr lang="en-US" sz="2400" dirty="0" err="1"/>
              <a:t>của</a:t>
            </a:r>
            <a:r>
              <a:rPr lang="en-US" sz="2400" dirty="0"/>
              <a:t> </a:t>
            </a:r>
            <a:r>
              <a:rPr lang="en-US" sz="2400" dirty="0" err="1"/>
              <a:t>bộ</a:t>
            </a:r>
            <a:r>
              <a:rPr lang="en-US" sz="2400" dirty="0"/>
              <a:t> </a:t>
            </a:r>
            <a:r>
              <a:rPr lang="en-US" sz="2400" dirty="0" err="1"/>
              <a:t>phận</a:t>
            </a:r>
            <a:r>
              <a:rPr lang="en-US" sz="2400" dirty="0"/>
              <a:t> </a:t>
            </a:r>
            <a:r>
              <a:rPr lang="en-US" sz="2400" dirty="0" err="1"/>
              <a:t>được</a:t>
            </a:r>
            <a:r>
              <a:rPr lang="en-US" sz="2400" dirty="0"/>
              <a:t> </a:t>
            </a:r>
            <a:r>
              <a:rPr lang="en-US" sz="2400" dirty="0" err="1"/>
              <a:t>hỗ</a:t>
            </a:r>
            <a:r>
              <a:rPr lang="en-US" sz="2400" dirty="0"/>
              <a:t> </a:t>
            </a:r>
            <a:r>
              <a:rPr lang="en-US" sz="2400" dirty="0" err="1"/>
              <a:t>trợ</a:t>
            </a:r>
            <a:r>
              <a:rPr lang="en-US" sz="2400" dirty="0"/>
              <a:t> </a:t>
            </a:r>
            <a:r>
              <a:rPr lang="en-US" sz="2400" dirty="0" err="1"/>
              <a:t>sau</a:t>
            </a:r>
            <a:r>
              <a:rPr lang="en-US" sz="2400" dirty="0"/>
              <a:t> </a:t>
            </a:r>
            <a:r>
              <a:rPr lang="en-US" sz="2400" dirty="0" err="1"/>
              <a:t>khi</a:t>
            </a:r>
            <a:r>
              <a:rPr lang="en-US" sz="2400" dirty="0"/>
              <a:t> </a:t>
            </a:r>
            <a:r>
              <a:rPr lang="en-US" sz="2400" dirty="0" err="1"/>
              <a:t>thực</a:t>
            </a:r>
            <a:r>
              <a:rPr lang="en-US" sz="2400" dirty="0"/>
              <a:t> </a:t>
            </a:r>
            <a:r>
              <a:rPr lang="en-US" sz="2400" dirty="0" err="1"/>
              <a:t>hiện</a:t>
            </a:r>
            <a:r>
              <a:rPr lang="en-US" sz="2400" dirty="0"/>
              <a:t> </a:t>
            </a:r>
            <a:r>
              <a:rPr lang="en-US" sz="2400" dirty="0" err="1"/>
              <a:t>điều</a:t>
            </a:r>
            <a:r>
              <a:rPr lang="en-US" sz="2400" dirty="0"/>
              <a:t> </a:t>
            </a:r>
            <a:r>
              <a:rPr lang="en-US" sz="2400" dirty="0" err="1"/>
              <a:t>kiện</a:t>
            </a:r>
            <a:r>
              <a:rPr lang="en-US" sz="2400" dirty="0"/>
              <a:t> </a:t>
            </a:r>
            <a:r>
              <a:rPr lang="en-US" sz="2400" dirty="0" err="1"/>
              <a:t>được</a:t>
            </a:r>
            <a:r>
              <a:rPr lang="en-US" sz="2400" dirty="0"/>
              <a:t> </a:t>
            </a:r>
            <a:r>
              <a:rPr lang="en-US" sz="2400" dirty="0" err="1"/>
              <a:t>mô</a:t>
            </a:r>
            <a:r>
              <a:rPr lang="en-US" sz="2400" dirty="0"/>
              <a:t> </a:t>
            </a:r>
            <a:r>
              <a:rPr lang="en-US" sz="2400" dirty="0" err="1"/>
              <a:t>tả</a:t>
            </a:r>
            <a:r>
              <a:rPr lang="en-US" sz="2400" dirty="0"/>
              <a:t> ở </a:t>
            </a:r>
            <a:r>
              <a:rPr lang="en-US" sz="2400" dirty="0" err="1"/>
              <a:t>mục</a:t>
            </a:r>
            <a:r>
              <a:rPr lang="en-US" sz="2400" dirty="0"/>
              <a:t> 8.13.2</a:t>
            </a:r>
            <a:endParaRPr lang="vi-VN" sz="2400" u="sng" dirty="0"/>
          </a:p>
          <a:p>
            <a:endParaRPr lang="vi-VN" sz="2400" u="sng" dirty="0"/>
          </a:p>
        </p:txBody>
      </p:sp>
      <p:pic>
        <p:nvPicPr>
          <p:cNvPr id="4" name="Picture 3"/>
          <p:cNvPicPr/>
          <p:nvPr/>
        </p:nvPicPr>
        <p:blipFill>
          <a:blip r:embed="rId3"/>
          <a:stretch>
            <a:fillRect/>
          </a:stretch>
        </p:blipFill>
        <p:spPr>
          <a:xfrm>
            <a:off x="1300166" y="2852936"/>
            <a:ext cx="6984776" cy="3096344"/>
          </a:xfrm>
          <a:prstGeom prst="rect">
            <a:avLst/>
          </a:prstGeom>
        </p:spPr>
      </p:pic>
    </p:spTree>
    <p:extLst>
      <p:ext uri="{BB962C8B-B14F-4D97-AF65-F5344CB8AC3E}">
        <p14:creationId xmlns:p14="http://schemas.microsoft.com/office/powerpoint/2010/main" val="2929070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dirty="0"/>
              <a:t>8 Thử nghiệm tính </a:t>
            </a:r>
            <a:r>
              <a:rPr lang="vi-VN" sz="3600" dirty="0" smtClean="0"/>
              <a:t>năng</a:t>
            </a:r>
            <a:endParaRPr lang="vi-VN" sz="3600" dirty="0"/>
          </a:p>
        </p:txBody>
      </p:sp>
      <p:sp>
        <p:nvSpPr>
          <p:cNvPr id="3" name="Content Placeholder 2"/>
          <p:cNvSpPr>
            <a:spLocks noGrp="1"/>
          </p:cNvSpPr>
          <p:nvPr>
            <p:ph idx="1"/>
          </p:nvPr>
        </p:nvSpPr>
        <p:spPr>
          <a:xfrm>
            <a:off x="457200" y="908720"/>
            <a:ext cx="8229600" cy="2376263"/>
          </a:xfrm>
        </p:spPr>
        <p:txBody>
          <a:bodyPr>
            <a:normAutofit fontScale="92500" lnSpcReduction="10000"/>
          </a:bodyPr>
          <a:lstStyle/>
          <a:p>
            <a:pPr marL="0" indent="0">
              <a:buNone/>
            </a:pPr>
            <a:r>
              <a:rPr lang="vi-VN" sz="2400" u="sng" dirty="0" smtClean="0">
                <a:hlinkClick r:id="rId2" action="ppaction://hlinkfile"/>
              </a:rPr>
              <a:t>8.13 </a:t>
            </a:r>
            <a:r>
              <a:rPr lang="vi-VN" sz="2400" u="sng" dirty="0">
                <a:hlinkClick r:id="rId2" action="ppaction://hlinkfile"/>
              </a:rPr>
              <a:t>Thử nghiệm gắn kết bằng </a:t>
            </a:r>
            <a:r>
              <a:rPr lang="vi-VN" sz="2400" u="sng" dirty="0" smtClean="0">
                <a:hlinkClick r:id="rId2" action="ppaction://hlinkfile"/>
              </a:rPr>
              <a:t>keo</a:t>
            </a:r>
            <a:endParaRPr lang="vi-VN" sz="2400" u="sng" dirty="0" smtClean="0"/>
          </a:p>
          <a:p>
            <a:pPr marL="0" indent="0">
              <a:buNone/>
            </a:pPr>
            <a:r>
              <a:rPr lang="en-US" sz="2400" dirty="0"/>
              <a:t>8.13.2 </a:t>
            </a:r>
            <a:r>
              <a:rPr lang="en-US" sz="2400" dirty="0" err="1"/>
              <a:t>Các</a:t>
            </a:r>
            <a:r>
              <a:rPr lang="en-US" sz="2400" dirty="0"/>
              <a:t> </a:t>
            </a:r>
            <a:r>
              <a:rPr lang="en-US" sz="2400" dirty="0" err="1"/>
              <a:t>bộ</a:t>
            </a:r>
            <a:r>
              <a:rPr lang="en-US" sz="2400" dirty="0"/>
              <a:t> </a:t>
            </a:r>
            <a:r>
              <a:rPr lang="en-US" sz="2400" dirty="0" err="1"/>
              <a:t>phận</a:t>
            </a:r>
            <a:r>
              <a:rPr lang="en-US" sz="2400" dirty="0"/>
              <a:t> </a:t>
            </a:r>
            <a:r>
              <a:rPr lang="en-US" sz="2400" dirty="0" err="1"/>
              <a:t>gắn</a:t>
            </a:r>
            <a:r>
              <a:rPr lang="en-US" sz="2400" dirty="0"/>
              <a:t> </a:t>
            </a:r>
            <a:r>
              <a:rPr lang="en-US" sz="2400" dirty="0" err="1"/>
              <a:t>kết</a:t>
            </a:r>
            <a:r>
              <a:rPr lang="en-US" sz="2400" dirty="0"/>
              <a:t> </a:t>
            </a:r>
            <a:r>
              <a:rPr lang="en-US" sz="2400" dirty="0" err="1"/>
              <a:t>bằng</a:t>
            </a:r>
            <a:r>
              <a:rPr lang="en-US" sz="2400" dirty="0"/>
              <a:t> </a:t>
            </a:r>
            <a:r>
              <a:rPr lang="en-US" sz="2400" dirty="0" err="1"/>
              <a:t>keo</a:t>
            </a:r>
            <a:r>
              <a:rPr lang="en-US" sz="2400" dirty="0"/>
              <a:t> </a:t>
            </a:r>
            <a:r>
              <a:rPr lang="en-US" sz="2400" dirty="0" err="1"/>
              <a:t>được</a:t>
            </a:r>
            <a:r>
              <a:rPr lang="en-US" sz="2400" dirty="0"/>
              <a:t> </a:t>
            </a:r>
            <a:r>
              <a:rPr lang="en-US" sz="2400" dirty="0" err="1"/>
              <a:t>giữ</a:t>
            </a:r>
            <a:r>
              <a:rPr lang="en-US" sz="2400" dirty="0"/>
              <a:t> ở </a:t>
            </a:r>
            <a:r>
              <a:rPr lang="en-US" sz="2400" dirty="0" err="1"/>
              <a:t>nhiệt</a:t>
            </a:r>
            <a:r>
              <a:rPr lang="en-US" sz="2400" dirty="0"/>
              <a:t> </a:t>
            </a:r>
            <a:r>
              <a:rPr lang="en-US" sz="2400" dirty="0" err="1"/>
              <a:t>độ</a:t>
            </a:r>
            <a:r>
              <a:rPr lang="en-US" sz="2400" dirty="0"/>
              <a:t> 23°C (73,4 ° F) </a:t>
            </a:r>
            <a:r>
              <a:rPr lang="en-US" sz="2400" dirty="0" err="1"/>
              <a:t>trong</a:t>
            </a:r>
            <a:r>
              <a:rPr lang="en-US" sz="2400" dirty="0"/>
              <a:t> 48 </a:t>
            </a:r>
            <a:r>
              <a:rPr lang="en-US" sz="2400" dirty="0" err="1"/>
              <a:t>giờ</a:t>
            </a:r>
            <a:r>
              <a:rPr lang="en-US" sz="2400" dirty="0"/>
              <a:t>. </a:t>
            </a:r>
            <a:r>
              <a:rPr lang="en-US" sz="2400" dirty="0" err="1"/>
              <a:t>Sau</a:t>
            </a:r>
            <a:r>
              <a:rPr lang="en-US" sz="2400" dirty="0"/>
              <a:t> </a:t>
            </a:r>
            <a:r>
              <a:rPr lang="en-US" sz="2400" dirty="0" err="1"/>
              <a:t>đó</a:t>
            </a:r>
            <a:r>
              <a:rPr lang="en-US" sz="2400" dirty="0"/>
              <a:t>, </a:t>
            </a:r>
            <a:r>
              <a:rPr lang="en-US" sz="2400" dirty="0" err="1"/>
              <a:t>chúng</a:t>
            </a:r>
            <a:r>
              <a:rPr lang="en-US" sz="2400" dirty="0"/>
              <a:t> </a:t>
            </a:r>
            <a:r>
              <a:rPr lang="en-US" sz="2400" dirty="0" err="1"/>
              <a:t>sẽ</a:t>
            </a:r>
            <a:r>
              <a:rPr lang="en-US" sz="2400" dirty="0"/>
              <a:t> </a:t>
            </a:r>
            <a:r>
              <a:rPr lang="en-US" sz="2400" dirty="0" err="1"/>
              <a:t>được</a:t>
            </a:r>
            <a:r>
              <a:rPr lang="en-US" sz="2400" dirty="0"/>
              <a:t> </a:t>
            </a:r>
            <a:r>
              <a:rPr lang="en-US" sz="2400" dirty="0" err="1"/>
              <a:t>đặt</a:t>
            </a:r>
            <a:r>
              <a:rPr lang="en-US" sz="2400" dirty="0"/>
              <a:t> </a:t>
            </a:r>
            <a:r>
              <a:rPr lang="en-US" sz="2400" dirty="0" err="1"/>
              <a:t>trong</a:t>
            </a:r>
            <a:r>
              <a:rPr lang="en-US" sz="2400" dirty="0"/>
              <a:t> </a:t>
            </a:r>
            <a:r>
              <a:rPr lang="en-US" sz="2400" dirty="0" err="1"/>
              <a:t>một</a:t>
            </a:r>
            <a:r>
              <a:rPr lang="en-US" sz="2400" dirty="0"/>
              <a:t> </a:t>
            </a:r>
            <a:r>
              <a:rPr lang="en-US" sz="2400" dirty="0" err="1"/>
              <a:t>lò</a:t>
            </a:r>
            <a:r>
              <a:rPr lang="en-US" sz="2400" dirty="0"/>
              <a:t> </a:t>
            </a:r>
            <a:r>
              <a:rPr lang="en-US" sz="2400" dirty="0" err="1"/>
              <a:t>sấy</a:t>
            </a:r>
            <a:r>
              <a:rPr lang="en-US" sz="2400" dirty="0"/>
              <a:t> </a:t>
            </a:r>
            <a:r>
              <a:rPr lang="en-US" sz="2400" dirty="0" err="1"/>
              <a:t>có</a:t>
            </a:r>
            <a:r>
              <a:rPr lang="en-US" sz="2400" dirty="0"/>
              <a:t> </a:t>
            </a:r>
            <a:r>
              <a:rPr lang="en-US" sz="2400" dirty="0" err="1"/>
              <a:t>không</a:t>
            </a:r>
            <a:r>
              <a:rPr lang="en-US" sz="2400" dirty="0"/>
              <a:t> </a:t>
            </a:r>
            <a:r>
              <a:rPr lang="en-US" sz="2400" dirty="0" err="1"/>
              <a:t>khí</a:t>
            </a:r>
            <a:r>
              <a:rPr lang="en-US" sz="2400" dirty="0"/>
              <a:t> </a:t>
            </a:r>
            <a:r>
              <a:rPr lang="en-US" sz="2400" dirty="0" err="1"/>
              <a:t>tuần</a:t>
            </a:r>
            <a:r>
              <a:rPr lang="en-US" sz="2400" dirty="0"/>
              <a:t> </a:t>
            </a:r>
            <a:r>
              <a:rPr lang="en-US" sz="2400" dirty="0" err="1"/>
              <a:t>hoàn</a:t>
            </a:r>
            <a:r>
              <a:rPr lang="en-US" sz="2400" dirty="0"/>
              <a:t> ở </a:t>
            </a:r>
            <a:r>
              <a:rPr lang="en-US" sz="2400" dirty="0" err="1"/>
              <a:t>nhiệt</a:t>
            </a:r>
            <a:r>
              <a:rPr lang="en-US" sz="2400" dirty="0"/>
              <a:t> </a:t>
            </a:r>
            <a:r>
              <a:rPr lang="en-US" sz="2400" dirty="0" err="1"/>
              <a:t>độ</a:t>
            </a:r>
            <a:r>
              <a:rPr lang="en-US" sz="2400" dirty="0"/>
              <a:t> </a:t>
            </a:r>
            <a:r>
              <a:rPr lang="en-US" sz="2400" dirty="0" err="1"/>
              <a:t>và</a:t>
            </a:r>
            <a:r>
              <a:rPr lang="en-US" sz="2400" dirty="0"/>
              <a:t> </a:t>
            </a:r>
            <a:r>
              <a:rPr lang="en-US" sz="2400" dirty="0" err="1"/>
              <a:t>thời</a:t>
            </a:r>
            <a:r>
              <a:rPr lang="en-US" sz="2400" dirty="0"/>
              <a:t> </a:t>
            </a:r>
            <a:r>
              <a:rPr lang="en-US" sz="2400" dirty="0" err="1"/>
              <a:t>gian</a:t>
            </a:r>
            <a:r>
              <a:rPr lang="en-US" sz="2400" dirty="0"/>
              <a:t> </a:t>
            </a:r>
            <a:r>
              <a:rPr lang="en-US" sz="2400" dirty="0" err="1"/>
              <a:t>quy</a:t>
            </a:r>
            <a:r>
              <a:rPr lang="en-US" sz="2400" dirty="0"/>
              <a:t> </a:t>
            </a:r>
            <a:r>
              <a:rPr lang="en-US" sz="2400" dirty="0" err="1"/>
              <a:t>định</a:t>
            </a:r>
            <a:r>
              <a:rPr lang="en-US" sz="2400" dirty="0"/>
              <a:t> ở </a:t>
            </a:r>
            <a:r>
              <a:rPr lang="en-US" sz="2400" dirty="0" err="1"/>
              <a:t>Bảng</a:t>
            </a:r>
            <a:r>
              <a:rPr lang="en-US" sz="2400" dirty="0"/>
              <a:t> 8.5. </a:t>
            </a:r>
            <a:r>
              <a:rPr lang="en-US" sz="2400" dirty="0" err="1"/>
              <a:t>Nhiệt</a:t>
            </a:r>
            <a:r>
              <a:rPr lang="en-US" sz="2400" dirty="0"/>
              <a:t> </a:t>
            </a:r>
            <a:r>
              <a:rPr lang="en-US" sz="2400" dirty="0" err="1"/>
              <a:t>độ</a:t>
            </a:r>
            <a:r>
              <a:rPr lang="en-US" sz="2400" dirty="0"/>
              <a:t> </a:t>
            </a:r>
            <a:r>
              <a:rPr lang="en-US" sz="2400" dirty="0" err="1"/>
              <a:t>danh</a:t>
            </a:r>
            <a:r>
              <a:rPr lang="en-US" sz="2400" dirty="0"/>
              <a:t> </a:t>
            </a:r>
            <a:r>
              <a:rPr lang="en-US" sz="2400" dirty="0" err="1"/>
              <a:t>định</a:t>
            </a:r>
            <a:r>
              <a:rPr lang="en-US" sz="2400" dirty="0"/>
              <a:t> </a:t>
            </a:r>
            <a:r>
              <a:rPr lang="en-US" sz="2400" dirty="0" err="1"/>
              <a:t>của</a:t>
            </a:r>
            <a:r>
              <a:rPr lang="en-US" sz="2400" dirty="0"/>
              <a:t> </a:t>
            </a:r>
            <a:r>
              <a:rPr lang="en-US" sz="2400" dirty="0" err="1"/>
              <a:t>keo</a:t>
            </a:r>
            <a:r>
              <a:rPr lang="en-US" sz="2400" dirty="0"/>
              <a:t> </a:t>
            </a:r>
            <a:r>
              <a:rPr lang="en-US" sz="2400" dirty="0" err="1"/>
              <a:t>dựa</a:t>
            </a:r>
            <a:r>
              <a:rPr lang="en-US" sz="2400" dirty="0"/>
              <a:t> </a:t>
            </a:r>
            <a:r>
              <a:rPr lang="en-US" sz="2400" dirty="0" err="1"/>
              <a:t>trên</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của</a:t>
            </a:r>
            <a:r>
              <a:rPr lang="en-US" sz="2400" dirty="0"/>
              <a:t> </a:t>
            </a:r>
            <a:r>
              <a:rPr lang="en-US" sz="2400" dirty="0" err="1"/>
              <a:t>thử</a:t>
            </a:r>
            <a:r>
              <a:rPr lang="en-US" sz="2400" dirty="0"/>
              <a:t> </a:t>
            </a:r>
            <a:r>
              <a:rPr lang="en-US" sz="2400" dirty="0" err="1"/>
              <a:t>nghiệm</a:t>
            </a:r>
            <a:r>
              <a:rPr lang="en-US" sz="2400" dirty="0"/>
              <a:t> </a:t>
            </a:r>
            <a:r>
              <a:rPr lang="en-US" sz="2400" dirty="0" err="1"/>
              <a:t>nhiệt</a:t>
            </a:r>
            <a:r>
              <a:rPr lang="en-US" sz="2400" dirty="0"/>
              <a:t> </a:t>
            </a:r>
            <a:r>
              <a:rPr lang="en-US" sz="2400" dirty="0" err="1"/>
              <a:t>độ</a:t>
            </a:r>
            <a:r>
              <a:rPr lang="en-US" sz="2400" dirty="0"/>
              <a:t> ở 8.3; </a:t>
            </a:r>
            <a:r>
              <a:rPr lang="en-US" sz="2400" dirty="0" err="1"/>
              <a:t>thời</a:t>
            </a:r>
            <a:r>
              <a:rPr lang="en-US" sz="2400" dirty="0"/>
              <a:t> </a:t>
            </a:r>
            <a:r>
              <a:rPr lang="en-US" sz="2400" dirty="0" err="1"/>
              <a:t>gian</a:t>
            </a:r>
            <a:r>
              <a:rPr lang="en-US" sz="2400" dirty="0"/>
              <a:t> </a:t>
            </a:r>
            <a:r>
              <a:rPr lang="en-US" sz="2400" dirty="0" err="1"/>
              <a:t>thực</a:t>
            </a:r>
            <a:r>
              <a:rPr lang="en-US" sz="2400" dirty="0"/>
              <a:t> </a:t>
            </a:r>
            <a:r>
              <a:rPr lang="en-US" sz="2400" dirty="0" err="1"/>
              <a:t>hiện</a:t>
            </a:r>
            <a:r>
              <a:rPr lang="en-US" sz="2400" dirty="0"/>
              <a:t> </a:t>
            </a:r>
            <a:r>
              <a:rPr lang="en-US" sz="2400" dirty="0" err="1"/>
              <a:t>điều</a:t>
            </a:r>
            <a:r>
              <a:rPr lang="en-US" sz="2400" dirty="0"/>
              <a:t> </a:t>
            </a:r>
            <a:r>
              <a:rPr lang="en-US" sz="2400" dirty="0" err="1"/>
              <a:t>kiện</a:t>
            </a:r>
            <a:r>
              <a:rPr lang="en-US" sz="2400" dirty="0"/>
              <a:t> </a:t>
            </a:r>
            <a:r>
              <a:rPr lang="en-US" sz="2400" dirty="0" err="1"/>
              <a:t>thử</a:t>
            </a:r>
            <a:r>
              <a:rPr lang="en-US" sz="2400" dirty="0"/>
              <a:t> </a:t>
            </a:r>
            <a:r>
              <a:rPr lang="en-US" sz="2400" dirty="0" err="1"/>
              <a:t>nghiệm</a:t>
            </a:r>
            <a:r>
              <a:rPr lang="en-US" sz="2400" dirty="0"/>
              <a:t> </a:t>
            </a:r>
            <a:r>
              <a:rPr lang="en-US" sz="2400" dirty="0" err="1"/>
              <a:t>liên</a:t>
            </a:r>
            <a:r>
              <a:rPr lang="en-US" sz="2400" dirty="0"/>
              <a:t> </a:t>
            </a:r>
            <a:r>
              <a:rPr lang="en-US" sz="2400" dirty="0" err="1"/>
              <a:t>quan</a:t>
            </a:r>
            <a:r>
              <a:rPr lang="en-US" sz="2400" dirty="0"/>
              <a:t> </a:t>
            </a:r>
            <a:r>
              <a:rPr lang="en-US" sz="2400" dirty="0" err="1"/>
              <a:t>sẽ</a:t>
            </a:r>
            <a:r>
              <a:rPr lang="en-US" sz="2400" dirty="0"/>
              <a:t> do </a:t>
            </a:r>
            <a:r>
              <a:rPr lang="en-US" sz="2400" dirty="0" err="1"/>
              <a:t>thỏa</a:t>
            </a:r>
            <a:r>
              <a:rPr lang="en-US" sz="2400" dirty="0"/>
              <a:t> </a:t>
            </a:r>
            <a:r>
              <a:rPr lang="en-US" sz="2400" dirty="0" err="1"/>
              <a:t>thuận</a:t>
            </a:r>
            <a:r>
              <a:rPr lang="en-US" sz="2400" dirty="0"/>
              <a:t> </a:t>
            </a:r>
            <a:r>
              <a:rPr lang="en-US" sz="2400" dirty="0" err="1"/>
              <a:t>chung</a:t>
            </a:r>
            <a:r>
              <a:rPr lang="en-US" sz="2400" dirty="0"/>
              <a:t> </a:t>
            </a:r>
            <a:r>
              <a:rPr lang="en-US" sz="2400" dirty="0" err="1"/>
              <a:t>của</a:t>
            </a:r>
            <a:r>
              <a:rPr lang="en-US" sz="2400" dirty="0"/>
              <a:t> </a:t>
            </a:r>
            <a:r>
              <a:rPr lang="en-US" sz="2400" dirty="0" err="1"/>
              <a:t>các</a:t>
            </a:r>
            <a:r>
              <a:rPr lang="en-US" sz="2400" dirty="0"/>
              <a:t> </a:t>
            </a:r>
            <a:r>
              <a:rPr lang="en-US" sz="2400" dirty="0" err="1"/>
              <a:t>bên</a:t>
            </a:r>
            <a:r>
              <a:rPr lang="en-US" sz="2400" dirty="0"/>
              <a:t>.</a:t>
            </a:r>
            <a:endParaRPr lang="vi-VN" sz="2400" dirty="0"/>
          </a:p>
          <a:p>
            <a:endParaRPr lang="vi-VN" sz="2400" u="sng" dirty="0"/>
          </a:p>
        </p:txBody>
      </p:sp>
      <p:pic>
        <p:nvPicPr>
          <p:cNvPr id="4" name="Picture 3"/>
          <p:cNvPicPr/>
          <p:nvPr/>
        </p:nvPicPr>
        <p:blipFill>
          <a:blip r:embed="rId3"/>
          <a:stretch>
            <a:fillRect/>
          </a:stretch>
        </p:blipFill>
        <p:spPr>
          <a:xfrm>
            <a:off x="1259632" y="3429000"/>
            <a:ext cx="6984776" cy="3096344"/>
          </a:xfrm>
          <a:prstGeom prst="rect">
            <a:avLst/>
          </a:prstGeom>
        </p:spPr>
      </p:pic>
    </p:spTree>
    <p:extLst>
      <p:ext uri="{BB962C8B-B14F-4D97-AF65-F5344CB8AC3E}">
        <p14:creationId xmlns:p14="http://schemas.microsoft.com/office/powerpoint/2010/main" val="1856670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dirty="0"/>
              <a:t>8 Thử nghiệm tính </a:t>
            </a:r>
            <a:r>
              <a:rPr lang="vi-VN" sz="3600" dirty="0" smtClean="0"/>
              <a:t>năng</a:t>
            </a:r>
            <a:endParaRPr lang="vi-VN" sz="3600" dirty="0"/>
          </a:p>
        </p:txBody>
      </p:sp>
      <p:sp>
        <p:nvSpPr>
          <p:cNvPr id="3" name="Content Placeholder 2"/>
          <p:cNvSpPr>
            <a:spLocks noGrp="1"/>
          </p:cNvSpPr>
          <p:nvPr>
            <p:ph idx="1"/>
          </p:nvPr>
        </p:nvSpPr>
        <p:spPr>
          <a:xfrm>
            <a:off x="457200" y="908721"/>
            <a:ext cx="8363272" cy="1872208"/>
          </a:xfrm>
        </p:spPr>
        <p:txBody>
          <a:bodyPr>
            <a:normAutofit/>
          </a:bodyPr>
          <a:lstStyle/>
          <a:p>
            <a:pPr marL="0" indent="0">
              <a:buNone/>
            </a:pPr>
            <a:r>
              <a:rPr lang="vi-VN" u="sng" dirty="0" smtClean="0">
                <a:hlinkClick r:id="rId2" action="ppaction://hlinkfile"/>
              </a:rPr>
              <a:t>8.14 </a:t>
            </a:r>
            <a:r>
              <a:rPr lang="vi-VN" u="sng" dirty="0">
                <a:hlinkClick r:id="rId2" action="ppaction://hlinkfile"/>
              </a:rPr>
              <a:t>Các thử nghiệm môi </a:t>
            </a:r>
            <a:r>
              <a:rPr lang="vi-VN" u="sng" dirty="0" smtClean="0">
                <a:hlinkClick r:id="rId2" action="ppaction://hlinkfile"/>
              </a:rPr>
              <a:t>trường</a:t>
            </a:r>
            <a:endParaRPr lang="vi-VN" u="sng" dirty="0" smtClean="0"/>
          </a:p>
          <a:p>
            <a:pPr marL="0" indent="0">
              <a:buNone/>
            </a:pPr>
            <a:r>
              <a:rPr lang="en-US" dirty="0"/>
              <a:t>8.14.1 </a:t>
            </a:r>
            <a:r>
              <a:rPr lang="en-US" dirty="0" err="1"/>
              <a:t>Tiếp</a:t>
            </a:r>
            <a:r>
              <a:rPr lang="en-US" dirty="0"/>
              <a:t> </a:t>
            </a:r>
            <a:r>
              <a:rPr lang="en-US" dirty="0" err="1"/>
              <a:t>xúc</a:t>
            </a:r>
            <a:r>
              <a:rPr lang="en-US" dirty="0"/>
              <a:t> </a:t>
            </a:r>
            <a:r>
              <a:rPr lang="en-US" dirty="0" err="1"/>
              <a:t>với</a:t>
            </a:r>
            <a:r>
              <a:rPr lang="en-US" dirty="0"/>
              <a:t> </a:t>
            </a:r>
            <a:r>
              <a:rPr lang="en-US" dirty="0" err="1"/>
              <a:t>độ</a:t>
            </a:r>
            <a:r>
              <a:rPr lang="en-US" dirty="0"/>
              <a:t> </a:t>
            </a:r>
            <a:r>
              <a:rPr lang="en-US" dirty="0" err="1" smtClean="0"/>
              <a:t>ẩm</a:t>
            </a:r>
            <a:endParaRPr lang="en-US" dirty="0" smtClean="0"/>
          </a:p>
          <a:p>
            <a:pPr marL="0" indent="0">
              <a:buNone/>
            </a:pPr>
            <a:r>
              <a:rPr lang="en-US" dirty="0"/>
              <a:t>8.14.2 </a:t>
            </a:r>
            <a:r>
              <a:rPr lang="en-US" dirty="0" err="1"/>
              <a:t>Tiếp</a:t>
            </a:r>
            <a:r>
              <a:rPr lang="en-US" dirty="0"/>
              <a:t> </a:t>
            </a:r>
            <a:r>
              <a:rPr lang="en-US" dirty="0" err="1"/>
              <a:t>xúc</a:t>
            </a:r>
            <a:r>
              <a:rPr lang="en-US" dirty="0"/>
              <a:t> </a:t>
            </a:r>
            <a:r>
              <a:rPr lang="en-US" dirty="0" err="1"/>
              <a:t>với</a:t>
            </a:r>
            <a:r>
              <a:rPr lang="en-US" dirty="0"/>
              <a:t> </a:t>
            </a:r>
            <a:r>
              <a:rPr lang="en-US" dirty="0" err="1"/>
              <a:t>nước</a:t>
            </a:r>
            <a:endParaRPr lang="vi-VN" dirty="0"/>
          </a:p>
          <a:p>
            <a:endParaRPr lang="vi-VN" dirty="0"/>
          </a:p>
          <a:p>
            <a:endParaRPr lang="vi-VN" u="sng" dirty="0"/>
          </a:p>
          <a:p>
            <a:endParaRPr lang="vi-VN" u="sng"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3419872" y="2780928"/>
            <a:ext cx="4680520" cy="3816424"/>
          </a:xfrm>
          <a:prstGeom prst="rect">
            <a:avLst/>
          </a:prstGeom>
        </p:spPr>
      </p:pic>
      <p:sp>
        <p:nvSpPr>
          <p:cNvPr id="5" name="Content Placeholder 2"/>
          <p:cNvSpPr txBox="1">
            <a:spLocks/>
          </p:cNvSpPr>
          <p:nvPr/>
        </p:nvSpPr>
        <p:spPr>
          <a:xfrm>
            <a:off x="319289" y="6224118"/>
            <a:ext cx="8229600" cy="603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solidFill>
                  <a:srgbClr val="FF0000"/>
                </a:solidFill>
              </a:rPr>
              <a:t>Có 2 nội dung với nhiều đầu mục phải xem xét ở mục này</a:t>
            </a:r>
          </a:p>
          <a:p>
            <a:endParaRPr lang="vi-VN" sz="2400" dirty="0">
              <a:solidFill>
                <a:srgbClr val="FF0000"/>
              </a:solidFill>
            </a:endParaRPr>
          </a:p>
        </p:txBody>
      </p:sp>
    </p:spTree>
    <p:extLst>
      <p:ext uri="{BB962C8B-B14F-4D97-AF65-F5344CB8AC3E}">
        <p14:creationId xmlns:p14="http://schemas.microsoft.com/office/powerpoint/2010/main" val="18566701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dirty="0"/>
              <a:t>8 Thử nghiệm tính </a:t>
            </a:r>
            <a:r>
              <a:rPr lang="vi-VN" sz="3600" dirty="0" smtClean="0"/>
              <a:t>năng</a:t>
            </a:r>
            <a:endParaRPr lang="vi-VN" sz="3600" dirty="0"/>
          </a:p>
        </p:txBody>
      </p:sp>
      <p:sp>
        <p:nvSpPr>
          <p:cNvPr id="3" name="Content Placeholder 2"/>
          <p:cNvSpPr>
            <a:spLocks noGrp="1"/>
          </p:cNvSpPr>
          <p:nvPr>
            <p:ph idx="1"/>
          </p:nvPr>
        </p:nvSpPr>
        <p:spPr>
          <a:xfrm>
            <a:off x="457200" y="908720"/>
            <a:ext cx="8229600" cy="5217443"/>
          </a:xfrm>
        </p:spPr>
        <p:txBody>
          <a:bodyPr>
            <a:normAutofit fontScale="77500" lnSpcReduction="20000"/>
          </a:bodyPr>
          <a:lstStyle/>
          <a:p>
            <a:pPr marL="0" indent="0">
              <a:buNone/>
            </a:pPr>
            <a:r>
              <a:rPr lang="vi-VN" u="sng" dirty="0" smtClean="0">
                <a:hlinkClick r:id="rId2" action="ppaction://hlinkfile"/>
              </a:rPr>
              <a:t>8.15 </a:t>
            </a:r>
            <a:r>
              <a:rPr lang="vi-VN" u="sng" dirty="0">
                <a:hlinkClick r:id="rId2" action="ppaction://hlinkfile"/>
              </a:rPr>
              <a:t>Các thử nghiệm độ bền cơ học cho vỏ hộp kim </a:t>
            </a:r>
            <a:r>
              <a:rPr lang="vi-VN" u="sng" dirty="0" smtClean="0">
                <a:hlinkClick r:id="rId2" action="ppaction://hlinkfile"/>
              </a:rPr>
              <a:t>loại</a:t>
            </a:r>
            <a:endParaRPr lang="vi-VN" u="sng" dirty="0" smtClean="0"/>
          </a:p>
          <a:p>
            <a:pPr marL="0" indent="0">
              <a:buNone/>
            </a:pPr>
            <a:r>
              <a:rPr lang="en-US" dirty="0"/>
              <a:t>8.15.1 </a:t>
            </a:r>
            <a:r>
              <a:rPr lang="en-US" dirty="0" err="1"/>
              <a:t>Phần</a:t>
            </a:r>
            <a:r>
              <a:rPr lang="en-US" dirty="0"/>
              <a:t> </a:t>
            </a:r>
            <a:r>
              <a:rPr lang="en-US" dirty="0" err="1"/>
              <a:t>vỏ</a:t>
            </a:r>
            <a:r>
              <a:rPr lang="en-US" dirty="0"/>
              <a:t> </a:t>
            </a:r>
            <a:r>
              <a:rPr lang="en-US" dirty="0" err="1"/>
              <a:t>hộp</a:t>
            </a:r>
            <a:r>
              <a:rPr lang="en-US" dirty="0"/>
              <a:t> </a:t>
            </a:r>
            <a:r>
              <a:rPr lang="en-US" dirty="0" err="1"/>
              <a:t>có</a:t>
            </a:r>
            <a:r>
              <a:rPr lang="en-US" dirty="0"/>
              <a:t> </a:t>
            </a:r>
            <a:r>
              <a:rPr lang="en-US" dirty="0" err="1"/>
              <a:t>độ</a:t>
            </a:r>
            <a:r>
              <a:rPr lang="en-US" dirty="0"/>
              <a:t> </a:t>
            </a:r>
            <a:r>
              <a:rPr lang="en-US" dirty="0" err="1"/>
              <a:t>mỏng</a:t>
            </a:r>
            <a:r>
              <a:rPr lang="en-US" dirty="0"/>
              <a:t> </a:t>
            </a:r>
            <a:r>
              <a:rPr lang="en-US" dirty="0" err="1"/>
              <a:t>hơn</a:t>
            </a:r>
            <a:r>
              <a:rPr lang="en-US" dirty="0"/>
              <a:t> </a:t>
            </a:r>
            <a:r>
              <a:rPr lang="en-US" dirty="0" err="1"/>
              <a:t>yêu</a:t>
            </a:r>
            <a:r>
              <a:rPr lang="en-US" dirty="0"/>
              <a:t> </a:t>
            </a:r>
            <a:r>
              <a:rPr lang="en-US" dirty="0" err="1"/>
              <a:t>cầu</a:t>
            </a:r>
            <a:r>
              <a:rPr lang="en-US" dirty="0"/>
              <a:t> </a:t>
            </a:r>
            <a:r>
              <a:rPr lang="en-US" dirty="0" err="1"/>
              <a:t>trong</a:t>
            </a:r>
            <a:r>
              <a:rPr lang="en-US" dirty="0"/>
              <a:t> </a:t>
            </a:r>
            <a:r>
              <a:rPr lang="en-US" dirty="0" err="1"/>
              <a:t>Bảng</a:t>
            </a:r>
            <a:r>
              <a:rPr lang="en-US" dirty="0"/>
              <a:t> 6.1 </a:t>
            </a:r>
            <a:r>
              <a:rPr lang="en-US" dirty="0" err="1"/>
              <a:t>phải</a:t>
            </a:r>
            <a:r>
              <a:rPr lang="en-US" dirty="0"/>
              <a:t> </a:t>
            </a:r>
            <a:r>
              <a:rPr lang="en-US" dirty="0" err="1"/>
              <a:t>chịu</a:t>
            </a:r>
            <a:r>
              <a:rPr lang="en-US" dirty="0"/>
              <a:t> </a:t>
            </a:r>
            <a:r>
              <a:rPr lang="en-US" dirty="0" err="1"/>
              <a:t>hai</a:t>
            </a:r>
            <a:r>
              <a:rPr lang="en-US" dirty="0"/>
              <a:t> </a:t>
            </a:r>
            <a:r>
              <a:rPr lang="en-US" dirty="0" err="1"/>
              <a:t>thử</a:t>
            </a:r>
            <a:r>
              <a:rPr lang="en-US" dirty="0"/>
              <a:t> </a:t>
            </a:r>
            <a:r>
              <a:rPr lang="en-US" dirty="0" err="1"/>
              <a:t>nghiệm</a:t>
            </a:r>
            <a:r>
              <a:rPr lang="en-US" dirty="0"/>
              <a:t> </a:t>
            </a:r>
            <a:r>
              <a:rPr lang="en-US" dirty="0" err="1"/>
              <a:t>liên</a:t>
            </a:r>
            <a:r>
              <a:rPr lang="en-US" dirty="0"/>
              <a:t> </a:t>
            </a:r>
            <a:r>
              <a:rPr lang="en-US" dirty="0" err="1"/>
              <a:t>tiếp</a:t>
            </a:r>
            <a:r>
              <a:rPr lang="en-US" dirty="0"/>
              <a:t> </a:t>
            </a:r>
            <a:r>
              <a:rPr lang="en-US" dirty="0" err="1"/>
              <a:t>được</a:t>
            </a:r>
            <a:r>
              <a:rPr lang="en-US" dirty="0"/>
              <a:t> </a:t>
            </a:r>
            <a:r>
              <a:rPr lang="en-US" dirty="0" err="1"/>
              <a:t>mô</a:t>
            </a:r>
            <a:r>
              <a:rPr lang="en-US" dirty="0"/>
              <a:t> </a:t>
            </a:r>
            <a:r>
              <a:rPr lang="en-US" dirty="0" err="1"/>
              <a:t>tả</a:t>
            </a:r>
            <a:r>
              <a:rPr lang="en-US" dirty="0"/>
              <a:t> ở 8.15.2 </a:t>
            </a:r>
            <a:r>
              <a:rPr lang="en-US" dirty="0" err="1"/>
              <a:t>và</a:t>
            </a:r>
            <a:r>
              <a:rPr lang="en-US" dirty="0"/>
              <a:t> 8.15.3:</a:t>
            </a:r>
            <a:endParaRPr lang="vi-VN" dirty="0"/>
          </a:p>
          <a:p>
            <a:pPr marL="0" indent="0">
              <a:buNone/>
            </a:pPr>
            <a:r>
              <a:rPr lang="en-US" dirty="0"/>
              <a:t>a) </a:t>
            </a:r>
            <a:r>
              <a:rPr lang="en-US" dirty="0" err="1"/>
              <a:t>Không</a:t>
            </a:r>
            <a:r>
              <a:rPr lang="en-US" dirty="0"/>
              <a:t> </a:t>
            </a:r>
            <a:r>
              <a:rPr lang="en-US" dirty="0" err="1"/>
              <a:t>có</a:t>
            </a:r>
            <a:r>
              <a:rPr lang="en-US" dirty="0"/>
              <a:t> </a:t>
            </a:r>
            <a:r>
              <a:rPr lang="en-US" dirty="0" err="1"/>
              <a:t>sự</a:t>
            </a:r>
            <a:r>
              <a:rPr lang="en-US" dirty="0"/>
              <a:t> </a:t>
            </a:r>
            <a:r>
              <a:rPr lang="en-US" dirty="0" err="1"/>
              <a:t>biến</a:t>
            </a:r>
            <a:r>
              <a:rPr lang="en-US" dirty="0"/>
              <a:t> </a:t>
            </a:r>
            <a:r>
              <a:rPr lang="en-US" dirty="0" err="1"/>
              <a:t>dạng</a:t>
            </a:r>
            <a:r>
              <a:rPr lang="en-US" dirty="0"/>
              <a:t> </a:t>
            </a:r>
            <a:r>
              <a:rPr lang="en-US" dirty="0" err="1"/>
              <a:t>vĩnh</a:t>
            </a:r>
            <a:r>
              <a:rPr lang="en-US" dirty="0"/>
              <a:t> </a:t>
            </a:r>
            <a:r>
              <a:rPr lang="en-US" dirty="0" err="1"/>
              <a:t>viễn</a:t>
            </a:r>
            <a:r>
              <a:rPr lang="en-US" dirty="0"/>
              <a:t> </a:t>
            </a:r>
            <a:r>
              <a:rPr lang="en-US" dirty="0" err="1"/>
              <a:t>đến</a:t>
            </a:r>
            <a:r>
              <a:rPr lang="en-US" dirty="0"/>
              <a:t> </a:t>
            </a:r>
            <a:r>
              <a:rPr lang="en-US" dirty="0" err="1"/>
              <a:t>mức</a:t>
            </a:r>
            <a:r>
              <a:rPr lang="en-US" dirty="0"/>
              <a:t> </a:t>
            </a:r>
            <a:r>
              <a:rPr lang="en-US" dirty="0" err="1"/>
              <a:t>các</a:t>
            </a:r>
            <a:r>
              <a:rPr lang="en-US" dirty="0"/>
              <a:t> </a:t>
            </a:r>
            <a:r>
              <a:rPr lang="en-US" dirty="0" err="1"/>
              <a:t>khoảng</a:t>
            </a:r>
            <a:r>
              <a:rPr lang="en-US" dirty="0"/>
              <a:t> </a:t>
            </a:r>
            <a:r>
              <a:rPr lang="en-US" dirty="0" err="1"/>
              <a:t>cách</a:t>
            </a:r>
            <a:r>
              <a:rPr lang="en-US" dirty="0"/>
              <a:t> </a:t>
            </a:r>
            <a:r>
              <a:rPr lang="en-US" dirty="0" err="1"/>
              <a:t>bị</a:t>
            </a:r>
            <a:r>
              <a:rPr lang="en-US" dirty="0"/>
              <a:t> </a:t>
            </a:r>
            <a:r>
              <a:rPr lang="en-US" dirty="0" err="1"/>
              <a:t>giảm</a:t>
            </a:r>
            <a:r>
              <a:rPr lang="en-US" dirty="0"/>
              <a:t> </a:t>
            </a:r>
            <a:r>
              <a:rPr lang="en-US" dirty="0" err="1"/>
              <a:t>xuống</a:t>
            </a:r>
            <a:r>
              <a:rPr lang="en-US" dirty="0"/>
              <a:t> </a:t>
            </a:r>
            <a:r>
              <a:rPr lang="en-US" dirty="0" err="1"/>
              <a:t>dưới</a:t>
            </a:r>
            <a:r>
              <a:rPr lang="en-US" dirty="0"/>
              <a:t> </a:t>
            </a:r>
            <a:r>
              <a:rPr lang="en-US" dirty="0" err="1"/>
              <a:t>giá</a:t>
            </a:r>
            <a:r>
              <a:rPr lang="en-US" dirty="0"/>
              <a:t> </a:t>
            </a:r>
            <a:r>
              <a:rPr lang="en-US" dirty="0" err="1"/>
              <a:t>trị</a:t>
            </a:r>
            <a:r>
              <a:rPr lang="en-US" dirty="0"/>
              <a:t> </a:t>
            </a:r>
            <a:r>
              <a:rPr lang="en-US" dirty="0" err="1"/>
              <a:t>quy</a:t>
            </a:r>
            <a:r>
              <a:rPr lang="en-US" dirty="0"/>
              <a:t> </a:t>
            </a:r>
            <a:r>
              <a:rPr lang="en-US" dirty="0" err="1"/>
              <a:t>định</a:t>
            </a:r>
            <a:r>
              <a:rPr lang="en-US" dirty="0"/>
              <a:t> ở </a:t>
            </a:r>
            <a:r>
              <a:rPr lang="en-US" dirty="0" err="1"/>
              <a:t>mục</a:t>
            </a:r>
            <a:r>
              <a:rPr lang="en-US" dirty="0"/>
              <a:t> 7.8,</a:t>
            </a:r>
            <a:endParaRPr lang="vi-VN" dirty="0"/>
          </a:p>
          <a:p>
            <a:pPr marL="0" indent="0">
              <a:buNone/>
            </a:pPr>
            <a:r>
              <a:rPr lang="en-US" dirty="0"/>
              <a:t>b) </a:t>
            </a:r>
            <a:r>
              <a:rPr lang="en-US" dirty="0" err="1"/>
              <a:t>Không</a:t>
            </a:r>
            <a:r>
              <a:rPr lang="en-US" dirty="0"/>
              <a:t> </a:t>
            </a:r>
            <a:r>
              <a:rPr lang="en-US" dirty="0" err="1"/>
              <a:t>có</a:t>
            </a:r>
            <a:r>
              <a:rPr lang="en-US" dirty="0"/>
              <a:t> </a:t>
            </a:r>
            <a:r>
              <a:rPr lang="en-US" dirty="0" err="1"/>
              <a:t>sự</a:t>
            </a:r>
            <a:r>
              <a:rPr lang="en-US" dirty="0"/>
              <a:t> </a:t>
            </a:r>
            <a:r>
              <a:rPr lang="en-US" dirty="0" err="1"/>
              <a:t>biến</a:t>
            </a:r>
            <a:r>
              <a:rPr lang="en-US" dirty="0"/>
              <a:t> </a:t>
            </a:r>
            <a:r>
              <a:rPr lang="en-US" dirty="0" err="1"/>
              <a:t>dạng</a:t>
            </a:r>
            <a:r>
              <a:rPr lang="en-US" dirty="0"/>
              <a:t> </a:t>
            </a:r>
            <a:r>
              <a:rPr lang="en-US" dirty="0" err="1"/>
              <a:t>tức</a:t>
            </a:r>
            <a:r>
              <a:rPr lang="en-US" dirty="0"/>
              <a:t> </a:t>
            </a:r>
            <a:r>
              <a:rPr lang="en-US" dirty="0" err="1"/>
              <a:t>thời</a:t>
            </a:r>
            <a:r>
              <a:rPr lang="en-US" dirty="0"/>
              <a:t> </a:t>
            </a:r>
            <a:r>
              <a:rPr lang="en-US" dirty="0" err="1"/>
              <a:t>dẫn</a:t>
            </a:r>
            <a:r>
              <a:rPr lang="en-US" dirty="0"/>
              <a:t> </a:t>
            </a:r>
            <a:r>
              <a:rPr lang="en-US" dirty="0" err="1"/>
              <a:t>đến</a:t>
            </a:r>
            <a:r>
              <a:rPr lang="en-US" dirty="0"/>
              <a:t> </a:t>
            </a:r>
            <a:r>
              <a:rPr lang="en-US" dirty="0" err="1"/>
              <a:t>sự</a:t>
            </a:r>
            <a:r>
              <a:rPr lang="en-US" dirty="0"/>
              <a:t> </a:t>
            </a:r>
            <a:r>
              <a:rPr lang="en-US" dirty="0" err="1"/>
              <a:t>tiếp</a:t>
            </a:r>
            <a:r>
              <a:rPr lang="en-US" dirty="0"/>
              <a:t> </a:t>
            </a:r>
            <a:r>
              <a:rPr lang="en-US" dirty="0" err="1"/>
              <a:t>xúc</a:t>
            </a:r>
            <a:r>
              <a:rPr lang="en-US" dirty="0"/>
              <a:t> </a:t>
            </a:r>
            <a:r>
              <a:rPr lang="en-US" dirty="0" err="1"/>
              <a:t>với</a:t>
            </a:r>
            <a:r>
              <a:rPr lang="en-US" dirty="0"/>
              <a:t> </a:t>
            </a:r>
            <a:r>
              <a:rPr lang="en-US" dirty="0" err="1"/>
              <a:t>các</a:t>
            </a:r>
            <a:r>
              <a:rPr lang="en-US" dirty="0"/>
              <a:t> </a:t>
            </a:r>
            <a:r>
              <a:rPr lang="en-US" dirty="0" err="1"/>
              <a:t>bộ</a:t>
            </a:r>
            <a:r>
              <a:rPr lang="en-US" dirty="0"/>
              <a:t> </a:t>
            </a:r>
            <a:r>
              <a:rPr lang="en-US" dirty="0" err="1"/>
              <a:t>phận</a:t>
            </a:r>
            <a:r>
              <a:rPr lang="en-US" dirty="0"/>
              <a:t> </a:t>
            </a:r>
            <a:r>
              <a:rPr lang="en-US" dirty="0" err="1"/>
              <a:t>có</a:t>
            </a:r>
            <a:r>
              <a:rPr lang="en-US" dirty="0"/>
              <a:t> </a:t>
            </a:r>
            <a:r>
              <a:rPr lang="en-US" dirty="0" err="1"/>
              <a:t>điện</a:t>
            </a:r>
            <a:r>
              <a:rPr lang="en-US" dirty="0"/>
              <a:t> </a:t>
            </a:r>
            <a:r>
              <a:rPr lang="en-US" dirty="0" err="1"/>
              <a:t>ngoài</a:t>
            </a:r>
            <a:r>
              <a:rPr lang="en-US" dirty="0"/>
              <a:t> </a:t>
            </a:r>
            <a:r>
              <a:rPr lang="en-US" dirty="0" err="1"/>
              <a:t>những</a:t>
            </a:r>
            <a:r>
              <a:rPr lang="en-US" dirty="0"/>
              <a:t> </a:t>
            </a:r>
            <a:r>
              <a:rPr lang="en-US" dirty="0" err="1"/>
              <a:t>bộ</a:t>
            </a:r>
            <a:r>
              <a:rPr lang="en-US" dirty="0"/>
              <a:t> </a:t>
            </a:r>
            <a:r>
              <a:rPr lang="en-US" dirty="0" err="1"/>
              <a:t>phận</a:t>
            </a:r>
            <a:r>
              <a:rPr lang="en-US" dirty="0"/>
              <a:t> </a:t>
            </a:r>
            <a:r>
              <a:rPr lang="en-US" dirty="0" err="1"/>
              <a:t>kết</a:t>
            </a:r>
            <a:r>
              <a:rPr lang="en-US" dirty="0"/>
              <a:t> </a:t>
            </a:r>
            <a:r>
              <a:rPr lang="en-US" dirty="0" err="1"/>
              <a:t>nối</a:t>
            </a:r>
            <a:r>
              <a:rPr lang="en-US" dirty="0"/>
              <a:t> </a:t>
            </a:r>
            <a:r>
              <a:rPr lang="en-US" dirty="0" err="1"/>
              <a:t>với</a:t>
            </a:r>
            <a:r>
              <a:rPr lang="en-US" dirty="0"/>
              <a:t> </a:t>
            </a:r>
            <a:r>
              <a:rPr lang="en-US" dirty="0" err="1"/>
              <a:t>mạch</a:t>
            </a:r>
            <a:r>
              <a:rPr lang="en-US" dirty="0"/>
              <a:t> Class 2 </a:t>
            </a:r>
            <a:r>
              <a:rPr lang="en-US" dirty="0" err="1"/>
              <a:t>hoặc</a:t>
            </a:r>
            <a:r>
              <a:rPr lang="en-US" dirty="0"/>
              <a:t> LVLE, </a:t>
            </a:r>
            <a:r>
              <a:rPr lang="en-US" dirty="0" err="1"/>
              <a:t>và</a:t>
            </a:r>
            <a:endParaRPr lang="vi-VN" dirty="0"/>
          </a:p>
          <a:p>
            <a:pPr marL="0" indent="0">
              <a:buNone/>
            </a:pPr>
            <a:r>
              <a:rPr lang="en-US" dirty="0"/>
              <a:t>c) </a:t>
            </a:r>
            <a:r>
              <a:rPr lang="en-US" dirty="0" err="1"/>
              <a:t>Không</a:t>
            </a:r>
            <a:r>
              <a:rPr lang="en-US" dirty="0"/>
              <a:t> </a:t>
            </a:r>
            <a:r>
              <a:rPr lang="en-US" dirty="0" err="1"/>
              <a:t>có</a:t>
            </a:r>
            <a:r>
              <a:rPr lang="en-US" dirty="0"/>
              <a:t> </a:t>
            </a:r>
            <a:r>
              <a:rPr lang="en-US" dirty="0" err="1"/>
              <a:t>sự</a:t>
            </a:r>
            <a:r>
              <a:rPr lang="en-US" dirty="0"/>
              <a:t> </a:t>
            </a:r>
            <a:r>
              <a:rPr lang="en-US" dirty="0" err="1"/>
              <a:t>phát</a:t>
            </a:r>
            <a:r>
              <a:rPr lang="en-US" dirty="0"/>
              <a:t> </a:t>
            </a:r>
            <a:r>
              <a:rPr lang="en-US" dirty="0" err="1"/>
              <a:t>triển</a:t>
            </a:r>
            <a:r>
              <a:rPr lang="en-US" dirty="0"/>
              <a:t> </a:t>
            </a:r>
            <a:r>
              <a:rPr lang="en-US" dirty="0" err="1"/>
              <a:t>của</a:t>
            </a:r>
            <a:r>
              <a:rPr lang="en-US" dirty="0"/>
              <a:t> </a:t>
            </a:r>
            <a:r>
              <a:rPr lang="en-US" dirty="0" err="1"/>
              <a:t>các</a:t>
            </a:r>
            <a:r>
              <a:rPr lang="en-US" dirty="0"/>
              <a:t> </a:t>
            </a:r>
            <a:r>
              <a:rPr lang="en-US" dirty="0" err="1"/>
              <a:t>lỗ</a:t>
            </a:r>
            <a:r>
              <a:rPr lang="en-US" dirty="0"/>
              <a:t> </a:t>
            </a:r>
            <a:r>
              <a:rPr lang="en-US" dirty="0" err="1"/>
              <a:t>hở</a:t>
            </a:r>
            <a:r>
              <a:rPr lang="en-US" dirty="0"/>
              <a:t> (opening) </a:t>
            </a:r>
            <a:r>
              <a:rPr lang="en-US" dirty="0" err="1"/>
              <a:t>làm</a:t>
            </a:r>
            <a:r>
              <a:rPr lang="en-US" dirty="0"/>
              <a:t> </a:t>
            </a:r>
            <a:r>
              <a:rPr lang="en-US" dirty="0" err="1"/>
              <a:t>phơi</a:t>
            </a:r>
            <a:r>
              <a:rPr lang="en-US" dirty="0"/>
              <a:t> </a:t>
            </a:r>
            <a:r>
              <a:rPr lang="en-US" dirty="0" err="1"/>
              <a:t>lộ</a:t>
            </a:r>
            <a:r>
              <a:rPr lang="en-US" dirty="0"/>
              <a:t> </a:t>
            </a:r>
            <a:r>
              <a:rPr lang="en-US" dirty="0" err="1"/>
              <a:t>các</a:t>
            </a:r>
            <a:r>
              <a:rPr lang="en-US" dirty="0"/>
              <a:t> </a:t>
            </a:r>
            <a:r>
              <a:rPr lang="en-US" dirty="0" err="1"/>
              <a:t>phần</a:t>
            </a:r>
            <a:r>
              <a:rPr lang="en-US" dirty="0"/>
              <a:t> </a:t>
            </a:r>
            <a:r>
              <a:rPr lang="en-US" dirty="0" err="1"/>
              <a:t>có</a:t>
            </a:r>
            <a:r>
              <a:rPr lang="en-US" dirty="0"/>
              <a:t> </a:t>
            </a:r>
            <a:r>
              <a:rPr lang="en-US" dirty="0" err="1"/>
              <a:t>liên</a:t>
            </a:r>
            <a:r>
              <a:rPr lang="en-US" dirty="0"/>
              <a:t> </a:t>
            </a:r>
            <a:r>
              <a:rPr lang="en-US" dirty="0" err="1"/>
              <a:t>quan</a:t>
            </a:r>
            <a:r>
              <a:rPr lang="en-US" dirty="0"/>
              <a:t> </a:t>
            </a:r>
            <a:r>
              <a:rPr lang="en-US" dirty="0" err="1"/>
              <a:t>đến</a:t>
            </a:r>
            <a:r>
              <a:rPr lang="en-US" dirty="0"/>
              <a:t> </a:t>
            </a:r>
            <a:r>
              <a:rPr lang="en-US" dirty="0" err="1"/>
              <a:t>nguy</a:t>
            </a:r>
            <a:r>
              <a:rPr lang="en-US" dirty="0"/>
              <a:t> </a:t>
            </a:r>
            <a:r>
              <a:rPr lang="en-US" dirty="0" err="1"/>
              <a:t>cơ</a:t>
            </a:r>
            <a:r>
              <a:rPr lang="en-US" dirty="0"/>
              <a:t> </a:t>
            </a:r>
            <a:r>
              <a:rPr lang="en-US" dirty="0" err="1"/>
              <a:t>bị</a:t>
            </a:r>
            <a:r>
              <a:rPr lang="en-US" dirty="0"/>
              <a:t> </a:t>
            </a:r>
            <a:r>
              <a:rPr lang="en-US" dirty="0" err="1"/>
              <a:t>điện</a:t>
            </a:r>
            <a:r>
              <a:rPr lang="en-US" dirty="0"/>
              <a:t> </a:t>
            </a:r>
            <a:r>
              <a:rPr lang="en-US" dirty="0" err="1"/>
              <a:t>giật</a:t>
            </a:r>
            <a:r>
              <a:rPr lang="en-US" dirty="0"/>
              <a:t> </a:t>
            </a:r>
            <a:r>
              <a:rPr lang="en-US" dirty="0" err="1"/>
              <a:t>hoặc</a:t>
            </a:r>
            <a:r>
              <a:rPr lang="en-US" dirty="0"/>
              <a:t> </a:t>
            </a:r>
            <a:r>
              <a:rPr lang="en-US" dirty="0" err="1"/>
              <a:t>bị</a:t>
            </a:r>
            <a:r>
              <a:rPr lang="en-US" dirty="0"/>
              <a:t> </a:t>
            </a:r>
            <a:r>
              <a:rPr lang="en-US" dirty="0" err="1"/>
              <a:t>thương</a:t>
            </a:r>
            <a:r>
              <a:rPr lang="en-US" dirty="0"/>
              <a:t>. </a:t>
            </a:r>
            <a:r>
              <a:rPr lang="en-US" dirty="0" err="1"/>
              <a:t>Bất</a:t>
            </a:r>
            <a:r>
              <a:rPr lang="en-US" dirty="0"/>
              <a:t> </a:t>
            </a:r>
            <a:r>
              <a:rPr lang="en-US" dirty="0" err="1"/>
              <a:t>kỳ</a:t>
            </a:r>
            <a:r>
              <a:rPr lang="en-US" dirty="0"/>
              <a:t> </a:t>
            </a:r>
            <a:r>
              <a:rPr lang="en-US" dirty="0" err="1"/>
              <a:t>các</a:t>
            </a:r>
            <a:r>
              <a:rPr lang="en-US" dirty="0"/>
              <a:t> </a:t>
            </a:r>
            <a:r>
              <a:rPr lang="en-US" dirty="0" err="1"/>
              <a:t>lỗ</a:t>
            </a:r>
            <a:r>
              <a:rPr lang="en-US" dirty="0"/>
              <a:t> </a:t>
            </a:r>
            <a:r>
              <a:rPr lang="en-US" dirty="0" err="1"/>
              <a:t>hở</a:t>
            </a:r>
            <a:r>
              <a:rPr lang="en-US" dirty="0"/>
              <a:t> </a:t>
            </a:r>
            <a:r>
              <a:rPr lang="en-US" dirty="0" err="1"/>
              <a:t>nào</a:t>
            </a:r>
            <a:r>
              <a:rPr lang="en-US" dirty="0"/>
              <a:t> </a:t>
            </a:r>
            <a:r>
              <a:rPr lang="en-US" dirty="0" err="1"/>
              <a:t>xuất</a:t>
            </a:r>
            <a:r>
              <a:rPr lang="en-US" dirty="0"/>
              <a:t> </a:t>
            </a:r>
            <a:r>
              <a:rPr lang="en-US" dirty="0" err="1"/>
              <a:t>hiện</a:t>
            </a:r>
            <a:r>
              <a:rPr lang="en-US" dirty="0"/>
              <a:t> do </a:t>
            </a:r>
            <a:r>
              <a:rPr lang="en-US" dirty="0" err="1"/>
              <a:t>việc</a:t>
            </a:r>
            <a:r>
              <a:rPr lang="en-US" dirty="0"/>
              <a:t> </a:t>
            </a:r>
            <a:r>
              <a:rPr lang="en-US" dirty="0" err="1"/>
              <a:t>thử</a:t>
            </a:r>
            <a:r>
              <a:rPr lang="en-US" dirty="0"/>
              <a:t> </a:t>
            </a:r>
            <a:r>
              <a:rPr lang="en-US" dirty="0" err="1"/>
              <a:t>nghiệm</a:t>
            </a:r>
            <a:r>
              <a:rPr lang="en-US" dirty="0"/>
              <a:t> </a:t>
            </a:r>
            <a:r>
              <a:rPr lang="en-US" dirty="0" err="1"/>
              <a:t>sẽ</a:t>
            </a:r>
            <a:r>
              <a:rPr lang="en-US" dirty="0"/>
              <a:t> </a:t>
            </a:r>
            <a:r>
              <a:rPr lang="en-US" dirty="0" err="1"/>
              <a:t>được</a:t>
            </a:r>
            <a:r>
              <a:rPr lang="en-US" dirty="0"/>
              <a:t> </a:t>
            </a:r>
            <a:r>
              <a:rPr lang="en-US" dirty="0" err="1"/>
              <a:t>đánh</a:t>
            </a:r>
            <a:r>
              <a:rPr lang="en-US" dirty="0"/>
              <a:t> </a:t>
            </a:r>
            <a:r>
              <a:rPr lang="en-US" dirty="0" err="1"/>
              <a:t>giá</a:t>
            </a:r>
            <a:r>
              <a:rPr lang="en-US" dirty="0"/>
              <a:t> </a:t>
            </a:r>
            <a:r>
              <a:rPr lang="en-US" dirty="0" err="1"/>
              <a:t>theo</a:t>
            </a:r>
            <a:r>
              <a:rPr lang="en-US" dirty="0"/>
              <a:t> </a:t>
            </a:r>
            <a:r>
              <a:rPr lang="en-US" dirty="0" err="1"/>
              <a:t>các</a:t>
            </a:r>
            <a:r>
              <a:rPr lang="en-US" dirty="0"/>
              <a:t> </a:t>
            </a:r>
            <a:r>
              <a:rPr lang="en-US" dirty="0" err="1"/>
              <a:t>yêu</a:t>
            </a:r>
            <a:r>
              <a:rPr lang="en-US" dirty="0"/>
              <a:t> </a:t>
            </a:r>
            <a:r>
              <a:rPr lang="en-US" dirty="0" err="1"/>
              <a:t>cầu</a:t>
            </a:r>
            <a:r>
              <a:rPr lang="en-US" dirty="0"/>
              <a:t> </a:t>
            </a:r>
            <a:r>
              <a:rPr lang="en-US" dirty="0" err="1"/>
              <a:t>về</a:t>
            </a:r>
            <a:r>
              <a:rPr lang="en-US" dirty="0"/>
              <a:t> </a:t>
            </a:r>
            <a:r>
              <a:rPr lang="en-US" dirty="0" err="1"/>
              <a:t>khả</a:t>
            </a:r>
            <a:r>
              <a:rPr lang="en-US" dirty="0"/>
              <a:t> </a:t>
            </a:r>
            <a:r>
              <a:rPr lang="en-US" dirty="0" err="1"/>
              <a:t>năng</a:t>
            </a:r>
            <a:r>
              <a:rPr lang="en-US" dirty="0"/>
              <a:t> </a:t>
            </a:r>
            <a:r>
              <a:rPr lang="en-US" dirty="0" err="1"/>
              <a:t>tiếp</a:t>
            </a:r>
            <a:r>
              <a:rPr lang="en-US" dirty="0"/>
              <a:t> </a:t>
            </a:r>
            <a:r>
              <a:rPr lang="en-US" dirty="0" err="1"/>
              <a:t>cận</a:t>
            </a:r>
            <a:r>
              <a:rPr lang="en-US" dirty="0"/>
              <a:t> ở 7.2.</a:t>
            </a:r>
            <a:endParaRPr lang="vi-VN" dirty="0"/>
          </a:p>
          <a:p>
            <a:endParaRPr lang="vi-VN" u="sng" dirty="0"/>
          </a:p>
          <a:p>
            <a:endParaRPr lang="vi-VN" u="sng" dirty="0"/>
          </a:p>
        </p:txBody>
      </p:sp>
    </p:spTree>
    <p:extLst>
      <p:ext uri="{BB962C8B-B14F-4D97-AF65-F5344CB8AC3E}">
        <p14:creationId xmlns:p14="http://schemas.microsoft.com/office/powerpoint/2010/main" val="18566701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dirty="0"/>
              <a:t>8 Thử nghiệm tính </a:t>
            </a:r>
            <a:r>
              <a:rPr lang="vi-VN" sz="3600" dirty="0" smtClean="0"/>
              <a:t>năng</a:t>
            </a:r>
            <a:endParaRPr lang="vi-VN"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08720"/>
                <a:ext cx="8229600" cy="5217443"/>
              </a:xfrm>
            </p:spPr>
            <p:txBody>
              <a:bodyPr>
                <a:normAutofit fontScale="77500" lnSpcReduction="20000"/>
              </a:bodyPr>
              <a:lstStyle/>
              <a:p>
                <a:pPr marL="0" indent="0">
                  <a:buNone/>
                </a:pPr>
                <a:r>
                  <a:rPr lang="vi-VN" u="sng" dirty="0" smtClean="0">
                    <a:hlinkClick r:id="rId2" action="ppaction://hlinkfile"/>
                  </a:rPr>
                  <a:t>8.15 </a:t>
                </a:r>
                <a:r>
                  <a:rPr lang="vi-VN" u="sng" dirty="0">
                    <a:hlinkClick r:id="rId2" action="ppaction://hlinkfile"/>
                  </a:rPr>
                  <a:t>Các thử nghiệm độ bền cơ học cho vỏ hộp kim </a:t>
                </a:r>
                <a:r>
                  <a:rPr lang="vi-VN" u="sng" dirty="0" smtClean="0">
                    <a:hlinkClick r:id="rId2" action="ppaction://hlinkfile"/>
                  </a:rPr>
                  <a:t>loại</a:t>
                </a:r>
                <a:endParaRPr lang="vi-VN" u="sng" dirty="0" smtClean="0"/>
              </a:p>
              <a:p>
                <a:pPr marL="0" indent="0">
                  <a:buNone/>
                </a:pPr>
                <a:r>
                  <a:rPr lang="en-US" dirty="0"/>
                  <a:t>8.15.2 </a:t>
                </a:r>
                <a:r>
                  <a:rPr lang="en-US" dirty="0" err="1"/>
                  <a:t>Phần</a:t>
                </a:r>
                <a:r>
                  <a:rPr lang="en-US" dirty="0"/>
                  <a:t> </a:t>
                </a:r>
                <a:r>
                  <a:rPr lang="en-US" dirty="0" err="1"/>
                  <a:t>hộp</a:t>
                </a:r>
                <a:r>
                  <a:rPr lang="en-US" dirty="0"/>
                  <a:t> </a:t>
                </a:r>
                <a:r>
                  <a:rPr lang="en-US" dirty="0" err="1"/>
                  <a:t>phải</a:t>
                </a:r>
                <a:r>
                  <a:rPr lang="en-US" dirty="0"/>
                  <a:t> </a:t>
                </a:r>
                <a:r>
                  <a:rPr lang="en-US" dirty="0" err="1"/>
                  <a:t>chịu</a:t>
                </a:r>
                <a:r>
                  <a:rPr lang="en-US" dirty="0"/>
                  <a:t> </a:t>
                </a:r>
                <a:r>
                  <a:rPr lang="en-US" dirty="0" err="1"/>
                  <a:t>lực</a:t>
                </a:r>
                <a:r>
                  <a:rPr lang="en-US" dirty="0"/>
                  <a:t> 111 N (</a:t>
                </a:r>
                <a:r>
                  <a:rPr lang="en-US" dirty="0" err="1"/>
                  <a:t>lbf</a:t>
                </a:r>
                <a:r>
                  <a:rPr lang="en-US" dirty="0"/>
                  <a:t> 25) </a:t>
                </a:r>
                <a:r>
                  <a:rPr lang="en-US" dirty="0" err="1"/>
                  <a:t>trong</a:t>
                </a:r>
                <a:r>
                  <a:rPr lang="en-US" dirty="0"/>
                  <a:t> 1 </a:t>
                </a:r>
                <a:r>
                  <a:rPr lang="en-US" dirty="0" err="1"/>
                  <a:t>phút</a:t>
                </a:r>
                <a:r>
                  <a:rPr lang="en-US" dirty="0"/>
                  <a:t>. </a:t>
                </a:r>
                <a:r>
                  <a:rPr lang="en-US" dirty="0" err="1"/>
                  <a:t>Lực</a:t>
                </a:r>
                <a:r>
                  <a:rPr lang="en-US" dirty="0"/>
                  <a:t> </a:t>
                </a:r>
                <a:r>
                  <a:rPr lang="en-US" dirty="0" err="1"/>
                  <a:t>được</a:t>
                </a:r>
                <a:r>
                  <a:rPr lang="en-US" dirty="0"/>
                  <a:t> </a:t>
                </a:r>
                <a:r>
                  <a:rPr lang="en-US" dirty="0" err="1"/>
                  <a:t>tạo</a:t>
                </a:r>
                <a:r>
                  <a:rPr lang="en-US" dirty="0"/>
                  <a:t> </a:t>
                </a:r>
                <a:r>
                  <a:rPr lang="en-US" dirty="0" err="1"/>
                  <a:t>nên</a:t>
                </a:r>
                <a:r>
                  <a:rPr lang="en-US" dirty="0"/>
                  <a:t> </a:t>
                </a:r>
                <a:r>
                  <a:rPr lang="en-US" dirty="0" err="1"/>
                  <a:t>bằng</a:t>
                </a:r>
                <a:r>
                  <a:rPr lang="en-US" dirty="0"/>
                  <a:t>  </a:t>
                </a:r>
                <a:r>
                  <a:rPr lang="en-US" dirty="0" err="1"/>
                  <a:t>bán</a:t>
                </a:r>
                <a:r>
                  <a:rPr lang="en-US" dirty="0"/>
                  <a:t> </a:t>
                </a:r>
                <a:r>
                  <a:rPr lang="en-US" dirty="0" err="1"/>
                  <a:t>cầu</a:t>
                </a:r>
                <a:r>
                  <a:rPr lang="en-US" dirty="0"/>
                  <a:t> </a:t>
                </a:r>
                <a:r>
                  <a:rPr lang="en-US" dirty="0" err="1"/>
                  <a:t>thép</a:t>
                </a:r>
                <a:r>
                  <a:rPr lang="en-US" dirty="0"/>
                  <a:t> </a:t>
                </a:r>
                <a:r>
                  <a:rPr lang="en-US" dirty="0" err="1"/>
                  <a:t>đường</a:t>
                </a:r>
                <a:r>
                  <a:rPr lang="en-US" dirty="0"/>
                  <a:t> </a:t>
                </a:r>
                <a:r>
                  <a:rPr lang="en-US" dirty="0" err="1"/>
                  <a:t>kính</a:t>
                </a:r>
                <a:r>
                  <a:rPr lang="en-US" dirty="0"/>
                  <a:t> 12,7 mm (1/2 in</a:t>
                </a:r>
                <a:r>
                  <a:rPr lang="en-US" dirty="0" smtClean="0"/>
                  <a:t>).</a:t>
                </a:r>
              </a:p>
              <a:p>
                <a:pPr marL="0" indent="0">
                  <a:buNone/>
                </a:pPr>
                <a:endParaRPr lang="vi-VN" dirty="0"/>
              </a:p>
              <a:p>
                <a:pPr marL="0" indent="0">
                  <a:buNone/>
                </a:pPr>
                <a:r>
                  <a:rPr lang="en-US" dirty="0"/>
                  <a:t>8.15.3 </a:t>
                </a:r>
                <a:r>
                  <a:rPr lang="en-US" dirty="0" err="1"/>
                  <a:t>Phần</a:t>
                </a:r>
                <a:r>
                  <a:rPr lang="en-US" dirty="0"/>
                  <a:t> </a:t>
                </a:r>
                <a:r>
                  <a:rPr lang="en-US" dirty="0" err="1"/>
                  <a:t>hộp</a:t>
                </a:r>
                <a:r>
                  <a:rPr lang="en-US" dirty="0"/>
                  <a:t> </a:t>
                </a:r>
                <a:r>
                  <a:rPr lang="en-US" dirty="0" err="1"/>
                  <a:t>phải</a:t>
                </a:r>
                <a:r>
                  <a:rPr lang="en-US" dirty="0"/>
                  <a:t> </a:t>
                </a:r>
                <a:r>
                  <a:rPr lang="en-US" dirty="0" err="1"/>
                  <a:t>chịu</a:t>
                </a:r>
                <a:r>
                  <a:rPr lang="en-US" dirty="0"/>
                  <a:t> </a:t>
                </a:r>
                <a:r>
                  <a:rPr lang="en-US" b="1" dirty="0" err="1"/>
                  <a:t>tác</a:t>
                </a:r>
                <a:r>
                  <a:rPr lang="en-US" b="1" dirty="0"/>
                  <a:t> </a:t>
                </a:r>
                <a:r>
                  <a:rPr lang="en-US" b="1" dirty="0" err="1"/>
                  <a:t>động</a:t>
                </a:r>
                <a:r>
                  <a:rPr lang="en-US" b="1" dirty="0"/>
                  <a:t> </a:t>
                </a:r>
                <a:r>
                  <a:rPr lang="en-US" b="1" dirty="0" err="1"/>
                  <a:t>một</a:t>
                </a:r>
                <a:r>
                  <a:rPr lang="en-US" b="1" dirty="0"/>
                  <a:t> </a:t>
                </a:r>
                <a:r>
                  <a:rPr lang="en-US" b="1" dirty="0" err="1"/>
                  <a:t>động</a:t>
                </a:r>
                <a:r>
                  <a:rPr lang="en-US" b="1" dirty="0"/>
                  <a:t> </a:t>
                </a:r>
                <a:r>
                  <a:rPr lang="en-US" b="1" dirty="0" err="1"/>
                  <a:t>năng</a:t>
                </a:r>
                <a:r>
                  <a:rPr lang="en-US" b="1" dirty="0"/>
                  <a:t> 6.8 J</a:t>
                </a:r>
                <a:r>
                  <a:rPr lang="en-US" dirty="0"/>
                  <a:t> (5 ft-lb). </a:t>
                </a:r>
                <a:r>
                  <a:rPr lang="en-US" dirty="0" err="1"/>
                  <a:t>Tác</a:t>
                </a:r>
                <a:r>
                  <a:rPr lang="en-US" dirty="0"/>
                  <a:t> </a:t>
                </a:r>
                <a:r>
                  <a:rPr lang="en-US" dirty="0" err="1"/>
                  <a:t>động</a:t>
                </a:r>
                <a:r>
                  <a:rPr lang="en-US" dirty="0"/>
                  <a:t> </a:t>
                </a:r>
                <a:r>
                  <a:rPr lang="en-US" dirty="0" err="1"/>
                  <a:t>được</a:t>
                </a:r>
                <a:r>
                  <a:rPr lang="en-US" dirty="0"/>
                  <a:t> </a:t>
                </a:r>
                <a:r>
                  <a:rPr lang="en-US" dirty="0" err="1"/>
                  <a:t>tạo</a:t>
                </a:r>
                <a:r>
                  <a:rPr lang="en-US" dirty="0"/>
                  <a:t> </a:t>
                </a:r>
                <a:r>
                  <a:rPr lang="en-US" dirty="0" err="1"/>
                  <a:t>nên</a:t>
                </a:r>
                <a:r>
                  <a:rPr lang="en-US" dirty="0"/>
                  <a:t> </a:t>
                </a:r>
                <a:r>
                  <a:rPr lang="en-US" dirty="0" err="1"/>
                  <a:t>bởi</a:t>
                </a:r>
                <a:r>
                  <a:rPr lang="en-US" dirty="0"/>
                  <a:t> </a:t>
                </a:r>
                <a:r>
                  <a:rPr lang="en-US" dirty="0" err="1"/>
                  <a:t>quả</a:t>
                </a:r>
                <a:r>
                  <a:rPr lang="en-US" dirty="0"/>
                  <a:t> </a:t>
                </a:r>
                <a:r>
                  <a:rPr lang="en-US" dirty="0" err="1"/>
                  <a:t>cầu</a:t>
                </a:r>
                <a:r>
                  <a:rPr lang="en-US" dirty="0"/>
                  <a:t> </a:t>
                </a:r>
                <a:r>
                  <a:rPr lang="en-US" dirty="0" err="1"/>
                  <a:t>thép</a:t>
                </a:r>
                <a:r>
                  <a:rPr lang="en-US" dirty="0"/>
                  <a:t> </a:t>
                </a:r>
                <a:r>
                  <a:rPr lang="en-US" dirty="0" err="1"/>
                  <a:t>nhẵn</a:t>
                </a:r>
                <a:r>
                  <a:rPr lang="en-US" dirty="0"/>
                  <a:t>, </a:t>
                </a:r>
                <a:r>
                  <a:rPr lang="en-US" dirty="0" err="1"/>
                  <a:t>cứng</a:t>
                </a:r>
                <a:r>
                  <a:rPr lang="en-US" dirty="0"/>
                  <a:t> </a:t>
                </a:r>
                <a:r>
                  <a:rPr lang="en-US" dirty="0" err="1"/>
                  <a:t>đường</a:t>
                </a:r>
                <a:r>
                  <a:rPr lang="en-US" dirty="0"/>
                  <a:t> </a:t>
                </a:r>
                <a:r>
                  <a:rPr lang="en-US" dirty="0" err="1"/>
                  <a:t>kính</a:t>
                </a:r>
                <a:r>
                  <a:rPr lang="en-US" dirty="0"/>
                  <a:t> 50,8 mm (2 in) </a:t>
                </a:r>
                <a:r>
                  <a:rPr lang="en-US" dirty="0" err="1"/>
                  <a:t>và</a:t>
                </a:r>
                <a:r>
                  <a:rPr lang="en-US" dirty="0"/>
                  <a:t> </a:t>
                </a:r>
                <a:r>
                  <a:rPr lang="en-US" dirty="0" err="1"/>
                  <a:t>có</a:t>
                </a:r>
                <a:r>
                  <a:rPr lang="en-US" dirty="0"/>
                  <a:t> </a:t>
                </a:r>
                <a:r>
                  <a:rPr lang="en-US" dirty="0" err="1"/>
                  <a:t>khối</a:t>
                </a:r>
                <a:r>
                  <a:rPr lang="en-US" dirty="0"/>
                  <a:t> </a:t>
                </a:r>
                <a:r>
                  <a:rPr lang="en-US" dirty="0" err="1"/>
                  <a:t>lượng</a:t>
                </a:r>
                <a:r>
                  <a:rPr lang="en-US" dirty="0"/>
                  <a:t> </a:t>
                </a:r>
                <a:r>
                  <a:rPr lang="en-US" b="1" dirty="0"/>
                  <a:t>535 g </a:t>
                </a:r>
                <a:r>
                  <a:rPr lang="en-US" dirty="0"/>
                  <a:t>(1,18 </a:t>
                </a:r>
                <a:r>
                  <a:rPr lang="en-US" dirty="0" err="1"/>
                  <a:t>lb</a:t>
                </a:r>
                <a:r>
                  <a:rPr lang="en-US" dirty="0"/>
                  <a:t>). </a:t>
                </a:r>
                <a:r>
                  <a:rPr lang="en-US" dirty="0" err="1"/>
                  <a:t>Quả</a:t>
                </a:r>
                <a:r>
                  <a:rPr lang="en-US" dirty="0"/>
                  <a:t> </a:t>
                </a:r>
                <a:r>
                  <a:rPr lang="en-US" dirty="0" err="1"/>
                  <a:t>cầu</a:t>
                </a:r>
                <a:r>
                  <a:rPr lang="en-US" dirty="0"/>
                  <a:t> </a:t>
                </a:r>
                <a:r>
                  <a:rPr lang="en-US" dirty="0" err="1"/>
                  <a:t>được</a:t>
                </a:r>
                <a:r>
                  <a:rPr lang="en-US" dirty="0"/>
                  <a:t> </a:t>
                </a:r>
                <a:r>
                  <a:rPr lang="en-US" dirty="0" err="1"/>
                  <a:t>để</a:t>
                </a:r>
                <a:r>
                  <a:rPr lang="en-US" dirty="0"/>
                  <a:t> </a:t>
                </a:r>
                <a:r>
                  <a:rPr lang="en-US" dirty="0" err="1"/>
                  <a:t>rơi</a:t>
                </a:r>
                <a:r>
                  <a:rPr lang="en-US" dirty="0"/>
                  <a:t> </a:t>
                </a:r>
                <a:r>
                  <a:rPr lang="en-US" dirty="0" err="1"/>
                  <a:t>tự</a:t>
                </a:r>
                <a:r>
                  <a:rPr lang="en-US" dirty="0"/>
                  <a:t> do </a:t>
                </a:r>
                <a:r>
                  <a:rPr lang="en-US" dirty="0" err="1"/>
                  <a:t>từ</a:t>
                </a:r>
                <a:r>
                  <a:rPr lang="en-US" dirty="0"/>
                  <a:t> </a:t>
                </a:r>
                <a:r>
                  <a:rPr lang="en-US" dirty="0" err="1"/>
                  <a:t>trạng</a:t>
                </a:r>
                <a:r>
                  <a:rPr lang="en-US" dirty="0"/>
                  <a:t> </a:t>
                </a:r>
                <a:r>
                  <a:rPr lang="en-US" dirty="0" err="1"/>
                  <a:t>thái</a:t>
                </a:r>
                <a:r>
                  <a:rPr lang="en-US" dirty="0"/>
                  <a:t> </a:t>
                </a:r>
                <a:r>
                  <a:rPr lang="en-US" dirty="0" err="1"/>
                  <a:t>tĩnh</a:t>
                </a:r>
                <a:r>
                  <a:rPr lang="en-US" dirty="0"/>
                  <a:t> </a:t>
                </a:r>
                <a:r>
                  <a:rPr lang="en-US" dirty="0" err="1"/>
                  <a:t>từ</a:t>
                </a:r>
                <a:r>
                  <a:rPr lang="en-US" dirty="0"/>
                  <a:t> </a:t>
                </a:r>
                <a:r>
                  <a:rPr lang="en-US" dirty="0" err="1"/>
                  <a:t>khoảng</a:t>
                </a:r>
                <a:r>
                  <a:rPr lang="en-US" dirty="0"/>
                  <a:t> </a:t>
                </a:r>
                <a:r>
                  <a:rPr lang="en-US" dirty="0" err="1"/>
                  <a:t>cách</a:t>
                </a:r>
                <a:r>
                  <a:rPr lang="en-US" dirty="0"/>
                  <a:t> </a:t>
                </a:r>
                <a:r>
                  <a:rPr lang="en-US" dirty="0" err="1"/>
                  <a:t>thẳng</a:t>
                </a:r>
                <a:r>
                  <a:rPr lang="en-US" dirty="0"/>
                  <a:t> </a:t>
                </a:r>
                <a:r>
                  <a:rPr lang="en-US" dirty="0" err="1"/>
                  <a:t>đứng</a:t>
                </a:r>
                <a:r>
                  <a:rPr lang="en-US" dirty="0"/>
                  <a:t> </a:t>
                </a:r>
                <a:r>
                  <a:rPr lang="en-US" b="1" dirty="0"/>
                  <a:t>1,29 m</a:t>
                </a:r>
                <a:r>
                  <a:rPr lang="en-US" dirty="0"/>
                  <a:t> (51inch).</a:t>
                </a:r>
                <a:endParaRPr lang="vi-VN" dirty="0"/>
              </a:p>
              <a:p>
                <a:pPr marL="0" indent="0">
                  <a:buNone/>
                </a:pPr>
                <a:r>
                  <a:rPr lang="en-US" dirty="0" err="1"/>
                  <a:t>Cách</a:t>
                </a:r>
                <a:r>
                  <a:rPr lang="en-US" dirty="0"/>
                  <a:t> </a:t>
                </a:r>
                <a:r>
                  <a:rPr lang="en-US" dirty="0" err="1"/>
                  <a:t>tính</a:t>
                </a:r>
                <a:r>
                  <a:rPr lang="en-US" dirty="0"/>
                  <a:t> </a:t>
                </a:r>
                <a:r>
                  <a:rPr lang="en-US" dirty="0" err="1"/>
                  <a:t>động</a:t>
                </a:r>
                <a:r>
                  <a:rPr lang="en-US" dirty="0"/>
                  <a:t> </a:t>
                </a:r>
                <a:r>
                  <a:rPr lang="en-US" dirty="0" err="1"/>
                  <a:t>năng</a:t>
                </a:r>
                <a:r>
                  <a:rPr lang="en-US" dirty="0"/>
                  <a:t>:  </a:t>
                </a:r>
                <a14:m>
                  <m:oMath xmlns:m="http://schemas.openxmlformats.org/officeDocument/2006/math">
                    <m:r>
                      <a:rPr lang="en-US" i="1">
                        <a:latin typeface="Cambria Math"/>
                      </a:rPr>
                      <m:t>𝑊</m:t>
                    </m:r>
                    <m:r>
                      <a:rPr lang="en-US" i="1">
                        <a:latin typeface="Cambria Math"/>
                      </a:rPr>
                      <m:t>=</m:t>
                    </m:r>
                    <m:f>
                      <m:fPr>
                        <m:ctrlPr>
                          <a:rPr lang="vi-VN" i="1">
                            <a:latin typeface="Cambria Math"/>
                          </a:rPr>
                        </m:ctrlPr>
                      </m:fPr>
                      <m:num>
                        <m:r>
                          <a:rPr lang="en-US" i="1">
                            <a:latin typeface="Cambria Math"/>
                          </a:rPr>
                          <m:t>𝑚</m:t>
                        </m:r>
                        <m:r>
                          <a:rPr lang="en-US" i="1">
                            <a:latin typeface="Cambria Math"/>
                          </a:rPr>
                          <m:t>.</m:t>
                        </m:r>
                        <m:sSup>
                          <m:sSupPr>
                            <m:ctrlPr>
                              <a:rPr lang="vi-VN" i="1">
                                <a:latin typeface="Cambria Math"/>
                              </a:rPr>
                            </m:ctrlPr>
                          </m:sSupPr>
                          <m:e>
                            <m:r>
                              <a:rPr lang="en-US" i="1">
                                <a:latin typeface="Cambria Math"/>
                              </a:rPr>
                              <m:t>𝑣</m:t>
                            </m:r>
                          </m:e>
                          <m:sup>
                            <m:r>
                              <a:rPr lang="en-US" i="1">
                                <a:latin typeface="Cambria Math"/>
                              </a:rPr>
                              <m:t>2</m:t>
                            </m:r>
                          </m:sup>
                        </m:sSup>
                      </m:num>
                      <m:den>
                        <m:r>
                          <a:rPr lang="en-US" i="1">
                            <a:latin typeface="Cambria Math"/>
                          </a:rPr>
                          <m:t>2</m:t>
                        </m:r>
                      </m:den>
                    </m:f>
                  </m:oMath>
                </a14:m>
                <a:r>
                  <a:rPr lang="en-US" dirty="0"/>
                  <a:t> , </a:t>
                </a:r>
                <a14:m>
                  <m:oMath xmlns:m="http://schemas.openxmlformats.org/officeDocument/2006/math">
                    <m:r>
                      <a:rPr lang="en-US" i="1">
                        <a:latin typeface="Cambria Math"/>
                      </a:rPr>
                      <m:t>=</m:t>
                    </m:r>
                    <m:sSub>
                      <m:sSubPr>
                        <m:ctrlPr>
                          <a:rPr lang="vi-VN" i="1">
                            <a:latin typeface="Cambria Math"/>
                          </a:rPr>
                        </m:ctrlPr>
                      </m:sSubPr>
                      <m:e>
                        <m:r>
                          <a:rPr lang="en-US" i="1">
                            <a:latin typeface="Cambria Math"/>
                          </a:rPr>
                          <m:t>𝑣</m:t>
                        </m:r>
                      </m:e>
                      <m:sub>
                        <m:r>
                          <a:rPr lang="en-US" i="1">
                            <a:latin typeface="Cambria Math"/>
                          </a:rPr>
                          <m:t>0</m:t>
                        </m:r>
                      </m:sub>
                    </m:sSub>
                    <m:r>
                      <a:rPr lang="en-US" i="1">
                        <a:latin typeface="Cambria Math"/>
                      </a:rPr>
                      <m:t>+</m:t>
                    </m:r>
                    <m:r>
                      <a:rPr lang="en-US" i="1">
                        <a:latin typeface="Cambria Math"/>
                      </a:rPr>
                      <m:t>𝑎</m:t>
                    </m:r>
                    <m:r>
                      <a:rPr lang="en-US" i="1">
                        <a:latin typeface="Cambria Math"/>
                      </a:rPr>
                      <m:t>.</m:t>
                    </m:r>
                    <m:r>
                      <a:rPr lang="en-US" i="1">
                        <a:latin typeface="Cambria Math"/>
                      </a:rPr>
                      <m:t>𝑡</m:t>
                    </m:r>
                  </m:oMath>
                </a14:m>
                <a:r>
                  <a:rPr lang="en-US" dirty="0"/>
                  <a:t> , s = v</a:t>
                </a:r>
                <a:r>
                  <a:rPr lang="en-US" baseline="-25000" dirty="0"/>
                  <a:t>0</a:t>
                </a:r>
                <a:r>
                  <a:rPr lang="en-US" dirty="0"/>
                  <a:t>t + (at</a:t>
                </a:r>
                <a:r>
                  <a:rPr lang="en-US" baseline="30000" dirty="0"/>
                  <a:t>2</a:t>
                </a:r>
                <a:r>
                  <a:rPr lang="en-US" dirty="0"/>
                  <a:t>)/2,  </a:t>
                </a:r>
                <a14:m>
                  <m:oMath xmlns:m="http://schemas.openxmlformats.org/officeDocument/2006/math">
                    <m:r>
                      <a:rPr lang="en-US" i="1">
                        <a:latin typeface="Cambria Math"/>
                      </a:rPr>
                      <m:t>𝑡</m:t>
                    </m:r>
                    <m:r>
                      <a:rPr lang="en-US" i="1">
                        <a:latin typeface="Cambria Math"/>
                      </a:rPr>
                      <m:t>=</m:t>
                    </m:r>
                    <m:rad>
                      <m:radPr>
                        <m:degHide m:val="on"/>
                        <m:ctrlPr>
                          <a:rPr lang="vi-VN" i="1">
                            <a:latin typeface="Cambria Math"/>
                          </a:rPr>
                        </m:ctrlPr>
                      </m:radPr>
                      <m:deg/>
                      <m:e>
                        <m:f>
                          <m:fPr>
                            <m:ctrlPr>
                              <a:rPr lang="vi-VN" i="1">
                                <a:latin typeface="Cambria Math"/>
                              </a:rPr>
                            </m:ctrlPr>
                          </m:fPr>
                          <m:num>
                            <m:r>
                              <a:rPr lang="en-US" i="1">
                                <a:latin typeface="Cambria Math"/>
                              </a:rPr>
                              <m:t>2.</m:t>
                            </m:r>
                            <m:r>
                              <a:rPr lang="en-US" i="1">
                                <a:latin typeface="Cambria Math"/>
                              </a:rPr>
                              <m:t>𝑠</m:t>
                            </m:r>
                          </m:num>
                          <m:den>
                            <m:r>
                              <a:rPr lang="en-US" i="1">
                                <a:latin typeface="Cambria Math"/>
                              </a:rPr>
                              <m:t>𝑎</m:t>
                            </m:r>
                          </m:den>
                        </m:f>
                      </m:e>
                    </m:rad>
                  </m:oMath>
                </a14:m>
                <a:r>
                  <a:rPr lang="en-US" dirty="0"/>
                  <a:t>, </a:t>
                </a:r>
                <a14:m>
                  <m:oMath xmlns:m="http://schemas.openxmlformats.org/officeDocument/2006/math">
                    <m:r>
                      <a:rPr lang="en-US" i="1">
                        <a:latin typeface="Cambria Math"/>
                      </a:rPr>
                      <m:t>𝑊</m:t>
                    </m:r>
                    <m:r>
                      <a:rPr lang="en-US" i="1">
                        <a:latin typeface="Cambria Math"/>
                      </a:rPr>
                      <m:t>=</m:t>
                    </m:r>
                    <m:f>
                      <m:fPr>
                        <m:ctrlPr>
                          <a:rPr lang="vi-VN" i="1">
                            <a:latin typeface="Cambria Math"/>
                          </a:rPr>
                        </m:ctrlPr>
                      </m:fPr>
                      <m:num>
                        <m:r>
                          <a:rPr lang="en-US" i="1">
                            <a:latin typeface="Cambria Math"/>
                          </a:rPr>
                          <m:t>𝑚</m:t>
                        </m:r>
                        <m:r>
                          <a:rPr lang="en-US" i="1">
                            <a:latin typeface="Cambria Math"/>
                          </a:rPr>
                          <m:t>.</m:t>
                        </m:r>
                        <m:sSup>
                          <m:sSupPr>
                            <m:ctrlPr>
                              <a:rPr lang="vi-VN" i="1">
                                <a:latin typeface="Cambria Math"/>
                              </a:rPr>
                            </m:ctrlPr>
                          </m:sSupPr>
                          <m:e>
                            <m:d>
                              <m:dPr>
                                <m:ctrlPr>
                                  <a:rPr lang="vi-VN" i="1">
                                    <a:latin typeface="Cambria Math"/>
                                  </a:rPr>
                                </m:ctrlPr>
                              </m:dPr>
                              <m:e>
                                <m:r>
                                  <a:rPr lang="en-US" i="1">
                                    <a:latin typeface="Cambria Math"/>
                                  </a:rPr>
                                  <m:t>𝑔</m:t>
                                </m:r>
                                <m:r>
                                  <a:rPr lang="en-US" i="1">
                                    <a:latin typeface="Cambria Math"/>
                                  </a:rPr>
                                  <m:t>.</m:t>
                                </m:r>
                                <m:rad>
                                  <m:radPr>
                                    <m:degHide m:val="on"/>
                                    <m:ctrlPr>
                                      <a:rPr lang="vi-VN" i="1">
                                        <a:latin typeface="Cambria Math"/>
                                      </a:rPr>
                                    </m:ctrlPr>
                                  </m:radPr>
                                  <m:deg/>
                                  <m:e>
                                    <m:f>
                                      <m:fPr>
                                        <m:ctrlPr>
                                          <a:rPr lang="vi-VN" i="1">
                                            <a:latin typeface="Cambria Math"/>
                                          </a:rPr>
                                        </m:ctrlPr>
                                      </m:fPr>
                                      <m:num>
                                        <m:r>
                                          <a:rPr lang="en-US" i="1">
                                            <a:latin typeface="Cambria Math"/>
                                          </a:rPr>
                                          <m:t>2.</m:t>
                                        </m:r>
                                        <m:r>
                                          <a:rPr lang="en-US" i="1">
                                            <a:latin typeface="Cambria Math"/>
                                          </a:rPr>
                                          <m:t>h</m:t>
                                        </m:r>
                                      </m:num>
                                      <m:den>
                                        <m:r>
                                          <a:rPr lang="en-US" i="1">
                                            <a:latin typeface="Cambria Math"/>
                                          </a:rPr>
                                          <m:t>𝑔</m:t>
                                        </m:r>
                                      </m:den>
                                    </m:f>
                                  </m:e>
                                </m:rad>
                              </m:e>
                            </m:d>
                          </m:e>
                          <m:sup>
                            <m:r>
                              <a:rPr lang="en-US" i="1">
                                <a:latin typeface="Cambria Math"/>
                              </a:rPr>
                              <m:t>2</m:t>
                            </m:r>
                          </m:sup>
                        </m:sSup>
                      </m:num>
                      <m:den>
                        <m:r>
                          <a:rPr lang="en-US" i="1">
                            <a:latin typeface="Cambria Math"/>
                          </a:rPr>
                          <m:t>2</m:t>
                        </m:r>
                      </m:den>
                    </m:f>
                    <m:r>
                      <a:rPr lang="en-US" i="1">
                        <a:latin typeface="Cambria Math"/>
                      </a:rPr>
                      <m:t>=6,8</m:t>
                    </m:r>
                    <m:r>
                      <a:rPr lang="en-US" i="1">
                        <a:latin typeface="Cambria Math"/>
                      </a:rPr>
                      <m:t>𝐽</m:t>
                    </m:r>
                  </m:oMath>
                </a14:m>
                <a:r>
                  <a:rPr lang="en-US" dirty="0"/>
                  <a:t> , (v</a:t>
                </a:r>
                <a:r>
                  <a:rPr lang="en-US" baseline="-25000" dirty="0"/>
                  <a:t>0 </a:t>
                </a:r>
                <a:r>
                  <a:rPr lang="en-US" dirty="0"/>
                  <a:t>= 0, a = 9,8 m/s</a:t>
                </a:r>
                <a:r>
                  <a:rPr lang="en-US" baseline="30000" dirty="0"/>
                  <a:t>2</a:t>
                </a:r>
                <a:r>
                  <a:rPr lang="en-US" dirty="0"/>
                  <a:t>, m = 539g = 0,539 kg). </a:t>
                </a:r>
                <a:r>
                  <a:rPr lang="en-US" dirty="0" err="1"/>
                  <a:t>Thay</a:t>
                </a:r>
                <a:r>
                  <a:rPr lang="en-US" dirty="0"/>
                  <a:t> </a:t>
                </a:r>
                <a:r>
                  <a:rPr lang="en-US" dirty="0" err="1"/>
                  <a:t>vào</a:t>
                </a:r>
                <a:r>
                  <a:rPr lang="en-US" dirty="0"/>
                  <a:t> </a:t>
                </a:r>
                <a:r>
                  <a:rPr lang="en-US" dirty="0" err="1"/>
                  <a:t>tìm</a:t>
                </a:r>
                <a:r>
                  <a:rPr lang="en-US" dirty="0"/>
                  <a:t> m </a:t>
                </a:r>
                <a:r>
                  <a:rPr lang="en-US" dirty="0" err="1"/>
                  <a:t>hoặc</a:t>
                </a:r>
                <a:r>
                  <a:rPr lang="en-US" dirty="0"/>
                  <a:t> h.</a:t>
                </a:r>
                <a:endParaRPr lang="vi-VN" dirty="0"/>
              </a:p>
              <a:p>
                <a:endParaRPr lang="vi-VN" u="sng" dirty="0"/>
              </a:p>
              <a:p>
                <a:endParaRPr lang="vi-VN" u="sng"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08720"/>
                <a:ext cx="8229600" cy="5217443"/>
              </a:xfrm>
              <a:blipFill rotWithShape="1">
                <a:blip r:embed="rId3"/>
                <a:stretch>
                  <a:fillRect l="-1185" t="-2336" r="-1778"/>
                </a:stretch>
              </a:blipFill>
            </p:spPr>
            <p:txBody>
              <a:bodyPr/>
              <a:lstStyle/>
              <a:p>
                <a:r>
                  <a:rPr lang="vi-VN">
                    <a:noFill/>
                  </a:rPr>
                  <a:t> </a:t>
                </a:r>
              </a:p>
            </p:txBody>
          </p:sp>
        </mc:Fallback>
      </mc:AlternateContent>
    </p:spTree>
    <p:extLst>
      <p:ext uri="{BB962C8B-B14F-4D97-AF65-F5344CB8AC3E}">
        <p14:creationId xmlns:p14="http://schemas.microsoft.com/office/powerpoint/2010/main" val="38093880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dirty="0"/>
              <a:t>8 Thử nghiệm tính </a:t>
            </a:r>
            <a:r>
              <a:rPr lang="vi-VN" sz="3600" dirty="0" smtClean="0"/>
              <a:t>năng</a:t>
            </a:r>
            <a:endParaRPr lang="vi-VN" sz="3600" dirty="0"/>
          </a:p>
        </p:txBody>
      </p:sp>
      <p:sp>
        <p:nvSpPr>
          <p:cNvPr id="3" name="Content Placeholder 2"/>
          <p:cNvSpPr>
            <a:spLocks noGrp="1"/>
          </p:cNvSpPr>
          <p:nvPr>
            <p:ph idx="1"/>
          </p:nvPr>
        </p:nvSpPr>
        <p:spPr>
          <a:xfrm>
            <a:off x="457200" y="908720"/>
            <a:ext cx="8229600" cy="5760640"/>
          </a:xfrm>
        </p:spPr>
        <p:txBody>
          <a:bodyPr>
            <a:normAutofit fontScale="40000" lnSpcReduction="20000"/>
          </a:bodyPr>
          <a:lstStyle/>
          <a:p>
            <a:pPr marL="0" indent="0">
              <a:buNone/>
            </a:pPr>
            <a:r>
              <a:rPr lang="vi-VN" sz="4300" u="sng" dirty="0" smtClean="0">
                <a:hlinkClick r:id="rId2" action="ppaction://hlinkfile"/>
              </a:rPr>
              <a:t>8.16 </a:t>
            </a:r>
            <a:r>
              <a:rPr lang="vi-VN" sz="4300" u="sng" dirty="0">
                <a:hlinkClick r:id="rId2" action="ppaction://hlinkfile"/>
              </a:rPr>
              <a:t>Xác định điện áp thấp, tình trạng mạch hạn chế năng </a:t>
            </a:r>
            <a:r>
              <a:rPr lang="vi-VN" sz="4300" u="sng" dirty="0" smtClean="0">
                <a:hlinkClick r:id="rId2" action="ppaction://hlinkfile"/>
              </a:rPr>
              <a:t>lượng</a:t>
            </a:r>
            <a:endParaRPr lang="vi-VN" sz="4300" u="sng" dirty="0" smtClean="0"/>
          </a:p>
          <a:p>
            <a:pPr marL="0" indent="0">
              <a:buNone/>
            </a:pPr>
            <a:r>
              <a:rPr lang="en-US" sz="4300" dirty="0"/>
              <a:t>8.16.1 </a:t>
            </a:r>
            <a:r>
              <a:rPr lang="en-US" sz="4300" dirty="0" err="1"/>
              <a:t>Khi</a:t>
            </a:r>
            <a:r>
              <a:rPr lang="en-US" sz="4300" dirty="0"/>
              <a:t> </a:t>
            </a:r>
            <a:r>
              <a:rPr lang="en-US" sz="4300" dirty="0" err="1"/>
              <a:t>đánh</a:t>
            </a:r>
            <a:r>
              <a:rPr lang="en-US" sz="4300" dirty="0"/>
              <a:t> </a:t>
            </a:r>
            <a:r>
              <a:rPr lang="en-US" sz="4300" dirty="0" err="1"/>
              <a:t>giá</a:t>
            </a:r>
            <a:r>
              <a:rPr lang="en-US" sz="4300" dirty="0"/>
              <a:t> </a:t>
            </a:r>
            <a:r>
              <a:rPr lang="en-US" sz="4300" dirty="0" err="1"/>
              <a:t>theo</a:t>
            </a:r>
            <a:r>
              <a:rPr lang="en-US" sz="4300" dirty="0"/>
              <a:t> 8.16.2 - 8.16.4, </a:t>
            </a:r>
            <a:r>
              <a:rPr lang="en-US" sz="4300" dirty="0" err="1"/>
              <a:t>một</a:t>
            </a:r>
            <a:r>
              <a:rPr lang="en-US" sz="4300" dirty="0"/>
              <a:t> </a:t>
            </a:r>
            <a:r>
              <a:rPr lang="en-US" sz="4300" dirty="0" err="1"/>
              <a:t>mạch</a:t>
            </a:r>
            <a:r>
              <a:rPr lang="en-US" sz="4300" dirty="0"/>
              <a:t> </a:t>
            </a:r>
            <a:r>
              <a:rPr lang="en-US" sz="4300" dirty="0" err="1"/>
              <a:t>được</a:t>
            </a:r>
            <a:r>
              <a:rPr lang="en-US" sz="4300" dirty="0"/>
              <a:t> </a:t>
            </a:r>
            <a:r>
              <a:rPr lang="en-US" sz="4300" dirty="0" err="1"/>
              <a:t>được</a:t>
            </a:r>
            <a:r>
              <a:rPr lang="en-US" sz="4300" dirty="0"/>
              <a:t> </a:t>
            </a:r>
            <a:r>
              <a:rPr lang="en-US" sz="4300" dirty="0" err="1"/>
              <a:t>coi</a:t>
            </a:r>
            <a:r>
              <a:rPr lang="en-US" sz="4300" dirty="0"/>
              <a:t> </a:t>
            </a:r>
            <a:r>
              <a:rPr lang="en-US" sz="4300" dirty="0" err="1"/>
              <a:t>là</a:t>
            </a:r>
            <a:r>
              <a:rPr lang="en-US" sz="4300" dirty="0"/>
              <a:t> </a:t>
            </a:r>
            <a:r>
              <a:rPr lang="en-US" sz="4300" dirty="0" err="1"/>
              <a:t>điện</a:t>
            </a:r>
            <a:r>
              <a:rPr lang="en-US" sz="4300" dirty="0"/>
              <a:t> </a:t>
            </a:r>
            <a:r>
              <a:rPr lang="en-US" sz="4300" dirty="0" err="1"/>
              <a:t>áp</a:t>
            </a:r>
            <a:r>
              <a:rPr lang="en-US" sz="4300" dirty="0"/>
              <a:t> </a:t>
            </a:r>
            <a:r>
              <a:rPr lang="en-US" sz="4300" dirty="0" err="1"/>
              <a:t>thấp</a:t>
            </a:r>
            <a:r>
              <a:rPr lang="en-US" sz="4300" dirty="0"/>
              <a:t>, </a:t>
            </a:r>
            <a:r>
              <a:rPr lang="en-US" sz="4300" dirty="0" err="1"/>
              <a:t>hạn</a:t>
            </a:r>
            <a:r>
              <a:rPr lang="en-US" sz="4300" dirty="0"/>
              <a:t> </a:t>
            </a:r>
            <a:r>
              <a:rPr lang="en-US" sz="4300" dirty="0" err="1"/>
              <a:t>chế</a:t>
            </a:r>
            <a:r>
              <a:rPr lang="en-US" sz="4300" dirty="0"/>
              <a:t> </a:t>
            </a:r>
            <a:r>
              <a:rPr lang="en-US" sz="4300" dirty="0" err="1"/>
              <a:t>điện</a:t>
            </a:r>
            <a:r>
              <a:rPr lang="en-US" sz="4300" dirty="0"/>
              <a:t> </a:t>
            </a:r>
            <a:r>
              <a:rPr lang="en-US" sz="4300" dirty="0" err="1"/>
              <a:t>năng</a:t>
            </a:r>
            <a:r>
              <a:rPr lang="en-US" sz="4300" dirty="0"/>
              <a:t> </a:t>
            </a:r>
            <a:r>
              <a:rPr lang="en-US" sz="4300" dirty="0" err="1"/>
              <a:t>khi</a:t>
            </a:r>
            <a:r>
              <a:rPr lang="en-US" sz="4300" dirty="0"/>
              <a:t>, </a:t>
            </a:r>
            <a:r>
              <a:rPr lang="en-US" sz="4300" dirty="0" err="1"/>
              <a:t>một</a:t>
            </a:r>
            <a:r>
              <a:rPr lang="en-US" sz="4300" dirty="0"/>
              <a:t> </a:t>
            </a:r>
            <a:r>
              <a:rPr lang="en-US" sz="4300" dirty="0" err="1"/>
              <a:t>phút</a:t>
            </a:r>
            <a:r>
              <a:rPr lang="en-US" sz="4300" dirty="0"/>
              <a:t> </a:t>
            </a:r>
            <a:r>
              <a:rPr lang="en-US" sz="4300" dirty="0" err="1"/>
              <a:t>sau</a:t>
            </a:r>
            <a:r>
              <a:rPr lang="en-US" sz="4300" dirty="0"/>
              <a:t> </a:t>
            </a:r>
            <a:r>
              <a:rPr lang="en-US" sz="4300" dirty="0" err="1"/>
              <a:t>khi</a:t>
            </a:r>
            <a:r>
              <a:rPr lang="en-US" sz="4300" dirty="0"/>
              <a:t> </a:t>
            </a:r>
            <a:r>
              <a:rPr lang="en-US" sz="4300" dirty="0" err="1"/>
              <a:t>hoạt</a:t>
            </a:r>
            <a:r>
              <a:rPr lang="en-US" sz="4300" dirty="0"/>
              <a:t> </a:t>
            </a:r>
            <a:r>
              <a:rPr lang="en-US" sz="4300" dirty="0" err="1"/>
              <a:t>động</a:t>
            </a:r>
            <a:r>
              <a:rPr lang="en-US" sz="4300" dirty="0"/>
              <a:t>, </a:t>
            </a:r>
            <a:r>
              <a:rPr lang="en-US" sz="4300" dirty="0" err="1"/>
              <a:t>nguồn</a:t>
            </a:r>
            <a:r>
              <a:rPr lang="en-US" sz="4300" dirty="0"/>
              <a:t> </a:t>
            </a:r>
            <a:r>
              <a:rPr lang="en-US" sz="4300" dirty="0" err="1"/>
              <a:t>cấp</a:t>
            </a:r>
            <a:r>
              <a:rPr lang="en-US" sz="4300" dirty="0"/>
              <a:t> </a:t>
            </a:r>
            <a:r>
              <a:rPr lang="en-US" sz="4300" dirty="0" err="1"/>
              <a:t>điện</a:t>
            </a:r>
            <a:r>
              <a:rPr lang="en-US" sz="4300" dirty="0"/>
              <a:t> </a:t>
            </a:r>
            <a:r>
              <a:rPr lang="en-US" sz="4300" dirty="0" err="1"/>
              <a:t>của</a:t>
            </a:r>
            <a:r>
              <a:rPr lang="en-US" sz="4300" dirty="0"/>
              <a:t> </a:t>
            </a:r>
            <a:r>
              <a:rPr lang="en-US" sz="4300" dirty="0" err="1"/>
              <a:t>nó</a:t>
            </a:r>
            <a:r>
              <a:rPr lang="en-US" sz="4300" dirty="0"/>
              <a:t> </a:t>
            </a:r>
            <a:r>
              <a:rPr lang="en-US" sz="4300" dirty="0" err="1"/>
              <a:t>không</a:t>
            </a:r>
            <a:r>
              <a:rPr lang="en-US" sz="4300" dirty="0"/>
              <a:t> </a:t>
            </a:r>
            <a:r>
              <a:rPr lang="en-US" sz="4300" dirty="0" err="1"/>
              <a:t>vượt</a:t>
            </a:r>
            <a:r>
              <a:rPr lang="en-US" sz="4300" dirty="0"/>
              <a:t> </a:t>
            </a:r>
            <a:r>
              <a:rPr lang="en-US" sz="4300" dirty="0" err="1"/>
              <a:t>quá</a:t>
            </a:r>
            <a:r>
              <a:rPr lang="en-US" sz="4300" dirty="0"/>
              <a:t>:</a:t>
            </a:r>
            <a:endParaRPr lang="vi-VN" sz="4300" dirty="0"/>
          </a:p>
          <a:p>
            <a:pPr marL="0" indent="0">
              <a:buNone/>
            </a:pPr>
            <a:r>
              <a:rPr lang="en-US" sz="4300" dirty="0"/>
              <a:t>a) 8 amps </a:t>
            </a:r>
            <a:r>
              <a:rPr lang="en-US" sz="4300" dirty="0" err="1"/>
              <a:t>đối</a:t>
            </a:r>
            <a:r>
              <a:rPr lang="en-US" sz="4300" dirty="0"/>
              <a:t> </a:t>
            </a:r>
            <a:r>
              <a:rPr lang="en-US" sz="4300" dirty="0" err="1"/>
              <a:t>với</a:t>
            </a:r>
            <a:r>
              <a:rPr lang="en-US" sz="4300" dirty="0"/>
              <a:t> </a:t>
            </a:r>
            <a:r>
              <a:rPr lang="en-US" sz="4300" dirty="0" err="1"/>
              <a:t>điện</a:t>
            </a:r>
            <a:r>
              <a:rPr lang="en-US" sz="4300" dirty="0"/>
              <a:t> </a:t>
            </a:r>
            <a:r>
              <a:rPr lang="en-US" sz="4300" dirty="0" err="1"/>
              <a:t>áp</a:t>
            </a:r>
            <a:r>
              <a:rPr lang="en-US" sz="4300" dirty="0"/>
              <a:t> </a:t>
            </a:r>
            <a:r>
              <a:rPr lang="en-US" sz="4300" dirty="0" err="1"/>
              <a:t>lên</a:t>
            </a:r>
            <a:r>
              <a:rPr lang="en-US" sz="4300" dirty="0"/>
              <a:t> </a:t>
            </a:r>
            <a:r>
              <a:rPr lang="en-US" sz="4300" dirty="0" err="1"/>
              <a:t>tới</a:t>
            </a:r>
            <a:r>
              <a:rPr lang="en-US" sz="4300" dirty="0"/>
              <a:t> 42,4 V AC </a:t>
            </a:r>
            <a:r>
              <a:rPr lang="en-US" sz="4300" dirty="0" err="1"/>
              <a:t>đỉnh</a:t>
            </a:r>
            <a:r>
              <a:rPr lang="en-US" sz="4300" dirty="0"/>
              <a:t> </a:t>
            </a:r>
            <a:r>
              <a:rPr lang="en-US" sz="4300" dirty="0" err="1"/>
              <a:t>hoặc</a:t>
            </a:r>
            <a:r>
              <a:rPr lang="en-US" sz="4300" dirty="0"/>
              <a:t> 30 V dc, </a:t>
            </a:r>
            <a:r>
              <a:rPr lang="en-US" sz="4300" dirty="0" err="1"/>
              <a:t>hoặc</a:t>
            </a:r>
            <a:endParaRPr lang="vi-VN" sz="4300" dirty="0"/>
          </a:p>
          <a:p>
            <a:pPr marL="0" indent="0">
              <a:buNone/>
            </a:pPr>
            <a:r>
              <a:rPr lang="en-US" sz="4300" dirty="0"/>
              <a:t>b) 150/VA </a:t>
            </a:r>
            <a:r>
              <a:rPr lang="en-US" sz="4300" dirty="0" err="1"/>
              <a:t>đối</a:t>
            </a:r>
            <a:r>
              <a:rPr lang="en-US" sz="4300" dirty="0"/>
              <a:t> </a:t>
            </a:r>
            <a:r>
              <a:rPr lang="en-US" sz="4300" dirty="0" err="1"/>
              <a:t>với</a:t>
            </a:r>
            <a:r>
              <a:rPr lang="en-US" sz="4300" dirty="0"/>
              <a:t> </a:t>
            </a:r>
            <a:r>
              <a:rPr lang="en-US" sz="4300" dirty="0" err="1"/>
              <a:t>điện</a:t>
            </a:r>
            <a:r>
              <a:rPr lang="en-US" sz="4300" dirty="0"/>
              <a:t> </a:t>
            </a:r>
            <a:r>
              <a:rPr lang="en-US" sz="4300" dirty="0" err="1"/>
              <a:t>áp</a:t>
            </a:r>
            <a:r>
              <a:rPr lang="en-US" sz="4300" dirty="0"/>
              <a:t> </a:t>
            </a:r>
            <a:r>
              <a:rPr lang="en-US" sz="4300" dirty="0" err="1"/>
              <a:t>giữa</a:t>
            </a:r>
            <a:r>
              <a:rPr lang="en-US" sz="4300" dirty="0"/>
              <a:t> 30-60 V </a:t>
            </a:r>
            <a:r>
              <a:rPr lang="en-US" sz="4300" dirty="0" smtClean="0"/>
              <a:t>dc</a:t>
            </a:r>
          </a:p>
          <a:p>
            <a:pPr marL="0" indent="0">
              <a:buNone/>
            </a:pPr>
            <a:endParaRPr lang="vi-VN" sz="4300" dirty="0"/>
          </a:p>
          <a:p>
            <a:pPr marL="0" indent="0">
              <a:buNone/>
            </a:pPr>
            <a:r>
              <a:rPr lang="en-US" sz="4300" dirty="0"/>
              <a:t>8.16.2 </a:t>
            </a:r>
            <a:r>
              <a:rPr lang="en-US" sz="4300" dirty="0" err="1"/>
              <a:t>Đầu</a:t>
            </a:r>
            <a:r>
              <a:rPr lang="en-US" sz="4300" dirty="0"/>
              <a:t> </a:t>
            </a:r>
            <a:r>
              <a:rPr lang="en-US" sz="4300" dirty="0" err="1"/>
              <a:t>vào</a:t>
            </a:r>
            <a:r>
              <a:rPr lang="en-US" sz="4300" dirty="0"/>
              <a:t> </a:t>
            </a:r>
            <a:r>
              <a:rPr lang="en-US" sz="4300" dirty="0" err="1"/>
              <a:t>nguồn</a:t>
            </a:r>
            <a:r>
              <a:rPr lang="en-US" sz="4300" dirty="0"/>
              <a:t> </a:t>
            </a:r>
            <a:r>
              <a:rPr lang="en-US" sz="4300" dirty="0" err="1"/>
              <a:t>đánh</a:t>
            </a:r>
            <a:r>
              <a:rPr lang="en-US" sz="4300" dirty="0"/>
              <a:t> </a:t>
            </a:r>
            <a:r>
              <a:rPr lang="en-US" sz="4300" dirty="0" err="1"/>
              <a:t>giá</a:t>
            </a:r>
            <a:r>
              <a:rPr lang="en-US" sz="4300" dirty="0"/>
              <a:t> </a:t>
            </a:r>
            <a:r>
              <a:rPr lang="en-US" sz="4300" dirty="0" err="1"/>
              <a:t>phải</a:t>
            </a:r>
            <a:r>
              <a:rPr lang="en-US" sz="4300" dirty="0"/>
              <a:t> </a:t>
            </a:r>
            <a:r>
              <a:rPr lang="en-US" sz="4300" dirty="0" err="1"/>
              <a:t>được</a:t>
            </a:r>
            <a:r>
              <a:rPr lang="en-US" sz="4300" dirty="0"/>
              <a:t> </a:t>
            </a:r>
            <a:r>
              <a:rPr lang="en-US" sz="4300" dirty="0" err="1"/>
              <a:t>kết</a:t>
            </a:r>
            <a:r>
              <a:rPr lang="en-US" sz="4300" dirty="0"/>
              <a:t> </a:t>
            </a:r>
            <a:r>
              <a:rPr lang="en-US" sz="4300" dirty="0" err="1"/>
              <a:t>nối</a:t>
            </a:r>
            <a:r>
              <a:rPr lang="en-US" sz="4300" dirty="0"/>
              <a:t> </a:t>
            </a:r>
            <a:r>
              <a:rPr lang="en-US" sz="4300" dirty="0" err="1"/>
              <a:t>như</a:t>
            </a:r>
            <a:r>
              <a:rPr lang="en-US" sz="4300" dirty="0"/>
              <a:t> </a:t>
            </a:r>
            <a:r>
              <a:rPr lang="en-US" sz="4300" dirty="0" err="1"/>
              <a:t>trong</a:t>
            </a:r>
            <a:r>
              <a:rPr lang="en-US" sz="4300" dirty="0"/>
              <a:t> </a:t>
            </a:r>
            <a:r>
              <a:rPr lang="en-US" sz="4300" dirty="0" err="1"/>
              <a:t>sản</a:t>
            </a:r>
            <a:r>
              <a:rPr lang="en-US" sz="4300" dirty="0"/>
              <a:t> </a:t>
            </a:r>
            <a:r>
              <a:rPr lang="en-US" sz="4300" dirty="0" err="1"/>
              <a:t>phẩm</a:t>
            </a:r>
            <a:r>
              <a:rPr lang="en-US" sz="4300" dirty="0"/>
              <a:t> </a:t>
            </a:r>
            <a:r>
              <a:rPr lang="en-US" sz="4300" dirty="0" err="1"/>
              <a:t>hoàn</a:t>
            </a:r>
            <a:r>
              <a:rPr lang="en-US" sz="4300" dirty="0"/>
              <a:t> </a:t>
            </a:r>
            <a:r>
              <a:rPr lang="en-US" sz="4300" dirty="0" err="1"/>
              <a:t>chỉnh</a:t>
            </a:r>
            <a:r>
              <a:rPr lang="en-US" sz="4300" dirty="0"/>
              <a:t>. </a:t>
            </a:r>
            <a:r>
              <a:rPr lang="en-US" sz="4300" dirty="0" err="1"/>
              <a:t>Đầu</a:t>
            </a:r>
            <a:r>
              <a:rPr lang="en-US" sz="4300" dirty="0"/>
              <a:t> </a:t>
            </a:r>
            <a:r>
              <a:rPr lang="en-US" sz="4300" dirty="0" err="1"/>
              <a:t>ra</a:t>
            </a:r>
            <a:r>
              <a:rPr lang="en-US" sz="4300" dirty="0"/>
              <a:t> </a:t>
            </a:r>
            <a:r>
              <a:rPr lang="en-US" sz="4300" dirty="0" err="1"/>
              <a:t>mạch</a:t>
            </a:r>
            <a:r>
              <a:rPr lang="en-US" sz="4300" dirty="0"/>
              <a:t> </a:t>
            </a:r>
            <a:r>
              <a:rPr lang="en-US" sz="4300" dirty="0" err="1"/>
              <a:t>được</a:t>
            </a:r>
            <a:r>
              <a:rPr lang="en-US" sz="4300" dirty="0"/>
              <a:t> </a:t>
            </a:r>
            <a:r>
              <a:rPr lang="en-US" sz="4300" dirty="0" err="1"/>
              <a:t>đánh</a:t>
            </a:r>
            <a:r>
              <a:rPr lang="en-US" sz="4300" dirty="0"/>
              <a:t> </a:t>
            </a:r>
            <a:r>
              <a:rPr lang="en-US" sz="4300" dirty="0" err="1"/>
              <a:t>giá</a:t>
            </a:r>
            <a:r>
              <a:rPr lang="en-US" sz="4300" dirty="0"/>
              <a:t> </a:t>
            </a:r>
            <a:r>
              <a:rPr lang="en-US" sz="4300" dirty="0" err="1"/>
              <a:t>sẽ</a:t>
            </a:r>
            <a:r>
              <a:rPr lang="en-US" sz="4300" dirty="0"/>
              <a:t> </a:t>
            </a:r>
            <a:r>
              <a:rPr lang="en-US" sz="4300" dirty="0" err="1"/>
              <a:t>phải</a:t>
            </a:r>
            <a:r>
              <a:rPr lang="en-US" sz="4300" dirty="0"/>
              <a:t> </a:t>
            </a:r>
            <a:r>
              <a:rPr lang="en-US" sz="4300" dirty="0" err="1"/>
              <a:t>được</a:t>
            </a:r>
            <a:r>
              <a:rPr lang="en-US" sz="4300" dirty="0"/>
              <a:t> </a:t>
            </a:r>
            <a:r>
              <a:rPr lang="en-US" sz="4300" dirty="0" err="1"/>
              <a:t>kết</a:t>
            </a:r>
            <a:r>
              <a:rPr lang="en-US" sz="4300" dirty="0"/>
              <a:t> </a:t>
            </a:r>
            <a:r>
              <a:rPr lang="en-US" sz="4300" dirty="0" err="1"/>
              <a:t>nối</a:t>
            </a:r>
            <a:r>
              <a:rPr lang="en-US" sz="4300" dirty="0"/>
              <a:t> </a:t>
            </a:r>
            <a:r>
              <a:rPr lang="en-US" sz="4300" dirty="0" err="1"/>
              <a:t>với</a:t>
            </a:r>
            <a:r>
              <a:rPr lang="en-US" sz="4300" dirty="0"/>
              <a:t> </a:t>
            </a:r>
            <a:r>
              <a:rPr lang="en-US" sz="4300" dirty="0" err="1"/>
              <a:t>một</a:t>
            </a:r>
            <a:r>
              <a:rPr lang="en-US" sz="4300" dirty="0"/>
              <a:t> </a:t>
            </a:r>
            <a:r>
              <a:rPr lang="en-US" sz="4300" dirty="0" err="1"/>
              <a:t>tải</a:t>
            </a:r>
            <a:r>
              <a:rPr lang="en-US" sz="4300" dirty="0"/>
              <a:t> </a:t>
            </a:r>
            <a:r>
              <a:rPr lang="en-US" sz="4300" dirty="0" err="1"/>
              <a:t>điện</a:t>
            </a:r>
            <a:r>
              <a:rPr lang="en-US" sz="4300" dirty="0"/>
              <a:t> </a:t>
            </a:r>
            <a:r>
              <a:rPr lang="en-US" sz="4300" dirty="0" err="1"/>
              <a:t>trở</a:t>
            </a:r>
            <a:r>
              <a:rPr lang="en-US" sz="4300" dirty="0"/>
              <a:t> </a:t>
            </a:r>
            <a:r>
              <a:rPr lang="en-US" sz="4300" dirty="0" err="1"/>
              <a:t>biến</a:t>
            </a:r>
            <a:r>
              <a:rPr lang="en-US" sz="4300" dirty="0"/>
              <a:t> </a:t>
            </a:r>
            <a:r>
              <a:rPr lang="en-US" sz="4300" dirty="0" err="1"/>
              <a:t>đổi</a:t>
            </a:r>
            <a:r>
              <a:rPr lang="en-US" sz="4300" dirty="0"/>
              <a:t>. </a:t>
            </a:r>
            <a:r>
              <a:rPr lang="en-US" sz="4300" dirty="0" err="1"/>
              <a:t>Nếu</a:t>
            </a:r>
            <a:r>
              <a:rPr lang="en-US" sz="4300" dirty="0"/>
              <a:t> </a:t>
            </a:r>
            <a:r>
              <a:rPr lang="en-US" sz="4300" dirty="0" err="1"/>
              <a:t>nguồn</a:t>
            </a:r>
            <a:r>
              <a:rPr lang="en-US" sz="4300" dirty="0"/>
              <a:t> </a:t>
            </a:r>
            <a:r>
              <a:rPr lang="en-US" sz="4300" dirty="0" err="1"/>
              <a:t>được</a:t>
            </a:r>
            <a:r>
              <a:rPr lang="en-US" sz="4300" dirty="0"/>
              <a:t> </a:t>
            </a:r>
            <a:r>
              <a:rPr lang="en-US" sz="4300" dirty="0" err="1"/>
              <a:t>đánh</a:t>
            </a:r>
            <a:r>
              <a:rPr lang="en-US" sz="4300" dirty="0"/>
              <a:t> </a:t>
            </a:r>
            <a:r>
              <a:rPr lang="en-US" sz="4300" dirty="0" err="1"/>
              <a:t>giá</a:t>
            </a:r>
            <a:r>
              <a:rPr lang="en-US" sz="4300" dirty="0"/>
              <a:t> </a:t>
            </a:r>
            <a:r>
              <a:rPr lang="en-US" sz="4300" dirty="0" err="1"/>
              <a:t>có</a:t>
            </a:r>
            <a:r>
              <a:rPr lang="en-US" sz="4300" dirty="0"/>
              <a:t> </a:t>
            </a:r>
            <a:r>
              <a:rPr lang="en-US" sz="4300" dirty="0" err="1"/>
              <a:t>nhiều</a:t>
            </a:r>
            <a:r>
              <a:rPr lang="en-US" sz="4300" dirty="0"/>
              <a:t> </a:t>
            </a:r>
            <a:r>
              <a:rPr lang="en-US" sz="4300" dirty="0" err="1"/>
              <a:t>đầu</a:t>
            </a:r>
            <a:r>
              <a:rPr lang="en-US" sz="4300" dirty="0"/>
              <a:t> </a:t>
            </a:r>
            <a:r>
              <a:rPr lang="en-US" sz="4300" dirty="0" err="1"/>
              <a:t>ra</a:t>
            </a:r>
            <a:r>
              <a:rPr lang="en-US" sz="4300" dirty="0"/>
              <a:t>, </a:t>
            </a:r>
            <a:r>
              <a:rPr lang="en-US" sz="4300" dirty="0" err="1"/>
              <a:t>tất</a:t>
            </a:r>
            <a:r>
              <a:rPr lang="en-US" sz="4300" dirty="0"/>
              <a:t> </a:t>
            </a:r>
            <a:r>
              <a:rPr lang="en-US" sz="4300" dirty="0" err="1"/>
              <a:t>cả</a:t>
            </a:r>
            <a:r>
              <a:rPr lang="en-US" sz="4300" dirty="0"/>
              <a:t> </a:t>
            </a:r>
            <a:r>
              <a:rPr lang="en-US" sz="4300" dirty="0" err="1"/>
              <a:t>các</a:t>
            </a:r>
            <a:r>
              <a:rPr lang="en-US" sz="4300" dirty="0"/>
              <a:t> </a:t>
            </a:r>
            <a:r>
              <a:rPr lang="en-US" sz="4300" dirty="0" err="1"/>
              <a:t>đầu</a:t>
            </a:r>
            <a:r>
              <a:rPr lang="en-US" sz="4300" dirty="0"/>
              <a:t> </a:t>
            </a:r>
            <a:r>
              <a:rPr lang="en-US" sz="4300" dirty="0" err="1"/>
              <a:t>ra</a:t>
            </a:r>
            <a:r>
              <a:rPr lang="en-US" sz="4300" dirty="0"/>
              <a:t> </a:t>
            </a:r>
            <a:r>
              <a:rPr lang="en-US" sz="4300" dirty="0" err="1"/>
              <a:t>khác</a:t>
            </a:r>
            <a:r>
              <a:rPr lang="en-US" sz="4300" dirty="0"/>
              <a:t> </a:t>
            </a:r>
            <a:r>
              <a:rPr lang="en-US" sz="4300" dirty="0" err="1"/>
              <a:t>sẽ</a:t>
            </a:r>
            <a:r>
              <a:rPr lang="en-US" sz="4300" dirty="0"/>
              <a:t> </a:t>
            </a:r>
            <a:r>
              <a:rPr lang="en-US" sz="4300" dirty="0" err="1"/>
              <a:t>phải</a:t>
            </a:r>
            <a:r>
              <a:rPr lang="en-US" sz="4300" dirty="0"/>
              <a:t> </a:t>
            </a:r>
            <a:r>
              <a:rPr lang="en-US" sz="4300" dirty="0" err="1"/>
              <a:t>được</a:t>
            </a:r>
            <a:r>
              <a:rPr lang="en-US" sz="4300" dirty="0"/>
              <a:t> </a:t>
            </a:r>
            <a:r>
              <a:rPr lang="en-US" sz="4300" dirty="0" err="1"/>
              <a:t>hở</a:t>
            </a:r>
            <a:r>
              <a:rPr lang="en-US" sz="4300" dirty="0"/>
              <a:t> </a:t>
            </a:r>
            <a:r>
              <a:rPr lang="en-US" sz="4300" dirty="0" err="1"/>
              <a:t>mạch</a:t>
            </a:r>
            <a:r>
              <a:rPr lang="en-US" sz="4300" dirty="0"/>
              <a:t>. </a:t>
            </a:r>
            <a:r>
              <a:rPr lang="en-US" sz="4300" dirty="0" err="1"/>
              <a:t>Điện</a:t>
            </a:r>
            <a:r>
              <a:rPr lang="en-US" sz="4300" dirty="0"/>
              <a:t> </a:t>
            </a:r>
            <a:r>
              <a:rPr lang="en-US" sz="4300" dirty="0" err="1"/>
              <a:t>áp</a:t>
            </a:r>
            <a:r>
              <a:rPr lang="en-US" sz="4300" dirty="0"/>
              <a:t> </a:t>
            </a:r>
            <a:r>
              <a:rPr lang="en-US" sz="4300" dirty="0" err="1"/>
              <a:t>đầu</a:t>
            </a:r>
            <a:r>
              <a:rPr lang="en-US" sz="4300" dirty="0"/>
              <a:t> </a:t>
            </a:r>
            <a:r>
              <a:rPr lang="en-US" sz="4300" dirty="0" err="1"/>
              <a:t>ra</a:t>
            </a:r>
            <a:r>
              <a:rPr lang="en-US" sz="4300" dirty="0"/>
              <a:t> </a:t>
            </a:r>
            <a:r>
              <a:rPr lang="en-US" sz="4300" dirty="0" err="1"/>
              <a:t>cho</a:t>
            </a:r>
            <a:r>
              <a:rPr lang="en-US" sz="4300" dirty="0"/>
              <a:t> </a:t>
            </a:r>
            <a:r>
              <a:rPr lang="en-US" sz="4300" dirty="0" err="1"/>
              <a:t>mạch</a:t>
            </a:r>
            <a:r>
              <a:rPr lang="en-US" sz="4300" dirty="0"/>
              <a:t> </a:t>
            </a:r>
            <a:r>
              <a:rPr lang="en-US" sz="4300" dirty="0" err="1"/>
              <a:t>được</a:t>
            </a:r>
            <a:r>
              <a:rPr lang="en-US" sz="4300" dirty="0"/>
              <a:t> </a:t>
            </a:r>
            <a:r>
              <a:rPr lang="en-US" sz="4300" dirty="0" err="1"/>
              <a:t>đánh</a:t>
            </a:r>
            <a:r>
              <a:rPr lang="en-US" sz="4300" dirty="0"/>
              <a:t> </a:t>
            </a:r>
            <a:r>
              <a:rPr lang="en-US" sz="4300" dirty="0" err="1"/>
              <a:t>giá</a:t>
            </a:r>
            <a:r>
              <a:rPr lang="en-US" sz="4300" dirty="0"/>
              <a:t> </a:t>
            </a:r>
            <a:r>
              <a:rPr lang="en-US" sz="4300" dirty="0" err="1"/>
              <a:t>đầu</a:t>
            </a:r>
            <a:r>
              <a:rPr lang="en-US" sz="4300" dirty="0"/>
              <a:t> </a:t>
            </a:r>
            <a:r>
              <a:rPr lang="en-US" sz="4300" dirty="0" err="1"/>
              <a:t>tiên</a:t>
            </a:r>
            <a:r>
              <a:rPr lang="en-US" sz="4300" dirty="0"/>
              <a:t> </a:t>
            </a:r>
            <a:r>
              <a:rPr lang="en-US" sz="4300" dirty="0" err="1"/>
              <a:t>sẽ</a:t>
            </a:r>
            <a:r>
              <a:rPr lang="en-US" sz="4300" dirty="0"/>
              <a:t> </a:t>
            </a:r>
            <a:r>
              <a:rPr lang="en-US" sz="4300" dirty="0" err="1"/>
              <a:t>được</a:t>
            </a:r>
            <a:r>
              <a:rPr lang="en-US" sz="4300" dirty="0"/>
              <a:t> </a:t>
            </a:r>
            <a:r>
              <a:rPr lang="en-US" sz="4300" dirty="0" err="1"/>
              <a:t>đo</a:t>
            </a:r>
            <a:r>
              <a:rPr lang="en-US" sz="4300" dirty="0"/>
              <a:t> </a:t>
            </a:r>
            <a:r>
              <a:rPr lang="en-US" sz="4300" dirty="0" err="1"/>
              <a:t>trong</a:t>
            </a:r>
            <a:r>
              <a:rPr lang="en-US" sz="4300" dirty="0"/>
              <a:t> </a:t>
            </a:r>
            <a:r>
              <a:rPr lang="en-US" sz="4300" dirty="0" err="1"/>
              <a:t>các</a:t>
            </a:r>
            <a:r>
              <a:rPr lang="en-US" sz="4300" dirty="0"/>
              <a:t> </a:t>
            </a:r>
            <a:r>
              <a:rPr lang="en-US" sz="4300" dirty="0" err="1"/>
              <a:t>điều</a:t>
            </a:r>
            <a:r>
              <a:rPr lang="en-US" sz="4300" dirty="0"/>
              <a:t> </a:t>
            </a:r>
            <a:r>
              <a:rPr lang="en-US" sz="4300" dirty="0" err="1"/>
              <a:t>kiện</a:t>
            </a:r>
            <a:r>
              <a:rPr lang="en-US" sz="4300" dirty="0"/>
              <a:t> </a:t>
            </a:r>
            <a:r>
              <a:rPr lang="en-US" sz="4300" dirty="0" err="1"/>
              <a:t>hở</a:t>
            </a:r>
            <a:r>
              <a:rPr lang="en-US" sz="4300" dirty="0"/>
              <a:t> </a:t>
            </a:r>
            <a:r>
              <a:rPr lang="en-US" sz="4300" dirty="0" err="1"/>
              <a:t>mạch</a:t>
            </a:r>
            <a:r>
              <a:rPr lang="en-US" sz="4300" dirty="0"/>
              <a:t>. </a:t>
            </a:r>
            <a:r>
              <a:rPr lang="en-US" sz="4300" dirty="0" err="1"/>
              <a:t>Sau</a:t>
            </a:r>
            <a:r>
              <a:rPr lang="en-US" sz="4300" dirty="0"/>
              <a:t> </a:t>
            </a:r>
            <a:r>
              <a:rPr lang="en-US" sz="4300" dirty="0" err="1"/>
              <a:t>đó</a:t>
            </a:r>
            <a:r>
              <a:rPr lang="en-US" sz="4300" dirty="0"/>
              <a:t> </a:t>
            </a:r>
            <a:r>
              <a:rPr lang="en-US" sz="4300" dirty="0" err="1"/>
              <a:t>tải</a:t>
            </a:r>
            <a:r>
              <a:rPr lang="en-US" sz="4300" dirty="0"/>
              <a:t> </a:t>
            </a:r>
            <a:r>
              <a:rPr lang="en-US" sz="4300" dirty="0" err="1"/>
              <a:t>điện</a:t>
            </a:r>
            <a:r>
              <a:rPr lang="en-US" sz="4300" dirty="0"/>
              <a:t> </a:t>
            </a:r>
            <a:r>
              <a:rPr lang="en-US" sz="4300" dirty="0" err="1"/>
              <a:t>trở</a:t>
            </a:r>
            <a:r>
              <a:rPr lang="en-US" sz="4300" dirty="0"/>
              <a:t> </a:t>
            </a:r>
            <a:r>
              <a:rPr lang="en-US" sz="4300" dirty="0" err="1"/>
              <a:t>biến</a:t>
            </a:r>
            <a:r>
              <a:rPr lang="en-US" sz="4300" dirty="0"/>
              <a:t> </a:t>
            </a:r>
            <a:r>
              <a:rPr lang="en-US" sz="4300" dirty="0" err="1"/>
              <a:t>đổi</a:t>
            </a:r>
            <a:r>
              <a:rPr lang="en-US" sz="4300" dirty="0"/>
              <a:t> ở </a:t>
            </a:r>
            <a:r>
              <a:rPr lang="en-US" sz="4300" dirty="0" err="1"/>
              <a:t>đầu</a:t>
            </a:r>
            <a:r>
              <a:rPr lang="en-US" sz="4300" dirty="0"/>
              <a:t> </a:t>
            </a:r>
            <a:r>
              <a:rPr lang="en-US" sz="4300" dirty="0" err="1"/>
              <a:t>ra</a:t>
            </a:r>
            <a:r>
              <a:rPr lang="en-US" sz="4300" dirty="0"/>
              <a:t> </a:t>
            </a:r>
            <a:r>
              <a:rPr lang="en-US" sz="4300" dirty="0" err="1"/>
              <a:t>được</a:t>
            </a:r>
            <a:r>
              <a:rPr lang="en-US" sz="4300" dirty="0"/>
              <a:t> </a:t>
            </a:r>
            <a:r>
              <a:rPr lang="en-US" sz="4300" dirty="0" err="1"/>
              <a:t>thử</a:t>
            </a:r>
            <a:r>
              <a:rPr lang="en-US" sz="4300" dirty="0"/>
              <a:t> </a:t>
            </a:r>
            <a:r>
              <a:rPr lang="en-US" sz="4300" dirty="0" err="1"/>
              <a:t>nghiệm</a:t>
            </a:r>
            <a:r>
              <a:rPr lang="en-US" sz="4300" dirty="0"/>
              <a:t> </a:t>
            </a:r>
            <a:r>
              <a:rPr lang="en-US" sz="4300" dirty="0" err="1"/>
              <a:t>sẽ</a:t>
            </a:r>
            <a:r>
              <a:rPr lang="en-US" sz="4300" dirty="0"/>
              <a:t> </a:t>
            </a:r>
            <a:r>
              <a:rPr lang="en-US" sz="4300" dirty="0" err="1"/>
              <a:t>được</a:t>
            </a:r>
            <a:r>
              <a:rPr lang="en-US" sz="4300" dirty="0"/>
              <a:t> </a:t>
            </a:r>
            <a:r>
              <a:rPr lang="en-US" sz="4300" dirty="0" err="1"/>
              <a:t>điều</a:t>
            </a:r>
            <a:r>
              <a:rPr lang="en-US" sz="4300" dirty="0"/>
              <a:t> </a:t>
            </a:r>
            <a:r>
              <a:rPr lang="en-US" sz="4300" dirty="0" err="1"/>
              <a:t>chỉnh</a:t>
            </a:r>
            <a:r>
              <a:rPr lang="en-US" sz="4300" dirty="0"/>
              <a:t> </a:t>
            </a:r>
            <a:r>
              <a:rPr lang="en-US" sz="4300" dirty="0" err="1"/>
              <a:t>từ</a:t>
            </a:r>
            <a:r>
              <a:rPr lang="en-US" sz="4300" dirty="0"/>
              <a:t> </a:t>
            </a:r>
            <a:r>
              <a:rPr lang="en-US" sz="4300" dirty="0" err="1"/>
              <a:t>hở</a:t>
            </a:r>
            <a:r>
              <a:rPr lang="en-US" sz="4300" dirty="0"/>
              <a:t> </a:t>
            </a:r>
            <a:r>
              <a:rPr lang="en-US" sz="4300" dirty="0" err="1"/>
              <a:t>mạch</a:t>
            </a:r>
            <a:r>
              <a:rPr lang="en-US" sz="4300" dirty="0"/>
              <a:t> </a:t>
            </a:r>
            <a:r>
              <a:rPr lang="en-US" sz="4300" dirty="0" err="1"/>
              <a:t>đến</a:t>
            </a:r>
            <a:r>
              <a:rPr lang="en-US" sz="4300" dirty="0"/>
              <a:t> </a:t>
            </a:r>
            <a:r>
              <a:rPr lang="en-US" sz="4300" dirty="0" err="1"/>
              <a:t>ngắn</a:t>
            </a:r>
            <a:r>
              <a:rPr lang="en-US" sz="4300" dirty="0"/>
              <a:t> </a:t>
            </a:r>
            <a:r>
              <a:rPr lang="en-US" sz="4300" dirty="0" err="1"/>
              <a:t>mạch</a:t>
            </a:r>
            <a:r>
              <a:rPr lang="en-US" sz="4300" dirty="0"/>
              <a:t> </a:t>
            </a:r>
            <a:r>
              <a:rPr lang="en-US" sz="4300" dirty="0" err="1"/>
              <a:t>cho</a:t>
            </a:r>
            <a:r>
              <a:rPr lang="en-US" sz="4300" dirty="0"/>
              <a:t> </a:t>
            </a:r>
            <a:r>
              <a:rPr lang="en-US" sz="4300" dirty="0" err="1"/>
              <a:t>đến</a:t>
            </a:r>
            <a:r>
              <a:rPr lang="en-US" sz="4300" dirty="0"/>
              <a:t> </a:t>
            </a:r>
            <a:r>
              <a:rPr lang="en-US" sz="4300" dirty="0" err="1"/>
              <a:t>khi</a:t>
            </a:r>
            <a:r>
              <a:rPr lang="en-US" sz="4300" dirty="0"/>
              <a:t> </a:t>
            </a:r>
            <a:r>
              <a:rPr lang="en-US" sz="4300" dirty="0" err="1"/>
              <a:t>dòng</a:t>
            </a:r>
            <a:r>
              <a:rPr lang="en-US" sz="4300" dirty="0"/>
              <a:t> </a:t>
            </a:r>
            <a:r>
              <a:rPr lang="en-US" sz="4300" dirty="0" err="1"/>
              <a:t>đạt</a:t>
            </a:r>
            <a:r>
              <a:rPr lang="en-US" sz="4300" dirty="0"/>
              <a:t> </a:t>
            </a:r>
            <a:r>
              <a:rPr lang="en-US" sz="4300" dirty="0" err="1"/>
              <a:t>được</a:t>
            </a:r>
            <a:r>
              <a:rPr lang="en-US" sz="4300" dirty="0"/>
              <a:t> 8 A </a:t>
            </a:r>
            <a:r>
              <a:rPr lang="en-US" sz="4300" dirty="0" err="1"/>
              <a:t>và</a:t>
            </a:r>
            <a:r>
              <a:rPr lang="en-US" sz="4300" dirty="0"/>
              <a:t> </a:t>
            </a:r>
            <a:r>
              <a:rPr lang="en-US" sz="4300" dirty="0" err="1"/>
              <a:t>duy</a:t>
            </a:r>
            <a:r>
              <a:rPr lang="en-US" sz="4300" dirty="0"/>
              <a:t> </a:t>
            </a:r>
            <a:r>
              <a:rPr lang="en-US" sz="4300" dirty="0" err="1"/>
              <a:t>trì</a:t>
            </a:r>
            <a:r>
              <a:rPr lang="en-US" sz="4300" dirty="0"/>
              <a:t> </a:t>
            </a:r>
            <a:r>
              <a:rPr lang="en-US" sz="4300" dirty="0" err="1"/>
              <a:t>trong</a:t>
            </a:r>
            <a:r>
              <a:rPr lang="en-US" sz="4300" dirty="0"/>
              <a:t> </a:t>
            </a:r>
            <a:r>
              <a:rPr lang="en-US" sz="4300" dirty="0" err="1"/>
              <a:t>một</a:t>
            </a:r>
            <a:r>
              <a:rPr lang="en-US" sz="4300" dirty="0"/>
              <a:t> </a:t>
            </a:r>
            <a:r>
              <a:rPr lang="en-US" sz="4300" dirty="0" err="1"/>
              <a:t>phút</a:t>
            </a:r>
            <a:r>
              <a:rPr lang="en-US" sz="4300" dirty="0"/>
              <a:t> </a:t>
            </a:r>
            <a:r>
              <a:rPr lang="en-US" sz="4300" dirty="0" err="1"/>
              <a:t>hoạt</a:t>
            </a:r>
            <a:r>
              <a:rPr lang="en-US" sz="4300" dirty="0"/>
              <a:t> </a:t>
            </a:r>
            <a:r>
              <a:rPr lang="en-US" sz="4300" dirty="0" err="1"/>
              <a:t>động</a:t>
            </a:r>
            <a:r>
              <a:rPr lang="en-US" sz="4300" dirty="0"/>
              <a:t>. </a:t>
            </a:r>
            <a:r>
              <a:rPr lang="en-US" sz="4300" dirty="0" err="1"/>
              <a:t>Nếu</a:t>
            </a:r>
            <a:r>
              <a:rPr lang="en-US" sz="4300" dirty="0"/>
              <a:t> 8 A </a:t>
            </a:r>
            <a:r>
              <a:rPr lang="en-US" sz="4300" dirty="0" err="1"/>
              <a:t>không</a:t>
            </a:r>
            <a:r>
              <a:rPr lang="en-US" sz="4300" dirty="0"/>
              <a:t> </a:t>
            </a:r>
            <a:r>
              <a:rPr lang="en-US" sz="4300" dirty="0" err="1"/>
              <a:t>thể</a:t>
            </a:r>
            <a:r>
              <a:rPr lang="en-US" sz="4300" dirty="0"/>
              <a:t> </a:t>
            </a:r>
            <a:r>
              <a:rPr lang="en-US" sz="4300" dirty="0" err="1"/>
              <a:t>được</a:t>
            </a:r>
            <a:r>
              <a:rPr lang="en-US" sz="4300" dirty="0"/>
              <a:t> </a:t>
            </a:r>
            <a:r>
              <a:rPr lang="en-US" sz="4300" dirty="0" err="1"/>
              <a:t>duy</a:t>
            </a:r>
            <a:r>
              <a:rPr lang="en-US" sz="4300" dirty="0"/>
              <a:t> </a:t>
            </a:r>
            <a:r>
              <a:rPr lang="en-US" sz="4300" dirty="0" err="1"/>
              <a:t>trì</a:t>
            </a:r>
            <a:r>
              <a:rPr lang="en-US" sz="4300" dirty="0"/>
              <a:t> </a:t>
            </a:r>
            <a:r>
              <a:rPr lang="en-US" sz="4300" dirty="0" err="1"/>
              <a:t>trong</a:t>
            </a:r>
            <a:r>
              <a:rPr lang="en-US" sz="4300" dirty="0"/>
              <a:t> </a:t>
            </a:r>
            <a:r>
              <a:rPr lang="en-US" sz="4300" dirty="0" err="1"/>
              <a:t>một</a:t>
            </a:r>
            <a:r>
              <a:rPr lang="en-US" sz="4300" dirty="0"/>
              <a:t> </a:t>
            </a:r>
            <a:r>
              <a:rPr lang="en-US" sz="4300" dirty="0" err="1"/>
              <a:t>phút</a:t>
            </a:r>
            <a:r>
              <a:rPr lang="en-US" sz="4300" dirty="0"/>
              <a:t> ở </a:t>
            </a:r>
            <a:r>
              <a:rPr lang="en-US" sz="4300" dirty="0" err="1"/>
              <a:t>bất</a:t>
            </a:r>
            <a:r>
              <a:rPr lang="en-US" sz="4300" dirty="0"/>
              <a:t> </a:t>
            </a:r>
            <a:r>
              <a:rPr lang="en-US" sz="4300" dirty="0" err="1"/>
              <a:t>kỳ</a:t>
            </a:r>
            <a:r>
              <a:rPr lang="en-US" sz="4300" dirty="0"/>
              <a:t> </a:t>
            </a:r>
            <a:r>
              <a:rPr lang="en-US" sz="4300" dirty="0" err="1"/>
              <a:t>điều</a:t>
            </a:r>
            <a:r>
              <a:rPr lang="en-US" sz="4300" dirty="0"/>
              <a:t> </a:t>
            </a:r>
            <a:r>
              <a:rPr lang="en-US" sz="4300" dirty="0" err="1"/>
              <a:t>kiện</a:t>
            </a:r>
            <a:r>
              <a:rPr lang="en-US" sz="4300" dirty="0"/>
              <a:t> </a:t>
            </a:r>
            <a:r>
              <a:rPr lang="en-US" sz="4300" dirty="0" err="1"/>
              <a:t>tải</a:t>
            </a:r>
            <a:r>
              <a:rPr lang="en-US" sz="4300" dirty="0"/>
              <a:t> </a:t>
            </a:r>
            <a:r>
              <a:rPr lang="en-US" sz="4300" dirty="0" err="1"/>
              <a:t>nào</a:t>
            </a:r>
            <a:r>
              <a:rPr lang="en-US" sz="4300" dirty="0"/>
              <a:t>, </a:t>
            </a:r>
            <a:r>
              <a:rPr lang="en-US" sz="4300" dirty="0" err="1"/>
              <a:t>thử</a:t>
            </a:r>
            <a:r>
              <a:rPr lang="en-US" sz="4300" dirty="0"/>
              <a:t> </a:t>
            </a:r>
            <a:r>
              <a:rPr lang="en-US" sz="4300" dirty="0" err="1"/>
              <a:t>nghiệm</a:t>
            </a:r>
            <a:r>
              <a:rPr lang="en-US" sz="4300" dirty="0"/>
              <a:t> </a:t>
            </a:r>
            <a:r>
              <a:rPr lang="en-US" sz="4300" dirty="0" err="1"/>
              <a:t>này</a:t>
            </a:r>
            <a:r>
              <a:rPr lang="en-US" sz="4300" dirty="0"/>
              <a:t> </a:t>
            </a:r>
            <a:r>
              <a:rPr lang="en-US" sz="4300" dirty="0" err="1"/>
              <a:t>sẽ</a:t>
            </a:r>
            <a:r>
              <a:rPr lang="en-US" sz="4300" dirty="0"/>
              <a:t> </a:t>
            </a:r>
            <a:r>
              <a:rPr lang="en-US" sz="4300" dirty="0" err="1"/>
              <a:t>chấm</a:t>
            </a:r>
            <a:r>
              <a:rPr lang="en-US" sz="4300" dirty="0"/>
              <a:t> </a:t>
            </a:r>
            <a:r>
              <a:rPr lang="en-US" sz="4300" dirty="0" err="1"/>
              <a:t>dứt</a:t>
            </a:r>
            <a:r>
              <a:rPr lang="en-US" sz="4300" dirty="0" smtClean="0"/>
              <a:t>.</a:t>
            </a:r>
          </a:p>
          <a:p>
            <a:pPr marL="0" indent="0">
              <a:buNone/>
            </a:pPr>
            <a:endParaRPr lang="vi-VN" sz="4300" dirty="0"/>
          </a:p>
          <a:p>
            <a:pPr marL="0" indent="0">
              <a:buNone/>
            </a:pPr>
            <a:r>
              <a:rPr lang="en-US" sz="4300" dirty="0"/>
              <a:t>8.16.3 </a:t>
            </a:r>
            <a:r>
              <a:rPr lang="en-US" sz="4300" dirty="0" err="1"/>
              <a:t>Khi</a:t>
            </a:r>
            <a:r>
              <a:rPr lang="en-US" sz="4300" dirty="0"/>
              <a:t> </a:t>
            </a:r>
            <a:r>
              <a:rPr lang="en-US" sz="4300" dirty="0" err="1"/>
              <a:t>một</a:t>
            </a:r>
            <a:r>
              <a:rPr lang="en-US" sz="4300" dirty="0"/>
              <a:t> </a:t>
            </a:r>
            <a:r>
              <a:rPr lang="en-US" sz="4300" dirty="0" err="1"/>
              <a:t>cầu</a:t>
            </a:r>
            <a:r>
              <a:rPr lang="en-US" sz="4300" dirty="0"/>
              <a:t> </a:t>
            </a:r>
            <a:r>
              <a:rPr lang="en-US" sz="4300" dirty="0" err="1"/>
              <a:t>chì</a:t>
            </a:r>
            <a:r>
              <a:rPr lang="en-US" sz="4300" dirty="0"/>
              <a:t> </a:t>
            </a:r>
            <a:r>
              <a:rPr lang="en-US" sz="4300" dirty="0" err="1"/>
              <a:t>thứ</a:t>
            </a:r>
            <a:r>
              <a:rPr lang="en-US" sz="4300" dirty="0"/>
              <a:t> </a:t>
            </a:r>
            <a:r>
              <a:rPr lang="en-US" sz="4300" dirty="0" err="1"/>
              <a:t>cấp</a:t>
            </a:r>
            <a:r>
              <a:rPr lang="en-US" sz="4300" dirty="0"/>
              <a:t> </a:t>
            </a:r>
            <a:r>
              <a:rPr lang="en-US" sz="4300" dirty="0" err="1"/>
              <a:t>hoặc</a:t>
            </a:r>
            <a:r>
              <a:rPr lang="en-US" sz="4300" dirty="0"/>
              <a:t> </a:t>
            </a:r>
            <a:r>
              <a:rPr lang="en-US" sz="4300" dirty="0" err="1"/>
              <a:t>linh</a:t>
            </a:r>
            <a:r>
              <a:rPr lang="en-US" sz="4300" dirty="0"/>
              <a:t> </a:t>
            </a:r>
            <a:r>
              <a:rPr lang="en-US" sz="4300" dirty="0" err="1"/>
              <a:t>kiện</a:t>
            </a:r>
            <a:r>
              <a:rPr lang="en-US" sz="4300" dirty="0"/>
              <a:t> </a:t>
            </a:r>
            <a:r>
              <a:rPr lang="en-US" sz="4300" dirty="0" err="1"/>
              <a:t>tương</a:t>
            </a:r>
            <a:r>
              <a:rPr lang="en-US" sz="4300" dirty="0"/>
              <a:t> </a:t>
            </a:r>
            <a:r>
              <a:rPr lang="en-US" sz="4300" dirty="0" err="1"/>
              <a:t>tự</a:t>
            </a:r>
            <a:r>
              <a:rPr lang="en-US" sz="4300" dirty="0"/>
              <a:t> </a:t>
            </a:r>
            <a:r>
              <a:rPr lang="en-US" sz="4300" dirty="0" err="1"/>
              <a:t>được</a:t>
            </a:r>
            <a:r>
              <a:rPr lang="en-US" sz="4300" dirty="0"/>
              <a:t> </a:t>
            </a:r>
            <a:r>
              <a:rPr lang="en-US" sz="4300" dirty="0" err="1"/>
              <a:t>sử</a:t>
            </a:r>
            <a:r>
              <a:rPr lang="en-US" sz="4300" dirty="0"/>
              <a:t> </a:t>
            </a:r>
            <a:r>
              <a:rPr lang="en-US" sz="4300" dirty="0" err="1"/>
              <a:t>dụng</a:t>
            </a:r>
            <a:r>
              <a:rPr lang="en-US" sz="4300" dirty="0"/>
              <a:t> </a:t>
            </a:r>
            <a:r>
              <a:rPr lang="en-US" sz="4300" dirty="0" err="1"/>
              <a:t>để</a:t>
            </a:r>
            <a:r>
              <a:rPr lang="en-US" sz="4300" dirty="0"/>
              <a:t> </a:t>
            </a:r>
            <a:r>
              <a:rPr lang="en-US" sz="4300" dirty="0" err="1"/>
              <a:t>hạn</a:t>
            </a:r>
            <a:r>
              <a:rPr lang="en-US" sz="4300" dirty="0"/>
              <a:t> </a:t>
            </a:r>
            <a:r>
              <a:rPr lang="en-US" sz="4300" dirty="0" err="1"/>
              <a:t>chế</a:t>
            </a:r>
            <a:r>
              <a:rPr lang="en-US" sz="4300" dirty="0"/>
              <a:t> </a:t>
            </a:r>
            <a:r>
              <a:rPr lang="en-US" sz="4300" dirty="0" err="1"/>
              <a:t>dòng</a:t>
            </a:r>
            <a:r>
              <a:rPr lang="en-US" sz="4300" dirty="0"/>
              <a:t> </a:t>
            </a:r>
            <a:r>
              <a:rPr lang="en-US" sz="4300" dirty="0" err="1"/>
              <a:t>đầu</a:t>
            </a:r>
            <a:r>
              <a:rPr lang="en-US" sz="4300" dirty="0"/>
              <a:t> </a:t>
            </a:r>
            <a:r>
              <a:rPr lang="en-US" sz="4300" dirty="0" err="1"/>
              <a:t>ra</a:t>
            </a:r>
            <a:r>
              <a:rPr lang="en-US" sz="4300" dirty="0"/>
              <a:t> </a:t>
            </a:r>
            <a:r>
              <a:rPr lang="en-US" sz="4300" dirty="0" err="1"/>
              <a:t>cho</a:t>
            </a:r>
            <a:r>
              <a:rPr lang="en-US" sz="4300" dirty="0"/>
              <a:t> </a:t>
            </a:r>
            <a:r>
              <a:rPr lang="en-US" sz="4300" dirty="0" err="1"/>
              <a:t>mạch</a:t>
            </a:r>
            <a:r>
              <a:rPr lang="en-US" sz="4300" dirty="0"/>
              <a:t> </a:t>
            </a:r>
            <a:r>
              <a:rPr lang="en-US" sz="4300" dirty="0" err="1"/>
              <a:t>được</a:t>
            </a:r>
            <a:r>
              <a:rPr lang="en-US" sz="4300" dirty="0"/>
              <a:t> </a:t>
            </a:r>
            <a:r>
              <a:rPr lang="en-US" sz="4300" dirty="0" err="1"/>
              <a:t>đánh</a:t>
            </a:r>
            <a:r>
              <a:rPr lang="en-US" sz="4300" dirty="0"/>
              <a:t> </a:t>
            </a:r>
            <a:r>
              <a:rPr lang="en-US" sz="4300" dirty="0" err="1"/>
              <a:t>giá</a:t>
            </a:r>
            <a:r>
              <a:rPr lang="en-US" sz="4300" dirty="0"/>
              <a:t>, </a:t>
            </a:r>
            <a:r>
              <a:rPr lang="en-US" sz="4300" dirty="0" err="1"/>
              <a:t>nó</a:t>
            </a:r>
            <a:r>
              <a:rPr lang="en-US" sz="4300" dirty="0"/>
              <a:t> </a:t>
            </a:r>
            <a:r>
              <a:rPr lang="en-US" sz="4300" dirty="0" err="1"/>
              <a:t>sẽ</a:t>
            </a:r>
            <a:r>
              <a:rPr lang="en-US" sz="4300" dirty="0"/>
              <a:t> </a:t>
            </a:r>
            <a:r>
              <a:rPr lang="en-US" sz="4300" dirty="0" err="1"/>
              <a:t>có</a:t>
            </a:r>
            <a:r>
              <a:rPr lang="en-US" sz="4300" dirty="0"/>
              <a:t> </a:t>
            </a:r>
            <a:r>
              <a:rPr lang="en-US" sz="4300" dirty="0" err="1"/>
              <a:t>danh</a:t>
            </a:r>
            <a:r>
              <a:rPr lang="en-US" sz="4300" dirty="0"/>
              <a:t> </a:t>
            </a:r>
            <a:r>
              <a:rPr lang="en-US" sz="4300" dirty="0" err="1"/>
              <a:t>định</a:t>
            </a:r>
            <a:r>
              <a:rPr lang="en-US" sz="4300" dirty="0"/>
              <a:t> </a:t>
            </a:r>
            <a:r>
              <a:rPr lang="en-US" sz="4300" dirty="0" err="1"/>
              <a:t>như</a:t>
            </a:r>
            <a:r>
              <a:rPr lang="en-US" sz="4300" dirty="0"/>
              <a:t> </a:t>
            </a:r>
            <a:r>
              <a:rPr lang="en-US" sz="4300" dirty="0" err="1"/>
              <a:t>được</a:t>
            </a:r>
            <a:r>
              <a:rPr lang="en-US" sz="4300" dirty="0"/>
              <a:t> </a:t>
            </a:r>
            <a:r>
              <a:rPr lang="en-US" sz="4300" dirty="0" err="1"/>
              <a:t>chỉ</a:t>
            </a:r>
            <a:r>
              <a:rPr lang="en-US" sz="4300" dirty="0"/>
              <a:t> </a:t>
            </a:r>
            <a:r>
              <a:rPr lang="en-US" sz="4300" dirty="0" err="1"/>
              <a:t>ra</a:t>
            </a:r>
            <a:r>
              <a:rPr lang="en-US" sz="4300" dirty="0"/>
              <a:t> </a:t>
            </a:r>
            <a:r>
              <a:rPr lang="en-US" sz="4300" dirty="0" err="1"/>
              <a:t>trong</a:t>
            </a:r>
            <a:r>
              <a:rPr lang="en-US" sz="4300" dirty="0"/>
              <a:t> </a:t>
            </a:r>
            <a:r>
              <a:rPr lang="en-US" sz="4300" dirty="0" err="1"/>
              <a:t>Bảng</a:t>
            </a:r>
            <a:r>
              <a:rPr lang="en-US" sz="4300" dirty="0"/>
              <a:t> 8.6. </a:t>
            </a:r>
            <a:r>
              <a:rPr lang="en-US" sz="4300" dirty="0" err="1"/>
              <a:t>Bất</a:t>
            </a:r>
            <a:r>
              <a:rPr lang="en-US" sz="4300" dirty="0"/>
              <a:t> </a:t>
            </a:r>
            <a:r>
              <a:rPr lang="en-US" sz="4300" dirty="0" err="1"/>
              <a:t>kỳ</a:t>
            </a:r>
            <a:r>
              <a:rPr lang="en-US" sz="4300" dirty="0"/>
              <a:t> </a:t>
            </a:r>
            <a:r>
              <a:rPr lang="en-US" sz="4300" dirty="0" err="1"/>
              <a:t>giá</a:t>
            </a:r>
            <a:r>
              <a:rPr lang="en-US" sz="4300" dirty="0"/>
              <a:t> </a:t>
            </a:r>
            <a:r>
              <a:rPr lang="en-US" sz="4300" dirty="0" err="1"/>
              <a:t>trị</a:t>
            </a:r>
            <a:r>
              <a:rPr lang="en-US" sz="4300" dirty="0"/>
              <a:t> </a:t>
            </a:r>
            <a:r>
              <a:rPr lang="en-US" sz="4300" dirty="0" err="1"/>
              <a:t>nào</a:t>
            </a:r>
            <a:r>
              <a:rPr lang="en-US" sz="4300" dirty="0"/>
              <a:t> </a:t>
            </a:r>
            <a:r>
              <a:rPr lang="en-US" sz="4300" dirty="0" err="1"/>
              <a:t>cũng</a:t>
            </a:r>
            <a:r>
              <a:rPr lang="en-US" sz="4300" dirty="0"/>
              <a:t> </a:t>
            </a:r>
            <a:r>
              <a:rPr lang="en-US" sz="4300" dirty="0" err="1"/>
              <a:t>có</a:t>
            </a:r>
            <a:r>
              <a:rPr lang="en-US" sz="4300" dirty="0"/>
              <a:t> </a:t>
            </a:r>
            <a:r>
              <a:rPr lang="en-US" sz="4300" dirty="0" err="1"/>
              <a:t>thể</a:t>
            </a:r>
            <a:r>
              <a:rPr lang="en-US" sz="4300" dirty="0"/>
              <a:t> </a:t>
            </a:r>
            <a:r>
              <a:rPr lang="en-US" sz="4300" dirty="0" err="1"/>
              <a:t>được</a:t>
            </a:r>
            <a:r>
              <a:rPr lang="en-US" sz="4300" dirty="0"/>
              <a:t> </a:t>
            </a:r>
            <a:r>
              <a:rPr lang="en-US" sz="4300" dirty="0" err="1"/>
              <a:t>sử</a:t>
            </a:r>
            <a:r>
              <a:rPr lang="en-US" sz="4300" dirty="0"/>
              <a:t> </a:t>
            </a:r>
            <a:r>
              <a:rPr lang="en-US" sz="4300" dirty="0" err="1"/>
              <a:t>dụng</a:t>
            </a:r>
            <a:r>
              <a:rPr lang="en-US" sz="4300" dirty="0"/>
              <a:t> </a:t>
            </a:r>
            <a:r>
              <a:rPr lang="en-US" sz="4300" dirty="0" err="1"/>
              <a:t>cho</a:t>
            </a:r>
            <a:r>
              <a:rPr lang="en-US" sz="4300" dirty="0"/>
              <a:t> </a:t>
            </a:r>
            <a:r>
              <a:rPr lang="en-US" sz="4300" dirty="0" err="1"/>
              <a:t>cầu</a:t>
            </a:r>
            <a:r>
              <a:rPr lang="en-US" sz="4300" dirty="0"/>
              <a:t> </a:t>
            </a:r>
            <a:r>
              <a:rPr lang="en-US" sz="4300" dirty="0" err="1"/>
              <a:t>chì</a:t>
            </a:r>
            <a:r>
              <a:rPr lang="en-US" sz="4300" dirty="0"/>
              <a:t> </a:t>
            </a:r>
            <a:r>
              <a:rPr lang="en-US" sz="4300" dirty="0" err="1"/>
              <a:t>chính</a:t>
            </a:r>
            <a:r>
              <a:rPr lang="en-US" sz="4300" dirty="0"/>
              <a:t>; </a:t>
            </a:r>
            <a:r>
              <a:rPr lang="en-US" sz="4300" dirty="0" err="1"/>
              <a:t>tuy</a:t>
            </a:r>
            <a:r>
              <a:rPr lang="en-US" sz="4300" dirty="0"/>
              <a:t> </a:t>
            </a:r>
            <a:r>
              <a:rPr lang="en-US" sz="4300" dirty="0" err="1"/>
              <a:t>nhiên</a:t>
            </a:r>
            <a:r>
              <a:rPr lang="en-US" sz="4300" dirty="0"/>
              <a:t>, </a:t>
            </a:r>
            <a:r>
              <a:rPr lang="en-US" sz="4300" dirty="0" err="1"/>
              <a:t>mức</a:t>
            </a:r>
            <a:r>
              <a:rPr lang="en-US" sz="4300" dirty="0"/>
              <a:t> </a:t>
            </a:r>
            <a:r>
              <a:rPr lang="en-US" sz="4300" dirty="0" err="1"/>
              <a:t>dòng</a:t>
            </a:r>
            <a:r>
              <a:rPr lang="en-US" sz="4300" dirty="0"/>
              <a:t> </a:t>
            </a:r>
            <a:r>
              <a:rPr lang="en-US" sz="4300" dirty="0" err="1"/>
              <a:t>đầu</a:t>
            </a:r>
            <a:r>
              <a:rPr lang="en-US" sz="4300" dirty="0"/>
              <a:t> </a:t>
            </a:r>
            <a:r>
              <a:rPr lang="en-US" sz="4300" dirty="0" err="1"/>
              <a:t>ra</a:t>
            </a:r>
            <a:r>
              <a:rPr lang="en-US" sz="4300" dirty="0"/>
              <a:t> </a:t>
            </a:r>
            <a:r>
              <a:rPr lang="en-US" sz="4300" dirty="0" err="1"/>
              <a:t>tối</a:t>
            </a:r>
            <a:r>
              <a:rPr lang="en-US" sz="4300" dirty="0"/>
              <a:t> </a:t>
            </a:r>
            <a:r>
              <a:rPr lang="en-US" sz="4300" dirty="0" err="1"/>
              <a:t>đa</a:t>
            </a:r>
            <a:r>
              <a:rPr lang="en-US" sz="4300" dirty="0"/>
              <a:t> </a:t>
            </a:r>
            <a:r>
              <a:rPr lang="en-US" sz="4300" dirty="0" err="1"/>
              <a:t>phải</a:t>
            </a:r>
            <a:r>
              <a:rPr lang="en-US" sz="4300" dirty="0"/>
              <a:t> </a:t>
            </a:r>
            <a:r>
              <a:rPr lang="en-US" sz="4300" dirty="0" err="1"/>
              <a:t>được</a:t>
            </a:r>
            <a:r>
              <a:rPr lang="en-US" sz="4300" dirty="0"/>
              <a:t> </a:t>
            </a:r>
            <a:r>
              <a:rPr lang="en-US" sz="4300" dirty="0" err="1"/>
              <a:t>duy</a:t>
            </a:r>
            <a:r>
              <a:rPr lang="en-US" sz="4300" dirty="0"/>
              <a:t> </a:t>
            </a:r>
            <a:r>
              <a:rPr lang="en-US" sz="4300" dirty="0" err="1"/>
              <a:t>trì</a:t>
            </a:r>
            <a:r>
              <a:rPr lang="en-US" sz="4300" dirty="0"/>
              <a:t>. </a:t>
            </a:r>
            <a:r>
              <a:rPr lang="en-US" sz="4300" dirty="0" err="1"/>
              <a:t>Nhãn</a:t>
            </a:r>
            <a:r>
              <a:rPr lang="en-US" sz="4300" dirty="0"/>
              <a:t> </a:t>
            </a:r>
            <a:r>
              <a:rPr lang="en-US" sz="4300" dirty="0" err="1"/>
              <a:t>mác</a:t>
            </a:r>
            <a:r>
              <a:rPr lang="en-US" sz="4300" dirty="0"/>
              <a:t> </a:t>
            </a:r>
            <a:r>
              <a:rPr lang="en-US" sz="4300" dirty="0" err="1"/>
              <a:t>cầu</a:t>
            </a:r>
            <a:r>
              <a:rPr lang="en-US" sz="4300" dirty="0"/>
              <a:t> </a:t>
            </a:r>
            <a:r>
              <a:rPr lang="en-US" sz="4300" dirty="0" err="1"/>
              <a:t>chì</a:t>
            </a:r>
            <a:r>
              <a:rPr lang="en-US" sz="4300" dirty="0"/>
              <a:t> </a:t>
            </a:r>
            <a:r>
              <a:rPr lang="en-US" sz="4300" dirty="0" err="1"/>
              <a:t>thay</a:t>
            </a:r>
            <a:r>
              <a:rPr lang="en-US" sz="4300" dirty="0"/>
              <a:t> </a:t>
            </a:r>
            <a:r>
              <a:rPr lang="en-US" sz="4300" dirty="0" err="1"/>
              <a:t>thế</a:t>
            </a:r>
            <a:r>
              <a:rPr lang="en-US" sz="4300" dirty="0"/>
              <a:t> (</a:t>
            </a:r>
            <a:r>
              <a:rPr lang="en-US" sz="4300" dirty="0" err="1"/>
              <a:t>điện</a:t>
            </a:r>
            <a:r>
              <a:rPr lang="en-US" sz="4300" dirty="0"/>
              <a:t> </a:t>
            </a:r>
            <a:r>
              <a:rPr lang="en-US" sz="4300" dirty="0" err="1"/>
              <a:t>áp</a:t>
            </a:r>
            <a:r>
              <a:rPr lang="en-US" sz="4300" dirty="0"/>
              <a:t> </a:t>
            </a:r>
            <a:r>
              <a:rPr lang="en-US" sz="4300" dirty="0" err="1"/>
              <a:t>và</a:t>
            </a:r>
            <a:r>
              <a:rPr lang="en-US" sz="4300" dirty="0"/>
              <a:t> </a:t>
            </a:r>
            <a:r>
              <a:rPr lang="en-US" sz="4300" dirty="0" err="1"/>
              <a:t>dòng</a:t>
            </a:r>
            <a:r>
              <a:rPr lang="en-US" sz="4300" dirty="0"/>
              <a:t> </a:t>
            </a:r>
            <a:r>
              <a:rPr lang="en-US" sz="4300" dirty="0" err="1"/>
              <a:t>danh</a:t>
            </a:r>
            <a:r>
              <a:rPr lang="en-US" sz="4300" dirty="0"/>
              <a:t> </a:t>
            </a:r>
            <a:r>
              <a:rPr lang="en-US" sz="4300" dirty="0" err="1"/>
              <a:t>định</a:t>
            </a:r>
            <a:r>
              <a:rPr lang="en-US" sz="4300" dirty="0"/>
              <a:t>) </a:t>
            </a:r>
            <a:r>
              <a:rPr lang="en-US" sz="4300" dirty="0" err="1"/>
              <a:t>sẽ</a:t>
            </a:r>
            <a:r>
              <a:rPr lang="en-US" sz="4300" dirty="0"/>
              <a:t> </a:t>
            </a:r>
            <a:r>
              <a:rPr lang="en-US" sz="4300" dirty="0" err="1"/>
              <a:t>phải</a:t>
            </a:r>
            <a:r>
              <a:rPr lang="en-US" sz="4300" dirty="0"/>
              <a:t> </a:t>
            </a:r>
            <a:r>
              <a:rPr lang="en-US" sz="4300" dirty="0" err="1"/>
              <a:t>được</a:t>
            </a:r>
            <a:r>
              <a:rPr lang="en-US" sz="4300" dirty="0"/>
              <a:t> </a:t>
            </a:r>
            <a:r>
              <a:rPr lang="en-US" sz="4300" dirty="0" err="1"/>
              <a:t>ghi</a:t>
            </a:r>
            <a:r>
              <a:rPr lang="en-US" sz="4300" dirty="0"/>
              <a:t> ở </a:t>
            </a:r>
            <a:r>
              <a:rPr lang="en-US" sz="4300" dirty="0" err="1"/>
              <a:t>vị</a:t>
            </a:r>
            <a:r>
              <a:rPr lang="en-US" sz="4300" dirty="0"/>
              <a:t> </a:t>
            </a:r>
            <a:r>
              <a:rPr lang="en-US" sz="4300" dirty="0" err="1"/>
              <a:t>trí</a:t>
            </a:r>
            <a:r>
              <a:rPr lang="en-US" sz="4300" dirty="0"/>
              <a:t> </a:t>
            </a:r>
            <a:r>
              <a:rPr lang="en-US" sz="4300" dirty="0" err="1"/>
              <a:t>cầu</a:t>
            </a:r>
            <a:r>
              <a:rPr lang="en-US" sz="4300" dirty="0"/>
              <a:t> </a:t>
            </a:r>
            <a:r>
              <a:rPr lang="en-US" sz="4300" dirty="0" err="1"/>
              <a:t>chì</a:t>
            </a:r>
            <a:r>
              <a:rPr lang="en-US" sz="4300" dirty="0"/>
              <a:t> </a:t>
            </a:r>
            <a:r>
              <a:rPr lang="en-US" sz="4300" dirty="0" err="1"/>
              <a:t>được</a:t>
            </a:r>
            <a:r>
              <a:rPr lang="en-US" sz="4300" dirty="0"/>
              <a:t> </a:t>
            </a:r>
            <a:r>
              <a:rPr lang="en-US" sz="4300" dirty="0" err="1"/>
              <a:t>lắp</a:t>
            </a:r>
            <a:r>
              <a:rPr lang="en-US" sz="4300" dirty="0"/>
              <a:t> </a:t>
            </a:r>
            <a:r>
              <a:rPr lang="en-US" sz="4300" dirty="0" err="1"/>
              <a:t>để</a:t>
            </a:r>
            <a:r>
              <a:rPr lang="en-US" sz="4300" dirty="0"/>
              <a:t> </a:t>
            </a:r>
            <a:r>
              <a:rPr lang="en-US" sz="4300" dirty="0" err="1"/>
              <a:t>hạn</a:t>
            </a:r>
            <a:r>
              <a:rPr lang="en-US" sz="4300" dirty="0"/>
              <a:t> </a:t>
            </a:r>
            <a:r>
              <a:rPr lang="en-US" sz="4300" dirty="0" err="1"/>
              <a:t>chế</a:t>
            </a:r>
            <a:r>
              <a:rPr lang="en-US" sz="4300" dirty="0"/>
              <a:t> </a:t>
            </a:r>
            <a:r>
              <a:rPr lang="en-US" sz="4300" dirty="0" err="1"/>
              <a:t>mức</a:t>
            </a:r>
            <a:r>
              <a:rPr lang="en-US" sz="4300" dirty="0"/>
              <a:t> </a:t>
            </a:r>
            <a:r>
              <a:rPr lang="en-US" sz="4300" dirty="0" err="1"/>
              <a:t>dòng</a:t>
            </a:r>
            <a:r>
              <a:rPr lang="en-US" sz="4300" dirty="0"/>
              <a:t> </a:t>
            </a:r>
            <a:r>
              <a:rPr lang="en-US" sz="4300" dirty="0" err="1"/>
              <a:t>điện</a:t>
            </a:r>
            <a:r>
              <a:rPr lang="en-US" sz="4300" dirty="0"/>
              <a:t> </a:t>
            </a:r>
            <a:r>
              <a:rPr lang="en-US" sz="4300" dirty="0" err="1"/>
              <a:t>đầu</a:t>
            </a:r>
            <a:r>
              <a:rPr lang="en-US" sz="4300" dirty="0"/>
              <a:t> </a:t>
            </a:r>
            <a:r>
              <a:rPr lang="en-US" sz="4300" dirty="0" err="1"/>
              <a:t>ra</a:t>
            </a:r>
            <a:r>
              <a:rPr lang="en-US" sz="4300" dirty="0"/>
              <a:t> </a:t>
            </a:r>
            <a:r>
              <a:rPr lang="en-US" sz="4300" dirty="0" err="1"/>
              <a:t>theo</a:t>
            </a:r>
            <a:r>
              <a:rPr lang="en-US" sz="4300" dirty="0"/>
              <a:t> </a:t>
            </a:r>
            <a:r>
              <a:rPr lang="en-US" sz="4300" dirty="0" smtClean="0"/>
              <a:t>9.3.2</a:t>
            </a:r>
          </a:p>
          <a:p>
            <a:pPr marL="0" indent="0">
              <a:buNone/>
            </a:pPr>
            <a:endParaRPr lang="vi-VN" sz="4300" dirty="0"/>
          </a:p>
          <a:p>
            <a:pPr marL="0" indent="0">
              <a:buNone/>
            </a:pPr>
            <a:r>
              <a:rPr lang="en-US" sz="4300" dirty="0"/>
              <a:t>8.16.4 </a:t>
            </a:r>
            <a:r>
              <a:rPr lang="en-US" sz="4300" dirty="0" err="1"/>
              <a:t>Khi</a:t>
            </a:r>
            <a:r>
              <a:rPr lang="en-US" sz="4300" dirty="0"/>
              <a:t> </a:t>
            </a:r>
            <a:r>
              <a:rPr lang="en-US" sz="4300" dirty="0" err="1"/>
              <a:t>một</a:t>
            </a:r>
            <a:r>
              <a:rPr lang="en-US" sz="4300" dirty="0"/>
              <a:t> </a:t>
            </a:r>
            <a:r>
              <a:rPr lang="en-US" sz="4300" dirty="0" err="1"/>
              <a:t>trở</a:t>
            </a:r>
            <a:r>
              <a:rPr lang="en-US" sz="4300" dirty="0"/>
              <a:t> </a:t>
            </a:r>
            <a:r>
              <a:rPr lang="en-US" sz="4300" dirty="0" err="1"/>
              <a:t>kháng</a:t>
            </a:r>
            <a:r>
              <a:rPr lang="en-US" sz="4300" dirty="0"/>
              <a:t> </a:t>
            </a:r>
            <a:r>
              <a:rPr lang="en-US" sz="4300" dirty="0" err="1"/>
              <a:t>cố</a:t>
            </a:r>
            <a:r>
              <a:rPr lang="en-US" sz="4300" dirty="0"/>
              <a:t> </a:t>
            </a:r>
            <a:r>
              <a:rPr lang="en-US" sz="4300" dirty="0" err="1"/>
              <a:t>định</a:t>
            </a:r>
            <a:r>
              <a:rPr lang="en-US" sz="4300" dirty="0"/>
              <a:t> </a:t>
            </a:r>
            <a:r>
              <a:rPr lang="en-US" sz="4300" dirty="0" err="1"/>
              <a:t>hoặc</a:t>
            </a:r>
            <a:r>
              <a:rPr lang="en-US" sz="4300" dirty="0"/>
              <a:t> </a:t>
            </a:r>
            <a:r>
              <a:rPr lang="en-US" sz="4300" dirty="0" err="1"/>
              <a:t>mạng</a:t>
            </a:r>
            <a:r>
              <a:rPr lang="en-US" sz="4300" dirty="0"/>
              <a:t> </a:t>
            </a:r>
            <a:r>
              <a:rPr lang="en-US" sz="4300" dirty="0" err="1"/>
              <a:t>điều</a:t>
            </a:r>
            <a:r>
              <a:rPr lang="en-US" sz="4300" dirty="0"/>
              <a:t> </a:t>
            </a:r>
            <a:r>
              <a:rPr lang="en-US" sz="4300" dirty="0" err="1"/>
              <a:t>chỉnh</a:t>
            </a:r>
            <a:r>
              <a:rPr lang="en-US" sz="4300" dirty="0"/>
              <a:t> </a:t>
            </a:r>
            <a:r>
              <a:rPr lang="en-US" sz="4300" dirty="0" err="1"/>
              <a:t>được</a:t>
            </a:r>
            <a:r>
              <a:rPr lang="en-US" sz="4300" dirty="0"/>
              <a:t> </a:t>
            </a:r>
            <a:r>
              <a:rPr lang="en-US" sz="4300" dirty="0" err="1"/>
              <a:t>sử</a:t>
            </a:r>
            <a:r>
              <a:rPr lang="en-US" sz="4300" dirty="0"/>
              <a:t> </a:t>
            </a:r>
            <a:r>
              <a:rPr lang="en-US" sz="4300" dirty="0" err="1"/>
              <a:t>dụng</a:t>
            </a:r>
            <a:r>
              <a:rPr lang="en-US" sz="4300" dirty="0"/>
              <a:t> </a:t>
            </a:r>
            <a:r>
              <a:rPr lang="en-US" sz="4300" dirty="0" err="1"/>
              <a:t>để</a:t>
            </a:r>
            <a:r>
              <a:rPr lang="en-US" sz="4300" dirty="0"/>
              <a:t> </a:t>
            </a:r>
            <a:r>
              <a:rPr lang="en-US" sz="4300" dirty="0" err="1"/>
              <a:t>giới</a:t>
            </a:r>
            <a:r>
              <a:rPr lang="en-US" sz="4300" dirty="0"/>
              <a:t> </a:t>
            </a:r>
            <a:r>
              <a:rPr lang="en-US" sz="4300" dirty="0" err="1"/>
              <a:t>hạn</a:t>
            </a:r>
            <a:r>
              <a:rPr lang="en-US" sz="4300" dirty="0"/>
              <a:t> </a:t>
            </a:r>
            <a:r>
              <a:rPr lang="en-US" sz="4300" dirty="0" err="1"/>
              <a:t>điện</a:t>
            </a:r>
            <a:r>
              <a:rPr lang="en-US" sz="4300" dirty="0"/>
              <a:t> </a:t>
            </a:r>
            <a:r>
              <a:rPr lang="en-US" sz="4300" dirty="0" err="1"/>
              <a:t>áp</a:t>
            </a:r>
            <a:r>
              <a:rPr lang="en-US" sz="4300" dirty="0"/>
              <a:t> </a:t>
            </a:r>
            <a:r>
              <a:rPr lang="en-US" sz="4300" dirty="0" err="1"/>
              <a:t>và</a:t>
            </a:r>
            <a:r>
              <a:rPr lang="en-US" sz="4300" dirty="0"/>
              <a:t>/</a:t>
            </a:r>
            <a:r>
              <a:rPr lang="en-US" sz="4300" dirty="0" err="1"/>
              <a:t>hoặc</a:t>
            </a:r>
            <a:r>
              <a:rPr lang="en-US" sz="4300" dirty="0"/>
              <a:t> </a:t>
            </a:r>
            <a:r>
              <a:rPr lang="en-US" sz="4300" dirty="0" err="1"/>
              <a:t>dòng</a:t>
            </a:r>
            <a:r>
              <a:rPr lang="en-US" sz="4300" dirty="0"/>
              <a:t> </a:t>
            </a:r>
            <a:r>
              <a:rPr lang="en-US" sz="4300" dirty="0" err="1"/>
              <a:t>điện</a:t>
            </a:r>
            <a:r>
              <a:rPr lang="en-US" sz="4300" dirty="0"/>
              <a:t>, </a:t>
            </a:r>
            <a:r>
              <a:rPr lang="en-US" sz="4300" dirty="0" err="1"/>
              <a:t>nó</a:t>
            </a:r>
            <a:r>
              <a:rPr lang="en-US" sz="4300" dirty="0"/>
              <a:t> </a:t>
            </a:r>
            <a:r>
              <a:rPr lang="en-US" sz="4300" dirty="0" err="1"/>
              <a:t>sẽ</a:t>
            </a:r>
            <a:r>
              <a:rPr lang="en-US" sz="4300" dirty="0"/>
              <a:t> </a:t>
            </a:r>
            <a:r>
              <a:rPr lang="en-US" sz="4300" dirty="0" err="1"/>
              <a:t>phải</a:t>
            </a:r>
            <a:r>
              <a:rPr lang="en-US" sz="4300" dirty="0"/>
              <a:t> </a:t>
            </a:r>
            <a:r>
              <a:rPr lang="en-US" sz="4300" dirty="0" err="1"/>
              <a:t>giới</a:t>
            </a:r>
            <a:r>
              <a:rPr lang="en-US" sz="4300" dirty="0"/>
              <a:t> </a:t>
            </a:r>
            <a:r>
              <a:rPr lang="en-US" sz="4300" dirty="0" err="1"/>
              <a:t>hạn</a:t>
            </a:r>
            <a:r>
              <a:rPr lang="en-US" sz="4300" dirty="0"/>
              <a:t> </a:t>
            </a:r>
            <a:r>
              <a:rPr lang="en-US" sz="4300" dirty="0" err="1"/>
              <a:t>điện</a:t>
            </a:r>
            <a:r>
              <a:rPr lang="en-US" sz="4300" dirty="0"/>
              <a:t> </a:t>
            </a:r>
            <a:r>
              <a:rPr lang="en-US" sz="4300" dirty="0" err="1"/>
              <a:t>áp</a:t>
            </a:r>
            <a:r>
              <a:rPr lang="en-US" sz="4300" dirty="0"/>
              <a:t> </a:t>
            </a:r>
            <a:r>
              <a:rPr lang="en-US" sz="4300" dirty="0" err="1"/>
              <a:t>và</a:t>
            </a:r>
            <a:r>
              <a:rPr lang="en-US" sz="4300" dirty="0"/>
              <a:t> </a:t>
            </a:r>
            <a:r>
              <a:rPr lang="en-US" sz="4300" dirty="0" err="1"/>
              <a:t>dòng</a:t>
            </a:r>
            <a:r>
              <a:rPr lang="en-US" sz="4300" dirty="0"/>
              <a:t> </a:t>
            </a:r>
            <a:r>
              <a:rPr lang="en-US" sz="4300" dirty="0" err="1"/>
              <a:t>điện</a:t>
            </a:r>
            <a:r>
              <a:rPr lang="en-US" sz="4300" dirty="0"/>
              <a:t> </a:t>
            </a:r>
            <a:r>
              <a:rPr lang="en-US" sz="4300" dirty="0" err="1"/>
              <a:t>một</a:t>
            </a:r>
            <a:r>
              <a:rPr lang="en-US" sz="4300" dirty="0"/>
              <a:t> </a:t>
            </a:r>
            <a:r>
              <a:rPr lang="en-US" sz="4300" dirty="0" err="1"/>
              <a:t>cách</a:t>
            </a:r>
            <a:r>
              <a:rPr lang="en-US" sz="4300" dirty="0"/>
              <a:t> </a:t>
            </a:r>
            <a:r>
              <a:rPr lang="en-US" sz="4300" dirty="0" err="1"/>
              <a:t>phù</a:t>
            </a:r>
            <a:r>
              <a:rPr lang="en-US" sz="4300" dirty="0"/>
              <a:t> </a:t>
            </a:r>
            <a:r>
              <a:rPr lang="en-US" sz="4300" dirty="0" err="1"/>
              <a:t>hợp</a:t>
            </a:r>
            <a:r>
              <a:rPr lang="en-US" sz="4300" dirty="0"/>
              <a:t> </a:t>
            </a:r>
            <a:r>
              <a:rPr lang="en-US" sz="4300" dirty="0" err="1"/>
              <a:t>trong</a:t>
            </a:r>
            <a:r>
              <a:rPr lang="en-US" sz="4300" dirty="0"/>
              <a:t> </a:t>
            </a:r>
            <a:r>
              <a:rPr lang="en-US" sz="4300" dirty="0" err="1"/>
              <a:t>bất</a:t>
            </a:r>
            <a:r>
              <a:rPr lang="en-US" sz="4300" dirty="0"/>
              <a:t> </a:t>
            </a:r>
            <a:r>
              <a:rPr lang="en-US" sz="4300" dirty="0" err="1"/>
              <a:t>kỳ</a:t>
            </a:r>
            <a:r>
              <a:rPr lang="en-US" sz="4300" dirty="0"/>
              <a:t> </a:t>
            </a:r>
            <a:r>
              <a:rPr lang="en-US" sz="4300" dirty="0" err="1"/>
              <a:t>tình</a:t>
            </a:r>
            <a:r>
              <a:rPr lang="en-US" sz="4300" dirty="0"/>
              <a:t> </a:t>
            </a:r>
            <a:r>
              <a:rPr lang="en-US" sz="4300" dirty="0" err="1"/>
              <a:t>trạng</a:t>
            </a:r>
            <a:r>
              <a:rPr lang="en-US" sz="4300" dirty="0"/>
              <a:t> </a:t>
            </a:r>
            <a:r>
              <a:rPr lang="en-US" sz="4300" dirty="0" err="1"/>
              <a:t>lỗi</a:t>
            </a:r>
            <a:r>
              <a:rPr lang="en-US" sz="4300" dirty="0"/>
              <a:t> </a:t>
            </a:r>
            <a:r>
              <a:rPr lang="en-US" sz="4300" dirty="0" err="1"/>
              <a:t>của</a:t>
            </a:r>
            <a:r>
              <a:rPr lang="en-US" sz="4300" dirty="0"/>
              <a:t> </a:t>
            </a:r>
            <a:r>
              <a:rPr lang="en-US" sz="4300" dirty="0" err="1"/>
              <a:t>một</a:t>
            </a:r>
            <a:r>
              <a:rPr lang="en-US" sz="4300" dirty="0"/>
              <a:t> </a:t>
            </a:r>
            <a:r>
              <a:rPr lang="en-US" sz="4300" dirty="0" err="1"/>
              <a:t>thành</a:t>
            </a:r>
            <a:r>
              <a:rPr lang="en-US" sz="4300" dirty="0"/>
              <a:t> </a:t>
            </a:r>
            <a:r>
              <a:rPr lang="en-US" sz="4300" dirty="0" err="1"/>
              <a:t>phần</a:t>
            </a:r>
            <a:r>
              <a:rPr lang="en-US" sz="4300" dirty="0"/>
              <a:t> </a:t>
            </a:r>
            <a:r>
              <a:rPr lang="en-US" sz="4300" dirty="0" err="1"/>
              <a:t>đơn</a:t>
            </a:r>
            <a:r>
              <a:rPr lang="en-US" sz="4300" dirty="0"/>
              <a:t> </a:t>
            </a:r>
            <a:r>
              <a:rPr lang="en-US" sz="4300" dirty="0" err="1"/>
              <a:t>lẻ</a:t>
            </a:r>
            <a:r>
              <a:rPr lang="en-US" sz="4300" dirty="0"/>
              <a:t> </a:t>
            </a:r>
            <a:r>
              <a:rPr lang="en-US" sz="4300" dirty="0" err="1"/>
              <a:t>nào</a:t>
            </a:r>
            <a:r>
              <a:rPr lang="en-US" sz="4300" dirty="0"/>
              <a:t>.</a:t>
            </a:r>
            <a:endParaRPr lang="vi-VN" sz="4300" dirty="0"/>
          </a:p>
          <a:p>
            <a:pPr marL="0" indent="0">
              <a:buNone/>
            </a:pPr>
            <a:endParaRPr lang="vi-VN" sz="4300" u="sng" dirty="0"/>
          </a:p>
          <a:p>
            <a:endParaRPr lang="vi-VN" u="sng" dirty="0"/>
          </a:p>
        </p:txBody>
      </p:sp>
    </p:spTree>
    <p:extLst>
      <p:ext uri="{BB962C8B-B14F-4D97-AF65-F5344CB8AC3E}">
        <p14:creationId xmlns:p14="http://schemas.microsoft.com/office/powerpoint/2010/main" val="1856670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706090"/>
          </a:xfrm>
          <a:solidFill>
            <a:srgbClr val="FFFF00"/>
          </a:solidFill>
        </p:spPr>
        <p:txBody>
          <a:bodyPr>
            <a:normAutofit/>
          </a:bodyPr>
          <a:lstStyle/>
          <a:p>
            <a:r>
              <a:rPr lang="vi-VN" sz="3600" dirty="0">
                <a:hlinkClick r:id="rId2" action="ppaction://hlinkfile"/>
              </a:rPr>
              <a:t>5. </a:t>
            </a:r>
            <a:r>
              <a:rPr lang="vi-VN" sz="3600" dirty="0" smtClean="0">
                <a:hlinkClick r:id="rId2" action="ppaction://hlinkfile"/>
              </a:rPr>
              <a:t>Định nghĩa </a:t>
            </a:r>
            <a:r>
              <a:rPr lang="vi-VN" sz="3600" dirty="0">
                <a:hlinkClick r:id="rId2" action="ppaction://hlinkfile"/>
              </a:rPr>
              <a:t>môi trường</a:t>
            </a:r>
            <a:endParaRPr lang="vi-VN" sz="3600" b="1" dirty="0"/>
          </a:p>
        </p:txBody>
      </p:sp>
      <p:sp>
        <p:nvSpPr>
          <p:cNvPr id="3" name="Content Placeholder 2"/>
          <p:cNvSpPr>
            <a:spLocks noGrp="1"/>
          </p:cNvSpPr>
          <p:nvPr>
            <p:ph idx="1"/>
          </p:nvPr>
        </p:nvSpPr>
        <p:spPr>
          <a:xfrm>
            <a:off x="457200" y="1052736"/>
            <a:ext cx="8229600" cy="5073427"/>
          </a:xfrm>
        </p:spPr>
        <p:txBody>
          <a:bodyPr>
            <a:normAutofit fontScale="70000" lnSpcReduction="20000"/>
          </a:bodyPr>
          <a:lstStyle/>
          <a:p>
            <a:pPr marL="0" indent="0">
              <a:buNone/>
            </a:pPr>
            <a:r>
              <a:rPr lang="vi-VN" dirty="0" smtClean="0">
                <a:hlinkClick r:id="rId3" action="ppaction://hlinkfile"/>
              </a:rPr>
              <a:t>5.3 </a:t>
            </a:r>
            <a:r>
              <a:rPr lang="vi-VN" dirty="0">
                <a:hlinkClick r:id="rId3" action="ppaction://hlinkfile"/>
              </a:rPr>
              <a:t>Thiết bị sử dụng ở những vị trí </a:t>
            </a:r>
            <a:r>
              <a:rPr lang="vi-VN" dirty="0" smtClean="0">
                <a:hlinkClick r:id="rId3" action="ppaction://hlinkfile"/>
              </a:rPr>
              <a:t>ướt</a:t>
            </a:r>
            <a:endParaRPr lang="vi-VN" dirty="0" smtClean="0"/>
          </a:p>
          <a:p>
            <a:pPr marL="0" indent="0">
              <a:buNone/>
            </a:pPr>
            <a:r>
              <a:rPr lang="vi-VN" dirty="0" smtClean="0"/>
              <a:t>VỊ </a:t>
            </a:r>
            <a:r>
              <a:rPr lang="vi-VN" dirty="0"/>
              <a:t>TRÍ ƯỚT - Vị trí trong đó nước có thể nhỏ giọt, bắn tóe, hoặc chảy vào các thiết bị điện</a:t>
            </a:r>
            <a:r>
              <a:rPr lang="vi-VN" dirty="0" smtClean="0"/>
              <a:t>.</a:t>
            </a:r>
          </a:p>
          <a:p>
            <a:pPr marL="0" indent="0">
              <a:buNone/>
            </a:pPr>
            <a:r>
              <a:rPr lang="vi-VN" b="1" dirty="0"/>
              <a:t>Thiết bị sử dụng ở những vị trí ướt</a:t>
            </a:r>
            <a:r>
              <a:rPr lang="vi-VN" dirty="0"/>
              <a:t> sẽ:</a:t>
            </a:r>
          </a:p>
          <a:p>
            <a:pPr marL="0" indent="0">
              <a:buNone/>
            </a:pPr>
            <a:r>
              <a:rPr lang="vi-VN" dirty="0"/>
              <a:t>a) Chịu thử nghiệm môi trường như mục 8.14 trừ khi tất cả các bộ phận dẫn điện và nét đồng trên tấm mạch in được lắp trong block rót cách điện (xem 6.7) hoặc lớp phủ tráng men (xem 7.7.6),</a:t>
            </a:r>
          </a:p>
          <a:p>
            <a:pPr marL="0" indent="0">
              <a:buNone/>
            </a:pPr>
            <a:r>
              <a:rPr lang="vi-VN" dirty="0"/>
              <a:t>b) Nếu có vỏ bọc bằng polyme, tuân thủ các thử nghiệm về Phơi sáng Tia UV và tác động lạnh của “Tiêu chuẩn Vật liệu Polymer - Sử dụng trong Đánh giá Thiết bị Điện, UL746C”, nhiệt độ ban đầu là –(35,0 ± 2,0)</a:t>
            </a:r>
            <a:r>
              <a:rPr lang="vi-VN" baseline="30000" dirty="0"/>
              <a:t>0</a:t>
            </a:r>
            <a:r>
              <a:rPr lang="vi-VN" dirty="0"/>
              <a:t>C (-(31,0 ± 3,6)</a:t>
            </a:r>
            <a:r>
              <a:rPr lang="vi-VN" baseline="30000" dirty="0"/>
              <a:t>0</a:t>
            </a:r>
            <a:r>
              <a:rPr lang="vi-VN" dirty="0"/>
              <a:t>F), </a:t>
            </a:r>
            <a:r>
              <a:rPr lang="vi-VN" dirty="0" smtClean="0"/>
              <a:t>và</a:t>
            </a:r>
            <a:endParaRPr lang="vi-VN" dirty="0"/>
          </a:p>
          <a:p>
            <a:pPr marL="0" indent="0">
              <a:buNone/>
            </a:pPr>
            <a:r>
              <a:rPr lang="vi-VN" dirty="0"/>
              <a:t>c) Đủ điều kiện ghi nhãn mác là thích hợp cho các địa điểm ướt.</a:t>
            </a:r>
          </a:p>
          <a:p>
            <a:pPr marL="0" indent="0">
              <a:buNone/>
            </a:pPr>
            <a:r>
              <a:rPr lang="en-US" dirty="0"/>
              <a:t>  </a:t>
            </a:r>
            <a:endParaRPr lang="vi-VN" dirty="0"/>
          </a:p>
          <a:p>
            <a:pPr marL="0" indent="0">
              <a:buNone/>
            </a:pPr>
            <a:endParaRPr lang="vi-VN" dirty="0"/>
          </a:p>
        </p:txBody>
      </p:sp>
    </p:spTree>
    <p:extLst>
      <p:ext uri="{BB962C8B-B14F-4D97-AF65-F5344CB8AC3E}">
        <p14:creationId xmlns:p14="http://schemas.microsoft.com/office/powerpoint/2010/main" val="3106524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dirty="0"/>
              <a:t>8 Thử nghiệm tính </a:t>
            </a:r>
            <a:r>
              <a:rPr lang="vi-VN" sz="3600" dirty="0" smtClean="0"/>
              <a:t>năng</a:t>
            </a:r>
            <a:endParaRPr lang="vi-VN" sz="3600" dirty="0"/>
          </a:p>
        </p:txBody>
      </p:sp>
      <p:sp>
        <p:nvSpPr>
          <p:cNvPr id="3" name="Content Placeholder 2"/>
          <p:cNvSpPr>
            <a:spLocks noGrp="1"/>
          </p:cNvSpPr>
          <p:nvPr>
            <p:ph idx="1"/>
          </p:nvPr>
        </p:nvSpPr>
        <p:spPr>
          <a:xfrm>
            <a:off x="457200" y="908720"/>
            <a:ext cx="8229600" cy="5217443"/>
          </a:xfrm>
        </p:spPr>
        <p:txBody>
          <a:bodyPr>
            <a:normAutofit fontScale="92500" lnSpcReduction="10000"/>
          </a:bodyPr>
          <a:lstStyle/>
          <a:p>
            <a:pPr marL="0" indent="0">
              <a:buNone/>
            </a:pPr>
            <a:r>
              <a:rPr lang="vi-VN" u="sng" dirty="0" smtClean="0">
                <a:hlinkClick r:id="rId2" action="ppaction://hlinkfile"/>
              </a:rPr>
              <a:t>8.17 </a:t>
            </a:r>
            <a:r>
              <a:rPr lang="vi-VN" u="sng" dirty="0">
                <a:hlinkClick r:id="rId2" action="ppaction://hlinkfile"/>
              </a:rPr>
              <a:t>Thử nghiệm </a:t>
            </a:r>
            <a:r>
              <a:rPr lang="en-US" u="sng" dirty="0" err="1">
                <a:hlinkClick r:id="rId2" action="ppaction://hlinkfile"/>
              </a:rPr>
              <a:t>bảo</a:t>
            </a:r>
            <a:r>
              <a:rPr lang="en-US" u="sng" dirty="0">
                <a:hlinkClick r:id="rId2" action="ppaction://hlinkfile"/>
              </a:rPr>
              <a:t> </a:t>
            </a:r>
            <a:r>
              <a:rPr lang="en-US" u="sng" dirty="0" err="1">
                <a:hlinkClick r:id="rId2" action="ppaction://hlinkfile"/>
              </a:rPr>
              <a:t>đảm</a:t>
            </a:r>
            <a:r>
              <a:rPr lang="en-US" u="sng" dirty="0">
                <a:hlinkClick r:id="rId2" action="ppaction://hlinkfile"/>
              </a:rPr>
              <a:t> an </a:t>
            </a:r>
            <a:r>
              <a:rPr lang="en-US" u="sng" dirty="0" err="1" smtClean="0">
                <a:hlinkClick r:id="rId2" action="ppaction://hlinkfile"/>
              </a:rPr>
              <a:t>toàn</a:t>
            </a:r>
            <a:endParaRPr lang="en-US" u="sng" dirty="0" smtClean="0"/>
          </a:p>
          <a:p>
            <a:pPr marL="0" indent="0">
              <a:buNone/>
            </a:pPr>
            <a:r>
              <a:rPr lang="vi-VN" dirty="0"/>
              <a:t>8.17.1 Một lực 44 N (10 lbf) sẽ được áp dụng cho một </a:t>
            </a:r>
            <a:r>
              <a:rPr lang="en-US" dirty="0" err="1"/>
              <a:t>quả</a:t>
            </a:r>
            <a:r>
              <a:rPr lang="vi-VN" dirty="0"/>
              <a:t> knockout trong 1 phút bằng một </a:t>
            </a:r>
            <a:r>
              <a:rPr lang="en-US" dirty="0" err="1"/>
              <a:t>trụ</a:t>
            </a:r>
            <a:r>
              <a:rPr lang="vi-VN" dirty="0"/>
              <a:t> có đường kính 6.4 mm (0,25 inch) với một đầu phẳng. Áp lực sẽ được đặt lên bề mặt bên ngoài của knockout, theo hướng vuông góc với mặt phẳng của knockout và tại điểm có thể dẫn đến chuyển động.</a:t>
            </a:r>
          </a:p>
          <a:p>
            <a:pPr marL="0" indent="0">
              <a:buNone/>
            </a:pPr>
            <a:r>
              <a:rPr lang="vi-VN" dirty="0"/>
              <a:t>8.17.2 knockout phải giữ nguyên tại chỗ, và khe hở không khí giữa đầu ra và khe hở không được vượt quá 1,6 mm (0,063 in) khi đo, sau khi lực đã được gỡ bỏ</a:t>
            </a:r>
          </a:p>
          <a:p>
            <a:endParaRPr lang="vi-VN" u="sng" dirty="0"/>
          </a:p>
          <a:p>
            <a:endParaRPr lang="vi-VN" u="sng" dirty="0"/>
          </a:p>
        </p:txBody>
      </p:sp>
    </p:spTree>
    <p:extLst>
      <p:ext uri="{BB962C8B-B14F-4D97-AF65-F5344CB8AC3E}">
        <p14:creationId xmlns:p14="http://schemas.microsoft.com/office/powerpoint/2010/main" val="18566701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188640"/>
            <a:ext cx="3096344" cy="576064"/>
          </a:xfrm>
          <a:solidFill>
            <a:srgbClr val="FFFF00"/>
          </a:solidFill>
        </p:spPr>
        <p:txBody>
          <a:bodyPr>
            <a:noAutofit/>
          </a:bodyPr>
          <a:lstStyle/>
          <a:p>
            <a:r>
              <a:rPr lang="vi-VN" sz="3600" dirty="0" smtClean="0"/>
              <a:t>9. Nhãn mác</a:t>
            </a:r>
            <a:endParaRPr lang="vi-VN" sz="3600" dirty="0"/>
          </a:p>
        </p:txBody>
      </p:sp>
      <p:sp>
        <p:nvSpPr>
          <p:cNvPr id="3" name="Content Placeholder 2"/>
          <p:cNvSpPr>
            <a:spLocks noGrp="1"/>
          </p:cNvSpPr>
          <p:nvPr>
            <p:ph idx="1"/>
          </p:nvPr>
        </p:nvSpPr>
        <p:spPr>
          <a:xfrm>
            <a:off x="457200" y="908720"/>
            <a:ext cx="8229600" cy="5217443"/>
          </a:xfrm>
        </p:spPr>
        <p:txBody>
          <a:bodyPr>
            <a:normAutofit fontScale="47500" lnSpcReduction="20000"/>
          </a:bodyPr>
          <a:lstStyle/>
          <a:p>
            <a:pPr marL="0" indent="0">
              <a:buNone/>
            </a:pPr>
            <a:r>
              <a:rPr lang="vi-VN" dirty="0" smtClean="0"/>
              <a:t>9.1 Tổng quát</a:t>
            </a:r>
          </a:p>
          <a:p>
            <a:pPr marL="0" indent="0">
              <a:buNone/>
            </a:pPr>
            <a:r>
              <a:rPr lang="vi-VN" dirty="0"/>
              <a:t>9.1.1 Thiết bị dự định sẽ được sử dụng trong một ứng dụng được xác định bởi một trong các tiêu chuẩn quy định tại 1.3 sẽ phải tuân thủ các yêu cầu ghi nhãn mác của tiêu chuẩn đó. Nếu một ứng dụng sử dụng cuối cùng không quy định hoặc xác định, hoặc nếu kết cấu hoặc tính năng liên quan đến ghi nhãn mác của thiết bị không được đề cập bởi tiêu chuẩn xác định, thiết bị sẽ tuân theo các yêu cầu ghi nhãn mác của phần này.</a:t>
            </a:r>
          </a:p>
          <a:p>
            <a:pPr marL="0" indent="0">
              <a:buNone/>
            </a:pPr>
            <a:r>
              <a:rPr lang="vi-VN" dirty="0"/>
              <a:t>9.1.2 Nhãn mác (đề can) sẽ phải dễ đọc, với chữ tối thiểu 1,6 mm (0,062 in) và sử dụng một hoặc nhiều hơn các phương pháp sau đây:</a:t>
            </a:r>
          </a:p>
          <a:p>
            <a:pPr marL="0" indent="0">
              <a:buNone/>
            </a:pPr>
            <a:r>
              <a:rPr lang="en-US" dirty="0"/>
              <a:t>a) </a:t>
            </a:r>
            <a:r>
              <a:rPr lang="en-US" dirty="0" err="1"/>
              <a:t>Chữ</a:t>
            </a:r>
            <a:r>
              <a:rPr lang="en-US" dirty="0"/>
              <a:t> </a:t>
            </a:r>
            <a:r>
              <a:rPr lang="en-US" dirty="0" err="1"/>
              <a:t>trên</a:t>
            </a:r>
            <a:r>
              <a:rPr lang="en-US" dirty="0"/>
              <a:t> </a:t>
            </a:r>
            <a:r>
              <a:rPr lang="en-US" dirty="0" err="1"/>
              <a:t>đề</a:t>
            </a:r>
            <a:r>
              <a:rPr lang="en-US" dirty="0"/>
              <a:t> can </a:t>
            </a:r>
            <a:r>
              <a:rPr lang="en-US" dirty="0" err="1"/>
              <a:t>dán</a:t>
            </a:r>
            <a:r>
              <a:rPr lang="en-US" dirty="0"/>
              <a:t>,</a:t>
            </a:r>
            <a:endParaRPr lang="vi-VN" dirty="0"/>
          </a:p>
          <a:p>
            <a:pPr marL="0" indent="0">
              <a:buNone/>
            </a:pPr>
            <a:r>
              <a:rPr lang="en-US" dirty="0"/>
              <a:t>b) </a:t>
            </a:r>
            <a:r>
              <a:rPr lang="en-US" dirty="0" err="1"/>
              <a:t>Chữ</a:t>
            </a:r>
            <a:r>
              <a:rPr lang="en-US" dirty="0"/>
              <a:t> </a:t>
            </a:r>
            <a:r>
              <a:rPr lang="en-US" dirty="0" err="1"/>
              <a:t>sơn</a:t>
            </a:r>
            <a:r>
              <a:rPr lang="en-US" dirty="0"/>
              <a:t> </a:t>
            </a:r>
            <a:r>
              <a:rPr lang="en-US" dirty="0" err="1"/>
              <a:t>khuôn</a:t>
            </a:r>
            <a:r>
              <a:rPr lang="en-US" dirty="0"/>
              <a:t> </a:t>
            </a:r>
            <a:r>
              <a:rPr lang="en-US" dirty="0" err="1"/>
              <a:t>tô</a:t>
            </a:r>
            <a:r>
              <a:rPr lang="en-US" dirty="0"/>
              <a:t>,</a:t>
            </a:r>
            <a:endParaRPr lang="vi-VN" dirty="0"/>
          </a:p>
          <a:p>
            <a:pPr marL="0" indent="0">
              <a:buNone/>
            </a:pPr>
            <a:r>
              <a:rPr lang="en-US" dirty="0"/>
              <a:t>c) </a:t>
            </a:r>
            <a:r>
              <a:rPr lang="en-US" dirty="0" err="1"/>
              <a:t>Chữ</a:t>
            </a:r>
            <a:r>
              <a:rPr lang="en-US" dirty="0"/>
              <a:t> </a:t>
            </a:r>
            <a:r>
              <a:rPr lang="en-US" dirty="0" err="1"/>
              <a:t>mực</a:t>
            </a:r>
            <a:r>
              <a:rPr lang="en-US" dirty="0"/>
              <a:t> in </a:t>
            </a:r>
            <a:r>
              <a:rPr lang="en-US" dirty="0" err="1"/>
              <a:t>dấu</a:t>
            </a:r>
            <a:r>
              <a:rPr lang="en-US" dirty="0"/>
              <a:t> </a:t>
            </a:r>
            <a:r>
              <a:rPr lang="en-US" dirty="0" err="1"/>
              <a:t>bằng</a:t>
            </a:r>
            <a:r>
              <a:rPr lang="en-US" dirty="0"/>
              <a:t> </a:t>
            </a:r>
            <a:r>
              <a:rPr lang="en-US" dirty="0" err="1"/>
              <a:t>máy</a:t>
            </a:r>
            <a:r>
              <a:rPr lang="en-US" dirty="0"/>
              <a:t>,</a:t>
            </a:r>
            <a:endParaRPr lang="vi-VN" dirty="0"/>
          </a:p>
          <a:p>
            <a:pPr marL="0" indent="0">
              <a:buNone/>
            </a:pPr>
            <a:r>
              <a:rPr lang="en-US" dirty="0"/>
              <a:t>d) </a:t>
            </a:r>
            <a:r>
              <a:rPr lang="en-US" dirty="0" err="1"/>
              <a:t>Chữ</a:t>
            </a:r>
            <a:r>
              <a:rPr lang="en-US" dirty="0"/>
              <a:t> </a:t>
            </a:r>
            <a:r>
              <a:rPr lang="en-US" dirty="0" err="1"/>
              <a:t>mực</a:t>
            </a:r>
            <a:r>
              <a:rPr lang="en-US" dirty="0"/>
              <a:t> in </a:t>
            </a:r>
            <a:r>
              <a:rPr lang="en-US" dirty="0" err="1"/>
              <a:t>dấu</a:t>
            </a:r>
            <a:r>
              <a:rPr lang="en-US" dirty="0"/>
              <a:t> </a:t>
            </a:r>
            <a:r>
              <a:rPr lang="en-US" dirty="0" err="1"/>
              <a:t>bằng</a:t>
            </a:r>
            <a:r>
              <a:rPr lang="en-US" dirty="0"/>
              <a:t> </a:t>
            </a:r>
            <a:r>
              <a:rPr lang="en-US" dirty="0" err="1"/>
              <a:t>tay</a:t>
            </a:r>
            <a:endParaRPr lang="vi-VN" dirty="0"/>
          </a:p>
          <a:p>
            <a:pPr marL="0" indent="0">
              <a:buNone/>
            </a:pPr>
            <a:r>
              <a:rPr lang="en-US" dirty="0"/>
              <a:t>e) </a:t>
            </a:r>
            <a:r>
              <a:rPr lang="en-US" dirty="0" err="1"/>
              <a:t>Chữ</a:t>
            </a:r>
            <a:r>
              <a:rPr lang="en-US" dirty="0"/>
              <a:t> in </a:t>
            </a:r>
            <a:r>
              <a:rPr lang="en-US" dirty="0" err="1"/>
              <a:t>không</a:t>
            </a:r>
            <a:r>
              <a:rPr lang="en-US" dirty="0"/>
              <a:t> </a:t>
            </a:r>
            <a:r>
              <a:rPr lang="en-US" dirty="0" err="1"/>
              <a:t>thể</a:t>
            </a:r>
            <a:r>
              <a:rPr lang="en-US" dirty="0"/>
              <a:t> </a:t>
            </a:r>
            <a:r>
              <a:rPr lang="en-US" dirty="0" err="1"/>
              <a:t>tẩy</a:t>
            </a:r>
            <a:r>
              <a:rPr lang="en-US" dirty="0"/>
              <a:t> </a:t>
            </a:r>
            <a:r>
              <a:rPr lang="en-US" dirty="0" err="1"/>
              <a:t>xóa</a:t>
            </a:r>
            <a:r>
              <a:rPr lang="en-US" dirty="0"/>
              <a:t> </a:t>
            </a:r>
            <a:r>
              <a:rPr lang="en-US" dirty="0" err="1"/>
              <a:t>được</a:t>
            </a:r>
            <a:r>
              <a:rPr lang="en-US" dirty="0"/>
              <a:t>,</a:t>
            </a:r>
            <a:endParaRPr lang="vi-VN" dirty="0"/>
          </a:p>
          <a:p>
            <a:pPr marL="0" indent="0">
              <a:buNone/>
            </a:pPr>
            <a:r>
              <a:rPr lang="en-US" dirty="0"/>
              <a:t>f) </a:t>
            </a:r>
            <a:r>
              <a:rPr lang="en-US" dirty="0" err="1"/>
              <a:t>Chữ</a:t>
            </a:r>
            <a:r>
              <a:rPr lang="en-US" dirty="0"/>
              <a:t> in </a:t>
            </a:r>
            <a:r>
              <a:rPr lang="en-US" dirty="0" err="1"/>
              <a:t>dấu</a:t>
            </a:r>
            <a:r>
              <a:rPr lang="en-US" dirty="0"/>
              <a:t> </a:t>
            </a:r>
            <a:r>
              <a:rPr lang="en-US" dirty="0" err="1"/>
              <a:t>bằng</a:t>
            </a:r>
            <a:r>
              <a:rPr lang="en-US" dirty="0"/>
              <a:t> Die, </a:t>
            </a:r>
            <a:r>
              <a:rPr lang="en-US" dirty="0" err="1"/>
              <a:t>hoặc</a:t>
            </a:r>
            <a:endParaRPr lang="vi-VN" dirty="0"/>
          </a:p>
          <a:p>
            <a:pPr marL="0" indent="0">
              <a:buNone/>
            </a:pPr>
            <a:r>
              <a:rPr lang="en-US" dirty="0"/>
              <a:t>g) </a:t>
            </a:r>
            <a:r>
              <a:rPr lang="en-US" dirty="0" err="1"/>
              <a:t>Chữ</a:t>
            </a:r>
            <a:r>
              <a:rPr lang="en-US" dirty="0"/>
              <a:t> </a:t>
            </a:r>
            <a:r>
              <a:rPr lang="en-US" dirty="0" err="1"/>
              <a:t>nổi</a:t>
            </a:r>
            <a:r>
              <a:rPr lang="en-US" dirty="0"/>
              <a:t> </a:t>
            </a:r>
            <a:r>
              <a:rPr lang="en-US" dirty="0" err="1"/>
              <a:t>hoặc</a:t>
            </a:r>
            <a:r>
              <a:rPr lang="en-US" dirty="0"/>
              <a:t> </a:t>
            </a:r>
            <a:r>
              <a:rPr lang="en-US" dirty="0" err="1"/>
              <a:t>chìm</a:t>
            </a:r>
            <a:r>
              <a:rPr lang="en-US" dirty="0"/>
              <a:t> </a:t>
            </a:r>
            <a:r>
              <a:rPr lang="en-US" dirty="0" err="1"/>
              <a:t>được</a:t>
            </a:r>
            <a:r>
              <a:rPr lang="en-US" dirty="0"/>
              <a:t> </a:t>
            </a:r>
            <a:r>
              <a:rPr lang="en-US" dirty="0" err="1"/>
              <a:t>đúc</a:t>
            </a:r>
            <a:r>
              <a:rPr lang="en-US" dirty="0"/>
              <a:t>, </a:t>
            </a:r>
            <a:r>
              <a:rPr lang="en-US" dirty="0" err="1"/>
              <a:t>hoặc</a:t>
            </a:r>
            <a:r>
              <a:rPr lang="en-US" dirty="0"/>
              <a:t> </a:t>
            </a:r>
            <a:r>
              <a:rPr lang="en-US" dirty="0" err="1"/>
              <a:t>đúc</a:t>
            </a:r>
            <a:r>
              <a:rPr lang="en-US" dirty="0"/>
              <a:t> </a:t>
            </a:r>
            <a:r>
              <a:rPr lang="en-US" dirty="0" err="1"/>
              <a:t>khuôn</a:t>
            </a:r>
            <a:r>
              <a:rPr lang="en-US" dirty="0"/>
              <a:t>, </a:t>
            </a:r>
            <a:r>
              <a:rPr lang="en-US" dirty="0" err="1"/>
              <a:t>phần</a:t>
            </a:r>
            <a:r>
              <a:rPr lang="en-US" dirty="0"/>
              <a:t> </a:t>
            </a:r>
            <a:r>
              <a:rPr lang="en-US" dirty="0" err="1"/>
              <a:t>nổi</a:t>
            </a:r>
            <a:r>
              <a:rPr lang="en-US" dirty="0"/>
              <a:t> </a:t>
            </a:r>
            <a:r>
              <a:rPr lang="en-US" dirty="0" err="1"/>
              <a:t>lên</a:t>
            </a:r>
            <a:r>
              <a:rPr lang="en-US" dirty="0"/>
              <a:t> </a:t>
            </a:r>
            <a:r>
              <a:rPr lang="en-US" dirty="0" err="1"/>
              <a:t>hoặc</a:t>
            </a:r>
            <a:r>
              <a:rPr lang="en-US" dirty="0"/>
              <a:t> </a:t>
            </a:r>
            <a:r>
              <a:rPr lang="en-US" dirty="0" err="1"/>
              <a:t>lõm</a:t>
            </a:r>
            <a:r>
              <a:rPr lang="en-US" dirty="0"/>
              <a:t> </a:t>
            </a:r>
            <a:r>
              <a:rPr lang="en-US" dirty="0" err="1"/>
              <a:t>tối</a:t>
            </a:r>
            <a:r>
              <a:rPr lang="en-US" dirty="0"/>
              <a:t> </a:t>
            </a:r>
            <a:r>
              <a:rPr lang="en-US" dirty="0" err="1"/>
              <a:t>thiểu</a:t>
            </a:r>
            <a:r>
              <a:rPr lang="en-US" dirty="0"/>
              <a:t> </a:t>
            </a:r>
            <a:r>
              <a:rPr lang="en-US" dirty="0" err="1"/>
              <a:t>là</a:t>
            </a:r>
            <a:r>
              <a:rPr lang="en-US" dirty="0"/>
              <a:t> 0,010 in (0,25 mm) </a:t>
            </a:r>
            <a:r>
              <a:rPr lang="en-US" dirty="0" err="1"/>
              <a:t>theo</a:t>
            </a:r>
            <a:r>
              <a:rPr lang="en-US" dirty="0"/>
              <a:t> </a:t>
            </a:r>
            <a:r>
              <a:rPr lang="en-US" dirty="0" err="1"/>
              <a:t>chiều</a:t>
            </a:r>
            <a:r>
              <a:rPr lang="en-US" dirty="0"/>
              <a:t> </a:t>
            </a:r>
            <a:r>
              <a:rPr lang="en-US" dirty="0" err="1"/>
              <a:t>sâu</a:t>
            </a:r>
            <a:r>
              <a:rPr lang="en-US" dirty="0"/>
              <a:t>.</a:t>
            </a:r>
            <a:endParaRPr lang="vi-VN" dirty="0"/>
          </a:p>
          <a:p>
            <a:pPr marL="0" indent="0">
              <a:buNone/>
            </a:pPr>
            <a:r>
              <a:rPr lang="en-US" dirty="0"/>
              <a:t>h</a:t>
            </a:r>
            <a:r>
              <a:rPr lang="vi-VN" dirty="0"/>
              <a:t>) Chữ khắc,</a:t>
            </a:r>
          </a:p>
          <a:p>
            <a:pPr marL="0" indent="0">
              <a:buNone/>
            </a:pPr>
            <a:r>
              <a:rPr lang="en-US" dirty="0"/>
              <a:t>i</a:t>
            </a:r>
            <a:r>
              <a:rPr lang="vi-VN" dirty="0"/>
              <a:t>) Chữ in phun,</a:t>
            </a:r>
          </a:p>
          <a:p>
            <a:pPr marL="0" indent="0">
              <a:buNone/>
            </a:pPr>
            <a:r>
              <a:rPr lang="en-US" dirty="0"/>
              <a:t>j</a:t>
            </a:r>
            <a:r>
              <a:rPr lang="vi-VN" dirty="0"/>
              <a:t>) </a:t>
            </a:r>
            <a:r>
              <a:rPr lang="en-US" dirty="0"/>
              <a:t>K</a:t>
            </a:r>
            <a:r>
              <a:rPr lang="vi-VN" dirty="0"/>
              <a:t>hắc laser, hoặc</a:t>
            </a:r>
          </a:p>
          <a:p>
            <a:pPr marL="0" indent="0">
              <a:buNone/>
            </a:pPr>
            <a:r>
              <a:rPr lang="en-US" dirty="0"/>
              <a:t>k</a:t>
            </a:r>
            <a:r>
              <a:rPr lang="vi-VN" dirty="0"/>
              <a:t>) In lụa và in chuyển</a:t>
            </a:r>
            <a:r>
              <a:rPr lang="vi-VN" dirty="0" smtClean="0"/>
              <a:t>.</a:t>
            </a:r>
            <a:endParaRPr lang="vi-VN" dirty="0"/>
          </a:p>
        </p:txBody>
      </p:sp>
    </p:spTree>
    <p:extLst>
      <p:ext uri="{BB962C8B-B14F-4D97-AF65-F5344CB8AC3E}">
        <p14:creationId xmlns:p14="http://schemas.microsoft.com/office/powerpoint/2010/main" val="10970827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274638"/>
            <a:ext cx="3024336" cy="562074"/>
          </a:xfrm>
          <a:solidFill>
            <a:srgbClr val="FFFF00"/>
          </a:solidFill>
        </p:spPr>
        <p:txBody>
          <a:bodyPr>
            <a:noAutofit/>
          </a:bodyPr>
          <a:lstStyle/>
          <a:p>
            <a:r>
              <a:rPr lang="vi-VN" sz="3600" dirty="0" smtClean="0"/>
              <a:t>9. Nhãn mác</a:t>
            </a:r>
            <a:endParaRPr lang="vi-VN" sz="3600" dirty="0"/>
          </a:p>
        </p:txBody>
      </p:sp>
      <p:sp>
        <p:nvSpPr>
          <p:cNvPr id="3" name="Content Placeholder 2"/>
          <p:cNvSpPr>
            <a:spLocks noGrp="1"/>
          </p:cNvSpPr>
          <p:nvPr>
            <p:ph idx="1"/>
          </p:nvPr>
        </p:nvSpPr>
        <p:spPr>
          <a:xfrm>
            <a:off x="457200" y="908720"/>
            <a:ext cx="8229600" cy="5217443"/>
          </a:xfrm>
        </p:spPr>
        <p:txBody>
          <a:bodyPr>
            <a:normAutofit/>
          </a:bodyPr>
          <a:lstStyle/>
          <a:p>
            <a:pPr marL="0" indent="0">
              <a:buNone/>
            </a:pPr>
            <a:r>
              <a:rPr lang="vi-VN" dirty="0" smtClean="0"/>
              <a:t>9.1 Tổng quát</a:t>
            </a:r>
          </a:p>
          <a:p>
            <a:pPr marL="0" indent="0">
              <a:buNone/>
            </a:pPr>
            <a:r>
              <a:rPr lang="vi-VN" dirty="0" smtClean="0"/>
              <a:t>9.1.3 </a:t>
            </a:r>
            <a:r>
              <a:rPr lang="vi-VN" dirty="0"/>
              <a:t>Các nhãn mác dán và nhãn mác hiệu loại vĩnh viễn được gắn chặt bằng keo sẽ phải tuân thủ các “Tiêu chuẩn cho Ghi nhãn mác và Hệ thống nhãn mác mác, UL 969”, và phù hợp với vật liệu bề mặt cần gắn và nhiệt độ liên quan cũng như môi trường mà nó sẽ phải chịu đựng.</a:t>
            </a:r>
          </a:p>
          <a:p>
            <a:endParaRPr lang="vi-VN" dirty="0"/>
          </a:p>
        </p:txBody>
      </p:sp>
    </p:spTree>
    <p:extLst>
      <p:ext uri="{BB962C8B-B14F-4D97-AF65-F5344CB8AC3E}">
        <p14:creationId xmlns:p14="http://schemas.microsoft.com/office/powerpoint/2010/main" val="17577202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260648"/>
            <a:ext cx="3888432" cy="562074"/>
          </a:xfrm>
          <a:solidFill>
            <a:srgbClr val="FFFF00"/>
          </a:solidFill>
        </p:spPr>
        <p:txBody>
          <a:bodyPr>
            <a:noAutofit/>
          </a:bodyPr>
          <a:lstStyle/>
          <a:p>
            <a:r>
              <a:rPr lang="vi-VN" sz="3600" dirty="0" smtClean="0"/>
              <a:t>9. Nhãn mác</a:t>
            </a:r>
            <a:endParaRPr lang="vi-VN" sz="3600" dirty="0"/>
          </a:p>
        </p:txBody>
      </p:sp>
      <p:sp>
        <p:nvSpPr>
          <p:cNvPr id="3" name="Content Placeholder 2"/>
          <p:cNvSpPr>
            <a:spLocks noGrp="1"/>
          </p:cNvSpPr>
          <p:nvPr>
            <p:ph idx="1"/>
          </p:nvPr>
        </p:nvSpPr>
        <p:spPr>
          <a:xfrm>
            <a:off x="457200" y="908720"/>
            <a:ext cx="8229600" cy="5217443"/>
          </a:xfrm>
        </p:spPr>
        <p:txBody>
          <a:bodyPr>
            <a:normAutofit fontScale="62500" lnSpcReduction="20000"/>
          </a:bodyPr>
          <a:lstStyle/>
          <a:p>
            <a:pPr marL="0" indent="0">
              <a:buNone/>
            </a:pPr>
            <a:r>
              <a:rPr lang="vi-VN" dirty="0" smtClean="0"/>
              <a:t>9.2 Nhận dạng và các định mức</a:t>
            </a:r>
          </a:p>
          <a:p>
            <a:pPr marL="0" indent="0">
              <a:buNone/>
            </a:pPr>
            <a:r>
              <a:rPr lang="vi-VN" dirty="0"/>
              <a:t>9.2.1 Tất cả các thiết bị phải có các thông tin nhãn mác sau đây:</a:t>
            </a:r>
          </a:p>
          <a:p>
            <a:pPr marL="0" indent="0">
              <a:buNone/>
            </a:pPr>
            <a:r>
              <a:rPr lang="en-US" dirty="0"/>
              <a:t>a) </a:t>
            </a:r>
            <a:r>
              <a:rPr lang="en-US" dirty="0" err="1"/>
              <a:t>Tên</a:t>
            </a:r>
            <a:r>
              <a:rPr lang="en-US" dirty="0"/>
              <a:t> </a:t>
            </a:r>
            <a:r>
              <a:rPr lang="en-US" dirty="0" err="1"/>
              <a:t>công</a:t>
            </a:r>
            <a:r>
              <a:rPr lang="en-US" dirty="0"/>
              <a:t> </a:t>
            </a:r>
            <a:r>
              <a:rPr lang="en-US" dirty="0" err="1"/>
              <a:t>ty</a:t>
            </a:r>
            <a:r>
              <a:rPr lang="en-US" dirty="0"/>
              <a:t>,</a:t>
            </a:r>
            <a:endParaRPr lang="vi-VN" dirty="0"/>
          </a:p>
          <a:p>
            <a:pPr marL="0" indent="0">
              <a:buNone/>
            </a:pPr>
            <a:r>
              <a:rPr lang="en-US" dirty="0"/>
              <a:t>b) </a:t>
            </a:r>
            <a:r>
              <a:rPr lang="en-US" dirty="0" err="1"/>
              <a:t>Mẫu</a:t>
            </a:r>
            <a:r>
              <a:rPr lang="en-US" dirty="0"/>
              <a:t> (model) </a:t>
            </a:r>
            <a:r>
              <a:rPr lang="en-US" dirty="0" err="1"/>
              <a:t>thiết</a:t>
            </a:r>
            <a:r>
              <a:rPr lang="en-US" dirty="0"/>
              <a:t> </a:t>
            </a:r>
            <a:r>
              <a:rPr lang="en-US" dirty="0" err="1"/>
              <a:t>kế</a:t>
            </a:r>
            <a:r>
              <a:rPr lang="en-US" dirty="0"/>
              <a:t>,</a:t>
            </a:r>
            <a:endParaRPr lang="vi-VN" dirty="0"/>
          </a:p>
          <a:p>
            <a:pPr marL="0" indent="0">
              <a:buNone/>
            </a:pPr>
            <a:r>
              <a:rPr lang="en-US" dirty="0"/>
              <a:t>c) </a:t>
            </a:r>
            <a:r>
              <a:rPr lang="en-US" dirty="0" err="1"/>
              <a:t>Xác</a:t>
            </a:r>
            <a:r>
              <a:rPr lang="en-US" dirty="0"/>
              <a:t> </a:t>
            </a:r>
            <a:r>
              <a:rPr lang="en-US" dirty="0" err="1"/>
              <a:t>định</a:t>
            </a:r>
            <a:r>
              <a:rPr lang="en-US" dirty="0"/>
              <a:t> </a:t>
            </a:r>
            <a:r>
              <a:rPr lang="en-US" dirty="0" err="1"/>
              <a:t>nhà</a:t>
            </a:r>
            <a:r>
              <a:rPr lang="en-US" dirty="0"/>
              <a:t> </a:t>
            </a:r>
            <a:r>
              <a:rPr lang="en-US" dirty="0" err="1"/>
              <a:t>máy</a:t>
            </a:r>
            <a:r>
              <a:rPr lang="en-US" dirty="0"/>
              <a:t> </a:t>
            </a:r>
            <a:r>
              <a:rPr lang="en-US" dirty="0" err="1"/>
              <a:t>hoặc</a:t>
            </a:r>
            <a:r>
              <a:rPr lang="en-US" dirty="0"/>
              <a:t> </a:t>
            </a:r>
            <a:r>
              <a:rPr lang="en-US" dirty="0" err="1"/>
              <a:t>mã</a:t>
            </a:r>
            <a:r>
              <a:rPr lang="en-US" dirty="0"/>
              <a:t> </a:t>
            </a:r>
            <a:r>
              <a:rPr lang="en-US" dirty="0" err="1"/>
              <a:t>số</a:t>
            </a:r>
            <a:r>
              <a:rPr lang="en-US" dirty="0"/>
              <a:t> </a:t>
            </a:r>
            <a:r>
              <a:rPr lang="en-US" dirty="0" err="1"/>
              <a:t>cho</a:t>
            </a:r>
            <a:r>
              <a:rPr lang="en-US" dirty="0"/>
              <a:t> </a:t>
            </a:r>
            <a:r>
              <a:rPr lang="en-US" dirty="0" err="1"/>
              <a:t>bất</a:t>
            </a:r>
            <a:r>
              <a:rPr lang="en-US" dirty="0"/>
              <a:t> </a:t>
            </a:r>
            <a:r>
              <a:rPr lang="en-US" dirty="0" err="1"/>
              <a:t>kỳ</a:t>
            </a:r>
            <a:r>
              <a:rPr lang="en-US" dirty="0"/>
              <a:t> </a:t>
            </a:r>
            <a:r>
              <a:rPr lang="en-US" dirty="0" err="1"/>
              <a:t>bộ</a:t>
            </a:r>
            <a:r>
              <a:rPr lang="en-US" dirty="0"/>
              <a:t> </a:t>
            </a:r>
            <a:r>
              <a:rPr lang="en-US" dirty="0" err="1"/>
              <a:t>phận</a:t>
            </a:r>
            <a:r>
              <a:rPr lang="en-US" dirty="0"/>
              <a:t> </a:t>
            </a:r>
            <a:r>
              <a:rPr lang="en-US" dirty="0" err="1"/>
              <a:t>nào</a:t>
            </a:r>
            <a:r>
              <a:rPr lang="en-US" dirty="0"/>
              <a:t> </a:t>
            </a:r>
            <a:r>
              <a:rPr lang="en-US" dirty="0" err="1"/>
              <a:t>được</a:t>
            </a:r>
            <a:r>
              <a:rPr lang="en-US" dirty="0"/>
              <a:t> </a:t>
            </a:r>
            <a:r>
              <a:rPr lang="en-US" dirty="0" err="1"/>
              <a:t>sản</a:t>
            </a:r>
            <a:r>
              <a:rPr lang="en-US" dirty="0"/>
              <a:t> </a:t>
            </a:r>
            <a:r>
              <a:rPr lang="en-US" dirty="0" err="1"/>
              <a:t>xuất</a:t>
            </a:r>
            <a:r>
              <a:rPr lang="en-US" dirty="0"/>
              <a:t> </a:t>
            </a:r>
            <a:r>
              <a:rPr lang="en-US" dirty="0" err="1"/>
              <a:t>hoặc</a:t>
            </a:r>
            <a:r>
              <a:rPr lang="en-US" dirty="0"/>
              <a:t> </a:t>
            </a:r>
            <a:r>
              <a:rPr lang="en-US" dirty="0" err="1"/>
              <a:t>lắp</a:t>
            </a:r>
            <a:r>
              <a:rPr lang="en-US" dirty="0"/>
              <a:t> </a:t>
            </a:r>
            <a:r>
              <a:rPr lang="en-US" dirty="0" err="1"/>
              <a:t>ráp</a:t>
            </a:r>
            <a:r>
              <a:rPr lang="en-US" dirty="0"/>
              <a:t> </a:t>
            </a:r>
            <a:r>
              <a:rPr lang="en-US" dirty="0" err="1"/>
              <a:t>tại</a:t>
            </a:r>
            <a:r>
              <a:rPr lang="en-US" dirty="0"/>
              <a:t> </a:t>
            </a:r>
            <a:r>
              <a:rPr lang="en-US" dirty="0" err="1"/>
              <a:t>nhiều</a:t>
            </a:r>
            <a:r>
              <a:rPr lang="en-US" dirty="0"/>
              <a:t> </a:t>
            </a:r>
            <a:r>
              <a:rPr lang="en-US" dirty="0" err="1"/>
              <a:t>nhà</a:t>
            </a:r>
            <a:r>
              <a:rPr lang="en-US" dirty="0"/>
              <a:t> </a:t>
            </a:r>
            <a:r>
              <a:rPr lang="en-US" dirty="0" err="1"/>
              <a:t>máy</a:t>
            </a:r>
            <a:r>
              <a:rPr lang="en-US" dirty="0"/>
              <a:t> </a:t>
            </a:r>
            <a:r>
              <a:rPr lang="en-US" dirty="0" err="1"/>
              <a:t>và</a:t>
            </a:r>
            <a:r>
              <a:rPr lang="en-US" dirty="0"/>
              <a:t>, </a:t>
            </a:r>
            <a:r>
              <a:rPr lang="en-US" dirty="0" err="1"/>
              <a:t>và</a:t>
            </a:r>
            <a:endParaRPr lang="vi-VN" dirty="0"/>
          </a:p>
          <a:p>
            <a:pPr marL="0" indent="0">
              <a:buNone/>
            </a:pPr>
            <a:r>
              <a:rPr lang="en-US" dirty="0"/>
              <a:t>d) </a:t>
            </a:r>
            <a:r>
              <a:rPr lang="en-US" dirty="0" err="1"/>
              <a:t>Ngày</a:t>
            </a:r>
            <a:r>
              <a:rPr lang="en-US" dirty="0"/>
              <a:t> </a:t>
            </a:r>
            <a:r>
              <a:rPr lang="en-US" dirty="0" err="1"/>
              <a:t>sản</a:t>
            </a:r>
            <a:r>
              <a:rPr lang="en-US" dirty="0"/>
              <a:t> </a:t>
            </a:r>
            <a:r>
              <a:rPr lang="en-US" dirty="0" err="1"/>
              <a:t>xuất</a:t>
            </a:r>
            <a:r>
              <a:rPr lang="en-US" dirty="0"/>
              <a:t>.</a:t>
            </a:r>
            <a:endParaRPr lang="vi-VN" dirty="0"/>
          </a:p>
          <a:p>
            <a:pPr marL="0" indent="0">
              <a:buNone/>
            </a:pPr>
            <a:r>
              <a:rPr lang="en-US" dirty="0"/>
              <a:t>9.2.2 </a:t>
            </a:r>
            <a:r>
              <a:rPr lang="en-US" dirty="0" err="1"/>
              <a:t>Nguồn</a:t>
            </a:r>
            <a:r>
              <a:rPr lang="en-US" dirty="0"/>
              <a:t> </a:t>
            </a:r>
            <a:r>
              <a:rPr lang="en-US" dirty="0" err="1"/>
              <a:t>điện</a:t>
            </a:r>
            <a:r>
              <a:rPr lang="en-US" dirty="0"/>
              <a:t> </a:t>
            </a:r>
            <a:r>
              <a:rPr lang="en-US" dirty="0" err="1"/>
              <a:t>tích</a:t>
            </a:r>
            <a:r>
              <a:rPr lang="en-US" dirty="0"/>
              <a:t> </a:t>
            </a:r>
            <a:r>
              <a:rPr lang="en-US" dirty="0" err="1"/>
              <a:t>hợp</a:t>
            </a:r>
            <a:r>
              <a:rPr lang="en-US" dirty="0"/>
              <a:t> </a:t>
            </a:r>
            <a:r>
              <a:rPr lang="en-US" dirty="0" err="1"/>
              <a:t>với</a:t>
            </a:r>
            <a:r>
              <a:rPr lang="en-US" dirty="0"/>
              <a:t> </a:t>
            </a:r>
            <a:r>
              <a:rPr lang="en-US" dirty="0" err="1"/>
              <a:t>một</a:t>
            </a:r>
            <a:r>
              <a:rPr lang="en-US" dirty="0"/>
              <a:t> </a:t>
            </a:r>
            <a:r>
              <a:rPr lang="en-US" dirty="0" err="1"/>
              <a:t>bộ</a:t>
            </a:r>
            <a:r>
              <a:rPr lang="en-US" dirty="0"/>
              <a:t> </a:t>
            </a:r>
            <a:r>
              <a:rPr lang="en-US" dirty="0" err="1"/>
              <a:t>điều</a:t>
            </a:r>
            <a:r>
              <a:rPr lang="en-US" dirty="0"/>
              <a:t> </a:t>
            </a:r>
            <a:r>
              <a:rPr lang="en-US" dirty="0" err="1"/>
              <a:t>khiển</a:t>
            </a:r>
            <a:r>
              <a:rPr lang="en-US" dirty="0"/>
              <a:t> </a:t>
            </a:r>
            <a:r>
              <a:rPr lang="en-US" dirty="0" err="1"/>
              <a:t>hoặc</a:t>
            </a:r>
            <a:r>
              <a:rPr lang="en-US" dirty="0"/>
              <a:t> </a:t>
            </a:r>
            <a:r>
              <a:rPr lang="en-US" dirty="0" err="1"/>
              <a:t>mảng</a:t>
            </a:r>
            <a:r>
              <a:rPr lang="en-US" dirty="0"/>
              <a:t> LED </a:t>
            </a:r>
            <a:r>
              <a:rPr lang="en-US" dirty="0" err="1"/>
              <a:t>hoặc</a:t>
            </a:r>
            <a:r>
              <a:rPr lang="en-US" dirty="0"/>
              <a:t> </a:t>
            </a:r>
            <a:r>
              <a:rPr lang="en-US" dirty="0" err="1"/>
              <a:t>cả</a:t>
            </a:r>
            <a:r>
              <a:rPr lang="en-US" dirty="0"/>
              <a:t> </a:t>
            </a:r>
            <a:r>
              <a:rPr lang="en-US" dirty="0" err="1"/>
              <a:t>hai</a:t>
            </a:r>
            <a:r>
              <a:rPr lang="en-US" dirty="0"/>
              <a:t> </a:t>
            </a:r>
            <a:r>
              <a:rPr lang="en-US" dirty="0" err="1"/>
              <a:t>sẽ</a:t>
            </a:r>
            <a:r>
              <a:rPr lang="en-US" dirty="0"/>
              <a:t> </a:t>
            </a:r>
            <a:r>
              <a:rPr lang="en-US" dirty="0" err="1"/>
              <a:t>phải</a:t>
            </a:r>
            <a:r>
              <a:rPr lang="en-US" dirty="0"/>
              <a:t> </a:t>
            </a:r>
            <a:r>
              <a:rPr lang="en-US" dirty="0" err="1"/>
              <a:t>được</a:t>
            </a:r>
            <a:r>
              <a:rPr lang="en-US" dirty="0"/>
              <a:t> </a:t>
            </a:r>
            <a:r>
              <a:rPr lang="en-US" dirty="0" err="1"/>
              <a:t>cung</a:t>
            </a:r>
            <a:r>
              <a:rPr lang="en-US" dirty="0"/>
              <a:t> </a:t>
            </a:r>
            <a:r>
              <a:rPr lang="en-US" dirty="0" err="1"/>
              <a:t>cấp</a:t>
            </a:r>
            <a:r>
              <a:rPr lang="en-US" dirty="0"/>
              <a:t> </a:t>
            </a:r>
            <a:r>
              <a:rPr lang="en-US" dirty="0" err="1"/>
              <a:t>với</a:t>
            </a:r>
            <a:r>
              <a:rPr lang="en-US" dirty="0"/>
              <a:t> </a:t>
            </a:r>
            <a:r>
              <a:rPr lang="en-US" dirty="0" err="1"/>
              <a:t>những</a:t>
            </a:r>
            <a:r>
              <a:rPr lang="en-US" dirty="0"/>
              <a:t> </a:t>
            </a:r>
            <a:r>
              <a:rPr lang="en-US" dirty="0" err="1"/>
              <a:t>ghi</a:t>
            </a:r>
            <a:r>
              <a:rPr lang="en-US" dirty="0"/>
              <a:t> </a:t>
            </a:r>
            <a:r>
              <a:rPr lang="en-US" dirty="0" err="1"/>
              <a:t>nhãn</a:t>
            </a:r>
            <a:r>
              <a:rPr lang="en-US" dirty="0"/>
              <a:t> </a:t>
            </a:r>
            <a:r>
              <a:rPr lang="en-US" dirty="0" err="1"/>
              <a:t>mác</a:t>
            </a:r>
            <a:r>
              <a:rPr lang="en-US" dirty="0"/>
              <a:t> </a:t>
            </a:r>
            <a:r>
              <a:rPr lang="en-US" dirty="0" err="1"/>
              <a:t>từ</a:t>
            </a:r>
            <a:r>
              <a:rPr lang="en-US" dirty="0"/>
              <a:t> (a) </a:t>
            </a:r>
            <a:r>
              <a:rPr lang="en-US" dirty="0" err="1"/>
              <a:t>đến</a:t>
            </a:r>
            <a:r>
              <a:rPr lang="en-US" dirty="0"/>
              <a:t> (c) </a:t>
            </a:r>
            <a:r>
              <a:rPr lang="en-US" dirty="0" err="1"/>
              <a:t>dưới</a:t>
            </a:r>
            <a:r>
              <a:rPr lang="en-US" dirty="0"/>
              <a:t> </a:t>
            </a:r>
            <a:r>
              <a:rPr lang="en-US" dirty="0" err="1"/>
              <a:t>đây</a:t>
            </a:r>
            <a:r>
              <a:rPr lang="en-US" dirty="0"/>
              <a:t>. </a:t>
            </a:r>
            <a:r>
              <a:rPr lang="en-US" dirty="0" err="1"/>
              <a:t>Nguồn</a:t>
            </a:r>
            <a:r>
              <a:rPr lang="en-US" dirty="0"/>
              <a:t> </a:t>
            </a:r>
            <a:r>
              <a:rPr lang="en-US" dirty="0" err="1"/>
              <a:t>điện</a:t>
            </a:r>
            <a:r>
              <a:rPr lang="en-US" dirty="0"/>
              <a:t> </a:t>
            </a:r>
            <a:r>
              <a:rPr lang="en-US" dirty="0" err="1"/>
              <a:t>được</a:t>
            </a:r>
            <a:r>
              <a:rPr lang="en-US" dirty="0"/>
              <a:t> </a:t>
            </a:r>
            <a:r>
              <a:rPr lang="en-US" dirty="0" err="1"/>
              <a:t>đóng</a:t>
            </a:r>
            <a:r>
              <a:rPr lang="en-US" dirty="0"/>
              <a:t> </a:t>
            </a:r>
            <a:r>
              <a:rPr lang="en-US" dirty="0" err="1"/>
              <a:t>gói</a:t>
            </a:r>
            <a:r>
              <a:rPr lang="en-US" dirty="0"/>
              <a:t> </a:t>
            </a:r>
            <a:r>
              <a:rPr lang="en-US" dirty="0" err="1"/>
              <a:t>tách</a:t>
            </a:r>
            <a:r>
              <a:rPr lang="en-US" dirty="0"/>
              <a:t> </a:t>
            </a:r>
            <a:r>
              <a:rPr lang="en-US" dirty="0" err="1"/>
              <a:t>biệt</a:t>
            </a:r>
            <a:r>
              <a:rPr lang="en-US" dirty="0"/>
              <a:t> </a:t>
            </a:r>
            <a:r>
              <a:rPr lang="en-US" dirty="0" err="1"/>
              <a:t>với</a:t>
            </a:r>
            <a:r>
              <a:rPr lang="en-US" dirty="0"/>
              <a:t> </a:t>
            </a:r>
            <a:r>
              <a:rPr lang="en-US" dirty="0" err="1"/>
              <a:t>bộ</a:t>
            </a:r>
            <a:r>
              <a:rPr lang="en-US" dirty="0"/>
              <a:t> </a:t>
            </a:r>
            <a:r>
              <a:rPr lang="en-US" dirty="0" err="1"/>
              <a:t>điều</a:t>
            </a:r>
            <a:r>
              <a:rPr lang="en-US" dirty="0"/>
              <a:t> </a:t>
            </a:r>
            <a:r>
              <a:rPr lang="en-US" dirty="0" err="1"/>
              <a:t>khiển</a:t>
            </a:r>
            <a:r>
              <a:rPr lang="en-US" dirty="0"/>
              <a:t> </a:t>
            </a:r>
            <a:r>
              <a:rPr lang="en-US" dirty="0" err="1"/>
              <a:t>hoặc</a:t>
            </a:r>
            <a:r>
              <a:rPr lang="en-US" dirty="0"/>
              <a:t> </a:t>
            </a:r>
            <a:r>
              <a:rPr lang="en-US" dirty="0" err="1"/>
              <a:t>mảng</a:t>
            </a:r>
            <a:r>
              <a:rPr lang="en-US" dirty="0"/>
              <a:t> LED </a:t>
            </a:r>
            <a:r>
              <a:rPr lang="en-US" dirty="0" err="1"/>
              <a:t>hoặc</a:t>
            </a:r>
            <a:r>
              <a:rPr lang="en-US" dirty="0"/>
              <a:t> </a:t>
            </a:r>
            <a:r>
              <a:rPr lang="en-US" dirty="0" err="1"/>
              <a:t>cả</a:t>
            </a:r>
            <a:r>
              <a:rPr lang="en-US" dirty="0"/>
              <a:t> </a:t>
            </a:r>
            <a:r>
              <a:rPr lang="en-US" dirty="0" err="1"/>
              <a:t>hai</a:t>
            </a:r>
            <a:r>
              <a:rPr lang="en-US" dirty="0"/>
              <a:t> </a:t>
            </a:r>
            <a:r>
              <a:rPr lang="en-US" dirty="0" err="1"/>
              <a:t>phải</a:t>
            </a:r>
            <a:r>
              <a:rPr lang="en-US" dirty="0"/>
              <a:t> </a:t>
            </a:r>
            <a:r>
              <a:rPr lang="en-US" dirty="0" err="1"/>
              <a:t>được</a:t>
            </a:r>
            <a:r>
              <a:rPr lang="en-US" dirty="0"/>
              <a:t> </a:t>
            </a:r>
            <a:r>
              <a:rPr lang="en-US" dirty="0" err="1"/>
              <a:t>cung</a:t>
            </a:r>
            <a:r>
              <a:rPr lang="en-US" dirty="0"/>
              <a:t> </a:t>
            </a:r>
            <a:r>
              <a:rPr lang="en-US" dirty="0" err="1"/>
              <a:t>cấp</a:t>
            </a:r>
            <a:r>
              <a:rPr lang="en-US" dirty="0"/>
              <a:t> </a:t>
            </a:r>
            <a:r>
              <a:rPr lang="en-US" dirty="0" err="1"/>
              <a:t>với</a:t>
            </a:r>
            <a:r>
              <a:rPr lang="en-US" dirty="0"/>
              <a:t> </a:t>
            </a:r>
            <a:r>
              <a:rPr lang="en-US" dirty="0" err="1"/>
              <a:t>những</a:t>
            </a:r>
            <a:r>
              <a:rPr lang="en-US" dirty="0"/>
              <a:t> </a:t>
            </a:r>
            <a:r>
              <a:rPr lang="en-US" dirty="0" err="1"/>
              <a:t>ghi</a:t>
            </a:r>
            <a:r>
              <a:rPr lang="en-US" dirty="0"/>
              <a:t> </a:t>
            </a:r>
            <a:r>
              <a:rPr lang="en-US" dirty="0" err="1"/>
              <a:t>nhãn</a:t>
            </a:r>
            <a:r>
              <a:rPr lang="en-US" dirty="0"/>
              <a:t> </a:t>
            </a:r>
            <a:r>
              <a:rPr lang="en-US" dirty="0" err="1"/>
              <a:t>mác</a:t>
            </a:r>
            <a:r>
              <a:rPr lang="en-US" dirty="0"/>
              <a:t> </a:t>
            </a:r>
            <a:r>
              <a:rPr lang="en-US" dirty="0" err="1"/>
              <a:t>từ</a:t>
            </a:r>
            <a:r>
              <a:rPr lang="en-US" dirty="0"/>
              <a:t> (a) </a:t>
            </a:r>
            <a:r>
              <a:rPr lang="en-US" dirty="0" err="1"/>
              <a:t>đến</a:t>
            </a:r>
            <a:r>
              <a:rPr lang="en-US" dirty="0"/>
              <a:t> (d):</a:t>
            </a:r>
            <a:endParaRPr lang="vi-VN" dirty="0"/>
          </a:p>
          <a:p>
            <a:pPr marL="0" indent="0">
              <a:buNone/>
            </a:pPr>
            <a:r>
              <a:rPr lang="en-US" dirty="0"/>
              <a:t>a) </a:t>
            </a:r>
            <a:r>
              <a:rPr lang="en-US" dirty="0" err="1"/>
              <a:t>Phù</a:t>
            </a:r>
            <a:r>
              <a:rPr lang="en-US" dirty="0"/>
              <a:t> </a:t>
            </a:r>
            <a:r>
              <a:rPr lang="en-US" dirty="0" err="1"/>
              <a:t>hợp</a:t>
            </a:r>
            <a:r>
              <a:rPr lang="en-US" dirty="0"/>
              <a:t> </a:t>
            </a:r>
            <a:r>
              <a:rPr lang="en-US" dirty="0" err="1"/>
              <a:t>môi</a:t>
            </a:r>
            <a:r>
              <a:rPr lang="en-US" dirty="0"/>
              <a:t> </a:t>
            </a:r>
            <a:r>
              <a:rPr lang="en-US" dirty="0" err="1"/>
              <a:t>trường</a:t>
            </a:r>
            <a:r>
              <a:rPr lang="en-US" dirty="0"/>
              <a:t> (</a:t>
            </a:r>
            <a:r>
              <a:rPr lang="en-US" dirty="0" err="1"/>
              <a:t>vị</a:t>
            </a:r>
            <a:r>
              <a:rPr lang="en-US" dirty="0"/>
              <a:t> </a:t>
            </a:r>
            <a:r>
              <a:rPr lang="en-US" dirty="0" err="1"/>
              <a:t>trí</a:t>
            </a:r>
            <a:r>
              <a:rPr lang="en-US" dirty="0"/>
              <a:t> </a:t>
            </a:r>
            <a:r>
              <a:rPr lang="en-US" dirty="0" err="1"/>
              <a:t>khô</a:t>
            </a:r>
            <a:r>
              <a:rPr lang="en-US" dirty="0"/>
              <a:t>, </a:t>
            </a:r>
            <a:r>
              <a:rPr lang="en-US" dirty="0" err="1"/>
              <a:t>ẩm</a:t>
            </a:r>
            <a:r>
              <a:rPr lang="en-US" dirty="0"/>
              <a:t>, </a:t>
            </a:r>
            <a:r>
              <a:rPr lang="en-US" dirty="0" err="1"/>
              <a:t>hoặc</a:t>
            </a:r>
            <a:r>
              <a:rPr lang="en-US" dirty="0"/>
              <a:t> </a:t>
            </a:r>
            <a:r>
              <a:rPr lang="en-US" dirty="0" err="1"/>
              <a:t>ướt</a:t>
            </a:r>
            <a:r>
              <a:rPr lang="en-US" dirty="0"/>
              <a:t>),</a:t>
            </a:r>
            <a:endParaRPr lang="vi-VN" dirty="0"/>
          </a:p>
          <a:p>
            <a:pPr marL="0" indent="0">
              <a:buNone/>
            </a:pPr>
            <a:r>
              <a:rPr lang="en-US" dirty="0"/>
              <a:t>b) </a:t>
            </a:r>
            <a:r>
              <a:rPr lang="en-US" dirty="0" err="1"/>
              <a:t>Điện</a:t>
            </a:r>
            <a:r>
              <a:rPr lang="en-US" dirty="0"/>
              <a:t> </a:t>
            </a:r>
            <a:r>
              <a:rPr lang="en-US" dirty="0" err="1"/>
              <a:t>áp</a:t>
            </a:r>
            <a:r>
              <a:rPr lang="en-US" dirty="0"/>
              <a:t> </a:t>
            </a:r>
            <a:r>
              <a:rPr lang="en-US" dirty="0" err="1"/>
              <a:t>đầu</a:t>
            </a:r>
            <a:r>
              <a:rPr lang="en-US" dirty="0"/>
              <a:t> </a:t>
            </a:r>
            <a:r>
              <a:rPr lang="en-US" dirty="0" err="1"/>
              <a:t>vào</a:t>
            </a:r>
            <a:r>
              <a:rPr lang="en-US" dirty="0"/>
              <a:t>,</a:t>
            </a:r>
            <a:endParaRPr lang="vi-VN" dirty="0"/>
          </a:p>
          <a:p>
            <a:pPr marL="0" indent="0">
              <a:buNone/>
            </a:pPr>
            <a:r>
              <a:rPr lang="en-US" dirty="0"/>
              <a:t>c) </a:t>
            </a:r>
            <a:r>
              <a:rPr lang="en-US" dirty="0" err="1"/>
              <a:t>Dòng</a:t>
            </a:r>
            <a:r>
              <a:rPr lang="en-US" dirty="0"/>
              <a:t> </a:t>
            </a:r>
            <a:r>
              <a:rPr lang="en-US" dirty="0" err="1"/>
              <a:t>điện</a:t>
            </a:r>
            <a:r>
              <a:rPr lang="en-US" dirty="0"/>
              <a:t> </a:t>
            </a:r>
            <a:r>
              <a:rPr lang="en-US" dirty="0" err="1"/>
              <a:t>đầu</a:t>
            </a:r>
            <a:r>
              <a:rPr lang="en-US" dirty="0"/>
              <a:t> </a:t>
            </a:r>
            <a:r>
              <a:rPr lang="en-US" dirty="0" err="1"/>
              <a:t>vào</a:t>
            </a:r>
            <a:r>
              <a:rPr lang="en-US" dirty="0"/>
              <a:t> </a:t>
            </a:r>
            <a:r>
              <a:rPr lang="en-US" dirty="0" err="1"/>
              <a:t>và</a:t>
            </a:r>
            <a:r>
              <a:rPr lang="en-US" dirty="0"/>
              <a:t> </a:t>
            </a:r>
            <a:r>
              <a:rPr lang="en-US" dirty="0" err="1"/>
              <a:t>hệ</a:t>
            </a:r>
            <a:r>
              <a:rPr lang="en-US" dirty="0"/>
              <a:t> </a:t>
            </a:r>
            <a:r>
              <a:rPr lang="en-US" dirty="0" err="1"/>
              <a:t>số</a:t>
            </a:r>
            <a:r>
              <a:rPr lang="en-US" dirty="0"/>
              <a:t> </a:t>
            </a:r>
            <a:r>
              <a:rPr lang="en-US" dirty="0" err="1"/>
              <a:t>công</a:t>
            </a:r>
            <a:r>
              <a:rPr lang="en-US" dirty="0"/>
              <a:t> </a:t>
            </a:r>
            <a:r>
              <a:rPr lang="en-US" dirty="0" err="1"/>
              <a:t>suất</a:t>
            </a:r>
            <a:r>
              <a:rPr lang="en-US" dirty="0"/>
              <a:t>, </a:t>
            </a:r>
            <a:r>
              <a:rPr lang="en-US" dirty="0" err="1"/>
              <a:t>hoặc</a:t>
            </a:r>
            <a:r>
              <a:rPr lang="en-US" dirty="0"/>
              <a:t> </a:t>
            </a:r>
            <a:r>
              <a:rPr lang="en-US" dirty="0" err="1"/>
              <a:t>công</a:t>
            </a:r>
            <a:r>
              <a:rPr lang="en-US" dirty="0"/>
              <a:t> </a:t>
            </a:r>
            <a:r>
              <a:rPr lang="en-US" dirty="0" err="1"/>
              <a:t>suất</a:t>
            </a:r>
            <a:r>
              <a:rPr lang="en-US" dirty="0"/>
              <a:t> </a:t>
            </a:r>
            <a:r>
              <a:rPr lang="en-US" dirty="0" err="1"/>
              <a:t>đầu</a:t>
            </a:r>
            <a:r>
              <a:rPr lang="en-US" dirty="0"/>
              <a:t> </a:t>
            </a:r>
            <a:r>
              <a:rPr lang="en-US" dirty="0" err="1"/>
              <a:t>vào</a:t>
            </a:r>
            <a:r>
              <a:rPr lang="en-US" dirty="0"/>
              <a:t>, </a:t>
            </a:r>
            <a:r>
              <a:rPr lang="en-US" dirty="0" err="1"/>
              <a:t>và</a:t>
            </a:r>
            <a:endParaRPr lang="vi-VN" dirty="0"/>
          </a:p>
          <a:p>
            <a:pPr marL="0" indent="0">
              <a:buNone/>
            </a:pPr>
            <a:r>
              <a:rPr lang="en-US" dirty="0"/>
              <a:t>d) </a:t>
            </a:r>
            <a:r>
              <a:rPr lang="en-US" dirty="0" err="1"/>
              <a:t>Điện</a:t>
            </a:r>
            <a:r>
              <a:rPr lang="en-US" dirty="0"/>
              <a:t> </a:t>
            </a:r>
            <a:r>
              <a:rPr lang="en-US" dirty="0" err="1"/>
              <a:t>áp</a:t>
            </a:r>
            <a:r>
              <a:rPr lang="en-US" dirty="0"/>
              <a:t> </a:t>
            </a:r>
            <a:r>
              <a:rPr lang="en-US" dirty="0" err="1"/>
              <a:t>và</a:t>
            </a:r>
            <a:r>
              <a:rPr lang="en-US" dirty="0"/>
              <a:t> </a:t>
            </a:r>
            <a:r>
              <a:rPr lang="en-US" dirty="0" err="1"/>
              <a:t>dòng</a:t>
            </a:r>
            <a:r>
              <a:rPr lang="en-US" dirty="0"/>
              <a:t> </a:t>
            </a:r>
            <a:r>
              <a:rPr lang="en-US" dirty="0" err="1"/>
              <a:t>điện</a:t>
            </a:r>
            <a:r>
              <a:rPr lang="en-US" dirty="0"/>
              <a:t> </a:t>
            </a:r>
            <a:r>
              <a:rPr lang="en-US" dirty="0" err="1"/>
              <a:t>đầu</a:t>
            </a:r>
            <a:r>
              <a:rPr lang="en-US" dirty="0"/>
              <a:t> </a:t>
            </a:r>
            <a:r>
              <a:rPr lang="en-US" dirty="0" err="1"/>
              <a:t>ra</a:t>
            </a:r>
            <a:r>
              <a:rPr lang="en-US" dirty="0"/>
              <a:t> (</a:t>
            </a:r>
            <a:r>
              <a:rPr lang="en-US" dirty="0" err="1"/>
              <a:t>hoặc</a:t>
            </a:r>
            <a:r>
              <a:rPr lang="en-US" dirty="0"/>
              <a:t> </a:t>
            </a:r>
            <a:r>
              <a:rPr lang="en-US" dirty="0" err="1"/>
              <a:t>công</a:t>
            </a:r>
            <a:r>
              <a:rPr lang="en-US" dirty="0"/>
              <a:t> </a:t>
            </a:r>
            <a:r>
              <a:rPr lang="en-US" dirty="0" err="1"/>
              <a:t>suất</a:t>
            </a:r>
            <a:r>
              <a:rPr lang="en-US" dirty="0"/>
              <a:t>).</a:t>
            </a:r>
            <a:endParaRPr lang="vi-VN" dirty="0"/>
          </a:p>
          <a:p>
            <a:pPr marL="0" indent="0">
              <a:buNone/>
            </a:pPr>
            <a:r>
              <a:rPr lang="en-US" dirty="0"/>
              <a:t>9.2.3 </a:t>
            </a:r>
            <a:r>
              <a:rPr lang="en-US" dirty="0" err="1"/>
              <a:t>Từng</a:t>
            </a:r>
            <a:r>
              <a:rPr lang="en-US" dirty="0"/>
              <a:t> </a:t>
            </a:r>
            <a:r>
              <a:rPr lang="en-US" dirty="0" err="1"/>
              <a:t>đầu</a:t>
            </a:r>
            <a:r>
              <a:rPr lang="en-US" dirty="0"/>
              <a:t> </a:t>
            </a:r>
            <a:r>
              <a:rPr lang="en-US" dirty="0" err="1"/>
              <a:t>ra</a:t>
            </a:r>
            <a:r>
              <a:rPr lang="en-US" dirty="0"/>
              <a:t> </a:t>
            </a:r>
            <a:r>
              <a:rPr lang="en-US" dirty="0" err="1"/>
              <a:t>của</a:t>
            </a:r>
            <a:r>
              <a:rPr lang="en-US" dirty="0"/>
              <a:t> </a:t>
            </a:r>
            <a:r>
              <a:rPr lang="en-US" dirty="0" err="1"/>
              <a:t>nguồn</a:t>
            </a:r>
            <a:r>
              <a:rPr lang="en-US" dirty="0"/>
              <a:t> </a:t>
            </a:r>
            <a:r>
              <a:rPr lang="en-US" dirty="0" err="1"/>
              <a:t>điện</a:t>
            </a:r>
            <a:r>
              <a:rPr lang="en-US" dirty="0"/>
              <a:t> </a:t>
            </a:r>
            <a:r>
              <a:rPr lang="en-US" dirty="0" err="1"/>
              <a:t>hoặc</a:t>
            </a:r>
            <a:r>
              <a:rPr lang="en-US" dirty="0"/>
              <a:t> </a:t>
            </a:r>
            <a:r>
              <a:rPr lang="en-US" dirty="0" err="1"/>
              <a:t>bộ</a:t>
            </a:r>
            <a:r>
              <a:rPr lang="en-US" dirty="0"/>
              <a:t> </a:t>
            </a:r>
            <a:r>
              <a:rPr lang="en-US" dirty="0" err="1"/>
              <a:t>điều</a:t>
            </a:r>
            <a:r>
              <a:rPr lang="en-US" dirty="0"/>
              <a:t> </a:t>
            </a:r>
            <a:r>
              <a:rPr lang="en-US" dirty="0" err="1"/>
              <a:t>khiển</a:t>
            </a:r>
            <a:r>
              <a:rPr lang="en-US" dirty="0"/>
              <a:t> </a:t>
            </a:r>
            <a:r>
              <a:rPr lang="en-US" dirty="0" err="1"/>
              <a:t>dự</a:t>
            </a:r>
            <a:r>
              <a:rPr lang="en-US" dirty="0"/>
              <a:t> </a:t>
            </a:r>
            <a:r>
              <a:rPr lang="en-US" dirty="0" err="1"/>
              <a:t>định</a:t>
            </a:r>
            <a:r>
              <a:rPr lang="en-US" dirty="0"/>
              <a:t> </a:t>
            </a:r>
            <a:r>
              <a:rPr lang="en-US" dirty="0" err="1"/>
              <a:t>cấp</a:t>
            </a:r>
            <a:r>
              <a:rPr lang="en-US" dirty="0"/>
              <a:t> </a:t>
            </a:r>
            <a:r>
              <a:rPr lang="en-US" dirty="0" err="1"/>
              <a:t>điện</a:t>
            </a:r>
            <a:r>
              <a:rPr lang="en-US" dirty="0"/>
              <a:t> </a:t>
            </a:r>
            <a:r>
              <a:rPr lang="en-US" dirty="0" err="1"/>
              <a:t>cho</a:t>
            </a:r>
            <a:r>
              <a:rPr lang="en-US" dirty="0"/>
              <a:t> </a:t>
            </a:r>
            <a:r>
              <a:rPr lang="en-US" dirty="0" err="1"/>
              <a:t>mạch</a:t>
            </a:r>
            <a:r>
              <a:rPr lang="en-US" dirty="0"/>
              <a:t> Class 2 </a:t>
            </a:r>
            <a:r>
              <a:rPr lang="en-US" dirty="0" err="1"/>
              <a:t>sẽ</a:t>
            </a:r>
            <a:r>
              <a:rPr lang="en-US" dirty="0"/>
              <a:t> </a:t>
            </a:r>
            <a:r>
              <a:rPr lang="en-US" dirty="0" err="1"/>
              <a:t>phải</a:t>
            </a:r>
            <a:r>
              <a:rPr lang="en-US" dirty="0"/>
              <a:t> </a:t>
            </a:r>
            <a:r>
              <a:rPr lang="en-US" dirty="0" err="1"/>
              <a:t>tuân</a:t>
            </a:r>
            <a:r>
              <a:rPr lang="en-US" dirty="0"/>
              <a:t> </a:t>
            </a:r>
            <a:r>
              <a:rPr lang="en-US" dirty="0" err="1"/>
              <a:t>theo</a:t>
            </a:r>
            <a:r>
              <a:rPr lang="en-US" dirty="0"/>
              <a:t> 7.12 </a:t>
            </a:r>
            <a:r>
              <a:rPr lang="en-US" dirty="0" err="1"/>
              <a:t>và</a:t>
            </a:r>
            <a:r>
              <a:rPr lang="en-US" dirty="0"/>
              <a:t> </a:t>
            </a:r>
            <a:r>
              <a:rPr lang="en-US" dirty="0" err="1"/>
              <a:t>được</a:t>
            </a:r>
            <a:r>
              <a:rPr lang="en-US" dirty="0"/>
              <a:t> </a:t>
            </a:r>
            <a:r>
              <a:rPr lang="en-US" dirty="0" err="1"/>
              <a:t>ghi</a:t>
            </a:r>
            <a:r>
              <a:rPr lang="en-US" dirty="0"/>
              <a:t> </a:t>
            </a:r>
            <a:r>
              <a:rPr lang="en-US" dirty="0" err="1"/>
              <a:t>nhãn</a:t>
            </a:r>
            <a:r>
              <a:rPr lang="en-US" dirty="0"/>
              <a:t> </a:t>
            </a:r>
            <a:r>
              <a:rPr lang="en-US" dirty="0" err="1"/>
              <a:t>mác</a:t>
            </a:r>
            <a:r>
              <a:rPr lang="en-US" dirty="0"/>
              <a:t> "Class 2</a:t>
            </a:r>
            <a:r>
              <a:rPr lang="en-US" dirty="0" smtClean="0"/>
              <a:t>."</a:t>
            </a:r>
            <a:endParaRPr lang="vi-VN" dirty="0"/>
          </a:p>
        </p:txBody>
      </p:sp>
    </p:spTree>
    <p:extLst>
      <p:ext uri="{BB962C8B-B14F-4D97-AF65-F5344CB8AC3E}">
        <p14:creationId xmlns:p14="http://schemas.microsoft.com/office/powerpoint/2010/main" val="30594348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74638"/>
            <a:ext cx="3384376" cy="562074"/>
          </a:xfrm>
          <a:solidFill>
            <a:srgbClr val="FFFF00"/>
          </a:solidFill>
        </p:spPr>
        <p:txBody>
          <a:bodyPr>
            <a:noAutofit/>
          </a:bodyPr>
          <a:lstStyle/>
          <a:p>
            <a:r>
              <a:rPr lang="vi-VN" sz="3600" dirty="0" smtClean="0"/>
              <a:t>9. Nhãn mác</a:t>
            </a:r>
            <a:endParaRPr lang="vi-VN" sz="3600" dirty="0"/>
          </a:p>
        </p:txBody>
      </p:sp>
      <p:sp>
        <p:nvSpPr>
          <p:cNvPr id="3" name="Content Placeholder 2"/>
          <p:cNvSpPr>
            <a:spLocks noGrp="1"/>
          </p:cNvSpPr>
          <p:nvPr>
            <p:ph idx="1"/>
          </p:nvPr>
        </p:nvSpPr>
        <p:spPr>
          <a:xfrm>
            <a:off x="457200" y="908720"/>
            <a:ext cx="8229600" cy="5217443"/>
          </a:xfrm>
        </p:spPr>
        <p:txBody>
          <a:bodyPr>
            <a:normAutofit fontScale="55000" lnSpcReduction="20000"/>
          </a:bodyPr>
          <a:lstStyle/>
          <a:p>
            <a:pPr marL="0" indent="0">
              <a:buNone/>
            </a:pPr>
            <a:r>
              <a:rPr lang="vi-VN" dirty="0" smtClean="0"/>
              <a:t>9.2 Nhận dạng và các định mức</a:t>
            </a:r>
          </a:p>
          <a:p>
            <a:pPr marL="0" indent="0">
              <a:buNone/>
            </a:pPr>
            <a:r>
              <a:rPr lang="en-US" dirty="0" smtClean="0"/>
              <a:t>9.2.4 </a:t>
            </a:r>
            <a:r>
              <a:rPr lang="en-US" dirty="0" err="1"/>
              <a:t>Bộ</a:t>
            </a:r>
            <a:r>
              <a:rPr lang="en-US" dirty="0"/>
              <a:t> </a:t>
            </a:r>
            <a:r>
              <a:rPr lang="en-US" dirty="0" err="1"/>
              <a:t>điều</a:t>
            </a:r>
            <a:r>
              <a:rPr lang="en-US" dirty="0"/>
              <a:t> </a:t>
            </a:r>
            <a:r>
              <a:rPr lang="en-US" dirty="0" err="1"/>
              <a:t>khiển</a:t>
            </a:r>
            <a:r>
              <a:rPr lang="en-US" dirty="0"/>
              <a:t> LED </a:t>
            </a:r>
            <a:r>
              <a:rPr lang="en-US" dirty="0" err="1"/>
              <a:t>sẽ</a:t>
            </a:r>
            <a:r>
              <a:rPr lang="en-US" dirty="0"/>
              <a:t> </a:t>
            </a:r>
            <a:r>
              <a:rPr lang="en-US" dirty="0" err="1"/>
              <a:t>phải</a:t>
            </a:r>
            <a:r>
              <a:rPr lang="en-US" dirty="0"/>
              <a:t> </a:t>
            </a:r>
            <a:r>
              <a:rPr lang="en-US" dirty="0" err="1"/>
              <a:t>được</a:t>
            </a:r>
            <a:r>
              <a:rPr lang="en-US" dirty="0"/>
              <a:t> </a:t>
            </a:r>
            <a:r>
              <a:rPr lang="en-US" dirty="0" err="1"/>
              <a:t>đặc</a:t>
            </a:r>
            <a:r>
              <a:rPr lang="en-US" dirty="0"/>
              <a:t> </a:t>
            </a:r>
            <a:r>
              <a:rPr lang="en-US" dirty="0" err="1"/>
              <a:t>trưng</a:t>
            </a:r>
            <a:r>
              <a:rPr lang="en-US" dirty="0"/>
              <a:t> </a:t>
            </a:r>
            <a:r>
              <a:rPr lang="en-US" dirty="0" err="1"/>
              <a:t>bằng</a:t>
            </a:r>
            <a:r>
              <a:rPr lang="en-US" dirty="0"/>
              <a:t> </a:t>
            </a:r>
            <a:r>
              <a:rPr lang="en-US" dirty="0" err="1"/>
              <a:t>những</a:t>
            </a:r>
            <a:r>
              <a:rPr lang="en-US" dirty="0"/>
              <a:t> </a:t>
            </a:r>
            <a:r>
              <a:rPr lang="en-US" dirty="0" err="1"/>
              <a:t>thông</a:t>
            </a:r>
            <a:r>
              <a:rPr lang="en-US" dirty="0"/>
              <a:t> tin </a:t>
            </a:r>
            <a:r>
              <a:rPr lang="en-US" dirty="0" err="1"/>
              <a:t>sau</a:t>
            </a:r>
            <a:r>
              <a:rPr lang="en-US" dirty="0"/>
              <a:t> </a:t>
            </a:r>
            <a:r>
              <a:rPr lang="en-US" dirty="0" err="1"/>
              <a:t>đây</a:t>
            </a:r>
            <a:r>
              <a:rPr lang="en-US" dirty="0"/>
              <a:t>:</a:t>
            </a:r>
            <a:endParaRPr lang="vi-VN" dirty="0"/>
          </a:p>
          <a:p>
            <a:pPr marL="0" indent="0">
              <a:buNone/>
            </a:pPr>
            <a:r>
              <a:rPr lang="en-US" dirty="0"/>
              <a:t>a) </a:t>
            </a:r>
            <a:r>
              <a:rPr lang="en-US" dirty="0" err="1"/>
              <a:t>Phù</a:t>
            </a:r>
            <a:r>
              <a:rPr lang="en-US" dirty="0"/>
              <a:t> </a:t>
            </a:r>
            <a:r>
              <a:rPr lang="en-US" dirty="0" err="1"/>
              <a:t>hợp</a:t>
            </a:r>
            <a:r>
              <a:rPr lang="en-US" dirty="0"/>
              <a:t> </a:t>
            </a:r>
            <a:r>
              <a:rPr lang="en-US" dirty="0" err="1"/>
              <a:t>môi</a:t>
            </a:r>
            <a:r>
              <a:rPr lang="en-US" dirty="0"/>
              <a:t> </a:t>
            </a:r>
            <a:r>
              <a:rPr lang="en-US" dirty="0" err="1"/>
              <a:t>trường</a:t>
            </a:r>
            <a:r>
              <a:rPr lang="en-US" dirty="0"/>
              <a:t> (</a:t>
            </a:r>
            <a:r>
              <a:rPr lang="en-US" dirty="0" err="1"/>
              <a:t>vị</a:t>
            </a:r>
            <a:r>
              <a:rPr lang="en-US" dirty="0"/>
              <a:t> </a:t>
            </a:r>
            <a:r>
              <a:rPr lang="en-US" dirty="0" err="1"/>
              <a:t>trí</a:t>
            </a:r>
            <a:r>
              <a:rPr lang="en-US" dirty="0"/>
              <a:t> </a:t>
            </a:r>
            <a:r>
              <a:rPr lang="en-US" dirty="0" err="1"/>
              <a:t>khô</a:t>
            </a:r>
            <a:r>
              <a:rPr lang="en-US" dirty="0"/>
              <a:t>, </a:t>
            </a:r>
            <a:r>
              <a:rPr lang="en-US" dirty="0" err="1"/>
              <a:t>ẩm</a:t>
            </a:r>
            <a:r>
              <a:rPr lang="en-US" dirty="0"/>
              <a:t>, </a:t>
            </a:r>
            <a:r>
              <a:rPr lang="en-US" dirty="0" err="1"/>
              <a:t>hoặc</a:t>
            </a:r>
            <a:r>
              <a:rPr lang="en-US" dirty="0"/>
              <a:t> </a:t>
            </a:r>
            <a:r>
              <a:rPr lang="en-US" dirty="0" err="1"/>
              <a:t>ướt</a:t>
            </a:r>
            <a:r>
              <a:rPr lang="en-US" dirty="0"/>
              <a:t>),</a:t>
            </a:r>
            <a:endParaRPr lang="vi-VN" dirty="0"/>
          </a:p>
          <a:p>
            <a:pPr marL="0" indent="0">
              <a:buNone/>
            </a:pPr>
            <a:r>
              <a:rPr lang="en-US" dirty="0"/>
              <a:t>b) </a:t>
            </a:r>
            <a:r>
              <a:rPr lang="en-US" dirty="0" err="1"/>
              <a:t>Các</a:t>
            </a:r>
            <a:r>
              <a:rPr lang="en-US" dirty="0"/>
              <a:t> </a:t>
            </a:r>
            <a:r>
              <a:rPr lang="en-US" dirty="0" err="1"/>
              <a:t>hạn</a:t>
            </a:r>
            <a:r>
              <a:rPr lang="en-US" dirty="0"/>
              <a:t> </a:t>
            </a:r>
            <a:r>
              <a:rPr lang="en-US" dirty="0" err="1"/>
              <a:t>chế</a:t>
            </a:r>
            <a:r>
              <a:rPr lang="en-US" dirty="0"/>
              <a:t> </a:t>
            </a:r>
            <a:r>
              <a:rPr lang="en-US" dirty="0" err="1"/>
              <a:t>đầu</a:t>
            </a:r>
            <a:r>
              <a:rPr lang="en-US" dirty="0"/>
              <a:t> </a:t>
            </a:r>
            <a:r>
              <a:rPr lang="en-US" dirty="0" err="1"/>
              <a:t>vào</a:t>
            </a:r>
            <a:r>
              <a:rPr lang="en-US" dirty="0"/>
              <a:t> (</a:t>
            </a:r>
            <a:r>
              <a:rPr lang="en-US" dirty="0" err="1"/>
              <a:t>nói</a:t>
            </a:r>
            <a:r>
              <a:rPr lang="en-US" dirty="0"/>
              <a:t> </a:t>
            </a:r>
            <a:r>
              <a:rPr lang="en-US" dirty="0" err="1"/>
              <a:t>cách</a:t>
            </a:r>
            <a:r>
              <a:rPr lang="en-US" dirty="0"/>
              <a:t> </a:t>
            </a:r>
            <a:r>
              <a:rPr lang="en-US" dirty="0" err="1"/>
              <a:t>khác</a:t>
            </a:r>
            <a:r>
              <a:rPr lang="en-US" dirty="0"/>
              <a:t>, </a:t>
            </a:r>
            <a:r>
              <a:rPr lang="en-US" dirty="0" err="1"/>
              <a:t>đầu</a:t>
            </a:r>
            <a:r>
              <a:rPr lang="en-US" dirty="0"/>
              <a:t> </a:t>
            </a:r>
            <a:r>
              <a:rPr lang="en-US" dirty="0" err="1"/>
              <a:t>vào</a:t>
            </a:r>
            <a:r>
              <a:rPr lang="en-US" dirty="0"/>
              <a:t> </a:t>
            </a:r>
            <a:r>
              <a:rPr lang="en-US" dirty="0" err="1"/>
              <a:t>chỉ</a:t>
            </a:r>
            <a:r>
              <a:rPr lang="en-US" dirty="0"/>
              <a:t> </a:t>
            </a:r>
            <a:r>
              <a:rPr lang="en-US" dirty="0" err="1"/>
              <a:t>là</a:t>
            </a:r>
            <a:r>
              <a:rPr lang="en-US" dirty="0"/>
              <a:t> class 2), </a:t>
            </a:r>
            <a:r>
              <a:rPr lang="en-US" dirty="0" err="1"/>
              <a:t>nếu</a:t>
            </a:r>
            <a:r>
              <a:rPr lang="en-US" dirty="0"/>
              <a:t> </a:t>
            </a:r>
            <a:r>
              <a:rPr lang="en-US" dirty="0" err="1"/>
              <a:t>được</a:t>
            </a:r>
            <a:r>
              <a:rPr lang="en-US" dirty="0"/>
              <a:t> </a:t>
            </a:r>
            <a:r>
              <a:rPr lang="en-US" dirty="0" err="1"/>
              <a:t>áp</a:t>
            </a:r>
            <a:r>
              <a:rPr lang="en-US" dirty="0"/>
              <a:t> </a:t>
            </a:r>
            <a:r>
              <a:rPr lang="en-US" dirty="0" err="1"/>
              <a:t>dụng</a:t>
            </a:r>
            <a:r>
              <a:rPr lang="en-US" dirty="0"/>
              <a:t>,</a:t>
            </a:r>
            <a:endParaRPr lang="vi-VN" dirty="0"/>
          </a:p>
          <a:p>
            <a:pPr marL="0" indent="0">
              <a:buNone/>
            </a:pPr>
            <a:r>
              <a:rPr lang="en-US" dirty="0"/>
              <a:t>c) </a:t>
            </a:r>
            <a:r>
              <a:rPr lang="en-US" dirty="0" err="1"/>
              <a:t>Điện</a:t>
            </a:r>
            <a:r>
              <a:rPr lang="en-US" dirty="0"/>
              <a:t> </a:t>
            </a:r>
            <a:r>
              <a:rPr lang="en-US" dirty="0" err="1"/>
              <a:t>áp</a:t>
            </a:r>
            <a:r>
              <a:rPr lang="en-US" dirty="0"/>
              <a:t> </a:t>
            </a:r>
            <a:r>
              <a:rPr lang="en-US" dirty="0" err="1"/>
              <a:t>đầu</a:t>
            </a:r>
            <a:r>
              <a:rPr lang="en-US" dirty="0"/>
              <a:t> </a:t>
            </a:r>
            <a:r>
              <a:rPr lang="en-US" dirty="0" err="1"/>
              <a:t>vào</a:t>
            </a:r>
            <a:r>
              <a:rPr lang="en-US" dirty="0"/>
              <a:t>,</a:t>
            </a:r>
            <a:endParaRPr lang="vi-VN" dirty="0"/>
          </a:p>
          <a:p>
            <a:pPr marL="0" indent="0">
              <a:buNone/>
            </a:pPr>
            <a:r>
              <a:rPr lang="en-US" dirty="0"/>
              <a:t>d) </a:t>
            </a:r>
            <a:r>
              <a:rPr lang="en-US" dirty="0" err="1"/>
              <a:t>Dòng</a:t>
            </a:r>
            <a:r>
              <a:rPr lang="en-US" dirty="0"/>
              <a:t> </a:t>
            </a:r>
            <a:r>
              <a:rPr lang="en-US" dirty="0" err="1"/>
              <a:t>điện</a:t>
            </a:r>
            <a:r>
              <a:rPr lang="en-US" dirty="0"/>
              <a:t> </a:t>
            </a:r>
            <a:r>
              <a:rPr lang="en-US" dirty="0" err="1"/>
              <a:t>hoặc</a:t>
            </a:r>
            <a:r>
              <a:rPr lang="en-US" dirty="0"/>
              <a:t> </a:t>
            </a:r>
            <a:r>
              <a:rPr lang="en-US" dirty="0" err="1"/>
              <a:t>công</a:t>
            </a:r>
            <a:r>
              <a:rPr lang="en-US" dirty="0"/>
              <a:t> </a:t>
            </a:r>
            <a:r>
              <a:rPr lang="en-US" dirty="0" err="1"/>
              <a:t>suất</a:t>
            </a:r>
            <a:r>
              <a:rPr lang="en-US" dirty="0"/>
              <a:t> </a:t>
            </a:r>
            <a:r>
              <a:rPr lang="en-US" dirty="0" err="1"/>
              <a:t>đầu</a:t>
            </a:r>
            <a:r>
              <a:rPr lang="en-US" dirty="0"/>
              <a:t> </a:t>
            </a:r>
            <a:r>
              <a:rPr lang="en-US" dirty="0" err="1"/>
              <a:t>vào</a:t>
            </a:r>
            <a:r>
              <a:rPr lang="en-US" dirty="0"/>
              <a:t>, </a:t>
            </a:r>
            <a:r>
              <a:rPr lang="en-US" dirty="0" err="1"/>
              <a:t>và</a:t>
            </a:r>
            <a:endParaRPr lang="vi-VN" dirty="0"/>
          </a:p>
          <a:p>
            <a:pPr marL="0" indent="0">
              <a:buNone/>
            </a:pPr>
            <a:r>
              <a:rPr lang="en-US" dirty="0"/>
              <a:t>e) </a:t>
            </a:r>
            <a:r>
              <a:rPr lang="en-US" dirty="0" err="1"/>
              <a:t>Điện</a:t>
            </a:r>
            <a:r>
              <a:rPr lang="en-US" dirty="0"/>
              <a:t> </a:t>
            </a:r>
            <a:r>
              <a:rPr lang="en-US" dirty="0" err="1"/>
              <a:t>áp</a:t>
            </a:r>
            <a:r>
              <a:rPr lang="en-US" dirty="0"/>
              <a:t> </a:t>
            </a:r>
            <a:r>
              <a:rPr lang="en-US" dirty="0" err="1"/>
              <a:t>và</a:t>
            </a:r>
            <a:r>
              <a:rPr lang="en-US" dirty="0"/>
              <a:t> </a:t>
            </a:r>
            <a:r>
              <a:rPr lang="en-US" dirty="0" err="1"/>
              <a:t>dòng</a:t>
            </a:r>
            <a:r>
              <a:rPr lang="en-US" dirty="0"/>
              <a:t> </a:t>
            </a:r>
            <a:r>
              <a:rPr lang="en-US" dirty="0" err="1"/>
              <a:t>điện</a:t>
            </a:r>
            <a:r>
              <a:rPr lang="en-US" dirty="0"/>
              <a:t> </a:t>
            </a:r>
            <a:r>
              <a:rPr lang="en-US" dirty="0" err="1"/>
              <a:t>đầu</a:t>
            </a:r>
            <a:r>
              <a:rPr lang="en-US" dirty="0"/>
              <a:t> </a:t>
            </a:r>
            <a:r>
              <a:rPr lang="en-US" dirty="0" err="1"/>
              <a:t>ra</a:t>
            </a:r>
            <a:r>
              <a:rPr lang="en-US" dirty="0"/>
              <a:t> (</a:t>
            </a:r>
            <a:r>
              <a:rPr lang="en-US" dirty="0" err="1"/>
              <a:t>hoặc</a:t>
            </a:r>
            <a:r>
              <a:rPr lang="en-US" dirty="0"/>
              <a:t> </a:t>
            </a:r>
            <a:r>
              <a:rPr lang="en-US" dirty="0" err="1"/>
              <a:t>công</a:t>
            </a:r>
            <a:r>
              <a:rPr lang="en-US" dirty="0"/>
              <a:t> </a:t>
            </a:r>
            <a:r>
              <a:rPr lang="en-US" dirty="0" err="1"/>
              <a:t>suất</a:t>
            </a:r>
            <a:r>
              <a:rPr lang="en-US" dirty="0"/>
              <a:t>) </a:t>
            </a:r>
            <a:r>
              <a:rPr lang="en-US" dirty="0" err="1"/>
              <a:t>danh</a:t>
            </a:r>
            <a:r>
              <a:rPr lang="en-US" dirty="0"/>
              <a:t> </a:t>
            </a:r>
            <a:r>
              <a:rPr lang="en-US" dirty="0" err="1"/>
              <a:t>định</a:t>
            </a:r>
            <a:r>
              <a:rPr lang="en-US" dirty="0"/>
              <a:t>.</a:t>
            </a:r>
            <a:endParaRPr lang="vi-VN" dirty="0"/>
          </a:p>
          <a:p>
            <a:pPr marL="0" indent="0">
              <a:buNone/>
            </a:pPr>
            <a:r>
              <a:rPr lang="en-US" dirty="0" err="1"/>
              <a:t>Sơ</a:t>
            </a:r>
            <a:r>
              <a:rPr lang="en-US" dirty="0"/>
              <a:t> </a:t>
            </a:r>
            <a:r>
              <a:rPr lang="en-US" dirty="0" err="1"/>
              <a:t>đồ</a:t>
            </a:r>
            <a:r>
              <a:rPr lang="en-US" dirty="0"/>
              <a:t> </a:t>
            </a:r>
            <a:r>
              <a:rPr lang="en-US" dirty="0" err="1"/>
              <a:t>hệ</a:t>
            </a:r>
            <a:r>
              <a:rPr lang="en-US" dirty="0"/>
              <a:t> </a:t>
            </a:r>
            <a:r>
              <a:rPr lang="en-US" dirty="0" err="1"/>
              <a:t>thống</a:t>
            </a:r>
            <a:r>
              <a:rPr lang="en-US" dirty="0"/>
              <a:t> </a:t>
            </a:r>
            <a:r>
              <a:rPr lang="en-US" dirty="0" err="1"/>
              <a:t>dây</a:t>
            </a:r>
            <a:r>
              <a:rPr lang="en-US" dirty="0"/>
              <a:t> </a:t>
            </a:r>
            <a:r>
              <a:rPr lang="en-US" dirty="0" err="1"/>
              <a:t>điện</a:t>
            </a:r>
            <a:r>
              <a:rPr lang="en-US" dirty="0"/>
              <a:t> (</a:t>
            </a:r>
            <a:r>
              <a:rPr lang="en-US" dirty="0" err="1"/>
              <a:t>đi</a:t>
            </a:r>
            <a:r>
              <a:rPr lang="en-US" dirty="0"/>
              <a:t> </a:t>
            </a:r>
            <a:r>
              <a:rPr lang="en-US" dirty="0" err="1"/>
              <a:t>dây</a:t>
            </a:r>
            <a:r>
              <a:rPr lang="en-US" dirty="0"/>
              <a:t>) </a:t>
            </a:r>
            <a:r>
              <a:rPr lang="en-US" dirty="0" err="1"/>
              <a:t>và</a:t>
            </a:r>
            <a:r>
              <a:rPr lang="en-US" dirty="0"/>
              <a:t> </a:t>
            </a:r>
            <a:r>
              <a:rPr lang="en-US" dirty="0" err="1"/>
              <a:t>bất</a:t>
            </a:r>
            <a:r>
              <a:rPr lang="en-US" dirty="0"/>
              <a:t> </a:t>
            </a:r>
            <a:r>
              <a:rPr lang="en-US" dirty="0" err="1"/>
              <a:t>kỳ</a:t>
            </a:r>
            <a:r>
              <a:rPr lang="en-US" dirty="0"/>
              <a:t> </a:t>
            </a:r>
            <a:r>
              <a:rPr lang="en-US" dirty="0" err="1"/>
              <a:t>thông</a:t>
            </a:r>
            <a:r>
              <a:rPr lang="en-US" dirty="0"/>
              <a:t> tin </a:t>
            </a:r>
            <a:r>
              <a:rPr lang="en-US" dirty="0" err="1"/>
              <a:t>bổ</a:t>
            </a:r>
            <a:r>
              <a:rPr lang="en-US" dirty="0"/>
              <a:t> sung </a:t>
            </a:r>
            <a:r>
              <a:rPr lang="en-US" dirty="0" err="1"/>
              <a:t>cần</a:t>
            </a:r>
            <a:r>
              <a:rPr lang="en-US" dirty="0"/>
              <a:t> </a:t>
            </a:r>
            <a:r>
              <a:rPr lang="en-US" dirty="0" err="1"/>
              <a:t>thiết</a:t>
            </a:r>
            <a:r>
              <a:rPr lang="en-US" dirty="0"/>
              <a:t> </a:t>
            </a:r>
            <a:r>
              <a:rPr lang="en-US" dirty="0" err="1"/>
              <a:t>nào</a:t>
            </a:r>
            <a:r>
              <a:rPr lang="en-US" dirty="0"/>
              <a:t> </a:t>
            </a:r>
            <a:r>
              <a:rPr lang="en-US" dirty="0" err="1"/>
              <a:t>cho</a:t>
            </a:r>
            <a:r>
              <a:rPr lang="en-US" dirty="0"/>
              <a:t> </a:t>
            </a:r>
            <a:r>
              <a:rPr lang="en-US" dirty="0" err="1"/>
              <a:t>kết</a:t>
            </a:r>
            <a:r>
              <a:rPr lang="en-US" dirty="0"/>
              <a:t> </a:t>
            </a:r>
            <a:r>
              <a:rPr lang="en-US" dirty="0" err="1"/>
              <a:t>nối</a:t>
            </a:r>
            <a:r>
              <a:rPr lang="en-US" dirty="0"/>
              <a:t> </a:t>
            </a:r>
            <a:r>
              <a:rPr lang="en-US" dirty="0" err="1"/>
              <a:t>thích</a:t>
            </a:r>
            <a:r>
              <a:rPr lang="en-US" dirty="0"/>
              <a:t> </a:t>
            </a:r>
            <a:r>
              <a:rPr lang="en-US" dirty="0" err="1"/>
              <a:t>hợp</a:t>
            </a:r>
            <a:r>
              <a:rPr lang="en-US" dirty="0"/>
              <a:t> </a:t>
            </a:r>
            <a:r>
              <a:rPr lang="en-US" dirty="0" err="1"/>
              <a:t>của</a:t>
            </a:r>
            <a:r>
              <a:rPr lang="en-US" dirty="0"/>
              <a:t> </a:t>
            </a:r>
            <a:r>
              <a:rPr lang="en-US" dirty="0" err="1"/>
              <a:t>bộ</a:t>
            </a:r>
            <a:r>
              <a:rPr lang="en-US" dirty="0"/>
              <a:t> </a:t>
            </a:r>
            <a:r>
              <a:rPr lang="en-US" dirty="0" err="1"/>
              <a:t>điều</a:t>
            </a:r>
            <a:r>
              <a:rPr lang="en-US" dirty="0"/>
              <a:t> </a:t>
            </a:r>
            <a:r>
              <a:rPr lang="en-US" dirty="0" err="1"/>
              <a:t>khiển</a:t>
            </a:r>
            <a:r>
              <a:rPr lang="en-US" dirty="0"/>
              <a:t> LED </a:t>
            </a:r>
            <a:r>
              <a:rPr lang="en-US" dirty="0" err="1"/>
              <a:t>với</a:t>
            </a:r>
            <a:r>
              <a:rPr lang="en-US" dirty="0"/>
              <a:t> </a:t>
            </a:r>
            <a:r>
              <a:rPr lang="en-US" dirty="0" err="1"/>
              <a:t>các</a:t>
            </a:r>
            <a:r>
              <a:rPr lang="en-US" dirty="0"/>
              <a:t> </a:t>
            </a:r>
            <a:r>
              <a:rPr lang="en-US" dirty="0" err="1"/>
              <a:t>tải</a:t>
            </a:r>
            <a:r>
              <a:rPr lang="en-US" dirty="0"/>
              <a:t> LED </a:t>
            </a:r>
            <a:r>
              <a:rPr lang="en-US" dirty="0" err="1"/>
              <a:t>dự</a:t>
            </a:r>
            <a:r>
              <a:rPr lang="en-US" dirty="0"/>
              <a:t> </a:t>
            </a:r>
            <a:r>
              <a:rPr lang="en-US" dirty="0" err="1"/>
              <a:t>định</a:t>
            </a:r>
            <a:r>
              <a:rPr lang="en-US" dirty="0"/>
              <a:t> </a:t>
            </a:r>
            <a:r>
              <a:rPr lang="en-US" dirty="0" err="1"/>
              <a:t>cũng</a:t>
            </a:r>
            <a:r>
              <a:rPr lang="en-US" dirty="0"/>
              <a:t> </a:t>
            </a:r>
            <a:r>
              <a:rPr lang="en-US" dirty="0" err="1"/>
              <a:t>sẽ</a:t>
            </a:r>
            <a:r>
              <a:rPr lang="en-US" dirty="0"/>
              <a:t> </a:t>
            </a:r>
            <a:r>
              <a:rPr lang="en-US" dirty="0" err="1"/>
              <a:t>phải</a:t>
            </a:r>
            <a:r>
              <a:rPr lang="en-US" dirty="0"/>
              <a:t> </a:t>
            </a:r>
            <a:r>
              <a:rPr lang="en-US" dirty="0" err="1"/>
              <a:t>được</a:t>
            </a:r>
            <a:r>
              <a:rPr lang="en-US" dirty="0"/>
              <a:t> </a:t>
            </a:r>
            <a:r>
              <a:rPr lang="en-US" dirty="0" err="1"/>
              <a:t>cung</a:t>
            </a:r>
            <a:r>
              <a:rPr lang="en-US" dirty="0"/>
              <a:t> </a:t>
            </a:r>
            <a:r>
              <a:rPr lang="en-US" dirty="0" err="1"/>
              <a:t>cấp</a:t>
            </a:r>
            <a:r>
              <a:rPr lang="en-US" dirty="0"/>
              <a:t> </a:t>
            </a:r>
            <a:r>
              <a:rPr lang="en-US" dirty="0" err="1"/>
              <a:t>cùng</a:t>
            </a:r>
            <a:r>
              <a:rPr lang="en-US" dirty="0"/>
              <a:t> </a:t>
            </a:r>
            <a:r>
              <a:rPr lang="en-US" dirty="0" err="1"/>
              <a:t>với</a:t>
            </a:r>
            <a:r>
              <a:rPr lang="en-US" dirty="0"/>
              <a:t> </a:t>
            </a:r>
            <a:r>
              <a:rPr lang="en-US" dirty="0" err="1"/>
              <a:t>bộ</a:t>
            </a:r>
            <a:r>
              <a:rPr lang="en-US" dirty="0"/>
              <a:t> </a:t>
            </a:r>
            <a:r>
              <a:rPr lang="en-US" dirty="0" err="1"/>
              <a:t>điều</a:t>
            </a:r>
            <a:r>
              <a:rPr lang="en-US" dirty="0"/>
              <a:t> </a:t>
            </a:r>
            <a:r>
              <a:rPr lang="en-US" dirty="0" err="1"/>
              <a:t>khiển</a:t>
            </a:r>
            <a:r>
              <a:rPr lang="en-US" dirty="0"/>
              <a:t>. </a:t>
            </a:r>
            <a:r>
              <a:rPr lang="en-US" dirty="0" err="1"/>
              <a:t>Điều</a:t>
            </a:r>
            <a:r>
              <a:rPr lang="en-US" dirty="0"/>
              <a:t> </a:t>
            </a:r>
            <a:r>
              <a:rPr lang="en-US" dirty="0" err="1"/>
              <a:t>này</a:t>
            </a:r>
            <a:r>
              <a:rPr lang="en-US" dirty="0"/>
              <a:t> </a:t>
            </a:r>
            <a:r>
              <a:rPr lang="en-US" dirty="0" err="1"/>
              <a:t>có</a:t>
            </a:r>
            <a:r>
              <a:rPr lang="en-US" dirty="0"/>
              <a:t> </a:t>
            </a:r>
            <a:r>
              <a:rPr lang="en-US" dirty="0" err="1"/>
              <a:t>thể</a:t>
            </a:r>
            <a:r>
              <a:rPr lang="en-US" dirty="0"/>
              <a:t> ở </a:t>
            </a:r>
            <a:r>
              <a:rPr lang="en-US" dirty="0" err="1"/>
              <a:t>hướng</a:t>
            </a:r>
            <a:r>
              <a:rPr lang="en-US" dirty="0"/>
              <a:t> </a:t>
            </a:r>
            <a:r>
              <a:rPr lang="en-US" dirty="0" err="1"/>
              <a:t>dẫn</a:t>
            </a:r>
            <a:r>
              <a:rPr lang="en-US" dirty="0"/>
              <a:t> </a:t>
            </a:r>
            <a:r>
              <a:rPr lang="en-US" dirty="0" err="1"/>
              <a:t>riêng</a:t>
            </a:r>
            <a:r>
              <a:rPr lang="en-US" dirty="0"/>
              <a:t>.</a:t>
            </a:r>
            <a:endParaRPr lang="vi-VN" dirty="0"/>
          </a:p>
          <a:p>
            <a:pPr marL="0" indent="0">
              <a:buNone/>
            </a:pPr>
            <a:r>
              <a:rPr lang="en-US" dirty="0"/>
              <a:t>9.2.5 </a:t>
            </a:r>
            <a:r>
              <a:rPr lang="en-US" dirty="0" err="1"/>
              <a:t>Mảng</a:t>
            </a:r>
            <a:r>
              <a:rPr lang="en-US" dirty="0"/>
              <a:t>, </a:t>
            </a:r>
            <a:r>
              <a:rPr lang="en-US" dirty="0" err="1"/>
              <a:t>mô-đun</a:t>
            </a:r>
            <a:r>
              <a:rPr lang="en-US" dirty="0"/>
              <a:t>, </a:t>
            </a:r>
            <a:r>
              <a:rPr lang="en-US" dirty="0" err="1"/>
              <a:t>hoặc</a:t>
            </a:r>
            <a:r>
              <a:rPr lang="en-US" dirty="0"/>
              <a:t> </a:t>
            </a:r>
            <a:r>
              <a:rPr lang="en-US" dirty="0" err="1"/>
              <a:t>gói</a:t>
            </a:r>
            <a:r>
              <a:rPr lang="en-US" dirty="0"/>
              <a:t> LED </a:t>
            </a:r>
            <a:r>
              <a:rPr lang="en-US" dirty="0" err="1"/>
              <a:t>sẽ</a:t>
            </a:r>
            <a:r>
              <a:rPr lang="en-US" dirty="0"/>
              <a:t> </a:t>
            </a:r>
            <a:r>
              <a:rPr lang="en-US" dirty="0" err="1"/>
              <a:t>phải</a:t>
            </a:r>
            <a:r>
              <a:rPr lang="en-US" dirty="0"/>
              <a:t> </a:t>
            </a:r>
            <a:r>
              <a:rPr lang="en-US" dirty="0" err="1"/>
              <a:t>được</a:t>
            </a:r>
            <a:r>
              <a:rPr lang="en-US" dirty="0"/>
              <a:t> </a:t>
            </a:r>
            <a:r>
              <a:rPr lang="en-US" dirty="0" err="1"/>
              <a:t>ghi</a:t>
            </a:r>
            <a:r>
              <a:rPr lang="en-US" dirty="0"/>
              <a:t> </a:t>
            </a:r>
            <a:r>
              <a:rPr lang="en-US" dirty="0" err="1"/>
              <a:t>nhãn</a:t>
            </a:r>
            <a:r>
              <a:rPr lang="en-US" dirty="0"/>
              <a:t> </a:t>
            </a:r>
            <a:r>
              <a:rPr lang="en-US" dirty="0" err="1"/>
              <a:t>mác</a:t>
            </a:r>
            <a:r>
              <a:rPr lang="en-US" dirty="0"/>
              <a:t> </a:t>
            </a:r>
            <a:r>
              <a:rPr lang="en-US" dirty="0" err="1"/>
              <a:t>với</a:t>
            </a:r>
            <a:r>
              <a:rPr lang="en-US" dirty="0"/>
              <a:t> </a:t>
            </a:r>
            <a:r>
              <a:rPr lang="en-US" dirty="0" err="1"/>
              <a:t>những</a:t>
            </a:r>
            <a:r>
              <a:rPr lang="en-US" dirty="0"/>
              <a:t> </a:t>
            </a:r>
            <a:r>
              <a:rPr lang="en-US" dirty="0" err="1"/>
              <a:t>thông</a:t>
            </a:r>
            <a:r>
              <a:rPr lang="en-US" dirty="0"/>
              <a:t> tin </a:t>
            </a:r>
            <a:r>
              <a:rPr lang="en-US" dirty="0" err="1"/>
              <a:t>sau</a:t>
            </a:r>
            <a:r>
              <a:rPr lang="en-US" dirty="0"/>
              <a:t> </a:t>
            </a:r>
            <a:r>
              <a:rPr lang="en-US" dirty="0" err="1"/>
              <a:t>đây</a:t>
            </a:r>
            <a:r>
              <a:rPr lang="en-US" dirty="0"/>
              <a:t>:</a:t>
            </a:r>
            <a:endParaRPr lang="vi-VN" dirty="0"/>
          </a:p>
          <a:p>
            <a:pPr marL="0" indent="0">
              <a:buNone/>
            </a:pPr>
            <a:r>
              <a:rPr lang="en-US" dirty="0"/>
              <a:t>a) </a:t>
            </a:r>
            <a:r>
              <a:rPr lang="en-US" dirty="0" err="1"/>
              <a:t>Phù</a:t>
            </a:r>
            <a:r>
              <a:rPr lang="en-US" dirty="0"/>
              <a:t> </a:t>
            </a:r>
            <a:r>
              <a:rPr lang="en-US" dirty="0" err="1"/>
              <a:t>hợp</a:t>
            </a:r>
            <a:r>
              <a:rPr lang="en-US" dirty="0"/>
              <a:t> </a:t>
            </a:r>
            <a:r>
              <a:rPr lang="en-US" dirty="0" err="1"/>
              <a:t>môi</a:t>
            </a:r>
            <a:r>
              <a:rPr lang="en-US" dirty="0"/>
              <a:t> </a:t>
            </a:r>
            <a:r>
              <a:rPr lang="en-US" dirty="0" err="1"/>
              <a:t>trường</a:t>
            </a:r>
            <a:r>
              <a:rPr lang="en-US" dirty="0"/>
              <a:t> (</a:t>
            </a:r>
            <a:r>
              <a:rPr lang="en-US" dirty="0" err="1"/>
              <a:t>vị</a:t>
            </a:r>
            <a:r>
              <a:rPr lang="en-US" dirty="0"/>
              <a:t> </a:t>
            </a:r>
            <a:r>
              <a:rPr lang="en-US" dirty="0" err="1"/>
              <a:t>trí</a:t>
            </a:r>
            <a:r>
              <a:rPr lang="en-US" dirty="0"/>
              <a:t> </a:t>
            </a:r>
            <a:r>
              <a:rPr lang="en-US" dirty="0" err="1"/>
              <a:t>khô</a:t>
            </a:r>
            <a:r>
              <a:rPr lang="en-US" dirty="0"/>
              <a:t>, </a:t>
            </a:r>
            <a:r>
              <a:rPr lang="en-US" dirty="0" err="1"/>
              <a:t>ẩm</a:t>
            </a:r>
            <a:r>
              <a:rPr lang="en-US" dirty="0"/>
              <a:t>, </a:t>
            </a:r>
            <a:r>
              <a:rPr lang="en-US" dirty="0" err="1"/>
              <a:t>hoặc</a:t>
            </a:r>
            <a:r>
              <a:rPr lang="en-US" dirty="0"/>
              <a:t> </a:t>
            </a:r>
            <a:r>
              <a:rPr lang="en-US" dirty="0" err="1"/>
              <a:t>ướt</a:t>
            </a:r>
            <a:r>
              <a:rPr lang="en-US" dirty="0"/>
              <a:t>),</a:t>
            </a:r>
            <a:endParaRPr lang="vi-VN" dirty="0"/>
          </a:p>
          <a:p>
            <a:pPr marL="0" indent="0">
              <a:buNone/>
            </a:pPr>
            <a:r>
              <a:rPr lang="en-US" dirty="0"/>
              <a:t>b) </a:t>
            </a:r>
            <a:r>
              <a:rPr lang="en-US" dirty="0" err="1"/>
              <a:t>Các</a:t>
            </a:r>
            <a:r>
              <a:rPr lang="en-US" dirty="0"/>
              <a:t> </a:t>
            </a:r>
            <a:r>
              <a:rPr lang="en-US" dirty="0" err="1"/>
              <a:t>hạn</a:t>
            </a:r>
            <a:r>
              <a:rPr lang="en-US" dirty="0"/>
              <a:t> </a:t>
            </a:r>
            <a:r>
              <a:rPr lang="en-US" dirty="0" err="1"/>
              <a:t>chế</a:t>
            </a:r>
            <a:r>
              <a:rPr lang="en-US" dirty="0"/>
              <a:t> </a:t>
            </a:r>
            <a:r>
              <a:rPr lang="en-US" dirty="0" err="1"/>
              <a:t>đầu</a:t>
            </a:r>
            <a:r>
              <a:rPr lang="en-US" dirty="0"/>
              <a:t> </a:t>
            </a:r>
            <a:r>
              <a:rPr lang="en-US" dirty="0" err="1"/>
              <a:t>vào</a:t>
            </a:r>
            <a:r>
              <a:rPr lang="en-US" dirty="0"/>
              <a:t> (</a:t>
            </a:r>
            <a:r>
              <a:rPr lang="en-US" dirty="0" err="1"/>
              <a:t>nói</a:t>
            </a:r>
            <a:r>
              <a:rPr lang="en-US" dirty="0"/>
              <a:t> </a:t>
            </a:r>
            <a:r>
              <a:rPr lang="en-US" dirty="0" err="1"/>
              <a:t>cách</a:t>
            </a:r>
            <a:r>
              <a:rPr lang="en-US" dirty="0"/>
              <a:t> </a:t>
            </a:r>
            <a:r>
              <a:rPr lang="en-US" dirty="0" err="1"/>
              <a:t>khác</a:t>
            </a:r>
            <a:r>
              <a:rPr lang="en-US" dirty="0"/>
              <a:t>, </a:t>
            </a:r>
            <a:r>
              <a:rPr lang="en-US" dirty="0" err="1"/>
              <a:t>đầu</a:t>
            </a:r>
            <a:r>
              <a:rPr lang="en-US" dirty="0"/>
              <a:t> </a:t>
            </a:r>
            <a:r>
              <a:rPr lang="en-US" dirty="0" err="1"/>
              <a:t>vào</a:t>
            </a:r>
            <a:r>
              <a:rPr lang="en-US" dirty="0"/>
              <a:t> </a:t>
            </a:r>
            <a:r>
              <a:rPr lang="en-US" dirty="0" err="1"/>
              <a:t>chỉ</a:t>
            </a:r>
            <a:r>
              <a:rPr lang="en-US" dirty="0"/>
              <a:t> </a:t>
            </a:r>
            <a:r>
              <a:rPr lang="en-US" dirty="0" err="1"/>
              <a:t>là</a:t>
            </a:r>
            <a:r>
              <a:rPr lang="en-US" dirty="0"/>
              <a:t> class 2), </a:t>
            </a:r>
            <a:r>
              <a:rPr lang="en-US" dirty="0" err="1"/>
              <a:t>nếu</a:t>
            </a:r>
            <a:r>
              <a:rPr lang="en-US" dirty="0"/>
              <a:t> </a:t>
            </a:r>
            <a:r>
              <a:rPr lang="en-US" dirty="0" err="1"/>
              <a:t>được</a:t>
            </a:r>
            <a:r>
              <a:rPr lang="en-US" dirty="0"/>
              <a:t> </a:t>
            </a:r>
            <a:r>
              <a:rPr lang="en-US" dirty="0" err="1"/>
              <a:t>áp</a:t>
            </a:r>
            <a:r>
              <a:rPr lang="en-US" dirty="0"/>
              <a:t> </a:t>
            </a:r>
            <a:r>
              <a:rPr lang="en-US" dirty="0" err="1"/>
              <a:t>dụng</a:t>
            </a:r>
            <a:r>
              <a:rPr lang="en-US" dirty="0"/>
              <a:t>,</a:t>
            </a:r>
            <a:endParaRPr lang="vi-VN" dirty="0"/>
          </a:p>
          <a:p>
            <a:pPr marL="0" indent="0">
              <a:buNone/>
            </a:pPr>
            <a:r>
              <a:rPr lang="en-US" dirty="0"/>
              <a:t>c) </a:t>
            </a:r>
            <a:r>
              <a:rPr lang="en-US" dirty="0" err="1"/>
              <a:t>Điện</a:t>
            </a:r>
            <a:r>
              <a:rPr lang="en-US" dirty="0"/>
              <a:t> </a:t>
            </a:r>
            <a:r>
              <a:rPr lang="en-US" dirty="0" err="1"/>
              <a:t>áp</a:t>
            </a:r>
            <a:r>
              <a:rPr lang="en-US" dirty="0"/>
              <a:t> </a:t>
            </a:r>
            <a:r>
              <a:rPr lang="en-US" dirty="0" err="1"/>
              <a:t>đầu</a:t>
            </a:r>
            <a:r>
              <a:rPr lang="en-US" dirty="0"/>
              <a:t> </a:t>
            </a:r>
            <a:r>
              <a:rPr lang="en-US" dirty="0" err="1"/>
              <a:t>vào</a:t>
            </a:r>
            <a:r>
              <a:rPr lang="en-US" dirty="0"/>
              <a:t> </a:t>
            </a:r>
            <a:r>
              <a:rPr lang="en-US" dirty="0" err="1"/>
              <a:t>định</a:t>
            </a:r>
            <a:r>
              <a:rPr lang="en-US" dirty="0"/>
              <a:t> </a:t>
            </a:r>
            <a:r>
              <a:rPr lang="en-US" dirty="0" err="1"/>
              <a:t>mức</a:t>
            </a:r>
            <a:r>
              <a:rPr lang="en-US" dirty="0"/>
              <a:t>:</a:t>
            </a:r>
            <a:endParaRPr lang="vi-VN" dirty="0"/>
          </a:p>
          <a:p>
            <a:pPr marL="0" indent="0">
              <a:buNone/>
            </a:pPr>
            <a:r>
              <a:rPr lang="en-US" dirty="0"/>
              <a:t>1) </a:t>
            </a:r>
            <a:r>
              <a:rPr lang="en-US" dirty="0" err="1"/>
              <a:t>Đối</a:t>
            </a:r>
            <a:r>
              <a:rPr lang="en-US" dirty="0"/>
              <a:t> </a:t>
            </a:r>
            <a:r>
              <a:rPr lang="en-US" dirty="0" err="1"/>
              <a:t>với</a:t>
            </a:r>
            <a:r>
              <a:rPr lang="en-US" dirty="0"/>
              <a:t> </a:t>
            </a:r>
            <a:r>
              <a:rPr lang="en-US" dirty="0" err="1"/>
              <a:t>điện</a:t>
            </a:r>
            <a:r>
              <a:rPr lang="en-US" dirty="0"/>
              <a:t> </a:t>
            </a:r>
            <a:r>
              <a:rPr lang="en-US" dirty="0" err="1"/>
              <a:t>áp</a:t>
            </a:r>
            <a:r>
              <a:rPr lang="en-US" dirty="0"/>
              <a:t> </a:t>
            </a:r>
            <a:r>
              <a:rPr lang="en-US" dirty="0" err="1"/>
              <a:t>không</a:t>
            </a:r>
            <a:r>
              <a:rPr lang="en-US" dirty="0"/>
              <a:t> </a:t>
            </a:r>
            <a:r>
              <a:rPr lang="en-US" dirty="0" err="1"/>
              <a:t>đổi</a:t>
            </a:r>
            <a:r>
              <a:rPr lang="en-US" dirty="0"/>
              <a:t>: </a:t>
            </a:r>
            <a:r>
              <a:rPr lang="en-US" dirty="0" err="1"/>
              <a:t>điện</a:t>
            </a:r>
            <a:r>
              <a:rPr lang="en-US" dirty="0"/>
              <a:t> </a:t>
            </a:r>
            <a:r>
              <a:rPr lang="en-US" dirty="0" err="1"/>
              <a:t>áp</a:t>
            </a:r>
            <a:r>
              <a:rPr lang="en-US" dirty="0"/>
              <a:t>, </a:t>
            </a:r>
            <a:r>
              <a:rPr lang="en-US" dirty="0" err="1"/>
              <a:t>bản</a:t>
            </a:r>
            <a:r>
              <a:rPr lang="en-US" dirty="0"/>
              <a:t> </a:t>
            </a:r>
            <a:r>
              <a:rPr lang="en-US" dirty="0" err="1"/>
              <a:t>chất</a:t>
            </a:r>
            <a:r>
              <a:rPr lang="en-US" dirty="0"/>
              <a:t> </a:t>
            </a:r>
            <a:r>
              <a:rPr lang="en-US" dirty="0" err="1"/>
              <a:t>nguồn</a:t>
            </a:r>
            <a:r>
              <a:rPr lang="en-US" dirty="0"/>
              <a:t> (AC hay DC), </a:t>
            </a:r>
            <a:r>
              <a:rPr lang="en-US" dirty="0" err="1"/>
              <a:t>công</a:t>
            </a:r>
            <a:r>
              <a:rPr lang="en-US" dirty="0"/>
              <a:t> </a:t>
            </a:r>
            <a:r>
              <a:rPr lang="en-US" dirty="0" err="1"/>
              <a:t>suất</a:t>
            </a:r>
            <a:r>
              <a:rPr lang="en-US" dirty="0"/>
              <a:t> (W) </a:t>
            </a:r>
            <a:r>
              <a:rPr lang="en-US" dirty="0" err="1"/>
              <a:t>và</a:t>
            </a:r>
            <a:r>
              <a:rPr lang="en-US" dirty="0"/>
              <a:t> </a:t>
            </a:r>
            <a:r>
              <a:rPr lang="en-US" dirty="0" err="1"/>
              <a:t>tần</a:t>
            </a:r>
            <a:r>
              <a:rPr lang="en-US" dirty="0"/>
              <a:t> </a:t>
            </a:r>
            <a:r>
              <a:rPr lang="en-US" dirty="0" err="1"/>
              <a:t>số</a:t>
            </a:r>
            <a:r>
              <a:rPr lang="en-US" dirty="0"/>
              <a:t>.</a:t>
            </a:r>
            <a:endParaRPr lang="vi-VN" dirty="0"/>
          </a:p>
          <a:p>
            <a:pPr marL="0" indent="0">
              <a:buNone/>
            </a:pPr>
            <a:r>
              <a:rPr lang="en-US" dirty="0"/>
              <a:t>2) </a:t>
            </a:r>
            <a:r>
              <a:rPr lang="en-US" dirty="0" err="1"/>
              <a:t>Đối</a:t>
            </a:r>
            <a:r>
              <a:rPr lang="en-US" dirty="0"/>
              <a:t> </a:t>
            </a:r>
            <a:r>
              <a:rPr lang="en-US" dirty="0" err="1"/>
              <a:t>với</a:t>
            </a:r>
            <a:r>
              <a:rPr lang="en-US" dirty="0"/>
              <a:t> </a:t>
            </a:r>
            <a:r>
              <a:rPr lang="en-US" dirty="0" err="1"/>
              <a:t>dòng</a:t>
            </a:r>
            <a:r>
              <a:rPr lang="en-US" dirty="0"/>
              <a:t> </a:t>
            </a:r>
            <a:r>
              <a:rPr lang="en-US" dirty="0" err="1"/>
              <a:t>điện</a:t>
            </a:r>
            <a:r>
              <a:rPr lang="en-US" dirty="0"/>
              <a:t> </a:t>
            </a:r>
            <a:r>
              <a:rPr lang="en-US" dirty="0" err="1"/>
              <a:t>không</a:t>
            </a:r>
            <a:r>
              <a:rPr lang="en-US" dirty="0"/>
              <a:t> </a:t>
            </a:r>
            <a:r>
              <a:rPr lang="en-US" dirty="0" err="1"/>
              <a:t>đổi</a:t>
            </a:r>
            <a:r>
              <a:rPr lang="en-US" dirty="0"/>
              <a:t>: </a:t>
            </a:r>
            <a:r>
              <a:rPr lang="en-US" dirty="0" err="1"/>
              <a:t>dòng</a:t>
            </a:r>
            <a:r>
              <a:rPr lang="en-US" dirty="0"/>
              <a:t> </a:t>
            </a:r>
            <a:r>
              <a:rPr lang="en-US" dirty="0" err="1"/>
              <a:t>điện</a:t>
            </a:r>
            <a:r>
              <a:rPr lang="en-US" dirty="0"/>
              <a:t>, </a:t>
            </a:r>
            <a:r>
              <a:rPr lang="en-US" dirty="0" err="1"/>
              <a:t>bản</a:t>
            </a:r>
            <a:r>
              <a:rPr lang="en-US" dirty="0"/>
              <a:t> </a:t>
            </a:r>
            <a:r>
              <a:rPr lang="en-US" dirty="0" err="1"/>
              <a:t>chất</a:t>
            </a:r>
            <a:r>
              <a:rPr lang="en-US" dirty="0"/>
              <a:t> </a:t>
            </a:r>
            <a:r>
              <a:rPr lang="en-US" dirty="0" err="1"/>
              <a:t>nguồn</a:t>
            </a:r>
            <a:r>
              <a:rPr lang="en-US" dirty="0"/>
              <a:t> (AC hay DC), </a:t>
            </a:r>
            <a:r>
              <a:rPr lang="en-US" dirty="0" err="1"/>
              <a:t>công</a:t>
            </a:r>
            <a:r>
              <a:rPr lang="en-US" dirty="0"/>
              <a:t> </a:t>
            </a:r>
            <a:r>
              <a:rPr lang="en-US" dirty="0" err="1"/>
              <a:t>suất</a:t>
            </a:r>
            <a:r>
              <a:rPr lang="en-US" dirty="0"/>
              <a:t> (W) </a:t>
            </a:r>
            <a:r>
              <a:rPr lang="en-US" dirty="0" err="1"/>
              <a:t>và</a:t>
            </a:r>
            <a:r>
              <a:rPr lang="en-US" dirty="0"/>
              <a:t> </a:t>
            </a:r>
            <a:r>
              <a:rPr lang="en-US" dirty="0" err="1"/>
              <a:t>tần</a:t>
            </a:r>
            <a:r>
              <a:rPr lang="en-US" dirty="0"/>
              <a:t> </a:t>
            </a:r>
            <a:r>
              <a:rPr lang="en-US" dirty="0" err="1"/>
              <a:t>số</a:t>
            </a:r>
            <a:endParaRPr lang="vi-VN" dirty="0"/>
          </a:p>
          <a:p>
            <a:endParaRPr lang="vi-VN" dirty="0"/>
          </a:p>
        </p:txBody>
      </p:sp>
    </p:spTree>
    <p:extLst>
      <p:ext uri="{BB962C8B-B14F-4D97-AF65-F5344CB8AC3E}">
        <p14:creationId xmlns:p14="http://schemas.microsoft.com/office/powerpoint/2010/main" val="28066949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74638"/>
            <a:ext cx="3312368" cy="562074"/>
          </a:xfrm>
          <a:solidFill>
            <a:srgbClr val="FFFF00"/>
          </a:solidFill>
        </p:spPr>
        <p:txBody>
          <a:bodyPr>
            <a:noAutofit/>
          </a:bodyPr>
          <a:lstStyle/>
          <a:p>
            <a:r>
              <a:rPr lang="vi-VN" sz="3600" dirty="0" smtClean="0"/>
              <a:t>9. Nhãn mác</a:t>
            </a:r>
            <a:endParaRPr lang="vi-VN" sz="3600" dirty="0"/>
          </a:p>
        </p:txBody>
      </p:sp>
      <p:sp>
        <p:nvSpPr>
          <p:cNvPr id="3" name="Content Placeholder 2"/>
          <p:cNvSpPr>
            <a:spLocks noGrp="1"/>
          </p:cNvSpPr>
          <p:nvPr>
            <p:ph idx="1"/>
          </p:nvPr>
        </p:nvSpPr>
        <p:spPr>
          <a:xfrm>
            <a:off x="457200" y="908721"/>
            <a:ext cx="8091689" cy="2232248"/>
          </a:xfrm>
        </p:spPr>
        <p:txBody>
          <a:bodyPr>
            <a:normAutofit/>
          </a:bodyPr>
          <a:lstStyle/>
          <a:p>
            <a:pPr marL="0" indent="0">
              <a:buNone/>
            </a:pPr>
            <a:r>
              <a:rPr lang="vi-VN" dirty="0" smtClean="0"/>
              <a:t>9.3 Ghi nhãn mác liên quan đến kết cấu</a:t>
            </a:r>
          </a:p>
          <a:p>
            <a:pPr marL="0" indent="0">
              <a:buNone/>
            </a:pPr>
            <a:r>
              <a:rPr lang="vi-VN" dirty="0" smtClean="0"/>
              <a:t>Có các tiêu chuẩn liên quan đến ghi nhãn kết cấu</a:t>
            </a:r>
            <a:endParaRPr lang="vi-VN" dirty="0"/>
          </a:p>
        </p:txBody>
      </p:sp>
      <p:sp>
        <p:nvSpPr>
          <p:cNvPr id="4" name="Content Placeholder 2"/>
          <p:cNvSpPr txBox="1">
            <a:spLocks/>
          </p:cNvSpPr>
          <p:nvPr/>
        </p:nvSpPr>
        <p:spPr>
          <a:xfrm>
            <a:off x="319289" y="6224118"/>
            <a:ext cx="8229600" cy="603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solidFill>
                  <a:srgbClr val="FF0000"/>
                </a:solidFill>
              </a:rPr>
              <a:t>Có 5 nội dung phải xem xét ở mục này</a:t>
            </a:r>
          </a:p>
          <a:p>
            <a:endParaRPr lang="vi-VN" sz="2400" dirty="0">
              <a:solidFill>
                <a:srgbClr val="FF0000"/>
              </a:solidFill>
            </a:endParaRPr>
          </a:p>
        </p:txBody>
      </p:sp>
    </p:spTree>
    <p:extLst>
      <p:ext uri="{BB962C8B-B14F-4D97-AF65-F5344CB8AC3E}">
        <p14:creationId xmlns:p14="http://schemas.microsoft.com/office/powerpoint/2010/main" val="2806694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dirty="0" smtClean="0"/>
              <a:t>6. Kết cấu cơ khí</a:t>
            </a:r>
            <a:endParaRPr lang="vi-VN" sz="3600" dirty="0"/>
          </a:p>
        </p:txBody>
      </p:sp>
      <p:sp>
        <p:nvSpPr>
          <p:cNvPr id="3" name="Content Placeholder 2"/>
          <p:cNvSpPr>
            <a:spLocks noGrp="1"/>
          </p:cNvSpPr>
          <p:nvPr>
            <p:ph idx="1"/>
          </p:nvPr>
        </p:nvSpPr>
        <p:spPr>
          <a:xfrm>
            <a:off x="457200" y="908720"/>
            <a:ext cx="8229600" cy="5217443"/>
          </a:xfrm>
        </p:spPr>
        <p:txBody>
          <a:bodyPr>
            <a:normAutofit fontScale="70000" lnSpcReduction="20000"/>
          </a:bodyPr>
          <a:lstStyle/>
          <a:p>
            <a:pPr marL="0" indent="0">
              <a:buNone/>
            </a:pPr>
            <a:r>
              <a:rPr lang="en-US" dirty="0"/>
              <a:t>1.3 </a:t>
            </a:r>
            <a:r>
              <a:rPr lang="en-US" dirty="0" err="1"/>
              <a:t>Thiết</a:t>
            </a:r>
            <a:r>
              <a:rPr lang="en-US" dirty="0"/>
              <a:t> </a:t>
            </a:r>
            <a:r>
              <a:rPr lang="en-US" dirty="0" err="1"/>
              <a:t>bị</a:t>
            </a:r>
            <a:r>
              <a:rPr lang="en-US" dirty="0"/>
              <a:t> LED </a:t>
            </a:r>
            <a:r>
              <a:rPr lang="en-US" dirty="0" err="1"/>
              <a:t>được</a:t>
            </a:r>
            <a:r>
              <a:rPr lang="en-US" dirty="0"/>
              <a:t> </a:t>
            </a:r>
            <a:r>
              <a:rPr lang="en-US" dirty="0" err="1"/>
              <a:t>sử</a:t>
            </a:r>
            <a:r>
              <a:rPr lang="en-US" dirty="0"/>
              <a:t> </a:t>
            </a:r>
            <a:r>
              <a:rPr lang="en-US" dirty="0" err="1"/>
              <a:t>dụng</a:t>
            </a:r>
            <a:r>
              <a:rPr lang="en-US" dirty="0"/>
              <a:t> </a:t>
            </a:r>
            <a:r>
              <a:rPr lang="en-US" dirty="0" err="1"/>
              <a:t>trong</a:t>
            </a:r>
            <a:r>
              <a:rPr lang="en-US" dirty="0"/>
              <a:t> </a:t>
            </a:r>
            <a:r>
              <a:rPr lang="en-US" dirty="0" err="1"/>
              <a:t>các</a:t>
            </a:r>
            <a:r>
              <a:rPr lang="en-US" dirty="0"/>
              <a:t> </a:t>
            </a:r>
            <a:r>
              <a:rPr lang="en-US" dirty="0" err="1"/>
              <a:t>sản</a:t>
            </a:r>
            <a:r>
              <a:rPr lang="en-US" dirty="0"/>
              <a:t> </a:t>
            </a:r>
            <a:r>
              <a:rPr lang="en-US" dirty="0" err="1"/>
              <a:t>phẩm</a:t>
            </a:r>
            <a:r>
              <a:rPr lang="en-US" dirty="0"/>
              <a:t> </a:t>
            </a:r>
            <a:r>
              <a:rPr lang="en-US" dirty="0" err="1"/>
              <a:t>chiếu</a:t>
            </a:r>
            <a:r>
              <a:rPr lang="en-US" dirty="0"/>
              <a:t> </a:t>
            </a:r>
            <a:r>
              <a:rPr lang="en-US" dirty="0" err="1"/>
              <a:t>sáng</a:t>
            </a:r>
            <a:r>
              <a:rPr lang="en-US" dirty="0"/>
              <a:t> </a:t>
            </a:r>
            <a:r>
              <a:rPr lang="en-US" dirty="0" err="1"/>
              <a:t>tuân</a:t>
            </a:r>
            <a:r>
              <a:rPr lang="en-US" dirty="0"/>
              <a:t> </a:t>
            </a:r>
            <a:r>
              <a:rPr lang="en-US" dirty="0" err="1"/>
              <a:t>theo</a:t>
            </a:r>
            <a:r>
              <a:rPr lang="en-US" dirty="0"/>
              <a:t> </a:t>
            </a:r>
            <a:r>
              <a:rPr lang="en-US" dirty="0" err="1"/>
              <a:t>các</a:t>
            </a:r>
            <a:r>
              <a:rPr lang="en-US" dirty="0"/>
              <a:t> </a:t>
            </a:r>
            <a:r>
              <a:rPr lang="en-US" dirty="0" err="1"/>
              <a:t>tiêu</a:t>
            </a:r>
            <a:r>
              <a:rPr lang="en-US" dirty="0"/>
              <a:t> </a:t>
            </a:r>
            <a:r>
              <a:rPr lang="en-US" dirty="0" err="1"/>
              <a:t>chuẩn</a:t>
            </a:r>
            <a:r>
              <a:rPr lang="en-US" dirty="0"/>
              <a:t> </a:t>
            </a:r>
            <a:r>
              <a:rPr lang="en-US" dirty="0" err="1"/>
              <a:t>sản</a:t>
            </a:r>
            <a:r>
              <a:rPr lang="en-US" dirty="0"/>
              <a:t> </a:t>
            </a:r>
            <a:r>
              <a:rPr lang="en-US" dirty="0" err="1"/>
              <a:t>phẩm</a:t>
            </a:r>
            <a:r>
              <a:rPr lang="en-US" dirty="0"/>
              <a:t> </a:t>
            </a:r>
            <a:r>
              <a:rPr lang="en-US" dirty="0" err="1"/>
              <a:t>hoàn</a:t>
            </a:r>
            <a:r>
              <a:rPr lang="en-US" dirty="0"/>
              <a:t> </a:t>
            </a:r>
            <a:r>
              <a:rPr lang="en-US" dirty="0" err="1"/>
              <a:t>chỉnh</a:t>
            </a:r>
            <a:r>
              <a:rPr lang="en-US" dirty="0"/>
              <a:t> </a:t>
            </a:r>
            <a:r>
              <a:rPr lang="en-US" dirty="0" err="1"/>
              <a:t>được</a:t>
            </a:r>
            <a:r>
              <a:rPr lang="en-US" dirty="0"/>
              <a:t> </a:t>
            </a:r>
            <a:r>
              <a:rPr lang="en-US" dirty="0" err="1"/>
              <a:t>liệt</a:t>
            </a:r>
            <a:r>
              <a:rPr lang="en-US" dirty="0"/>
              <a:t> </a:t>
            </a:r>
            <a:r>
              <a:rPr lang="en-US" dirty="0" err="1"/>
              <a:t>kê</a:t>
            </a:r>
            <a:r>
              <a:rPr lang="en-US" dirty="0"/>
              <a:t> ở </a:t>
            </a:r>
            <a:r>
              <a:rPr lang="en-US" dirty="0" err="1"/>
              <a:t>dưới</a:t>
            </a:r>
            <a:r>
              <a:rPr lang="en-US" dirty="0"/>
              <a:t>. </a:t>
            </a:r>
            <a:r>
              <a:rPr lang="en-US" dirty="0" err="1"/>
              <a:t>Các</a:t>
            </a:r>
            <a:r>
              <a:rPr lang="en-US" dirty="0"/>
              <a:t> </a:t>
            </a:r>
            <a:r>
              <a:rPr lang="en-US" dirty="0" err="1"/>
              <a:t>yêu</a:t>
            </a:r>
            <a:r>
              <a:rPr lang="en-US" dirty="0"/>
              <a:t> </a:t>
            </a:r>
            <a:r>
              <a:rPr lang="en-US" dirty="0" err="1"/>
              <a:t>cầu</a:t>
            </a:r>
            <a:r>
              <a:rPr lang="en-US" dirty="0"/>
              <a:t> </a:t>
            </a:r>
            <a:r>
              <a:rPr lang="en-US" dirty="0" err="1"/>
              <a:t>trong</a:t>
            </a:r>
            <a:r>
              <a:rPr lang="en-US" dirty="0"/>
              <a:t> </a:t>
            </a:r>
            <a:r>
              <a:rPr lang="en-US" dirty="0" err="1"/>
              <a:t>tiêu</a:t>
            </a:r>
            <a:r>
              <a:rPr lang="en-US" dirty="0"/>
              <a:t> </a:t>
            </a:r>
            <a:r>
              <a:rPr lang="en-US" dirty="0" err="1"/>
              <a:t>chuẩn</a:t>
            </a:r>
            <a:r>
              <a:rPr lang="en-US" dirty="0"/>
              <a:t> </a:t>
            </a:r>
            <a:r>
              <a:rPr lang="en-US" dirty="0" err="1"/>
              <a:t>này</a:t>
            </a:r>
            <a:r>
              <a:rPr lang="en-US" dirty="0"/>
              <a:t> </a:t>
            </a:r>
            <a:r>
              <a:rPr lang="en-US" dirty="0" err="1"/>
              <a:t>là</a:t>
            </a:r>
            <a:r>
              <a:rPr lang="en-US" dirty="0"/>
              <a:t> </a:t>
            </a:r>
            <a:r>
              <a:rPr lang="en-US" dirty="0" err="1"/>
              <a:t>nhằm</a:t>
            </a:r>
            <a:r>
              <a:rPr lang="en-US" dirty="0"/>
              <a:t> </a:t>
            </a:r>
            <a:r>
              <a:rPr lang="en-US" dirty="0" err="1"/>
              <a:t>bổ</a:t>
            </a:r>
            <a:r>
              <a:rPr lang="en-US" dirty="0"/>
              <a:t> sung </a:t>
            </a:r>
            <a:r>
              <a:rPr lang="en-US" dirty="0" err="1"/>
              <a:t>cho</a:t>
            </a:r>
            <a:r>
              <a:rPr lang="en-US" dirty="0"/>
              <a:t> </a:t>
            </a:r>
            <a:r>
              <a:rPr lang="en-US" dirty="0" err="1"/>
              <a:t>những</a:t>
            </a:r>
            <a:r>
              <a:rPr lang="en-US" dirty="0"/>
              <a:t> </a:t>
            </a:r>
            <a:r>
              <a:rPr lang="en-US" dirty="0" err="1"/>
              <a:t>tiêu</a:t>
            </a:r>
            <a:r>
              <a:rPr lang="en-US" dirty="0"/>
              <a:t> </a:t>
            </a:r>
            <a:r>
              <a:rPr lang="en-US" dirty="0" err="1"/>
              <a:t>chuẩn</a:t>
            </a:r>
            <a:r>
              <a:rPr lang="en-US" dirty="0"/>
              <a:t> </a:t>
            </a:r>
            <a:r>
              <a:rPr lang="en-US" dirty="0" err="1"/>
              <a:t>đối</a:t>
            </a:r>
            <a:r>
              <a:rPr lang="en-US" dirty="0"/>
              <a:t> </a:t>
            </a:r>
            <a:r>
              <a:rPr lang="en-US" dirty="0" err="1"/>
              <a:t>với</a:t>
            </a:r>
            <a:r>
              <a:rPr lang="en-US" dirty="0"/>
              <a:t> </a:t>
            </a:r>
            <a:r>
              <a:rPr lang="en-US" dirty="0" err="1"/>
              <a:t>sản</a:t>
            </a:r>
            <a:r>
              <a:rPr lang="en-US" dirty="0"/>
              <a:t> </a:t>
            </a:r>
            <a:r>
              <a:rPr lang="en-US" dirty="0" err="1"/>
              <a:t>phẩm</a:t>
            </a:r>
            <a:r>
              <a:rPr lang="en-US" dirty="0"/>
              <a:t> </a:t>
            </a:r>
            <a:r>
              <a:rPr lang="en-US" dirty="0" err="1"/>
              <a:t>hoàn</a:t>
            </a:r>
            <a:r>
              <a:rPr lang="en-US" dirty="0"/>
              <a:t> </a:t>
            </a:r>
            <a:r>
              <a:rPr lang="en-US" dirty="0" err="1"/>
              <a:t>chỉnh</a:t>
            </a:r>
            <a:r>
              <a:rPr lang="en-US" dirty="0"/>
              <a:t> </a:t>
            </a:r>
            <a:r>
              <a:rPr lang="en-US" dirty="0" err="1"/>
              <a:t>khác</a:t>
            </a:r>
            <a:r>
              <a:rPr lang="en-US" dirty="0"/>
              <a:t> </a:t>
            </a:r>
            <a:r>
              <a:rPr lang="en-US" dirty="0" err="1"/>
              <a:t>bao</a:t>
            </a:r>
            <a:r>
              <a:rPr lang="en-US" dirty="0"/>
              <a:t> </a:t>
            </a:r>
            <a:r>
              <a:rPr lang="en-US" dirty="0" err="1"/>
              <a:t>gồm</a:t>
            </a:r>
            <a:r>
              <a:rPr lang="en-US" dirty="0"/>
              <a:t>:</a:t>
            </a:r>
            <a:endParaRPr lang="vi-VN" dirty="0"/>
          </a:p>
          <a:p>
            <a:pPr marL="0" indent="0">
              <a:buNone/>
            </a:pPr>
            <a:r>
              <a:rPr lang="en-US" dirty="0"/>
              <a:t>a) </a:t>
            </a:r>
            <a:r>
              <a:rPr lang="en-US" dirty="0" err="1"/>
              <a:t>Đèn</a:t>
            </a:r>
            <a:r>
              <a:rPr lang="en-US" dirty="0"/>
              <a:t> </a:t>
            </a:r>
            <a:r>
              <a:rPr lang="en-US" dirty="0" err="1"/>
              <a:t>tín</a:t>
            </a:r>
            <a:r>
              <a:rPr lang="en-US" dirty="0"/>
              <a:t> </a:t>
            </a:r>
            <a:r>
              <a:rPr lang="en-US" dirty="0" err="1"/>
              <a:t>hiệu</a:t>
            </a:r>
            <a:r>
              <a:rPr lang="en-US" dirty="0"/>
              <a:t> </a:t>
            </a:r>
            <a:r>
              <a:rPr lang="en-US" dirty="0" err="1"/>
              <a:t>điện</a:t>
            </a:r>
            <a:r>
              <a:rPr lang="en-US" dirty="0"/>
              <a:t>, UL 48,</a:t>
            </a:r>
            <a:endParaRPr lang="vi-VN" dirty="0"/>
          </a:p>
          <a:p>
            <a:pPr marL="0" indent="0">
              <a:buNone/>
            </a:pPr>
            <a:r>
              <a:rPr lang="en-US" dirty="0"/>
              <a:t>b) </a:t>
            </a:r>
            <a:r>
              <a:rPr lang="en-US" dirty="0" err="1"/>
              <a:t>Đèn</a:t>
            </a:r>
            <a:r>
              <a:rPr lang="en-US" dirty="0"/>
              <a:t> </a:t>
            </a:r>
            <a:r>
              <a:rPr lang="en-US" dirty="0" err="1"/>
              <a:t>điện</a:t>
            </a:r>
            <a:r>
              <a:rPr lang="en-US" dirty="0"/>
              <a:t> </a:t>
            </a:r>
            <a:r>
              <a:rPr lang="en-US" dirty="0" err="1"/>
              <a:t>cầm</a:t>
            </a:r>
            <a:r>
              <a:rPr lang="en-US" dirty="0"/>
              <a:t> </a:t>
            </a:r>
            <a:r>
              <a:rPr lang="en-US" dirty="0" err="1"/>
              <a:t>tay</a:t>
            </a:r>
            <a:r>
              <a:rPr lang="en-US" dirty="0"/>
              <a:t>, UL 153,</a:t>
            </a:r>
            <a:endParaRPr lang="vi-VN" dirty="0"/>
          </a:p>
          <a:p>
            <a:pPr marL="0" indent="0">
              <a:buNone/>
            </a:pPr>
            <a:r>
              <a:rPr lang="en-US" dirty="0"/>
              <a:t>c) </a:t>
            </a:r>
            <a:r>
              <a:rPr lang="en-US" dirty="0" err="1"/>
              <a:t>Đèn</a:t>
            </a:r>
            <a:r>
              <a:rPr lang="en-US" dirty="0"/>
              <a:t> </a:t>
            </a:r>
            <a:r>
              <a:rPr lang="en-US" dirty="0" err="1"/>
              <a:t>dưới</a:t>
            </a:r>
            <a:r>
              <a:rPr lang="en-US" dirty="0"/>
              <a:t> </a:t>
            </a:r>
            <a:r>
              <a:rPr lang="en-US" dirty="0" err="1"/>
              <a:t>nước</a:t>
            </a:r>
            <a:r>
              <a:rPr lang="en-US" dirty="0"/>
              <a:t> </a:t>
            </a:r>
            <a:r>
              <a:rPr lang="en-US" dirty="0" err="1"/>
              <a:t>và</a:t>
            </a:r>
            <a:r>
              <a:rPr lang="en-US" dirty="0"/>
              <a:t> </a:t>
            </a:r>
            <a:r>
              <a:rPr lang="en-US" dirty="0" err="1"/>
              <a:t>Hộp</a:t>
            </a:r>
            <a:r>
              <a:rPr lang="en-US" dirty="0"/>
              <a:t> </a:t>
            </a:r>
            <a:r>
              <a:rPr lang="en-US" dirty="0" err="1"/>
              <a:t>nối</a:t>
            </a:r>
            <a:r>
              <a:rPr lang="en-US" dirty="0"/>
              <a:t> </a:t>
            </a:r>
            <a:r>
              <a:rPr lang="en-US" dirty="0" err="1"/>
              <a:t>chìm</a:t>
            </a:r>
            <a:r>
              <a:rPr lang="en-US" dirty="0"/>
              <a:t> </a:t>
            </a:r>
            <a:r>
              <a:rPr lang="en-US" dirty="0" err="1"/>
              <a:t>dưới</a:t>
            </a:r>
            <a:r>
              <a:rPr lang="en-US" dirty="0"/>
              <a:t> </a:t>
            </a:r>
            <a:r>
              <a:rPr lang="en-US" dirty="0" err="1"/>
              <a:t>nước</a:t>
            </a:r>
            <a:r>
              <a:rPr lang="en-US" dirty="0"/>
              <a:t>, UL 676,</a:t>
            </a:r>
            <a:endParaRPr lang="vi-VN" dirty="0"/>
          </a:p>
          <a:p>
            <a:pPr marL="0" indent="0">
              <a:buNone/>
            </a:pPr>
            <a:r>
              <a:rPr lang="en-US" dirty="0"/>
              <a:t>d) </a:t>
            </a:r>
            <a:r>
              <a:rPr lang="en-US" dirty="0" err="1"/>
              <a:t>Chiếu</a:t>
            </a:r>
            <a:r>
              <a:rPr lang="en-US" dirty="0"/>
              <a:t> </a:t>
            </a:r>
            <a:r>
              <a:rPr lang="en-US" dirty="0" err="1"/>
              <a:t>sáng</a:t>
            </a:r>
            <a:r>
              <a:rPr lang="en-US" dirty="0"/>
              <a:t> </a:t>
            </a:r>
            <a:r>
              <a:rPr lang="en-US" dirty="0" err="1"/>
              <a:t>khẩn</a:t>
            </a:r>
            <a:r>
              <a:rPr lang="en-US" dirty="0"/>
              <a:t> </a:t>
            </a:r>
            <a:r>
              <a:rPr lang="en-US" dirty="0" err="1"/>
              <a:t>cấp</a:t>
            </a:r>
            <a:r>
              <a:rPr lang="en-US" dirty="0"/>
              <a:t> </a:t>
            </a:r>
            <a:r>
              <a:rPr lang="en-US" dirty="0" err="1"/>
              <a:t>và</a:t>
            </a:r>
            <a:r>
              <a:rPr lang="en-US" dirty="0"/>
              <a:t> </a:t>
            </a:r>
            <a:r>
              <a:rPr lang="en-US" dirty="0" err="1"/>
              <a:t>thiết</a:t>
            </a:r>
            <a:r>
              <a:rPr lang="en-US" dirty="0"/>
              <a:t> </a:t>
            </a:r>
            <a:r>
              <a:rPr lang="en-US" dirty="0" err="1"/>
              <a:t>bị</a:t>
            </a:r>
            <a:r>
              <a:rPr lang="en-US" dirty="0"/>
              <a:t> </a:t>
            </a:r>
            <a:r>
              <a:rPr lang="en-US" dirty="0" err="1"/>
              <a:t>cấp</a:t>
            </a:r>
            <a:r>
              <a:rPr lang="en-US" dirty="0"/>
              <a:t> </a:t>
            </a:r>
            <a:r>
              <a:rPr lang="en-US" dirty="0" err="1"/>
              <a:t>điện</a:t>
            </a:r>
            <a:r>
              <a:rPr lang="en-US" dirty="0"/>
              <a:t>, UL 924,</a:t>
            </a:r>
            <a:endParaRPr lang="vi-VN" dirty="0"/>
          </a:p>
          <a:p>
            <a:pPr marL="0" indent="0">
              <a:buNone/>
            </a:pPr>
            <a:r>
              <a:rPr lang="en-US" dirty="0"/>
              <a:t>e) </a:t>
            </a:r>
            <a:r>
              <a:rPr lang="en-US" dirty="0" err="1"/>
              <a:t>Đèn</a:t>
            </a:r>
            <a:r>
              <a:rPr lang="en-US" dirty="0"/>
              <a:t> </a:t>
            </a:r>
            <a:r>
              <a:rPr lang="en-US" dirty="0" err="1"/>
              <a:t>chiếu</a:t>
            </a:r>
            <a:r>
              <a:rPr lang="en-US" dirty="0"/>
              <a:t> </a:t>
            </a:r>
            <a:r>
              <a:rPr lang="en-US" dirty="0" err="1"/>
              <a:t>sáng</a:t>
            </a:r>
            <a:r>
              <a:rPr lang="en-US" dirty="0"/>
              <a:t> </a:t>
            </a:r>
            <a:r>
              <a:rPr lang="en-US" dirty="0" err="1"/>
              <a:t>sân</a:t>
            </a:r>
            <a:r>
              <a:rPr lang="en-US" dirty="0"/>
              <a:t> </a:t>
            </a:r>
            <a:r>
              <a:rPr lang="en-US" dirty="0" err="1"/>
              <a:t>khấu</a:t>
            </a:r>
            <a:r>
              <a:rPr lang="en-US" dirty="0"/>
              <a:t>, Studio, </a:t>
            </a:r>
            <a:r>
              <a:rPr lang="en-US" dirty="0" err="1"/>
              <a:t>đèn</a:t>
            </a:r>
            <a:r>
              <a:rPr lang="en-US" dirty="0"/>
              <a:t> </a:t>
            </a:r>
            <a:r>
              <a:rPr lang="en-US" dirty="0" err="1"/>
              <a:t>thanh</a:t>
            </a:r>
            <a:r>
              <a:rPr lang="en-US" dirty="0"/>
              <a:t> </a:t>
            </a:r>
            <a:r>
              <a:rPr lang="en-US" dirty="0" err="1"/>
              <a:t>đầu</a:t>
            </a:r>
            <a:r>
              <a:rPr lang="en-US" dirty="0"/>
              <a:t> </a:t>
            </a:r>
            <a:r>
              <a:rPr lang="en-US" dirty="0" err="1"/>
              <a:t>nối</a:t>
            </a:r>
            <a:r>
              <a:rPr lang="en-US" dirty="0"/>
              <a:t>, UL 1573,</a:t>
            </a:r>
            <a:endParaRPr lang="vi-VN" dirty="0"/>
          </a:p>
          <a:p>
            <a:pPr marL="0" indent="0">
              <a:buNone/>
            </a:pPr>
            <a:r>
              <a:rPr lang="en-US" dirty="0"/>
              <a:t>f) </a:t>
            </a:r>
            <a:r>
              <a:rPr lang="en-US" dirty="0" err="1"/>
              <a:t>Hệ</a:t>
            </a:r>
            <a:r>
              <a:rPr lang="en-US" dirty="0"/>
              <a:t> </a:t>
            </a:r>
            <a:r>
              <a:rPr lang="en-US" dirty="0" err="1"/>
              <a:t>thống</a:t>
            </a:r>
            <a:r>
              <a:rPr lang="en-US" dirty="0"/>
              <a:t> </a:t>
            </a:r>
            <a:r>
              <a:rPr lang="en-US" dirty="0" err="1"/>
              <a:t>đèn</a:t>
            </a:r>
            <a:r>
              <a:rPr lang="en-US" dirty="0"/>
              <a:t> </a:t>
            </a:r>
            <a:r>
              <a:rPr lang="en-US" dirty="0" err="1"/>
              <a:t>chiếu</a:t>
            </a:r>
            <a:r>
              <a:rPr lang="en-US" dirty="0"/>
              <a:t> </a:t>
            </a:r>
            <a:r>
              <a:rPr lang="en-US" dirty="0" err="1"/>
              <a:t>sáng</a:t>
            </a:r>
            <a:r>
              <a:rPr lang="en-US" dirty="0"/>
              <a:t> </a:t>
            </a:r>
            <a:r>
              <a:rPr lang="en-US" dirty="0" err="1"/>
              <a:t>thanh</a:t>
            </a:r>
            <a:r>
              <a:rPr lang="en-US" dirty="0"/>
              <a:t> ray (track), UL 1574,</a:t>
            </a:r>
            <a:endParaRPr lang="vi-VN" dirty="0"/>
          </a:p>
          <a:p>
            <a:pPr marL="0" indent="0">
              <a:buNone/>
            </a:pPr>
            <a:r>
              <a:rPr lang="en-US" dirty="0"/>
              <a:t>g) </a:t>
            </a:r>
            <a:r>
              <a:rPr lang="en-US" dirty="0" err="1"/>
              <a:t>Đèn</a:t>
            </a:r>
            <a:r>
              <a:rPr lang="en-US" dirty="0"/>
              <a:t> </a:t>
            </a:r>
            <a:r>
              <a:rPr lang="en-US" dirty="0" err="1"/>
              <a:t>chiếu</a:t>
            </a:r>
            <a:r>
              <a:rPr lang="en-US" dirty="0"/>
              <a:t> </a:t>
            </a:r>
            <a:r>
              <a:rPr lang="en-US" dirty="0" err="1"/>
              <a:t>sáng</a:t>
            </a:r>
            <a:r>
              <a:rPr lang="en-US" dirty="0"/>
              <a:t>, UL 1598,</a:t>
            </a:r>
            <a:endParaRPr lang="vi-VN" dirty="0"/>
          </a:p>
          <a:p>
            <a:pPr marL="0" indent="0">
              <a:buNone/>
            </a:pPr>
            <a:r>
              <a:rPr lang="en-US" dirty="0"/>
              <a:t>h) </a:t>
            </a:r>
            <a:r>
              <a:rPr lang="en-US" dirty="0" err="1"/>
              <a:t>Đèn</a:t>
            </a:r>
            <a:r>
              <a:rPr lang="en-US" dirty="0"/>
              <a:t> </a:t>
            </a:r>
            <a:r>
              <a:rPr lang="en-US" dirty="0" err="1"/>
              <a:t>ngủ</a:t>
            </a:r>
            <a:r>
              <a:rPr lang="en-US" dirty="0"/>
              <a:t> </a:t>
            </a:r>
            <a:r>
              <a:rPr lang="en-US" dirty="0" err="1"/>
              <a:t>cắm</a:t>
            </a:r>
            <a:r>
              <a:rPr lang="en-US" dirty="0"/>
              <a:t> </a:t>
            </a:r>
            <a:r>
              <a:rPr lang="en-US" dirty="0" err="1"/>
              <a:t>trực</a:t>
            </a:r>
            <a:r>
              <a:rPr lang="en-US" dirty="0"/>
              <a:t> </a:t>
            </a:r>
            <a:r>
              <a:rPr lang="en-US" dirty="0" err="1"/>
              <a:t>tiếp</a:t>
            </a:r>
            <a:r>
              <a:rPr lang="en-US" dirty="0"/>
              <a:t>, UL 1786,</a:t>
            </a:r>
            <a:endParaRPr lang="vi-VN" dirty="0"/>
          </a:p>
          <a:p>
            <a:pPr marL="0" indent="0">
              <a:buNone/>
            </a:pPr>
            <a:r>
              <a:rPr lang="en-US" dirty="0"/>
              <a:t>i) </a:t>
            </a:r>
            <a:r>
              <a:rPr lang="en-US" dirty="0" err="1"/>
              <a:t>Hệ</a:t>
            </a:r>
            <a:r>
              <a:rPr lang="en-US" dirty="0"/>
              <a:t> </a:t>
            </a:r>
            <a:r>
              <a:rPr lang="en-US" dirty="0" err="1"/>
              <a:t>thống</a:t>
            </a:r>
            <a:r>
              <a:rPr lang="en-US" dirty="0"/>
              <a:t> </a:t>
            </a:r>
            <a:r>
              <a:rPr lang="en-US" dirty="0" err="1"/>
              <a:t>chiếu</a:t>
            </a:r>
            <a:r>
              <a:rPr lang="en-US" dirty="0"/>
              <a:t> </a:t>
            </a:r>
            <a:r>
              <a:rPr lang="en-US" dirty="0" err="1"/>
              <a:t>sáng</a:t>
            </a:r>
            <a:r>
              <a:rPr lang="en-US" dirty="0"/>
              <a:t> </a:t>
            </a:r>
            <a:r>
              <a:rPr lang="en-US" dirty="0" err="1"/>
              <a:t>cảnh</a:t>
            </a:r>
            <a:r>
              <a:rPr lang="en-US" dirty="0"/>
              <a:t> </a:t>
            </a:r>
            <a:r>
              <a:rPr lang="en-US" dirty="0" err="1"/>
              <a:t>quan</a:t>
            </a:r>
            <a:r>
              <a:rPr lang="en-US" dirty="0"/>
              <a:t> </a:t>
            </a:r>
            <a:r>
              <a:rPr lang="en-US" dirty="0" err="1"/>
              <a:t>điện</a:t>
            </a:r>
            <a:r>
              <a:rPr lang="en-US" dirty="0"/>
              <a:t> </a:t>
            </a:r>
            <a:r>
              <a:rPr lang="en-US" dirty="0" err="1"/>
              <a:t>áp</a:t>
            </a:r>
            <a:r>
              <a:rPr lang="en-US" dirty="0"/>
              <a:t> </a:t>
            </a:r>
            <a:r>
              <a:rPr lang="en-US" dirty="0" err="1"/>
              <a:t>thấp</a:t>
            </a:r>
            <a:r>
              <a:rPr lang="en-US" dirty="0"/>
              <a:t>, UL 1838,</a:t>
            </a:r>
            <a:endParaRPr lang="vi-VN" dirty="0"/>
          </a:p>
          <a:p>
            <a:pPr marL="0" indent="0">
              <a:buNone/>
            </a:pPr>
            <a:r>
              <a:rPr lang="en-US" dirty="0"/>
              <a:t>j) </a:t>
            </a:r>
            <a:r>
              <a:rPr lang="en-US" dirty="0" err="1"/>
              <a:t>Đèn</a:t>
            </a:r>
            <a:r>
              <a:rPr lang="en-US" dirty="0"/>
              <a:t> </a:t>
            </a:r>
            <a:r>
              <a:rPr lang="en-US" dirty="0" err="1"/>
              <a:t>balast</a:t>
            </a:r>
            <a:r>
              <a:rPr lang="en-US" dirty="0"/>
              <a:t> </a:t>
            </a:r>
            <a:r>
              <a:rPr lang="en-US" dirty="0" err="1"/>
              <a:t>lắp</a:t>
            </a:r>
            <a:r>
              <a:rPr lang="en-US" dirty="0"/>
              <a:t> </a:t>
            </a:r>
            <a:r>
              <a:rPr lang="en-US" dirty="0" err="1"/>
              <a:t>liền</a:t>
            </a:r>
            <a:r>
              <a:rPr lang="en-US" dirty="0"/>
              <a:t> </a:t>
            </a:r>
            <a:r>
              <a:rPr lang="en-US" dirty="0" err="1"/>
              <a:t>và</a:t>
            </a:r>
            <a:r>
              <a:rPr lang="en-US" dirty="0"/>
              <a:t> </a:t>
            </a:r>
            <a:r>
              <a:rPr lang="en-US" dirty="0" err="1"/>
              <a:t>bộ</a:t>
            </a:r>
            <a:r>
              <a:rPr lang="en-US" dirty="0"/>
              <a:t> Adapters </a:t>
            </a:r>
            <a:r>
              <a:rPr lang="en-US" dirty="0" err="1"/>
              <a:t>cho</a:t>
            </a:r>
            <a:r>
              <a:rPr lang="en-US" dirty="0"/>
              <a:t> </a:t>
            </a:r>
            <a:r>
              <a:rPr lang="en-US" dirty="0" err="1"/>
              <a:t>đèn</a:t>
            </a:r>
            <a:r>
              <a:rPr lang="en-US" dirty="0"/>
              <a:t>, UL 1993,</a:t>
            </a:r>
            <a:endParaRPr lang="vi-VN" dirty="0"/>
          </a:p>
          <a:p>
            <a:pPr marL="0" indent="0">
              <a:buNone/>
            </a:pPr>
            <a:r>
              <a:rPr lang="en-US" dirty="0"/>
              <a:t>k) </a:t>
            </a:r>
            <a:r>
              <a:rPr lang="en-US" dirty="0" err="1"/>
              <a:t>Hệ</a:t>
            </a:r>
            <a:r>
              <a:rPr lang="en-US" dirty="0"/>
              <a:t> </a:t>
            </a:r>
            <a:r>
              <a:rPr lang="en-US" dirty="0" err="1"/>
              <a:t>thống</a:t>
            </a:r>
            <a:r>
              <a:rPr lang="en-US" dirty="0"/>
              <a:t> </a:t>
            </a:r>
            <a:r>
              <a:rPr lang="en-US" dirty="0" err="1"/>
              <a:t>đèn</a:t>
            </a:r>
            <a:r>
              <a:rPr lang="en-US" dirty="0"/>
              <a:t> </a:t>
            </a:r>
            <a:r>
              <a:rPr lang="en-US" dirty="0" err="1"/>
              <a:t>đánh</a:t>
            </a:r>
            <a:r>
              <a:rPr lang="en-US" dirty="0"/>
              <a:t> </a:t>
            </a:r>
            <a:r>
              <a:rPr lang="en-US" dirty="0" err="1"/>
              <a:t>dấu</a:t>
            </a:r>
            <a:r>
              <a:rPr lang="en-US" dirty="0"/>
              <a:t> </a:t>
            </a:r>
            <a:r>
              <a:rPr lang="en-US" dirty="0" err="1"/>
              <a:t>đường</a:t>
            </a:r>
            <a:r>
              <a:rPr lang="en-US" dirty="0"/>
              <a:t> </a:t>
            </a:r>
            <a:r>
              <a:rPr lang="en-US" dirty="0" err="1"/>
              <a:t>vào</a:t>
            </a:r>
            <a:r>
              <a:rPr lang="en-US" dirty="0"/>
              <a:t> </a:t>
            </a:r>
            <a:r>
              <a:rPr lang="en-US" dirty="0" err="1"/>
              <a:t>ra</a:t>
            </a:r>
            <a:r>
              <a:rPr lang="en-US" dirty="0"/>
              <a:t>, UL 1994, </a:t>
            </a:r>
            <a:r>
              <a:rPr lang="en-US" dirty="0" err="1"/>
              <a:t>và</a:t>
            </a:r>
            <a:endParaRPr lang="vi-VN" dirty="0"/>
          </a:p>
          <a:p>
            <a:pPr marL="0" indent="0">
              <a:buNone/>
            </a:pPr>
            <a:r>
              <a:rPr lang="en-US" dirty="0"/>
              <a:t>l) </a:t>
            </a:r>
            <a:r>
              <a:rPr lang="en-US" dirty="0" err="1"/>
              <a:t>Hệ</a:t>
            </a:r>
            <a:r>
              <a:rPr lang="en-US" dirty="0"/>
              <a:t> </a:t>
            </a:r>
            <a:r>
              <a:rPr lang="en-US" dirty="0" err="1"/>
              <a:t>thống</a:t>
            </a:r>
            <a:r>
              <a:rPr lang="en-US" dirty="0"/>
              <a:t> </a:t>
            </a:r>
            <a:r>
              <a:rPr lang="en-US" dirty="0" err="1"/>
              <a:t>chiếu</a:t>
            </a:r>
            <a:r>
              <a:rPr lang="en-US" dirty="0"/>
              <a:t> </a:t>
            </a:r>
            <a:r>
              <a:rPr lang="en-US" dirty="0" err="1"/>
              <a:t>sáng</a:t>
            </a:r>
            <a:r>
              <a:rPr lang="en-US" dirty="0"/>
              <a:t> </a:t>
            </a:r>
            <a:r>
              <a:rPr lang="en-US" dirty="0" err="1"/>
              <a:t>điện</a:t>
            </a:r>
            <a:r>
              <a:rPr lang="en-US" dirty="0"/>
              <a:t> </a:t>
            </a:r>
            <a:r>
              <a:rPr lang="en-US" dirty="0" err="1"/>
              <a:t>áp</a:t>
            </a:r>
            <a:r>
              <a:rPr lang="en-US" dirty="0"/>
              <a:t> </a:t>
            </a:r>
            <a:r>
              <a:rPr lang="en-US" dirty="0" err="1"/>
              <a:t>thấp</a:t>
            </a:r>
            <a:r>
              <a:rPr lang="en-US" dirty="0"/>
              <a:t>, UL 2108.</a:t>
            </a:r>
            <a:endParaRPr lang="vi-VN" u="sng" dirty="0"/>
          </a:p>
        </p:txBody>
      </p:sp>
    </p:spTree>
    <p:extLst>
      <p:ext uri="{BB962C8B-B14F-4D97-AF65-F5344CB8AC3E}">
        <p14:creationId xmlns:p14="http://schemas.microsoft.com/office/powerpoint/2010/main" val="2633104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dirty="0" smtClean="0"/>
              <a:t>6. Kết cấu cơ khí</a:t>
            </a:r>
            <a:endParaRPr lang="vi-VN" sz="3600" dirty="0"/>
          </a:p>
        </p:txBody>
      </p:sp>
      <p:sp>
        <p:nvSpPr>
          <p:cNvPr id="3" name="Content Placeholder 2"/>
          <p:cNvSpPr>
            <a:spLocks noGrp="1"/>
          </p:cNvSpPr>
          <p:nvPr>
            <p:ph idx="1"/>
          </p:nvPr>
        </p:nvSpPr>
        <p:spPr>
          <a:xfrm>
            <a:off x="457200" y="908720"/>
            <a:ext cx="8229600" cy="5217443"/>
          </a:xfrm>
        </p:spPr>
        <p:txBody>
          <a:bodyPr>
            <a:normAutofit fontScale="62500" lnSpcReduction="20000"/>
          </a:bodyPr>
          <a:lstStyle/>
          <a:p>
            <a:pPr marL="0" indent="0">
              <a:buNone/>
            </a:pPr>
            <a:r>
              <a:rPr lang="vi-VN" dirty="0"/>
              <a:t>6.1.1 Thiết bị, dự định sẽ sử dụng trong một ứng dụng được xác định bởi một trong các tiêu chuẩn quy định tại mục 1.3, sẽ phải tuân thủ các yêu cầu kết cấu cơ khí của tiêu chuẩn đó. Nếu ứng dụng không được quy định hoặc được xác định, hoặc nếu tính năng kết cấu đặc thù không nằm trong tiêu chuẩn đã được xác định ở mục 1.3, thiết bị sẽ phải tuân theo các yêu cầu kết cấu cơ khí ở phần này</a:t>
            </a:r>
            <a:r>
              <a:rPr lang="vi-VN" dirty="0" smtClean="0"/>
              <a:t>.</a:t>
            </a:r>
          </a:p>
          <a:p>
            <a:pPr marL="0" indent="0">
              <a:buNone/>
            </a:pPr>
            <a:endParaRPr lang="vi-VN" dirty="0"/>
          </a:p>
          <a:p>
            <a:pPr marL="0" indent="0">
              <a:buNone/>
            </a:pPr>
            <a:r>
              <a:rPr lang="vi-VN" dirty="0"/>
              <a:t>6.1.2 Vỏ hộp của thiết bị có tác dụng ngăn ngừa sự tiếp xúc của con người với các phần không được cách điện mà dẫn tới nguy cơ bị điện giật, kiềm chế bất kỳ hỏa hoạn nào khởi phát bên trong thiết bị và ngăn ngừa sự hư hỏng cơ học đối với các bộ phận bên trong</a:t>
            </a:r>
            <a:r>
              <a:rPr lang="vi-VN" dirty="0" smtClean="0"/>
              <a:t>.</a:t>
            </a:r>
          </a:p>
          <a:p>
            <a:pPr marL="0" indent="0">
              <a:buNone/>
            </a:pPr>
            <a:endParaRPr lang="vi-VN" dirty="0"/>
          </a:p>
          <a:p>
            <a:pPr marL="0" indent="0">
              <a:buNone/>
            </a:pPr>
            <a:r>
              <a:rPr lang="vi-VN" dirty="0"/>
              <a:t>6.1.3 Mạch gây nguy hiểm điện giật hoặc nguy cơ hỏa hoạn phải được trang bị một vỏ hộp điện hoặc chống cháy phù hợp với mục 6.2 hoặc 6.3.</a:t>
            </a:r>
          </a:p>
          <a:p>
            <a:pPr marL="0" indent="0">
              <a:buNone/>
            </a:pPr>
            <a:r>
              <a:rPr lang="vi-VN" dirty="0"/>
              <a:t>6.1.4 Vỏ hộp điện hoặc chống cháy được bảo vệ ở vị trí tuân theo Thử nghiệm Hỗ trợ Kết dính ở mục 8.13. Kỹ thuật tổng hợp, như hàn bằng dung môi, hàn siêu âm, cảm ứng điện từ và hàn nhiệt được cho phép mà không cần thử nghiệm.</a:t>
            </a:r>
          </a:p>
        </p:txBody>
      </p:sp>
    </p:spTree>
    <p:extLst>
      <p:ext uri="{BB962C8B-B14F-4D97-AF65-F5344CB8AC3E}">
        <p14:creationId xmlns:p14="http://schemas.microsoft.com/office/powerpoint/2010/main" val="1074692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u="sng" dirty="0">
                <a:hlinkClick r:id="rId2" action="ppaction://hlinkfile"/>
              </a:rPr>
              <a:t>6 Kết cấu cơ khí</a:t>
            </a:r>
            <a:endParaRPr lang="vi-VN" sz="3600" dirty="0"/>
          </a:p>
        </p:txBody>
      </p:sp>
      <p:sp>
        <p:nvSpPr>
          <p:cNvPr id="3" name="Content Placeholder 2"/>
          <p:cNvSpPr>
            <a:spLocks noGrp="1"/>
          </p:cNvSpPr>
          <p:nvPr>
            <p:ph idx="1"/>
          </p:nvPr>
        </p:nvSpPr>
        <p:spPr>
          <a:xfrm>
            <a:off x="457200" y="908720"/>
            <a:ext cx="8229600" cy="5217443"/>
          </a:xfrm>
        </p:spPr>
        <p:txBody>
          <a:bodyPr>
            <a:normAutofit/>
          </a:bodyPr>
          <a:lstStyle/>
          <a:p>
            <a:r>
              <a:rPr lang="vi-VN" dirty="0">
                <a:hlinkClick r:id="rId3" action="ppaction://hlinkfile"/>
              </a:rPr>
              <a:t>6.2 Độ dầy kim loại</a:t>
            </a:r>
            <a:endParaRPr lang="vi-VN" dirty="0"/>
          </a:p>
          <a:p>
            <a:r>
              <a:rPr lang="vi-VN" u="sng" dirty="0">
                <a:hlinkClick r:id="rId4" action="ppaction://hlinkfile"/>
              </a:rPr>
              <a:t>6.3 Vật liệu Polymer</a:t>
            </a:r>
            <a:endParaRPr lang="vi-VN" u="sng" dirty="0"/>
          </a:p>
          <a:p>
            <a:r>
              <a:rPr lang="vi-VN" u="sng" dirty="0">
                <a:hlinkClick r:id="rId5" action="ppaction://hlinkfile"/>
              </a:rPr>
              <a:t>6.4 Lỗ hở của vỏ hộp</a:t>
            </a:r>
            <a:endParaRPr lang="vi-VN" u="sng" dirty="0"/>
          </a:p>
          <a:p>
            <a:r>
              <a:rPr lang="vi-VN" u="sng" dirty="0">
                <a:hlinkClick r:id="rId6" action="ppaction://hlinkfile"/>
              </a:rPr>
              <a:t>6.5 Bảo vệ dây dẫn</a:t>
            </a:r>
            <a:endParaRPr lang="vi-VN" u="sng" dirty="0"/>
          </a:p>
          <a:p>
            <a:r>
              <a:rPr lang="vi-VN" u="sng" dirty="0">
                <a:hlinkClick r:id="rId7" action="ppaction://hlinkfile"/>
              </a:rPr>
              <a:t>6.6 Giảm sức căng</a:t>
            </a:r>
            <a:endParaRPr lang="vi-VN" u="sng" dirty="0"/>
          </a:p>
          <a:p>
            <a:r>
              <a:rPr lang="vi-VN" u="sng" dirty="0">
                <a:hlinkClick r:id="rId8" action="ppaction://hlinkfile"/>
              </a:rPr>
              <a:t>6.7 Hợp chất nhúng phủ (cách điện)</a:t>
            </a:r>
            <a:endParaRPr lang="vi-VN" u="sng" dirty="0"/>
          </a:p>
        </p:txBody>
      </p:sp>
    </p:spTree>
    <p:extLst>
      <p:ext uri="{BB962C8B-B14F-4D97-AF65-F5344CB8AC3E}">
        <p14:creationId xmlns:p14="http://schemas.microsoft.com/office/powerpoint/2010/main" val="665873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a:solidFill>
            <a:srgbClr val="FFFF00"/>
          </a:solidFill>
        </p:spPr>
        <p:txBody>
          <a:bodyPr>
            <a:noAutofit/>
          </a:bodyPr>
          <a:lstStyle/>
          <a:p>
            <a:r>
              <a:rPr lang="vi-VN" sz="3600" u="sng" dirty="0">
                <a:hlinkClick r:id="rId2" action="ppaction://hlinkfile"/>
              </a:rPr>
              <a:t>6 Kết cấu cơ khí</a:t>
            </a:r>
            <a:endParaRPr lang="vi-VN" sz="3600" dirty="0"/>
          </a:p>
        </p:txBody>
      </p:sp>
      <p:sp>
        <p:nvSpPr>
          <p:cNvPr id="3" name="Content Placeholder 2"/>
          <p:cNvSpPr>
            <a:spLocks noGrp="1"/>
          </p:cNvSpPr>
          <p:nvPr>
            <p:ph idx="1"/>
          </p:nvPr>
        </p:nvSpPr>
        <p:spPr>
          <a:xfrm>
            <a:off x="457200" y="908721"/>
            <a:ext cx="8229600" cy="792088"/>
          </a:xfrm>
        </p:spPr>
        <p:txBody>
          <a:bodyPr>
            <a:normAutofit/>
          </a:bodyPr>
          <a:lstStyle/>
          <a:p>
            <a:r>
              <a:rPr lang="vi-VN" dirty="0">
                <a:hlinkClick r:id="rId3" action="ppaction://hlinkfile"/>
              </a:rPr>
              <a:t>6.2 Độ dầy kim </a:t>
            </a:r>
            <a:r>
              <a:rPr lang="vi-VN" dirty="0" smtClean="0">
                <a:hlinkClick r:id="rId3" action="ppaction://hlinkfile"/>
              </a:rPr>
              <a:t>loại</a:t>
            </a:r>
            <a:endParaRPr lang="vi-VN" dirty="0" smtClean="0"/>
          </a:p>
          <a:p>
            <a:endParaRPr lang="vi-VN" dirty="0"/>
          </a:p>
        </p:txBody>
      </p:sp>
      <p:pic>
        <p:nvPicPr>
          <p:cNvPr id="4" name="Picture 3"/>
          <p:cNvPicPr/>
          <p:nvPr/>
        </p:nvPicPr>
        <p:blipFill>
          <a:blip r:embed="rId4"/>
          <a:stretch>
            <a:fillRect/>
          </a:stretch>
        </p:blipFill>
        <p:spPr>
          <a:xfrm>
            <a:off x="755576" y="1700808"/>
            <a:ext cx="7776864" cy="4032448"/>
          </a:xfrm>
          <a:prstGeom prst="rect">
            <a:avLst/>
          </a:prstGeom>
        </p:spPr>
      </p:pic>
      <p:sp>
        <p:nvSpPr>
          <p:cNvPr id="5" name="Content Placeholder 2"/>
          <p:cNvSpPr txBox="1">
            <a:spLocks/>
          </p:cNvSpPr>
          <p:nvPr/>
        </p:nvSpPr>
        <p:spPr>
          <a:xfrm>
            <a:off x="319289" y="5755711"/>
            <a:ext cx="8229600"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dirty="0" smtClean="0"/>
              <a:t>Có 3 khoản phải xem xét ở mục này</a:t>
            </a:r>
          </a:p>
          <a:p>
            <a:endParaRPr lang="vi-VN" dirty="0"/>
          </a:p>
        </p:txBody>
      </p:sp>
    </p:spTree>
    <p:extLst>
      <p:ext uri="{BB962C8B-B14F-4D97-AF65-F5344CB8AC3E}">
        <p14:creationId xmlns:p14="http://schemas.microsoft.com/office/powerpoint/2010/main" val="665873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989</TotalTime>
  <Words>7224</Words>
  <Application>Microsoft Office PowerPoint</Application>
  <PresentationFormat>On-screen Show (4:3)</PresentationFormat>
  <Paragraphs>378</Paragraphs>
  <Slides>55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Office Theme</vt:lpstr>
      <vt:lpstr>Bitmap Image</vt:lpstr>
      <vt:lpstr>Các tiêu chuẩn áp dụng cho LED driver</vt:lpstr>
      <vt:lpstr>4. Nguồn cấp, LED drivers và biến áp</vt:lpstr>
      <vt:lpstr>5. Định nghĩa môi trường</vt:lpstr>
      <vt:lpstr>5. Định nghĩa môi trường</vt:lpstr>
      <vt:lpstr>5. Định nghĩa môi trường</vt:lpstr>
      <vt:lpstr>6. Kết cấu cơ khí</vt:lpstr>
      <vt:lpstr>6. Kết cấu cơ khí</vt:lpstr>
      <vt:lpstr>6 Kết cấu cơ khí</vt:lpstr>
      <vt:lpstr>6 Kết cấu cơ khí</vt:lpstr>
      <vt:lpstr>6 Kết cấu cơ khí</vt:lpstr>
      <vt:lpstr>6 Kết cấu cơ khí</vt:lpstr>
      <vt:lpstr>6 Kết cấu cơ khí</vt:lpstr>
      <vt:lpstr>6 Kết cấu cơ khí</vt:lpstr>
      <vt:lpstr>6 Kết cấu cơ khí</vt:lpstr>
      <vt:lpstr>7 Kết cấu điện</vt:lpstr>
      <vt:lpstr>7 Kết cấu điện</vt:lpstr>
      <vt:lpstr>7 Kết cấu điện</vt:lpstr>
      <vt:lpstr>7 Kết cấu điện</vt:lpstr>
      <vt:lpstr>7 Kết cấu điện</vt:lpstr>
      <vt:lpstr>7 Kết cấu điện</vt:lpstr>
      <vt:lpstr>7 Kết cấu điện</vt:lpstr>
      <vt:lpstr>7 Kết cấu điện</vt:lpstr>
      <vt:lpstr>7 Kết cấu điện</vt:lpstr>
      <vt:lpstr>7 Kết cấu điện</vt:lpstr>
      <vt:lpstr>7 Kết cấu điện</vt:lpstr>
      <vt:lpstr>7 Kết cấu điện</vt:lpstr>
      <vt:lpstr>7 Kết cấu điện</vt:lpstr>
      <vt:lpstr>7 Kết cấu điện</vt:lpstr>
      <vt:lpstr>7 Kết cấu điện</vt:lpstr>
      <vt:lpstr>Các thử nghiệm</vt:lpstr>
      <vt:lpstr>8 Thử nghiệm tính năng</vt:lpstr>
      <vt:lpstr>8 Thử nghiệm tính năng</vt:lpstr>
      <vt:lpstr>8 Thử nghiệm tính năng</vt:lpstr>
      <vt:lpstr>8 Thử nghiệm tính năng</vt:lpstr>
      <vt:lpstr>8 Thử nghiệm tính năng</vt:lpstr>
      <vt:lpstr>8 Thử nghiệm tính năng</vt:lpstr>
      <vt:lpstr>8 Thử nghiệm tính năng</vt:lpstr>
      <vt:lpstr>8 Thử nghiệm tính năng</vt:lpstr>
      <vt:lpstr>8 Thử nghiệm tính năng</vt:lpstr>
      <vt:lpstr>8 Thử nghiệm tính năng</vt:lpstr>
      <vt:lpstr>8 Thử nghiệm tính năng</vt:lpstr>
      <vt:lpstr>8 Thử nghiệm tính năng</vt:lpstr>
      <vt:lpstr>8 Thử nghiệm tính năng</vt:lpstr>
      <vt:lpstr>8 Thử nghiệm tính năng</vt:lpstr>
      <vt:lpstr>8 Thử nghiệm tính năng</vt:lpstr>
      <vt:lpstr>8 Thử nghiệm tính năng</vt:lpstr>
      <vt:lpstr>8 Thử nghiệm tính năng</vt:lpstr>
      <vt:lpstr>8 Thử nghiệm tính năng</vt:lpstr>
      <vt:lpstr>8 Thử nghiệm tính năng</vt:lpstr>
      <vt:lpstr>8 Thử nghiệm tính năng</vt:lpstr>
      <vt:lpstr>9. Nhãn mác</vt:lpstr>
      <vt:lpstr>9. Nhãn mác</vt:lpstr>
      <vt:lpstr>9. Nhãn mác</vt:lpstr>
      <vt:lpstr>9. Nhãn mác</vt:lpstr>
      <vt:lpstr>9. Nhãn mác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abc</cp:lastModifiedBy>
  <cp:revision>40</cp:revision>
  <dcterms:created xsi:type="dcterms:W3CDTF">2018-03-06T04:11:05Z</dcterms:created>
  <dcterms:modified xsi:type="dcterms:W3CDTF">2018-04-05T04:25:07Z</dcterms:modified>
</cp:coreProperties>
</file>