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9" r:id="rId3"/>
    <p:sldId id="282" r:id="rId4"/>
    <p:sldId id="287" r:id="rId5"/>
    <p:sldId id="290" r:id="rId6"/>
    <p:sldId id="291" r:id="rId7"/>
    <p:sldId id="284" r:id="rId8"/>
    <p:sldId id="257" r:id="rId9"/>
    <p:sldId id="260" r:id="rId10"/>
    <p:sldId id="265" r:id="rId11"/>
    <p:sldId id="266" r:id="rId12"/>
    <p:sldId id="261" r:id="rId13"/>
    <p:sldId id="262" r:id="rId14"/>
    <p:sldId id="268" r:id="rId15"/>
    <p:sldId id="267" r:id="rId16"/>
    <p:sldId id="269" r:id="rId17"/>
    <p:sldId id="270" r:id="rId18"/>
    <p:sldId id="271" r:id="rId19"/>
    <p:sldId id="292" r:id="rId20"/>
    <p:sldId id="272" r:id="rId21"/>
    <p:sldId id="273" r:id="rId22"/>
    <p:sldId id="274" r:id="rId23"/>
    <p:sldId id="275" r:id="rId24"/>
    <p:sldId id="276" r:id="rId25"/>
    <p:sldId id="277" r:id="rId26"/>
    <p:sldId id="278" r:id="rId27"/>
    <p:sldId id="298" r:id="rId28"/>
    <p:sldId id="279" r:id="rId29"/>
    <p:sldId id="285" r:id="rId30"/>
    <p:sldId id="295" r:id="rId31"/>
    <p:sldId id="296" r:id="rId32"/>
    <p:sldId id="297" r:id="rId33"/>
    <p:sldId id="305" r:id="rId34"/>
    <p:sldId id="303" r:id="rId35"/>
    <p:sldId id="288" r:id="rId36"/>
    <p:sldId id="299" r:id="rId37"/>
    <p:sldId id="301" r:id="rId38"/>
    <p:sldId id="300" r:id="rId39"/>
    <p:sldId id="28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p:cViewPr varScale="1">
        <p:scale>
          <a:sx n="64" d="100"/>
          <a:sy n="64" d="100"/>
        </p:scale>
        <p:origin x="-96"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7AD03-6B6F-4DB8-B278-3B8925DE37FA}" type="datetimeFigureOut">
              <a:rPr lang="en-US" smtClean="0"/>
              <a:t>12/29/2016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A199E-EB4B-463C-856E-BF778E1B3C08}" type="slidenum">
              <a:rPr lang="en-US" smtClean="0"/>
              <a:t>‹#›</a:t>
            </a:fld>
            <a:endParaRPr lang="en-US"/>
          </a:p>
        </p:txBody>
      </p:sp>
    </p:spTree>
    <p:extLst>
      <p:ext uri="{BB962C8B-B14F-4D97-AF65-F5344CB8AC3E}">
        <p14:creationId xmlns:p14="http://schemas.microsoft.com/office/powerpoint/2010/main" val="241612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199E-EB4B-463C-856E-BF778E1B3C08}" type="slidenum">
              <a:rPr lang="en-US" smtClean="0"/>
              <a:t>39</a:t>
            </a:fld>
            <a:endParaRPr lang="en-US"/>
          </a:p>
        </p:txBody>
      </p:sp>
    </p:spTree>
    <p:extLst>
      <p:ext uri="{BB962C8B-B14F-4D97-AF65-F5344CB8AC3E}">
        <p14:creationId xmlns:p14="http://schemas.microsoft.com/office/powerpoint/2010/main" val="382058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A457-E433-46F7-9E78-52603164EC7E}" type="datetime1">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5851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E8E4-413F-4071-88D6-A3F80AEE6FF3}" type="datetime1">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2218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505C9-BF4D-4E97-84B9-646C83F8FFD7}" type="datetime1">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2431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FABDB-1A10-4AE8-B059-BE7FBAF06745}" type="datetime1">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178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774FD-ADB8-49E3-A4C8-BE9AB8556F15}" type="datetime1">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922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62AB4-F9FC-4295-80AB-AA67FE96C338}" type="datetime1">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357339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360A4-0A00-45ED-BFDA-47F45FD28132}" type="datetime1">
              <a:rPr lang="en-US" smtClean="0"/>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39360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73945-9E24-4A82-AA0E-86D633FA08FC}" type="datetime1">
              <a:rPr lang="en-US" smtClean="0"/>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97361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01EB-DE65-4F18-A808-4A3A5F6BCEE6}" type="datetime1">
              <a:rPr lang="en-US" smtClean="0"/>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96865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A7BD4-F56A-425C-95B4-4330D5996B7C}" type="datetime1">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84215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9F29-B643-4F64-8EB3-0B45329B1EDF}" type="datetime1">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296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EC715-FD84-4FB4-80B6-670B57FDBA0E}" type="datetime1">
              <a:rPr lang="en-US" smtClean="0"/>
              <a:t>12/29/2016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B762-D7D0-4BE0-9AF2-065F899B6A77}" type="slidenum">
              <a:rPr lang="en-US" smtClean="0"/>
              <a:t>‹#›</a:t>
            </a:fld>
            <a:endParaRPr lang="en-US"/>
          </a:p>
        </p:txBody>
      </p:sp>
    </p:spTree>
    <p:extLst>
      <p:ext uri="{BB962C8B-B14F-4D97-AF65-F5344CB8AC3E}">
        <p14:creationId xmlns:p14="http://schemas.microsoft.com/office/powerpoint/2010/main" val="27977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file:///C:\Users\Notebook\Desktop\RD%20nh&#225;p.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hong%20set%20Varistor/03%20Leviton%20Surge%20Protective%20Devices%20(SPDs).pdf" TargetMode="External"/><Relationship Id="rId2" Type="http://schemas.openxmlformats.org/officeDocument/2006/relationships/hyperlink" Target="../Chong%20set%20Varistor/Chong%20s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Chong%20set%20Varistor/Chong%20set/SPD/Surge%20Protection%20guid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file:///C:\Users\Notebook\Desktop\RD%20nh&#225;p.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b="1" smtClean="0">
                <a:latin typeface="Arial" pitchFamily="34" charset="0"/>
                <a:cs typeface="Arial" pitchFamily="34" charset="0"/>
              </a:rPr>
              <a:t>BẢO VỆ XUNG ĐIỆN ÁP</a:t>
            </a:r>
            <a:endParaRPr lang="en-US" b="1">
              <a:latin typeface="Arial" pitchFamily="34" charset="0"/>
              <a:cs typeface="Arial" pitchFamily="34" charset="0"/>
            </a:endParaRPr>
          </a:p>
        </p:txBody>
      </p:sp>
      <p:sp>
        <p:nvSpPr>
          <p:cNvPr id="3" name="Subtitle 2"/>
          <p:cNvSpPr>
            <a:spLocks noGrp="1"/>
          </p:cNvSpPr>
          <p:nvPr>
            <p:ph type="subTitle" idx="1"/>
          </p:nvPr>
        </p:nvSpPr>
        <p:spPr>
          <a:xfrm>
            <a:off x="1524000" y="2819400"/>
            <a:ext cx="6400800" cy="2743200"/>
          </a:xfrm>
        </p:spPr>
        <p:txBody>
          <a:bodyPr>
            <a:normAutofit fontScale="92500" lnSpcReduction="20000"/>
          </a:bodyPr>
          <a:lstStyle/>
          <a:p>
            <a:pPr marL="514350" indent="-514350" algn="l">
              <a:buAutoNum type="arabicPeriod"/>
            </a:pPr>
            <a:r>
              <a:rPr lang="en-US" b="1" smtClean="0">
                <a:solidFill>
                  <a:schemeClr val="tx1"/>
                </a:solidFill>
              </a:rPr>
              <a:t>Xung </a:t>
            </a:r>
            <a:r>
              <a:rPr lang="en-US" b="1">
                <a:solidFill>
                  <a:schemeClr val="tx1"/>
                </a:solidFill>
              </a:rPr>
              <a:t>điện áp, dòng </a:t>
            </a:r>
            <a:r>
              <a:rPr lang="en-US" b="1" smtClean="0">
                <a:solidFill>
                  <a:schemeClr val="tx1"/>
                </a:solidFill>
              </a:rPr>
              <a:t>điện</a:t>
            </a:r>
          </a:p>
          <a:p>
            <a:pPr marL="514350" indent="-514350" algn="l">
              <a:buAutoNum type="arabicPeriod"/>
            </a:pPr>
            <a:r>
              <a:rPr lang="en-US" b="1" smtClean="0">
                <a:solidFill>
                  <a:schemeClr val="tx1"/>
                </a:solidFill>
              </a:rPr>
              <a:t>Khái </a:t>
            </a:r>
            <a:r>
              <a:rPr lang="en-US" b="1">
                <a:solidFill>
                  <a:schemeClr val="tx1"/>
                </a:solidFill>
              </a:rPr>
              <a:t>quát về </a:t>
            </a:r>
            <a:r>
              <a:rPr lang="en-US" b="1" smtClean="0">
                <a:solidFill>
                  <a:schemeClr val="tx1"/>
                </a:solidFill>
              </a:rPr>
              <a:t>sét</a:t>
            </a:r>
          </a:p>
          <a:p>
            <a:pPr marL="514350" indent="-514350" algn="l">
              <a:buAutoNum type="arabicPeriod"/>
            </a:pPr>
            <a:r>
              <a:rPr lang="en-US" b="1" smtClean="0">
                <a:solidFill>
                  <a:schemeClr val="tx1"/>
                </a:solidFill>
              </a:rPr>
              <a:t>Vùng </a:t>
            </a:r>
            <a:r>
              <a:rPr lang="en-US" b="1">
                <a:solidFill>
                  <a:schemeClr val="tx1"/>
                </a:solidFill>
              </a:rPr>
              <a:t>ảnh hưởng của dòng </a:t>
            </a:r>
            <a:r>
              <a:rPr lang="en-US" b="1" smtClean="0">
                <a:solidFill>
                  <a:schemeClr val="tx1"/>
                </a:solidFill>
              </a:rPr>
              <a:t>sét</a:t>
            </a:r>
          </a:p>
          <a:p>
            <a:pPr marL="514350" indent="-514350" algn="l">
              <a:buAutoNum type="arabicPeriod"/>
            </a:pPr>
            <a:r>
              <a:rPr lang="en-US" b="1">
                <a:solidFill>
                  <a:schemeClr val="tx1"/>
                </a:solidFill>
              </a:rPr>
              <a:t>Bảo vệ xung sét cho thiết </a:t>
            </a:r>
            <a:r>
              <a:rPr lang="en-US" b="1" smtClean="0">
                <a:solidFill>
                  <a:schemeClr val="tx1"/>
                </a:solidFill>
              </a:rPr>
              <a:t>bị</a:t>
            </a:r>
          </a:p>
          <a:p>
            <a:pPr marL="514350" indent="-514350" algn="l">
              <a:buAutoNum type="arabicPeriod"/>
            </a:pPr>
            <a:r>
              <a:rPr lang="en-US" b="1">
                <a:solidFill>
                  <a:schemeClr val="tx1"/>
                </a:solidFill>
              </a:rPr>
              <a:t>Tiêu chuẩn của các </a:t>
            </a:r>
            <a:r>
              <a:rPr lang="en-US" b="1" smtClean="0">
                <a:solidFill>
                  <a:schemeClr val="tx1"/>
                </a:solidFill>
              </a:rPr>
              <a:t>nước</a:t>
            </a:r>
          </a:p>
          <a:p>
            <a:pPr marL="514350" indent="-514350" algn="l">
              <a:buAutoNum type="arabicPeriod"/>
            </a:pPr>
            <a:r>
              <a:rPr lang="en-US" b="1">
                <a:solidFill>
                  <a:schemeClr val="tx1"/>
                </a:solidFill>
              </a:rPr>
              <a:t>Giải pháp</a:t>
            </a:r>
          </a:p>
        </p:txBody>
      </p:sp>
      <p:sp>
        <p:nvSpPr>
          <p:cNvPr id="4" name="Date Placeholder 3"/>
          <p:cNvSpPr>
            <a:spLocks noGrp="1"/>
          </p:cNvSpPr>
          <p:nvPr>
            <p:ph type="dt" sz="half" idx="10"/>
          </p:nvPr>
        </p:nvSpPr>
        <p:spPr/>
        <p:txBody>
          <a:bodyPr/>
          <a:lstStyle/>
          <a:p>
            <a:fld id="{0C7BE374-76AA-4A10-B69C-FD7381E81078}"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1</a:t>
            </a:fld>
            <a:endParaRPr lang="en-US"/>
          </a:p>
        </p:txBody>
      </p:sp>
    </p:spTree>
    <p:extLst>
      <p:ext uri="{BB962C8B-B14F-4D97-AF65-F5344CB8AC3E}">
        <p14:creationId xmlns:p14="http://schemas.microsoft.com/office/powerpoint/2010/main" val="251447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858000" cy="715962"/>
          </a:xfrm>
        </p:spPr>
        <p:txBody>
          <a:bodyPr>
            <a:normAutofit/>
          </a:bodyPr>
          <a:lstStyle/>
          <a:p>
            <a:r>
              <a:rPr lang="en-US" sz="3600" b="1" smtClean="0"/>
              <a:t>Sét đánh từ </a:t>
            </a:r>
            <a:r>
              <a:rPr lang="en-US" sz="3600" b="1"/>
              <a:t>mây xuống đất</a:t>
            </a:r>
          </a:p>
        </p:txBody>
      </p:sp>
      <p:sp>
        <p:nvSpPr>
          <p:cNvPr id="3" name="Content Placeholder 2"/>
          <p:cNvSpPr>
            <a:spLocks noGrp="1"/>
          </p:cNvSpPr>
          <p:nvPr>
            <p:ph idx="1"/>
          </p:nvPr>
        </p:nvSpPr>
        <p:spPr>
          <a:xfrm>
            <a:off x="304801" y="1143001"/>
            <a:ext cx="8229600" cy="1752599"/>
          </a:xfrm>
        </p:spPr>
        <p:txBody>
          <a:bodyPr>
            <a:normAutofit fontScale="92500" lnSpcReduction="10000"/>
          </a:bodyPr>
          <a:lstStyle/>
          <a:p>
            <a:pPr marL="0" indent="0">
              <a:buNone/>
            </a:pPr>
            <a:r>
              <a:rPr lang="en-US"/>
              <a:t>Đây là loại được biết đến nhiều nhất và thường xuyên xảy ra trong các kiểu sét. Trong tất cả các loại sét </a:t>
            </a:r>
            <a:r>
              <a:rPr lang="en-US" b="1"/>
              <a:t>đây là loại đe dọa </a:t>
            </a:r>
            <a:r>
              <a:rPr lang="en-US"/>
              <a:t>đến tính mạng, tài sản </a:t>
            </a:r>
            <a:r>
              <a:rPr lang="en-US" b="1"/>
              <a:t>nhiều nhất vì chúng đánh thẳng xuống đất</a:t>
            </a:r>
            <a:r>
              <a:rPr lang="en-US"/>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686800" cy="3200400"/>
          </a:xfrm>
          <a:prstGeom prst="rect">
            <a:avLst/>
          </a:prstGeom>
          <a:noFill/>
          <a:ln>
            <a:noFill/>
          </a:ln>
        </p:spPr>
      </p:pic>
      <p:sp>
        <p:nvSpPr>
          <p:cNvPr id="5" name="Content Placeholder 2"/>
          <p:cNvSpPr txBox="1">
            <a:spLocks/>
          </p:cNvSpPr>
          <p:nvPr/>
        </p:nvSpPr>
        <p:spPr>
          <a:xfrm>
            <a:off x="2209800" y="6122276"/>
            <a:ext cx="3276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Mây điện tích dương</a:t>
            </a:r>
            <a:endParaRPr lang="en-US" sz="2800"/>
          </a:p>
        </p:txBody>
      </p:sp>
      <p:sp>
        <p:nvSpPr>
          <p:cNvPr id="6" name="Content Placeholder 2"/>
          <p:cNvSpPr txBox="1">
            <a:spLocks/>
          </p:cNvSpPr>
          <p:nvPr/>
        </p:nvSpPr>
        <p:spPr>
          <a:xfrm>
            <a:off x="5948855" y="6122276"/>
            <a:ext cx="3042745"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Mây điện tích âm</a:t>
            </a:r>
            <a:endParaRPr lang="en-US" sz="2800"/>
          </a:p>
        </p:txBody>
      </p:sp>
      <p:sp>
        <p:nvSpPr>
          <p:cNvPr id="7" name="Date Placeholder 6"/>
          <p:cNvSpPr>
            <a:spLocks noGrp="1"/>
          </p:cNvSpPr>
          <p:nvPr>
            <p:ph type="dt" sz="half" idx="10"/>
          </p:nvPr>
        </p:nvSpPr>
        <p:spPr/>
        <p:txBody>
          <a:bodyPr/>
          <a:lstStyle/>
          <a:p>
            <a:fld id="{2E17D072-B77C-4CEB-88D8-2969F280F785}" type="datetime1">
              <a:rPr lang="en-US" smtClean="0"/>
              <a:t>12/29/2016</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10</a:t>
            </a:fld>
            <a:endParaRPr lang="en-US"/>
          </a:p>
        </p:txBody>
      </p:sp>
    </p:spTree>
    <p:extLst>
      <p:ext uri="{BB962C8B-B14F-4D97-AF65-F5344CB8AC3E}">
        <p14:creationId xmlns:p14="http://schemas.microsoft.com/office/powerpoint/2010/main" val="78591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876" y="228600"/>
            <a:ext cx="6705600" cy="639762"/>
          </a:xfrm>
        </p:spPr>
        <p:txBody>
          <a:bodyPr>
            <a:normAutofit/>
          </a:bodyPr>
          <a:lstStyle/>
          <a:p>
            <a:r>
              <a:rPr lang="vi-VN" sz="3200" b="1"/>
              <a:t>Sét đánh ngược từ đất lên mây</a:t>
            </a:r>
            <a:endParaRPr lang="en-US" sz="3200" b="1"/>
          </a:p>
        </p:txBody>
      </p:sp>
      <p:sp>
        <p:nvSpPr>
          <p:cNvPr id="3" name="Content Placeholder 2"/>
          <p:cNvSpPr>
            <a:spLocks noGrp="1"/>
          </p:cNvSpPr>
          <p:nvPr>
            <p:ph idx="1"/>
          </p:nvPr>
        </p:nvSpPr>
        <p:spPr>
          <a:xfrm>
            <a:off x="228600" y="838200"/>
            <a:ext cx="8229600" cy="1828800"/>
          </a:xfrm>
        </p:spPr>
        <p:txBody>
          <a:bodyPr>
            <a:normAutofit fontScale="85000" lnSpcReduction="20000"/>
          </a:bodyPr>
          <a:lstStyle/>
          <a:p>
            <a:r>
              <a:rPr lang="en-US"/>
              <a:t>Sét được hình thành khi các luồng ion mang điện tích âm của các đám mây bắt đầu di chuyển xuống gần sát mặt đất thì các ion mang điện tích dương bên dưới bắt đầu tập hợp lại các chỗ nào đó cao, vì thế nó giống như một dây câu sét mà nơi mà nó xuất phát là cần câu.</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6407" y="2743200"/>
            <a:ext cx="8458200" cy="2895600"/>
          </a:xfrm>
          <a:prstGeom prst="rect">
            <a:avLst/>
          </a:prstGeom>
          <a:noFill/>
          <a:ln>
            <a:noFill/>
          </a:ln>
        </p:spPr>
      </p:pic>
      <p:sp>
        <p:nvSpPr>
          <p:cNvPr id="5" name="Content Placeholder 2"/>
          <p:cNvSpPr txBox="1">
            <a:spLocks/>
          </p:cNvSpPr>
          <p:nvPr/>
        </p:nvSpPr>
        <p:spPr>
          <a:xfrm>
            <a:off x="3258207" y="5633545"/>
            <a:ext cx="2514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Từ đất đánh lên tích dương</a:t>
            </a:r>
            <a:endParaRPr lang="en-US" sz="2800"/>
          </a:p>
        </p:txBody>
      </p:sp>
      <p:sp>
        <p:nvSpPr>
          <p:cNvPr id="6" name="Content Placeholder 2"/>
          <p:cNvSpPr txBox="1">
            <a:spLocks/>
          </p:cNvSpPr>
          <p:nvPr/>
        </p:nvSpPr>
        <p:spPr>
          <a:xfrm>
            <a:off x="6019800" y="5644055"/>
            <a:ext cx="2514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Từ đất đánh lên tích âm</a:t>
            </a:r>
            <a:endParaRPr lang="en-US" sz="2800"/>
          </a:p>
        </p:txBody>
      </p:sp>
      <p:sp>
        <p:nvSpPr>
          <p:cNvPr id="7" name="Date Placeholder 6"/>
          <p:cNvSpPr>
            <a:spLocks noGrp="1"/>
          </p:cNvSpPr>
          <p:nvPr>
            <p:ph type="dt" sz="half" idx="10"/>
          </p:nvPr>
        </p:nvSpPr>
        <p:spPr/>
        <p:txBody>
          <a:bodyPr/>
          <a:lstStyle/>
          <a:p>
            <a:fld id="{19DD0383-87C5-470A-928A-19F5F7F9B0D5}" type="datetime1">
              <a:rPr lang="en-US" smtClean="0"/>
              <a:t>12/29/2016</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11</a:t>
            </a:fld>
            <a:endParaRPr lang="en-US"/>
          </a:p>
        </p:txBody>
      </p:sp>
    </p:spTree>
    <p:extLst>
      <p:ext uri="{BB962C8B-B14F-4D97-AF65-F5344CB8AC3E}">
        <p14:creationId xmlns:p14="http://schemas.microsoft.com/office/powerpoint/2010/main" val="269124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487362"/>
          </a:xfrm>
        </p:spPr>
        <p:txBody>
          <a:bodyPr>
            <a:noAutofit/>
          </a:bodyPr>
          <a:lstStyle/>
          <a:p>
            <a:r>
              <a:rPr lang="en-US" sz="3600" b="1" smtClean="0"/>
              <a:t>Điện thế vùng ảnh hưởng sét</a:t>
            </a:r>
            <a:endParaRPr lang="en-US" sz="3600" b="1"/>
          </a:p>
        </p:txBody>
      </p:sp>
      <p:sp>
        <p:nvSpPr>
          <p:cNvPr id="3" name="Content Placeholder 2"/>
          <p:cNvSpPr>
            <a:spLocks noGrp="1"/>
          </p:cNvSpPr>
          <p:nvPr>
            <p:ph idx="1"/>
          </p:nvPr>
        </p:nvSpPr>
        <p:spPr>
          <a:xfrm>
            <a:off x="457200" y="914400"/>
            <a:ext cx="8229600" cy="838200"/>
          </a:xfrm>
        </p:spPr>
        <p:txBody>
          <a:bodyPr>
            <a:normAutofit fontScale="92500" lnSpcReduction="20000"/>
          </a:bodyPr>
          <a:lstStyle/>
          <a:p>
            <a:r>
              <a:rPr lang="en-US" smtClean="0"/>
              <a:t>Tại điểm sét đánh điện tích (điện thế) lớn nhất sau đó giảm theo đường cong</a:t>
            </a:r>
            <a:endParaRPr lang="en-US"/>
          </a:p>
        </p:txBody>
      </p:sp>
      <p:pic>
        <p:nvPicPr>
          <p:cNvPr id="4" name="Picture 3"/>
          <p:cNvPicPr/>
          <p:nvPr/>
        </p:nvPicPr>
        <p:blipFill>
          <a:blip r:embed="rId2"/>
          <a:stretch>
            <a:fillRect/>
          </a:stretch>
        </p:blipFill>
        <p:spPr>
          <a:xfrm>
            <a:off x="1600200" y="2209800"/>
            <a:ext cx="6705600" cy="4038600"/>
          </a:xfrm>
          <a:prstGeom prst="rect">
            <a:avLst/>
          </a:prstGeom>
        </p:spPr>
      </p:pic>
      <p:sp>
        <p:nvSpPr>
          <p:cNvPr id="5" name="Date Placeholder 4"/>
          <p:cNvSpPr>
            <a:spLocks noGrp="1"/>
          </p:cNvSpPr>
          <p:nvPr>
            <p:ph type="dt" sz="half" idx="10"/>
          </p:nvPr>
        </p:nvSpPr>
        <p:spPr/>
        <p:txBody>
          <a:bodyPr/>
          <a:lstStyle/>
          <a:p>
            <a:fld id="{A495329F-E489-40C1-B6BF-A1A747DF6BA3}"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12</a:t>
            </a:fld>
            <a:endParaRPr lang="en-US"/>
          </a:p>
        </p:txBody>
      </p:sp>
    </p:spTree>
    <p:extLst>
      <p:ext uri="{BB962C8B-B14F-4D97-AF65-F5344CB8AC3E}">
        <p14:creationId xmlns:p14="http://schemas.microsoft.com/office/powerpoint/2010/main" val="125968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Dạng xung sét</a:t>
            </a:r>
            <a:endParaRPr lang="en-US"/>
          </a:p>
        </p:txBody>
      </p:sp>
      <p:sp>
        <p:nvSpPr>
          <p:cNvPr id="3" name="Content Placeholder 2"/>
          <p:cNvSpPr>
            <a:spLocks noGrp="1"/>
          </p:cNvSpPr>
          <p:nvPr>
            <p:ph idx="1"/>
          </p:nvPr>
        </p:nvSpPr>
        <p:spPr>
          <a:xfrm>
            <a:off x="457200" y="1600201"/>
            <a:ext cx="3352800" cy="2666999"/>
          </a:xfrm>
        </p:spPr>
        <p:txBody>
          <a:bodyPr>
            <a:normAutofit fontScale="77500" lnSpcReduction="20000"/>
          </a:bodyPr>
          <a:lstStyle/>
          <a:p>
            <a:r>
              <a:rPr lang="vi-VN"/>
              <a:t>Độ dốc của tăng trưởng dòng sét Δi / Δt, có tác dụng trong khoảng thời gian Δt, xác định mật độ của điện áp cảm ứng điện từ gây ra.</a:t>
            </a:r>
            <a:endParaRPr lang="en-US"/>
          </a:p>
        </p:txBody>
      </p:sp>
      <p:pic>
        <p:nvPicPr>
          <p:cNvPr id="4" name="Picture 3"/>
          <p:cNvPicPr/>
          <p:nvPr/>
        </p:nvPicPr>
        <p:blipFill>
          <a:blip r:embed="rId2"/>
          <a:stretch>
            <a:fillRect/>
          </a:stretch>
        </p:blipFill>
        <p:spPr>
          <a:xfrm>
            <a:off x="4038600" y="1295400"/>
            <a:ext cx="4724400" cy="5334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7" y="5340614"/>
            <a:ext cx="4088235" cy="67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91" y="4343399"/>
            <a:ext cx="2016509" cy="9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CD4613AD-11AF-4584-AE9A-D0C771E56860}"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13</a:t>
            </a:fld>
            <a:endParaRPr lang="en-US"/>
          </a:p>
        </p:txBody>
      </p:sp>
    </p:spTree>
    <p:extLst>
      <p:ext uri="{BB962C8B-B14F-4D97-AF65-F5344CB8AC3E}">
        <p14:creationId xmlns:p14="http://schemas.microsoft.com/office/powerpoint/2010/main" val="168447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858000" cy="792162"/>
          </a:xfrm>
        </p:spPr>
        <p:txBody>
          <a:bodyPr>
            <a:normAutofit/>
          </a:bodyPr>
          <a:lstStyle/>
          <a:p>
            <a:r>
              <a:rPr lang="en-US" sz="4000" b="1" smtClean="0"/>
              <a:t>Tiêu chuẩn các dạng sóng sét</a:t>
            </a:r>
            <a:endParaRPr lang="en-US" sz="4000" b="1"/>
          </a:p>
        </p:txBody>
      </p:sp>
      <p:sp>
        <p:nvSpPr>
          <p:cNvPr id="3" name="Content Placeholder 2"/>
          <p:cNvSpPr>
            <a:spLocks noGrp="1"/>
          </p:cNvSpPr>
          <p:nvPr>
            <p:ph idx="1"/>
          </p:nvPr>
        </p:nvSpPr>
        <p:spPr>
          <a:xfrm>
            <a:off x="381000" y="838200"/>
            <a:ext cx="8229600" cy="609600"/>
          </a:xfrm>
        </p:spPr>
        <p:txBody>
          <a:bodyPr/>
          <a:lstStyle/>
          <a:p>
            <a:pPr marL="0" indent="0">
              <a:buNone/>
            </a:pPr>
            <a:r>
              <a:rPr lang="en-US" smtClean="0"/>
              <a:t>Có 3 dạng sóng sét tiêu chuẩn</a:t>
            </a:r>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89267"/>
            <a:ext cx="39624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9" y="1506592"/>
            <a:ext cx="39528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1059"/>
            <a:ext cx="301479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7F9775B6-EA0A-4A6C-840B-D9AA891D71A2}"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14</a:t>
            </a:fld>
            <a:endParaRPr lang="en-US"/>
          </a:p>
        </p:txBody>
      </p:sp>
      <p:sp>
        <p:nvSpPr>
          <p:cNvPr id="6" name="TextBox 5"/>
          <p:cNvSpPr txBox="1"/>
          <p:nvPr/>
        </p:nvSpPr>
        <p:spPr>
          <a:xfrm>
            <a:off x="2389414" y="2133599"/>
            <a:ext cx="1694974" cy="646331"/>
          </a:xfrm>
          <a:prstGeom prst="rect">
            <a:avLst/>
          </a:prstGeom>
          <a:noFill/>
        </p:spPr>
        <p:txBody>
          <a:bodyPr wrap="square" rtlCol="0">
            <a:spAutoFit/>
          </a:bodyPr>
          <a:lstStyle/>
          <a:p>
            <a:r>
              <a:rPr lang="en-US" smtClean="0">
                <a:solidFill>
                  <a:srgbClr val="FF0000"/>
                </a:solidFill>
              </a:rPr>
              <a:t>Xung áp cho hở mạch</a:t>
            </a:r>
            <a:endParaRPr lang="en-US">
              <a:solidFill>
                <a:srgbClr val="FF0000"/>
              </a:solidFill>
            </a:endParaRPr>
          </a:p>
        </p:txBody>
      </p:sp>
      <p:sp>
        <p:nvSpPr>
          <p:cNvPr id="10" name="TextBox 9"/>
          <p:cNvSpPr txBox="1"/>
          <p:nvPr/>
        </p:nvSpPr>
        <p:spPr>
          <a:xfrm>
            <a:off x="6815745" y="1993131"/>
            <a:ext cx="1694974" cy="646331"/>
          </a:xfrm>
          <a:prstGeom prst="rect">
            <a:avLst/>
          </a:prstGeom>
          <a:noFill/>
        </p:spPr>
        <p:txBody>
          <a:bodyPr wrap="square" rtlCol="0">
            <a:spAutoFit/>
          </a:bodyPr>
          <a:lstStyle/>
          <a:p>
            <a:r>
              <a:rPr lang="en-US" smtClean="0">
                <a:solidFill>
                  <a:srgbClr val="FF0000"/>
                </a:solidFill>
              </a:rPr>
              <a:t>Xung dòng cho ngắn mạch</a:t>
            </a:r>
            <a:endParaRPr lang="en-US">
              <a:solidFill>
                <a:srgbClr val="FF0000"/>
              </a:solidFill>
            </a:endParaRPr>
          </a:p>
        </p:txBody>
      </p:sp>
      <p:sp>
        <p:nvSpPr>
          <p:cNvPr id="11" name="TextBox 10"/>
          <p:cNvSpPr txBox="1"/>
          <p:nvPr/>
        </p:nvSpPr>
        <p:spPr>
          <a:xfrm>
            <a:off x="6678386" y="4572000"/>
            <a:ext cx="1694974" cy="646331"/>
          </a:xfrm>
          <a:prstGeom prst="rect">
            <a:avLst/>
          </a:prstGeom>
          <a:noFill/>
        </p:spPr>
        <p:txBody>
          <a:bodyPr wrap="square" rtlCol="0">
            <a:spAutoFit/>
          </a:bodyPr>
          <a:lstStyle/>
          <a:p>
            <a:r>
              <a:rPr lang="en-US" smtClean="0">
                <a:solidFill>
                  <a:srgbClr val="FF0000"/>
                </a:solidFill>
              </a:rPr>
              <a:t>Xung dòng cho ngắn mạch</a:t>
            </a:r>
            <a:endParaRPr lang="en-US">
              <a:solidFill>
                <a:srgbClr val="FF0000"/>
              </a:solidFill>
            </a:endParaRPr>
          </a:p>
        </p:txBody>
      </p:sp>
    </p:spTree>
    <p:extLst>
      <p:ext uri="{BB962C8B-B14F-4D97-AF65-F5344CB8AC3E}">
        <p14:creationId xmlns:p14="http://schemas.microsoft.com/office/powerpoint/2010/main" val="231372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334000" cy="715962"/>
          </a:xfrm>
        </p:spPr>
        <p:txBody>
          <a:bodyPr>
            <a:normAutofit/>
          </a:bodyPr>
          <a:lstStyle/>
          <a:p>
            <a:r>
              <a:rPr lang="en-US" sz="4000" b="1" smtClean="0"/>
              <a:t>Thông </a:t>
            </a:r>
            <a:r>
              <a:rPr lang="en-US" sz="4000" b="1"/>
              <a:t>số dòng </a:t>
            </a:r>
            <a:r>
              <a:rPr lang="en-US" sz="4000" b="1" smtClean="0"/>
              <a:t>sét</a:t>
            </a:r>
            <a:endParaRPr lang="en-US" sz="4000" b="1"/>
          </a:p>
        </p:txBody>
      </p:sp>
      <p:grpSp>
        <p:nvGrpSpPr>
          <p:cNvPr id="6" name="Group 5"/>
          <p:cNvGrpSpPr/>
          <p:nvPr/>
        </p:nvGrpSpPr>
        <p:grpSpPr>
          <a:xfrm>
            <a:off x="304800" y="1447800"/>
            <a:ext cx="8534400" cy="4800599"/>
            <a:chOff x="533400" y="2187993"/>
            <a:chExt cx="5715000" cy="2468462"/>
          </a:xfrm>
        </p:grpSpPr>
        <p:pic>
          <p:nvPicPr>
            <p:cNvPr id="4" name="Picture 3"/>
            <p:cNvPicPr/>
            <p:nvPr/>
          </p:nvPicPr>
          <p:blipFill>
            <a:blip r:embed="rId2"/>
            <a:stretch>
              <a:fillRect/>
            </a:stretch>
          </p:blipFill>
          <p:spPr>
            <a:xfrm>
              <a:off x="533400" y="2201545"/>
              <a:ext cx="2898775" cy="2454910"/>
            </a:xfrm>
            <a:prstGeom prst="rect">
              <a:avLst/>
            </a:prstGeom>
          </p:spPr>
        </p:pic>
        <p:pic>
          <p:nvPicPr>
            <p:cNvPr id="5" name="Picture 4"/>
            <p:cNvPicPr/>
            <p:nvPr/>
          </p:nvPicPr>
          <p:blipFill>
            <a:blip r:embed="rId3"/>
            <a:stretch>
              <a:fillRect/>
            </a:stretch>
          </p:blipFill>
          <p:spPr>
            <a:xfrm>
              <a:off x="3447415" y="2187993"/>
              <a:ext cx="2800985" cy="2451735"/>
            </a:xfrm>
            <a:prstGeom prst="rect">
              <a:avLst/>
            </a:prstGeom>
          </p:spPr>
        </p:pic>
      </p:grpSp>
      <p:sp>
        <p:nvSpPr>
          <p:cNvPr id="3" name="Date Placeholder 2"/>
          <p:cNvSpPr>
            <a:spLocks noGrp="1"/>
          </p:cNvSpPr>
          <p:nvPr>
            <p:ph type="dt" sz="half" idx="10"/>
          </p:nvPr>
        </p:nvSpPr>
        <p:spPr/>
        <p:txBody>
          <a:bodyPr/>
          <a:lstStyle/>
          <a:p>
            <a:fld id="{DA4837E6-88A3-4F06-A11C-135FDA81CEA4}" type="datetime1">
              <a:rPr lang="en-US" smtClean="0"/>
              <a:t>12/29/2016</a:t>
            </a:fld>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15</a:t>
            </a:fld>
            <a:endParaRPr lang="en-US"/>
          </a:p>
        </p:txBody>
      </p:sp>
    </p:spTree>
    <p:extLst>
      <p:ext uri="{BB962C8B-B14F-4D97-AF65-F5344CB8AC3E}">
        <p14:creationId xmlns:p14="http://schemas.microsoft.com/office/powerpoint/2010/main" val="360273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838200"/>
          </a:xfrm>
        </p:spPr>
        <p:txBody>
          <a:bodyPr>
            <a:normAutofit/>
          </a:bodyPr>
          <a:lstStyle/>
          <a:p>
            <a:r>
              <a:rPr lang="en-US" sz="4000" b="1"/>
              <a:t>3. Vùng ảnh hưởng của dòng sét</a:t>
            </a:r>
          </a:p>
        </p:txBody>
      </p:sp>
      <p:sp>
        <p:nvSpPr>
          <p:cNvPr id="3" name="Content Placeholder 2"/>
          <p:cNvSpPr>
            <a:spLocks noGrp="1"/>
          </p:cNvSpPr>
          <p:nvPr>
            <p:ph idx="1"/>
          </p:nvPr>
        </p:nvSpPr>
        <p:spPr>
          <a:xfrm>
            <a:off x="495300" y="1143000"/>
            <a:ext cx="6629400" cy="1219200"/>
          </a:xfrm>
        </p:spPr>
        <p:txBody>
          <a:bodyPr/>
          <a:lstStyle/>
          <a:p>
            <a:r>
              <a:rPr lang="en-US"/>
              <a:t>Ảnh hưởng của gradient điện áp  được xác định theo biểu thức</a:t>
            </a:r>
          </a:p>
        </p:txBody>
      </p:sp>
      <p:pic>
        <p:nvPicPr>
          <p:cNvPr id="4" name="Picture 3"/>
          <p:cNvPicPr/>
          <p:nvPr/>
        </p:nvPicPr>
        <p:blipFill>
          <a:blip r:embed="rId2"/>
          <a:stretch>
            <a:fillRect/>
          </a:stretch>
        </p:blipFill>
        <p:spPr>
          <a:xfrm>
            <a:off x="6553200" y="1371600"/>
            <a:ext cx="2201487" cy="20574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33627" y="2476517"/>
                <a:ext cx="2284988" cy="685765"/>
              </a:xfrm>
              <a:prstGeom prst="rect">
                <a:avLst/>
              </a:prstGeom>
            </p:spPr>
            <p:txBody>
              <a:bodyPr wrap="square">
                <a:spAutoFit/>
              </a:bodyPr>
              <a:lstStyle/>
              <a:p>
                <a14:m>
                  <m:oMath xmlns:m="http://schemas.openxmlformats.org/officeDocument/2006/math">
                    <m:r>
                      <a:rPr lang="en-US" sz="2800" i="1">
                        <a:latin typeface="Cambria Math"/>
                      </a:rPr>
                      <m:t>𝑈</m:t>
                    </m:r>
                    <m:r>
                      <a:rPr lang="en-US" sz="2800" i="1">
                        <a:latin typeface="Cambria Math"/>
                      </a:rPr>
                      <m:t>=</m:t>
                    </m:r>
                    <m:r>
                      <a:rPr lang="en-US" sz="2800" i="1">
                        <a:latin typeface="Cambria Math"/>
                      </a:rPr>
                      <m:t>𝐼</m:t>
                    </m:r>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𝜌</m:t>
                            </m:r>
                          </m:e>
                          <m:sub>
                            <m:r>
                              <a:rPr lang="en-US" sz="2800" i="1">
                                <a:latin typeface="Cambria Math"/>
                              </a:rPr>
                              <m:t>𝐸</m:t>
                            </m:r>
                          </m:sub>
                        </m:sSub>
                      </m:num>
                      <m:den>
                        <m:r>
                          <a:rPr lang="en-US" sz="2800" i="1">
                            <a:latin typeface="Cambria Math"/>
                          </a:rPr>
                          <m:t>2.</m:t>
                        </m:r>
                        <m:r>
                          <a:rPr lang="en-US" sz="2800" i="1">
                            <a:latin typeface="Cambria Math"/>
                          </a:rPr>
                          <m:t>𝜋</m:t>
                        </m:r>
                        <m:r>
                          <a:rPr lang="en-US" sz="2800" i="1">
                            <a:latin typeface="Cambria Math"/>
                          </a:rPr>
                          <m:t>.</m:t>
                        </m:r>
                        <m:r>
                          <a:rPr lang="en-US" sz="2800" i="1">
                            <a:latin typeface="Cambria Math"/>
                          </a:rPr>
                          <m:t>𝑑</m:t>
                        </m:r>
                      </m:den>
                    </m:f>
                  </m:oMath>
                </a14:m>
                <a:r>
                  <a:rPr lang="en-US" sz="2800"/>
                  <a:t> 	</a:t>
                </a:r>
              </a:p>
            </p:txBody>
          </p:sp>
        </mc:Choice>
        <mc:Fallback xmlns="">
          <p:sp>
            <p:nvSpPr>
              <p:cNvPr id="5" name="Rectangle 4"/>
              <p:cNvSpPr>
                <a:spLocks noRot="1" noChangeAspect="1" noMove="1" noResize="1" noEditPoints="1" noAdjustHandles="1" noChangeArrowheads="1" noChangeShapeType="1" noTextEdit="1"/>
              </p:cNvSpPr>
              <p:nvPr/>
            </p:nvSpPr>
            <p:spPr>
              <a:xfrm>
                <a:off x="1633627" y="2476517"/>
                <a:ext cx="2284988" cy="685765"/>
              </a:xfrm>
              <a:prstGeom prst="rect">
                <a:avLst/>
              </a:prstGeom>
              <a:blipFill rotWithShape="1">
                <a:blip r:embed="rId3"/>
                <a:stretch>
                  <a:fillRect/>
                </a:stretch>
              </a:blipFill>
            </p:spPr>
            <p:txBody>
              <a:bodyPr/>
              <a:lstStyle/>
              <a:p>
                <a:r>
                  <a:rPr lang="en-US">
                    <a:noFill/>
                  </a:rPr>
                  <a:t> </a:t>
                </a:r>
              </a:p>
            </p:txBody>
          </p:sp>
        </mc:Fallback>
      </mc:AlternateContent>
      <p:sp>
        <p:nvSpPr>
          <p:cNvPr id="6" name="Content Placeholder 2"/>
          <p:cNvSpPr txBox="1">
            <a:spLocks/>
          </p:cNvSpPr>
          <p:nvPr/>
        </p:nvSpPr>
        <p:spPr>
          <a:xfrm>
            <a:off x="601287" y="3657600"/>
            <a:ext cx="66294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a:t>U -  điện áp (điện thế)</a:t>
            </a:r>
          </a:p>
          <a:p>
            <a:pPr lvl="0"/>
            <a:r>
              <a:rPr lang="en-US"/>
              <a:t>I – xung dòng sét</a:t>
            </a:r>
          </a:p>
          <a:p>
            <a:pPr lvl="0"/>
            <a:r>
              <a:rPr lang="en-US"/>
              <a:t>‘</a:t>
            </a:r>
            <a:r>
              <a:rPr lang="en-US">
                <a:sym typeface="Symbol"/>
              </a:rPr>
              <a:t></a:t>
            </a:r>
            <a:r>
              <a:rPr lang="en-US" baseline="-25000"/>
              <a:t>E</a:t>
            </a:r>
            <a:r>
              <a:rPr lang="en-US"/>
              <a:t> – điện trở suất của đất</a:t>
            </a:r>
          </a:p>
          <a:p>
            <a:r>
              <a:rPr lang="en-US"/>
              <a:t>d – khoảng cách đền điểm sét đánh</a:t>
            </a:r>
          </a:p>
        </p:txBody>
      </p:sp>
      <p:sp>
        <p:nvSpPr>
          <p:cNvPr id="7" name="Date Placeholder 6"/>
          <p:cNvSpPr>
            <a:spLocks noGrp="1"/>
          </p:cNvSpPr>
          <p:nvPr>
            <p:ph type="dt" sz="half" idx="10"/>
          </p:nvPr>
        </p:nvSpPr>
        <p:spPr/>
        <p:txBody>
          <a:bodyPr/>
          <a:lstStyle/>
          <a:p>
            <a:fld id="{F79C9A4C-E441-433A-9261-8698ABFFFB3D}" type="datetime1">
              <a:rPr lang="en-US" smtClean="0"/>
              <a:t>12/29/2016</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16</a:t>
            </a:fld>
            <a:endParaRPr lang="en-US"/>
          </a:p>
        </p:txBody>
      </p:sp>
    </p:spTree>
    <p:extLst>
      <p:ext uri="{BB962C8B-B14F-4D97-AF65-F5344CB8AC3E}">
        <p14:creationId xmlns:p14="http://schemas.microsoft.com/office/powerpoint/2010/main" val="36033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21" y="1143000"/>
            <a:ext cx="8305800" cy="519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85900" y="304800"/>
            <a:ext cx="6248400" cy="706821"/>
          </a:xfrm>
        </p:spPr>
        <p:txBody>
          <a:bodyPr>
            <a:normAutofit fontScale="90000"/>
          </a:bodyPr>
          <a:lstStyle/>
          <a:p>
            <a:r>
              <a:rPr lang="en-US" b="1" smtClean="0"/>
              <a:t>Vùng ảnh hưởng sét đánh</a:t>
            </a:r>
            <a:endParaRPr lang="en-US" b="1"/>
          </a:p>
        </p:txBody>
      </p:sp>
      <p:sp>
        <p:nvSpPr>
          <p:cNvPr id="3" name="Content Placeholder 2"/>
          <p:cNvSpPr>
            <a:spLocks noGrp="1"/>
          </p:cNvSpPr>
          <p:nvPr>
            <p:ph idx="1"/>
          </p:nvPr>
        </p:nvSpPr>
        <p:spPr>
          <a:xfrm>
            <a:off x="3581400" y="2667000"/>
            <a:ext cx="2743200" cy="533400"/>
          </a:xfrm>
        </p:spPr>
        <p:txBody>
          <a:bodyPr>
            <a:normAutofit lnSpcReduction="10000"/>
          </a:bodyPr>
          <a:lstStyle/>
          <a:p>
            <a:pPr marL="0" indent="0">
              <a:buNone/>
            </a:pPr>
            <a:r>
              <a:rPr lang="en-US" smtClean="0"/>
              <a:t>Điểm sét đánh</a:t>
            </a:r>
            <a:endParaRPr lang="en-US"/>
          </a:p>
        </p:txBody>
      </p:sp>
      <p:sp>
        <p:nvSpPr>
          <p:cNvPr id="5" name="Content Placeholder 2"/>
          <p:cNvSpPr txBox="1">
            <a:spLocks/>
          </p:cNvSpPr>
          <p:nvPr/>
        </p:nvSpPr>
        <p:spPr>
          <a:xfrm>
            <a:off x="2438400" y="5410200"/>
            <a:ext cx="54102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Toàn bộ mặt đất có điện thế cao</a:t>
            </a:r>
            <a:endParaRPr lang="en-US"/>
          </a:p>
        </p:txBody>
      </p:sp>
      <p:sp>
        <p:nvSpPr>
          <p:cNvPr id="4" name="Date Placeholder 3"/>
          <p:cNvSpPr>
            <a:spLocks noGrp="1"/>
          </p:cNvSpPr>
          <p:nvPr>
            <p:ph type="dt" sz="half" idx="10"/>
          </p:nvPr>
        </p:nvSpPr>
        <p:spPr/>
        <p:txBody>
          <a:bodyPr/>
          <a:lstStyle/>
          <a:p>
            <a:fld id="{93E6C107-8653-46F3-A817-4A4CE5212E85}"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17</a:t>
            </a:fld>
            <a:endParaRPr lang="en-US"/>
          </a:p>
        </p:txBody>
      </p:sp>
    </p:spTree>
    <p:extLst>
      <p:ext uri="{BB962C8B-B14F-4D97-AF65-F5344CB8AC3E}">
        <p14:creationId xmlns:p14="http://schemas.microsoft.com/office/powerpoint/2010/main" val="204208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563562"/>
          </a:xfrm>
        </p:spPr>
        <p:txBody>
          <a:bodyPr>
            <a:normAutofit fontScale="90000"/>
          </a:bodyPr>
          <a:lstStyle/>
          <a:p>
            <a:r>
              <a:rPr lang="en-US" b="1" smtClean="0"/>
              <a:t>Tính giá trị của điện thế mặt đất</a:t>
            </a:r>
            <a:endParaRPr lang="en-US" b="1"/>
          </a:p>
        </p:txBody>
      </p:sp>
      <p:sp>
        <p:nvSpPr>
          <p:cNvPr id="3" name="Content Placeholder 2"/>
          <p:cNvSpPr>
            <a:spLocks noGrp="1"/>
          </p:cNvSpPr>
          <p:nvPr>
            <p:ph idx="1"/>
          </p:nvPr>
        </p:nvSpPr>
        <p:spPr>
          <a:xfrm>
            <a:off x="304800" y="914400"/>
            <a:ext cx="8001000" cy="609600"/>
          </a:xfrm>
        </p:spPr>
        <p:txBody>
          <a:bodyPr/>
          <a:lstStyle/>
          <a:p>
            <a:pPr marL="0" indent="0">
              <a:buNone/>
            </a:pPr>
            <a:r>
              <a:rPr lang="en-US" smtClean="0"/>
              <a:t>Điện thế giảm dần tính từ điểm sét đánh</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6179" y="1447800"/>
            <a:ext cx="8001000" cy="4495800"/>
          </a:xfrm>
          <a:prstGeom prst="rect">
            <a:avLst/>
          </a:prstGeom>
          <a:noFill/>
          <a:ln>
            <a:noFill/>
          </a:ln>
        </p:spPr>
      </p:pic>
      <p:sp>
        <p:nvSpPr>
          <p:cNvPr id="5" name="Date Placeholder 4"/>
          <p:cNvSpPr>
            <a:spLocks noGrp="1"/>
          </p:cNvSpPr>
          <p:nvPr>
            <p:ph type="dt" sz="half" idx="10"/>
          </p:nvPr>
        </p:nvSpPr>
        <p:spPr/>
        <p:txBody>
          <a:bodyPr/>
          <a:lstStyle/>
          <a:p>
            <a:fld id="{953F92D9-81D3-4FFE-8662-474487B3F5E0}"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18</a:t>
            </a:fld>
            <a:endParaRPr lang="en-US"/>
          </a:p>
        </p:txBody>
      </p:sp>
    </p:spTree>
    <p:extLst>
      <p:ext uri="{BB962C8B-B14F-4D97-AF65-F5344CB8AC3E}">
        <p14:creationId xmlns:p14="http://schemas.microsoft.com/office/powerpoint/2010/main" val="345946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63562"/>
          </a:xfrm>
        </p:spPr>
        <p:txBody>
          <a:bodyPr>
            <a:normAutofit fontScale="90000"/>
          </a:bodyPr>
          <a:lstStyle/>
          <a:p>
            <a:r>
              <a:rPr lang="en-US" b="1" smtClean="0"/>
              <a:t>Tính toán ảnh hưởng vùng sét</a:t>
            </a:r>
            <a:endParaRPr lang="en-US" b="1"/>
          </a:p>
        </p:txBody>
      </p:sp>
      <p:sp>
        <p:nvSpPr>
          <p:cNvPr id="5" name="Content Placeholder 4"/>
          <p:cNvSpPr>
            <a:spLocks noGrp="1"/>
          </p:cNvSpPr>
          <p:nvPr>
            <p:ph idx="1"/>
          </p:nvPr>
        </p:nvSpPr>
        <p:spPr>
          <a:xfrm>
            <a:off x="457200" y="838200"/>
            <a:ext cx="8229600" cy="609600"/>
          </a:xfrm>
        </p:spPr>
        <p:txBody>
          <a:bodyPr>
            <a:normAutofit fontScale="62500" lnSpcReduction="20000"/>
          </a:bodyPr>
          <a:lstStyle/>
          <a:p>
            <a:pPr marL="0" indent="0">
              <a:buNone/>
            </a:pPr>
            <a:r>
              <a:rPr lang="en-US" smtClean="0"/>
              <a:t>Điện thế đất (V) phụ thuộc dòng sét, điện trở đất</a:t>
            </a:r>
            <a:r>
              <a:rPr lang="en-US" smtClean="0">
                <a:hlinkClick r:id="rId2" action="ppaction://hlinkfile"/>
              </a:rPr>
              <a:t>C:\Users\Notebook\Desktop\RD nháp.xlsx</a:t>
            </a:r>
            <a:r>
              <a:rPr lang="en-US" smtClean="0"/>
              <a:t> </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9440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264459" y="6024283"/>
            <a:ext cx="8346141" cy="609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mtClean="0"/>
              <a:t>Điện trở đất cao điện thế cao,   điện thế tỷ lệ thuân dòng sét</a:t>
            </a:r>
            <a:endParaRPr lang="en-US"/>
          </a:p>
        </p:txBody>
      </p:sp>
      <p:sp>
        <p:nvSpPr>
          <p:cNvPr id="3" name="Date Placeholder 2"/>
          <p:cNvSpPr>
            <a:spLocks noGrp="1"/>
          </p:cNvSpPr>
          <p:nvPr>
            <p:ph type="dt" sz="half" idx="10"/>
          </p:nvPr>
        </p:nvSpPr>
        <p:spPr/>
        <p:txBody>
          <a:bodyPr/>
          <a:lstStyle/>
          <a:p>
            <a:fld id="{0CA1ECF5-2D90-424B-866C-E59D1BD55842}" type="datetime1">
              <a:rPr lang="en-US" smtClean="0"/>
              <a:t>12/29/2016</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19</a:t>
            </a:fld>
            <a:endParaRPr lang="en-US"/>
          </a:p>
        </p:txBody>
      </p:sp>
    </p:spTree>
    <p:extLst>
      <p:ext uri="{BB962C8B-B14F-4D97-AF65-F5344CB8AC3E}">
        <p14:creationId xmlns:p14="http://schemas.microsoft.com/office/powerpoint/2010/main" val="22606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1. Xung điện áp, dòng điện</a:t>
            </a:r>
            <a:endParaRPr lang="en-US"/>
          </a:p>
        </p:txBody>
      </p:sp>
      <p:sp>
        <p:nvSpPr>
          <p:cNvPr id="3" name="Content Placeholder 2"/>
          <p:cNvSpPr>
            <a:spLocks noGrp="1"/>
          </p:cNvSpPr>
          <p:nvPr>
            <p:ph idx="1"/>
          </p:nvPr>
        </p:nvSpPr>
        <p:spPr>
          <a:xfrm>
            <a:off x="457200" y="990600"/>
            <a:ext cx="8229600" cy="533400"/>
          </a:xfrm>
        </p:spPr>
        <p:txBody>
          <a:bodyPr>
            <a:normAutofit fontScale="85000" lnSpcReduction="10000"/>
          </a:bodyPr>
          <a:lstStyle/>
          <a:p>
            <a:pPr marL="0" indent="0">
              <a:buNone/>
            </a:pPr>
            <a:r>
              <a:rPr lang="en-US" smtClean="0"/>
              <a:t>Hình dạng xung – xung đơn (tiêu chuẩn thử nghiệm)</a:t>
            </a: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488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6409E40C-2EF3-45F2-9444-35505E747310}"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a:t>
            </a:fld>
            <a:endParaRPr lang="en-US"/>
          </a:p>
        </p:txBody>
      </p:sp>
    </p:spTree>
    <p:extLst>
      <p:ext uri="{BB962C8B-B14F-4D97-AF65-F5344CB8AC3E}">
        <p14:creationId xmlns:p14="http://schemas.microsoft.com/office/powerpoint/2010/main" val="107788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Bảo vệ xung sét cho thiết bị</a:t>
            </a:r>
          </a:p>
        </p:txBody>
      </p:sp>
      <p:sp>
        <p:nvSpPr>
          <p:cNvPr id="3" name="Content Placeholder 2"/>
          <p:cNvSpPr>
            <a:spLocks noGrp="1"/>
          </p:cNvSpPr>
          <p:nvPr>
            <p:ph idx="1"/>
          </p:nvPr>
        </p:nvSpPr>
        <p:spPr>
          <a:xfrm>
            <a:off x="381000" y="1295400"/>
            <a:ext cx="8229600" cy="5029199"/>
          </a:xfrm>
        </p:spPr>
        <p:txBody>
          <a:bodyPr>
            <a:normAutofit fontScale="85000" lnSpcReduction="10000"/>
          </a:bodyPr>
          <a:lstStyle/>
          <a:p>
            <a:pPr marL="0" indent="0">
              <a:buNone/>
            </a:pPr>
            <a:r>
              <a:rPr lang="en-US" sz="3800" b="1"/>
              <a:t>Phân vùng bảo </a:t>
            </a:r>
            <a:r>
              <a:rPr lang="en-US" sz="3800" b="1" smtClean="0"/>
              <a:t>vệ</a:t>
            </a:r>
          </a:p>
          <a:p>
            <a:r>
              <a:rPr lang="en-US"/>
              <a:t>H</a:t>
            </a:r>
            <a:r>
              <a:rPr lang="vi-VN"/>
              <a:t>ệ thống điện và điện tử</a:t>
            </a:r>
            <a:r>
              <a:rPr lang="en-US"/>
              <a:t>, mà </a:t>
            </a:r>
            <a:r>
              <a:rPr lang="vi-VN"/>
              <a:t>rất nhạy cảm với quá áp tạm thời</a:t>
            </a:r>
            <a:r>
              <a:rPr lang="en-US"/>
              <a:t> như</a:t>
            </a:r>
            <a:r>
              <a:rPr lang="vi-VN"/>
              <a:t> năng lượng cao </a:t>
            </a:r>
            <a:r>
              <a:rPr lang="en-US"/>
              <a:t>do sét đánh</a:t>
            </a:r>
            <a:r>
              <a:rPr lang="vi-VN"/>
              <a:t>, đang nhanh chóng trở nên phổ biến trong thực tế</a:t>
            </a:r>
            <a:r>
              <a:rPr lang="en-US"/>
              <a:t> trong</a:t>
            </a:r>
            <a:r>
              <a:rPr lang="vi-VN"/>
              <a:t> tất cả các khu vực của tòa nhà ở và </a:t>
            </a:r>
            <a:r>
              <a:rPr lang="en-US"/>
              <a:t>văn phỏng công xưởng</a:t>
            </a:r>
            <a:r>
              <a:rPr lang="vi-VN"/>
              <a:t> trong các hình thức quản lý xây dựng, viễn thông, điều khiển và hệ thống an ninh. </a:t>
            </a:r>
            <a:endParaRPr lang="en-US" smtClean="0"/>
          </a:p>
          <a:p>
            <a:r>
              <a:rPr lang="vi-VN"/>
              <a:t>Việc bảo vệ các hệ thống điện và điện tử chống tăng đột biến do những tia sét xung điện từ (LEMP - lightning electro-magnetic pulse) dựa trên nguyên tắc các khu vực bảo vệ sét (LPZ - lightning protection zones). </a:t>
            </a:r>
            <a:endParaRPr lang="en-US"/>
          </a:p>
        </p:txBody>
      </p:sp>
      <p:sp>
        <p:nvSpPr>
          <p:cNvPr id="4" name="Date Placeholder 3"/>
          <p:cNvSpPr>
            <a:spLocks noGrp="1"/>
          </p:cNvSpPr>
          <p:nvPr>
            <p:ph type="dt" sz="half" idx="10"/>
          </p:nvPr>
        </p:nvSpPr>
        <p:spPr/>
        <p:txBody>
          <a:bodyPr/>
          <a:lstStyle/>
          <a:p>
            <a:fld id="{E5B0F94A-2A98-4AE9-A627-AB8D71A2E22C}"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20</a:t>
            </a:fld>
            <a:endParaRPr lang="en-US"/>
          </a:p>
        </p:txBody>
      </p:sp>
    </p:spTree>
    <p:extLst>
      <p:ext uri="{BB962C8B-B14F-4D97-AF65-F5344CB8AC3E}">
        <p14:creationId xmlns:p14="http://schemas.microsoft.com/office/powerpoint/2010/main" val="304190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Phân vùng bảo vệ</a:t>
            </a:r>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1524000"/>
            <a:ext cx="8382000" cy="4876800"/>
          </a:xfrm>
          <a:prstGeom prst="rect">
            <a:avLst/>
          </a:prstGeom>
        </p:spPr>
      </p:pic>
      <p:sp>
        <p:nvSpPr>
          <p:cNvPr id="5" name="Date Placeholder 4"/>
          <p:cNvSpPr>
            <a:spLocks noGrp="1"/>
          </p:cNvSpPr>
          <p:nvPr>
            <p:ph type="dt" sz="half" idx="10"/>
          </p:nvPr>
        </p:nvSpPr>
        <p:spPr/>
        <p:txBody>
          <a:bodyPr/>
          <a:lstStyle/>
          <a:p>
            <a:fld id="{447202F4-E9D9-4511-AEC5-5A6AF3E2ABED}"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21</a:t>
            </a:fld>
            <a:endParaRPr lang="en-US"/>
          </a:p>
        </p:txBody>
      </p:sp>
    </p:spTree>
    <p:extLst>
      <p:ext uri="{BB962C8B-B14F-4D97-AF65-F5344CB8AC3E}">
        <p14:creationId xmlns:p14="http://schemas.microsoft.com/office/powerpoint/2010/main" val="259193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b="1" smtClean="0"/>
              <a:t>Khu vực bên ngoài tòa nhà</a:t>
            </a:r>
            <a:endParaRPr lang="en-US"/>
          </a:p>
        </p:txBody>
      </p:sp>
      <p:sp>
        <p:nvSpPr>
          <p:cNvPr id="3" name="Content Placeholder 2"/>
          <p:cNvSpPr>
            <a:spLocks noGrp="1"/>
          </p:cNvSpPr>
          <p:nvPr>
            <p:ph idx="1"/>
          </p:nvPr>
        </p:nvSpPr>
        <p:spPr/>
        <p:txBody>
          <a:bodyPr>
            <a:normAutofit fontScale="77500" lnSpcReduction="20000"/>
          </a:bodyPr>
          <a:lstStyle/>
          <a:p>
            <a:r>
              <a:rPr lang="vi-VN" smtClean="0"/>
              <a:t>LPZ </a:t>
            </a:r>
            <a:r>
              <a:rPr lang="vi-VN"/>
              <a:t>0 Khu vực, ở đó mối đe dọa là do trường điện từ sét chưa suy yếu và nơi mà các hệ thống có thể phải chịu toàn bộ hoặc một phần dòng điện sét.</a:t>
            </a:r>
            <a:endParaRPr lang="en-US"/>
          </a:p>
          <a:p>
            <a:r>
              <a:rPr lang="vi-VN"/>
              <a:t>LPZ 0 được chia thành:</a:t>
            </a:r>
            <a:endParaRPr lang="en-US"/>
          </a:p>
          <a:p>
            <a:r>
              <a:rPr lang="vi-VN"/>
              <a:t>LPZ 0A Khu vực ở đó mối đe dọa là do sét đánh trực tiếp và toàn bộ trường điện từ của sét. Các hệ thống bên trong có thể phải chịu toàn bộ dòng điện sét.</a:t>
            </a:r>
            <a:endParaRPr lang="en-US"/>
          </a:p>
          <a:p>
            <a:r>
              <a:rPr lang="vi-VN"/>
              <a:t>LPZ 0B Khu bảo vệ chống sét đánh trực tiếp, những nơi mà các mối đe dọa là do toàn bộ trường điện từ của sét. Các hệ thống bên có thể phải chịu một phần dòng sét</a:t>
            </a:r>
            <a:r>
              <a:rPr lang="vi-VN" smtClean="0"/>
              <a:t>.</a:t>
            </a:r>
            <a:endParaRPr lang="en-US"/>
          </a:p>
        </p:txBody>
      </p:sp>
      <p:sp>
        <p:nvSpPr>
          <p:cNvPr id="4" name="Date Placeholder 3"/>
          <p:cNvSpPr>
            <a:spLocks noGrp="1"/>
          </p:cNvSpPr>
          <p:nvPr>
            <p:ph type="dt" sz="half" idx="10"/>
          </p:nvPr>
        </p:nvSpPr>
        <p:spPr/>
        <p:txBody>
          <a:bodyPr/>
          <a:lstStyle/>
          <a:p>
            <a:fld id="{E2C759F8-02FA-40E9-BB94-ED97320D75C7}"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22</a:t>
            </a:fld>
            <a:endParaRPr lang="en-US"/>
          </a:p>
        </p:txBody>
      </p:sp>
    </p:spTree>
    <p:extLst>
      <p:ext uri="{BB962C8B-B14F-4D97-AF65-F5344CB8AC3E}">
        <p14:creationId xmlns:p14="http://schemas.microsoft.com/office/powerpoint/2010/main" val="407593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Khu vực bên trong tòa nhà</a:t>
            </a:r>
            <a:endParaRPr lang="en-US"/>
          </a:p>
        </p:txBody>
      </p:sp>
      <p:sp>
        <p:nvSpPr>
          <p:cNvPr id="3" name="Content Placeholder 2"/>
          <p:cNvSpPr>
            <a:spLocks noGrp="1"/>
          </p:cNvSpPr>
          <p:nvPr>
            <p:ph idx="1"/>
          </p:nvPr>
        </p:nvSpPr>
        <p:spPr/>
        <p:txBody>
          <a:bodyPr>
            <a:normAutofit fontScale="92500" lnSpcReduction="10000"/>
          </a:bodyPr>
          <a:lstStyle/>
          <a:p>
            <a:r>
              <a:rPr lang="vi-VN" smtClean="0"/>
              <a:t>LPZ </a:t>
            </a:r>
            <a:r>
              <a:rPr lang="vi-VN"/>
              <a:t>1 </a:t>
            </a:r>
            <a:r>
              <a:rPr lang="en-US"/>
              <a:t>Khu vực ở đó</a:t>
            </a:r>
            <a:r>
              <a:rPr lang="vi-VN"/>
              <a:t> các dòng xung được giới hạn bởi phân bố dòng và giao diện </a:t>
            </a:r>
            <a:r>
              <a:rPr lang="en-US"/>
              <a:t>cách ly</a:t>
            </a:r>
            <a:r>
              <a:rPr lang="vi-VN"/>
              <a:t> bởi</a:t>
            </a:r>
            <a:r>
              <a:rPr lang="en-US"/>
              <a:t> các</a:t>
            </a:r>
            <a:r>
              <a:rPr lang="vi-VN"/>
              <a:t> SPD ở ranh giới khu vực. Không gian che chắn có thể làm giảm bớt trường điện từ sét.</a:t>
            </a:r>
            <a:endParaRPr lang="en-US"/>
          </a:p>
          <a:p>
            <a:r>
              <a:rPr lang="vi-VN"/>
              <a:t>LPZ 2 ... n Khu vực ở đó các dòng xung được giới hạn bởi phân bố dòng và giao diện cách ly bởi SPD bổ sung tại các ranh giới của khu vực. Không gian che chắn bổ sung có thể được sử dụng để làm giảm bớt hơn nữa trường điện từ của sét.</a:t>
            </a:r>
            <a:endParaRPr lang="en-US"/>
          </a:p>
        </p:txBody>
      </p:sp>
      <p:sp>
        <p:nvSpPr>
          <p:cNvPr id="4" name="Date Placeholder 3"/>
          <p:cNvSpPr>
            <a:spLocks noGrp="1"/>
          </p:cNvSpPr>
          <p:nvPr>
            <p:ph type="dt" sz="half" idx="10"/>
          </p:nvPr>
        </p:nvSpPr>
        <p:spPr/>
        <p:txBody>
          <a:bodyPr/>
          <a:lstStyle/>
          <a:p>
            <a:fld id="{DDB34098-668D-4B32-A883-0FAA147148F0}"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23</a:t>
            </a:fld>
            <a:endParaRPr lang="en-US"/>
          </a:p>
        </p:txBody>
      </p:sp>
    </p:spTree>
    <p:extLst>
      <p:ext uri="{BB962C8B-B14F-4D97-AF65-F5344CB8AC3E}">
        <p14:creationId xmlns:p14="http://schemas.microsoft.com/office/powerpoint/2010/main" val="232864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Minh họa các vùng bảo vệ</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79" y="1371600"/>
            <a:ext cx="906134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B90C0F80-04AD-4B87-A1FD-34B8B529032A}" type="datetime1">
              <a:rPr lang="en-US" smtClean="0"/>
              <a:t>12/29/2016</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24</a:t>
            </a:fld>
            <a:endParaRPr lang="en-US"/>
          </a:p>
        </p:txBody>
      </p:sp>
    </p:spTree>
    <p:extLst>
      <p:ext uri="{BB962C8B-B14F-4D97-AF65-F5344CB8AC3E}">
        <p14:creationId xmlns:p14="http://schemas.microsoft.com/office/powerpoint/2010/main" val="8435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Cấp bảo vệ</a:t>
            </a: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381000" y="1447800"/>
            <a:ext cx="8610600" cy="4800600"/>
          </a:xfrm>
          <a:prstGeom prst="rect">
            <a:avLst/>
          </a:prstGeom>
        </p:spPr>
      </p:pic>
      <p:sp>
        <p:nvSpPr>
          <p:cNvPr id="5" name="Date Placeholder 4"/>
          <p:cNvSpPr>
            <a:spLocks noGrp="1"/>
          </p:cNvSpPr>
          <p:nvPr>
            <p:ph type="dt" sz="half" idx="10"/>
          </p:nvPr>
        </p:nvSpPr>
        <p:spPr/>
        <p:txBody>
          <a:bodyPr/>
          <a:lstStyle/>
          <a:p>
            <a:fld id="{79862488-6AF1-4689-8136-C563A6EDC5DE}"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25</a:t>
            </a:fld>
            <a:endParaRPr lang="en-US"/>
          </a:p>
        </p:txBody>
      </p:sp>
    </p:spTree>
    <p:extLst>
      <p:ext uri="{BB962C8B-B14F-4D97-AF65-F5344CB8AC3E}">
        <p14:creationId xmlns:p14="http://schemas.microsoft.com/office/powerpoint/2010/main" val="31770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Phân cấp bảo vệ</a:t>
            </a:r>
            <a:endParaRPr lang="en-US"/>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r>
              <a:rPr lang="vi-VN"/>
              <a:t>Type 1: loại SPD được UL phê duyệt cho cài đặt taị bất kỳ vị trí nào giữa thứ cấp</a:t>
            </a:r>
            <a:r>
              <a:rPr lang="en-US"/>
              <a:t> biến áp</a:t>
            </a:r>
            <a:r>
              <a:rPr lang="vi-VN"/>
              <a:t> (trước khi cung cấp điện </a:t>
            </a:r>
            <a:r>
              <a:rPr lang="en-US"/>
              <a:t>cho tải</a:t>
            </a:r>
            <a:r>
              <a:rPr lang="vi-VN"/>
              <a:t>) và ngõ vào thiết bị chống quá dòng (như CB, MCB). SPDs Type 1 có thể được lắp đặt tại bất kỳ đâu trên tải của ngõ vào và trong hệ thống điện điện áp thấp mà không cần lắp thêm cầu chì chuyên dụng hoặc thiết bị ngắn mạch.</a:t>
            </a:r>
            <a:endParaRPr lang="en-US"/>
          </a:p>
          <a:p>
            <a:r>
              <a:rPr lang="vi-VN"/>
              <a:t>Type 2: loại SPD được UL phê duyệt cài đặt trên tải của ngõ vào thứ cấp thiết bị chống quá dòng. </a:t>
            </a:r>
            <a:endParaRPr lang="en-US"/>
          </a:p>
          <a:p>
            <a:r>
              <a:rPr lang="vi-VN"/>
              <a:t>Type 3: loại SPD được cài đặt cách bảng điện (tủ điện) 10 m hay lớn hơn. Thiết bị này thường được lắp đặt tại tâm kết nối, hay đóng vai trò như ổ cắm trực tiếp. Khoảng cách 10 m không bao gồm dây dẫn đi kèm SPD, hoặc được sử dụng để kết nối SPD với tải.</a:t>
            </a:r>
            <a:endParaRPr lang="en-US"/>
          </a:p>
          <a:p>
            <a:r>
              <a:rPr lang="vi-VN" sz="2000">
                <a:solidFill>
                  <a:srgbClr val="FFC000"/>
                </a:solidFill>
              </a:rPr>
              <a:t>Type 4: Là những thành phần được lắp ráp ngay trong thiết bị điện hay thiết bị điện tử. Ví dụ như Metal Oxide Varistors, MOV và ống khí.</a:t>
            </a:r>
            <a:endParaRPr lang="en-US" sz="2000">
              <a:solidFill>
                <a:srgbClr val="FFC000"/>
              </a:solidFill>
            </a:endParaRPr>
          </a:p>
          <a:p>
            <a:endParaRPr lang="en-US"/>
          </a:p>
        </p:txBody>
      </p:sp>
      <p:sp>
        <p:nvSpPr>
          <p:cNvPr id="4" name="Date Placeholder 3"/>
          <p:cNvSpPr>
            <a:spLocks noGrp="1"/>
          </p:cNvSpPr>
          <p:nvPr>
            <p:ph type="dt" sz="half" idx="10"/>
          </p:nvPr>
        </p:nvSpPr>
        <p:spPr/>
        <p:txBody>
          <a:bodyPr/>
          <a:lstStyle/>
          <a:p>
            <a:fld id="{D04CDEC2-2712-4186-97F8-ADE482106629}"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26</a:t>
            </a:fld>
            <a:endParaRPr lang="en-US"/>
          </a:p>
        </p:txBody>
      </p:sp>
    </p:spTree>
    <p:extLst>
      <p:ext uri="{BB962C8B-B14F-4D97-AF65-F5344CB8AC3E}">
        <p14:creationId xmlns:p14="http://schemas.microsoft.com/office/powerpoint/2010/main" val="324833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5334000" cy="715962"/>
          </a:xfrm>
        </p:spPr>
        <p:txBody>
          <a:bodyPr>
            <a:normAutofit fontScale="90000"/>
          </a:bodyPr>
          <a:lstStyle/>
          <a:p>
            <a:r>
              <a:rPr lang="en-US" b="1" smtClean="0"/>
              <a:t>Các cấp bảo vệ</a:t>
            </a:r>
            <a:endParaRPr lang="en-US" b="1"/>
          </a:p>
        </p:txBody>
      </p:sp>
      <p:sp>
        <p:nvSpPr>
          <p:cNvPr id="3" name="Content Placeholder 2"/>
          <p:cNvSpPr>
            <a:spLocks noGrp="1"/>
          </p:cNvSpPr>
          <p:nvPr>
            <p:ph idx="1"/>
          </p:nvPr>
        </p:nvSpPr>
        <p:spPr>
          <a:xfrm>
            <a:off x="457200" y="1219201"/>
            <a:ext cx="8229600" cy="2133600"/>
          </a:xfrm>
        </p:spPr>
        <p:txBody>
          <a:bodyPr>
            <a:normAutofit fontScale="92500" lnSpcReduction="20000"/>
          </a:bodyPr>
          <a:lstStyle/>
          <a:p>
            <a:pPr marL="0" indent="0">
              <a:buNone/>
            </a:pPr>
            <a:r>
              <a:rPr lang="en-US" smtClean="0"/>
              <a:t>Chong set Varistor </a:t>
            </a:r>
            <a:r>
              <a:rPr lang="en-US" smtClean="0">
                <a:sym typeface="Wingdings 3"/>
              </a:rPr>
              <a:t> Chong set type 1, 2, 3 Dehn </a:t>
            </a:r>
            <a:r>
              <a:rPr lang="en-US" smtClean="0">
                <a:sym typeface="Wingdings 3"/>
                <a:hlinkClick r:id="rId2" action="ppaction://hlinkfile"/>
              </a:rPr>
              <a:t>..\Chong set Varistor\Chong set</a:t>
            </a:r>
            <a:endParaRPr lang="en-US" smtClean="0">
              <a:sym typeface="Wingdings 3"/>
            </a:endParaRPr>
          </a:p>
          <a:p>
            <a:pPr marL="0" indent="0">
              <a:buNone/>
            </a:pPr>
            <a:r>
              <a:rPr lang="en-US"/>
              <a:t>Chong set Varistor </a:t>
            </a:r>
            <a:r>
              <a:rPr lang="en-US">
                <a:sym typeface="Wingdings 3"/>
              </a:rPr>
              <a:t> </a:t>
            </a:r>
            <a:r>
              <a:rPr lang="en-US" smtClean="0">
                <a:sym typeface="Wingdings 3"/>
              </a:rPr>
              <a:t>03 </a:t>
            </a:r>
            <a:r>
              <a:rPr lang="en-US">
                <a:sym typeface="Wingdings 3"/>
              </a:rPr>
              <a:t> </a:t>
            </a:r>
            <a:r>
              <a:rPr lang="en-US" smtClean="0">
                <a:sym typeface="Wingdings 3"/>
              </a:rPr>
              <a:t>page 7 (Type.1), 12, 21</a:t>
            </a:r>
            <a:r>
              <a:rPr lang="en-US">
                <a:sym typeface="Wingdings 3"/>
              </a:rPr>
              <a:t> (Type 2</a:t>
            </a:r>
            <a:r>
              <a:rPr lang="en-US" smtClean="0">
                <a:sym typeface="Wingdings 3"/>
              </a:rPr>
              <a:t>), 32 (Type 3).</a:t>
            </a:r>
            <a:r>
              <a:rPr lang="en-US" smtClean="0">
                <a:sym typeface="Wingdings 3"/>
                <a:hlinkClick r:id="rId3" action="ppaction://hlinkfile"/>
              </a:rPr>
              <a:t>..\Chong set Varistor\03 Leviton Surge Protective Devices (SPDs).pdf</a:t>
            </a:r>
            <a:endParaRPr lang="en-US"/>
          </a:p>
        </p:txBody>
      </p:sp>
      <p:sp>
        <p:nvSpPr>
          <p:cNvPr id="4" name="Date Placeholder 3"/>
          <p:cNvSpPr>
            <a:spLocks noGrp="1"/>
          </p:cNvSpPr>
          <p:nvPr>
            <p:ph type="dt" sz="half" idx="10"/>
          </p:nvPr>
        </p:nvSpPr>
        <p:spPr/>
        <p:txBody>
          <a:bodyPr/>
          <a:lstStyle/>
          <a:p>
            <a:fld id="{E5B79A86-305F-4F7E-AFA8-CC8A0E4F7096}"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27</a:t>
            </a:fld>
            <a:endParaRPr lang="en-US"/>
          </a:p>
        </p:txBody>
      </p:sp>
    </p:spTree>
    <p:extLst>
      <p:ext uri="{BB962C8B-B14F-4D97-AF65-F5344CB8AC3E}">
        <p14:creationId xmlns:p14="http://schemas.microsoft.com/office/powerpoint/2010/main" val="3962647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715000" cy="563562"/>
          </a:xfrm>
        </p:spPr>
        <p:txBody>
          <a:bodyPr>
            <a:normAutofit fontScale="90000"/>
          </a:bodyPr>
          <a:lstStyle/>
          <a:p>
            <a:r>
              <a:rPr lang="en-US" sz="4000" b="1" smtClean="0"/>
              <a:t>Minh họa cấp bảo vệ</a:t>
            </a:r>
            <a:endParaRPr lang="en-US" sz="4000" b="1"/>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1600200"/>
            <a:ext cx="8305800" cy="4648200"/>
          </a:xfrm>
          <a:prstGeom prst="rect">
            <a:avLst/>
          </a:prstGeom>
        </p:spPr>
      </p:pic>
      <p:sp>
        <p:nvSpPr>
          <p:cNvPr id="6" name="Title 1"/>
          <p:cNvSpPr txBox="1">
            <a:spLocks/>
          </p:cNvSpPr>
          <p:nvPr/>
        </p:nvSpPr>
        <p:spPr>
          <a:xfrm>
            <a:off x="1524000" y="29718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Trạm điện chính</a:t>
            </a:r>
            <a:endParaRPr lang="en-US" sz="2000" b="1">
              <a:solidFill>
                <a:srgbClr val="00B050"/>
              </a:solidFill>
            </a:endParaRPr>
          </a:p>
        </p:txBody>
      </p:sp>
      <p:sp>
        <p:nvSpPr>
          <p:cNvPr id="7" name="Title 1"/>
          <p:cNvSpPr txBox="1">
            <a:spLocks/>
          </p:cNvSpPr>
          <p:nvPr/>
        </p:nvSpPr>
        <p:spPr>
          <a:xfrm>
            <a:off x="3128682" y="29718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7030A0"/>
                </a:solidFill>
              </a:rPr>
              <a:t>Tủ điện nhánh</a:t>
            </a:r>
            <a:endParaRPr lang="en-US" sz="2000" b="1">
              <a:solidFill>
                <a:srgbClr val="7030A0"/>
              </a:solidFill>
            </a:endParaRPr>
          </a:p>
        </p:txBody>
      </p:sp>
      <p:sp>
        <p:nvSpPr>
          <p:cNvPr id="5" name="Date Placeholder 4"/>
          <p:cNvSpPr>
            <a:spLocks noGrp="1"/>
          </p:cNvSpPr>
          <p:nvPr>
            <p:ph type="dt" sz="half" idx="10"/>
          </p:nvPr>
        </p:nvSpPr>
        <p:spPr/>
        <p:txBody>
          <a:bodyPr/>
          <a:lstStyle/>
          <a:p>
            <a:fld id="{45426BAF-C255-499B-A57D-F31EC6D6AEFD}" type="datetime1">
              <a:rPr lang="en-US" smtClean="0"/>
              <a:t>12/29/2016</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28</a:t>
            </a:fld>
            <a:endParaRPr lang="en-US"/>
          </a:p>
        </p:txBody>
      </p:sp>
    </p:spTree>
    <p:extLst>
      <p:ext uri="{BB962C8B-B14F-4D97-AF65-F5344CB8AC3E}">
        <p14:creationId xmlns:p14="http://schemas.microsoft.com/office/powerpoint/2010/main" val="427188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029200" cy="639762"/>
          </a:xfrm>
        </p:spPr>
        <p:txBody>
          <a:bodyPr>
            <a:normAutofit fontScale="90000"/>
          </a:bodyPr>
          <a:lstStyle/>
          <a:p>
            <a:r>
              <a:rPr lang="en-US" b="1" smtClean="0"/>
              <a:t>Các cấp bảo vệ</a:t>
            </a:r>
            <a:endParaRPr lang="en-US" b="1"/>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80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514600" y="5322794"/>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Trạm điện chính</a:t>
            </a:r>
            <a:endParaRPr lang="en-US" sz="2000" b="1">
              <a:solidFill>
                <a:srgbClr val="00B050"/>
              </a:solidFill>
            </a:endParaRPr>
          </a:p>
        </p:txBody>
      </p:sp>
      <p:sp>
        <p:nvSpPr>
          <p:cNvPr id="6" name="Title 1"/>
          <p:cNvSpPr txBox="1">
            <a:spLocks/>
          </p:cNvSpPr>
          <p:nvPr/>
        </p:nvSpPr>
        <p:spPr>
          <a:xfrm>
            <a:off x="762000" y="3068487"/>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Tủ điện nhánh</a:t>
            </a:r>
            <a:endParaRPr lang="en-US" sz="2000" b="1">
              <a:solidFill>
                <a:srgbClr val="00B050"/>
              </a:solidFill>
            </a:endParaRPr>
          </a:p>
        </p:txBody>
      </p:sp>
      <p:sp>
        <p:nvSpPr>
          <p:cNvPr id="7" name="Title 1"/>
          <p:cNvSpPr txBox="1">
            <a:spLocks/>
          </p:cNvSpPr>
          <p:nvPr/>
        </p:nvSpPr>
        <p:spPr>
          <a:xfrm>
            <a:off x="5943600" y="11430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8" name="Title 1"/>
          <p:cNvSpPr txBox="1">
            <a:spLocks/>
          </p:cNvSpPr>
          <p:nvPr/>
        </p:nvSpPr>
        <p:spPr>
          <a:xfrm>
            <a:off x="6096000" y="2649387"/>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9" name="Title 1"/>
          <p:cNvSpPr txBox="1">
            <a:spLocks/>
          </p:cNvSpPr>
          <p:nvPr/>
        </p:nvSpPr>
        <p:spPr>
          <a:xfrm>
            <a:off x="6069106" y="42672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4" name="Date Placeholder 3"/>
          <p:cNvSpPr>
            <a:spLocks noGrp="1"/>
          </p:cNvSpPr>
          <p:nvPr>
            <p:ph type="dt" sz="half" idx="10"/>
          </p:nvPr>
        </p:nvSpPr>
        <p:spPr/>
        <p:txBody>
          <a:bodyPr/>
          <a:lstStyle/>
          <a:p>
            <a:fld id="{74AC095B-1612-45BC-A64F-9129026D91B5}" type="datetime1">
              <a:rPr lang="en-US" smtClean="0"/>
              <a:t>12/29/2016</a:t>
            </a:fld>
            <a:endParaRPr lang="en-US"/>
          </a:p>
        </p:txBody>
      </p:sp>
      <p:sp>
        <p:nvSpPr>
          <p:cNvPr id="10" name="Slide Number Placeholder 9"/>
          <p:cNvSpPr>
            <a:spLocks noGrp="1"/>
          </p:cNvSpPr>
          <p:nvPr>
            <p:ph type="sldNum" sz="quarter" idx="12"/>
          </p:nvPr>
        </p:nvSpPr>
        <p:spPr/>
        <p:txBody>
          <a:bodyPr/>
          <a:lstStyle/>
          <a:p>
            <a:fld id="{9A38B762-D7D0-4BE0-9AF2-065F899B6A77}" type="slidenum">
              <a:rPr lang="en-US" smtClean="0"/>
              <a:t>29</a:t>
            </a:fld>
            <a:endParaRPr lang="en-US"/>
          </a:p>
        </p:txBody>
      </p:sp>
    </p:spTree>
    <p:extLst>
      <p:ext uri="{BB962C8B-B14F-4D97-AF65-F5344CB8AC3E}">
        <p14:creationId xmlns:p14="http://schemas.microsoft.com/office/powerpoint/2010/main" val="46060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mtClean="0"/>
              <a:t>Dãy xung liên tiếp</a:t>
            </a:r>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66406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EBA7748-EBFD-4330-87A6-06FD57E31841}"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a:t>
            </a:fld>
            <a:endParaRPr lang="en-US"/>
          </a:p>
        </p:txBody>
      </p:sp>
    </p:spTree>
    <p:extLst>
      <p:ext uri="{BB962C8B-B14F-4D97-AF65-F5344CB8AC3E}">
        <p14:creationId xmlns:p14="http://schemas.microsoft.com/office/powerpoint/2010/main" val="150225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463" y="304800"/>
            <a:ext cx="6477000" cy="639762"/>
          </a:xfrm>
        </p:spPr>
        <p:txBody>
          <a:bodyPr>
            <a:normAutofit fontScale="90000"/>
          </a:bodyPr>
          <a:lstStyle/>
          <a:p>
            <a:r>
              <a:rPr lang="en-US" b="1" smtClean="0"/>
              <a:t>Bảo vệ chiếu sáng đường</a:t>
            </a:r>
            <a:endParaRPr lang="en-US" b="1"/>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16092"/>
            <a:ext cx="8540941" cy="523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5942211"/>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F5629B5-3881-4E5D-BB56-CA58332E453A}" type="datetime1">
              <a:rPr lang="en-US" smtClean="0"/>
              <a:t>12/29/2016</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30</a:t>
            </a:fld>
            <a:endParaRPr lang="en-US"/>
          </a:p>
        </p:txBody>
      </p:sp>
    </p:spTree>
    <p:extLst>
      <p:ext uri="{BB962C8B-B14F-4D97-AF65-F5344CB8AC3E}">
        <p14:creationId xmlns:p14="http://schemas.microsoft.com/office/powerpoint/2010/main" val="231395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4495800" cy="487362"/>
          </a:xfrm>
        </p:spPr>
        <p:txBody>
          <a:bodyPr>
            <a:normAutofit fontScale="90000"/>
          </a:bodyPr>
          <a:lstStyle/>
          <a:p>
            <a:r>
              <a:rPr lang="en-US" b="1" smtClean="0"/>
              <a:t>Có thể lắp SPD</a:t>
            </a:r>
            <a:endParaRPr lang="en-US" b="1"/>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6106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726" y="39624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B255741-2654-4DEE-BED2-AE762864D696}"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31</a:t>
            </a:fld>
            <a:endParaRPr lang="en-US"/>
          </a:p>
        </p:txBody>
      </p:sp>
    </p:spTree>
    <p:extLst>
      <p:ext uri="{BB962C8B-B14F-4D97-AF65-F5344CB8AC3E}">
        <p14:creationId xmlns:p14="http://schemas.microsoft.com/office/powerpoint/2010/main" val="30389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Một giải pháp khác</a:t>
            </a:r>
            <a:endParaRPr lang="en-US"/>
          </a:p>
        </p:txBody>
      </p:sp>
      <p:sp>
        <p:nvSpPr>
          <p:cNvPr id="3" name="Content Placeholder 2"/>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43" y="19050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F7E64DB-BB3A-4B9A-958B-E41449DBCD75}"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32</a:t>
            </a:fld>
            <a:endParaRPr lang="en-US"/>
          </a:p>
        </p:txBody>
      </p:sp>
    </p:spTree>
    <p:extLst>
      <p:ext uri="{BB962C8B-B14F-4D97-AF65-F5344CB8AC3E}">
        <p14:creationId xmlns:p14="http://schemas.microsoft.com/office/powerpoint/2010/main" val="186343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D4FABDB-1A10-4AE8-B059-BE7FBAF06745}"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22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Xung điện áp trên đường dây</a:t>
            </a:r>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D4FABDB-1A10-4AE8-B059-BE7FBAF06745}"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207047"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67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10400" cy="990600"/>
          </a:xfrm>
        </p:spPr>
        <p:txBody>
          <a:bodyPr>
            <a:normAutofit fontScale="90000"/>
          </a:bodyPr>
          <a:lstStyle/>
          <a:p>
            <a:r>
              <a:rPr lang="en-US" sz="4000" b="1" smtClean="0"/>
              <a:t>5. Tiêu chuẩn của các nước</a:t>
            </a:r>
            <a:r>
              <a:rPr lang="en-US" smtClean="0"/>
              <a:t> </a:t>
            </a:r>
            <a:r>
              <a:rPr lang="en-US" sz="1600" smtClean="0">
                <a:hlinkClick r:id="rId2" action="ppaction://hlinkfile"/>
              </a:rPr>
              <a:t>..\Chong set Varistor\Chong set\SPD\Surge Protection guide.pdf</a:t>
            </a:r>
            <a:endParaRPr lang="en-US" sz="16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305800" cy="54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201F36D-E841-4529-9871-1A851054CDD4}"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35</a:t>
            </a:fld>
            <a:endParaRPr lang="en-US"/>
          </a:p>
        </p:txBody>
      </p:sp>
    </p:spTree>
    <p:extLst>
      <p:ext uri="{BB962C8B-B14F-4D97-AF65-F5344CB8AC3E}">
        <p14:creationId xmlns:p14="http://schemas.microsoft.com/office/powerpoint/2010/main" val="3553593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3733800" cy="715962"/>
          </a:xfrm>
        </p:spPr>
        <p:txBody>
          <a:bodyPr>
            <a:normAutofit fontScale="90000"/>
          </a:bodyPr>
          <a:lstStyle/>
          <a:p>
            <a:r>
              <a:rPr lang="en-US" b="1" smtClean="0"/>
              <a:t>6. Giải pháp</a:t>
            </a:r>
            <a:endParaRPr lang="en-US" b="1"/>
          </a:p>
        </p:txBody>
      </p:sp>
      <p:sp>
        <p:nvSpPr>
          <p:cNvPr id="3" name="Content Placeholder 2"/>
          <p:cNvSpPr>
            <a:spLocks noGrp="1"/>
          </p:cNvSpPr>
          <p:nvPr>
            <p:ph idx="1"/>
          </p:nvPr>
        </p:nvSpPr>
        <p:spPr>
          <a:xfrm>
            <a:off x="457200" y="1143001"/>
            <a:ext cx="6934200" cy="762000"/>
          </a:xfrm>
        </p:spPr>
        <p:txBody>
          <a:bodyPr/>
          <a:lstStyle/>
          <a:p>
            <a:pPr marL="0" indent="0">
              <a:buNone/>
            </a:pPr>
            <a:r>
              <a:rPr lang="en-US" smtClean="0"/>
              <a:t>Mắc SPD trước khi tới driver</a:t>
            </a:r>
            <a:endParaRPr lang="en-US"/>
          </a:p>
        </p:txBody>
      </p:sp>
      <p:sp>
        <p:nvSpPr>
          <p:cNvPr id="4" name="Date Placeholder 3"/>
          <p:cNvSpPr>
            <a:spLocks noGrp="1"/>
          </p:cNvSpPr>
          <p:nvPr>
            <p:ph type="dt" sz="half" idx="10"/>
          </p:nvPr>
        </p:nvSpPr>
        <p:spPr/>
        <p:txBody>
          <a:bodyPr/>
          <a:lstStyle/>
          <a:p>
            <a:fld id="{8B6D103E-F9CB-4071-9CD3-BB92F7B7BAD7}"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6172200" cy="261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12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550" y="304800"/>
            <a:ext cx="3505200" cy="715962"/>
          </a:xfrm>
        </p:spPr>
        <p:txBody>
          <a:bodyPr>
            <a:normAutofit fontScale="90000"/>
          </a:bodyPr>
          <a:lstStyle/>
          <a:p>
            <a:r>
              <a:rPr lang="en-US" b="1" smtClean="0"/>
              <a:t>Giải pháp</a:t>
            </a:r>
            <a:endParaRPr lang="en-US" b="1"/>
          </a:p>
        </p:txBody>
      </p:sp>
      <p:sp>
        <p:nvSpPr>
          <p:cNvPr id="3" name="Content Placeholder 2"/>
          <p:cNvSpPr>
            <a:spLocks noGrp="1"/>
          </p:cNvSpPr>
          <p:nvPr>
            <p:ph idx="1"/>
          </p:nvPr>
        </p:nvSpPr>
        <p:spPr>
          <a:xfrm>
            <a:off x="514350" y="1066800"/>
            <a:ext cx="8229600" cy="1219200"/>
          </a:xfrm>
        </p:spPr>
        <p:txBody>
          <a:bodyPr/>
          <a:lstStyle/>
          <a:p>
            <a:r>
              <a:rPr lang="en-US" smtClean="0"/>
              <a:t>SPD mắc ở đầu vào, </a:t>
            </a:r>
            <a:r>
              <a:rPr lang="en-US" b="1" smtClean="0">
                <a:solidFill>
                  <a:srgbClr val="FF0000"/>
                </a:solidFill>
              </a:rPr>
              <a:t>trong driver chỉ dùng varistor</a:t>
            </a:r>
            <a:endParaRPr lang="en-US" b="1">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376" y="2286000"/>
            <a:ext cx="683370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75DC5DEA-2254-41DD-8196-9127AC3DA4B1}"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37</a:t>
            </a:fld>
            <a:endParaRPr lang="en-US"/>
          </a:p>
        </p:txBody>
      </p:sp>
    </p:spTree>
    <p:extLst>
      <p:ext uri="{BB962C8B-B14F-4D97-AF65-F5344CB8AC3E}">
        <p14:creationId xmlns:p14="http://schemas.microsoft.com/office/powerpoint/2010/main" val="2756925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715962"/>
          </a:xfrm>
        </p:spPr>
        <p:txBody>
          <a:bodyPr>
            <a:normAutofit fontScale="90000"/>
          </a:bodyPr>
          <a:lstStyle/>
          <a:p>
            <a:r>
              <a:rPr lang="en-US" b="1" smtClean="0"/>
              <a:t>Dòng xung sét trong mạch có SPD</a:t>
            </a:r>
            <a:endParaRPr lang="en-US" b="1"/>
          </a:p>
        </p:txBody>
      </p:sp>
      <p:sp>
        <p:nvSpPr>
          <p:cNvPr id="3" name="Content Placeholder 2"/>
          <p:cNvSpPr>
            <a:spLocks noGrp="1"/>
          </p:cNvSpPr>
          <p:nvPr>
            <p:ph idx="1"/>
          </p:nvPr>
        </p:nvSpPr>
        <p:spPr>
          <a:xfrm>
            <a:off x="381000" y="990600"/>
            <a:ext cx="8229600" cy="1905000"/>
          </a:xfrm>
        </p:spPr>
        <p:txBody>
          <a:bodyPr>
            <a:normAutofit/>
          </a:bodyPr>
          <a:lstStyle/>
          <a:p>
            <a:r>
              <a:rPr lang="en-US" sz="2800" smtClean="0"/>
              <a:t>I1 – dòng điện chạy qua SPD</a:t>
            </a:r>
          </a:p>
          <a:p>
            <a:r>
              <a:rPr lang="en-US" sz="2800" smtClean="0"/>
              <a:t>I2 – dòng điện chay qua varistor</a:t>
            </a:r>
          </a:p>
          <a:p>
            <a:r>
              <a:rPr lang="en-US" sz="2800" smtClean="0"/>
              <a:t>I3 – dòng điện chạy tới tải</a:t>
            </a:r>
            <a:endParaRPr lang="en-US" sz="280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52" y="2666999"/>
            <a:ext cx="5814848" cy="400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AD656621-AC63-4292-ABCE-EBCD7671BB1A}"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38</a:t>
            </a:fld>
            <a:endParaRPr lang="en-US"/>
          </a:p>
        </p:txBody>
      </p:sp>
    </p:spTree>
    <p:extLst>
      <p:ext uri="{BB962C8B-B14F-4D97-AF65-F5344CB8AC3E}">
        <p14:creationId xmlns:p14="http://schemas.microsoft.com/office/powerpoint/2010/main" val="2390474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b="1"/>
              <a:t>Giải pháp bảo vệ : Lắp </a:t>
            </a:r>
            <a:r>
              <a:rPr lang="en-US" b="1" smtClean="0"/>
              <a:t>Varistor</a:t>
            </a:r>
            <a:endParaRPr lang="en-US"/>
          </a:p>
        </p:txBody>
      </p:sp>
      <p:sp>
        <p:nvSpPr>
          <p:cNvPr id="3" name="Content Placeholder 2"/>
          <p:cNvSpPr>
            <a:spLocks noGrp="1"/>
          </p:cNvSpPr>
          <p:nvPr>
            <p:ph idx="1"/>
          </p:nvPr>
        </p:nvSpPr>
        <p:spPr>
          <a:xfrm>
            <a:off x="457200" y="685801"/>
            <a:ext cx="8458200" cy="1219199"/>
          </a:xfrm>
        </p:spPr>
        <p:txBody>
          <a:bodyPr/>
          <a:lstStyle/>
          <a:p>
            <a:r>
              <a:rPr lang="en-US" smtClean="0"/>
              <a:t>Để </a:t>
            </a:r>
            <a:r>
              <a:rPr lang="en-US"/>
              <a:t>bảo vệ các xung điện áp ở trên người ta mắc Varistor ở đầu vào như trên hình </a:t>
            </a:r>
            <a:r>
              <a:rPr lang="en-US" smtClean="0"/>
              <a:t>vẽ</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5943600" cy="434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1FDF911-A0AD-403E-80AB-590FC5866F84}"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39</a:t>
            </a:fld>
            <a:endParaRPr lang="en-US"/>
          </a:p>
        </p:txBody>
      </p:sp>
    </p:spTree>
    <p:extLst>
      <p:ext uri="{BB962C8B-B14F-4D97-AF65-F5344CB8AC3E}">
        <p14:creationId xmlns:p14="http://schemas.microsoft.com/office/powerpoint/2010/main" val="2681888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28600"/>
            <a:ext cx="7162800" cy="563562"/>
          </a:xfrm>
        </p:spPr>
        <p:txBody>
          <a:bodyPr>
            <a:normAutofit fontScale="90000"/>
          </a:bodyPr>
          <a:lstStyle/>
          <a:p>
            <a:r>
              <a:rPr lang="en-US" smtClean="0"/>
              <a:t>Dãy xung liên tiếp</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845150"/>
            <a:ext cx="8795766" cy="55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178548C-B686-4865-AB04-A6FC26DE1F0E}" type="datetime1">
              <a:rPr lang="en-US" smtClean="0"/>
              <a:t>12/29/2016</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4</a:t>
            </a:fld>
            <a:endParaRPr lang="en-US"/>
          </a:p>
        </p:txBody>
      </p:sp>
    </p:spTree>
    <p:extLst>
      <p:ext uri="{BB962C8B-B14F-4D97-AF65-F5344CB8AC3E}">
        <p14:creationId xmlns:p14="http://schemas.microsoft.com/office/powerpoint/2010/main" val="4075870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smtClean="0"/>
              <a:t>Số lần n varistor chịu được xung </a:t>
            </a:r>
            <a:r>
              <a:rPr lang="en-US" sz="4000" b="1" smtClean="0">
                <a:hlinkClick r:id="rId2" action="ppaction://hlinkfile"/>
              </a:rPr>
              <a:t>C:\Users\Notebook\Desktop\RD nháp.xlsx</a:t>
            </a:r>
            <a:endParaRPr lang="en-US" sz="4000" b="1"/>
          </a:p>
        </p:txBody>
      </p:sp>
      <p:sp>
        <p:nvSpPr>
          <p:cNvPr id="4" name="Date Placeholder 3"/>
          <p:cNvSpPr>
            <a:spLocks noGrp="1"/>
          </p:cNvSpPr>
          <p:nvPr>
            <p:ph type="dt" sz="half" idx="10"/>
          </p:nvPr>
        </p:nvSpPr>
        <p:spPr/>
        <p:txBody>
          <a:bodyPr/>
          <a:lstStyle/>
          <a:p>
            <a:fld id="{DD4FABDB-1A10-4AE8-B059-BE7FBAF06745}"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40</a:t>
            </a:fld>
            <a:endParaRPr lang="en-US"/>
          </a:p>
        </p:txBody>
      </p:sp>
      <p:sp>
        <p:nvSpPr>
          <p:cNvPr id="7" name="Content Placeholder 6"/>
          <p:cNvSpPr>
            <a:spLocks noGrp="1"/>
          </p:cNvSpPr>
          <p:nvPr>
            <p:ph idx="1"/>
          </p:nvPr>
        </p:nvSpPr>
        <p:spPr>
          <a:xfrm>
            <a:off x="7819931" y="2133600"/>
            <a:ext cx="786186" cy="4343400"/>
          </a:xfrm>
        </p:spPr>
        <p:txBody>
          <a:bodyPr>
            <a:normAutofit/>
          </a:bodyPr>
          <a:lstStyle/>
          <a:p>
            <a:pPr marL="0" indent="0">
              <a:buNone/>
            </a:pPr>
            <a:r>
              <a:rPr lang="en-US" sz="1800" b="1" smtClean="0"/>
              <a:t>Khác nhau thời gian</a:t>
            </a:r>
          </a:p>
          <a:p>
            <a:pPr marL="0" indent="0">
              <a:buNone/>
            </a:pPr>
            <a:endParaRPr lang="en-US" sz="1800" b="1"/>
          </a:p>
          <a:p>
            <a:pPr marL="0" indent="0">
              <a:buNone/>
            </a:pPr>
            <a:r>
              <a:rPr lang="en-US" sz="1800" b="1" smtClean="0"/>
              <a:t>Khác nhau dòng sét</a:t>
            </a:r>
          </a:p>
          <a:p>
            <a:pPr marL="0" indent="0">
              <a:buNone/>
            </a:pPr>
            <a:r>
              <a:rPr lang="en-US" sz="1800" b="1" smtClean="0"/>
              <a:t>Khác nhau điện áp sét</a:t>
            </a:r>
            <a:endParaRPr lang="en-US" sz="1800" b="1"/>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73448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3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Nguyên nhân xuất hiện xung trên đường dây</a:t>
            </a:r>
            <a:endParaRPr lang="en-US"/>
          </a:p>
        </p:txBody>
      </p:sp>
      <p:sp>
        <p:nvSpPr>
          <p:cNvPr id="3" name="Content Placeholder 2"/>
          <p:cNvSpPr>
            <a:spLocks noGrp="1"/>
          </p:cNvSpPr>
          <p:nvPr>
            <p:ph idx="1"/>
          </p:nvPr>
        </p:nvSpPr>
        <p:spPr>
          <a:xfrm>
            <a:off x="457200" y="1295400"/>
            <a:ext cx="8229600" cy="685800"/>
          </a:xfrm>
        </p:spPr>
        <p:txBody>
          <a:bodyPr/>
          <a:lstStyle/>
          <a:p>
            <a:pPr marL="0" indent="0">
              <a:buNone/>
            </a:pPr>
            <a:r>
              <a:rPr lang="en-US" b="1" smtClean="0"/>
              <a:t>Sét đánh – xung sét</a:t>
            </a:r>
            <a:endParaRPr lang="en-US" b="1"/>
          </a:p>
        </p:txBody>
      </p:sp>
      <p:pic>
        <p:nvPicPr>
          <p:cNvPr id="1026" name="Picture 2" descr="Image result for &amp;dstrok;iện thế do sét &amp;dstrok;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6" y="1828800"/>
            <a:ext cx="6400800" cy="35980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5542892"/>
            <a:ext cx="8229600" cy="1086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smtClean="0"/>
              <a:t>Khi sét đánh làm cho điện thế mặt đất dâng cao</a:t>
            </a:r>
          </a:p>
          <a:p>
            <a:pPr marL="0" indent="0">
              <a:buFont typeface="Arial" pitchFamily="34" charset="0"/>
              <a:buNone/>
            </a:pPr>
            <a:r>
              <a:rPr lang="en-US" sz="2800" b="1" smtClean="0"/>
              <a:t>Sẽ trình bầy ở dưới</a:t>
            </a:r>
            <a:endParaRPr lang="en-US" sz="2800" b="1"/>
          </a:p>
        </p:txBody>
      </p:sp>
      <p:sp>
        <p:nvSpPr>
          <p:cNvPr id="4" name="Date Placeholder 3"/>
          <p:cNvSpPr>
            <a:spLocks noGrp="1"/>
          </p:cNvSpPr>
          <p:nvPr>
            <p:ph type="dt" sz="half" idx="10"/>
          </p:nvPr>
        </p:nvSpPr>
        <p:spPr/>
        <p:txBody>
          <a:bodyPr/>
          <a:lstStyle/>
          <a:p>
            <a:fld id="{81304C97-34C7-4A96-9072-6B84907C0675}"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5</a:t>
            </a:fld>
            <a:endParaRPr lang="en-US"/>
          </a:p>
        </p:txBody>
      </p:sp>
    </p:spTree>
    <p:extLst>
      <p:ext uri="{BB962C8B-B14F-4D97-AF65-F5344CB8AC3E}">
        <p14:creationId xmlns:p14="http://schemas.microsoft.com/office/powerpoint/2010/main" val="201195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Xung do đóng cắt thiết bị điện</a:t>
            </a:r>
            <a:endParaRPr lang="en-US"/>
          </a:p>
        </p:txBody>
      </p:sp>
      <p:sp>
        <p:nvSpPr>
          <p:cNvPr id="3" name="Content Placeholder 2"/>
          <p:cNvSpPr>
            <a:spLocks noGrp="1"/>
          </p:cNvSpPr>
          <p:nvPr>
            <p:ph idx="1"/>
          </p:nvPr>
        </p:nvSpPr>
        <p:spPr>
          <a:xfrm>
            <a:off x="457200" y="1077740"/>
            <a:ext cx="7696200" cy="762000"/>
          </a:xfrm>
        </p:spPr>
        <p:txBody>
          <a:bodyPr>
            <a:normAutofit fontScale="85000" lnSpcReduction="10000"/>
          </a:bodyPr>
          <a:lstStyle/>
          <a:p>
            <a:pPr marL="0" indent="0">
              <a:buNone/>
            </a:pPr>
            <a:r>
              <a:rPr lang="en-US" smtClean="0"/>
              <a:t>Khi cắt các tải đặc biệt là điện từ có một xung rất lớn</a:t>
            </a: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0250"/>
            <a:ext cx="8153400" cy="485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2907C4BB-88A8-459B-8055-E0F2C738B030}" type="datetime1">
              <a:rPr lang="en-US" smtClean="0"/>
              <a:t>12/29/2016</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6</a:t>
            </a:fld>
            <a:endParaRPr lang="en-US"/>
          </a:p>
        </p:txBody>
      </p:sp>
    </p:spTree>
    <p:extLst>
      <p:ext uri="{BB962C8B-B14F-4D97-AF65-F5344CB8AC3E}">
        <p14:creationId xmlns:p14="http://schemas.microsoft.com/office/powerpoint/2010/main" val="34258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Cắt một đèn HQL có một xung </a:t>
            </a:r>
            <a:r>
              <a:rPr lang="en-US" smtClean="0"/>
              <a:t>&gt; 2kV</a:t>
            </a:r>
            <a:endParaRPr lang="en-US"/>
          </a:p>
        </p:txBody>
      </p:sp>
      <p:sp>
        <p:nvSpPr>
          <p:cNvPr id="3" name="Content Placeholder 2"/>
          <p:cNvSpPr>
            <a:spLocks noGrp="1"/>
          </p:cNvSpPr>
          <p:nvPr>
            <p:ph idx="1"/>
          </p:nvPr>
        </p:nvSpPr>
        <p:spPr>
          <a:xfrm>
            <a:off x="457200" y="5943600"/>
            <a:ext cx="8229600" cy="762000"/>
          </a:xfrm>
        </p:spPr>
        <p:txBody>
          <a:bodyPr>
            <a:normAutofit/>
          </a:bodyPr>
          <a:lstStyle/>
          <a:p>
            <a:r>
              <a:rPr lang="en-US" smtClean="0"/>
              <a:t>Dưới đây trình bầy nhiều về xung sét</a:t>
            </a:r>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7010400" cy="463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3ECECE4-C1EC-4687-BD6F-74F7EF1E4FDD}"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7</a:t>
            </a:fld>
            <a:endParaRPr lang="en-US"/>
          </a:p>
        </p:txBody>
      </p:sp>
    </p:spTree>
    <p:extLst>
      <p:ext uri="{BB962C8B-B14F-4D97-AF65-F5344CB8AC3E}">
        <p14:creationId xmlns:p14="http://schemas.microsoft.com/office/powerpoint/2010/main" val="417277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562600" cy="715962"/>
          </a:xfrm>
        </p:spPr>
        <p:txBody>
          <a:bodyPr>
            <a:normAutofit fontScale="90000"/>
          </a:bodyPr>
          <a:lstStyle/>
          <a:p>
            <a:r>
              <a:rPr lang="en-US"/>
              <a:t>2</a:t>
            </a:r>
            <a:r>
              <a:rPr lang="en-US" smtClean="0"/>
              <a:t>. </a:t>
            </a:r>
            <a:r>
              <a:rPr lang="en-US"/>
              <a:t>Khái quát về sét</a:t>
            </a:r>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r>
              <a:rPr lang="en-US"/>
              <a:t>Nguyên nhân hình thành và các loại </a:t>
            </a:r>
            <a:r>
              <a:rPr lang="en-US" smtClean="0"/>
              <a:t>sét</a:t>
            </a:r>
          </a:p>
          <a:p>
            <a:r>
              <a:rPr lang="en-US"/>
              <a:t>Sét là hiện tượng phóng điện trong khí quyển giữa các đám mây và đất hay giữa các đám mây với nhau. Nguyên nhân chính xác của hiện tượng này vẫn là một vấn đề cần nhiều tranh luận, song hầu hết giới khoa học tin rằng (nói một cách đơn giản) nó là kết quả phóng điện giữa hai đám mây tích điện trái dấu. </a:t>
            </a:r>
            <a:endParaRPr lang="en-US" smtClean="0"/>
          </a:p>
          <a:p>
            <a:r>
              <a:rPr lang="en-US"/>
              <a:t>Có rất nhiều loại sét khác nhau với đặc điểm và nguyên nhân hình thành cũng khác nhau: sét từ mây xuống đất, sét từ đất lên đám mây, sét khô, sét tên lửa, sét dương, sét hòn, sét dị hình...v...v.... </a:t>
            </a:r>
          </a:p>
          <a:p>
            <a:endParaRPr lang="en-US"/>
          </a:p>
        </p:txBody>
      </p:sp>
      <p:sp>
        <p:nvSpPr>
          <p:cNvPr id="4" name="Date Placeholder 3"/>
          <p:cNvSpPr>
            <a:spLocks noGrp="1"/>
          </p:cNvSpPr>
          <p:nvPr>
            <p:ph type="dt" sz="half" idx="10"/>
          </p:nvPr>
        </p:nvSpPr>
        <p:spPr/>
        <p:txBody>
          <a:bodyPr/>
          <a:lstStyle/>
          <a:p>
            <a:fld id="{074562A2-0383-4E22-99DD-68DDB2FCC892}"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8</a:t>
            </a:fld>
            <a:endParaRPr lang="en-US"/>
          </a:p>
        </p:txBody>
      </p:sp>
    </p:spTree>
    <p:extLst>
      <p:ext uri="{BB962C8B-B14F-4D97-AF65-F5344CB8AC3E}">
        <p14:creationId xmlns:p14="http://schemas.microsoft.com/office/powerpoint/2010/main" val="66317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1371600"/>
          </a:xfrm>
        </p:spPr>
        <p:txBody>
          <a:bodyPr/>
          <a:lstStyle/>
          <a:p>
            <a:r>
              <a:rPr lang="en-US" smtClean="0"/>
              <a:t>Ví dụ nguy hiểm của sét: 323 </a:t>
            </a:r>
            <a:r>
              <a:rPr lang="en-US"/>
              <a:t>con tuần lộc Na Uy bị sét đánh  ngày 27/8/2016</a:t>
            </a:r>
          </a:p>
        </p:txBody>
      </p:sp>
      <p:pic>
        <p:nvPicPr>
          <p:cNvPr id="4" name="Picture 3" descr="Ảnh: 300 con tuần lộc bị sét &amp;dstrok;ánh chết la liệt ở Na Uy - 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8153400" cy="5105400"/>
          </a:xfrm>
          <a:prstGeom prst="rect">
            <a:avLst/>
          </a:prstGeom>
          <a:noFill/>
          <a:ln>
            <a:noFill/>
          </a:ln>
        </p:spPr>
      </p:pic>
      <p:sp>
        <p:nvSpPr>
          <p:cNvPr id="2" name="Date Placeholder 1"/>
          <p:cNvSpPr>
            <a:spLocks noGrp="1"/>
          </p:cNvSpPr>
          <p:nvPr>
            <p:ph type="dt" sz="half" idx="10"/>
          </p:nvPr>
        </p:nvSpPr>
        <p:spPr/>
        <p:txBody>
          <a:bodyPr/>
          <a:lstStyle/>
          <a:p>
            <a:fld id="{C4E78FAC-4EAB-4EF6-9412-D824E8E4F9AD}" type="datetime1">
              <a:rPr lang="en-US" smtClean="0"/>
              <a:t>12/29/2016</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9</a:t>
            </a:fld>
            <a:endParaRPr lang="en-US"/>
          </a:p>
        </p:txBody>
      </p:sp>
    </p:spTree>
    <p:extLst>
      <p:ext uri="{BB962C8B-B14F-4D97-AF65-F5344CB8AC3E}">
        <p14:creationId xmlns:p14="http://schemas.microsoft.com/office/powerpoint/2010/main" val="333679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1468</Words>
  <Application>Microsoft Office PowerPoint</Application>
  <PresentationFormat>On-screen Show (4:3)</PresentationFormat>
  <Paragraphs>190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BẢO VỆ XUNG ĐIỆN ÁP</vt:lpstr>
      <vt:lpstr>1. Xung điện áp, dòng điện</vt:lpstr>
      <vt:lpstr>Dãy xung liên tiếp</vt:lpstr>
      <vt:lpstr>Dãy xung liên tiếp</vt:lpstr>
      <vt:lpstr>Nguyên nhân xuất hiện xung trên đường dây</vt:lpstr>
      <vt:lpstr>Xung do đóng cắt thiết bị điện</vt:lpstr>
      <vt:lpstr>Cắt một đèn HQL có một xung &gt; 2kV</vt:lpstr>
      <vt:lpstr>2. Khái quát về sét</vt:lpstr>
      <vt:lpstr>PowerPoint Presentation</vt:lpstr>
      <vt:lpstr>Sét đánh từ mây xuống đất</vt:lpstr>
      <vt:lpstr>Sét đánh ngược từ đất lên mây</vt:lpstr>
      <vt:lpstr>Điện thế vùng ảnh hưởng sét</vt:lpstr>
      <vt:lpstr>Dạng xung sét</vt:lpstr>
      <vt:lpstr>Tiêu chuẩn các dạng sóng sét</vt:lpstr>
      <vt:lpstr>Thông số dòng sét</vt:lpstr>
      <vt:lpstr>3. Vùng ảnh hưởng của dòng sét</vt:lpstr>
      <vt:lpstr>Vùng ảnh hưởng sét đánh</vt:lpstr>
      <vt:lpstr>Tính giá trị của điện thế mặt đất</vt:lpstr>
      <vt:lpstr>Tính toán ảnh hưởng vùng sét</vt:lpstr>
      <vt:lpstr>4. Bảo vệ xung sét cho thiết bị</vt:lpstr>
      <vt:lpstr>Phân vùng bảo vệ</vt:lpstr>
      <vt:lpstr>Khu vực bên ngoài tòa nhà</vt:lpstr>
      <vt:lpstr>Khu vực bên trong tòa nhà</vt:lpstr>
      <vt:lpstr>Minh họa các vùng bảo vệ</vt:lpstr>
      <vt:lpstr>Cấp bảo vệ</vt:lpstr>
      <vt:lpstr>Phân cấp bảo vệ</vt:lpstr>
      <vt:lpstr>Các cấp bảo vệ</vt:lpstr>
      <vt:lpstr>Minh họa cấp bảo vệ</vt:lpstr>
      <vt:lpstr>Các cấp bảo vệ</vt:lpstr>
      <vt:lpstr>Bảo vệ chiếu sáng đường</vt:lpstr>
      <vt:lpstr>Có thể lắp SPD</vt:lpstr>
      <vt:lpstr>Một giải pháp khác</vt:lpstr>
      <vt:lpstr>PowerPoint Presentation</vt:lpstr>
      <vt:lpstr>Xung điện áp trên đường dây</vt:lpstr>
      <vt:lpstr>5. Tiêu chuẩn của các nước ..\Chong set Varistor\Chong set\SPD\Surge Protection guide.pdf</vt:lpstr>
      <vt:lpstr>6. Giải pháp</vt:lpstr>
      <vt:lpstr>Giải pháp</vt:lpstr>
      <vt:lpstr>Dòng xung sét trong mạch có SPD</vt:lpstr>
      <vt:lpstr>Giải pháp bảo vệ : Lắp Varistor</vt:lpstr>
      <vt:lpstr>Số lần n varistor chịu được xung C:\Users\Notebook\Desktop\RD nháp.xlsx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xung điện áp</dc:title>
  <dc:creator>Notebook</dc:creator>
  <cp:lastModifiedBy>Notebook</cp:lastModifiedBy>
  <cp:revision>38</cp:revision>
  <dcterms:created xsi:type="dcterms:W3CDTF">2016-09-06T12:47:49Z</dcterms:created>
  <dcterms:modified xsi:type="dcterms:W3CDTF">2016-12-29T08:19:22Z</dcterms:modified>
</cp:coreProperties>
</file>