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99" r:id="rId4"/>
    <p:sldId id="300" r:id="rId5"/>
    <p:sldId id="301" r:id="rId6"/>
    <p:sldId id="307" r:id="rId7"/>
    <p:sldId id="331" r:id="rId8"/>
    <p:sldId id="308" r:id="rId9"/>
    <p:sldId id="332" r:id="rId10"/>
    <p:sldId id="302" r:id="rId11"/>
    <p:sldId id="333" r:id="rId12"/>
    <p:sldId id="309" r:id="rId13"/>
    <p:sldId id="310" r:id="rId14"/>
    <p:sldId id="312" r:id="rId15"/>
    <p:sldId id="311" r:id="rId16"/>
    <p:sldId id="303" r:id="rId17"/>
    <p:sldId id="304" r:id="rId18"/>
    <p:sldId id="305" r:id="rId19"/>
    <p:sldId id="306" r:id="rId20"/>
    <p:sldId id="262" r:id="rId21"/>
    <p:sldId id="315" r:id="rId22"/>
    <p:sldId id="316" r:id="rId23"/>
    <p:sldId id="317" r:id="rId24"/>
    <p:sldId id="318" r:id="rId25"/>
    <p:sldId id="319" r:id="rId26"/>
    <p:sldId id="320" r:id="rId27"/>
    <p:sldId id="329" r:id="rId28"/>
    <p:sldId id="321" r:id="rId29"/>
    <p:sldId id="322" r:id="rId30"/>
    <p:sldId id="325" r:id="rId31"/>
    <p:sldId id="313" r:id="rId32"/>
    <p:sldId id="327" r:id="rId33"/>
    <p:sldId id="326" r:id="rId34"/>
    <p:sldId id="328" r:id="rId35"/>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88" autoAdjust="0"/>
    <p:restoredTop sz="94660"/>
  </p:normalViewPr>
  <p:slideViewPr>
    <p:cSldViewPr>
      <p:cViewPr varScale="1">
        <p:scale>
          <a:sx n="75" d="100"/>
          <a:sy n="75" d="100"/>
        </p:scale>
        <p:origin x="-1536" y="-96"/>
      </p:cViewPr>
      <p:guideLst>
        <p:guide orient="horz" pos="2160"/>
        <p:guide pos="2880"/>
      </p:guideLst>
    </p:cSldViewPr>
  </p:slideViewPr>
  <p:notesTextViewPr>
    <p:cViewPr>
      <p:scale>
        <a:sx n="1" d="1"/>
        <a:sy n="1" d="1"/>
      </p:scale>
      <p:origin x="0" y="0"/>
    </p:cViewPr>
  </p:notesTextViewPr>
  <p:sorterViewPr>
    <p:cViewPr>
      <p:scale>
        <a:sx n="100" d="100"/>
        <a:sy n="100" d="100"/>
      </p:scale>
      <p:origin x="0" y="110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D6439441-8A0C-4D1D-9C18-75D56D38F0D1}" type="datetimeFigureOut">
              <a:rPr lang="vi-VN" smtClean="0"/>
              <a:t>02/04/2019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646643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6439441-8A0C-4D1D-9C18-75D56D38F0D1}" type="datetimeFigureOut">
              <a:rPr lang="vi-VN" smtClean="0"/>
              <a:t>02/04/2019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60476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6439441-8A0C-4D1D-9C18-75D56D38F0D1}" type="datetimeFigureOut">
              <a:rPr lang="vi-VN" smtClean="0"/>
              <a:t>02/04/2019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151508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6439441-8A0C-4D1D-9C18-75D56D38F0D1}" type="datetimeFigureOut">
              <a:rPr lang="vi-VN" smtClean="0"/>
              <a:t>02/04/2019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095001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439441-8A0C-4D1D-9C18-75D56D38F0D1}" type="datetimeFigureOut">
              <a:rPr lang="vi-VN" smtClean="0"/>
              <a:t>02/04/2019</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748694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D6439441-8A0C-4D1D-9C18-75D56D38F0D1}" type="datetimeFigureOut">
              <a:rPr lang="vi-VN" smtClean="0"/>
              <a:t>02/04/2019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339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D6439441-8A0C-4D1D-9C18-75D56D38F0D1}" type="datetimeFigureOut">
              <a:rPr lang="vi-VN" smtClean="0"/>
              <a:t>02/04/2019</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4157874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D6439441-8A0C-4D1D-9C18-75D56D38F0D1}" type="datetimeFigureOut">
              <a:rPr lang="vi-VN" smtClean="0"/>
              <a:t>02/04/2019</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073973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439441-8A0C-4D1D-9C18-75D56D38F0D1}" type="datetimeFigureOut">
              <a:rPr lang="vi-VN" smtClean="0"/>
              <a:t>02/04/2019</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530243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39441-8A0C-4D1D-9C18-75D56D38F0D1}" type="datetimeFigureOut">
              <a:rPr lang="vi-VN" smtClean="0"/>
              <a:t>02/04/2019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466436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439441-8A0C-4D1D-9C18-75D56D38F0D1}" type="datetimeFigureOut">
              <a:rPr lang="vi-VN" smtClean="0"/>
              <a:t>02/04/2019</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15D8246-10C8-4BAE-BB9E-29B1DBC485BA}" type="slidenum">
              <a:rPr lang="vi-VN" smtClean="0"/>
              <a:t>‹#›</a:t>
            </a:fld>
            <a:endParaRPr lang="vi-VN"/>
          </a:p>
        </p:txBody>
      </p:sp>
    </p:spTree>
    <p:extLst>
      <p:ext uri="{BB962C8B-B14F-4D97-AF65-F5344CB8AC3E}">
        <p14:creationId xmlns:p14="http://schemas.microsoft.com/office/powerpoint/2010/main" val="212775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439441-8A0C-4D1D-9C18-75D56D38F0D1}" type="datetimeFigureOut">
              <a:rPr lang="vi-VN" smtClean="0"/>
              <a:t>02/04/2019</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D8246-10C8-4BAE-BB9E-29B1DBC485BA}" type="slidenum">
              <a:rPr lang="vi-VN" smtClean="0"/>
              <a:t>‹#›</a:t>
            </a:fld>
            <a:endParaRPr lang="vi-VN"/>
          </a:p>
        </p:txBody>
      </p:sp>
    </p:spTree>
    <p:extLst>
      <p:ext uri="{BB962C8B-B14F-4D97-AF65-F5344CB8AC3E}">
        <p14:creationId xmlns:p14="http://schemas.microsoft.com/office/powerpoint/2010/main" val="2596116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http://web.tradekorea.com/upload_file/emp/200903/main/455786_main.gif"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http://web.tradekorea.com/upload_file/emp/200903/main/455786_main.gif"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http://www.ec51.com/uimages/c/ch/christinazhang183/max_1256744822.jpg"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http://www.ec51.com/uimages/c/ch/christinazhang183/max_1256744822.jpg"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vi.wikipedia.org/w/index.php?title=Kh%E1%BB%AD_t%E1%BB%AB&amp;action=edit&amp;redlink=1" TargetMode="External"/><Relationship Id="rId2" Type="http://schemas.openxmlformats.org/officeDocument/2006/relationships/hyperlink" Target="http://vi.wikipedia.org/wiki/S%E1%BA%AFt_t%E1%BB%AB" TargetMode="Externa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vi.wikipedia.org/wiki/T%E1%BB%AB_h%C3%B3a"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vi.wikipedia.org/wiki/Ti%E1%BA%BFng_Anh"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31.png"/><Relationship Id="rId4" Type="http://schemas.openxmlformats.org/officeDocument/2006/relationships/image" Target="../media/image29.wmf"/></Relationships>
</file>

<file path=ppt/slides/_rels/slide32.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41.png"/><Relationship Id="rId1" Type="http://schemas.openxmlformats.org/officeDocument/2006/relationships/slideLayout" Target="../slideLayouts/slideLayout2.xml"/><Relationship Id="rId4" Type="http://schemas.openxmlformats.org/officeDocument/2006/relationships/image" Target="../media/image240.png"/></Relationships>
</file>

<file path=ppt/slides/_rels/slide33.xml.rels><?xml version="1.0" encoding="UTF-8" standalone="yes"?>
<Relationships xmlns="http://schemas.openxmlformats.org/package/2006/relationships"><Relationship Id="rId3" Type="http://schemas.openxmlformats.org/officeDocument/2006/relationships/image" Target="../media/image260.png"/><Relationship Id="rId2" Type="http://schemas.openxmlformats.org/officeDocument/2006/relationships/image" Target="../media/image250.png"/><Relationship Id="rId1" Type="http://schemas.openxmlformats.org/officeDocument/2006/relationships/slideLayout" Target="../slideLayouts/slideLayout2.xml"/><Relationship Id="rId4" Type="http://schemas.openxmlformats.org/officeDocument/2006/relationships/image" Target="../media/image270.png"/></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vi.wikipedia.org/wiki/Th%E1%BB%A7y_tinh" TargetMode="External"/><Relationship Id="rId3" Type="http://schemas.openxmlformats.org/officeDocument/2006/relationships/hyperlink" Target="http://vi.wikipedia.org/w/index.php?title=Tr%E1%BA%ADt_t%E1%BB%B1_xa&amp;action=edit&amp;redlink=1" TargetMode="External"/><Relationship Id="rId7" Type="http://schemas.openxmlformats.org/officeDocument/2006/relationships/hyperlink" Target="http://vi.wikipedia.org/wiki/Tinh_th%E1%BB%83" TargetMode="External"/><Relationship Id="rId12" Type="http://schemas.openxmlformats.org/officeDocument/2006/relationships/image" Target="http://upload.wikimedia.org/wikipedia/vi/thumb/e/ee/VDH.jpg/250px-VDH.jpg" TargetMode="External"/><Relationship Id="rId2" Type="http://schemas.openxmlformats.org/officeDocument/2006/relationships/hyperlink" Target="http://vi.wikipedia.org/w/index.php?title=C%E1%BA%A5u_tr%C3%BAc_nguy%C3%AAn_t%E1%BB%AD&amp;action=edit&amp;redlink=1" TargetMode="External"/><Relationship Id="rId1" Type="http://schemas.openxmlformats.org/officeDocument/2006/relationships/slideLayout" Target="../slideLayouts/slideLayout2.xml"/><Relationship Id="rId6" Type="http://schemas.openxmlformats.org/officeDocument/2006/relationships/hyperlink" Target="http://vi.wikipedia.org/wiki/Ch%E1%BA%A5t_r%E1%BA%AFn" TargetMode="External"/><Relationship Id="rId11" Type="http://schemas.openxmlformats.org/officeDocument/2006/relationships/image" Target="../media/image5.jpeg"/><Relationship Id="rId5" Type="http://schemas.openxmlformats.org/officeDocument/2006/relationships/hyperlink" Target="http://vi.wikipedia.org/wiki/Nguy%C3%AAn_t%E1%BB%AD" TargetMode="External"/><Relationship Id="rId10" Type="http://schemas.openxmlformats.org/officeDocument/2006/relationships/hyperlink" Target="http://vi.wikipedia.org/w/index.php?title=Polystyrene&amp;action=edit&amp;redlink=1" TargetMode="External"/><Relationship Id="rId4" Type="http://schemas.openxmlformats.org/officeDocument/2006/relationships/hyperlink" Target="http://vi.wikipedia.org/w/index.php?title=C%E1%BA%A5u_tr%C3%BAc&amp;action=edit&amp;redlink=1" TargetMode="External"/><Relationship Id="rId9" Type="http://schemas.openxmlformats.org/officeDocument/2006/relationships/hyperlink" Target="http://vi.wikipedia.org/wiki/Polym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http://upload.wikimedia.org/wikipedia/vi/thumb/e/ee/VDH.jpg/250px-VDH.jpg"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1640" y="1196752"/>
            <a:ext cx="5976664" cy="1470025"/>
          </a:xfrm>
        </p:spPr>
        <p:txBody>
          <a:bodyPr/>
          <a:lstStyle/>
          <a:p>
            <a:r>
              <a:rPr lang="en-US" b="1" dirty="0" err="1" smtClean="0">
                <a:solidFill>
                  <a:srgbClr val="FF0000"/>
                </a:solidFill>
                <a:latin typeface="Times New Roman" pitchFamily="18" charset="0"/>
                <a:cs typeface="Times New Roman" pitchFamily="18" charset="0"/>
              </a:rPr>
              <a:t>Lựa</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chọn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lõi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cuộn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dây</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và</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biến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áp</a:t>
            </a:r>
            <a:endParaRPr lang="vi-VN" dirty="0"/>
          </a:p>
        </p:txBody>
      </p:sp>
      <p:sp>
        <p:nvSpPr>
          <p:cNvPr id="3" name="Subtitle 2"/>
          <p:cNvSpPr>
            <a:spLocks noGrp="1"/>
          </p:cNvSpPr>
          <p:nvPr>
            <p:ph type="subTitle" idx="1"/>
          </p:nvPr>
        </p:nvSpPr>
        <p:spPr>
          <a:xfrm>
            <a:off x="1371600" y="3068960"/>
            <a:ext cx="6400800" cy="2569840"/>
          </a:xfrm>
        </p:spPr>
        <p:txBody>
          <a:bodyPr>
            <a:normAutofit/>
          </a:bodyPr>
          <a:lstStyle/>
          <a:p>
            <a:pPr algn="l"/>
            <a:r>
              <a:rPr lang="en-US" dirty="0" smtClean="0">
                <a:solidFill>
                  <a:schemeClr val="tx1">
                    <a:lumMod val="95000"/>
                    <a:lumOff val="5000"/>
                  </a:schemeClr>
                </a:solidFill>
                <a:latin typeface="Times New Roman" pitchFamily="18" charset="0"/>
                <a:cs typeface="Times New Roman" pitchFamily="18" charset="0"/>
              </a:rPr>
              <a:t>1. </a:t>
            </a:r>
            <a:r>
              <a:rPr lang="en-US" dirty="0" err="1" smtClean="0">
                <a:solidFill>
                  <a:schemeClr val="tx1">
                    <a:lumMod val="95000"/>
                    <a:lumOff val="5000"/>
                  </a:schemeClr>
                </a:solidFill>
                <a:latin typeface="Times New Roman" pitchFamily="18" charset="0"/>
                <a:cs typeface="Times New Roman" pitchFamily="18" charset="0"/>
              </a:rPr>
              <a:t>Chọn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lõi</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theo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vật</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liệu</a:t>
            </a:r>
            <a:endParaRPr lang="en-US" dirty="0" smtClean="0">
              <a:solidFill>
                <a:schemeClr val="tx1">
                  <a:lumMod val="95000"/>
                  <a:lumOff val="5000"/>
                </a:schemeClr>
              </a:solidFill>
              <a:latin typeface="Times New Roman" pitchFamily="18" charset="0"/>
              <a:cs typeface="Times New Roman" pitchFamily="18" charset="0"/>
            </a:endParaRPr>
          </a:p>
          <a:p>
            <a:pPr algn="l"/>
            <a:r>
              <a:rPr lang="en-US" dirty="0" smtClean="0">
                <a:solidFill>
                  <a:schemeClr val="tx1">
                    <a:lumMod val="95000"/>
                    <a:lumOff val="5000"/>
                  </a:schemeClr>
                </a:solidFill>
                <a:latin typeface="Times New Roman" pitchFamily="18" charset="0"/>
                <a:cs typeface="Times New Roman" pitchFamily="18" charset="0"/>
              </a:rPr>
              <a:t>2. </a:t>
            </a:r>
            <a:r>
              <a:rPr lang="en-US" dirty="0" err="1" smtClean="0">
                <a:solidFill>
                  <a:schemeClr val="tx1">
                    <a:lumMod val="95000"/>
                    <a:lumOff val="5000"/>
                  </a:schemeClr>
                </a:solidFill>
                <a:latin typeface="Times New Roman" pitchFamily="18" charset="0"/>
                <a:cs typeface="Times New Roman" pitchFamily="18" charset="0"/>
              </a:rPr>
              <a:t>Chọn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lõi</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theo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hình</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dạng</a:t>
            </a:r>
            <a:endParaRPr lang="en-US" dirty="0" smtClean="0">
              <a:solidFill>
                <a:schemeClr val="tx1">
                  <a:lumMod val="95000"/>
                  <a:lumOff val="5000"/>
                </a:schemeClr>
              </a:solidFill>
              <a:latin typeface="Times New Roman" pitchFamily="18" charset="0"/>
              <a:cs typeface="Times New Roman" pitchFamily="18" charset="0"/>
            </a:endParaRPr>
          </a:p>
          <a:p>
            <a:pPr algn="l"/>
            <a:r>
              <a:rPr lang="en-US" dirty="0" smtClean="0">
                <a:solidFill>
                  <a:schemeClr val="tx1">
                    <a:lumMod val="95000"/>
                    <a:lumOff val="5000"/>
                  </a:schemeClr>
                </a:solidFill>
                <a:latin typeface="Times New Roman" pitchFamily="18" charset="0"/>
                <a:cs typeface="Times New Roman" pitchFamily="18" charset="0"/>
              </a:rPr>
              <a:t>3. </a:t>
            </a:r>
            <a:r>
              <a:rPr lang="en-US" dirty="0" err="1" smtClean="0">
                <a:solidFill>
                  <a:schemeClr val="tx1">
                    <a:lumMod val="95000"/>
                    <a:lumOff val="5000"/>
                  </a:schemeClr>
                </a:solidFill>
                <a:latin typeface="Times New Roman" pitchFamily="18" charset="0"/>
                <a:cs typeface="Times New Roman" pitchFamily="18" charset="0"/>
              </a:rPr>
              <a:t>Chọn</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lõi</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theo</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kích</a:t>
            </a:r>
            <a:r>
              <a:rPr lang="en-US" dirty="0" smtClean="0">
                <a:solidFill>
                  <a:schemeClr val="tx1">
                    <a:lumMod val="95000"/>
                    <a:lumOff val="5000"/>
                  </a:schemeClr>
                </a:solidFill>
                <a:latin typeface="Times New Roman" pitchFamily="18" charset="0"/>
                <a:cs typeface="Times New Roman" pitchFamily="18" charset="0"/>
              </a:rPr>
              <a:t> </a:t>
            </a:r>
            <a:r>
              <a:rPr lang="en-US" dirty="0" err="1" smtClean="0">
                <a:solidFill>
                  <a:schemeClr val="tx1">
                    <a:lumMod val="95000"/>
                    <a:lumOff val="5000"/>
                  </a:schemeClr>
                </a:solidFill>
                <a:latin typeface="Times New Roman" pitchFamily="18" charset="0"/>
                <a:cs typeface="Times New Roman" pitchFamily="18" charset="0"/>
              </a:rPr>
              <a:t>thước</a:t>
            </a:r>
            <a:endParaRPr lang="en-US" dirty="0" smtClean="0">
              <a:solidFill>
                <a:schemeClr val="tx1">
                  <a:lumMod val="95000"/>
                  <a:lumOff val="5000"/>
                </a:schemeClr>
              </a:solidFill>
              <a:latin typeface="Times New Roman" pitchFamily="18" charset="0"/>
              <a:cs typeface="Times New Roman" pitchFamily="18" charset="0"/>
            </a:endParaRPr>
          </a:p>
          <a:p>
            <a:endParaRPr lang="vi-VN" dirty="0">
              <a:solidFill>
                <a:schemeClr val="tx1"/>
              </a:solidFill>
            </a:endParaRPr>
          </a:p>
        </p:txBody>
      </p:sp>
    </p:spTree>
    <p:extLst>
      <p:ext uri="{BB962C8B-B14F-4D97-AF65-F5344CB8AC3E}">
        <p14:creationId xmlns:p14="http://schemas.microsoft.com/office/powerpoint/2010/main" val="1427655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6768752" cy="778098"/>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1. </a:t>
            </a:r>
            <a:r>
              <a:rPr lang="en-US" b="1" dirty="0" err="1">
                <a:solidFill>
                  <a:srgbClr val="009900"/>
                </a:solidFill>
                <a:latin typeface="Times New Roman" pitchFamily="18" charset="0"/>
                <a:cs typeface="Times New Roman" pitchFamily="18" charset="0"/>
              </a:rPr>
              <a:t>Lựa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vật</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liệu</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lõi</a:t>
            </a:r>
            <a:endParaRPr lang="vi-VN" b="1" dirty="0"/>
          </a:p>
        </p:txBody>
      </p:sp>
      <p:sp>
        <p:nvSpPr>
          <p:cNvPr id="3" name="Content Placeholder 2"/>
          <p:cNvSpPr>
            <a:spLocks noGrp="1"/>
          </p:cNvSpPr>
          <p:nvPr>
            <p:ph idx="1"/>
          </p:nvPr>
        </p:nvSpPr>
        <p:spPr>
          <a:xfrm>
            <a:off x="428625" y="1628800"/>
            <a:ext cx="5583535" cy="5040560"/>
          </a:xfrm>
        </p:spPr>
        <p:txBody>
          <a:bodyPr>
            <a:normAutofit lnSpcReduction="10000"/>
          </a:bodyPr>
          <a:lstStyle/>
          <a:p>
            <a:pPr marL="0" indent="0">
              <a:buNone/>
            </a:pPr>
            <a:r>
              <a:rPr lang="vi-VN" sz="2800" b="1" dirty="0">
                <a:solidFill>
                  <a:srgbClr val="C00000"/>
                </a:solidFill>
                <a:latin typeface="+mj-lt"/>
              </a:rPr>
              <a:t>Lõi bột ép. </a:t>
            </a:r>
          </a:p>
          <a:p>
            <a:pPr marL="0" indent="0">
              <a:buNone/>
            </a:pPr>
            <a:r>
              <a:rPr lang="en-US" sz="2400" dirty="0" err="1"/>
              <a:t>Vào</a:t>
            </a:r>
            <a:r>
              <a:rPr lang="en-US" sz="2400" dirty="0"/>
              <a:t> </a:t>
            </a:r>
            <a:r>
              <a:rPr lang="en-US" sz="2400" dirty="0" err="1"/>
              <a:t>đầu</a:t>
            </a:r>
            <a:r>
              <a:rPr lang="en-US" sz="2400" dirty="0"/>
              <a:t> </a:t>
            </a:r>
            <a:r>
              <a:rPr lang="en-US" sz="2400" dirty="0" err="1"/>
              <a:t>những</a:t>
            </a:r>
            <a:r>
              <a:rPr lang="en-US" sz="2400" dirty="0"/>
              <a:t> </a:t>
            </a:r>
            <a:r>
              <a:rPr lang="en-US" sz="2400" dirty="0" err="1"/>
              <a:t>năm</a:t>
            </a:r>
            <a:r>
              <a:rPr lang="en-US" sz="2400" dirty="0"/>
              <a:t> 1940, </a:t>
            </a:r>
            <a:r>
              <a:rPr lang="en-US" sz="2400" dirty="0" err="1"/>
              <a:t>một</a:t>
            </a:r>
            <a:r>
              <a:rPr lang="en-US" sz="2400" dirty="0"/>
              <a:t> </a:t>
            </a:r>
            <a:r>
              <a:rPr lang="en-US" sz="2400" dirty="0" err="1"/>
              <a:t>vật</a:t>
            </a:r>
            <a:r>
              <a:rPr lang="en-US" sz="2400" dirty="0"/>
              <a:t> </a:t>
            </a:r>
            <a:r>
              <a:rPr lang="en-US" sz="2400" dirty="0" err="1"/>
              <a:t>liệu</a:t>
            </a:r>
            <a:r>
              <a:rPr lang="en-US" sz="2400" dirty="0"/>
              <a:t> </a:t>
            </a:r>
            <a:r>
              <a:rPr lang="en-US" sz="2400" dirty="0" err="1"/>
              <a:t>mới</a:t>
            </a:r>
            <a:r>
              <a:rPr lang="en-US" sz="2400" dirty="0"/>
              <a:t>, </a:t>
            </a:r>
            <a:r>
              <a:rPr lang="en-US" sz="2400" dirty="0" err="1"/>
              <a:t>tên</a:t>
            </a:r>
            <a:r>
              <a:rPr lang="en-US" sz="2400" dirty="0"/>
              <a:t> </a:t>
            </a:r>
            <a:r>
              <a:rPr lang="en-US" sz="2400" dirty="0" err="1"/>
              <a:t>thương</a:t>
            </a:r>
            <a:r>
              <a:rPr lang="en-US" sz="2400" dirty="0"/>
              <a:t>  </a:t>
            </a:r>
            <a:r>
              <a:rPr lang="en-US" sz="2400" dirty="0" err="1"/>
              <a:t>mại</a:t>
            </a:r>
            <a:r>
              <a:rPr lang="en-US" sz="2400" dirty="0"/>
              <a:t> </a:t>
            </a:r>
            <a:r>
              <a:rPr lang="en-US" sz="2400" dirty="0" err="1"/>
              <a:t>là</a:t>
            </a:r>
            <a:r>
              <a:rPr lang="en-US" sz="2400" dirty="0"/>
              <a:t> Molybdenum </a:t>
            </a:r>
            <a:r>
              <a:rPr lang="en-US" sz="2400" dirty="0" err="1"/>
              <a:t>Permalloy</a:t>
            </a:r>
            <a:r>
              <a:rPr lang="en-US" sz="2400" dirty="0"/>
              <a:t> Powder (MPP), </a:t>
            </a:r>
            <a:r>
              <a:rPr lang="en-US" sz="2400" dirty="0" err="1"/>
              <a:t>đã</a:t>
            </a:r>
            <a:r>
              <a:rPr lang="en-US" sz="2400" dirty="0"/>
              <a:t> </a:t>
            </a:r>
            <a:r>
              <a:rPr lang="en-US" sz="2400" dirty="0" err="1"/>
              <a:t>được</a:t>
            </a:r>
            <a:r>
              <a:rPr lang="en-US" sz="2400" dirty="0"/>
              <a:t> </a:t>
            </a:r>
            <a:r>
              <a:rPr lang="en-US" sz="2400" dirty="0" err="1"/>
              <a:t>phòng</a:t>
            </a:r>
            <a:r>
              <a:rPr lang="en-US" sz="2400" dirty="0"/>
              <a:t> </a:t>
            </a:r>
            <a:r>
              <a:rPr lang="en-US" sz="2400" dirty="0" err="1"/>
              <a:t>thí</a:t>
            </a:r>
            <a:r>
              <a:rPr lang="en-US" sz="2400" dirty="0"/>
              <a:t> </a:t>
            </a:r>
            <a:r>
              <a:rPr lang="en-US" sz="2400" dirty="0" err="1"/>
              <a:t>nghiệm</a:t>
            </a:r>
            <a:r>
              <a:rPr lang="en-US" sz="2400" dirty="0"/>
              <a:t> </a:t>
            </a:r>
            <a:r>
              <a:rPr lang="en-US" sz="2400" dirty="0" err="1"/>
              <a:t>điện</a:t>
            </a:r>
            <a:r>
              <a:rPr lang="en-US" sz="2400" dirty="0"/>
              <a:t> </a:t>
            </a:r>
            <a:r>
              <a:rPr lang="en-US" sz="2400" dirty="0" err="1"/>
              <a:t>thoại</a:t>
            </a:r>
            <a:r>
              <a:rPr lang="en-US" sz="2400" dirty="0"/>
              <a:t> Bell </a:t>
            </a:r>
            <a:r>
              <a:rPr lang="en-US" sz="2400" dirty="0" err="1"/>
              <a:t>nghiên</a:t>
            </a:r>
            <a:r>
              <a:rPr lang="en-US" sz="2400" dirty="0"/>
              <a:t> </a:t>
            </a:r>
            <a:r>
              <a:rPr lang="en-US" sz="2400" dirty="0" err="1"/>
              <a:t>cứu</a:t>
            </a:r>
            <a:r>
              <a:rPr lang="en-US" sz="2400" dirty="0"/>
              <a:t> </a:t>
            </a:r>
            <a:r>
              <a:rPr lang="en-US" sz="2400" dirty="0" err="1"/>
              <a:t>và</a:t>
            </a:r>
            <a:r>
              <a:rPr lang="en-US" sz="2400" dirty="0"/>
              <a:t> </a:t>
            </a:r>
            <a:r>
              <a:rPr lang="en-US" sz="2400" dirty="0" err="1"/>
              <a:t>chế</a:t>
            </a:r>
            <a:r>
              <a:rPr lang="en-US" sz="2400" dirty="0"/>
              <a:t> </a:t>
            </a:r>
            <a:r>
              <a:rPr lang="en-US" sz="2400" dirty="0" err="1"/>
              <a:t>tạo</a:t>
            </a:r>
            <a:r>
              <a:rPr lang="en-US" sz="2400" dirty="0"/>
              <a:t>. </a:t>
            </a:r>
            <a:r>
              <a:rPr lang="en-US" sz="2400" dirty="0" err="1"/>
              <a:t>Vật</a:t>
            </a:r>
            <a:r>
              <a:rPr lang="en-US" sz="2400" dirty="0"/>
              <a:t> </a:t>
            </a:r>
            <a:r>
              <a:rPr lang="en-US" sz="2400" dirty="0" err="1"/>
              <a:t>liệu</a:t>
            </a:r>
            <a:r>
              <a:rPr lang="en-US" sz="2400" dirty="0"/>
              <a:t> </a:t>
            </a:r>
            <a:r>
              <a:rPr lang="en-US" sz="2400" dirty="0" err="1"/>
              <a:t>mới</a:t>
            </a:r>
            <a:r>
              <a:rPr lang="en-US" sz="2400" dirty="0"/>
              <a:t> </a:t>
            </a:r>
            <a:r>
              <a:rPr lang="en-US" sz="2400" dirty="0" err="1"/>
              <a:t>này</a:t>
            </a:r>
            <a:r>
              <a:rPr lang="en-US" sz="2400" dirty="0"/>
              <a:t> </a:t>
            </a:r>
            <a:r>
              <a:rPr lang="en-US" sz="2400" dirty="0" err="1"/>
              <a:t>được</a:t>
            </a:r>
            <a:r>
              <a:rPr lang="en-US" sz="2400" dirty="0"/>
              <a:t> </a:t>
            </a:r>
            <a:r>
              <a:rPr lang="en-US" sz="2400" dirty="0" err="1"/>
              <a:t>phát</a:t>
            </a:r>
            <a:r>
              <a:rPr lang="en-US" sz="2400" dirty="0"/>
              <a:t> </a:t>
            </a:r>
            <a:r>
              <a:rPr lang="en-US" sz="2400" dirty="0" err="1"/>
              <a:t>triển</a:t>
            </a:r>
            <a:r>
              <a:rPr lang="en-US" sz="2400" dirty="0"/>
              <a:t> </a:t>
            </a:r>
            <a:r>
              <a:rPr lang="en-US" sz="2400" dirty="0" err="1"/>
              <a:t>cho</a:t>
            </a:r>
            <a:r>
              <a:rPr lang="en-US" sz="2400" dirty="0"/>
              <a:t> </a:t>
            </a:r>
            <a:r>
              <a:rPr lang="en-US" sz="2400" dirty="0" err="1"/>
              <a:t>các</a:t>
            </a:r>
            <a:r>
              <a:rPr lang="en-US" sz="2400" dirty="0"/>
              <a:t> </a:t>
            </a:r>
            <a:r>
              <a:rPr lang="en-US" sz="2400" dirty="0" err="1"/>
              <a:t>cuộn</a:t>
            </a:r>
            <a:r>
              <a:rPr lang="en-US" sz="2400" dirty="0"/>
              <a:t> </a:t>
            </a:r>
            <a:r>
              <a:rPr lang="en-US" sz="2400" dirty="0" err="1"/>
              <a:t>phụ</a:t>
            </a:r>
            <a:r>
              <a:rPr lang="en-US" sz="2400" dirty="0"/>
              <a:t> </a:t>
            </a:r>
            <a:r>
              <a:rPr lang="en-US" sz="2400" dirty="0" err="1"/>
              <a:t>tải</a:t>
            </a:r>
            <a:r>
              <a:rPr lang="en-US" sz="2400" dirty="0"/>
              <a:t>, </a:t>
            </a:r>
            <a:r>
              <a:rPr lang="en-US" sz="2400" dirty="0" err="1"/>
              <a:t>các</a:t>
            </a:r>
            <a:r>
              <a:rPr lang="en-US" sz="2400" dirty="0"/>
              <a:t> </a:t>
            </a:r>
            <a:r>
              <a:rPr lang="en-US" sz="2400" dirty="0" err="1"/>
              <a:t>cuộn</a:t>
            </a:r>
            <a:r>
              <a:rPr lang="en-US" sz="2400" dirty="0"/>
              <a:t> </a:t>
            </a:r>
            <a:r>
              <a:rPr lang="en-US" sz="2400" dirty="0" err="1"/>
              <a:t>lọc</a:t>
            </a:r>
            <a:r>
              <a:rPr lang="en-US" sz="2400" dirty="0"/>
              <a:t>, </a:t>
            </a:r>
            <a:r>
              <a:rPr lang="en-US" sz="2400" dirty="0" err="1"/>
              <a:t>và</a:t>
            </a:r>
            <a:r>
              <a:rPr lang="en-US" sz="2400" dirty="0"/>
              <a:t> </a:t>
            </a:r>
            <a:r>
              <a:rPr lang="en-US" sz="2400" dirty="0" err="1"/>
              <a:t>máy</a:t>
            </a:r>
            <a:r>
              <a:rPr lang="en-US" sz="2400" dirty="0"/>
              <a:t> </a:t>
            </a:r>
            <a:r>
              <a:rPr lang="en-US" sz="2400" dirty="0" err="1"/>
              <a:t>biến</a:t>
            </a:r>
            <a:r>
              <a:rPr lang="en-US" sz="2400" dirty="0"/>
              <a:t> </a:t>
            </a:r>
            <a:r>
              <a:rPr lang="en-US" sz="2400" dirty="0" err="1"/>
              <a:t>áp</a:t>
            </a:r>
            <a:r>
              <a:rPr lang="en-US" sz="2400" dirty="0"/>
              <a:t> </a:t>
            </a:r>
            <a:r>
              <a:rPr lang="en-US" sz="2400" dirty="0" err="1"/>
              <a:t>tần</a:t>
            </a:r>
            <a:r>
              <a:rPr lang="en-US" sz="2400" dirty="0"/>
              <a:t> </a:t>
            </a:r>
            <a:r>
              <a:rPr lang="en-US" sz="2400" dirty="0" err="1"/>
              <a:t>số</a:t>
            </a:r>
            <a:r>
              <a:rPr lang="en-US" sz="2400" dirty="0"/>
              <a:t> </a:t>
            </a:r>
            <a:r>
              <a:rPr lang="en-US" sz="2400" dirty="0" err="1"/>
              <a:t>âm</a:t>
            </a:r>
            <a:r>
              <a:rPr lang="en-US" sz="2400" dirty="0"/>
              <a:t> </a:t>
            </a:r>
            <a:r>
              <a:rPr lang="en-US" sz="2400" dirty="0" err="1"/>
              <a:t>thanh</a:t>
            </a:r>
            <a:r>
              <a:rPr lang="en-US" sz="2400" dirty="0"/>
              <a:t> </a:t>
            </a:r>
            <a:r>
              <a:rPr lang="en-US" sz="2400" dirty="0" err="1"/>
              <a:t>và</a:t>
            </a:r>
            <a:r>
              <a:rPr lang="en-US" sz="2400" dirty="0"/>
              <a:t> </a:t>
            </a:r>
            <a:r>
              <a:rPr lang="en-US" sz="2400" dirty="0" err="1"/>
              <a:t>tần</a:t>
            </a:r>
            <a:r>
              <a:rPr lang="en-US" sz="2400" dirty="0"/>
              <a:t> </a:t>
            </a:r>
            <a:r>
              <a:rPr lang="en-US" sz="2400" dirty="0" err="1"/>
              <a:t>số</a:t>
            </a:r>
            <a:r>
              <a:rPr lang="en-US" sz="2400" dirty="0"/>
              <a:t> </a:t>
            </a:r>
            <a:r>
              <a:rPr lang="en-US" sz="2400" dirty="0" err="1"/>
              <a:t>sóng</a:t>
            </a:r>
            <a:r>
              <a:rPr lang="en-US" sz="2400" dirty="0"/>
              <a:t> </a:t>
            </a:r>
            <a:r>
              <a:rPr lang="en-US" sz="2400" dirty="0" err="1"/>
              <a:t>mang</a:t>
            </a:r>
            <a:r>
              <a:rPr lang="en-US" sz="2400" dirty="0"/>
              <a:t> </a:t>
            </a:r>
            <a:r>
              <a:rPr lang="en-US" sz="2400" dirty="0" err="1"/>
              <a:t>trong</a:t>
            </a:r>
            <a:r>
              <a:rPr lang="en-US" sz="2400" dirty="0"/>
              <a:t> </a:t>
            </a:r>
            <a:r>
              <a:rPr lang="en-US" sz="2400" dirty="0" err="1"/>
              <a:t>các</a:t>
            </a:r>
            <a:r>
              <a:rPr lang="en-US" sz="2400" dirty="0"/>
              <a:t> </a:t>
            </a:r>
            <a:r>
              <a:rPr lang="en-US" sz="2400" dirty="0" err="1"/>
              <a:t>điện</a:t>
            </a:r>
            <a:r>
              <a:rPr lang="en-US" sz="2400" dirty="0"/>
              <a:t> </a:t>
            </a:r>
            <a:r>
              <a:rPr lang="en-US" sz="2400" dirty="0" err="1"/>
              <a:t>thoại</a:t>
            </a:r>
            <a:r>
              <a:rPr lang="en-US" sz="2400" dirty="0"/>
              <a:t>. </a:t>
            </a:r>
            <a:endParaRPr lang="vi-VN" sz="2400" dirty="0" smtClean="0"/>
          </a:p>
          <a:p>
            <a:pPr marL="0" indent="0">
              <a:buNone/>
            </a:pPr>
            <a:r>
              <a:rPr lang="en-US" sz="2400" dirty="0" err="1"/>
              <a:t>Có</a:t>
            </a:r>
            <a:r>
              <a:rPr lang="en-US" sz="2400" dirty="0"/>
              <a:t> 4 </a:t>
            </a:r>
            <a:r>
              <a:rPr lang="en-US" sz="2400" dirty="0" err="1"/>
              <a:t>loại</a:t>
            </a:r>
            <a:r>
              <a:rPr lang="en-US" sz="2400" dirty="0"/>
              <a:t> </a:t>
            </a:r>
            <a:r>
              <a:rPr lang="en-US" sz="2400" dirty="0" err="1"/>
              <a:t>bột</a:t>
            </a:r>
            <a:r>
              <a:rPr lang="en-US" sz="2400" dirty="0"/>
              <a:t> </a:t>
            </a:r>
            <a:r>
              <a:rPr lang="en-US" sz="2400" dirty="0" err="1"/>
              <a:t>tiêu</a:t>
            </a:r>
            <a:r>
              <a:rPr lang="en-US" sz="2400" dirty="0"/>
              <a:t> </a:t>
            </a:r>
            <a:r>
              <a:rPr lang="en-US" sz="2400" dirty="0" err="1"/>
              <a:t>chuẩn</a:t>
            </a:r>
            <a:r>
              <a:rPr lang="en-US" sz="2400" dirty="0"/>
              <a:t> </a:t>
            </a:r>
            <a:r>
              <a:rPr lang="en-US" sz="2400" dirty="0" err="1"/>
              <a:t>sẵn</a:t>
            </a:r>
            <a:r>
              <a:rPr lang="en-US" sz="2400" dirty="0"/>
              <a:t> </a:t>
            </a:r>
            <a:r>
              <a:rPr lang="en-US" sz="2400" dirty="0" err="1"/>
              <a:t>có</a:t>
            </a:r>
            <a:r>
              <a:rPr lang="en-US" sz="2400" dirty="0"/>
              <a:t> </a:t>
            </a:r>
            <a:r>
              <a:rPr lang="en-US" sz="2400" dirty="0" err="1"/>
              <a:t>trên</a:t>
            </a:r>
            <a:r>
              <a:rPr lang="en-US" sz="2400" dirty="0"/>
              <a:t> </a:t>
            </a:r>
            <a:r>
              <a:rPr lang="en-US" sz="2400" dirty="0" err="1"/>
              <a:t>thị</a:t>
            </a:r>
            <a:r>
              <a:rPr lang="en-US" sz="2400" dirty="0"/>
              <a:t> </a:t>
            </a:r>
            <a:r>
              <a:rPr lang="en-US" sz="2400" dirty="0" err="1"/>
              <a:t>trường</a:t>
            </a:r>
            <a:r>
              <a:rPr lang="en-US" sz="2400" dirty="0"/>
              <a:t> </a:t>
            </a:r>
            <a:r>
              <a:rPr lang="en-US" sz="2400" dirty="0" err="1"/>
              <a:t>cho</a:t>
            </a:r>
            <a:r>
              <a:rPr lang="en-US" sz="2400" dirty="0"/>
              <a:t> </a:t>
            </a:r>
            <a:r>
              <a:rPr lang="en-US" sz="2400" dirty="0" err="1"/>
              <a:t>những</a:t>
            </a:r>
            <a:r>
              <a:rPr lang="en-US" sz="2400" dirty="0"/>
              <a:t> </a:t>
            </a:r>
            <a:r>
              <a:rPr lang="en-US" sz="2400" dirty="0" err="1"/>
              <a:t>thiết</a:t>
            </a:r>
            <a:r>
              <a:rPr lang="en-US" sz="2400" dirty="0"/>
              <a:t> </a:t>
            </a:r>
            <a:r>
              <a:rPr lang="en-US" sz="2400" dirty="0" err="1"/>
              <a:t>bị</a:t>
            </a:r>
            <a:r>
              <a:rPr lang="en-US" sz="2400" dirty="0"/>
              <a:t> </a:t>
            </a:r>
            <a:r>
              <a:rPr lang="en-US" sz="2400" dirty="0" err="1"/>
              <a:t>từ</a:t>
            </a:r>
            <a:r>
              <a:rPr lang="en-US" sz="2400" dirty="0"/>
              <a:t> </a:t>
            </a:r>
            <a:r>
              <a:rPr lang="en-US" sz="2400" dirty="0" err="1"/>
              <a:t>tính</a:t>
            </a:r>
            <a:r>
              <a:rPr lang="en-US" sz="2400" dirty="0"/>
              <a:t> </a:t>
            </a:r>
            <a:r>
              <a:rPr lang="en-US" sz="2400" dirty="0" err="1"/>
              <a:t>công</a:t>
            </a:r>
            <a:r>
              <a:rPr lang="en-US" sz="2400" dirty="0"/>
              <a:t> </a:t>
            </a:r>
            <a:r>
              <a:rPr lang="en-US" sz="2400" dirty="0" err="1"/>
              <a:t>suất</a:t>
            </a:r>
            <a:r>
              <a:rPr lang="en-US" sz="2400" dirty="0"/>
              <a:t> : </a:t>
            </a:r>
            <a:r>
              <a:rPr lang="en-US" sz="2400" dirty="0" err="1"/>
              <a:t>lõi</a:t>
            </a:r>
            <a:r>
              <a:rPr lang="en-US" sz="2400" dirty="0"/>
              <a:t> </a:t>
            </a:r>
            <a:r>
              <a:rPr lang="en-US" sz="2400" dirty="0" err="1"/>
              <a:t>bột</a:t>
            </a:r>
            <a:r>
              <a:rPr lang="en-US" sz="2400" dirty="0"/>
              <a:t> </a:t>
            </a:r>
            <a:r>
              <a:rPr lang="en-US" sz="2400" dirty="0" err="1"/>
              <a:t>Molypermalloy</a:t>
            </a:r>
            <a:r>
              <a:rPr lang="en-US" sz="2400" dirty="0"/>
              <a:t> (MPP) ; </a:t>
            </a:r>
            <a:r>
              <a:rPr lang="en-US" sz="2400" dirty="0" err="1"/>
              <a:t>lõi</a:t>
            </a:r>
            <a:r>
              <a:rPr lang="en-US" sz="2400" dirty="0"/>
              <a:t> </a:t>
            </a:r>
            <a:r>
              <a:rPr lang="en-US" sz="2400" dirty="0" err="1"/>
              <a:t>bột</a:t>
            </a:r>
            <a:r>
              <a:rPr lang="en-US" sz="2400" dirty="0"/>
              <a:t> </a:t>
            </a:r>
            <a:r>
              <a:rPr lang="en-US" sz="2400" dirty="0" err="1"/>
              <a:t>từ</a:t>
            </a:r>
            <a:r>
              <a:rPr lang="en-US" sz="2400" dirty="0"/>
              <a:t> </a:t>
            </a:r>
            <a:r>
              <a:rPr lang="en-US" sz="2400" dirty="0" err="1"/>
              <a:t>thông</a:t>
            </a:r>
            <a:r>
              <a:rPr lang="en-US" sz="2400" dirty="0"/>
              <a:t> </a:t>
            </a:r>
            <a:r>
              <a:rPr lang="en-US" sz="2400" dirty="0" err="1"/>
              <a:t>lớn</a:t>
            </a:r>
            <a:r>
              <a:rPr lang="en-US" sz="2400" dirty="0"/>
              <a:t> (High flux - HF) ; </a:t>
            </a:r>
            <a:r>
              <a:rPr lang="en-US" sz="2400" dirty="0" err="1"/>
              <a:t>lõi</a:t>
            </a:r>
            <a:r>
              <a:rPr lang="en-US" sz="2400" dirty="0"/>
              <a:t> </a:t>
            </a:r>
            <a:r>
              <a:rPr lang="en-US" sz="2400" dirty="0" err="1"/>
              <a:t>bột</a:t>
            </a:r>
            <a:r>
              <a:rPr lang="en-US" sz="2400" dirty="0"/>
              <a:t> </a:t>
            </a:r>
            <a:r>
              <a:rPr lang="en-US" sz="2400" dirty="0" err="1"/>
              <a:t>Sendust</a:t>
            </a:r>
            <a:r>
              <a:rPr lang="en-US" sz="2400" dirty="0"/>
              <a:t> ; </a:t>
            </a:r>
            <a:r>
              <a:rPr lang="en-US" sz="2400" dirty="0" err="1"/>
              <a:t>và</a:t>
            </a:r>
            <a:r>
              <a:rPr lang="en-US" sz="2400" dirty="0"/>
              <a:t> </a:t>
            </a:r>
            <a:r>
              <a:rPr lang="en-US" sz="2400" dirty="0" err="1"/>
              <a:t>lõi</a:t>
            </a:r>
            <a:r>
              <a:rPr lang="en-US" sz="2400" dirty="0"/>
              <a:t> </a:t>
            </a:r>
            <a:r>
              <a:rPr lang="en-US" sz="2400" dirty="0" err="1"/>
              <a:t>bôt</a:t>
            </a:r>
            <a:r>
              <a:rPr lang="en-US" sz="2400" dirty="0"/>
              <a:t> </a:t>
            </a:r>
            <a:r>
              <a:rPr lang="en-US" sz="2400" dirty="0" err="1"/>
              <a:t>sắt</a:t>
            </a:r>
            <a:r>
              <a:rPr lang="en-US" sz="2400" dirty="0"/>
              <a:t>. </a:t>
            </a:r>
            <a:endParaRPr lang="vi-VN" sz="2400" dirty="0">
              <a:latin typeface="Times New Roman" pitchFamily="18" charset="0"/>
              <a:cs typeface="Times New Roman" pitchFamily="18" charset="0"/>
            </a:endParaRPr>
          </a:p>
        </p:txBody>
      </p:sp>
      <p:sp>
        <p:nvSpPr>
          <p:cNvPr id="4" name="Rectangle 3"/>
          <p:cNvSpPr txBox="1">
            <a:spLocks noChangeArrowheads="1"/>
          </p:cNvSpPr>
          <p:nvPr/>
        </p:nvSpPr>
        <p:spPr>
          <a:xfrm>
            <a:off x="457200" y="1181100"/>
            <a:ext cx="8013700" cy="5917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vi-VN" dirty="0" smtClean="0">
                <a:solidFill>
                  <a:srgbClr val="0000CC"/>
                </a:solidFill>
                <a:latin typeface="Times New Roman" pitchFamily="18" charset="0"/>
                <a:cs typeface="Times New Roman" pitchFamily="18" charset="0"/>
              </a:rPr>
              <a:t>1.2 Các loại vật liệu từ mềm</a:t>
            </a:r>
            <a:endParaRPr lang="en-US" dirty="0" smtClean="0">
              <a:solidFill>
                <a:srgbClr val="0000CC"/>
              </a:solidFill>
              <a:latin typeface="Times New Roman" pitchFamily="18" charset="0"/>
              <a:cs typeface="Times New Roman" pitchFamily="18" charset="0"/>
            </a:endParaRPr>
          </a:p>
        </p:txBody>
      </p:sp>
      <p:pic>
        <p:nvPicPr>
          <p:cNvPr id="4099" name="Picture 3" descr="http://web.tradekorea.com/upload_file/emp/200903/main/455786_main.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724128" y="1514208"/>
            <a:ext cx="3158891" cy="166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6148401" y="3645024"/>
            <a:ext cx="2791768" cy="26642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err="1"/>
              <a:t>Để</a:t>
            </a:r>
            <a:r>
              <a:rPr lang="en-US" sz="2400" dirty="0"/>
              <a:t> </a:t>
            </a:r>
            <a:r>
              <a:rPr lang="en-US" sz="2400" dirty="0" err="1"/>
              <a:t>tránh</a:t>
            </a:r>
            <a:r>
              <a:rPr lang="en-US" sz="2400" dirty="0"/>
              <a:t> </a:t>
            </a:r>
            <a:r>
              <a:rPr lang="en-US" sz="2400" dirty="0" err="1"/>
              <a:t>bão</a:t>
            </a:r>
            <a:r>
              <a:rPr lang="en-US" sz="2400" dirty="0"/>
              <a:t> </a:t>
            </a:r>
            <a:r>
              <a:rPr lang="en-US" sz="2400" dirty="0" err="1"/>
              <a:t>hòa</a:t>
            </a:r>
            <a:r>
              <a:rPr lang="en-US" sz="2400" dirty="0"/>
              <a:t>, </a:t>
            </a:r>
            <a:r>
              <a:rPr lang="en-US" sz="2400" dirty="0" err="1"/>
              <a:t>lõi</a:t>
            </a:r>
            <a:r>
              <a:rPr lang="en-US" sz="2400" dirty="0"/>
              <a:t> </a:t>
            </a:r>
            <a:r>
              <a:rPr lang="en-US" sz="2400" dirty="0" err="1"/>
              <a:t>lọc</a:t>
            </a:r>
            <a:r>
              <a:rPr lang="en-US" sz="2400" dirty="0"/>
              <a:t> </a:t>
            </a:r>
            <a:r>
              <a:rPr lang="en-US" sz="2400" dirty="0" err="1"/>
              <a:t>sau</a:t>
            </a:r>
            <a:r>
              <a:rPr lang="en-US" sz="2400" dirty="0"/>
              <a:t> </a:t>
            </a:r>
            <a:r>
              <a:rPr lang="en-US" sz="2400" dirty="0" err="1"/>
              <a:t>cầu</a:t>
            </a:r>
            <a:r>
              <a:rPr lang="en-US" sz="2400" dirty="0"/>
              <a:t> </a:t>
            </a:r>
            <a:r>
              <a:rPr lang="en-US" sz="2400" dirty="0" err="1"/>
              <a:t>cần</a:t>
            </a:r>
            <a:r>
              <a:rPr lang="en-US" sz="2400" dirty="0"/>
              <a:t> </a:t>
            </a:r>
            <a:r>
              <a:rPr lang="en-US" sz="2400" dirty="0" err="1"/>
              <a:t>chọn</a:t>
            </a:r>
            <a:r>
              <a:rPr lang="en-US" sz="2400" dirty="0"/>
              <a:t> </a:t>
            </a:r>
            <a:r>
              <a:rPr lang="en-US" sz="2400" dirty="0" err="1"/>
              <a:t>lõi</a:t>
            </a:r>
            <a:r>
              <a:rPr lang="en-US" sz="2400" dirty="0"/>
              <a:t> </a:t>
            </a:r>
            <a:r>
              <a:rPr lang="en-US" sz="2400" dirty="0" err="1"/>
              <a:t>tần</a:t>
            </a:r>
            <a:r>
              <a:rPr lang="en-US" sz="2400" dirty="0"/>
              <a:t> </a:t>
            </a:r>
            <a:r>
              <a:rPr lang="en-US" sz="2400" dirty="0" err="1"/>
              <a:t>số</a:t>
            </a:r>
            <a:r>
              <a:rPr lang="en-US" sz="2400" dirty="0"/>
              <a:t> </a:t>
            </a:r>
            <a:r>
              <a:rPr lang="en-US" sz="2400" dirty="0" err="1"/>
              <a:t>thấp</a:t>
            </a:r>
            <a:r>
              <a:rPr lang="en-US" sz="2400" dirty="0"/>
              <a:t> </a:t>
            </a:r>
            <a:r>
              <a:rPr lang="en-US" sz="2400" dirty="0" err="1"/>
              <a:t>có</a:t>
            </a:r>
            <a:r>
              <a:rPr lang="en-US" sz="2400" dirty="0"/>
              <a:t> H </a:t>
            </a:r>
            <a:r>
              <a:rPr lang="en-US" sz="2400" dirty="0" err="1"/>
              <a:t>lớn</a:t>
            </a:r>
            <a:r>
              <a:rPr lang="en-US" sz="2400" dirty="0"/>
              <a:t>. </a:t>
            </a:r>
            <a:r>
              <a:rPr lang="en-US" sz="2400" dirty="0" err="1"/>
              <a:t>Lõi</a:t>
            </a:r>
            <a:r>
              <a:rPr lang="en-US" sz="2400" dirty="0"/>
              <a:t> </a:t>
            </a:r>
            <a:r>
              <a:rPr lang="en-US" sz="2400" dirty="0" err="1"/>
              <a:t>bột</a:t>
            </a:r>
            <a:r>
              <a:rPr lang="en-US" sz="2400" dirty="0"/>
              <a:t> </a:t>
            </a:r>
            <a:r>
              <a:rPr lang="en-US" sz="2400" dirty="0" err="1"/>
              <a:t>ép</a:t>
            </a:r>
            <a:r>
              <a:rPr lang="en-US" sz="2400" dirty="0"/>
              <a:t> (MPP) </a:t>
            </a:r>
            <a:r>
              <a:rPr lang="en-US" sz="2400" dirty="0" err="1"/>
              <a:t>là</a:t>
            </a:r>
            <a:r>
              <a:rPr lang="en-US" sz="2400" dirty="0"/>
              <a:t> </a:t>
            </a:r>
            <a:r>
              <a:rPr lang="en-US" sz="2400" dirty="0" err="1"/>
              <a:t>loại</a:t>
            </a:r>
            <a:r>
              <a:rPr lang="en-US" sz="2400" dirty="0"/>
              <a:t> </a:t>
            </a:r>
            <a:r>
              <a:rPr lang="en-US" sz="2400" dirty="0" err="1"/>
              <a:t>lõi</a:t>
            </a:r>
            <a:r>
              <a:rPr lang="en-US" sz="2400" dirty="0"/>
              <a:t> </a:t>
            </a:r>
            <a:r>
              <a:rPr lang="en-US" sz="2400" dirty="0" err="1"/>
              <a:t>phù</a:t>
            </a:r>
            <a:r>
              <a:rPr lang="en-US" sz="2400" dirty="0"/>
              <a:t> </a:t>
            </a:r>
            <a:r>
              <a:rPr lang="en-US" sz="2400" dirty="0" err="1"/>
              <a:t>hợp</a:t>
            </a:r>
            <a:r>
              <a:rPr lang="en-US" sz="2400" dirty="0"/>
              <a:t> </a:t>
            </a:r>
            <a:r>
              <a:rPr lang="en-US" sz="2400" dirty="0" err="1"/>
              <a:t>cho</a:t>
            </a:r>
            <a:r>
              <a:rPr lang="en-US" sz="2400" dirty="0"/>
              <a:t> </a:t>
            </a:r>
            <a:r>
              <a:rPr lang="en-US" sz="2400" dirty="0" err="1"/>
              <a:t>cuộn</a:t>
            </a:r>
            <a:r>
              <a:rPr lang="en-US" sz="2400" dirty="0"/>
              <a:t> </a:t>
            </a:r>
            <a:r>
              <a:rPr lang="en-US" sz="2400" dirty="0" err="1"/>
              <a:t>cảm</a:t>
            </a:r>
            <a:r>
              <a:rPr lang="en-US" sz="2400" dirty="0"/>
              <a:t> </a:t>
            </a:r>
            <a:r>
              <a:rPr lang="en-US" sz="2400" dirty="0" err="1"/>
              <a:t>này</a:t>
            </a:r>
            <a:r>
              <a:rPr lang="en-US" sz="2400" dirty="0"/>
              <a:t>.</a:t>
            </a:r>
            <a:endParaRPr lang="vi-VN" sz="2400" dirty="0"/>
          </a:p>
          <a:p>
            <a:pPr marL="0" indent="0">
              <a:buFont typeface="Arial" pitchFamily="34" charset="0"/>
              <a:buNone/>
            </a:pPr>
            <a:endParaRPr lang="vi-VN" sz="2400" dirty="0">
              <a:latin typeface="Times New Roman" pitchFamily="18" charset="0"/>
              <a:cs typeface="Times New Roman" pitchFamily="18" charset="0"/>
            </a:endParaRPr>
          </a:p>
        </p:txBody>
      </p:sp>
    </p:spTree>
    <p:extLst>
      <p:ext uri="{BB962C8B-B14F-4D97-AF65-F5344CB8AC3E}">
        <p14:creationId xmlns:p14="http://schemas.microsoft.com/office/powerpoint/2010/main" val="3328470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6768752" cy="778098"/>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1. </a:t>
            </a:r>
            <a:r>
              <a:rPr lang="en-US" b="1" dirty="0" err="1">
                <a:solidFill>
                  <a:srgbClr val="009900"/>
                </a:solidFill>
                <a:latin typeface="Times New Roman" pitchFamily="18" charset="0"/>
                <a:cs typeface="Times New Roman" pitchFamily="18" charset="0"/>
              </a:rPr>
              <a:t>Lựa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vật</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liệu</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lõi</a:t>
            </a:r>
            <a:endParaRPr lang="vi-VN" b="1" dirty="0"/>
          </a:p>
        </p:txBody>
      </p:sp>
      <p:sp>
        <p:nvSpPr>
          <p:cNvPr id="3" name="Content Placeholder 2"/>
          <p:cNvSpPr>
            <a:spLocks noGrp="1"/>
          </p:cNvSpPr>
          <p:nvPr>
            <p:ph idx="1"/>
          </p:nvPr>
        </p:nvSpPr>
        <p:spPr>
          <a:xfrm>
            <a:off x="428625" y="1628800"/>
            <a:ext cx="4575423" cy="717413"/>
          </a:xfrm>
        </p:spPr>
        <p:txBody>
          <a:bodyPr>
            <a:normAutofit/>
          </a:bodyPr>
          <a:lstStyle/>
          <a:p>
            <a:pPr marL="0" indent="0">
              <a:buNone/>
            </a:pPr>
            <a:r>
              <a:rPr lang="vi-VN" sz="2400" dirty="0" smtClean="0">
                <a:latin typeface="Times New Roman" pitchFamily="18" charset="0"/>
                <a:cs typeface="Times New Roman" pitchFamily="18" charset="0"/>
              </a:rPr>
              <a:t>Đặc tính lõi bột ép</a:t>
            </a:r>
            <a:endParaRPr lang="vi-VN" sz="2400" dirty="0">
              <a:latin typeface="Times New Roman" pitchFamily="18" charset="0"/>
              <a:cs typeface="Times New Roman" pitchFamily="18" charset="0"/>
            </a:endParaRPr>
          </a:p>
        </p:txBody>
      </p:sp>
      <p:sp>
        <p:nvSpPr>
          <p:cNvPr id="4" name="Rectangle 3"/>
          <p:cNvSpPr txBox="1">
            <a:spLocks noChangeArrowheads="1"/>
          </p:cNvSpPr>
          <p:nvPr/>
        </p:nvSpPr>
        <p:spPr>
          <a:xfrm>
            <a:off x="457200" y="1181100"/>
            <a:ext cx="8013700" cy="5917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vi-VN" dirty="0" smtClean="0">
                <a:solidFill>
                  <a:srgbClr val="0000CC"/>
                </a:solidFill>
                <a:latin typeface="Times New Roman" pitchFamily="18" charset="0"/>
                <a:cs typeface="Times New Roman" pitchFamily="18" charset="0"/>
              </a:rPr>
              <a:t>1.2 Các loại vật liệu từ mềm</a:t>
            </a:r>
            <a:endParaRPr lang="en-US" dirty="0" smtClean="0">
              <a:solidFill>
                <a:srgbClr val="0000CC"/>
              </a:solidFill>
              <a:latin typeface="Times New Roman" pitchFamily="18" charset="0"/>
              <a:cs typeface="Times New Roman" pitchFamily="18" charset="0"/>
            </a:endParaRPr>
          </a:p>
        </p:txBody>
      </p:sp>
      <p:pic>
        <p:nvPicPr>
          <p:cNvPr id="4099" name="Picture 3" descr="http://web.tradekorea.com/upload_file/emp/200903/main/455786_main.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724128" y="1514208"/>
            <a:ext cx="3158891" cy="166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99" y="2708920"/>
            <a:ext cx="8229941"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5610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6768752" cy="778098"/>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1. </a:t>
            </a:r>
            <a:r>
              <a:rPr lang="en-US" b="1" dirty="0" err="1">
                <a:solidFill>
                  <a:srgbClr val="009900"/>
                </a:solidFill>
                <a:latin typeface="Times New Roman" pitchFamily="18" charset="0"/>
                <a:cs typeface="Times New Roman" pitchFamily="18" charset="0"/>
              </a:rPr>
              <a:t>Lựa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vật</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liệu</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lõi</a:t>
            </a:r>
            <a:endParaRPr lang="vi-VN" b="1" dirty="0"/>
          </a:p>
        </p:txBody>
      </p:sp>
      <p:sp>
        <p:nvSpPr>
          <p:cNvPr id="3" name="Content Placeholder 2"/>
          <p:cNvSpPr>
            <a:spLocks noGrp="1"/>
          </p:cNvSpPr>
          <p:nvPr>
            <p:ph idx="1"/>
          </p:nvPr>
        </p:nvSpPr>
        <p:spPr>
          <a:xfrm>
            <a:off x="428625" y="1628800"/>
            <a:ext cx="5583535" cy="5040560"/>
          </a:xfrm>
        </p:spPr>
        <p:txBody>
          <a:bodyPr>
            <a:normAutofit/>
          </a:bodyPr>
          <a:lstStyle/>
          <a:p>
            <a:pPr marL="0" indent="0">
              <a:buNone/>
            </a:pPr>
            <a:r>
              <a:rPr lang="vi-VN" sz="2800" b="1" dirty="0">
                <a:solidFill>
                  <a:srgbClr val="C00000"/>
                </a:solidFill>
                <a:latin typeface="+mj-lt"/>
              </a:rPr>
              <a:t>Ferrit</a:t>
            </a:r>
          </a:p>
          <a:p>
            <a:pPr marL="0" indent="0">
              <a:buNone/>
            </a:pPr>
            <a:r>
              <a:rPr lang="vi-VN" sz="2400" dirty="0">
                <a:latin typeface="Times New Roman" pitchFamily="18" charset="0"/>
                <a:cs typeface="Times New Roman" pitchFamily="18" charset="0"/>
              </a:rPr>
              <a:t>Ferit thuộc đồ gốm sứ, là vật liệu đồng nhất bao gồm các oxit; oxit sắt là thành phần chính. Ferit mềm có thể được chia làm hai loại chính : mangan-kẽm (Mn-Zn) và niken-kẽm (Ni-Zn). Trong mỗi loại, sự thay đổi thành phần hóa học, hoặc công nghệ chế tạo có thể chế tạo ra nhiều chủng loại vật liệu Mn-Zn và Ni-Zn khác nhau. Hai họ vật liệu ferit Mn-Zn và Ni-Zn bổ sung lẫn nhau và cho phép sử dụng vật liệu ferit từ tần số âm tần đến vài trăm MHz. </a:t>
            </a:r>
          </a:p>
        </p:txBody>
      </p:sp>
      <p:sp>
        <p:nvSpPr>
          <p:cNvPr id="4" name="Rectangle 3"/>
          <p:cNvSpPr txBox="1">
            <a:spLocks noChangeArrowheads="1"/>
          </p:cNvSpPr>
          <p:nvPr/>
        </p:nvSpPr>
        <p:spPr>
          <a:xfrm>
            <a:off x="457200" y="1181100"/>
            <a:ext cx="8013700" cy="5917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vi-VN" dirty="0" smtClean="0">
                <a:solidFill>
                  <a:srgbClr val="0000CC"/>
                </a:solidFill>
                <a:latin typeface="Times New Roman" pitchFamily="18" charset="0"/>
                <a:cs typeface="Times New Roman" pitchFamily="18" charset="0"/>
              </a:rPr>
              <a:t>1.2 Các loại vật liệu từ mềm</a:t>
            </a:r>
            <a:endParaRPr lang="en-US" dirty="0" smtClean="0">
              <a:solidFill>
                <a:srgbClr val="0000CC"/>
              </a:solidFill>
              <a:latin typeface="Times New Roman" pitchFamily="18" charset="0"/>
              <a:cs typeface="Times New Roman" pitchFamily="18" charset="0"/>
            </a:endParaRPr>
          </a:p>
        </p:txBody>
      </p:sp>
      <p:pic>
        <p:nvPicPr>
          <p:cNvPr id="4098" name="imgb" descr="http://www.ec51.com/uimages/c/ch/christinazhang183/max_1256744822.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372200" y="1246187"/>
            <a:ext cx="2557636" cy="2557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8826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6768752" cy="778098"/>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1. </a:t>
            </a:r>
            <a:r>
              <a:rPr lang="en-US" b="1" dirty="0" err="1">
                <a:solidFill>
                  <a:srgbClr val="009900"/>
                </a:solidFill>
                <a:latin typeface="Times New Roman" pitchFamily="18" charset="0"/>
                <a:cs typeface="Times New Roman" pitchFamily="18" charset="0"/>
              </a:rPr>
              <a:t>Lựa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vật</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liệu</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lõi</a:t>
            </a:r>
            <a:endParaRPr lang="vi-VN" b="1" dirty="0"/>
          </a:p>
        </p:txBody>
      </p:sp>
      <p:sp>
        <p:nvSpPr>
          <p:cNvPr id="3" name="Content Placeholder 2"/>
          <p:cNvSpPr>
            <a:spLocks noGrp="1"/>
          </p:cNvSpPr>
          <p:nvPr>
            <p:ph idx="1"/>
          </p:nvPr>
        </p:nvSpPr>
        <p:spPr>
          <a:xfrm>
            <a:off x="428625" y="1628800"/>
            <a:ext cx="5727551" cy="720080"/>
          </a:xfrm>
        </p:spPr>
        <p:txBody>
          <a:bodyPr>
            <a:normAutofit/>
          </a:bodyPr>
          <a:lstStyle/>
          <a:p>
            <a:pPr marL="0" indent="0">
              <a:buNone/>
            </a:pPr>
            <a:r>
              <a:rPr lang="vi-VN" sz="2400" dirty="0" smtClean="0">
                <a:latin typeface="Times New Roman" pitchFamily="18" charset="0"/>
                <a:cs typeface="Times New Roman" pitchFamily="18" charset="0"/>
              </a:rPr>
              <a:t>Đặc tính lõi Ferrit</a:t>
            </a:r>
            <a:endParaRPr lang="vi-VN" sz="2400" dirty="0">
              <a:latin typeface="Times New Roman" pitchFamily="18" charset="0"/>
              <a:cs typeface="Times New Roman" pitchFamily="18" charset="0"/>
            </a:endParaRPr>
          </a:p>
        </p:txBody>
      </p:sp>
      <p:sp>
        <p:nvSpPr>
          <p:cNvPr id="4" name="Rectangle 3"/>
          <p:cNvSpPr txBox="1">
            <a:spLocks noChangeArrowheads="1"/>
          </p:cNvSpPr>
          <p:nvPr/>
        </p:nvSpPr>
        <p:spPr>
          <a:xfrm>
            <a:off x="457200" y="1181100"/>
            <a:ext cx="8013700" cy="5917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vi-VN" dirty="0" smtClean="0">
                <a:solidFill>
                  <a:srgbClr val="0000CC"/>
                </a:solidFill>
                <a:latin typeface="Times New Roman" pitchFamily="18" charset="0"/>
                <a:cs typeface="Times New Roman" pitchFamily="18" charset="0"/>
              </a:rPr>
              <a:t>1.2 Các loại vật liệu từ mềm</a:t>
            </a:r>
            <a:endParaRPr lang="en-US" dirty="0" smtClean="0">
              <a:solidFill>
                <a:srgbClr val="0000CC"/>
              </a:solidFill>
              <a:latin typeface="Times New Roman" pitchFamily="18" charset="0"/>
              <a:cs typeface="Times New Roman" pitchFamily="18" charset="0"/>
            </a:endParaRPr>
          </a:p>
        </p:txBody>
      </p:sp>
      <p:pic>
        <p:nvPicPr>
          <p:cNvPr id="4098" name="imgb" descr="http://www.ec51.com/uimages/c/ch/christinazhang183/max_1256744822.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372200" y="1246187"/>
            <a:ext cx="1656246" cy="1656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654" y="2708920"/>
            <a:ext cx="7128792" cy="3331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737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6768752" cy="778098"/>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1. </a:t>
            </a:r>
            <a:r>
              <a:rPr lang="en-US" b="1" dirty="0" err="1">
                <a:solidFill>
                  <a:srgbClr val="009900"/>
                </a:solidFill>
                <a:latin typeface="Times New Roman" pitchFamily="18" charset="0"/>
                <a:cs typeface="Times New Roman" pitchFamily="18" charset="0"/>
              </a:rPr>
              <a:t>Lựa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vật</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liệu</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lõi</a:t>
            </a:r>
            <a:endParaRPr lang="vi-VN" b="1" dirty="0"/>
          </a:p>
        </p:txBody>
      </p:sp>
      <p:sp>
        <p:nvSpPr>
          <p:cNvPr id="4" name="Rectangle 3"/>
          <p:cNvSpPr txBox="1">
            <a:spLocks noChangeArrowheads="1"/>
          </p:cNvSpPr>
          <p:nvPr/>
        </p:nvSpPr>
        <p:spPr>
          <a:xfrm>
            <a:off x="457200" y="1181100"/>
            <a:ext cx="8013700" cy="5917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vi-VN" dirty="0" smtClean="0">
                <a:solidFill>
                  <a:srgbClr val="0000CC"/>
                </a:solidFill>
                <a:latin typeface="Times New Roman" pitchFamily="18" charset="0"/>
                <a:cs typeface="Times New Roman" pitchFamily="18" charset="0"/>
              </a:rPr>
              <a:t>1.3 So sánh độ từ thẩm Ferrit của một số hãng</a:t>
            </a:r>
            <a:endParaRPr lang="en-US" dirty="0" smtClean="0">
              <a:solidFill>
                <a:srgbClr val="0000CC"/>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67128772"/>
              </p:ext>
            </p:extLst>
          </p:nvPr>
        </p:nvGraphicFramePr>
        <p:xfrm>
          <a:off x="457200" y="2060848"/>
          <a:ext cx="8579299" cy="3934024"/>
        </p:xfrm>
        <a:graphic>
          <a:graphicData uri="http://schemas.openxmlformats.org/drawingml/2006/table">
            <a:tbl>
              <a:tblPr/>
              <a:tblGrid>
                <a:gridCol w="1473874"/>
                <a:gridCol w="914188"/>
                <a:gridCol w="914188"/>
                <a:gridCol w="914188"/>
                <a:gridCol w="1153089"/>
                <a:gridCol w="943088"/>
                <a:gridCol w="1077951"/>
                <a:gridCol w="1188733"/>
              </a:tblGrid>
              <a:tr h="228731">
                <a:tc>
                  <a:txBody>
                    <a:bodyPr/>
                    <a:lstStyle/>
                    <a:p>
                      <a:pPr indent="0" algn="ctr">
                        <a:spcBef>
                          <a:spcPts val="600"/>
                        </a:spcBef>
                        <a:spcAft>
                          <a:spcPts val="0"/>
                        </a:spcAft>
                      </a:pPr>
                      <a:r>
                        <a:rPr lang="en-US" sz="1800" b="1" dirty="0">
                          <a:effectLst/>
                          <a:latin typeface="Times New Roman"/>
                          <a:ea typeface="Times New Roman"/>
                        </a:rPr>
                        <a:t>Magnetic</a:t>
                      </a:r>
                      <a:endParaRPr lang="vi-VN" sz="18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K</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dirty="0">
                          <a:effectLst/>
                          <a:latin typeface="Times New Roman"/>
                          <a:ea typeface="Times New Roman"/>
                        </a:rPr>
                        <a:t>R</a:t>
                      </a:r>
                      <a:endParaRPr lang="vi-VN" sz="18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P</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F</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J</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W</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H</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463">
                <a:tc>
                  <a:txBody>
                    <a:bodyPr/>
                    <a:lstStyle/>
                    <a:p>
                      <a:pPr indent="0" algn="just">
                        <a:spcBef>
                          <a:spcPts val="600"/>
                        </a:spcBef>
                        <a:spcAft>
                          <a:spcPts val="0"/>
                        </a:spcAft>
                      </a:pPr>
                      <a:r>
                        <a:rPr lang="en-US" sz="1800">
                          <a:solidFill>
                            <a:srgbClr val="0000FF"/>
                          </a:solidFill>
                          <a:effectLst/>
                          <a:latin typeface="Times New Roman"/>
                          <a:ea typeface="Times New Roman"/>
                        </a:rPr>
                        <a:t>Độ từ thẩm </a:t>
                      </a:r>
                      <a:r>
                        <a:rPr lang="en-US" sz="1800">
                          <a:solidFill>
                            <a:srgbClr val="0000FF"/>
                          </a:solidFill>
                          <a:effectLst/>
                          <a:latin typeface="Times New Roman"/>
                          <a:ea typeface="Times New Roman"/>
                          <a:sym typeface="Symbol"/>
                        </a:rPr>
                        <a:t></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1500</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2300</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2500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dirty="0">
                          <a:effectLst/>
                          <a:latin typeface="Times New Roman"/>
                          <a:ea typeface="Times New Roman"/>
                        </a:rPr>
                        <a:t>3000</a:t>
                      </a:r>
                      <a:endParaRPr lang="vi-VN"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5000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10000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15000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463">
                <a:tc>
                  <a:txBody>
                    <a:bodyPr/>
                    <a:lstStyle/>
                    <a:p>
                      <a:pPr indent="0" algn="just">
                        <a:spcBef>
                          <a:spcPts val="600"/>
                        </a:spcBef>
                        <a:spcAft>
                          <a:spcPts val="0"/>
                        </a:spcAft>
                      </a:pPr>
                      <a:r>
                        <a:rPr lang="en-US" sz="1800">
                          <a:effectLst/>
                          <a:latin typeface="Times New Roman"/>
                          <a:ea typeface="Times New Roman"/>
                        </a:rPr>
                        <a:t>Sử dụng</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CS</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CS</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CS</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CS</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Lọc</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Lọc</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Lọc</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463">
                <a:tc>
                  <a:txBody>
                    <a:bodyPr/>
                    <a:lstStyle/>
                    <a:p>
                      <a:pPr indent="0" algn="just">
                        <a:spcBef>
                          <a:spcPts val="600"/>
                        </a:spcBef>
                        <a:spcAft>
                          <a:spcPts val="0"/>
                        </a:spcAft>
                      </a:pPr>
                      <a:r>
                        <a:rPr lang="en-US" sz="1800" b="1">
                          <a:effectLst/>
                          <a:latin typeface="Times New Roman"/>
                          <a:ea typeface="Times New Roman"/>
                        </a:rPr>
                        <a:t>Ferroxcube</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3F35</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3F3</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3C94</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3C81</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3E27</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3E5</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3E7</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57463">
                <a:tc>
                  <a:txBody>
                    <a:bodyPr/>
                    <a:lstStyle/>
                    <a:p>
                      <a:pPr indent="0" algn="just">
                        <a:spcBef>
                          <a:spcPts val="600"/>
                        </a:spcBef>
                        <a:spcAft>
                          <a:spcPts val="0"/>
                        </a:spcAft>
                      </a:pPr>
                      <a:r>
                        <a:rPr lang="en-US" sz="1800">
                          <a:solidFill>
                            <a:srgbClr val="0000FF"/>
                          </a:solidFill>
                          <a:effectLst/>
                          <a:latin typeface="Times New Roman"/>
                          <a:ea typeface="Times New Roman"/>
                        </a:rPr>
                        <a:t>Độ từ thẩm </a:t>
                      </a:r>
                      <a:r>
                        <a:rPr lang="en-US" sz="1800">
                          <a:solidFill>
                            <a:srgbClr val="0000FF"/>
                          </a:solidFill>
                          <a:effectLst/>
                          <a:latin typeface="Times New Roman"/>
                          <a:ea typeface="Times New Roman"/>
                          <a:sym typeface="Symbol"/>
                        </a:rPr>
                        <a:t></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1400</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2000</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2300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2700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6000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10000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15000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457463">
                <a:tc>
                  <a:txBody>
                    <a:bodyPr/>
                    <a:lstStyle/>
                    <a:p>
                      <a:pPr indent="0" algn="just">
                        <a:spcBef>
                          <a:spcPts val="600"/>
                        </a:spcBef>
                        <a:spcAft>
                          <a:spcPts val="0"/>
                        </a:spcAft>
                      </a:pPr>
                      <a:r>
                        <a:rPr lang="en-US" sz="1800" b="1">
                          <a:effectLst/>
                          <a:latin typeface="Times New Roman"/>
                          <a:ea typeface="Times New Roman"/>
                        </a:rPr>
                        <a:t>Siemens</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N49</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N67</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N87</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T41</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T35</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T38</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T46</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57463">
                <a:tc>
                  <a:txBody>
                    <a:bodyPr/>
                    <a:lstStyle/>
                    <a:p>
                      <a:pPr indent="0" algn="just">
                        <a:spcBef>
                          <a:spcPts val="600"/>
                        </a:spcBef>
                        <a:spcAft>
                          <a:spcPts val="0"/>
                        </a:spcAft>
                      </a:pPr>
                      <a:r>
                        <a:rPr lang="en-US" sz="1800">
                          <a:solidFill>
                            <a:srgbClr val="0000FF"/>
                          </a:solidFill>
                          <a:effectLst/>
                          <a:latin typeface="Times New Roman"/>
                          <a:ea typeface="Times New Roman"/>
                        </a:rPr>
                        <a:t>Độ từ thẩm </a:t>
                      </a:r>
                      <a:r>
                        <a:rPr lang="en-US" sz="1800">
                          <a:solidFill>
                            <a:srgbClr val="0000FF"/>
                          </a:solidFill>
                          <a:effectLst/>
                          <a:latin typeface="Times New Roman"/>
                          <a:ea typeface="Times New Roman"/>
                          <a:sym typeface="Symbol"/>
                        </a:rPr>
                        <a:t></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1300</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2100</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2200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3000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6000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10000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15000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457463">
                <a:tc>
                  <a:txBody>
                    <a:bodyPr/>
                    <a:lstStyle/>
                    <a:p>
                      <a:pPr indent="0" algn="just">
                        <a:spcBef>
                          <a:spcPts val="600"/>
                        </a:spcBef>
                        <a:spcAft>
                          <a:spcPts val="0"/>
                        </a:spcAft>
                      </a:pPr>
                      <a:r>
                        <a:rPr lang="en-US" sz="1800" b="1">
                          <a:effectLst/>
                          <a:latin typeface="Times New Roman"/>
                          <a:ea typeface="Times New Roman"/>
                        </a:rPr>
                        <a:t>TDK Corp.</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PC50</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PC40</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PC44</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H5A</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HP5</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H5C2</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H5C3</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457463">
                <a:tc>
                  <a:txBody>
                    <a:bodyPr/>
                    <a:lstStyle/>
                    <a:p>
                      <a:pPr indent="0" algn="just">
                        <a:spcBef>
                          <a:spcPts val="600"/>
                        </a:spcBef>
                        <a:spcAft>
                          <a:spcPts val="0"/>
                        </a:spcAft>
                      </a:pPr>
                      <a:r>
                        <a:rPr lang="en-US" sz="1800" dirty="0" err="1">
                          <a:solidFill>
                            <a:srgbClr val="0000FF"/>
                          </a:solidFill>
                          <a:effectLst/>
                          <a:latin typeface="Times New Roman"/>
                          <a:ea typeface="Times New Roman"/>
                        </a:rPr>
                        <a:t>Độ</a:t>
                      </a:r>
                      <a:r>
                        <a:rPr lang="en-US" sz="1800" dirty="0">
                          <a:solidFill>
                            <a:srgbClr val="0000FF"/>
                          </a:solidFill>
                          <a:effectLst/>
                          <a:latin typeface="Times New Roman"/>
                          <a:ea typeface="Times New Roman"/>
                        </a:rPr>
                        <a:t> </a:t>
                      </a:r>
                      <a:r>
                        <a:rPr lang="en-US" sz="1800" dirty="0" err="1">
                          <a:solidFill>
                            <a:srgbClr val="0000FF"/>
                          </a:solidFill>
                          <a:effectLst/>
                          <a:latin typeface="Times New Roman"/>
                          <a:ea typeface="Times New Roman"/>
                        </a:rPr>
                        <a:t>từ</a:t>
                      </a:r>
                      <a:r>
                        <a:rPr lang="en-US" sz="1800" dirty="0">
                          <a:solidFill>
                            <a:srgbClr val="0000FF"/>
                          </a:solidFill>
                          <a:effectLst/>
                          <a:latin typeface="Times New Roman"/>
                          <a:ea typeface="Times New Roman"/>
                        </a:rPr>
                        <a:t> </a:t>
                      </a:r>
                      <a:r>
                        <a:rPr lang="en-US" sz="1800" dirty="0" err="1">
                          <a:solidFill>
                            <a:srgbClr val="0000FF"/>
                          </a:solidFill>
                          <a:effectLst/>
                          <a:latin typeface="Times New Roman"/>
                          <a:ea typeface="Times New Roman"/>
                        </a:rPr>
                        <a:t>thẩm</a:t>
                      </a:r>
                      <a:r>
                        <a:rPr lang="en-US" sz="1800" dirty="0">
                          <a:solidFill>
                            <a:srgbClr val="0000FF"/>
                          </a:solidFill>
                          <a:effectLst/>
                          <a:latin typeface="Times New Roman"/>
                          <a:ea typeface="Times New Roman"/>
                        </a:rPr>
                        <a:t> </a:t>
                      </a:r>
                      <a:r>
                        <a:rPr lang="en-US" sz="1800" dirty="0">
                          <a:solidFill>
                            <a:srgbClr val="0000FF"/>
                          </a:solidFill>
                          <a:effectLst/>
                          <a:latin typeface="Times New Roman"/>
                          <a:ea typeface="Times New Roman"/>
                          <a:sym typeface="Symbol"/>
                        </a:rPr>
                        <a:t></a:t>
                      </a:r>
                      <a:endParaRPr lang="vi-VN" sz="18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dirty="0">
                          <a:effectLst/>
                          <a:latin typeface="Times New Roman"/>
                          <a:ea typeface="Times New Roman"/>
                        </a:rPr>
                        <a:t>1400</a:t>
                      </a:r>
                      <a:endParaRPr lang="vi-VN" sz="18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dirty="0">
                          <a:effectLst/>
                          <a:latin typeface="Times New Roman"/>
                          <a:ea typeface="Times New Roman"/>
                        </a:rPr>
                        <a:t>2300</a:t>
                      </a:r>
                      <a:endParaRPr lang="vi-VN" sz="18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2400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dirty="0">
                          <a:effectLst/>
                          <a:latin typeface="Times New Roman"/>
                          <a:ea typeface="Times New Roman"/>
                        </a:rPr>
                        <a:t>3300</a:t>
                      </a:r>
                      <a:endParaRPr lang="vi-VN"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dirty="0">
                          <a:effectLst/>
                          <a:latin typeface="Times New Roman"/>
                          <a:ea typeface="Times New Roman"/>
                        </a:rPr>
                        <a:t>5000</a:t>
                      </a:r>
                      <a:endParaRPr lang="vi-VN"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dirty="0">
                          <a:effectLst/>
                          <a:latin typeface="Times New Roman"/>
                          <a:ea typeface="Times New Roman"/>
                        </a:rPr>
                        <a:t>10000</a:t>
                      </a:r>
                      <a:endParaRPr lang="vi-VN"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dirty="0">
                          <a:effectLst/>
                          <a:latin typeface="Times New Roman"/>
                          <a:ea typeface="Times New Roman"/>
                        </a:rPr>
                        <a:t>15000</a:t>
                      </a:r>
                      <a:endParaRPr lang="vi-VN"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22737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6768752" cy="778098"/>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1. </a:t>
            </a:r>
            <a:r>
              <a:rPr lang="en-US" b="1" dirty="0" err="1">
                <a:solidFill>
                  <a:srgbClr val="009900"/>
                </a:solidFill>
                <a:latin typeface="Times New Roman" pitchFamily="18" charset="0"/>
                <a:cs typeface="Times New Roman" pitchFamily="18" charset="0"/>
              </a:rPr>
              <a:t>Lựa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vật</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liệu</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lõi</a:t>
            </a:r>
            <a:endParaRPr lang="vi-VN" b="1" dirty="0"/>
          </a:p>
        </p:txBody>
      </p:sp>
      <p:sp>
        <p:nvSpPr>
          <p:cNvPr id="4" name="Rectangle 3"/>
          <p:cNvSpPr txBox="1">
            <a:spLocks noChangeArrowheads="1"/>
          </p:cNvSpPr>
          <p:nvPr/>
        </p:nvSpPr>
        <p:spPr>
          <a:xfrm>
            <a:off x="457200" y="1181100"/>
            <a:ext cx="8013700" cy="5917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vi-VN" dirty="0">
                <a:solidFill>
                  <a:srgbClr val="0000CC"/>
                </a:solidFill>
                <a:latin typeface="Times New Roman" pitchFamily="18" charset="0"/>
                <a:cs typeface="Times New Roman" pitchFamily="18" charset="0"/>
              </a:rPr>
              <a:t>1.3 So sánh độ từ thẩm Ferrit của một số hãng</a:t>
            </a:r>
            <a:endParaRPr lang="en-US" dirty="0">
              <a:solidFill>
                <a:srgbClr val="0000CC"/>
              </a:solidFill>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16118315"/>
              </p:ext>
            </p:extLst>
          </p:nvPr>
        </p:nvGraphicFramePr>
        <p:xfrm>
          <a:off x="457200" y="2708920"/>
          <a:ext cx="8507290" cy="3384380"/>
        </p:xfrm>
        <a:graphic>
          <a:graphicData uri="http://schemas.openxmlformats.org/drawingml/2006/table">
            <a:tbl>
              <a:tblPr/>
              <a:tblGrid>
                <a:gridCol w="1461503"/>
                <a:gridCol w="906515"/>
                <a:gridCol w="906515"/>
                <a:gridCol w="906515"/>
                <a:gridCol w="1143411"/>
                <a:gridCol w="935172"/>
                <a:gridCol w="1068903"/>
                <a:gridCol w="1178756"/>
              </a:tblGrid>
              <a:tr h="307671">
                <a:tc>
                  <a:txBody>
                    <a:bodyPr/>
                    <a:lstStyle/>
                    <a:p>
                      <a:pPr indent="0" algn="just">
                        <a:spcBef>
                          <a:spcPts val="600"/>
                        </a:spcBef>
                        <a:spcAft>
                          <a:spcPts val="0"/>
                        </a:spcAft>
                      </a:pPr>
                      <a:r>
                        <a:rPr lang="en-US" sz="1800" b="1">
                          <a:effectLst/>
                          <a:latin typeface="Times New Roman"/>
                          <a:ea typeface="Times New Roman"/>
                        </a:rPr>
                        <a:t>Ceramic Mag</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MN67</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MN80</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MN80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MN8CX</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MN60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MC25</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MC15K</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07671">
                <a:tc>
                  <a:txBody>
                    <a:bodyPr/>
                    <a:lstStyle/>
                    <a:p>
                      <a:pPr indent="0" algn="just">
                        <a:spcBef>
                          <a:spcPts val="600"/>
                        </a:spcBef>
                        <a:spcAft>
                          <a:spcPts val="0"/>
                        </a:spcAft>
                      </a:pPr>
                      <a:r>
                        <a:rPr lang="en-US" sz="1800">
                          <a:solidFill>
                            <a:srgbClr val="0000FF"/>
                          </a:solidFill>
                          <a:effectLst/>
                          <a:latin typeface="Times New Roman"/>
                          <a:ea typeface="Times New Roman"/>
                        </a:rPr>
                        <a:t>Độ từ thẩm </a:t>
                      </a:r>
                      <a:r>
                        <a:rPr lang="en-US" sz="1800">
                          <a:solidFill>
                            <a:srgbClr val="0000FF"/>
                          </a:solidFill>
                          <a:effectLst/>
                          <a:latin typeface="Times New Roman"/>
                          <a:ea typeface="Times New Roman"/>
                          <a:sym typeface="Symbol"/>
                        </a:rPr>
                        <a:t></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1000</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2000</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2000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3000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6000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10000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15000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615341">
                <a:tc>
                  <a:txBody>
                    <a:bodyPr/>
                    <a:lstStyle/>
                    <a:p>
                      <a:pPr indent="0" algn="just">
                        <a:spcBef>
                          <a:spcPts val="600"/>
                        </a:spcBef>
                        <a:spcAft>
                          <a:spcPts val="0"/>
                        </a:spcAft>
                      </a:pPr>
                      <a:r>
                        <a:rPr lang="en-US" sz="1800" b="1">
                          <a:effectLst/>
                          <a:latin typeface="Times New Roman"/>
                          <a:ea typeface="Times New Roman"/>
                        </a:rPr>
                        <a:t>Ferrite Int.</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TSF-5099</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TSF-7099</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TSF-7070</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TSF-8040</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TSF-5000</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TSF-010K</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 </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07671">
                <a:tc>
                  <a:txBody>
                    <a:bodyPr/>
                    <a:lstStyle/>
                    <a:p>
                      <a:pPr indent="0" algn="just">
                        <a:spcBef>
                          <a:spcPts val="600"/>
                        </a:spcBef>
                        <a:spcAft>
                          <a:spcPts val="0"/>
                        </a:spcAft>
                      </a:pPr>
                      <a:r>
                        <a:rPr lang="en-US" sz="1800">
                          <a:solidFill>
                            <a:srgbClr val="0000FF"/>
                          </a:solidFill>
                          <a:effectLst/>
                          <a:latin typeface="Times New Roman"/>
                          <a:ea typeface="Times New Roman"/>
                        </a:rPr>
                        <a:t>Độ từ thẩm </a:t>
                      </a:r>
                      <a:r>
                        <a:rPr lang="en-US" sz="1800">
                          <a:solidFill>
                            <a:srgbClr val="0000FF"/>
                          </a:solidFill>
                          <a:effectLst/>
                          <a:latin typeface="Times New Roman"/>
                          <a:ea typeface="Times New Roman"/>
                          <a:sym typeface="Symbol"/>
                        </a:rPr>
                        <a:t></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2000</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2000</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2200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3100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5000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10000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 </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07671">
                <a:tc>
                  <a:txBody>
                    <a:bodyPr/>
                    <a:lstStyle/>
                    <a:p>
                      <a:pPr indent="0" algn="just">
                        <a:spcBef>
                          <a:spcPts val="600"/>
                        </a:spcBef>
                        <a:spcAft>
                          <a:spcPts val="0"/>
                        </a:spcAft>
                      </a:pPr>
                      <a:r>
                        <a:rPr lang="en-US" sz="1800" b="1">
                          <a:effectLst/>
                          <a:latin typeface="Times New Roman"/>
                          <a:ea typeface="Times New Roman"/>
                        </a:rPr>
                        <a:t>MMG</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 </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F44</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F5</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F5C</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F10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F39</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 </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07671">
                <a:tc>
                  <a:txBody>
                    <a:bodyPr/>
                    <a:lstStyle/>
                    <a:p>
                      <a:pPr indent="0" algn="just">
                        <a:spcBef>
                          <a:spcPts val="600"/>
                        </a:spcBef>
                        <a:spcAft>
                          <a:spcPts val="0"/>
                        </a:spcAft>
                      </a:pPr>
                      <a:r>
                        <a:rPr lang="en-US" sz="1800">
                          <a:solidFill>
                            <a:srgbClr val="0000FF"/>
                          </a:solidFill>
                          <a:effectLst/>
                          <a:latin typeface="Times New Roman"/>
                          <a:ea typeface="Times New Roman"/>
                        </a:rPr>
                        <a:t>Độ từ thẩm </a:t>
                      </a:r>
                      <a:r>
                        <a:rPr lang="en-US" sz="1800">
                          <a:solidFill>
                            <a:srgbClr val="0000FF"/>
                          </a:solidFill>
                          <a:effectLst/>
                          <a:latin typeface="Times New Roman"/>
                          <a:ea typeface="Times New Roman"/>
                          <a:sym typeface="Symbol"/>
                        </a:rPr>
                        <a:t></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 </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1900</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2000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3000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6000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10000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 </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07671">
                <a:tc>
                  <a:txBody>
                    <a:bodyPr/>
                    <a:lstStyle/>
                    <a:p>
                      <a:pPr indent="0" algn="just">
                        <a:spcBef>
                          <a:spcPts val="600"/>
                        </a:spcBef>
                        <a:spcAft>
                          <a:spcPts val="0"/>
                        </a:spcAft>
                      </a:pPr>
                      <a:r>
                        <a:rPr lang="en-US" sz="1800" b="1">
                          <a:effectLst/>
                          <a:latin typeface="Times New Roman"/>
                          <a:ea typeface="Times New Roman"/>
                        </a:rPr>
                        <a:t>Fair-Rite</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 </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 </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78</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 </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75</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76</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 </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07671">
                <a:tc>
                  <a:txBody>
                    <a:bodyPr/>
                    <a:lstStyle/>
                    <a:p>
                      <a:pPr indent="0" algn="just">
                        <a:spcBef>
                          <a:spcPts val="600"/>
                        </a:spcBef>
                        <a:spcAft>
                          <a:spcPts val="0"/>
                        </a:spcAft>
                      </a:pPr>
                      <a:r>
                        <a:rPr lang="en-US" sz="1800">
                          <a:solidFill>
                            <a:srgbClr val="0000FF"/>
                          </a:solidFill>
                          <a:effectLst/>
                          <a:latin typeface="Times New Roman"/>
                          <a:ea typeface="Times New Roman"/>
                        </a:rPr>
                        <a:t>Độ từ thẩm </a:t>
                      </a:r>
                      <a:r>
                        <a:rPr lang="en-US" sz="1800">
                          <a:solidFill>
                            <a:srgbClr val="0000FF"/>
                          </a:solidFill>
                          <a:effectLst/>
                          <a:latin typeface="Times New Roman"/>
                          <a:ea typeface="Times New Roman"/>
                          <a:sym typeface="Symbol"/>
                        </a:rPr>
                        <a:t></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 </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 </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2300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 </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5000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10000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 </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307671">
                <a:tc>
                  <a:txBody>
                    <a:bodyPr/>
                    <a:lstStyle/>
                    <a:p>
                      <a:pPr indent="0" algn="just">
                        <a:spcBef>
                          <a:spcPts val="600"/>
                        </a:spcBef>
                        <a:spcAft>
                          <a:spcPts val="0"/>
                        </a:spcAft>
                      </a:pPr>
                      <a:r>
                        <a:rPr lang="en-US" sz="1800" b="1">
                          <a:effectLst/>
                          <a:latin typeface="Times New Roman"/>
                          <a:ea typeface="Times New Roman"/>
                        </a:rPr>
                        <a:t>Tokin</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 </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HBM</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B25</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B3100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H5000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H12000</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indent="0" algn="ctr">
                        <a:spcBef>
                          <a:spcPts val="600"/>
                        </a:spcBef>
                        <a:spcAft>
                          <a:spcPts val="0"/>
                        </a:spcAft>
                      </a:pPr>
                      <a:r>
                        <a:rPr lang="en-US" sz="1800">
                          <a:effectLst/>
                          <a:latin typeface="Times New Roman"/>
                          <a:ea typeface="Times New Roman"/>
                        </a:rPr>
                        <a:t> </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07671">
                <a:tc>
                  <a:txBody>
                    <a:bodyPr/>
                    <a:lstStyle/>
                    <a:p>
                      <a:pPr indent="0" algn="just">
                        <a:spcBef>
                          <a:spcPts val="600"/>
                        </a:spcBef>
                        <a:spcAft>
                          <a:spcPts val="0"/>
                        </a:spcAft>
                      </a:pPr>
                      <a:r>
                        <a:rPr lang="en-US" sz="1800">
                          <a:solidFill>
                            <a:srgbClr val="0000FF"/>
                          </a:solidFill>
                          <a:effectLst/>
                          <a:latin typeface="Times New Roman"/>
                          <a:ea typeface="Times New Roman"/>
                        </a:rPr>
                        <a:t>Độ từ thẩm </a:t>
                      </a:r>
                      <a:r>
                        <a:rPr lang="en-US" sz="1800">
                          <a:solidFill>
                            <a:srgbClr val="0000FF"/>
                          </a:solidFill>
                          <a:effectLst/>
                          <a:latin typeface="Times New Roman"/>
                          <a:ea typeface="Times New Roman"/>
                          <a:sym typeface="Symbol"/>
                        </a:rPr>
                        <a:t></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 </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 </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 </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 </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 </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a:effectLst/>
                          <a:latin typeface="Times New Roman"/>
                          <a:ea typeface="Times New Roman"/>
                        </a:rPr>
                        <a:t> </a:t>
                      </a:r>
                      <a:endParaRPr lang="vi-VN"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0" algn="ctr">
                        <a:spcBef>
                          <a:spcPts val="600"/>
                        </a:spcBef>
                        <a:spcAft>
                          <a:spcPts val="0"/>
                        </a:spcAft>
                      </a:pPr>
                      <a:r>
                        <a:rPr lang="en-US" sz="1800" dirty="0">
                          <a:effectLst/>
                          <a:latin typeface="Times New Roman"/>
                          <a:ea typeface="Times New Roman"/>
                        </a:rPr>
                        <a:t> </a:t>
                      </a:r>
                      <a:endParaRPr lang="vi-VN"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22737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6768752" cy="778098"/>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1. </a:t>
            </a:r>
            <a:r>
              <a:rPr lang="en-US" b="1" dirty="0" err="1">
                <a:solidFill>
                  <a:srgbClr val="009900"/>
                </a:solidFill>
                <a:latin typeface="Times New Roman" pitchFamily="18" charset="0"/>
                <a:cs typeface="Times New Roman" pitchFamily="18" charset="0"/>
              </a:rPr>
              <a:t>Lựa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vật</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liệu</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lõi</a:t>
            </a:r>
            <a:endParaRPr lang="vi-VN" b="1" dirty="0"/>
          </a:p>
        </p:txBody>
      </p:sp>
      <p:sp>
        <p:nvSpPr>
          <p:cNvPr id="3" name="Content Placeholder 2"/>
          <p:cNvSpPr>
            <a:spLocks noGrp="1"/>
          </p:cNvSpPr>
          <p:nvPr>
            <p:ph idx="1"/>
          </p:nvPr>
        </p:nvSpPr>
        <p:spPr>
          <a:xfrm>
            <a:off x="457200" y="980729"/>
            <a:ext cx="8075240" cy="648072"/>
          </a:xfrm>
        </p:spPr>
        <p:txBody>
          <a:bodyPr>
            <a:normAutofit/>
          </a:bodyPr>
          <a:lstStyle/>
          <a:p>
            <a:pPr marL="0" indent="0">
              <a:buNone/>
            </a:pPr>
            <a:r>
              <a:rPr lang="vi-VN" b="1" dirty="0" smtClean="0"/>
              <a:t>1.4 Thông số các loại lõi</a:t>
            </a:r>
            <a:endParaRPr lang="vi-VN" dirty="0"/>
          </a:p>
          <a:p>
            <a:pPr marL="0" indent="0">
              <a:buNone/>
            </a:pPr>
            <a:endParaRPr lang="vi-VN" dirty="0"/>
          </a:p>
        </p:txBody>
      </p:sp>
      <p:graphicFrame>
        <p:nvGraphicFramePr>
          <p:cNvPr id="4" name="Table 3"/>
          <p:cNvGraphicFramePr>
            <a:graphicFrameLocks noGrp="1"/>
          </p:cNvGraphicFramePr>
          <p:nvPr>
            <p:extLst>
              <p:ext uri="{D42A27DB-BD31-4B8C-83A1-F6EECF244321}">
                <p14:modId xmlns:p14="http://schemas.microsoft.com/office/powerpoint/2010/main" val="548757127"/>
              </p:ext>
            </p:extLst>
          </p:nvPr>
        </p:nvGraphicFramePr>
        <p:xfrm>
          <a:off x="107503" y="1628800"/>
          <a:ext cx="8640959" cy="4553663"/>
        </p:xfrm>
        <a:graphic>
          <a:graphicData uri="http://schemas.openxmlformats.org/drawingml/2006/table">
            <a:tbl>
              <a:tblPr/>
              <a:tblGrid>
                <a:gridCol w="1083816"/>
                <a:gridCol w="1097820"/>
                <a:gridCol w="1097820"/>
                <a:gridCol w="789714"/>
                <a:gridCol w="789714"/>
                <a:gridCol w="792827"/>
                <a:gridCol w="792827"/>
                <a:gridCol w="641887"/>
                <a:gridCol w="777267"/>
                <a:gridCol w="777267"/>
              </a:tblGrid>
              <a:tr h="936104">
                <a:tc>
                  <a:txBody>
                    <a:bodyPr/>
                    <a:lstStyle/>
                    <a:p>
                      <a:pPr indent="-3175" algn="ctr">
                        <a:spcBef>
                          <a:spcPts val="600"/>
                        </a:spcBef>
                        <a:spcAft>
                          <a:spcPts val="600"/>
                        </a:spcAft>
                      </a:pPr>
                      <a:r>
                        <a:rPr lang="en-US" sz="1800" dirty="0" err="1">
                          <a:solidFill>
                            <a:srgbClr val="000000"/>
                          </a:solidFill>
                          <a:effectLst/>
                          <a:latin typeface="Times New Roman"/>
                          <a:ea typeface="Times New Roman"/>
                        </a:rPr>
                        <a:t>Loại</a:t>
                      </a:r>
                      <a:r>
                        <a:rPr lang="en-US" sz="1800" dirty="0">
                          <a:solidFill>
                            <a:srgbClr val="000000"/>
                          </a:solidFill>
                          <a:effectLst/>
                          <a:latin typeface="Times New Roman"/>
                          <a:ea typeface="Times New Roman"/>
                        </a:rPr>
                        <a:t> </a:t>
                      </a:r>
                      <a:r>
                        <a:rPr lang="en-US" sz="1800" dirty="0" err="1">
                          <a:solidFill>
                            <a:srgbClr val="000000"/>
                          </a:solidFill>
                          <a:effectLst/>
                          <a:latin typeface="Times New Roman"/>
                          <a:ea typeface="Times New Roman"/>
                        </a:rPr>
                        <a:t>vật</a:t>
                      </a:r>
                      <a:r>
                        <a:rPr lang="en-US" sz="1800" dirty="0">
                          <a:solidFill>
                            <a:srgbClr val="000000"/>
                          </a:solidFill>
                          <a:effectLst/>
                          <a:latin typeface="Times New Roman"/>
                          <a:ea typeface="Times New Roman"/>
                        </a:rPr>
                        <a:t> </a:t>
                      </a:r>
                      <a:r>
                        <a:rPr lang="en-US" sz="1800" dirty="0" err="1">
                          <a:solidFill>
                            <a:srgbClr val="000000"/>
                          </a:solidFill>
                          <a:effectLst/>
                          <a:latin typeface="Times New Roman"/>
                          <a:ea typeface="Times New Roman"/>
                        </a:rPr>
                        <a:t>liệu</a:t>
                      </a:r>
                      <a:endParaRPr lang="vi-VN" sz="18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Tên vật liệu</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Thành phần</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Độ từ thẩm ban đầu </a:t>
                      </a:r>
                      <a:r>
                        <a:rPr lang="en-US" sz="1800">
                          <a:solidFill>
                            <a:srgbClr val="000000"/>
                          </a:solidFill>
                          <a:effectLst/>
                          <a:latin typeface="Times New Roman"/>
                          <a:ea typeface="Times New Roman"/>
                          <a:sym typeface="Symbol"/>
                        </a:rPr>
                        <a:t></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Từ cảm B</a:t>
                      </a:r>
                      <a:endParaRPr lang="vi-VN" sz="1800">
                        <a:effectLst/>
                        <a:latin typeface="Times New Roman"/>
                        <a:ea typeface="Times New Roman"/>
                      </a:endParaRPr>
                    </a:p>
                    <a:p>
                      <a:pPr indent="-3175" algn="ctr">
                        <a:spcBef>
                          <a:spcPts val="600"/>
                        </a:spcBef>
                        <a:spcAft>
                          <a:spcPts val="600"/>
                        </a:spcAft>
                      </a:pPr>
                      <a:r>
                        <a:rPr lang="en-US" sz="1800">
                          <a:solidFill>
                            <a:srgbClr val="000000"/>
                          </a:solidFill>
                          <a:effectLst/>
                          <a:latin typeface="Times New Roman"/>
                          <a:ea typeface="Times New Roman"/>
                        </a:rPr>
                        <a:t>[T]</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Nhiệt độ tối đa </a:t>
                      </a:r>
                      <a:r>
                        <a:rPr lang="en-US" sz="1800" baseline="30000">
                          <a:solidFill>
                            <a:srgbClr val="000000"/>
                          </a:solidFill>
                          <a:effectLst/>
                          <a:latin typeface="Times New Roman"/>
                          <a:ea typeface="Times New Roman"/>
                        </a:rPr>
                        <a:t>0</a:t>
                      </a:r>
                      <a:r>
                        <a:rPr lang="en-US" sz="1800">
                          <a:solidFill>
                            <a:srgbClr val="000000"/>
                          </a:solidFill>
                          <a:effectLst/>
                          <a:latin typeface="Times New Roman"/>
                          <a:ea typeface="Times New Roman"/>
                        </a:rPr>
                        <a:t>C</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Cường độ từ trường H Oe</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Tỷ trọng</a:t>
                      </a:r>
                      <a:endParaRPr lang="vi-VN" sz="1800">
                        <a:effectLst/>
                        <a:latin typeface="Times New Roman"/>
                        <a:ea typeface="Times New Roman"/>
                      </a:endParaRPr>
                    </a:p>
                    <a:p>
                      <a:pPr indent="-3175" algn="ctr">
                        <a:spcBef>
                          <a:spcPts val="600"/>
                        </a:spcBef>
                        <a:spcAft>
                          <a:spcPts val="600"/>
                        </a:spcAft>
                      </a:pPr>
                      <a:r>
                        <a:rPr lang="en-US" sz="1800">
                          <a:solidFill>
                            <a:srgbClr val="000000"/>
                          </a:solidFill>
                          <a:effectLst/>
                          <a:latin typeface="Times New Roman"/>
                          <a:ea typeface="Times New Roman"/>
                        </a:rPr>
                        <a:t>g/cm</a:t>
                      </a:r>
                      <a:r>
                        <a:rPr lang="en-US" sz="1800" baseline="30000">
                          <a:solidFill>
                            <a:srgbClr val="000000"/>
                          </a:solidFill>
                          <a:effectLst/>
                          <a:latin typeface="Times New Roman"/>
                          <a:ea typeface="Times New Roman"/>
                        </a:rPr>
                        <a:t>3</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Hệ số trọng lượng</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Tần số làm việc</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4043">
                <a:tc rowSpan="5">
                  <a:txBody>
                    <a:bodyPr/>
                    <a:lstStyle/>
                    <a:p>
                      <a:pPr indent="-3175" algn="ctr">
                        <a:spcBef>
                          <a:spcPts val="600"/>
                        </a:spcBef>
                        <a:spcAft>
                          <a:spcPts val="600"/>
                        </a:spcAft>
                      </a:pPr>
                      <a:r>
                        <a:rPr lang="en-US" sz="1800" b="1">
                          <a:solidFill>
                            <a:srgbClr val="0000FF"/>
                          </a:solidFill>
                          <a:effectLst/>
                          <a:latin typeface="Times New Roman"/>
                          <a:ea typeface="Times New Roman"/>
                        </a:rPr>
                        <a:t>Hợp kim sắt</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Silic</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3-97 SiFe</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1500</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1,5-1,8</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750</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dirty="0">
                          <a:solidFill>
                            <a:srgbClr val="000000"/>
                          </a:solidFill>
                          <a:effectLst/>
                          <a:latin typeface="Times New Roman"/>
                          <a:ea typeface="Times New Roman"/>
                        </a:rPr>
                        <a:t>0,4-0,6</a:t>
                      </a:r>
                      <a:endParaRPr lang="vi-VN" sz="18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7,63</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1,000</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&lt;2kHz</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8085">
                <a:tc vMerge="1">
                  <a:txBody>
                    <a:bodyPr/>
                    <a:lstStyle/>
                    <a:p>
                      <a:endParaRPr lang="vi-VN"/>
                    </a:p>
                  </a:txBody>
                  <a:tcPr/>
                </a:tc>
                <a:tc>
                  <a:txBody>
                    <a:bodyPr/>
                    <a:lstStyle/>
                    <a:p>
                      <a:pPr indent="-3175" algn="ctr">
                        <a:spcBef>
                          <a:spcPts val="600"/>
                        </a:spcBef>
                        <a:spcAft>
                          <a:spcPts val="600"/>
                        </a:spcAft>
                      </a:pPr>
                      <a:r>
                        <a:rPr lang="en-US" sz="1800">
                          <a:solidFill>
                            <a:srgbClr val="000000"/>
                          </a:solidFill>
                          <a:effectLst/>
                          <a:latin typeface="Times New Roman"/>
                          <a:ea typeface="Times New Roman"/>
                        </a:rPr>
                        <a:t>Supermendor</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49-49-2 CoFeV</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800</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1,9-2,2</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940</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0,15-0,35</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8,15</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1,068</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&lt;1kHz</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8085">
                <a:tc vMerge="1">
                  <a:txBody>
                    <a:bodyPr/>
                    <a:lstStyle/>
                    <a:p>
                      <a:endParaRPr lang="vi-VN"/>
                    </a:p>
                  </a:txBody>
                  <a:tcPr/>
                </a:tc>
                <a:tc>
                  <a:txBody>
                    <a:bodyPr/>
                    <a:lstStyle/>
                    <a:p>
                      <a:pPr indent="-3175" algn="ctr">
                        <a:spcBef>
                          <a:spcPts val="600"/>
                        </a:spcBef>
                        <a:spcAft>
                          <a:spcPts val="600"/>
                        </a:spcAft>
                      </a:pPr>
                      <a:r>
                        <a:rPr lang="en-US" sz="1800">
                          <a:solidFill>
                            <a:srgbClr val="000000"/>
                          </a:solidFill>
                          <a:effectLst/>
                          <a:latin typeface="Times New Roman"/>
                          <a:ea typeface="Times New Roman"/>
                        </a:rPr>
                        <a:t>Orthonol</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50-50 NiFe</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2000</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1,42-1,58</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500</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0,1-0,2</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8,24</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1,080</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dirty="0">
                          <a:solidFill>
                            <a:srgbClr val="000000"/>
                          </a:solidFill>
                          <a:effectLst/>
                          <a:latin typeface="Times New Roman"/>
                          <a:ea typeface="Times New Roman"/>
                        </a:rPr>
                        <a:t>&lt;2kHz</a:t>
                      </a:r>
                      <a:endParaRPr lang="vi-VN" sz="18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8085">
                <a:tc vMerge="1">
                  <a:txBody>
                    <a:bodyPr/>
                    <a:lstStyle/>
                    <a:p>
                      <a:endParaRPr lang="vi-VN"/>
                    </a:p>
                  </a:txBody>
                  <a:tcPr/>
                </a:tc>
                <a:tc>
                  <a:txBody>
                    <a:bodyPr/>
                    <a:lstStyle/>
                    <a:p>
                      <a:pPr indent="-3175" algn="ctr">
                        <a:spcBef>
                          <a:spcPts val="600"/>
                        </a:spcBef>
                        <a:spcAft>
                          <a:spcPts val="600"/>
                        </a:spcAft>
                      </a:pPr>
                      <a:r>
                        <a:rPr lang="en-US" sz="1800">
                          <a:solidFill>
                            <a:srgbClr val="000000"/>
                          </a:solidFill>
                          <a:effectLst/>
                          <a:latin typeface="Times New Roman"/>
                          <a:ea typeface="Times New Roman"/>
                        </a:rPr>
                        <a:t>Permaloy</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80-20 NiFe</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25000</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0,66-0,82</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460</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0,02-0,04</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8,73</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 </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&lt;25kHz</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8085">
                <a:tc vMerge="1">
                  <a:txBody>
                    <a:bodyPr/>
                    <a:lstStyle/>
                    <a:p>
                      <a:endParaRPr lang="vi-VN"/>
                    </a:p>
                  </a:txBody>
                  <a:tcPr/>
                </a:tc>
                <a:tc>
                  <a:txBody>
                    <a:bodyPr/>
                    <a:lstStyle/>
                    <a:p>
                      <a:pPr indent="-3175" algn="ctr">
                        <a:spcBef>
                          <a:spcPts val="600"/>
                        </a:spcBef>
                        <a:spcAft>
                          <a:spcPts val="600"/>
                        </a:spcAft>
                      </a:pPr>
                      <a:r>
                        <a:rPr lang="en-US" sz="1800">
                          <a:solidFill>
                            <a:srgbClr val="000000"/>
                          </a:solidFill>
                          <a:effectLst/>
                          <a:latin typeface="Times New Roman"/>
                          <a:ea typeface="Times New Roman"/>
                        </a:rPr>
                        <a:t>Supermaloy</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78-17-5 NiFeMo</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10000-50000</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0,65-0,82</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460</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(3-8).10</a:t>
                      </a:r>
                      <a:r>
                        <a:rPr lang="en-US" sz="1800" baseline="30000">
                          <a:solidFill>
                            <a:srgbClr val="000000"/>
                          </a:solidFill>
                          <a:effectLst/>
                          <a:latin typeface="Times New Roman"/>
                          <a:ea typeface="Times New Roman"/>
                        </a:rPr>
                        <a:t>-3</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8,76</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1,148</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dirty="0">
                          <a:solidFill>
                            <a:srgbClr val="000000"/>
                          </a:solidFill>
                          <a:effectLst/>
                          <a:latin typeface="Times New Roman"/>
                          <a:ea typeface="Times New Roman"/>
                        </a:rPr>
                        <a:t>&lt;25kHz</a:t>
                      </a:r>
                      <a:endParaRPr lang="vi-VN" sz="18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7620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28470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6768752" cy="778098"/>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1. </a:t>
            </a:r>
            <a:r>
              <a:rPr lang="en-US" b="1" dirty="0" err="1">
                <a:solidFill>
                  <a:srgbClr val="009900"/>
                </a:solidFill>
                <a:latin typeface="Times New Roman" pitchFamily="18" charset="0"/>
                <a:cs typeface="Times New Roman" pitchFamily="18" charset="0"/>
              </a:rPr>
              <a:t>Lựa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vật</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liệu</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lõi</a:t>
            </a:r>
            <a:endParaRPr lang="vi-VN" b="1" dirty="0"/>
          </a:p>
        </p:txBody>
      </p:sp>
      <p:sp>
        <p:nvSpPr>
          <p:cNvPr id="3" name="Content Placeholder 2"/>
          <p:cNvSpPr>
            <a:spLocks noGrp="1"/>
          </p:cNvSpPr>
          <p:nvPr>
            <p:ph idx="1"/>
          </p:nvPr>
        </p:nvSpPr>
        <p:spPr>
          <a:xfrm>
            <a:off x="457200" y="980728"/>
            <a:ext cx="8229600" cy="5145435"/>
          </a:xfrm>
        </p:spPr>
        <p:txBody>
          <a:bodyPr>
            <a:normAutofit/>
          </a:bodyPr>
          <a:lstStyle/>
          <a:p>
            <a:pPr marL="0" indent="0">
              <a:buNone/>
            </a:pPr>
            <a:r>
              <a:rPr lang="vi-VN" b="1" dirty="0" smtClean="0"/>
              <a:t>1.4 Thông số lõi</a:t>
            </a:r>
            <a:endParaRPr lang="vi-VN" dirty="0"/>
          </a:p>
          <a:p>
            <a:pPr marL="0" indent="0">
              <a:buNone/>
            </a:pPr>
            <a:endParaRPr lang="vi-VN" dirty="0"/>
          </a:p>
        </p:txBody>
      </p:sp>
      <p:graphicFrame>
        <p:nvGraphicFramePr>
          <p:cNvPr id="5" name="Table 4"/>
          <p:cNvGraphicFramePr>
            <a:graphicFrameLocks noGrp="1"/>
          </p:cNvGraphicFramePr>
          <p:nvPr>
            <p:extLst>
              <p:ext uri="{D42A27DB-BD31-4B8C-83A1-F6EECF244321}">
                <p14:modId xmlns:p14="http://schemas.microsoft.com/office/powerpoint/2010/main" val="2237726252"/>
              </p:ext>
            </p:extLst>
          </p:nvPr>
        </p:nvGraphicFramePr>
        <p:xfrm>
          <a:off x="251519" y="2132856"/>
          <a:ext cx="8640962" cy="2232249"/>
        </p:xfrm>
        <a:graphic>
          <a:graphicData uri="http://schemas.openxmlformats.org/drawingml/2006/table">
            <a:tbl>
              <a:tblPr/>
              <a:tblGrid>
                <a:gridCol w="1083816"/>
                <a:gridCol w="1097822"/>
                <a:gridCol w="1097822"/>
                <a:gridCol w="789715"/>
                <a:gridCol w="789715"/>
                <a:gridCol w="792827"/>
                <a:gridCol w="792827"/>
                <a:gridCol w="641886"/>
                <a:gridCol w="777266"/>
                <a:gridCol w="777266"/>
              </a:tblGrid>
              <a:tr h="744083">
                <a:tc rowSpan="3">
                  <a:txBody>
                    <a:bodyPr/>
                    <a:lstStyle/>
                    <a:p>
                      <a:pPr indent="-3175" algn="ctr">
                        <a:spcBef>
                          <a:spcPts val="600"/>
                        </a:spcBef>
                        <a:spcAft>
                          <a:spcPts val="600"/>
                        </a:spcAft>
                      </a:pPr>
                      <a:r>
                        <a:rPr lang="en-US" sz="1600" b="1" dirty="0" err="1">
                          <a:solidFill>
                            <a:srgbClr val="0000FF"/>
                          </a:solidFill>
                          <a:effectLst/>
                          <a:latin typeface="Times New Roman"/>
                          <a:ea typeface="Times New Roman"/>
                        </a:rPr>
                        <a:t>Lõi</a:t>
                      </a:r>
                      <a:r>
                        <a:rPr lang="en-US" sz="1600" b="1" dirty="0">
                          <a:solidFill>
                            <a:srgbClr val="0000FF"/>
                          </a:solidFill>
                          <a:effectLst/>
                          <a:latin typeface="Times New Roman"/>
                          <a:ea typeface="Times New Roman"/>
                        </a:rPr>
                        <a:t> </a:t>
                      </a:r>
                      <a:r>
                        <a:rPr lang="en-US" sz="1600" b="1" dirty="0" err="1">
                          <a:solidFill>
                            <a:srgbClr val="0000FF"/>
                          </a:solidFill>
                          <a:effectLst/>
                          <a:latin typeface="Times New Roman"/>
                          <a:ea typeface="Times New Roman"/>
                        </a:rPr>
                        <a:t>vật</a:t>
                      </a:r>
                      <a:r>
                        <a:rPr lang="en-US" sz="1600" b="1" dirty="0">
                          <a:solidFill>
                            <a:srgbClr val="0000FF"/>
                          </a:solidFill>
                          <a:effectLst/>
                          <a:latin typeface="Times New Roman"/>
                          <a:ea typeface="Times New Roman"/>
                        </a:rPr>
                        <a:t> </a:t>
                      </a:r>
                      <a:r>
                        <a:rPr lang="en-US" sz="1600" b="1" dirty="0" err="1">
                          <a:solidFill>
                            <a:srgbClr val="0000FF"/>
                          </a:solidFill>
                          <a:effectLst/>
                          <a:latin typeface="Times New Roman"/>
                          <a:ea typeface="Times New Roman"/>
                        </a:rPr>
                        <a:t>liệu</a:t>
                      </a:r>
                      <a:endParaRPr lang="vi-VN" sz="1600" dirty="0">
                        <a:effectLst/>
                        <a:latin typeface="Times New Roman"/>
                        <a:ea typeface="Times New Roman"/>
                      </a:endParaRPr>
                    </a:p>
                    <a:p>
                      <a:pPr indent="-3175" algn="ctr">
                        <a:spcBef>
                          <a:spcPts val="600"/>
                        </a:spcBef>
                        <a:spcAft>
                          <a:spcPts val="600"/>
                        </a:spcAft>
                      </a:pPr>
                      <a:r>
                        <a:rPr lang="en-US" sz="1600" b="1" dirty="0" err="1">
                          <a:solidFill>
                            <a:srgbClr val="0000FF"/>
                          </a:solidFill>
                          <a:effectLst/>
                          <a:latin typeface="Times New Roman"/>
                          <a:ea typeface="Times New Roman"/>
                        </a:rPr>
                        <a:t>vô</a:t>
                      </a:r>
                      <a:r>
                        <a:rPr lang="en-US" sz="1600" b="1" dirty="0">
                          <a:solidFill>
                            <a:srgbClr val="0000FF"/>
                          </a:solidFill>
                          <a:effectLst/>
                          <a:latin typeface="Times New Roman"/>
                          <a:ea typeface="Times New Roman"/>
                        </a:rPr>
                        <a:t> </a:t>
                      </a:r>
                      <a:r>
                        <a:rPr lang="en-US" sz="1600" b="1" dirty="0" err="1">
                          <a:solidFill>
                            <a:srgbClr val="0000FF"/>
                          </a:solidFill>
                          <a:effectLst/>
                          <a:latin typeface="Times New Roman"/>
                          <a:ea typeface="Times New Roman"/>
                        </a:rPr>
                        <a:t>định</a:t>
                      </a:r>
                      <a:endParaRPr lang="vi-VN" sz="1600" dirty="0">
                        <a:effectLst/>
                        <a:latin typeface="Times New Roman"/>
                        <a:ea typeface="Times New Roman"/>
                      </a:endParaRPr>
                    </a:p>
                    <a:p>
                      <a:pPr indent="-3175" algn="ctr">
                        <a:spcBef>
                          <a:spcPts val="600"/>
                        </a:spcBef>
                        <a:spcAft>
                          <a:spcPts val="600"/>
                        </a:spcAft>
                      </a:pPr>
                      <a:r>
                        <a:rPr lang="en-US" sz="1600" b="1" dirty="0" err="1">
                          <a:solidFill>
                            <a:srgbClr val="0000FF"/>
                          </a:solidFill>
                          <a:effectLst/>
                          <a:latin typeface="Times New Roman"/>
                          <a:ea typeface="Times New Roman"/>
                        </a:rPr>
                        <a:t>hình</a:t>
                      </a:r>
                      <a:endParaRPr lang="vi-VN" sz="16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26055C</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81-13,5-3,5 FeBSi</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1500</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1,5-1,6</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dirty="0">
                          <a:solidFill>
                            <a:srgbClr val="000000"/>
                          </a:solidFill>
                          <a:effectLst/>
                          <a:latin typeface="Times New Roman"/>
                          <a:ea typeface="Times New Roman"/>
                        </a:rPr>
                        <a:t>370</a:t>
                      </a:r>
                      <a:endParaRPr lang="vi-VN" sz="16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0,4-0,6</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7,32</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0,997</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dirty="0">
                          <a:solidFill>
                            <a:srgbClr val="000000"/>
                          </a:solidFill>
                          <a:effectLst/>
                          <a:latin typeface="Times New Roman"/>
                          <a:ea typeface="Times New Roman"/>
                        </a:rPr>
                        <a:t>&lt;250kHz</a:t>
                      </a:r>
                      <a:endParaRPr lang="vi-VN" sz="16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762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4083">
                <a:tc vMerge="1">
                  <a:txBody>
                    <a:bodyPr/>
                    <a:lstStyle/>
                    <a:p>
                      <a:endParaRPr lang="vi-VN"/>
                    </a:p>
                  </a:txBody>
                  <a:tcPr/>
                </a:tc>
                <a:tc>
                  <a:txBody>
                    <a:bodyPr/>
                    <a:lstStyle/>
                    <a:p>
                      <a:pPr indent="-3175" algn="ctr">
                        <a:spcBef>
                          <a:spcPts val="600"/>
                        </a:spcBef>
                        <a:spcAft>
                          <a:spcPts val="600"/>
                        </a:spcAft>
                      </a:pPr>
                      <a:r>
                        <a:rPr lang="en-US" sz="1600">
                          <a:solidFill>
                            <a:srgbClr val="000000"/>
                          </a:solidFill>
                          <a:effectLst/>
                          <a:latin typeface="Times New Roman"/>
                          <a:ea typeface="Times New Roman"/>
                        </a:rPr>
                        <a:t>2714AF</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dirty="0">
                          <a:solidFill>
                            <a:srgbClr val="000000"/>
                          </a:solidFill>
                          <a:effectLst/>
                          <a:latin typeface="Times New Roman"/>
                          <a:ea typeface="Times New Roman"/>
                        </a:rPr>
                        <a:t>66-15-4 </a:t>
                      </a:r>
                      <a:r>
                        <a:rPr lang="en-US" sz="1600" dirty="0" err="1">
                          <a:solidFill>
                            <a:srgbClr val="000000"/>
                          </a:solidFill>
                          <a:effectLst/>
                          <a:latin typeface="Times New Roman"/>
                          <a:ea typeface="Times New Roman"/>
                        </a:rPr>
                        <a:t>CoSiFe</a:t>
                      </a:r>
                      <a:endParaRPr lang="vi-VN" sz="16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dirty="0">
                          <a:solidFill>
                            <a:srgbClr val="000000"/>
                          </a:solidFill>
                          <a:effectLst/>
                          <a:latin typeface="Times New Roman"/>
                          <a:ea typeface="Times New Roman"/>
                        </a:rPr>
                        <a:t>2000</a:t>
                      </a:r>
                      <a:endParaRPr lang="vi-VN" sz="16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0,5-0,65</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205</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0,1-0,2</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7,59</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0,995</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&lt;250kHz</a:t>
                      </a:r>
                      <a:endParaRPr lang="vi-VN" sz="16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4083">
                <a:tc vMerge="1">
                  <a:txBody>
                    <a:bodyPr/>
                    <a:lstStyle/>
                    <a:p>
                      <a:endParaRPr lang="vi-VN"/>
                    </a:p>
                  </a:txBody>
                  <a:tcPr/>
                </a:tc>
                <a:tc>
                  <a:txBody>
                    <a:bodyPr/>
                    <a:lstStyle/>
                    <a:p>
                      <a:pPr indent="-3175" algn="ctr">
                        <a:spcBef>
                          <a:spcPts val="600"/>
                        </a:spcBef>
                        <a:spcAft>
                          <a:spcPts val="600"/>
                        </a:spcAft>
                      </a:pPr>
                      <a:r>
                        <a:rPr lang="en-US" sz="1600">
                          <a:solidFill>
                            <a:srgbClr val="000000"/>
                          </a:solidFill>
                          <a:effectLst/>
                          <a:latin typeface="Times New Roman"/>
                          <a:ea typeface="Times New Roman"/>
                        </a:rPr>
                        <a:t>Nanocrystal</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73,5-1-15,5 FeCuSi</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30000</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dirty="0">
                          <a:solidFill>
                            <a:srgbClr val="000000"/>
                          </a:solidFill>
                          <a:effectLst/>
                          <a:latin typeface="Times New Roman"/>
                          <a:ea typeface="Times New Roman"/>
                        </a:rPr>
                        <a:t>1,0-1,2</a:t>
                      </a:r>
                      <a:endParaRPr lang="vi-VN" sz="16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460</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0,02-0,04</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7,73</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1,013</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dirty="0">
                          <a:solidFill>
                            <a:srgbClr val="000000"/>
                          </a:solidFill>
                          <a:effectLst/>
                          <a:latin typeface="Times New Roman"/>
                          <a:ea typeface="Times New Roman"/>
                        </a:rPr>
                        <a:t>&lt;250kHz</a:t>
                      </a:r>
                      <a:endParaRPr lang="vi-VN" sz="16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51493987"/>
              </p:ext>
            </p:extLst>
          </p:nvPr>
        </p:nvGraphicFramePr>
        <p:xfrm>
          <a:off x="251519" y="4365106"/>
          <a:ext cx="8640960" cy="2232247"/>
        </p:xfrm>
        <a:graphic>
          <a:graphicData uri="http://schemas.openxmlformats.org/drawingml/2006/table">
            <a:tbl>
              <a:tblPr/>
              <a:tblGrid>
                <a:gridCol w="1083816"/>
                <a:gridCol w="1097821"/>
                <a:gridCol w="1097821"/>
                <a:gridCol w="789715"/>
                <a:gridCol w="789715"/>
                <a:gridCol w="792827"/>
                <a:gridCol w="792827"/>
                <a:gridCol w="641886"/>
                <a:gridCol w="777266"/>
                <a:gridCol w="777266"/>
              </a:tblGrid>
              <a:tr h="446449">
                <a:tc rowSpan="4">
                  <a:txBody>
                    <a:bodyPr/>
                    <a:lstStyle/>
                    <a:p>
                      <a:pPr indent="-3175" algn="ctr">
                        <a:spcBef>
                          <a:spcPts val="600"/>
                        </a:spcBef>
                        <a:spcAft>
                          <a:spcPts val="600"/>
                        </a:spcAft>
                      </a:pPr>
                      <a:r>
                        <a:rPr lang="en-US" sz="1600" b="1" dirty="0" err="1">
                          <a:solidFill>
                            <a:srgbClr val="0000FF"/>
                          </a:solidFill>
                          <a:effectLst/>
                          <a:latin typeface="Times New Roman"/>
                          <a:ea typeface="Times New Roman"/>
                        </a:rPr>
                        <a:t>Lõi</a:t>
                      </a:r>
                      <a:r>
                        <a:rPr lang="en-US" sz="1600" b="1" dirty="0">
                          <a:solidFill>
                            <a:srgbClr val="0000FF"/>
                          </a:solidFill>
                          <a:effectLst/>
                          <a:latin typeface="Times New Roman"/>
                          <a:ea typeface="Times New Roman"/>
                        </a:rPr>
                        <a:t> </a:t>
                      </a:r>
                      <a:r>
                        <a:rPr lang="en-US" sz="1600" b="1" dirty="0" err="1">
                          <a:solidFill>
                            <a:srgbClr val="0000FF"/>
                          </a:solidFill>
                          <a:effectLst/>
                          <a:latin typeface="Times New Roman"/>
                          <a:ea typeface="Times New Roman"/>
                        </a:rPr>
                        <a:t>bột</a:t>
                      </a:r>
                      <a:r>
                        <a:rPr lang="en-US" sz="1600" b="1" dirty="0">
                          <a:solidFill>
                            <a:srgbClr val="0000FF"/>
                          </a:solidFill>
                          <a:effectLst/>
                          <a:latin typeface="Times New Roman"/>
                          <a:ea typeface="Times New Roman"/>
                        </a:rPr>
                        <a:t> </a:t>
                      </a:r>
                      <a:r>
                        <a:rPr lang="en-US" sz="1600" b="1" dirty="0" err="1">
                          <a:solidFill>
                            <a:srgbClr val="0000FF"/>
                          </a:solidFill>
                          <a:effectLst/>
                          <a:latin typeface="Times New Roman"/>
                          <a:ea typeface="Times New Roman"/>
                        </a:rPr>
                        <a:t>ép</a:t>
                      </a:r>
                      <a:endParaRPr lang="vi-VN" sz="16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MPP</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80-20 NiFe</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14-550</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0,7</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450</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0,3</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8,5</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 </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 </a:t>
                      </a:r>
                      <a:endParaRPr lang="vi-VN" sz="16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449">
                <a:tc vMerge="1">
                  <a:txBody>
                    <a:bodyPr/>
                    <a:lstStyle/>
                    <a:p>
                      <a:endParaRPr lang="vi-VN"/>
                    </a:p>
                  </a:txBody>
                  <a:tcPr/>
                </a:tc>
                <a:tc>
                  <a:txBody>
                    <a:bodyPr/>
                    <a:lstStyle/>
                    <a:p>
                      <a:pPr indent="-3175" algn="ctr">
                        <a:spcBef>
                          <a:spcPts val="600"/>
                        </a:spcBef>
                        <a:spcAft>
                          <a:spcPts val="600"/>
                        </a:spcAft>
                      </a:pPr>
                      <a:r>
                        <a:rPr lang="en-US" sz="1600" dirty="0">
                          <a:solidFill>
                            <a:srgbClr val="000000"/>
                          </a:solidFill>
                          <a:effectLst/>
                          <a:latin typeface="Times New Roman"/>
                          <a:ea typeface="Times New Roman"/>
                        </a:rPr>
                        <a:t>High Flux</a:t>
                      </a:r>
                      <a:endParaRPr lang="vi-VN" sz="16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50-50 NiFe</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14-160</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1,5</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260</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1</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8</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 </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dirty="0">
                          <a:solidFill>
                            <a:srgbClr val="000000"/>
                          </a:solidFill>
                          <a:effectLst/>
                          <a:latin typeface="Times New Roman"/>
                          <a:ea typeface="Times New Roman"/>
                        </a:rPr>
                        <a:t> </a:t>
                      </a:r>
                      <a:endParaRPr lang="vi-VN" sz="16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92900">
                <a:tc vMerge="1">
                  <a:txBody>
                    <a:bodyPr/>
                    <a:lstStyle/>
                    <a:p>
                      <a:endParaRPr lang="vi-VN"/>
                    </a:p>
                  </a:txBody>
                  <a:tcPr/>
                </a:tc>
                <a:tc>
                  <a:txBody>
                    <a:bodyPr/>
                    <a:lstStyle/>
                    <a:p>
                      <a:pPr indent="-3175" algn="ctr">
                        <a:spcBef>
                          <a:spcPts val="600"/>
                        </a:spcBef>
                        <a:spcAft>
                          <a:spcPts val="600"/>
                        </a:spcAft>
                      </a:pPr>
                      <a:r>
                        <a:rPr lang="en-US" sz="1600">
                          <a:solidFill>
                            <a:srgbClr val="000000"/>
                          </a:solidFill>
                          <a:effectLst/>
                          <a:latin typeface="Times New Roman"/>
                          <a:ea typeface="Times New Roman"/>
                        </a:rPr>
                        <a:t>Sendust</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85-9-6 FeSiAl</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dirty="0">
                          <a:solidFill>
                            <a:srgbClr val="000000"/>
                          </a:solidFill>
                          <a:effectLst/>
                          <a:latin typeface="Times New Roman"/>
                          <a:ea typeface="Times New Roman"/>
                        </a:rPr>
                        <a:t>26-125</a:t>
                      </a:r>
                      <a:endParaRPr lang="vi-VN" sz="16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dirty="0">
                          <a:solidFill>
                            <a:srgbClr val="000000"/>
                          </a:solidFill>
                          <a:effectLst/>
                          <a:latin typeface="Times New Roman"/>
                          <a:ea typeface="Times New Roman"/>
                        </a:rPr>
                        <a:t>1</a:t>
                      </a:r>
                      <a:endParaRPr lang="vi-VN" sz="1600" dirty="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740</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0,5</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6,15</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 </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 </a:t>
                      </a:r>
                      <a:endParaRPr lang="vi-VN" sz="16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6449">
                <a:tc vMerge="1">
                  <a:txBody>
                    <a:bodyPr/>
                    <a:lstStyle/>
                    <a:p>
                      <a:endParaRPr lang="vi-VN"/>
                    </a:p>
                  </a:txBody>
                  <a:tcPr/>
                </a:tc>
                <a:tc>
                  <a:txBody>
                    <a:bodyPr/>
                    <a:lstStyle/>
                    <a:p>
                      <a:pPr indent="-3175" algn="ctr">
                        <a:spcBef>
                          <a:spcPts val="600"/>
                        </a:spcBef>
                        <a:spcAft>
                          <a:spcPts val="600"/>
                        </a:spcAft>
                      </a:pPr>
                      <a:r>
                        <a:rPr lang="en-US" sz="1600">
                          <a:solidFill>
                            <a:srgbClr val="000000"/>
                          </a:solidFill>
                          <a:effectLst/>
                          <a:latin typeface="Times New Roman"/>
                          <a:ea typeface="Times New Roman"/>
                        </a:rPr>
                        <a:t>Iron Powder</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Fe</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40-100</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0,5-1.4</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770</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5,0-9,0</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3,3-7,2</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 </a:t>
                      </a:r>
                      <a:endParaRPr lang="vi-VN" sz="16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dirty="0">
                          <a:solidFill>
                            <a:srgbClr val="000000"/>
                          </a:solidFill>
                          <a:effectLst/>
                          <a:latin typeface="Times New Roman"/>
                          <a:ea typeface="Times New Roman"/>
                        </a:rPr>
                        <a:t> </a:t>
                      </a:r>
                      <a:endParaRPr lang="vi-VN" sz="16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721697645"/>
              </p:ext>
            </p:extLst>
          </p:nvPr>
        </p:nvGraphicFramePr>
        <p:xfrm>
          <a:off x="251521" y="1412776"/>
          <a:ext cx="8640962" cy="975360"/>
        </p:xfrm>
        <a:graphic>
          <a:graphicData uri="http://schemas.openxmlformats.org/drawingml/2006/table">
            <a:tbl>
              <a:tblPr/>
              <a:tblGrid>
                <a:gridCol w="1071193"/>
                <a:gridCol w="1089046"/>
                <a:gridCol w="1124754"/>
                <a:gridCol w="785542"/>
                <a:gridCol w="748731"/>
                <a:gridCol w="822352"/>
                <a:gridCol w="785542"/>
                <a:gridCol w="701632"/>
                <a:gridCol w="720081"/>
                <a:gridCol w="792089"/>
              </a:tblGrid>
              <a:tr h="720080">
                <a:tc>
                  <a:txBody>
                    <a:bodyPr/>
                    <a:lstStyle/>
                    <a:p>
                      <a:pPr indent="-3175" algn="ctr">
                        <a:spcBef>
                          <a:spcPts val="600"/>
                        </a:spcBef>
                        <a:spcAft>
                          <a:spcPts val="600"/>
                        </a:spcAft>
                      </a:pPr>
                      <a:r>
                        <a:rPr lang="en-US" sz="1600" dirty="0" err="1">
                          <a:solidFill>
                            <a:srgbClr val="000000"/>
                          </a:solidFill>
                          <a:effectLst/>
                          <a:latin typeface="Times New Roman"/>
                          <a:ea typeface="Times New Roman"/>
                        </a:rPr>
                        <a:t>Loại</a:t>
                      </a:r>
                      <a:r>
                        <a:rPr lang="en-US" sz="1600" dirty="0">
                          <a:solidFill>
                            <a:srgbClr val="000000"/>
                          </a:solidFill>
                          <a:effectLst/>
                          <a:latin typeface="Times New Roman"/>
                          <a:ea typeface="Times New Roman"/>
                        </a:rPr>
                        <a:t> </a:t>
                      </a:r>
                      <a:r>
                        <a:rPr lang="en-US" sz="1600" dirty="0" err="1">
                          <a:solidFill>
                            <a:srgbClr val="000000"/>
                          </a:solidFill>
                          <a:effectLst/>
                          <a:latin typeface="Times New Roman"/>
                          <a:ea typeface="Times New Roman"/>
                        </a:rPr>
                        <a:t>vật</a:t>
                      </a:r>
                      <a:r>
                        <a:rPr lang="en-US" sz="1600" dirty="0">
                          <a:solidFill>
                            <a:srgbClr val="000000"/>
                          </a:solidFill>
                          <a:effectLst/>
                          <a:latin typeface="Times New Roman"/>
                          <a:ea typeface="Times New Roman"/>
                        </a:rPr>
                        <a:t> </a:t>
                      </a:r>
                      <a:r>
                        <a:rPr lang="en-US" sz="1600" dirty="0" err="1">
                          <a:solidFill>
                            <a:srgbClr val="000000"/>
                          </a:solidFill>
                          <a:effectLst/>
                          <a:latin typeface="Times New Roman"/>
                          <a:ea typeface="Times New Roman"/>
                        </a:rPr>
                        <a:t>liệu</a:t>
                      </a:r>
                      <a:endParaRPr lang="vi-VN" sz="16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dirty="0" err="1">
                          <a:solidFill>
                            <a:srgbClr val="000000"/>
                          </a:solidFill>
                          <a:effectLst/>
                          <a:latin typeface="Times New Roman"/>
                          <a:ea typeface="Times New Roman"/>
                        </a:rPr>
                        <a:t>Tên</a:t>
                      </a:r>
                      <a:r>
                        <a:rPr lang="en-US" sz="1600" dirty="0">
                          <a:solidFill>
                            <a:srgbClr val="000000"/>
                          </a:solidFill>
                          <a:effectLst/>
                          <a:latin typeface="Times New Roman"/>
                          <a:ea typeface="Times New Roman"/>
                        </a:rPr>
                        <a:t> </a:t>
                      </a:r>
                      <a:r>
                        <a:rPr lang="en-US" sz="1600" dirty="0" err="1">
                          <a:solidFill>
                            <a:srgbClr val="000000"/>
                          </a:solidFill>
                          <a:effectLst/>
                          <a:latin typeface="Times New Roman"/>
                          <a:ea typeface="Times New Roman"/>
                        </a:rPr>
                        <a:t>vật</a:t>
                      </a:r>
                      <a:r>
                        <a:rPr lang="en-US" sz="1600" dirty="0">
                          <a:solidFill>
                            <a:srgbClr val="000000"/>
                          </a:solidFill>
                          <a:effectLst/>
                          <a:latin typeface="Times New Roman"/>
                          <a:ea typeface="Times New Roman"/>
                        </a:rPr>
                        <a:t> </a:t>
                      </a:r>
                      <a:r>
                        <a:rPr lang="en-US" sz="1600" dirty="0" err="1">
                          <a:solidFill>
                            <a:srgbClr val="000000"/>
                          </a:solidFill>
                          <a:effectLst/>
                          <a:latin typeface="Times New Roman"/>
                          <a:ea typeface="Times New Roman"/>
                        </a:rPr>
                        <a:t>liệu</a:t>
                      </a:r>
                      <a:endParaRPr lang="vi-VN" sz="16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Thành phần</a:t>
                      </a:r>
                      <a:endParaRPr lang="vi-VN" sz="16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Độ từ thẩm ban đầu </a:t>
                      </a:r>
                      <a:r>
                        <a:rPr lang="en-US" sz="1600">
                          <a:solidFill>
                            <a:srgbClr val="000000"/>
                          </a:solidFill>
                          <a:effectLst/>
                          <a:latin typeface="Times New Roman"/>
                          <a:ea typeface="Times New Roman"/>
                          <a:sym typeface="Symbol"/>
                        </a:rPr>
                        <a:t></a:t>
                      </a:r>
                      <a:endParaRPr lang="vi-VN" sz="16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dirty="0" err="1">
                          <a:solidFill>
                            <a:srgbClr val="000000"/>
                          </a:solidFill>
                          <a:effectLst/>
                          <a:latin typeface="Times New Roman"/>
                          <a:ea typeface="Times New Roman"/>
                        </a:rPr>
                        <a:t>Từ</a:t>
                      </a:r>
                      <a:r>
                        <a:rPr lang="en-US" sz="1600" dirty="0">
                          <a:solidFill>
                            <a:srgbClr val="000000"/>
                          </a:solidFill>
                          <a:effectLst/>
                          <a:latin typeface="Times New Roman"/>
                          <a:ea typeface="Times New Roman"/>
                        </a:rPr>
                        <a:t> </a:t>
                      </a:r>
                      <a:r>
                        <a:rPr lang="en-US" sz="1600" dirty="0" err="1">
                          <a:solidFill>
                            <a:srgbClr val="000000"/>
                          </a:solidFill>
                          <a:effectLst/>
                          <a:latin typeface="Times New Roman"/>
                          <a:ea typeface="Times New Roman"/>
                        </a:rPr>
                        <a:t>cảm</a:t>
                      </a:r>
                      <a:r>
                        <a:rPr lang="en-US" sz="1600" dirty="0">
                          <a:solidFill>
                            <a:srgbClr val="000000"/>
                          </a:solidFill>
                          <a:effectLst/>
                          <a:latin typeface="Times New Roman"/>
                          <a:ea typeface="Times New Roman"/>
                        </a:rPr>
                        <a:t> B</a:t>
                      </a:r>
                      <a:endParaRPr lang="vi-VN" sz="1600" dirty="0">
                        <a:effectLst/>
                        <a:latin typeface="Times New Roman"/>
                        <a:ea typeface="Times New Roman"/>
                      </a:endParaRPr>
                    </a:p>
                    <a:p>
                      <a:pPr indent="-3175" algn="ctr">
                        <a:spcBef>
                          <a:spcPts val="600"/>
                        </a:spcBef>
                        <a:spcAft>
                          <a:spcPts val="600"/>
                        </a:spcAft>
                      </a:pPr>
                      <a:r>
                        <a:rPr lang="en-US" sz="1600" dirty="0">
                          <a:solidFill>
                            <a:srgbClr val="000000"/>
                          </a:solidFill>
                          <a:effectLst/>
                          <a:latin typeface="Times New Roman"/>
                          <a:ea typeface="Times New Roman"/>
                        </a:rPr>
                        <a:t>[T]</a:t>
                      </a:r>
                      <a:endParaRPr lang="vi-VN" sz="16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Nhiệt độ tối đa </a:t>
                      </a:r>
                      <a:r>
                        <a:rPr lang="en-US" sz="1600" baseline="30000">
                          <a:solidFill>
                            <a:srgbClr val="000000"/>
                          </a:solidFill>
                          <a:effectLst/>
                          <a:latin typeface="Times New Roman"/>
                          <a:ea typeface="Times New Roman"/>
                        </a:rPr>
                        <a:t>0</a:t>
                      </a:r>
                      <a:r>
                        <a:rPr lang="en-US" sz="1600">
                          <a:solidFill>
                            <a:srgbClr val="000000"/>
                          </a:solidFill>
                          <a:effectLst/>
                          <a:latin typeface="Times New Roman"/>
                          <a:ea typeface="Times New Roman"/>
                        </a:rPr>
                        <a:t>C</a:t>
                      </a:r>
                      <a:endParaRPr lang="vi-VN" sz="16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Cường độ từ trường H Oe</a:t>
                      </a:r>
                      <a:endParaRPr lang="vi-VN" sz="16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Tỷ trọng</a:t>
                      </a:r>
                      <a:endParaRPr lang="vi-VN" sz="1600">
                        <a:effectLst/>
                        <a:latin typeface="Times New Roman"/>
                        <a:ea typeface="Times New Roman"/>
                      </a:endParaRPr>
                    </a:p>
                    <a:p>
                      <a:pPr indent="-3175" algn="ctr">
                        <a:spcBef>
                          <a:spcPts val="600"/>
                        </a:spcBef>
                        <a:spcAft>
                          <a:spcPts val="600"/>
                        </a:spcAft>
                      </a:pPr>
                      <a:r>
                        <a:rPr lang="en-US" sz="1600">
                          <a:solidFill>
                            <a:srgbClr val="000000"/>
                          </a:solidFill>
                          <a:effectLst/>
                          <a:latin typeface="Times New Roman"/>
                          <a:ea typeface="Times New Roman"/>
                        </a:rPr>
                        <a:t>g/cm</a:t>
                      </a:r>
                      <a:r>
                        <a:rPr lang="en-US" sz="1600" baseline="30000">
                          <a:solidFill>
                            <a:srgbClr val="000000"/>
                          </a:solidFill>
                          <a:effectLst/>
                          <a:latin typeface="Times New Roman"/>
                          <a:ea typeface="Times New Roman"/>
                        </a:rPr>
                        <a:t>3</a:t>
                      </a:r>
                      <a:endParaRPr lang="vi-VN" sz="16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a:solidFill>
                            <a:srgbClr val="000000"/>
                          </a:solidFill>
                          <a:effectLst/>
                          <a:latin typeface="Times New Roman"/>
                          <a:ea typeface="Times New Roman"/>
                        </a:rPr>
                        <a:t>Hệ số trọng lượng</a:t>
                      </a:r>
                      <a:endParaRPr lang="vi-VN" sz="16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600" dirty="0" err="1">
                          <a:solidFill>
                            <a:srgbClr val="000000"/>
                          </a:solidFill>
                          <a:effectLst/>
                          <a:latin typeface="Times New Roman"/>
                          <a:ea typeface="Times New Roman"/>
                        </a:rPr>
                        <a:t>Tần</a:t>
                      </a:r>
                      <a:r>
                        <a:rPr lang="en-US" sz="1600" dirty="0">
                          <a:solidFill>
                            <a:srgbClr val="000000"/>
                          </a:solidFill>
                          <a:effectLst/>
                          <a:latin typeface="Times New Roman"/>
                          <a:ea typeface="Times New Roman"/>
                        </a:rPr>
                        <a:t> </a:t>
                      </a:r>
                      <a:r>
                        <a:rPr lang="en-US" sz="1600" dirty="0" err="1">
                          <a:solidFill>
                            <a:srgbClr val="000000"/>
                          </a:solidFill>
                          <a:effectLst/>
                          <a:latin typeface="Times New Roman"/>
                          <a:ea typeface="Times New Roman"/>
                        </a:rPr>
                        <a:t>số</a:t>
                      </a:r>
                      <a:r>
                        <a:rPr lang="en-US" sz="1600" dirty="0">
                          <a:solidFill>
                            <a:srgbClr val="000000"/>
                          </a:solidFill>
                          <a:effectLst/>
                          <a:latin typeface="Times New Roman"/>
                          <a:ea typeface="Times New Roman"/>
                        </a:rPr>
                        <a:t> </a:t>
                      </a:r>
                      <a:r>
                        <a:rPr lang="en-US" sz="1600" dirty="0" err="1">
                          <a:solidFill>
                            <a:srgbClr val="000000"/>
                          </a:solidFill>
                          <a:effectLst/>
                          <a:latin typeface="Times New Roman"/>
                          <a:ea typeface="Times New Roman"/>
                        </a:rPr>
                        <a:t>làm</a:t>
                      </a:r>
                      <a:r>
                        <a:rPr lang="en-US" sz="1600" dirty="0">
                          <a:solidFill>
                            <a:srgbClr val="000000"/>
                          </a:solidFill>
                          <a:effectLst/>
                          <a:latin typeface="Times New Roman"/>
                          <a:ea typeface="Times New Roman"/>
                        </a:rPr>
                        <a:t> </a:t>
                      </a:r>
                      <a:r>
                        <a:rPr lang="en-US" sz="1600" dirty="0" err="1">
                          <a:solidFill>
                            <a:srgbClr val="000000"/>
                          </a:solidFill>
                          <a:effectLst/>
                          <a:latin typeface="Times New Roman"/>
                          <a:ea typeface="Times New Roman"/>
                        </a:rPr>
                        <a:t>việc</a:t>
                      </a:r>
                      <a:endParaRPr lang="vi-VN" sz="16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284709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6768752" cy="778098"/>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1. </a:t>
            </a:r>
            <a:r>
              <a:rPr lang="en-US" b="1" dirty="0" err="1">
                <a:solidFill>
                  <a:srgbClr val="009900"/>
                </a:solidFill>
                <a:latin typeface="Times New Roman" pitchFamily="18" charset="0"/>
                <a:cs typeface="Times New Roman" pitchFamily="18" charset="0"/>
              </a:rPr>
              <a:t>Lựa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vật</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liệu</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lõi</a:t>
            </a:r>
            <a:endParaRPr lang="vi-VN" b="1" dirty="0"/>
          </a:p>
        </p:txBody>
      </p:sp>
      <p:sp>
        <p:nvSpPr>
          <p:cNvPr id="3" name="Content Placeholder 2"/>
          <p:cNvSpPr>
            <a:spLocks noGrp="1"/>
          </p:cNvSpPr>
          <p:nvPr>
            <p:ph idx="1"/>
          </p:nvPr>
        </p:nvSpPr>
        <p:spPr>
          <a:xfrm>
            <a:off x="457200" y="980728"/>
            <a:ext cx="8229600" cy="5145435"/>
          </a:xfrm>
        </p:spPr>
        <p:txBody>
          <a:bodyPr>
            <a:normAutofit/>
          </a:bodyPr>
          <a:lstStyle/>
          <a:p>
            <a:pPr marL="0" indent="0">
              <a:buNone/>
            </a:pPr>
            <a:r>
              <a:rPr lang="vi-VN" b="1" dirty="0" smtClean="0"/>
              <a:t>1.4 Thông số lõi</a:t>
            </a:r>
            <a:endParaRPr lang="vi-VN" dirty="0"/>
          </a:p>
          <a:p>
            <a:pPr marL="0" indent="0">
              <a:buNone/>
            </a:pPr>
            <a:endParaRPr lang="vi-VN" dirty="0"/>
          </a:p>
        </p:txBody>
      </p:sp>
      <p:graphicFrame>
        <p:nvGraphicFramePr>
          <p:cNvPr id="4" name="Table 3"/>
          <p:cNvGraphicFramePr>
            <a:graphicFrameLocks noGrp="1"/>
          </p:cNvGraphicFramePr>
          <p:nvPr>
            <p:extLst>
              <p:ext uri="{D42A27DB-BD31-4B8C-83A1-F6EECF244321}">
                <p14:modId xmlns:p14="http://schemas.microsoft.com/office/powerpoint/2010/main" val="3958262786"/>
              </p:ext>
            </p:extLst>
          </p:nvPr>
        </p:nvGraphicFramePr>
        <p:xfrm>
          <a:off x="251518" y="2492895"/>
          <a:ext cx="8640964" cy="3888430"/>
        </p:xfrm>
        <a:graphic>
          <a:graphicData uri="http://schemas.openxmlformats.org/drawingml/2006/table">
            <a:tbl>
              <a:tblPr/>
              <a:tblGrid>
                <a:gridCol w="1096045"/>
                <a:gridCol w="1096045"/>
                <a:gridCol w="1096045"/>
                <a:gridCol w="788437"/>
                <a:gridCol w="788437"/>
                <a:gridCol w="791545"/>
                <a:gridCol w="791545"/>
                <a:gridCol w="640847"/>
                <a:gridCol w="776009"/>
                <a:gridCol w="776009"/>
              </a:tblGrid>
              <a:tr h="777686">
                <a:tc rowSpan="8">
                  <a:txBody>
                    <a:bodyPr/>
                    <a:lstStyle/>
                    <a:p>
                      <a:pPr indent="-3175" algn="ctr">
                        <a:spcBef>
                          <a:spcPts val="600"/>
                        </a:spcBef>
                        <a:spcAft>
                          <a:spcPts val="600"/>
                        </a:spcAft>
                      </a:pPr>
                      <a:r>
                        <a:rPr lang="en-US" sz="1800" b="1">
                          <a:solidFill>
                            <a:srgbClr val="0000FF"/>
                          </a:solidFill>
                          <a:effectLst/>
                          <a:latin typeface="Times New Roman"/>
                          <a:ea typeface="Times New Roman"/>
                        </a:rPr>
                        <a:t>Lõi Ferrite</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Ferrite</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MnZn</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750-15000</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0,5</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300</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0,04-0,25</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4,8</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4,8</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&lt;2MHz</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7686">
                <a:tc vMerge="1">
                  <a:txBody>
                    <a:bodyPr/>
                    <a:lstStyle/>
                    <a:p>
                      <a:endParaRPr lang="vi-VN"/>
                    </a:p>
                  </a:txBody>
                  <a:tcPr/>
                </a:tc>
                <a:tc>
                  <a:txBody>
                    <a:bodyPr/>
                    <a:lstStyle/>
                    <a:p>
                      <a:pPr indent="-3175" algn="ctr">
                        <a:spcBef>
                          <a:spcPts val="600"/>
                        </a:spcBef>
                        <a:spcAft>
                          <a:spcPts val="600"/>
                        </a:spcAft>
                      </a:pPr>
                      <a:r>
                        <a:rPr lang="en-US" sz="1800">
                          <a:solidFill>
                            <a:srgbClr val="000000"/>
                          </a:solidFill>
                          <a:effectLst/>
                          <a:latin typeface="Times New Roman"/>
                          <a:ea typeface="Times New Roman"/>
                        </a:rPr>
                        <a:t> </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NiZn</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15-1500</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0,5</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450</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0,3-0,5</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4,8</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 </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&lt;100MHz</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r h="388843">
                <a:tc vMerge="1">
                  <a:txBody>
                    <a:bodyPr/>
                    <a:lstStyle/>
                    <a:p>
                      <a:endParaRPr lang="vi-VN"/>
                    </a:p>
                  </a:txBody>
                  <a:tcPr/>
                </a:tc>
                <a:tc rowSpan="6">
                  <a:txBody>
                    <a:bodyPr/>
                    <a:lstStyle/>
                    <a:p>
                      <a:pPr indent="-3175" algn="ctr">
                        <a:spcBef>
                          <a:spcPts val="600"/>
                        </a:spcBef>
                        <a:spcAft>
                          <a:spcPts val="600"/>
                        </a:spcAft>
                      </a:pPr>
                      <a:r>
                        <a:rPr lang="en-US" sz="1800">
                          <a:solidFill>
                            <a:srgbClr val="000000"/>
                          </a:solidFill>
                          <a:effectLst/>
                          <a:latin typeface="Times New Roman"/>
                          <a:ea typeface="Times New Roman"/>
                        </a:rPr>
                        <a:t>MnZn</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K</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1500</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0.48</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&gt;230</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0,2</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4,7</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 </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 </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843">
                <a:tc vMerge="1">
                  <a:txBody>
                    <a:bodyPr/>
                    <a:lstStyle/>
                    <a:p>
                      <a:endParaRPr lang="vi-VN"/>
                    </a:p>
                  </a:txBody>
                  <a:tcPr/>
                </a:tc>
                <a:tc vMerge="1">
                  <a:txBody>
                    <a:bodyPr/>
                    <a:lstStyle/>
                    <a:p>
                      <a:endParaRPr lang="vi-VN"/>
                    </a:p>
                  </a:txBody>
                  <a:tcPr/>
                </a:tc>
                <a:tc>
                  <a:txBody>
                    <a:bodyPr/>
                    <a:lstStyle/>
                    <a:p>
                      <a:pPr indent="-3175" algn="ctr">
                        <a:spcBef>
                          <a:spcPts val="600"/>
                        </a:spcBef>
                        <a:spcAft>
                          <a:spcPts val="600"/>
                        </a:spcAft>
                      </a:pPr>
                      <a:r>
                        <a:rPr lang="en-US" sz="1800">
                          <a:solidFill>
                            <a:srgbClr val="000000"/>
                          </a:solidFill>
                          <a:effectLst/>
                          <a:latin typeface="Times New Roman"/>
                          <a:ea typeface="Times New Roman"/>
                        </a:rPr>
                        <a:t>R</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2300</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0,5</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&gt;230</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0,18</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4,8</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 </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 </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843">
                <a:tc vMerge="1">
                  <a:txBody>
                    <a:bodyPr/>
                    <a:lstStyle/>
                    <a:p>
                      <a:endParaRPr lang="vi-VN"/>
                    </a:p>
                  </a:txBody>
                  <a:tcPr/>
                </a:tc>
                <a:tc vMerge="1">
                  <a:txBody>
                    <a:bodyPr/>
                    <a:lstStyle/>
                    <a:p>
                      <a:endParaRPr lang="vi-VN"/>
                    </a:p>
                  </a:txBody>
                  <a:tcPr/>
                </a:tc>
                <a:tc>
                  <a:txBody>
                    <a:bodyPr/>
                    <a:lstStyle/>
                    <a:p>
                      <a:pPr indent="-3175" algn="ctr">
                        <a:spcBef>
                          <a:spcPts val="600"/>
                        </a:spcBef>
                        <a:spcAft>
                          <a:spcPts val="600"/>
                        </a:spcAft>
                      </a:pPr>
                      <a:r>
                        <a:rPr lang="en-US" sz="1800">
                          <a:solidFill>
                            <a:srgbClr val="000000"/>
                          </a:solidFill>
                          <a:effectLst/>
                          <a:latin typeface="Times New Roman"/>
                          <a:ea typeface="Times New Roman"/>
                        </a:rPr>
                        <a:t>P</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2500</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0,5</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&gt;230</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0,18</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4,8</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 </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 </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843">
                <a:tc vMerge="1">
                  <a:txBody>
                    <a:bodyPr/>
                    <a:lstStyle/>
                    <a:p>
                      <a:endParaRPr lang="vi-VN"/>
                    </a:p>
                  </a:txBody>
                  <a:tcPr/>
                </a:tc>
                <a:tc vMerge="1">
                  <a:txBody>
                    <a:bodyPr/>
                    <a:lstStyle/>
                    <a:p>
                      <a:endParaRPr lang="vi-VN"/>
                    </a:p>
                  </a:txBody>
                  <a:tcPr/>
                </a:tc>
                <a:tc>
                  <a:txBody>
                    <a:bodyPr/>
                    <a:lstStyle/>
                    <a:p>
                      <a:pPr indent="-3175" algn="ctr">
                        <a:spcBef>
                          <a:spcPts val="600"/>
                        </a:spcBef>
                        <a:spcAft>
                          <a:spcPts val="600"/>
                        </a:spcAft>
                      </a:pPr>
                      <a:r>
                        <a:rPr lang="en-US" sz="1800">
                          <a:solidFill>
                            <a:srgbClr val="000000"/>
                          </a:solidFill>
                          <a:effectLst/>
                          <a:latin typeface="Times New Roman"/>
                          <a:ea typeface="Times New Roman"/>
                        </a:rPr>
                        <a:t>F</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5000</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0,49</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&gt;250</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0,2</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4,8</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 </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 </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843">
                <a:tc vMerge="1">
                  <a:txBody>
                    <a:bodyPr/>
                    <a:lstStyle/>
                    <a:p>
                      <a:endParaRPr lang="vi-VN"/>
                    </a:p>
                  </a:txBody>
                  <a:tcPr/>
                </a:tc>
                <a:tc vMerge="1">
                  <a:txBody>
                    <a:bodyPr/>
                    <a:lstStyle/>
                    <a:p>
                      <a:endParaRPr lang="vi-VN"/>
                    </a:p>
                  </a:txBody>
                  <a:tcPr/>
                </a:tc>
                <a:tc>
                  <a:txBody>
                    <a:bodyPr/>
                    <a:lstStyle/>
                    <a:p>
                      <a:pPr indent="-3175" algn="ctr">
                        <a:spcBef>
                          <a:spcPts val="600"/>
                        </a:spcBef>
                        <a:spcAft>
                          <a:spcPts val="600"/>
                        </a:spcAft>
                      </a:pPr>
                      <a:r>
                        <a:rPr lang="en-US" sz="1800">
                          <a:solidFill>
                            <a:srgbClr val="000000"/>
                          </a:solidFill>
                          <a:effectLst/>
                          <a:latin typeface="Times New Roman"/>
                          <a:ea typeface="Times New Roman"/>
                        </a:rPr>
                        <a:t>W</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10000</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0,43</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&gt;125</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0,15</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4,8</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 </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 </a:t>
                      </a:r>
                      <a:endParaRPr lang="vi-VN" sz="18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843">
                <a:tc vMerge="1">
                  <a:txBody>
                    <a:bodyPr/>
                    <a:lstStyle/>
                    <a:p>
                      <a:endParaRPr lang="vi-VN"/>
                    </a:p>
                  </a:txBody>
                  <a:tcPr/>
                </a:tc>
                <a:tc vMerge="1">
                  <a:txBody>
                    <a:bodyPr/>
                    <a:lstStyle/>
                    <a:p>
                      <a:endParaRPr lang="vi-VN"/>
                    </a:p>
                  </a:txBody>
                  <a:tcPr/>
                </a:tc>
                <a:tc>
                  <a:txBody>
                    <a:bodyPr/>
                    <a:lstStyle/>
                    <a:p>
                      <a:pPr indent="-3175" algn="ctr">
                        <a:spcBef>
                          <a:spcPts val="600"/>
                        </a:spcBef>
                        <a:spcAft>
                          <a:spcPts val="600"/>
                        </a:spcAft>
                      </a:pPr>
                      <a:r>
                        <a:rPr lang="en-US" sz="1800">
                          <a:solidFill>
                            <a:srgbClr val="000000"/>
                          </a:solidFill>
                          <a:effectLst/>
                          <a:latin typeface="Times New Roman"/>
                          <a:ea typeface="Times New Roman"/>
                        </a:rPr>
                        <a:t>H</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15000</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0,43</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&gt;125</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0,15</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4,8</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a:solidFill>
                            <a:srgbClr val="000000"/>
                          </a:solidFill>
                          <a:effectLst/>
                          <a:latin typeface="Times New Roman"/>
                          <a:ea typeface="Times New Roman"/>
                        </a:rPr>
                        <a:t> </a:t>
                      </a:r>
                      <a:endParaRPr lang="vi-VN" sz="1800">
                        <a:effectLst/>
                        <a:latin typeface="Times New Roman"/>
                        <a:ea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800" dirty="0">
                          <a:solidFill>
                            <a:srgbClr val="000000"/>
                          </a:solidFill>
                          <a:effectLst/>
                          <a:latin typeface="Times New Roman"/>
                          <a:ea typeface="Times New Roman"/>
                        </a:rPr>
                        <a:t> </a:t>
                      </a:r>
                      <a:endParaRPr lang="vi-VN" sz="18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04206469"/>
              </p:ext>
            </p:extLst>
          </p:nvPr>
        </p:nvGraphicFramePr>
        <p:xfrm>
          <a:off x="251521" y="1412776"/>
          <a:ext cx="8640962" cy="1141472"/>
        </p:xfrm>
        <a:graphic>
          <a:graphicData uri="http://schemas.openxmlformats.org/drawingml/2006/table">
            <a:tbl>
              <a:tblPr/>
              <a:tblGrid>
                <a:gridCol w="1071193"/>
                <a:gridCol w="1089046"/>
                <a:gridCol w="1124754"/>
                <a:gridCol w="785542"/>
                <a:gridCol w="748731"/>
                <a:gridCol w="822352"/>
                <a:gridCol w="785542"/>
                <a:gridCol w="701632"/>
                <a:gridCol w="720081"/>
                <a:gridCol w="792089"/>
              </a:tblGrid>
              <a:tr h="1141472">
                <a:tc>
                  <a:txBody>
                    <a:bodyPr/>
                    <a:lstStyle/>
                    <a:p>
                      <a:pPr indent="-3175" algn="ctr">
                        <a:spcBef>
                          <a:spcPts val="600"/>
                        </a:spcBef>
                        <a:spcAft>
                          <a:spcPts val="600"/>
                        </a:spcAft>
                      </a:pPr>
                      <a:r>
                        <a:rPr lang="en-US" sz="1400">
                          <a:solidFill>
                            <a:srgbClr val="000000"/>
                          </a:solidFill>
                          <a:effectLst/>
                          <a:latin typeface="Times New Roman"/>
                          <a:ea typeface="Times New Roman"/>
                        </a:rPr>
                        <a:t>Loại vật liệu</a:t>
                      </a:r>
                      <a:endParaRPr lang="vi-VN" sz="14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400">
                          <a:solidFill>
                            <a:srgbClr val="000000"/>
                          </a:solidFill>
                          <a:effectLst/>
                          <a:latin typeface="Times New Roman"/>
                          <a:ea typeface="Times New Roman"/>
                        </a:rPr>
                        <a:t>Tên vật liệu</a:t>
                      </a:r>
                      <a:endParaRPr lang="vi-VN" sz="14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400">
                          <a:solidFill>
                            <a:srgbClr val="000000"/>
                          </a:solidFill>
                          <a:effectLst/>
                          <a:latin typeface="Times New Roman"/>
                          <a:ea typeface="Times New Roman"/>
                        </a:rPr>
                        <a:t>Thành phần</a:t>
                      </a:r>
                      <a:endParaRPr lang="vi-VN" sz="14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400">
                          <a:solidFill>
                            <a:srgbClr val="000000"/>
                          </a:solidFill>
                          <a:effectLst/>
                          <a:latin typeface="Times New Roman"/>
                          <a:ea typeface="Times New Roman"/>
                        </a:rPr>
                        <a:t>Độ từ thẩm ban đầu </a:t>
                      </a:r>
                      <a:r>
                        <a:rPr lang="en-US" sz="1400">
                          <a:solidFill>
                            <a:srgbClr val="000000"/>
                          </a:solidFill>
                          <a:effectLst/>
                          <a:latin typeface="Times New Roman"/>
                          <a:ea typeface="Times New Roman"/>
                          <a:sym typeface="Symbol"/>
                        </a:rPr>
                        <a:t></a:t>
                      </a:r>
                      <a:endParaRPr lang="vi-VN" sz="14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400">
                          <a:solidFill>
                            <a:srgbClr val="000000"/>
                          </a:solidFill>
                          <a:effectLst/>
                          <a:latin typeface="Times New Roman"/>
                          <a:ea typeface="Times New Roman"/>
                        </a:rPr>
                        <a:t>Từ cảm B</a:t>
                      </a:r>
                      <a:endParaRPr lang="vi-VN" sz="1400">
                        <a:effectLst/>
                        <a:latin typeface="Times New Roman"/>
                        <a:ea typeface="Times New Roman"/>
                      </a:endParaRPr>
                    </a:p>
                    <a:p>
                      <a:pPr indent="-3175" algn="ctr">
                        <a:spcBef>
                          <a:spcPts val="600"/>
                        </a:spcBef>
                        <a:spcAft>
                          <a:spcPts val="600"/>
                        </a:spcAft>
                      </a:pPr>
                      <a:r>
                        <a:rPr lang="en-US" sz="1400">
                          <a:solidFill>
                            <a:srgbClr val="000000"/>
                          </a:solidFill>
                          <a:effectLst/>
                          <a:latin typeface="Times New Roman"/>
                          <a:ea typeface="Times New Roman"/>
                        </a:rPr>
                        <a:t>[T]</a:t>
                      </a:r>
                      <a:endParaRPr lang="vi-VN" sz="14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400">
                          <a:solidFill>
                            <a:srgbClr val="000000"/>
                          </a:solidFill>
                          <a:effectLst/>
                          <a:latin typeface="Times New Roman"/>
                          <a:ea typeface="Times New Roman"/>
                        </a:rPr>
                        <a:t>Nhiệt độ tối đa </a:t>
                      </a:r>
                      <a:r>
                        <a:rPr lang="en-US" sz="1400" baseline="30000">
                          <a:solidFill>
                            <a:srgbClr val="000000"/>
                          </a:solidFill>
                          <a:effectLst/>
                          <a:latin typeface="Times New Roman"/>
                          <a:ea typeface="Times New Roman"/>
                        </a:rPr>
                        <a:t>0</a:t>
                      </a:r>
                      <a:r>
                        <a:rPr lang="en-US" sz="1400">
                          <a:solidFill>
                            <a:srgbClr val="000000"/>
                          </a:solidFill>
                          <a:effectLst/>
                          <a:latin typeface="Times New Roman"/>
                          <a:ea typeface="Times New Roman"/>
                        </a:rPr>
                        <a:t>C</a:t>
                      </a:r>
                      <a:endParaRPr lang="vi-VN" sz="14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400">
                          <a:solidFill>
                            <a:srgbClr val="000000"/>
                          </a:solidFill>
                          <a:effectLst/>
                          <a:latin typeface="Times New Roman"/>
                          <a:ea typeface="Times New Roman"/>
                        </a:rPr>
                        <a:t>Cường độ từ trường H Oe</a:t>
                      </a:r>
                      <a:endParaRPr lang="vi-VN" sz="14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400">
                          <a:solidFill>
                            <a:srgbClr val="000000"/>
                          </a:solidFill>
                          <a:effectLst/>
                          <a:latin typeface="Times New Roman"/>
                          <a:ea typeface="Times New Roman"/>
                        </a:rPr>
                        <a:t>Tỷ trọng</a:t>
                      </a:r>
                      <a:endParaRPr lang="vi-VN" sz="1400">
                        <a:effectLst/>
                        <a:latin typeface="Times New Roman"/>
                        <a:ea typeface="Times New Roman"/>
                      </a:endParaRPr>
                    </a:p>
                    <a:p>
                      <a:pPr indent="-3175" algn="ctr">
                        <a:spcBef>
                          <a:spcPts val="600"/>
                        </a:spcBef>
                        <a:spcAft>
                          <a:spcPts val="600"/>
                        </a:spcAft>
                      </a:pPr>
                      <a:r>
                        <a:rPr lang="en-US" sz="1400">
                          <a:solidFill>
                            <a:srgbClr val="000000"/>
                          </a:solidFill>
                          <a:effectLst/>
                          <a:latin typeface="Times New Roman"/>
                          <a:ea typeface="Times New Roman"/>
                        </a:rPr>
                        <a:t>g/cm</a:t>
                      </a:r>
                      <a:r>
                        <a:rPr lang="en-US" sz="1400" baseline="30000">
                          <a:solidFill>
                            <a:srgbClr val="000000"/>
                          </a:solidFill>
                          <a:effectLst/>
                          <a:latin typeface="Times New Roman"/>
                          <a:ea typeface="Times New Roman"/>
                        </a:rPr>
                        <a:t>3</a:t>
                      </a:r>
                      <a:endParaRPr lang="vi-VN" sz="14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400">
                          <a:solidFill>
                            <a:srgbClr val="000000"/>
                          </a:solidFill>
                          <a:effectLst/>
                          <a:latin typeface="Times New Roman"/>
                          <a:ea typeface="Times New Roman"/>
                        </a:rPr>
                        <a:t>Hệ số trọng lượng</a:t>
                      </a:r>
                      <a:endParaRPr lang="vi-VN" sz="140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3175" algn="ctr">
                        <a:spcBef>
                          <a:spcPts val="600"/>
                        </a:spcBef>
                        <a:spcAft>
                          <a:spcPts val="600"/>
                        </a:spcAft>
                      </a:pPr>
                      <a:r>
                        <a:rPr lang="en-US" sz="1400" dirty="0" err="1">
                          <a:solidFill>
                            <a:srgbClr val="000000"/>
                          </a:solidFill>
                          <a:effectLst/>
                          <a:latin typeface="Times New Roman"/>
                          <a:ea typeface="Times New Roman"/>
                        </a:rPr>
                        <a:t>Tần</a:t>
                      </a:r>
                      <a:r>
                        <a:rPr lang="en-US" sz="1400" dirty="0">
                          <a:solidFill>
                            <a:srgbClr val="000000"/>
                          </a:solidFill>
                          <a:effectLst/>
                          <a:latin typeface="Times New Roman"/>
                          <a:ea typeface="Times New Roman"/>
                        </a:rPr>
                        <a:t> </a:t>
                      </a:r>
                      <a:r>
                        <a:rPr lang="en-US" sz="1400" dirty="0" err="1">
                          <a:solidFill>
                            <a:srgbClr val="000000"/>
                          </a:solidFill>
                          <a:effectLst/>
                          <a:latin typeface="Times New Roman"/>
                          <a:ea typeface="Times New Roman"/>
                        </a:rPr>
                        <a:t>số</a:t>
                      </a:r>
                      <a:r>
                        <a:rPr lang="en-US" sz="1400" dirty="0">
                          <a:solidFill>
                            <a:srgbClr val="000000"/>
                          </a:solidFill>
                          <a:effectLst/>
                          <a:latin typeface="Times New Roman"/>
                          <a:ea typeface="Times New Roman"/>
                        </a:rPr>
                        <a:t> </a:t>
                      </a:r>
                      <a:r>
                        <a:rPr lang="en-US" sz="1400" dirty="0" err="1">
                          <a:solidFill>
                            <a:srgbClr val="000000"/>
                          </a:solidFill>
                          <a:effectLst/>
                          <a:latin typeface="Times New Roman"/>
                          <a:ea typeface="Times New Roman"/>
                        </a:rPr>
                        <a:t>làm</a:t>
                      </a:r>
                      <a:r>
                        <a:rPr lang="en-US" sz="1400" dirty="0">
                          <a:solidFill>
                            <a:srgbClr val="000000"/>
                          </a:solidFill>
                          <a:effectLst/>
                          <a:latin typeface="Times New Roman"/>
                          <a:ea typeface="Times New Roman"/>
                        </a:rPr>
                        <a:t> </a:t>
                      </a:r>
                      <a:r>
                        <a:rPr lang="en-US" sz="1400" dirty="0" err="1">
                          <a:solidFill>
                            <a:srgbClr val="000000"/>
                          </a:solidFill>
                          <a:effectLst/>
                          <a:latin typeface="Times New Roman"/>
                          <a:ea typeface="Times New Roman"/>
                        </a:rPr>
                        <a:t>việc</a:t>
                      </a:r>
                      <a:endParaRPr lang="vi-VN" sz="1400" dirty="0">
                        <a:effectLst/>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28470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6768752" cy="778098"/>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1. </a:t>
            </a:r>
            <a:r>
              <a:rPr lang="en-US" b="1" dirty="0" err="1">
                <a:solidFill>
                  <a:srgbClr val="009900"/>
                </a:solidFill>
                <a:latin typeface="Times New Roman" pitchFamily="18" charset="0"/>
                <a:cs typeface="Times New Roman" pitchFamily="18" charset="0"/>
              </a:rPr>
              <a:t>Lựa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vật</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liệu</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lõi</a:t>
            </a:r>
            <a:endParaRPr lang="vi-VN" b="1" dirty="0"/>
          </a:p>
        </p:txBody>
      </p:sp>
      <p:sp>
        <p:nvSpPr>
          <p:cNvPr id="3" name="Content Placeholder 2"/>
          <p:cNvSpPr>
            <a:spLocks noGrp="1"/>
          </p:cNvSpPr>
          <p:nvPr>
            <p:ph idx="1"/>
          </p:nvPr>
        </p:nvSpPr>
        <p:spPr>
          <a:xfrm>
            <a:off x="457200" y="980728"/>
            <a:ext cx="8219256" cy="5112567"/>
          </a:xfrm>
        </p:spPr>
        <p:txBody>
          <a:bodyPr>
            <a:normAutofit/>
          </a:bodyPr>
          <a:lstStyle/>
          <a:p>
            <a:pPr marL="0" indent="0">
              <a:buNone/>
            </a:pPr>
            <a:r>
              <a:rPr lang="vi-VN" sz="2800" dirty="0" smtClean="0">
                <a:latin typeface="Times New Roman" pitchFamily="18" charset="0"/>
                <a:cs typeface="Times New Roman" pitchFamily="18" charset="0"/>
              </a:rPr>
              <a:t>1.5 Lựa chọn vật liệu lõi cho các cuộn buck, flyback</a:t>
            </a:r>
          </a:p>
          <a:p>
            <a:pPr marL="0" indent="0">
              <a:buNone/>
            </a:pPr>
            <a:r>
              <a:rPr lang="vi-VN" sz="2400" dirty="0">
                <a:latin typeface="Times New Roman" pitchFamily="18" charset="0"/>
                <a:cs typeface="Times New Roman" pitchFamily="18" charset="0"/>
              </a:rPr>
              <a:t>Vật liệu F, P, K và </a:t>
            </a:r>
            <a:r>
              <a:rPr lang="vi-VN" sz="2400" dirty="0" smtClean="0">
                <a:latin typeface="Times New Roman" pitchFamily="18" charset="0"/>
                <a:cs typeface="Times New Roman" pitchFamily="18" charset="0"/>
              </a:rPr>
              <a:t>R (của hãng Magnetic), </a:t>
            </a:r>
            <a:r>
              <a:rPr lang="vi-VN" sz="2400" dirty="0">
                <a:latin typeface="Times New Roman" pitchFamily="18" charset="0"/>
                <a:cs typeface="Times New Roman" pitchFamily="18" charset="0"/>
              </a:rPr>
              <a:t>có các tổn thất lõi thấp nhất và mật độ từ thông bão hòa cao nhất, phù hợp nhất cho hoạt động nhiệt độ cao / nhiệt độ cao. Tổn thất lõi vật liệu P giảm với nhiệt độ lên đến 70°C; Tổn thất vật liệu R giảm đến 100 ° C. Vật liệu K được khuyến nghị cho tần số trên 700kHz. Vật liệu J và W cung cấp trở kháng cao cho các máy biến áp băng thông rộng, và cũng thích hợp cho các máy biến áp công suất thấp.</a:t>
            </a:r>
          </a:p>
          <a:p>
            <a:pPr marL="0" indent="0">
              <a:buNone/>
            </a:pPr>
            <a:endParaRPr lang="vi-VN" sz="2800" dirty="0">
              <a:latin typeface="Times New Roman" pitchFamily="18" charset="0"/>
              <a:cs typeface="Times New Roman" pitchFamily="18" charset="0"/>
            </a:endParaRPr>
          </a:p>
          <a:p>
            <a:pPr marL="0" indent="0">
              <a:buNone/>
            </a:pPr>
            <a:endParaRPr lang="vi-VN" sz="2800" dirty="0">
              <a:latin typeface="Times New Roman" pitchFamily="18" charset="0"/>
              <a:cs typeface="Times New Roman" pitchFamily="18" charset="0"/>
            </a:endParaRPr>
          </a:p>
        </p:txBody>
      </p:sp>
      <p:pic>
        <p:nvPicPr>
          <p:cNvPr id="4" name="Picture 3"/>
          <p:cNvPicPr/>
          <p:nvPr/>
        </p:nvPicPr>
        <p:blipFill>
          <a:blip r:embed="rId2"/>
          <a:stretch>
            <a:fillRect/>
          </a:stretch>
        </p:blipFill>
        <p:spPr>
          <a:xfrm>
            <a:off x="1115616" y="4310697"/>
            <a:ext cx="5904656" cy="2286655"/>
          </a:xfrm>
          <a:prstGeom prst="rect">
            <a:avLst/>
          </a:prstGeom>
        </p:spPr>
      </p:pic>
    </p:spTree>
    <p:extLst>
      <p:ext uri="{BB962C8B-B14F-4D97-AF65-F5344CB8AC3E}">
        <p14:creationId xmlns:p14="http://schemas.microsoft.com/office/powerpoint/2010/main" val="3328470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pPr eaLnBrk="1" hangingPunct="1"/>
            <a:r>
              <a:rPr lang="en-US" b="1" dirty="0" smtClean="0">
                <a:solidFill>
                  <a:srgbClr val="009900"/>
                </a:solidFill>
                <a:latin typeface="Times New Roman" pitchFamily="18" charset="0"/>
                <a:cs typeface="Times New Roman" pitchFamily="18" charset="0"/>
              </a:rPr>
              <a:t>1. </a:t>
            </a:r>
            <a:r>
              <a:rPr lang="en-US" b="1" dirty="0" err="1" smtClean="0">
                <a:solidFill>
                  <a:srgbClr val="009900"/>
                </a:solidFill>
                <a:latin typeface="Times New Roman" pitchFamily="18" charset="0"/>
                <a:cs typeface="Times New Roman" pitchFamily="18" charset="0"/>
              </a:rPr>
              <a:t>Lựa</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chọn</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vật</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liệu</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lõi</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013700" cy="901700"/>
          </a:xfrm>
        </p:spPr>
        <p:txBody>
          <a:bodyPr/>
          <a:lstStyle/>
          <a:p>
            <a:pPr eaLnBrk="1" hangingPunct="1">
              <a:buFontTx/>
              <a:buNone/>
            </a:pPr>
            <a:r>
              <a:rPr lang="vi-VN" dirty="0" smtClean="0">
                <a:solidFill>
                  <a:srgbClr val="0000CC"/>
                </a:solidFill>
                <a:latin typeface="Times New Roman" pitchFamily="18" charset="0"/>
                <a:cs typeface="Times New Roman" pitchFamily="18" charset="0"/>
              </a:rPr>
              <a:t>1.1. Phân loại vật liệu từ</a:t>
            </a:r>
            <a:endParaRPr lang="en-US" dirty="0" smtClean="0">
              <a:solidFill>
                <a:srgbClr val="0000CC"/>
              </a:solidFill>
              <a:latin typeface="Times New Roman" pitchFamily="18" charset="0"/>
              <a:cs typeface="Times New Roman" pitchFamily="18" charset="0"/>
            </a:endParaRPr>
          </a:p>
        </p:txBody>
      </p:sp>
      <p:sp>
        <p:nvSpPr>
          <p:cNvPr id="4" name="Rectangle 3"/>
          <p:cNvSpPr txBox="1">
            <a:spLocks noChangeArrowheads="1"/>
          </p:cNvSpPr>
          <p:nvPr/>
        </p:nvSpPr>
        <p:spPr bwMode="auto">
          <a:xfrm>
            <a:off x="471055" y="3501008"/>
            <a:ext cx="4749017"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vi-VN" sz="2400" b="1" dirty="0" smtClean="0"/>
              <a:t>Vật liệu từ cứng</a:t>
            </a:r>
          </a:p>
          <a:p>
            <a:pPr marL="0" indent="0">
              <a:buNone/>
            </a:pPr>
            <a:r>
              <a:rPr lang="vi-VN" sz="2400" i="1" dirty="0"/>
              <a:t>Vật liệu từ cứng là vật liệu </a:t>
            </a:r>
            <a:r>
              <a:rPr lang="vi-VN" sz="2400" i="1" u="sng" dirty="0">
                <a:hlinkClick r:id="rId2" tooltip="Sắt từ"/>
              </a:rPr>
              <a:t>sắt từ</a:t>
            </a:r>
            <a:r>
              <a:rPr lang="vi-VN" sz="2400" b="1" i="1" dirty="0"/>
              <a:t>, </a:t>
            </a:r>
            <a:r>
              <a:rPr lang="vi-VN" sz="2400" i="1" dirty="0"/>
              <a:t>khó </a:t>
            </a:r>
            <a:r>
              <a:rPr lang="vi-VN" sz="2400" i="1" u="sng" dirty="0">
                <a:hlinkClick r:id="rId3" tooltip="Khử từ (trang chưa được viết)"/>
              </a:rPr>
              <a:t>khử từ</a:t>
            </a:r>
            <a:r>
              <a:rPr lang="vi-VN" sz="2400" i="1" dirty="0"/>
              <a:t> và khó </a:t>
            </a:r>
            <a:r>
              <a:rPr lang="vi-VN" sz="2400" i="1" u="sng" dirty="0">
                <a:hlinkClick r:id="rId4" tooltip="Từ hóa"/>
              </a:rPr>
              <a:t>từ hóa</a:t>
            </a:r>
            <a:r>
              <a:rPr lang="vi-VN" sz="2400" i="1" dirty="0"/>
              <a:t>.</a:t>
            </a:r>
            <a:r>
              <a:rPr lang="vi-VN" sz="2400" dirty="0"/>
              <a:t> Ý nghĩa của tính từ "cứng" ở đây chính là thuộc tính khó khử từ và khó bị từ hóa, chứ không xuất phát từ cơ tính của vật liệu từ.</a:t>
            </a:r>
          </a:p>
          <a:p>
            <a:pPr marL="0" indent="0">
              <a:buNone/>
            </a:pPr>
            <a:endParaRPr lang="vi-VN" sz="2400" b="1" dirty="0" smtClean="0"/>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088" y="2492896"/>
            <a:ext cx="3456384" cy="405652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txBox="1">
            <a:spLocks noChangeArrowheads="1"/>
          </p:cNvSpPr>
          <p:nvPr/>
        </p:nvSpPr>
        <p:spPr>
          <a:xfrm>
            <a:off x="450492" y="1772816"/>
            <a:ext cx="8513996" cy="1728192"/>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vi-VN" dirty="0" smtClean="0">
                <a:latin typeface="Times New Roman" pitchFamily="18" charset="0"/>
                <a:cs typeface="Times New Roman" pitchFamily="18" charset="0"/>
              </a:rPr>
              <a:t>Xét về khả năng lưu giữ từ trường, có hai loại vật liệu từ:</a:t>
            </a:r>
          </a:p>
          <a:p>
            <a:pPr>
              <a:buFontTx/>
              <a:buNone/>
            </a:pPr>
            <a:r>
              <a:rPr lang="vi-VN" dirty="0" smtClean="0">
                <a:latin typeface="Times New Roman" pitchFamily="18" charset="0"/>
                <a:cs typeface="Times New Roman" pitchFamily="18" charset="0"/>
              </a:rPr>
              <a:t>Vật liệu từ cứng </a:t>
            </a:r>
          </a:p>
          <a:p>
            <a:pPr>
              <a:buFontTx/>
              <a:buNone/>
            </a:pPr>
            <a:r>
              <a:rPr lang="vi-VN" dirty="0" smtClean="0">
                <a:latin typeface="Times New Roman" pitchFamily="18" charset="0"/>
                <a:cs typeface="Times New Roman" pitchFamily="18" charset="0"/>
              </a:rPr>
              <a:t>Vật liệu từ mềm</a:t>
            </a: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5190102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6912768" cy="778098"/>
          </a:xfrm>
          <a:solidFill>
            <a:srgbClr val="FFFF00"/>
          </a:solidFill>
        </p:spPr>
        <p:txBody>
          <a:bodyPr>
            <a:normAutofit/>
          </a:bodyPr>
          <a:lstStyle/>
          <a:p>
            <a:r>
              <a:rPr lang="en-US" b="1" dirty="0" smtClean="0">
                <a:solidFill>
                  <a:srgbClr val="009900"/>
                </a:solidFill>
                <a:latin typeface="Times New Roman" pitchFamily="18" charset="0"/>
                <a:cs typeface="Times New Roman" pitchFamily="18" charset="0"/>
              </a:rPr>
              <a:t>2. </a:t>
            </a:r>
            <a:r>
              <a:rPr lang="en-US" b="1" dirty="0" err="1">
                <a:solidFill>
                  <a:srgbClr val="009900"/>
                </a:solidFill>
                <a:latin typeface="Times New Roman" pitchFamily="18" charset="0"/>
                <a:cs typeface="Times New Roman" pitchFamily="18" charset="0"/>
              </a:rPr>
              <a:t>Lựa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hình</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dạng</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lõi</a:t>
            </a:r>
            <a:endParaRPr lang="vi-VN" b="1" dirty="0"/>
          </a:p>
        </p:txBody>
      </p:sp>
      <p:sp>
        <p:nvSpPr>
          <p:cNvPr id="3" name="Content Placeholder 2"/>
          <p:cNvSpPr>
            <a:spLocks noGrp="1"/>
          </p:cNvSpPr>
          <p:nvPr>
            <p:ph idx="1"/>
          </p:nvPr>
        </p:nvSpPr>
        <p:spPr>
          <a:xfrm>
            <a:off x="313184" y="950839"/>
            <a:ext cx="8291264" cy="677962"/>
          </a:xfrm>
        </p:spPr>
        <p:txBody>
          <a:bodyPr>
            <a:normAutofit/>
          </a:bodyPr>
          <a:lstStyle/>
          <a:p>
            <a:pPr marL="0" indent="0">
              <a:buNone/>
            </a:pPr>
            <a:r>
              <a:rPr lang="vi-VN" b="1" dirty="0" smtClean="0"/>
              <a:t>2.1 Các hình dạng lõi</a:t>
            </a:r>
            <a:endParaRPr lang="vi-VN" dirty="0"/>
          </a:p>
          <a:p>
            <a:pPr marL="0" indent="0">
              <a:buNone/>
            </a:pPr>
            <a:endParaRPr lang="vi-VN"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2342117" cy="1571625"/>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841971"/>
            <a:ext cx="2592288" cy="1430462"/>
          </a:xfrm>
          <a:prstGeom prst="rect">
            <a:avLst/>
          </a:prstGeom>
          <a:noFill/>
          <a:ln>
            <a:noFill/>
          </a:ln>
        </p:spPr>
      </p:pic>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5868144" y="1727671"/>
            <a:ext cx="2539742" cy="1544762"/>
          </a:xfrm>
          <a:prstGeom prst="rect">
            <a:avLst/>
          </a:prstGeom>
          <a:noFill/>
          <a:ln>
            <a:noFill/>
          </a:ln>
        </p:spPr>
      </p:pic>
      <p:grpSp>
        <p:nvGrpSpPr>
          <p:cNvPr id="7" name="Group 6"/>
          <p:cNvGrpSpPr/>
          <p:nvPr/>
        </p:nvGrpSpPr>
        <p:grpSpPr>
          <a:xfrm>
            <a:off x="899592" y="3492500"/>
            <a:ext cx="3696216" cy="981075"/>
            <a:chOff x="0" y="0"/>
            <a:chExt cx="4676775" cy="981075"/>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114425" cy="923925"/>
            </a:xfrm>
            <a:prstGeom prst="rect">
              <a:avLst/>
            </a:prstGeom>
            <a:noFill/>
            <a:ln>
              <a:noFill/>
            </a:ln>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238250" y="95250"/>
              <a:ext cx="1076325" cy="800100"/>
            </a:xfrm>
            <a:prstGeom prst="rect">
              <a:avLst/>
            </a:prstGeom>
            <a:noFill/>
            <a:ln>
              <a:noFill/>
            </a:ln>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266700"/>
              <a:ext cx="1066800" cy="628650"/>
            </a:xfrm>
            <a:prstGeom prst="rect">
              <a:avLst/>
            </a:prstGeom>
            <a:noFill/>
            <a:ln>
              <a:noFill/>
            </a:ln>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629025" y="95250"/>
              <a:ext cx="1047750" cy="885825"/>
            </a:xfrm>
            <a:prstGeom prst="rect">
              <a:avLst/>
            </a:prstGeom>
            <a:noFill/>
            <a:ln>
              <a:noFill/>
            </a:ln>
          </p:spPr>
        </p:pic>
      </p:grpSp>
      <p:grpSp>
        <p:nvGrpSpPr>
          <p:cNvPr id="12" name="Group 11"/>
          <p:cNvGrpSpPr/>
          <p:nvPr/>
        </p:nvGrpSpPr>
        <p:grpSpPr>
          <a:xfrm>
            <a:off x="528142" y="4811616"/>
            <a:ext cx="4686300" cy="1456055"/>
            <a:chOff x="-66675" y="-56328"/>
            <a:chExt cx="4686300" cy="1456504"/>
          </a:xfrm>
        </p:grpSpPr>
        <p:pic>
          <p:nvPicPr>
            <p:cNvPr id="13" name="Picture 1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6675" y="-56328"/>
              <a:ext cx="1724025" cy="1456504"/>
            </a:xfrm>
            <a:prstGeom prst="rect">
              <a:avLst/>
            </a:prstGeom>
            <a:noFill/>
            <a:ln>
              <a:noFill/>
            </a:ln>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905125" y="0"/>
              <a:ext cx="1714500" cy="1228725"/>
            </a:xfrm>
            <a:prstGeom prst="rect">
              <a:avLst/>
            </a:prstGeom>
            <a:noFill/>
            <a:ln>
              <a:noFill/>
            </a:ln>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657350" y="361950"/>
              <a:ext cx="1114425" cy="866775"/>
            </a:xfrm>
            <a:prstGeom prst="rect">
              <a:avLst/>
            </a:prstGeom>
            <a:noFill/>
            <a:ln>
              <a:noFill/>
            </a:ln>
          </p:spPr>
        </p:pic>
      </p:grpSp>
      <p:pic>
        <p:nvPicPr>
          <p:cNvPr id="16" name="Picture 15"/>
          <p:cNvPicPr/>
          <p:nvPr/>
        </p:nvPicPr>
        <p:blipFill>
          <a:blip r:embed="rId12">
            <a:extLst>
              <a:ext uri="{28A0092B-C50C-407E-A947-70E740481C1C}">
                <a14:useLocalDpi xmlns:a14="http://schemas.microsoft.com/office/drawing/2010/main" val="0"/>
              </a:ext>
            </a:extLst>
          </a:blip>
          <a:srcRect/>
          <a:stretch>
            <a:fillRect/>
          </a:stretch>
        </p:blipFill>
        <p:spPr bwMode="auto">
          <a:xfrm>
            <a:off x="6673719" y="3357562"/>
            <a:ext cx="994625" cy="952500"/>
          </a:xfrm>
          <a:prstGeom prst="rect">
            <a:avLst/>
          </a:prstGeom>
          <a:noFill/>
          <a:ln>
            <a:noFill/>
          </a:ln>
        </p:spPr>
      </p:pic>
      <p:pic>
        <p:nvPicPr>
          <p:cNvPr id="17" name="Picture 16"/>
          <p:cNvPicPr/>
          <p:nvPr/>
        </p:nvPicPr>
        <p:blipFill>
          <a:blip r:embed="rId13">
            <a:extLst>
              <a:ext uri="{28A0092B-C50C-407E-A947-70E740481C1C}">
                <a14:useLocalDpi xmlns:a14="http://schemas.microsoft.com/office/drawing/2010/main" val="0"/>
              </a:ext>
            </a:extLst>
          </a:blip>
          <a:srcRect/>
          <a:stretch>
            <a:fillRect/>
          </a:stretch>
        </p:blipFill>
        <p:spPr bwMode="auto">
          <a:xfrm>
            <a:off x="5508104" y="4500563"/>
            <a:ext cx="1943100" cy="1962150"/>
          </a:xfrm>
          <a:prstGeom prst="rect">
            <a:avLst/>
          </a:prstGeom>
          <a:noFill/>
          <a:ln>
            <a:noFill/>
          </a:ln>
        </p:spPr>
      </p:pic>
      <p:pic>
        <p:nvPicPr>
          <p:cNvPr id="18" name="Picture 17"/>
          <p:cNvPicPr/>
          <p:nvPr/>
        </p:nvPicPr>
        <p:blipFill>
          <a:blip r:embed="rId14">
            <a:extLst>
              <a:ext uri="{28A0092B-C50C-407E-A947-70E740481C1C}">
                <a14:useLocalDpi xmlns:a14="http://schemas.microsoft.com/office/drawing/2010/main" val="0"/>
              </a:ext>
            </a:extLst>
          </a:blip>
          <a:srcRect/>
          <a:stretch>
            <a:fillRect/>
          </a:stretch>
        </p:blipFill>
        <p:spPr bwMode="auto">
          <a:xfrm>
            <a:off x="7788144" y="5127935"/>
            <a:ext cx="962025" cy="1069340"/>
          </a:xfrm>
          <a:prstGeom prst="rect">
            <a:avLst/>
          </a:prstGeom>
          <a:noFill/>
          <a:ln>
            <a:noFill/>
          </a:ln>
        </p:spPr>
      </p:pic>
      <p:pic>
        <p:nvPicPr>
          <p:cNvPr id="4098"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10528" y="3662362"/>
            <a:ext cx="110490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16137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5" y="260648"/>
            <a:ext cx="7704857" cy="778098"/>
          </a:xfrm>
          <a:solidFill>
            <a:srgbClr val="FFFF00"/>
          </a:solidFill>
        </p:spPr>
        <p:txBody>
          <a:bodyPr>
            <a:normAutofit fontScale="90000"/>
          </a:bodyPr>
          <a:lstStyle/>
          <a:p>
            <a:r>
              <a:rPr lang="en-US" b="1" dirty="0" smtClean="0">
                <a:solidFill>
                  <a:srgbClr val="009900"/>
                </a:solidFill>
                <a:latin typeface="Times New Roman" pitchFamily="18" charset="0"/>
                <a:cs typeface="Times New Roman" pitchFamily="18" charset="0"/>
              </a:rPr>
              <a:t>2. </a:t>
            </a:r>
            <a:r>
              <a:rPr lang="en-US" b="1" dirty="0" err="1">
                <a:solidFill>
                  <a:srgbClr val="009900"/>
                </a:solidFill>
                <a:latin typeface="Times New Roman" pitchFamily="18" charset="0"/>
                <a:cs typeface="Times New Roman" pitchFamily="18" charset="0"/>
              </a:rPr>
              <a:t>Lựa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hình</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dạng</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lõi</a:t>
            </a:r>
            <a:r>
              <a:rPr lang="en-US" b="1" dirty="0" smtClean="0">
                <a:solidFill>
                  <a:srgbClr val="009900"/>
                </a:solidFill>
                <a:latin typeface="Times New Roman" pitchFamily="18" charset="0"/>
                <a:cs typeface="Times New Roman" pitchFamily="18" charset="0"/>
              </a:rPr>
              <a:t> [BA 0.8]</a:t>
            </a:r>
            <a:endParaRPr lang="vi-VN" b="1" dirty="0"/>
          </a:p>
        </p:txBody>
      </p:sp>
      <p:sp>
        <p:nvSpPr>
          <p:cNvPr id="3" name="Content Placeholder 2"/>
          <p:cNvSpPr>
            <a:spLocks noGrp="1"/>
          </p:cNvSpPr>
          <p:nvPr>
            <p:ph idx="1"/>
          </p:nvPr>
        </p:nvSpPr>
        <p:spPr>
          <a:xfrm>
            <a:off x="457200" y="980728"/>
            <a:ext cx="5915000" cy="5616624"/>
          </a:xfrm>
        </p:spPr>
        <p:txBody>
          <a:bodyPr>
            <a:normAutofit/>
          </a:bodyPr>
          <a:lstStyle/>
          <a:p>
            <a:pPr marL="0" indent="0">
              <a:buNone/>
            </a:pPr>
            <a:r>
              <a:rPr lang="vi-VN" sz="2400" b="1" dirty="0" smtClean="0"/>
              <a:t>2.2 Lõi nồi (Pot) [BA.08]</a:t>
            </a:r>
          </a:p>
          <a:p>
            <a:pPr marL="0" indent="0">
              <a:buNone/>
            </a:pPr>
            <a:r>
              <a:rPr lang="en-US" sz="2400" dirty="0"/>
              <a:t>Pot Cores, </a:t>
            </a:r>
            <a:r>
              <a:rPr lang="en-US" sz="2400" dirty="0" err="1"/>
              <a:t>khi</a:t>
            </a:r>
            <a:r>
              <a:rPr lang="en-US" sz="2400" dirty="0"/>
              <a:t> </a:t>
            </a:r>
            <a:r>
              <a:rPr lang="en-US" sz="2400" dirty="0" err="1"/>
              <a:t>được</a:t>
            </a:r>
            <a:r>
              <a:rPr lang="en-US" sz="2400" dirty="0"/>
              <a:t> </a:t>
            </a:r>
            <a:r>
              <a:rPr lang="en-US" sz="2400" dirty="0" err="1"/>
              <a:t>lắp</a:t>
            </a:r>
            <a:r>
              <a:rPr lang="en-US" sz="2400" dirty="0"/>
              <a:t>, </a:t>
            </a:r>
            <a:r>
              <a:rPr lang="en-US" sz="2400" dirty="0" err="1"/>
              <a:t>gần</a:t>
            </a:r>
            <a:r>
              <a:rPr lang="en-US" sz="2400" dirty="0"/>
              <a:t> </a:t>
            </a:r>
            <a:r>
              <a:rPr lang="en-US" sz="2400" dirty="0" err="1"/>
              <a:t>như</a:t>
            </a:r>
            <a:r>
              <a:rPr lang="en-US" sz="2400" dirty="0"/>
              <a:t> </a:t>
            </a:r>
            <a:r>
              <a:rPr lang="en-US" sz="2400" dirty="0" err="1"/>
              <a:t>lõi</a:t>
            </a:r>
            <a:r>
              <a:rPr lang="en-US" sz="2400" dirty="0"/>
              <a:t> </a:t>
            </a:r>
            <a:r>
              <a:rPr lang="en-US" sz="2400" dirty="0" err="1"/>
              <a:t>bao</a:t>
            </a:r>
            <a:r>
              <a:rPr lang="en-US" sz="2400" dirty="0"/>
              <a:t> </a:t>
            </a:r>
            <a:r>
              <a:rPr lang="en-US" sz="2400" dirty="0" err="1"/>
              <a:t>quanh</a:t>
            </a:r>
            <a:r>
              <a:rPr lang="en-US" sz="2400" dirty="0"/>
              <a:t> </a:t>
            </a:r>
            <a:r>
              <a:rPr lang="en-US" sz="2400" dirty="0" err="1"/>
              <a:t>bobin</a:t>
            </a:r>
            <a:r>
              <a:rPr lang="en-US" sz="2400" dirty="0"/>
              <a:t>. </a:t>
            </a:r>
            <a:r>
              <a:rPr lang="en-US" sz="2400" dirty="0" smtClean="0"/>
              <a:t>Do </a:t>
            </a:r>
            <a:r>
              <a:rPr lang="en-US" sz="2400" dirty="0" err="1" smtClean="0"/>
              <a:t>đó</a:t>
            </a:r>
            <a:r>
              <a:rPr lang="en-US" sz="2400" dirty="0" smtClean="0"/>
              <a:t> </a:t>
            </a:r>
            <a:r>
              <a:rPr lang="en-US" sz="2400" dirty="0" err="1" smtClean="0"/>
              <a:t>lõi</a:t>
            </a:r>
            <a:r>
              <a:rPr lang="en-US" sz="2400" dirty="0" smtClean="0"/>
              <a:t> </a:t>
            </a:r>
            <a:r>
              <a:rPr lang="en-US" sz="2400" dirty="0" err="1" smtClean="0"/>
              <a:t>này</a:t>
            </a:r>
            <a:r>
              <a:rPr lang="en-US" sz="2400" dirty="0" smtClean="0"/>
              <a:t> </a:t>
            </a:r>
            <a:r>
              <a:rPr lang="en-US" sz="2400" dirty="0" err="1" smtClean="0">
                <a:solidFill>
                  <a:srgbClr val="FF0000"/>
                </a:solidFill>
              </a:rPr>
              <a:t>che</a:t>
            </a:r>
            <a:r>
              <a:rPr lang="en-US" sz="2400" dirty="0" smtClean="0">
                <a:solidFill>
                  <a:srgbClr val="FF0000"/>
                </a:solidFill>
              </a:rPr>
              <a:t> </a:t>
            </a:r>
            <a:r>
              <a:rPr lang="en-US" sz="2400" dirty="0" err="1" smtClean="0">
                <a:solidFill>
                  <a:srgbClr val="FF0000"/>
                </a:solidFill>
              </a:rPr>
              <a:t>chắn</a:t>
            </a:r>
            <a:r>
              <a:rPr lang="en-US" sz="2400" dirty="0" smtClean="0">
                <a:solidFill>
                  <a:srgbClr val="FF0000"/>
                </a:solidFill>
              </a:rPr>
              <a:t> </a:t>
            </a:r>
            <a:r>
              <a:rPr lang="en-US" sz="2400" dirty="0" err="1" smtClean="0">
                <a:solidFill>
                  <a:srgbClr val="FF0000"/>
                </a:solidFill>
              </a:rPr>
              <a:t>tốt</a:t>
            </a:r>
            <a:r>
              <a:rPr lang="en-US" sz="2400" dirty="0" smtClean="0">
                <a:solidFill>
                  <a:srgbClr val="FF0000"/>
                </a:solidFill>
              </a:rPr>
              <a:t> </a:t>
            </a:r>
            <a:r>
              <a:rPr lang="en-US" sz="2400" dirty="0" err="1">
                <a:solidFill>
                  <a:srgbClr val="FF0000"/>
                </a:solidFill>
              </a:rPr>
              <a:t>các</a:t>
            </a:r>
            <a:r>
              <a:rPr lang="en-US" sz="2400" dirty="0">
                <a:solidFill>
                  <a:srgbClr val="FF0000"/>
                </a:solidFill>
              </a:rPr>
              <a:t> </a:t>
            </a:r>
            <a:r>
              <a:rPr lang="en-US" sz="2400" dirty="0" err="1">
                <a:solidFill>
                  <a:srgbClr val="FF0000"/>
                </a:solidFill>
              </a:rPr>
              <a:t>cuộn</a:t>
            </a:r>
            <a:r>
              <a:rPr lang="en-US" sz="2400" dirty="0">
                <a:solidFill>
                  <a:srgbClr val="FF0000"/>
                </a:solidFill>
              </a:rPr>
              <a:t> </a:t>
            </a:r>
            <a:r>
              <a:rPr lang="en-US" sz="2400" dirty="0" err="1">
                <a:solidFill>
                  <a:srgbClr val="FF0000"/>
                </a:solidFill>
              </a:rPr>
              <a:t>dây</a:t>
            </a:r>
            <a:r>
              <a:rPr lang="en-US" sz="2400" dirty="0">
                <a:solidFill>
                  <a:srgbClr val="FF0000"/>
                </a:solidFill>
              </a:rPr>
              <a:t> </a:t>
            </a:r>
            <a:r>
              <a:rPr lang="en-US" sz="2400" dirty="0" err="1">
                <a:solidFill>
                  <a:srgbClr val="FF0000"/>
                </a:solidFill>
              </a:rPr>
              <a:t>bị</a:t>
            </a:r>
            <a:r>
              <a:rPr lang="en-US" sz="2400" dirty="0">
                <a:solidFill>
                  <a:srgbClr val="FF0000"/>
                </a:solidFill>
              </a:rPr>
              <a:t> </a:t>
            </a:r>
            <a:r>
              <a:rPr lang="en-US" sz="2400" dirty="0" err="1">
                <a:solidFill>
                  <a:srgbClr val="FF0000"/>
                </a:solidFill>
              </a:rPr>
              <a:t>nhiễu</a:t>
            </a:r>
            <a:r>
              <a:rPr lang="en-US" sz="2400" dirty="0">
                <a:solidFill>
                  <a:srgbClr val="FF0000"/>
                </a:solidFill>
              </a:rPr>
              <a:t> EMI</a:t>
            </a:r>
            <a:r>
              <a:rPr lang="en-US" sz="2400" dirty="0"/>
              <a:t> </a:t>
            </a:r>
            <a:r>
              <a:rPr lang="en-US" sz="2400" dirty="0" err="1"/>
              <a:t>từ</a:t>
            </a:r>
            <a:r>
              <a:rPr lang="en-US" sz="2400" dirty="0"/>
              <a:t> </a:t>
            </a:r>
            <a:r>
              <a:rPr lang="en-US" sz="2400" dirty="0" err="1"/>
              <a:t>các</a:t>
            </a:r>
            <a:r>
              <a:rPr lang="en-US" sz="2400" dirty="0"/>
              <a:t> </a:t>
            </a:r>
            <a:r>
              <a:rPr lang="en-US" sz="2400" dirty="0" err="1"/>
              <a:t>nguồn</a:t>
            </a:r>
            <a:r>
              <a:rPr lang="en-US" sz="2400" dirty="0"/>
              <a:t> </a:t>
            </a:r>
            <a:r>
              <a:rPr lang="en-US" sz="2400" dirty="0" err="1"/>
              <a:t>bên</a:t>
            </a:r>
            <a:r>
              <a:rPr lang="en-US" sz="2400" dirty="0"/>
              <a:t> </a:t>
            </a:r>
            <a:r>
              <a:rPr lang="en-US" sz="2400" dirty="0" err="1"/>
              <a:t>ngoài</a:t>
            </a:r>
            <a:r>
              <a:rPr lang="en-US" sz="2400" dirty="0"/>
              <a:t>. </a:t>
            </a:r>
            <a:r>
              <a:rPr lang="en-US" sz="2400" dirty="0" err="1"/>
              <a:t>Các</a:t>
            </a:r>
            <a:r>
              <a:rPr lang="en-US" sz="2400" dirty="0"/>
              <a:t> </a:t>
            </a:r>
            <a:r>
              <a:rPr lang="en-US" sz="2400" dirty="0" err="1"/>
              <a:t>kích</a:t>
            </a:r>
            <a:r>
              <a:rPr lang="en-US" sz="2400" dirty="0"/>
              <a:t> </a:t>
            </a:r>
            <a:r>
              <a:rPr lang="en-US" sz="2400" dirty="0" err="1"/>
              <a:t>thước</a:t>
            </a:r>
            <a:r>
              <a:rPr lang="en-US" sz="2400" dirty="0"/>
              <a:t> </a:t>
            </a:r>
            <a:r>
              <a:rPr lang="en-US" sz="2400" dirty="0" err="1"/>
              <a:t>lõi</a:t>
            </a:r>
            <a:r>
              <a:rPr lang="en-US" sz="2400" dirty="0"/>
              <a:t> </a:t>
            </a:r>
            <a:r>
              <a:rPr lang="en-US" sz="2400" dirty="0" err="1"/>
              <a:t>của</a:t>
            </a:r>
            <a:r>
              <a:rPr lang="en-US" sz="2400" dirty="0"/>
              <a:t> Pot </a:t>
            </a:r>
            <a:r>
              <a:rPr lang="en-US" sz="2400" dirty="0" err="1"/>
              <a:t>đều</a:t>
            </a:r>
            <a:r>
              <a:rPr lang="en-US" sz="2400" dirty="0"/>
              <a:t> </a:t>
            </a:r>
            <a:r>
              <a:rPr lang="en-US" sz="2400" dirty="0" err="1"/>
              <a:t>tuân</a:t>
            </a:r>
            <a:r>
              <a:rPr lang="en-US" sz="2400" dirty="0"/>
              <a:t> </a:t>
            </a:r>
            <a:r>
              <a:rPr lang="en-US" sz="2400" dirty="0" err="1"/>
              <a:t>theo</a:t>
            </a:r>
            <a:r>
              <a:rPr lang="en-US" sz="2400" dirty="0"/>
              <a:t> </a:t>
            </a:r>
            <a:r>
              <a:rPr lang="en-US" sz="2400" dirty="0" err="1"/>
              <a:t>các</a:t>
            </a:r>
            <a:r>
              <a:rPr lang="en-US" sz="2400" dirty="0"/>
              <a:t> </a:t>
            </a:r>
            <a:r>
              <a:rPr lang="en-US" sz="2400" dirty="0" err="1"/>
              <a:t>tiêu</a:t>
            </a:r>
            <a:r>
              <a:rPr lang="en-US" sz="2400" dirty="0"/>
              <a:t> </a:t>
            </a:r>
            <a:r>
              <a:rPr lang="en-US" sz="2400" dirty="0" err="1"/>
              <a:t>chuẩn</a:t>
            </a:r>
            <a:r>
              <a:rPr lang="en-US" sz="2400" dirty="0"/>
              <a:t> IEC </a:t>
            </a:r>
            <a:r>
              <a:rPr lang="en-US" sz="2400" dirty="0" err="1"/>
              <a:t>để</a:t>
            </a:r>
            <a:r>
              <a:rPr lang="en-US" sz="2400" dirty="0"/>
              <a:t> </a:t>
            </a:r>
            <a:r>
              <a:rPr lang="en-US" sz="2400" dirty="0" err="1"/>
              <a:t>có</a:t>
            </a:r>
            <a:r>
              <a:rPr lang="en-US" sz="2400" dirty="0"/>
              <a:t> </a:t>
            </a:r>
            <a:r>
              <a:rPr lang="en-US" sz="2400" dirty="0" err="1"/>
              <a:t>sự</a:t>
            </a:r>
            <a:r>
              <a:rPr lang="en-US" sz="2400" dirty="0"/>
              <a:t> </a:t>
            </a:r>
            <a:r>
              <a:rPr lang="en-US" sz="2400" dirty="0" err="1"/>
              <a:t>thay</a:t>
            </a:r>
            <a:r>
              <a:rPr lang="en-US" sz="2400" dirty="0"/>
              <a:t> </a:t>
            </a:r>
            <a:r>
              <a:rPr lang="en-US" sz="2400" dirty="0" err="1"/>
              <a:t>đổi</a:t>
            </a:r>
            <a:r>
              <a:rPr lang="en-US" sz="2400" dirty="0"/>
              <a:t> </a:t>
            </a:r>
            <a:r>
              <a:rPr lang="en-US" sz="2400" dirty="0" err="1"/>
              <a:t>lẫn</a:t>
            </a:r>
            <a:r>
              <a:rPr lang="en-US" sz="2400" dirty="0"/>
              <a:t> </a:t>
            </a:r>
            <a:r>
              <a:rPr lang="en-US" sz="2400" dirty="0" err="1"/>
              <a:t>nhau</a:t>
            </a:r>
            <a:r>
              <a:rPr lang="en-US" sz="2400" dirty="0"/>
              <a:t> </a:t>
            </a:r>
            <a:r>
              <a:rPr lang="en-US" sz="2400" dirty="0" err="1"/>
              <a:t>giữa</a:t>
            </a:r>
            <a:r>
              <a:rPr lang="en-US" sz="2400" dirty="0"/>
              <a:t> </a:t>
            </a:r>
            <a:r>
              <a:rPr lang="en-US" sz="2400" dirty="0" err="1"/>
              <a:t>các</a:t>
            </a:r>
            <a:r>
              <a:rPr lang="en-US" sz="2400" dirty="0"/>
              <a:t> </a:t>
            </a:r>
            <a:r>
              <a:rPr lang="en-US" sz="2400" dirty="0" err="1"/>
              <a:t>nhà</a:t>
            </a:r>
            <a:r>
              <a:rPr lang="en-US" sz="2400" dirty="0"/>
              <a:t> </a:t>
            </a:r>
            <a:r>
              <a:rPr lang="en-US" sz="2400" dirty="0" err="1"/>
              <a:t>sản</a:t>
            </a:r>
            <a:r>
              <a:rPr lang="en-US" sz="2400" dirty="0"/>
              <a:t> </a:t>
            </a:r>
            <a:r>
              <a:rPr lang="en-US" sz="2400" dirty="0" err="1"/>
              <a:t>xuất</a:t>
            </a:r>
            <a:r>
              <a:rPr lang="en-US" sz="2400" dirty="0"/>
              <a:t>. </a:t>
            </a:r>
            <a:endParaRPr lang="en-US" sz="2400" dirty="0" smtClean="0"/>
          </a:p>
          <a:p>
            <a:pPr marL="0" indent="0">
              <a:buNone/>
            </a:pPr>
            <a:r>
              <a:rPr lang="vi-VN" sz="2400" dirty="0"/>
              <a:t>Do cách bố trí của nó, lõi nồi thường là </a:t>
            </a:r>
            <a:r>
              <a:rPr lang="vi-VN" sz="2400" dirty="0">
                <a:solidFill>
                  <a:srgbClr val="FF0000"/>
                </a:solidFill>
              </a:rPr>
              <a:t>lõi có giá cao hơn</a:t>
            </a:r>
            <a:r>
              <a:rPr lang="vi-VN" sz="2400" dirty="0"/>
              <a:t> so với các định dạng khác nhau có kích thước tương tự. Lõi nồi cho mục đích năng lượng đáng kể không dễ dàng truy cập.</a:t>
            </a:r>
          </a:p>
          <a:p>
            <a:pPr marL="0" indent="0">
              <a:buNone/>
            </a:pPr>
            <a:r>
              <a:rPr lang="en-US" sz="2400" dirty="0" err="1" smtClean="0"/>
              <a:t>Lõi</a:t>
            </a:r>
            <a:r>
              <a:rPr lang="en-US" sz="2400" dirty="0" smtClean="0"/>
              <a:t> </a:t>
            </a:r>
            <a:r>
              <a:rPr lang="en-US" sz="2400" dirty="0"/>
              <a:t>Pot </a:t>
            </a:r>
            <a:r>
              <a:rPr lang="en-US" sz="2400" dirty="0" err="1"/>
              <a:t>cho</a:t>
            </a:r>
            <a:r>
              <a:rPr lang="en-US" sz="2400" dirty="0"/>
              <a:t> </a:t>
            </a:r>
            <a:r>
              <a:rPr lang="en-US" sz="2400" dirty="0" err="1"/>
              <a:t>các</a:t>
            </a:r>
            <a:r>
              <a:rPr lang="en-US" sz="2400" dirty="0"/>
              <a:t> </a:t>
            </a:r>
            <a:r>
              <a:rPr lang="en-US" sz="2400" dirty="0" err="1"/>
              <a:t>ứng</a:t>
            </a:r>
            <a:r>
              <a:rPr lang="en-US" sz="2400" dirty="0"/>
              <a:t> </a:t>
            </a:r>
            <a:r>
              <a:rPr lang="en-US" sz="2400" dirty="0" err="1"/>
              <a:t>dụng</a:t>
            </a:r>
            <a:r>
              <a:rPr lang="en-US" sz="2400" dirty="0"/>
              <a:t> </a:t>
            </a:r>
            <a:r>
              <a:rPr lang="en-US" sz="2400" dirty="0" err="1"/>
              <a:t>năng</a:t>
            </a:r>
            <a:r>
              <a:rPr lang="en-US" sz="2400" dirty="0"/>
              <a:t> </a:t>
            </a:r>
            <a:r>
              <a:rPr lang="en-US" sz="2400" dirty="0" err="1"/>
              <a:t>lượng</a:t>
            </a:r>
            <a:r>
              <a:rPr lang="en-US" sz="2400" dirty="0"/>
              <a:t> </a:t>
            </a:r>
            <a:r>
              <a:rPr lang="en-US" sz="2400" dirty="0" err="1"/>
              <a:t>cao</a:t>
            </a:r>
            <a:r>
              <a:rPr lang="en-US" sz="2400" dirty="0"/>
              <a:t> </a:t>
            </a:r>
            <a:r>
              <a:rPr lang="en-US" sz="2400" dirty="0" err="1"/>
              <a:t>là</a:t>
            </a:r>
            <a:r>
              <a:rPr lang="en-US" sz="2400" dirty="0"/>
              <a:t> </a:t>
            </a:r>
            <a:r>
              <a:rPr lang="en-US" sz="2400" dirty="0" err="1"/>
              <a:t>không</a:t>
            </a:r>
            <a:r>
              <a:rPr lang="en-US" sz="2400" dirty="0"/>
              <a:t> </a:t>
            </a:r>
            <a:r>
              <a:rPr lang="en-US" sz="2400" dirty="0" err="1"/>
              <a:t>có</a:t>
            </a:r>
            <a:r>
              <a:rPr lang="en-US" sz="2400" dirty="0"/>
              <a:t> </a:t>
            </a:r>
            <a:r>
              <a:rPr lang="en-US" sz="2400" dirty="0" err="1"/>
              <a:t>sẵn</a:t>
            </a:r>
            <a:endParaRPr lang="vi-VN" sz="2400" dirty="0"/>
          </a:p>
          <a:p>
            <a:pPr marL="0" indent="0">
              <a:buNone/>
            </a:pPr>
            <a:endParaRPr lang="vi-VN" sz="2400"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588224" y="1412776"/>
            <a:ext cx="2105025" cy="1571625"/>
          </a:xfrm>
          <a:prstGeom prst="rect">
            <a:avLst/>
          </a:prstGeom>
          <a:noFill/>
          <a:ln>
            <a:noFill/>
          </a:ln>
        </p:spPr>
      </p:pic>
    </p:spTree>
    <p:extLst>
      <p:ext uri="{BB962C8B-B14F-4D97-AF65-F5344CB8AC3E}">
        <p14:creationId xmlns:p14="http://schemas.microsoft.com/office/powerpoint/2010/main" val="26701690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6912768" cy="778098"/>
          </a:xfrm>
          <a:solidFill>
            <a:srgbClr val="FFFF00"/>
          </a:solidFill>
        </p:spPr>
        <p:txBody>
          <a:bodyPr>
            <a:normAutofit/>
          </a:bodyPr>
          <a:lstStyle/>
          <a:p>
            <a:r>
              <a:rPr lang="en-US" b="1" dirty="0" smtClean="0">
                <a:solidFill>
                  <a:srgbClr val="009900"/>
                </a:solidFill>
                <a:latin typeface="Times New Roman" pitchFamily="18" charset="0"/>
                <a:cs typeface="Times New Roman" pitchFamily="18" charset="0"/>
              </a:rPr>
              <a:t>2. </a:t>
            </a:r>
            <a:r>
              <a:rPr lang="en-US" b="1" dirty="0" err="1">
                <a:solidFill>
                  <a:srgbClr val="009900"/>
                </a:solidFill>
                <a:latin typeface="Times New Roman" pitchFamily="18" charset="0"/>
                <a:cs typeface="Times New Roman" pitchFamily="18" charset="0"/>
              </a:rPr>
              <a:t>Lựa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hình</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dạng</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lõi</a:t>
            </a:r>
            <a:endParaRPr lang="vi-VN" b="1" dirty="0"/>
          </a:p>
        </p:txBody>
      </p:sp>
      <p:sp>
        <p:nvSpPr>
          <p:cNvPr id="3" name="Content Placeholder 2"/>
          <p:cNvSpPr>
            <a:spLocks noGrp="1"/>
          </p:cNvSpPr>
          <p:nvPr>
            <p:ph idx="1"/>
          </p:nvPr>
        </p:nvSpPr>
        <p:spPr>
          <a:xfrm>
            <a:off x="457200" y="980728"/>
            <a:ext cx="6059016" cy="5184576"/>
          </a:xfrm>
        </p:spPr>
        <p:txBody>
          <a:bodyPr>
            <a:normAutofit fontScale="92500" lnSpcReduction="10000"/>
          </a:bodyPr>
          <a:lstStyle/>
          <a:p>
            <a:pPr marL="0" indent="0">
              <a:buNone/>
            </a:pPr>
            <a:r>
              <a:rPr lang="vi-VN" b="1" dirty="0" smtClean="0"/>
              <a:t>2.3 Lõi </a:t>
            </a:r>
            <a:r>
              <a:rPr lang="en-US" dirty="0"/>
              <a:t>Double Slab </a:t>
            </a:r>
            <a:r>
              <a:rPr lang="en-US" dirty="0" err="1"/>
              <a:t>và</a:t>
            </a:r>
            <a:r>
              <a:rPr lang="en-US" dirty="0"/>
              <a:t> </a:t>
            </a:r>
            <a:r>
              <a:rPr lang="en-US" dirty="0" smtClean="0"/>
              <a:t>RM </a:t>
            </a:r>
            <a:r>
              <a:rPr lang="vi-VN" b="1" dirty="0"/>
              <a:t>[</a:t>
            </a:r>
            <a:r>
              <a:rPr lang="vi-VN" b="1" dirty="0" smtClean="0"/>
              <a:t>BA.08]</a:t>
            </a:r>
            <a:endParaRPr lang="en-US" dirty="0" smtClean="0"/>
          </a:p>
          <a:p>
            <a:pPr marL="0" indent="0">
              <a:buNone/>
            </a:pPr>
            <a:r>
              <a:rPr lang="vi-VN" sz="3100" dirty="0">
                <a:latin typeface="Times New Roman" pitchFamily="18" charset="0"/>
                <a:cs typeface="Times New Roman" pitchFamily="18" charset="0"/>
              </a:rPr>
              <a:t>Các lõi Double Slab </a:t>
            </a:r>
            <a:r>
              <a:rPr lang="vi-VN" sz="3100" dirty="0" smtClean="0">
                <a:latin typeface="Times New Roman" pitchFamily="18" charset="0"/>
                <a:cs typeface="Times New Roman" pitchFamily="18" charset="0"/>
              </a:rPr>
              <a:t>gần </a:t>
            </a:r>
            <a:r>
              <a:rPr lang="vi-VN" sz="3100" dirty="0">
                <a:latin typeface="Times New Roman" pitchFamily="18" charset="0"/>
                <a:cs typeface="Times New Roman" pitchFamily="18" charset="0"/>
              </a:rPr>
              <a:t>giống với lõi nồi, nhưng có một phần cắt ở hai bên của lõi. Các khe hở lớn cho phép các dây có kích thước lớn được sử </a:t>
            </a:r>
            <a:r>
              <a:rPr lang="vi-VN" sz="3100" dirty="0" smtClean="0">
                <a:latin typeface="Times New Roman" pitchFamily="18" charset="0"/>
                <a:cs typeface="Times New Roman" pitchFamily="18" charset="0"/>
              </a:rPr>
              <a:t>dụng </a:t>
            </a:r>
            <a:r>
              <a:rPr lang="vi-VN" sz="3100" dirty="0">
                <a:latin typeface="Times New Roman" pitchFamily="18" charset="0"/>
                <a:cs typeface="Times New Roman" pitchFamily="18" charset="0"/>
              </a:rPr>
              <a:t>và tỏa nhiệt nhanh hơn. </a:t>
            </a:r>
            <a:endParaRPr lang="vi-VN" sz="3100" dirty="0" smtClean="0">
              <a:latin typeface="Times New Roman" pitchFamily="18" charset="0"/>
              <a:cs typeface="Times New Roman" pitchFamily="18" charset="0"/>
            </a:endParaRPr>
          </a:p>
          <a:p>
            <a:pPr marL="0" indent="0">
              <a:buNone/>
            </a:pPr>
            <a:r>
              <a:rPr lang="vi-VN" sz="3100" dirty="0" smtClean="0">
                <a:latin typeface="Times New Roman" pitchFamily="18" charset="0"/>
                <a:cs typeface="Times New Roman" pitchFamily="18" charset="0"/>
              </a:rPr>
              <a:t>Lõi </a:t>
            </a:r>
            <a:r>
              <a:rPr lang="vi-VN" sz="3100" dirty="0">
                <a:latin typeface="Times New Roman" pitchFamily="18" charset="0"/>
                <a:cs typeface="Times New Roman" pitchFamily="18" charset="0"/>
              </a:rPr>
              <a:t>RM cũng </a:t>
            </a:r>
            <a:r>
              <a:rPr lang="vi-VN" sz="3100" dirty="0">
                <a:solidFill>
                  <a:srgbClr val="FF0000"/>
                </a:solidFill>
                <a:latin typeface="Times New Roman" pitchFamily="18" charset="0"/>
                <a:cs typeface="Times New Roman" pitchFamily="18" charset="0"/>
              </a:rPr>
              <a:t>tương tự như lõi nồi</a:t>
            </a:r>
            <a:r>
              <a:rPr lang="vi-VN" sz="3100" dirty="0">
                <a:latin typeface="Times New Roman" pitchFamily="18" charset="0"/>
                <a:cs typeface="Times New Roman" pitchFamily="18" charset="0"/>
              </a:rPr>
              <a:t>, nhưng được thiết kế để </a:t>
            </a:r>
            <a:r>
              <a:rPr lang="vi-VN" sz="3100" dirty="0">
                <a:solidFill>
                  <a:srgbClr val="FF0000"/>
                </a:solidFill>
                <a:latin typeface="Times New Roman" pitchFamily="18" charset="0"/>
                <a:cs typeface="Times New Roman" pitchFamily="18" charset="0"/>
              </a:rPr>
              <a:t>giảm thiểu không gian </a:t>
            </a:r>
            <a:r>
              <a:rPr lang="vi-VN" sz="3100" dirty="0" smtClean="0">
                <a:solidFill>
                  <a:srgbClr val="FF0000"/>
                </a:solidFill>
                <a:latin typeface="Times New Roman" pitchFamily="18" charset="0"/>
                <a:cs typeface="Times New Roman" pitchFamily="18" charset="0"/>
              </a:rPr>
              <a:t>mạch in,</a:t>
            </a:r>
            <a:r>
              <a:rPr lang="vi-VN" sz="3100" dirty="0" smtClean="0">
                <a:latin typeface="Times New Roman" pitchFamily="18" charset="0"/>
                <a:cs typeface="Times New Roman" pitchFamily="18" charset="0"/>
              </a:rPr>
              <a:t> </a:t>
            </a:r>
            <a:r>
              <a:rPr lang="vi-VN" sz="3100" dirty="0">
                <a:latin typeface="Times New Roman" pitchFamily="18" charset="0"/>
                <a:cs typeface="Times New Roman" pitchFamily="18" charset="0"/>
              </a:rPr>
              <a:t>có thể tiết kiệm đến 40% diện tích </a:t>
            </a:r>
            <a:r>
              <a:rPr lang="vi-VN" sz="3100" dirty="0" smtClean="0">
                <a:latin typeface="Times New Roman" pitchFamily="18" charset="0"/>
                <a:cs typeface="Times New Roman" pitchFamily="18" charset="0"/>
              </a:rPr>
              <a:t>lắp </a:t>
            </a:r>
            <a:r>
              <a:rPr lang="vi-VN" sz="3100" dirty="0">
                <a:latin typeface="Times New Roman" pitchFamily="18" charset="0"/>
                <a:cs typeface="Times New Roman" pitchFamily="18" charset="0"/>
              </a:rPr>
              <a:t>đặt. </a:t>
            </a:r>
            <a:r>
              <a:rPr lang="vi-VN" sz="3100" dirty="0" smtClean="0">
                <a:latin typeface="Times New Roman" pitchFamily="18" charset="0"/>
                <a:cs typeface="Times New Roman" pitchFamily="18" charset="0"/>
              </a:rPr>
              <a:t>Trụ </a:t>
            </a:r>
            <a:r>
              <a:rPr lang="vi-VN" sz="3100" dirty="0">
                <a:latin typeface="Times New Roman" pitchFamily="18" charset="0"/>
                <a:cs typeface="Times New Roman" pitchFamily="18" charset="0"/>
              </a:rPr>
              <a:t>giữa sinh ít tổn hao hơn, nên giảm thiểu tích tụ nhiệt</a:t>
            </a:r>
          </a:p>
          <a:p>
            <a:pPr marL="0" indent="0">
              <a:buNone/>
            </a:pPr>
            <a:endParaRPr lang="vi-VN"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6516216" y="1340768"/>
            <a:ext cx="2195195" cy="1047750"/>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732240" y="2763961"/>
            <a:ext cx="2251710" cy="1276350"/>
          </a:xfrm>
          <a:prstGeom prst="rect">
            <a:avLst/>
          </a:prstGeom>
          <a:noFill/>
          <a:ln>
            <a:noFill/>
          </a:ln>
        </p:spPr>
      </p:pic>
    </p:spTree>
    <p:extLst>
      <p:ext uri="{BB962C8B-B14F-4D97-AF65-F5344CB8AC3E}">
        <p14:creationId xmlns:p14="http://schemas.microsoft.com/office/powerpoint/2010/main" val="26701690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6912768" cy="778098"/>
          </a:xfrm>
          <a:solidFill>
            <a:srgbClr val="FFFF00"/>
          </a:solidFill>
        </p:spPr>
        <p:txBody>
          <a:bodyPr>
            <a:normAutofit/>
          </a:bodyPr>
          <a:lstStyle/>
          <a:p>
            <a:r>
              <a:rPr lang="en-US" b="1" dirty="0" smtClean="0">
                <a:solidFill>
                  <a:srgbClr val="009900"/>
                </a:solidFill>
                <a:latin typeface="Times New Roman" pitchFamily="18" charset="0"/>
                <a:cs typeface="Times New Roman" pitchFamily="18" charset="0"/>
              </a:rPr>
              <a:t>2. </a:t>
            </a:r>
            <a:r>
              <a:rPr lang="en-US" b="1" dirty="0" err="1">
                <a:solidFill>
                  <a:srgbClr val="009900"/>
                </a:solidFill>
                <a:latin typeface="Times New Roman" pitchFamily="18" charset="0"/>
                <a:cs typeface="Times New Roman" pitchFamily="18" charset="0"/>
              </a:rPr>
              <a:t>Lựa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hình</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dạng</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lõi</a:t>
            </a:r>
            <a:endParaRPr lang="vi-VN" b="1" dirty="0"/>
          </a:p>
        </p:txBody>
      </p:sp>
      <p:sp>
        <p:nvSpPr>
          <p:cNvPr id="3" name="Content Placeholder 2"/>
          <p:cNvSpPr>
            <a:spLocks noGrp="1"/>
          </p:cNvSpPr>
          <p:nvPr>
            <p:ph idx="1"/>
          </p:nvPr>
        </p:nvSpPr>
        <p:spPr>
          <a:xfrm>
            <a:off x="539552" y="980728"/>
            <a:ext cx="8229600" cy="5145435"/>
          </a:xfrm>
        </p:spPr>
        <p:txBody>
          <a:bodyPr>
            <a:normAutofit/>
          </a:bodyPr>
          <a:lstStyle/>
          <a:p>
            <a:pPr marL="0" indent="0">
              <a:buNone/>
            </a:pPr>
            <a:r>
              <a:rPr lang="vi-VN" sz="2400" b="1" dirty="0" smtClean="0">
                <a:latin typeface="Times New Roman" pitchFamily="18" charset="0"/>
                <a:cs typeface="Times New Roman" pitchFamily="18" charset="0"/>
              </a:rPr>
              <a:t>2.4 Lõi E </a:t>
            </a:r>
            <a:r>
              <a:rPr lang="vi-VN" sz="2400" b="1" dirty="0"/>
              <a:t>[</a:t>
            </a:r>
            <a:r>
              <a:rPr lang="vi-VN" sz="2400" b="1" dirty="0" smtClean="0"/>
              <a:t>BA.08]</a:t>
            </a:r>
            <a:endParaRPr lang="vi-VN" sz="2400" b="1" dirty="0" smtClean="0">
              <a:latin typeface="Times New Roman" pitchFamily="18" charset="0"/>
              <a:cs typeface="Times New Roman" pitchFamily="18" charset="0"/>
            </a:endParaRPr>
          </a:p>
          <a:p>
            <a:pPr marL="0" indent="0">
              <a:buNone/>
            </a:pPr>
            <a:r>
              <a:rPr lang="vi-VN" sz="2400" dirty="0">
                <a:latin typeface="Times New Roman" pitchFamily="18" charset="0"/>
                <a:cs typeface="Times New Roman" pitchFamily="18" charset="0"/>
              </a:rPr>
              <a:t>Lõi E giá thành thấp hơn lõi Pot, và có những lợi thế </a:t>
            </a:r>
            <a:r>
              <a:rPr lang="vi-VN" sz="2400" dirty="0" smtClean="0">
                <a:latin typeface="Times New Roman" pitchFamily="18" charset="0"/>
                <a:cs typeface="Times New Roman" pitchFamily="18" charset="0"/>
              </a:rPr>
              <a:t>là </a:t>
            </a:r>
            <a:r>
              <a:rPr lang="vi-VN" sz="2400" dirty="0">
                <a:latin typeface="Times New Roman" pitchFamily="18" charset="0"/>
                <a:cs typeface="Times New Roman" pitchFamily="18" charset="0"/>
              </a:rPr>
              <a:t>cuộn dây cuộn đơn giản cộng với lắp ráp dễ dàng. Cuộn dây có thể được quấn trên bobin. Tuy nhiên, </a:t>
            </a:r>
            <a:r>
              <a:rPr lang="vi-VN" sz="2400" b="1" dirty="0">
                <a:solidFill>
                  <a:srgbClr val="FF0000"/>
                </a:solidFill>
                <a:latin typeface="Times New Roman" pitchFamily="18" charset="0"/>
                <a:cs typeface="Times New Roman" pitchFamily="18" charset="0"/>
              </a:rPr>
              <a:t>lõi </a:t>
            </a:r>
            <a:r>
              <a:rPr lang="vi-VN" sz="2400" b="1" dirty="0" smtClean="0">
                <a:solidFill>
                  <a:srgbClr val="FF0000"/>
                </a:solidFill>
                <a:latin typeface="Times New Roman" pitchFamily="18" charset="0"/>
                <a:cs typeface="Times New Roman" pitchFamily="18" charset="0"/>
              </a:rPr>
              <a:t>che chắn không tốt </a:t>
            </a:r>
            <a:r>
              <a:rPr lang="vi-VN" sz="2400" dirty="0">
                <a:latin typeface="Times New Roman" pitchFamily="18" charset="0"/>
                <a:cs typeface="Times New Roman" pitchFamily="18" charset="0"/>
              </a:rPr>
              <a:t>nên dễ bị nhiễm nhiễu hơn. Kích thước và </a:t>
            </a:r>
            <a:r>
              <a:rPr lang="vi-VN" sz="2400" dirty="0">
                <a:solidFill>
                  <a:srgbClr val="FF0000"/>
                </a:solidFill>
                <a:latin typeface="Times New Roman" pitchFamily="18" charset="0"/>
                <a:cs typeface="Times New Roman" pitchFamily="18" charset="0"/>
              </a:rPr>
              <a:t>Hình dạng lõi E có sẵn để phù hợp với bobin có sẵn trên thị trường </a:t>
            </a:r>
            <a:r>
              <a:rPr lang="vi-VN" sz="2400" dirty="0" smtClean="0">
                <a:latin typeface="Times New Roman" pitchFamily="18" charset="0"/>
                <a:cs typeface="Times New Roman" pitchFamily="18" charset="0"/>
              </a:rPr>
              <a:t>để </a:t>
            </a:r>
            <a:r>
              <a:rPr lang="vi-VN" sz="2400" dirty="0">
                <a:latin typeface="Times New Roman" pitchFamily="18" charset="0"/>
                <a:cs typeface="Times New Roman" pitchFamily="18" charset="0"/>
              </a:rPr>
              <a:t>phù hợp với các cách quấn dây</a:t>
            </a:r>
            <a:r>
              <a:rPr lang="vi-VN" sz="2400" dirty="0" smtClean="0">
                <a:latin typeface="Times New Roman" pitchFamily="18" charset="0"/>
                <a:cs typeface="Times New Roman" pitchFamily="18" charset="0"/>
              </a:rPr>
              <a:t>. </a:t>
            </a:r>
          </a:p>
          <a:p>
            <a:pPr marL="0" indent="0">
              <a:buNone/>
            </a:pPr>
            <a:r>
              <a:rPr lang="vi-VN" sz="2400" dirty="0">
                <a:latin typeface="Times New Roman" pitchFamily="18" charset="0"/>
                <a:cs typeface="Times New Roman" pitchFamily="18" charset="0"/>
              </a:rPr>
              <a:t>Lõi E có thể được gá lắp theo các hướng khác nhau, và nếu muốn, </a:t>
            </a:r>
            <a:r>
              <a:rPr lang="vi-VN" sz="2400" dirty="0" smtClean="0">
                <a:latin typeface="Times New Roman" pitchFamily="18" charset="0"/>
                <a:cs typeface="Times New Roman" pitchFamily="18" charset="0"/>
              </a:rPr>
              <a:t>có </a:t>
            </a:r>
            <a:r>
              <a:rPr lang="vi-VN" sz="2400" dirty="0">
                <a:latin typeface="Times New Roman" pitchFamily="18" charset="0"/>
                <a:cs typeface="Times New Roman" pitchFamily="18" charset="0"/>
              </a:rPr>
              <a:t>một cấu hình thấp. Có sẵn các cuộn dây mạch in để lắp đặt cấu hình thấp. </a:t>
            </a:r>
            <a:r>
              <a:rPr lang="vi-VN" sz="2400" dirty="0">
                <a:solidFill>
                  <a:srgbClr val="FF0000"/>
                </a:solidFill>
                <a:latin typeface="Times New Roman" pitchFamily="18" charset="0"/>
                <a:cs typeface="Times New Roman" pitchFamily="18" charset="0"/>
              </a:rPr>
              <a:t>Lõi E </a:t>
            </a:r>
            <a:r>
              <a:rPr lang="vi-VN" sz="2400" dirty="0" smtClean="0">
                <a:solidFill>
                  <a:srgbClr val="FF0000"/>
                </a:solidFill>
                <a:latin typeface="Times New Roman" pitchFamily="18" charset="0"/>
                <a:cs typeface="Times New Roman" pitchFamily="18" charset="0"/>
              </a:rPr>
              <a:t>có </a:t>
            </a:r>
            <a:r>
              <a:rPr lang="vi-VN" sz="2400" dirty="0">
                <a:solidFill>
                  <a:srgbClr val="FF0000"/>
                </a:solidFill>
                <a:latin typeface="Times New Roman" pitchFamily="18" charset="0"/>
                <a:cs typeface="Times New Roman" pitchFamily="18" charset="0"/>
              </a:rPr>
              <a:t>hình dạng phổ biến do chi phí thấp hơn, dễ lắp ráp và quấn dây, và sẵn sàng các mạch khác nhau</a:t>
            </a:r>
            <a:r>
              <a:rPr lang="vi-VN"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grpSp>
        <p:nvGrpSpPr>
          <p:cNvPr id="4" name="Group 3"/>
          <p:cNvGrpSpPr/>
          <p:nvPr/>
        </p:nvGrpSpPr>
        <p:grpSpPr>
          <a:xfrm>
            <a:off x="1619672" y="5247481"/>
            <a:ext cx="5328592" cy="1421879"/>
            <a:chOff x="0" y="0"/>
            <a:chExt cx="4676775" cy="98107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114425" cy="923925"/>
            </a:xfrm>
            <a:prstGeom prst="rect">
              <a:avLst/>
            </a:prstGeom>
            <a:noFill/>
            <a:ln>
              <a:no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8250" y="95250"/>
              <a:ext cx="1076325" cy="800100"/>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66700"/>
              <a:ext cx="1066800" cy="628650"/>
            </a:xfrm>
            <a:prstGeom prst="rect">
              <a:avLst/>
            </a:prstGeom>
            <a:noFill/>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29025" y="95250"/>
              <a:ext cx="1047750" cy="885825"/>
            </a:xfrm>
            <a:prstGeom prst="rect">
              <a:avLst/>
            </a:prstGeom>
            <a:noFill/>
            <a:ln>
              <a:noFill/>
            </a:ln>
          </p:spPr>
        </p:pic>
      </p:grpSp>
    </p:spTree>
    <p:extLst>
      <p:ext uri="{BB962C8B-B14F-4D97-AF65-F5344CB8AC3E}">
        <p14:creationId xmlns:p14="http://schemas.microsoft.com/office/powerpoint/2010/main" val="26701690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6912768" cy="778098"/>
          </a:xfrm>
          <a:solidFill>
            <a:srgbClr val="FFFF00"/>
          </a:solidFill>
        </p:spPr>
        <p:txBody>
          <a:bodyPr>
            <a:normAutofit/>
          </a:bodyPr>
          <a:lstStyle/>
          <a:p>
            <a:r>
              <a:rPr lang="en-US" b="1" dirty="0" smtClean="0">
                <a:solidFill>
                  <a:srgbClr val="009900"/>
                </a:solidFill>
                <a:latin typeface="Times New Roman" pitchFamily="18" charset="0"/>
                <a:cs typeface="Times New Roman" pitchFamily="18" charset="0"/>
              </a:rPr>
              <a:t>2. </a:t>
            </a:r>
            <a:r>
              <a:rPr lang="en-US" b="1" dirty="0" err="1">
                <a:solidFill>
                  <a:srgbClr val="009900"/>
                </a:solidFill>
                <a:latin typeface="Times New Roman" pitchFamily="18" charset="0"/>
                <a:cs typeface="Times New Roman" pitchFamily="18" charset="0"/>
              </a:rPr>
              <a:t>Lựa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hình</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dạng</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lõi</a:t>
            </a:r>
            <a:endParaRPr lang="vi-VN" b="1" dirty="0"/>
          </a:p>
        </p:txBody>
      </p:sp>
      <p:sp>
        <p:nvSpPr>
          <p:cNvPr id="3" name="Content Placeholder 2"/>
          <p:cNvSpPr>
            <a:spLocks noGrp="1"/>
          </p:cNvSpPr>
          <p:nvPr>
            <p:ph idx="1"/>
          </p:nvPr>
        </p:nvSpPr>
        <p:spPr>
          <a:xfrm>
            <a:off x="457200" y="980728"/>
            <a:ext cx="8507288" cy="3967298"/>
          </a:xfrm>
        </p:spPr>
        <p:txBody>
          <a:bodyPr>
            <a:normAutofit/>
          </a:bodyPr>
          <a:lstStyle/>
          <a:p>
            <a:pPr marL="0" indent="0">
              <a:buNone/>
            </a:pPr>
            <a:r>
              <a:rPr lang="vi-VN" sz="2400" b="1" dirty="0" smtClean="0">
                <a:latin typeface="Times New Roman" pitchFamily="18" charset="0"/>
                <a:cs typeface="Times New Roman" pitchFamily="18" charset="0"/>
              </a:rPr>
              <a:t>2.5 Lõi EC, ETD, EER </a:t>
            </a:r>
            <a:r>
              <a:rPr lang="vi-VN" sz="2400" b="1" dirty="0"/>
              <a:t>[</a:t>
            </a:r>
            <a:r>
              <a:rPr lang="vi-VN" sz="2400" b="1" dirty="0" smtClean="0"/>
              <a:t>BA.08]</a:t>
            </a:r>
            <a:endParaRPr lang="vi-VN" sz="2400" b="1" dirty="0" smtClean="0">
              <a:latin typeface="Times New Roman" pitchFamily="18" charset="0"/>
              <a:cs typeface="Times New Roman" pitchFamily="18" charset="0"/>
            </a:endParaRPr>
          </a:p>
          <a:p>
            <a:pPr marL="0" indent="0">
              <a:buNone/>
            </a:pPr>
            <a:r>
              <a:rPr lang="vi-VN" sz="2400" dirty="0">
                <a:latin typeface="Times New Roman" pitchFamily="18" charset="0"/>
                <a:cs typeface="Times New Roman" pitchFamily="18" charset="0"/>
              </a:rPr>
              <a:t>Những hình dạng này nằm giữa lõi E và lõi Pot. Giống như lõi E, chúng mở rộng hai bên. Điều này cung cấp đủ không gian cho các dây kích thước lớn cần thiết cho nguồn cấp điện áp chế độ điện áp đầu ra thấp. Nó cũng cho phép </a:t>
            </a:r>
            <a:r>
              <a:rPr lang="vi-VN" sz="2400" dirty="0" smtClean="0">
                <a:latin typeface="Times New Roman" pitchFamily="18" charset="0"/>
                <a:cs typeface="Times New Roman" pitchFamily="18" charset="0"/>
              </a:rPr>
              <a:t>làm </a:t>
            </a:r>
            <a:r>
              <a:rPr lang="vi-VN" sz="2400" dirty="0">
                <a:latin typeface="Times New Roman" pitchFamily="18" charset="0"/>
                <a:cs typeface="Times New Roman" pitchFamily="18" charset="0"/>
              </a:rPr>
              <a:t>mát tối hơn. Trụ giữa tròn, giống như lõi Pot. Một trong những lợi thế của trụ giữa tròn là cuộn dây có chiều dài ngắn hơn (ngắn hơn 11% so với dây có trụ giữa hình vuông với diện tích bằng nhau). Điều này làm giảm tổn thất của cuộn dây 11% và cho phép lõi xử lý công suất đầu ra cao hơn. Trụ giữa tròn làm giảm độ uốn góc của dây so với trụ vuông</a:t>
            </a:r>
          </a:p>
          <a:p>
            <a:pPr marL="0" indent="0">
              <a:buNone/>
            </a:pPr>
            <a:endParaRPr lang="vi-VN" sz="2400" dirty="0">
              <a:latin typeface="Times New Roman" pitchFamily="18" charset="0"/>
              <a:cs typeface="Times New Roman" pitchFamily="18" charset="0"/>
            </a:endParaRPr>
          </a:p>
        </p:txBody>
      </p:sp>
      <p:grpSp>
        <p:nvGrpSpPr>
          <p:cNvPr id="4" name="Group 3"/>
          <p:cNvGrpSpPr/>
          <p:nvPr/>
        </p:nvGrpSpPr>
        <p:grpSpPr>
          <a:xfrm>
            <a:off x="3521463" y="4948026"/>
            <a:ext cx="5089549" cy="1744087"/>
            <a:chOff x="-66675" y="-56328"/>
            <a:chExt cx="4686300" cy="1456504"/>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75" y="-56328"/>
              <a:ext cx="1724025" cy="1456504"/>
            </a:xfrm>
            <a:prstGeom prst="rect">
              <a:avLst/>
            </a:prstGeom>
            <a:noFill/>
            <a:ln>
              <a:noFill/>
            </a:ln>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5125" y="0"/>
              <a:ext cx="1714500" cy="1228725"/>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57350" y="361950"/>
              <a:ext cx="1114425" cy="866775"/>
            </a:xfrm>
            <a:prstGeom prst="rect">
              <a:avLst/>
            </a:prstGeom>
            <a:noFill/>
            <a:ln>
              <a:noFill/>
            </a:ln>
          </p:spPr>
        </p:pic>
      </p:grpSp>
    </p:spTree>
    <p:extLst>
      <p:ext uri="{BB962C8B-B14F-4D97-AF65-F5344CB8AC3E}">
        <p14:creationId xmlns:p14="http://schemas.microsoft.com/office/powerpoint/2010/main" val="26701690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6912768" cy="778098"/>
          </a:xfrm>
          <a:solidFill>
            <a:srgbClr val="FFFF00"/>
          </a:solidFill>
        </p:spPr>
        <p:txBody>
          <a:bodyPr>
            <a:normAutofit/>
          </a:bodyPr>
          <a:lstStyle/>
          <a:p>
            <a:r>
              <a:rPr lang="en-US" b="1" dirty="0" smtClean="0">
                <a:solidFill>
                  <a:srgbClr val="009900"/>
                </a:solidFill>
                <a:latin typeface="Times New Roman" pitchFamily="18" charset="0"/>
                <a:cs typeface="Times New Roman" pitchFamily="18" charset="0"/>
              </a:rPr>
              <a:t>2. </a:t>
            </a:r>
            <a:r>
              <a:rPr lang="en-US" b="1" dirty="0" err="1">
                <a:solidFill>
                  <a:srgbClr val="009900"/>
                </a:solidFill>
                <a:latin typeface="Times New Roman" pitchFamily="18" charset="0"/>
                <a:cs typeface="Times New Roman" pitchFamily="18" charset="0"/>
              </a:rPr>
              <a:t>Lựa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hình</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dạng</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lõi</a:t>
            </a:r>
            <a:endParaRPr lang="vi-VN" b="1" dirty="0"/>
          </a:p>
        </p:txBody>
      </p:sp>
      <p:sp>
        <p:nvSpPr>
          <p:cNvPr id="3" name="Content Placeholder 2"/>
          <p:cNvSpPr>
            <a:spLocks noGrp="1"/>
          </p:cNvSpPr>
          <p:nvPr>
            <p:ph idx="1"/>
          </p:nvPr>
        </p:nvSpPr>
        <p:spPr>
          <a:xfrm>
            <a:off x="457200" y="980729"/>
            <a:ext cx="8229600" cy="4608512"/>
          </a:xfrm>
        </p:spPr>
        <p:txBody>
          <a:bodyPr>
            <a:normAutofit/>
          </a:bodyPr>
          <a:lstStyle/>
          <a:p>
            <a:pPr marL="0" indent="0">
              <a:buNone/>
            </a:pPr>
            <a:r>
              <a:rPr lang="vi-VN" sz="2400" b="1" dirty="0" smtClean="0">
                <a:latin typeface="Times New Roman" pitchFamily="18" charset="0"/>
                <a:cs typeface="Times New Roman" pitchFamily="18" charset="0"/>
              </a:rPr>
              <a:t>2.6 Lõi PQ </a:t>
            </a:r>
            <a:r>
              <a:rPr lang="vi-VN" sz="2400" b="1" dirty="0"/>
              <a:t>[</a:t>
            </a:r>
            <a:r>
              <a:rPr lang="vi-VN" sz="2400" b="1" dirty="0" smtClean="0"/>
              <a:t>BA.08]</a:t>
            </a:r>
            <a:endParaRPr lang="vi-VN" sz="2400" b="1" dirty="0" smtClean="0">
              <a:latin typeface="Times New Roman" pitchFamily="18" charset="0"/>
              <a:cs typeface="Times New Roman" pitchFamily="18" charset="0"/>
            </a:endParaRPr>
          </a:p>
          <a:p>
            <a:pPr marL="0" indent="0">
              <a:buNone/>
            </a:pPr>
            <a:r>
              <a:rPr lang="vi-VN" sz="2400" dirty="0">
                <a:latin typeface="Times New Roman" pitchFamily="18" charset="0"/>
                <a:cs typeface="Times New Roman" pitchFamily="18" charset="0"/>
              </a:rPr>
              <a:t>Lõi PQ </a:t>
            </a:r>
            <a:r>
              <a:rPr lang="vi-VN" sz="2400" dirty="0" smtClean="0">
                <a:latin typeface="Times New Roman" pitchFamily="18" charset="0"/>
                <a:cs typeface="Times New Roman" pitchFamily="18" charset="0"/>
              </a:rPr>
              <a:t>cho </a:t>
            </a:r>
            <a:r>
              <a:rPr lang="vi-VN" sz="2400" dirty="0">
                <a:latin typeface="Times New Roman" pitchFamily="18" charset="0"/>
                <a:cs typeface="Times New Roman" pitchFamily="18" charset="0"/>
              </a:rPr>
              <a:t>một </a:t>
            </a:r>
            <a:r>
              <a:rPr lang="vi-VN" sz="2400" dirty="0">
                <a:solidFill>
                  <a:srgbClr val="FF0000"/>
                </a:solidFill>
                <a:latin typeface="Times New Roman" pitchFamily="18" charset="0"/>
                <a:cs typeface="Times New Roman" pitchFamily="18" charset="0"/>
              </a:rPr>
              <a:t>tỷ lệ tối ưu thể tích so với diện tích cửa sổ</a:t>
            </a:r>
            <a:r>
              <a:rPr lang="vi-VN" sz="2400" dirty="0">
                <a:latin typeface="Times New Roman" pitchFamily="18" charset="0"/>
                <a:cs typeface="Times New Roman" pitchFamily="18" charset="0"/>
              </a:rPr>
              <a:t> và diện tích bề mặt (làm mát). Kết quả là, cả hai điện cảm tối đa và diện tích cuộn </a:t>
            </a:r>
            <a:r>
              <a:rPr lang="vi-VN" sz="2400" dirty="0" smtClean="0">
                <a:latin typeface="Times New Roman" pitchFamily="18" charset="0"/>
                <a:cs typeface="Times New Roman" pitchFamily="18" charset="0"/>
              </a:rPr>
              <a:t>dây </a:t>
            </a:r>
            <a:r>
              <a:rPr lang="vi-VN" sz="2400" dirty="0">
                <a:latin typeface="Times New Roman" pitchFamily="18" charset="0"/>
                <a:cs typeface="Times New Roman" pitchFamily="18" charset="0"/>
              </a:rPr>
              <a:t>có thể đạt được với một kích thước lõi tối thiểu. Các lõi do đó cung cấp công suất đầu ra tối đa so với khối lượng và trọng lượng biến áp tối thiểu, ngoài ra chiếm một số lượng diện tích tối thiểu trên bảng mạch in. Lắp ráp </a:t>
            </a:r>
            <a:r>
              <a:rPr lang="vi-VN" sz="2400" dirty="0" smtClean="0">
                <a:latin typeface="Times New Roman" pitchFamily="18" charset="0"/>
                <a:cs typeface="Times New Roman" pitchFamily="18" charset="0"/>
              </a:rPr>
              <a:t>đơn giản. </a:t>
            </a:r>
            <a:r>
              <a:rPr lang="vi-VN" sz="2400" dirty="0">
                <a:latin typeface="Times New Roman" pitchFamily="18" charset="0"/>
                <a:cs typeface="Times New Roman" pitchFamily="18" charset="0"/>
              </a:rPr>
              <a:t>Thiết </a:t>
            </a:r>
            <a:r>
              <a:rPr lang="vi-VN" sz="2400" dirty="0" smtClean="0">
                <a:latin typeface="Times New Roman" pitchFamily="18" charset="0"/>
                <a:cs typeface="Times New Roman" pitchFamily="18" charset="0"/>
              </a:rPr>
              <a:t>kế </a:t>
            </a:r>
            <a:r>
              <a:rPr lang="vi-VN" sz="2400" dirty="0">
                <a:latin typeface="Times New Roman" pitchFamily="18" charset="0"/>
                <a:cs typeface="Times New Roman" pitchFamily="18" charset="0"/>
              </a:rPr>
              <a:t>này </a:t>
            </a:r>
            <a:r>
              <a:rPr lang="vi-VN" sz="2400" dirty="0" smtClean="0">
                <a:latin typeface="Times New Roman" pitchFamily="18" charset="0"/>
                <a:cs typeface="Times New Roman" pitchFamily="18" charset="0"/>
              </a:rPr>
              <a:t>có diện </a:t>
            </a:r>
            <a:r>
              <a:rPr lang="vi-VN" sz="2400" dirty="0">
                <a:latin typeface="Times New Roman" pitchFamily="18" charset="0"/>
                <a:cs typeface="Times New Roman" pitchFamily="18" charset="0"/>
              </a:rPr>
              <a:t>tích mặt cắt đồng nhất hơn; do đó lõi có xu hướng hoạt động với ít điểm nóng hơn so với các thiết kế </a:t>
            </a:r>
            <a:r>
              <a:rPr lang="vi-VN" sz="2400" dirty="0" smtClean="0">
                <a:latin typeface="Times New Roman" pitchFamily="18" charset="0"/>
                <a:cs typeface="Times New Roman" pitchFamily="18" charset="0"/>
              </a:rPr>
              <a:t>khác</a:t>
            </a:r>
            <a:endParaRPr lang="vi-VN" sz="2400" dirty="0">
              <a:latin typeface="Times New Roman" pitchFamily="18" charset="0"/>
              <a:cs typeface="Times New Roman"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292080" y="4653136"/>
            <a:ext cx="2808312" cy="1944216"/>
          </a:xfrm>
          <a:prstGeom prst="rect">
            <a:avLst/>
          </a:prstGeom>
          <a:noFill/>
          <a:ln>
            <a:noFill/>
          </a:ln>
        </p:spPr>
      </p:pic>
    </p:spTree>
    <p:extLst>
      <p:ext uri="{BB962C8B-B14F-4D97-AF65-F5344CB8AC3E}">
        <p14:creationId xmlns:p14="http://schemas.microsoft.com/office/powerpoint/2010/main" val="26701690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6912768" cy="778098"/>
          </a:xfrm>
          <a:solidFill>
            <a:srgbClr val="FFFF00"/>
          </a:solidFill>
        </p:spPr>
        <p:txBody>
          <a:bodyPr>
            <a:normAutofit/>
          </a:bodyPr>
          <a:lstStyle/>
          <a:p>
            <a:r>
              <a:rPr lang="en-US" b="1" dirty="0" smtClean="0">
                <a:solidFill>
                  <a:srgbClr val="009900"/>
                </a:solidFill>
                <a:latin typeface="Times New Roman" pitchFamily="18" charset="0"/>
                <a:cs typeface="Times New Roman" pitchFamily="18" charset="0"/>
              </a:rPr>
              <a:t>2. </a:t>
            </a:r>
            <a:r>
              <a:rPr lang="en-US" b="1" dirty="0" err="1">
                <a:solidFill>
                  <a:srgbClr val="009900"/>
                </a:solidFill>
                <a:latin typeface="Times New Roman" pitchFamily="18" charset="0"/>
                <a:cs typeface="Times New Roman" pitchFamily="18" charset="0"/>
              </a:rPr>
              <a:t>Lựa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hình</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dạng</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lõi</a:t>
            </a:r>
            <a:endParaRPr lang="vi-VN" b="1" dirty="0"/>
          </a:p>
        </p:txBody>
      </p:sp>
      <p:sp>
        <p:nvSpPr>
          <p:cNvPr id="3" name="Content Placeholder 2"/>
          <p:cNvSpPr>
            <a:spLocks noGrp="1"/>
          </p:cNvSpPr>
          <p:nvPr>
            <p:ph idx="1"/>
          </p:nvPr>
        </p:nvSpPr>
        <p:spPr>
          <a:xfrm>
            <a:off x="457200" y="980728"/>
            <a:ext cx="8229600" cy="5145435"/>
          </a:xfrm>
        </p:spPr>
        <p:txBody>
          <a:bodyPr>
            <a:normAutofit/>
          </a:bodyPr>
          <a:lstStyle/>
          <a:p>
            <a:pPr marL="0" indent="0">
              <a:buNone/>
            </a:pPr>
            <a:r>
              <a:rPr lang="vi-VN" sz="2400" b="1" dirty="0" smtClean="0">
                <a:latin typeface="Times New Roman" pitchFamily="18" charset="0"/>
                <a:cs typeface="Times New Roman" pitchFamily="18" charset="0"/>
              </a:rPr>
              <a:t>2.7 Lõi EP</a:t>
            </a:r>
          </a:p>
          <a:p>
            <a:pPr marL="0" indent="0">
              <a:buNone/>
            </a:pPr>
            <a:r>
              <a:rPr lang="vi-VN" sz="2400" dirty="0">
                <a:latin typeface="Times New Roman" pitchFamily="18" charset="0"/>
                <a:cs typeface="Times New Roman" pitchFamily="18" charset="0"/>
              </a:rPr>
              <a:t>Lõi EP có trụ giữa hình tròn và bao </a:t>
            </a:r>
            <a:r>
              <a:rPr lang="vi-VN" sz="2400" dirty="0" smtClean="0">
                <a:latin typeface="Times New Roman" pitchFamily="18" charset="0"/>
                <a:cs typeface="Times New Roman" pitchFamily="18" charset="0"/>
              </a:rPr>
              <a:t>quanh </a:t>
            </a:r>
            <a:r>
              <a:rPr lang="vi-VN" sz="2400" dirty="0">
                <a:latin typeface="Times New Roman" pitchFamily="18" charset="0"/>
                <a:cs typeface="Times New Roman" pitchFamily="18" charset="0"/>
              </a:rPr>
              <a:t>cuộn dây hoàn toàn ngoại trừ các đầu nối tới mạch in. Hình dạng lõi này giảm thiểu tác động của khoảng trống không khí hình thành tại các bề mặt giao cắt mạch từ và đáp ứng một tỷ lệ thể tích lơn trên tổng không gian sử dụng. </a:t>
            </a:r>
            <a:r>
              <a:rPr lang="vi-VN" sz="2400" b="1" dirty="0">
                <a:solidFill>
                  <a:srgbClr val="FF0000"/>
                </a:solidFill>
                <a:latin typeface="Times New Roman" pitchFamily="18" charset="0"/>
                <a:cs typeface="Times New Roman" pitchFamily="18" charset="0"/>
              </a:rPr>
              <a:t>Che </a:t>
            </a:r>
            <a:r>
              <a:rPr lang="vi-VN" sz="2400" b="1" dirty="0" smtClean="0">
                <a:solidFill>
                  <a:srgbClr val="FF0000"/>
                </a:solidFill>
                <a:latin typeface="Times New Roman" pitchFamily="18" charset="0"/>
                <a:cs typeface="Times New Roman" pitchFamily="18" charset="0"/>
              </a:rPr>
              <a:t>chắn </a:t>
            </a:r>
            <a:r>
              <a:rPr lang="vi-VN" sz="2400" b="1" dirty="0">
                <a:solidFill>
                  <a:srgbClr val="FF0000"/>
                </a:solidFill>
                <a:latin typeface="Times New Roman" pitchFamily="18" charset="0"/>
                <a:cs typeface="Times New Roman" pitchFamily="18" charset="0"/>
              </a:rPr>
              <a:t>tuyệt vời</a:t>
            </a:r>
            <a:r>
              <a:rPr lang="vi-VN" sz="2400" dirty="0">
                <a:latin typeface="Times New Roman" pitchFamily="18" charset="0"/>
                <a:cs typeface="Times New Roman" pitchFamily="18" charset="0"/>
              </a:rPr>
              <a:t>.</a:t>
            </a:r>
          </a:p>
          <a:p>
            <a:pPr marL="0" indent="0">
              <a:buNone/>
            </a:pPr>
            <a:endParaRPr lang="vi-VN" sz="2400" dirty="0">
              <a:latin typeface="Times New Roman" pitchFamily="18" charset="0"/>
              <a:cs typeface="Times New Roman" pitchFamily="18" charset="0"/>
            </a:endParaRPr>
          </a:p>
          <a:p>
            <a:pPr marL="0" indent="0">
              <a:buNone/>
            </a:pPr>
            <a:endParaRPr lang="vi-VN" sz="2400" dirty="0">
              <a:latin typeface="Times New Roman" pitchFamily="18" charset="0"/>
              <a:cs typeface="Times New Roman" pitchFamily="18"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545832" y="3573016"/>
            <a:ext cx="3130624" cy="2592288"/>
          </a:xfrm>
          <a:prstGeom prst="rect">
            <a:avLst/>
          </a:prstGeom>
          <a:noFill/>
          <a:ln>
            <a:noFill/>
          </a:ln>
        </p:spPr>
      </p:pic>
    </p:spTree>
    <p:extLst>
      <p:ext uri="{BB962C8B-B14F-4D97-AF65-F5344CB8AC3E}">
        <p14:creationId xmlns:p14="http://schemas.microsoft.com/office/powerpoint/2010/main" val="26701690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6912768" cy="778098"/>
          </a:xfrm>
          <a:solidFill>
            <a:srgbClr val="FFFF00"/>
          </a:solidFill>
        </p:spPr>
        <p:txBody>
          <a:bodyPr>
            <a:normAutofit/>
          </a:bodyPr>
          <a:lstStyle/>
          <a:p>
            <a:r>
              <a:rPr lang="en-US" b="1" dirty="0" smtClean="0">
                <a:solidFill>
                  <a:srgbClr val="009900"/>
                </a:solidFill>
                <a:latin typeface="Times New Roman" pitchFamily="18" charset="0"/>
                <a:cs typeface="Times New Roman" pitchFamily="18" charset="0"/>
              </a:rPr>
              <a:t>2. </a:t>
            </a:r>
            <a:r>
              <a:rPr lang="en-US" b="1" dirty="0" err="1">
                <a:solidFill>
                  <a:srgbClr val="009900"/>
                </a:solidFill>
                <a:latin typeface="Times New Roman" pitchFamily="18" charset="0"/>
                <a:cs typeface="Times New Roman" pitchFamily="18" charset="0"/>
              </a:rPr>
              <a:t>Lựa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hình</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dạng</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lõi</a:t>
            </a:r>
            <a:endParaRPr lang="vi-VN" b="1" dirty="0"/>
          </a:p>
        </p:txBody>
      </p:sp>
      <p:sp>
        <p:nvSpPr>
          <p:cNvPr id="3" name="Content Placeholder 2"/>
          <p:cNvSpPr>
            <a:spLocks noGrp="1"/>
          </p:cNvSpPr>
          <p:nvPr>
            <p:ph idx="1"/>
          </p:nvPr>
        </p:nvSpPr>
        <p:spPr>
          <a:xfrm>
            <a:off x="457200" y="980728"/>
            <a:ext cx="8229600" cy="5145435"/>
          </a:xfrm>
        </p:spPr>
        <p:txBody>
          <a:bodyPr>
            <a:normAutofit/>
          </a:bodyPr>
          <a:lstStyle/>
          <a:p>
            <a:pPr marL="0" indent="0">
              <a:buNone/>
            </a:pPr>
            <a:r>
              <a:rPr lang="vi-VN" sz="2400" b="1" dirty="0" smtClean="0">
                <a:latin typeface="Times New Roman" pitchFamily="18" charset="0"/>
                <a:cs typeface="Times New Roman" pitchFamily="18" charset="0"/>
              </a:rPr>
              <a:t>2.8 Lõi xuyến (Toroid)</a:t>
            </a:r>
          </a:p>
          <a:p>
            <a:pPr marL="0" indent="0">
              <a:buNone/>
            </a:pPr>
            <a:r>
              <a:rPr lang="vi-VN" sz="2400" dirty="0"/>
              <a:t>Toroids là kinh tế để sản xuất; do đó, chúng </a:t>
            </a:r>
            <a:r>
              <a:rPr lang="vi-VN" sz="2400" dirty="0">
                <a:solidFill>
                  <a:srgbClr val="FF0000"/>
                </a:solidFill>
              </a:rPr>
              <a:t>ít tốn kém nhất trong tất cả các hình dạng lõi tương đương</a:t>
            </a:r>
            <a:r>
              <a:rPr lang="vi-VN" sz="2400" dirty="0"/>
              <a:t>. Vì không có bobin, phụ kiện và chi phí lắp ráp là không. Cuộn dây được thực hiện trên các máy cuộn hình xuyến. </a:t>
            </a:r>
            <a:r>
              <a:rPr lang="vi-VN" sz="2400" dirty="0">
                <a:solidFill>
                  <a:srgbClr val="FF0000"/>
                </a:solidFill>
              </a:rPr>
              <a:t>Che chắn </a:t>
            </a:r>
            <a:r>
              <a:rPr lang="vi-VN" sz="2400" dirty="0" smtClean="0">
                <a:solidFill>
                  <a:srgbClr val="FF0000"/>
                </a:solidFill>
              </a:rPr>
              <a:t>tương </a:t>
            </a:r>
            <a:r>
              <a:rPr lang="vi-VN" sz="2400" dirty="0">
                <a:solidFill>
                  <a:srgbClr val="FF0000"/>
                </a:solidFill>
              </a:rPr>
              <a:t>đối tốt</a:t>
            </a:r>
            <a:r>
              <a:rPr lang="vi-VN"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a:p>
            <a:pPr marL="0" indent="0">
              <a:buNone/>
            </a:pPr>
            <a:endParaRPr lang="vi-VN" sz="2400" dirty="0">
              <a:latin typeface="Times New Roman" pitchFamily="18" charset="0"/>
              <a:cs typeface="Times New Roman" pitchFamily="18" charset="0"/>
            </a:endParaRPr>
          </a:p>
          <a:p>
            <a:pPr marL="0" indent="0">
              <a:buNone/>
            </a:pPr>
            <a:endParaRPr lang="vi-VN" sz="2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789040"/>
            <a:ext cx="3115047" cy="2333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410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476672"/>
            <a:ext cx="6912768" cy="778098"/>
          </a:xfrm>
          <a:solidFill>
            <a:srgbClr val="FFFF00"/>
          </a:solidFill>
        </p:spPr>
        <p:txBody>
          <a:bodyPr>
            <a:normAutofit/>
          </a:bodyPr>
          <a:lstStyle/>
          <a:p>
            <a:r>
              <a:rPr lang="en-US" b="1" dirty="0" smtClean="0">
                <a:solidFill>
                  <a:srgbClr val="009900"/>
                </a:solidFill>
                <a:latin typeface="Times New Roman" pitchFamily="18" charset="0"/>
                <a:cs typeface="Times New Roman" pitchFamily="18" charset="0"/>
              </a:rPr>
              <a:t>2. </a:t>
            </a:r>
            <a:r>
              <a:rPr lang="en-US" b="1" dirty="0" err="1">
                <a:solidFill>
                  <a:srgbClr val="009900"/>
                </a:solidFill>
                <a:latin typeface="Times New Roman" pitchFamily="18" charset="0"/>
                <a:cs typeface="Times New Roman" pitchFamily="18" charset="0"/>
              </a:rPr>
              <a:t>Lựa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hình</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dạng</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lõi</a:t>
            </a:r>
            <a:endParaRPr lang="vi-VN" b="1" dirty="0"/>
          </a:p>
        </p:txBody>
      </p:sp>
      <p:sp>
        <p:nvSpPr>
          <p:cNvPr id="3" name="Content Placeholder 2"/>
          <p:cNvSpPr>
            <a:spLocks noGrp="1"/>
          </p:cNvSpPr>
          <p:nvPr>
            <p:ph idx="1"/>
          </p:nvPr>
        </p:nvSpPr>
        <p:spPr>
          <a:xfrm>
            <a:off x="457200" y="980728"/>
            <a:ext cx="8229600" cy="5145435"/>
          </a:xfrm>
        </p:spPr>
        <p:txBody>
          <a:bodyPr>
            <a:normAutofit/>
          </a:bodyPr>
          <a:lstStyle/>
          <a:p>
            <a:pPr marL="0" indent="0">
              <a:buNone/>
            </a:pPr>
            <a:r>
              <a:rPr lang="vi-VN" sz="2400" b="1" dirty="0" smtClean="0">
                <a:latin typeface="Times New Roman" pitchFamily="18" charset="0"/>
                <a:cs typeface="Times New Roman" pitchFamily="18" charset="0"/>
              </a:rPr>
              <a:t>2.8 Lõi I (rod)</a:t>
            </a:r>
          </a:p>
          <a:p>
            <a:pPr marL="0" indent="0">
              <a:buNone/>
            </a:pPr>
            <a:r>
              <a:rPr lang="vi-VN" sz="2400" dirty="0" smtClean="0"/>
              <a:t>Lõi I là lõi dễ trong chế tạo cũng như quấn dây, do đó </a:t>
            </a:r>
            <a:r>
              <a:rPr lang="vi-VN" sz="2400" dirty="0" smtClean="0">
                <a:solidFill>
                  <a:srgbClr val="FF0000"/>
                </a:solidFill>
              </a:rPr>
              <a:t>giá thành thấp</a:t>
            </a:r>
            <a:r>
              <a:rPr lang="vi-VN" sz="2400" dirty="0" smtClean="0"/>
              <a:t>. Tuy nhiên lõi I là lõi có điện cảm không lớn, nên có cùng điện cảm thì </a:t>
            </a:r>
            <a:r>
              <a:rPr lang="vi-VN" sz="2400" dirty="0" smtClean="0">
                <a:solidFill>
                  <a:srgbClr val="FF0000"/>
                </a:solidFill>
              </a:rPr>
              <a:t>lõi I cần có nhiều vòng dây hơn</a:t>
            </a:r>
            <a:r>
              <a:rPr lang="vi-VN" sz="2400" dirty="0" smtClean="0"/>
              <a:t>. Lõi I hầu như hở hoàn toàn mạch từ và cuộn dây nên </a:t>
            </a:r>
            <a:r>
              <a:rPr lang="vi-VN" sz="2400" dirty="0" smtClean="0">
                <a:solidFill>
                  <a:srgbClr val="FF0000"/>
                </a:solidFill>
              </a:rPr>
              <a:t>EMI lớn</a:t>
            </a:r>
            <a:r>
              <a:rPr lang="vi-VN" sz="2400" dirty="0" smtClean="0"/>
              <a:t>.</a:t>
            </a:r>
            <a:endParaRPr lang="vi-VN" sz="2400" dirty="0">
              <a:latin typeface="Times New Roman" pitchFamily="18" charset="0"/>
              <a:cs typeface="Times New Roman" pitchFamily="18" charset="0"/>
            </a:endParaRPr>
          </a:p>
          <a:p>
            <a:pPr marL="0" indent="0">
              <a:buNone/>
            </a:pPr>
            <a:endParaRPr lang="vi-VN" sz="2400" dirty="0">
              <a:latin typeface="Times New Roman" pitchFamily="18" charset="0"/>
              <a:cs typeface="Times New Roman" pitchFamily="18" charset="0"/>
            </a:endParaRPr>
          </a:p>
          <a:p>
            <a:pPr marL="0" indent="0">
              <a:buNone/>
            </a:pPr>
            <a:endParaRPr lang="vi-VN" sz="2400" dirty="0">
              <a:latin typeface="Times New Roman" pitchFamily="18" charset="0"/>
              <a:cs typeface="Times New Roman" pitchFamily="18" charset="0"/>
            </a:endParaRP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6" y="3284984"/>
            <a:ext cx="3977585"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6125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6912768" cy="778098"/>
          </a:xfrm>
          <a:solidFill>
            <a:srgbClr val="FFFF00"/>
          </a:solidFill>
        </p:spPr>
        <p:txBody>
          <a:bodyPr>
            <a:normAutofit/>
          </a:bodyPr>
          <a:lstStyle/>
          <a:p>
            <a:r>
              <a:rPr lang="en-US" b="1" dirty="0" smtClean="0">
                <a:solidFill>
                  <a:srgbClr val="009900"/>
                </a:solidFill>
                <a:latin typeface="Times New Roman" pitchFamily="18" charset="0"/>
                <a:cs typeface="Times New Roman" pitchFamily="18" charset="0"/>
              </a:rPr>
              <a:t>2. </a:t>
            </a:r>
            <a:r>
              <a:rPr lang="en-US" b="1" dirty="0" err="1">
                <a:solidFill>
                  <a:srgbClr val="009900"/>
                </a:solidFill>
                <a:latin typeface="Times New Roman" pitchFamily="18" charset="0"/>
                <a:cs typeface="Times New Roman" pitchFamily="18" charset="0"/>
              </a:rPr>
              <a:t>Lựa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hình</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dạng</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lõi</a:t>
            </a:r>
            <a:endParaRPr lang="vi-VN" b="1" dirty="0"/>
          </a:p>
        </p:txBody>
      </p:sp>
      <p:sp>
        <p:nvSpPr>
          <p:cNvPr id="3" name="Content Placeholder 2"/>
          <p:cNvSpPr>
            <a:spLocks noGrp="1"/>
          </p:cNvSpPr>
          <p:nvPr>
            <p:ph idx="1"/>
          </p:nvPr>
        </p:nvSpPr>
        <p:spPr>
          <a:xfrm>
            <a:off x="395536" y="1052737"/>
            <a:ext cx="8229600" cy="864096"/>
          </a:xfrm>
        </p:spPr>
        <p:txBody>
          <a:bodyPr>
            <a:normAutofit/>
          </a:bodyPr>
          <a:lstStyle/>
          <a:p>
            <a:pPr marL="0" indent="0">
              <a:buNone/>
            </a:pPr>
            <a:r>
              <a:rPr lang="vi-VN" b="1" dirty="0" smtClean="0">
                <a:latin typeface="Times New Roman" pitchFamily="18" charset="0"/>
                <a:cs typeface="Times New Roman" pitchFamily="18" charset="0"/>
              </a:rPr>
              <a:t>So sánh các loại lõi </a:t>
            </a:r>
            <a:r>
              <a:rPr lang="vi-VN" b="1" dirty="0"/>
              <a:t>[</a:t>
            </a:r>
            <a:r>
              <a:rPr lang="vi-VN" b="1" dirty="0" smtClean="0"/>
              <a:t>BA.08]</a:t>
            </a:r>
            <a:endParaRPr lang="vi-VN" dirty="0">
              <a:latin typeface="Times New Roman" pitchFamily="18" charset="0"/>
              <a:cs typeface="Times New Roman" pitchFamily="18" charset="0"/>
            </a:endParaRPr>
          </a:p>
          <a:p>
            <a:pPr marL="0" indent="0">
              <a:buNone/>
            </a:pPr>
            <a:endParaRPr lang="vi-VN" dirty="0">
              <a:latin typeface="Times New Roman" pitchFamily="18" charset="0"/>
              <a:cs typeface="Times New Roman" pitchFamily="18" charset="0"/>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916832"/>
            <a:ext cx="8655929"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27693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pPr eaLnBrk="1" hangingPunct="1"/>
            <a:r>
              <a:rPr lang="en-US" b="1" dirty="0" smtClean="0">
                <a:solidFill>
                  <a:srgbClr val="009900"/>
                </a:solidFill>
                <a:latin typeface="Times New Roman" pitchFamily="18" charset="0"/>
                <a:cs typeface="Times New Roman" pitchFamily="18" charset="0"/>
              </a:rPr>
              <a:t>1. </a:t>
            </a:r>
            <a:r>
              <a:rPr lang="en-US" b="1" dirty="0" err="1" smtClean="0">
                <a:solidFill>
                  <a:srgbClr val="009900"/>
                </a:solidFill>
                <a:latin typeface="Times New Roman" pitchFamily="18" charset="0"/>
                <a:cs typeface="Times New Roman" pitchFamily="18" charset="0"/>
              </a:rPr>
              <a:t>Lựa</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chọn</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vật</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liệu</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lõi</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013700" cy="901700"/>
          </a:xfrm>
        </p:spPr>
        <p:txBody>
          <a:bodyPr/>
          <a:lstStyle/>
          <a:p>
            <a:pPr eaLnBrk="1" hangingPunct="1">
              <a:buFontTx/>
              <a:buNone/>
            </a:pPr>
            <a:r>
              <a:rPr lang="vi-VN" dirty="0" smtClean="0">
                <a:solidFill>
                  <a:srgbClr val="0000CC"/>
                </a:solidFill>
                <a:latin typeface="Times New Roman" pitchFamily="18" charset="0"/>
                <a:cs typeface="Times New Roman" pitchFamily="18" charset="0"/>
              </a:rPr>
              <a:t>1.1 Phân loại vật liệu từ</a:t>
            </a:r>
            <a:endParaRPr lang="en-US" dirty="0" smtClean="0">
              <a:solidFill>
                <a:srgbClr val="0000CC"/>
              </a:solidFill>
              <a:latin typeface="Times New Roman" pitchFamily="18" charset="0"/>
              <a:cs typeface="Times New Roman" pitchFamily="18" charset="0"/>
            </a:endParaRPr>
          </a:p>
        </p:txBody>
      </p:sp>
      <p:sp>
        <p:nvSpPr>
          <p:cNvPr id="4" name="Rectangle 3"/>
          <p:cNvSpPr txBox="1">
            <a:spLocks noChangeArrowheads="1"/>
          </p:cNvSpPr>
          <p:nvPr/>
        </p:nvSpPr>
        <p:spPr bwMode="auto">
          <a:xfrm>
            <a:off x="471055" y="1846118"/>
            <a:ext cx="8013700" cy="4152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vi-VN" sz="2400" b="1" dirty="0" smtClean="0">
                <a:latin typeface="Times New Roman" pitchFamily="18" charset="0"/>
                <a:cs typeface="Times New Roman" pitchFamily="18" charset="0"/>
              </a:rPr>
              <a:t>Vật liệu từ mềm</a:t>
            </a:r>
          </a:p>
          <a:p>
            <a:pPr marL="0" indent="0">
              <a:buNone/>
            </a:pPr>
            <a:r>
              <a:rPr lang="vi-VN" sz="2400" dirty="0"/>
              <a:t>Vật liệu từ mềm, hay </a:t>
            </a:r>
            <a:r>
              <a:rPr lang="vi-VN" sz="2400" i="1" dirty="0"/>
              <a:t>vật liệu sắt từ mềm</a:t>
            </a:r>
            <a:r>
              <a:rPr lang="vi-VN" sz="2400" dirty="0"/>
              <a:t> (</a:t>
            </a:r>
            <a:r>
              <a:rPr lang="vi-VN" sz="2400" u="sng" dirty="0">
                <a:hlinkClick r:id="rId2" tooltip="Tiếng Anh"/>
              </a:rPr>
              <a:t>tiếng Anh</a:t>
            </a:r>
            <a:r>
              <a:rPr lang="vi-VN" sz="2400" dirty="0"/>
              <a:t>: </a:t>
            </a:r>
            <a:r>
              <a:rPr lang="vi-VN" sz="2400" i="1" dirty="0"/>
              <a:t>Soft magnetic material</a:t>
            </a:r>
            <a:r>
              <a:rPr lang="vi-VN" sz="2400" dirty="0"/>
              <a:t>) là vật liệu sắt từ, "mềm" về phương diện từ hóa và khử từ, có nghĩa là dễ từ hóa và dễ khử từ. Vật liệu sắt từ mềm thường được dùng làm vật liệu hoạt động trong trường bên ngoài đưa vào, ví dụ như lõi biến áp, lõi nam châm điện, các lõi dẫn từ...</a:t>
            </a:r>
          </a:p>
          <a:p>
            <a:pPr marL="0" indent="0">
              <a:buNone/>
            </a:pPr>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4606148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7211144" cy="778098"/>
          </a:xfrm>
          <a:solidFill>
            <a:srgbClr val="FFFF00"/>
          </a:solidFill>
        </p:spPr>
        <p:txBody>
          <a:bodyPr/>
          <a:lstStyle/>
          <a:p>
            <a:r>
              <a:rPr lang="en-US" b="1" dirty="0">
                <a:solidFill>
                  <a:srgbClr val="009900"/>
                </a:solidFill>
                <a:latin typeface="Times New Roman" pitchFamily="18" charset="0"/>
                <a:cs typeface="Times New Roman" pitchFamily="18" charset="0"/>
              </a:rPr>
              <a:t>3. </a:t>
            </a:r>
            <a:r>
              <a:rPr lang="en-US" b="1" dirty="0" err="1">
                <a:solidFill>
                  <a:srgbClr val="009900"/>
                </a:solidFill>
                <a:latin typeface="Times New Roman" pitchFamily="18" charset="0"/>
                <a:cs typeface="Times New Roman" pitchFamily="18" charset="0"/>
              </a:rPr>
              <a:t>Lựa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kích</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thước</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lõi</a:t>
            </a:r>
            <a:endParaRPr lang="vi-VN" dirty="0"/>
          </a:p>
        </p:txBody>
      </p:sp>
      <p:sp>
        <p:nvSpPr>
          <p:cNvPr id="3" name="Content Placeholder 2"/>
          <p:cNvSpPr>
            <a:spLocks noGrp="1"/>
          </p:cNvSpPr>
          <p:nvPr>
            <p:ph idx="1"/>
          </p:nvPr>
        </p:nvSpPr>
        <p:spPr>
          <a:xfrm>
            <a:off x="457200" y="980728"/>
            <a:ext cx="8229600" cy="5400600"/>
          </a:xfrm>
        </p:spPr>
        <p:txBody>
          <a:bodyPr>
            <a:normAutofit fontScale="85000" lnSpcReduction="20000"/>
          </a:bodyPr>
          <a:lstStyle/>
          <a:p>
            <a:pPr marL="0" indent="0">
              <a:buNone/>
            </a:pPr>
            <a:r>
              <a:rPr lang="en-US" dirty="0" err="1"/>
              <a:t>Sự</a:t>
            </a:r>
            <a:r>
              <a:rPr lang="en-US" dirty="0"/>
              <a:t> </a:t>
            </a:r>
            <a:r>
              <a:rPr lang="en-US" dirty="0" err="1"/>
              <a:t>phụ</a:t>
            </a:r>
            <a:r>
              <a:rPr lang="en-US" dirty="0"/>
              <a:t> </a:t>
            </a:r>
            <a:r>
              <a:rPr lang="en-US" dirty="0" err="1"/>
              <a:t>thuộc</a:t>
            </a:r>
            <a:r>
              <a:rPr lang="en-US" dirty="0"/>
              <a:t> </a:t>
            </a:r>
            <a:r>
              <a:rPr lang="en-US" dirty="0" err="1"/>
              <a:t>công</a:t>
            </a:r>
            <a:r>
              <a:rPr lang="en-US" dirty="0"/>
              <a:t> </a:t>
            </a:r>
            <a:r>
              <a:rPr lang="en-US" dirty="0" err="1"/>
              <a:t>suất</a:t>
            </a:r>
            <a:r>
              <a:rPr lang="en-US" dirty="0"/>
              <a:t> </a:t>
            </a:r>
            <a:r>
              <a:rPr lang="en-US" dirty="0" err="1"/>
              <a:t>biến</a:t>
            </a:r>
            <a:r>
              <a:rPr lang="en-US" dirty="0"/>
              <a:t> </a:t>
            </a:r>
            <a:r>
              <a:rPr lang="en-US" dirty="0" err="1"/>
              <a:t>áp</a:t>
            </a:r>
            <a:r>
              <a:rPr lang="en-US" dirty="0"/>
              <a:t> </a:t>
            </a:r>
            <a:r>
              <a:rPr lang="en-US" dirty="0" err="1"/>
              <a:t>và</a:t>
            </a:r>
            <a:r>
              <a:rPr lang="en-US" dirty="0"/>
              <a:t> </a:t>
            </a:r>
            <a:r>
              <a:rPr lang="en-US" dirty="0" err="1"/>
              <a:t>các</a:t>
            </a:r>
            <a:r>
              <a:rPr lang="en-US" dirty="0"/>
              <a:t> </a:t>
            </a:r>
            <a:r>
              <a:rPr lang="en-US" dirty="0" err="1"/>
              <a:t>thông</a:t>
            </a:r>
            <a:r>
              <a:rPr lang="en-US" dirty="0"/>
              <a:t> </a:t>
            </a:r>
            <a:r>
              <a:rPr lang="en-US" dirty="0" err="1"/>
              <a:t>số</a:t>
            </a:r>
            <a:r>
              <a:rPr lang="en-US" dirty="0"/>
              <a:t> </a:t>
            </a:r>
            <a:r>
              <a:rPr lang="en-US" dirty="0" err="1"/>
              <a:t>khác</a:t>
            </a:r>
            <a:r>
              <a:rPr lang="en-US" dirty="0"/>
              <a:t> </a:t>
            </a:r>
            <a:r>
              <a:rPr lang="en-US" dirty="0" err="1"/>
              <a:t>của</a:t>
            </a:r>
            <a:r>
              <a:rPr lang="en-US" dirty="0"/>
              <a:t> </a:t>
            </a:r>
            <a:r>
              <a:rPr lang="en-US" dirty="0" err="1"/>
              <a:t>biến</a:t>
            </a:r>
            <a:r>
              <a:rPr lang="en-US" dirty="0"/>
              <a:t> </a:t>
            </a:r>
            <a:r>
              <a:rPr lang="en-US" dirty="0" err="1"/>
              <a:t>áp</a:t>
            </a:r>
            <a:r>
              <a:rPr lang="en-US" dirty="0"/>
              <a:t>:</a:t>
            </a:r>
            <a:endParaRPr lang="vi-VN" dirty="0"/>
          </a:p>
          <a:p>
            <a:pPr marL="0" indent="0">
              <a:buNone/>
            </a:pPr>
            <a:r>
              <a:rPr lang="en-US" dirty="0"/>
              <a:t>S = U.I =  K</a:t>
            </a:r>
            <a:r>
              <a:rPr lang="en-US" baseline="-25000" dirty="0"/>
              <a:t>s</a:t>
            </a:r>
            <a:r>
              <a:rPr lang="en-US" dirty="0"/>
              <a:t>.</a:t>
            </a:r>
            <a:r>
              <a:rPr lang="en-US" dirty="0">
                <a:sym typeface="Symbol"/>
              </a:rPr>
              <a:t></a:t>
            </a:r>
            <a:r>
              <a:rPr lang="en-US" dirty="0"/>
              <a:t>.N</a:t>
            </a:r>
            <a:r>
              <a:rPr lang="en-US" baseline="-25000" dirty="0"/>
              <a:t>1</a:t>
            </a:r>
            <a:r>
              <a:rPr lang="en-US" dirty="0"/>
              <a:t>.f.A</a:t>
            </a:r>
            <a:r>
              <a:rPr lang="en-US" baseline="-25000" dirty="0"/>
              <a:t>Cu</a:t>
            </a:r>
            <a:r>
              <a:rPr lang="en-US" dirty="0"/>
              <a:t>.J</a:t>
            </a:r>
            <a:endParaRPr lang="vi-VN" dirty="0"/>
          </a:p>
          <a:p>
            <a:pPr marL="0" indent="0">
              <a:buNone/>
            </a:pPr>
            <a:r>
              <a:rPr lang="en-US" dirty="0"/>
              <a:t>   = K</a:t>
            </a:r>
            <a:r>
              <a:rPr lang="en-US" baseline="-25000" dirty="0"/>
              <a:t>s</a:t>
            </a:r>
            <a:r>
              <a:rPr lang="en-US" dirty="0"/>
              <a:t>.B.</a:t>
            </a:r>
            <a:r>
              <a:rPr lang="en-US" dirty="0">
                <a:solidFill>
                  <a:srgbClr val="FF0000"/>
                </a:solidFill>
              </a:rPr>
              <a:t>A</a:t>
            </a:r>
            <a:r>
              <a:rPr lang="en-US" baseline="-25000" dirty="0">
                <a:solidFill>
                  <a:srgbClr val="FF0000"/>
                </a:solidFill>
              </a:rPr>
              <a:t>Fe</a:t>
            </a:r>
            <a:r>
              <a:rPr lang="en-US" dirty="0"/>
              <a:t>.</a:t>
            </a:r>
            <a:r>
              <a:rPr lang="en-US" dirty="0">
                <a:solidFill>
                  <a:srgbClr val="FF0000"/>
                </a:solidFill>
              </a:rPr>
              <a:t>N</a:t>
            </a:r>
            <a:r>
              <a:rPr lang="en-US" baseline="-25000" dirty="0">
                <a:solidFill>
                  <a:srgbClr val="FF0000"/>
                </a:solidFill>
              </a:rPr>
              <a:t>1</a:t>
            </a:r>
            <a:r>
              <a:rPr lang="en-US" dirty="0"/>
              <a:t>.f.A</a:t>
            </a:r>
            <a:r>
              <a:rPr lang="en-US" baseline="-25000" dirty="0"/>
              <a:t>Cu</a:t>
            </a:r>
            <a:r>
              <a:rPr lang="en-US" dirty="0"/>
              <a:t>.J</a:t>
            </a:r>
            <a:endParaRPr lang="vi-VN" dirty="0"/>
          </a:p>
          <a:p>
            <a:pPr marL="0" indent="0">
              <a:buNone/>
            </a:pPr>
            <a:r>
              <a:rPr lang="en-US" dirty="0" err="1"/>
              <a:t>Trong</a:t>
            </a:r>
            <a:r>
              <a:rPr lang="en-US" dirty="0"/>
              <a:t> </a:t>
            </a:r>
            <a:r>
              <a:rPr lang="en-US" dirty="0" err="1"/>
              <a:t>đó</a:t>
            </a:r>
            <a:r>
              <a:rPr lang="en-US" dirty="0"/>
              <a:t>:</a:t>
            </a:r>
            <a:endParaRPr lang="vi-VN" dirty="0"/>
          </a:p>
          <a:p>
            <a:pPr lvl="0"/>
            <a:r>
              <a:rPr lang="en-US" dirty="0"/>
              <a:t>K</a:t>
            </a:r>
            <a:r>
              <a:rPr lang="en-US" baseline="-25000" dirty="0"/>
              <a:t>s</a:t>
            </a:r>
            <a:r>
              <a:rPr lang="en-US" dirty="0"/>
              <a:t> – </a:t>
            </a:r>
            <a:r>
              <a:rPr lang="en-US" dirty="0" err="1"/>
              <a:t>hệ</a:t>
            </a:r>
            <a:r>
              <a:rPr lang="en-US" dirty="0"/>
              <a:t> </a:t>
            </a:r>
            <a:r>
              <a:rPr lang="en-US" dirty="0" err="1"/>
              <a:t>số</a:t>
            </a:r>
            <a:r>
              <a:rPr lang="en-US" dirty="0"/>
              <a:t> </a:t>
            </a:r>
            <a:r>
              <a:rPr lang="en-US" dirty="0" err="1"/>
              <a:t>dạng</a:t>
            </a:r>
            <a:r>
              <a:rPr lang="en-US" dirty="0"/>
              <a:t> </a:t>
            </a:r>
            <a:r>
              <a:rPr lang="en-US" dirty="0" err="1" smtClean="0"/>
              <a:t>sóng</a:t>
            </a:r>
            <a:r>
              <a:rPr lang="en-US" dirty="0" smtClean="0"/>
              <a:t> </a:t>
            </a:r>
            <a:r>
              <a:rPr lang="en-US" dirty="0" err="1"/>
              <a:t>điện</a:t>
            </a:r>
            <a:r>
              <a:rPr lang="en-US" dirty="0"/>
              <a:t> </a:t>
            </a:r>
            <a:r>
              <a:rPr lang="en-US" dirty="0" err="1"/>
              <a:t>áp</a:t>
            </a:r>
            <a:endParaRPr lang="vi-VN" dirty="0"/>
          </a:p>
          <a:p>
            <a:pPr lvl="0"/>
            <a:r>
              <a:rPr lang="en-US" dirty="0">
                <a:sym typeface="Symbol"/>
              </a:rPr>
              <a:t></a:t>
            </a:r>
            <a:r>
              <a:rPr lang="en-US" dirty="0"/>
              <a:t> - </a:t>
            </a:r>
            <a:r>
              <a:rPr lang="en-US" dirty="0" err="1"/>
              <a:t>từ</a:t>
            </a:r>
            <a:r>
              <a:rPr lang="en-US" dirty="0"/>
              <a:t> </a:t>
            </a:r>
            <a:r>
              <a:rPr lang="en-US" dirty="0" err="1"/>
              <a:t>thông</a:t>
            </a:r>
            <a:r>
              <a:rPr lang="en-US" dirty="0"/>
              <a:t> </a:t>
            </a:r>
            <a:r>
              <a:rPr lang="en-US" dirty="0" err="1"/>
              <a:t>lõi</a:t>
            </a:r>
            <a:endParaRPr lang="vi-VN" dirty="0"/>
          </a:p>
          <a:p>
            <a:pPr lvl="0"/>
            <a:r>
              <a:rPr lang="en-US" dirty="0"/>
              <a:t>B – </a:t>
            </a:r>
            <a:r>
              <a:rPr lang="en-US" dirty="0" err="1"/>
              <a:t>từ</a:t>
            </a:r>
            <a:r>
              <a:rPr lang="en-US" dirty="0"/>
              <a:t> </a:t>
            </a:r>
            <a:r>
              <a:rPr lang="en-US" dirty="0" err="1"/>
              <a:t>cảm</a:t>
            </a:r>
            <a:r>
              <a:rPr lang="en-US" dirty="0"/>
              <a:t> </a:t>
            </a:r>
            <a:r>
              <a:rPr lang="en-US" dirty="0" err="1"/>
              <a:t>lõi</a:t>
            </a:r>
            <a:endParaRPr lang="vi-VN" dirty="0"/>
          </a:p>
          <a:p>
            <a:pPr lvl="0"/>
            <a:r>
              <a:rPr lang="en-US" dirty="0" err="1"/>
              <a:t>A</a:t>
            </a:r>
            <a:r>
              <a:rPr lang="en-US" baseline="-25000" dirty="0" err="1"/>
              <a:t>Fe</a:t>
            </a:r>
            <a:r>
              <a:rPr lang="en-US" dirty="0"/>
              <a:t> – </a:t>
            </a:r>
            <a:r>
              <a:rPr lang="en-US" dirty="0" err="1"/>
              <a:t>tiết</a:t>
            </a:r>
            <a:r>
              <a:rPr lang="en-US" dirty="0"/>
              <a:t> </a:t>
            </a:r>
            <a:r>
              <a:rPr lang="en-US" dirty="0" err="1"/>
              <a:t>diện</a:t>
            </a:r>
            <a:r>
              <a:rPr lang="en-US" dirty="0"/>
              <a:t> </a:t>
            </a:r>
            <a:r>
              <a:rPr lang="en-US" dirty="0" err="1"/>
              <a:t>lõi</a:t>
            </a:r>
            <a:endParaRPr lang="vi-VN" dirty="0"/>
          </a:p>
          <a:p>
            <a:pPr lvl="0"/>
            <a:r>
              <a:rPr lang="en-US" dirty="0"/>
              <a:t>N</a:t>
            </a:r>
            <a:r>
              <a:rPr lang="en-US" baseline="-25000" dirty="0"/>
              <a:t>1</a:t>
            </a:r>
            <a:r>
              <a:rPr lang="en-US" dirty="0"/>
              <a:t> – </a:t>
            </a:r>
            <a:r>
              <a:rPr lang="en-US" dirty="0" err="1"/>
              <a:t>số</a:t>
            </a:r>
            <a:r>
              <a:rPr lang="en-US" dirty="0"/>
              <a:t> </a:t>
            </a:r>
            <a:r>
              <a:rPr lang="en-US" dirty="0" err="1"/>
              <a:t>vòng</a:t>
            </a:r>
            <a:r>
              <a:rPr lang="en-US" dirty="0"/>
              <a:t> </a:t>
            </a:r>
            <a:r>
              <a:rPr lang="en-US" dirty="0" err="1"/>
              <a:t>dây</a:t>
            </a:r>
            <a:r>
              <a:rPr lang="en-US" dirty="0"/>
              <a:t> </a:t>
            </a:r>
            <a:r>
              <a:rPr lang="en-US" dirty="0" err="1"/>
              <a:t>sơ</a:t>
            </a:r>
            <a:r>
              <a:rPr lang="en-US" dirty="0"/>
              <a:t> </a:t>
            </a:r>
            <a:r>
              <a:rPr lang="en-US" dirty="0" err="1"/>
              <a:t>cấp</a:t>
            </a:r>
            <a:endParaRPr lang="vi-VN" dirty="0"/>
          </a:p>
          <a:p>
            <a:pPr lvl="0"/>
            <a:r>
              <a:rPr lang="en-US" dirty="0"/>
              <a:t>F – </a:t>
            </a:r>
            <a:r>
              <a:rPr lang="en-US" dirty="0" err="1"/>
              <a:t>tần</a:t>
            </a:r>
            <a:r>
              <a:rPr lang="en-US" dirty="0"/>
              <a:t> </a:t>
            </a:r>
            <a:r>
              <a:rPr lang="en-US" dirty="0" err="1"/>
              <a:t>số</a:t>
            </a:r>
            <a:r>
              <a:rPr lang="en-US" dirty="0"/>
              <a:t> </a:t>
            </a:r>
            <a:r>
              <a:rPr lang="en-US" dirty="0" err="1"/>
              <a:t>dòng</a:t>
            </a:r>
            <a:r>
              <a:rPr lang="en-US" dirty="0"/>
              <a:t> </a:t>
            </a:r>
            <a:r>
              <a:rPr lang="en-US" dirty="0" err="1"/>
              <a:t>điện</a:t>
            </a:r>
            <a:r>
              <a:rPr lang="en-US" dirty="0"/>
              <a:t> </a:t>
            </a:r>
            <a:endParaRPr lang="vi-VN" dirty="0"/>
          </a:p>
          <a:p>
            <a:pPr lvl="0"/>
            <a:r>
              <a:rPr lang="en-US" dirty="0" err="1"/>
              <a:t>A</a:t>
            </a:r>
            <a:r>
              <a:rPr lang="en-US" baseline="-25000" dirty="0" err="1"/>
              <a:t>Cu</a:t>
            </a:r>
            <a:r>
              <a:rPr lang="en-US" baseline="-25000" dirty="0"/>
              <a:t>­</a:t>
            </a:r>
            <a:r>
              <a:rPr lang="en-US" dirty="0"/>
              <a:t> – </a:t>
            </a:r>
            <a:r>
              <a:rPr lang="en-US" dirty="0" err="1"/>
              <a:t>tiết</a:t>
            </a:r>
            <a:r>
              <a:rPr lang="en-US" dirty="0"/>
              <a:t> </a:t>
            </a:r>
            <a:r>
              <a:rPr lang="en-US" dirty="0" err="1"/>
              <a:t>diện</a:t>
            </a:r>
            <a:r>
              <a:rPr lang="en-US" dirty="0"/>
              <a:t> </a:t>
            </a:r>
            <a:r>
              <a:rPr lang="en-US" dirty="0" err="1"/>
              <a:t>dây</a:t>
            </a:r>
            <a:r>
              <a:rPr lang="en-US" dirty="0"/>
              <a:t> </a:t>
            </a:r>
            <a:r>
              <a:rPr lang="en-US" dirty="0" err="1"/>
              <a:t>dẫn</a:t>
            </a:r>
            <a:endParaRPr lang="vi-VN" dirty="0"/>
          </a:p>
          <a:p>
            <a:pPr lvl="0"/>
            <a:r>
              <a:rPr lang="en-US" dirty="0"/>
              <a:t>J­ – </a:t>
            </a:r>
            <a:r>
              <a:rPr lang="en-US" dirty="0" err="1"/>
              <a:t>mật</a:t>
            </a:r>
            <a:r>
              <a:rPr lang="en-US" dirty="0"/>
              <a:t> </a:t>
            </a:r>
            <a:r>
              <a:rPr lang="en-US" dirty="0" err="1"/>
              <a:t>độ</a:t>
            </a:r>
            <a:r>
              <a:rPr lang="en-US" dirty="0"/>
              <a:t> </a:t>
            </a:r>
            <a:r>
              <a:rPr lang="en-US" dirty="0" err="1"/>
              <a:t>dòng</a:t>
            </a:r>
            <a:r>
              <a:rPr lang="en-US" dirty="0"/>
              <a:t> </a:t>
            </a:r>
            <a:r>
              <a:rPr lang="en-US" dirty="0" err="1"/>
              <a:t>điện</a:t>
            </a:r>
            <a:r>
              <a:rPr lang="en-US" dirty="0"/>
              <a:t> </a:t>
            </a:r>
            <a:r>
              <a:rPr lang="en-US" dirty="0" err="1"/>
              <a:t>dây</a:t>
            </a:r>
            <a:r>
              <a:rPr lang="en-US" dirty="0"/>
              <a:t> </a:t>
            </a:r>
            <a:r>
              <a:rPr lang="en-US" dirty="0" err="1" smtClean="0"/>
              <a:t>dẫn</a:t>
            </a:r>
            <a:endParaRPr lang="vi-VN" dirty="0"/>
          </a:p>
          <a:p>
            <a:endParaRPr lang="vi-VN" dirty="0"/>
          </a:p>
        </p:txBody>
      </p:sp>
      <p:sp>
        <p:nvSpPr>
          <p:cNvPr id="4" name="Content Placeholder 2"/>
          <p:cNvSpPr txBox="1">
            <a:spLocks/>
          </p:cNvSpPr>
          <p:nvPr/>
        </p:nvSpPr>
        <p:spPr>
          <a:xfrm>
            <a:off x="5580112" y="1700808"/>
            <a:ext cx="3477072" cy="49685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err="1" smtClean="0"/>
              <a:t>Thông</a:t>
            </a:r>
            <a:r>
              <a:rPr lang="en-US" dirty="0" smtClean="0"/>
              <a:t> </a:t>
            </a:r>
            <a:r>
              <a:rPr lang="en-US" dirty="0" err="1" smtClean="0"/>
              <a:t>số</a:t>
            </a:r>
            <a:r>
              <a:rPr lang="en-US" dirty="0" smtClean="0"/>
              <a:t> </a:t>
            </a:r>
            <a:r>
              <a:rPr lang="en-US" dirty="0" err="1" smtClean="0"/>
              <a:t>lõi</a:t>
            </a:r>
            <a:r>
              <a:rPr lang="en-US" dirty="0" smtClean="0"/>
              <a:t> </a:t>
            </a:r>
            <a:r>
              <a:rPr lang="en-US" dirty="0" err="1" smtClean="0"/>
              <a:t>quyết</a:t>
            </a:r>
            <a:r>
              <a:rPr lang="en-US" dirty="0" smtClean="0"/>
              <a:t> </a:t>
            </a:r>
            <a:r>
              <a:rPr lang="en-US" dirty="0" err="1" smtClean="0"/>
              <a:t>định</a:t>
            </a:r>
            <a:r>
              <a:rPr lang="en-US" dirty="0" smtClean="0"/>
              <a:t> </a:t>
            </a:r>
            <a:r>
              <a:rPr lang="en-US" dirty="0" err="1" smtClean="0"/>
              <a:t>công</a:t>
            </a:r>
            <a:r>
              <a:rPr lang="en-US" dirty="0" smtClean="0"/>
              <a:t> </a:t>
            </a:r>
            <a:r>
              <a:rPr lang="en-US" dirty="0" err="1" smtClean="0"/>
              <a:t>suất</a:t>
            </a:r>
            <a:r>
              <a:rPr lang="en-US" dirty="0" smtClean="0"/>
              <a:t> </a:t>
            </a:r>
            <a:r>
              <a:rPr lang="en-US" dirty="0" err="1" smtClean="0"/>
              <a:t>biến</a:t>
            </a:r>
            <a:r>
              <a:rPr lang="en-US" dirty="0" smtClean="0"/>
              <a:t> </a:t>
            </a:r>
            <a:r>
              <a:rPr lang="en-US" dirty="0" err="1" smtClean="0"/>
              <a:t>áp</a:t>
            </a:r>
            <a:r>
              <a:rPr lang="en-US" dirty="0" smtClean="0"/>
              <a:t> </a:t>
            </a:r>
            <a:r>
              <a:rPr lang="en-US" dirty="0" err="1" smtClean="0"/>
              <a:t>chính</a:t>
            </a:r>
            <a:r>
              <a:rPr lang="en-US" dirty="0" smtClean="0"/>
              <a:t> </a:t>
            </a:r>
            <a:r>
              <a:rPr lang="en-US" dirty="0" err="1" smtClean="0"/>
              <a:t>là</a:t>
            </a:r>
            <a:r>
              <a:rPr lang="en-US" dirty="0" smtClean="0"/>
              <a:t> </a:t>
            </a:r>
            <a:r>
              <a:rPr lang="en-US" dirty="0" err="1" smtClean="0"/>
              <a:t>tiết</a:t>
            </a:r>
            <a:r>
              <a:rPr lang="en-US" dirty="0" smtClean="0"/>
              <a:t> </a:t>
            </a:r>
            <a:r>
              <a:rPr lang="en-US" dirty="0" err="1" smtClean="0"/>
              <a:t>diện</a:t>
            </a:r>
            <a:r>
              <a:rPr lang="en-US" dirty="0" smtClean="0"/>
              <a:t> </a:t>
            </a:r>
            <a:r>
              <a:rPr lang="en-US" dirty="0" err="1" smtClean="0"/>
              <a:t>lõi</a:t>
            </a:r>
            <a:r>
              <a:rPr lang="en-US" dirty="0" smtClean="0"/>
              <a:t> </a:t>
            </a:r>
            <a:r>
              <a:rPr lang="en-US" dirty="0" err="1" smtClean="0">
                <a:solidFill>
                  <a:srgbClr val="FF0000"/>
                </a:solidFill>
              </a:rPr>
              <a:t>A</a:t>
            </a:r>
            <a:r>
              <a:rPr lang="en-US" baseline="-25000" dirty="0" err="1" smtClean="0">
                <a:solidFill>
                  <a:srgbClr val="FF0000"/>
                </a:solidFill>
              </a:rPr>
              <a:t>Fe</a:t>
            </a:r>
            <a:endParaRPr lang="vi-VN" dirty="0" smtClean="0">
              <a:solidFill>
                <a:srgbClr val="FF0000"/>
              </a:solidFill>
            </a:endParaRPr>
          </a:p>
        </p:txBody>
      </p:sp>
    </p:spTree>
    <p:extLst>
      <p:ext uri="{BB962C8B-B14F-4D97-AF65-F5344CB8AC3E}">
        <p14:creationId xmlns:p14="http://schemas.microsoft.com/office/powerpoint/2010/main" val="2589416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6912768" cy="778098"/>
          </a:xfrm>
          <a:solidFill>
            <a:srgbClr val="FFFF00"/>
          </a:solidFill>
        </p:spPr>
        <p:txBody>
          <a:bodyPr>
            <a:normAutofit/>
          </a:bodyPr>
          <a:lstStyle/>
          <a:p>
            <a:r>
              <a:rPr lang="en-US" b="1" dirty="0" smtClean="0">
                <a:solidFill>
                  <a:srgbClr val="009900"/>
                </a:solidFill>
                <a:latin typeface="Times New Roman" pitchFamily="18" charset="0"/>
                <a:cs typeface="Times New Roman" pitchFamily="18" charset="0"/>
              </a:rPr>
              <a:t>3. </a:t>
            </a:r>
            <a:r>
              <a:rPr lang="en-US" b="1" dirty="0" err="1">
                <a:solidFill>
                  <a:srgbClr val="009900"/>
                </a:solidFill>
                <a:latin typeface="Times New Roman" pitchFamily="18" charset="0"/>
                <a:cs typeface="Times New Roman" pitchFamily="18" charset="0"/>
              </a:rPr>
              <a:t>Lựa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kích</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thước</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lõi</a:t>
            </a:r>
            <a:endParaRPr lang="vi-VN" b="1" dirty="0"/>
          </a:p>
        </p:txBody>
      </p:sp>
      <p:sp>
        <p:nvSpPr>
          <p:cNvPr id="3" name="Content Placeholder 2"/>
          <p:cNvSpPr>
            <a:spLocks noGrp="1"/>
          </p:cNvSpPr>
          <p:nvPr>
            <p:ph idx="1"/>
          </p:nvPr>
        </p:nvSpPr>
        <p:spPr>
          <a:xfrm>
            <a:off x="457200" y="980729"/>
            <a:ext cx="8229600" cy="792088"/>
          </a:xfrm>
        </p:spPr>
        <p:txBody>
          <a:bodyPr>
            <a:normAutofit/>
          </a:bodyPr>
          <a:lstStyle/>
          <a:p>
            <a:pPr marL="0" indent="0">
              <a:buNone/>
            </a:pPr>
            <a:r>
              <a:rPr lang="vi-VN" b="1" dirty="0" smtClean="0"/>
              <a:t>3.1 Cơ sở chọn kích thước lõi</a:t>
            </a:r>
            <a:endParaRPr lang="vi-VN" dirty="0"/>
          </a:p>
          <a:p>
            <a:pPr marL="0" indent="0">
              <a:buNone/>
            </a:pPr>
            <a:endParaRPr lang="vi-VN"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5" name="Object 4"/>
          <p:cNvGraphicFramePr>
            <a:graphicFrameLocks noChangeAspect="1"/>
          </p:cNvGraphicFramePr>
          <p:nvPr>
            <p:extLst>
              <p:ext uri="{D42A27DB-BD31-4B8C-83A1-F6EECF244321}">
                <p14:modId xmlns:p14="http://schemas.microsoft.com/office/powerpoint/2010/main" val="157600436"/>
              </p:ext>
            </p:extLst>
          </p:nvPr>
        </p:nvGraphicFramePr>
        <p:xfrm>
          <a:off x="1259632" y="4005064"/>
          <a:ext cx="2088232" cy="992427"/>
        </p:xfrm>
        <a:graphic>
          <a:graphicData uri="http://schemas.openxmlformats.org/presentationml/2006/ole">
            <mc:AlternateContent xmlns:mc="http://schemas.openxmlformats.org/markup-compatibility/2006">
              <mc:Choice xmlns:v="urn:schemas-microsoft-com:vml" Requires="v">
                <p:oleObj spid="_x0000_s1040" r:id="rId3" imgW="965619" imgH="457399" progId="Equation.3">
                  <p:embed/>
                </p:oleObj>
              </mc:Choice>
              <mc:Fallback>
                <p:oleObj r:id="rId3" imgW="965619" imgH="457399"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4005064"/>
                        <a:ext cx="2088232" cy="992427"/>
                      </a:xfrm>
                      <a:prstGeom prst="rect">
                        <a:avLst/>
                      </a:prstGeom>
                      <a:noFill/>
                    </p:spPr>
                  </p:pic>
                </p:oleObj>
              </mc:Fallback>
            </mc:AlternateContent>
          </a:graphicData>
        </a:graphic>
      </p:graphicFrame>
      <p:sp>
        <p:nvSpPr>
          <p:cNvPr id="6" name="Content Placeholder 2"/>
          <p:cNvSpPr txBox="1">
            <a:spLocks/>
          </p:cNvSpPr>
          <p:nvPr/>
        </p:nvSpPr>
        <p:spPr>
          <a:xfrm>
            <a:off x="457200" y="1700808"/>
            <a:ext cx="8229600" cy="4680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Có thể viết dưới dạng khác</a:t>
            </a:r>
          </a:p>
          <a:p>
            <a:pPr marL="0" indent="0">
              <a:buFont typeface="Arial" pitchFamily="34" charset="0"/>
              <a:buNone/>
            </a:pPr>
            <a:endParaRPr lang="vi-VN" dirty="0"/>
          </a:p>
        </p:txBody>
      </p:sp>
      <mc:AlternateContent xmlns:mc="http://schemas.openxmlformats.org/markup-compatibility/2006" xmlns:a14="http://schemas.microsoft.com/office/drawing/2010/main">
        <mc:Choice Requires="a14">
          <p:sp>
            <p:nvSpPr>
              <p:cNvPr id="7" name="Rectangle 6"/>
              <p:cNvSpPr/>
              <p:nvPr/>
            </p:nvSpPr>
            <p:spPr>
              <a:xfrm>
                <a:off x="834505" y="2513199"/>
                <a:ext cx="3744416" cy="1183529"/>
              </a:xfrm>
              <a:prstGeom prst="rect">
                <a:avLst/>
              </a:prstGeom>
            </p:spPr>
            <p:txBody>
              <a:bodyPr wrap="square">
                <a:spAutoFit/>
              </a:bodyPr>
              <a:lstStyle/>
              <a:p>
                <a:pPr indent="457200">
                  <a:spcAft>
                    <a:spcPts val="0"/>
                  </a:spcAft>
                </a:pPr>
                <a14:m>
                  <m:oMathPara xmlns:m="http://schemas.openxmlformats.org/officeDocument/2006/math">
                    <m:oMathParaPr>
                      <m:jc m:val="centerGroup"/>
                    </m:oMathParaPr>
                    <m:oMath xmlns:m="http://schemas.openxmlformats.org/officeDocument/2006/math">
                      <m:r>
                        <a:rPr lang="vi-VN" sz="2400" i="1">
                          <a:latin typeface="Cambria Math"/>
                          <a:ea typeface="Times New Roman"/>
                        </a:rPr>
                        <m:t>𝑁</m:t>
                      </m:r>
                      <m:r>
                        <a:rPr lang="vi-VN" sz="2400" i="1">
                          <a:latin typeface="Cambria Math"/>
                          <a:ea typeface="Times New Roman"/>
                        </a:rPr>
                        <m:t>=</m:t>
                      </m:r>
                      <m:rad>
                        <m:radPr>
                          <m:degHide m:val="on"/>
                          <m:ctrlPr>
                            <a:rPr lang="vi-VN" sz="2400" i="1">
                              <a:effectLst/>
                              <a:latin typeface="Cambria Math"/>
                              <a:ea typeface="Times New Roman"/>
                            </a:rPr>
                          </m:ctrlPr>
                        </m:radPr>
                        <m:deg/>
                        <m:e>
                          <m:f>
                            <m:fPr>
                              <m:ctrlPr>
                                <a:rPr lang="vi-VN" sz="2400" i="1">
                                  <a:effectLst/>
                                  <a:latin typeface="Cambria Math"/>
                                  <a:ea typeface="Times New Roman"/>
                                </a:rPr>
                              </m:ctrlPr>
                            </m:fPr>
                            <m:num>
                              <m:sSub>
                                <m:sSubPr>
                                  <m:ctrlPr>
                                    <a:rPr lang="vi-VN" sz="2400" i="1">
                                      <a:effectLst/>
                                      <a:latin typeface="Cambria Math"/>
                                      <a:ea typeface="Times New Roman"/>
                                    </a:rPr>
                                  </m:ctrlPr>
                                </m:sSubPr>
                                <m:e>
                                  <m:r>
                                    <a:rPr lang="vi-VN" sz="2400" i="1">
                                      <a:effectLst/>
                                      <a:latin typeface="Cambria Math"/>
                                      <a:ea typeface="Times New Roman"/>
                                    </a:rPr>
                                    <m:t>𝑙</m:t>
                                  </m:r>
                                </m:e>
                                <m:sub>
                                  <m:r>
                                    <a:rPr lang="vi-VN" sz="2400" i="1">
                                      <a:effectLst/>
                                      <a:latin typeface="Cambria Math"/>
                                      <a:ea typeface="Times New Roman"/>
                                    </a:rPr>
                                    <m:t>𝑒</m:t>
                                  </m:r>
                                </m:sub>
                              </m:sSub>
                              <m:r>
                                <a:rPr lang="vi-VN" sz="2400" i="1">
                                  <a:effectLst/>
                                  <a:latin typeface="Cambria Math"/>
                                  <a:ea typeface="Times New Roman"/>
                                </a:rPr>
                                <m:t>.</m:t>
                              </m:r>
                              <m:r>
                                <a:rPr lang="vi-VN" sz="2400" i="1">
                                  <a:effectLst/>
                                  <a:latin typeface="Cambria Math"/>
                                  <a:ea typeface="Times New Roman"/>
                                </a:rPr>
                                <m:t>𝐿</m:t>
                              </m:r>
                            </m:num>
                            <m:den>
                              <m:sSub>
                                <m:sSubPr>
                                  <m:ctrlPr>
                                    <a:rPr lang="vi-VN" sz="2400" i="1">
                                      <a:effectLst/>
                                      <a:latin typeface="Cambria Math"/>
                                      <a:ea typeface="Times New Roman"/>
                                    </a:rPr>
                                  </m:ctrlPr>
                                </m:sSubPr>
                                <m:e>
                                  <m:r>
                                    <a:rPr lang="vi-VN" sz="2400" i="1">
                                      <a:effectLst/>
                                      <a:latin typeface="Cambria Math"/>
                                      <a:ea typeface="Times New Roman"/>
                                    </a:rPr>
                                    <m:t>𝜇</m:t>
                                  </m:r>
                                </m:e>
                                <m:sub>
                                  <m:r>
                                    <a:rPr lang="vi-VN" sz="2400" i="1">
                                      <a:effectLst/>
                                      <a:latin typeface="Cambria Math"/>
                                      <a:ea typeface="Times New Roman"/>
                                    </a:rPr>
                                    <m:t>0</m:t>
                                  </m:r>
                                </m:sub>
                              </m:sSub>
                              <m:r>
                                <a:rPr lang="vi-VN" sz="2400" i="1">
                                  <a:effectLst/>
                                  <a:latin typeface="Cambria Math"/>
                                  <a:ea typeface="Times New Roman"/>
                                </a:rPr>
                                <m:t>.</m:t>
                              </m:r>
                              <m:sSub>
                                <m:sSubPr>
                                  <m:ctrlPr>
                                    <a:rPr lang="vi-VN" sz="2400" i="1">
                                      <a:effectLst/>
                                      <a:latin typeface="Cambria Math"/>
                                      <a:ea typeface="Times New Roman"/>
                                    </a:rPr>
                                  </m:ctrlPr>
                                </m:sSubPr>
                                <m:e>
                                  <m:r>
                                    <a:rPr lang="vi-VN" sz="2400" i="1">
                                      <a:effectLst/>
                                      <a:latin typeface="Cambria Math"/>
                                      <a:ea typeface="Times New Roman"/>
                                    </a:rPr>
                                    <m:t>𝜇</m:t>
                                  </m:r>
                                </m:e>
                                <m:sub>
                                  <m:r>
                                    <a:rPr lang="vi-VN" sz="2400" i="1">
                                      <a:effectLst/>
                                      <a:latin typeface="Cambria Math"/>
                                      <a:ea typeface="Times New Roman"/>
                                    </a:rPr>
                                    <m:t>𝑒</m:t>
                                  </m:r>
                                </m:sub>
                              </m:sSub>
                              <m:r>
                                <a:rPr lang="vi-VN" sz="2400" i="1">
                                  <a:effectLst/>
                                  <a:latin typeface="Cambria Math"/>
                                  <a:ea typeface="Times New Roman"/>
                                </a:rPr>
                                <m:t>.</m:t>
                              </m:r>
                              <m:sSub>
                                <m:sSubPr>
                                  <m:ctrlPr>
                                    <a:rPr lang="vi-VN" sz="2400" i="1">
                                      <a:effectLst/>
                                      <a:latin typeface="Cambria Math"/>
                                      <a:ea typeface="Times New Roman"/>
                                    </a:rPr>
                                  </m:ctrlPr>
                                </m:sSubPr>
                                <m:e>
                                  <m:r>
                                    <a:rPr lang="vi-VN" sz="2400" i="1">
                                      <a:effectLst/>
                                      <a:latin typeface="Cambria Math"/>
                                      <a:ea typeface="Times New Roman"/>
                                    </a:rPr>
                                    <m:t>𝐴</m:t>
                                  </m:r>
                                </m:e>
                                <m:sub>
                                  <m:r>
                                    <a:rPr lang="vi-VN" sz="2400" i="1">
                                      <a:effectLst/>
                                      <a:latin typeface="Cambria Math"/>
                                      <a:ea typeface="Times New Roman"/>
                                    </a:rPr>
                                    <m:t>𝑐</m:t>
                                  </m:r>
                                </m:sub>
                              </m:sSub>
                              <m:r>
                                <a:rPr lang="vi-VN" sz="2400" i="1">
                                  <a:effectLst/>
                                  <a:latin typeface="Cambria Math"/>
                                  <a:ea typeface="Times New Roman"/>
                                </a:rPr>
                                <m:t>..</m:t>
                              </m:r>
                              <m:sSup>
                                <m:sSupPr>
                                  <m:ctrlPr>
                                    <a:rPr lang="vi-VN" sz="2400" i="1">
                                      <a:effectLst/>
                                      <a:latin typeface="Cambria Math"/>
                                      <a:ea typeface="Times New Roman"/>
                                    </a:rPr>
                                  </m:ctrlPr>
                                </m:sSupPr>
                                <m:e>
                                  <m:r>
                                    <a:rPr lang="vi-VN" sz="2400" i="1">
                                      <a:effectLst/>
                                      <a:latin typeface="Cambria Math"/>
                                      <a:ea typeface="Times New Roman"/>
                                    </a:rPr>
                                    <m:t>10</m:t>
                                  </m:r>
                                </m:e>
                                <m:sup>
                                  <m:r>
                                    <a:rPr lang="vi-VN" sz="2400" i="1">
                                      <a:effectLst/>
                                      <a:latin typeface="Cambria Math"/>
                                      <a:ea typeface="Times New Roman"/>
                                    </a:rPr>
                                    <m:t>−2</m:t>
                                  </m:r>
                                </m:sup>
                              </m:sSup>
                            </m:den>
                          </m:f>
                        </m:e>
                      </m:rad>
                    </m:oMath>
                  </m:oMathPara>
                </a14:m>
                <a:endParaRPr lang="vi-VN" sz="2400" dirty="0">
                  <a:effectLst/>
                  <a:latin typeface="Times New Roman"/>
                  <a:ea typeface="Times New Roman"/>
                </a:endParaRPr>
              </a:p>
            </p:txBody>
          </p:sp>
        </mc:Choice>
        <mc:Fallback xmlns="">
          <p:sp>
            <p:nvSpPr>
              <p:cNvPr id="7" name="Rectangle 6"/>
              <p:cNvSpPr>
                <a:spLocks noRot="1" noChangeAspect="1" noMove="1" noResize="1" noEditPoints="1" noAdjustHandles="1" noChangeArrowheads="1" noChangeShapeType="1" noTextEdit="1"/>
              </p:cNvSpPr>
              <p:nvPr/>
            </p:nvSpPr>
            <p:spPr>
              <a:xfrm>
                <a:off x="834505" y="2513199"/>
                <a:ext cx="3744416" cy="1183529"/>
              </a:xfrm>
              <a:prstGeom prst="rect">
                <a:avLst/>
              </a:prstGeom>
              <a:blipFill rotWithShape="1">
                <a:blip r:embed="rId5"/>
                <a:stretch>
                  <a:fillRect/>
                </a:stretch>
              </a:blipFill>
            </p:spPr>
            <p:txBody>
              <a:bodyPr/>
              <a:lstStyle/>
              <a:p>
                <a:r>
                  <a:rPr lang="vi-VN">
                    <a:noFill/>
                  </a:rPr>
                  <a:t> </a:t>
                </a:r>
              </a:p>
            </p:txBody>
          </p:sp>
        </mc:Fallback>
      </mc:AlternateContent>
      <p:sp>
        <p:nvSpPr>
          <p:cNvPr id="8" name="Content Placeholder 2"/>
          <p:cNvSpPr txBox="1">
            <a:spLocks/>
          </p:cNvSpPr>
          <p:nvPr/>
        </p:nvSpPr>
        <p:spPr>
          <a:xfrm>
            <a:off x="462955" y="2168860"/>
            <a:ext cx="8229600" cy="9361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Cho cuộn dây</a:t>
            </a:r>
          </a:p>
          <a:p>
            <a:pPr marL="0" indent="0">
              <a:buFont typeface="Arial" pitchFamily="34" charset="0"/>
              <a:buNone/>
            </a:pPr>
            <a:endParaRPr lang="vi-VN" dirty="0"/>
          </a:p>
        </p:txBody>
      </p:sp>
      <p:sp>
        <p:nvSpPr>
          <p:cNvPr id="9" name="Content Placeholder 2"/>
          <p:cNvSpPr txBox="1">
            <a:spLocks/>
          </p:cNvSpPr>
          <p:nvPr/>
        </p:nvSpPr>
        <p:spPr>
          <a:xfrm>
            <a:off x="285850" y="3573016"/>
            <a:ext cx="8229600" cy="63582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Cho biến áp</a:t>
            </a:r>
          </a:p>
          <a:p>
            <a:pPr marL="0" indent="0">
              <a:buFont typeface="Arial" pitchFamily="34" charset="0"/>
              <a:buNone/>
            </a:pPr>
            <a:endParaRPr lang="vi-VN" dirty="0"/>
          </a:p>
        </p:txBody>
      </p:sp>
      <p:sp>
        <p:nvSpPr>
          <p:cNvPr id="10" name="Content Placeholder 2"/>
          <p:cNvSpPr txBox="1">
            <a:spLocks/>
          </p:cNvSpPr>
          <p:nvPr/>
        </p:nvSpPr>
        <p:spPr>
          <a:xfrm>
            <a:off x="277863" y="4996011"/>
            <a:ext cx="8458076" cy="1224136"/>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vi-VN" sz="2400" dirty="0" smtClean="0"/>
              <a:t>Trong các công thức này số vòng dây tỷ lệ nghịch tiết diện.</a:t>
            </a:r>
          </a:p>
          <a:p>
            <a:pPr marL="0" indent="0">
              <a:buFont typeface="Arial" pitchFamily="34" charset="0"/>
              <a:buNone/>
            </a:pPr>
            <a:r>
              <a:rPr lang="vi-VN" sz="2400" dirty="0" smtClean="0"/>
              <a:t>Tuy nhiên lõi Ferrit được chế tạo sẵn nên chọn tiết diện lõi ngay sẽ phải làm đi làm lại nhiều lần do không đáp ứng cửa sổ</a:t>
            </a:r>
          </a:p>
        </p:txBody>
      </p:sp>
    </p:spTree>
    <p:extLst>
      <p:ext uri="{BB962C8B-B14F-4D97-AF65-F5344CB8AC3E}">
        <p14:creationId xmlns:p14="http://schemas.microsoft.com/office/powerpoint/2010/main" val="32288728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6912768" cy="778098"/>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3</a:t>
            </a:r>
            <a:r>
              <a:rPr lang="en-US" b="1" dirty="0" smtClean="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Lựa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kích</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thước</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lõi</a:t>
            </a:r>
            <a:endParaRPr lang="vi-VN" b="1" dirty="0"/>
          </a:p>
        </p:txBody>
      </p:sp>
      <p:sp>
        <p:nvSpPr>
          <p:cNvPr id="3" name="Content Placeholder 2"/>
          <p:cNvSpPr>
            <a:spLocks noGrp="1"/>
          </p:cNvSpPr>
          <p:nvPr>
            <p:ph idx="1"/>
          </p:nvPr>
        </p:nvSpPr>
        <p:spPr>
          <a:xfrm>
            <a:off x="457200" y="980729"/>
            <a:ext cx="8229600" cy="720080"/>
          </a:xfrm>
        </p:spPr>
        <p:txBody>
          <a:bodyPr>
            <a:normAutofit/>
          </a:bodyPr>
          <a:lstStyle/>
          <a:p>
            <a:pPr marL="0" indent="0">
              <a:buNone/>
            </a:pPr>
            <a:r>
              <a:rPr lang="vi-VN" b="1" dirty="0" smtClean="0"/>
              <a:t>3.2 Lõi được chọn theo tích diện tích</a:t>
            </a:r>
            <a:endParaRPr lang="vi-VN" dirty="0"/>
          </a:p>
          <a:p>
            <a:pPr marL="0" indent="0">
              <a:buNone/>
            </a:pPr>
            <a:endParaRPr lang="vi-VN" dirty="0"/>
          </a:p>
        </p:txBody>
      </p:sp>
      <mc:AlternateContent xmlns:mc="http://schemas.openxmlformats.org/markup-compatibility/2006" xmlns:a14="http://schemas.microsoft.com/office/drawing/2010/main">
        <mc:Choice Requires="a14">
          <p:sp>
            <p:nvSpPr>
              <p:cNvPr id="5" name="Rectangle 4"/>
              <p:cNvSpPr/>
              <p:nvPr/>
            </p:nvSpPr>
            <p:spPr>
              <a:xfrm>
                <a:off x="625916" y="1584821"/>
                <a:ext cx="2665602" cy="6937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vi-VN" i="1" smtClean="0">
                              <a:latin typeface="Cambria Math"/>
                            </a:rPr>
                          </m:ctrlPr>
                        </m:sSubPr>
                        <m:e>
                          <m:r>
                            <a:rPr lang="en-US" i="1">
                              <a:effectLst/>
                              <a:latin typeface="Cambria Math"/>
                              <a:ea typeface="Times New Roman"/>
                              <a:cs typeface="Times New Roman"/>
                            </a:rPr>
                            <m:t>𝐴</m:t>
                          </m:r>
                        </m:e>
                        <m:sub>
                          <m:r>
                            <a:rPr lang="en-US" i="1">
                              <a:effectLst/>
                              <a:latin typeface="Cambria Math"/>
                              <a:ea typeface="Times New Roman"/>
                              <a:cs typeface="Times New Roman"/>
                            </a:rPr>
                            <m:t>𝑝</m:t>
                          </m:r>
                        </m:sub>
                      </m:sSub>
                      <m:r>
                        <a:rPr lang="en-US" b="0" i="1" smtClean="0">
                          <a:effectLst/>
                          <a:latin typeface="Cambria Math"/>
                          <a:ea typeface="Times New Roman"/>
                          <a:cs typeface="Times New Roman"/>
                        </a:rPr>
                        <m:t>=</m:t>
                      </m:r>
                      <m:sSub>
                        <m:sSubPr>
                          <m:ctrlPr>
                            <a:rPr lang="vi-VN" i="1">
                              <a:latin typeface="Cambria Math"/>
                            </a:rPr>
                          </m:ctrlPr>
                        </m:sSubPr>
                        <m:e>
                          <m:r>
                            <a:rPr lang="en-US" i="1">
                              <a:latin typeface="Cambria Math"/>
                            </a:rPr>
                            <m:t>𝐴</m:t>
                          </m:r>
                        </m:e>
                        <m:sub>
                          <m:r>
                            <a:rPr lang="en-US" i="1">
                              <a:latin typeface="Cambria Math"/>
                            </a:rPr>
                            <m:t>𝑤</m:t>
                          </m:r>
                        </m:sub>
                      </m:sSub>
                      <m:r>
                        <a:rPr lang="en-US" i="1">
                          <a:latin typeface="Cambria Math"/>
                        </a:rPr>
                        <m:t>.</m:t>
                      </m:r>
                      <m:sSub>
                        <m:sSubPr>
                          <m:ctrlPr>
                            <a:rPr lang="vi-VN" i="1">
                              <a:latin typeface="Cambria Math"/>
                            </a:rPr>
                          </m:ctrlPr>
                        </m:sSubPr>
                        <m:e>
                          <m:r>
                            <a:rPr lang="en-US" i="1">
                              <a:latin typeface="Cambria Math"/>
                            </a:rPr>
                            <m:t>𝐴</m:t>
                          </m:r>
                        </m:e>
                        <m:sub>
                          <m:r>
                            <a:rPr lang="en-US" i="1">
                              <a:latin typeface="Cambria Math"/>
                            </a:rPr>
                            <m:t>𝑒</m:t>
                          </m:r>
                        </m:sub>
                      </m:sSub>
                      <m:r>
                        <a:rPr lang="en-US" i="1">
                          <a:effectLst/>
                          <a:latin typeface="Cambria Math"/>
                          <a:ea typeface="Times New Roman"/>
                          <a:cs typeface="Times New Roman"/>
                        </a:rPr>
                        <m:t>=</m:t>
                      </m:r>
                      <m:f>
                        <m:fPr>
                          <m:ctrlPr>
                            <a:rPr lang="vi-VN" i="1">
                              <a:effectLst/>
                              <a:latin typeface="Cambria Math"/>
                            </a:rPr>
                          </m:ctrlPr>
                        </m:fPr>
                        <m:num>
                          <m:r>
                            <a:rPr lang="en-US" i="1">
                              <a:effectLst/>
                              <a:latin typeface="Cambria Math"/>
                              <a:ea typeface="Times New Roman"/>
                              <a:cs typeface="Times New Roman"/>
                            </a:rPr>
                            <m:t>2.</m:t>
                          </m:r>
                          <m:r>
                            <a:rPr lang="en-US" i="1">
                              <a:effectLst/>
                              <a:latin typeface="Cambria Math"/>
                              <a:ea typeface="Times New Roman"/>
                              <a:cs typeface="Times New Roman"/>
                            </a:rPr>
                            <m:t>𝐸</m:t>
                          </m:r>
                          <m:r>
                            <a:rPr lang="en-US" i="1">
                              <a:effectLst/>
                              <a:latin typeface="Cambria Math"/>
                              <a:ea typeface="Times New Roman"/>
                              <a:cs typeface="Times New Roman"/>
                            </a:rPr>
                            <m:t>.</m:t>
                          </m:r>
                          <m:sSup>
                            <m:sSupPr>
                              <m:ctrlPr>
                                <a:rPr lang="vi-VN" i="1">
                                  <a:effectLst/>
                                  <a:latin typeface="Cambria Math"/>
                                </a:rPr>
                              </m:ctrlPr>
                            </m:sSupPr>
                            <m:e>
                              <m:r>
                                <a:rPr lang="en-US" i="1">
                                  <a:effectLst/>
                                  <a:latin typeface="Cambria Math"/>
                                  <a:ea typeface="Times New Roman"/>
                                  <a:cs typeface="Times New Roman"/>
                                </a:rPr>
                                <m:t>10</m:t>
                              </m:r>
                            </m:e>
                            <m:sup>
                              <m:r>
                                <a:rPr lang="en-US" i="1">
                                  <a:effectLst/>
                                  <a:latin typeface="Cambria Math"/>
                                  <a:ea typeface="Times New Roman"/>
                                  <a:cs typeface="Times New Roman"/>
                                </a:rPr>
                                <m:t>4</m:t>
                              </m:r>
                            </m:sup>
                          </m:sSup>
                        </m:num>
                        <m:den>
                          <m:sSub>
                            <m:sSubPr>
                              <m:ctrlPr>
                                <a:rPr lang="vi-VN" i="1">
                                  <a:effectLst/>
                                  <a:latin typeface="Cambria Math"/>
                                </a:rPr>
                              </m:ctrlPr>
                            </m:sSubPr>
                            <m:e>
                              <m:r>
                                <a:rPr lang="en-US" i="1">
                                  <a:effectLst/>
                                  <a:latin typeface="Cambria Math"/>
                                  <a:ea typeface="Times New Roman"/>
                                  <a:cs typeface="Times New Roman"/>
                                </a:rPr>
                                <m:t>𝐵</m:t>
                              </m:r>
                            </m:e>
                            <m:sub>
                              <m:r>
                                <a:rPr lang="en-US" i="1">
                                  <a:effectLst/>
                                  <a:latin typeface="Cambria Math"/>
                                  <a:ea typeface="Times New Roman"/>
                                  <a:cs typeface="Times New Roman"/>
                                </a:rPr>
                                <m:t>𝑚</m:t>
                              </m:r>
                            </m:sub>
                          </m:sSub>
                          <m:r>
                            <a:rPr lang="en-US" i="1">
                              <a:effectLst/>
                              <a:latin typeface="Cambria Math"/>
                              <a:ea typeface="Times New Roman"/>
                              <a:cs typeface="Times New Roman"/>
                            </a:rPr>
                            <m:t>.</m:t>
                          </m:r>
                          <m:r>
                            <a:rPr lang="en-US" i="1">
                              <a:effectLst/>
                              <a:latin typeface="Cambria Math"/>
                              <a:ea typeface="Times New Roman"/>
                              <a:cs typeface="Times New Roman"/>
                            </a:rPr>
                            <m:t>𝐽</m:t>
                          </m:r>
                          <m:r>
                            <a:rPr lang="en-US" i="1">
                              <a:effectLst/>
                              <a:latin typeface="Cambria Math"/>
                              <a:ea typeface="Times New Roman"/>
                              <a:cs typeface="Times New Roman"/>
                            </a:rPr>
                            <m:t>.</m:t>
                          </m:r>
                          <m:sSub>
                            <m:sSubPr>
                              <m:ctrlPr>
                                <a:rPr lang="vi-VN" i="1">
                                  <a:effectLst/>
                                  <a:latin typeface="Cambria Math"/>
                                </a:rPr>
                              </m:ctrlPr>
                            </m:sSubPr>
                            <m:e>
                              <m:r>
                                <a:rPr lang="en-US" i="1">
                                  <a:effectLst/>
                                  <a:latin typeface="Cambria Math"/>
                                  <a:ea typeface="Times New Roman"/>
                                  <a:cs typeface="Times New Roman"/>
                                </a:rPr>
                                <m:t>𝐾</m:t>
                              </m:r>
                            </m:e>
                            <m:sub>
                              <m:r>
                                <a:rPr lang="en-US" i="1">
                                  <a:effectLst/>
                                  <a:latin typeface="Cambria Math"/>
                                  <a:ea typeface="Times New Roman"/>
                                  <a:cs typeface="Times New Roman"/>
                                </a:rPr>
                                <m:t>𝑠𝑑</m:t>
                              </m:r>
                            </m:sub>
                          </m:sSub>
                        </m:den>
                      </m:f>
                    </m:oMath>
                  </m:oMathPara>
                </a14:m>
                <a:endParaRPr lang="vi-VN" dirty="0"/>
              </a:p>
            </p:txBody>
          </p:sp>
        </mc:Choice>
        <mc:Fallback xmlns="">
          <p:sp>
            <p:nvSpPr>
              <p:cNvPr id="5" name="Rectangle 4"/>
              <p:cNvSpPr>
                <a:spLocks noRot="1" noChangeAspect="1" noMove="1" noResize="1" noEditPoints="1" noAdjustHandles="1" noChangeArrowheads="1" noChangeShapeType="1" noTextEdit="1"/>
              </p:cNvSpPr>
              <p:nvPr/>
            </p:nvSpPr>
            <p:spPr>
              <a:xfrm>
                <a:off x="625916" y="1584821"/>
                <a:ext cx="2665602" cy="693780"/>
              </a:xfrm>
              <a:prstGeom prst="rect">
                <a:avLst/>
              </a:prstGeom>
              <a:blipFill rotWithShape="1">
                <a:blip r:embed="rId2"/>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625916" y="2924252"/>
                <a:ext cx="4081823" cy="82163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vi-VN" i="1">
                              <a:latin typeface="Cambria Math"/>
                            </a:rPr>
                          </m:ctrlPr>
                        </m:sSubPr>
                        <m:e>
                          <m:r>
                            <a:rPr lang="en-US" i="1">
                              <a:effectLst/>
                              <a:latin typeface="Cambria Math"/>
                              <a:ea typeface="Times New Roman"/>
                              <a:cs typeface="Times New Roman"/>
                            </a:rPr>
                            <m:t>𝐴</m:t>
                          </m:r>
                        </m:e>
                        <m:sub>
                          <m:r>
                            <a:rPr lang="en-US" i="1">
                              <a:effectLst/>
                              <a:latin typeface="Cambria Math"/>
                              <a:ea typeface="Times New Roman"/>
                              <a:cs typeface="Times New Roman"/>
                            </a:rPr>
                            <m:t>𝑝</m:t>
                          </m:r>
                        </m:sub>
                      </m:sSub>
                      <m:r>
                        <a:rPr lang="en-US" i="1">
                          <a:effectLst/>
                          <a:latin typeface="Cambria Math"/>
                          <a:ea typeface="Times New Roman"/>
                          <a:cs typeface="Times New Roman"/>
                        </a:rPr>
                        <m:t>=</m:t>
                      </m:r>
                      <m:sSub>
                        <m:sSubPr>
                          <m:ctrlPr>
                            <a:rPr lang="vi-VN" i="1">
                              <a:effectLst/>
                              <a:latin typeface="Cambria Math"/>
                            </a:rPr>
                          </m:ctrlPr>
                        </m:sSubPr>
                        <m:e>
                          <m:r>
                            <a:rPr lang="en-US" i="1">
                              <a:effectLst/>
                              <a:latin typeface="Cambria Math"/>
                              <a:ea typeface="Times New Roman"/>
                              <a:cs typeface="Times New Roman"/>
                            </a:rPr>
                            <m:t>𝐴</m:t>
                          </m:r>
                        </m:e>
                        <m:sub>
                          <m:r>
                            <a:rPr lang="en-US" i="1">
                              <a:effectLst/>
                              <a:latin typeface="Cambria Math"/>
                              <a:ea typeface="Times New Roman"/>
                              <a:cs typeface="Times New Roman"/>
                            </a:rPr>
                            <m:t>𝑤</m:t>
                          </m:r>
                        </m:sub>
                      </m:sSub>
                      <m:r>
                        <a:rPr lang="en-US" i="1">
                          <a:effectLst/>
                          <a:latin typeface="Cambria Math"/>
                          <a:ea typeface="Times New Roman"/>
                          <a:cs typeface="Times New Roman"/>
                        </a:rPr>
                        <m:t>.</m:t>
                      </m:r>
                      <m:sSub>
                        <m:sSubPr>
                          <m:ctrlPr>
                            <a:rPr lang="vi-VN" i="1">
                              <a:effectLst/>
                              <a:latin typeface="Cambria Math"/>
                            </a:rPr>
                          </m:ctrlPr>
                        </m:sSubPr>
                        <m:e>
                          <m:r>
                            <a:rPr lang="en-US" i="1">
                              <a:effectLst/>
                              <a:latin typeface="Cambria Math"/>
                              <a:ea typeface="Times New Roman"/>
                              <a:cs typeface="Times New Roman"/>
                            </a:rPr>
                            <m:t>𝐴</m:t>
                          </m:r>
                        </m:e>
                        <m:sub>
                          <m:r>
                            <a:rPr lang="en-US" i="1">
                              <a:effectLst/>
                              <a:latin typeface="Cambria Math"/>
                              <a:ea typeface="Times New Roman"/>
                              <a:cs typeface="Times New Roman"/>
                            </a:rPr>
                            <m:t>𝑒</m:t>
                          </m:r>
                        </m:sub>
                      </m:sSub>
                      <m:r>
                        <a:rPr lang="en-US" i="1">
                          <a:effectLst/>
                          <a:latin typeface="Cambria Math"/>
                          <a:ea typeface="Times New Roman"/>
                          <a:cs typeface="Times New Roman"/>
                        </a:rPr>
                        <m:t>=</m:t>
                      </m:r>
                      <m:sSup>
                        <m:sSupPr>
                          <m:ctrlPr>
                            <a:rPr lang="vi-VN" i="1">
                              <a:effectLst/>
                              <a:latin typeface="Cambria Math"/>
                            </a:rPr>
                          </m:ctrlPr>
                        </m:sSupPr>
                        <m:e>
                          <m:d>
                            <m:dPr>
                              <m:ctrlPr>
                                <a:rPr lang="vi-VN" i="1">
                                  <a:effectLst/>
                                  <a:latin typeface="Cambria Math"/>
                                </a:rPr>
                              </m:ctrlPr>
                            </m:dPr>
                            <m:e>
                              <m:f>
                                <m:fPr>
                                  <m:ctrlPr>
                                    <a:rPr lang="vi-VN" i="1">
                                      <a:effectLst/>
                                      <a:latin typeface="Cambria Math"/>
                                    </a:rPr>
                                  </m:ctrlPr>
                                </m:fPr>
                                <m:num>
                                  <m:r>
                                    <a:rPr lang="en-US" i="1">
                                      <a:effectLst/>
                                      <a:latin typeface="Cambria Math"/>
                                      <a:ea typeface="Times New Roman"/>
                                      <a:cs typeface="Times New Roman"/>
                                    </a:rPr>
                                    <m:t>𝐿</m:t>
                                  </m:r>
                                  <m:r>
                                    <a:rPr lang="en-US" i="1">
                                      <a:effectLst/>
                                      <a:latin typeface="Cambria Math"/>
                                      <a:ea typeface="Times New Roman"/>
                                      <a:cs typeface="Times New Roman"/>
                                    </a:rPr>
                                    <m:t>.</m:t>
                                  </m:r>
                                  <m:sSub>
                                    <m:sSubPr>
                                      <m:ctrlPr>
                                        <a:rPr lang="vi-VN" i="1">
                                          <a:effectLst/>
                                          <a:latin typeface="Cambria Math"/>
                                        </a:rPr>
                                      </m:ctrlPr>
                                    </m:sSubPr>
                                    <m:e>
                                      <m:r>
                                        <a:rPr lang="en-US" i="1">
                                          <a:effectLst/>
                                          <a:latin typeface="Cambria Math"/>
                                          <a:ea typeface="Times New Roman"/>
                                          <a:cs typeface="Times New Roman"/>
                                        </a:rPr>
                                        <m:t>𝐼</m:t>
                                      </m:r>
                                    </m:e>
                                    <m:sub>
                                      <m:r>
                                        <a:rPr lang="en-US" i="1">
                                          <a:effectLst/>
                                          <a:latin typeface="Cambria Math"/>
                                          <a:ea typeface="Times New Roman"/>
                                          <a:cs typeface="Times New Roman"/>
                                        </a:rPr>
                                        <m:t>𝑝𝑖𝑘</m:t>
                                      </m:r>
                                    </m:sub>
                                  </m:sSub>
                                </m:num>
                                <m:den>
                                  <m:sSub>
                                    <m:sSubPr>
                                      <m:ctrlPr>
                                        <a:rPr lang="vi-VN" i="1">
                                          <a:effectLst/>
                                          <a:latin typeface="Cambria Math"/>
                                        </a:rPr>
                                      </m:ctrlPr>
                                    </m:sSubPr>
                                    <m:e>
                                      <m:r>
                                        <a:rPr lang="en-US" i="1">
                                          <a:effectLst/>
                                          <a:latin typeface="Cambria Math"/>
                                          <a:ea typeface="Times New Roman"/>
                                          <a:cs typeface="Times New Roman"/>
                                        </a:rPr>
                                        <m:t>𝐵</m:t>
                                      </m:r>
                                    </m:e>
                                    <m:sub>
                                      <m:r>
                                        <a:rPr lang="en-US" i="1">
                                          <a:effectLst/>
                                          <a:latin typeface="Cambria Math"/>
                                          <a:ea typeface="Times New Roman"/>
                                          <a:cs typeface="Times New Roman"/>
                                        </a:rPr>
                                        <m:t>𝑚𝑎𝑥</m:t>
                                      </m:r>
                                    </m:sub>
                                  </m:sSub>
                                </m:den>
                              </m:f>
                              <m:r>
                                <a:rPr lang="en-US" i="1">
                                  <a:effectLst/>
                                  <a:latin typeface="Cambria Math"/>
                                  <a:ea typeface="Times New Roman"/>
                                  <a:cs typeface="Times New Roman"/>
                                </a:rPr>
                                <m:t>.</m:t>
                              </m:r>
                              <m:f>
                                <m:fPr>
                                  <m:ctrlPr>
                                    <a:rPr lang="vi-VN" i="1">
                                      <a:effectLst/>
                                      <a:latin typeface="Cambria Math"/>
                                    </a:rPr>
                                  </m:ctrlPr>
                                </m:fPr>
                                <m:num>
                                  <m:sSub>
                                    <m:sSubPr>
                                      <m:ctrlPr>
                                        <a:rPr lang="vi-VN" i="1">
                                          <a:effectLst/>
                                          <a:latin typeface="Cambria Math"/>
                                        </a:rPr>
                                      </m:ctrlPr>
                                    </m:sSubPr>
                                    <m:e>
                                      <m:r>
                                        <a:rPr lang="en-US" i="1">
                                          <a:effectLst/>
                                          <a:latin typeface="Cambria Math"/>
                                          <a:ea typeface="Times New Roman"/>
                                          <a:cs typeface="Times New Roman"/>
                                        </a:rPr>
                                        <m:t>𝐼</m:t>
                                      </m:r>
                                    </m:e>
                                    <m:sub>
                                      <m:r>
                                        <a:rPr lang="en-US" i="1">
                                          <a:effectLst/>
                                          <a:latin typeface="Cambria Math"/>
                                          <a:ea typeface="Times New Roman"/>
                                          <a:cs typeface="Times New Roman"/>
                                        </a:rPr>
                                        <m:t>𝑟𝑚𝑠</m:t>
                                      </m:r>
                                    </m:sub>
                                  </m:sSub>
                                </m:num>
                                <m:den>
                                  <m:r>
                                    <a:rPr lang="en-US" i="1">
                                      <a:effectLst/>
                                      <a:latin typeface="Cambria Math"/>
                                      <a:ea typeface="Times New Roman"/>
                                      <a:cs typeface="Times New Roman"/>
                                    </a:rPr>
                                    <m:t>𝐽</m:t>
                                  </m:r>
                                  <m:r>
                                    <a:rPr lang="en-US" i="1">
                                      <a:effectLst/>
                                      <a:latin typeface="Cambria Math"/>
                                      <a:ea typeface="Times New Roman"/>
                                      <a:cs typeface="Times New Roman"/>
                                    </a:rPr>
                                    <m:t>.</m:t>
                                  </m:r>
                                  <m:sSub>
                                    <m:sSubPr>
                                      <m:ctrlPr>
                                        <a:rPr lang="vi-VN" i="1">
                                          <a:effectLst/>
                                          <a:latin typeface="Cambria Math"/>
                                        </a:rPr>
                                      </m:ctrlPr>
                                    </m:sSubPr>
                                    <m:e>
                                      <m:r>
                                        <a:rPr lang="en-US" i="1">
                                          <a:effectLst/>
                                          <a:latin typeface="Cambria Math"/>
                                          <a:ea typeface="Times New Roman"/>
                                          <a:cs typeface="Times New Roman"/>
                                        </a:rPr>
                                        <m:t>𝐾</m:t>
                                      </m:r>
                                    </m:e>
                                    <m:sub>
                                      <m:r>
                                        <a:rPr lang="en-US" i="1">
                                          <a:effectLst/>
                                          <a:latin typeface="Cambria Math"/>
                                          <a:ea typeface="Times New Roman"/>
                                          <a:cs typeface="Times New Roman"/>
                                        </a:rPr>
                                        <m:t>𝑠𝑑</m:t>
                                      </m:r>
                                    </m:sub>
                                  </m:sSub>
                                  <m:r>
                                    <a:rPr lang="en-US" i="1">
                                      <a:effectLst/>
                                      <a:latin typeface="Cambria Math"/>
                                      <a:ea typeface="Times New Roman"/>
                                      <a:cs typeface="Times New Roman"/>
                                    </a:rPr>
                                    <m:t>.</m:t>
                                  </m:r>
                                  <m:sSup>
                                    <m:sSupPr>
                                      <m:ctrlPr>
                                        <a:rPr lang="vi-VN" i="1">
                                          <a:effectLst/>
                                          <a:latin typeface="Cambria Math"/>
                                        </a:rPr>
                                      </m:ctrlPr>
                                    </m:sSupPr>
                                    <m:e>
                                      <m:r>
                                        <a:rPr lang="en-US" i="1">
                                          <a:effectLst/>
                                          <a:latin typeface="Cambria Math"/>
                                          <a:ea typeface="Times New Roman"/>
                                          <a:cs typeface="Times New Roman"/>
                                        </a:rPr>
                                        <m:t>10</m:t>
                                      </m:r>
                                    </m:e>
                                    <m:sup>
                                      <m:r>
                                        <a:rPr lang="en-US" i="1">
                                          <a:effectLst/>
                                          <a:latin typeface="Cambria Math"/>
                                          <a:ea typeface="Times New Roman"/>
                                          <a:cs typeface="Times New Roman"/>
                                        </a:rPr>
                                        <m:t>−4</m:t>
                                      </m:r>
                                    </m:sup>
                                  </m:sSup>
                                </m:den>
                              </m:f>
                            </m:e>
                          </m:d>
                        </m:e>
                        <m:sup>
                          <m:f>
                            <m:fPr>
                              <m:type m:val="skw"/>
                              <m:ctrlPr>
                                <a:rPr lang="vi-VN" i="1">
                                  <a:effectLst/>
                                  <a:latin typeface="Cambria Math"/>
                                </a:rPr>
                              </m:ctrlPr>
                            </m:fPr>
                            <m:num>
                              <m:r>
                                <a:rPr lang="en-US" i="1">
                                  <a:effectLst/>
                                  <a:latin typeface="Cambria Math"/>
                                  <a:ea typeface="Times New Roman"/>
                                  <a:cs typeface="Times New Roman"/>
                                </a:rPr>
                                <m:t>4</m:t>
                              </m:r>
                            </m:num>
                            <m:den>
                              <m:r>
                                <a:rPr lang="en-US" i="1">
                                  <a:effectLst/>
                                  <a:latin typeface="Cambria Math"/>
                                  <a:ea typeface="Times New Roman"/>
                                  <a:cs typeface="Times New Roman"/>
                                </a:rPr>
                                <m:t>3</m:t>
                              </m:r>
                            </m:den>
                          </m:f>
                        </m:sup>
                      </m:sSup>
                    </m:oMath>
                  </m:oMathPara>
                </a14:m>
                <a:endParaRPr lang="vi-VN" dirty="0"/>
              </a:p>
            </p:txBody>
          </p:sp>
        </mc:Choice>
        <mc:Fallback xmlns="">
          <p:sp>
            <p:nvSpPr>
              <p:cNvPr id="6" name="Rectangle 5"/>
              <p:cNvSpPr>
                <a:spLocks noRot="1" noChangeAspect="1" noMove="1" noResize="1" noEditPoints="1" noAdjustHandles="1" noChangeArrowheads="1" noChangeShapeType="1" noTextEdit="1"/>
              </p:cNvSpPr>
              <p:nvPr/>
            </p:nvSpPr>
            <p:spPr>
              <a:xfrm>
                <a:off x="625916" y="2924252"/>
                <a:ext cx="4081823" cy="821635"/>
              </a:xfrm>
              <a:prstGeom prst="rect">
                <a:avLst/>
              </a:prstGeom>
              <a:blipFill rotWithShape="1">
                <a:blip r:embed="rId3"/>
                <a:stretch>
                  <a:fillRect/>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25916" y="2250572"/>
                <a:ext cx="3740062" cy="72244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vi-VN" i="1">
                              <a:latin typeface="Cambria Math"/>
                            </a:rPr>
                          </m:ctrlPr>
                        </m:sSubPr>
                        <m:e>
                          <m:r>
                            <a:rPr lang="en-US" i="1">
                              <a:latin typeface="Cambria Math"/>
                            </a:rPr>
                            <m:t>𝐴</m:t>
                          </m:r>
                        </m:e>
                        <m:sub>
                          <m:r>
                            <a:rPr lang="en-US" i="1">
                              <a:latin typeface="Cambria Math"/>
                            </a:rPr>
                            <m:t>𝑝</m:t>
                          </m:r>
                        </m:sub>
                      </m:sSub>
                      <m:r>
                        <a:rPr lang="en-US" i="1">
                          <a:latin typeface="Cambria Math"/>
                        </a:rPr>
                        <m:t>=</m:t>
                      </m:r>
                      <m:sSub>
                        <m:sSubPr>
                          <m:ctrlPr>
                            <a:rPr lang="vi-VN" i="1">
                              <a:latin typeface="Cambria Math"/>
                            </a:rPr>
                          </m:ctrlPr>
                        </m:sSubPr>
                        <m:e>
                          <m:r>
                            <a:rPr lang="en-US" i="1">
                              <a:latin typeface="Cambria Math"/>
                            </a:rPr>
                            <m:t>𝐴</m:t>
                          </m:r>
                        </m:e>
                        <m:sub>
                          <m:r>
                            <a:rPr lang="en-US" i="1">
                              <a:latin typeface="Cambria Math"/>
                            </a:rPr>
                            <m:t>𝑤</m:t>
                          </m:r>
                        </m:sub>
                      </m:sSub>
                      <m:r>
                        <a:rPr lang="en-US" i="1">
                          <a:latin typeface="Cambria Math"/>
                        </a:rPr>
                        <m:t>.</m:t>
                      </m:r>
                      <m:sSub>
                        <m:sSubPr>
                          <m:ctrlPr>
                            <a:rPr lang="vi-VN" i="1">
                              <a:latin typeface="Cambria Math"/>
                            </a:rPr>
                          </m:ctrlPr>
                        </m:sSubPr>
                        <m:e>
                          <m:r>
                            <a:rPr lang="en-US" i="1">
                              <a:latin typeface="Cambria Math"/>
                            </a:rPr>
                            <m:t>𝐴</m:t>
                          </m:r>
                        </m:e>
                        <m:sub>
                          <m:r>
                            <a:rPr lang="en-US" i="1">
                              <a:latin typeface="Cambria Math"/>
                            </a:rPr>
                            <m:t>𝑒</m:t>
                          </m:r>
                        </m:sub>
                      </m:sSub>
                      <m:r>
                        <a:rPr lang="en-US" i="1">
                          <a:latin typeface="Cambria Math"/>
                        </a:rPr>
                        <m:t>=</m:t>
                      </m:r>
                      <m:d>
                        <m:dPr>
                          <m:ctrlPr>
                            <a:rPr lang="vi-VN" i="1">
                              <a:latin typeface="Cambria Math"/>
                            </a:rPr>
                          </m:ctrlPr>
                        </m:dPr>
                        <m:e>
                          <m:f>
                            <m:fPr>
                              <m:ctrlPr>
                                <a:rPr lang="vi-VN" i="1">
                                  <a:latin typeface="Cambria Math"/>
                                </a:rPr>
                              </m:ctrlPr>
                            </m:fPr>
                            <m:num>
                              <m:r>
                                <a:rPr lang="en-US" i="1">
                                  <a:latin typeface="Cambria Math"/>
                                </a:rPr>
                                <m:t>𝐿</m:t>
                              </m:r>
                              <m:r>
                                <a:rPr lang="en-US" i="1">
                                  <a:latin typeface="Cambria Math"/>
                                </a:rPr>
                                <m:t>.</m:t>
                              </m:r>
                              <m:sSub>
                                <m:sSubPr>
                                  <m:ctrlPr>
                                    <a:rPr lang="vi-VN" i="1">
                                      <a:latin typeface="Cambria Math"/>
                                    </a:rPr>
                                  </m:ctrlPr>
                                </m:sSubPr>
                                <m:e>
                                  <m:r>
                                    <a:rPr lang="en-US" i="1">
                                      <a:latin typeface="Cambria Math"/>
                                    </a:rPr>
                                    <m:t>𝐼</m:t>
                                  </m:r>
                                </m:e>
                                <m:sub>
                                  <m:r>
                                    <a:rPr lang="en-US" i="1">
                                      <a:latin typeface="Cambria Math"/>
                                    </a:rPr>
                                    <m:t>𝑝𝑖𝑘</m:t>
                                  </m:r>
                                </m:sub>
                              </m:sSub>
                            </m:num>
                            <m:den>
                              <m:sSub>
                                <m:sSubPr>
                                  <m:ctrlPr>
                                    <a:rPr lang="vi-VN" i="1">
                                      <a:latin typeface="Cambria Math"/>
                                    </a:rPr>
                                  </m:ctrlPr>
                                </m:sSubPr>
                                <m:e>
                                  <m:r>
                                    <a:rPr lang="en-US" i="1">
                                      <a:latin typeface="Cambria Math"/>
                                    </a:rPr>
                                    <m:t>𝐵</m:t>
                                  </m:r>
                                </m:e>
                                <m:sub>
                                  <m:r>
                                    <a:rPr lang="en-US" i="1">
                                      <a:latin typeface="Cambria Math"/>
                                    </a:rPr>
                                    <m:t>𝑚𝑎𝑥</m:t>
                                  </m:r>
                                </m:sub>
                              </m:sSub>
                            </m:den>
                          </m:f>
                          <m:r>
                            <a:rPr lang="en-US" i="1">
                              <a:latin typeface="Cambria Math"/>
                            </a:rPr>
                            <m:t>.</m:t>
                          </m:r>
                          <m:f>
                            <m:fPr>
                              <m:ctrlPr>
                                <a:rPr lang="vi-VN" i="1">
                                  <a:latin typeface="Cambria Math"/>
                                </a:rPr>
                              </m:ctrlPr>
                            </m:fPr>
                            <m:num>
                              <m:sSub>
                                <m:sSubPr>
                                  <m:ctrlPr>
                                    <a:rPr lang="vi-VN" i="1">
                                      <a:latin typeface="Cambria Math"/>
                                    </a:rPr>
                                  </m:ctrlPr>
                                </m:sSubPr>
                                <m:e>
                                  <m:r>
                                    <a:rPr lang="en-US" i="1">
                                      <a:latin typeface="Cambria Math"/>
                                    </a:rPr>
                                    <m:t>𝐼</m:t>
                                  </m:r>
                                </m:e>
                                <m:sub>
                                  <m:r>
                                    <a:rPr lang="en-US" i="1">
                                      <a:latin typeface="Cambria Math"/>
                                    </a:rPr>
                                    <m:t>𝑟𝑚𝑠</m:t>
                                  </m:r>
                                </m:sub>
                              </m:sSub>
                            </m:num>
                            <m:den>
                              <m:r>
                                <a:rPr lang="en-US" i="1">
                                  <a:latin typeface="Cambria Math"/>
                                </a:rPr>
                                <m:t>𝐽</m:t>
                              </m:r>
                              <m:r>
                                <a:rPr lang="en-US" i="1">
                                  <a:latin typeface="Cambria Math"/>
                                </a:rPr>
                                <m:t>.</m:t>
                              </m:r>
                              <m:sSub>
                                <m:sSubPr>
                                  <m:ctrlPr>
                                    <a:rPr lang="vi-VN" i="1">
                                      <a:latin typeface="Cambria Math"/>
                                    </a:rPr>
                                  </m:ctrlPr>
                                </m:sSubPr>
                                <m:e>
                                  <m:r>
                                    <a:rPr lang="en-US" i="1">
                                      <a:latin typeface="Cambria Math"/>
                                    </a:rPr>
                                    <m:t>𝐾</m:t>
                                  </m:r>
                                </m:e>
                                <m:sub>
                                  <m:r>
                                    <a:rPr lang="en-US" i="1">
                                      <a:latin typeface="Cambria Math"/>
                                    </a:rPr>
                                    <m:t>𝑠𝑑</m:t>
                                  </m:r>
                                </m:sub>
                              </m:sSub>
                              <m:r>
                                <a:rPr lang="en-US" i="1">
                                  <a:latin typeface="Cambria Math"/>
                                </a:rPr>
                                <m:t>.</m:t>
                              </m:r>
                              <m:sSup>
                                <m:sSupPr>
                                  <m:ctrlPr>
                                    <a:rPr lang="vi-VN" i="1">
                                      <a:latin typeface="Cambria Math"/>
                                    </a:rPr>
                                  </m:ctrlPr>
                                </m:sSupPr>
                                <m:e>
                                  <m:r>
                                    <a:rPr lang="en-US" i="1">
                                      <a:latin typeface="Cambria Math"/>
                                    </a:rPr>
                                    <m:t>10</m:t>
                                  </m:r>
                                </m:e>
                                <m:sup>
                                  <m:r>
                                    <a:rPr lang="en-US" i="1">
                                      <a:latin typeface="Cambria Math"/>
                                    </a:rPr>
                                    <m:t>−4</m:t>
                                  </m:r>
                                </m:sup>
                              </m:sSup>
                            </m:den>
                          </m:f>
                        </m:e>
                      </m:d>
                    </m:oMath>
                  </m:oMathPara>
                </a14:m>
                <a:endParaRPr lang="vi-VN" dirty="0"/>
              </a:p>
            </p:txBody>
          </p:sp>
        </mc:Choice>
        <mc:Fallback xmlns="">
          <p:sp>
            <p:nvSpPr>
              <p:cNvPr id="7" name="Rectangle 6"/>
              <p:cNvSpPr>
                <a:spLocks noRot="1" noChangeAspect="1" noMove="1" noResize="1" noEditPoints="1" noAdjustHandles="1" noChangeArrowheads="1" noChangeShapeType="1" noTextEdit="1"/>
              </p:cNvSpPr>
              <p:nvPr/>
            </p:nvSpPr>
            <p:spPr>
              <a:xfrm>
                <a:off x="625916" y="2250572"/>
                <a:ext cx="3740062" cy="722442"/>
              </a:xfrm>
              <a:prstGeom prst="rect">
                <a:avLst/>
              </a:prstGeom>
              <a:blipFill rotWithShape="1">
                <a:blip r:embed="rId4"/>
                <a:stretch>
                  <a:fillRect/>
                </a:stretch>
              </a:blipFill>
            </p:spPr>
            <p:txBody>
              <a:bodyPr/>
              <a:lstStyle/>
              <a:p>
                <a:r>
                  <a:rPr lang="vi-VN">
                    <a:noFill/>
                  </a:rPr>
                  <a:t> </a:t>
                </a:r>
              </a:p>
            </p:txBody>
          </p:sp>
        </mc:Fallback>
      </mc:AlternateContent>
      <p:sp>
        <p:nvSpPr>
          <p:cNvPr id="8" name="Content Placeholder 2"/>
          <p:cNvSpPr txBox="1">
            <a:spLocks/>
          </p:cNvSpPr>
          <p:nvPr/>
        </p:nvSpPr>
        <p:spPr>
          <a:xfrm>
            <a:off x="349541" y="3861048"/>
            <a:ext cx="8229600" cy="2736304"/>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i="1" dirty="0" err="1"/>
              <a:t>Trong</a:t>
            </a:r>
            <a:r>
              <a:rPr lang="en-US" i="1" dirty="0"/>
              <a:t> </a:t>
            </a:r>
            <a:r>
              <a:rPr lang="en-US" i="1" dirty="0" err="1"/>
              <a:t>đó</a:t>
            </a:r>
            <a:r>
              <a:rPr lang="en-US" i="1" dirty="0"/>
              <a:t>:</a:t>
            </a:r>
            <a:endParaRPr lang="vi-VN" dirty="0"/>
          </a:p>
          <a:p>
            <a:pPr lvl="0"/>
            <a:r>
              <a:rPr lang="en-US" i="1" dirty="0"/>
              <a:t>E – </a:t>
            </a:r>
            <a:r>
              <a:rPr lang="en-US" i="1" dirty="0" err="1"/>
              <a:t>năng</a:t>
            </a:r>
            <a:r>
              <a:rPr lang="en-US" i="1" dirty="0"/>
              <a:t> </a:t>
            </a:r>
            <a:r>
              <a:rPr lang="en-US" i="1" dirty="0" err="1"/>
              <a:t>lượng</a:t>
            </a:r>
            <a:r>
              <a:rPr lang="en-US" i="1" dirty="0"/>
              <a:t> </a:t>
            </a:r>
            <a:r>
              <a:rPr lang="en-US" i="1" dirty="0" err="1"/>
              <a:t>tích</a:t>
            </a:r>
            <a:r>
              <a:rPr lang="en-US" i="1" dirty="0"/>
              <a:t> </a:t>
            </a:r>
            <a:r>
              <a:rPr lang="en-US" i="1" dirty="0" err="1"/>
              <a:t>lũy</a:t>
            </a:r>
            <a:r>
              <a:rPr lang="en-US" i="1" dirty="0"/>
              <a:t> </a:t>
            </a:r>
            <a:r>
              <a:rPr lang="en-US" i="1" dirty="0" err="1"/>
              <a:t>trong</a:t>
            </a:r>
            <a:r>
              <a:rPr lang="en-US" i="1" dirty="0"/>
              <a:t> </a:t>
            </a:r>
            <a:r>
              <a:rPr lang="en-US" i="1" dirty="0" err="1"/>
              <a:t>cuộn</a:t>
            </a:r>
            <a:r>
              <a:rPr lang="en-US" i="1" dirty="0"/>
              <a:t> </a:t>
            </a:r>
            <a:r>
              <a:rPr lang="en-US" i="1" dirty="0" err="1"/>
              <a:t>dây</a:t>
            </a:r>
            <a:r>
              <a:rPr lang="en-US" i="1" dirty="0"/>
              <a:t>;</a:t>
            </a:r>
            <a:endParaRPr lang="vi-VN" dirty="0"/>
          </a:p>
          <a:p>
            <a:pPr lvl="0"/>
            <a:r>
              <a:rPr lang="en-US" i="1" dirty="0" err="1" smtClean="0"/>
              <a:t>K</a:t>
            </a:r>
            <a:r>
              <a:rPr lang="en-US" i="1" baseline="-25000" dirty="0" err="1" smtClean="0"/>
              <a:t>sd</a:t>
            </a:r>
            <a:r>
              <a:rPr lang="en-US" i="1" dirty="0" smtClean="0"/>
              <a:t> </a:t>
            </a:r>
            <a:r>
              <a:rPr lang="en-US" i="1" dirty="0"/>
              <a:t>– </a:t>
            </a:r>
            <a:r>
              <a:rPr lang="en-US" i="1" dirty="0" err="1"/>
              <a:t>hệ</a:t>
            </a:r>
            <a:r>
              <a:rPr lang="en-US" i="1" dirty="0"/>
              <a:t> </a:t>
            </a:r>
            <a:r>
              <a:rPr lang="en-US" i="1" dirty="0" err="1"/>
              <a:t>số</a:t>
            </a:r>
            <a:r>
              <a:rPr lang="en-US" i="1" dirty="0"/>
              <a:t> </a:t>
            </a:r>
            <a:r>
              <a:rPr lang="en-US" i="1" dirty="0" err="1"/>
              <a:t>sử</a:t>
            </a:r>
            <a:r>
              <a:rPr lang="en-US" i="1" dirty="0"/>
              <a:t> </a:t>
            </a:r>
            <a:r>
              <a:rPr lang="en-US" i="1" dirty="0" err="1"/>
              <a:t>dụng</a:t>
            </a:r>
            <a:r>
              <a:rPr lang="en-US" i="1" dirty="0"/>
              <a:t> [</a:t>
            </a:r>
            <a:r>
              <a:rPr lang="en-US" i="1" dirty="0" err="1"/>
              <a:t>lấp</a:t>
            </a:r>
            <a:r>
              <a:rPr lang="en-US" i="1" dirty="0"/>
              <a:t> </a:t>
            </a:r>
            <a:r>
              <a:rPr lang="en-US" i="1" dirty="0" err="1"/>
              <a:t>đầy</a:t>
            </a:r>
            <a:r>
              <a:rPr lang="en-US" i="1" dirty="0"/>
              <a:t>] </a:t>
            </a:r>
            <a:r>
              <a:rPr lang="en-US" i="1" dirty="0" err="1"/>
              <a:t>cửa</a:t>
            </a:r>
            <a:r>
              <a:rPr lang="en-US" i="1" dirty="0"/>
              <a:t> </a:t>
            </a:r>
            <a:r>
              <a:rPr lang="en-US" i="1" dirty="0" err="1"/>
              <a:t>sổ</a:t>
            </a:r>
            <a:r>
              <a:rPr lang="en-US" i="1" dirty="0" smtClean="0"/>
              <a:t>.</a:t>
            </a:r>
            <a:endParaRPr lang="vi-VN" i="1" dirty="0" smtClean="0"/>
          </a:p>
          <a:p>
            <a:pPr lvl="0"/>
            <a:r>
              <a:rPr lang="en-US" i="1" dirty="0" err="1"/>
              <a:t>I</a:t>
            </a:r>
            <a:r>
              <a:rPr lang="en-US" i="1" baseline="-25000" dirty="0" err="1"/>
              <a:t>rms</a:t>
            </a:r>
            <a:r>
              <a:rPr lang="en-US" i="1" dirty="0"/>
              <a:t> – </a:t>
            </a:r>
            <a:r>
              <a:rPr lang="en-US" i="1" dirty="0" err="1"/>
              <a:t>Dòng</a:t>
            </a:r>
            <a:r>
              <a:rPr lang="en-US" i="1" dirty="0"/>
              <a:t> </a:t>
            </a:r>
            <a:r>
              <a:rPr lang="en-US" i="1" dirty="0" err="1"/>
              <a:t>điện</a:t>
            </a:r>
            <a:r>
              <a:rPr lang="en-US" i="1" dirty="0"/>
              <a:t> </a:t>
            </a:r>
            <a:r>
              <a:rPr lang="en-US" i="1" dirty="0" err="1"/>
              <a:t>hiệu</a:t>
            </a:r>
            <a:r>
              <a:rPr lang="en-US" i="1" dirty="0"/>
              <a:t> </a:t>
            </a:r>
            <a:r>
              <a:rPr lang="en-US" i="1" dirty="0" err="1"/>
              <a:t>dụng</a:t>
            </a:r>
            <a:r>
              <a:rPr lang="en-US" i="1" dirty="0"/>
              <a:t> </a:t>
            </a:r>
            <a:r>
              <a:rPr lang="en-US" i="1" dirty="0" err="1"/>
              <a:t>đầy</a:t>
            </a:r>
            <a:r>
              <a:rPr lang="en-US" i="1" dirty="0"/>
              <a:t> </a:t>
            </a:r>
            <a:r>
              <a:rPr lang="en-US" i="1" dirty="0" err="1"/>
              <a:t>tải</a:t>
            </a:r>
            <a:r>
              <a:rPr lang="en-US" i="1" dirty="0"/>
              <a:t> [A].</a:t>
            </a:r>
            <a:endParaRPr lang="vi-VN" dirty="0"/>
          </a:p>
          <a:p>
            <a:pPr lvl="0"/>
            <a:r>
              <a:rPr lang="en-US" i="1" dirty="0" err="1"/>
              <a:t>I</a:t>
            </a:r>
            <a:r>
              <a:rPr lang="en-US" i="1" baseline="-25000" dirty="0" err="1"/>
              <a:t>pik</a:t>
            </a:r>
            <a:r>
              <a:rPr lang="en-US" i="1" dirty="0"/>
              <a:t> – </a:t>
            </a:r>
            <a:r>
              <a:rPr lang="en-US" i="1" dirty="0" err="1"/>
              <a:t>dòng</a:t>
            </a:r>
            <a:r>
              <a:rPr lang="en-US" i="1" dirty="0"/>
              <a:t> </a:t>
            </a:r>
            <a:r>
              <a:rPr lang="en-US" i="1" dirty="0" err="1"/>
              <a:t>điện</a:t>
            </a:r>
            <a:r>
              <a:rPr lang="en-US" i="1" dirty="0"/>
              <a:t> </a:t>
            </a:r>
            <a:r>
              <a:rPr lang="en-US" i="1" dirty="0" err="1"/>
              <a:t>đỉnh</a:t>
            </a:r>
            <a:r>
              <a:rPr lang="en-US" i="1" dirty="0"/>
              <a:t> [A]</a:t>
            </a:r>
            <a:endParaRPr lang="vi-VN" dirty="0"/>
          </a:p>
          <a:p>
            <a:pPr lvl="0"/>
            <a:r>
              <a:rPr lang="en-US" i="1" dirty="0" err="1"/>
              <a:t>B</a:t>
            </a:r>
            <a:r>
              <a:rPr lang="en-US" i="1" baseline="-25000" dirty="0" err="1"/>
              <a:t>max</a:t>
            </a:r>
            <a:r>
              <a:rPr lang="en-US" i="1" dirty="0"/>
              <a:t> – </a:t>
            </a:r>
            <a:r>
              <a:rPr lang="en-US" i="1" dirty="0" err="1"/>
              <a:t>từ</a:t>
            </a:r>
            <a:r>
              <a:rPr lang="en-US" i="1" dirty="0"/>
              <a:t> </a:t>
            </a:r>
            <a:r>
              <a:rPr lang="en-US" i="1" dirty="0" err="1"/>
              <a:t>cảm</a:t>
            </a:r>
            <a:r>
              <a:rPr lang="en-US" i="1" dirty="0"/>
              <a:t> </a:t>
            </a:r>
            <a:r>
              <a:rPr lang="en-US" i="1" dirty="0" err="1"/>
              <a:t>cực</a:t>
            </a:r>
            <a:r>
              <a:rPr lang="en-US" i="1" dirty="0"/>
              <a:t> </a:t>
            </a:r>
            <a:r>
              <a:rPr lang="en-US" i="1" dirty="0" err="1"/>
              <a:t>đại</a:t>
            </a:r>
            <a:r>
              <a:rPr lang="en-US" i="1" dirty="0"/>
              <a:t> [T].</a:t>
            </a:r>
            <a:endParaRPr lang="vi-VN" dirty="0"/>
          </a:p>
          <a:p>
            <a:pPr lvl="0"/>
            <a:r>
              <a:rPr lang="en-US" i="1" dirty="0"/>
              <a:t>J – </a:t>
            </a:r>
            <a:r>
              <a:rPr lang="en-US" i="1" dirty="0" err="1"/>
              <a:t>mật</a:t>
            </a:r>
            <a:r>
              <a:rPr lang="en-US" i="1" dirty="0"/>
              <a:t> </a:t>
            </a:r>
            <a:r>
              <a:rPr lang="en-US" i="1" dirty="0" err="1"/>
              <a:t>độ</a:t>
            </a:r>
            <a:r>
              <a:rPr lang="en-US" i="1" dirty="0"/>
              <a:t> </a:t>
            </a:r>
            <a:r>
              <a:rPr lang="en-US" i="1" dirty="0" err="1"/>
              <a:t>dòng</a:t>
            </a:r>
            <a:r>
              <a:rPr lang="en-US" i="1" dirty="0"/>
              <a:t> </a:t>
            </a:r>
            <a:r>
              <a:rPr lang="en-US" i="1" dirty="0" err="1"/>
              <a:t>điện</a:t>
            </a:r>
            <a:r>
              <a:rPr lang="en-US" i="1" dirty="0"/>
              <a:t> [A/cm</a:t>
            </a:r>
            <a:r>
              <a:rPr lang="en-US" i="1" baseline="30000" dirty="0"/>
              <a:t>2</a:t>
            </a:r>
            <a:r>
              <a:rPr lang="en-US" i="1" dirty="0"/>
              <a:t>]</a:t>
            </a:r>
            <a:endParaRPr lang="vi-VN" dirty="0"/>
          </a:p>
          <a:p>
            <a:pPr lvl="0"/>
            <a:r>
              <a:rPr lang="en-US" i="1" dirty="0" smtClean="0"/>
              <a:t>10</a:t>
            </a:r>
            <a:r>
              <a:rPr lang="en-US" i="1" baseline="30000" dirty="0" smtClean="0"/>
              <a:t>-4</a:t>
            </a:r>
            <a:r>
              <a:rPr lang="en-US" i="1" dirty="0" smtClean="0"/>
              <a:t> </a:t>
            </a:r>
            <a:r>
              <a:rPr lang="en-US" i="1" dirty="0"/>
              <a:t>– </a:t>
            </a:r>
            <a:r>
              <a:rPr lang="en-US" i="1" dirty="0" err="1"/>
              <a:t>biến</a:t>
            </a:r>
            <a:r>
              <a:rPr lang="en-US" i="1" dirty="0"/>
              <a:t> </a:t>
            </a:r>
            <a:r>
              <a:rPr lang="en-US" i="1" dirty="0" err="1"/>
              <a:t>đổi</a:t>
            </a:r>
            <a:r>
              <a:rPr lang="en-US" i="1" dirty="0"/>
              <a:t> </a:t>
            </a:r>
            <a:r>
              <a:rPr lang="en-US" i="1" dirty="0" err="1"/>
              <a:t>từ</a:t>
            </a:r>
            <a:r>
              <a:rPr lang="en-US" i="1" dirty="0"/>
              <a:t> m </a:t>
            </a:r>
            <a:r>
              <a:rPr lang="en-US" i="1" dirty="0" err="1"/>
              <a:t>về</a:t>
            </a:r>
            <a:r>
              <a:rPr lang="en-US" i="1" dirty="0"/>
              <a:t> cm.</a:t>
            </a:r>
            <a:endParaRPr lang="vi-VN" dirty="0"/>
          </a:p>
          <a:p>
            <a:pPr lvl="0"/>
            <a:endParaRPr lang="vi-VN" dirty="0"/>
          </a:p>
        </p:txBody>
      </p:sp>
    </p:spTree>
    <p:extLst>
      <p:ext uri="{BB962C8B-B14F-4D97-AF65-F5344CB8AC3E}">
        <p14:creationId xmlns:p14="http://schemas.microsoft.com/office/powerpoint/2010/main" val="3664785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6912768" cy="778098"/>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3</a:t>
            </a:r>
            <a:r>
              <a:rPr lang="en-US" b="1" dirty="0" smtClean="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Lựa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kích</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thước</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lõi</a:t>
            </a:r>
            <a:endParaRPr lang="vi-VN" b="1" dirty="0"/>
          </a:p>
        </p:txBody>
      </p:sp>
      <p:sp>
        <p:nvSpPr>
          <p:cNvPr id="3" name="Content Placeholder 2"/>
          <p:cNvSpPr>
            <a:spLocks noGrp="1"/>
          </p:cNvSpPr>
          <p:nvPr>
            <p:ph idx="1"/>
          </p:nvPr>
        </p:nvSpPr>
        <p:spPr>
          <a:xfrm>
            <a:off x="457200" y="980729"/>
            <a:ext cx="8229600" cy="720080"/>
          </a:xfrm>
        </p:spPr>
        <p:txBody>
          <a:bodyPr>
            <a:normAutofit/>
          </a:bodyPr>
          <a:lstStyle/>
          <a:p>
            <a:pPr marL="0" indent="0">
              <a:buNone/>
            </a:pPr>
            <a:r>
              <a:rPr lang="vi-VN" b="1" dirty="0" smtClean="0"/>
              <a:t>3.2 Lõi được chọn theo hệ số hình học</a:t>
            </a:r>
            <a:endParaRPr lang="vi-VN" dirty="0"/>
          </a:p>
        </p:txBody>
      </p:sp>
      <mc:AlternateContent xmlns:mc="http://schemas.openxmlformats.org/markup-compatibility/2006" xmlns:a14="http://schemas.microsoft.com/office/drawing/2010/main">
        <mc:Choice Requires="a14">
          <p:sp>
            <p:nvSpPr>
              <p:cNvPr id="8" name="Content Placeholder 2"/>
              <p:cNvSpPr txBox="1">
                <a:spLocks/>
              </p:cNvSpPr>
              <p:nvPr/>
            </p:nvSpPr>
            <p:spPr>
              <a:xfrm>
                <a:off x="349541" y="3861048"/>
                <a:ext cx="8229600" cy="273630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i="1" dirty="0" err="1"/>
                  <a:t>Trong</a:t>
                </a:r>
                <a:r>
                  <a:rPr lang="en-US" i="1" dirty="0"/>
                  <a:t> </a:t>
                </a:r>
                <a:r>
                  <a:rPr lang="en-US" i="1" dirty="0" err="1"/>
                  <a:t>đó</a:t>
                </a:r>
                <a:r>
                  <a:rPr lang="en-US" i="1" dirty="0"/>
                  <a:t>:</a:t>
                </a:r>
                <a:endParaRPr lang="vi-VN" dirty="0"/>
              </a:p>
              <a:p>
                <a14:m>
                  <m:oMath xmlns:m="http://schemas.openxmlformats.org/officeDocument/2006/math">
                    <m:sSub>
                      <m:sSubPr>
                        <m:ctrlPr>
                          <a:rPr lang="vi-VN" i="1">
                            <a:latin typeface="Cambria Math"/>
                          </a:rPr>
                        </m:ctrlPr>
                      </m:sSubPr>
                      <m:e>
                        <m:r>
                          <a:rPr lang="en-US" i="1">
                            <a:latin typeface="Cambria Math"/>
                          </a:rPr>
                          <m:t>𝑘</m:t>
                        </m:r>
                      </m:e>
                      <m:sub>
                        <m:r>
                          <a:rPr lang="en-US" i="1">
                            <a:latin typeface="Cambria Math"/>
                          </a:rPr>
                          <m:t>h</m:t>
                        </m:r>
                      </m:sub>
                    </m:sSub>
                    <m:r>
                      <a:rPr lang="en-US" i="1">
                        <a:latin typeface="Cambria Math"/>
                      </a:rPr>
                      <m:t>=</m:t>
                    </m:r>
                    <m:f>
                      <m:fPr>
                        <m:ctrlPr>
                          <a:rPr lang="vi-VN" i="1">
                            <a:latin typeface="Cambria Math"/>
                          </a:rPr>
                        </m:ctrlPr>
                      </m:fPr>
                      <m:num>
                        <m:sSub>
                          <m:sSubPr>
                            <m:ctrlPr>
                              <a:rPr lang="vi-VN" i="1">
                                <a:latin typeface="Cambria Math"/>
                              </a:rPr>
                            </m:ctrlPr>
                          </m:sSubPr>
                          <m:e>
                            <m:r>
                              <a:rPr lang="en-US" i="1">
                                <a:latin typeface="Cambria Math"/>
                              </a:rPr>
                              <m:t>𝐴</m:t>
                            </m:r>
                          </m:e>
                          <m:sub>
                            <m:r>
                              <a:rPr lang="en-US" i="1">
                                <a:latin typeface="Cambria Math"/>
                              </a:rPr>
                              <m:t>𝑤</m:t>
                            </m:r>
                          </m:sub>
                        </m:sSub>
                        <m:r>
                          <a:rPr lang="en-US" i="1">
                            <a:latin typeface="Cambria Math"/>
                          </a:rPr>
                          <m:t>.</m:t>
                        </m:r>
                        <m:sSubSup>
                          <m:sSubSupPr>
                            <m:ctrlPr>
                              <a:rPr lang="vi-VN" i="1">
                                <a:latin typeface="Cambria Math"/>
                              </a:rPr>
                            </m:ctrlPr>
                          </m:sSubSupPr>
                          <m:e>
                            <m:r>
                              <a:rPr lang="en-US" i="1">
                                <a:latin typeface="Cambria Math"/>
                              </a:rPr>
                              <m:t>𝐴</m:t>
                            </m:r>
                          </m:e>
                          <m:sub>
                            <m:r>
                              <a:rPr lang="en-US" i="1">
                                <a:latin typeface="Cambria Math"/>
                              </a:rPr>
                              <m:t>𝑒</m:t>
                            </m:r>
                          </m:sub>
                          <m:sup>
                            <m:r>
                              <a:rPr lang="en-US" i="1">
                                <a:latin typeface="Cambria Math"/>
                              </a:rPr>
                              <m:t>2</m:t>
                            </m:r>
                          </m:sup>
                        </m:sSubSup>
                        <m:r>
                          <a:rPr lang="en-US" i="1">
                            <a:latin typeface="Cambria Math"/>
                          </a:rPr>
                          <m:t>. </m:t>
                        </m:r>
                        <m:sSub>
                          <m:sSubPr>
                            <m:ctrlPr>
                              <a:rPr lang="vi-VN" i="1">
                                <a:latin typeface="Cambria Math"/>
                              </a:rPr>
                            </m:ctrlPr>
                          </m:sSubPr>
                          <m:e>
                            <m:r>
                              <a:rPr lang="en-US" i="1">
                                <a:latin typeface="Cambria Math"/>
                              </a:rPr>
                              <m:t>𝑘</m:t>
                            </m:r>
                          </m:e>
                          <m:sub>
                            <m:r>
                              <a:rPr lang="en-US" i="1">
                                <a:latin typeface="Cambria Math"/>
                              </a:rPr>
                              <m:t>𝑠𝑑</m:t>
                            </m:r>
                          </m:sub>
                        </m:sSub>
                      </m:num>
                      <m:den>
                        <m:sSub>
                          <m:sSubPr>
                            <m:ctrlPr>
                              <a:rPr lang="vi-VN" i="1">
                                <a:latin typeface="Cambria Math"/>
                              </a:rPr>
                            </m:ctrlPr>
                          </m:sSubPr>
                          <m:e>
                            <m:r>
                              <a:rPr lang="en-US" i="1">
                                <a:latin typeface="Cambria Math"/>
                              </a:rPr>
                              <m:t>𝑙</m:t>
                            </m:r>
                          </m:e>
                          <m:sub>
                            <m:r>
                              <a:rPr lang="en-US" i="1">
                                <a:latin typeface="Cambria Math"/>
                              </a:rPr>
                              <m:t>𝑣𝑑</m:t>
                            </m:r>
                          </m:sub>
                        </m:sSub>
                      </m:den>
                    </m:f>
                  </m:oMath>
                </a14:m>
                <a:r>
                  <a:rPr lang="en-US" dirty="0" smtClean="0"/>
                  <a:t> - hệ </a:t>
                </a:r>
                <a:r>
                  <a:rPr lang="en-US" dirty="0" err="1" smtClean="0"/>
                  <a:t>số</a:t>
                </a:r>
                <a:r>
                  <a:rPr lang="en-US" dirty="0" smtClean="0"/>
                  <a:t> </a:t>
                </a:r>
                <a:r>
                  <a:rPr lang="en-US" dirty="0" err="1" smtClean="0"/>
                  <a:t>hình</a:t>
                </a:r>
                <a:r>
                  <a:rPr lang="en-US" dirty="0" smtClean="0"/>
                  <a:t> </a:t>
                </a:r>
                <a:r>
                  <a:rPr lang="en-US" dirty="0" err="1" smtClean="0"/>
                  <a:t>học</a:t>
                </a:r>
                <a:r>
                  <a:rPr lang="en-US" dirty="0" smtClean="0"/>
                  <a:t> </a:t>
                </a:r>
                <a:r>
                  <a:rPr lang="en-US" dirty="0" err="1" smtClean="0"/>
                  <a:t>lõi</a:t>
                </a:r>
                <a:endParaRPr lang="en-US" dirty="0" smtClean="0"/>
              </a:p>
              <a:p>
                <a:r>
                  <a:rPr lang="en-US" dirty="0" smtClean="0">
                    <a:sym typeface="Symbol"/>
                  </a:rPr>
                  <a:t> - </a:t>
                </a:r>
                <a:r>
                  <a:rPr lang="en-US" dirty="0" err="1" smtClean="0">
                    <a:sym typeface="Symbol"/>
                  </a:rPr>
                  <a:t>phần</a:t>
                </a:r>
                <a:r>
                  <a:rPr lang="en-US" dirty="0" smtClean="0">
                    <a:sym typeface="Symbol"/>
                  </a:rPr>
                  <a:t> </a:t>
                </a:r>
                <a:r>
                  <a:rPr lang="en-US" dirty="0" err="1" smtClean="0">
                    <a:sym typeface="Symbol"/>
                  </a:rPr>
                  <a:t>trăm</a:t>
                </a:r>
                <a:r>
                  <a:rPr lang="en-US" dirty="0" smtClean="0">
                    <a:sym typeface="Symbol"/>
                  </a:rPr>
                  <a:t> </a:t>
                </a:r>
                <a:r>
                  <a:rPr lang="en-US" dirty="0" err="1" smtClean="0">
                    <a:sym typeface="Symbol"/>
                  </a:rPr>
                  <a:t>sụt</a:t>
                </a:r>
                <a:r>
                  <a:rPr lang="en-US" dirty="0" smtClean="0">
                    <a:sym typeface="Symbol"/>
                  </a:rPr>
                  <a:t> </a:t>
                </a:r>
                <a:r>
                  <a:rPr lang="en-US" dirty="0" err="1" smtClean="0">
                    <a:sym typeface="Symbol"/>
                  </a:rPr>
                  <a:t>áp</a:t>
                </a:r>
                <a:r>
                  <a:rPr lang="en-US" dirty="0" smtClean="0">
                    <a:sym typeface="Symbol"/>
                  </a:rPr>
                  <a:t> </a:t>
                </a:r>
                <a:r>
                  <a:rPr lang="en-US" dirty="0" err="1" smtClean="0">
                    <a:sym typeface="Symbol"/>
                  </a:rPr>
                  <a:t>khi</a:t>
                </a:r>
                <a:r>
                  <a:rPr lang="en-US" dirty="0" smtClean="0">
                    <a:sym typeface="Symbol"/>
                  </a:rPr>
                  <a:t> </a:t>
                </a:r>
                <a:r>
                  <a:rPr lang="en-US" dirty="0" err="1" smtClean="0">
                    <a:sym typeface="Symbol"/>
                  </a:rPr>
                  <a:t>có</a:t>
                </a:r>
                <a:r>
                  <a:rPr lang="en-US" dirty="0" smtClean="0">
                    <a:sym typeface="Symbol"/>
                  </a:rPr>
                  <a:t> </a:t>
                </a:r>
                <a:r>
                  <a:rPr lang="en-US" dirty="0" err="1" smtClean="0">
                    <a:sym typeface="Symbol"/>
                  </a:rPr>
                  <a:t>tải</a:t>
                </a:r>
                <a:endParaRPr lang="en-US" dirty="0" smtClean="0">
                  <a:sym typeface="Symbol"/>
                </a:endParaRPr>
              </a:p>
              <a:p>
                <a:r>
                  <a:rPr lang="en-US" dirty="0" err="1" smtClean="0">
                    <a:sym typeface="Symbol"/>
                  </a:rPr>
                  <a:t>P</a:t>
                </a:r>
                <a:r>
                  <a:rPr lang="en-US" baseline="-25000" dirty="0" err="1" smtClean="0">
                    <a:sym typeface="Symbol"/>
                  </a:rPr>
                  <a:t>t</a:t>
                </a:r>
                <a:r>
                  <a:rPr lang="en-US" dirty="0" smtClean="0">
                    <a:sym typeface="Symbol"/>
                  </a:rPr>
                  <a:t> – </a:t>
                </a:r>
                <a:r>
                  <a:rPr lang="en-US" dirty="0" err="1" smtClean="0">
                    <a:sym typeface="Symbol"/>
                  </a:rPr>
                  <a:t>tổng</a:t>
                </a:r>
                <a:r>
                  <a:rPr lang="en-US" dirty="0" smtClean="0">
                    <a:sym typeface="Symbol"/>
                  </a:rPr>
                  <a:t> </a:t>
                </a:r>
                <a:r>
                  <a:rPr lang="en-US" dirty="0" err="1" smtClean="0">
                    <a:sym typeface="Symbol"/>
                  </a:rPr>
                  <a:t>công</a:t>
                </a:r>
                <a:r>
                  <a:rPr lang="en-US" dirty="0" smtClean="0">
                    <a:sym typeface="Symbol"/>
                  </a:rPr>
                  <a:t> </a:t>
                </a:r>
                <a:r>
                  <a:rPr lang="en-US" dirty="0" err="1" smtClean="0">
                    <a:sym typeface="Symbol"/>
                  </a:rPr>
                  <a:t>suất</a:t>
                </a:r>
                <a:r>
                  <a:rPr lang="en-US" dirty="0" smtClean="0">
                    <a:sym typeface="Symbol"/>
                  </a:rPr>
                  <a:t> </a:t>
                </a:r>
                <a:r>
                  <a:rPr lang="en-US" dirty="0" err="1" smtClean="0">
                    <a:sym typeface="Symbol"/>
                  </a:rPr>
                  <a:t>sơ</a:t>
                </a:r>
                <a:r>
                  <a:rPr lang="en-US" dirty="0" smtClean="0">
                    <a:sym typeface="Symbol"/>
                  </a:rPr>
                  <a:t> </a:t>
                </a:r>
                <a:r>
                  <a:rPr lang="en-US" dirty="0" err="1" smtClean="0">
                    <a:sym typeface="Symbol"/>
                  </a:rPr>
                  <a:t>và</a:t>
                </a:r>
                <a:r>
                  <a:rPr lang="en-US" dirty="0" smtClean="0">
                    <a:sym typeface="Symbol"/>
                  </a:rPr>
                  <a:t> </a:t>
                </a:r>
                <a:r>
                  <a:rPr lang="en-US" dirty="0" err="1" smtClean="0">
                    <a:sym typeface="Symbol"/>
                  </a:rPr>
                  <a:t>thứ</a:t>
                </a:r>
                <a:r>
                  <a:rPr lang="en-US" dirty="0" smtClean="0">
                    <a:sym typeface="Symbol"/>
                  </a:rPr>
                  <a:t> </a:t>
                </a:r>
                <a:r>
                  <a:rPr lang="en-US" dirty="0" err="1" smtClean="0">
                    <a:sym typeface="Symbol"/>
                  </a:rPr>
                  <a:t>cấp</a:t>
                </a:r>
                <a:endParaRPr lang="vi-VN" dirty="0"/>
              </a:p>
              <a:p>
                <a:pPr lvl="0"/>
                <a:endParaRPr lang="vi-VN" dirty="0"/>
              </a:p>
            </p:txBody>
          </p:sp>
        </mc:Choice>
        <mc:Fallback xmlns="">
          <p:sp>
            <p:nvSpPr>
              <p:cNvPr id="8" name="Content Placeholder 2"/>
              <p:cNvSpPr txBox="1">
                <a:spLocks noRot="1" noChangeAspect="1" noMove="1" noResize="1" noEditPoints="1" noAdjustHandles="1" noChangeArrowheads="1" noChangeShapeType="1" noTextEdit="1"/>
              </p:cNvSpPr>
              <p:nvPr/>
            </p:nvSpPr>
            <p:spPr>
              <a:xfrm>
                <a:off x="349541" y="3861048"/>
                <a:ext cx="8229600" cy="2736304"/>
              </a:xfrm>
              <a:prstGeom prst="rect">
                <a:avLst/>
              </a:prstGeom>
              <a:blipFill rotWithShape="1">
                <a:blip r:embed="rId2"/>
                <a:stretch>
                  <a:fillRect l="-1852" t="-4454" b="-891"/>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827584" y="1628800"/>
                <a:ext cx="1944216" cy="8461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vi-VN" sz="2400" i="1">
                              <a:latin typeface="Cambria Math"/>
                            </a:rPr>
                          </m:ctrlPr>
                        </m:sSubPr>
                        <m:e>
                          <m:r>
                            <a:rPr lang="en-US" sz="2400" i="1">
                              <a:effectLst/>
                              <a:latin typeface="Cambria Math"/>
                              <a:ea typeface="Times New Roman"/>
                              <a:cs typeface="Times New Roman"/>
                            </a:rPr>
                            <m:t>𝑘</m:t>
                          </m:r>
                        </m:e>
                        <m:sub>
                          <m:r>
                            <a:rPr lang="en-US" sz="2400" i="1">
                              <a:effectLst/>
                              <a:latin typeface="Cambria Math"/>
                              <a:ea typeface="Times New Roman"/>
                              <a:cs typeface="Times New Roman"/>
                            </a:rPr>
                            <m:t>h</m:t>
                          </m:r>
                        </m:sub>
                      </m:sSub>
                      <m:r>
                        <a:rPr lang="en-US" sz="2400" i="1">
                          <a:effectLst/>
                          <a:latin typeface="Cambria Math"/>
                          <a:ea typeface="Times New Roman"/>
                          <a:cs typeface="Times New Roman"/>
                        </a:rPr>
                        <m:t>=</m:t>
                      </m:r>
                      <m:f>
                        <m:fPr>
                          <m:ctrlPr>
                            <a:rPr lang="vi-VN" sz="2400" i="1">
                              <a:effectLst/>
                              <a:latin typeface="Cambria Math"/>
                            </a:rPr>
                          </m:ctrlPr>
                        </m:fPr>
                        <m:num>
                          <m:sSub>
                            <m:sSubPr>
                              <m:ctrlPr>
                                <a:rPr lang="vi-VN" sz="2400" i="1">
                                  <a:effectLst/>
                                  <a:latin typeface="Cambria Math"/>
                                </a:rPr>
                              </m:ctrlPr>
                            </m:sSubPr>
                            <m:e>
                              <m:r>
                                <a:rPr lang="en-US" sz="2400" i="1">
                                  <a:effectLst/>
                                  <a:latin typeface="Cambria Math"/>
                                  <a:ea typeface="Times New Roman"/>
                                  <a:cs typeface="Times New Roman"/>
                                </a:rPr>
                                <m:t>𝑃</m:t>
                              </m:r>
                            </m:e>
                            <m:sub>
                              <m:r>
                                <a:rPr lang="en-US" sz="2400" i="1">
                                  <a:effectLst/>
                                  <a:latin typeface="Cambria Math"/>
                                  <a:ea typeface="Times New Roman"/>
                                  <a:cs typeface="Times New Roman"/>
                                </a:rPr>
                                <m:t>𝑡</m:t>
                              </m:r>
                            </m:sub>
                          </m:sSub>
                        </m:num>
                        <m:den>
                          <m:r>
                            <a:rPr lang="en-US" sz="2400" i="1">
                              <a:effectLst/>
                              <a:latin typeface="Cambria Math"/>
                              <a:ea typeface="Times New Roman"/>
                              <a:cs typeface="Times New Roman"/>
                            </a:rPr>
                            <m:t>2.</m:t>
                          </m:r>
                          <m:sSub>
                            <m:sSubPr>
                              <m:ctrlPr>
                                <a:rPr lang="vi-VN" sz="2400" i="1">
                                  <a:effectLst/>
                                  <a:latin typeface="Cambria Math"/>
                                </a:rPr>
                              </m:ctrlPr>
                            </m:sSubPr>
                            <m:e>
                              <m:r>
                                <a:rPr lang="en-US" sz="2400" i="1">
                                  <a:effectLst/>
                                  <a:latin typeface="Cambria Math"/>
                                  <a:ea typeface="Times New Roman"/>
                                  <a:cs typeface="Times New Roman"/>
                                </a:rPr>
                                <m:t>𝑘</m:t>
                              </m:r>
                            </m:e>
                            <m:sub>
                              <m:r>
                                <a:rPr lang="en-US" sz="2400" i="1">
                                  <a:effectLst/>
                                  <a:latin typeface="Cambria Math"/>
                                  <a:ea typeface="Times New Roman"/>
                                  <a:cs typeface="Times New Roman"/>
                                </a:rPr>
                                <m:t>𝑒</m:t>
                              </m:r>
                            </m:sub>
                          </m:sSub>
                          <m:r>
                            <a:rPr lang="en-US" sz="2400" i="1">
                              <a:effectLst/>
                              <a:latin typeface="Cambria Math"/>
                              <a:ea typeface="Times New Roman"/>
                              <a:cs typeface="Times New Roman"/>
                            </a:rPr>
                            <m:t>.</m:t>
                          </m:r>
                          <m:r>
                            <a:rPr lang="en-US" sz="2400" i="1">
                              <a:effectLst/>
                              <a:latin typeface="Cambria Math"/>
                              <a:ea typeface="Times New Roman"/>
                              <a:cs typeface="Times New Roman"/>
                            </a:rPr>
                            <m:t>𝛼</m:t>
                          </m:r>
                        </m:den>
                      </m:f>
                    </m:oMath>
                  </m:oMathPara>
                </a14:m>
                <a:endParaRPr lang="vi-VN" sz="2400" dirty="0"/>
              </a:p>
            </p:txBody>
          </p:sp>
        </mc:Choice>
        <mc:Fallback xmlns="">
          <p:sp>
            <p:nvSpPr>
              <p:cNvPr id="4" name="Rectangle 3"/>
              <p:cNvSpPr>
                <a:spLocks noRot="1" noChangeAspect="1" noMove="1" noResize="1" noEditPoints="1" noAdjustHandles="1" noChangeArrowheads="1" noChangeShapeType="1" noTextEdit="1"/>
              </p:cNvSpPr>
              <p:nvPr/>
            </p:nvSpPr>
            <p:spPr>
              <a:xfrm>
                <a:off x="827584" y="1628800"/>
                <a:ext cx="1944216" cy="846194"/>
              </a:xfrm>
              <a:prstGeom prst="rect">
                <a:avLst/>
              </a:prstGeom>
              <a:blipFill rotWithShape="1">
                <a:blip r:embed="rId3"/>
                <a:stretch>
                  <a:fillRect/>
                </a:stretch>
              </a:blipFill>
            </p:spPr>
            <p:txBody>
              <a:bodyPr/>
              <a:lstStyle/>
              <a:p>
                <a:r>
                  <a:rPr lang="vi-VN">
                    <a:noFill/>
                  </a:rPr>
                  <a:t> </a:t>
                </a:r>
              </a:p>
            </p:txBody>
          </p:sp>
        </mc:Fallback>
      </mc:AlternateContent>
      <p:sp>
        <p:nvSpPr>
          <p:cNvPr id="9" name="Rectangle 8"/>
          <p:cNvSpPr/>
          <p:nvPr/>
        </p:nvSpPr>
        <p:spPr>
          <a:xfrm>
            <a:off x="404870" y="2482169"/>
            <a:ext cx="2382383" cy="461665"/>
          </a:xfrm>
          <a:prstGeom prst="rect">
            <a:avLst/>
          </a:prstGeom>
        </p:spPr>
        <p:txBody>
          <a:bodyPr wrap="none">
            <a:spAutoFit/>
          </a:bodyPr>
          <a:lstStyle/>
          <a:p>
            <a:pPr indent="457200">
              <a:spcBef>
                <a:spcPts val="600"/>
              </a:spcBef>
              <a:spcAft>
                <a:spcPts val="0"/>
              </a:spcAft>
            </a:pPr>
            <a:r>
              <a:rPr lang="vi-VN" sz="2400" dirty="0">
                <a:latin typeface="Times New Roman"/>
                <a:ea typeface="Times New Roman"/>
              </a:rPr>
              <a:t>k</a:t>
            </a:r>
            <a:r>
              <a:rPr lang="vi-VN" sz="2400" baseline="-25000" dirty="0">
                <a:latin typeface="Times New Roman"/>
                <a:ea typeface="Times New Roman"/>
              </a:rPr>
              <a:t>e</a:t>
            </a:r>
            <a:r>
              <a:rPr lang="vi-VN" sz="2400" dirty="0">
                <a:latin typeface="Times New Roman"/>
                <a:ea typeface="Times New Roman"/>
              </a:rPr>
              <a:t> = k</a:t>
            </a:r>
            <a:r>
              <a:rPr lang="vi-VN" sz="2400" baseline="-25000" dirty="0">
                <a:latin typeface="Times New Roman"/>
                <a:ea typeface="Times New Roman"/>
              </a:rPr>
              <a:t>s</a:t>
            </a:r>
            <a:r>
              <a:rPr lang="vi-VN" sz="2400" baseline="30000" dirty="0">
                <a:latin typeface="Times New Roman"/>
                <a:ea typeface="Times New Roman"/>
              </a:rPr>
              <a:t>2</a:t>
            </a:r>
            <a:r>
              <a:rPr lang="vi-VN" sz="2400" dirty="0">
                <a:latin typeface="Times New Roman"/>
                <a:ea typeface="Times New Roman"/>
              </a:rPr>
              <a:t>.f</a:t>
            </a:r>
            <a:r>
              <a:rPr lang="vi-VN" sz="2400" baseline="30000" dirty="0">
                <a:latin typeface="Times New Roman"/>
                <a:ea typeface="Times New Roman"/>
              </a:rPr>
              <a:t>2</a:t>
            </a:r>
            <a:r>
              <a:rPr lang="vi-VN" sz="2400" dirty="0">
                <a:latin typeface="Times New Roman"/>
                <a:ea typeface="Times New Roman"/>
              </a:rPr>
              <a:t>.B</a:t>
            </a:r>
            <a:r>
              <a:rPr lang="vi-VN" sz="2400" baseline="-25000" dirty="0">
                <a:latin typeface="Times New Roman"/>
                <a:ea typeface="Times New Roman"/>
              </a:rPr>
              <a:t>m</a:t>
            </a:r>
            <a:r>
              <a:rPr lang="vi-VN" sz="2400" baseline="30000" dirty="0">
                <a:latin typeface="Times New Roman"/>
                <a:ea typeface="Times New Roman"/>
              </a:rPr>
              <a:t>2</a:t>
            </a:r>
            <a:endParaRPr lang="vi-VN" sz="2400" dirty="0">
              <a:effectLst/>
              <a:latin typeface="Times New Roman"/>
              <a:ea typeface="Times New Roman"/>
            </a:endParaRPr>
          </a:p>
        </p:txBody>
      </p:sp>
      <mc:AlternateContent xmlns:mc="http://schemas.openxmlformats.org/markup-compatibility/2006" xmlns:a14="http://schemas.microsoft.com/office/drawing/2010/main">
        <mc:Choice Requires="a14">
          <p:sp>
            <p:nvSpPr>
              <p:cNvPr id="10" name="Rectangle 9"/>
              <p:cNvSpPr/>
              <p:nvPr/>
            </p:nvSpPr>
            <p:spPr>
              <a:xfrm>
                <a:off x="349541" y="3068960"/>
                <a:ext cx="2877775" cy="660630"/>
              </a:xfrm>
              <a:prstGeom prst="rect">
                <a:avLst/>
              </a:prstGeom>
            </p:spPr>
            <p:txBody>
              <a:bodyPr wrap="none">
                <a:spAutoFit/>
              </a:bodyPr>
              <a:lstStyle/>
              <a:p>
                <a:pPr indent="457200">
                  <a:spcBef>
                    <a:spcPts val="600"/>
                  </a:spcBef>
                  <a:spcAft>
                    <a:spcPts val="0"/>
                  </a:spcAft>
                </a:pPr>
                <a14:m>
                  <m:oMath xmlns:m="http://schemas.openxmlformats.org/officeDocument/2006/math">
                    <m:r>
                      <a:rPr lang="en-US" sz="2400" i="1">
                        <a:latin typeface="Cambria Math"/>
                        <a:ea typeface="Times New Roman"/>
                      </a:rPr>
                      <m:t>𝛼</m:t>
                    </m:r>
                    <m:r>
                      <a:rPr lang="en-US" sz="2400" i="1">
                        <a:latin typeface="Cambria Math"/>
                        <a:ea typeface="Times New Roman"/>
                      </a:rPr>
                      <m:t>=</m:t>
                    </m:r>
                    <m:f>
                      <m:fPr>
                        <m:ctrlPr>
                          <a:rPr lang="vi-VN" sz="2400" i="1">
                            <a:effectLst/>
                            <a:latin typeface="Cambria Math"/>
                            <a:ea typeface="Times New Roman"/>
                          </a:rPr>
                        </m:ctrlPr>
                      </m:fPr>
                      <m:num>
                        <m:sSub>
                          <m:sSubPr>
                            <m:ctrlPr>
                              <a:rPr lang="vi-VN" sz="2400" i="1">
                                <a:effectLst/>
                                <a:latin typeface="Cambria Math"/>
                                <a:ea typeface="Times New Roman"/>
                              </a:rPr>
                            </m:ctrlPr>
                          </m:sSubPr>
                          <m:e>
                            <m:r>
                              <a:rPr lang="en-US" sz="2400" i="1">
                                <a:effectLst/>
                                <a:latin typeface="Cambria Math"/>
                                <a:ea typeface="Times New Roman"/>
                              </a:rPr>
                              <m:t>𝑈</m:t>
                            </m:r>
                          </m:e>
                          <m:sub>
                            <m:r>
                              <a:rPr lang="en-US" sz="2400" i="1">
                                <a:effectLst/>
                                <a:latin typeface="Cambria Math"/>
                                <a:ea typeface="Times New Roman"/>
                              </a:rPr>
                              <m:t>𝑅</m:t>
                            </m:r>
                            <m:r>
                              <a:rPr lang="en-US" sz="2400" i="1">
                                <a:effectLst/>
                                <a:latin typeface="Cambria Math"/>
                                <a:ea typeface="Times New Roman"/>
                              </a:rPr>
                              <m:t>0</m:t>
                            </m:r>
                          </m:sub>
                        </m:sSub>
                        <m:r>
                          <a:rPr lang="en-US" sz="2400" i="1">
                            <a:effectLst/>
                            <a:latin typeface="Cambria Math"/>
                            <a:ea typeface="Times New Roman"/>
                          </a:rPr>
                          <m:t>−</m:t>
                        </m:r>
                        <m:sSub>
                          <m:sSubPr>
                            <m:ctrlPr>
                              <a:rPr lang="vi-VN" sz="2400" i="1">
                                <a:effectLst/>
                                <a:latin typeface="Cambria Math"/>
                                <a:ea typeface="Times New Roman"/>
                              </a:rPr>
                            </m:ctrlPr>
                          </m:sSubPr>
                          <m:e>
                            <m:r>
                              <a:rPr lang="en-US" sz="2400" i="1">
                                <a:effectLst/>
                                <a:latin typeface="Cambria Math"/>
                                <a:ea typeface="Times New Roman"/>
                              </a:rPr>
                              <m:t>𝑈</m:t>
                            </m:r>
                          </m:e>
                          <m:sub>
                            <m:r>
                              <a:rPr lang="en-US" sz="2400" i="1">
                                <a:effectLst/>
                                <a:latin typeface="Cambria Math"/>
                                <a:ea typeface="Times New Roman"/>
                              </a:rPr>
                              <m:t>𝑅</m:t>
                            </m:r>
                          </m:sub>
                        </m:sSub>
                      </m:num>
                      <m:den>
                        <m:sSub>
                          <m:sSubPr>
                            <m:ctrlPr>
                              <a:rPr lang="vi-VN" sz="2400" i="1">
                                <a:effectLst/>
                                <a:latin typeface="Cambria Math"/>
                                <a:ea typeface="Times New Roman"/>
                              </a:rPr>
                            </m:ctrlPr>
                          </m:sSubPr>
                          <m:e>
                            <m:r>
                              <a:rPr lang="en-US" sz="2400" i="1">
                                <a:effectLst/>
                                <a:latin typeface="Cambria Math"/>
                                <a:ea typeface="Times New Roman"/>
                              </a:rPr>
                              <m:t>𝑈</m:t>
                            </m:r>
                          </m:e>
                          <m:sub>
                            <m:r>
                              <a:rPr lang="en-US" sz="2400" i="1">
                                <a:effectLst/>
                                <a:latin typeface="Cambria Math"/>
                                <a:ea typeface="Times New Roman"/>
                              </a:rPr>
                              <m:t>𝑅</m:t>
                            </m:r>
                          </m:sub>
                        </m:sSub>
                      </m:den>
                    </m:f>
                    <m:r>
                      <a:rPr lang="en-US" sz="2400" i="1">
                        <a:effectLst/>
                        <a:latin typeface="Cambria Math"/>
                        <a:ea typeface="Times New Roman"/>
                      </a:rPr>
                      <m:t>.100</m:t>
                    </m:r>
                  </m:oMath>
                </a14:m>
                <a:r>
                  <a:rPr lang="en-US" sz="2400" dirty="0">
                    <a:effectLst/>
                    <a:latin typeface="Times New Roman"/>
                    <a:ea typeface="Times New Roman"/>
                  </a:rPr>
                  <a:t> </a:t>
                </a:r>
                <a:endParaRPr lang="vi-VN" sz="2400" dirty="0">
                  <a:effectLst/>
                  <a:latin typeface="Times New Roman"/>
                  <a:ea typeface="Times New Roman"/>
                </a:endParaRPr>
              </a:p>
            </p:txBody>
          </p:sp>
        </mc:Choice>
        <mc:Fallback xmlns="">
          <p:sp>
            <p:nvSpPr>
              <p:cNvPr id="10" name="Rectangle 9"/>
              <p:cNvSpPr>
                <a:spLocks noRot="1" noChangeAspect="1" noMove="1" noResize="1" noEditPoints="1" noAdjustHandles="1" noChangeArrowheads="1" noChangeShapeType="1" noTextEdit="1"/>
              </p:cNvSpPr>
              <p:nvPr/>
            </p:nvSpPr>
            <p:spPr>
              <a:xfrm>
                <a:off x="349541" y="3068960"/>
                <a:ext cx="2877775" cy="660630"/>
              </a:xfrm>
              <a:prstGeom prst="rect">
                <a:avLst/>
              </a:prstGeom>
              <a:blipFill rotWithShape="1">
                <a:blip r:embed="rId4"/>
                <a:stretch>
                  <a:fillRect/>
                </a:stretch>
              </a:blipFill>
            </p:spPr>
            <p:txBody>
              <a:bodyPr/>
              <a:lstStyle/>
              <a:p>
                <a:r>
                  <a:rPr lang="vi-VN">
                    <a:noFill/>
                  </a:rPr>
                  <a:t> </a:t>
                </a:r>
              </a:p>
            </p:txBody>
          </p:sp>
        </mc:Fallback>
      </mc:AlternateContent>
    </p:spTree>
    <p:extLst>
      <p:ext uri="{BB962C8B-B14F-4D97-AF65-F5344CB8AC3E}">
        <p14:creationId xmlns:p14="http://schemas.microsoft.com/office/powerpoint/2010/main" val="11600921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60648"/>
            <a:ext cx="6203032" cy="706090"/>
          </a:xfrm>
        </p:spPr>
        <p:txBody>
          <a:bodyPr>
            <a:normAutofit fontScale="90000"/>
          </a:bodyPr>
          <a:lstStyle/>
          <a:p>
            <a:r>
              <a:rPr lang="en-US" b="1" dirty="0">
                <a:solidFill>
                  <a:srgbClr val="009900"/>
                </a:solidFill>
                <a:latin typeface="Times New Roman" pitchFamily="18" charset="0"/>
                <a:cs typeface="Times New Roman" pitchFamily="18" charset="0"/>
              </a:rPr>
              <a:t>3. </a:t>
            </a:r>
            <a:r>
              <a:rPr lang="en-US" b="1" dirty="0" err="1">
                <a:solidFill>
                  <a:srgbClr val="009900"/>
                </a:solidFill>
                <a:latin typeface="Times New Roman" pitchFamily="18" charset="0"/>
                <a:cs typeface="Times New Roman" pitchFamily="18" charset="0"/>
              </a:rPr>
              <a:t>Lựa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kích</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thước</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lõi</a:t>
            </a:r>
            <a:endParaRPr lang="vi-VN" dirty="0"/>
          </a:p>
        </p:txBody>
      </p:sp>
      <p:sp>
        <p:nvSpPr>
          <p:cNvPr id="3" name="Content Placeholder 2"/>
          <p:cNvSpPr>
            <a:spLocks noGrp="1"/>
          </p:cNvSpPr>
          <p:nvPr>
            <p:ph idx="1"/>
          </p:nvPr>
        </p:nvSpPr>
        <p:spPr>
          <a:xfrm>
            <a:off x="457200" y="980728"/>
            <a:ext cx="8229600" cy="4525963"/>
          </a:xfrm>
        </p:spPr>
        <p:txBody>
          <a:bodyPr/>
          <a:lstStyle/>
          <a:p>
            <a:pPr marL="0" indent="0">
              <a:buNone/>
            </a:pPr>
            <a:r>
              <a:rPr lang="en-US" dirty="0" err="1" smtClean="0"/>
              <a:t>Ví</a:t>
            </a:r>
            <a:r>
              <a:rPr lang="en-US" dirty="0" smtClean="0"/>
              <a:t> </a:t>
            </a:r>
            <a:r>
              <a:rPr lang="en-US" dirty="0" err="1" smtClean="0"/>
              <a:t>dụ</a:t>
            </a:r>
            <a:r>
              <a:rPr lang="en-US" dirty="0" smtClean="0"/>
              <a:t> </a:t>
            </a:r>
            <a:r>
              <a:rPr lang="en-US" dirty="0" err="1" smtClean="0"/>
              <a:t>bảng</a:t>
            </a:r>
            <a:r>
              <a:rPr lang="en-US" dirty="0" smtClean="0"/>
              <a:t> </a:t>
            </a:r>
            <a:r>
              <a:rPr lang="en-US" dirty="0" err="1" smtClean="0"/>
              <a:t>lõi</a:t>
            </a:r>
            <a:r>
              <a:rPr lang="en-US" dirty="0" smtClean="0"/>
              <a:t> </a:t>
            </a:r>
            <a:r>
              <a:rPr lang="en-US" dirty="0" err="1" smtClean="0"/>
              <a:t>của</a:t>
            </a:r>
            <a:r>
              <a:rPr lang="en-US" dirty="0" smtClean="0"/>
              <a:t> </a:t>
            </a:r>
            <a:r>
              <a:rPr lang="en-US" dirty="0" err="1" smtClean="0"/>
              <a:t>Ferroxcube</a:t>
            </a:r>
            <a:endParaRPr lang="vi-VN"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8" y="4005064"/>
            <a:ext cx="7677150"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8" y="2528689"/>
            <a:ext cx="7667625"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836712"/>
            <a:ext cx="2331170" cy="163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0456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75656" y="260648"/>
            <a:ext cx="5832648" cy="817562"/>
          </a:xfrm>
          <a:solidFill>
            <a:srgbClr val="FFFF00"/>
          </a:solidFill>
        </p:spPr>
        <p:txBody>
          <a:bodyPr>
            <a:normAutofit/>
          </a:bodyPr>
          <a:lstStyle/>
          <a:p>
            <a:pPr eaLnBrk="1" hangingPunct="1"/>
            <a:r>
              <a:rPr lang="en-US" b="1" dirty="0" smtClean="0">
                <a:solidFill>
                  <a:srgbClr val="009900"/>
                </a:solidFill>
                <a:latin typeface="Times New Roman" pitchFamily="18" charset="0"/>
                <a:cs typeface="Times New Roman" pitchFamily="18" charset="0"/>
              </a:rPr>
              <a:t>1. </a:t>
            </a:r>
            <a:r>
              <a:rPr lang="en-US" b="1" dirty="0" err="1" smtClean="0">
                <a:solidFill>
                  <a:srgbClr val="009900"/>
                </a:solidFill>
                <a:latin typeface="Times New Roman" pitchFamily="18" charset="0"/>
                <a:cs typeface="Times New Roman" pitchFamily="18" charset="0"/>
              </a:rPr>
              <a:t>Lựa</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chọn</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vật</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liệu</a:t>
            </a:r>
            <a:r>
              <a:rPr lang="en-US" b="1" dirty="0" smtClean="0">
                <a:solidFill>
                  <a:srgbClr val="009900"/>
                </a:solidFill>
                <a:latin typeface="Times New Roman" pitchFamily="18" charset="0"/>
                <a:cs typeface="Times New Roman" pitchFamily="18" charset="0"/>
              </a:rPr>
              <a:t> </a:t>
            </a:r>
            <a:r>
              <a:rPr lang="en-US" b="1" dirty="0" err="1" smtClean="0">
                <a:solidFill>
                  <a:srgbClr val="009900"/>
                </a:solidFill>
                <a:latin typeface="Times New Roman" pitchFamily="18" charset="0"/>
                <a:cs typeface="Times New Roman" pitchFamily="18" charset="0"/>
              </a:rPr>
              <a:t>lõi</a:t>
            </a:r>
            <a:endParaRPr lang="en-US" b="1" dirty="0" smtClean="0">
              <a:solidFill>
                <a:srgbClr val="009900"/>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457200" y="1181100"/>
            <a:ext cx="8013700" cy="591716"/>
          </a:xfrm>
        </p:spPr>
        <p:txBody>
          <a:bodyPr/>
          <a:lstStyle/>
          <a:p>
            <a:pPr eaLnBrk="1" hangingPunct="1">
              <a:buFontTx/>
              <a:buNone/>
            </a:pPr>
            <a:r>
              <a:rPr lang="vi-VN" dirty="0" smtClean="0">
                <a:solidFill>
                  <a:srgbClr val="0000CC"/>
                </a:solidFill>
                <a:latin typeface="Times New Roman" pitchFamily="18" charset="0"/>
                <a:cs typeface="Times New Roman" pitchFamily="18" charset="0"/>
              </a:rPr>
              <a:t>1.2 Các loại vật liệu từ mềm</a:t>
            </a:r>
            <a:endParaRPr lang="en-US" dirty="0" smtClean="0">
              <a:solidFill>
                <a:srgbClr val="0000CC"/>
              </a:solidFill>
              <a:latin typeface="Times New Roman" pitchFamily="18" charset="0"/>
              <a:cs typeface="Times New Roman" pitchFamily="18" charset="0"/>
            </a:endParaRPr>
          </a:p>
        </p:txBody>
      </p:sp>
      <p:sp>
        <p:nvSpPr>
          <p:cNvPr id="4" name="Rectangle 3"/>
          <p:cNvSpPr txBox="1">
            <a:spLocks noChangeArrowheads="1"/>
          </p:cNvSpPr>
          <p:nvPr/>
        </p:nvSpPr>
        <p:spPr bwMode="auto">
          <a:xfrm>
            <a:off x="471055" y="1846118"/>
            <a:ext cx="8013700" cy="4152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vi-VN" sz="2800" dirty="0" smtClean="0">
                <a:latin typeface="Times New Roman" pitchFamily="18" charset="0"/>
                <a:cs typeface="Times New Roman" pitchFamily="18" charset="0"/>
              </a:rPr>
              <a:t>Thép silic</a:t>
            </a:r>
          </a:p>
          <a:p>
            <a:pPr marL="0" indent="0">
              <a:buNone/>
            </a:pPr>
            <a:r>
              <a:rPr lang="vi-VN" sz="2800" dirty="0" smtClean="0">
                <a:latin typeface="Times New Roman" pitchFamily="18" charset="0"/>
                <a:cs typeface="Times New Roman" pitchFamily="18" charset="0"/>
              </a:rPr>
              <a:t>Hợp kim niken</a:t>
            </a:r>
          </a:p>
          <a:p>
            <a:pPr marL="0" indent="0">
              <a:buNone/>
            </a:pPr>
            <a:r>
              <a:rPr lang="vi-VN" sz="2800" dirty="0" smtClean="0">
                <a:latin typeface="Times New Roman" pitchFamily="18" charset="0"/>
                <a:cs typeface="Times New Roman" pitchFamily="18" charset="0"/>
              </a:rPr>
              <a:t>Vật liệu vô định hình</a:t>
            </a:r>
          </a:p>
          <a:p>
            <a:pPr marL="0" indent="0">
              <a:buNone/>
            </a:pPr>
            <a:r>
              <a:rPr lang="vi-VN" sz="2800" dirty="0" smtClean="0">
                <a:latin typeface="Times New Roman" pitchFamily="18" charset="0"/>
                <a:cs typeface="Times New Roman" pitchFamily="18" charset="0"/>
              </a:rPr>
              <a:t>Lõi bột ép</a:t>
            </a:r>
          </a:p>
          <a:p>
            <a:pPr marL="0" indent="0">
              <a:buNone/>
            </a:pPr>
            <a:r>
              <a:rPr lang="vi-VN" sz="2800" dirty="0">
                <a:latin typeface="Times New Roman" pitchFamily="18" charset="0"/>
                <a:cs typeface="Times New Roman" pitchFamily="18" charset="0"/>
              </a:rPr>
              <a:t>Vật liệu </a:t>
            </a:r>
            <a:r>
              <a:rPr lang="vi-VN" sz="2800" dirty="0" smtClean="0">
                <a:latin typeface="Times New Roman" pitchFamily="18" charset="0"/>
                <a:cs typeface="Times New Roman" pitchFamily="18" charset="0"/>
              </a:rPr>
              <a:t>Ferrit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1460614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6768752" cy="778098"/>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1. </a:t>
            </a:r>
            <a:r>
              <a:rPr lang="en-US" b="1" dirty="0" err="1">
                <a:solidFill>
                  <a:srgbClr val="009900"/>
                </a:solidFill>
                <a:latin typeface="Times New Roman" pitchFamily="18" charset="0"/>
                <a:cs typeface="Times New Roman" pitchFamily="18" charset="0"/>
              </a:rPr>
              <a:t>Lựa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vật</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liệu</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lõi</a:t>
            </a:r>
            <a:endParaRPr lang="vi-VN" b="1" dirty="0"/>
          </a:p>
        </p:txBody>
      </p:sp>
      <p:sp>
        <p:nvSpPr>
          <p:cNvPr id="3" name="Content Placeholder 2"/>
          <p:cNvSpPr>
            <a:spLocks noGrp="1"/>
          </p:cNvSpPr>
          <p:nvPr>
            <p:ph idx="1"/>
          </p:nvPr>
        </p:nvSpPr>
        <p:spPr>
          <a:xfrm>
            <a:off x="457200" y="1772816"/>
            <a:ext cx="6059016" cy="4752528"/>
          </a:xfrm>
        </p:spPr>
        <p:txBody>
          <a:bodyPr>
            <a:normAutofit/>
          </a:bodyPr>
          <a:lstStyle/>
          <a:p>
            <a:pPr marL="0" indent="0">
              <a:buNone/>
            </a:pPr>
            <a:r>
              <a:rPr lang="vi-VN" sz="2800" b="1" dirty="0" smtClean="0">
                <a:solidFill>
                  <a:srgbClr val="C00000"/>
                </a:solidFill>
                <a:latin typeface="+mj-lt"/>
              </a:rPr>
              <a:t>Thép silic</a:t>
            </a:r>
            <a:endParaRPr lang="vi-VN" sz="2800" b="1" dirty="0">
              <a:solidFill>
                <a:srgbClr val="C00000"/>
              </a:solidFill>
              <a:latin typeface="+mj-lt"/>
            </a:endParaRPr>
          </a:p>
          <a:p>
            <a:pPr marL="0" indent="0">
              <a:buNone/>
            </a:pPr>
            <a:r>
              <a:rPr lang="vi-VN" sz="2400" dirty="0">
                <a:latin typeface="+mj-lt"/>
              </a:rPr>
              <a:t>Thép silic là một trong những hợp kim hàng đầu được sử dụng làm mạch từ trong máy biến áp và các cuộn cảm. Nó được cải thiện qua từng năm và có lẽ là vật liệu từ được sử dụng rộng rãi, phổ biến nhất. Một trong những hạn chế của việc sử dụng thép là vật liệu từ trở nên già hơn và tổn hao tăng. Với việc thêm silic vào thép, lợi thế đã tăng gấp đôi: nó làm tăng điện trở suất, do đó làm giảm tổn hao dòng xoáy và cải thiện tính bền vững theo thời gian</a:t>
            </a:r>
          </a:p>
        </p:txBody>
      </p:sp>
      <p:sp>
        <p:nvSpPr>
          <p:cNvPr id="4" name="Rectangle 3"/>
          <p:cNvSpPr txBox="1">
            <a:spLocks noChangeArrowheads="1"/>
          </p:cNvSpPr>
          <p:nvPr/>
        </p:nvSpPr>
        <p:spPr>
          <a:xfrm>
            <a:off x="457200" y="1181100"/>
            <a:ext cx="8013700" cy="5917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vi-VN" dirty="0" smtClean="0">
                <a:solidFill>
                  <a:srgbClr val="0000CC"/>
                </a:solidFill>
                <a:latin typeface="Times New Roman" pitchFamily="18" charset="0"/>
                <a:cs typeface="Times New Roman" pitchFamily="18" charset="0"/>
              </a:rPr>
              <a:t>1.2 Các loại vật liệu từ mềm</a:t>
            </a:r>
            <a:endParaRPr lang="en-US" dirty="0" smtClean="0">
              <a:solidFill>
                <a:srgbClr val="0000CC"/>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2240" y="2060847"/>
            <a:ext cx="1944216" cy="213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8470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6768752" cy="778098"/>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1. </a:t>
            </a:r>
            <a:r>
              <a:rPr lang="en-US" b="1" dirty="0" err="1">
                <a:solidFill>
                  <a:srgbClr val="009900"/>
                </a:solidFill>
                <a:latin typeface="Times New Roman" pitchFamily="18" charset="0"/>
                <a:cs typeface="Times New Roman" pitchFamily="18" charset="0"/>
              </a:rPr>
              <a:t>Lựa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vật</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liệu</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lõi</a:t>
            </a:r>
            <a:endParaRPr lang="vi-VN" b="1" dirty="0"/>
          </a:p>
        </p:txBody>
      </p:sp>
      <p:sp>
        <p:nvSpPr>
          <p:cNvPr id="3" name="Content Placeholder 2"/>
          <p:cNvSpPr>
            <a:spLocks noGrp="1"/>
          </p:cNvSpPr>
          <p:nvPr>
            <p:ph idx="1"/>
          </p:nvPr>
        </p:nvSpPr>
        <p:spPr>
          <a:xfrm>
            <a:off x="457200" y="1700808"/>
            <a:ext cx="5698976" cy="4968552"/>
          </a:xfrm>
        </p:spPr>
        <p:txBody>
          <a:bodyPr>
            <a:normAutofit/>
          </a:bodyPr>
          <a:lstStyle/>
          <a:p>
            <a:pPr marL="0" indent="0">
              <a:buNone/>
            </a:pPr>
            <a:r>
              <a:rPr lang="vi-VN" sz="2800" b="1" dirty="0">
                <a:solidFill>
                  <a:srgbClr val="C00000"/>
                </a:solidFill>
                <a:latin typeface="+mj-lt"/>
              </a:rPr>
              <a:t>Hợp kim Niken cán mỏng</a:t>
            </a:r>
          </a:p>
          <a:p>
            <a:pPr marL="0" indent="0">
              <a:buNone/>
            </a:pPr>
            <a:r>
              <a:rPr lang="vi-VN" sz="2400" dirty="0">
                <a:latin typeface="Times New Roman" pitchFamily="18" charset="0"/>
                <a:cs typeface="Times New Roman" pitchFamily="18" charset="0"/>
              </a:rPr>
              <a:t>Hợp kim có độ từ thẩm cao được chế tạo dựa trên vật liệu sắt-nikel</a:t>
            </a:r>
            <a:r>
              <a:rPr lang="vi-VN" sz="2400" dirty="0" smtClean="0">
                <a:latin typeface="Times New Roman" pitchFamily="18" charset="0"/>
                <a:cs typeface="Times New Roman" pitchFamily="18" charset="0"/>
              </a:rPr>
              <a:t>.</a:t>
            </a:r>
          </a:p>
          <a:p>
            <a:pPr marL="0" indent="0">
              <a:buNone/>
            </a:pPr>
            <a:r>
              <a:rPr lang="vi-VN" sz="2400" dirty="0">
                <a:latin typeface="Times New Roman" pitchFamily="18" charset="0"/>
                <a:cs typeface="Times New Roman" pitchFamily="18" charset="0"/>
              </a:rPr>
              <a:t>Cấu trúc được quan tâm hơn của ông là hợp kim 78Ni-Fe. Một thời gian ngắn sau Elmen, Yensen đã bắt đầu nghiên cứu độc lập mà kết quả là cho ra hợp kim 50Ni-50Fe, hợp kim mà điện trở suất và độ từ thẩm thấp hơn, nhưng độ bão hòa lớn hơn hợp kim permalloys78 (1,5 tesla so với 0,75 tesla), khiến nó trở nên hữu ích hơn trong các thiết bị công suất.</a:t>
            </a:r>
          </a:p>
        </p:txBody>
      </p:sp>
      <p:sp>
        <p:nvSpPr>
          <p:cNvPr id="4" name="Rectangle 3"/>
          <p:cNvSpPr txBox="1">
            <a:spLocks noChangeArrowheads="1"/>
          </p:cNvSpPr>
          <p:nvPr/>
        </p:nvSpPr>
        <p:spPr>
          <a:xfrm>
            <a:off x="457200" y="1181100"/>
            <a:ext cx="8013700" cy="5917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vi-VN" dirty="0" smtClean="0">
                <a:solidFill>
                  <a:srgbClr val="0000CC"/>
                </a:solidFill>
                <a:latin typeface="Times New Roman" pitchFamily="18" charset="0"/>
                <a:cs typeface="Times New Roman" pitchFamily="18" charset="0"/>
              </a:rPr>
              <a:t>1.2 Các loại vật liệu từ mềm</a:t>
            </a:r>
            <a:endParaRPr lang="en-US" dirty="0" smtClean="0">
              <a:solidFill>
                <a:srgbClr val="0000CC"/>
              </a:solidFill>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186" y="1916832"/>
            <a:ext cx="2160240" cy="1689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574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6768752" cy="778098"/>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1. </a:t>
            </a:r>
            <a:r>
              <a:rPr lang="en-US" b="1" dirty="0" err="1">
                <a:solidFill>
                  <a:srgbClr val="009900"/>
                </a:solidFill>
                <a:latin typeface="Times New Roman" pitchFamily="18" charset="0"/>
                <a:cs typeface="Times New Roman" pitchFamily="18" charset="0"/>
              </a:rPr>
              <a:t>Lựa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vật</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liệu</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lõi</a:t>
            </a:r>
            <a:endParaRPr lang="vi-VN" b="1" dirty="0"/>
          </a:p>
        </p:txBody>
      </p:sp>
      <p:sp>
        <p:nvSpPr>
          <p:cNvPr id="3" name="Content Placeholder 2"/>
          <p:cNvSpPr>
            <a:spLocks noGrp="1"/>
          </p:cNvSpPr>
          <p:nvPr>
            <p:ph idx="1"/>
          </p:nvPr>
        </p:nvSpPr>
        <p:spPr>
          <a:xfrm>
            <a:off x="457200" y="1700808"/>
            <a:ext cx="5338936" cy="792088"/>
          </a:xfrm>
        </p:spPr>
        <p:txBody>
          <a:bodyPr>
            <a:normAutofit/>
          </a:bodyPr>
          <a:lstStyle/>
          <a:p>
            <a:pPr marL="0" indent="0">
              <a:buNone/>
            </a:pPr>
            <a:r>
              <a:rPr lang="vi-VN" sz="2400" dirty="0" smtClean="0">
                <a:latin typeface="Times New Roman" pitchFamily="18" charset="0"/>
                <a:cs typeface="Times New Roman" pitchFamily="18" charset="0"/>
              </a:rPr>
              <a:t>Đặc tính hợp kim</a:t>
            </a:r>
            <a:endParaRPr lang="vi-VN" sz="2400" dirty="0">
              <a:latin typeface="Times New Roman" pitchFamily="18" charset="0"/>
              <a:cs typeface="Times New Roman" pitchFamily="18" charset="0"/>
            </a:endParaRPr>
          </a:p>
        </p:txBody>
      </p:sp>
      <p:sp>
        <p:nvSpPr>
          <p:cNvPr id="4" name="Rectangle 3"/>
          <p:cNvSpPr txBox="1">
            <a:spLocks noChangeArrowheads="1"/>
          </p:cNvSpPr>
          <p:nvPr/>
        </p:nvSpPr>
        <p:spPr>
          <a:xfrm>
            <a:off x="457200" y="1181100"/>
            <a:ext cx="8013700" cy="5917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vi-VN" dirty="0" smtClean="0">
                <a:solidFill>
                  <a:srgbClr val="0000CC"/>
                </a:solidFill>
                <a:latin typeface="Times New Roman" pitchFamily="18" charset="0"/>
                <a:cs typeface="Times New Roman" pitchFamily="18" charset="0"/>
              </a:rPr>
              <a:t>1.2 Các loại vật liệu từ mềm</a:t>
            </a:r>
            <a:endParaRPr lang="en-US" dirty="0" smtClean="0">
              <a:solidFill>
                <a:srgbClr val="0000CC"/>
              </a:solidFill>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3186" y="1194817"/>
            <a:ext cx="1475447" cy="11540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844" y="2348879"/>
            <a:ext cx="6130404" cy="4344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1630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6768752" cy="778098"/>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1. </a:t>
            </a:r>
            <a:r>
              <a:rPr lang="en-US" b="1" dirty="0" err="1">
                <a:solidFill>
                  <a:srgbClr val="009900"/>
                </a:solidFill>
                <a:latin typeface="Times New Roman" pitchFamily="18" charset="0"/>
                <a:cs typeface="Times New Roman" pitchFamily="18" charset="0"/>
              </a:rPr>
              <a:t>Lựa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vật</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liệu</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lõi</a:t>
            </a:r>
            <a:endParaRPr lang="vi-VN" b="1" dirty="0"/>
          </a:p>
        </p:txBody>
      </p:sp>
      <p:sp>
        <p:nvSpPr>
          <p:cNvPr id="3" name="Content Placeholder 2"/>
          <p:cNvSpPr>
            <a:spLocks noGrp="1"/>
          </p:cNvSpPr>
          <p:nvPr>
            <p:ph idx="1"/>
          </p:nvPr>
        </p:nvSpPr>
        <p:spPr>
          <a:xfrm>
            <a:off x="457200" y="1700808"/>
            <a:ext cx="4546848" cy="4536504"/>
          </a:xfrm>
        </p:spPr>
        <p:txBody>
          <a:bodyPr>
            <a:normAutofit/>
          </a:bodyPr>
          <a:lstStyle/>
          <a:p>
            <a:pPr marL="0" indent="0">
              <a:buNone/>
            </a:pPr>
            <a:r>
              <a:rPr lang="vi-VN" sz="2800" b="1" dirty="0">
                <a:solidFill>
                  <a:srgbClr val="C00000"/>
                </a:solidFill>
                <a:latin typeface="+mj-lt"/>
              </a:rPr>
              <a:t>Vật liệu vô định hình</a:t>
            </a:r>
          </a:p>
          <a:p>
            <a:pPr marL="0" indent="0">
              <a:buNone/>
            </a:pPr>
            <a:r>
              <a:rPr lang="vi-VN" sz="2400" dirty="0">
                <a:latin typeface="Times New Roman" pitchFamily="18" charset="0"/>
                <a:cs typeface="Times New Roman" pitchFamily="18" charset="0"/>
              </a:rPr>
              <a:t>Vật liệu vô định hình là chất rắn không có trật tự (hay cấu trúc tuần hoàn) về vị trí </a:t>
            </a:r>
            <a:r>
              <a:rPr lang="vi-VN" sz="2400" dirty="0">
                <a:latin typeface="Times New Roman" pitchFamily="18" charset="0"/>
                <a:cs typeface="Times New Roman" pitchFamily="18" charset="0"/>
                <a:hlinkClick r:id="rId2" tooltip="Cấu trúc nguyên tử (trang chưa được viết)"/>
              </a:rPr>
              <a:t>cấu trúc nguyên tử</a:t>
            </a:r>
            <a:r>
              <a:rPr lang="vi-VN" sz="2400" dirty="0">
                <a:latin typeface="Times New Roman" pitchFamily="18" charset="0"/>
                <a:cs typeface="Times New Roman" pitchFamily="18" charset="0"/>
              </a:rPr>
              <a:t> (chất rắn có </a:t>
            </a:r>
            <a:r>
              <a:rPr lang="vi-VN" sz="2400" dirty="0">
                <a:latin typeface="Times New Roman" pitchFamily="18" charset="0"/>
                <a:cs typeface="Times New Roman" pitchFamily="18" charset="0"/>
                <a:hlinkClick r:id="rId3" tooltip="Trật tự xa (trang chưa được viết)"/>
              </a:rPr>
              <a:t>trật tự</a:t>
            </a:r>
            <a:r>
              <a:rPr lang="vi-VN" sz="2400" dirty="0">
                <a:latin typeface="Times New Roman" pitchFamily="18" charset="0"/>
                <a:cs typeface="Times New Roman" pitchFamily="18" charset="0"/>
              </a:rPr>
              <a:t> về vị trí </a:t>
            </a:r>
            <a:r>
              <a:rPr lang="vi-VN" sz="2400" dirty="0">
                <a:latin typeface="Times New Roman" pitchFamily="18" charset="0"/>
                <a:cs typeface="Times New Roman" pitchFamily="18" charset="0"/>
                <a:hlinkClick r:id="rId4" tooltip="Cấu trúc (trang chưa được viết)"/>
              </a:rPr>
              <a:t>cấu trúc</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hlinkClick r:id="rId5" tooltip="Nguyên tử"/>
              </a:rPr>
              <a:t>nguyên tử</a:t>
            </a:r>
            <a:r>
              <a:rPr lang="vi-VN" sz="2400" dirty="0">
                <a:latin typeface="Times New Roman" pitchFamily="18" charset="0"/>
                <a:cs typeface="Times New Roman" pitchFamily="18" charset="0"/>
              </a:rPr>
              <a:t> gọi là </a:t>
            </a:r>
            <a:r>
              <a:rPr lang="vi-VN" sz="2400" dirty="0">
                <a:latin typeface="Times New Roman" pitchFamily="18" charset="0"/>
                <a:cs typeface="Times New Roman" pitchFamily="18" charset="0"/>
                <a:hlinkClick r:id="rId6" tooltip="Chất rắn"/>
              </a:rPr>
              <a:t>chất rắn</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hlinkClick r:id="rId7" tooltip="Tinh thể"/>
              </a:rPr>
              <a:t>tinh thể</a:t>
            </a:r>
            <a:r>
              <a:rPr lang="vi-VN" sz="2400" dirty="0">
                <a:latin typeface="Times New Roman" pitchFamily="18" charset="0"/>
                <a:cs typeface="Times New Roman" pitchFamily="18" charset="0"/>
              </a:rPr>
              <a:t>). Hầu hết các nhóm vật liệu có thể thấy hoặc được cấu trúc từ dạng vô định hình. Ví dụ, </a:t>
            </a:r>
            <a:r>
              <a:rPr lang="vi-VN" sz="2400" dirty="0">
                <a:latin typeface="Times New Roman" pitchFamily="18" charset="0"/>
                <a:cs typeface="Times New Roman" pitchFamily="18" charset="0"/>
                <a:hlinkClick r:id="rId8" tooltip="Thủy tinh"/>
              </a:rPr>
              <a:t>thủy tinh</a:t>
            </a:r>
            <a:r>
              <a:rPr lang="vi-VN" sz="2400" dirty="0">
                <a:latin typeface="Times New Roman" pitchFamily="18" charset="0"/>
                <a:cs typeface="Times New Roman" pitchFamily="18" charset="0"/>
              </a:rPr>
              <a:t> là gốm vô định hình, nhiều </a:t>
            </a:r>
            <a:r>
              <a:rPr lang="vi-VN" sz="2400" dirty="0">
                <a:latin typeface="Times New Roman" pitchFamily="18" charset="0"/>
                <a:cs typeface="Times New Roman" pitchFamily="18" charset="0"/>
                <a:hlinkClick r:id="rId9" tooltip="Polymer"/>
              </a:rPr>
              <a:t>polymer</a:t>
            </a:r>
            <a:r>
              <a:rPr lang="vi-VN" sz="2400" dirty="0">
                <a:latin typeface="Times New Roman" pitchFamily="18" charset="0"/>
                <a:cs typeface="Times New Roman" pitchFamily="18" charset="0"/>
              </a:rPr>
              <a:t> (như </a:t>
            </a:r>
            <a:r>
              <a:rPr lang="vi-VN" sz="2400" dirty="0">
                <a:latin typeface="Times New Roman" pitchFamily="18" charset="0"/>
                <a:cs typeface="Times New Roman" pitchFamily="18" charset="0"/>
                <a:hlinkClick r:id="rId10" tooltip="Polystyrene (trang chưa được viết)"/>
              </a:rPr>
              <a:t>polystyrene</a:t>
            </a:r>
            <a:r>
              <a:rPr lang="vi-VN" sz="2400" dirty="0">
                <a:latin typeface="Times New Roman" pitchFamily="18" charset="0"/>
                <a:cs typeface="Times New Roman" pitchFamily="18" charset="0"/>
              </a:rPr>
              <a:t>) là vô định hình</a:t>
            </a:r>
          </a:p>
        </p:txBody>
      </p:sp>
      <p:sp>
        <p:nvSpPr>
          <p:cNvPr id="4" name="Rectangle 3"/>
          <p:cNvSpPr txBox="1">
            <a:spLocks noChangeArrowheads="1"/>
          </p:cNvSpPr>
          <p:nvPr/>
        </p:nvSpPr>
        <p:spPr>
          <a:xfrm>
            <a:off x="457200" y="1181100"/>
            <a:ext cx="8013700" cy="5917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vi-VN" dirty="0" smtClean="0">
                <a:solidFill>
                  <a:srgbClr val="0000CC"/>
                </a:solidFill>
                <a:latin typeface="Times New Roman" pitchFamily="18" charset="0"/>
                <a:cs typeface="Times New Roman" pitchFamily="18" charset="0"/>
              </a:rPr>
              <a:t>1.2 Các loại vật liệu từ mềm</a:t>
            </a:r>
            <a:endParaRPr lang="en-US" dirty="0" smtClean="0">
              <a:solidFill>
                <a:srgbClr val="0000CC"/>
              </a:solidFill>
              <a:latin typeface="Times New Roman" pitchFamily="18" charset="0"/>
              <a:cs typeface="Times New Roman" pitchFamily="18" charset="0"/>
            </a:endParaRPr>
          </a:p>
        </p:txBody>
      </p:sp>
      <p:grpSp>
        <p:nvGrpSpPr>
          <p:cNvPr id="5" name="Group 2"/>
          <p:cNvGrpSpPr>
            <a:grpSpLocks/>
          </p:cNvGrpSpPr>
          <p:nvPr/>
        </p:nvGrpSpPr>
        <p:grpSpPr bwMode="auto">
          <a:xfrm>
            <a:off x="5744755" y="2060848"/>
            <a:ext cx="2232025" cy="2536825"/>
            <a:chOff x="0" y="0"/>
            <a:chExt cx="3516" cy="3336"/>
          </a:xfrm>
        </p:grpSpPr>
        <p:sp>
          <p:nvSpPr>
            <p:cNvPr id="6" name="Text Box 3"/>
            <p:cNvSpPr txBox="1">
              <a:spLocks noChangeArrowheads="1"/>
            </p:cNvSpPr>
            <p:nvPr/>
          </p:nvSpPr>
          <p:spPr bwMode="auto">
            <a:xfrm>
              <a:off x="0" y="2294"/>
              <a:ext cx="3500" cy="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vi-VN" sz="1100" b="0" i="0" u="none" strike="noStrike" cap="none" normalizeH="0" baseline="0" smtClean="0">
                  <a:ln>
                    <a:noFill/>
                  </a:ln>
                  <a:solidFill>
                    <a:srgbClr val="000000"/>
                  </a:solidFill>
                  <a:effectLst/>
                  <a:latin typeface="Arial" pitchFamily="34" charset="0"/>
                  <a:cs typeface="Arial" pitchFamily="34" charset="0"/>
                </a:rPr>
                <a:t>Hình 1.21 Năm loại mạng cơ bản trong cấu trúc trật tự gần theo mô hình Berna</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8" name="Picture 4" descr="http://upload.wikimedia.org/wikipedia/vi/thumb/e/ee/VDH.jpg/250px-VDH.jpg"/>
            <p:cNvPicPr>
              <a:picLocks noChangeAspect="1" noChangeArrowheads="1"/>
            </p:cNvPicPr>
            <p:nvPr/>
          </p:nvPicPr>
          <p:blipFill>
            <a:blip r:embed="rId11" r:link="rId12">
              <a:extLst>
                <a:ext uri="{28A0092B-C50C-407E-A947-70E740481C1C}">
                  <a14:useLocalDpi xmlns:a14="http://schemas.microsoft.com/office/drawing/2010/main" val="0"/>
                </a:ext>
              </a:extLst>
            </a:blip>
            <a:srcRect/>
            <a:stretch>
              <a:fillRect/>
            </a:stretch>
          </p:blipFill>
          <p:spPr bwMode="auto">
            <a:xfrm>
              <a:off x="56" y="0"/>
              <a:ext cx="346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407574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260648"/>
            <a:ext cx="6768752" cy="778098"/>
          </a:xfrm>
          <a:solidFill>
            <a:srgbClr val="FFFF00"/>
          </a:solidFill>
        </p:spPr>
        <p:txBody>
          <a:bodyPr>
            <a:normAutofit/>
          </a:bodyPr>
          <a:lstStyle/>
          <a:p>
            <a:r>
              <a:rPr lang="en-US" b="1" dirty="0">
                <a:solidFill>
                  <a:srgbClr val="009900"/>
                </a:solidFill>
                <a:latin typeface="Times New Roman" pitchFamily="18" charset="0"/>
                <a:cs typeface="Times New Roman" pitchFamily="18" charset="0"/>
              </a:rPr>
              <a:t>1. </a:t>
            </a:r>
            <a:r>
              <a:rPr lang="en-US" b="1" dirty="0" err="1">
                <a:solidFill>
                  <a:srgbClr val="009900"/>
                </a:solidFill>
                <a:latin typeface="Times New Roman" pitchFamily="18" charset="0"/>
                <a:cs typeface="Times New Roman" pitchFamily="18" charset="0"/>
              </a:rPr>
              <a:t>Lựa</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chọn</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vật</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liệu</a:t>
            </a:r>
            <a:r>
              <a:rPr lang="en-US" b="1" dirty="0">
                <a:solidFill>
                  <a:srgbClr val="009900"/>
                </a:solidFill>
                <a:latin typeface="Times New Roman" pitchFamily="18" charset="0"/>
                <a:cs typeface="Times New Roman" pitchFamily="18" charset="0"/>
              </a:rPr>
              <a:t> </a:t>
            </a:r>
            <a:r>
              <a:rPr lang="en-US" b="1" dirty="0" err="1">
                <a:solidFill>
                  <a:srgbClr val="009900"/>
                </a:solidFill>
                <a:latin typeface="Times New Roman" pitchFamily="18" charset="0"/>
                <a:cs typeface="Times New Roman" pitchFamily="18" charset="0"/>
              </a:rPr>
              <a:t>lõi</a:t>
            </a:r>
            <a:endParaRPr lang="vi-VN" b="1" dirty="0"/>
          </a:p>
        </p:txBody>
      </p:sp>
      <p:sp>
        <p:nvSpPr>
          <p:cNvPr id="3" name="Content Placeholder 2"/>
          <p:cNvSpPr>
            <a:spLocks noGrp="1"/>
          </p:cNvSpPr>
          <p:nvPr>
            <p:ph idx="1"/>
          </p:nvPr>
        </p:nvSpPr>
        <p:spPr>
          <a:xfrm>
            <a:off x="457200" y="1700808"/>
            <a:ext cx="6635080" cy="1152128"/>
          </a:xfrm>
        </p:spPr>
        <p:txBody>
          <a:bodyPr>
            <a:normAutofit/>
          </a:bodyPr>
          <a:lstStyle/>
          <a:p>
            <a:pPr marL="0" indent="0">
              <a:buNone/>
            </a:pPr>
            <a:r>
              <a:rPr lang="vi-VN" dirty="0" smtClean="0">
                <a:latin typeface="Times New Roman" pitchFamily="18" charset="0"/>
                <a:cs typeface="Times New Roman" pitchFamily="18" charset="0"/>
              </a:rPr>
              <a:t>Đặc tính vật liệu vô định hình</a:t>
            </a:r>
          </a:p>
        </p:txBody>
      </p:sp>
      <p:sp>
        <p:nvSpPr>
          <p:cNvPr id="4" name="Rectangle 3"/>
          <p:cNvSpPr txBox="1">
            <a:spLocks noChangeArrowheads="1"/>
          </p:cNvSpPr>
          <p:nvPr/>
        </p:nvSpPr>
        <p:spPr>
          <a:xfrm>
            <a:off x="457200" y="1181100"/>
            <a:ext cx="8013700" cy="5917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vi-VN" dirty="0" smtClean="0">
                <a:solidFill>
                  <a:srgbClr val="0000CC"/>
                </a:solidFill>
                <a:latin typeface="Times New Roman" pitchFamily="18" charset="0"/>
                <a:cs typeface="Times New Roman" pitchFamily="18" charset="0"/>
              </a:rPr>
              <a:t>1.2 Các loại vật liệu từ mềm</a:t>
            </a:r>
            <a:endParaRPr lang="en-US" dirty="0" smtClean="0">
              <a:solidFill>
                <a:srgbClr val="0000CC"/>
              </a:solidFill>
              <a:latin typeface="Times New Roman" pitchFamily="18" charset="0"/>
              <a:cs typeface="Times New Roman" pitchFamily="18" charset="0"/>
            </a:endParaRPr>
          </a:p>
        </p:txBody>
      </p:sp>
      <p:grpSp>
        <p:nvGrpSpPr>
          <p:cNvPr id="5" name="Group 2"/>
          <p:cNvGrpSpPr>
            <a:grpSpLocks/>
          </p:cNvGrpSpPr>
          <p:nvPr/>
        </p:nvGrpSpPr>
        <p:grpSpPr bwMode="auto">
          <a:xfrm>
            <a:off x="7452320" y="1259777"/>
            <a:ext cx="1347525" cy="1440160"/>
            <a:chOff x="0" y="0"/>
            <a:chExt cx="3516" cy="3336"/>
          </a:xfrm>
        </p:grpSpPr>
        <p:sp>
          <p:nvSpPr>
            <p:cNvPr id="6" name="Text Box 3"/>
            <p:cNvSpPr txBox="1">
              <a:spLocks noChangeArrowheads="1"/>
            </p:cNvSpPr>
            <p:nvPr/>
          </p:nvSpPr>
          <p:spPr bwMode="auto">
            <a:xfrm>
              <a:off x="0" y="2294"/>
              <a:ext cx="3500" cy="1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vi-VN" sz="1100" b="0" i="0" u="none" strike="noStrike" cap="none" normalizeH="0" baseline="0" smtClean="0">
                  <a:ln>
                    <a:noFill/>
                  </a:ln>
                  <a:solidFill>
                    <a:srgbClr val="000000"/>
                  </a:solidFill>
                  <a:effectLst/>
                  <a:latin typeface="Arial" pitchFamily="34" charset="0"/>
                  <a:cs typeface="Arial" pitchFamily="34" charset="0"/>
                </a:rPr>
                <a:t>Hình 1.21 Năm loại mạng cơ bản trong cấu trúc trật tự gần theo mô hình Berna</a:t>
              </a:r>
              <a:endParaRPr kumimoji="0" lang="vi-VN"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8" name="Picture 4" descr="http://upload.wikimedia.org/wikipedia/vi/thumb/e/ee/VDH.jpg/250px-VDH.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6" y="0"/>
              <a:ext cx="346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5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2852936"/>
            <a:ext cx="7906577"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691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TotalTime>
  <Words>3189</Words>
  <Application>Microsoft Office PowerPoint</Application>
  <PresentationFormat>On-screen Show (4:3)</PresentationFormat>
  <Paragraphs>519</Paragraphs>
  <Slides>34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Office Theme</vt:lpstr>
      <vt:lpstr>Equation.3</vt:lpstr>
      <vt:lpstr>Lựa chọn lõi cuộn dây và biến áp</vt:lpstr>
      <vt:lpstr>1. Lựa chọn vật liệu lõi</vt:lpstr>
      <vt:lpstr>1. Lựa chọn vật liệu lõi</vt:lpstr>
      <vt:lpstr>1. Lựa chọn vật liệu lõi</vt:lpstr>
      <vt:lpstr>1. Lựa chọn vật liệu lõi</vt:lpstr>
      <vt:lpstr>1. Lựa chọn vật liệu lõi</vt:lpstr>
      <vt:lpstr>1. Lựa chọn vật liệu lõi</vt:lpstr>
      <vt:lpstr>1. Lựa chọn vật liệu lõi</vt:lpstr>
      <vt:lpstr>1. Lựa chọn vật liệu lõi</vt:lpstr>
      <vt:lpstr>1. Lựa chọn vật liệu lõi</vt:lpstr>
      <vt:lpstr>1. Lựa chọn vật liệu lõi</vt:lpstr>
      <vt:lpstr>1. Lựa chọn vật liệu lõi</vt:lpstr>
      <vt:lpstr>1. Lựa chọn vật liệu lõi</vt:lpstr>
      <vt:lpstr>1. Lựa chọn vật liệu lõi</vt:lpstr>
      <vt:lpstr>1. Lựa chọn vật liệu lõi</vt:lpstr>
      <vt:lpstr>1. Lựa chọn vật liệu lõi</vt:lpstr>
      <vt:lpstr>1. Lựa chọn vật liệu lõi</vt:lpstr>
      <vt:lpstr>1. Lựa chọn vật liệu lõi</vt:lpstr>
      <vt:lpstr>1. Lựa chọn vật liệu lõi</vt:lpstr>
      <vt:lpstr>2. Lựa chọn hình dạng lõi</vt:lpstr>
      <vt:lpstr>2. Lựa chọn hình dạng lõi [BA 0.8]</vt:lpstr>
      <vt:lpstr>2. Lựa chọn hình dạng lõi</vt:lpstr>
      <vt:lpstr>2. Lựa chọn hình dạng lõi</vt:lpstr>
      <vt:lpstr>2. Lựa chọn hình dạng lõi</vt:lpstr>
      <vt:lpstr>2. Lựa chọn hình dạng lõi</vt:lpstr>
      <vt:lpstr>2. Lựa chọn hình dạng lõi</vt:lpstr>
      <vt:lpstr>2. Lựa chọn hình dạng lõi</vt:lpstr>
      <vt:lpstr>2. Lựa chọn hình dạng lõi</vt:lpstr>
      <vt:lpstr>2. Lựa chọn hình dạng lõi</vt:lpstr>
      <vt:lpstr>3. Lựa chọn kích thước lõi</vt:lpstr>
      <vt:lpstr>3. Lựa chọn kích thước lõi</vt:lpstr>
      <vt:lpstr>3. Lựa chọn kích thước lõi</vt:lpstr>
      <vt:lpstr>3. Lựa chọn kích thước lõi</vt:lpstr>
      <vt:lpstr>3. Lựa chọn kích thước lõi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abc</cp:lastModifiedBy>
  <cp:revision>57</cp:revision>
  <dcterms:created xsi:type="dcterms:W3CDTF">2018-11-18T03:13:45Z</dcterms:created>
  <dcterms:modified xsi:type="dcterms:W3CDTF">2019-04-02T04:02:30Z</dcterms:modified>
</cp:coreProperties>
</file>