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8" r:id="rId4"/>
    <p:sldId id="279" r:id="rId5"/>
    <p:sldId id="280" r:id="rId6"/>
    <p:sldId id="281" r:id="rId7"/>
    <p:sldId id="270" r:id="rId8"/>
    <p:sldId id="271" r:id="rId9"/>
    <p:sldId id="272" r:id="rId10"/>
    <p:sldId id="282" r:id="rId11"/>
    <p:sldId id="283" r:id="rId12"/>
    <p:sldId id="284" r:id="rId13"/>
    <p:sldId id="285" r:id="rId14"/>
    <p:sldId id="286" r:id="rId15"/>
    <p:sldId id="287" r:id="rId16"/>
    <p:sldId id="288" r:id="rId17"/>
    <p:sldId id="273" r:id="rId18"/>
    <p:sldId id="289" r:id="rId19"/>
    <p:sldId id="290" r:id="rId20"/>
    <p:sldId id="291" r:id="rId21"/>
    <p:sldId id="292" r:id="rId22"/>
    <p:sldId id="274" r:id="rId23"/>
    <p:sldId id="275" r:id="rId24"/>
    <p:sldId id="296" r:id="rId25"/>
    <p:sldId id="276" r:id="rId26"/>
    <p:sldId id="277" r:id="rId27"/>
    <p:sldId id="293" r:id="rId28"/>
    <p:sldId id="294" r:id="rId29"/>
    <p:sldId id="295" r:id="rId30"/>
    <p:sldId id="304" r:id="rId31"/>
    <p:sldId id="305" r:id="rId32"/>
    <p:sldId id="298" r:id="rId33"/>
    <p:sldId id="299" r:id="rId34"/>
    <p:sldId id="303" r:id="rId35"/>
    <p:sldId id="300" r:id="rId36"/>
    <p:sldId id="301" r:id="rId37"/>
    <p:sldId id="302" r:id="rId38"/>
    <p:sldId id="297" r:id="rId3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8" autoAdjust="0"/>
    <p:restoredTop sz="94660"/>
  </p:normalViewPr>
  <p:slideViewPr>
    <p:cSldViewPr>
      <p:cViewPr varScale="1">
        <p:scale>
          <a:sx n="87" d="100"/>
          <a:sy n="87" d="100"/>
        </p:scale>
        <p:origin x="-1176" y="-90"/>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22/01/2019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6466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22/01/2019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60476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22/01/2019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15150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22/01/2019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9500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39441-8A0C-4D1D-9C18-75D56D38F0D1}" type="datetimeFigureOut">
              <a:rPr lang="vi-VN" smtClean="0"/>
              <a:t>22/01/2019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74869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6439441-8A0C-4D1D-9C18-75D56D38F0D1}" type="datetimeFigureOut">
              <a:rPr lang="vi-VN" smtClean="0"/>
              <a:t>22/01/2019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3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6439441-8A0C-4D1D-9C18-75D56D38F0D1}" type="datetimeFigureOut">
              <a:rPr lang="vi-VN" smtClean="0"/>
              <a:t>22/01/2019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15787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6439441-8A0C-4D1D-9C18-75D56D38F0D1}" type="datetimeFigureOut">
              <a:rPr lang="vi-VN" smtClean="0"/>
              <a:t>22/01/2019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739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9441-8A0C-4D1D-9C18-75D56D38F0D1}" type="datetimeFigureOut">
              <a:rPr lang="vi-VN" smtClean="0"/>
              <a:t>22/01/2019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53024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22/01/2019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6643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22/01/2019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1277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39441-8A0C-4D1D-9C18-75D56D38F0D1}" type="datetimeFigureOut">
              <a:rPr lang="vi-VN" smtClean="0"/>
              <a:t>22/01/2019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8246-10C8-4BAE-BB9E-29B1DBC485BA}" type="slidenum">
              <a:rPr lang="vi-VN" smtClean="0"/>
              <a:t>‹#›</a:t>
            </a:fld>
            <a:endParaRPr lang="vi-VN"/>
          </a:p>
        </p:txBody>
      </p:sp>
    </p:spTree>
    <p:extLst>
      <p:ext uri="{BB962C8B-B14F-4D97-AF65-F5344CB8AC3E}">
        <p14:creationId xmlns:p14="http://schemas.microsoft.com/office/powerpoint/2010/main" val="259611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196752"/>
            <a:ext cx="5976664" cy="1470025"/>
          </a:xfrm>
        </p:spPr>
        <p:txBody>
          <a:bodyPr/>
          <a:lstStyle/>
          <a:p>
            <a:r>
              <a:rPr lang="en-US" b="1" dirty="0" err="1" smtClean="0">
                <a:solidFill>
                  <a:srgbClr val="FF0000"/>
                </a:solidFill>
                <a:latin typeface="Times New Roman" pitchFamily="18" charset="0"/>
                <a:cs typeface="Times New Roman" pitchFamily="18" charset="0"/>
              </a:rPr>
              <a:t>Varistor</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sử</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dụng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hợp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vi-VN" dirty="0"/>
          </a:p>
        </p:txBody>
      </p:sp>
      <p:sp>
        <p:nvSpPr>
          <p:cNvPr id="3" name="Subtitle 2"/>
          <p:cNvSpPr>
            <a:spLocks noGrp="1"/>
          </p:cNvSpPr>
          <p:nvPr>
            <p:ph type="subTitle" idx="1"/>
          </p:nvPr>
        </p:nvSpPr>
        <p:spPr>
          <a:xfrm>
            <a:off x="1371600" y="3068960"/>
            <a:ext cx="6512768" cy="1512168"/>
          </a:xfrm>
        </p:spPr>
        <p:txBody>
          <a:bodyPr>
            <a:normAutofit/>
          </a:bodyPr>
          <a:lstStyle/>
          <a:p>
            <a:r>
              <a:rPr lang="en-US" b="1" dirty="0" smtClean="0">
                <a:solidFill>
                  <a:schemeClr val="tx1"/>
                </a:solidFill>
              </a:rPr>
              <a:t>1. </a:t>
            </a:r>
            <a:r>
              <a:rPr lang="en-US" b="1" dirty="0" err="1" smtClean="0">
                <a:solidFill>
                  <a:schemeClr val="tx1"/>
                </a:solidFill>
              </a:rPr>
              <a:t>Cơ</a:t>
            </a:r>
            <a:r>
              <a:rPr lang="en-US" b="1" dirty="0" smtClean="0">
                <a:solidFill>
                  <a:schemeClr val="tx1"/>
                </a:solidFill>
              </a:rPr>
              <a:t> </a:t>
            </a:r>
            <a:r>
              <a:rPr lang="en-US" b="1" dirty="0" err="1" smtClean="0">
                <a:solidFill>
                  <a:schemeClr val="tx1"/>
                </a:solidFill>
              </a:rPr>
              <a:t>bản</a:t>
            </a:r>
            <a:r>
              <a:rPr lang="en-US" b="1" dirty="0" smtClean="0">
                <a:solidFill>
                  <a:schemeClr val="tx1"/>
                </a:solidFill>
              </a:rPr>
              <a:t> </a:t>
            </a:r>
            <a:r>
              <a:rPr lang="en-US" b="1" dirty="0" err="1" smtClean="0">
                <a:solidFill>
                  <a:schemeClr val="tx1"/>
                </a:solidFill>
              </a:rPr>
              <a:t>về</a:t>
            </a:r>
            <a:r>
              <a:rPr lang="en-US" b="1" dirty="0" smtClean="0">
                <a:solidFill>
                  <a:schemeClr val="tx1"/>
                </a:solidFill>
              </a:rPr>
              <a:t> </a:t>
            </a:r>
            <a:r>
              <a:rPr lang="en-US" b="1" dirty="0" err="1" smtClean="0">
                <a:solidFill>
                  <a:schemeClr val="tx1"/>
                </a:solidFill>
              </a:rPr>
              <a:t>varistor</a:t>
            </a:r>
            <a:endParaRPr lang="en-US" b="1" dirty="0" smtClean="0">
              <a:solidFill>
                <a:schemeClr val="tx1"/>
              </a:solidFill>
            </a:endParaRPr>
          </a:p>
          <a:p>
            <a:r>
              <a:rPr lang="en-US" b="1" dirty="0" smtClean="0">
                <a:solidFill>
                  <a:schemeClr val="tx1"/>
                </a:solidFill>
              </a:rPr>
              <a:t>2. </a:t>
            </a:r>
            <a:r>
              <a:rPr lang="en-US" b="1" dirty="0" err="1" smtClean="0">
                <a:solidFill>
                  <a:schemeClr val="tx1"/>
                </a:solidFill>
              </a:rPr>
              <a:t>Sử</a:t>
            </a:r>
            <a:r>
              <a:rPr lang="en-US" b="1" dirty="0" smtClean="0">
                <a:solidFill>
                  <a:schemeClr val="tx1"/>
                </a:solidFill>
              </a:rPr>
              <a:t> </a:t>
            </a:r>
            <a:r>
              <a:rPr lang="en-US" b="1" dirty="0" err="1" smtClean="0">
                <a:solidFill>
                  <a:schemeClr val="tx1"/>
                </a:solidFill>
              </a:rPr>
              <a:t>dụng</a:t>
            </a:r>
            <a:r>
              <a:rPr lang="en-US" b="1" dirty="0" smtClean="0">
                <a:solidFill>
                  <a:schemeClr val="tx1"/>
                </a:solidFill>
              </a:rPr>
              <a:t> </a:t>
            </a:r>
            <a:r>
              <a:rPr lang="en-US" b="1" dirty="0" err="1" smtClean="0">
                <a:solidFill>
                  <a:schemeClr val="tx1"/>
                </a:solidFill>
              </a:rPr>
              <a:t>varistor</a:t>
            </a:r>
            <a:endParaRPr lang="vi-VN" b="1" dirty="0">
              <a:solidFill>
                <a:schemeClr val="tx1"/>
              </a:solidFill>
            </a:endParaRPr>
          </a:p>
        </p:txBody>
      </p:sp>
    </p:spTree>
    <p:extLst>
      <p:ext uri="{BB962C8B-B14F-4D97-AF65-F5344CB8AC3E}">
        <p14:creationId xmlns:p14="http://schemas.microsoft.com/office/powerpoint/2010/main" val="142765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Lựa</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chọn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vật</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liệu</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60215" y="1124744"/>
            <a:ext cx="8013700" cy="879748"/>
          </a:xfrm>
        </p:spPr>
        <p:txBody>
          <a:bodyPr/>
          <a:lstStyle/>
          <a:p>
            <a:pPr marL="0" indent="0">
              <a:buNone/>
            </a:pPr>
            <a:r>
              <a:rPr lang="en-US" b="1" dirty="0"/>
              <a:t>1.7 </a:t>
            </a:r>
            <a:r>
              <a:rPr lang="en-US" b="1" dirty="0" err="1"/>
              <a:t>Thông</a:t>
            </a:r>
            <a:r>
              <a:rPr lang="en-US" b="1" dirty="0"/>
              <a:t> </a:t>
            </a:r>
            <a:r>
              <a:rPr lang="en-US" b="1" dirty="0" err="1"/>
              <a:t>số</a:t>
            </a:r>
            <a:endParaRPr lang="en-US"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5" name="Rectangle 3"/>
          <p:cNvSpPr txBox="1">
            <a:spLocks noChangeArrowheads="1"/>
          </p:cNvSpPr>
          <p:nvPr/>
        </p:nvSpPr>
        <p:spPr>
          <a:xfrm>
            <a:off x="450492" y="1761406"/>
            <a:ext cx="8013700" cy="44038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1.7.1. </a:t>
            </a:r>
            <a:r>
              <a:rPr lang="en-US" b="1" dirty="0" err="1"/>
              <a:t>Điện</a:t>
            </a:r>
            <a:r>
              <a:rPr lang="en-US" b="1" dirty="0"/>
              <a:t> </a:t>
            </a:r>
            <a:r>
              <a:rPr lang="en-US" b="1" dirty="0" err="1"/>
              <a:t>áp</a:t>
            </a:r>
            <a:r>
              <a:rPr lang="en-US" b="1" dirty="0"/>
              <a:t> </a:t>
            </a:r>
            <a:r>
              <a:rPr lang="en-US" b="1" dirty="0" err="1"/>
              <a:t>varistor</a:t>
            </a:r>
            <a:r>
              <a:rPr lang="en-US" b="1" dirty="0"/>
              <a:t>: </a:t>
            </a:r>
            <a:endParaRPr lang="vi-VN" b="1" dirty="0"/>
          </a:p>
          <a:p>
            <a:pPr marL="0" indent="0">
              <a:buNone/>
            </a:pPr>
            <a:r>
              <a:rPr lang="en-US" dirty="0" err="1"/>
              <a:t>Điện</a:t>
            </a:r>
            <a:r>
              <a:rPr lang="en-US" dirty="0"/>
              <a:t> </a:t>
            </a:r>
            <a:r>
              <a:rPr lang="en-US" dirty="0" err="1"/>
              <a:t>áp</a:t>
            </a:r>
            <a:r>
              <a:rPr lang="en-US" dirty="0"/>
              <a:t> </a:t>
            </a:r>
            <a:r>
              <a:rPr lang="en-US" dirty="0" err="1"/>
              <a:t>varistor</a:t>
            </a:r>
            <a:r>
              <a:rPr lang="en-US" dirty="0"/>
              <a:t> </a:t>
            </a:r>
            <a:r>
              <a:rPr lang="en-US" dirty="0" err="1"/>
              <a:t>là</a:t>
            </a:r>
            <a:r>
              <a:rPr lang="en-US" dirty="0"/>
              <a:t> </a:t>
            </a:r>
            <a:r>
              <a:rPr lang="en-US" dirty="0" err="1"/>
              <a:t>điện</a:t>
            </a:r>
            <a:r>
              <a:rPr lang="en-US" dirty="0"/>
              <a:t> </a:t>
            </a:r>
            <a:r>
              <a:rPr lang="en-US" dirty="0" err="1"/>
              <a:t>áp</a:t>
            </a:r>
            <a:r>
              <a:rPr lang="en-US" dirty="0"/>
              <a:t> </a:t>
            </a:r>
            <a:r>
              <a:rPr lang="en-US" dirty="0" err="1"/>
              <a:t>trên</a:t>
            </a:r>
            <a:r>
              <a:rPr lang="en-US" dirty="0"/>
              <a:t> </a:t>
            </a:r>
            <a:r>
              <a:rPr lang="en-US" dirty="0" err="1"/>
              <a:t>varistor</a:t>
            </a:r>
            <a:r>
              <a:rPr lang="en-US" dirty="0"/>
              <a:t> </a:t>
            </a:r>
            <a:r>
              <a:rPr lang="en-US" dirty="0" err="1"/>
              <a:t>khi</a:t>
            </a:r>
            <a:r>
              <a:rPr lang="en-US" dirty="0"/>
              <a:t> </a:t>
            </a:r>
            <a:r>
              <a:rPr lang="en-US" dirty="0" err="1"/>
              <a:t>dòng</a:t>
            </a:r>
            <a:r>
              <a:rPr lang="en-US" dirty="0"/>
              <a:t> </a:t>
            </a:r>
            <a:r>
              <a:rPr lang="en-US" dirty="0" err="1"/>
              <a:t>điện</a:t>
            </a:r>
            <a:r>
              <a:rPr lang="en-US" dirty="0"/>
              <a:t> 1 mA </a:t>
            </a:r>
            <a:r>
              <a:rPr lang="en-US" dirty="0" err="1"/>
              <a:t>chạy</a:t>
            </a:r>
            <a:r>
              <a:rPr lang="en-US" dirty="0"/>
              <a:t> qua. </a:t>
            </a:r>
            <a:r>
              <a:rPr lang="en-US" dirty="0" err="1"/>
              <a:t>Nó</a:t>
            </a:r>
            <a:r>
              <a:rPr lang="en-US" dirty="0"/>
              <a:t> </a:t>
            </a:r>
            <a:r>
              <a:rPr lang="en-US" dirty="0" err="1"/>
              <a:t>không</a:t>
            </a:r>
            <a:r>
              <a:rPr lang="en-US" dirty="0"/>
              <a:t> </a:t>
            </a:r>
            <a:r>
              <a:rPr lang="en-US" dirty="0" err="1"/>
              <a:t>có</a:t>
            </a:r>
            <a:r>
              <a:rPr lang="en-US" dirty="0"/>
              <a:t> ý </a:t>
            </a:r>
            <a:r>
              <a:rPr lang="en-US" dirty="0" err="1"/>
              <a:t>nghĩa</a:t>
            </a:r>
            <a:r>
              <a:rPr lang="en-US" dirty="0"/>
              <a:t> </a:t>
            </a:r>
            <a:r>
              <a:rPr lang="en-US" dirty="0" err="1"/>
              <a:t>đặc</a:t>
            </a:r>
            <a:r>
              <a:rPr lang="en-US" dirty="0"/>
              <a:t> </a:t>
            </a:r>
            <a:r>
              <a:rPr lang="en-US" dirty="0" err="1"/>
              <a:t>biệt</a:t>
            </a:r>
            <a:r>
              <a:rPr lang="en-US" dirty="0"/>
              <a:t> </a:t>
            </a:r>
            <a:r>
              <a:rPr lang="en-US" dirty="0" err="1"/>
              <a:t>nhưng</a:t>
            </a:r>
            <a:r>
              <a:rPr lang="en-US" dirty="0"/>
              <a:t> </a:t>
            </a:r>
            <a:r>
              <a:rPr lang="en-US" dirty="0" err="1"/>
              <a:t>thường</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a:t>tham</a:t>
            </a:r>
            <a:r>
              <a:rPr lang="en-US" dirty="0"/>
              <a:t> </a:t>
            </a:r>
            <a:r>
              <a:rPr lang="en-US" dirty="0" err="1"/>
              <a:t>khảo</a:t>
            </a:r>
            <a:r>
              <a:rPr lang="en-US" dirty="0"/>
              <a:t> </a:t>
            </a:r>
            <a:r>
              <a:rPr lang="en-US" dirty="0" err="1"/>
              <a:t>tiêu</a:t>
            </a:r>
            <a:r>
              <a:rPr lang="en-US" dirty="0"/>
              <a:t> </a:t>
            </a:r>
            <a:r>
              <a:rPr lang="en-US" dirty="0" err="1"/>
              <a:t>chuẩn</a:t>
            </a:r>
            <a:r>
              <a:rPr lang="en-US" dirty="0"/>
              <a:t> </a:t>
            </a:r>
            <a:r>
              <a:rPr lang="en-US" dirty="0" err="1"/>
              <a:t>thực</a:t>
            </a:r>
            <a:r>
              <a:rPr lang="en-US" dirty="0"/>
              <a:t> </a:t>
            </a:r>
            <a:r>
              <a:rPr lang="en-US" dirty="0" err="1"/>
              <a:t>tế</a:t>
            </a:r>
            <a:r>
              <a:rPr lang="en-US" dirty="0"/>
              <a:t> </a:t>
            </a:r>
            <a:r>
              <a:rPr lang="en-US" dirty="0" err="1"/>
              <a:t>trong</a:t>
            </a:r>
            <a:r>
              <a:rPr lang="en-US" dirty="0"/>
              <a:t> </a:t>
            </a:r>
            <a:r>
              <a:rPr lang="en-US" dirty="0" err="1"/>
              <a:t>việc</a:t>
            </a:r>
            <a:r>
              <a:rPr lang="en-US" dirty="0"/>
              <a:t> </a:t>
            </a:r>
            <a:r>
              <a:rPr lang="en-US" dirty="0" err="1"/>
              <a:t>lựa</a:t>
            </a:r>
            <a:r>
              <a:rPr lang="en-US" dirty="0"/>
              <a:t> </a:t>
            </a:r>
            <a:r>
              <a:rPr lang="en-US" dirty="0" err="1"/>
              <a:t>chọn</a:t>
            </a:r>
            <a:r>
              <a:rPr lang="en-US" dirty="0"/>
              <a:t> </a:t>
            </a:r>
            <a:r>
              <a:rPr lang="en-US" dirty="0" err="1"/>
              <a:t>varistors</a:t>
            </a:r>
            <a:r>
              <a:rPr lang="en-US" dirty="0"/>
              <a:t>.</a:t>
            </a:r>
            <a:endParaRPr lang="vi-VN" dirty="0"/>
          </a:p>
          <a:p>
            <a:pPr marL="0" indent="0">
              <a:buNone/>
            </a:pPr>
            <a:r>
              <a:rPr lang="en-US" dirty="0" err="1"/>
              <a:t>Điện</a:t>
            </a:r>
            <a:r>
              <a:rPr lang="en-US" dirty="0"/>
              <a:t> </a:t>
            </a:r>
            <a:r>
              <a:rPr lang="en-US" dirty="0" err="1"/>
              <a:t>áp</a:t>
            </a:r>
            <a:r>
              <a:rPr lang="en-US" dirty="0"/>
              <a:t> </a:t>
            </a:r>
            <a:r>
              <a:rPr lang="en-US" dirty="0" err="1"/>
              <a:t>này</a:t>
            </a:r>
            <a:r>
              <a:rPr lang="en-US" dirty="0"/>
              <a:t> </a:t>
            </a:r>
            <a:r>
              <a:rPr lang="en-US" dirty="0" err="1"/>
              <a:t>được</a:t>
            </a:r>
            <a:r>
              <a:rPr lang="en-US" dirty="0"/>
              <a:t> </a:t>
            </a:r>
            <a:r>
              <a:rPr lang="en-US" dirty="0" err="1"/>
              <a:t>xác</a:t>
            </a:r>
            <a:r>
              <a:rPr lang="en-US" dirty="0"/>
              <a:t> </a:t>
            </a:r>
            <a:r>
              <a:rPr lang="en-US" dirty="0" err="1"/>
              <a:t>định</a:t>
            </a:r>
            <a:r>
              <a:rPr lang="en-US" dirty="0"/>
              <a:t> </a:t>
            </a:r>
            <a:r>
              <a:rPr lang="en-US" dirty="0" err="1"/>
              <a:t>là</a:t>
            </a:r>
            <a:r>
              <a:rPr lang="en-US" dirty="0"/>
              <a:t> </a:t>
            </a:r>
            <a:r>
              <a:rPr lang="en-US" dirty="0" err="1"/>
              <a:t>điện</a:t>
            </a:r>
            <a:r>
              <a:rPr lang="en-US" dirty="0"/>
              <a:t> </a:t>
            </a:r>
            <a:r>
              <a:rPr lang="en-US" dirty="0" err="1"/>
              <a:t>áp</a:t>
            </a:r>
            <a:r>
              <a:rPr lang="en-US" dirty="0"/>
              <a:t> </a:t>
            </a:r>
            <a:r>
              <a:rPr lang="en-US" dirty="0" err="1"/>
              <a:t>khi</a:t>
            </a:r>
            <a:r>
              <a:rPr lang="en-US" dirty="0"/>
              <a:t> </a:t>
            </a:r>
            <a:r>
              <a:rPr lang="en-US" dirty="0" err="1"/>
              <a:t>có</a:t>
            </a:r>
            <a:r>
              <a:rPr lang="en-US" dirty="0"/>
              <a:t> </a:t>
            </a:r>
            <a:r>
              <a:rPr lang="en-US" dirty="0" err="1"/>
              <a:t>dòng</a:t>
            </a:r>
            <a:r>
              <a:rPr lang="en-US" dirty="0"/>
              <a:t> </a:t>
            </a:r>
            <a:r>
              <a:rPr lang="en-US" dirty="0" err="1"/>
              <a:t>chạy</a:t>
            </a:r>
            <a:r>
              <a:rPr lang="en-US" dirty="0"/>
              <a:t> qua </a:t>
            </a:r>
            <a:r>
              <a:rPr lang="en-US" dirty="0" err="1"/>
              <a:t>varistor</a:t>
            </a:r>
            <a:r>
              <a:rPr lang="en-US" dirty="0"/>
              <a:t> </a:t>
            </a:r>
            <a:r>
              <a:rPr lang="en-US" dirty="0" err="1"/>
              <a:t>bằng</a:t>
            </a:r>
            <a:r>
              <a:rPr lang="en-US" dirty="0"/>
              <a:t> 1mA. </a:t>
            </a:r>
            <a:endParaRPr lang="vi-VN" dirty="0"/>
          </a:p>
        </p:txBody>
      </p:sp>
    </p:spTree>
    <p:extLst>
      <p:ext uri="{BB962C8B-B14F-4D97-AF65-F5344CB8AC3E}">
        <p14:creationId xmlns:p14="http://schemas.microsoft.com/office/powerpoint/2010/main" val="2824296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60215" y="1124744"/>
            <a:ext cx="8013700" cy="879748"/>
          </a:xfrm>
        </p:spPr>
        <p:txBody>
          <a:bodyPr/>
          <a:lstStyle/>
          <a:p>
            <a:pPr marL="0" indent="0">
              <a:buNone/>
            </a:pPr>
            <a:r>
              <a:rPr lang="en-US" b="1" dirty="0"/>
              <a:t>1.7 </a:t>
            </a:r>
            <a:r>
              <a:rPr lang="en-US" b="1" dirty="0" err="1"/>
              <a:t>Thông</a:t>
            </a:r>
            <a:r>
              <a:rPr lang="en-US" b="1" dirty="0"/>
              <a:t> </a:t>
            </a:r>
            <a:r>
              <a:rPr lang="en-US" b="1" dirty="0" err="1"/>
              <a:t>số</a:t>
            </a:r>
            <a:endParaRPr lang="en-US"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5" name="Rectangle 3"/>
          <p:cNvSpPr txBox="1">
            <a:spLocks noChangeArrowheads="1"/>
          </p:cNvSpPr>
          <p:nvPr/>
        </p:nvSpPr>
        <p:spPr>
          <a:xfrm>
            <a:off x="450492" y="1761406"/>
            <a:ext cx="8013700" cy="440389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1.7.3. </a:t>
            </a:r>
            <a:r>
              <a:rPr lang="en-US" b="1" dirty="0" err="1"/>
              <a:t>Điện</a:t>
            </a:r>
            <a:r>
              <a:rPr lang="en-US" b="1" dirty="0"/>
              <a:t> </a:t>
            </a:r>
            <a:r>
              <a:rPr lang="en-US" b="1" dirty="0" err="1"/>
              <a:t>áp</a:t>
            </a:r>
            <a:r>
              <a:rPr lang="en-US" b="1" dirty="0"/>
              <a:t> </a:t>
            </a:r>
            <a:r>
              <a:rPr lang="en-US" b="1" dirty="0" err="1"/>
              <a:t>kẹp</a:t>
            </a:r>
            <a:r>
              <a:rPr lang="en-US" b="1" dirty="0"/>
              <a:t>: </a:t>
            </a:r>
            <a:endParaRPr lang="vi-VN" b="1" dirty="0"/>
          </a:p>
          <a:p>
            <a:pPr marL="0" indent="0">
              <a:buNone/>
            </a:pPr>
            <a:r>
              <a:rPr lang="en-US" dirty="0" err="1"/>
              <a:t>Như</a:t>
            </a:r>
            <a:r>
              <a:rPr lang="en-US" dirty="0"/>
              <a:t> </a:t>
            </a:r>
            <a:r>
              <a:rPr lang="en-US" dirty="0" err="1"/>
              <a:t>chí</a:t>
            </a:r>
            <a:r>
              <a:rPr lang="en-US" dirty="0"/>
              <a:t> </a:t>
            </a:r>
            <a:r>
              <a:rPr lang="en-US" dirty="0" err="1"/>
              <a:t>ra</a:t>
            </a:r>
            <a:r>
              <a:rPr lang="en-US" dirty="0"/>
              <a:t> </a:t>
            </a:r>
            <a:r>
              <a:rPr lang="en-US" dirty="0" err="1"/>
              <a:t>trên</a:t>
            </a:r>
            <a:r>
              <a:rPr lang="en-US" dirty="0"/>
              <a:t> </a:t>
            </a:r>
            <a:r>
              <a:rPr lang="en-US" dirty="0" err="1"/>
              <a:t>hình</a:t>
            </a:r>
            <a:r>
              <a:rPr lang="en-US" dirty="0"/>
              <a:t> 1.3a </a:t>
            </a:r>
            <a:r>
              <a:rPr lang="en-US" dirty="0" err="1"/>
              <a:t>đặc</a:t>
            </a:r>
            <a:r>
              <a:rPr lang="en-US" dirty="0"/>
              <a:t> </a:t>
            </a:r>
            <a:r>
              <a:rPr lang="en-US" dirty="0" err="1"/>
              <a:t>tính</a:t>
            </a:r>
            <a:r>
              <a:rPr lang="en-US" dirty="0"/>
              <a:t> </a:t>
            </a:r>
            <a:r>
              <a:rPr lang="en-US" dirty="0" err="1"/>
              <a:t>varistor</a:t>
            </a:r>
            <a:r>
              <a:rPr lang="en-US" dirty="0"/>
              <a:t> </a:t>
            </a:r>
            <a:r>
              <a:rPr lang="en-US" dirty="0" err="1"/>
              <a:t>chuyển</a:t>
            </a:r>
            <a:r>
              <a:rPr lang="en-US" dirty="0"/>
              <a:t> </a:t>
            </a:r>
            <a:r>
              <a:rPr lang="en-US" dirty="0" err="1"/>
              <a:t>từ</a:t>
            </a:r>
            <a:r>
              <a:rPr lang="en-US" dirty="0"/>
              <a:t> </a:t>
            </a:r>
            <a:r>
              <a:rPr lang="en-US" dirty="0" err="1"/>
              <a:t>vùng</a:t>
            </a:r>
            <a:r>
              <a:rPr lang="en-US" dirty="0"/>
              <a:t> </a:t>
            </a:r>
            <a:r>
              <a:rPr lang="en-US" dirty="0" err="1"/>
              <a:t>điện</a:t>
            </a:r>
            <a:r>
              <a:rPr lang="en-US" dirty="0"/>
              <a:t> </a:t>
            </a:r>
            <a:r>
              <a:rPr lang="en-US" dirty="0" err="1"/>
              <a:t>trở</a:t>
            </a:r>
            <a:r>
              <a:rPr lang="en-US" dirty="0"/>
              <a:t> </a:t>
            </a:r>
            <a:r>
              <a:rPr lang="en-US" dirty="0" err="1"/>
              <a:t>lớn</a:t>
            </a:r>
            <a:r>
              <a:rPr lang="en-US" dirty="0"/>
              <a:t> sang </a:t>
            </a:r>
            <a:r>
              <a:rPr lang="en-US" dirty="0" err="1"/>
              <a:t>vùng</a:t>
            </a:r>
            <a:r>
              <a:rPr lang="en-US" dirty="0"/>
              <a:t> </a:t>
            </a:r>
            <a:r>
              <a:rPr lang="en-US" dirty="0" err="1"/>
              <a:t>điện</a:t>
            </a:r>
            <a:r>
              <a:rPr lang="en-US" dirty="0"/>
              <a:t> </a:t>
            </a:r>
            <a:r>
              <a:rPr lang="en-US" dirty="0" err="1"/>
              <a:t>trở</a:t>
            </a:r>
            <a:r>
              <a:rPr lang="en-US" dirty="0"/>
              <a:t> </a:t>
            </a:r>
            <a:r>
              <a:rPr lang="en-US" dirty="0" err="1"/>
              <a:t>nhỏ</a:t>
            </a:r>
            <a:r>
              <a:rPr lang="en-US" dirty="0"/>
              <a:t> </a:t>
            </a:r>
            <a:r>
              <a:rPr lang="en-US" dirty="0" err="1"/>
              <a:t>khi</a:t>
            </a:r>
            <a:r>
              <a:rPr lang="en-US" dirty="0"/>
              <a:t> </a:t>
            </a:r>
            <a:r>
              <a:rPr lang="en-US" dirty="0" err="1"/>
              <a:t>dòng</a:t>
            </a:r>
            <a:r>
              <a:rPr lang="en-US" dirty="0"/>
              <a:t> </a:t>
            </a:r>
            <a:r>
              <a:rPr lang="en-US" dirty="0" err="1"/>
              <a:t>điện</a:t>
            </a:r>
            <a:r>
              <a:rPr lang="en-US" dirty="0"/>
              <a:t> </a:t>
            </a:r>
            <a:r>
              <a:rPr lang="en-US" dirty="0" err="1"/>
              <a:t>lớn</a:t>
            </a:r>
            <a:r>
              <a:rPr lang="en-US" dirty="0"/>
              <a:t> </a:t>
            </a:r>
            <a:r>
              <a:rPr lang="en-US" dirty="0" err="1"/>
              <a:t>hơn</a:t>
            </a:r>
            <a:r>
              <a:rPr lang="en-US" dirty="0"/>
              <a:t> 1 mA (</a:t>
            </a:r>
            <a:r>
              <a:rPr lang="en-US" dirty="0" err="1"/>
              <a:t>các</a:t>
            </a:r>
            <a:r>
              <a:rPr lang="en-US" dirty="0"/>
              <a:t> data sheet </a:t>
            </a:r>
            <a:r>
              <a:rPr lang="en-US" dirty="0" err="1"/>
              <a:t>thường</a:t>
            </a:r>
            <a:r>
              <a:rPr lang="en-US" dirty="0"/>
              <a:t> </a:t>
            </a:r>
            <a:r>
              <a:rPr lang="en-US" dirty="0" err="1"/>
              <a:t>cho</a:t>
            </a:r>
            <a:r>
              <a:rPr lang="en-US" dirty="0"/>
              <a:t> </a:t>
            </a:r>
            <a:r>
              <a:rPr lang="en-US" dirty="0" err="1"/>
              <a:t>giá</a:t>
            </a:r>
            <a:r>
              <a:rPr lang="en-US" dirty="0"/>
              <a:t> </a:t>
            </a:r>
            <a:r>
              <a:rPr lang="en-US" dirty="0" err="1"/>
              <a:t>trị</a:t>
            </a:r>
            <a:r>
              <a:rPr lang="en-US" dirty="0"/>
              <a:t> </a:t>
            </a:r>
            <a:r>
              <a:rPr lang="en-US" dirty="0" err="1"/>
              <a:t>này</a:t>
            </a:r>
            <a:r>
              <a:rPr lang="en-US" dirty="0"/>
              <a:t>). </a:t>
            </a:r>
            <a:r>
              <a:rPr lang="en-US" dirty="0" err="1"/>
              <a:t>Mỗi</a:t>
            </a:r>
            <a:r>
              <a:rPr lang="en-US" dirty="0"/>
              <a:t> </a:t>
            </a:r>
            <a:r>
              <a:rPr lang="en-US" dirty="0" err="1"/>
              <a:t>varistor</a:t>
            </a:r>
            <a:r>
              <a:rPr lang="en-US" dirty="0"/>
              <a:t> </a:t>
            </a:r>
            <a:r>
              <a:rPr lang="en-US" dirty="0" err="1"/>
              <a:t>có</a:t>
            </a:r>
            <a:r>
              <a:rPr lang="en-US" dirty="0"/>
              <a:t> </a:t>
            </a:r>
            <a:r>
              <a:rPr lang="en-US" dirty="0" err="1"/>
              <a:t>đường</a:t>
            </a:r>
            <a:r>
              <a:rPr lang="en-US" dirty="0"/>
              <a:t> </a:t>
            </a:r>
            <a:r>
              <a:rPr lang="en-US" dirty="0" err="1"/>
              <a:t>đặc</a:t>
            </a:r>
            <a:r>
              <a:rPr lang="en-US" dirty="0"/>
              <a:t> </a:t>
            </a:r>
            <a:r>
              <a:rPr lang="en-US" dirty="0" err="1" smtClean="0"/>
              <a:t>tính</a:t>
            </a:r>
            <a:r>
              <a:rPr lang="en-US" dirty="0" smtClean="0"/>
              <a:t> </a:t>
            </a:r>
            <a:r>
              <a:rPr lang="en-US" dirty="0" err="1"/>
              <a:t>khác</a:t>
            </a:r>
            <a:r>
              <a:rPr lang="en-US" dirty="0"/>
              <a:t> </a:t>
            </a:r>
            <a:r>
              <a:rPr lang="en-US" dirty="0" err="1"/>
              <a:t>nhau</a:t>
            </a:r>
            <a:r>
              <a:rPr lang="en-US" dirty="0"/>
              <a:t> (</a:t>
            </a:r>
            <a:r>
              <a:rPr lang="en-US" dirty="0" err="1"/>
              <a:t>hình</a:t>
            </a:r>
            <a:r>
              <a:rPr lang="en-US" dirty="0"/>
              <a:t> </a:t>
            </a:r>
            <a:r>
              <a:rPr lang="en-US" dirty="0" err="1" smtClean="0"/>
              <a:t>trên</a:t>
            </a:r>
            <a:r>
              <a:rPr lang="en-US" dirty="0" smtClean="0"/>
              <a:t>), </a:t>
            </a:r>
            <a:r>
              <a:rPr lang="en-US" dirty="0" err="1"/>
              <a:t>nên</a:t>
            </a:r>
            <a:r>
              <a:rPr lang="en-US" dirty="0"/>
              <a:t> </a:t>
            </a:r>
            <a:r>
              <a:rPr lang="en-US" dirty="0" err="1"/>
              <a:t>điện</a:t>
            </a:r>
            <a:r>
              <a:rPr lang="en-US" dirty="0"/>
              <a:t> </a:t>
            </a:r>
            <a:r>
              <a:rPr lang="en-US" dirty="0" err="1"/>
              <a:t>trở</a:t>
            </a:r>
            <a:r>
              <a:rPr lang="en-US" dirty="0"/>
              <a:t> </a:t>
            </a:r>
            <a:r>
              <a:rPr lang="en-US" dirty="0" err="1"/>
              <a:t>sẽ</a:t>
            </a:r>
            <a:r>
              <a:rPr lang="en-US" dirty="0"/>
              <a:t> </a:t>
            </a:r>
            <a:r>
              <a:rPr lang="en-US" dirty="0" err="1"/>
              <a:t>thay</a:t>
            </a:r>
            <a:r>
              <a:rPr lang="en-US" dirty="0"/>
              <a:t> </a:t>
            </a:r>
            <a:r>
              <a:rPr lang="en-US" dirty="0" err="1"/>
              <a:t>đổi</a:t>
            </a:r>
            <a:r>
              <a:rPr lang="en-US" dirty="0"/>
              <a:t> </a:t>
            </a:r>
            <a:r>
              <a:rPr lang="en-US" dirty="0" err="1"/>
              <a:t>không</a:t>
            </a:r>
            <a:r>
              <a:rPr lang="en-US" dirty="0"/>
              <a:t> </a:t>
            </a:r>
            <a:r>
              <a:rPr lang="en-US" dirty="0" err="1"/>
              <a:t>giống</a:t>
            </a:r>
            <a:r>
              <a:rPr lang="en-US" dirty="0"/>
              <a:t> </a:t>
            </a:r>
            <a:r>
              <a:rPr lang="en-US" dirty="0" err="1"/>
              <a:t>nhau</a:t>
            </a:r>
            <a:r>
              <a:rPr lang="en-US" dirty="0"/>
              <a:t> </a:t>
            </a:r>
            <a:r>
              <a:rPr lang="en-US" dirty="0" err="1"/>
              <a:t>trong</a:t>
            </a:r>
            <a:r>
              <a:rPr lang="en-US" dirty="0"/>
              <a:t> </a:t>
            </a:r>
            <a:r>
              <a:rPr lang="en-US" dirty="0" err="1"/>
              <a:t>vùng</a:t>
            </a:r>
            <a:r>
              <a:rPr lang="en-US" dirty="0"/>
              <a:t> </a:t>
            </a:r>
            <a:r>
              <a:rPr lang="en-US" dirty="0" err="1"/>
              <a:t>điện</a:t>
            </a:r>
            <a:r>
              <a:rPr lang="en-US" dirty="0"/>
              <a:t> </a:t>
            </a:r>
            <a:r>
              <a:rPr lang="en-US" dirty="0" err="1"/>
              <a:t>áp</a:t>
            </a:r>
            <a:r>
              <a:rPr lang="en-US" dirty="0"/>
              <a:t> </a:t>
            </a:r>
            <a:r>
              <a:rPr lang="en-US" dirty="0" err="1"/>
              <a:t>cao</a:t>
            </a:r>
            <a:r>
              <a:rPr lang="en-US" dirty="0"/>
              <a:t> </a:t>
            </a:r>
            <a:r>
              <a:rPr lang="en-US" dirty="0" err="1"/>
              <a:t>này</a:t>
            </a:r>
            <a:r>
              <a:rPr lang="en-US" dirty="0"/>
              <a:t>. </a:t>
            </a:r>
            <a:endParaRPr lang="vi-VN" dirty="0"/>
          </a:p>
          <a:p>
            <a:pPr marL="0" indent="0">
              <a:buNone/>
            </a:pPr>
            <a:r>
              <a:rPr lang="en-US" dirty="0" err="1"/>
              <a:t>Trong</a:t>
            </a:r>
            <a:r>
              <a:rPr lang="en-US" dirty="0"/>
              <a:t> data sheet </a:t>
            </a:r>
            <a:r>
              <a:rPr lang="en-US" dirty="0" err="1"/>
              <a:t>thường</a:t>
            </a:r>
            <a:r>
              <a:rPr lang="en-US" dirty="0"/>
              <a:t> </a:t>
            </a:r>
            <a:r>
              <a:rPr lang="en-US" dirty="0" err="1"/>
              <a:t>cho</a:t>
            </a:r>
            <a:r>
              <a:rPr lang="en-US" dirty="0"/>
              <a:t> </a:t>
            </a:r>
            <a:r>
              <a:rPr lang="en-US" dirty="0" err="1"/>
              <a:t>giá</a:t>
            </a:r>
            <a:r>
              <a:rPr lang="en-US" dirty="0"/>
              <a:t> </a:t>
            </a:r>
            <a:r>
              <a:rPr lang="en-US" dirty="0" err="1"/>
              <a:t>trị</a:t>
            </a:r>
            <a:r>
              <a:rPr lang="en-US" dirty="0"/>
              <a:t> </a:t>
            </a:r>
            <a:r>
              <a:rPr lang="en-US" dirty="0" err="1"/>
              <a:t>điện</a:t>
            </a:r>
            <a:r>
              <a:rPr lang="en-US" dirty="0"/>
              <a:t> </a:t>
            </a:r>
            <a:r>
              <a:rPr lang="en-US" dirty="0" err="1"/>
              <a:t>áp</a:t>
            </a:r>
            <a:r>
              <a:rPr lang="en-US" dirty="0"/>
              <a:t> </a:t>
            </a:r>
            <a:r>
              <a:rPr lang="en-US" dirty="0" err="1"/>
              <a:t>kẹp</a:t>
            </a:r>
            <a:r>
              <a:rPr lang="en-US" dirty="0"/>
              <a:t> </a:t>
            </a:r>
            <a:r>
              <a:rPr lang="en-US" dirty="0" err="1"/>
              <a:t>và</a:t>
            </a:r>
            <a:r>
              <a:rPr lang="en-US" dirty="0"/>
              <a:t> </a:t>
            </a:r>
            <a:r>
              <a:rPr lang="en-US" dirty="0" err="1"/>
              <a:t>nó</a:t>
            </a:r>
            <a:r>
              <a:rPr lang="en-US" dirty="0"/>
              <a:t> </a:t>
            </a:r>
            <a:r>
              <a:rPr lang="en-US" dirty="0" err="1"/>
              <a:t>được</a:t>
            </a:r>
            <a:r>
              <a:rPr lang="en-US" dirty="0"/>
              <a:t> </a:t>
            </a:r>
            <a:r>
              <a:rPr lang="en-US" dirty="0" err="1"/>
              <a:t>hiểu</a:t>
            </a:r>
            <a:r>
              <a:rPr lang="en-US" dirty="0"/>
              <a:t> </a:t>
            </a:r>
            <a:r>
              <a:rPr lang="en-US" dirty="0" err="1"/>
              <a:t>là</a:t>
            </a:r>
            <a:r>
              <a:rPr lang="en-US" dirty="0"/>
              <a:t> </a:t>
            </a:r>
            <a:r>
              <a:rPr lang="en-US" dirty="0" err="1"/>
              <a:t>giá</a:t>
            </a:r>
            <a:r>
              <a:rPr lang="en-US" dirty="0"/>
              <a:t> </a:t>
            </a:r>
            <a:r>
              <a:rPr lang="en-US" dirty="0" err="1"/>
              <a:t>trị</a:t>
            </a:r>
            <a:r>
              <a:rPr lang="en-US" dirty="0"/>
              <a:t> </a:t>
            </a:r>
            <a:r>
              <a:rPr lang="en-US" dirty="0" err="1"/>
              <a:t>điện</a:t>
            </a:r>
            <a:r>
              <a:rPr lang="en-US" dirty="0"/>
              <a:t> </a:t>
            </a:r>
            <a:r>
              <a:rPr lang="en-US" dirty="0" err="1"/>
              <a:t>áp</a:t>
            </a:r>
            <a:r>
              <a:rPr lang="en-US" dirty="0"/>
              <a:t> </a:t>
            </a:r>
            <a:r>
              <a:rPr lang="en-US" dirty="0" err="1"/>
              <a:t>khi</a:t>
            </a:r>
            <a:r>
              <a:rPr lang="en-US" dirty="0"/>
              <a:t> </a:t>
            </a:r>
            <a:r>
              <a:rPr lang="en-US" dirty="0" err="1"/>
              <a:t>dòng</a:t>
            </a:r>
            <a:r>
              <a:rPr lang="en-US" dirty="0"/>
              <a:t> </a:t>
            </a:r>
            <a:r>
              <a:rPr lang="en-US" dirty="0" err="1"/>
              <a:t>điện</a:t>
            </a:r>
            <a:r>
              <a:rPr lang="en-US" dirty="0"/>
              <a:t> </a:t>
            </a:r>
            <a:r>
              <a:rPr lang="en-US" dirty="0" err="1"/>
              <a:t>rất</a:t>
            </a:r>
            <a:r>
              <a:rPr lang="en-US" dirty="0"/>
              <a:t> </a:t>
            </a:r>
            <a:r>
              <a:rPr lang="en-US" dirty="0" err="1"/>
              <a:t>lớn</a:t>
            </a:r>
            <a:r>
              <a:rPr lang="en-US" dirty="0"/>
              <a:t>. Hay </a:t>
            </a:r>
            <a:r>
              <a:rPr lang="en-US" dirty="0" err="1"/>
              <a:t>nói</a:t>
            </a:r>
            <a:r>
              <a:rPr lang="en-US" dirty="0"/>
              <a:t> </a:t>
            </a:r>
            <a:r>
              <a:rPr lang="en-US" dirty="0" err="1"/>
              <a:t>cách</a:t>
            </a:r>
            <a:r>
              <a:rPr lang="en-US" dirty="0"/>
              <a:t> </a:t>
            </a:r>
            <a:r>
              <a:rPr lang="en-US" dirty="0" err="1"/>
              <a:t>khác</a:t>
            </a:r>
            <a:r>
              <a:rPr lang="en-US" dirty="0"/>
              <a:t> </a:t>
            </a:r>
            <a:r>
              <a:rPr lang="en-US" dirty="0" err="1"/>
              <a:t>đây</a:t>
            </a:r>
            <a:r>
              <a:rPr lang="en-US" dirty="0"/>
              <a:t> </a:t>
            </a:r>
            <a:r>
              <a:rPr lang="en-US" dirty="0" err="1"/>
              <a:t>là</a:t>
            </a:r>
            <a:r>
              <a:rPr lang="en-US" dirty="0"/>
              <a:t> </a:t>
            </a:r>
            <a:r>
              <a:rPr lang="en-US" dirty="0" err="1"/>
              <a:t>điện</a:t>
            </a:r>
            <a:r>
              <a:rPr lang="en-US" dirty="0"/>
              <a:t> </a:t>
            </a:r>
            <a:r>
              <a:rPr lang="en-US" dirty="0" err="1"/>
              <a:t>áp</a:t>
            </a:r>
            <a:r>
              <a:rPr lang="en-US" dirty="0"/>
              <a:t> </a:t>
            </a:r>
            <a:r>
              <a:rPr lang="en-US" dirty="0" err="1"/>
              <a:t>đặc</a:t>
            </a:r>
            <a:r>
              <a:rPr lang="en-US" dirty="0"/>
              <a:t> </a:t>
            </a:r>
            <a:r>
              <a:rPr lang="en-US" dirty="0" err="1"/>
              <a:t>trưng</a:t>
            </a:r>
            <a:r>
              <a:rPr lang="en-US" dirty="0"/>
              <a:t> </a:t>
            </a:r>
            <a:r>
              <a:rPr lang="en-US" dirty="0" err="1"/>
              <a:t>bằng</a:t>
            </a:r>
            <a:r>
              <a:rPr lang="en-US" dirty="0"/>
              <a:t> </a:t>
            </a:r>
            <a:r>
              <a:rPr lang="en-US" dirty="0" err="1"/>
              <a:t>dòng</a:t>
            </a:r>
            <a:r>
              <a:rPr lang="en-US" dirty="0"/>
              <a:t> </a:t>
            </a:r>
            <a:r>
              <a:rPr lang="en-US" dirty="0" err="1"/>
              <a:t>điện</a:t>
            </a:r>
            <a:r>
              <a:rPr lang="en-US" dirty="0"/>
              <a:t> </a:t>
            </a:r>
            <a:r>
              <a:rPr lang="en-US" dirty="0" err="1"/>
              <a:t>lớn</a:t>
            </a:r>
            <a:r>
              <a:rPr lang="en-US" dirty="0"/>
              <a:t> </a:t>
            </a:r>
            <a:r>
              <a:rPr lang="en-US" dirty="0" err="1"/>
              <a:t>chạy</a:t>
            </a:r>
            <a:r>
              <a:rPr lang="en-US" dirty="0"/>
              <a:t> qua </a:t>
            </a:r>
            <a:r>
              <a:rPr lang="en-US" dirty="0" err="1"/>
              <a:t>varistor</a:t>
            </a:r>
            <a:r>
              <a:rPr lang="en-US" dirty="0"/>
              <a:t>. </a:t>
            </a:r>
            <a:r>
              <a:rPr lang="en-US" dirty="0" err="1"/>
              <a:t>Và</a:t>
            </a:r>
            <a:r>
              <a:rPr lang="en-US" dirty="0"/>
              <a:t> </a:t>
            </a:r>
            <a:r>
              <a:rPr lang="en-US" dirty="0" err="1"/>
              <a:t>nhiều</a:t>
            </a:r>
            <a:r>
              <a:rPr lang="en-US" dirty="0"/>
              <a:t> </a:t>
            </a:r>
            <a:r>
              <a:rPr lang="en-US" dirty="0" err="1"/>
              <a:t>người</a:t>
            </a:r>
            <a:r>
              <a:rPr lang="en-US" dirty="0"/>
              <a:t> </a:t>
            </a:r>
            <a:r>
              <a:rPr lang="en-US" dirty="0" err="1"/>
              <a:t>thường</a:t>
            </a:r>
            <a:r>
              <a:rPr lang="en-US" dirty="0"/>
              <a:t> </a:t>
            </a:r>
            <a:r>
              <a:rPr lang="en-US" dirty="0" err="1"/>
              <a:t>hiểu</a:t>
            </a:r>
            <a:r>
              <a:rPr lang="en-US" dirty="0"/>
              <a:t> </a:t>
            </a:r>
            <a:r>
              <a:rPr lang="en-US" dirty="0" err="1"/>
              <a:t>nhầm</a:t>
            </a:r>
            <a:r>
              <a:rPr lang="en-US" dirty="0"/>
              <a:t> </a:t>
            </a:r>
            <a:r>
              <a:rPr lang="en-US" dirty="0" err="1"/>
              <a:t>là</a:t>
            </a:r>
            <a:r>
              <a:rPr lang="en-US" dirty="0"/>
              <a:t> </a:t>
            </a:r>
            <a:r>
              <a:rPr lang="en-US" dirty="0" err="1"/>
              <a:t>đến</a:t>
            </a:r>
            <a:r>
              <a:rPr lang="en-US" dirty="0"/>
              <a:t> </a:t>
            </a:r>
            <a:r>
              <a:rPr lang="en-US" dirty="0" err="1"/>
              <a:t>giá</a:t>
            </a:r>
            <a:r>
              <a:rPr lang="en-US" dirty="0"/>
              <a:t> </a:t>
            </a:r>
            <a:r>
              <a:rPr lang="en-US" dirty="0" err="1"/>
              <a:t>trị</a:t>
            </a:r>
            <a:r>
              <a:rPr lang="en-US" dirty="0"/>
              <a:t> </a:t>
            </a:r>
            <a:r>
              <a:rPr lang="en-US" dirty="0" err="1"/>
              <a:t>điện</a:t>
            </a:r>
            <a:r>
              <a:rPr lang="en-US" dirty="0"/>
              <a:t> </a:t>
            </a:r>
            <a:r>
              <a:rPr lang="en-US" dirty="0" err="1"/>
              <a:t>áp</a:t>
            </a:r>
            <a:r>
              <a:rPr lang="en-US" dirty="0"/>
              <a:t> </a:t>
            </a:r>
            <a:r>
              <a:rPr lang="en-US" dirty="0" err="1"/>
              <a:t>này</a:t>
            </a:r>
            <a:r>
              <a:rPr lang="en-US" dirty="0"/>
              <a:t> </a:t>
            </a:r>
            <a:r>
              <a:rPr lang="en-US" dirty="0" err="1"/>
              <a:t>varistor</a:t>
            </a:r>
            <a:r>
              <a:rPr lang="en-US" dirty="0"/>
              <a:t> </a:t>
            </a:r>
            <a:r>
              <a:rPr lang="en-US" dirty="0" err="1"/>
              <a:t>mới</a:t>
            </a:r>
            <a:r>
              <a:rPr lang="en-US" dirty="0"/>
              <a:t> </a:t>
            </a:r>
            <a:r>
              <a:rPr lang="en-US" dirty="0" err="1"/>
              <a:t>dẫn</a:t>
            </a:r>
            <a:r>
              <a:rPr lang="en-US" dirty="0"/>
              <a:t> </a:t>
            </a:r>
            <a:r>
              <a:rPr lang="en-US" dirty="0" err="1"/>
              <a:t>và</a:t>
            </a:r>
            <a:r>
              <a:rPr lang="en-US" dirty="0"/>
              <a:t> </a:t>
            </a:r>
            <a:r>
              <a:rPr lang="en-US" dirty="0" err="1"/>
              <a:t>mới</a:t>
            </a:r>
            <a:r>
              <a:rPr lang="en-US" dirty="0"/>
              <a:t> </a:t>
            </a:r>
            <a:r>
              <a:rPr lang="en-US" dirty="0" err="1"/>
              <a:t>tiêu</a:t>
            </a:r>
            <a:r>
              <a:rPr lang="en-US" dirty="0"/>
              <a:t> </a:t>
            </a:r>
            <a:r>
              <a:rPr lang="en-US" dirty="0" err="1"/>
              <a:t>tán</a:t>
            </a:r>
            <a:r>
              <a:rPr lang="en-US" dirty="0"/>
              <a:t> </a:t>
            </a:r>
            <a:r>
              <a:rPr lang="en-US" dirty="0" err="1"/>
              <a:t>năng</a:t>
            </a:r>
            <a:r>
              <a:rPr lang="en-US" dirty="0"/>
              <a:t> </a:t>
            </a:r>
            <a:r>
              <a:rPr lang="en-US" dirty="0" err="1"/>
              <a:t>lượng</a:t>
            </a:r>
            <a:r>
              <a:rPr lang="en-US" dirty="0"/>
              <a:t>. </a:t>
            </a:r>
            <a:r>
              <a:rPr lang="en-US" dirty="0" err="1"/>
              <a:t>Đó</a:t>
            </a:r>
            <a:r>
              <a:rPr lang="en-US" dirty="0"/>
              <a:t> </a:t>
            </a:r>
            <a:r>
              <a:rPr lang="en-US" dirty="0" err="1"/>
              <a:t>là</a:t>
            </a:r>
            <a:r>
              <a:rPr lang="en-US" dirty="0"/>
              <a:t> </a:t>
            </a:r>
            <a:r>
              <a:rPr lang="en-US" dirty="0" err="1"/>
              <a:t>một</a:t>
            </a:r>
            <a:r>
              <a:rPr lang="en-US" dirty="0"/>
              <a:t> </a:t>
            </a:r>
            <a:r>
              <a:rPr lang="en-US" dirty="0" err="1"/>
              <a:t>sai</a:t>
            </a:r>
            <a:r>
              <a:rPr lang="en-US" dirty="0"/>
              <a:t> </a:t>
            </a:r>
            <a:r>
              <a:rPr lang="en-US" dirty="0" err="1"/>
              <a:t>lầm</a:t>
            </a:r>
            <a:r>
              <a:rPr lang="en-US" dirty="0"/>
              <a:t>. </a:t>
            </a:r>
            <a:r>
              <a:rPr lang="en-US" dirty="0" err="1"/>
              <a:t>Ví</a:t>
            </a:r>
            <a:r>
              <a:rPr lang="en-US" dirty="0"/>
              <a:t> </a:t>
            </a:r>
            <a:r>
              <a:rPr lang="en-US" dirty="0" err="1"/>
              <a:t>dụ</a:t>
            </a:r>
            <a:r>
              <a:rPr lang="en-US" dirty="0"/>
              <a:t> </a:t>
            </a:r>
            <a:r>
              <a:rPr lang="en-US" dirty="0" err="1"/>
              <a:t>với</a:t>
            </a:r>
            <a:r>
              <a:rPr lang="en-US" dirty="0"/>
              <a:t> </a:t>
            </a:r>
            <a:r>
              <a:rPr lang="en-US" dirty="0" err="1"/>
              <a:t>varistor</a:t>
            </a:r>
            <a:r>
              <a:rPr lang="en-US" dirty="0"/>
              <a:t> 471K (</a:t>
            </a:r>
            <a:r>
              <a:rPr lang="en-US" dirty="0" err="1"/>
              <a:t>bảng</a:t>
            </a:r>
            <a:r>
              <a:rPr lang="en-US" dirty="0"/>
              <a:t> 2) </a:t>
            </a:r>
            <a:r>
              <a:rPr lang="en-US" dirty="0" err="1"/>
              <a:t>điện</a:t>
            </a:r>
            <a:r>
              <a:rPr lang="en-US" dirty="0"/>
              <a:t> </a:t>
            </a:r>
            <a:r>
              <a:rPr lang="en-US" dirty="0" err="1"/>
              <a:t>áp</a:t>
            </a:r>
            <a:r>
              <a:rPr lang="en-US" dirty="0"/>
              <a:t> </a:t>
            </a:r>
            <a:r>
              <a:rPr lang="en-US" dirty="0" err="1"/>
              <a:t>kẹp</a:t>
            </a:r>
            <a:r>
              <a:rPr lang="en-US" dirty="0"/>
              <a:t> </a:t>
            </a:r>
            <a:r>
              <a:rPr lang="en-US" dirty="0" err="1"/>
              <a:t>là</a:t>
            </a:r>
            <a:r>
              <a:rPr lang="en-US" dirty="0"/>
              <a:t> 775V </a:t>
            </a:r>
            <a:r>
              <a:rPr lang="en-US" dirty="0" err="1"/>
              <a:t>nhưng</a:t>
            </a:r>
            <a:r>
              <a:rPr lang="en-US" dirty="0"/>
              <a:t> </a:t>
            </a:r>
            <a:r>
              <a:rPr lang="en-US" dirty="0" err="1"/>
              <a:t>varistor</a:t>
            </a:r>
            <a:r>
              <a:rPr lang="en-US" dirty="0"/>
              <a:t> </a:t>
            </a:r>
            <a:r>
              <a:rPr lang="en-US" dirty="0" err="1"/>
              <a:t>đã</a:t>
            </a:r>
            <a:r>
              <a:rPr lang="en-US" dirty="0"/>
              <a:t> </a:t>
            </a:r>
            <a:r>
              <a:rPr lang="en-US" dirty="0" err="1"/>
              <a:t>dẫn</a:t>
            </a:r>
            <a:r>
              <a:rPr lang="en-US" dirty="0"/>
              <a:t> </a:t>
            </a:r>
            <a:r>
              <a:rPr lang="en-US" dirty="0" err="1"/>
              <a:t>khi</a:t>
            </a:r>
            <a:r>
              <a:rPr lang="en-US" dirty="0"/>
              <a:t> </a:t>
            </a:r>
            <a:r>
              <a:rPr lang="en-US" dirty="0" err="1"/>
              <a:t>điện</a:t>
            </a:r>
            <a:r>
              <a:rPr lang="en-US" dirty="0"/>
              <a:t> </a:t>
            </a:r>
            <a:r>
              <a:rPr lang="en-US" dirty="0" err="1"/>
              <a:t>áp</a:t>
            </a:r>
            <a:r>
              <a:rPr lang="en-US" dirty="0"/>
              <a:t> </a:t>
            </a:r>
            <a:r>
              <a:rPr lang="en-US" dirty="0" err="1"/>
              <a:t>đạt</a:t>
            </a:r>
            <a:r>
              <a:rPr lang="en-US" dirty="0"/>
              <a:t> 470V (423 – 517) V, </a:t>
            </a:r>
            <a:r>
              <a:rPr lang="en-US" dirty="0" err="1"/>
              <a:t>và</a:t>
            </a:r>
            <a:r>
              <a:rPr lang="en-US" dirty="0"/>
              <a:t> </a:t>
            </a:r>
            <a:r>
              <a:rPr lang="en-US" dirty="0" err="1"/>
              <a:t>đã</a:t>
            </a:r>
            <a:r>
              <a:rPr lang="en-US" dirty="0"/>
              <a:t> </a:t>
            </a:r>
            <a:r>
              <a:rPr lang="en-US" dirty="0" err="1"/>
              <a:t>tiêu</a:t>
            </a:r>
            <a:r>
              <a:rPr lang="en-US" dirty="0"/>
              <a:t> </a:t>
            </a:r>
            <a:r>
              <a:rPr lang="en-US" dirty="0" err="1"/>
              <a:t>tán</a:t>
            </a:r>
            <a:r>
              <a:rPr lang="en-US" dirty="0"/>
              <a:t> </a:t>
            </a:r>
            <a:r>
              <a:rPr lang="en-US" dirty="0" err="1"/>
              <a:t>năng</a:t>
            </a:r>
            <a:r>
              <a:rPr lang="en-US" dirty="0"/>
              <a:t> </a:t>
            </a:r>
            <a:r>
              <a:rPr lang="en-US" dirty="0" err="1"/>
              <a:t>lượng</a:t>
            </a:r>
            <a:r>
              <a:rPr lang="en-US" dirty="0"/>
              <a:t> </a:t>
            </a:r>
            <a:r>
              <a:rPr lang="en-US" dirty="0" err="1"/>
              <a:t>từ</a:t>
            </a:r>
            <a:r>
              <a:rPr lang="en-US" dirty="0"/>
              <a:t> </a:t>
            </a:r>
            <a:r>
              <a:rPr lang="en-US" dirty="0" err="1"/>
              <a:t>giá</a:t>
            </a:r>
            <a:r>
              <a:rPr lang="en-US" dirty="0"/>
              <a:t> </a:t>
            </a:r>
            <a:r>
              <a:rPr lang="en-US" dirty="0" err="1"/>
              <a:t>trị</a:t>
            </a:r>
            <a:r>
              <a:rPr lang="en-US" dirty="0"/>
              <a:t> </a:t>
            </a:r>
            <a:r>
              <a:rPr lang="en-US" dirty="0" err="1"/>
              <a:t>điện</a:t>
            </a:r>
            <a:r>
              <a:rPr lang="en-US" dirty="0"/>
              <a:t> </a:t>
            </a:r>
            <a:r>
              <a:rPr lang="en-US" dirty="0" err="1"/>
              <a:t>áp</a:t>
            </a:r>
            <a:r>
              <a:rPr lang="en-US" dirty="0"/>
              <a:t> </a:t>
            </a:r>
            <a:r>
              <a:rPr lang="en-US" dirty="0" err="1"/>
              <a:t>này</a:t>
            </a:r>
            <a:r>
              <a:rPr lang="en-US" dirty="0"/>
              <a:t> </a:t>
            </a:r>
            <a:r>
              <a:rPr lang="en-US" dirty="0" err="1"/>
              <a:t>trở</a:t>
            </a:r>
            <a:r>
              <a:rPr lang="en-US" dirty="0"/>
              <a:t> </a:t>
            </a:r>
            <a:r>
              <a:rPr lang="en-US" dirty="0" err="1"/>
              <a:t>lên</a:t>
            </a:r>
            <a:r>
              <a:rPr lang="en-US" dirty="0"/>
              <a:t>.</a:t>
            </a:r>
            <a:endParaRPr lang="vi-VN" dirty="0"/>
          </a:p>
        </p:txBody>
      </p:sp>
    </p:spTree>
    <p:extLst>
      <p:ext uri="{BB962C8B-B14F-4D97-AF65-F5344CB8AC3E}">
        <p14:creationId xmlns:p14="http://schemas.microsoft.com/office/powerpoint/2010/main" val="2824296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60215" y="1124744"/>
            <a:ext cx="8013700" cy="879748"/>
          </a:xfrm>
        </p:spPr>
        <p:txBody>
          <a:bodyPr/>
          <a:lstStyle/>
          <a:p>
            <a:pPr marL="0" indent="0">
              <a:buNone/>
            </a:pPr>
            <a:r>
              <a:rPr lang="en-US" b="1" dirty="0"/>
              <a:t>1.7 </a:t>
            </a:r>
            <a:r>
              <a:rPr lang="en-US" b="1" dirty="0" err="1"/>
              <a:t>Thông</a:t>
            </a:r>
            <a:r>
              <a:rPr lang="en-US" b="1" dirty="0"/>
              <a:t> </a:t>
            </a:r>
            <a:r>
              <a:rPr lang="en-US" b="1" dirty="0" err="1"/>
              <a:t>số</a:t>
            </a:r>
            <a:endParaRPr lang="en-US"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5" name="Rectangle 3"/>
          <p:cNvSpPr txBox="1">
            <a:spLocks noChangeArrowheads="1"/>
          </p:cNvSpPr>
          <p:nvPr/>
        </p:nvSpPr>
        <p:spPr>
          <a:xfrm>
            <a:off x="450492" y="1761406"/>
            <a:ext cx="8013700" cy="28917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1.7.4. </a:t>
            </a:r>
            <a:r>
              <a:rPr lang="en-US" b="1" dirty="0" err="1"/>
              <a:t>Dòng</a:t>
            </a:r>
            <a:r>
              <a:rPr lang="en-US" b="1" dirty="0"/>
              <a:t> </a:t>
            </a:r>
            <a:r>
              <a:rPr lang="en-US" b="1" dirty="0" err="1"/>
              <a:t>điện</a:t>
            </a:r>
            <a:r>
              <a:rPr lang="en-US" b="1" dirty="0"/>
              <a:t> </a:t>
            </a:r>
            <a:r>
              <a:rPr lang="en-US" b="1" dirty="0" err="1"/>
              <a:t>cực</a:t>
            </a:r>
            <a:r>
              <a:rPr lang="en-US" b="1" dirty="0"/>
              <a:t> </a:t>
            </a:r>
            <a:r>
              <a:rPr lang="en-US" b="1" dirty="0" err="1"/>
              <a:t>đại</a:t>
            </a:r>
            <a:r>
              <a:rPr lang="en-US" b="1" dirty="0" smtClean="0"/>
              <a:t>:</a:t>
            </a:r>
          </a:p>
          <a:p>
            <a:pPr marL="0" indent="0">
              <a:buNone/>
            </a:pPr>
            <a:r>
              <a:rPr lang="en-US" dirty="0" err="1"/>
              <a:t>Dòng</a:t>
            </a:r>
            <a:r>
              <a:rPr lang="en-US" dirty="0"/>
              <a:t> </a:t>
            </a:r>
            <a:r>
              <a:rPr lang="en-US" dirty="0" err="1"/>
              <a:t>điện</a:t>
            </a:r>
            <a:r>
              <a:rPr lang="en-US" dirty="0"/>
              <a:t> </a:t>
            </a:r>
            <a:r>
              <a:rPr lang="en-US" dirty="0" err="1"/>
              <a:t>ngắn</a:t>
            </a:r>
            <a:r>
              <a:rPr lang="en-US" dirty="0"/>
              <a:t> </a:t>
            </a:r>
            <a:r>
              <a:rPr lang="en-US" dirty="0" err="1"/>
              <a:t>hạn</a:t>
            </a:r>
            <a:r>
              <a:rPr lang="en-US" dirty="0"/>
              <a:t> - </a:t>
            </a:r>
            <a:r>
              <a:rPr lang="en-US" dirty="0" err="1"/>
              <a:t>đặc</a:t>
            </a:r>
            <a:r>
              <a:rPr lang="en-US" dirty="0"/>
              <a:t> </a:t>
            </a:r>
            <a:r>
              <a:rPr lang="en-US" dirty="0" err="1"/>
              <a:t>biệt</a:t>
            </a:r>
            <a:r>
              <a:rPr lang="en-US" dirty="0"/>
              <a:t> </a:t>
            </a:r>
            <a:r>
              <a:rPr lang="en-US" dirty="0" err="1"/>
              <a:t>là</a:t>
            </a:r>
            <a:r>
              <a:rPr lang="en-US" dirty="0"/>
              <a:t> </a:t>
            </a:r>
            <a:r>
              <a:rPr lang="en-US" dirty="0" err="1"/>
              <a:t>khi</a:t>
            </a:r>
            <a:r>
              <a:rPr lang="en-US" dirty="0"/>
              <a:t> </a:t>
            </a:r>
            <a:r>
              <a:rPr lang="en-US" dirty="0" err="1"/>
              <a:t>gây</a:t>
            </a:r>
            <a:r>
              <a:rPr lang="en-US" dirty="0"/>
              <a:t> </a:t>
            </a:r>
            <a:r>
              <a:rPr lang="en-US" dirty="0" err="1"/>
              <a:t>ra</a:t>
            </a:r>
            <a:r>
              <a:rPr lang="en-US" dirty="0"/>
              <a:t> </a:t>
            </a:r>
            <a:r>
              <a:rPr lang="en-US" dirty="0" err="1"/>
              <a:t>bởi</a:t>
            </a:r>
            <a:r>
              <a:rPr lang="en-US" dirty="0"/>
              <a:t> </a:t>
            </a:r>
            <a:r>
              <a:rPr lang="en-US" dirty="0" err="1"/>
              <a:t>quá</a:t>
            </a:r>
            <a:r>
              <a:rPr lang="en-US" dirty="0"/>
              <a:t> </a:t>
            </a:r>
            <a:r>
              <a:rPr lang="en-US" dirty="0" err="1"/>
              <a:t>điện</a:t>
            </a:r>
            <a:r>
              <a:rPr lang="en-US" dirty="0"/>
              <a:t> </a:t>
            </a:r>
            <a:r>
              <a:rPr lang="en-US" dirty="0" err="1"/>
              <a:t>áp</a:t>
            </a:r>
            <a:r>
              <a:rPr lang="en-US" dirty="0"/>
              <a:t> - </a:t>
            </a:r>
            <a:r>
              <a:rPr lang="en-US" dirty="0" err="1"/>
              <a:t>được</a:t>
            </a:r>
            <a:r>
              <a:rPr lang="en-US" dirty="0"/>
              <a:t> </a:t>
            </a:r>
            <a:r>
              <a:rPr lang="en-US" dirty="0" err="1"/>
              <a:t>gọi</a:t>
            </a:r>
            <a:r>
              <a:rPr lang="en-US" dirty="0"/>
              <a:t> </a:t>
            </a:r>
            <a:r>
              <a:rPr lang="en-US" dirty="0" err="1"/>
              <a:t>là</a:t>
            </a:r>
            <a:r>
              <a:rPr lang="en-US" dirty="0"/>
              <a:t> </a:t>
            </a:r>
            <a:r>
              <a:rPr lang="en-US" dirty="0" err="1"/>
              <a:t>dòng</a:t>
            </a:r>
            <a:r>
              <a:rPr lang="en-US" dirty="0"/>
              <a:t> </a:t>
            </a:r>
            <a:r>
              <a:rPr lang="en-US" dirty="0" err="1"/>
              <a:t>sốc</a:t>
            </a:r>
            <a:r>
              <a:rPr lang="en-US" dirty="0"/>
              <a:t> (surge) </a:t>
            </a:r>
            <a:r>
              <a:rPr lang="en-US" dirty="0" err="1"/>
              <a:t>hoặc</a:t>
            </a:r>
            <a:r>
              <a:rPr lang="en-US" dirty="0"/>
              <a:t> </a:t>
            </a:r>
            <a:r>
              <a:rPr lang="en-US" dirty="0" err="1"/>
              <a:t>tạm</a:t>
            </a:r>
            <a:r>
              <a:rPr lang="en-US" dirty="0"/>
              <a:t> </a:t>
            </a:r>
            <a:r>
              <a:rPr lang="en-US" dirty="0" err="1"/>
              <a:t>thời</a:t>
            </a:r>
            <a:r>
              <a:rPr lang="en-US" dirty="0"/>
              <a:t>.</a:t>
            </a:r>
            <a:endParaRPr lang="vi-VN" dirty="0"/>
          </a:p>
          <a:p>
            <a:endParaRPr lang="vi-VN" b="1" dirty="0"/>
          </a:p>
        </p:txBody>
      </p:sp>
    </p:spTree>
    <p:extLst>
      <p:ext uri="{BB962C8B-B14F-4D97-AF65-F5344CB8AC3E}">
        <p14:creationId xmlns:p14="http://schemas.microsoft.com/office/powerpoint/2010/main" val="2824296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60215" y="1124744"/>
            <a:ext cx="8013700" cy="879748"/>
          </a:xfrm>
        </p:spPr>
        <p:txBody>
          <a:bodyPr/>
          <a:lstStyle/>
          <a:p>
            <a:pPr marL="0" indent="0">
              <a:buNone/>
            </a:pPr>
            <a:r>
              <a:rPr lang="en-US" b="1" dirty="0"/>
              <a:t>1.7 </a:t>
            </a:r>
            <a:r>
              <a:rPr lang="en-US" b="1" dirty="0" err="1"/>
              <a:t>Thông</a:t>
            </a:r>
            <a:r>
              <a:rPr lang="en-US" b="1" dirty="0"/>
              <a:t> </a:t>
            </a:r>
            <a:r>
              <a:rPr lang="en-US" b="1" dirty="0" err="1"/>
              <a:t>số</a:t>
            </a:r>
            <a:endParaRPr lang="en-US"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5" name="Rectangle 3"/>
          <p:cNvSpPr txBox="1">
            <a:spLocks noChangeArrowheads="1"/>
          </p:cNvSpPr>
          <p:nvPr/>
        </p:nvSpPr>
        <p:spPr>
          <a:xfrm>
            <a:off x="450492" y="1761406"/>
            <a:ext cx="8013700" cy="440389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1.7.5. </a:t>
            </a:r>
            <a:r>
              <a:rPr lang="en-US" b="1" dirty="0" err="1"/>
              <a:t>Năng</a:t>
            </a:r>
            <a:r>
              <a:rPr lang="en-US" b="1" dirty="0"/>
              <a:t> </a:t>
            </a:r>
            <a:r>
              <a:rPr lang="en-US" b="1" dirty="0" err="1"/>
              <a:t>lượng</a:t>
            </a:r>
            <a:r>
              <a:rPr lang="en-US" b="1" dirty="0"/>
              <a:t> </a:t>
            </a:r>
            <a:r>
              <a:rPr lang="en-US" b="1" dirty="0" err="1"/>
              <a:t>xung</a:t>
            </a:r>
            <a:r>
              <a:rPr lang="en-US" b="1" dirty="0"/>
              <a:t> </a:t>
            </a:r>
            <a:r>
              <a:rPr lang="en-US" b="1" dirty="0" err="1"/>
              <a:t>tối</a:t>
            </a:r>
            <a:r>
              <a:rPr lang="en-US" b="1" dirty="0"/>
              <a:t> </a:t>
            </a:r>
            <a:r>
              <a:rPr lang="en-US" b="1" dirty="0" err="1"/>
              <a:t>đa</a:t>
            </a:r>
            <a:r>
              <a:rPr lang="en-US" b="1" dirty="0"/>
              <a:t>: </a:t>
            </a:r>
            <a:endParaRPr lang="vi-VN" b="1" dirty="0"/>
          </a:p>
          <a:p>
            <a:pPr marL="0" indent="0">
              <a:buNone/>
            </a:pPr>
            <a:r>
              <a:rPr lang="en-US" dirty="0" err="1"/>
              <a:t>Đây</a:t>
            </a:r>
            <a:r>
              <a:rPr lang="en-US" dirty="0"/>
              <a:t> </a:t>
            </a:r>
            <a:r>
              <a:rPr lang="en-US" dirty="0" err="1"/>
              <a:t>là</a:t>
            </a:r>
            <a:r>
              <a:rPr lang="en-US" dirty="0"/>
              <a:t> </a:t>
            </a:r>
            <a:r>
              <a:rPr lang="en-US" dirty="0" err="1"/>
              <a:t>năng</a:t>
            </a:r>
            <a:r>
              <a:rPr lang="en-US" dirty="0"/>
              <a:t> </a:t>
            </a:r>
            <a:r>
              <a:rPr lang="en-US" dirty="0" err="1"/>
              <a:t>lượng</a:t>
            </a:r>
            <a:r>
              <a:rPr lang="en-US" dirty="0"/>
              <a:t> </a:t>
            </a:r>
            <a:r>
              <a:rPr lang="en-US" dirty="0" err="1"/>
              <a:t>tối</a:t>
            </a:r>
            <a:r>
              <a:rPr lang="en-US" dirty="0"/>
              <a:t> </a:t>
            </a:r>
            <a:r>
              <a:rPr lang="en-US" dirty="0" err="1"/>
              <a:t>đa</a:t>
            </a:r>
            <a:r>
              <a:rPr lang="en-US" dirty="0"/>
              <a:t> </a:t>
            </a:r>
            <a:r>
              <a:rPr lang="en-US" dirty="0" err="1"/>
              <a:t>của</a:t>
            </a:r>
            <a:r>
              <a:rPr lang="en-US" dirty="0"/>
              <a:t> </a:t>
            </a:r>
            <a:r>
              <a:rPr lang="en-US" dirty="0" err="1"/>
              <a:t>một</a:t>
            </a:r>
            <a:r>
              <a:rPr lang="en-US" dirty="0"/>
              <a:t> </a:t>
            </a:r>
            <a:r>
              <a:rPr lang="en-US" dirty="0" err="1"/>
              <a:t>xung</a:t>
            </a:r>
            <a:r>
              <a:rPr lang="en-US" dirty="0"/>
              <a:t>, </a:t>
            </a:r>
            <a:r>
              <a:rPr lang="en-US" dirty="0" err="1"/>
              <a:t>được</a:t>
            </a:r>
            <a:r>
              <a:rPr lang="en-US" dirty="0"/>
              <a:t> </a:t>
            </a:r>
            <a:r>
              <a:rPr lang="en-US" dirty="0" err="1"/>
              <a:t>biểu</a:t>
            </a:r>
            <a:r>
              <a:rPr lang="en-US" dirty="0"/>
              <a:t> </a:t>
            </a:r>
            <a:r>
              <a:rPr lang="en-US" dirty="0" err="1"/>
              <a:t>thị</a:t>
            </a:r>
            <a:r>
              <a:rPr lang="en-US" dirty="0"/>
              <a:t> </a:t>
            </a:r>
            <a:r>
              <a:rPr lang="en-US" dirty="0" err="1"/>
              <a:t>bằng</a:t>
            </a:r>
            <a:r>
              <a:rPr lang="en-US" dirty="0"/>
              <a:t> Joules </a:t>
            </a:r>
            <a:r>
              <a:rPr lang="en-US" dirty="0" err="1"/>
              <a:t>mà</a:t>
            </a:r>
            <a:r>
              <a:rPr lang="en-US" dirty="0"/>
              <a:t> </a:t>
            </a:r>
            <a:r>
              <a:rPr lang="en-US" dirty="0" err="1"/>
              <a:t>thiết</a:t>
            </a:r>
            <a:r>
              <a:rPr lang="en-US" dirty="0"/>
              <a:t> </a:t>
            </a:r>
            <a:r>
              <a:rPr lang="en-US" dirty="0" err="1"/>
              <a:t>bị</a:t>
            </a:r>
            <a:r>
              <a:rPr lang="en-US" dirty="0"/>
              <a:t> </a:t>
            </a:r>
            <a:r>
              <a:rPr lang="en-US" dirty="0" err="1"/>
              <a:t>có</a:t>
            </a:r>
            <a:r>
              <a:rPr lang="en-US" dirty="0"/>
              <a:t> </a:t>
            </a:r>
            <a:r>
              <a:rPr lang="en-US" dirty="0" err="1"/>
              <a:t>thể</a:t>
            </a:r>
            <a:r>
              <a:rPr lang="en-US" dirty="0"/>
              <a:t> </a:t>
            </a:r>
            <a:r>
              <a:rPr lang="en-US" dirty="0" err="1"/>
              <a:t>tiêu</a:t>
            </a:r>
            <a:r>
              <a:rPr lang="en-US" dirty="0"/>
              <a:t> </a:t>
            </a:r>
            <a:r>
              <a:rPr lang="en-US" dirty="0" err="1"/>
              <a:t>tán</a:t>
            </a:r>
            <a:r>
              <a:rPr lang="en-US" dirty="0"/>
              <a:t>. </a:t>
            </a:r>
            <a:r>
              <a:rPr lang="en-US" dirty="0" err="1"/>
              <a:t>Năng</a:t>
            </a:r>
            <a:r>
              <a:rPr lang="en-US" dirty="0"/>
              <a:t> </a:t>
            </a:r>
            <a:r>
              <a:rPr lang="en-US" dirty="0" err="1"/>
              <a:t>lượng</a:t>
            </a:r>
            <a:r>
              <a:rPr lang="en-US" dirty="0"/>
              <a:t> </a:t>
            </a:r>
            <a:r>
              <a:rPr lang="en-US" dirty="0" err="1"/>
              <a:t>định</a:t>
            </a:r>
            <a:r>
              <a:rPr lang="en-US" dirty="0"/>
              <a:t> </a:t>
            </a:r>
            <a:r>
              <a:rPr lang="en-US" dirty="0" err="1"/>
              <a:t>mức</a:t>
            </a:r>
            <a:r>
              <a:rPr lang="en-US" dirty="0"/>
              <a:t> </a:t>
            </a:r>
            <a:r>
              <a:rPr lang="en-US" dirty="0" err="1"/>
              <a:t>cho</a:t>
            </a:r>
            <a:r>
              <a:rPr lang="en-US" dirty="0"/>
              <a:t> </a:t>
            </a:r>
            <a:r>
              <a:rPr lang="en-US" dirty="0" err="1"/>
              <a:t>varistor</a:t>
            </a:r>
            <a:r>
              <a:rPr lang="en-US" dirty="0"/>
              <a:t> </a:t>
            </a:r>
            <a:r>
              <a:rPr lang="en-US" dirty="0" err="1"/>
              <a:t>thường</a:t>
            </a:r>
            <a:r>
              <a:rPr lang="en-US" dirty="0"/>
              <a:t> </a:t>
            </a:r>
            <a:r>
              <a:rPr lang="en-US" dirty="0" err="1"/>
              <a:t>được</a:t>
            </a:r>
            <a:r>
              <a:rPr lang="en-US" dirty="0"/>
              <a:t> </a:t>
            </a:r>
            <a:r>
              <a:rPr lang="en-US" dirty="0" err="1"/>
              <a:t>xác</a:t>
            </a:r>
            <a:r>
              <a:rPr lang="en-US" dirty="0"/>
              <a:t> </a:t>
            </a:r>
            <a:r>
              <a:rPr lang="en-US" dirty="0" err="1"/>
              <a:t>định</a:t>
            </a:r>
            <a:r>
              <a:rPr lang="en-US" dirty="0"/>
              <a:t> </a:t>
            </a:r>
            <a:r>
              <a:rPr lang="en-US" dirty="0" err="1"/>
              <a:t>bằng</a:t>
            </a:r>
            <a:r>
              <a:rPr lang="en-US" dirty="0"/>
              <a:t> </a:t>
            </a:r>
            <a:r>
              <a:rPr lang="en-US" dirty="0" err="1"/>
              <a:t>cách</a:t>
            </a:r>
            <a:r>
              <a:rPr lang="en-US" dirty="0"/>
              <a:t> </a:t>
            </a:r>
            <a:r>
              <a:rPr lang="en-US" dirty="0" err="1"/>
              <a:t>sử</a:t>
            </a:r>
            <a:r>
              <a:rPr lang="en-US" dirty="0"/>
              <a:t> </a:t>
            </a:r>
            <a:r>
              <a:rPr lang="en-US" dirty="0" err="1"/>
              <a:t>dụng</a:t>
            </a:r>
            <a:r>
              <a:rPr lang="en-US" dirty="0"/>
              <a:t> </a:t>
            </a:r>
            <a:r>
              <a:rPr lang="en-US" dirty="0" err="1"/>
              <a:t>xung</a:t>
            </a:r>
            <a:r>
              <a:rPr lang="en-US" dirty="0"/>
              <a:t> </a:t>
            </a:r>
            <a:r>
              <a:rPr lang="en-US" dirty="0" err="1"/>
              <a:t>quá</a:t>
            </a:r>
            <a:r>
              <a:rPr lang="en-US" dirty="0"/>
              <a:t> </a:t>
            </a:r>
            <a:r>
              <a:rPr lang="en-US" dirty="0" err="1"/>
              <a:t>độ</a:t>
            </a:r>
            <a:r>
              <a:rPr lang="en-US" dirty="0"/>
              <a:t> </a:t>
            </a:r>
            <a:r>
              <a:rPr lang="en-US" dirty="0" err="1"/>
              <a:t>tiêu</a:t>
            </a:r>
            <a:r>
              <a:rPr lang="en-US" dirty="0"/>
              <a:t> </a:t>
            </a:r>
            <a:r>
              <a:rPr lang="en-US" dirty="0" err="1"/>
              <a:t>chuẩn</a:t>
            </a:r>
            <a:r>
              <a:rPr lang="en-US" dirty="0"/>
              <a:t> (8/20, 10/1000). </a:t>
            </a:r>
            <a:r>
              <a:rPr lang="en-US" dirty="0" err="1"/>
              <a:t>Quá</a:t>
            </a:r>
            <a:r>
              <a:rPr lang="en-US" dirty="0"/>
              <a:t> </a:t>
            </a:r>
            <a:r>
              <a:rPr lang="en-US" dirty="0" err="1"/>
              <a:t>độ</a:t>
            </a:r>
            <a:r>
              <a:rPr lang="en-US" dirty="0"/>
              <a:t> </a:t>
            </a:r>
            <a:r>
              <a:rPr lang="en-US" dirty="0" err="1"/>
              <a:t>điện</a:t>
            </a:r>
            <a:r>
              <a:rPr lang="en-US" dirty="0"/>
              <a:t> </a:t>
            </a:r>
            <a:r>
              <a:rPr lang="en-US" dirty="0" err="1"/>
              <a:t>áp</a:t>
            </a:r>
            <a:r>
              <a:rPr lang="en-US" dirty="0"/>
              <a:t> </a:t>
            </a:r>
            <a:r>
              <a:rPr lang="en-US" dirty="0" err="1"/>
              <a:t>được</a:t>
            </a:r>
            <a:r>
              <a:rPr lang="en-US" dirty="0"/>
              <a:t> </a:t>
            </a:r>
            <a:r>
              <a:rPr lang="en-US" dirty="0" err="1"/>
              <a:t>biểu</a:t>
            </a:r>
            <a:r>
              <a:rPr lang="en-US" dirty="0"/>
              <a:t> </a:t>
            </a:r>
            <a:r>
              <a:rPr lang="en-US" dirty="0" err="1"/>
              <a:t>thị</a:t>
            </a:r>
            <a:r>
              <a:rPr lang="en-US" dirty="0"/>
              <a:t> </a:t>
            </a:r>
            <a:r>
              <a:rPr lang="en-US" dirty="0" err="1"/>
              <a:t>theo</a:t>
            </a:r>
            <a:r>
              <a:rPr lang="en-US" dirty="0"/>
              <a:t> </a:t>
            </a:r>
            <a:r>
              <a:rPr lang="en-US" dirty="0" err="1"/>
              <a:t>định</a:t>
            </a:r>
            <a:r>
              <a:rPr lang="en-US" dirty="0"/>
              <a:t> </a:t>
            </a:r>
            <a:r>
              <a:rPr lang="en-US" dirty="0" err="1"/>
              <a:t>dạng</a:t>
            </a:r>
            <a:r>
              <a:rPr lang="en-US" dirty="0"/>
              <a:t> x / y </a:t>
            </a:r>
            <a:r>
              <a:rPr lang="en-US" dirty="0" err="1"/>
              <a:t>trong</a:t>
            </a:r>
            <a:r>
              <a:rPr lang="en-US" dirty="0"/>
              <a:t> </a:t>
            </a:r>
            <a:r>
              <a:rPr lang="en-US" dirty="0" err="1"/>
              <a:t>đó</a:t>
            </a:r>
            <a:r>
              <a:rPr lang="en-US" dirty="0"/>
              <a:t> x </a:t>
            </a:r>
            <a:r>
              <a:rPr lang="en-US" dirty="0" err="1"/>
              <a:t>là</a:t>
            </a:r>
            <a:r>
              <a:rPr lang="en-US" dirty="0"/>
              <a:t> </a:t>
            </a:r>
            <a:r>
              <a:rPr lang="en-US" dirty="0" err="1"/>
              <a:t>thời</a:t>
            </a:r>
            <a:r>
              <a:rPr lang="en-US" dirty="0"/>
              <a:t> </a:t>
            </a:r>
            <a:r>
              <a:rPr lang="en-US" dirty="0" err="1"/>
              <a:t>gian</a:t>
            </a:r>
            <a:r>
              <a:rPr lang="en-US" dirty="0"/>
              <a:t> </a:t>
            </a:r>
            <a:r>
              <a:rPr lang="en-US" dirty="0" err="1"/>
              <a:t>quá</a:t>
            </a:r>
            <a:r>
              <a:rPr lang="en-US" dirty="0"/>
              <a:t> </a:t>
            </a:r>
            <a:r>
              <a:rPr lang="en-US" dirty="0" err="1"/>
              <a:t>độ</a:t>
            </a:r>
            <a:r>
              <a:rPr lang="en-US" dirty="0"/>
              <a:t> </a:t>
            </a:r>
            <a:r>
              <a:rPr lang="en-US" dirty="0" err="1"/>
              <a:t>xung</a:t>
            </a:r>
            <a:r>
              <a:rPr lang="en-US" dirty="0"/>
              <a:t> </a:t>
            </a:r>
            <a:r>
              <a:rPr lang="en-US" dirty="0" err="1"/>
              <a:t>và</a:t>
            </a:r>
            <a:r>
              <a:rPr lang="en-US" dirty="0"/>
              <a:t> y </a:t>
            </a:r>
            <a:r>
              <a:rPr lang="en-US" dirty="0" err="1"/>
              <a:t>là</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đạt</a:t>
            </a:r>
            <a:r>
              <a:rPr lang="en-US" dirty="0"/>
              <a:t> </a:t>
            </a:r>
            <a:r>
              <a:rPr lang="en-US" dirty="0" err="1"/>
              <a:t>được</a:t>
            </a:r>
            <a:r>
              <a:rPr lang="en-US" dirty="0"/>
              <a:t> </a:t>
            </a:r>
            <a:r>
              <a:rPr lang="en-US" dirty="0" err="1"/>
              <a:t>một</a:t>
            </a:r>
            <a:r>
              <a:rPr lang="en-US" dirty="0"/>
              <a:t> </a:t>
            </a:r>
            <a:r>
              <a:rPr lang="en-US" dirty="0" err="1"/>
              <a:t>nửa</a:t>
            </a:r>
            <a:r>
              <a:rPr lang="en-US" dirty="0"/>
              <a:t> </a:t>
            </a:r>
            <a:r>
              <a:rPr lang="en-US" dirty="0" err="1"/>
              <a:t>giá</a:t>
            </a:r>
            <a:r>
              <a:rPr lang="en-US" dirty="0"/>
              <a:t> </a:t>
            </a:r>
            <a:r>
              <a:rPr lang="en-US" dirty="0" err="1"/>
              <a:t>trị</a:t>
            </a:r>
            <a:r>
              <a:rPr lang="en-US" dirty="0"/>
              <a:t> </a:t>
            </a:r>
            <a:r>
              <a:rPr lang="en-US" dirty="0" err="1"/>
              <a:t>đỉnh</a:t>
            </a:r>
            <a:r>
              <a:rPr lang="en-US" dirty="0"/>
              <a:t> </a:t>
            </a:r>
            <a:r>
              <a:rPr lang="en-US" dirty="0" err="1"/>
              <a:t>của</a:t>
            </a:r>
            <a:r>
              <a:rPr lang="en-US" dirty="0"/>
              <a:t> </a:t>
            </a:r>
            <a:r>
              <a:rPr lang="en-US" dirty="0" err="1"/>
              <a:t>nó</a:t>
            </a:r>
            <a:r>
              <a:rPr lang="en-US" dirty="0"/>
              <a:t>. </a:t>
            </a:r>
            <a:r>
              <a:rPr lang="en-US" dirty="0" err="1"/>
              <a:t>Các</a:t>
            </a:r>
            <a:r>
              <a:rPr lang="en-US" dirty="0"/>
              <a:t> </a:t>
            </a:r>
            <a:r>
              <a:rPr lang="en-US" dirty="0" err="1"/>
              <a:t>định</a:t>
            </a:r>
            <a:r>
              <a:rPr lang="en-US" dirty="0"/>
              <a:t> </a:t>
            </a:r>
            <a:r>
              <a:rPr lang="en-US" dirty="0" err="1"/>
              <a:t>dạng</a:t>
            </a:r>
            <a:r>
              <a:rPr lang="en-US" dirty="0"/>
              <a:t> </a:t>
            </a:r>
            <a:r>
              <a:rPr lang="en-US" dirty="0" err="1"/>
              <a:t>điển</a:t>
            </a:r>
            <a:r>
              <a:rPr lang="en-US" dirty="0"/>
              <a:t> </a:t>
            </a:r>
            <a:r>
              <a:rPr lang="en-US" dirty="0" err="1"/>
              <a:t>hình</a:t>
            </a:r>
            <a:r>
              <a:rPr lang="en-US" dirty="0"/>
              <a:t> </a:t>
            </a:r>
            <a:r>
              <a:rPr lang="en-US" dirty="0" err="1"/>
              <a:t>là</a:t>
            </a:r>
            <a:r>
              <a:rPr lang="en-US" dirty="0"/>
              <a:t> 8/20 </a:t>
            </a:r>
            <a:r>
              <a:rPr lang="en-US" dirty="0" err="1"/>
              <a:t>và</a:t>
            </a:r>
            <a:r>
              <a:rPr lang="en-US" dirty="0"/>
              <a:t> 10/1000.</a:t>
            </a:r>
            <a:endParaRPr lang="vi-VN" dirty="0"/>
          </a:p>
          <a:p>
            <a:pPr marL="0" indent="0">
              <a:buNone/>
            </a:pPr>
            <a:r>
              <a:rPr lang="en-US" dirty="0" err="1"/>
              <a:t>Giá</a:t>
            </a:r>
            <a:r>
              <a:rPr lang="en-US" dirty="0"/>
              <a:t> </a:t>
            </a:r>
            <a:r>
              <a:rPr lang="en-US" dirty="0" err="1"/>
              <a:t>trị</a:t>
            </a:r>
            <a:r>
              <a:rPr lang="en-US" dirty="0"/>
              <a:t> </a:t>
            </a:r>
            <a:r>
              <a:rPr lang="en-US" dirty="0" err="1"/>
              <a:t>này</a:t>
            </a:r>
            <a:r>
              <a:rPr lang="en-US" dirty="0"/>
              <a:t> </a:t>
            </a:r>
            <a:r>
              <a:rPr lang="en-US" dirty="0" err="1"/>
              <a:t>được</a:t>
            </a:r>
            <a:r>
              <a:rPr lang="en-US" dirty="0"/>
              <a:t> </a:t>
            </a:r>
            <a:r>
              <a:rPr lang="en-US" dirty="0" err="1"/>
              <a:t>quyết</a:t>
            </a:r>
            <a:r>
              <a:rPr lang="en-US" dirty="0"/>
              <a:t> </a:t>
            </a:r>
            <a:r>
              <a:rPr lang="en-US" dirty="0" err="1"/>
              <a:t>định</a:t>
            </a:r>
            <a:r>
              <a:rPr lang="en-US" dirty="0"/>
              <a:t> </a:t>
            </a:r>
            <a:r>
              <a:rPr lang="en-US" dirty="0" err="1"/>
              <a:t>bởi</a:t>
            </a:r>
            <a:r>
              <a:rPr lang="en-US" dirty="0"/>
              <a:t> </a:t>
            </a:r>
            <a:r>
              <a:rPr lang="en-US" dirty="0" err="1"/>
              <a:t>kích</a:t>
            </a:r>
            <a:r>
              <a:rPr lang="en-US" dirty="0"/>
              <a:t> </a:t>
            </a:r>
            <a:r>
              <a:rPr lang="en-US" dirty="0" err="1"/>
              <a:t>thước</a:t>
            </a:r>
            <a:r>
              <a:rPr lang="en-US" dirty="0"/>
              <a:t> </a:t>
            </a:r>
            <a:r>
              <a:rPr lang="en-US" dirty="0" err="1"/>
              <a:t>của</a:t>
            </a:r>
            <a:r>
              <a:rPr lang="en-US" dirty="0"/>
              <a:t> </a:t>
            </a:r>
            <a:r>
              <a:rPr lang="en-US" dirty="0" err="1"/>
              <a:t>varistor</a:t>
            </a:r>
            <a:r>
              <a:rPr lang="en-US" dirty="0"/>
              <a:t>, </a:t>
            </a:r>
            <a:r>
              <a:rPr lang="en-US" dirty="0" err="1"/>
              <a:t>chẳng</a:t>
            </a:r>
            <a:r>
              <a:rPr lang="en-US" dirty="0"/>
              <a:t> </a:t>
            </a:r>
            <a:r>
              <a:rPr lang="en-US" dirty="0" err="1"/>
              <a:t>hạn</a:t>
            </a:r>
            <a:r>
              <a:rPr lang="en-US" dirty="0"/>
              <a:t> </a:t>
            </a:r>
            <a:r>
              <a:rPr lang="en-US" dirty="0" err="1"/>
              <a:t>đường</a:t>
            </a:r>
            <a:r>
              <a:rPr lang="en-US" dirty="0"/>
              <a:t> </a:t>
            </a:r>
            <a:r>
              <a:rPr lang="en-US" dirty="0" err="1"/>
              <a:t>kính</a:t>
            </a:r>
            <a:r>
              <a:rPr lang="en-US" dirty="0"/>
              <a:t> </a:t>
            </a:r>
            <a:r>
              <a:rPr lang="en-US" dirty="0" err="1"/>
              <a:t>varistor</a:t>
            </a:r>
            <a:r>
              <a:rPr lang="en-US" dirty="0"/>
              <a:t>, </a:t>
            </a:r>
            <a:r>
              <a:rPr lang="en-US" dirty="0" err="1"/>
              <a:t>kích</a:t>
            </a:r>
            <a:r>
              <a:rPr lang="en-US" dirty="0"/>
              <a:t> </a:t>
            </a:r>
            <a:r>
              <a:rPr lang="en-US" dirty="0" err="1"/>
              <a:t>thước</a:t>
            </a:r>
            <a:r>
              <a:rPr lang="en-US" dirty="0"/>
              <a:t> </a:t>
            </a:r>
            <a:r>
              <a:rPr lang="en-US" dirty="0" err="1"/>
              <a:t>lớn</a:t>
            </a:r>
            <a:r>
              <a:rPr lang="en-US" dirty="0"/>
              <a:t> </a:t>
            </a:r>
            <a:r>
              <a:rPr lang="en-US" dirty="0" err="1"/>
              <a:t>năng</a:t>
            </a:r>
            <a:r>
              <a:rPr lang="en-US" dirty="0"/>
              <a:t> </a:t>
            </a:r>
            <a:r>
              <a:rPr lang="en-US" dirty="0" err="1"/>
              <a:t>lượng</a:t>
            </a:r>
            <a:r>
              <a:rPr lang="en-US" dirty="0"/>
              <a:t> </a:t>
            </a:r>
            <a:r>
              <a:rPr lang="en-US" dirty="0" err="1"/>
              <a:t>nhiều</a:t>
            </a:r>
            <a:r>
              <a:rPr lang="en-US" dirty="0"/>
              <a:t> </a:t>
            </a:r>
            <a:r>
              <a:rPr lang="en-US" dirty="0" err="1"/>
              <a:t>sẽ</a:t>
            </a:r>
            <a:r>
              <a:rPr lang="en-US" dirty="0"/>
              <a:t> </a:t>
            </a:r>
            <a:r>
              <a:rPr lang="en-US" dirty="0" err="1"/>
              <a:t>chịu</a:t>
            </a:r>
            <a:r>
              <a:rPr lang="en-US" dirty="0"/>
              <a:t> </a:t>
            </a:r>
            <a:r>
              <a:rPr lang="en-US" dirty="0" err="1"/>
              <a:t>được</a:t>
            </a:r>
            <a:r>
              <a:rPr lang="en-US" dirty="0"/>
              <a:t> </a:t>
            </a:r>
            <a:r>
              <a:rPr lang="en-US" dirty="0" err="1"/>
              <a:t>số</a:t>
            </a:r>
            <a:r>
              <a:rPr lang="en-US" dirty="0"/>
              <a:t> </a:t>
            </a:r>
            <a:r>
              <a:rPr lang="en-US" dirty="0" err="1"/>
              <a:t>lần</a:t>
            </a:r>
            <a:r>
              <a:rPr lang="en-US" dirty="0"/>
              <a:t> </a:t>
            </a:r>
            <a:r>
              <a:rPr lang="en-US" dirty="0" err="1"/>
              <a:t>đánh</a:t>
            </a:r>
            <a:r>
              <a:rPr lang="en-US" dirty="0"/>
              <a:t> </a:t>
            </a:r>
            <a:r>
              <a:rPr lang="en-US" dirty="0" err="1"/>
              <a:t>xung</a:t>
            </a:r>
            <a:r>
              <a:rPr lang="en-US" dirty="0"/>
              <a:t> </a:t>
            </a:r>
            <a:r>
              <a:rPr lang="en-US" dirty="0" err="1"/>
              <a:t>cao</a:t>
            </a:r>
            <a:r>
              <a:rPr lang="en-US" dirty="0"/>
              <a:t> </a:t>
            </a:r>
            <a:r>
              <a:rPr lang="en-US" dirty="0" err="1"/>
              <a:t>hơn</a:t>
            </a:r>
            <a:r>
              <a:rPr lang="en-US" dirty="0"/>
              <a:t>.</a:t>
            </a:r>
            <a:endParaRPr lang="vi-VN" dirty="0"/>
          </a:p>
        </p:txBody>
      </p:sp>
    </p:spTree>
    <p:extLst>
      <p:ext uri="{BB962C8B-B14F-4D97-AF65-F5344CB8AC3E}">
        <p14:creationId xmlns:p14="http://schemas.microsoft.com/office/powerpoint/2010/main" val="2824296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60215" y="1124744"/>
            <a:ext cx="8013700" cy="879748"/>
          </a:xfrm>
        </p:spPr>
        <p:txBody>
          <a:bodyPr/>
          <a:lstStyle/>
          <a:p>
            <a:pPr marL="0" indent="0">
              <a:buNone/>
            </a:pPr>
            <a:r>
              <a:rPr lang="en-US" b="1" dirty="0"/>
              <a:t>1.7 </a:t>
            </a:r>
            <a:r>
              <a:rPr lang="en-US" b="1" dirty="0" err="1"/>
              <a:t>Thông</a:t>
            </a:r>
            <a:r>
              <a:rPr lang="en-US" b="1" dirty="0"/>
              <a:t> </a:t>
            </a:r>
            <a:r>
              <a:rPr lang="en-US" b="1" dirty="0" err="1"/>
              <a:t>số</a:t>
            </a:r>
            <a:endParaRPr lang="en-US"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5" name="Rectangle 3"/>
          <p:cNvSpPr txBox="1">
            <a:spLocks noChangeArrowheads="1"/>
          </p:cNvSpPr>
          <p:nvPr/>
        </p:nvSpPr>
        <p:spPr>
          <a:xfrm>
            <a:off x="450492" y="1761406"/>
            <a:ext cx="8013700" cy="440389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1.7.6 </a:t>
            </a:r>
            <a:r>
              <a:rPr lang="en-US" b="1" dirty="0" err="1" smtClean="0"/>
              <a:t>Hấp</a:t>
            </a:r>
            <a:r>
              <a:rPr lang="en-US" b="1" dirty="0" smtClean="0"/>
              <a:t> </a:t>
            </a:r>
            <a:r>
              <a:rPr lang="en-US" b="1" dirty="0" err="1"/>
              <a:t>thụ</a:t>
            </a:r>
            <a:r>
              <a:rPr lang="en-US" b="1" dirty="0"/>
              <a:t> </a:t>
            </a:r>
            <a:r>
              <a:rPr lang="en-US" b="1" dirty="0" err="1"/>
              <a:t>năng</a:t>
            </a:r>
            <a:r>
              <a:rPr lang="en-US" b="1" dirty="0"/>
              <a:t> </a:t>
            </a:r>
            <a:r>
              <a:rPr lang="en-US" b="1" dirty="0" err="1"/>
              <a:t>lượng</a:t>
            </a:r>
            <a:r>
              <a:rPr lang="en-US" b="1" dirty="0"/>
              <a:t> </a:t>
            </a:r>
            <a:r>
              <a:rPr lang="en-US" b="1" dirty="0" err="1"/>
              <a:t>tối</a:t>
            </a:r>
            <a:r>
              <a:rPr lang="en-US" b="1" dirty="0"/>
              <a:t> </a:t>
            </a:r>
            <a:r>
              <a:rPr lang="en-US" b="1" dirty="0" err="1"/>
              <a:t>đa</a:t>
            </a:r>
            <a:endParaRPr lang="vi-VN" dirty="0"/>
          </a:p>
          <a:p>
            <a:pPr marL="0" indent="0">
              <a:buNone/>
            </a:pPr>
            <a:r>
              <a:rPr lang="en-US" dirty="0" err="1"/>
              <a:t>Dòng</a:t>
            </a:r>
            <a:r>
              <a:rPr lang="en-US" dirty="0"/>
              <a:t> </a:t>
            </a:r>
            <a:r>
              <a:rPr lang="en-US" dirty="0" err="1"/>
              <a:t>điện</a:t>
            </a:r>
            <a:r>
              <a:rPr lang="en-US" dirty="0"/>
              <a:t> </a:t>
            </a:r>
            <a:r>
              <a:rPr lang="en-US" dirty="0" err="1"/>
              <a:t>xung</a:t>
            </a:r>
            <a:r>
              <a:rPr lang="en-US" dirty="0"/>
              <a:t> </a:t>
            </a:r>
            <a:r>
              <a:rPr lang="en-US" dirty="0" err="1"/>
              <a:t>đột</a:t>
            </a:r>
            <a:r>
              <a:rPr lang="en-US" dirty="0"/>
              <a:t> </a:t>
            </a:r>
            <a:r>
              <a:rPr lang="en-US" dirty="0" err="1"/>
              <a:t>biến</a:t>
            </a:r>
            <a:r>
              <a:rPr lang="en-US" dirty="0"/>
              <a:t> </a:t>
            </a:r>
            <a:r>
              <a:rPr lang="en-US" dirty="0" err="1"/>
              <a:t>có</a:t>
            </a:r>
            <a:r>
              <a:rPr lang="en-US" dirty="0"/>
              <a:t> </a:t>
            </a:r>
            <a:r>
              <a:rPr lang="en-US" dirty="0" err="1"/>
              <a:t>thời</a:t>
            </a:r>
            <a:r>
              <a:rPr lang="en-US" dirty="0"/>
              <a:t> </a:t>
            </a:r>
            <a:r>
              <a:rPr lang="en-US" dirty="0" err="1"/>
              <a:t>gian</a:t>
            </a:r>
            <a:r>
              <a:rPr lang="en-US" dirty="0"/>
              <a:t> </a:t>
            </a:r>
            <a:r>
              <a:rPr lang="en-US" dirty="0" err="1"/>
              <a:t>tương</a:t>
            </a:r>
            <a:r>
              <a:rPr lang="en-US" dirty="0"/>
              <a:t> </a:t>
            </a:r>
            <a:r>
              <a:rPr lang="en-US" dirty="0" err="1"/>
              <a:t>đối</a:t>
            </a:r>
            <a:r>
              <a:rPr lang="en-US" dirty="0"/>
              <a:t> </a:t>
            </a:r>
            <a:r>
              <a:rPr lang="en-US" dirty="0" err="1"/>
              <a:t>dài</a:t>
            </a:r>
            <a:r>
              <a:rPr lang="en-US" dirty="0"/>
              <a:t> </a:t>
            </a:r>
            <a:r>
              <a:rPr lang="en-US" dirty="0" err="1"/>
              <a:t>là</a:t>
            </a:r>
            <a:r>
              <a:rPr lang="en-US" dirty="0"/>
              <a:t> </a:t>
            </a:r>
            <a:r>
              <a:rPr lang="en-US" dirty="0" err="1"/>
              <a:t>cần</a:t>
            </a:r>
            <a:r>
              <a:rPr lang="en-US" dirty="0"/>
              <a:t> </a:t>
            </a:r>
            <a:r>
              <a:rPr lang="en-US" dirty="0" err="1"/>
              <a:t>thiết</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khả</a:t>
            </a:r>
            <a:r>
              <a:rPr lang="en-US" dirty="0"/>
              <a:t> </a:t>
            </a:r>
            <a:r>
              <a:rPr lang="en-US" dirty="0" err="1"/>
              <a:t>năng</a:t>
            </a:r>
            <a:r>
              <a:rPr lang="en-US" dirty="0"/>
              <a:t> </a:t>
            </a:r>
            <a:r>
              <a:rPr lang="en-US" dirty="0" err="1"/>
              <a:t>hấp</a:t>
            </a:r>
            <a:r>
              <a:rPr lang="en-US" dirty="0"/>
              <a:t> </a:t>
            </a:r>
            <a:r>
              <a:rPr lang="en-US" dirty="0" err="1"/>
              <a:t>thụ</a:t>
            </a:r>
            <a:r>
              <a:rPr lang="en-US" dirty="0"/>
              <a:t> </a:t>
            </a:r>
            <a:r>
              <a:rPr lang="en-US" dirty="0" err="1"/>
              <a:t>năng</a:t>
            </a:r>
            <a:r>
              <a:rPr lang="en-US" dirty="0"/>
              <a:t> </a:t>
            </a:r>
            <a:r>
              <a:rPr lang="en-US" dirty="0" err="1"/>
              <a:t>lượng</a:t>
            </a:r>
            <a:r>
              <a:rPr lang="en-US" dirty="0"/>
              <a:t> </a:t>
            </a:r>
            <a:r>
              <a:rPr lang="en-US" dirty="0" err="1"/>
              <a:t>tối</a:t>
            </a:r>
            <a:r>
              <a:rPr lang="en-US" dirty="0"/>
              <a:t> </a:t>
            </a:r>
            <a:r>
              <a:rPr lang="en-US" dirty="0" err="1"/>
              <a:t>đa</a:t>
            </a:r>
            <a:r>
              <a:rPr lang="en-US" dirty="0"/>
              <a:t>. </a:t>
            </a:r>
            <a:r>
              <a:rPr lang="en-US" dirty="0" err="1"/>
              <a:t>Một</a:t>
            </a:r>
            <a:r>
              <a:rPr lang="en-US" dirty="0"/>
              <a:t> </a:t>
            </a:r>
            <a:r>
              <a:rPr lang="en-US" dirty="0" err="1"/>
              <a:t>sóng</a:t>
            </a:r>
            <a:r>
              <a:rPr lang="en-US" dirty="0"/>
              <a:t> </a:t>
            </a:r>
            <a:r>
              <a:rPr lang="en-US" dirty="0" err="1"/>
              <a:t>hình</a:t>
            </a:r>
            <a:r>
              <a:rPr lang="en-US" dirty="0"/>
              <a:t> </a:t>
            </a:r>
            <a:r>
              <a:rPr lang="en-US" dirty="0" err="1"/>
              <a:t>chữ</a:t>
            </a:r>
            <a:r>
              <a:rPr lang="en-US" dirty="0"/>
              <a:t> </a:t>
            </a:r>
            <a:r>
              <a:rPr lang="en-US" dirty="0" err="1"/>
              <a:t>nhật</a:t>
            </a:r>
            <a:r>
              <a:rPr lang="en-US" dirty="0"/>
              <a:t> 2 </a:t>
            </a:r>
            <a:r>
              <a:rPr lang="en-US" dirty="0" err="1"/>
              <a:t>ms</a:t>
            </a:r>
            <a:r>
              <a:rPr lang="en-US" dirty="0"/>
              <a:t> </a:t>
            </a:r>
            <a:r>
              <a:rPr lang="en-US" dirty="0" err="1"/>
              <a:t>theo</a:t>
            </a:r>
            <a:r>
              <a:rPr lang="en-US" dirty="0"/>
              <a:t> </a:t>
            </a:r>
            <a:r>
              <a:rPr lang="en-US" dirty="0" err="1"/>
              <a:t>tiêu</a:t>
            </a:r>
            <a:r>
              <a:rPr lang="en-US" dirty="0"/>
              <a:t> </a:t>
            </a:r>
            <a:r>
              <a:rPr lang="en-US" dirty="0" err="1"/>
              <a:t>chuẩn</a:t>
            </a:r>
            <a:r>
              <a:rPr lang="en-US" dirty="0"/>
              <a:t> IEC 60060 (</a:t>
            </a:r>
            <a:r>
              <a:rPr lang="en-US" dirty="0" err="1"/>
              <a:t>hình</a:t>
            </a:r>
            <a:r>
              <a:rPr lang="en-US" dirty="0"/>
              <a:t> 1.5) </a:t>
            </a:r>
            <a:r>
              <a:rPr lang="en-US" dirty="0" err="1"/>
              <a:t>thường</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cho</a:t>
            </a:r>
            <a:r>
              <a:rPr lang="en-US" dirty="0"/>
              <a:t> </a:t>
            </a:r>
            <a:r>
              <a:rPr lang="en-US" dirty="0" err="1"/>
              <a:t>thử</a:t>
            </a:r>
            <a:r>
              <a:rPr lang="en-US" dirty="0"/>
              <a:t> </a:t>
            </a:r>
            <a:r>
              <a:rPr lang="en-US" dirty="0" err="1"/>
              <a:t>nghiệm</a:t>
            </a:r>
            <a:r>
              <a:rPr lang="en-US" dirty="0"/>
              <a:t> </a:t>
            </a:r>
            <a:r>
              <a:rPr lang="en-US" dirty="0" err="1"/>
              <a:t>này</a:t>
            </a:r>
            <a:r>
              <a:rPr lang="en-US" dirty="0"/>
              <a:t>.</a:t>
            </a:r>
            <a:endParaRPr lang="vi-VN" dirty="0"/>
          </a:p>
          <a:p>
            <a:pPr marL="0" indent="0">
              <a:buNone/>
            </a:pPr>
            <a:r>
              <a:rPr lang="en-US" dirty="0"/>
              <a:t>Do </a:t>
            </a:r>
            <a:r>
              <a:rPr lang="en-US" dirty="0" err="1"/>
              <a:t>đó</a:t>
            </a:r>
            <a:r>
              <a:rPr lang="en-US" dirty="0"/>
              <a:t>, </a:t>
            </a:r>
            <a:r>
              <a:rPr lang="en-US" dirty="0" err="1"/>
              <a:t>trong</a:t>
            </a:r>
            <a:r>
              <a:rPr lang="en-US" dirty="0"/>
              <a:t> </a:t>
            </a:r>
            <a:r>
              <a:rPr lang="en-US" dirty="0" err="1"/>
              <a:t>các</a:t>
            </a:r>
            <a:r>
              <a:rPr lang="en-US" dirty="0"/>
              <a:t> </a:t>
            </a:r>
            <a:r>
              <a:rPr lang="en-US" dirty="0" err="1"/>
              <a:t>bảng</a:t>
            </a:r>
            <a:r>
              <a:rPr lang="en-US" dirty="0"/>
              <a:t> </a:t>
            </a:r>
            <a:r>
              <a:rPr lang="en-US" dirty="0" err="1"/>
              <a:t>sản</a:t>
            </a:r>
            <a:r>
              <a:rPr lang="en-US" dirty="0"/>
              <a:t> </a:t>
            </a:r>
            <a:r>
              <a:rPr lang="en-US" dirty="0" err="1"/>
              <a:t>phẩm</a:t>
            </a:r>
            <a:r>
              <a:rPr lang="en-US" dirty="0"/>
              <a:t>, </a:t>
            </a:r>
            <a:r>
              <a:rPr lang="en-US" dirty="0" err="1"/>
              <a:t>mức</a:t>
            </a:r>
            <a:r>
              <a:rPr lang="en-US" dirty="0"/>
              <a:t> </a:t>
            </a:r>
            <a:r>
              <a:rPr lang="en-US" dirty="0" err="1"/>
              <a:t>hấp</a:t>
            </a:r>
            <a:r>
              <a:rPr lang="en-US" dirty="0"/>
              <a:t> </a:t>
            </a:r>
            <a:r>
              <a:rPr lang="en-US" dirty="0" err="1"/>
              <a:t>thụ</a:t>
            </a:r>
            <a:r>
              <a:rPr lang="en-US" dirty="0"/>
              <a:t> </a:t>
            </a:r>
            <a:r>
              <a:rPr lang="en-US" dirty="0" err="1"/>
              <a:t>năng</a:t>
            </a:r>
            <a:r>
              <a:rPr lang="en-US" dirty="0"/>
              <a:t> </a:t>
            </a:r>
            <a:r>
              <a:rPr lang="en-US" dirty="0" err="1"/>
              <a:t>lượng</a:t>
            </a:r>
            <a:r>
              <a:rPr lang="en-US" dirty="0"/>
              <a:t> </a:t>
            </a:r>
            <a:r>
              <a:rPr lang="en-US" dirty="0" err="1"/>
              <a:t>tối</a:t>
            </a:r>
            <a:r>
              <a:rPr lang="en-US" dirty="0"/>
              <a:t> </a:t>
            </a:r>
            <a:r>
              <a:rPr lang="en-US" dirty="0" err="1"/>
              <a:t>đa</a:t>
            </a:r>
            <a:r>
              <a:rPr lang="en-US" dirty="0"/>
              <a:t> </a:t>
            </a:r>
            <a:r>
              <a:rPr lang="en-US" dirty="0" err="1"/>
              <a:t>được</a:t>
            </a:r>
            <a:r>
              <a:rPr lang="en-US" dirty="0"/>
              <a:t> </a:t>
            </a:r>
            <a:r>
              <a:rPr lang="en-US" dirty="0" err="1"/>
              <a:t>xác</a:t>
            </a:r>
            <a:r>
              <a:rPr lang="en-US" dirty="0"/>
              <a:t> </a:t>
            </a:r>
            <a:r>
              <a:rPr lang="en-US" dirty="0" err="1"/>
              <a:t>định</a:t>
            </a:r>
            <a:r>
              <a:rPr lang="en-US" dirty="0"/>
              <a:t> </a:t>
            </a:r>
            <a:r>
              <a:rPr lang="en-US" dirty="0" err="1"/>
              <a:t>cho</a:t>
            </a:r>
            <a:r>
              <a:rPr lang="en-US" dirty="0"/>
              <a:t> </a:t>
            </a:r>
            <a:r>
              <a:rPr lang="en-US" dirty="0" err="1"/>
              <a:t>dòng</a:t>
            </a:r>
            <a:r>
              <a:rPr lang="en-US" dirty="0"/>
              <a:t> </a:t>
            </a:r>
            <a:r>
              <a:rPr lang="en-US" dirty="0" err="1"/>
              <a:t>tăng</a:t>
            </a:r>
            <a:r>
              <a:rPr lang="en-US" dirty="0"/>
              <a:t> </a:t>
            </a:r>
            <a:r>
              <a:rPr lang="en-US" dirty="0" err="1"/>
              <a:t>đột</a:t>
            </a:r>
            <a:r>
              <a:rPr lang="en-US" dirty="0"/>
              <a:t> </a:t>
            </a:r>
            <a:r>
              <a:rPr lang="en-US" dirty="0" err="1"/>
              <a:t>biến</a:t>
            </a:r>
            <a:r>
              <a:rPr lang="en-US" dirty="0"/>
              <a:t> </a:t>
            </a:r>
            <a:r>
              <a:rPr lang="en-US" dirty="0" err="1"/>
              <a:t>là</a:t>
            </a:r>
            <a:r>
              <a:rPr lang="en-US" dirty="0"/>
              <a:t> 2 </a:t>
            </a:r>
            <a:r>
              <a:rPr lang="en-US" dirty="0" err="1"/>
              <a:t>ms.</a:t>
            </a:r>
            <a:endParaRPr lang="vi-VN" dirty="0"/>
          </a:p>
          <a:p>
            <a:pPr marL="0" indent="0">
              <a:buNone/>
            </a:pPr>
            <a:endParaRPr lang="vi-VN" dirty="0"/>
          </a:p>
        </p:txBody>
      </p:sp>
    </p:spTree>
    <p:extLst>
      <p:ext uri="{BB962C8B-B14F-4D97-AF65-F5344CB8AC3E}">
        <p14:creationId xmlns:p14="http://schemas.microsoft.com/office/powerpoint/2010/main" val="2482628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60215" y="1124744"/>
            <a:ext cx="8013700" cy="879748"/>
          </a:xfrm>
        </p:spPr>
        <p:txBody>
          <a:bodyPr/>
          <a:lstStyle/>
          <a:p>
            <a:pPr marL="0" indent="0">
              <a:buNone/>
            </a:pPr>
            <a:r>
              <a:rPr lang="en-US" b="1" dirty="0"/>
              <a:t>1.7 </a:t>
            </a:r>
            <a:r>
              <a:rPr lang="en-US" b="1" dirty="0" err="1"/>
              <a:t>Thông</a:t>
            </a:r>
            <a:r>
              <a:rPr lang="en-US" b="1" dirty="0"/>
              <a:t> </a:t>
            </a:r>
            <a:r>
              <a:rPr lang="en-US" b="1" dirty="0" err="1"/>
              <a:t>số</a:t>
            </a:r>
            <a:endParaRPr lang="en-US"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5" name="Rectangle 3"/>
          <p:cNvSpPr txBox="1">
            <a:spLocks noChangeArrowheads="1"/>
          </p:cNvSpPr>
          <p:nvPr/>
        </p:nvSpPr>
        <p:spPr>
          <a:xfrm>
            <a:off x="450492" y="1761406"/>
            <a:ext cx="8013700" cy="440389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b="1" dirty="0"/>
              <a:t>1.7.7. Tổn hao công suất</a:t>
            </a:r>
          </a:p>
          <a:p>
            <a:pPr marL="0" indent="0">
              <a:buNone/>
            </a:pPr>
            <a:r>
              <a:rPr lang="vi-VN" dirty="0"/>
              <a:t>Nếu các varistor được chọn theo điện áp hoạt động tối đa cho phép, thì công suất tiêu tán sẽ không đáng kể.</a:t>
            </a:r>
          </a:p>
          <a:p>
            <a:pPr marL="0" indent="0">
              <a:buNone/>
            </a:pPr>
            <a:r>
              <a:rPr lang="vi-VN" dirty="0"/>
              <a:t>Tuy nhiên, phải tính đến mức tiêu thụ năng lượng tối đa định mức nếu varistor không đủ thời gian để hạ nhiệt giữa một số xung xảy ra trong một khoảng thời gian cách ly xác định.</a:t>
            </a:r>
          </a:p>
          <a:p>
            <a:pPr marL="0" indent="0">
              <a:buNone/>
            </a:pPr>
            <a:r>
              <a:rPr lang="vi-VN" dirty="0"/>
              <a:t>Sự tiêu hao năng lượng thực tế của một varistor bao gồm sự tiêu hao cơ bản P</a:t>
            </a:r>
            <a:r>
              <a:rPr lang="vi-VN" baseline="-25000" dirty="0"/>
              <a:t>0</a:t>
            </a:r>
            <a:r>
              <a:rPr lang="vi-VN" dirty="0"/>
              <a:t> gây nên bởi điện áp hoạt động và, có thể, trung bình của sự hấp thụ năng lượng định kỳ. Nếu các varistor được chọn từ các bảng sản phẩm phù hợp với điện áp hoạt động tối đa cho phép, P</a:t>
            </a:r>
            <a:r>
              <a:rPr lang="vi-VN" baseline="-25000" dirty="0"/>
              <a:t>0</a:t>
            </a:r>
            <a:r>
              <a:rPr lang="vi-VN" dirty="0"/>
              <a:t> sẽ không đáng kể </a:t>
            </a:r>
          </a:p>
        </p:txBody>
      </p:sp>
    </p:spTree>
    <p:extLst>
      <p:ext uri="{BB962C8B-B14F-4D97-AF65-F5344CB8AC3E}">
        <p14:creationId xmlns:p14="http://schemas.microsoft.com/office/powerpoint/2010/main" val="2482628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60215" y="1124744"/>
            <a:ext cx="8013700" cy="879748"/>
          </a:xfrm>
        </p:spPr>
        <p:txBody>
          <a:bodyPr/>
          <a:lstStyle/>
          <a:p>
            <a:pPr marL="0" indent="0">
              <a:buNone/>
            </a:pPr>
            <a:r>
              <a:rPr lang="en-US" b="1" dirty="0"/>
              <a:t>1.7 </a:t>
            </a:r>
            <a:r>
              <a:rPr lang="en-US" b="1" dirty="0" err="1"/>
              <a:t>Thông</a:t>
            </a:r>
            <a:r>
              <a:rPr lang="en-US" b="1" dirty="0"/>
              <a:t> </a:t>
            </a:r>
            <a:r>
              <a:rPr lang="en-US" b="1" dirty="0" err="1"/>
              <a:t>số</a:t>
            </a:r>
            <a:endParaRPr lang="en-US" b="1" dirty="0"/>
          </a:p>
        </p:txBody>
      </p:sp>
      <p:sp>
        <p:nvSpPr>
          <p:cNvPr id="6" name="Rectangle 3"/>
          <p:cNvSpPr txBox="1">
            <a:spLocks noChangeArrowheads="1"/>
          </p:cNvSpPr>
          <p:nvPr/>
        </p:nvSpPr>
        <p:spPr>
          <a:xfrm>
            <a:off x="450492" y="1772816"/>
            <a:ext cx="8513996"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sz="2400" dirty="0" smtClean="0">
              <a:latin typeface="Times New Roman" pitchFamily="18" charset="0"/>
              <a:cs typeface="Times New Roman" pitchFamily="18" charset="0"/>
            </a:endParaRPr>
          </a:p>
        </p:txBody>
      </p:sp>
      <p:sp>
        <p:nvSpPr>
          <p:cNvPr id="5" name="Rectangle 3"/>
          <p:cNvSpPr txBox="1">
            <a:spLocks noChangeArrowheads="1"/>
          </p:cNvSpPr>
          <p:nvPr/>
        </p:nvSpPr>
        <p:spPr>
          <a:xfrm>
            <a:off x="450492" y="1761406"/>
            <a:ext cx="8013700" cy="44038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600" b="1" dirty="0"/>
              <a:t>1.7.8 </a:t>
            </a:r>
            <a:r>
              <a:rPr lang="fr-FR" sz="2600" b="1" dirty="0" err="1"/>
              <a:t>Điện</a:t>
            </a:r>
            <a:r>
              <a:rPr lang="fr-FR" sz="2600" b="1" dirty="0"/>
              <a:t> </a:t>
            </a:r>
            <a:r>
              <a:rPr lang="fr-FR" sz="2600" b="1" dirty="0" err="1"/>
              <a:t>dung</a:t>
            </a:r>
            <a:endParaRPr lang="vi-VN" sz="2600" b="1" dirty="0"/>
          </a:p>
          <a:p>
            <a:pPr marL="0" indent="0">
              <a:buNone/>
            </a:pPr>
            <a:r>
              <a:rPr lang="fr-FR" sz="2600" dirty="0"/>
              <a:t>Data </a:t>
            </a:r>
            <a:r>
              <a:rPr lang="fr-FR" sz="2600" dirty="0" err="1"/>
              <a:t>sheet</a:t>
            </a:r>
            <a:r>
              <a:rPr lang="fr-FR" sz="2600" dirty="0"/>
              <a:t> </a:t>
            </a:r>
            <a:r>
              <a:rPr lang="fr-FR" sz="2600" dirty="0" err="1"/>
              <a:t>của</a:t>
            </a:r>
            <a:r>
              <a:rPr lang="fr-FR" sz="2600" dirty="0"/>
              <a:t> </a:t>
            </a:r>
            <a:r>
              <a:rPr lang="fr-FR" sz="2600" dirty="0" err="1"/>
              <a:t>sản</a:t>
            </a:r>
            <a:r>
              <a:rPr lang="fr-FR" sz="2600" dirty="0"/>
              <a:t> </a:t>
            </a:r>
            <a:r>
              <a:rPr lang="fr-FR" sz="2600" dirty="0" err="1"/>
              <a:t>phẩm</a:t>
            </a:r>
            <a:r>
              <a:rPr lang="fr-FR" sz="2600" dirty="0"/>
              <a:t> </a:t>
            </a:r>
            <a:r>
              <a:rPr lang="fr-FR" sz="2600" dirty="0" err="1"/>
              <a:t>công</a:t>
            </a:r>
            <a:r>
              <a:rPr lang="fr-FR" sz="2600" dirty="0"/>
              <a:t> </a:t>
            </a:r>
            <a:r>
              <a:rPr lang="fr-FR" sz="2600" dirty="0" err="1"/>
              <a:t>bố</a:t>
            </a:r>
            <a:r>
              <a:rPr lang="fr-FR" sz="2600" dirty="0"/>
              <a:t> </a:t>
            </a:r>
            <a:r>
              <a:rPr lang="fr-FR" sz="2600" dirty="0" err="1"/>
              <a:t>giá</a:t>
            </a:r>
            <a:r>
              <a:rPr lang="fr-FR" sz="2600" dirty="0"/>
              <a:t> </a:t>
            </a:r>
            <a:r>
              <a:rPr lang="fr-FR" sz="2600" dirty="0" err="1"/>
              <a:t>trị</a:t>
            </a:r>
            <a:r>
              <a:rPr lang="fr-FR" sz="2600" dirty="0"/>
              <a:t> </a:t>
            </a:r>
            <a:r>
              <a:rPr lang="fr-FR" sz="2600" dirty="0" err="1"/>
              <a:t>điện</a:t>
            </a:r>
            <a:r>
              <a:rPr lang="fr-FR" sz="2600" dirty="0"/>
              <a:t> </a:t>
            </a:r>
            <a:r>
              <a:rPr lang="fr-FR" sz="2600" dirty="0" err="1"/>
              <a:t>dung</a:t>
            </a:r>
            <a:r>
              <a:rPr lang="fr-FR" sz="2600" dirty="0"/>
              <a:t> </a:t>
            </a:r>
            <a:r>
              <a:rPr lang="fr-FR" sz="2600" dirty="0" err="1"/>
              <a:t>điển</a:t>
            </a:r>
            <a:r>
              <a:rPr lang="fr-FR" sz="2600" dirty="0"/>
              <a:t> </a:t>
            </a:r>
            <a:r>
              <a:rPr lang="fr-FR" sz="2600" dirty="0" err="1"/>
              <a:t>hình</a:t>
            </a:r>
            <a:r>
              <a:rPr lang="fr-FR" sz="2600" dirty="0"/>
              <a:t> ở 1 kHz.</a:t>
            </a:r>
            <a:endParaRPr lang="vi-VN" sz="2600" dirty="0"/>
          </a:p>
          <a:p>
            <a:pPr marL="0" indent="0">
              <a:buNone/>
            </a:pPr>
            <a:r>
              <a:rPr lang="fr-FR" sz="2600" dirty="0" err="1"/>
              <a:t>Các</a:t>
            </a:r>
            <a:r>
              <a:rPr lang="fr-FR" sz="2600" dirty="0"/>
              <a:t> </a:t>
            </a:r>
            <a:r>
              <a:rPr lang="fr-FR" sz="2600" dirty="0" err="1"/>
              <a:t>giá</a:t>
            </a:r>
            <a:r>
              <a:rPr lang="fr-FR" sz="2600" dirty="0"/>
              <a:t> </a:t>
            </a:r>
            <a:r>
              <a:rPr lang="fr-FR" sz="2600" dirty="0" err="1"/>
              <a:t>trị</a:t>
            </a:r>
            <a:r>
              <a:rPr lang="fr-FR" sz="2600" dirty="0"/>
              <a:t> </a:t>
            </a:r>
            <a:r>
              <a:rPr lang="fr-FR" sz="2600" dirty="0" err="1"/>
              <a:t>được</a:t>
            </a:r>
            <a:r>
              <a:rPr lang="fr-FR" sz="2600" dirty="0"/>
              <a:t> </a:t>
            </a:r>
            <a:r>
              <a:rPr lang="fr-FR" sz="2600" dirty="0" err="1"/>
              <a:t>lập</a:t>
            </a:r>
            <a:r>
              <a:rPr lang="fr-FR" sz="2600" dirty="0"/>
              <a:t> </a:t>
            </a:r>
            <a:r>
              <a:rPr lang="fr-FR" sz="2600" dirty="0" err="1"/>
              <a:t>bảng</a:t>
            </a:r>
            <a:r>
              <a:rPr lang="fr-FR" sz="2600" dirty="0"/>
              <a:t> </a:t>
            </a:r>
            <a:r>
              <a:rPr lang="fr-FR" sz="2600" dirty="0" err="1"/>
              <a:t>cho</a:t>
            </a:r>
            <a:r>
              <a:rPr lang="fr-FR" sz="2600" dirty="0"/>
              <a:t> </a:t>
            </a:r>
            <a:r>
              <a:rPr lang="fr-FR" sz="2600" dirty="0" err="1"/>
              <a:t>thấy</a:t>
            </a:r>
            <a:r>
              <a:rPr lang="fr-FR" sz="2600" dirty="0"/>
              <a:t> </a:t>
            </a:r>
            <a:r>
              <a:rPr lang="fr-FR" sz="2600" dirty="0" err="1"/>
              <a:t>các</a:t>
            </a:r>
            <a:r>
              <a:rPr lang="fr-FR" sz="2600" dirty="0"/>
              <a:t> </a:t>
            </a:r>
            <a:r>
              <a:rPr lang="fr-FR" sz="2600" dirty="0" err="1"/>
              <a:t>varistor</a:t>
            </a:r>
            <a:r>
              <a:rPr lang="fr-FR" sz="2600" dirty="0"/>
              <a:t> </a:t>
            </a:r>
            <a:r>
              <a:rPr lang="fr-FR" sz="2600" dirty="0" err="1"/>
              <a:t>loại</a:t>
            </a:r>
            <a:r>
              <a:rPr lang="fr-FR" sz="2600" dirty="0"/>
              <a:t> </a:t>
            </a:r>
            <a:r>
              <a:rPr lang="fr-FR" sz="2600" dirty="0" err="1"/>
              <a:t>hoạt</a:t>
            </a:r>
            <a:r>
              <a:rPr lang="fr-FR" sz="2600" dirty="0"/>
              <a:t> </a:t>
            </a:r>
            <a:r>
              <a:rPr lang="fr-FR" sz="2600" dirty="0" err="1"/>
              <a:t>động</a:t>
            </a:r>
            <a:r>
              <a:rPr lang="fr-FR" sz="2600" dirty="0"/>
              <a:t> </a:t>
            </a:r>
            <a:r>
              <a:rPr lang="fr-FR" sz="2600" dirty="0" err="1"/>
              <a:t>giống</a:t>
            </a:r>
            <a:r>
              <a:rPr lang="fr-FR" sz="2600" dirty="0"/>
              <a:t> </a:t>
            </a:r>
            <a:r>
              <a:rPr lang="fr-FR" sz="2600" dirty="0" err="1"/>
              <a:t>như</a:t>
            </a:r>
            <a:r>
              <a:rPr lang="fr-FR" sz="2600" dirty="0"/>
              <a:t> </a:t>
            </a:r>
            <a:r>
              <a:rPr lang="fr-FR" sz="2600" dirty="0" err="1"/>
              <a:t>các</a:t>
            </a:r>
            <a:r>
              <a:rPr lang="fr-FR" sz="2600" dirty="0"/>
              <a:t> </a:t>
            </a:r>
            <a:r>
              <a:rPr lang="fr-FR" sz="2600" dirty="0" err="1"/>
              <a:t>tụ</a:t>
            </a:r>
            <a:r>
              <a:rPr lang="fr-FR" sz="2600" dirty="0"/>
              <a:t> </a:t>
            </a:r>
            <a:r>
              <a:rPr lang="fr-FR" sz="2600" dirty="0" err="1"/>
              <a:t>điện</a:t>
            </a:r>
            <a:r>
              <a:rPr lang="fr-FR" sz="2600" dirty="0"/>
              <a:t> </a:t>
            </a:r>
            <a:r>
              <a:rPr lang="fr-FR" sz="2600" dirty="0" err="1"/>
              <a:t>với</a:t>
            </a:r>
            <a:r>
              <a:rPr lang="fr-FR" sz="2600" dirty="0"/>
              <a:t> </a:t>
            </a:r>
            <a:r>
              <a:rPr lang="fr-FR" sz="2600" dirty="0" err="1"/>
              <a:t>chất</a:t>
            </a:r>
            <a:r>
              <a:rPr lang="fr-FR" sz="2600" dirty="0"/>
              <a:t> </a:t>
            </a:r>
            <a:r>
              <a:rPr lang="fr-FR" sz="2600" dirty="0" err="1"/>
              <a:t>điện</a:t>
            </a:r>
            <a:r>
              <a:rPr lang="fr-FR" sz="2600" dirty="0"/>
              <a:t> </a:t>
            </a:r>
            <a:r>
              <a:rPr lang="fr-FR" sz="2600" dirty="0" err="1"/>
              <a:t>môi</a:t>
            </a:r>
            <a:r>
              <a:rPr lang="fr-FR" sz="2600" dirty="0"/>
              <a:t> </a:t>
            </a:r>
            <a:r>
              <a:rPr lang="fr-FR" sz="2600" dirty="0" err="1"/>
              <a:t>ZnO</a:t>
            </a:r>
            <a:r>
              <a:rPr lang="fr-FR" sz="2600" dirty="0"/>
              <a:t>.</a:t>
            </a:r>
            <a:endParaRPr lang="vi-VN" sz="2600" dirty="0"/>
          </a:p>
          <a:p>
            <a:pPr marL="0" indent="0">
              <a:buNone/>
            </a:pPr>
            <a:r>
              <a:rPr lang="fr-FR" sz="2600" dirty="0" err="1"/>
              <a:t>Điện</a:t>
            </a:r>
            <a:r>
              <a:rPr lang="fr-FR" sz="2600" dirty="0"/>
              <a:t> </a:t>
            </a:r>
            <a:r>
              <a:rPr lang="fr-FR" sz="2600" dirty="0" err="1"/>
              <a:t>dung</a:t>
            </a:r>
            <a:r>
              <a:rPr lang="fr-FR" sz="2600" dirty="0"/>
              <a:t> </a:t>
            </a:r>
            <a:r>
              <a:rPr lang="fr-FR" sz="2600" dirty="0" err="1"/>
              <a:t>tăng</a:t>
            </a:r>
            <a:r>
              <a:rPr lang="fr-FR" sz="2600" dirty="0"/>
              <a:t> </a:t>
            </a:r>
            <a:r>
              <a:rPr lang="fr-FR" sz="2600" dirty="0" err="1"/>
              <a:t>tỷ</a:t>
            </a:r>
            <a:r>
              <a:rPr lang="fr-FR" sz="2600" dirty="0"/>
              <a:t> </a:t>
            </a:r>
            <a:r>
              <a:rPr lang="fr-FR" sz="2600" dirty="0" err="1"/>
              <a:t>lệ</a:t>
            </a:r>
            <a:r>
              <a:rPr lang="fr-FR" sz="2600" dirty="0"/>
              <a:t> </a:t>
            </a:r>
            <a:r>
              <a:rPr lang="fr-FR" sz="2600" dirty="0" err="1"/>
              <a:t>thuận</a:t>
            </a:r>
            <a:r>
              <a:rPr lang="fr-FR" sz="2600" dirty="0"/>
              <a:t> </a:t>
            </a:r>
            <a:r>
              <a:rPr lang="fr-FR" sz="2600" dirty="0" err="1"/>
              <a:t>với</a:t>
            </a:r>
            <a:r>
              <a:rPr lang="fr-FR" sz="2600" dirty="0"/>
              <a:t> </a:t>
            </a:r>
            <a:r>
              <a:rPr lang="fr-FR" sz="2600" dirty="0" err="1"/>
              <a:t>diện</a:t>
            </a:r>
            <a:r>
              <a:rPr lang="fr-FR" sz="2600" dirty="0"/>
              <a:t> </a:t>
            </a:r>
            <a:r>
              <a:rPr lang="fr-FR" sz="2600" dirty="0" err="1"/>
              <a:t>tích</a:t>
            </a:r>
            <a:r>
              <a:rPr lang="fr-FR" sz="2600" dirty="0"/>
              <a:t> </a:t>
            </a:r>
            <a:r>
              <a:rPr lang="fr-FR" sz="2600" dirty="0" err="1"/>
              <a:t>đĩa</a:t>
            </a:r>
            <a:r>
              <a:rPr lang="fr-FR" sz="2600" dirty="0"/>
              <a:t> (</a:t>
            </a:r>
            <a:r>
              <a:rPr lang="fr-FR" sz="2600" dirty="0" err="1"/>
              <a:t>và</a:t>
            </a:r>
            <a:r>
              <a:rPr lang="fr-FR" sz="2600" dirty="0"/>
              <a:t> do </a:t>
            </a:r>
            <a:r>
              <a:rPr lang="fr-FR" sz="2600" dirty="0" err="1"/>
              <a:t>đó</a:t>
            </a:r>
            <a:r>
              <a:rPr lang="fr-FR" sz="2600" dirty="0"/>
              <a:t> </a:t>
            </a:r>
            <a:r>
              <a:rPr lang="fr-FR" sz="2600" dirty="0" err="1"/>
              <a:t>khả</a:t>
            </a:r>
            <a:r>
              <a:rPr lang="fr-FR" sz="2600" dirty="0"/>
              <a:t> </a:t>
            </a:r>
            <a:r>
              <a:rPr lang="fr-FR" sz="2600" dirty="0" err="1"/>
              <a:t>năng</a:t>
            </a:r>
            <a:r>
              <a:rPr lang="fr-FR" sz="2600" dirty="0"/>
              <a:t> </a:t>
            </a:r>
            <a:r>
              <a:rPr lang="fr-FR" sz="2600" dirty="0" err="1"/>
              <a:t>xử</a:t>
            </a:r>
            <a:r>
              <a:rPr lang="fr-FR" sz="2600" dirty="0"/>
              <a:t> </a:t>
            </a:r>
            <a:r>
              <a:rPr lang="fr-FR" sz="2600" dirty="0" err="1"/>
              <a:t>lý</a:t>
            </a:r>
            <a:r>
              <a:rPr lang="fr-FR" sz="2600" dirty="0"/>
              <a:t> </a:t>
            </a:r>
            <a:r>
              <a:rPr lang="fr-FR" sz="2600" dirty="0" err="1"/>
              <a:t>hiện</a:t>
            </a:r>
            <a:r>
              <a:rPr lang="fr-FR" sz="2600" dirty="0"/>
              <a:t> </a:t>
            </a:r>
            <a:r>
              <a:rPr lang="fr-FR" sz="2600" dirty="0" err="1"/>
              <a:t>tại</a:t>
            </a:r>
            <a:r>
              <a:rPr lang="fr-FR" sz="2600" dirty="0"/>
              <a:t>) </a:t>
            </a:r>
            <a:r>
              <a:rPr lang="fr-FR" sz="2600" dirty="0" err="1"/>
              <a:t>và</a:t>
            </a:r>
            <a:r>
              <a:rPr lang="fr-FR" sz="2600" dirty="0"/>
              <a:t> </a:t>
            </a:r>
            <a:r>
              <a:rPr lang="fr-FR" sz="2600" dirty="0" err="1"/>
              <a:t>giảm</a:t>
            </a:r>
            <a:r>
              <a:rPr lang="fr-FR" sz="2600" dirty="0"/>
              <a:t> </a:t>
            </a:r>
            <a:r>
              <a:rPr lang="fr-FR" sz="2600" dirty="0" err="1"/>
              <a:t>tỷ</a:t>
            </a:r>
            <a:r>
              <a:rPr lang="fr-FR" sz="2600" dirty="0"/>
              <a:t> </a:t>
            </a:r>
            <a:r>
              <a:rPr lang="fr-FR" sz="2600" dirty="0" err="1"/>
              <a:t>lệ</a:t>
            </a:r>
            <a:r>
              <a:rPr lang="fr-FR" sz="2600" dirty="0"/>
              <a:t> </a:t>
            </a:r>
            <a:r>
              <a:rPr lang="fr-FR" sz="2600" dirty="0" err="1"/>
              <a:t>với</a:t>
            </a:r>
            <a:r>
              <a:rPr lang="fr-FR" sz="2600" dirty="0"/>
              <a:t> </a:t>
            </a:r>
            <a:r>
              <a:rPr lang="fr-FR" sz="2600" dirty="0" err="1"/>
              <a:t>khoảng</a:t>
            </a:r>
            <a:r>
              <a:rPr lang="fr-FR" sz="2600" dirty="0"/>
              <a:t> </a:t>
            </a:r>
            <a:r>
              <a:rPr lang="fr-FR" sz="2600" dirty="0" err="1"/>
              <a:t>cách</a:t>
            </a:r>
            <a:r>
              <a:rPr lang="fr-FR" sz="2600" dirty="0"/>
              <a:t> </a:t>
            </a:r>
            <a:r>
              <a:rPr lang="fr-FR" sz="2600" dirty="0" err="1"/>
              <a:t>của</a:t>
            </a:r>
            <a:r>
              <a:rPr lang="fr-FR" sz="2600" dirty="0"/>
              <a:t> </a:t>
            </a:r>
            <a:r>
              <a:rPr lang="fr-FR" sz="2600" dirty="0" err="1"/>
              <a:t>các</a:t>
            </a:r>
            <a:r>
              <a:rPr lang="fr-FR" sz="2600" dirty="0"/>
              <a:t> </a:t>
            </a:r>
            <a:r>
              <a:rPr lang="fr-FR" sz="2600" dirty="0" err="1"/>
              <a:t>điện</a:t>
            </a:r>
            <a:r>
              <a:rPr lang="fr-FR" sz="2600" dirty="0"/>
              <a:t> </a:t>
            </a:r>
            <a:r>
              <a:rPr lang="fr-FR" sz="2600" dirty="0" err="1"/>
              <a:t>cực</a:t>
            </a:r>
            <a:r>
              <a:rPr lang="fr-FR" sz="2600" dirty="0"/>
              <a:t>, </a:t>
            </a:r>
            <a:r>
              <a:rPr lang="fr-FR" sz="2600" dirty="0" err="1"/>
              <a:t>tức</a:t>
            </a:r>
            <a:r>
              <a:rPr lang="fr-FR" sz="2600" dirty="0"/>
              <a:t> là </a:t>
            </a:r>
            <a:r>
              <a:rPr lang="fr-FR" sz="2600" dirty="0" err="1"/>
              <a:t>nó</a:t>
            </a:r>
            <a:r>
              <a:rPr lang="fr-FR" sz="2600" dirty="0"/>
              <a:t> </a:t>
            </a:r>
            <a:r>
              <a:rPr lang="fr-FR" sz="2600" dirty="0" err="1"/>
              <a:t>giảm</a:t>
            </a:r>
            <a:r>
              <a:rPr lang="fr-FR" sz="2600" dirty="0"/>
              <a:t> khi </a:t>
            </a:r>
            <a:r>
              <a:rPr lang="fr-FR" sz="2600" dirty="0" err="1"/>
              <a:t>tăng</a:t>
            </a:r>
            <a:r>
              <a:rPr lang="fr-FR" sz="2600" dirty="0"/>
              <a:t> </a:t>
            </a:r>
            <a:r>
              <a:rPr lang="fr-FR" sz="2600" dirty="0" err="1"/>
              <a:t>mức</a:t>
            </a:r>
            <a:r>
              <a:rPr lang="fr-FR" sz="2600" dirty="0"/>
              <a:t> </a:t>
            </a:r>
            <a:r>
              <a:rPr lang="fr-FR" sz="2600" dirty="0" err="1"/>
              <a:t>độ</a:t>
            </a:r>
            <a:r>
              <a:rPr lang="fr-FR" sz="2600" dirty="0"/>
              <a:t> </a:t>
            </a:r>
            <a:r>
              <a:rPr lang="fr-FR" sz="2600" dirty="0" err="1"/>
              <a:t>bảo</a:t>
            </a:r>
            <a:r>
              <a:rPr lang="fr-FR" sz="2600" dirty="0"/>
              <a:t> </a:t>
            </a:r>
            <a:r>
              <a:rPr lang="fr-FR" sz="2600" dirty="0" err="1"/>
              <a:t>vệ</a:t>
            </a:r>
            <a:r>
              <a:rPr lang="fr-FR" sz="2600" dirty="0"/>
              <a:t>.</a:t>
            </a:r>
            <a:endParaRPr lang="vi-VN" sz="2600" dirty="0"/>
          </a:p>
          <a:p>
            <a:pPr marL="0" indent="0">
              <a:buNone/>
            </a:pPr>
            <a:endParaRPr lang="vi-VN" dirty="0"/>
          </a:p>
        </p:txBody>
      </p:sp>
    </p:spTree>
    <p:extLst>
      <p:ext uri="{BB962C8B-B14F-4D97-AF65-F5344CB8AC3E}">
        <p14:creationId xmlns:p14="http://schemas.microsoft.com/office/powerpoint/2010/main" val="2482628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60215" y="1124744"/>
            <a:ext cx="8013700" cy="879748"/>
          </a:xfrm>
        </p:spPr>
        <p:txBody>
          <a:bodyPr/>
          <a:lstStyle/>
          <a:p>
            <a:pPr marL="0" indent="0">
              <a:buNone/>
            </a:pPr>
            <a:r>
              <a:rPr lang="fr-FR" dirty="0"/>
              <a:t>1.8 </a:t>
            </a:r>
            <a:r>
              <a:rPr lang="fr-FR" dirty="0" err="1"/>
              <a:t>Trở</a:t>
            </a:r>
            <a:r>
              <a:rPr lang="fr-FR" dirty="0"/>
              <a:t> </a:t>
            </a:r>
            <a:r>
              <a:rPr lang="fr-FR" dirty="0" err="1"/>
              <a:t>kháng</a:t>
            </a:r>
            <a:r>
              <a:rPr lang="fr-FR" dirty="0"/>
              <a:t> </a:t>
            </a:r>
            <a:r>
              <a:rPr lang="fr-FR" dirty="0" err="1"/>
              <a:t>tĩnh</a:t>
            </a:r>
            <a:r>
              <a:rPr lang="fr-FR" dirty="0"/>
              <a:t> </a:t>
            </a:r>
            <a:r>
              <a:rPr lang="fr-FR" dirty="0" err="1"/>
              <a:t>thay</a:t>
            </a:r>
            <a:r>
              <a:rPr lang="fr-FR" dirty="0"/>
              <a:t> </a:t>
            </a:r>
            <a:r>
              <a:rPr lang="fr-FR" dirty="0" err="1"/>
              <a:t>đổi</a:t>
            </a:r>
            <a:r>
              <a:rPr lang="fr-FR" dirty="0"/>
              <a:t> </a:t>
            </a:r>
            <a:r>
              <a:rPr lang="fr-FR" dirty="0" err="1"/>
              <a:t>theo</a:t>
            </a:r>
            <a:r>
              <a:rPr lang="fr-FR" dirty="0"/>
              <a:t> </a:t>
            </a:r>
            <a:r>
              <a:rPr lang="fr-FR" dirty="0" err="1"/>
              <a:t>điện</a:t>
            </a:r>
            <a:r>
              <a:rPr lang="fr-FR" dirty="0"/>
              <a:t> </a:t>
            </a:r>
            <a:r>
              <a:rPr lang="fr-FR" dirty="0" err="1"/>
              <a:t>áp</a:t>
            </a:r>
            <a:endParaRPr lang="en-US"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grpSp>
        <p:nvGrpSpPr>
          <p:cNvPr id="7" name="Group 6"/>
          <p:cNvGrpSpPr/>
          <p:nvPr/>
        </p:nvGrpSpPr>
        <p:grpSpPr>
          <a:xfrm>
            <a:off x="1043608" y="1855165"/>
            <a:ext cx="5688632" cy="4066508"/>
            <a:chOff x="0" y="0"/>
            <a:chExt cx="4763912" cy="4475161"/>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3912" cy="4176889"/>
            </a:xfrm>
            <a:prstGeom prst="rect">
              <a:avLst/>
            </a:prstGeom>
            <a:noFill/>
            <a:ln>
              <a:noFill/>
            </a:ln>
          </p:spPr>
        </p:pic>
        <p:sp>
          <p:nvSpPr>
            <p:cNvPr id="10" name="Text Box 101"/>
            <p:cNvSpPr txBox="1"/>
            <p:nvPr/>
          </p:nvSpPr>
          <p:spPr>
            <a:xfrm>
              <a:off x="711200" y="4048557"/>
              <a:ext cx="3251200" cy="42660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en-US" sz="1400" dirty="0" err="1">
                  <a:effectLst/>
                  <a:latin typeface="Times New Roman"/>
                  <a:ea typeface="Times New Roman"/>
                </a:rPr>
                <a:t>Hình</a:t>
              </a:r>
              <a:r>
                <a:rPr lang="en-US" sz="1400" dirty="0">
                  <a:effectLst/>
                  <a:latin typeface="Times New Roman"/>
                  <a:ea typeface="Times New Roman"/>
                </a:rPr>
                <a:t> 1.7. </a:t>
              </a:r>
              <a:r>
                <a:rPr lang="en-US" sz="1400" dirty="0" err="1">
                  <a:effectLst/>
                  <a:latin typeface="Times New Roman"/>
                  <a:ea typeface="Times New Roman"/>
                </a:rPr>
                <a:t>Đặc</a:t>
              </a:r>
              <a:r>
                <a:rPr lang="en-US" sz="1400" dirty="0">
                  <a:effectLst/>
                  <a:latin typeface="Times New Roman"/>
                  <a:ea typeface="Times New Roman"/>
                </a:rPr>
                <a:t> </a:t>
              </a:r>
              <a:r>
                <a:rPr lang="en-US" sz="1400" dirty="0" err="1">
                  <a:effectLst/>
                  <a:latin typeface="Times New Roman"/>
                  <a:ea typeface="Times New Roman"/>
                </a:rPr>
                <a:t>tính</a:t>
              </a:r>
              <a:r>
                <a:rPr lang="en-US" sz="1400" dirty="0">
                  <a:effectLst/>
                  <a:latin typeface="Times New Roman"/>
                  <a:ea typeface="Times New Roman"/>
                </a:rPr>
                <a:t> I-U </a:t>
              </a:r>
              <a:r>
                <a:rPr lang="en-US" sz="1400" dirty="0" err="1">
                  <a:effectLst/>
                  <a:latin typeface="Times New Roman"/>
                  <a:ea typeface="Times New Roman"/>
                </a:rPr>
                <a:t>và</a:t>
              </a:r>
              <a:r>
                <a:rPr lang="en-US" sz="1400" dirty="0">
                  <a:effectLst/>
                  <a:latin typeface="Times New Roman"/>
                  <a:ea typeface="Times New Roman"/>
                </a:rPr>
                <a:t> R-U </a:t>
              </a:r>
              <a:r>
                <a:rPr lang="en-US" sz="1400" dirty="0" err="1">
                  <a:effectLst/>
                  <a:latin typeface="Times New Roman"/>
                  <a:ea typeface="Times New Roman"/>
                </a:rPr>
                <a:t>của</a:t>
              </a:r>
              <a:r>
                <a:rPr lang="en-US" sz="1400" dirty="0">
                  <a:effectLst/>
                  <a:latin typeface="Times New Roman"/>
                  <a:ea typeface="Times New Roman"/>
                </a:rPr>
                <a:t> </a:t>
              </a:r>
              <a:r>
                <a:rPr lang="en-US" sz="1400" dirty="0" err="1">
                  <a:effectLst/>
                  <a:latin typeface="Times New Roman"/>
                  <a:ea typeface="Times New Roman"/>
                </a:rPr>
                <a:t>varistor</a:t>
              </a:r>
              <a:endParaRPr lang="vi-VN" sz="1400" dirty="0">
                <a:effectLst/>
                <a:latin typeface="Times New Roman"/>
                <a:ea typeface="Times New Roman"/>
              </a:endParaRPr>
            </a:p>
            <a:p>
              <a:pPr>
                <a:spcAft>
                  <a:spcPts val="0"/>
                </a:spcAft>
              </a:pPr>
              <a:r>
                <a:rPr lang="en-US" sz="1400" dirty="0">
                  <a:effectLst/>
                  <a:latin typeface="Times New Roman"/>
                  <a:ea typeface="Times New Roman"/>
                </a:rPr>
                <a:t> </a:t>
              </a:r>
              <a:endParaRPr lang="vi-VN" sz="1400" dirty="0">
                <a:effectLst/>
                <a:latin typeface="Times New Roman"/>
                <a:ea typeface="Times New Roman"/>
              </a:endParaRPr>
            </a:p>
          </p:txBody>
        </p:sp>
        <p:sp>
          <p:nvSpPr>
            <p:cNvPr id="11" name="Text Box 1"/>
            <p:cNvSpPr txBox="1"/>
            <p:nvPr/>
          </p:nvSpPr>
          <p:spPr>
            <a:xfrm>
              <a:off x="2148589" y="2539998"/>
              <a:ext cx="2615323" cy="15085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a:solidFill>
                    <a:srgbClr val="FF0000"/>
                  </a:solidFill>
                  <a:effectLst/>
                  <a:latin typeface="Times New Roman"/>
                  <a:ea typeface="Times New Roman"/>
                </a:rPr>
                <a:t>Điện trở gần 0 chỉ theo thành phần điện áp cao lớn hơn điện áp kẹp. </a:t>
              </a:r>
              <a:r>
                <a:rPr lang="en-US" sz="1200" b="1">
                  <a:solidFill>
                    <a:srgbClr val="FF0000"/>
                  </a:solidFill>
                  <a:effectLst/>
                  <a:latin typeface="Times New Roman"/>
                  <a:ea typeface="Times New Roman"/>
                </a:rPr>
                <a:t>Không phải ngắn mạch nguồn </a:t>
              </a:r>
              <a:endParaRPr lang="vi-VN" sz="1400">
                <a:effectLst/>
                <a:latin typeface="Times New Roman"/>
                <a:ea typeface="Times New Roman"/>
              </a:endParaRPr>
            </a:p>
          </p:txBody>
        </p:sp>
      </p:grpSp>
    </p:spTree>
    <p:extLst>
      <p:ext uri="{BB962C8B-B14F-4D97-AF65-F5344CB8AC3E}">
        <p14:creationId xmlns:p14="http://schemas.microsoft.com/office/powerpoint/2010/main" val="4011974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a:solidFill>
                  <a:srgbClr val="009900"/>
                </a:solidFill>
                <a:latin typeface="Times New Roman" pitchFamily="18" charset="0"/>
                <a:cs typeface="Times New Roman" pitchFamily="18" charset="0"/>
              </a:rPr>
              <a:t>2</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Sử</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dụng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311796"/>
          </a:xfrm>
        </p:spPr>
        <p:txBody>
          <a:bodyPr/>
          <a:lstStyle/>
          <a:p>
            <a:pPr marL="0" indent="0">
              <a:buNone/>
            </a:pPr>
            <a:r>
              <a:rPr lang="en-US" b="1" dirty="0"/>
              <a:t>2.1 </a:t>
            </a:r>
            <a:r>
              <a:rPr lang="en-US" b="1" dirty="0" err="1"/>
              <a:t>Nguyên</a:t>
            </a:r>
            <a:r>
              <a:rPr lang="en-US" b="1" dirty="0"/>
              <a:t> </a:t>
            </a:r>
            <a:r>
              <a:rPr lang="en-US" b="1" dirty="0" err="1"/>
              <a:t>tắc</a:t>
            </a:r>
            <a:r>
              <a:rPr lang="en-US" b="1" dirty="0"/>
              <a:t> </a:t>
            </a:r>
            <a:r>
              <a:rPr lang="en-US" b="1" dirty="0" err="1"/>
              <a:t>bảo</a:t>
            </a:r>
            <a:r>
              <a:rPr lang="en-US" b="1" dirty="0"/>
              <a:t> </a:t>
            </a:r>
            <a:r>
              <a:rPr lang="en-US" b="1" dirty="0" err="1"/>
              <a:t>vệ</a:t>
            </a:r>
            <a:r>
              <a:rPr lang="en-US" b="1" dirty="0"/>
              <a:t> </a:t>
            </a:r>
            <a:r>
              <a:rPr lang="en-US" b="1" dirty="0" err="1"/>
              <a:t>xung</a:t>
            </a:r>
            <a:r>
              <a:rPr lang="en-US" b="1" dirty="0"/>
              <a:t> </a:t>
            </a:r>
            <a:r>
              <a:rPr lang="en-US" b="1" dirty="0" err="1"/>
              <a:t>điện</a:t>
            </a:r>
            <a:r>
              <a:rPr lang="en-US" b="1" dirty="0"/>
              <a:t> </a:t>
            </a:r>
            <a:r>
              <a:rPr lang="en-US" b="1" dirty="0" err="1"/>
              <a:t>áp</a:t>
            </a:r>
            <a:r>
              <a:rPr lang="en-US" b="1" dirty="0"/>
              <a:t> </a:t>
            </a:r>
            <a:r>
              <a:rPr lang="en-US" b="1" dirty="0" err="1"/>
              <a:t>thoáng</a:t>
            </a:r>
            <a:r>
              <a:rPr lang="en-US" b="1" dirty="0"/>
              <a:t> qua</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984775" cy="3816424"/>
          </a:xfrm>
          <a:prstGeom prst="rect">
            <a:avLst/>
          </a:prstGeom>
          <a:noFill/>
          <a:ln>
            <a:noFill/>
          </a:ln>
        </p:spPr>
      </p:pic>
    </p:spTree>
    <p:extLst>
      <p:ext uri="{BB962C8B-B14F-4D97-AF65-F5344CB8AC3E}">
        <p14:creationId xmlns:p14="http://schemas.microsoft.com/office/powerpoint/2010/main" val="113167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a:solidFill>
                  <a:srgbClr val="009900"/>
                </a:solidFill>
                <a:latin typeface="Times New Roman" pitchFamily="18" charset="0"/>
                <a:cs typeface="Times New Roman" pitchFamily="18" charset="0"/>
              </a:rPr>
              <a:t>2</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Sử</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dụng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311796"/>
          </a:xfrm>
        </p:spPr>
        <p:txBody>
          <a:bodyPr/>
          <a:lstStyle/>
          <a:p>
            <a:pPr marL="0" indent="0">
              <a:buNone/>
            </a:pPr>
            <a:r>
              <a:rPr lang="en-US" b="1" dirty="0"/>
              <a:t>2.1 </a:t>
            </a:r>
            <a:r>
              <a:rPr lang="en-US" b="1" dirty="0" err="1"/>
              <a:t>Nguyên</a:t>
            </a:r>
            <a:r>
              <a:rPr lang="en-US" b="1" dirty="0"/>
              <a:t> </a:t>
            </a:r>
            <a:r>
              <a:rPr lang="en-US" b="1" dirty="0" err="1"/>
              <a:t>tắc</a:t>
            </a:r>
            <a:r>
              <a:rPr lang="en-US" b="1" dirty="0"/>
              <a:t> </a:t>
            </a:r>
            <a:r>
              <a:rPr lang="en-US" b="1" dirty="0" err="1"/>
              <a:t>bảo</a:t>
            </a:r>
            <a:r>
              <a:rPr lang="en-US" b="1" dirty="0"/>
              <a:t> </a:t>
            </a:r>
            <a:r>
              <a:rPr lang="en-US" b="1" dirty="0" err="1"/>
              <a:t>vệ</a:t>
            </a:r>
            <a:r>
              <a:rPr lang="en-US" b="1" dirty="0"/>
              <a:t> </a:t>
            </a:r>
            <a:r>
              <a:rPr lang="en-US" b="1" dirty="0" err="1"/>
              <a:t>xung</a:t>
            </a:r>
            <a:r>
              <a:rPr lang="en-US" b="1" dirty="0"/>
              <a:t> </a:t>
            </a:r>
            <a:r>
              <a:rPr lang="en-US" b="1" dirty="0" err="1"/>
              <a:t>điện</a:t>
            </a:r>
            <a:r>
              <a:rPr lang="en-US" b="1" dirty="0"/>
              <a:t> </a:t>
            </a:r>
            <a:r>
              <a:rPr lang="en-US" b="1" dirty="0" err="1"/>
              <a:t>áp</a:t>
            </a:r>
            <a:r>
              <a:rPr lang="en-US" b="1" dirty="0"/>
              <a:t> </a:t>
            </a:r>
            <a:r>
              <a:rPr lang="en-US" b="1" dirty="0" err="1"/>
              <a:t>thoáng</a:t>
            </a:r>
            <a:r>
              <a:rPr lang="en-US" b="1" dirty="0"/>
              <a:t> qua</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7" name="Rectangle 3"/>
          <p:cNvSpPr txBox="1">
            <a:spLocks noChangeArrowheads="1"/>
          </p:cNvSpPr>
          <p:nvPr/>
        </p:nvSpPr>
        <p:spPr>
          <a:xfrm>
            <a:off x="445382" y="2348880"/>
            <a:ext cx="8013700" cy="405757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t>Khi</a:t>
            </a:r>
            <a:r>
              <a:rPr lang="en-US" dirty="0"/>
              <a:t> </a:t>
            </a:r>
            <a:r>
              <a:rPr lang="en-US" dirty="0" err="1"/>
              <a:t>có</a:t>
            </a:r>
            <a:r>
              <a:rPr lang="en-US" dirty="0"/>
              <a:t> </a:t>
            </a:r>
            <a:r>
              <a:rPr lang="en-US" dirty="0" err="1"/>
              <a:t>tín</a:t>
            </a:r>
            <a:r>
              <a:rPr lang="en-US" dirty="0"/>
              <a:t> </a:t>
            </a:r>
            <a:r>
              <a:rPr lang="en-US" dirty="0" err="1"/>
              <a:t>hiện</a:t>
            </a:r>
            <a:r>
              <a:rPr lang="en-US" dirty="0"/>
              <a:t> (</a:t>
            </a:r>
            <a:r>
              <a:rPr lang="en-US" dirty="0" err="1"/>
              <a:t>điện</a:t>
            </a:r>
            <a:r>
              <a:rPr lang="en-US" dirty="0"/>
              <a:t> </a:t>
            </a:r>
            <a:r>
              <a:rPr lang="en-US" dirty="0" err="1"/>
              <a:t>áp</a:t>
            </a:r>
            <a:r>
              <a:rPr lang="en-US" dirty="0"/>
              <a:t>) </a:t>
            </a:r>
            <a:r>
              <a:rPr lang="en-US" dirty="0" err="1"/>
              <a:t>cao</a:t>
            </a:r>
            <a:r>
              <a:rPr lang="en-US" dirty="0"/>
              <a:t> </a:t>
            </a:r>
            <a:r>
              <a:rPr lang="en-US" dirty="0" err="1"/>
              <a:t>thoáng</a:t>
            </a:r>
            <a:r>
              <a:rPr lang="en-US" dirty="0"/>
              <a:t> qua, </a:t>
            </a:r>
            <a:r>
              <a:rPr lang="en-US" dirty="0" err="1"/>
              <a:t>trở</a:t>
            </a:r>
            <a:r>
              <a:rPr lang="en-US" dirty="0"/>
              <a:t> </a:t>
            </a:r>
            <a:r>
              <a:rPr lang="en-US" dirty="0" err="1"/>
              <a:t>kháng</a:t>
            </a:r>
            <a:r>
              <a:rPr lang="en-US" dirty="0"/>
              <a:t> </a:t>
            </a:r>
            <a:r>
              <a:rPr lang="en-US" dirty="0" err="1"/>
              <a:t>chặn</a:t>
            </a:r>
            <a:r>
              <a:rPr lang="en-US" dirty="0"/>
              <a:t> Z</a:t>
            </a:r>
            <a:r>
              <a:rPr lang="en-US" baseline="-25000" dirty="0"/>
              <a:t>1</a:t>
            </a:r>
            <a:r>
              <a:rPr lang="en-US" dirty="0"/>
              <a:t> </a:t>
            </a:r>
            <a:r>
              <a:rPr lang="en-US" dirty="0" err="1"/>
              <a:t>phải</a:t>
            </a:r>
            <a:r>
              <a:rPr lang="en-US" dirty="0"/>
              <a:t> </a:t>
            </a:r>
            <a:r>
              <a:rPr lang="en-US" dirty="0" err="1"/>
              <a:t>có</a:t>
            </a:r>
            <a:r>
              <a:rPr lang="en-US" dirty="0"/>
              <a:t> </a:t>
            </a:r>
            <a:r>
              <a:rPr lang="en-US" dirty="0" err="1"/>
              <a:t>trở</a:t>
            </a:r>
            <a:r>
              <a:rPr lang="en-US" dirty="0"/>
              <a:t> </a:t>
            </a:r>
            <a:r>
              <a:rPr lang="en-US" dirty="0" err="1"/>
              <a:t>kháng</a:t>
            </a:r>
            <a:r>
              <a:rPr lang="en-US" dirty="0"/>
              <a:t> </a:t>
            </a:r>
            <a:r>
              <a:rPr lang="en-US" dirty="0" err="1"/>
              <a:t>cao</a:t>
            </a:r>
            <a:r>
              <a:rPr lang="en-US" dirty="0"/>
              <a:t> </a:t>
            </a:r>
            <a:r>
              <a:rPr lang="en-US" dirty="0" err="1"/>
              <a:t>đối</a:t>
            </a:r>
            <a:r>
              <a:rPr lang="en-US" dirty="0"/>
              <a:t> </a:t>
            </a:r>
            <a:r>
              <a:rPr lang="en-US" dirty="0" err="1"/>
              <a:t>với</a:t>
            </a:r>
            <a:r>
              <a:rPr lang="en-US" dirty="0"/>
              <a:t> </a:t>
            </a:r>
            <a:r>
              <a:rPr lang="en-US" dirty="0" err="1"/>
              <a:t>tín</a:t>
            </a:r>
            <a:r>
              <a:rPr lang="en-US" dirty="0"/>
              <a:t> </a:t>
            </a:r>
            <a:r>
              <a:rPr lang="en-US" dirty="0" err="1"/>
              <a:t>hiệu</a:t>
            </a:r>
            <a:r>
              <a:rPr lang="en-US" dirty="0"/>
              <a:t> </a:t>
            </a:r>
            <a:r>
              <a:rPr lang="en-US" dirty="0" err="1"/>
              <a:t>thoáng</a:t>
            </a:r>
            <a:r>
              <a:rPr lang="en-US" dirty="0"/>
              <a:t> qua </a:t>
            </a:r>
            <a:r>
              <a:rPr lang="en-US" dirty="0" err="1"/>
              <a:t>để</a:t>
            </a:r>
            <a:r>
              <a:rPr lang="en-US" dirty="0"/>
              <a:t> </a:t>
            </a:r>
            <a:r>
              <a:rPr lang="en-US" dirty="0" err="1"/>
              <a:t>ngăn</a:t>
            </a:r>
            <a:r>
              <a:rPr lang="en-US" dirty="0"/>
              <a:t> </a:t>
            </a:r>
            <a:r>
              <a:rPr lang="en-US" dirty="0" err="1"/>
              <a:t>không</a:t>
            </a:r>
            <a:r>
              <a:rPr lang="en-US" dirty="0"/>
              <a:t> </a:t>
            </a:r>
            <a:r>
              <a:rPr lang="en-US" dirty="0" err="1"/>
              <a:t>cho</a:t>
            </a:r>
            <a:r>
              <a:rPr lang="en-US" dirty="0"/>
              <a:t> </a:t>
            </a:r>
            <a:r>
              <a:rPr lang="en-US" dirty="0" err="1"/>
              <a:t>nó</a:t>
            </a:r>
            <a:r>
              <a:rPr lang="en-US" dirty="0"/>
              <a:t> </a:t>
            </a:r>
            <a:r>
              <a:rPr lang="en-US" dirty="0" err="1"/>
              <a:t>tiếp</a:t>
            </a:r>
            <a:r>
              <a:rPr lang="en-US" dirty="0"/>
              <a:t> </a:t>
            </a:r>
            <a:r>
              <a:rPr lang="en-US" dirty="0" err="1"/>
              <a:t>cận</a:t>
            </a:r>
            <a:r>
              <a:rPr lang="en-US" dirty="0"/>
              <a:t> </a:t>
            </a:r>
            <a:r>
              <a:rPr lang="en-US" dirty="0" err="1"/>
              <a:t>với</a:t>
            </a:r>
            <a:r>
              <a:rPr lang="en-US" dirty="0"/>
              <a:t> </a:t>
            </a:r>
            <a:r>
              <a:rPr lang="en-US" dirty="0" err="1"/>
              <a:t>thiết</a:t>
            </a:r>
            <a:r>
              <a:rPr lang="en-US" dirty="0"/>
              <a:t> </a:t>
            </a:r>
            <a:r>
              <a:rPr lang="en-US" dirty="0" err="1"/>
              <a:t>bị</a:t>
            </a:r>
            <a:r>
              <a:rPr lang="en-US" dirty="0"/>
              <a:t> </a:t>
            </a:r>
            <a:r>
              <a:rPr lang="en-US" dirty="0" err="1"/>
              <a:t>điện</a:t>
            </a:r>
            <a:r>
              <a:rPr lang="en-US" dirty="0"/>
              <a:t> </a:t>
            </a:r>
            <a:r>
              <a:rPr lang="en-US" dirty="0" err="1"/>
              <a:t>tử</a:t>
            </a:r>
            <a:r>
              <a:rPr lang="en-US" dirty="0"/>
              <a:t>. Shunt Z</a:t>
            </a:r>
            <a:r>
              <a:rPr lang="en-US" baseline="-25000" dirty="0"/>
              <a:t>2 </a:t>
            </a:r>
            <a:r>
              <a:rPr lang="en-US" dirty="0" err="1"/>
              <a:t>có</a:t>
            </a:r>
            <a:r>
              <a:rPr lang="en-US" dirty="0"/>
              <a:t> </a:t>
            </a:r>
            <a:r>
              <a:rPr lang="en-US" dirty="0" err="1"/>
              <a:t>trở</a:t>
            </a:r>
            <a:r>
              <a:rPr lang="en-US" dirty="0"/>
              <a:t> </a:t>
            </a:r>
            <a:r>
              <a:rPr lang="en-US" dirty="0" err="1"/>
              <a:t>kháng</a:t>
            </a:r>
            <a:r>
              <a:rPr lang="en-US" dirty="0"/>
              <a:t> </a:t>
            </a:r>
            <a:r>
              <a:rPr lang="en-US" dirty="0" err="1"/>
              <a:t>thấp</a:t>
            </a:r>
            <a:r>
              <a:rPr lang="en-US" dirty="0"/>
              <a:t> </a:t>
            </a:r>
            <a:r>
              <a:rPr lang="en-US" dirty="0" err="1"/>
              <a:t>và</a:t>
            </a:r>
            <a:r>
              <a:rPr lang="en-US" dirty="0"/>
              <a:t> </a:t>
            </a:r>
            <a:r>
              <a:rPr lang="en-US" dirty="0" err="1"/>
              <a:t>sẽ</a:t>
            </a:r>
            <a:r>
              <a:rPr lang="en-US" dirty="0"/>
              <a:t> </a:t>
            </a:r>
            <a:r>
              <a:rPr lang="en-US" dirty="0" err="1"/>
              <a:t>chuyển</a:t>
            </a:r>
            <a:r>
              <a:rPr lang="en-US" dirty="0"/>
              <a:t> </a:t>
            </a:r>
            <a:r>
              <a:rPr lang="en-US" dirty="0" err="1"/>
              <a:t>hướng</a:t>
            </a:r>
            <a:r>
              <a:rPr lang="en-US" dirty="0"/>
              <a:t> </a:t>
            </a:r>
            <a:r>
              <a:rPr lang="en-US" dirty="0" err="1"/>
              <a:t>tín</a:t>
            </a:r>
            <a:r>
              <a:rPr lang="en-US" dirty="0"/>
              <a:t> </a:t>
            </a:r>
            <a:r>
              <a:rPr lang="en-US" dirty="0" err="1"/>
              <a:t>hiệu</a:t>
            </a:r>
            <a:r>
              <a:rPr lang="en-US" dirty="0"/>
              <a:t> </a:t>
            </a:r>
            <a:r>
              <a:rPr lang="en-US" dirty="0" err="1"/>
              <a:t>thoáng</a:t>
            </a:r>
            <a:r>
              <a:rPr lang="en-US" dirty="0"/>
              <a:t> qua </a:t>
            </a:r>
            <a:r>
              <a:rPr lang="en-US" dirty="0" err="1"/>
              <a:t>xuống</a:t>
            </a:r>
            <a:r>
              <a:rPr lang="en-US" dirty="0"/>
              <a:t> </a:t>
            </a:r>
            <a:r>
              <a:rPr lang="en-US" dirty="0" err="1"/>
              <a:t>đất</a:t>
            </a:r>
            <a:r>
              <a:rPr lang="en-US" dirty="0" smtClean="0"/>
              <a:t>.</a:t>
            </a:r>
          </a:p>
          <a:p>
            <a:pPr marL="0" indent="0">
              <a:buNone/>
            </a:pPr>
            <a:endParaRPr lang="vi-VN" dirty="0"/>
          </a:p>
          <a:p>
            <a:pPr marL="0" indent="0">
              <a:buNone/>
            </a:pPr>
            <a:r>
              <a:rPr lang="en-US" dirty="0" err="1"/>
              <a:t>Đối</a:t>
            </a:r>
            <a:r>
              <a:rPr lang="en-US" dirty="0"/>
              <a:t> </a:t>
            </a:r>
            <a:r>
              <a:rPr lang="en-US" dirty="0" err="1"/>
              <a:t>với</a:t>
            </a:r>
            <a:r>
              <a:rPr lang="en-US" dirty="0"/>
              <a:t> </a:t>
            </a:r>
            <a:r>
              <a:rPr lang="en-US" dirty="0" err="1"/>
              <a:t>tín</a:t>
            </a:r>
            <a:r>
              <a:rPr lang="en-US" dirty="0"/>
              <a:t> </a:t>
            </a:r>
            <a:r>
              <a:rPr lang="en-US" dirty="0" err="1"/>
              <a:t>hiệu</a:t>
            </a:r>
            <a:r>
              <a:rPr lang="en-US" dirty="0"/>
              <a:t> </a:t>
            </a:r>
            <a:r>
              <a:rPr lang="en-US" dirty="0" err="1"/>
              <a:t>quan</a:t>
            </a:r>
            <a:r>
              <a:rPr lang="en-US" dirty="0"/>
              <a:t> </a:t>
            </a:r>
            <a:r>
              <a:rPr lang="en-US" dirty="0" err="1"/>
              <a:t>tâm</a:t>
            </a:r>
            <a:r>
              <a:rPr lang="en-US" dirty="0"/>
              <a:t> (</a:t>
            </a:r>
            <a:r>
              <a:rPr lang="en-US" dirty="0" err="1"/>
              <a:t>tín</a:t>
            </a:r>
            <a:r>
              <a:rPr lang="en-US" dirty="0"/>
              <a:t> </a:t>
            </a:r>
            <a:r>
              <a:rPr lang="en-US" dirty="0" err="1"/>
              <a:t>hiệu</a:t>
            </a:r>
            <a:r>
              <a:rPr lang="en-US" dirty="0"/>
              <a:t> hay </a:t>
            </a:r>
            <a:r>
              <a:rPr lang="en-US" dirty="0" err="1"/>
              <a:t>điện</a:t>
            </a:r>
            <a:r>
              <a:rPr lang="en-US" dirty="0"/>
              <a:t> </a:t>
            </a:r>
            <a:r>
              <a:rPr lang="en-US" dirty="0" err="1"/>
              <a:t>áp</a:t>
            </a:r>
            <a:r>
              <a:rPr lang="en-US" dirty="0"/>
              <a:t> </a:t>
            </a:r>
            <a:r>
              <a:rPr lang="en-US" dirty="0" err="1"/>
              <a:t>làm</a:t>
            </a:r>
            <a:r>
              <a:rPr lang="en-US" dirty="0"/>
              <a:t> </a:t>
            </a:r>
            <a:r>
              <a:rPr lang="en-US" dirty="0" err="1"/>
              <a:t>việc</a:t>
            </a:r>
            <a:r>
              <a:rPr lang="en-US" dirty="0"/>
              <a:t>), Z</a:t>
            </a:r>
            <a:r>
              <a:rPr lang="en-US" baseline="-25000" dirty="0"/>
              <a:t>1</a:t>
            </a:r>
            <a:r>
              <a:rPr lang="en-US" dirty="0"/>
              <a:t> </a:t>
            </a:r>
            <a:r>
              <a:rPr lang="en-US" dirty="0" err="1"/>
              <a:t>cần</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trở</a:t>
            </a:r>
            <a:r>
              <a:rPr lang="en-US" dirty="0"/>
              <a:t> </a:t>
            </a:r>
            <a:r>
              <a:rPr lang="en-US" dirty="0" err="1"/>
              <a:t>kháng</a:t>
            </a:r>
            <a:r>
              <a:rPr lang="en-US" dirty="0"/>
              <a:t> </a:t>
            </a:r>
            <a:r>
              <a:rPr lang="en-US" dirty="0" err="1"/>
              <a:t>thấp</a:t>
            </a:r>
            <a:r>
              <a:rPr lang="en-US" dirty="0"/>
              <a:t>. Z</a:t>
            </a:r>
            <a:r>
              <a:rPr lang="en-US" baseline="-25000" dirty="0"/>
              <a:t>1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en-US" dirty="0" err="1"/>
              <a:t>một</a:t>
            </a:r>
            <a:r>
              <a:rPr lang="en-US" dirty="0"/>
              <a:t> </a:t>
            </a:r>
            <a:r>
              <a:rPr lang="en-US" dirty="0" err="1"/>
              <a:t>cuộn</a:t>
            </a:r>
            <a:r>
              <a:rPr lang="en-US" dirty="0"/>
              <a:t> </a:t>
            </a:r>
            <a:r>
              <a:rPr lang="en-US" dirty="0" err="1"/>
              <a:t>cảm</a:t>
            </a:r>
            <a:r>
              <a:rPr lang="en-US" dirty="0"/>
              <a:t> </a:t>
            </a:r>
            <a:r>
              <a:rPr lang="en-US" dirty="0" err="1"/>
              <a:t>nếu</a:t>
            </a:r>
            <a:r>
              <a:rPr lang="en-US" dirty="0"/>
              <a:t> </a:t>
            </a:r>
            <a:r>
              <a:rPr lang="en-US" dirty="0" err="1"/>
              <a:t>tín</a:t>
            </a:r>
            <a:r>
              <a:rPr lang="en-US" dirty="0"/>
              <a:t> </a:t>
            </a:r>
            <a:r>
              <a:rPr lang="en-US" dirty="0" err="1"/>
              <a:t>hiệu</a:t>
            </a:r>
            <a:r>
              <a:rPr lang="en-US" dirty="0"/>
              <a:t> </a:t>
            </a:r>
            <a:r>
              <a:rPr lang="en-US" dirty="0" err="1"/>
              <a:t>đến</a:t>
            </a:r>
            <a:r>
              <a:rPr lang="en-US" dirty="0"/>
              <a:t> </a:t>
            </a:r>
            <a:r>
              <a:rPr lang="en-US" dirty="0" err="1"/>
              <a:t>có</a:t>
            </a:r>
            <a:r>
              <a:rPr lang="en-US" dirty="0"/>
              <a:t> </a:t>
            </a:r>
            <a:r>
              <a:rPr lang="en-US" dirty="0" err="1"/>
              <a:t>tần</a:t>
            </a:r>
            <a:r>
              <a:rPr lang="en-US" dirty="0"/>
              <a:t> </a:t>
            </a:r>
            <a:r>
              <a:rPr lang="en-US" dirty="0" err="1"/>
              <a:t>số</a:t>
            </a:r>
            <a:r>
              <a:rPr lang="en-US" dirty="0"/>
              <a:t> </a:t>
            </a:r>
            <a:r>
              <a:rPr lang="en-US" dirty="0" err="1"/>
              <a:t>thấp</a:t>
            </a:r>
            <a:r>
              <a:rPr lang="en-US" dirty="0"/>
              <a:t> (</a:t>
            </a:r>
            <a:r>
              <a:rPr lang="en-US" dirty="0" err="1"/>
              <a:t>ví</a:t>
            </a:r>
            <a:r>
              <a:rPr lang="en-US" dirty="0"/>
              <a:t> </a:t>
            </a:r>
            <a:r>
              <a:rPr lang="en-US" dirty="0" err="1"/>
              <a:t>dụ</a:t>
            </a:r>
            <a:r>
              <a:rPr lang="en-US" dirty="0"/>
              <a:t> </a:t>
            </a:r>
            <a:r>
              <a:rPr lang="en-US" dirty="0" err="1"/>
              <a:t>công</a:t>
            </a:r>
            <a:r>
              <a:rPr lang="en-US" dirty="0"/>
              <a:t> </a:t>
            </a:r>
            <a:r>
              <a:rPr lang="en-US" dirty="0" err="1"/>
              <a:t>suất</a:t>
            </a:r>
            <a:r>
              <a:rPr lang="en-US" dirty="0"/>
              <a:t> 60 Hz) </a:t>
            </a:r>
            <a:r>
              <a:rPr lang="en-US" dirty="0" err="1"/>
              <a:t>và</a:t>
            </a:r>
            <a:r>
              <a:rPr lang="en-US" dirty="0"/>
              <a:t> </a:t>
            </a:r>
            <a:r>
              <a:rPr lang="en-US" dirty="0" err="1"/>
              <a:t>khi</a:t>
            </a:r>
            <a:r>
              <a:rPr lang="en-US" dirty="0"/>
              <a:t> </a:t>
            </a:r>
            <a:r>
              <a:rPr lang="en-US" dirty="0" err="1"/>
              <a:t>muốn</a:t>
            </a:r>
            <a:r>
              <a:rPr lang="en-US" dirty="0"/>
              <a:t> </a:t>
            </a:r>
            <a:r>
              <a:rPr lang="en-US" dirty="0" err="1"/>
              <a:t>chặn</a:t>
            </a:r>
            <a:r>
              <a:rPr lang="en-US" dirty="0"/>
              <a:t> </a:t>
            </a:r>
            <a:r>
              <a:rPr lang="en-US" dirty="0" err="1"/>
              <a:t>các</a:t>
            </a:r>
            <a:r>
              <a:rPr lang="en-US" dirty="0"/>
              <a:t> </a:t>
            </a:r>
            <a:r>
              <a:rPr lang="en-US" dirty="0" err="1"/>
              <a:t>quá</a:t>
            </a:r>
            <a:r>
              <a:rPr lang="en-US" dirty="0"/>
              <a:t> </a:t>
            </a:r>
            <a:r>
              <a:rPr lang="en-US" dirty="0" err="1"/>
              <a:t>độ</a:t>
            </a:r>
            <a:r>
              <a:rPr lang="en-US" dirty="0"/>
              <a:t> </a:t>
            </a:r>
            <a:r>
              <a:rPr lang="en-US" dirty="0" err="1"/>
              <a:t>tần</a:t>
            </a:r>
            <a:r>
              <a:rPr lang="en-US" dirty="0"/>
              <a:t> </a:t>
            </a:r>
            <a:r>
              <a:rPr lang="en-US" dirty="0" err="1"/>
              <a:t>số</a:t>
            </a:r>
            <a:r>
              <a:rPr lang="en-US" dirty="0"/>
              <a:t> </a:t>
            </a:r>
            <a:r>
              <a:rPr lang="en-US" dirty="0" err="1"/>
              <a:t>cao</a:t>
            </a:r>
            <a:r>
              <a:rPr lang="en-US" dirty="0"/>
              <a:t>. </a:t>
            </a:r>
            <a:r>
              <a:rPr lang="en-US" dirty="0" err="1"/>
              <a:t>Nếu</a:t>
            </a:r>
            <a:r>
              <a:rPr lang="en-US" dirty="0"/>
              <a:t> </a:t>
            </a:r>
            <a:r>
              <a:rPr lang="en-US" dirty="0" err="1"/>
              <a:t>tín</a:t>
            </a:r>
            <a:r>
              <a:rPr lang="en-US" dirty="0"/>
              <a:t> </a:t>
            </a:r>
            <a:r>
              <a:rPr lang="en-US" dirty="0" err="1"/>
              <a:t>hiệu</a:t>
            </a:r>
            <a:r>
              <a:rPr lang="en-US" dirty="0"/>
              <a:t> </a:t>
            </a:r>
            <a:r>
              <a:rPr lang="en-US" dirty="0" err="1"/>
              <a:t>đến</a:t>
            </a:r>
            <a:r>
              <a:rPr lang="en-US" dirty="0"/>
              <a:t> </a:t>
            </a:r>
            <a:r>
              <a:rPr lang="en-US" dirty="0" err="1"/>
              <a:t>là</a:t>
            </a:r>
            <a:r>
              <a:rPr lang="en-US" dirty="0"/>
              <a:t> </a:t>
            </a:r>
            <a:r>
              <a:rPr lang="en-US" dirty="0" err="1"/>
              <a:t>tần</a:t>
            </a:r>
            <a:r>
              <a:rPr lang="en-US" dirty="0"/>
              <a:t> </a:t>
            </a:r>
            <a:r>
              <a:rPr lang="en-US" dirty="0" err="1"/>
              <a:t>số</a:t>
            </a:r>
            <a:r>
              <a:rPr lang="en-US" dirty="0"/>
              <a:t> </a:t>
            </a:r>
            <a:r>
              <a:rPr lang="en-US" dirty="0" err="1"/>
              <a:t>cao</a:t>
            </a:r>
            <a:r>
              <a:rPr lang="en-US" dirty="0"/>
              <a:t>, Z</a:t>
            </a:r>
            <a:r>
              <a:rPr lang="en-US" baseline="-25000" dirty="0"/>
              <a:t>1</a:t>
            </a:r>
            <a:r>
              <a:rPr lang="en-US" dirty="0"/>
              <a:t> </a:t>
            </a:r>
            <a:r>
              <a:rPr lang="en-US" dirty="0" err="1"/>
              <a:t>là</a:t>
            </a:r>
            <a:r>
              <a:rPr lang="en-US" dirty="0"/>
              <a:t> </a:t>
            </a:r>
            <a:r>
              <a:rPr lang="en-US" dirty="0" err="1"/>
              <a:t>một</a:t>
            </a:r>
            <a:r>
              <a:rPr lang="en-US" dirty="0"/>
              <a:t> </a:t>
            </a:r>
            <a:r>
              <a:rPr lang="en-US" dirty="0" err="1"/>
              <a:t>tụ</a:t>
            </a:r>
            <a:r>
              <a:rPr lang="en-US" dirty="0"/>
              <a:t> </a:t>
            </a:r>
            <a:r>
              <a:rPr lang="en-US" dirty="0" err="1"/>
              <a:t>điện</a:t>
            </a:r>
            <a:r>
              <a:rPr lang="en-US" dirty="0"/>
              <a:t> </a:t>
            </a:r>
            <a:r>
              <a:rPr lang="en-US" dirty="0" err="1"/>
              <a:t>sẽ</a:t>
            </a:r>
            <a:r>
              <a:rPr lang="en-US" dirty="0"/>
              <a:t> </a:t>
            </a:r>
            <a:r>
              <a:rPr lang="en-US" dirty="0" err="1"/>
              <a:t>chặn</a:t>
            </a:r>
            <a:r>
              <a:rPr lang="en-US" dirty="0"/>
              <a:t> </a:t>
            </a:r>
            <a:r>
              <a:rPr lang="en-US" dirty="0" err="1"/>
              <a:t>các</a:t>
            </a:r>
            <a:r>
              <a:rPr lang="en-US" dirty="0"/>
              <a:t> </a:t>
            </a:r>
            <a:r>
              <a:rPr lang="en-US" dirty="0" err="1"/>
              <a:t>quá</a:t>
            </a:r>
            <a:r>
              <a:rPr lang="en-US" dirty="0"/>
              <a:t> </a:t>
            </a:r>
            <a:r>
              <a:rPr lang="en-US" dirty="0" err="1"/>
              <a:t>độ</a:t>
            </a:r>
            <a:r>
              <a:rPr lang="en-US" dirty="0"/>
              <a:t> </a:t>
            </a:r>
            <a:r>
              <a:rPr lang="en-US" dirty="0" err="1"/>
              <a:t>tần</a:t>
            </a:r>
            <a:r>
              <a:rPr lang="en-US" dirty="0"/>
              <a:t> </a:t>
            </a:r>
            <a:r>
              <a:rPr lang="en-US" dirty="0" err="1"/>
              <a:t>số</a:t>
            </a:r>
            <a:r>
              <a:rPr lang="en-US" dirty="0"/>
              <a:t> </a:t>
            </a:r>
            <a:r>
              <a:rPr lang="en-US" dirty="0" err="1"/>
              <a:t>thấp</a:t>
            </a:r>
            <a:r>
              <a:rPr lang="en-US" dirty="0" smtClean="0"/>
              <a:t>.</a:t>
            </a:r>
          </a:p>
          <a:p>
            <a:pPr marL="0" indent="0">
              <a:buNone/>
            </a:pPr>
            <a:endParaRPr lang="vi-VN" dirty="0"/>
          </a:p>
          <a:p>
            <a:pPr marL="0" indent="0">
              <a:buNone/>
            </a:pPr>
            <a:r>
              <a:rPr lang="en-US" dirty="0" err="1"/>
              <a:t>Trở</a:t>
            </a:r>
            <a:r>
              <a:rPr lang="en-US" dirty="0"/>
              <a:t> </a:t>
            </a:r>
            <a:r>
              <a:rPr lang="en-US" dirty="0" err="1"/>
              <a:t>kháng</a:t>
            </a:r>
            <a:r>
              <a:rPr lang="en-US" dirty="0"/>
              <a:t> shunt Z</a:t>
            </a:r>
            <a:r>
              <a:rPr lang="en-US" baseline="-25000" dirty="0"/>
              <a:t>2</a:t>
            </a:r>
            <a:r>
              <a:rPr lang="en-US" dirty="0"/>
              <a:t> </a:t>
            </a:r>
            <a:r>
              <a:rPr lang="en-US" dirty="0" err="1"/>
              <a:t>sẽ</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trở</a:t>
            </a:r>
            <a:r>
              <a:rPr lang="en-US" dirty="0"/>
              <a:t> </a:t>
            </a:r>
            <a:r>
              <a:rPr lang="en-US" dirty="0" err="1"/>
              <a:t>kháng</a:t>
            </a:r>
            <a:r>
              <a:rPr lang="en-US" dirty="0"/>
              <a:t> </a:t>
            </a:r>
            <a:r>
              <a:rPr lang="en-US" dirty="0" err="1"/>
              <a:t>cao</a:t>
            </a:r>
            <a:r>
              <a:rPr lang="en-US" dirty="0"/>
              <a:t> </a:t>
            </a:r>
            <a:r>
              <a:rPr lang="en-US" dirty="0" err="1"/>
              <a:t>cho</a:t>
            </a:r>
            <a:r>
              <a:rPr lang="en-US" dirty="0"/>
              <a:t> </a:t>
            </a:r>
            <a:r>
              <a:rPr lang="en-US" dirty="0" err="1"/>
              <a:t>tín</a:t>
            </a:r>
            <a:r>
              <a:rPr lang="en-US" dirty="0"/>
              <a:t> </a:t>
            </a:r>
            <a:r>
              <a:rPr lang="en-US" dirty="0" err="1"/>
              <a:t>hiệu</a:t>
            </a:r>
            <a:r>
              <a:rPr lang="en-US" dirty="0"/>
              <a:t> </a:t>
            </a:r>
            <a:r>
              <a:rPr lang="en-US" dirty="0" err="1"/>
              <a:t>quan</a:t>
            </a:r>
            <a:r>
              <a:rPr lang="en-US" dirty="0"/>
              <a:t> </a:t>
            </a:r>
            <a:r>
              <a:rPr lang="en-US" dirty="0" err="1"/>
              <a:t>tâm</a:t>
            </a:r>
            <a:r>
              <a:rPr lang="en-US" dirty="0"/>
              <a:t>. </a:t>
            </a:r>
            <a:r>
              <a:rPr lang="en-US" dirty="0" err="1"/>
              <a:t>Chẳng</a:t>
            </a:r>
            <a:r>
              <a:rPr lang="en-US" dirty="0"/>
              <a:t> </a:t>
            </a:r>
            <a:r>
              <a:rPr lang="en-US" dirty="0" err="1"/>
              <a:t>hạn</a:t>
            </a:r>
            <a:r>
              <a:rPr lang="en-US" dirty="0"/>
              <a:t>, </a:t>
            </a:r>
            <a:r>
              <a:rPr lang="en-US" dirty="0" err="1"/>
              <a:t>đối</a:t>
            </a:r>
            <a:r>
              <a:rPr lang="en-US" dirty="0"/>
              <a:t> </a:t>
            </a:r>
            <a:r>
              <a:rPr lang="en-US" dirty="0" err="1"/>
              <a:t>với</a:t>
            </a:r>
            <a:r>
              <a:rPr lang="en-US" dirty="0"/>
              <a:t> </a:t>
            </a:r>
            <a:r>
              <a:rPr lang="en-US" dirty="0" err="1"/>
              <a:t>điện</a:t>
            </a:r>
            <a:r>
              <a:rPr lang="en-US" dirty="0"/>
              <a:t> </a:t>
            </a:r>
            <a:r>
              <a:rPr lang="en-US" dirty="0" err="1"/>
              <a:t>áp</a:t>
            </a:r>
            <a:r>
              <a:rPr lang="en-US" dirty="0"/>
              <a:t> </a:t>
            </a:r>
            <a:r>
              <a:rPr lang="en-US" dirty="0" err="1"/>
              <a:t>làm</a:t>
            </a:r>
            <a:r>
              <a:rPr lang="en-US" dirty="0"/>
              <a:t> </a:t>
            </a:r>
            <a:r>
              <a:rPr lang="en-US" dirty="0" err="1"/>
              <a:t>việc</a:t>
            </a:r>
            <a:r>
              <a:rPr lang="en-US" dirty="0"/>
              <a:t> </a:t>
            </a:r>
            <a:r>
              <a:rPr lang="en-US" dirty="0" err="1"/>
              <a:t>trở</a:t>
            </a:r>
            <a:r>
              <a:rPr lang="en-US" dirty="0"/>
              <a:t> </a:t>
            </a:r>
            <a:r>
              <a:rPr lang="en-US" dirty="0" err="1"/>
              <a:t>kháng</a:t>
            </a:r>
            <a:r>
              <a:rPr lang="en-US" dirty="0"/>
              <a:t> </a:t>
            </a:r>
            <a:r>
              <a:rPr lang="en-US" dirty="0" err="1"/>
              <a:t>này</a:t>
            </a:r>
            <a:r>
              <a:rPr lang="en-US" dirty="0"/>
              <a:t> </a:t>
            </a:r>
            <a:r>
              <a:rPr lang="en-US" dirty="0" err="1"/>
              <a:t>vô</a:t>
            </a:r>
            <a:r>
              <a:rPr lang="en-US" dirty="0"/>
              <a:t> </a:t>
            </a:r>
            <a:r>
              <a:rPr lang="en-US" dirty="0" err="1"/>
              <a:t>cùng</a:t>
            </a:r>
            <a:r>
              <a:rPr lang="en-US" dirty="0"/>
              <a:t> </a:t>
            </a:r>
            <a:r>
              <a:rPr lang="en-US" dirty="0" err="1"/>
              <a:t>lớn</a:t>
            </a:r>
            <a:r>
              <a:rPr lang="en-US" dirty="0"/>
              <a:t>.</a:t>
            </a:r>
            <a:endParaRPr lang="vi-VN" dirty="0"/>
          </a:p>
        </p:txBody>
      </p:sp>
    </p:spTree>
    <p:extLst>
      <p:ext uri="{BB962C8B-B14F-4D97-AF65-F5344CB8AC3E}">
        <p14:creationId xmlns:p14="http://schemas.microsoft.com/office/powerpoint/2010/main" val="113167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Cơ</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bản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về</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1.1. Khái niệm cơ bản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dirty="0" err="1"/>
              <a:t>Đặc</a:t>
            </a:r>
            <a:r>
              <a:rPr lang="en-US" dirty="0"/>
              <a:t> </a:t>
            </a:r>
            <a:r>
              <a:rPr lang="en-US" dirty="0" err="1"/>
              <a:t>điểm</a:t>
            </a:r>
            <a:r>
              <a:rPr lang="en-US" dirty="0"/>
              <a:t> </a:t>
            </a:r>
            <a:r>
              <a:rPr lang="en-US" dirty="0" err="1"/>
              <a:t>chính</a:t>
            </a:r>
            <a:r>
              <a:rPr lang="en-US" dirty="0"/>
              <a:t> </a:t>
            </a:r>
            <a:r>
              <a:rPr lang="en-US" dirty="0" err="1"/>
              <a:t>của</a:t>
            </a:r>
            <a:r>
              <a:rPr lang="en-US" dirty="0"/>
              <a:t> </a:t>
            </a:r>
            <a:r>
              <a:rPr lang="en-US" dirty="0" err="1"/>
              <a:t>varistor</a:t>
            </a:r>
            <a:r>
              <a:rPr lang="en-US" dirty="0"/>
              <a:t> </a:t>
            </a:r>
            <a:r>
              <a:rPr lang="en-US" dirty="0" err="1"/>
              <a:t>là</a:t>
            </a:r>
            <a:r>
              <a:rPr lang="en-US" dirty="0"/>
              <a:t> </a:t>
            </a:r>
            <a:r>
              <a:rPr lang="en-US" dirty="0" err="1"/>
              <a:t>nó</a:t>
            </a:r>
            <a:r>
              <a:rPr lang="en-US" dirty="0"/>
              <a:t> </a:t>
            </a:r>
            <a:r>
              <a:rPr lang="en-US" dirty="0" err="1"/>
              <a:t>có</a:t>
            </a:r>
            <a:r>
              <a:rPr lang="en-US" dirty="0"/>
              <a:t> </a:t>
            </a:r>
            <a:r>
              <a:rPr lang="en-US" dirty="0" err="1"/>
              <a:t>điện</a:t>
            </a:r>
            <a:r>
              <a:rPr lang="en-US" dirty="0"/>
              <a:t> </a:t>
            </a:r>
            <a:r>
              <a:rPr lang="en-US" dirty="0" err="1"/>
              <a:t>trở</a:t>
            </a:r>
            <a:r>
              <a:rPr lang="en-US" dirty="0"/>
              <a:t> </a:t>
            </a:r>
            <a:r>
              <a:rPr lang="en-US" dirty="0" err="1"/>
              <a:t>cao</a:t>
            </a:r>
            <a:r>
              <a:rPr lang="en-US" dirty="0"/>
              <a:t> </a:t>
            </a:r>
            <a:r>
              <a:rPr lang="en-US" dirty="0" err="1"/>
              <a:t>varistor</a:t>
            </a:r>
            <a:r>
              <a:rPr lang="en-US" dirty="0"/>
              <a:t> (</a:t>
            </a:r>
            <a:r>
              <a:rPr lang="en-US" b="1" dirty="0"/>
              <a:t>var</a:t>
            </a:r>
            <a:r>
              <a:rPr lang="en-US" dirty="0"/>
              <a:t>iable res</a:t>
            </a:r>
            <a:r>
              <a:rPr lang="en-US" b="1" dirty="0"/>
              <a:t>istor</a:t>
            </a:r>
            <a:r>
              <a:rPr lang="en-US" dirty="0"/>
              <a:t>) </a:t>
            </a:r>
            <a:r>
              <a:rPr lang="en-US" dirty="0" err="1"/>
              <a:t>không</a:t>
            </a:r>
            <a:r>
              <a:rPr lang="en-US" dirty="0"/>
              <a:t> </a:t>
            </a:r>
            <a:r>
              <a:rPr lang="en-US" dirty="0" err="1"/>
              <a:t>dân</a:t>
            </a:r>
            <a:r>
              <a:rPr lang="en-US" dirty="0"/>
              <a:t> </a:t>
            </a:r>
            <a:r>
              <a:rPr lang="en-US" dirty="0" err="1"/>
              <a:t>điện</a:t>
            </a:r>
            <a:r>
              <a:rPr lang="en-US" dirty="0"/>
              <a:t>, </a:t>
            </a:r>
            <a:r>
              <a:rPr lang="en-US" dirty="0" err="1"/>
              <a:t>khi</a:t>
            </a:r>
            <a:r>
              <a:rPr lang="en-US" dirty="0"/>
              <a:t> </a:t>
            </a:r>
            <a:r>
              <a:rPr lang="en-US" dirty="0" err="1"/>
              <a:t>điện</a:t>
            </a:r>
            <a:r>
              <a:rPr lang="en-US" dirty="0"/>
              <a:t> </a:t>
            </a:r>
            <a:r>
              <a:rPr lang="en-US" dirty="0" err="1"/>
              <a:t>áp</a:t>
            </a:r>
            <a:r>
              <a:rPr lang="en-US" dirty="0"/>
              <a:t> </a:t>
            </a:r>
            <a:r>
              <a:rPr lang="en-US" dirty="0" err="1"/>
              <a:t>thấp</a:t>
            </a:r>
            <a:r>
              <a:rPr lang="en-US" dirty="0"/>
              <a:t> </a:t>
            </a:r>
            <a:r>
              <a:rPr lang="en-US" dirty="0" err="1"/>
              <a:t>được</a:t>
            </a:r>
            <a:r>
              <a:rPr lang="en-US" dirty="0"/>
              <a:t> </a:t>
            </a:r>
            <a:r>
              <a:rPr lang="en-US" dirty="0" err="1"/>
              <a:t>đặt</a:t>
            </a:r>
            <a:r>
              <a:rPr lang="en-US" dirty="0"/>
              <a:t> </a:t>
            </a:r>
            <a:r>
              <a:rPr lang="en-US" dirty="0" err="1"/>
              <a:t>trên</a:t>
            </a:r>
            <a:r>
              <a:rPr lang="en-US" dirty="0"/>
              <a:t> </a:t>
            </a:r>
            <a:r>
              <a:rPr lang="en-US" dirty="0" err="1"/>
              <a:t>chúng</a:t>
            </a:r>
            <a:r>
              <a:rPr lang="en-US" dirty="0"/>
              <a:t> </a:t>
            </a:r>
            <a:r>
              <a:rPr lang="en-US" dirty="0" err="1"/>
              <a:t>nhưng</a:t>
            </a:r>
            <a:r>
              <a:rPr lang="en-US" dirty="0"/>
              <a:t> </a:t>
            </a:r>
            <a:r>
              <a:rPr lang="en-US" dirty="0" err="1"/>
              <a:t>đối</a:t>
            </a:r>
            <a:r>
              <a:rPr lang="en-US" dirty="0"/>
              <a:t> </a:t>
            </a:r>
            <a:r>
              <a:rPr lang="en-US" dirty="0" err="1"/>
              <a:t>với</a:t>
            </a:r>
            <a:r>
              <a:rPr lang="en-US" dirty="0"/>
              <a:t> </a:t>
            </a:r>
            <a:r>
              <a:rPr lang="en-US" dirty="0" err="1"/>
              <a:t>điện</a:t>
            </a:r>
            <a:r>
              <a:rPr lang="en-US" dirty="0"/>
              <a:t> </a:t>
            </a:r>
            <a:r>
              <a:rPr lang="en-US" dirty="0" err="1"/>
              <a:t>áp</a:t>
            </a:r>
            <a:r>
              <a:rPr lang="en-US" dirty="0"/>
              <a:t> </a:t>
            </a:r>
            <a:r>
              <a:rPr lang="en-US" dirty="0" err="1"/>
              <a:t>cao</a:t>
            </a:r>
            <a:r>
              <a:rPr lang="en-US" dirty="0"/>
              <a:t> </a:t>
            </a:r>
            <a:r>
              <a:rPr lang="en-US" dirty="0" err="1"/>
              <a:t>hơn</a:t>
            </a:r>
            <a:r>
              <a:rPr lang="en-US" dirty="0"/>
              <a:t> </a:t>
            </a:r>
            <a:r>
              <a:rPr lang="en-US" dirty="0" err="1"/>
              <a:t>thì</a:t>
            </a:r>
            <a:r>
              <a:rPr lang="en-US" dirty="0"/>
              <a:t> </a:t>
            </a:r>
            <a:r>
              <a:rPr lang="en-US" dirty="0" err="1"/>
              <a:t>điện</a:t>
            </a:r>
            <a:r>
              <a:rPr lang="en-US" dirty="0"/>
              <a:t> </a:t>
            </a:r>
            <a:r>
              <a:rPr lang="en-US" dirty="0" err="1"/>
              <a:t>trở</a:t>
            </a:r>
            <a:r>
              <a:rPr lang="en-US" dirty="0"/>
              <a:t> </a:t>
            </a:r>
            <a:r>
              <a:rPr lang="en-US" dirty="0" err="1"/>
              <a:t>giảm</a:t>
            </a:r>
            <a:r>
              <a:rPr lang="en-US" dirty="0"/>
              <a:t> </a:t>
            </a:r>
            <a:r>
              <a:rPr lang="en-US" dirty="0" err="1"/>
              <a:t>nhanh</a:t>
            </a:r>
            <a:r>
              <a:rPr lang="en-US" dirty="0"/>
              <a:t>, </a:t>
            </a:r>
            <a:r>
              <a:rPr lang="en-US" dirty="0" err="1"/>
              <a:t>làm</a:t>
            </a:r>
            <a:r>
              <a:rPr lang="en-US" dirty="0"/>
              <a:t> </a:t>
            </a:r>
            <a:r>
              <a:rPr lang="en-US" dirty="0" err="1"/>
              <a:t>cho</a:t>
            </a:r>
            <a:r>
              <a:rPr lang="en-US" dirty="0"/>
              <a:t> </a:t>
            </a:r>
            <a:r>
              <a:rPr lang="en-US" dirty="0" err="1"/>
              <a:t>varistor</a:t>
            </a:r>
            <a:r>
              <a:rPr lang="en-US" dirty="0"/>
              <a:t> </a:t>
            </a:r>
            <a:r>
              <a:rPr lang="en-US" dirty="0" err="1"/>
              <a:t>dẫn</a:t>
            </a:r>
            <a:r>
              <a:rPr lang="en-US" dirty="0"/>
              <a:t> </a:t>
            </a:r>
            <a:r>
              <a:rPr lang="en-US" dirty="0" err="1"/>
              <a:t>điện</a:t>
            </a:r>
            <a:r>
              <a:rPr lang="en-US" dirty="0"/>
              <a:t>. </a:t>
            </a:r>
            <a:r>
              <a:rPr lang="en-US" dirty="0" err="1"/>
              <a:t>Kết</a:t>
            </a:r>
            <a:r>
              <a:rPr lang="en-US" dirty="0"/>
              <a:t> </a:t>
            </a:r>
            <a:r>
              <a:rPr lang="en-US" dirty="0" err="1"/>
              <a:t>quả</a:t>
            </a:r>
            <a:r>
              <a:rPr lang="en-US" dirty="0"/>
              <a:t> </a:t>
            </a:r>
            <a:r>
              <a:rPr lang="en-US" dirty="0" err="1"/>
              <a:t>là</a:t>
            </a:r>
            <a:r>
              <a:rPr lang="en-US" dirty="0"/>
              <a:t> </a:t>
            </a:r>
            <a:r>
              <a:rPr lang="en-US" dirty="0" err="1"/>
              <a:t>chúng</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a:t>bảo</a:t>
            </a:r>
            <a:r>
              <a:rPr lang="en-US" dirty="0"/>
              <a:t> </a:t>
            </a:r>
            <a:r>
              <a:rPr lang="en-US" dirty="0" err="1"/>
              <a:t>vệ</a:t>
            </a:r>
            <a:r>
              <a:rPr lang="en-US" dirty="0"/>
              <a:t> </a:t>
            </a:r>
            <a:r>
              <a:rPr lang="en-US" dirty="0" err="1"/>
              <a:t>đột</a:t>
            </a:r>
            <a:r>
              <a:rPr lang="en-US" dirty="0"/>
              <a:t> </a:t>
            </a:r>
            <a:r>
              <a:rPr lang="en-US" dirty="0" err="1"/>
              <a:t>biến</a:t>
            </a:r>
            <a:r>
              <a:rPr lang="en-US" dirty="0"/>
              <a:t> </a:t>
            </a:r>
            <a:r>
              <a:rPr lang="en-US" dirty="0" err="1"/>
              <a:t>điện</a:t>
            </a:r>
            <a:r>
              <a:rPr lang="en-US" dirty="0"/>
              <a:t> </a:t>
            </a:r>
            <a:r>
              <a:rPr lang="en-US" dirty="0" err="1"/>
              <a:t>áp</a:t>
            </a:r>
            <a:r>
              <a:rPr lang="en-US" dirty="0" smtClean="0"/>
              <a:t>.</a:t>
            </a:r>
          </a:p>
          <a:p>
            <a:r>
              <a:rPr lang="en-US" dirty="0" err="1" smtClean="0"/>
              <a:t>Varistor</a:t>
            </a:r>
            <a:r>
              <a:rPr lang="en-US" dirty="0" smtClean="0"/>
              <a:t> </a:t>
            </a:r>
            <a:r>
              <a:rPr lang="en-US" dirty="0" err="1"/>
              <a:t>oxit</a:t>
            </a:r>
            <a:r>
              <a:rPr lang="en-US" dirty="0"/>
              <a:t> </a:t>
            </a:r>
            <a:r>
              <a:rPr lang="en-US" dirty="0" err="1"/>
              <a:t>gốm</a:t>
            </a:r>
            <a:r>
              <a:rPr lang="en-US" dirty="0"/>
              <a:t> / </a:t>
            </a:r>
            <a:r>
              <a:rPr lang="en-US" dirty="0" err="1"/>
              <a:t>kim</a:t>
            </a:r>
            <a:r>
              <a:rPr lang="en-US" dirty="0"/>
              <a:t> </a:t>
            </a:r>
            <a:r>
              <a:rPr lang="en-US" dirty="0" err="1"/>
              <a:t>loại</a:t>
            </a:r>
            <a:r>
              <a:rPr lang="en-US" dirty="0"/>
              <a:t>: </a:t>
            </a:r>
            <a:r>
              <a:rPr lang="en-US" dirty="0" err="1"/>
              <a:t>Dạng</a:t>
            </a:r>
            <a:r>
              <a:rPr lang="en-US" dirty="0"/>
              <a:t> </a:t>
            </a:r>
            <a:r>
              <a:rPr lang="en-US" dirty="0" err="1"/>
              <a:t>varistor</a:t>
            </a:r>
            <a:r>
              <a:rPr lang="en-US" dirty="0"/>
              <a:t> </a:t>
            </a:r>
            <a:r>
              <a:rPr lang="en-US" dirty="0" err="1"/>
              <a:t>này</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rộng</a:t>
            </a:r>
            <a:r>
              <a:rPr lang="en-US" dirty="0"/>
              <a:t> </a:t>
            </a:r>
            <a:r>
              <a:rPr lang="en-US" dirty="0" err="1"/>
              <a:t>rãi</a:t>
            </a:r>
            <a:r>
              <a:rPr lang="en-US" dirty="0"/>
              <a:t> </a:t>
            </a:r>
            <a:r>
              <a:rPr lang="en-US" dirty="0" err="1"/>
              <a:t>nhất</a:t>
            </a:r>
            <a:r>
              <a:rPr lang="en-US" dirty="0"/>
              <a:t> </a:t>
            </a:r>
            <a:r>
              <a:rPr lang="en-US" dirty="0" err="1"/>
              <a:t>và</a:t>
            </a:r>
            <a:r>
              <a:rPr lang="en-US" dirty="0"/>
              <a:t> </a:t>
            </a:r>
            <a:r>
              <a:rPr lang="en-US" dirty="0" err="1"/>
              <a:t>nó</a:t>
            </a:r>
            <a:r>
              <a:rPr lang="en-US" dirty="0"/>
              <a:t> </a:t>
            </a:r>
            <a:r>
              <a:rPr lang="en-US" dirty="0" err="1"/>
              <a:t>là</a:t>
            </a:r>
            <a:r>
              <a:rPr lang="en-US" dirty="0"/>
              <a:t> </a:t>
            </a:r>
            <a:r>
              <a:rPr lang="en-US" dirty="0" err="1"/>
              <a:t>dạng</a:t>
            </a:r>
            <a:r>
              <a:rPr lang="en-US" dirty="0"/>
              <a:t> </a:t>
            </a:r>
            <a:r>
              <a:rPr lang="en-US" dirty="0" err="1"/>
              <a:t>thường</a:t>
            </a:r>
            <a:r>
              <a:rPr lang="en-US" dirty="0"/>
              <a:t> </a:t>
            </a:r>
            <a:r>
              <a:rPr lang="en-US" dirty="0" err="1"/>
              <a:t>được</a:t>
            </a:r>
            <a:r>
              <a:rPr lang="en-US" dirty="0"/>
              <a:t> </a:t>
            </a:r>
            <a:r>
              <a:rPr lang="en-US" dirty="0" err="1"/>
              <a:t>nhắc</a:t>
            </a:r>
            <a:r>
              <a:rPr lang="en-US" dirty="0"/>
              <a:t> </a:t>
            </a:r>
            <a:r>
              <a:rPr lang="en-US" dirty="0" err="1"/>
              <a:t>đến</a:t>
            </a:r>
            <a:r>
              <a:rPr lang="en-US" dirty="0"/>
              <a:t> </a:t>
            </a:r>
            <a:r>
              <a:rPr lang="en-US" dirty="0" err="1"/>
              <a:t>khi</a:t>
            </a:r>
            <a:r>
              <a:rPr lang="en-US" dirty="0"/>
              <a:t> </a:t>
            </a:r>
            <a:r>
              <a:rPr lang="en-US" dirty="0" err="1"/>
              <a:t>dùng</a:t>
            </a:r>
            <a:r>
              <a:rPr lang="en-US" dirty="0"/>
              <a:t> </a:t>
            </a:r>
            <a:r>
              <a:rPr lang="en-US" dirty="0" err="1"/>
              <a:t>thuật</a:t>
            </a:r>
            <a:r>
              <a:rPr lang="en-US" dirty="0"/>
              <a:t> </a:t>
            </a:r>
            <a:r>
              <a:rPr lang="en-US" dirty="0" err="1"/>
              <a:t>ngữ</a:t>
            </a:r>
            <a:r>
              <a:rPr lang="en-US" dirty="0"/>
              <a:t> </a:t>
            </a:r>
            <a:r>
              <a:rPr lang="en-US" dirty="0" err="1"/>
              <a:t>varistor</a:t>
            </a:r>
            <a:r>
              <a:rPr lang="en-US" dirty="0"/>
              <a:t>. </a:t>
            </a:r>
            <a:r>
              <a:rPr lang="en-US" dirty="0" err="1"/>
              <a:t>Varistor</a:t>
            </a:r>
            <a:r>
              <a:rPr lang="en-US" dirty="0"/>
              <a:t> </a:t>
            </a:r>
            <a:r>
              <a:rPr lang="en-US" dirty="0" err="1"/>
              <a:t>có</a:t>
            </a:r>
            <a:r>
              <a:rPr lang="en-US" dirty="0"/>
              <a:t> </a:t>
            </a:r>
            <a:r>
              <a:rPr lang="en-US" dirty="0" err="1"/>
              <a:t>hai</a:t>
            </a:r>
            <a:r>
              <a:rPr lang="en-US" dirty="0"/>
              <a:t> </a:t>
            </a:r>
            <a:r>
              <a:rPr lang="en-US" dirty="0" err="1"/>
              <a:t>chiều</a:t>
            </a:r>
            <a:r>
              <a:rPr lang="en-US" dirty="0"/>
              <a:t> </a:t>
            </a:r>
            <a:r>
              <a:rPr lang="en-US" dirty="0" err="1"/>
              <a:t>và</a:t>
            </a:r>
            <a:r>
              <a:rPr lang="en-US" dirty="0"/>
              <a:t> </a:t>
            </a:r>
            <a:r>
              <a:rPr lang="en-US" dirty="0" err="1"/>
              <a:t>dựa</a:t>
            </a:r>
            <a:r>
              <a:rPr lang="en-US" dirty="0"/>
              <a:t> </a:t>
            </a:r>
            <a:r>
              <a:rPr lang="en-US" dirty="0" err="1"/>
              <a:t>trên</a:t>
            </a:r>
            <a:r>
              <a:rPr lang="en-US" dirty="0"/>
              <a:t> </a:t>
            </a:r>
            <a:r>
              <a:rPr lang="en-US" dirty="0" err="1"/>
              <a:t>một</a:t>
            </a:r>
            <a:r>
              <a:rPr lang="en-US" dirty="0"/>
              <a:t> </a:t>
            </a:r>
            <a:r>
              <a:rPr lang="en-US" dirty="0" err="1"/>
              <a:t>oxit</a:t>
            </a:r>
            <a:r>
              <a:rPr lang="en-US" dirty="0"/>
              <a:t> </a:t>
            </a:r>
            <a:r>
              <a:rPr lang="en-US" dirty="0" err="1"/>
              <a:t>gốm</a:t>
            </a:r>
            <a:r>
              <a:rPr lang="en-US" dirty="0"/>
              <a:t> </a:t>
            </a:r>
            <a:r>
              <a:rPr lang="en-US" dirty="0" err="1"/>
              <a:t>hoặc</a:t>
            </a:r>
            <a:r>
              <a:rPr lang="en-US" dirty="0"/>
              <a:t> </a:t>
            </a:r>
            <a:r>
              <a:rPr lang="en-US" dirty="0" err="1"/>
              <a:t>kim</a:t>
            </a:r>
            <a:r>
              <a:rPr lang="en-US" dirty="0"/>
              <a:t> </a:t>
            </a:r>
            <a:r>
              <a:rPr lang="en-US" dirty="0" err="1"/>
              <a:t>loại</a:t>
            </a:r>
            <a:r>
              <a:rPr lang="en-US" dirty="0"/>
              <a:t>. </a:t>
            </a:r>
            <a:r>
              <a:rPr lang="en-US" dirty="0" err="1"/>
              <a:t>Kết</a:t>
            </a:r>
            <a:r>
              <a:rPr lang="en-US" dirty="0"/>
              <a:t> </a:t>
            </a:r>
            <a:r>
              <a:rPr lang="en-US" dirty="0" err="1"/>
              <a:t>quả</a:t>
            </a:r>
            <a:r>
              <a:rPr lang="en-US" dirty="0"/>
              <a:t> </a:t>
            </a:r>
            <a:r>
              <a:rPr lang="en-US" dirty="0" err="1"/>
              <a:t>là</a:t>
            </a:r>
            <a:r>
              <a:rPr lang="en-US" dirty="0"/>
              <a:t> </a:t>
            </a:r>
            <a:r>
              <a:rPr lang="en-US" dirty="0" err="1"/>
              <a:t>dạng</a:t>
            </a:r>
            <a:r>
              <a:rPr lang="en-US" dirty="0"/>
              <a:t> </a:t>
            </a:r>
            <a:r>
              <a:rPr lang="en-US" dirty="0" err="1"/>
              <a:t>thiết</a:t>
            </a:r>
            <a:r>
              <a:rPr lang="en-US" dirty="0"/>
              <a:t> </a:t>
            </a:r>
            <a:r>
              <a:rPr lang="en-US" dirty="0" err="1"/>
              <a:t>bị</a:t>
            </a:r>
            <a:r>
              <a:rPr lang="en-US" dirty="0"/>
              <a:t> </a:t>
            </a:r>
            <a:r>
              <a:rPr lang="en-US" dirty="0" err="1"/>
              <a:t>này</a:t>
            </a:r>
            <a:r>
              <a:rPr lang="en-US" dirty="0"/>
              <a:t> </a:t>
            </a:r>
            <a:r>
              <a:rPr lang="en-US" dirty="0" err="1"/>
              <a:t>thường</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varistor</a:t>
            </a:r>
            <a:r>
              <a:rPr lang="en-US" dirty="0"/>
              <a:t> </a:t>
            </a:r>
            <a:r>
              <a:rPr lang="en-US" dirty="0" err="1"/>
              <a:t>oxit</a:t>
            </a:r>
            <a:r>
              <a:rPr lang="en-US" dirty="0"/>
              <a:t> </a:t>
            </a:r>
            <a:r>
              <a:rPr lang="en-US" dirty="0" err="1"/>
              <a:t>kim</a:t>
            </a:r>
            <a:r>
              <a:rPr lang="en-US" dirty="0"/>
              <a:t> </a:t>
            </a:r>
            <a:r>
              <a:rPr lang="en-US" dirty="0" err="1"/>
              <a:t>loại</a:t>
            </a:r>
            <a:r>
              <a:rPr lang="en-US" dirty="0"/>
              <a:t>, hay MOV.</a:t>
            </a:r>
            <a:endParaRPr lang="vi-VN" dirty="0"/>
          </a:p>
          <a:p>
            <a:r>
              <a:rPr lang="en-US" dirty="0" smtClean="0"/>
              <a:t>Diode </a:t>
            </a:r>
            <a:r>
              <a:rPr lang="en-US" dirty="0" err="1"/>
              <a:t>varistor</a:t>
            </a:r>
            <a:r>
              <a:rPr lang="en-US" dirty="0"/>
              <a:t>: </a:t>
            </a:r>
            <a:r>
              <a:rPr lang="en-US" dirty="0" err="1"/>
              <a:t>Kiểu</a:t>
            </a:r>
            <a:r>
              <a:rPr lang="en-US" dirty="0"/>
              <a:t> </a:t>
            </a:r>
            <a:r>
              <a:rPr lang="en-US" dirty="0" err="1"/>
              <a:t>cấu</a:t>
            </a:r>
            <a:r>
              <a:rPr lang="en-US" dirty="0"/>
              <a:t> </a:t>
            </a:r>
            <a:r>
              <a:rPr lang="en-US" dirty="0" err="1"/>
              <a:t>trúc</a:t>
            </a:r>
            <a:r>
              <a:rPr lang="en-US" dirty="0"/>
              <a:t> </a:t>
            </a:r>
            <a:r>
              <a:rPr lang="en-US" dirty="0" err="1"/>
              <a:t>này</a:t>
            </a:r>
            <a:r>
              <a:rPr lang="en-US" dirty="0"/>
              <a:t> </a:t>
            </a:r>
            <a:r>
              <a:rPr lang="en-US" dirty="0" err="1"/>
              <a:t>sử</a:t>
            </a:r>
            <a:r>
              <a:rPr lang="en-US" dirty="0"/>
              <a:t> </a:t>
            </a:r>
            <a:r>
              <a:rPr lang="en-US" dirty="0" err="1"/>
              <a:t>dụng</a:t>
            </a:r>
            <a:r>
              <a:rPr lang="en-US" dirty="0"/>
              <a:t> </a:t>
            </a:r>
            <a:r>
              <a:rPr lang="en-US" dirty="0" err="1"/>
              <a:t>một</a:t>
            </a:r>
            <a:r>
              <a:rPr lang="en-US" dirty="0"/>
              <a:t> </a:t>
            </a:r>
            <a:r>
              <a:rPr lang="en-US" dirty="0" err="1"/>
              <a:t>đặc</a:t>
            </a:r>
            <a:r>
              <a:rPr lang="en-US" dirty="0"/>
              <a:t> </a:t>
            </a:r>
            <a:r>
              <a:rPr lang="en-US" dirty="0" err="1"/>
              <a:t>tính</a:t>
            </a:r>
            <a:r>
              <a:rPr lang="en-US" dirty="0"/>
              <a:t> diode </a:t>
            </a:r>
            <a:r>
              <a:rPr lang="en-US" dirty="0" err="1"/>
              <a:t>để</a:t>
            </a:r>
            <a:r>
              <a:rPr lang="en-US" dirty="0"/>
              <a:t> </a:t>
            </a:r>
            <a:r>
              <a:rPr lang="en-US" dirty="0" err="1"/>
              <a:t>cung</a:t>
            </a:r>
            <a:r>
              <a:rPr lang="en-US" dirty="0"/>
              <a:t> </a:t>
            </a:r>
            <a:r>
              <a:rPr lang="en-US" dirty="0" err="1"/>
              <a:t>cấp</a:t>
            </a:r>
            <a:r>
              <a:rPr lang="en-US" dirty="0"/>
              <a:t> </a:t>
            </a:r>
            <a:r>
              <a:rPr lang="en-US" dirty="0" err="1"/>
              <a:t>điện</a:t>
            </a:r>
            <a:r>
              <a:rPr lang="en-US" dirty="0"/>
              <a:t> </a:t>
            </a:r>
            <a:r>
              <a:rPr lang="en-US" dirty="0" err="1"/>
              <a:t>trở</a:t>
            </a:r>
            <a:r>
              <a:rPr lang="en-US" dirty="0"/>
              <a:t> </a:t>
            </a:r>
            <a:r>
              <a:rPr lang="en-US" dirty="0" err="1"/>
              <a:t>thay</a:t>
            </a:r>
            <a:r>
              <a:rPr lang="en-US" dirty="0"/>
              <a:t> </a:t>
            </a:r>
            <a:r>
              <a:rPr lang="en-US" dirty="0" err="1"/>
              <a:t>đổi</a:t>
            </a:r>
            <a:r>
              <a:rPr lang="en-US" dirty="0"/>
              <a:t>. </a:t>
            </a:r>
            <a:r>
              <a:rPr lang="en-US" dirty="0" err="1"/>
              <a:t>Nếu</a:t>
            </a:r>
            <a:r>
              <a:rPr lang="en-US" dirty="0"/>
              <a:t> </a:t>
            </a:r>
            <a:r>
              <a:rPr lang="en-US" dirty="0" err="1"/>
              <a:t>chỉ</a:t>
            </a:r>
            <a:r>
              <a:rPr lang="en-US" dirty="0"/>
              <a:t> </a:t>
            </a:r>
            <a:r>
              <a:rPr lang="en-US" dirty="0" err="1"/>
              <a:t>sử</a:t>
            </a:r>
            <a:r>
              <a:rPr lang="en-US" dirty="0"/>
              <a:t> </a:t>
            </a:r>
            <a:r>
              <a:rPr lang="en-US" dirty="0" err="1"/>
              <a:t>dụng</a:t>
            </a:r>
            <a:r>
              <a:rPr lang="en-US" dirty="0"/>
              <a:t> </a:t>
            </a:r>
            <a:r>
              <a:rPr lang="en-US" dirty="0" err="1"/>
              <a:t>một</a:t>
            </a:r>
            <a:r>
              <a:rPr lang="en-US" dirty="0"/>
              <a:t> diode, </a:t>
            </a:r>
            <a:r>
              <a:rPr lang="en-US" dirty="0" err="1"/>
              <a:t>thì</a:t>
            </a:r>
            <a:r>
              <a:rPr lang="en-US" dirty="0"/>
              <a:t> </a:t>
            </a:r>
            <a:r>
              <a:rPr lang="en-US" dirty="0" err="1"/>
              <a:t>nó</a:t>
            </a:r>
            <a:r>
              <a:rPr lang="en-US" dirty="0"/>
              <a:t> </a:t>
            </a:r>
            <a:r>
              <a:rPr lang="en-US" dirty="0" err="1"/>
              <a:t>chỉ</a:t>
            </a:r>
            <a:r>
              <a:rPr lang="en-US" dirty="0"/>
              <a:t> </a:t>
            </a:r>
            <a:r>
              <a:rPr lang="en-US" dirty="0" err="1"/>
              <a:t>hoạt</a:t>
            </a:r>
            <a:r>
              <a:rPr lang="en-US" dirty="0"/>
              <a:t> </a:t>
            </a:r>
            <a:r>
              <a:rPr lang="en-US" dirty="0" err="1"/>
              <a:t>động</a:t>
            </a:r>
            <a:r>
              <a:rPr lang="en-US" dirty="0"/>
              <a:t> </a:t>
            </a:r>
            <a:r>
              <a:rPr lang="en-US" dirty="0" err="1"/>
              <a:t>theo</a:t>
            </a:r>
            <a:r>
              <a:rPr lang="en-US" dirty="0"/>
              <a:t> </a:t>
            </a:r>
            <a:r>
              <a:rPr lang="en-US" dirty="0" err="1"/>
              <a:t>một</a:t>
            </a:r>
            <a:r>
              <a:rPr lang="en-US" dirty="0"/>
              <a:t> </a:t>
            </a:r>
            <a:r>
              <a:rPr lang="en-US" dirty="0" err="1"/>
              <a:t>hướng</a:t>
            </a:r>
            <a:r>
              <a:rPr lang="en-US" dirty="0"/>
              <a:t>, </a:t>
            </a:r>
            <a:r>
              <a:rPr lang="en-US" dirty="0" err="1"/>
              <a:t>nhưng</a:t>
            </a:r>
            <a:r>
              <a:rPr lang="en-US" dirty="0"/>
              <a:t> </a:t>
            </a:r>
            <a:r>
              <a:rPr lang="en-US" dirty="0" err="1"/>
              <a:t>điốt</a:t>
            </a:r>
            <a:r>
              <a:rPr lang="en-US" dirty="0"/>
              <a:t> </a:t>
            </a:r>
            <a:r>
              <a:rPr lang="en-US" dirty="0" err="1"/>
              <a:t>mắc</a:t>
            </a:r>
            <a:r>
              <a:rPr lang="en-US" dirty="0"/>
              <a:t> </a:t>
            </a:r>
            <a:r>
              <a:rPr lang="en-US" dirty="0" err="1"/>
              <a:t>đối</a:t>
            </a:r>
            <a:r>
              <a:rPr lang="en-US" dirty="0"/>
              <a:t> </a:t>
            </a:r>
            <a:r>
              <a:rPr lang="en-US" dirty="0" err="1"/>
              <a:t>đầu</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a:t>cung</a:t>
            </a:r>
            <a:r>
              <a:rPr lang="en-US" dirty="0"/>
              <a:t> </a:t>
            </a:r>
            <a:r>
              <a:rPr lang="en-US" dirty="0" err="1"/>
              <a:t>cấp</a:t>
            </a:r>
            <a:r>
              <a:rPr lang="en-US" dirty="0"/>
              <a:t> </a:t>
            </a:r>
            <a:r>
              <a:rPr lang="en-US" dirty="0" err="1"/>
              <a:t>các</a:t>
            </a:r>
            <a:r>
              <a:rPr lang="en-US" dirty="0"/>
              <a:t> </a:t>
            </a:r>
            <a:r>
              <a:rPr lang="en-US" dirty="0" err="1"/>
              <a:t>thuộc</a:t>
            </a:r>
            <a:r>
              <a:rPr lang="en-US" dirty="0"/>
              <a:t> </a:t>
            </a:r>
            <a:r>
              <a:rPr lang="en-US" dirty="0" err="1"/>
              <a:t>tính</a:t>
            </a:r>
            <a:r>
              <a:rPr lang="en-US" dirty="0"/>
              <a:t> </a:t>
            </a:r>
            <a:r>
              <a:rPr lang="en-US" dirty="0" err="1"/>
              <a:t>thay</a:t>
            </a:r>
            <a:r>
              <a:rPr lang="en-US" dirty="0"/>
              <a:t> </a:t>
            </a:r>
            <a:r>
              <a:rPr lang="en-US" dirty="0" err="1"/>
              <a:t>đổi</a:t>
            </a:r>
            <a:r>
              <a:rPr lang="en-US" dirty="0"/>
              <a:t> </a:t>
            </a:r>
            <a:r>
              <a:rPr lang="en-US" dirty="0" err="1"/>
              <a:t>điện</a:t>
            </a:r>
            <a:r>
              <a:rPr lang="en-US" dirty="0"/>
              <a:t> </a:t>
            </a:r>
            <a:r>
              <a:rPr lang="en-US" dirty="0" err="1"/>
              <a:t>trở</a:t>
            </a:r>
            <a:r>
              <a:rPr lang="en-US" dirty="0"/>
              <a:t> </a:t>
            </a:r>
            <a:r>
              <a:rPr lang="en-US" dirty="0" err="1"/>
              <a:t>hai</a:t>
            </a:r>
            <a:r>
              <a:rPr lang="en-US" dirty="0"/>
              <a:t> </a:t>
            </a:r>
            <a:r>
              <a:rPr lang="en-US" dirty="0" err="1"/>
              <a:t>chiều</a:t>
            </a:r>
            <a:r>
              <a:rPr lang="en-US" dirty="0"/>
              <a:t>. </a:t>
            </a:r>
            <a:r>
              <a:rPr lang="en-US" dirty="0" err="1"/>
              <a:t>Khi</a:t>
            </a:r>
            <a:r>
              <a:rPr lang="en-US" dirty="0"/>
              <a:t> </a:t>
            </a:r>
            <a:r>
              <a:rPr lang="en-US" dirty="0" err="1"/>
              <a:t>sử</a:t>
            </a:r>
            <a:r>
              <a:rPr lang="en-US" dirty="0"/>
              <a:t> </a:t>
            </a:r>
            <a:r>
              <a:rPr lang="en-US" dirty="0" err="1"/>
              <a:t>dụng</a:t>
            </a:r>
            <a:r>
              <a:rPr lang="en-US" dirty="0"/>
              <a:t> </a:t>
            </a:r>
            <a:r>
              <a:rPr lang="en-US" dirty="0" err="1"/>
              <a:t>điốt</a:t>
            </a:r>
            <a:r>
              <a:rPr lang="en-US" dirty="0"/>
              <a:t> </a:t>
            </a:r>
            <a:r>
              <a:rPr lang="en-US" dirty="0" err="1"/>
              <a:t>thông</a:t>
            </a:r>
            <a:r>
              <a:rPr lang="en-US" dirty="0"/>
              <a:t> </a:t>
            </a:r>
            <a:r>
              <a:rPr lang="en-US" dirty="0" err="1"/>
              <a:t>thường</a:t>
            </a:r>
            <a:r>
              <a:rPr lang="en-US" dirty="0"/>
              <a:t> </a:t>
            </a:r>
            <a:r>
              <a:rPr lang="en-US" dirty="0" err="1"/>
              <a:t>làm</a:t>
            </a:r>
            <a:r>
              <a:rPr lang="en-US" dirty="0"/>
              <a:t> </a:t>
            </a:r>
            <a:r>
              <a:rPr lang="en-US" dirty="0" err="1"/>
              <a:t>chức</a:t>
            </a:r>
            <a:r>
              <a:rPr lang="en-US" dirty="0"/>
              <a:t> </a:t>
            </a:r>
            <a:r>
              <a:rPr lang="en-US" dirty="0" err="1"/>
              <a:t>năng</a:t>
            </a:r>
            <a:r>
              <a:rPr lang="en-US" dirty="0"/>
              <a:t> </a:t>
            </a:r>
            <a:r>
              <a:rPr lang="en-US" dirty="0" err="1"/>
              <a:t>bảo</a:t>
            </a:r>
            <a:r>
              <a:rPr lang="en-US" dirty="0"/>
              <a:t> </a:t>
            </a:r>
            <a:r>
              <a:rPr lang="en-US" dirty="0" err="1"/>
              <a:t>vệ</a:t>
            </a:r>
            <a:r>
              <a:rPr lang="en-US" dirty="0"/>
              <a:t>, </a:t>
            </a:r>
            <a:r>
              <a:rPr lang="en-US" dirty="0" err="1"/>
              <a:t>chúng</a:t>
            </a:r>
            <a:r>
              <a:rPr lang="en-US" dirty="0"/>
              <a:t> </a:t>
            </a:r>
            <a:r>
              <a:rPr lang="en-US" dirty="0" err="1"/>
              <a:t>thường</a:t>
            </a:r>
            <a:r>
              <a:rPr lang="en-US" dirty="0"/>
              <a:t> </a:t>
            </a:r>
            <a:r>
              <a:rPr lang="en-US" dirty="0" err="1"/>
              <a:t>không</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varistors</a:t>
            </a:r>
            <a:r>
              <a:rPr lang="en-US" dirty="0"/>
              <a:t>.</a:t>
            </a:r>
            <a:endParaRPr lang="vi-VN" dirty="0"/>
          </a:p>
          <a:p>
            <a:pPr>
              <a:buFontTx/>
              <a:buNone/>
            </a:pPr>
            <a:endParaRPr lang="vi-VN" dirty="0" smtClean="0"/>
          </a:p>
          <a:p>
            <a:pPr>
              <a:buFontTx/>
              <a:buNone/>
            </a:pPr>
            <a:endParaRPr lang="en-US"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1901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a:solidFill>
                  <a:srgbClr val="009900"/>
                </a:solidFill>
                <a:latin typeface="Times New Roman" pitchFamily="18" charset="0"/>
                <a:cs typeface="Times New Roman" pitchFamily="18" charset="0"/>
              </a:rPr>
              <a:t>2</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Sử</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dụng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03232" cy="2031876"/>
          </a:xfrm>
        </p:spPr>
        <p:txBody>
          <a:bodyPr/>
          <a:lstStyle/>
          <a:p>
            <a:pPr marL="0" indent="0">
              <a:buNone/>
            </a:pPr>
            <a:r>
              <a:rPr lang="en-US" b="1" dirty="0"/>
              <a:t>2.2 </a:t>
            </a:r>
            <a:r>
              <a:rPr lang="en-US" b="1" dirty="0" err="1"/>
              <a:t>Bảo</a:t>
            </a:r>
            <a:r>
              <a:rPr lang="en-US" b="1" dirty="0"/>
              <a:t> </a:t>
            </a:r>
            <a:r>
              <a:rPr lang="en-US" b="1" dirty="0" err="1"/>
              <a:t>vệ</a:t>
            </a:r>
            <a:r>
              <a:rPr lang="en-US" b="1" dirty="0"/>
              <a:t> </a:t>
            </a:r>
            <a:r>
              <a:rPr lang="en-US" b="1" dirty="0" err="1"/>
              <a:t>bằng</a:t>
            </a:r>
            <a:r>
              <a:rPr lang="en-US" b="1" dirty="0"/>
              <a:t> </a:t>
            </a:r>
            <a:r>
              <a:rPr lang="en-US" b="1" dirty="0" err="1" smtClean="0"/>
              <a:t>Varistor</a:t>
            </a:r>
            <a:endParaRPr lang="en-US" b="1" dirty="0" smtClean="0"/>
          </a:p>
          <a:p>
            <a:pPr marL="0" indent="0">
              <a:buNone/>
            </a:pPr>
            <a:r>
              <a:rPr lang="en-US" b="1" dirty="0"/>
              <a:t>2.2.1 </a:t>
            </a:r>
            <a:r>
              <a:rPr lang="en-US" b="1" dirty="0" err="1"/>
              <a:t>Nguyên</a:t>
            </a:r>
            <a:r>
              <a:rPr lang="en-US" b="1" dirty="0"/>
              <a:t> </a:t>
            </a:r>
            <a:r>
              <a:rPr lang="en-US" b="1" dirty="0" err="1"/>
              <a:t>tắc</a:t>
            </a:r>
            <a:r>
              <a:rPr lang="en-US" b="1" dirty="0"/>
              <a:t> </a:t>
            </a:r>
            <a:r>
              <a:rPr lang="en-US" b="1" dirty="0" err="1"/>
              <a:t>bảo</a:t>
            </a:r>
            <a:r>
              <a:rPr lang="en-US" b="1" dirty="0"/>
              <a:t> </a:t>
            </a:r>
            <a:r>
              <a:rPr lang="en-US" b="1" dirty="0" err="1"/>
              <a:t>vệ</a:t>
            </a:r>
            <a:r>
              <a:rPr lang="en-US" b="1" dirty="0"/>
              <a:t> </a:t>
            </a:r>
            <a:r>
              <a:rPr lang="en-US" b="1" dirty="0" err="1"/>
              <a:t>và</a:t>
            </a:r>
            <a:r>
              <a:rPr lang="en-US" b="1" dirty="0"/>
              <a:t> </a:t>
            </a:r>
            <a:r>
              <a:rPr lang="en-US" b="1" dirty="0" err="1"/>
              <a:t>trở</a:t>
            </a:r>
            <a:r>
              <a:rPr lang="en-US" b="1" dirty="0"/>
              <a:t> </a:t>
            </a:r>
            <a:r>
              <a:rPr lang="en-US" b="1" dirty="0" err="1"/>
              <a:t>kháng</a:t>
            </a:r>
            <a:r>
              <a:rPr lang="en-US" b="1" dirty="0"/>
              <a:t> </a:t>
            </a:r>
            <a:r>
              <a:rPr lang="en-US" b="1" dirty="0" err="1"/>
              <a:t>đặc</a:t>
            </a:r>
            <a:r>
              <a:rPr lang="en-US" b="1" dirty="0"/>
              <a:t> </a:t>
            </a:r>
            <a:r>
              <a:rPr lang="en-US" b="1" dirty="0" err="1"/>
              <a:t>trưng</a:t>
            </a:r>
            <a:endParaRPr lang="vi-VN" b="1" dirty="0"/>
          </a:p>
          <a:p>
            <a:pPr marL="0" indent="0">
              <a:buNone/>
            </a:pP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750516"/>
            <a:ext cx="5466953" cy="4894262"/>
          </a:xfrm>
          <a:prstGeom prst="rect">
            <a:avLst/>
          </a:prstGeom>
          <a:noFill/>
          <a:ln>
            <a:noFill/>
          </a:ln>
        </p:spPr>
      </p:pic>
      <p:sp>
        <p:nvSpPr>
          <p:cNvPr id="10" name="Rectangle 3"/>
          <p:cNvSpPr txBox="1">
            <a:spLocks noChangeArrowheads="1"/>
          </p:cNvSpPr>
          <p:nvPr/>
        </p:nvSpPr>
        <p:spPr>
          <a:xfrm>
            <a:off x="432731" y="2852936"/>
            <a:ext cx="2915133" cy="3456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Giá</a:t>
            </a:r>
            <a:r>
              <a:rPr lang="en-US" dirty="0" smtClean="0"/>
              <a:t> </a:t>
            </a:r>
            <a:r>
              <a:rPr lang="en-US" dirty="0" err="1" smtClean="0"/>
              <a:t>trị</a:t>
            </a:r>
            <a:r>
              <a:rPr lang="en-US" dirty="0" smtClean="0"/>
              <a:t> </a:t>
            </a:r>
            <a:r>
              <a:rPr lang="en-US" dirty="0" err="1" smtClean="0"/>
              <a:t>điện</a:t>
            </a:r>
            <a:r>
              <a:rPr lang="en-US" dirty="0" smtClean="0"/>
              <a:t> </a:t>
            </a:r>
            <a:r>
              <a:rPr lang="en-US" dirty="0" err="1" smtClean="0"/>
              <a:t>áp</a:t>
            </a:r>
            <a:r>
              <a:rPr lang="en-US" dirty="0" smtClean="0"/>
              <a:t> </a:t>
            </a:r>
            <a:r>
              <a:rPr lang="en-US" dirty="0" err="1" smtClean="0"/>
              <a:t>hạn</a:t>
            </a:r>
            <a:r>
              <a:rPr lang="en-US" dirty="0" smtClean="0"/>
              <a:t> </a:t>
            </a:r>
            <a:r>
              <a:rPr lang="en-US" dirty="0" err="1" smtClean="0"/>
              <a:t>chế</a:t>
            </a:r>
            <a:r>
              <a:rPr lang="en-US" dirty="0" smtClean="0"/>
              <a:t> </a:t>
            </a:r>
            <a:r>
              <a:rPr lang="en-US" dirty="0" err="1" smtClean="0"/>
              <a:t>của</a:t>
            </a:r>
            <a:r>
              <a:rPr lang="en-US" dirty="0" smtClean="0"/>
              <a:t> </a:t>
            </a:r>
            <a:r>
              <a:rPr lang="en-US" dirty="0" err="1" smtClean="0"/>
              <a:t>varistor</a:t>
            </a:r>
            <a:r>
              <a:rPr lang="en-US" dirty="0" smtClean="0"/>
              <a:t> </a:t>
            </a:r>
            <a:r>
              <a:rPr lang="en-US" dirty="0" err="1" smtClean="0"/>
              <a:t>không</a:t>
            </a:r>
            <a:r>
              <a:rPr lang="en-US" dirty="0" smtClean="0"/>
              <a:t> </a:t>
            </a:r>
            <a:r>
              <a:rPr lang="en-US" dirty="0" err="1" smtClean="0"/>
              <a:t>như</a:t>
            </a:r>
            <a:r>
              <a:rPr lang="en-US" dirty="0" smtClean="0"/>
              <a:t> </a:t>
            </a:r>
            <a:r>
              <a:rPr lang="en-US" dirty="0" err="1" smtClean="0"/>
              <a:t>nhau</a:t>
            </a:r>
            <a:r>
              <a:rPr lang="en-US" dirty="0" smtClean="0"/>
              <a:t> ở </a:t>
            </a:r>
            <a:r>
              <a:rPr lang="en-US" dirty="0" err="1" smtClean="0"/>
              <a:t>các</a:t>
            </a:r>
            <a:r>
              <a:rPr lang="en-US" dirty="0" smtClean="0"/>
              <a:t> </a:t>
            </a:r>
            <a:r>
              <a:rPr lang="en-US" dirty="0" err="1" smtClean="0"/>
              <a:t>xung</a:t>
            </a:r>
            <a:r>
              <a:rPr lang="en-US" dirty="0" smtClean="0"/>
              <a:t> </a:t>
            </a:r>
            <a:r>
              <a:rPr lang="en-US" dirty="0" err="1" smtClean="0"/>
              <a:t>điện</a:t>
            </a:r>
            <a:r>
              <a:rPr lang="en-US" dirty="0" smtClean="0"/>
              <a:t> </a:t>
            </a:r>
            <a:r>
              <a:rPr lang="en-US" dirty="0" err="1" smtClean="0"/>
              <a:t>áp</a:t>
            </a:r>
            <a:endParaRPr lang="vi-VN" dirty="0"/>
          </a:p>
        </p:txBody>
      </p:sp>
      <p:sp>
        <p:nvSpPr>
          <p:cNvPr id="11" name="Rectangle 3"/>
          <p:cNvSpPr txBox="1">
            <a:spLocks noChangeArrowheads="1"/>
          </p:cNvSpPr>
          <p:nvPr/>
        </p:nvSpPr>
        <p:spPr>
          <a:xfrm>
            <a:off x="457200" y="1181100"/>
            <a:ext cx="8003232" cy="14558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2.2 </a:t>
            </a:r>
            <a:r>
              <a:rPr lang="en-US" b="1" dirty="0" err="1" smtClean="0"/>
              <a:t>Bảo</a:t>
            </a:r>
            <a:r>
              <a:rPr lang="en-US" b="1" dirty="0" smtClean="0"/>
              <a:t> </a:t>
            </a:r>
            <a:r>
              <a:rPr lang="en-US" b="1" dirty="0" err="1" smtClean="0"/>
              <a:t>vệ</a:t>
            </a:r>
            <a:r>
              <a:rPr lang="en-US" b="1" dirty="0" smtClean="0"/>
              <a:t> </a:t>
            </a:r>
            <a:r>
              <a:rPr lang="en-US" b="1" dirty="0" err="1" smtClean="0"/>
              <a:t>bằng</a:t>
            </a:r>
            <a:r>
              <a:rPr lang="en-US" b="1" dirty="0" smtClean="0"/>
              <a:t> </a:t>
            </a:r>
            <a:r>
              <a:rPr lang="en-US" b="1" dirty="0" err="1" smtClean="0"/>
              <a:t>Varistor</a:t>
            </a:r>
            <a:endParaRPr lang="vi-VN" b="1"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2.2 </a:t>
            </a:r>
            <a:r>
              <a:rPr lang="en-US" b="1" dirty="0" err="1" smtClean="0"/>
              <a:t>Bảo</a:t>
            </a:r>
            <a:r>
              <a:rPr lang="en-US" b="1" dirty="0" smtClean="0"/>
              <a:t> </a:t>
            </a:r>
            <a:r>
              <a:rPr lang="en-US" b="1" dirty="0" err="1" smtClean="0"/>
              <a:t>vệ</a:t>
            </a:r>
            <a:r>
              <a:rPr lang="en-US" b="1" dirty="0" smtClean="0"/>
              <a:t> </a:t>
            </a:r>
            <a:r>
              <a:rPr lang="en-US" b="1" dirty="0" err="1" smtClean="0"/>
              <a:t>bằng</a:t>
            </a:r>
            <a:r>
              <a:rPr lang="en-US" b="1" dirty="0" smtClean="0"/>
              <a:t> </a:t>
            </a:r>
            <a:r>
              <a:rPr lang="en-US" b="1" dirty="0" err="1" smtClean="0"/>
              <a:t>Varistor</a:t>
            </a:r>
            <a:endParaRPr lang="vi-VN" b="1" dirty="0"/>
          </a:p>
        </p:txBody>
      </p:sp>
    </p:spTree>
    <p:extLst>
      <p:ext uri="{BB962C8B-B14F-4D97-AF65-F5344CB8AC3E}">
        <p14:creationId xmlns:p14="http://schemas.microsoft.com/office/powerpoint/2010/main" val="113167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a:solidFill>
                  <a:srgbClr val="009900"/>
                </a:solidFill>
                <a:latin typeface="Times New Roman" pitchFamily="18" charset="0"/>
                <a:cs typeface="Times New Roman" pitchFamily="18" charset="0"/>
              </a:rPr>
              <a:t>2</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Sử</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dụng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311796"/>
          </a:xfrm>
        </p:spPr>
        <p:txBody>
          <a:bodyPr/>
          <a:lstStyle/>
          <a:p>
            <a:pPr marL="0" indent="0">
              <a:buNone/>
            </a:pPr>
            <a:r>
              <a:rPr lang="en-US" b="1" dirty="0"/>
              <a:t>2.2 </a:t>
            </a:r>
            <a:r>
              <a:rPr lang="en-US" b="1" dirty="0" err="1"/>
              <a:t>Bảo</a:t>
            </a:r>
            <a:r>
              <a:rPr lang="en-US" b="1" dirty="0"/>
              <a:t> </a:t>
            </a:r>
            <a:r>
              <a:rPr lang="en-US" b="1" dirty="0" err="1"/>
              <a:t>vệ</a:t>
            </a:r>
            <a:r>
              <a:rPr lang="en-US" b="1" dirty="0"/>
              <a:t> </a:t>
            </a:r>
            <a:r>
              <a:rPr lang="en-US" b="1" dirty="0" err="1"/>
              <a:t>bằng</a:t>
            </a:r>
            <a:r>
              <a:rPr lang="en-US" b="1" dirty="0"/>
              <a:t> </a:t>
            </a:r>
            <a:r>
              <a:rPr lang="en-US" b="1" dirty="0" err="1"/>
              <a:t>Varistor</a:t>
            </a:r>
            <a:endParaRPr lang="vi-VN" b="1" dirty="0"/>
          </a:p>
        </p:txBody>
      </p:sp>
      <p:sp>
        <p:nvSpPr>
          <p:cNvPr id="6" name="Rectangle 3"/>
          <p:cNvSpPr txBox="1">
            <a:spLocks noChangeArrowheads="1"/>
          </p:cNvSpPr>
          <p:nvPr/>
        </p:nvSpPr>
        <p:spPr>
          <a:xfrm>
            <a:off x="450492" y="1772816"/>
            <a:ext cx="8297972" cy="6627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9264" y="2060848"/>
            <a:ext cx="5616624" cy="4645488"/>
          </a:xfrm>
          <a:prstGeom prst="rect">
            <a:avLst/>
          </a:prstGeom>
          <a:noFill/>
          <a:ln>
            <a:noFill/>
          </a:ln>
        </p:spPr>
      </p:pic>
      <p:sp>
        <p:nvSpPr>
          <p:cNvPr id="10" name="Rectangle 3"/>
          <p:cNvSpPr txBox="1">
            <a:spLocks noChangeArrowheads="1"/>
          </p:cNvSpPr>
          <p:nvPr/>
        </p:nvSpPr>
        <p:spPr>
          <a:xfrm>
            <a:off x="450492" y="1779687"/>
            <a:ext cx="8013700" cy="13117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2.2.2 Minh </a:t>
            </a:r>
            <a:r>
              <a:rPr lang="en-US" b="1" dirty="0" err="1"/>
              <a:t>họa</a:t>
            </a:r>
            <a:r>
              <a:rPr lang="en-US" b="1" dirty="0"/>
              <a:t> </a:t>
            </a:r>
            <a:r>
              <a:rPr lang="en-US" b="1" dirty="0" err="1"/>
              <a:t>hoạt</a:t>
            </a:r>
            <a:r>
              <a:rPr lang="en-US" b="1" dirty="0"/>
              <a:t> </a:t>
            </a:r>
            <a:r>
              <a:rPr lang="en-US" b="1" dirty="0" err="1" smtClean="0"/>
              <a:t>động</a:t>
            </a:r>
            <a:r>
              <a:rPr lang="en-US" b="1" dirty="0" smtClean="0"/>
              <a:t> </a:t>
            </a:r>
            <a:r>
              <a:rPr lang="en-US" b="1" dirty="0" err="1" smtClean="0"/>
              <a:t>bảo</a:t>
            </a:r>
            <a:r>
              <a:rPr lang="en-US" b="1" dirty="0" smtClean="0"/>
              <a:t> </a:t>
            </a:r>
            <a:r>
              <a:rPr lang="en-US" b="1" dirty="0" err="1" smtClean="0"/>
              <a:t>vệ</a:t>
            </a:r>
            <a:r>
              <a:rPr lang="en-US" b="1" dirty="0" smtClean="0"/>
              <a:t> </a:t>
            </a:r>
            <a:r>
              <a:rPr lang="en-US" b="1" dirty="0" err="1"/>
              <a:t>của</a:t>
            </a:r>
            <a:r>
              <a:rPr lang="en-US" b="1" dirty="0"/>
              <a:t> </a:t>
            </a:r>
            <a:r>
              <a:rPr lang="en-US" b="1" dirty="0" err="1"/>
              <a:t>varistor</a:t>
            </a:r>
            <a:r>
              <a:rPr lang="en-US" b="1" dirty="0"/>
              <a:t> </a:t>
            </a:r>
            <a:endParaRPr lang="vi-VN" b="1" dirty="0"/>
          </a:p>
        </p:txBody>
      </p:sp>
    </p:spTree>
    <p:extLst>
      <p:ext uri="{BB962C8B-B14F-4D97-AF65-F5344CB8AC3E}">
        <p14:creationId xmlns:p14="http://schemas.microsoft.com/office/powerpoint/2010/main" val="113167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a:solidFill>
                  <a:srgbClr val="009900"/>
                </a:solidFill>
                <a:latin typeface="Times New Roman" pitchFamily="18" charset="0"/>
                <a:cs typeface="Times New Roman" pitchFamily="18" charset="0"/>
              </a:rPr>
              <a:t>2</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Sử</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dụng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735732"/>
          </a:xfrm>
        </p:spPr>
        <p:txBody>
          <a:bodyPr/>
          <a:lstStyle/>
          <a:p>
            <a:pPr marL="0" indent="0">
              <a:buNone/>
            </a:pPr>
            <a:r>
              <a:rPr lang="en-US" b="1" dirty="0" smtClean="0"/>
              <a:t>2.3 </a:t>
            </a:r>
            <a:r>
              <a:rPr lang="en-US" b="1" dirty="0" err="1"/>
              <a:t>Sơ</a:t>
            </a:r>
            <a:r>
              <a:rPr lang="en-US" b="1" dirty="0"/>
              <a:t> </a:t>
            </a:r>
            <a:r>
              <a:rPr lang="en-US" b="1" dirty="0" err="1"/>
              <a:t>đồ</a:t>
            </a:r>
            <a:r>
              <a:rPr lang="en-US" b="1" dirty="0"/>
              <a:t> </a:t>
            </a:r>
            <a:r>
              <a:rPr lang="en-US" b="1" dirty="0" err="1"/>
              <a:t>bảo</a:t>
            </a:r>
            <a:r>
              <a:rPr lang="en-US" b="1" dirty="0"/>
              <a:t> </a:t>
            </a:r>
            <a:r>
              <a:rPr lang="en-US" b="1" dirty="0" err="1"/>
              <a:t>vệ</a:t>
            </a:r>
            <a:r>
              <a:rPr lang="en-US" b="1" dirty="0"/>
              <a:t> </a:t>
            </a:r>
            <a:r>
              <a:rPr lang="en-US" b="1" dirty="0" err="1" smtClean="0"/>
              <a:t>đầy</a:t>
            </a:r>
            <a:r>
              <a:rPr lang="en-US" b="1" dirty="0" smtClean="0"/>
              <a:t> </a:t>
            </a:r>
            <a:r>
              <a:rPr lang="en-US" b="1" dirty="0" err="1" smtClean="0"/>
              <a:t>đủ</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58415"/>
            <a:ext cx="7560839" cy="339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a:xfrm>
            <a:off x="385129" y="5157192"/>
            <a:ext cx="8013700" cy="129614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smtClean="0">
                <a:solidFill>
                  <a:srgbClr val="FF0000"/>
                </a:solidFill>
              </a:rPr>
              <a:t>Lưu</a:t>
            </a:r>
            <a:r>
              <a:rPr lang="en-US" b="1" dirty="0" smtClean="0">
                <a:solidFill>
                  <a:srgbClr val="FF0000"/>
                </a:solidFill>
              </a:rPr>
              <a:t> ý: </a:t>
            </a:r>
            <a:r>
              <a:rPr lang="en-US" b="1" dirty="0" err="1" smtClean="0">
                <a:solidFill>
                  <a:srgbClr val="FF0000"/>
                </a:solidFill>
              </a:rPr>
              <a:t>Khi</a:t>
            </a:r>
            <a:r>
              <a:rPr lang="en-US" b="1" dirty="0" smtClean="0">
                <a:solidFill>
                  <a:srgbClr val="FF0000"/>
                </a:solidFill>
              </a:rPr>
              <a:t> GDT Gas </a:t>
            </a:r>
            <a:r>
              <a:rPr lang="en-US" b="1" dirty="0" err="1" smtClean="0">
                <a:solidFill>
                  <a:srgbClr val="FF0000"/>
                </a:solidFill>
              </a:rPr>
              <a:t>dẫn</a:t>
            </a:r>
            <a:r>
              <a:rPr lang="en-US" b="1" dirty="0" smtClean="0">
                <a:solidFill>
                  <a:srgbClr val="FF0000"/>
                </a:solidFill>
              </a:rPr>
              <a:t>, </a:t>
            </a:r>
            <a:r>
              <a:rPr lang="en-US" b="1" dirty="0" err="1" smtClean="0">
                <a:solidFill>
                  <a:srgbClr val="FF0000"/>
                </a:solidFill>
              </a:rPr>
              <a:t>có</a:t>
            </a:r>
            <a:r>
              <a:rPr lang="en-US" b="1" dirty="0" smtClean="0">
                <a:solidFill>
                  <a:srgbClr val="FF0000"/>
                </a:solidFill>
              </a:rPr>
              <a:t> </a:t>
            </a:r>
            <a:r>
              <a:rPr lang="en-US" b="1" dirty="0" err="1" smtClean="0">
                <a:solidFill>
                  <a:srgbClr val="FF0000"/>
                </a:solidFill>
              </a:rPr>
              <a:t>dòng</a:t>
            </a:r>
            <a:r>
              <a:rPr lang="en-US" b="1" dirty="0" smtClean="0">
                <a:solidFill>
                  <a:srgbClr val="FF0000"/>
                </a:solidFill>
              </a:rPr>
              <a:t> </a:t>
            </a:r>
            <a:r>
              <a:rPr lang="en-US" b="1" dirty="0" err="1" smtClean="0">
                <a:solidFill>
                  <a:srgbClr val="FF0000"/>
                </a:solidFill>
              </a:rPr>
              <a:t>hồ</a:t>
            </a:r>
            <a:r>
              <a:rPr lang="en-US" b="1" dirty="0" smtClean="0">
                <a:solidFill>
                  <a:srgbClr val="FF0000"/>
                </a:solidFill>
              </a:rPr>
              <a:t> </a:t>
            </a:r>
            <a:r>
              <a:rPr lang="en-US" b="1" dirty="0" err="1" smtClean="0">
                <a:solidFill>
                  <a:srgbClr val="FF0000"/>
                </a:solidFill>
              </a:rPr>
              <a:t>quang</a:t>
            </a:r>
            <a:r>
              <a:rPr lang="en-US" b="1" dirty="0" smtClean="0">
                <a:solidFill>
                  <a:srgbClr val="FF0000"/>
                </a:solidFill>
              </a:rPr>
              <a:t> </a:t>
            </a:r>
            <a:r>
              <a:rPr lang="en-US" b="1" dirty="0" err="1" smtClean="0">
                <a:solidFill>
                  <a:srgbClr val="FF0000"/>
                </a:solidFill>
              </a:rPr>
              <a:t>sẽ</a:t>
            </a:r>
            <a:r>
              <a:rPr lang="en-US" b="1" dirty="0" smtClean="0">
                <a:solidFill>
                  <a:srgbClr val="FF0000"/>
                </a:solidFill>
              </a:rPr>
              <a:t> </a:t>
            </a:r>
            <a:r>
              <a:rPr lang="en-US" b="1" dirty="0" err="1" smtClean="0">
                <a:solidFill>
                  <a:srgbClr val="FF0000"/>
                </a:solidFill>
              </a:rPr>
              <a:t>có</a:t>
            </a:r>
            <a:r>
              <a:rPr lang="en-US" b="1" dirty="0" smtClean="0">
                <a:solidFill>
                  <a:srgbClr val="FF0000"/>
                </a:solidFill>
              </a:rPr>
              <a:t> </a:t>
            </a:r>
            <a:r>
              <a:rPr lang="en-US" b="1" dirty="0" err="1" smtClean="0">
                <a:solidFill>
                  <a:srgbClr val="FF0000"/>
                </a:solidFill>
              </a:rPr>
              <a:t>điện</a:t>
            </a:r>
            <a:r>
              <a:rPr lang="en-US" b="1" dirty="0" smtClean="0">
                <a:solidFill>
                  <a:srgbClr val="FF0000"/>
                </a:solidFill>
              </a:rPr>
              <a:t> </a:t>
            </a:r>
            <a:r>
              <a:rPr lang="en-US" b="1" dirty="0" err="1" smtClean="0">
                <a:solidFill>
                  <a:srgbClr val="FF0000"/>
                </a:solidFill>
              </a:rPr>
              <a:t>áp</a:t>
            </a:r>
            <a:r>
              <a:rPr lang="en-US" b="1" dirty="0" smtClean="0">
                <a:solidFill>
                  <a:srgbClr val="FF0000"/>
                </a:solidFill>
              </a:rPr>
              <a:t> </a:t>
            </a:r>
            <a:r>
              <a:rPr lang="en-US" b="1" dirty="0" err="1" smtClean="0">
                <a:solidFill>
                  <a:srgbClr val="FF0000"/>
                </a:solidFill>
              </a:rPr>
              <a:t>hai</a:t>
            </a:r>
            <a:r>
              <a:rPr lang="en-US" b="1" dirty="0" smtClean="0">
                <a:solidFill>
                  <a:srgbClr val="FF0000"/>
                </a:solidFill>
              </a:rPr>
              <a:t> </a:t>
            </a:r>
            <a:r>
              <a:rPr lang="en-US" b="1" dirty="0" err="1" smtClean="0">
                <a:solidFill>
                  <a:srgbClr val="FF0000"/>
                </a:solidFill>
              </a:rPr>
              <a:t>cực</a:t>
            </a:r>
            <a:r>
              <a:rPr lang="en-US" b="1" dirty="0" smtClean="0">
                <a:solidFill>
                  <a:srgbClr val="FF0000"/>
                </a:solidFill>
              </a:rPr>
              <a:t> </a:t>
            </a:r>
            <a:r>
              <a:rPr lang="en-US" b="1" dirty="0" err="1" smtClean="0">
                <a:solidFill>
                  <a:srgbClr val="FF0000"/>
                </a:solidFill>
              </a:rPr>
              <a:t>bằng</a:t>
            </a:r>
            <a:r>
              <a:rPr lang="en-US" b="1" dirty="0" smtClean="0">
                <a:solidFill>
                  <a:srgbClr val="FF0000"/>
                </a:solidFill>
              </a:rPr>
              <a:t> </a:t>
            </a:r>
            <a:r>
              <a:rPr lang="en-US" b="1" dirty="0" err="1" smtClean="0">
                <a:solidFill>
                  <a:srgbClr val="FF0000"/>
                </a:solidFill>
              </a:rPr>
              <a:t>điện</a:t>
            </a:r>
            <a:r>
              <a:rPr lang="en-US" b="1" dirty="0" smtClean="0">
                <a:solidFill>
                  <a:srgbClr val="FF0000"/>
                </a:solidFill>
              </a:rPr>
              <a:t> </a:t>
            </a:r>
            <a:r>
              <a:rPr lang="en-US" b="1" dirty="0" err="1" smtClean="0">
                <a:solidFill>
                  <a:srgbClr val="FF0000"/>
                </a:solidFill>
              </a:rPr>
              <a:t>áp</a:t>
            </a:r>
            <a:r>
              <a:rPr lang="en-US" b="1" dirty="0" smtClean="0">
                <a:solidFill>
                  <a:srgbClr val="FF0000"/>
                </a:solidFill>
              </a:rPr>
              <a:t> </a:t>
            </a:r>
            <a:r>
              <a:rPr lang="en-US" b="1" dirty="0" err="1" smtClean="0">
                <a:solidFill>
                  <a:srgbClr val="FF0000"/>
                </a:solidFill>
              </a:rPr>
              <a:t>hồ</a:t>
            </a:r>
            <a:r>
              <a:rPr lang="en-US" b="1" dirty="0" smtClean="0">
                <a:solidFill>
                  <a:srgbClr val="FF0000"/>
                </a:solidFill>
              </a:rPr>
              <a:t> </a:t>
            </a:r>
            <a:r>
              <a:rPr lang="en-US" b="1" dirty="0" err="1" smtClean="0">
                <a:solidFill>
                  <a:srgbClr val="FF0000"/>
                </a:solidFill>
              </a:rPr>
              <a:t>quang</a:t>
            </a:r>
            <a:r>
              <a:rPr lang="en-US" b="1" dirty="0" smtClean="0">
                <a:solidFill>
                  <a:srgbClr val="FF0000"/>
                </a:solidFill>
              </a:rPr>
              <a:t>, </a:t>
            </a:r>
            <a:r>
              <a:rPr lang="en-US" b="1" dirty="0" err="1" smtClean="0">
                <a:solidFill>
                  <a:srgbClr val="FF0000"/>
                </a:solidFill>
              </a:rPr>
              <a:t>chứ</a:t>
            </a:r>
            <a:r>
              <a:rPr lang="en-US" b="1" dirty="0" smtClean="0">
                <a:solidFill>
                  <a:srgbClr val="FF0000"/>
                </a:solidFill>
              </a:rPr>
              <a:t> </a:t>
            </a:r>
            <a:r>
              <a:rPr lang="en-US" b="1" dirty="0" err="1" smtClean="0">
                <a:solidFill>
                  <a:srgbClr val="FF0000"/>
                </a:solidFill>
              </a:rPr>
              <a:t>không</a:t>
            </a:r>
            <a:r>
              <a:rPr lang="en-US" b="1" dirty="0" smtClean="0">
                <a:solidFill>
                  <a:srgbClr val="FF0000"/>
                </a:solidFill>
              </a:rPr>
              <a:t> </a:t>
            </a:r>
            <a:r>
              <a:rPr lang="en-US" b="1" dirty="0" err="1" smtClean="0">
                <a:solidFill>
                  <a:srgbClr val="FF0000"/>
                </a:solidFill>
              </a:rPr>
              <a:t>phải</a:t>
            </a:r>
            <a:r>
              <a:rPr lang="en-US" b="1" dirty="0" smtClean="0">
                <a:solidFill>
                  <a:srgbClr val="FF0000"/>
                </a:solidFill>
              </a:rPr>
              <a:t> </a:t>
            </a:r>
            <a:r>
              <a:rPr lang="en-US" b="1" dirty="0" err="1" smtClean="0">
                <a:solidFill>
                  <a:srgbClr val="FF0000"/>
                </a:solidFill>
              </a:rPr>
              <a:t>điện</a:t>
            </a:r>
            <a:r>
              <a:rPr lang="en-US" b="1" dirty="0" smtClean="0">
                <a:solidFill>
                  <a:srgbClr val="FF0000"/>
                </a:solidFill>
              </a:rPr>
              <a:t> </a:t>
            </a:r>
            <a:r>
              <a:rPr lang="en-US" b="1" dirty="0" err="1" smtClean="0">
                <a:solidFill>
                  <a:srgbClr val="FF0000"/>
                </a:solidFill>
              </a:rPr>
              <a:t>áp</a:t>
            </a:r>
            <a:r>
              <a:rPr lang="en-US" b="1" dirty="0" smtClean="0">
                <a:solidFill>
                  <a:srgbClr val="FF0000"/>
                </a:solidFill>
              </a:rPr>
              <a:t> clamp </a:t>
            </a:r>
            <a:r>
              <a:rPr lang="en-US" b="1" dirty="0" err="1" smtClean="0">
                <a:solidFill>
                  <a:srgbClr val="FF0000"/>
                </a:solidFill>
              </a:rPr>
              <a:t>như</a:t>
            </a:r>
            <a:r>
              <a:rPr lang="en-US" b="1" dirty="0" smtClean="0">
                <a:solidFill>
                  <a:srgbClr val="FF0000"/>
                </a:solidFill>
              </a:rPr>
              <a:t> </a:t>
            </a:r>
            <a:r>
              <a:rPr lang="en-US" b="1" dirty="0" err="1" smtClean="0">
                <a:solidFill>
                  <a:srgbClr val="FF0000"/>
                </a:solidFill>
              </a:rPr>
              <a:t>varistor</a:t>
            </a:r>
            <a:r>
              <a:rPr lang="en-US" b="1" dirty="0" smtClean="0">
                <a:solidFill>
                  <a:srgbClr val="FF0000"/>
                </a:solidFill>
              </a:rPr>
              <a:t> </a:t>
            </a:r>
            <a:r>
              <a:rPr lang="en-US" b="1" dirty="0" err="1" smtClean="0">
                <a:solidFill>
                  <a:srgbClr val="FF0000"/>
                </a:solidFill>
              </a:rPr>
              <a:t>và</a:t>
            </a:r>
            <a:r>
              <a:rPr lang="en-US" b="1" dirty="0" smtClean="0">
                <a:solidFill>
                  <a:srgbClr val="FF0000"/>
                </a:solidFill>
              </a:rPr>
              <a:t> diode </a:t>
            </a:r>
            <a:r>
              <a:rPr lang="en-US" b="1" dirty="0" err="1" smtClean="0">
                <a:solidFill>
                  <a:srgbClr val="FF0000"/>
                </a:solidFill>
              </a:rPr>
              <a:t>zener</a:t>
            </a:r>
            <a:endParaRPr lang="vi-VN" b="1" dirty="0">
              <a:solidFill>
                <a:srgbClr val="FF0000"/>
              </a:solidFill>
            </a:endParaRPr>
          </a:p>
        </p:txBody>
      </p:sp>
    </p:spTree>
    <p:extLst>
      <p:ext uri="{BB962C8B-B14F-4D97-AF65-F5344CB8AC3E}">
        <p14:creationId xmlns:p14="http://schemas.microsoft.com/office/powerpoint/2010/main" val="4011974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735732"/>
          </a:xfrm>
        </p:spPr>
        <p:txBody>
          <a:bodyPr/>
          <a:lstStyle/>
          <a:p>
            <a:pPr marL="0" indent="0">
              <a:buNone/>
            </a:pPr>
            <a:r>
              <a:rPr lang="en-US" b="1" dirty="0" smtClean="0"/>
              <a:t>2.4 </a:t>
            </a:r>
            <a:r>
              <a:rPr lang="en-US" b="1" dirty="0" err="1"/>
              <a:t>Sơ</a:t>
            </a:r>
            <a:r>
              <a:rPr lang="en-US" b="1" dirty="0"/>
              <a:t> </a:t>
            </a:r>
            <a:r>
              <a:rPr lang="en-US" b="1" dirty="0" err="1"/>
              <a:t>đồ</a:t>
            </a:r>
            <a:r>
              <a:rPr lang="en-US" b="1" dirty="0"/>
              <a:t> </a:t>
            </a:r>
            <a:r>
              <a:rPr lang="en-US" b="1" dirty="0" err="1"/>
              <a:t>bảo</a:t>
            </a:r>
            <a:r>
              <a:rPr lang="en-US" b="1" dirty="0"/>
              <a:t> </a:t>
            </a:r>
            <a:r>
              <a:rPr lang="en-US" b="1" dirty="0" err="1"/>
              <a:t>vệ</a:t>
            </a:r>
            <a:r>
              <a:rPr lang="en-US" b="1" dirty="0"/>
              <a:t> </a:t>
            </a:r>
            <a:r>
              <a:rPr lang="en-US" b="1" dirty="0" err="1"/>
              <a:t>quá</a:t>
            </a:r>
            <a:r>
              <a:rPr lang="en-US" b="1" dirty="0"/>
              <a:t> </a:t>
            </a:r>
            <a:r>
              <a:rPr lang="en-US" b="1" dirty="0" err="1"/>
              <a:t>áp</a:t>
            </a:r>
            <a:r>
              <a:rPr lang="en-US" b="1" dirty="0"/>
              <a:t> </a:t>
            </a:r>
            <a:r>
              <a:rPr lang="en-US" b="1" dirty="0" err="1"/>
              <a:t>thường</a:t>
            </a:r>
            <a:r>
              <a:rPr lang="en-US" b="1" dirty="0"/>
              <a:t> </a:t>
            </a:r>
            <a:r>
              <a:rPr lang="en-US" b="1" dirty="0" err="1"/>
              <a:t>gặp</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5" name="Picture 4"/>
          <p:cNvPicPr/>
          <p:nvPr/>
        </p:nvPicPr>
        <p:blipFill>
          <a:blip r:embed="rId2"/>
          <a:stretch>
            <a:fillRect/>
          </a:stretch>
        </p:blipFill>
        <p:spPr>
          <a:xfrm>
            <a:off x="755576" y="1918331"/>
            <a:ext cx="3816424" cy="1978559"/>
          </a:xfrm>
          <a:prstGeom prst="rect">
            <a:avLst/>
          </a:prstGeom>
        </p:spPr>
      </p:pic>
      <p:pic>
        <p:nvPicPr>
          <p:cNvPr id="7" name="Picture 6"/>
          <p:cNvPicPr/>
          <p:nvPr/>
        </p:nvPicPr>
        <p:blipFill>
          <a:blip r:embed="rId3"/>
          <a:stretch>
            <a:fillRect/>
          </a:stretch>
        </p:blipFill>
        <p:spPr>
          <a:xfrm>
            <a:off x="4572000" y="1772816"/>
            <a:ext cx="3955015" cy="2124075"/>
          </a:xfrm>
          <a:prstGeom prst="rect">
            <a:avLst/>
          </a:prstGeom>
        </p:spPr>
      </p:pic>
      <p:pic>
        <p:nvPicPr>
          <p:cNvPr id="8" name="Picture 7" descr="9342528190_3def90dcf6_o"/>
          <p:cNvPicPr/>
          <p:nvPr/>
        </p:nvPicPr>
        <p:blipFill>
          <a:blip r:embed="rId4">
            <a:extLst>
              <a:ext uri="{28A0092B-C50C-407E-A947-70E740481C1C}">
                <a14:useLocalDpi xmlns:a14="http://schemas.microsoft.com/office/drawing/2010/main" val="0"/>
              </a:ext>
            </a:extLst>
          </a:blip>
          <a:srcRect/>
          <a:stretch>
            <a:fillRect/>
          </a:stretch>
        </p:blipFill>
        <p:spPr bwMode="auto">
          <a:xfrm>
            <a:off x="475073" y="4653136"/>
            <a:ext cx="2860040" cy="1275715"/>
          </a:xfrm>
          <a:prstGeom prst="rect">
            <a:avLst/>
          </a:prstGeom>
          <a:noFill/>
          <a:ln>
            <a:noFill/>
          </a:ln>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4356068"/>
            <a:ext cx="4321050" cy="180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974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5482952" cy="778098"/>
          </a:xfrm>
          <a:solidFill>
            <a:srgbClr val="FFFF00"/>
          </a:solidFill>
        </p:spPr>
        <p:txBody>
          <a:bodyPr/>
          <a:lstStyle/>
          <a:p>
            <a:r>
              <a:rPr lang="en-US" b="1" dirty="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vi-VN" dirty="0"/>
          </a:p>
        </p:txBody>
      </p:sp>
      <p:sp>
        <p:nvSpPr>
          <p:cNvPr id="3" name="Content Placeholder 2"/>
          <p:cNvSpPr>
            <a:spLocks noGrp="1"/>
          </p:cNvSpPr>
          <p:nvPr>
            <p:ph idx="1"/>
          </p:nvPr>
        </p:nvSpPr>
        <p:spPr>
          <a:xfrm>
            <a:off x="323528" y="1124745"/>
            <a:ext cx="8424936" cy="1393632"/>
          </a:xfrm>
        </p:spPr>
        <p:txBody>
          <a:bodyPr/>
          <a:lstStyle/>
          <a:p>
            <a:pPr marL="0" indent="0">
              <a:buNone/>
            </a:pPr>
            <a:r>
              <a:rPr lang="en-US" b="1" dirty="0"/>
              <a:t>2.4 </a:t>
            </a:r>
            <a:r>
              <a:rPr lang="en-US" b="1" dirty="0" err="1"/>
              <a:t>Sơ</a:t>
            </a:r>
            <a:r>
              <a:rPr lang="en-US" b="1" dirty="0"/>
              <a:t> </a:t>
            </a:r>
            <a:r>
              <a:rPr lang="en-US" b="1" dirty="0" err="1"/>
              <a:t>đồ</a:t>
            </a:r>
            <a:r>
              <a:rPr lang="en-US" b="1" dirty="0"/>
              <a:t> </a:t>
            </a:r>
            <a:r>
              <a:rPr lang="en-US" b="1" dirty="0" err="1"/>
              <a:t>bảo</a:t>
            </a:r>
            <a:r>
              <a:rPr lang="en-US" b="1" dirty="0"/>
              <a:t> </a:t>
            </a:r>
            <a:r>
              <a:rPr lang="en-US" b="1" dirty="0" err="1"/>
              <a:t>vệ</a:t>
            </a:r>
            <a:r>
              <a:rPr lang="en-US" b="1" dirty="0"/>
              <a:t> </a:t>
            </a:r>
            <a:r>
              <a:rPr lang="en-US" b="1" dirty="0" err="1"/>
              <a:t>quá</a:t>
            </a:r>
            <a:r>
              <a:rPr lang="en-US" b="1" dirty="0"/>
              <a:t> </a:t>
            </a:r>
            <a:r>
              <a:rPr lang="en-US" b="1" dirty="0" err="1"/>
              <a:t>áp</a:t>
            </a:r>
            <a:r>
              <a:rPr lang="en-US" b="1" dirty="0"/>
              <a:t> </a:t>
            </a:r>
            <a:r>
              <a:rPr lang="en-US" b="1" dirty="0" err="1"/>
              <a:t>thường</a:t>
            </a:r>
            <a:r>
              <a:rPr lang="en-US" b="1" dirty="0"/>
              <a:t> </a:t>
            </a:r>
            <a:r>
              <a:rPr lang="en-US" b="1" dirty="0" err="1" smtClean="0"/>
              <a:t>gặp</a:t>
            </a:r>
            <a:endParaRPr lang="en-US" b="1" dirty="0" smtClean="0"/>
          </a:p>
          <a:p>
            <a:pPr marL="0" indent="0">
              <a:buNone/>
            </a:pPr>
            <a:r>
              <a:rPr lang="en-US" dirty="0" err="1" smtClean="0"/>
              <a:t>Sơ</a:t>
            </a:r>
            <a:r>
              <a:rPr lang="en-US" dirty="0" smtClean="0"/>
              <a:t> </a:t>
            </a:r>
            <a:r>
              <a:rPr lang="en-US" dirty="0" err="1" smtClean="0"/>
              <a:t>đồ</a:t>
            </a:r>
            <a:r>
              <a:rPr lang="en-US" dirty="0" smtClean="0"/>
              <a:t> </a:t>
            </a:r>
            <a:r>
              <a:rPr lang="en-US" dirty="0" err="1" smtClean="0"/>
              <a:t>Rạng</a:t>
            </a:r>
            <a:r>
              <a:rPr lang="en-US" dirty="0" smtClean="0"/>
              <a:t> </a:t>
            </a:r>
            <a:r>
              <a:rPr lang="en-US" dirty="0" err="1" smtClean="0"/>
              <a:t>Đông</a:t>
            </a:r>
            <a:r>
              <a:rPr lang="en-US" dirty="0" smtClean="0"/>
              <a:t> </a:t>
            </a:r>
            <a:r>
              <a:rPr lang="en-US" dirty="0" err="1" smtClean="0"/>
              <a:t>đang</a:t>
            </a:r>
            <a:r>
              <a:rPr lang="en-US" dirty="0" smtClean="0"/>
              <a:t> </a:t>
            </a:r>
            <a:r>
              <a:rPr lang="en-US" dirty="0" err="1" smtClean="0"/>
              <a:t>dùng</a:t>
            </a:r>
            <a:endParaRPr lang="vi-VN" dirty="0"/>
          </a:p>
          <a:p>
            <a:endParaRPr lang="vi-V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92896"/>
            <a:ext cx="5616624" cy="38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619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807740"/>
          </a:xfrm>
        </p:spPr>
        <p:txBody>
          <a:bodyPr/>
          <a:lstStyle/>
          <a:p>
            <a:pPr marL="0" indent="0">
              <a:buNone/>
            </a:pPr>
            <a:r>
              <a:rPr lang="en-US" b="1" dirty="0"/>
              <a:t>2.5 </a:t>
            </a:r>
            <a:r>
              <a:rPr lang="en-US" b="1" dirty="0" err="1"/>
              <a:t>Lựa</a:t>
            </a:r>
            <a:r>
              <a:rPr lang="en-US" b="1" dirty="0"/>
              <a:t> chon </a:t>
            </a:r>
            <a:r>
              <a:rPr lang="en-US" b="1" dirty="0" err="1"/>
              <a:t>varistor</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5" name="Rectangle 3"/>
          <p:cNvSpPr txBox="1">
            <a:spLocks noChangeArrowheads="1"/>
          </p:cNvSpPr>
          <p:nvPr/>
        </p:nvSpPr>
        <p:spPr>
          <a:xfrm>
            <a:off x="450492" y="1772816"/>
            <a:ext cx="8013700" cy="468052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t>Lựa</a:t>
            </a:r>
            <a:r>
              <a:rPr lang="en-US" dirty="0"/>
              <a:t> chon </a:t>
            </a:r>
            <a:r>
              <a:rPr lang="en-US" dirty="0" err="1"/>
              <a:t>varistor</a:t>
            </a:r>
            <a:r>
              <a:rPr lang="en-US" dirty="0"/>
              <a:t> </a:t>
            </a:r>
            <a:r>
              <a:rPr lang="en-US" dirty="0" err="1"/>
              <a:t>có</a:t>
            </a:r>
            <a:r>
              <a:rPr lang="en-US" dirty="0"/>
              <a:t> 3 </a:t>
            </a:r>
            <a:r>
              <a:rPr lang="en-US" dirty="0" err="1"/>
              <a:t>bước</a:t>
            </a:r>
            <a:r>
              <a:rPr lang="en-US" dirty="0"/>
              <a:t> </a:t>
            </a:r>
            <a:r>
              <a:rPr lang="en-US" dirty="0" err="1"/>
              <a:t>sau</a:t>
            </a:r>
            <a:r>
              <a:rPr lang="en-US" dirty="0"/>
              <a:t> [V02]</a:t>
            </a:r>
            <a:endParaRPr lang="vi-VN" dirty="0"/>
          </a:p>
          <a:p>
            <a:pPr marL="0" indent="0">
              <a:buNone/>
            </a:pPr>
            <a:r>
              <a:rPr lang="en-US" i="1" dirty="0"/>
              <a:t>1. </a:t>
            </a:r>
            <a:r>
              <a:rPr lang="en-US" i="1" dirty="0" err="1"/>
              <a:t>Chọn</a:t>
            </a:r>
            <a:r>
              <a:rPr lang="en-US" i="1" dirty="0"/>
              <a:t> </a:t>
            </a:r>
            <a:r>
              <a:rPr lang="en-US" i="1" dirty="0" err="1"/>
              <a:t>varistor</a:t>
            </a:r>
            <a:r>
              <a:rPr lang="en-US" i="1" dirty="0"/>
              <a:t> </a:t>
            </a:r>
            <a:r>
              <a:rPr lang="en-US" i="1" dirty="0" err="1"/>
              <a:t>phù</a:t>
            </a:r>
            <a:r>
              <a:rPr lang="en-US" i="1" dirty="0"/>
              <a:t> </a:t>
            </a:r>
            <a:r>
              <a:rPr lang="en-US" i="1" dirty="0" err="1"/>
              <a:t>hợp</a:t>
            </a:r>
            <a:r>
              <a:rPr lang="en-US" i="1" dirty="0"/>
              <a:t> </a:t>
            </a:r>
            <a:r>
              <a:rPr lang="en-US" i="1" dirty="0" err="1"/>
              <a:t>với</a:t>
            </a:r>
            <a:r>
              <a:rPr lang="en-US" i="1" dirty="0"/>
              <a:t> </a:t>
            </a:r>
            <a:r>
              <a:rPr lang="en-US" i="1" dirty="0" err="1"/>
              <a:t>điện</a:t>
            </a:r>
            <a:r>
              <a:rPr lang="en-US" i="1" dirty="0"/>
              <a:t> </a:t>
            </a:r>
            <a:r>
              <a:rPr lang="en-US" i="1" dirty="0" err="1"/>
              <a:t>áp</a:t>
            </a:r>
            <a:r>
              <a:rPr lang="en-US" i="1" dirty="0"/>
              <a:t> </a:t>
            </a:r>
            <a:r>
              <a:rPr lang="en-US" i="1" dirty="0" err="1"/>
              <a:t>hoạt</a:t>
            </a:r>
            <a:r>
              <a:rPr lang="en-US" i="1" dirty="0"/>
              <a:t> </a:t>
            </a:r>
            <a:r>
              <a:rPr lang="en-US" i="1" dirty="0" err="1"/>
              <a:t>động</a:t>
            </a:r>
            <a:r>
              <a:rPr lang="en-US" i="1" dirty="0"/>
              <a:t>.</a:t>
            </a:r>
            <a:endParaRPr lang="vi-VN" dirty="0"/>
          </a:p>
          <a:p>
            <a:pPr marL="0" indent="0">
              <a:buNone/>
            </a:pPr>
            <a:r>
              <a:rPr lang="en-US" i="1" dirty="0"/>
              <a:t>2. </a:t>
            </a:r>
            <a:r>
              <a:rPr lang="en-US" i="1" dirty="0" err="1"/>
              <a:t>Xác</a:t>
            </a:r>
            <a:r>
              <a:rPr lang="en-US" i="1" dirty="0"/>
              <a:t> </a:t>
            </a:r>
            <a:r>
              <a:rPr lang="en-US" i="1" dirty="0" err="1"/>
              <a:t>định</a:t>
            </a:r>
            <a:r>
              <a:rPr lang="en-US" i="1" dirty="0"/>
              <a:t> </a:t>
            </a:r>
            <a:r>
              <a:rPr lang="en-US" i="1" dirty="0" err="1"/>
              <a:t>varistor</a:t>
            </a:r>
            <a:r>
              <a:rPr lang="en-US" i="1" dirty="0"/>
              <a:t> </a:t>
            </a:r>
            <a:r>
              <a:rPr lang="en-US" i="1" dirty="0" err="1"/>
              <a:t>phù</a:t>
            </a:r>
            <a:r>
              <a:rPr lang="en-US" i="1" dirty="0"/>
              <a:t> </a:t>
            </a:r>
            <a:r>
              <a:rPr lang="en-US" i="1" dirty="0" err="1"/>
              <a:t>hợp</a:t>
            </a:r>
            <a:r>
              <a:rPr lang="en-US" i="1" dirty="0"/>
              <a:t> </a:t>
            </a:r>
            <a:r>
              <a:rPr lang="en-US" i="1" dirty="0" err="1"/>
              <a:t>nhất</a:t>
            </a:r>
            <a:r>
              <a:rPr lang="en-US" i="1" dirty="0"/>
              <a:t> </a:t>
            </a:r>
            <a:r>
              <a:rPr lang="en-US" i="1" dirty="0" err="1"/>
              <a:t>cho</a:t>
            </a:r>
            <a:r>
              <a:rPr lang="en-US" i="1" dirty="0"/>
              <a:t> </a:t>
            </a:r>
            <a:r>
              <a:rPr lang="en-US" i="1" dirty="0" err="1"/>
              <a:t>ứng</a:t>
            </a:r>
            <a:r>
              <a:rPr lang="en-US" i="1" dirty="0"/>
              <a:t> </a:t>
            </a:r>
            <a:r>
              <a:rPr lang="en-US" i="1" dirty="0" err="1"/>
              <a:t>dụng</a:t>
            </a:r>
            <a:r>
              <a:rPr lang="en-US" i="1" dirty="0"/>
              <a:t> </a:t>
            </a:r>
            <a:r>
              <a:rPr lang="en-US" i="1" dirty="0" err="1"/>
              <a:t>dự</a:t>
            </a:r>
            <a:r>
              <a:rPr lang="en-US" i="1" dirty="0"/>
              <a:t> </a:t>
            </a:r>
            <a:r>
              <a:rPr lang="en-US" i="1" dirty="0" err="1"/>
              <a:t>định</a:t>
            </a:r>
            <a:r>
              <a:rPr lang="en-US" i="1" dirty="0"/>
              <a:t> </a:t>
            </a:r>
            <a:r>
              <a:rPr lang="en-US" i="1" dirty="0" err="1"/>
              <a:t>theo</a:t>
            </a:r>
            <a:r>
              <a:rPr lang="en-US" i="1" dirty="0"/>
              <a:t>:</a:t>
            </a:r>
            <a:endParaRPr lang="vi-VN" dirty="0"/>
          </a:p>
          <a:p>
            <a:pPr marL="0" indent="0">
              <a:buNone/>
            </a:pPr>
            <a:r>
              <a:rPr lang="en-US" dirty="0"/>
              <a:t>a) </a:t>
            </a:r>
            <a:r>
              <a:rPr lang="en-US" dirty="0" err="1"/>
              <a:t>Xung</a:t>
            </a:r>
            <a:r>
              <a:rPr lang="en-US" dirty="0"/>
              <a:t> </a:t>
            </a:r>
            <a:r>
              <a:rPr lang="en-US" dirty="0" err="1"/>
              <a:t>dòng</a:t>
            </a:r>
            <a:r>
              <a:rPr lang="en-US" dirty="0"/>
              <a:t> </a:t>
            </a:r>
            <a:r>
              <a:rPr lang="en-US" dirty="0" err="1"/>
              <a:t>điện</a:t>
            </a:r>
            <a:endParaRPr lang="vi-VN" dirty="0"/>
          </a:p>
          <a:p>
            <a:pPr marL="0" indent="0">
              <a:buNone/>
            </a:pPr>
            <a:r>
              <a:rPr lang="en-US" dirty="0"/>
              <a:t>b) </a:t>
            </a:r>
            <a:r>
              <a:rPr lang="en-US" dirty="0" err="1"/>
              <a:t>hấp</a:t>
            </a:r>
            <a:r>
              <a:rPr lang="en-US" dirty="0"/>
              <a:t> </a:t>
            </a:r>
            <a:r>
              <a:rPr lang="en-US" dirty="0" err="1"/>
              <a:t>thụ</a:t>
            </a:r>
            <a:r>
              <a:rPr lang="en-US" dirty="0"/>
              <a:t> </a:t>
            </a:r>
            <a:r>
              <a:rPr lang="en-US" dirty="0" err="1"/>
              <a:t>năng</a:t>
            </a:r>
            <a:r>
              <a:rPr lang="en-US" dirty="0"/>
              <a:t> </a:t>
            </a:r>
            <a:r>
              <a:rPr lang="en-US" dirty="0" err="1"/>
              <a:t>lượng</a:t>
            </a:r>
            <a:endParaRPr lang="vi-VN" dirty="0"/>
          </a:p>
          <a:p>
            <a:pPr marL="0" indent="0">
              <a:buNone/>
            </a:pPr>
            <a:r>
              <a:rPr lang="en-US" dirty="0"/>
              <a:t>c) </a:t>
            </a:r>
            <a:r>
              <a:rPr lang="en-US" dirty="0" err="1"/>
              <a:t>tản</a:t>
            </a:r>
            <a:r>
              <a:rPr lang="en-US" dirty="0"/>
              <a:t> </a:t>
            </a:r>
            <a:r>
              <a:rPr lang="en-US" dirty="0" err="1"/>
              <a:t>điện</a:t>
            </a:r>
            <a:r>
              <a:rPr lang="en-US" dirty="0"/>
              <a:t> </a:t>
            </a:r>
            <a:r>
              <a:rPr lang="en-US" dirty="0" err="1"/>
              <a:t>trung</a:t>
            </a:r>
            <a:r>
              <a:rPr lang="en-US" dirty="0"/>
              <a:t> </a:t>
            </a:r>
            <a:r>
              <a:rPr lang="en-US" dirty="0" err="1"/>
              <a:t>bình</a:t>
            </a:r>
            <a:endParaRPr lang="vi-VN" dirty="0"/>
          </a:p>
          <a:p>
            <a:pPr marL="0" indent="0">
              <a:buNone/>
            </a:pPr>
            <a:r>
              <a:rPr lang="en-US" dirty="0"/>
              <a:t>(</a:t>
            </a:r>
            <a:r>
              <a:rPr lang="en-US" dirty="0" err="1"/>
              <a:t>đối</a:t>
            </a:r>
            <a:r>
              <a:rPr lang="en-US" dirty="0"/>
              <a:t> </a:t>
            </a:r>
            <a:r>
              <a:rPr lang="en-US" dirty="0" err="1"/>
              <a:t>với</a:t>
            </a:r>
            <a:r>
              <a:rPr lang="en-US" dirty="0"/>
              <a:t> a </a:t>
            </a:r>
            <a:r>
              <a:rPr lang="en-US" dirty="0" err="1"/>
              <a:t>và</a:t>
            </a:r>
            <a:r>
              <a:rPr lang="en-US" dirty="0"/>
              <a:t> b </a:t>
            </a:r>
            <a:r>
              <a:rPr lang="en-US" dirty="0" err="1"/>
              <a:t>có</a:t>
            </a:r>
            <a:r>
              <a:rPr lang="en-US" dirty="0"/>
              <a:t> </a:t>
            </a:r>
            <a:r>
              <a:rPr lang="en-US" dirty="0" err="1"/>
              <a:t>ước</a:t>
            </a:r>
            <a:r>
              <a:rPr lang="en-US" dirty="0"/>
              <a:t> </a:t>
            </a:r>
            <a:r>
              <a:rPr lang="en-US" dirty="0" err="1"/>
              <a:t>tính</a:t>
            </a:r>
            <a:r>
              <a:rPr lang="en-US" dirty="0"/>
              <a:t> </a:t>
            </a:r>
            <a:r>
              <a:rPr lang="en-US" dirty="0" err="1"/>
              <a:t>số</a:t>
            </a:r>
            <a:r>
              <a:rPr lang="en-US" dirty="0"/>
              <a:t> </a:t>
            </a:r>
            <a:r>
              <a:rPr lang="en-US" dirty="0" err="1"/>
              <a:t>lần</a:t>
            </a:r>
            <a:r>
              <a:rPr lang="en-US" dirty="0"/>
              <a:t> </a:t>
            </a:r>
            <a:r>
              <a:rPr lang="en-US" dirty="0" err="1"/>
              <a:t>lặp</a:t>
            </a:r>
            <a:r>
              <a:rPr lang="en-US" dirty="0"/>
              <a:t> </a:t>
            </a:r>
            <a:r>
              <a:rPr lang="en-US" dirty="0" err="1"/>
              <a:t>lại</a:t>
            </a:r>
            <a:r>
              <a:rPr lang="en-US" dirty="0"/>
              <a:t>)</a:t>
            </a:r>
            <a:endParaRPr lang="vi-VN" dirty="0"/>
          </a:p>
          <a:p>
            <a:pPr marL="0" indent="0">
              <a:buNone/>
            </a:pPr>
            <a:r>
              <a:rPr lang="en-US" i="1" dirty="0"/>
              <a:t>3. </a:t>
            </a:r>
            <a:r>
              <a:rPr lang="en-US" i="1" dirty="0" err="1"/>
              <a:t>Xác</a:t>
            </a:r>
            <a:r>
              <a:rPr lang="en-US" i="1" dirty="0"/>
              <a:t> </a:t>
            </a:r>
            <a:r>
              <a:rPr lang="en-US" i="1" dirty="0" err="1"/>
              <a:t>định</a:t>
            </a:r>
            <a:r>
              <a:rPr lang="en-US" i="1" dirty="0"/>
              <a:t> </a:t>
            </a:r>
            <a:r>
              <a:rPr lang="en-US" i="1" dirty="0" err="1"/>
              <a:t>mức</a:t>
            </a:r>
            <a:r>
              <a:rPr lang="en-US" i="1" dirty="0"/>
              <a:t> </a:t>
            </a:r>
            <a:r>
              <a:rPr lang="en-US" i="1" dirty="0" err="1"/>
              <a:t>tăng</a:t>
            </a:r>
            <a:r>
              <a:rPr lang="en-US" i="1" dirty="0"/>
              <a:t> </a:t>
            </a:r>
            <a:r>
              <a:rPr lang="en-US" i="1" dirty="0" err="1"/>
              <a:t>điện</a:t>
            </a:r>
            <a:r>
              <a:rPr lang="en-US" i="1" dirty="0"/>
              <a:t> </a:t>
            </a:r>
            <a:r>
              <a:rPr lang="en-US" i="1" dirty="0" err="1"/>
              <a:t>áp</a:t>
            </a:r>
            <a:r>
              <a:rPr lang="en-US" i="1" dirty="0"/>
              <a:t> </a:t>
            </a:r>
            <a:r>
              <a:rPr lang="en-US" i="1" dirty="0" err="1"/>
              <a:t>tối</a:t>
            </a:r>
            <a:r>
              <a:rPr lang="en-US" i="1" dirty="0"/>
              <a:t> </a:t>
            </a:r>
            <a:r>
              <a:rPr lang="en-US" i="1" dirty="0" err="1"/>
              <a:t>đa</a:t>
            </a:r>
            <a:r>
              <a:rPr lang="en-US" i="1" dirty="0"/>
              <a:t> </a:t>
            </a:r>
            <a:r>
              <a:rPr lang="en-US" i="1" dirty="0" err="1"/>
              <a:t>có</a:t>
            </a:r>
            <a:r>
              <a:rPr lang="en-US" i="1" dirty="0"/>
              <a:t> </a:t>
            </a:r>
            <a:r>
              <a:rPr lang="en-US" i="1" dirty="0" err="1"/>
              <a:t>thể</a:t>
            </a:r>
            <a:r>
              <a:rPr lang="en-US" i="1" dirty="0"/>
              <a:t> </a:t>
            </a:r>
            <a:r>
              <a:rPr lang="en-US" i="1" dirty="0" err="1"/>
              <a:t>có</a:t>
            </a:r>
            <a:r>
              <a:rPr lang="en-US" i="1" dirty="0"/>
              <a:t> </a:t>
            </a:r>
            <a:r>
              <a:rPr lang="en-US" i="1" dirty="0" err="1"/>
              <a:t>trên</a:t>
            </a:r>
            <a:r>
              <a:rPr lang="en-US" i="1" dirty="0"/>
              <a:t> </a:t>
            </a:r>
            <a:r>
              <a:rPr lang="en-US" i="1" dirty="0" err="1"/>
              <a:t>varistor</a:t>
            </a:r>
            <a:r>
              <a:rPr lang="en-US" i="1" dirty="0"/>
              <a:t> </a:t>
            </a:r>
            <a:r>
              <a:rPr lang="en-US" i="1" dirty="0" err="1"/>
              <a:t>đã</a:t>
            </a:r>
            <a:r>
              <a:rPr lang="en-US" i="1" dirty="0"/>
              <a:t> </a:t>
            </a:r>
            <a:r>
              <a:rPr lang="en-US" i="1" dirty="0" err="1"/>
              <a:t>chọn</a:t>
            </a:r>
            <a:r>
              <a:rPr lang="en-US" i="1" dirty="0"/>
              <a:t> </a:t>
            </a:r>
            <a:r>
              <a:rPr lang="en-US" i="1" dirty="0" err="1"/>
              <a:t>trong</a:t>
            </a:r>
            <a:r>
              <a:rPr lang="en-US" i="1" dirty="0"/>
              <a:t> </a:t>
            </a:r>
            <a:r>
              <a:rPr lang="en-US" i="1" dirty="0" err="1"/>
              <a:t>trường</a:t>
            </a:r>
            <a:r>
              <a:rPr lang="en-US" i="1" dirty="0"/>
              <a:t> </a:t>
            </a:r>
            <a:r>
              <a:rPr lang="en-US" i="1" dirty="0" err="1"/>
              <a:t>hợp</a:t>
            </a:r>
            <a:r>
              <a:rPr lang="en-US" i="1" dirty="0"/>
              <a:t> </a:t>
            </a:r>
            <a:r>
              <a:rPr lang="en-US" i="1" dirty="0" err="1"/>
              <a:t>quá</a:t>
            </a:r>
            <a:r>
              <a:rPr lang="en-US" i="1" dirty="0"/>
              <a:t> </a:t>
            </a:r>
            <a:r>
              <a:rPr lang="en-US" i="1" dirty="0" err="1"/>
              <a:t>điện</a:t>
            </a:r>
            <a:r>
              <a:rPr lang="en-US" i="1" dirty="0"/>
              <a:t> </a:t>
            </a:r>
            <a:r>
              <a:rPr lang="en-US" i="1" dirty="0" err="1"/>
              <a:t>áp</a:t>
            </a:r>
            <a:r>
              <a:rPr lang="en-US" i="1" dirty="0"/>
              <a:t> </a:t>
            </a:r>
            <a:r>
              <a:rPr lang="en-US" i="1" dirty="0" err="1"/>
              <a:t>và</a:t>
            </a:r>
            <a:r>
              <a:rPr lang="en-US" i="1" dirty="0"/>
              <a:t> so </a:t>
            </a:r>
            <a:r>
              <a:rPr lang="en-US" i="1" dirty="0" err="1"/>
              <a:t>sánh</a:t>
            </a:r>
            <a:r>
              <a:rPr lang="en-US" i="1" dirty="0"/>
              <a:t> </a:t>
            </a:r>
            <a:r>
              <a:rPr lang="en-US" i="1" dirty="0" err="1"/>
              <a:t>với</a:t>
            </a:r>
            <a:r>
              <a:rPr lang="en-US" i="1" dirty="0"/>
              <a:t> </a:t>
            </a:r>
            <a:r>
              <a:rPr lang="en-US" i="1" dirty="0" err="1"/>
              <a:t>sức</a:t>
            </a:r>
            <a:r>
              <a:rPr lang="en-US" i="1" dirty="0"/>
              <a:t> </a:t>
            </a:r>
            <a:r>
              <a:rPr lang="en-US" i="1" dirty="0" err="1"/>
              <a:t>chịu</a:t>
            </a:r>
            <a:r>
              <a:rPr lang="en-US" i="1" dirty="0"/>
              <a:t> </a:t>
            </a:r>
            <a:r>
              <a:rPr lang="en-US" i="1" dirty="0" err="1"/>
              <a:t>đựng</a:t>
            </a:r>
            <a:r>
              <a:rPr lang="en-US" i="1" dirty="0"/>
              <a:t> </a:t>
            </a:r>
            <a:r>
              <a:rPr lang="en-US" i="1" dirty="0" err="1"/>
              <a:t>của</a:t>
            </a:r>
            <a:r>
              <a:rPr lang="en-US" i="1" dirty="0"/>
              <a:t> </a:t>
            </a:r>
            <a:r>
              <a:rPr lang="en-US" i="1" dirty="0" err="1"/>
              <a:t>phần</a:t>
            </a:r>
            <a:r>
              <a:rPr lang="en-US" i="1" dirty="0"/>
              <a:t> </a:t>
            </a:r>
            <a:r>
              <a:rPr lang="en-US" i="1" dirty="0" err="1"/>
              <a:t>tử</a:t>
            </a:r>
            <a:r>
              <a:rPr lang="en-US" i="1" dirty="0"/>
              <a:t> </a:t>
            </a:r>
            <a:r>
              <a:rPr lang="en-US" i="1" dirty="0" err="1"/>
              <a:t>hoặc</a:t>
            </a:r>
            <a:r>
              <a:rPr lang="en-US" i="1" dirty="0"/>
              <a:t> </a:t>
            </a:r>
            <a:r>
              <a:rPr lang="en-US" i="1" dirty="0" err="1"/>
              <a:t>mạch</a:t>
            </a:r>
            <a:r>
              <a:rPr lang="en-US" i="1" dirty="0"/>
              <a:t> </a:t>
            </a:r>
            <a:r>
              <a:rPr lang="en-US" i="1" dirty="0" err="1"/>
              <a:t>sẽ</a:t>
            </a:r>
            <a:r>
              <a:rPr lang="en-US" i="1" dirty="0"/>
              <a:t> </a:t>
            </a:r>
            <a:r>
              <a:rPr lang="en-US" i="1" dirty="0" err="1"/>
              <a:t>được</a:t>
            </a:r>
            <a:r>
              <a:rPr lang="en-US" i="1" dirty="0"/>
              <a:t> </a:t>
            </a:r>
            <a:r>
              <a:rPr lang="en-US" i="1" dirty="0" err="1"/>
              <a:t>bảo</a:t>
            </a:r>
            <a:r>
              <a:rPr lang="en-US" i="1" dirty="0"/>
              <a:t> </a:t>
            </a:r>
            <a:r>
              <a:rPr lang="en-US" i="1" dirty="0" err="1"/>
              <a:t>vệ</a:t>
            </a:r>
            <a:r>
              <a:rPr lang="en-US" i="1" dirty="0"/>
              <a:t>.</a:t>
            </a:r>
            <a:endParaRPr lang="vi-VN" dirty="0"/>
          </a:p>
        </p:txBody>
      </p:sp>
    </p:spTree>
    <p:extLst>
      <p:ext uri="{BB962C8B-B14F-4D97-AF65-F5344CB8AC3E}">
        <p14:creationId xmlns:p14="http://schemas.microsoft.com/office/powerpoint/2010/main" val="4011974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a:buNone/>
            </a:pPr>
            <a:r>
              <a:rPr lang="vi-VN" dirty="0" smtClean="0">
                <a:solidFill>
                  <a:srgbClr val="0000CC"/>
                </a:solidFill>
                <a:latin typeface="Times New Roman" pitchFamily="18" charset="0"/>
                <a:cs typeface="Times New Roman" pitchFamily="18" charset="0"/>
              </a:rPr>
              <a:t>So sánh các trường hợp bảo vệ khác nhau</a:t>
            </a:r>
            <a:endParaRPr lang="vi-VN" dirty="0"/>
          </a:p>
          <a:p>
            <a:pPr eaLnBrk="1" hangingPunct="1">
              <a:buFontTx/>
              <a:buNone/>
            </a:pPr>
            <a:endParaRPr lang="en-US"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83241082"/>
              </p:ext>
            </p:extLst>
          </p:nvPr>
        </p:nvGraphicFramePr>
        <p:xfrm>
          <a:off x="827584" y="1772816"/>
          <a:ext cx="7477125" cy="4562475"/>
        </p:xfrm>
        <a:graphic>
          <a:graphicData uri="http://schemas.openxmlformats.org/presentationml/2006/ole">
            <mc:AlternateContent xmlns:mc="http://schemas.openxmlformats.org/markup-compatibility/2006">
              <mc:Choice xmlns:v="urn:schemas-microsoft-com:vml" Requires="v">
                <p:oleObj spid="_x0000_s4114" name="Worksheet" r:id="rId3" imgW="7477092" imgH="4562417" progId="Excel.Sheet.12">
                  <p:embed/>
                </p:oleObj>
              </mc:Choice>
              <mc:Fallback>
                <p:oleObj name="Worksheet" r:id="rId3" imgW="7477092" imgH="4562417" progId="Excel.Sheet.12">
                  <p:embed/>
                  <p:pic>
                    <p:nvPicPr>
                      <p:cNvPr id="0" name=""/>
                      <p:cNvPicPr/>
                      <p:nvPr/>
                    </p:nvPicPr>
                    <p:blipFill>
                      <a:blip r:embed="rId4"/>
                      <a:stretch>
                        <a:fillRect/>
                      </a:stretch>
                    </p:blipFill>
                    <p:spPr>
                      <a:xfrm>
                        <a:off x="827584" y="1772816"/>
                        <a:ext cx="7477125" cy="4562475"/>
                      </a:xfrm>
                      <a:prstGeom prst="rect">
                        <a:avLst/>
                      </a:prstGeom>
                    </p:spPr>
                  </p:pic>
                </p:oleObj>
              </mc:Fallback>
            </mc:AlternateContent>
          </a:graphicData>
        </a:graphic>
      </p:graphicFrame>
    </p:spTree>
    <p:extLst>
      <p:ext uri="{BB962C8B-B14F-4D97-AF65-F5344CB8AC3E}">
        <p14:creationId xmlns:p14="http://schemas.microsoft.com/office/powerpoint/2010/main" val="4011974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363272" cy="1599828"/>
          </a:xfrm>
        </p:spPr>
        <p:txBody>
          <a:bodyPr/>
          <a:lstStyle/>
          <a:p>
            <a:pPr marL="0" indent="0">
              <a:buNone/>
            </a:pPr>
            <a:r>
              <a:rPr lang="en-US" b="1" dirty="0"/>
              <a:t>2.7 </a:t>
            </a:r>
            <a:r>
              <a:rPr lang="en-US" b="1" dirty="0" err="1"/>
              <a:t>Những</a:t>
            </a:r>
            <a:r>
              <a:rPr lang="en-US" b="1" dirty="0"/>
              <a:t> </a:t>
            </a:r>
            <a:r>
              <a:rPr lang="en-US" b="1" dirty="0" err="1"/>
              <a:t>vấn</a:t>
            </a:r>
            <a:r>
              <a:rPr lang="en-US" b="1" dirty="0"/>
              <a:t> </a:t>
            </a:r>
            <a:r>
              <a:rPr lang="en-US" b="1" dirty="0" err="1"/>
              <a:t>đề</a:t>
            </a:r>
            <a:r>
              <a:rPr lang="en-US" b="1" dirty="0"/>
              <a:t> </a:t>
            </a:r>
            <a:r>
              <a:rPr lang="en-US" b="1" dirty="0" err="1"/>
              <a:t>nảy</a:t>
            </a:r>
            <a:r>
              <a:rPr lang="en-US" b="1" dirty="0"/>
              <a:t> </a:t>
            </a:r>
            <a:r>
              <a:rPr lang="en-US" b="1" dirty="0" err="1"/>
              <a:t>sinh</a:t>
            </a:r>
            <a:r>
              <a:rPr lang="en-US" b="1" dirty="0"/>
              <a:t> </a:t>
            </a:r>
            <a:r>
              <a:rPr lang="en-US" b="1" dirty="0" err="1"/>
              <a:t>khi</a:t>
            </a:r>
            <a:r>
              <a:rPr lang="en-US" b="1" dirty="0"/>
              <a:t> </a:t>
            </a:r>
            <a:r>
              <a:rPr lang="en-US" b="1" dirty="0" err="1"/>
              <a:t>sử</a:t>
            </a:r>
            <a:r>
              <a:rPr lang="en-US" b="1" dirty="0"/>
              <a:t> </a:t>
            </a:r>
            <a:r>
              <a:rPr lang="en-US" b="1" dirty="0" err="1"/>
              <a:t>dụng</a:t>
            </a:r>
            <a:r>
              <a:rPr lang="en-US" b="1" dirty="0"/>
              <a:t> </a:t>
            </a:r>
            <a:r>
              <a:rPr lang="en-US" b="1" dirty="0" err="1"/>
              <a:t>varistor</a:t>
            </a:r>
            <a:endParaRPr lang="vi-VN" b="1" dirty="0"/>
          </a:p>
          <a:p>
            <a:pPr eaLnBrk="1" hangingPunct="1">
              <a:buFontTx/>
              <a:buNone/>
            </a:pPr>
            <a:endParaRPr lang="en-US"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7" name="Rectangle 3"/>
          <p:cNvSpPr txBox="1">
            <a:spLocks noChangeArrowheads="1"/>
          </p:cNvSpPr>
          <p:nvPr/>
        </p:nvSpPr>
        <p:spPr>
          <a:xfrm>
            <a:off x="420776" y="1772816"/>
            <a:ext cx="8363272"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a:t>Varistor</a:t>
            </a:r>
            <a:r>
              <a:rPr lang="en-US" sz="2400" dirty="0"/>
              <a:t> </a:t>
            </a:r>
            <a:r>
              <a:rPr lang="en-US" sz="2400" dirty="0" err="1"/>
              <a:t>có</a:t>
            </a:r>
            <a:r>
              <a:rPr lang="en-US" sz="2400" dirty="0"/>
              <a:t> </a:t>
            </a:r>
            <a:r>
              <a:rPr lang="en-US" sz="2400" dirty="0" err="1"/>
              <a:t>thể</a:t>
            </a:r>
            <a:r>
              <a:rPr lang="en-US" sz="2400" dirty="0"/>
              <a:t> </a:t>
            </a:r>
            <a:r>
              <a:rPr lang="en-US" sz="2400" dirty="0" err="1"/>
              <a:t>bị</a:t>
            </a:r>
            <a:r>
              <a:rPr lang="en-US" sz="2400" dirty="0"/>
              <a:t> </a:t>
            </a:r>
            <a:r>
              <a:rPr lang="en-US" sz="2400" dirty="0" err="1"/>
              <a:t>phá</a:t>
            </a:r>
            <a:r>
              <a:rPr lang="en-US" sz="2400" dirty="0"/>
              <a:t> </a:t>
            </a:r>
            <a:r>
              <a:rPr lang="en-US" sz="2400" dirty="0" err="1"/>
              <a:t>hủy</a:t>
            </a:r>
            <a:r>
              <a:rPr lang="en-US" sz="2400" dirty="0"/>
              <a:t> </a:t>
            </a:r>
            <a:r>
              <a:rPr lang="en-US" sz="2400" dirty="0" err="1"/>
              <a:t>nếu</a:t>
            </a:r>
            <a:r>
              <a:rPr lang="en-US" sz="2400" dirty="0"/>
              <a:t> </a:t>
            </a:r>
            <a:r>
              <a:rPr lang="en-US" sz="2400" dirty="0" err="1"/>
              <a:t>dòng</a:t>
            </a:r>
            <a:r>
              <a:rPr lang="en-US" sz="2400" dirty="0"/>
              <a:t> </a:t>
            </a:r>
            <a:r>
              <a:rPr lang="en-US" sz="2400" dirty="0" err="1"/>
              <a:t>điện</a:t>
            </a:r>
            <a:r>
              <a:rPr lang="en-US" sz="2400" dirty="0"/>
              <a:t> </a:t>
            </a:r>
            <a:r>
              <a:rPr lang="en-US" sz="2400" dirty="0" err="1"/>
              <a:t>tượng</a:t>
            </a:r>
            <a:r>
              <a:rPr lang="en-US" sz="2400" dirty="0"/>
              <a:t> </a:t>
            </a:r>
            <a:r>
              <a:rPr lang="en-US" sz="2400" dirty="0" err="1"/>
              <a:t>xung</a:t>
            </a:r>
            <a:r>
              <a:rPr lang="en-US" sz="2400" dirty="0"/>
              <a:t> </a:t>
            </a:r>
            <a:r>
              <a:rPr lang="en-US" sz="2400" dirty="0" err="1"/>
              <a:t>áp</a:t>
            </a:r>
            <a:r>
              <a:rPr lang="en-US" sz="2400" dirty="0"/>
              <a:t> </a:t>
            </a:r>
            <a:r>
              <a:rPr lang="en-US" sz="2400" dirty="0" err="1"/>
              <a:t>cao</a:t>
            </a:r>
            <a:r>
              <a:rPr lang="en-US" sz="2400" dirty="0"/>
              <a:t> </a:t>
            </a:r>
            <a:r>
              <a:rPr lang="en-US" sz="2400" dirty="0" err="1"/>
              <a:t>xảy</a:t>
            </a:r>
            <a:r>
              <a:rPr lang="en-US" sz="2400" dirty="0"/>
              <a:t> </a:t>
            </a:r>
            <a:r>
              <a:rPr lang="en-US" sz="2400" dirty="0" err="1"/>
              <a:t>ra</a:t>
            </a:r>
            <a:r>
              <a:rPr lang="en-US" sz="2400" dirty="0"/>
              <a:t> </a:t>
            </a:r>
            <a:r>
              <a:rPr lang="en-US" sz="2400" dirty="0" err="1"/>
              <a:t>quá</a:t>
            </a:r>
            <a:r>
              <a:rPr lang="en-US" sz="2400" dirty="0"/>
              <a:t> </a:t>
            </a:r>
            <a:r>
              <a:rPr lang="en-US" sz="2400" dirty="0" err="1"/>
              <a:t>nhiều</a:t>
            </a:r>
            <a:r>
              <a:rPr lang="en-US" sz="2400" dirty="0"/>
              <a:t> </a:t>
            </a:r>
            <a:r>
              <a:rPr lang="en-US" sz="2400" dirty="0" err="1"/>
              <a:t>lần</a:t>
            </a:r>
            <a:r>
              <a:rPr lang="en-US" sz="2400" dirty="0"/>
              <a:t>. </a:t>
            </a:r>
            <a:r>
              <a:rPr lang="en-US" sz="2400" dirty="0" err="1"/>
              <a:t>Cứ</a:t>
            </a:r>
            <a:r>
              <a:rPr lang="en-US" sz="2400" dirty="0"/>
              <a:t> </a:t>
            </a:r>
            <a:r>
              <a:rPr lang="en-US" sz="2400" dirty="0" err="1"/>
              <a:t>mỗi</a:t>
            </a:r>
            <a:r>
              <a:rPr lang="en-US" sz="2400" dirty="0"/>
              <a:t> </a:t>
            </a:r>
            <a:r>
              <a:rPr lang="en-US" sz="2400" dirty="0" err="1"/>
              <a:t>lần</a:t>
            </a:r>
            <a:r>
              <a:rPr lang="en-US" sz="2400" dirty="0"/>
              <a:t> </a:t>
            </a:r>
            <a:r>
              <a:rPr lang="en-US" sz="2400" dirty="0" err="1"/>
              <a:t>điện</a:t>
            </a:r>
            <a:r>
              <a:rPr lang="en-US" sz="2400" dirty="0"/>
              <a:t> </a:t>
            </a:r>
            <a:r>
              <a:rPr lang="en-US" sz="2400" dirty="0" err="1"/>
              <a:t>áp</a:t>
            </a:r>
            <a:r>
              <a:rPr lang="en-US" sz="2400" dirty="0"/>
              <a:t> </a:t>
            </a:r>
            <a:r>
              <a:rPr lang="en-US" sz="2400" dirty="0" err="1"/>
              <a:t>vượt</a:t>
            </a:r>
            <a:r>
              <a:rPr lang="en-US" sz="2400" dirty="0"/>
              <a:t> </a:t>
            </a:r>
            <a:r>
              <a:rPr lang="en-US" sz="2400" dirty="0" err="1"/>
              <a:t>ngưỡng</a:t>
            </a:r>
            <a:r>
              <a:rPr lang="en-US" sz="2400" dirty="0"/>
              <a:t> </a:t>
            </a:r>
            <a:r>
              <a:rPr lang="en-US" sz="2400" dirty="0" err="1"/>
              <a:t>của</a:t>
            </a:r>
            <a:r>
              <a:rPr lang="en-US" sz="2400" dirty="0"/>
              <a:t> </a:t>
            </a:r>
            <a:r>
              <a:rPr lang="en-US" sz="2400" dirty="0" err="1"/>
              <a:t>tụ</a:t>
            </a:r>
            <a:r>
              <a:rPr lang="en-US" sz="2400" dirty="0"/>
              <a:t>, </a:t>
            </a:r>
            <a:r>
              <a:rPr lang="en-US" sz="2400" dirty="0" err="1"/>
              <a:t>chúng</a:t>
            </a:r>
            <a:r>
              <a:rPr lang="en-US" sz="2400" dirty="0"/>
              <a:t> </a:t>
            </a:r>
            <a:r>
              <a:rPr lang="en-US" sz="2400" dirty="0" err="1"/>
              <a:t>bị</a:t>
            </a:r>
            <a:r>
              <a:rPr lang="en-US" sz="2400" dirty="0"/>
              <a:t> </a:t>
            </a:r>
            <a:r>
              <a:rPr lang="en-US" sz="2400" dirty="0" err="1"/>
              <a:t>hao</a:t>
            </a:r>
            <a:r>
              <a:rPr lang="en-US" sz="2400" dirty="0"/>
              <a:t> </a:t>
            </a:r>
            <a:r>
              <a:rPr lang="en-US" sz="2400" dirty="0" err="1"/>
              <a:t>mòn</a:t>
            </a:r>
            <a:r>
              <a:rPr lang="en-US" sz="2400" dirty="0"/>
              <a:t> </a:t>
            </a:r>
            <a:r>
              <a:rPr lang="en-US" sz="2400" dirty="0" err="1"/>
              <a:t>dần</a:t>
            </a:r>
            <a:r>
              <a:rPr lang="en-US" sz="2400" dirty="0"/>
              <a:t> </a:t>
            </a:r>
            <a:r>
              <a:rPr lang="en-US" sz="2400" dirty="0" err="1"/>
              <a:t>và</a:t>
            </a:r>
            <a:r>
              <a:rPr lang="en-US" sz="2400" dirty="0"/>
              <a:t> </a:t>
            </a:r>
            <a:r>
              <a:rPr lang="en-US" sz="2400" dirty="0" err="1"/>
              <a:t>một</a:t>
            </a:r>
            <a:r>
              <a:rPr lang="en-US" sz="2400" dirty="0"/>
              <a:t> </a:t>
            </a:r>
            <a:r>
              <a:rPr lang="en-US" sz="2400" dirty="0" err="1"/>
              <a:t>ngày</a:t>
            </a:r>
            <a:r>
              <a:rPr lang="en-US" sz="2400" dirty="0"/>
              <a:t> </a:t>
            </a:r>
            <a:r>
              <a:rPr lang="en-US" sz="2400" dirty="0" err="1"/>
              <a:t>nào</a:t>
            </a:r>
            <a:r>
              <a:rPr lang="en-US" sz="2400" dirty="0"/>
              <a:t> </a:t>
            </a:r>
            <a:r>
              <a:rPr lang="en-US" sz="2400" dirty="0" err="1"/>
              <a:t>đó</a:t>
            </a:r>
            <a:r>
              <a:rPr lang="en-US" sz="2400" dirty="0"/>
              <a:t> </a:t>
            </a:r>
            <a:r>
              <a:rPr lang="en-US" sz="2400" dirty="0" err="1"/>
              <a:t>sẽ</a:t>
            </a:r>
            <a:r>
              <a:rPr lang="en-US" sz="2400" dirty="0"/>
              <a:t> </a:t>
            </a:r>
            <a:r>
              <a:rPr lang="en-US" sz="2400" dirty="0" err="1"/>
              <a:t>bị</a:t>
            </a:r>
            <a:r>
              <a:rPr lang="en-US" sz="2400" dirty="0"/>
              <a:t> </a:t>
            </a:r>
            <a:r>
              <a:rPr lang="en-US" sz="2400" dirty="0" err="1"/>
              <a:t>hư</a:t>
            </a:r>
            <a:r>
              <a:rPr lang="en-US" sz="2400" dirty="0"/>
              <a:t> </a:t>
            </a:r>
            <a:r>
              <a:rPr lang="en-US" sz="2400" dirty="0" err="1"/>
              <a:t>hại</a:t>
            </a:r>
            <a:r>
              <a:rPr lang="en-US" sz="2400" dirty="0"/>
              <a:t> </a:t>
            </a:r>
            <a:r>
              <a:rPr lang="en-US" sz="2400" dirty="0" err="1"/>
              <a:t>hoàn</a:t>
            </a:r>
            <a:r>
              <a:rPr lang="en-US" sz="2400" dirty="0"/>
              <a:t> </a:t>
            </a:r>
            <a:r>
              <a:rPr lang="en-US" sz="2400" dirty="0" err="1"/>
              <a:t>toàn</a:t>
            </a:r>
            <a:r>
              <a:rPr lang="en-US" sz="2400" dirty="0"/>
              <a:t>.</a:t>
            </a:r>
            <a:endParaRPr lang="vi-VN" sz="2400" dirty="0"/>
          </a:p>
          <a:p>
            <a:r>
              <a:rPr lang="en-US" sz="2400" dirty="0" err="1"/>
              <a:t>Dòng</a:t>
            </a:r>
            <a:r>
              <a:rPr lang="en-US" sz="2400" dirty="0"/>
              <a:t> </a:t>
            </a:r>
            <a:r>
              <a:rPr lang="en-US" sz="2400" dirty="0" err="1"/>
              <a:t>điện</a:t>
            </a:r>
            <a:r>
              <a:rPr lang="en-US" sz="2400" dirty="0"/>
              <a:t> </a:t>
            </a:r>
            <a:r>
              <a:rPr lang="en-US" sz="2400" dirty="0" err="1"/>
              <a:t>tượng</a:t>
            </a:r>
            <a:r>
              <a:rPr lang="en-US" sz="2400" dirty="0"/>
              <a:t> </a:t>
            </a:r>
            <a:r>
              <a:rPr lang="en-US" sz="2400" dirty="0" err="1"/>
              <a:t>điện</a:t>
            </a:r>
            <a:r>
              <a:rPr lang="en-US" sz="2400" dirty="0"/>
              <a:t> </a:t>
            </a:r>
            <a:r>
              <a:rPr lang="en-US" sz="2400" dirty="0" err="1"/>
              <a:t>áp</a:t>
            </a:r>
            <a:r>
              <a:rPr lang="en-US" sz="2400" dirty="0"/>
              <a:t> </a:t>
            </a:r>
            <a:r>
              <a:rPr lang="en-US" sz="2400" dirty="0" err="1"/>
              <a:t>vượt</a:t>
            </a:r>
            <a:r>
              <a:rPr lang="en-US" sz="2400" dirty="0"/>
              <a:t> </a:t>
            </a:r>
            <a:r>
              <a:rPr lang="en-US" sz="2400" dirty="0" err="1"/>
              <a:t>ngưỡng</a:t>
            </a:r>
            <a:r>
              <a:rPr lang="en-US" sz="2400" dirty="0"/>
              <a:t> </a:t>
            </a:r>
            <a:r>
              <a:rPr lang="en-US" sz="2400" dirty="0" err="1"/>
              <a:t>cũng</a:t>
            </a:r>
            <a:r>
              <a:rPr lang="en-US" sz="2400" dirty="0"/>
              <a:t> </a:t>
            </a:r>
            <a:r>
              <a:rPr lang="en-US" sz="2400" dirty="0" err="1"/>
              <a:t>rất</a:t>
            </a:r>
            <a:r>
              <a:rPr lang="en-US" sz="2400" dirty="0"/>
              <a:t> </a:t>
            </a:r>
            <a:r>
              <a:rPr lang="en-US" sz="2400" dirty="0" err="1"/>
              <a:t>phổ</a:t>
            </a:r>
            <a:r>
              <a:rPr lang="en-US" sz="2400" dirty="0"/>
              <a:t> </a:t>
            </a:r>
            <a:r>
              <a:rPr lang="en-US" sz="2400" dirty="0" err="1"/>
              <a:t>biến</a:t>
            </a:r>
            <a:r>
              <a:rPr lang="en-US" sz="2400" dirty="0"/>
              <a:t>, </a:t>
            </a:r>
            <a:r>
              <a:rPr lang="en-US" sz="2400" dirty="0" err="1"/>
              <a:t>các</a:t>
            </a:r>
            <a:r>
              <a:rPr lang="en-US" sz="2400" dirty="0"/>
              <a:t> </a:t>
            </a:r>
            <a:r>
              <a:rPr lang="en-US" sz="2400" dirty="0" err="1"/>
              <a:t>varistor</a:t>
            </a:r>
            <a:r>
              <a:rPr lang="en-US" sz="2400" dirty="0"/>
              <a:t> </a:t>
            </a:r>
            <a:r>
              <a:rPr lang="en-US" sz="2400" dirty="0" err="1"/>
              <a:t>có</a:t>
            </a:r>
            <a:r>
              <a:rPr lang="en-US" sz="2400" dirty="0"/>
              <a:t> </a:t>
            </a:r>
            <a:r>
              <a:rPr lang="en-US" sz="2400" dirty="0" err="1"/>
              <a:t>thể</a:t>
            </a:r>
            <a:r>
              <a:rPr lang="en-US" sz="2400" dirty="0"/>
              <a:t> </a:t>
            </a:r>
            <a:r>
              <a:rPr lang="en-US" sz="2400" dirty="0" err="1"/>
              <a:t>bị</a:t>
            </a:r>
            <a:r>
              <a:rPr lang="en-US" sz="2400" dirty="0"/>
              <a:t> </a:t>
            </a:r>
            <a:r>
              <a:rPr lang="en-US" sz="2400" dirty="0" err="1"/>
              <a:t>cháy</a:t>
            </a:r>
            <a:r>
              <a:rPr lang="en-US" sz="2400" dirty="0"/>
              <a:t>. </a:t>
            </a:r>
            <a:r>
              <a:rPr lang="en-US" sz="2400" dirty="0" err="1"/>
              <a:t>Khi</a:t>
            </a:r>
            <a:r>
              <a:rPr lang="en-US" sz="2400" dirty="0"/>
              <a:t> </a:t>
            </a:r>
            <a:r>
              <a:rPr lang="en-US" sz="2400" dirty="0" err="1"/>
              <a:t>đó</a:t>
            </a:r>
            <a:r>
              <a:rPr lang="en-US" sz="2400" dirty="0"/>
              <a:t>, </a:t>
            </a:r>
            <a:r>
              <a:rPr lang="en-US" sz="2400" dirty="0" err="1"/>
              <a:t>cầu</a:t>
            </a:r>
            <a:r>
              <a:rPr lang="en-US" sz="2400" dirty="0"/>
              <a:t> </a:t>
            </a:r>
            <a:r>
              <a:rPr lang="en-US" sz="2400" dirty="0" err="1"/>
              <a:t>chì</a:t>
            </a:r>
            <a:r>
              <a:rPr lang="en-US" sz="2400" dirty="0"/>
              <a:t> </a:t>
            </a:r>
            <a:r>
              <a:rPr lang="en-US" sz="2400" dirty="0" err="1"/>
              <a:t>sẽ</a:t>
            </a:r>
            <a:r>
              <a:rPr lang="en-US" sz="2400" dirty="0"/>
              <a:t> </a:t>
            </a:r>
            <a:r>
              <a:rPr lang="en-US" sz="2400" dirty="0" err="1"/>
              <a:t>ngắt</a:t>
            </a:r>
            <a:r>
              <a:rPr lang="en-US" sz="2400" dirty="0"/>
              <a:t> </a:t>
            </a:r>
            <a:r>
              <a:rPr lang="en-US" sz="2400" dirty="0" err="1"/>
              <a:t>mạch</a:t>
            </a:r>
            <a:r>
              <a:rPr lang="en-US" sz="2400" dirty="0"/>
              <a:t> </a:t>
            </a:r>
            <a:r>
              <a:rPr lang="en-US" sz="2400" dirty="0" err="1"/>
              <a:t>để</a:t>
            </a:r>
            <a:r>
              <a:rPr lang="en-US" sz="2400" dirty="0"/>
              <a:t> </a:t>
            </a:r>
            <a:r>
              <a:rPr lang="en-US" sz="2400" dirty="0" err="1"/>
              <a:t>đảm</a:t>
            </a:r>
            <a:r>
              <a:rPr lang="en-US" sz="2400" dirty="0"/>
              <a:t> </a:t>
            </a:r>
            <a:r>
              <a:rPr lang="en-US" sz="2400" dirty="0" err="1"/>
              <a:t>bảo</a:t>
            </a:r>
            <a:r>
              <a:rPr lang="en-US" sz="2400" dirty="0"/>
              <a:t> an </a:t>
            </a:r>
            <a:r>
              <a:rPr lang="en-US" sz="2400" dirty="0" err="1"/>
              <a:t>toàn</a:t>
            </a:r>
            <a:r>
              <a:rPr lang="en-US" sz="2400" dirty="0"/>
              <a:t> </a:t>
            </a:r>
            <a:r>
              <a:rPr lang="en-US" sz="2400" dirty="0" err="1"/>
              <a:t>cho</a:t>
            </a:r>
            <a:r>
              <a:rPr lang="en-US" sz="2400" dirty="0"/>
              <a:t> </a:t>
            </a:r>
            <a:r>
              <a:rPr lang="en-US" sz="2400" dirty="0" err="1"/>
              <a:t>các</a:t>
            </a:r>
            <a:r>
              <a:rPr lang="en-US" sz="2400" dirty="0"/>
              <a:t> </a:t>
            </a:r>
            <a:r>
              <a:rPr lang="en-US" sz="2400" dirty="0" err="1"/>
              <a:t>thiết</a:t>
            </a:r>
            <a:r>
              <a:rPr lang="en-US" sz="2400" dirty="0"/>
              <a:t> </a:t>
            </a:r>
            <a:r>
              <a:rPr lang="en-US" sz="2400" dirty="0" err="1"/>
              <a:t>bị</a:t>
            </a:r>
            <a:r>
              <a:rPr lang="en-US" sz="2400" dirty="0"/>
              <a:t> </a:t>
            </a:r>
            <a:r>
              <a:rPr lang="en-US" sz="2400" dirty="0" err="1"/>
              <a:t>kết</a:t>
            </a:r>
            <a:r>
              <a:rPr lang="en-US" sz="2400" dirty="0"/>
              <a:t> </a:t>
            </a:r>
            <a:r>
              <a:rPr lang="en-US" sz="2400" dirty="0" err="1"/>
              <a:t>nối</a:t>
            </a:r>
            <a:r>
              <a:rPr lang="en-US" sz="2400" dirty="0"/>
              <a:t>.</a:t>
            </a:r>
            <a:endParaRPr lang="vi-VN"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365104"/>
            <a:ext cx="17907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266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a:buNone/>
            </a:pPr>
            <a:r>
              <a:rPr lang="en-US" dirty="0"/>
              <a:t>2.8 </a:t>
            </a:r>
            <a:r>
              <a:rPr lang="en-US" dirty="0" err="1"/>
              <a:t>Làm</a:t>
            </a:r>
            <a:r>
              <a:rPr lang="en-US" dirty="0"/>
              <a:t> </a:t>
            </a:r>
            <a:r>
              <a:rPr lang="en-US" dirty="0" err="1"/>
              <a:t>thế</a:t>
            </a:r>
            <a:r>
              <a:rPr lang="en-US" dirty="0"/>
              <a:t> </a:t>
            </a:r>
            <a:r>
              <a:rPr lang="en-US" dirty="0" err="1"/>
              <a:t>nào</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smtClean="0"/>
              <a:t>sơ</a:t>
            </a:r>
            <a:r>
              <a:rPr lang="en-US" dirty="0" smtClean="0"/>
              <a:t> </a:t>
            </a:r>
            <a:r>
              <a:rPr lang="en-US" dirty="0" err="1" smtClean="0"/>
              <a:t>bộ</a:t>
            </a:r>
            <a:r>
              <a:rPr lang="en-US" dirty="0" smtClean="0"/>
              <a:t> </a:t>
            </a:r>
            <a:r>
              <a:rPr lang="en-US" dirty="0" err="1" smtClean="0"/>
              <a:t>varistor</a:t>
            </a:r>
            <a:r>
              <a:rPr lang="en-US" dirty="0"/>
              <a:t>?</a:t>
            </a:r>
            <a:endParaRPr lang="en-US"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7" name="Rectangle 3"/>
          <p:cNvSpPr txBox="1">
            <a:spLocks noChangeArrowheads="1"/>
          </p:cNvSpPr>
          <p:nvPr/>
        </p:nvSpPr>
        <p:spPr>
          <a:xfrm>
            <a:off x="471650" y="1772816"/>
            <a:ext cx="8013700" cy="46085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err="1"/>
              <a:t>Bước</a:t>
            </a:r>
            <a:r>
              <a:rPr lang="en-US" b="1" i="1" dirty="0"/>
              <a:t> 1:</a:t>
            </a:r>
            <a:endParaRPr lang="vi-VN" dirty="0"/>
          </a:p>
          <a:p>
            <a:pPr marL="0" indent="0">
              <a:buNone/>
            </a:pPr>
            <a:r>
              <a:rPr lang="en-US" dirty="0" err="1"/>
              <a:t>Ngắt</a:t>
            </a:r>
            <a:r>
              <a:rPr lang="en-US" dirty="0"/>
              <a:t> </a:t>
            </a:r>
            <a:r>
              <a:rPr lang="en-US" dirty="0" err="1"/>
              <a:t>điện</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điện</a:t>
            </a:r>
            <a:r>
              <a:rPr lang="en-US" dirty="0"/>
              <a:t> </a:t>
            </a:r>
            <a:r>
              <a:rPr lang="en-US" dirty="0" err="1"/>
              <a:t>tử</a:t>
            </a:r>
            <a:r>
              <a:rPr lang="en-US" dirty="0"/>
              <a:t>.</a:t>
            </a:r>
            <a:endParaRPr lang="vi-VN" dirty="0"/>
          </a:p>
          <a:p>
            <a:pPr marL="0" indent="0">
              <a:buNone/>
            </a:pPr>
            <a:r>
              <a:rPr lang="en-US" b="1" i="1" dirty="0" err="1"/>
              <a:t>Bước</a:t>
            </a:r>
            <a:r>
              <a:rPr lang="en-US" b="1" i="1" dirty="0"/>
              <a:t> 2:</a:t>
            </a:r>
            <a:endParaRPr lang="vi-VN" dirty="0"/>
          </a:p>
          <a:p>
            <a:pPr marL="0" indent="0">
              <a:buNone/>
            </a:pPr>
            <a:r>
              <a:rPr lang="en-US" dirty="0" err="1" smtClean="0"/>
              <a:t>Mở</a:t>
            </a:r>
            <a:r>
              <a:rPr lang="en-US" dirty="0" smtClean="0"/>
              <a:t> </a:t>
            </a:r>
            <a:r>
              <a:rPr lang="en-US" dirty="0" err="1"/>
              <a:t>mạch</a:t>
            </a:r>
            <a:r>
              <a:rPr lang="en-US" dirty="0"/>
              <a:t> </a:t>
            </a:r>
            <a:r>
              <a:rPr lang="en-US" dirty="0" err="1"/>
              <a:t>điện</a:t>
            </a:r>
            <a:r>
              <a:rPr lang="en-US" dirty="0"/>
              <a:t> </a:t>
            </a:r>
            <a:r>
              <a:rPr lang="en-US" dirty="0" err="1"/>
              <a:t>và</a:t>
            </a:r>
            <a:r>
              <a:rPr lang="en-US" dirty="0"/>
              <a:t> </a:t>
            </a:r>
            <a:r>
              <a:rPr lang="en-US" dirty="0" err="1"/>
              <a:t>xác</a:t>
            </a:r>
            <a:r>
              <a:rPr lang="en-US" dirty="0"/>
              <a:t> </a:t>
            </a:r>
            <a:r>
              <a:rPr lang="en-US" dirty="0" err="1"/>
              <a:t>định</a:t>
            </a:r>
            <a:r>
              <a:rPr lang="en-US" dirty="0"/>
              <a:t> </a:t>
            </a:r>
            <a:r>
              <a:rPr lang="en-US" dirty="0" err="1"/>
              <a:t>vị</a:t>
            </a:r>
            <a:r>
              <a:rPr lang="en-US" dirty="0"/>
              <a:t> </a:t>
            </a:r>
            <a:r>
              <a:rPr lang="en-US" dirty="0" err="1"/>
              <a:t>trí</a:t>
            </a:r>
            <a:r>
              <a:rPr lang="en-US" dirty="0"/>
              <a:t> </a:t>
            </a:r>
            <a:r>
              <a:rPr lang="en-US" dirty="0" err="1"/>
              <a:t>của</a:t>
            </a:r>
            <a:r>
              <a:rPr lang="en-US" dirty="0"/>
              <a:t> </a:t>
            </a:r>
            <a:r>
              <a:rPr lang="en-US" dirty="0" err="1"/>
              <a:t>varistor</a:t>
            </a:r>
            <a:r>
              <a:rPr lang="en-US" dirty="0"/>
              <a:t>. </a:t>
            </a:r>
            <a:r>
              <a:rPr lang="en-US" dirty="0" err="1"/>
              <a:t>Chúng</a:t>
            </a:r>
            <a:r>
              <a:rPr lang="en-US" dirty="0"/>
              <a:t> </a:t>
            </a:r>
            <a:r>
              <a:rPr lang="en-US" dirty="0" err="1"/>
              <a:t>thường</a:t>
            </a:r>
            <a:r>
              <a:rPr lang="en-US" dirty="0"/>
              <a:t> </a:t>
            </a:r>
            <a:r>
              <a:rPr lang="en-US" dirty="0" err="1"/>
              <a:t>là</a:t>
            </a:r>
            <a:r>
              <a:rPr lang="en-US" dirty="0"/>
              <a:t> </a:t>
            </a:r>
            <a:r>
              <a:rPr lang="en-US" dirty="0" err="1"/>
              <a:t>một</a:t>
            </a:r>
            <a:r>
              <a:rPr lang="en-US" dirty="0"/>
              <a:t> </a:t>
            </a:r>
            <a:r>
              <a:rPr lang="en-US" dirty="0" err="1"/>
              <a:t>đĩa</a:t>
            </a:r>
            <a:r>
              <a:rPr lang="en-US" dirty="0"/>
              <a:t> </a:t>
            </a:r>
            <a:r>
              <a:rPr lang="en-US" dirty="0" err="1"/>
              <a:t>nhỏ</a:t>
            </a:r>
            <a:r>
              <a:rPr lang="en-US" dirty="0"/>
              <a:t> </a:t>
            </a:r>
            <a:r>
              <a:rPr lang="en-US" dirty="0" err="1"/>
              <a:t>có</a:t>
            </a:r>
            <a:r>
              <a:rPr lang="en-US" dirty="0"/>
              <a:t> </a:t>
            </a:r>
            <a:r>
              <a:rPr lang="en-US" dirty="0" err="1"/>
              <a:t>kích</a:t>
            </a:r>
            <a:r>
              <a:rPr lang="en-US" dirty="0"/>
              <a:t> </a:t>
            </a:r>
            <a:r>
              <a:rPr lang="en-US" dirty="0" err="1"/>
              <a:t>thước</a:t>
            </a:r>
            <a:r>
              <a:rPr lang="en-US" dirty="0"/>
              <a:t> </a:t>
            </a:r>
            <a:r>
              <a:rPr lang="en-US" dirty="0" err="1"/>
              <a:t>như</a:t>
            </a:r>
            <a:r>
              <a:rPr lang="en-US" dirty="0"/>
              <a:t> </a:t>
            </a:r>
            <a:r>
              <a:rPr lang="en-US" dirty="0" err="1"/>
              <a:t>một</a:t>
            </a:r>
            <a:r>
              <a:rPr lang="en-US" dirty="0"/>
              <a:t> </a:t>
            </a:r>
            <a:r>
              <a:rPr lang="en-US" dirty="0" err="1"/>
              <a:t>đồng</a:t>
            </a:r>
            <a:r>
              <a:rPr lang="en-US" dirty="0"/>
              <a:t> </a:t>
            </a:r>
            <a:r>
              <a:rPr lang="en-US" dirty="0" err="1"/>
              <a:t>xu</a:t>
            </a:r>
            <a:r>
              <a:rPr lang="en-US" dirty="0"/>
              <a:t>, </a:t>
            </a:r>
            <a:r>
              <a:rPr lang="en-US" dirty="0" err="1"/>
              <a:t>với</a:t>
            </a:r>
            <a:r>
              <a:rPr lang="en-US" dirty="0"/>
              <a:t> </a:t>
            </a:r>
            <a:r>
              <a:rPr lang="en-US" dirty="0" err="1"/>
              <a:t>màu</a:t>
            </a:r>
            <a:r>
              <a:rPr lang="en-US" dirty="0"/>
              <a:t> </a:t>
            </a:r>
            <a:r>
              <a:rPr lang="en-US" dirty="0" err="1"/>
              <a:t>sắc</a:t>
            </a:r>
            <a:r>
              <a:rPr lang="en-US" dirty="0"/>
              <a:t> </a:t>
            </a:r>
            <a:r>
              <a:rPr lang="en-US" dirty="0" err="1"/>
              <a:t>rực</a:t>
            </a:r>
            <a:r>
              <a:rPr lang="en-US" dirty="0"/>
              <a:t> </a:t>
            </a:r>
            <a:r>
              <a:rPr lang="en-US" dirty="0" err="1"/>
              <a:t>rỡ</a:t>
            </a:r>
            <a:r>
              <a:rPr lang="en-US" dirty="0"/>
              <a:t>, </a:t>
            </a:r>
            <a:r>
              <a:rPr lang="en-US" dirty="0" err="1"/>
              <a:t>các</a:t>
            </a:r>
            <a:r>
              <a:rPr lang="en-US" dirty="0"/>
              <a:t> </a:t>
            </a:r>
            <a:r>
              <a:rPr lang="en-US" dirty="0" err="1"/>
              <a:t>varistor</a:t>
            </a:r>
            <a:r>
              <a:rPr lang="en-US" dirty="0"/>
              <a:t> </a:t>
            </a:r>
            <a:r>
              <a:rPr lang="en-US" dirty="0" err="1"/>
              <a:t>cũng</a:t>
            </a:r>
            <a:r>
              <a:rPr lang="en-US" dirty="0"/>
              <a:t> </a:t>
            </a:r>
            <a:r>
              <a:rPr lang="en-US" dirty="0" err="1"/>
              <a:t>được</a:t>
            </a:r>
            <a:r>
              <a:rPr lang="en-US" dirty="0"/>
              <a:t> </a:t>
            </a:r>
            <a:r>
              <a:rPr lang="en-US" dirty="0" err="1"/>
              <a:t>nối</a:t>
            </a:r>
            <a:r>
              <a:rPr lang="en-US" dirty="0"/>
              <a:t> </a:t>
            </a:r>
            <a:r>
              <a:rPr lang="en-US" dirty="0" err="1"/>
              <a:t>đến</a:t>
            </a:r>
            <a:r>
              <a:rPr lang="en-US" dirty="0"/>
              <a:t> </a:t>
            </a:r>
            <a:r>
              <a:rPr lang="en-US" dirty="0" err="1"/>
              <a:t>cầu</a:t>
            </a:r>
            <a:r>
              <a:rPr lang="en-US" dirty="0"/>
              <a:t> </a:t>
            </a:r>
            <a:r>
              <a:rPr lang="en-US" dirty="0" err="1"/>
              <a:t>chì</a:t>
            </a:r>
            <a:r>
              <a:rPr lang="en-US" dirty="0"/>
              <a:t>. </a:t>
            </a:r>
            <a:r>
              <a:rPr lang="en-US" dirty="0" err="1"/>
              <a:t>Nếu</a:t>
            </a:r>
            <a:r>
              <a:rPr lang="en-US" dirty="0"/>
              <a:t> </a:t>
            </a:r>
            <a:r>
              <a:rPr lang="en-US" dirty="0" err="1"/>
              <a:t>phát</a:t>
            </a:r>
            <a:r>
              <a:rPr lang="en-US" dirty="0"/>
              <a:t> </a:t>
            </a:r>
            <a:r>
              <a:rPr lang="en-US" dirty="0" err="1"/>
              <a:t>hiện</a:t>
            </a:r>
            <a:r>
              <a:rPr lang="en-US" dirty="0"/>
              <a:t> </a:t>
            </a:r>
            <a:r>
              <a:rPr lang="en-US" dirty="0" err="1"/>
              <a:t>varistor</a:t>
            </a:r>
            <a:r>
              <a:rPr lang="en-US" dirty="0"/>
              <a:t> </a:t>
            </a:r>
            <a:r>
              <a:rPr lang="en-US" dirty="0" err="1"/>
              <a:t>rõ</a:t>
            </a:r>
            <a:r>
              <a:rPr lang="en-US" dirty="0"/>
              <a:t> </a:t>
            </a:r>
            <a:r>
              <a:rPr lang="en-US" dirty="0" err="1"/>
              <a:t>ràng</a:t>
            </a:r>
            <a:r>
              <a:rPr lang="en-US" dirty="0"/>
              <a:t> </a:t>
            </a:r>
            <a:r>
              <a:rPr lang="en-US" dirty="0" err="1"/>
              <a:t>là</a:t>
            </a:r>
            <a:r>
              <a:rPr lang="en-US" dirty="0"/>
              <a:t> </a:t>
            </a:r>
            <a:r>
              <a:rPr lang="en-US" dirty="0" err="1"/>
              <a:t>đã</a:t>
            </a:r>
            <a:r>
              <a:rPr lang="en-US" dirty="0"/>
              <a:t> </a:t>
            </a:r>
            <a:r>
              <a:rPr lang="en-US" dirty="0" err="1"/>
              <a:t>bị</a:t>
            </a:r>
            <a:r>
              <a:rPr lang="en-US" dirty="0"/>
              <a:t> </a:t>
            </a:r>
            <a:r>
              <a:rPr lang="en-US" dirty="0" err="1"/>
              <a:t>cháy</a:t>
            </a:r>
            <a:r>
              <a:rPr lang="en-US" dirty="0"/>
              <a:t> </a:t>
            </a:r>
            <a:r>
              <a:rPr lang="en-US" dirty="0" err="1"/>
              <a:t>hoặc</a:t>
            </a:r>
            <a:r>
              <a:rPr lang="en-US" dirty="0"/>
              <a:t> </a:t>
            </a:r>
            <a:r>
              <a:rPr lang="en-US" dirty="0" err="1"/>
              <a:t>hư</a:t>
            </a:r>
            <a:r>
              <a:rPr lang="en-US" dirty="0"/>
              <a:t> </a:t>
            </a:r>
            <a:r>
              <a:rPr lang="en-US" dirty="0" err="1"/>
              <a:t>hỏng</a:t>
            </a:r>
            <a:r>
              <a:rPr lang="en-US" dirty="0"/>
              <a:t> </a:t>
            </a:r>
            <a:r>
              <a:rPr lang="en-US" dirty="0" err="1"/>
              <a:t>thì</a:t>
            </a:r>
            <a:r>
              <a:rPr lang="en-US" dirty="0"/>
              <a:t> </a:t>
            </a:r>
            <a:r>
              <a:rPr lang="en-US" dirty="0" err="1"/>
              <a:t>hãy</a:t>
            </a:r>
            <a:r>
              <a:rPr lang="en-US" dirty="0"/>
              <a:t> </a:t>
            </a:r>
            <a:r>
              <a:rPr lang="en-US" dirty="0" err="1"/>
              <a:t>thay</a:t>
            </a:r>
            <a:r>
              <a:rPr lang="en-US" dirty="0"/>
              <a:t> </a:t>
            </a:r>
            <a:r>
              <a:rPr lang="en-US" dirty="0" err="1"/>
              <a:t>thế</a:t>
            </a:r>
            <a:r>
              <a:rPr lang="en-US" dirty="0"/>
              <a:t> </a:t>
            </a:r>
            <a:r>
              <a:rPr lang="en-US" dirty="0" err="1"/>
              <a:t>nó</a:t>
            </a:r>
            <a:r>
              <a:rPr lang="en-US" dirty="0"/>
              <a:t>. </a:t>
            </a:r>
            <a:r>
              <a:rPr lang="en-US" dirty="0" err="1"/>
              <a:t>Nếu</a:t>
            </a:r>
            <a:r>
              <a:rPr lang="en-US" dirty="0"/>
              <a:t> </a:t>
            </a:r>
            <a:r>
              <a:rPr lang="en-US" dirty="0" err="1"/>
              <a:t>varistor</a:t>
            </a:r>
            <a:r>
              <a:rPr lang="en-US" dirty="0"/>
              <a:t> </a:t>
            </a:r>
            <a:r>
              <a:rPr lang="en-US" dirty="0" err="1"/>
              <a:t>vẫn</a:t>
            </a:r>
            <a:r>
              <a:rPr lang="en-US" dirty="0"/>
              <a:t> </a:t>
            </a:r>
            <a:r>
              <a:rPr lang="en-US" dirty="0" err="1"/>
              <a:t>còn</a:t>
            </a:r>
            <a:r>
              <a:rPr lang="en-US" dirty="0"/>
              <a:t> </a:t>
            </a:r>
            <a:r>
              <a:rPr lang="en-US" dirty="0" err="1"/>
              <a:t>nguyên</a:t>
            </a:r>
            <a:r>
              <a:rPr lang="en-US" dirty="0"/>
              <a:t> </a:t>
            </a:r>
            <a:r>
              <a:rPr lang="en-US" dirty="0" err="1"/>
              <a:t>vẹn</a:t>
            </a:r>
            <a:r>
              <a:rPr lang="en-US" dirty="0"/>
              <a:t> </a:t>
            </a:r>
            <a:r>
              <a:rPr lang="en-US" dirty="0" err="1"/>
              <a:t>thì</a:t>
            </a:r>
            <a:r>
              <a:rPr lang="en-US" dirty="0"/>
              <a:t> </a:t>
            </a:r>
            <a:r>
              <a:rPr lang="en-US" dirty="0" err="1"/>
              <a:t>dẫn</a:t>
            </a:r>
            <a:r>
              <a:rPr lang="en-US" dirty="0"/>
              <a:t> </a:t>
            </a:r>
            <a:r>
              <a:rPr lang="en-US" dirty="0" err="1"/>
              <a:t>điện</a:t>
            </a:r>
            <a:r>
              <a:rPr lang="en-US" dirty="0"/>
              <a:t> </a:t>
            </a:r>
            <a:r>
              <a:rPr lang="en-US" dirty="0" err="1"/>
              <a:t>bước</a:t>
            </a:r>
            <a:r>
              <a:rPr lang="en-US" dirty="0"/>
              <a:t> 3.</a:t>
            </a:r>
            <a:endParaRPr lang="vi-VN" dirty="0"/>
          </a:p>
        </p:txBody>
      </p:sp>
    </p:spTree>
    <p:extLst>
      <p:ext uri="{BB962C8B-B14F-4D97-AF65-F5344CB8AC3E}">
        <p14:creationId xmlns:p14="http://schemas.microsoft.com/office/powerpoint/2010/main" val="846266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a:buNone/>
            </a:pPr>
            <a:r>
              <a:rPr lang="en-US" dirty="0"/>
              <a:t>2.8 </a:t>
            </a:r>
            <a:r>
              <a:rPr lang="en-US" dirty="0" err="1"/>
              <a:t>Làm</a:t>
            </a:r>
            <a:r>
              <a:rPr lang="en-US" dirty="0"/>
              <a:t> </a:t>
            </a:r>
            <a:r>
              <a:rPr lang="en-US" dirty="0" err="1"/>
              <a:t>thế</a:t>
            </a:r>
            <a:r>
              <a:rPr lang="en-US" dirty="0"/>
              <a:t> </a:t>
            </a:r>
            <a:r>
              <a:rPr lang="en-US" dirty="0" err="1"/>
              <a:t>nào</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smtClean="0"/>
              <a:t>sơ</a:t>
            </a:r>
            <a:r>
              <a:rPr lang="en-US" dirty="0" smtClean="0"/>
              <a:t> </a:t>
            </a:r>
            <a:r>
              <a:rPr lang="en-US" dirty="0" err="1" smtClean="0"/>
              <a:t>bộ</a:t>
            </a:r>
            <a:r>
              <a:rPr lang="en-US" dirty="0" smtClean="0"/>
              <a:t> </a:t>
            </a:r>
            <a:r>
              <a:rPr lang="en-US" dirty="0" err="1" smtClean="0"/>
              <a:t>varistor</a:t>
            </a:r>
            <a:r>
              <a:rPr lang="en-US" dirty="0"/>
              <a:t>?</a:t>
            </a:r>
            <a:endParaRPr lang="en-US"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7" name="Rectangle 3"/>
          <p:cNvSpPr txBox="1">
            <a:spLocks noChangeArrowheads="1"/>
          </p:cNvSpPr>
          <p:nvPr/>
        </p:nvSpPr>
        <p:spPr>
          <a:xfrm>
            <a:off x="471650" y="1772816"/>
            <a:ext cx="8013700" cy="46085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err="1"/>
              <a:t>Bước</a:t>
            </a:r>
            <a:r>
              <a:rPr lang="en-US" b="1" i="1" dirty="0"/>
              <a:t> 3:</a:t>
            </a:r>
            <a:endParaRPr lang="vi-VN" dirty="0"/>
          </a:p>
          <a:p>
            <a:pPr marL="0" indent="0">
              <a:buNone/>
            </a:pPr>
            <a:r>
              <a:rPr lang="en-US" dirty="0" err="1"/>
              <a:t>Tháo</a:t>
            </a:r>
            <a:r>
              <a:rPr lang="en-US" dirty="0"/>
              <a:t> </a:t>
            </a:r>
            <a:r>
              <a:rPr lang="en-US" dirty="0" err="1"/>
              <a:t>các</a:t>
            </a:r>
            <a:r>
              <a:rPr lang="en-US" dirty="0"/>
              <a:t> </a:t>
            </a:r>
            <a:r>
              <a:rPr lang="en-US" dirty="0" err="1"/>
              <a:t>mối</a:t>
            </a:r>
            <a:r>
              <a:rPr lang="en-US" dirty="0"/>
              <a:t> </a:t>
            </a:r>
            <a:r>
              <a:rPr lang="en-US" dirty="0" err="1"/>
              <a:t>hàn</a:t>
            </a:r>
            <a:r>
              <a:rPr lang="en-US" dirty="0"/>
              <a:t> </a:t>
            </a:r>
            <a:r>
              <a:rPr lang="en-US" dirty="0" err="1"/>
              <a:t>và</a:t>
            </a:r>
            <a:r>
              <a:rPr lang="en-US" dirty="0"/>
              <a:t> </a:t>
            </a:r>
            <a:r>
              <a:rPr lang="en-US" dirty="0" err="1"/>
              <a:t>đưa</a:t>
            </a:r>
            <a:r>
              <a:rPr lang="en-US" dirty="0"/>
              <a:t> </a:t>
            </a:r>
            <a:r>
              <a:rPr lang="en-US" dirty="0" err="1"/>
              <a:t>varistor</a:t>
            </a:r>
            <a:r>
              <a:rPr lang="en-US" dirty="0"/>
              <a:t> </a:t>
            </a:r>
            <a:r>
              <a:rPr lang="en-US" dirty="0" err="1"/>
              <a:t>ra</a:t>
            </a:r>
            <a:r>
              <a:rPr lang="en-US" dirty="0"/>
              <a:t> </a:t>
            </a:r>
            <a:r>
              <a:rPr lang="en-US" dirty="0" err="1"/>
              <a:t>khỏi</a:t>
            </a:r>
            <a:r>
              <a:rPr lang="en-US" dirty="0"/>
              <a:t> </a:t>
            </a:r>
            <a:r>
              <a:rPr lang="en-US" dirty="0" err="1"/>
              <a:t>mạch</a:t>
            </a:r>
            <a:r>
              <a:rPr lang="en-US" dirty="0"/>
              <a:t> </a:t>
            </a:r>
            <a:r>
              <a:rPr lang="en-US" dirty="0" err="1"/>
              <a:t>bằng</a:t>
            </a:r>
            <a:r>
              <a:rPr lang="en-US" dirty="0"/>
              <a:t> </a:t>
            </a:r>
            <a:r>
              <a:rPr lang="en-US" dirty="0" err="1"/>
              <a:t>cách</a:t>
            </a:r>
            <a:r>
              <a:rPr lang="en-US" dirty="0"/>
              <a:t> </a:t>
            </a:r>
            <a:r>
              <a:rPr lang="en-US" dirty="0" err="1"/>
              <a:t>làm</a:t>
            </a:r>
            <a:r>
              <a:rPr lang="en-US" dirty="0"/>
              <a:t> </a:t>
            </a:r>
            <a:r>
              <a:rPr lang="en-US" dirty="0" err="1"/>
              <a:t>nóng</a:t>
            </a:r>
            <a:r>
              <a:rPr lang="en-US" dirty="0"/>
              <a:t> </a:t>
            </a:r>
            <a:r>
              <a:rPr lang="en-US" dirty="0" err="1"/>
              <a:t>mối</a:t>
            </a:r>
            <a:r>
              <a:rPr lang="en-US" dirty="0"/>
              <a:t> </a:t>
            </a:r>
            <a:r>
              <a:rPr lang="en-US" dirty="0" err="1"/>
              <a:t>hàn</a:t>
            </a:r>
            <a:r>
              <a:rPr lang="en-US" dirty="0"/>
              <a:t> </a:t>
            </a:r>
            <a:r>
              <a:rPr lang="en-US" dirty="0" err="1"/>
              <a:t>cho</a:t>
            </a:r>
            <a:r>
              <a:rPr lang="en-US" dirty="0"/>
              <a:t> </a:t>
            </a:r>
            <a:r>
              <a:rPr lang="en-US" dirty="0" err="1"/>
              <a:t>đến</a:t>
            </a:r>
            <a:r>
              <a:rPr lang="en-US" dirty="0"/>
              <a:t> </a:t>
            </a:r>
            <a:r>
              <a:rPr lang="en-US" dirty="0" err="1"/>
              <a:t>khi</a:t>
            </a:r>
            <a:r>
              <a:rPr lang="en-US" dirty="0"/>
              <a:t> </a:t>
            </a:r>
            <a:r>
              <a:rPr lang="en-US" dirty="0" err="1"/>
              <a:t>nó</a:t>
            </a:r>
            <a:r>
              <a:rPr lang="en-US" dirty="0"/>
              <a:t> </a:t>
            </a:r>
            <a:r>
              <a:rPr lang="en-US" dirty="0" err="1"/>
              <a:t>nóng</a:t>
            </a:r>
            <a:r>
              <a:rPr lang="en-US" dirty="0"/>
              <a:t> </a:t>
            </a:r>
            <a:r>
              <a:rPr lang="en-US" dirty="0" err="1"/>
              <a:t>chảy</a:t>
            </a:r>
            <a:r>
              <a:rPr lang="en-US" dirty="0"/>
              <a:t>, </a:t>
            </a:r>
            <a:r>
              <a:rPr lang="en-US" dirty="0" err="1"/>
              <a:t>và</a:t>
            </a:r>
            <a:r>
              <a:rPr lang="en-US" dirty="0"/>
              <a:t> </a:t>
            </a:r>
            <a:r>
              <a:rPr lang="en-US" dirty="0" err="1"/>
              <a:t>dùng</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chuyên</a:t>
            </a:r>
            <a:r>
              <a:rPr lang="en-US" dirty="0"/>
              <a:t> </a:t>
            </a:r>
            <a:r>
              <a:rPr lang="en-US" dirty="0" err="1"/>
              <a:t>môn</a:t>
            </a:r>
            <a:r>
              <a:rPr lang="en-US" dirty="0"/>
              <a:t> </a:t>
            </a:r>
            <a:r>
              <a:rPr lang="en-US" dirty="0" err="1"/>
              <a:t>loại</a:t>
            </a:r>
            <a:r>
              <a:rPr lang="en-US" dirty="0"/>
              <a:t> </a:t>
            </a:r>
            <a:r>
              <a:rPr lang="en-US" dirty="0" err="1"/>
              <a:t>bỏ</a:t>
            </a:r>
            <a:r>
              <a:rPr lang="en-US" dirty="0"/>
              <a:t> </a:t>
            </a:r>
            <a:r>
              <a:rPr lang="en-US" dirty="0" err="1"/>
              <a:t>các</a:t>
            </a:r>
            <a:r>
              <a:rPr lang="en-US" dirty="0"/>
              <a:t> </a:t>
            </a:r>
            <a:r>
              <a:rPr lang="en-US" dirty="0" err="1"/>
              <a:t>mối</a:t>
            </a:r>
            <a:r>
              <a:rPr lang="en-US" dirty="0"/>
              <a:t> </a:t>
            </a:r>
            <a:r>
              <a:rPr lang="en-US" dirty="0" err="1"/>
              <a:t>hàn</a:t>
            </a:r>
            <a:r>
              <a:rPr lang="en-US" dirty="0"/>
              <a:t> </a:t>
            </a:r>
            <a:r>
              <a:rPr lang="en-US" dirty="0" err="1"/>
              <a:t>của</a:t>
            </a:r>
            <a:r>
              <a:rPr lang="en-US" dirty="0"/>
              <a:t> </a:t>
            </a:r>
            <a:r>
              <a:rPr lang="en-US" dirty="0" err="1"/>
              <a:t>varistor</a:t>
            </a:r>
            <a:r>
              <a:rPr lang="en-US" dirty="0"/>
              <a:t> </a:t>
            </a:r>
            <a:r>
              <a:rPr lang="en-US" dirty="0" err="1"/>
              <a:t>ra</a:t>
            </a:r>
            <a:r>
              <a:rPr lang="en-US" dirty="0"/>
              <a:t> </a:t>
            </a:r>
            <a:r>
              <a:rPr lang="en-US" dirty="0" err="1"/>
              <a:t>khỏi</a:t>
            </a:r>
            <a:r>
              <a:rPr lang="en-US" dirty="0"/>
              <a:t> </a:t>
            </a:r>
            <a:r>
              <a:rPr lang="en-US" dirty="0" err="1"/>
              <a:t>mạch</a:t>
            </a:r>
            <a:r>
              <a:rPr lang="en-US" dirty="0"/>
              <a:t>. </a:t>
            </a:r>
            <a:r>
              <a:rPr lang="en-US" dirty="0" err="1"/>
              <a:t>Cẩn</a:t>
            </a:r>
            <a:r>
              <a:rPr lang="en-US" dirty="0"/>
              <a:t> </a:t>
            </a:r>
            <a:r>
              <a:rPr lang="en-US" dirty="0" err="1"/>
              <a:t>thận</a:t>
            </a:r>
            <a:r>
              <a:rPr lang="en-US" dirty="0"/>
              <a:t> </a:t>
            </a:r>
            <a:r>
              <a:rPr lang="en-US" dirty="0" err="1"/>
              <a:t>nâng</a:t>
            </a:r>
            <a:r>
              <a:rPr lang="en-US" dirty="0"/>
              <a:t> </a:t>
            </a:r>
            <a:r>
              <a:rPr lang="en-US" dirty="0" err="1"/>
              <a:t>varistor</a:t>
            </a:r>
            <a:r>
              <a:rPr lang="en-US" dirty="0"/>
              <a:t> </a:t>
            </a:r>
            <a:r>
              <a:rPr lang="en-US" dirty="0" err="1"/>
              <a:t>ra</a:t>
            </a:r>
            <a:r>
              <a:rPr lang="en-US" dirty="0"/>
              <a:t> </a:t>
            </a:r>
            <a:r>
              <a:rPr lang="en-US" dirty="0" err="1"/>
              <a:t>khỏi</a:t>
            </a:r>
            <a:r>
              <a:rPr lang="en-US" dirty="0"/>
              <a:t> </a:t>
            </a:r>
            <a:r>
              <a:rPr lang="en-US" dirty="0" err="1"/>
              <a:t>mạch</a:t>
            </a:r>
            <a:r>
              <a:rPr lang="en-US" dirty="0"/>
              <a:t>, </a:t>
            </a:r>
            <a:r>
              <a:rPr lang="en-US" dirty="0" err="1"/>
              <a:t>lúc</a:t>
            </a:r>
            <a:r>
              <a:rPr lang="en-US" dirty="0"/>
              <a:t> </a:t>
            </a:r>
            <a:r>
              <a:rPr lang="en-US" dirty="0" err="1"/>
              <a:t>này</a:t>
            </a:r>
            <a:r>
              <a:rPr lang="en-US" dirty="0"/>
              <a:t>, </a:t>
            </a:r>
            <a:r>
              <a:rPr lang="en-US" dirty="0" err="1"/>
              <a:t>bạn</a:t>
            </a:r>
            <a:r>
              <a:rPr lang="en-US" dirty="0"/>
              <a:t> </a:t>
            </a:r>
            <a:r>
              <a:rPr lang="en-US" dirty="0" err="1"/>
              <a:t>có</a:t>
            </a:r>
            <a:r>
              <a:rPr lang="en-US" dirty="0"/>
              <a:t> </a:t>
            </a:r>
            <a:r>
              <a:rPr lang="en-US" dirty="0" err="1"/>
              <a:t>thể</a:t>
            </a:r>
            <a:r>
              <a:rPr lang="en-US" dirty="0"/>
              <a:t> </a:t>
            </a:r>
            <a:r>
              <a:rPr lang="en-US" dirty="0" err="1"/>
              <a:t>đo</a:t>
            </a:r>
            <a:r>
              <a:rPr lang="en-US" dirty="0"/>
              <a:t> </a:t>
            </a:r>
            <a:r>
              <a:rPr lang="en-US" dirty="0" err="1"/>
              <a:t>điện</a:t>
            </a:r>
            <a:r>
              <a:rPr lang="en-US" dirty="0"/>
              <a:t> </a:t>
            </a:r>
            <a:r>
              <a:rPr lang="en-US" dirty="0" err="1"/>
              <a:t>trở</a:t>
            </a:r>
            <a:r>
              <a:rPr lang="en-US" dirty="0"/>
              <a:t> </a:t>
            </a:r>
            <a:r>
              <a:rPr lang="en-US" dirty="0" err="1"/>
              <a:t>của</a:t>
            </a:r>
            <a:r>
              <a:rPr lang="en-US" dirty="0"/>
              <a:t> </a:t>
            </a:r>
            <a:r>
              <a:rPr lang="en-US" dirty="0" err="1"/>
              <a:t>nó</a:t>
            </a:r>
            <a:r>
              <a:rPr lang="en-US" dirty="0"/>
              <a:t>.</a:t>
            </a:r>
            <a:endParaRPr lang="vi-VN" dirty="0"/>
          </a:p>
          <a:p>
            <a:pPr marL="0" indent="0">
              <a:buNone/>
            </a:pPr>
            <a:r>
              <a:rPr lang="en-US" b="1" i="1" dirty="0" err="1"/>
              <a:t>Bước</a:t>
            </a:r>
            <a:r>
              <a:rPr lang="en-US" b="1" i="1" dirty="0"/>
              <a:t> 4:</a:t>
            </a:r>
            <a:endParaRPr lang="vi-VN" dirty="0"/>
          </a:p>
          <a:p>
            <a:pPr marL="0" indent="0">
              <a:buNone/>
            </a:pPr>
            <a:r>
              <a:rPr lang="en-US" dirty="0" err="1"/>
              <a:t>Dùng</a:t>
            </a:r>
            <a:r>
              <a:rPr lang="en-US" dirty="0"/>
              <a:t> </a:t>
            </a:r>
            <a:r>
              <a:rPr lang="en-US" dirty="0" err="1" smtClean="0"/>
              <a:t>đồng</a:t>
            </a:r>
            <a:r>
              <a:rPr lang="en-US" dirty="0" smtClean="0"/>
              <a:t> </a:t>
            </a:r>
            <a:r>
              <a:rPr lang="en-US" dirty="0" err="1" smtClean="0"/>
              <a:t>hồ</a:t>
            </a:r>
            <a:r>
              <a:rPr lang="en-US" dirty="0" smtClean="0"/>
              <a:t> </a:t>
            </a:r>
            <a:r>
              <a:rPr lang="en-US" dirty="0" err="1" smtClean="0"/>
              <a:t>vạn</a:t>
            </a:r>
            <a:r>
              <a:rPr lang="en-US" dirty="0" smtClean="0"/>
              <a:t> </a:t>
            </a:r>
            <a:r>
              <a:rPr lang="en-US" dirty="0" err="1" smtClean="0"/>
              <a:t>năng</a:t>
            </a:r>
            <a:r>
              <a:rPr lang="en-US" dirty="0" smtClean="0"/>
              <a:t> </a:t>
            </a:r>
            <a:r>
              <a:rPr lang="en-US" dirty="0" err="1" smtClean="0"/>
              <a:t>đo</a:t>
            </a:r>
            <a:r>
              <a:rPr lang="en-US" dirty="0" smtClean="0"/>
              <a:t> </a:t>
            </a:r>
            <a:r>
              <a:rPr lang="en-US" dirty="0" err="1" smtClean="0"/>
              <a:t>điện</a:t>
            </a:r>
            <a:r>
              <a:rPr lang="en-US" dirty="0" smtClean="0"/>
              <a:t> </a:t>
            </a:r>
            <a:r>
              <a:rPr lang="en-US" dirty="0" err="1" smtClean="0"/>
              <a:t>trở</a:t>
            </a:r>
            <a:r>
              <a:rPr lang="en-US" dirty="0" smtClean="0"/>
              <a:t>, </a:t>
            </a:r>
            <a:r>
              <a:rPr lang="en-US" dirty="0" err="1"/>
              <a:t>chỉnh</a:t>
            </a:r>
            <a:r>
              <a:rPr lang="en-US" dirty="0"/>
              <a:t> </a:t>
            </a:r>
            <a:r>
              <a:rPr lang="en-US" dirty="0" err="1"/>
              <a:t>mức</a:t>
            </a:r>
            <a:r>
              <a:rPr lang="en-US" dirty="0"/>
              <a:t> </a:t>
            </a:r>
            <a:r>
              <a:rPr lang="en-US" dirty="0" err="1"/>
              <a:t>điện</a:t>
            </a:r>
            <a:r>
              <a:rPr lang="en-US" dirty="0"/>
              <a:t> </a:t>
            </a:r>
            <a:r>
              <a:rPr lang="en-US" dirty="0" err="1"/>
              <a:t>trở</a:t>
            </a:r>
            <a:r>
              <a:rPr lang="en-US" dirty="0"/>
              <a:t> </a:t>
            </a:r>
            <a:r>
              <a:rPr lang="en-US" dirty="0" err="1"/>
              <a:t>lên</a:t>
            </a:r>
            <a:r>
              <a:rPr lang="en-US" dirty="0"/>
              <a:t> 1000 ohms. </a:t>
            </a:r>
            <a:r>
              <a:rPr lang="en-US" dirty="0" err="1" smtClean="0"/>
              <a:t>Đo</a:t>
            </a:r>
            <a:r>
              <a:rPr lang="en-US" dirty="0" smtClean="0"/>
              <a:t> </a:t>
            </a:r>
            <a:r>
              <a:rPr lang="en-US" dirty="0" err="1" smtClean="0"/>
              <a:t>điện</a:t>
            </a:r>
            <a:r>
              <a:rPr lang="en-US" dirty="0" smtClean="0"/>
              <a:t> </a:t>
            </a:r>
            <a:r>
              <a:rPr lang="en-US" dirty="0" err="1" smtClean="0"/>
              <a:t>trở</a:t>
            </a:r>
            <a:r>
              <a:rPr lang="en-US" dirty="0" smtClean="0"/>
              <a:t> </a:t>
            </a:r>
            <a:r>
              <a:rPr lang="en-US" dirty="0" err="1" smtClean="0"/>
              <a:t>hai</a:t>
            </a:r>
            <a:r>
              <a:rPr lang="en-US" dirty="0" smtClean="0"/>
              <a:t> </a:t>
            </a:r>
            <a:r>
              <a:rPr lang="en-US" dirty="0" err="1" smtClean="0"/>
              <a:t>đầu</a:t>
            </a:r>
            <a:r>
              <a:rPr lang="en-US" dirty="0" smtClean="0"/>
              <a:t> </a:t>
            </a:r>
            <a:r>
              <a:rPr lang="en-US" dirty="0" err="1" smtClean="0"/>
              <a:t>varistor</a:t>
            </a:r>
            <a:r>
              <a:rPr lang="en-US" dirty="0" smtClean="0"/>
              <a:t>. </a:t>
            </a:r>
            <a:r>
              <a:rPr lang="en-US" dirty="0" err="1"/>
              <a:t>Đọc</a:t>
            </a:r>
            <a:r>
              <a:rPr lang="en-US" dirty="0"/>
              <a:t> </a:t>
            </a:r>
            <a:r>
              <a:rPr lang="en-US" dirty="0" err="1"/>
              <a:t>chỉ</a:t>
            </a:r>
            <a:r>
              <a:rPr lang="en-US" dirty="0"/>
              <a:t> </a:t>
            </a:r>
            <a:r>
              <a:rPr lang="en-US" dirty="0" err="1"/>
              <a:t>số</a:t>
            </a:r>
            <a:r>
              <a:rPr lang="en-US" dirty="0"/>
              <a:t> </a:t>
            </a:r>
            <a:r>
              <a:rPr lang="en-US" dirty="0" err="1"/>
              <a:t>điện</a:t>
            </a:r>
            <a:r>
              <a:rPr lang="en-US" dirty="0"/>
              <a:t> </a:t>
            </a:r>
            <a:r>
              <a:rPr lang="en-US" dirty="0" err="1"/>
              <a:t>trở</a:t>
            </a:r>
            <a:r>
              <a:rPr lang="en-US" dirty="0"/>
              <a:t> </a:t>
            </a:r>
            <a:r>
              <a:rPr lang="en-US" dirty="0" err="1"/>
              <a:t>trên</a:t>
            </a:r>
            <a:r>
              <a:rPr lang="en-US" dirty="0"/>
              <a:t> </a:t>
            </a:r>
            <a:r>
              <a:rPr lang="en-US" dirty="0" err="1"/>
              <a:t>đồng</a:t>
            </a:r>
            <a:r>
              <a:rPr lang="en-US" dirty="0"/>
              <a:t> </a:t>
            </a:r>
            <a:r>
              <a:rPr lang="en-US" dirty="0" err="1"/>
              <a:t>hồ</a:t>
            </a:r>
            <a:r>
              <a:rPr lang="en-US" dirty="0"/>
              <a:t>. </a:t>
            </a:r>
            <a:r>
              <a:rPr lang="en-US" dirty="0" err="1"/>
              <a:t>Nếu</a:t>
            </a:r>
            <a:r>
              <a:rPr lang="en-US" dirty="0"/>
              <a:t> </a:t>
            </a:r>
            <a:r>
              <a:rPr lang="en-US" dirty="0" err="1"/>
              <a:t>điện</a:t>
            </a:r>
            <a:r>
              <a:rPr lang="en-US" dirty="0"/>
              <a:t> </a:t>
            </a:r>
            <a:r>
              <a:rPr lang="en-US" dirty="0" err="1"/>
              <a:t>trở</a:t>
            </a:r>
            <a:r>
              <a:rPr lang="en-US" dirty="0"/>
              <a:t> </a:t>
            </a:r>
            <a:r>
              <a:rPr lang="en-US" dirty="0" err="1"/>
              <a:t>gần</a:t>
            </a:r>
            <a:r>
              <a:rPr lang="en-US" dirty="0"/>
              <a:t> </a:t>
            </a:r>
            <a:r>
              <a:rPr lang="en-US" dirty="0" err="1"/>
              <a:t>như</a:t>
            </a:r>
            <a:r>
              <a:rPr lang="en-US" dirty="0"/>
              <a:t> </a:t>
            </a:r>
            <a:r>
              <a:rPr lang="en-US" dirty="0" err="1"/>
              <a:t>vô</a:t>
            </a:r>
            <a:r>
              <a:rPr lang="en-US" dirty="0"/>
              <a:t> </a:t>
            </a:r>
            <a:r>
              <a:rPr lang="en-US" dirty="0" err="1"/>
              <a:t>hạn</a:t>
            </a:r>
            <a:r>
              <a:rPr lang="en-US" dirty="0"/>
              <a:t>, </a:t>
            </a:r>
            <a:r>
              <a:rPr lang="en-US" dirty="0" err="1"/>
              <a:t>các</a:t>
            </a:r>
            <a:r>
              <a:rPr lang="en-US" dirty="0"/>
              <a:t> </a:t>
            </a:r>
            <a:r>
              <a:rPr lang="en-US" dirty="0" err="1" smtClean="0"/>
              <a:t>varistor</a:t>
            </a:r>
            <a:r>
              <a:rPr lang="en-US" dirty="0" smtClean="0"/>
              <a:t> </a:t>
            </a:r>
            <a:r>
              <a:rPr lang="en-US" dirty="0" err="1"/>
              <a:t>vẫn</a:t>
            </a:r>
            <a:r>
              <a:rPr lang="en-US" dirty="0"/>
              <a:t> </a:t>
            </a:r>
            <a:r>
              <a:rPr lang="en-US" dirty="0" err="1"/>
              <a:t>còn</a:t>
            </a:r>
            <a:r>
              <a:rPr lang="en-US" dirty="0"/>
              <a:t> </a:t>
            </a:r>
            <a:r>
              <a:rPr lang="en-US" dirty="0" err="1"/>
              <a:t>tốt</a:t>
            </a:r>
            <a:r>
              <a:rPr lang="en-US" dirty="0"/>
              <a:t>. </a:t>
            </a:r>
            <a:r>
              <a:rPr lang="en-US" dirty="0" err="1"/>
              <a:t>Nếu</a:t>
            </a:r>
            <a:r>
              <a:rPr lang="en-US" dirty="0"/>
              <a:t> </a:t>
            </a:r>
            <a:r>
              <a:rPr lang="en-US" dirty="0" err="1"/>
              <a:t>điện</a:t>
            </a:r>
            <a:r>
              <a:rPr lang="en-US" dirty="0"/>
              <a:t> </a:t>
            </a:r>
            <a:r>
              <a:rPr lang="en-US" dirty="0" err="1"/>
              <a:t>trở</a:t>
            </a:r>
            <a:r>
              <a:rPr lang="en-US" dirty="0"/>
              <a:t> </a:t>
            </a:r>
            <a:r>
              <a:rPr lang="en-US" dirty="0" err="1"/>
              <a:t>rất</a:t>
            </a:r>
            <a:r>
              <a:rPr lang="en-US" dirty="0"/>
              <a:t> </a:t>
            </a:r>
            <a:r>
              <a:rPr lang="en-US" dirty="0" err="1"/>
              <a:t>thấp</a:t>
            </a:r>
            <a:r>
              <a:rPr lang="en-US" dirty="0"/>
              <a:t>, </a:t>
            </a:r>
            <a:r>
              <a:rPr lang="en-US" dirty="0" err="1"/>
              <a:t>các</a:t>
            </a:r>
            <a:r>
              <a:rPr lang="en-US" dirty="0"/>
              <a:t> </a:t>
            </a:r>
            <a:r>
              <a:rPr lang="en-US" dirty="0" err="1" smtClean="0"/>
              <a:t>varistor</a:t>
            </a:r>
            <a:r>
              <a:rPr lang="en-US" dirty="0" smtClean="0"/>
              <a:t> </a:t>
            </a:r>
            <a:r>
              <a:rPr lang="en-US" dirty="0" err="1"/>
              <a:t>đã</a:t>
            </a:r>
            <a:r>
              <a:rPr lang="en-US" dirty="0"/>
              <a:t> </a:t>
            </a:r>
            <a:r>
              <a:rPr lang="en-US" dirty="0" err="1"/>
              <a:t>bị</a:t>
            </a:r>
            <a:r>
              <a:rPr lang="en-US" dirty="0"/>
              <a:t> </a:t>
            </a:r>
            <a:r>
              <a:rPr lang="en-US" dirty="0" err="1"/>
              <a:t>hư</a:t>
            </a:r>
            <a:r>
              <a:rPr lang="en-US" dirty="0" smtClean="0"/>
              <a:t>.</a:t>
            </a:r>
          </a:p>
          <a:p>
            <a:pPr marL="0" indent="0">
              <a:buNone/>
            </a:pPr>
            <a:r>
              <a:rPr lang="en-US" dirty="0" err="1" smtClean="0"/>
              <a:t>Nếu</a:t>
            </a:r>
            <a:r>
              <a:rPr lang="en-US" dirty="0" smtClean="0"/>
              <a:t> </a:t>
            </a:r>
            <a:r>
              <a:rPr lang="en-US" dirty="0" err="1" smtClean="0"/>
              <a:t>có</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hãy</a:t>
            </a:r>
            <a:r>
              <a:rPr lang="en-US" dirty="0" smtClean="0"/>
              <a:t> </a:t>
            </a:r>
            <a:r>
              <a:rPr lang="en-US" dirty="0" err="1" smtClean="0"/>
              <a:t>đó</a:t>
            </a:r>
            <a:r>
              <a:rPr lang="en-US" dirty="0" smtClean="0"/>
              <a:t> </a:t>
            </a:r>
            <a:r>
              <a:rPr lang="en-US" dirty="0" err="1" smtClean="0"/>
              <a:t>thông</a:t>
            </a:r>
            <a:r>
              <a:rPr lang="en-US" dirty="0" smtClean="0"/>
              <a:t> </a:t>
            </a:r>
            <a:r>
              <a:rPr lang="en-US" dirty="0" err="1" smtClean="0"/>
              <a:t>số</a:t>
            </a:r>
            <a:r>
              <a:rPr lang="en-US" dirty="0" smtClean="0"/>
              <a:t> </a:t>
            </a:r>
            <a:r>
              <a:rPr lang="en-US" dirty="0" err="1" smtClean="0"/>
              <a:t>của</a:t>
            </a:r>
            <a:r>
              <a:rPr lang="en-US" dirty="0" smtClean="0"/>
              <a:t> </a:t>
            </a:r>
            <a:r>
              <a:rPr lang="en-US" dirty="0" err="1" smtClean="0"/>
              <a:t>mục</a:t>
            </a:r>
            <a:r>
              <a:rPr lang="en-US" dirty="0" smtClean="0"/>
              <a:t> 1.7</a:t>
            </a:r>
            <a:endParaRPr lang="vi-VN" dirty="0"/>
          </a:p>
          <a:p>
            <a:pPr marL="0" indent="0">
              <a:buNone/>
            </a:pPr>
            <a:r>
              <a:rPr lang="en-US" b="1" i="1" dirty="0" err="1"/>
              <a:t>Bước</a:t>
            </a:r>
            <a:r>
              <a:rPr lang="en-US" b="1" i="1" dirty="0"/>
              <a:t> 5:</a:t>
            </a:r>
            <a:endParaRPr lang="vi-VN" dirty="0"/>
          </a:p>
          <a:p>
            <a:pPr marL="0" indent="0">
              <a:buNone/>
            </a:pPr>
            <a:r>
              <a:rPr lang="en-US" dirty="0" err="1"/>
              <a:t>Hàn</a:t>
            </a:r>
            <a:r>
              <a:rPr lang="en-US" dirty="0"/>
              <a:t> </a:t>
            </a:r>
            <a:r>
              <a:rPr lang="en-US" dirty="0" err="1"/>
              <a:t>lại</a:t>
            </a:r>
            <a:r>
              <a:rPr lang="en-US" dirty="0"/>
              <a:t> </a:t>
            </a:r>
            <a:r>
              <a:rPr lang="en-US" dirty="0" err="1"/>
              <a:t>varistor</a:t>
            </a:r>
            <a:r>
              <a:rPr lang="en-US" dirty="0"/>
              <a:t> </a:t>
            </a:r>
            <a:r>
              <a:rPr lang="en-US" dirty="0" err="1"/>
              <a:t>vào</a:t>
            </a:r>
            <a:r>
              <a:rPr lang="en-US" dirty="0"/>
              <a:t> </a:t>
            </a:r>
            <a:r>
              <a:rPr lang="en-US" dirty="0" err="1"/>
              <a:t>mạch</a:t>
            </a:r>
            <a:r>
              <a:rPr lang="en-US" dirty="0"/>
              <a:t> </a:t>
            </a:r>
            <a:r>
              <a:rPr lang="en-US" dirty="0" err="1"/>
              <a:t>điện</a:t>
            </a:r>
            <a:r>
              <a:rPr lang="en-US" dirty="0"/>
              <a:t> </a:t>
            </a:r>
            <a:r>
              <a:rPr lang="en-US" dirty="0" err="1"/>
              <a:t>nếu</a:t>
            </a:r>
            <a:r>
              <a:rPr lang="en-US" dirty="0"/>
              <a:t> </a:t>
            </a:r>
            <a:r>
              <a:rPr lang="en-US" dirty="0" err="1"/>
              <a:t>tụ</a:t>
            </a:r>
            <a:r>
              <a:rPr lang="en-US" dirty="0"/>
              <a:t> </a:t>
            </a:r>
            <a:r>
              <a:rPr lang="en-US" dirty="0" err="1"/>
              <a:t>vẫn</a:t>
            </a:r>
            <a:r>
              <a:rPr lang="en-US" dirty="0"/>
              <a:t> </a:t>
            </a:r>
            <a:r>
              <a:rPr lang="en-US" dirty="0" err="1"/>
              <a:t>còn</a:t>
            </a:r>
            <a:r>
              <a:rPr lang="en-US" dirty="0"/>
              <a:t> </a:t>
            </a:r>
            <a:r>
              <a:rPr lang="en-US" dirty="0" err="1"/>
              <a:t>tốt</a:t>
            </a:r>
            <a:r>
              <a:rPr lang="en-US" dirty="0"/>
              <a:t>. </a:t>
            </a:r>
            <a:r>
              <a:rPr lang="en-US" dirty="0" err="1"/>
              <a:t>Và</a:t>
            </a:r>
            <a:r>
              <a:rPr lang="en-US" dirty="0"/>
              <a:t> </a:t>
            </a:r>
            <a:r>
              <a:rPr lang="en-US" dirty="0" err="1"/>
              <a:t>thay</a:t>
            </a:r>
            <a:r>
              <a:rPr lang="en-US" dirty="0"/>
              <a:t> </a:t>
            </a:r>
            <a:r>
              <a:rPr lang="en-US" dirty="0" err="1" smtClean="0"/>
              <a:t>varistor</a:t>
            </a:r>
            <a:r>
              <a:rPr lang="en-US" dirty="0" smtClean="0"/>
              <a:t> </a:t>
            </a:r>
            <a:r>
              <a:rPr lang="en-US" dirty="0" err="1"/>
              <a:t>mới</a:t>
            </a:r>
            <a:r>
              <a:rPr lang="en-US" dirty="0"/>
              <a:t> </a:t>
            </a:r>
            <a:r>
              <a:rPr lang="en-US" dirty="0" err="1"/>
              <a:t>vào</a:t>
            </a:r>
            <a:r>
              <a:rPr lang="en-US" dirty="0"/>
              <a:t> </a:t>
            </a:r>
            <a:r>
              <a:rPr lang="en-US" dirty="0" err="1"/>
              <a:t>vị</a:t>
            </a:r>
            <a:r>
              <a:rPr lang="en-US" dirty="0"/>
              <a:t> </a:t>
            </a:r>
            <a:r>
              <a:rPr lang="en-US" dirty="0" err="1"/>
              <a:t>trí</a:t>
            </a:r>
            <a:r>
              <a:rPr lang="en-US" dirty="0"/>
              <a:t> </a:t>
            </a:r>
            <a:r>
              <a:rPr lang="en-US" dirty="0" err="1"/>
              <a:t>cũ</a:t>
            </a:r>
            <a:r>
              <a:rPr lang="en-US" dirty="0"/>
              <a:t> </a:t>
            </a:r>
            <a:r>
              <a:rPr lang="en-US" dirty="0" err="1"/>
              <a:t>trong</a:t>
            </a:r>
            <a:r>
              <a:rPr lang="en-US" dirty="0"/>
              <a:t> </a:t>
            </a:r>
            <a:r>
              <a:rPr lang="en-US" dirty="0" err="1"/>
              <a:t>mạch</a:t>
            </a:r>
            <a:r>
              <a:rPr lang="en-US" dirty="0"/>
              <a:t>, </a:t>
            </a:r>
            <a:r>
              <a:rPr lang="en-US" dirty="0" err="1"/>
              <a:t>nếu</a:t>
            </a:r>
            <a:r>
              <a:rPr lang="en-US" dirty="0"/>
              <a:t> </a:t>
            </a:r>
            <a:r>
              <a:rPr lang="en-US" dirty="0" err="1"/>
              <a:t>nó</a:t>
            </a:r>
            <a:r>
              <a:rPr lang="en-US" dirty="0"/>
              <a:t> </a:t>
            </a:r>
            <a:r>
              <a:rPr lang="en-US" dirty="0" err="1"/>
              <a:t>đã</a:t>
            </a:r>
            <a:r>
              <a:rPr lang="en-US" dirty="0"/>
              <a:t> </a:t>
            </a:r>
            <a:r>
              <a:rPr lang="en-US" dirty="0" err="1"/>
              <a:t>bị</a:t>
            </a:r>
            <a:r>
              <a:rPr lang="en-US" dirty="0"/>
              <a:t> </a:t>
            </a:r>
            <a:r>
              <a:rPr lang="en-US" dirty="0" err="1"/>
              <a:t>hư</a:t>
            </a:r>
            <a:r>
              <a:rPr lang="en-US" dirty="0"/>
              <a:t>.</a:t>
            </a:r>
            <a:endParaRPr lang="vi-VN" dirty="0"/>
          </a:p>
        </p:txBody>
      </p:sp>
    </p:spTree>
    <p:extLst>
      <p:ext uri="{BB962C8B-B14F-4D97-AF65-F5344CB8AC3E}">
        <p14:creationId xmlns:p14="http://schemas.microsoft.com/office/powerpoint/2010/main" val="4184411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Cơ</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bản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về</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en-US" dirty="0"/>
              <a:t>1.2 </a:t>
            </a:r>
            <a:r>
              <a:rPr lang="en-US" dirty="0" err="1"/>
              <a:t>Cấu</a:t>
            </a:r>
            <a:r>
              <a:rPr lang="en-US" dirty="0"/>
              <a:t> </a:t>
            </a:r>
            <a:r>
              <a:rPr lang="en-US" dirty="0" err="1"/>
              <a:t>tạo</a:t>
            </a:r>
            <a:endParaRPr lang="en-US"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7" name="Rectangle 3"/>
          <p:cNvSpPr txBox="1">
            <a:spLocks noChangeArrowheads="1"/>
          </p:cNvSpPr>
          <p:nvPr/>
        </p:nvSpPr>
        <p:spPr>
          <a:xfrm>
            <a:off x="450492" y="1749350"/>
            <a:ext cx="8013700" cy="25437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200" dirty="0" err="1"/>
              <a:t>Như</a:t>
            </a:r>
            <a:r>
              <a:rPr lang="en-US" sz="2200" dirty="0"/>
              <a:t> </a:t>
            </a:r>
            <a:r>
              <a:rPr lang="en-US" sz="2200" dirty="0" err="1"/>
              <a:t>trong</a:t>
            </a:r>
            <a:r>
              <a:rPr lang="en-US" sz="2200" dirty="0"/>
              <a:t> </a:t>
            </a:r>
            <a:r>
              <a:rPr lang="en-US" sz="2200" dirty="0" err="1"/>
              <a:t>hình</a:t>
            </a:r>
            <a:r>
              <a:rPr lang="en-US" sz="2200" dirty="0"/>
              <a:t> 1.1, MOV </a:t>
            </a:r>
            <a:r>
              <a:rPr lang="en-US" sz="2200" dirty="0" err="1"/>
              <a:t>trông</a:t>
            </a:r>
            <a:r>
              <a:rPr lang="en-US" sz="2200" dirty="0"/>
              <a:t> </a:t>
            </a:r>
            <a:r>
              <a:rPr lang="en-US" sz="2200" dirty="0" err="1"/>
              <a:t>rất</a:t>
            </a:r>
            <a:r>
              <a:rPr lang="en-US" sz="2200" dirty="0"/>
              <a:t> </a:t>
            </a:r>
            <a:r>
              <a:rPr lang="en-US" sz="2200" dirty="0" err="1"/>
              <a:t>giống</a:t>
            </a:r>
            <a:r>
              <a:rPr lang="en-US" sz="2200" dirty="0"/>
              <a:t> </a:t>
            </a:r>
            <a:r>
              <a:rPr lang="en-US" sz="2200" dirty="0" err="1"/>
              <a:t>với</a:t>
            </a:r>
            <a:r>
              <a:rPr lang="en-US" sz="2200" dirty="0"/>
              <a:t> </a:t>
            </a:r>
            <a:r>
              <a:rPr lang="en-US" sz="2200" dirty="0" err="1"/>
              <a:t>tụ</a:t>
            </a:r>
            <a:r>
              <a:rPr lang="en-US" sz="2200" dirty="0"/>
              <a:t> </a:t>
            </a:r>
            <a:r>
              <a:rPr lang="en-US" sz="2200" dirty="0" err="1"/>
              <a:t>đĩa</a:t>
            </a:r>
            <a:r>
              <a:rPr lang="en-US" sz="2200" dirty="0"/>
              <a:t> </a:t>
            </a:r>
            <a:r>
              <a:rPr lang="en-US" sz="2200" dirty="0" err="1"/>
              <a:t>gốm</a:t>
            </a:r>
            <a:r>
              <a:rPr lang="en-US" sz="2200" dirty="0"/>
              <a:t> </a:t>
            </a:r>
            <a:r>
              <a:rPr lang="en-US" sz="2200" dirty="0" err="1"/>
              <a:t>và</a:t>
            </a:r>
            <a:r>
              <a:rPr lang="en-US" sz="2200" dirty="0"/>
              <a:t> </a:t>
            </a:r>
            <a:r>
              <a:rPr lang="en-US" sz="2200" dirty="0" err="1"/>
              <a:t>có</a:t>
            </a:r>
            <a:r>
              <a:rPr lang="en-US" sz="2200" dirty="0"/>
              <a:t> </a:t>
            </a:r>
            <a:r>
              <a:rPr lang="en-US" sz="2200" dirty="0" err="1"/>
              <a:t>một</a:t>
            </a:r>
            <a:r>
              <a:rPr lang="en-US" sz="2200" dirty="0"/>
              <a:t> </a:t>
            </a:r>
            <a:r>
              <a:rPr lang="en-US" sz="2200" dirty="0" err="1"/>
              <a:t>số</a:t>
            </a:r>
            <a:r>
              <a:rPr lang="en-US" sz="2200" dirty="0"/>
              <a:t> </a:t>
            </a:r>
            <a:r>
              <a:rPr lang="en-US" sz="2200" dirty="0" err="1"/>
              <a:t>điểm</a:t>
            </a:r>
            <a:r>
              <a:rPr lang="en-US" sz="2200" dirty="0"/>
              <a:t> </a:t>
            </a:r>
            <a:r>
              <a:rPr lang="en-US" sz="2200" dirty="0" err="1"/>
              <a:t>tương</a:t>
            </a:r>
            <a:r>
              <a:rPr lang="en-US" sz="2200" dirty="0"/>
              <a:t> </a:t>
            </a:r>
            <a:r>
              <a:rPr lang="en-US" sz="2200" dirty="0" err="1"/>
              <a:t>đồng</a:t>
            </a:r>
            <a:r>
              <a:rPr lang="en-US" sz="2200" dirty="0"/>
              <a:t> </a:t>
            </a:r>
            <a:r>
              <a:rPr lang="en-US" sz="2200" dirty="0" err="1"/>
              <a:t>trong</a:t>
            </a:r>
            <a:r>
              <a:rPr lang="en-US" sz="2200" dirty="0"/>
              <a:t> </a:t>
            </a:r>
            <a:r>
              <a:rPr lang="en-US" sz="2200" dirty="0" err="1"/>
              <a:t>cấu</a:t>
            </a:r>
            <a:r>
              <a:rPr lang="en-US" sz="2200" dirty="0"/>
              <a:t> </a:t>
            </a:r>
            <a:r>
              <a:rPr lang="en-US" sz="2200" dirty="0" err="1"/>
              <a:t>trúc</a:t>
            </a:r>
            <a:r>
              <a:rPr lang="en-US" sz="2200" dirty="0"/>
              <a:t>. MOV </a:t>
            </a:r>
            <a:r>
              <a:rPr lang="en-US" sz="2200" dirty="0" err="1"/>
              <a:t>có</a:t>
            </a:r>
            <a:r>
              <a:rPr lang="en-US" sz="2200" dirty="0"/>
              <a:t> </a:t>
            </a:r>
            <a:r>
              <a:rPr lang="en-US" sz="2200" dirty="0" err="1"/>
              <a:t>hai</a:t>
            </a:r>
            <a:r>
              <a:rPr lang="en-US" sz="2200" dirty="0"/>
              <a:t> </a:t>
            </a:r>
            <a:r>
              <a:rPr lang="en-US" sz="2200" dirty="0" err="1"/>
              <a:t>tấm</a:t>
            </a:r>
            <a:r>
              <a:rPr lang="en-US" sz="2200" dirty="0"/>
              <a:t> </a:t>
            </a:r>
            <a:r>
              <a:rPr lang="en-US" sz="2200" dirty="0" err="1"/>
              <a:t>hình</a:t>
            </a:r>
            <a:r>
              <a:rPr lang="en-US" sz="2200" dirty="0"/>
              <a:t> </a:t>
            </a:r>
            <a:r>
              <a:rPr lang="en-US" sz="2200" dirty="0" err="1"/>
              <a:t>đĩa</a:t>
            </a:r>
            <a:r>
              <a:rPr lang="en-US" sz="2200" dirty="0"/>
              <a:t> song </a:t>
            </a:r>
            <a:r>
              <a:rPr lang="en-US" sz="2200" dirty="0" err="1"/>
              <a:t>song</a:t>
            </a:r>
            <a:r>
              <a:rPr lang="en-US" sz="2200" dirty="0"/>
              <a:t> </a:t>
            </a:r>
            <a:r>
              <a:rPr lang="en-US" sz="2200" dirty="0" err="1"/>
              <a:t>giống</a:t>
            </a:r>
            <a:r>
              <a:rPr lang="en-US" sz="2200" dirty="0"/>
              <a:t> </a:t>
            </a:r>
            <a:r>
              <a:rPr lang="en-US" sz="2200" dirty="0" err="1"/>
              <a:t>như</a:t>
            </a:r>
            <a:r>
              <a:rPr lang="en-US" sz="2200" dirty="0"/>
              <a:t> </a:t>
            </a:r>
            <a:r>
              <a:rPr lang="en-US" sz="2200" dirty="0" err="1"/>
              <a:t>một</a:t>
            </a:r>
            <a:r>
              <a:rPr lang="en-US" sz="2200" dirty="0"/>
              <a:t> </a:t>
            </a:r>
            <a:r>
              <a:rPr lang="en-US" sz="2200" dirty="0" err="1"/>
              <a:t>tụ</a:t>
            </a:r>
            <a:r>
              <a:rPr lang="en-US" sz="2200" dirty="0"/>
              <a:t> </a:t>
            </a:r>
            <a:r>
              <a:rPr lang="en-US" sz="2200" dirty="0" err="1"/>
              <a:t>gốm</a:t>
            </a:r>
            <a:r>
              <a:rPr lang="en-US" sz="2200" dirty="0"/>
              <a:t> </a:t>
            </a:r>
            <a:r>
              <a:rPr lang="en-US" sz="2200" dirty="0" err="1"/>
              <a:t>nhỏ</a:t>
            </a:r>
            <a:r>
              <a:rPr lang="en-US" sz="2200" dirty="0"/>
              <a:t>, </a:t>
            </a:r>
            <a:r>
              <a:rPr lang="en-US" sz="2200" dirty="0" err="1"/>
              <a:t>nhưng</a:t>
            </a:r>
            <a:r>
              <a:rPr lang="en-US" sz="2200" dirty="0"/>
              <a:t> </a:t>
            </a:r>
            <a:r>
              <a:rPr lang="en-US" sz="2200" dirty="0" err="1"/>
              <a:t>vật</a:t>
            </a:r>
            <a:r>
              <a:rPr lang="en-US" sz="2200" dirty="0"/>
              <a:t> </a:t>
            </a:r>
            <a:r>
              <a:rPr lang="en-US" sz="2200" dirty="0" err="1"/>
              <a:t>liệu</a:t>
            </a:r>
            <a:r>
              <a:rPr lang="en-US" sz="2200" dirty="0"/>
              <a:t> </a:t>
            </a:r>
            <a:r>
              <a:rPr lang="en-US" sz="2200" dirty="0" err="1"/>
              <a:t>gốm</a:t>
            </a:r>
            <a:r>
              <a:rPr lang="en-US" sz="2200" dirty="0"/>
              <a:t> </a:t>
            </a:r>
            <a:r>
              <a:rPr lang="en-US" sz="2200" dirty="0" err="1"/>
              <a:t>giữa</a:t>
            </a:r>
            <a:r>
              <a:rPr lang="en-US" sz="2200" dirty="0"/>
              <a:t> </a:t>
            </a:r>
            <a:r>
              <a:rPr lang="en-US" sz="2200" dirty="0" err="1"/>
              <a:t>các</a:t>
            </a:r>
            <a:r>
              <a:rPr lang="en-US" sz="2200" dirty="0"/>
              <a:t> </a:t>
            </a:r>
            <a:r>
              <a:rPr lang="en-US" sz="2200" dirty="0" err="1"/>
              <a:t>tấm</a:t>
            </a:r>
            <a:r>
              <a:rPr lang="en-US" sz="2200" dirty="0"/>
              <a:t> MOV </a:t>
            </a:r>
            <a:r>
              <a:rPr lang="en-US" sz="2200" dirty="0" err="1"/>
              <a:t>được</a:t>
            </a:r>
            <a:r>
              <a:rPr lang="en-US" sz="2200" dirty="0"/>
              <a:t> </a:t>
            </a:r>
            <a:r>
              <a:rPr lang="en-US" sz="2200" dirty="0" err="1"/>
              <a:t>tẩm</a:t>
            </a:r>
            <a:r>
              <a:rPr lang="en-US" sz="2200" dirty="0"/>
              <a:t> </a:t>
            </a:r>
            <a:r>
              <a:rPr lang="en-US" sz="2200" dirty="0" err="1"/>
              <a:t>bằng</a:t>
            </a:r>
            <a:r>
              <a:rPr lang="en-US" sz="2200" dirty="0"/>
              <a:t> </a:t>
            </a:r>
            <a:r>
              <a:rPr lang="en-US" sz="2200" dirty="0" err="1"/>
              <a:t>các</a:t>
            </a:r>
            <a:r>
              <a:rPr lang="en-US" sz="2200" dirty="0"/>
              <a:t> </a:t>
            </a:r>
            <a:r>
              <a:rPr lang="en-US" sz="2200" dirty="0" err="1"/>
              <a:t>hạt</a:t>
            </a:r>
            <a:r>
              <a:rPr lang="en-US" sz="2200" dirty="0"/>
              <a:t> </a:t>
            </a:r>
            <a:r>
              <a:rPr lang="en-US" sz="2200" dirty="0" err="1"/>
              <a:t>nhỏ</a:t>
            </a:r>
            <a:r>
              <a:rPr lang="en-US" sz="2200" dirty="0"/>
              <a:t> </a:t>
            </a:r>
            <a:r>
              <a:rPr lang="en-US" sz="2200" dirty="0" err="1"/>
              <a:t>của</a:t>
            </a:r>
            <a:r>
              <a:rPr lang="en-US" sz="2200" dirty="0"/>
              <a:t> </a:t>
            </a:r>
            <a:r>
              <a:rPr lang="en-US" sz="2200" dirty="0" err="1"/>
              <a:t>một</a:t>
            </a:r>
            <a:r>
              <a:rPr lang="en-US" sz="2200" dirty="0"/>
              <a:t> </a:t>
            </a:r>
            <a:r>
              <a:rPr lang="en-US" sz="2200" dirty="0" err="1"/>
              <a:t>oxit</a:t>
            </a:r>
            <a:r>
              <a:rPr lang="en-US" sz="2200" dirty="0"/>
              <a:t> </a:t>
            </a:r>
            <a:r>
              <a:rPr lang="en-US" sz="2200" dirty="0" err="1"/>
              <a:t>kim</a:t>
            </a:r>
            <a:r>
              <a:rPr lang="en-US" sz="2200" dirty="0"/>
              <a:t> </a:t>
            </a:r>
            <a:r>
              <a:rPr lang="en-US" sz="2200" dirty="0" err="1"/>
              <a:t>loại</a:t>
            </a:r>
            <a:r>
              <a:rPr lang="en-US" sz="2200" dirty="0"/>
              <a:t> </a:t>
            </a:r>
            <a:r>
              <a:rPr lang="en-US" sz="2200" dirty="0" err="1"/>
              <a:t>như</a:t>
            </a:r>
            <a:r>
              <a:rPr lang="en-US" sz="2200" dirty="0"/>
              <a:t> </a:t>
            </a:r>
            <a:r>
              <a:rPr lang="en-US" sz="2200" dirty="0" err="1"/>
              <a:t>oxit</a:t>
            </a:r>
            <a:r>
              <a:rPr lang="en-US" sz="2200" dirty="0"/>
              <a:t> </a:t>
            </a:r>
            <a:r>
              <a:rPr lang="en-US" sz="2200" dirty="0" err="1"/>
              <a:t>kẽm</a:t>
            </a:r>
            <a:r>
              <a:rPr lang="en-US" sz="2200" dirty="0"/>
              <a:t> (</a:t>
            </a:r>
            <a:r>
              <a:rPr lang="en-US" sz="2200" dirty="0" err="1"/>
              <a:t>ZnO</a:t>
            </a:r>
            <a:r>
              <a:rPr lang="en-US" sz="2200" dirty="0"/>
              <a:t>) </a:t>
            </a:r>
            <a:r>
              <a:rPr lang="en-US" sz="2200" dirty="0" err="1"/>
              <a:t>và</a:t>
            </a:r>
            <a:r>
              <a:rPr lang="en-US" sz="2200" dirty="0"/>
              <a:t> (</a:t>
            </a:r>
            <a:r>
              <a:rPr lang="en-US" sz="2200" dirty="0" err="1"/>
              <a:t>với</a:t>
            </a:r>
            <a:r>
              <a:rPr lang="en-US" sz="2200" dirty="0"/>
              <a:t> </a:t>
            </a:r>
            <a:r>
              <a:rPr lang="en-US" sz="2200" dirty="0" err="1"/>
              <a:t>số</a:t>
            </a:r>
            <a:r>
              <a:rPr lang="en-US" sz="2200" dirty="0"/>
              <a:t> </a:t>
            </a:r>
            <a:r>
              <a:rPr lang="en-US" sz="2200" dirty="0" err="1"/>
              <a:t>lượng</a:t>
            </a:r>
            <a:r>
              <a:rPr lang="en-US" sz="2200" dirty="0"/>
              <a:t> </a:t>
            </a:r>
            <a:r>
              <a:rPr lang="en-US" sz="2200" dirty="0" err="1"/>
              <a:t>nhỏ</a:t>
            </a:r>
            <a:r>
              <a:rPr lang="en-US" sz="2200" dirty="0"/>
              <a:t> </a:t>
            </a:r>
            <a:r>
              <a:rPr lang="en-US" sz="2200" dirty="0" err="1"/>
              <a:t>hơn</a:t>
            </a:r>
            <a:r>
              <a:rPr lang="en-US" sz="2200" dirty="0"/>
              <a:t> </a:t>
            </a:r>
            <a:r>
              <a:rPr lang="en-US" sz="2200" dirty="0" err="1"/>
              <a:t>nhiều</a:t>
            </a:r>
            <a:r>
              <a:rPr lang="en-US" sz="2200" dirty="0"/>
              <a:t>) </a:t>
            </a:r>
            <a:r>
              <a:rPr lang="en-US" sz="2200" dirty="0" err="1"/>
              <a:t>khác</a:t>
            </a:r>
            <a:r>
              <a:rPr lang="en-US" sz="2200" dirty="0"/>
              <a:t> </a:t>
            </a:r>
            <a:r>
              <a:rPr lang="en-US" sz="2200" dirty="0" err="1"/>
              <a:t>với</a:t>
            </a:r>
            <a:r>
              <a:rPr lang="en-US" sz="2200" dirty="0"/>
              <a:t> </a:t>
            </a:r>
            <a:r>
              <a:rPr lang="en-US" sz="2200" dirty="0" err="1"/>
              <a:t>oxit</a:t>
            </a:r>
            <a:r>
              <a:rPr lang="en-US" sz="2200" dirty="0"/>
              <a:t> </a:t>
            </a:r>
            <a:r>
              <a:rPr lang="en-US" sz="2200" dirty="0" err="1"/>
              <a:t>kim</a:t>
            </a:r>
            <a:r>
              <a:rPr lang="en-US" sz="2200" dirty="0"/>
              <a:t> </a:t>
            </a:r>
            <a:r>
              <a:rPr lang="en-US" sz="2200" dirty="0" err="1"/>
              <a:t>loại</a:t>
            </a:r>
            <a:r>
              <a:rPr lang="en-US" sz="2200" dirty="0"/>
              <a:t> </a:t>
            </a:r>
            <a:r>
              <a:rPr lang="en-US" sz="2200" dirty="0" err="1"/>
              <a:t>như</a:t>
            </a:r>
            <a:r>
              <a:rPr lang="en-US" sz="2200" dirty="0"/>
              <a:t> </a:t>
            </a:r>
            <a:r>
              <a:rPr lang="en-US" sz="2200" dirty="0" err="1"/>
              <a:t>oxit</a:t>
            </a:r>
            <a:r>
              <a:rPr lang="en-US" sz="2200" dirty="0"/>
              <a:t> </a:t>
            </a:r>
            <a:r>
              <a:rPr lang="en-US" sz="2200" dirty="0" err="1"/>
              <a:t>coban</a:t>
            </a:r>
            <a:r>
              <a:rPr lang="en-US" sz="2200" dirty="0"/>
              <a:t> (</a:t>
            </a:r>
            <a:r>
              <a:rPr lang="en-US" sz="2200" dirty="0" err="1"/>
              <a:t>CoO</a:t>
            </a:r>
            <a:r>
              <a:rPr lang="en-US" sz="2200" dirty="0"/>
              <a:t>) </a:t>
            </a:r>
            <a:r>
              <a:rPr lang="en-US" sz="2200" dirty="0" err="1"/>
              <a:t>hoặc</a:t>
            </a:r>
            <a:r>
              <a:rPr lang="en-US" sz="2200" dirty="0"/>
              <a:t> </a:t>
            </a:r>
            <a:r>
              <a:rPr lang="en-US" sz="2200" dirty="0" err="1"/>
              <a:t>oxit</a:t>
            </a:r>
            <a:r>
              <a:rPr lang="en-US" sz="2200" dirty="0"/>
              <a:t> </a:t>
            </a:r>
            <a:r>
              <a:rPr lang="en-US" sz="2200" dirty="0" err="1"/>
              <a:t>mangan</a:t>
            </a:r>
            <a:r>
              <a:rPr lang="en-US" sz="2200" dirty="0"/>
              <a:t> (</a:t>
            </a:r>
            <a:r>
              <a:rPr lang="en-US" sz="2200" dirty="0" err="1"/>
              <a:t>MnO</a:t>
            </a:r>
            <a:r>
              <a:rPr lang="en-US" sz="2200" dirty="0"/>
              <a:t>) hay silicon carbide, </a:t>
            </a:r>
            <a:r>
              <a:rPr lang="en-US" sz="2200" dirty="0" err="1"/>
              <a:t>SiC</a:t>
            </a:r>
            <a:r>
              <a:rPr lang="en-US" sz="2200" dirty="0" err="1" smtClean="0"/>
              <a:t>.</a:t>
            </a:r>
            <a:endParaRPr lang="vi-VN" sz="2200" dirty="0"/>
          </a:p>
        </p:txBody>
      </p:sp>
      <p:pic>
        <p:nvPicPr>
          <p:cNvPr id="8" name="Picture 7" descr="Image result for Varistor construction"/>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3056"/>
            <a:ext cx="4241800" cy="2742188"/>
          </a:xfrm>
          <a:prstGeom prst="rect">
            <a:avLst/>
          </a:prstGeom>
          <a:noFill/>
          <a:ln>
            <a:noFill/>
          </a:ln>
        </p:spPr>
      </p:pic>
    </p:spTree>
    <p:extLst>
      <p:ext uri="{BB962C8B-B14F-4D97-AF65-F5344CB8AC3E}">
        <p14:creationId xmlns:p14="http://schemas.microsoft.com/office/powerpoint/2010/main" val="3731119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a:solidFill>
                  <a:srgbClr val="009900"/>
                </a:solidFill>
                <a:latin typeface="Times New Roman" pitchFamily="18" charset="0"/>
                <a:cs typeface="Times New Roman" pitchFamily="18" charset="0"/>
              </a:rPr>
              <a:t>2</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Sử</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dụng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311796"/>
          </a:xfrm>
        </p:spPr>
        <p:txBody>
          <a:bodyPr/>
          <a:lstStyle/>
          <a:p>
            <a:pPr marL="0" indent="0">
              <a:buNone/>
            </a:pPr>
            <a:r>
              <a:rPr lang="en-US" b="1" dirty="0"/>
              <a:t>2.2 </a:t>
            </a:r>
            <a:r>
              <a:rPr lang="en-US" b="1" dirty="0" err="1"/>
              <a:t>Bảo</a:t>
            </a:r>
            <a:r>
              <a:rPr lang="en-US" b="1" dirty="0"/>
              <a:t> </a:t>
            </a:r>
            <a:r>
              <a:rPr lang="en-US" b="1" dirty="0" err="1"/>
              <a:t>vệ</a:t>
            </a:r>
            <a:r>
              <a:rPr lang="en-US" b="1" dirty="0"/>
              <a:t> </a:t>
            </a:r>
            <a:r>
              <a:rPr lang="en-US" b="1" dirty="0" err="1"/>
              <a:t>bằng</a:t>
            </a:r>
            <a:r>
              <a:rPr lang="en-US" b="1" dirty="0"/>
              <a:t> </a:t>
            </a:r>
            <a:r>
              <a:rPr lang="en-US" b="1" dirty="0" err="1"/>
              <a:t>Varistor</a:t>
            </a:r>
            <a:endParaRPr lang="vi-VN" b="1" dirty="0"/>
          </a:p>
        </p:txBody>
      </p:sp>
      <p:sp>
        <p:nvSpPr>
          <p:cNvPr id="6" name="Rectangle 3"/>
          <p:cNvSpPr txBox="1">
            <a:spLocks noChangeArrowheads="1"/>
          </p:cNvSpPr>
          <p:nvPr/>
        </p:nvSpPr>
        <p:spPr>
          <a:xfrm>
            <a:off x="450492" y="1772816"/>
            <a:ext cx="8297972" cy="6627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9264" y="2060848"/>
            <a:ext cx="5616624" cy="4645488"/>
          </a:xfrm>
          <a:prstGeom prst="rect">
            <a:avLst/>
          </a:prstGeom>
          <a:noFill/>
          <a:ln>
            <a:noFill/>
          </a:ln>
        </p:spPr>
      </p:pic>
      <p:sp>
        <p:nvSpPr>
          <p:cNvPr id="10" name="Rectangle 3"/>
          <p:cNvSpPr txBox="1">
            <a:spLocks noChangeArrowheads="1"/>
          </p:cNvSpPr>
          <p:nvPr/>
        </p:nvSpPr>
        <p:spPr>
          <a:xfrm>
            <a:off x="450492" y="1779687"/>
            <a:ext cx="8013700" cy="13117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2.2.2 Minh </a:t>
            </a:r>
            <a:r>
              <a:rPr lang="en-US" b="1" dirty="0" err="1"/>
              <a:t>họa</a:t>
            </a:r>
            <a:r>
              <a:rPr lang="en-US" b="1" dirty="0"/>
              <a:t> </a:t>
            </a:r>
            <a:r>
              <a:rPr lang="en-US" b="1" dirty="0" err="1"/>
              <a:t>hoạt</a:t>
            </a:r>
            <a:r>
              <a:rPr lang="en-US" b="1" dirty="0"/>
              <a:t> </a:t>
            </a:r>
            <a:r>
              <a:rPr lang="en-US" b="1" dirty="0" err="1" smtClean="0"/>
              <a:t>động</a:t>
            </a:r>
            <a:r>
              <a:rPr lang="en-US" b="1" dirty="0" smtClean="0"/>
              <a:t> </a:t>
            </a:r>
            <a:r>
              <a:rPr lang="en-US" b="1" dirty="0" err="1" smtClean="0"/>
              <a:t>bảo</a:t>
            </a:r>
            <a:r>
              <a:rPr lang="en-US" b="1" dirty="0" smtClean="0"/>
              <a:t> </a:t>
            </a:r>
            <a:r>
              <a:rPr lang="en-US" b="1" dirty="0" err="1" smtClean="0"/>
              <a:t>vệ</a:t>
            </a:r>
            <a:r>
              <a:rPr lang="en-US" b="1" dirty="0" smtClean="0"/>
              <a:t> </a:t>
            </a:r>
            <a:r>
              <a:rPr lang="en-US" b="1" dirty="0" err="1"/>
              <a:t>của</a:t>
            </a:r>
            <a:r>
              <a:rPr lang="en-US" b="1" dirty="0"/>
              <a:t> </a:t>
            </a:r>
            <a:r>
              <a:rPr lang="en-US" b="1" dirty="0" err="1"/>
              <a:t>varistor</a:t>
            </a:r>
            <a:r>
              <a:rPr lang="en-US" b="1" dirty="0"/>
              <a:t> </a:t>
            </a:r>
            <a:endParaRPr lang="vi-VN" b="1" dirty="0"/>
          </a:p>
        </p:txBody>
      </p:sp>
    </p:spTree>
    <p:extLst>
      <p:ext uri="{BB962C8B-B14F-4D97-AF65-F5344CB8AC3E}">
        <p14:creationId xmlns:p14="http://schemas.microsoft.com/office/powerpoint/2010/main" val="703001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735732"/>
          </a:xfrm>
        </p:spPr>
        <p:txBody>
          <a:bodyPr/>
          <a:lstStyle/>
          <a:p>
            <a:pPr marL="0" indent="0">
              <a:buNone/>
            </a:pPr>
            <a:r>
              <a:rPr lang="en-US" b="1" dirty="0" smtClean="0"/>
              <a:t>2.4 </a:t>
            </a:r>
            <a:r>
              <a:rPr lang="en-US" b="1" dirty="0" err="1"/>
              <a:t>Sơ</a:t>
            </a:r>
            <a:r>
              <a:rPr lang="en-US" b="1" dirty="0"/>
              <a:t> </a:t>
            </a:r>
            <a:r>
              <a:rPr lang="en-US" b="1" dirty="0" err="1"/>
              <a:t>đồ</a:t>
            </a:r>
            <a:r>
              <a:rPr lang="en-US" b="1" dirty="0"/>
              <a:t> </a:t>
            </a:r>
            <a:r>
              <a:rPr lang="en-US" b="1" dirty="0" err="1"/>
              <a:t>bảo</a:t>
            </a:r>
            <a:r>
              <a:rPr lang="en-US" b="1" dirty="0"/>
              <a:t> </a:t>
            </a:r>
            <a:r>
              <a:rPr lang="en-US" b="1" dirty="0" err="1"/>
              <a:t>vệ</a:t>
            </a:r>
            <a:r>
              <a:rPr lang="en-US" b="1" dirty="0"/>
              <a:t> </a:t>
            </a:r>
            <a:r>
              <a:rPr lang="en-US" b="1" dirty="0" err="1"/>
              <a:t>quá</a:t>
            </a:r>
            <a:r>
              <a:rPr lang="en-US" b="1" dirty="0"/>
              <a:t> </a:t>
            </a:r>
            <a:r>
              <a:rPr lang="en-US" b="1" dirty="0" err="1"/>
              <a:t>áp</a:t>
            </a:r>
            <a:r>
              <a:rPr lang="en-US" b="1" dirty="0"/>
              <a:t> </a:t>
            </a:r>
            <a:r>
              <a:rPr lang="en-US" b="1" dirty="0" err="1"/>
              <a:t>thường</a:t>
            </a:r>
            <a:r>
              <a:rPr lang="en-US" b="1" dirty="0"/>
              <a:t> </a:t>
            </a:r>
            <a:r>
              <a:rPr lang="en-US" b="1" dirty="0" err="1"/>
              <a:t>gặp</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5" name="Picture 4"/>
          <p:cNvPicPr/>
          <p:nvPr/>
        </p:nvPicPr>
        <p:blipFill>
          <a:blip r:embed="rId2"/>
          <a:stretch>
            <a:fillRect/>
          </a:stretch>
        </p:blipFill>
        <p:spPr>
          <a:xfrm>
            <a:off x="755576" y="1918331"/>
            <a:ext cx="3816424" cy="1978559"/>
          </a:xfrm>
          <a:prstGeom prst="rect">
            <a:avLst/>
          </a:prstGeom>
        </p:spPr>
      </p:pic>
      <p:pic>
        <p:nvPicPr>
          <p:cNvPr id="8" name="Picture 7" descr="9342528190_3def90dcf6_o"/>
          <p:cNvPicPr/>
          <p:nvPr/>
        </p:nvPicPr>
        <p:blipFill>
          <a:blip r:embed="rId3">
            <a:extLst>
              <a:ext uri="{28A0092B-C50C-407E-A947-70E740481C1C}">
                <a14:useLocalDpi xmlns:a14="http://schemas.microsoft.com/office/drawing/2010/main" val="0"/>
              </a:ext>
            </a:extLst>
          </a:blip>
          <a:srcRect/>
          <a:stretch>
            <a:fillRect/>
          </a:stretch>
        </p:blipFill>
        <p:spPr bwMode="auto">
          <a:xfrm>
            <a:off x="475073" y="4653136"/>
            <a:ext cx="2860040" cy="1275715"/>
          </a:xfrm>
          <a:prstGeom prst="rect">
            <a:avLst/>
          </a:prstGeom>
          <a:noFill/>
          <a:ln>
            <a:noFill/>
          </a:ln>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356068"/>
            <a:ext cx="4321050" cy="180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411" y="1768624"/>
            <a:ext cx="3745037" cy="242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812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552728"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Một</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số</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lưu</a:t>
            </a:r>
            <a:r>
              <a:rPr lang="en-US" b="1" dirty="0" smtClean="0">
                <a:solidFill>
                  <a:srgbClr val="009900"/>
                </a:solidFill>
                <a:latin typeface="Times New Roman" pitchFamily="18" charset="0"/>
                <a:cs typeface="Times New Roman" pitchFamily="18" charset="0"/>
              </a:rPr>
              <a:t> ý </a:t>
            </a:r>
            <a:r>
              <a:rPr lang="en-US" b="1" dirty="0" err="1" smtClean="0">
                <a:solidFill>
                  <a:srgbClr val="009900"/>
                </a:solidFill>
                <a:latin typeface="Times New Roman" pitchFamily="18" charset="0"/>
                <a:cs typeface="Times New Roman" pitchFamily="18" charset="0"/>
              </a:rPr>
              <a:t>khi</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sử</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dụng</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a:buNone/>
            </a:pPr>
            <a:r>
              <a:rPr lang="vi-VN" b="1" dirty="0"/>
              <a:t>a. Điện áp ghim (clamp) thực sự của varistor bằng bao nhiêu?</a:t>
            </a:r>
            <a:endParaRPr lang="en-US" b="1"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54768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165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Một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số</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lưu</a:t>
            </a:r>
            <a:r>
              <a:rPr lang="en-US" b="1" dirty="0">
                <a:solidFill>
                  <a:srgbClr val="009900"/>
                </a:solidFill>
                <a:latin typeface="Times New Roman" pitchFamily="18" charset="0"/>
                <a:cs typeface="Times New Roman" pitchFamily="18" charset="0"/>
              </a:rPr>
              <a:t> ý </a:t>
            </a:r>
            <a:r>
              <a:rPr lang="en-US" b="1" dirty="0" err="1">
                <a:solidFill>
                  <a:srgbClr val="009900"/>
                </a:solidFill>
                <a:latin typeface="Times New Roman" pitchFamily="18" charset="0"/>
                <a:cs typeface="Times New Roman" pitchFamily="18" charset="0"/>
              </a:rPr>
              <a:t>khi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a:buNone/>
            </a:pPr>
            <a:r>
              <a:rPr lang="vi-VN" b="1" dirty="0"/>
              <a:t>a. Điện áp ghim (clamp) thực sự của varistor bằng bao nhiêu?</a:t>
            </a:r>
            <a:endParaRPr lang="en-US" b="1"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29726"/>
            <a:ext cx="6336704" cy="428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165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336704"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Một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số</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lưu</a:t>
            </a:r>
            <a:r>
              <a:rPr lang="en-US" b="1" dirty="0">
                <a:solidFill>
                  <a:srgbClr val="009900"/>
                </a:solidFill>
                <a:latin typeface="Times New Roman" pitchFamily="18" charset="0"/>
                <a:cs typeface="Times New Roman" pitchFamily="18" charset="0"/>
              </a:rPr>
              <a:t> ý </a:t>
            </a:r>
            <a:r>
              <a:rPr lang="en-US" b="1" dirty="0" err="1">
                <a:solidFill>
                  <a:srgbClr val="009900"/>
                </a:solidFill>
                <a:latin typeface="Times New Roman" pitchFamily="18" charset="0"/>
                <a:cs typeface="Times New Roman" pitchFamily="18" charset="0"/>
              </a:rPr>
              <a:t>khi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marL="0" indent="0">
              <a:buNone/>
            </a:pPr>
            <a:r>
              <a:rPr lang="vi-VN" b="1" dirty="0"/>
              <a:t>b. Varistor có thể bảo vệ được quá áp tạm thời không?</a:t>
            </a:r>
            <a:endParaRPr lang="vi-VN" b="1" dirty="0"/>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8" name="Picture 7"/>
          <p:cNvPicPr/>
          <p:nvPr/>
        </p:nvPicPr>
        <p:blipFill>
          <a:blip r:embed="rId2"/>
          <a:stretch>
            <a:fillRect/>
          </a:stretch>
        </p:blipFill>
        <p:spPr>
          <a:xfrm>
            <a:off x="450492" y="2852936"/>
            <a:ext cx="4697572" cy="2376264"/>
          </a:xfrm>
          <a:prstGeom prst="rect">
            <a:avLst/>
          </a:prstGeom>
        </p:spPr>
      </p:pic>
      <p:pic>
        <p:nvPicPr>
          <p:cNvPr id="12" name="Picture 11" descr="Image result for overvoltage protection wavefor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859258"/>
            <a:ext cx="3816424" cy="2657974"/>
          </a:xfrm>
          <a:prstGeom prst="rect">
            <a:avLst/>
          </a:prstGeom>
          <a:noFill/>
          <a:ln>
            <a:noFill/>
          </a:ln>
        </p:spPr>
      </p:pic>
    </p:spTree>
    <p:extLst>
      <p:ext uri="{BB962C8B-B14F-4D97-AF65-F5344CB8AC3E}">
        <p14:creationId xmlns:p14="http://schemas.microsoft.com/office/powerpoint/2010/main" val="1596341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336704"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Một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số</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lưu</a:t>
            </a:r>
            <a:r>
              <a:rPr lang="en-US" b="1" dirty="0">
                <a:solidFill>
                  <a:srgbClr val="009900"/>
                </a:solidFill>
                <a:latin typeface="Times New Roman" pitchFamily="18" charset="0"/>
                <a:cs typeface="Times New Roman" pitchFamily="18" charset="0"/>
              </a:rPr>
              <a:t> ý </a:t>
            </a:r>
            <a:r>
              <a:rPr lang="en-US" b="1" dirty="0" err="1">
                <a:solidFill>
                  <a:srgbClr val="009900"/>
                </a:solidFill>
                <a:latin typeface="Times New Roman" pitchFamily="18" charset="0"/>
                <a:cs typeface="Times New Roman" pitchFamily="18" charset="0"/>
              </a:rPr>
              <a:t>khi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marL="0" indent="0">
              <a:buNone/>
            </a:pPr>
            <a:r>
              <a:rPr lang="vi-VN" b="1" dirty="0"/>
              <a:t>b. Varistor có thể bảo vệ được quá áp tạm thời không?</a:t>
            </a:r>
            <a:endParaRPr lang="vi-VN" b="1" dirty="0"/>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8" name="Picture 7"/>
          <p:cNvPicPr/>
          <p:nvPr/>
        </p:nvPicPr>
        <p:blipFill>
          <a:blip r:embed="rId2"/>
          <a:stretch>
            <a:fillRect/>
          </a:stretch>
        </p:blipFill>
        <p:spPr>
          <a:xfrm>
            <a:off x="1187624" y="2276872"/>
            <a:ext cx="4686300" cy="2057400"/>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031240" y="4653136"/>
            <a:ext cx="3540760" cy="1527175"/>
          </a:xfrm>
          <a:prstGeom prst="rect">
            <a:avLst/>
          </a:prstGeom>
          <a:noFill/>
          <a:ln>
            <a:noFill/>
          </a:ln>
        </p:spPr>
      </p:pic>
      <p:pic>
        <p:nvPicPr>
          <p:cNvPr id="10" name="Picture 9"/>
          <p:cNvPicPr/>
          <p:nvPr/>
        </p:nvPicPr>
        <p:blipFill>
          <a:blip r:embed="rId4"/>
          <a:stretch>
            <a:fillRect/>
          </a:stretch>
        </p:blipFill>
        <p:spPr>
          <a:xfrm>
            <a:off x="4878263" y="4840460"/>
            <a:ext cx="4086225" cy="1152525"/>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4460433" y="2737128"/>
            <a:ext cx="4504055" cy="1439545"/>
          </a:xfrm>
          <a:prstGeom prst="rect">
            <a:avLst/>
          </a:prstGeom>
          <a:noFill/>
          <a:ln>
            <a:noFill/>
          </a:ln>
        </p:spPr>
      </p:pic>
    </p:spTree>
    <p:extLst>
      <p:ext uri="{BB962C8B-B14F-4D97-AF65-F5344CB8AC3E}">
        <p14:creationId xmlns:p14="http://schemas.microsoft.com/office/powerpoint/2010/main" val="1808165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192688"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Một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số</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lưu</a:t>
            </a:r>
            <a:r>
              <a:rPr lang="en-US" b="1" dirty="0">
                <a:solidFill>
                  <a:srgbClr val="009900"/>
                </a:solidFill>
                <a:latin typeface="Times New Roman" pitchFamily="18" charset="0"/>
                <a:cs typeface="Times New Roman" pitchFamily="18" charset="0"/>
              </a:rPr>
              <a:t> ý </a:t>
            </a:r>
            <a:r>
              <a:rPr lang="en-US" b="1" dirty="0" err="1">
                <a:solidFill>
                  <a:srgbClr val="009900"/>
                </a:solidFill>
                <a:latin typeface="Times New Roman" pitchFamily="18" charset="0"/>
                <a:cs typeface="Times New Roman" pitchFamily="18" charset="0"/>
              </a:rPr>
              <a:t>khi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0492" y="1022271"/>
            <a:ext cx="8013700" cy="1599828"/>
          </a:xfrm>
        </p:spPr>
        <p:txBody>
          <a:bodyPr/>
          <a:lstStyle/>
          <a:p>
            <a:pPr marL="0" indent="0">
              <a:buNone/>
            </a:pPr>
            <a:r>
              <a:rPr lang="vi-VN" b="1" dirty="0"/>
              <a:t>c. Đặc tính bảo vệ của GDT khác MOV ở chỗ nào?</a:t>
            </a:r>
            <a:endParaRPr lang="vi-VN" b="1" dirty="0"/>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grpSp>
        <p:nvGrpSpPr>
          <p:cNvPr id="8" name="Group 7"/>
          <p:cNvGrpSpPr/>
          <p:nvPr/>
        </p:nvGrpSpPr>
        <p:grpSpPr>
          <a:xfrm>
            <a:off x="1744262" y="2038053"/>
            <a:ext cx="5926455" cy="4559299"/>
            <a:chOff x="0" y="0"/>
            <a:chExt cx="5926667" cy="4559864"/>
          </a:xfrm>
        </p:grpSpPr>
        <p:grpSp>
          <p:nvGrpSpPr>
            <p:cNvPr id="9" name="Group 8"/>
            <p:cNvGrpSpPr/>
            <p:nvPr/>
          </p:nvGrpSpPr>
          <p:grpSpPr>
            <a:xfrm>
              <a:off x="1286933" y="2043288"/>
              <a:ext cx="3352800" cy="2302510"/>
              <a:chOff x="0" y="0"/>
              <a:chExt cx="3352800" cy="2302721"/>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52800" cy="1919111"/>
              </a:xfrm>
              <a:prstGeom prst="rect">
                <a:avLst/>
              </a:prstGeom>
              <a:noFill/>
              <a:ln>
                <a:noFill/>
              </a:ln>
            </p:spPr>
          </p:pic>
          <p:sp>
            <p:nvSpPr>
              <p:cNvPr id="13" name="Text Box 189"/>
              <p:cNvSpPr txBox="1"/>
              <p:nvPr/>
            </p:nvSpPr>
            <p:spPr>
              <a:xfrm>
                <a:off x="587022" y="1964266"/>
                <a:ext cx="1862455" cy="3384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400">
                    <a:effectLst/>
                    <a:latin typeface="Times New Roman"/>
                    <a:ea typeface="Times New Roman"/>
                  </a:rPr>
                  <a:t>d. Đặc tính thời gian</a:t>
                </a:r>
                <a:endParaRPr lang="vi-VN" sz="1400">
                  <a:effectLst/>
                  <a:latin typeface="Times New Roman"/>
                  <a:ea typeface="Times New Roman"/>
                </a:endParaRP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6667" cy="1986844"/>
            </a:xfrm>
            <a:prstGeom prst="rect">
              <a:avLst/>
            </a:prstGeom>
            <a:noFill/>
            <a:ln>
              <a:noFill/>
            </a:ln>
          </p:spPr>
        </p:pic>
        <p:sp>
          <p:nvSpPr>
            <p:cNvPr id="11" name="Text Box 191"/>
            <p:cNvSpPr txBox="1"/>
            <p:nvPr/>
          </p:nvSpPr>
          <p:spPr>
            <a:xfrm>
              <a:off x="349956" y="4222044"/>
              <a:ext cx="5260340" cy="3378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en-US" sz="1200" i="1">
                  <a:solidFill>
                    <a:srgbClr val="000000"/>
                  </a:solidFill>
                  <a:effectLst/>
                  <a:latin typeface="Times New Roman"/>
                  <a:ea typeface="Times New Roman"/>
                </a:rPr>
                <a:t>Hình 1.9 So sánh đặc tính GDT, MOV và diode zener</a:t>
              </a:r>
              <a:endParaRPr lang="vi-VN" sz="1400">
                <a:effectLst/>
                <a:latin typeface="Times New Roman"/>
                <a:ea typeface="Times New Roman"/>
              </a:endParaRPr>
            </a:p>
            <a:p>
              <a:pPr algn="ctr">
                <a:spcAft>
                  <a:spcPts val="0"/>
                </a:spcAft>
              </a:pPr>
              <a:r>
                <a:rPr lang="en-US" sz="1400">
                  <a:effectLst/>
                  <a:latin typeface="Times New Roman"/>
                  <a:ea typeface="Times New Roman"/>
                </a:rPr>
                <a:t> </a:t>
              </a:r>
              <a:endParaRPr lang="vi-VN" sz="1400">
                <a:effectLst/>
                <a:latin typeface="Times New Roman"/>
                <a:ea typeface="Times New Roman"/>
              </a:endParaRPr>
            </a:p>
          </p:txBody>
        </p:sp>
      </p:grpSp>
    </p:spTree>
    <p:extLst>
      <p:ext uri="{BB962C8B-B14F-4D97-AF65-F5344CB8AC3E}">
        <p14:creationId xmlns:p14="http://schemas.microsoft.com/office/powerpoint/2010/main" val="1808165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264696"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Một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số</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lưu</a:t>
            </a:r>
            <a:r>
              <a:rPr lang="en-US" b="1" dirty="0">
                <a:solidFill>
                  <a:srgbClr val="009900"/>
                </a:solidFill>
                <a:latin typeface="Times New Roman" pitchFamily="18" charset="0"/>
                <a:cs typeface="Times New Roman" pitchFamily="18" charset="0"/>
              </a:rPr>
              <a:t> ý </a:t>
            </a:r>
            <a:r>
              <a:rPr lang="en-US" b="1" dirty="0" err="1">
                <a:solidFill>
                  <a:srgbClr val="009900"/>
                </a:solidFill>
                <a:latin typeface="Times New Roman" pitchFamily="18" charset="0"/>
                <a:cs typeface="Times New Roman" pitchFamily="18" charset="0"/>
              </a:rPr>
              <a:t>khi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marL="0" indent="0">
              <a:buNone/>
            </a:pPr>
            <a:r>
              <a:rPr lang="vi-VN" b="1" dirty="0"/>
              <a:t>c. Đặc tính bảo vệ của GDT khác MOV ở chỗ nào?</a:t>
            </a:r>
            <a:endParaRPr lang="vi-VN" b="1" dirty="0"/>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31824"/>
            <a:ext cx="4968552" cy="4365528"/>
          </a:xfrm>
          <a:prstGeom prst="rect">
            <a:avLst/>
          </a:prstGeom>
          <a:noFill/>
          <a:ln>
            <a:noFill/>
          </a:ln>
        </p:spPr>
      </p:pic>
    </p:spTree>
    <p:extLst>
      <p:ext uri="{BB962C8B-B14F-4D97-AF65-F5344CB8AC3E}">
        <p14:creationId xmlns:p14="http://schemas.microsoft.com/office/powerpoint/2010/main" val="2090739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552728"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Một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số</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lưu</a:t>
            </a:r>
            <a:r>
              <a:rPr lang="en-US" b="1" dirty="0">
                <a:solidFill>
                  <a:srgbClr val="009900"/>
                </a:solidFill>
                <a:latin typeface="Times New Roman" pitchFamily="18" charset="0"/>
                <a:cs typeface="Times New Roman" pitchFamily="18" charset="0"/>
              </a:rPr>
              <a:t> ý </a:t>
            </a:r>
            <a:r>
              <a:rPr lang="en-US" b="1" dirty="0" err="1">
                <a:solidFill>
                  <a:srgbClr val="009900"/>
                </a:solidFill>
                <a:latin typeface="Times New Roman" pitchFamily="18" charset="0"/>
                <a:cs typeface="Times New Roman" pitchFamily="18" charset="0"/>
              </a:rPr>
              <a:t>khi</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sử</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dụng</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marL="0" indent="0">
              <a:buNone/>
            </a:pPr>
            <a:r>
              <a:rPr lang="vi-VN" b="1" dirty="0"/>
              <a:t>d. Khi nào bảo vệ sử dụng mắc nối tiếp GDT </a:t>
            </a:r>
            <a:r>
              <a:rPr lang="vi-VN" b="1" dirty="0" smtClean="0"/>
              <a:t>với </a:t>
            </a:r>
            <a:r>
              <a:rPr lang="vi-VN" b="1" dirty="0"/>
              <a:t>MOV, khi nào không?</a:t>
            </a:r>
            <a:endParaRPr lang="vi-VN" b="1" dirty="0"/>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8" name="Picture 7" descr="E:\RD\Chong set Varistor\Varistor\ac_power_supply_surge_protection_fig2.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48880"/>
            <a:ext cx="4680520" cy="2592288"/>
          </a:xfrm>
          <a:prstGeom prst="rect">
            <a:avLst/>
          </a:prstGeom>
          <a:noFill/>
          <a:ln>
            <a:noFill/>
          </a:ln>
        </p:spPr>
      </p:pic>
      <p:pic>
        <p:nvPicPr>
          <p:cNvPr id="9" name="Picture 8" descr="E:\RD\Chong set Varistor\Varistor\ac_power_supply_surge_protection_fig3.jpg"/>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369961"/>
            <a:ext cx="3960440" cy="2283175"/>
          </a:xfrm>
          <a:prstGeom prst="rect">
            <a:avLst/>
          </a:prstGeom>
          <a:noFill/>
          <a:ln>
            <a:noFill/>
          </a:ln>
        </p:spPr>
      </p:pic>
    </p:spTree>
    <p:extLst>
      <p:ext uri="{BB962C8B-B14F-4D97-AF65-F5344CB8AC3E}">
        <p14:creationId xmlns:p14="http://schemas.microsoft.com/office/powerpoint/2010/main" val="4096291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Cơ</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bản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về</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1.1. Khái niệm cơ bản</a:t>
            </a:r>
            <a:endParaRPr lang="en-US"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dirty="0" err="1"/>
              <a:t>Đặc</a:t>
            </a:r>
            <a:r>
              <a:rPr lang="en-US" dirty="0"/>
              <a:t> </a:t>
            </a:r>
            <a:r>
              <a:rPr lang="en-US" dirty="0" err="1"/>
              <a:t>điểm</a:t>
            </a:r>
            <a:r>
              <a:rPr lang="en-US" dirty="0"/>
              <a:t> </a:t>
            </a:r>
            <a:r>
              <a:rPr lang="en-US" dirty="0" err="1"/>
              <a:t>chính</a:t>
            </a:r>
            <a:r>
              <a:rPr lang="en-US" dirty="0"/>
              <a:t> </a:t>
            </a:r>
            <a:r>
              <a:rPr lang="en-US" dirty="0" err="1"/>
              <a:t>của</a:t>
            </a:r>
            <a:r>
              <a:rPr lang="en-US" dirty="0"/>
              <a:t> </a:t>
            </a:r>
            <a:r>
              <a:rPr lang="en-US" dirty="0" err="1"/>
              <a:t>varistor</a:t>
            </a:r>
            <a:r>
              <a:rPr lang="en-US" dirty="0"/>
              <a:t> </a:t>
            </a:r>
            <a:r>
              <a:rPr lang="en-US" dirty="0" err="1"/>
              <a:t>là</a:t>
            </a:r>
            <a:r>
              <a:rPr lang="en-US" dirty="0"/>
              <a:t> </a:t>
            </a:r>
            <a:r>
              <a:rPr lang="en-US" dirty="0" err="1"/>
              <a:t>nó</a:t>
            </a:r>
            <a:r>
              <a:rPr lang="en-US" dirty="0"/>
              <a:t> </a:t>
            </a:r>
            <a:r>
              <a:rPr lang="en-US" dirty="0" err="1"/>
              <a:t>có</a:t>
            </a:r>
            <a:r>
              <a:rPr lang="en-US" dirty="0"/>
              <a:t> </a:t>
            </a:r>
            <a:r>
              <a:rPr lang="en-US" dirty="0" err="1"/>
              <a:t>điện</a:t>
            </a:r>
            <a:r>
              <a:rPr lang="en-US" dirty="0"/>
              <a:t> </a:t>
            </a:r>
            <a:r>
              <a:rPr lang="en-US" dirty="0" err="1"/>
              <a:t>trở</a:t>
            </a:r>
            <a:r>
              <a:rPr lang="en-US" dirty="0"/>
              <a:t> </a:t>
            </a:r>
            <a:r>
              <a:rPr lang="en-US" dirty="0" err="1"/>
              <a:t>cao</a:t>
            </a:r>
            <a:r>
              <a:rPr lang="en-US" dirty="0"/>
              <a:t> </a:t>
            </a:r>
            <a:r>
              <a:rPr lang="en-US" dirty="0" err="1"/>
              <a:t>varistor</a:t>
            </a:r>
            <a:r>
              <a:rPr lang="en-US" dirty="0"/>
              <a:t> (</a:t>
            </a:r>
            <a:r>
              <a:rPr lang="en-US" b="1" dirty="0"/>
              <a:t>var</a:t>
            </a:r>
            <a:r>
              <a:rPr lang="en-US" dirty="0"/>
              <a:t>iable res</a:t>
            </a:r>
            <a:r>
              <a:rPr lang="en-US" b="1" dirty="0"/>
              <a:t>istor</a:t>
            </a:r>
            <a:r>
              <a:rPr lang="en-US" dirty="0"/>
              <a:t>) </a:t>
            </a:r>
            <a:r>
              <a:rPr lang="en-US" dirty="0" err="1"/>
              <a:t>không</a:t>
            </a:r>
            <a:r>
              <a:rPr lang="en-US" dirty="0"/>
              <a:t> </a:t>
            </a:r>
            <a:r>
              <a:rPr lang="en-US" dirty="0" err="1"/>
              <a:t>dân</a:t>
            </a:r>
            <a:r>
              <a:rPr lang="en-US" dirty="0"/>
              <a:t> </a:t>
            </a:r>
            <a:r>
              <a:rPr lang="en-US" dirty="0" err="1"/>
              <a:t>điện</a:t>
            </a:r>
            <a:r>
              <a:rPr lang="en-US" dirty="0"/>
              <a:t>, </a:t>
            </a:r>
            <a:r>
              <a:rPr lang="en-US" dirty="0" err="1"/>
              <a:t>khi</a:t>
            </a:r>
            <a:r>
              <a:rPr lang="en-US" dirty="0"/>
              <a:t> </a:t>
            </a:r>
            <a:r>
              <a:rPr lang="en-US" dirty="0" err="1"/>
              <a:t>điện</a:t>
            </a:r>
            <a:r>
              <a:rPr lang="en-US" dirty="0"/>
              <a:t> </a:t>
            </a:r>
            <a:r>
              <a:rPr lang="en-US" dirty="0" err="1"/>
              <a:t>áp</a:t>
            </a:r>
            <a:r>
              <a:rPr lang="en-US" dirty="0"/>
              <a:t> </a:t>
            </a:r>
            <a:r>
              <a:rPr lang="en-US" dirty="0" err="1"/>
              <a:t>thấp</a:t>
            </a:r>
            <a:r>
              <a:rPr lang="en-US" dirty="0"/>
              <a:t> </a:t>
            </a:r>
            <a:r>
              <a:rPr lang="en-US" dirty="0" err="1"/>
              <a:t>được</a:t>
            </a:r>
            <a:r>
              <a:rPr lang="en-US" dirty="0"/>
              <a:t> </a:t>
            </a:r>
            <a:r>
              <a:rPr lang="en-US" dirty="0" err="1"/>
              <a:t>đặt</a:t>
            </a:r>
            <a:r>
              <a:rPr lang="en-US" dirty="0"/>
              <a:t> </a:t>
            </a:r>
            <a:r>
              <a:rPr lang="en-US" dirty="0" err="1"/>
              <a:t>trên</a:t>
            </a:r>
            <a:r>
              <a:rPr lang="en-US" dirty="0"/>
              <a:t> </a:t>
            </a:r>
            <a:r>
              <a:rPr lang="en-US" dirty="0" err="1"/>
              <a:t>chúng</a:t>
            </a:r>
            <a:r>
              <a:rPr lang="en-US" dirty="0"/>
              <a:t> </a:t>
            </a:r>
            <a:r>
              <a:rPr lang="en-US" dirty="0" err="1"/>
              <a:t>nhưng</a:t>
            </a:r>
            <a:r>
              <a:rPr lang="en-US" dirty="0"/>
              <a:t> </a:t>
            </a:r>
            <a:r>
              <a:rPr lang="en-US" dirty="0" err="1"/>
              <a:t>đối</a:t>
            </a:r>
            <a:r>
              <a:rPr lang="en-US" dirty="0"/>
              <a:t> </a:t>
            </a:r>
            <a:r>
              <a:rPr lang="en-US" dirty="0" err="1"/>
              <a:t>với</a:t>
            </a:r>
            <a:r>
              <a:rPr lang="en-US" dirty="0"/>
              <a:t> </a:t>
            </a:r>
            <a:r>
              <a:rPr lang="en-US" dirty="0" err="1"/>
              <a:t>điện</a:t>
            </a:r>
            <a:r>
              <a:rPr lang="en-US" dirty="0"/>
              <a:t> </a:t>
            </a:r>
            <a:r>
              <a:rPr lang="en-US" dirty="0" err="1"/>
              <a:t>áp</a:t>
            </a:r>
            <a:r>
              <a:rPr lang="en-US" dirty="0"/>
              <a:t> </a:t>
            </a:r>
            <a:r>
              <a:rPr lang="en-US" dirty="0" err="1"/>
              <a:t>cao</a:t>
            </a:r>
            <a:r>
              <a:rPr lang="en-US" dirty="0"/>
              <a:t> </a:t>
            </a:r>
            <a:r>
              <a:rPr lang="en-US" dirty="0" err="1"/>
              <a:t>hơn</a:t>
            </a:r>
            <a:r>
              <a:rPr lang="en-US" dirty="0"/>
              <a:t> </a:t>
            </a:r>
            <a:r>
              <a:rPr lang="en-US" dirty="0" err="1"/>
              <a:t>thì</a:t>
            </a:r>
            <a:r>
              <a:rPr lang="en-US" dirty="0"/>
              <a:t> </a:t>
            </a:r>
            <a:r>
              <a:rPr lang="en-US" dirty="0" err="1"/>
              <a:t>điện</a:t>
            </a:r>
            <a:r>
              <a:rPr lang="en-US" dirty="0"/>
              <a:t> </a:t>
            </a:r>
            <a:r>
              <a:rPr lang="en-US" dirty="0" err="1"/>
              <a:t>trở</a:t>
            </a:r>
            <a:r>
              <a:rPr lang="en-US" dirty="0"/>
              <a:t> </a:t>
            </a:r>
            <a:r>
              <a:rPr lang="en-US" dirty="0" err="1"/>
              <a:t>giảm</a:t>
            </a:r>
            <a:r>
              <a:rPr lang="en-US" dirty="0"/>
              <a:t> </a:t>
            </a:r>
            <a:r>
              <a:rPr lang="en-US" dirty="0" err="1"/>
              <a:t>nhanh</a:t>
            </a:r>
            <a:r>
              <a:rPr lang="en-US" dirty="0"/>
              <a:t>, </a:t>
            </a:r>
            <a:r>
              <a:rPr lang="en-US" dirty="0" err="1"/>
              <a:t>làm</a:t>
            </a:r>
            <a:r>
              <a:rPr lang="en-US" dirty="0"/>
              <a:t> </a:t>
            </a:r>
            <a:r>
              <a:rPr lang="en-US" dirty="0" err="1"/>
              <a:t>cho</a:t>
            </a:r>
            <a:r>
              <a:rPr lang="en-US" dirty="0"/>
              <a:t> </a:t>
            </a:r>
            <a:r>
              <a:rPr lang="en-US" dirty="0" err="1"/>
              <a:t>varistor</a:t>
            </a:r>
            <a:r>
              <a:rPr lang="en-US" dirty="0"/>
              <a:t> </a:t>
            </a:r>
            <a:r>
              <a:rPr lang="en-US" dirty="0" err="1"/>
              <a:t>dẫn</a:t>
            </a:r>
            <a:r>
              <a:rPr lang="en-US" dirty="0"/>
              <a:t> </a:t>
            </a:r>
            <a:r>
              <a:rPr lang="en-US" dirty="0" err="1"/>
              <a:t>điện</a:t>
            </a:r>
            <a:r>
              <a:rPr lang="en-US" dirty="0"/>
              <a:t>. </a:t>
            </a:r>
            <a:r>
              <a:rPr lang="en-US" dirty="0" err="1"/>
              <a:t>Kết</a:t>
            </a:r>
            <a:r>
              <a:rPr lang="en-US" dirty="0"/>
              <a:t> </a:t>
            </a:r>
            <a:r>
              <a:rPr lang="en-US" dirty="0" err="1"/>
              <a:t>quả</a:t>
            </a:r>
            <a:r>
              <a:rPr lang="en-US" dirty="0"/>
              <a:t> </a:t>
            </a:r>
            <a:r>
              <a:rPr lang="en-US" dirty="0" err="1"/>
              <a:t>là</a:t>
            </a:r>
            <a:r>
              <a:rPr lang="en-US" dirty="0"/>
              <a:t> </a:t>
            </a:r>
            <a:r>
              <a:rPr lang="en-US" dirty="0" err="1"/>
              <a:t>chúng</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a:t>bảo</a:t>
            </a:r>
            <a:r>
              <a:rPr lang="en-US" dirty="0"/>
              <a:t> </a:t>
            </a:r>
            <a:r>
              <a:rPr lang="en-US" dirty="0" err="1"/>
              <a:t>vệ</a:t>
            </a:r>
            <a:r>
              <a:rPr lang="en-US" dirty="0"/>
              <a:t> </a:t>
            </a:r>
            <a:r>
              <a:rPr lang="en-US" dirty="0" err="1"/>
              <a:t>đột</a:t>
            </a:r>
            <a:r>
              <a:rPr lang="en-US" dirty="0"/>
              <a:t> </a:t>
            </a:r>
            <a:r>
              <a:rPr lang="en-US" dirty="0" err="1"/>
              <a:t>biến</a:t>
            </a:r>
            <a:r>
              <a:rPr lang="en-US" dirty="0"/>
              <a:t> </a:t>
            </a:r>
            <a:r>
              <a:rPr lang="en-US" dirty="0" err="1"/>
              <a:t>điện</a:t>
            </a:r>
            <a:r>
              <a:rPr lang="en-US" dirty="0"/>
              <a:t> </a:t>
            </a:r>
            <a:r>
              <a:rPr lang="en-US" dirty="0" err="1"/>
              <a:t>áp</a:t>
            </a:r>
            <a:r>
              <a:rPr lang="en-US" dirty="0" smtClean="0"/>
              <a:t>.</a:t>
            </a:r>
          </a:p>
          <a:p>
            <a:r>
              <a:rPr lang="en-US" b="1" dirty="0" err="1" smtClean="0"/>
              <a:t>Varistor</a:t>
            </a:r>
            <a:r>
              <a:rPr lang="en-US" b="1" dirty="0" smtClean="0"/>
              <a:t> </a:t>
            </a:r>
            <a:r>
              <a:rPr lang="en-US" b="1" dirty="0" err="1"/>
              <a:t>oxit</a:t>
            </a:r>
            <a:r>
              <a:rPr lang="en-US" b="1" dirty="0"/>
              <a:t> </a:t>
            </a:r>
            <a:r>
              <a:rPr lang="en-US" b="1" dirty="0" err="1"/>
              <a:t>gốm</a:t>
            </a:r>
            <a:r>
              <a:rPr lang="en-US" b="1" dirty="0"/>
              <a:t> / </a:t>
            </a:r>
            <a:r>
              <a:rPr lang="en-US" b="1" dirty="0" err="1"/>
              <a:t>kim</a:t>
            </a:r>
            <a:r>
              <a:rPr lang="en-US" b="1" dirty="0"/>
              <a:t> </a:t>
            </a:r>
            <a:r>
              <a:rPr lang="en-US" b="1" dirty="0" err="1"/>
              <a:t>loại</a:t>
            </a:r>
            <a:r>
              <a:rPr lang="en-US" dirty="0"/>
              <a:t>: </a:t>
            </a:r>
            <a:r>
              <a:rPr lang="en-US" dirty="0" err="1"/>
              <a:t>Dạng</a:t>
            </a:r>
            <a:r>
              <a:rPr lang="en-US" dirty="0"/>
              <a:t> </a:t>
            </a:r>
            <a:r>
              <a:rPr lang="en-US" dirty="0" err="1"/>
              <a:t>varistor</a:t>
            </a:r>
            <a:r>
              <a:rPr lang="en-US" dirty="0"/>
              <a:t> </a:t>
            </a:r>
            <a:r>
              <a:rPr lang="en-US" dirty="0" err="1"/>
              <a:t>này</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rộng</a:t>
            </a:r>
            <a:r>
              <a:rPr lang="en-US" dirty="0"/>
              <a:t> </a:t>
            </a:r>
            <a:r>
              <a:rPr lang="en-US" dirty="0" err="1"/>
              <a:t>rãi</a:t>
            </a:r>
            <a:r>
              <a:rPr lang="en-US" dirty="0"/>
              <a:t> </a:t>
            </a:r>
            <a:r>
              <a:rPr lang="en-US" dirty="0" err="1"/>
              <a:t>nhất</a:t>
            </a:r>
            <a:r>
              <a:rPr lang="en-US" dirty="0"/>
              <a:t> </a:t>
            </a:r>
            <a:r>
              <a:rPr lang="en-US" dirty="0" err="1"/>
              <a:t>và</a:t>
            </a:r>
            <a:r>
              <a:rPr lang="en-US" dirty="0"/>
              <a:t> </a:t>
            </a:r>
            <a:r>
              <a:rPr lang="en-US" dirty="0" err="1"/>
              <a:t>nó</a:t>
            </a:r>
            <a:r>
              <a:rPr lang="en-US" dirty="0"/>
              <a:t> </a:t>
            </a:r>
            <a:r>
              <a:rPr lang="en-US" dirty="0" err="1"/>
              <a:t>là</a:t>
            </a:r>
            <a:r>
              <a:rPr lang="en-US" dirty="0"/>
              <a:t> </a:t>
            </a:r>
            <a:r>
              <a:rPr lang="en-US" dirty="0" err="1"/>
              <a:t>dạng</a:t>
            </a:r>
            <a:r>
              <a:rPr lang="en-US" dirty="0"/>
              <a:t> </a:t>
            </a:r>
            <a:r>
              <a:rPr lang="en-US" dirty="0" err="1"/>
              <a:t>thường</a:t>
            </a:r>
            <a:r>
              <a:rPr lang="en-US" dirty="0"/>
              <a:t> </a:t>
            </a:r>
            <a:r>
              <a:rPr lang="en-US" dirty="0" err="1"/>
              <a:t>được</a:t>
            </a:r>
            <a:r>
              <a:rPr lang="en-US" dirty="0"/>
              <a:t> </a:t>
            </a:r>
            <a:r>
              <a:rPr lang="en-US" dirty="0" err="1"/>
              <a:t>nhắc</a:t>
            </a:r>
            <a:r>
              <a:rPr lang="en-US" dirty="0"/>
              <a:t> </a:t>
            </a:r>
            <a:r>
              <a:rPr lang="en-US" dirty="0" err="1"/>
              <a:t>đến</a:t>
            </a:r>
            <a:r>
              <a:rPr lang="en-US" dirty="0"/>
              <a:t> </a:t>
            </a:r>
            <a:r>
              <a:rPr lang="en-US" dirty="0" err="1"/>
              <a:t>khi</a:t>
            </a:r>
            <a:r>
              <a:rPr lang="en-US" dirty="0"/>
              <a:t> </a:t>
            </a:r>
            <a:r>
              <a:rPr lang="en-US" dirty="0" err="1"/>
              <a:t>dùng</a:t>
            </a:r>
            <a:r>
              <a:rPr lang="en-US" dirty="0"/>
              <a:t> </a:t>
            </a:r>
            <a:r>
              <a:rPr lang="en-US" dirty="0" err="1"/>
              <a:t>thuật</a:t>
            </a:r>
            <a:r>
              <a:rPr lang="en-US" dirty="0"/>
              <a:t> </a:t>
            </a:r>
            <a:r>
              <a:rPr lang="en-US" dirty="0" err="1"/>
              <a:t>ngữ</a:t>
            </a:r>
            <a:r>
              <a:rPr lang="en-US" dirty="0"/>
              <a:t> </a:t>
            </a:r>
            <a:r>
              <a:rPr lang="en-US" dirty="0" err="1"/>
              <a:t>varistor</a:t>
            </a:r>
            <a:r>
              <a:rPr lang="en-US" dirty="0"/>
              <a:t>. </a:t>
            </a:r>
            <a:r>
              <a:rPr lang="en-US" dirty="0" err="1"/>
              <a:t>Varistor</a:t>
            </a:r>
            <a:r>
              <a:rPr lang="en-US" dirty="0"/>
              <a:t> </a:t>
            </a:r>
            <a:r>
              <a:rPr lang="en-US" dirty="0" err="1"/>
              <a:t>có</a:t>
            </a:r>
            <a:r>
              <a:rPr lang="en-US" dirty="0"/>
              <a:t> </a:t>
            </a:r>
            <a:r>
              <a:rPr lang="en-US" dirty="0" err="1"/>
              <a:t>hai</a:t>
            </a:r>
            <a:r>
              <a:rPr lang="en-US" dirty="0"/>
              <a:t> </a:t>
            </a:r>
            <a:r>
              <a:rPr lang="en-US" dirty="0" err="1"/>
              <a:t>chiều</a:t>
            </a:r>
            <a:r>
              <a:rPr lang="en-US" dirty="0"/>
              <a:t> </a:t>
            </a:r>
            <a:r>
              <a:rPr lang="en-US" dirty="0" err="1"/>
              <a:t>và</a:t>
            </a:r>
            <a:r>
              <a:rPr lang="en-US" dirty="0"/>
              <a:t> </a:t>
            </a:r>
            <a:r>
              <a:rPr lang="en-US" dirty="0" err="1"/>
              <a:t>dựa</a:t>
            </a:r>
            <a:r>
              <a:rPr lang="en-US" dirty="0"/>
              <a:t> </a:t>
            </a:r>
            <a:r>
              <a:rPr lang="en-US" dirty="0" err="1"/>
              <a:t>trên</a:t>
            </a:r>
            <a:r>
              <a:rPr lang="en-US" dirty="0"/>
              <a:t> </a:t>
            </a:r>
            <a:r>
              <a:rPr lang="en-US" dirty="0" err="1"/>
              <a:t>một</a:t>
            </a:r>
            <a:r>
              <a:rPr lang="en-US" dirty="0"/>
              <a:t> </a:t>
            </a:r>
            <a:r>
              <a:rPr lang="en-US" dirty="0" err="1"/>
              <a:t>oxit</a:t>
            </a:r>
            <a:r>
              <a:rPr lang="en-US" dirty="0"/>
              <a:t> </a:t>
            </a:r>
            <a:r>
              <a:rPr lang="en-US" dirty="0" err="1"/>
              <a:t>gốm</a:t>
            </a:r>
            <a:r>
              <a:rPr lang="en-US" dirty="0"/>
              <a:t> </a:t>
            </a:r>
            <a:r>
              <a:rPr lang="en-US" dirty="0" err="1"/>
              <a:t>hoặc</a:t>
            </a:r>
            <a:r>
              <a:rPr lang="en-US" dirty="0"/>
              <a:t> </a:t>
            </a:r>
            <a:r>
              <a:rPr lang="en-US" dirty="0" err="1"/>
              <a:t>kim</a:t>
            </a:r>
            <a:r>
              <a:rPr lang="en-US" dirty="0"/>
              <a:t> </a:t>
            </a:r>
            <a:r>
              <a:rPr lang="en-US" dirty="0" err="1"/>
              <a:t>loại</a:t>
            </a:r>
            <a:r>
              <a:rPr lang="en-US" dirty="0"/>
              <a:t>. </a:t>
            </a:r>
            <a:r>
              <a:rPr lang="en-US" dirty="0" err="1"/>
              <a:t>Kết</a:t>
            </a:r>
            <a:r>
              <a:rPr lang="en-US" dirty="0"/>
              <a:t> </a:t>
            </a:r>
            <a:r>
              <a:rPr lang="en-US" dirty="0" err="1"/>
              <a:t>quả</a:t>
            </a:r>
            <a:r>
              <a:rPr lang="en-US" dirty="0"/>
              <a:t> </a:t>
            </a:r>
            <a:r>
              <a:rPr lang="en-US" dirty="0" err="1"/>
              <a:t>là</a:t>
            </a:r>
            <a:r>
              <a:rPr lang="en-US" dirty="0"/>
              <a:t> </a:t>
            </a:r>
            <a:r>
              <a:rPr lang="en-US" dirty="0" err="1"/>
              <a:t>dạng</a:t>
            </a:r>
            <a:r>
              <a:rPr lang="en-US" dirty="0"/>
              <a:t> </a:t>
            </a:r>
            <a:r>
              <a:rPr lang="en-US" dirty="0" err="1"/>
              <a:t>thiết</a:t>
            </a:r>
            <a:r>
              <a:rPr lang="en-US" dirty="0"/>
              <a:t> </a:t>
            </a:r>
            <a:r>
              <a:rPr lang="en-US" dirty="0" err="1"/>
              <a:t>bị</a:t>
            </a:r>
            <a:r>
              <a:rPr lang="en-US" dirty="0"/>
              <a:t> </a:t>
            </a:r>
            <a:r>
              <a:rPr lang="en-US" dirty="0" err="1"/>
              <a:t>này</a:t>
            </a:r>
            <a:r>
              <a:rPr lang="en-US" dirty="0"/>
              <a:t> </a:t>
            </a:r>
            <a:r>
              <a:rPr lang="en-US" dirty="0" err="1"/>
              <a:t>thường</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varistor</a:t>
            </a:r>
            <a:r>
              <a:rPr lang="en-US" dirty="0"/>
              <a:t> </a:t>
            </a:r>
            <a:r>
              <a:rPr lang="en-US" dirty="0" err="1"/>
              <a:t>oxit</a:t>
            </a:r>
            <a:r>
              <a:rPr lang="en-US" dirty="0"/>
              <a:t> </a:t>
            </a:r>
            <a:r>
              <a:rPr lang="en-US" dirty="0" err="1"/>
              <a:t>kim</a:t>
            </a:r>
            <a:r>
              <a:rPr lang="en-US" dirty="0"/>
              <a:t> </a:t>
            </a:r>
            <a:r>
              <a:rPr lang="en-US" dirty="0" err="1"/>
              <a:t>loại</a:t>
            </a:r>
            <a:r>
              <a:rPr lang="en-US" dirty="0"/>
              <a:t>, hay MOV.</a:t>
            </a:r>
            <a:endParaRPr lang="vi-VN" dirty="0"/>
          </a:p>
          <a:p>
            <a:r>
              <a:rPr lang="en-US" b="1" dirty="0" smtClean="0"/>
              <a:t>Diode </a:t>
            </a:r>
            <a:r>
              <a:rPr lang="en-US" b="1" dirty="0" err="1"/>
              <a:t>varistor</a:t>
            </a:r>
            <a:r>
              <a:rPr lang="en-US" dirty="0"/>
              <a:t>: </a:t>
            </a:r>
            <a:r>
              <a:rPr lang="en-US" dirty="0" err="1"/>
              <a:t>Kiểu</a:t>
            </a:r>
            <a:r>
              <a:rPr lang="en-US" dirty="0"/>
              <a:t> </a:t>
            </a:r>
            <a:r>
              <a:rPr lang="en-US" dirty="0" err="1"/>
              <a:t>cấu</a:t>
            </a:r>
            <a:r>
              <a:rPr lang="en-US" dirty="0"/>
              <a:t> </a:t>
            </a:r>
            <a:r>
              <a:rPr lang="en-US" dirty="0" err="1"/>
              <a:t>trúc</a:t>
            </a:r>
            <a:r>
              <a:rPr lang="en-US" dirty="0"/>
              <a:t> </a:t>
            </a:r>
            <a:r>
              <a:rPr lang="en-US" dirty="0" err="1"/>
              <a:t>này</a:t>
            </a:r>
            <a:r>
              <a:rPr lang="en-US" dirty="0"/>
              <a:t> </a:t>
            </a:r>
            <a:r>
              <a:rPr lang="en-US" dirty="0" err="1"/>
              <a:t>sử</a:t>
            </a:r>
            <a:r>
              <a:rPr lang="en-US" dirty="0"/>
              <a:t> </a:t>
            </a:r>
            <a:r>
              <a:rPr lang="en-US" dirty="0" err="1"/>
              <a:t>dụng</a:t>
            </a:r>
            <a:r>
              <a:rPr lang="en-US" dirty="0"/>
              <a:t> </a:t>
            </a:r>
            <a:r>
              <a:rPr lang="en-US" dirty="0" err="1"/>
              <a:t>một</a:t>
            </a:r>
            <a:r>
              <a:rPr lang="en-US" dirty="0"/>
              <a:t> </a:t>
            </a:r>
            <a:r>
              <a:rPr lang="en-US" dirty="0" err="1"/>
              <a:t>đặc</a:t>
            </a:r>
            <a:r>
              <a:rPr lang="en-US" dirty="0"/>
              <a:t> </a:t>
            </a:r>
            <a:r>
              <a:rPr lang="en-US" dirty="0" err="1"/>
              <a:t>tính</a:t>
            </a:r>
            <a:r>
              <a:rPr lang="en-US" dirty="0"/>
              <a:t> diode </a:t>
            </a:r>
            <a:r>
              <a:rPr lang="en-US" dirty="0" err="1"/>
              <a:t>để</a:t>
            </a:r>
            <a:r>
              <a:rPr lang="en-US" dirty="0"/>
              <a:t> </a:t>
            </a:r>
            <a:r>
              <a:rPr lang="en-US" dirty="0" err="1"/>
              <a:t>cung</a:t>
            </a:r>
            <a:r>
              <a:rPr lang="en-US" dirty="0"/>
              <a:t> </a:t>
            </a:r>
            <a:r>
              <a:rPr lang="en-US" dirty="0" err="1"/>
              <a:t>cấp</a:t>
            </a:r>
            <a:r>
              <a:rPr lang="en-US" dirty="0"/>
              <a:t> </a:t>
            </a:r>
            <a:r>
              <a:rPr lang="en-US" dirty="0" err="1"/>
              <a:t>điện</a:t>
            </a:r>
            <a:r>
              <a:rPr lang="en-US" dirty="0"/>
              <a:t> </a:t>
            </a:r>
            <a:r>
              <a:rPr lang="en-US" dirty="0" err="1"/>
              <a:t>trở</a:t>
            </a:r>
            <a:r>
              <a:rPr lang="en-US" dirty="0"/>
              <a:t> </a:t>
            </a:r>
            <a:r>
              <a:rPr lang="en-US" dirty="0" err="1"/>
              <a:t>thay</a:t>
            </a:r>
            <a:r>
              <a:rPr lang="en-US" dirty="0"/>
              <a:t> </a:t>
            </a:r>
            <a:r>
              <a:rPr lang="en-US" dirty="0" err="1"/>
              <a:t>đổi</a:t>
            </a:r>
            <a:r>
              <a:rPr lang="en-US" dirty="0"/>
              <a:t>. </a:t>
            </a:r>
            <a:r>
              <a:rPr lang="en-US" dirty="0" err="1"/>
              <a:t>Nếu</a:t>
            </a:r>
            <a:r>
              <a:rPr lang="en-US" dirty="0"/>
              <a:t> </a:t>
            </a:r>
            <a:r>
              <a:rPr lang="en-US" dirty="0" err="1"/>
              <a:t>chỉ</a:t>
            </a:r>
            <a:r>
              <a:rPr lang="en-US" dirty="0"/>
              <a:t> </a:t>
            </a:r>
            <a:r>
              <a:rPr lang="en-US" dirty="0" err="1"/>
              <a:t>sử</a:t>
            </a:r>
            <a:r>
              <a:rPr lang="en-US" dirty="0"/>
              <a:t> </a:t>
            </a:r>
            <a:r>
              <a:rPr lang="en-US" dirty="0" err="1"/>
              <a:t>dụng</a:t>
            </a:r>
            <a:r>
              <a:rPr lang="en-US" dirty="0"/>
              <a:t> </a:t>
            </a:r>
            <a:r>
              <a:rPr lang="en-US" dirty="0" err="1"/>
              <a:t>một</a:t>
            </a:r>
            <a:r>
              <a:rPr lang="en-US" dirty="0"/>
              <a:t> diode, </a:t>
            </a:r>
            <a:r>
              <a:rPr lang="en-US" dirty="0" err="1"/>
              <a:t>thì</a:t>
            </a:r>
            <a:r>
              <a:rPr lang="en-US" dirty="0"/>
              <a:t> </a:t>
            </a:r>
            <a:r>
              <a:rPr lang="en-US" dirty="0" err="1"/>
              <a:t>nó</a:t>
            </a:r>
            <a:r>
              <a:rPr lang="en-US" dirty="0"/>
              <a:t> </a:t>
            </a:r>
            <a:r>
              <a:rPr lang="en-US" dirty="0" err="1"/>
              <a:t>chỉ</a:t>
            </a:r>
            <a:r>
              <a:rPr lang="en-US" dirty="0"/>
              <a:t> </a:t>
            </a:r>
            <a:r>
              <a:rPr lang="en-US" dirty="0" err="1"/>
              <a:t>hoạt</a:t>
            </a:r>
            <a:r>
              <a:rPr lang="en-US" dirty="0"/>
              <a:t> </a:t>
            </a:r>
            <a:r>
              <a:rPr lang="en-US" dirty="0" err="1"/>
              <a:t>động</a:t>
            </a:r>
            <a:r>
              <a:rPr lang="en-US" dirty="0"/>
              <a:t> </a:t>
            </a:r>
            <a:r>
              <a:rPr lang="en-US" dirty="0" err="1"/>
              <a:t>theo</a:t>
            </a:r>
            <a:r>
              <a:rPr lang="en-US" dirty="0"/>
              <a:t> </a:t>
            </a:r>
            <a:r>
              <a:rPr lang="en-US" dirty="0" err="1"/>
              <a:t>một</a:t>
            </a:r>
            <a:r>
              <a:rPr lang="en-US" dirty="0"/>
              <a:t> </a:t>
            </a:r>
            <a:r>
              <a:rPr lang="en-US" dirty="0" err="1"/>
              <a:t>hướng</a:t>
            </a:r>
            <a:r>
              <a:rPr lang="en-US" dirty="0"/>
              <a:t>, </a:t>
            </a:r>
            <a:r>
              <a:rPr lang="en-US" dirty="0" err="1"/>
              <a:t>nhưng</a:t>
            </a:r>
            <a:r>
              <a:rPr lang="en-US" dirty="0"/>
              <a:t> </a:t>
            </a:r>
            <a:r>
              <a:rPr lang="en-US" dirty="0" err="1"/>
              <a:t>điốt</a:t>
            </a:r>
            <a:r>
              <a:rPr lang="en-US" dirty="0"/>
              <a:t> </a:t>
            </a:r>
            <a:r>
              <a:rPr lang="en-US" dirty="0" err="1"/>
              <a:t>mắc</a:t>
            </a:r>
            <a:r>
              <a:rPr lang="en-US" dirty="0"/>
              <a:t> </a:t>
            </a:r>
            <a:r>
              <a:rPr lang="en-US" dirty="0" err="1"/>
              <a:t>đối</a:t>
            </a:r>
            <a:r>
              <a:rPr lang="en-US" dirty="0"/>
              <a:t> </a:t>
            </a:r>
            <a:r>
              <a:rPr lang="en-US" dirty="0" err="1"/>
              <a:t>đầu</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a:t>cung</a:t>
            </a:r>
            <a:r>
              <a:rPr lang="en-US" dirty="0"/>
              <a:t> </a:t>
            </a:r>
            <a:r>
              <a:rPr lang="en-US" dirty="0" err="1"/>
              <a:t>cấp</a:t>
            </a:r>
            <a:r>
              <a:rPr lang="en-US" dirty="0"/>
              <a:t> </a:t>
            </a:r>
            <a:r>
              <a:rPr lang="en-US" dirty="0" err="1"/>
              <a:t>các</a:t>
            </a:r>
            <a:r>
              <a:rPr lang="en-US" dirty="0"/>
              <a:t> </a:t>
            </a:r>
            <a:r>
              <a:rPr lang="en-US" dirty="0" err="1"/>
              <a:t>thuộc</a:t>
            </a:r>
            <a:r>
              <a:rPr lang="en-US" dirty="0"/>
              <a:t> </a:t>
            </a:r>
            <a:r>
              <a:rPr lang="en-US" dirty="0" err="1"/>
              <a:t>tính</a:t>
            </a:r>
            <a:r>
              <a:rPr lang="en-US" dirty="0"/>
              <a:t> </a:t>
            </a:r>
            <a:r>
              <a:rPr lang="en-US" dirty="0" err="1"/>
              <a:t>thay</a:t>
            </a:r>
            <a:r>
              <a:rPr lang="en-US" dirty="0"/>
              <a:t> </a:t>
            </a:r>
            <a:r>
              <a:rPr lang="en-US" dirty="0" err="1"/>
              <a:t>đổi</a:t>
            </a:r>
            <a:r>
              <a:rPr lang="en-US" dirty="0"/>
              <a:t> </a:t>
            </a:r>
            <a:r>
              <a:rPr lang="en-US" dirty="0" err="1"/>
              <a:t>điện</a:t>
            </a:r>
            <a:r>
              <a:rPr lang="en-US" dirty="0"/>
              <a:t> </a:t>
            </a:r>
            <a:r>
              <a:rPr lang="en-US" dirty="0" err="1"/>
              <a:t>trở</a:t>
            </a:r>
            <a:r>
              <a:rPr lang="en-US" dirty="0"/>
              <a:t> </a:t>
            </a:r>
            <a:r>
              <a:rPr lang="en-US" dirty="0" err="1"/>
              <a:t>hai</a:t>
            </a:r>
            <a:r>
              <a:rPr lang="en-US" dirty="0"/>
              <a:t> </a:t>
            </a:r>
            <a:r>
              <a:rPr lang="en-US" dirty="0" err="1"/>
              <a:t>chiều</a:t>
            </a:r>
            <a:r>
              <a:rPr lang="en-US" dirty="0"/>
              <a:t>. </a:t>
            </a:r>
            <a:r>
              <a:rPr lang="en-US" dirty="0" err="1"/>
              <a:t>Khi</a:t>
            </a:r>
            <a:r>
              <a:rPr lang="en-US" dirty="0"/>
              <a:t> </a:t>
            </a:r>
            <a:r>
              <a:rPr lang="en-US" dirty="0" err="1"/>
              <a:t>sử</a:t>
            </a:r>
            <a:r>
              <a:rPr lang="en-US" dirty="0"/>
              <a:t> </a:t>
            </a:r>
            <a:r>
              <a:rPr lang="en-US" dirty="0" err="1"/>
              <a:t>dụng</a:t>
            </a:r>
            <a:r>
              <a:rPr lang="en-US" dirty="0"/>
              <a:t> </a:t>
            </a:r>
            <a:r>
              <a:rPr lang="en-US" dirty="0" err="1"/>
              <a:t>điốt</a:t>
            </a:r>
            <a:r>
              <a:rPr lang="en-US" dirty="0"/>
              <a:t> </a:t>
            </a:r>
            <a:r>
              <a:rPr lang="en-US" dirty="0" err="1"/>
              <a:t>thông</a:t>
            </a:r>
            <a:r>
              <a:rPr lang="en-US" dirty="0"/>
              <a:t> </a:t>
            </a:r>
            <a:r>
              <a:rPr lang="en-US" dirty="0" err="1"/>
              <a:t>thường</a:t>
            </a:r>
            <a:r>
              <a:rPr lang="en-US" dirty="0"/>
              <a:t> </a:t>
            </a:r>
            <a:r>
              <a:rPr lang="en-US" dirty="0" err="1"/>
              <a:t>làm</a:t>
            </a:r>
            <a:r>
              <a:rPr lang="en-US" dirty="0"/>
              <a:t> </a:t>
            </a:r>
            <a:r>
              <a:rPr lang="en-US" dirty="0" err="1"/>
              <a:t>chức</a:t>
            </a:r>
            <a:r>
              <a:rPr lang="en-US" dirty="0"/>
              <a:t> </a:t>
            </a:r>
            <a:r>
              <a:rPr lang="en-US" dirty="0" err="1"/>
              <a:t>năng</a:t>
            </a:r>
            <a:r>
              <a:rPr lang="en-US" dirty="0"/>
              <a:t> </a:t>
            </a:r>
            <a:r>
              <a:rPr lang="en-US" dirty="0" err="1"/>
              <a:t>bảo</a:t>
            </a:r>
            <a:r>
              <a:rPr lang="en-US" dirty="0"/>
              <a:t> </a:t>
            </a:r>
            <a:r>
              <a:rPr lang="en-US" dirty="0" err="1"/>
              <a:t>vệ</a:t>
            </a:r>
            <a:r>
              <a:rPr lang="en-US" dirty="0"/>
              <a:t>, </a:t>
            </a:r>
            <a:r>
              <a:rPr lang="en-US" dirty="0" err="1"/>
              <a:t>chúng</a:t>
            </a:r>
            <a:r>
              <a:rPr lang="en-US" dirty="0"/>
              <a:t> </a:t>
            </a:r>
            <a:r>
              <a:rPr lang="en-US" dirty="0" err="1"/>
              <a:t>thường</a:t>
            </a:r>
            <a:r>
              <a:rPr lang="en-US" dirty="0"/>
              <a:t> </a:t>
            </a:r>
            <a:r>
              <a:rPr lang="en-US" dirty="0" err="1"/>
              <a:t>không</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varistors</a:t>
            </a:r>
            <a:r>
              <a:rPr lang="en-US" dirty="0"/>
              <a:t>.</a:t>
            </a:r>
            <a:endParaRPr lang="vi-VN" dirty="0"/>
          </a:p>
          <a:p>
            <a:pPr>
              <a:buFontTx/>
              <a:buNone/>
            </a:pPr>
            <a:endParaRPr lang="vi-VN" dirty="0" smtClean="0"/>
          </a:p>
          <a:p>
            <a:pPr>
              <a:buFontTx/>
              <a:buNone/>
            </a:pPr>
            <a:endParaRPr lang="en-US"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731119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Cơ</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bản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về</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marL="0" indent="0">
              <a:buNone/>
            </a:pPr>
            <a:r>
              <a:rPr lang="en-US" b="1" dirty="0"/>
              <a:t>1.3 </a:t>
            </a:r>
            <a:r>
              <a:rPr lang="en-US" b="1" dirty="0" err="1"/>
              <a:t>Phân</a:t>
            </a:r>
            <a:r>
              <a:rPr lang="en-US" b="1" dirty="0"/>
              <a:t> </a:t>
            </a:r>
            <a:r>
              <a:rPr lang="en-US" b="1" dirty="0" err="1"/>
              <a:t>loại</a:t>
            </a:r>
            <a:r>
              <a:rPr lang="en-US" b="1" dirty="0"/>
              <a:t> </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1. </a:t>
            </a:r>
            <a:r>
              <a:rPr lang="en-US" b="1" dirty="0" err="1"/>
              <a:t>Varistor</a:t>
            </a:r>
            <a:r>
              <a:rPr lang="en-US" b="1" dirty="0"/>
              <a:t> silicon carbide: </a:t>
            </a:r>
            <a:r>
              <a:rPr lang="en-US" dirty="0" err="1"/>
              <a:t>Như</a:t>
            </a:r>
            <a:r>
              <a:rPr lang="en-US" dirty="0"/>
              <a:t> </a:t>
            </a:r>
            <a:r>
              <a:rPr lang="en-US" dirty="0" err="1"/>
              <a:t>có</a:t>
            </a:r>
            <a:r>
              <a:rPr lang="en-US" dirty="0"/>
              <a:t> </a:t>
            </a:r>
            <a:r>
              <a:rPr lang="en-US" dirty="0" err="1"/>
              <a:t>thể</a:t>
            </a:r>
            <a:r>
              <a:rPr lang="en-US" dirty="0"/>
              <a:t> </a:t>
            </a:r>
            <a:r>
              <a:rPr lang="en-US" dirty="0" err="1"/>
              <a:t>đoán</a:t>
            </a:r>
            <a:r>
              <a:rPr lang="en-US" dirty="0"/>
              <a:t> </a:t>
            </a:r>
            <a:r>
              <a:rPr lang="en-US" dirty="0" err="1"/>
              <a:t>từ</a:t>
            </a:r>
            <a:r>
              <a:rPr lang="en-US" dirty="0"/>
              <a:t> </a:t>
            </a:r>
            <a:r>
              <a:rPr lang="en-US" dirty="0" err="1"/>
              <a:t>chính</a:t>
            </a:r>
            <a:r>
              <a:rPr lang="en-US" dirty="0"/>
              <a:t> </a:t>
            </a:r>
            <a:r>
              <a:rPr lang="en-US" dirty="0" err="1"/>
              <a:t>cái</a:t>
            </a:r>
            <a:r>
              <a:rPr lang="en-US" dirty="0"/>
              <a:t> </a:t>
            </a:r>
            <a:r>
              <a:rPr lang="en-US" dirty="0" err="1"/>
              <a:t>tên</a:t>
            </a:r>
            <a:r>
              <a:rPr lang="en-US" dirty="0"/>
              <a:t>, </a:t>
            </a:r>
            <a:r>
              <a:rPr lang="en-US" dirty="0" err="1"/>
              <a:t>thân</a:t>
            </a:r>
            <a:r>
              <a:rPr lang="en-US" dirty="0"/>
              <a:t> </a:t>
            </a:r>
            <a:r>
              <a:rPr lang="en-US" dirty="0" err="1"/>
              <a:t>của</a:t>
            </a:r>
            <a:r>
              <a:rPr lang="en-US" dirty="0"/>
              <a:t> </a:t>
            </a:r>
            <a:r>
              <a:rPr lang="en-US" dirty="0" err="1"/>
              <a:t>Varistor</a:t>
            </a:r>
            <a:r>
              <a:rPr lang="en-US" dirty="0"/>
              <a:t> </a:t>
            </a:r>
            <a:r>
              <a:rPr lang="en-US" dirty="0" err="1"/>
              <a:t>được</a:t>
            </a:r>
            <a:r>
              <a:rPr lang="en-US" dirty="0"/>
              <a:t> </a:t>
            </a:r>
            <a:r>
              <a:rPr lang="en-US" dirty="0" err="1"/>
              <a:t>làm</a:t>
            </a:r>
            <a:r>
              <a:rPr lang="en-US" dirty="0"/>
              <a:t> </a:t>
            </a:r>
            <a:r>
              <a:rPr lang="en-US" dirty="0" err="1"/>
              <a:t>từ</a:t>
            </a:r>
            <a:r>
              <a:rPr lang="en-US" dirty="0"/>
              <a:t> Silicon carbide (</a:t>
            </a:r>
            <a:r>
              <a:rPr lang="en-US" dirty="0" err="1"/>
              <a:t>SiC</a:t>
            </a:r>
            <a:r>
              <a:rPr lang="en-US" dirty="0"/>
              <a:t>). </a:t>
            </a:r>
            <a:r>
              <a:rPr lang="en-US" dirty="0" err="1"/>
              <a:t>Nó</a:t>
            </a:r>
            <a:r>
              <a:rPr lang="en-US" dirty="0"/>
              <a:t> </a:t>
            </a:r>
            <a:r>
              <a:rPr lang="en-US" dirty="0" err="1"/>
              <a:t>đã</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rộng</a:t>
            </a:r>
            <a:r>
              <a:rPr lang="en-US" dirty="0"/>
              <a:t> </a:t>
            </a:r>
            <a:r>
              <a:rPr lang="en-US" dirty="0" err="1"/>
              <a:t>rãi</a:t>
            </a:r>
            <a:r>
              <a:rPr lang="en-US" dirty="0"/>
              <a:t> </a:t>
            </a:r>
            <a:r>
              <a:rPr lang="en-US" dirty="0" err="1"/>
              <a:t>một</a:t>
            </a:r>
            <a:r>
              <a:rPr lang="en-US" dirty="0"/>
              <a:t> </a:t>
            </a:r>
            <a:r>
              <a:rPr lang="en-US" dirty="0" err="1"/>
              <a:t>thời</a:t>
            </a:r>
            <a:r>
              <a:rPr lang="en-US" dirty="0"/>
              <a:t>, </a:t>
            </a:r>
            <a:r>
              <a:rPr lang="en-US" dirty="0" err="1"/>
              <a:t>trước</a:t>
            </a:r>
            <a:r>
              <a:rPr lang="en-US" dirty="0"/>
              <a:t> </a:t>
            </a:r>
            <a:r>
              <a:rPr lang="en-US" dirty="0" err="1"/>
              <a:t>khi</a:t>
            </a:r>
            <a:r>
              <a:rPr lang="en-US" dirty="0"/>
              <a:t> MOV </a:t>
            </a:r>
            <a:r>
              <a:rPr lang="en-US" dirty="0" err="1"/>
              <a:t>mới</a:t>
            </a:r>
            <a:r>
              <a:rPr lang="en-US" dirty="0"/>
              <a:t> </a:t>
            </a:r>
            <a:r>
              <a:rPr lang="en-US" dirty="0" err="1"/>
              <a:t>xuất</a:t>
            </a:r>
            <a:r>
              <a:rPr lang="en-US" dirty="0"/>
              <a:t> </a:t>
            </a:r>
            <a:r>
              <a:rPr lang="en-US" dirty="0" err="1"/>
              <a:t>hiện</a:t>
            </a:r>
            <a:r>
              <a:rPr lang="en-US" dirty="0"/>
              <a:t> </a:t>
            </a:r>
            <a:r>
              <a:rPr lang="en-US" dirty="0" err="1"/>
              <a:t>trên</a:t>
            </a:r>
            <a:r>
              <a:rPr lang="en-US" dirty="0"/>
              <a:t> </a:t>
            </a:r>
            <a:r>
              <a:rPr lang="en-US" dirty="0" err="1"/>
              <a:t>thị</a:t>
            </a:r>
            <a:r>
              <a:rPr lang="en-US" dirty="0"/>
              <a:t> </a:t>
            </a:r>
            <a:r>
              <a:rPr lang="en-US" dirty="0" err="1"/>
              <a:t>trường</a:t>
            </a:r>
            <a:r>
              <a:rPr lang="en-US" dirty="0"/>
              <a:t>. </a:t>
            </a:r>
            <a:r>
              <a:rPr lang="en-US" dirty="0" err="1"/>
              <a:t>Bây</a:t>
            </a:r>
            <a:r>
              <a:rPr lang="en-US" dirty="0"/>
              <a:t> </a:t>
            </a:r>
            <a:r>
              <a:rPr lang="en-US" dirty="0" err="1"/>
              <a:t>giờ</a:t>
            </a:r>
            <a:r>
              <a:rPr lang="en-US" dirty="0"/>
              <a:t> </a:t>
            </a:r>
            <a:r>
              <a:rPr lang="en-US" dirty="0" err="1"/>
              <a:t>chúng</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mạnh</a:t>
            </a:r>
            <a:r>
              <a:rPr lang="en-US" dirty="0"/>
              <a:t> </a:t>
            </a:r>
            <a:r>
              <a:rPr lang="en-US" dirty="0" err="1"/>
              <a:t>mẽ</a:t>
            </a:r>
            <a:r>
              <a:rPr lang="en-US" dirty="0"/>
              <a:t> </a:t>
            </a:r>
            <a:r>
              <a:rPr lang="en-US" dirty="0" err="1"/>
              <a:t>trong</a:t>
            </a:r>
            <a:r>
              <a:rPr lang="en-US" dirty="0"/>
              <a:t> </a:t>
            </a:r>
            <a:r>
              <a:rPr lang="en-US" dirty="0" err="1"/>
              <a:t>các</a:t>
            </a:r>
            <a:r>
              <a:rPr lang="en-US" dirty="0"/>
              <a:t> </a:t>
            </a:r>
            <a:r>
              <a:rPr lang="en-US" dirty="0" err="1"/>
              <a:t>ứng</a:t>
            </a:r>
            <a:r>
              <a:rPr lang="en-US" dirty="0"/>
              <a:t> </a:t>
            </a:r>
            <a:r>
              <a:rPr lang="en-US" dirty="0" err="1"/>
              <a:t>dụng</a:t>
            </a:r>
            <a:r>
              <a:rPr lang="en-US" dirty="0"/>
              <a:t> </a:t>
            </a:r>
            <a:r>
              <a:rPr lang="en-US" dirty="0" err="1"/>
              <a:t>công</a:t>
            </a:r>
            <a:r>
              <a:rPr lang="en-US" dirty="0"/>
              <a:t> </a:t>
            </a:r>
            <a:r>
              <a:rPr lang="en-US" dirty="0" err="1"/>
              <a:t>suất</a:t>
            </a:r>
            <a:r>
              <a:rPr lang="en-US" dirty="0"/>
              <a:t> </a:t>
            </a:r>
            <a:r>
              <a:rPr lang="en-US" dirty="0" err="1"/>
              <a:t>cao</a:t>
            </a:r>
            <a:r>
              <a:rPr lang="en-US" dirty="0"/>
              <a:t>, </a:t>
            </a:r>
            <a:r>
              <a:rPr lang="en-US" dirty="0" err="1"/>
              <a:t>điện</a:t>
            </a:r>
            <a:r>
              <a:rPr lang="en-US" dirty="0"/>
              <a:t> </a:t>
            </a:r>
            <a:r>
              <a:rPr lang="en-US" dirty="0" err="1"/>
              <a:t>áp</a:t>
            </a:r>
            <a:r>
              <a:rPr lang="en-US" dirty="0"/>
              <a:t> </a:t>
            </a:r>
            <a:r>
              <a:rPr lang="en-US" dirty="0" err="1"/>
              <a:t>cao</a:t>
            </a:r>
            <a:r>
              <a:rPr lang="en-US" dirty="0"/>
              <a:t>. </a:t>
            </a:r>
            <a:r>
              <a:rPr lang="en-US" dirty="0" err="1"/>
              <a:t>Tuy</a:t>
            </a:r>
            <a:r>
              <a:rPr lang="en-US" dirty="0"/>
              <a:t> </a:t>
            </a:r>
            <a:r>
              <a:rPr lang="en-US" dirty="0" err="1"/>
              <a:t>nhiên</a:t>
            </a:r>
            <a:r>
              <a:rPr lang="en-US" dirty="0"/>
              <a:t>, </a:t>
            </a:r>
            <a:r>
              <a:rPr lang="en-US" dirty="0" err="1"/>
              <a:t>họ</a:t>
            </a:r>
            <a:r>
              <a:rPr lang="en-US" dirty="0"/>
              <a:t> </a:t>
            </a:r>
            <a:r>
              <a:rPr lang="en-US" dirty="0" err="1"/>
              <a:t>vẽ</a:t>
            </a:r>
            <a:r>
              <a:rPr lang="en-US" dirty="0"/>
              <a:t> </a:t>
            </a:r>
            <a:r>
              <a:rPr lang="en-US" dirty="0" err="1"/>
              <a:t>một</a:t>
            </a:r>
            <a:r>
              <a:rPr lang="en-US" dirty="0"/>
              <a:t> </a:t>
            </a:r>
            <a:r>
              <a:rPr lang="en-US" dirty="0" err="1"/>
              <a:t>dòng</a:t>
            </a:r>
            <a:r>
              <a:rPr lang="en-US" dirty="0"/>
              <a:t> </a:t>
            </a:r>
            <a:r>
              <a:rPr lang="en-US" dirty="0" err="1"/>
              <a:t>dự</a:t>
            </a:r>
            <a:r>
              <a:rPr lang="en-US" dirty="0"/>
              <a:t> </a:t>
            </a:r>
            <a:r>
              <a:rPr lang="en-US" dirty="0" err="1"/>
              <a:t>phòng</a:t>
            </a:r>
            <a:r>
              <a:rPr lang="en-US" dirty="0"/>
              <a:t> </a:t>
            </a:r>
            <a:r>
              <a:rPr lang="en-US" dirty="0" err="1"/>
              <a:t>đáng</a:t>
            </a:r>
            <a:r>
              <a:rPr lang="en-US" dirty="0"/>
              <a:t> </a:t>
            </a:r>
            <a:r>
              <a:rPr lang="en-US" dirty="0" err="1"/>
              <a:t>kể</a:t>
            </a:r>
            <a:r>
              <a:rPr lang="en-US" dirty="0"/>
              <a:t> </a:t>
            </a:r>
            <a:r>
              <a:rPr lang="en-US" dirty="0" err="1"/>
              <a:t>và</a:t>
            </a:r>
            <a:r>
              <a:rPr lang="en-US" dirty="0"/>
              <a:t> </a:t>
            </a:r>
            <a:r>
              <a:rPr lang="en-US" dirty="0" err="1"/>
              <a:t>đây</a:t>
            </a:r>
            <a:r>
              <a:rPr lang="en-US" dirty="0"/>
              <a:t> </a:t>
            </a:r>
            <a:r>
              <a:rPr lang="en-US" dirty="0" err="1"/>
              <a:t>là</a:t>
            </a:r>
            <a:r>
              <a:rPr lang="en-US" dirty="0"/>
              <a:t> </a:t>
            </a:r>
            <a:r>
              <a:rPr lang="en-US" dirty="0" err="1"/>
              <a:t>nhược</a:t>
            </a:r>
            <a:r>
              <a:rPr lang="en-US" dirty="0"/>
              <a:t> </a:t>
            </a:r>
            <a:r>
              <a:rPr lang="en-US" dirty="0" err="1"/>
              <a:t>điểm</a:t>
            </a:r>
            <a:r>
              <a:rPr lang="en-US" dirty="0"/>
              <a:t> </a:t>
            </a:r>
            <a:r>
              <a:rPr lang="en-US" dirty="0" err="1"/>
              <a:t>lớn</a:t>
            </a:r>
            <a:r>
              <a:rPr lang="en-US" dirty="0"/>
              <a:t> </a:t>
            </a:r>
            <a:r>
              <a:rPr lang="en-US" dirty="0" err="1"/>
              <a:t>của</a:t>
            </a:r>
            <a:r>
              <a:rPr lang="en-US" dirty="0"/>
              <a:t> </a:t>
            </a:r>
            <a:r>
              <a:rPr lang="en-US" dirty="0" err="1"/>
              <a:t>loại</a:t>
            </a:r>
            <a:r>
              <a:rPr lang="en-US" dirty="0"/>
              <a:t> </a:t>
            </a:r>
            <a:r>
              <a:rPr lang="en-US" dirty="0" err="1"/>
              <a:t>Varistor</a:t>
            </a:r>
            <a:r>
              <a:rPr lang="en-US" dirty="0"/>
              <a:t> </a:t>
            </a:r>
            <a:r>
              <a:rPr lang="en-US" dirty="0" err="1"/>
              <a:t>này</a:t>
            </a:r>
            <a:r>
              <a:rPr lang="en-US" dirty="0"/>
              <a:t>. Do </a:t>
            </a:r>
            <a:r>
              <a:rPr lang="en-US" dirty="0" err="1"/>
              <a:t>đó</a:t>
            </a:r>
            <a:r>
              <a:rPr lang="en-US" dirty="0"/>
              <a:t>, </a:t>
            </a:r>
            <a:r>
              <a:rPr lang="en-US" dirty="0" err="1"/>
              <a:t>một</a:t>
            </a:r>
            <a:r>
              <a:rPr lang="en-US" dirty="0"/>
              <a:t> </a:t>
            </a:r>
            <a:r>
              <a:rPr lang="en-US" dirty="0" err="1"/>
              <a:t>khe</a:t>
            </a:r>
            <a:r>
              <a:rPr lang="en-US" dirty="0"/>
              <a:t> </a:t>
            </a:r>
            <a:r>
              <a:rPr lang="en-US" dirty="0" err="1"/>
              <a:t>hở</a:t>
            </a:r>
            <a:r>
              <a:rPr lang="en-US" dirty="0"/>
              <a:t> </a:t>
            </a:r>
            <a:r>
              <a:rPr lang="en-US" dirty="0" err="1"/>
              <a:t>nối</a:t>
            </a:r>
            <a:r>
              <a:rPr lang="en-US" dirty="0"/>
              <a:t> </a:t>
            </a:r>
            <a:r>
              <a:rPr lang="en-US" dirty="0" err="1"/>
              <a:t>tiếp</a:t>
            </a:r>
            <a:r>
              <a:rPr lang="en-US" dirty="0"/>
              <a:t> </a:t>
            </a:r>
            <a:r>
              <a:rPr lang="en-US" dirty="0" err="1"/>
              <a:t>là</a:t>
            </a:r>
            <a:r>
              <a:rPr lang="en-US" dirty="0"/>
              <a:t> </a:t>
            </a:r>
            <a:r>
              <a:rPr lang="en-US" dirty="0" err="1"/>
              <a:t>cần</a:t>
            </a:r>
            <a:r>
              <a:rPr lang="en-US" dirty="0"/>
              <a:t> </a:t>
            </a:r>
            <a:r>
              <a:rPr lang="en-US" dirty="0" err="1"/>
              <a:t>thiết</a:t>
            </a:r>
            <a:r>
              <a:rPr lang="en-US" dirty="0"/>
              <a:t> </a:t>
            </a:r>
            <a:r>
              <a:rPr lang="en-US" dirty="0" err="1"/>
              <a:t>để</a:t>
            </a:r>
            <a:r>
              <a:rPr lang="en-US" dirty="0"/>
              <a:t> </a:t>
            </a:r>
            <a:r>
              <a:rPr lang="en-US" dirty="0" err="1"/>
              <a:t>hạn</a:t>
            </a:r>
            <a:r>
              <a:rPr lang="en-US" dirty="0"/>
              <a:t> </a:t>
            </a:r>
            <a:r>
              <a:rPr lang="en-US" dirty="0" err="1"/>
              <a:t>chế</a:t>
            </a:r>
            <a:r>
              <a:rPr lang="en-US" dirty="0"/>
              <a:t> </a:t>
            </a:r>
            <a:r>
              <a:rPr lang="en-US" dirty="0" err="1"/>
              <a:t>mức</a:t>
            </a:r>
            <a:r>
              <a:rPr lang="en-US" dirty="0"/>
              <a:t> </a:t>
            </a:r>
            <a:r>
              <a:rPr lang="en-US" dirty="0" err="1"/>
              <a:t>tiêu</a:t>
            </a:r>
            <a:r>
              <a:rPr lang="en-US" dirty="0"/>
              <a:t> </a:t>
            </a:r>
            <a:r>
              <a:rPr lang="en-US" dirty="0" err="1"/>
              <a:t>thụ</a:t>
            </a:r>
            <a:r>
              <a:rPr lang="en-US" dirty="0"/>
              <a:t> </a:t>
            </a:r>
            <a:r>
              <a:rPr lang="en-US" dirty="0" err="1"/>
              <a:t>điện</a:t>
            </a:r>
            <a:r>
              <a:rPr lang="en-US" dirty="0"/>
              <a:t> </a:t>
            </a:r>
            <a:r>
              <a:rPr lang="en-US" dirty="0" err="1"/>
              <a:t>dự</a:t>
            </a:r>
            <a:r>
              <a:rPr lang="en-US" dirty="0"/>
              <a:t> </a:t>
            </a:r>
            <a:r>
              <a:rPr lang="en-US" dirty="0" err="1"/>
              <a:t>phòng</a:t>
            </a:r>
            <a:r>
              <a:rPr lang="en-US" dirty="0"/>
              <a:t>.</a:t>
            </a:r>
            <a:endParaRPr lang="vi-VN" dirty="0"/>
          </a:p>
          <a:p>
            <a:pPr marL="0" indent="0">
              <a:buNone/>
            </a:pPr>
            <a:r>
              <a:rPr lang="en-US" b="1" dirty="0" smtClean="0"/>
              <a:t>2</a:t>
            </a:r>
            <a:r>
              <a:rPr lang="en-US" b="1" dirty="0"/>
              <a:t>. </a:t>
            </a:r>
            <a:r>
              <a:rPr lang="en-US" b="1" dirty="0" err="1"/>
              <a:t>Varistor</a:t>
            </a:r>
            <a:r>
              <a:rPr lang="en-US" b="1" dirty="0"/>
              <a:t> </a:t>
            </a:r>
            <a:r>
              <a:rPr lang="en-US" b="1" dirty="0" err="1"/>
              <a:t>oxit</a:t>
            </a:r>
            <a:r>
              <a:rPr lang="en-US" b="1" dirty="0"/>
              <a:t> </a:t>
            </a:r>
            <a:r>
              <a:rPr lang="en-US" b="1" dirty="0" err="1"/>
              <a:t>kim</a:t>
            </a:r>
            <a:r>
              <a:rPr lang="en-US" b="1" dirty="0"/>
              <a:t> </a:t>
            </a:r>
            <a:r>
              <a:rPr lang="en-US" b="1" dirty="0" err="1"/>
              <a:t>loại</a:t>
            </a:r>
            <a:r>
              <a:rPr lang="en-US" b="1" dirty="0"/>
              <a:t> (MOV): </a:t>
            </a:r>
            <a:r>
              <a:rPr lang="en-US" dirty="0" err="1"/>
              <a:t>Vì</a:t>
            </a:r>
            <a:r>
              <a:rPr lang="en-US" dirty="0"/>
              <a:t> </a:t>
            </a:r>
            <a:r>
              <a:rPr lang="en-US" dirty="0" err="1"/>
              <a:t>Varistors</a:t>
            </a:r>
            <a:r>
              <a:rPr lang="en-US" dirty="0"/>
              <a:t> </a:t>
            </a:r>
            <a:r>
              <a:rPr lang="en-US" dirty="0" err="1"/>
              <a:t>SiC</a:t>
            </a:r>
            <a:r>
              <a:rPr lang="en-US" dirty="0"/>
              <a:t> </a:t>
            </a:r>
            <a:r>
              <a:rPr lang="en-US" dirty="0" err="1"/>
              <a:t>có</a:t>
            </a:r>
            <a:r>
              <a:rPr lang="en-US" dirty="0"/>
              <a:t> </a:t>
            </a:r>
            <a:r>
              <a:rPr lang="en-US" dirty="0" err="1"/>
              <a:t>một</a:t>
            </a:r>
            <a:r>
              <a:rPr lang="en-US" dirty="0"/>
              <a:t> </a:t>
            </a:r>
            <a:r>
              <a:rPr lang="en-US" dirty="0" err="1"/>
              <a:t>số</a:t>
            </a:r>
            <a:r>
              <a:rPr lang="en-US" dirty="0"/>
              <a:t> </a:t>
            </a:r>
            <a:r>
              <a:rPr lang="en-US" dirty="0" err="1"/>
              <a:t>nhược</a:t>
            </a:r>
            <a:r>
              <a:rPr lang="en-US" dirty="0"/>
              <a:t> </a:t>
            </a:r>
            <a:r>
              <a:rPr lang="en-US" dirty="0" err="1"/>
              <a:t>điểm</a:t>
            </a:r>
            <a:r>
              <a:rPr lang="en-US" dirty="0"/>
              <a:t> </a:t>
            </a:r>
            <a:r>
              <a:rPr lang="en-US" dirty="0" err="1"/>
              <a:t>nghiêm</a:t>
            </a:r>
            <a:r>
              <a:rPr lang="en-US" dirty="0"/>
              <a:t> </a:t>
            </a:r>
            <a:r>
              <a:rPr lang="en-US" dirty="0" err="1"/>
              <a:t>trọng</a:t>
            </a:r>
            <a:r>
              <a:rPr lang="en-US" dirty="0"/>
              <a:t>, </a:t>
            </a:r>
            <a:r>
              <a:rPr lang="en-US" dirty="0" err="1"/>
              <a:t>một</a:t>
            </a:r>
            <a:r>
              <a:rPr lang="en-US" dirty="0"/>
              <a:t> </a:t>
            </a:r>
            <a:r>
              <a:rPr lang="en-US" dirty="0" err="1"/>
              <a:t>loại</a:t>
            </a:r>
            <a:r>
              <a:rPr lang="en-US" dirty="0"/>
              <a:t> </a:t>
            </a:r>
            <a:r>
              <a:rPr lang="en-US" dirty="0" err="1"/>
              <a:t>Varistors</a:t>
            </a:r>
            <a:r>
              <a:rPr lang="en-US" dirty="0"/>
              <a:t> </a:t>
            </a:r>
            <a:r>
              <a:rPr lang="en-US" dirty="0" err="1"/>
              <a:t>khác</a:t>
            </a:r>
            <a:r>
              <a:rPr lang="en-US" dirty="0"/>
              <a:t>, </a:t>
            </a:r>
            <a:r>
              <a:rPr lang="en-US" dirty="0" err="1"/>
              <a:t>Varistors</a:t>
            </a:r>
            <a:r>
              <a:rPr lang="en-US" dirty="0"/>
              <a:t> </a:t>
            </a:r>
            <a:r>
              <a:rPr lang="en-US" dirty="0" err="1"/>
              <a:t>oxit</a:t>
            </a:r>
            <a:r>
              <a:rPr lang="en-US" dirty="0"/>
              <a:t> </a:t>
            </a:r>
            <a:r>
              <a:rPr lang="en-US" dirty="0" err="1"/>
              <a:t>kim</a:t>
            </a:r>
            <a:r>
              <a:rPr lang="en-US" dirty="0"/>
              <a:t> </a:t>
            </a:r>
            <a:r>
              <a:rPr lang="en-US" dirty="0" err="1"/>
              <a:t>loại</a:t>
            </a:r>
            <a:r>
              <a:rPr lang="en-US" dirty="0"/>
              <a:t> </a:t>
            </a:r>
            <a:r>
              <a:rPr lang="en-US" dirty="0" err="1"/>
              <a:t>đã</a:t>
            </a:r>
            <a:r>
              <a:rPr lang="en-US" dirty="0"/>
              <a:t> </a:t>
            </a:r>
            <a:r>
              <a:rPr lang="en-US" dirty="0" err="1"/>
              <a:t>được</a:t>
            </a:r>
            <a:r>
              <a:rPr lang="en-US" dirty="0"/>
              <a:t> </a:t>
            </a:r>
            <a:r>
              <a:rPr lang="en-US" dirty="0" err="1"/>
              <a:t>phát</a:t>
            </a:r>
            <a:r>
              <a:rPr lang="en-US" dirty="0"/>
              <a:t> </a:t>
            </a:r>
            <a:r>
              <a:rPr lang="en-US" dirty="0" err="1"/>
              <a:t>triển</a:t>
            </a:r>
            <a:r>
              <a:rPr lang="en-US" dirty="0"/>
              <a:t>. </a:t>
            </a:r>
            <a:r>
              <a:rPr lang="en-US" dirty="0" err="1"/>
              <a:t>Nó</a:t>
            </a:r>
            <a:r>
              <a:rPr lang="en-US" dirty="0"/>
              <a:t> </a:t>
            </a:r>
            <a:r>
              <a:rPr lang="en-US" dirty="0" err="1"/>
              <a:t>cung</a:t>
            </a:r>
            <a:r>
              <a:rPr lang="en-US" dirty="0"/>
              <a:t> </a:t>
            </a:r>
            <a:r>
              <a:rPr lang="en-US" dirty="0" err="1"/>
              <a:t>cấp</a:t>
            </a:r>
            <a:r>
              <a:rPr lang="en-US" dirty="0"/>
              <a:t> </a:t>
            </a:r>
            <a:r>
              <a:rPr lang="en-US" dirty="0" err="1"/>
              <a:t>bảo</a:t>
            </a:r>
            <a:r>
              <a:rPr lang="en-US" dirty="0"/>
              <a:t> </a:t>
            </a:r>
            <a:r>
              <a:rPr lang="en-US" dirty="0" err="1"/>
              <a:t>vệ</a:t>
            </a:r>
            <a:r>
              <a:rPr lang="en-US" dirty="0"/>
              <a:t> </a:t>
            </a:r>
            <a:r>
              <a:rPr lang="en-US" dirty="0" err="1"/>
              <a:t>tạm</a:t>
            </a:r>
            <a:r>
              <a:rPr lang="en-US" dirty="0"/>
              <a:t> </a:t>
            </a:r>
            <a:r>
              <a:rPr lang="en-US" dirty="0" err="1"/>
              <a:t>thời</a:t>
            </a:r>
            <a:r>
              <a:rPr lang="en-US" dirty="0"/>
              <a:t> </a:t>
            </a:r>
            <a:r>
              <a:rPr lang="en-US" dirty="0" err="1"/>
              <a:t>điện</a:t>
            </a:r>
            <a:r>
              <a:rPr lang="en-US" dirty="0"/>
              <a:t> </a:t>
            </a:r>
            <a:r>
              <a:rPr lang="en-US" dirty="0" err="1"/>
              <a:t>áp</a:t>
            </a:r>
            <a:r>
              <a:rPr lang="en-US" dirty="0"/>
              <a:t> </a:t>
            </a:r>
            <a:r>
              <a:rPr lang="en-US" dirty="0" err="1"/>
              <a:t>rất</a:t>
            </a:r>
            <a:r>
              <a:rPr lang="en-US" dirty="0"/>
              <a:t> </a:t>
            </a:r>
            <a:r>
              <a:rPr lang="en-US" dirty="0" err="1"/>
              <a:t>tốt</a:t>
            </a:r>
            <a:r>
              <a:rPr lang="en-US" dirty="0"/>
              <a:t> </a:t>
            </a:r>
            <a:r>
              <a:rPr lang="en-US" dirty="0" err="1"/>
              <a:t>và</a:t>
            </a:r>
            <a:r>
              <a:rPr lang="en-US" dirty="0"/>
              <a:t> </a:t>
            </a:r>
            <a:r>
              <a:rPr lang="en-US" dirty="0" err="1"/>
              <a:t>hiện</a:t>
            </a:r>
            <a:r>
              <a:rPr lang="en-US" dirty="0"/>
              <a:t> </a:t>
            </a:r>
            <a:r>
              <a:rPr lang="en-US" dirty="0" err="1"/>
              <a:t>đang</a:t>
            </a:r>
            <a:r>
              <a:rPr lang="en-US" dirty="0"/>
              <a:t> </a:t>
            </a:r>
            <a:r>
              <a:rPr lang="en-US" dirty="0" err="1"/>
              <a:t>khá</a:t>
            </a:r>
            <a:r>
              <a:rPr lang="en-US" dirty="0"/>
              <a:t> </a:t>
            </a:r>
            <a:r>
              <a:rPr lang="en-US" dirty="0" err="1"/>
              <a:t>phổ</a:t>
            </a:r>
            <a:r>
              <a:rPr lang="en-US" dirty="0"/>
              <a:t> </a:t>
            </a:r>
            <a:r>
              <a:rPr lang="en-US" dirty="0" err="1"/>
              <a:t>biến</a:t>
            </a:r>
            <a:r>
              <a:rPr lang="en-US" dirty="0"/>
              <a:t>.</a:t>
            </a:r>
            <a:endParaRPr lang="vi-VN" dirty="0"/>
          </a:p>
          <a:p>
            <a:pPr>
              <a:buFontTx/>
              <a:buNone/>
            </a:pPr>
            <a:endParaRPr lang="en-US"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731119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Cơ</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bản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về</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marL="0" indent="0">
              <a:buNone/>
            </a:pPr>
            <a:r>
              <a:rPr lang="en-US" b="1" dirty="0"/>
              <a:t>1.4 </a:t>
            </a:r>
            <a:r>
              <a:rPr lang="en-US" b="1" dirty="0" err="1"/>
              <a:t>Ký</a:t>
            </a:r>
            <a:r>
              <a:rPr lang="en-US" b="1" dirty="0"/>
              <a:t> </a:t>
            </a:r>
            <a:r>
              <a:rPr lang="en-US" b="1" dirty="0" err="1"/>
              <a:t>hiệu</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grpSp>
        <p:nvGrpSpPr>
          <p:cNvPr id="8" name="Group 7"/>
          <p:cNvGrpSpPr/>
          <p:nvPr/>
        </p:nvGrpSpPr>
        <p:grpSpPr>
          <a:xfrm>
            <a:off x="611560" y="2276872"/>
            <a:ext cx="7704856" cy="2880320"/>
            <a:chOff x="85060" y="-116958"/>
            <a:chExt cx="5113773" cy="123337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60" y="-116958"/>
              <a:ext cx="4327451" cy="1233377"/>
            </a:xfrm>
            <a:prstGeom prst="rect">
              <a:avLst/>
            </a:prstGeom>
            <a:noFill/>
            <a:ln>
              <a:noFill/>
            </a:ln>
          </p:spPr>
        </p:pic>
        <p:grpSp>
          <p:nvGrpSpPr>
            <p:cNvPr id="10" name="Group 9"/>
            <p:cNvGrpSpPr/>
            <p:nvPr/>
          </p:nvGrpSpPr>
          <p:grpSpPr>
            <a:xfrm>
              <a:off x="4774018" y="0"/>
              <a:ext cx="424815" cy="1020726"/>
              <a:chOff x="0" y="0"/>
              <a:chExt cx="424815" cy="1020726"/>
            </a:xfrm>
          </p:grpSpPr>
          <p:sp>
            <p:nvSpPr>
              <p:cNvPr id="11" name="Freeform 10"/>
              <p:cNvSpPr/>
              <p:nvPr/>
            </p:nvSpPr>
            <p:spPr>
              <a:xfrm>
                <a:off x="0" y="318977"/>
                <a:ext cx="424815" cy="382270"/>
              </a:xfrm>
              <a:custGeom>
                <a:avLst/>
                <a:gdLst>
                  <a:gd name="connsiteX0" fmla="*/ 0 w 425302"/>
                  <a:gd name="connsiteY0" fmla="*/ 0 h 382772"/>
                  <a:gd name="connsiteX1" fmla="*/ 425302 w 425302"/>
                  <a:gd name="connsiteY1" fmla="*/ 0 h 382772"/>
                  <a:gd name="connsiteX2" fmla="*/ 0 w 425302"/>
                  <a:gd name="connsiteY2" fmla="*/ 361507 h 382772"/>
                  <a:gd name="connsiteX3" fmla="*/ 414670 w 425302"/>
                  <a:gd name="connsiteY3" fmla="*/ 361507 h 382772"/>
                  <a:gd name="connsiteX4" fmla="*/ 414670 w 425302"/>
                  <a:gd name="connsiteY4" fmla="*/ 382772 h 38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302" h="382772">
                    <a:moveTo>
                      <a:pt x="0" y="0"/>
                    </a:moveTo>
                    <a:lnTo>
                      <a:pt x="425302" y="0"/>
                    </a:lnTo>
                    <a:lnTo>
                      <a:pt x="0" y="361507"/>
                    </a:lnTo>
                    <a:lnTo>
                      <a:pt x="414670" y="361507"/>
                    </a:lnTo>
                    <a:lnTo>
                      <a:pt x="414670" y="382772"/>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cxnSp>
            <p:nvCxnSpPr>
              <p:cNvPr id="12" name="Straight Connector 11"/>
              <p:cNvCxnSpPr/>
              <p:nvPr/>
            </p:nvCxnSpPr>
            <p:spPr>
              <a:xfrm flipV="1">
                <a:off x="202019" y="0"/>
                <a:ext cx="0" cy="318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2019" y="701749"/>
                <a:ext cx="0" cy="318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31119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807740"/>
          </a:xfrm>
        </p:spPr>
        <p:txBody>
          <a:bodyPr/>
          <a:lstStyle/>
          <a:p>
            <a:pPr marL="0" indent="0">
              <a:buNone/>
            </a:pPr>
            <a:r>
              <a:rPr lang="en-US" b="1" dirty="0"/>
              <a:t>1.5 </a:t>
            </a:r>
            <a:r>
              <a:rPr lang="en-US" b="1" dirty="0" err="1"/>
              <a:t>Đặc</a:t>
            </a:r>
            <a:r>
              <a:rPr lang="en-US" b="1" dirty="0"/>
              <a:t> </a:t>
            </a:r>
            <a:r>
              <a:rPr lang="en-US" b="1" dirty="0" err="1"/>
              <a:t>tính</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92" y="1948715"/>
            <a:ext cx="4088124" cy="349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148061"/>
            <a:ext cx="3409441" cy="30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a:xfrm>
            <a:off x="432236" y="5548114"/>
            <a:ext cx="3707716"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Thay</a:t>
            </a:r>
            <a:r>
              <a:rPr lang="en-US" sz="2400" dirty="0" smtClean="0"/>
              <a:t> </a:t>
            </a:r>
            <a:r>
              <a:rPr lang="en-US" sz="2400" dirty="0" err="1" smtClean="0"/>
              <a:t>đổi</a:t>
            </a:r>
            <a:r>
              <a:rPr lang="en-US" sz="2400" dirty="0" smtClean="0"/>
              <a:t> </a:t>
            </a:r>
            <a:r>
              <a:rPr lang="en-US" sz="2400" dirty="0" err="1" smtClean="0"/>
              <a:t>trạng</a:t>
            </a:r>
            <a:r>
              <a:rPr lang="en-US" sz="2400" dirty="0" smtClean="0"/>
              <a:t> </a:t>
            </a:r>
            <a:r>
              <a:rPr lang="en-US" sz="2400" dirty="0" err="1" smtClean="0"/>
              <a:t>thái</a:t>
            </a:r>
            <a:r>
              <a:rPr lang="en-US" sz="2400" dirty="0" smtClean="0"/>
              <a:t> </a:t>
            </a:r>
            <a:r>
              <a:rPr lang="en-US" sz="2400" dirty="0" err="1" smtClean="0"/>
              <a:t>điện</a:t>
            </a:r>
            <a:r>
              <a:rPr lang="en-US" sz="2400" dirty="0" smtClean="0"/>
              <a:t> </a:t>
            </a:r>
            <a:r>
              <a:rPr lang="en-US" sz="2400" dirty="0" err="1" smtClean="0"/>
              <a:t>trở</a:t>
            </a:r>
            <a:endParaRPr lang="vi-VN" sz="2400" dirty="0"/>
          </a:p>
        </p:txBody>
      </p:sp>
      <p:sp>
        <p:nvSpPr>
          <p:cNvPr id="11" name="Rectangle 3"/>
          <p:cNvSpPr txBox="1">
            <a:spLocks noChangeArrowheads="1"/>
          </p:cNvSpPr>
          <p:nvPr/>
        </p:nvSpPr>
        <p:spPr>
          <a:xfrm>
            <a:off x="4826944" y="5531743"/>
            <a:ext cx="3707716" cy="8077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err="1"/>
              <a:t>Đ</a:t>
            </a:r>
            <a:r>
              <a:rPr lang="en-US" sz="2400" dirty="0" err="1" smtClean="0"/>
              <a:t>ặc</a:t>
            </a:r>
            <a:r>
              <a:rPr lang="en-US" sz="2400" dirty="0" smtClean="0"/>
              <a:t> </a:t>
            </a:r>
            <a:r>
              <a:rPr lang="en-US" sz="2400" dirty="0" err="1" smtClean="0"/>
              <a:t>tính</a:t>
            </a:r>
            <a:r>
              <a:rPr lang="en-US" sz="2400" dirty="0" smtClean="0"/>
              <a:t> </a:t>
            </a:r>
            <a:r>
              <a:rPr lang="en-US" sz="2400" dirty="0" err="1" smtClean="0"/>
              <a:t>khác</a:t>
            </a:r>
            <a:r>
              <a:rPr lang="en-US" sz="2400" dirty="0" smtClean="0"/>
              <a:t> </a:t>
            </a:r>
            <a:r>
              <a:rPr lang="en-US" sz="2400" dirty="0" err="1" smtClean="0"/>
              <a:t>nhau</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varistor</a:t>
            </a:r>
            <a:r>
              <a:rPr lang="en-US" sz="2400" dirty="0" smtClean="0"/>
              <a:t> </a:t>
            </a:r>
            <a:r>
              <a:rPr lang="en-US" sz="2400" dirty="0" err="1" smtClean="0"/>
              <a:t>khác</a:t>
            </a:r>
            <a:r>
              <a:rPr lang="en-US" sz="2400" dirty="0" smtClean="0"/>
              <a:t> </a:t>
            </a:r>
            <a:r>
              <a:rPr lang="en-US" sz="2400" dirty="0" err="1" smtClean="0"/>
              <a:t>nhau</a:t>
            </a:r>
            <a:r>
              <a:rPr lang="en-US" sz="2400" dirty="0" smtClean="0"/>
              <a:t> </a:t>
            </a:r>
            <a:endParaRPr lang="vi-VN" sz="2400" dirty="0"/>
          </a:p>
        </p:txBody>
      </p:sp>
    </p:spTree>
    <p:extLst>
      <p:ext uri="{BB962C8B-B14F-4D97-AF65-F5344CB8AC3E}">
        <p14:creationId xmlns:p14="http://schemas.microsoft.com/office/powerpoint/2010/main" val="4011974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lstStyle/>
          <a:p>
            <a:pPr marL="0" indent="0">
              <a:buNone/>
            </a:pPr>
            <a:r>
              <a:rPr lang="en-US" b="1" dirty="0"/>
              <a:t>1.6 </a:t>
            </a:r>
            <a:r>
              <a:rPr lang="en-US" b="1" dirty="0" err="1"/>
              <a:t>Hoạt</a:t>
            </a:r>
            <a:r>
              <a:rPr lang="en-US" b="1" dirty="0"/>
              <a:t> </a:t>
            </a:r>
            <a:r>
              <a:rPr lang="en-US" b="1" dirty="0" err="1"/>
              <a:t>động</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5" name="Rectangle 3"/>
          <p:cNvSpPr txBox="1">
            <a:spLocks noChangeArrowheads="1"/>
          </p:cNvSpPr>
          <p:nvPr/>
        </p:nvSpPr>
        <p:spPr>
          <a:xfrm>
            <a:off x="450492" y="1772816"/>
            <a:ext cx="8013700"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a:t>Varistor</a:t>
            </a:r>
            <a:r>
              <a:rPr lang="en-US" sz="2400" dirty="0"/>
              <a:t> </a:t>
            </a:r>
            <a:r>
              <a:rPr lang="en-US" sz="2400" dirty="0" err="1"/>
              <a:t>oxit</a:t>
            </a:r>
            <a:r>
              <a:rPr lang="en-US" sz="2400" dirty="0"/>
              <a:t> </a:t>
            </a:r>
            <a:r>
              <a:rPr lang="en-US" sz="2400" dirty="0" err="1"/>
              <a:t>kim</a:t>
            </a:r>
            <a:r>
              <a:rPr lang="en-US" sz="2400" dirty="0"/>
              <a:t> </a:t>
            </a:r>
            <a:r>
              <a:rPr lang="en-US" sz="2400" dirty="0" err="1"/>
              <a:t>loại</a:t>
            </a:r>
            <a:r>
              <a:rPr lang="en-US" sz="2400" dirty="0"/>
              <a:t> (MOV) </a:t>
            </a:r>
            <a:r>
              <a:rPr lang="en-US" sz="2400" dirty="0" err="1"/>
              <a:t>và</a:t>
            </a:r>
            <a:r>
              <a:rPr lang="en-US" sz="2400" dirty="0"/>
              <a:t> </a:t>
            </a:r>
            <a:r>
              <a:rPr lang="en-US" sz="2400" dirty="0" err="1"/>
              <a:t>silic</a:t>
            </a:r>
            <a:r>
              <a:rPr lang="en-US" sz="2400" dirty="0"/>
              <a:t> </a:t>
            </a:r>
            <a:r>
              <a:rPr lang="en-US" sz="2400" dirty="0" err="1"/>
              <a:t>cacbua</a:t>
            </a:r>
            <a:r>
              <a:rPr lang="en-US" sz="2400" dirty="0"/>
              <a:t> </a:t>
            </a:r>
            <a:r>
              <a:rPr lang="en-US" sz="2400" dirty="0" err="1"/>
              <a:t>hoạt</a:t>
            </a:r>
            <a:r>
              <a:rPr lang="en-US" sz="2400" dirty="0"/>
              <a:t> </a:t>
            </a:r>
            <a:r>
              <a:rPr lang="en-US" sz="2400" dirty="0" err="1"/>
              <a:t>động</a:t>
            </a:r>
            <a:r>
              <a:rPr lang="en-US" sz="2400" dirty="0"/>
              <a:t> </a:t>
            </a:r>
            <a:r>
              <a:rPr lang="en-US" sz="2400" dirty="0" err="1"/>
              <a:t>vì</a:t>
            </a:r>
            <a:r>
              <a:rPr lang="en-US" sz="2400" dirty="0"/>
              <a:t> </a:t>
            </a:r>
            <a:r>
              <a:rPr lang="en-US" sz="2400" dirty="0" err="1"/>
              <a:t>ranh</a:t>
            </a:r>
            <a:r>
              <a:rPr lang="en-US" sz="2400" dirty="0"/>
              <a:t> </a:t>
            </a:r>
            <a:r>
              <a:rPr lang="en-US" sz="2400" dirty="0" err="1"/>
              <a:t>giới</a:t>
            </a:r>
            <a:r>
              <a:rPr lang="en-US" sz="2400" dirty="0"/>
              <a:t> </a:t>
            </a:r>
            <a:r>
              <a:rPr lang="en-US" sz="2400" dirty="0" err="1"/>
              <a:t>hạt</a:t>
            </a:r>
            <a:r>
              <a:rPr lang="en-US" sz="2400" dirty="0"/>
              <a:t> </a:t>
            </a:r>
            <a:r>
              <a:rPr lang="en-US" sz="2400" dirty="0" err="1"/>
              <a:t>giữa</a:t>
            </a:r>
            <a:r>
              <a:rPr lang="en-US" sz="2400" dirty="0"/>
              <a:t> </a:t>
            </a:r>
            <a:r>
              <a:rPr lang="en-US" sz="2400" dirty="0" err="1"/>
              <a:t>các</a:t>
            </a:r>
            <a:r>
              <a:rPr lang="en-US" sz="2400" dirty="0"/>
              <a:t> </a:t>
            </a:r>
            <a:r>
              <a:rPr lang="en-US" sz="2400" dirty="0" err="1"/>
              <a:t>hạt</a:t>
            </a:r>
            <a:r>
              <a:rPr lang="en-US" sz="2400" dirty="0"/>
              <a:t> </a:t>
            </a:r>
            <a:r>
              <a:rPr lang="en-US" sz="2400" dirty="0" err="1"/>
              <a:t>của</a:t>
            </a:r>
            <a:r>
              <a:rPr lang="en-US" sz="2400" dirty="0"/>
              <a:t> </a:t>
            </a:r>
            <a:r>
              <a:rPr lang="en-US" sz="2400" dirty="0" err="1"/>
              <a:t>vật</a:t>
            </a:r>
            <a:r>
              <a:rPr lang="en-US" sz="2400" dirty="0"/>
              <a:t> </a:t>
            </a:r>
            <a:r>
              <a:rPr lang="en-US" sz="2400" dirty="0" err="1"/>
              <a:t>liệu</a:t>
            </a:r>
            <a:r>
              <a:rPr lang="en-US" sz="2400" dirty="0"/>
              <a:t> </a:t>
            </a:r>
            <a:r>
              <a:rPr lang="en-US" sz="2400" dirty="0" err="1"/>
              <a:t>đóng</a:t>
            </a:r>
            <a:r>
              <a:rPr lang="en-US" sz="2400" dirty="0"/>
              <a:t> </a:t>
            </a:r>
            <a:r>
              <a:rPr lang="en-US" sz="2400" dirty="0" err="1"/>
              <a:t>vai</a:t>
            </a:r>
            <a:r>
              <a:rPr lang="en-US" sz="2400" dirty="0"/>
              <a:t> </a:t>
            </a:r>
            <a:r>
              <a:rPr lang="en-US" sz="2400" dirty="0" err="1"/>
              <a:t>trò</a:t>
            </a:r>
            <a:r>
              <a:rPr lang="en-US" sz="2400" dirty="0"/>
              <a:t> </a:t>
            </a:r>
            <a:r>
              <a:rPr lang="en-US" sz="2400" dirty="0" err="1"/>
              <a:t>là</a:t>
            </a:r>
            <a:r>
              <a:rPr lang="en-US" sz="2400" dirty="0"/>
              <a:t> </a:t>
            </a:r>
            <a:r>
              <a:rPr lang="en-US" sz="2400" dirty="0" err="1"/>
              <a:t>các</a:t>
            </a:r>
            <a:r>
              <a:rPr lang="en-US" sz="2400" dirty="0"/>
              <a:t> </a:t>
            </a:r>
            <a:r>
              <a:rPr lang="en-US" sz="2400" dirty="0" err="1"/>
              <a:t>mối</a:t>
            </a:r>
            <a:r>
              <a:rPr lang="en-US" sz="2400" dirty="0"/>
              <a:t> </a:t>
            </a:r>
            <a:r>
              <a:rPr lang="en-US" sz="2400" dirty="0" err="1"/>
              <a:t>nối</a:t>
            </a:r>
            <a:r>
              <a:rPr lang="en-US" sz="2400" dirty="0"/>
              <a:t> PN </a:t>
            </a:r>
            <a:r>
              <a:rPr lang="en-US" sz="2400" dirty="0" err="1"/>
              <a:t>nhỏ</a:t>
            </a:r>
            <a:r>
              <a:rPr lang="en-US" sz="2400" dirty="0"/>
              <a:t>. </a:t>
            </a:r>
            <a:r>
              <a:rPr lang="en-US" sz="2400" dirty="0" err="1"/>
              <a:t>Toàn</a:t>
            </a:r>
            <a:r>
              <a:rPr lang="en-US" sz="2400" dirty="0"/>
              <a:t> </a:t>
            </a:r>
            <a:r>
              <a:rPr lang="en-US" sz="2400" dirty="0" err="1"/>
              <a:t>bộ</a:t>
            </a:r>
            <a:r>
              <a:rPr lang="en-US" sz="2400" dirty="0"/>
              <a:t> </a:t>
            </a:r>
            <a:r>
              <a:rPr lang="en-US" sz="2400" dirty="0" err="1"/>
              <a:t>phần</a:t>
            </a:r>
            <a:r>
              <a:rPr lang="en-US" sz="2400" dirty="0"/>
              <a:t> </a:t>
            </a:r>
            <a:r>
              <a:rPr lang="en-US" sz="2400" dirty="0" err="1"/>
              <a:t>tử</a:t>
            </a:r>
            <a:r>
              <a:rPr lang="en-US" sz="2400" dirty="0"/>
              <a:t> </a:t>
            </a:r>
            <a:r>
              <a:rPr lang="en-US" sz="2400" dirty="0" err="1"/>
              <a:t>nhỏ</a:t>
            </a:r>
            <a:r>
              <a:rPr lang="en-US" sz="2400" dirty="0"/>
              <a:t> </a:t>
            </a:r>
            <a:r>
              <a:rPr lang="en-US" sz="2400" dirty="0" err="1"/>
              <a:t>hoạt</a:t>
            </a:r>
            <a:r>
              <a:rPr lang="en-US" sz="2400" dirty="0"/>
              <a:t> </a:t>
            </a:r>
            <a:r>
              <a:rPr lang="en-US" sz="2400" dirty="0" err="1"/>
              <a:t>động</a:t>
            </a:r>
            <a:r>
              <a:rPr lang="en-US" sz="2400" dirty="0"/>
              <a:t> </a:t>
            </a:r>
            <a:r>
              <a:rPr lang="en-US" sz="2400" dirty="0" err="1"/>
              <a:t>như</a:t>
            </a:r>
            <a:r>
              <a:rPr lang="en-US" sz="2400" dirty="0"/>
              <a:t> </a:t>
            </a:r>
            <a:r>
              <a:rPr lang="en-US" sz="2400" dirty="0" err="1"/>
              <a:t>thể</a:t>
            </a:r>
            <a:r>
              <a:rPr lang="en-US" sz="2400" dirty="0"/>
              <a:t> </a:t>
            </a:r>
            <a:r>
              <a:rPr lang="en-US" sz="2400" dirty="0" err="1"/>
              <a:t>nó</a:t>
            </a:r>
            <a:r>
              <a:rPr lang="en-US" sz="2400" dirty="0"/>
              <a:t> </a:t>
            </a:r>
            <a:r>
              <a:rPr lang="en-US" sz="2400" dirty="0" err="1"/>
              <a:t>là</a:t>
            </a:r>
            <a:r>
              <a:rPr lang="en-US" sz="2400" dirty="0"/>
              <a:t> </a:t>
            </a:r>
            <a:r>
              <a:rPr lang="en-US" sz="2400" dirty="0" err="1"/>
              <a:t>một</a:t>
            </a:r>
            <a:r>
              <a:rPr lang="en-US" sz="2400" dirty="0"/>
              <a:t> </a:t>
            </a:r>
            <a:r>
              <a:rPr lang="en-US" sz="2400" dirty="0" err="1"/>
              <a:t>khối</a:t>
            </a:r>
            <a:r>
              <a:rPr lang="en-US" sz="2400" dirty="0"/>
              <a:t> </a:t>
            </a:r>
            <a:r>
              <a:rPr lang="en-US" sz="2400" dirty="0" err="1"/>
              <a:t>lớn</a:t>
            </a:r>
            <a:r>
              <a:rPr lang="en-US" sz="2400" dirty="0"/>
              <a:t> </a:t>
            </a:r>
            <a:r>
              <a:rPr lang="en-US" sz="2400" dirty="0" err="1"/>
              <a:t>các</a:t>
            </a:r>
            <a:r>
              <a:rPr lang="en-US" sz="2400" dirty="0"/>
              <a:t> </a:t>
            </a:r>
            <a:r>
              <a:rPr lang="en-US" sz="2400" dirty="0" err="1"/>
              <a:t>điốt</a:t>
            </a:r>
            <a:r>
              <a:rPr lang="en-US" sz="2400" dirty="0"/>
              <a:t> </a:t>
            </a:r>
            <a:r>
              <a:rPr lang="en-US" sz="2400" dirty="0" err="1"/>
              <a:t>nhỏ</a:t>
            </a:r>
            <a:r>
              <a:rPr lang="en-US" sz="2400" dirty="0"/>
              <a:t> </a:t>
            </a:r>
            <a:r>
              <a:rPr lang="en-US" sz="2400" dirty="0" err="1"/>
              <a:t>nối</a:t>
            </a:r>
            <a:r>
              <a:rPr lang="en-US" sz="2400" dirty="0"/>
              <a:t> </a:t>
            </a:r>
            <a:r>
              <a:rPr lang="en-US" sz="2400" dirty="0" err="1"/>
              <a:t>tiếp</a:t>
            </a:r>
            <a:r>
              <a:rPr lang="en-US" sz="2400" dirty="0"/>
              <a:t> </a:t>
            </a:r>
            <a:r>
              <a:rPr lang="en-US" sz="2400" dirty="0" err="1"/>
              <a:t>và</a:t>
            </a:r>
            <a:r>
              <a:rPr lang="en-US" sz="2400" dirty="0"/>
              <a:t> song </a:t>
            </a:r>
            <a:r>
              <a:rPr lang="en-US" sz="2400" dirty="0" err="1"/>
              <a:t>song</a:t>
            </a:r>
            <a:r>
              <a:rPr lang="en-US" sz="2400" dirty="0"/>
              <a:t>. </a:t>
            </a:r>
            <a:r>
              <a:rPr lang="en-US" sz="2400" dirty="0" err="1"/>
              <a:t>Khi</a:t>
            </a:r>
            <a:r>
              <a:rPr lang="en-US" sz="2400" dirty="0"/>
              <a:t> </a:t>
            </a:r>
            <a:r>
              <a:rPr lang="en-US" sz="2400" dirty="0" err="1"/>
              <a:t>một</a:t>
            </a:r>
            <a:r>
              <a:rPr lang="en-US" sz="2400" dirty="0"/>
              <a:t> </a:t>
            </a:r>
            <a:r>
              <a:rPr lang="en-US" sz="2400" dirty="0" err="1"/>
              <a:t>điện</a:t>
            </a:r>
            <a:r>
              <a:rPr lang="en-US" sz="2400" dirty="0"/>
              <a:t> </a:t>
            </a:r>
            <a:r>
              <a:rPr lang="en-US" sz="2400" dirty="0" err="1"/>
              <a:t>áp</a:t>
            </a:r>
            <a:r>
              <a:rPr lang="en-US" sz="2400" dirty="0"/>
              <a:t> </a:t>
            </a:r>
            <a:r>
              <a:rPr lang="en-US" sz="2400" dirty="0" err="1"/>
              <a:t>thấp</a:t>
            </a:r>
            <a:r>
              <a:rPr lang="en-US" sz="2400" dirty="0"/>
              <a:t> </a:t>
            </a:r>
            <a:r>
              <a:rPr lang="en-US" sz="2400" dirty="0" err="1"/>
              <a:t>được</a:t>
            </a:r>
            <a:r>
              <a:rPr lang="en-US" sz="2400" dirty="0"/>
              <a:t> </a:t>
            </a:r>
            <a:r>
              <a:rPr lang="en-US" sz="2400" dirty="0" err="1"/>
              <a:t>đặt</a:t>
            </a:r>
            <a:r>
              <a:rPr lang="en-US" sz="2400" dirty="0"/>
              <a:t> </a:t>
            </a:r>
            <a:r>
              <a:rPr lang="en-US" sz="2400" dirty="0" err="1"/>
              <a:t>vào</a:t>
            </a:r>
            <a:r>
              <a:rPr lang="en-US" sz="2400" dirty="0"/>
              <a:t>, </a:t>
            </a:r>
            <a:r>
              <a:rPr lang="en-US" sz="2400" dirty="0" err="1"/>
              <a:t>dòng</a:t>
            </a:r>
            <a:r>
              <a:rPr lang="en-US" sz="2400" dirty="0"/>
              <a:t> </a:t>
            </a:r>
            <a:r>
              <a:rPr lang="en-US" sz="2400" dirty="0" err="1"/>
              <a:t>điện</a:t>
            </a:r>
            <a:r>
              <a:rPr lang="en-US" sz="2400" dirty="0"/>
              <a:t> </a:t>
            </a:r>
            <a:r>
              <a:rPr lang="en-US" sz="2400" dirty="0" err="1"/>
              <a:t>rất</a:t>
            </a:r>
            <a:r>
              <a:rPr lang="en-US" sz="2400" dirty="0"/>
              <a:t> </a:t>
            </a:r>
            <a:r>
              <a:rPr lang="en-US" sz="2400" dirty="0" err="1"/>
              <a:t>nhỏ</a:t>
            </a:r>
            <a:r>
              <a:rPr lang="en-US" sz="2400" dirty="0"/>
              <a:t> do </a:t>
            </a:r>
            <a:r>
              <a:rPr lang="en-US" sz="2400" dirty="0" err="1"/>
              <a:t>các</a:t>
            </a:r>
            <a:r>
              <a:rPr lang="en-US" sz="2400" dirty="0"/>
              <a:t> </a:t>
            </a:r>
            <a:r>
              <a:rPr lang="en-US" sz="2400" dirty="0" err="1"/>
              <a:t>tiếp</a:t>
            </a:r>
            <a:r>
              <a:rPr lang="en-US" sz="2400" dirty="0"/>
              <a:t> </a:t>
            </a:r>
            <a:r>
              <a:rPr lang="en-US" sz="2400" dirty="0" err="1"/>
              <a:t>giáp</a:t>
            </a:r>
            <a:r>
              <a:rPr lang="en-US" sz="2400" dirty="0"/>
              <a:t> </a:t>
            </a:r>
            <a:r>
              <a:rPr lang="en-US" sz="2400" dirty="0" err="1"/>
              <a:t>bị</a:t>
            </a:r>
            <a:r>
              <a:rPr lang="en-US" sz="2400" dirty="0"/>
              <a:t> </a:t>
            </a:r>
            <a:r>
              <a:rPr lang="en-US" sz="2400" dirty="0" err="1"/>
              <a:t>phân</a:t>
            </a:r>
            <a:r>
              <a:rPr lang="en-US" sz="2400" dirty="0"/>
              <a:t> </a:t>
            </a:r>
            <a:r>
              <a:rPr lang="en-US" sz="2400" dirty="0" err="1"/>
              <a:t>cực</a:t>
            </a:r>
            <a:r>
              <a:rPr lang="en-US" sz="2400" dirty="0"/>
              <a:t> </a:t>
            </a:r>
            <a:r>
              <a:rPr lang="en-US" sz="2400" dirty="0" err="1"/>
              <a:t>ngược</a:t>
            </a:r>
            <a:r>
              <a:rPr lang="en-US" sz="2400" dirty="0"/>
              <a:t> </a:t>
            </a:r>
            <a:r>
              <a:rPr lang="en-US" sz="2400" dirty="0" err="1"/>
              <a:t>và</a:t>
            </a:r>
            <a:r>
              <a:rPr lang="en-US" sz="2400" dirty="0"/>
              <a:t> </a:t>
            </a:r>
            <a:r>
              <a:rPr lang="en-US" sz="2400" dirty="0" err="1"/>
              <a:t>dòng</a:t>
            </a:r>
            <a:r>
              <a:rPr lang="en-US" sz="2400" dirty="0"/>
              <a:t> </a:t>
            </a:r>
            <a:r>
              <a:rPr lang="en-US" sz="2400" dirty="0" err="1"/>
              <a:t>điện</a:t>
            </a:r>
            <a:r>
              <a:rPr lang="en-US" sz="2400" dirty="0"/>
              <a:t> </a:t>
            </a:r>
            <a:r>
              <a:rPr lang="en-US" sz="2400" dirty="0" err="1"/>
              <a:t>là</a:t>
            </a:r>
            <a:r>
              <a:rPr lang="en-US" sz="2400" dirty="0"/>
              <a:t> </a:t>
            </a:r>
            <a:r>
              <a:rPr lang="en-US" sz="2400" dirty="0" err="1"/>
              <a:t>dòng</a:t>
            </a:r>
            <a:r>
              <a:rPr lang="en-US" sz="2400" dirty="0"/>
              <a:t> </a:t>
            </a:r>
            <a:r>
              <a:rPr lang="en-US" sz="2400" dirty="0" err="1"/>
              <a:t>rò</a:t>
            </a:r>
            <a:r>
              <a:rPr lang="en-US" sz="2400" dirty="0"/>
              <a:t>. </a:t>
            </a:r>
            <a:r>
              <a:rPr lang="en-US" sz="2400" dirty="0" err="1"/>
              <a:t>Khi</a:t>
            </a:r>
            <a:r>
              <a:rPr lang="en-US" sz="2400" dirty="0"/>
              <a:t> </a:t>
            </a:r>
            <a:r>
              <a:rPr lang="en-US" sz="2400" dirty="0" err="1"/>
              <a:t>có</a:t>
            </a:r>
            <a:r>
              <a:rPr lang="en-US" sz="2400" dirty="0"/>
              <a:t> </a:t>
            </a:r>
            <a:r>
              <a:rPr lang="en-US" sz="2400" dirty="0" err="1"/>
              <a:t>sự</a:t>
            </a:r>
            <a:r>
              <a:rPr lang="en-US" sz="2400" dirty="0"/>
              <a:t> </a:t>
            </a:r>
            <a:r>
              <a:rPr lang="en-US" sz="2400" dirty="0" err="1"/>
              <a:t>đột</a:t>
            </a:r>
            <a:r>
              <a:rPr lang="en-US" sz="2400" dirty="0"/>
              <a:t> </a:t>
            </a:r>
            <a:r>
              <a:rPr lang="en-US" sz="2400" dirty="0" err="1"/>
              <a:t>biến</a:t>
            </a:r>
            <a:r>
              <a:rPr lang="en-US" sz="2400" dirty="0"/>
              <a:t> </a:t>
            </a:r>
            <a:r>
              <a:rPr lang="en-US" sz="2400" dirty="0" err="1"/>
              <a:t>điện</a:t>
            </a:r>
            <a:r>
              <a:rPr lang="en-US" sz="2400" dirty="0"/>
              <a:t> </a:t>
            </a:r>
            <a:r>
              <a:rPr lang="en-US" sz="2400" dirty="0" err="1"/>
              <a:t>áp</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thiết</a:t>
            </a:r>
            <a:r>
              <a:rPr lang="en-US" sz="2400" dirty="0"/>
              <a:t> </a:t>
            </a:r>
            <a:r>
              <a:rPr lang="en-US" sz="2400" dirty="0" err="1"/>
              <a:t>bị</a:t>
            </a:r>
            <a:r>
              <a:rPr lang="en-US" sz="2400" dirty="0"/>
              <a:t> </a:t>
            </a:r>
            <a:r>
              <a:rPr lang="en-US" sz="2400" dirty="0" err="1"/>
              <a:t>vượt</a:t>
            </a:r>
            <a:r>
              <a:rPr lang="en-US" sz="2400" dirty="0"/>
              <a:t> </a:t>
            </a:r>
            <a:r>
              <a:rPr lang="en-US" sz="2400" dirty="0" err="1"/>
              <a:t>quá</a:t>
            </a:r>
            <a:r>
              <a:rPr lang="en-US" sz="2400" dirty="0"/>
              <a:t> </a:t>
            </a:r>
            <a:r>
              <a:rPr lang="en-US" sz="2400" dirty="0" err="1"/>
              <a:t>điện</a:t>
            </a:r>
            <a:r>
              <a:rPr lang="en-US" sz="2400" dirty="0"/>
              <a:t> </a:t>
            </a:r>
            <a:r>
              <a:rPr lang="en-US" sz="2400" dirty="0" err="1"/>
              <a:t>áp</a:t>
            </a:r>
            <a:r>
              <a:rPr lang="en-US" sz="2400" dirty="0"/>
              <a:t> </a:t>
            </a:r>
            <a:r>
              <a:rPr lang="en-US" sz="2400" dirty="0" err="1"/>
              <a:t>kẹp</a:t>
            </a:r>
            <a:r>
              <a:rPr lang="en-US" sz="2400" dirty="0"/>
              <a:t>, </a:t>
            </a:r>
            <a:r>
              <a:rPr lang="en-US" sz="2400" dirty="0" err="1"/>
              <a:t>điốt</a:t>
            </a:r>
            <a:r>
              <a:rPr lang="en-US" sz="2400" dirty="0"/>
              <a:t> </a:t>
            </a:r>
            <a:r>
              <a:rPr lang="en-US" sz="2400" dirty="0" err="1"/>
              <a:t>gặp</a:t>
            </a:r>
            <a:r>
              <a:rPr lang="en-US" sz="2400" dirty="0"/>
              <a:t> </a:t>
            </a:r>
            <a:r>
              <a:rPr lang="en-US" sz="2400" dirty="0" err="1"/>
              <a:t>sự</a:t>
            </a:r>
            <a:r>
              <a:rPr lang="en-US" sz="2400" dirty="0"/>
              <a:t> </a:t>
            </a:r>
            <a:r>
              <a:rPr lang="en-US" sz="2400" dirty="0" err="1"/>
              <a:t>cố</a:t>
            </a:r>
            <a:r>
              <a:rPr lang="en-US" sz="2400" dirty="0"/>
              <a:t> </a:t>
            </a:r>
            <a:r>
              <a:rPr lang="en-US" sz="2400" dirty="0" err="1"/>
              <a:t>thác</a:t>
            </a:r>
            <a:r>
              <a:rPr lang="en-US" sz="2400" dirty="0"/>
              <a:t> </a:t>
            </a:r>
            <a:r>
              <a:rPr lang="en-US" sz="2400" dirty="0" err="1"/>
              <a:t>và</a:t>
            </a:r>
            <a:r>
              <a:rPr lang="en-US" sz="2400" dirty="0"/>
              <a:t> </a:t>
            </a:r>
            <a:r>
              <a:rPr lang="en-US" sz="2400" dirty="0" err="1"/>
              <a:t>dòng</a:t>
            </a:r>
            <a:r>
              <a:rPr lang="en-US" sz="2400" dirty="0"/>
              <a:t> </a:t>
            </a:r>
            <a:r>
              <a:rPr lang="en-US" sz="2400" dirty="0" err="1"/>
              <a:t>điện</a:t>
            </a:r>
            <a:r>
              <a:rPr lang="en-US" sz="2400" dirty="0"/>
              <a:t> </a:t>
            </a:r>
            <a:r>
              <a:rPr lang="en-US" sz="2400" dirty="0" err="1"/>
              <a:t>lớn</a:t>
            </a:r>
            <a:r>
              <a:rPr lang="en-US" sz="2400" dirty="0"/>
              <a:t> </a:t>
            </a:r>
            <a:r>
              <a:rPr lang="en-US" sz="2400" dirty="0" err="1"/>
              <a:t>có</a:t>
            </a:r>
            <a:r>
              <a:rPr lang="en-US" sz="2400" dirty="0"/>
              <a:t> </a:t>
            </a:r>
            <a:r>
              <a:rPr lang="en-US" sz="2400" dirty="0" err="1"/>
              <a:t>thể</a:t>
            </a:r>
            <a:r>
              <a:rPr lang="en-US" sz="2400" dirty="0"/>
              <a:t> </a:t>
            </a:r>
            <a:r>
              <a:rPr lang="en-US" sz="2400" dirty="0" err="1"/>
              <a:t>chạy</a:t>
            </a:r>
            <a:r>
              <a:rPr lang="en-US" sz="2400" dirty="0"/>
              <a:t> qua </a:t>
            </a:r>
            <a:r>
              <a:rPr lang="en-US" sz="2400" dirty="0" err="1"/>
              <a:t>thiết</a:t>
            </a:r>
            <a:r>
              <a:rPr lang="en-US" sz="2400" dirty="0"/>
              <a:t> </a:t>
            </a:r>
            <a:r>
              <a:rPr lang="en-US" sz="2400" dirty="0" err="1"/>
              <a:t>bị</a:t>
            </a:r>
            <a:r>
              <a:rPr lang="en-US" sz="2400" dirty="0" smtClean="0"/>
              <a:t>.</a:t>
            </a:r>
            <a:endParaRPr lang="en-US" sz="2400" dirty="0"/>
          </a:p>
          <a:p>
            <a:r>
              <a:rPr lang="en-US" sz="2400" b="1" dirty="0" err="1"/>
              <a:t>Lưu</a:t>
            </a:r>
            <a:r>
              <a:rPr lang="en-US" sz="2400" b="1" dirty="0"/>
              <a:t> ý:</a:t>
            </a:r>
            <a:r>
              <a:rPr lang="en-US" sz="2400" dirty="0"/>
              <a:t> </a:t>
            </a:r>
            <a:r>
              <a:rPr lang="en-US" sz="2400" b="1" i="1" dirty="0" err="1"/>
              <a:t>Varistors</a:t>
            </a:r>
            <a:r>
              <a:rPr lang="en-US" sz="2400" b="1" i="1" dirty="0"/>
              <a:t> </a:t>
            </a:r>
            <a:r>
              <a:rPr lang="en-US" sz="2400" b="1" i="1" dirty="0" err="1"/>
              <a:t>chỉ</a:t>
            </a:r>
            <a:r>
              <a:rPr lang="en-US" sz="2400" b="1" i="1" dirty="0"/>
              <a:t> </a:t>
            </a:r>
            <a:r>
              <a:rPr lang="en-US" sz="2400" b="1" i="1" dirty="0" err="1"/>
              <a:t>thích</a:t>
            </a:r>
            <a:r>
              <a:rPr lang="en-US" sz="2400" b="1" i="1" dirty="0"/>
              <a:t> </a:t>
            </a:r>
            <a:r>
              <a:rPr lang="en-US" sz="2400" b="1" i="1" dirty="0" err="1"/>
              <a:t>hợp</a:t>
            </a:r>
            <a:r>
              <a:rPr lang="en-US" sz="2400" b="1" i="1" dirty="0"/>
              <a:t> </a:t>
            </a:r>
            <a:r>
              <a:rPr lang="en-US" sz="2400" b="1" i="1" dirty="0" err="1"/>
              <a:t>cho</a:t>
            </a:r>
            <a:r>
              <a:rPr lang="en-US" sz="2400" b="1" i="1" dirty="0"/>
              <a:t> </a:t>
            </a:r>
            <a:r>
              <a:rPr lang="en-US" sz="2400" b="1" i="1" dirty="0" err="1"/>
              <a:t>các</a:t>
            </a:r>
            <a:r>
              <a:rPr lang="en-US" sz="2400" b="1" i="1" dirty="0"/>
              <a:t> </a:t>
            </a:r>
            <a:r>
              <a:rPr lang="en-US" sz="2400" b="1" i="1" dirty="0" err="1"/>
              <a:t>xung</a:t>
            </a:r>
            <a:r>
              <a:rPr lang="en-US" sz="2400" b="1" i="1" dirty="0"/>
              <a:t> </a:t>
            </a:r>
            <a:r>
              <a:rPr lang="en-US" sz="2400" b="1" i="1" dirty="0" err="1"/>
              <a:t>trong</a:t>
            </a:r>
            <a:r>
              <a:rPr lang="en-US" sz="2400" b="1" i="1" dirty="0"/>
              <a:t> </a:t>
            </a:r>
            <a:r>
              <a:rPr lang="en-US" sz="2400" b="1" i="1" dirty="0" err="1"/>
              <a:t>thời</a:t>
            </a:r>
            <a:r>
              <a:rPr lang="en-US" sz="2400" b="1" i="1" dirty="0"/>
              <a:t> </a:t>
            </a:r>
            <a:r>
              <a:rPr lang="en-US" sz="2400" b="1" i="1" dirty="0" err="1"/>
              <a:t>gian</a:t>
            </a:r>
            <a:r>
              <a:rPr lang="en-US" sz="2400" b="1" i="1" dirty="0"/>
              <a:t> </a:t>
            </a:r>
            <a:r>
              <a:rPr lang="en-US" sz="2400" b="1" i="1" dirty="0" err="1"/>
              <a:t>ngắn</a:t>
            </a:r>
            <a:r>
              <a:rPr lang="en-US" sz="2400" b="1" i="1" dirty="0"/>
              <a:t>, </a:t>
            </a:r>
            <a:r>
              <a:rPr lang="en-US" sz="2400" b="1" i="1" dirty="0" err="1"/>
              <a:t>và</a:t>
            </a:r>
            <a:r>
              <a:rPr lang="en-US" sz="2400" b="1" i="1" dirty="0"/>
              <a:t> </a:t>
            </a:r>
            <a:r>
              <a:rPr lang="en-US" sz="2400" b="1" i="1" dirty="0" err="1"/>
              <a:t>chúng</a:t>
            </a:r>
            <a:r>
              <a:rPr lang="en-US" sz="2400" b="1" i="1" dirty="0"/>
              <a:t> </a:t>
            </a:r>
            <a:r>
              <a:rPr lang="en-US" sz="2400" b="1" i="1" dirty="0" err="1"/>
              <a:t>không</a:t>
            </a:r>
            <a:r>
              <a:rPr lang="en-US" sz="2400" b="1" i="1" dirty="0"/>
              <a:t> </a:t>
            </a:r>
            <a:r>
              <a:rPr lang="en-US" sz="2400" b="1" i="1" dirty="0" err="1"/>
              <a:t>phù</a:t>
            </a:r>
            <a:r>
              <a:rPr lang="en-US" sz="2400" b="1" i="1" dirty="0"/>
              <a:t> </a:t>
            </a:r>
            <a:r>
              <a:rPr lang="en-US" sz="2400" b="1" i="1" dirty="0" err="1"/>
              <a:t>hợp</a:t>
            </a:r>
            <a:r>
              <a:rPr lang="en-US" sz="2400" b="1" i="1" dirty="0"/>
              <a:t> </a:t>
            </a:r>
            <a:r>
              <a:rPr lang="en-US" sz="2400" b="1" i="1" dirty="0" err="1"/>
              <a:t>để</a:t>
            </a:r>
            <a:r>
              <a:rPr lang="en-US" sz="2400" b="1" i="1" dirty="0"/>
              <a:t> </a:t>
            </a:r>
            <a:r>
              <a:rPr lang="en-US" sz="2400" b="1" i="1" dirty="0" err="1"/>
              <a:t>xử</a:t>
            </a:r>
            <a:r>
              <a:rPr lang="en-US" sz="2400" b="1" i="1" dirty="0"/>
              <a:t> </a:t>
            </a:r>
            <a:r>
              <a:rPr lang="en-US" sz="2400" b="1" i="1" dirty="0" err="1"/>
              <a:t>lý</a:t>
            </a:r>
            <a:r>
              <a:rPr lang="en-US" sz="2400" b="1" i="1" dirty="0"/>
              <a:t> </a:t>
            </a:r>
            <a:r>
              <a:rPr lang="en-US" sz="2400" b="1" i="1" dirty="0" err="1"/>
              <a:t>các</a:t>
            </a:r>
            <a:r>
              <a:rPr lang="en-US" sz="2400" b="1" i="1" dirty="0"/>
              <a:t> </a:t>
            </a:r>
            <a:r>
              <a:rPr lang="en-US" sz="2400" b="1" i="1" dirty="0" err="1"/>
              <a:t>xung</a:t>
            </a:r>
            <a:r>
              <a:rPr lang="en-US" sz="2400" b="1" i="1" dirty="0"/>
              <a:t> </a:t>
            </a:r>
            <a:r>
              <a:rPr lang="en-US" sz="2400" b="1" i="1" dirty="0" err="1"/>
              <a:t>dài</a:t>
            </a:r>
            <a:r>
              <a:rPr lang="en-US" sz="2400" b="1" i="1" dirty="0"/>
              <a:t> </a:t>
            </a:r>
            <a:r>
              <a:rPr lang="en-US" sz="2400" b="1" i="1" dirty="0" err="1"/>
              <a:t>hạn</a:t>
            </a:r>
            <a:endParaRPr lang="vi-VN" sz="2400" dirty="0"/>
          </a:p>
        </p:txBody>
      </p:sp>
    </p:spTree>
    <p:extLst>
      <p:ext uri="{BB962C8B-B14F-4D97-AF65-F5344CB8AC3E}">
        <p14:creationId xmlns:p14="http://schemas.microsoft.com/office/powerpoint/2010/main" val="4011974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Cơ</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bản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về</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095772"/>
          </a:xfrm>
        </p:spPr>
        <p:txBody>
          <a:bodyPr>
            <a:normAutofit fontScale="92500" lnSpcReduction="10000"/>
          </a:bodyPr>
          <a:lstStyle/>
          <a:p>
            <a:pPr marL="0" indent="0">
              <a:buNone/>
            </a:pPr>
            <a:r>
              <a:rPr lang="en-US" b="1" dirty="0"/>
              <a:t>1.7 </a:t>
            </a:r>
            <a:r>
              <a:rPr lang="en-US" b="1" dirty="0" err="1"/>
              <a:t>Thông</a:t>
            </a:r>
            <a:r>
              <a:rPr lang="en-US" b="1" dirty="0"/>
              <a:t> </a:t>
            </a:r>
            <a:r>
              <a:rPr lang="en-US" b="1" dirty="0" err="1" smtClean="0"/>
              <a:t>số</a:t>
            </a:r>
            <a:endParaRPr lang="en-US" b="1" dirty="0" smtClean="0"/>
          </a:p>
          <a:p>
            <a:pPr marL="0" indent="0">
              <a:buNone/>
            </a:pPr>
            <a:r>
              <a:rPr lang="en-US" b="1" dirty="0" err="1" smtClean="0"/>
              <a:t>Ví</a:t>
            </a:r>
            <a:r>
              <a:rPr lang="en-US" b="1" dirty="0" smtClean="0"/>
              <a:t> </a:t>
            </a:r>
            <a:r>
              <a:rPr lang="en-US" b="1" dirty="0" err="1" smtClean="0"/>
              <a:t>dụ</a:t>
            </a:r>
            <a:r>
              <a:rPr lang="en-US" b="1" dirty="0" smtClean="0"/>
              <a:t> </a:t>
            </a:r>
            <a:r>
              <a:rPr lang="en-US" b="1" dirty="0" err="1" smtClean="0"/>
              <a:t>bảng</a:t>
            </a:r>
            <a:r>
              <a:rPr lang="en-US" b="1" dirty="0" smtClean="0"/>
              <a:t> </a:t>
            </a:r>
            <a:r>
              <a:rPr lang="en-US" b="1" dirty="0" err="1" smtClean="0"/>
              <a:t>thông</a:t>
            </a:r>
            <a:r>
              <a:rPr lang="en-US" b="1" dirty="0" smtClean="0"/>
              <a:t> </a:t>
            </a:r>
            <a:r>
              <a:rPr lang="en-US" b="1" dirty="0" err="1" smtClean="0"/>
              <a:t>số</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38" y="2132856"/>
            <a:ext cx="8691632" cy="451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974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2865</Words>
  <Application>Microsoft Office PowerPoint</Application>
  <PresentationFormat>On-screen Show (4:3)</PresentationFormat>
  <Paragraphs>153</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Worksheet</vt:lpstr>
      <vt:lpstr>Varistor và cách sử dụng hợp lý</vt:lpstr>
      <vt:lpstr>1. Cơ bản về varistor</vt:lpstr>
      <vt:lpstr>1. Cơ bản về varistor</vt:lpstr>
      <vt:lpstr>1. Cơ bản về varistor</vt:lpstr>
      <vt:lpstr>1. Cơ bản về varistor</vt:lpstr>
      <vt:lpstr>1. Cơ bản về varistor</vt:lpstr>
      <vt:lpstr>1. Cơ bản về varistor</vt:lpstr>
      <vt:lpstr>1. Cơ bản về varistor</vt:lpstr>
      <vt:lpstr>1. Cơ bản về varistor</vt:lpstr>
      <vt:lpstr>1. Lựa chọn vật liệu lõi</vt:lpstr>
      <vt:lpstr>1. Cơ bản về varistor</vt:lpstr>
      <vt:lpstr>1. Cơ bản về varistor</vt:lpstr>
      <vt:lpstr>1. Cơ bản về varistor</vt:lpstr>
      <vt:lpstr>1. Cơ bản về varistor</vt:lpstr>
      <vt:lpstr>1. Cơ bản về varistor</vt:lpstr>
      <vt:lpstr>1. Cơ bản về varistor</vt:lpstr>
      <vt:lpstr>1. Cơ bản về varistor</vt:lpstr>
      <vt:lpstr>2. Sử dụng varistor</vt:lpstr>
      <vt:lpstr>2. Sử dụng varistor</vt:lpstr>
      <vt:lpstr>2. Sử dụng varistor</vt:lpstr>
      <vt:lpstr>2. Sử dụng varistor</vt:lpstr>
      <vt:lpstr>2. Sử dụng varistor</vt:lpstr>
      <vt:lpstr>2. Sử dụng varistor</vt:lpstr>
      <vt:lpstr>2. Sử dụng varistor</vt:lpstr>
      <vt:lpstr>2. Sử dụng varistor</vt:lpstr>
      <vt:lpstr>2. Sử dụng varistor</vt:lpstr>
      <vt:lpstr>2. Sử dụng varistor</vt:lpstr>
      <vt:lpstr>2. Sử dụng varistor</vt:lpstr>
      <vt:lpstr>2. Sử dụng varistor</vt:lpstr>
      <vt:lpstr>2. Sử dụng varistor</vt:lpstr>
      <vt:lpstr>2. Sử dụng varistor</vt:lpstr>
      <vt:lpstr>3. Một số lưu ý khi sử dụng</vt:lpstr>
      <vt:lpstr>3. Một số lưu ý khi sử dụng</vt:lpstr>
      <vt:lpstr>3. Một số lưu ý khi sử dụng</vt:lpstr>
      <vt:lpstr>3. Một số lưu ý khi sử dụng</vt:lpstr>
      <vt:lpstr>3. Một số lưu ý khi sử dụng</vt:lpstr>
      <vt:lpstr>3. Một số lưu ý khi sử dụng</vt:lpstr>
      <vt:lpstr>3. Một số lưu ý khi sử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74</cp:revision>
  <dcterms:created xsi:type="dcterms:W3CDTF">2018-11-18T03:13:45Z</dcterms:created>
  <dcterms:modified xsi:type="dcterms:W3CDTF">2019-01-22T04:25:41Z</dcterms:modified>
</cp:coreProperties>
</file>