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305" r:id="rId4"/>
    <p:sldId id="306" r:id="rId5"/>
    <p:sldId id="307" r:id="rId6"/>
    <p:sldId id="309" r:id="rId7"/>
    <p:sldId id="331" r:id="rId8"/>
    <p:sldId id="310" r:id="rId9"/>
    <p:sldId id="311" r:id="rId10"/>
    <p:sldId id="312" r:id="rId11"/>
    <p:sldId id="313" r:id="rId12"/>
    <p:sldId id="314" r:id="rId13"/>
    <p:sldId id="315" r:id="rId14"/>
    <p:sldId id="316" r:id="rId15"/>
    <p:sldId id="317" r:id="rId16"/>
    <p:sldId id="308" r:id="rId17"/>
    <p:sldId id="318" r:id="rId18"/>
    <p:sldId id="270" r:id="rId19"/>
    <p:sldId id="289" r:id="rId20"/>
    <p:sldId id="291" r:id="rId21"/>
    <p:sldId id="299" r:id="rId22"/>
    <p:sldId id="326" r:id="rId23"/>
    <p:sldId id="327" r:id="rId24"/>
    <p:sldId id="321" r:id="rId25"/>
    <p:sldId id="325" r:id="rId26"/>
    <p:sldId id="324" r:id="rId27"/>
    <p:sldId id="328" r:id="rId28"/>
    <p:sldId id="322" r:id="rId29"/>
    <p:sldId id="329" r:id="rId30"/>
    <p:sldId id="323" r:id="rId31"/>
    <p:sldId id="330" r:id="rId32"/>
    <p:sldId id="333" r:id="rId33"/>
    <p:sldId id="332" r:id="rId34"/>
    <p:sldId id="334" r:id="rId3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8" autoAdjust="0"/>
    <p:restoredTop sz="94660"/>
  </p:normalViewPr>
  <p:slideViewPr>
    <p:cSldViewPr>
      <p:cViewPr varScale="1">
        <p:scale>
          <a:sx n="87" d="100"/>
          <a:sy n="87" d="100"/>
        </p:scale>
        <p:origin x="-1176" y="-90"/>
      </p:cViewPr>
      <p:guideLst>
        <p:guide orient="horz" pos="2160"/>
        <p:guide pos="2880"/>
      </p:guideLst>
    </p:cSldViewPr>
  </p:slideViewPr>
  <p:notesTextViewPr>
    <p:cViewPr>
      <p:scale>
        <a:sx n="1" d="1"/>
        <a:sy n="1" d="1"/>
      </p:scale>
      <p:origin x="0" y="0"/>
    </p:cViewPr>
  </p:notesTextViewPr>
  <p:sorterViewPr>
    <p:cViewPr>
      <p:scale>
        <a:sx n="100" d="100"/>
        <a:sy n="100" d="100"/>
      </p:scale>
      <p:origin x="0" y="187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05/03/2019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6466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05/03/2019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60476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05/03/2019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15150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05/03/2019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9500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39441-8A0C-4D1D-9C18-75D56D38F0D1}" type="datetimeFigureOut">
              <a:rPr lang="vi-VN" smtClean="0"/>
              <a:t>05/03/2019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74869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6439441-8A0C-4D1D-9C18-75D56D38F0D1}" type="datetimeFigureOut">
              <a:rPr lang="vi-VN" smtClean="0"/>
              <a:t>05/03/2019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3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6439441-8A0C-4D1D-9C18-75D56D38F0D1}" type="datetimeFigureOut">
              <a:rPr lang="vi-VN" smtClean="0"/>
              <a:t>05/03/2019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15787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6439441-8A0C-4D1D-9C18-75D56D38F0D1}" type="datetimeFigureOut">
              <a:rPr lang="vi-VN" smtClean="0"/>
              <a:t>05/03/2019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739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9441-8A0C-4D1D-9C18-75D56D38F0D1}" type="datetimeFigureOut">
              <a:rPr lang="vi-VN" smtClean="0"/>
              <a:t>05/03/2019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53024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05/03/2019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6643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05/03/2019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1277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39441-8A0C-4D1D-9C18-75D56D38F0D1}" type="datetimeFigureOut">
              <a:rPr lang="vi-VN" smtClean="0"/>
              <a:t>05/03/2019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8246-10C8-4BAE-BB9E-29B1DBC485BA}" type="slidenum">
              <a:rPr lang="vi-VN" smtClean="0"/>
              <a:t>‹#›</a:t>
            </a:fld>
            <a:endParaRPr lang="vi-VN"/>
          </a:p>
        </p:txBody>
      </p:sp>
    </p:spTree>
    <p:extLst>
      <p:ext uri="{BB962C8B-B14F-4D97-AF65-F5344CB8AC3E}">
        <p14:creationId xmlns:p14="http://schemas.microsoft.com/office/powerpoint/2010/main" val="259611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196752"/>
            <a:ext cx="5976664" cy="1470025"/>
          </a:xfrm>
        </p:spPr>
        <p:txBody>
          <a:bodyPr/>
          <a:lstStyle/>
          <a:p>
            <a:r>
              <a:rPr lang="en-US" b="1" dirty="0" err="1" smtClean="0">
                <a:solidFill>
                  <a:srgbClr val="FF0000"/>
                </a:solidFill>
                <a:latin typeface="Times New Roman" pitchFamily="18" charset="0"/>
                <a:cs typeface="Times New Roman" pitchFamily="18" charset="0"/>
              </a:rPr>
              <a:t>Varistor</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sử</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dụng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hợp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vi-VN" dirty="0"/>
          </a:p>
        </p:txBody>
      </p:sp>
      <p:sp>
        <p:nvSpPr>
          <p:cNvPr id="3" name="Subtitle 2"/>
          <p:cNvSpPr>
            <a:spLocks noGrp="1"/>
          </p:cNvSpPr>
          <p:nvPr>
            <p:ph type="subTitle" idx="1"/>
          </p:nvPr>
        </p:nvSpPr>
        <p:spPr>
          <a:xfrm>
            <a:off x="1371600" y="3068960"/>
            <a:ext cx="6512768" cy="1512168"/>
          </a:xfrm>
        </p:spPr>
        <p:txBody>
          <a:bodyPr>
            <a:normAutofit/>
          </a:bodyPr>
          <a:lstStyle/>
          <a:p>
            <a:r>
              <a:rPr lang="en-US" b="1" dirty="0" smtClean="0">
                <a:solidFill>
                  <a:schemeClr val="tx1"/>
                </a:solidFill>
              </a:rPr>
              <a:t>1. </a:t>
            </a:r>
            <a:r>
              <a:rPr lang="en-US" b="1" dirty="0" err="1" smtClean="0">
                <a:solidFill>
                  <a:schemeClr val="tx1"/>
                </a:solidFill>
              </a:rPr>
              <a:t>Trình</a:t>
            </a:r>
            <a:r>
              <a:rPr lang="en-US" b="1" dirty="0" smtClean="0">
                <a:solidFill>
                  <a:schemeClr val="tx1"/>
                </a:solidFill>
              </a:rPr>
              <a:t> </a:t>
            </a:r>
            <a:r>
              <a:rPr lang="en-US" b="1" dirty="0" err="1" smtClean="0">
                <a:solidFill>
                  <a:schemeClr val="tx1"/>
                </a:solidFill>
              </a:rPr>
              <a:t>tự</a:t>
            </a:r>
            <a:r>
              <a:rPr lang="en-US" b="1" dirty="0" smtClean="0">
                <a:solidFill>
                  <a:schemeClr val="tx1"/>
                </a:solidFill>
              </a:rPr>
              <a:t> </a:t>
            </a:r>
            <a:r>
              <a:rPr lang="en-US" b="1" dirty="0" err="1" smtClean="0">
                <a:solidFill>
                  <a:schemeClr val="tx1"/>
                </a:solidFill>
              </a:rPr>
              <a:t>tính</a:t>
            </a:r>
            <a:r>
              <a:rPr lang="en-US" b="1" dirty="0" smtClean="0">
                <a:solidFill>
                  <a:schemeClr val="tx1"/>
                </a:solidFill>
              </a:rPr>
              <a:t> </a:t>
            </a:r>
            <a:r>
              <a:rPr lang="en-US" b="1" dirty="0" err="1" smtClean="0">
                <a:solidFill>
                  <a:schemeClr val="tx1"/>
                </a:solidFill>
              </a:rPr>
              <a:t>chọn</a:t>
            </a:r>
            <a:r>
              <a:rPr lang="en-US" b="1" dirty="0" smtClean="0">
                <a:solidFill>
                  <a:schemeClr val="tx1"/>
                </a:solidFill>
              </a:rPr>
              <a:t> </a:t>
            </a:r>
            <a:r>
              <a:rPr lang="en-US" b="1" dirty="0" err="1" smtClean="0">
                <a:solidFill>
                  <a:schemeClr val="tx1"/>
                </a:solidFill>
              </a:rPr>
              <a:t>varistor</a:t>
            </a:r>
            <a:endParaRPr lang="en-US" b="1" dirty="0" smtClean="0">
              <a:solidFill>
                <a:schemeClr val="tx1"/>
              </a:solidFill>
            </a:endParaRPr>
          </a:p>
          <a:p>
            <a:r>
              <a:rPr lang="en-US" b="1" dirty="0" smtClean="0">
                <a:solidFill>
                  <a:schemeClr val="tx1"/>
                </a:solidFill>
              </a:rPr>
              <a:t>2. </a:t>
            </a:r>
            <a:r>
              <a:rPr lang="en-US" b="1" dirty="0" err="1" smtClean="0">
                <a:solidFill>
                  <a:schemeClr val="tx1"/>
                </a:solidFill>
              </a:rPr>
              <a:t>Ví</a:t>
            </a:r>
            <a:r>
              <a:rPr lang="en-US" b="1" dirty="0" smtClean="0">
                <a:solidFill>
                  <a:schemeClr val="tx1"/>
                </a:solidFill>
              </a:rPr>
              <a:t> </a:t>
            </a:r>
            <a:r>
              <a:rPr lang="en-US" b="1" dirty="0" err="1" smtClean="0">
                <a:solidFill>
                  <a:schemeClr val="tx1"/>
                </a:solidFill>
              </a:rPr>
              <a:t>dụ</a:t>
            </a:r>
            <a:r>
              <a:rPr lang="en-US" b="1" dirty="0" smtClean="0">
                <a:solidFill>
                  <a:schemeClr val="tx1"/>
                </a:solidFill>
              </a:rPr>
              <a:t> </a:t>
            </a:r>
            <a:r>
              <a:rPr lang="en-US" b="1" dirty="0" err="1" smtClean="0">
                <a:solidFill>
                  <a:schemeClr val="tx1"/>
                </a:solidFill>
              </a:rPr>
              <a:t>tính</a:t>
            </a:r>
            <a:r>
              <a:rPr lang="en-US" b="1" dirty="0" smtClean="0">
                <a:solidFill>
                  <a:schemeClr val="tx1"/>
                </a:solidFill>
              </a:rPr>
              <a:t> </a:t>
            </a:r>
            <a:r>
              <a:rPr lang="en-US" b="1" dirty="0" err="1" smtClean="0">
                <a:solidFill>
                  <a:schemeClr val="tx1"/>
                </a:solidFill>
              </a:rPr>
              <a:t>chọn</a:t>
            </a:r>
            <a:endParaRPr lang="vi-VN" b="1" dirty="0">
              <a:solidFill>
                <a:schemeClr val="tx1"/>
              </a:solidFill>
            </a:endParaRPr>
          </a:p>
        </p:txBody>
      </p:sp>
    </p:spTree>
    <p:extLst>
      <p:ext uri="{BB962C8B-B14F-4D97-AF65-F5344CB8AC3E}">
        <p14:creationId xmlns:p14="http://schemas.microsoft.com/office/powerpoint/2010/main" val="142765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71600" y="260648"/>
            <a:ext cx="7056784" cy="817562"/>
          </a:xfrm>
          <a:solidFill>
            <a:srgbClr val="FFFF00"/>
          </a:solidFill>
        </p:spPr>
        <p:txBody>
          <a:bodyPr>
            <a:noAutofit/>
          </a:bodyPr>
          <a:lstStyle/>
          <a:p>
            <a:r>
              <a:rPr lang="en-US" sz="4000" b="1" dirty="0">
                <a:solidFill>
                  <a:srgbClr val="009900"/>
                </a:solidFill>
                <a:latin typeface="Times New Roman" pitchFamily="18" charset="0"/>
                <a:cs typeface="Times New Roman" pitchFamily="18" charset="0"/>
              </a:rPr>
              <a:t>1. </a:t>
            </a:r>
            <a:r>
              <a:rPr lang="en-US" sz="4000" b="1" dirty="0" err="1">
                <a:solidFill>
                  <a:srgbClr val="009900"/>
                </a:solidFill>
                <a:latin typeface="Times New Roman" pitchFamily="18" charset="0"/>
                <a:cs typeface="Times New Roman" pitchFamily="18" charset="0"/>
              </a:rPr>
              <a:t>Trình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tự</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tính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chọn</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varistor</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Bước 3 Tính kiểm tra</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43924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dirty="0" err="1"/>
              <a:t>Sự</a:t>
            </a:r>
            <a:r>
              <a:rPr lang="fr-FR" sz="2400" dirty="0"/>
              <a:t> </a:t>
            </a:r>
            <a:r>
              <a:rPr lang="fr-FR" sz="2400" dirty="0" err="1"/>
              <a:t>tăng</a:t>
            </a:r>
            <a:r>
              <a:rPr lang="fr-FR" sz="2400" dirty="0"/>
              <a:t> </a:t>
            </a:r>
            <a:r>
              <a:rPr lang="fr-FR" sz="2400" dirty="0" err="1"/>
              <a:t>điện</a:t>
            </a:r>
            <a:r>
              <a:rPr lang="fr-FR" sz="2400" dirty="0"/>
              <a:t> </a:t>
            </a:r>
            <a:r>
              <a:rPr lang="fr-FR" sz="2400" dirty="0" err="1"/>
              <a:t>áp</a:t>
            </a:r>
            <a:r>
              <a:rPr lang="fr-FR" sz="2400" dirty="0"/>
              <a:t> </a:t>
            </a:r>
            <a:r>
              <a:rPr lang="fr-FR" sz="2400" dirty="0" err="1"/>
              <a:t>tối</a:t>
            </a:r>
            <a:r>
              <a:rPr lang="fr-FR" sz="2400" dirty="0"/>
              <a:t> </a:t>
            </a:r>
            <a:r>
              <a:rPr lang="fr-FR" sz="2400" dirty="0" err="1"/>
              <a:t>đa</a:t>
            </a:r>
            <a:r>
              <a:rPr lang="fr-FR" sz="2400" dirty="0"/>
              <a:t> </a:t>
            </a:r>
            <a:r>
              <a:rPr lang="fr-FR" sz="2400" dirty="0" err="1"/>
              <a:t>trong</a:t>
            </a:r>
            <a:r>
              <a:rPr lang="fr-FR" sz="2400" dirty="0"/>
              <a:t> </a:t>
            </a:r>
            <a:r>
              <a:rPr lang="fr-FR" sz="2400" dirty="0" err="1"/>
              <a:t>trường</a:t>
            </a:r>
            <a:r>
              <a:rPr lang="fr-FR" sz="2400" dirty="0"/>
              <a:t> </a:t>
            </a:r>
            <a:r>
              <a:rPr lang="fr-FR" sz="2400" dirty="0" err="1"/>
              <a:t>hợp</a:t>
            </a:r>
            <a:r>
              <a:rPr lang="fr-FR" sz="2400" dirty="0"/>
              <a:t> </a:t>
            </a:r>
            <a:r>
              <a:rPr lang="fr-FR" sz="2400" dirty="0" err="1"/>
              <a:t>quá</a:t>
            </a:r>
            <a:r>
              <a:rPr lang="fr-FR" sz="2400" dirty="0"/>
              <a:t> </a:t>
            </a:r>
            <a:r>
              <a:rPr lang="fr-FR" sz="2400" dirty="0" err="1"/>
              <a:t>điện</a:t>
            </a:r>
            <a:r>
              <a:rPr lang="fr-FR" sz="2400" dirty="0"/>
              <a:t> </a:t>
            </a:r>
            <a:r>
              <a:rPr lang="fr-FR" sz="2400" dirty="0" err="1"/>
              <a:t>áp</a:t>
            </a:r>
            <a:r>
              <a:rPr lang="fr-FR" sz="2400" dirty="0"/>
              <a:t> </a:t>
            </a:r>
            <a:r>
              <a:rPr lang="fr-FR" sz="2400" dirty="0" err="1"/>
              <a:t>có</a:t>
            </a:r>
            <a:r>
              <a:rPr lang="fr-FR" sz="2400" dirty="0"/>
              <a:t> </a:t>
            </a:r>
            <a:r>
              <a:rPr lang="fr-FR" sz="2400" dirty="0" err="1"/>
              <a:t>thể</a:t>
            </a:r>
            <a:r>
              <a:rPr lang="fr-FR" sz="2400" dirty="0"/>
              <a:t> </a:t>
            </a:r>
            <a:r>
              <a:rPr lang="fr-FR" sz="2400" dirty="0" err="1"/>
              <a:t>được</a:t>
            </a:r>
            <a:r>
              <a:rPr lang="fr-FR" sz="2400" dirty="0"/>
              <a:t> </a:t>
            </a:r>
            <a:r>
              <a:rPr lang="fr-FR" sz="2400" dirty="0" err="1"/>
              <a:t>kiểm</a:t>
            </a:r>
            <a:r>
              <a:rPr lang="fr-FR" sz="2400" dirty="0"/>
              <a:t> </a:t>
            </a:r>
            <a:r>
              <a:rPr lang="fr-FR" sz="2400" dirty="0" err="1"/>
              <a:t>tra</a:t>
            </a:r>
            <a:r>
              <a:rPr lang="fr-FR" sz="2400" dirty="0"/>
              <a:t> </a:t>
            </a:r>
            <a:r>
              <a:rPr lang="fr-FR" sz="2400" dirty="0" err="1"/>
              <a:t>với</a:t>
            </a:r>
            <a:r>
              <a:rPr lang="fr-FR" sz="2400" dirty="0"/>
              <a:t> </a:t>
            </a:r>
            <a:r>
              <a:rPr lang="fr-FR" sz="2400" dirty="0" err="1"/>
              <a:t>sự</a:t>
            </a:r>
            <a:r>
              <a:rPr lang="fr-FR" sz="2400" dirty="0"/>
              <a:t> </a:t>
            </a:r>
            <a:r>
              <a:rPr lang="fr-FR" sz="2400" dirty="0" err="1"/>
              <a:t>trợ</a:t>
            </a:r>
            <a:r>
              <a:rPr lang="fr-FR" sz="2400" dirty="0"/>
              <a:t> </a:t>
            </a:r>
            <a:r>
              <a:rPr lang="fr-FR" sz="2400" dirty="0" err="1"/>
              <a:t>giúp</a:t>
            </a:r>
            <a:r>
              <a:rPr lang="fr-FR" sz="2400" dirty="0"/>
              <a:t> </a:t>
            </a:r>
            <a:r>
              <a:rPr lang="fr-FR" sz="2400" dirty="0" err="1"/>
              <a:t>của</a:t>
            </a:r>
            <a:r>
              <a:rPr lang="fr-FR" sz="2400" dirty="0"/>
              <a:t> </a:t>
            </a:r>
            <a:r>
              <a:rPr lang="fr-FR" sz="2400" dirty="0" err="1"/>
              <a:t>các</a:t>
            </a:r>
            <a:r>
              <a:rPr lang="fr-FR" sz="2400" dirty="0"/>
              <a:t> </a:t>
            </a:r>
            <a:r>
              <a:rPr lang="fr-FR" sz="2400" dirty="0" err="1"/>
              <a:t>đặc</a:t>
            </a:r>
            <a:r>
              <a:rPr lang="fr-FR" sz="2400" dirty="0"/>
              <a:t> </a:t>
            </a:r>
            <a:r>
              <a:rPr lang="fr-FR" sz="2400" dirty="0" err="1"/>
              <a:t>tính</a:t>
            </a:r>
            <a:r>
              <a:rPr lang="fr-FR" sz="2400" dirty="0"/>
              <a:t> V/I. </a:t>
            </a:r>
            <a:r>
              <a:rPr lang="fr-FR" sz="2400" dirty="0" err="1"/>
              <a:t>Giá</a:t>
            </a:r>
            <a:r>
              <a:rPr lang="fr-FR" sz="2400" dirty="0"/>
              <a:t> </a:t>
            </a:r>
            <a:r>
              <a:rPr lang="fr-FR" sz="2400" dirty="0" err="1"/>
              <a:t>trị</a:t>
            </a:r>
            <a:r>
              <a:rPr lang="fr-FR" sz="2400" dirty="0"/>
              <a:t> </a:t>
            </a:r>
            <a:r>
              <a:rPr lang="fr-FR" sz="2400" dirty="0" err="1"/>
              <a:t>có</a:t>
            </a:r>
            <a:r>
              <a:rPr lang="fr-FR" sz="2400" dirty="0"/>
              <a:t> </a:t>
            </a:r>
            <a:r>
              <a:rPr lang="fr-FR" sz="2400" dirty="0" err="1"/>
              <a:t>thể</a:t>
            </a:r>
            <a:r>
              <a:rPr lang="fr-FR" sz="2400" dirty="0"/>
              <a:t> </a:t>
            </a:r>
            <a:r>
              <a:rPr lang="fr-FR" sz="2400" dirty="0" err="1"/>
              <a:t>được</a:t>
            </a:r>
            <a:r>
              <a:rPr lang="fr-FR" sz="2400" dirty="0"/>
              <a:t> </a:t>
            </a:r>
            <a:r>
              <a:rPr lang="fr-FR" sz="2400" dirty="0" err="1"/>
              <a:t>đọc</a:t>
            </a:r>
            <a:r>
              <a:rPr lang="fr-FR" sz="2400" dirty="0"/>
              <a:t> </a:t>
            </a:r>
            <a:r>
              <a:rPr lang="fr-FR" sz="2400" dirty="0" err="1"/>
              <a:t>trực</a:t>
            </a:r>
            <a:r>
              <a:rPr lang="fr-FR" sz="2400" dirty="0"/>
              <a:t> </a:t>
            </a:r>
            <a:r>
              <a:rPr lang="fr-FR" sz="2400" dirty="0" err="1"/>
              <a:t>tiếp</a:t>
            </a:r>
            <a:r>
              <a:rPr lang="fr-FR" sz="2400" dirty="0"/>
              <a:t> (</a:t>
            </a:r>
            <a:r>
              <a:rPr lang="fr-FR" sz="2400" dirty="0" err="1"/>
              <a:t>đối</a:t>
            </a:r>
            <a:r>
              <a:rPr lang="fr-FR" sz="2400" dirty="0"/>
              <a:t> </a:t>
            </a:r>
            <a:r>
              <a:rPr lang="fr-FR" sz="2400" dirty="0" err="1"/>
              <a:t>với</a:t>
            </a:r>
            <a:r>
              <a:rPr lang="fr-FR" sz="2400" dirty="0"/>
              <a:t> </a:t>
            </a:r>
            <a:r>
              <a:rPr lang="fr-FR" sz="2400" dirty="0" err="1"/>
              <a:t>vị</a:t>
            </a:r>
            <a:r>
              <a:rPr lang="fr-FR" sz="2400" dirty="0"/>
              <a:t> </a:t>
            </a:r>
            <a:r>
              <a:rPr lang="fr-FR" sz="2400" dirty="0" err="1"/>
              <a:t>trí</a:t>
            </a:r>
            <a:r>
              <a:rPr lang="fr-FR" sz="2400" dirty="0"/>
              <a:t> </a:t>
            </a:r>
            <a:r>
              <a:rPr lang="fr-FR" sz="2400" dirty="0" err="1"/>
              <a:t>bất</a:t>
            </a:r>
            <a:r>
              <a:rPr lang="fr-FR" sz="2400" dirty="0"/>
              <a:t> </a:t>
            </a:r>
            <a:r>
              <a:rPr lang="fr-FR" sz="2400" dirty="0" err="1"/>
              <a:t>lợi</a:t>
            </a:r>
            <a:r>
              <a:rPr lang="fr-FR" sz="2400" dirty="0"/>
              <a:t> </a:t>
            </a:r>
            <a:r>
              <a:rPr lang="fr-FR" sz="2400" dirty="0" err="1"/>
              <a:t>nhất</a:t>
            </a:r>
            <a:r>
              <a:rPr lang="fr-FR" sz="2400" dirty="0"/>
              <a:t> </a:t>
            </a:r>
            <a:r>
              <a:rPr lang="fr-FR" sz="2400" dirty="0" err="1"/>
              <a:t>của</a:t>
            </a:r>
            <a:r>
              <a:rPr lang="fr-FR" sz="2400" dirty="0"/>
              <a:t> </a:t>
            </a:r>
            <a:r>
              <a:rPr lang="fr-FR" sz="2400" dirty="0" err="1"/>
              <a:t>varistor</a:t>
            </a:r>
            <a:r>
              <a:rPr lang="fr-FR" sz="2400" dirty="0"/>
              <a:t> </a:t>
            </a:r>
            <a:r>
              <a:rPr lang="fr-FR" sz="2400" dirty="0" err="1"/>
              <a:t>có</a:t>
            </a:r>
            <a:r>
              <a:rPr lang="fr-FR" sz="2400" dirty="0"/>
              <a:t> </a:t>
            </a:r>
            <a:r>
              <a:rPr lang="fr-FR" sz="2400" dirty="0" err="1"/>
              <a:t>xét</a:t>
            </a:r>
            <a:r>
              <a:rPr lang="fr-FR" sz="2400" dirty="0"/>
              <a:t> </a:t>
            </a:r>
            <a:r>
              <a:rPr lang="fr-FR" sz="2400" dirty="0" err="1"/>
              <a:t>tới</a:t>
            </a:r>
            <a:r>
              <a:rPr lang="fr-FR" sz="2400" dirty="0"/>
              <a:t> </a:t>
            </a:r>
            <a:r>
              <a:rPr lang="fr-FR" sz="2400" dirty="0" err="1"/>
              <a:t>dung</a:t>
            </a:r>
            <a:r>
              <a:rPr lang="fr-FR" sz="2400" dirty="0"/>
              <a:t> </a:t>
            </a:r>
            <a:r>
              <a:rPr lang="fr-FR" sz="2400" dirty="0" err="1"/>
              <a:t>sai</a:t>
            </a:r>
            <a:r>
              <a:rPr lang="fr-FR" sz="2400" dirty="0"/>
              <a:t>) </a:t>
            </a:r>
            <a:r>
              <a:rPr lang="fr-FR" sz="2400" dirty="0" err="1"/>
              <a:t>nếu</a:t>
            </a:r>
            <a:r>
              <a:rPr lang="fr-FR" sz="2400" dirty="0"/>
              <a:t> </a:t>
            </a:r>
            <a:r>
              <a:rPr lang="fr-FR" sz="2400" dirty="0" err="1"/>
              <a:t>biết</a:t>
            </a:r>
            <a:r>
              <a:rPr lang="fr-FR" sz="2400" dirty="0"/>
              <a:t> </a:t>
            </a:r>
            <a:r>
              <a:rPr lang="fr-FR" sz="2400" dirty="0" err="1"/>
              <a:t>dòng</a:t>
            </a:r>
            <a:r>
              <a:rPr lang="fr-FR" sz="2400" dirty="0"/>
              <a:t> </a:t>
            </a:r>
            <a:r>
              <a:rPr lang="fr-FR" sz="2400" dirty="0" err="1"/>
              <a:t>điện</a:t>
            </a:r>
            <a:r>
              <a:rPr lang="fr-FR" sz="2400" dirty="0"/>
              <a:t> </a:t>
            </a:r>
            <a:r>
              <a:rPr lang="fr-FR" sz="2400" dirty="0" err="1"/>
              <a:t>xung</a:t>
            </a:r>
            <a:r>
              <a:rPr lang="fr-FR" sz="2400" dirty="0"/>
              <a:t>.</a:t>
            </a:r>
            <a:endParaRPr lang="vi-VN" sz="2400" dirty="0"/>
          </a:p>
          <a:p>
            <a:pPr marL="0" indent="0">
              <a:buNone/>
            </a:pPr>
            <a:r>
              <a:rPr lang="fr-FR" sz="2400" dirty="0" err="1"/>
              <a:t>Trong</a:t>
            </a:r>
            <a:r>
              <a:rPr lang="fr-FR" sz="2400" dirty="0"/>
              <a:t> </a:t>
            </a:r>
            <a:r>
              <a:rPr lang="fr-FR" sz="2400" dirty="0" err="1"/>
              <a:t>trường</a:t>
            </a:r>
            <a:r>
              <a:rPr lang="fr-FR" sz="2400" dirty="0"/>
              <a:t> </a:t>
            </a:r>
            <a:r>
              <a:rPr lang="fr-FR" sz="2400" dirty="0" err="1"/>
              <a:t>hợp</a:t>
            </a:r>
            <a:r>
              <a:rPr lang="fr-FR" sz="2400" dirty="0"/>
              <a:t> </a:t>
            </a:r>
            <a:r>
              <a:rPr lang="fr-FR" sz="2400" dirty="0" err="1"/>
              <a:t>giá</a:t>
            </a:r>
            <a:r>
              <a:rPr lang="fr-FR" sz="2400" dirty="0"/>
              <a:t> </a:t>
            </a:r>
            <a:r>
              <a:rPr lang="fr-FR" sz="2400" dirty="0" err="1"/>
              <a:t>trị</a:t>
            </a:r>
            <a:r>
              <a:rPr lang="fr-FR" sz="2400" dirty="0"/>
              <a:t> </a:t>
            </a:r>
            <a:r>
              <a:rPr lang="fr-FR" sz="2400" dirty="0" err="1"/>
              <a:t>điện</a:t>
            </a:r>
            <a:r>
              <a:rPr lang="fr-FR" sz="2400" dirty="0"/>
              <a:t> </a:t>
            </a:r>
            <a:r>
              <a:rPr lang="fr-FR" sz="2400" dirty="0" err="1"/>
              <a:t>áp</a:t>
            </a:r>
            <a:r>
              <a:rPr lang="fr-FR" sz="2400" dirty="0"/>
              <a:t> </a:t>
            </a:r>
            <a:r>
              <a:rPr lang="fr-FR" sz="2400" dirty="0" err="1"/>
              <a:t>xác</a:t>
            </a:r>
            <a:r>
              <a:rPr lang="fr-FR" sz="2400" dirty="0"/>
              <a:t> </a:t>
            </a:r>
            <a:r>
              <a:rPr lang="fr-FR" sz="2400" dirty="0" err="1"/>
              <a:t>định</a:t>
            </a:r>
            <a:r>
              <a:rPr lang="fr-FR" sz="2400" dirty="0"/>
              <a:t> </a:t>
            </a:r>
            <a:r>
              <a:rPr lang="fr-FR" sz="2400" dirty="0" err="1"/>
              <a:t>vượt</a:t>
            </a:r>
            <a:r>
              <a:rPr lang="fr-FR" sz="2400" dirty="0"/>
              <a:t> </a:t>
            </a:r>
            <a:r>
              <a:rPr lang="fr-FR" sz="2400" dirty="0" err="1"/>
              <a:t>quá</a:t>
            </a:r>
            <a:r>
              <a:rPr lang="fr-FR" sz="2400" dirty="0"/>
              <a:t> </a:t>
            </a:r>
            <a:r>
              <a:rPr lang="fr-FR" sz="2400" dirty="0" err="1"/>
              <a:t>ngưỡng</a:t>
            </a:r>
            <a:r>
              <a:rPr lang="fr-FR" sz="2400" dirty="0"/>
              <a:t> </a:t>
            </a:r>
            <a:r>
              <a:rPr lang="fr-FR" sz="2400" dirty="0" err="1"/>
              <a:t>bảo</a:t>
            </a:r>
            <a:r>
              <a:rPr lang="fr-FR" sz="2400" dirty="0"/>
              <a:t> </a:t>
            </a:r>
            <a:r>
              <a:rPr lang="fr-FR" sz="2400" dirty="0" err="1"/>
              <a:t>vệ</a:t>
            </a:r>
            <a:r>
              <a:rPr lang="fr-FR" sz="2400" dirty="0"/>
              <a:t> </a:t>
            </a:r>
            <a:r>
              <a:rPr lang="fr-FR" sz="2400" dirty="0" err="1"/>
              <a:t>của</a:t>
            </a:r>
            <a:r>
              <a:rPr lang="fr-FR" sz="2400" dirty="0"/>
              <a:t> </a:t>
            </a:r>
            <a:r>
              <a:rPr lang="fr-FR" sz="2400" dirty="0" err="1"/>
              <a:t>các</a:t>
            </a:r>
            <a:r>
              <a:rPr lang="fr-FR" sz="2400" dirty="0"/>
              <a:t> </a:t>
            </a:r>
            <a:r>
              <a:rPr lang="fr-FR" sz="2400" dirty="0" err="1"/>
              <a:t>bộ</a:t>
            </a:r>
            <a:r>
              <a:rPr lang="fr-FR" sz="2400" dirty="0"/>
              <a:t> </a:t>
            </a:r>
            <a:r>
              <a:rPr lang="fr-FR" sz="2400" dirty="0" err="1"/>
              <a:t>phận</a:t>
            </a:r>
            <a:r>
              <a:rPr lang="fr-FR" sz="2400" dirty="0"/>
              <a:t> </a:t>
            </a:r>
            <a:r>
              <a:rPr lang="fr-FR" sz="2400" dirty="0" err="1"/>
              <a:t>cần</a:t>
            </a:r>
            <a:r>
              <a:rPr lang="fr-FR" sz="2400" dirty="0"/>
              <a:t> </a:t>
            </a:r>
            <a:r>
              <a:rPr lang="fr-FR" sz="2400" dirty="0" err="1"/>
              <a:t>bảo</a:t>
            </a:r>
            <a:r>
              <a:rPr lang="fr-FR" sz="2400" dirty="0"/>
              <a:t> </a:t>
            </a:r>
            <a:r>
              <a:rPr lang="fr-FR" sz="2400" dirty="0" err="1"/>
              <a:t>vệ</a:t>
            </a:r>
            <a:r>
              <a:rPr lang="fr-FR" sz="2400" dirty="0"/>
              <a:t>, </a:t>
            </a:r>
            <a:r>
              <a:rPr lang="fr-FR" sz="2400" dirty="0" err="1"/>
              <a:t>mạch</a:t>
            </a:r>
            <a:r>
              <a:rPr lang="fr-FR" sz="2400" dirty="0"/>
              <a:t> </a:t>
            </a:r>
            <a:r>
              <a:rPr lang="fr-FR" sz="2400" dirty="0" err="1"/>
              <a:t>cần</a:t>
            </a:r>
            <a:r>
              <a:rPr lang="fr-FR" sz="2400" dirty="0"/>
              <a:t> </a:t>
            </a:r>
            <a:r>
              <a:rPr lang="fr-FR" sz="2400" dirty="0" err="1"/>
              <a:t>đáp</a:t>
            </a:r>
            <a:r>
              <a:rPr lang="fr-FR" sz="2400" dirty="0"/>
              <a:t> </a:t>
            </a:r>
            <a:r>
              <a:rPr lang="fr-FR" sz="2400" dirty="0" err="1"/>
              <a:t>ứng</a:t>
            </a:r>
            <a:r>
              <a:rPr lang="fr-FR" sz="2400" dirty="0"/>
              <a:t> </a:t>
            </a:r>
            <a:r>
              <a:rPr lang="fr-FR" sz="2400" dirty="0" err="1"/>
              <a:t>các</a:t>
            </a:r>
            <a:r>
              <a:rPr lang="fr-FR" sz="2400" dirty="0"/>
              <a:t> </a:t>
            </a:r>
            <a:r>
              <a:rPr lang="fr-FR" sz="2400" dirty="0" err="1"/>
              <a:t>khả</a:t>
            </a:r>
            <a:r>
              <a:rPr lang="fr-FR" sz="2400" dirty="0"/>
              <a:t> </a:t>
            </a:r>
            <a:r>
              <a:rPr lang="fr-FR" sz="2400" dirty="0" err="1"/>
              <a:t>năng</a:t>
            </a:r>
            <a:r>
              <a:rPr lang="fr-FR" sz="2400" dirty="0"/>
              <a:t> </a:t>
            </a:r>
            <a:r>
              <a:rPr lang="fr-FR" sz="2400" dirty="0" err="1"/>
              <a:t>đó</a:t>
            </a:r>
            <a:r>
              <a:rPr lang="fr-FR" sz="2400" dirty="0"/>
              <a:t>:</a:t>
            </a:r>
            <a:endParaRPr lang="vi-VN" sz="2400" dirty="0"/>
          </a:p>
          <a:p>
            <a:pPr marL="0" indent="0">
              <a:buNone/>
            </a:pPr>
            <a:r>
              <a:rPr lang="fr-FR" sz="2400" dirty="0"/>
              <a:t>- </a:t>
            </a:r>
            <a:r>
              <a:rPr lang="fr-FR" sz="2400" dirty="0" err="1"/>
              <a:t>Đảm</a:t>
            </a:r>
            <a:r>
              <a:rPr lang="fr-FR" sz="2400" dirty="0"/>
              <a:t> </a:t>
            </a:r>
            <a:r>
              <a:rPr lang="fr-FR" sz="2400" dirty="0" err="1"/>
              <a:t>bảo</a:t>
            </a:r>
            <a:r>
              <a:rPr lang="fr-FR" sz="2400" dirty="0"/>
              <a:t> </a:t>
            </a:r>
            <a:r>
              <a:rPr lang="fr-FR" sz="2400" dirty="0" err="1"/>
              <a:t>một</a:t>
            </a:r>
            <a:r>
              <a:rPr lang="fr-FR" sz="2400" dirty="0"/>
              <a:t> </a:t>
            </a:r>
            <a:r>
              <a:rPr lang="fr-FR" sz="2400" dirty="0" err="1"/>
              <a:t>dự</a:t>
            </a:r>
            <a:r>
              <a:rPr lang="fr-FR" sz="2400" dirty="0"/>
              <a:t> </a:t>
            </a:r>
            <a:r>
              <a:rPr lang="fr-FR" sz="2400" dirty="0" err="1"/>
              <a:t>trữ</a:t>
            </a:r>
            <a:r>
              <a:rPr lang="fr-FR" sz="2400" dirty="0"/>
              <a:t> an </a:t>
            </a:r>
            <a:r>
              <a:rPr lang="fr-FR" sz="2400" dirty="0" err="1"/>
              <a:t>toàn</a:t>
            </a:r>
            <a:r>
              <a:rPr lang="fr-FR" sz="2400" dirty="0"/>
              <a:t> ở </a:t>
            </a:r>
            <a:r>
              <a:rPr lang="fr-FR" sz="2400" dirty="0" err="1"/>
              <a:t>một</a:t>
            </a:r>
            <a:r>
              <a:rPr lang="fr-FR" sz="2400" dirty="0"/>
              <a:t> </a:t>
            </a:r>
            <a:r>
              <a:rPr lang="fr-FR" sz="2400" dirty="0" err="1"/>
              <a:t>mức</a:t>
            </a:r>
            <a:r>
              <a:rPr lang="fr-FR" sz="2400" dirty="0"/>
              <a:t> </a:t>
            </a:r>
            <a:r>
              <a:rPr lang="fr-FR" sz="2400" dirty="0" err="1"/>
              <a:t>độ</a:t>
            </a:r>
            <a:r>
              <a:rPr lang="fr-FR" sz="2400" dirty="0"/>
              <a:t> </a:t>
            </a:r>
            <a:r>
              <a:rPr lang="fr-FR" sz="2400" dirty="0" err="1"/>
              <a:t>nhất</a:t>
            </a:r>
            <a:r>
              <a:rPr lang="fr-FR" sz="2400" dirty="0"/>
              <a:t> </a:t>
            </a:r>
            <a:r>
              <a:rPr lang="fr-FR" sz="2400" dirty="0" err="1"/>
              <a:t>định</a:t>
            </a:r>
            <a:endParaRPr lang="vi-VN" sz="2400" dirty="0"/>
          </a:p>
          <a:p>
            <a:pPr marL="0" indent="0">
              <a:buNone/>
            </a:pPr>
            <a:r>
              <a:rPr lang="fr-FR" sz="2400" dirty="0" err="1"/>
              <a:t>Ví</a:t>
            </a:r>
            <a:r>
              <a:rPr lang="fr-FR" sz="2400" dirty="0"/>
              <a:t> </a:t>
            </a:r>
            <a:r>
              <a:rPr lang="fr-FR" sz="2400" dirty="0" err="1"/>
              <a:t>dụ</a:t>
            </a:r>
            <a:r>
              <a:rPr lang="fr-FR" sz="2400" dirty="0"/>
              <a:t>: </a:t>
            </a:r>
            <a:r>
              <a:rPr lang="fr-FR" sz="2400" dirty="0" err="1"/>
              <a:t>Đối</a:t>
            </a:r>
            <a:r>
              <a:rPr lang="fr-FR" sz="2400" dirty="0"/>
              <a:t> </a:t>
            </a:r>
            <a:r>
              <a:rPr lang="fr-FR" sz="2400" dirty="0" err="1"/>
              <a:t>với</a:t>
            </a:r>
            <a:r>
              <a:rPr lang="fr-FR" sz="2400" dirty="0"/>
              <a:t> </a:t>
            </a:r>
            <a:r>
              <a:rPr lang="fr-FR" sz="2400" dirty="0" err="1"/>
              <a:t>điện</a:t>
            </a:r>
            <a:r>
              <a:rPr lang="fr-FR" sz="2400" dirty="0"/>
              <a:t> </a:t>
            </a:r>
            <a:r>
              <a:rPr lang="fr-FR" sz="2400" dirty="0" err="1"/>
              <a:t>áp</a:t>
            </a:r>
            <a:r>
              <a:rPr lang="fr-FR" sz="2400" dirty="0"/>
              <a:t> </a:t>
            </a:r>
            <a:r>
              <a:rPr lang="fr-FR" sz="2400" dirty="0" err="1"/>
              <a:t>lưới</a:t>
            </a:r>
            <a:r>
              <a:rPr lang="fr-FR" sz="2400" dirty="0"/>
              <a:t> 220 V, </a:t>
            </a:r>
            <a:r>
              <a:rPr lang="fr-FR" sz="2400" dirty="0" err="1"/>
              <a:t>chọn</a:t>
            </a:r>
            <a:r>
              <a:rPr lang="fr-FR" sz="2400" dirty="0"/>
              <a:t> </a:t>
            </a:r>
            <a:r>
              <a:rPr lang="fr-FR" sz="2400" dirty="0" err="1"/>
              <a:t>varistors</a:t>
            </a:r>
            <a:r>
              <a:rPr lang="fr-FR" sz="2400" dirty="0"/>
              <a:t> "V230" </a:t>
            </a:r>
            <a:r>
              <a:rPr lang="fr-FR" sz="2400" dirty="0" err="1"/>
              <a:t>thay</a:t>
            </a:r>
            <a:r>
              <a:rPr lang="fr-FR" sz="2400" dirty="0"/>
              <a:t> </a:t>
            </a:r>
            <a:r>
              <a:rPr lang="fr-FR" sz="2400" dirty="0" err="1"/>
              <a:t>vì</a:t>
            </a:r>
            <a:r>
              <a:rPr lang="fr-FR" sz="2400" dirty="0"/>
              <a:t> "V250"</a:t>
            </a:r>
            <a:endParaRPr lang="vi-VN" sz="2400" dirty="0"/>
          </a:p>
          <a:p>
            <a:pPr marL="0" indent="0">
              <a:buNone/>
            </a:pPr>
            <a:r>
              <a:rPr lang="fr-FR" sz="2400" dirty="0"/>
              <a:t>- </a:t>
            </a:r>
            <a:r>
              <a:rPr lang="fr-FR" sz="2400" dirty="0" err="1"/>
              <a:t>Cải</a:t>
            </a:r>
            <a:r>
              <a:rPr lang="fr-FR" sz="2400" dirty="0"/>
              <a:t> </a:t>
            </a:r>
            <a:r>
              <a:rPr lang="fr-FR" sz="2400" dirty="0" err="1"/>
              <a:t>thiện</a:t>
            </a:r>
            <a:r>
              <a:rPr lang="fr-FR" sz="2400" dirty="0"/>
              <a:t> </a:t>
            </a:r>
            <a:r>
              <a:rPr lang="fr-FR" sz="2400" dirty="0" err="1"/>
              <a:t>kết</a:t>
            </a:r>
            <a:r>
              <a:rPr lang="fr-FR" sz="2400" dirty="0"/>
              <a:t> </a:t>
            </a:r>
            <a:r>
              <a:rPr lang="fr-FR" sz="2400" dirty="0" err="1"/>
              <a:t>hợp</a:t>
            </a:r>
            <a:r>
              <a:rPr lang="fr-FR" sz="2400" dirty="0"/>
              <a:t> </a:t>
            </a:r>
            <a:r>
              <a:rPr lang="fr-FR" sz="2400" dirty="0" err="1"/>
              <a:t>với</a:t>
            </a:r>
            <a:r>
              <a:rPr lang="fr-FR" sz="2400" dirty="0"/>
              <a:t> </a:t>
            </a:r>
            <a:r>
              <a:rPr lang="fr-FR" sz="2400" dirty="0" err="1"/>
              <a:t>điện</a:t>
            </a:r>
            <a:r>
              <a:rPr lang="fr-FR" sz="2400" dirty="0"/>
              <a:t> </a:t>
            </a:r>
            <a:r>
              <a:rPr lang="fr-FR" sz="2400" dirty="0" err="1"/>
              <a:t>áp</a:t>
            </a:r>
            <a:r>
              <a:rPr lang="fr-FR" sz="2400" dirty="0"/>
              <a:t> </a:t>
            </a:r>
            <a:r>
              <a:rPr lang="fr-FR" sz="2400" dirty="0" err="1"/>
              <a:t>hoạt</a:t>
            </a:r>
            <a:r>
              <a:rPr lang="fr-FR" sz="2400" dirty="0"/>
              <a:t> </a:t>
            </a:r>
            <a:r>
              <a:rPr lang="fr-FR" sz="2400" dirty="0" err="1"/>
              <a:t>động</a:t>
            </a:r>
            <a:r>
              <a:rPr lang="fr-FR" sz="2400" dirty="0"/>
              <a:t> </a:t>
            </a:r>
            <a:r>
              <a:rPr lang="fr-FR" sz="2400" dirty="0" err="1"/>
              <a:t>bằng</a:t>
            </a:r>
            <a:r>
              <a:rPr lang="fr-FR" sz="2400" dirty="0"/>
              <a:t> </a:t>
            </a:r>
            <a:r>
              <a:rPr lang="fr-FR" sz="2400" dirty="0" err="1"/>
              <a:t>mắc</a:t>
            </a:r>
            <a:r>
              <a:rPr lang="fr-FR" sz="2400" dirty="0"/>
              <a:t> </a:t>
            </a:r>
            <a:r>
              <a:rPr lang="fr-FR" sz="2400" dirty="0" err="1"/>
              <a:t>nối</a:t>
            </a:r>
            <a:r>
              <a:rPr lang="fr-FR" sz="2400" dirty="0"/>
              <a:t> </a:t>
            </a:r>
            <a:r>
              <a:rPr lang="fr-FR" sz="2400" dirty="0" err="1"/>
              <a:t>tiếp</a:t>
            </a:r>
            <a:r>
              <a:rPr lang="fr-FR" sz="2400" dirty="0"/>
              <a:t> </a:t>
            </a:r>
            <a:endParaRPr lang="vi-VN" sz="2400" dirty="0"/>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6582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95736" y="260648"/>
            <a:ext cx="5184576" cy="817562"/>
          </a:xfrm>
          <a:solidFill>
            <a:srgbClr val="FFFF00"/>
          </a:solidFill>
        </p:spPr>
        <p:txBody>
          <a:bodyPr>
            <a:normAutofit/>
          </a:bodyPr>
          <a:lstStyle/>
          <a:p>
            <a:r>
              <a:rPr lang="vi-VN" sz="4000" b="1" dirty="0">
                <a:solidFill>
                  <a:srgbClr val="009900"/>
                </a:solidFill>
                <a:latin typeface="Times New Roman" pitchFamily="18" charset="0"/>
                <a:cs typeface="Times New Roman" pitchFamily="18" charset="0"/>
              </a:rPr>
              <a:t>2. Ví dụ tính toán</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Ví dụ tính toán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Sơ đồ điện</a:t>
            </a:r>
          </a:p>
          <a:p>
            <a:pPr>
              <a:buFontTx/>
              <a:buNone/>
            </a:pPr>
            <a:endParaRPr lang="en-US" sz="2400" dirty="0" smtClean="0">
              <a:solidFill>
                <a:srgbClr val="0000CC"/>
              </a:solidFill>
              <a:latin typeface="Times New Roman" pitchFamily="18" charset="0"/>
              <a:cs typeface="Times New Roman" pitchFamily="18" charset="0"/>
            </a:endParaRPr>
          </a:p>
        </p:txBody>
      </p:sp>
      <p:pic>
        <p:nvPicPr>
          <p:cNvPr id="5" name="Picture 4"/>
          <p:cNvPicPr/>
          <p:nvPr/>
        </p:nvPicPr>
        <p:blipFill>
          <a:blip r:embed="rId2"/>
          <a:stretch>
            <a:fillRect/>
          </a:stretch>
        </p:blipFill>
        <p:spPr>
          <a:xfrm>
            <a:off x="4457342" y="1908949"/>
            <a:ext cx="3971925" cy="2038350"/>
          </a:xfrm>
          <a:prstGeom prst="rect">
            <a:avLst/>
          </a:prstGeom>
        </p:spPr>
      </p:pic>
      <p:sp>
        <p:nvSpPr>
          <p:cNvPr id="6" name="Rectangle 3"/>
          <p:cNvSpPr txBox="1">
            <a:spLocks noChangeArrowheads="1"/>
          </p:cNvSpPr>
          <p:nvPr/>
        </p:nvSpPr>
        <p:spPr>
          <a:xfrm>
            <a:off x="401564" y="2564904"/>
            <a:ext cx="80137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Thông số</a:t>
            </a:r>
          </a:p>
          <a:p>
            <a:pPr>
              <a:buFontTx/>
              <a:buNone/>
            </a:pPr>
            <a:endParaRPr lang="en-US" sz="2400" dirty="0" smtClean="0">
              <a:solidFill>
                <a:srgbClr val="0000CC"/>
              </a:solidFill>
              <a:latin typeface="Times New Roman" pitchFamily="18" charset="0"/>
              <a:cs typeface="Times New Roman" pitchFamily="18" charset="0"/>
            </a:endParaRPr>
          </a:p>
        </p:txBody>
      </p:sp>
      <p:pic>
        <p:nvPicPr>
          <p:cNvPr id="8" name="Picture 7"/>
          <p:cNvPicPr/>
          <p:nvPr/>
        </p:nvPicPr>
        <p:blipFill>
          <a:blip r:embed="rId3"/>
          <a:stretch>
            <a:fillRect/>
          </a:stretch>
        </p:blipFill>
        <p:spPr>
          <a:xfrm>
            <a:off x="683568" y="3947299"/>
            <a:ext cx="5040560" cy="1800200"/>
          </a:xfrm>
          <a:prstGeom prst="rect">
            <a:avLst/>
          </a:prstGeom>
        </p:spPr>
      </p:pic>
    </p:spTree>
    <p:extLst>
      <p:ext uri="{BB962C8B-B14F-4D97-AF65-F5344CB8AC3E}">
        <p14:creationId xmlns:p14="http://schemas.microsoft.com/office/powerpoint/2010/main" val="2589664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95736" y="260648"/>
            <a:ext cx="5040560" cy="817562"/>
          </a:xfrm>
          <a:solidFill>
            <a:srgbClr val="FFFF00"/>
          </a:solidFill>
        </p:spPr>
        <p:txBody>
          <a:bodyPr>
            <a:normAutofit/>
          </a:bodyPr>
          <a:lstStyle/>
          <a:p>
            <a:r>
              <a:rPr lang="vi-VN" sz="4000" b="1" dirty="0">
                <a:solidFill>
                  <a:srgbClr val="009900"/>
                </a:solidFill>
                <a:latin typeface="Times New Roman" pitchFamily="18" charset="0"/>
                <a:cs typeface="Times New Roman" pitchFamily="18" charset="0"/>
              </a:rPr>
              <a:t>2. Ví dụ tính toán</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Ví dụ tính toán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Chọn varistor làm việc ở điện áp 230V.1,1 = 253V</a:t>
            </a:r>
          </a:p>
          <a:p>
            <a:pPr marL="0" indent="0">
              <a:buNone/>
            </a:pPr>
            <a:r>
              <a:rPr lang="vi-VN" sz="2400" dirty="0" smtClean="0"/>
              <a:t>Ví dụ là các loại</a:t>
            </a:r>
          </a:p>
          <a:p>
            <a:pPr>
              <a:buFontTx/>
              <a:buNone/>
            </a:pPr>
            <a:endParaRPr lang="en-US" sz="2400" dirty="0" smtClean="0">
              <a:solidFill>
                <a:srgbClr val="0000CC"/>
              </a:solidFill>
              <a:latin typeface="Times New Roman" pitchFamily="18" charset="0"/>
              <a:cs typeface="Times New Roman" pitchFamily="18" charset="0"/>
            </a:endParaRPr>
          </a:p>
        </p:txBody>
      </p:sp>
      <p:pic>
        <p:nvPicPr>
          <p:cNvPr id="5" name="Picture 4"/>
          <p:cNvPicPr/>
          <p:nvPr/>
        </p:nvPicPr>
        <p:blipFill>
          <a:blip r:embed="rId2"/>
          <a:stretch>
            <a:fillRect/>
          </a:stretch>
        </p:blipFill>
        <p:spPr>
          <a:xfrm>
            <a:off x="899592" y="2903220"/>
            <a:ext cx="7416824" cy="1965940"/>
          </a:xfrm>
          <a:prstGeom prst="rect">
            <a:avLst/>
          </a:prstGeom>
        </p:spPr>
      </p:pic>
    </p:spTree>
    <p:extLst>
      <p:ext uri="{BB962C8B-B14F-4D97-AF65-F5344CB8AC3E}">
        <p14:creationId xmlns:p14="http://schemas.microsoft.com/office/powerpoint/2010/main" val="2589664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91680" y="260648"/>
            <a:ext cx="6336704" cy="817562"/>
          </a:xfrm>
          <a:solidFill>
            <a:srgbClr val="FFFF00"/>
          </a:solidFill>
        </p:spPr>
        <p:txBody>
          <a:bodyPr>
            <a:normAutofit/>
          </a:bodyPr>
          <a:lstStyle/>
          <a:p>
            <a:r>
              <a:rPr lang="vi-VN" sz="4000" b="1" dirty="0">
                <a:solidFill>
                  <a:srgbClr val="009900"/>
                </a:solidFill>
                <a:latin typeface="Times New Roman" pitchFamily="18" charset="0"/>
                <a:cs typeface="Times New Roman" pitchFamily="18" charset="0"/>
              </a:rPr>
              <a:t>2. Ví dụ tính toán</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Ví dụ tính toán</a:t>
            </a:r>
            <a:endParaRPr lang="en-US" dirty="0" smtClean="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3"/>
              <p:cNvSpPr txBox="1">
                <a:spLocks noChangeArrowheads="1"/>
              </p:cNvSpPr>
              <p:nvPr/>
            </p:nvSpPr>
            <p:spPr>
              <a:xfrm>
                <a:off x="450492" y="1916832"/>
                <a:ext cx="8013700" cy="3456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Tính dòng điện xung</a:t>
                </a:r>
              </a:p>
              <a:p>
                <a:pPr marL="0" indent="0">
                  <a:buNone/>
                </a:pPr>
                <a14:m>
                  <m:oMath xmlns:m="http://schemas.openxmlformats.org/officeDocument/2006/math">
                    <m:sSub>
                      <m:sSubPr>
                        <m:ctrlPr>
                          <a:rPr lang="vi-VN" sz="2400" i="1">
                            <a:latin typeface="Cambria Math"/>
                          </a:rPr>
                        </m:ctrlPr>
                      </m:sSubPr>
                      <m:e>
                        <m:r>
                          <a:rPr lang="vi-VN" sz="2400" i="1">
                            <a:latin typeface="Cambria Math"/>
                          </a:rPr>
                          <m:t>𝐼</m:t>
                        </m:r>
                      </m:e>
                      <m:sub>
                        <m:r>
                          <a:rPr lang="vi-VN" sz="2400" i="1">
                            <a:latin typeface="Cambria Math"/>
                          </a:rPr>
                          <m:t>𝑠</m:t>
                        </m:r>
                      </m:sub>
                    </m:sSub>
                    <m:r>
                      <a:rPr lang="vi-VN" sz="2400" i="1">
                        <a:latin typeface="Cambria Math"/>
                      </a:rPr>
                      <m:t>=4</m:t>
                    </m:r>
                    <m:f>
                      <m:fPr>
                        <m:ctrlPr>
                          <a:rPr lang="vi-VN" sz="2400" i="1">
                            <a:latin typeface="Cambria Math"/>
                          </a:rPr>
                        </m:ctrlPr>
                      </m:fPr>
                      <m:num>
                        <m:r>
                          <a:rPr lang="vi-VN" sz="2400" i="1">
                            <a:latin typeface="Cambria Math"/>
                          </a:rPr>
                          <m:t>000 </m:t>
                        </m:r>
                        <m:r>
                          <a:rPr lang="vi-VN" sz="2400" i="1">
                            <a:latin typeface="Cambria Math"/>
                          </a:rPr>
                          <m:t>𝑉</m:t>
                        </m:r>
                        <m:r>
                          <a:rPr lang="vi-VN" sz="2400" i="1">
                            <a:latin typeface="Cambria Math"/>
                          </a:rPr>
                          <m:t>2</m:t>
                        </m:r>
                      </m:num>
                      <m:den>
                        <m:r>
                          <a:rPr lang="vi-VN" sz="2400" i="1">
                            <a:latin typeface="Cambria Math"/>
                            <a:sym typeface="Symbol"/>
                          </a:rPr>
                          <m:t></m:t>
                        </m:r>
                      </m:den>
                    </m:f>
                    <m:r>
                      <a:rPr lang="vi-VN" sz="2400" i="1">
                        <a:latin typeface="Cambria Math"/>
                      </a:rPr>
                      <m:t>=2000</m:t>
                    </m:r>
                    <m:r>
                      <a:rPr lang="vi-VN" sz="2400" i="1">
                        <a:latin typeface="Cambria Math"/>
                      </a:rPr>
                      <m:t>𝐴</m:t>
                    </m:r>
                  </m:oMath>
                </a14:m>
                <a:r>
                  <a:rPr lang="vi-VN" sz="2400" dirty="0"/>
                  <a:t> </a:t>
                </a:r>
              </a:p>
              <a:p>
                <a:pPr marL="0" indent="0">
                  <a:buNone/>
                </a:pPr>
                <a:r>
                  <a:rPr lang="vi-VN" sz="2400" dirty="0" smtClean="0"/>
                  <a:t>Chọn loại </a:t>
                </a:r>
                <a:r>
                  <a:rPr lang="vi-VN" sz="2400" dirty="0"/>
                  <a:t>Từ các đặc tính V/I của SIOV-S14, ta có được mức bảo vệ 1000 V cho S14K275. Giảm điều này bằng dung sai (± 10%) tạo ra </a:t>
                </a:r>
              </a:p>
              <a:p>
                <a:pPr marL="0" indent="0">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mc:Choice>
        <mc:Fallback xmlns="">
          <p:sp>
            <p:nvSpPr>
              <p:cNvPr id="7" name="Rectangle 3"/>
              <p:cNvSpPr txBox="1">
                <a:spLocks noRot="1" noChangeAspect="1" noMove="1" noResize="1" noEditPoints="1" noAdjustHandles="1" noChangeArrowheads="1" noChangeShapeType="1" noTextEdit="1"/>
              </p:cNvSpPr>
              <p:nvPr/>
            </p:nvSpPr>
            <p:spPr>
              <a:xfrm>
                <a:off x="450492" y="1916832"/>
                <a:ext cx="8013700" cy="3456384"/>
              </a:xfrm>
              <a:prstGeom prst="rect">
                <a:avLst/>
              </a:prstGeom>
              <a:blipFill rotWithShape="1">
                <a:blip r:embed="rId2"/>
                <a:stretch>
                  <a:fillRect l="-1218" t="-1235"/>
                </a:stretch>
              </a:blipFill>
            </p:spPr>
            <p:txBody>
              <a:bodyPr/>
              <a:lstStyle/>
              <a:p>
                <a:r>
                  <a:rPr lang="vi-VN">
                    <a:noFill/>
                  </a:rPr>
                  <a:t> </a:t>
                </a:r>
              </a:p>
            </p:txBody>
          </p:sp>
        </mc:Fallback>
      </mc:AlternateContent>
      <p:pic>
        <p:nvPicPr>
          <p:cNvPr id="5" name="Picture 4"/>
          <p:cNvPicPr/>
          <p:nvPr/>
        </p:nvPicPr>
        <p:blipFill>
          <a:blip r:embed="rId3"/>
          <a:stretch>
            <a:fillRect/>
          </a:stretch>
        </p:blipFill>
        <p:spPr>
          <a:xfrm>
            <a:off x="3910012" y="3789040"/>
            <a:ext cx="2534196" cy="767135"/>
          </a:xfrm>
          <a:prstGeom prst="rect">
            <a:avLst/>
          </a:prstGeom>
        </p:spPr>
      </p:pic>
    </p:spTree>
    <p:extLst>
      <p:ext uri="{BB962C8B-B14F-4D97-AF65-F5344CB8AC3E}">
        <p14:creationId xmlns:p14="http://schemas.microsoft.com/office/powerpoint/2010/main" val="2589664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91680" y="260648"/>
            <a:ext cx="6336704" cy="817562"/>
          </a:xfrm>
          <a:solidFill>
            <a:srgbClr val="FFFF00"/>
          </a:solidFill>
        </p:spPr>
        <p:txBody>
          <a:bodyPr>
            <a:normAutofit/>
          </a:bodyPr>
          <a:lstStyle/>
          <a:p>
            <a:r>
              <a:rPr lang="vi-VN" sz="4000" b="1" dirty="0">
                <a:solidFill>
                  <a:srgbClr val="009900"/>
                </a:solidFill>
                <a:latin typeface="Times New Roman" pitchFamily="18" charset="0"/>
                <a:cs typeface="Times New Roman" pitchFamily="18" charset="0"/>
              </a:rPr>
              <a:t>2. Ví dụ tính toán</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Ví dụ tính toán</a:t>
            </a:r>
            <a:endParaRPr lang="en-US" dirty="0" smtClean="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3"/>
              <p:cNvSpPr txBox="1">
                <a:spLocks noChangeArrowheads="1"/>
              </p:cNvSpPr>
              <p:nvPr/>
            </p:nvSpPr>
            <p:spPr>
              <a:xfrm>
                <a:off x="450492" y="1916832"/>
                <a:ext cx="8013700" cy="302433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Đặc tính U/I của varistor SIOV S14 (hình 6) cho thấy rằng mức bảo vệ 1000V  nằm trong vùng tích cực (mầu đỏ của varistor). Tính toán dòng varistor lớn nhất khhi điện áp varistor nhỏ nhất theo dung sai điện áp:</a:t>
                </a:r>
              </a:p>
              <a:p>
                <a:pPr>
                  <a:buNone/>
                </a:pPr>
                <a14:m>
                  <m:oMath xmlns:m="http://schemas.openxmlformats.org/officeDocument/2006/math">
                    <m:sSub>
                      <m:sSubPr>
                        <m:ctrlPr>
                          <a:rPr lang="vi-VN" sz="2400" i="1">
                            <a:latin typeface="Cambria Math"/>
                          </a:rPr>
                        </m:ctrlPr>
                      </m:sSubPr>
                      <m:e>
                        <m:r>
                          <a:rPr lang="vi-VN" sz="2400" i="1">
                            <a:latin typeface="Cambria Math"/>
                          </a:rPr>
                          <m:t>𝑈</m:t>
                        </m:r>
                      </m:e>
                      <m:sub>
                        <m:r>
                          <a:rPr lang="vi-VN" sz="2400" i="1">
                            <a:latin typeface="Cambria Math"/>
                          </a:rPr>
                          <m:t>𝑣𝑎𝑟</m:t>
                        </m:r>
                      </m:sub>
                    </m:sSub>
                    <m:r>
                      <a:rPr lang="vi-VN" sz="2400" i="1">
                        <a:latin typeface="Cambria Math"/>
                      </a:rPr>
                      <m:t>=1000</m:t>
                    </m:r>
                    <m:f>
                      <m:fPr>
                        <m:ctrlPr>
                          <a:rPr lang="vi-VN" sz="2400" i="1">
                            <a:latin typeface="Cambria Math"/>
                          </a:rPr>
                        </m:ctrlPr>
                      </m:fPr>
                      <m:num>
                        <m:r>
                          <a:rPr lang="vi-VN" sz="2400" i="1">
                            <a:latin typeface="Cambria Math"/>
                          </a:rPr>
                          <m:t>0,9</m:t>
                        </m:r>
                      </m:num>
                      <m:den>
                        <m:r>
                          <a:rPr lang="vi-VN" sz="2400" i="1">
                            <a:latin typeface="Cambria Math"/>
                          </a:rPr>
                          <m:t>1,1</m:t>
                        </m:r>
                      </m:den>
                    </m:f>
                    <m:r>
                      <a:rPr lang="vi-VN" sz="2400" i="1">
                        <a:latin typeface="Cambria Math"/>
                      </a:rPr>
                      <m:t>=820</m:t>
                    </m:r>
                    <m:r>
                      <a:rPr lang="vi-VN" sz="2400" i="1">
                        <a:latin typeface="Cambria Math"/>
                      </a:rPr>
                      <m:t>𝑉</m:t>
                    </m:r>
                  </m:oMath>
                </a14:m>
                <a:r>
                  <a:rPr lang="vi-VN" sz="2400" dirty="0"/>
                  <a:t>  </a:t>
                </a:r>
                <a:endParaRPr lang="vi-VN" sz="2400" dirty="0" smtClean="0"/>
              </a:p>
              <a:p>
                <a:r>
                  <a:rPr lang="vi-VN" sz="2400" dirty="0"/>
                  <a:t>Khi đó dòng điện lớn nhất trên varistor là:</a:t>
                </a:r>
              </a:p>
              <a:p>
                <a14:m>
                  <m:oMath xmlns:m="http://schemas.openxmlformats.org/officeDocument/2006/math">
                    <m:sSub>
                      <m:sSubPr>
                        <m:ctrlPr>
                          <a:rPr lang="vi-VN" sz="2400" i="1">
                            <a:latin typeface="Cambria Math"/>
                          </a:rPr>
                        </m:ctrlPr>
                      </m:sSubPr>
                      <m:e>
                        <m:r>
                          <a:rPr lang="vi-VN" sz="2400" i="1">
                            <a:latin typeface="Cambria Math"/>
                          </a:rPr>
                          <m:t>𝐼</m:t>
                        </m:r>
                      </m:e>
                      <m:sub>
                        <m:r>
                          <a:rPr lang="vi-VN" sz="2400" i="1">
                            <a:latin typeface="Cambria Math"/>
                          </a:rPr>
                          <m:t>𝑠</m:t>
                        </m:r>
                      </m:sub>
                    </m:sSub>
                    <m:r>
                      <a:rPr lang="vi-VN" sz="2400" i="1">
                        <a:latin typeface="Cambria Math"/>
                      </a:rPr>
                      <m:t>=</m:t>
                    </m:r>
                    <m:f>
                      <m:fPr>
                        <m:ctrlPr>
                          <a:rPr lang="vi-VN" sz="2400" i="1">
                            <a:latin typeface="Cambria Math"/>
                          </a:rPr>
                        </m:ctrlPr>
                      </m:fPr>
                      <m:num>
                        <m:r>
                          <a:rPr lang="vi-VN" sz="2400" i="1">
                            <a:latin typeface="Cambria Math"/>
                          </a:rPr>
                          <m:t>4000−820</m:t>
                        </m:r>
                      </m:num>
                      <m:den>
                        <m:r>
                          <a:rPr lang="vi-VN" sz="2400" i="1">
                            <a:latin typeface="Cambria Math"/>
                          </a:rPr>
                          <m:t>2</m:t>
                        </m:r>
                      </m:den>
                    </m:f>
                    <m:r>
                      <a:rPr lang="vi-VN" sz="2400" i="1">
                        <a:latin typeface="Cambria Math"/>
                      </a:rPr>
                      <m:t>=1590 </m:t>
                    </m:r>
                    <m:r>
                      <a:rPr lang="vi-VN" sz="2400" i="1">
                        <a:latin typeface="Cambria Math"/>
                      </a:rPr>
                      <m:t>𝐴</m:t>
                    </m:r>
                  </m:oMath>
                </a14:m>
                <a:r>
                  <a:rPr lang="vi-VN" sz="2400" dirty="0"/>
                  <a:t> </a:t>
                </a:r>
              </a:p>
              <a:p>
                <a:pPr>
                  <a:buNone/>
                </a:pPr>
                <a:endParaRPr lang="vi-VN" sz="2400" dirty="0"/>
              </a:p>
              <a:p>
                <a:pPr>
                  <a:buFontTx/>
                  <a:buNone/>
                </a:pPr>
                <a:endParaRPr lang="en-US" sz="2400" dirty="0" smtClean="0">
                  <a:solidFill>
                    <a:srgbClr val="0000CC"/>
                  </a:solidFill>
                  <a:latin typeface="Times New Roman" pitchFamily="18" charset="0"/>
                  <a:cs typeface="Times New Roman" pitchFamily="18" charset="0"/>
                </a:endParaRPr>
              </a:p>
            </p:txBody>
          </p:sp>
        </mc:Choice>
        <mc:Fallback xmlns="">
          <p:sp>
            <p:nvSpPr>
              <p:cNvPr id="7" name="Rectangle 3"/>
              <p:cNvSpPr txBox="1">
                <a:spLocks noRot="1" noChangeAspect="1" noMove="1" noResize="1" noEditPoints="1" noAdjustHandles="1" noChangeArrowheads="1" noChangeShapeType="1" noTextEdit="1"/>
              </p:cNvSpPr>
              <p:nvPr/>
            </p:nvSpPr>
            <p:spPr>
              <a:xfrm>
                <a:off x="450492" y="1916832"/>
                <a:ext cx="8013700" cy="3024336"/>
              </a:xfrm>
              <a:prstGeom prst="rect">
                <a:avLst/>
              </a:prstGeom>
              <a:blipFill rotWithShape="1">
                <a:blip r:embed="rId2"/>
                <a:stretch>
                  <a:fillRect l="-913" t="-2213"/>
                </a:stretch>
              </a:blipFill>
            </p:spPr>
            <p:txBody>
              <a:bodyPr/>
              <a:lstStyle/>
              <a:p>
                <a:r>
                  <a:rPr lang="vi-VN">
                    <a:noFill/>
                  </a:rPr>
                  <a:t> </a:t>
                </a:r>
              </a:p>
            </p:txBody>
          </p:sp>
        </mc:Fallback>
      </mc:AlternateContent>
    </p:spTree>
    <p:extLst>
      <p:ext uri="{BB962C8B-B14F-4D97-AF65-F5344CB8AC3E}">
        <p14:creationId xmlns:p14="http://schemas.microsoft.com/office/powerpoint/2010/main" val="2589664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91680" y="260648"/>
            <a:ext cx="6336704" cy="817562"/>
          </a:xfrm>
          <a:solidFill>
            <a:srgbClr val="FFFF00"/>
          </a:solidFill>
        </p:spPr>
        <p:txBody>
          <a:bodyPr>
            <a:normAutofit/>
          </a:bodyPr>
          <a:lstStyle/>
          <a:p>
            <a:r>
              <a:rPr lang="vi-VN" sz="4000" b="1" dirty="0">
                <a:solidFill>
                  <a:srgbClr val="009900"/>
                </a:solidFill>
                <a:latin typeface="Times New Roman" pitchFamily="18" charset="0"/>
                <a:cs typeface="Times New Roman" pitchFamily="18" charset="0"/>
              </a:rPr>
              <a:t>2. Ví dụ tính toán</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Ví dụ tính toán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42868" y="1577288"/>
            <a:ext cx="8013700" cy="134765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Kiểm tra khả năng chịu đựng của varistor bằng đồ thị</a:t>
            </a:r>
          </a:p>
          <a:p>
            <a:pPr marL="0" indent="0">
              <a:buNone/>
            </a:pPr>
            <a:r>
              <a:rPr lang="vi-VN" sz="2400" dirty="0"/>
              <a:t>Để làm việc này kiểm tra ở đặc tính Derating curves của S14K275 (hình 7) thấy rằng: dòng điện 1590 A (8/20 giây) không được 10 chu kỳ tải liên tiếp. Đối với số lần lặp lại yêu cầu là 10 lần, dòng điện Imax sẽ chỉ là 1000 A.</a:t>
            </a: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grpSp>
        <p:nvGrpSpPr>
          <p:cNvPr id="5" name="Group 4"/>
          <p:cNvGrpSpPr/>
          <p:nvPr/>
        </p:nvGrpSpPr>
        <p:grpSpPr>
          <a:xfrm>
            <a:off x="1621472" y="2700490"/>
            <a:ext cx="5901055" cy="3891280"/>
            <a:chOff x="0" y="0"/>
            <a:chExt cx="5901055" cy="3891280"/>
          </a:xfrm>
        </p:grpSpPr>
        <p:grpSp>
          <p:nvGrpSpPr>
            <p:cNvPr id="6" name="Group 5"/>
            <p:cNvGrpSpPr/>
            <p:nvPr/>
          </p:nvGrpSpPr>
          <p:grpSpPr>
            <a:xfrm>
              <a:off x="0" y="0"/>
              <a:ext cx="5901055" cy="3891280"/>
              <a:chOff x="0" y="0"/>
              <a:chExt cx="5901070" cy="389151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30949" cy="3795823"/>
              </a:xfrm>
              <a:prstGeom prst="rect">
                <a:avLst/>
              </a:prstGeom>
            </p:spPr>
          </p:pic>
          <p:sp>
            <p:nvSpPr>
              <p:cNvPr id="10" name="Text Box 22"/>
              <p:cNvSpPr txBox="1"/>
              <p:nvPr/>
            </p:nvSpPr>
            <p:spPr>
              <a:xfrm>
                <a:off x="1509823" y="3583172"/>
                <a:ext cx="4391247" cy="3083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400">
                    <a:effectLst/>
                    <a:latin typeface="Times New Roman"/>
                    <a:ea typeface="Times New Roman"/>
                  </a:rPr>
                  <a:t>Hình 7 Derating curves của các varistor S14K50 …K320</a:t>
                </a:r>
                <a:endParaRPr lang="vi-VN" sz="1400">
                  <a:effectLst/>
                  <a:latin typeface="Times New Roman"/>
                  <a:ea typeface="Times New Roman"/>
                </a:endParaRPr>
              </a:p>
            </p:txBody>
          </p:sp>
        </p:grpSp>
        <p:sp>
          <p:nvSpPr>
            <p:cNvPr id="8" name="5-Point Star 7"/>
            <p:cNvSpPr/>
            <p:nvPr/>
          </p:nvSpPr>
          <p:spPr>
            <a:xfrm>
              <a:off x="978195" y="563526"/>
              <a:ext cx="63500" cy="635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grpSp>
    </p:spTree>
    <p:extLst>
      <p:ext uri="{BB962C8B-B14F-4D97-AF65-F5344CB8AC3E}">
        <p14:creationId xmlns:p14="http://schemas.microsoft.com/office/powerpoint/2010/main" val="2589664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91680" y="260648"/>
            <a:ext cx="6336704" cy="817562"/>
          </a:xfrm>
          <a:solidFill>
            <a:srgbClr val="FFFF00"/>
          </a:solidFill>
        </p:spPr>
        <p:txBody>
          <a:bodyPr>
            <a:normAutofit/>
          </a:bodyPr>
          <a:lstStyle/>
          <a:p>
            <a:r>
              <a:rPr lang="vi-VN" sz="4000" b="1" dirty="0">
                <a:solidFill>
                  <a:srgbClr val="009900"/>
                </a:solidFill>
                <a:latin typeface="Times New Roman" pitchFamily="18" charset="0"/>
                <a:cs typeface="Times New Roman" pitchFamily="18" charset="0"/>
              </a:rPr>
              <a:t>2. Ví dụ tính toán</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Ví dụ tính toán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838741"/>
            <a:ext cx="80137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Kiểm tra số lần chịu xung</a:t>
            </a:r>
          </a:p>
          <a:p>
            <a:pPr>
              <a:buFontTx/>
              <a:buNone/>
            </a:pPr>
            <a:endParaRPr lang="en-US" sz="2400" dirty="0" smtClean="0">
              <a:solidFill>
                <a:srgbClr val="0000CC"/>
              </a:solidFill>
              <a:latin typeface="Times New Roman" pitchFamily="18" charset="0"/>
              <a:cs typeface="Times New Roman" pitchFamily="18" charset="0"/>
            </a:endParaRPr>
          </a:p>
        </p:txBody>
      </p:sp>
      <p:grpSp>
        <p:nvGrpSpPr>
          <p:cNvPr id="9" name="Group 8"/>
          <p:cNvGrpSpPr/>
          <p:nvPr/>
        </p:nvGrpSpPr>
        <p:grpSpPr>
          <a:xfrm>
            <a:off x="1313691" y="2492896"/>
            <a:ext cx="5985510" cy="3625215"/>
            <a:chOff x="0" y="0"/>
            <a:chExt cx="5985909" cy="3625333"/>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30949" cy="3604437"/>
            </a:xfrm>
            <a:prstGeom prst="rect">
              <a:avLst/>
            </a:prstGeom>
          </p:spPr>
        </p:pic>
        <p:sp>
          <p:nvSpPr>
            <p:cNvPr id="11" name="Text Box 25"/>
            <p:cNvSpPr txBox="1"/>
            <p:nvPr/>
          </p:nvSpPr>
          <p:spPr>
            <a:xfrm>
              <a:off x="1594884" y="3317358"/>
              <a:ext cx="4391025" cy="3079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400">
                  <a:effectLst/>
                  <a:latin typeface="Times New Roman"/>
                  <a:ea typeface="Times New Roman"/>
                </a:rPr>
                <a:t>Hình 8 Derating curves của các varistor S14K130 …K320</a:t>
              </a:r>
              <a:endParaRPr lang="vi-VN" sz="1400">
                <a:effectLst/>
                <a:latin typeface="Times New Roman"/>
                <a:ea typeface="Times New Roman"/>
              </a:endParaRPr>
            </a:p>
          </p:txBody>
        </p:sp>
        <p:sp>
          <p:nvSpPr>
            <p:cNvPr id="12" name="5-Point Star 11"/>
            <p:cNvSpPr/>
            <p:nvPr/>
          </p:nvSpPr>
          <p:spPr>
            <a:xfrm>
              <a:off x="1095153" y="425302"/>
              <a:ext cx="63796"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grpSp>
    </p:spTree>
    <p:extLst>
      <p:ext uri="{BB962C8B-B14F-4D97-AF65-F5344CB8AC3E}">
        <p14:creationId xmlns:p14="http://schemas.microsoft.com/office/powerpoint/2010/main" val="9750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332656"/>
            <a:ext cx="6336704" cy="817562"/>
          </a:xfrm>
          <a:solidFill>
            <a:srgbClr val="FFFF00"/>
          </a:solidFill>
        </p:spPr>
        <p:txBody>
          <a:bodyPr>
            <a:normAutofit/>
          </a:bodyPr>
          <a:lstStyle/>
          <a:p>
            <a:r>
              <a:rPr lang="vi-VN" sz="4000" b="1" dirty="0">
                <a:solidFill>
                  <a:srgbClr val="009900"/>
                </a:solidFill>
                <a:latin typeface="Times New Roman" pitchFamily="18" charset="0"/>
                <a:cs typeface="Times New Roman" pitchFamily="18" charset="0"/>
              </a:rPr>
              <a:t>2. Ví dụ tính toán</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Ví dụ tính toán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570468"/>
            <a:ext cx="8013700" cy="2506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smtClean="0"/>
              <a:t>Kiểm tra năng lượng và tổn hao</a:t>
            </a:r>
          </a:p>
          <a:p>
            <a:pPr marL="0" indent="0">
              <a:buNone/>
            </a:pPr>
            <a:endParaRPr lang="vi-VN" sz="2400" dirty="0"/>
          </a:p>
          <a:p>
            <a:pPr marL="0" indent="0">
              <a:buNone/>
            </a:pPr>
            <a:r>
              <a:rPr lang="vi-VN" sz="2400" dirty="0" smtClean="0"/>
              <a:t>Về nguyên lý varistor đã đáp ứng số lần chịu xung lắp lại ở trên thì đáp ứng hai yêu cầu này</a:t>
            </a:r>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25687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0492" y="260648"/>
            <a:ext cx="8084168" cy="817562"/>
          </a:xfrm>
          <a:solidFill>
            <a:srgbClr val="FFFF00"/>
          </a:solidFill>
        </p:spPr>
        <p:txBody>
          <a:bodyPr>
            <a:normAutofit fontScale="90000"/>
          </a:bodyPr>
          <a:lstStyle/>
          <a:p>
            <a:r>
              <a:rPr lang="en-US" b="1" dirty="0" smtClean="0">
                <a:solidFill>
                  <a:srgbClr val="009900"/>
                </a:solidFill>
                <a:latin typeface="Times New Roman" pitchFamily="18" charset="0"/>
                <a:cs typeface="Times New Roman" pitchFamily="18" charset="0"/>
              </a:rPr>
              <a:t>3. </a:t>
            </a:r>
            <a:r>
              <a:rPr lang="en-US" b="1" dirty="0" err="1" smtClean="0">
                <a:solidFill>
                  <a:srgbClr val="009900"/>
                </a:solidFill>
                <a:latin typeface="Times New Roman" pitchFamily="18" charset="0"/>
                <a:cs typeface="Times New Roman" pitchFamily="18" charset="0"/>
              </a:rPr>
              <a:t>Tính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chọn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bằng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đặc</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807740"/>
          </a:xfrm>
        </p:spPr>
        <p:txBody>
          <a:bodyPr/>
          <a:lstStyle/>
          <a:p>
            <a:pPr marL="0" indent="0">
              <a:buNone/>
            </a:pPr>
            <a:r>
              <a:rPr lang="en-US" b="1" dirty="0" err="1" smtClean="0"/>
              <a:t>Đặc</a:t>
            </a:r>
            <a:r>
              <a:rPr lang="en-US" b="1" dirty="0" smtClean="0"/>
              <a:t> </a:t>
            </a:r>
            <a:r>
              <a:rPr lang="en-US" b="1" dirty="0" err="1" smtClean="0"/>
              <a:t>tính</a:t>
            </a:r>
            <a:r>
              <a:rPr lang="en-US" b="1" dirty="0" smtClean="0"/>
              <a:t> </a:t>
            </a:r>
            <a:r>
              <a:rPr lang="en-US" b="1" dirty="0" err="1" smtClean="0"/>
              <a:t>cho</a:t>
            </a:r>
            <a:r>
              <a:rPr lang="en-US" b="1" dirty="0" smtClean="0"/>
              <a:t> </a:t>
            </a:r>
            <a:r>
              <a:rPr lang="en-US" b="1" dirty="0" err="1" smtClean="0"/>
              <a:t>trong</a:t>
            </a:r>
            <a:r>
              <a:rPr lang="en-US" b="1" dirty="0" smtClean="0"/>
              <a:t> </a:t>
            </a:r>
            <a:r>
              <a:rPr lang="en-US" b="1" dirty="0" err="1" smtClean="0"/>
              <a:t>hệ</a:t>
            </a:r>
            <a:r>
              <a:rPr lang="en-US" b="1" dirty="0" smtClean="0"/>
              <a:t> </a:t>
            </a:r>
            <a:r>
              <a:rPr lang="en-US" b="1" dirty="0" err="1" smtClean="0"/>
              <a:t>tọa</a:t>
            </a:r>
            <a:r>
              <a:rPr lang="en-US" b="1" dirty="0" smtClean="0"/>
              <a:t> </a:t>
            </a:r>
            <a:r>
              <a:rPr lang="en-US" b="1" dirty="0" err="1" smtClean="0"/>
              <a:t>độ</a:t>
            </a:r>
            <a:r>
              <a:rPr lang="en-US" b="1" dirty="0" smtClean="0"/>
              <a:t> </a:t>
            </a:r>
            <a:r>
              <a:rPr lang="en-US" b="1" dirty="0" err="1" smtClean="0"/>
              <a:t>tuyến</a:t>
            </a:r>
            <a:r>
              <a:rPr lang="en-US" b="1" dirty="0" smtClean="0"/>
              <a:t> </a:t>
            </a:r>
            <a:r>
              <a:rPr lang="en-US" b="1" dirty="0" err="1" smtClean="0"/>
              <a:t>tính</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92" y="1948715"/>
            <a:ext cx="4088124" cy="349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148061"/>
            <a:ext cx="3409441" cy="30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a:xfrm>
            <a:off x="432236" y="5548114"/>
            <a:ext cx="3707716"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Thay</a:t>
            </a:r>
            <a:r>
              <a:rPr lang="en-US" sz="2400" dirty="0" smtClean="0"/>
              <a:t> </a:t>
            </a:r>
            <a:r>
              <a:rPr lang="en-US" sz="2400" dirty="0" err="1" smtClean="0"/>
              <a:t>đổi</a:t>
            </a:r>
            <a:r>
              <a:rPr lang="en-US" sz="2400" dirty="0" smtClean="0"/>
              <a:t> </a:t>
            </a:r>
            <a:r>
              <a:rPr lang="en-US" sz="2400" dirty="0" err="1" smtClean="0"/>
              <a:t>trạng</a:t>
            </a:r>
            <a:r>
              <a:rPr lang="en-US" sz="2400" dirty="0" smtClean="0"/>
              <a:t> </a:t>
            </a:r>
            <a:r>
              <a:rPr lang="en-US" sz="2400" dirty="0" err="1" smtClean="0"/>
              <a:t>thái</a:t>
            </a:r>
            <a:r>
              <a:rPr lang="en-US" sz="2400" dirty="0" smtClean="0"/>
              <a:t> </a:t>
            </a:r>
            <a:r>
              <a:rPr lang="en-US" sz="2400" dirty="0" err="1" smtClean="0"/>
              <a:t>điện</a:t>
            </a:r>
            <a:r>
              <a:rPr lang="en-US" sz="2400" dirty="0" smtClean="0"/>
              <a:t> </a:t>
            </a:r>
            <a:r>
              <a:rPr lang="en-US" sz="2400" dirty="0" err="1" smtClean="0"/>
              <a:t>trở</a:t>
            </a:r>
            <a:endParaRPr lang="vi-VN" sz="2400" dirty="0"/>
          </a:p>
        </p:txBody>
      </p:sp>
      <p:sp>
        <p:nvSpPr>
          <p:cNvPr id="11" name="Rectangle 3"/>
          <p:cNvSpPr txBox="1">
            <a:spLocks noChangeArrowheads="1"/>
          </p:cNvSpPr>
          <p:nvPr/>
        </p:nvSpPr>
        <p:spPr>
          <a:xfrm>
            <a:off x="4826944" y="5531743"/>
            <a:ext cx="3707716" cy="8077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err="1"/>
              <a:t>Đ</a:t>
            </a:r>
            <a:r>
              <a:rPr lang="en-US" sz="2400" dirty="0" err="1" smtClean="0"/>
              <a:t>ặc</a:t>
            </a:r>
            <a:r>
              <a:rPr lang="en-US" sz="2400" dirty="0" smtClean="0"/>
              <a:t> </a:t>
            </a:r>
            <a:r>
              <a:rPr lang="en-US" sz="2400" dirty="0" err="1" smtClean="0"/>
              <a:t>tính</a:t>
            </a:r>
            <a:r>
              <a:rPr lang="en-US" sz="2400" dirty="0" smtClean="0"/>
              <a:t> </a:t>
            </a:r>
            <a:r>
              <a:rPr lang="en-US" sz="2400" dirty="0" err="1" smtClean="0"/>
              <a:t>khác</a:t>
            </a:r>
            <a:r>
              <a:rPr lang="en-US" sz="2400" dirty="0" smtClean="0"/>
              <a:t> </a:t>
            </a:r>
            <a:r>
              <a:rPr lang="en-US" sz="2400" dirty="0" err="1" smtClean="0"/>
              <a:t>nhau</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varistor</a:t>
            </a:r>
            <a:r>
              <a:rPr lang="en-US" sz="2400" dirty="0" smtClean="0"/>
              <a:t> </a:t>
            </a:r>
            <a:r>
              <a:rPr lang="en-US" sz="2400" dirty="0" err="1" smtClean="0"/>
              <a:t>khác</a:t>
            </a:r>
            <a:r>
              <a:rPr lang="en-US" sz="2400" dirty="0" smtClean="0"/>
              <a:t> </a:t>
            </a:r>
            <a:r>
              <a:rPr lang="en-US" sz="2400" dirty="0" err="1" smtClean="0"/>
              <a:t>nhau</a:t>
            </a:r>
            <a:r>
              <a:rPr lang="en-US" sz="2400" dirty="0" smtClean="0"/>
              <a:t> </a:t>
            </a:r>
            <a:endParaRPr lang="vi-VN" sz="2400" dirty="0"/>
          </a:p>
        </p:txBody>
      </p:sp>
    </p:spTree>
    <p:extLst>
      <p:ext uri="{BB962C8B-B14F-4D97-AF65-F5344CB8AC3E}">
        <p14:creationId xmlns:p14="http://schemas.microsoft.com/office/powerpoint/2010/main" val="4011974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260648"/>
            <a:ext cx="8064896" cy="817562"/>
          </a:xfrm>
          <a:solidFill>
            <a:srgbClr val="FFFF00"/>
          </a:solidFill>
        </p:spPr>
        <p:txBody>
          <a:bodyPr>
            <a:normAutofit/>
          </a:bodyPr>
          <a:lstStyle/>
          <a:p>
            <a:r>
              <a:rPr lang="en-US" sz="4000" b="1" dirty="0">
                <a:solidFill>
                  <a:srgbClr val="009900"/>
                </a:solidFill>
                <a:latin typeface="Times New Roman" pitchFamily="18" charset="0"/>
                <a:cs typeface="Times New Roman" pitchFamily="18" charset="0"/>
              </a:rPr>
              <a:t>3. </a:t>
            </a:r>
            <a:r>
              <a:rPr lang="en-US" sz="4000" b="1" dirty="0" err="1">
                <a:solidFill>
                  <a:srgbClr val="009900"/>
                </a:solidFill>
                <a:latin typeface="Times New Roman" pitchFamily="18" charset="0"/>
                <a:cs typeface="Times New Roman" pitchFamily="18" charset="0"/>
              </a:rPr>
              <a:t>Tính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chọn</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bằng</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đặc</a:t>
            </a:r>
            <a:r>
              <a:rPr lang="en-US" sz="4000" b="1" dirty="0">
                <a:solidFill>
                  <a:srgbClr val="009900"/>
                </a:solidFill>
                <a:latin typeface="Times New Roman" pitchFamily="18" charset="0"/>
                <a:cs typeface="Times New Roman" pitchFamily="18" charset="0"/>
              </a:rPr>
              <a:t> </a:t>
            </a:r>
            <a:r>
              <a:rPr lang="en-US" sz="4000" b="1" dirty="0" err="1" smtClean="0">
                <a:solidFill>
                  <a:srgbClr val="009900"/>
                </a:solidFill>
                <a:latin typeface="Times New Roman" pitchFamily="18" charset="0"/>
                <a:cs typeface="Times New Roman" pitchFamily="18" charset="0"/>
              </a:rPr>
              <a:t>tính</a:t>
            </a:r>
            <a:r>
              <a:rPr lang="en-US" sz="4000" b="1" dirty="0" smtClean="0">
                <a:solidFill>
                  <a:srgbClr val="009900"/>
                </a:solidFill>
                <a:latin typeface="Times New Roman" pitchFamily="18" charset="0"/>
                <a:cs typeface="Times New Roman" pitchFamily="18" charset="0"/>
              </a:rPr>
              <a:t> </a:t>
            </a:r>
            <a:r>
              <a:rPr lang="en-US" sz="4000" b="1" dirty="0" err="1" smtClean="0">
                <a:solidFill>
                  <a:srgbClr val="009900"/>
                </a:solidFill>
                <a:latin typeface="Times New Roman" pitchFamily="18" charset="0"/>
                <a:cs typeface="Times New Roman" pitchFamily="18" charset="0"/>
              </a:rPr>
              <a:t>varistor</a:t>
            </a:r>
            <a:endParaRPr lang="en-US" sz="4000"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311796"/>
          </a:xfrm>
        </p:spPr>
        <p:txBody>
          <a:bodyPr/>
          <a:lstStyle/>
          <a:p>
            <a:pPr marL="0" indent="0">
              <a:buNone/>
            </a:pPr>
            <a:r>
              <a:rPr lang="en-US" b="1" dirty="0" err="1" smtClean="0"/>
              <a:t>Nguyên</a:t>
            </a:r>
            <a:r>
              <a:rPr lang="en-US" b="1" dirty="0" smtClean="0"/>
              <a:t> </a:t>
            </a:r>
            <a:r>
              <a:rPr lang="en-US" b="1" dirty="0" err="1"/>
              <a:t>tắc</a:t>
            </a:r>
            <a:r>
              <a:rPr lang="en-US" b="1" dirty="0"/>
              <a:t> </a:t>
            </a:r>
            <a:r>
              <a:rPr lang="en-US" b="1" dirty="0" err="1"/>
              <a:t>bảo</a:t>
            </a:r>
            <a:r>
              <a:rPr lang="en-US" b="1" dirty="0"/>
              <a:t> </a:t>
            </a:r>
            <a:r>
              <a:rPr lang="en-US" b="1" dirty="0" err="1"/>
              <a:t>vệ</a:t>
            </a:r>
            <a:r>
              <a:rPr lang="en-US" b="1" dirty="0"/>
              <a:t> </a:t>
            </a:r>
            <a:r>
              <a:rPr lang="en-US" b="1" dirty="0" err="1"/>
              <a:t>xung</a:t>
            </a:r>
            <a:r>
              <a:rPr lang="en-US" b="1" dirty="0"/>
              <a:t> </a:t>
            </a:r>
            <a:r>
              <a:rPr lang="en-US" b="1" dirty="0" err="1"/>
              <a:t>điện</a:t>
            </a:r>
            <a:r>
              <a:rPr lang="en-US" b="1" dirty="0"/>
              <a:t> </a:t>
            </a:r>
            <a:r>
              <a:rPr lang="en-US" b="1" dirty="0" err="1"/>
              <a:t>áp</a:t>
            </a:r>
            <a:r>
              <a:rPr lang="en-US" b="1" dirty="0"/>
              <a:t> </a:t>
            </a:r>
            <a:r>
              <a:rPr lang="en-US" b="1" dirty="0" err="1"/>
              <a:t>thoáng</a:t>
            </a:r>
            <a:r>
              <a:rPr lang="en-US" b="1" dirty="0"/>
              <a:t> qua</a:t>
            </a: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984775" cy="3816424"/>
          </a:xfrm>
          <a:prstGeom prst="rect">
            <a:avLst/>
          </a:prstGeom>
          <a:noFill/>
          <a:ln>
            <a:noFill/>
          </a:ln>
        </p:spPr>
      </p:pic>
    </p:spTree>
    <p:extLst>
      <p:ext uri="{BB962C8B-B14F-4D97-AF65-F5344CB8AC3E}">
        <p14:creationId xmlns:p14="http://schemas.microsoft.com/office/powerpoint/2010/main" val="113167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15616" y="260648"/>
            <a:ext cx="6912768"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Trình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tự</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a:t>
            </a:r>
            <a:r>
              <a:rPr lang="en-US" b="1" dirty="0" err="1"/>
              <a: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Các bước cơ bản</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Bước 1. </a:t>
            </a:r>
            <a:r>
              <a:rPr lang="vi-VN" sz="2400" b="1" dirty="0"/>
              <a:t>Sơ bộ chọn các loại varistor</a:t>
            </a:r>
            <a:r>
              <a:rPr lang="vi-VN" sz="2400" dirty="0"/>
              <a:t> phù hợp với điện áp hoạt động.</a:t>
            </a:r>
          </a:p>
          <a:p>
            <a:pPr marL="0" indent="0">
              <a:buNone/>
            </a:pPr>
            <a:r>
              <a:rPr lang="vi-VN" sz="2400" dirty="0"/>
              <a:t>Bước 2. </a:t>
            </a:r>
            <a:r>
              <a:rPr lang="vi-VN" sz="2400" b="1" dirty="0"/>
              <a:t>Tính toán các thông số varistor</a:t>
            </a:r>
            <a:r>
              <a:rPr lang="vi-VN" sz="2400" dirty="0"/>
              <a:t> phù hợp nhất theo ba thông số:</a:t>
            </a:r>
          </a:p>
          <a:p>
            <a:pPr marL="0" indent="0">
              <a:buNone/>
            </a:pPr>
            <a:r>
              <a:rPr lang="vi-VN" sz="2400" dirty="0"/>
              <a:t>a) dòng điện sốc I</a:t>
            </a:r>
            <a:r>
              <a:rPr lang="vi-VN" sz="2400" baseline="-25000" dirty="0"/>
              <a:t>S</a:t>
            </a:r>
            <a:endParaRPr lang="vi-VN" sz="2400" dirty="0"/>
          </a:p>
          <a:p>
            <a:pPr marL="0" indent="0">
              <a:buNone/>
            </a:pPr>
            <a:r>
              <a:rPr lang="vi-VN" sz="2400" dirty="0"/>
              <a:t>b) hấp thụ năng lượng W</a:t>
            </a:r>
            <a:r>
              <a:rPr lang="vi-VN" sz="2400" baseline="-25000" dirty="0"/>
              <a:t>S</a:t>
            </a:r>
            <a:endParaRPr lang="vi-VN" sz="2400" dirty="0"/>
          </a:p>
          <a:p>
            <a:pPr marL="0" indent="0">
              <a:buNone/>
            </a:pPr>
            <a:r>
              <a:rPr lang="vi-VN" sz="2400" dirty="0"/>
              <a:t>c) tổn hao công suất điện trung bình P</a:t>
            </a:r>
            <a:r>
              <a:rPr lang="vi-VN" sz="2400" baseline="-25000" dirty="0"/>
              <a:t>S</a:t>
            </a:r>
            <a:endParaRPr lang="vi-VN" sz="2400" dirty="0"/>
          </a:p>
          <a:p>
            <a:pPr marL="0" indent="0">
              <a:buNone/>
            </a:pPr>
            <a:r>
              <a:rPr lang="vi-VN" sz="2400" dirty="0"/>
              <a:t>Bước 3. </a:t>
            </a:r>
            <a:r>
              <a:rPr lang="vi-VN" sz="2400" b="1" dirty="0"/>
              <a:t>Tính toán kiểm tra khả năng bảo vệ của varistor đã </a:t>
            </a:r>
            <a:r>
              <a:rPr lang="vi-VN" sz="2400" b="1" dirty="0" smtClean="0"/>
              <a:t>chọn</a:t>
            </a:r>
          </a:p>
          <a:p>
            <a:pPr marL="0" indent="0">
              <a:buNone/>
            </a:pPr>
            <a:endParaRPr lang="vi-VN" sz="2400" dirty="0"/>
          </a:p>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131840" y="5445224"/>
            <a:ext cx="1584176" cy="1008112"/>
          </a:xfrm>
          <a:prstGeom prst="rect">
            <a:avLst/>
          </a:prstGeom>
          <a:noFill/>
          <a:ln>
            <a:noFill/>
          </a:ln>
        </p:spPr>
      </p:pic>
    </p:spTree>
    <p:extLst>
      <p:ext uri="{BB962C8B-B14F-4D97-AF65-F5344CB8AC3E}">
        <p14:creationId xmlns:p14="http://schemas.microsoft.com/office/powerpoint/2010/main" val="51901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1560" y="260648"/>
            <a:ext cx="7848872"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3610744" cy="2031876"/>
          </a:xfrm>
        </p:spPr>
        <p:txBody>
          <a:bodyPr>
            <a:normAutofit lnSpcReduction="10000"/>
          </a:bodyPr>
          <a:lstStyle/>
          <a:p>
            <a:pPr marL="0" indent="0">
              <a:buNone/>
            </a:pPr>
            <a:r>
              <a:rPr lang="en-US" b="1" dirty="0" err="1" smtClean="0"/>
              <a:t>Nguyên</a:t>
            </a:r>
            <a:r>
              <a:rPr lang="en-US" b="1" dirty="0" smtClean="0"/>
              <a:t> </a:t>
            </a:r>
            <a:r>
              <a:rPr lang="en-US" b="1" dirty="0" err="1" smtClean="0"/>
              <a:t>tắc</a:t>
            </a:r>
            <a:r>
              <a:rPr lang="en-US" b="1" dirty="0" smtClean="0"/>
              <a:t> </a:t>
            </a:r>
            <a:r>
              <a:rPr lang="en-US" b="1" dirty="0" err="1" smtClean="0"/>
              <a:t>bảo</a:t>
            </a:r>
            <a:r>
              <a:rPr lang="en-US" b="1" dirty="0" smtClean="0"/>
              <a:t> </a:t>
            </a:r>
            <a:r>
              <a:rPr lang="en-US" b="1" dirty="0" err="1" smtClean="0"/>
              <a:t>vệ</a:t>
            </a:r>
            <a:endParaRPr lang="en-US" b="1" dirty="0" smtClean="0"/>
          </a:p>
          <a:p>
            <a:pPr marL="0" indent="0">
              <a:buNone/>
            </a:pPr>
            <a:r>
              <a:rPr lang="en-US" b="1" dirty="0" err="1" smtClean="0"/>
              <a:t>Điện</a:t>
            </a:r>
            <a:r>
              <a:rPr lang="en-US" b="1" dirty="0" smtClean="0"/>
              <a:t> </a:t>
            </a:r>
            <a:r>
              <a:rPr lang="en-US" b="1" dirty="0" err="1" smtClean="0"/>
              <a:t>áp</a:t>
            </a:r>
            <a:r>
              <a:rPr lang="en-US" b="1" dirty="0" smtClean="0"/>
              <a:t> </a:t>
            </a:r>
            <a:r>
              <a:rPr lang="en-US" b="1" dirty="0" err="1" smtClean="0"/>
              <a:t>và</a:t>
            </a:r>
            <a:r>
              <a:rPr lang="en-US" b="1" dirty="0" smtClean="0"/>
              <a:t> </a:t>
            </a:r>
            <a:r>
              <a:rPr lang="en-US" b="1" dirty="0" err="1" smtClean="0"/>
              <a:t>dòng</a:t>
            </a:r>
            <a:r>
              <a:rPr lang="en-US" b="1" dirty="0" smtClean="0"/>
              <a:t> </a:t>
            </a:r>
            <a:r>
              <a:rPr lang="en-US" b="1" dirty="0" err="1" smtClean="0"/>
              <a:t>điện</a:t>
            </a:r>
            <a:r>
              <a:rPr lang="en-US" b="1" dirty="0" smtClean="0"/>
              <a:t> </a:t>
            </a:r>
            <a:r>
              <a:rPr lang="en-US" b="1" dirty="0" err="1" smtClean="0"/>
              <a:t>varistor</a:t>
            </a:r>
            <a:r>
              <a:rPr lang="en-US" b="1" dirty="0" smtClean="0"/>
              <a:t> </a:t>
            </a:r>
            <a:r>
              <a:rPr lang="en-US" b="1" dirty="0" err="1" smtClean="0"/>
              <a:t>khi</a:t>
            </a:r>
            <a:r>
              <a:rPr lang="en-US" b="1" dirty="0" smtClean="0"/>
              <a:t> </a:t>
            </a:r>
            <a:r>
              <a:rPr lang="en-US" b="1" dirty="0" err="1" smtClean="0"/>
              <a:t>hoạt</a:t>
            </a:r>
            <a:r>
              <a:rPr lang="en-US" b="1" dirty="0" smtClean="0"/>
              <a:t> </a:t>
            </a:r>
            <a:r>
              <a:rPr lang="en-US" b="1" dirty="0" err="1" smtClean="0"/>
              <a:t>động</a:t>
            </a:r>
            <a:endParaRPr lang="en-US" b="1" dirty="0" smtClean="0"/>
          </a:p>
          <a:p>
            <a:pPr marL="0" indent="0">
              <a:buNone/>
            </a:pP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750516"/>
            <a:ext cx="5466953" cy="4894262"/>
          </a:xfrm>
          <a:prstGeom prst="rect">
            <a:avLst/>
          </a:prstGeom>
          <a:noFill/>
          <a:ln>
            <a:noFill/>
          </a:ln>
        </p:spPr>
      </p:pic>
      <p:sp>
        <p:nvSpPr>
          <p:cNvPr id="10" name="Rectangle 3"/>
          <p:cNvSpPr txBox="1">
            <a:spLocks noChangeArrowheads="1"/>
          </p:cNvSpPr>
          <p:nvPr/>
        </p:nvSpPr>
        <p:spPr>
          <a:xfrm>
            <a:off x="432730" y="3401616"/>
            <a:ext cx="2915133" cy="3456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Giao</a:t>
            </a:r>
            <a:r>
              <a:rPr lang="en-US" dirty="0" smtClean="0"/>
              <a:t> </a:t>
            </a:r>
            <a:r>
              <a:rPr lang="en-US" dirty="0" err="1" smtClean="0"/>
              <a:t>điểm</a:t>
            </a:r>
            <a:r>
              <a:rPr lang="en-US" dirty="0" smtClean="0"/>
              <a:t> </a:t>
            </a:r>
            <a:r>
              <a:rPr lang="en-US" dirty="0" err="1" smtClean="0"/>
              <a:t>hai</a:t>
            </a:r>
            <a:r>
              <a:rPr lang="en-US" dirty="0" smtClean="0"/>
              <a:t> </a:t>
            </a:r>
            <a:r>
              <a:rPr lang="en-US" dirty="0" err="1" smtClean="0"/>
              <a:t>đường</a:t>
            </a:r>
            <a:r>
              <a:rPr lang="en-US" dirty="0" smtClean="0"/>
              <a:t> </a:t>
            </a:r>
            <a:r>
              <a:rPr lang="en-US" dirty="0" err="1" smtClean="0"/>
              <a:t>cong</a:t>
            </a:r>
            <a:r>
              <a:rPr lang="en-US" dirty="0" smtClean="0"/>
              <a:t> </a:t>
            </a:r>
            <a:r>
              <a:rPr lang="en-US" dirty="0" err="1" smtClean="0"/>
              <a:t>đặc</a:t>
            </a:r>
            <a:r>
              <a:rPr lang="en-US" dirty="0" smtClean="0"/>
              <a:t> </a:t>
            </a:r>
            <a:r>
              <a:rPr lang="en-US" dirty="0" err="1" smtClean="0"/>
              <a:t>tính</a:t>
            </a:r>
            <a:r>
              <a:rPr lang="en-US" dirty="0" smtClean="0"/>
              <a:t> (ĐT </a:t>
            </a:r>
            <a:r>
              <a:rPr lang="en-US" dirty="0" err="1" smtClean="0"/>
              <a:t>tải</a:t>
            </a:r>
            <a:r>
              <a:rPr lang="en-US" dirty="0" smtClean="0"/>
              <a:t> </a:t>
            </a:r>
            <a:r>
              <a:rPr lang="en-US" dirty="0" err="1" smtClean="0"/>
              <a:t>và</a:t>
            </a:r>
            <a:r>
              <a:rPr lang="en-US" dirty="0" smtClean="0"/>
              <a:t> ĐT </a:t>
            </a:r>
            <a:r>
              <a:rPr lang="en-US" dirty="0" err="1" smtClean="0"/>
              <a:t>varistor</a:t>
            </a:r>
            <a:r>
              <a:rPr lang="en-US" dirty="0" smtClean="0"/>
              <a:t>)  </a:t>
            </a:r>
            <a:r>
              <a:rPr lang="en-US" dirty="0" err="1" smtClean="0"/>
              <a:t>quyết</a:t>
            </a:r>
            <a:r>
              <a:rPr lang="en-US" dirty="0" smtClean="0"/>
              <a:t> </a:t>
            </a:r>
            <a:r>
              <a:rPr lang="en-US" dirty="0" err="1" smtClean="0"/>
              <a:t>định</a:t>
            </a:r>
            <a:r>
              <a:rPr lang="en-US" dirty="0" smtClean="0"/>
              <a:t> </a:t>
            </a:r>
            <a:r>
              <a:rPr lang="en-US" dirty="0" err="1" smtClean="0"/>
              <a:t>điểm</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varistor</a:t>
            </a: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spTree>
    <p:extLst>
      <p:ext uri="{BB962C8B-B14F-4D97-AF65-F5344CB8AC3E}">
        <p14:creationId xmlns:p14="http://schemas.microsoft.com/office/powerpoint/2010/main" val="113167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99592" y="332656"/>
            <a:ext cx="7920880"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tính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1599828"/>
          </a:xfrm>
        </p:spPr>
        <p:txBody>
          <a:bodyPr>
            <a:normAutofit/>
          </a:bodyPr>
          <a:lstStyle/>
          <a:p>
            <a:pPr>
              <a:buNone/>
            </a:pPr>
            <a:r>
              <a:rPr lang="vi-VN" sz="2400" b="1" dirty="0" smtClean="0"/>
              <a:t>Cách xác định điểm làm việc của varistor trên đặc tính hệ trục tuyến tính</a:t>
            </a:r>
            <a:endParaRPr lang="en-US" sz="2400" b="1"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29726"/>
            <a:ext cx="6336704" cy="428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165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1560" y="260648"/>
            <a:ext cx="7848872"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6491064" cy="807740"/>
          </a:xfrm>
        </p:spPr>
        <p:txBody>
          <a:bodyPr>
            <a:normAutofit/>
          </a:bodyPr>
          <a:lstStyle/>
          <a:p>
            <a:pPr marL="0" indent="0">
              <a:buNone/>
            </a:pPr>
            <a:r>
              <a:rPr lang="en-US" b="1" dirty="0" err="1" smtClean="0"/>
              <a:t>Nguyên</a:t>
            </a:r>
            <a:r>
              <a:rPr lang="en-US" b="1" dirty="0" smtClean="0"/>
              <a:t> </a:t>
            </a:r>
            <a:r>
              <a:rPr lang="en-US" b="1" dirty="0" err="1" smtClean="0"/>
              <a:t>tắc</a:t>
            </a:r>
            <a:r>
              <a:rPr lang="en-US" b="1" dirty="0" smtClean="0"/>
              <a:t> </a:t>
            </a:r>
            <a:r>
              <a:rPr lang="en-US" b="1" dirty="0" err="1" smtClean="0"/>
              <a:t>bảo</a:t>
            </a:r>
            <a:r>
              <a:rPr lang="en-US" b="1" dirty="0" smtClean="0"/>
              <a:t> </a:t>
            </a:r>
            <a:r>
              <a:rPr lang="en-US" b="1" dirty="0" err="1" smtClean="0"/>
              <a:t>vệ</a:t>
            </a:r>
            <a:endParaRPr lang="en-US" b="1" dirty="0" smtClean="0"/>
          </a:p>
          <a:p>
            <a:pPr marL="0" indent="0">
              <a:buNone/>
            </a:pPr>
            <a:endParaRPr lang="vi-VN" b="1" dirty="0"/>
          </a:p>
        </p:txBody>
      </p:sp>
      <p:sp>
        <p:nvSpPr>
          <p:cNvPr id="6" name="Rectangle 3"/>
          <p:cNvSpPr txBox="1">
            <a:spLocks noChangeArrowheads="1"/>
          </p:cNvSpPr>
          <p:nvPr/>
        </p:nvSpPr>
        <p:spPr>
          <a:xfrm>
            <a:off x="457200"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32730" y="1988840"/>
            <a:ext cx="7595654" cy="345638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Thông</a:t>
            </a:r>
            <a:r>
              <a:rPr lang="en-US" dirty="0"/>
              <a:t> </a:t>
            </a:r>
            <a:r>
              <a:rPr lang="en-US" dirty="0" err="1"/>
              <a:t>số</a:t>
            </a:r>
            <a:r>
              <a:rPr lang="en-US" dirty="0"/>
              <a:t> </a:t>
            </a:r>
            <a:r>
              <a:rPr lang="en-US" dirty="0" err="1"/>
              <a:t>thiết</a:t>
            </a:r>
            <a:r>
              <a:rPr lang="en-US" dirty="0"/>
              <a:t> </a:t>
            </a:r>
            <a:r>
              <a:rPr lang="en-US" dirty="0" err="1"/>
              <a:t>kế</a:t>
            </a:r>
            <a:r>
              <a:rPr lang="en-US" dirty="0"/>
              <a:t> </a:t>
            </a:r>
            <a:r>
              <a:rPr lang="en-US" dirty="0" err="1"/>
              <a:t>cần</a:t>
            </a:r>
            <a:r>
              <a:rPr lang="en-US" dirty="0"/>
              <a:t> </a:t>
            </a:r>
            <a:r>
              <a:rPr lang="en-US" dirty="0" err="1"/>
              <a:t>thiết</a:t>
            </a:r>
            <a:r>
              <a:rPr lang="en-US" dirty="0"/>
              <a:t> </a:t>
            </a:r>
            <a:r>
              <a:rPr lang="en-US" dirty="0" err="1"/>
              <a:t>là</a:t>
            </a:r>
            <a:r>
              <a:rPr lang="en-US" dirty="0"/>
              <a:t>: </a:t>
            </a:r>
            <a:endParaRPr lang="vi-VN" dirty="0"/>
          </a:p>
          <a:p>
            <a:r>
              <a:rPr lang="en-US" dirty="0" err="1"/>
              <a:t>Điện</a:t>
            </a:r>
            <a:r>
              <a:rPr lang="en-US" dirty="0"/>
              <a:t> </a:t>
            </a:r>
            <a:r>
              <a:rPr lang="en-US" dirty="0" err="1"/>
              <a:t>áp</a:t>
            </a:r>
            <a:r>
              <a:rPr lang="en-US" dirty="0"/>
              <a:t> </a:t>
            </a:r>
            <a:r>
              <a:rPr lang="en-US" dirty="0" err="1"/>
              <a:t>nguồn</a:t>
            </a:r>
            <a:r>
              <a:rPr lang="en-US" dirty="0"/>
              <a:t> </a:t>
            </a:r>
            <a:r>
              <a:rPr lang="en-US" dirty="0" err="1"/>
              <a:t>cấp</a:t>
            </a:r>
            <a:r>
              <a:rPr lang="en-US" dirty="0"/>
              <a:t> : 230V </a:t>
            </a:r>
            <a:r>
              <a:rPr lang="en-US" dirty="0">
                <a:sym typeface="Symbol"/>
              </a:rPr>
              <a:t></a:t>
            </a:r>
            <a:r>
              <a:rPr lang="en-US" dirty="0"/>
              <a:t> 10%</a:t>
            </a:r>
            <a:endParaRPr lang="vi-VN" dirty="0"/>
          </a:p>
          <a:p>
            <a:r>
              <a:rPr lang="en-US" dirty="0" err="1"/>
              <a:t>Điện</a:t>
            </a:r>
            <a:r>
              <a:rPr lang="en-US" dirty="0"/>
              <a:t> </a:t>
            </a:r>
            <a:r>
              <a:rPr lang="en-US" dirty="0" err="1"/>
              <a:t>áp</a:t>
            </a:r>
            <a:r>
              <a:rPr lang="en-US" dirty="0"/>
              <a:t> </a:t>
            </a:r>
            <a:r>
              <a:rPr lang="en-US" dirty="0" err="1"/>
              <a:t>của</a:t>
            </a:r>
            <a:r>
              <a:rPr lang="en-US" dirty="0"/>
              <a:t> </a:t>
            </a:r>
            <a:r>
              <a:rPr lang="en-US" dirty="0" err="1"/>
              <a:t>thiết</a:t>
            </a:r>
            <a:r>
              <a:rPr lang="en-US" dirty="0"/>
              <a:t> </a:t>
            </a:r>
            <a:r>
              <a:rPr lang="en-US" dirty="0" err="1"/>
              <a:t>bị</a:t>
            </a:r>
            <a:r>
              <a:rPr lang="en-US" dirty="0"/>
              <a:t> </a:t>
            </a:r>
            <a:r>
              <a:rPr lang="en-US" dirty="0" err="1"/>
              <a:t>cần</a:t>
            </a:r>
            <a:r>
              <a:rPr lang="en-US" dirty="0"/>
              <a:t> </a:t>
            </a:r>
            <a:r>
              <a:rPr lang="en-US" dirty="0" err="1"/>
              <a:t>được</a:t>
            </a:r>
            <a:r>
              <a:rPr lang="en-US" dirty="0"/>
              <a:t> </a:t>
            </a:r>
            <a:r>
              <a:rPr lang="en-US" dirty="0" err="1"/>
              <a:t>bảo</a:t>
            </a:r>
            <a:r>
              <a:rPr lang="en-US" dirty="0"/>
              <a:t> </a:t>
            </a:r>
            <a:r>
              <a:rPr lang="en-US" dirty="0" err="1"/>
              <a:t>vệ</a:t>
            </a:r>
            <a:r>
              <a:rPr lang="en-US" dirty="0"/>
              <a:t>: 800V</a:t>
            </a:r>
            <a:endParaRPr lang="vi-VN" dirty="0"/>
          </a:p>
          <a:p>
            <a:r>
              <a:rPr lang="en-US" dirty="0" err="1"/>
              <a:t>Điện</a:t>
            </a:r>
            <a:r>
              <a:rPr lang="en-US" dirty="0"/>
              <a:t> </a:t>
            </a:r>
            <a:r>
              <a:rPr lang="en-US" dirty="0" err="1"/>
              <a:t>áp</a:t>
            </a:r>
            <a:r>
              <a:rPr lang="en-US" dirty="0"/>
              <a:t> </a:t>
            </a:r>
            <a:r>
              <a:rPr lang="en-US" dirty="0" err="1"/>
              <a:t>xung</a:t>
            </a:r>
            <a:r>
              <a:rPr lang="en-US" dirty="0"/>
              <a:t>: 2000V</a:t>
            </a:r>
            <a:endParaRPr lang="vi-VN" dirty="0"/>
          </a:p>
          <a:p>
            <a:r>
              <a:rPr lang="en-US" dirty="0" err="1"/>
              <a:t>Độ</a:t>
            </a:r>
            <a:r>
              <a:rPr lang="en-US" dirty="0"/>
              <a:t> </a:t>
            </a:r>
            <a:r>
              <a:rPr lang="en-US" dirty="0" err="1"/>
              <a:t>rộng</a:t>
            </a:r>
            <a:r>
              <a:rPr lang="en-US" dirty="0"/>
              <a:t> </a:t>
            </a:r>
            <a:r>
              <a:rPr lang="en-US" dirty="0" err="1"/>
              <a:t>xung</a:t>
            </a:r>
            <a:r>
              <a:rPr lang="en-US" dirty="0"/>
              <a:t>: 20µs</a:t>
            </a:r>
            <a:endParaRPr lang="vi-VN" dirty="0"/>
          </a:p>
          <a:p>
            <a:r>
              <a:rPr lang="en-US" dirty="0" err="1"/>
              <a:t>Điện</a:t>
            </a:r>
            <a:r>
              <a:rPr lang="en-US" dirty="0"/>
              <a:t> </a:t>
            </a:r>
            <a:r>
              <a:rPr lang="en-US" dirty="0" err="1"/>
              <a:t>trở</a:t>
            </a:r>
            <a:r>
              <a:rPr lang="en-US" dirty="0"/>
              <a:t> </a:t>
            </a:r>
            <a:r>
              <a:rPr lang="en-US" dirty="0" err="1"/>
              <a:t>nguồn</a:t>
            </a:r>
            <a:r>
              <a:rPr lang="en-US" dirty="0"/>
              <a:t> </a:t>
            </a:r>
            <a:r>
              <a:rPr lang="en-US" dirty="0" err="1"/>
              <a:t>xung</a:t>
            </a:r>
            <a:r>
              <a:rPr lang="en-US" dirty="0"/>
              <a:t>: 2</a:t>
            </a:r>
            <a:r>
              <a:rPr lang="en-US" dirty="0">
                <a:sym typeface="Symbol"/>
              </a:rPr>
              <a:t></a:t>
            </a: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spTree>
    <p:extLst>
      <p:ext uri="{BB962C8B-B14F-4D97-AF65-F5344CB8AC3E}">
        <p14:creationId xmlns:p14="http://schemas.microsoft.com/office/powerpoint/2010/main" val="109905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260648"/>
            <a:ext cx="8064896"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6491064" cy="807740"/>
          </a:xfrm>
        </p:spPr>
        <p:txBody>
          <a:bodyPr>
            <a:normAutofit/>
          </a:bodyPr>
          <a:lstStyle/>
          <a:p>
            <a:pPr marL="0" indent="0">
              <a:buNone/>
            </a:pPr>
            <a:r>
              <a:rPr lang="en-US" dirty="0" err="1"/>
              <a:t>Lựa</a:t>
            </a:r>
            <a:r>
              <a:rPr lang="en-US" dirty="0"/>
              <a:t> </a:t>
            </a:r>
            <a:r>
              <a:rPr lang="en-US" dirty="0" err="1"/>
              <a:t>chọn</a:t>
            </a:r>
            <a:r>
              <a:rPr lang="en-US" dirty="0"/>
              <a:t> </a:t>
            </a:r>
            <a:r>
              <a:rPr lang="en-US" dirty="0" err="1"/>
              <a:t>varistor</a:t>
            </a:r>
            <a:r>
              <a:rPr lang="en-US" dirty="0"/>
              <a:t> </a:t>
            </a:r>
            <a:r>
              <a:rPr lang="en-US" dirty="0" err="1"/>
              <a:t>phù</a:t>
            </a:r>
            <a:r>
              <a:rPr lang="en-US" dirty="0"/>
              <a:t> </a:t>
            </a:r>
            <a:r>
              <a:rPr lang="en-US" dirty="0" err="1"/>
              <a:t>hợp</a:t>
            </a:r>
            <a:endParaRPr lang="vi-VN" b="1" dirty="0"/>
          </a:p>
        </p:txBody>
      </p:sp>
      <p:sp>
        <p:nvSpPr>
          <p:cNvPr id="6" name="Rectangle 3"/>
          <p:cNvSpPr txBox="1">
            <a:spLocks noChangeArrowheads="1"/>
          </p:cNvSpPr>
          <p:nvPr/>
        </p:nvSpPr>
        <p:spPr>
          <a:xfrm>
            <a:off x="457200"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32730" y="1988840"/>
            <a:ext cx="7595654" cy="424847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t>Varistor</a:t>
            </a:r>
            <a:r>
              <a:rPr lang="en-US" dirty="0"/>
              <a:t> </a:t>
            </a:r>
            <a:r>
              <a:rPr lang="en-US" dirty="0" err="1"/>
              <a:t>được</a:t>
            </a:r>
            <a:r>
              <a:rPr lang="en-US" dirty="0"/>
              <a:t> </a:t>
            </a:r>
            <a:r>
              <a:rPr lang="en-US" dirty="0" err="1"/>
              <a:t>lựa</a:t>
            </a:r>
            <a:r>
              <a:rPr lang="en-US" dirty="0"/>
              <a:t> chon </a:t>
            </a:r>
            <a:r>
              <a:rPr lang="en-US" dirty="0" err="1"/>
              <a:t>căn</a:t>
            </a:r>
            <a:r>
              <a:rPr lang="en-US" dirty="0"/>
              <a:t> </a:t>
            </a:r>
            <a:r>
              <a:rPr lang="en-US" dirty="0" err="1"/>
              <a:t>cứ</a:t>
            </a:r>
            <a:r>
              <a:rPr lang="en-US" dirty="0"/>
              <a:t> </a:t>
            </a:r>
            <a:r>
              <a:rPr lang="en-US" dirty="0" err="1"/>
              <a:t>vào</a:t>
            </a:r>
            <a:r>
              <a:rPr lang="en-US" dirty="0"/>
              <a:t>:</a:t>
            </a:r>
            <a:endParaRPr lang="vi-VN" dirty="0"/>
          </a:p>
          <a:p>
            <a:pPr marL="0" indent="0">
              <a:buNone/>
            </a:pPr>
            <a:r>
              <a:rPr lang="en-US" dirty="0"/>
              <a:t>- </a:t>
            </a:r>
            <a:r>
              <a:rPr lang="en-US" dirty="0" err="1"/>
              <a:t>điện</a:t>
            </a:r>
            <a:r>
              <a:rPr lang="en-US" dirty="0"/>
              <a:t> </a:t>
            </a:r>
            <a:r>
              <a:rPr lang="en-US" dirty="0" err="1"/>
              <a:t>áp</a:t>
            </a:r>
            <a:r>
              <a:rPr lang="en-US" dirty="0"/>
              <a:t> </a:t>
            </a:r>
            <a:r>
              <a:rPr lang="en-US" dirty="0" err="1"/>
              <a:t>nguồn</a:t>
            </a:r>
            <a:r>
              <a:rPr lang="en-US" dirty="0"/>
              <a:t> </a:t>
            </a:r>
            <a:r>
              <a:rPr lang="en-US" dirty="0" err="1"/>
              <a:t>cấp</a:t>
            </a:r>
            <a:r>
              <a:rPr lang="en-US" dirty="0"/>
              <a:t>, </a:t>
            </a:r>
            <a:r>
              <a:rPr lang="en-US" dirty="0" err="1"/>
              <a:t>điện</a:t>
            </a:r>
            <a:r>
              <a:rPr lang="en-US" dirty="0"/>
              <a:t> </a:t>
            </a:r>
            <a:r>
              <a:rPr lang="en-US" dirty="0" err="1"/>
              <a:t>áp</a:t>
            </a:r>
            <a:r>
              <a:rPr lang="en-US" dirty="0"/>
              <a:t> </a:t>
            </a:r>
            <a:r>
              <a:rPr lang="en-US" dirty="0" err="1"/>
              <a:t>hoạt</a:t>
            </a:r>
            <a:r>
              <a:rPr lang="en-US" dirty="0"/>
              <a:t> </a:t>
            </a:r>
            <a:r>
              <a:rPr lang="en-US" dirty="0" err="1"/>
              <a:t>đông</a:t>
            </a:r>
            <a:r>
              <a:rPr lang="en-US" dirty="0"/>
              <a:t> </a:t>
            </a:r>
            <a:r>
              <a:rPr lang="en-US" dirty="0" err="1"/>
              <a:t>của</a:t>
            </a:r>
            <a:r>
              <a:rPr lang="en-US" dirty="0"/>
              <a:t> </a:t>
            </a:r>
            <a:r>
              <a:rPr lang="en-US" dirty="0" err="1"/>
              <a:t>varistor</a:t>
            </a:r>
            <a:r>
              <a:rPr lang="en-US" dirty="0"/>
              <a:t> </a:t>
            </a:r>
            <a:r>
              <a:rPr lang="en-US" dirty="0" err="1"/>
              <a:t>phải</a:t>
            </a:r>
            <a:r>
              <a:rPr lang="en-US" dirty="0"/>
              <a:t> </a:t>
            </a:r>
            <a:r>
              <a:rPr lang="en-US" dirty="0" err="1"/>
              <a:t>lớn</a:t>
            </a:r>
            <a:r>
              <a:rPr lang="en-US" dirty="0"/>
              <a:t> </a:t>
            </a:r>
            <a:r>
              <a:rPr lang="en-US" dirty="0" err="1"/>
              <a:t>hơn</a:t>
            </a:r>
            <a:r>
              <a:rPr lang="en-US" dirty="0"/>
              <a:t> </a:t>
            </a:r>
            <a:r>
              <a:rPr lang="en-US" dirty="0" err="1"/>
              <a:t>điện</a:t>
            </a:r>
            <a:r>
              <a:rPr lang="en-US" dirty="0"/>
              <a:t> </a:t>
            </a:r>
            <a:r>
              <a:rPr lang="en-US" dirty="0" err="1"/>
              <a:t>áp</a:t>
            </a:r>
            <a:r>
              <a:rPr lang="en-US" dirty="0"/>
              <a:t> </a:t>
            </a:r>
            <a:r>
              <a:rPr lang="en-US" dirty="0" err="1"/>
              <a:t>nguồn</a:t>
            </a:r>
            <a:r>
              <a:rPr lang="en-US" dirty="0"/>
              <a:t> </a:t>
            </a:r>
            <a:r>
              <a:rPr lang="en-US" dirty="0" err="1"/>
              <a:t>cấp</a:t>
            </a:r>
            <a:r>
              <a:rPr lang="en-US" dirty="0"/>
              <a:t> </a:t>
            </a:r>
            <a:r>
              <a:rPr lang="en-US" dirty="0" err="1"/>
              <a:t>nguồn</a:t>
            </a:r>
            <a:r>
              <a:rPr lang="en-US" dirty="0"/>
              <a:t> </a:t>
            </a:r>
            <a:r>
              <a:rPr lang="en-US" dirty="0" err="1"/>
              <a:t>cấp</a:t>
            </a:r>
            <a:r>
              <a:rPr lang="en-US" dirty="0"/>
              <a:t> </a:t>
            </a:r>
            <a:r>
              <a:rPr lang="en-US" dirty="0" err="1"/>
              <a:t>có</a:t>
            </a:r>
            <a:r>
              <a:rPr lang="en-US" dirty="0"/>
              <a:t> </a:t>
            </a:r>
            <a:r>
              <a:rPr lang="en-US" dirty="0" err="1"/>
              <a:t>xét</a:t>
            </a:r>
            <a:r>
              <a:rPr lang="en-US" dirty="0"/>
              <a:t> </a:t>
            </a:r>
            <a:r>
              <a:rPr lang="en-US" dirty="0" err="1"/>
              <a:t>dao</a:t>
            </a:r>
            <a:r>
              <a:rPr lang="en-US" dirty="0"/>
              <a:t> </a:t>
            </a:r>
            <a:r>
              <a:rPr lang="en-US" dirty="0" err="1"/>
              <a:t>động</a:t>
            </a:r>
            <a:r>
              <a:rPr lang="en-US" dirty="0"/>
              <a:t> </a:t>
            </a:r>
            <a:r>
              <a:rPr lang="en-US" dirty="0" err="1"/>
              <a:t>điện</a:t>
            </a:r>
            <a:r>
              <a:rPr lang="en-US" dirty="0"/>
              <a:t> </a:t>
            </a:r>
            <a:r>
              <a:rPr lang="en-US" dirty="0" err="1"/>
              <a:t>áp</a:t>
            </a:r>
            <a:endParaRPr lang="vi-VN" dirty="0"/>
          </a:p>
          <a:p>
            <a:pPr marL="0" indent="0">
              <a:buNone/>
            </a:pPr>
            <a:r>
              <a:rPr lang="en-US" dirty="0" err="1"/>
              <a:t>U</a:t>
            </a:r>
            <a:r>
              <a:rPr lang="en-US" baseline="-25000" dirty="0" err="1"/>
              <a:t>rms</a:t>
            </a:r>
            <a:r>
              <a:rPr lang="en-US" dirty="0"/>
              <a:t> &gt; 230x1.1 = 253V</a:t>
            </a:r>
            <a:endParaRPr lang="vi-VN" dirty="0"/>
          </a:p>
          <a:p>
            <a:pPr marL="0" indent="0">
              <a:buNone/>
            </a:pPr>
            <a:r>
              <a:rPr lang="en-US" dirty="0" err="1"/>
              <a:t>Điện</a:t>
            </a:r>
            <a:r>
              <a:rPr lang="en-US" dirty="0"/>
              <a:t> </a:t>
            </a:r>
            <a:r>
              <a:rPr lang="en-US" dirty="0" err="1"/>
              <a:t>áp</a:t>
            </a:r>
            <a:r>
              <a:rPr lang="en-US" dirty="0"/>
              <a:t> </a:t>
            </a:r>
            <a:r>
              <a:rPr lang="en-US" dirty="0" err="1"/>
              <a:t>cần</a:t>
            </a:r>
            <a:r>
              <a:rPr lang="en-US" dirty="0"/>
              <a:t> </a:t>
            </a:r>
            <a:r>
              <a:rPr lang="en-US" dirty="0" err="1"/>
              <a:t>bảo</a:t>
            </a:r>
            <a:r>
              <a:rPr lang="en-US" dirty="0"/>
              <a:t> </a:t>
            </a:r>
            <a:r>
              <a:rPr lang="en-US" dirty="0" err="1"/>
              <a:t>vệ</a:t>
            </a:r>
            <a:r>
              <a:rPr lang="en-US" dirty="0"/>
              <a:t> 1000V </a:t>
            </a:r>
            <a:r>
              <a:rPr lang="en-US" dirty="0" err="1"/>
              <a:t>dùng</a:t>
            </a:r>
            <a:r>
              <a:rPr lang="en-US" dirty="0"/>
              <a:t> </a:t>
            </a:r>
            <a:r>
              <a:rPr lang="en-US" dirty="0" err="1"/>
              <a:t>để</a:t>
            </a:r>
            <a:r>
              <a:rPr lang="en-US" dirty="0"/>
              <a:t> </a:t>
            </a:r>
            <a:r>
              <a:rPr lang="en-US" dirty="0" err="1"/>
              <a:t>tính</a:t>
            </a:r>
            <a:r>
              <a:rPr lang="en-US" dirty="0"/>
              <a:t> </a:t>
            </a:r>
            <a:r>
              <a:rPr lang="en-US" dirty="0" err="1"/>
              <a:t>toán</a:t>
            </a:r>
            <a:r>
              <a:rPr lang="en-US" dirty="0"/>
              <a:t> </a:t>
            </a:r>
            <a:r>
              <a:rPr lang="en-US" dirty="0" err="1"/>
              <a:t>dòng</a:t>
            </a:r>
            <a:r>
              <a:rPr lang="en-US" dirty="0"/>
              <a:t> </a:t>
            </a:r>
            <a:r>
              <a:rPr lang="en-US" dirty="0" err="1"/>
              <a:t>xung</a:t>
            </a:r>
            <a:r>
              <a:rPr lang="en-US" dirty="0"/>
              <a:t> </a:t>
            </a:r>
            <a:r>
              <a:rPr lang="en-US" dirty="0" err="1"/>
              <a:t>trên</a:t>
            </a:r>
            <a:r>
              <a:rPr lang="en-US" dirty="0"/>
              <a:t> </a:t>
            </a:r>
            <a:r>
              <a:rPr lang="en-US" dirty="0" err="1"/>
              <a:t>varistor</a:t>
            </a:r>
            <a:endParaRPr lang="vi-VN" dirty="0"/>
          </a:p>
          <a:p>
            <a:pPr marL="0" indent="0">
              <a:buNone/>
            </a:pPr>
            <a:r>
              <a:rPr lang="en-US" dirty="0" err="1"/>
              <a:t>Từ</a:t>
            </a:r>
            <a:r>
              <a:rPr lang="en-US" dirty="0"/>
              <a:t> </a:t>
            </a:r>
            <a:r>
              <a:rPr lang="en-US" dirty="0" err="1"/>
              <a:t>các</a:t>
            </a:r>
            <a:r>
              <a:rPr lang="en-US" dirty="0"/>
              <a:t> </a:t>
            </a:r>
            <a:r>
              <a:rPr lang="en-US" dirty="0" err="1"/>
              <a:t>thông</a:t>
            </a:r>
            <a:r>
              <a:rPr lang="en-US" dirty="0"/>
              <a:t> </a:t>
            </a:r>
            <a:r>
              <a:rPr lang="en-US" dirty="0" err="1"/>
              <a:t>số</a:t>
            </a:r>
            <a:r>
              <a:rPr lang="en-US" dirty="0"/>
              <a:t> </a:t>
            </a:r>
            <a:r>
              <a:rPr lang="en-US" dirty="0" err="1"/>
              <a:t>trên</a:t>
            </a:r>
            <a:r>
              <a:rPr lang="en-US" dirty="0"/>
              <a:t> </a:t>
            </a:r>
            <a:r>
              <a:rPr lang="en-US" dirty="0" err="1"/>
              <a:t>có</a:t>
            </a:r>
            <a:r>
              <a:rPr lang="en-US" dirty="0"/>
              <a:t> </a:t>
            </a:r>
            <a:r>
              <a:rPr lang="en-US" dirty="0" err="1"/>
              <a:t>thể</a:t>
            </a:r>
            <a:r>
              <a:rPr lang="en-US" dirty="0"/>
              <a:t> </a:t>
            </a:r>
            <a:r>
              <a:rPr lang="en-US" dirty="0" err="1"/>
              <a:t>chọn</a:t>
            </a:r>
            <a:r>
              <a:rPr lang="en-US" dirty="0"/>
              <a:t> </a:t>
            </a:r>
            <a:r>
              <a:rPr lang="en-US" dirty="0" err="1"/>
              <a:t>varistor</a:t>
            </a:r>
            <a:r>
              <a:rPr lang="en-US" dirty="0"/>
              <a:t> </a:t>
            </a:r>
            <a:r>
              <a:rPr lang="en-US" dirty="0" err="1"/>
              <a:t>của</a:t>
            </a:r>
            <a:r>
              <a:rPr lang="en-US" dirty="0"/>
              <a:t> </a:t>
            </a:r>
            <a:r>
              <a:rPr lang="en-US" dirty="0" err="1"/>
              <a:t>Fenghua</a:t>
            </a:r>
            <a:r>
              <a:rPr lang="en-US" dirty="0"/>
              <a:t> </a:t>
            </a:r>
            <a:r>
              <a:rPr lang="en-US" dirty="0" err="1"/>
              <a:t>loại</a:t>
            </a:r>
            <a:r>
              <a:rPr lang="en-US" dirty="0"/>
              <a:t> FNR …K431 (</a:t>
            </a:r>
            <a:r>
              <a:rPr lang="en-US" dirty="0" err="1"/>
              <a:t>điện</a:t>
            </a:r>
            <a:r>
              <a:rPr lang="en-US" dirty="0"/>
              <a:t> </a:t>
            </a:r>
            <a:r>
              <a:rPr lang="en-US" dirty="0" err="1"/>
              <a:t>áp</a:t>
            </a:r>
            <a:r>
              <a:rPr lang="en-US" dirty="0"/>
              <a:t> </a:t>
            </a:r>
            <a:r>
              <a:rPr lang="en-US" dirty="0" err="1"/>
              <a:t>làm</a:t>
            </a:r>
            <a:r>
              <a:rPr lang="en-US" dirty="0"/>
              <a:t> </a:t>
            </a:r>
            <a:r>
              <a:rPr lang="en-US" dirty="0" err="1"/>
              <a:t>việc</a:t>
            </a:r>
            <a:r>
              <a:rPr lang="en-US" dirty="0"/>
              <a:t> 270V) </a:t>
            </a:r>
            <a:r>
              <a:rPr lang="en-US" dirty="0" err="1"/>
              <a:t>và</a:t>
            </a:r>
            <a:r>
              <a:rPr lang="en-US" dirty="0"/>
              <a:t> FNR …K471 (</a:t>
            </a:r>
            <a:r>
              <a:rPr lang="en-US" dirty="0" err="1"/>
              <a:t>điện</a:t>
            </a:r>
            <a:r>
              <a:rPr lang="en-US" dirty="0"/>
              <a:t> </a:t>
            </a:r>
            <a:r>
              <a:rPr lang="en-US" dirty="0" err="1"/>
              <a:t>áp</a:t>
            </a:r>
            <a:r>
              <a:rPr lang="en-US" dirty="0"/>
              <a:t> </a:t>
            </a:r>
            <a:r>
              <a:rPr lang="en-US" dirty="0" err="1"/>
              <a:t>làm</a:t>
            </a:r>
            <a:r>
              <a:rPr lang="en-US" dirty="0"/>
              <a:t> </a:t>
            </a:r>
            <a:r>
              <a:rPr lang="en-US" dirty="0" err="1"/>
              <a:t>việc</a:t>
            </a:r>
            <a:r>
              <a:rPr lang="en-US" dirty="0"/>
              <a:t> 300V). </a:t>
            </a:r>
            <a:r>
              <a:rPr lang="en-US" dirty="0" err="1"/>
              <a:t>Đặc</a:t>
            </a:r>
            <a:r>
              <a:rPr lang="en-US" dirty="0"/>
              <a:t> </a:t>
            </a:r>
            <a:r>
              <a:rPr lang="en-US" dirty="0" err="1"/>
              <a:t>tính</a:t>
            </a:r>
            <a:r>
              <a:rPr lang="en-US" dirty="0"/>
              <a:t> </a:t>
            </a:r>
            <a:r>
              <a:rPr lang="en-US" dirty="0" err="1"/>
              <a:t>các</a:t>
            </a:r>
            <a:r>
              <a:rPr lang="en-US" dirty="0"/>
              <a:t> </a:t>
            </a:r>
            <a:r>
              <a:rPr lang="en-US" dirty="0" err="1"/>
              <a:t>varistor</a:t>
            </a:r>
            <a:r>
              <a:rPr lang="en-US" dirty="0"/>
              <a:t> </a:t>
            </a:r>
            <a:r>
              <a:rPr lang="en-US" dirty="0" err="1"/>
              <a:t>này</a:t>
            </a:r>
            <a:r>
              <a:rPr lang="en-US" dirty="0"/>
              <a:t> minh </a:t>
            </a:r>
            <a:r>
              <a:rPr lang="en-US" dirty="0" err="1" smtClean="0"/>
              <a:t>họa</a:t>
            </a:r>
            <a:r>
              <a:rPr lang="en-US" dirty="0" smtClean="0"/>
              <a:t> </a:t>
            </a:r>
            <a:r>
              <a:rPr lang="en-US" dirty="0" err="1" smtClean="0"/>
              <a:t>bên</a:t>
            </a:r>
            <a:r>
              <a:rPr lang="en-US" dirty="0" smtClean="0"/>
              <a:t> </a:t>
            </a:r>
            <a:r>
              <a:rPr lang="en-US" dirty="0" err="1" smtClean="0"/>
              <a:t>dưới</a:t>
            </a: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spTree>
    <p:extLst>
      <p:ext uri="{BB962C8B-B14F-4D97-AF65-F5344CB8AC3E}">
        <p14:creationId xmlns:p14="http://schemas.microsoft.com/office/powerpoint/2010/main" val="684927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97446" y="260648"/>
            <a:ext cx="8123026"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03232" cy="591716"/>
          </a:xfrm>
        </p:spPr>
        <p:txBody>
          <a:bodyPr>
            <a:normAutofit/>
          </a:bodyPr>
          <a:lstStyle/>
          <a:p>
            <a:pPr marL="0" indent="0">
              <a:buNone/>
            </a:pPr>
            <a:r>
              <a:rPr lang="en-US" b="1" dirty="0" err="1" smtClean="0"/>
              <a:t>Cách</a:t>
            </a:r>
            <a:r>
              <a:rPr lang="en-US" b="1" dirty="0" smtClean="0"/>
              <a:t> </a:t>
            </a:r>
            <a:r>
              <a:rPr lang="en-US" b="1" dirty="0" err="1" smtClean="0"/>
              <a:t>xác</a:t>
            </a:r>
            <a:r>
              <a:rPr lang="en-US" b="1" dirty="0" smtClean="0"/>
              <a:t> </a:t>
            </a:r>
            <a:r>
              <a:rPr lang="en-US" b="1" dirty="0" err="1" smtClean="0"/>
              <a:t>định</a:t>
            </a:r>
            <a:r>
              <a:rPr lang="en-US" b="1" dirty="0" smtClean="0"/>
              <a:t> </a:t>
            </a:r>
            <a:r>
              <a:rPr lang="en-US" b="1" dirty="0" err="1" smtClean="0"/>
              <a:t>điểm</a:t>
            </a:r>
            <a:r>
              <a:rPr lang="en-US" b="1" dirty="0" smtClean="0"/>
              <a:t> </a:t>
            </a:r>
            <a:r>
              <a:rPr lang="en-US" b="1" dirty="0" err="1" smtClean="0"/>
              <a:t>làm</a:t>
            </a:r>
            <a:r>
              <a:rPr lang="en-US" b="1" dirty="0" smtClean="0"/>
              <a:t> </a:t>
            </a:r>
            <a:r>
              <a:rPr lang="en-US" b="1" dirty="0" err="1" smtClean="0"/>
              <a:t>việc</a:t>
            </a:r>
            <a:r>
              <a:rPr lang="en-US" b="1" dirty="0" smtClean="0"/>
              <a:t> </a:t>
            </a:r>
            <a:r>
              <a:rPr lang="en-US" b="1" dirty="0" err="1" smtClean="0"/>
              <a:t>của</a:t>
            </a:r>
            <a:r>
              <a:rPr lang="en-US" b="1" dirty="0" smtClean="0"/>
              <a:t> </a:t>
            </a:r>
            <a:r>
              <a:rPr lang="en-US" b="1" dirty="0" err="1" smtClean="0"/>
              <a:t>varistor</a:t>
            </a:r>
            <a:endParaRPr lang="en-US" b="1" dirty="0" smtClean="0"/>
          </a:p>
          <a:p>
            <a:pPr marL="0" indent="0">
              <a:buNone/>
            </a:pP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32730" y="1784846"/>
            <a:ext cx="8027702" cy="18241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Trong</a:t>
            </a:r>
            <a:r>
              <a:rPr lang="en-US" sz="2400" dirty="0" smtClean="0"/>
              <a:t> </a:t>
            </a:r>
            <a:r>
              <a:rPr lang="en-US" sz="2400" dirty="0" err="1" smtClean="0"/>
              <a:t>thức</a:t>
            </a:r>
            <a:r>
              <a:rPr lang="en-US" sz="2400" dirty="0" smtClean="0"/>
              <a:t> </a:t>
            </a:r>
            <a:r>
              <a:rPr lang="en-US" sz="2400" dirty="0" err="1" smtClean="0"/>
              <a:t>tế</a:t>
            </a:r>
            <a:r>
              <a:rPr lang="en-US" sz="2400" dirty="0" smtClean="0"/>
              <a:t> </a:t>
            </a:r>
            <a:r>
              <a:rPr lang="en-US" sz="2400" dirty="0" err="1" smtClean="0"/>
              <a:t>các</a:t>
            </a:r>
            <a:r>
              <a:rPr lang="en-US" sz="2400" dirty="0" smtClean="0"/>
              <a:t> </a:t>
            </a:r>
            <a:r>
              <a:rPr lang="en-US" sz="2400" dirty="0" err="1" smtClean="0"/>
              <a:t>đưỡng</a:t>
            </a:r>
            <a:r>
              <a:rPr lang="en-US" sz="2400" dirty="0" smtClean="0"/>
              <a:t> </a:t>
            </a:r>
            <a:r>
              <a:rPr lang="en-US" sz="2400" dirty="0" err="1" smtClean="0"/>
              <a:t>đặc</a:t>
            </a:r>
            <a:r>
              <a:rPr lang="en-US" sz="2400" dirty="0" smtClean="0"/>
              <a:t> </a:t>
            </a:r>
            <a:r>
              <a:rPr lang="en-US" sz="2400" dirty="0" err="1" smtClean="0"/>
              <a:t>tính</a:t>
            </a:r>
            <a:r>
              <a:rPr lang="en-US" sz="2400" dirty="0" smtClean="0"/>
              <a:t> </a:t>
            </a:r>
            <a:r>
              <a:rPr lang="en-US" sz="2400" dirty="0" err="1" smtClean="0"/>
              <a:t>varistor</a:t>
            </a:r>
            <a:r>
              <a:rPr lang="en-US" sz="2400" dirty="0" smtClean="0"/>
              <a:t> </a:t>
            </a:r>
            <a:r>
              <a:rPr lang="en-US" sz="2400" dirty="0" err="1" smtClean="0"/>
              <a:t>lại</a:t>
            </a:r>
            <a:r>
              <a:rPr lang="en-US" sz="2400" dirty="0" smtClean="0"/>
              <a:t> </a:t>
            </a:r>
            <a:r>
              <a:rPr lang="en-US" sz="2400" dirty="0" err="1" smtClean="0"/>
              <a:t>cho</a:t>
            </a:r>
            <a:r>
              <a:rPr lang="en-US" sz="2400" dirty="0" smtClean="0"/>
              <a:t> </a:t>
            </a:r>
            <a:r>
              <a:rPr lang="en-US" sz="2400" dirty="0" err="1" smtClean="0"/>
              <a:t>trên</a:t>
            </a:r>
            <a:r>
              <a:rPr lang="en-US" sz="2400" dirty="0" smtClean="0"/>
              <a:t> </a:t>
            </a:r>
            <a:r>
              <a:rPr lang="en-US" sz="2400" dirty="0" err="1" smtClean="0"/>
              <a:t>hệ</a:t>
            </a:r>
            <a:r>
              <a:rPr lang="en-US" sz="2400" dirty="0" smtClean="0"/>
              <a:t> </a:t>
            </a:r>
            <a:r>
              <a:rPr lang="en-US" sz="2400" dirty="0" err="1" smtClean="0"/>
              <a:t>trục</a:t>
            </a:r>
            <a:r>
              <a:rPr lang="en-US" sz="2400" dirty="0" smtClean="0"/>
              <a:t> </a:t>
            </a:r>
            <a:r>
              <a:rPr lang="en-US" sz="2400" dirty="0" err="1" smtClean="0"/>
              <a:t>logarit</a:t>
            </a:r>
            <a:endParaRPr lang="en-US" sz="2400" dirty="0" smtClean="0"/>
          </a:p>
          <a:p>
            <a:pPr marL="0" indent="0">
              <a:buNone/>
            </a:pPr>
            <a:r>
              <a:rPr lang="en-US" sz="2400" dirty="0" err="1" smtClean="0"/>
              <a:t>Đặc</a:t>
            </a:r>
            <a:r>
              <a:rPr lang="en-US" sz="2400" dirty="0" smtClean="0"/>
              <a:t> </a:t>
            </a:r>
            <a:r>
              <a:rPr lang="en-US" sz="2400" dirty="0" err="1" smtClean="0"/>
              <a:t>tính</a:t>
            </a:r>
            <a:r>
              <a:rPr lang="en-US" sz="2400" dirty="0" smtClean="0"/>
              <a:t> </a:t>
            </a:r>
            <a:r>
              <a:rPr lang="en-US" sz="2400" dirty="0" err="1" smtClean="0"/>
              <a:t>của</a:t>
            </a:r>
            <a:r>
              <a:rPr lang="en-US" sz="2400" dirty="0" smtClean="0"/>
              <a:t> </a:t>
            </a:r>
            <a:r>
              <a:rPr lang="en-US" sz="2400" dirty="0" err="1" smtClean="0"/>
              <a:t>hãng</a:t>
            </a:r>
            <a:r>
              <a:rPr lang="en-US" sz="2400" dirty="0" smtClean="0"/>
              <a:t> </a:t>
            </a:r>
            <a:r>
              <a:rPr lang="vi-VN" sz="2000" i="1" dirty="0"/>
              <a:t>THINKING ELECTRONIC INDUSTRIAL Co., LTD</a:t>
            </a:r>
            <a:r>
              <a:rPr lang="en-US" sz="2000" i="1" dirty="0"/>
              <a:t> [V06]</a:t>
            </a:r>
            <a:r>
              <a:rPr lang="vi-VN" sz="2400" i="1" dirty="0"/>
              <a:t>.</a:t>
            </a:r>
            <a:endParaRPr lang="vi-VN" sz="2400" dirty="0"/>
          </a:p>
          <a:p>
            <a:pPr marL="0" indent="0">
              <a:buNone/>
            </a:pPr>
            <a:endParaRPr lang="vi-VN" sz="2400"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619672" y="3212976"/>
            <a:ext cx="5140325" cy="3251835"/>
          </a:xfrm>
          <a:prstGeom prst="rect">
            <a:avLst/>
          </a:prstGeom>
        </p:spPr>
      </p:pic>
    </p:spTree>
    <p:extLst>
      <p:ext uri="{BB962C8B-B14F-4D97-AF65-F5344CB8AC3E}">
        <p14:creationId xmlns:p14="http://schemas.microsoft.com/office/powerpoint/2010/main" val="4138285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60648"/>
            <a:ext cx="8003232" cy="817562"/>
          </a:xfrm>
          <a:solidFill>
            <a:srgbClr val="FFFF00"/>
          </a:solidFill>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varistor</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03232" cy="591716"/>
          </a:xfrm>
        </p:spPr>
        <p:txBody>
          <a:bodyPr>
            <a:normAutofit/>
          </a:bodyPr>
          <a:lstStyle/>
          <a:p>
            <a:pPr marL="0" indent="0">
              <a:buNone/>
            </a:pPr>
            <a:r>
              <a:rPr lang="en-US" b="1" dirty="0" err="1" smtClean="0"/>
              <a:t>Cách</a:t>
            </a:r>
            <a:r>
              <a:rPr lang="en-US" b="1" dirty="0" smtClean="0"/>
              <a:t> </a:t>
            </a:r>
            <a:r>
              <a:rPr lang="en-US" b="1" dirty="0" err="1" smtClean="0"/>
              <a:t>xác</a:t>
            </a:r>
            <a:r>
              <a:rPr lang="en-US" b="1" dirty="0" smtClean="0"/>
              <a:t> </a:t>
            </a:r>
            <a:r>
              <a:rPr lang="en-US" b="1" dirty="0" err="1" smtClean="0"/>
              <a:t>định</a:t>
            </a:r>
            <a:r>
              <a:rPr lang="en-US" b="1" dirty="0" smtClean="0"/>
              <a:t> </a:t>
            </a:r>
            <a:r>
              <a:rPr lang="en-US" b="1" dirty="0" err="1" smtClean="0"/>
              <a:t>điểm</a:t>
            </a:r>
            <a:r>
              <a:rPr lang="en-US" b="1" dirty="0" smtClean="0"/>
              <a:t> </a:t>
            </a:r>
            <a:r>
              <a:rPr lang="en-US" b="1" dirty="0" err="1" smtClean="0"/>
              <a:t>làm</a:t>
            </a:r>
            <a:r>
              <a:rPr lang="en-US" b="1" dirty="0" smtClean="0"/>
              <a:t> </a:t>
            </a:r>
            <a:r>
              <a:rPr lang="en-US" b="1" dirty="0" err="1" smtClean="0"/>
              <a:t>việc</a:t>
            </a:r>
            <a:r>
              <a:rPr lang="en-US" b="1" dirty="0" smtClean="0"/>
              <a:t> </a:t>
            </a:r>
            <a:r>
              <a:rPr lang="en-US" b="1" dirty="0" err="1" smtClean="0"/>
              <a:t>của</a:t>
            </a:r>
            <a:r>
              <a:rPr lang="en-US" b="1" dirty="0" smtClean="0"/>
              <a:t> </a:t>
            </a:r>
            <a:r>
              <a:rPr lang="en-US" b="1" dirty="0" err="1" smtClean="0"/>
              <a:t>varistor</a:t>
            </a:r>
            <a:endParaRPr lang="en-US" b="1" dirty="0" smtClean="0"/>
          </a:p>
          <a:p>
            <a:pPr marL="0" indent="0">
              <a:buNone/>
            </a:pP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32730" y="1784846"/>
            <a:ext cx="8027702" cy="121210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Trong</a:t>
            </a:r>
            <a:r>
              <a:rPr lang="en-US" dirty="0" smtClean="0"/>
              <a:t> </a:t>
            </a:r>
            <a:r>
              <a:rPr lang="en-US" dirty="0" err="1" smtClean="0"/>
              <a:t>thức</a:t>
            </a:r>
            <a:r>
              <a:rPr lang="en-US" dirty="0" smtClean="0"/>
              <a:t> </a:t>
            </a:r>
            <a:r>
              <a:rPr lang="en-US" dirty="0" err="1" smtClean="0"/>
              <a:t>tế</a:t>
            </a:r>
            <a:r>
              <a:rPr lang="en-US" dirty="0" smtClean="0"/>
              <a:t> </a:t>
            </a:r>
            <a:r>
              <a:rPr lang="en-US" dirty="0" err="1" smtClean="0"/>
              <a:t>các</a:t>
            </a:r>
            <a:r>
              <a:rPr lang="en-US" dirty="0" smtClean="0"/>
              <a:t> </a:t>
            </a:r>
            <a:r>
              <a:rPr lang="en-US" dirty="0" err="1" smtClean="0"/>
              <a:t>đường</a:t>
            </a:r>
            <a:r>
              <a:rPr lang="en-US" dirty="0" smtClean="0"/>
              <a:t> </a:t>
            </a:r>
            <a:r>
              <a:rPr lang="en-US" dirty="0" err="1" smtClean="0"/>
              <a:t>đặc</a:t>
            </a:r>
            <a:r>
              <a:rPr lang="en-US" dirty="0" smtClean="0"/>
              <a:t> </a:t>
            </a:r>
            <a:r>
              <a:rPr lang="en-US" dirty="0" err="1" smtClean="0"/>
              <a:t>tính</a:t>
            </a:r>
            <a:r>
              <a:rPr lang="en-US" dirty="0" smtClean="0"/>
              <a:t> </a:t>
            </a:r>
            <a:r>
              <a:rPr lang="en-US" dirty="0" err="1" smtClean="0"/>
              <a:t>varistor</a:t>
            </a:r>
            <a:r>
              <a:rPr lang="en-US" dirty="0" smtClean="0"/>
              <a:t> </a:t>
            </a:r>
            <a:r>
              <a:rPr lang="en-US" dirty="0" err="1" smtClean="0"/>
              <a:t>lại</a:t>
            </a:r>
            <a:r>
              <a:rPr lang="en-US" dirty="0" smtClean="0"/>
              <a:t> </a:t>
            </a:r>
            <a:r>
              <a:rPr lang="en-US" dirty="0" err="1" smtClean="0"/>
              <a:t>cho</a:t>
            </a:r>
            <a:r>
              <a:rPr lang="en-US" dirty="0" smtClean="0"/>
              <a:t> </a:t>
            </a:r>
            <a:r>
              <a:rPr lang="en-US" dirty="0" err="1" smtClean="0"/>
              <a:t>trên</a:t>
            </a:r>
            <a:r>
              <a:rPr lang="en-US" dirty="0" smtClean="0"/>
              <a:t> </a:t>
            </a:r>
            <a:r>
              <a:rPr lang="en-US" dirty="0" err="1" smtClean="0"/>
              <a:t>hệ</a:t>
            </a:r>
            <a:r>
              <a:rPr lang="en-US" dirty="0" smtClean="0"/>
              <a:t> </a:t>
            </a:r>
            <a:r>
              <a:rPr lang="en-US" dirty="0" err="1" smtClean="0"/>
              <a:t>trục</a:t>
            </a:r>
            <a:r>
              <a:rPr lang="en-US" dirty="0" smtClean="0"/>
              <a:t> </a:t>
            </a:r>
            <a:r>
              <a:rPr lang="en-US" dirty="0" err="1" smtClean="0"/>
              <a:t>logarit</a:t>
            </a:r>
            <a:endParaRPr lang="en-US" dirty="0" smtClean="0"/>
          </a:p>
          <a:p>
            <a:pPr marL="0" indent="0">
              <a:buNone/>
            </a:pPr>
            <a:r>
              <a:rPr lang="en-US" dirty="0" err="1" smtClean="0"/>
              <a:t>Đặc</a:t>
            </a:r>
            <a:r>
              <a:rPr lang="en-US" dirty="0" smtClean="0"/>
              <a:t> </a:t>
            </a:r>
            <a:r>
              <a:rPr lang="en-US" dirty="0" err="1" smtClean="0"/>
              <a:t>tính</a:t>
            </a:r>
            <a:r>
              <a:rPr lang="en-US" dirty="0" smtClean="0"/>
              <a:t> U/I </a:t>
            </a:r>
            <a:r>
              <a:rPr lang="en-US" dirty="0" err="1" smtClean="0"/>
              <a:t>của</a:t>
            </a:r>
            <a:r>
              <a:rPr lang="en-US" dirty="0" smtClean="0"/>
              <a:t> </a:t>
            </a:r>
            <a:r>
              <a:rPr lang="en-US" dirty="0" err="1" smtClean="0"/>
              <a:t>Fenghua</a:t>
            </a: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840465" y="3048000"/>
            <a:ext cx="5734050" cy="3810000"/>
          </a:xfrm>
          <a:prstGeom prst="rect">
            <a:avLst/>
          </a:prstGeom>
        </p:spPr>
      </p:pic>
    </p:spTree>
    <p:extLst>
      <p:ext uri="{BB962C8B-B14F-4D97-AF65-F5344CB8AC3E}">
        <p14:creationId xmlns:p14="http://schemas.microsoft.com/office/powerpoint/2010/main" val="145666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984776"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tính</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03232" cy="591716"/>
          </a:xfrm>
        </p:spPr>
        <p:txBody>
          <a:bodyPr>
            <a:normAutofit/>
          </a:bodyPr>
          <a:lstStyle/>
          <a:p>
            <a:pPr marL="0" indent="0">
              <a:buNone/>
            </a:pPr>
            <a:r>
              <a:rPr lang="en-US" b="1" dirty="0" err="1" smtClean="0"/>
              <a:t>Cách</a:t>
            </a:r>
            <a:r>
              <a:rPr lang="en-US" b="1" dirty="0" smtClean="0"/>
              <a:t> </a:t>
            </a:r>
            <a:r>
              <a:rPr lang="en-US" b="1" dirty="0" err="1" smtClean="0"/>
              <a:t>xác</a:t>
            </a:r>
            <a:r>
              <a:rPr lang="en-US" b="1" dirty="0" smtClean="0"/>
              <a:t> </a:t>
            </a:r>
            <a:r>
              <a:rPr lang="en-US" b="1" dirty="0" err="1" smtClean="0"/>
              <a:t>định</a:t>
            </a:r>
            <a:r>
              <a:rPr lang="en-US" b="1" dirty="0" smtClean="0"/>
              <a:t> </a:t>
            </a:r>
            <a:r>
              <a:rPr lang="en-US" b="1" dirty="0" err="1" smtClean="0"/>
              <a:t>điểm</a:t>
            </a:r>
            <a:r>
              <a:rPr lang="en-US" b="1" dirty="0" smtClean="0"/>
              <a:t> </a:t>
            </a:r>
            <a:r>
              <a:rPr lang="en-US" b="1" dirty="0" err="1" smtClean="0"/>
              <a:t>làm</a:t>
            </a:r>
            <a:r>
              <a:rPr lang="en-US" b="1" dirty="0" smtClean="0"/>
              <a:t> </a:t>
            </a:r>
            <a:r>
              <a:rPr lang="en-US" b="1" dirty="0" err="1" smtClean="0"/>
              <a:t>việc</a:t>
            </a:r>
            <a:r>
              <a:rPr lang="en-US" b="1" dirty="0" smtClean="0"/>
              <a:t> </a:t>
            </a:r>
            <a:r>
              <a:rPr lang="en-US" b="1" dirty="0" err="1" smtClean="0"/>
              <a:t>của</a:t>
            </a:r>
            <a:r>
              <a:rPr lang="en-US" b="1" dirty="0" smtClean="0"/>
              <a:t> </a:t>
            </a:r>
            <a:r>
              <a:rPr lang="en-US" b="1" dirty="0" err="1" smtClean="0"/>
              <a:t>varistor</a:t>
            </a:r>
            <a:endParaRPr lang="en-US" b="1" dirty="0" smtClean="0"/>
          </a:p>
          <a:p>
            <a:pPr marL="0" indent="0">
              <a:buNone/>
            </a:pPr>
            <a:endParaRPr lang="vi-VN"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32730" y="1784846"/>
            <a:ext cx="8027702" cy="121210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Trong</a:t>
            </a:r>
            <a:r>
              <a:rPr lang="en-US" dirty="0" smtClean="0"/>
              <a:t> </a:t>
            </a:r>
            <a:r>
              <a:rPr lang="en-US" dirty="0" err="1" smtClean="0"/>
              <a:t>thức</a:t>
            </a:r>
            <a:r>
              <a:rPr lang="en-US" dirty="0" smtClean="0"/>
              <a:t> </a:t>
            </a:r>
            <a:r>
              <a:rPr lang="en-US" dirty="0" err="1" smtClean="0"/>
              <a:t>tế</a:t>
            </a:r>
            <a:r>
              <a:rPr lang="en-US" dirty="0" smtClean="0"/>
              <a:t> </a:t>
            </a:r>
            <a:r>
              <a:rPr lang="en-US" dirty="0" err="1" smtClean="0"/>
              <a:t>các</a:t>
            </a:r>
            <a:r>
              <a:rPr lang="en-US" dirty="0" smtClean="0"/>
              <a:t> </a:t>
            </a:r>
            <a:r>
              <a:rPr lang="en-US" dirty="0" err="1" smtClean="0"/>
              <a:t>đưỡng</a:t>
            </a:r>
            <a:r>
              <a:rPr lang="en-US" dirty="0" smtClean="0"/>
              <a:t> </a:t>
            </a:r>
            <a:r>
              <a:rPr lang="en-US" dirty="0" err="1" smtClean="0"/>
              <a:t>đặc</a:t>
            </a:r>
            <a:r>
              <a:rPr lang="en-US" dirty="0" smtClean="0"/>
              <a:t> </a:t>
            </a:r>
            <a:r>
              <a:rPr lang="en-US" dirty="0" err="1" smtClean="0"/>
              <a:t>tính</a:t>
            </a:r>
            <a:r>
              <a:rPr lang="en-US" dirty="0" smtClean="0"/>
              <a:t> </a:t>
            </a:r>
            <a:r>
              <a:rPr lang="en-US" dirty="0" err="1" smtClean="0"/>
              <a:t>varistor</a:t>
            </a:r>
            <a:r>
              <a:rPr lang="en-US" dirty="0" smtClean="0"/>
              <a:t> </a:t>
            </a:r>
            <a:r>
              <a:rPr lang="en-US" dirty="0" err="1" smtClean="0"/>
              <a:t>lại</a:t>
            </a:r>
            <a:r>
              <a:rPr lang="en-US" dirty="0" smtClean="0"/>
              <a:t> </a:t>
            </a:r>
            <a:r>
              <a:rPr lang="en-US" dirty="0" err="1" smtClean="0"/>
              <a:t>cho</a:t>
            </a:r>
            <a:r>
              <a:rPr lang="en-US" dirty="0" smtClean="0"/>
              <a:t> </a:t>
            </a:r>
            <a:r>
              <a:rPr lang="en-US" dirty="0" err="1" smtClean="0"/>
              <a:t>trên</a:t>
            </a:r>
            <a:r>
              <a:rPr lang="en-US" dirty="0" smtClean="0"/>
              <a:t> </a:t>
            </a:r>
            <a:r>
              <a:rPr lang="en-US" dirty="0" err="1" smtClean="0"/>
              <a:t>hệ</a:t>
            </a:r>
            <a:r>
              <a:rPr lang="en-US" dirty="0" smtClean="0"/>
              <a:t> </a:t>
            </a:r>
            <a:r>
              <a:rPr lang="en-US" dirty="0" err="1" smtClean="0"/>
              <a:t>trục</a:t>
            </a:r>
            <a:r>
              <a:rPr lang="en-US" dirty="0" smtClean="0"/>
              <a:t> </a:t>
            </a:r>
            <a:r>
              <a:rPr lang="en-US" dirty="0" err="1" smtClean="0"/>
              <a:t>logarit</a:t>
            </a:r>
            <a:endParaRPr lang="en-US" dirty="0" smtClean="0"/>
          </a:p>
          <a:p>
            <a:pPr marL="0" indent="0">
              <a:buNone/>
            </a:pPr>
            <a:r>
              <a:rPr lang="en-US" dirty="0" err="1" smtClean="0"/>
              <a:t>Đặc</a:t>
            </a:r>
            <a:r>
              <a:rPr lang="en-US" dirty="0" smtClean="0"/>
              <a:t> </a:t>
            </a:r>
            <a:r>
              <a:rPr lang="en-US" dirty="0" err="1" smtClean="0"/>
              <a:t>tính</a:t>
            </a:r>
            <a:r>
              <a:rPr lang="en-US" dirty="0" smtClean="0"/>
              <a:t> U/I </a:t>
            </a:r>
            <a:r>
              <a:rPr lang="en-US" dirty="0" err="1" smtClean="0"/>
              <a:t>cho</a:t>
            </a:r>
            <a:r>
              <a:rPr lang="en-US" dirty="0" smtClean="0"/>
              <a:t> </a:t>
            </a:r>
            <a:r>
              <a:rPr lang="en-US" dirty="0" err="1" smtClean="0"/>
              <a:t>trong</a:t>
            </a:r>
            <a:r>
              <a:rPr lang="en-US" dirty="0" smtClean="0"/>
              <a:t> EPCOS</a:t>
            </a: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4707490" y="2996952"/>
            <a:ext cx="4020833" cy="3861048"/>
          </a:xfrm>
          <a:prstGeom prst="rect">
            <a:avLst/>
          </a:prstGeom>
        </p:spPr>
      </p:pic>
    </p:spTree>
    <p:extLst>
      <p:ext uri="{BB962C8B-B14F-4D97-AF65-F5344CB8AC3E}">
        <p14:creationId xmlns:p14="http://schemas.microsoft.com/office/powerpoint/2010/main" val="1001558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984776"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tính</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7427168" cy="2031876"/>
          </a:xfrm>
        </p:spPr>
        <p:txBody>
          <a:bodyPr>
            <a:normAutofit/>
          </a:bodyPr>
          <a:lstStyle/>
          <a:p>
            <a:pPr marL="0" indent="0">
              <a:buNone/>
            </a:pPr>
            <a:r>
              <a:rPr lang="en-US" sz="2400" b="1" i="1" dirty="0" err="1"/>
              <a:t>Tính</a:t>
            </a:r>
            <a:r>
              <a:rPr lang="en-US" sz="2400" b="1" i="1" dirty="0"/>
              <a:t> </a:t>
            </a:r>
            <a:r>
              <a:rPr lang="en-US" sz="2400" b="1" i="1" dirty="0" err="1"/>
              <a:t>toán</a:t>
            </a:r>
            <a:r>
              <a:rPr lang="en-US" sz="2400" b="1" i="1" dirty="0"/>
              <a:t> </a:t>
            </a:r>
            <a:r>
              <a:rPr lang="en-US" sz="2400" b="1" i="1" dirty="0" err="1"/>
              <a:t>thông</a:t>
            </a:r>
            <a:r>
              <a:rPr lang="en-US" sz="2400" b="1" i="1" dirty="0"/>
              <a:t> </a:t>
            </a:r>
            <a:r>
              <a:rPr lang="en-US" sz="2400" b="1" i="1" dirty="0" err="1"/>
              <a:t>số</a:t>
            </a:r>
            <a:r>
              <a:rPr lang="en-US" sz="2400" b="1" i="1" dirty="0"/>
              <a:t> </a:t>
            </a:r>
            <a:r>
              <a:rPr lang="en-US" sz="2400" b="1" i="1" dirty="0" err="1"/>
              <a:t>điện</a:t>
            </a:r>
            <a:r>
              <a:rPr lang="en-US" sz="2400" b="1" i="1" dirty="0"/>
              <a:t> </a:t>
            </a:r>
            <a:r>
              <a:rPr lang="en-US" sz="2400" b="1" i="1" dirty="0" err="1"/>
              <a:t>áp</a:t>
            </a:r>
            <a:r>
              <a:rPr lang="en-US" sz="2400" b="1" i="1" dirty="0"/>
              <a:t> </a:t>
            </a:r>
            <a:r>
              <a:rPr lang="en-US" sz="2400" b="1" i="1" dirty="0" err="1"/>
              <a:t>và</a:t>
            </a:r>
            <a:r>
              <a:rPr lang="en-US" sz="2400" b="1" i="1" dirty="0"/>
              <a:t> </a:t>
            </a:r>
            <a:r>
              <a:rPr lang="en-US" sz="2400" b="1" i="1" dirty="0" err="1"/>
              <a:t>dòng</a:t>
            </a:r>
            <a:r>
              <a:rPr lang="en-US" sz="2400" b="1" i="1" dirty="0"/>
              <a:t> </a:t>
            </a:r>
            <a:r>
              <a:rPr lang="en-US" sz="2400" b="1" i="1" dirty="0" err="1"/>
              <a:t>điện</a:t>
            </a:r>
            <a:r>
              <a:rPr lang="en-US" sz="2400" b="1" i="1" dirty="0"/>
              <a:t> </a:t>
            </a:r>
            <a:r>
              <a:rPr lang="en-US" sz="2400" b="1" i="1" dirty="0" err="1"/>
              <a:t>bảo</a:t>
            </a:r>
            <a:r>
              <a:rPr lang="en-US" sz="2400" b="1" i="1" dirty="0"/>
              <a:t> </a:t>
            </a:r>
            <a:r>
              <a:rPr lang="en-US" sz="2400" b="1" i="1" dirty="0" err="1"/>
              <a:t>vệ</a:t>
            </a:r>
            <a:endParaRPr lang="vi-VN" sz="2400" b="1" i="1" dirty="0"/>
          </a:p>
          <a:p>
            <a:pPr marL="0" indent="0">
              <a:buNone/>
            </a:pPr>
            <a:r>
              <a:rPr lang="vi-VN" sz="2400" dirty="0"/>
              <a:t>Xác định U</a:t>
            </a:r>
            <a:r>
              <a:rPr lang="vi-VN" sz="2400" baseline="-25000" dirty="0"/>
              <a:t>var </a:t>
            </a:r>
            <a:r>
              <a:rPr lang="vi-VN" sz="2400" dirty="0"/>
              <a:t>và I</a:t>
            </a:r>
            <a:r>
              <a:rPr lang="vi-VN" sz="2400" baseline="-25000" dirty="0"/>
              <a:t>var</a:t>
            </a:r>
            <a:r>
              <a:rPr lang="vi-VN" sz="2400" dirty="0"/>
              <a:t> bằng đồ thị</a:t>
            </a:r>
            <a:endParaRPr lang="vi-VN" sz="2400"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50492" y="1986532"/>
            <a:ext cx="8027702"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Dựng</a:t>
            </a:r>
            <a:r>
              <a:rPr lang="en-US" sz="2400" dirty="0" smtClean="0"/>
              <a:t> </a:t>
            </a:r>
            <a:r>
              <a:rPr lang="en-US" sz="2400" dirty="0" err="1" smtClean="0"/>
              <a:t>đồ</a:t>
            </a:r>
            <a:r>
              <a:rPr lang="en-US" sz="2400" dirty="0" smtClean="0"/>
              <a:t> </a:t>
            </a:r>
            <a:r>
              <a:rPr lang="en-US" sz="2400" dirty="0" err="1" smtClean="0"/>
              <a:t>thị</a:t>
            </a:r>
            <a:r>
              <a:rPr lang="en-US" sz="2400" dirty="0" smtClean="0"/>
              <a:t> ĐT </a:t>
            </a:r>
            <a:r>
              <a:rPr lang="en-US" sz="2400" dirty="0" err="1" smtClean="0"/>
              <a:t>tải</a:t>
            </a:r>
            <a:r>
              <a:rPr lang="en-US" sz="2400" dirty="0" smtClean="0"/>
              <a:t> </a:t>
            </a:r>
            <a:r>
              <a:rPr lang="en-US" sz="2400" dirty="0" err="1" smtClean="0"/>
              <a:t>trên</a:t>
            </a:r>
            <a:r>
              <a:rPr lang="en-US" sz="2400" dirty="0" smtClean="0"/>
              <a:t> </a:t>
            </a:r>
            <a:r>
              <a:rPr lang="en-US" sz="2400" dirty="0" err="1" smtClean="0"/>
              <a:t>đặc</a:t>
            </a:r>
            <a:r>
              <a:rPr lang="en-US" sz="2400" dirty="0" smtClean="0"/>
              <a:t> </a:t>
            </a:r>
            <a:r>
              <a:rPr lang="en-US" sz="2400" dirty="0" err="1" smtClean="0"/>
              <a:t>tính</a:t>
            </a:r>
            <a:r>
              <a:rPr lang="en-US" sz="2400" dirty="0" smtClean="0"/>
              <a:t> </a:t>
            </a:r>
            <a:r>
              <a:rPr lang="en-US" sz="2400" dirty="0" err="1" smtClean="0"/>
              <a:t>varistor</a:t>
            </a:r>
            <a:endParaRPr lang="vi-VN" sz="2400"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sp>
        <p:nvSpPr>
          <p:cNvPr id="17" name="Rectangle 3"/>
          <p:cNvSpPr txBox="1">
            <a:spLocks noChangeArrowheads="1"/>
          </p:cNvSpPr>
          <p:nvPr/>
        </p:nvSpPr>
        <p:spPr>
          <a:xfrm>
            <a:off x="471356" y="2492896"/>
            <a:ext cx="7989076" cy="18745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Ví</a:t>
            </a:r>
            <a:r>
              <a:rPr lang="en-US" sz="2400" dirty="0" smtClean="0"/>
              <a:t> </a:t>
            </a:r>
            <a:r>
              <a:rPr lang="en-US" sz="2400" dirty="0" err="1" smtClean="0"/>
              <a:t>dụ</a:t>
            </a:r>
            <a:r>
              <a:rPr lang="en-US" sz="2400" dirty="0" smtClean="0"/>
              <a:t> </a:t>
            </a:r>
            <a:r>
              <a:rPr lang="en-US" sz="2400" dirty="0" err="1" smtClean="0"/>
              <a:t>đặc</a:t>
            </a:r>
            <a:r>
              <a:rPr lang="en-US" sz="2400" dirty="0" smtClean="0"/>
              <a:t> </a:t>
            </a:r>
            <a:r>
              <a:rPr lang="en-US" sz="2400" dirty="0" err="1" smtClean="0"/>
              <a:t>tính</a:t>
            </a:r>
            <a:r>
              <a:rPr lang="en-US" sz="2400" dirty="0" smtClean="0"/>
              <a:t> </a:t>
            </a:r>
            <a:r>
              <a:rPr lang="en-US" sz="2400" dirty="0" err="1" smtClean="0"/>
              <a:t>tải</a:t>
            </a:r>
            <a:r>
              <a:rPr lang="en-US" sz="2400" dirty="0" smtClean="0"/>
              <a:t> </a:t>
            </a:r>
            <a:r>
              <a:rPr lang="en-US" sz="2400" dirty="0" err="1" smtClean="0"/>
              <a:t>cho</a:t>
            </a:r>
            <a:r>
              <a:rPr lang="en-US" sz="2400" dirty="0" smtClean="0"/>
              <a:t> </a:t>
            </a:r>
            <a:r>
              <a:rPr lang="en-US" sz="2400" dirty="0" err="1" smtClean="0"/>
              <a:t>xung</a:t>
            </a:r>
            <a:r>
              <a:rPr lang="en-US" sz="2400" dirty="0" smtClean="0"/>
              <a:t> 6000V</a:t>
            </a:r>
            <a:endParaRPr lang="vi-VN"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097742"/>
            <a:ext cx="7550226" cy="51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2" y="3840829"/>
            <a:ext cx="7550227" cy="51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503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984776"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tính</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7427168" cy="2031876"/>
          </a:xfrm>
        </p:spPr>
        <p:txBody>
          <a:bodyPr>
            <a:normAutofit/>
          </a:bodyPr>
          <a:lstStyle/>
          <a:p>
            <a:pPr marL="0" indent="0">
              <a:buNone/>
            </a:pPr>
            <a:r>
              <a:rPr lang="en-US" sz="2400" b="1" i="1" dirty="0" err="1"/>
              <a:t>Tính</a:t>
            </a:r>
            <a:r>
              <a:rPr lang="en-US" sz="2400" b="1" i="1" dirty="0"/>
              <a:t> </a:t>
            </a:r>
            <a:r>
              <a:rPr lang="en-US" sz="2400" b="1" i="1" dirty="0" err="1"/>
              <a:t>toán</a:t>
            </a:r>
            <a:r>
              <a:rPr lang="en-US" sz="2400" b="1" i="1" dirty="0"/>
              <a:t> </a:t>
            </a:r>
            <a:r>
              <a:rPr lang="en-US" sz="2400" b="1" i="1" dirty="0" err="1"/>
              <a:t>thông</a:t>
            </a:r>
            <a:r>
              <a:rPr lang="en-US" sz="2400" b="1" i="1" dirty="0"/>
              <a:t> </a:t>
            </a:r>
            <a:r>
              <a:rPr lang="en-US" sz="2400" b="1" i="1" dirty="0" err="1"/>
              <a:t>số</a:t>
            </a:r>
            <a:r>
              <a:rPr lang="en-US" sz="2400" b="1" i="1" dirty="0"/>
              <a:t> </a:t>
            </a:r>
            <a:r>
              <a:rPr lang="en-US" sz="2400" b="1" i="1" dirty="0" err="1"/>
              <a:t>điện</a:t>
            </a:r>
            <a:r>
              <a:rPr lang="en-US" sz="2400" b="1" i="1" dirty="0"/>
              <a:t> </a:t>
            </a:r>
            <a:r>
              <a:rPr lang="en-US" sz="2400" b="1" i="1" dirty="0" err="1"/>
              <a:t>áp</a:t>
            </a:r>
            <a:r>
              <a:rPr lang="en-US" sz="2400" b="1" i="1" dirty="0"/>
              <a:t> </a:t>
            </a:r>
            <a:r>
              <a:rPr lang="en-US" sz="2400" b="1" i="1" dirty="0" err="1"/>
              <a:t>và</a:t>
            </a:r>
            <a:r>
              <a:rPr lang="en-US" sz="2400" b="1" i="1" dirty="0"/>
              <a:t> </a:t>
            </a:r>
            <a:r>
              <a:rPr lang="en-US" sz="2400" b="1" i="1" dirty="0" err="1"/>
              <a:t>dòng</a:t>
            </a:r>
            <a:r>
              <a:rPr lang="en-US" sz="2400" b="1" i="1" dirty="0"/>
              <a:t> </a:t>
            </a:r>
            <a:r>
              <a:rPr lang="en-US" sz="2400" b="1" i="1" dirty="0" err="1"/>
              <a:t>điện</a:t>
            </a:r>
            <a:r>
              <a:rPr lang="en-US" sz="2400" b="1" i="1" dirty="0"/>
              <a:t> </a:t>
            </a:r>
            <a:r>
              <a:rPr lang="en-US" sz="2400" b="1" i="1" dirty="0" err="1"/>
              <a:t>bảo</a:t>
            </a:r>
            <a:r>
              <a:rPr lang="en-US" sz="2400" b="1" i="1" dirty="0"/>
              <a:t> </a:t>
            </a:r>
            <a:r>
              <a:rPr lang="en-US" sz="2400" b="1" i="1" dirty="0" err="1"/>
              <a:t>vệ</a:t>
            </a:r>
            <a:endParaRPr lang="vi-VN" sz="2400" b="1" i="1" dirty="0"/>
          </a:p>
          <a:p>
            <a:pPr marL="0" indent="0">
              <a:buNone/>
            </a:pPr>
            <a:r>
              <a:rPr lang="vi-VN" sz="2400" dirty="0"/>
              <a:t>Xác định U</a:t>
            </a:r>
            <a:r>
              <a:rPr lang="vi-VN" sz="2400" baseline="-25000" dirty="0"/>
              <a:t>var </a:t>
            </a:r>
            <a:r>
              <a:rPr lang="vi-VN" sz="2400" dirty="0"/>
              <a:t>và I</a:t>
            </a:r>
            <a:r>
              <a:rPr lang="vi-VN" sz="2400" baseline="-25000" dirty="0"/>
              <a:t>var</a:t>
            </a:r>
            <a:r>
              <a:rPr lang="vi-VN" sz="2400" dirty="0"/>
              <a:t> bằng đồ thị</a:t>
            </a:r>
            <a:endParaRPr lang="vi-VN" sz="2400" b="1" dirty="0"/>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50492" y="1986532"/>
            <a:ext cx="8027702"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Dựng</a:t>
            </a:r>
            <a:r>
              <a:rPr lang="en-US" sz="2400" dirty="0" smtClean="0"/>
              <a:t> </a:t>
            </a:r>
            <a:r>
              <a:rPr lang="en-US" sz="2400" dirty="0" err="1" smtClean="0"/>
              <a:t>đồ</a:t>
            </a:r>
            <a:r>
              <a:rPr lang="en-US" sz="2400" dirty="0" smtClean="0"/>
              <a:t> </a:t>
            </a:r>
            <a:r>
              <a:rPr lang="en-US" sz="2400" dirty="0" err="1" smtClean="0"/>
              <a:t>thị</a:t>
            </a:r>
            <a:r>
              <a:rPr lang="en-US" sz="2400" dirty="0" smtClean="0"/>
              <a:t> ĐT </a:t>
            </a:r>
            <a:r>
              <a:rPr lang="en-US" sz="2400" dirty="0" err="1" smtClean="0"/>
              <a:t>tải</a:t>
            </a:r>
            <a:r>
              <a:rPr lang="en-US" sz="2400" dirty="0" smtClean="0"/>
              <a:t> </a:t>
            </a:r>
            <a:r>
              <a:rPr lang="en-US" sz="2400" dirty="0" err="1" smtClean="0"/>
              <a:t>trên</a:t>
            </a:r>
            <a:r>
              <a:rPr lang="en-US" sz="2400" dirty="0" smtClean="0"/>
              <a:t> </a:t>
            </a:r>
            <a:r>
              <a:rPr lang="en-US" sz="2400" dirty="0" err="1" smtClean="0"/>
              <a:t>đặc</a:t>
            </a:r>
            <a:r>
              <a:rPr lang="en-US" sz="2400" dirty="0" smtClean="0"/>
              <a:t> </a:t>
            </a:r>
            <a:r>
              <a:rPr lang="en-US" sz="2400" dirty="0" err="1" smtClean="0"/>
              <a:t>tính</a:t>
            </a:r>
            <a:r>
              <a:rPr lang="en-US" sz="2400" dirty="0" smtClean="0"/>
              <a:t> </a:t>
            </a:r>
            <a:r>
              <a:rPr lang="en-US" sz="2400" dirty="0" err="1" smtClean="0"/>
              <a:t>varistor</a:t>
            </a:r>
            <a:endParaRPr lang="vi-VN" sz="2400"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grpSp>
        <p:nvGrpSpPr>
          <p:cNvPr id="8" name="Group 7"/>
          <p:cNvGrpSpPr/>
          <p:nvPr/>
        </p:nvGrpSpPr>
        <p:grpSpPr>
          <a:xfrm>
            <a:off x="2774814" y="2520356"/>
            <a:ext cx="6177280" cy="4219575"/>
            <a:chOff x="0" y="0"/>
            <a:chExt cx="6177280" cy="4219575"/>
          </a:xfrm>
        </p:grpSpPr>
        <p:grpSp>
          <p:nvGrpSpPr>
            <p:cNvPr id="11" name="Group 10"/>
            <p:cNvGrpSpPr/>
            <p:nvPr/>
          </p:nvGrpSpPr>
          <p:grpSpPr>
            <a:xfrm>
              <a:off x="0" y="0"/>
              <a:ext cx="6177280" cy="3944620"/>
              <a:chOff x="0" y="0"/>
              <a:chExt cx="6177516" cy="3944679"/>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77516" cy="3944679"/>
              </a:xfrm>
              <a:prstGeom prst="rect">
                <a:avLst/>
              </a:prstGeom>
            </p:spPr>
          </p:pic>
          <p:sp>
            <p:nvSpPr>
              <p:cNvPr id="16" name="Freeform 15"/>
              <p:cNvSpPr/>
              <p:nvPr/>
            </p:nvSpPr>
            <p:spPr>
              <a:xfrm>
                <a:off x="552893" y="446568"/>
                <a:ext cx="4529469" cy="3040911"/>
              </a:xfrm>
              <a:custGeom>
                <a:avLst/>
                <a:gdLst>
                  <a:gd name="connsiteX0" fmla="*/ 0 w 4335518"/>
                  <a:gd name="connsiteY0" fmla="*/ 0 h 6006662"/>
                  <a:gd name="connsiteX1" fmla="*/ 3957145 w 4335518"/>
                  <a:gd name="connsiteY1" fmla="*/ 173421 h 6006662"/>
                  <a:gd name="connsiteX2" fmla="*/ 4225159 w 4335518"/>
                  <a:gd name="connsiteY2" fmla="*/ 1119352 h 6006662"/>
                  <a:gd name="connsiteX3" fmla="*/ 4303987 w 4335518"/>
                  <a:gd name="connsiteY3" fmla="*/ 1828800 h 6006662"/>
                  <a:gd name="connsiteX4" fmla="*/ 4335518 w 4335518"/>
                  <a:gd name="connsiteY4" fmla="*/ 6006662 h 6006662"/>
                  <a:gd name="connsiteX5" fmla="*/ 4272456 w 4335518"/>
                  <a:gd name="connsiteY5" fmla="*/ 6006662 h 6006662"/>
                  <a:gd name="connsiteX0" fmla="*/ 0 w 4335518"/>
                  <a:gd name="connsiteY0" fmla="*/ 0 h 6590203"/>
                  <a:gd name="connsiteX1" fmla="*/ 3957145 w 4335518"/>
                  <a:gd name="connsiteY1" fmla="*/ 173421 h 6590203"/>
                  <a:gd name="connsiteX2" fmla="*/ 4225159 w 4335518"/>
                  <a:gd name="connsiteY2" fmla="*/ 1119352 h 6590203"/>
                  <a:gd name="connsiteX3" fmla="*/ 4303987 w 4335518"/>
                  <a:gd name="connsiteY3" fmla="*/ 1828800 h 6590203"/>
                  <a:gd name="connsiteX4" fmla="*/ 4335518 w 4335518"/>
                  <a:gd name="connsiteY4" fmla="*/ 6006662 h 6590203"/>
                  <a:gd name="connsiteX5" fmla="*/ 4335518 w 4335518"/>
                  <a:gd name="connsiteY5" fmla="*/ 6590203 h 6590203"/>
                  <a:gd name="connsiteX0" fmla="*/ 0 w 4335518"/>
                  <a:gd name="connsiteY0" fmla="*/ 0 h 6590203"/>
                  <a:gd name="connsiteX1" fmla="*/ 3957145 w 4335518"/>
                  <a:gd name="connsiteY1" fmla="*/ 173421 h 6590203"/>
                  <a:gd name="connsiteX2" fmla="*/ 4083620 w 4335518"/>
                  <a:gd name="connsiteY2" fmla="*/ 425680 h 6590203"/>
                  <a:gd name="connsiteX3" fmla="*/ 4225159 w 4335518"/>
                  <a:gd name="connsiteY3" fmla="*/ 1119352 h 6590203"/>
                  <a:gd name="connsiteX4" fmla="*/ 4303987 w 4335518"/>
                  <a:gd name="connsiteY4" fmla="*/ 1828800 h 6590203"/>
                  <a:gd name="connsiteX5" fmla="*/ 4335518 w 4335518"/>
                  <a:gd name="connsiteY5" fmla="*/ 6006662 h 6590203"/>
                  <a:gd name="connsiteX6" fmla="*/ 4335518 w 4335518"/>
                  <a:gd name="connsiteY6" fmla="*/ 6590203 h 6590203"/>
                  <a:gd name="connsiteX0" fmla="*/ 0 w 4335518"/>
                  <a:gd name="connsiteY0" fmla="*/ 0 h 6590203"/>
                  <a:gd name="connsiteX1" fmla="*/ 2964173 w 4335518"/>
                  <a:gd name="connsiteY1" fmla="*/ 78830 h 6590203"/>
                  <a:gd name="connsiteX2" fmla="*/ 3957145 w 4335518"/>
                  <a:gd name="connsiteY2" fmla="*/ 173421 h 6590203"/>
                  <a:gd name="connsiteX3" fmla="*/ 4083620 w 4335518"/>
                  <a:gd name="connsiteY3" fmla="*/ 425680 h 6590203"/>
                  <a:gd name="connsiteX4" fmla="*/ 4225159 w 4335518"/>
                  <a:gd name="connsiteY4" fmla="*/ 1119352 h 6590203"/>
                  <a:gd name="connsiteX5" fmla="*/ 4303987 w 4335518"/>
                  <a:gd name="connsiteY5" fmla="*/ 1828800 h 6590203"/>
                  <a:gd name="connsiteX6" fmla="*/ 4335518 w 4335518"/>
                  <a:gd name="connsiteY6" fmla="*/ 6006662 h 6590203"/>
                  <a:gd name="connsiteX7" fmla="*/ 4335518 w 4335518"/>
                  <a:gd name="connsiteY7" fmla="*/ 6590203 h 6590203"/>
                  <a:gd name="connsiteX0" fmla="*/ 0 w 4335518"/>
                  <a:gd name="connsiteY0" fmla="*/ 0 h 6590203"/>
                  <a:gd name="connsiteX1" fmla="*/ 2964173 w 4335518"/>
                  <a:gd name="connsiteY1" fmla="*/ 78830 h 6590203"/>
                  <a:gd name="connsiteX2" fmla="*/ 3500246 w 4335518"/>
                  <a:gd name="connsiteY2" fmla="*/ 78830 h 6590203"/>
                  <a:gd name="connsiteX3" fmla="*/ 3957145 w 4335518"/>
                  <a:gd name="connsiteY3" fmla="*/ 173421 h 6590203"/>
                  <a:gd name="connsiteX4" fmla="*/ 4083620 w 4335518"/>
                  <a:gd name="connsiteY4" fmla="*/ 425680 h 6590203"/>
                  <a:gd name="connsiteX5" fmla="*/ 4225159 w 4335518"/>
                  <a:gd name="connsiteY5" fmla="*/ 1119352 h 6590203"/>
                  <a:gd name="connsiteX6" fmla="*/ 4303987 w 4335518"/>
                  <a:gd name="connsiteY6" fmla="*/ 1828800 h 6590203"/>
                  <a:gd name="connsiteX7" fmla="*/ 4335518 w 4335518"/>
                  <a:gd name="connsiteY7" fmla="*/ 6006662 h 6590203"/>
                  <a:gd name="connsiteX8" fmla="*/ 4335518 w 4335518"/>
                  <a:gd name="connsiteY8" fmla="*/ 6590203 h 6590203"/>
                  <a:gd name="connsiteX0" fmla="*/ 0 w 4335518"/>
                  <a:gd name="connsiteY0" fmla="*/ 12136 h 6602339"/>
                  <a:gd name="connsiteX1" fmla="*/ 2790993 w 4335518"/>
                  <a:gd name="connsiteY1" fmla="*/ 12136 h 6602339"/>
                  <a:gd name="connsiteX2" fmla="*/ 3500246 w 4335518"/>
                  <a:gd name="connsiteY2" fmla="*/ 90966 h 6602339"/>
                  <a:gd name="connsiteX3" fmla="*/ 3957145 w 4335518"/>
                  <a:gd name="connsiteY3" fmla="*/ 185557 h 6602339"/>
                  <a:gd name="connsiteX4" fmla="*/ 4083620 w 4335518"/>
                  <a:gd name="connsiteY4" fmla="*/ 437816 h 6602339"/>
                  <a:gd name="connsiteX5" fmla="*/ 4225159 w 4335518"/>
                  <a:gd name="connsiteY5" fmla="*/ 1131488 h 6602339"/>
                  <a:gd name="connsiteX6" fmla="*/ 4303987 w 4335518"/>
                  <a:gd name="connsiteY6" fmla="*/ 1840936 h 6602339"/>
                  <a:gd name="connsiteX7" fmla="*/ 4335518 w 4335518"/>
                  <a:gd name="connsiteY7" fmla="*/ 6018798 h 6602339"/>
                  <a:gd name="connsiteX8" fmla="*/ 4335518 w 4335518"/>
                  <a:gd name="connsiteY8" fmla="*/ 6602339 h 6602339"/>
                  <a:gd name="connsiteX0" fmla="*/ 0 w 4335518"/>
                  <a:gd name="connsiteY0" fmla="*/ 0 h 6590203"/>
                  <a:gd name="connsiteX1" fmla="*/ 2695810 w 4335518"/>
                  <a:gd name="connsiteY1" fmla="*/ 39758 h 6590203"/>
                  <a:gd name="connsiteX2" fmla="*/ 3500246 w 4335518"/>
                  <a:gd name="connsiteY2" fmla="*/ 78830 h 6590203"/>
                  <a:gd name="connsiteX3" fmla="*/ 3957145 w 4335518"/>
                  <a:gd name="connsiteY3" fmla="*/ 173421 h 6590203"/>
                  <a:gd name="connsiteX4" fmla="*/ 4083620 w 4335518"/>
                  <a:gd name="connsiteY4" fmla="*/ 425680 h 6590203"/>
                  <a:gd name="connsiteX5" fmla="*/ 4225159 w 4335518"/>
                  <a:gd name="connsiteY5" fmla="*/ 1119352 h 6590203"/>
                  <a:gd name="connsiteX6" fmla="*/ 4303987 w 4335518"/>
                  <a:gd name="connsiteY6" fmla="*/ 1828800 h 6590203"/>
                  <a:gd name="connsiteX7" fmla="*/ 4335518 w 4335518"/>
                  <a:gd name="connsiteY7" fmla="*/ 6006662 h 6590203"/>
                  <a:gd name="connsiteX8" fmla="*/ 4335518 w 4335518"/>
                  <a:gd name="connsiteY8" fmla="*/ 6590203 h 6590203"/>
                  <a:gd name="connsiteX0" fmla="*/ 0 w 4335518"/>
                  <a:gd name="connsiteY0" fmla="*/ 0 h 6590203"/>
                  <a:gd name="connsiteX1" fmla="*/ 2695810 w 4335518"/>
                  <a:gd name="connsiteY1" fmla="*/ 39758 h 6590203"/>
                  <a:gd name="connsiteX2" fmla="*/ 3500246 w 4335518"/>
                  <a:gd name="connsiteY2" fmla="*/ 78830 h 6590203"/>
                  <a:gd name="connsiteX3" fmla="*/ 3957145 w 4335518"/>
                  <a:gd name="connsiteY3" fmla="*/ 173421 h 6590203"/>
                  <a:gd name="connsiteX4" fmla="*/ 4083620 w 4335518"/>
                  <a:gd name="connsiteY4" fmla="*/ 425680 h 6590203"/>
                  <a:gd name="connsiteX5" fmla="*/ 4225159 w 4335518"/>
                  <a:gd name="connsiteY5" fmla="*/ 1119352 h 6590203"/>
                  <a:gd name="connsiteX6" fmla="*/ 4303987 w 4335518"/>
                  <a:gd name="connsiteY6" fmla="*/ 1828800 h 6590203"/>
                  <a:gd name="connsiteX7" fmla="*/ 4335518 w 4335518"/>
                  <a:gd name="connsiteY7" fmla="*/ 6006662 h 6590203"/>
                  <a:gd name="connsiteX8" fmla="*/ 4335518 w 4335518"/>
                  <a:gd name="connsiteY8" fmla="*/ 6590203 h 6590203"/>
                  <a:gd name="connsiteX0" fmla="*/ 0 w 4335518"/>
                  <a:gd name="connsiteY0" fmla="*/ 0 h 6590203"/>
                  <a:gd name="connsiteX1" fmla="*/ 2695810 w 4335518"/>
                  <a:gd name="connsiteY1" fmla="*/ 39758 h 6590203"/>
                  <a:gd name="connsiteX2" fmla="*/ 3500246 w 4335518"/>
                  <a:gd name="connsiteY2" fmla="*/ 78830 h 6590203"/>
                  <a:gd name="connsiteX3" fmla="*/ 3957145 w 4335518"/>
                  <a:gd name="connsiteY3" fmla="*/ 173421 h 6590203"/>
                  <a:gd name="connsiteX4" fmla="*/ 4083620 w 4335518"/>
                  <a:gd name="connsiteY4" fmla="*/ 425680 h 6590203"/>
                  <a:gd name="connsiteX5" fmla="*/ 4225159 w 4335518"/>
                  <a:gd name="connsiteY5" fmla="*/ 1119352 h 6590203"/>
                  <a:gd name="connsiteX6" fmla="*/ 4303987 w 4335518"/>
                  <a:gd name="connsiteY6" fmla="*/ 1828800 h 6590203"/>
                  <a:gd name="connsiteX7" fmla="*/ 4335518 w 4335518"/>
                  <a:gd name="connsiteY7" fmla="*/ 6006662 h 6590203"/>
                  <a:gd name="connsiteX8" fmla="*/ 4335518 w 4335518"/>
                  <a:gd name="connsiteY8" fmla="*/ 6590203 h 6590203"/>
                  <a:gd name="connsiteX0" fmla="*/ 0 w 4383603"/>
                  <a:gd name="connsiteY0" fmla="*/ 0 h 6590203"/>
                  <a:gd name="connsiteX1" fmla="*/ 2695810 w 4383603"/>
                  <a:gd name="connsiteY1" fmla="*/ 39758 h 6590203"/>
                  <a:gd name="connsiteX2" fmla="*/ 3500246 w 4383603"/>
                  <a:gd name="connsiteY2" fmla="*/ 78830 h 6590203"/>
                  <a:gd name="connsiteX3" fmla="*/ 3957145 w 4383603"/>
                  <a:gd name="connsiteY3" fmla="*/ 173421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518 w 4383603"/>
                  <a:gd name="connsiteY7" fmla="*/ 6006662 h 6590203"/>
                  <a:gd name="connsiteX8" fmla="*/ 4383603 w 4383603"/>
                  <a:gd name="connsiteY8" fmla="*/ 6590203 h 6590203"/>
                  <a:gd name="connsiteX0" fmla="*/ 0 w 4383603"/>
                  <a:gd name="connsiteY0" fmla="*/ 0 h 6590203"/>
                  <a:gd name="connsiteX1" fmla="*/ 2695810 w 4383603"/>
                  <a:gd name="connsiteY1" fmla="*/ 39758 h 6590203"/>
                  <a:gd name="connsiteX2" fmla="*/ 3500246 w 4383603"/>
                  <a:gd name="connsiteY2" fmla="*/ 78830 h 6590203"/>
                  <a:gd name="connsiteX3" fmla="*/ 3957145 w 4383603"/>
                  <a:gd name="connsiteY3" fmla="*/ 173421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43666 w 4383603"/>
                  <a:gd name="connsiteY7" fmla="*/ 5442263 h 6590203"/>
                  <a:gd name="connsiteX8" fmla="*/ 4383603 w 4383603"/>
                  <a:gd name="connsiteY8" fmla="*/ 6590203 h 6590203"/>
                  <a:gd name="connsiteX0" fmla="*/ 0 w 4383603"/>
                  <a:gd name="connsiteY0" fmla="*/ 0 h 6590203"/>
                  <a:gd name="connsiteX1" fmla="*/ 2695810 w 4383603"/>
                  <a:gd name="connsiteY1" fmla="*/ 39758 h 6590203"/>
                  <a:gd name="connsiteX2" fmla="*/ 3500246 w 4383603"/>
                  <a:gd name="connsiteY2" fmla="*/ 78830 h 6590203"/>
                  <a:gd name="connsiteX3" fmla="*/ 3957145 w 4383603"/>
                  <a:gd name="connsiteY3" fmla="*/ 173421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695810 w 4383603"/>
                  <a:gd name="connsiteY1" fmla="*/ 39758 h 6590203"/>
                  <a:gd name="connsiteX2" fmla="*/ 3500246 w 4383603"/>
                  <a:gd name="connsiteY2" fmla="*/ 78830 h 6590203"/>
                  <a:gd name="connsiteX3" fmla="*/ 3933575 w 4383603"/>
                  <a:gd name="connsiteY3" fmla="*/ 173423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695810 w 4383603"/>
                  <a:gd name="connsiteY1" fmla="*/ 39758 h 6590203"/>
                  <a:gd name="connsiteX2" fmla="*/ 3500246 w 4383603"/>
                  <a:gd name="connsiteY2" fmla="*/ 78830 h 6590203"/>
                  <a:gd name="connsiteX3" fmla="*/ 3933575 w 4383603"/>
                  <a:gd name="connsiteY3" fmla="*/ 173423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695810 w 4383603"/>
                  <a:gd name="connsiteY1" fmla="*/ 39758 h 6590203"/>
                  <a:gd name="connsiteX2" fmla="*/ 3500246 w 4383603"/>
                  <a:gd name="connsiteY2" fmla="*/ 78830 h 6590203"/>
                  <a:gd name="connsiteX3" fmla="*/ 3933575 w 4383603"/>
                  <a:gd name="connsiteY3" fmla="*/ 173423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695810 w 4383603"/>
                  <a:gd name="connsiteY1" fmla="*/ 39758 h 6590203"/>
                  <a:gd name="connsiteX2" fmla="*/ 3508456 w 4383603"/>
                  <a:gd name="connsiteY2" fmla="*/ 53379 h 6590203"/>
                  <a:gd name="connsiteX3" fmla="*/ 3933575 w 4383603"/>
                  <a:gd name="connsiteY3" fmla="*/ 173423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695810 w 4383603"/>
                  <a:gd name="connsiteY1" fmla="*/ 39758 h 6590203"/>
                  <a:gd name="connsiteX2" fmla="*/ 3508456 w 4383603"/>
                  <a:gd name="connsiteY2" fmla="*/ 53379 h 6590203"/>
                  <a:gd name="connsiteX3" fmla="*/ 3933575 w 4383603"/>
                  <a:gd name="connsiteY3" fmla="*/ 173423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12136 h 6602339"/>
                  <a:gd name="connsiteX1" fmla="*/ 2704021 w 4383603"/>
                  <a:gd name="connsiteY1" fmla="*/ 12136 h 6602339"/>
                  <a:gd name="connsiteX2" fmla="*/ 3508456 w 4383603"/>
                  <a:gd name="connsiteY2" fmla="*/ 65515 h 6602339"/>
                  <a:gd name="connsiteX3" fmla="*/ 3933575 w 4383603"/>
                  <a:gd name="connsiteY3" fmla="*/ 185559 h 6602339"/>
                  <a:gd name="connsiteX4" fmla="*/ 4083620 w 4383603"/>
                  <a:gd name="connsiteY4" fmla="*/ 437816 h 6602339"/>
                  <a:gd name="connsiteX5" fmla="*/ 4225159 w 4383603"/>
                  <a:gd name="connsiteY5" fmla="*/ 1131488 h 6602339"/>
                  <a:gd name="connsiteX6" fmla="*/ 4303987 w 4383603"/>
                  <a:gd name="connsiteY6" fmla="*/ 1840936 h 6602339"/>
                  <a:gd name="connsiteX7" fmla="*/ 4335910 w 4383603"/>
                  <a:gd name="connsiteY7" fmla="*/ 4683246 h 6602339"/>
                  <a:gd name="connsiteX8" fmla="*/ 4383603 w 4383603"/>
                  <a:gd name="connsiteY8" fmla="*/ 6602339 h 6602339"/>
                  <a:gd name="connsiteX0" fmla="*/ 0 w 4383603"/>
                  <a:gd name="connsiteY0" fmla="*/ 0 h 6590203"/>
                  <a:gd name="connsiteX1" fmla="*/ 2704021 w 4383603"/>
                  <a:gd name="connsiteY1" fmla="*/ 33937 h 6590203"/>
                  <a:gd name="connsiteX2" fmla="*/ 3508456 w 4383603"/>
                  <a:gd name="connsiteY2" fmla="*/ 53379 h 6590203"/>
                  <a:gd name="connsiteX3" fmla="*/ 3933575 w 4383603"/>
                  <a:gd name="connsiteY3" fmla="*/ 173423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933575 w 4383603"/>
                  <a:gd name="connsiteY3" fmla="*/ 173423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933575 w 4383603"/>
                  <a:gd name="connsiteY3" fmla="*/ 173423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974625 w 4383603"/>
                  <a:gd name="connsiteY3" fmla="*/ 207358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933575 w 4383603"/>
                  <a:gd name="connsiteY3" fmla="*/ 164940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876106 w 4383603"/>
                  <a:gd name="connsiteY3" fmla="*/ 131005 h 6590203"/>
                  <a:gd name="connsiteX4" fmla="*/ 4083620 w 4383603"/>
                  <a:gd name="connsiteY4" fmla="*/ 425680 h 6590203"/>
                  <a:gd name="connsiteX5" fmla="*/ 4225159 w 4383603"/>
                  <a:gd name="connsiteY5" fmla="*/ 1119352 h 6590203"/>
                  <a:gd name="connsiteX6" fmla="*/ 4303987 w 4383603"/>
                  <a:gd name="connsiteY6" fmla="*/ 1828800 h 6590203"/>
                  <a:gd name="connsiteX7" fmla="*/ 4335910 w 4383603"/>
                  <a:gd name="connsiteY7" fmla="*/ 4671110 h 6590203"/>
                  <a:gd name="connsiteX8" fmla="*/ 4383603 w 4383603"/>
                  <a:gd name="connsiteY8"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876106 w 4383603"/>
                  <a:gd name="connsiteY3" fmla="*/ 131005 h 6590203"/>
                  <a:gd name="connsiteX4" fmla="*/ 3998145 w 4383603"/>
                  <a:gd name="connsiteY4" fmla="*/ 229059 h 6590203"/>
                  <a:gd name="connsiteX5" fmla="*/ 4083620 w 4383603"/>
                  <a:gd name="connsiteY5" fmla="*/ 425680 h 6590203"/>
                  <a:gd name="connsiteX6" fmla="*/ 4225159 w 4383603"/>
                  <a:gd name="connsiteY6" fmla="*/ 1119352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876106 w 4383603"/>
                  <a:gd name="connsiteY3" fmla="*/ 131005 h 6590203"/>
                  <a:gd name="connsiteX4" fmla="*/ 3998145 w 4383603"/>
                  <a:gd name="connsiteY4" fmla="*/ 229059 h 6590203"/>
                  <a:gd name="connsiteX5" fmla="*/ 4121155 w 4383603"/>
                  <a:gd name="connsiteY5" fmla="*/ 425680 h 6590203"/>
                  <a:gd name="connsiteX6" fmla="*/ 4225159 w 4383603"/>
                  <a:gd name="connsiteY6" fmla="*/ 1119352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876106 w 4383603"/>
                  <a:gd name="connsiteY3" fmla="*/ 131005 h 6590203"/>
                  <a:gd name="connsiteX4" fmla="*/ 3998145 w 4383603"/>
                  <a:gd name="connsiteY4" fmla="*/ 229059 h 6590203"/>
                  <a:gd name="connsiteX5" fmla="*/ 4121155 w 4383603"/>
                  <a:gd name="connsiteY5" fmla="*/ 425680 h 6590203"/>
                  <a:gd name="connsiteX6" fmla="*/ 4225159 w 4383603"/>
                  <a:gd name="connsiteY6" fmla="*/ 1119352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831064 w 4383603"/>
                  <a:gd name="connsiteY3" fmla="*/ 131005 h 6590203"/>
                  <a:gd name="connsiteX4" fmla="*/ 3998145 w 4383603"/>
                  <a:gd name="connsiteY4" fmla="*/ 229059 h 6590203"/>
                  <a:gd name="connsiteX5" fmla="*/ 4121155 w 4383603"/>
                  <a:gd name="connsiteY5" fmla="*/ 425680 h 6590203"/>
                  <a:gd name="connsiteX6" fmla="*/ 4225159 w 4383603"/>
                  <a:gd name="connsiteY6" fmla="*/ 1119352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0 h 6590203"/>
                  <a:gd name="connsiteX1" fmla="*/ 2704021 w 4383603"/>
                  <a:gd name="connsiteY1" fmla="*/ 33937 h 6590203"/>
                  <a:gd name="connsiteX2" fmla="*/ 3492037 w 4383603"/>
                  <a:gd name="connsiteY2" fmla="*/ 70346 h 6590203"/>
                  <a:gd name="connsiteX3" fmla="*/ 3831064 w 4383603"/>
                  <a:gd name="connsiteY3" fmla="*/ 131005 h 6590203"/>
                  <a:gd name="connsiteX4" fmla="*/ 3998145 w 4383603"/>
                  <a:gd name="connsiteY4" fmla="*/ 229059 h 6590203"/>
                  <a:gd name="connsiteX5" fmla="*/ 4121155 w 4383603"/>
                  <a:gd name="connsiteY5" fmla="*/ 425680 h 6590203"/>
                  <a:gd name="connsiteX6" fmla="*/ 4255187 w 4383603"/>
                  <a:gd name="connsiteY6" fmla="*/ 1104508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0 h 6590203"/>
                  <a:gd name="connsiteX1" fmla="*/ 2704021 w 4383603"/>
                  <a:gd name="connsiteY1" fmla="*/ 33937 h 6590203"/>
                  <a:gd name="connsiteX2" fmla="*/ 3484531 w 4383603"/>
                  <a:gd name="connsiteY2" fmla="*/ 47953 h 6590203"/>
                  <a:gd name="connsiteX3" fmla="*/ 3831064 w 4383603"/>
                  <a:gd name="connsiteY3" fmla="*/ 131005 h 6590203"/>
                  <a:gd name="connsiteX4" fmla="*/ 3998145 w 4383603"/>
                  <a:gd name="connsiteY4" fmla="*/ 229059 h 6590203"/>
                  <a:gd name="connsiteX5" fmla="*/ 4121155 w 4383603"/>
                  <a:gd name="connsiteY5" fmla="*/ 425680 h 6590203"/>
                  <a:gd name="connsiteX6" fmla="*/ 4255187 w 4383603"/>
                  <a:gd name="connsiteY6" fmla="*/ 1104508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12136 h 6602339"/>
                  <a:gd name="connsiteX1" fmla="*/ 2531361 w 4383603"/>
                  <a:gd name="connsiteY1" fmla="*/ 12136 h 6602339"/>
                  <a:gd name="connsiteX2" fmla="*/ 3484531 w 4383603"/>
                  <a:gd name="connsiteY2" fmla="*/ 60089 h 6602339"/>
                  <a:gd name="connsiteX3" fmla="*/ 3831064 w 4383603"/>
                  <a:gd name="connsiteY3" fmla="*/ 143141 h 6602339"/>
                  <a:gd name="connsiteX4" fmla="*/ 3998145 w 4383603"/>
                  <a:gd name="connsiteY4" fmla="*/ 241195 h 6602339"/>
                  <a:gd name="connsiteX5" fmla="*/ 4121155 w 4383603"/>
                  <a:gd name="connsiteY5" fmla="*/ 437816 h 6602339"/>
                  <a:gd name="connsiteX6" fmla="*/ 4255187 w 4383603"/>
                  <a:gd name="connsiteY6" fmla="*/ 1116644 h 6602339"/>
                  <a:gd name="connsiteX7" fmla="*/ 4303987 w 4383603"/>
                  <a:gd name="connsiteY7" fmla="*/ 1840936 h 6602339"/>
                  <a:gd name="connsiteX8" fmla="*/ 4335910 w 4383603"/>
                  <a:gd name="connsiteY8" fmla="*/ 4683246 h 6602339"/>
                  <a:gd name="connsiteX9" fmla="*/ 4383603 w 4383603"/>
                  <a:gd name="connsiteY9" fmla="*/ 6602339 h 6602339"/>
                  <a:gd name="connsiteX0" fmla="*/ 0 w 4383603"/>
                  <a:gd name="connsiteY0" fmla="*/ 0 h 6590203"/>
                  <a:gd name="connsiteX1" fmla="*/ 2523855 w 4383603"/>
                  <a:gd name="connsiteY1" fmla="*/ 29860 h 6590203"/>
                  <a:gd name="connsiteX2" fmla="*/ 3484531 w 4383603"/>
                  <a:gd name="connsiteY2" fmla="*/ 47953 h 6590203"/>
                  <a:gd name="connsiteX3" fmla="*/ 3831064 w 4383603"/>
                  <a:gd name="connsiteY3" fmla="*/ 131005 h 6590203"/>
                  <a:gd name="connsiteX4" fmla="*/ 3998145 w 4383603"/>
                  <a:gd name="connsiteY4" fmla="*/ 229059 h 6590203"/>
                  <a:gd name="connsiteX5" fmla="*/ 4121155 w 4383603"/>
                  <a:gd name="connsiteY5" fmla="*/ 425680 h 6590203"/>
                  <a:gd name="connsiteX6" fmla="*/ 4255187 w 4383603"/>
                  <a:gd name="connsiteY6" fmla="*/ 1104508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0 h 6590203"/>
                  <a:gd name="connsiteX1" fmla="*/ 2523855 w 4383603"/>
                  <a:gd name="connsiteY1" fmla="*/ 29860 h 6590203"/>
                  <a:gd name="connsiteX2" fmla="*/ 3334393 w 4383603"/>
                  <a:gd name="connsiteY2" fmla="*/ 55419 h 6590203"/>
                  <a:gd name="connsiteX3" fmla="*/ 3831064 w 4383603"/>
                  <a:gd name="connsiteY3" fmla="*/ 131005 h 6590203"/>
                  <a:gd name="connsiteX4" fmla="*/ 3998145 w 4383603"/>
                  <a:gd name="connsiteY4" fmla="*/ 229059 h 6590203"/>
                  <a:gd name="connsiteX5" fmla="*/ 4121155 w 4383603"/>
                  <a:gd name="connsiteY5" fmla="*/ 425680 h 6590203"/>
                  <a:gd name="connsiteX6" fmla="*/ 4255187 w 4383603"/>
                  <a:gd name="connsiteY6" fmla="*/ 1104508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0 h 6590203"/>
                  <a:gd name="connsiteX1" fmla="*/ 2523855 w 4383603"/>
                  <a:gd name="connsiteY1" fmla="*/ 29860 h 6590203"/>
                  <a:gd name="connsiteX2" fmla="*/ 3334393 w 4383603"/>
                  <a:gd name="connsiteY2" fmla="*/ 55419 h 6590203"/>
                  <a:gd name="connsiteX3" fmla="*/ 3831064 w 4383603"/>
                  <a:gd name="connsiteY3" fmla="*/ 131005 h 6590203"/>
                  <a:gd name="connsiteX4" fmla="*/ 3998145 w 4383603"/>
                  <a:gd name="connsiteY4" fmla="*/ 229059 h 6590203"/>
                  <a:gd name="connsiteX5" fmla="*/ 4121155 w 4383603"/>
                  <a:gd name="connsiteY5" fmla="*/ 425680 h 6590203"/>
                  <a:gd name="connsiteX6" fmla="*/ 4255187 w 4383603"/>
                  <a:gd name="connsiteY6" fmla="*/ 1104508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0 h 6590203"/>
                  <a:gd name="connsiteX1" fmla="*/ 2523855 w 4383603"/>
                  <a:gd name="connsiteY1" fmla="*/ 29860 h 6590203"/>
                  <a:gd name="connsiteX2" fmla="*/ 3334393 w 4383603"/>
                  <a:gd name="connsiteY2" fmla="*/ 55419 h 6590203"/>
                  <a:gd name="connsiteX3" fmla="*/ 3831064 w 4383603"/>
                  <a:gd name="connsiteY3" fmla="*/ 131005 h 6590203"/>
                  <a:gd name="connsiteX4" fmla="*/ 3998145 w 4383603"/>
                  <a:gd name="connsiteY4" fmla="*/ 229059 h 6590203"/>
                  <a:gd name="connsiteX5" fmla="*/ 4121155 w 4383603"/>
                  <a:gd name="connsiteY5" fmla="*/ 425680 h 6590203"/>
                  <a:gd name="connsiteX6" fmla="*/ 4255187 w 4383603"/>
                  <a:gd name="connsiteY6" fmla="*/ 1104508 h 6590203"/>
                  <a:gd name="connsiteX7" fmla="*/ 4303987 w 4383603"/>
                  <a:gd name="connsiteY7" fmla="*/ 1828800 h 6590203"/>
                  <a:gd name="connsiteX8" fmla="*/ 4335910 w 4383603"/>
                  <a:gd name="connsiteY8" fmla="*/ 4671110 h 6590203"/>
                  <a:gd name="connsiteX9" fmla="*/ 4383603 w 4383603"/>
                  <a:gd name="connsiteY9" fmla="*/ 6590203 h 6590203"/>
                  <a:gd name="connsiteX0" fmla="*/ 0 w 4383603"/>
                  <a:gd name="connsiteY0" fmla="*/ 0 h 6590203"/>
                  <a:gd name="connsiteX1" fmla="*/ 2523855 w 4383603"/>
                  <a:gd name="connsiteY1" fmla="*/ 29860 h 6590203"/>
                  <a:gd name="connsiteX2" fmla="*/ 3334393 w 4383603"/>
                  <a:gd name="connsiteY2" fmla="*/ 55419 h 6590203"/>
                  <a:gd name="connsiteX3" fmla="*/ 3831064 w 4383603"/>
                  <a:gd name="connsiteY3" fmla="*/ 131005 h 6590203"/>
                  <a:gd name="connsiteX4" fmla="*/ 3998145 w 4383603"/>
                  <a:gd name="connsiteY4" fmla="*/ 229059 h 6590203"/>
                  <a:gd name="connsiteX5" fmla="*/ 4121155 w 4383603"/>
                  <a:gd name="connsiteY5" fmla="*/ 425680 h 6590203"/>
                  <a:gd name="connsiteX6" fmla="*/ 4255187 w 4383603"/>
                  <a:gd name="connsiteY6" fmla="*/ 1104508 h 6590203"/>
                  <a:gd name="connsiteX7" fmla="*/ 4303987 w 4383603"/>
                  <a:gd name="connsiteY7" fmla="*/ 1828800 h 6590203"/>
                  <a:gd name="connsiteX8" fmla="*/ 4335910 w 4383603"/>
                  <a:gd name="connsiteY8" fmla="*/ 4671110 h 6590203"/>
                  <a:gd name="connsiteX9" fmla="*/ 4383603 w 4383603"/>
                  <a:gd name="connsiteY9" fmla="*/ 6590203 h 659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3603" h="6590203">
                    <a:moveTo>
                      <a:pt x="0" y="0"/>
                    </a:moveTo>
                    <a:cubicBezTo>
                      <a:pt x="909223" y="42042"/>
                      <a:pt x="1614632" y="-12182"/>
                      <a:pt x="2523855" y="29860"/>
                    </a:cubicBezTo>
                    <a:cubicBezTo>
                      <a:pt x="2794034" y="38380"/>
                      <a:pt x="2959119" y="31968"/>
                      <a:pt x="3334393" y="55419"/>
                    </a:cubicBezTo>
                    <a:cubicBezTo>
                      <a:pt x="3577001" y="86949"/>
                      <a:pt x="3622912" y="67671"/>
                      <a:pt x="3831064" y="131005"/>
                    </a:cubicBezTo>
                    <a:cubicBezTo>
                      <a:pt x="3907205" y="157457"/>
                      <a:pt x="3949797" y="179947"/>
                      <a:pt x="3998145" y="229059"/>
                    </a:cubicBezTo>
                    <a:cubicBezTo>
                      <a:pt x="4046493" y="278171"/>
                      <a:pt x="4075110" y="277298"/>
                      <a:pt x="4121155" y="425680"/>
                    </a:cubicBezTo>
                    <a:cubicBezTo>
                      <a:pt x="4208373" y="701436"/>
                      <a:pt x="4220519" y="873284"/>
                      <a:pt x="4255187" y="1104508"/>
                    </a:cubicBezTo>
                    <a:lnTo>
                      <a:pt x="4303987" y="1828800"/>
                    </a:lnTo>
                    <a:lnTo>
                      <a:pt x="4335910" y="4671110"/>
                    </a:lnTo>
                    <a:lnTo>
                      <a:pt x="4383603" y="6590203"/>
                    </a:ln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grpSp>
        <p:cxnSp>
          <p:nvCxnSpPr>
            <p:cNvPr id="13" name="Straight Connector 12"/>
            <p:cNvCxnSpPr/>
            <p:nvPr/>
          </p:nvCxnSpPr>
          <p:spPr>
            <a:xfrm flipH="1">
              <a:off x="552450" y="990600"/>
              <a:ext cx="439060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 Box 5172"/>
            <p:cNvSpPr txBox="1"/>
            <p:nvPr/>
          </p:nvSpPr>
          <p:spPr>
            <a:xfrm>
              <a:off x="1038225" y="3886200"/>
              <a:ext cx="4314825"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400">
                  <a:effectLst/>
                  <a:latin typeface="Times New Roman"/>
                  <a:ea typeface="Times New Roman"/>
                </a:rPr>
                <a:t>Hình 9 Cách xác định thông số bảo vệ của varistor</a:t>
              </a:r>
              <a:endParaRPr lang="vi-VN" sz="1400">
                <a:effectLst/>
                <a:latin typeface="Times New Roman"/>
                <a:ea typeface="Times New Roman"/>
              </a:endParaRPr>
            </a:p>
          </p:txBody>
        </p:sp>
      </p:grpSp>
      <p:sp>
        <p:nvSpPr>
          <p:cNvPr id="17" name="Rectangle 3"/>
          <p:cNvSpPr txBox="1">
            <a:spLocks noChangeArrowheads="1"/>
          </p:cNvSpPr>
          <p:nvPr/>
        </p:nvSpPr>
        <p:spPr>
          <a:xfrm>
            <a:off x="462943" y="2718868"/>
            <a:ext cx="2452873" cy="3687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Điểm</a:t>
            </a:r>
            <a:r>
              <a:rPr lang="en-US" sz="2400" dirty="0" smtClean="0"/>
              <a:t> </a:t>
            </a:r>
            <a:r>
              <a:rPr lang="en-US" sz="2400" dirty="0" err="1" smtClean="0"/>
              <a:t>cắt</a:t>
            </a:r>
            <a:r>
              <a:rPr lang="en-US" sz="2400" dirty="0" smtClean="0"/>
              <a:t> </a:t>
            </a:r>
            <a:r>
              <a:rPr lang="en-US" sz="2400" dirty="0" err="1" smtClean="0"/>
              <a:t>của</a:t>
            </a:r>
            <a:r>
              <a:rPr lang="en-US" sz="2400" dirty="0" smtClean="0"/>
              <a:t> </a:t>
            </a:r>
            <a:r>
              <a:rPr lang="en-US" sz="2400" dirty="0" err="1" smtClean="0"/>
              <a:t>hai</a:t>
            </a:r>
            <a:r>
              <a:rPr lang="en-US" sz="2400" dirty="0" smtClean="0"/>
              <a:t> </a:t>
            </a:r>
            <a:r>
              <a:rPr lang="en-US" sz="2400" dirty="0" err="1" smtClean="0"/>
              <a:t>đường</a:t>
            </a:r>
            <a:r>
              <a:rPr lang="en-US" sz="2400" dirty="0" smtClean="0"/>
              <a:t> </a:t>
            </a:r>
            <a:r>
              <a:rPr lang="en-US" sz="2400" dirty="0" err="1" smtClean="0"/>
              <a:t>đặc</a:t>
            </a:r>
            <a:r>
              <a:rPr lang="en-US" sz="2400" dirty="0" smtClean="0"/>
              <a:t> </a:t>
            </a:r>
            <a:r>
              <a:rPr lang="en-US" sz="2400" dirty="0" err="1" smtClean="0"/>
              <a:t>tính</a:t>
            </a:r>
            <a:r>
              <a:rPr lang="en-US" sz="2400" dirty="0" smtClean="0"/>
              <a:t> </a:t>
            </a:r>
            <a:r>
              <a:rPr lang="en-US" sz="2400" dirty="0" err="1" smtClean="0"/>
              <a:t>này</a:t>
            </a:r>
            <a:r>
              <a:rPr lang="en-US" sz="2400" dirty="0" smtClean="0"/>
              <a:t> </a:t>
            </a:r>
            <a:r>
              <a:rPr lang="en-US" sz="2400" dirty="0" err="1" smtClean="0"/>
              <a:t>là</a:t>
            </a:r>
            <a:r>
              <a:rPr lang="en-US" sz="2400" dirty="0" smtClean="0"/>
              <a:t> </a:t>
            </a:r>
            <a:r>
              <a:rPr lang="en-US" sz="2400" dirty="0" err="1" smtClean="0"/>
              <a:t>điểm</a:t>
            </a:r>
            <a:r>
              <a:rPr lang="en-US" sz="2400" dirty="0" smtClean="0"/>
              <a:t> </a:t>
            </a:r>
            <a:r>
              <a:rPr lang="en-US" sz="2400" dirty="0" err="1" smtClean="0"/>
              <a:t>làm</a:t>
            </a:r>
            <a:r>
              <a:rPr lang="en-US" sz="2400" dirty="0" smtClean="0"/>
              <a:t> </a:t>
            </a:r>
            <a:r>
              <a:rPr lang="en-US" sz="2400" dirty="0" err="1" smtClean="0"/>
              <a:t>việc</a:t>
            </a:r>
            <a:r>
              <a:rPr lang="en-US" sz="2400" dirty="0" smtClean="0"/>
              <a:t> </a:t>
            </a:r>
            <a:r>
              <a:rPr lang="en-US" sz="2400" dirty="0" err="1" smtClean="0"/>
              <a:t>của</a:t>
            </a:r>
            <a:r>
              <a:rPr lang="en-US" sz="2400" dirty="0" smtClean="0"/>
              <a:t> </a:t>
            </a:r>
            <a:r>
              <a:rPr lang="en-US" sz="2400" dirty="0" err="1" smtClean="0"/>
              <a:t>varistor</a:t>
            </a:r>
            <a:endParaRPr lang="vi-VN" sz="2400" dirty="0"/>
          </a:p>
        </p:txBody>
      </p:sp>
    </p:spTree>
    <p:extLst>
      <p:ext uri="{BB962C8B-B14F-4D97-AF65-F5344CB8AC3E}">
        <p14:creationId xmlns:p14="http://schemas.microsoft.com/office/powerpoint/2010/main" val="4138285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984776"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tính</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147248" cy="591716"/>
          </a:xfrm>
        </p:spPr>
        <p:txBody>
          <a:bodyPr>
            <a:normAutofit/>
          </a:bodyPr>
          <a:lstStyle/>
          <a:p>
            <a:pPr marL="0" indent="0">
              <a:buNone/>
            </a:pPr>
            <a:r>
              <a:rPr lang="vi-VN" sz="2800" b="1" dirty="0"/>
              <a:t>Kiểm tra khả năng chịu đựng của varistor</a:t>
            </a:r>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73482" y="1880828"/>
            <a:ext cx="1938278" cy="29163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err="1"/>
              <a:t>Cách</a:t>
            </a:r>
            <a:r>
              <a:rPr lang="en-US" b="1" i="1" dirty="0"/>
              <a:t> </a:t>
            </a:r>
            <a:r>
              <a:rPr lang="en-US" b="1" i="1" dirty="0" err="1"/>
              <a:t>thứ</a:t>
            </a:r>
            <a:r>
              <a:rPr lang="en-US" b="1" i="1" dirty="0"/>
              <a:t> </a:t>
            </a:r>
            <a:r>
              <a:rPr lang="en-US" b="1" i="1" dirty="0" err="1"/>
              <a:t>nhất</a:t>
            </a:r>
            <a:r>
              <a:rPr lang="en-US" b="1" i="1" dirty="0"/>
              <a:t> </a:t>
            </a:r>
            <a:r>
              <a:rPr lang="en-US" b="1" i="1" dirty="0" err="1"/>
              <a:t>sử</a:t>
            </a:r>
            <a:r>
              <a:rPr lang="en-US" b="1" i="1" dirty="0"/>
              <a:t> </a:t>
            </a:r>
            <a:r>
              <a:rPr lang="en-US" b="1" i="1" dirty="0" err="1"/>
              <a:t>dụng</a:t>
            </a:r>
            <a:r>
              <a:rPr lang="en-US" b="1" i="1" dirty="0"/>
              <a:t> </a:t>
            </a:r>
            <a:r>
              <a:rPr lang="en-US" b="1" i="1" dirty="0" err="1"/>
              <a:t>đặc</a:t>
            </a:r>
            <a:r>
              <a:rPr lang="en-US" b="1" i="1" dirty="0"/>
              <a:t> </a:t>
            </a:r>
            <a:r>
              <a:rPr lang="en-US" b="1" i="1" dirty="0" err="1"/>
              <a:t>tính</a:t>
            </a:r>
            <a:r>
              <a:rPr lang="en-US" b="1" dirty="0"/>
              <a:t> (</a:t>
            </a:r>
            <a:r>
              <a:rPr lang="en-US" b="1" i="1" dirty="0" err="1"/>
              <a:t>Impluse</a:t>
            </a:r>
            <a:r>
              <a:rPr lang="en-US" b="1" i="1" dirty="0"/>
              <a:t> Lifetime Ratings)</a:t>
            </a: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grpSp>
        <p:nvGrpSpPr>
          <p:cNvPr id="11" name="Group 10"/>
          <p:cNvGrpSpPr/>
          <p:nvPr/>
        </p:nvGrpSpPr>
        <p:grpSpPr>
          <a:xfrm>
            <a:off x="3105150" y="1636414"/>
            <a:ext cx="4707210" cy="4816921"/>
            <a:chOff x="0" y="0"/>
            <a:chExt cx="3314700" cy="4495800"/>
          </a:xfrm>
        </p:grpSpPr>
        <p:grpSp>
          <p:nvGrpSpPr>
            <p:cNvPr id="13" name="Group 12"/>
            <p:cNvGrpSpPr/>
            <p:nvPr/>
          </p:nvGrpSpPr>
          <p:grpSpPr>
            <a:xfrm>
              <a:off x="0" y="0"/>
              <a:ext cx="3314700" cy="4495800"/>
              <a:chOff x="0" y="0"/>
              <a:chExt cx="3314700" cy="449580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14700" cy="4143375"/>
              </a:xfrm>
              <a:prstGeom prst="rect">
                <a:avLst/>
              </a:prstGeom>
            </p:spPr>
          </p:pic>
          <p:sp>
            <p:nvSpPr>
              <p:cNvPr id="16" name="Text Box 5176"/>
              <p:cNvSpPr txBox="1"/>
              <p:nvPr/>
            </p:nvSpPr>
            <p:spPr>
              <a:xfrm>
                <a:off x="381000" y="4143375"/>
                <a:ext cx="2933700"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400">
                    <a:effectLst/>
                    <a:latin typeface="Times New Roman"/>
                    <a:ea typeface="Times New Roman"/>
                  </a:rPr>
                  <a:t>Hình 10 Xác định tuổi thọ varistor</a:t>
                </a:r>
                <a:endParaRPr lang="vi-VN" sz="1400">
                  <a:effectLst/>
                  <a:latin typeface="Times New Roman"/>
                  <a:ea typeface="Times New Roman"/>
                </a:endParaRPr>
              </a:p>
            </p:txBody>
          </p:sp>
        </p:grpSp>
        <p:sp>
          <p:nvSpPr>
            <p:cNvPr id="14" name="5-Point Star 13"/>
            <p:cNvSpPr/>
            <p:nvPr/>
          </p:nvSpPr>
          <p:spPr>
            <a:xfrm>
              <a:off x="628650" y="885825"/>
              <a:ext cx="85725" cy="76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grpSp>
    </p:spTree>
    <p:extLst>
      <p:ext uri="{BB962C8B-B14F-4D97-AF65-F5344CB8AC3E}">
        <p14:creationId xmlns:p14="http://schemas.microsoft.com/office/powerpoint/2010/main" val="235275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87624" y="260648"/>
            <a:ext cx="6840760" cy="817562"/>
          </a:xfrm>
          <a:solidFill>
            <a:srgbClr val="FFFF00"/>
          </a:solidFill>
        </p:spPr>
        <p:txBody>
          <a:bodyPr>
            <a:noAutofit/>
          </a:bodyPr>
          <a:lstStyle/>
          <a:p>
            <a:r>
              <a:rPr lang="en-US" sz="4000" b="1" dirty="0">
                <a:solidFill>
                  <a:srgbClr val="009900"/>
                </a:solidFill>
                <a:latin typeface="Times New Roman" pitchFamily="18" charset="0"/>
                <a:cs typeface="Times New Roman" pitchFamily="18" charset="0"/>
              </a:rPr>
              <a:t>1. </a:t>
            </a:r>
            <a:r>
              <a:rPr lang="en-US" sz="4000" b="1" dirty="0" err="1">
                <a:solidFill>
                  <a:srgbClr val="009900"/>
                </a:solidFill>
                <a:latin typeface="Times New Roman" pitchFamily="18" charset="0"/>
                <a:cs typeface="Times New Roman" pitchFamily="18" charset="0"/>
              </a:rPr>
              <a:t>Trình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tự</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tính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chọn</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varistor</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fontScale="85000" lnSpcReduction="20000"/>
          </a:bodyPr>
          <a:lstStyle/>
          <a:p>
            <a:pPr marL="0" indent="0">
              <a:buNone/>
            </a:pPr>
            <a:r>
              <a:rPr lang="vi-VN" dirty="0"/>
              <a:t>Bước 1. </a:t>
            </a:r>
            <a:r>
              <a:rPr lang="vi-VN" b="1" dirty="0"/>
              <a:t>Sơ bộ chọn các loại varistor</a:t>
            </a:r>
            <a:r>
              <a:rPr lang="vi-VN" dirty="0"/>
              <a:t> phù hợp với điện áp hoạt động.</a:t>
            </a: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Để có được mức bảo vệ thấp nhất có thể, nên chọn loại varistor có phạm vi điện áp phù hợp với điện áp hoạt động của ứng dụng chỉ lớn hơn một chút. Cũng nên xem xét khả năng tăng điện áp hoạt động, ít nhất là 10% điện áp nguồn cấp.</a:t>
            </a:r>
          </a:p>
          <a:p>
            <a:r>
              <a:rPr lang="vi-VN" sz="2400" dirty="0"/>
              <a:t>Cũng có thể chọn các varistor có phạm vi điện áp hoạt động cao hơn, đặc biệt khi dòng rò cực thấp quan trọng hơn mức bảo vệ thấp nhất có thể.</a:t>
            </a:r>
          </a:p>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750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6984776" cy="817562"/>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Tính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bằng</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đặc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tính</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147248" cy="591716"/>
          </a:xfrm>
        </p:spPr>
        <p:txBody>
          <a:bodyPr>
            <a:normAutofit/>
          </a:bodyPr>
          <a:lstStyle/>
          <a:p>
            <a:pPr marL="0" indent="0">
              <a:buNone/>
            </a:pPr>
            <a:r>
              <a:rPr lang="vi-VN" sz="2800" b="1" dirty="0"/>
              <a:t>Kiểm tra khả năng chịu đựng của varistor</a:t>
            </a:r>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73482" y="1880828"/>
            <a:ext cx="7698918" cy="46445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err="1"/>
              <a:t>Cách</a:t>
            </a:r>
            <a:r>
              <a:rPr lang="en-US" b="1" i="1" dirty="0"/>
              <a:t> </a:t>
            </a:r>
            <a:r>
              <a:rPr lang="en-US" b="1" i="1" dirty="0" err="1"/>
              <a:t>thứ</a:t>
            </a:r>
            <a:r>
              <a:rPr lang="en-US" b="1" i="1" dirty="0"/>
              <a:t> 2 </a:t>
            </a:r>
            <a:r>
              <a:rPr lang="en-US" b="1" i="1" dirty="0" err="1"/>
              <a:t>xác</a:t>
            </a:r>
            <a:r>
              <a:rPr lang="en-US" b="1" i="1" dirty="0"/>
              <a:t> </a:t>
            </a:r>
            <a:r>
              <a:rPr lang="en-US" b="1" i="1" dirty="0" err="1"/>
              <a:t>định</a:t>
            </a:r>
            <a:r>
              <a:rPr lang="en-US" b="1" i="1" dirty="0"/>
              <a:t> </a:t>
            </a:r>
            <a:r>
              <a:rPr lang="en-US" b="1" i="1" dirty="0" err="1"/>
              <a:t>tuổi</a:t>
            </a:r>
            <a:r>
              <a:rPr lang="en-US" b="1" i="1" dirty="0"/>
              <a:t> </a:t>
            </a:r>
            <a:r>
              <a:rPr lang="en-US" b="1" i="1" dirty="0" err="1"/>
              <a:t>thọ</a:t>
            </a:r>
            <a:r>
              <a:rPr lang="en-US" b="1" i="1" dirty="0"/>
              <a:t> </a:t>
            </a:r>
            <a:r>
              <a:rPr lang="en-US" b="1" i="1" dirty="0" err="1"/>
              <a:t>varistor</a:t>
            </a:r>
            <a:r>
              <a:rPr lang="en-US" b="1" i="1" dirty="0"/>
              <a:t> </a:t>
            </a:r>
            <a:r>
              <a:rPr lang="en-US" b="1" i="1" dirty="0" err="1"/>
              <a:t>thông</a:t>
            </a:r>
            <a:r>
              <a:rPr lang="en-US" b="1" i="1" dirty="0"/>
              <a:t> qua dung </a:t>
            </a:r>
            <a:r>
              <a:rPr lang="en-US" b="1" i="1" dirty="0" err="1" smtClean="0"/>
              <a:t>lượng</a:t>
            </a:r>
            <a:endParaRPr lang="en-US" b="1" i="1" dirty="0" smtClean="0"/>
          </a:p>
          <a:p>
            <a:pPr marL="0" indent="0">
              <a:buNone/>
            </a:pPr>
            <a:r>
              <a:rPr lang="en-US" dirty="0"/>
              <a:t>W = </a:t>
            </a:r>
            <a:r>
              <a:rPr lang="en-US" dirty="0" err="1"/>
              <a:t>U</a:t>
            </a:r>
            <a:r>
              <a:rPr lang="en-US" baseline="-25000" dirty="0" err="1"/>
              <a:t>var</a:t>
            </a:r>
            <a:r>
              <a:rPr lang="en-US" dirty="0"/>
              <a:t>. </a:t>
            </a:r>
            <a:r>
              <a:rPr lang="en-US" dirty="0" err="1"/>
              <a:t>I</a:t>
            </a:r>
            <a:r>
              <a:rPr lang="en-US" baseline="-25000" dirty="0" err="1"/>
              <a:t>var</a:t>
            </a:r>
            <a:r>
              <a:rPr lang="en-US" dirty="0" err="1"/>
              <a:t>.t</a:t>
            </a:r>
            <a:r>
              <a:rPr lang="en-US" baseline="-25000" dirty="0" err="1"/>
              <a:t>qđ</a:t>
            </a:r>
            <a:r>
              <a:rPr lang="en-US" dirty="0"/>
              <a:t> = 720V.1000A.20 µs = 14,4J</a:t>
            </a:r>
            <a:endParaRPr lang="vi-VN" dirty="0"/>
          </a:p>
          <a:p>
            <a:pPr marL="0" indent="0">
              <a:buNone/>
            </a:pPr>
            <a:r>
              <a:rPr lang="en-US" dirty="0"/>
              <a:t>N = </a:t>
            </a:r>
            <a:r>
              <a:rPr lang="en-US" dirty="0" err="1"/>
              <a:t>W</a:t>
            </a:r>
            <a:r>
              <a:rPr lang="en-US" baseline="-25000" dirty="0" err="1"/>
              <a:t>max</a:t>
            </a:r>
            <a:r>
              <a:rPr lang="en-US" dirty="0"/>
              <a:t>/W =104/14,4 = 7,2 </a:t>
            </a:r>
            <a:r>
              <a:rPr lang="en-US" dirty="0" err="1"/>
              <a:t>lần</a:t>
            </a:r>
            <a:endParaRPr lang="vi-VN" dirty="0"/>
          </a:p>
          <a:p>
            <a:pPr marL="0" indent="0">
              <a:buNone/>
            </a:pPr>
            <a:r>
              <a:rPr lang="en-US" sz="2400" i="1" dirty="0" err="1"/>
              <a:t>Sai</a:t>
            </a:r>
            <a:r>
              <a:rPr lang="en-US" sz="2400" i="1" dirty="0"/>
              <a:t> </a:t>
            </a:r>
            <a:r>
              <a:rPr lang="en-US" sz="2400" i="1" dirty="0" err="1"/>
              <a:t>số</a:t>
            </a:r>
            <a:r>
              <a:rPr lang="en-US" sz="2400" i="1" dirty="0"/>
              <a:t> </a:t>
            </a:r>
            <a:r>
              <a:rPr lang="en-US" sz="2400" i="1" dirty="0" err="1"/>
              <a:t>giữa</a:t>
            </a:r>
            <a:r>
              <a:rPr lang="en-US" sz="2400" i="1" dirty="0"/>
              <a:t> 10 </a:t>
            </a:r>
            <a:r>
              <a:rPr lang="en-US" sz="2400" i="1" dirty="0" err="1"/>
              <a:t>lần</a:t>
            </a:r>
            <a:r>
              <a:rPr lang="en-US" sz="2400" i="1" dirty="0"/>
              <a:t> </a:t>
            </a:r>
            <a:r>
              <a:rPr lang="en-US" sz="2400" i="1" dirty="0" err="1"/>
              <a:t>bằng</a:t>
            </a:r>
            <a:r>
              <a:rPr lang="en-US" sz="2400" i="1" dirty="0"/>
              <a:t> </a:t>
            </a:r>
            <a:r>
              <a:rPr lang="en-US" sz="2400" i="1" dirty="0" err="1"/>
              <a:t>đồ</a:t>
            </a:r>
            <a:r>
              <a:rPr lang="en-US" sz="2400" i="1" dirty="0"/>
              <a:t> </a:t>
            </a:r>
            <a:r>
              <a:rPr lang="en-US" sz="2400" i="1" dirty="0" err="1"/>
              <a:t>thị</a:t>
            </a:r>
            <a:r>
              <a:rPr lang="en-US" sz="2400" i="1" dirty="0"/>
              <a:t> </a:t>
            </a:r>
            <a:r>
              <a:rPr lang="en-US" sz="2400" i="1" dirty="0" err="1"/>
              <a:t>và</a:t>
            </a:r>
            <a:r>
              <a:rPr lang="en-US" sz="2400" i="1" dirty="0"/>
              <a:t> 7,2 </a:t>
            </a:r>
            <a:r>
              <a:rPr lang="en-US" sz="2400" i="1" dirty="0" err="1"/>
              <a:t>lần</a:t>
            </a:r>
            <a:r>
              <a:rPr lang="en-US" sz="2400" i="1" dirty="0"/>
              <a:t> </a:t>
            </a:r>
            <a:r>
              <a:rPr lang="en-US" sz="2400" i="1" dirty="0" err="1"/>
              <a:t>là</a:t>
            </a:r>
            <a:r>
              <a:rPr lang="en-US" sz="2400" i="1" dirty="0"/>
              <a:t> do </a:t>
            </a:r>
            <a:r>
              <a:rPr lang="en-US" sz="2400" i="1" dirty="0" err="1"/>
              <a:t>sự</a:t>
            </a:r>
            <a:r>
              <a:rPr lang="en-US" sz="2400" i="1" dirty="0"/>
              <a:t> </a:t>
            </a:r>
            <a:r>
              <a:rPr lang="en-US" sz="2400" i="1" dirty="0" err="1"/>
              <a:t>thiếu</a:t>
            </a:r>
            <a:r>
              <a:rPr lang="en-US" sz="2400" i="1" dirty="0"/>
              <a:t> </a:t>
            </a:r>
            <a:r>
              <a:rPr lang="en-US" sz="2400" i="1" dirty="0" err="1"/>
              <a:t>chính</a:t>
            </a:r>
            <a:r>
              <a:rPr lang="en-US" sz="2400" i="1" dirty="0"/>
              <a:t> </a:t>
            </a:r>
            <a:r>
              <a:rPr lang="en-US" sz="2400" i="1" dirty="0" err="1"/>
              <a:t>xác</a:t>
            </a:r>
            <a:r>
              <a:rPr lang="en-US" sz="2400" i="1" dirty="0"/>
              <a:t> </a:t>
            </a:r>
            <a:r>
              <a:rPr lang="en-US" sz="2400" i="1" dirty="0" err="1"/>
              <a:t>của</a:t>
            </a:r>
            <a:r>
              <a:rPr lang="en-US" sz="2400" i="1" dirty="0"/>
              <a:t> </a:t>
            </a:r>
            <a:r>
              <a:rPr lang="en-US" sz="2400" i="1" dirty="0" err="1"/>
              <a:t>đồ</a:t>
            </a:r>
            <a:r>
              <a:rPr lang="en-US" sz="2400" i="1" dirty="0"/>
              <a:t> </a:t>
            </a:r>
            <a:r>
              <a:rPr lang="en-US" sz="2400" i="1" dirty="0" err="1"/>
              <a:t>thị</a:t>
            </a:r>
            <a:r>
              <a:rPr lang="en-US" sz="2400" i="1" dirty="0"/>
              <a:t> </a:t>
            </a:r>
            <a:r>
              <a:rPr lang="en-US" sz="2400" i="1" dirty="0" err="1"/>
              <a:t>mà</a:t>
            </a:r>
            <a:r>
              <a:rPr lang="en-US" sz="2400" i="1" dirty="0"/>
              <a:t> ta </a:t>
            </a:r>
            <a:r>
              <a:rPr lang="en-US" sz="2400" i="1" dirty="0" err="1"/>
              <a:t>có</a:t>
            </a:r>
            <a:r>
              <a:rPr lang="en-US" sz="2400" i="1" dirty="0"/>
              <a:t>.</a:t>
            </a:r>
            <a:endParaRPr lang="vi-VN" sz="2400" i="1" dirty="0"/>
          </a:p>
          <a:p>
            <a:pPr marL="0" indent="0">
              <a:buNone/>
            </a:pPr>
            <a:r>
              <a:rPr lang="en-US" sz="2400" i="1" dirty="0" err="1"/>
              <a:t>Ghi</a:t>
            </a:r>
            <a:r>
              <a:rPr lang="en-US" sz="2400" i="1" dirty="0"/>
              <a:t> </a:t>
            </a:r>
            <a:r>
              <a:rPr lang="en-US" sz="2400" i="1" dirty="0" err="1"/>
              <a:t>chú</a:t>
            </a:r>
            <a:r>
              <a:rPr lang="en-US" sz="2400" i="1" dirty="0"/>
              <a:t>: </a:t>
            </a:r>
            <a:r>
              <a:rPr lang="en-US" sz="2400" i="1" dirty="0" err="1"/>
              <a:t>Chính</a:t>
            </a:r>
            <a:r>
              <a:rPr lang="en-US" sz="2400" i="1" dirty="0"/>
              <a:t> </a:t>
            </a:r>
            <a:r>
              <a:rPr lang="en-US" sz="2400" i="1" dirty="0" err="1"/>
              <a:t>xác</a:t>
            </a:r>
            <a:r>
              <a:rPr lang="en-US" sz="2400" i="1" dirty="0"/>
              <a:t> </a:t>
            </a:r>
            <a:r>
              <a:rPr lang="en-US" sz="2400" i="1" dirty="0" err="1"/>
              <a:t>của</a:t>
            </a:r>
            <a:r>
              <a:rPr lang="en-US" sz="2400" i="1" dirty="0"/>
              <a:t> </a:t>
            </a:r>
            <a:r>
              <a:rPr lang="en-US" sz="2400" i="1" dirty="0" err="1"/>
              <a:t>các</a:t>
            </a:r>
            <a:r>
              <a:rPr lang="en-US" sz="2400" i="1" dirty="0"/>
              <a:t> </a:t>
            </a:r>
            <a:r>
              <a:rPr lang="en-US" sz="2400" i="1" dirty="0" err="1"/>
              <a:t>số</a:t>
            </a:r>
            <a:r>
              <a:rPr lang="en-US" sz="2400" i="1" dirty="0"/>
              <a:t> </a:t>
            </a:r>
            <a:r>
              <a:rPr lang="en-US" sz="2400" i="1" dirty="0" err="1"/>
              <a:t>liệu</a:t>
            </a:r>
            <a:r>
              <a:rPr lang="en-US" sz="2400" i="1" dirty="0"/>
              <a:t> </a:t>
            </a:r>
            <a:r>
              <a:rPr lang="en-US" sz="2400" i="1" dirty="0" err="1"/>
              <a:t>tính</a:t>
            </a:r>
            <a:r>
              <a:rPr lang="en-US" sz="2400" i="1" dirty="0"/>
              <a:t> </a:t>
            </a:r>
            <a:r>
              <a:rPr lang="en-US" sz="2400" i="1" dirty="0" err="1"/>
              <a:t>toán</a:t>
            </a:r>
            <a:r>
              <a:rPr lang="en-US" sz="2400" i="1" dirty="0"/>
              <a:t> </a:t>
            </a:r>
            <a:r>
              <a:rPr lang="en-US" sz="2400" i="1" dirty="0" err="1"/>
              <a:t>phụ</a:t>
            </a:r>
            <a:r>
              <a:rPr lang="en-US" sz="2400" i="1" dirty="0"/>
              <a:t> </a:t>
            </a:r>
            <a:r>
              <a:rPr lang="en-US" sz="2400" i="1" dirty="0" err="1"/>
              <a:t>thuộc</a:t>
            </a:r>
            <a:r>
              <a:rPr lang="en-US" sz="2400" i="1" dirty="0"/>
              <a:t> </a:t>
            </a:r>
            <a:r>
              <a:rPr lang="en-US" sz="2400" i="1" dirty="0" err="1"/>
              <a:t>rất</a:t>
            </a:r>
            <a:r>
              <a:rPr lang="en-US" sz="2400" i="1" dirty="0"/>
              <a:t> </a:t>
            </a:r>
            <a:r>
              <a:rPr lang="en-US" sz="2400" i="1" dirty="0" err="1"/>
              <a:t>nhiều</a:t>
            </a:r>
            <a:r>
              <a:rPr lang="en-US" sz="2400" i="1" dirty="0"/>
              <a:t> </a:t>
            </a:r>
            <a:r>
              <a:rPr lang="en-US" sz="2400" i="1" dirty="0" err="1"/>
              <a:t>vào</a:t>
            </a:r>
            <a:r>
              <a:rPr lang="en-US" sz="2400" i="1" dirty="0"/>
              <a:t> </a:t>
            </a:r>
            <a:r>
              <a:rPr lang="en-US" sz="2400" i="1" dirty="0" err="1"/>
              <a:t>nguồn</a:t>
            </a:r>
            <a:r>
              <a:rPr lang="en-US" sz="2400" i="1" dirty="0"/>
              <a:t> Datasheet </a:t>
            </a:r>
            <a:r>
              <a:rPr lang="en-US" sz="2400" i="1" dirty="0" err="1"/>
              <a:t>của</a:t>
            </a:r>
            <a:r>
              <a:rPr lang="en-US" sz="2400" i="1" dirty="0"/>
              <a:t> </a:t>
            </a:r>
            <a:r>
              <a:rPr lang="en-US" sz="2400" i="1" dirty="0" err="1"/>
              <a:t>nhà</a:t>
            </a:r>
            <a:r>
              <a:rPr lang="en-US" sz="2400" i="1" dirty="0"/>
              <a:t> </a:t>
            </a:r>
            <a:r>
              <a:rPr lang="en-US" sz="2400" i="1" dirty="0" err="1"/>
              <a:t>cung</a:t>
            </a:r>
            <a:r>
              <a:rPr lang="en-US" sz="2400" i="1" dirty="0"/>
              <a:t> </a:t>
            </a:r>
            <a:r>
              <a:rPr lang="en-US" sz="2400" i="1" dirty="0" err="1"/>
              <a:t>cấp</a:t>
            </a:r>
            <a:r>
              <a:rPr lang="en-US" sz="2400" i="1" dirty="0"/>
              <a:t>.</a:t>
            </a:r>
            <a:endParaRPr lang="vi-VN" sz="2400" i="1" dirty="0"/>
          </a:p>
          <a:p>
            <a:pPr marL="0" indent="0">
              <a:buNone/>
            </a:pP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spTree>
    <p:extLst>
      <p:ext uri="{BB962C8B-B14F-4D97-AF65-F5344CB8AC3E}">
        <p14:creationId xmlns:p14="http://schemas.microsoft.com/office/powerpoint/2010/main" val="4138285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87824" y="260648"/>
            <a:ext cx="4392488" cy="817562"/>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4. </a:t>
            </a:r>
            <a:r>
              <a:rPr lang="en-US" b="1" dirty="0" err="1" smtClean="0">
                <a:solidFill>
                  <a:srgbClr val="009900"/>
                </a:solidFill>
                <a:latin typeface="Times New Roman" pitchFamily="18" charset="0"/>
                <a:cs typeface="Times New Roman" pitchFamily="18" charset="0"/>
              </a:rPr>
              <a:t>Kết</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luận</a:t>
            </a:r>
            <a:endParaRPr lang="en-US" b="1" dirty="0" smtClean="0">
              <a:solidFill>
                <a:srgbClr val="009900"/>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73482" y="1181100"/>
            <a:ext cx="8202974" cy="534424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1. </a:t>
            </a:r>
            <a:r>
              <a:rPr lang="en-US" dirty="0" err="1"/>
              <a:t>Varistor</a:t>
            </a:r>
            <a:r>
              <a:rPr lang="en-US" dirty="0"/>
              <a:t> </a:t>
            </a:r>
            <a:r>
              <a:rPr lang="en-US" dirty="0" err="1"/>
              <a:t>có</a:t>
            </a:r>
            <a:r>
              <a:rPr lang="en-US" dirty="0"/>
              <a:t> </a:t>
            </a:r>
            <a:r>
              <a:rPr lang="en-US" dirty="0" err="1"/>
              <a:t>điện</a:t>
            </a:r>
            <a:r>
              <a:rPr lang="en-US" dirty="0"/>
              <a:t> </a:t>
            </a:r>
            <a:r>
              <a:rPr lang="en-US" dirty="0" err="1"/>
              <a:t>áp</a:t>
            </a:r>
            <a:r>
              <a:rPr lang="en-US" dirty="0"/>
              <a:t> </a:t>
            </a:r>
            <a:r>
              <a:rPr lang="en-US" dirty="0" err="1"/>
              <a:t>ghim</a:t>
            </a:r>
            <a:r>
              <a:rPr lang="en-US" dirty="0"/>
              <a:t> </a:t>
            </a:r>
            <a:r>
              <a:rPr lang="en-US" dirty="0" err="1"/>
              <a:t>và</a:t>
            </a:r>
            <a:r>
              <a:rPr lang="en-US" dirty="0"/>
              <a:t> </a:t>
            </a:r>
            <a:r>
              <a:rPr lang="en-US" dirty="0" err="1"/>
              <a:t>dòng</a:t>
            </a:r>
            <a:r>
              <a:rPr lang="en-US" dirty="0"/>
              <a:t> </a:t>
            </a:r>
            <a:r>
              <a:rPr lang="en-US" dirty="0" err="1"/>
              <a:t>điện</a:t>
            </a:r>
            <a:r>
              <a:rPr lang="en-US" dirty="0"/>
              <a:t> </a:t>
            </a:r>
            <a:r>
              <a:rPr lang="en-US" dirty="0" err="1"/>
              <a:t>xung</a:t>
            </a:r>
            <a:r>
              <a:rPr lang="en-US" dirty="0"/>
              <a:t> </a:t>
            </a:r>
            <a:r>
              <a:rPr lang="en-US" dirty="0" err="1"/>
              <a:t>thay</a:t>
            </a:r>
            <a:r>
              <a:rPr lang="en-US" dirty="0"/>
              <a:t> </a:t>
            </a:r>
            <a:r>
              <a:rPr lang="en-US" dirty="0" err="1"/>
              <a:t>đổi</a:t>
            </a:r>
            <a:r>
              <a:rPr lang="en-US" dirty="0"/>
              <a:t> </a:t>
            </a:r>
            <a:r>
              <a:rPr lang="en-US" dirty="0" err="1"/>
              <a:t>theo</a:t>
            </a:r>
            <a:r>
              <a:rPr lang="en-US" dirty="0"/>
              <a:t> </a:t>
            </a:r>
            <a:r>
              <a:rPr lang="en-US" dirty="0" err="1"/>
              <a:t>biên</a:t>
            </a:r>
            <a:r>
              <a:rPr lang="en-US" dirty="0"/>
              <a:t> </a:t>
            </a:r>
            <a:r>
              <a:rPr lang="en-US" dirty="0" err="1"/>
              <a:t>độ</a:t>
            </a:r>
            <a:r>
              <a:rPr lang="en-US" dirty="0"/>
              <a:t> </a:t>
            </a:r>
            <a:r>
              <a:rPr lang="en-US" dirty="0" err="1"/>
              <a:t>xung</a:t>
            </a:r>
            <a:r>
              <a:rPr lang="en-US" dirty="0"/>
              <a:t> </a:t>
            </a:r>
            <a:r>
              <a:rPr lang="en-US" dirty="0" err="1"/>
              <a:t>vào</a:t>
            </a:r>
            <a:r>
              <a:rPr lang="en-US" dirty="0"/>
              <a:t> </a:t>
            </a:r>
            <a:r>
              <a:rPr lang="en-US" dirty="0" err="1"/>
              <a:t>và</a:t>
            </a:r>
            <a:r>
              <a:rPr lang="en-US" dirty="0"/>
              <a:t> </a:t>
            </a:r>
            <a:r>
              <a:rPr lang="en-US" dirty="0" err="1"/>
              <a:t>điện</a:t>
            </a:r>
            <a:r>
              <a:rPr lang="en-US" dirty="0"/>
              <a:t> </a:t>
            </a:r>
            <a:r>
              <a:rPr lang="en-US" dirty="0" err="1"/>
              <a:t>trở</a:t>
            </a:r>
            <a:r>
              <a:rPr lang="en-US" dirty="0"/>
              <a:t> </a:t>
            </a:r>
            <a:r>
              <a:rPr lang="en-US" dirty="0" err="1"/>
              <a:t>nguồn</a:t>
            </a:r>
            <a:r>
              <a:rPr lang="en-US" dirty="0"/>
              <a:t> </a:t>
            </a:r>
            <a:r>
              <a:rPr lang="en-US" dirty="0" err="1"/>
              <a:t>xung</a:t>
            </a:r>
            <a:r>
              <a:rPr lang="en-US" dirty="0"/>
              <a:t>.</a:t>
            </a:r>
            <a:endParaRPr lang="vi-VN" dirty="0"/>
          </a:p>
          <a:p>
            <a:pPr marL="0" indent="0">
              <a:buNone/>
            </a:pPr>
            <a:r>
              <a:rPr lang="en-US" dirty="0"/>
              <a:t>2. </a:t>
            </a:r>
            <a:r>
              <a:rPr lang="en-US" dirty="0" err="1"/>
              <a:t>Thông</a:t>
            </a:r>
            <a:r>
              <a:rPr lang="en-US" dirty="0"/>
              <a:t> </a:t>
            </a:r>
            <a:r>
              <a:rPr lang="en-US" dirty="0" err="1"/>
              <a:t>số</a:t>
            </a:r>
            <a:r>
              <a:rPr lang="en-US" dirty="0"/>
              <a:t> </a:t>
            </a:r>
            <a:r>
              <a:rPr lang="en-US" dirty="0" err="1"/>
              <a:t>U</a:t>
            </a:r>
            <a:r>
              <a:rPr lang="en-US" baseline="-25000" dirty="0" err="1"/>
              <a:t>var</a:t>
            </a:r>
            <a:r>
              <a:rPr lang="en-US" dirty="0"/>
              <a:t>, </a:t>
            </a:r>
            <a:r>
              <a:rPr lang="en-US" dirty="0" err="1"/>
              <a:t>I</a:t>
            </a:r>
            <a:r>
              <a:rPr lang="en-US" baseline="-25000" dirty="0" err="1"/>
              <a:t>var</a:t>
            </a:r>
            <a:r>
              <a:rPr lang="en-US" dirty="0"/>
              <a:t> </a:t>
            </a:r>
            <a:r>
              <a:rPr lang="en-US" dirty="0" err="1"/>
              <a:t>khi</a:t>
            </a:r>
            <a:r>
              <a:rPr lang="en-US" dirty="0"/>
              <a:t> </a:t>
            </a:r>
            <a:r>
              <a:rPr lang="en-US" dirty="0" err="1"/>
              <a:t>bảo</a:t>
            </a:r>
            <a:r>
              <a:rPr lang="en-US" dirty="0"/>
              <a:t> </a:t>
            </a:r>
            <a:r>
              <a:rPr lang="en-US" dirty="0" err="1"/>
              <a:t>vệ</a:t>
            </a:r>
            <a:r>
              <a:rPr lang="en-US" dirty="0"/>
              <a:t> </a:t>
            </a:r>
            <a:r>
              <a:rPr lang="en-US" dirty="0" err="1"/>
              <a:t>là</a:t>
            </a:r>
            <a:r>
              <a:rPr lang="en-US" dirty="0"/>
              <a:t> </a:t>
            </a:r>
            <a:r>
              <a:rPr lang="en-US" dirty="0" err="1"/>
              <a:t>giao</a:t>
            </a:r>
            <a:r>
              <a:rPr lang="en-US" dirty="0"/>
              <a:t> </a:t>
            </a:r>
            <a:r>
              <a:rPr lang="en-US" dirty="0" err="1"/>
              <a:t>điểm</a:t>
            </a:r>
            <a:r>
              <a:rPr lang="en-US" dirty="0"/>
              <a:t> </a:t>
            </a:r>
            <a:r>
              <a:rPr lang="en-US" dirty="0" err="1"/>
              <a:t>hai</a:t>
            </a:r>
            <a:r>
              <a:rPr lang="en-US" dirty="0"/>
              <a:t> </a:t>
            </a:r>
            <a:r>
              <a:rPr lang="en-US" dirty="0" err="1"/>
              <a:t>đường</a:t>
            </a:r>
            <a:r>
              <a:rPr lang="en-US" dirty="0"/>
              <a:t> </a:t>
            </a:r>
            <a:r>
              <a:rPr lang="en-US" dirty="0" err="1"/>
              <a:t>đặc</a:t>
            </a:r>
            <a:r>
              <a:rPr lang="en-US" dirty="0"/>
              <a:t> </a:t>
            </a:r>
            <a:r>
              <a:rPr lang="en-US" dirty="0" err="1"/>
              <a:t>tính</a:t>
            </a:r>
            <a:r>
              <a:rPr lang="en-US" dirty="0"/>
              <a:t>: </a:t>
            </a:r>
            <a:r>
              <a:rPr lang="en-US" dirty="0" err="1"/>
              <a:t>đặc</a:t>
            </a:r>
            <a:r>
              <a:rPr lang="en-US" dirty="0"/>
              <a:t> </a:t>
            </a:r>
            <a:r>
              <a:rPr lang="en-US" dirty="0" err="1"/>
              <a:t>tính</a:t>
            </a:r>
            <a:r>
              <a:rPr lang="en-US" dirty="0"/>
              <a:t> </a:t>
            </a:r>
            <a:r>
              <a:rPr lang="en-US" dirty="0" err="1"/>
              <a:t>varistor</a:t>
            </a:r>
            <a:r>
              <a:rPr lang="en-US" dirty="0"/>
              <a:t> </a:t>
            </a:r>
            <a:r>
              <a:rPr lang="en-US" dirty="0" err="1"/>
              <a:t>và</a:t>
            </a:r>
            <a:r>
              <a:rPr lang="en-US" dirty="0"/>
              <a:t> </a:t>
            </a:r>
            <a:r>
              <a:rPr lang="en-US" dirty="0" err="1"/>
              <a:t>đặc</a:t>
            </a:r>
            <a:r>
              <a:rPr lang="en-US" dirty="0"/>
              <a:t> </a:t>
            </a:r>
            <a:r>
              <a:rPr lang="en-US" dirty="0" err="1"/>
              <a:t>tính</a:t>
            </a:r>
            <a:r>
              <a:rPr lang="en-US" dirty="0"/>
              <a:t> </a:t>
            </a:r>
            <a:r>
              <a:rPr lang="en-US" dirty="0" err="1"/>
              <a:t>tải</a:t>
            </a:r>
            <a:r>
              <a:rPr lang="en-US" dirty="0"/>
              <a:t>, </a:t>
            </a:r>
            <a:r>
              <a:rPr lang="en-US" dirty="0" err="1"/>
              <a:t>nhưng</a:t>
            </a:r>
            <a:r>
              <a:rPr lang="en-US" dirty="0"/>
              <a:t> </a:t>
            </a:r>
            <a:r>
              <a:rPr lang="en-US" dirty="0" err="1"/>
              <a:t>phải</a:t>
            </a:r>
            <a:r>
              <a:rPr lang="en-US" dirty="0"/>
              <a:t> </a:t>
            </a:r>
            <a:r>
              <a:rPr lang="en-US" dirty="0" err="1"/>
              <a:t>vẽ</a:t>
            </a:r>
            <a:r>
              <a:rPr lang="en-US" dirty="0"/>
              <a:t> </a:t>
            </a:r>
            <a:r>
              <a:rPr lang="en-US" dirty="0" err="1"/>
              <a:t>trên</a:t>
            </a:r>
            <a:r>
              <a:rPr lang="en-US" dirty="0"/>
              <a:t> </a:t>
            </a:r>
            <a:r>
              <a:rPr lang="en-US" dirty="0" err="1"/>
              <a:t>cùng</a:t>
            </a:r>
            <a:r>
              <a:rPr lang="en-US" dirty="0"/>
              <a:t> </a:t>
            </a:r>
            <a:r>
              <a:rPr lang="en-US" dirty="0" err="1"/>
              <a:t>một</a:t>
            </a:r>
            <a:r>
              <a:rPr lang="en-US" dirty="0"/>
              <a:t> </a:t>
            </a:r>
            <a:r>
              <a:rPr lang="en-US" dirty="0" err="1"/>
              <a:t>hệ</a:t>
            </a:r>
            <a:r>
              <a:rPr lang="en-US" dirty="0"/>
              <a:t> </a:t>
            </a:r>
            <a:r>
              <a:rPr lang="en-US" dirty="0" err="1"/>
              <a:t>trục</a:t>
            </a:r>
            <a:r>
              <a:rPr lang="en-US" dirty="0"/>
              <a:t> </a:t>
            </a:r>
            <a:r>
              <a:rPr lang="en-US" dirty="0" err="1"/>
              <a:t>tọa</a:t>
            </a:r>
            <a:r>
              <a:rPr lang="en-US" dirty="0"/>
              <a:t> </a:t>
            </a:r>
            <a:r>
              <a:rPr lang="en-US" dirty="0" err="1"/>
              <a:t>độ</a:t>
            </a:r>
            <a:r>
              <a:rPr lang="en-US" dirty="0"/>
              <a:t>.</a:t>
            </a:r>
            <a:endParaRPr lang="vi-VN" dirty="0"/>
          </a:p>
          <a:p>
            <a:pPr marL="0" indent="0">
              <a:buNone/>
            </a:pPr>
            <a:r>
              <a:rPr lang="en-US" dirty="0"/>
              <a:t>3. </a:t>
            </a:r>
            <a:r>
              <a:rPr lang="en-US" dirty="0" err="1"/>
              <a:t>Việc</a:t>
            </a:r>
            <a:r>
              <a:rPr lang="en-US" dirty="0"/>
              <a:t> </a:t>
            </a:r>
            <a:r>
              <a:rPr lang="en-US" dirty="0" err="1"/>
              <a:t>xác</a:t>
            </a:r>
            <a:r>
              <a:rPr lang="en-US" dirty="0"/>
              <a:t> </a:t>
            </a:r>
            <a:r>
              <a:rPr lang="en-US" dirty="0" err="1"/>
              <a:t>định</a:t>
            </a:r>
            <a:r>
              <a:rPr lang="en-US" dirty="0"/>
              <a:t> </a:t>
            </a:r>
            <a:r>
              <a:rPr lang="en-US" dirty="0" err="1"/>
              <a:t>điện</a:t>
            </a:r>
            <a:r>
              <a:rPr lang="en-US" dirty="0"/>
              <a:t> </a:t>
            </a:r>
            <a:r>
              <a:rPr lang="en-US" dirty="0" err="1"/>
              <a:t>áp</a:t>
            </a:r>
            <a:r>
              <a:rPr lang="en-US" dirty="0"/>
              <a:t> </a:t>
            </a:r>
            <a:r>
              <a:rPr lang="en-US" dirty="0" err="1"/>
              <a:t>và</a:t>
            </a:r>
            <a:r>
              <a:rPr lang="en-US" dirty="0"/>
              <a:t> </a:t>
            </a:r>
            <a:r>
              <a:rPr lang="en-US" dirty="0" err="1"/>
              <a:t>dòng</a:t>
            </a:r>
            <a:r>
              <a:rPr lang="en-US" dirty="0"/>
              <a:t> </a:t>
            </a:r>
            <a:r>
              <a:rPr lang="en-US" dirty="0" err="1"/>
              <a:t>điện</a:t>
            </a:r>
            <a:r>
              <a:rPr lang="en-US" dirty="0"/>
              <a:t> </a:t>
            </a:r>
            <a:r>
              <a:rPr lang="en-US" dirty="0" err="1"/>
              <a:t>varistor</a:t>
            </a:r>
            <a:r>
              <a:rPr lang="en-US" dirty="0"/>
              <a:t> </a:t>
            </a:r>
            <a:r>
              <a:rPr lang="en-US" dirty="0" err="1"/>
              <a:t>khi</a:t>
            </a:r>
            <a:r>
              <a:rPr lang="en-US" dirty="0"/>
              <a:t> </a:t>
            </a:r>
            <a:r>
              <a:rPr lang="en-US" dirty="0" err="1"/>
              <a:t>có</a:t>
            </a:r>
            <a:r>
              <a:rPr lang="en-US" dirty="0"/>
              <a:t> </a:t>
            </a:r>
            <a:r>
              <a:rPr lang="en-US" dirty="0" err="1"/>
              <a:t>xung</a:t>
            </a:r>
            <a:r>
              <a:rPr lang="en-US" dirty="0"/>
              <a:t> </a:t>
            </a:r>
            <a:r>
              <a:rPr lang="en-US" dirty="0" err="1"/>
              <a:t>bằng</a:t>
            </a:r>
            <a:r>
              <a:rPr lang="en-US" dirty="0"/>
              <a:t> </a:t>
            </a:r>
            <a:r>
              <a:rPr lang="en-US" dirty="0" err="1"/>
              <a:t>giải</a:t>
            </a:r>
            <a:r>
              <a:rPr lang="en-US" dirty="0"/>
              <a:t> </a:t>
            </a:r>
            <a:r>
              <a:rPr lang="en-US" dirty="0" err="1"/>
              <a:t>tích</a:t>
            </a:r>
            <a:r>
              <a:rPr lang="en-US" dirty="0"/>
              <a:t> </a:t>
            </a:r>
            <a:r>
              <a:rPr lang="en-US" dirty="0" err="1"/>
              <a:t>là</a:t>
            </a:r>
            <a:r>
              <a:rPr lang="en-US" dirty="0"/>
              <a:t> </a:t>
            </a:r>
            <a:r>
              <a:rPr lang="en-US" dirty="0" err="1"/>
              <a:t>không</a:t>
            </a:r>
            <a:r>
              <a:rPr lang="en-US" dirty="0"/>
              <a:t> </a:t>
            </a:r>
            <a:r>
              <a:rPr lang="en-US" dirty="0" err="1"/>
              <a:t>thể</a:t>
            </a:r>
            <a:r>
              <a:rPr lang="en-US" dirty="0"/>
              <a:t> </a:t>
            </a:r>
            <a:r>
              <a:rPr lang="en-US" dirty="0" err="1"/>
              <a:t>vì</a:t>
            </a:r>
            <a:r>
              <a:rPr lang="en-US" dirty="0"/>
              <a:t> </a:t>
            </a:r>
            <a:r>
              <a:rPr lang="en-US" dirty="0" err="1"/>
              <a:t>không</a:t>
            </a:r>
            <a:r>
              <a:rPr lang="en-US" dirty="0"/>
              <a:t> </a:t>
            </a:r>
            <a:r>
              <a:rPr lang="en-US" dirty="0" err="1"/>
              <a:t>có</a:t>
            </a:r>
            <a:r>
              <a:rPr lang="en-US" dirty="0"/>
              <a:t> </a:t>
            </a:r>
            <a:r>
              <a:rPr lang="en-US" dirty="0" err="1"/>
              <a:t>đường</a:t>
            </a:r>
            <a:r>
              <a:rPr lang="en-US" dirty="0"/>
              <a:t> </a:t>
            </a:r>
            <a:r>
              <a:rPr lang="en-US" dirty="0" err="1"/>
              <a:t>đặc</a:t>
            </a:r>
            <a:r>
              <a:rPr lang="en-US" dirty="0"/>
              <a:t> </a:t>
            </a:r>
            <a:r>
              <a:rPr lang="en-US" dirty="0" err="1"/>
              <a:t>tính</a:t>
            </a:r>
            <a:r>
              <a:rPr lang="en-US" dirty="0"/>
              <a:t> </a:t>
            </a:r>
            <a:r>
              <a:rPr lang="en-US" dirty="0" err="1"/>
              <a:t>varistor</a:t>
            </a:r>
            <a:r>
              <a:rPr lang="en-US" dirty="0"/>
              <a:t> </a:t>
            </a:r>
            <a:r>
              <a:rPr lang="en-US" dirty="0" err="1"/>
              <a:t>bằng</a:t>
            </a:r>
            <a:r>
              <a:rPr lang="en-US" dirty="0"/>
              <a:t> </a:t>
            </a:r>
            <a:r>
              <a:rPr lang="en-US" dirty="0" err="1"/>
              <a:t>giả</a:t>
            </a:r>
            <a:r>
              <a:rPr lang="en-US" dirty="0"/>
              <a:t> </a:t>
            </a:r>
            <a:r>
              <a:rPr lang="en-US" dirty="0" err="1"/>
              <a:t>tích</a:t>
            </a:r>
            <a:r>
              <a:rPr lang="en-US" dirty="0"/>
              <a:t>. </a:t>
            </a:r>
            <a:r>
              <a:rPr lang="en-US" dirty="0" err="1"/>
              <a:t>Xác</a:t>
            </a:r>
            <a:r>
              <a:rPr lang="en-US" dirty="0"/>
              <a:t> </a:t>
            </a:r>
            <a:r>
              <a:rPr lang="en-US" dirty="0" err="1"/>
              <a:t>định</a:t>
            </a:r>
            <a:r>
              <a:rPr lang="en-US" dirty="0"/>
              <a:t> </a:t>
            </a:r>
            <a:r>
              <a:rPr lang="en-US" dirty="0" err="1"/>
              <a:t>các</a:t>
            </a:r>
            <a:r>
              <a:rPr lang="en-US" dirty="0"/>
              <a:t> </a:t>
            </a:r>
            <a:r>
              <a:rPr lang="en-US" dirty="0" err="1"/>
              <a:t>thông</a:t>
            </a:r>
            <a:r>
              <a:rPr lang="en-US" dirty="0"/>
              <a:t> </a:t>
            </a:r>
            <a:r>
              <a:rPr lang="en-US" dirty="0" err="1"/>
              <a:t>số</a:t>
            </a:r>
            <a:r>
              <a:rPr lang="en-US" dirty="0"/>
              <a:t> </a:t>
            </a:r>
            <a:r>
              <a:rPr lang="en-US" dirty="0" err="1"/>
              <a:t>bảo</a:t>
            </a:r>
            <a:r>
              <a:rPr lang="en-US" dirty="0"/>
              <a:t> </a:t>
            </a:r>
            <a:r>
              <a:rPr lang="en-US" dirty="0" err="1"/>
              <a:t>vệ</a:t>
            </a:r>
            <a:r>
              <a:rPr lang="en-US" dirty="0"/>
              <a:t> </a:t>
            </a:r>
            <a:r>
              <a:rPr lang="en-US" dirty="0" err="1"/>
              <a:t>U</a:t>
            </a:r>
            <a:r>
              <a:rPr lang="en-US" baseline="-25000" dirty="0" err="1"/>
              <a:t>var</a:t>
            </a:r>
            <a:r>
              <a:rPr lang="en-US" dirty="0"/>
              <a:t>, </a:t>
            </a:r>
            <a:r>
              <a:rPr lang="en-US" dirty="0" err="1"/>
              <a:t>I</a:t>
            </a:r>
            <a:r>
              <a:rPr lang="en-US" baseline="-25000" dirty="0" err="1"/>
              <a:t>var</a:t>
            </a:r>
            <a:r>
              <a:rPr lang="en-US" dirty="0"/>
              <a:t> </a:t>
            </a:r>
            <a:r>
              <a:rPr lang="en-US" dirty="0" err="1"/>
              <a:t>bằng</a:t>
            </a:r>
            <a:r>
              <a:rPr lang="en-US" dirty="0"/>
              <a:t> </a:t>
            </a:r>
            <a:r>
              <a:rPr lang="en-US" dirty="0" err="1"/>
              <a:t>đồ</a:t>
            </a:r>
            <a:r>
              <a:rPr lang="en-US" dirty="0"/>
              <a:t> </a:t>
            </a:r>
            <a:r>
              <a:rPr lang="en-US" dirty="0" err="1"/>
              <a:t>thị</a:t>
            </a:r>
            <a:r>
              <a:rPr lang="en-US" dirty="0"/>
              <a:t> </a:t>
            </a:r>
            <a:r>
              <a:rPr lang="en-US" dirty="0" err="1"/>
              <a:t>là</a:t>
            </a:r>
            <a:r>
              <a:rPr lang="en-US" dirty="0"/>
              <a:t> </a:t>
            </a:r>
            <a:r>
              <a:rPr lang="en-US" dirty="0" err="1"/>
              <a:t>dễ</a:t>
            </a:r>
            <a:r>
              <a:rPr lang="en-US" dirty="0"/>
              <a:t> </a:t>
            </a:r>
            <a:r>
              <a:rPr lang="en-US" dirty="0" err="1"/>
              <a:t>hơn</a:t>
            </a:r>
            <a:r>
              <a:rPr lang="en-US" dirty="0"/>
              <a:t> </a:t>
            </a:r>
            <a:r>
              <a:rPr lang="en-US" dirty="0" err="1"/>
              <a:t>cả</a:t>
            </a:r>
            <a:r>
              <a:rPr lang="en-US" dirty="0"/>
              <a:t>. </a:t>
            </a:r>
            <a:r>
              <a:rPr lang="en-US" dirty="0" err="1"/>
              <a:t>Tuy</a:t>
            </a:r>
            <a:r>
              <a:rPr lang="en-US" dirty="0"/>
              <a:t> </a:t>
            </a:r>
            <a:r>
              <a:rPr lang="en-US" dirty="0" err="1"/>
              <a:t>nhiên</a:t>
            </a:r>
            <a:r>
              <a:rPr lang="en-US" dirty="0"/>
              <a:t> </a:t>
            </a:r>
            <a:r>
              <a:rPr lang="en-US" dirty="0" err="1"/>
              <a:t>cách</a:t>
            </a:r>
            <a:r>
              <a:rPr lang="en-US" dirty="0"/>
              <a:t> </a:t>
            </a:r>
            <a:r>
              <a:rPr lang="en-US" dirty="0" err="1"/>
              <a:t>làm</a:t>
            </a:r>
            <a:r>
              <a:rPr lang="en-US" dirty="0"/>
              <a:t> </a:t>
            </a:r>
            <a:r>
              <a:rPr lang="en-US" dirty="0" err="1"/>
              <a:t>này</a:t>
            </a:r>
            <a:r>
              <a:rPr lang="en-US" dirty="0"/>
              <a:t> </a:t>
            </a:r>
            <a:r>
              <a:rPr lang="en-US" dirty="0" err="1"/>
              <a:t>có</a:t>
            </a:r>
            <a:r>
              <a:rPr lang="en-US" dirty="0"/>
              <a:t> </a:t>
            </a:r>
            <a:r>
              <a:rPr lang="en-US" dirty="0" err="1"/>
              <a:t>thể</a:t>
            </a:r>
            <a:r>
              <a:rPr lang="en-US" dirty="0"/>
              <a:t> </a:t>
            </a:r>
            <a:r>
              <a:rPr lang="en-US" dirty="0" err="1"/>
              <a:t>kéo</a:t>
            </a:r>
            <a:r>
              <a:rPr lang="en-US" dirty="0"/>
              <a:t> </a:t>
            </a:r>
            <a:r>
              <a:rPr lang="en-US" dirty="0" err="1"/>
              <a:t>theo</a:t>
            </a:r>
            <a:r>
              <a:rPr lang="en-US" dirty="0"/>
              <a:t> </a:t>
            </a:r>
            <a:r>
              <a:rPr lang="en-US" dirty="0" err="1"/>
              <a:t>sai</a:t>
            </a:r>
            <a:r>
              <a:rPr lang="en-US" dirty="0"/>
              <a:t> </a:t>
            </a:r>
            <a:r>
              <a:rPr lang="en-US" dirty="0" err="1"/>
              <a:t>số</a:t>
            </a:r>
            <a:r>
              <a:rPr lang="en-US" dirty="0"/>
              <a:t> </a:t>
            </a:r>
            <a:r>
              <a:rPr lang="en-US" dirty="0" err="1"/>
              <a:t>lớn</a:t>
            </a:r>
            <a:r>
              <a:rPr lang="en-US" dirty="0"/>
              <a:t>.</a:t>
            </a:r>
            <a:endParaRPr lang="vi-VN" dirty="0"/>
          </a:p>
          <a:p>
            <a:pPr marL="0" indent="0">
              <a:buNone/>
            </a:pPr>
            <a:r>
              <a:rPr lang="en-US" dirty="0"/>
              <a:t>4. </a:t>
            </a:r>
            <a:r>
              <a:rPr lang="en-US" dirty="0" err="1"/>
              <a:t>Điện</a:t>
            </a:r>
            <a:r>
              <a:rPr lang="en-US" dirty="0"/>
              <a:t> </a:t>
            </a:r>
            <a:r>
              <a:rPr lang="en-US" dirty="0" err="1"/>
              <a:t>áp</a:t>
            </a:r>
            <a:r>
              <a:rPr lang="en-US" dirty="0"/>
              <a:t> </a:t>
            </a:r>
            <a:r>
              <a:rPr lang="en-US" dirty="0" err="1"/>
              <a:t>nguồn</a:t>
            </a:r>
            <a:r>
              <a:rPr lang="en-US" dirty="0"/>
              <a:t> </a:t>
            </a:r>
            <a:r>
              <a:rPr lang="en-US" dirty="0" err="1"/>
              <a:t>xung</a:t>
            </a:r>
            <a:r>
              <a:rPr lang="en-US" dirty="0"/>
              <a:t> </a:t>
            </a:r>
            <a:r>
              <a:rPr lang="en-US" dirty="0" err="1"/>
              <a:t>càng</a:t>
            </a:r>
            <a:r>
              <a:rPr lang="en-US" dirty="0"/>
              <a:t> </a:t>
            </a:r>
            <a:r>
              <a:rPr lang="en-US" dirty="0" err="1"/>
              <a:t>cao</a:t>
            </a:r>
            <a:r>
              <a:rPr lang="en-US" dirty="0"/>
              <a:t> </a:t>
            </a:r>
            <a:r>
              <a:rPr lang="en-US" dirty="0" err="1"/>
              <a:t>và</a:t>
            </a:r>
            <a:r>
              <a:rPr lang="en-US" dirty="0"/>
              <a:t> </a:t>
            </a:r>
            <a:r>
              <a:rPr lang="en-US" dirty="0" err="1"/>
              <a:t>độ</a:t>
            </a:r>
            <a:r>
              <a:rPr lang="en-US" dirty="0"/>
              <a:t> </a:t>
            </a:r>
            <a:r>
              <a:rPr lang="en-US" dirty="0" err="1"/>
              <a:t>rộng</a:t>
            </a:r>
            <a:r>
              <a:rPr lang="en-US" dirty="0"/>
              <a:t> </a:t>
            </a:r>
            <a:r>
              <a:rPr lang="en-US" dirty="0" err="1"/>
              <a:t>xung</a:t>
            </a:r>
            <a:r>
              <a:rPr lang="en-US" dirty="0"/>
              <a:t> </a:t>
            </a:r>
            <a:r>
              <a:rPr lang="en-US" dirty="0" err="1"/>
              <a:t>càng</a:t>
            </a:r>
            <a:r>
              <a:rPr lang="en-US" dirty="0"/>
              <a:t> </a:t>
            </a:r>
            <a:r>
              <a:rPr lang="en-US" dirty="0" err="1"/>
              <a:t>lớn</a:t>
            </a:r>
            <a:r>
              <a:rPr lang="en-US" dirty="0"/>
              <a:t> </a:t>
            </a:r>
            <a:r>
              <a:rPr lang="en-US" dirty="0" err="1"/>
              <a:t>thì</a:t>
            </a:r>
            <a:r>
              <a:rPr lang="en-US" dirty="0"/>
              <a:t> </a:t>
            </a:r>
            <a:r>
              <a:rPr lang="en-US" dirty="0" err="1"/>
              <a:t>số</a:t>
            </a:r>
            <a:r>
              <a:rPr lang="en-US" dirty="0"/>
              <a:t> </a:t>
            </a:r>
            <a:r>
              <a:rPr lang="en-US" dirty="0" err="1"/>
              <a:t>lần</a:t>
            </a:r>
            <a:r>
              <a:rPr lang="en-US" dirty="0"/>
              <a:t> </a:t>
            </a:r>
            <a:r>
              <a:rPr lang="en-US" dirty="0" err="1"/>
              <a:t>đánh</a:t>
            </a:r>
            <a:r>
              <a:rPr lang="en-US" dirty="0"/>
              <a:t> </a:t>
            </a:r>
            <a:r>
              <a:rPr lang="en-US" dirty="0" err="1"/>
              <a:t>xung</a:t>
            </a:r>
            <a:r>
              <a:rPr lang="en-US" dirty="0"/>
              <a:t> </a:t>
            </a:r>
            <a:r>
              <a:rPr lang="en-US" dirty="0" err="1"/>
              <a:t>càng</a:t>
            </a:r>
            <a:r>
              <a:rPr lang="en-US" dirty="0"/>
              <a:t> </a:t>
            </a:r>
            <a:r>
              <a:rPr lang="en-US" dirty="0" err="1"/>
              <a:t>ít</a:t>
            </a:r>
            <a:r>
              <a:rPr lang="en-US" dirty="0"/>
              <a:t>.</a:t>
            </a:r>
            <a:endParaRPr lang="vi-VN" dirty="0"/>
          </a:p>
          <a:p>
            <a:pPr marL="0" indent="0">
              <a:buNone/>
            </a:pPr>
            <a:r>
              <a:rPr lang="en-US" dirty="0"/>
              <a:t>5. </a:t>
            </a:r>
            <a:r>
              <a:rPr lang="en-US" dirty="0" err="1"/>
              <a:t>Khi</a:t>
            </a:r>
            <a:r>
              <a:rPr lang="en-US" dirty="0"/>
              <a:t> </a:t>
            </a:r>
            <a:r>
              <a:rPr lang="en-US" dirty="0" err="1"/>
              <a:t>mua</a:t>
            </a:r>
            <a:r>
              <a:rPr lang="en-US" dirty="0"/>
              <a:t> </a:t>
            </a:r>
            <a:r>
              <a:rPr lang="en-US" dirty="0" err="1"/>
              <a:t>varistor</a:t>
            </a:r>
            <a:r>
              <a:rPr lang="en-US" dirty="0"/>
              <a:t> </a:t>
            </a:r>
            <a:r>
              <a:rPr lang="en-US" dirty="0" err="1"/>
              <a:t>chúng</a:t>
            </a:r>
            <a:r>
              <a:rPr lang="en-US" dirty="0"/>
              <a:t> ta </a:t>
            </a:r>
            <a:r>
              <a:rPr lang="en-US" dirty="0" err="1"/>
              <a:t>cần</a:t>
            </a:r>
            <a:r>
              <a:rPr lang="en-US" dirty="0"/>
              <a:t> </a:t>
            </a:r>
            <a:r>
              <a:rPr lang="en-US" dirty="0" err="1"/>
              <a:t>xin</a:t>
            </a:r>
            <a:r>
              <a:rPr lang="en-US" dirty="0"/>
              <a:t> </a:t>
            </a:r>
            <a:r>
              <a:rPr lang="en-US" dirty="0" err="1"/>
              <a:t>nhà</a:t>
            </a:r>
            <a:r>
              <a:rPr lang="en-US" dirty="0"/>
              <a:t> </a:t>
            </a:r>
            <a:r>
              <a:rPr lang="en-US" dirty="0" err="1"/>
              <a:t>cung</a:t>
            </a:r>
            <a:r>
              <a:rPr lang="en-US" dirty="0"/>
              <a:t> </a:t>
            </a:r>
            <a:r>
              <a:rPr lang="en-US" dirty="0" err="1"/>
              <a:t>cấp</a:t>
            </a:r>
            <a:r>
              <a:rPr lang="en-US" dirty="0"/>
              <a:t> </a:t>
            </a:r>
            <a:r>
              <a:rPr lang="en-US" dirty="0" err="1"/>
              <a:t>các</a:t>
            </a:r>
            <a:r>
              <a:rPr lang="en-US" dirty="0"/>
              <a:t> </a:t>
            </a:r>
            <a:r>
              <a:rPr lang="en-US" dirty="0" err="1"/>
              <a:t>đường</a:t>
            </a:r>
            <a:r>
              <a:rPr lang="en-US" dirty="0"/>
              <a:t> </a:t>
            </a:r>
            <a:r>
              <a:rPr lang="en-US" dirty="0" err="1"/>
              <a:t>đặc</a:t>
            </a:r>
            <a:r>
              <a:rPr lang="en-US" dirty="0"/>
              <a:t> </a:t>
            </a:r>
            <a:r>
              <a:rPr lang="en-US" dirty="0" err="1"/>
              <a:t>tính</a:t>
            </a:r>
            <a:r>
              <a:rPr lang="en-US" dirty="0"/>
              <a:t> V/I </a:t>
            </a:r>
            <a:r>
              <a:rPr lang="en-US" dirty="0" err="1"/>
              <a:t>và</a:t>
            </a:r>
            <a:r>
              <a:rPr lang="en-US" dirty="0"/>
              <a:t> </a:t>
            </a:r>
            <a:r>
              <a:rPr lang="en-US" i="1" dirty="0" err="1"/>
              <a:t>Impluse</a:t>
            </a:r>
            <a:r>
              <a:rPr lang="en-US" i="1" dirty="0"/>
              <a:t> Lifetime Ratings (</a:t>
            </a:r>
            <a:r>
              <a:rPr lang="en-US" i="1" dirty="0" err="1"/>
              <a:t>có</a:t>
            </a:r>
            <a:r>
              <a:rPr lang="en-US" i="1" dirty="0"/>
              <a:t> </a:t>
            </a:r>
            <a:r>
              <a:rPr lang="en-US" i="1" dirty="0" err="1"/>
              <a:t>hãng</a:t>
            </a:r>
            <a:r>
              <a:rPr lang="en-US" i="1" dirty="0"/>
              <a:t> </a:t>
            </a:r>
            <a:r>
              <a:rPr lang="en-US" i="1" dirty="0" err="1"/>
              <a:t>gọi</a:t>
            </a:r>
            <a:r>
              <a:rPr lang="en-US" i="1" dirty="0"/>
              <a:t> </a:t>
            </a:r>
            <a:r>
              <a:rPr lang="en-US" i="1" dirty="0" err="1"/>
              <a:t>là</a:t>
            </a:r>
            <a:r>
              <a:rPr lang="en-US" i="1" dirty="0"/>
              <a:t> </a:t>
            </a:r>
            <a:r>
              <a:rPr lang="vi-VN" b="1" dirty="0"/>
              <a:t>Max. Surge Current Derating Curves</a:t>
            </a:r>
            <a:r>
              <a:rPr lang="en-US" b="1" dirty="0"/>
              <a:t>)</a:t>
            </a:r>
            <a:endParaRPr lang="vi-VN" dirty="0"/>
          </a:p>
          <a:p>
            <a:pPr marL="0" indent="0">
              <a:buNone/>
            </a:pP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spTree>
    <p:extLst>
      <p:ext uri="{BB962C8B-B14F-4D97-AF65-F5344CB8AC3E}">
        <p14:creationId xmlns:p14="http://schemas.microsoft.com/office/powerpoint/2010/main" val="2887867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87824" y="260648"/>
            <a:ext cx="4392488" cy="817562"/>
          </a:xfrm>
          <a:solidFill>
            <a:srgbClr val="FFFF00"/>
          </a:solidFill>
        </p:spPr>
        <p:txBody>
          <a:bodyPr>
            <a:normAutofit/>
          </a:bodyPr>
          <a:lstStyle/>
          <a:p>
            <a:r>
              <a:rPr lang="en-US" b="1" dirty="0" err="1" smtClean="0">
                <a:solidFill>
                  <a:srgbClr val="009900"/>
                </a:solidFill>
                <a:latin typeface="Times New Roman" pitchFamily="18" charset="0"/>
                <a:cs typeface="Times New Roman" pitchFamily="18" charset="0"/>
              </a:rPr>
              <a:t>Phụ</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lục</a:t>
            </a:r>
            <a:endParaRPr lang="en-US" b="1" dirty="0" smtClean="0">
              <a:solidFill>
                <a:srgbClr val="009900"/>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73482" y="1181100"/>
            <a:ext cx="8202974" cy="53442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Các</a:t>
            </a:r>
            <a:r>
              <a:rPr lang="en-US" dirty="0" smtClean="0"/>
              <a:t> </a:t>
            </a:r>
            <a:r>
              <a:rPr lang="en-US" dirty="0" err="1" smtClean="0"/>
              <a:t>dạng</a:t>
            </a:r>
            <a:r>
              <a:rPr lang="en-US" dirty="0" smtClean="0"/>
              <a:t> </a:t>
            </a:r>
            <a:r>
              <a:rPr lang="en-US" dirty="0" err="1" smtClean="0"/>
              <a:t>sóng</a:t>
            </a:r>
            <a:r>
              <a:rPr lang="en-US" dirty="0" smtClean="0"/>
              <a:t> </a:t>
            </a:r>
            <a:r>
              <a:rPr lang="en-US" dirty="0" err="1" smtClean="0"/>
              <a:t>xét</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điển</a:t>
            </a:r>
            <a:r>
              <a:rPr lang="en-US" dirty="0" smtClean="0"/>
              <a:t> </a:t>
            </a:r>
            <a:r>
              <a:rPr lang="en-US" dirty="0" err="1" smtClean="0"/>
              <a:t>hình</a:t>
            </a:r>
            <a:endParaRPr lang="vi-VN" dirty="0"/>
          </a:p>
          <a:p>
            <a:pPr marL="0" indent="0">
              <a:buNone/>
            </a:pP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pic>
        <p:nvPicPr>
          <p:cNvPr id="7" name="Picture 6" descr="current_test_imp_8_20"/>
          <p:cNvPicPr/>
          <p:nvPr/>
        </p:nvPicPr>
        <p:blipFill>
          <a:blip r:embed="rId2">
            <a:extLst>
              <a:ext uri="{28A0092B-C50C-407E-A947-70E740481C1C}">
                <a14:useLocalDpi xmlns:a14="http://schemas.microsoft.com/office/drawing/2010/main" val="0"/>
              </a:ext>
            </a:extLst>
          </a:blip>
          <a:srcRect/>
          <a:stretch>
            <a:fillRect/>
          </a:stretch>
        </p:blipFill>
        <p:spPr bwMode="auto">
          <a:xfrm>
            <a:off x="4574969" y="1822114"/>
            <a:ext cx="4376320" cy="3047046"/>
          </a:xfrm>
          <a:prstGeom prst="rect">
            <a:avLst/>
          </a:prstGeom>
          <a:noFill/>
          <a:ln>
            <a:noFill/>
          </a:ln>
        </p:spPr>
      </p:pic>
      <p:pic>
        <p:nvPicPr>
          <p:cNvPr id="8" name="Picture 7" descr="https://www.hakel.cz/wp-content/uploads/2015/02/current_test_imp_10_1000.jpg"/>
          <p:cNvPicPr/>
          <p:nvPr/>
        </p:nvPicPr>
        <p:blipFill>
          <a:blip r:embed="rId3">
            <a:extLst>
              <a:ext uri="{28A0092B-C50C-407E-A947-70E740481C1C}">
                <a14:useLocalDpi xmlns:a14="http://schemas.microsoft.com/office/drawing/2010/main" val="0"/>
              </a:ext>
            </a:extLst>
          </a:blip>
          <a:srcRect/>
          <a:stretch>
            <a:fillRect/>
          </a:stretch>
        </p:blipFill>
        <p:spPr bwMode="auto">
          <a:xfrm>
            <a:off x="251519" y="1929124"/>
            <a:ext cx="4323449" cy="2940035"/>
          </a:xfrm>
          <a:prstGeom prst="rect">
            <a:avLst/>
          </a:prstGeom>
          <a:noFill/>
          <a:ln>
            <a:noFill/>
          </a:ln>
        </p:spPr>
      </p:pic>
    </p:spTree>
    <p:extLst>
      <p:ext uri="{BB962C8B-B14F-4D97-AF65-F5344CB8AC3E}">
        <p14:creationId xmlns:p14="http://schemas.microsoft.com/office/powerpoint/2010/main" val="1603032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87824" y="260648"/>
            <a:ext cx="4392488" cy="817562"/>
          </a:xfrm>
          <a:solidFill>
            <a:srgbClr val="FFFF00"/>
          </a:solidFill>
        </p:spPr>
        <p:txBody>
          <a:bodyPr>
            <a:normAutofit/>
          </a:bodyPr>
          <a:lstStyle/>
          <a:p>
            <a:r>
              <a:rPr lang="en-US" b="1" dirty="0" err="1" smtClean="0">
                <a:solidFill>
                  <a:srgbClr val="009900"/>
                </a:solidFill>
                <a:latin typeface="Times New Roman" pitchFamily="18" charset="0"/>
                <a:cs typeface="Times New Roman" pitchFamily="18" charset="0"/>
              </a:rPr>
              <a:t>Phụ</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lục</a:t>
            </a:r>
            <a:endParaRPr lang="en-US" b="1" dirty="0" smtClean="0">
              <a:solidFill>
                <a:srgbClr val="009900"/>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73482" y="1181100"/>
            <a:ext cx="8202974" cy="53442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Các</a:t>
            </a:r>
            <a:r>
              <a:rPr lang="en-US" dirty="0" smtClean="0"/>
              <a:t> </a:t>
            </a:r>
            <a:r>
              <a:rPr lang="en-US" dirty="0" err="1" smtClean="0"/>
              <a:t>dạng</a:t>
            </a:r>
            <a:r>
              <a:rPr lang="en-US" dirty="0" smtClean="0"/>
              <a:t> </a:t>
            </a:r>
            <a:r>
              <a:rPr lang="en-US" dirty="0" err="1" smtClean="0"/>
              <a:t>sóng</a:t>
            </a:r>
            <a:r>
              <a:rPr lang="en-US" dirty="0" smtClean="0"/>
              <a:t> </a:t>
            </a:r>
            <a:r>
              <a:rPr lang="en-US" dirty="0" err="1" smtClean="0"/>
              <a:t>xét</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điển</a:t>
            </a:r>
            <a:r>
              <a:rPr lang="en-US" dirty="0" smtClean="0"/>
              <a:t> </a:t>
            </a:r>
            <a:r>
              <a:rPr lang="en-US" dirty="0" err="1" smtClean="0"/>
              <a:t>hình</a:t>
            </a:r>
            <a:endParaRPr lang="vi-VN" dirty="0"/>
          </a:p>
          <a:p>
            <a:pPr marL="0" indent="0">
              <a:buNone/>
            </a:pP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pic>
        <p:nvPicPr>
          <p:cNvPr id="9" name="Picture 8" descr="Lightning_current_10_350"/>
          <p:cNvPicPr/>
          <p:nvPr/>
        </p:nvPicPr>
        <p:blipFill>
          <a:blip r:embed="rId2">
            <a:extLst>
              <a:ext uri="{28A0092B-C50C-407E-A947-70E740481C1C}">
                <a14:useLocalDpi xmlns:a14="http://schemas.microsoft.com/office/drawing/2010/main" val="0"/>
              </a:ext>
            </a:extLst>
          </a:blip>
          <a:srcRect/>
          <a:stretch>
            <a:fillRect/>
          </a:stretch>
        </p:blipFill>
        <p:spPr bwMode="auto">
          <a:xfrm>
            <a:off x="4707490" y="1758994"/>
            <a:ext cx="3968966" cy="3470205"/>
          </a:xfrm>
          <a:prstGeom prst="rect">
            <a:avLst/>
          </a:prstGeom>
          <a:noFill/>
          <a:ln>
            <a:noFill/>
          </a:ln>
        </p:spPr>
      </p:pic>
      <p:pic>
        <p:nvPicPr>
          <p:cNvPr id="11" name="Picture 10" descr="voltage_testing_1_2_50"/>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51972"/>
            <a:ext cx="4383962" cy="3593252"/>
          </a:xfrm>
          <a:prstGeom prst="rect">
            <a:avLst/>
          </a:prstGeom>
          <a:noFill/>
          <a:ln>
            <a:noFill/>
          </a:ln>
        </p:spPr>
      </p:pic>
    </p:spTree>
    <p:extLst>
      <p:ext uri="{BB962C8B-B14F-4D97-AF65-F5344CB8AC3E}">
        <p14:creationId xmlns:p14="http://schemas.microsoft.com/office/powerpoint/2010/main" val="610676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87824" y="260648"/>
            <a:ext cx="4392488" cy="817562"/>
          </a:xfrm>
          <a:solidFill>
            <a:srgbClr val="FFFF00"/>
          </a:solidFill>
        </p:spPr>
        <p:txBody>
          <a:bodyPr>
            <a:normAutofit/>
          </a:bodyPr>
          <a:lstStyle/>
          <a:p>
            <a:r>
              <a:rPr lang="en-US" b="1" dirty="0" err="1" smtClean="0">
                <a:solidFill>
                  <a:srgbClr val="009900"/>
                </a:solidFill>
                <a:latin typeface="Times New Roman" pitchFamily="18" charset="0"/>
                <a:cs typeface="Times New Roman" pitchFamily="18" charset="0"/>
              </a:rPr>
              <a:t>Phụ</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lục</a:t>
            </a:r>
            <a:endParaRPr lang="en-US" b="1" dirty="0" smtClean="0">
              <a:solidFill>
                <a:srgbClr val="009900"/>
              </a:solidFill>
              <a:latin typeface="Times New Roman" pitchFamily="18" charset="0"/>
              <a:cs typeface="Times New Roman" pitchFamily="18" charset="0"/>
            </a:endParaRPr>
          </a:p>
        </p:txBody>
      </p:sp>
      <p:sp>
        <p:nvSpPr>
          <p:cNvPr id="6" name="Rectangle 3"/>
          <p:cNvSpPr txBox="1">
            <a:spLocks noChangeArrowheads="1"/>
          </p:cNvSpPr>
          <p:nvPr/>
        </p:nvSpPr>
        <p:spPr>
          <a:xfrm>
            <a:off x="450492" y="1772816"/>
            <a:ext cx="8513996"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dirty="0" smtClean="0">
              <a:latin typeface="Times New Roman" pitchFamily="18" charset="0"/>
              <a:cs typeface="Times New Roman" pitchFamily="18" charset="0"/>
            </a:endParaRPr>
          </a:p>
        </p:txBody>
      </p:sp>
      <p:sp>
        <p:nvSpPr>
          <p:cNvPr id="10" name="Rectangle 3"/>
          <p:cNvSpPr txBox="1">
            <a:spLocks noChangeArrowheads="1"/>
          </p:cNvSpPr>
          <p:nvPr/>
        </p:nvSpPr>
        <p:spPr>
          <a:xfrm>
            <a:off x="473482" y="1181100"/>
            <a:ext cx="8202974" cy="53442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Các</a:t>
            </a:r>
            <a:r>
              <a:rPr lang="en-US" dirty="0" smtClean="0"/>
              <a:t> </a:t>
            </a:r>
            <a:r>
              <a:rPr lang="en-US" dirty="0" err="1" smtClean="0"/>
              <a:t>dạng</a:t>
            </a:r>
            <a:r>
              <a:rPr lang="en-US" dirty="0" smtClean="0"/>
              <a:t> </a:t>
            </a:r>
            <a:r>
              <a:rPr lang="en-US" dirty="0" err="1" smtClean="0"/>
              <a:t>sóng</a:t>
            </a:r>
            <a:r>
              <a:rPr lang="en-US" dirty="0" smtClean="0"/>
              <a:t> </a:t>
            </a:r>
            <a:r>
              <a:rPr lang="en-US" dirty="0" err="1" smtClean="0"/>
              <a:t>xét</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điển</a:t>
            </a:r>
            <a:r>
              <a:rPr lang="en-US" dirty="0" smtClean="0"/>
              <a:t> </a:t>
            </a:r>
            <a:r>
              <a:rPr lang="en-US" dirty="0" err="1" smtClean="0"/>
              <a:t>hình</a:t>
            </a:r>
            <a:endParaRPr lang="vi-VN" dirty="0"/>
          </a:p>
          <a:p>
            <a:pPr marL="0" indent="0">
              <a:buNone/>
            </a:pPr>
            <a:endParaRPr lang="vi-VN" dirty="0"/>
          </a:p>
        </p:txBody>
      </p:sp>
      <p:sp>
        <p:nvSpPr>
          <p:cNvPr id="12" name="Rectangle 3"/>
          <p:cNvSpPr txBox="1">
            <a:spLocks noChangeArrowheads="1"/>
          </p:cNvSpPr>
          <p:nvPr/>
        </p:nvSpPr>
        <p:spPr>
          <a:xfrm>
            <a:off x="457200" y="1181100"/>
            <a:ext cx="8003232" cy="807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b="1" dirty="0"/>
          </a:p>
        </p:txBody>
      </p:sp>
      <p:pic>
        <p:nvPicPr>
          <p:cNvPr id="8" name="Picture 7" descr="ringware_current_0_5_100"/>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5472608" cy="3312368"/>
          </a:xfrm>
          <a:prstGeom prst="rect">
            <a:avLst/>
          </a:prstGeom>
          <a:noFill/>
          <a:ln>
            <a:noFill/>
          </a:ln>
        </p:spPr>
      </p:pic>
    </p:spTree>
    <p:extLst>
      <p:ext uri="{BB962C8B-B14F-4D97-AF65-F5344CB8AC3E}">
        <p14:creationId xmlns:p14="http://schemas.microsoft.com/office/powerpoint/2010/main" val="3893257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59632" y="260648"/>
            <a:ext cx="6768752" cy="817562"/>
          </a:xfrm>
          <a:solidFill>
            <a:srgbClr val="FFFF00"/>
          </a:solidFill>
        </p:spPr>
        <p:txBody>
          <a:bodyPr>
            <a:noAutofit/>
          </a:bodyPr>
          <a:lstStyle/>
          <a:p>
            <a:r>
              <a:rPr lang="en-US" sz="4000" b="1" dirty="0">
                <a:solidFill>
                  <a:srgbClr val="009900"/>
                </a:solidFill>
                <a:latin typeface="Times New Roman" pitchFamily="18" charset="0"/>
                <a:cs typeface="Times New Roman" pitchFamily="18" charset="0"/>
              </a:rPr>
              <a:t>1. </a:t>
            </a:r>
            <a:r>
              <a:rPr lang="en-US" sz="4000" b="1" dirty="0" err="1">
                <a:solidFill>
                  <a:srgbClr val="009900"/>
                </a:solidFill>
                <a:latin typeface="Times New Roman" pitchFamily="18" charset="0"/>
                <a:cs typeface="Times New Roman" pitchFamily="18" charset="0"/>
              </a:rPr>
              <a:t>Trình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tự</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tính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chọn</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varistor</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b="1" dirty="0"/>
              <a:t>Bước 2 Tính toán các thông số varistor</a:t>
            </a: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Sau khi có điện áp hoạt động tối đa, đưa vào danh sách lựa chon số lượng varistor phù hợp tối đa khoảng 8 loại - ở mức 220 V ac, ví dụ, 8 loại V250 (V250K5 - V250S40</a:t>
            </a:r>
            <a:r>
              <a:rPr lang="vi-VN" sz="2400" dirty="0" smtClean="0"/>
              <a:t>).</a:t>
            </a:r>
          </a:p>
          <a:p>
            <a:pPr marL="0" indent="0">
              <a:buNone/>
            </a:pPr>
            <a:r>
              <a:rPr lang="vi-VN" sz="2400" dirty="0"/>
              <a:t>Tiếp theo xác định tải mà varistor chịu được, chúng bao gồm: dòng điện xung (sốc) I</a:t>
            </a:r>
            <a:r>
              <a:rPr lang="vi-VN" sz="2400" baseline="-25000" dirty="0"/>
              <a:t>X</a:t>
            </a:r>
            <a:r>
              <a:rPr lang="vi-VN" sz="2400" dirty="0"/>
              <a:t>, năng lượng xung trên varistor W</a:t>
            </a:r>
            <a:r>
              <a:rPr lang="vi-VN" sz="2400" baseline="-25000" dirty="0"/>
              <a:t>var</a:t>
            </a:r>
            <a:r>
              <a:rPr lang="vi-VN" sz="2400" dirty="0"/>
              <a:t>, tổn nhao công suất trên varistor P</a:t>
            </a:r>
            <a:r>
              <a:rPr lang="vi-VN" sz="2400" baseline="-25000" dirty="0"/>
              <a:t>S</a:t>
            </a:r>
            <a:r>
              <a:rPr lang="vi-VN" sz="2400" dirty="0"/>
              <a:t>. Sau đó, so sánh các giá trị đó với các giá trị tối đa cho phép (I</a:t>
            </a:r>
            <a:r>
              <a:rPr lang="vi-VN" sz="2400" baseline="-25000" dirty="0"/>
              <a:t>max</a:t>
            </a:r>
            <a:r>
              <a:rPr lang="vi-VN" sz="2400" dirty="0"/>
              <a:t>, W</a:t>
            </a:r>
            <a:r>
              <a:rPr lang="vi-VN" sz="2400" baseline="-25000" dirty="0"/>
              <a:t>max</a:t>
            </a:r>
            <a:r>
              <a:rPr lang="vi-VN" sz="2400" dirty="0"/>
              <a:t>, P</a:t>
            </a:r>
            <a:r>
              <a:rPr lang="vi-VN" sz="2400" baseline="-25000" dirty="0"/>
              <a:t>max</a:t>
            </a:r>
            <a:r>
              <a:rPr lang="vi-VN" sz="2400" dirty="0"/>
              <a:t>) được ghi trong datasheet.</a:t>
            </a:r>
          </a:p>
          <a:p>
            <a:pPr marL="0" indent="0">
              <a:buNone/>
            </a:pPr>
            <a:endParaRPr lang="vi-VN" sz="2400" dirty="0"/>
          </a:p>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75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87624" y="260648"/>
            <a:ext cx="6840760" cy="817562"/>
          </a:xfrm>
          <a:solidFill>
            <a:srgbClr val="FFFF00"/>
          </a:solidFill>
        </p:spPr>
        <p:txBody>
          <a:bodyPr>
            <a:noAutofit/>
          </a:bodyPr>
          <a:lstStyle/>
          <a:p>
            <a:r>
              <a:rPr lang="en-US" sz="4000" b="1" dirty="0">
                <a:solidFill>
                  <a:srgbClr val="009900"/>
                </a:solidFill>
                <a:latin typeface="Times New Roman" pitchFamily="18" charset="0"/>
                <a:cs typeface="Times New Roman" pitchFamily="18" charset="0"/>
              </a:rPr>
              <a:t>1. </a:t>
            </a:r>
            <a:r>
              <a:rPr lang="en-US" sz="4000" b="1" dirty="0" err="1">
                <a:solidFill>
                  <a:srgbClr val="009900"/>
                </a:solidFill>
                <a:latin typeface="Times New Roman" pitchFamily="18" charset="0"/>
                <a:cs typeface="Times New Roman" pitchFamily="18" charset="0"/>
              </a:rPr>
              <a:t>Trình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tự</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tính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chọn</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varistor</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vi-VN" dirty="0"/>
              <a:t>Tính toán dòng điện </a:t>
            </a:r>
            <a:r>
              <a:rPr lang="vi-VN" dirty="0" smtClean="0"/>
              <a:t>xung </a:t>
            </a:r>
            <a:r>
              <a:rPr lang="vi-VN" dirty="0"/>
              <a:t>và điện áp ghim</a:t>
            </a:r>
            <a:endParaRPr lang="en-US" dirty="0" smtClean="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Tính dòng xung khi biết trước </a:t>
                </a:r>
                <a:r>
                  <a:rPr lang="vi-VN" sz="2400" dirty="0"/>
                  <a:t>U</a:t>
                </a:r>
                <a:r>
                  <a:rPr lang="vi-VN" sz="2400" baseline="-25000" dirty="0"/>
                  <a:t>var</a:t>
                </a:r>
                <a:r>
                  <a:rPr lang="vi-VN" sz="2400" dirty="0" smtClean="0"/>
                  <a:t>điện áp cần bảo vệ và điện áp xung</a:t>
                </a:r>
              </a:p>
              <a:p>
                <a:pPr marL="0" indent="0">
                  <a:buNone/>
                </a:pPr>
                <a14:m>
                  <m:oMath xmlns:m="http://schemas.openxmlformats.org/officeDocument/2006/math">
                    <m:sSub>
                      <m:sSubPr>
                        <m:ctrlPr>
                          <a:rPr lang="vi-VN" sz="2400" i="1">
                            <a:latin typeface="Cambria Math"/>
                          </a:rPr>
                        </m:ctrlPr>
                      </m:sSubPr>
                      <m:e>
                        <m:r>
                          <a:rPr lang="vi-VN" sz="2400" i="1">
                            <a:latin typeface="Cambria Math"/>
                          </a:rPr>
                          <m:t>𝐼</m:t>
                        </m:r>
                      </m:e>
                      <m:sub>
                        <m:r>
                          <a:rPr lang="vi-VN" sz="2400" i="1">
                            <a:latin typeface="Cambria Math"/>
                          </a:rPr>
                          <m:t>𝑋</m:t>
                        </m:r>
                      </m:sub>
                    </m:sSub>
                    <m:r>
                      <a:rPr lang="vi-VN" sz="2400" i="1">
                        <a:latin typeface="Cambria Math"/>
                      </a:rPr>
                      <m:t>=</m:t>
                    </m:r>
                    <m:f>
                      <m:fPr>
                        <m:ctrlPr>
                          <a:rPr lang="vi-VN" sz="2400" i="1">
                            <a:latin typeface="Cambria Math"/>
                          </a:rPr>
                        </m:ctrlPr>
                      </m:fPr>
                      <m:num>
                        <m:sSub>
                          <m:sSubPr>
                            <m:ctrlPr>
                              <a:rPr lang="vi-VN" sz="2400" i="1">
                                <a:latin typeface="Cambria Math"/>
                              </a:rPr>
                            </m:ctrlPr>
                          </m:sSubPr>
                          <m:e>
                            <m:r>
                              <a:rPr lang="vi-VN" sz="2400" i="1">
                                <a:latin typeface="Cambria Math"/>
                              </a:rPr>
                              <m:t>𝑈</m:t>
                            </m:r>
                          </m:e>
                          <m:sub>
                            <m:r>
                              <a:rPr lang="vi-VN" sz="2400" i="1">
                                <a:latin typeface="Cambria Math"/>
                              </a:rPr>
                              <m:t>𝑆</m:t>
                            </m:r>
                          </m:sub>
                        </m:sSub>
                        <m:r>
                          <a:rPr lang="vi-VN" sz="2400" i="1">
                            <a:latin typeface="Cambria Math"/>
                          </a:rPr>
                          <m:t>−</m:t>
                        </m:r>
                        <m:sSub>
                          <m:sSubPr>
                            <m:ctrlPr>
                              <a:rPr lang="vi-VN" sz="2400" i="1">
                                <a:latin typeface="Cambria Math"/>
                              </a:rPr>
                            </m:ctrlPr>
                          </m:sSubPr>
                          <m:e>
                            <m:r>
                              <a:rPr lang="vi-VN" sz="2400" i="1">
                                <a:latin typeface="Cambria Math"/>
                              </a:rPr>
                              <m:t>𝑈</m:t>
                            </m:r>
                          </m:e>
                          <m:sub>
                            <m:r>
                              <a:rPr lang="vi-VN" sz="2400" i="1">
                                <a:latin typeface="Cambria Math"/>
                              </a:rPr>
                              <m:t>𝑣𝑎𝑟</m:t>
                            </m:r>
                          </m:sub>
                        </m:sSub>
                      </m:num>
                      <m:den>
                        <m:sSub>
                          <m:sSubPr>
                            <m:ctrlPr>
                              <a:rPr lang="vi-VN" sz="2400" i="1">
                                <a:latin typeface="Cambria Math"/>
                              </a:rPr>
                            </m:ctrlPr>
                          </m:sSubPr>
                          <m:e>
                            <m:r>
                              <a:rPr lang="vi-VN" sz="2400" i="1">
                                <a:latin typeface="Cambria Math"/>
                              </a:rPr>
                              <m:t>𝑍</m:t>
                            </m:r>
                          </m:e>
                          <m:sub>
                            <m:r>
                              <a:rPr lang="vi-VN" sz="2400" i="1">
                                <a:latin typeface="Cambria Math"/>
                              </a:rPr>
                              <m:t>𝐼𝑁</m:t>
                            </m:r>
                          </m:sub>
                        </m:sSub>
                      </m:den>
                    </m:f>
                  </m:oMath>
                </a14:m>
                <a:r>
                  <a:rPr lang="vi-VN" sz="2400" dirty="0" smtClean="0"/>
                  <a:t> </a:t>
                </a:r>
                <a:endParaRPr lang="vi-VN" sz="2400" dirty="0"/>
              </a:p>
              <a:p>
                <a:pPr marL="0" indent="0">
                  <a:buNone/>
                </a:pPr>
                <a:r>
                  <a:rPr lang="vi-VN" sz="2400" dirty="0" smtClean="0"/>
                  <a:t>Trong </a:t>
                </a:r>
                <a:r>
                  <a:rPr lang="vi-VN" sz="2400" dirty="0"/>
                  <a:t>đó:</a:t>
                </a:r>
              </a:p>
              <a:p>
                <a:r>
                  <a:rPr lang="vi-VN" sz="2400" dirty="0"/>
                  <a:t>I</a:t>
                </a:r>
                <a:r>
                  <a:rPr lang="vi-VN" sz="2400" baseline="-25000" dirty="0"/>
                  <a:t>X</a:t>
                </a:r>
                <a:r>
                  <a:rPr lang="vi-VN" sz="2400" dirty="0"/>
                  <a:t> – dòng điện xung (“sốc”)</a:t>
                </a:r>
              </a:p>
              <a:p>
                <a:r>
                  <a:rPr lang="vi-VN" sz="2400" dirty="0"/>
                  <a:t>U</a:t>
                </a:r>
                <a:r>
                  <a:rPr lang="vi-VN" sz="2400" baseline="-25000" dirty="0"/>
                  <a:t>var</a:t>
                </a:r>
                <a:r>
                  <a:rPr lang="vi-VN" sz="2400" dirty="0"/>
                  <a:t> – điện áp xung (“sốc’)</a:t>
                </a:r>
              </a:p>
              <a:p>
                <a:r>
                  <a:rPr lang="vi-VN" sz="2400" dirty="0"/>
                  <a:t>U</a:t>
                </a:r>
                <a:r>
                  <a:rPr lang="vi-VN" sz="2400" baseline="-25000" dirty="0"/>
                  <a:t>var</a:t>
                </a:r>
                <a:r>
                  <a:rPr lang="vi-VN" sz="2400" dirty="0"/>
                  <a:t> – điện áp ghim trên varistor</a:t>
                </a:r>
              </a:p>
              <a:p>
                <a:r>
                  <a:rPr lang="vi-VN" sz="2400" dirty="0"/>
                  <a:t>Z</a:t>
                </a:r>
                <a:r>
                  <a:rPr lang="vi-VN" sz="2400" baseline="-25000" dirty="0"/>
                  <a:t>IN</a:t>
                </a:r>
                <a:r>
                  <a:rPr lang="vi-VN" sz="2400" dirty="0"/>
                  <a:t> – trở kháng nguồn vào (thường tính 2</a:t>
                </a:r>
                <a:r>
                  <a:rPr lang="vi-VN" sz="2400" dirty="0">
                    <a:sym typeface="Symbol"/>
                  </a:rPr>
                  <a:t></a:t>
                </a:r>
                <a:r>
                  <a:rPr lang="vi-VN" sz="2400" dirty="0"/>
                  <a:t>)</a:t>
                </a:r>
              </a:p>
              <a:p>
                <a:pPr marL="0" indent="0">
                  <a:buNone/>
                </a:pPr>
                <a:endParaRPr lang="vi-VN" sz="2400" dirty="0"/>
              </a:p>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mc:Choice>
        <mc:Fallback xmlns="">
          <p:sp>
            <p:nvSpPr>
              <p:cNvPr id="7" name="Rectangle 3"/>
              <p:cNvSpPr txBox="1">
                <a:spLocks noRot="1" noChangeAspect="1" noMove="1" noResize="1" noEditPoints="1" noAdjustHandles="1" noChangeArrowheads="1" noChangeShapeType="1" noTextEdit="1"/>
              </p:cNvSpPr>
              <p:nvPr/>
            </p:nvSpPr>
            <p:spPr>
              <a:xfrm>
                <a:off x="450492" y="1916832"/>
                <a:ext cx="8013700" cy="4536504"/>
              </a:xfrm>
              <a:prstGeom prst="rect">
                <a:avLst/>
              </a:prstGeom>
              <a:blipFill rotWithShape="1">
                <a:blip r:embed="rId2"/>
                <a:stretch>
                  <a:fillRect l="-1218" t="-940"/>
                </a:stretch>
              </a:blipFill>
            </p:spPr>
            <p:txBody>
              <a:bodyPr/>
              <a:lstStyle/>
              <a:p>
                <a:r>
                  <a:rPr lang="vi-VN">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714311"/>
            <a:ext cx="3115310" cy="1563370"/>
          </a:xfrm>
          <a:prstGeom prst="rect">
            <a:avLst/>
          </a:prstGeom>
          <a:noFill/>
          <a:ln>
            <a:noFill/>
          </a:ln>
        </p:spPr>
      </p:pic>
    </p:spTree>
    <p:extLst>
      <p:ext uri="{BB962C8B-B14F-4D97-AF65-F5344CB8AC3E}">
        <p14:creationId xmlns:p14="http://schemas.microsoft.com/office/powerpoint/2010/main" val="9750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59632" y="260648"/>
            <a:ext cx="6768752" cy="817562"/>
          </a:xfrm>
          <a:solidFill>
            <a:srgbClr val="FFFF00"/>
          </a:solidFill>
        </p:spPr>
        <p:txBody>
          <a:bodyPr>
            <a:noAutofit/>
          </a:bodyPr>
          <a:lstStyle/>
          <a:p>
            <a:r>
              <a:rPr lang="en-US" sz="4000" b="1" dirty="0">
                <a:solidFill>
                  <a:srgbClr val="009900"/>
                </a:solidFill>
                <a:latin typeface="Times New Roman" pitchFamily="18" charset="0"/>
                <a:cs typeface="Times New Roman" pitchFamily="18" charset="0"/>
              </a:rPr>
              <a:t>1. </a:t>
            </a:r>
            <a:r>
              <a:rPr lang="en-US" sz="4000" b="1" dirty="0" err="1">
                <a:solidFill>
                  <a:srgbClr val="009900"/>
                </a:solidFill>
                <a:latin typeface="Times New Roman" pitchFamily="18" charset="0"/>
                <a:cs typeface="Times New Roman" pitchFamily="18" charset="0"/>
              </a:rPr>
              <a:t>Trình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tự</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tính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chọn</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varistor</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Dòng xung quy đổi</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Vì xung thực tế rất khó tính được trị số hiệu dung nên thường biến đổi về dạng xung vuông</a:t>
            </a:r>
          </a:p>
          <a:p>
            <a:pPr marL="0" indent="0">
              <a:buNone/>
            </a:pPr>
            <a:r>
              <a:rPr lang="vi-VN" sz="2400" dirty="0" smtClean="0"/>
              <a:t>Cách </a:t>
            </a:r>
            <a:r>
              <a:rPr lang="vi-VN" sz="2400" dirty="0"/>
              <a:t>biến đổi xung thực tế thành xung chữ nhật</a:t>
            </a: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41708" y="3941266"/>
            <a:ext cx="3338195" cy="191643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523118"/>
            <a:ext cx="2533650" cy="2752725"/>
          </a:xfrm>
          <a:prstGeom prst="rect">
            <a:avLst/>
          </a:prstGeom>
          <a:noFill/>
          <a:ln>
            <a:noFill/>
          </a:ln>
        </p:spPr>
      </p:pic>
    </p:spTree>
    <p:extLst>
      <p:ext uri="{BB962C8B-B14F-4D97-AF65-F5344CB8AC3E}">
        <p14:creationId xmlns:p14="http://schemas.microsoft.com/office/powerpoint/2010/main" val="1965825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15616" y="260648"/>
            <a:ext cx="6912768" cy="817562"/>
          </a:xfrm>
          <a:solidFill>
            <a:srgbClr val="FFFF00"/>
          </a:solidFill>
        </p:spPr>
        <p:txBody>
          <a:bodyPr>
            <a:noAutofit/>
          </a:bodyPr>
          <a:lstStyle/>
          <a:p>
            <a:r>
              <a:rPr lang="en-US" sz="4000" b="1" dirty="0">
                <a:solidFill>
                  <a:srgbClr val="009900"/>
                </a:solidFill>
                <a:latin typeface="Times New Roman" pitchFamily="18" charset="0"/>
                <a:cs typeface="Times New Roman" pitchFamily="18" charset="0"/>
              </a:rPr>
              <a:t>1. </a:t>
            </a:r>
            <a:r>
              <a:rPr lang="en-US" sz="4000" b="1" dirty="0" err="1">
                <a:solidFill>
                  <a:srgbClr val="009900"/>
                </a:solidFill>
                <a:latin typeface="Times New Roman" pitchFamily="18" charset="0"/>
                <a:cs typeface="Times New Roman" pitchFamily="18" charset="0"/>
              </a:rPr>
              <a:t>Trình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tự</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tính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chọn</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varistor</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Hình dạng sóng sét tiêu chuẩn</a:t>
            </a:r>
            <a:endParaRPr lang="en-US" dirty="0" smtClean="0">
              <a:solidFill>
                <a:srgbClr val="0000CC"/>
              </a:solidFill>
              <a:latin typeface="Times New Roman" pitchFamily="18" charset="0"/>
              <a:cs typeface="Times New Roman" pitchFamily="18" charset="0"/>
            </a:endParaRPr>
          </a:p>
        </p:txBody>
      </p:sp>
      <p:pic>
        <p:nvPicPr>
          <p:cNvPr id="9" name="Picture 8" descr="current_test_imp_8_20"/>
          <p:cNvPicPr/>
          <p:nvPr/>
        </p:nvPicPr>
        <p:blipFill>
          <a:blip r:embed="rId2">
            <a:extLst>
              <a:ext uri="{28A0092B-C50C-407E-A947-70E740481C1C}">
                <a14:useLocalDpi xmlns:a14="http://schemas.microsoft.com/office/drawing/2010/main" val="0"/>
              </a:ext>
            </a:extLst>
          </a:blip>
          <a:srcRect/>
          <a:stretch>
            <a:fillRect/>
          </a:stretch>
        </p:blipFill>
        <p:spPr bwMode="auto">
          <a:xfrm>
            <a:off x="3277208" y="1723588"/>
            <a:ext cx="2806960" cy="1993443"/>
          </a:xfrm>
          <a:prstGeom prst="rect">
            <a:avLst/>
          </a:prstGeom>
          <a:noFill/>
          <a:ln>
            <a:noFill/>
          </a:ln>
        </p:spPr>
      </p:pic>
      <p:pic>
        <p:nvPicPr>
          <p:cNvPr id="10" name="Picture 9" descr="https://www.hakel.cz/wp-content/uploads/2015/02/current_test_imp_10_1000.jpg"/>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3588"/>
            <a:ext cx="3240360" cy="1991171"/>
          </a:xfrm>
          <a:prstGeom prst="rect">
            <a:avLst/>
          </a:prstGeom>
          <a:noFill/>
          <a:ln>
            <a:noFill/>
          </a:ln>
        </p:spPr>
      </p:pic>
      <p:pic>
        <p:nvPicPr>
          <p:cNvPr id="11" name="Picture 10" descr="Lightning_current_10_350"/>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628800"/>
            <a:ext cx="2880320" cy="2085959"/>
          </a:xfrm>
          <a:prstGeom prst="rect">
            <a:avLst/>
          </a:prstGeom>
          <a:noFill/>
          <a:ln>
            <a:noFill/>
          </a:ln>
        </p:spPr>
      </p:pic>
      <p:pic>
        <p:nvPicPr>
          <p:cNvPr id="12" name="Picture 11" descr="ringware_current_0_5_100"/>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861048"/>
            <a:ext cx="3168352" cy="2160240"/>
          </a:xfrm>
          <a:prstGeom prst="rect">
            <a:avLst/>
          </a:prstGeom>
          <a:noFill/>
          <a:ln>
            <a:noFill/>
          </a:ln>
        </p:spPr>
      </p:pic>
      <p:pic>
        <p:nvPicPr>
          <p:cNvPr id="13" name="Picture 12" descr="voltage_testing_1_2_50"/>
          <p:cNvPicPr/>
          <p:nvPr/>
        </p:nvPicPr>
        <p:blipFill>
          <a:blip r:embed="rId6">
            <a:extLst>
              <a:ext uri="{28A0092B-C50C-407E-A947-70E740481C1C}">
                <a14:useLocalDpi xmlns:a14="http://schemas.microsoft.com/office/drawing/2010/main" val="0"/>
              </a:ext>
            </a:extLst>
          </a:blip>
          <a:srcRect/>
          <a:stretch>
            <a:fillRect/>
          </a:stretch>
        </p:blipFill>
        <p:spPr bwMode="auto">
          <a:xfrm>
            <a:off x="611560" y="3928070"/>
            <a:ext cx="3096344" cy="2309242"/>
          </a:xfrm>
          <a:prstGeom prst="rect">
            <a:avLst/>
          </a:prstGeom>
          <a:noFill/>
          <a:ln>
            <a:noFill/>
          </a:ln>
        </p:spPr>
      </p:pic>
    </p:spTree>
    <p:extLst>
      <p:ext uri="{BB962C8B-B14F-4D97-AF65-F5344CB8AC3E}">
        <p14:creationId xmlns:p14="http://schemas.microsoft.com/office/powerpoint/2010/main" val="3728206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43608" y="260648"/>
            <a:ext cx="6984776" cy="817562"/>
          </a:xfrm>
          <a:solidFill>
            <a:srgbClr val="FFFF00"/>
          </a:solidFill>
        </p:spPr>
        <p:txBody>
          <a:bodyPr>
            <a:noAutofit/>
          </a:bodyPr>
          <a:lstStyle/>
          <a:p>
            <a:r>
              <a:rPr lang="en-US" sz="4000" b="1" dirty="0">
                <a:solidFill>
                  <a:srgbClr val="009900"/>
                </a:solidFill>
                <a:latin typeface="Times New Roman" pitchFamily="18" charset="0"/>
                <a:cs typeface="Times New Roman" pitchFamily="18" charset="0"/>
              </a:rPr>
              <a:t>1. </a:t>
            </a:r>
            <a:r>
              <a:rPr lang="en-US" sz="4000" b="1" dirty="0" err="1">
                <a:solidFill>
                  <a:srgbClr val="009900"/>
                </a:solidFill>
                <a:latin typeface="Times New Roman" pitchFamily="18" charset="0"/>
                <a:cs typeface="Times New Roman" pitchFamily="18" charset="0"/>
              </a:rPr>
              <a:t>Trình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tự</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tính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chọn</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varistor</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vi-VN" dirty="0"/>
              <a:t>Hấp thụ năng lượng</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Sự hấp thụ năng lượng có liên quan đến một dòng điện xung chạy qua varistor:</a:t>
            </a:r>
          </a:p>
          <a:p>
            <a:pPr>
              <a:buFontTx/>
              <a:buNone/>
            </a:pPr>
            <a:endParaRPr lang="en-US" sz="2400" dirty="0" smtClean="0">
              <a:solidFill>
                <a:srgbClr val="0000CC"/>
              </a:solidFill>
              <a:latin typeface="Times New Roman" pitchFamily="18" charset="0"/>
              <a:cs typeface="Times New Roman" pitchFamily="18" charset="0"/>
            </a:endParaRPr>
          </a:p>
        </p:txBody>
      </p:sp>
      <p:pic>
        <p:nvPicPr>
          <p:cNvPr id="9" name="Picture 8"/>
          <p:cNvPicPr/>
          <p:nvPr/>
        </p:nvPicPr>
        <p:blipFill>
          <a:blip r:embed="rId2"/>
          <a:stretch>
            <a:fillRect/>
          </a:stretch>
        </p:blipFill>
        <p:spPr>
          <a:xfrm>
            <a:off x="2915816" y="2852936"/>
            <a:ext cx="2046709" cy="802759"/>
          </a:xfrm>
          <a:prstGeom prst="rect">
            <a:avLst/>
          </a:prstGeom>
        </p:spPr>
      </p:pic>
      <p:sp>
        <p:nvSpPr>
          <p:cNvPr id="10" name="Rectangle 3"/>
          <p:cNvSpPr txBox="1">
            <a:spLocks noChangeArrowheads="1"/>
          </p:cNvSpPr>
          <p:nvPr/>
        </p:nvSpPr>
        <p:spPr>
          <a:xfrm>
            <a:off x="450492" y="3655695"/>
            <a:ext cx="80137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W</a:t>
            </a:r>
            <a:r>
              <a:rPr lang="vi-VN" sz="2400" baseline="-25000" dirty="0"/>
              <a:t>var</a:t>
            </a:r>
            <a:r>
              <a:rPr lang="vi-VN" sz="2400" dirty="0"/>
              <a:t> = U</a:t>
            </a:r>
            <a:r>
              <a:rPr lang="vi-VN" sz="2400" baseline="-25000" dirty="0"/>
              <a:t>var</a:t>
            </a:r>
            <a:r>
              <a:rPr lang="vi-VN" sz="2400" dirty="0"/>
              <a:t>.I</a:t>
            </a:r>
            <a:r>
              <a:rPr lang="vi-VN" sz="2400" baseline="-25000" dirty="0"/>
              <a:t>var</a:t>
            </a:r>
            <a:r>
              <a:rPr lang="vi-VN" sz="2400" dirty="0"/>
              <a:t>.t</a:t>
            </a:r>
            <a:r>
              <a:rPr lang="vi-VN" sz="2400" baseline="-25000" dirty="0"/>
              <a:t>qđ</a:t>
            </a:r>
            <a:r>
              <a:rPr lang="vi-VN" sz="2400" dirty="0"/>
              <a:t>	[J]</a:t>
            </a: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65825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7584" y="260648"/>
            <a:ext cx="7200800" cy="817562"/>
          </a:xfrm>
          <a:solidFill>
            <a:srgbClr val="FFFF00"/>
          </a:solidFill>
        </p:spPr>
        <p:txBody>
          <a:bodyPr>
            <a:noAutofit/>
          </a:bodyPr>
          <a:lstStyle/>
          <a:p>
            <a:r>
              <a:rPr lang="en-US" sz="4000" b="1" dirty="0">
                <a:solidFill>
                  <a:srgbClr val="009900"/>
                </a:solidFill>
                <a:latin typeface="Times New Roman" pitchFamily="18" charset="0"/>
                <a:cs typeface="Times New Roman" pitchFamily="18" charset="0"/>
              </a:rPr>
              <a:t>1. </a:t>
            </a:r>
            <a:r>
              <a:rPr lang="en-US" sz="4000" b="1" dirty="0" err="1">
                <a:solidFill>
                  <a:srgbClr val="009900"/>
                </a:solidFill>
                <a:latin typeface="Times New Roman" pitchFamily="18" charset="0"/>
                <a:cs typeface="Times New Roman" pitchFamily="18" charset="0"/>
              </a:rPr>
              <a:t>Trình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tự</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tính</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chọn</a:t>
            </a:r>
            <a:r>
              <a:rPr lang="en-US" sz="4000" b="1" dirty="0">
                <a:solidFill>
                  <a:srgbClr val="009900"/>
                </a:solidFill>
                <a:latin typeface="Times New Roman" pitchFamily="18" charset="0"/>
                <a:cs typeface="Times New Roman" pitchFamily="18" charset="0"/>
              </a:rPr>
              <a:t> </a:t>
            </a:r>
            <a:r>
              <a:rPr lang="en-US" sz="4000" b="1" dirty="0" err="1">
                <a:solidFill>
                  <a:srgbClr val="009900"/>
                </a:solidFill>
                <a:latin typeface="Times New Roman" pitchFamily="18" charset="0"/>
                <a:cs typeface="Times New Roman" pitchFamily="18" charset="0"/>
              </a:rPr>
              <a:t>varistor</a:t>
            </a:r>
            <a:endParaRPr lang="en-US" sz="40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lstStyle/>
          <a:p>
            <a:pPr>
              <a:buNone/>
            </a:pPr>
            <a:r>
              <a:rPr lang="vi-VN" dirty="0"/>
              <a:t>Tổn hao công suất</a:t>
            </a:r>
            <a:endParaRPr lang="en-US"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Nếu các varistor hấp thụ năng lượng theo chu kì, nó có thể tiêu tán năng lượng trung bình:</a:t>
            </a:r>
          </a:p>
          <a:p>
            <a:pPr>
              <a:buFontTx/>
              <a:buNone/>
            </a:pPr>
            <a:endParaRPr lang="en-US" sz="2400" dirty="0" smtClean="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619672" y="3738765"/>
                <a:ext cx="3542636" cy="619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a:latin typeface="Cambria Math"/>
                            </a:rPr>
                          </m:ctrlPr>
                        </m:sSubPr>
                        <m:e>
                          <m:r>
                            <a:rPr lang="vi-VN" i="1">
                              <a:latin typeface="Cambria Math"/>
                            </a:rPr>
                            <m:t>𝑃</m:t>
                          </m:r>
                        </m:e>
                        <m:sub>
                          <m:r>
                            <a:rPr lang="vi-VN" i="1">
                              <a:latin typeface="Cambria Math"/>
                            </a:rPr>
                            <m:t>𝑣𝑎𝑟</m:t>
                          </m:r>
                        </m:sub>
                      </m:sSub>
                      <m:r>
                        <a:rPr lang="vi-VN" i="1">
                          <a:latin typeface="Cambria Math"/>
                        </a:rPr>
                        <m:t>=</m:t>
                      </m:r>
                      <m:f>
                        <m:fPr>
                          <m:ctrlPr>
                            <a:rPr lang="vi-VN" i="1">
                              <a:latin typeface="Cambria Math"/>
                            </a:rPr>
                          </m:ctrlPr>
                        </m:fPr>
                        <m:num>
                          <m:sSub>
                            <m:sSubPr>
                              <m:ctrlPr>
                                <a:rPr lang="vi-VN" i="1">
                                  <a:latin typeface="Cambria Math"/>
                                </a:rPr>
                              </m:ctrlPr>
                            </m:sSubPr>
                            <m:e>
                              <m:r>
                                <a:rPr lang="vi-VN" i="1">
                                  <a:latin typeface="Cambria Math"/>
                                </a:rPr>
                                <m:t>𝑊</m:t>
                              </m:r>
                            </m:e>
                            <m:sub>
                              <m:r>
                                <a:rPr lang="vi-VN" i="1">
                                  <a:latin typeface="Cambria Math"/>
                                </a:rPr>
                                <m:t>𝑣𝑎𝑟</m:t>
                              </m:r>
                            </m:sub>
                          </m:sSub>
                        </m:num>
                        <m:den>
                          <m:r>
                            <a:rPr lang="vi-VN" i="1">
                              <a:latin typeface="Cambria Math"/>
                            </a:rPr>
                            <m:t>𝑇</m:t>
                          </m:r>
                        </m:den>
                      </m:f>
                      <m:r>
                        <a:rPr lang="vi-VN" i="1">
                          <a:latin typeface="Cambria Math"/>
                        </a:rPr>
                        <m:t>=</m:t>
                      </m:r>
                      <m:f>
                        <m:fPr>
                          <m:ctrlPr>
                            <a:rPr lang="vi-VN" i="1">
                              <a:latin typeface="Cambria Math"/>
                            </a:rPr>
                          </m:ctrlPr>
                        </m:fPr>
                        <m:num>
                          <m:sSub>
                            <m:sSubPr>
                              <m:ctrlPr>
                                <a:rPr lang="vi-VN" i="1">
                                  <a:latin typeface="Cambria Math"/>
                                </a:rPr>
                              </m:ctrlPr>
                            </m:sSubPr>
                            <m:e>
                              <m:r>
                                <a:rPr lang="vi-VN" i="1">
                                  <a:latin typeface="Cambria Math"/>
                                </a:rPr>
                                <m:t>𝑈</m:t>
                              </m:r>
                            </m:e>
                            <m:sub>
                              <m:r>
                                <a:rPr lang="vi-VN" i="1">
                                  <a:latin typeface="Cambria Math"/>
                                </a:rPr>
                                <m:t>𝑣𝑎𝑟</m:t>
                              </m:r>
                            </m:sub>
                          </m:sSub>
                          <m:r>
                            <a:rPr lang="vi-VN" i="1">
                              <a:latin typeface="Cambria Math"/>
                            </a:rPr>
                            <m:t>.</m:t>
                          </m:r>
                          <m:sSub>
                            <m:sSubPr>
                              <m:ctrlPr>
                                <a:rPr lang="vi-VN" i="1">
                                  <a:latin typeface="Cambria Math"/>
                                </a:rPr>
                              </m:ctrlPr>
                            </m:sSubPr>
                            <m:e>
                              <m:r>
                                <a:rPr lang="vi-VN" i="1">
                                  <a:latin typeface="Cambria Math"/>
                                </a:rPr>
                                <m:t>𝐼</m:t>
                              </m:r>
                            </m:e>
                            <m:sub>
                              <m:r>
                                <a:rPr lang="vi-VN" i="1">
                                  <a:latin typeface="Cambria Math"/>
                                </a:rPr>
                                <m:t>𝑣𝑎𝑟</m:t>
                              </m:r>
                            </m:sub>
                          </m:sSub>
                          <m:r>
                            <a:rPr lang="vi-VN" i="1">
                              <a:latin typeface="Cambria Math"/>
                            </a:rPr>
                            <m:t>.</m:t>
                          </m:r>
                          <m:sSub>
                            <m:sSubPr>
                              <m:ctrlPr>
                                <a:rPr lang="vi-VN" i="1">
                                  <a:latin typeface="Cambria Math"/>
                                </a:rPr>
                              </m:ctrlPr>
                            </m:sSubPr>
                            <m:e>
                              <m:r>
                                <a:rPr lang="vi-VN" i="1">
                                  <a:latin typeface="Cambria Math"/>
                                </a:rPr>
                                <m:t>𝑡</m:t>
                              </m:r>
                            </m:e>
                            <m:sub>
                              <m:r>
                                <a:rPr lang="vi-VN" i="1">
                                  <a:latin typeface="Cambria Math"/>
                                </a:rPr>
                                <m:t>𝑞</m:t>
                              </m:r>
                              <m:r>
                                <a:rPr lang="vi-VN" i="1">
                                  <a:latin typeface="Cambria Math"/>
                                </a:rPr>
                                <m:t>đ</m:t>
                              </m:r>
                            </m:sub>
                          </m:sSub>
                        </m:num>
                        <m:den>
                          <m:r>
                            <a:rPr lang="vi-VN" i="1">
                              <a:latin typeface="Cambria Math"/>
                            </a:rPr>
                            <m:t>𝑇</m:t>
                          </m:r>
                        </m:den>
                      </m:f>
                      <m:r>
                        <a:rPr lang="vi-VN" i="1">
                          <a:latin typeface="Cambria Math"/>
                        </a:rPr>
                        <m:t>  [</m:t>
                      </m:r>
                      <m:r>
                        <a:rPr lang="vi-VN" i="1">
                          <a:latin typeface="Cambria Math"/>
                        </a:rPr>
                        <m:t>𝑊</m:t>
                      </m:r>
                      <m:r>
                        <a:rPr lang="vi-VN" i="1">
                          <a:latin typeface="Cambria Math"/>
                        </a:rPr>
                        <m:t>]</m:t>
                      </m:r>
                    </m:oMath>
                  </m:oMathPara>
                </a14:m>
                <a:endParaRPr lang="vi-VN" dirty="0"/>
              </a:p>
            </p:txBody>
          </p:sp>
        </mc:Choice>
        <mc:Fallback xmlns="">
          <p:sp>
            <p:nvSpPr>
              <p:cNvPr id="2" name="Rectangle 1"/>
              <p:cNvSpPr>
                <a:spLocks noRot="1" noChangeAspect="1" noMove="1" noResize="1" noEditPoints="1" noAdjustHandles="1" noChangeArrowheads="1" noChangeShapeType="1" noTextEdit="1"/>
              </p:cNvSpPr>
              <p:nvPr/>
            </p:nvSpPr>
            <p:spPr>
              <a:xfrm>
                <a:off x="1619672" y="3738765"/>
                <a:ext cx="3542636" cy="619529"/>
              </a:xfrm>
              <a:prstGeom prst="rect">
                <a:avLst/>
              </a:prstGeom>
              <a:blipFill rotWithShape="1">
                <a:blip r:embed="rId2"/>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965825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1910</Words>
  <Application>Microsoft Office PowerPoint</Application>
  <PresentationFormat>On-screen Show (4:3)</PresentationFormat>
  <Paragraphs>158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Varistor và cách sử dụng hợp lý</vt:lpstr>
      <vt:lpstr>1. Trình tự tính chọn varistor</vt:lpstr>
      <vt:lpstr>1. Trình tự tính chọn varistor</vt:lpstr>
      <vt:lpstr>1. Trình tự tính chọn varistor</vt:lpstr>
      <vt:lpstr>1. Trình tự tính chọn varistor</vt:lpstr>
      <vt:lpstr>1. Trình tự tính chọn varistor</vt:lpstr>
      <vt:lpstr>1. Trình tự tính chọn varistor</vt:lpstr>
      <vt:lpstr>1. Trình tự tính chọn varistor</vt:lpstr>
      <vt:lpstr>1. Trình tự tính chọn varistor</vt:lpstr>
      <vt:lpstr>1. Trình tự tính chọn varistor</vt:lpstr>
      <vt:lpstr>2. Ví dụ tính toán</vt:lpstr>
      <vt:lpstr>2. Ví dụ tính toán</vt:lpstr>
      <vt:lpstr>2. Ví dụ tính toán</vt:lpstr>
      <vt:lpstr>2. Ví dụ tính toán</vt:lpstr>
      <vt:lpstr>2. Ví dụ tính toán</vt:lpstr>
      <vt:lpstr>2. Ví dụ tính toán</vt:lpstr>
      <vt:lpstr>2. Ví dụ tính toán</vt:lpstr>
      <vt:lpstr>3. Tính chọn bằng đặc tính varistor</vt:lpstr>
      <vt:lpstr>3. Tính chọn bằng đặc tính varistor</vt:lpstr>
      <vt:lpstr>3. Tính chọn bằng đặc tính varistor</vt:lpstr>
      <vt:lpstr>3. Tính chọn bằng đặc tính varistor</vt:lpstr>
      <vt:lpstr>3. Tính chọn bằng đặc tính varistor</vt:lpstr>
      <vt:lpstr>3. Tính chọn bằng đặc tính varistor</vt:lpstr>
      <vt:lpstr>3. Tính chọn bằng đặc tính varistor</vt:lpstr>
      <vt:lpstr>3. Tính chọn bằng đặc tính varistor</vt:lpstr>
      <vt:lpstr>3. Tính chọn bằng đặc tính</vt:lpstr>
      <vt:lpstr>3. Tính chọn bằng đặc tính</vt:lpstr>
      <vt:lpstr>3. Tính chọn bằng đặc tính</vt:lpstr>
      <vt:lpstr>3. Tính chọn bằng đặc tính</vt:lpstr>
      <vt:lpstr>3. Tính chọn bằng đặc tính</vt:lpstr>
      <vt:lpstr>4. Kết luận</vt:lpstr>
      <vt:lpstr>Phụ lục</vt:lpstr>
      <vt:lpstr>Phụ lục</vt:lpstr>
      <vt:lpstr>Phụ lục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88</cp:revision>
  <dcterms:created xsi:type="dcterms:W3CDTF">2018-11-18T03:13:45Z</dcterms:created>
  <dcterms:modified xsi:type="dcterms:W3CDTF">2019-03-05T02:45:01Z</dcterms:modified>
</cp:coreProperties>
</file>