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71" r:id="rId2"/>
    <p:sldId id="372" r:id="rId3"/>
    <p:sldId id="400" r:id="rId4"/>
    <p:sldId id="373" r:id="rId5"/>
    <p:sldId id="381" r:id="rId6"/>
    <p:sldId id="374" r:id="rId7"/>
    <p:sldId id="375" r:id="rId8"/>
    <p:sldId id="376" r:id="rId9"/>
    <p:sldId id="377" r:id="rId10"/>
    <p:sldId id="378" r:id="rId11"/>
    <p:sldId id="379" r:id="rId12"/>
    <p:sldId id="380" r:id="rId13"/>
    <p:sldId id="382" r:id="rId14"/>
    <p:sldId id="383" r:id="rId15"/>
    <p:sldId id="384" r:id="rId16"/>
    <p:sldId id="385"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256" r:id="rId32"/>
    <p:sldId id="351" r:id="rId33"/>
    <p:sldId id="342" r:id="rId34"/>
    <p:sldId id="331" r:id="rId35"/>
    <p:sldId id="337" r:id="rId36"/>
    <p:sldId id="363" r:id="rId37"/>
    <p:sldId id="364" r:id="rId38"/>
    <p:sldId id="339" r:id="rId39"/>
    <p:sldId id="340" r:id="rId40"/>
    <p:sldId id="365" r:id="rId41"/>
    <p:sldId id="366" r:id="rId42"/>
    <p:sldId id="369" r:id="rId43"/>
    <p:sldId id="367" r:id="rId44"/>
    <p:sldId id="370" r:id="rId45"/>
    <p:sldId id="34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66FF33"/>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81" autoAdjust="0"/>
    <p:restoredTop sz="94660"/>
  </p:normalViewPr>
  <p:slideViewPr>
    <p:cSldViewPr>
      <p:cViewPr varScale="1">
        <p:scale>
          <a:sx n="75" d="100"/>
          <a:sy n="75" d="100"/>
        </p:scale>
        <p:origin x="-1524" y="-96"/>
      </p:cViewPr>
      <p:guideLst>
        <p:guide orient="horz" pos="2160"/>
        <p:guide pos="2880"/>
      </p:guideLst>
    </p:cSldViewPr>
  </p:slideViewPr>
  <p:notesTextViewPr>
    <p:cViewPr>
      <p:scale>
        <a:sx n="1" d="1"/>
        <a:sy n="1" d="1"/>
      </p:scale>
      <p:origin x="0" y="0"/>
    </p:cViewPr>
  </p:notesTextViewPr>
  <p:sorterViewPr>
    <p:cViewPr>
      <p:scale>
        <a:sx n="100" d="100"/>
        <a:sy n="100" d="100"/>
      </p:scale>
      <p:origin x="0" y="65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37D42-37DF-45C3-AC67-FDE95C393845}" type="datetimeFigureOut">
              <a:rPr lang="en-US" smtClean="0"/>
              <a:t>9/22/2019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D76726-6CC3-4156-BF5B-3354E8B597AF}" type="slidenum">
              <a:rPr lang="en-US" smtClean="0"/>
              <a:t>‹#›</a:t>
            </a:fld>
            <a:endParaRPr lang="en-US"/>
          </a:p>
        </p:txBody>
      </p:sp>
    </p:spTree>
    <p:extLst>
      <p:ext uri="{BB962C8B-B14F-4D97-AF65-F5344CB8AC3E}">
        <p14:creationId xmlns:p14="http://schemas.microsoft.com/office/powerpoint/2010/main" val="3232980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02F27-3D18-412C-9910-3DEB41AE6258}" type="datetime1">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2371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7E8D9-A5C3-43AE-AB8F-641E7F59063D}" type="datetime1">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269785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D15987-159C-480D-8841-AD070079C951}" type="datetime1">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18626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A89EB-2C31-4271-818A-7229F7BE91F3}" type="datetime1">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279753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FE2950-1ED8-4982-A037-43568348F90F}" type="datetime1">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830693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EDD8A7-5568-424D-ADE6-EC874C4CA4AB}" type="datetime1">
              <a:rPr lang="en-US" smtClean="0"/>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75567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5F5AD7-CA92-4893-B6BD-981FCAAB4A43}" type="datetime1">
              <a:rPr lang="en-US" smtClean="0"/>
              <a:t>9/22/2019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4213939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5196ED-8177-4F56-AF5D-D08D168DC2F3}" type="datetime1">
              <a:rPr lang="en-US" smtClean="0"/>
              <a:t>9/22/2019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272671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68ADA-AB85-4CA8-8DB5-BCD107566AFD}" type="datetime1">
              <a:rPr lang="en-US" smtClean="0"/>
              <a:t>9/22/2019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37441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45D4C-0EFA-4693-94C2-587507ED81A1}" type="datetime1">
              <a:rPr lang="en-US" smtClean="0"/>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1934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F2FE6B-124E-401C-B9A9-391C555CB75F}" type="datetime1">
              <a:rPr lang="en-US" smtClean="0"/>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4001292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1001D-987A-446A-9575-32E12F5F15A1}" type="datetime1">
              <a:rPr lang="en-US" smtClean="0"/>
              <a:t>9/22/2019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75380-B96E-49FB-A575-0305EC694568}" type="slidenum">
              <a:rPr lang="en-US" smtClean="0"/>
              <a:t>‹#›</a:t>
            </a:fld>
            <a:endParaRPr lang="en-US"/>
          </a:p>
        </p:txBody>
      </p:sp>
    </p:spTree>
    <p:extLst>
      <p:ext uri="{BB962C8B-B14F-4D97-AF65-F5344CB8AC3E}">
        <p14:creationId xmlns:p14="http://schemas.microsoft.com/office/powerpoint/2010/main" val="1927208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3.wmf"/><Relationship Id="rId5" Type="http://schemas.openxmlformats.org/officeDocument/2006/relationships/oleObject" Target="../embeddings/oleObject2.bin"/><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4.w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9.png"/><Relationship Id="rId4" Type="http://schemas.openxmlformats.org/officeDocument/2006/relationships/image" Target="../media/image26.wmf"/></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2.png"/><Relationship Id="rId5" Type="http://schemas.openxmlformats.org/officeDocument/2006/relationships/image" Target="../media/image27.w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8.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8229600" cy="1470025"/>
          </a:xfrm>
        </p:spPr>
        <p:txBody>
          <a:bodyPr>
            <a:normAutofit/>
          </a:bodyPr>
          <a:lstStyle/>
          <a:p>
            <a:r>
              <a:rPr lang="vi-VN" b="1" dirty="0" smtClean="0"/>
              <a:t>Thiết kế driver </a:t>
            </a:r>
            <a:r>
              <a:rPr lang="vi-VN" b="1" dirty="0" smtClean="0"/>
              <a:t>công suất cao</a:t>
            </a:r>
            <a:endParaRPr lang="en-US" b="1" dirty="0"/>
          </a:p>
        </p:txBody>
      </p:sp>
      <p:sp>
        <p:nvSpPr>
          <p:cNvPr id="3" name="Subtitle 2"/>
          <p:cNvSpPr>
            <a:spLocks noGrp="1"/>
          </p:cNvSpPr>
          <p:nvPr>
            <p:ph type="subTitle" idx="1"/>
          </p:nvPr>
        </p:nvSpPr>
        <p:spPr>
          <a:xfrm>
            <a:off x="609600" y="2209800"/>
            <a:ext cx="5562600" cy="2971800"/>
          </a:xfrm>
        </p:spPr>
        <p:txBody>
          <a:bodyPr>
            <a:noAutofit/>
          </a:bodyPr>
          <a:lstStyle/>
          <a:p>
            <a:pPr marL="514350" indent="-514350" algn="l">
              <a:buAutoNum type="arabicPeriod"/>
            </a:pPr>
            <a:r>
              <a:rPr lang="en-US" b="1" dirty="0" smtClean="0">
                <a:solidFill>
                  <a:schemeClr val="tx1"/>
                </a:solidFill>
              </a:rPr>
              <a:t>Theo </a:t>
            </a:r>
            <a:r>
              <a:rPr lang="en-US" b="1" dirty="0" err="1" smtClean="0">
                <a:solidFill>
                  <a:schemeClr val="tx1"/>
                </a:solidFill>
              </a:rPr>
              <a:t>nguyên</a:t>
            </a:r>
            <a:r>
              <a:rPr lang="en-US" b="1" dirty="0" smtClean="0">
                <a:solidFill>
                  <a:schemeClr val="tx1"/>
                </a:solidFill>
              </a:rPr>
              <a:t> </a:t>
            </a:r>
            <a:r>
              <a:rPr lang="en-US" b="1" dirty="0" err="1" smtClean="0">
                <a:solidFill>
                  <a:schemeClr val="tx1"/>
                </a:solidFill>
              </a:rPr>
              <a:t>lý</a:t>
            </a:r>
            <a:r>
              <a:rPr lang="en-US" b="1" dirty="0" smtClean="0">
                <a:solidFill>
                  <a:schemeClr val="tx1"/>
                </a:solidFill>
              </a:rPr>
              <a:t> QR</a:t>
            </a:r>
            <a:endParaRPr lang="en-US" b="1" dirty="0" smtClean="0">
              <a:solidFill>
                <a:schemeClr val="tx1"/>
              </a:solidFill>
            </a:endParaRPr>
          </a:p>
          <a:p>
            <a:pPr marL="514350" indent="-514350" algn="l">
              <a:buAutoNum type="arabicPeriod"/>
            </a:pPr>
            <a:r>
              <a:rPr lang="en-US" b="1" dirty="0" smtClean="0">
                <a:solidFill>
                  <a:schemeClr val="tx1"/>
                </a:solidFill>
              </a:rPr>
              <a:t>Theo </a:t>
            </a:r>
            <a:r>
              <a:rPr lang="en-US" b="1" dirty="0" err="1" smtClean="0">
                <a:solidFill>
                  <a:schemeClr val="tx1"/>
                </a:solidFill>
              </a:rPr>
              <a:t>nguyên</a:t>
            </a:r>
            <a:r>
              <a:rPr lang="en-US" b="1" dirty="0" smtClean="0">
                <a:solidFill>
                  <a:schemeClr val="tx1"/>
                </a:solidFill>
              </a:rPr>
              <a:t> </a:t>
            </a:r>
            <a:r>
              <a:rPr lang="en-US" b="1" dirty="0" err="1" smtClean="0">
                <a:solidFill>
                  <a:schemeClr val="tx1"/>
                </a:solidFill>
              </a:rPr>
              <a:t>lý</a:t>
            </a:r>
            <a:r>
              <a:rPr lang="en-US" b="1" dirty="0" smtClean="0">
                <a:solidFill>
                  <a:schemeClr val="tx1"/>
                </a:solidFill>
              </a:rPr>
              <a:t> LLC</a:t>
            </a:r>
            <a:endParaRPr lang="vi-VN" b="1" dirty="0" smtClean="0">
              <a:solidFill>
                <a:schemeClr val="tx1"/>
              </a:solidFill>
            </a:endParaRPr>
          </a:p>
        </p:txBody>
      </p:sp>
      <p:sp>
        <p:nvSpPr>
          <p:cNvPr id="4" name="Date Placeholder 3"/>
          <p:cNvSpPr>
            <a:spLocks noGrp="1"/>
          </p:cNvSpPr>
          <p:nvPr>
            <p:ph type="dt" sz="half" idx="10"/>
          </p:nvPr>
        </p:nvSpPr>
        <p:spPr/>
        <p:txBody>
          <a:bodyPr/>
          <a:lstStyle/>
          <a:p>
            <a:fld id="{0EE1D06A-C8D8-4987-9B57-795985AA382D}"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a:t>
            </a:fld>
            <a:endParaRPr lang="en-US"/>
          </a:p>
        </p:txBody>
      </p:sp>
    </p:spTree>
    <p:extLst>
      <p:ext uri="{BB962C8B-B14F-4D97-AF65-F5344CB8AC3E}">
        <p14:creationId xmlns:p14="http://schemas.microsoft.com/office/powerpoint/2010/main" val="1594896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Nguyên lý </a:t>
            </a:r>
            <a:endParaRPr lang="en-US" b="1" dirty="0"/>
          </a:p>
        </p:txBody>
      </p:sp>
      <p:sp>
        <p:nvSpPr>
          <p:cNvPr id="3" name="Content Placeholder 2"/>
          <p:cNvSpPr>
            <a:spLocks noGrp="1"/>
          </p:cNvSpPr>
          <p:nvPr>
            <p:ph idx="1"/>
          </p:nvPr>
        </p:nvSpPr>
        <p:spPr>
          <a:xfrm>
            <a:off x="457200" y="1524000"/>
            <a:ext cx="8305800" cy="609600"/>
          </a:xfrm>
        </p:spPr>
        <p:txBody>
          <a:bodyPr>
            <a:normAutofit/>
          </a:bodyPr>
          <a:lstStyle/>
          <a:p>
            <a:r>
              <a:rPr lang="vi-VN" dirty="0" smtClean="0"/>
              <a:t>Một số công thức cho tính tóa QR flyback</a:t>
            </a:r>
            <a:endParaRPr lang="vi-VN" dirty="0"/>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10</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09800"/>
            <a:ext cx="6629400" cy="3810000"/>
          </a:xfrm>
          <a:prstGeom prst="rect">
            <a:avLst/>
          </a:prstGeom>
          <a:noFill/>
          <a:ln>
            <a:noFill/>
          </a:ln>
        </p:spPr>
      </p:pic>
    </p:spTree>
    <p:extLst>
      <p:ext uri="{BB962C8B-B14F-4D97-AF65-F5344CB8AC3E}">
        <p14:creationId xmlns:p14="http://schemas.microsoft.com/office/powerpoint/2010/main" val="2804955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Nguyên lý </a:t>
            </a:r>
            <a:endParaRPr lang="en-US" b="1" dirty="0"/>
          </a:p>
        </p:txBody>
      </p:sp>
      <p:sp>
        <p:nvSpPr>
          <p:cNvPr id="3" name="Content Placeholder 2"/>
          <p:cNvSpPr>
            <a:spLocks noGrp="1"/>
          </p:cNvSpPr>
          <p:nvPr>
            <p:ph idx="1"/>
          </p:nvPr>
        </p:nvSpPr>
        <p:spPr>
          <a:xfrm>
            <a:off x="457200" y="1524000"/>
            <a:ext cx="8305800" cy="990600"/>
          </a:xfrm>
        </p:spPr>
        <p:txBody>
          <a:bodyPr>
            <a:normAutofit/>
          </a:bodyPr>
          <a:lstStyle/>
          <a:p>
            <a:pPr marL="0" indent="0">
              <a:buNone/>
            </a:pPr>
            <a:r>
              <a:rPr lang="vi-VN" dirty="0" smtClean="0"/>
              <a:t>Sơ đồ mạch và tín hiệu điện áp mosfet</a:t>
            </a:r>
            <a:endParaRPr lang="vi-VN" dirty="0"/>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941519"/>
            <a:ext cx="3962400" cy="310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43212"/>
            <a:ext cx="3601537" cy="264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389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Nguyên lý </a:t>
            </a:r>
            <a:endParaRPr lang="en-US" b="1" dirty="0"/>
          </a:p>
        </p:txBody>
      </p:sp>
      <p:sp>
        <p:nvSpPr>
          <p:cNvPr id="3" name="Content Placeholder 2"/>
          <p:cNvSpPr>
            <a:spLocks noGrp="1"/>
          </p:cNvSpPr>
          <p:nvPr>
            <p:ph idx="1"/>
          </p:nvPr>
        </p:nvSpPr>
        <p:spPr>
          <a:xfrm>
            <a:off x="457200" y="1524000"/>
            <a:ext cx="8382000" cy="609600"/>
          </a:xfrm>
        </p:spPr>
        <p:txBody>
          <a:bodyPr>
            <a:normAutofit/>
          </a:bodyPr>
          <a:lstStyle/>
          <a:p>
            <a:r>
              <a:rPr lang="vi-VN" sz="2400" dirty="0" smtClean="0"/>
              <a:t>Các đường cong điển hình mạch flyback</a:t>
            </a:r>
            <a:endParaRPr lang="vi-VN" sz="2400" dirty="0"/>
          </a:p>
          <a:p>
            <a:pPr marL="0" indent="0">
              <a:buNone/>
            </a:pP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12</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45" y="2362200"/>
            <a:ext cx="3352800" cy="265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7638" y="2590800"/>
            <a:ext cx="5437762"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5103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p:sp>
        <p:nvSpPr>
          <p:cNvPr id="3" name="Content Placeholder 2"/>
          <p:cNvSpPr>
            <a:spLocks noGrp="1"/>
          </p:cNvSpPr>
          <p:nvPr>
            <p:ph idx="1"/>
          </p:nvPr>
        </p:nvSpPr>
        <p:spPr>
          <a:xfrm>
            <a:off x="304800" y="2462212"/>
            <a:ext cx="8382000" cy="609600"/>
          </a:xfrm>
        </p:spPr>
        <p:txBody>
          <a:bodyPr>
            <a:normAutofit/>
          </a:bodyPr>
          <a:lstStyle/>
          <a:p>
            <a:pPr marL="0" indent="0">
              <a:buNone/>
            </a:pPr>
            <a:r>
              <a:rPr lang="vi-VN" sz="2400" dirty="0" smtClean="0"/>
              <a:t>Điện áp cảm ứng từ thứ cấp về nằm trong vùng:</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13</a:t>
            </a:fld>
            <a:endParaRPr lang="en-US" dirty="0"/>
          </a:p>
        </p:txBody>
      </p:sp>
      <p:sp>
        <p:nvSpPr>
          <p:cNvPr id="7" name="Content Placeholder 2"/>
          <p:cNvSpPr txBox="1">
            <a:spLocks/>
          </p:cNvSpPr>
          <p:nvPr/>
        </p:nvSpPr>
        <p:spPr>
          <a:xfrm>
            <a:off x="304800" y="1295400"/>
            <a:ext cx="8382000" cy="79108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AutoNum type="arabicPeriod"/>
            </a:pPr>
            <a:r>
              <a:rPr lang="vi-VN" sz="2400" b="1" dirty="0" smtClean="0">
                <a:solidFill>
                  <a:srgbClr val="FF0000"/>
                </a:solidFill>
              </a:rPr>
              <a:t>Chọn điện áp cảm ứng (V</a:t>
            </a:r>
            <a:r>
              <a:rPr lang="vi-VN" sz="2400" b="1" baseline="-25000" dirty="0" smtClean="0">
                <a:solidFill>
                  <a:srgbClr val="FF0000"/>
                </a:solidFill>
              </a:rPr>
              <a:t>R</a:t>
            </a:r>
            <a:r>
              <a:rPr lang="vi-VN" sz="2400" b="1" dirty="0" smtClean="0">
                <a:solidFill>
                  <a:srgbClr val="FF0000"/>
                </a:solidFill>
              </a:rPr>
              <a:t> Reflected voltage) từ thứ cấp về sơ cấp</a:t>
            </a:r>
          </a:p>
        </p:txBody>
      </p:sp>
      <mc:AlternateContent xmlns:mc="http://schemas.openxmlformats.org/markup-compatibility/2006" xmlns:a14="http://schemas.microsoft.com/office/drawing/2010/main">
        <mc:Choice Requires="a14">
          <p:sp>
            <p:nvSpPr>
              <p:cNvPr id="6" name="Rectangle 5"/>
              <p:cNvSpPr/>
              <p:nvPr/>
            </p:nvSpPr>
            <p:spPr>
              <a:xfrm>
                <a:off x="1077686" y="3149928"/>
                <a:ext cx="3276600"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vi-VN" sz="2000" i="1">
                              <a:latin typeface="Cambria Math"/>
                            </a:rPr>
                          </m:ctrlPr>
                        </m:sSubPr>
                        <m:e>
                          <m:r>
                            <a:rPr lang="vi-VN" sz="2000" i="1">
                              <a:effectLst/>
                              <a:latin typeface="Cambria Math"/>
                              <a:ea typeface="Arial"/>
                              <a:cs typeface="Times New Roman"/>
                            </a:rPr>
                            <m:t>𝑉</m:t>
                          </m:r>
                        </m:e>
                        <m:sub>
                          <m:r>
                            <a:rPr lang="vi-VN" sz="2000" i="1">
                              <a:effectLst/>
                              <a:latin typeface="Cambria Math"/>
                              <a:ea typeface="Arial"/>
                              <a:cs typeface="Times New Roman"/>
                            </a:rPr>
                            <m:t>𝑅</m:t>
                          </m:r>
                          <m:r>
                            <a:rPr lang="vi-VN" sz="2000" i="1">
                              <a:effectLst/>
                              <a:latin typeface="Cambria Math"/>
                              <a:ea typeface="Arial"/>
                              <a:cs typeface="Times New Roman"/>
                            </a:rPr>
                            <m:t> </m:t>
                          </m:r>
                          <m:r>
                            <a:rPr lang="vi-VN" sz="2000" i="1">
                              <a:effectLst/>
                              <a:latin typeface="Cambria Math"/>
                              <a:ea typeface="Arial"/>
                              <a:cs typeface="Times New Roman"/>
                            </a:rPr>
                            <m:t>𝑚𝑎𝑥</m:t>
                          </m:r>
                        </m:sub>
                      </m:sSub>
                      <m:r>
                        <a:rPr lang="vi-VN" sz="2000" i="1">
                          <a:effectLst/>
                          <a:latin typeface="Cambria Math"/>
                          <a:ea typeface="Arial"/>
                          <a:cs typeface="Times New Roman"/>
                        </a:rPr>
                        <m:t>=</m:t>
                      </m:r>
                      <m:sSub>
                        <m:sSubPr>
                          <m:ctrlPr>
                            <a:rPr lang="vi-VN" sz="2000" i="1">
                              <a:effectLst/>
                              <a:latin typeface="Cambria Math"/>
                            </a:rPr>
                          </m:ctrlPr>
                        </m:sSubPr>
                        <m:e>
                          <m:r>
                            <a:rPr lang="vi-VN" sz="2000" i="1">
                              <a:effectLst/>
                              <a:latin typeface="Cambria Math"/>
                              <a:ea typeface="Arial"/>
                              <a:cs typeface="Times New Roman"/>
                            </a:rPr>
                            <m:t>𝑘</m:t>
                          </m:r>
                        </m:e>
                        <m:sub>
                          <m:r>
                            <a:rPr lang="vi-VN" sz="2000" i="1">
                              <a:effectLst/>
                              <a:latin typeface="Cambria Math"/>
                              <a:ea typeface="Arial"/>
                              <a:cs typeface="Times New Roman"/>
                            </a:rPr>
                            <m:t>𝑑𝑡</m:t>
                          </m:r>
                        </m:sub>
                      </m:sSub>
                      <m:r>
                        <a:rPr lang="vi-VN" sz="2000" i="1">
                          <a:effectLst/>
                          <a:latin typeface="Cambria Math"/>
                          <a:ea typeface="Arial"/>
                          <a:cs typeface="Times New Roman"/>
                        </a:rPr>
                        <m:t>∗</m:t>
                      </m:r>
                      <m:sSub>
                        <m:sSubPr>
                          <m:ctrlPr>
                            <a:rPr lang="vi-VN" sz="2000" i="1">
                              <a:effectLst/>
                              <a:latin typeface="Cambria Math"/>
                            </a:rPr>
                          </m:ctrlPr>
                        </m:sSubPr>
                        <m:e>
                          <m:r>
                            <a:rPr lang="vi-VN" sz="2000" i="1">
                              <a:effectLst/>
                              <a:latin typeface="Cambria Math"/>
                              <a:ea typeface="Arial"/>
                              <a:cs typeface="Times New Roman"/>
                            </a:rPr>
                            <m:t>𝑉</m:t>
                          </m:r>
                        </m:e>
                        <m:sub>
                          <m:r>
                            <a:rPr lang="vi-VN" sz="2000" i="1">
                              <a:effectLst/>
                              <a:latin typeface="Cambria Math"/>
                              <a:ea typeface="Arial"/>
                              <a:cs typeface="Times New Roman"/>
                            </a:rPr>
                            <m:t>𝑀𝑜𝑠</m:t>
                          </m:r>
                        </m:sub>
                      </m:sSub>
                      <m:r>
                        <a:rPr lang="vi-VN" sz="2000" i="1">
                          <a:effectLst/>
                          <a:latin typeface="Cambria Math"/>
                          <a:ea typeface="Arial"/>
                          <a:cs typeface="Times New Roman"/>
                        </a:rPr>
                        <m:t>−</m:t>
                      </m:r>
                      <m:sSub>
                        <m:sSubPr>
                          <m:ctrlPr>
                            <a:rPr lang="vi-VN" sz="2000" i="1">
                              <a:effectLst/>
                              <a:latin typeface="Cambria Math"/>
                            </a:rPr>
                          </m:ctrlPr>
                        </m:sSubPr>
                        <m:e>
                          <m:r>
                            <a:rPr lang="vi-VN" sz="2000" i="1">
                              <a:effectLst/>
                              <a:latin typeface="Cambria Math"/>
                              <a:ea typeface="Arial"/>
                              <a:cs typeface="Times New Roman"/>
                            </a:rPr>
                            <m:t>𝑉</m:t>
                          </m:r>
                        </m:e>
                        <m:sub>
                          <m:r>
                            <a:rPr lang="vi-VN" sz="2000" i="1">
                              <a:effectLst/>
                              <a:latin typeface="Cambria Math"/>
                              <a:ea typeface="Arial"/>
                              <a:cs typeface="Times New Roman"/>
                            </a:rPr>
                            <m:t>𝑖𝑛</m:t>
                          </m:r>
                        </m:sub>
                      </m:sSub>
                    </m:oMath>
                  </m:oMathPara>
                </a14:m>
                <a:endParaRPr lang="vi-VN" sz="2000" dirty="0"/>
              </a:p>
            </p:txBody>
          </p:sp>
        </mc:Choice>
        <mc:Fallback xmlns="">
          <p:sp>
            <p:nvSpPr>
              <p:cNvPr id="6" name="Rectangle 5"/>
              <p:cNvSpPr>
                <a:spLocks noRot="1" noChangeAspect="1" noMove="1" noResize="1" noEditPoints="1" noAdjustHandles="1" noChangeArrowheads="1" noChangeShapeType="1" noTextEdit="1"/>
              </p:cNvSpPr>
              <p:nvPr/>
            </p:nvSpPr>
            <p:spPr>
              <a:xfrm>
                <a:off x="1077686" y="3149928"/>
                <a:ext cx="3276600" cy="400110"/>
              </a:xfrm>
              <a:prstGeom prst="rect">
                <a:avLst/>
              </a:prstGeom>
              <a:blipFill rotWithShape="1">
                <a:blip r:embed="rId2"/>
                <a:stretch>
                  <a:fillRect b="-461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066800" y="3546297"/>
                <a:ext cx="4419600" cy="7209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vi-VN" sz="2000" i="1">
                              <a:latin typeface="Cambria Math"/>
                            </a:rPr>
                          </m:ctrlPr>
                        </m:sSubPr>
                        <m:e>
                          <m:r>
                            <a:rPr lang="vi-VN" sz="2000" i="1">
                              <a:effectLst/>
                              <a:latin typeface="Cambria Math"/>
                              <a:ea typeface="Arial"/>
                              <a:cs typeface="Times New Roman"/>
                            </a:rPr>
                            <m:t>𝑉</m:t>
                          </m:r>
                        </m:e>
                        <m:sub>
                          <m:r>
                            <a:rPr lang="vi-VN" sz="2000" i="1">
                              <a:effectLst/>
                              <a:latin typeface="Cambria Math"/>
                              <a:ea typeface="Arial"/>
                              <a:cs typeface="Times New Roman"/>
                            </a:rPr>
                            <m:t>𝑅</m:t>
                          </m:r>
                          <m:r>
                            <a:rPr lang="vi-VN" sz="2000" i="1">
                              <a:effectLst/>
                              <a:latin typeface="Cambria Math"/>
                              <a:ea typeface="Arial"/>
                              <a:cs typeface="Times New Roman"/>
                            </a:rPr>
                            <m:t> </m:t>
                          </m:r>
                          <m:r>
                            <a:rPr lang="vi-VN" sz="2000" i="1">
                              <a:effectLst/>
                              <a:latin typeface="Cambria Math"/>
                              <a:ea typeface="Arial"/>
                              <a:cs typeface="Times New Roman"/>
                            </a:rPr>
                            <m:t>𝑚𝑖𝑛</m:t>
                          </m:r>
                        </m:sub>
                      </m:sSub>
                      <m:r>
                        <a:rPr lang="vi-VN" sz="2000" i="1">
                          <a:effectLst/>
                          <a:latin typeface="Cambria Math"/>
                          <a:ea typeface="Arial"/>
                          <a:cs typeface="Times New Roman"/>
                        </a:rPr>
                        <m:t>=</m:t>
                      </m:r>
                      <m:f>
                        <m:fPr>
                          <m:ctrlPr>
                            <a:rPr lang="vi-VN" sz="2000" i="1">
                              <a:effectLst/>
                              <a:latin typeface="Cambria Math"/>
                            </a:rPr>
                          </m:ctrlPr>
                        </m:fPr>
                        <m:num>
                          <m:sSub>
                            <m:sSubPr>
                              <m:ctrlPr>
                                <a:rPr lang="vi-VN" sz="2000" i="1">
                                  <a:effectLst/>
                                  <a:latin typeface="Cambria Math"/>
                                </a:rPr>
                              </m:ctrlPr>
                            </m:sSubPr>
                            <m:e>
                              <m:r>
                                <a:rPr lang="vi-VN" sz="2000" i="1">
                                  <a:effectLst/>
                                  <a:latin typeface="Cambria Math"/>
                                  <a:ea typeface="Arial"/>
                                  <a:cs typeface="Times New Roman"/>
                                </a:rPr>
                                <m:t>𝑉</m:t>
                              </m:r>
                            </m:e>
                            <m:sub>
                              <m:r>
                                <a:rPr lang="vi-VN" sz="2000" i="1">
                                  <a:effectLst/>
                                  <a:latin typeface="Cambria Math"/>
                                  <a:ea typeface="Arial"/>
                                  <a:cs typeface="Times New Roman"/>
                                </a:rPr>
                                <m:t>𝑖𝑛</m:t>
                              </m:r>
                            </m:sub>
                          </m:sSub>
                        </m:num>
                        <m:den>
                          <m:sSub>
                            <m:sSubPr>
                              <m:ctrlPr>
                                <a:rPr lang="vi-VN" sz="2000" i="1">
                                  <a:effectLst/>
                                  <a:latin typeface="Cambria Math"/>
                                </a:rPr>
                              </m:ctrlPr>
                            </m:sSubPr>
                            <m:e>
                              <m:r>
                                <a:rPr lang="vi-VN" sz="2000" i="1">
                                  <a:effectLst/>
                                  <a:latin typeface="Cambria Math"/>
                                  <a:ea typeface="Arial"/>
                                  <a:cs typeface="Times New Roman"/>
                                </a:rPr>
                                <m:t>𝑘</m:t>
                              </m:r>
                            </m:e>
                            <m:sub>
                              <m:r>
                                <a:rPr lang="vi-VN" sz="2000" i="1">
                                  <a:effectLst/>
                                  <a:latin typeface="Cambria Math"/>
                                  <a:ea typeface="Arial"/>
                                  <a:cs typeface="Times New Roman"/>
                                </a:rPr>
                                <m:t>𝑑𝑡</m:t>
                              </m:r>
                            </m:sub>
                          </m:sSub>
                          <m:r>
                            <a:rPr lang="vi-VN" sz="2000" i="1">
                              <a:effectLst/>
                              <a:latin typeface="Cambria Math"/>
                              <a:ea typeface="Arial"/>
                              <a:cs typeface="Times New Roman"/>
                            </a:rPr>
                            <m:t>.</m:t>
                          </m:r>
                          <m:sSub>
                            <m:sSubPr>
                              <m:ctrlPr>
                                <a:rPr lang="vi-VN" sz="2000" i="1">
                                  <a:effectLst/>
                                  <a:latin typeface="Cambria Math"/>
                                </a:rPr>
                              </m:ctrlPr>
                            </m:sSubPr>
                            <m:e>
                              <m:r>
                                <a:rPr lang="vi-VN" sz="2000" i="1">
                                  <a:effectLst/>
                                  <a:latin typeface="Cambria Math"/>
                                  <a:ea typeface="Arial"/>
                                  <a:cs typeface="Times New Roman"/>
                                </a:rPr>
                                <m:t>𝑉</m:t>
                              </m:r>
                            </m:e>
                            <m:sub>
                              <m:r>
                                <a:rPr lang="vi-VN" sz="2000" i="1">
                                  <a:effectLst/>
                                  <a:latin typeface="Cambria Math"/>
                                  <a:ea typeface="Arial"/>
                                  <a:cs typeface="Times New Roman"/>
                                </a:rPr>
                                <m:t>𝑑𝑖𝑜𝑑</m:t>
                              </m:r>
                            </m:sub>
                          </m:sSub>
                          <m:r>
                            <a:rPr lang="vi-VN" sz="2000" i="1">
                              <a:effectLst/>
                              <a:latin typeface="Cambria Math"/>
                              <a:ea typeface="Arial"/>
                              <a:cs typeface="Times New Roman"/>
                            </a:rPr>
                            <m:t>−</m:t>
                          </m:r>
                          <m:sSub>
                            <m:sSubPr>
                              <m:ctrlPr>
                                <a:rPr lang="vi-VN" sz="2000" i="1">
                                  <a:effectLst/>
                                  <a:latin typeface="Cambria Math"/>
                                </a:rPr>
                              </m:ctrlPr>
                            </m:sSubPr>
                            <m:e>
                              <m:r>
                                <a:rPr lang="vi-VN" sz="2000" i="1">
                                  <a:effectLst/>
                                  <a:latin typeface="Cambria Math"/>
                                  <a:ea typeface="Arial"/>
                                  <a:cs typeface="Times New Roman"/>
                                </a:rPr>
                                <m:t>𝑉</m:t>
                              </m:r>
                            </m:e>
                            <m:sub>
                              <m:r>
                                <a:rPr lang="vi-VN" sz="2000" i="1">
                                  <a:effectLst/>
                                  <a:latin typeface="Cambria Math"/>
                                  <a:ea typeface="Arial"/>
                                  <a:cs typeface="Times New Roman"/>
                                </a:rPr>
                                <m:t>𝑂</m:t>
                              </m:r>
                            </m:sub>
                          </m:sSub>
                        </m:den>
                      </m:f>
                      <m:r>
                        <a:rPr lang="vi-VN" sz="2000" i="1">
                          <a:effectLst/>
                          <a:latin typeface="Cambria Math"/>
                          <a:ea typeface="Arial"/>
                          <a:cs typeface="Times New Roman"/>
                        </a:rPr>
                        <m:t>.</m:t>
                      </m:r>
                      <m:d>
                        <m:dPr>
                          <m:ctrlPr>
                            <a:rPr lang="vi-VN" sz="2000" i="1">
                              <a:effectLst/>
                              <a:latin typeface="Cambria Math"/>
                            </a:rPr>
                          </m:ctrlPr>
                        </m:dPr>
                        <m:e>
                          <m:sSub>
                            <m:sSubPr>
                              <m:ctrlPr>
                                <a:rPr lang="vi-VN" sz="2000" i="1">
                                  <a:effectLst/>
                                  <a:latin typeface="Cambria Math"/>
                                </a:rPr>
                              </m:ctrlPr>
                            </m:sSubPr>
                            <m:e>
                              <m:r>
                                <a:rPr lang="vi-VN" sz="2000" i="1">
                                  <a:effectLst/>
                                  <a:latin typeface="Cambria Math"/>
                                  <a:ea typeface="Arial"/>
                                  <a:cs typeface="Times New Roman"/>
                                </a:rPr>
                                <m:t>𝑉</m:t>
                              </m:r>
                            </m:e>
                            <m:sub>
                              <m:r>
                                <a:rPr lang="vi-VN" sz="2000" i="1">
                                  <a:effectLst/>
                                  <a:latin typeface="Cambria Math"/>
                                  <a:ea typeface="Arial"/>
                                  <a:cs typeface="Times New Roman"/>
                                </a:rPr>
                                <m:t>𝑜</m:t>
                              </m:r>
                            </m:sub>
                          </m:sSub>
                          <m:r>
                            <a:rPr lang="vi-VN" sz="2000" i="1">
                              <a:effectLst/>
                              <a:latin typeface="Cambria Math"/>
                              <a:ea typeface="Arial"/>
                              <a:cs typeface="Times New Roman"/>
                            </a:rPr>
                            <m:t>+∆</m:t>
                          </m:r>
                          <m:sSub>
                            <m:sSubPr>
                              <m:ctrlPr>
                                <a:rPr lang="vi-VN" sz="2000" i="1">
                                  <a:effectLst/>
                                  <a:latin typeface="Cambria Math"/>
                                </a:rPr>
                              </m:ctrlPr>
                            </m:sSubPr>
                            <m:e>
                              <m:r>
                                <a:rPr lang="vi-VN" sz="2000" i="1">
                                  <a:effectLst/>
                                  <a:latin typeface="Cambria Math"/>
                                  <a:ea typeface="Arial"/>
                                  <a:cs typeface="Times New Roman"/>
                                </a:rPr>
                                <m:t>𝑉</m:t>
                              </m:r>
                            </m:e>
                            <m:sub>
                              <m:r>
                                <a:rPr lang="vi-VN" sz="2000" i="1">
                                  <a:effectLst/>
                                  <a:latin typeface="Cambria Math"/>
                                  <a:ea typeface="Arial"/>
                                  <a:cs typeface="Times New Roman"/>
                                </a:rPr>
                                <m:t>𝐷</m:t>
                              </m:r>
                            </m:sub>
                          </m:sSub>
                        </m:e>
                      </m:d>
                    </m:oMath>
                  </m:oMathPara>
                </a14:m>
                <a:endParaRPr lang="vi-VN" sz="2000" dirty="0"/>
              </a:p>
            </p:txBody>
          </p:sp>
        </mc:Choice>
        <mc:Fallback xmlns="">
          <p:sp>
            <p:nvSpPr>
              <p:cNvPr id="8" name="Rectangle 7"/>
              <p:cNvSpPr>
                <a:spLocks noRot="1" noChangeAspect="1" noMove="1" noResize="1" noEditPoints="1" noAdjustHandles="1" noChangeArrowheads="1" noChangeShapeType="1" noTextEdit="1"/>
              </p:cNvSpPr>
              <p:nvPr/>
            </p:nvSpPr>
            <p:spPr>
              <a:xfrm>
                <a:off x="1066800" y="3546297"/>
                <a:ext cx="4419600" cy="720903"/>
              </a:xfrm>
              <a:prstGeom prst="rect">
                <a:avLst/>
              </a:prstGeom>
              <a:blipFill rotWithShape="1">
                <a:blip r:embed="rId3"/>
                <a:stretch>
                  <a:fillRect/>
                </a:stretch>
              </a:blipFill>
            </p:spPr>
            <p:txBody>
              <a:bodyPr/>
              <a:lstStyle/>
              <a:p>
                <a:r>
                  <a:rPr lang="vi-VN">
                    <a:noFill/>
                  </a:rPr>
                  <a:t> </a:t>
                </a:r>
              </a:p>
            </p:txBody>
          </p:sp>
        </mc:Fallback>
      </mc:AlternateContent>
      <p:sp>
        <p:nvSpPr>
          <p:cNvPr id="10" name="Content Placeholder 2"/>
          <p:cNvSpPr txBox="1">
            <a:spLocks/>
          </p:cNvSpPr>
          <p:nvPr/>
        </p:nvSpPr>
        <p:spPr>
          <a:xfrm>
            <a:off x="152400" y="4267200"/>
            <a:ext cx="83820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Như vậy, giá trị điện áp này được chọn tùy thuộc vào điện áp mosfet và diode đầu ra</a:t>
            </a:r>
            <a:endParaRPr lang="vi-VN" sz="2400" dirty="0"/>
          </a:p>
        </p:txBody>
      </p:sp>
      <p:sp>
        <p:nvSpPr>
          <p:cNvPr id="11" name="Content Placeholder 2"/>
          <p:cNvSpPr txBox="1">
            <a:spLocks/>
          </p:cNvSpPr>
          <p:nvPr/>
        </p:nvSpPr>
        <p:spPr>
          <a:xfrm>
            <a:off x="152400" y="5274860"/>
            <a:ext cx="83820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t>Như đã trao đổi trong các buổi seminar trước, </a:t>
            </a:r>
            <a:r>
              <a:rPr lang="vi-VN" sz="2400" b="1" i="1" dirty="0"/>
              <a:t>đ</a:t>
            </a:r>
            <a:r>
              <a:rPr lang="vi-VN" sz="2400" b="1" i="1" dirty="0" smtClean="0"/>
              <a:t>ối </a:t>
            </a:r>
            <a:r>
              <a:rPr lang="vi-VN" sz="2400" b="1" i="1" dirty="0"/>
              <a:t>với dải điện áp vào rộng nên chọn D</a:t>
            </a:r>
            <a:r>
              <a:rPr lang="vi-VN" sz="2400" b="1" i="1" baseline="-25000" dirty="0"/>
              <a:t>max</a:t>
            </a:r>
            <a:r>
              <a:rPr lang="vi-VN" sz="2400" b="1" i="1" dirty="0"/>
              <a:t> = 0,45-0,5</a:t>
            </a:r>
            <a:r>
              <a:rPr lang="vi-VN" sz="2400" dirty="0"/>
              <a:t>. </a:t>
            </a:r>
          </a:p>
        </p:txBody>
      </p:sp>
      <mc:AlternateContent xmlns:mc="http://schemas.openxmlformats.org/markup-compatibility/2006" xmlns:a14="http://schemas.microsoft.com/office/drawing/2010/main">
        <mc:Choice Requires="a14">
          <p:sp>
            <p:nvSpPr>
              <p:cNvPr id="9" name="Rectangle 8"/>
              <p:cNvSpPr/>
              <p:nvPr/>
            </p:nvSpPr>
            <p:spPr>
              <a:xfrm>
                <a:off x="1371600" y="1981200"/>
                <a:ext cx="2515368"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vi-VN" i="1">
                              <a:highlight>
                                <a:srgbClr val="FFFF00"/>
                              </a:highlight>
                              <a:latin typeface="Cambria Math"/>
                            </a:rPr>
                          </m:ctrlPr>
                        </m:sSubPr>
                        <m:e>
                          <m:r>
                            <a:rPr lang="vi-VN" i="1">
                              <a:effectLst/>
                              <a:highlight>
                                <a:srgbClr val="FFFF00"/>
                              </a:highlight>
                              <a:latin typeface="Cambria Math"/>
                              <a:ea typeface="Arial"/>
                              <a:cs typeface="Times New Roman"/>
                            </a:rPr>
                            <m:t>𝑉</m:t>
                          </m:r>
                        </m:e>
                        <m:sub>
                          <m:r>
                            <a:rPr lang="vi-VN" i="1">
                              <a:effectLst/>
                              <a:highlight>
                                <a:srgbClr val="FFFF00"/>
                              </a:highlight>
                              <a:latin typeface="Cambria Math"/>
                              <a:ea typeface="Arial"/>
                              <a:cs typeface="Times New Roman"/>
                            </a:rPr>
                            <m:t>𝑅</m:t>
                          </m:r>
                        </m:sub>
                      </m:sSub>
                      <m:r>
                        <a:rPr lang="vi-VN" i="1">
                          <a:effectLst/>
                          <a:highlight>
                            <a:srgbClr val="FFFF00"/>
                          </a:highlight>
                          <a:latin typeface="Cambria Math"/>
                          <a:ea typeface="Arial"/>
                          <a:cs typeface="Times New Roman"/>
                        </a:rPr>
                        <m:t>=</m:t>
                      </m:r>
                      <m:f>
                        <m:fPr>
                          <m:ctrlPr>
                            <a:rPr lang="vi-VN" i="1">
                              <a:effectLst/>
                              <a:highlight>
                                <a:srgbClr val="FFFF00"/>
                              </a:highlight>
                              <a:latin typeface="Cambria Math"/>
                            </a:rPr>
                          </m:ctrlPr>
                        </m:fPr>
                        <m:num>
                          <m:sSub>
                            <m:sSubPr>
                              <m:ctrlPr>
                                <a:rPr lang="vi-VN" i="1">
                                  <a:effectLst/>
                                  <a:highlight>
                                    <a:srgbClr val="FFFF00"/>
                                  </a:highlight>
                                  <a:latin typeface="Cambria Math"/>
                                </a:rPr>
                              </m:ctrlPr>
                            </m:sSubPr>
                            <m:e>
                              <m:r>
                                <a:rPr lang="vi-VN" i="1">
                                  <a:effectLst/>
                                  <a:highlight>
                                    <a:srgbClr val="FFFF00"/>
                                  </a:highlight>
                                  <a:latin typeface="Cambria Math"/>
                                  <a:ea typeface="Arial"/>
                                  <a:cs typeface="Times New Roman"/>
                                </a:rPr>
                                <m:t>𝐷</m:t>
                              </m:r>
                            </m:e>
                            <m:sub>
                              <m:r>
                                <a:rPr lang="vi-VN" i="1">
                                  <a:effectLst/>
                                  <a:highlight>
                                    <a:srgbClr val="FFFF00"/>
                                  </a:highlight>
                                  <a:latin typeface="Cambria Math"/>
                                  <a:ea typeface="Arial"/>
                                  <a:cs typeface="Times New Roman"/>
                                </a:rPr>
                                <m:t>𝑚𝑎𝑥</m:t>
                              </m:r>
                            </m:sub>
                          </m:sSub>
                        </m:num>
                        <m:den>
                          <m:r>
                            <a:rPr lang="vi-VN" i="1">
                              <a:effectLst/>
                              <a:highlight>
                                <a:srgbClr val="FFFF00"/>
                              </a:highlight>
                              <a:latin typeface="Cambria Math"/>
                              <a:ea typeface="Arial"/>
                              <a:cs typeface="Times New Roman"/>
                            </a:rPr>
                            <m:t>1−</m:t>
                          </m:r>
                          <m:sSub>
                            <m:sSubPr>
                              <m:ctrlPr>
                                <a:rPr lang="vi-VN" i="1">
                                  <a:effectLst/>
                                  <a:highlight>
                                    <a:srgbClr val="FFFF00"/>
                                  </a:highlight>
                                  <a:latin typeface="Cambria Math"/>
                                </a:rPr>
                              </m:ctrlPr>
                            </m:sSubPr>
                            <m:e>
                              <m:r>
                                <a:rPr lang="vi-VN" i="1">
                                  <a:effectLst/>
                                  <a:highlight>
                                    <a:srgbClr val="FFFF00"/>
                                  </a:highlight>
                                  <a:latin typeface="Cambria Math"/>
                                  <a:ea typeface="Arial"/>
                                  <a:cs typeface="Times New Roman"/>
                                </a:rPr>
                                <m:t>𝐷</m:t>
                              </m:r>
                            </m:e>
                            <m:sub>
                              <m:r>
                                <a:rPr lang="vi-VN" i="1">
                                  <a:effectLst/>
                                  <a:highlight>
                                    <a:srgbClr val="FFFF00"/>
                                  </a:highlight>
                                  <a:latin typeface="Cambria Math"/>
                                  <a:ea typeface="Arial"/>
                                  <a:cs typeface="Times New Roman"/>
                                </a:rPr>
                                <m:t>𝑚𝑎𝑥</m:t>
                              </m:r>
                            </m:sub>
                          </m:sSub>
                        </m:den>
                      </m:f>
                      <m:r>
                        <a:rPr lang="vi-VN" i="1">
                          <a:effectLst/>
                          <a:highlight>
                            <a:srgbClr val="FFFF00"/>
                          </a:highlight>
                          <a:latin typeface="Cambria Math"/>
                          <a:ea typeface="Arial"/>
                          <a:cs typeface="Times New Roman"/>
                        </a:rPr>
                        <m:t>.</m:t>
                      </m:r>
                      <m:sSub>
                        <m:sSubPr>
                          <m:ctrlPr>
                            <a:rPr lang="vi-VN" i="1">
                              <a:effectLst/>
                              <a:highlight>
                                <a:srgbClr val="FFFF00"/>
                              </a:highlight>
                              <a:latin typeface="Cambria Math"/>
                            </a:rPr>
                          </m:ctrlPr>
                        </m:sSubPr>
                        <m:e>
                          <m:r>
                            <a:rPr lang="vi-VN" i="1">
                              <a:effectLst/>
                              <a:highlight>
                                <a:srgbClr val="FFFF00"/>
                              </a:highlight>
                              <a:latin typeface="Cambria Math"/>
                              <a:ea typeface="Arial"/>
                              <a:cs typeface="Times New Roman"/>
                            </a:rPr>
                            <m:t>𝑉</m:t>
                          </m:r>
                        </m:e>
                        <m:sub>
                          <m:r>
                            <a:rPr lang="vi-VN" i="1">
                              <a:effectLst/>
                              <a:highlight>
                                <a:srgbClr val="FFFF00"/>
                              </a:highlight>
                              <a:latin typeface="Cambria Math"/>
                              <a:ea typeface="Arial"/>
                              <a:cs typeface="Times New Roman"/>
                            </a:rPr>
                            <m:t>𝐷𝐶𝑚𝑖𝑛</m:t>
                          </m:r>
                        </m:sub>
                      </m:sSub>
                    </m:oMath>
                  </m:oMathPara>
                </a14:m>
                <a:endParaRPr lang="vi-VN" dirty="0"/>
              </a:p>
            </p:txBody>
          </p:sp>
        </mc:Choice>
        <mc:Fallback xmlns="">
          <p:sp>
            <p:nvSpPr>
              <p:cNvPr id="9" name="Rectangle 8"/>
              <p:cNvSpPr>
                <a:spLocks noRot="1" noChangeAspect="1" noMove="1" noResize="1" noEditPoints="1" noAdjustHandles="1" noChangeArrowheads="1" noChangeShapeType="1" noTextEdit="1"/>
              </p:cNvSpPr>
              <p:nvPr/>
            </p:nvSpPr>
            <p:spPr>
              <a:xfrm>
                <a:off x="1371600" y="1981200"/>
                <a:ext cx="2515368" cy="657681"/>
              </a:xfrm>
              <a:prstGeom prst="rect">
                <a:avLst/>
              </a:prstGeom>
              <a:blipFill rotWithShape="1">
                <a:blip r:embed="rId4"/>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1440740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p:sp>
        <p:nvSpPr>
          <p:cNvPr id="3" name="Content Placeholder 2"/>
          <p:cNvSpPr>
            <a:spLocks noGrp="1"/>
          </p:cNvSpPr>
          <p:nvPr>
            <p:ph idx="1"/>
          </p:nvPr>
        </p:nvSpPr>
        <p:spPr>
          <a:xfrm>
            <a:off x="304800" y="2462212"/>
            <a:ext cx="8382000" cy="609600"/>
          </a:xfrm>
        </p:spPr>
        <p:txBody>
          <a:bodyPr>
            <a:normAutofit/>
          </a:bodyPr>
          <a:lstStyle/>
          <a:p>
            <a:pPr marL="0" indent="0">
              <a:buNone/>
            </a:pPr>
            <a:r>
              <a:rPr lang="vi-VN" sz="2400" dirty="0" smtClean="0"/>
              <a:t>Bằng cách khác</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14</a:t>
            </a:fld>
            <a:endParaRPr lang="en-US" dirty="0"/>
          </a:p>
        </p:txBody>
      </p:sp>
      <p:sp>
        <p:nvSpPr>
          <p:cNvPr id="7" name="Content Placeholder 2"/>
          <p:cNvSpPr txBox="1">
            <a:spLocks/>
          </p:cNvSpPr>
          <p:nvPr/>
        </p:nvSpPr>
        <p:spPr>
          <a:xfrm>
            <a:off x="304800" y="1295400"/>
            <a:ext cx="83820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solidFill>
                  <a:srgbClr val="FF0000"/>
                </a:solidFill>
              </a:rPr>
              <a:t>2. Điện cảm sơ cấp</a:t>
            </a:r>
            <a:endParaRPr lang="vi-VN" sz="2400" b="1"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018" y="1752599"/>
            <a:ext cx="1943100" cy="689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2" name="Rectangle 11"/>
              <p:cNvSpPr/>
              <p:nvPr/>
            </p:nvSpPr>
            <p:spPr>
              <a:xfrm>
                <a:off x="1388745" y="3048000"/>
                <a:ext cx="4097655" cy="728213"/>
              </a:xfrm>
              <a:prstGeom prst="rect">
                <a:avLst/>
              </a:prstGeom>
            </p:spPr>
            <p:txBody>
              <a:bodyPr wrap="square">
                <a:spAutoFit/>
              </a:bodyPr>
              <a:lstStyle/>
              <a:p>
                <a14:m>
                  <m:oMath xmlns:m="http://schemas.openxmlformats.org/officeDocument/2006/math">
                    <m:sSub>
                      <m:sSubPr>
                        <m:ctrlPr>
                          <a:rPr lang="vi-VN" sz="2400" i="1">
                            <a:latin typeface="Cambria Math"/>
                          </a:rPr>
                        </m:ctrlPr>
                      </m:sSubPr>
                      <m:e>
                        <m:r>
                          <a:rPr lang="vi-VN" sz="2400" i="1">
                            <a:effectLst/>
                            <a:latin typeface="Cambria Math"/>
                            <a:ea typeface="Arial"/>
                            <a:cs typeface="Times New Roman"/>
                          </a:rPr>
                          <m:t>𝐿</m:t>
                        </m:r>
                      </m:e>
                      <m:sub>
                        <m:r>
                          <a:rPr lang="vi-VN" sz="2400" i="1">
                            <a:effectLst/>
                            <a:latin typeface="Cambria Math"/>
                            <a:ea typeface="Arial"/>
                            <a:cs typeface="Times New Roman"/>
                          </a:rPr>
                          <m:t>𝑚</m:t>
                        </m:r>
                      </m:sub>
                    </m:sSub>
                    <m:r>
                      <a:rPr lang="vi-VN" sz="2400" i="1">
                        <a:effectLst/>
                        <a:latin typeface="Cambria Math"/>
                        <a:ea typeface="Arial"/>
                        <a:cs typeface="Times New Roman"/>
                      </a:rPr>
                      <m:t>=</m:t>
                    </m:r>
                    <m:f>
                      <m:fPr>
                        <m:ctrlPr>
                          <a:rPr lang="vi-VN" sz="2400" i="1">
                            <a:effectLst/>
                            <a:latin typeface="Cambria Math"/>
                          </a:rPr>
                        </m:ctrlPr>
                      </m:fPr>
                      <m:num>
                        <m:r>
                          <a:rPr lang="vi-VN" sz="2400" i="1">
                            <a:effectLst/>
                            <a:latin typeface="Cambria Math"/>
                            <a:ea typeface="Arial"/>
                            <a:cs typeface="Times New Roman"/>
                          </a:rPr>
                          <m:t>2.</m:t>
                        </m:r>
                        <m:sSub>
                          <m:sSubPr>
                            <m:ctrlPr>
                              <a:rPr lang="vi-VN" sz="2400" i="1">
                                <a:effectLst/>
                                <a:latin typeface="Cambria Math"/>
                              </a:rPr>
                            </m:ctrlPr>
                          </m:sSubPr>
                          <m:e>
                            <m:r>
                              <a:rPr lang="vi-VN" sz="2400" i="1">
                                <a:effectLst/>
                                <a:latin typeface="Cambria Math"/>
                                <a:ea typeface="Arial"/>
                                <a:cs typeface="Times New Roman"/>
                              </a:rPr>
                              <m:t>𝑃</m:t>
                            </m:r>
                          </m:e>
                          <m:sub>
                            <m:r>
                              <a:rPr lang="vi-VN" sz="2400" i="1">
                                <a:effectLst/>
                                <a:latin typeface="Cambria Math"/>
                                <a:ea typeface="Arial"/>
                                <a:cs typeface="Times New Roman"/>
                              </a:rPr>
                              <m:t>𝑂</m:t>
                            </m:r>
                          </m:sub>
                        </m:sSub>
                      </m:num>
                      <m:den>
                        <m:r>
                          <a:rPr lang="vi-VN" sz="2400" i="1">
                            <a:effectLst/>
                            <a:latin typeface="Cambria Math"/>
                            <a:ea typeface="Arial"/>
                            <a:cs typeface="Times New Roman"/>
                            <a:sym typeface="Symbol"/>
                          </a:rPr>
                          <m:t></m:t>
                        </m:r>
                      </m:den>
                    </m:f>
                    <m:r>
                      <a:rPr lang="vi-VN" sz="2400" i="1">
                        <a:effectLst/>
                        <a:latin typeface="Cambria Math"/>
                        <a:ea typeface="Arial"/>
                        <a:cs typeface="Times New Roman"/>
                      </a:rPr>
                      <m:t>.</m:t>
                    </m:r>
                    <m:f>
                      <m:fPr>
                        <m:ctrlPr>
                          <a:rPr lang="vi-VN" sz="2400" i="1">
                            <a:effectLst/>
                            <a:latin typeface="Cambria Math"/>
                          </a:rPr>
                        </m:ctrlPr>
                      </m:fPr>
                      <m:num>
                        <m:r>
                          <a:rPr lang="vi-VN" sz="2400" i="1">
                            <a:effectLst/>
                            <a:latin typeface="Cambria Math"/>
                            <a:ea typeface="Arial"/>
                            <a:cs typeface="Times New Roman"/>
                          </a:rPr>
                          <m:t>1</m:t>
                        </m:r>
                      </m:num>
                      <m:den>
                        <m:sSubSup>
                          <m:sSubSupPr>
                            <m:ctrlPr>
                              <a:rPr lang="vi-VN" sz="2400" i="1">
                                <a:effectLst/>
                                <a:latin typeface="Cambria Math"/>
                              </a:rPr>
                            </m:ctrlPr>
                          </m:sSubSupPr>
                          <m:e>
                            <m:r>
                              <a:rPr lang="vi-VN" sz="2400" i="1">
                                <a:effectLst/>
                                <a:latin typeface="Cambria Math"/>
                                <a:ea typeface="Arial"/>
                                <a:cs typeface="Times New Roman"/>
                              </a:rPr>
                              <m:t>𝐼</m:t>
                            </m:r>
                          </m:e>
                          <m:sub>
                            <m:r>
                              <a:rPr lang="vi-VN" sz="2400" i="1">
                                <a:effectLst/>
                                <a:latin typeface="Cambria Math"/>
                                <a:ea typeface="Arial"/>
                                <a:cs typeface="Times New Roman"/>
                              </a:rPr>
                              <m:t>𝑝</m:t>
                            </m:r>
                            <m:r>
                              <a:rPr lang="vi-VN" sz="2400" i="1">
                                <a:effectLst/>
                                <a:latin typeface="Cambria Math"/>
                                <a:ea typeface="Arial"/>
                                <a:cs typeface="Times New Roman"/>
                              </a:rPr>
                              <m:t>(</m:t>
                            </m:r>
                            <m:r>
                              <a:rPr lang="vi-VN" sz="2400" i="1">
                                <a:effectLst/>
                                <a:latin typeface="Cambria Math"/>
                                <a:ea typeface="Arial"/>
                                <a:cs typeface="Times New Roman"/>
                              </a:rPr>
                              <m:t>𝑉𝑖𝑛𝑚𝑖𝑛</m:t>
                            </m:r>
                            <m:r>
                              <a:rPr lang="vi-VN" sz="2400" i="1">
                                <a:effectLst/>
                                <a:latin typeface="Cambria Math"/>
                                <a:ea typeface="Arial"/>
                                <a:cs typeface="Times New Roman"/>
                              </a:rPr>
                              <m:t>)</m:t>
                            </m:r>
                          </m:sub>
                          <m:sup>
                            <m:r>
                              <a:rPr lang="vi-VN" sz="2400" i="1">
                                <a:effectLst/>
                                <a:latin typeface="Cambria Math"/>
                                <a:ea typeface="Arial"/>
                                <a:cs typeface="Times New Roman"/>
                              </a:rPr>
                              <m:t>2</m:t>
                            </m:r>
                          </m:sup>
                        </m:sSubSup>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𝑓</m:t>
                            </m:r>
                          </m:e>
                          <m:sub>
                            <m:r>
                              <a:rPr lang="vi-VN" sz="2400" i="1">
                                <a:effectLst/>
                                <a:latin typeface="Cambria Math"/>
                                <a:ea typeface="Arial"/>
                                <a:cs typeface="Times New Roman"/>
                              </a:rPr>
                              <m:t>𝑠</m:t>
                            </m:r>
                            <m:r>
                              <a:rPr lang="vi-VN" sz="2400" i="1">
                                <a:effectLst/>
                                <a:latin typeface="Cambria Math"/>
                                <a:ea typeface="Arial"/>
                                <a:cs typeface="Times New Roman"/>
                              </a:rPr>
                              <m:t> </m:t>
                            </m:r>
                            <m:r>
                              <a:rPr lang="vi-VN" sz="2400" i="1">
                                <a:effectLst/>
                                <a:latin typeface="Cambria Math"/>
                                <a:ea typeface="Arial"/>
                                <a:cs typeface="Times New Roman"/>
                              </a:rPr>
                              <m:t>𝑚𝑖𝑛</m:t>
                            </m:r>
                          </m:sub>
                        </m:sSub>
                      </m:den>
                    </m:f>
                  </m:oMath>
                </a14:m>
                <a:r>
                  <a:rPr lang="vi-VN" sz="2400" dirty="0">
                    <a:effectLst/>
                    <a:latin typeface="Times New Roman"/>
                    <a:ea typeface="Arial"/>
                  </a:rPr>
                  <a:t>	</a:t>
                </a:r>
                <a:endParaRPr lang="vi-VN" sz="2400" dirty="0"/>
              </a:p>
            </p:txBody>
          </p:sp>
        </mc:Choice>
        <mc:Fallback xmlns="">
          <p:sp>
            <p:nvSpPr>
              <p:cNvPr id="12" name="Rectangle 11"/>
              <p:cNvSpPr>
                <a:spLocks noRot="1" noChangeAspect="1" noMove="1" noResize="1" noEditPoints="1" noAdjustHandles="1" noChangeArrowheads="1" noChangeShapeType="1" noTextEdit="1"/>
              </p:cNvSpPr>
              <p:nvPr/>
            </p:nvSpPr>
            <p:spPr>
              <a:xfrm>
                <a:off x="1388745" y="3048000"/>
                <a:ext cx="4097655" cy="728213"/>
              </a:xfrm>
              <a:prstGeom prst="rect">
                <a:avLst/>
              </a:prstGeom>
              <a:blipFill rotWithShape="1">
                <a:blip r:embed="rId3"/>
                <a:stretch>
                  <a:fillRect/>
                </a:stretch>
              </a:blipFill>
            </p:spPr>
            <p:txBody>
              <a:bodyPr/>
              <a:lstStyle/>
              <a:p>
                <a:r>
                  <a:rPr lang="vi-VN">
                    <a:noFill/>
                  </a:rPr>
                  <a:t> </a:t>
                </a:r>
              </a:p>
            </p:txBody>
          </p:sp>
        </mc:Fallback>
      </mc:AlternateContent>
      <p:sp>
        <p:nvSpPr>
          <p:cNvPr id="15" name="Content Placeholder 2"/>
          <p:cNvSpPr txBox="1">
            <a:spLocks/>
          </p:cNvSpPr>
          <p:nvPr/>
        </p:nvSpPr>
        <p:spPr>
          <a:xfrm>
            <a:off x="287740" y="3962400"/>
            <a:ext cx="83820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a:solidFill>
                  <a:srgbClr val="FF0000"/>
                </a:solidFill>
              </a:rPr>
              <a:t>3</a:t>
            </a:r>
            <a:r>
              <a:rPr lang="vi-VN" sz="2400" b="1" dirty="0" smtClean="0">
                <a:solidFill>
                  <a:srgbClr val="FF0000"/>
                </a:solidFill>
              </a:rPr>
              <a:t>. Dòng điện sơ cấp</a:t>
            </a:r>
            <a:endParaRPr lang="vi-VN" sz="2400" b="1" dirty="0">
              <a:solidFill>
                <a:srgbClr val="FF0000"/>
              </a:solidFill>
            </a:endParaRPr>
          </a:p>
        </p:txBody>
      </p:sp>
      <p:pic>
        <p:nvPicPr>
          <p:cNvPr id="16" name="Picture 15"/>
          <p:cNvPicPr/>
          <p:nvPr/>
        </p:nvPicPr>
        <p:blipFill>
          <a:blip r:embed="rId4"/>
          <a:stretch>
            <a:fillRect/>
          </a:stretch>
        </p:blipFill>
        <p:spPr>
          <a:xfrm>
            <a:off x="1160486" y="4609602"/>
            <a:ext cx="2516164" cy="800598"/>
          </a:xfrm>
          <a:prstGeom prst="rect">
            <a:avLst/>
          </a:prstGeom>
        </p:spPr>
      </p:pic>
      <p:pic>
        <p:nvPicPr>
          <p:cNvPr id="17" name="Picture 16"/>
          <p:cNvPicPr/>
          <p:nvPr/>
        </p:nvPicPr>
        <p:blipFill>
          <a:blip r:embed="rId5"/>
          <a:stretch>
            <a:fillRect/>
          </a:stretch>
        </p:blipFill>
        <p:spPr>
          <a:xfrm>
            <a:off x="1027846" y="5791200"/>
            <a:ext cx="2409725" cy="609600"/>
          </a:xfrm>
          <a:prstGeom prst="rect">
            <a:avLst/>
          </a:prstGeom>
        </p:spPr>
      </p:pic>
    </p:spTree>
    <p:extLst>
      <p:ext uri="{BB962C8B-B14F-4D97-AF65-F5344CB8AC3E}">
        <p14:creationId xmlns:p14="http://schemas.microsoft.com/office/powerpoint/2010/main" val="1662826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15</a:t>
            </a:fld>
            <a:endParaRPr lang="en-US" dirty="0"/>
          </a:p>
        </p:txBody>
      </p:sp>
      <p:sp>
        <p:nvSpPr>
          <p:cNvPr id="10" name="Content Placeholder 2"/>
          <p:cNvSpPr txBox="1">
            <a:spLocks/>
          </p:cNvSpPr>
          <p:nvPr/>
        </p:nvSpPr>
        <p:spPr>
          <a:xfrm>
            <a:off x="136478" y="1905000"/>
            <a:ext cx="8382000"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Bước 1 Lựa vật liệu và hình dạng chọn lõi</a:t>
            </a:r>
          </a:p>
          <a:p>
            <a:pPr marL="0" indent="0">
              <a:buNone/>
            </a:pPr>
            <a:r>
              <a:rPr lang="vi-VN" sz="2400" i="1" dirty="0" smtClean="0">
                <a:solidFill>
                  <a:srgbClr val="0000CC"/>
                </a:solidFill>
              </a:rPr>
              <a:t>Bước 2 Lựa chọn kích thước lõi</a:t>
            </a:r>
          </a:p>
          <a:p>
            <a:pPr marL="0" indent="0">
              <a:buNone/>
            </a:pPr>
            <a:r>
              <a:rPr lang="vi-VN" sz="2400" i="1" dirty="0" smtClean="0">
                <a:solidFill>
                  <a:srgbClr val="0000CC"/>
                </a:solidFill>
              </a:rPr>
              <a:t>Bước </a:t>
            </a:r>
            <a:r>
              <a:rPr lang="vi-VN" sz="2400" i="1" dirty="0">
                <a:solidFill>
                  <a:srgbClr val="0000CC"/>
                </a:solidFill>
              </a:rPr>
              <a:t>3.  Tính toán số vòng dây sơ cấp tối </a:t>
            </a:r>
            <a:r>
              <a:rPr lang="vi-VN" sz="2400" i="1" dirty="0" smtClean="0">
                <a:solidFill>
                  <a:srgbClr val="0000CC"/>
                </a:solidFill>
              </a:rPr>
              <a:t>thiểu</a:t>
            </a:r>
          </a:p>
          <a:p>
            <a:pPr marL="0" indent="0">
              <a:buNone/>
            </a:pPr>
            <a:endParaRPr lang="vi-VN" sz="2400" i="1" dirty="0">
              <a:solidFill>
                <a:srgbClr val="0000CC"/>
              </a:solidFill>
            </a:endParaRPr>
          </a:p>
        </p:txBody>
      </p:sp>
      <p:sp>
        <p:nvSpPr>
          <p:cNvPr id="11" name="Content Placeholder 2"/>
          <p:cNvSpPr txBox="1">
            <a:spLocks/>
          </p:cNvSpPr>
          <p:nvPr/>
        </p:nvSpPr>
        <p:spPr>
          <a:xfrm>
            <a:off x="117144" y="3276600"/>
            <a:ext cx="8645856" cy="2895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a:solidFill>
                  <a:srgbClr val="0000CC"/>
                </a:solidFill>
              </a:rPr>
              <a:t>Bước 4. Tính toán khe hở</a:t>
            </a:r>
          </a:p>
          <a:p>
            <a:pPr marL="0" indent="0">
              <a:buNone/>
            </a:pPr>
            <a:r>
              <a:rPr lang="vi-VN" sz="2400" i="1" dirty="0">
                <a:solidFill>
                  <a:srgbClr val="0000CC"/>
                </a:solidFill>
              </a:rPr>
              <a:t>Bước 5. Tính kiểm tra bão hòa mạch từ</a:t>
            </a:r>
          </a:p>
          <a:p>
            <a:pPr marL="0" indent="0">
              <a:buNone/>
            </a:pPr>
            <a:r>
              <a:rPr lang="vi-VN" sz="2400" i="1" dirty="0">
                <a:solidFill>
                  <a:srgbClr val="0000CC"/>
                </a:solidFill>
              </a:rPr>
              <a:t>Bước 6. Tính toán cuộn dây</a:t>
            </a:r>
          </a:p>
          <a:p>
            <a:pPr marL="0" indent="0">
              <a:buNone/>
            </a:pPr>
            <a:r>
              <a:rPr lang="vi-VN" sz="2400" i="1" dirty="0">
                <a:solidFill>
                  <a:srgbClr val="0000CC"/>
                </a:solidFill>
              </a:rPr>
              <a:t>Bước 7. Tính tổn hao</a:t>
            </a:r>
          </a:p>
          <a:p>
            <a:pPr marL="0" indent="0">
              <a:buNone/>
            </a:pPr>
            <a:r>
              <a:rPr lang="vi-VN" sz="2400" i="1" dirty="0">
                <a:solidFill>
                  <a:srgbClr val="0000CC"/>
                </a:solidFill>
              </a:rPr>
              <a:t>Bước </a:t>
            </a:r>
            <a:r>
              <a:rPr lang="en-US" sz="2400" i="1" dirty="0">
                <a:solidFill>
                  <a:srgbClr val="0000CC"/>
                </a:solidFill>
              </a:rPr>
              <a:t>8. </a:t>
            </a:r>
            <a:r>
              <a:rPr lang="en-US" sz="2400" i="1" dirty="0" err="1">
                <a:solidFill>
                  <a:srgbClr val="0000CC"/>
                </a:solidFill>
              </a:rPr>
              <a:t>Tính</a:t>
            </a:r>
            <a:r>
              <a:rPr lang="en-US" sz="2400" i="1" dirty="0">
                <a:solidFill>
                  <a:srgbClr val="0000CC"/>
                </a:solidFill>
              </a:rPr>
              <a:t> </a:t>
            </a:r>
            <a:r>
              <a:rPr lang="en-US" sz="2400" i="1" dirty="0" err="1">
                <a:solidFill>
                  <a:srgbClr val="0000CC"/>
                </a:solidFill>
              </a:rPr>
              <a:t>toán</a:t>
            </a:r>
            <a:r>
              <a:rPr lang="en-US" sz="2400" i="1" dirty="0">
                <a:solidFill>
                  <a:srgbClr val="0000CC"/>
                </a:solidFill>
              </a:rPr>
              <a:t> </a:t>
            </a:r>
            <a:r>
              <a:rPr lang="en-US" sz="2400" i="1" dirty="0" err="1">
                <a:solidFill>
                  <a:srgbClr val="0000CC"/>
                </a:solidFill>
              </a:rPr>
              <a:t>nhiệt</a:t>
            </a:r>
            <a:endParaRPr lang="vi-VN" sz="2400" i="1" dirty="0">
              <a:solidFill>
                <a:srgbClr val="0000CC"/>
              </a:solidFill>
            </a:endParaRPr>
          </a:p>
          <a:p>
            <a:pPr marL="0" indent="0">
              <a:buNone/>
            </a:pPr>
            <a:r>
              <a:rPr lang="vi-VN" sz="2400" i="1" dirty="0">
                <a:solidFill>
                  <a:srgbClr val="0000CC"/>
                </a:solidFill>
              </a:rPr>
              <a:t>Bước 9. Kiểm tra lấp đầy cửa sổ</a:t>
            </a:r>
          </a:p>
          <a:p>
            <a:pPr marL="0" indent="0">
              <a:buNone/>
            </a:pPr>
            <a:r>
              <a:rPr lang="vi-VN" sz="2400" i="1" dirty="0">
                <a:solidFill>
                  <a:srgbClr val="0000CC"/>
                </a:solidFill>
              </a:rPr>
              <a:t>Bước 10. Cấu trúc biến áp </a:t>
            </a:r>
          </a:p>
          <a:p>
            <a:pPr marL="0" indent="0">
              <a:buNone/>
            </a:pPr>
            <a:endParaRPr lang="vi-VN" sz="2400" b="1" dirty="0"/>
          </a:p>
          <a:p>
            <a:pPr marL="0" indent="0">
              <a:buNone/>
            </a:pPr>
            <a:endParaRPr lang="vi-VN" sz="2400" dirty="0" smtClean="0"/>
          </a:p>
        </p:txBody>
      </p:sp>
    </p:spTree>
    <p:extLst>
      <p:ext uri="{BB962C8B-B14F-4D97-AF65-F5344CB8AC3E}">
        <p14:creationId xmlns:p14="http://schemas.microsoft.com/office/powerpoint/2010/main" val="2740603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p:sp>
        <p:nvSpPr>
          <p:cNvPr id="3" name="Content Placeholder 2"/>
          <p:cNvSpPr>
            <a:spLocks noGrp="1"/>
          </p:cNvSpPr>
          <p:nvPr>
            <p:ph idx="1"/>
          </p:nvPr>
        </p:nvSpPr>
        <p:spPr>
          <a:xfrm>
            <a:off x="152400" y="1447800"/>
            <a:ext cx="8382000" cy="609600"/>
          </a:xfrm>
        </p:spPr>
        <p:txBody>
          <a:bodyPr>
            <a:normAutofit/>
          </a:bodyPr>
          <a:lstStyle/>
          <a:p>
            <a:pPr marL="0" indent="0">
              <a:buNone/>
            </a:pPr>
            <a:r>
              <a:rPr lang="vi-VN" sz="2400" b="1" dirty="0" smtClean="0">
                <a:solidFill>
                  <a:srgbClr val="FF0000"/>
                </a:solidFill>
              </a:rPr>
              <a:t>4. Tính toán biến áp</a:t>
            </a:r>
            <a:endParaRPr lang="vi-VN" sz="2400" b="1" dirty="0">
              <a:solidFill>
                <a:srgbClr val="FF0000"/>
              </a:solidFill>
            </a:endParaRPr>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16</a:t>
            </a:fld>
            <a:endParaRPr lang="en-US" dirty="0"/>
          </a:p>
        </p:txBody>
      </p:sp>
      <p:sp>
        <p:nvSpPr>
          <p:cNvPr id="10" name="Content Placeholder 2"/>
          <p:cNvSpPr txBox="1">
            <a:spLocks/>
          </p:cNvSpPr>
          <p:nvPr/>
        </p:nvSpPr>
        <p:spPr>
          <a:xfrm>
            <a:off x="136478" y="2152650"/>
            <a:ext cx="8382000" cy="4953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Bước 1</a:t>
            </a:r>
            <a:r>
              <a:rPr lang="vi-VN" sz="2400" i="1" dirty="0">
                <a:solidFill>
                  <a:srgbClr val="0000CC"/>
                </a:solidFill>
              </a:rPr>
              <a:t>. Lựa chọn sơ bộ vật liệu và hình </a:t>
            </a:r>
            <a:r>
              <a:rPr lang="vi-VN" sz="2400" i="1" dirty="0" smtClean="0">
                <a:solidFill>
                  <a:srgbClr val="0000CC"/>
                </a:solidFill>
              </a:rPr>
              <a:t>dạng lõi</a:t>
            </a:r>
            <a:endParaRPr lang="vi-VN" sz="2400" i="1" dirty="0">
              <a:solidFill>
                <a:srgbClr val="0000CC"/>
              </a:solidFill>
            </a:endParaRPr>
          </a:p>
        </p:txBody>
      </p:sp>
      <mc:AlternateContent xmlns:mc="http://schemas.openxmlformats.org/markup-compatibility/2006" xmlns:a14="http://schemas.microsoft.com/office/drawing/2010/main">
        <mc:Choice Requires="a14">
          <p:sp>
            <p:nvSpPr>
              <p:cNvPr id="11" name="Content Placeholder 2"/>
              <p:cNvSpPr txBox="1">
                <a:spLocks/>
              </p:cNvSpPr>
              <p:nvPr/>
            </p:nvSpPr>
            <p:spPr>
              <a:xfrm>
                <a:off x="136478" y="2743200"/>
                <a:ext cx="8382000" cy="3886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t>Lựa </a:t>
                </a:r>
                <a:r>
                  <a:rPr lang="vi-VN" sz="2400" b="1" dirty="0"/>
                  <a:t>chất liệu lõi </a:t>
                </a:r>
                <a:endParaRPr lang="vi-VN" sz="2400" b="1" dirty="0" smtClean="0"/>
              </a:p>
              <a:p>
                <a:pPr marL="0" indent="0">
                  <a:buNone/>
                </a:pPr>
                <a:r>
                  <a:rPr lang="vi-VN" sz="2400" dirty="0"/>
                  <a:t>Lựa chọn: Hình </a:t>
                </a:r>
                <a:r>
                  <a:rPr lang="vi-VN" sz="2400" dirty="0" smtClean="0"/>
                  <a:t>dạng</a:t>
                </a:r>
              </a:p>
              <a:p>
                <a:pPr marL="0" indent="0">
                  <a:buNone/>
                </a:pPr>
                <a:r>
                  <a:rPr lang="vi-VN" sz="2400" i="1" dirty="0">
                    <a:solidFill>
                      <a:srgbClr val="0000CC"/>
                    </a:solidFill>
                  </a:rPr>
                  <a:t>Bước 2. Lựa chọn kích thước lõi: </a:t>
                </a:r>
              </a:p>
              <a:p>
                <a:pPr marL="0" indent="0">
                  <a:buNone/>
                </a:pPr>
                <a14:m>
                  <m:oMathPara xmlns:m="http://schemas.openxmlformats.org/officeDocument/2006/math">
                    <m:oMathParaPr>
                      <m:jc m:val="left"/>
                    </m:oMathParaPr>
                    <m:oMath xmlns:m="http://schemas.openxmlformats.org/officeDocument/2006/math">
                      <m:sSub>
                        <m:sSubPr>
                          <m:ctrlPr>
                            <a:rPr lang="vi-VN" sz="2400" i="1">
                              <a:latin typeface="Cambria Math"/>
                            </a:rPr>
                          </m:ctrlPr>
                        </m:sSubPr>
                        <m:e>
                          <m:r>
                            <a:rPr lang="vi-VN" sz="2400" i="1">
                              <a:effectLst/>
                              <a:latin typeface="Cambria Math"/>
                              <a:ea typeface="Arial"/>
                              <a:cs typeface="Times New Roman"/>
                            </a:rPr>
                            <m:t>𝐴</m:t>
                          </m:r>
                        </m:e>
                        <m:sub>
                          <m:r>
                            <a:rPr lang="vi-VN" sz="2400" i="1">
                              <a:effectLst/>
                              <a:latin typeface="Cambria Math"/>
                              <a:ea typeface="Arial"/>
                              <a:cs typeface="Times New Roman"/>
                            </a:rPr>
                            <m:t>𝑝</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𝐴</m:t>
                          </m:r>
                        </m:e>
                        <m:sub>
                          <m:r>
                            <a:rPr lang="vi-VN" sz="2400" i="1">
                              <a:effectLst/>
                              <a:latin typeface="Cambria Math"/>
                              <a:ea typeface="Arial"/>
                              <a:cs typeface="Times New Roman"/>
                            </a:rPr>
                            <m:t>𝑤</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𝐴</m:t>
                          </m:r>
                        </m:e>
                        <m:sub>
                          <m:r>
                            <a:rPr lang="vi-VN" sz="2400" i="1">
                              <a:effectLst/>
                              <a:latin typeface="Cambria Math"/>
                              <a:ea typeface="Arial"/>
                              <a:cs typeface="Times New Roman"/>
                            </a:rPr>
                            <m:t>𝑒</m:t>
                          </m:r>
                        </m:sub>
                      </m:sSub>
                      <m:r>
                        <a:rPr lang="vi-VN" sz="2400" i="1">
                          <a:effectLst/>
                          <a:latin typeface="Cambria Math"/>
                          <a:ea typeface="Arial"/>
                          <a:cs typeface="Times New Roman"/>
                        </a:rPr>
                        <m:t>=</m:t>
                      </m:r>
                      <m:f>
                        <m:fPr>
                          <m:ctrlPr>
                            <a:rPr lang="vi-VN" sz="2400" i="1">
                              <a:effectLst/>
                              <a:latin typeface="Cambria Math"/>
                            </a:rPr>
                          </m:ctrlPr>
                        </m:fPr>
                        <m:num>
                          <m:sSub>
                            <m:sSubPr>
                              <m:ctrlPr>
                                <a:rPr lang="vi-VN" sz="2400" i="1">
                                  <a:effectLst/>
                                  <a:latin typeface="Cambria Math"/>
                                </a:rPr>
                              </m:ctrlPr>
                            </m:sSubPr>
                            <m:e>
                              <m:r>
                                <a:rPr lang="vi-VN" sz="2400" i="1">
                                  <a:effectLst/>
                                  <a:latin typeface="Cambria Math"/>
                                  <a:ea typeface="Arial"/>
                                  <a:cs typeface="Times New Roman"/>
                                </a:rPr>
                                <m:t>𝐿</m:t>
                              </m:r>
                            </m:e>
                            <m:sub>
                              <m:r>
                                <a:rPr lang="vi-VN" sz="2400" i="1">
                                  <a:effectLst/>
                                  <a:latin typeface="Cambria Math"/>
                                  <a:ea typeface="Arial"/>
                                  <a:cs typeface="Times New Roman"/>
                                </a:rPr>
                                <m:t>𝑝</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𝑝𝑖𝑘</m:t>
                              </m:r>
                            </m:sub>
                          </m:sSub>
                        </m:num>
                        <m:den>
                          <m:sSub>
                            <m:sSubPr>
                              <m:ctrlPr>
                                <a:rPr lang="vi-VN" sz="2400" i="1">
                                  <a:effectLst/>
                                  <a:latin typeface="Cambria Math"/>
                                </a:rPr>
                              </m:ctrlPr>
                            </m:sSubPr>
                            <m:e>
                              <m:r>
                                <a:rPr lang="vi-VN" sz="2400" i="1">
                                  <a:effectLst/>
                                  <a:latin typeface="Cambria Math"/>
                                  <a:ea typeface="Arial"/>
                                  <a:cs typeface="Times New Roman"/>
                                </a:rPr>
                                <m:t>𝐵</m:t>
                              </m:r>
                            </m:e>
                            <m:sub>
                              <m:r>
                                <a:rPr lang="vi-VN" sz="2400" i="1">
                                  <a:effectLst/>
                                  <a:latin typeface="Cambria Math"/>
                                  <a:ea typeface="Arial"/>
                                  <a:cs typeface="Times New Roman"/>
                                </a:rPr>
                                <m:t>𝑚𝑎𝑥</m:t>
                              </m:r>
                            </m:sub>
                          </m:sSub>
                        </m:den>
                      </m:f>
                      <m:r>
                        <a:rPr lang="vi-VN" sz="2400" i="1">
                          <a:effectLst/>
                          <a:latin typeface="Cambria Math"/>
                          <a:ea typeface="Arial"/>
                          <a:cs typeface="Times New Roman"/>
                        </a:rPr>
                        <m:t>.</m:t>
                      </m:r>
                      <m:f>
                        <m:fPr>
                          <m:ctrlPr>
                            <a:rPr lang="vi-VN" sz="2400" i="1">
                              <a:effectLst/>
                              <a:latin typeface="Cambria Math"/>
                            </a:rPr>
                          </m:ctrlPr>
                        </m:fPr>
                        <m:num>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𝑟𝑚𝑠</m:t>
                              </m:r>
                            </m:sub>
                          </m:sSub>
                        </m:num>
                        <m:den>
                          <m:sSub>
                            <m:sSubPr>
                              <m:ctrlPr>
                                <a:rPr lang="vi-VN" sz="2400" i="1">
                                  <a:effectLst/>
                                  <a:latin typeface="Cambria Math"/>
                                </a:rPr>
                              </m:ctrlPr>
                            </m:sSubPr>
                            <m:e>
                              <m:r>
                                <a:rPr lang="vi-VN" sz="2400" i="1">
                                  <a:effectLst/>
                                  <a:latin typeface="Cambria Math"/>
                                  <a:ea typeface="Arial"/>
                                  <a:cs typeface="Times New Roman"/>
                                </a:rPr>
                                <m:t>𝐾</m:t>
                              </m:r>
                            </m:e>
                            <m:sub>
                              <m:r>
                                <a:rPr lang="vi-VN" sz="2400" i="1">
                                  <a:effectLst/>
                                  <a:latin typeface="Cambria Math"/>
                                  <a:ea typeface="Arial"/>
                                  <a:cs typeface="Times New Roman"/>
                                </a:rPr>
                                <m:t>1</m:t>
                              </m:r>
                            </m:sub>
                          </m:sSub>
                        </m:den>
                      </m:f>
                    </m:oMath>
                  </m:oMathPara>
                </a14:m>
                <a:endParaRPr lang="vi-VN" sz="2400" dirty="0" smtClean="0"/>
              </a:p>
              <a:p>
                <a:pPr marL="0" indent="0">
                  <a:buNone/>
                </a:pPr>
                <a:r>
                  <a:rPr lang="vi-VN" sz="2400" dirty="0" smtClean="0"/>
                  <a:t>Nếu làm việc ở chế độ CCM thì</a:t>
                </a:r>
              </a:p>
              <a:p>
                <a:pPr marL="0" indent="0">
                  <a:buNone/>
                </a:pPr>
                <a14:m>
                  <m:oMathPara xmlns:m="http://schemas.openxmlformats.org/officeDocument/2006/math">
                    <m:oMathParaPr>
                      <m:jc m:val="left"/>
                    </m:oMathParaPr>
                    <m:oMath xmlns:m="http://schemas.openxmlformats.org/officeDocument/2006/math">
                      <m:sSub>
                        <m:sSubPr>
                          <m:ctrlPr>
                            <a:rPr lang="vi-VN" sz="2400" i="1">
                              <a:latin typeface="Cambria Math"/>
                            </a:rPr>
                          </m:ctrlPr>
                        </m:sSubPr>
                        <m:e>
                          <m:r>
                            <a:rPr lang="vi-VN" sz="2400" i="1">
                              <a:effectLst/>
                              <a:latin typeface="Cambria Math"/>
                              <a:ea typeface="Arial"/>
                              <a:cs typeface="Times New Roman"/>
                            </a:rPr>
                            <m:t>𝐴</m:t>
                          </m:r>
                        </m:e>
                        <m:sub>
                          <m:r>
                            <a:rPr lang="vi-VN" sz="2400" i="1">
                              <a:effectLst/>
                              <a:latin typeface="Cambria Math"/>
                              <a:ea typeface="Arial"/>
                              <a:cs typeface="Times New Roman"/>
                            </a:rPr>
                            <m:t>𝑝</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𝐴</m:t>
                          </m:r>
                        </m:e>
                        <m:sub>
                          <m:r>
                            <a:rPr lang="vi-VN" sz="2400" i="1">
                              <a:effectLst/>
                              <a:latin typeface="Cambria Math"/>
                              <a:ea typeface="Arial"/>
                              <a:cs typeface="Times New Roman"/>
                            </a:rPr>
                            <m:t>𝑤</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𝐴</m:t>
                          </m:r>
                        </m:e>
                        <m:sub>
                          <m:r>
                            <a:rPr lang="vi-VN" sz="2400" i="1">
                              <a:effectLst/>
                              <a:latin typeface="Cambria Math"/>
                              <a:ea typeface="Arial"/>
                              <a:cs typeface="Times New Roman"/>
                            </a:rPr>
                            <m:t>𝑒</m:t>
                          </m:r>
                        </m:sub>
                      </m:sSub>
                      <m:r>
                        <a:rPr lang="vi-VN" sz="2400" i="1">
                          <a:effectLst/>
                          <a:latin typeface="Cambria Math"/>
                          <a:ea typeface="Arial"/>
                          <a:cs typeface="Times New Roman"/>
                        </a:rPr>
                        <m:t>=</m:t>
                      </m:r>
                      <m:f>
                        <m:fPr>
                          <m:ctrlPr>
                            <a:rPr lang="vi-VN" sz="2400" i="1">
                              <a:effectLst/>
                              <a:latin typeface="Cambria Math"/>
                            </a:rPr>
                          </m:ctrlPr>
                        </m:fPr>
                        <m:num>
                          <m:sSub>
                            <m:sSubPr>
                              <m:ctrlPr>
                                <a:rPr lang="vi-VN" sz="2400" i="1">
                                  <a:effectLst/>
                                  <a:latin typeface="Cambria Math"/>
                                </a:rPr>
                              </m:ctrlPr>
                            </m:sSubPr>
                            <m:e>
                              <m:r>
                                <a:rPr lang="vi-VN" sz="2400" i="1">
                                  <a:effectLst/>
                                  <a:latin typeface="Cambria Math"/>
                                  <a:ea typeface="Arial"/>
                                  <a:cs typeface="Times New Roman"/>
                                </a:rPr>
                                <m:t>𝐿</m:t>
                              </m:r>
                            </m:e>
                            <m:sub>
                              <m:r>
                                <a:rPr lang="vi-VN" sz="2400" i="1">
                                  <a:effectLst/>
                                  <a:latin typeface="Cambria Math"/>
                                  <a:ea typeface="Arial"/>
                                  <a:cs typeface="Times New Roman"/>
                                </a:rPr>
                                <m:t>𝑝</m:t>
                              </m:r>
                            </m:sub>
                          </m:sSub>
                          <m:r>
                            <a:rPr lang="vi-VN" sz="2400" i="1">
                              <a:effectLst/>
                              <a:latin typeface="Cambria Math"/>
                              <a:ea typeface="Arial"/>
                              <a:cs typeface="Times New Roman"/>
                            </a:rPr>
                            <m:t>.∆</m:t>
                          </m:r>
                          <m:r>
                            <a:rPr lang="vi-VN" sz="2400" i="1">
                              <a:effectLst/>
                              <a:latin typeface="Cambria Math"/>
                              <a:ea typeface="Arial"/>
                              <a:cs typeface="Times New Roman"/>
                            </a:rPr>
                            <m:t>𝐼</m:t>
                          </m:r>
                        </m:num>
                        <m:den>
                          <m:sSub>
                            <m:sSubPr>
                              <m:ctrlPr>
                                <a:rPr lang="vi-VN" sz="2400" i="1">
                                  <a:effectLst/>
                                  <a:latin typeface="Cambria Math"/>
                                </a:rPr>
                              </m:ctrlPr>
                            </m:sSubPr>
                            <m:e>
                              <m:r>
                                <a:rPr lang="vi-VN" sz="2400" i="1">
                                  <a:effectLst/>
                                  <a:latin typeface="Cambria Math"/>
                                  <a:ea typeface="Arial"/>
                                  <a:cs typeface="Times New Roman"/>
                                </a:rPr>
                                <m:t>∆</m:t>
                              </m:r>
                              <m:r>
                                <a:rPr lang="vi-VN" sz="2400" i="1">
                                  <a:effectLst/>
                                  <a:latin typeface="Cambria Math"/>
                                  <a:ea typeface="Arial"/>
                                  <a:cs typeface="Times New Roman"/>
                                </a:rPr>
                                <m:t>𝐵</m:t>
                              </m:r>
                            </m:e>
                            <m:sub>
                              <m:r>
                                <a:rPr lang="vi-VN" sz="2400" i="1">
                                  <a:effectLst/>
                                  <a:latin typeface="Cambria Math"/>
                                  <a:ea typeface="Arial"/>
                                  <a:cs typeface="Times New Roman"/>
                                </a:rPr>
                                <m:t>𝑚𝑎𝑥</m:t>
                              </m:r>
                            </m:sub>
                          </m:sSub>
                        </m:den>
                      </m:f>
                      <m:r>
                        <a:rPr lang="vi-VN" sz="2400" i="1">
                          <a:effectLst/>
                          <a:latin typeface="Cambria Math"/>
                          <a:ea typeface="Arial"/>
                          <a:cs typeface="Times New Roman"/>
                        </a:rPr>
                        <m:t>.</m:t>
                      </m:r>
                      <m:f>
                        <m:fPr>
                          <m:ctrlPr>
                            <a:rPr lang="vi-VN" sz="2400" i="1">
                              <a:effectLst/>
                              <a:latin typeface="Cambria Math"/>
                            </a:rPr>
                          </m:ctrlPr>
                        </m:fPr>
                        <m:num>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𝑟𝑚𝑠</m:t>
                              </m:r>
                            </m:sub>
                          </m:sSub>
                        </m:num>
                        <m:den>
                          <m:sSub>
                            <m:sSubPr>
                              <m:ctrlPr>
                                <a:rPr lang="vi-VN" sz="2400" i="1">
                                  <a:effectLst/>
                                  <a:latin typeface="Cambria Math"/>
                                </a:rPr>
                              </m:ctrlPr>
                            </m:sSubPr>
                            <m:e>
                              <m:r>
                                <a:rPr lang="vi-VN" sz="2400" i="1">
                                  <a:effectLst/>
                                  <a:latin typeface="Cambria Math"/>
                                  <a:ea typeface="Arial"/>
                                  <a:cs typeface="Times New Roman"/>
                                </a:rPr>
                                <m:t>𝐾</m:t>
                              </m:r>
                            </m:e>
                            <m:sub>
                              <m:r>
                                <a:rPr lang="vi-VN" sz="2400" i="1">
                                  <a:effectLst/>
                                  <a:latin typeface="Cambria Math"/>
                                  <a:ea typeface="Arial"/>
                                  <a:cs typeface="Times New Roman"/>
                                </a:rPr>
                                <m:t>2</m:t>
                              </m:r>
                            </m:sub>
                          </m:sSub>
                        </m:den>
                      </m:f>
                    </m:oMath>
                  </m:oMathPara>
                </a14:m>
                <a:endParaRPr lang="vi-VN" sz="2400" dirty="0" smtClean="0"/>
              </a:p>
              <a:p>
                <a:pPr marL="0" indent="0">
                  <a:buNone/>
                </a:pPr>
                <a14:m>
                  <m:oMath xmlns:m="http://schemas.openxmlformats.org/officeDocument/2006/math">
                    <m:sSub>
                      <m:sSubPr>
                        <m:ctrlPr>
                          <a:rPr lang="vi-VN" sz="2400" i="1">
                            <a:latin typeface="Cambria Math"/>
                          </a:rPr>
                        </m:ctrlPr>
                      </m:sSubPr>
                      <m:e>
                        <m:r>
                          <a:rPr lang="vi-VN" sz="2400" i="1">
                            <a:latin typeface="Cambria Math"/>
                            <a:ea typeface="Arial"/>
                            <a:cs typeface="Times New Roman"/>
                          </a:rPr>
                          <m:t>∆</m:t>
                        </m:r>
                        <m:r>
                          <a:rPr lang="vi-VN" sz="2400" i="1">
                            <a:latin typeface="Cambria Math"/>
                            <a:ea typeface="Arial"/>
                            <a:cs typeface="Times New Roman"/>
                          </a:rPr>
                          <m:t>𝐵</m:t>
                        </m:r>
                      </m:e>
                      <m:sub>
                        <m:r>
                          <a:rPr lang="vi-VN" sz="2400" i="1">
                            <a:latin typeface="Cambria Math"/>
                            <a:ea typeface="Arial"/>
                            <a:cs typeface="Times New Roman"/>
                          </a:rPr>
                          <m:t>𝑚𝑎𝑥</m:t>
                        </m:r>
                      </m:sub>
                    </m:sSub>
                    <m:r>
                      <a:rPr lang="vi-VN" sz="2400" b="0" i="0" smtClean="0">
                        <a:latin typeface="Cambria Math"/>
                        <a:ea typeface="Arial"/>
                        <a:cs typeface="Times New Roman"/>
                      </a:rPr>
                      <m:t>&lt;</m:t>
                    </m:r>
                    <m:sSub>
                      <m:sSubPr>
                        <m:ctrlPr>
                          <a:rPr lang="vi-VN" sz="2400" i="1">
                            <a:latin typeface="Cambria Math"/>
                          </a:rPr>
                        </m:ctrlPr>
                      </m:sSubPr>
                      <m:e>
                        <m:r>
                          <a:rPr lang="vi-VN" sz="2400" i="1">
                            <a:latin typeface="Cambria Math"/>
                            <a:ea typeface="Arial"/>
                            <a:cs typeface="Times New Roman"/>
                          </a:rPr>
                          <m:t>𝐵</m:t>
                        </m:r>
                      </m:e>
                      <m:sub>
                        <m:r>
                          <a:rPr lang="vi-VN" sz="2400" i="1">
                            <a:latin typeface="Cambria Math"/>
                            <a:ea typeface="Arial"/>
                            <a:cs typeface="Times New Roman"/>
                          </a:rPr>
                          <m:t>𝑚𝑎𝑥</m:t>
                        </m:r>
                      </m:sub>
                    </m:sSub>
                  </m:oMath>
                </a14:m>
                <a:r>
                  <a:rPr lang="vi-VN" sz="2400" dirty="0" smtClean="0"/>
                  <a:t> nên biến áp CCM có lõi lớn hơn</a:t>
                </a:r>
                <a:endParaRPr lang="vi-VN" sz="2400" dirty="0"/>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136478" y="2743200"/>
                <a:ext cx="8382000" cy="3886200"/>
              </a:xfrm>
              <a:prstGeom prst="rect">
                <a:avLst/>
              </a:prstGeom>
              <a:blipFill rotWithShape="1">
                <a:blip r:embed="rId2"/>
                <a:stretch>
                  <a:fillRect l="-1091" t="-1097"/>
                </a:stretch>
              </a:blipFill>
            </p:spPr>
            <p:txBody>
              <a:bodyPr/>
              <a:lstStyle/>
              <a:p>
                <a:r>
                  <a:rPr lang="vi-VN">
                    <a:noFill/>
                  </a:rPr>
                  <a:t> </a:t>
                </a:r>
              </a:p>
            </p:txBody>
          </p:sp>
        </mc:Fallback>
      </mc:AlternateContent>
    </p:spTree>
    <p:extLst>
      <p:ext uri="{BB962C8B-B14F-4D97-AF65-F5344CB8AC3E}">
        <p14:creationId xmlns:p14="http://schemas.microsoft.com/office/powerpoint/2010/main" val="1249016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17</a:t>
            </a:fld>
            <a:endParaRPr lang="en-US" dirty="0"/>
          </a:p>
        </p:txBody>
      </p:sp>
      <p:sp>
        <p:nvSpPr>
          <p:cNvPr id="10" name="Content Placeholder 2"/>
          <p:cNvSpPr txBox="1">
            <a:spLocks/>
          </p:cNvSpPr>
          <p:nvPr/>
        </p:nvSpPr>
        <p:spPr>
          <a:xfrm>
            <a:off x="136478" y="1905000"/>
            <a:ext cx="83820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a:solidFill>
                  <a:srgbClr val="0000CC"/>
                </a:solidFill>
              </a:rPr>
              <a:t>Bước 3.  Tính toán số vòng dây sơ cấp tối thiểu</a:t>
            </a:r>
          </a:p>
        </p:txBody>
      </p:sp>
      <mc:AlternateContent xmlns:mc="http://schemas.openxmlformats.org/markup-compatibility/2006" xmlns:a14="http://schemas.microsoft.com/office/drawing/2010/main">
        <mc:Choice Requires="a14">
          <p:sp>
            <p:nvSpPr>
              <p:cNvPr id="6" name="Rectangle 5"/>
              <p:cNvSpPr/>
              <p:nvPr/>
            </p:nvSpPr>
            <p:spPr>
              <a:xfrm>
                <a:off x="838200" y="2893324"/>
                <a:ext cx="2971800" cy="8556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vi-VN" sz="2400" i="1">
                              <a:latin typeface="Cambria Math"/>
                            </a:rPr>
                          </m:ctrlPr>
                        </m:sSubPr>
                        <m:e>
                          <m:r>
                            <a:rPr lang="vi-VN" sz="2400" i="1">
                              <a:effectLst/>
                              <a:latin typeface="Cambria Math"/>
                              <a:ea typeface="Arial"/>
                              <a:cs typeface="Times New Roman"/>
                            </a:rPr>
                            <m:t>𝑁</m:t>
                          </m:r>
                        </m:e>
                        <m:sub>
                          <m:r>
                            <a:rPr lang="vi-VN" sz="2400" i="1">
                              <a:effectLst/>
                              <a:latin typeface="Cambria Math"/>
                              <a:ea typeface="Arial"/>
                              <a:cs typeface="Times New Roman"/>
                            </a:rPr>
                            <m:t>𝑝</m:t>
                          </m:r>
                        </m:sub>
                      </m:sSub>
                      <m:r>
                        <a:rPr lang="vi-VN" sz="2400" i="1">
                          <a:effectLst/>
                          <a:latin typeface="Cambria Math"/>
                          <a:ea typeface="Arial"/>
                          <a:cs typeface="Times New Roman"/>
                        </a:rPr>
                        <m:t>=</m:t>
                      </m:r>
                      <m:f>
                        <m:fPr>
                          <m:ctrlPr>
                            <a:rPr lang="vi-VN" sz="2400" i="1">
                              <a:effectLst/>
                              <a:latin typeface="Cambria Math"/>
                            </a:rPr>
                          </m:ctrlPr>
                        </m:fPr>
                        <m:num>
                          <m:sSub>
                            <m:sSubPr>
                              <m:ctrlPr>
                                <a:rPr lang="vi-VN" sz="2400" i="1">
                                  <a:effectLst/>
                                  <a:latin typeface="Cambria Math"/>
                                </a:rPr>
                              </m:ctrlPr>
                            </m:sSubPr>
                            <m:e>
                              <m:r>
                                <a:rPr lang="vi-VN" sz="2400" i="1">
                                  <a:effectLst/>
                                  <a:latin typeface="Cambria Math"/>
                                  <a:ea typeface="Arial"/>
                                  <a:cs typeface="Times New Roman"/>
                                </a:rPr>
                                <m:t>𝐿</m:t>
                              </m:r>
                            </m:e>
                            <m:sub>
                              <m:r>
                                <a:rPr lang="vi-VN" sz="2400" i="1">
                                  <a:effectLst/>
                                  <a:latin typeface="Cambria Math"/>
                                  <a:ea typeface="Arial"/>
                                  <a:cs typeface="Times New Roman"/>
                                </a:rPr>
                                <m:t>𝑝</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𝐿𝑝𝑖𝑘</m:t>
                              </m:r>
                            </m:sub>
                          </m:sSub>
                        </m:num>
                        <m:den>
                          <m:sSub>
                            <m:sSubPr>
                              <m:ctrlPr>
                                <a:rPr lang="vi-VN" sz="2400" i="1">
                                  <a:effectLst/>
                                  <a:latin typeface="Cambria Math"/>
                                </a:rPr>
                              </m:ctrlPr>
                            </m:sSubPr>
                            <m:e>
                              <m:r>
                                <a:rPr lang="vi-VN" sz="2400" i="1">
                                  <a:effectLst/>
                                  <a:latin typeface="Cambria Math"/>
                                  <a:ea typeface="Arial"/>
                                  <a:cs typeface="Times New Roman"/>
                                </a:rPr>
                                <m:t>𝐴</m:t>
                              </m:r>
                            </m:e>
                            <m:sub>
                              <m:r>
                                <a:rPr lang="vi-VN" sz="2400" i="1">
                                  <a:effectLst/>
                                  <a:latin typeface="Cambria Math"/>
                                  <a:ea typeface="Arial"/>
                                  <a:cs typeface="Times New Roman"/>
                                </a:rPr>
                                <m:t>𝑒</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𝐵</m:t>
                              </m:r>
                            </m:e>
                            <m:sub>
                              <m:r>
                                <a:rPr lang="vi-VN" sz="2400" i="1">
                                  <a:effectLst/>
                                  <a:latin typeface="Cambria Math"/>
                                  <a:ea typeface="Arial"/>
                                  <a:cs typeface="Times New Roman"/>
                                </a:rPr>
                                <m:t>𝑚</m:t>
                              </m:r>
                            </m:sub>
                          </m:sSub>
                        </m:den>
                      </m:f>
                    </m:oMath>
                  </m:oMathPara>
                </a14:m>
                <a:endParaRPr lang="vi-VN" sz="2400" dirty="0"/>
              </a:p>
            </p:txBody>
          </p:sp>
        </mc:Choice>
        <mc:Fallback xmlns="">
          <p:sp>
            <p:nvSpPr>
              <p:cNvPr id="6" name="Rectangle 5"/>
              <p:cNvSpPr>
                <a:spLocks noRot="1" noChangeAspect="1" noMove="1" noResize="1" noEditPoints="1" noAdjustHandles="1" noChangeArrowheads="1" noChangeShapeType="1" noTextEdit="1"/>
              </p:cNvSpPr>
              <p:nvPr/>
            </p:nvSpPr>
            <p:spPr>
              <a:xfrm>
                <a:off x="838200" y="2893324"/>
                <a:ext cx="2971800" cy="855619"/>
              </a:xfrm>
              <a:prstGeom prst="rect">
                <a:avLst/>
              </a:prstGeom>
              <a:blipFill rotWithShape="1">
                <a:blip r:embed="rId2"/>
                <a:stretch>
                  <a:fillRect/>
                </a:stretch>
              </a:blipFill>
            </p:spPr>
            <p:txBody>
              <a:bodyPr/>
              <a:lstStyle/>
              <a:p>
                <a:r>
                  <a:rPr lang="vi-VN">
                    <a:noFill/>
                  </a:rPr>
                  <a:t> </a:t>
                </a:r>
              </a:p>
            </p:txBody>
          </p:sp>
        </mc:Fallback>
      </mc:AlternateContent>
      <p:sp>
        <p:nvSpPr>
          <p:cNvPr id="9" name="Content Placeholder 2"/>
          <p:cNvSpPr txBox="1">
            <a:spLocks/>
          </p:cNvSpPr>
          <p:nvPr/>
        </p:nvSpPr>
        <p:spPr>
          <a:xfrm>
            <a:off x="136478" y="2400300"/>
            <a:ext cx="8382000" cy="4953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Ở chế độ DCM</a:t>
            </a:r>
            <a:endParaRPr lang="vi-VN" sz="2400" i="1" dirty="0">
              <a:solidFill>
                <a:srgbClr val="0000CC"/>
              </a:solidFill>
            </a:endParaRPr>
          </a:p>
        </p:txBody>
      </p:sp>
      <p:sp>
        <p:nvSpPr>
          <p:cNvPr id="12" name="Content Placeholder 2"/>
          <p:cNvSpPr txBox="1">
            <a:spLocks/>
          </p:cNvSpPr>
          <p:nvPr/>
        </p:nvSpPr>
        <p:spPr>
          <a:xfrm>
            <a:off x="136478" y="3962400"/>
            <a:ext cx="8382000" cy="4953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Ở chế độ CCM</a:t>
            </a:r>
            <a:endParaRPr lang="vi-VN" sz="2400" i="1" dirty="0">
              <a:solidFill>
                <a:srgbClr val="0000CC"/>
              </a:solidFill>
            </a:endParaRPr>
          </a:p>
        </p:txBody>
      </p:sp>
      <p:pic>
        <p:nvPicPr>
          <p:cNvPr id="13" name="Picture 12"/>
          <p:cNvPicPr/>
          <p:nvPr/>
        </p:nvPicPr>
        <p:blipFill>
          <a:blip r:embed="rId3"/>
          <a:stretch>
            <a:fillRect/>
          </a:stretch>
        </p:blipFill>
        <p:spPr>
          <a:xfrm>
            <a:off x="1447800" y="4648200"/>
            <a:ext cx="1981200" cy="609600"/>
          </a:xfrm>
          <a:prstGeom prst="rect">
            <a:avLst/>
          </a:prstGeom>
        </p:spPr>
      </p:pic>
      <p:sp>
        <p:nvSpPr>
          <p:cNvPr id="14" name="Content Placeholder 2"/>
          <p:cNvSpPr txBox="1">
            <a:spLocks/>
          </p:cNvSpPr>
          <p:nvPr/>
        </p:nvSpPr>
        <p:spPr>
          <a:xfrm>
            <a:off x="141027" y="5257800"/>
            <a:ext cx="8382000" cy="4953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Trong một số tài liệu số vòng dây được tính</a:t>
            </a:r>
            <a:endParaRPr lang="vi-VN" sz="2400" i="1" dirty="0">
              <a:solidFill>
                <a:srgbClr val="0000CC"/>
              </a:solidFill>
            </a:endParaRPr>
          </a:p>
        </p:txBody>
      </p:sp>
      <mc:AlternateContent xmlns:mc="http://schemas.openxmlformats.org/markup-compatibility/2006" xmlns:a14="http://schemas.microsoft.com/office/drawing/2010/main">
        <mc:Choice Requires="a14">
          <p:sp>
            <p:nvSpPr>
              <p:cNvPr id="7" name="Rectangle 6"/>
              <p:cNvSpPr/>
              <p:nvPr/>
            </p:nvSpPr>
            <p:spPr>
              <a:xfrm>
                <a:off x="1447800" y="5638800"/>
                <a:ext cx="2362200" cy="843885"/>
              </a:xfrm>
              <a:prstGeom prst="rect">
                <a:avLst/>
              </a:prstGeom>
            </p:spPr>
            <p:txBody>
              <a:bodyPr wrap="square">
                <a:spAutoFit/>
              </a:bodyPr>
              <a:lstStyle/>
              <a:p>
                <a:r>
                  <a:rPr lang="vi-VN" sz="2400" dirty="0">
                    <a:latin typeface="Times New Roman"/>
                    <a:ea typeface="Arial"/>
                  </a:rPr>
                  <a:t> </a:t>
                </a:r>
                <a14:m>
                  <m:oMath xmlns:m="http://schemas.openxmlformats.org/officeDocument/2006/math">
                    <m:sSub>
                      <m:sSubPr>
                        <m:ctrlPr>
                          <a:rPr lang="vi-VN" sz="2400" i="1">
                            <a:effectLst/>
                            <a:latin typeface="Cambria Math"/>
                          </a:rPr>
                        </m:ctrlPr>
                      </m:sSubPr>
                      <m:e>
                        <m:r>
                          <a:rPr lang="vi-VN" sz="2400" i="1">
                            <a:effectLst/>
                            <a:latin typeface="Cambria Math"/>
                            <a:ea typeface="Arial"/>
                            <a:cs typeface="Times New Roman"/>
                          </a:rPr>
                          <m:t>𝑁</m:t>
                        </m:r>
                      </m:e>
                      <m:sub>
                        <m:r>
                          <a:rPr lang="vi-VN" sz="2400" i="1">
                            <a:effectLst/>
                            <a:latin typeface="Cambria Math"/>
                            <a:ea typeface="Arial"/>
                            <a:cs typeface="Times New Roman"/>
                          </a:rPr>
                          <m:t>𝑝</m:t>
                        </m:r>
                      </m:sub>
                    </m:sSub>
                    <m:r>
                      <a:rPr lang="vi-VN" sz="2400" i="1">
                        <a:effectLst/>
                        <a:latin typeface="Cambria Math"/>
                        <a:ea typeface="Arial"/>
                        <a:cs typeface="Times New Roman"/>
                      </a:rPr>
                      <m:t>=</m:t>
                    </m:r>
                    <m:rad>
                      <m:radPr>
                        <m:degHide m:val="on"/>
                        <m:ctrlPr>
                          <a:rPr lang="vi-VN" sz="2400" i="1">
                            <a:effectLst/>
                            <a:latin typeface="Cambria Math"/>
                          </a:rPr>
                        </m:ctrlPr>
                      </m:radPr>
                      <m:deg/>
                      <m:e>
                        <m:f>
                          <m:fPr>
                            <m:ctrlPr>
                              <a:rPr lang="vi-VN" sz="2400" i="1">
                                <a:effectLst/>
                                <a:latin typeface="Cambria Math"/>
                              </a:rPr>
                            </m:ctrlPr>
                          </m:fPr>
                          <m:num>
                            <m:sSub>
                              <m:sSubPr>
                                <m:ctrlPr>
                                  <a:rPr lang="vi-VN" sz="2400" i="1">
                                    <a:effectLst/>
                                    <a:latin typeface="Cambria Math"/>
                                  </a:rPr>
                                </m:ctrlPr>
                              </m:sSubPr>
                              <m:e>
                                <m:r>
                                  <a:rPr lang="vi-VN" sz="2400" i="1">
                                    <a:effectLst/>
                                    <a:latin typeface="Cambria Math"/>
                                    <a:ea typeface="Arial"/>
                                    <a:cs typeface="Times New Roman"/>
                                  </a:rPr>
                                  <m:t>𝐿</m:t>
                                </m:r>
                              </m:e>
                              <m:sub>
                                <m:r>
                                  <a:rPr lang="vi-VN" sz="2400" i="1">
                                    <a:effectLst/>
                                    <a:latin typeface="Cambria Math"/>
                                    <a:ea typeface="Arial"/>
                                    <a:cs typeface="Times New Roman"/>
                                  </a:rPr>
                                  <m:t>𝑝</m:t>
                                </m:r>
                              </m:sub>
                            </m:sSub>
                          </m:num>
                          <m:den>
                            <m:sSub>
                              <m:sSubPr>
                                <m:ctrlPr>
                                  <a:rPr lang="vi-VN" sz="2400" i="1">
                                    <a:effectLst/>
                                    <a:latin typeface="Cambria Math"/>
                                  </a:rPr>
                                </m:ctrlPr>
                              </m:sSubPr>
                              <m:e>
                                <m:r>
                                  <a:rPr lang="vi-VN" sz="2400" i="1">
                                    <a:effectLst/>
                                    <a:latin typeface="Cambria Math"/>
                                    <a:ea typeface="Arial"/>
                                    <a:cs typeface="Times New Roman"/>
                                  </a:rPr>
                                  <m:t>𝐴</m:t>
                                </m:r>
                              </m:e>
                              <m:sub>
                                <m:r>
                                  <a:rPr lang="vi-VN" sz="2400" i="1">
                                    <a:effectLst/>
                                    <a:latin typeface="Cambria Math"/>
                                    <a:ea typeface="Arial"/>
                                    <a:cs typeface="Times New Roman"/>
                                  </a:rPr>
                                  <m:t>𝐿</m:t>
                                </m:r>
                              </m:sub>
                            </m:sSub>
                          </m:den>
                        </m:f>
                      </m:e>
                    </m:rad>
                  </m:oMath>
                </a14:m>
                <a:endParaRPr lang="vi-VN" sz="2400" dirty="0"/>
              </a:p>
            </p:txBody>
          </p:sp>
        </mc:Choice>
        <mc:Fallback xmlns="">
          <p:sp>
            <p:nvSpPr>
              <p:cNvPr id="7" name="Rectangle 6"/>
              <p:cNvSpPr>
                <a:spLocks noRot="1" noChangeAspect="1" noMove="1" noResize="1" noEditPoints="1" noAdjustHandles="1" noChangeArrowheads="1" noChangeShapeType="1" noTextEdit="1"/>
              </p:cNvSpPr>
              <p:nvPr/>
            </p:nvSpPr>
            <p:spPr>
              <a:xfrm>
                <a:off x="1447800" y="5638800"/>
                <a:ext cx="2362200" cy="843885"/>
              </a:xfrm>
              <a:prstGeom prst="rect">
                <a:avLst/>
              </a:prstGeom>
              <a:blipFill rotWithShape="1">
                <a:blip r:embed="rId4"/>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372668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18</a:t>
            </a:fld>
            <a:endParaRPr lang="en-US" dirty="0"/>
          </a:p>
        </p:txBody>
      </p:sp>
      <p:sp>
        <p:nvSpPr>
          <p:cNvPr id="11" name="Content Placeholder 2"/>
          <p:cNvSpPr txBox="1">
            <a:spLocks/>
          </p:cNvSpPr>
          <p:nvPr/>
        </p:nvSpPr>
        <p:spPr>
          <a:xfrm>
            <a:off x="117144" y="1600200"/>
            <a:ext cx="8645856"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a:solidFill>
                  <a:srgbClr val="0000CC"/>
                </a:solidFill>
              </a:rPr>
              <a:t>Bước 4. Tính toán khe hở</a:t>
            </a:r>
          </a:p>
          <a:p>
            <a:pPr marL="0" indent="0">
              <a:buNone/>
            </a:pPr>
            <a:endParaRPr lang="vi-VN" sz="2400" b="1" dirty="0"/>
          </a:p>
          <a:p>
            <a:pPr marL="0" indent="0">
              <a:buNone/>
            </a:pPr>
            <a:endParaRPr lang="vi-VN" sz="2400" dirty="0" smtClean="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7" name="Object 6"/>
          <p:cNvGraphicFramePr>
            <a:graphicFrameLocks noChangeAspect="1"/>
          </p:cNvGraphicFramePr>
          <p:nvPr>
            <p:extLst>
              <p:ext uri="{D42A27DB-BD31-4B8C-83A1-F6EECF244321}">
                <p14:modId xmlns:p14="http://schemas.microsoft.com/office/powerpoint/2010/main" val="2107640415"/>
              </p:ext>
            </p:extLst>
          </p:nvPr>
        </p:nvGraphicFramePr>
        <p:xfrm>
          <a:off x="304800" y="2286000"/>
          <a:ext cx="3564294" cy="914400"/>
        </p:xfrm>
        <a:graphic>
          <a:graphicData uri="http://schemas.openxmlformats.org/presentationml/2006/ole">
            <mc:AlternateContent xmlns:mc="http://schemas.openxmlformats.org/markup-compatibility/2006">
              <mc:Choice xmlns:v="urn:schemas-microsoft-com:vml" Requires="v">
                <p:oleObj spid="_x0000_s1032" r:id="rId3" imgW="1803400" imgH="457200" progId="Equation.3">
                  <p:embed/>
                </p:oleObj>
              </mc:Choice>
              <mc:Fallback>
                <p:oleObj r:id="rId3" imgW="18034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0"/>
                        <a:ext cx="3564294" cy="914400"/>
                      </a:xfrm>
                      <a:prstGeom prst="rect">
                        <a:avLst/>
                      </a:prstGeom>
                      <a:noFill/>
                    </p:spPr>
                  </p:pic>
                </p:oleObj>
              </mc:Fallback>
            </mc:AlternateContent>
          </a:graphicData>
        </a:graphic>
      </p:graphicFrame>
      <p:sp>
        <p:nvSpPr>
          <p:cNvPr id="12" name="Content Placeholder 2"/>
          <p:cNvSpPr txBox="1">
            <a:spLocks/>
          </p:cNvSpPr>
          <p:nvPr/>
        </p:nvSpPr>
        <p:spPr>
          <a:xfrm>
            <a:off x="12510" y="3352800"/>
            <a:ext cx="8645856"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Nếu số hạng thứ 2 không đáng kể</a:t>
            </a:r>
            <a:endParaRPr lang="vi-VN" sz="2400" i="1" dirty="0">
              <a:solidFill>
                <a:srgbClr val="0000CC"/>
              </a:solidFill>
            </a:endParaRPr>
          </a:p>
          <a:p>
            <a:pPr marL="0" indent="0">
              <a:buNone/>
            </a:pPr>
            <a:endParaRPr lang="vi-VN" sz="2400" b="1" dirty="0"/>
          </a:p>
          <a:p>
            <a:pPr marL="0" indent="0">
              <a:buNone/>
            </a:pPr>
            <a:endParaRPr lang="vi-VN" sz="2400" dirty="0" smtClean="0"/>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9" name="Object 8"/>
          <p:cNvGraphicFramePr>
            <a:graphicFrameLocks noChangeAspect="1"/>
          </p:cNvGraphicFramePr>
          <p:nvPr>
            <p:extLst>
              <p:ext uri="{D42A27DB-BD31-4B8C-83A1-F6EECF244321}">
                <p14:modId xmlns:p14="http://schemas.microsoft.com/office/powerpoint/2010/main" val="3726174591"/>
              </p:ext>
            </p:extLst>
          </p:nvPr>
        </p:nvGraphicFramePr>
        <p:xfrm>
          <a:off x="457200" y="3886200"/>
          <a:ext cx="2799184" cy="914400"/>
        </p:xfrm>
        <a:graphic>
          <a:graphicData uri="http://schemas.openxmlformats.org/presentationml/2006/ole">
            <mc:AlternateContent xmlns:mc="http://schemas.openxmlformats.org/markup-compatibility/2006">
              <mc:Choice xmlns:v="urn:schemas-microsoft-com:vml" Requires="v">
                <p:oleObj spid="_x0000_s1033" r:id="rId5" imgW="1396394" imgH="444307" progId="Equation.DSMT4">
                  <p:embed/>
                </p:oleObj>
              </mc:Choice>
              <mc:Fallback>
                <p:oleObj r:id="rId5" imgW="1396394" imgH="444307"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886200"/>
                        <a:ext cx="2799184" cy="914400"/>
                      </a:xfrm>
                      <a:prstGeom prst="rect">
                        <a:avLst/>
                      </a:prstGeom>
                      <a:noFill/>
                    </p:spPr>
                  </p:pic>
                </p:oleObj>
              </mc:Fallback>
            </mc:AlternateContent>
          </a:graphicData>
        </a:graphic>
      </p:graphicFrame>
    </p:spTree>
    <p:extLst>
      <p:ext uri="{BB962C8B-B14F-4D97-AF65-F5344CB8AC3E}">
        <p14:creationId xmlns:p14="http://schemas.microsoft.com/office/powerpoint/2010/main" val="1894484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19</a:t>
            </a:fld>
            <a:endParaRPr lang="en-US" dirty="0"/>
          </a:p>
        </p:txBody>
      </p:sp>
      <p:sp>
        <p:nvSpPr>
          <p:cNvPr id="11" name="Content Placeholder 2"/>
          <p:cNvSpPr txBox="1">
            <a:spLocks/>
          </p:cNvSpPr>
          <p:nvPr/>
        </p:nvSpPr>
        <p:spPr>
          <a:xfrm>
            <a:off x="117144" y="1676400"/>
            <a:ext cx="8645856"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Bước </a:t>
            </a:r>
            <a:r>
              <a:rPr lang="vi-VN" sz="2400" i="1" dirty="0">
                <a:solidFill>
                  <a:srgbClr val="0000CC"/>
                </a:solidFill>
              </a:rPr>
              <a:t>5. Tính kiểm tra bão hòa mạch từ</a:t>
            </a:r>
          </a:p>
          <a:p>
            <a:pPr marL="0" indent="0">
              <a:buNone/>
            </a:pPr>
            <a:endParaRPr lang="vi-VN" sz="2400" b="1" dirty="0"/>
          </a:p>
          <a:p>
            <a:pPr marL="0" indent="0">
              <a:buNone/>
            </a:pPr>
            <a:endParaRPr lang="vi-VN" sz="2400" dirty="0" smtClean="0"/>
          </a:p>
        </p:txBody>
      </p:sp>
      <mc:AlternateContent xmlns:mc="http://schemas.openxmlformats.org/markup-compatibility/2006" xmlns:a14="http://schemas.microsoft.com/office/drawing/2010/main">
        <mc:Choice Requires="a14">
          <p:sp>
            <p:nvSpPr>
              <p:cNvPr id="6" name="Rectangle 5"/>
              <p:cNvSpPr/>
              <p:nvPr/>
            </p:nvSpPr>
            <p:spPr>
              <a:xfrm>
                <a:off x="304800" y="2144291"/>
                <a:ext cx="5105400" cy="121148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vi-VN" sz="2400" i="1">
                              <a:latin typeface="Cambria Math"/>
                            </a:rPr>
                          </m:ctrlPr>
                        </m:sSubPr>
                        <m:e>
                          <m:r>
                            <a:rPr lang="vi-VN" sz="2400" i="1">
                              <a:effectLst/>
                              <a:latin typeface="Cambria Math"/>
                              <a:ea typeface="Arial"/>
                              <a:cs typeface="Times New Roman"/>
                            </a:rPr>
                            <m:t>𝐵</m:t>
                          </m:r>
                        </m:e>
                        <m:sub>
                          <m:r>
                            <a:rPr lang="vi-VN" sz="2400" i="1">
                              <a:effectLst/>
                              <a:latin typeface="Cambria Math"/>
                              <a:ea typeface="Arial"/>
                              <a:cs typeface="Times New Roman"/>
                            </a:rPr>
                            <m:t>𝑃𝑖𝑘</m:t>
                          </m:r>
                        </m:sub>
                      </m:sSub>
                      <m:r>
                        <a:rPr lang="vi-VN" sz="2400" i="1">
                          <a:effectLst/>
                          <a:latin typeface="Cambria Math"/>
                          <a:ea typeface="Arial"/>
                          <a:cs typeface="Times New Roman"/>
                        </a:rPr>
                        <m:t>=</m:t>
                      </m:r>
                      <m:f>
                        <m:fPr>
                          <m:ctrlPr>
                            <a:rPr lang="vi-VN" sz="2400" i="1">
                              <a:effectLst/>
                              <a:latin typeface="Cambria Math"/>
                            </a:rPr>
                          </m:ctrlPr>
                        </m:fPr>
                        <m:num>
                          <m:r>
                            <a:rPr lang="vi-VN" sz="2400" i="1">
                              <a:effectLst/>
                              <a:latin typeface="Cambria Math"/>
                              <a:ea typeface="Arial"/>
                              <a:cs typeface="Times New Roman"/>
                            </a:rPr>
                            <m:t>0,4.</m:t>
                          </m:r>
                          <m:r>
                            <a:rPr lang="vi-VN" sz="2400" i="1">
                              <a:effectLst/>
                              <a:latin typeface="Cambria Math"/>
                              <a:ea typeface="Arial"/>
                              <a:cs typeface="Times New Roman"/>
                            </a:rPr>
                            <m:t>𝜋</m:t>
                          </m:r>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𝑁</m:t>
                              </m:r>
                            </m:e>
                            <m:sub>
                              <m:r>
                                <a:rPr lang="vi-VN" sz="2400" i="1">
                                  <a:effectLst/>
                                  <a:latin typeface="Cambria Math"/>
                                  <a:ea typeface="Arial"/>
                                  <a:cs typeface="Times New Roman"/>
                                </a:rPr>
                                <m:t>𝑡</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𝐾</m:t>
                              </m:r>
                            </m:e>
                            <m:sub>
                              <m:r>
                                <a:rPr lang="vi-VN" sz="2400" i="1">
                                  <a:effectLst/>
                                  <a:latin typeface="Cambria Math"/>
                                  <a:ea typeface="Arial"/>
                                  <a:cs typeface="Times New Roman"/>
                                </a:rPr>
                                <m:t>𝑡𝑡</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𝑝𝑖𝑘</m:t>
                              </m:r>
                            </m:sub>
                          </m:sSub>
                          <m:r>
                            <a:rPr lang="vi-VN" sz="2400" i="1">
                              <a:effectLst/>
                              <a:latin typeface="Cambria Math"/>
                              <a:ea typeface="Arial"/>
                              <a:cs typeface="Times New Roman"/>
                            </a:rPr>
                            <m:t>.</m:t>
                          </m:r>
                          <m:sSup>
                            <m:sSupPr>
                              <m:ctrlPr>
                                <a:rPr lang="vi-VN" sz="2400" i="1">
                                  <a:effectLst/>
                                  <a:latin typeface="Cambria Math"/>
                                </a:rPr>
                              </m:ctrlPr>
                            </m:sSupPr>
                            <m:e>
                              <m:r>
                                <a:rPr lang="vi-VN" sz="2400" i="1">
                                  <a:effectLst/>
                                  <a:latin typeface="Cambria Math"/>
                                  <a:ea typeface="Arial"/>
                                  <a:cs typeface="Times New Roman"/>
                                </a:rPr>
                                <m:t>10</m:t>
                              </m:r>
                            </m:e>
                            <m:sup>
                              <m:r>
                                <a:rPr lang="vi-VN" sz="2400" i="1">
                                  <a:effectLst/>
                                  <a:latin typeface="Cambria Math"/>
                                  <a:ea typeface="Arial"/>
                                  <a:cs typeface="Times New Roman"/>
                                </a:rPr>
                                <m:t>−4</m:t>
                              </m:r>
                            </m:sup>
                          </m:sSup>
                        </m:num>
                        <m:den>
                          <m:sSub>
                            <m:sSubPr>
                              <m:ctrlPr>
                                <a:rPr lang="vi-VN" sz="2400" i="1">
                                  <a:effectLst/>
                                  <a:latin typeface="Cambria Math"/>
                                </a:rPr>
                              </m:ctrlPr>
                            </m:sSubPr>
                            <m:e>
                              <m:r>
                                <a:rPr lang="vi-VN" sz="2400" i="1">
                                  <a:effectLst/>
                                  <a:latin typeface="Cambria Math"/>
                                  <a:ea typeface="Arial"/>
                                  <a:cs typeface="Times New Roman"/>
                                </a:rPr>
                                <m:t>𝑙</m:t>
                              </m:r>
                            </m:e>
                            <m:sub>
                              <m:r>
                                <a:rPr lang="vi-VN" sz="2400" i="1">
                                  <a:effectLst/>
                                  <a:latin typeface="Cambria Math"/>
                                  <a:ea typeface="Arial"/>
                                  <a:cs typeface="Times New Roman"/>
                                </a:rPr>
                                <m:t>𝑘h</m:t>
                              </m:r>
                            </m:sub>
                          </m:sSub>
                          <m:r>
                            <a:rPr lang="vi-VN" sz="2400" i="1">
                              <a:effectLst/>
                              <a:latin typeface="Cambria Math"/>
                              <a:ea typeface="Arial"/>
                              <a:cs typeface="Times New Roman"/>
                            </a:rPr>
                            <m:t>+</m:t>
                          </m:r>
                          <m:f>
                            <m:fPr>
                              <m:ctrlPr>
                                <a:rPr lang="vi-VN" sz="2400" i="1">
                                  <a:effectLst/>
                                  <a:latin typeface="Cambria Math"/>
                                </a:rPr>
                              </m:ctrlPr>
                            </m:fPr>
                            <m:num>
                              <m:sSub>
                                <m:sSubPr>
                                  <m:ctrlPr>
                                    <a:rPr lang="vi-VN" sz="2400" i="1">
                                      <a:effectLst/>
                                      <a:latin typeface="Cambria Math"/>
                                    </a:rPr>
                                  </m:ctrlPr>
                                </m:sSubPr>
                                <m:e>
                                  <m:r>
                                    <a:rPr lang="vi-VN" sz="2400" i="1">
                                      <a:effectLst/>
                                      <a:latin typeface="Cambria Math"/>
                                      <a:ea typeface="Arial"/>
                                      <a:cs typeface="Times New Roman"/>
                                    </a:rPr>
                                    <m:t>𝑙</m:t>
                                  </m:r>
                                </m:e>
                                <m:sub>
                                  <m:r>
                                    <a:rPr lang="vi-VN" sz="2400" i="1">
                                      <a:effectLst/>
                                      <a:latin typeface="Cambria Math"/>
                                      <a:ea typeface="Arial"/>
                                      <a:cs typeface="Times New Roman"/>
                                    </a:rPr>
                                    <m:t>𝑚𝑡</m:t>
                                  </m:r>
                                </m:sub>
                              </m:sSub>
                            </m:num>
                            <m:den>
                              <m:sSub>
                                <m:sSubPr>
                                  <m:ctrlPr>
                                    <a:rPr lang="vi-VN" sz="2400" i="1">
                                      <a:effectLst/>
                                      <a:latin typeface="Cambria Math"/>
                                    </a:rPr>
                                  </m:ctrlPr>
                                </m:sSubPr>
                                <m:e>
                                  <m:r>
                                    <a:rPr lang="vi-VN" sz="2400" i="1">
                                      <a:effectLst/>
                                      <a:latin typeface="Cambria Math"/>
                                      <a:ea typeface="Arial"/>
                                      <a:cs typeface="Times New Roman"/>
                                    </a:rPr>
                                    <m:t>𝜇</m:t>
                                  </m:r>
                                </m:e>
                                <m:sub>
                                  <m:r>
                                    <a:rPr lang="vi-VN" sz="2400" i="1">
                                      <a:effectLst/>
                                      <a:latin typeface="Cambria Math"/>
                                      <a:ea typeface="Arial"/>
                                      <a:cs typeface="Times New Roman"/>
                                    </a:rPr>
                                    <m:t>𝑚</m:t>
                                  </m:r>
                                </m:sub>
                              </m:sSub>
                            </m:den>
                          </m:f>
                        </m:den>
                      </m:f>
                      <m:r>
                        <a:rPr lang="vi-VN" sz="2400" i="1">
                          <a:effectLst/>
                          <a:latin typeface="Cambria Math"/>
                          <a:ea typeface="Arial"/>
                          <a:cs typeface="Times New Roman"/>
                        </a:rPr>
                        <m:t>&lt;</m:t>
                      </m:r>
                      <m:sSub>
                        <m:sSubPr>
                          <m:ctrlPr>
                            <a:rPr lang="vi-VN" sz="2400" i="1">
                              <a:effectLst/>
                              <a:latin typeface="Cambria Math"/>
                            </a:rPr>
                          </m:ctrlPr>
                        </m:sSubPr>
                        <m:e>
                          <m:r>
                            <a:rPr lang="vi-VN" sz="2400" i="1">
                              <a:effectLst/>
                              <a:latin typeface="Cambria Math"/>
                              <a:ea typeface="Arial"/>
                              <a:cs typeface="Times New Roman"/>
                            </a:rPr>
                            <m:t>𝐵</m:t>
                          </m:r>
                        </m:e>
                        <m:sub>
                          <m:r>
                            <a:rPr lang="vi-VN" sz="2400" i="1">
                              <a:effectLst/>
                              <a:latin typeface="Cambria Math"/>
                              <a:ea typeface="Arial"/>
                              <a:cs typeface="Times New Roman"/>
                            </a:rPr>
                            <m:t>𝑠𝑎𝑡</m:t>
                          </m:r>
                        </m:sub>
                      </m:sSub>
                    </m:oMath>
                  </m:oMathPara>
                </a14:m>
                <a:endParaRPr lang="vi-VN" sz="2400" dirty="0"/>
              </a:p>
            </p:txBody>
          </p:sp>
        </mc:Choice>
        <mc:Fallback xmlns="">
          <p:sp>
            <p:nvSpPr>
              <p:cNvPr id="6" name="Rectangle 5"/>
              <p:cNvSpPr>
                <a:spLocks noRot="1" noChangeAspect="1" noMove="1" noResize="1" noEditPoints="1" noAdjustHandles="1" noChangeArrowheads="1" noChangeShapeType="1" noTextEdit="1"/>
              </p:cNvSpPr>
              <p:nvPr/>
            </p:nvSpPr>
            <p:spPr>
              <a:xfrm>
                <a:off x="304800" y="2144291"/>
                <a:ext cx="5105400" cy="1211485"/>
              </a:xfrm>
              <a:prstGeom prst="rect">
                <a:avLst/>
              </a:prstGeom>
              <a:blipFill rotWithShape="1">
                <a:blip r:embed="rId3"/>
                <a:stretch>
                  <a:fillRect/>
                </a:stretch>
              </a:blipFill>
            </p:spPr>
            <p:txBody>
              <a:bodyPr/>
              <a:lstStyle/>
              <a:p>
                <a:r>
                  <a:rPr lang="vi-VN">
                    <a:noFill/>
                  </a:rPr>
                  <a:t> </a:t>
                </a:r>
              </a:p>
            </p:txBody>
          </p:sp>
        </mc:Fallback>
      </mc:AlternateContent>
      <p:sp>
        <p:nvSpPr>
          <p:cNvPr id="9" name="Content Placeholder 2"/>
          <p:cNvSpPr txBox="1">
            <a:spLocks/>
          </p:cNvSpPr>
          <p:nvPr/>
        </p:nvSpPr>
        <p:spPr>
          <a:xfrm>
            <a:off x="84162" y="3293864"/>
            <a:ext cx="8645856" cy="10495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Trong đó:</a:t>
            </a:r>
          </a:p>
          <a:p>
            <a:pPr marL="0" indent="0">
              <a:buNone/>
            </a:pPr>
            <a:r>
              <a:rPr lang="vi-VN" sz="2400" i="1" dirty="0" smtClean="0">
                <a:solidFill>
                  <a:srgbClr val="0000CC"/>
                </a:solidFill>
              </a:rPr>
              <a:t>N</a:t>
            </a:r>
            <a:r>
              <a:rPr lang="vi-VN" sz="2400" i="1" baseline="-25000" dirty="0" smtClean="0">
                <a:solidFill>
                  <a:srgbClr val="0000CC"/>
                </a:solidFill>
              </a:rPr>
              <a:t>t</a:t>
            </a:r>
            <a:r>
              <a:rPr lang="vi-VN" sz="2400" i="1" dirty="0" smtClean="0">
                <a:solidFill>
                  <a:srgbClr val="0000CC"/>
                </a:solidFill>
              </a:rPr>
              <a:t> – số vòng dây thực quấn</a:t>
            </a:r>
            <a:endParaRPr lang="vi-VN" sz="2400" i="1" dirty="0">
              <a:solidFill>
                <a:srgbClr val="0000CC"/>
              </a:solidFill>
            </a:endParaRPr>
          </a:p>
          <a:p>
            <a:pPr marL="0" indent="0">
              <a:buNone/>
            </a:pPr>
            <a:endParaRPr lang="vi-VN" sz="2400" b="1" dirty="0"/>
          </a:p>
          <a:p>
            <a:pPr marL="0" indent="0">
              <a:buNone/>
            </a:pPr>
            <a:endParaRPr lang="vi-VN" sz="2400" dirty="0" smtClean="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8" name="Object 7"/>
          <p:cNvGraphicFramePr>
            <a:graphicFrameLocks noChangeAspect="1"/>
          </p:cNvGraphicFramePr>
          <p:nvPr>
            <p:extLst>
              <p:ext uri="{D42A27DB-BD31-4B8C-83A1-F6EECF244321}">
                <p14:modId xmlns:p14="http://schemas.microsoft.com/office/powerpoint/2010/main" val="1997251726"/>
              </p:ext>
            </p:extLst>
          </p:nvPr>
        </p:nvGraphicFramePr>
        <p:xfrm>
          <a:off x="276224" y="4343398"/>
          <a:ext cx="2514603" cy="838201"/>
        </p:xfrm>
        <a:graphic>
          <a:graphicData uri="http://schemas.openxmlformats.org/presentationml/2006/ole">
            <mc:AlternateContent xmlns:mc="http://schemas.openxmlformats.org/markup-compatibility/2006">
              <mc:Choice xmlns:v="urn:schemas-microsoft-com:vml" Requires="v">
                <p:oleObj spid="_x0000_s2056" r:id="rId4" imgW="1536700" imgH="508000" progId="Equation.3">
                  <p:embed/>
                </p:oleObj>
              </mc:Choice>
              <mc:Fallback>
                <p:oleObj r:id="rId4" imgW="1536700" imgH="508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4" y="4343398"/>
                        <a:ext cx="2514603" cy="838201"/>
                      </a:xfrm>
                      <a:prstGeom prst="rect">
                        <a:avLst/>
                      </a:prstGeom>
                      <a:noFill/>
                    </p:spPr>
                  </p:pic>
                </p:oleObj>
              </mc:Fallback>
            </mc:AlternateContent>
          </a:graphicData>
        </a:graphic>
      </p:graphicFrame>
      <p:sp>
        <p:nvSpPr>
          <p:cNvPr id="1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3" name="Object 12"/>
          <p:cNvGraphicFramePr>
            <a:graphicFrameLocks noChangeAspect="1"/>
          </p:cNvGraphicFramePr>
          <p:nvPr>
            <p:extLst>
              <p:ext uri="{D42A27DB-BD31-4B8C-83A1-F6EECF244321}">
                <p14:modId xmlns:p14="http://schemas.microsoft.com/office/powerpoint/2010/main" val="2485220794"/>
              </p:ext>
            </p:extLst>
          </p:nvPr>
        </p:nvGraphicFramePr>
        <p:xfrm>
          <a:off x="609600" y="5638800"/>
          <a:ext cx="2130778" cy="762000"/>
        </p:xfrm>
        <a:graphic>
          <a:graphicData uri="http://schemas.openxmlformats.org/presentationml/2006/ole">
            <mc:AlternateContent xmlns:mc="http://schemas.openxmlformats.org/markup-compatibility/2006">
              <mc:Choice xmlns:v="urn:schemas-microsoft-com:vml" Requires="v">
                <p:oleObj spid="_x0000_s2057" r:id="rId6" imgW="1422400" imgH="495300" progId="Equation.3">
                  <p:embed/>
                </p:oleObj>
              </mc:Choice>
              <mc:Fallback>
                <p:oleObj r:id="rId6" imgW="1422400" imgH="495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5638800"/>
                        <a:ext cx="2130778" cy="762000"/>
                      </a:xfrm>
                      <a:prstGeom prst="rect">
                        <a:avLst/>
                      </a:prstGeom>
                      <a:noFill/>
                    </p:spPr>
                  </p:pic>
                </p:oleObj>
              </mc:Fallback>
            </mc:AlternateContent>
          </a:graphicData>
        </a:graphic>
      </p:graphicFrame>
      <p:sp>
        <p:nvSpPr>
          <p:cNvPr id="14" name="Content Placeholder 2"/>
          <p:cNvSpPr txBox="1">
            <a:spLocks/>
          </p:cNvSpPr>
          <p:nvPr/>
        </p:nvSpPr>
        <p:spPr>
          <a:xfrm>
            <a:off x="60349" y="5105400"/>
            <a:ext cx="8645856"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K</a:t>
            </a:r>
            <a:r>
              <a:rPr lang="vi-VN" sz="2400" i="1" baseline="-25000" dirty="0" smtClean="0">
                <a:solidFill>
                  <a:srgbClr val="0000CC"/>
                </a:solidFill>
              </a:rPr>
              <a:t>tt</a:t>
            </a:r>
            <a:r>
              <a:rPr lang="vi-VN" sz="2400" i="1" dirty="0" smtClean="0">
                <a:solidFill>
                  <a:srgbClr val="0000CC"/>
                </a:solidFill>
              </a:rPr>
              <a:t> – hệ số phụ</a:t>
            </a:r>
            <a:endParaRPr lang="vi-VN" sz="2400" i="1" dirty="0">
              <a:solidFill>
                <a:srgbClr val="0000CC"/>
              </a:solidFill>
            </a:endParaRPr>
          </a:p>
        </p:txBody>
      </p:sp>
    </p:spTree>
    <p:extLst>
      <p:ext uri="{BB962C8B-B14F-4D97-AF65-F5344CB8AC3E}">
        <p14:creationId xmlns:p14="http://schemas.microsoft.com/office/powerpoint/2010/main" val="3273074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868362"/>
          </a:xfrm>
          <a:solidFill>
            <a:srgbClr val="FFFF00"/>
          </a:solidFill>
        </p:spPr>
        <p:txBody>
          <a:bodyPr vert="horz" lIns="91440" tIns="45720" rIns="91440" bIns="45720" rtlCol="0" anchor="ctr">
            <a:normAutofit/>
          </a:bodyPr>
          <a:lstStyle/>
          <a:p>
            <a:r>
              <a:rPr lang="vi-VN" b="1" dirty="0" smtClean="0"/>
              <a:t>Khái quát</a:t>
            </a:r>
            <a:endParaRPr lang="en-US" b="1" dirty="0"/>
          </a:p>
        </p:txBody>
      </p:sp>
      <p:sp>
        <p:nvSpPr>
          <p:cNvPr id="3" name="Content Placeholder 2"/>
          <p:cNvSpPr>
            <a:spLocks noGrp="1"/>
          </p:cNvSpPr>
          <p:nvPr>
            <p:ph idx="1"/>
          </p:nvPr>
        </p:nvSpPr>
        <p:spPr>
          <a:xfrm>
            <a:off x="362014" y="1066800"/>
            <a:ext cx="8458200" cy="1371600"/>
          </a:xfrm>
        </p:spPr>
        <p:txBody>
          <a:bodyPr>
            <a:noAutofit/>
          </a:bodyPr>
          <a:lstStyle/>
          <a:p>
            <a:pPr algn="just"/>
            <a:r>
              <a:rPr lang="vi-VN" sz="2200" dirty="0" smtClean="0"/>
              <a:t>Driver </a:t>
            </a:r>
            <a:r>
              <a:rPr lang="vi-VN" sz="2200" dirty="0"/>
              <a:t>công suất cao phải đáp ứng yêu cầu nghiêm ngặt của các tiêu chuẩn về an toàn, về nhiễu và miễn nhiễm. Để đáp ứng các yêu cầu này các nhà chế tạo driver công suất đã lựa chọn các nguyên lý điều khiển như trên hình 1.1.</a:t>
            </a:r>
          </a:p>
          <a:p>
            <a:pPr algn="just"/>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a:t>
            </a:fld>
            <a:endParaRPr lang="en-US"/>
          </a:p>
        </p:txBody>
      </p:sp>
      <p:grpSp>
        <p:nvGrpSpPr>
          <p:cNvPr id="6" name="Group 5"/>
          <p:cNvGrpSpPr/>
          <p:nvPr/>
        </p:nvGrpSpPr>
        <p:grpSpPr>
          <a:xfrm>
            <a:off x="1665492" y="2669200"/>
            <a:ext cx="6411708" cy="3960200"/>
            <a:chOff x="0" y="0"/>
            <a:chExt cx="4995177" cy="3253339"/>
          </a:xfrm>
        </p:grpSpPr>
        <p:sp>
          <p:nvSpPr>
            <p:cNvPr id="7" name="Text Box 57"/>
            <p:cNvSpPr txBox="1"/>
            <p:nvPr/>
          </p:nvSpPr>
          <p:spPr>
            <a:xfrm>
              <a:off x="0" y="0"/>
              <a:ext cx="4994910" cy="46164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algn="ctr" defTabSz="91440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Times New Roman"/>
                  <a:ea typeface="Arial"/>
                  <a:cs typeface="+mn-cs"/>
                </a:rPr>
                <a:t>LED driver công suất cao</a:t>
              </a:r>
              <a:endParaRPr kumimoji="0" lang="vi-VN" sz="1600" b="0" i="0" u="none" strike="noStrike" kern="0" cap="none" spc="0" normalizeH="0" baseline="0" noProof="0">
                <a:ln>
                  <a:noFill/>
                </a:ln>
                <a:solidFill>
                  <a:sysClr val="windowText" lastClr="000000"/>
                </a:solidFill>
                <a:effectLst/>
                <a:uLnTx/>
                <a:uFillTx/>
                <a:latin typeface="Times New Roman"/>
                <a:ea typeface="Arial"/>
                <a:cs typeface="+mn-cs"/>
              </a:endParaRPr>
            </a:p>
          </p:txBody>
        </p:sp>
        <p:grpSp>
          <p:nvGrpSpPr>
            <p:cNvPr id="8" name="Group 7"/>
            <p:cNvGrpSpPr/>
            <p:nvPr/>
          </p:nvGrpSpPr>
          <p:grpSpPr>
            <a:xfrm>
              <a:off x="9625" y="462012"/>
              <a:ext cx="461645" cy="2473960"/>
              <a:chOff x="0" y="0"/>
              <a:chExt cx="461645" cy="2474278"/>
            </a:xfrm>
          </p:grpSpPr>
          <p:sp>
            <p:nvSpPr>
              <p:cNvPr id="24" name="Text Box 59"/>
              <p:cNvSpPr txBox="1"/>
              <p:nvPr/>
            </p:nvSpPr>
            <p:spPr>
              <a:xfrm rot="16200000">
                <a:off x="-823912" y="1188720"/>
                <a:ext cx="2109470" cy="46164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defTabSz="91440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Times New Roman"/>
                    <a:ea typeface="Arial"/>
                    <a:cs typeface="+mn-cs"/>
                  </a:rPr>
                  <a:t>Sơ đồ mạch flyback</a:t>
                </a:r>
                <a:endParaRPr kumimoji="0" lang="vi-VN" sz="1600" b="0" i="0" u="none" strike="noStrike" kern="0" cap="none" spc="0" normalizeH="0" baseline="0" noProof="0">
                  <a:ln>
                    <a:noFill/>
                  </a:ln>
                  <a:solidFill>
                    <a:sysClr val="windowText" lastClr="000000"/>
                  </a:solidFill>
                  <a:effectLst/>
                  <a:uLnTx/>
                  <a:uFillTx/>
                  <a:latin typeface="Times New Roman"/>
                  <a:ea typeface="Arial"/>
                  <a:cs typeface="+mn-cs"/>
                </a:endParaRPr>
              </a:p>
            </p:txBody>
          </p:sp>
          <p:cxnSp>
            <p:nvCxnSpPr>
              <p:cNvPr id="25" name="Straight Arrow Connector 24"/>
              <p:cNvCxnSpPr/>
              <p:nvPr/>
            </p:nvCxnSpPr>
            <p:spPr>
              <a:xfrm>
                <a:off x="239679" y="0"/>
                <a:ext cx="0" cy="366176"/>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nvGrpSpPr>
            <p:cNvPr id="9" name="Group 8"/>
            <p:cNvGrpSpPr/>
            <p:nvPr/>
          </p:nvGrpSpPr>
          <p:grpSpPr>
            <a:xfrm>
              <a:off x="885524" y="462012"/>
              <a:ext cx="519430" cy="2480310"/>
              <a:chOff x="0" y="0"/>
              <a:chExt cx="519430" cy="2480427"/>
            </a:xfrm>
          </p:grpSpPr>
          <p:sp>
            <p:nvSpPr>
              <p:cNvPr id="22" name="Text Box 60"/>
              <p:cNvSpPr txBox="1"/>
              <p:nvPr/>
            </p:nvSpPr>
            <p:spPr>
              <a:xfrm rot="16200000">
                <a:off x="-791528" y="1169470"/>
                <a:ext cx="2102485" cy="51943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defTabSz="91440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err="1">
                    <a:ln>
                      <a:noFill/>
                    </a:ln>
                    <a:solidFill>
                      <a:sysClr val="windowText" lastClr="000000"/>
                    </a:solidFill>
                    <a:effectLst/>
                    <a:uLnTx/>
                    <a:uFillTx/>
                    <a:latin typeface="Times New Roman"/>
                    <a:ea typeface="Arial"/>
                    <a:cs typeface="+mn-cs"/>
                  </a:rPr>
                  <a:t>Mạch</a:t>
                </a:r>
                <a:r>
                  <a:rPr kumimoji="0" lang="en-US" sz="1600" b="0" i="0" u="none" strike="noStrike" kern="0" cap="none" spc="0" normalizeH="0" baseline="0" noProof="0" dirty="0">
                    <a:ln>
                      <a:noFill/>
                    </a:ln>
                    <a:solidFill>
                      <a:sysClr val="windowText" lastClr="000000"/>
                    </a:solidFill>
                    <a:effectLst/>
                    <a:uLnTx/>
                    <a:uFillTx/>
                    <a:latin typeface="Times New Roman"/>
                    <a:ea typeface="Arial"/>
                    <a:cs typeface="+mn-cs"/>
                  </a:rPr>
                  <a:t> quasi resonant</a:t>
                </a:r>
                <a:endParaRPr kumimoji="0" lang="vi-VN" sz="1600" b="0" i="0" u="none" strike="noStrike" kern="0" cap="none" spc="0" normalizeH="0" baseline="0" noProof="0" dirty="0">
                  <a:ln>
                    <a:noFill/>
                  </a:ln>
                  <a:solidFill>
                    <a:sysClr val="windowText" lastClr="000000"/>
                  </a:solidFill>
                  <a:effectLst/>
                  <a:uLnTx/>
                  <a:uFillTx/>
                  <a:latin typeface="Times New Roman"/>
                  <a:ea typeface="Arial"/>
                  <a:cs typeface="+mn-cs"/>
                </a:endParaRPr>
              </a:p>
            </p:txBody>
          </p:sp>
          <p:cxnSp>
            <p:nvCxnSpPr>
              <p:cNvPr id="23" name="Straight Arrow Connector 22"/>
              <p:cNvCxnSpPr/>
              <p:nvPr/>
            </p:nvCxnSpPr>
            <p:spPr>
              <a:xfrm>
                <a:off x="243187" y="0"/>
                <a:ext cx="0" cy="366176"/>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nvGrpSpPr>
            <p:cNvPr id="10" name="Group 9"/>
            <p:cNvGrpSpPr/>
            <p:nvPr/>
          </p:nvGrpSpPr>
          <p:grpSpPr>
            <a:xfrm>
              <a:off x="1809550" y="452387"/>
              <a:ext cx="519430" cy="2468245"/>
              <a:chOff x="0" y="0"/>
              <a:chExt cx="519430" cy="2468579"/>
            </a:xfrm>
          </p:grpSpPr>
          <p:sp>
            <p:nvSpPr>
              <p:cNvPr id="20" name="Text Box 61"/>
              <p:cNvSpPr txBox="1"/>
              <p:nvPr/>
            </p:nvSpPr>
            <p:spPr>
              <a:xfrm rot="16200000">
                <a:off x="-789305" y="1159844"/>
                <a:ext cx="2098040" cy="51943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defTabSz="91440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Times New Roman"/>
                    <a:ea typeface="Arial"/>
                    <a:cs typeface="+mn-cs"/>
                  </a:rPr>
                  <a:t>Mạch resonant LLC</a:t>
                </a:r>
                <a:endParaRPr kumimoji="0" lang="vi-VN" sz="1600" b="0" i="0" u="none" strike="noStrike" kern="0" cap="none" spc="0" normalizeH="0" baseline="0" noProof="0">
                  <a:ln>
                    <a:noFill/>
                  </a:ln>
                  <a:solidFill>
                    <a:sysClr val="windowText" lastClr="000000"/>
                  </a:solidFill>
                  <a:effectLst/>
                  <a:uLnTx/>
                  <a:uFillTx/>
                  <a:latin typeface="Times New Roman"/>
                  <a:ea typeface="Arial"/>
                  <a:cs typeface="+mn-cs"/>
                </a:endParaRPr>
              </a:p>
            </p:txBody>
          </p:sp>
          <p:cxnSp>
            <p:nvCxnSpPr>
              <p:cNvPr id="21" name="Straight Arrow Connector 20"/>
              <p:cNvCxnSpPr/>
              <p:nvPr/>
            </p:nvCxnSpPr>
            <p:spPr>
              <a:xfrm>
                <a:off x="245411" y="0"/>
                <a:ext cx="0" cy="366176"/>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nvGrpSpPr>
            <p:cNvPr id="11" name="Group 10"/>
            <p:cNvGrpSpPr/>
            <p:nvPr/>
          </p:nvGrpSpPr>
          <p:grpSpPr>
            <a:xfrm>
              <a:off x="2723950" y="462012"/>
              <a:ext cx="519430" cy="2463165"/>
              <a:chOff x="0" y="0"/>
              <a:chExt cx="519430" cy="2463717"/>
            </a:xfrm>
          </p:grpSpPr>
          <p:sp>
            <p:nvSpPr>
              <p:cNvPr id="18" name="Text Box 62"/>
              <p:cNvSpPr txBox="1"/>
              <p:nvPr/>
            </p:nvSpPr>
            <p:spPr>
              <a:xfrm rot="16200000">
                <a:off x="-794068" y="1150220"/>
                <a:ext cx="2107565" cy="51943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defTabSz="91440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Times New Roman"/>
                    <a:ea typeface="Arial"/>
                    <a:cs typeface="+mn-cs"/>
                  </a:rPr>
                  <a:t>Mạch resonant LCC</a:t>
                </a:r>
                <a:endParaRPr kumimoji="0" lang="vi-VN" sz="1600" b="0" i="0" u="none" strike="noStrike" kern="0" cap="none" spc="0" normalizeH="0" baseline="0" noProof="0">
                  <a:ln>
                    <a:noFill/>
                  </a:ln>
                  <a:solidFill>
                    <a:sysClr val="windowText" lastClr="000000"/>
                  </a:solidFill>
                  <a:effectLst/>
                  <a:uLnTx/>
                  <a:uFillTx/>
                  <a:latin typeface="Times New Roman"/>
                  <a:ea typeface="Arial"/>
                  <a:cs typeface="+mn-cs"/>
                </a:endParaRPr>
              </a:p>
            </p:txBody>
          </p:sp>
          <p:cxnSp>
            <p:nvCxnSpPr>
              <p:cNvPr id="19" name="Straight Arrow Connector 18"/>
              <p:cNvCxnSpPr/>
              <p:nvPr/>
            </p:nvCxnSpPr>
            <p:spPr>
              <a:xfrm>
                <a:off x="240648" y="0"/>
                <a:ext cx="0" cy="366176"/>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nvGrpSpPr>
            <p:cNvPr id="12" name="Group 11"/>
            <p:cNvGrpSpPr/>
            <p:nvPr/>
          </p:nvGrpSpPr>
          <p:grpSpPr>
            <a:xfrm>
              <a:off x="3619099" y="462012"/>
              <a:ext cx="519430" cy="2480312"/>
              <a:chOff x="0" y="0"/>
              <a:chExt cx="519430" cy="2531059"/>
            </a:xfrm>
          </p:grpSpPr>
          <p:sp>
            <p:nvSpPr>
              <p:cNvPr id="16" name="Text Box 63"/>
              <p:cNvSpPr txBox="1"/>
              <p:nvPr/>
            </p:nvSpPr>
            <p:spPr>
              <a:xfrm rot="16200000">
                <a:off x="-827723" y="1183907"/>
                <a:ext cx="2174875" cy="51943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defTabSz="91440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err="1">
                    <a:ln>
                      <a:noFill/>
                    </a:ln>
                    <a:solidFill>
                      <a:sysClr val="windowText" lastClr="000000"/>
                    </a:solidFill>
                    <a:effectLst/>
                    <a:uLnTx/>
                    <a:uFillTx/>
                    <a:latin typeface="Times New Roman"/>
                    <a:ea typeface="Arial"/>
                    <a:cs typeface="+mn-cs"/>
                  </a:rPr>
                  <a:t>Mạch</a:t>
                </a:r>
                <a:r>
                  <a:rPr kumimoji="0" lang="en-US" sz="1600" b="0" i="0" u="none" strike="noStrike" kern="0" cap="none" spc="0" normalizeH="0" baseline="0" noProof="0" dirty="0">
                    <a:ln>
                      <a:noFill/>
                    </a:ln>
                    <a:solidFill>
                      <a:sysClr val="windowText" lastClr="000000"/>
                    </a:solidFill>
                    <a:effectLst/>
                    <a:uLnTx/>
                    <a:uFillTx/>
                    <a:latin typeface="Times New Roman"/>
                    <a:ea typeface="Arial"/>
                    <a:cs typeface="+mn-cs"/>
                  </a:rPr>
                  <a:t> resonant full bridge</a:t>
                </a:r>
                <a:endParaRPr kumimoji="0" lang="vi-VN" sz="1600" b="0" i="0" u="none" strike="noStrike" kern="0" cap="none" spc="0" normalizeH="0" baseline="0" noProof="0" dirty="0">
                  <a:ln>
                    <a:noFill/>
                  </a:ln>
                  <a:solidFill>
                    <a:sysClr val="windowText" lastClr="000000"/>
                  </a:solidFill>
                  <a:effectLst/>
                  <a:uLnTx/>
                  <a:uFillTx/>
                  <a:latin typeface="Times New Roman"/>
                  <a:ea typeface="Arial"/>
                  <a:cs typeface="+mn-cs"/>
                </a:endParaRPr>
              </a:p>
            </p:txBody>
          </p:sp>
          <p:cxnSp>
            <p:nvCxnSpPr>
              <p:cNvPr id="17" name="Straight Arrow Connector 16"/>
              <p:cNvCxnSpPr/>
              <p:nvPr/>
            </p:nvCxnSpPr>
            <p:spPr>
              <a:xfrm>
                <a:off x="240681" y="0"/>
                <a:ext cx="0" cy="366176"/>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nvGrpSpPr>
            <p:cNvPr id="13" name="Group 12"/>
            <p:cNvGrpSpPr/>
            <p:nvPr/>
          </p:nvGrpSpPr>
          <p:grpSpPr>
            <a:xfrm>
              <a:off x="4475747" y="462012"/>
              <a:ext cx="519430" cy="2791327"/>
              <a:chOff x="1" y="0"/>
              <a:chExt cx="519430" cy="2907543"/>
            </a:xfrm>
          </p:grpSpPr>
          <p:sp>
            <p:nvSpPr>
              <p:cNvPr id="14" name="Text Box 92"/>
              <p:cNvSpPr txBox="1"/>
              <p:nvPr/>
            </p:nvSpPr>
            <p:spPr>
              <a:xfrm rot="16200000">
                <a:off x="-1005152" y="1382960"/>
                <a:ext cx="2529736" cy="51943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defTabSz="91440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Times New Roman"/>
                    <a:ea typeface="Arial"/>
                    <a:cs typeface="+mn-cs"/>
                  </a:rPr>
                  <a:t>Mạch hồn hợp resonant + buck</a:t>
                </a:r>
                <a:endParaRPr kumimoji="0" lang="vi-VN" sz="1600" b="0" i="0" u="none" strike="noStrike" kern="0" cap="none" spc="0" normalizeH="0" baseline="0" noProof="0">
                  <a:ln>
                    <a:noFill/>
                  </a:ln>
                  <a:solidFill>
                    <a:sysClr val="windowText" lastClr="000000"/>
                  </a:solidFill>
                  <a:effectLst/>
                  <a:uLnTx/>
                  <a:uFillTx/>
                  <a:latin typeface="Times New Roman"/>
                  <a:ea typeface="Arial"/>
                  <a:cs typeface="+mn-cs"/>
                </a:endParaRPr>
              </a:p>
            </p:txBody>
          </p:sp>
          <p:cxnSp>
            <p:nvCxnSpPr>
              <p:cNvPr id="15" name="Straight Arrow Connector 14"/>
              <p:cNvCxnSpPr/>
              <p:nvPr/>
            </p:nvCxnSpPr>
            <p:spPr>
              <a:xfrm>
                <a:off x="240681" y="0"/>
                <a:ext cx="0" cy="366176"/>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spTree>
    <p:extLst>
      <p:ext uri="{BB962C8B-B14F-4D97-AF65-F5344CB8AC3E}">
        <p14:creationId xmlns:p14="http://schemas.microsoft.com/office/powerpoint/2010/main" val="2877405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20</a:t>
            </a:fld>
            <a:endParaRPr lang="en-US" dirty="0"/>
          </a:p>
        </p:txBody>
      </p:sp>
      <p:sp>
        <p:nvSpPr>
          <p:cNvPr id="11" name="Content Placeholder 2"/>
          <p:cNvSpPr txBox="1">
            <a:spLocks/>
          </p:cNvSpPr>
          <p:nvPr/>
        </p:nvSpPr>
        <p:spPr>
          <a:xfrm>
            <a:off x="112381" y="1524000"/>
            <a:ext cx="8645856"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Bước </a:t>
            </a:r>
            <a:r>
              <a:rPr lang="vi-VN" sz="2400" i="1" dirty="0">
                <a:solidFill>
                  <a:srgbClr val="0000CC"/>
                </a:solidFill>
              </a:rPr>
              <a:t>6. Tính toán </a:t>
            </a:r>
            <a:r>
              <a:rPr lang="vi-VN" sz="2400" i="1" dirty="0" smtClean="0">
                <a:solidFill>
                  <a:srgbClr val="0000CC"/>
                </a:solidFill>
              </a:rPr>
              <a:t>dây dẫn</a:t>
            </a:r>
            <a:endParaRPr lang="vi-VN" sz="2400" i="1" dirty="0">
              <a:solidFill>
                <a:srgbClr val="0000CC"/>
              </a:solidFill>
            </a:endParaRPr>
          </a:p>
          <a:p>
            <a:pPr marL="0" indent="0">
              <a:buNone/>
            </a:pPr>
            <a:endParaRPr lang="vi-VN" sz="2400" b="1" dirty="0"/>
          </a:p>
          <a:p>
            <a:pPr marL="0" indent="0">
              <a:buNone/>
            </a:pPr>
            <a:endParaRPr lang="vi-VN" sz="2400" dirty="0" smtClean="0"/>
          </a:p>
        </p:txBody>
      </p:sp>
      <p:sp>
        <p:nvSpPr>
          <p:cNvPr id="8" name="Content Placeholder 2"/>
          <p:cNvSpPr txBox="1">
            <a:spLocks/>
          </p:cNvSpPr>
          <p:nvPr/>
        </p:nvSpPr>
        <p:spPr>
          <a:xfrm>
            <a:off x="112381" y="1981200"/>
            <a:ext cx="8645856"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Chọn tiết diện dây cơ sở: </a:t>
            </a:r>
            <a:r>
              <a:rPr lang="vi-VN" sz="2400" dirty="0"/>
              <a:t>dây tròn chọn d = 2</a:t>
            </a:r>
            <a:r>
              <a:rPr lang="vi-VN" sz="2400" dirty="0">
                <a:sym typeface="Symbol"/>
              </a:rPr>
              <a:t></a:t>
            </a:r>
            <a:endParaRPr lang="vi-VN" sz="2400" i="1" dirty="0">
              <a:solidFill>
                <a:srgbClr val="0000CC"/>
              </a:solidFill>
            </a:endParaRPr>
          </a:p>
          <a:p>
            <a:pPr marL="0" indent="0">
              <a:buNone/>
            </a:pPr>
            <a:endParaRPr lang="vi-VN" sz="2400" b="1" dirty="0"/>
          </a:p>
          <a:p>
            <a:pPr marL="0" indent="0">
              <a:buNone/>
            </a:pPr>
            <a:endParaRPr lang="vi-VN" sz="2400" dirty="0" smtClean="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7" name="Object 6"/>
          <p:cNvGraphicFramePr>
            <a:graphicFrameLocks noChangeAspect="1"/>
          </p:cNvGraphicFramePr>
          <p:nvPr>
            <p:extLst>
              <p:ext uri="{D42A27DB-BD31-4B8C-83A1-F6EECF244321}">
                <p14:modId xmlns:p14="http://schemas.microsoft.com/office/powerpoint/2010/main" val="2546081927"/>
              </p:ext>
            </p:extLst>
          </p:nvPr>
        </p:nvGraphicFramePr>
        <p:xfrm>
          <a:off x="228600" y="2433637"/>
          <a:ext cx="2958972" cy="842963"/>
        </p:xfrm>
        <a:graphic>
          <a:graphicData uri="http://schemas.openxmlformats.org/presentationml/2006/ole">
            <mc:AlternateContent xmlns:mc="http://schemas.openxmlformats.org/markup-compatibility/2006">
              <mc:Choice xmlns:v="urn:schemas-microsoft-com:vml" Requires="v">
                <p:oleObj spid="_x0000_s3077" r:id="rId3" imgW="1639011" imgH="470104" progId="Equation.3">
                  <p:embed/>
                </p:oleObj>
              </mc:Choice>
              <mc:Fallback>
                <p:oleObj r:id="rId3" imgW="1639011" imgH="47010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433637"/>
                        <a:ext cx="2958972" cy="842963"/>
                      </a:xfrm>
                      <a:prstGeom prst="rect">
                        <a:avLst/>
                      </a:prstGeom>
                      <a:noFill/>
                    </p:spPr>
                  </p:pic>
                </p:oleObj>
              </mc:Fallback>
            </mc:AlternateContent>
          </a:graphicData>
        </a:graphic>
      </p:graphicFrame>
      <p:sp>
        <p:nvSpPr>
          <p:cNvPr id="12" name="Content Placeholder 2"/>
          <p:cNvSpPr txBox="1">
            <a:spLocks/>
          </p:cNvSpPr>
          <p:nvPr/>
        </p:nvSpPr>
        <p:spPr>
          <a:xfrm>
            <a:off x="150481" y="3390898"/>
            <a:ext cx="8645856" cy="9485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Cuộn sơ cấp </a:t>
            </a:r>
          </a:p>
          <a:p>
            <a:pPr marL="0" indent="0">
              <a:buNone/>
            </a:pPr>
            <a:r>
              <a:rPr lang="vi-VN" sz="2400" i="1" dirty="0" smtClean="0">
                <a:solidFill>
                  <a:srgbClr val="0000CC"/>
                </a:solidFill>
              </a:rPr>
              <a:t>Dòng điện sơ cấp</a:t>
            </a:r>
            <a:endParaRPr lang="vi-VN" sz="2400" i="1" dirty="0">
              <a:solidFill>
                <a:srgbClr val="0000CC"/>
              </a:solidFill>
            </a:endParaRPr>
          </a:p>
        </p:txBody>
      </p:sp>
      <p:sp>
        <p:nvSpPr>
          <p:cNvPr id="13" name="Content Placeholder 2"/>
          <p:cNvSpPr txBox="1">
            <a:spLocks/>
          </p:cNvSpPr>
          <p:nvPr/>
        </p:nvSpPr>
        <p:spPr>
          <a:xfrm>
            <a:off x="185018" y="5257800"/>
            <a:ext cx="8645856" cy="106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Tiết diện dây sơ cấp</a:t>
            </a:r>
          </a:p>
          <a:p>
            <a:pPr marL="0" indent="0">
              <a:buNone/>
            </a:pPr>
            <a:r>
              <a:rPr lang="vi-VN" sz="2400" dirty="0"/>
              <a:t>S</a:t>
            </a:r>
            <a:r>
              <a:rPr lang="vi-VN" sz="2400" baseline="-25000" dirty="0"/>
              <a:t>1Cu</a:t>
            </a:r>
            <a:r>
              <a:rPr lang="vi-VN" sz="2400" dirty="0"/>
              <a:t> = I</a:t>
            </a:r>
            <a:r>
              <a:rPr lang="vi-VN" sz="2400" baseline="-25000" dirty="0"/>
              <a:t>prms</a:t>
            </a:r>
            <a:r>
              <a:rPr lang="vi-VN" sz="2400" dirty="0"/>
              <a:t>/J	</a:t>
            </a:r>
            <a:endParaRPr lang="vi-VN" sz="2400" i="1" dirty="0">
              <a:solidFill>
                <a:srgbClr val="0000CC"/>
              </a:solidFill>
            </a:endParaRPr>
          </a:p>
          <a:p>
            <a:pPr marL="0" indent="0">
              <a:buNone/>
            </a:pPr>
            <a:endParaRPr lang="vi-VN" sz="2400" b="1" dirty="0"/>
          </a:p>
          <a:p>
            <a:pPr marL="0" indent="0">
              <a:buNone/>
            </a:pPr>
            <a:endParaRPr lang="vi-VN" sz="2400" dirty="0" smtClean="0"/>
          </a:p>
        </p:txBody>
      </p:sp>
      <mc:AlternateContent xmlns:mc="http://schemas.openxmlformats.org/markup-compatibility/2006" xmlns:a14="http://schemas.microsoft.com/office/drawing/2010/main">
        <mc:Choice Requires="a14">
          <p:sp>
            <p:nvSpPr>
              <p:cNvPr id="9" name="Rectangle 8"/>
              <p:cNvSpPr/>
              <p:nvPr/>
            </p:nvSpPr>
            <p:spPr>
              <a:xfrm>
                <a:off x="252412" y="4191000"/>
                <a:ext cx="3132268" cy="11835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vi-VN" sz="2400" i="1">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𝑝</m:t>
                          </m:r>
                          <m:r>
                            <a:rPr lang="vi-VN" sz="2400" i="1">
                              <a:effectLst/>
                              <a:latin typeface="Cambria Math"/>
                              <a:ea typeface="Arial"/>
                              <a:cs typeface="Times New Roman"/>
                            </a:rPr>
                            <m:t> </m:t>
                          </m:r>
                          <m:r>
                            <a:rPr lang="vi-VN" sz="2400" i="1">
                              <a:effectLst/>
                              <a:latin typeface="Cambria Math"/>
                              <a:ea typeface="Arial"/>
                              <a:cs typeface="Times New Roman"/>
                            </a:rPr>
                            <m:t>𝑟𝑚𝑠</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𝑝</m:t>
                          </m:r>
                          <m:r>
                            <a:rPr lang="vi-VN" sz="2400" i="1">
                              <a:effectLst/>
                              <a:latin typeface="Cambria Math"/>
                              <a:ea typeface="Arial"/>
                              <a:cs typeface="Times New Roman"/>
                            </a:rPr>
                            <m:t> </m:t>
                          </m:r>
                          <m:r>
                            <a:rPr lang="vi-VN" sz="2400" i="1">
                              <a:effectLst/>
                              <a:latin typeface="Cambria Math"/>
                              <a:ea typeface="Arial"/>
                              <a:cs typeface="Times New Roman"/>
                            </a:rPr>
                            <m:t>𝑝𝑖𝑘</m:t>
                          </m:r>
                        </m:sub>
                      </m:sSub>
                      <m:r>
                        <a:rPr lang="vi-VN" sz="2400" i="1">
                          <a:effectLst/>
                          <a:latin typeface="Cambria Math"/>
                          <a:ea typeface="Arial"/>
                          <a:cs typeface="Times New Roman"/>
                        </a:rPr>
                        <m:t>.</m:t>
                      </m:r>
                      <m:rad>
                        <m:radPr>
                          <m:degHide m:val="on"/>
                          <m:ctrlPr>
                            <a:rPr lang="vi-VN" sz="2400" i="1">
                              <a:effectLst/>
                              <a:latin typeface="Cambria Math"/>
                            </a:rPr>
                          </m:ctrlPr>
                        </m:radPr>
                        <m:deg/>
                        <m:e>
                          <m:f>
                            <m:fPr>
                              <m:ctrlPr>
                                <a:rPr lang="vi-VN" sz="2400" i="1">
                                  <a:effectLst/>
                                  <a:latin typeface="Cambria Math"/>
                                </a:rPr>
                              </m:ctrlPr>
                            </m:fPr>
                            <m:num>
                              <m:sSub>
                                <m:sSubPr>
                                  <m:ctrlPr>
                                    <a:rPr lang="vi-VN" sz="2400" i="1">
                                      <a:effectLst/>
                                      <a:latin typeface="Cambria Math"/>
                                    </a:rPr>
                                  </m:ctrlPr>
                                </m:sSubPr>
                                <m:e>
                                  <m:r>
                                    <a:rPr lang="vi-VN" sz="2400" i="1">
                                      <a:effectLst/>
                                      <a:latin typeface="Cambria Math"/>
                                      <a:ea typeface="Arial"/>
                                      <a:cs typeface="Times New Roman"/>
                                    </a:rPr>
                                    <m:t>𝐷</m:t>
                                  </m:r>
                                </m:e>
                                <m:sub>
                                  <m:r>
                                    <a:rPr lang="vi-VN" sz="2400" i="1">
                                      <a:effectLst/>
                                      <a:latin typeface="Cambria Math"/>
                                      <a:ea typeface="Arial"/>
                                      <a:cs typeface="Times New Roman"/>
                                    </a:rPr>
                                    <m:t>𝑚𝑎𝑥</m:t>
                                  </m:r>
                                </m:sub>
                              </m:sSub>
                            </m:num>
                            <m:den>
                              <m:r>
                                <a:rPr lang="vi-VN" sz="2400" i="1">
                                  <a:effectLst/>
                                  <a:latin typeface="Cambria Math"/>
                                  <a:ea typeface="Arial"/>
                                  <a:cs typeface="Times New Roman"/>
                                </a:rPr>
                                <m:t>3</m:t>
                              </m:r>
                            </m:den>
                          </m:f>
                        </m:e>
                      </m:rad>
                    </m:oMath>
                  </m:oMathPara>
                </a14:m>
                <a:endParaRPr lang="vi-VN" sz="2400" dirty="0"/>
              </a:p>
            </p:txBody>
          </p:sp>
        </mc:Choice>
        <mc:Fallback xmlns="">
          <p:sp>
            <p:nvSpPr>
              <p:cNvPr id="9" name="Rectangle 8"/>
              <p:cNvSpPr>
                <a:spLocks noRot="1" noChangeAspect="1" noMove="1" noResize="1" noEditPoints="1" noAdjustHandles="1" noChangeArrowheads="1" noChangeShapeType="1" noTextEdit="1"/>
              </p:cNvSpPr>
              <p:nvPr/>
            </p:nvSpPr>
            <p:spPr>
              <a:xfrm>
                <a:off x="252412" y="4191000"/>
                <a:ext cx="3132268" cy="1183529"/>
              </a:xfrm>
              <a:prstGeom prst="rect">
                <a:avLst/>
              </a:prstGeom>
              <a:blipFill rotWithShape="1">
                <a:blip r:embed="rId5"/>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274248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21</a:t>
            </a:fld>
            <a:endParaRPr lang="en-US" dirty="0"/>
          </a:p>
        </p:txBody>
      </p:sp>
      <p:sp>
        <p:nvSpPr>
          <p:cNvPr id="11" name="Content Placeholder 2"/>
          <p:cNvSpPr txBox="1">
            <a:spLocks/>
          </p:cNvSpPr>
          <p:nvPr/>
        </p:nvSpPr>
        <p:spPr>
          <a:xfrm>
            <a:off x="112381" y="1524000"/>
            <a:ext cx="8645856"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Bước </a:t>
            </a:r>
            <a:r>
              <a:rPr lang="vi-VN" sz="2400" i="1" dirty="0">
                <a:solidFill>
                  <a:srgbClr val="0000CC"/>
                </a:solidFill>
              </a:rPr>
              <a:t>6. Tính toán </a:t>
            </a:r>
            <a:r>
              <a:rPr lang="vi-VN" sz="2400" i="1" dirty="0" smtClean="0">
                <a:solidFill>
                  <a:srgbClr val="0000CC"/>
                </a:solidFill>
              </a:rPr>
              <a:t>dây dẫn</a:t>
            </a:r>
            <a:endParaRPr lang="vi-VN" sz="2400" i="1" dirty="0">
              <a:solidFill>
                <a:srgbClr val="0000CC"/>
              </a:solidFill>
            </a:endParaRPr>
          </a:p>
          <a:p>
            <a:pPr marL="0" indent="0">
              <a:buNone/>
            </a:pPr>
            <a:endParaRPr lang="vi-VN" sz="2400" b="1" dirty="0"/>
          </a:p>
          <a:p>
            <a:pPr marL="0" indent="0">
              <a:buNone/>
            </a:pPr>
            <a:endParaRPr lang="vi-VN" sz="2400" dirty="0" smtClean="0"/>
          </a:p>
        </p:txBody>
      </p:sp>
      <p:sp>
        <p:nvSpPr>
          <p:cNvPr id="8" name="Content Placeholder 2"/>
          <p:cNvSpPr txBox="1">
            <a:spLocks/>
          </p:cNvSpPr>
          <p:nvPr/>
        </p:nvSpPr>
        <p:spPr>
          <a:xfrm>
            <a:off x="112381" y="1981200"/>
            <a:ext cx="8645856"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Dây thứ cấp</a:t>
            </a:r>
          </a:p>
          <a:p>
            <a:pPr marL="0" indent="0">
              <a:buNone/>
            </a:pPr>
            <a:r>
              <a:rPr lang="vi-VN" sz="2400" i="1" dirty="0" smtClean="0">
                <a:solidFill>
                  <a:srgbClr val="0000CC"/>
                </a:solidFill>
              </a:rPr>
              <a:t>Tỷ số biến áp</a:t>
            </a:r>
            <a:endParaRPr lang="vi-VN" sz="2400" i="1" dirty="0">
              <a:solidFill>
                <a:srgbClr val="0000CC"/>
              </a:solidFill>
            </a:endParaRPr>
          </a:p>
          <a:p>
            <a:pPr marL="0" indent="0">
              <a:buNone/>
            </a:pPr>
            <a:endParaRPr lang="vi-VN" sz="2400" b="1" dirty="0"/>
          </a:p>
          <a:p>
            <a:pPr marL="0" indent="0">
              <a:buNone/>
            </a:pPr>
            <a:endParaRPr lang="vi-VN" sz="2400" dirty="0" smtClean="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Content Placeholder 2"/>
          <p:cNvSpPr txBox="1">
            <a:spLocks/>
          </p:cNvSpPr>
          <p:nvPr/>
        </p:nvSpPr>
        <p:spPr>
          <a:xfrm>
            <a:off x="117143" y="3276600"/>
            <a:ext cx="8645856"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Dòng điện đỉnh cuộn thứ cấp</a:t>
            </a:r>
            <a:endParaRPr lang="vi-VN" sz="2400" i="1" dirty="0">
              <a:solidFill>
                <a:srgbClr val="0000CC"/>
              </a:solidFill>
            </a:endParaRPr>
          </a:p>
        </p:txBody>
      </p:sp>
      <p:sp>
        <p:nvSpPr>
          <p:cNvPr id="13" name="Content Placeholder 2"/>
          <p:cNvSpPr txBox="1">
            <a:spLocks/>
          </p:cNvSpPr>
          <p:nvPr/>
        </p:nvSpPr>
        <p:spPr>
          <a:xfrm>
            <a:off x="0" y="4387042"/>
            <a:ext cx="8645856" cy="106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Dòng hiệu dụng</a:t>
            </a:r>
          </a:p>
          <a:p>
            <a:pPr marL="0" indent="0">
              <a:buNone/>
            </a:pPr>
            <a:endParaRPr lang="vi-VN" sz="2400" b="1" dirty="0"/>
          </a:p>
          <a:p>
            <a:pPr marL="0" indent="0">
              <a:buNone/>
            </a:pPr>
            <a:endParaRPr lang="vi-VN" sz="2400" dirty="0" smtClean="0"/>
          </a:p>
        </p:txBody>
      </p:sp>
      <mc:AlternateContent xmlns:mc="http://schemas.openxmlformats.org/markup-compatibility/2006" xmlns:a14="http://schemas.microsoft.com/office/drawing/2010/main">
        <mc:Choice Requires="a14">
          <p:sp>
            <p:nvSpPr>
              <p:cNvPr id="10" name="Rectangle 9"/>
              <p:cNvSpPr/>
              <p:nvPr/>
            </p:nvSpPr>
            <p:spPr>
              <a:xfrm>
                <a:off x="2286000" y="2147499"/>
                <a:ext cx="1825821" cy="6580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vi-VN" i="1">
                              <a:latin typeface="Cambria Math"/>
                            </a:rPr>
                          </m:ctrlPr>
                        </m:sSubPr>
                        <m:e>
                          <m:r>
                            <a:rPr lang="vi-VN" i="1">
                              <a:effectLst/>
                              <a:latin typeface="Cambria Math"/>
                              <a:ea typeface="Arial"/>
                              <a:cs typeface="Times New Roman"/>
                            </a:rPr>
                            <m:t>𝑛</m:t>
                          </m:r>
                        </m:e>
                        <m:sub>
                          <m:r>
                            <a:rPr lang="vi-VN" i="1">
                              <a:effectLst/>
                              <a:latin typeface="Cambria Math"/>
                              <a:ea typeface="Arial"/>
                              <a:cs typeface="Times New Roman"/>
                            </a:rPr>
                            <m:t>𝐵𝐴</m:t>
                          </m:r>
                        </m:sub>
                      </m:sSub>
                      <m:r>
                        <a:rPr lang="vi-VN" i="1">
                          <a:effectLst/>
                          <a:latin typeface="Cambria Math"/>
                          <a:ea typeface="Arial"/>
                          <a:cs typeface="Times New Roman"/>
                        </a:rPr>
                        <m:t>=</m:t>
                      </m:r>
                      <m:f>
                        <m:fPr>
                          <m:ctrlPr>
                            <a:rPr lang="vi-VN" i="1">
                              <a:effectLst/>
                              <a:latin typeface="Cambria Math"/>
                            </a:rPr>
                          </m:ctrlPr>
                        </m:fPr>
                        <m:num>
                          <m:sSub>
                            <m:sSubPr>
                              <m:ctrlPr>
                                <a:rPr lang="vi-VN" i="1">
                                  <a:effectLst/>
                                  <a:latin typeface="Cambria Math"/>
                                </a:rPr>
                              </m:ctrlPr>
                            </m:sSubPr>
                            <m:e>
                              <m:r>
                                <a:rPr lang="vi-VN" i="1">
                                  <a:effectLst/>
                                  <a:latin typeface="Cambria Math"/>
                                  <a:ea typeface="Arial"/>
                                  <a:cs typeface="Times New Roman"/>
                                </a:rPr>
                                <m:t>𝑉</m:t>
                              </m:r>
                            </m:e>
                            <m:sub>
                              <m:r>
                                <a:rPr lang="vi-VN" i="1">
                                  <a:effectLst/>
                                  <a:latin typeface="Cambria Math"/>
                                  <a:ea typeface="Arial"/>
                                  <a:cs typeface="Times New Roman"/>
                                </a:rPr>
                                <m:t>𝑅</m:t>
                              </m:r>
                            </m:sub>
                          </m:sSub>
                        </m:num>
                        <m:den>
                          <m:sSub>
                            <m:sSubPr>
                              <m:ctrlPr>
                                <a:rPr lang="vi-VN" i="1">
                                  <a:effectLst/>
                                  <a:latin typeface="Cambria Math"/>
                                </a:rPr>
                              </m:ctrlPr>
                            </m:sSubPr>
                            <m:e>
                              <m:r>
                                <a:rPr lang="vi-VN" i="1">
                                  <a:effectLst/>
                                  <a:latin typeface="Cambria Math"/>
                                  <a:ea typeface="Arial"/>
                                  <a:cs typeface="Times New Roman"/>
                                </a:rPr>
                                <m:t>𝑉</m:t>
                              </m:r>
                            </m:e>
                            <m:sub>
                              <m:r>
                                <a:rPr lang="vi-VN" i="1">
                                  <a:effectLst/>
                                  <a:latin typeface="Cambria Math"/>
                                  <a:ea typeface="Arial"/>
                                  <a:cs typeface="Times New Roman"/>
                                </a:rPr>
                                <m:t>𝑂</m:t>
                              </m:r>
                            </m:sub>
                          </m:sSub>
                          <m:r>
                            <a:rPr lang="vi-VN" i="1">
                              <a:effectLst/>
                              <a:latin typeface="Cambria Math"/>
                              <a:ea typeface="Arial"/>
                              <a:cs typeface="Times New Roman"/>
                            </a:rPr>
                            <m:t>+∆</m:t>
                          </m:r>
                          <m:sSub>
                            <m:sSubPr>
                              <m:ctrlPr>
                                <a:rPr lang="vi-VN" i="1">
                                  <a:effectLst/>
                                  <a:latin typeface="Cambria Math"/>
                                </a:rPr>
                              </m:ctrlPr>
                            </m:sSubPr>
                            <m:e>
                              <m:r>
                                <a:rPr lang="vi-VN" i="1">
                                  <a:effectLst/>
                                  <a:latin typeface="Cambria Math"/>
                                  <a:ea typeface="Arial"/>
                                  <a:cs typeface="Times New Roman"/>
                                </a:rPr>
                                <m:t>𝑉</m:t>
                              </m:r>
                            </m:e>
                            <m:sub>
                              <m:r>
                                <a:rPr lang="vi-VN" i="1">
                                  <a:effectLst/>
                                  <a:latin typeface="Cambria Math"/>
                                  <a:ea typeface="Arial"/>
                                  <a:cs typeface="Times New Roman"/>
                                </a:rPr>
                                <m:t>𝐷</m:t>
                              </m:r>
                            </m:sub>
                          </m:sSub>
                        </m:den>
                      </m:f>
                    </m:oMath>
                  </m:oMathPara>
                </a14:m>
                <a:endParaRPr lang="vi-VN" dirty="0"/>
              </a:p>
            </p:txBody>
          </p:sp>
        </mc:Choice>
        <mc:Fallback xmlns="">
          <p:sp>
            <p:nvSpPr>
              <p:cNvPr id="10" name="Rectangle 9"/>
              <p:cNvSpPr>
                <a:spLocks noRot="1" noChangeAspect="1" noMove="1" noResize="1" noEditPoints="1" noAdjustHandles="1" noChangeArrowheads="1" noChangeShapeType="1" noTextEdit="1"/>
              </p:cNvSpPr>
              <p:nvPr/>
            </p:nvSpPr>
            <p:spPr>
              <a:xfrm>
                <a:off x="2286000" y="2147499"/>
                <a:ext cx="1825821" cy="658001"/>
              </a:xfrm>
              <a:prstGeom prst="rect">
                <a:avLst/>
              </a:prstGeom>
              <a:blipFill rotWithShape="1">
                <a:blip r:embed="rId3"/>
                <a:stretch>
                  <a:fillRect/>
                </a:stretch>
              </a:blipFill>
            </p:spPr>
            <p:txBody>
              <a:bodyPr/>
              <a:lstStyle/>
              <a:p>
                <a:r>
                  <a:rPr lang="vi-VN">
                    <a:noFill/>
                  </a:rPr>
                  <a:t> </a:t>
                </a:r>
              </a:p>
            </p:txBody>
          </p:sp>
        </mc:Fallback>
      </mc:AlternateContent>
      <p:sp>
        <p:nvSpPr>
          <p:cNvPr id="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5" name="Object 14"/>
          <p:cNvGraphicFramePr>
            <a:graphicFrameLocks noChangeAspect="1"/>
          </p:cNvGraphicFramePr>
          <p:nvPr>
            <p:extLst>
              <p:ext uri="{D42A27DB-BD31-4B8C-83A1-F6EECF244321}">
                <p14:modId xmlns:p14="http://schemas.microsoft.com/office/powerpoint/2010/main" val="3585611615"/>
              </p:ext>
            </p:extLst>
          </p:nvPr>
        </p:nvGraphicFramePr>
        <p:xfrm>
          <a:off x="4267200" y="2252662"/>
          <a:ext cx="4495799" cy="627011"/>
        </p:xfrm>
        <a:graphic>
          <a:graphicData uri="http://schemas.openxmlformats.org/presentationml/2006/ole">
            <mc:AlternateContent xmlns:mc="http://schemas.openxmlformats.org/markup-compatibility/2006">
              <mc:Choice xmlns:v="urn:schemas-microsoft-com:vml" Requires="v">
                <p:oleObj spid="_x0000_s4101" r:id="rId4" imgW="3225800" imgH="444500" progId="Equation.DSMT4">
                  <p:embed/>
                </p:oleObj>
              </mc:Choice>
              <mc:Fallback>
                <p:oleObj r:id="rId4" imgW="3225800" imgH="444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252662"/>
                        <a:ext cx="4495799" cy="627011"/>
                      </a:xfrm>
                      <a:prstGeom prst="rect">
                        <a:avLst/>
                      </a:prstGeom>
                      <a:solidFill>
                        <a:srgbClr val="00FFFF"/>
                      </a:solidFill>
                    </p:spPr>
                  </p:pic>
                </p:oleObj>
              </mc:Fallback>
            </mc:AlternateContent>
          </a:graphicData>
        </a:graphic>
      </p:graphicFrame>
      <mc:AlternateContent xmlns:mc="http://schemas.openxmlformats.org/markup-compatibility/2006" xmlns:a14="http://schemas.microsoft.com/office/drawing/2010/main">
        <mc:Choice Requires="a14">
          <p:sp>
            <p:nvSpPr>
              <p:cNvPr id="16" name="Rectangle 15"/>
              <p:cNvSpPr/>
              <p:nvPr/>
            </p:nvSpPr>
            <p:spPr>
              <a:xfrm>
                <a:off x="402279" y="3761366"/>
                <a:ext cx="2417121" cy="7283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vi-VN" sz="2000" i="1">
                              <a:latin typeface="Cambria Math"/>
                            </a:rPr>
                          </m:ctrlPr>
                        </m:sSubPr>
                        <m:e>
                          <m:r>
                            <a:rPr lang="vi-VN" sz="2000" i="1">
                              <a:effectLst/>
                              <a:latin typeface="Cambria Math"/>
                              <a:ea typeface="Arial"/>
                              <a:cs typeface="Times New Roman"/>
                            </a:rPr>
                            <m:t>𝐼</m:t>
                          </m:r>
                        </m:e>
                        <m:sub>
                          <m:r>
                            <a:rPr lang="vi-VN" sz="2000" i="1">
                              <a:effectLst/>
                              <a:latin typeface="Cambria Math"/>
                              <a:ea typeface="Arial"/>
                              <a:cs typeface="Times New Roman"/>
                            </a:rPr>
                            <m:t>𝑠</m:t>
                          </m:r>
                          <m:r>
                            <a:rPr lang="vi-VN" sz="2000" i="1">
                              <a:effectLst/>
                              <a:latin typeface="Cambria Math"/>
                              <a:ea typeface="Arial"/>
                              <a:cs typeface="Times New Roman"/>
                            </a:rPr>
                            <m:t> </m:t>
                          </m:r>
                          <m:r>
                            <a:rPr lang="vi-VN" sz="2000" i="1">
                              <a:effectLst/>
                              <a:latin typeface="Cambria Math"/>
                              <a:ea typeface="Arial"/>
                              <a:cs typeface="Times New Roman"/>
                            </a:rPr>
                            <m:t>𝑝𝑖𝑘</m:t>
                          </m:r>
                        </m:sub>
                      </m:sSub>
                      <m:r>
                        <a:rPr lang="vi-VN" sz="2000" i="1">
                          <a:effectLst/>
                          <a:latin typeface="Cambria Math"/>
                          <a:ea typeface="Arial"/>
                          <a:cs typeface="Times New Roman"/>
                        </a:rPr>
                        <m:t>=</m:t>
                      </m:r>
                      <m:sSub>
                        <m:sSubPr>
                          <m:ctrlPr>
                            <a:rPr lang="vi-VN" sz="2000" i="1">
                              <a:effectLst/>
                              <a:latin typeface="Cambria Math"/>
                            </a:rPr>
                          </m:ctrlPr>
                        </m:sSubPr>
                        <m:e>
                          <m:r>
                            <a:rPr lang="vi-VN" sz="2000" i="1">
                              <a:effectLst/>
                              <a:latin typeface="Cambria Math"/>
                              <a:ea typeface="Arial"/>
                              <a:cs typeface="Times New Roman"/>
                            </a:rPr>
                            <m:t>𝐼</m:t>
                          </m:r>
                        </m:e>
                        <m:sub>
                          <m:r>
                            <a:rPr lang="vi-VN" sz="2000" i="1">
                              <a:effectLst/>
                              <a:latin typeface="Cambria Math"/>
                              <a:ea typeface="Arial"/>
                              <a:cs typeface="Times New Roman"/>
                            </a:rPr>
                            <m:t>𝑝</m:t>
                          </m:r>
                          <m:r>
                            <a:rPr lang="vi-VN" sz="2000" i="1">
                              <a:effectLst/>
                              <a:latin typeface="Cambria Math"/>
                              <a:ea typeface="Arial"/>
                              <a:cs typeface="Times New Roman"/>
                            </a:rPr>
                            <m:t> </m:t>
                          </m:r>
                          <m:r>
                            <a:rPr lang="vi-VN" sz="2000" i="1">
                              <a:effectLst/>
                              <a:latin typeface="Cambria Math"/>
                              <a:ea typeface="Arial"/>
                              <a:cs typeface="Times New Roman"/>
                            </a:rPr>
                            <m:t>𝑝𝑖𝑘</m:t>
                          </m:r>
                        </m:sub>
                      </m:sSub>
                      <m:r>
                        <a:rPr lang="vi-VN" sz="2000" i="1">
                          <a:effectLst/>
                          <a:latin typeface="Cambria Math"/>
                          <a:ea typeface="Arial"/>
                          <a:cs typeface="Times New Roman"/>
                        </a:rPr>
                        <m:t>.</m:t>
                      </m:r>
                      <m:f>
                        <m:fPr>
                          <m:ctrlPr>
                            <a:rPr lang="vi-VN" sz="2000" i="1">
                              <a:effectLst/>
                              <a:latin typeface="Cambria Math"/>
                            </a:rPr>
                          </m:ctrlPr>
                        </m:fPr>
                        <m:num>
                          <m:sSub>
                            <m:sSubPr>
                              <m:ctrlPr>
                                <a:rPr lang="vi-VN" sz="2000" i="1">
                                  <a:effectLst/>
                                  <a:latin typeface="Cambria Math"/>
                                </a:rPr>
                              </m:ctrlPr>
                            </m:sSubPr>
                            <m:e>
                              <m:r>
                                <a:rPr lang="vi-VN" sz="2000" i="1">
                                  <a:effectLst/>
                                  <a:latin typeface="Cambria Math"/>
                                  <a:ea typeface="Arial"/>
                                  <a:cs typeface="Times New Roman"/>
                                </a:rPr>
                                <m:t>𝑁</m:t>
                              </m:r>
                            </m:e>
                            <m:sub>
                              <m:r>
                                <a:rPr lang="vi-VN" sz="2000" i="1">
                                  <a:effectLst/>
                                  <a:latin typeface="Cambria Math"/>
                                  <a:ea typeface="Arial"/>
                                  <a:cs typeface="Times New Roman"/>
                                </a:rPr>
                                <m:t>𝑝</m:t>
                              </m:r>
                            </m:sub>
                          </m:sSub>
                        </m:num>
                        <m:den>
                          <m:sSub>
                            <m:sSubPr>
                              <m:ctrlPr>
                                <a:rPr lang="vi-VN" sz="2000" i="1">
                                  <a:effectLst/>
                                  <a:latin typeface="Cambria Math"/>
                                </a:rPr>
                              </m:ctrlPr>
                            </m:sSubPr>
                            <m:e>
                              <m:r>
                                <a:rPr lang="vi-VN" sz="2000" i="1">
                                  <a:effectLst/>
                                  <a:latin typeface="Cambria Math"/>
                                  <a:ea typeface="Arial"/>
                                  <a:cs typeface="Times New Roman"/>
                                </a:rPr>
                                <m:t>𝑁</m:t>
                              </m:r>
                            </m:e>
                            <m:sub>
                              <m:r>
                                <a:rPr lang="vi-VN" sz="2000" i="1">
                                  <a:effectLst/>
                                  <a:latin typeface="Cambria Math"/>
                                  <a:ea typeface="Arial"/>
                                  <a:cs typeface="Times New Roman"/>
                                </a:rPr>
                                <m:t>𝑠</m:t>
                              </m:r>
                            </m:sub>
                          </m:sSub>
                        </m:den>
                      </m:f>
                    </m:oMath>
                  </m:oMathPara>
                </a14:m>
                <a:endParaRPr lang="vi-VN" sz="2000" dirty="0"/>
              </a:p>
            </p:txBody>
          </p:sp>
        </mc:Choice>
        <mc:Fallback xmlns="">
          <p:sp>
            <p:nvSpPr>
              <p:cNvPr id="16" name="Rectangle 15"/>
              <p:cNvSpPr>
                <a:spLocks noRot="1" noChangeAspect="1" noMove="1" noResize="1" noEditPoints="1" noAdjustHandles="1" noChangeArrowheads="1" noChangeShapeType="1" noTextEdit="1"/>
              </p:cNvSpPr>
              <p:nvPr/>
            </p:nvSpPr>
            <p:spPr>
              <a:xfrm>
                <a:off x="402279" y="3761366"/>
                <a:ext cx="2417121" cy="728341"/>
              </a:xfrm>
              <a:prstGeom prst="rect">
                <a:avLst/>
              </a:prstGeom>
              <a:blipFill rotWithShape="1">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02279" y="4901392"/>
                <a:ext cx="3045449" cy="10016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vi-VN" sz="2000" i="1">
                              <a:latin typeface="Cambria Math"/>
                            </a:rPr>
                          </m:ctrlPr>
                        </m:sSubPr>
                        <m:e>
                          <m:r>
                            <a:rPr lang="vi-VN" sz="2000" i="1">
                              <a:effectLst/>
                              <a:latin typeface="Cambria Math"/>
                              <a:ea typeface="Arial"/>
                              <a:cs typeface="Times New Roman"/>
                            </a:rPr>
                            <m:t>𝐼</m:t>
                          </m:r>
                        </m:e>
                        <m:sub>
                          <m:r>
                            <a:rPr lang="vi-VN" sz="2000" i="1">
                              <a:effectLst/>
                              <a:latin typeface="Cambria Math"/>
                              <a:ea typeface="Arial"/>
                              <a:cs typeface="Times New Roman"/>
                            </a:rPr>
                            <m:t>𝑠</m:t>
                          </m:r>
                          <m:r>
                            <a:rPr lang="vi-VN" sz="2000" i="1">
                              <a:effectLst/>
                              <a:latin typeface="Cambria Math"/>
                              <a:ea typeface="Arial"/>
                              <a:cs typeface="Times New Roman"/>
                            </a:rPr>
                            <m:t> </m:t>
                          </m:r>
                          <m:r>
                            <a:rPr lang="vi-VN" sz="2000" i="1">
                              <a:effectLst/>
                              <a:latin typeface="Cambria Math"/>
                              <a:ea typeface="Arial"/>
                              <a:cs typeface="Times New Roman"/>
                            </a:rPr>
                            <m:t>𝑟𝑚𝑠</m:t>
                          </m:r>
                        </m:sub>
                      </m:sSub>
                      <m:r>
                        <a:rPr lang="vi-VN" sz="2000" i="1">
                          <a:effectLst/>
                          <a:latin typeface="Cambria Math"/>
                          <a:ea typeface="Arial"/>
                          <a:cs typeface="Times New Roman"/>
                        </a:rPr>
                        <m:t>=</m:t>
                      </m:r>
                      <m:sSub>
                        <m:sSubPr>
                          <m:ctrlPr>
                            <a:rPr lang="vi-VN" sz="2000" i="1">
                              <a:effectLst/>
                              <a:latin typeface="Cambria Math"/>
                            </a:rPr>
                          </m:ctrlPr>
                        </m:sSubPr>
                        <m:e>
                          <m:r>
                            <a:rPr lang="vi-VN" sz="2000" i="1">
                              <a:effectLst/>
                              <a:latin typeface="Cambria Math"/>
                              <a:ea typeface="Arial"/>
                              <a:cs typeface="Times New Roman"/>
                            </a:rPr>
                            <m:t>𝐼</m:t>
                          </m:r>
                        </m:e>
                        <m:sub>
                          <m:r>
                            <a:rPr lang="vi-VN" sz="2000" i="1">
                              <a:effectLst/>
                              <a:latin typeface="Cambria Math"/>
                              <a:ea typeface="Arial"/>
                              <a:cs typeface="Times New Roman"/>
                            </a:rPr>
                            <m:t>𝑠</m:t>
                          </m:r>
                          <m:r>
                            <a:rPr lang="vi-VN" sz="2000" i="1">
                              <a:effectLst/>
                              <a:latin typeface="Cambria Math"/>
                              <a:ea typeface="Arial"/>
                              <a:cs typeface="Times New Roman"/>
                            </a:rPr>
                            <m:t> </m:t>
                          </m:r>
                          <m:r>
                            <a:rPr lang="vi-VN" sz="2000" i="1">
                              <a:effectLst/>
                              <a:latin typeface="Cambria Math"/>
                              <a:ea typeface="Arial"/>
                              <a:cs typeface="Times New Roman"/>
                            </a:rPr>
                            <m:t>𝑝𝑖𝑘</m:t>
                          </m:r>
                        </m:sub>
                      </m:sSub>
                      <m:r>
                        <a:rPr lang="vi-VN" sz="2000" i="1">
                          <a:effectLst/>
                          <a:latin typeface="Cambria Math"/>
                          <a:ea typeface="Arial"/>
                          <a:cs typeface="Times New Roman"/>
                        </a:rPr>
                        <m:t>.</m:t>
                      </m:r>
                      <m:rad>
                        <m:radPr>
                          <m:degHide m:val="on"/>
                          <m:ctrlPr>
                            <a:rPr lang="vi-VN" sz="2000" i="1">
                              <a:effectLst/>
                              <a:latin typeface="Cambria Math"/>
                            </a:rPr>
                          </m:ctrlPr>
                        </m:radPr>
                        <m:deg/>
                        <m:e>
                          <m:f>
                            <m:fPr>
                              <m:ctrlPr>
                                <a:rPr lang="vi-VN" sz="2000" i="1">
                                  <a:effectLst/>
                                  <a:latin typeface="Cambria Math"/>
                                </a:rPr>
                              </m:ctrlPr>
                            </m:fPr>
                            <m:num>
                              <m:sSub>
                                <m:sSubPr>
                                  <m:ctrlPr>
                                    <a:rPr lang="vi-VN" sz="2000" i="1">
                                      <a:effectLst/>
                                      <a:latin typeface="Cambria Math"/>
                                    </a:rPr>
                                  </m:ctrlPr>
                                </m:sSubPr>
                                <m:e>
                                  <m:r>
                                    <a:rPr lang="vi-VN" sz="2000" i="1">
                                      <a:effectLst/>
                                      <a:latin typeface="Cambria Math"/>
                                      <a:ea typeface="Arial"/>
                                      <a:cs typeface="Times New Roman"/>
                                    </a:rPr>
                                    <m:t>1−</m:t>
                                  </m:r>
                                  <m:r>
                                    <a:rPr lang="vi-VN" sz="2000" i="1">
                                      <a:effectLst/>
                                      <a:latin typeface="Cambria Math"/>
                                      <a:ea typeface="Arial"/>
                                      <a:cs typeface="Times New Roman"/>
                                    </a:rPr>
                                    <m:t>𝐷</m:t>
                                  </m:r>
                                </m:e>
                                <m:sub>
                                  <m:r>
                                    <a:rPr lang="vi-VN" sz="2000" i="1">
                                      <a:effectLst/>
                                      <a:latin typeface="Cambria Math"/>
                                      <a:ea typeface="Arial"/>
                                      <a:cs typeface="Times New Roman"/>
                                    </a:rPr>
                                    <m:t>𝑚𝑎𝑥</m:t>
                                  </m:r>
                                </m:sub>
                              </m:sSub>
                            </m:num>
                            <m:den>
                              <m:r>
                                <a:rPr lang="vi-VN" sz="2000" i="1">
                                  <a:effectLst/>
                                  <a:latin typeface="Cambria Math"/>
                                  <a:ea typeface="Arial"/>
                                  <a:cs typeface="Times New Roman"/>
                                </a:rPr>
                                <m:t>3</m:t>
                              </m:r>
                            </m:den>
                          </m:f>
                        </m:e>
                      </m:rad>
                    </m:oMath>
                  </m:oMathPara>
                </a14:m>
                <a:endParaRPr lang="vi-VN" sz="2000" dirty="0"/>
              </a:p>
            </p:txBody>
          </p:sp>
        </mc:Choice>
        <mc:Fallback xmlns="">
          <p:sp>
            <p:nvSpPr>
              <p:cNvPr id="17" name="Rectangle 16"/>
              <p:cNvSpPr>
                <a:spLocks noRot="1" noChangeAspect="1" noMove="1" noResize="1" noEditPoints="1" noAdjustHandles="1" noChangeArrowheads="1" noChangeShapeType="1" noTextEdit="1"/>
              </p:cNvSpPr>
              <p:nvPr/>
            </p:nvSpPr>
            <p:spPr>
              <a:xfrm>
                <a:off x="402279" y="4901392"/>
                <a:ext cx="3045449" cy="1001684"/>
              </a:xfrm>
              <a:prstGeom prst="rect">
                <a:avLst/>
              </a:prstGeom>
              <a:blipFill rotWithShape="1">
                <a:blip r:embed="rId7"/>
                <a:stretch>
                  <a:fillRect/>
                </a:stretch>
              </a:blipFill>
            </p:spPr>
            <p:txBody>
              <a:bodyPr/>
              <a:lstStyle/>
              <a:p>
                <a:r>
                  <a:rPr lang="vi-VN">
                    <a:noFill/>
                  </a:rPr>
                  <a:t> </a:t>
                </a:r>
              </a:p>
            </p:txBody>
          </p:sp>
        </mc:Fallback>
      </mc:AlternateContent>
      <p:sp>
        <p:nvSpPr>
          <p:cNvPr id="18" name="Content Placeholder 2"/>
          <p:cNvSpPr txBox="1">
            <a:spLocks/>
          </p:cNvSpPr>
          <p:nvPr/>
        </p:nvSpPr>
        <p:spPr>
          <a:xfrm>
            <a:off x="0" y="5791200"/>
            <a:ext cx="8645856"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Tiết diện dây chọn như thứ cấp</a:t>
            </a:r>
          </a:p>
          <a:p>
            <a:pPr marL="0" indent="0">
              <a:buNone/>
            </a:pPr>
            <a:endParaRPr lang="vi-VN" sz="2400" b="1" dirty="0"/>
          </a:p>
          <a:p>
            <a:pPr marL="0" indent="0">
              <a:buNone/>
            </a:pPr>
            <a:endParaRPr lang="vi-VN" sz="2400" dirty="0" smtClean="0"/>
          </a:p>
        </p:txBody>
      </p:sp>
    </p:spTree>
    <p:extLst>
      <p:ext uri="{BB962C8B-B14F-4D97-AF65-F5344CB8AC3E}">
        <p14:creationId xmlns:p14="http://schemas.microsoft.com/office/powerpoint/2010/main" val="79914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22</a:t>
            </a:fld>
            <a:endParaRPr lang="en-US" dirty="0"/>
          </a:p>
        </p:txBody>
      </p:sp>
      <p:sp>
        <p:nvSpPr>
          <p:cNvPr id="11" name="Content Placeholder 2"/>
          <p:cNvSpPr txBox="1">
            <a:spLocks/>
          </p:cNvSpPr>
          <p:nvPr/>
        </p:nvSpPr>
        <p:spPr>
          <a:xfrm>
            <a:off x="117144" y="1600200"/>
            <a:ext cx="8645856" cy="6093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Bước </a:t>
            </a:r>
            <a:r>
              <a:rPr lang="vi-VN" sz="2400" i="1" dirty="0">
                <a:solidFill>
                  <a:srgbClr val="0000CC"/>
                </a:solidFill>
              </a:rPr>
              <a:t>7. Tính tổn hao</a:t>
            </a:r>
          </a:p>
          <a:p>
            <a:pPr marL="0" indent="0">
              <a:buNone/>
            </a:pPr>
            <a:endParaRPr lang="vi-VN" sz="2400" b="1" dirty="0"/>
          </a:p>
          <a:p>
            <a:pPr marL="0" indent="0">
              <a:buNone/>
            </a:pPr>
            <a:endParaRPr lang="vi-VN" sz="2400" dirty="0" smtClean="0"/>
          </a:p>
        </p:txBody>
      </p:sp>
      <p:sp>
        <p:nvSpPr>
          <p:cNvPr id="6" name="Rectangle 5"/>
          <p:cNvSpPr/>
          <p:nvPr/>
        </p:nvSpPr>
        <p:spPr>
          <a:xfrm>
            <a:off x="381000" y="2209502"/>
            <a:ext cx="2895600" cy="461665"/>
          </a:xfrm>
          <a:prstGeom prst="rect">
            <a:avLst/>
          </a:prstGeom>
        </p:spPr>
        <p:txBody>
          <a:bodyPr wrap="square">
            <a:spAutoFit/>
          </a:bodyPr>
          <a:lstStyle/>
          <a:p>
            <a:r>
              <a:rPr lang="vi-VN" sz="2400" dirty="0">
                <a:solidFill>
                  <a:srgbClr val="000000"/>
                </a:solidFill>
                <a:latin typeface="Times New Roman"/>
                <a:ea typeface="Arial"/>
                <a:cs typeface="Times New Roman"/>
                <a:sym typeface="Symbol"/>
              </a:rPr>
              <a:t></a:t>
            </a:r>
            <a:r>
              <a:rPr lang="vi-VN" sz="2400" dirty="0">
                <a:solidFill>
                  <a:srgbClr val="000000"/>
                </a:solidFill>
                <a:latin typeface="Times New Roman"/>
                <a:ea typeface="Arial"/>
              </a:rPr>
              <a:t>P</a:t>
            </a:r>
            <a:r>
              <a:rPr lang="vi-VN" sz="2400" baseline="-25000" dirty="0">
                <a:solidFill>
                  <a:srgbClr val="000000"/>
                </a:solidFill>
                <a:latin typeface="Times New Roman"/>
                <a:ea typeface="Arial"/>
                <a:cs typeface="Times New Roman"/>
                <a:sym typeface="Symbol"/>
              </a:rPr>
              <a:t></a:t>
            </a:r>
            <a:r>
              <a:rPr lang="vi-VN" sz="2400" dirty="0">
                <a:solidFill>
                  <a:srgbClr val="000000"/>
                </a:solidFill>
                <a:latin typeface="Times New Roman"/>
                <a:ea typeface="Arial"/>
              </a:rPr>
              <a:t> = </a:t>
            </a:r>
            <a:r>
              <a:rPr lang="vi-VN" sz="2400" dirty="0">
                <a:solidFill>
                  <a:srgbClr val="000000"/>
                </a:solidFill>
                <a:latin typeface="Times New Roman"/>
                <a:ea typeface="Arial"/>
                <a:cs typeface="Times New Roman"/>
                <a:sym typeface="Symbol"/>
              </a:rPr>
              <a:t></a:t>
            </a:r>
            <a:r>
              <a:rPr lang="vi-VN" sz="2400" dirty="0">
                <a:solidFill>
                  <a:srgbClr val="000000"/>
                </a:solidFill>
                <a:latin typeface="Times New Roman"/>
                <a:ea typeface="Arial"/>
              </a:rPr>
              <a:t>P</a:t>
            </a:r>
            <a:r>
              <a:rPr lang="vi-VN" sz="2400" baseline="-25000" dirty="0">
                <a:solidFill>
                  <a:srgbClr val="000000"/>
                </a:solidFill>
                <a:latin typeface="Times New Roman"/>
                <a:ea typeface="Arial"/>
              </a:rPr>
              <a:t>Fe</a:t>
            </a:r>
            <a:r>
              <a:rPr lang="vi-VN" sz="2400" dirty="0">
                <a:solidFill>
                  <a:srgbClr val="000000"/>
                </a:solidFill>
                <a:latin typeface="Times New Roman"/>
                <a:ea typeface="Arial"/>
              </a:rPr>
              <a:t> + </a:t>
            </a:r>
            <a:r>
              <a:rPr lang="vi-VN" sz="2400" dirty="0">
                <a:solidFill>
                  <a:srgbClr val="000000"/>
                </a:solidFill>
                <a:latin typeface="Times New Roman"/>
                <a:ea typeface="Arial"/>
                <a:cs typeface="Times New Roman"/>
                <a:sym typeface="Symbol"/>
              </a:rPr>
              <a:t></a:t>
            </a:r>
            <a:r>
              <a:rPr lang="vi-VN" sz="2400" dirty="0">
                <a:solidFill>
                  <a:srgbClr val="000000"/>
                </a:solidFill>
                <a:latin typeface="Times New Roman"/>
                <a:ea typeface="Arial"/>
              </a:rPr>
              <a:t>P</a:t>
            </a:r>
            <a:r>
              <a:rPr lang="vi-VN" sz="2400" baseline="-25000" dirty="0">
                <a:solidFill>
                  <a:srgbClr val="000000"/>
                </a:solidFill>
                <a:latin typeface="Times New Roman"/>
                <a:ea typeface="Arial"/>
              </a:rPr>
              <a:t>Cu</a:t>
            </a:r>
            <a:r>
              <a:rPr lang="vi-VN" sz="2400" dirty="0">
                <a:solidFill>
                  <a:srgbClr val="000000"/>
                </a:solidFill>
                <a:latin typeface="Times New Roman"/>
                <a:ea typeface="Arial"/>
              </a:rPr>
              <a:t> </a:t>
            </a:r>
            <a:endParaRPr lang="vi-VN" sz="2400" dirty="0"/>
          </a:p>
        </p:txBody>
      </p:sp>
      <p:sp>
        <p:nvSpPr>
          <p:cNvPr id="9" name="Content Placeholder 2"/>
          <p:cNvSpPr txBox="1">
            <a:spLocks/>
          </p:cNvSpPr>
          <p:nvPr/>
        </p:nvSpPr>
        <p:spPr>
          <a:xfrm>
            <a:off x="117144" y="2819400"/>
            <a:ext cx="8645856" cy="6093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Tổn hao sắt</a:t>
            </a:r>
            <a:endParaRPr lang="vi-VN" sz="2400" i="1" dirty="0">
              <a:solidFill>
                <a:srgbClr val="0000CC"/>
              </a:solidFill>
            </a:endParaRPr>
          </a:p>
          <a:p>
            <a:pPr marL="0" indent="0">
              <a:buNone/>
            </a:pPr>
            <a:endParaRPr lang="vi-VN" sz="2400" b="1" dirty="0"/>
          </a:p>
          <a:p>
            <a:pPr marL="0" indent="0">
              <a:buNone/>
            </a:pPr>
            <a:endParaRPr lang="vi-VN" sz="2400" dirty="0" smtClean="0"/>
          </a:p>
        </p:txBody>
      </p:sp>
      <p:sp>
        <p:nvSpPr>
          <p:cNvPr id="7" name="Rectangle 6"/>
          <p:cNvSpPr/>
          <p:nvPr/>
        </p:nvSpPr>
        <p:spPr>
          <a:xfrm>
            <a:off x="121906" y="3244334"/>
            <a:ext cx="4069094" cy="461665"/>
          </a:xfrm>
          <a:prstGeom prst="rect">
            <a:avLst/>
          </a:prstGeom>
        </p:spPr>
        <p:txBody>
          <a:bodyPr wrap="square">
            <a:spAutoFit/>
          </a:bodyPr>
          <a:lstStyle/>
          <a:p>
            <a:r>
              <a:rPr lang="vi-VN" sz="2400" dirty="0">
                <a:solidFill>
                  <a:srgbClr val="000000"/>
                </a:solidFill>
                <a:latin typeface="Times New Roman"/>
                <a:ea typeface="Arial"/>
                <a:cs typeface="Times New Roman"/>
                <a:sym typeface="Symbol"/>
              </a:rPr>
              <a:t></a:t>
            </a:r>
            <a:r>
              <a:rPr lang="vi-VN" sz="2400" dirty="0">
                <a:solidFill>
                  <a:srgbClr val="000000"/>
                </a:solidFill>
                <a:latin typeface="Times New Roman"/>
                <a:ea typeface="Arial"/>
              </a:rPr>
              <a:t>P</a:t>
            </a:r>
            <a:r>
              <a:rPr lang="vi-VN" sz="2400" baseline="-25000" dirty="0">
                <a:solidFill>
                  <a:srgbClr val="000000"/>
                </a:solidFill>
                <a:latin typeface="Times New Roman"/>
                <a:ea typeface="Arial"/>
              </a:rPr>
              <a:t>Fe</a:t>
            </a:r>
            <a:r>
              <a:rPr lang="vi-VN" sz="2400" dirty="0">
                <a:solidFill>
                  <a:srgbClr val="000000"/>
                </a:solidFill>
                <a:latin typeface="Times New Roman"/>
                <a:ea typeface="Arial"/>
              </a:rPr>
              <a:t> = </a:t>
            </a:r>
            <a:r>
              <a:rPr lang="vi-VN" sz="2400" dirty="0" smtClean="0">
                <a:solidFill>
                  <a:srgbClr val="000000"/>
                </a:solidFill>
                <a:latin typeface="Times New Roman"/>
                <a:ea typeface="Arial"/>
              </a:rPr>
              <a:t>(</a:t>
            </a:r>
            <a:r>
              <a:rPr lang="vi-VN" sz="2400" dirty="0" smtClean="0"/>
              <a:t>k</a:t>
            </a:r>
            <a:r>
              <a:rPr lang="vi-VN" sz="2400" baseline="-25000" dirty="0" smtClean="0"/>
              <a:t>Fe</a:t>
            </a:r>
            <a:r>
              <a:rPr lang="vi-VN" sz="2400" dirty="0" smtClean="0"/>
              <a:t>.f</a:t>
            </a:r>
            <a:r>
              <a:rPr lang="vi-VN" sz="2400" baseline="30000" dirty="0" smtClean="0"/>
              <a:t>m</a:t>
            </a:r>
            <a:r>
              <a:rPr lang="vi-VN" sz="2400" dirty="0" smtClean="0"/>
              <a:t>.B</a:t>
            </a:r>
            <a:r>
              <a:rPr lang="vi-VN" sz="2400" baseline="-25000" dirty="0" smtClean="0"/>
              <a:t>ac</a:t>
            </a:r>
            <a:r>
              <a:rPr lang="vi-VN" sz="2400" baseline="30000" dirty="0" smtClean="0"/>
              <a:t>n</a:t>
            </a:r>
            <a:r>
              <a:rPr lang="vi-VN" sz="2400" dirty="0" smtClean="0">
                <a:solidFill>
                  <a:srgbClr val="000000"/>
                </a:solidFill>
                <a:latin typeface="Times New Roman"/>
                <a:ea typeface="Arial"/>
              </a:rPr>
              <a:t>).</a:t>
            </a:r>
            <a:r>
              <a:rPr lang="vi-VN" sz="2400" dirty="0">
                <a:solidFill>
                  <a:srgbClr val="000000"/>
                </a:solidFill>
                <a:latin typeface="Times New Roman"/>
                <a:ea typeface="Arial"/>
              </a:rPr>
              <a:t>M</a:t>
            </a:r>
            <a:r>
              <a:rPr lang="vi-VN" sz="2400" baseline="-25000" dirty="0">
                <a:solidFill>
                  <a:srgbClr val="000000"/>
                </a:solidFill>
                <a:latin typeface="Times New Roman"/>
                <a:ea typeface="Arial"/>
              </a:rPr>
              <a:t>Fe</a:t>
            </a:r>
            <a:r>
              <a:rPr lang="vi-VN" sz="2400" dirty="0">
                <a:solidFill>
                  <a:srgbClr val="000000"/>
                </a:solidFill>
                <a:latin typeface="Times New Roman"/>
                <a:ea typeface="Arial"/>
              </a:rPr>
              <a:t>.10</a:t>
            </a:r>
            <a:r>
              <a:rPr lang="vi-VN" sz="2400" baseline="30000" dirty="0">
                <a:solidFill>
                  <a:srgbClr val="000000"/>
                </a:solidFill>
                <a:latin typeface="Times New Roman"/>
                <a:ea typeface="Arial"/>
              </a:rPr>
              <a:t>-3</a:t>
            </a:r>
            <a:endParaRPr lang="vi-VN" sz="2400" dirty="0"/>
          </a:p>
        </p:txBody>
      </p:sp>
      <p:sp>
        <p:nvSpPr>
          <p:cNvPr id="8" name="Rectangle 7"/>
          <p:cNvSpPr/>
          <p:nvPr/>
        </p:nvSpPr>
        <p:spPr>
          <a:xfrm>
            <a:off x="150481" y="4191000"/>
            <a:ext cx="3440365" cy="461665"/>
          </a:xfrm>
          <a:prstGeom prst="rect">
            <a:avLst/>
          </a:prstGeom>
        </p:spPr>
        <p:txBody>
          <a:bodyPr wrap="none">
            <a:spAutoFit/>
          </a:bodyPr>
          <a:lstStyle/>
          <a:p>
            <a:r>
              <a:rPr lang="vi-VN" sz="2400" dirty="0">
                <a:latin typeface="Times New Roman"/>
                <a:ea typeface="Arial"/>
                <a:cs typeface="Times New Roman"/>
                <a:sym typeface="Symbol"/>
              </a:rPr>
              <a:t></a:t>
            </a:r>
            <a:r>
              <a:rPr lang="vi-VN" sz="2400" dirty="0" smtClean="0">
                <a:latin typeface="Times New Roman"/>
                <a:ea typeface="Arial"/>
              </a:rPr>
              <a:t>P</a:t>
            </a:r>
            <a:r>
              <a:rPr lang="vi-VN" sz="2400" baseline="-25000" dirty="0" smtClean="0">
                <a:latin typeface="Times New Roman"/>
                <a:ea typeface="Arial"/>
              </a:rPr>
              <a:t>Cu</a:t>
            </a:r>
            <a:r>
              <a:rPr lang="vi-VN" sz="2400" dirty="0" smtClean="0">
                <a:latin typeface="Times New Roman"/>
                <a:ea typeface="Arial"/>
              </a:rPr>
              <a:t> </a:t>
            </a:r>
            <a:r>
              <a:rPr lang="vi-VN" sz="2400" dirty="0">
                <a:latin typeface="Times New Roman"/>
                <a:ea typeface="Arial"/>
              </a:rPr>
              <a:t>= </a:t>
            </a:r>
            <a:r>
              <a:rPr lang="vi-VN" sz="2400" dirty="0" smtClean="0">
                <a:latin typeface="Times New Roman"/>
                <a:ea typeface="Arial"/>
              </a:rPr>
              <a:t>R</a:t>
            </a:r>
            <a:r>
              <a:rPr lang="vi-VN" sz="2400" baseline="-25000" dirty="0" smtClean="0">
                <a:latin typeface="Times New Roman"/>
                <a:ea typeface="Arial"/>
              </a:rPr>
              <a:t>1</a:t>
            </a:r>
            <a:r>
              <a:rPr lang="vi-VN" sz="2400" dirty="0" smtClean="0">
                <a:latin typeface="Times New Roman"/>
                <a:ea typeface="Arial"/>
              </a:rPr>
              <a:t>.I</a:t>
            </a:r>
            <a:r>
              <a:rPr lang="vi-VN" sz="2400" baseline="30000" dirty="0" smtClean="0">
                <a:latin typeface="Times New Roman"/>
                <a:ea typeface="Arial"/>
              </a:rPr>
              <a:t>2</a:t>
            </a:r>
            <a:r>
              <a:rPr lang="vi-VN" sz="2400" baseline="-25000" dirty="0">
                <a:latin typeface="Times New Roman"/>
                <a:ea typeface="Arial"/>
              </a:rPr>
              <a:t>1</a:t>
            </a:r>
            <a:r>
              <a:rPr lang="vi-VN" sz="2400" baseline="-25000" dirty="0" smtClean="0">
                <a:latin typeface="Times New Roman"/>
                <a:ea typeface="Arial"/>
              </a:rPr>
              <a:t>rms</a:t>
            </a:r>
            <a:r>
              <a:rPr lang="vi-VN" sz="2400" dirty="0" smtClean="0">
                <a:latin typeface="Times New Roman"/>
                <a:ea typeface="Arial"/>
              </a:rPr>
              <a:t> + R</a:t>
            </a:r>
            <a:r>
              <a:rPr lang="vi-VN" sz="2400" baseline="-25000" dirty="0" smtClean="0">
                <a:latin typeface="Times New Roman"/>
                <a:ea typeface="Arial"/>
              </a:rPr>
              <a:t>2</a:t>
            </a:r>
            <a:r>
              <a:rPr lang="vi-VN" sz="2400" dirty="0" smtClean="0">
                <a:latin typeface="Times New Roman"/>
                <a:ea typeface="Arial"/>
              </a:rPr>
              <a:t>.I</a:t>
            </a:r>
            <a:r>
              <a:rPr lang="vi-VN" sz="2400" baseline="30000" dirty="0" smtClean="0">
                <a:latin typeface="Times New Roman"/>
                <a:ea typeface="Arial"/>
              </a:rPr>
              <a:t>2</a:t>
            </a:r>
            <a:r>
              <a:rPr lang="vi-VN" sz="2400" baseline="-25000" dirty="0" smtClean="0">
                <a:latin typeface="Times New Roman"/>
                <a:ea typeface="Arial"/>
              </a:rPr>
              <a:t>2rms</a:t>
            </a:r>
            <a:endParaRPr lang="vi-VN" sz="2400" dirty="0"/>
          </a:p>
        </p:txBody>
      </p:sp>
      <p:sp>
        <p:nvSpPr>
          <p:cNvPr id="12" name="Content Placeholder 2"/>
          <p:cNvSpPr txBox="1">
            <a:spLocks/>
          </p:cNvSpPr>
          <p:nvPr/>
        </p:nvSpPr>
        <p:spPr>
          <a:xfrm>
            <a:off x="155243" y="3581698"/>
            <a:ext cx="8645856" cy="6093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Tổn hao đồng</a:t>
            </a:r>
            <a:endParaRPr lang="vi-VN" sz="2400" dirty="0" smtClean="0"/>
          </a:p>
        </p:txBody>
      </p:sp>
    </p:spTree>
    <p:extLst>
      <p:ext uri="{BB962C8B-B14F-4D97-AF65-F5344CB8AC3E}">
        <p14:creationId xmlns:p14="http://schemas.microsoft.com/office/powerpoint/2010/main" val="1941767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23</a:t>
            </a:fld>
            <a:endParaRPr lang="en-US" dirty="0"/>
          </a:p>
        </p:txBody>
      </p:sp>
      <p:sp>
        <p:nvSpPr>
          <p:cNvPr id="11" name="Content Placeholder 2"/>
          <p:cNvSpPr txBox="1">
            <a:spLocks/>
          </p:cNvSpPr>
          <p:nvPr/>
        </p:nvSpPr>
        <p:spPr>
          <a:xfrm>
            <a:off x="117144" y="1752600"/>
            <a:ext cx="8645856"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Bước </a:t>
            </a:r>
            <a:r>
              <a:rPr lang="en-US" sz="2400" i="1" dirty="0">
                <a:solidFill>
                  <a:srgbClr val="0000CC"/>
                </a:solidFill>
              </a:rPr>
              <a:t>8. </a:t>
            </a:r>
            <a:r>
              <a:rPr lang="en-US" sz="2400" i="1" dirty="0" err="1">
                <a:solidFill>
                  <a:srgbClr val="0000CC"/>
                </a:solidFill>
              </a:rPr>
              <a:t>Tính</a:t>
            </a:r>
            <a:r>
              <a:rPr lang="en-US" sz="2400" i="1" dirty="0">
                <a:solidFill>
                  <a:srgbClr val="0000CC"/>
                </a:solidFill>
              </a:rPr>
              <a:t> </a:t>
            </a:r>
            <a:r>
              <a:rPr lang="en-US" sz="2400" i="1" dirty="0" err="1">
                <a:solidFill>
                  <a:srgbClr val="0000CC"/>
                </a:solidFill>
              </a:rPr>
              <a:t>toán</a:t>
            </a:r>
            <a:r>
              <a:rPr lang="en-US" sz="2400" i="1" dirty="0">
                <a:solidFill>
                  <a:srgbClr val="0000CC"/>
                </a:solidFill>
              </a:rPr>
              <a:t> </a:t>
            </a:r>
            <a:r>
              <a:rPr lang="en-US" sz="2400" i="1" dirty="0" err="1" smtClean="0">
                <a:solidFill>
                  <a:srgbClr val="0000CC"/>
                </a:solidFill>
              </a:rPr>
              <a:t>nhiệt</a:t>
            </a:r>
            <a:endParaRPr lang="vi-VN" sz="2400" i="1" dirty="0">
              <a:solidFill>
                <a:srgbClr val="0000CC"/>
              </a:solidFill>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7" name="Object 6"/>
          <p:cNvGraphicFramePr>
            <a:graphicFrameLocks noChangeAspect="1"/>
          </p:cNvGraphicFramePr>
          <p:nvPr>
            <p:extLst>
              <p:ext uri="{D42A27DB-BD31-4B8C-83A1-F6EECF244321}">
                <p14:modId xmlns:p14="http://schemas.microsoft.com/office/powerpoint/2010/main" val="3813334802"/>
              </p:ext>
            </p:extLst>
          </p:nvPr>
        </p:nvGraphicFramePr>
        <p:xfrm>
          <a:off x="609600" y="2743974"/>
          <a:ext cx="1143000" cy="738554"/>
        </p:xfrm>
        <a:graphic>
          <a:graphicData uri="http://schemas.openxmlformats.org/presentationml/2006/ole">
            <mc:AlternateContent xmlns:mc="http://schemas.openxmlformats.org/markup-compatibility/2006">
              <mc:Choice xmlns:v="urn:schemas-microsoft-com:vml" Requires="v">
                <p:oleObj spid="_x0000_s5125" r:id="rId3" imgW="571252" imgH="431613" progId="Equation.3">
                  <p:embed/>
                </p:oleObj>
              </mc:Choice>
              <mc:Fallback>
                <p:oleObj r:id="rId3" imgW="571252"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743974"/>
                        <a:ext cx="1143000" cy="738554"/>
                      </a:xfrm>
                      <a:prstGeom prst="rect">
                        <a:avLst/>
                      </a:prstGeom>
                      <a:noFill/>
                    </p:spPr>
                  </p:pic>
                </p:oleObj>
              </mc:Fallback>
            </mc:AlternateContent>
          </a:graphicData>
        </a:graphic>
      </p:graphicFrame>
      <p:sp>
        <p:nvSpPr>
          <p:cNvPr id="8" name="Rectangle 7"/>
          <p:cNvSpPr/>
          <p:nvPr/>
        </p:nvSpPr>
        <p:spPr>
          <a:xfrm>
            <a:off x="304800" y="2253734"/>
            <a:ext cx="2133600" cy="461665"/>
          </a:xfrm>
          <a:prstGeom prst="rect">
            <a:avLst/>
          </a:prstGeom>
        </p:spPr>
        <p:txBody>
          <a:bodyPr wrap="square">
            <a:spAutoFit/>
          </a:bodyPr>
          <a:lstStyle/>
          <a:p>
            <a:r>
              <a:rPr lang="vi-VN" sz="2400" dirty="0">
                <a:solidFill>
                  <a:srgbClr val="000000"/>
                </a:solidFill>
                <a:latin typeface="Times New Roman"/>
                <a:ea typeface="Arial"/>
              </a:rPr>
              <a:t>T</a:t>
            </a:r>
            <a:r>
              <a:rPr lang="vi-VN" sz="2400" baseline="30000" dirty="0">
                <a:solidFill>
                  <a:srgbClr val="000000"/>
                </a:solidFill>
                <a:latin typeface="Times New Roman"/>
                <a:ea typeface="Arial"/>
              </a:rPr>
              <a:t>0</a:t>
            </a:r>
            <a:r>
              <a:rPr lang="vi-VN" sz="2400" dirty="0">
                <a:solidFill>
                  <a:srgbClr val="000000"/>
                </a:solidFill>
                <a:latin typeface="Times New Roman"/>
                <a:ea typeface="Arial"/>
              </a:rPr>
              <a:t> = 450.</a:t>
            </a:r>
            <a:r>
              <a:rPr lang="vi-VN" sz="2400" dirty="0">
                <a:solidFill>
                  <a:srgbClr val="000000"/>
                </a:solidFill>
                <a:latin typeface="Times New Roman"/>
                <a:ea typeface="Arial"/>
                <a:cs typeface="Times New Roman"/>
                <a:sym typeface="Symbol"/>
              </a:rPr>
              <a:t></a:t>
            </a:r>
            <a:r>
              <a:rPr lang="vi-VN" sz="2400" baseline="30000" dirty="0">
                <a:solidFill>
                  <a:srgbClr val="000000"/>
                </a:solidFill>
                <a:latin typeface="Times New Roman"/>
                <a:ea typeface="Arial"/>
              </a:rPr>
              <a:t>0,826</a:t>
            </a:r>
            <a:endParaRPr lang="vi-VN" sz="2400" dirty="0"/>
          </a:p>
        </p:txBody>
      </p:sp>
      <p:sp>
        <p:nvSpPr>
          <p:cNvPr id="12" name="Content Placeholder 2"/>
          <p:cNvSpPr txBox="1">
            <a:spLocks/>
          </p:cNvSpPr>
          <p:nvPr/>
        </p:nvSpPr>
        <p:spPr>
          <a:xfrm>
            <a:off x="249072" y="3505200"/>
            <a:ext cx="8645856"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S</a:t>
            </a:r>
            <a:r>
              <a:rPr lang="vi-VN" sz="2400" i="1" baseline="-25000" dirty="0" smtClean="0">
                <a:solidFill>
                  <a:srgbClr val="0000CC"/>
                </a:solidFill>
              </a:rPr>
              <a:t>bm</a:t>
            </a:r>
            <a:r>
              <a:rPr lang="vi-VN" sz="2400" i="1" dirty="0" smtClean="0">
                <a:solidFill>
                  <a:srgbClr val="0000CC"/>
                </a:solidFill>
              </a:rPr>
              <a:t> diện tích bề mặt xung quanh</a:t>
            </a:r>
            <a:endParaRPr lang="vi-VN" sz="2400" i="1" dirty="0">
              <a:solidFill>
                <a:srgbClr val="0000CC"/>
              </a:solidFill>
            </a:endParaRPr>
          </a:p>
        </p:txBody>
      </p:sp>
    </p:spTree>
    <p:extLst>
      <p:ext uri="{BB962C8B-B14F-4D97-AF65-F5344CB8AC3E}">
        <p14:creationId xmlns:p14="http://schemas.microsoft.com/office/powerpoint/2010/main" val="2411274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24</a:t>
            </a:fld>
            <a:endParaRPr lang="en-US" dirty="0"/>
          </a:p>
        </p:txBody>
      </p:sp>
      <p:sp>
        <p:nvSpPr>
          <p:cNvPr id="11" name="Content Placeholder 2"/>
          <p:cNvSpPr txBox="1">
            <a:spLocks/>
          </p:cNvSpPr>
          <p:nvPr/>
        </p:nvSpPr>
        <p:spPr>
          <a:xfrm>
            <a:off x="117144" y="1524000"/>
            <a:ext cx="8645856" cy="2667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Bước </a:t>
            </a:r>
            <a:r>
              <a:rPr lang="vi-VN" sz="2400" i="1" dirty="0">
                <a:solidFill>
                  <a:srgbClr val="0000CC"/>
                </a:solidFill>
              </a:rPr>
              <a:t>9. Kiểm tra lấp đầy cửa sổ</a:t>
            </a:r>
          </a:p>
          <a:p>
            <a:pPr marL="0" indent="0">
              <a:buNone/>
            </a:pPr>
            <a:endParaRPr lang="vi-VN" sz="2400" dirty="0" smtClean="0"/>
          </a:p>
        </p:txBody>
      </p:sp>
      <p:sp>
        <p:nvSpPr>
          <p:cNvPr id="6" name="Rectangle 5"/>
          <p:cNvSpPr/>
          <p:nvPr/>
        </p:nvSpPr>
        <p:spPr>
          <a:xfrm>
            <a:off x="155244" y="1981200"/>
            <a:ext cx="4801314" cy="461665"/>
          </a:xfrm>
          <a:prstGeom prst="rect">
            <a:avLst/>
          </a:prstGeom>
        </p:spPr>
        <p:txBody>
          <a:bodyPr wrap="none">
            <a:spAutoFit/>
          </a:bodyPr>
          <a:lstStyle/>
          <a:p>
            <a:r>
              <a:rPr lang="vi-VN" sz="2400" dirty="0">
                <a:latin typeface="Times New Roman"/>
                <a:ea typeface="Arial"/>
              </a:rPr>
              <a:t>A</a:t>
            </a:r>
            <a:r>
              <a:rPr lang="vi-VN" sz="2400" baseline="-25000" dirty="0">
                <a:latin typeface="Times New Roman"/>
                <a:ea typeface="Arial"/>
              </a:rPr>
              <a:t>Cu</a:t>
            </a:r>
            <a:r>
              <a:rPr lang="vi-VN" sz="2400" dirty="0">
                <a:latin typeface="Times New Roman"/>
                <a:ea typeface="Arial"/>
              </a:rPr>
              <a:t> = N</a:t>
            </a:r>
            <a:r>
              <a:rPr lang="vi-VN" sz="2400" baseline="-25000" dirty="0">
                <a:latin typeface="Times New Roman"/>
                <a:ea typeface="Arial"/>
              </a:rPr>
              <a:t>p</a:t>
            </a:r>
            <a:r>
              <a:rPr lang="vi-VN" sz="2400" dirty="0">
                <a:latin typeface="Times New Roman"/>
                <a:ea typeface="Arial"/>
              </a:rPr>
              <a:t>.S</a:t>
            </a:r>
            <a:r>
              <a:rPr lang="vi-VN" sz="2400" baseline="-25000" dirty="0">
                <a:latin typeface="Times New Roman"/>
                <a:ea typeface="Arial"/>
              </a:rPr>
              <a:t>Cu1</a:t>
            </a:r>
            <a:r>
              <a:rPr lang="vi-VN" sz="2400" dirty="0">
                <a:latin typeface="Times New Roman"/>
                <a:ea typeface="Arial"/>
              </a:rPr>
              <a:t>  + N</a:t>
            </a:r>
            <a:r>
              <a:rPr lang="vi-VN" sz="2400" baseline="-25000" dirty="0">
                <a:latin typeface="Times New Roman"/>
                <a:ea typeface="Arial"/>
              </a:rPr>
              <a:t>s</a:t>
            </a:r>
            <a:r>
              <a:rPr lang="vi-VN" sz="2400" dirty="0">
                <a:latin typeface="Times New Roman"/>
                <a:ea typeface="Arial"/>
              </a:rPr>
              <a:t>.S</a:t>
            </a:r>
            <a:r>
              <a:rPr lang="vi-VN" sz="2400" baseline="-25000" dirty="0">
                <a:latin typeface="Times New Roman"/>
                <a:ea typeface="Arial"/>
              </a:rPr>
              <a:t>Cu2 </a:t>
            </a:r>
            <a:r>
              <a:rPr lang="vi-VN" sz="2400" dirty="0">
                <a:latin typeface="Times New Roman"/>
                <a:ea typeface="Arial"/>
              </a:rPr>
              <a:t>+ N</a:t>
            </a:r>
            <a:r>
              <a:rPr lang="vi-VN" sz="2400" baseline="-25000" dirty="0">
                <a:latin typeface="Times New Roman"/>
                <a:ea typeface="Arial"/>
              </a:rPr>
              <a:t>aux</a:t>
            </a:r>
            <a:r>
              <a:rPr lang="vi-VN" sz="2400" dirty="0">
                <a:latin typeface="Times New Roman"/>
                <a:ea typeface="Arial"/>
              </a:rPr>
              <a:t>.S</a:t>
            </a:r>
            <a:r>
              <a:rPr lang="vi-VN" sz="2400" baseline="-25000" dirty="0">
                <a:latin typeface="Times New Roman"/>
                <a:ea typeface="Arial"/>
              </a:rPr>
              <a:t>Aux</a:t>
            </a:r>
            <a:r>
              <a:rPr lang="vi-VN" sz="2400" dirty="0">
                <a:latin typeface="Times New Roman"/>
                <a:ea typeface="Arial"/>
              </a:rPr>
              <a:t>	</a:t>
            </a:r>
            <a:endParaRPr lang="vi-VN" sz="2400" dirty="0"/>
          </a:p>
        </p:txBody>
      </p:sp>
      <p:sp>
        <p:nvSpPr>
          <p:cNvPr id="7" name="Rectangle 6"/>
          <p:cNvSpPr/>
          <p:nvPr/>
        </p:nvSpPr>
        <p:spPr>
          <a:xfrm>
            <a:off x="169531" y="2503527"/>
            <a:ext cx="2031325" cy="369332"/>
          </a:xfrm>
          <a:prstGeom prst="rect">
            <a:avLst/>
          </a:prstGeom>
        </p:spPr>
        <p:txBody>
          <a:bodyPr wrap="none">
            <a:spAutoFit/>
          </a:bodyPr>
          <a:lstStyle/>
          <a:p>
            <a:r>
              <a:rPr lang="vi-VN" dirty="0">
                <a:latin typeface="Times New Roman"/>
                <a:ea typeface="Arial"/>
              </a:rPr>
              <a:t>K</a:t>
            </a:r>
            <a:r>
              <a:rPr lang="vi-VN" baseline="-25000" dirty="0">
                <a:latin typeface="Times New Roman"/>
                <a:ea typeface="Arial"/>
              </a:rPr>
              <a:t>u</a:t>
            </a:r>
            <a:r>
              <a:rPr lang="vi-VN" dirty="0">
                <a:latin typeface="Times New Roman"/>
                <a:ea typeface="Arial"/>
              </a:rPr>
              <a:t> = A</a:t>
            </a:r>
            <a:r>
              <a:rPr lang="vi-VN" baseline="-25000" dirty="0">
                <a:latin typeface="Times New Roman"/>
                <a:ea typeface="Arial"/>
              </a:rPr>
              <a:t>Cu</a:t>
            </a:r>
            <a:r>
              <a:rPr lang="vi-VN" dirty="0">
                <a:latin typeface="Times New Roman"/>
                <a:ea typeface="Arial"/>
              </a:rPr>
              <a:t>/A</a:t>
            </a:r>
            <a:r>
              <a:rPr lang="vi-VN" baseline="-25000" dirty="0">
                <a:latin typeface="Times New Roman"/>
                <a:ea typeface="Arial"/>
              </a:rPr>
              <a:t>w</a:t>
            </a:r>
            <a:r>
              <a:rPr lang="vi-VN" dirty="0">
                <a:latin typeface="Times New Roman"/>
                <a:ea typeface="Arial"/>
              </a:rPr>
              <a:t>	</a:t>
            </a:r>
            <a:endParaRPr lang="vi-VN" dirty="0"/>
          </a:p>
        </p:txBody>
      </p:sp>
      <p:sp>
        <p:nvSpPr>
          <p:cNvPr id="8" name="Rectangle 7"/>
          <p:cNvSpPr/>
          <p:nvPr/>
        </p:nvSpPr>
        <p:spPr>
          <a:xfrm>
            <a:off x="117144" y="3076095"/>
            <a:ext cx="6817056" cy="461665"/>
          </a:xfrm>
          <a:prstGeom prst="rect">
            <a:avLst/>
          </a:prstGeom>
        </p:spPr>
        <p:txBody>
          <a:bodyPr wrap="square">
            <a:spAutoFit/>
          </a:bodyPr>
          <a:lstStyle/>
          <a:p>
            <a:pPr>
              <a:spcBef>
                <a:spcPts val="600"/>
              </a:spcBef>
              <a:spcAft>
                <a:spcPts val="0"/>
              </a:spcAft>
            </a:pPr>
            <a:r>
              <a:rPr lang="vi-VN" sz="2400" dirty="0">
                <a:latin typeface="Times New Roman"/>
                <a:ea typeface="Arial"/>
              </a:rPr>
              <a:t>Hệ số lấp đầy cửa sổ khoảng K</a:t>
            </a:r>
            <a:r>
              <a:rPr lang="vi-VN" sz="2400" baseline="-25000" dirty="0">
                <a:latin typeface="Times New Roman"/>
                <a:ea typeface="Arial"/>
              </a:rPr>
              <a:t>u</a:t>
            </a:r>
            <a:r>
              <a:rPr lang="vi-VN" sz="2400" dirty="0">
                <a:latin typeface="Times New Roman"/>
                <a:ea typeface="Arial"/>
              </a:rPr>
              <a:t> &lt; 0,4.</a:t>
            </a:r>
            <a:endParaRPr lang="vi-VN" sz="2400" dirty="0">
              <a:effectLst/>
              <a:latin typeface="Times New Roman"/>
              <a:ea typeface="Arial"/>
            </a:endParaRPr>
          </a:p>
        </p:txBody>
      </p:sp>
    </p:spTree>
    <p:extLst>
      <p:ext uri="{BB962C8B-B14F-4D97-AF65-F5344CB8AC3E}">
        <p14:creationId xmlns:p14="http://schemas.microsoft.com/office/powerpoint/2010/main" val="605423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25</a:t>
            </a:fld>
            <a:endParaRPr lang="en-US" dirty="0"/>
          </a:p>
        </p:txBody>
      </p:sp>
      <p:sp>
        <p:nvSpPr>
          <p:cNvPr id="11" name="Content Placeholder 2"/>
          <p:cNvSpPr txBox="1">
            <a:spLocks/>
          </p:cNvSpPr>
          <p:nvPr/>
        </p:nvSpPr>
        <p:spPr>
          <a:xfrm>
            <a:off x="112381" y="1566862"/>
            <a:ext cx="5526419" cy="33861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Bước </a:t>
            </a:r>
            <a:r>
              <a:rPr lang="vi-VN" sz="2400" i="1" dirty="0">
                <a:solidFill>
                  <a:srgbClr val="0000CC"/>
                </a:solidFill>
              </a:rPr>
              <a:t>10. Cấu trúc biến áp </a:t>
            </a:r>
            <a:endParaRPr lang="vi-VN" sz="2400" i="1" dirty="0" smtClean="0">
              <a:solidFill>
                <a:srgbClr val="0000CC"/>
              </a:solidFill>
            </a:endParaRPr>
          </a:p>
          <a:p>
            <a:pPr marL="0" indent="0">
              <a:buNone/>
            </a:pPr>
            <a:r>
              <a:rPr lang="vi-VN" sz="2400" dirty="0"/>
              <a:t>Trong các biến áp flyback các cuộn dây thường được bố trí như hình 3.4 nhằm hạn chế một phần ảnh hưởng từ trường tần số cao.</a:t>
            </a:r>
            <a:endParaRPr lang="vi-VN" sz="2400" i="1" dirty="0">
              <a:solidFill>
                <a:srgbClr val="0000CC"/>
              </a:solidFill>
            </a:endParaRPr>
          </a:p>
          <a:p>
            <a:pPr marL="0" indent="0">
              <a:buNone/>
            </a:pPr>
            <a:endParaRPr lang="vi-VN" sz="2400" b="1" dirty="0"/>
          </a:p>
          <a:p>
            <a:pPr marL="0" indent="0">
              <a:buNone/>
            </a:pPr>
            <a:endParaRPr lang="vi-VN" sz="2400" dirty="0" smtClean="0"/>
          </a:p>
        </p:txBody>
      </p:sp>
      <p:grpSp>
        <p:nvGrpSpPr>
          <p:cNvPr id="8" name="Group 7"/>
          <p:cNvGrpSpPr/>
          <p:nvPr/>
        </p:nvGrpSpPr>
        <p:grpSpPr>
          <a:xfrm>
            <a:off x="5791200" y="914400"/>
            <a:ext cx="3143250" cy="5534660"/>
            <a:chOff x="0" y="0"/>
            <a:chExt cx="3143250" cy="5534660"/>
          </a:xfrm>
        </p:grpSpPr>
        <p:sp>
          <p:nvSpPr>
            <p:cNvPr id="9" name="Text Box 41"/>
            <p:cNvSpPr txBox="1">
              <a:spLocks noChangeArrowheads="1"/>
            </p:cNvSpPr>
            <p:nvPr/>
          </p:nvSpPr>
          <p:spPr bwMode="auto">
            <a:xfrm>
              <a:off x="47625" y="5076825"/>
              <a:ext cx="3095625" cy="45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indent="450215">
                <a:spcBef>
                  <a:spcPts val="600"/>
                </a:spcBef>
                <a:spcAft>
                  <a:spcPts val="0"/>
                </a:spcAft>
              </a:pPr>
              <a:r>
                <a:rPr lang="vi-VN" sz="1400">
                  <a:effectLst/>
                  <a:latin typeface="Times New Roman"/>
                  <a:ea typeface="Arial"/>
                </a:rPr>
                <a:t>Hình</a:t>
              </a:r>
              <a:r>
                <a:rPr lang="en-US" sz="1400">
                  <a:effectLst/>
                  <a:latin typeface="Times New Roman"/>
                  <a:ea typeface="Arial"/>
                </a:rPr>
                <a:t>3.4</a:t>
              </a:r>
              <a:r>
                <a:rPr lang="vi-VN" sz="1400">
                  <a:effectLst/>
                  <a:latin typeface="Times New Roman"/>
                  <a:ea typeface="Arial"/>
                </a:rPr>
                <a:t>. Bố trí dây quấn trong cửa sổ</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43250" cy="5076825"/>
            </a:xfrm>
            <a:prstGeom prst="rect">
              <a:avLst/>
            </a:prstGeom>
            <a:noFill/>
            <a:ln>
              <a:noFill/>
            </a:ln>
            <a:extLst/>
          </p:spPr>
        </p:pic>
      </p:grpSp>
    </p:spTree>
    <p:extLst>
      <p:ext uri="{BB962C8B-B14F-4D97-AF65-F5344CB8AC3E}">
        <p14:creationId xmlns:p14="http://schemas.microsoft.com/office/powerpoint/2010/main" val="3467884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990600"/>
                <a:ext cx="8382000" cy="5410200"/>
              </a:xfrm>
            </p:spPr>
            <p:txBody>
              <a:bodyPr>
                <a:normAutofit/>
              </a:bodyPr>
              <a:lstStyle/>
              <a:p>
                <a:pPr marL="0" indent="0">
                  <a:buNone/>
                </a:pPr>
                <a:r>
                  <a:rPr lang="vi-VN" sz="2400" b="1" dirty="0">
                    <a:solidFill>
                      <a:srgbClr val="FF0000"/>
                    </a:solidFill>
                  </a:rPr>
                  <a:t>6. Lựa chọn </a:t>
                </a:r>
                <a:r>
                  <a:rPr lang="vi-VN" sz="2400" b="1" dirty="0" smtClean="0">
                    <a:solidFill>
                      <a:srgbClr val="FF0000"/>
                    </a:solidFill>
                  </a:rPr>
                  <a:t>Mosfet</a:t>
                </a:r>
              </a:p>
              <a:p>
                <a:pPr marL="0" indent="0">
                  <a:buNone/>
                </a:pPr>
                <a:r>
                  <a:rPr lang="vi-VN" sz="2400" dirty="0">
                    <a:latin typeface="Times New Roman"/>
                    <a:ea typeface="Arial"/>
                  </a:rPr>
                  <a:t>V</a:t>
                </a:r>
                <a:r>
                  <a:rPr lang="vi-VN" sz="2400" baseline="-25000" dirty="0">
                    <a:latin typeface="Times New Roman"/>
                    <a:ea typeface="Arial"/>
                  </a:rPr>
                  <a:t>DSmax</a:t>
                </a:r>
                <a:r>
                  <a:rPr lang="vi-VN" sz="2400" dirty="0">
                    <a:latin typeface="Times New Roman"/>
                    <a:ea typeface="Arial"/>
                  </a:rPr>
                  <a:t> = V</a:t>
                </a:r>
                <a:r>
                  <a:rPr lang="vi-VN" sz="2400" baseline="-25000" dirty="0">
                    <a:latin typeface="Times New Roman"/>
                    <a:ea typeface="Arial"/>
                  </a:rPr>
                  <a:t>DCmax</a:t>
                </a:r>
                <a:r>
                  <a:rPr lang="vi-VN" sz="2400" dirty="0">
                    <a:latin typeface="Times New Roman"/>
                    <a:ea typeface="Arial"/>
                  </a:rPr>
                  <a:t> + V</a:t>
                </a:r>
                <a:r>
                  <a:rPr lang="vi-VN" sz="2400" baseline="-25000" dirty="0">
                    <a:latin typeface="Times New Roman"/>
                    <a:ea typeface="Arial"/>
                  </a:rPr>
                  <a:t>R</a:t>
                </a:r>
                <a:r>
                  <a:rPr lang="vi-VN" sz="2400" dirty="0">
                    <a:latin typeface="Times New Roman"/>
                    <a:ea typeface="Arial"/>
                  </a:rPr>
                  <a:t> +V</a:t>
                </a:r>
                <a:r>
                  <a:rPr lang="vi-VN" sz="2400" baseline="-25000" dirty="0">
                    <a:latin typeface="Times New Roman"/>
                    <a:ea typeface="Arial"/>
                  </a:rPr>
                  <a:t>spik</a:t>
                </a:r>
                <a:endParaRPr lang="vi-VN" sz="2400" dirty="0"/>
              </a:p>
              <a:p>
                <a:pPr marL="0" indent="0">
                  <a:buNone/>
                </a:pPr>
                <a14:m>
                  <m:oMath xmlns:m="http://schemas.openxmlformats.org/officeDocument/2006/math">
                    <m:sSub>
                      <m:sSubPr>
                        <m:ctrlPr>
                          <a:rPr lang="vi-VN" sz="2400" i="1">
                            <a:latin typeface="Cambria Math"/>
                          </a:rPr>
                        </m:ctrlPr>
                      </m:sSubPr>
                      <m:e>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𝑄𝑝𝑖𝑘</m:t>
                            </m:r>
                          </m:sub>
                        </m:sSub>
                        <m:r>
                          <a:rPr lang="vi-VN" sz="2400" i="1">
                            <a:effectLst/>
                            <a:latin typeface="Cambria Math"/>
                            <a:ea typeface="Arial"/>
                            <a:cs typeface="Times New Roman"/>
                          </a:rPr>
                          <m:t>=</m:t>
                        </m:r>
                        <m:r>
                          <a:rPr lang="vi-VN" sz="2400" i="1">
                            <a:effectLst/>
                            <a:latin typeface="Cambria Math"/>
                            <a:ea typeface="Arial"/>
                            <a:cs typeface="Times New Roman"/>
                          </a:rPr>
                          <m:t>𝐼</m:t>
                        </m:r>
                      </m:e>
                      <m:sub>
                        <m:r>
                          <a:rPr lang="vi-VN" sz="2400" i="1">
                            <a:effectLst/>
                            <a:latin typeface="Cambria Math"/>
                            <a:ea typeface="Arial"/>
                            <a:cs typeface="Times New Roman"/>
                          </a:rPr>
                          <m:t>𝑝</m:t>
                        </m:r>
                        <m:r>
                          <a:rPr lang="vi-VN" sz="2400" i="1">
                            <a:effectLst/>
                            <a:latin typeface="Cambria Math"/>
                            <a:ea typeface="Arial"/>
                            <a:cs typeface="Times New Roman"/>
                          </a:rPr>
                          <m:t> </m:t>
                        </m:r>
                        <m:r>
                          <a:rPr lang="vi-VN" sz="2400" i="1">
                            <a:effectLst/>
                            <a:latin typeface="Cambria Math"/>
                            <a:ea typeface="Arial"/>
                            <a:cs typeface="Times New Roman"/>
                          </a:rPr>
                          <m:t>𝑝𝑖𝑘</m:t>
                        </m:r>
                      </m:sub>
                    </m:sSub>
                    <m:r>
                      <a:rPr lang="vi-VN" sz="2400" i="1">
                        <a:effectLst/>
                        <a:latin typeface="Cambria Math"/>
                        <a:ea typeface="Arial"/>
                        <a:cs typeface="Times New Roman"/>
                      </a:rPr>
                      <m:t>=</m:t>
                    </m:r>
                    <m:f>
                      <m:fPr>
                        <m:ctrlPr>
                          <a:rPr lang="vi-VN" sz="2400" i="1">
                            <a:effectLst/>
                            <a:latin typeface="Cambria Math"/>
                          </a:rPr>
                        </m:ctrlPr>
                      </m:fPr>
                      <m:num>
                        <m:r>
                          <a:rPr lang="vi-VN" sz="2400" i="1">
                            <a:effectLst/>
                            <a:latin typeface="Cambria Math"/>
                            <a:ea typeface="Arial"/>
                            <a:cs typeface="Times New Roman"/>
                          </a:rPr>
                          <m:t>2.</m:t>
                        </m:r>
                        <m:sSub>
                          <m:sSubPr>
                            <m:ctrlPr>
                              <a:rPr lang="vi-VN" sz="2400" i="1">
                                <a:effectLst/>
                                <a:latin typeface="Cambria Math"/>
                              </a:rPr>
                            </m:ctrlPr>
                          </m:sSubPr>
                          <m:e>
                            <m:r>
                              <a:rPr lang="vi-VN" sz="2400" i="1">
                                <a:effectLst/>
                                <a:latin typeface="Cambria Math"/>
                                <a:ea typeface="Arial"/>
                                <a:cs typeface="Times New Roman"/>
                              </a:rPr>
                              <m:t>𝑃</m:t>
                            </m:r>
                          </m:e>
                          <m:sub>
                            <m:r>
                              <a:rPr lang="vi-VN" sz="2400" i="1">
                                <a:effectLst/>
                                <a:latin typeface="Cambria Math"/>
                                <a:ea typeface="Arial"/>
                                <a:cs typeface="Times New Roman"/>
                              </a:rPr>
                              <m:t>𝑖𝑛𝑚𝑖𝑛</m:t>
                            </m:r>
                          </m:sub>
                        </m:sSub>
                      </m:num>
                      <m:den>
                        <m:sSub>
                          <m:sSubPr>
                            <m:ctrlPr>
                              <a:rPr lang="vi-VN" sz="2400" i="1">
                                <a:effectLst/>
                                <a:latin typeface="Cambria Math"/>
                              </a:rPr>
                            </m:ctrlPr>
                          </m:sSubPr>
                          <m:e>
                            <m:r>
                              <a:rPr lang="vi-VN" sz="2400" i="1">
                                <a:effectLst/>
                                <a:latin typeface="Cambria Math"/>
                                <a:ea typeface="Arial"/>
                                <a:cs typeface="Times New Roman"/>
                              </a:rPr>
                              <m:t>𝑉</m:t>
                            </m:r>
                          </m:e>
                          <m:sub>
                            <m:r>
                              <a:rPr lang="vi-VN" sz="2400" i="1">
                                <a:effectLst/>
                                <a:latin typeface="Cambria Math"/>
                                <a:ea typeface="Arial"/>
                                <a:cs typeface="Times New Roman"/>
                              </a:rPr>
                              <m:t>𝐷𝐶𝑚𝑖𝑛</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𝐷</m:t>
                            </m:r>
                          </m:e>
                          <m:sub>
                            <m:r>
                              <a:rPr lang="vi-VN" sz="2400" i="1">
                                <a:effectLst/>
                                <a:latin typeface="Cambria Math"/>
                                <a:ea typeface="Arial"/>
                                <a:cs typeface="Times New Roman"/>
                              </a:rPr>
                              <m:t>𝑚𝑎𝑥</m:t>
                            </m:r>
                          </m:sub>
                        </m:sSub>
                      </m:den>
                    </m:f>
                  </m:oMath>
                </a14:m>
                <a:r>
                  <a:rPr lang="vi-VN" sz="2400" dirty="0" smtClean="0"/>
                  <a:t> </a:t>
                </a:r>
              </a:p>
              <a:p>
                <a:pPr marL="0" indent="0">
                  <a:buNone/>
                </a:pPr>
                <a14:m>
                  <m:oMath xmlns:m="http://schemas.openxmlformats.org/officeDocument/2006/math">
                    <m:sSub>
                      <m:sSubPr>
                        <m:ctrlPr>
                          <a:rPr lang="vi-VN" sz="2400" i="1">
                            <a:latin typeface="Cambria Math"/>
                          </a:rPr>
                        </m:ctrlPr>
                      </m:sSubPr>
                      <m:e>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𝑄𝑟𝑚𝑠</m:t>
                            </m:r>
                          </m:sub>
                        </m:sSub>
                        <m:r>
                          <a:rPr lang="vi-VN" sz="2400" i="1">
                            <a:effectLst/>
                            <a:latin typeface="Cambria Math"/>
                            <a:ea typeface="Arial"/>
                            <a:cs typeface="Times New Roman"/>
                          </a:rPr>
                          <m:t>=</m:t>
                        </m:r>
                        <m:r>
                          <a:rPr lang="vi-VN" sz="2400" i="1">
                            <a:effectLst/>
                            <a:latin typeface="Cambria Math"/>
                            <a:ea typeface="Arial"/>
                            <a:cs typeface="Times New Roman"/>
                          </a:rPr>
                          <m:t>𝐼</m:t>
                        </m:r>
                      </m:e>
                      <m:sub>
                        <m:r>
                          <a:rPr lang="vi-VN" sz="2400" i="1">
                            <a:effectLst/>
                            <a:latin typeface="Cambria Math"/>
                            <a:ea typeface="Arial"/>
                            <a:cs typeface="Times New Roman"/>
                          </a:rPr>
                          <m:t>𝑝𝑟𝑚𝑠</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𝑝</m:t>
                        </m:r>
                        <m:r>
                          <a:rPr lang="vi-VN" sz="2400" i="1">
                            <a:effectLst/>
                            <a:latin typeface="Cambria Math"/>
                            <a:ea typeface="Arial"/>
                            <a:cs typeface="Times New Roman"/>
                          </a:rPr>
                          <m:t> </m:t>
                        </m:r>
                        <m:r>
                          <a:rPr lang="vi-VN" sz="2400" i="1">
                            <a:effectLst/>
                            <a:latin typeface="Cambria Math"/>
                            <a:ea typeface="Arial"/>
                            <a:cs typeface="Times New Roman"/>
                          </a:rPr>
                          <m:t>𝑝𝑖𝑘</m:t>
                        </m:r>
                      </m:sub>
                    </m:sSub>
                    <m:r>
                      <a:rPr lang="vi-VN" sz="2400" i="1">
                        <a:effectLst/>
                        <a:latin typeface="Cambria Math"/>
                        <a:ea typeface="Arial"/>
                        <a:cs typeface="Times New Roman"/>
                      </a:rPr>
                      <m:t>.</m:t>
                    </m:r>
                    <m:rad>
                      <m:radPr>
                        <m:degHide m:val="on"/>
                        <m:ctrlPr>
                          <a:rPr lang="vi-VN" sz="2400" i="1">
                            <a:effectLst/>
                            <a:latin typeface="Cambria Math"/>
                          </a:rPr>
                        </m:ctrlPr>
                      </m:radPr>
                      <m:deg/>
                      <m:e>
                        <m:f>
                          <m:fPr>
                            <m:ctrlPr>
                              <a:rPr lang="vi-VN" sz="2400" i="1">
                                <a:effectLst/>
                                <a:latin typeface="Cambria Math"/>
                              </a:rPr>
                            </m:ctrlPr>
                          </m:fPr>
                          <m:num>
                            <m:sSub>
                              <m:sSubPr>
                                <m:ctrlPr>
                                  <a:rPr lang="vi-VN" sz="2400" i="1">
                                    <a:effectLst/>
                                    <a:latin typeface="Cambria Math"/>
                                  </a:rPr>
                                </m:ctrlPr>
                              </m:sSubPr>
                              <m:e>
                                <m:r>
                                  <a:rPr lang="vi-VN" sz="2400" i="1">
                                    <a:effectLst/>
                                    <a:latin typeface="Cambria Math"/>
                                    <a:ea typeface="Arial"/>
                                    <a:cs typeface="Times New Roman"/>
                                  </a:rPr>
                                  <m:t>𝐷</m:t>
                                </m:r>
                              </m:e>
                              <m:sub>
                                <m:r>
                                  <a:rPr lang="vi-VN" sz="2400" i="1">
                                    <a:effectLst/>
                                    <a:latin typeface="Cambria Math"/>
                                    <a:ea typeface="Arial"/>
                                    <a:cs typeface="Times New Roman"/>
                                  </a:rPr>
                                  <m:t>𝑚𝑎𝑥</m:t>
                                </m:r>
                              </m:sub>
                            </m:sSub>
                          </m:num>
                          <m:den>
                            <m:r>
                              <a:rPr lang="vi-VN" sz="2400" i="1">
                                <a:effectLst/>
                                <a:latin typeface="Cambria Math"/>
                                <a:ea typeface="Arial"/>
                                <a:cs typeface="Times New Roman"/>
                              </a:rPr>
                              <m:t>3</m:t>
                            </m:r>
                          </m:den>
                        </m:f>
                      </m:e>
                    </m:rad>
                  </m:oMath>
                </a14:m>
                <a:r>
                  <a:rPr lang="vi-VN" sz="2400" dirty="0" smtClean="0"/>
                  <a:t> </a:t>
                </a:r>
              </a:p>
              <a:p>
                <a:pPr marL="0" indent="0">
                  <a:buNone/>
                </a:pPr>
                <a:endParaRPr lang="vi-VN" sz="2400" dirty="0"/>
              </a:p>
              <a:p>
                <a:pPr marL="0" indent="0">
                  <a:buNone/>
                </a:pPr>
                <a:endParaRPr lang="vi-VN" sz="2400" dirty="0" smtClean="0"/>
              </a:p>
              <a:p>
                <a:pPr marL="0" indent="0">
                  <a:buNone/>
                </a:pPr>
                <a:endParaRPr lang="vi-VN" sz="2400" dirty="0"/>
              </a:p>
              <a:p>
                <a:pPr marL="0" indent="0">
                  <a:buNone/>
                </a:pPr>
                <a:endParaRPr lang="vi-VN" sz="2400" dirty="0" smtClean="0"/>
              </a:p>
              <a:p>
                <a:pPr marL="0" indent="0">
                  <a:buNone/>
                </a:pPr>
                <a:endParaRPr lang="vi-VN" sz="2400" dirty="0" smtClean="0"/>
              </a:p>
              <a:p>
                <a:pPr marL="0" indent="0">
                  <a:buNone/>
                </a:pPr>
                <a:r>
                  <a:rPr lang="vi-VN" sz="2400" dirty="0" smtClean="0"/>
                  <a:t>Quan hệ giữa điện áp mosfet và tỷ số vòng dây</a:t>
                </a:r>
                <a:endParaRPr lang="vi-VN"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990600"/>
                <a:ext cx="8382000" cy="5410200"/>
              </a:xfrm>
              <a:blipFill rotWithShape="1">
                <a:blip r:embed="rId2"/>
                <a:stretch>
                  <a:fillRect l="-1091" t="-789"/>
                </a:stretch>
              </a:blipFill>
            </p:spPr>
            <p:txBody>
              <a:bodyPr/>
              <a:lstStyle/>
              <a:p>
                <a:r>
                  <a:rPr lang="vi-VN">
                    <a:noFill/>
                  </a:rPr>
                  <a:t> </a:t>
                </a:r>
              </a:p>
            </p:txBody>
          </p:sp>
        </mc:Fallback>
      </mc:AlternateContent>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26</a:t>
            </a:fld>
            <a:endParaRPr lang="en-US" dirty="0"/>
          </a:p>
        </p:txBody>
      </p:sp>
      <p:grpSp>
        <p:nvGrpSpPr>
          <p:cNvPr id="6" name="Group 5"/>
          <p:cNvGrpSpPr/>
          <p:nvPr/>
        </p:nvGrpSpPr>
        <p:grpSpPr>
          <a:xfrm>
            <a:off x="2209800" y="3276600"/>
            <a:ext cx="3786505" cy="2404745"/>
            <a:chOff x="0" y="0"/>
            <a:chExt cx="3786809" cy="240527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86809" cy="2405270"/>
            </a:xfrm>
            <a:prstGeom prst="rect">
              <a:avLst/>
            </a:prstGeom>
            <a:noFill/>
            <a:ln>
              <a:noFill/>
            </a:ln>
          </p:spPr>
        </p:pic>
        <p:cxnSp>
          <p:nvCxnSpPr>
            <p:cNvPr id="8" name="Straight Connector 7"/>
            <p:cNvCxnSpPr/>
            <p:nvPr/>
          </p:nvCxnSpPr>
          <p:spPr>
            <a:xfrm flipV="1">
              <a:off x="258417" y="586409"/>
              <a:ext cx="3388360" cy="1496530"/>
            </a:xfrm>
            <a:prstGeom prst="line">
              <a:avLst/>
            </a:prstGeom>
            <a:noFill/>
            <a:ln w="28575" cap="flat" cmpd="sng" algn="ctr">
              <a:solidFill>
                <a:sysClr val="windowText" lastClr="000000"/>
              </a:solidFill>
              <a:prstDash val="solid"/>
            </a:ln>
            <a:effectLst/>
          </p:spPr>
        </p:cxnSp>
      </p:grpSp>
    </p:spTree>
    <p:extLst>
      <p:ext uri="{BB962C8B-B14F-4D97-AF65-F5344CB8AC3E}">
        <p14:creationId xmlns:p14="http://schemas.microsoft.com/office/powerpoint/2010/main" val="458909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p:sp>
        <p:nvSpPr>
          <p:cNvPr id="3" name="Content Placeholder 2"/>
          <p:cNvSpPr>
            <a:spLocks noGrp="1"/>
          </p:cNvSpPr>
          <p:nvPr>
            <p:ph idx="1"/>
          </p:nvPr>
        </p:nvSpPr>
        <p:spPr>
          <a:xfrm>
            <a:off x="304800" y="914400"/>
            <a:ext cx="8382000" cy="5410200"/>
          </a:xfrm>
        </p:spPr>
        <p:txBody>
          <a:bodyPr>
            <a:normAutofit/>
          </a:bodyPr>
          <a:lstStyle/>
          <a:p>
            <a:pPr marL="0" indent="0">
              <a:buNone/>
            </a:pPr>
            <a:r>
              <a:rPr lang="vi-VN" sz="2400" b="1" dirty="0">
                <a:solidFill>
                  <a:srgbClr val="FF0000"/>
                </a:solidFill>
              </a:rPr>
              <a:t>7. Tính toán mạch snubber</a:t>
            </a:r>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27</a:t>
            </a:fld>
            <a:endParaRPr lang="en-US" dirty="0"/>
          </a:p>
        </p:txBody>
      </p:sp>
      <p:grpSp>
        <p:nvGrpSpPr>
          <p:cNvPr id="6" name="Group 5"/>
          <p:cNvGrpSpPr/>
          <p:nvPr/>
        </p:nvGrpSpPr>
        <p:grpSpPr>
          <a:xfrm>
            <a:off x="380999" y="1581150"/>
            <a:ext cx="8610601" cy="3448050"/>
            <a:chOff x="0" y="0"/>
            <a:chExt cx="5514975" cy="2266950"/>
          </a:xfrm>
        </p:grpSpPr>
        <p:grpSp>
          <p:nvGrpSpPr>
            <p:cNvPr id="7" name="Group 6"/>
            <p:cNvGrpSpPr/>
            <p:nvPr/>
          </p:nvGrpSpPr>
          <p:grpSpPr>
            <a:xfrm>
              <a:off x="0" y="0"/>
              <a:ext cx="5514975" cy="1933575"/>
              <a:chOff x="0" y="0"/>
              <a:chExt cx="5514975" cy="1933575"/>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9550"/>
                <a:ext cx="2743200" cy="1724025"/>
              </a:xfrm>
              <a:prstGeom prst="rect">
                <a:avLst/>
              </a:prstGeom>
              <a:noFill/>
              <a:ln>
                <a:noFill/>
              </a:ln>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5125" y="0"/>
                <a:ext cx="2609850" cy="1933575"/>
              </a:xfrm>
              <a:prstGeom prst="rect">
                <a:avLst/>
              </a:prstGeom>
              <a:noFill/>
              <a:ln>
                <a:noFill/>
              </a:ln>
            </p:spPr>
          </p:pic>
        </p:grpSp>
        <p:sp>
          <p:nvSpPr>
            <p:cNvPr id="8" name="Text Box 11"/>
            <p:cNvSpPr txBox="1"/>
            <p:nvPr/>
          </p:nvSpPr>
          <p:spPr>
            <a:xfrm>
              <a:off x="1143000" y="1933575"/>
              <a:ext cx="1057275" cy="3333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450215" defTabSz="914400" eaLnBrk="1" fontAlgn="auto" latinLnBrk="0" hangingPunct="1">
                <a:lnSpc>
                  <a:spcPct val="100000"/>
                </a:lnSpc>
                <a:spcBef>
                  <a:spcPts val="60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uLnTx/>
                  <a:uFillTx/>
                  <a:latin typeface="Times New Roman"/>
                  <a:ea typeface="Arial"/>
                  <a:cs typeface="+mn-cs"/>
                </a:rPr>
                <a:t>a.</a:t>
              </a:r>
              <a:endParaRPr kumimoji="0" lang="vi-VN" sz="2400" b="0" i="0" u="none" strike="noStrike" kern="0" cap="none" spc="0" normalizeH="0" baseline="0" noProof="0">
                <a:ln>
                  <a:noFill/>
                </a:ln>
                <a:solidFill>
                  <a:sysClr val="windowText" lastClr="000000"/>
                </a:solidFill>
                <a:effectLst/>
                <a:uLnTx/>
                <a:uFillTx/>
                <a:latin typeface="Times New Roman"/>
                <a:ea typeface="Arial"/>
                <a:cs typeface="+mn-cs"/>
              </a:endParaRPr>
            </a:p>
          </p:txBody>
        </p:sp>
        <p:sp>
          <p:nvSpPr>
            <p:cNvPr id="9" name="Text Box 13"/>
            <p:cNvSpPr txBox="1"/>
            <p:nvPr/>
          </p:nvSpPr>
          <p:spPr>
            <a:xfrm>
              <a:off x="3895725" y="1914525"/>
              <a:ext cx="1057275" cy="3333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450215" defTabSz="914400" eaLnBrk="1" fontAlgn="auto" latinLnBrk="0" hangingPunct="1">
                <a:lnSpc>
                  <a:spcPct val="100000"/>
                </a:lnSpc>
                <a:spcBef>
                  <a:spcPts val="60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uLnTx/>
                  <a:uFillTx/>
                  <a:latin typeface="Times New Roman"/>
                  <a:ea typeface="Arial"/>
                  <a:cs typeface="+mn-cs"/>
                </a:rPr>
                <a:t>b.</a:t>
              </a:r>
              <a:endParaRPr kumimoji="0" lang="vi-VN" sz="2400" b="0" i="0" u="none" strike="noStrike" kern="0" cap="none" spc="0" normalizeH="0" baseline="0" noProof="0">
                <a:ln>
                  <a:noFill/>
                </a:ln>
                <a:solidFill>
                  <a:sysClr val="windowText" lastClr="000000"/>
                </a:solidFill>
                <a:effectLst/>
                <a:uLnTx/>
                <a:uFillTx/>
                <a:latin typeface="Times New Roman"/>
                <a:ea typeface="Arial"/>
                <a:cs typeface="+mn-cs"/>
              </a:endParaRP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599" y="4876800"/>
            <a:ext cx="4143375" cy="83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830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990600"/>
                <a:ext cx="8382000" cy="5410200"/>
              </a:xfrm>
            </p:spPr>
            <p:txBody>
              <a:bodyPr>
                <a:normAutofit/>
              </a:bodyPr>
              <a:lstStyle/>
              <a:p>
                <a:pPr marL="0" indent="0">
                  <a:buNone/>
                </a:pPr>
                <a:r>
                  <a:rPr lang="vi-VN" sz="2400" b="1" dirty="0">
                    <a:solidFill>
                      <a:srgbClr val="FF0000"/>
                    </a:solidFill>
                  </a:rPr>
                  <a:t>8. Lựa chọn diode chỉnh lưu đầu </a:t>
                </a:r>
                <a:r>
                  <a:rPr lang="vi-VN" sz="2400" b="1" dirty="0" smtClean="0">
                    <a:solidFill>
                      <a:srgbClr val="FF0000"/>
                    </a:solidFill>
                  </a:rPr>
                  <a:t>ra</a:t>
                </a:r>
                <a:endParaRPr lang="en-US" sz="2400" b="1" dirty="0" smtClean="0">
                  <a:solidFill>
                    <a:srgbClr val="FF0000"/>
                  </a:solidFill>
                </a:endParaRPr>
              </a:p>
              <a:p>
                <a:pPr marL="0" indent="0">
                  <a:buNone/>
                </a:pPr>
                <a:r>
                  <a:rPr lang="vi-VN" sz="2400" dirty="0">
                    <a:latin typeface="Times New Roman"/>
                    <a:ea typeface="Arial"/>
                  </a:rPr>
                  <a:t>V</a:t>
                </a:r>
                <a:r>
                  <a:rPr lang="vi-VN" sz="2400" baseline="-25000" dirty="0">
                    <a:latin typeface="Times New Roman"/>
                    <a:ea typeface="Arial"/>
                  </a:rPr>
                  <a:t>Dmax</a:t>
                </a:r>
                <a:r>
                  <a:rPr lang="vi-VN" sz="2400" dirty="0">
                    <a:latin typeface="Times New Roman"/>
                    <a:ea typeface="Arial"/>
                  </a:rPr>
                  <a:t> = V</a:t>
                </a:r>
                <a:r>
                  <a:rPr lang="vi-VN" sz="2400" baseline="-25000" dirty="0">
                    <a:latin typeface="Times New Roman"/>
                    <a:ea typeface="Arial"/>
                  </a:rPr>
                  <a:t>O</a:t>
                </a:r>
                <a:r>
                  <a:rPr lang="vi-VN" sz="2400" dirty="0">
                    <a:latin typeface="Times New Roman"/>
                    <a:ea typeface="Arial"/>
                  </a:rPr>
                  <a:t> +</a:t>
                </a:r>
                <a:r>
                  <a:rPr lang="vi-VN" sz="2400" dirty="0" smtClean="0">
                    <a:latin typeface="Times New Roman"/>
                    <a:ea typeface="Arial"/>
                  </a:rPr>
                  <a:t>V</a:t>
                </a:r>
                <a:r>
                  <a:rPr lang="vi-VN" sz="2400" baseline="-25000" dirty="0" smtClean="0">
                    <a:latin typeface="Times New Roman"/>
                    <a:ea typeface="Arial"/>
                  </a:rPr>
                  <a:t>DCmax</a:t>
                </a:r>
                <a:r>
                  <a:rPr lang="vi-VN" sz="2400" dirty="0" smtClean="0">
                    <a:latin typeface="Times New Roman"/>
                    <a:ea typeface="Arial"/>
                  </a:rPr>
                  <a:t>.N</a:t>
                </a:r>
                <a:r>
                  <a:rPr lang="vi-VN" sz="2400" baseline="-25000" dirty="0" smtClean="0">
                    <a:latin typeface="Times New Roman"/>
                    <a:ea typeface="Arial"/>
                  </a:rPr>
                  <a:t>s</a:t>
                </a:r>
                <a:r>
                  <a:rPr lang="vi-VN" sz="2400" dirty="0" smtClean="0">
                    <a:latin typeface="Times New Roman"/>
                    <a:ea typeface="Arial"/>
                  </a:rPr>
                  <a:t>/N</a:t>
                </a:r>
                <a:r>
                  <a:rPr lang="vi-VN" sz="2400" baseline="-25000" dirty="0" smtClean="0">
                    <a:latin typeface="Times New Roman"/>
                    <a:ea typeface="Arial"/>
                  </a:rPr>
                  <a:t>p</a:t>
                </a:r>
                <a:endParaRPr lang="en-US" sz="2400" baseline="-25000" dirty="0" smtClean="0">
                  <a:latin typeface="Times New Roman"/>
                  <a:ea typeface="Arial"/>
                </a:endParaRPr>
              </a:p>
              <a:p>
                <a:pPr marL="0" indent="0">
                  <a:buNone/>
                </a:pPr>
                <a14:m>
                  <m:oMath xmlns:m="http://schemas.openxmlformats.org/officeDocument/2006/math">
                    <m:sSub>
                      <m:sSubPr>
                        <m:ctrlPr>
                          <a:rPr lang="vi-VN" sz="2400" i="1">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𝐷</m:t>
                        </m:r>
                        <m:r>
                          <a:rPr lang="vi-VN" sz="2400" i="1">
                            <a:effectLst/>
                            <a:latin typeface="Cambria Math"/>
                            <a:ea typeface="Arial"/>
                            <a:cs typeface="Times New Roman"/>
                          </a:rPr>
                          <m:t> </m:t>
                        </m:r>
                        <m:r>
                          <a:rPr lang="vi-VN" sz="2400" i="1">
                            <a:effectLst/>
                            <a:latin typeface="Cambria Math"/>
                            <a:ea typeface="Arial"/>
                            <a:cs typeface="Times New Roman"/>
                          </a:rPr>
                          <m:t>𝑟𝑚𝑠</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𝑠</m:t>
                        </m:r>
                        <m:r>
                          <a:rPr lang="vi-VN" sz="2400" i="1">
                            <a:effectLst/>
                            <a:latin typeface="Cambria Math"/>
                            <a:ea typeface="Arial"/>
                            <a:cs typeface="Times New Roman"/>
                          </a:rPr>
                          <m:t> </m:t>
                        </m:r>
                        <m:r>
                          <a:rPr lang="vi-VN" sz="2400" i="1">
                            <a:effectLst/>
                            <a:latin typeface="Cambria Math"/>
                            <a:ea typeface="Arial"/>
                            <a:cs typeface="Times New Roman"/>
                          </a:rPr>
                          <m:t>𝑟𝑚𝑠</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𝑠</m:t>
                        </m:r>
                        <m:r>
                          <a:rPr lang="vi-VN" sz="2400" i="1">
                            <a:effectLst/>
                            <a:latin typeface="Cambria Math"/>
                            <a:ea typeface="Arial"/>
                            <a:cs typeface="Times New Roman"/>
                          </a:rPr>
                          <m:t> </m:t>
                        </m:r>
                        <m:r>
                          <a:rPr lang="vi-VN" sz="2400" i="1">
                            <a:effectLst/>
                            <a:latin typeface="Cambria Math"/>
                            <a:ea typeface="Arial"/>
                            <a:cs typeface="Times New Roman"/>
                          </a:rPr>
                          <m:t>𝑝𝑖𝑘</m:t>
                        </m:r>
                      </m:sub>
                    </m:sSub>
                    <m:r>
                      <a:rPr lang="vi-VN" sz="2400" i="1">
                        <a:effectLst/>
                        <a:latin typeface="Cambria Math"/>
                        <a:ea typeface="Arial"/>
                        <a:cs typeface="Times New Roman"/>
                      </a:rPr>
                      <m:t>.</m:t>
                    </m:r>
                    <m:rad>
                      <m:radPr>
                        <m:degHide m:val="on"/>
                        <m:ctrlPr>
                          <a:rPr lang="vi-VN" sz="2400" i="1">
                            <a:effectLst/>
                            <a:latin typeface="Cambria Math"/>
                          </a:rPr>
                        </m:ctrlPr>
                      </m:radPr>
                      <m:deg/>
                      <m:e>
                        <m:f>
                          <m:fPr>
                            <m:ctrlPr>
                              <a:rPr lang="vi-VN" sz="2400" i="1">
                                <a:effectLst/>
                                <a:latin typeface="Cambria Math"/>
                              </a:rPr>
                            </m:ctrlPr>
                          </m:fPr>
                          <m:num>
                            <m:r>
                              <a:rPr lang="vi-VN" sz="2400" i="1">
                                <a:effectLst/>
                                <a:latin typeface="Cambria Math"/>
                                <a:ea typeface="Arial"/>
                                <a:cs typeface="Times New Roman"/>
                              </a:rPr>
                              <m:t>1−</m:t>
                            </m:r>
                            <m:sSub>
                              <m:sSubPr>
                                <m:ctrlPr>
                                  <a:rPr lang="vi-VN" sz="2400" i="1">
                                    <a:effectLst/>
                                    <a:latin typeface="Cambria Math"/>
                                  </a:rPr>
                                </m:ctrlPr>
                              </m:sSubPr>
                              <m:e>
                                <m:r>
                                  <a:rPr lang="vi-VN" sz="2400" i="1">
                                    <a:effectLst/>
                                    <a:latin typeface="Cambria Math"/>
                                    <a:ea typeface="Arial"/>
                                    <a:cs typeface="Times New Roman"/>
                                  </a:rPr>
                                  <m:t>𝐷</m:t>
                                </m:r>
                              </m:e>
                              <m:sub>
                                <m:r>
                                  <a:rPr lang="vi-VN" sz="2400" i="1">
                                    <a:effectLst/>
                                    <a:latin typeface="Cambria Math"/>
                                    <a:ea typeface="Arial"/>
                                    <a:cs typeface="Times New Roman"/>
                                  </a:rPr>
                                  <m:t>𝑚𝑎𝑥</m:t>
                                </m:r>
                              </m:sub>
                            </m:sSub>
                          </m:num>
                          <m:den>
                            <m:r>
                              <a:rPr lang="vi-VN" sz="2400" i="1">
                                <a:effectLst/>
                                <a:latin typeface="Cambria Math"/>
                                <a:ea typeface="Arial"/>
                                <a:cs typeface="Times New Roman"/>
                              </a:rPr>
                              <m:t>3</m:t>
                            </m:r>
                          </m:den>
                        </m:f>
                      </m:e>
                    </m:rad>
                  </m:oMath>
                </a14:m>
                <a:r>
                  <a:rPr lang="en-US" sz="2400" dirty="0" smtClean="0">
                    <a:latin typeface="Times New Roman"/>
                  </a:rPr>
                  <a:t> </a:t>
                </a:r>
                <a:endParaRPr lang="en-US" sz="2400" dirty="0">
                  <a:latin typeface="Times New Roman"/>
                </a:endParaRPr>
              </a:p>
              <a:p>
                <a:pPr marL="0" indent="0">
                  <a:buNone/>
                </a:pPr>
                <a:endParaRPr lang="vi-VN"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990600"/>
                <a:ext cx="8382000" cy="5410200"/>
              </a:xfrm>
              <a:blipFill rotWithShape="1">
                <a:blip r:embed="rId2"/>
                <a:stretch>
                  <a:fillRect l="-1091" t="-1015"/>
                </a:stretch>
              </a:blipFill>
            </p:spPr>
            <p:txBody>
              <a:bodyPr/>
              <a:lstStyle/>
              <a:p>
                <a:r>
                  <a:rPr lang="vi-VN">
                    <a:noFill/>
                  </a:rPr>
                  <a:t> </a:t>
                </a:r>
              </a:p>
            </p:txBody>
          </p:sp>
        </mc:Fallback>
      </mc:AlternateContent>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28</a:t>
            </a:fld>
            <a:endParaRPr lang="en-US" dirty="0"/>
          </a:p>
        </p:txBody>
      </p:sp>
      <p:grpSp>
        <p:nvGrpSpPr>
          <p:cNvPr id="6" name="Group 5"/>
          <p:cNvGrpSpPr/>
          <p:nvPr/>
        </p:nvGrpSpPr>
        <p:grpSpPr>
          <a:xfrm>
            <a:off x="1623943" y="2767499"/>
            <a:ext cx="6114645" cy="3759760"/>
            <a:chOff x="0" y="0"/>
            <a:chExt cx="4281054" cy="3025140"/>
          </a:xfrm>
        </p:grpSpPr>
        <p:grpSp>
          <p:nvGrpSpPr>
            <p:cNvPr id="7" name="Group 6"/>
            <p:cNvGrpSpPr/>
            <p:nvPr/>
          </p:nvGrpSpPr>
          <p:grpSpPr>
            <a:xfrm>
              <a:off x="166254" y="0"/>
              <a:ext cx="3740785" cy="2581910"/>
              <a:chOff x="0" y="0"/>
              <a:chExt cx="3741313" cy="2582214"/>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41313" cy="2582214"/>
              </a:xfrm>
              <a:prstGeom prst="rect">
                <a:avLst/>
              </a:prstGeom>
              <a:noFill/>
              <a:ln>
                <a:noFill/>
              </a:ln>
            </p:spPr>
          </p:pic>
          <p:sp>
            <p:nvSpPr>
              <p:cNvPr id="10" name="Freeform 9"/>
              <p:cNvSpPr/>
              <p:nvPr/>
            </p:nvSpPr>
            <p:spPr>
              <a:xfrm>
                <a:off x="212501" y="257577"/>
                <a:ext cx="3429000" cy="1826527"/>
              </a:xfrm>
              <a:custGeom>
                <a:avLst/>
                <a:gdLst>
                  <a:gd name="connsiteX0" fmla="*/ 0 w 3429000"/>
                  <a:gd name="connsiteY0" fmla="*/ 0 h 1775012"/>
                  <a:gd name="connsiteX1" fmla="*/ 3429000 w 3429000"/>
                  <a:gd name="connsiteY1" fmla="*/ 1775012 h 1775012"/>
                  <a:gd name="connsiteX2" fmla="*/ 3429000 w 3429000"/>
                  <a:gd name="connsiteY2" fmla="*/ 1775012 h 1775012"/>
                  <a:gd name="connsiteX0" fmla="*/ 0 w 3429000"/>
                  <a:gd name="connsiteY0" fmla="*/ 0 h 1775012"/>
                  <a:gd name="connsiteX1" fmla="*/ 605118 w 3429000"/>
                  <a:gd name="connsiteY1" fmla="*/ 551388 h 1775012"/>
                  <a:gd name="connsiteX2" fmla="*/ 3429000 w 3429000"/>
                  <a:gd name="connsiteY2" fmla="*/ 1775012 h 1775012"/>
                  <a:gd name="connsiteX3" fmla="*/ 3429000 w 3429000"/>
                  <a:gd name="connsiteY3" fmla="*/ 1775012 h 1775012"/>
                  <a:gd name="connsiteX0" fmla="*/ 0 w 3429000"/>
                  <a:gd name="connsiteY0" fmla="*/ 0 h 1775012"/>
                  <a:gd name="connsiteX1" fmla="*/ 605118 w 3429000"/>
                  <a:gd name="connsiteY1" fmla="*/ 551388 h 1775012"/>
                  <a:gd name="connsiteX2" fmla="*/ 1250576 w 3429000"/>
                  <a:gd name="connsiteY2" fmla="*/ 1170017 h 1775012"/>
                  <a:gd name="connsiteX3" fmla="*/ 3429000 w 3429000"/>
                  <a:gd name="connsiteY3" fmla="*/ 1775012 h 1775012"/>
                  <a:gd name="connsiteX4" fmla="*/ 3429000 w 3429000"/>
                  <a:gd name="connsiteY4" fmla="*/ 1775012 h 1775012"/>
                  <a:gd name="connsiteX0" fmla="*/ 0 w 3429000"/>
                  <a:gd name="connsiteY0" fmla="*/ 0 h 1775012"/>
                  <a:gd name="connsiteX1" fmla="*/ 416860 w 3429000"/>
                  <a:gd name="connsiteY1" fmla="*/ 551446 h 1775012"/>
                  <a:gd name="connsiteX2" fmla="*/ 1250576 w 3429000"/>
                  <a:gd name="connsiteY2" fmla="*/ 1170017 h 1775012"/>
                  <a:gd name="connsiteX3" fmla="*/ 3429000 w 3429000"/>
                  <a:gd name="connsiteY3" fmla="*/ 1775012 h 1775012"/>
                  <a:gd name="connsiteX4" fmla="*/ 3429000 w 3429000"/>
                  <a:gd name="connsiteY4" fmla="*/ 1775012 h 1775012"/>
                  <a:gd name="connsiteX0" fmla="*/ 0 w 3429000"/>
                  <a:gd name="connsiteY0" fmla="*/ 0 h 1775012"/>
                  <a:gd name="connsiteX1" fmla="*/ 416860 w 3429000"/>
                  <a:gd name="connsiteY1" fmla="*/ 551446 h 1775012"/>
                  <a:gd name="connsiteX2" fmla="*/ 779929 w 3429000"/>
                  <a:gd name="connsiteY2" fmla="*/ 901048 h 1775012"/>
                  <a:gd name="connsiteX3" fmla="*/ 1250576 w 3429000"/>
                  <a:gd name="connsiteY3" fmla="*/ 1170017 h 1775012"/>
                  <a:gd name="connsiteX4" fmla="*/ 3429000 w 3429000"/>
                  <a:gd name="connsiteY4" fmla="*/ 1775012 h 1775012"/>
                  <a:gd name="connsiteX5" fmla="*/ 3429000 w 3429000"/>
                  <a:gd name="connsiteY5" fmla="*/ 1775012 h 1775012"/>
                  <a:gd name="connsiteX0" fmla="*/ 0 w 3429000"/>
                  <a:gd name="connsiteY0" fmla="*/ 0 h 1775012"/>
                  <a:gd name="connsiteX1" fmla="*/ 416860 w 3429000"/>
                  <a:gd name="connsiteY1" fmla="*/ 551446 h 1775012"/>
                  <a:gd name="connsiteX2" fmla="*/ 779929 w 3429000"/>
                  <a:gd name="connsiteY2" fmla="*/ 901048 h 1775012"/>
                  <a:gd name="connsiteX3" fmla="*/ 1411941 w 3429000"/>
                  <a:gd name="connsiteY3" fmla="*/ 1318074 h 1775012"/>
                  <a:gd name="connsiteX4" fmla="*/ 3429000 w 3429000"/>
                  <a:gd name="connsiteY4" fmla="*/ 1775012 h 1775012"/>
                  <a:gd name="connsiteX5" fmla="*/ 3429000 w 3429000"/>
                  <a:gd name="connsiteY5" fmla="*/ 1775012 h 1775012"/>
                  <a:gd name="connsiteX0" fmla="*/ 0 w 3429000"/>
                  <a:gd name="connsiteY0" fmla="*/ 0 h 1775012"/>
                  <a:gd name="connsiteX1" fmla="*/ 416860 w 3429000"/>
                  <a:gd name="connsiteY1" fmla="*/ 551446 h 1775012"/>
                  <a:gd name="connsiteX2" fmla="*/ 779929 w 3429000"/>
                  <a:gd name="connsiteY2" fmla="*/ 901048 h 1775012"/>
                  <a:gd name="connsiteX3" fmla="*/ 1411941 w 3429000"/>
                  <a:gd name="connsiteY3" fmla="*/ 1318074 h 1775012"/>
                  <a:gd name="connsiteX4" fmla="*/ 2299447 w 3429000"/>
                  <a:gd name="connsiteY4" fmla="*/ 1573472 h 1775012"/>
                  <a:gd name="connsiteX5" fmla="*/ 3429000 w 3429000"/>
                  <a:gd name="connsiteY5" fmla="*/ 1775012 h 1775012"/>
                  <a:gd name="connsiteX6" fmla="*/ 3429000 w 3429000"/>
                  <a:gd name="connsiteY6" fmla="*/ 1775012 h 1775012"/>
                  <a:gd name="connsiteX0" fmla="*/ 0 w 3429000"/>
                  <a:gd name="connsiteY0" fmla="*/ 0 h 1775012"/>
                  <a:gd name="connsiteX1" fmla="*/ 215154 w 3429000"/>
                  <a:gd name="connsiteY1" fmla="*/ 322880 h 1775012"/>
                  <a:gd name="connsiteX2" fmla="*/ 779929 w 3429000"/>
                  <a:gd name="connsiteY2" fmla="*/ 901048 h 1775012"/>
                  <a:gd name="connsiteX3" fmla="*/ 1411941 w 3429000"/>
                  <a:gd name="connsiteY3" fmla="*/ 1318074 h 1775012"/>
                  <a:gd name="connsiteX4" fmla="*/ 2299447 w 3429000"/>
                  <a:gd name="connsiteY4" fmla="*/ 1573472 h 1775012"/>
                  <a:gd name="connsiteX5" fmla="*/ 3429000 w 3429000"/>
                  <a:gd name="connsiteY5" fmla="*/ 1775012 h 1775012"/>
                  <a:gd name="connsiteX6" fmla="*/ 3429000 w 3429000"/>
                  <a:gd name="connsiteY6" fmla="*/ 1775012 h 1775012"/>
                  <a:gd name="connsiteX0" fmla="*/ 0 w 3429000"/>
                  <a:gd name="connsiteY0" fmla="*/ 0 h 1775012"/>
                  <a:gd name="connsiteX1" fmla="*/ 215154 w 3429000"/>
                  <a:gd name="connsiteY1" fmla="*/ 322880 h 1775012"/>
                  <a:gd name="connsiteX2" fmla="*/ 779929 w 3429000"/>
                  <a:gd name="connsiteY2" fmla="*/ 901048 h 1775012"/>
                  <a:gd name="connsiteX3" fmla="*/ 1411941 w 3429000"/>
                  <a:gd name="connsiteY3" fmla="*/ 1318074 h 1775012"/>
                  <a:gd name="connsiteX4" fmla="*/ 2299447 w 3429000"/>
                  <a:gd name="connsiteY4" fmla="*/ 1573472 h 1775012"/>
                  <a:gd name="connsiteX5" fmla="*/ 3429000 w 3429000"/>
                  <a:gd name="connsiteY5" fmla="*/ 1775012 h 1775012"/>
                  <a:gd name="connsiteX6" fmla="*/ 3429000 w 3429000"/>
                  <a:gd name="connsiteY6" fmla="*/ 1775012 h 1775012"/>
                  <a:gd name="connsiteX0" fmla="*/ 0 w 3429000"/>
                  <a:gd name="connsiteY0" fmla="*/ 0 h 1775012"/>
                  <a:gd name="connsiteX1" fmla="*/ 215154 w 3429000"/>
                  <a:gd name="connsiteY1" fmla="*/ 322880 h 1775012"/>
                  <a:gd name="connsiteX2" fmla="*/ 779929 w 3429000"/>
                  <a:gd name="connsiteY2" fmla="*/ 901048 h 1775012"/>
                  <a:gd name="connsiteX3" fmla="*/ 1411941 w 3429000"/>
                  <a:gd name="connsiteY3" fmla="*/ 1318074 h 1775012"/>
                  <a:gd name="connsiteX4" fmla="*/ 2299447 w 3429000"/>
                  <a:gd name="connsiteY4" fmla="*/ 1573472 h 1775012"/>
                  <a:gd name="connsiteX5" fmla="*/ 3429000 w 3429000"/>
                  <a:gd name="connsiteY5" fmla="*/ 1775012 h 1775012"/>
                  <a:gd name="connsiteX6" fmla="*/ 3429000 w 3429000"/>
                  <a:gd name="connsiteY6" fmla="*/ 1775012 h 1775012"/>
                  <a:gd name="connsiteX0" fmla="*/ 0 w 3429000"/>
                  <a:gd name="connsiteY0" fmla="*/ 0 h 1775012"/>
                  <a:gd name="connsiteX1" fmla="*/ 309283 w 3429000"/>
                  <a:gd name="connsiteY1" fmla="*/ 430501 h 1775012"/>
                  <a:gd name="connsiteX2" fmla="*/ 779929 w 3429000"/>
                  <a:gd name="connsiteY2" fmla="*/ 901048 h 1775012"/>
                  <a:gd name="connsiteX3" fmla="*/ 1411941 w 3429000"/>
                  <a:gd name="connsiteY3" fmla="*/ 1318074 h 1775012"/>
                  <a:gd name="connsiteX4" fmla="*/ 2299447 w 3429000"/>
                  <a:gd name="connsiteY4" fmla="*/ 1573472 h 1775012"/>
                  <a:gd name="connsiteX5" fmla="*/ 3429000 w 3429000"/>
                  <a:gd name="connsiteY5" fmla="*/ 1775012 h 1775012"/>
                  <a:gd name="connsiteX6" fmla="*/ 3429000 w 3429000"/>
                  <a:gd name="connsiteY6" fmla="*/ 1775012 h 1775012"/>
                  <a:gd name="connsiteX0" fmla="*/ 0 w 3429000"/>
                  <a:gd name="connsiteY0" fmla="*/ 0 h 1775012"/>
                  <a:gd name="connsiteX1" fmla="*/ 147919 w 3429000"/>
                  <a:gd name="connsiteY1" fmla="*/ 175025 h 1775012"/>
                  <a:gd name="connsiteX2" fmla="*/ 779929 w 3429000"/>
                  <a:gd name="connsiteY2" fmla="*/ 901048 h 1775012"/>
                  <a:gd name="connsiteX3" fmla="*/ 1411941 w 3429000"/>
                  <a:gd name="connsiteY3" fmla="*/ 1318074 h 1775012"/>
                  <a:gd name="connsiteX4" fmla="*/ 2299447 w 3429000"/>
                  <a:gd name="connsiteY4" fmla="*/ 1573472 h 1775012"/>
                  <a:gd name="connsiteX5" fmla="*/ 3429000 w 3429000"/>
                  <a:gd name="connsiteY5" fmla="*/ 1775012 h 1775012"/>
                  <a:gd name="connsiteX6" fmla="*/ 3429000 w 3429000"/>
                  <a:gd name="connsiteY6" fmla="*/ 1775012 h 1775012"/>
                  <a:gd name="connsiteX0" fmla="*/ 0 w 3429000"/>
                  <a:gd name="connsiteY0" fmla="*/ 0 h 1775012"/>
                  <a:gd name="connsiteX1" fmla="*/ 349625 w 3429000"/>
                  <a:gd name="connsiteY1" fmla="*/ 497806 h 1775012"/>
                  <a:gd name="connsiteX2" fmla="*/ 779929 w 3429000"/>
                  <a:gd name="connsiteY2" fmla="*/ 901048 h 1775012"/>
                  <a:gd name="connsiteX3" fmla="*/ 1411941 w 3429000"/>
                  <a:gd name="connsiteY3" fmla="*/ 1318074 h 1775012"/>
                  <a:gd name="connsiteX4" fmla="*/ 2299447 w 3429000"/>
                  <a:gd name="connsiteY4" fmla="*/ 1573472 h 1775012"/>
                  <a:gd name="connsiteX5" fmla="*/ 3429000 w 3429000"/>
                  <a:gd name="connsiteY5" fmla="*/ 1775012 h 1775012"/>
                  <a:gd name="connsiteX6" fmla="*/ 3429000 w 3429000"/>
                  <a:gd name="connsiteY6"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9929 w 3429000"/>
                  <a:gd name="connsiteY3" fmla="*/ 901048 h 1775012"/>
                  <a:gd name="connsiteX4" fmla="*/ 1411941 w 3429000"/>
                  <a:gd name="connsiteY4" fmla="*/ 1318074 h 1775012"/>
                  <a:gd name="connsiteX5" fmla="*/ 2299447 w 3429000"/>
                  <a:gd name="connsiteY5" fmla="*/ 1573472 h 1775012"/>
                  <a:gd name="connsiteX6" fmla="*/ 3429000 w 3429000"/>
                  <a:gd name="connsiteY6" fmla="*/ 1775012 h 1775012"/>
                  <a:gd name="connsiteX7" fmla="*/ 3429000 w 3429000"/>
                  <a:gd name="connsiteY7"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9929 w 3429000"/>
                  <a:gd name="connsiteY3" fmla="*/ 901048 h 1775012"/>
                  <a:gd name="connsiteX4" fmla="*/ 1411941 w 3429000"/>
                  <a:gd name="connsiteY4" fmla="*/ 1318074 h 1775012"/>
                  <a:gd name="connsiteX5" fmla="*/ 2299447 w 3429000"/>
                  <a:gd name="connsiteY5" fmla="*/ 1573472 h 1775012"/>
                  <a:gd name="connsiteX6" fmla="*/ 2877671 w 3429000"/>
                  <a:gd name="connsiteY6" fmla="*/ 1681060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9929 w 3429000"/>
                  <a:gd name="connsiteY3" fmla="*/ 901048 h 1775012"/>
                  <a:gd name="connsiteX4" fmla="*/ 1411941 w 3429000"/>
                  <a:gd name="connsiteY4" fmla="*/ 1318074 h 1775012"/>
                  <a:gd name="connsiteX5" fmla="*/ 2299447 w 3429000"/>
                  <a:gd name="connsiteY5" fmla="*/ 1573472 h 1775012"/>
                  <a:gd name="connsiteX6" fmla="*/ 2877671 w 3429000"/>
                  <a:gd name="connsiteY6" fmla="*/ 1681060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11941 w 3429000"/>
                  <a:gd name="connsiteY4" fmla="*/ 1318074 h 1775012"/>
                  <a:gd name="connsiteX5" fmla="*/ 2299447 w 3429000"/>
                  <a:gd name="connsiteY5" fmla="*/ 1573472 h 1775012"/>
                  <a:gd name="connsiteX6" fmla="*/ 2877671 w 3429000"/>
                  <a:gd name="connsiteY6" fmla="*/ 1681060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11941 w 3429000"/>
                  <a:gd name="connsiteY4" fmla="*/ 1318074 h 1775012"/>
                  <a:gd name="connsiteX5" fmla="*/ 2299447 w 3429000"/>
                  <a:gd name="connsiteY5" fmla="*/ 1573472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11941 w 3429000"/>
                  <a:gd name="connsiteY4" fmla="*/ 1318074 h 1775012"/>
                  <a:gd name="connsiteX5" fmla="*/ 2299447 w 3429000"/>
                  <a:gd name="connsiteY5" fmla="*/ 1573472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11941 w 3429000"/>
                  <a:gd name="connsiteY4" fmla="*/ 1318074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11941 w 3429000"/>
                  <a:gd name="connsiteY4" fmla="*/ 1318074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11941 w 3429000"/>
                  <a:gd name="connsiteY4" fmla="*/ 1318074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24820 w 3429000"/>
                  <a:gd name="connsiteY4" fmla="*/ 1298892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24820 w 3429000"/>
                  <a:gd name="connsiteY4" fmla="*/ 1318349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24820 w 3429000"/>
                  <a:gd name="connsiteY4" fmla="*/ 1318349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24820 w 3429000"/>
                  <a:gd name="connsiteY4" fmla="*/ 1318349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24820 w 3429000"/>
                  <a:gd name="connsiteY4" fmla="*/ 1318349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24820 w 3429000"/>
                  <a:gd name="connsiteY4" fmla="*/ 1318349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24820 w 3429000"/>
                  <a:gd name="connsiteY4" fmla="*/ 1318349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69839"/>
                  <a:gd name="connsiteY0" fmla="*/ 0 h 1826719"/>
                  <a:gd name="connsiteX1" fmla="*/ 121023 w 3469839"/>
                  <a:gd name="connsiteY1" fmla="*/ 188279 h 1826719"/>
                  <a:gd name="connsiteX2" fmla="*/ 349625 w 3469839"/>
                  <a:gd name="connsiteY2" fmla="*/ 497806 h 1826719"/>
                  <a:gd name="connsiteX3" fmla="*/ 773489 w 3469839"/>
                  <a:gd name="connsiteY3" fmla="*/ 920463 h 1826719"/>
                  <a:gd name="connsiteX4" fmla="*/ 1424820 w 3469839"/>
                  <a:gd name="connsiteY4" fmla="*/ 1318349 h 1826719"/>
                  <a:gd name="connsiteX5" fmla="*/ 2299447 w 3469839"/>
                  <a:gd name="connsiteY5" fmla="*/ 1592958 h 1826719"/>
                  <a:gd name="connsiteX6" fmla="*/ 2877671 w 3469839"/>
                  <a:gd name="connsiteY6" fmla="*/ 1713438 h 1826719"/>
                  <a:gd name="connsiteX7" fmla="*/ 3429000 w 3469839"/>
                  <a:gd name="connsiteY7" fmla="*/ 1775012 h 1826719"/>
                  <a:gd name="connsiteX8" fmla="*/ 3429000 w 3469839"/>
                  <a:gd name="connsiteY8" fmla="*/ 1826719 h 1826719"/>
                  <a:gd name="connsiteX0" fmla="*/ 0 w 3429000"/>
                  <a:gd name="connsiteY0" fmla="*/ 0 h 1826719"/>
                  <a:gd name="connsiteX1" fmla="*/ 121023 w 3429000"/>
                  <a:gd name="connsiteY1" fmla="*/ 188279 h 1826719"/>
                  <a:gd name="connsiteX2" fmla="*/ 349625 w 3429000"/>
                  <a:gd name="connsiteY2" fmla="*/ 497806 h 1826719"/>
                  <a:gd name="connsiteX3" fmla="*/ 773489 w 3429000"/>
                  <a:gd name="connsiteY3" fmla="*/ 920463 h 1826719"/>
                  <a:gd name="connsiteX4" fmla="*/ 1424820 w 3429000"/>
                  <a:gd name="connsiteY4" fmla="*/ 1318349 h 1826719"/>
                  <a:gd name="connsiteX5" fmla="*/ 2299447 w 3429000"/>
                  <a:gd name="connsiteY5" fmla="*/ 1592958 h 1826719"/>
                  <a:gd name="connsiteX6" fmla="*/ 2877671 w 3429000"/>
                  <a:gd name="connsiteY6" fmla="*/ 1713438 h 1826719"/>
                  <a:gd name="connsiteX7" fmla="*/ 3319719 w 3429000"/>
                  <a:gd name="connsiteY7" fmla="*/ 1781900 h 1826719"/>
                  <a:gd name="connsiteX8" fmla="*/ 3429000 w 3429000"/>
                  <a:gd name="connsiteY8" fmla="*/ 1826719 h 1826719"/>
                  <a:gd name="connsiteX0" fmla="*/ 0 w 3429000"/>
                  <a:gd name="connsiteY0" fmla="*/ 0 h 1826719"/>
                  <a:gd name="connsiteX1" fmla="*/ 121023 w 3429000"/>
                  <a:gd name="connsiteY1" fmla="*/ 188279 h 1826719"/>
                  <a:gd name="connsiteX2" fmla="*/ 349625 w 3429000"/>
                  <a:gd name="connsiteY2" fmla="*/ 497806 h 1826719"/>
                  <a:gd name="connsiteX3" fmla="*/ 773489 w 3429000"/>
                  <a:gd name="connsiteY3" fmla="*/ 920463 h 1826719"/>
                  <a:gd name="connsiteX4" fmla="*/ 1424820 w 3429000"/>
                  <a:gd name="connsiteY4" fmla="*/ 1318349 h 1826719"/>
                  <a:gd name="connsiteX5" fmla="*/ 2299447 w 3429000"/>
                  <a:gd name="connsiteY5" fmla="*/ 1592958 h 1826719"/>
                  <a:gd name="connsiteX6" fmla="*/ 2877671 w 3429000"/>
                  <a:gd name="connsiteY6" fmla="*/ 1713438 h 1826719"/>
                  <a:gd name="connsiteX7" fmla="*/ 3319719 w 3429000"/>
                  <a:gd name="connsiteY7" fmla="*/ 1781900 h 1826719"/>
                  <a:gd name="connsiteX8" fmla="*/ 3429000 w 3429000"/>
                  <a:gd name="connsiteY8" fmla="*/ 1826719 h 1826719"/>
                  <a:gd name="connsiteX0" fmla="*/ 0 w 3429000"/>
                  <a:gd name="connsiteY0" fmla="*/ 0 h 1826719"/>
                  <a:gd name="connsiteX1" fmla="*/ 121023 w 3429000"/>
                  <a:gd name="connsiteY1" fmla="*/ 188279 h 1826719"/>
                  <a:gd name="connsiteX2" fmla="*/ 343186 w 3429000"/>
                  <a:gd name="connsiteY2" fmla="*/ 517254 h 1826719"/>
                  <a:gd name="connsiteX3" fmla="*/ 773489 w 3429000"/>
                  <a:gd name="connsiteY3" fmla="*/ 920463 h 1826719"/>
                  <a:gd name="connsiteX4" fmla="*/ 1424820 w 3429000"/>
                  <a:gd name="connsiteY4" fmla="*/ 1318349 h 1826719"/>
                  <a:gd name="connsiteX5" fmla="*/ 2299447 w 3429000"/>
                  <a:gd name="connsiteY5" fmla="*/ 1592958 h 1826719"/>
                  <a:gd name="connsiteX6" fmla="*/ 2877671 w 3429000"/>
                  <a:gd name="connsiteY6" fmla="*/ 1713438 h 1826719"/>
                  <a:gd name="connsiteX7" fmla="*/ 3319719 w 3429000"/>
                  <a:gd name="connsiteY7" fmla="*/ 1781900 h 1826719"/>
                  <a:gd name="connsiteX8" fmla="*/ 3429000 w 3429000"/>
                  <a:gd name="connsiteY8" fmla="*/ 1826719 h 1826719"/>
                  <a:gd name="connsiteX0" fmla="*/ 0 w 3429000"/>
                  <a:gd name="connsiteY0" fmla="*/ 0 h 1826719"/>
                  <a:gd name="connsiteX1" fmla="*/ 121023 w 3429000"/>
                  <a:gd name="connsiteY1" fmla="*/ 188279 h 1826719"/>
                  <a:gd name="connsiteX2" fmla="*/ 343186 w 3429000"/>
                  <a:gd name="connsiteY2" fmla="*/ 517254 h 1826719"/>
                  <a:gd name="connsiteX3" fmla="*/ 773489 w 3429000"/>
                  <a:gd name="connsiteY3" fmla="*/ 940017 h 1826719"/>
                  <a:gd name="connsiteX4" fmla="*/ 1424820 w 3429000"/>
                  <a:gd name="connsiteY4" fmla="*/ 1318349 h 1826719"/>
                  <a:gd name="connsiteX5" fmla="*/ 2299447 w 3429000"/>
                  <a:gd name="connsiteY5" fmla="*/ 1592958 h 1826719"/>
                  <a:gd name="connsiteX6" fmla="*/ 2877671 w 3429000"/>
                  <a:gd name="connsiteY6" fmla="*/ 1713438 h 1826719"/>
                  <a:gd name="connsiteX7" fmla="*/ 3319719 w 3429000"/>
                  <a:gd name="connsiteY7" fmla="*/ 1781900 h 1826719"/>
                  <a:gd name="connsiteX8" fmla="*/ 3429000 w 3429000"/>
                  <a:gd name="connsiteY8" fmla="*/ 1826719 h 1826719"/>
                  <a:gd name="connsiteX0" fmla="*/ 0 w 3429000"/>
                  <a:gd name="connsiteY0" fmla="*/ 0 h 1826719"/>
                  <a:gd name="connsiteX1" fmla="*/ 121023 w 3429000"/>
                  <a:gd name="connsiteY1" fmla="*/ 188279 h 1826719"/>
                  <a:gd name="connsiteX2" fmla="*/ 343186 w 3429000"/>
                  <a:gd name="connsiteY2" fmla="*/ 517254 h 1826719"/>
                  <a:gd name="connsiteX3" fmla="*/ 773489 w 3429000"/>
                  <a:gd name="connsiteY3" fmla="*/ 940017 h 1826719"/>
                  <a:gd name="connsiteX4" fmla="*/ 1424820 w 3429000"/>
                  <a:gd name="connsiteY4" fmla="*/ 1318349 h 1826719"/>
                  <a:gd name="connsiteX5" fmla="*/ 2299447 w 3429000"/>
                  <a:gd name="connsiteY5" fmla="*/ 1592958 h 1826719"/>
                  <a:gd name="connsiteX6" fmla="*/ 2877671 w 3429000"/>
                  <a:gd name="connsiteY6" fmla="*/ 1713438 h 1826719"/>
                  <a:gd name="connsiteX7" fmla="*/ 3255325 w 3429000"/>
                  <a:gd name="connsiteY7" fmla="*/ 1782348 h 1826719"/>
                  <a:gd name="connsiteX8" fmla="*/ 3429000 w 3429000"/>
                  <a:gd name="connsiteY8" fmla="*/ 1826719 h 18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000" h="1826719">
                    <a:moveTo>
                      <a:pt x="0" y="0"/>
                    </a:moveTo>
                    <a:cubicBezTo>
                      <a:pt x="29135" y="20173"/>
                      <a:pt x="62752" y="105311"/>
                      <a:pt x="121023" y="188279"/>
                    </a:cubicBezTo>
                    <a:cubicBezTo>
                      <a:pt x="179294" y="271247"/>
                      <a:pt x="242333" y="387252"/>
                      <a:pt x="343186" y="517254"/>
                    </a:cubicBezTo>
                    <a:cubicBezTo>
                      <a:pt x="513515" y="716788"/>
                      <a:pt x="634536" y="836922"/>
                      <a:pt x="773489" y="940017"/>
                    </a:cubicBezTo>
                    <a:cubicBezTo>
                      <a:pt x="912442" y="1043112"/>
                      <a:pt x="1158687" y="1185538"/>
                      <a:pt x="1424820" y="1318349"/>
                    </a:cubicBezTo>
                    <a:cubicBezTo>
                      <a:pt x="1727094" y="1441030"/>
                      <a:pt x="2003612" y="1530239"/>
                      <a:pt x="2299447" y="1592958"/>
                    </a:cubicBezTo>
                    <a:cubicBezTo>
                      <a:pt x="2537832" y="1642046"/>
                      <a:pt x="2671483" y="1677575"/>
                      <a:pt x="2877671" y="1713438"/>
                    </a:cubicBezTo>
                    <a:cubicBezTo>
                      <a:pt x="3061447" y="1733963"/>
                      <a:pt x="3163437" y="1763468"/>
                      <a:pt x="3255325" y="1782348"/>
                    </a:cubicBezTo>
                    <a:cubicBezTo>
                      <a:pt x="3347213" y="1801228"/>
                      <a:pt x="3429000" y="1809483"/>
                      <a:pt x="3429000" y="1826719"/>
                    </a:cubicBezTo>
                  </a:path>
                </a:pathLst>
              </a:custGeom>
              <a:noFill/>
              <a:ln w="285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b="0" i="0" u="none" strike="noStrike" kern="0" cap="none" spc="0" normalizeH="0" baseline="0" noProof="0">
                  <a:ln>
                    <a:noFill/>
                  </a:ln>
                  <a:solidFill>
                    <a:sysClr val="windowText" lastClr="000000"/>
                  </a:solidFill>
                  <a:effectLst/>
                  <a:uLnTx/>
                  <a:uFillTx/>
                  <a:latin typeface="Arial"/>
                  <a:ea typeface="+mn-ea"/>
                  <a:cs typeface="+mn-cs"/>
                </a:endParaRPr>
              </a:p>
            </p:txBody>
          </p:sp>
        </p:grpSp>
        <p:sp>
          <p:nvSpPr>
            <p:cNvPr id="8" name="Text Box 10448"/>
            <p:cNvSpPr txBox="1"/>
            <p:nvPr/>
          </p:nvSpPr>
          <p:spPr>
            <a:xfrm>
              <a:off x="0" y="2581910"/>
              <a:ext cx="4281054" cy="44323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450215" defTabSz="914400" eaLnBrk="1" fontAlgn="auto" latinLnBrk="0" hangingPunct="1">
                <a:lnSpc>
                  <a:spcPct val="100000"/>
                </a:lnSpc>
                <a:spcBef>
                  <a:spcPts val="600"/>
                </a:spcBef>
                <a:spcAft>
                  <a:spcPts val="0"/>
                </a:spcAft>
                <a:buClrTx/>
                <a:buSzTx/>
                <a:buFontTx/>
                <a:buNone/>
                <a:tabLst/>
                <a:defRPr/>
              </a:pPr>
              <a:r>
                <a:rPr kumimoji="0" lang="vi-VN" b="0" i="0" u="none" strike="noStrike" kern="0" cap="none" spc="0" normalizeH="0" baseline="0" noProof="0" dirty="0">
                  <a:ln>
                    <a:noFill/>
                  </a:ln>
                  <a:solidFill>
                    <a:sysClr val="windowText" lastClr="000000"/>
                  </a:solidFill>
                  <a:effectLst/>
                  <a:uLnTx/>
                  <a:uFillTx/>
                  <a:latin typeface="Times New Roman"/>
                  <a:ea typeface="Arial"/>
                  <a:cs typeface="+mn-cs"/>
                </a:rPr>
                <a:t>Hình 3.7 Quan hệ giữa điện áp diode và tỷ số vòng dây n</a:t>
              </a:r>
            </a:p>
          </p:txBody>
        </p:sp>
      </p:grpSp>
    </p:spTree>
    <p:extLst>
      <p:ext uri="{BB962C8B-B14F-4D97-AF65-F5344CB8AC3E}">
        <p14:creationId xmlns:p14="http://schemas.microsoft.com/office/powerpoint/2010/main" val="3186668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dirty="0"/>
              <a:t>2  </a:t>
            </a:r>
            <a:r>
              <a:rPr lang="vi-VN" dirty="0" smtClean="0"/>
              <a:t>Các bước thiết kế</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990600"/>
                <a:ext cx="8382000" cy="5410200"/>
              </a:xfrm>
            </p:spPr>
            <p:txBody>
              <a:bodyPr>
                <a:normAutofit/>
              </a:bodyPr>
              <a:lstStyle/>
              <a:p>
                <a:pPr marL="0" indent="0">
                  <a:buNone/>
                </a:pPr>
                <a:r>
                  <a:rPr lang="vi-VN" sz="2400" b="1" dirty="0">
                    <a:solidFill>
                      <a:srgbClr val="FF0000"/>
                    </a:solidFill>
                  </a:rPr>
                  <a:t>9. Chọn tụ đầu </a:t>
                </a:r>
                <a:r>
                  <a:rPr lang="vi-VN" sz="2400" b="1" dirty="0" smtClean="0">
                    <a:solidFill>
                      <a:srgbClr val="FF0000"/>
                    </a:solidFill>
                  </a:rPr>
                  <a:t>ra</a:t>
                </a:r>
              </a:p>
              <a:p>
                <a:pPr indent="450215">
                  <a:spcBef>
                    <a:spcPts val="600"/>
                  </a:spcBef>
                  <a:spcAft>
                    <a:spcPts val="0"/>
                  </a:spcAft>
                </a:pPr>
                <a:r>
                  <a:rPr lang="vi-VN" sz="2400" dirty="0">
                    <a:latin typeface="Times New Roman"/>
                    <a:ea typeface="Arial"/>
                  </a:rPr>
                  <a:t>Dòng điện chạy qua tụ [Fl.4]:</a:t>
                </a:r>
              </a:p>
              <a:p>
                <a14:m>
                  <m:oMath xmlns:m="http://schemas.openxmlformats.org/officeDocument/2006/math">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𝐶</m:t>
                        </m:r>
                        <m:r>
                          <a:rPr lang="vi-VN" sz="2400" i="1">
                            <a:effectLst/>
                            <a:latin typeface="Cambria Math"/>
                            <a:ea typeface="Arial"/>
                            <a:cs typeface="Times New Roman"/>
                          </a:rPr>
                          <m:t> </m:t>
                        </m:r>
                        <m:r>
                          <a:rPr lang="vi-VN" sz="2400" i="1">
                            <a:effectLst/>
                            <a:latin typeface="Cambria Math"/>
                            <a:ea typeface="Arial"/>
                            <a:cs typeface="Times New Roman"/>
                          </a:rPr>
                          <m:t>𝑟𝑚𝑠</m:t>
                        </m:r>
                      </m:sub>
                    </m:sSub>
                    <m:r>
                      <a:rPr lang="vi-VN" sz="2400" i="1">
                        <a:effectLst/>
                        <a:latin typeface="Cambria Math"/>
                        <a:ea typeface="Arial"/>
                        <a:cs typeface="Times New Roman"/>
                      </a:rPr>
                      <m:t>=</m:t>
                    </m:r>
                    <m:rad>
                      <m:radPr>
                        <m:degHide m:val="on"/>
                        <m:ctrlPr>
                          <a:rPr lang="vi-VN" sz="2400" i="1">
                            <a:effectLst/>
                            <a:latin typeface="Cambria Math"/>
                          </a:rPr>
                        </m:ctrlPr>
                      </m:radPr>
                      <m:deg/>
                      <m:e>
                        <m:sSubSup>
                          <m:sSubSupPr>
                            <m:ctrlPr>
                              <a:rPr lang="vi-VN" sz="2400" i="1">
                                <a:effectLst/>
                                <a:latin typeface="Cambria Math"/>
                              </a:rPr>
                            </m:ctrlPr>
                          </m:sSubSupPr>
                          <m:e>
                            <m:r>
                              <a:rPr lang="vi-VN" sz="2400" i="1">
                                <a:effectLst/>
                                <a:latin typeface="Cambria Math"/>
                                <a:ea typeface="Arial"/>
                                <a:cs typeface="Times New Roman"/>
                              </a:rPr>
                              <m:t>𝐼</m:t>
                            </m:r>
                          </m:e>
                          <m:sub>
                            <m:r>
                              <a:rPr lang="vi-VN" sz="2400" i="1">
                                <a:effectLst/>
                                <a:latin typeface="Cambria Math"/>
                                <a:ea typeface="Arial"/>
                                <a:cs typeface="Times New Roman"/>
                              </a:rPr>
                              <m:t>𝑆</m:t>
                            </m:r>
                            <m:r>
                              <a:rPr lang="vi-VN" sz="2400" i="1">
                                <a:effectLst/>
                                <a:latin typeface="Cambria Math"/>
                                <a:ea typeface="Arial"/>
                                <a:cs typeface="Times New Roman"/>
                              </a:rPr>
                              <m:t> </m:t>
                            </m:r>
                            <m:r>
                              <a:rPr lang="vi-VN" sz="2400" i="1">
                                <a:effectLst/>
                                <a:latin typeface="Cambria Math"/>
                                <a:ea typeface="Arial"/>
                                <a:cs typeface="Times New Roman"/>
                              </a:rPr>
                              <m:t>𝑟𝑚𝑠</m:t>
                            </m:r>
                          </m:sub>
                          <m:sup>
                            <m:r>
                              <a:rPr lang="vi-VN" sz="2400" i="1">
                                <a:effectLst/>
                                <a:latin typeface="Cambria Math"/>
                                <a:ea typeface="Arial"/>
                                <a:cs typeface="Times New Roman"/>
                              </a:rPr>
                              <m:t>2</m:t>
                            </m:r>
                          </m:sup>
                        </m:sSubSup>
                        <m:r>
                          <a:rPr lang="vi-VN" sz="2400" i="1">
                            <a:effectLst/>
                            <a:latin typeface="Cambria Math"/>
                            <a:ea typeface="Arial"/>
                            <a:cs typeface="Times New Roman"/>
                          </a:rPr>
                          <m:t>−</m:t>
                        </m:r>
                        <m:sSubSup>
                          <m:sSubSupPr>
                            <m:ctrlPr>
                              <a:rPr lang="vi-VN" sz="2400" i="1">
                                <a:effectLst/>
                                <a:latin typeface="Cambria Math"/>
                              </a:rPr>
                            </m:ctrlPr>
                          </m:sSubSupPr>
                          <m:e>
                            <m:r>
                              <a:rPr lang="vi-VN" sz="2400" i="1">
                                <a:effectLst/>
                                <a:latin typeface="Cambria Math"/>
                                <a:ea typeface="Arial"/>
                                <a:cs typeface="Times New Roman"/>
                              </a:rPr>
                              <m:t>𝐼</m:t>
                            </m:r>
                          </m:e>
                          <m:sub>
                            <m:r>
                              <a:rPr lang="vi-VN" sz="2400" i="1">
                                <a:effectLst/>
                                <a:latin typeface="Cambria Math"/>
                                <a:ea typeface="Arial"/>
                                <a:cs typeface="Times New Roman"/>
                              </a:rPr>
                              <m:t>𝑂</m:t>
                            </m:r>
                          </m:sub>
                          <m:sup>
                            <m:r>
                              <a:rPr lang="vi-VN" sz="2400" i="1">
                                <a:effectLst/>
                                <a:latin typeface="Cambria Math"/>
                                <a:ea typeface="Arial"/>
                                <a:cs typeface="Times New Roman"/>
                              </a:rPr>
                              <m:t>2</m:t>
                            </m:r>
                          </m:sup>
                        </m:sSubSup>
                      </m:e>
                    </m:rad>
                  </m:oMath>
                </a14:m>
                <a:endParaRPr lang="vi-VN" sz="2400" dirty="0" smtClean="0"/>
              </a:p>
              <a:p>
                <a:endParaRPr lang="vi-VN"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990600"/>
                <a:ext cx="8382000" cy="5410200"/>
              </a:xfrm>
              <a:blipFill rotWithShape="1">
                <a:blip r:embed="rId2"/>
                <a:stretch>
                  <a:fillRect l="-1091" t="-789"/>
                </a:stretch>
              </a:blipFill>
            </p:spPr>
            <p:txBody>
              <a:bodyPr/>
              <a:lstStyle/>
              <a:p>
                <a:r>
                  <a:rPr lang="vi-VN">
                    <a:noFill/>
                  </a:rPr>
                  <a:t> </a:t>
                </a:r>
              </a:p>
            </p:txBody>
          </p:sp>
        </mc:Fallback>
      </mc:AlternateContent>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29</a:t>
            </a:fld>
            <a:endParaRPr lang="en-US" dirty="0"/>
          </a:p>
        </p:txBody>
      </p:sp>
    </p:spTree>
    <p:extLst>
      <p:ext uri="{BB962C8B-B14F-4D97-AF65-F5344CB8AC3E}">
        <p14:creationId xmlns:p14="http://schemas.microsoft.com/office/powerpoint/2010/main" val="2121115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8229600" cy="1470025"/>
          </a:xfrm>
        </p:spPr>
        <p:txBody>
          <a:bodyPr>
            <a:normAutofit/>
          </a:bodyPr>
          <a:lstStyle/>
          <a:p>
            <a:r>
              <a:rPr lang="vi-VN" b="1" dirty="0" smtClean="0"/>
              <a:t>Thiết kế driver theo QR</a:t>
            </a:r>
            <a:endParaRPr lang="en-US" b="1" dirty="0"/>
          </a:p>
        </p:txBody>
      </p:sp>
      <p:sp>
        <p:nvSpPr>
          <p:cNvPr id="3" name="Subtitle 2"/>
          <p:cNvSpPr>
            <a:spLocks noGrp="1"/>
          </p:cNvSpPr>
          <p:nvPr>
            <p:ph type="subTitle" idx="1"/>
          </p:nvPr>
        </p:nvSpPr>
        <p:spPr>
          <a:xfrm>
            <a:off x="609600" y="2209800"/>
            <a:ext cx="5562600" cy="2971800"/>
          </a:xfrm>
        </p:spPr>
        <p:txBody>
          <a:bodyPr>
            <a:noAutofit/>
          </a:bodyPr>
          <a:lstStyle/>
          <a:p>
            <a:pPr marL="514350" indent="-514350" algn="l">
              <a:buAutoNum type="arabicPeriod"/>
            </a:pPr>
            <a:r>
              <a:rPr lang="en-US" b="1" dirty="0" err="1" smtClean="0">
                <a:solidFill>
                  <a:schemeClr val="tx1"/>
                </a:solidFill>
              </a:rPr>
              <a:t>Nguyên</a:t>
            </a:r>
            <a:r>
              <a:rPr lang="en-US" b="1" dirty="0" smtClean="0">
                <a:solidFill>
                  <a:schemeClr val="tx1"/>
                </a:solidFill>
              </a:rPr>
              <a:t> </a:t>
            </a:r>
            <a:r>
              <a:rPr lang="en-US" b="1" dirty="0" err="1" smtClean="0">
                <a:solidFill>
                  <a:schemeClr val="tx1"/>
                </a:solidFill>
              </a:rPr>
              <a:t>lý</a:t>
            </a:r>
            <a:endParaRPr lang="en-US" b="1" dirty="0" smtClean="0">
              <a:solidFill>
                <a:schemeClr val="tx1"/>
              </a:solidFill>
            </a:endParaRPr>
          </a:p>
          <a:p>
            <a:pPr marL="514350" indent="-514350" algn="l">
              <a:buAutoNum type="arabicPeriod"/>
            </a:pPr>
            <a:r>
              <a:rPr lang="en-US" b="1" dirty="0" err="1" smtClean="0">
                <a:solidFill>
                  <a:schemeClr val="tx1"/>
                </a:solidFill>
              </a:rPr>
              <a:t>Các</a:t>
            </a:r>
            <a:r>
              <a:rPr lang="en-US" b="1" dirty="0" smtClean="0">
                <a:solidFill>
                  <a:schemeClr val="tx1"/>
                </a:solidFill>
              </a:rPr>
              <a:t> </a:t>
            </a:r>
            <a:r>
              <a:rPr lang="en-US" b="1" dirty="0" err="1" smtClean="0">
                <a:solidFill>
                  <a:schemeClr val="tx1"/>
                </a:solidFill>
              </a:rPr>
              <a:t>bước</a:t>
            </a:r>
            <a:r>
              <a:rPr lang="en-US" b="1" dirty="0" smtClean="0">
                <a:solidFill>
                  <a:schemeClr val="tx1"/>
                </a:solidFill>
              </a:rPr>
              <a:t> </a:t>
            </a:r>
            <a:r>
              <a:rPr lang="en-US" b="1" dirty="0" err="1" smtClean="0">
                <a:solidFill>
                  <a:schemeClr val="tx1"/>
                </a:solidFill>
              </a:rPr>
              <a:t>thiết</a:t>
            </a:r>
            <a:r>
              <a:rPr lang="en-US" b="1" dirty="0" smtClean="0">
                <a:solidFill>
                  <a:schemeClr val="tx1"/>
                </a:solidFill>
              </a:rPr>
              <a:t> </a:t>
            </a:r>
            <a:r>
              <a:rPr lang="en-US" b="1" dirty="0" err="1" smtClean="0">
                <a:solidFill>
                  <a:schemeClr val="tx1"/>
                </a:solidFill>
              </a:rPr>
              <a:t>kế</a:t>
            </a:r>
            <a:endParaRPr lang="vi-VN" b="1" dirty="0" smtClean="0">
              <a:solidFill>
                <a:schemeClr val="tx1"/>
              </a:solidFill>
            </a:endParaRPr>
          </a:p>
        </p:txBody>
      </p:sp>
      <p:sp>
        <p:nvSpPr>
          <p:cNvPr id="4" name="Date Placeholder 3"/>
          <p:cNvSpPr>
            <a:spLocks noGrp="1"/>
          </p:cNvSpPr>
          <p:nvPr>
            <p:ph type="dt" sz="half" idx="10"/>
          </p:nvPr>
        </p:nvSpPr>
        <p:spPr/>
        <p:txBody>
          <a:bodyPr/>
          <a:lstStyle/>
          <a:p>
            <a:fld id="{0EE1D06A-C8D8-4987-9B57-795985AA382D}"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a:t>
            </a:fld>
            <a:endParaRPr lang="en-US"/>
          </a:p>
        </p:txBody>
      </p:sp>
    </p:spTree>
    <p:extLst>
      <p:ext uri="{BB962C8B-B14F-4D97-AF65-F5344CB8AC3E}">
        <p14:creationId xmlns:p14="http://schemas.microsoft.com/office/powerpoint/2010/main" val="3566191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57200"/>
            <a:ext cx="5029200" cy="715962"/>
          </a:xfrm>
          <a:solidFill>
            <a:srgbClr val="FFFF00"/>
          </a:solidFill>
        </p:spPr>
        <p:txBody>
          <a:bodyPr vert="horz" lIns="91440" tIns="45720" rIns="91440" bIns="45720" rtlCol="0" anchor="ctr">
            <a:normAutofit fontScale="90000"/>
          </a:bodyPr>
          <a:lstStyle/>
          <a:p>
            <a:r>
              <a:rPr lang="vi-VN" dirty="0"/>
              <a:t>2  Các bước thiết kế</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029200"/>
              </a:xfrm>
            </p:spPr>
            <p:txBody>
              <a:bodyPr>
                <a:normAutofit/>
              </a:bodyPr>
              <a:lstStyle/>
              <a:p>
                <a:pPr indent="0">
                  <a:spcBef>
                    <a:spcPts val="600"/>
                  </a:spcBef>
                  <a:spcAft>
                    <a:spcPts val="300"/>
                  </a:spcAft>
                  <a:buNone/>
                </a:pPr>
                <a:r>
                  <a:rPr lang="vi-VN" sz="2400" b="1" dirty="0">
                    <a:solidFill>
                      <a:srgbClr val="FF0000"/>
                    </a:solidFill>
                  </a:rPr>
                  <a:t>10. Chọn cầu diode đầu vào</a:t>
                </a:r>
              </a:p>
              <a:p>
                <a:pPr indent="0">
                  <a:spcBef>
                    <a:spcPts val="600"/>
                  </a:spcBef>
                  <a:spcAft>
                    <a:spcPts val="0"/>
                  </a:spcAft>
                  <a:buNone/>
                </a:pPr>
                <a:r>
                  <a:rPr lang="vi-VN" sz="2400" dirty="0">
                    <a:effectLst/>
                    <a:latin typeface="Times New Roman"/>
                    <a:ea typeface="Arial"/>
                  </a:rPr>
                  <a:t>Dòng điện của cầu</a:t>
                </a:r>
              </a:p>
              <a:p>
                <a:pPr marL="0" indent="0">
                  <a:buNone/>
                </a:pPr>
                <a14:m>
                  <m:oMath xmlns:m="http://schemas.openxmlformats.org/officeDocument/2006/math">
                    <m:sSub>
                      <m:sSubPr>
                        <m:ctrlPr>
                          <a:rPr lang="vi-VN" i="1">
                            <a:effectLst/>
                            <a:latin typeface="Cambria Math"/>
                          </a:rPr>
                        </m:ctrlPr>
                      </m:sSubPr>
                      <m:e>
                        <m:r>
                          <a:rPr lang="vi-VN" i="1">
                            <a:effectLst/>
                            <a:latin typeface="Cambria Math"/>
                            <a:ea typeface="Arial"/>
                            <a:cs typeface="Times New Roman"/>
                          </a:rPr>
                          <m:t>𝐼</m:t>
                        </m:r>
                      </m:e>
                      <m:sub>
                        <m:r>
                          <a:rPr lang="vi-VN" i="1">
                            <a:effectLst/>
                            <a:latin typeface="Cambria Math"/>
                            <a:ea typeface="Arial"/>
                            <a:cs typeface="Times New Roman"/>
                          </a:rPr>
                          <m:t>𝑎𝑐</m:t>
                        </m:r>
                        <m:r>
                          <a:rPr lang="vi-VN" i="1">
                            <a:effectLst/>
                            <a:latin typeface="Cambria Math"/>
                            <a:ea typeface="Arial"/>
                            <a:cs typeface="Times New Roman"/>
                          </a:rPr>
                          <m:t> </m:t>
                        </m:r>
                        <m:r>
                          <a:rPr lang="vi-VN" i="1">
                            <a:effectLst/>
                            <a:latin typeface="Cambria Math"/>
                            <a:ea typeface="Arial"/>
                            <a:cs typeface="Times New Roman"/>
                          </a:rPr>
                          <m:t>𝑟𝑚𝑠</m:t>
                        </m:r>
                      </m:sub>
                    </m:sSub>
                    <m:r>
                      <a:rPr lang="vi-VN" i="1">
                        <a:effectLst/>
                        <a:latin typeface="Cambria Math"/>
                        <a:ea typeface="Arial"/>
                        <a:cs typeface="Times New Roman"/>
                      </a:rPr>
                      <m:t>=</m:t>
                    </m:r>
                    <m:f>
                      <m:fPr>
                        <m:ctrlPr>
                          <a:rPr lang="vi-VN" i="1">
                            <a:effectLst/>
                            <a:latin typeface="Cambria Math"/>
                          </a:rPr>
                        </m:ctrlPr>
                      </m:fPr>
                      <m:num>
                        <m:sSub>
                          <m:sSubPr>
                            <m:ctrlPr>
                              <a:rPr lang="vi-VN" i="1">
                                <a:effectLst/>
                                <a:latin typeface="Cambria Math"/>
                              </a:rPr>
                            </m:ctrlPr>
                          </m:sSubPr>
                          <m:e>
                            <m:r>
                              <a:rPr lang="vi-VN" i="1">
                                <a:effectLst/>
                                <a:latin typeface="Cambria Math"/>
                                <a:ea typeface="Arial"/>
                                <a:cs typeface="Times New Roman"/>
                              </a:rPr>
                              <m:t>𝑃</m:t>
                            </m:r>
                          </m:e>
                          <m:sub>
                            <m:r>
                              <a:rPr lang="vi-VN" i="1">
                                <a:effectLst/>
                                <a:latin typeface="Cambria Math"/>
                                <a:ea typeface="Arial"/>
                                <a:cs typeface="Times New Roman"/>
                              </a:rPr>
                              <m:t>𝑖𝑛</m:t>
                            </m:r>
                            <m:r>
                              <a:rPr lang="vi-VN" i="1">
                                <a:effectLst/>
                                <a:latin typeface="Cambria Math"/>
                                <a:ea typeface="Arial"/>
                                <a:cs typeface="Times New Roman"/>
                              </a:rPr>
                              <m:t> </m:t>
                            </m:r>
                            <m:r>
                              <a:rPr lang="vi-VN" i="1">
                                <a:effectLst/>
                                <a:latin typeface="Cambria Math"/>
                                <a:ea typeface="Arial"/>
                                <a:cs typeface="Times New Roman"/>
                              </a:rPr>
                              <m:t>𝑚𝑎𝑥</m:t>
                            </m:r>
                          </m:sub>
                        </m:sSub>
                      </m:num>
                      <m:den>
                        <m:r>
                          <a:rPr lang="vi-VN" i="1">
                            <a:effectLst/>
                            <a:latin typeface="Cambria Math"/>
                            <a:ea typeface="Arial"/>
                            <a:cs typeface="Times New Roman"/>
                          </a:rPr>
                          <m:t>𝑐𝑜𝑠</m:t>
                        </m:r>
                        <m:r>
                          <a:rPr lang="vi-VN" i="1">
                            <a:effectLst/>
                            <a:latin typeface="Cambria Math"/>
                            <a:ea typeface="Arial"/>
                            <a:cs typeface="Times New Roman"/>
                          </a:rPr>
                          <m:t>𝜑</m:t>
                        </m:r>
                        <m:r>
                          <a:rPr lang="vi-VN" i="1">
                            <a:effectLst/>
                            <a:latin typeface="Cambria Math"/>
                            <a:ea typeface="Arial"/>
                            <a:cs typeface="Times New Roman"/>
                          </a:rPr>
                          <m:t>.</m:t>
                        </m:r>
                        <m:sSub>
                          <m:sSubPr>
                            <m:ctrlPr>
                              <a:rPr lang="vi-VN" i="1">
                                <a:effectLst/>
                                <a:latin typeface="Cambria Math"/>
                              </a:rPr>
                            </m:ctrlPr>
                          </m:sSubPr>
                          <m:e>
                            <m:r>
                              <a:rPr lang="vi-VN" i="1">
                                <a:effectLst/>
                                <a:latin typeface="Cambria Math"/>
                                <a:ea typeface="Arial"/>
                                <a:cs typeface="Times New Roman"/>
                              </a:rPr>
                              <m:t>𝑉</m:t>
                            </m:r>
                          </m:e>
                          <m:sub>
                            <m:r>
                              <a:rPr lang="vi-VN" i="1">
                                <a:effectLst/>
                                <a:latin typeface="Cambria Math"/>
                                <a:ea typeface="Arial"/>
                                <a:cs typeface="Times New Roman"/>
                              </a:rPr>
                              <m:t>𝑎𝑐</m:t>
                            </m:r>
                            <m:r>
                              <a:rPr lang="vi-VN" i="1">
                                <a:effectLst/>
                                <a:latin typeface="Cambria Math"/>
                                <a:ea typeface="Arial"/>
                                <a:cs typeface="Times New Roman"/>
                              </a:rPr>
                              <m:t> </m:t>
                            </m:r>
                            <m:r>
                              <a:rPr lang="vi-VN" i="1">
                                <a:effectLst/>
                                <a:latin typeface="Cambria Math"/>
                                <a:ea typeface="Arial"/>
                                <a:cs typeface="Times New Roman"/>
                              </a:rPr>
                              <m:t>𝑚𝑖𝑛</m:t>
                            </m:r>
                          </m:sub>
                        </m:sSub>
                      </m:den>
                    </m:f>
                  </m:oMath>
                </a14:m>
                <a:r>
                  <a:rPr lang="vi-VN" dirty="0" smtClean="0"/>
                  <a:t> </a:t>
                </a:r>
                <a:endParaRPr lang="vi-V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029200"/>
              </a:xfrm>
              <a:blipFill rotWithShape="1">
                <a:blip r:embed="rId2"/>
                <a:stretch>
                  <a:fillRect t="-848"/>
                </a:stretch>
              </a:blipFill>
            </p:spPr>
            <p:txBody>
              <a:bodyPr/>
              <a:lstStyle/>
              <a:p>
                <a:r>
                  <a:rPr lang="vi-VN">
                    <a:noFill/>
                  </a:rPr>
                  <a:t> </a:t>
                </a:r>
              </a:p>
            </p:txBody>
          </p:sp>
        </mc:Fallback>
      </mc:AlternateContent>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30</a:t>
            </a:fld>
            <a:endParaRPr lang="en-US"/>
          </a:p>
        </p:txBody>
      </p:sp>
    </p:spTree>
    <p:extLst>
      <p:ext uri="{BB962C8B-B14F-4D97-AF65-F5344CB8AC3E}">
        <p14:creationId xmlns:p14="http://schemas.microsoft.com/office/powerpoint/2010/main" val="3213282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685800"/>
            <a:ext cx="5638800" cy="1066800"/>
          </a:xfrm>
        </p:spPr>
        <p:txBody>
          <a:bodyPr>
            <a:normAutofit/>
          </a:bodyPr>
          <a:lstStyle/>
          <a:p>
            <a:r>
              <a:rPr lang="vi-VN" b="1" dirty="0" smtClean="0"/>
              <a:t>Thiết kế mạch LLC</a:t>
            </a:r>
            <a:endParaRPr lang="en-US" b="1" dirty="0"/>
          </a:p>
        </p:txBody>
      </p:sp>
      <p:sp>
        <p:nvSpPr>
          <p:cNvPr id="3" name="Subtitle 2"/>
          <p:cNvSpPr>
            <a:spLocks noGrp="1"/>
          </p:cNvSpPr>
          <p:nvPr>
            <p:ph type="subTitle" idx="1"/>
          </p:nvPr>
        </p:nvSpPr>
        <p:spPr>
          <a:xfrm>
            <a:off x="914400" y="2133600"/>
            <a:ext cx="5791200" cy="2133600"/>
          </a:xfrm>
        </p:spPr>
        <p:txBody>
          <a:bodyPr>
            <a:noAutofit/>
          </a:bodyPr>
          <a:lstStyle/>
          <a:p>
            <a:pPr marL="514350" indent="-514350" algn="l">
              <a:buAutoNum type="arabicPeriod"/>
            </a:pPr>
            <a:r>
              <a:rPr lang="en-US" b="1" dirty="0" err="1" smtClean="0">
                <a:solidFill>
                  <a:schemeClr val="tx1"/>
                </a:solidFill>
              </a:rPr>
              <a:t>Nguyên</a:t>
            </a:r>
            <a:r>
              <a:rPr lang="en-US" b="1" dirty="0" smtClean="0">
                <a:solidFill>
                  <a:schemeClr val="tx1"/>
                </a:solidFill>
              </a:rPr>
              <a:t> </a:t>
            </a:r>
            <a:r>
              <a:rPr lang="en-US" b="1" dirty="0" err="1" smtClean="0">
                <a:solidFill>
                  <a:schemeClr val="tx1"/>
                </a:solidFill>
              </a:rPr>
              <a:t>lý</a:t>
            </a:r>
            <a:endParaRPr lang="en-US" b="1" dirty="0" smtClean="0">
              <a:solidFill>
                <a:schemeClr val="tx1"/>
              </a:solidFill>
            </a:endParaRPr>
          </a:p>
          <a:p>
            <a:pPr marL="514350" indent="-514350" algn="l">
              <a:buAutoNum type="arabicPeriod"/>
            </a:pPr>
            <a:r>
              <a:rPr lang="en-US" b="1" dirty="0" err="1" smtClean="0">
                <a:solidFill>
                  <a:schemeClr val="tx1"/>
                </a:solidFill>
              </a:rPr>
              <a:t>Các</a:t>
            </a:r>
            <a:r>
              <a:rPr lang="en-US" b="1" dirty="0" smtClean="0">
                <a:solidFill>
                  <a:schemeClr val="tx1"/>
                </a:solidFill>
              </a:rPr>
              <a:t> </a:t>
            </a:r>
            <a:r>
              <a:rPr lang="en-US" b="1" dirty="0" err="1" smtClean="0">
                <a:solidFill>
                  <a:schemeClr val="tx1"/>
                </a:solidFill>
              </a:rPr>
              <a:t>đại</a:t>
            </a:r>
            <a:r>
              <a:rPr lang="en-US" b="1" dirty="0" smtClean="0">
                <a:solidFill>
                  <a:schemeClr val="tx1"/>
                </a:solidFill>
              </a:rPr>
              <a:t> </a:t>
            </a:r>
            <a:r>
              <a:rPr lang="en-US" b="1" dirty="0" err="1" smtClean="0">
                <a:solidFill>
                  <a:schemeClr val="tx1"/>
                </a:solidFill>
              </a:rPr>
              <a:t>lượng</a:t>
            </a:r>
            <a:r>
              <a:rPr lang="en-US" b="1" dirty="0" smtClean="0">
                <a:solidFill>
                  <a:schemeClr val="tx1"/>
                </a:solidFill>
              </a:rPr>
              <a:t> </a:t>
            </a:r>
            <a:r>
              <a:rPr lang="en-US" b="1" dirty="0" err="1" smtClean="0">
                <a:solidFill>
                  <a:schemeClr val="tx1"/>
                </a:solidFill>
              </a:rPr>
              <a:t>đặc</a:t>
            </a:r>
            <a:r>
              <a:rPr lang="en-US" b="1" dirty="0" smtClean="0">
                <a:solidFill>
                  <a:schemeClr val="tx1"/>
                </a:solidFill>
              </a:rPr>
              <a:t> </a:t>
            </a:r>
            <a:r>
              <a:rPr lang="en-US" b="1" dirty="0" err="1" smtClean="0">
                <a:solidFill>
                  <a:schemeClr val="tx1"/>
                </a:solidFill>
              </a:rPr>
              <a:t>trưng</a:t>
            </a:r>
            <a:endParaRPr lang="en-US" b="1" dirty="0" smtClean="0">
              <a:solidFill>
                <a:schemeClr val="tx1"/>
              </a:solidFill>
            </a:endParaRPr>
          </a:p>
          <a:p>
            <a:pPr marL="514350" indent="-514350" algn="l">
              <a:buAutoNum type="arabicPeriod"/>
            </a:pPr>
            <a:r>
              <a:rPr lang="en-US" b="1" dirty="0" err="1" smtClean="0">
                <a:solidFill>
                  <a:schemeClr val="tx1"/>
                </a:solidFill>
              </a:rPr>
              <a:t>Các</a:t>
            </a:r>
            <a:r>
              <a:rPr lang="en-US" b="1" dirty="0" smtClean="0">
                <a:solidFill>
                  <a:schemeClr val="tx1"/>
                </a:solidFill>
              </a:rPr>
              <a:t> </a:t>
            </a:r>
            <a:r>
              <a:rPr lang="en-US" b="1" dirty="0" err="1" smtClean="0">
                <a:solidFill>
                  <a:schemeClr val="tx1"/>
                </a:solidFill>
              </a:rPr>
              <a:t>bước</a:t>
            </a:r>
            <a:r>
              <a:rPr lang="en-US" b="1" dirty="0" smtClean="0">
                <a:solidFill>
                  <a:schemeClr val="tx1"/>
                </a:solidFill>
              </a:rPr>
              <a:t> </a:t>
            </a:r>
            <a:r>
              <a:rPr lang="en-US" b="1" dirty="0" err="1" smtClean="0">
                <a:solidFill>
                  <a:schemeClr val="tx1"/>
                </a:solidFill>
              </a:rPr>
              <a:t>thiết</a:t>
            </a:r>
            <a:r>
              <a:rPr lang="en-US" b="1" dirty="0" smtClean="0">
                <a:solidFill>
                  <a:schemeClr val="tx1"/>
                </a:solidFill>
              </a:rPr>
              <a:t> </a:t>
            </a:r>
            <a:r>
              <a:rPr lang="en-US" b="1" dirty="0" err="1" smtClean="0">
                <a:solidFill>
                  <a:schemeClr val="tx1"/>
                </a:solidFill>
              </a:rPr>
              <a:t>kế</a:t>
            </a:r>
            <a:endParaRPr lang="vi-VN" b="1" dirty="0" smtClean="0">
              <a:solidFill>
                <a:schemeClr val="tx1"/>
              </a:solidFill>
            </a:endParaRPr>
          </a:p>
        </p:txBody>
      </p:sp>
      <p:sp>
        <p:nvSpPr>
          <p:cNvPr id="4" name="Date Placeholder 3"/>
          <p:cNvSpPr>
            <a:spLocks noGrp="1"/>
          </p:cNvSpPr>
          <p:nvPr>
            <p:ph type="dt" sz="half" idx="10"/>
          </p:nvPr>
        </p:nvSpPr>
        <p:spPr/>
        <p:txBody>
          <a:bodyPr/>
          <a:lstStyle/>
          <a:p>
            <a:fld id="{0EE1D06A-C8D8-4987-9B57-795985AA382D}"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31</a:t>
            </a:fld>
            <a:endParaRPr lang="en-US"/>
          </a:p>
        </p:txBody>
      </p:sp>
    </p:spTree>
    <p:extLst>
      <p:ext uri="{BB962C8B-B14F-4D97-AF65-F5344CB8AC3E}">
        <p14:creationId xmlns:p14="http://schemas.microsoft.com/office/powerpoint/2010/main" val="1402531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3810000" cy="715962"/>
          </a:xfrm>
          <a:solidFill>
            <a:srgbClr val="FFFF00"/>
          </a:solidFill>
        </p:spPr>
        <p:txBody>
          <a:bodyPr vert="horz" lIns="91440" tIns="45720" rIns="91440" bIns="45720" rtlCol="0" anchor="ctr">
            <a:normAutofit fontScale="90000"/>
          </a:bodyPr>
          <a:lstStyle/>
          <a:p>
            <a:r>
              <a:rPr lang="vi-VN" b="1" dirty="0"/>
              <a:t>1 </a:t>
            </a:r>
            <a:r>
              <a:rPr lang="vi-VN" b="1" dirty="0" smtClean="0"/>
              <a:t>Nguyên lý </a:t>
            </a:r>
            <a:endParaRPr lang="en-US" b="1" dirty="0"/>
          </a:p>
        </p:txBody>
      </p:sp>
      <p:sp>
        <p:nvSpPr>
          <p:cNvPr id="3" name="Content Placeholder 2"/>
          <p:cNvSpPr>
            <a:spLocks noGrp="1"/>
          </p:cNvSpPr>
          <p:nvPr>
            <p:ph idx="1"/>
          </p:nvPr>
        </p:nvSpPr>
        <p:spPr>
          <a:xfrm>
            <a:off x="457200" y="1219200"/>
            <a:ext cx="8229600" cy="533400"/>
          </a:xfrm>
        </p:spPr>
        <p:txBody>
          <a:bodyPr>
            <a:normAutofit/>
          </a:bodyPr>
          <a:lstStyle/>
          <a:p>
            <a:pPr marL="0" indent="0">
              <a:buNone/>
            </a:pPr>
            <a:r>
              <a:rPr lang="vi-VN" sz="2400" dirty="0" smtClean="0"/>
              <a:t>Các sơ đồ cộng hưởng thường gặp mạch Resonant</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32</a:t>
            </a:fld>
            <a:endParaRPr lang="en-US"/>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682307" y="1752599"/>
            <a:ext cx="5551805" cy="4397375"/>
          </a:xfrm>
          <a:prstGeom prst="rect">
            <a:avLst/>
          </a:prstGeom>
          <a:noFill/>
          <a:ln>
            <a:noFill/>
          </a:ln>
        </p:spPr>
      </p:pic>
      <p:sp>
        <p:nvSpPr>
          <p:cNvPr id="7" name="Content Placeholder 2"/>
          <p:cNvSpPr txBox="1">
            <a:spLocks/>
          </p:cNvSpPr>
          <p:nvPr/>
        </p:nvSpPr>
        <p:spPr>
          <a:xfrm>
            <a:off x="5334000" y="5029199"/>
            <a:ext cx="3048000" cy="917575"/>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Mạch này thường dùng trong các driver</a:t>
            </a:r>
            <a:endParaRPr lang="vi-VN" sz="2400" dirty="0"/>
          </a:p>
        </p:txBody>
      </p:sp>
    </p:spTree>
    <p:extLst>
      <p:ext uri="{BB962C8B-B14F-4D97-AF65-F5344CB8AC3E}">
        <p14:creationId xmlns:p14="http://schemas.microsoft.com/office/powerpoint/2010/main" val="2880278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357" y="228600"/>
            <a:ext cx="4869747" cy="868362"/>
          </a:xfrm>
          <a:solidFill>
            <a:srgbClr val="FFFF00"/>
          </a:solidFill>
        </p:spPr>
        <p:txBody>
          <a:bodyPr vert="horz" lIns="91440" tIns="45720" rIns="91440" bIns="45720" rtlCol="0" anchor="ctr">
            <a:normAutofit/>
          </a:bodyPr>
          <a:lstStyle/>
          <a:p>
            <a:r>
              <a:rPr lang="vi-VN" b="1" dirty="0" smtClean="0"/>
              <a:t>1. Nguyên lý </a:t>
            </a:r>
            <a:endParaRPr lang="en-US" b="1" dirty="0"/>
          </a:p>
        </p:txBody>
      </p:sp>
      <p:sp>
        <p:nvSpPr>
          <p:cNvPr id="3" name="Content Placeholder 2"/>
          <p:cNvSpPr>
            <a:spLocks noGrp="1"/>
          </p:cNvSpPr>
          <p:nvPr>
            <p:ph idx="1"/>
          </p:nvPr>
        </p:nvSpPr>
        <p:spPr>
          <a:xfrm>
            <a:off x="309562" y="1219200"/>
            <a:ext cx="8229600" cy="838200"/>
          </a:xfrm>
        </p:spPr>
        <p:txBody>
          <a:bodyPr>
            <a:normAutofit/>
          </a:bodyPr>
          <a:lstStyle/>
          <a:p>
            <a:pPr marL="0" indent="0">
              <a:buNone/>
            </a:pPr>
            <a:r>
              <a:rPr lang="vi-VN" sz="2400" dirty="0" smtClean="0"/>
              <a:t>Trong đại đa số các sơ đồ mạch cộng hưởng người ta dùng mạch cộng hưởng LLC</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33</a:t>
            </a:fld>
            <a:endParaRPr lang="en-US"/>
          </a:p>
        </p:txBody>
      </p:sp>
      <p:grpSp>
        <p:nvGrpSpPr>
          <p:cNvPr id="6" name="Group 5"/>
          <p:cNvGrpSpPr/>
          <p:nvPr/>
        </p:nvGrpSpPr>
        <p:grpSpPr>
          <a:xfrm>
            <a:off x="280987" y="2344079"/>
            <a:ext cx="5143500" cy="3343275"/>
            <a:chOff x="0" y="0"/>
            <a:chExt cx="5248275" cy="331470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48275" cy="2971800"/>
            </a:xfrm>
            <a:prstGeom prst="rect">
              <a:avLst/>
            </a:prstGeom>
            <a:noFill/>
            <a:ln>
              <a:noFill/>
            </a:ln>
          </p:spPr>
        </p:pic>
        <p:sp>
          <p:nvSpPr>
            <p:cNvPr id="8" name="Text Box 7"/>
            <p:cNvSpPr txBox="1"/>
            <p:nvPr/>
          </p:nvSpPr>
          <p:spPr>
            <a:xfrm>
              <a:off x="533400" y="2905125"/>
              <a:ext cx="4591050" cy="409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0"/>
                </a:spcAft>
              </a:pPr>
              <a:r>
                <a:rPr lang="vi-VN" sz="1400" dirty="0">
                  <a:effectLst/>
                  <a:latin typeface="Times New Roman"/>
                  <a:ea typeface="Times New Roman"/>
                </a:rPr>
                <a:t>Hình 1</a:t>
              </a:r>
              <a:r>
                <a:rPr lang="en-US" sz="1400" dirty="0">
                  <a:effectLst/>
                  <a:latin typeface="Times New Roman"/>
                  <a:ea typeface="Times New Roman"/>
                </a:rPr>
                <a:t>5</a:t>
              </a:r>
              <a:r>
                <a:rPr lang="vi-VN" sz="1400" dirty="0">
                  <a:effectLst/>
                  <a:latin typeface="Times New Roman"/>
                  <a:ea typeface="Times New Roman"/>
                </a:rPr>
                <a:t> Sơ đồ mạch cộng hưởng LLC nửa cầu điển hình</a:t>
              </a:r>
            </a:p>
          </p:txBody>
        </p:sp>
      </p:gr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5655310" y="3438194"/>
            <a:ext cx="2345689" cy="922401"/>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655310" y="5240610"/>
            <a:ext cx="2867342" cy="855389"/>
          </a:xfrm>
          <a:prstGeom prst="rect">
            <a:avLst/>
          </a:prstGeom>
          <a:noFill/>
          <a:ln>
            <a:noFill/>
          </a:ln>
        </p:spPr>
      </p:pic>
      <p:sp>
        <p:nvSpPr>
          <p:cNvPr id="11" name="Content Placeholder 2"/>
          <p:cNvSpPr txBox="1">
            <a:spLocks/>
          </p:cNvSpPr>
          <p:nvPr/>
        </p:nvSpPr>
        <p:spPr>
          <a:xfrm>
            <a:off x="5655310" y="2286000"/>
            <a:ext cx="3373266" cy="9606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Hai tần số cộng hưởng</a:t>
            </a:r>
            <a:endParaRPr lang="vi-VN" sz="2400" dirty="0"/>
          </a:p>
        </p:txBody>
      </p:sp>
      <p:sp>
        <p:nvSpPr>
          <p:cNvPr id="12" name="Content Placeholder 2"/>
          <p:cNvSpPr txBox="1">
            <a:spLocks/>
          </p:cNvSpPr>
          <p:nvPr/>
        </p:nvSpPr>
        <p:spPr>
          <a:xfrm>
            <a:off x="5655310" y="2766326"/>
            <a:ext cx="3373266" cy="9606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a:t>f</a:t>
            </a:r>
            <a:r>
              <a:rPr lang="vi-VN" sz="2400" baseline="-25000" dirty="0" smtClean="0"/>
              <a:t>r1</a:t>
            </a:r>
            <a:r>
              <a:rPr lang="vi-VN" sz="2400" dirty="0" smtClean="0"/>
              <a:t> – tần số cộng hưởng khi </a:t>
            </a:r>
            <a:r>
              <a:rPr lang="vi-VN" sz="2400" dirty="0" smtClean="0">
                <a:solidFill>
                  <a:srgbClr val="FF0000"/>
                </a:solidFill>
              </a:rPr>
              <a:t>hoạt động có tải</a:t>
            </a:r>
            <a:endParaRPr lang="vi-VN" sz="2400" dirty="0">
              <a:solidFill>
                <a:srgbClr val="FF0000"/>
              </a:solidFill>
            </a:endParaRPr>
          </a:p>
        </p:txBody>
      </p:sp>
      <p:sp>
        <p:nvSpPr>
          <p:cNvPr id="13" name="Content Placeholder 2"/>
          <p:cNvSpPr txBox="1">
            <a:spLocks/>
          </p:cNvSpPr>
          <p:nvPr/>
        </p:nvSpPr>
        <p:spPr>
          <a:xfrm>
            <a:off x="5655310" y="4311136"/>
            <a:ext cx="3373266" cy="9606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f</a:t>
            </a:r>
            <a:r>
              <a:rPr lang="vi-VN" sz="2400" baseline="-25000" dirty="0" smtClean="0"/>
              <a:t>r2</a:t>
            </a:r>
            <a:r>
              <a:rPr lang="vi-VN" sz="2400" dirty="0" smtClean="0"/>
              <a:t> – tần số cộng hưởng khi </a:t>
            </a:r>
            <a:r>
              <a:rPr lang="vi-VN" sz="2400" dirty="0" smtClean="0">
                <a:solidFill>
                  <a:srgbClr val="FF0000"/>
                </a:solidFill>
              </a:rPr>
              <a:t>hoạt động không tải</a:t>
            </a:r>
            <a:endParaRPr lang="vi-VN" sz="2400" dirty="0">
              <a:solidFill>
                <a:srgbClr val="FF0000"/>
              </a:solidFill>
            </a:endParaRPr>
          </a:p>
        </p:txBody>
      </p:sp>
    </p:spTree>
    <p:extLst>
      <p:ext uri="{BB962C8B-B14F-4D97-AF65-F5344CB8AC3E}">
        <p14:creationId xmlns:p14="http://schemas.microsoft.com/office/powerpoint/2010/main" val="1941471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4495800" cy="792162"/>
          </a:xfrm>
          <a:solidFill>
            <a:srgbClr val="FFFF00"/>
          </a:solidFill>
        </p:spPr>
        <p:txBody>
          <a:bodyPr vert="horz" lIns="91440" tIns="45720" rIns="91440" bIns="45720" rtlCol="0" anchor="ctr">
            <a:normAutofit/>
          </a:bodyPr>
          <a:lstStyle/>
          <a:p>
            <a:r>
              <a:rPr lang="vi-VN" b="1" dirty="0" smtClean="0"/>
              <a:t>1. Nguyên lý </a:t>
            </a:r>
            <a:endParaRPr lang="en-US" b="1" dirty="0"/>
          </a:p>
        </p:txBody>
      </p:sp>
      <p:sp>
        <p:nvSpPr>
          <p:cNvPr id="3" name="Content Placeholder 2"/>
          <p:cNvSpPr>
            <a:spLocks noGrp="1"/>
          </p:cNvSpPr>
          <p:nvPr>
            <p:ph idx="1"/>
          </p:nvPr>
        </p:nvSpPr>
        <p:spPr>
          <a:xfrm>
            <a:off x="457200" y="1524000"/>
            <a:ext cx="8305800" cy="3810000"/>
          </a:xfrm>
        </p:spPr>
        <p:txBody>
          <a:bodyPr>
            <a:normAutofit fontScale="92500" lnSpcReduction="20000"/>
          </a:bodyPr>
          <a:lstStyle/>
          <a:p>
            <a:pPr marL="0" indent="0">
              <a:spcBef>
                <a:spcPts val="1800"/>
              </a:spcBef>
              <a:buNone/>
            </a:pPr>
            <a:r>
              <a:rPr lang="vi-VN" dirty="0"/>
              <a:t>Mạch có thể hoạt động trong vùng tần số chuyển mạch: </a:t>
            </a:r>
            <a:endParaRPr lang="vi-VN" dirty="0" smtClean="0"/>
          </a:p>
          <a:p>
            <a:pPr>
              <a:spcBef>
                <a:spcPts val="1800"/>
              </a:spcBef>
            </a:pPr>
            <a:r>
              <a:rPr lang="vi-VN" dirty="0"/>
              <a:t>B</a:t>
            </a:r>
            <a:r>
              <a:rPr lang="vi-VN" dirty="0" smtClean="0"/>
              <a:t>ằng </a:t>
            </a:r>
            <a:r>
              <a:rPr lang="vi-VN" dirty="0"/>
              <a:t>tần số cộng hưởng cơ bản  f</a:t>
            </a:r>
            <a:r>
              <a:rPr lang="vi-VN" baseline="-25000" dirty="0"/>
              <a:t>s</a:t>
            </a:r>
            <a:r>
              <a:rPr lang="vi-VN" dirty="0"/>
              <a:t>=f</a:t>
            </a:r>
            <a:r>
              <a:rPr lang="vi-VN" baseline="-25000" dirty="0"/>
              <a:t>r1</a:t>
            </a:r>
            <a:r>
              <a:rPr lang="vi-VN" dirty="0"/>
              <a:t>, </a:t>
            </a:r>
            <a:endParaRPr lang="vi-VN" dirty="0" smtClean="0"/>
          </a:p>
          <a:p>
            <a:pPr>
              <a:spcBef>
                <a:spcPts val="1800"/>
              </a:spcBef>
            </a:pPr>
            <a:r>
              <a:rPr lang="vi-VN" dirty="0"/>
              <a:t>N</a:t>
            </a:r>
            <a:r>
              <a:rPr lang="vi-VN" dirty="0" smtClean="0"/>
              <a:t>hỏ </a:t>
            </a:r>
            <a:r>
              <a:rPr lang="vi-VN" dirty="0"/>
              <a:t>hơn tần số cộng hưởng cơ bản f</a:t>
            </a:r>
            <a:r>
              <a:rPr lang="vi-VN" baseline="-25000" dirty="0"/>
              <a:t>s</a:t>
            </a:r>
            <a:r>
              <a:rPr lang="vi-VN" dirty="0"/>
              <a:t>&lt;f</a:t>
            </a:r>
            <a:r>
              <a:rPr lang="vi-VN" baseline="-25000" dirty="0"/>
              <a:t>r1</a:t>
            </a:r>
            <a:r>
              <a:rPr lang="vi-VN" dirty="0"/>
              <a:t>, </a:t>
            </a:r>
            <a:endParaRPr lang="vi-VN" dirty="0" smtClean="0"/>
          </a:p>
          <a:p>
            <a:pPr>
              <a:spcBef>
                <a:spcPts val="1800"/>
              </a:spcBef>
            </a:pPr>
            <a:r>
              <a:rPr lang="vi-VN" dirty="0"/>
              <a:t>V</a:t>
            </a:r>
            <a:r>
              <a:rPr lang="vi-VN" dirty="0" smtClean="0"/>
              <a:t>à </a:t>
            </a:r>
            <a:r>
              <a:rPr lang="vi-VN" dirty="0"/>
              <a:t>lớn hơn tần số cộng hưởng cơ bản  f</a:t>
            </a:r>
            <a:r>
              <a:rPr lang="vi-VN" baseline="-25000" dirty="0"/>
              <a:t>s</a:t>
            </a:r>
            <a:r>
              <a:rPr lang="vi-VN" dirty="0"/>
              <a:t>&gt;f</a:t>
            </a:r>
            <a:r>
              <a:rPr lang="vi-VN" baseline="-25000" dirty="0"/>
              <a:t>r1</a:t>
            </a:r>
            <a:r>
              <a:rPr lang="vi-VN" dirty="0"/>
              <a:t>. </a:t>
            </a:r>
            <a:endParaRPr lang="vi-VN" dirty="0" smtClean="0"/>
          </a:p>
          <a:p>
            <a:pPr marL="0" indent="0">
              <a:spcBef>
                <a:spcPts val="1800"/>
              </a:spcBef>
              <a:buNone/>
            </a:pPr>
            <a:r>
              <a:rPr lang="vi-VN" dirty="0" smtClean="0"/>
              <a:t>Dưới </a:t>
            </a:r>
            <a:r>
              <a:rPr lang="vi-VN" dirty="0"/>
              <a:t>đây </a:t>
            </a:r>
            <a:r>
              <a:rPr lang="vi-VN" dirty="0" smtClean="0"/>
              <a:t>xem xét hoạt </a:t>
            </a:r>
            <a:r>
              <a:rPr lang="vi-VN" dirty="0"/>
              <a:t>động tương ứng ba loại tần số này</a:t>
            </a:r>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34</a:t>
            </a:fld>
            <a:endParaRPr lang="en-US"/>
          </a:p>
        </p:txBody>
      </p:sp>
    </p:spTree>
    <p:extLst>
      <p:ext uri="{BB962C8B-B14F-4D97-AF65-F5344CB8AC3E}">
        <p14:creationId xmlns:p14="http://schemas.microsoft.com/office/powerpoint/2010/main" val="3359297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3581400" cy="792162"/>
          </a:xfrm>
          <a:solidFill>
            <a:srgbClr val="FFFF00"/>
          </a:solidFill>
        </p:spPr>
        <p:txBody>
          <a:bodyPr vert="horz" lIns="91440" tIns="45720" rIns="91440" bIns="45720" rtlCol="0" anchor="ctr">
            <a:normAutofit/>
          </a:bodyPr>
          <a:lstStyle/>
          <a:p>
            <a:r>
              <a:rPr lang="vi-VN" dirty="0"/>
              <a:t>1 </a:t>
            </a:r>
            <a:r>
              <a:rPr lang="vi-VN" dirty="0" smtClean="0"/>
              <a:t>Nguyên lý </a:t>
            </a:r>
            <a:endParaRPr lang="en-US" b="1" dirty="0"/>
          </a:p>
        </p:txBody>
      </p:sp>
      <p:sp>
        <p:nvSpPr>
          <p:cNvPr id="3" name="Content Placeholder 2"/>
          <p:cNvSpPr>
            <a:spLocks noGrp="1"/>
          </p:cNvSpPr>
          <p:nvPr>
            <p:ph idx="1"/>
          </p:nvPr>
        </p:nvSpPr>
        <p:spPr>
          <a:xfrm>
            <a:off x="419098" y="1219200"/>
            <a:ext cx="8305800" cy="685800"/>
          </a:xfrm>
        </p:spPr>
        <p:txBody>
          <a:bodyPr>
            <a:normAutofit/>
          </a:bodyPr>
          <a:lstStyle/>
          <a:p>
            <a:pPr marL="0" indent="0">
              <a:buNone/>
            </a:pPr>
            <a:r>
              <a:rPr lang="vi-VN" sz="2400" dirty="0" smtClean="0"/>
              <a:t>Các đường cong khi f</a:t>
            </a:r>
            <a:r>
              <a:rPr lang="vi-VN" sz="2400" baseline="-25000" dirty="0" smtClean="0"/>
              <a:t>r1</a:t>
            </a:r>
            <a:r>
              <a:rPr lang="vi-VN" sz="2400" dirty="0" smtClean="0"/>
              <a:t> = f</a:t>
            </a:r>
            <a:r>
              <a:rPr lang="vi-VN" sz="2400" baseline="-25000" dirty="0" smtClean="0"/>
              <a:t>sw</a:t>
            </a:r>
            <a:r>
              <a:rPr lang="vi-VN" sz="2400" dirty="0" smtClean="0"/>
              <a:t> </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35</a:t>
            </a:fld>
            <a:endParaRPr lang="en-US"/>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992946" y="1676400"/>
            <a:ext cx="5703254" cy="4495800"/>
          </a:xfrm>
          <a:prstGeom prst="rect">
            <a:avLst/>
          </a:prstGeom>
          <a:noFill/>
          <a:ln>
            <a:noFill/>
          </a:ln>
        </p:spPr>
      </p:pic>
    </p:spTree>
    <p:extLst>
      <p:ext uri="{BB962C8B-B14F-4D97-AF65-F5344CB8AC3E}">
        <p14:creationId xmlns:p14="http://schemas.microsoft.com/office/powerpoint/2010/main" val="4270288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rgbClr val="FFFF00"/>
          </a:solidFill>
        </p:spPr>
        <p:txBody>
          <a:bodyPr vert="horz" lIns="91440" tIns="45720" rIns="91440" bIns="45720" rtlCol="0" anchor="ctr">
            <a:normAutofit/>
          </a:bodyPr>
          <a:lstStyle/>
          <a:p>
            <a:r>
              <a:rPr lang="vi-VN" dirty="0"/>
              <a:t>1 </a:t>
            </a:r>
            <a:r>
              <a:rPr lang="vi-VN" dirty="0" smtClean="0"/>
              <a:t>Nguyên lý </a:t>
            </a:r>
            <a:endParaRPr lang="en-US" b="1" dirty="0"/>
          </a:p>
        </p:txBody>
      </p:sp>
      <p:sp>
        <p:nvSpPr>
          <p:cNvPr id="3" name="Content Placeholder 2"/>
          <p:cNvSpPr>
            <a:spLocks noGrp="1"/>
          </p:cNvSpPr>
          <p:nvPr>
            <p:ph idx="1"/>
          </p:nvPr>
        </p:nvSpPr>
        <p:spPr>
          <a:xfrm>
            <a:off x="457200" y="1219200"/>
            <a:ext cx="8305800" cy="685800"/>
          </a:xfrm>
        </p:spPr>
        <p:txBody>
          <a:bodyPr>
            <a:normAutofit/>
          </a:bodyPr>
          <a:lstStyle/>
          <a:p>
            <a:pPr marL="0" indent="0">
              <a:buNone/>
            </a:pPr>
            <a:r>
              <a:rPr lang="vi-VN" sz="2400" dirty="0" smtClean="0"/>
              <a:t>Các đường cong khi f</a:t>
            </a:r>
            <a:r>
              <a:rPr lang="vi-VN" sz="2400" baseline="-25000" dirty="0" smtClean="0"/>
              <a:t>r1</a:t>
            </a:r>
            <a:r>
              <a:rPr lang="vi-VN" sz="2400" dirty="0" smtClean="0"/>
              <a:t> &gt; f</a:t>
            </a:r>
            <a:r>
              <a:rPr lang="vi-VN" sz="2400" baseline="-25000" dirty="0" smtClean="0"/>
              <a:t>sw</a:t>
            </a:r>
            <a:r>
              <a:rPr lang="vi-VN" sz="2400" dirty="0" smtClean="0"/>
              <a:t> </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36</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05000"/>
            <a:ext cx="6705600" cy="4756549"/>
          </a:xfrm>
          <a:prstGeom prst="rect">
            <a:avLst/>
          </a:prstGeom>
          <a:noFill/>
          <a:ln>
            <a:noFill/>
          </a:ln>
        </p:spPr>
      </p:pic>
    </p:spTree>
    <p:extLst>
      <p:ext uri="{BB962C8B-B14F-4D97-AF65-F5344CB8AC3E}">
        <p14:creationId xmlns:p14="http://schemas.microsoft.com/office/powerpoint/2010/main" val="3595797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b="1" dirty="0" smtClean="0"/>
              <a:t>2. Các đại lượng đặc trưng</a:t>
            </a:r>
            <a:endParaRPr lang="en-US" b="1" dirty="0"/>
          </a:p>
        </p:txBody>
      </p:sp>
      <p:sp>
        <p:nvSpPr>
          <p:cNvPr id="3" name="Content Placeholder 2"/>
          <p:cNvSpPr>
            <a:spLocks noGrp="1"/>
          </p:cNvSpPr>
          <p:nvPr>
            <p:ph idx="1"/>
          </p:nvPr>
        </p:nvSpPr>
        <p:spPr>
          <a:xfrm>
            <a:off x="457200" y="1524000"/>
            <a:ext cx="8305800" cy="685800"/>
          </a:xfrm>
        </p:spPr>
        <p:txBody>
          <a:bodyPr>
            <a:normAutofit/>
          </a:bodyPr>
          <a:lstStyle/>
          <a:p>
            <a:pPr marL="0" indent="0">
              <a:buNone/>
            </a:pPr>
            <a:r>
              <a:rPr lang="vi-VN" sz="2400" dirty="0" smtClean="0"/>
              <a:t>Các đường cong khi f</a:t>
            </a:r>
            <a:r>
              <a:rPr lang="vi-VN" sz="2400" baseline="-25000" dirty="0" smtClean="0"/>
              <a:t>r1</a:t>
            </a:r>
            <a:r>
              <a:rPr lang="vi-VN" sz="2400" dirty="0" smtClean="0"/>
              <a:t> &lt; f</a:t>
            </a:r>
            <a:r>
              <a:rPr lang="vi-VN" sz="2400" baseline="-25000" dirty="0" smtClean="0"/>
              <a:t>sw</a:t>
            </a:r>
            <a:r>
              <a:rPr lang="vi-VN" sz="2400" dirty="0" smtClean="0"/>
              <a:t> </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37</a:t>
            </a:fld>
            <a:endParaRPr lang="en-US"/>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81200"/>
            <a:ext cx="6172200" cy="4476750"/>
          </a:xfrm>
          <a:prstGeom prst="rect">
            <a:avLst/>
          </a:prstGeom>
          <a:noFill/>
          <a:ln>
            <a:noFill/>
          </a:ln>
        </p:spPr>
      </p:pic>
    </p:spTree>
    <p:extLst>
      <p:ext uri="{BB962C8B-B14F-4D97-AF65-F5344CB8AC3E}">
        <p14:creationId xmlns:p14="http://schemas.microsoft.com/office/powerpoint/2010/main" val="3595797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477000" cy="792162"/>
          </a:xfrm>
          <a:solidFill>
            <a:srgbClr val="FFFF00"/>
          </a:solidFill>
        </p:spPr>
        <p:txBody>
          <a:bodyPr vert="horz" lIns="91440" tIns="45720" rIns="91440" bIns="45720" rtlCol="0" anchor="ctr">
            <a:normAutofit fontScale="90000"/>
          </a:bodyPr>
          <a:lstStyle/>
          <a:p>
            <a:r>
              <a:rPr lang="vi-VN" b="1" dirty="0"/>
              <a:t>2. Các đại lượng đặc trưng</a:t>
            </a:r>
            <a:endParaRPr lang="en-US" b="1" dirty="0"/>
          </a:p>
        </p:txBody>
      </p:sp>
      <p:sp>
        <p:nvSpPr>
          <p:cNvPr id="3" name="Content Placeholder 2"/>
          <p:cNvSpPr>
            <a:spLocks noGrp="1"/>
          </p:cNvSpPr>
          <p:nvPr>
            <p:ph idx="1"/>
          </p:nvPr>
        </p:nvSpPr>
        <p:spPr>
          <a:xfrm>
            <a:off x="457200" y="1066800"/>
            <a:ext cx="6019800" cy="609600"/>
          </a:xfrm>
          <a:solidFill>
            <a:srgbClr val="92D050"/>
          </a:solidFill>
        </p:spPr>
        <p:txBody>
          <a:bodyPr>
            <a:normAutofit/>
          </a:bodyPr>
          <a:lstStyle/>
          <a:p>
            <a:pPr marL="0" indent="0">
              <a:buNone/>
            </a:pPr>
            <a:r>
              <a:rPr lang="vi-VN" sz="2800" b="1" dirty="0" smtClean="0"/>
              <a:t>Các đại lượng quan trọng cần biết</a:t>
            </a:r>
            <a:endParaRPr lang="vi-VN" sz="2800" b="1" dirty="0"/>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38</a:t>
            </a:fld>
            <a:endParaRPr lang="en-US"/>
          </a:p>
        </p:txBody>
      </p:sp>
      <mc:AlternateContent xmlns:mc="http://schemas.openxmlformats.org/markup-compatibility/2006" xmlns:a14="http://schemas.microsoft.com/office/drawing/2010/main">
        <mc:Choice Requires="a14">
          <p:sp>
            <p:nvSpPr>
              <p:cNvPr id="6" name="Rectangle 5"/>
              <p:cNvSpPr/>
              <p:nvPr/>
            </p:nvSpPr>
            <p:spPr>
              <a:xfrm>
                <a:off x="1371600" y="2550132"/>
                <a:ext cx="4572000" cy="867802"/>
              </a:xfrm>
              <a:prstGeom prst="rect">
                <a:avLst/>
              </a:prstGeom>
            </p:spPr>
            <p:txBody>
              <a:bodyPr>
                <a:spAutoFit/>
              </a:bodyPr>
              <a:lstStyle/>
              <a:p>
                <a14:m>
                  <m:oMath xmlns:m="http://schemas.openxmlformats.org/officeDocument/2006/math">
                    <m:sSub>
                      <m:sSubPr>
                        <m:ctrlPr>
                          <a:rPr lang="vi-VN" i="1">
                            <a:latin typeface="Cambria Math"/>
                          </a:rPr>
                        </m:ctrlPr>
                      </m:sSubPr>
                      <m:e>
                        <m:r>
                          <a:rPr lang="vi-VN" i="1">
                            <a:effectLst/>
                            <a:latin typeface="Cambria Math"/>
                            <a:ea typeface="Times New Roman"/>
                            <a:cs typeface="Times New Roman"/>
                          </a:rPr>
                          <m:t>𝑅</m:t>
                        </m:r>
                      </m:e>
                      <m:sub>
                        <m:r>
                          <a:rPr lang="vi-VN" i="1">
                            <a:effectLst/>
                            <a:latin typeface="Cambria Math"/>
                            <a:ea typeface="Times New Roman"/>
                            <a:cs typeface="Times New Roman"/>
                          </a:rPr>
                          <m:t>𝑎𝑐</m:t>
                        </m:r>
                      </m:sub>
                    </m:sSub>
                    <m:r>
                      <a:rPr lang="vi-VN" i="1">
                        <a:effectLst/>
                        <a:latin typeface="Cambria Math"/>
                        <a:ea typeface="Times New Roman"/>
                        <a:cs typeface="Times New Roman"/>
                      </a:rPr>
                      <m:t>=</m:t>
                    </m:r>
                    <m:f>
                      <m:fPr>
                        <m:ctrlPr>
                          <a:rPr lang="vi-VN" i="1">
                            <a:effectLst/>
                            <a:latin typeface="Cambria Math"/>
                          </a:rPr>
                        </m:ctrlPr>
                      </m:fPr>
                      <m:num>
                        <m:r>
                          <a:rPr lang="vi-VN" i="1">
                            <a:effectLst/>
                            <a:latin typeface="Cambria Math"/>
                            <a:ea typeface="Times New Roman"/>
                            <a:cs typeface="Times New Roman"/>
                          </a:rPr>
                          <m:t>8.</m:t>
                        </m:r>
                        <m:sSup>
                          <m:sSupPr>
                            <m:ctrlPr>
                              <a:rPr lang="vi-VN" i="1">
                                <a:effectLst/>
                                <a:latin typeface="Cambria Math"/>
                              </a:rPr>
                            </m:ctrlPr>
                          </m:sSupPr>
                          <m:e>
                            <m:r>
                              <a:rPr lang="vi-VN" i="1">
                                <a:effectLst/>
                                <a:latin typeface="Cambria Math"/>
                                <a:ea typeface="Times New Roman"/>
                                <a:cs typeface="Times New Roman"/>
                              </a:rPr>
                              <m:t>𝑛</m:t>
                            </m:r>
                          </m:e>
                          <m:sup>
                            <m:r>
                              <a:rPr lang="vi-VN" i="1">
                                <a:effectLst/>
                                <a:latin typeface="Cambria Math"/>
                                <a:ea typeface="Times New Roman"/>
                                <a:cs typeface="Times New Roman"/>
                              </a:rPr>
                              <m:t>2</m:t>
                            </m:r>
                          </m:sup>
                        </m:sSup>
                        <m:r>
                          <a:rPr lang="vi-VN" i="1">
                            <a:effectLst/>
                            <a:latin typeface="Cambria Math"/>
                            <a:ea typeface="Times New Roman"/>
                            <a:cs typeface="Times New Roman"/>
                          </a:rPr>
                          <m:t>.</m:t>
                        </m:r>
                        <m:sSub>
                          <m:sSubPr>
                            <m:ctrlPr>
                              <a:rPr lang="vi-VN" i="1">
                                <a:effectLst/>
                                <a:latin typeface="Cambria Math"/>
                              </a:rPr>
                            </m:ctrlPr>
                          </m:sSubPr>
                          <m:e>
                            <m:r>
                              <a:rPr lang="vi-VN" i="1">
                                <a:effectLst/>
                                <a:latin typeface="Cambria Math"/>
                                <a:ea typeface="Times New Roman"/>
                                <a:cs typeface="Times New Roman"/>
                              </a:rPr>
                              <m:t>𝑅</m:t>
                            </m:r>
                          </m:e>
                          <m:sub>
                            <m:r>
                              <a:rPr lang="vi-VN" i="1">
                                <a:effectLst/>
                                <a:latin typeface="Cambria Math"/>
                                <a:ea typeface="Times New Roman"/>
                                <a:cs typeface="Times New Roman"/>
                              </a:rPr>
                              <m:t>𝐿</m:t>
                            </m:r>
                          </m:sub>
                        </m:sSub>
                      </m:num>
                      <m:den>
                        <m:sSup>
                          <m:sSupPr>
                            <m:ctrlPr>
                              <a:rPr lang="vi-VN" i="1">
                                <a:effectLst/>
                                <a:latin typeface="Cambria Math"/>
                              </a:rPr>
                            </m:ctrlPr>
                          </m:sSupPr>
                          <m:e>
                            <m:r>
                              <a:rPr lang="vi-VN" i="1">
                                <a:effectLst/>
                                <a:latin typeface="Cambria Math"/>
                                <a:ea typeface="Times New Roman"/>
                                <a:cs typeface="Times New Roman"/>
                              </a:rPr>
                              <m:t>𝜋</m:t>
                            </m:r>
                          </m:e>
                          <m:sup>
                            <m:r>
                              <a:rPr lang="vi-VN" i="1">
                                <a:effectLst/>
                                <a:latin typeface="Cambria Math"/>
                                <a:ea typeface="Times New Roman"/>
                                <a:cs typeface="Times New Roman"/>
                              </a:rPr>
                              <m:t>2</m:t>
                            </m:r>
                          </m:sup>
                        </m:sSup>
                      </m:den>
                    </m:f>
                    <m:r>
                      <a:rPr lang="vi-VN" i="1">
                        <a:effectLst/>
                        <a:latin typeface="Cambria Math"/>
                        <a:ea typeface="Times New Roman"/>
                        <a:cs typeface="Times New Roman"/>
                      </a:rPr>
                      <m:t>=</m:t>
                    </m:r>
                    <m:f>
                      <m:fPr>
                        <m:ctrlPr>
                          <a:rPr lang="vi-VN" i="1">
                            <a:effectLst/>
                            <a:latin typeface="Cambria Math"/>
                          </a:rPr>
                        </m:ctrlPr>
                      </m:fPr>
                      <m:num>
                        <m:r>
                          <a:rPr lang="vi-VN" i="1">
                            <a:effectLst/>
                            <a:latin typeface="Cambria Math"/>
                            <a:ea typeface="Times New Roman"/>
                            <a:cs typeface="Times New Roman"/>
                          </a:rPr>
                          <m:t>8</m:t>
                        </m:r>
                      </m:num>
                      <m:den>
                        <m:sSup>
                          <m:sSupPr>
                            <m:ctrlPr>
                              <a:rPr lang="vi-VN" i="1">
                                <a:effectLst/>
                                <a:latin typeface="Cambria Math"/>
                              </a:rPr>
                            </m:ctrlPr>
                          </m:sSupPr>
                          <m:e>
                            <m:r>
                              <a:rPr lang="vi-VN" i="1">
                                <a:effectLst/>
                                <a:latin typeface="Cambria Math"/>
                                <a:ea typeface="Times New Roman"/>
                                <a:cs typeface="Times New Roman"/>
                              </a:rPr>
                              <m:t>𝜋</m:t>
                            </m:r>
                          </m:e>
                          <m:sup>
                            <m:r>
                              <a:rPr lang="vi-VN" i="1">
                                <a:effectLst/>
                                <a:latin typeface="Cambria Math"/>
                                <a:ea typeface="Times New Roman"/>
                                <a:cs typeface="Times New Roman"/>
                              </a:rPr>
                              <m:t>2</m:t>
                            </m:r>
                          </m:sup>
                        </m:sSup>
                      </m:den>
                    </m:f>
                    <m:r>
                      <a:rPr lang="vi-VN" i="1">
                        <a:effectLst/>
                        <a:latin typeface="Cambria Math"/>
                        <a:ea typeface="Times New Roman"/>
                        <a:cs typeface="Times New Roman"/>
                      </a:rPr>
                      <m:t>.</m:t>
                    </m:r>
                    <m:sSup>
                      <m:sSupPr>
                        <m:ctrlPr>
                          <a:rPr lang="vi-VN" i="1">
                            <a:effectLst/>
                            <a:latin typeface="Cambria Math"/>
                          </a:rPr>
                        </m:ctrlPr>
                      </m:sSupPr>
                      <m:e>
                        <m:d>
                          <m:dPr>
                            <m:ctrlPr>
                              <a:rPr lang="vi-VN" i="1">
                                <a:effectLst/>
                                <a:latin typeface="Cambria Math"/>
                              </a:rPr>
                            </m:ctrlPr>
                          </m:dPr>
                          <m:e>
                            <m:f>
                              <m:fPr>
                                <m:ctrlPr>
                                  <a:rPr lang="vi-VN" i="1">
                                    <a:effectLst/>
                                    <a:latin typeface="Cambria Math"/>
                                  </a:rPr>
                                </m:ctrlPr>
                              </m:fPr>
                              <m:num>
                                <m:sSub>
                                  <m:sSubPr>
                                    <m:ctrlPr>
                                      <a:rPr lang="vi-VN" i="1">
                                        <a:effectLst/>
                                        <a:latin typeface="Cambria Math"/>
                                      </a:rPr>
                                    </m:ctrlPr>
                                  </m:sSubPr>
                                  <m:e>
                                    <m:r>
                                      <a:rPr lang="vi-VN" i="1">
                                        <a:effectLst/>
                                        <a:latin typeface="Cambria Math"/>
                                        <a:ea typeface="Times New Roman"/>
                                        <a:cs typeface="Times New Roman"/>
                                      </a:rPr>
                                      <m:t>𝑁</m:t>
                                    </m:r>
                                  </m:e>
                                  <m:sub>
                                    <m:r>
                                      <a:rPr lang="vi-VN" i="1">
                                        <a:effectLst/>
                                        <a:latin typeface="Cambria Math"/>
                                        <a:ea typeface="Times New Roman"/>
                                        <a:cs typeface="Times New Roman"/>
                                      </a:rPr>
                                      <m:t>𝑝</m:t>
                                    </m:r>
                                  </m:sub>
                                </m:sSub>
                              </m:num>
                              <m:den>
                                <m:sSub>
                                  <m:sSubPr>
                                    <m:ctrlPr>
                                      <a:rPr lang="vi-VN" i="1">
                                        <a:effectLst/>
                                        <a:latin typeface="Cambria Math"/>
                                      </a:rPr>
                                    </m:ctrlPr>
                                  </m:sSubPr>
                                  <m:e>
                                    <m:r>
                                      <a:rPr lang="vi-VN" i="1">
                                        <a:effectLst/>
                                        <a:latin typeface="Cambria Math"/>
                                        <a:ea typeface="Times New Roman"/>
                                        <a:cs typeface="Times New Roman"/>
                                      </a:rPr>
                                      <m:t>𝑁</m:t>
                                    </m:r>
                                  </m:e>
                                  <m:sub>
                                    <m:r>
                                      <a:rPr lang="vi-VN" i="1">
                                        <a:effectLst/>
                                        <a:latin typeface="Cambria Math"/>
                                        <a:ea typeface="Times New Roman"/>
                                        <a:cs typeface="Times New Roman"/>
                                      </a:rPr>
                                      <m:t>𝑠</m:t>
                                    </m:r>
                                  </m:sub>
                                </m:sSub>
                              </m:den>
                            </m:f>
                          </m:e>
                        </m:d>
                      </m:e>
                      <m:sup>
                        <m:r>
                          <a:rPr lang="vi-VN" i="1">
                            <a:effectLst/>
                            <a:latin typeface="Cambria Math"/>
                            <a:ea typeface="Times New Roman"/>
                            <a:cs typeface="Times New Roman"/>
                          </a:rPr>
                          <m:t>2</m:t>
                        </m:r>
                      </m:sup>
                    </m:sSup>
                    <m:r>
                      <a:rPr lang="vi-VN" i="1">
                        <a:effectLst/>
                        <a:latin typeface="Cambria Math"/>
                        <a:ea typeface="Times New Roman"/>
                        <a:cs typeface="Times New Roman"/>
                      </a:rPr>
                      <m:t>.</m:t>
                    </m:r>
                    <m:f>
                      <m:fPr>
                        <m:ctrlPr>
                          <a:rPr lang="vi-VN" i="1">
                            <a:effectLst/>
                            <a:latin typeface="Cambria Math"/>
                          </a:rPr>
                        </m:ctrlPr>
                      </m:fPr>
                      <m:num>
                        <m:sSubSup>
                          <m:sSubSupPr>
                            <m:ctrlPr>
                              <a:rPr lang="vi-VN" i="1">
                                <a:effectLst/>
                                <a:latin typeface="Cambria Math"/>
                              </a:rPr>
                            </m:ctrlPr>
                          </m:sSubSupPr>
                          <m:e>
                            <m:r>
                              <a:rPr lang="vi-VN" i="1">
                                <a:effectLst/>
                                <a:latin typeface="Cambria Math"/>
                                <a:ea typeface="Times New Roman"/>
                                <a:cs typeface="Times New Roman"/>
                              </a:rPr>
                              <m:t>𝑉</m:t>
                            </m:r>
                          </m:e>
                          <m:sub>
                            <m:r>
                              <a:rPr lang="vi-VN" i="1">
                                <a:effectLst/>
                                <a:latin typeface="Cambria Math"/>
                                <a:ea typeface="Times New Roman"/>
                                <a:cs typeface="Times New Roman"/>
                              </a:rPr>
                              <m:t>𝑜</m:t>
                            </m:r>
                          </m:sub>
                          <m:sup>
                            <m:r>
                              <a:rPr lang="vi-VN" i="1">
                                <a:effectLst/>
                                <a:latin typeface="Cambria Math"/>
                                <a:ea typeface="Times New Roman"/>
                                <a:cs typeface="Times New Roman"/>
                              </a:rPr>
                              <m:t>2</m:t>
                            </m:r>
                          </m:sup>
                        </m:sSubSup>
                      </m:num>
                      <m:den>
                        <m:sSub>
                          <m:sSubPr>
                            <m:ctrlPr>
                              <a:rPr lang="vi-VN" i="1">
                                <a:effectLst/>
                                <a:latin typeface="Cambria Math"/>
                              </a:rPr>
                            </m:ctrlPr>
                          </m:sSubPr>
                          <m:e>
                            <m:r>
                              <a:rPr lang="vi-VN" i="1">
                                <a:effectLst/>
                                <a:latin typeface="Cambria Math"/>
                                <a:ea typeface="Times New Roman"/>
                                <a:cs typeface="Times New Roman"/>
                              </a:rPr>
                              <m:t>𝑃</m:t>
                            </m:r>
                          </m:e>
                          <m:sub>
                            <m:r>
                              <a:rPr lang="vi-VN" i="1">
                                <a:effectLst/>
                                <a:latin typeface="Cambria Math"/>
                                <a:ea typeface="Times New Roman"/>
                                <a:cs typeface="Times New Roman"/>
                              </a:rPr>
                              <m:t>𝑜</m:t>
                            </m:r>
                          </m:sub>
                        </m:sSub>
                      </m:den>
                    </m:f>
                    <m:r>
                      <a:rPr lang="vi-VN" i="1">
                        <a:effectLst/>
                        <a:latin typeface="Cambria Math"/>
                        <a:ea typeface="Times New Roman"/>
                        <a:cs typeface="Times New Roman"/>
                      </a:rPr>
                      <m:t>=</m:t>
                    </m:r>
                    <m:f>
                      <m:fPr>
                        <m:ctrlPr>
                          <a:rPr lang="vi-VN" i="1">
                            <a:effectLst/>
                            <a:highlight>
                              <a:srgbClr val="FFFF00"/>
                            </a:highlight>
                            <a:latin typeface="Cambria Math"/>
                          </a:rPr>
                        </m:ctrlPr>
                      </m:fPr>
                      <m:num>
                        <m:r>
                          <a:rPr lang="vi-VN" i="1">
                            <a:effectLst/>
                            <a:highlight>
                              <a:srgbClr val="FFFF00"/>
                            </a:highlight>
                            <a:latin typeface="Cambria Math"/>
                            <a:ea typeface="Times New Roman"/>
                            <a:cs typeface="Times New Roman"/>
                          </a:rPr>
                          <m:t>8</m:t>
                        </m:r>
                      </m:num>
                      <m:den>
                        <m:sSup>
                          <m:sSupPr>
                            <m:ctrlPr>
                              <a:rPr lang="vi-VN" i="1">
                                <a:effectLst/>
                                <a:highlight>
                                  <a:srgbClr val="FFFF00"/>
                                </a:highlight>
                                <a:latin typeface="Cambria Math"/>
                              </a:rPr>
                            </m:ctrlPr>
                          </m:sSupPr>
                          <m:e>
                            <m:r>
                              <a:rPr lang="vi-VN" i="1">
                                <a:effectLst/>
                                <a:highlight>
                                  <a:srgbClr val="FFFF00"/>
                                </a:highlight>
                                <a:latin typeface="Cambria Math"/>
                                <a:ea typeface="Times New Roman"/>
                                <a:cs typeface="Times New Roman"/>
                              </a:rPr>
                              <m:t>𝜋</m:t>
                            </m:r>
                          </m:e>
                          <m:sup>
                            <m:r>
                              <a:rPr lang="vi-VN" i="1">
                                <a:effectLst/>
                                <a:highlight>
                                  <a:srgbClr val="FFFF00"/>
                                </a:highlight>
                                <a:latin typeface="Cambria Math"/>
                                <a:ea typeface="Times New Roman"/>
                                <a:cs typeface="Times New Roman"/>
                              </a:rPr>
                              <m:t>2</m:t>
                            </m:r>
                          </m:sup>
                        </m:sSup>
                      </m:den>
                    </m:f>
                    <m:r>
                      <a:rPr lang="vi-VN" i="1">
                        <a:effectLst/>
                        <a:highlight>
                          <a:srgbClr val="FFFF00"/>
                        </a:highlight>
                        <a:latin typeface="Cambria Math"/>
                        <a:ea typeface="Times New Roman"/>
                        <a:cs typeface="Times New Roman"/>
                      </a:rPr>
                      <m:t>.</m:t>
                    </m:r>
                    <m:sSup>
                      <m:sSupPr>
                        <m:ctrlPr>
                          <a:rPr lang="vi-VN" i="1">
                            <a:effectLst/>
                            <a:highlight>
                              <a:srgbClr val="FFFF00"/>
                            </a:highlight>
                            <a:latin typeface="Cambria Math"/>
                          </a:rPr>
                        </m:ctrlPr>
                      </m:sSupPr>
                      <m:e>
                        <m:d>
                          <m:dPr>
                            <m:ctrlPr>
                              <a:rPr lang="vi-VN" i="1">
                                <a:effectLst/>
                                <a:highlight>
                                  <a:srgbClr val="FFFF00"/>
                                </a:highlight>
                                <a:latin typeface="Cambria Math"/>
                              </a:rPr>
                            </m:ctrlPr>
                          </m:dPr>
                          <m:e>
                            <m:f>
                              <m:fPr>
                                <m:ctrlPr>
                                  <a:rPr lang="vi-VN" i="1">
                                    <a:effectLst/>
                                    <a:highlight>
                                      <a:srgbClr val="FFFF00"/>
                                    </a:highlight>
                                    <a:latin typeface="Cambria Math"/>
                                  </a:rPr>
                                </m:ctrlPr>
                              </m:fPr>
                              <m:num>
                                <m:sSub>
                                  <m:sSubPr>
                                    <m:ctrlPr>
                                      <a:rPr lang="vi-VN" i="1">
                                        <a:effectLst/>
                                        <a:highlight>
                                          <a:srgbClr val="FFFF00"/>
                                        </a:highlight>
                                        <a:latin typeface="Cambria Math"/>
                                      </a:rPr>
                                    </m:ctrlPr>
                                  </m:sSubPr>
                                  <m:e>
                                    <m:r>
                                      <a:rPr lang="vi-VN" i="1">
                                        <a:effectLst/>
                                        <a:highlight>
                                          <a:srgbClr val="FFFF00"/>
                                        </a:highlight>
                                        <a:latin typeface="Cambria Math"/>
                                        <a:ea typeface="Times New Roman"/>
                                        <a:cs typeface="Times New Roman"/>
                                      </a:rPr>
                                      <m:t>𝑁</m:t>
                                    </m:r>
                                  </m:e>
                                  <m:sub>
                                    <m:r>
                                      <a:rPr lang="vi-VN" i="1">
                                        <a:effectLst/>
                                        <a:highlight>
                                          <a:srgbClr val="FFFF00"/>
                                        </a:highlight>
                                        <a:latin typeface="Cambria Math"/>
                                        <a:ea typeface="Times New Roman"/>
                                        <a:cs typeface="Times New Roman"/>
                                      </a:rPr>
                                      <m:t>𝑝</m:t>
                                    </m:r>
                                  </m:sub>
                                </m:sSub>
                              </m:num>
                              <m:den>
                                <m:sSub>
                                  <m:sSubPr>
                                    <m:ctrlPr>
                                      <a:rPr lang="vi-VN" i="1">
                                        <a:effectLst/>
                                        <a:highlight>
                                          <a:srgbClr val="FFFF00"/>
                                        </a:highlight>
                                        <a:latin typeface="Cambria Math"/>
                                      </a:rPr>
                                    </m:ctrlPr>
                                  </m:sSubPr>
                                  <m:e>
                                    <m:r>
                                      <a:rPr lang="vi-VN" i="1">
                                        <a:effectLst/>
                                        <a:highlight>
                                          <a:srgbClr val="FFFF00"/>
                                        </a:highlight>
                                        <a:latin typeface="Cambria Math"/>
                                        <a:ea typeface="Times New Roman"/>
                                        <a:cs typeface="Times New Roman"/>
                                      </a:rPr>
                                      <m:t>𝑁</m:t>
                                    </m:r>
                                  </m:e>
                                  <m:sub>
                                    <m:r>
                                      <a:rPr lang="vi-VN" i="1">
                                        <a:effectLst/>
                                        <a:highlight>
                                          <a:srgbClr val="FFFF00"/>
                                        </a:highlight>
                                        <a:latin typeface="Cambria Math"/>
                                        <a:ea typeface="Times New Roman"/>
                                        <a:cs typeface="Times New Roman"/>
                                      </a:rPr>
                                      <m:t>𝑠</m:t>
                                    </m:r>
                                  </m:sub>
                                </m:sSub>
                              </m:den>
                            </m:f>
                          </m:e>
                        </m:d>
                      </m:e>
                      <m:sup>
                        <m:r>
                          <a:rPr lang="vi-VN" i="1">
                            <a:effectLst/>
                            <a:highlight>
                              <a:srgbClr val="FFFF00"/>
                            </a:highlight>
                            <a:latin typeface="Cambria Math"/>
                            <a:ea typeface="Times New Roman"/>
                            <a:cs typeface="Times New Roman"/>
                          </a:rPr>
                          <m:t>2</m:t>
                        </m:r>
                      </m:sup>
                    </m:sSup>
                    <m:r>
                      <a:rPr lang="vi-VN" i="1">
                        <a:effectLst/>
                        <a:highlight>
                          <a:srgbClr val="FFFF00"/>
                        </a:highlight>
                        <a:latin typeface="Cambria Math"/>
                        <a:ea typeface="Times New Roman"/>
                        <a:cs typeface="Times New Roman"/>
                      </a:rPr>
                      <m:t>.</m:t>
                    </m:r>
                    <m:f>
                      <m:fPr>
                        <m:ctrlPr>
                          <a:rPr lang="vi-VN" i="1">
                            <a:effectLst/>
                            <a:highlight>
                              <a:srgbClr val="FFFF00"/>
                            </a:highlight>
                            <a:latin typeface="Cambria Math"/>
                          </a:rPr>
                        </m:ctrlPr>
                      </m:fPr>
                      <m:num>
                        <m:sSub>
                          <m:sSubPr>
                            <m:ctrlPr>
                              <a:rPr lang="vi-VN" i="1">
                                <a:effectLst/>
                                <a:highlight>
                                  <a:srgbClr val="FFFF00"/>
                                </a:highlight>
                                <a:latin typeface="Cambria Math"/>
                              </a:rPr>
                            </m:ctrlPr>
                          </m:sSubPr>
                          <m:e>
                            <m:r>
                              <a:rPr lang="vi-VN" i="1">
                                <a:effectLst/>
                                <a:highlight>
                                  <a:srgbClr val="FFFF00"/>
                                </a:highlight>
                                <a:latin typeface="Cambria Math"/>
                                <a:ea typeface="Times New Roman"/>
                                <a:cs typeface="Times New Roman"/>
                              </a:rPr>
                              <m:t>𝑉</m:t>
                            </m:r>
                          </m:e>
                          <m:sub>
                            <m:r>
                              <a:rPr lang="vi-VN" i="1">
                                <a:effectLst/>
                                <a:highlight>
                                  <a:srgbClr val="FFFF00"/>
                                </a:highlight>
                                <a:latin typeface="Cambria Math"/>
                                <a:ea typeface="Times New Roman"/>
                                <a:cs typeface="Times New Roman"/>
                              </a:rPr>
                              <m:t>𝑜</m:t>
                            </m:r>
                          </m:sub>
                        </m:sSub>
                      </m:num>
                      <m:den>
                        <m:sSub>
                          <m:sSubPr>
                            <m:ctrlPr>
                              <a:rPr lang="vi-VN" i="1">
                                <a:effectLst/>
                                <a:highlight>
                                  <a:srgbClr val="FFFF00"/>
                                </a:highlight>
                                <a:latin typeface="Cambria Math"/>
                              </a:rPr>
                            </m:ctrlPr>
                          </m:sSubPr>
                          <m:e>
                            <m:r>
                              <a:rPr lang="vi-VN" i="1">
                                <a:effectLst/>
                                <a:highlight>
                                  <a:srgbClr val="FFFF00"/>
                                </a:highlight>
                                <a:latin typeface="Cambria Math"/>
                                <a:ea typeface="Times New Roman"/>
                                <a:cs typeface="Times New Roman"/>
                              </a:rPr>
                              <m:t>𝐼</m:t>
                            </m:r>
                          </m:e>
                          <m:sub>
                            <m:r>
                              <a:rPr lang="vi-VN" i="1">
                                <a:effectLst/>
                                <a:highlight>
                                  <a:srgbClr val="FFFF00"/>
                                </a:highlight>
                                <a:latin typeface="Cambria Math"/>
                                <a:ea typeface="Times New Roman"/>
                                <a:cs typeface="Times New Roman"/>
                              </a:rPr>
                              <m:t>𝑜</m:t>
                            </m:r>
                          </m:sub>
                        </m:sSub>
                      </m:den>
                    </m:f>
                  </m:oMath>
                </a14:m>
                <a:r>
                  <a:rPr lang="vi-VN" dirty="0">
                    <a:effectLst/>
                    <a:latin typeface="Times New Roman"/>
                    <a:ea typeface="Times New Roman"/>
                  </a:rPr>
                  <a:t>	</a:t>
                </a:r>
                <a:endParaRPr lang="vi-VN" dirty="0"/>
              </a:p>
            </p:txBody>
          </p:sp>
        </mc:Choice>
        <mc:Fallback xmlns="">
          <p:sp>
            <p:nvSpPr>
              <p:cNvPr id="6" name="Rectangle 5"/>
              <p:cNvSpPr>
                <a:spLocks noRot="1" noChangeAspect="1" noMove="1" noResize="1" noEditPoints="1" noAdjustHandles="1" noChangeArrowheads="1" noChangeShapeType="1" noTextEdit="1"/>
              </p:cNvSpPr>
              <p:nvPr/>
            </p:nvSpPr>
            <p:spPr>
              <a:xfrm>
                <a:off x="1371600" y="2550132"/>
                <a:ext cx="4572000" cy="867802"/>
              </a:xfrm>
              <a:prstGeom prst="rect">
                <a:avLst/>
              </a:prstGeom>
              <a:blipFill rotWithShape="1">
                <a:blip r:embed="rId2"/>
                <a:stretch>
                  <a:fillRect/>
                </a:stretch>
              </a:blipFill>
            </p:spPr>
            <p:txBody>
              <a:bodyPr/>
              <a:lstStyle/>
              <a:p>
                <a:r>
                  <a:rPr lang="vi-VN">
                    <a:noFill/>
                  </a:rPr>
                  <a:t> </a:t>
                </a:r>
              </a:p>
            </p:txBody>
          </p:sp>
        </mc:Fallback>
      </mc:AlternateContent>
      <p:sp>
        <p:nvSpPr>
          <p:cNvPr id="9" name="Content Placeholder 2"/>
          <p:cNvSpPr txBox="1">
            <a:spLocks/>
          </p:cNvSpPr>
          <p:nvPr/>
        </p:nvSpPr>
        <p:spPr>
          <a:xfrm>
            <a:off x="481012" y="1822497"/>
            <a:ext cx="83820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Điện trở xoay chiều tương đương</a:t>
            </a:r>
            <a:endParaRPr lang="vi-VN" sz="2400" dirty="0"/>
          </a:p>
        </p:txBody>
      </p:sp>
      <p:sp>
        <p:nvSpPr>
          <p:cNvPr id="10" name="Content Placeholder 2"/>
          <p:cNvSpPr txBox="1">
            <a:spLocks/>
          </p:cNvSpPr>
          <p:nvPr/>
        </p:nvSpPr>
        <p:spPr>
          <a:xfrm>
            <a:off x="457200" y="3419475"/>
            <a:ext cx="83820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Hệ số truyền đạt điện áp</a:t>
            </a:r>
            <a:endParaRPr lang="vi-VN" sz="2400" dirty="0"/>
          </a:p>
        </p:txBody>
      </p:sp>
      <mc:AlternateContent xmlns:mc="http://schemas.openxmlformats.org/markup-compatibility/2006" xmlns:a14="http://schemas.microsoft.com/office/drawing/2010/main">
        <mc:Choice Requires="a14">
          <p:sp>
            <p:nvSpPr>
              <p:cNvPr id="7" name="Rectangle 6"/>
              <p:cNvSpPr/>
              <p:nvPr/>
            </p:nvSpPr>
            <p:spPr>
              <a:xfrm>
                <a:off x="609600" y="3962400"/>
                <a:ext cx="7620000" cy="2092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Times New Roman"/>
                          <a:cs typeface="Times New Roman"/>
                        </a:rPr>
                        <m:t>𝐾</m:t>
                      </m:r>
                      <m:d>
                        <m:dPr>
                          <m:ctrlPr>
                            <a:rPr lang="vi-VN" i="1">
                              <a:effectLst/>
                              <a:latin typeface="Cambria Math"/>
                            </a:rPr>
                          </m:ctrlPr>
                        </m:dPr>
                        <m:e>
                          <m:r>
                            <a:rPr lang="en-US" i="1">
                              <a:effectLst/>
                              <a:latin typeface="Cambria Math"/>
                              <a:ea typeface="Times New Roman"/>
                              <a:cs typeface="Times New Roman"/>
                            </a:rPr>
                            <m:t>h</m:t>
                          </m:r>
                          <m:r>
                            <a:rPr lang="en-US" i="1">
                              <a:effectLst/>
                              <a:latin typeface="Cambria Math"/>
                              <a:ea typeface="Times New Roman"/>
                              <a:cs typeface="Times New Roman"/>
                            </a:rPr>
                            <m:t>,</m:t>
                          </m:r>
                          <m:r>
                            <a:rPr lang="en-US" i="1">
                              <a:effectLst/>
                              <a:latin typeface="Cambria Math"/>
                              <a:ea typeface="Times New Roman"/>
                              <a:cs typeface="Times New Roman"/>
                            </a:rPr>
                            <m:t>𝑄</m:t>
                          </m:r>
                          <m:r>
                            <a:rPr lang="en-US" i="1">
                              <a:effectLst/>
                              <a:latin typeface="Cambria Math"/>
                              <a:ea typeface="Times New Roman"/>
                              <a:cs typeface="Times New Roman"/>
                            </a:rPr>
                            <m:t>,</m:t>
                          </m:r>
                          <m:sSub>
                            <m:sSubPr>
                              <m:ctrlPr>
                                <a:rPr lang="vi-VN" i="1">
                                  <a:effectLst/>
                                  <a:latin typeface="Cambria Math"/>
                                </a:rPr>
                              </m:ctrlPr>
                            </m:sSubPr>
                            <m:e>
                              <m:r>
                                <a:rPr lang="en-US" i="1">
                                  <a:effectLst/>
                                  <a:latin typeface="Cambria Math"/>
                                  <a:ea typeface="Times New Roman"/>
                                  <a:cs typeface="Times New Roman"/>
                                </a:rPr>
                                <m:t>𝑓</m:t>
                              </m:r>
                            </m:e>
                            <m:sub>
                              <m:r>
                                <a:rPr lang="en-US" i="1">
                                  <a:effectLst/>
                                  <a:latin typeface="Cambria Math"/>
                                  <a:ea typeface="Times New Roman"/>
                                  <a:cs typeface="Times New Roman"/>
                                </a:rPr>
                                <m:t>𝑛</m:t>
                              </m:r>
                            </m:sub>
                          </m:sSub>
                        </m:e>
                      </m:d>
                      <m:r>
                        <a:rPr lang="en-US" i="1">
                          <a:effectLst/>
                          <a:latin typeface="Cambria Math"/>
                          <a:ea typeface="Times New Roman"/>
                          <a:cs typeface="Times New Roman"/>
                        </a:rPr>
                        <m:t>=</m:t>
                      </m:r>
                      <m:f>
                        <m:fPr>
                          <m:ctrlPr>
                            <a:rPr lang="vi-VN" i="1">
                              <a:effectLst/>
                              <a:latin typeface="Cambria Math"/>
                            </a:rPr>
                          </m:ctrlPr>
                        </m:fPr>
                        <m:num>
                          <m:r>
                            <a:rPr lang="en-US" i="1">
                              <a:effectLst/>
                              <a:latin typeface="Cambria Math"/>
                              <a:ea typeface="Times New Roman"/>
                              <a:cs typeface="Times New Roman"/>
                            </a:rPr>
                            <m:t>𝑛</m:t>
                          </m:r>
                          <m:r>
                            <a:rPr lang="en-US" i="1">
                              <a:effectLst/>
                              <a:latin typeface="Cambria Math"/>
                              <a:ea typeface="Times New Roman"/>
                              <a:cs typeface="Times New Roman"/>
                            </a:rPr>
                            <m:t>.</m:t>
                          </m:r>
                          <m:sSub>
                            <m:sSubPr>
                              <m:ctrlPr>
                                <a:rPr lang="vi-VN" i="1">
                                  <a:effectLst/>
                                  <a:latin typeface="Cambria Math"/>
                                </a:rPr>
                              </m:ctrlPr>
                            </m:sSubPr>
                            <m:e>
                              <m:r>
                                <a:rPr lang="en-US" i="1">
                                  <a:effectLst/>
                                  <a:latin typeface="Cambria Math"/>
                                  <a:ea typeface="Times New Roman"/>
                                  <a:cs typeface="Times New Roman"/>
                                </a:rPr>
                                <m:t>𝑉</m:t>
                              </m:r>
                            </m:e>
                            <m:sub>
                              <m:r>
                                <a:rPr lang="en-US" i="1">
                                  <a:effectLst/>
                                  <a:latin typeface="Cambria Math"/>
                                  <a:ea typeface="Times New Roman"/>
                                  <a:cs typeface="Times New Roman"/>
                                </a:rPr>
                                <m:t>𝑂</m:t>
                              </m:r>
                            </m:sub>
                          </m:sSub>
                        </m:num>
                        <m:den>
                          <m:f>
                            <m:fPr>
                              <m:type m:val="skw"/>
                              <m:ctrlPr>
                                <a:rPr lang="vi-VN" i="1">
                                  <a:effectLst/>
                                  <a:latin typeface="Cambria Math"/>
                                </a:rPr>
                              </m:ctrlPr>
                            </m:fPr>
                            <m:num>
                              <m:sSub>
                                <m:sSubPr>
                                  <m:ctrlPr>
                                    <a:rPr lang="vi-VN" i="1">
                                      <a:effectLst/>
                                      <a:latin typeface="Cambria Math"/>
                                    </a:rPr>
                                  </m:ctrlPr>
                                </m:sSubPr>
                                <m:e>
                                  <m:r>
                                    <a:rPr lang="en-US" i="1">
                                      <a:effectLst/>
                                      <a:latin typeface="Cambria Math"/>
                                      <a:ea typeface="Times New Roman"/>
                                      <a:cs typeface="Times New Roman"/>
                                    </a:rPr>
                                    <m:t>𝑉</m:t>
                                  </m:r>
                                </m:e>
                                <m:sub>
                                  <m:r>
                                    <a:rPr lang="en-US" i="1">
                                      <a:effectLst/>
                                      <a:latin typeface="Cambria Math"/>
                                      <a:ea typeface="Times New Roman"/>
                                      <a:cs typeface="Times New Roman"/>
                                    </a:rPr>
                                    <m:t>𝑑𝑐</m:t>
                                  </m:r>
                                </m:sub>
                              </m:sSub>
                            </m:num>
                            <m:den>
                              <m:r>
                                <a:rPr lang="en-US" i="1">
                                  <a:effectLst/>
                                  <a:latin typeface="Cambria Math"/>
                                  <a:ea typeface="Times New Roman"/>
                                  <a:cs typeface="Times New Roman"/>
                                </a:rPr>
                                <m:t>2</m:t>
                              </m:r>
                            </m:den>
                          </m:f>
                        </m:den>
                      </m:f>
                      <m:r>
                        <a:rPr lang="en-US" i="1">
                          <a:effectLst/>
                          <a:latin typeface="Cambria Math"/>
                          <a:ea typeface="Times New Roman"/>
                          <a:cs typeface="Times New Roman"/>
                        </a:rPr>
                        <m:t>=</m:t>
                      </m:r>
                      <m:d>
                        <m:dPr>
                          <m:begChr m:val="|"/>
                          <m:endChr m:val="|"/>
                          <m:ctrlPr>
                            <a:rPr lang="vi-VN" i="1">
                              <a:effectLst/>
                              <a:latin typeface="Cambria Math"/>
                            </a:rPr>
                          </m:ctrlPr>
                        </m:dPr>
                        <m:e>
                          <m:f>
                            <m:fPr>
                              <m:ctrlPr>
                                <a:rPr lang="vi-VN" i="1">
                                  <a:effectLst/>
                                  <a:latin typeface="Cambria Math"/>
                                </a:rPr>
                              </m:ctrlPr>
                            </m:fPr>
                            <m:num>
                              <m:r>
                                <a:rPr lang="en-US" i="1">
                                  <a:effectLst/>
                                  <a:latin typeface="Cambria Math"/>
                                  <a:ea typeface="Times New Roman"/>
                                  <a:cs typeface="Times New Roman"/>
                                </a:rPr>
                                <m:t>𝐽</m:t>
                              </m:r>
                              <m:r>
                                <a:rPr lang="en-US" i="1">
                                  <a:effectLst/>
                                  <a:latin typeface="Cambria Math"/>
                                  <a:ea typeface="Times New Roman"/>
                                  <a:cs typeface="Times New Roman"/>
                                </a:rPr>
                                <m:t>.</m:t>
                              </m:r>
                              <m:r>
                                <a:rPr lang="en-US" i="1">
                                  <a:effectLst/>
                                  <a:latin typeface="Cambria Math"/>
                                  <a:ea typeface="Times New Roman"/>
                                  <a:cs typeface="Times New Roman"/>
                                </a:rPr>
                                <m:t>𝜔</m:t>
                              </m:r>
                              <m:r>
                                <a:rPr lang="en-US" i="1">
                                  <a:effectLst/>
                                  <a:latin typeface="Cambria Math"/>
                                  <a:ea typeface="Times New Roman"/>
                                  <a:cs typeface="Times New Roman"/>
                                </a:rPr>
                                <m:t>.</m:t>
                              </m:r>
                              <m:sSub>
                                <m:sSubPr>
                                  <m:ctrlPr>
                                    <a:rPr lang="vi-VN" i="1">
                                      <a:effectLst/>
                                      <a:latin typeface="Cambria Math"/>
                                    </a:rPr>
                                  </m:ctrlPr>
                                </m:sSubPr>
                                <m:e>
                                  <m:r>
                                    <a:rPr lang="en-US" i="1">
                                      <a:effectLst/>
                                      <a:latin typeface="Cambria Math"/>
                                      <a:ea typeface="Times New Roman"/>
                                      <a:cs typeface="Times New Roman"/>
                                    </a:rPr>
                                    <m:t>𝐿</m:t>
                                  </m:r>
                                </m:e>
                                <m:sub>
                                  <m:r>
                                    <a:rPr lang="en-US" i="1">
                                      <a:effectLst/>
                                      <a:latin typeface="Cambria Math"/>
                                      <a:ea typeface="Times New Roman"/>
                                      <a:cs typeface="Times New Roman"/>
                                    </a:rPr>
                                    <m:t>𝑚</m:t>
                                  </m:r>
                                </m:sub>
                              </m:sSub>
                              <m:r>
                                <a:rPr lang="en-US" i="1">
                                  <a:effectLst/>
                                  <a:latin typeface="Cambria Math"/>
                                  <a:ea typeface="Times New Roman"/>
                                  <a:cs typeface="Times New Roman"/>
                                </a:rPr>
                                <m:t>//</m:t>
                              </m:r>
                              <m:sSub>
                                <m:sSubPr>
                                  <m:ctrlPr>
                                    <a:rPr lang="vi-VN" i="1">
                                      <a:effectLst/>
                                      <a:latin typeface="Cambria Math"/>
                                    </a:rPr>
                                  </m:ctrlPr>
                                </m:sSubPr>
                                <m:e>
                                  <m:r>
                                    <a:rPr lang="en-US" i="1">
                                      <a:effectLst/>
                                      <a:latin typeface="Cambria Math"/>
                                      <a:ea typeface="Times New Roman"/>
                                      <a:cs typeface="Times New Roman"/>
                                    </a:rPr>
                                    <m:t>𝑅</m:t>
                                  </m:r>
                                </m:e>
                                <m:sub>
                                  <m:r>
                                    <a:rPr lang="en-US" i="1">
                                      <a:effectLst/>
                                      <a:latin typeface="Cambria Math"/>
                                      <a:ea typeface="Times New Roman"/>
                                      <a:cs typeface="Times New Roman"/>
                                    </a:rPr>
                                    <m:t>𝑎𝑐</m:t>
                                  </m:r>
                                </m:sub>
                              </m:sSub>
                            </m:num>
                            <m:den>
                              <m:r>
                                <a:rPr lang="en-US" i="1">
                                  <a:effectLst/>
                                  <a:latin typeface="Cambria Math"/>
                                  <a:ea typeface="Times New Roman"/>
                                  <a:cs typeface="Times New Roman"/>
                                </a:rPr>
                                <m:t>𝐽</m:t>
                              </m:r>
                              <m:r>
                                <a:rPr lang="en-US" i="1">
                                  <a:effectLst/>
                                  <a:latin typeface="Cambria Math"/>
                                  <a:ea typeface="Times New Roman"/>
                                  <a:cs typeface="Times New Roman"/>
                                </a:rPr>
                                <m:t>.</m:t>
                              </m:r>
                              <m:r>
                                <a:rPr lang="en-US" i="1">
                                  <a:effectLst/>
                                  <a:latin typeface="Cambria Math"/>
                                  <a:ea typeface="Times New Roman"/>
                                  <a:cs typeface="Times New Roman"/>
                                </a:rPr>
                                <m:t>𝜔</m:t>
                              </m:r>
                              <m:r>
                                <a:rPr lang="en-US" i="1">
                                  <a:effectLst/>
                                  <a:latin typeface="Cambria Math"/>
                                  <a:ea typeface="Times New Roman"/>
                                  <a:cs typeface="Times New Roman"/>
                                </a:rPr>
                                <m:t>.</m:t>
                              </m:r>
                              <m:sSub>
                                <m:sSubPr>
                                  <m:ctrlPr>
                                    <a:rPr lang="vi-VN" i="1">
                                      <a:effectLst/>
                                      <a:latin typeface="Cambria Math"/>
                                    </a:rPr>
                                  </m:ctrlPr>
                                </m:sSubPr>
                                <m:e>
                                  <m:r>
                                    <a:rPr lang="en-US" i="1">
                                      <a:effectLst/>
                                      <a:latin typeface="Cambria Math"/>
                                      <a:ea typeface="Times New Roman"/>
                                      <a:cs typeface="Times New Roman"/>
                                    </a:rPr>
                                    <m:t>𝐿</m:t>
                                  </m:r>
                                </m:e>
                                <m:sub>
                                  <m:r>
                                    <a:rPr lang="en-US" i="1">
                                      <a:effectLst/>
                                      <a:latin typeface="Cambria Math"/>
                                      <a:ea typeface="Times New Roman"/>
                                      <a:cs typeface="Times New Roman"/>
                                    </a:rPr>
                                    <m:t>𝑚</m:t>
                                  </m:r>
                                </m:sub>
                              </m:sSub>
                              <m:r>
                                <a:rPr lang="en-US" i="1">
                                  <a:effectLst/>
                                  <a:latin typeface="Cambria Math"/>
                                  <a:ea typeface="Times New Roman"/>
                                  <a:cs typeface="Times New Roman"/>
                                </a:rPr>
                                <m:t>+</m:t>
                              </m:r>
                              <m:f>
                                <m:fPr>
                                  <m:ctrlPr>
                                    <a:rPr lang="vi-VN" i="1">
                                      <a:effectLst/>
                                      <a:latin typeface="Cambria Math"/>
                                    </a:rPr>
                                  </m:ctrlPr>
                                </m:fPr>
                                <m:num>
                                  <m:r>
                                    <a:rPr lang="en-US" i="1">
                                      <a:effectLst/>
                                      <a:latin typeface="Cambria Math"/>
                                      <a:ea typeface="Times New Roman"/>
                                      <a:cs typeface="Times New Roman"/>
                                    </a:rPr>
                                    <m:t>1</m:t>
                                  </m:r>
                                </m:num>
                                <m:den>
                                  <m:r>
                                    <a:rPr lang="en-US" i="1">
                                      <a:effectLst/>
                                      <a:latin typeface="Cambria Math"/>
                                      <a:ea typeface="Times New Roman"/>
                                      <a:cs typeface="Times New Roman"/>
                                    </a:rPr>
                                    <m:t>𝐽</m:t>
                                  </m:r>
                                  <m:r>
                                    <a:rPr lang="en-US" i="1">
                                      <a:effectLst/>
                                      <a:latin typeface="Cambria Math"/>
                                      <a:ea typeface="Times New Roman"/>
                                      <a:cs typeface="Times New Roman"/>
                                    </a:rPr>
                                    <m:t>.</m:t>
                                  </m:r>
                                  <m:r>
                                    <a:rPr lang="en-US" i="1">
                                      <a:effectLst/>
                                      <a:latin typeface="Cambria Math"/>
                                      <a:ea typeface="Times New Roman"/>
                                      <a:cs typeface="Times New Roman"/>
                                    </a:rPr>
                                    <m:t>𝜔</m:t>
                                  </m:r>
                                  <m:r>
                                    <a:rPr lang="en-US" i="1">
                                      <a:effectLst/>
                                      <a:latin typeface="Cambria Math"/>
                                      <a:ea typeface="Times New Roman"/>
                                      <a:cs typeface="Times New Roman"/>
                                    </a:rPr>
                                    <m:t>.</m:t>
                                  </m:r>
                                  <m:sSub>
                                    <m:sSubPr>
                                      <m:ctrlPr>
                                        <a:rPr lang="vi-VN" i="1">
                                          <a:effectLst/>
                                          <a:latin typeface="Cambria Math"/>
                                        </a:rPr>
                                      </m:ctrlPr>
                                    </m:sSubPr>
                                    <m:e>
                                      <m:r>
                                        <a:rPr lang="en-US" i="1">
                                          <a:effectLst/>
                                          <a:latin typeface="Cambria Math"/>
                                          <a:ea typeface="Times New Roman"/>
                                          <a:cs typeface="Times New Roman"/>
                                        </a:rPr>
                                        <m:t>𝐶</m:t>
                                      </m:r>
                                    </m:e>
                                    <m:sub>
                                      <m:r>
                                        <a:rPr lang="en-US" i="1">
                                          <a:effectLst/>
                                          <a:latin typeface="Cambria Math"/>
                                          <a:ea typeface="Times New Roman"/>
                                          <a:cs typeface="Times New Roman"/>
                                        </a:rPr>
                                        <m:t>𝑟</m:t>
                                      </m:r>
                                    </m:sub>
                                  </m:sSub>
                                </m:den>
                              </m:f>
                              <m:r>
                                <a:rPr lang="en-US" i="1">
                                  <a:effectLst/>
                                  <a:latin typeface="Cambria Math"/>
                                  <a:ea typeface="Times New Roman"/>
                                  <a:cs typeface="Times New Roman"/>
                                </a:rPr>
                                <m:t>+</m:t>
                              </m:r>
                              <m:r>
                                <a:rPr lang="en-US" i="1">
                                  <a:effectLst/>
                                  <a:latin typeface="Cambria Math"/>
                                  <a:ea typeface="Times New Roman"/>
                                  <a:cs typeface="Times New Roman"/>
                                </a:rPr>
                                <m:t>𝐽</m:t>
                              </m:r>
                              <m:r>
                                <a:rPr lang="en-US" i="1">
                                  <a:effectLst/>
                                  <a:latin typeface="Cambria Math"/>
                                  <a:ea typeface="Times New Roman"/>
                                  <a:cs typeface="Times New Roman"/>
                                </a:rPr>
                                <m:t>.</m:t>
                              </m:r>
                              <m:r>
                                <a:rPr lang="en-US" i="1">
                                  <a:effectLst/>
                                  <a:latin typeface="Cambria Math"/>
                                  <a:ea typeface="Times New Roman"/>
                                  <a:cs typeface="Times New Roman"/>
                                </a:rPr>
                                <m:t>𝜔</m:t>
                              </m:r>
                              <m:r>
                                <a:rPr lang="en-US" i="1">
                                  <a:effectLst/>
                                  <a:latin typeface="Cambria Math"/>
                                  <a:ea typeface="Times New Roman"/>
                                  <a:cs typeface="Times New Roman"/>
                                </a:rPr>
                                <m:t>.</m:t>
                              </m:r>
                              <m:sSub>
                                <m:sSubPr>
                                  <m:ctrlPr>
                                    <a:rPr lang="vi-VN" i="1">
                                      <a:effectLst/>
                                      <a:latin typeface="Cambria Math"/>
                                    </a:rPr>
                                  </m:ctrlPr>
                                </m:sSubPr>
                                <m:e>
                                  <m:r>
                                    <a:rPr lang="en-US" i="1">
                                      <a:effectLst/>
                                      <a:latin typeface="Cambria Math"/>
                                      <a:ea typeface="Times New Roman"/>
                                      <a:cs typeface="Times New Roman"/>
                                    </a:rPr>
                                    <m:t>𝐿</m:t>
                                  </m:r>
                                </m:e>
                                <m:sub>
                                  <m:r>
                                    <a:rPr lang="en-US" i="1">
                                      <a:effectLst/>
                                      <a:latin typeface="Cambria Math"/>
                                      <a:ea typeface="Times New Roman"/>
                                      <a:cs typeface="Times New Roman"/>
                                    </a:rPr>
                                    <m:t>𝑚</m:t>
                                  </m:r>
                                </m:sub>
                              </m:sSub>
                              <m:r>
                                <a:rPr lang="en-US" i="1">
                                  <a:effectLst/>
                                  <a:latin typeface="Cambria Math"/>
                                  <a:ea typeface="Times New Roman"/>
                                  <a:cs typeface="Times New Roman"/>
                                </a:rPr>
                                <m:t>//</m:t>
                              </m:r>
                              <m:sSub>
                                <m:sSubPr>
                                  <m:ctrlPr>
                                    <a:rPr lang="vi-VN" i="1">
                                      <a:effectLst/>
                                      <a:latin typeface="Cambria Math"/>
                                    </a:rPr>
                                  </m:ctrlPr>
                                </m:sSubPr>
                                <m:e>
                                  <m:r>
                                    <a:rPr lang="en-US" i="1">
                                      <a:effectLst/>
                                      <a:latin typeface="Cambria Math"/>
                                      <a:ea typeface="Times New Roman"/>
                                      <a:cs typeface="Times New Roman"/>
                                    </a:rPr>
                                    <m:t>𝑅</m:t>
                                  </m:r>
                                </m:e>
                                <m:sub>
                                  <m:r>
                                    <a:rPr lang="en-US" i="1">
                                      <a:effectLst/>
                                      <a:latin typeface="Cambria Math"/>
                                      <a:ea typeface="Times New Roman"/>
                                      <a:cs typeface="Times New Roman"/>
                                    </a:rPr>
                                    <m:t>𝑎𝑐</m:t>
                                  </m:r>
                                </m:sub>
                              </m:sSub>
                            </m:den>
                          </m:f>
                        </m:e>
                      </m:d>
                      <m:r>
                        <a:rPr lang="en-US" i="1">
                          <a:effectLst/>
                          <a:latin typeface="Cambria Math"/>
                          <a:ea typeface="Times New Roman"/>
                          <a:cs typeface="Times New Roman"/>
                        </a:rPr>
                        <m:t>=</m:t>
                      </m:r>
                      <m:f>
                        <m:fPr>
                          <m:ctrlPr>
                            <a:rPr lang="vi-VN" i="1">
                              <a:effectLst/>
                              <a:latin typeface="Cambria Math"/>
                            </a:rPr>
                          </m:ctrlPr>
                        </m:fPr>
                        <m:num>
                          <m:r>
                            <a:rPr lang="en-US" i="1">
                              <a:effectLst/>
                              <a:latin typeface="Cambria Math"/>
                              <a:ea typeface="Times New Roman"/>
                              <a:cs typeface="Times New Roman"/>
                            </a:rPr>
                            <m:t>1</m:t>
                          </m:r>
                        </m:num>
                        <m:den>
                          <m:rad>
                            <m:radPr>
                              <m:degHide m:val="on"/>
                              <m:ctrlPr>
                                <a:rPr lang="vi-VN" i="1">
                                  <a:effectLst/>
                                  <a:latin typeface="Cambria Math"/>
                                </a:rPr>
                              </m:ctrlPr>
                            </m:radPr>
                            <m:deg/>
                            <m:e>
                              <m:sSup>
                                <m:sSupPr>
                                  <m:ctrlPr>
                                    <a:rPr lang="vi-VN" i="1">
                                      <a:effectLst/>
                                      <a:latin typeface="Cambria Math"/>
                                    </a:rPr>
                                  </m:ctrlPr>
                                </m:sSupPr>
                                <m:e>
                                  <m:d>
                                    <m:dPr>
                                      <m:ctrlPr>
                                        <a:rPr lang="vi-VN" i="1">
                                          <a:effectLst/>
                                          <a:latin typeface="Cambria Math"/>
                                        </a:rPr>
                                      </m:ctrlPr>
                                    </m:dPr>
                                    <m:e>
                                      <m:r>
                                        <a:rPr lang="en-US" i="1">
                                          <a:effectLst/>
                                          <a:latin typeface="Cambria Math"/>
                                          <a:ea typeface="Times New Roman"/>
                                          <a:cs typeface="Times New Roman"/>
                                        </a:rPr>
                                        <m:t>1+</m:t>
                                      </m:r>
                                      <m:f>
                                        <m:fPr>
                                          <m:ctrlPr>
                                            <a:rPr lang="vi-VN" i="1">
                                              <a:effectLst/>
                                              <a:latin typeface="Cambria Math"/>
                                            </a:rPr>
                                          </m:ctrlPr>
                                        </m:fPr>
                                        <m:num>
                                          <m:r>
                                            <a:rPr lang="en-US" i="1">
                                              <a:effectLst/>
                                              <a:latin typeface="Cambria Math"/>
                                              <a:ea typeface="Times New Roman"/>
                                              <a:cs typeface="Times New Roman"/>
                                            </a:rPr>
                                            <m:t>1</m:t>
                                          </m:r>
                                        </m:num>
                                        <m:den>
                                          <m:r>
                                            <a:rPr lang="en-US" i="1">
                                              <a:effectLst/>
                                              <a:latin typeface="Cambria Math"/>
                                              <a:ea typeface="Times New Roman"/>
                                              <a:cs typeface="Times New Roman"/>
                                            </a:rPr>
                                            <m:t>h</m:t>
                                          </m:r>
                                        </m:den>
                                      </m:f>
                                      <m:r>
                                        <a:rPr lang="en-US" i="1">
                                          <a:effectLst/>
                                          <a:latin typeface="Cambria Math"/>
                                          <a:ea typeface="Times New Roman"/>
                                          <a:cs typeface="Times New Roman"/>
                                        </a:rPr>
                                        <m:t> − </m:t>
                                      </m:r>
                                      <m:f>
                                        <m:fPr>
                                          <m:ctrlPr>
                                            <a:rPr lang="vi-VN" i="1">
                                              <a:effectLst/>
                                              <a:latin typeface="Cambria Math"/>
                                            </a:rPr>
                                          </m:ctrlPr>
                                        </m:fPr>
                                        <m:num>
                                          <m:r>
                                            <a:rPr lang="en-US" i="1">
                                              <a:effectLst/>
                                              <a:latin typeface="Cambria Math"/>
                                              <a:ea typeface="Times New Roman"/>
                                              <a:cs typeface="Times New Roman"/>
                                            </a:rPr>
                                            <m:t>1</m:t>
                                          </m:r>
                                        </m:num>
                                        <m:den>
                                          <m:r>
                                            <a:rPr lang="en-US" i="1">
                                              <a:effectLst/>
                                              <a:latin typeface="Cambria Math"/>
                                              <a:ea typeface="Times New Roman"/>
                                              <a:cs typeface="Times New Roman"/>
                                            </a:rPr>
                                            <m:t>h</m:t>
                                          </m:r>
                                          <m:r>
                                            <a:rPr lang="en-US" i="1">
                                              <a:effectLst/>
                                              <a:latin typeface="Cambria Math"/>
                                              <a:ea typeface="Times New Roman"/>
                                              <a:cs typeface="Times New Roman"/>
                                            </a:rPr>
                                            <m:t>.</m:t>
                                          </m:r>
                                          <m:sSubSup>
                                            <m:sSubSupPr>
                                              <m:ctrlPr>
                                                <a:rPr lang="vi-VN" i="1">
                                                  <a:effectLst/>
                                                  <a:latin typeface="Cambria Math"/>
                                                </a:rPr>
                                              </m:ctrlPr>
                                            </m:sSubSupPr>
                                            <m:e>
                                              <m:r>
                                                <a:rPr lang="en-US" i="1">
                                                  <a:effectLst/>
                                                  <a:latin typeface="Cambria Math"/>
                                                  <a:ea typeface="Times New Roman"/>
                                                  <a:cs typeface="Times New Roman"/>
                                                </a:rPr>
                                                <m:t>𝑓</m:t>
                                              </m:r>
                                            </m:e>
                                            <m:sub>
                                              <m:r>
                                                <a:rPr lang="en-US" i="1">
                                                  <a:effectLst/>
                                                  <a:latin typeface="Cambria Math"/>
                                                  <a:ea typeface="Times New Roman"/>
                                                  <a:cs typeface="Times New Roman"/>
                                                </a:rPr>
                                                <m:t>𝑛</m:t>
                                              </m:r>
                                            </m:sub>
                                            <m:sup>
                                              <m:r>
                                                <a:rPr lang="en-US" i="1">
                                                  <a:effectLst/>
                                                  <a:latin typeface="Cambria Math"/>
                                                  <a:ea typeface="Times New Roman"/>
                                                  <a:cs typeface="Times New Roman"/>
                                                </a:rPr>
                                                <m:t>2</m:t>
                                              </m:r>
                                            </m:sup>
                                          </m:sSubSup>
                                        </m:den>
                                      </m:f>
                                    </m:e>
                                  </m:d>
                                </m:e>
                                <m:sup>
                                  <m:r>
                                    <a:rPr lang="en-US" i="1">
                                      <a:effectLst/>
                                      <a:latin typeface="Cambria Math"/>
                                      <a:ea typeface="Times New Roman"/>
                                      <a:cs typeface="Times New Roman"/>
                                    </a:rPr>
                                    <m:t>2</m:t>
                                  </m:r>
                                </m:sup>
                              </m:sSup>
                              <m:r>
                                <a:rPr lang="en-US" i="1">
                                  <a:effectLst/>
                                  <a:latin typeface="Cambria Math"/>
                                  <a:ea typeface="Times New Roman"/>
                                  <a:cs typeface="Times New Roman"/>
                                </a:rPr>
                                <m:t>+</m:t>
                              </m:r>
                              <m:sSup>
                                <m:sSupPr>
                                  <m:ctrlPr>
                                    <a:rPr lang="vi-VN" i="1">
                                      <a:effectLst/>
                                      <a:latin typeface="Cambria Math"/>
                                    </a:rPr>
                                  </m:ctrlPr>
                                </m:sSupPr>
                                <m:e>
                                  <m:r>
                                    <a:rPr lang="en-US" i="1">
                                      <a:effectLst/>
                                      <a:latin typeface="Cambria Math"/>
                                      <a:ea typeface="Times New Roman"/>
                                      <a:cs typeface="Times New Roman"/>
                                    </a:rPr>
                                    <m:t>𝑄</m:t>
                                  </m:r>
                                </m:e>
                                <m:sup>
                                  <m:r>
                                    <a:rPr lang="en-US" i="1">
                                      <a:effectLst/>
                                      <a:latin typeface="Cambria Math"/>
                                      <a:ea typeface="Times New Roman"/>
                                      <a:cs typeface="Times New Roman"/>
                                    </a:rPr>
                                    <m:t>2</m:t>
                                  </m:r>
                                </m:sup>
                              </m:sSup>
                              <m:r>
                                <a:rPr lang="en-US" i="1">
                                  <a:effectLst/>
                                  <a:latin typeface="Cambria Math"/>
                                  <a:ea typeface="Times New Roman"/>
                                  <a:cs typeface="Times New Roman"/>
                                </a:rPr>
                                <m:t>.</m:t>
                              </m:r>
                              <m:sSup>
                                <m:sSupPr>
                                  <m:ctrlPr>
                                    <a:rPr lang="vi-VN" i="1">
                                      <a:effectLst/>
                                      <a:latin typeface="Cambria Math"/>
                                    </a:rPr>
                                  </m:ctrlPr>
                                </m:sSupPr>
                                <m:e>
                                  <m:d>
                                    <m:dPr>
                                      <m:ctrlPr>
                                        <a:rPr lang="vi-VN" i="1">
                                          <a:effectLst/>
                                          <a:latin typeface="Cambria Math"/>
                                        </a:rPr>
                                      </m:ctrlPr>
                                    </m:dPr>
                                    <m:e>
                                      <m:sSub>
                                        <m:sSubPr>
                                          <m:ctrlPr>
                                            <a:rPr lang="vi-VN" i="1">
                                              <a:effectLst/>
                                              <a:latin typeface="Cambria Math"/>
                                            </a:rPr>
                                          </m:ctrlPr>
                                        </m:sSubPr>
                                        <m:e>
                                          <m:r>
                                            <a:rPr lang="en-US" i="1">
                                              <a:effectLst/>
                                              <a:latin typeface="Cambria Math"/>
                                              <a:ea typeface="Times New Roman"/>
                                              <a:cs typeface="Times New Roman"/>
                                            </a:rPr>
                                            <m:t>𝑓</m:t>
                                          </m:r>
                                        </m:e>
                                        <m:sub>
                                          <m:r>
                                            <a:rPr lang="en-US" i="1">
                                              <a:effectLst/>
                                              <a:latin typeface="Cambria Math"/>
                                              <a:ea typeface="Times New Roman"/>
                                              <a:cs typeface="Times New Roman"/>
                                            </a:rPr>
                                            <m:t>𝑛</m:t>
                                          </m:r>
                                        </m:sub>
                                      </m:sSub>
                                      <m:r>
                                        <a:rPr lang="en-US" i="1">
                                          <a:effectLst/>
                                          <a:latin typeface="Cambria Math"/>
                                          <a:ea typeface="Times New Roman"/>
                                          <a:cs typeface="Times New Roman"/>
                                        </a:rPr>
                                        <m:t> − </m:t>
                                      </m:r>
                                      <m:f>
                                        <m:fPr>
                                          <m:ctrlPr>
                                            <a:rPr lang="vi-VN" i="1">
                                              <a:effectLst/>
                                              <a:latin typeface="Cambria Math"/>
                                            </a:rPr>
                                          </m:ctrlPr>
                                        </m:fPr>
                                        <m:num>
                                          <m:r>
                                            <a:rPr lang="en-US" i="1">
                                              <a:effectLst/>
                                              <a:latin typeface="Cambria Math"/>
                                              <a:ea typeface="Times New Roman"/>
                                              <a:cs typeface="Times New Roman"/>
                                            </a:rPr>
                                            <m:t>1</m:t>
                                          </m:r>
                                        </m:num>
                                        <m:den>
                                          <m:sSub>
                                            <m:sSubPr>
                                              <m:ctrlPr>
                                                <a:rPr lang="vi-VN" i="1">
                                                  <a:effectLst/>
                                                  <a:latin typeface="Cambria Math"/>
                                                </a:rPr>
                                              </m:ctrlPr>
                                            </m:sSubPr>
                                            <m:e>
                                              <m:r>
                                                <a:rPr lang="en-US" i="1">
                                                  <a:effectLst/>
                                                  <a:latin typeface="Cambria Math"/>
                                                  <a:ea typeface="Times New Roman"/>
                                                  <a:cs typeface="Times New Roman"/>
                                                </a:rPr>
                                                <m:t>𝑓</m:t>
                                              </m:r>
                                            </m:e>
                                            <m:sub>
                                              <m:r>
                                                <a:rPr lang="en-US" i="1">
                                                  <a:effectLst/>
                                                  <a:latin typeface="Cambria Math"/>
                                                  <a:ea typeface="Times New Roman"/>
                                                  <a:cs typeface="Times New Roman"/>
                                                </a:rPr>
                                                <m:t>𝑛</m:t>
                                              </m:r>
                                            </m:sub>
                                          </m:sSub>
                                        </m:den>
                                      </m:f>
                                    </m:e>
                                  </m:d>
                                </m:e>
                                <m:sup>
                                  <m:r>
                                    <a:rPr lang="en-US" i="1">
                                      <a:effectLst/>
                                      <a:latin typeface="Cambria Math"/>
                                      <a:ea typeface="Times New Roman"/>
                                      <a:cs typeface="Times New Roman"/>
                                    </a:rPr>
                                    <m:t>2</m:t>
                                  </m:r>
                                </m:sup>
                              </m:sSup>
                            </m:e>
                          </m:rad>
                        </m:den>
                      </m:f>
                    </m:oMath>
                  </m:oMathPara>
                </a14:m>
                <a:endParaRPr lang="vi-VN" dirty="0"/>
              </a:p>
            </p:txBody>
          </p:sp>
        </mc:Choice>
        <mc:Fallback xmlns="">
          <p:sp>
            <p:nvSpPr>
              <p:cNvPr id="7" name="Rectangle 6"/>
              <p:cNvSpPr>
                <a:spLocks noRot="1" noChangeAspect="1" noMove="1" noResize="1" noEditPoints="1" noAdjustHandles="1" noChangeArrowheads="1" noChangeShapeType="1" noTextEdit="1"/>
              </p:cNvSpPr>
              <p:nvPr/>
            </p:nvSpPr>
            <p:spPr>
              <a:xfrm>
                <a:off x="609600" y="3962400"/>
                <a:ext cx="7620000" cy="2092368"/>
              </a:xfrm>
              <a:prstGeom prst="rect">
                <a:avLst/>
              </a:prstGeom>
              <a:blipFill rotWithShape="1">
                <a:blip r:embed="rId3"/>
                <a:stretch>
                  <a:fillRect t="-8746"/>
                </a:stretch>
              </a:blipFill>
            </p:spPr>
            <p:txBody>
              <a:bodyPr/>
              <a:lstStyle/>
              <a:p>
                <a:r>
                  <a:rPr lang="vi-VN">
                    <a:noFill/>
                  </a:rPr>
                  <a:t> </a:t>
                </a:r>
              </a:p>
            </p:txBody>
          </p:sp>
        </mc:Fallback>
      </mc:AlternateContent>
    </p:spTree>
    <p:extLst>
      <p:ext uri="{BB962C8B-B14F-4D97-AF65-F5344CB8AC3E}">
        <p14:creationId xmlns:p14="http://schemas.microsoft.com/office/powerpoint/2010/main" val="4270288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239000" cy="868362"/>
          </a:xfrm>
          <a:solidFill>
            <a:srgbClr val="FFFF00"/>
          </a:solidFill>
        </p:spPr>
        <p:txBody>
          <a:bodyPr vert="horz" lIns="91440" tIns="45720" rIns="91440" bIns="45720" rtlCol="0" anchor="ctr">
            <a:normAutofit/>
          </a:bodyPr>
          <a:lstStyle/>
          <a:p>
            <a:r>
              <a:rPr lang="vi-VN" b="1" dirty="0"/>
              <a:t>2. Các đại lượng đặc trưng</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1500" y="1905000"/>
                <a:ext cx="8229600" cy="914400"/>
              </a:xfrm>
            </p:spPr>
            <p:txBody>
              <a:bodyPr>
                <a:normAutofit/>
              </a:bodyPr>
              <a:lstStyle/>
              <a:p>
                <a:pPr marL="0" indent="0">
                  <a:buNone/>
                </a:pPr>
                <a:r>
                  <a:rPr lang="en-US" dirty="0" err="1">
                    <a:latin typeface="Times New Roman"/>
                    <a:ea typeface="Times New Roman"/>
                  </a:rPr>
                  <a:t>Tỷ</a:t>
                </a:r>
                <a:r>
                  <a:rPr lang="en-US" dirty="0">
                    <a:latin typeface="Times New Roman"/>
                    <a:ea typeface="Times New Roman"/>
                  </a:rPr>
                  <a:t> </a:t>
                </a:r>
                <a:r>
                  <a:rPr lang="en-US" dirty="0" err="1">
                    <a:latin typeface="Times New Roman"/>
                    <a:ea typeface="Times New Roman"/>
                  </a:rPr>
                  <a:t>số</a:t>
                </a:r>
                <a:r>
                  <a:rPr lang="en-US" dirty="0">
                    <a:latin typeface="Times New Roman"/>
                    <a:ea typeface="Times New Roman"/>
                  </a:rPr>
                  <a:t> </a:t>
                </a:r>
                <a:r>
                  <a:rPr lang="en-US" dirty="0" err="1">
                    <a:latin typeface="Times New Roman"/>
                    <a:ea typeface="Times New Roman"/>
                  </a:rPr>
                  <a:t>điện</a:t>
                </a:r>
                <a:r>
                  <a:rPr lang="en-US" dirty="0">
                    <a:latin typeface="Times New Roman"/>
                    <a:ea typeface="Times New Roman"/>
                  </a:rPr>
                  <a:t> </a:t>
                </a:r>
                <a:r>
                  <a:rPr lang="en-US" dirty="0" err="1">
                    <a:latin typeface="Times New Roman"/>
                    <a:ea typeface="Times New Roman"/>
                  </a:rPr>
                  <a:t>cảm</a:t>
                </a:r>
                <a:r>
                  <a:rPr lang="en-US" dirty="0">
                    <a:latin typeface="Times New Roman"/>
                    <a:ea typeface="Times New Roman"/>
                  </a:rPr>
                  <a:t>: 	</a:t>
                </a:r>
                <a14:m>
                  <m:oMath xmlns:m="http://schemas.openxmlformats.org/officeDocument/2006/math">
                    <m:r>
                      <a:rPr lang="en-US" i="1">
                        <a:effectLst/>
                        <a:latin typeface="Cambria Math"/>
                        <a:ea typeface="Times New Roman"/>
                        <a:cs typeface="Times New Roman"/>
                      </a:rPr>
                      <m:t>h</m:t>
                    </m:r>
                    <m:r>
                      <a:rPr lang="en-US" i="1">
                        <a:effectLst/>
                        <a:latin typeface="Cambria Math"/>
                        <a:ea typeface="Times New Roman"/>
                        <a:cs typeface="Times New Roman"/>
                      </a:rPr>
                      <m:t>=</m:t>
                    </m:r>
                    <m:f>
                      <m:fPr>
                        <m:ctrlPr>
                          <a:rPr lang="vi-VN" i="1">
                            <a:effectLst/>
                            <a:latin typeface="Cambria Math"/>
                          </a:rPr>
                        </m:ctrlPr>
                      </m:fPr>
                      <m:num>
                        <m:sSub>
                          <m:sSubPr>
                            <m:ctrlPr>
                              <a:rPr lang="vi-VN" i="1">
                                <a:effectLst/>
                                <a:latin typeface="Cambria Math"/>
                              </a:rPr>
                            </m:ctrlPr>
                          </m:sSubPr>
                          <m:e>
                            <m:r>
                              <a:rPr lang="en-US" i="1">
                                <a:effectLst/>
                                <a:latin typeface="Cambria Math"/>
                                <a:ea typeface="Times New Roman"/>
                                <a:cs typeface="Times New Roman"/>
                              </a:rPr>
                              <m:t>𝐿</m:t>
                            </m:r>
                          </m:e>
                          <m:sub>
                            <m:r>
                              <a:rPr lang="en-US" i="1">
                                <a:effectLst/>
                                <a:latin typeface="Cambria Math"/>
                                <a:ea typeface="Times New Roman"/>
                                <a:cs typeface="Times New Roman"/>
                              </a:rPr>
                              <m:t>𝑚</m:t>
                            </m:r>
                          </m:sub>
                        </m:sSub>
                      </m:num>
                      <m:den>
                        <m:sSub>
                          <m:sSubPr>
                            <m:ctrlPr>
                              <a:rPr lang="vi-VN" i="1">
                                <a:effectLst/>
                                <a:latin typeface="Cambria Math"/>
                              </a:rPr>
                            </m:ctrlPr>
                          </m:sSubPr>
                          <m:e>
                            <m:r>
                              <a:rPr lang="en-US" i="1">
                                <a:effectLst/>
                                <a:latin typeface="Cambria Math"/>
                                <a:ea typeface="Times New Roman"/>
                                <a:cs typeface="Times New Roman"/>
                              </a:rPr>
                              <m:t>𝐿</m:t>
                            </m:r>
                          </m:e>
                          <m:sub>
                            <m:r>
                              <a:rPr lang="en-US" i="1">
                                <a:effectLst/>
                                <a:latin typeface="Cambria Math"/>
                                <a:ea typeface="Times New Roman"/>
                                <a:cs typeface="Times New Roman"/>
                              </a:rPr>
                              <m:t>𝑟</m:t>
                            </m:r>
                          </m:sub>
                        </m:sSub>
                      </m:den>
                    </m:f>
                  </m:oMath>
                </a14:m>
                <a:endParaRPr lang="vi-V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1500" y="1905000"/>
                <a:ext cx="8229600" cy="914400"/>
              </a:xfrm>
              <a:blipFill rotWithShape="1">
                <a:blip r:embed="rId2"/>
                <a:stretch>
                  <a:fillRect l="-1926"/>
                </a:stretch>
              </a:blipFill>
            </p:spPr>
            <p:txBody>
              <a:bodyPr/>
              <a:lstStyle/>
              <a:p>
                <a:r>
                  <a:rPr lang="vi-VN">
                    <a:noFill/>
                  </a:rPr>
                  <a:t> </a:t>
                </a:r>
              </a:p>
            </p:txBody>
          </p:sp>
        </mc:Fallback>
      </mc:AlternateContent>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39</a:t>
            </a:fld>
            <a:endParaRPr lang="en-US"/>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457200" y="2590800"/>
                <a:ext cx="8458200" cy="3124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smtClean="0"/>
                  <a:t>Tần</a:t>
                </a:r>
                <a:r>
                  <a:rPr lang="en-US" dirty="0" smtClean="0"/>
                  <a:t> </a:t>
                </a:r>
                <a:r>
                  <a:rPr lang="en-US" dirty="0" err="1"/>
                  <a:t>số</a:t>
                </a:r>
                <a:r>
                  <a:rPr lang="en-US" dirty="0"/>
                  <a:t> </a:t>
                </a:r>
                <a:r>
                  <a:rPr lang="en-US" dirty="0" err="1"/>
                  <a:t>tương</a:t>
                </a:r>
                <a:r>
                  <a:rPr lang="en-US" dirty="0"/>
                  <a:t> </a:t>
                </a:r>
                <a:r>
                  <a:rPr lang="en-US" dirty="0" err="1"/>
                  <a:t>đối</a:t>
                </a:r>
                <a:r>
                  <a:rPr lang="en-US" dirty="0"/>
                  <a:t> </a:t>
                </a:r>
                <a:r>
                  <a:rPr lang="en-US" dirty="0" err="1"/>
                  <a:t>theo</a:t>
                </a:r>
                <a:r>
                  <a:rPr lang="en-US" dirty="0"/>
                  <a:t> </a:t>
                </a:r>
                <a:r>
                  <a:rPr lang="en-US" dirty="0" err="1"/>
                  <a:t>tần</a:t>
                </a:r>
                <a:r>
                  <a:rPr lang="en-US" dirty="0"/>
                  <a:t> </a:t>
                </a:r>
                <a:r>
                  <a:rPr lang="en-US" dirty="0" err="1"/>
                  <a:t>số</a:t>
                </a:r>
                <a:r>
                  <a:rPr lang="en-US" dirty="0"/>
                  <a:t> </a:t>
                </a:r>
                <a:r>
                  <a:rPr lang="en-US" dirty="0" err="1"/>
                  <a:t>cộng</a:t>
                </a:r>
                <a:r>
                  <a:rPr lang="en-US" dirty="0"/>
                  <a:t> </a:t>
                </a:r>
                <a:r>
                  <a:rPr lang="en-US" dirty="0" err="1"/>
                  <a:t>hưởng</a:t>
                </a:r>
                <a:r>
                  <a:rPr lang="en-US" dirty="0"/>
                  <a:t>: </a:t>
                </a:r>
                <a14:m>
                  <m:oMath xmlns:m="http://schemas.openxmlformats.org/officeDocument/2006/math">
                    <m:sSub>
                      <m:sSubPr>
                        <m:ctrlPr>
                          <a:rPr lang="vi-VN" i="1">
                            <a:latin typeface="Cambria Math"/>
                          </a:rPr>
                        </m:ctrlPr>
                      </m:sSubPr>
                      <m:e>
                        <m:r>
                          <a:rPr lang="en-US" i="1">
                            <a:latin typeface="Cambria Math"/>
                          </a:rPr>
                          <m:t>𝑓</m:t>
                        </m:r>
                      </m:e>
                      <m:sub>
                        <m:r>
                          <a:rPr lang="en-US" i="1">
                            <a:latin typeface="Cambria Math"/>
                          </a:rPr>
                          <m:t>𝑛</m:t>
                        </m:r>
                      </m:sub>
                    </m:sSub>
                    <m:r>
                      <a:rPr lang="en-US" i="1">
                        <a:latin typeface="Cambria Math"/>
                      </a:rPr>
                      <m:t>=</m:t>
                    </m:r>
                    <m:f>
                      <m:fPr>
                        <m:ctrlPr>
                          <a:rPr lang="vi-VN" i="1">
                            <a:latin typeface="Cambria Math"/>
                          </a:rPr>
                        </m:ctrlPr>
                      </m:fPr>
                      <m:num>
                        <m:sSub>
                          <m:sSubPr>
                            <m:ctrlPr>
                              <a:rPr lang="vi-VN" i="1">
                                <a:latin typeface="Cambria Math"/>
                              </a:rPr>
                            </m:ctrlPr>
                          </m:sSubPr>
                          <m:e>
                            <m:r>
                              <a:rPr lang="en-US" i="1">
                                <a:latin typeface="Cambria Math"/>
                              </a:rPr>
                              <m:t>𝑓</m:t>
                            </m:r>
                          </m:e>
                          <m:sub>
                            <m:r>
                              <a:rPr lang="en-US" i="1">
                                <a:latin typeface="Cambria Math"/>
                              </a:rPr>
                              <m:t>𝑆</m:t>
                            </m:r>
                          </m:sub>
                        </m:sSub>
                      </m:num>
                      <m:den>
                        <m:sSub>
                          <m:sSubPr>
                            <m:ctrlPr>
                              <a:rPr lang="vi-VN" i="1">
                                <a:latin typeface="Cambria Math"/>
                              </a:rPr>
                            </m:ctrlPr>
                          </m:sSubPr>
                          <m:e>
                            <m:r>
                              <a:rPr lang="en-US" i="1">
                                <a:latin typeface="Cambria Math"/>
                              </a:rPr>
                              <m:t>𝑓</m:t>
                            </m:r>
                          </m:e>
                          <m:sub>
                            <m:r>
                              <a:rPr lang="en-US" i="1">
                                <a:latin typeface="Cambria Math"/>
                              </a:rPr>
                              <m:t>𝑟</m:t>
                            </m:r>
                          </m:sub>
                        </m:sSub>
                      </m:den>
                    </m:f>
                  </m:oMath>
                </a14:m>
                <a:endParaRPr lang="en-US" dirty="0" smtClean="0"/>
              </a:p>
              <a:p>
                <a:pPr marL="0" indent="0">
                  <a:buNone/>
                </a:pPr>
                <a:r>
                  <a:rPr lang="en-US" dirty="0" err="1"/>
                  <a:t>Hệ</a:t>
                </a:r>
                <a:r>
                  <a:rPr lang="en-US" dirty="0"/>
                  <a:t> </a:t>
                </a:r>
                <a:r>
                  <a:rPr lang="en-US" dirty="0" err="1"/>
                  <a:t>số</a:t>
                </a:r>
                <a:r>
                  <a:rPr lang="en-US" dirty="0"/>
                  <a:t> </a:t>
                </a:r>
                <a:r>
                  <a:rPr lang="en-US" dirty="0" err="1"/>
                  <a:t>phẩm</a:t>
                </a:r>
                <a:r>
                  <a:rPr lang="en-US" dirty="0"/>
                  <a:t> </a:t>
                </a:r>
                <a:r>
                  <a:rPr lang="en-US" dirty="0" err="1"/>
                  <a:t>chất</a:t>
                </a:r>
                <a:r>
                  <a:rPr lang="en-US" dirty="0"/>
                  <a:t>: </a:t>
                </a:r>
                <a14:m>
                  <m:oMath xmlns:m="http://schemas.openxmlformats.org/officeDocument/2006/math">
                    <m:r>
                      <a:rPr lang="en-US" i="1">
                        <a:latin typeface="Cambria Math"/>
                      </a:rPr>
                      <m:t>𝑄</m:t>
                    </m:r>
                    <m:r>
                      <a:rPr lang="en-US" i="1">
                        <a:latin typeface="Cambria Math"/>
                      </a:rPr>
                      <m:t>=</m:t>
                    </m:r>
                    <m:f>
                      <m:fPr>
                        <m:ctrlPr>
                          <a:rPr lang="vi-VN" i="1">
                            <a:latin typeface="Cambria Math"/>
                          </a:rPr>
                        </m:ctrlPr>
                      </m:fPr>
                      <m:num>
                        <m:rad>
                          <m:radPr>
                            <m:degHide m:val="on"/>
                            <m:ctrlPr>
                              <a:rPr lang="vi-VN" i="1">
                                <a:latin typeface="Cambria Math"/>
                              </a:rPr>
                            </m:ctrlPr>
                          </m:radPr>
                          <m:deg/>
                          <m:e>
                            <m:f>
                              <m:fPr>
                                <m:ctrlPr>
                                  <a:rPr lang="vi-VN" i="1">
                                    <a:latin typeface="Cambria Math"/>
                                  </a:rPr>
                                </m:ctrlPr>
                              </m:fPr>
                              <m:num>
                                <m:sSub>
                                  <m:sSubPr>
                                    <m:ctrlPr>
                                      <a:rPr lang="vi-VN" i="1">
                                        <a:latin typeface="Cambria Math"/>
                                      </a:rPr>
                                    </m:ctrlPr>
                                  </m:sSubPr>
                                  <m:e>
                                    <m:r>
                                      <a:rPr lang="en-US" i="1">
                                        <a:latin typeface="Cambria Math"/>
                                      </a:rPr>
                                      <m:t>𝐿</m:t>
                                    </m:r>
                                  </m:e>
                                  <m:sub>
                                    <m:r>
                                      <a:rPr lang="en-US" i="1">
                                        <a:latin typeface="Cambria Math"/>
                                      </a:rPr>
                                      <m:t>𝑟</m:t>
                                    </m:r>
                                  </m:sub>
                                </m:sSub>
                              </m:num>
                              <m:den>
                                <m:sSub>
                                  <m:sSubPr>
                                    <m:ctrlPr>
                                      <a:rPr lang="vi-VN" i="1">
                                        <a:latin typeface="Cambria Math"/>
                                      </a:rPr>
                                    </m:ctrlPr>
                                  </m:sSubPr>
                                  <m:e>
                                    <m:r>
                                      <a:rPr lang="en-US" i="1">
                                        <a:latin typeface="Cambria Math"/>
                                      </a:rPr>
                                      <m:t>𝐶</m:t>
                                    </m:r>
                                  </m:e>
                                  <m:sub>
                                    <m:r>
                                      <a:rPr lang="en-US" i="1">
                                        <a:latin typeface="Cambria Math"/>
                                      </a:rPr>
                                      <m:t>𝑟</m:t>
                                    </m:r>
                                  </m:sub>
                                </m:sSub>
                              </m:den>
                            </m:f>
                          </m:e>
                        </m:rad>
                      </m:num>
                      <m:den>
                        <m:sSub>
                          <m:sSubPr>
                            <m:ctrlPr>
                              <a:rPr lang="vi-VN" i="1">
                                <a:latin typeface="Cambria Math"/>
                              </a:rPr>
                            </m:ctrlPr>
                          </m:sSubPr>
                          <m:e>
                            <m:r>
                              <a:rPr lang="en-US" i="1">
                                <a:latin typeface="Cambria Math"/>
                              </a:rPr>
                              <m:t>𝑅</m:t>
                            </m:r>
                          </m:e>
                          <m:sub>
                            <m:r>
                              <a:rPr lang="en-US" i="1">
                                <a:latin typeface="Cambria Math"/>
                              </a:rPr>
                              <m:t>𝑎𝑐</m:t>
                            </m:r>
                          </m:sub>
                        </m:sSub>
                      </m:den>
                    </m:f>
                  </m:oMath>
                </a14:m>
                <a:endParaRPr lang="en-US" dirty="0" smtClean="0"/>
              </a:p>
              <a:p>
                <a:pPr marL="0" indent="0">
                  <a:buNone/>
                </a:pPr>
                <a:endParaRPr lang="vi-VN"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457200" y="2590800"/>
                <a:ext cx="8458200" cy="3124200"/>
              </a:xfrm>
              <a:prstGeom prst="rect">
                <a:avLst/>
              </a:prstGeom>
              <a:blipFill rotWithShape="1">
                <a:blip r:embed="rId3"/>
                <a:stretch>
                  <a:fillRect l="-1801"/>
                </a:stretch>
              </a:blipFill>
            </p:spPr>
            <p:txBody>
              <a:bodyPr/>
              <a:lstStyle/>
              <a:p>
                <a:r>
                  <a:rPr lang="vi-VN">
                    <a:noFill/>
                  </a:rPr>
                  <a:t> </a:t>
                </a:r>
              </a:p>
            </p:txBody>
          </p:sp>
        </mc:Fallback>
      </mc:AlternateContent>
      <p:sp>
        <p:nvSpPr>
          <p:cNvPr id="7" name="Content Placeholder 2"/>
          <p:cNvSpPr txBox="1">
            <a:spLocks/>
          </p:cNvSpPr>
          <p:nvPr/>
        </p:nvSpPr>
        <p:spPr>
          <a:xfrm>
            <a:off x="457200" y="1362075"/>
            <a:ext cx="6019800" cy="609600"/>
          </a:xfrm>
          <a:prstGeom prst="rect">
            <a:avLst/>
          </a:prstGeom>
          <a:solidFill>
            <a:srgbClr val="66FF66"/>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800" b="1" dirty="0" smtClean="0"/>
              <a:t>Các đại lượng quan trọng cần biết</a:t>
            </a:r>
            <a:endParaRPr lang="vi-VN" sz="2800" b="1" dirty="0"/>
          </a:p>
        </p:txBody>
      </p:sp>
    </p:spTree>
    <p:extLst>
      <p:ext uri="{BB962C8B-B14F-4D97-AF65-F5344CB8AC3E}">
        <p14:creationId xmlns:p14="http://schemas.microsoft.com/office/powerpoint/2010/main" val="4270288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Nguyên lý </a:t>
            </a:r>
            <a:endParaRPr lang="en-US" b="1" dirty="0"/>
          </a:p>
        </p:txBody>
      </p:sp>
      <p:sp>
        <p:nvSpPr>
          <p:cNvPr id="3" name="Content Placeholder 2"/>
          <p:cNvSpPr>
            <a:spLocks noGrp="1"/>
          </p:cNvSpPr>
          <p:nvPr>
            <p:ph idx="1"/>
          </p:nvPr>
        </p:nvSpPr>
        <p:spPr>
          <a:xfrm>
            <a:off x="457200" y="1524000"/>
            <a:ext cx="8229600" cy="5029200"/>
          </a:xfrm>
        </p:spPr>
        <p:txBody>
          <a:bodyPr>
            <a:normAutofit/>
          </a:bodyPr>
          <a:lstStyle/>
          <a:p>
            <a:pPr marL="0" indent="0">
              <a:buNone/>
            </a:pPr>
            <a:r>
              <a:rPr lang="vi-VN" sz="2400" dirty="0" smtClean="0"/>
              <a:t>Do các thành phần điện dung kí sinh mà có 2 vùng dao động, vùng dó tần số ao động sau có tần số</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4</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981200"/>
            <a:ext cx="1905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43200"/>
            <a:ext cx="7524750" cy="2952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8396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696200" cy="868362"/>
          </a:xfrm>
          <a:solidFill>
            <a:srgbClr val="FFFF00"/>
          </a:solidFill>
        </p:spPr>
        <p:txBody>
          <a:bodyPr vert="horz" lIns="91440" tIns="45720" rIns="91440" bIns="45720" rtlCol="0" anchor="ctr">
            <a:normAutofit/>
          </a:bodyPr>
          <a:lstStyle/>
          <a:p>
            <a:r>
              <a:rPr lang="vi-VN" b="1" dirty="0"/>
              <a:t>2. Các đại lượng đặc trưng</a:t>
            </a:r>
            <a:endParaRPr lang="en-US" b="1" dirty="0"/>
          </a:p>
        </p:txBody>
      </p:sp>
      <p:sp>
        <p:nvSpPr>
          <p:cNvPr id="3" name="Content Placeholder 2"/>
          <p:cNvSpPr>
            <a:spLocks noGrp="1"/>
          </p:cNvSpPr>
          <p:nvPr>
            <p:ph idx="1"/>
          </p:nvPr>
        </p:nvSpPr>
        <p:spPr>
          <a:xfrm>
            <a:off x="381000" y="1600200"/>
            <a:ext cx="8229600" cy="762000"/>
          </a:xfrm>
        </p:spPr>
        <p:txBody>
          <a:bodyPr>
            <a:normAutofit/>
          </a:bodyPr>
          <a:lstStyle/>
          <a:p>
            <a:pPr marL="0" indent="0">
              <a:buNone/>
            </a:pPr>
            <a:r>
              <a:rPr lang="en-US" dirty="0" err="1" smtClean="0">
                <a:latin typeface="Times New Roman"/>
              </a:rPr>
              <a:t>Đặc</a:t>
            </a:r>
            <a:r>
              <a:rPr lang="en-US" dirty="0" smtClean="0">
                <a:latin typeface="Times New Roman"/>
              </a:rPr>
              <a:t> </a:t>
            </a:r>
            <a:r>
              <a:rPr lang="en-US" dirty="0" err="1" smtClean="0">
                <a:latin typeface="Times New Roman"/>
              </a:rPr>
              <a:t>tính</a:t>
            </a:r>
            <a:r>
              <a:rPr lang="en-US" dirty="0" smtClean="0">
                <a:latin typeface="Times New Roman"/>
              </a:rPr>
              <a:t> </a:t>
            </a:r>
            <a:r>
              <a:rPr lang="en-US" dirty="0" err="1" smtClean="0">
                <a:latin typeface="Times New Roman"/>
              </a:rPr>
              <a:t>truyền</a:t>
            </a:r>
            <a:r>
              <a:rPr lang="en-US" dirty="0" smtClean="0">
                <a:latin typeface="Times New Roman"/>
              </a:rPr>
              <a:t> </a:t>
            </a:r>
            <a:r>
              <a:rPr lang="en-US" dirty="0" err="1" smtClean="0">
                <a:latin typeface="Times New Roman"/>
              </a:rPr>
              <a:t>đạt</a:t>
            </a:r>
            <a:r>
              <a:rPr lang="en-US" dirty="0" smtClean="0">
                <a:latin typeface="Times New Roman"/>
              </a:rPr>
              <a:t> </a:t>
            </a:r>
            <a:r>
              <a:rPr lang="en-US" dirty="0" err="1" smtClean="0">
                <a:latin typeface="Times New Roman"/>
              </a:rPr>
              <a:t>điện</a:t>
            </a:r>
            <a:r>
              <a:rPr lang="en-US" dirty="0" smtClean="0">
                <a:latin typeface="Times New Roman"/>
              </a:rPr>
              <a:t> </a:t>
            </a:r>
            <a:r>
              <a:rPr lang="en-US" dirty="0" err="1" smtClean="0">
                <a:latin typeface="Times New Roman"/>
              </a:rPr>
              <a:t>áp</a:t>
            </a:r>
            <a:endParaRPr lang="vi-VN" dirty="0"/>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40</a:t>
            </a:fld>
            <a:endParaRPr lang="en-US"/>
          </a:p>
        </p:txBody>
      </p:sp>
      <p:sp>
        <p:nvSpPr>
          <p:cNvPr id="10" name="Content Placeholder 2"/>
          <p:cNvSpPr txBox="1">
            <a:spLocks/>
          </p:cNvSpPr>
          <p:nvPr/>
        </p:nvSpPr>
        <p:spPr>
          <a:xfrm>
            <a:off x="457200" y="1066800"/>
            <a:ext cx="6019800" cy="609600"/>
          </a:xfrm>
          <a:prstGeom prst="rect">
            <a:avLst/>
          </a:prstGeom>
          <a:solidFill>
            <a:srgbClr val="66FF66"/>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800" b="1" dirty="0" smtClean="0"/>
              <a:t>Các đại lượng quan trọng cần biết</a:t>
            </a:r>
            <a:endParaRPr lang="vi-VN" sz="2800" b="1" dirty="0"/>
          </a:p>
        </p:txBody>
      </p:sp>
      <p:grpSp>
        <p:nvGrpSpPr>
          <p:cNvPr id="11" name="Group 10"/>
          <p:cNvGrpSpPr/>
          <p:nvPr/>
        </p:nvGrpSpPr>
        <p:grpSpPr>
          <a:xfrm>
            <a:off x="2391612" y="2401671"/>
            <a:ext cx="5075988" cy="3999129"/>
            <a:chOff x="0" y="0"/>
            <a:chExt cx="3573426" cy="3529965"/>
          </a:xfrm>
        </p:grpSpPr>
        <p:grpSp>
          <p:nvGrpSpPr>
            <p:cNvPr id="12" name="Group 11"/>
            <p:cNvGrpSpPr/>
            <p:nvPr/>
          </p:nvGrpSpPr>
          <p:grpSpPr>
            <a:xfrm>
              <a:off x="106326" y="0"/>
              <a:ext cx="3467100" cy="3529965"/>
              <a:chOff x="0" y="0"/>
              <a:chExt cx="3467100" cy="3529965"/>
            </a:xfrm>
          </p:grpSpPr>
          <p:grpSp>
            <p:nvGrpSpPr>
              <p:cNvPr id="14" name="Group 13"/>
              <p:cNvGrpSpPr/>
              <p:nvPr/>
            </p:nvGrpSpPr>
            <p:grpSpPr>
              <a:xfrm>
                <a:off x="0" y="0"/>
                <a:ext cx="3467100" cy="3529965"/>
                <a:chOff x="0" y="0"/>
                <a:chExt cx="3467100" cy="3530009"/>
              </a:xfrm>
            </p:grpSpPr>
            <p:grpSp>
              <p:nvGrpSpPr>
                <p:cNvPr id="16" name="Group 15"/>
                <p:cNvGrpSpPr/>
                <p:nvPr/>
              </p:nvGrpSpPr>
              <p:grpSpPr>
                <a:xfrm>
                  <a:off x="0" y="0"/>
                  <a:ext cx="3467100" cy="3530008"/>
                  <a:chOff x="0" y="0"/>
                  <a:chExt cx="3467100" cy="3530008"/>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3419475" cy="3000375"/>
                  </a:xfrm>
                  <a:prstGeom prst="rect">
                    <a:avLst/>
                  </a:prstGeom>
                  <a:noFill/>
                  <a:ln>
                    <a:noFill/>
                  </a:ln>
                </p:spPr>
              </p:pic>
              <p:sp>
                <p:nvSpPr>
                  <p:cNvPr id="19" name="Text Box 114"/>
                  <p:cNvSpPr txBox="1"/>
                  <p:nvPr/>
                </p:nvSpPr>
                <p:spPr>
                  <a:xfrm>
                    <a:off x="0" y="3082333"/>
                    <a:ext cx="3458845" cy="4476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r>
                      <a:rPr lang="en-US" sz="1400">
                        <a:effectLst/>
                        <a:latin typeface="Times New Roman"/>
                        <a:ea typeface="Times New Roman"/>
                      </a:rPr>
                      <a:t>Hình 40 đặc tính DC của mạch cộng hưởng</a:t>
                    </a:r>
                    <a:endParaRPr lang="vi-VN" sz="1400">
                      <a:effectLst/>
                      <a:latin typeface="Times New Roman"/>
                      <a:ea typeface="Times New Roman"/>
                    </a:endParaRPr>
                  </a:p>
                </p:txBody>
              </p:sp>
            </p:grpSp>
            <p:sp>
              <p:nvSpPr>
                <p:cNvPr id="17" name="Text Box 117"/>
                <p:cNvSpPr txBox="1"/>
                <p:nvPr/>
              </p:nvSpPr>
              <p:spPr>
                <a:xfrm>
                  <a:off x="1701210" y="2828260"/>
                  <a:ext cx="1300435" cy="70174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r>
                    <a:rPr lang="en-US" sz="1400">
                      <a:effectLst/>
                      <a:latin typeface="Times New Roman"/>
                      <a:ea typeface="Times New Roman"/>
                    </a:rPr>
                    <a:t>f</a:t>
                  </a:r>
                  <a:r>
                    <a:rPr lang="en-US" sz="1400" baseline="-25000">
                      <a:effectLst/>
                      <a:latin typeface="Times New Roman"/>
                      <a:ea typeface="Times New Roman"/>
                    </a:rPr>
                    <a:t>r1</a:t>
                  </a:r>
                  <a:endParaRPr lang="vi-VN" sz="1400">
                    <a:effectLst/>
                    <a:latin typeface="Times New Roman"/>
                    <a:ea typeface="Times New Roman"/>
                  </a:endParaRPr>
                </a:p>
              </p:txBody>
            </p:sp>
          </p:grpSp>
          <mc:AlternateContent xmlns:mc="http://schemas.openxmlformats.org/markup-compatibility/2006" xmlns:a14="http://schemas.microsoft.com/office/drawing/2010/main">
            <mc:Choice Requires="a14">
              <p:sp>
                <p:nvSpPr>
                  <p:cNvPr id="15" name="Text Box 19595"/>
                  <p:cNvSpPr txBox="1"/>
                  <p:nvPr/>
                </p:nvSpPr>
                <p:spPr>
                  <a:xfrm>
                    <a:off x="1286540" y="467832"/>
                    <a:ext cx="1631876" cy="70174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14:m>
                      <m:oMathPara xmlns:m="http://schemas.openxmlformats.org/officeDocument/2006/math">
                        <m:oMathParaPr>
                          <m:jc m:val="centerGroup"/>
                        </m:oMathParaPr>
                        <m:oMath xmlns:m="http://schemas.openxmlformats.org/officeDocument/2006/math">
                          <m:f>
                            <m:fPr>
                              <m:ctrlPr>
                                <a:rPr lang="vi-VN" sz="1000" i="1">
                                  <a:effectLst/>
                                  <a:latin typeface="Cambria Math"/>
                                  <a:ea typeface="Times New Roman"/>
                                </a:rPr>
                              </m:ctrlPr>
                            </m:fPr>
                            <m:num>
                              <m:r>
                                <a:rPr lang="en-US" sz="1000" i="1">
                                  <a:effectLst/>
                                  <a:latin typeface="Cambria Math"/>
                                  <a:ea typeface="Times New Roman"/>
                                </a:rPr>
                                <m:t>1</m:t>
                              </m:r>
                            </m:num>
                            <m:den>
                              <m:r>
                                <a:rPr lang="en-US" sz="1000" i="1">
                                  <a:effectLst/>
                                  <a:latin typeface="Cambria Math"/>
                                  <a:ea typeface="Times New Roman"/>
                                </a:rPr>
                                <m:t>2</m:t>
                              </m:r>
                              <m:r>
                                <a:rPr lang="en-US" sz="1000" i="1">
                                  <a:effectLst/>
                                  <a:latin typeface="Cambria Math"/>
                                  <a:ea typeface="Times New Roman"/>
                                </a:rPr>
                                <m:t>𝜋</m:t>
                              </m:r>
                              <m:r>
                                <a:rPr lang="en-US" sz="1000" i="1">
                                  <a:effectLst/>
                                  <a:latin typeface="Cambria Math"/>
                                  <a:ea typeface="Times New Roman"/>
                                </a:rPr>
                                <m:t>𝑓𝐶</m:t>
                              </m:r>
                            </m:den>
                          </m:f>
                          <m:r>
                            <a:rPr lang="en-US" sz="1000" i="1">
                              <a:effectLst/>
                              <a:latin typeface="Cambria Math"/>
                              <a:ea typeface="Times New Roman"/>
                            </a:rPr>
                            <m:t>&lt;2</m:t>
                          </m:r>
                          <m:r>
                            <a:rPr lang="en-US" sz="1000" i="1">
                              <a:effectLst/>
                              <a:latin typeface="Cambria Math"/>
                              <a:ea typeface="Times New Roman"/>
                            </a:rPr>
                            <m:t>𝜋</m:t>
                          </m:r>
                          <m:r>
                            <a:rPr lang="en-US" sz="1000" i="1">
                              <a:effectLst/>
                              <a:latin typeface="Cambria Math"/>
                              <a:ea typeface="Times New Roman"/>
                            </a:rPr>
                            <m:t>𝑓𝐿</m:t>
                          </m:r>
                        </m:oMath>
                      </m:oMathPara>
                    </a14:m>
                    <a:endParaRPr lang="vi-VN" sz="1400">
                      <a:effectLst/>
                      <a:latin typeface="Times New Roman"/>
                      <a:ea typeface="Times New Roman"/>
                    </a:endParaRPr>
                  </a:p>
                </p:txBody>
              </p:sp>
            </mc:Choice>
            <mc:Fallback xmlns="">
              <p:sp>
                <p:nvSpPr>
                  <p:cNvPr id="15" name="Text Box 19595"/>
                  <p:cNvSpPr txBox="1">
                    <a:spLocks noRot="1" noChangeAspect="1" noMove="1" noResize="1" noEditPoints="1" noAdjustHandles="1" noChangeArrowheads="1" noChangeShapeType="1" noTextEdit="1"/>
                  </p:cNvSpPr>
                  <p:nvPr/>
                </p:nvSpPr>
                <p:spPr>
                  <a:xfrm>
                    <a:off x="1286540" y="467832"/>
                    <a:ext cx="1631876" cy="701749"/>
                  </a:xfrm>
                  <a:prstGeom prst="rect">
                    <a:avLst/>
                  </a:prstGeom>
                  <a:blipFill rotWithShape="1">
                    <a:blip r:embed="rId3"/>
                    <a:stretch>
                      <a:fillRect/>
                    </a:stretch>
                  </a:blipFill>
                  <a:ln w="6350">
                    <a:noFill/>
                  </a:ln>
                  <a:effectLst/>
                </p:spPr>
                <p:txBody>
                  <a:bodyPr/>
                  <a:lstStyle/>
                  <a:p>
                    <a:r>
                      <a:rPr lang="vi-VN">
                        <a:noFill/>
                      </a:rPr>
                      <a:t> </a:t>
                    </a:r>
                  </a:p>
                </p:txBody>
              </p:sp>
            </mc:Fallback>
          </mc:AlternateContent>
        </p:grpSp>
        <mc:AlternateContent xmlns:mc="http://schemas.openxmlformats.org/markup-compatibility/2006" xmlns:a14="http://schemas.microsoft.com/office/drawing/2010/main">
          <mc:Choice Requires="a14">
            <p:sp>
              <p:nvSpPr>
                <p:cNvPr id="13" name="Text Box 19591"/>
                <p:cNvSpPr txBox="1"/>
                <p:nvPr/>
              </p:nvSpPr>
              <p:spPr>
                <a:xfrm>
                  <a:off x="0" y="467833"/>
                  <a:ext cx="1631315" cy="7016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14:m>
                    <m:oMathPara xmlns:m="http://schemas.openxmlformats.org/officeDocument/2006/math">
                      <m:oMathParaPr>
                        <m:jc m:val="centerGroup"/>
                      </m:oMathParaPr>
                      <m:oMath xmlns:m="http://schemas.openxmlformats.org/officeDocument/2006/math">
                        <m:f>
                          <m:fPr>
                            <m:ctrlPr>
                              <a:rPr lang="vi-VN" sz="1000" i="1">
                                <a:effectLst/>
                                <a:latin typeface="Cambria Math"/>
                                <a:ea typeface="Times New Roman"/>
                              </a:rPr>
                            </m:ctrlPr>
                          </m:fPr>
                          <m:num>
                            <m:r>
                              <a:rPr lang="en-US" sz="1000" i="1">
                                <a:effectLst/>
                                <a:latin typeface="Cambria Math"/>
                                <a:ea typeface="Times New Roman"/>
                              </a:rPr>
                              <m:t>1</m:t>
                            </m:r>
                          </m:num>
                          <m:den>
                            <m:r>
                              <a:rPr lang="en-US" sz="1000" i="1">
                                <a:effectLst/>
                                <a:latin typeface="Cambria Math"/>
                                <a:ea typeface="Times New Roman"/>
                              </a:rPr>
                              <m:t>2</m:t>
                            </m:r>
                            <m:r>
                              <a:rPr lang="en-US" sz="1000" i="1">
                                <a:effectLst/>
                                <a:latin typeface="Cambria Math"/>
                                <a:ea typeface="Times New Roman"/>
                              </a:rPr>
                              <m:t>𝜋</m:t>
                            </m:r>
                            <m:r>
                              <a:rPr lang="en-US" sz="1000" i="1">
                                <a:effectLst/>
                                <a:latin typeface="Cambria Math"/>
                                <a:ea typeface="Times New Roman"/>
                              </a:rPr>
                              <m:t>𝑓𝐶</m:t>
                            </m:r>
                          </m:den>
                        </m:f>
                        <m:r>
                          <a:rPr lang="en-US" sz="1000" i="1">
                            <a:effectLst/>
                            <a:latin typeface="Cambria Math"/>
                            <a:ea typeface="Times New Roman"/>
                          </a:rPr>
                          <m:t>&gt;2</m:t>
                        </m:r>
                        <m:r>
                          <a:rPr lang="en-US" sz="1000" i="1">
                            <a:effectLst/>
                            <a:latin typeface="Cambria Math"/>
                            <a:ea typeface="Times New Roman"/>
                          </a:rPr>
                          <m:t>𝜋</m:t>
                        </m:r>
                        <m:r>
                          <a:rPr lang="en-US" sz="1000" i="1">
                            <a:effectLst/>
                            <a:latin typeface="Cambria Math"/>
                            <a:ea typeface="Times New Roman"/>
                          </a:rPr>
                          <m:t>𝑓𝐿</m:t>
                        </m:r>
                      </m:oMath>
                    </m:oMathPara>
                  </a14:m>
                  <a:endParaRPr lang="vi-VN" sz="1400">
                    <a:effectLst/>
                    <a:latin typeface="Times New Roman"/>
                    <a:ea typeface="Times New Roman"/>
                  </a:endParaRPr>
                </a:p>
              </p:txBody>
            </p:sp>
          </mc:Choice>
          <mc:Fallback xmlns="">
            <p:sp>
              <p:nvSpPr>
                <p:cNvPr id="13" name="Text Box 19591"/>
                <p:cNvSpPr txBox="1">
                  <a:spLocks noRot="1" noChangeAspect="1" noMove="1" noResize="1" noEditPoints="1" noAdjustHandles="1" noChangeArrowheads="1" noChangeShapeType="1" noTextEdit="1"/>
                </p:cNvSpPr>
                <p:nvPr/>
              </p:nvSpPr>
              <p:spPr>
                <a:xfrm>
                  <a:off x="0" y="467833"/>
                  <a:ext cx="1631315" cy="701675"/>
                </a:xfrm>
                <a:prstGeom prst="rect">
                  <a:avLst/>
                </a:prstGeom>
                <a:blipFill rotWithShape="1">
                  <a:blip r:embed="rId4"/>
                  <a:stretch>
                    <a:fillRect/>
                  </a:stretch>
                </a:blipFill>
                <a:ln w="6350">
                  <a:noFill/>
                </a:ln>
                <a:effectLst/>
              </p:spPr>
              <p:txBody>
                <a:bodyPr/>
                <a:lstStyle/>
                <a:p>
                  <a:r>
                    <a:rPr lang="vi-VN">
                      <a:noFill/>
                    </a:rPr>
                    <a:t> </a:t>
                  </a:r>
                </a:p>
              </p:txBody>
            </p:sp>
          </mc:Fallback>
        </mc:AlternateContent>
      </p:grpSp>
    </p:spTree>
    <p:extLst>
      <p:ext uri="{BB962C8B-B14F-4D97-AF65-F5344CB8AC3E}">
        <p14:creationId xmlns:p14="http://schemas.microsoft.com/office/powerpoint/2010/main" val="941033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91400" cy="792162"/>
          </a:xfrm>
          <a:solidFill>
            <a:srgbClr val="FFFF00"/>
          </a:solidFill>
        </p:spPr>
        <p:txBody>
          <a:bodyPr vert="horz" lIns="91440" tIns="45720" rIns="91440" bIns="45720" rtlCol="0" anchor="ctr">
            <a:normAutofit/>
          </a:bodyPr>
          <a:lstStyle/>
          <a:p>
            <a:r>
              <a:rPr lang="vi-VN" b="1" dirty="0"/>
              <a:t>2. Các đại lượng đặc trưng</a:t>
            </a:r>
            <a:endParaRPr lang="en-US" b="1" dirty="0"/>
          </a:p>
        </p:txBody>
      </p:sp>
      <p:sp>
        <p:nvSpPr>
          <p:cNvPr id="3" name="Content Placeholder 2"/>
          <p:cNvSpPr>
            <a:spLocks noGrp="1"/>
          </p:cNvSpPr>
          <p:nvPr>
            <p:ph idx="1"/>
          </p:nvPr>
        </p:nvSpPr>
        <p:spPr>
          <a:xfrm>
            <a:off x="381000" y="1219200"/>
            <a:ext cx="5181600" cy="614362"/>
          </a:xfrm>
          <a:solidFill>
            <a:srgbClr val="66FF66"/>
          </a:solidFill>
        </p:spPr>
        <p:txBody>
          <a:bodyPr>
            <a:normAutofit/>
          </a:bodyPr>
          <a:lstStyle/>
          <a:p>
            <a:pPr marL="0" indent="0">
              <a:buNone/>
            </a:pPr>
            <a:r>
              <a:rPr lang="en-US" b="1" dirty="0" err="1" smtClean="0">
                <a:latin typeface="Times New Roman"/>
                <a:ea typeface="Times New Roman"/>
              </a:rPr>
              <a:t>Một</a:t>
            </a:r>
            <a:r>
              <a:rPr lang="en-US" b="1" dirty="0" smtClean="0">
                <a:latin typeface="Times New Roman"/>
                <a:ea typeface="Times New Roman"/>
              </a:rPr>
              <a:t> </a:t>
            </a:r>
            <a:r>
              <a:rPr lang="en-US" b="1" dirty="0" err="1" smtClean="0">
                <a:latin typeface="Times New Roman"/>
                <a:ea typeface="Times New Roman"/>
              </a:rPr>
              <a:t>vài</a:t>
            </a:r>
            <a:r>
              <a:rPr lang="en-US" b="1" dirty="0" smtClean="0">
                <a:latin typeface="Times New Roman"/>
                <a:ea typeface="Times New Roman"/>
              </a:rPr>
              <a:t> </a:t>
            </a:r>
            <a:r>
              <a:rPr lang="en-US" b="1" dirty="0" err="1" smtClean="0">
                <a:latin typeface="Times New Roman"/>
                <a:ea typeface="Times New Roman"/>
              </a:rPr>
              <a:t>nhận</a:t>
            </a:r>
            <a:r>
              <a:rPr lang="en-US" b="1" dirty="0" smtClean="0">
                <a:latin typeface="Times New Roman"/>
                <a:ea typeface="Times New Roman"/>
              </a:rPr>
              <a:t> </a:t>
            </a:r>
            <a:r>
              <a:rPr lang="en-US" b="1" dirty="0" err="1" smtClean="0">
                <a:latin typeface="Times New Roman"/>
                <a:ea typeface="Times New Roman"/>
              </a:rPr>
              <a:t>xét</a:t>
            </a:r>
            <a:r>
              <a:rPr lang="en-US" b="1" dirty="0" smtClean="0">
                <a:latin typeface="Times New Roman"/>
                <a:ea typeface="Times New Roman"/>
              </a:rPr>
              <a:t> </a:t>
            </a:r>
            <a:r>
              <a:rPr lang="en-US" b="1" dirty="0" err="1" smtClean="0">
                <a:latin typeface="Times New Roman"/>
                <a:ea typeface="Times New Roman"/>
              </a:rPr>
              <a:t>về</a:t>
            </a:r>
            <a:r>
              <a:rPr lang="en-US" b="1" dirty="0" smtClean="0">
                <a:latin typeface="Times New Roman"/>
                <a:ea typeface="Times New Roman"/>
              </a:rPr>
              <a:t> </a:t>
            </a:r>
            <a:r>
              <a:rPr lang="en-US" b="1" dirty="0" err="1" smtClean="0">
                <a:latin typeface="Times New Roman"/>
                <a:ea typeface="Times New Roman"/>
              </a:rPr>
              <a:t>đặc</a:t>
            </a:r>
            <a:r>
              <a:rPr lang="en-US" b="1" dirty="0" smtClean="0">
                <a:latin typeface="Times New Roman"/>
                <a:ea typeface="Times New Roman"/>
              </a:rPr>
              <a:t> </a:t>
            </a:r>
            <a:r>
              <a:rPr lang="en-US" b="1" dirty="0" err="1" smtClean="0">
                <a:latin typeface="Times New Roman"/>
                <a:ea typeface="Times New Roman"/>
              </a:rPr>
              <a:t>tính</a:t>
            </a:r>
            <a:endParaRPr lang="vi-VN" b="1" dirty="0"/>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41</a:t>
            </a:fld>
            <a:endParaRPr lang="en-US"/>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290762"/>
            <a:ext cx="4876800" cy="4191000"/>
          </a:xfrm>
          <a:prstGeom prst="rect">
            <a:avLst/>
          </a:prstGeom>
          <a:noFill/>
          <a:ln>
            <a:noFill/>
          </a:ln>
        </p:spPr>
      </p:pic>
      <p:sp>
        <p:nvSpPr>
          <p:cNvPr id="8" name="Content Placeholder 2"/>
          <p:cNvSpPr txBox="1">
            <a:spLocks/>
          </p:cNvSpPr>
          <p:nvPr/>
        </p:nvSpPr>
        <p:spPr>
          <a:xfrm>
            <a:off x="381000" y="2747962"/>
            <a:ext cx="3124200" cy="3429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err="1" smtClean="0">
                <a:latin typeface="Times New Roman"/>
                <a:ea typeface="Times New Roman"/>
              </a:rPr>
              <a:t>Khi</a:t>
            </a:r>
            <a:r>
              <a:rPr lang="en-US" sz="2400" dirty="0" smtClean="0">
                <a:latin typeface="Times New Roman"/>
                <a:ea typeface="Times New Roman"/>
              </a:rPr>
              <a:t> h = </a:t>
            </a:r>
            <a:r>
              <a:rPr lang="en-US" sz="2400" dirty="0" err="1" smtClean="0">
                <a:latin typeface="Times New Roman"/>
                <a:ea typeface="Times New Roman"/>
              </a:rPr>
              <a:t>const</a:t>
            </a:r>
            <a:r>
              <a:rPr lang="en-US" sz="2400" dirty="0" smtClean="0">
                <a:latin typeface="Times New Roman"/>
                <a:ea typeface="Times New Roman"/>
              </a:rPr>
              <a:t>, </a:t>
            </a:r>
            <a:r>
              <a:rPr lang="en-US" sz="2400" dirty="0" err="1" smtClean="0">
                <a:latin typeface="Times New Roman"/>
                <a:ea typeface="Times New Roman"/>
              </a:rPr>
              <a:t>tăng</a:t>
            </a:r>
            <a:r>
              <a:rPr lang="en-US" sz="2400" dirty="0" smtClean="0">
                <a:latin typeface="Times New Roman"/>
                <a:ea typeface="Times New Roman"/>
              </a:rPr>
              <a:t> Q </a:t>
            </a:r>
            <a:r>
              <a:rPr lang="en-US" sz="2400" dirty="0" err="1" smtClean="0">
                <a:latin typeface="Times New Roman"/>
                <a:ea typeface="Times New Roman"/>
              </a:rPr>
              <a:t>thì</a:t>
            </a:r>
            <a:r>
              <a:rPr lang="en-US" sz="2400" dirty="0" smtClean="0">
                <a:latin typeface="Times New Roman"/>
                <a:ea typeface="Times New Roman"/>
              </a:rPr>
              <a:t> </a:t>
            </a:r>
            <a:r>
              <a:rPr lang="en-US" sz="2400" dirty="0" err="1" smtClean="0">
                <a:latin typeface="Times New Roman"/>
                <a:ea typeface="Times New Roman"/>
              </a:rPr>
              <a:t>giảm</a:t>
            </a:r>
            <a:r>
              <a:rPr lang="en-US" sz="2400" dirty="0" smtClean="0">
                <a:latin typeface="Times New Roman"/>
                <a:ea typeface="Times New Roman"/>
              </a:rPr>
              <a:t> </a:t>
            </a:r>
            <a:r>
              <a:rPr lang="en-US" sz="2400" dirty="0" err="1" smtClean="0">
                <a:latin typeface="Times New Roman"/>
                <a:ea typeface="Times New Roman"/>
              </a:rPr>
              <a:t>K</a:t>
            </a:r>
            <a:r>
              <a:rPr lang="en-US" sz="2400" baseline="-25000" dirty="0" err="1" smtClean="0">
                <a:latin typeface="Times New Roman"/>
                <a:ea typeface="Times New Roman"/>
              </a:rPr>
              <a:t>pik</a:t>
            </a:r>
            <a:r>
              <a:rPr lang="en-US" sz="2400" dirty="0" smtClean="0">
                <a:latin typeface="Times New Roman"/>
                <a:ea typeface="Times New Roman"/>
              </a:rPr>
              <a:t>, </a:t>
            </a:r>
          </a:p>
          <a:p>
            <a:r>
              <a:rPr lang="en-US" sz="2400" dirty="0" err="1" smtClean="0">
                <a:latin typeface="Times New Roman"/>
              </a:rPr>
              <a:t>Khi</a:t>
            </a:r>
            <a:r>
              <a:rPr lang="en-US" sz="2400" dirty="0" smtClean="0">
                <a:latin typeface="Times New Roman"/>
              </a:rPr>
              <a:t> Q = </a:t>
            </a:r>
            <a:r>
              <a:rPr lang="en-US" sz="2400" dirty="0" err="1" smtClean="0">
                <a:latin typeface="Times New Roman"/>
              </a:rPr>
              <a:t>const</a:t>
            </a:r>
            <a:r>
              <a:rPr lang="en-US" sz="2400" dirty="0" smtClean="0">
                <a:latin typeface="Times New Roman"/>
              </a:rPr>
              <a:t>, </a:t>
            </a:r>
            <a:r>
              <a:rPr lang="en-US" sz="2400" dirty="0" err="1" smtClean="0">
                <a:latin typeface="Times New Roman"/>
              </a:rPr>
              <a:t>tăng</a:t>
            </a:r>
            <a:r>
              <a:rPr lang="en-US" sz="2400" dirty="0" smtClean="0">
                <a:latin typeface="Times New Roman"/>
              </a:rPr>
              <a:t> h </a:t>
            </a:r>
            <a:r>
              <a:rPr lang="en-US" sz="2400" dirty="0" err="1" smtClean="0">
                <a:latin typeface="Times New Roman"/>
              </a:rPr>
              <a:t>thì</a:t>
            </a:r>
            <a:r>
              <a:rPr lang="en-US" sz="2400" dirty="0" smtClean="0">
                <a:latin typeface="Times New Roman"/>
              </a:rPr>
              <a:t> </a:t>
            </a:r>
            <a:r>
              <a:rPr lang="en-US" sz="2400" dirty="0" err="1" smtClean="0">
                <a:latin typeface="Times New Roman"/>
              </a:rPr>
              <a:t>giảm</a:t>
            </a:r>
            <a:r>
              <a:rPr lang="en-US" sz="2400" dirty="0" smtClean="0">
                <a:latin typeface="Times New Roman"/>
              </a:rPr>
              <a:t> </a:t>
            </a:r>
            <a:r>
              <a:rPr lang="en-US" sz="2400" dirty="0" err="1" smtClean="0">
                <a:latin typeface="Times New Roman"/>
              </a:rPr>
              <a:t>K</a:t>
            </a:r>
            <a:r>
              <a:rPr lang="en-US" sz="2400" baseline="-25000" dirty="0" err="1" smtClean="0">
                <a:latin typeface="Times New Roman"/>
              </a:rPr>
              <a:t>pik</a:t>
            </a:r>
            <a:endParaRPr lang="vi-VN" sz="2400" dirty="0"/>
          </a:p>
        </p:txBody>
      </p:sp>
      <p:sp>
        <p:nvSpPr>
          <p:cNvPr id="9" name="Content Placeholder 2"/>
          <p:cNvSpPr txBox="1">
            <a:spLocks/>
          </p:cNvSpPr>
          <p:nvPr/>
        </p:nvSpPr>
        <p:spPr>
          <a:xfrm>
            <a:off x="381000" y="1833562"/>
            <a:ext cx="82296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latin typeface="Times New Roman"/>
                <a:ea typeface="Times New Roman"/>
              </a:rPr>
              <a:t>Hàm</a:t>
            </a:r>
            <a:r>
              <a:rPr lang="en-US" sz="2400" dirty="0" smtClean="0">
                <a:latin typeface="Times New Roman"/>
                <a:ea typeface="Times New Roman"/>
              </a:rPr>
              <a:t> </a:t>
            </a:r>
            <a:r>
              <a:rPr lang="en-US" sz="2400" dirty="0" err="1" smtClean="0">
                <a:latin typeface="Times New Roman"/>
                <a:ea typeface="Times New Roman"/>
              </a:rPr>
              <a:t>K</a:t>
            </a:r>
            <a:r>
              <a:rPr lang="en-US" sz="2400" baseline="-25000" dirty="0" err="1" smtClean="0">
                <a:latin typeface="Times New Roman"/>
                <a:ea typeface="Times New Roman"/>
              </a:rPr>
              <a:t>pik</a:t>
            </a:r>
            <a:r>
              <a:rPr lang="en-US" sz="2400" dirty="0" smtClean="0">
                <a:latin typeface="Times New Roman"/>
                <a:ea typeface="Times New Roman"/>
              </a:rPr>
              <a:t>(Q) </a:t>
            </a:r>
            <a:r>
              <a:rPr lang="en-US" sz="2400" dirty="0" err="1" smtClean="0">
                <a:latin typeface="Times New Roman"/>
                <a:ea typeface="Times New Roman"/>
              </a:rPr>
              <a:t>khi</a:t>
            </a:r>
            <a:r>
              <a:rPr lang="en-US" sz="2400" dirty="0" smtClean="0">
                <a:latin typeface="Times New Roman"/>
                <a:ea typeface="Times New Roman"/>
              </a:rPr>
              <a:t> h </a:t>
            </a:r>
            <a:r>
              <a:rPr lang="en-US" sz="2400" dirty="0" err="1" smtClean="0">
                <a:latin typeface="Times New Roman"/>
                <a:ea typeface="Times New Roman"/>
              </a:rPr>
              <a:t>không</a:t>
            </a:r>
            <a:r>
              <a:rPr lang="en-US" sz="2400" dirty="0" smtClean="0">
                <a:latin typeface="Times New Roman"/>
                <a:ea typeface="Times New Roman"/>
              </a:rPr>
              <a:t> </a:t>
            </a:r>
            <a:r>
              <a:rPr lang="en-US" sz="2400" dirty="0" err="1" smtClean="0">
                <a:latin typeface="Times New Roman"/>
                <a:ea typeface="Times New Roman"/>
              </a:rPr>
              <a:t>đổi</a:t>
            </a:r>
            <a:endParaRPr lang="vi-VN" sz="2400" dirty="0"/>
          </a:p>
        </p:txBody>
      </p:sp>
    </p:spTree>
    <p:extLst>
      <p:ext uri="{BB962C8B-B14F-4D97-AF65-F5344CB8AC3E}">
        <p14:creationId xmlns:p14="http://schemas.microsoft.com/office/powerpoint/2010/main" val="941033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467600" cy="868362"/>
          </a:xfrm>
          <a:solidFill>
            <a:srgbClr val="FFFF00"/>
          </a:solidFill>
        </p:spPr>
        <p:txBody>
          <a:bodyPr vert="horz" lIns="91440" tIns="45720" rIns="91440" bIns="45720" rtlCol="0" anchor="ctr">
            <a:normAutofit/>
          </a:bodyPr>
          <a:lstStyle/>
          <a:p>
            <a:r>
              <a:rPr lang="vi-VN" b="1" dirty="0"/>
              <a:t>2. Các đại lượng đặc trưng</a:t>
            </a:r>
            <a:endParaRPr lang="en-US" b="1" dirty="0"/>
          </a:p>
        </p:txBody>
      </p:sp>
      <p:sp>
        <p:nvSpPr>
          <p:cNvPr id="3" name="Content Placeholder 2"/>
          <p:cNvSpPr>
            <a:spLocks noGrp="1"/>
          </p:cNvSpPr>
          <p:nvPr>
            <p:ph idx="1"/>
          </p:nvPr>
        </p:nvSpPr>
        <p:spPr>
          <a:xfrm>
            <a:off x="442912" y="1371600"/>
            <a:ext cx="5957888" cy="609600"/>
          </a:xfrm>
          <a:solidFill>
            <a:srgbClr val="66FF66"/>
          </a:solidFill>
        </p:spPr>
        <p:txBody>
          <a:bodyPr>
            <a:normAutofit/>
          </a:bodyPr>
          <a:lstStyle/>
          <a:p>
            <a:pPr marL="0" indent="0">
              <a:buNone/>
            </a:pPr>
            <a:r>
              <a:rPr lang="en-US" dirty="0" err="1" smtClean="0">
                <a:latin typeface="Times New Roman"/>
                <a:ea typeface="Times New Roman"/>
              </a:rPr>
              <a:t>Hiệu</a:t>
            </a:r>
            <a:r>
              <a:rPr lang="en-US" dirty="0" smtClean="0">
                <a:latin typeface="Times New Roman"/>
                <a:ea typeface="Times New Roman"/>
              </a:rPr>
              <a:t> </a:t>
            </a:r>
            <a:r>
              <a:rPr lang="en-US" dirty="0" err="1" smtClean="0">
                <a:latin typeface="Times New Roman"/>
                <a:ea typeface="Times New Roman"/>
              </a:rPr>
              <a:t>suất</a:t>
            </a:r>
            <a:r>
              <a:rPr lang="en-US" dirty="0" smtClean="0">
                <a:latin typeface="Times New Roman"/>
                <a:ea typeface="Times New Roman"/>
              </a:rPr>
              <a:t> </a:t>
            </a:r>
            <a:r>
              <a:rPr lang="en-US" dirty="0" err="1" smtClean="0">
                <a:latin typeface="Times New Roman"/>
                <a:ea typeface="Times New Roman"/>
              </a:rPr>
              <a:t>mạch</a:t>
            </a:r>
            <a:r>
              <a:rPr lang="en-US" dirty="0" smtClean="0">
                <a:latin typeface="Times New Roman"/>
                <a:ea typeface="Times New Roman"/>
              </a:rPr>
              <a:t> </a:t>
            </a:r>
            <a:r>
              <a:rPr lang="en-US" dirty="0" err="1" smtClean="0">
                <a:latin typeface="Times New Roman"/>
                <a:ea typeface="Times New Roman"/>
              </a:rPr>
              <a:t>công</a:t>
            </a:r>
            <a:r>
              <a:rPr lang="en-US" dirty="0" smtClean="0">
                <a:latin typeface="Times New Roman"/>
                <a:ea typeface="Times New Roman"/>
              </a:rPr>
              <a:t> </a:t>
            </a:r>
            <a:r>
              <a:rPr lang="en-US" dirty="0" err="1" smtClean="0">
                <a:latin typeface="Times New Roman"/>
                <a:ea typeface="Times New Roman"/>
              </a:rPr>
              <a:t>hưởng</a:t>
            </a:r>
            <a:r>
              <a:rPr lang="en-US" dirty="0" smtClean="0">
                <a:latin typeface="Times New Roman"/>
                <a:ea typeface="Times New Roman"/>
              </a:rPr>
              <a:t> [R04]</a:t>
            </a:r>
            <a:endParaRPr lang="vi-VN" dirty="0"/>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42</a:t>
            </a:fld>
            <a:endParaRPr lang="en-US"/>
          </a:p>
        </p:txBody>
      </p:sp>
      <p:sp>
        <p:nvSpPr>
          <p:cNvPr id="7" name="Content Placeholder 2"/>
          <p:cNvSpPr txBox="1">
            <a:spLocks/>
          </p:cNvSpPr>
          <p:nvPr/>
        </p:nvSpPr>
        <p:spPr>
          <a:xfrm>
            <a:off x="409575" y="1981200"/>
            <a:ext cx="82296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latin typeface="Times New Roman"/>
                <a:ea typeface="Times New Roman"/>
              </a:rPr>
              <a:t>Dòng</a:t>
            </a:r>
            <a:r>
              <a:rPr lang="en-US" sz="2400" dirty="0" smtClean="0">
                <a:latin typeface="Times New Roman"/>
                <a:ea typeface="Times New Roman"/>
              </a:rPr>
              <a:t> </a:t>
            </a:r>
            <a:r>
              <a:rPr lang="en-US" sz="2400" dirty="0" err="1" smtClean="0">
                <a:latin typeface="Times New Roman"/>
                <a:ea typeface="Times New Roman"/>
              </a:rPr>
              <a:t>điện</a:t>
            </a:r>
            <a:r>
              <a:rPr lang="en-US" sz="2400" dirty="0" smtClean="0">
                <a:latin typeface="Times New Roman"/>
                <a:ea typeface="Times New Roman"/>
              </a:rPr>
              <a:t> </a:t>
            </a:r>
            <a:r>
              <a:rPr lang="en-US" sz="2400" dirty="0" err="1" smtClean="0">
                <a:latin typeface="Times New Roman"/>
                <a:ea typeface="Times New Roman"/>
              </a:rPr>
              <a:t>cộng</a:t>
            </a:r>
            <a:r>
              <a:rPr lang="en-US" sz="2400" dirty="0" smtClean="0">
                <a:latin typeface="Times New Roman"/>
                <a:ea typeface="Times New Roman"/>
              </a:rPr>
              <a:t> </a:t>
            </a:r>
            <a:r>
              <a:rPr lang="en-US" sz="2400" dirty="0" err="1" smtClean="0">
                <a:latin typeface="Times New Roman"/>
                <a:ea typeface="Times New Roman"/>
              </a:rPr>
              <a:t>hưởng</a:t>
            </a:r>
            <a:r>
              <a:rPr lang="en-US" sz="2400" dirty="0" smtClean="0">
                <a:latin typeface="Times New Roman"/>
                <a:ea typeface="Times New Roman"/>
              </a:rPr>
              <a:t> </a:t>
            </a:r>
            <a:r>
              <a:rPr lang="en-US" sz="2400" dirty="0" err="1" smtClean="0">
                <a:latin typeface="Times New Roman"/>
                <a:ea typeface="Times New Roman"/>
              </a:rPr>
              <a:t>hiệu</a:t>
            </a:r>
            <a:r>
              <a:rPr lang="en-US" sz="2400" dirty="0" smtClean="0">
                <a:latin typeface="Times New Roman"/>
                <a:ea typeface="Times New Roman"/>
              </a:rPr>
              <a:t> </a:t>
            </a:r>
            <a:r>
              <a:rPr lang="en-US" sz="2400" dirty="0" err="1" smtClean="0">
                <a:latin typeface="Times New Roman"/>
                <a:ea typeface="Times New Roman"/>
              </a:rPr>
              <a:t>dụng</a:t>
            </a:r>
            <a:r>
              <a:rPr lang="en-US" sz="2400" dirty="0" smtClean="0">
                <a:latin typeface="Times New Roman"/>
                <a:ea typeface="Times New Roman"/>
              </a:rPr>
              <a:t> </a:t>
            </a:r>
            <a:r>
              <a:rPr lang="en-US" sz="2400" dirty="0" err="1" smtClean="0">
                <a:latin typeface="Times New Roman"/>
                <a:ea typeface="Times New Roman"/>
              </a:rPr>
              <a:t>sơ</a:t>
            </a:r>
            <a:r>
              <a:rPr lang="en-US" sz="2400" dirty="0" smtClean="0">
                <a:latin typeface="Times New Roman"/>
                <a:ea typeface="Times New Roman"/>
              </a:rPr>
              <a:t> </a:t>
            </a:r>
            <a:r>
              <a:rPr lang="en-US" sz="2400" dirty="0" err="1" smtClean="0">
                <a:latin typeface="Times New Roman"/>
                <a:ea typeface="Times New Roman"/>
              </a:rPr>
              <a:t>cấp</a:t>
            </a:r>
            <a:endParaRPr lang="vi-VN" sz="2400" dirty="0"/>
          </a:p>
        </p:txBody>
      </p:sp>
      <mc:AlternateContent xmlns:mc="http://schemas.openxmlformats.org/markup-compatibility/2006" xmlns:a14="http://schemas.microsoft.com/office/drawing/2010/main">
        <mc:Choice Requires="a14">
          <p:sp>
            <p:nvSpPr>
              <p:cNvPr id="8" name="Rectangle 7"/>
              <p:cNvSpPr/>
              <p:nvPr/>
            </p:nvSpPr>
            <p:spPr>
              <a:xfrm>
                <a:off x="533400" y="2590800"/>
                <a:ext cx="7239000" cy="10455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vi-VN" i="1">
                              <a:latin typeface="Cambria Math"/>
                            </a:rPr>
                          </m:ctrlPr>
                        </m:sSubSupPr>
                        <m:e>
                          <m:r>
                            <a:rPr lang="en-US" i="1">
                              <a:effectLst/>
                              <a:latin typeface="Cambria Math"/>
                              <a:ea typeface="Times New Roman"/>
                              <a:cs typeface="Times New Roman"/>
                            </a:rPr>
                            <m:t>𝐼</m:t>
                          </m:r>
                        </m:e>
                        <m:sub>
                          <m:r>
                            <a:rPr lang="en-US" i="1">
                              <a:effectLst/>
                              <a:latin typeface="Cambria Math"/>
                              <a:ea typeface="Times New Roman"/>
                              <a:cs typeface="Times New Roman"/>
                            </a:rPr>
                            <m:t>𝑟𝑚𝑠</m:t>
                          </m:r>
                          <m:r>
                            <a:rPr lang="en-US" i="1">
                              <a:effectLst/>
                              <a:latin typeface="Cambria Math"/>
                              <a:ea typeface="Times New Roman"/>
                              <a:cs typeface="Times New Roman"/>
                            </a:rPr>
                            <m:t> </m:t>
                          </m:r>
                          <m:r>
                            <a:rPr lang="en-US" i="1">
                              <a:effectLst/>
                              <a:latin typeface="Cambria Math"/>
                              <a:ea typeface="Times New Roman"/>
                              <a:cs typeface="Times New Roman"/>
                            </a:rPr>
                            <m:t>𝑝𝑟𝑖</m:t>
                          </m:r>
                        </m:sub>
                        <m:sup>
                          <m:r>
                            <a:rPr lang="en-US" i="1">
                              <a:effectLst/>
                              <a:latin typeface="Cambria Math"/>
                              <a:ea typeface="Times New Roman"/>
                              <a:cs typeface="Times New Roman"/>
                            </a:rPr>
                            <m:t>∗</m:t>
                          </m:r>
                        </m:sup>
                      </m:sSubSup>
                      <m:r>
                        <a:rPr lang="en-US" i="1">
                          <a:effectLst/>
                          <a:latin typeface="Cambria Math"/>
                          <a:ea typeface="Times New Roman"/>
                          <a:cs typeface="Times New Roman"/>
                        </a:rPr>
                        <m:t>=</m:t>
                      </m:r>
                      <m:f>
                        <m:fPr>
                          <m:ctrlPr>
                            <a:rPr lang="vi-VN" i="1">
                              <a:effectLst/>
                              <a:latin typeface="Cambria Math"/>
                            </a:rPr>
                          </m:ctrlPr>
                        </m:fPr>
                        <m:num>
                          <m:sSub>
                            <m:sSubPr>
                              <m:ctrlPr>
                                <a:rPr lang="vi-VN" i="1">
                                  <a:effectLst/>
                                  <a:latin typeface="Cambria Math"/>
                                </a:rPr>
                              </m:ctrlPr>
                            </m:sSubPr>
                            <m:e>
                              <m:r>
                                <a:rPr lang="en-US" i="1">
                                  <a:effectLst/>
                                  <a:latin typeface="Cambria Math"/>
                                  <a:ea typeface="Times New Roman"/>
                                  <a:cs typeface="Times New Roman"/>
                                </a:rPr>
                                <m:t>𝐼</m:t>
                              </m:r>
                            </m:e>
                            <m:sub>
                              <m:r>
                                <a:rPr lang="en-US" i="1">
                                  <a:effectLst/>
                                  <a:latin typeface="Cambria Math"/>
                                  <a:ea typeface="Times New Roman"/>
                                  <a:cs typeface="Times New Roman"/>
                                </a:rPr>
                                <m:t>𝑟𝑚𝑠</m:t>
                              </m:r>
                              <m:r>
                                <a:rPr lang="en-US" i="1">
                                  <a:effectLst/>
                                  <a:latin typeface="Cambria Math"/>
                                  <a:ea typeface="Times New Roman"/>
                                  <a:cs typeface="Times New Roman"/>
                                </a:rPr>
                                <m:t> </m:t>
                              </m:r>
                              <m:r>
                                <a:rPr lang="en-US" i="1">
                                  <a:effectLst/>
                                  <a:latin typeface="Cambria Math"/>
                                  <a:ea typeface="Times New Roman"/>
                                  <a:cs typeface="Times New Roman"/>
                                </a:rPr>
                                <m:t>𝑝𝑟𝑖</m:t>
                              </m:r>
                            </m:sub>
                          </m:sSub>
                        </m:num>
                        <m:den>
                          <m:sSub>
                            <m:sSubPr>
                              <m:ctrlPr>
                                <a:rPr lang="vi-VN" i="1">
                                  <a:effectLst/>
                                  <a:latin typeface="Cambria Math"/>
                                </a:rPr>
                              </m:ctrlPr>
                            </m:sSubPr>
                            <m:e>
                              <m:r>
                                <a:rPr lang="en-US" i="1">
                                  <a:effectLst/>
                                  <a:latin typeface="Cambria Math"/>
                                  <a:ea typeface="Times New Roman"/>
                                  <a:cs typeface="Times New Roman"/>
                                </a:rPr>
                                <m:t>𝐼</m:t>
                              </m:r>
                            </m:e>
                            <m:sub>
                              <m:r>
                                <a:rPr lang="en-US" i="1">
                                  <a:effectLst/>
                                  <a:latin typeface="Cambria Math"/>
                                  <a:ea typeface="Times New Roman"/>
                                  <a:cs typeface="Times New Roman"/>
                                </a:rPr>
                                <m:t>𝑛𝑜𝑚</m:t>
                              </m:r>
                            </m:sub>
                          </m:sSub>
                        </m:den>
                      </m:f>
                      <m:r>
                        <a:rPr lang="en-US" i="1">
                          <a:effectLst/>
                          <a:latin typeface="Cambria Math"/>
                          <a:ea typeface="Times New Roman"/>
                          <a:cs typeface="Times New Roman"/>
                        </a:rPr>
                        <m:t>=</m:t>
                      </m:r>
                      <m:f>
                        <m:fPr>
                          <m:ctrlPr>
                            <a:rPr lang="vi-VN" i="1">
                              <a:effectLst/>
                              <a:latin typeface="Cambria Math"/>
                            </a:rPr>
                          </m:ctrlPr>
                        </m:fPr>
                        <m:num>
                          <m:sSub>
                            <m:sSubPr>
                              <m:ctrlPr>
                                <a:rPr lang="vi-VN" i="1">
                                  <a:effectLst/>
                                  <a:latin typeface="Cambria Math"/>
                                </a:rPr>
                              </m:ctrlPr>
                            </m:sSubPr>
                            <m:e>
                              <m:r>
                                <a:rPr lang="en-US" i="1">
                                  <a:effectLst/>
                                  <a:latin typeface="Cambria Math"/>
                                  <a:ea typeface="Times New Roman"/>
                                  <a:cs typeface="Times New Roman"/>
                                </a:rPr>
                                <m:t>𝐼</m:t>
                              </m:r>
                            </m:e>
                            <m:sub>
                              <m:r>
                                <a:rPr lang="en-US" i="1">
                                  <a:effectLst/>
                                  <a:latin typeface="Cambria Math"/>
                                  <a:ea typeface="Times New Roman"/>
                                  <a:cs typeface="Times New Roman"/>
                                </a:rPr>
                                <m:t>𝑟𝑚𝑠</m:t>
                              </m:r>
                              <m:r>
                                <a:rPr lang="en-US" i="1">
                                  <a:effectLst/>
                                  <a:latin typeface="Cambria Math"/>
                                  <a:ea typeface="Times New Roman"/>
                                  <a:cs typeface="Times New Roman"/>
                                </a:rPr>
                                <m:t> </m:t>
                              </m:r>
                              <m:r>
                                <a:rPr lang="en-US" i="1">
                                  <a:effectLst/>
                                  <a:latin typeface="Cambria Math"/>
                                  <a:ea typeface="Times New Roman"/>
                                  <a:cs typeface="Times New Roman"/>
                                </a:rPr>
                                <m:t>𝑝𝑟𝑖</m:t>
                              </m:r>
                            </m:sub>
                          </m:sSub>
                        </m:num>
                        <m:den>
                          <m:d>
                            <m:dPr>
                              <m:ctrlPr>
                                <a:rPr lang="vi-VN" i="1">
                                  <a:effectLst/>
                                  <a:latin typeface="Cambria Math"/>
                                </a:rPr>
                              </m:ctrlPr>
                            </m:dPr>
                            <m:e>
                              <m:f>
                                <m:fPr>
                                  <m:ctrlPr>
                                    <a:rPr lang="vi-VN" i="1">
                                      <a:effectLst/>
                                      <a:latin typeface="Cambria Math"/>
                                    </a:rPr>
                                  </m:ctrlPr>
                                </m:fPr>
                                <m:num>
                                  <m:sSub>
                                    <m:sSubPr>
                                      <m:ctrlPr>
                                        <a:rPr lang="vi-VN" i="1">
                                          <a:effectLst/>
                                          <a:latin typeface="Cambria Math"/>
                                        </a:rPr>
                                      </m:ctrlPr>
                                    </m:sSubPr>
                                    <m:e>
                                      <m:r>
                                        <a:rPr lang="en-US" i="1">
                                          <a:effectLst/>
                                          <a:latin typeface="Cambria Math"/>
                                          <a:ea typeface="Times New Roman"/>
                                          <a:cs typeface="Times New Roman"/>
                                        </a:rPr>
                                        <m:t>𝑉</m:t>
                                      </m:r>
                                    </m:e>
                                    <m:sub>
                                      <m:r>
                                        <a:rPr lang="en-US" i="1">
                                          <a:effectLst/>
                                          <a:latin typeface="Cambria Math"/>
                                          <a:ea typeface="Times New Roman"/>
                                          <a:cs typeface="Times New Roman"/>
                                        </a:rPr>
                                        <m:t>𝑂</m:t>
                                      </m:r>
                                    </m:sub>
                                  </m:sSub>
                                </m:num>
                                <m:den>
                                  <m:r>
                                    <a:rPr lang="en-US" i="1">
                                      <a:effectLst/>
                                      <a:latin typeface="Cambria Math"/>
                                      <a:ea typeface="Times New Roman"/>
                                      <a:cs typeface="Times New Roman"/>
                                    </a:rPr>
                                    <m:t>𝑁</m:t>
                                  </m:r>
                                  <m:r>
                                    <a:rPr lang="en-US" i="1">
                                      <a:effectLst/>
                                      <a:latin typeface="Cambria Math"/>
                                      <a:ea typeface="Times New Roman"/>
                                      <a:cs typeface="Times New Roman"/>
                                    </a:rPr>
                                    <m:t>.</m:t>
                                  </m:r>
                                  <m:sSub>
                                    <m:sSubPr>
                                      <m:ctrlPr>
                                        <a:rPr lang="vi-VN" i="1">
                                          <a:effectLst/>
                                          <a:latin typeface="Cambria Math"/>
                                        </a:rPr>
                                      </m:ctrlPr>
                                    </m:sSubPr>
                                    <m:e>
                                      <m:r>
                                        <a:rPr lang="en-US" i="1">
                                          <a:effectLst/>
                                          <a:latin typeface="Cambria Math"/>
                                          <a:ea typeface="Times New Roman"/>
                                          <a:cs typeface="Times New Roman"/>
                                        </a:rPr>
                                        <m:t>𝑅</m:t>
                                      </m:r>
                                    </m:e>
                                    <m:sub>
                                      <m:r>
                                        <a:rPr lang="en-US" i="1">
                                          <a:effectLst/>
                                          <a:latin typeface="Cambria Math"/>
                                          <a:ea typeface="Times New Roman"/>
                                          <a:cs typeface="Times New Roman"/>
                                        </a:rPr>
                                        <m:t>𝐿</m:t>
                                      </m:r>
                                    </m:sub>
                                  </m:sSub>
                                </m:den>
                              </m:f>
                            </m:e>
                          </m:d>
                        </m:den>
                      </m:f>
                      <m:r>
                        <a:rPr lang="en-US" i="1">
                          <a:effectLst/>
                          <a:latin typeface="Cambria Math"/>
                          <a:ea typeface="Times New Roman"/>
                          <a:cs typeface="Times New Roman"/>
                        </a:rPr>
                        <m:t>=</m:t>
                      </m:r>
                      <m:f>
                        <m:fPr>
                          <m:ctrlPr>
                            <a:rPr lang="vi-VN" i="1">
                              <a:effectLst/>
                              <a:latin typeface="Cambria Math"/>
                            </a:rPr>
                          </m:ctrlPr>
                        </m:fPr>
                        <m:num>
                          <m:r>
                            <a:rPr lang="en-US" i="1">
                              <a:effectLst/>
                              <a:latin typeface="Cambria Math"/>
                              <a:ea typeface="Times New Roman"/>
                              <a:cs typeface="Times New Roman"/>
                            </a:rPr>
                            <m:t>1</m:t>
                          </m:r>
                        </m:num>
                        <m:den>
                          <m:r>
                            <a:rPr lang="en-US" i="1">
                              <a:effectLst/>
                              <a:latin typeface="Cambria Math"/>
                              <a:ea typeface="Times New Roman"/>
                              <a:cs typeface="Times New Roman"/>
                            </a:rPr>
                            <m:t>4.</m:t>
                          </m:r>
                          <m:rad>
                            <m:radPr>
                              <m:degHide m:val="on"/>
                              <m:ctrlPr>
                                <a:rPr lang="vi-VN" i="1">
                                  <a:effectLst/>
                                  <a:latin typeface="Cambria Math"/>
                                </a:rPr>
                              </m:ctrlPr>
                            </m:radPr>
                            <m:deg/>
                            <m:e>
                              <m:r>
                                <a:rPr lang="en-US" i="1">
                                  <a:effectLst/>
                                  <a:latin typeface="Cambria Math"/>
                                  <a:ea typeface="Times New Roman"/>
                                  <a:cs typeface="Times New Roman"/>
                                </a:rPr>
                                <m:t>2</m:t>
                              </m:r>
                            </m:e>
                          </m:rad>
                        </m:den>
                      </m:f>
                      <m:r>
                        <a:rPr lang="en-US" i="1">
                          <a:effectLst/>
                          <a:latin typeface="Cambria Math"/>
                          <a:ea typeface="Times New Roman"/>
                          <a:cs typeface="Times New Roman"/>
                        </a:rPr>
                        <m:t>.</m:t>
                      </m:r>
                      <m:rad>
                        <m:radPr>
                          <m:degHide m:val="on"/>
                          <m:ctrlPr>
                            <a:rPr lang="vi-VN" i="1">
                              <a:effectLst/>
                              <a:latin typeface="Cambria Math"/>
                            </a:rPr>
                          </m:ctrlPr>
                        </m:radPr>
                        <m:deg/>
                        <m:e>
                          <m:r>
                            <a:rPr lang="en-US" i="1">
                              <a:effectLst/>
                              <a:latin typeface="Cambria Math"/>
                              <a:ea typeface="Times New Roman"/>
                              <a:cs typeface="Times New Roman"/>
                            </a:rPr>
                            <m:t>4.</m:t>
                          </m:r>
                          <m:sSup>
                            <m:sSupPr>
                              <m:ctrlPr>
                                <a:rPr lang="vi-VN" i="1">
                                  <a:effectLst/>
                                  <a:latin typeface="Cambria Math"/>
                                </a:rPr>
                              </m:ctrlPr>
                            </m:sSupPr>
                            <m:e>
                              <m:r>
                                <a:rPr lang="en-US" i="1">
                                  <a:effectLst/>
                                  <a:latin typeface="Cambria Math"/>
                                  <a:ea typeface="Times New Roman"/>
                                  <a:cs typeface="Times New Roman"/>
                                </a:rPr>
                                <m:t>𝜋</m:t>
                              </m:r>
                            </m:e>
                            <m:sup>
                              <m:r>
                                <a:rPr lang="en-US" i="1">
                                  <a:effectLst/>
                                  <a:latin typeface="Cambria Math"/>
                                  <a:ea typeface="Times New Roman"/>
                                  <a:cs typeface="Times New Roman"/>
                                </a:rPr>
                                <m:t>2</m:t>
                              </m:r>
                            </m:sup>
                          </m:sSup>
                          <m:r>
                            <a:rPr lang="en-US" i="1">
                              <a:effectLst/>
                              <a:latin typeface="Cambria Math"/>
                              <a:ea typeface="Times New Roman"/>
                              <a:cs typeface="Times New Roman"/>
                            </a:rPr>
                            <m:t>+</m:t>
                          </m:r>
                          <m:f>
                            <m:fPr>
                              <m:ctrlPr>
                                <a:rPr lang="vi-VN" i="1">
                                  <a:effectLst/>
                                  <a:latin typeface="Cambria Math"/>
                                </a:rPr>
                              </m:ctrlPr>
                            </m:fPr>
                            <m:num>
                              <m:sSup>
                                <m:sSupPr>
                                  <m:ctrlPr>
                                    <a:rPr lang="vi-VN" i="1">
                                      <a:effectLst/>
                                      <a:latin typeface="Cambria Math"/>
                                    </a:rPr>
                                  </m:ctrlPr>
                                </m:sSupPr>
                                <m:e>
                                  <m:r>
                                    <a:rPr lang="en-US" i="1">
                                      <a:effectLst/>
                                      <a:latin typeface="Cambria Math"/>
                                      <a:ea typeface="Times New Roman"/>
                                      <a:cs typeface="Times New Roman"/>
                                    </a:rPr>
                                    <m:t>𝜋</m:t>
                                  </m:r>
                                </m:e>
                                <m:sup>
                                  <m:r>
                                    <a:rPr lang="en-US" i="1">
                                      <a:effectLst/>
                                      <a:latin typeface="Cambria Math"/>
                                      <a:ea typeface="Times New Roman"/>
                                      <a:cs typeface="Times New Roman"/>
                                    </a:rPr>
                                    <m:t>6</m:t>
                                  </m:r>
                                </m:sup>
                              </m:sSup>
                            </m:num>
                            <m:den>
                              <m:r>
                                <a:rPr lang="en-US" i="1">
                                  <a:effectLst/>
                                  <a:latin typeface="Cambria Math"/>
                                  <a:ea typeface="Times New Roman"/>
                                  <a:cs typeface="Times New Roman"/>
                                </a:rPr>
                                <m:t>1</m:t>
                              </m:r>
                              <m:sSup>
                                <m:sSupPr>
                                  <m:ctrlPr>
                                    <a:rPr lang="vi-VN" i="1">
                                      <a:effectLst/>
                                      <a:latin typeface="Cambria Math"/>
                                    </a:rPr>
                                  </m:ctrlPr>
                                </m:sSupPr>
                                <m:e>
                                  <m:d>
                                    <m:dPr>
                                      <m:ctrlPr>
                                        <a:rPr lang="vi-VN" i="1">
                                          <a:effectLst/>
                                          <a:latin typeface="Cambria Math"/>
                                        </a:rPr>
                                      </m:ctrlPr>
                                    </m:dPr>
                                    <m:e>
                                      <m:r>
                                        <a:rPr lang="en-US" i="1">
                                          <a:effectLst/>
                                          <a:latin typeface="Cambria Math"/>
                                          <a:ea typeface="Times New Roman"/>
                                          <a:cs typeface="Times New Roman"/>
                                        </a:rPr>
                                        <m:t>h</m:t>
                                      </m:r>
                                      <m:r>
                                        <a:rPr lang="en-US" i="1">
                                          <a:effectLst/>
                                          <a:latin typeface="Cambria Math"/>
                                          <a:ea typeface="Times New Roman"/>
                                          <a:cs typeface="Times New Roman"/>
                                        </a:rPr>
                                        <m:t>.</m:t>
                                      </m:r>
                                      <m:r>
                                        <a:rPr lang="en-US" i="1">
                                          <a:effectLst/>
                                          <a:latin typeface="Cambria Math"/>
                                          <a:ea typeface="Times New Roman"/>
                                          <a:cs typeface="Times New Roman"/>
                                        </a:rPr>
                                        <m:t>𝑄</m:t>
                                      </m:r>
                                    </m:e>
                                  </m:d>
                                </m:e>
                                <m:sup>
                                  <m:r>
                                    <a:rPr lang="en-US" i="1">
                                      <a:effectLst/>
                                      <a:latin typeface="Cambria Math"/>
                                      <a:ea typeface="Times New Roman"/>
                                      <a:cs typeface="Times New Roman"/>
                                    </a:rPr>
                                    <m:t>2</m:t>
                                  </m:r>
                                </m:sup>
                              </m:sSup>
                            </m:den>
                          </m:f>
                        </m:e>
                      </m:rad>
                    </m:oMath>
                  </m:oMathPara>
                </a14:m>
                <a:endParaRPr lang="vi-VN" dirty="0"/>
              </a:p>
            </p:txBody>
          </p:sp>
        </mc:Choice>
        <mc:Fallback xmlns="">
          <p:sp>
            <p:nvSpPr>
              <p:cNvPr id="8" name="Rectangle 7"/>
              <p:cNvSpPr>
                <a:spLocks noRot="1" noChangeAspect="1" noMove="1" noResize="1" noEditPoints="1" noAdjustHandles="1" noChangeArrowheads="1" noChangeShapeType="1" noTextEdit="1"/>
              </p:cNvSpPr>
              <p:nvPr/>
            </p:nvSpPr>
            <p:spPr>
              <a:xfrm>
                <a:off x="533400" y="2590800"/>
                <a:ext cx="7239000" cy="1045543"/>
              </a:xfrm>
              <a:prstGeom prst="rect">
                <a:avLst/>
              </a:prstGeom>
              <a:blipFill rotWithShape="1">
                <a:blip r:embed="rId2"/>
                <a:stretch>
                  <a:fillRect/>
                </a:stretch>
              </a:blipFill>
            </p:spPr>
            <p:txBody>
              <a:bodyPr/>
              <a:lstStyle/>
              <a:p>
                <a:r>
                  <a:rPr lang="vi-VN">
                    <a:noFill/>
                  </a:rPr>
                  <a:t> </a:t>
                </a:r>
              </a:p>
            </p:txBody>
          </p:sp>
        </mc:Fallback>
      </mc:AlternateContent>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941142"/>
            <a:ext cx="3581400" cy="2535857"/>
          </a:xfrm>
          <a:prstGeom prst="rect">
            <a:avLst/>
          </a:prstGeom>
          <a:noFill/>
          <a:ln>
            <a:noFill/>
          </a:ln>
        </p:spPr>
      </p:pic>
      <p:sp>
        <p:nvSpPr>
          <p:cNvPr id="10" name="Content Placeholder 2"/>
          <p:cNvSpPr txBox="1">
            <a:spLocks/>
          </p:cNvSpPr>
          <p:nvPr/>
        </p:nvSpPr>
        <p:spPr>
          <a:xfrm>
            <a:off x="257175" y="3636343"/>
            <a:ext cx="5029200" cy="28406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h.Q</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bên</a:t>
            </a:r>
            <a:r>
              <a:rPr lang="en-US" sz="2400" dirty="0" smtClean="0">
                <a:latin typeface="Times New Roman" pitchFamily="18" charset="0"/>
                <a:cs typeface="Times New Roman" pitchFamily="18" charset="0"/>
              </a:rPr>
              <a:t>. </a:t>
            </a:r>
          </a:p>
          <a:p>
            <a:pPr marL="0" indent="0">
              <a:buNone/>
            </a:pPr>
            <a:r>
              <a:rPr lang="en-US" sz="2400" dirty="0" err="1" smtClean="0">
                <a:solidFill>
                  <a:srgbClr val="FF0000"/>
                </a:solidFill>
                <a:latin typeface="Times New Roman" pitchFamily="18" charset="0"/>
                <a:cs typeface="Times New Roman" pitchFamily="18" charset="0"/>
              </a:rPr>
              <a:t>Dòng</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điện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rms</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sơ</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cấp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giảm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tích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h.Q</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tăng</a:t>
            </a:r>
            <a:r>
              <a:rPr lang="en-US" sz="2400" dirty="0">
                <a:solidFill>
                  <a:srgbClr val="FF0000"/>
                </a:solidFill>
                <a:latin typeface="Times New Roman" pitchFamily="18" charset="0"/>
                <a:cs typeface="Times New Roman" pitchFamily="18" charset="0"/>
              </a:rPr>
              <a:t>. </a:t>
            </a:r>
            <a:endParaRPr lang="en-US" sz="2400" dirty="0" smtClean="0">
              <a:solidFill>
                <a:srgbClr val="FF0000"/>
              </a:solidFill>
              <a:latin typeface="Times New Roman" pitchFamily="18" charset="0"/>
              <a:cs typeface="Times New Roman" pitchFamily="18" charset="0"/>
            </a:endParaRPr>
          </a:p>
          <a:p>
            <a:pPr marL="0" indent="0">
              <a:buNone/>
            </a:pPr>
            <a:r>
              <a:rPr lang="en-US" sz="2400" dirty="0" err="1" smtClean="0">
                <a:latin typeface="Times New Roman" pitchFamily="18" charset="0"/>
                <a:cs typeface="Times New Roman" pitchFamily="18" charset="0"/>
              </a:rPr>
              <a:t>Tuy</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h.Q</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hạn</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mức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h.Q</a:t>
            </a:r>
            <a:r>
              <a:rPr lang="en-US" sz="2400" dirty="0">
                <a:latin typeface="Times New Roman" pitchFamily="18" charset="0"/>
                <a:cs typeface="Times New Roman" pitchFamily="18" charset="0"/>
              </a:rPr>
              <a:t>)&lt;6 [R.04]</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634782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821163" cy="792162"/>
          </a:xfrm>
          <a:solidFill>
            <a:srgbClr val="FFFF00"/>
          </a:solidFill>
        </p:spPr>
        <p:txBody>
          <a:bodyPr vert="horz" lIns="91440" tIns="45720" rIns="91440" bIns="45720" rtlCol="0" anchor="ctr">
            <a:normAutofit/>
          </a:bodyPr>
          <a:lstStyle/>
          <a:p>
            <a:r>
              <a:rPr lang="vi-VN" b="1" dirty="0"/>
              <a:t>2. Các đại lượng đặc trưng</a:t>
            </a:r>
            <a:endParaRPr lang="en-US" b="1" dirty="0"/>
          </a:p>
        </p:txBody>
      </p:sp>
      <p:sp>
        <p:nvSpPr>
          <p:cNvPr id="3" name="Content Placeholder 2"/>
          <p:cNvSpPr>
            <a:spLocks noGrp="1"/>
          </p:cNvSpPr>
          <p:nvPr>
            <p:ph idx="1"/>
          </p:nvPr>
        </p:nvSpPr>
        <p:spPr>
          <a:xfrm>
            <a:off x="533400" y="1143000"/>
            <a:ext cx="5943600" cy="685800"/>
          </a:xfrm>
          <a:solidFill>
            <a:srgbClr val="66FF66"/>
          </a:solidFill>
        </p:spPr>
        <p:txBody>
          <a:bodyPr>
            <a:normAutofit/>
          </a:bodyPr>
          <a:lstStyle/>
          <a:p>
            <a:pPr marL="0" indent="0">
              <a:buNone/>
            </a:pPr>
            <a:r>
              <a:rPr lang="en-US" dirty="0" err="1" smtClean="0">
                <a:latin typeface="Times New Roman"/>
                <a:ea typeface="Times New Roman"/>
              </a:rPr>
              <a:t>Hiệu</a:t>
            </a:r>
            <a:r>
              <a:rPr lang="en-US" dirty="0" smtClean="0">
                <a:latin typeface="Times New Roman"/>
                <a:ea typeface="Times New Roman"/>
              </a:rPr>
              <a:t> </a:t>
            </a:r>
            <a:r>
              <a:rPr lang="en-US" dirty="0" err="1" smtClean="0">
                <a:latin typeface="Times New Roman"/>
                <a:ea typeface="Times New Roman"/>
              </a:rPr>
              <a:t>suất</a:t>
            </a:r>
            <a:r>
              <a:rPr lang="en-US" dirty="0" smtClean="0">
                <a:latin typeface="Times New Roman"/>
                <a:ea typeface="Times New Roman"/>
              </a:rPr>
              <a:t> </a:t>
            </a:r>
            <a:r>
              <a:rPr lang="en-US" dirty="0" err="1" smtClean="0">
                <a:latin typeface="Times New Roman"/>
                <a:ea typeface="Times New Roman"/>
              </a:rPr>
              <a:t>mạch</a:t>
            </a:r>
            <a:r>
              <a:rPr lang="en-US" dirty="0" smtClean="0">
                <a:latin typeface="Times New Roman"/>
                <a:ea typeface="Times New Roman"/>
              </a:rPr>
              <a:t> </a:t>
            </a:r>
            <a:r>
              <a:rPr lang="en-US" dirty="0" err="1" smtClean="0">
                <a:latin typeface="Times New Roman"/>
                <a:ea typeface="Times New Roman"/>
              </a:rPr>
              <a:t>công</a:t>
            </a:r>
            <a:r>
              <a:rPr lang="en-US" dirty="0" smtClean="0">
                <a:latin typeface="Times New Roman"/>
                <a:ea typeface="Times New Roman"/>
              </a:rPr>
              <a:t> </a:t>
            </a:r>
            <a:r>
              <a:rPr lang="en-US" dirty="0" err="1" smtClean="0">
                <a:latin typeface="Times New Roman"/>
                <a:ea typeface="Times New Roman"/>
              </a:rPr>
              <a:t>hưởng</a:t>
            </a:r>
            <a:r>
              <a:rPr lang="en-US" dirty="0" smtClean="0">
                <a:latin typeface="Times New Roman"/>
                <a:ea typeface="Times New Roman"/>
              </a:rPr>
              <a:t> [R04]</a:t>
            </a:r>
            <a:endParaRPr lang="vi-VN" dirty="0"/>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43</a:t>
            </a:fld>
            <a:endParaRPr lang="en-US"/>
          </a:p>
        </p:txBody>
      </p:sp>
      <p:sp>
        <p:nvSpPr>
          <p:cNvPr id="7" name="Content Placeholder 2"/>
          <p:cNvSpPr txBox="1">
            <a:spLocks/>
          </p:cNvSpPr>
          <p:nvPr/>
        </p:nvSpPr>
        <p:spPr>
          <a:xfrm>
            <a:off x="390525" y="1930082"/>
            <a:ext cx="82296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latin typeface="Times New Roman"/>
                <a:ea typeface="Times New Roman"/>
              </a:rPr>
              <a:t>Dòng</a:t>
            </a:r>
            <a:r>
              <a:rPr lang="en-US" sz="2400" dirty="0" smtClean="0">
                <a:latin typeface="Times New Roman"/>
                <a:ea typeface="Times New Roman"/>
              </a:rPr>
              <a:t> </a:t>
            </a:r>
            <a:r>
              <a:rPr lang="en-US" sz="2400" dirty="0" err="1" smtClean="0">
                <a:latin typeface="Times New Roman"/>
                <a:ea typeface="Times New Roman"/>
              </a:rPr>
              <a:t>điện</a:t>
            </a:r>
            <a:r>
              <a:rPr lang="en-US" sz="2400" dirty="0" smtClean="0">
                <a:latin typeface="Times New Roman"/>
                <a:ea typeface="Times New Roman"/>
              </a:rPr>
              <a:t> </a:t>
            </a:r>
            <a:r>
              <a:rPr lang="en-US" sz="2400" dirty="0" err="1" smtClean="0">
                <a:latin typeface="Times New Roman"/>
                <a:ea typeface="Times New Roman"/>
              </a:rPr>
              <a:t>cộng</a:t>
            </a:r>
            <a:r>
              <a:rPr lang="en-US" sz="2400" dirty="0" smtClean="0">
                <a:latin typeface="Times New Roman"/>
                <a:ea typeface="Times New Roman"/>
              </a:rPr>
              <a:t> </a:t>
            </a:r>
            <a:r>
              <a:rPr lang="en-US" sz="2400" dirty="0" err="1" smtClean="0">
                <a:latin typeface="Times New Roman"/>
                <a:ea typeface="Times New Roman"/>
              </a:rPr>
              <a:t>hưởng</a:t>
            </a:r>
            <a:r>
              <a:rPr lang="en-US" sz="2400" dirty="0" smtClean="0">
                <a:latin typeface="Times New Roman"/>
                <a:ea typeface="Times New Roman"/>
              </a:rPr>
              <a:t> </a:t>
            </a:r>
            <a:r>
              <a:rPr lang="en-US" sz="2400" dirty="0" err="1" smtClean="0">
                <a:latin typeface="Times New Roman"/>
                <a:ea typeface="Times New Roman"/>
              </a:rPr>
              <a:t>hiệu</a:t>
            </a:r>
            <a:r>
              <a:rPr lang="en-US" sz="2400" dirty="0" smtClean="0">
                <a:latin typeface="Times New Roman"/>
                <a:ea typeface="Times New Roman"/>
              </a:rPr>
              <a:t> </a:t>
            </a:r>
            <a:r>
              <a:rPr lang="en-US" sz="2400" dirty="0" err="1" smtClean="0">
                <a:latin typeface="Times New Roman"/>
                <a:ea typeface="Times New Roman"/>
              </a:rPr>
              <a:t>dụng</a:t>
            </a:r>
            <a:r>
              <a:rPr lang="en-US" sz="2400" dirty="0" smtClean="0">
                <a:latin typeface="Times New Roman"/>
                <a:ea typeface="Times New Roman"/>
              </a:rPr>
              <a:t> </a:t>
            </a:r>
            <a:r>
              <a:rPr lang="en-US" sz="2400" dirty="0" err="1" smtClean="0">
                <a:latin typeface="Times New Roman"/>
                <a:ea typeface="Times New Roman"/>
              </a:rPr>
              <a:t>thứ</a:t>
            </a:r>
            <a:r>
              <a:rPr lang="en-US" sz="2400" dirty="0" smtClean="0">
                <a:latin typeface="Times New Roman"/>
                <a:ea typeface="Times New Roman"/>
              </a:rPr>
              <a:t> </a:t>
            </a:r>
            <a:r>
              <a:rPr lang="en-US" sz="2400" dirty="0" err="1" smtClean="0">
                <a:latin typeface="Times New Roman"/>
                <a:ea typeface="Times New Roman"/>
              </a:rPr>
              <a:t>cấp</a:t>
            </a:r>
            <a:endParaRPr lang="vi-VN" sz="2400" dirty="0"/>
          </a:p>
        </p:txBody>
      </p:sp>
      <p:sp>
        <p:nvSpPr>
          <p:cNvPr id="10" name="Content Placeholder 2"/>
          <p:cNvSpPr txBox="1">
            <a:spLocks/>
          </p:cNvSpPr>
          <p:nvPr/>
        </p:nvSpPr>
        <p:spPr>
          <a:xfrm>
            <a:off x="228600" y="3792586"/>
            <a:ext cx="5029200" cy="2362199"/>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dirty="0"/>
              <a:t>Quan hệ giữa dòng điện hiệu dụng thứ cấp và </a:t>
            </a:r>
            <a:r>
              <a:rPr lang="vi-VN" dirty="0" smtClean="0"/>
              <a:t>tích </a:t>
            </a:r>
            <a:r>
              <a:rPr lang="vi-VN" dirty="0"/>
              <a:t>(h.Q) theo biểu thức </a:t>
            </a:r>
            <a:r>
              <a:rPr lang="vi-VN" dirty="0" smtClean="0"/>
              <a:t>trên </a:t>
            </a:r>
            <a:r>
              <a:rPr lang="vi-VN" dirty="0"/>
              <a:t>được cho trên hình </a:t>
            </a:r>
            <a:r>
              <a:rPr lang="vi-VN" dirty="0" smtClean="0"/>
              <a:t>bên. </a:t>
            </a:r>
          </a:p>
          <a:p>
            <a:pPr marL="0" indent="0">
              <a:buNone/>
            </a:pPr>
            <a:r>
              <a:rPr lang="vi-VN" dirty="0" smtClean="0">
                <a:solidFill>
                  <a:srgbClr val="FF0000"/>
                </a:solidFill>
              </a:rPr>
              <a:t>Dòng </a:t>
            </a:r>
            <a:r>
              <a:rPr lang="vi-VN" dirty="0">
                <a:solidFill>
                  <a:srgbClr val="FF0000"/>
                </a:solidFill>
              </a:rPr>
              <a:t>điện hiệu dụng thứ cấp giảm khi (h.Q) tăng. </a:t>
            </a:r>
            <a:endParaRPr lang="vi-VN" dirty="0" smtClean="0">
              <a:solidFill>
                <a:srgbClr val="FF0000"/>
              </a:solidFill>
            </a:endParaRPr>
          </a:p>
          <a:p>
            <a:pPr marL="0" indent="0">
              <a:buNone/>
            </a:pPr>
            <a:r>
              <a:rPr lang="vi-VN" dirty="0" smtClean="0"/>
              <a:t>Tuy </a:t>
            </a:r>
            <a:r>
              <a:rPr lang="vi-VN" dirty="0"/>
              <a:t>nhiên ảnh hưởng của việc tăng (h.Q) bị giới hạn khi nó lớn hơn 1</a:t>
            </a:r>
          </a:p>
        </p:txBody>
      </p:sp>
      <p:pic>
        <p:nvPicPr>
          <p:cNvPr id="11" name="Picture 10"/>
          <p:cNvPicPr/>
          <p:nvPr/>
        </p:nvPicPr>
        <p:blipFill>
          <a:blip r:embed="rId2"/>
          <a:stretch>
            <a:fillRect/>
          </a:stretch>
        </p:blipFill>
        <p:spPr>
          <a:xfrm>
            <a:off x="1143000" y="2590800"/>
            <a:ext cx="3505200" cy="1096660"/>
          </a:xfrm>
          <a:prstGeom prst="rect">
            <a:avLst/>
          </a:prstGeom>
        </p:spPr>
      </p:pic>
      <p:grpSp>
        <p:nvGrpSpPr>
          <p:cNvPr id="12" name="Group 11"/>
          <p:cNvGrpSpPr/>
          <p:nvPr/>
        </p:nvGrpSpPr>
        <p:grpSpPr>
          <a:xfrm>
            <a:off x="5598671" y="3880534"/>
            <a:ext cx="3299460" cy="2186305"/>
            <a:chOff x="0" y="0"/>
            <a:chExt cx="5828306" cy="3697356"/>
          </a:xfrm>
        </p:grpSpPr>
        <p:grpSp>
          <p:nvGrpSpPr>
            <p:cNvPr id="13" name="Group 12"/>
            <p:cNvGrpSpPr/>
            <p:nvPr/>
          </p:nvGrpSpPr>
          <p:grpSpPr>
            <a:xfrm>
              <a:off x="0" y="0"/>
              <a:ext cx="5828306" cy="3697356"/>
              <a:chOff x="0" y="0"/>
              <a:chExt cx="5828306" cy="3697356"/>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28306" cy="3697356"/>
              </a:xfrm>
              <a:prstGeom prst="rect">
                <a:avLst/>
              </a:prstGeom>
              <a:noFill/>
              <a:ln>
                <a:noFill/>
              </a:ln>
            </p:spPr>
          </p:pic>
          <p:sp>
            <p:nvSpPr>
              <p:cNvPr id="17" name="Freeform 16"/>
              <p:cNvSpPr/>
              <p:nvPr/>
            </p:nvSpPr>
            <p:spPr>
              <a:xfrm>
                <a:off x="206734" y="286247"/>
                <a:ext cx="5520690" cy="2871470"/>
              </a:xfrm>
              <a:custGeom>
                <a:avLst/>
                <a:gdLst>
                  <a:gd name="connsiteX0" fmla="*/ 86277 w 2815829"/>
                  <a:gd name="connsiteY0" fmla="*/ 0 h 1850363"/>
                  <a:gd name="connsiteX1" fmla="*/ 99925 w 2815829"/>
                  <a:gd name="connsiteY1" fmla="*/ 1508078 h 1850363"/>
                  <a:gd name="connsiteX2" fmla="*/ 236402 w 2815829"/>
                  <a:gd name="connsiteY2" fmla="*/ 1821976 h 1850363"/>
                  <a:gd name="connsiteX3" fmla="*/ 2815829 w 2815829"/>
                  <a:gd name="connsiteY3" fmla="*/ 1835624 h 1850363"/>
                  <a:gd name="connsiteX4" fmla="*/ 2815829 w 2815829"/>
                  <a:gd name="connsiteY4" fmla="*/ 1835624 h 1850363"/>
                  <a:gd name="connsiteX5" fmla="*/ 2815829 w 2815829"/>
                  <a:gd name="connsiteY5" fmla="*/ 1835624 h 1850363"/>
                  <a:gd name="connsiteX0" fmla="*/ 83357 w 2812909"/>
                  <a:gd name="connsiteY0" fmla="*/ 0 h 1888375"/>
                  <a:gd name="connsiteX1" fmla="*/ 103838 w 2812909"/>
                  <a:gd name="connsiteY1" fmla="*/ 989788 h 1888375"/>
                  <a:gd name="connsiteX2" fmla="*/ 233482 w 2812909"/>
                  <a:gd name="connsiteY2" fmla="*/ 1821976 h 1888375"/>
                  <a:gd name="connsiteX3" fmla="*/ 2812909 w 2812909"/>
                  <a:gd name="connsiteY3" fmla="*/ 1835624 h 1888375"/>
                  <a:gd name="connsiteX4" fmla="*/ 2812909 w 2812909"/>
                  <a:gd name="connsiteY4" fmla="*/ 1835624 h 1888375"/>
                  <a:gd name="connsiteX5" fmla="*/ 2812909 w 2812909"/>
                  <a:gd name="connsiteY5" fmla="*/ 1835624 h 1888375"/>
                  <a:gd name="connsiteX0" fmla="*/ 85327 w 2814879"/>
                  <a:gd name="connsiteY0" fmla="*/ 0 h 1888375"/>
                  <a:gd name="connsiteX1" fmla="*/ 105808 w 2814879"/>
                  <a:gd name="connsiteY1" fmla="*/ 989788 h 1888375"/>
                  <a:gd name="connsiteX2" fmla="*/ 235452 w 2814879"/>
                  <a:gd name="connsiteY2" fmla="*/ 1821976 h 1888375"/>
                  <a:gd name="connsiteX3" fmla="*/ 2814879 w 2814879"/>
                  <a:gd name="connsiteY3" fmla="*/ 1835624 h 1888375"/>
                  <a:gd name="connsiteX4" fmla="*/ 2814879 w 2814879"/>
                  <a:gd name="connsiteY4" fmla="*/ 1835624 h 1888375"/>
                  <a:gd name="connsiteX5" fmla="*/ 2814879 w 2814879"/>
                  <a:gd name="connsiteY5" fmla="*/ 1835624 h 1888375"/>
                  <a:gd name="connsiteX0" fmla="*/ 88766 w 2818318"/>
                  <a:gd name="connsiteY0" fmla="*/ 0 h 1851810"/>
                  <a:gd name="connsiteX1" fmla="*/ 109247 w 2818318"/>
                  <a:gd name="connsiteY1" fmla="*/ 989788 h 1851810"/>
                  <a:gd name="connsiteX2" fmla="*/ 98992 w 2818318"/>
                  <a:gd name="connsiteY2" fmla="*/ 1488016 h 1851810"/>
                  <a:gd name="connsiteX3" fmla="*/ 238891 w 2818318"/>
                  <a:gd name="connsiteY3" fmla="*/ 1821976 h 1851810"/>
                  <a:gd name="connsiteX4" fmla="*/ 2818318 w 2818318"/>
                  <a:gd name="connsiteY4" fmla="*/ 1835624 h 1851810"/>
                  <a:gd name="connsiteX5" fmla="*/ 2818318 w 2818318"/>
                  <a:gd name="connsiteY5" fmla="*/ 1835624 h 1851810"/>
                  <a:gd name="connsiteX6" fmla="*/ 2818318 w 2818318"/>
                  <a:gd name="connsiteY6" fmla="*/ 1835624 h 1851810"/>
                  <a:gd name="connsiteX0" fmla="*/ 856 w 2730408"/>
                  <a:gd name="connsiteY0" fmla="*/ 0 h 1874409"/>
                  <a:gd name="connsiteX1" fmla="*/ 21337 w 2730408"/>
                  <a:gd name="connsiteY1" fmla="*/ 989788 h 1874409"/>
                  <a:gd name="connsiteX2" fmla="*/ 11082 w 2730408"/>
                  <a:gd name="connsiteY2" fmla="*/ 1488016 h 1874409"/>
                  <a:gd name="connsiteX3" fmla="*/ 348902 w 2730408"/>
                  <a:gd name="connsiteY3" fmla="*/ 1851810 h 1874409"/>
                  <a:gd name="connsiteX4" fmla="*/ 2730408 w 2730408"/>
                  <a:gd name="connsiteY4" fmla="*/ 1835624 h 1874409"/>
                  <a:gd name="connsiteX5" fmla="*/ 2730408 w 2730408"/>
                  <a:gd name="connsiteY5" fmla="*/ 1835624 h 1874409"/>
                  <a:gd name="connsiteX6" fmla="*/ 2730408 w 2730408"/>
                  <a:gd name="connsiteY6" fmla="*/ 1835624 h 1874409"/>
                  <a:gd name="connsiteX0" fmla="*/ 856 w 2730408"/>
                  <a:gd name="connsiteY0" fmla="*/ 0 h 1893721"/>
                  <a:gd name="connsiteX1" fmla="*/ 21337 w 2730408"/>
                  <a:gd name="connsiteY1" fmla="*/ 989788 h 1893721"/>
                  <a:gd name="connsiteX2" fmla="*/ 11082 w 2730408"/>
                  <a:gd name="connsiteY2" fmla="*/ 1488016 h 1893721"/>
                  <a:gd name="connsiteX3" fmla="*/ 409941 w 2730408"/>
                  <a:gd name="connsiteY3" fmla="*/ 1874409 h 1893721"/>
                  <a:gd name="connsiteX4" fmla="*/ 2730408 w 2730408"/>
                  <a:gd name="connsiteY4" fmla="*/ 1835624 h 1893721"/>
                  <a:gd name="connsiteX5" fmla="*/ 2730408 w 2730408"/>
                  <a:gd name="connsiteY5" fmla="*/ 1835624 h 1893721"/>
                  <a:gd name="connsiteX6" fmla="*/ 2730408 w 2730408"/>
                  <a:gd name="connsiteY6" fmla="*/ 1835624 h 1893721"/>
                  <a:gd name="connsiteX0" fmla="*/ 856 w 2730408"/>
                  <a:gd name="connsiteY0" fmla="*/ 0 h 1874409"/>
                  <a:gd name="connsiteX1" fmla="*/ 21337 w 2730408"/>
                  <a:gd name="connsiteY1" fmla="*/ 989788 h 1874409"/>
                  <a:gd name="connsiteX2" fmla="*/ 11082 w 2730408"/>
                  <a:gd name="connsiteY2" fmla="*/ 1488016 h 1874409"/>
                  <a:gd name="connsiteX3" fmla="*/ 409941 w 2730408"/>
                  <a:gd name="connsiteY3" fmla="*/ 1874409 h 1874409"/>
                  <a:gd name="connsiteX4" fmla="*/ 2730408 w 2730408"/>
                  <a:gd name="connsiteY4" fmla="*/ 1835624 h 1874409"/>
                  <a:gd name="connsiteX5" fmla="*/ 2730408 w 2730408"/>
                  <a:gd name="connsiteY5" fmla="*/ 1835624 h 1874409"/>
                  <a:gd name="connsiteX6" fmla="*/ 2730408 w 2730408"/>
                  <a:gd name="connsiteY6" fmla="*/ 1835624 h 1874409"/>
                  <a:gd name="connsiteX0" fmla="*/ 856 w 2730408"/>
                  <a:gd name="connsiteY0" fmla="*/ 0 h 1835624"/>
                  <a:gd name="connsiteX1" fmla="*/ 21337 w 2730408"/>
                  <a:gd name="connsiteY1" fmla="*/ 989788 h 1835624"/>
                  <a:gd name="connsiteX2" fmla="*/ 11082 w 2730408"/>
                  <a:gd name="connsiteY2" fmla="*/ 1488016 h 1835624"/>
                  <a:gd name="connsiteX3" fmla="*/ 450974 w 2730408"/>
                  <a:gd name="connsiteY3" fmla="*/ 1833979 h 1835624"/>
                  <a:gd name="connsiteX4" fmla="*/ 2730408 w 2730408"/>
                  <a:gd name="connsiteY4" fmla="*/ 1835624 h 1835624"/>
                  <a:gd name="connsiteX5" fmla="*/ 2730408 w 2730408"/>
                  <a:gd name="connsiteY5" fmla="*/ 1835624 h 1835624"/>
                  <a:gd name="connsiteX6" fmla="*/ 2730408 w 2730408"/>
                  <a:gd name="connsiteY6" fmla="*/ 1835624 h 1835624"/>
                  <a:gd name="connsiteX0" fmla="*/ 1056 w 2730608"/>
                  <a:gd name="connsiteY0" fmla="*/ 0 h 1849393"/>
                  <a:gd name="connsiteX1" fmla="*/ 21537 w 2730608"/>
                  <a:gd name="connsiteY1" fmla="*/ 989788 h 1849393"/>
                  <a:gd name="connsiteX2" fmla="*/ 45410 w 2730608"/>
                  <a:gd name="connsiteY2" fmla="*/ 1631738 h 1849393"/>
                  <a:gd name="connsiteX3" fmla="*/ 451174 w 2730608"/>
                  <a:gd name="connsiteY3" fmla="*/ 1833979 h 1849393"/>
                  <a:gd name="connsiteX4" fmla="*/ 2730608 w 2730608"/>
                  <a:gd name="connsiteY4" fmla="*/ 1835624 h 1849393"/>
                  <a:gd name="connsiteX5" fmla="*/ 2730608 w 2730608"/>
                  <a:gd name="connsiteY5" fmla="*/ 1835624 h 1849393"/>
                  <a:gd name="connsiteX6" fmla="*/ 2730608 w 2730608"/>
                  <a:gd name="connsiteY6" fmla="*/ 1835624 h 1849393"/>
                  <a:gd name="connsiteX0" fmla="*/ 1056 w 2730608"/>
                  <a:gd name="connsiteY0" fmla="*/ 0 h 1861958"/>
                  <a:gd name="connsiteX1" fmla="*/ 21537 w 2730608"/>
                  <a:gd name="connsiteY1" fmla="*/ 989788 h 1861958"/>
                  <a:gd name="connsiteX2" fmla="*/ 45410 w 2730608"/>
                  <a:gd name="connsiteY2" fmla="*/ 1631738 h 1861958"/>
                  <a:gd name="connsiteX3" fmla="*/ 409875 w 2730608"/>
                  <a:gd name="connsiteY3" fmla="*/ 1849393 h 1861958"/>
                  <a:gd name="connsiteX4" fmla="*/ 2730608 w 2730608"/>
                  <a:gd name="connsiteY4" fmla="*/ 1835624 h 1861958"/>
                  <a:gd name="connsiteX5" fmla="*/ 2730608 w 2730608"/>
                  <a:gd name="connsiteY5" fmla="*/ 1835624 h 1861958"/>
                  <a:gd name="connsiteX6" fmla="*/ 2730608 w 2730608"/>
                  <a:gd name="connsiteY6" fmla="*/ 1835624 h 1861958"/>
                  <a:gd name="connsiteX0" fmla="*/ 1056 w 2730608"/>
                  <a:gd name="connsiteY0" fmla="*/ 0 h 1856209"/>
                  <a:gd name="connsiteX1" fmla="*/ 21537 w 2730608"/>
                  <a:gd name="connsiteY1" fmla="*/ 989788 h 1856209"/>
                  <a:gd name="connsiteX2" fmla="*/ 45410 w 2730608"/>
                  <a:gd name="connsiteY2" fmla="*/ 1631738 h 1856209"/>
                  <a:gd name="connsiteX3" fmla="*/ 409875 w 2730608"/>
                  <a:gd name="connsiteY3" fmla="*/ 1849393 h 1856209"/>
                  <a:gd name="connsiteX4" fmla="*/ 2730608 w 2730608"/>
                  <a:gd name="connsiteY4" fmla="*/ 1835624 h 1856209"/>
                  <a:gd name="connsiteX5" fmla="*/ 2730608 w 2730608"/>
                  <a:gd name="connsiteY5" fmla="*/ 1835624 h 1856209"/>
                  <a:gd name="connsiteX6" fmla="*/ 2730608 w 2730608"/>
                  <a:gd name="connsiteY6" fmla="*/ 1835624 h 1856209"/>
                  <a:gd name="connsiteX0" fmla="*/ 1107 w 2730659"/>
                  <a:gd name="connsiteY0" fmla="*/ 0 h 1864910"/>
                  <a:gd name="connsiteX1" fmla="*/ 21588 w 2730659"/>
                  <a:gd name="connsiteY1" fmla="*/ 989788 h 1864910"/>
                  <a:gd name="connsiteX2" fmla="*/ 52286 w 2730659"/>
                  <a:gd name="connsiteY2" fmla="*/ 1590883 h 1864910"/>
                  <a:gd name="connsiteX3" fmla="*/ 409926 w 2730659"/>
                  <a:gd name="connsiteY3" fmla="*/ 1849393 h 1864910"/>
                  <a:gd name="connsiteX4" fmla="*/ 2730659 w 2730659"/>
                  <a:gd name="connsiteY4" fmla="*/ 1835624 h 1864910"/>
                  <a:gd name="connsiteX5" fmla="*/ 2730659 w 2730659"/>
                  <a:gd name="connsiteY5" fmla="*/ 1835624 h 1864910"/>
                  <a:gd name="connsiteX6" fmla="*/ 2730659 w 2730659"/>
                  <a:gd name="connsiteY6" fmla="*/ 1835624 h 1864910"/>
                  <a:gd name="connsiteX0" fmla="*/ 1010 w 2730562"/>
                  <a:gd name="connsiteY0" fmla="*/ 0 h 1865371"/>
                  <a:gd name="connsiteX1" fmla="*/ 21491 w 2730562"/>
                  <a:gd name="connsiteY1" fmla="*/ 989788 h 1865371"/>
                  <a:gd name="connsiteX2" fmla="*/ 38543 w 2730562"/>
                  <a:gd name="connsiteY2" fmla="*/ 1584526 h 1865371"/>
                  <a:gd name="connsiteX3" fmla="*/ 409829 w 2730562"/>
                  <a:gd name="connsiteY3" fmla="*/ 1849393 h 1865371"/>
                  <a:gd name="connsiteX4" fmla="*/ 2730562 w 2730562"/>
                  <a:gd name="connsiteY4" fmla="*/ 1835624 h 1865371"/>
                  <a:gd name="connsiteX5" fmla="*/ 2730562 w 2730562"/>
                  <a:gd name="connsiteY5" fmla="*/ 1835624 h 1865371"/>
                  <a:gd name="connsiteX6" fmla="*/ 2730562 w 2730562"/>
                  <a:gd name="connsiteY6" fmla="*/ 1835624 h 1865371"/>
                  <a:gd name="connsiteX0" fmla="*/ 1010 w 2730562"/>
                  <a:gd name="connsiteY0" fmla="*/ 0 h 1853644"/>
                  <a:gd name="connsiteX1" fmla="*/ 21491 w 2730562"/>
                  <a:gd name="connsiteY1" fmla="*/ 989788 h 1853644"/>
                  <a:gd name="connsiteX2" fmla="*/ 38543 w 2730562"/>
                  <a:gd name="connsiteY2" fmla="*/ 1584526 h 1853644"/>
                  <a:gd name="connsiteX3" fmla="*/ 409829 w 2730562"/>
                  <a:gd name="connsiteY3" fmla="*/ 1849393 h 1853644"/>
                  <a:gd name="connsiteX4" fmla="*/ 2730562 w 2730562"/>
                  <a:gd name="connsiteY4" fmla="*/ 1835624 h 1853644"/>
                  <a:gd name="connsiteX5" fmla="*/ 2730562 w 2730562"/>
                  <a:gd name="connsiteY5" fmla="*/ 1835624 h 1853644"/>
                  <a:gd name="connsiteX6" fmla="*/ 2730562 w 2730562"/>
                  <a:gd name="connsiteY6" fmla="*/ 1835624 h 1853644"/>
                  <a:gd name="connsiteX0" fmla="*/ 1010 w 2730562"/>
                  <a:gd name="connsiteY0" fmla="*/ 0 h 1849603"/>
                  <a:gd name="connsiteX1" fmla="*/ 21491 w 2730562"/>
                  <a:gd name="connsiteY1" fmla="*/ 989788 h 1849603"/>
                  <a:gd name="connsiteX2" fmla="*/ 38543 w 2730562"/>
                  <a:gd name="connsiteY2" fmla="*/ 1584526 h 1849603"/>
                  <a:gd name="connsiteX3" fmla="*/ 409829 w 2730562"/>
                  <a:gd name="connsiteY3" fmla="*/ 1849393 h 1849603"/>
                  <a:gd name="connsiteX4" fmla="*/ 2730562 w 2730562"/>
                  <a:gd name="connsiteY4" fmla="*/ 1835624 h 1849603"/>
                  <a:gd name="connsiteX5" fmla="*/ 2730562 w 2730562"/>
                  <a:gd name="connsiteY5" fmla="*/ 1835624 h 1849603"/>
                  <a:gd name="connsiteX6" fmla="*/ 2730562 w 2730562"/>
                  <a:gd name="connsiteY6" fmla="*/ 1835624 h 1849603"/>
                  <a:gd name="connsiteX0" fmla="*/ 1056 w 2730608"/>
                  <a:gd name="connsiteY0" fmla="*/ 0 h 1874742"/>
                  <a:gd name="connsiteX1" fmla="*/ 21537 w 2730608"/>
                  <a:gd name="connsiteY1" fmla="*/ 989788 h 1874742"/>
                  <a:gd name="connsiteX2" fmla="*/ 45413 w 2730608"/>
                  <a:gd name="connsiteY2" fmla="*/ 1462078 h 1874742"/>
                  <a:gd name="connsiteX3" fmla="*/ 409875 w 2730608"/>
                  <a:gd name="connsiteY3" fmla="*/ 1849393 h 1874742"/>
                  <a:gd name="connsiteX4" fmla="*/ 2730608 w 2730608"/>
                  <a:gd name="connsiteY4" fmla="*/ 1835624 h 1874742"/>
                  <a:gd name="connsiteX5" fmla="*/ 2730608 w 2730608"/>
                  <a:gd name="connsiteY5" fmla="*/ 1835624 h 1874742"/>
                  <a:gd name="connsiteX6" fmla="*/ 2730608 w 2730608"/>
                  <a:gd name="connsiteY6" fmla="*/ 1835624 h 1874742"/>
                  <a:gd name="connsiteX0" fmla="*/ 1056 w 2730608"/>
                  <a:gd name="connsiteY0" fmla="*/ 0 h 1873224"/>
                  <a:gd name="connsiteX1" fmla="*/ 21537 w 2730608"/>
                  <a:gd name="connsiteY1" fmla="*/ 989788 h 1873224"/>
                  <a:gd name="connsiteX2" fmla="*/ 45415 w 2730608"/>
                  <a:gd name="connsiteY2" fmla="*/ 1482726 h 1873224"/>
                  <a:gd name="connsiteX3" fmla="*/ 409875 w 2730608"/>
                  <a:gd name="connsiteY3" fmla="*/ 1849393 h 1873224"/>
                  <a:gd name="connsiteX4" fmla="*/ 2730608 w 2730608"/>
                  <a:gd name="connsiteY4" fmla="*/ 1835624 h 1873224"/>
                  <a:gd name="connsiteX5" fmla="*/ 2730608 w 2730608"/>
                  <a:gd name="connsiteY5" fmla="*/ 1835624 h 1873224"/>
                  <a:gd name="connsiteX6" fmla="*/ 2730608 w 2730608"/>
                  <a:gd name="connsiteY6" fmla="*/ 1835624 h 1873224"/>
                  <a:gd name="connsiteX0" fmla="*/ 1056 w 2730608"/>
                  <a:gd name="connsiteY0" fmla="*/ 0 h 1865689"/>
                  <a:gd name="connsiteX1" fmla="*/ 21537 w 2730608"/>
                  <a:gd name="connsiteY1" fmla="*/ 989788 h 1865689"/>
                  <a:gd name="connsiteX2" fmla="*/ 45417 w 2730608"/>
                  <a:gd name="connsiteY2" fmla="*/ 1585599 h 1865689"/>
                  <a:gd name="connsiteX3" fmla="*/ 409875 w 2730608"/>
                  <a:gd name="connsiteY3" fmla="*/ 1849393 h 1865689"/>
                  <a:gd name="connsiteX4" fmla="*/ 2730608 w 2730608"/>
                  <a:gd name="connsiteY4" fmla="*/ 1835624 h 1865689"/>
                  <a:gd name="connsiteX5" fmla="*/ 2730608 w 2730608"/>
                  <a:gd name="connsiteY5" fmla="*/ 1835624 h 1865689"/>
                  <a:gd name="connsiteX6" fmla="*/ 2730608 w 2730608"/>
                  <a:gd name="connsiteY6" fmla="*/ 1835624 h 1865689"/>
                  <a:gd name="connsiteX0" fmla="*/ 1056 w 2730608"/>
                  <a:gd name="connsiteY0" fmla="*/ 0 h 1865689"/>
                  <a:gd name="connsiteX1" fmla="*/ 21537 w 2730608"/>
                  <a:gd name="connsiteY1" fmla="*/ 989788 h 1865689"/>
                  <a:gd name="connsiteX2" fmla="*/ 45417 w 2730608"/>
                  <a:gd name="connsiteY2" fmla="*/ 1585599 h 1865689"/>
                  <a:gd name="connsiteX3" fmla="*/ 409875 w 2730608"/>
                  <a:gd name="connsiteY3" fmla="*/ 1849393 h 1865689"/>
                  <a:gd name="connsiteX4" fmla="*/ 2730608 w 2730608"/>
                  <a:gd name="connsiteY4" fmla="*/ 1835624 h 1865689"/>
                  <a:gd name="connsiteX5" fmla="*/ 2730608 w 2730608"/>
                  <a:gd name="connsiteY5" fmla="*/ 1835624 h 1865689"/>
                  <a:gd name="connsiteX6" fmla="*/ 2730608 w 2730608"/>
                  <a:gd name="connsiteY6" fmla="*/ 1835624 h 1865689"/>
                  <a:gd name="connsiteX0" fmla="*/ 1010 w 2730562"/>
                  <a:gd name="connsiteY0" fmla="*/ 0 h 1865188"/>
                  <a:gd name="connsiteX1" fmla="*/ 21491 w 2730562"/>
                  <a:gd name="connsiteY1" fmla="*/ 989788 h 1865188"/>
                  <a:gd name="connsiteX2" fmla="*/ 38550 w 2730562"/>
                  <a:gd name="connsiteY2" fmla="*/ 1592473 h 1865188"/>
                  <a:gd name="connsiteX3" fmla="*/ 409829 w 2730562"/>
                  <a:gd name="connsiteY3" fmla="*/ 1849393 h 1865188"/>
                  <a:gd name="connsiteX4" fmla="*/ 2730562 w 2730562"/>
                  <a:gd name="connsiteY4" fmla="*/ 1835624 h 1865188"/>
                  <a:gd name="connsiteX5" fmla="*/ 2730562 w 2730562"/>
                  <a:gd name="connsiteY5" fmla="*/ 1835624 h 1865188"/>
                  <a:gd name="connsiteX6" fmla="*/ 2730562 w 2730562"/>
                  <a:gd name="connsiteY6" fmla="*/ 1835624 h 1865188"/>
                  <a:gd name="connsiteX0" fmla="*/ 1010 w 2730562"/>
                  <a:gd name="connsiteY0" fmla="*/ 0 h 1849393"/>
                  <a:gd name="connsiteX1" fmla="*/ 21491 w 2730562"/>
                  <a:gd name="connsiteY1" fmla="*/ 989788 h 1849393"/>
                  <a:gd name="connsiteX2" fmla="*/ 38550 w 2730562"/>
                  <a:gd name="connsiteY2" fmla="*/ 1592473 h 1849393"/>
                  <a:gd name="connsiteX3" fmla="*/ 409829 w 2730562"/>
                  <a:gd name="connsiteY3" fmla="*/ 1849393 h 1849393"/>
                  <a:gd name="connsiteX4" fmla="*/ 2730562 w 2730562"/>
                  <a:gd name="connsiteY4" fmla="*/ 1835624 h 1849393"/>
                  <a:gd name="connsiteX5" fmla="*/ 2730562 w 2730562"/>
                  <a:gd name="connsiteY5" fmla="*/ 1835624 h 1849393"/>
                  <a:gd name="connsiteX6" fmla="*/ 2730562 w 2730562"/>
                  <a:gd name="connsiteY6" fmla="*/ 1835624 h 1849393"/>
                  <a:gd name="connsiteX0" fmla="*/ 1010 w 2730562"/>
                  <a:gd name="connsiteY0" fmla="*/ 0 h 1849393"/>
                  <a:gd name="connsiteX1" fmla="*/ 21491 w 2730562"/>
                  <a:gd name="connsiteY1" fmla="*/ 989788 h 1849393"/>
                  <a:gd name="connsiteX2" fmla="*/ 38550 w 2730562"/>
                  <a:gd name="connsiteY2" fmla="*/ 1633505 h 1849393"/>
                  <a:gd name="connsiteX3" fmla="*/ 409829 w 2730562"/>
                  <a:gd name="connsiteY3" fmla="*/ 1849393 h 1849393"/>
                  <a:gd name="connsiteX4" fmla="*/ 2730562 w 2730562"/>
                  <a:gd name="connsiteY4" fmla="*/ 1835624 h 1849393"/>
                  <a:gd name="connsiteX5" fmla="*/ 2730562 w 2730562"/>
                  <a:gd name="connsiteY5" fmla="*/ 1835624 h 1849393"/>
                  <a:gd name="connsiteX6" fmla="*/ 2730562 w 2730562"/>
                  <a:gd name="connsiteY6" fmla="*/ 1835624 h 1849393"/>
                  <a:gd name="connsiteX0" fmla="*/ 1010 w 2730562"/>
                  <a:gd name="connsiteY0" fmla="*/ 0 h 1849393"/>
                  <a:gd name="connsiteX1" fmla="*/ 21491 w 2730562"/>
                  <a:gd name="connsiteY1" fmla="*/ 989788 h 1849393"/>
                  <a:gd name="connsiteX2" fmla="*/ 38550 w 2730562"/>
                  <a:gd name="connsiteY2" fmla="*/ 1633505 h 1849393"/>
                  <a:gd name="connsiteX3" fmla="*/ 409829 w 2730562"/>
                  <a:gd name="connsiteY3" fmla="*/ 1849393 h 1849393"/>
                  <a:gd name="connsiteX4" fmla="*/ 2730562 w 2730562"/>
                  <a:gd name="connsiteY4" fmla="*/ 1835624 h 1849393"/>
                  <a:gd name="connsiteX5" fmla="*/ 2730562 w 2730562"/>
                  <a:gd name="connsiteY5" fmla="*/ 1835624 h 1849393"/>
                  <a:gd name="connsiteX6" fmla="*/ 2730562 w 2730562"/>
                  <a:gd name="connsiteY6" fmla="*/ 1835624 h 1849393"/>
                  <a:gd name="connsiteX0" fmla="*/ 1010 w 2730562"/>
                  <a:gd name="connsiteY0" fmla="*/ 0 h 1849393"/>
                  <a:gd name="connsiteX1" fmla="*/ 21491 w 2730562"/>
                  <a:gd name="connsiteY1" fmla="*/ 989788 h 1849393"/>
                  <a:gd name="connsiteX2" fmla="*/ 38550 w 2730562"/>
                  <a:gd name="connsiteY2" fmla="*/ 1633505 h 1849393"/>
                  <a:gd name="connsiteX3" fmla="*/ 409829 w 2730562"/>
                  <a:gd name="connsiteY3" fmla="*/ 1849393 h 1849393"/>
                  <a:gd name="connsiteX4" fmla="*/ 2730562 w 2730562"/>
                  <a:gd name="connsiteY4" fmla="*/ 1835624 h 1849393"/>
                  <a:gd name="connsiteX5" fmla="*/ 2730562 w 2730562"/>
                  <a:gd name="connsiteY5" fmla="*/ 1835624 h 1849393"/>
                  <a:gd name="connsiteX6" fmla="*/ 2730562 w 2730562"/>
                  <a:gd name="connsiteY6" fmla="*/ 1835624 h 1849393"/>
                  <a:gd name="connsiteX0" fmla="*/ 1010 w 2730562"/>
                  <a:gd name="connsiteY0" fmla="*/ 0 h 1849393"/>
                  <a:gd name="connsiteX1" fmla="*/ 21491 w 2730562"/>
                  <a:gd name="connsiteY1" fmla="*/ 989788 h 1849393"/>
                  <a:gd name="connsiteX2" fmla="*/ 38550 w 2730562"/>
                  <a:gd name="connsiteY2" fmla="*/ 1633505 h 1849393"/>
                  <a:gd name="connsiteX3" fmla="*/ 409829 w 2730562"/>
                  <a:gd name="connsiteY3" fmla="*/ 1849393 h 1849393"/>
                  <a:gd name="connsiteX4" fmla="*/ 2730562 w 2730562"/>
                  <a:gd name="connsiteY4" fmla="*/ 1835624 h 1849393"/>
                  <a:gd name="connsiteX5" fmla="*/ 2730562 w 2730562"/>
                  <a:gd name="connsiteY5" fmla="*/ 1835624 h 1849393"/>
                  <a:gd name="connsiteX6" fmla="*/ 2730562 w 2730562"/>
                  <a:gd name="connsiteY6" fmla="*/ 1835624 h 1849393"/>
                  <a:gd name="connsiteX0" fmla="*/ 1010 w 2730562"/>
                  <a:gd name="connsiteY0" fmla="*/ 0 h 1849393"/>
                  <a:gd name="connsiteX1" fmla="*/ 21491 w 2730562"/>
                  <a:gd name="connsiteY1" fmla="*/ 989788 h 1849393"/>
                  <a:gd name="connsiteX2" fmla="*/ 38550 w 2730562"/>
                  <a:gd name="connsiteY2" fmla="*/ 1633505 h 1849393"/>
                  <a:gd name="connsiteX3" fmla="*/ 90422 w 2730562"/>
                  <a:gd name="connsiteY3" fmla="*/ 1790035 h 1849393"/>
                  <a:gd name="connsiteX4" fmla="*/ 409829 w 2730562"/>
                  <a:gd name="connsiteY4" fmla="*/ 1849393 h 1849393"/>
                  <a:gd name="connsiteX5" fmla="*/ 2730562 w 2730562"/>
                  <a:gd name="connsiteY5" fmla="*/ 1835624 h 1849393"/>
                  <a:gd name="connsiteX6" fmla="*/ 2730562 w 2730562"/>
                  <a:gd name="connsiteY6" fmla="*/ 1835624 h 1849393"/>
                  <a:gd name="connsiteX7" fmla="*/ 2730562 w 2730562"/>
                  <a:gd name="connsiteY7" fmla="*/ 1835624 h 1849393"/>
                  <a:gd name="connsiteX0" fmla="*/ 1010 w 2730562"/>
                  <a:gd name="connsiteY0" fmla="*/ 0 h 1849393"/>
                  <a:gd name="connsiteX1" fmla="*/ 21491 w 2730562"/>
                  <a:gd name="connsiteY1" fmla="*/ 989788 h 1849393"/>
                  <a:gd name="connsiteX2" fmla="*/ 38550 w 2730562"/>
                  <a:gd name="connsiteY2" fmla="*/ 1633505 h 1849393"/>
                  <a:gd name="connsiteX3" fmla="*/ 90422 w 2730562"/>
                  <a:gd name="connsiteY3" fmla="*/ 1790035 h 1849393"/>
                  <a:gd name="connsiteX4" fmla="*/ 409829 w 2730562"/>
                  <a:gd name="connsiteY4" fmla="*/ 1849393 h 1849393"/>
                  <a:gd name="connsiteX5" fmla="*/ 2730562 w 2730562"/>
                  <a:gd name="connsiteY5" fmla="*/ 1835624 h 1849393"/>
                  <a:gd name="connsiteX6" fmla="*/ 2730562 w 2730562"/>
                  <a:gd name="connsiteY6" fmla="*/ 1835624 h 1849393"/>
                  <a:gd name="connsiteX7" fmla="*/ 2730562 w 2730562"/>
                  <a:gd name="connsiteY7" fmla="*/ 1835624 h 1849393"/>
                  <a:gd name="connsiteX0" fmla="*/ 1010 w 2730562"/>
                  <a:gd name="connsiteY0" fmla="*/ 0 h 1849393"/>
                  <a:gd name="connsiteX1" fmla="*/ 21491 w 2730562"/>
                  <a:gd name="connsiteY1" fmla="*/ 989788 h 1849393"/>
                  <a:gd name="connsiteX2" fmla="*/ 38550 w 2730562"/>
                  <a:gd name="connsiteY2" fmla="*/ 1633505 h 1849393"/>
                  <a:gd name="connsiteX3" fmla="*/ 90422 w 2730562"/>
                  <a:gd name="connsiteY3" fmla="*/ 1790035 h 1849393"/>
                  <a:gd name="connsiteX4" fmla="*/ 409829 w 2730562"/>
                  <a:gd name="connsiteY4" fmla="*/ 1849393 h 1849393"/>
                  <a:gd name="connsiteX5" fmla="*/ 2730562 w 2730562"/>
                  <a:gd name="connsiteY5" fmla="*/ 1835624 h 1849393"/>
                  <a:gd name="connsiteX6" fmla="*/ 2730562 w 2730562"/>
                  <a:gd name="connsiteY6" fmla="*/ 1835624 h 1849393"/>
                  <a:gd name="connsiteX7" fmla="*/ 2730562 w 2730562"/>
                  <a:gd name="connsiteY7" fmla="*/ 1835624 h 1849393"/>
                  <a:gd name="connsiteX0" fmla="*/ 1010 w 2730562"/>
                  <a:gd name="connsiteY0" fmla="*/ 0 h 1849393"/>
                  <a:gd name="connsiteX1" fmla="*/ 21491 w 2730562"/>
                  <a:gd name="connsiteY1" fmla="*/ 989788 h 1849393"/>
                  <a:gd name="connsiteX2" fmla="*/ 38550 w 2730562"/>
                  <a:gd name="connsiteY2" fmla="*/ 1633505 h 1849393"/>
                  <a:gd name="connsiteX3" fmla="*/ 90422 w 2730562"/>
                  <a:gd name="connsiteY3" fmla="*/ 1790035 h 1849393"/>
                  <a:gd name="connsiteX4" fmla="*/ 409829 w 2730562"/>
                  <a:gd name="connsiteY4" fmla="*/ 1849393 h 1849393"/>
                  <a:gd name="connsiteX5" fmla="*/ 2730562 w 2730562"/>
                  <a:gd name="connsiteY5" fmla="*/ 1835624 h 1849393"/>
                  <a:gd name="connsiteX6" fmla="*/ 2730562 w 2730562"/>
                  <a:gd name="connsiteY6" fmla="*/ 1835624 h 1849393"/>
                  <a:gd name="connsiteX7" fmla="*/ 2730562 w 2730562"/>
                  <a:gd name="connsiteY7" fmla="*/ 1835624 h 1849393"/>
                  <a:gd name="connsiteX0" fmla="*/ 1010 w 2730562"/>
                  <a:gd name="connsiteY0" fmla="*/ 0 h 1849393"/>
                  <a:gd name="connsiteX1" fmla="*/ 21491 w 2730562"/>
                  <a:gd name="connsiteY1" fmla="*/ 989788 h 1849393"/>
                  <a:gd name="connsiteX2" fmla="*/ 38550 w 2730562"/>
                  <a:gd name="connsiteY2" fmla="*/ 1633505 h 1849393"/>
                  <a:gd name="connsiteX3" fmla="*/ 90422 w 2730562"/>
                  <a:gd name="connsiteY3" fmla="*/ 1790035 h 1849393"/>
                  <a:gd name="connsiteX4" fmla="*/ 512045 w 2730562"/>
                  <a:gd name="connsiteY4" fmla="*/ 1849393 h 1849393"/>
                  <a:gd name="connsiteX5" fmla="*/ 2730562 w 2730562"/>
                  <a:gd name="connsiteY5" fmla="*/ 1835624 h 1849393"/>
                  <a:gd name="connsiteX6" fmla="*/ 2730562 w 2730562"/>
                  <a:gd name="connsiteY6" fmla="*/ 1835624 h 1849393"/>
                  <a:gd name="connsiteX7" fmla="*/ 2730562 w 2730562"/>
                  <a:gd name="connsiteY7" fmla="*/ 1835624 h 1849393"/>
                  <a:gd name="connsiteX0" fmla="*/ 1010 w 2730562"/>
                  <a:gd name="connsiteY0" fmla="*/ 0 h 1851564"/>
                  <a:gd name="connsiteX1" fmla="*/ 21491 w 2730562"/>
                  <a:gd name="connsiteY1" fmla="*/ 989788 h 1851564"/>
                  <a:gd name="connsiteX2" fmla="*/ 38550 w 2730562"/>
                  <a:gd name="connsiteY2" fmla="*/ 1633505 h 1851564"/>
                  <a:gd name="connsiteX3" fmla="*/ 90422 w 2730562"/>
                  <a:gd name="connsiteY3" fmla="*/ 1790035 h 1851564"/>
                  <a:gd name="connsiteX4" fmla="*/ 512045 w 2730562"/>
                  <a:gd name="connsiteY4" fmla="*/ 1849393 h 1851564"/>
                  <a:gd name="connsiteX5" fmla="*/ 2730562 w 2730562"/>
                  <a:gd name="connsiteY5" fmla="*/ 1835624 h 1851564"/>
                  <a:gd name="connsiteX6" fmla="*/ 2730562 w 2730562"/>
                  <a:gd name="connsiteY6" fmla="*/ 1835624 h 1851564"/>
                  <a:gd name="connsiteX7" fmla="*/ 2730562 w 2730562"/>
                  <a:gd name="connsiteY7" fmla="*/ 1835624 h 1851564"/>
                  <a:gd name="connsiteX0" fmla="*/ 1010 w 2730562"/>
                  <a:gd name="connsiteY0" fmla="*/ 0 h 1853586"/>
                  <a:gd name="connsiteX1" fmla="*/ 21491 w 2730562"/>
                  <a:gd name="connsiteY1" fmla="*/ 989788 h 1853586"/>
                  <a:gd name="connsiteX2" fmla="*/ 38550 w 2730562"/>
                  <a:gd name="connsiteY2" fmla="*/ 1633505 h 1853586"/>
                  <a:gd name="connsiteX3" fmla="*/ 90422 w 2730562"/>
                  <a:gd name="connsiteY3" fmla="*/ 1790035 h 1853586"/>
                  <a:gd name="connsiteX4" fmla="*/ 563153 w 2730562"/>
                  <a:gd name="connsiteY4" fmla="*/ 1851564 h 1853586"/>
                  <a:gd name="connsiteX5" fmla="*/ 2730562 w 2730562"/>
                  <a:gd name="connsiteY5" fmla="*/ 1835624 h 1853586"/>
                  <a:gd name="connsiteX6" fmla="*/ 2730562 w 2730562"/>
                  <a:gd name="connsiteY6" fmla="*/ 1835624 h 1853586"/>
                  <a:gd name="connsiteX7" fmla="*/ 2730562 w 2730562"/>
                  <a:gd name="connsiteY7" fmla="*/ 1835624 h 1853586"/>
                  <a:gd name="connsiteX0" fmla="*/ 1010 w 2730562"/>
                  <a:gd name="connsiteY0" fmla="*/ 0 h 1853586"/>
                  <a:gd name="connsiteX1" fmla="*/ 21491 w 2730562"/>
                  <a:gd name="connsiteY1" fmla="*/ 989788 h 1853586"/>
                  <a:gd name="connsiteX2" fmla="*/ 38550 w 2730562"/>
                  <a:gd name="connsiteY2" fmla="*/ 1633505 h 1853586"/>
                  <a:gd name="connsiteX3" fmla="*/ 90422 w 2730562"/>
                  <a:gd name="connsiteY3" fmla="*/ 1790035 h 1853586"/>
                  <a:gd name="connsiteX4" fmla="*/ 563153 w 2730562"/>
                  <a:gd name="connsiteY4" fmla="*/ 1851564 h 1853586"/>
                  <a:gd name="connsiteX5" fmla="*/ 2730562 w 2730562"/>
                  <a:gd name="connsiteY5" fmla="*/ 1835624 h 1853586"/>
                  <a:gd name="connsiteX6" fmla="*/ 2730562 w 2730562"/>
                  <a:gd name="connsiteY6" fmla="*/ 1835624 h 1853586"/>
                  <a:gd name="connsiteX7" fmla="*/ 2730562 w 2730562"/>
                  <a:gd name="connsiteY7" fmla="*/ 1853586 h 1853586"/>
                  <a:gd name="connsiteX0" fmla="*/ 1010 w 2730562"/>
                  <a:gd name="connsiteY0" fmla="*/ 0 h 1853586"/>
                  <a:gd name="connsiteX1" fmla="*/ 21491 w 2730562"/>
                  <a:gd name="connsiteY1" fmla="*/ 989788 h 1853586"/>
                  <a:gd name="connsiteX2" fmla="*/ 38550 w 2730562"/>
                  <a:gd name="connsiteY2" fmla="*/ 1633505 h 1853586"/>
                  <a:gd name="connsiteX3" fmla="*/ 90422 w 2730562"/>
                  <a:gd name="connsiteY3" fmla="*/ 1790035 h 1853586"/>
                  <a:gd name="connsiteX4" fmla="*/ 563153 w 2730562"/>
                  <a:gd name="connsiteY4" fmla="*/ 1851564 h 1853586"/>
                  <a:gd name="connsiteX5" fmla="*/ 2730562 w 2730562"/>
                  <a:gd name="connsiteY5" fmla="*/ 1835624 h 1853586"/>
                  <a:gd name="connsiteX6" fmla="*/ 2730562 w 2730562"/>
                  <a:gd name="connsiteY6" fmla="*/ 1835624 h 1853586"/>
                  <a:gd name="connsiteX7" fmla="*/ 2730562 w 2730562"/>
                  <a:gd name="connsiteY7" fmla="*/ 1853586 h 1853586"/>
                  <a:gd name="connsiteX0" fmla="*/ 1010 w 2730562"/>
                  <a:gd name="connsiteY0" fmla="*/ 0 h 1857569"/>
                  <a:gd name="connsiteX1" fmla="*/ 21491 w 2730562"/>
                  <a:gd name="connsiteY1" fmla="*/ 989788 h 1857569"/>
                  <a:gd name="connsiteX2" fmla="*/ 38550 w 2730562"/>
                  <a:gd name="connsiteY2" fmla="*/ 1633505 h 1857569"/>
                  <a:gd name="connsiteX3" fmla="*/ 110079 w 2730562"/>
                  <a:gd name="connsiteY3" fmla="*/ 1815688 h 1857569"/>
                  <a:gd name="connsiteX4" fmla="*/ 563153 w 2730562"/>
                  <a:gd name="connsiteY4" fmla="*/ 1851564 h 1857569"/>
                  <a:gd name="connsiteX5" fmla="*/ 2730562 w 2730562"/>
                  <a:gd name="connsiteY5" fmla="*/ 1835624 h 1857569"/>
                  <a:gd name="connsiteX6" fmla="*/ 2730562 w 2730562"/>
                  <a:gd name="connsiteY6" fmla="*/ 1835624 h 1857569"/>
                  <a:gd name="connsiteX7" fmla="*/ 2730562 w 2730562"/>
                  <a:gd name="connsiteY7" fmla="*/ 1853586 h 1857569"/>
                  <a:gd name="connsiteX0" fmla="*/ 1010 w 2730562"/>
                  <a:gd name="connsiteY0" fmla="*/ 0 h 1853693"/>
                  <a:gd name="connsiteX1" fmla="*/ 21491 w 2730562"/>
                  <a:gd name="connsiteY1" fmla="*/ 989788 h 1853693"/>
                  <a:gd name="connsiteX2" fmla="*/ 38550 w 2730562"/>
                  <a:gd name="connsiteY2" fmla="*/ 1633505 h 1853693"/>
                  <a:gd name="connsiteX3" fmla="*/ 110079 w 2730562"/>
                  <a:gd name="connsiteY3" fmla="*/ 1815688 h 1853693"/>
                  <a:gd name="connsiteX4" fmla="*/ 563153 w 2730562"/>
                  <a:gd name="connsiteY4" fmla="*/ 1851564 h 1853693"/>
                  <a:gd name="connsiteX5" fmla="*/ 2730562 w 2730562"/>
                  <a:gd name="connsiteY5" fmla="*/ 1835624 h 1853693"/>
                  <a:gd name="connsiteX6" fmla="*/ 2730562 w 2730562"/>
                  <a:gd name="connsiteY6" fmla="*/ 1835624 h 1853693"/>
                  <a:gd name="connsiteX7" fmla="*/ 2730562 w 2730562"/>
                  <a:gd name="connsiteY7" fmla="*/ 1853586 h 1853693"/>
                  <a:gd name="connsiteX0" fmla="*/ 1010 w 2730562"/>
                  <a:gd name="connsiteY0" fmla="*/ 0 h 1853586"/>
                  <a:gd name="connsiteX1" fmla="*/ 21491 w 2730562"/>
                  <a:gd name="connsiteY1" fmla="*/ 989788 h 1853586"/>
                  <a:gd name="connsiteX2" fmla="*/ 38550 w 2730562"/>
                  <a:gd name="connsiteY2" fmla="*/ 1633505 h 1853586"/>
                  <a:gd name="connsiteX3" fmla="*/ 110079 w 2730562"/>
                  <a:gd name="connsiteY3" fmla="*/ 1815688 h 1853586"/>
                  <a:gd name="connsiteX4" fmla="*/ 563153 w 2730562"/>
                  <a:gd name="connsiteY4" fmla="*/ 1851564 h 1853586"/>
                  <a:gd name="connsiteX5" fmla="*/ 2730562 w 2730562"/>
                  <a:gd name="connsiteY5" fmla="*/ 1835624 h 1853586"/>
                  <a:gd name="connsiteX6" fmla="*/ 2730562 w 2730562"/>
                  <a:gd name="connsiteY6" fmla="*/ 1835624 h 1853586"/>
                  <a:gd name="connsiteX7" fmla="*/ 2730562 w 2730562"/>
                  <a:gd name="connsiteY7" fmla="*/ 1853586 h 1853586"/>
                  <a:gd name="connsiteX0" fmla="*/ 1010 w 2730562"/>
                  <a:gd name="connsiteY0" fmla="*/ 0 h 1853586"/>
                  <a:gd name="connsiteX1" fmla="*/ 21491 w 2730562"/>
                  <a:gd name="connsiteY1" fmla="*/ 989788 h 1853586"/>
                  <a:gd name="connsiteX2" fmla="*/ 38550 w 2730562"/>
                  <a:gd name="connsiteY2" fmla="*/ 1633505 h 1853586"/>
                  <a:gd name="connsiteX3" fmla="*/ 121873 w 2730562"/>
                  <a:gd name="connsiteY3" fmla="*/ 1815688 h 1853586"/>
                  <a:gd name="connsiteX4" fmla="*/ 563153 w 2730562"/>
                  <a:gd name="connsiteY4" fmla="*/ 1851564 h 1853586"/>
                  <a:gd name="connsiteX5" fmla="*/ 2730562 w 2730562"/>
                  <a:gd name="connsiteY5" fmla="*/ 1835624 h 1853586"/>
                  <a:gd name="connsiteX6" fmla="*/ 2730562 w 2730562"/>
                  <a:gd name="connsiteY6" fmla="*/ 1835624 h 1853586"/>
                  <a:gd name="connsiteX7" fmla="*/ 2730562 w 2730562"/>
                  <a:gd name="connsiteY7" fmla="*/ 1853586 h 1853586"/>
                  <a:gd name="connsiteX0" fmla="*/ 1010 w 2730562"/>
                  <a:gd name="connsiteY0" fmla="*/ 0 h 1853586"/>
                  <a:gd name="connsiteX1" fmla="*/ 21491 w 2730562"/>
                  <a:gd name="connsiteY1" fmla="*/ 989788 h 1853586"/>
                  <a:gd name="connsiteX2" fmla="*/ 38550 w 2730562"/>
                  <a:gd name="connsiteY2" fmla="*/ 1633505 h 1853586"/>
                  <a:gd name="connsiteX3" fmla="*/ 90422 w 2730562"/>
                  <a:gd name="connsiteY3" fmla="*/ 1805423 h 1853586"/>
                  <a:gd name="connsiteX4" fmla="*/ 563153 w 2730562"/>
                  <a:gd name="connsiteY4" fmla="*/ 1851564 h 1853586"/>
                  <a:gd name="connsiteX5" fmla="*/ 2730562 w 2730562"/>
                  <a:gd name="connsiteY5" fmla="*/ 1835624 h 1853586"/>
                  <a:gd name="connsiteX6" fmla="*/ 2730562 w 2730562"/>
                  <a:gd name="connsiteY6" fmla="*/ 1835624 h 1853586"/>
                  <a:gd name="connsiteX7" fmla="*/ 2730562 w 2730562"/>
                  <a:gd name="connsiteY7" fmla="*/ 1853586 h 1853586"/>
                  <a:gd name="connsiteX0" fmla="*/ 961 w 2730513"/>
                  <a:gd name="connsiteY0" fmla="*/ 0 h 1853586"/>
                  <a:gd name="connsiteX1" fmla="*/ 21442 w 2730513"/>
                  <a:gd name="connsiteY1" fmla="*/ 989788 h 1853586"/>
                  <a:gd name="connsiteX2" fmla="*/ 30638 w 2730513"/>
                  <a:gd name="connsiteY2" fmla="*/ 1494921 h 1853586"/>
                  <a:gd name="connsiteX3" fmla="*/ 90373 w 2730513"/>
                  <a:gd name="connsiteY3" fmla="*/ 1805423 h 1853586"/>
                  <a:gd name="connsiteX4" fmla="*/ 563104 w 2730513"/>
                  <a:gd name="connsiteY4" fmla="*/ 1851564 h 1853586"/>
                  <a:gd name="connsiteX5" fmla="*/ 2730513 w 2730513"/>
                  <a:gd name="connsiteY5" fmla="*/ 1835624 h 1853586"/>
                  <a:gd name="connsiteX6" fmla="*/ 2730513 w 2730513"/>
                  <a:gd name="connsiteY6" fmla="*/ 1835624 h 1853586"/>
                  <a:gd name="connsiteX7" fmla="*/ 2730513 w 2730513"/>
                  <a:gd name="connsiteY7" fmla="*/ 1853586 h 1853586"/>
                  <a:gd name="connsiteX0" fmla="*/ 961 w 2730513"/>
                  <a:gd name="connsiteY0" fmla="*/ 0 h 1853586"/>
                  <a:gd name="connsiteX1" fmla="*/ 21442 w 2730513"/>
                  <a:gd name="connsiteY1" fmla="*/ 989788 h 1853586"/>
                  <a:gd name="connsiteX2" fmla="*/ 30638 w 2730513"/>
                  <a:gd name="connsiteY2" fmla="*/ 1494921 h 1853586"/>
                  <a:gd name="connsiteX3" fmla="*/ 90373 w 2730513"/>
                  <a:gd name="connsiteY3" fmla="*/ 1805423 h 1853586"/>
                  <a:gd name="connsiteX4" fmla="*/ 563104 w 2730513"/>
                  <a:gd name="connsiteY4" fmla="*/ 1851564 h 1853586"/>
                  <a:gd name="connsiteX5" fmla="*/ 2730513 w 2730513"/>
                  <a:gd name="connsiteY5" fmla="*/ 1835624 h 1853586"/>
                  <a:gd name="connsiteX6" fmla="*/ 2730513 w 2730513"/>
                  <a:gd name="connsiteY6" fmla="*/ 1835624 h 1853586"/>
                  <a:gd name="connsiteX7" fmla="*/ 2730513 w 2730513"/>
                  <a:gd name="connsiteY7" fmla="*/ 1853586 h 1853586"/>
                  <a:gd name="connsiteX0" fmla="*/ 938 w 2730490"/>
                  <a:gd name="connsiteY0" fmla="*/ 0 h 1853586"/>
                  <a:gd name="connsiteX1" fmla="*/ 21419 w 2730490"/>
                  <a:gd name="connsiteY1" fmla="*/ 989788 h 1853586"/>
                  <a:gd name="connsiteX2" fmla="*/ 26684 w 2730490"/>
                  <a:gd name="connsiteY2" fmla="*/ 1500054 h 1853586"/>
                  <a:gd name="connsiteX3" fmla="*/ 90350 w 2730490"/>
                  <a:gd name="connsiteY3" fmla="*/ 1805423 h 1853586"/>
                  <a:gd name="connsiteX4" fmla="*/ 563081 w 2730490"/>
                  <a:gd name="connsiteY4" fmla="*/ 1851564 h 1853586"/>
                  <a:gd name="connsiteX5" fmla="*/ 2730490 w 2730490"/>
                  <a:gd name="connsiteY5" fmla="*/ 1835624 h 1853586"/>
                  <a:gd name="connsiteX6" fmla="*/ 2730490 w 2730490"/>
                  <a:gd name="connsiteY6" fmla="*/ 1835624 h 1853586"/>
                  <a:gd name="connsiteX7" fmla="*/ 2730490 w 2730490"/>
                  <a:gd name="connsiteY7" fmla="*/ 1853586 h 1853586"/>
                  <a:gd name="connsiteX0" fmla="*/ 938 w 2730490"/>
                  <a:gd name="connsiteY0" fmla="*/ 0 h 1853586"/>
                  <a:gd name="connsiteX1" fmla="*/ 21419 w 2730490"/>
                  <a:gd name="connsiteY1" fmla="*/ 989788 h 1853586"/>
                  <a:gd name="connsiteX2" fmla="*/ 26684 w 2730490"/>
                  <a:gd name="connsiteY2" fmla="*/ 1500054 h 1853586"/>
                  <a:gd name="connsiteX3" fmla="*/ 121808 w 2730490"/>
                  <a:gd name="connsiteY3" fmla="*/ 1815689 h 1853586"/>
                  <a:gd name="connsiteX4" fmla="*/ 563081 w 2730490"/>
                  <a:gd name="connsiteY4" fmla="*/ 1851564 h 1853586"/>
                  <a:gd name="connsiteX5" fmla="*/ 2730490 w 2730490"/>
                  <a:gd name="connsiteY5" fmla="*/ 1835624 h 1853586"/>
                  <a:gd name="connsiteX6" fmla="*/ 2730490 w 2730490"/>
                  <a:gd name="connsiteY6" fmla="*/ 1835624 h 1853586"/>
                  <a:gd name="connsiteX7" fmla="*/ 2730490 w 2730490"/>
                  <a:gd name="connsiteY7" fmla="*/ 1853586 h 1853586"/>
                  <a:gd name="connsiteX0" fmla="*/ 938 w 2730490"/>
                  <a:gd name="connsiteY0" fmla="*/ 0 h 1853586"/>
                  <a:gd name="connsiteX1" fmla="*/ 21419 w 2730490"/>
                  <a:gd name="connsiteY1" fmla="*/ 989788 h 1853586"/>
                  <a:gd name="connsiteX2" fmla="*/ 26684 w 2730490"/>
                  <a:gd name="connsiteY2" fmla="*/ 1500054 h 1853586"/>
                  <a:gd name="connsiteX3" fmla="*/ 121808 w 2730490"/>
                  <a:gd name="connsiteY3" fmla="*/ 1815689 h 1853586"/>
                  <a:gd name="connsiteX4" fmla="*/ 563081 w 2730490"/>
                  <a:gd name="connsiteY4" fmla="*/ 1851564 h 1853586"/>
                  <a:gd name="connsiteX5" fmla="*/ 2730490 w 2730490"/>
                  <a:gd name="connsiteY5" fmla="*/ 1835624 h 1853586"/>
                  <a:gd name="connsiteX6" fmla="*/ 2730490 w 2730490"/>
                  <a:gd name="connsiteY6" fmla="*/ 1835624 h 1853586"/>
                  <a:gd name="connsiteX7" fmla="*/ 2730490 w 2730490"/>
                  <a:gd name="connsiteY7" fmla="*/ 1853586 h 1853586"/>
                  <a:gd name="connsiteX0" fmla="*/ 909 w 2731399"/>
                  <a:gd name="connsiteY0" fmla="*/ 0 h 1853586"/>
                  <a:gd name="connsiteX1" fmla="*/ 22328 w 2731399"/>
                  <a:gd name="connsiteY1" fmla="*/ 989788 h 1853586"/>
                  <a:gd name="connsiteX2" fmla="*/ 27593 w 2731399"/>
                  <a:gd name="connsiteY2" fmla="*/ 1500054 h 1853586"/>
                  <a:gd name="connsiteX3" fmla="*/ 122717 w 2731399"/>
                  <a:gd name="connsiteY3" fmla="*/ 1815689 h 1853586"/>
                  <a:gd name="connsiteX4" fmla="*/ 563990 w 2731399"/>
                  <a:gd name="connsiteY4" fmla="*/ 1851564 h 1853586"/>
                  <a:gd name="connsiteX5" fmla="*/ 2731399 w 2731399"/>
                  <a:gd name="connsiteY5" fmla="*/ 1835624 h 1853586"/>
                  <a:gd name="connsiteX6" fmla="*/ 2731399 w 2731399"/>
                  <a:gd name="connsiteY6" fmla="*/ 1835624 h 1853586"/>
                  <a:gd name="connsiteX7" fmla="*/ 2731399 w 2731399"/>
                  <a:gd name="connsiteY7" fmla="*/ 1853586 h 1853586"/>
                  <a:gd name="connsiteX0" fmla="*/ 0 w 2730490"/>
                  <a:gd name="connsiteY0" fmla="*/ 0 h 1853586"/>
                  <a:gd name="connsiteX1" fmla="*/ 21419 w 2730490"/>
                  <a:gd name="connsiteY1" fmla="*/ 989788 h 1853586"/>
                  <a:gd name="connsiteX2" fmla="*/ 26684 w 2730490"/>
                  <a:gd name="connsiteY2" fmla="*/ 1500054 h 1853586"/>
                  <a:gd name="connsiteX3" fmla="*/ 121808 w 2730490"/>
                  <a:gd name="connsiteY3" fmla="*/ 1815689 h 1853586"/>
                  <a:gd name="connsiteX4" fmla="*/ 563081 w 2730490"/>
                  <a:gd name="connsiteY4" fmla="*/ 1851564 h 1853586"/>
                  <a:gd name="connsiteX5" fmla="*/ 2730490 w 2730490"/>
                  <a:gd name="connsiteY5" fmla="*/ 1835624 h 1853586"/>
                  <a:gd name="connsiteX6" fmla="*/ 2730490 w 2730490"/>
                  <a:gd name="connsiteY6" fmla="*/ 1835624 h 1853586"/>
                  <a:gd name="connsiteX7" fmla="*/ 2730490 w 2730490"/>
                  <a:gd name="connsiteY7" fmla="*/ 1853586 h 1853586"/>
                  <a:gd name="connsiteX0" fmla="*/ 0 w 2730490"/>
                  <a:gd name="connsiteY0" fmla="*/ 0 h 1853586"/>
                  <a:gd name="connsiteX1" fmla="*/ 21419 w 2730490"/>
                  <a:gd name="connsiteY1" fmla="*/ 989788 h 1853586"/>
                  <a:gd name="connsiteX2" fmla="*/ 26684 w 2730490"/>
                  <a:gd name="connsiteY2" fmla="*/ 1500054 h 1853586"/>
                  <a:gd name="connsiteX3" fmla="*/ 121808 w 2730490"/>
                  <a:gd name="connsiteY3" fmla="*/ 1815689 h 1853586"/>
                  <a:gd name="connsiteX4" fmla="*/ 563081 w 2730490"/>
                  <a:gd name="connsiteY4" fmla="*/ 1851564 h 1853586"/>
                  <a:gd name="connsiteX5" fmla="*/ 2730490 w 2730490"/>
                  <a:gd name="connsiteY5" fmla="*/ 1835624 h 1853586"/>
                  <a:gd name="connsiteX6" fmla="*/ 2730490 w 2730490"/>
                  <a:gd name="connsiteY6" fmla="*/ 1835624 h 1853586"/>
                  <a:gd name="connsiteX7" fmla="*/ 2730490 w 2730490"/>
                  <a:gd name="connsiteY7" fmla="*/ 1853586 h 1853586"/>
                  <a:gd name="connsiteX0" fmla="*/ 0 w 2730490"/>
                  <a:gd name="connsiteY0" fmla="*/ 0 h 1853586"/>
                  <a:gd name="connsiteX1" fmla="*/ 21419 w 2730490"/>
                  <a:gd name="connsiteY1" fmla="*/ 989788 h 1853586"/>
                  <a:gd name="connsiteX2" fmla="*/ 26684 w 2730490"/>
                  <a:gd name="connsiteY2" fmla="*/ 1500054 h 1853586"/>
                  <a:gd name="connsiteX3" fmla="*/ 121808 w 2730490"/>
                  <a:gd name="connsiteY3" fmla="*/ 1815689 h 1853586"/>
                  <a:gd name="connsiteX4" fmla="*/ 563081 w 2730490"/>
                  <a:gd name="connsiteY4" fmla="*/ 1851564 h 1853586"/>
                  <a:gd name="connsiteX5" fmla="*/ 2730490 w 2730490"/>
                  <a:gd name="connsiteY5" fmla="*/ 1835624 h 1853586"/>
                  <a:gd name="connsiteX6" fmla="*/ 2730490 w 2730490"/>
                  <a:gd name="connsiteY6" fmla="*/ 1835624 h 1853586"/>
                  <a:gd name="connsiteX7" fmla="*/ 2730490 w 2730490"/>
                  <a:gd name="connsiteY7" fmla="*/ 1853586 h 1853586"/>
                  <a:gd name="connsiteX0" fmla="*/ 0 w 2730490"/>
                  <a:gd name="connsiteY0" fmla="*/ 0 h 1853586"/>
                  <a:gd name="connsiteX1" fmla="*/ 21419 w 2730490"/>
                  <a:gd name="connsiteY1" fmla="*/ 989788 h 1853586"/>
                  <a:gd name="connsiteX2" fmla="*/ 26684 w 2730490"/>
                  <a:gd name="connsiteY2" fmla="*/ 1500054 h 1853586"/>
                  <a:gd name="connsiteX3" fmla="*/ 141472 w 2730490"/>
                  <a:gd name="connsiteY3" fmla="*/ 1815689 h 1853586"/>
                  <a:gd name="connsiteX4" fmla="*/ 563081 w 2730490"/>
                  <a:gd name="connsiteY4" fmla="*/ 1851564 h 1853586"/>
                  <a:gd name="connsiteX5" fmla="*/ 2730490 w 2730490"/>
                  <a:gd name="connsiteY5" fmla="*/ 1835624 h 1853586"/>
                  <a:gd name="connsiteX6" fmla="*/ 2730490 w 2730490"/>
                  <a:gd name="connsiteY6" fmla="*/ 1835624 h 1853586"/>
                  <a:gd name="connsiteX7" fmla="*/ 2730490 w 2730490"/>
                  <a:gd name="connsiteY7" fmla="*/ 1853586 h 1853586"/>
                  <a:gd name="connsiteX0" fmla="*/ 0 w 2730490"/>
                  <a:gd name="connsiteY0" fmla="*/ 0 h 1853586"/>
                  <a:gd name="connsiteX1" fmla="*/ 21419 w 2730490"/>
                  <a:gd name="connsiteY1" fmla="*/ 989788 h 1853586"/>
                  <a:gd name="connsiteX2" fmla="*/ 26684 w 2730490"/>
                  <a:gd name="connsiteY2" fmla="*/ 1500054 h 1853586"/>
                  <a:gd name="connsiteX3" fmla="*/ 141472 w 2730490"/>
                  <a:gd name="connsiteY3" fmla="*/ 1815689 h 1853586"/>
                  <a:gd name="connsiteX4" fmla="*/ 563081 w 2730490"/>
                  <a:gd name="connsiteY4" fmla="*/ 1851564 h 1853586"/>
                  <a:gd name="connsiteX5" fmla="*/ 2730490 w 2730490"/>
                  <a:gd name="connsiteY5" fmla="*/ 1835624 h 1853586"/>
                  <a:gd name="connsiteX6" fmla="*/ 2730490 w 2730490"/>
                  <a:gd name="connsiteY6" fmla="*/ 1835624 h 1853586"/>
                  <a:gd name="connsiteX7" fmla="*/ 2730490 w 2730490"/>
                  <a:gd name="connsiteY7" fmla="*/ 1853586 h 1853586"/>
                  <a:gd name="connsiteX0" fmla="*/ 0 w 2730490"/>
                  <a:gd name="connsiteY0" fmla="*/ 0 h 1853586"/>
                  <a:gd name="connsiteX1" fmla="*/ 21419 w 2730490"/>
                  <a:gd name="connsiteY1" fmla="*/ 989788 h 1853586"/>
                  <a:gd name="connsiteX2" fmla="*/ 26684 w 2730490"/>
                  <a:gd name="connsiteY2" fmla="*/ 1500054 h 1853586"/>
                  <a:gd name="connsiteX3" fmla="*/ 141472 w 2730490"/>
                  <a:gd name="connsiteY3" fmla="*/ 1815689 h 1853586"/>
                  <a:gd name="connsiteX4" fmla="*/ 563081 w 2730490"/>
                  <a:gd name="connsiteY4" fmla="*/ 1851564 h 1853586"/>
                  <a:gd name="connsiteX5" fmla="*/ 2730490 w 2730490"/>
                  <a:gd name="connsiteY5" fmla="*/ 1835624 h 1853586"/>
                  <a:gd name="connsiteX6" fmla="*/ 2730490 w 2730490"/>
                  <a:gd name="connsiteY6" fmla="*/ 1835624 h 1853586"/>
                  <a:gd name="connsiteX7" fmla="*/ 2730490 w 2730490"/>
                  <a:gd name="connsiteY7" fmla="*/ 1853586 h 1853586"/>
                  <a:gd name="connsiteX0" fmla="*/ 0 w 2730490"/>
                  <a:gd name="connsiteY0" fmla="*/ 0 h 1853586"/>
                  <a:gd name="connsiteX1" fmla="*/ 21419 w 2730490"/>
                  <a:gd name="connsiteY1" fmla="*/ 989788 h 1853586"/>
                  <a:gd name="connsiteX2" fmla="*/ 26684 w 2730490"/>
                  <a:gd name="connsiteY2" fmla="*/ 1500054 h 1853586"/>
                  <a:gd name="connsiteX3" fmla="*/ 141472 w 2730490"/>
                  <a:gd name="connsiteY3" fmla="*/ 1815689 h 1853586"/>
                  <a:gd name="connsiteX4" fmla="*/ 563081 w 2730490"/>
                  <a:gd name="connsiteY4" fmla="*/ 1851564 h 1853586"/>
                  <a:gd name="connsiteX5" fmla="*/ 2730490 w 2730490"/>
                  <a:gd name="connsiteY5" fmla="*/ 1835624 h 1853586"/>
                  <a:gd name="connsiteX6" fmla="*/ 2730490 w 2730490"/>
                  <a:gd name="connsiteY6" fmla="*/ 1835624 h 1853586"/>
                  <a:gd name="connsiteX7" fmla="*/ 2730490 w 2730490"/>
                  <a:gd name="connsiteY7" fmla="*/ 1853586 h 1853586"/>
                  <a:gd name="connsiteX0" fmla="*/ 0 w 2730490"/>
                  <a:gd name="connsiteY0" fmla="*/ 0 h 1853586"/>
                  <a:gd name="connsiteX1" fmla="*/ 21419 w 2730490"/>
                  <a:gd name="connsiteY1" fmla="*/ 989788 h 1853586"/>
                  <a:gd name="connsiteX2" fmla="*/ 26684 w 2730490"/>
                  <a:gd name="connsiteY2" fmla="*/ 1500054 h 1853586"/>
                  <a:gd name="connsiteX3" fmla="*/ 188664 w 2730490"/>
                  <a:gd name="connsiteY3" fmla="*/ 1825955 h 1853586"/>
                  <a:gd name="connsiteX4" fmla="*/ 563081 w 2730490"/>
                  <a:gd name="connsiteY4" fmla="*/ 1851564 h 1853586"/>
                  <a:gd name="connsiteX5" fmla="*/ 2730490 w 2730490"/>
                  <a:gd name="connsiteY5" fmla="*/ 1835624 h 1853586"/>
                  <a:gd name="connsiteX6" fmla="*/ 2730490 w 2730490"/>
                  <a:gd name="connsiteY6" fmla="*/ 1835624 h 1853586"/>
                  <a:gd name="connsiteX7" fmla="*/ 2730490 w 2730490"/>
                  <a:gd name="connsiteY7" fmla="*/ 1853586 h 1853586"/>
                  <a:gd name="connsiteX0" fmla="*/ 0 w 2730490"/>
                  <a:gd name="connsiteY0" fmla="*/ 0 h 1853586"/>
                  <a:gd name="connsiteX1" fmla="*/ 21419 w 2730490"/>
                  <a:gd name="connsiteY1" fmla="*/ 989788 h 1853586"/>
                  <a:gd name="connsiteX2" fmla="*/ 26684 w 2730490"/>
                  <a:gd name="connsiteY2" fmla="*/ 1500054 h 1853586"/>
                  <a:gd name="connsiteX3" fmla="*/ 172934 w 2730490"/>
                  <a:gd name="connsiteY3" fmla="*/ 1815690 h 1853586"/>
                  <a:gd name="connsiteX4" fmla="*/ 563081 w 2730490"/>
                  <a:gd name="connsiteY4" fmla="*/ 1851564 h 1853586"/>
                  <a:gd name="connsiteX5" fmla="*/ 2730490 w 2730490"/>
                  <a:gd name="connsiteY5" fmla="*/ 1835624 h 1853586"/>
                  <a:gd name="connsiteX6" fmla="*/ 2730490 w 2730490"/>
                  <a:gd name="connsiteY6" fmla="*/ 1835624 h 1853586"/>
                  <a:gd name="connsiteX7" fmla="*/ 2730490 w 2730490"/>
                  <a:gd name="connsiteY7" fmla="*/ 1853586 h 1853586"/>
                  <a:gd name="connsiteX0" fmla="*/ 0 w 2730490"/>
                  <a:gd name="connsiteY0" fmla="*/ 0 h 1853586"/>
                  <a:gd name="connsiteX1" fmla="*/ 21419 w 2730490"/>
                  <a:gd name="connsiteY1" fmla="*/ 989788 h 1853586"/>
                  <a:gd name="connsiteX2" fmla="*/ 26684 w 2730490"/>
                  <a:gd name="connsiteY2" fmla="*/ 1500054 h 1853586"/>
                  <a:gd name="connsiteX3" fmla="*/ 172934 w 2730490"/>
                  <a:gd name="connsiteY3" fmla="*/ 1815690 h 1853586"/>
                  <a:gd name="connsiteX4" fmla="*/ 826568 w 2730490"/>
                  <a:gd name="connsiteY4" fmla="*/ 1853586 h 1853586"/>
                  <a:gd name="connsiteX5" fmla="*/ 2730490 w 2730490"/>
                  <a:gd name="connsiteY5" fmla="*/ 1835624 h 1853586"/>
                  <a:gd name="connsiteX6" fmla="*/ 2730490 w 2730490"/>
                  <a:gd name="connsiteY6" fmla="*/ 1835624 h 1853586"/>
                  <a:gd name="connsiteX7" fmla="*/ 2730490 w 2730490"/>
                  <a:gd name="connsiteY7" fmla="*/ 1853586 h 1853586"/>
                  <a:gd name="connsiteX0" fmla="*/ 0 w 2730490"/>
                  <a:gd name="connsiteY0" fmla="*/ 0 h 1853586"/>
                  <a:gd name="connsiteX1" fmla="*/ 21419 w 2730490"/>
                  <a:gd name="connsiteY1" fmla="*/ 989788 h 1853586"/>
                  <a:gd name="connsiteX2" fmla="*/ 26684 w 2730490"/>
                  <a:gd name="connsiteY2" fmla="*/ 1500054 h 1853586"/>
                  <a:gd name="connsiteX3" fmla="*/ 172934 w 2730490"/>
                  <a:gd name="connsiteY3" fmla="*/ 1815690 h 1853586"/>
                  <a:gd name="connsiteX4" fmla="*/ 991739 w 2730490"/>
                  <a:gd name="connsiteY4" fmla="*/ 1853586 h 1853586"/>
                  <a:gd name="connsiteX5" fmla="*/ 2730490 w 2730490"/>
                  <a:gd name="connsiteY5" fmla="*/ 1835624 h 1853586"/>
                  <a:gd name="connsiteX6" fmla="*/ 2730490 w 2730490"/>
                  <a:gd name="connsiteY6" fmla="*/ 1835624 h 1853586"/>
                  <a:gd name="connsiteX7" fmla="*/ 2730490 w 2730490"/>
                  <a:gd name="connsiteY7" fmla="*/ 1853586 h 1853586"/>
                  <a:gd name="connsiteX0" fmla="*/ 0 w 2730490"/>
                  <a:gd name="connsiteY0" fmla="*/ 0 h 1853976"/>
                  <a:gd name="connsiteX1" fmla="*/ 21419 w 2730490"/>
                  <a:gd name="connsiteY1" fmla="*/ 989788 h 1853976"/>
                  <a:gd name="connsiteX2" fmla="*/ 26684 w 2730490"/>
                  <a:gd name="connsiteY2" fmla="*/ 1500054 h 1853976"/>
                  <a:gd name="connsiteX3" fmla="*/ 172934 w 2730490"/>
                  <a:gd name="connsiteY3" fmla="*/ 1815690 h 1853976"/>
                  <a:gd name="connsiteX4" fmla="*/ 991739 w 2730490"/>
                  <a:gd name="connsiteY4" fmla="*/ 1853586 h 1853976"/>
                  <a:gd name="connsiteX5" fmla="*/ 2730490 w 2730490"/>
                  <a:gd name="connsiteY5" fmla="*/ 1835624 h 1853976"/>
                  <a:gd name="connsiteX6" fmla="*/ 2730490 w 2730490"/>
                  <a:gd name="connsiteY6" fmla="*/ 1835624 h 1853976"/>
                  <a:gd name="connsiteX7" fmla="*/ 2730490 w 2730490"/>
                  <a:gd name="connsiteY7" fmla="*/ 1853586 h 1853976"/>
                  <a:gd name="connsiteX0" fmla="*/ 0 w 2730490"/>
                  <a:gd name="connsiteY0" fmla="*/ 0 h 1853976"/>
                  <a:gd name="connsiteX1" fmla="*/ 21419 w 2730490"/>
                  <a:gd name="connsiteY1" fmla="*/ 989788 h 1853976"/>
                  <a:gd name="connsiteX2" fmla="*/ 26684 w 2730490"/>
                  <a:gd name="connsiteY2" fmla="*/ 1500054 h 1853976"/>
                  <a:gd name="connsiteX3" fmla="*/ 172934 w 2730490"/>
                  <a:gd name="connsiteY3" fmla="*/ 1815690 h 1853976"/>
                  <a:gd name="connsiteX4" fmla="*/ 991739 w 2730490"/>
                  <a:gd name="connsiteY4" fmla="*/ 1853586 h 1853976"/>
                  <a:gd name="connsiteX5" fmla="*/ 2730490 w 2730490"/>
                  <a:gd name="connsiteY5" fmla="*/ 1835624 h 1853976"/>
                  <a:gd name="connsiteX6" fmla="*/ 2730490 w 2730490"/>
                  <a:gd name="connsiteY6" fmla="*/ 1853976 h 1853976"/>
                  <a:gd name="connsiteX7" fmla="*/ 2730490 w 2730490"/>
                  <a:gd name="connsiteY7" fmla="*/ 1853586 h 1853976"/>
                  <a:gd name="connsiteX0" fmla="*/ 0 w 2730490"/>
                  <a:gd name="connsiteY0" fmla="*/ 0 h 1853976"/>
                  <a:gd name="connsiteX1" fmla="*/ 21419 w 2730490"/>
                  <a:gd name="connsiteY1" fmla="*/ 989788 h 1853976"/>
                  <a:gd name="connsiteX2" fmla="*/ 26684 w 2730490"/>
                  <a:gd name="connsiteY2" fmla="*/ 1500054 h 1853976"/>
                  <a:gd name="connsiteX3" fmla="*/ 172934 w 2730490"/>
                  <a:gd name="connsiteY3" fmla="*/ 1815690 h 1853976"/>
                  <a:gd name="connsiteX4" fmla="*/ 991739 w 2730490"/>
                  <a:gd name="connsiteY4" fmla="*/ 1853586 h 1853976"/>
                  <a:gd name="connsiteX5" fmla="*/ 2730490 w 2730490"/>
                  <a:gd name="connsiteY5" fmla="*/ 1835624 h 1853976"/>
                  <a:gd name="connsiteX6" fmla="*/ 2730490 w 2730490"/>
                  <a:gd name="connsiteY6" fmla="*/ 1853976 h 1853976"/>
                  <a:gd name="connsiteX7" fmla="*/ 2730490 w 2730490"/>
                  <a:gd name="connsiteY7" fmla="*/ 1853586 h 185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0490" h="1853976">
                    <a:moveTo>
                      <a:pt x="0" y="0"/>
                    </a:moveTo>
                    <a:cubicBezTo>
                      <a:pt x="17909" y="602207"/>
                      <a:pt x="16972" y="739779"/>
                      <a:pt x="21419" y="989788"/>
                    </a:cubicBezTo>
                    <a:cubicBezTo>
                      <a:pt x="25866" y="1239797"/>
                      <a:pt x="18472" y="1365825"/>
                      <a:pt x="26684" y="1500054"/>
                    </a:cubicBezTo>
                    <a:cubicBezTo>
                      <a:pt x="34896" y="1670212"/>
                      <a:pt x="71723" y="1769457"/>
                      <a:pt x="172934" y="1815690"/>
                    </a:cubicBezTo>
                    <a:cubicBezTo>
                      <a:pt x="281967" y="1836269"/>
                      <a:pt x="564163" y="1857102"/>
                      <a:pt x="991739" y="1853586"/>
                    </a:cubicBezTo>
                    <a:lnTo>
                      <a:pt x="2730490" y="1835624"/>
                    </a:lnTo>
                    <a:lnTo>
                      <a:pt x="2730490" y="1853976"/>
                    </a:lnTo>
                    <a:lnTo>
                      <a:pt x="2730490" y="1853586"/>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vi-VN"/>
              </a:p>
            </p:txBody>
          </p:sp>
        </p:grpSp>
        <p:cxnSp>
          <p:nvCxnSpPr>
            <p:cNvPr id="14" name="Straight Connector 13"/>
            <p:cNvCxnSpPr/>
            <p:nvPr/>
          </p:nvCxnSpPr>
          <p:spPr>
            <a:xfrm>
              <a:off x="206734" y="63610"/>
              <a:ext cx="0" cy="34190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6734" y="3482671"/>
              <a:ext cx="55200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10338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5410200" cy="762000"/>
          </a:xfrm>
          <a:solidFill>
            <a:srgbClr val="FFFF00"/>
          </a:solidFill>
        </p:spPr>
        <p:txBody>
          <a:bodyPr vert="horz" lIns="91440" tIns="45720" rIns="91440" bIns="45720" rtlCol="0" anchor="ctr">
            <a:normAutofit/>
          </a:bodyPr>
          <a:lstStyle/>
          <a:p>
            <a:r>
              <a:rPr lang="vi-VN" b="1" dirty="0" smtClean="0"/>
              <a:t>3.  Các bước thiết kế</a:t>
            </a:r>
            <a:endParaRPr lang="en-US" b="1" dirty="0"/>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44</a:t>
            </a:fld>
            <a:endParaRPr lang="en-US" dirty="0"/>
          </a:p>
        </p:txBody>
      </p:sp>
      <p:sp>
        <p:nvSpPr>
          <p:cNvPr id="12" name="Content Placeholder 11"/>
          <p:cNvSpPr>
            <a:spLocks noGrp="1"/>
          </p:cNvSpPr>
          <p:nvPr>
            <p:ph idx="1"/>
          </p:nvPr>
        </p:nvSpPr>
        <p:spPr>
          <a:xfrm>
            <a:off x="457200" y="1087001"/>
            <a:ext cx="8229600" cy="665599"/>
          </a:xfrm>
        </p:spPr>
        <p:txBody>
          <a:bodyPr/>
          <a:lstStyle/>
          <a:p>
            <a:pPr marL="0" indent="0">
              <a:buNone/>
            </a:pPr>
            <a:r>
              <a:rPr lang="vi-VN" dirty="0" smtClean="0"/>
              <a:t>Lưu đồ thiết kế</a:t>
            </a:r>
            <a:endParaRPr lang="vi-VN" dirty="0"/>
          </a:p>
        </p:txBody>
      </p:sp>
      <p:grpSp>
        <p:nvGrpSpPr>
          <p:cNvPr id="13" name="Group 12"/>
          <p:cNvGrpSpPr/>
          <p:nvPr/>
        </p:nvGrpSpPr>
        <p:grpSpPr>
          <a:xfrm>
            <a:off x="304800" y="1371600"/>
            <a:ext cx="8229599" cy="5105400"/>
            <a:chOff x="0" y="0"/>
            <a:chExt cx="6192079" cy="5078895"/>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8965"/>
              <a:ext cx="2991679" cy="4651513"/>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0339" y="0"/>
              <a:ext cx="2981740" cy="5078895"/>
            </a:xfrm>
            <a:prstGeom prst="rect">
              <a:avLst/>
            </a:prstGeom>
          </p:spPr>
        </p:pic>
      </p:grpSp>
    </p:spTree>
    <p:extLst>
      <p:ext uri="{BB962C8B-B14F-4D97-AF65-F5344CB8AC3E}">
        <p14:creationId xmlns:p14="http://schemas.microsoft.com/office/powerpoint/2010/main" val="1957224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5410200" cy="762000"/>
          </a:xfrm>
          <a:solidFill>
            <a:srgbClr val="FFFF00"/>
          </a:solidFill>
        </p:spPr>
        <p:txBody>
          <a:bodyPr vert="horz" lIns="91440" tIns="45720" rIns="91440" bIns="45720" rtlCol="0" anchor="ctr">
            <a:normAutofit/>
          </a:bodyPr>
          <a:lstStyle/>
          <a:p>
            <a:r>
              <a:rPr lang="vi-VN" b="1" dirty="0" smtClean="0"/>
              <a:t>3.  Các bước thiết kế</a:t>
            </a:r>
            <a:endParaRPr lang="en-US" b="1" dirty="0"/>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45</a:t>
            </a:fld>
            <a:endParaRPr lang="en-US" dirty="0"/>
          </a:p>
        </p:txBody>
      </p:sp>
      <p:sp>
        <p:nvSpPr>
          <p:cNvPr id="12" name="Content Placeholder 11"/>
          <p:cNvSpPr>
            <a:spLocks noGrp="1"/>
          </p:cNvSpPr>
          <p:nvPr>
            <p:ph idx="1"/>
          </p:nvPr>
        </p:nvSpPr>
        <p:spPr>
          <a:xfrm>
            <a:off x="457200" y="1087001"/>
            <a:ext cx="5257800" cy="1503799"/>
          </a:xfrm>
        </p:spPr>
        <p:txBody>
          <a:bodyPr>
            <a:normAutofit/>
          </a:bodyPr>
          <a:lstStyle/>
          <a:p>
            <a:pPr marL="0" indent="0">
              <a:buNone/>
            </a:pPr>
            <a:r>
              <a:rPr lang="vi-VN" sz="2400" b="1" dirty="0" smtClean="0"/>
              <a:t>Chi tiết các bước thiết kế</a:t>
            </a:r>
          </a:p>
          <a:p>
            <a:pPr marL="0" indent="0">
              <a:buNone/>
            </a:pPr>
            <a:r>
              <a:rPr lang="vi-VN" sz="2400" b="1" dirty="0" smtClean="0"/>
              <a:t>Xem trong file Exel</a:t>
            </a:r>
            <a:endParaRPr lang="vi-VN" sz="2400" b="1" dirty="0"/>
          </a:p>
        </p:txBody>
      </p:sp>
    </p:spTree>
    <p:extLst>
      <p:ext uri="{BB962C8B-B14F-4D97-AF65-F5344CB8AC3E}">
        <p14:creationId xmlns:p14="http://schemas.microsoft.com/office/powerpoint/2010/main" val="1024382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Nguyên lý </a:t>
            </a:r>
            <a:endParaRPr lang="en-US" b="1" dirty="0"/>
          </a:p>
        </p:txBody>
      </p:sp>
      <p:sp>
        <p:nvSpPr>
          <p:cNvPr id="3" name="Content Placeholder 2"/>
          <p:cNvSpPr>
            <a:spLocks noGrp="1"/>
          </p:cNvSpPr>
          <p:nvPr>
            <p:ph idx="1"/>
          </p:nvPr>
        </p:nvSpPr>
        <p:spPr>
          <a:xfrm>
            <a:off x="457200" y="1524000"/>
            <a:ext cx="8229600" cy="5029200"/>
          </a:xfrm>
        </p:spPr>
        <p:txBody>
          <a:bodyPr>
            <a:normAutofit fontScale="47500" lnSpcReduction="20000"/>
          </a:bodyPr>
          <a:lstStyle/>
          <a:p>
            <a:r>
              <a:rPr lang="vi-VN" dirty="0"/>
              <a:t>Hình </a:t>
            </a:r>
            <a:r>
              <a:rPr lang="vi-VN" dirty="0" smtClean="0"/>
              <a:t>trên </a:t>
            </a:r>
            <a:r>
              <a:rPr lang="vi-VN" dirty="0"/>
              <a:t>vẽ sơ đồ mạch QR flyback với các thành phần ký sinh (L</a:t>
            </a:r>
            <a:r>
              <a:rPr lang="vi-VN" baseline="-25000" dirty="0"/>
              <a:t>leak</a:t>
            </a:r>
            <a:r>
              <a:rPr lang="vi-VN" dirty="0"/>
              <a:t>, </a:t>
            </a:r>
            <a:r>
              <a:rPr lang="vi-VN" dirty="0" smtClean="0"/>
              <a:t>C</a:t>
            </a:r>
            <a:r>
              <a:rPr lang="vi-VN" baseline="-25000" dirty="0"/>
              <a:t>D</a:t>
            </a:r>
            <a:r>
              <a:rPr lang="vi-VN" dirty="0" smtClean="0"/>
              <a:t>) </a:t>
            </a:r>
            <a:r>
              <a:rPr lang="vi-VN" dirty="0"/>
              <a:t>và giản đồ các đường cong tín hiệu dạng sóng điện áp DS của mosfet sơ cấp trong một mạch flyback hoạt động ở chế độ dẫn điện gián đoạn (DCM). </a:t>
            </a:r>
          </a:p>
          <a:p>
            <a:r>
              <a:rPr lang="vi-VN" dirty="0"/>
              <a:t>Các thành phần trong sơ đồ </a:t>
            </a:r>
            <a:r>
              <a:rPr lang="vi-VN" dirty="0" smtClean="0"/>
              <a:t>slide 4 </a:t>
            </a:r>
            <a:r>
              <a:rPr lang="vi-VN" dirty="0"/>
              <a:t>là: </a:t>
            </a:r>
          </a:p>
          <a:p>
            <a:r>
              <a:rPr lang="vi-VN" dirty="0"/>
              <a:t>L</a:t>
            </a:r>
            <a:r>
              <a:rPr lang="vi-VN" baseline="-25000" dirty="0"/>
              <a:t>m</a:t>
            </a:r>
            <a:r>
              <a:rPr lang="vi-VN" dirty="0"/>
              <a:t> – điện cảm từ hóa biến áp, đặc trưng cho tích lũy năng lượng biến áp truyền cho thứ cấp.</a:t>
            </a:r>
          </a:p>
          <a:p>
            <a:r>
              <a:rPr lang="vi-VN" dirty="0"/>
              <a:t>L</a:t>
            </a:r>
            <a:r>
              <a:rPr lang="vi-VN" baseline="-25000" dirty="0"/>
              <a:t>lk</a:t>
            </a:r>
            <a:r>
              <a:rPr lang="vi-VN" dirty="0"/>
              <a:t> là độ tự cảm rò, đặc trưng cho từ thông được tạo ra bởi số vòng sơ cấp và không móc vòng sang thứ cấp. Nó lưu trữ năng lượng không được chuyển đến thứ cấp mà được chuyển giao hoặc tiêu tan các nơi khác. Năng lượng lưu trữ trong L</a:t>
            </a:r>
            <a:r>
              <a:rPr lang="vi-VN" baseline="-25000" dirty="0"/>
              <a:t>lk</a:t>
            </a:r>
            <a:r>
              <a:rPr lang="vi-VN" dirty="0"/>
              <a:t> là nguyên nhân của sự tăng đột biến quá áp lớn (gai điện áp) trên máng của MOSFET tại lúc tắt (cuối T</a:t>
            </a:r>
            <a:r>
              <a:rPr lang="vi-VN" baseline="-25000" dirty="0"/>
              <a:t>ON</a:t>
            </a:r>
            <a:r>
              <a:rPr lang="vi-VN" dirty="0"/>
              <a:t> đầu T</a:t>
            </a:r>
            <a:r>
              <a:rPr lang="vi-VN" baseline="-25000" dirty="0"/>
              <a:t>OFF</a:t>
            </a:r>
            <a:r>
              <a:rPr lang="vi-VN" dirty="0"/>
              <a:t>). </a:t>
            </a:r>
          </a:p>
          <a:p>
            <a:r>
              <a:rPr lang="vi-VN" dirty="0" smtClean="0"/>
              <a:t>C</a:t>
            </a:r>
            <a:r>
              <a:rPr lang="vi-VN" baseline="-25000" dirty="0"/>
              <a:t>d</a:t>
            </a:r>
            <a:r>
              <a:rPr lang="vi-VN" dirty="0" smtClean="0"/>
              <a:t> </a:t>
            </a:r>
            <a:r>
              <a:rPr lang="vi-VN" dirty="0"/>
              <a:t>là tổng điện dung của nút D. Nó là tổng hợp của điện dung trong mosfet Coss, điện dung ký sinh biến áp, điện dung kí sinh của mạch lắp ráp (ví dụ như một tản nhiệt) cũng như những thành phần khác từ phía thứ cấp, chẳng hạn như một mạch R-C trên các diode chỉnh lưu. Thành phần này là nguyên nhân gây dao động DĐ1 trên </a:t>
            </a:r>
            <a:r>
              <a:rPr lang="vi-VN" dirty="0"/>
              <a:t>hình b slide 4 khi </a:t>
            </a:r>
            <a:r>
              <a:rPr lang="vi-VN" dirty="0"/>
              <a:t>nó cộng hưởng với từ cảm rò biến áp (L</a:t>
            </a:r>
            <a:r>
              <a:rPr lang="vi-VN" baseline="-25000" dirty="0"/>
              <a:t>lk</a:t>
            </a:r>
            <a:r>
              <a:rPr lang="vi-VN" dirty="0"/>
              <a:t>), và dao động DĐ2 trên hình </a:t>
            </a:r>
            <a:r>
              <a:rPr lang="vi-VN" dirty="0" smtClean="0"/>
              <a:t>b slide 4 </a:t>
            </a:r>
            <a:r>
              <a:rPr lang="vi-VN" dirty="0"/>
              <a:t>khi nó cộng hưởng với từ cảm chính của biến áp (L</a:t>
            </a:r>
            <a:r>
              <a:rPr lang="vi-VN" baseline="-25000" dirty="0"/>
              <a:t>lk</a:t>
            </a:r>
            <a:r>
              <a:rPr lang="vi-VN" dirty="0"/>
              <a:t>) </a:t>
            </a:r>
          </a:p>
          <a:p>
            <a:r>
              <a:rPr lang="vi-VN" dirty="0"/>
              <a:t>Năng lượng do </a:t>
            </a:r>
            <a:r>
              <a:rPr lang="vi-VN" dirty="0" smtClean="0"/>
              <a:t>C</a:t>
            </a:r>
            <a:r>
              <a:rPr lang="vi-VN" baseline="-25000" dirty="0"/>
              <a:t>d</a:t>
            </a:r>
            <a:r>
              <a:rPr lang="vi-VN" dirty="0" smtClean="0"/>
              <a:t> </a:t>
            </a:r>
            <a:r>
              <a:rPr lang="vi-VN" dirty="0"/>
              <a:t>tích lũy được xả ra bên trong MOSFET khi nó được đóng, do đó gây ra một gai dòng điện. Gai này không chỉ gây thêm tổn thất thêm trong MOSFET mà còn có thể gây ra nhiễu, đặc biệt là trong trường hợp điều chỉnh ở chế độ dòng điện và tải nhỏ. </a:t>
            </a:r>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5</a:t>
            </a:fld>
            <a:endParaRPr lang="en-US"/>
          </a:p>
        </p:txBody>
      </p:sp>
    </p:spTree>
    <p:extLst>
      <p:ext uri="{BB962C8B-B14F-4D97-AF65-F5344CB8AC3E}">
        <p14:creationId xmlns:p14="http://schemas.microsoft.com/office/powerpoint/2010/main" val="2749488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Nguyên lý </a:t>
            </a:r>
            <a:endParaRPr lang="en-US" b="1" dirty="0"/>
          </a:p>
        </p:txBody>
      </p:sp>
      <p:sp>
        <p:nvSpPr>
          <p:cNvPr id="3" name="Content Placeholder 2"/>
          <p:cNvSpPr>
            <a:spLocks noGrp="1"/>
          </p:cNvSpPr>
          <p:nvPr>
            <p:ph idx="1"/>
          </p:nvPr>
        </p:nvSpPr>
        <p:spPr>
          <a:xfrm>
            <a:off x="457200" y="1524000"/>
            <a:ext cx="8229600" cy="457200"/>
          </a:xfrm>
        </p:spPr>
        <p:txBody>
          <a:bodyPr>
            <a:normAutofit/>
          </a:bodyPr>
          <a:lstStyle/>
          <a:p>
            <a:pPr marL="0" indent="0">
              <a:buNone/>
            </a:pPr>
            <a:r>
              <a:rPr lang="vi-VN" sz="2400" dirty="0" smtClean="0"/>
              <a:t>Điện cảm rò là gì</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398"/>
            <a:ext cx="5181600" cy="2640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876800"/>
            <a:ext cx="2057400" cy="92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9" y="5029199"/>
            <a:ext cx="3886935" cy="77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612992"/>
            <a:ext cx="3143250" cy="1529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686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Nguyên lý </a:t>
            </a:r>
            <a:endParaRPr lang="en-US" b="1" dirty="0"/>
          </a:p>
        </p:txBody>
      </p:sp>
      <p:sp>
        <p:nvSpPr>
          <p:cNvPr id="3" name="Content Placeholder 2"/>
          <p:cNvSpPr>
            <a:spLocks noGrp="1"/>
          </p:cNvSpPr>
          <p:nvPr>
            <p:ph idx="1"/>
          </p:nvPr>
        </p:nvSpPr>
        <p:spPr>
          <a:xfrm>
            <a:off x="457200" y="1524000"/>
            <a:ext cx="8229600" cy="4572000"/>
          </a:xfrm>
        </p:spPr>
        <p:txBody>
          <a:bodyPr>
            <a:normAutofit/>
          </a:bodyPr>
          <a:lstStyle/>
          <a:p>
            <a:pPr marL="0" indent="0">
              <a:buNone/>
            </a:pPr>
            <a:r>
              <a:rPr lang="vi-VN" sz="2400" dirty="0" smtClean="0"/>
              <a:t>Cách đo điện cảm từ hóa và điện cảm rò</a:t>
            </a:r>
          </a:p>
          <a:p>
            <a:r>
              <a:rPr lang="vi-VN" sz="2400" i="1" dirty="0"/>
              <a:t>Thông số L</a:t>
            </a:r>
            <a:r>
              <a:rPr lang="vi-VN" sz="2400" i="1" baseline="-25000" dirty="0"/>
              <a:t>p</a:t>
            </a:r>
            <a:r>
              <a:rPr lang="vi-VN" sz="2400" i="1" dirty="0"/>
              <a:t> và L</a:t>
            </a:r>
            <a:r>
              <a:rPr lang="vi-VN" sz="2400" i="1" baseline="-25000" dirty="0"/>
              <a:t>r</a:t>
            </a:r>
            <a:r>
              <a:rPr lang="vi-VN" sz="2400" i="1" dirty="0"/>
              <a:t> của máy biến áp được xác định trong bước 6. Sau khi chế tạo xong biến áp các giá trị L</a:t>
            </a:r>
            <a:r>
              <a:rPr lang="vi-VN" sz="2400" i="1" baseline="-25000" dirty="0"/>
              <a:t>p</a:t>
            </a:r>
            <a:r>
              <a:rPr lang="vi-VN" sz="2400" i="1" dirty="0"/>
              <a:t> và L</a:t>
            </a:r>
            <a:r>
              <a:rPr lang="vi-VN" sz="2400" i="1" baseline="-25000" dirty="0"/>
              <a:t>r</a:t>
            </a:r>
            <a:r>
              <a:rPr lang="vi-VN" sz="2400" i="1" dirty="0"/>
              <a:t> có thể xác định bằng thực nghiệm  như sau: </a:t>
            </a:r>
            <a:endParaRPr lang="vi-VN" sz="2400" dirty="0"/>
          </a:p>
          <a:p>
            <a:pPr lvl="0"/>
            <a:r>
              <a:rPr lang="vi-VN" sz="2400" i="1" dirty="0"/>
              <a:t>L</a:t>
            </a:r>
            <a:r>
              <a:rPr lang="vi-VN" sz="2400" i="1" baseline="-25000" dirty="0"/>
              <a:t>p</a:t>
            </a:r>
            <a:r>
              <a:rPr lang="vi-VN" sz="2400" i="1" dirty="0"/>
              <a:t> = L</a:t>
            </a:r>
            <a:r>
              <a:rPr lang="vi-VN" sz="2400" i="1" baseline="-25000" dirty="0"/>
              <a:t>m</a:t>
            </a:r>
            <a:r>
              <a:rPr lang="vi-VN" sz="2400" i="1" dirty="0"/>
              <a:t> +L</a:t>
            </a:r>
            <a:r>
              <a:rPr lang="vi-VN" sz="2400" i="1" baseline="-25000" dirty="0"/>
              <a:t>lk</a:t>
            </a:r>
            <a:r>
              <a:rPr lang="vi-VN" sz="2400" i="1" dirty="0"/>
              <a:t> đo bằng cách hở mạch thứ cấp </a:t>
            </a:r>
            <a:endParaRPr lang="vi-VN" sz="2400" dirty="0"/>
          </a:p>
          <a:p>
            <a:pPr lvl="0"/>
            <a:r>
              <a:rPr lang="vi-VN" sz="2400" i="1" dirty="0"/>
              <a:t>L</a:t>
            </a:r>
            <a:r>
              <a:rPr lang="vi-VN" sz="2400" i="1" baseline="-25000" dirty="0"/>
              <a:t>r</a:t>
            </a:r>
            <a:r>
              <a:rPr lang="vi-VN" sz="2400" i="1" dirty="0"/>
              <a:t> = L</a:t>
            </a:r>
            <a:r>
              <a:rPr lang="vi-VN" sz="2400" i="1" baseline="-25000" dirty="0"/>
              <a:t>lk</a:t>
            </a:r>
            <a:r>
              <a:rPr lang="vi-VN" sz="2400" i="1" dirty="0"/>
              <a:t> đo bằng cách ngắn mạch thứ cấp.  </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7</a:t>
            </a:fld>
            <a:endParaRPr lang="en-US"/>
          </a:p>
        </p:txBody>
      </p:sp>
    </p:spTree>
    <p:extLst>
      <p:ext uri="{BB962C8B-B14F-4D97-AF65-F5344CB8AC3E}">
        <p14:creationId xmlns:p14="http://schemas.microsoft.com/office/powerpoint/2010/main" val="2487755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Nguyên lý </a:t>
            </a:r>
            <a:endParaRPr lang="en-US" b="1" dirty="0"/>
          </a:p>
        </p:txBody>
      </p:sp>
      <p:sp>
        <p:nvSpPr>
          <p:cNvPr id="3" name="Content Placeholder 2"/>
          <p:cNvSpPr>
            <a:spLocks noGrp="1"/>
          </p:cNvSpPr>
          <p:nvPr>
            <p:ph idx="1"/>
          </p:nvPr>
        </p:nvSpPr>
        <p:spPr>
          <a:xfrm>
            <a:off x="457200" y="1524000"/>
            <a:ext cx="8229600" cy="4572000"/>
          </a:xfrm>
        </p:spPr>
        <p:txBody>
          <a:bodyPr>
            <a:normAutofit/>
          </a:bodyPr>
          <a:lstStyle/>
          <a:p>
            <a:pPr marL="0" indent="0">
              <a:buNone/>
            </a:pPr>
            <a:r>
              <a:rPr lang="vi-VN" sz="2400" dirty="0" smtClean="0"/>
              <a:t>Ví dụ về quan hệ điện cảm rò và điện cảm từ hóa</a:t>
            </a:r>
          </a:p>
          <a:p>
            <a:r>
              <a:rPr lang="vi-VN" sz="2400" i="1" dirty="0" smtClean="0"/>
              <a:t>Bảng dưới cho </a:t>
            </a:r>
            <a:r>
              <a:rPr lang="vi-VN" sz="2400" i="1" dirty="0"/>
              <a:t>ví dụ đo L</a:t>
            </a:r>
            <a:r>
              <a:rPr lang="vi-VN" sz="2400" i="1" baseline="-25000" dirty="0"/>
              <a:t>p</a:t>
            </a:r>
            <a:r>
              <a:rPr lang="vi-VN" sz="2400" i="1" dirty="0"/>
              <a:t> và L</a:t>
            </a:r>
            <a:r>
              <a:rPr lang="vi-VN" sz="2400" i="1" baseline="-25000" dirty="0"/>
              <a:t>r</a:t>
            </a:r>
            <a:r>
              <a:rPr lang="vi-VN" sz="2400" i="1" dirty="0"/>
              <a:t> giá trị với độ dài khe hở khác nhau của một biến áp chế tạo theo kiểu này [R.9].</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8</a:t>
            </a:fld>
            <a:endParaRPr lang="en-US"/>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1219200" y="2895600"/>
            <a:ext cx="6858000" cy="3200400"/>
          </a:xfrm>
          <a:prstGeom prst="rect">
            <a:avLst/>
          </a:prstGeom>
        </p:spPr>
      </p:pic>
    </p:spTree>
    <p:extLst>
      <p:ext uri="{BB962C8B-B14F-4D97-AF65-F5344CB8AC3E}">
        <p14:creationId xmlns:p14="http://schemas.microsoft.com/office/powerpoint/2010/main" val="1249101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Nguyên lý </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24000"/>
                <a:ext cx="8229600" cy="5029200"/>
              </a:xfrm>
            </p:spPr>
            <p:txBody>
              <a:bodyPr>
                <a:normAutofit fontScale="85000" lnSpcReduction="20000"/>
              </a:bodyPr>
              <a:lstStyle/>
              <a:p>
                <a:r>
                  <a:rPr lang="vi-VN" dirty="0"/>
                  <a:t>Trong mỗi chu kỳ đóng cắt các khoảng thời gian t</a:t>
                </a:r>
                <a:r>
                  <a:rPr lang="vi-VN" baseline="-25000" dirty="0"/>
                  <a:t>ON</a:t>
                </a:r>
                <a:r>
                  <a:rPr lang="vi-VN" dirty="0"/>
                  <a:t>, t</a:t>
                </a:r>
                <a:r>
                  <a:rPr lang="vi-VN" baseline="-25000" dirty="0"/>
                  <a:t>off</a:t>
                </a:r>
                <a:r>
                  <a:rPr lang="vi-VN" dirty="0"/>
                  <a:t>, t</a:t>
                </a:r>
                <a:r>
                  <a:rPr lang="vi-VN" baseline="-25000" dirty="0"/>
                  <a:t>F</a:t>
                </a:r>
                <a:r>
                  <a:rPr lang="vi-VN" dirty="0"/>
                  <a:t> có thể tính có thể tính:</a:t>
                </a:r>
              </a:p>
              <a:p>
                <a14:m>
                  <m:oMath xmlns:m="http://schemas.openxmlformats.org/officeDocument/2006/math">
                    <m:sSub>
                      <m:sSubPr>
                        <m:ctrlPr>
                          <a:rPr lang="vi-VN" i="1">
                            <a:latin typeface="Cambria Math"/>
                          </a:rPr>
                        </m:ctrlPr>
                      </m:sSubPr>
                      <m:e>
                        <m:r>
                          <a:rPr lang="vi-VN" i="1">
                            <a:latin typeface="Cambria Math"/>
                          </a:rPr>
                          <m:t>𝑡</m:t>
                        </m:r>
                      </m:e>
                      <m:sub>
                        <m:r>
                          <a:rPr lang="vi-VN" i="1">
                            <a:latin typeface="Cambria Math"/>
                          </a:rPr>
                          <m:t>𝑜𝑛</m:t>
                        </m:r>
                      </m:sub>
                    </m:sSub>
                    <m:r>
                      <a:rPr lang="vi-VN" i="1">
                        <a:latin typeface="Cambria Math"/>
                      </a:rPr>
                      <m:t>=</m:t>
                    </m:r>
                    <m:f>
                      <m:fPr>
                        <m:ctrlPr>
                          <a:rPr lang="vi-VN" i="1">
                            <a:latin typeface="Cambria Math"/>
                          </a:rPr>
                        </m:ctrlPr>
                      </m:fPr>
                      <m:num>
                        <m:sSub>
                          <m:sSubPr>
                            <m:ctrlPr>
                              <a:rPr lang="vi-VN" i="1">
                                <a:latin typeface="Cambria Math"/>
                              </a:rPr>
                            </m:ctrlPr>
                          </m:sSubPr>
                          <m:e>
                            <m:r>
                              <a:rPr lang="vi-VN" i="1">
                                <a:latin typeface="Cambria Math"/>
                              </a:rPr>
                              <m:t>𝐿</m:t>
                            </m:r>
                          </m:e>
                          <m:sub>
                            <m:r>
                              <a:rPr lang="vi-VN" i="1">
                                <a:latin typeface="Cambria Math"/>
                              </a:rPr>
                              <m:t>𝑚</m:t>
                            </m:r>
                          </m:sub>
                        </m:sSub>
                        <m:r>
                          <a:rPr lang="vi-VN" i="1">
                            <a:latin typeface="Cambria Math"/>
                          </a:rPr>
                          <m:t>.</m:t>
                        </m:r>
                        <m:sSub>
                          <m:sSubPr>
                            <m:ctrlPr>
                              <a:rPr lang="vi-VN" i="1">
                                <a:latin typeface="Cambria Math"/>
                              </a:rPr>
                            </m:ctrlPr>
                          </m:sSubPr>
                          <m:e>
                            <m:r>
                              <a:rPr lang="vi-VN" i="1">
                                <a:latin typeface="Cambria Math"/>
                              </a:rPr>
                              <m:t>𝐼</m:t>
                            </m:r>
                          </m:e>
                          <m:sub>
                            <m:r>
                              <a:rPr lang="vi-VN" i="1">
                                <a:latin typeface="Cambria Math"/>
                              </a:rPr>
                              <m:t>𝑝</m:t>
                            </m:r>
                            <m:r>
                              <a:rPr lang="vi-VN" i="1">
                                <a:latin typeface="Cambria Math"/>
                              </a:rPr>
                              <m:t> </m:t>
                            </m:r>
                            <m:r>
                              <a:rPr lang="vi-VN" i="1">
                                <a:latin typeface="Cambria Math"/>
                              </a:rPr>
                              <m:t>𝑝𝑖𝑘</m:t>
                            </m:r>
                          </m:sub>
                        </m:sSub>
                      </m:num>
                      <m:den>
                        <m:sSub>
                          <m:sSubPr>
                            <m:ctrlPr>
                              <a:rPr lang="vi-VN" i="1">
                                <a:latin typeface="Cambria Math"/>
                              </a:rPr>
                            </m:ctrlPr>
                          </m:sSubPr>
                          <m:e>
                            <m:r>
                              <a:rPr lang="vi-VN" i="1">
                                <a:latin typeface="Cambria Math"/>
                              </a:rPr>
                              <m:t>𝑉</m:t>
                            </m:r>
                          </m:e>
                          <m:sub>
                            <m:r>
                              <a:rPr lang="vi-VN" i="1">
                                <a:latin typeface="Cambria Math"/>
                              </a:rPr>
                              <m:t>𝑖𝑛</m:t>
                            </m:r>
                          </m:sub>
                        </m:sSub>
                      </m:den>
                    </m:f>
                    <m:r>
                      <a:rPr lang="vi-VN" i="1">
                        <a:latin typeface="Cambria Math"/>
                      </a:rPr>
                      <m:t>.</m:t>
                    </m:r>
                  </m:oMath>
                </a14:m>
                <a:r>
                  <a:rPr lang="vi-VN" dirty="0" smtClean="0"/>
                  <a:t> </a:t>
                </a:r>
                <a:r>
                  <a:rPr lang="vi-VN" dirty="0"/>
                  <a:t>				</a:t>
                </a:r>
                <a:endParaRPr lang="vi-VN" i="1" dirty="0" smtClean="0"/>
              </a:p>
              <a:p>
                <a14:m>
                  <m:oMath xmlns:m="http://schemas.openxmlformats.org/officeDocument/2006/math">
                    <m:sSub>
                      <m:sSubPr>
                        <m:ctrlPr>
                          <a:rPr lang="vi-VN" i="1">
                            <a:latin typeface="Cambria Math"/>
                          </a:rPr>
                        </m:ctrlPr>
                      </m:sSubPr>
                      <m:e>
                        <m:r>
                          <a:rPr lang="vi-VN" i="1">
                            <a:latin typeface="Cambria Math"/>
                          </a:rPr>
                          <m:t>𝑡</m:t>
                        </m:r>
                      </m:e>
                      <m:sub>
                        <m:r>
                          <a:rPr lang="vi-VN" i="1">
                            <a:latin typeface="Cambria Math"/>
                          </a:rPr>
                          <m:t>𝑜𝑓𝑓</m:t>
                        </m:r>
                      </m:sub>
                    </m:sSub>
                    <m:r>
                      <a:rPr lang="vi-VN" i="1">
                        <a:latin typeface="Cambria Math"/>
                      </a:rPr>
                      <m:t>=</m:t>
                    </m:r>
                    <m:f>
                      <m:fPr>
                        <m:ctrlPr>
                          <a:rPr lang="vi-VN" i="1">
                            <a:latin typeface="Cambria Math"/>
                          </a:rPr>
                        </m:ctrlPr>
                      </m:fPr>
                      <m:num>
                        <m:sSub>
                          <m:sSubPr>
                            <m:ctrlPr>
                              <a:rPr lang="vi-VN" i="1">
                                <a:latin typeface="Cambria Math"/>
                              </a:rPr>
                            </m:ctrlPr>
                          </m:sSubPr>
                          <m:e>
                            <m:r>
                              <a:rPr lang="vi-VN" i="1">
                                <a:latin typeface="Cambria Math"/>
                              </a:rPr>
                              <m:t>𝐿</m:t>
                            </m:r>
                          </m:e>
                          <m:sub>
                            <m:r>
                              <a:rPr lang="vi-VN" i="1">
                                <a:latin typeface="Cambria Math"/>
                              </a:rPr>
                              <m:t>𝑚</m:t>
                            </m:r>
                          </m:sub>
                        </m:sSub>
                        <m:r>
                          <a:rPr lang="vi-VN" i="1">
                            <a:latin typeface="Cambria Math"/>
                          </a:rPr>
                          <m:t>.</m:t>
                        </m:r>
                        <m:sSub>
                          <m:sSubPr>
                            <m:ctrlPr>
                              <a:rPr lang="vi-VN" i="1">
                                <a:latin typeface="Cambria Math"/>
                              </a:rPr>
                            </m:ctrlPr>
                          </m:sSubPr>
                          <m:e>
                            <m:r>
                              <a:rPr lang="vi-VN" i="1">
                                <a:latin typeface="Cambria Math"/>
                              </a:rPr>
                              <m:t>𝐼</m:t>
                            </m:r>
                          </m:e>
                          <m:sub>
                            <m:r>
                              <a:rPr lang="vi-VN" i="1">
                                <a:latin typeface="Cambria Math"/>
                              </a:rPr>
                              <m:t>𝑝</m:t>
                            </m:r>
                            <m:r>
                              <a:rPr lang="vi-VN" i="1">
                                <a:latin typeface="Cambria Math"/>
                              </a:rPr>
                              <m:t> </m:t>
                            </m:r>
                            <m:r>
                              <a:rPr lang="vi-VN" i="1">
                                <a:latin typeface="Cambria Math"/>
                              </a:rPr>
                              <m:t>𝑝𝑖𝑘</m:t>
                            </m:r>
                          </m:sub>
                        </m:sSub>
                      </m:num>
                      <m:den>
                        <m:r>
                          <a:rPr lang="vi-VN" i="1">
                            <a:latin typeface="Cambria Math"/>
                          </a:rPr>
                          <m:t>𝑛</m:t>
                        </m:r>
                        <m:r>
                          <a:rPr lang="vi-VN" i="1">
                            <a:latin typeface="Cambria Math"/>
                          </a:rPr>
                          <m:t>.</m:t>
                        </m:r>
                        <m:sSub>
                          <m:sSubPr>
                            <m:ctrlPr>
                              <a:rPr lang="vi-VN" i="1">
                                <a:latin typeface="Cambria Math"/>
                              </a:rPr>
                            </m:ctrlPr>
                          </m:sSubPr>
                          <m:e>
                            <m:r>
                              <a:rPr lang="vi-VN" i="1">
                                <a:latin typeface="Cambria Math"/>
                              </a:rPr>
                              <m:t>𝑉</m:t>
                            </m:r>
                          </m:e>
                          <m:sub>
                            <m:r>
                              <a:rPr lang="vi-VN" i="1">
                                <a:latin typeface="Cambria Math"/>
                              </a:rPr>
                              <m:t>𝑂</m:t>
                            </m:r>
                          </m:sub>
                        </m:sSub>
                      </m:den>
                    </m:f>
                  </m:oMath>
                </a14:m>
                <a:r>
                  <a:rPr lang="vi-VN" dirty="0"/>
                  <a:t>						</a:t>
                </a:r>
                <a:r>
                  <a:rPr lang="vi-VN" dirty="0" smtClean="0"/>
                  <a:t>Trong </a:t>
                </a:r>
                <a:r>
                  <a:rPr lang="vi-VN" dirty="0"/>
                  <a:t>đó: L</a:t>
                </a:r>
                <a:r>
                  <a:rPr lang="vi-VN" baseline="-25000" dirty="0"/>
                  <a:t>m</a:t>
                </a:r>
                <a:r>
                  <a:rPr lang="vi-VN" dirty="0"/>
                  <a:t> – điện cảm từ hóa biến áp</a:t>
                </a:r>
              </a:p>
              <a:p>
                <a:r>
                  <a:rPr lang="vi-VN" dirty="0"/>
                  <a:t>Trường hợp lý tưởng, mạch điểu khiển đóng mosfet tại điểm lõm thứ nhất</a:t>
                </a:r>
              </a:p>
              <a:p>
                <a14:m>
                  <m:oMath xmlns:m="http://schemas.openxmlformats.org/officeDocument/2006/math">
                    <m:sSub>
                      <m:sSubPr>
                        <m:ctrlPr>
                          <a:rPr lang="vi-VN" i="1">
                            <a:latin typeface="Cambria Math"/>
                          </a:rPr>
                        </m:ctrlPr>
                      </m:sSubPr>
                      <m:e>
                        <m:r>
                          <a:rPr lang="vi-VN" i="1">
                            <a:latin typeface="Cambria Math"/>
                          </a:rPr>
                          <m:t>𝑡</m:t>
                        </m:r>
                      </m:e>
                      <m:sub>
                        <m:r>
                          <a:rPr lang="vi-VN" i="1">
                            <a:latin typeface="Cambria Math"/>
                          </a:rPr>
                          <m:t>𝐹</m:t>
                        </m:r>
                        <m:r>
                          <a:rPr lang="vi-VN" i="1">
                            <a:latin typeface="Cambria Math"/>
                          </a:rPr>
                          <m:t>1</m:t>
                        </m:r>
                      </m:sub>
                    </m:sSub>
                    <m:r>
                      <a:rPr lang="vi-VN" i="1">
                        <a:latin typeface="Cambria Math"/>
                      </a:rPr>
                      <m:t>=</m:t>
                    </m:r>
                    <m:r>
                      <a:rPr lang="vi-VN" i="1">
                        <a:latin typeface="Cambria Math"/>
                      </a:rPr>
                      <m:t>𝜋</m:t>
                    </m:r>
                    <m:r>
                      <a:rPr lang="vi-VN" i="1">
                        <a:latin typeface="Cambria Math"/>
                      </a:rPr>
                      <m:t>.</m:t>
                    </m:r>
                    <m:rad>
                      <m:radPr>
                        <m:degHide m:val="on"/>
                        <m:ctrlPr>
                          <a:rPr lang="vi-VN" i="1">
                            <a:latin typeface="Cambria Math"/>
                          </a:rPr>
                        </m:ctrlPr>
                      </m:radPr>
                      <m:deg/>
                      <m:e>
                        <m:sSub>
                          <m:sSubPr>
                            <m:ctrlPr>
                              <a:rPr lang="vi-VN" i="1">
                                <a:latin typeface="Cambria Math"/>
                              </a:rPr>
                            </m:ctrlPr>
                          </m:sSubPr>
                          <m:e>
                            <m:r>
                              <a:rPr lang="vi-VN" i="1">
                                <a:latin typeface="Cambria Math"/>
                              </a:rPr>
                              <m:t>𝐿</m:t>
                            </m:r>
                          </m:e>
                          <m:sub>
                            <m:r>
                              <a:rPr lang="vi-VN" i="1">
                                <a:latin typeface="Cambria Math"/>
                              </a:rPr>
                              <m:t>𝑚</m:t>
                            </m:r>
                          </m:sub>
                        </m:sSub>
                        <m:r>
                          <a:rPr lang="vi-VN" i="1">
                            <a:latin typeface="Cambria Math"/>
                          </a:rPr>
                          <m:t>.</m:t>
                        </m:r>
                        <m:sSub>
                          <m:sSubPr>
                            <m:ctrlPr>
                              <a:rPr lang="vi-VN" i="1">
                                <a:latin typeface="Cambria Math"/>
                              </a:rPr>
                            </m:ctrlPr>
                          </m:sSubPr>
                          <m:e>
                            <m:r>
                              <a:rPr lang="vi-VN" i="1">
                                <a:latin typeface="Cambria Math"/>
                              </a:rPr>
                              <m:t>𝐶</m:t>
                            </m:r>
                          </m:e>
                          <m:sub>
                            <m:r>
                              <a:rPr lang="vi-VN" i="1">
                                <a:latin typeface="Cambria Math"/>
                              </a:rPr>
                              <m:t>𝑇𝑂𝑇</m:t>
                            </m:r>
                          </m:sub>
                        </m:sSub>
                      </m:e>
                    </m:rad>
                  </m:oMath>
                </a14:m>
                <a:r>
                  <a:rPr lang="vi-VN" dirty="0"/>
                  <a:t>						</a:t>
                </a:r>
                <a:r>
                  <a:rPr lang="vi-VN" dirty="0" smtClean="0"/>
                  <a:t>Tần </a:t>
                </a:r>
                <a:r>
                  <a:rPr lang="vi-VN" dirty="0"/>
                  <a:t>số chuyển mạch có thể tính</a:t>
                </a:r>
              </a:p>
              <a:p>
                <a14:m>
                  <m:oMath xmlns:m="http://schemas.openxmlformats.org/officeDocument/2006/math">
                    <m:sSub>
                      <m:sSubPr>
                        <m:ctrlPr>
                          <a:rPr lang="vi-VN" i="1">
                            <a:latin typeface="Cambria Math"/>
                          </a:rPr>
                        </m:ctrlPr>
                      </m:sSubPr>
                      <m:e>
                        <m:r>
                          <a:rPr lang="vi-VN" i="1">
                            <a:latin typeface="Cambria Math"/>
                          </a:rPr>
                          <m:t>𝑓</m:t>
                        </m:r>
                      </m:e>
                      <m:sub>
                        <m:r>
                          <a:rPr lang="vi-VN" i="1">
                            <a:latin typeface="Cambria Math"/>
                          </a:rPr>
                          <m:t>𝑠</m:t>
                        </m:r>
                      </m:sub>
                    </m:sSub>
                    <m:r>
                      <a:rPr lang="vi-VN" i="1">
                        <a:latin typeface="Cambria Math"/>
                      </a:rPr>
                      <m:t>=</m:t>
                    </m:r>
                    <m:f>
                      <m:fPr>
                        <m:ctrlPr>
                          <a:rPr lang="vi-VN" i="1">
                            <a:latin typeface="Cambria Math"/>
                          </a:rPr>
                        </m:ctrlPr>
                      </m:fPr>
                      <m:num>
                        <m:r>
                          <a:rPr lang="vi-VN" i="1">
                            <a:latin typeface="Cambria Math"/>
                          </a:rPr>
                          <m:t>1</m:t>
                        </m:r>
                      </m:num>
                      <m:den>
                        <m:sSub>
                          <m:sSubPr>
                            <m:ctrlPr>
                              <a:rPr lang="vi-VN" i="1">
                                <a:latin typeface="Cambria Math"/>
                              </a:rPr>
                            </m:ctrlPr>
                          </m:sSubPr>
                          <m:e>
                            <m:r>
                              <a:rPr lang="vi-VN" i="1">
                                <a:latin typeface="Cambria Math"/>
                              </a:rPr>
                              <m:t>𝑡</m:t>
                            </m:r>
                          </m:e>
                          <m:sub>
                            <m:r>
                              <a:rPr lang="vi-VN" i="1">
                                <a:latin typeface="Cambria Math"/>
                              </a:rPr>
                              <m:t>𝑜𝑛</m:t>
                            </m:r>
                          </m:sub>
                        </m:sSub>
                        <m:r>
                          <a:rPr lang="vi-VN" i="1">
                            <a:latin typeface="Cambria Math"/>
                          </a:rPr>
                          <m:t>+</m:t>
                        </m:r>
                        <m:sSub>
                          <m:sSubPr>
                            <m:ctrlPr>
                              <a:rPr lang="vi-VN" i="1">
                                <a:latin typeface="Cambria Math"/>
                              </a:rPr>
                            </m:ctrlPr>
                          </m:sSubPr>
                          <m:e>
                            <m:r>
                              <a:rPr lang="vi-VN" i="1">
                                <a:latin typeface="Cambria Math"/>
                              </a:rPr>
                              <m:t>𝑡</m:t>
                            </m:r>
                          </m:e>
                          <m:sub>
                            <m:r>
                              <a:rPr lang="vi-VN" i="1">
                                <a:latin typeface="Cambria Math"/>
                              </a:rPr>
                              <m:t>𝑜𝑓𝑓</m:t>
                            </m:r>
                          </m:sub>
                        </m:sSub>
                        <m:r>
                          <a:rPr lang="vi-VN" i="1">
                            <a:latin typeface="Cambria Math"/>
                          </a:rPr>
                          <m:t>+</m:t>
                        </m:r>
                        <m:sSub>
                          <m:sSubPr>
                            <m:ctrlPr>
                              <a:rPr lang="vi-VN" i="1">
                                <a:latin typeface="Cambria Math"/>
                              </a:rPr>
                            </m:ctrlPr>
                          </m:sSubPr>
                          <m:e>
                            <m:r>
                              <a:rPr lang="vi-VN" i="1">
                                <a:latin typeface="Cambria Math"/>
                              </a:rPr>
                              <m:t>𝑡</m:t>
                            </m:r>
                          </m:e>
                          <m:sub>
                            <m:r>
                              <a:rPr lang="vi-VN" i="1">
                                <a:latin typeface="Cambria Math"/>
                              </a:rPr>
                              <m:t>𝐹</m:t>
                            </m:r>
                          </m:sub>
                        </m:sSub>
                      </m:den>
                    </m:f>
                  </m:oMath>
                </a14:m>
                <a:r>
                  <a:rPr lang="vi-VN"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24000"/>
                <a:ext cx="8229600" cy="5029200"/>
              </a:xfrm>
              <a:blipFill rotWithShape="1">
                <a:blip r:embed="rId2"/>
                <a:stretch>
                  <a:fillRect l="-1185" t="-2667"/>
                </a:stretch>
              </a:blipFill>
            </p:spPr>
            <p:txBody>
              <a:bodyPr/>
              <a:lstStyle/>
              <a:p>
                <a:r>
                  <a:rPr lang="vi-VN">
                    <a:noFill/>
                  </a:rPr>
                  <a:t> </a:t>
                </a:r>
              </a:p>
            </p:txBody>
          </p:sp>
        </mc:Fallback>
      </mc:AlternateContent>
      <p:sp>
        <p:nvSpPr>
          <p:cNvPr id="4" name="Date Placeholder 3"/>
          <p:cNvSpPr>
            <a:spLocks noGrp="1"/>
          </p:cNvSpPr>
          <p:nvPr>
            <p:ph type="dt" sz="half" idx="10"/>
          </p:nvPr>
        </p:nvSpPr>
        <p:spPr/>
        <p:txBody>
          <a:bodyPr/>
          <a:lstStyle/>
          <a:p>
            <a:fld id="{0A7C3C1C-2B38-45D0-8A49-2B3217F21A81}" type="datetime1">
              <a:rPr lang="en-US" smtClean="0"/>
              <a:t>9/22/2019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9</a:t>
            </a:fld>
            <a:endParaRPr lang="en-US"/>
          </a:p>
        </p:txBody>
      </p:sp>
    </p:spTree>
    <p:extLst>
      <p:ext uri="{BB962C8B-B14F-4D97-AF65-F5344CB8AC3E}">
        <p14:creationId xmlns:p14="http://schemas.microsoft.com/office/powerpoint/2010/main" val="897674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2224</TotalTime>
  <Words>2760</Words>
  <Application>Microsoft Office PowerPoint</Application>
  <PresentationFormat>On-screen Show (4:3)</PresentationFormat>
  <Paragraphs>329</Paragraphs>
  <Slides>45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48" baseType="lpstr">
      <vt:lpstr>Office Theme</vt:lpstr>
      <vt:lpstr>Equation.3</vt:lpstr>
      <vt:lpstr>Equation.DSMT4</vt:lpstr>
      <vt:lpstr>Thiết kế driver công suất cao</vt:lpstr>
      <vt:lpstr>Khái quát</vt:lpstr>
      <vt:lpstr>Thiết kế driver theo QR</vt:lpstr>
      <vt:lpstr>1 Nguyên lý </vt:lpstr>
      <vt:lpstr>1 Nguyên lý </vt:lpstr>
      <vt:lpstr>1 Nguyên lý </vt:lpstr>
      <vt:lpstr>1 Nguyên lý </vt:lpstr>
      <vt:lpstr>1 Nguyên lý </vt:lpstr>
      <vt:lpstr>1 Nguyên lý </vt:lpstr>
      <vt:lpstr>1 Nguyên lý </vt:lpstr>
      <vt:lpstr>1 Nguyên lý </vt:lpstr>
      <vt:lpstr>1 Nguyên lý </vt:lpstr>
      <vt:lpstr>2  Các bước thiết kế</vt:lpstr>
      <vt:lpstr>2  Các bước thiết kế</vt:lpstr>
      <vt:lpstr>2  Các bước thiết kế</vt:lpstr>
      <vt:lpstr>2  Các bước thiết kế</vt:lpstr>
      <vt:lpstr>2  Các bước thiết kế</vt:lpstr>
      <vt:lpstr>2  Các bước thiết kế</vt:lpstr>
      <vt:lpstr>2  Các bước thiết kế</vt:lpstr>
      <vt:lpstr>2  Các bước thiết kế</vt:lpstr>
      <vt:lpstr>2  Các bước thiết kế</vt:lpstr>
      <vt:lpstr>2  Các bước thiết kế</vt:lpstr>
      <vt:lpstr>2  Các bước thiết kế</vt:lpstr>
      <vt:lpstr>2  Các bước thiết kế</vt:lpstr>
      <vt:lpstr>2  Các bước thiết kế</vt:lpstr>
      <vt:lpstr>2  Các bước thiết kế</vt:lpstr>
      <vt:lpstr>2  Các bước thiết kế</vt:lpstr>
      <vt:lpstr>2  Các bước thiết kế</vt:lpstr>
      <vt:lpstr>2  Các bước thiết kế</vt:lpstr>
      <vt:lpstr>2  Các bước thiết kế</vt:lpstr>
      <vt:lpstr>Thiết kế mạch LLC</vt:lpstr>
      <vt:lpstr>1 Nguyên lý </vt:lpstr>
      <vt:lpstr>1. Nguyên lý </vt:lpstr>
      <vt:lpstr>1. Nguyên lý </vt:lpstr>
      <vt:lpstr>1 Nguyên lý </vt:lpstr>
      <vt:lpstr>1 Nguyên lý </vt:lpstr>
      <vt:lpstr>2. Các đại lượng đặc trưng</vt:lpstr>
      <vt:lpstr>2. Các đại lượng đặc trưng</vt:lpstr>
      <vt:lpstr>2. Các đại lượng đặc trưng</vt:lpstr>
      <vt:lpstr>2. Các đại lượng đặc trưng</vt:lpstr>
      <vt:lpstr>2. Các đại lượng đặc trưng</vt:lpstr>
      <vt:lpstr>2. Các đại lượng đặc trưng</vt:lpstr>
      <vt:lpstr>2. Các đại lượng đặc trưng</vt:lpstr>
      <vt:lpstr>3.  Các bước thiết kế</vt:lpstr>
      <vt:lpstr>3.  Các bước thiết kế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Notebook</dc:creator>
  <cp:lastModifiedBy>abc</cp:lastModifiedBy>
  <cp:revision>153</cp:revision>
  <dcterms:created xsi:type="dcterms:W3CDTF">2017-08-21T13:57:01Z</dcterms:created>
  <dcterms:modified xsi:type="dcterms:W3CDTF">2019-09-22T13:37:15Z</dcterms:modified>
</cp:coreProperties>
</file>