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96" r:id="rId4"/>
    <p:sldId id="297" r:id="rId5"/>
    <p:sldId id="298" r:id="rId6"/>
    <p:sldId id="326" r:id="rId7"/>
    <p:sldId id="299" r:id="rId8"/>
    <p:sldId id="300" r:id="rId9"/>
    <p:sldId id="301" r:id="rId10"/>
    <p:sldId id="303" r:id="rId11"/>
    <p:sldId id="304" r:id="rId12"/>
    <p:sldId id="305" r:id="rId13"/>
    <p:sldId id="306" r:id="rId14"/>
    <p:sldId id="307" r:id="rId15"/>
    <p:sldId id="308" r:id="rId16"/>
    <p:sldId id="309" r:id="rId17"/>
    <p:sldId id="311" r:id="rId18"/>
    <p:sldId id="316" r:id="rId19"/>
    <p:sldId id="317" r:id="rId20"/>
    <p:sldId id="318" r:id="rId21"/>
    <p:sldId id="319" r:id="rId22"/>
    <p:sldId id="321" r:id="rId23"/>
    <p:sldId id="322" r:id="rId24"/>
    <p:sldId id="323" r:id="rId25"/>
    <p:sldId id="324" r:id="rId26"/>
    <p:sldId id="325" r:id="rId27"/>
    <p:sldId id="32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9" autoAdjust="0"/>
    <p:restoredTop sz="94660"/>
  </p:normalViewPr>
  <p:slideViewPr>
    <p:cSldViewPr>
      <p:cViewPr>
        <p:scale>
          <a:sx n="82" d="100"/>
          <a:sy n="82" d="100"/>
        </p:scale>
        <p:origin x="-1152" y="-96"/>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5/29/2018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5/29/2018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229600" cy="1470025"/>
          </a:xfrm>
        </p:spPr>
        <p:txBody>
          <a:bodyPr>
            <a:normAutofit/>
          </a:bodyPr>
          <a:lstStyle/>
          <a:p>
            <a:r>
              <a:rPr lang="vi-VN" b="1" dirty="0"/>
              <a:t>Sơ đồ mạch và lựa chọn phần tử</a:t>
            </a:r>
            <a:endParaRPr lang="en-US" b="1" dirty="0"/>
          </a:p>
        </p:txBody>
      </p:sp>
      <p:sp>
        <p:nvSpPr>
          <p:cNvPr id="3" name="Subtitle 2"/>
          <p:cNvSpPr>
            <a:spLocks noGrp="1"/>
          </p:cNvSpPr>
          <p:nvPr>
            <p:ph type="subTitle" idx="1"/>
          </p:nvPr>
        </p:nvSpPr>
        <p:spPr>
          <a:xfrm>
            <a:off x="1371600" y="2895600"/>
            <a:ext cx="6400800" cy="2743200"/>
          </a:xfrm>
        </p:spPr>
        <p:txBody>
          <a:bodyPr>
            <a:normAutofit/>
          </a:bodyPr>
          <a:lstStyle/>
          <a:p>
            <a:pPr marL="514350" indent="-514350" algn="l">
              <a:buAutoNum type="arabicPeriod"/>
            </a:pPr>
            <a:r>
              <a:rPr lang="vi-VN" dirty="0" smtClean="0">
                <a:solidFill>
                  <a:schemeClr val="tx1"/>
                </a:solidFill>
              </a:rPr>
              <a:t>Thiết </a:t>
            </a:r>
            <a:r>
              <a:rPr lang="vi-VN" dirty="0">
                <a:solidFill>
                  <a:schemeClr val="tx1"/>
                </a:solidFill>
              </a:rPr>
              <a:t>kế bộ biến đổi làm việc ở chế độ chuyển mạch </a:t>
            </a:r>
            <a:endParaRPr lang="en-US" dirty="0" smtClean="0">
              <a:solidFill>
                <a:schemeClr val="tx1"/>
              </a:solidFill>
            </a:endParaRPr>
          </a:p>
          <a:p>
            <a:pPr marL="514350" indent="-514350" algn="l">
              <a:buAutoNum type="arabicPeriod"/>
            </a:pPr>
            <a:r>
              <a:rPr lang="vi-VN" dirty="0">
                <a:solidFill>
                  <a:schemeClr val="tx1"/>
                </a:solidFill>
              </a:rPr>
              <a:t>Các phần tử truyền tín hiệu </a:t>
            </a:r>
            <a:endParaRPr lang="en-US" dirty="0" smtClean="0">
              <a:solidFill>
                <a:schemeClr val="tx1"/>
              </a:solidFill>
            </a:endParaRPr>
          </a:p>
          <a:p>
            <a:pPr marL="514350" indent="-514350" algn="l">
              <a:buAutoNum type="arabicPeriod"/>
            </a:pPr>
            <a:r>
              <a:rPr lang="vi-VN" dirty="0">
                <a:solidFill>
                  <a:schemeClr val="tx1"/>
                </a:solidFill>
              </a:rPr>
              <a:t>Lựa chọn các phần tử thụ </a:t>
            </a:r>
            <a:r>
              <a:rPr lang="vi-VN" dirty="0" smtClean="0">
                <a:solidFill>
                  <a:schemeClr val="tx1"/>
                </a:solidFill>
              </a:rPr>
              <a:t>động</a:t>
            </a:r>
            <a:endParaRPr lang="en-US" dirty="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952999"/>
          </a:xfrm>
        </p:spPr>
        <p:txBody>
          <a:bodyPr>
            <a:noAutofit/>
          </a:bodyPr>
          <a:lstStyle/>
          <a:p>
            <a:pPr marL="0" indent="0">
              <a:lnSpc>
                <a:spcPct val="80000"/>
              </a:lnSpc>
              <a:spcBef>
                <a:spcPts val="1200"/>
              </a:spcBef>
              <a:buNone/>
            </a:pPr>
            <a:r>
              <a:rPr lang="vi-VN" sz="2200" b="1" dirty="0">
                <a:solidFill>
                  <a:srgbClr val="00B050"/>
                </a:solidFill>
              </a:rPr>
              <a:t>1 Thiết kế bộ biến đổi làm việc ở chế độ chuyển mạch </a:t>
            </a:r>
            <a:endParaRPr lang="vi-VN" sz="2200" b="1" dirty="0">
              <a:solidFill>
                <a:srgbClr val="00B050"/>
              </a:solidFill>
            </a:endParaRPr>
          </a:p>
          <a:p>
            <a:pPr marL="0" indent="0">
              <a:buNone/>
            </a:pPr>
            <a:r>
              <a:rPr lang="vi-VN" sz="2400" b="1" dirty="0" smtClean="0"/>
              <a:t>Chỉnh </a:t>
            </a:r>
            <a:r>
              <a:rPr lang="vi-VN" sz="2400" b="1" dirty="0" smtClean="0"/>
              <a:t>luu</a:t>
            </a:r>
          </a:p>
          <a:p>
            <a:r>
              <a:rPr lang="vi-VN" sz="2400" dirty="0"/>
              <a:t>Các bộ chỉnh luu ðuợc sử dụng ở phía so cấp và thứ cấp có thể gây ra nhiễu lớn (do ðó phát thải) do chạy dòng ðiện phục hồi của chúng.</a:t>
            </a:r>
          </a:p>
          <a:p>
            <a:r>
              <a:rPr lang="vi-VN" sz="2400" dirty="0"/>
              <a:t>Các thiết bị chuyển mạch nhanh hon cần ít ðiện tích phục hồi hon (dòng ðiện x thời gian) và có thể gây ra nhiễu ít hon. Nhung nếu chúng là loại chuyển mạch cứng, chúng có thể kích thích sự cộng huởng trong các bộ phận chuyển mạch (ðặc biệt là biến áp cách ly) và gây ra xung quá ðộ và phát thải.</a:t>
            </a:r>
          </a:p>
          <a:p>
            <a:r>
              <a:rPr lang="vi-VN" sz="2400" dirty="0"/>
              <a:t>Tốt nhất với EMC là sử dụng các bộ chỉnh luu hoạt ðộng nhanh nhung các ðặc tính chuyển mạch mềm, </a:t>
            </a: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spTree>
    <p:extLst>
      <p:ext uri="{BB962C8B-B14F-4D97-AF65-F5344CB8AC3E}">
        <p14:creationId xmlns:p14="http://schemas.microsoft.com/office/powerpoint/2010/main" val="317570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952999"/>
          </a:xfrm>
        </p:spPr>
        <p:txBody>
          <a:bodyPr>
            <a:normAutofit/>
          </a:bodyPr>
          <a:lstStyle/>
          <a:p>
            <a:pPr marL="0" indent="0">
              <a:lnSpc>
                <a:spcPct val="80000"/>
              </a:lnSpc>
              <a:spcBef>
                <a:spcPts val="1200"/>
              </a:spcBef>
              <a:buNone/>
            </a:pPr>
            <a:r>
              <a:rPr lang="vi-VN" sz="2200" b="1" dirty="0">
                <a:solidFill>
                  <a:srgbClr val="00B050"/>
                </a:solidFill>
              </a:rPr>
              <a:t>1 Thiết kế bộ biến đổi làm việc ở chế độ chuyển mạch </a:t>
            </a:r>
            <a:endParaRPr lang="vi-VN" sz="2200" b="1" dirty="0">
              <a:solidFill>
                <a:srgbClr val="00B050"/>
              </a:solidFill>
            </a:endParaRPr>
          </a:p>
          <a:p>
            <a:pPr marL="0" indent="0">
              <a:buNone/>
            </a:pPr>
            <a:r>
              <a:rPr lang="vi-VN" sz="2400" b="1" dirty="0" smtClean="0"/>
              <a:t>G</a:t>
            </a:r>
            <a:r>
              <a:rPr lang="vi-VN" sz="2400" b="1" dirty="0" smtClean="0"/>
              <a:t>iải </a:t>
            </a:r>
            <a:r>
              <a:rPr lang="vi-VN" sz="2400" b="1" dirty="0"/>
              <a:t>pháp liên quan đến các thành phần từ </a:t>
            </a:r>
            <a:r>
              <a:rPr lang="vi-VN" sz="2400" b="1" dirty="0" smtClean="0"/>
              <a:t>tính</a:t>
            </a:r>
          </a:p>
          <a:p>
            <a:pPr marL="0" indent="0">
              <a:buNone/>
            </a:pPr>
            <a:r>
              <a:rPr lang="vi-VN" sz="2400" dirty="0"/>
              <a:t>Chú ý đặc biệt là các mạch từ của cuộn cảm và biến áp, ví dụ: sử dụng lõi toroids hoặc lõi không có khe hở. Các lõi hình xuyến bằng bột sắt ép có sẵn cho các phần lưu trữ năng lượng từ tính, chúng có khoảng cách không khí phân tán và phát ra những trường thấp hơn các lõi bị có khe hở.</a:t>
            </a:r>
          </a:p>
          <a:p>
            <a:pPr marL="0" indent="0">
              <a:buNone/>
            </a:pPr>
            <a:endParaRPr lang="vi-VN" sz="2400" dirty="0"/>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spTree>
    <p:extLst>
      <p:ext uri="{BB962C8B-B14F-4D97-AF65-F5344CB8AC3E}">
        <p14:creationId xmlns:p14="http://schemas.microsoft.com/office/powerpoint/2010/main" val="317570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vi-VN" dirty="0"/>
              <a:t>1 Thiết kế bộ biến đổi làm việc ở chế độ chuyển mạch </a:t>
            </a:r>
            <a:endParaRPr lang="en-US" dirty="0"/>
          </a:p>
        </p:txBody>
      </p:sp>
      <p:sp>
        <p:nvSpPr>
          <p:cNvPr id="3" name="Content Placeholder 2"/>
          <p:cNvSpPr>
            <a:spLocks noGrp="1"/>
          </p:cNvSpPr>
          <p:nvPr>
            <p:ph idx="1"/>
          </p:nvPr>
        </p:nvSpPr>
        <p:spPr>
          <a:xfrm>
            <a:off x="304800" y="1524000"/>
            <a:ext cx="8229600" cy="4952999"/>
          </a:xfrm>
        </p:spPr>
        <p:txBody>
          <a:bodyPr>
            <a:normAutofit/>
          </a:bodyPr>
          <a:lstStyle/>
          <a:p>
            <a:pPr marL="0" indent="0">
              <a:lnSpc>
                <a:spcPct val="80000"/>
              </a:lnSpc>
              <a:spcBef>
                <a:spcPts val="1200"/>
              </a:spcBef>
              <a:buNone/>
            </a:pPr>
            <a:r>
              <a:rPr lang="vi-VN" sz="2200" b="1" dirty="0">
                <a:solidFill>
                  <a:srgbClr val="00B050"/>
                </a:solidFill>
              </a:rPr>
              <a:t>1 Thiết kế bộ biến đổi làm việc ở chế độ chuyển mạch </a:t>
            </a:r>
            <a:endParaRPr lang="vi-VN" sz="2200" b="1" dirty="0">
              <a:solidFill>
                <a:srgbClr val="00B050"/>
              </a:solidFill>
            </a:endParaRPr>
          </a:p>
          <a:p>
            <a:pPr marL="0" indent="0">
              <a:buNone/>
            </a:pPr>
            <a:r>
              <a:rPr lang="vi-VN" sz="2400" b="1" dirty="0" smtClean="0"/>
              <a:t>G</a:t>
            </a:r>
            <a:r>
              <a:rPr lang="vi-VN" sz="2400" b="1" dirty="0" smtClean="0"/>
              <a:t>iải </a:t>
            </a:r>
            <a:r>
              <a:rPr lang="vi-VN" sz="2400" b="1" dirty="0"/>
              <a:t>pháp liên quan đến các thành phần từ </a:t>
            </a:r>
            <a:r>
              <a:rPr lang="vi-VN" sz="2400" b="1" dirty="0" smtClean="0"/>
              <a:t>tính</a:t>
            </a:r>
          </a:p>
          <a:p>
            <a:pPr marL="0" indent="0">
              <a:buNone/>
            </a:pPr>
            <a:endParaRPr lang="vi-VN" sz="2400" dirty="0"/>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grpSp>
        <p:nvGrpSpPr>
          <p:cNvPr id="6" name="Group 5"/>
          <p:cNvGrpSpPr/>
          <p:nvPr/>
        </p:nvGrpSpPr>
        <p:grpSpPr>
          <a:xfrm>
            <a:off x="963816" y="2261532"/>
            <a:ext cx="7192121" cy="4576298"/>
            <a:chOff x="-2169951" y="998695"/>
            <a:chExt cx="7192121" cy="4576823"/>
          </a:xfrm>
        </p:grpSpPr>
        <p:grpSp>
          <p:nvGrpSpPr>
            <p:cNvPr id="7" name="Group 6"/>
            <p:cNvGrpSpPr/>
            <p:nvPr/>
          </p:nvGrpSpPr>
          <p:grpSpPr>
            <a:xfrm>
              <a:off x="-2169951" y="998695"/>
              <a:ext cx="7192121" cy="4144619"/>
              <a:chOff x="-2170341" y="1139540"/>
              <a:chExt cx="7193750" cy="414534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294" y="3994300"/>
                <a:ext cx="2783394" cy="1105319"/>
              </a:xfrm>
              <a:prstGeom prst="rect">
                <a:avLst/>
              </a:prstGeom>
            </p:spPr>
          </p:pic>
          <p:pic>
            <p:nvPicPr>
              <p:cNvPr id="14" name="Picture 13" descr="Hình ảnh có liên qua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546" y="1139540"/>
                <a:ext cx="2049863" cy="1627833"/>
              </a:xfrm>
              <a:prstGeom prst="rect">
                <a:avLst/>
              </a:prstGeom>
              <a:noFill/>
              <a:ln>
                <a:noFill/>
              </a:ln>
            </p:spPr>
          </p:pic>
          <p:pic>
            <p:nvPicPr>
              <p:cNvPr id="15" name="Picture 14" descr="Kết quả hình ảnh cho Magnetic Flux Leakage solenoid cor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76" y="1182444"/>
                <a:ext cx="2361363" cy="1798655"/>
              </a:xfrm>
              <a:prstGeom prst="rect">
                <a:avLst/>
              </a:prstGeom>
              <a:noFill/>
              <a:ln>
                <a:noFill/>
              </a:ln>
            </p:spPr>
          </p:pic>
          <p:pic>
            <p:nvPicPr>
              <p:cNvPr id="16" name="Picture 15" descr="Kết quả hình ảnh cho magnetic flux leakage in transform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9469" y="3636958"/>
                <a:ext cx="1989573" cy="1647929"/>
              </a:xfrm>
              <a:prstGeom prst="rect">
                <a:avLst/>
              </a:prstGeom>
              <a:noFill/>
              <a:ln>
                <a:no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70341" y="1477101"/>
                <a:ext cx="2170444" cy="1336431"/>
              </a:xfrm>
              <a:prstGeom prst="rect">
                <a:avLst/>
              </a:prstGeom>
              <a:noFill/>
              <a:ln>
                <a:noFill/>
              </a:ln>
            </p:spPr>
          </p:pic>
        </p:grpSp>
        <p:sp>
          <p:nvSpPr>
            <p:cNvPr id="8" name="Text Box 62"/>
            <p:cNvSpPr txBox="1"/>
            <p:nvPr/>
          </p:nvSpPr>
          <p:spPr>
            <a:xfrm>
              <a:off x="-1381167" y="2608163"/>
              <a:ext cx="1123950" cy="4635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dirty="0">
                  <a:effectLst/>
                  <a:latin typeface="Times New Roman"/>
                  <a:ea typeface="Arial"/>
                </a:rPr>
                <a:t>a.</a:t>
              </a:r>
              <a:endParaRPr lang="vi-VN" sz="2400" dirty="0">
                <a:effectLst/>
                <a:latin typeface="Times New Roman"/>
                <a:ea typeface="Arial"/>
              </a:endParaRPr>
            </a:p>
          </p:txBody>
        </p:sp>
        <p:sp>
          <p:nvSpPr>
            <p:cNvPr id="9" name="Text Box 63"/>
            <p:cNvSpPr txBox="1"/>
            <p:nvPr/>
          </p:nvSpPr>
          <p:spPr>
            <a:xfrm>
              <a:off x="1238250" y="2873738"/>
              <a:ext cx="1123950" cy="4635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b.</a:t>
              </a:r>
              <a:endParaRPr lang="vi-VN" sz="2400">
                <a:effectLst/>
                <a:latin typeface="Times New Roman"/>
                <a:ea typeface="Arial"/>
              </a:endParaRPr>
            </a:p>
          </p:txBody>
        </p:sp>
        <p:sp>
          <p:nvSpPr>
            <p:cNvPr id="10" name="Text Box 65"/>
            <p:cNvSpPr txBox="1"/>
            <p:nvPr/>
          </p:nvSpPr>
          <p:spPr>
            <a:xfrm>
              <a:off x="3486150" y="2839931"/>
              <a:ext cx="1123950" cy="4635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dirty="0">
                  <a:effectLst/>
                  <a:latin typeface="Times New Roman"/>
                  <a:ea typeface="Arial"/>
                </a:rPr>
                <a:t>c.</a:t>
              </a:r>
              <a:endParaRPr lang="vi-VN" sz="2400" dirty="0">
                <a:effectLst/>
                <a:latin typeface="Times New Roman"/>
                <a:ea typeface="Arial"/>
              </a:endParaRPr>
            </a:p>
          </p:txBody>
        </p:sp>
        <p:sp>
          <p:nvSpPr>
            <p:cNvPr id="11" name="Text Box 71"/>
            <p:cNvSpPr txBox="1"/>
            <p:nvPr/>
          </p:nvSpPr>
          <p:spPr>
            <a:xfrm>
              <a:off x="-1556534" y="5111981"/>
              <a:ext cx="1123950" cy="4635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d.</a:t>
              </a:r>
              <a:endParaRPr lang="vi-VN" sz="2400">
                <a:effectLst/>
                <a:latin typeface="Times New Roman"/>
                <a:ea typeface="Arial"/>
              </a:endParaRPr>
            </a:p>
          </p:txBody>
        </p:sp>
        <p:sp>
          <p:nvSpPr>
            <p:cNvPr id="12" name="Text Box 72"/>
            <p:cNvSpPr txBox="1"/>
            <p:nvPr/>
          </p:nvSpPr>
          <p:spPr>
            <a:xfrm>
              <a:off x="2362200" y="4943475"/>
              <a:ext cx="1123950" cy="4635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e.</a:t>
              </a:r>
              <a:endParaRPr lang="vi-VN" sz="2400">
                <a:effectLst/>
                <a:latin typeface="Times New Roman"/>
                <a:ea typeface="Arial"/>
              </a:endParaRPr>
            </a:p>
          </p:txBody>
        </p:sp>
      </p:grpSp>
    </p:spTree>
    <p:extLst>
      <p:ext uri="{BB962C8B-B14F-4D97-AF65-F5344CB8AC3E}">
        <p14:creationId xmlns:p14="http://schemas.microsoft.com/office/powerpoint/2010/main" val="298942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a:t>
            </a:r>
            <a:r>
              <a:rPr lang="vi-VN" b="1" dirty="0"/>
              <a:t>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952999"/>
          </a:xfrm>
        </p:spPr>
        <p:txBody>
          <a:bodyPr>
            <a:normAutofit/>
          </a:bodyPr>
          <a:lstStyle/>
          <a:p>
            <a:pPr marL="0" indent="0">
              <a:lnSpc>
                <a:spcPct val="80000"/>
              </a:lnSpc>
              <a:spcBef>
                <a:spcPts val="1200"/>
              </a:spcBef>
              <a:buNone/>
            </a:pPr>
            <a:r>
              <a:rPr lang="vi-VN" sz="2200" b="1" dirty="0">
                <a:solidFill>
                  <a:srgbClr val="00B050"/>
                </a:solidFill>
              </a:rPr>
              <a:t>1 Thiết kế bộ biến đổi làm việc ở chế độ chuyển mạch </a:t>
            </a:r>
            <a:endParaRPr lang="vi-VN" sz="2200" b="1" dirty="0">
              <a:solidFill>
                <a:srgbClr val="00B050"/>
              </a:solidFill>
            </a:endParaRPr>
          </a:p>
          <a:p>
            <a:pPr marL="0" indent="0">
              <a:buNone/>
            </a:pPr>
            <a:r>
              <a:rPr lang="vi-VN" sz="2400" b="1" dirty="0" smtClean="0"/>
              <a:t>G</a:t>
            </a:r>
            <a:r>
              <a:rPr lang="vi-VN" sz="2400" b="1" dirty="0" smtClean="0"/>
              <a:t>iải </a:t>
            </a:r>
            <a:r>
              <a:rPr lang="vi-VN" sz="2400" b="1" dirty="0"/>
              <a:t>pháp liên quan đến các thành phần từ </a:t>
            </a:r>
            <a:r>
              <a:rPr lang="vi-VN" sz="2400" b="1" dirty="0" smtClean="0"/>
              <a:t>tính</a:t>
            </a:r>
          </a:p>
          <a:p>
            <a:pPr marL="0" indent="0">
              <a:buNone/>
            </a:pPr>
            <a:r>
              <a:rPr lang="vi-VN" sz="2400" dirty="0" smtClean="0"/>
              <a:t>Thiết kế màn chắn</a:t>
            </a:r>
          </a:p>
          <a:p>
            <a:pPr marL="0" indent="0">
              <a:buNone/>
            </a:pPr>
            <a:endParaRPr lang="vi-VN" dirty="0"/>
          </a:p>
          <a:p>
            <a:pPr marL="0" indent="0">
              <a:buNone/>
            </a:pPr>
            <a:endParaRPr lang="vi-VN" dirty="0"/>
          </a:p>
          <a:p>
            <a:pPr marL="0" indent="0">
              <a:buNone/>
            </a:pPr>
            <a:endParaRPr lang="vi-VN" dirty="0"/>
          </a:p>
          <a:p>
            <a:pPr marL="0" indent="0">
              <a:buNone/>
            </a:pP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grpSp>
        <p:nvGrpSpPr>
          <p:cNvPr id="6" name="Group 5"/>
          <p:cNvGrpSpPr/>
          <p:nvPr/>
        </p:nvGrpSpPr>
        <p:grpSpPr>
          <a:xfrm>
            <a:off x="5943600" y="2438400"/>
            <a:ext cx="2390775" cy="2343150"/>
            <a:chOff x="0" y="0"/>
            <a:chExt cx="2390775" cy="2343150"/>
          </a:xfrm>
        </p:grpSpPr>
        <p:pic>
          <p:nvPicPr>
            <p:cNvPr id="7" name="Picture 6" descr="Kết quả hình ảnh cho Interwinding shields transform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1771650"/>
            </a:xfrm>
            <a:prstGeom prst="rect">
              <a:avLst/>
            </a:prstGeom>
            <a:noFill/>
            <a:ln>
              <a:noFill/>
            </a:ln>
          </p:spPr>
        </p:pic>
        <p:sp>
          <p:nvSpPr>
            <p:cNvPr id="8" name="Text Box 74"/>
            <p:cNvSpPr txBox="1"/>
            <p:nvPr/>
          </p:nvSpPr>
          <p:spPr>
            <a:xfrm>
              <a:off x="76200" y="1771650"/>
              <a:ext cx="2314575"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a:effectLst/>
                  <a:latin typeface="Times New Roman"/>
                  <a:ea typeface="Arial"/>
                </a:rPr>
                <a:t>Hình 2.6 Biến áp có màn chắn giảm nhiễu</a:t>
              </a:r>
              <a:endParaRPr lang="vi-VN" sz="1400">
                <a:effectLst/>
                <a:latin typeface="Times New Roman"/>
                <a:ea typeface="Arial"/>
              </a:endParaRPr>
            </a:p>
          </p:txBody>
        </p:sp>
      </p:grpSp>
    </p:spTree>
    <p:extLst>
      <p:ext uri="{BB962C8B-B14F-4D97-AF65-F5344CB8AC3E}">
        <p14:creationId xmlns:p14="http://schemas.microsoft.com/office/powerpoint/2010/main" val="298942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533400" y="1562100"/>
            <a:ext cx="8229600" cy="4952999"/>
          </a:xfrm>
        </p:spPr>
        <p:txBody>
          <a:bodyPr>
            <a:normAutofit/>
          </a:bodyPr>
          <a:lstStyle/>
          <a:p>
            <a:pPr marL="0" indent="0">
              <a:lnSpc>
                <a:spcPct val="80000"/>
              </a:lnSpc>
              <a:spcBef>
                <a:spcPts val="1200"/>
              </a:spcBef>
              <a:buNone/>
            </a:pPr>
            <a:r>
              <a:rPr lang="vi-VN" sz="2200" b="1" dirty="0">
                <a:solidFill>
                  <a:srgbClr val="00B050"/>
                </a:solidFill>
              </a:rPr>
              <a:t>1 Thiết kế bộ biến đổi làm việc ở chế độ chuyển mạch </a:t>
            </a:r>
            <a:endParaRPr lang="vi-VN" sz="2200" b="1" dirty="0">
              <a:solidFill>
                <a:srgbClr val="00B050"/>
              </a:solidFill>
            </a:endParaRPr>
          </a:p>
          <a:p>
            <a:pPr marL="0" indent="0">
              <a:buNone/>
            </a:pPr>
            <a:r>
              <a:rPr lang="vi-VN" sz="2800" b="1" dirty="0" smtClean="0"/>
              <a:t>G</a:t>
            </a:r>
            <a:r>
              <a:rPr lang="vi-VN" sz="2800" b="1" dirty="0" smtClean="0"/>
              <a:t>iải </a:t>
            </a:r>
            <a:r>
              <a:rPr lang="vi-VN" sz="2800" b="1" dirty="0"/>
              <a:t>pháp liên quan đến các thành phần từ </a:t>
            </a:r>
            <a:r>
              <a:rPr lang="vi-VN" sz="2800" b="1" dirty="0" smtClean="0"/>
              <a:t>tính</a:t>
            </a:r>
          </a:p>
          <a:p>
            <a:pPr marL="0" indent="0">
              <a:buNone/>
            </a:pPr>
            <a:r>
              <a:rPr lang="vi-VN" sz="2800" dirty="0" smtClean="0"/>
              <a:t>Thiết kế biến áp PCB</a:t>
            </a:r>
          </a:p>
          <a:p>
            <a:pPr marL="0" indent="0">
              <a:buNone/>
            </a:pPr>
            <a:endParaRPr lang="vi-VN" dirty="0"/>
          </a:p>
          <a:p>
            <a:pPr marL="0" indent="0">
              <a:buNone/>
            </a:pPr>
            <a:endParaRPr lang="vi-VN" dirty="0"/>
          </a:p>
          <a:p>
            <a:pPr marL="0" indent="0">
              <a:buNone/>
            </a:pPr>
            <a:endParaRPr lang="vi-VN" dirty="0"/>
          </a:p>
          <a:p>
            <a:pPr marL="0" indent="0">
              <a:buNone/>
            </a:pP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a:p>
        </p:txBody>
      </p:sp>
      <p:grpSp>
        <p:nvGrpSpPr>
          <p:cNvPr id="9" name="Group 8"/>
          <p:cNvGrpSpPr/>
          <p:nvPr/>
        </p:nvGrpSpPr>
        <p:grpSpPr>
          <a:xfrm>
            <a:off x="1447800" y="3143250"/>
            <a:ext cx="4953000" cy="2076450"/>
            <a:chOff x="0" y="0"/>
            <a:chExt cx="4953000" cy="2076450"/>
          </a:xfrm>
        </p:grpSpPr>
        <p:pic>
          <p:nvPicPr>
            <p:cNvPr id="10" name="Picture 9" descr="Kết quả hình ảnh cho planar transform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0"/>
              <a:ext cx="1800225" cy="1800225"/>
            </a:xfrm>
            <a:prstGeom prst="rect">
              <a:avLst/>
            </a:prstGeom>
            <a:noFill/>
            <a:ln>
              <a:noFill/>
            </a:ln>
          </p:spPr>
        </p:pic>
        <p:sp>
          <p:nvSpPr>
            <p:cNvPr id="11" name="Text Box 76"/>
            <p:cNvSpPr txBox="1"/>
            <p:nvPr/>
          </p:nvSpPr>
          <p:spPr>
            <a:xfrm>
              <a:off x="847725" y="1800225"/>
              <a:ext cx="301942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2400" dirty="0" err="1" smtClean="0">
                  <a:effectLst/>
                  <a:latin typeface="Times New Roman"/>
                  <a:ea typeface="Arial"/>
                </a:rPr>
                <a:t>Kết</a:t>
              </a:r>
              <a:r>
                <a:rPr lang="en-US" sz="2400" dirty="0" smtClean="0">
                  <a:effectLst/>
                  <a:latin typeface="Times New Roman"/>
                  <a:ea typeface="Arial"/>
                </a:rPr>
                <a:t> </a:t>
              </a:r>
              <a:r>
                <a:rPr lang="en-US" sz="2400" dirty="0" err="1">
                  <a:effectLst/>
                  <a:latin typeface="Times New Roman"/>
                  <a:ea typeface="Arial"/>
                </a:rPr>
                <a:t>cấu</a:t>
              </a:r>
              <a:r>
                <a:rPr lang="en-US" sz="2400" dirty="0">
                  <a:effectLst/>
                  <a:latin typeface="Times New Roman"/>
                  <a:ea typeface="Arial"/>
                </a:rPr>
                <a:t> </a:t>
              </a:r>
              <a:r>
                <a:rPr lang="en-US" sz="2400" dirty="0" err="1">
                  <a:effectLst/>
                  <a:latin typeface="Times New Roman"/>
                  <a:ea typeface="Arial"/>
                </a:rPr>
                <a:t>biến</a:t>
              </a:r>
              <a:r>
                <a:rPr lang="en-US" sz="2400" dirty="0">
                  <a:effectLst/>
                  <a:latin typeface="Times New Roman"/>
                  <a:ea typeface="Arial"/>
                </a:rPr>
                <a:t> </a:t>
              </a:r>
              <a:r>
                <a:rPr lang="en-US" sz="2400" dirty="0" err="1">
                  <a:effectLst/>
                  <a:latin typeface="Times New Roman"/>
                  <a:ea typeface="Arial"/>
                </a:rPr>
                <a:t>áp</a:t>
              </a:r>
              <a:r>
                <a:rPr lang="en-US" sz="2400" dirty="0">
                  <a:effectLst/>
                  <a:latin typeface="Times New Roman"/>
                  <a:ea typeface="Arial"/>
                </a:rPr>
                <a:t> PCB</a:t>
              </a:r>
              <a:endParaRPr lang="vi-VN" sz="2400" dirty="0">
                <a:effectLst/>
                <a:latin typeface="Times New Roman"/>
                <a:ea typeface="Aria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
              <a:ext cx="3019425" cy="1504950"/>
            </a:xfrm>
            <a:prstGeom prst="rect">
              <a:avLst/>
            </a:prstGeom>
            <a:noFill/>
            <a:ln>
              <a:noFill/>
            </a:ln>
          </p:spPr>
        </p:pic>
      </p:grpSp>
    </p:spTree>
    <p:extLst>
      <p:ext uri="{BB962C8B-B14F-4D97-AF65-F5344CB8AC3E}">
        <p14:creationId xmlns:p14="http://schemas.microsoft.com/office/powerpoint/2010/main" val="61901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762000"/>
          </a:xfrm>
          <a:solidFill>
            <a:srgbClr val="FFFF00"/>
          </a:solidFill>
        </p:spPr>
        <p:txBody>
          <a:bodyPr vert="horz" lIns="91440" tIns="45720" rIns="91440" bIns="45720" rtlCol="0" anchor="ctr">
            <a:normAutofit/>
          </a:bodyPr>
          <a:lstStyle/>
          <a:p>
            <a:r>
              <a:rPr lang="vi-VN" b="1" dirty="0"/>
              <a:t>2 Các phần tử truyền tín hiệu </a:t>
            </a:r>
            <a:endParaRPr lang="en-US" b="1" dirty="0"/>
          </a:p>
        </p:txBody>
      </p:sp>
      <p:sp>
        <p:nvSpPr>
          <p:cNvPr id="3" name="Content Placeholder 2"/>
          <p:cNvSpPr>
            <a:spLocks noGrp="1"/>
          </p:cNvSpPr>
          <p:nvPr>
            <p:ph idx="1"/>
          </p:nvPr>
        </p:nvSpPr>
        <p:spPr>
          <a:xfrm>
            <a:off x="457200" y="1066800"/>
            <a:ext cx="8229600" cy="4952999"/>
          </a:xfrm>
        </p:spPr>
        <p:txBody>
          <a:bodyPr>
            <a:normAutofit lnSpcReduction="10000"/>
          </a:bodyPr>
          <a:lstStyle/>
          <a:p>
            <a:pPr marL="0" indent="0">
              <a:spcBef>
                <a:spcPts val="1200"/>
              </a:spcBef>
              <a:buNone/>
            </a:pPr>
            <a:r>
              <a:rPr lang="vi-VN" sz="2600" b="1" dirty="0">
                <a:solidFill>
                  <a:srgbClr val="00B050"/>
                </a:solidFill>
              </a:rPr>
              <a:t>1 Truyền tín hiệu phi kim loại là tốt nhất</a:t>
            </a:r>
          </a:p>
          <a:p>
            <a:pPr marL="0" indent="0">
              <a:buNone/>
            </a:pPr>
            <a:endParaRPr lang="vi-VN" sz="2400" dirty="0" smtClean="0">
              <a:latin typeface="+mj-lt"/>
            </a:endParaRPr>
          </a:p>
          <a:p>
            <a:pPr marL="0" indent="0">
              <a:buNone/>
            </a:pPr>
            <a:r>
              <a:rPr lang="vi-VN" sz="2400" dirty="0" smtClean="0">
                <a:latin typeface="+mj-lt"/>
              </a:rPr>
              <a:t>Truyền </a:t>
            </a:r>
            <a:r>
              <a:rPr lang="vi-VN" sz="2400" dirty="0">
                <a:latin typeface="+mj-lt"/>
              </a:rPr>
              <a:t>tín hiệu tốt nhất cho các mục ðích EMC là hồng ngoại hoặc quang học, thông qua không gian trống (ví dụ: IRDA) hoặc cáp sợi quang. Máy phát của chúng không ðuợc phát ra quá nhiều nhiễu, và máy thu phải ðủ miễn nhiễm, nhung thuờng dễ kiểm soát hon EMC của cáp dài. Các máy phát và máy thu ðuợc che chắn bằng kim loại. </a:t>
            </a:r>
            <a:endParaRPr lang="vi-VN" sz="2400" dirty="0" smtClean="0">
              <a:latin typeface="+mj-lt"/>
            </a:endParaRPr>
          </a:p>
          <a:p>
            <a:pPr marL="0" indent="0">
              <a:buNone/>
            </a:pPr>
            <a:endParaRPr lang="vi-VN" sz="2400" dirty="0" smtClean="0">
              <a:latin typeface="+mj-lt"/>
            </a:endParaRPr>
          </a:p>
          <a:p>
            <a:pPr marL="0" indent="0">
              <a:buNone/>
            </a:pPr>
            <a:r>
              <a:rPr lang="vi-VN" sz="2400" dirty="0">
                <a:latin typeface="+mj-lt"/>
              </a:rPr>
              <a:t>Truyền tín hiệu không dây là một giải pháp thay thế khác, nhưng vì chúng sử dụng phổ vô tuyến, đôi khi chúng gây nhiễu sóng với các thiết bị điện tử gần đó và chúng cũng có thể bị nhiễu sóng điện từ trong không gian.</a:t>
            </a:r>
          </a:p>
          <a:p>
            <a:pPr marL="0" indent="0">
              <a:buNone/>
            </a:pPr>
            <a:endParaRPr lang="vi-VN" sz="2400" dirty="0">
              <a:latin typeface="+mj-lt"/>
            </a:endParaRPr>
          </a:p>
          <a:p>
            <a:pPr marL="0" indent="0">
              <a:buNone/>
            </a:pPr>
            <a:endParaRPr lang="vi-VN" dirty="0"/>
          </a:p>
          <a:p>
            <a:pPr marL="0" indent="0">
              <a:buNone/>
            </a:pP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dirty="0"/>
          </a:p>
        </p:txBody>
      </p:sp>
    </p:spTree>
    <p:extLst>
      <p:ext uri="{BB962C8B-B14F-4D97-AF65-F5344CB8AC3E}">
        <p14:creationId xmlns:p14="http://schemas.microsoft.com/office/powerpoint/2010/main" val="61901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762000"/>
          </a:xfrm>
          <a:solidFill>
            <a:srgbClr val="FFFF00"/>
          </a:solidFill>
        </p:spPr>
        <p:txBody>
          <a:bodyPr>
            <a:normAutofit/>
          </a:bodyPr>
          <a:lstStyle/>
          <a:p>
            <a:r>
              <a:rPr lang="vi-VN" b="1" dirty="0"/>
              <a:t>2 Các phần tử truyền tín hiệu </a:t>
            </a:r>
            <a:endParaRPr lang="en-US" b="1" dirty="0"/>
          </a:p>
        </p:txBody>
      </p:sp>
      <p:sp>
        <p:nvSpPr>
          <p:cNvPr id="3" name="Content Placeholder 2"/>
          <p:cNvSpPr>
            <a:spLocks noGrp="1"/>
          </p:cNvSpPr>
          <p:nvPr>
            <p:ph idx="1"/>
          </p:nvPr>
        </p:nvSpPr>
        <p:spPr>
          <a:xfrm>
            <a:off x="533400" y="1143000"/>
            <a:ext cx="8229600" cy="762000"/>
          </a:xfrm>
        </p:spPr>
        <p:txBody>
          <a:bodyPr>
            <a:normAutofit/>
          </a:bodyPr>
          <a:lstStyle/>
          <a:p>
            <a:pPr marL="0" indent="0">
              <a:lnSpc>
                <a:spcPct val="80000"/>
              </a:lnSpc>
              <a:spcBef>
                <a:spcPts val="1200"/>
              </a:spcBef>
              <a:buNone/>
            </a:pPr>
            <a:r>
              <a:rPr lang="vi-VN" sz="2200" b="1" dirty="0">
                <a:solidFill>
                  <a:srgbClr val="00B050"/>
                </a:solidFill>
              </a:rPr>
              <a:t>2 Kỹ thuật truyền tín hiệu bằng kim loại</a:t>
            </a:r>
          </a:p>
          <a:p>
            <a:pPr marL="0" indent="0">
              <a:buNone/>
            </a:pPr>
            <a:endParaRPr lang="vi-VN" dirty="0"/>
          </a:p>
          <a:p>
            <a:pPr marL="0" indent="0">
              <a:buNone/>
            </a:pPr>
            <a:endParaRPr lang="vi-VN" dirty="0"/>
          </a:p>
          <a:p>
            <a:pPr marL="0" indent="0">
              <a:buNone/>
            </a:pPr>
            <a:endParaRPr lang="vi-VN" dirty="0"/>
          </a:p>
          <a:p>
            <a:pPr marL="0" indent="0">
              <a:buNone/>
            </a:pP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a:p>
        </p:txBody>
      </p:sp>
      <p:pic>
        <p:nvPicPr>
          <p:cNvPr id="6" name="Picture 5"/>
          <p:cNvPicPr/>
          <p:nvPr/>
        </p:nvPicPr>
        <p:blipFill>
          <a:blip r:embed="rId2"/>
          <a:stretch>
            <a:fillRect/>
          </a:stretch>
        </p:blipFill>
        <p:spPr>
          <a:xfrm>
            <a:off x="381000" y="1600200"/>
            <a:ext cx="8534400" cy="4953000"/>
          </a:xfrm>
          <a:prstGeom prst="rect">
            <a:avLst/>
          </a:prstGeom>
        </p:spPr>
      </p:pic>
    </p:spTree>
    <p:extLst>
      <p:ext uri="{BB962C8B-B14F-4D97-AF65-F5344CB8AC3E}">
        <p14:creationId xmlns:p14="http://schemas.microsoft.com/office/powerpoint/2010/main" val="153796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rgbClr val="FFFF00"/>
          </a:solidFill>
        </p:spPr>
        <p:txBody>
          <a:bodyPr vert="horz" lIns="91440" tIns="45720" rIns="91440" bIns="45720" rtlCol="0" anchor="ctr">
            <a:normAutofit/>
          </a:bodyPr>
          <a:lstStyle/>
          <a:p>
            <a:r>
              <a:rPr lang="vi-VN" b="1" dirty="0"/>
              <a:t>3 Lựa chọn các phần tử thụ động</a:t>
            </a:r>
            <a:endParaRPr lang="en-US" b="1" dirty="0"/>
          </a:p>
        </p:txBody>
      </p:sp>
      <p:sp>
        <p:nvSpPr>
          <p:cNvPr id="3" name="Content Placeholder 2"/>
          <p:cNvSpPr>
            <a:spLocks noGrp="1"/>
          </p:cNvSpPr>
          <p:nvPr>
            <p:ph idx="1"/>
          </p:nvPr>
        </p:nvSpPr>
        <p:spPr>
          <a:xfrm>
            <a:off x="533400" y="1600201"/>
            <a:ext cx="8229600" cy="4419600"/>
          </a:xfrm>
        </p:spPr>
        <p:txBody>
          <a:bodyPr>
            <a:normAutofit/>
          </a:bodyPr>
          <a:lstStyle/>
          <a:p>
            <a:pPr marL="0" indent="0">
              <a:lnSpc>
                <a:spcPct val="80000"/>
              </a:lnSpc>
              <a:spcBef>
                <a:spcPts val="1200"/>
              </a:spcBef>
              <a:buNone/>
            </a:pPr>
            <a:r>
              <a:rPr lang="vi-VN" sz="2200" b="1" dirty="0">
                <a:solidFill>
                  <a:srgbClr val="00B050"/>
                </a:solidFill>
              </a:rPr>
              <a:t>1. </a:t>
            </a:r>
            <a:r>
              <a:rPr lang="vi-VN" sz="2200" b="1" dirty="0">
                <a:solidFill>
                  <a:srgbClr val="00B050"/>
                </a:solidFill>
              </a:rPr>
              <a:t>Tổng quan về các thành phần thụ </a:t>
            </a:r>
            <a:r>
              <a:rPr lang="vi-VN" sz="2200" b="1" dirty="0">
                <a:solidFill>
                  <a:srgbClr val="00B050"/>
                </a:solidFill>
              </a:rPr>
              <a:t>động</a:t>
            </a:r>
          </a:p>
          <a:p>
            <a:pPr marL="0" indent="0">
              <a:buNone/>
            </a:pPr>
            <a:endParaRPr lang="vi-VN" sz="2400" dirty="0" smtClean="0"/>
          </a:p>
          <a:p>
            <a:pPr marL="0" indent="0">
              <a:buNone/>
            </a:pPr>
            <a:r>
              <a:rPr lang="vi-VN" sz="2400" dirty="0" smtClean="0"/>
              <a:t>Tất </a:t>
            </a:r>
            <a:r>
              <a:rPr lang="vi-VN" sz="2400" dirty="0"/>
              <a:t>cả các thành phần thụ động chứa trở kháng (điện dung và điện cảm) ký sinh. Ở tần số cao có nhiều vấn đề về EMC xảy ra, các phần tử ký sinh này thường chiếm ưu thế, khiến chúng hoạt động hoàn toàn khác nhau. </a:t>
            </a:r>
            <a:endParaRPr lang="vi-VN" sz="2400" dirty="0" smtClean="0"/>
          </a:p>
          <a:p>
            <a:pPr marL="0" indent="0">
              <a:buNone/>
            </a:pPr>
            <a:endParaRPr lang="vi-VN" sz="2400" dirty="0" smtClean="0"/>
          </a:p>
          <a:p>
            <a:pPr marL="0" indent="0">
              <a:buNone/>
            </a:pPr>
            <a:r>
              <a:rPr lang="vi-VN" sz="2400" dirty="0" smtClean="0"/>
              <a:t>Ví </a:t>
            </a:r>
            <a:r>
              <a:rPr lang="vi-VN" sz="2400" dirty="0"/>
              <a:t>dụ: ở tần số cao, điện trở film trở thành một tụ điện (do độ lệch điện dung của nó khoảng 0,2pF) hoặc một cuộn cảm (do điện trở dây dẫn và dung sai xoắn ốc của nó). </a:t>
            </a:r>
            <a:endParaRPr lang="vi-VN" sz="2400" dirty="0"/>
          </a:p>
          <a:p>
            <a:pPr marL="0" indent="0">
              <a:buNone/>
            </a:pPr>
            <a:endParaRPr lang="vi-VN" sz="2400" dirty="0"/>
          </a:p>
          <a:p>
            <a:pPr marL="0" indent="0">
              <a:buNone/>
            </a:pPr>
            <a:endParaRPr lang="vi-VN" sz="2800" dirty="0"/>
          </a:p>
          <a:p>
            <a:pPr marL="0" indent="0">
              <a:buNone/>
            </a:pPr>
            <a:endParaRPr lang="en-US" sz="28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a:p>
        </p:txBody>
      </p:sp>
    </p:spTree>
    <p:extLst>
      <p:ext uri="{BB962C8B-B14F-4D97-AF65-F5344CB8AC3E}">
        <p14:creationId xmlns:p14="http://schemas.microsoft.com/office/powerpoint/2010/main" val="153796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rgbClr val="FFFF00"/>
          </a:solidFill>
        </p:spPr>
        <p:txBody>
          <a:bodyPr vert="horz" lIns="91440" tIns="45720" rIns="91440" bIns="45720" rtlCol="0" anchor="ctr">
            <a:normAutofit/>
          </a:bodyPr>
          <a:lstStyle/>
          <a:p>
            <a:r>
              <a:rPr lang="vi-VN" b="1" dirty="0"/>
              <a:t>3 Lựa chọn các phần tử thụ động</a:t>
            </a:r>
            <a:endParaRPr lang="en-US" b="1" dirty="0"/>
          </a:p>
        </p:txBody>
      </p:sp>
      <p:sp>
        <p:nvSpPr>
          <p:cNvPr id="3" name="Content Placeholder 2"/>
          <p:cNvSpPr>
            <a:spLocks noGrp="1"/>
          </p:cNvSpPr>
          <p:nvPr>
            <p:ph idx="1"/>
          </p:nvPr>
        </p:nvSpPr>
        <p:spPr>
          <a:xfrm>
            <a:off x="457200" y="1447800"/>
            <a:ext cx="8229600" cy="4952999"/>
          </a:xfrm>
        </p:spPr>
        <p:txBody>
          <a:bodyPr>
            <a:normAutofit/>
          </a:bodyPr>
          <a:lstStyle/>
          <a:p>
            <a:pPr marL="0" indent="0">
              <a:lnSpc>
                <a:spcPct val="90000"/>
              </a:lnSpc>
              <a:spcBef>
                <a:spcPts val="1200"/>
              </a:spcBef>
              <a:buNone/>
            </a:pPr>
            <a:r>
              <a:rPr lang="vi-VN" sz="2600" b="1" dirty="0">
                <a:solidFill>
                  <a:srgbClr val="00B050"/>
                </a:solidFill>
              </a:rPr>
              <a:t>1 Tổng quan về các thành phần thụ </a:t>
            </a:r>
            <a:r>
              <a:rPr lang="vi-VN" sz="2600" b="1" dirty="0">
                <a:solidFill>
                  <a:srgbClr val="00B050"/>
                </a:solidFill>
              </a:rPr>
              <a:t>động</a:t>
            </a:r>
          </a:p>
          <a:p>
            <a:endParaRPr lang="vi-VN" sz="2400" dirty="0" smtClean="0"/>
          </a:p>
          <a:p>
            <a:r>
              <a:rPr lang="vi-VN" sz="2400" dirty="0" smtClean="0"/>
              <a:t>Các </a:t>
            </a:r>
            <a:r>
              <a:rPr lang="vi-VN" sz="2400" dirty="0"/>
              <a:t>thành phần từ tính phải có mạch từ kín, như đã được mô tả ở trên. Điều này rất quan trọng đối với khả năng miễn nhiễm cũng như phát thải. Ngay cả các máy biến áp được sử dụng ở nguồn lưới tuyến tính có thể cho tính năng EMC tốt hơn nếu chúng có màn chắn kết nối với đất bảo vệ.</a:t>
            </a:r>
          </a:p>
          <a:p>
            <a:r>
              <a:rPr lang="vi-VN" sz="2400" dirty="0"/>
              <a:t>Tất cả những khiếm khuyết trong các phần tử thụ động làm cho thiết kế bộ lọc trở nên phức tạp hơn nhiều so với các mạch trong sách giáo khoa và có thể gợi ý mô phỏng màn chắn.</a:t>
            </a:r>
          </a:p>
          <a:p>
            <a:pPr marL="0" indent="0">
              <a:buNone/>
            </a:pPr>
            <a:endParaRPr lang="vi-VN" dirty="0"/>
          </a:p>
          <a:p>
            <a:pPr marL="0" indent="0">
              <a:buNone/>
            </a:pPr>
            <a:endParaRPr lang="vi-VN" dirty="0"/>
          </a:p>
          <a:p>
            <a:pPr marL="0" indent="0">
              <a:buNone/>
            </a:pP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spTree>
    <p:extLst>
      <p:ext uri="{BB962C8B-B14F-4D97-AF65-F5344CB8AC3E}">
        <p14:creationId xmlns:p14="http://schemas.microsoft.com/office/powerpoint/2010/main" val="275755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8382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81000" y="1227275"/>
            <a:ext cx="8229600" cy="4952999"/>
          </a:xfrm>
        </p:spPr>
        <p:txBody>
          <a:bodyPr>
            <a:normAutofit/>
          </a:bodyPr>
          <a:lstStyle/>
          <a:p>
            <a:pPr marL="0" indent="0">
              <a:buNone/>
            </a:pPr>
            <a:r>
              <a:rPr lang="vi-VN" sz="2400" b="1" dirty="0"/>
              <a:t>2 Gợi ý cách lựa chọn phần tử thụ </a:t>
            </a:r>
            <a:r>
              <a:rPr lang="vi-VN" sz="2400" b="1" dirty="0" smtClean="0"/>
              <a:t>động</a:t>
            </a:r>
          </a:p>
          <a:p>
            <a:pPr marL="0" indent="0">
              <a:buNone/>
            </a:pPr>
            <a:r>
              <a:rPr lang="vi-VN" sz="2400" b="1" dirty="0" smtClean="0"/>
              <a:t>Các </a:t>
            </a:r>
            <a:r>
              <a:rPr lang="vi-VN" sz="2400" b="1" dirty="0"/>
              <a:t>dạng đóng gói các linh kiện</a:t>
            </a:r>
            <a:endParaRPr lang="vi-VN" sz="2400" b="1" dirty="0"/>
          </a:p>
          <a:p>
            <a:pPr marL="0" indent="0">
              <a:buNone/>
            </a:pPr>
            <a:endParaRPr lang="vi-VN" sz="2400" dirty="0"/>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a:p>
        </p:txBody>
      </p:sp>
      <p:grpSp>
        <p:nvGrpSpPr>
          <p:cNvPr id="6" name="Group 5"/>
          <p:cNvGrpSpPr/>
          <p:nvPr/>
        </p:nvGrpSpPr>
        <p:grpSpPr>
          <a:xfrm>
            <a:off x="1447800" y="2491063"/>
            <a:ext cx="6572748" cy="2235196"/>
            <a:chOff x="0" y="0"/>
            <a:chExt cx="2837632" cy="895350"/>
          </a:xfrm>
        </p:grpSpPr>
        <p:grpSp>
          <p:nvGrpSpPr>
            <p:cNvPr id="7" name="Group 6"/>
            <p:cNvGrpSpPr/>
            <p:nvPr/>
          </p:nvGrpSpPr>
          <p:grpSpPr>
            <a:xfrm>
              <a:off x="1045028" y="0"/>
              <a:ext cx="1792604" cy="895350"/>
              <a:chOff x="-60312" y="0"/>
              <a:chExt cx="1793862" cy="895350"/>
            </a:xfrm>
          </p:grpSpPr>
          <p:pic>
            <p:nvPicPr>
              <p:cNvPr id="11" name="Picture 10" descr="220uH .73A Radial Leaded Inductor 228-472 RS Component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12" y="0"/>
                <a:ext cx="914400" cy="895350"/>
              </a:xfrm>
              <a:prstGeom prst="rect">
                <a:avLst/>
              </a:prstGeom>
              <a:noFill/>
              <a:ln>
                <a:noFill/>
              </a:ln>
            </p:spPr>
          </p:pic>
          <p:pic>
            <p:nvPicPr>
              <p:cNvPr id="12" name="Picture 11" descr="Taiwan Radial and Axial Leaded Ceramic Multilayer Capacito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6200"/>
                <a:ext cx="819150" cy="819150"/>
              </a:xfrm>
              <a:prstGeom prst="rect">
                <a:avLst/>
              </a:prstGeom>
              <a:noFill/>
              <a:ln>
                <a:noFill/>
              </a:ln>
            </p:spPr>
          </p:pic>
        </p:grpSp>
        <p:pic>
          <p:nvPicPr>
            <p:cNvPr id="8" name="Picture 7" descr="Kết quả hình ảnh cho axial leaded componen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0774"/>
              <a:ext cx="1045028" cy="492369"/>
            </a:xfrm>
            <a:prstGeom prst="rect">
              <a:avLst/>
            </a:prstGeom>
            <a:noFill/>
            <a:ln>
              <a:noFill/>
            </a:ln>
          </p:spPr>
        </p:pic>
      </p:grpSp>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755457"/>
            <a:ext cx="4038600" cy="1385888"/>
          </a:xfrm>
          <a:prstGeom prst="rect">
            <a:avLst/>
          </a:prstGeom>
          <a:noFill/>
          <a:ln>
            <a:noFill/>
          </a:ln>
        </p:spPr>
      </p:pic>
    </p:spTree>
    <p:extLst>
      <p:ext uri="{BB962C8B-B14F-4D97-AF65-F5344CB8AC3E}">
        <p14:creationId xmlns:p14="http://schemas.microsoft.com/office/powerpoint/2010/main" val="275755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876799"/>
          </a:xfrm>
        </p:spPr>
        <p:txBody>
          <a:bodyPr>
            <a:normAutofit fontScale="77500" lnSpcReduction="20000"/>
          </a:bodyPr>
          <a:lstStyle/>
          <a:p>
            <a:pPr marL="0" indent="0">
              <a:buNone/>
            </a:pPr>
            <a:r>
              <a:rPr lang="vi-VN" dirty="0">
                <a:latin typeface="+mj-lt"/>
              </a:rPr>
              <a:t>Bộ biến ðổi làm việc ở chế ðộ chuyển mạch vốn có nhiễu ðiện từ và sẽ gây ra nhiều nhiễu nếu không ðuợc kiểm soát chặt chẽ. Những kỹ thuật này cũng sẽ giúp làm cho các nguồn cung cấp </a:t>
            </a:r>
            <a:r>
              <a:rPr lang="vi-VN" dirty="0" smtClean="0">
                <a:latin typeface="+mj-lt"/>
              </a:rPr>
              <a:t>năng lượng </a:t>
            </a:r>
            <a:r>
              <a:rPr lang="vi-VN" dirty="0">
                <a:latin typeface="+mj-lt"/>
              </a:rPr>
              <a:t>thấp làm việc ở chế ðộ chuyển mạch sinh ra nhiều nhiễu ở nguồn cấp cho các mạch tuong tự nhạy cảm </a:t>
            </a:r>
            <a:endParaRPr lang="vi-VN" dirty="0" smtClean="0">
              <a:latin typeface="+mj-lt"/>
            </a:endParaRPr>
          </a:p>
          <a:p>
            <a:pPr marL="0" indent="0">
              <a:buNone/>
            </a:pPr>
            <a:endParaRPr lang="en-US" dirty="0" smtClean="0">
              <a:latin typeface="+mj-lt"/>
            </a:endParaRPr>
          </a:p>
          <a:p>
            <a:pPr marL="0" indent="0">
              <a:buNone/>
            </a:pPr>
            <a:r>
              <a:rPr lang="vi-VN" dirty="0">
                <a:latin typeface="+mj-lt"/>
              </a:rPr>
              <a:t>Một trong những lĩnh vực chính cần được lưu ý để tuân thủ EMC/EMI hiện nay là phát xạ bức xạ RF phát sinh từ việc kết nối cáp và tính nhạy cảm khi nhận nhiễu. Các cáp này tạo thành đường nối ghép chính can thiệp vào bất kỳ khu vực nào của thiết bị và sinh nhiễu ra môi trường. Thông thường các cáp này mang tín hiệu tần số cao, và điều này có thể nảy sinh một số thách thức trong việc cải thiện tính năng EMC/EMI của </a:t>
            </a:r>
            <a:r>
              <a:rPr lang="vi-VN" dirty="0" smtClean="0">
                <a:latin typeface="+mj-lt"/>
              </a:rPr>
              <a:t>chún</a:t>
            </a:r>
            <a:r>
              <a:rPr lang="en-US" dirty="0" smtClean="0">
                <a:latin typeface="+mj-lt"/>
              </a:rPr>
              <a:t>g</a:t>
            </a:r>
            <a:r>
              <a:rPr lang="en-US" dirty="0">
                <a:latin typeface="+mj-lt"/>
              </a:rPr>
              <a:t/>
            </a:r>
            <a:br>
              <a:rPr lang="en-US" dirty="0">
                <a:latin typeface="+mj-lt"/>
              </a:rPr>
            </a:br>
            <a:endParaRPr lang="en-US" dirty="0">
              <a:latin typeface="+mj-lt"/>
            </a:endParaRPr>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spTree>
    <p:extLst>
      <p:ext uri="{BB962C8B-B14F-4D97-AF65-F5344CB8AC3E}">
        <p14:creationId xmlns:p14="http://schemas.microsoft.com/office/powerpoint/2010/main" val="348105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914400"/>
          </a:xfrm>
          <a:solidFill>
            <a:srgbClr val="FFFF00"/>
          </a:solidFill>
        </p:spPr>
        <p:txBody>
          <a:bodyPr vert="horz" lIns="91440" tIns="45720" rIns="91440" bIns="45720" rtlCol="0" anchor="ctr">
            <a:normAutofit/>
          </a:bodyPr>
          <a:lstStyle/>
          <a:p>
            <a:r>
              <a:rPr lang="vi-VN" b="1" dirty="0"/>
              <a:t>3 Lựa chọn các phần tử thụ động</a:t>
            </a:r>
            <a:endParaRPr lang="en-US" b="1" dirty="0"/>
          </a:p>
        </p:txBody>
      </p:sp>
      <p:sp>
        <p:nvSpPr>
          <p:cNvPr id="3" name="Content Placeholder 2"/>
          <p:cNvSpPr>
            <a:spLocks noGrp="1"/>
          </p:cNvSpPr>
          <p:nvPr>
            <p:ph idx="1"/>
          </p:nvPr>
        </p:nvSpPr>
        <p:spPr>
          <a:xfrm>
            <a:off x="457200" y="1219200"/>
            <a:ext cx="8229600" cy="4952999"/>
          </a:xfrm>
        </p:spPr>
        <p:txBody>
          <a:bodyPr>
            <a:normAutofit/>
          </a:bodyPr>
          <a:lstStyle/>
          <a:p>
            <a:pPr marL="0" indent="0">
              <a:buNone/>
            </a:pPr>
            <a:r>
              <a:rPr lang="vi-VN" sz="2400" b="1" dirty="0">
                <a:solidFill>
                  <a:srgbClr val="00B050"/>
                </a:solidFill>
              </a:rPr>
              <a:t>2 Gợi ý cách lựa chọn phần tử thụ </a:t>
            </a:r>
            <a:r>
              <a:rPr lang="vi-VN" sz="2400" b="1" dirty="0" smtClean="0">
                <a:solidFill>
                  <a:srgbClr val="00B050"/>
                </a:solidFill>
              </a:rPr>
              <a:t>động</a:t>
            </a:r>
          </a:p>
          <a:p>
            <a:pPr marL="0" indent="0">
              <a:buNone/>
            </a:pPr>
            <a:r>
              <a:rPr lang="en-US" sz="2400" b="1" dirty="0" err="1"/>
              <a:t>Lựa</a:t>
            </a:r>
            <a:r>
              <a:rPr lang="en-US" sz="2400" b="1" dirty="0"/>
              <a:t> </a:t>
            </a:r>
            <a:r>
              <a:rPr lang="en-US" sz="2400" b="1" dirty="0" err="1"/>
              <a:t>chọn</a:t>
            </a:r>
            <a:r>
              <a:rPr lang="en-US" sz="2400" b="1" dirty="0"/>
              <a:t> </a:t>
            </a:r>
            <a:r>
              <a:rPr lang="en-US" sz="2400" b="1" dirty="0" err="1"/>
              <a:t>điện</a:t>
            </a:r>
            <a:r>
              <a:rPr lang="en-US" sz="2400" b="1" dirty="0"/>
              <a:t> </a:t>
            </a:r>
            <a:r>
              <a:rPr lang="en-US" sz="2400" b="1" dirty="0" err="1"/>
              <a:t>trở</a:t>
            </a:r>
            <a:endParaRPr lang="vi-VN" sz="2400" b="1" dirty="0"/>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90750"/>
            <a:ext cx="7315200" cy="1619250"/>
          </a:xfrm>
          <a:prstGeom prst="rect">
            <a:avLst/>
          </a:prstGeom>
          <a:noFill/>
          <a:ln>
            <a:noFill/>
          </a:ln>
        </p:spPr>
      </p:pic>
      <p:grpSp>
        <p:nvGrpSpPr>
          <p:cNvPr id="9" name="Group 8"/>
          <p:cNvGrpSpPr/>
          <p:nvPr/>
        </p:nvGrpSpPr>
        <p:grpSpPr>
          <a:xfrm>
            <a:off x="304799" y="3973265"/>
            <a:ext cx="8532791" cy="2836927"/>
            <a:chOff x="304799" y="3973265"/>
            <a:chExt cx="8532791" cy="2836927"/>
          </a:xfrm>
        </p:grpSpPr>
        <p:pic>
          <p:nvPicPr>
            <p:cNvPr id="2050" name="Picture 2"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4352162"/>
              <a:ext cx="2133599"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ết quả hình ảnh cho smd resistor 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914" y="3973265"/>
              <a:ext cx="2590800" cy="28369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có li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9114" y="4267200"/>
              <a:ext cx="3768476" cy="22490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530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762000"/>
          </a:xfrm>
          <a:solidFill>
            <a:srgbClr val="FFFF00"/>
          </a:solidFill>
        </p:spPr>
        <p:txBody>
          <a:bodyPr vert="horz" lIns="91440" tIns="45720" rIns="91440" bIns="45720" rtlCol="0" anchor="ctr">
            <a:normAutofit/>
          </a:bodyPr>
          <a:lstStyle/>
          <a:p>
            <a:r>
              <a:rPr lang="vi-VN" b="1" dirty="0"/>
              <a:t>3 Lựa chọn các phần tử thụ động</a:t>
            </a:r>
            <a:endParaRPr lang="en-US" b="1" dirty="0"/>
          </a:p>
        </p:txBody>
      </p:sp>
      <p:sp>
        <p:nvSpPr>
          <p:cNvPr id="3" name="Content Placeholder 2"/>
          <p:cNvSpPr>
            <a:spLocks noGrp="1"/>
          </p:cNvSpPr>
          <p:nvPr>
            <p:ph idx="1"/>
          </p:nvPr>
        </p:nvSpPr>
        <p:spPr>
          <a:xfrm>
            <a:off x="457200" y="1219200"/>
            <a:ext cx="8229600" cy="4952999"/>
          </a:xfrm>
        </p:spPr>
        <p:txBody>
          <a:bodyPr>
            <a:normAutofit fontScale="92500"/>
          </a:bodyPr>
          <a:lstStyle/>
          <a:p>
            <a:pPr marL="0" indent="0">
              <a:buNone/>
            </a:pPr>
            <a:r>
              <a:rPr lang="vi-VN" sz="2600" b="1" dirty="0">
                <a:solidFill>
                  <a:srgbClr val="00B050"/>
                </a:solidFill>
              </a:rPr>
              <a:t>2 Gợi ý cách lựa chọn phần tử thụ </a:t>
            </a:r>
            <a:r>
              <a:rPr lang="vi-VN" sz="2600" b="1" dirty="0">
                <a:solidFill>
                  <a:srgbClr val="00B050"/>
                </a:solidFill>
              </a:rPr>
              <a:t>động</a:t>
            </a:r>
          </a:p>
          <a:p>
            <a:r>
              <a:rPr lang="vi-VN" sz="2400" dirty="0"/>
              <a:t>Điện trở gắn trên bề mặt luôn được ưu tiên hơn loại có dây dẫn vì các yếu tố ký sinh thấp của chúng. </a:t>
            </a:r>
            <a:endParaRPr lang="vi-VN" sz="2400" dirty="0" smtClean="0"/>
          </a:p>
          <a:p>
            <a:r>
              <a:rPr lang="vi-VN" sz="2400" dirty="0" smtClean="0"/>
              <a:t>Đối </a:t>
            </a:r>
            <a:r>
              <a:rPr lang="vi-VN" sz="2400" dirty="0"/>
              <a:t>với loại dây dẫn, (loại có dây dẫn nối hai đầu – hướng tâm, phân biệt với loại dán bề mặt) loại film cacbon là lựa chọn ưu tiên, tiếp theo là màng kim loại, sau đó là dây quấn.</a:t>
            </a:r>
          </a:p>
          <a:p>
            <a:r>
              <a:rPr lang="vi-VN" sz="2400" dirty="0"/>
              <a:t>Điện trở film kim loại, có các thành phần ký sinh lớn hơn loại film carbon, chiếm ưu thế ở tần số tương đối thấp (theo MHz), do đó phù hợp với mật độ công suất cao hoặc mạch chính xác cao.</a:t>
            </a:r>
          </a:p>
          <a:p>
            <a:r>
              <a:rPr lang="vi-VN" sz="2400" dirty="0"/>
              <a:t>Các điện trở dây quấn có cảm ứng cao, do đó nó nên tránh trong các ứng dụng nhạy cảm tần số. Nó là tốt nhất cho mạch xử lý công suất lớn.</a:t>
            </a:r>
          </a:p>
          <a:p>
            <a:pPr marL="0" indent="0">
              <a:buNone/>
            </a:pPr>
            <a:endParaRPr lang="vi-VN" sz="2400" dirty="0"/>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p:spTree>
    <p:extLst>
      <p:ext uri="{BB962C8B-B14F-4D97-AF65-F5344CB8AC3E}">
        <p14:creationId xmlns:p14="http://schemas.microsoft.com/office/powerpoint/2010/main" val="248530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8382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81000" y="1143000"/>
            <a:ext cx="8229600" cy="4952999"/>
          </a:xfrm>
        </p:spPr>
        <p:txBody>
          <a:bodyPr>
            <a:normAutofit/>
          </a:bodyPr>
          <a:lstStyle/>
          <a:p>
            <a:pPr marL="0" indent="0">
              <a:buNone/>
            </a:pPr>
            <a:r>
              <a:rPr lang="vi-VN" sz="2400" b="1" dirty="0">
                <a:solidFill>
                  <a:srgbClr val="00B050"/>
                </a:solidFill>
              </a:rPr>
              <a:t>2 Gợi ý cách lựa chọn phần tử thụ </a:t>
            </a:r>
            <a:r>
              <a:rPr lang="vi-VN" sz="2400" b="1" dirty="0">
                <a:solidFill>
                  <a:srgbClr val="00B050"/>
                </a:solidFill>
              </a:rPr>
              <a:t>động</a:t>
            </a:r>
          </a:p>
          <a:p>
            <a:r>
              <a:rPr lang="vi-VN" sz="2400" dirty="0"/>
              <a:t>Trong thiết kế bộ khuếch đại, lựa chọn điện trở là rất quan trọng. Ở tần số cao, trở kháng sẽ tăng theo hiệu ứng của điện cảm trong điện trở. Do đó, các điện trở tạo thành độ lợi được đặt gần mạch khuếch đại để giảm thiểu điện cảm của bảng mạch.</a:t>
            </a:r>
          </a:p>
          <a:p>
            <a:r>
              <a:rPr lang="vi-VN" sz="2400" dirty="0"/>
              <a:t>Trong các mạch điện trở định thiên (kéo lên/kéo xuống), chuyển mạch nhanh từ các bóng bán dẫn hoặc các mạch IC sinh ra nhiễu. Để giảm thiểu hiệu ứng này, tất cả các điện trở định thiên (biasing) phải được đặt càng gần càng tốt với thiết bị hoạt động và công suất của nó và đất để giảm thiểu điện cảm từ đường dẫn trên PCB.</a:t>
            </a:r>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Tree>
    <p:extLst>
      <p:ext uri="{BB962C8B-B14F-4D97-AF65-F5344CB8AC3E}">
        <p14:creationId xmlns:p14="http://schemas.microsoft.com/office/powerpoint/2010/main" val="280745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8382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81000" y="1143000"/>
            <a:ext cx="8229600" cy="4952999"/>
          </a:xfrm>
        </p:spPr>
        <p:txBody>
          <a:bodyPr>
            <a:normAutofit/>
          </a:bodyPr>
          <a:lstStyle/>
          <a:p>
            <a:pPr marL="0" indent="0">
              <a:buNone/>
            </a:pPr>
            <a:r>
              <a:rPr lang="vi-VN" sz="2400" b="1" dirty="0">
                <a:solidFill>
                  <a:srgbClr val="00B050"/>
                </a:solidFill>
              </a:rPr>
              <a:t>2 Gợi ý cách lựa chọn phần tử thụ động</a:t>
            </a:r>
          </a:p>
          <a:p>
            <a:r>
              <a:rPr lang="vi-VN" sz="2400" b="1" i="1" dirty="0" smtClean="0"/>
              <a:t>Lựa </a:t>
            </a:r>
            <a:r>
              <a:rPr lang="vi-VN" sz="2400" b="1" i="1" dirty="0"/>
              <a:t>chọn tụ điện</a:t>
            </a:r>
          </a:p>
          <a:p>
            <a:r>
              <a:rPr lang="vi-VN" sz="2400" dirty="0"/>
              <a:t>Lựa chọn tụ điện phù hợp không dễ dàng do nhiều loại và phản ứng của chúng. Tuy nhiên, tụ điện là một thành phần có thể giải quyết nhiều vấn đề EMC. Sau đây mô tả các loại phổ biến nhất, đặc điểm và cách sử dụng của chúng.</a:t>
            </a:r>
          </a:p>
          <a:p>
            <a:pPr marL="0" indent="0">
              <a:buNone/>
            </a:pPr>
            <a:endParaRPr lang="vi-VN" sz="2400" dirty="0" smtClean="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a:p>
        </p:txBody>
      </p:sp>
    </p:spTree>
    <p:extLst>
      <p:ext uri="{BB962C8B-B14F-4D97-AF65-F5344CB8AC3E}">
        <p14:creationId xmlns:p14="http://schemas.microsoft.com/office/powerpoint/2010/main" val="280745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81000" y="1143000"/>
            <a:ext cx="8229600" cy="4952999"/>
          </a:xfrm>
        </p:spPr>
        <p:txBody>
          <a:bodyPr>
            <a:normAutofit lnSpcReduction="10000"/>
          </a:bodyPr>
          <a:lstStyle/>
          <a:p>
            <a:pPr marL="0" indent="0">
              <a:buNone/>
            </a:pPr>
            <a:r>
              <a:rPr lang="vi-VN" sz="2400" b="1" dirty="0">
                <a:solidFill>
                  <a:srgbClr val="00B050"/>
                </a:solidFill>
              </a:rPr>
              <a:t>2 Gợi ý cách lựa chọn phần tử thụ </a:t>
            </a:r>
            <a:r>
              <a:rPr lang="vi-VN" sz="2400" b="1" dirty="0">
                <a:solidFill>
                  <a:srgbClr val="00B050"/>
                </a:solidFill>
              </a:rPr>
              <a:t>độn</a:t>
            </a:r>
            <a:r>
              <a:rPr lang="vi-VN" sz="2400" b="1" dirty="0" smtClean="0"/>
              <a:t>g</a:t>
            </a:r>
          </a:p>
          <a:p>
            <a:r>
              <a:rPr lang="vi-VN" sz="2400" dirty="0"/>
              <a:t>Tụ điện phân nhôm </a:t>
            </a:r>
            <a:r>
              <a:rPr lang="vi-VN" sz="2400" dirty="0" smtClean="0"/>
              <a:t>thường </a:t>
            </a:r>
            <a:r>
              <a:rPr lang="vi-VN" sz="2400" dirty="0"/>
              <a:t>được chế tạo bằng các lá nhôm uốn lượn xoắn ốc giữa một lớp điện môi mỏng, có </a:t>
            </a:r>
            <a:r>
              <a:rPr lang="vi-VN" sz="2400" dirty="0">
                <a:solidFill>
                  <a:srgbClr val="FF0000"/>
                </a:solidFill>
              </a:rPr>
              <a:t>điện dung cao trên một đơn vị thể tích </a:t>
            </a:r>
            <a:r>
              <a:rPr lang="vi-VN" sz="2400" dirty="0"/>
              <a:t>nhưng làm tăng điện cảm bên trong của nó.</a:t>
            </a:r>
          </a:p>
          <a:p>
            <a:r>
              <a:rPr lang="vi-VN" sz="2400" dirty="0"/>
              <a:t>Tụ tantali được làm từ một khối của điện môi với tấm trực tiếp và kết nối tới chân ra, nên </a:t>
            </a:r>
            <a:r>
              <a:rPr lang="vi-VN" sz="2400" dirty="0">
                <a:solidFill>
                  <a:srgbClr val="FF0000"/>
                </a:solidFill>
              </a:rPr>
              <a:t>có điện cảm bên thấp hơn so với tụ điện điện phân nhôm</a:t>
            </a:r>
            <a:r>
              <a:rPr lang="vi-VN" sz="2400" dirty="0"/>
              <a:t>.</a:t>
            </a:r>
          </a:p>
          <a:p>
            <a:r>
              <a:rPr lang="vi-VN" sz="2400" dirty="0"/>
              <a:t>Tụ gốm </a:t>
            </a:r>
            <a:r>
              <a:rPr lang="vi-VN" sz="2400" dirty="0" smtClean="0"/>
              <a:t>được </a:t>
            </a:r>
            <a:r>
              <a:rPr lang="vi-VN" sz="2400" dirty="0"/>
              <a:t>chế tạo bằng nhiều tấm kim loại song song với điện môi là gốm. Ký sinh chiếm ưu thế là độ tự cảm của cấu trúc tấm và điều này thường </a:t>
            </a:r>
            <a:r>
              <a:rPr lang="vi-VN" sz="2400" dirty="0">
                <a:solidFill>
                  <a:srgbClr val="FF0000"/>
                </a:solidFill>
              </a:rPr>
              <a:t>chiếm ưu thế về trở kháng</a:t>
            </a:r>
            <a:r>
              <a:rPr lang="vi-VN" sz="2400" dirty="0"/>
              <a:t> đối với hầu hết các loại trong vùng tần số thấp hơn MHz.</a:t>
            </a:r>
            <a:endParaRPr lang="vi-VN" sz="2400" dirty="0" smtClean="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a:p>
        </p:txBody>
      </p:sp>
    </p:spTree>
    <p:extLst>
      <p:ext uri="{BB962C8B-B14F-4D97-AF65-F5344CB8AC3E}">
        <p14:creationId xmlns:p14="http://schemas.microsoft.com/office/powerpoint/2010/main" val="280745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8382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04800" y="1066800"/>
            <a:ext cx="8229600" cy="4952999"/>
          </a:xfrm>
        </p:spPr>
        <p:txBody>
          <a:bodyPr>
            <a:normAutofit/>
          </a:bodyPr>
          <a:lstStyle/>
          <a:p>
            <a:pPr marL="0" indent="0">
              <a:buNone/>
            </a:pPr>
            <a:r>
              <a:rPr lang="vi-VN" sz="2400" b="1" dirty="0">
                <a:solidFill>
                  <a:srgbClr val="00B050"/>
                </a:solidFill>
              </a:rPr>
              <a:t>2 Gợi ý cách lựa chọn phần tử thụ </a:t>
            </a:r>
            <a:r>
              <a:rPr lang="vi-VN" sz="2400" b="1" dirty="0" smtClean="0">
                <a:solidFill>
                  <a:srgbClr val="00B050"/>
                </a:solidFill>
              </a:rPr>
              <a:t>động</a:t>
            </a:r>
          </a:p>
          <a:p>
            <a:pPr marL="0" indent="0">
              <a:buNone/>
            </a:pPr>
            <a:r>
              <a:rPr lang="vi-VN" sz="2400" b="1" dirty="0" smtClean="0"/>
              <a:t>Cuộn cảm</a:t>
            </a:r>
          </a:p>
          <a:p>
            <a:pPr marL="0" indent="0">
              <a:buNone/>
            </a:pPr>
            <a:r>
              <a:rPr lang="vi-VN" sz="2400" dirty="0"/>
              <a:t>Cuộn cảm là thành phần tạo thành liên kết giữa từ trường và điện trường, do đó có khả năng dễ bị ảnh hưởng EMC hơn các thành phần khác vì chúng có khả năng tương tác với từ trường. Tương tự như tụ điện, cuộn cảm khi được sử dụng một cách thông minh, có thể cải thiện tốt cho nhiều vấn đề EMC.</a:t>
            </a:r>
          </a:p>
          <a:p>
            <a:pPr marL="0" indent="0">
              <a:buNone/>
            </a:pPr>
            <a:r>
              <a:rPr lang="vi-VN" sz="2400" dirty="0"/>
              <a:t>Một lợi thế của cuộn cảm so với tụ điện hoặc điện trở là không có điện cảm ký sinh, do đó có rất ít sự khác biệt giữa các loại dán bề mặt và loại nối dây.</a:t>
            </a:r>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a:p>
        </p:txBody>
      </p:sp>
    </p:spTree>
    <p:extLst>
      <p:ext uri="{BB962C8B-B14F-4D97-AF65-F5344CB8AC3E}">
        <p14:creationId xmlns:p14="http://schemas.microsoft.com/office/powerpoint/2010/main" val="280745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9144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81000" y="1143000"/>
            <a:ext cx="5486400" cy="4952999"/>
          </a:xfrm>
        </p:spPr>
        <p:txBody>
          <a:bodyPr>
            <a:normAutofit/>
          </a:bodyPr>
          <a:lstStyle/>
          <a:p>
            <a:pPr marL="0" indent="0">
              <a:buNone/>
            </a:pPr>
            <a:r>
              <a:rPr lang="vi-VN" sz="2400" b="1" dirty="0">
                <a:solidFill>
                  <a:srgbClr val="00B050"/>
                </a:solidFill>
              </a:rPr>
              <a:t>2 Gợi ý cách lựa chọn phần tử thụ </a:t>
            </a:r>
            <a:r>
              <a:rPr lang="vi-VN" sz="2400" b="1" dirty="0">
                <a:solidFill>
                  <a:srgbClr val="00B050"/>
                </a:solidFill>
              </a:rPr>
              <a:t>động</a:t>
            </a:r>
          </a:p>
          <a:p>
            <a:pPr marL="0" indent="0">
              <a:buNone/>
            </a:pPr>
            <a:r>
              <a:rPr lang="vi-VN" sz="2400" b="1" dirty="0" smtClean="0"/>
              <a:t>Cuộn cảm</a:t>
            </a:r>
          </a:p>
          <a:p>
            <a:r>
              <a:rPr lang="vi-VN" sz="2400" dirty="0"/>
              <a:t>Đối với cuộn kháng lõi từ hở, vì từ trường của cuộn cảm lõi hở đi qua không khí, điều này gây ra bức xạ và có thể gây ra các vấn đề về EMI. Đối với việc lựa chọn cuộn cảm lõi hở, loại suốt chỉ (hình </a:t>
            </a:r>
            <a:r>
              <a:rPr lang="vi-VN" sz="2400" dirty="0" smtClean="0"/>
              <a:t>a</a:t>
            </a:r>
            <a:r>
              <a:rPr lang="vi-VN" sz="2400" dirty="0"/>
              <a:t>) tốt hơn loại que hoặc solenoid (hình </a:t>
            </a:r>
            <a:r>
              <a:rPr lang="vi-VN" sz="2400" dirty="0" smtClean="0"/>
              <a:t>b</a:t>
            </a:r>
            <a:r>
              <a:rPr lang="vi-VN" sz="2400" dirty="0"/>
              <a:t>) vì từ trường được điều khiển bởi lõi (tức là từ trường cục bộ trong lõi).</a:t>
            </a:r>
          </a:p>
          <a:p>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a:p>
        </p:txBody>
      </p:sp>
      <p:grpSp>
        <p:nvGrpSpPr>
          <p:cNvPr id="16" name="Group 15"/>
          <p:cNvGrpSpPr/>
          <p:nvPr/>
        </p:nvGrpSpPr>
        <p:grpSpPr>
          <a:xfrm>
            <a:off x="5847669" y="1684110"/>
            <a:ext cx="2907568" cy="2838347"/>
            <a:chOff x="0" y="0"/>
            <a:chExt cx="2247900" cy="20097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5250"/>
              <a:ext cx="885825" cy="1543050"/>
            </a:xfrm>
            <a:prstGeom prst="rect">
              <a:avLst/>
            </a:prstGeom>
            <a:noFill/>
            <a:ln>
              <a:no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638300"/>
            </a:xfrm>
            <a:prstGeom prst="rect">
              <a:avLst/>
            </a:prstGeom>
            <a:noFill/>
            <a:ln>
              <a:noFill/>
            </a:ln>
          </p:spPr>
        </p:pic>
        <p:sp>
          <p:nvSpPr>
            <p:cNvPr id="19" name="Text Box 86"/>
            <p:cNvSpPr txBox="1"/>
            <p:nvPr/>
          </p:nvSpPr>
          <p:spPr>
            <a:xfrm>
              <a:off x="76200" y="1543050"/>
              <a:ext cx="885825"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600"/>
                </a:spcBef>
                <a:spcAft>
                  <a:spcPts val="0"/>
                </a:spcAft>
              </a:pPr>
              <a:r>
                <a:rPr lang="en-US" sz="1400">
                  <a:solidFill>
                    <a:srgbClr val="000000"/>
                  </a:solidFill>
                  <a:effectLst/>
                  <a:latin typeface="Times New Roman"/>
                  <a:ea typeface="Arial"/>
                </a:rPr>
                <a:t>a.</a:t>
              </a:r>
              <a:endParaRPr lang="vi-VN" sz="1400">
                <a:effectLst/>
                <a:latin typeface="Times New Roman"/>
                <a:ea typeface="Arial"/>
              </a:endParaRPr>
            </a:p>
            <a:p>
              <a:pPr algn="ctr">
                <a:lnSpc>
                  <a:spcPct val="115000"/>
                </a:lnSpc>
                <a:spcAft>
                  <a:spcPts val="1000"/>
                </a:spcAft>
              </a:pPr>
              <a:r>
                <a:rPr lang="vi-VN" sz="1400">
                  <a:effectLst/>
                  <a:latin typeface="Times New Roman"/>
                  <a:ea typeface="Arial"/>
                </a:rPr>
                <a:t> </a:t>
              </a:r>
            </a:p>
          </p:txBody>
        </p:sp>
        <p:sp>
          <p:nvSpPr>
            <p:cNvPr id="20" name="Text Box 92"/>
            <p:cNvSpPr txBox="1"/>
            <p:nvPr/>
          </p:nvSpPr>
          <p:spPr>
            <a:xfrm>
              <a:off x="1362075" y="1543050"/>
              <a:ext cx="885825"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600"/>
                </a:spcBef>
                <a:spcAft>
                  <a:spcPts val="0"/>
                </a:spcAft>
              </a:pPr>
              <a:r>
                <a:rPr lang="en-US" sz="1400">
                  <a:solidFill>
                    <a:srgbClr val="000000"/>
                  </a:solidFill>
                  <a:effectLst/>
                  <a:latin typeface="Times New Roman"/>
                  <a:ea typeface="Arial"/>
                </a:rPr>
                <a:t>b.</a:t>
              </a:r>
              <a:endParaRPr lang="vi-VN" sz="1400">
                <a:effectLst/>
                <a:latin typeface="Times New Roman"/>
                <a:ea typeface="Arial"/>
              </a:endParaRPr>
            </a:p>
            <a:p>
              <a:pPr algn="ctr">
                <a:lnSpc>
                  <a:spcPct val="115000"/>
                </a:lnSpc>
                <a:spcAft>
                  <a:spcPts val="1000"/>
                </a:spcAft>
              </a:pPr>
              <a:r>
                <a:rPr lang="vi-VN" sz="1400">
                  <a:effectLst/>
                  <a:latin typeface="Times New Roman"/>
                  <a:ea typeface="Arial"/>
                </a:rPr>
                <a:t> </a:t>
              </a:r>
            </a:p>
          </p:txBody>
        </p:sp>
      </p:grpSp>
    </p:spTree>
    <p:extLst>
      <p:ext uri="{BB962C8B-B14F-4D97-AF65-F5344CB8AC3E}">
        <p14:creationId xmlns:p14="http://schemas.microsoft.com/office/powerpoint/2010/main" val="70806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838200"/>
          </a:xfrm>
          <a:solidFill>
            <a:srgbClr val="FFFF00"/>
          </a:solidFill>
        </p:spPr>
        <p:txBody>
          <a:bodyPr vert="horz" lIns="91440" tIns="45720" rIns="91440" bIns="45720" rtlCol="0" anchor="ctr">
            <a:normAutofit fontScale="90000"/>
          </a:bodyPr>
          <a:lstStyle/>
          <a:p>
            <a:r>
              <a:rPr lang="vi-VN" b="1" dirty="0"/>
              <a:t>3 Lựa chọn các phần tử thụ động</a:t>
            </a:r>
            <a:endParaRPr lang="en-US" b="1" dirty="0"/>
          </a:p>
        </p:txBody>
      </p:sp>
      <p:sp>
        <p:nvSpPr>
          <p:cNvPr id="3" name="Content Placeholder 2"/>
          <p:cNvSpPr>
            <a:spLocks noGrp="1"/>
          </p:cNvSpPr>
          <p:nvPr>
            <p:ph idx="1"/>
          </p:nvPr>
        </p:nvSpPr>
        <p:spPr>
          <a:xfrm>
            <a:off x="381000" y="1143000"/>
            <a:ext cx="5486400" cy="4952999"/>
          </a:xfrm>
        </p:spPr>
        <p:txBody>
          <a:bodyPr>
            <a:normAutofit/>
          </a:bodyPr>
          <a:lstStyle/>
          <a:p>
            <a:pPr marL="0" indent="0">
              <a:buNone/>
            </a:pPr>
            <a:r>
              <a:rPr lang="vi-VN" sz="2400" b="1" dirty="0">
                <a:solidFill>
                  <a:srgbClr val="00B050"/>
                </a:solidFill>
              </a:rPr>
              <a:t>2 Gợi ý cách lựa chọn phần tử thụ </a:t>
            </a:r>
            <a:r>
              <a:rPr lang="vi-VN" sz="2400" b="1" dirty="0">
                <a:solidFill>
                  <a:srgbClr val="00B050"/>
                </a:solidFill>
              </a:rPr>
              <a:t>động</a:t>
            </a:r>
          </a:p>
          <a:p>
            <a:pPr marL="0" indent="0">
              <a:buNone/>
            </a:pPr>
            <a:r>
              <a:rPr lang="vi-VN" sz="2400" b="1" dirty="0" smtClean="0"/>
              <a:t>Cuộn cảm</a:t>
            </a:r>
          </a:p>
          <a:p>
            <a:r>
              <a:rPr lang="vi-VN" sz="2400" dirty="0"/>
              <a:t>Đối với cuộn cảm lõi từ kín, từ trường hoàn toàn chạy trong lõi. Do đó, loại cuộn cảm này lý tưởng hơn trong thiết kế mạch, ngoại trừ chúng đắt tiền hơn. Một ưu điểm của hình dạng lõi xuyến của cuộn cảm là nó không chỉ giữ từ trường trong lõi, nó còn có hiệu ứng tự hủy trường nào phát xạ vào cuộn cảm.</a:t>
            </a:r>
          </a:p>
          <a:p>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a:p>
        </p:txBody>
      </p:sp>
      <p:pic>
        <p:nvPicPr>
          <p:cNvPr id="1026" name="Picture 2" descr="Kết quả hình ảnh cho indu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2649122"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0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876799"/>
          </a:xfrm>
        </p:spPr>
        <p:txBody>
          <a:bodyPr>
            <a:normAutofit fontScale="70000" lnSpcReduction="20000"/>
          </a:bodyPr>
          <a:lstStyle/>
          <a:p>
            <a:pPr marL="0" indent="0">
              <a:buNone/>
            </a:pPr>
            <a:r>
              <a:rPr lang="vi-VN" b="1" dirty="0">
                <a:solidFill>
                  <a:srgbClr val="00B050"/>
                </a:solidFill>
              </a:rPr>
              <a:t>1 Thiết kế bộ biến đổi làm việc ở chế độ chuyển mạch </a:t>
            </a:r>
          </a:p>
          <a:p>
            <a:pPr marL="0" indent="0">
              <a:buNone/>
            </a:pPr>
            <a:r>
              <a:rPr lang="vi-VN" b="1" dirty="0" smtClean="0"/>
              <a:t>Lựa chọn mạch</a:t>
            </a:r>
          </a:p>
          <a:p>
            <a:pPr marL="0" indent="0">
              <a:buNone/>
            </a:pPr>
            <a:endParaRPr lang="vi-VN" b="1" dirty="0" smtClean="0"/>
          </a:p>
          <a:p>
            <a:pPr marL="0" indent="0">
              <a:buNone/>
            </a:pPr>
            <a:r>
              <a:rPr lang="vi-VN" dirty="0" smtClean="0"/>
              <a:t>Như </a:t>
            </a:r>
            <a:r>
              <a:rPr lang="vi-VN" dirty="0"/>
              <a:t>đã nói trên, các bộ biến đổi ngày nay rất phổ biến làm việc ở chế độ chuyển mạch (switching). Các bộ biến đổi switching thường dùng hiện nay là: buck, boost, </a:t>
            </a:r>
            <a:r>
              <a:rPr lang="vi-VN" dirty="0" smtClean="0"/>
              <a:t>flyback</a:t>
            </a:r>
            <a:r>
              <a:rPr lang="vi-VN" dirty="0"/>
              <a:t>, reson</a:t>
            </a:r>
            <a:r>
              <a:rPr lang="en-US" dirty="0"/>
              <a:t>a</a:t>
            </a:r>
            <a:r>
              <a:rPr lang="vi-VN" dirty="0"/>
              <a:t>nt … Khi làm việc ở chế độ chuyển mạch, dạng sóng tín hiệu điện áp và dòng điện rất thường gặp có dạng như hình 2.1. Trên quan điểm EMC tín hiệu càng nhiều gai nhọn như hình 2.1a EMC càng xấu, tín hiệu càng gần hình sin (hình 2.1e) EMC càng tốt.</a:t>
            </a:r>
          </a:p>
          <a:p>
            <a:pPr marL="0" indent="0">
              <a:buNone/>
            </a:pPr>
            <a:r>
              <a:rPr lang="vi-VN" dirty="0"/>
              <a:t>Như trên hình 2.1, chuyển mạch “mềm” luôn luôn tốt hơn chuyển mạch đột ngột [RE 11], nghĩa là cả hai sự biến thiên dv/dt và di/dt đều thấp. Có một số cấu trúc mạch tạo ra lượng phát thải tối thiểu bằng cách giảm dV/dt và/hoặc di/dt, đồng thời giảm các đột biến áp và dòng trên các bóng bán dẫn chuyển mạch.</a:t>
            </a: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spTree>
    <p:extLst>
      <p:ext uri="{BB962C8B-B14F-4D97-AF65-F5344CB8AC3E}">
        <p14:creationId xmlns:p14="http://schemas.microsoft.com/office/powerpoint/2010/main" val="367355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1"/>
            <a:ext cx="8305800" cy="3048000"/>
          </a:xfrm>
        </p:spPr>
        <p:txBody>
          <a:bodyPr>
            <a:normAutofit/>
          </a:bodyPr>
          <a:lstStyle/>
          <a:p>
            <a:pPr marL="0" indent="0">
              <a:lnSpc>
                <a:spcPct val="80000"/>
              </a:lnSpc>
              <a:buNone/>
            </a:pPr>
            <a:r>
              <a:rPr lang="vi-VN" sz="2200" b="1" dirty="0">
                <a:solidFill>
                  <a:srgbClr val="00B050"/>
                </a:solidFill>
              </a:rPr>
              <a:t>1 Thiết kế bộ biến đổi làm việc ở chế độ chuyển mạch </a:t>
            </a:r>
          </a:p>
          <a:p>
            <a:pPr marL="0" indent="0">
              <a:buNone/>
            </a:pPr>
            <a:r>
              <a:rPr lang="vi-VN" sz="2300" b="1" dirty="0">
                <a:latin typeface="+mj-lt"/>
              </a:rPr>
              <a:t>Lựa chọn mạch</a:t>
            </a:r>
          </a:p>
          <a:p>
            <a:pPr marL="0" indent="0">
              <a:buNone/>
            </a:pPr>
            <a:r>
              <a:rPr lang="vi-VN" sz="2300" dirty="0" smtClean="0">
                <a:latin typeface="+mj-lt"/>
              </a:rPr>
              <a:t>Theo </a:t>
            </a:r>
            <a:r>
              <a:rPr lang="vi-VN" sz="2300" dirty="0">
                <a:latin typeface="+mj-lt"/>
              </a:rPr>
              <a:t>quan điểm của EMC, các cạnh (Rise time and Fall time) của xung chuyển mạch </a:t>
            </a:r>
            <a:r>
              <a:rPr lang="vi-VN" sz="2300" dirty="0" smtClean="0">
                <a:latin typeface="+mj-lt"/>
              </a:rPr>
              <a:t>dốc </a:t>
            </a:r>
            <a:r>
              <a:rPr lang="vi-VN" sz="2300" dirty="0">
                <a:latin typeface="+mj-lt"/>
              </a:rPr>
              <a:t>hơn có nghĩa là nhiều năng lượng hơn trong sóng hài tần số cao hơn, do đó các bộ lọc lớn hơn và che chắn phức tạp hơn. Trong các bộ biến đổi chuyển mạch, sóng hài lên đến 1000 (bậc hài 1000) lần tần số cơ bản, thường gây lỗi và không đáp ứng được các kiểm tra về phát thải.</a:t>
            </a:r>
          </a:p>
          <a:p>
            <a:pPr marL="0" indent="0">
              <a:buNone/>
            </a:pPr>
            <a:endParaRPr lang="en-US" sz="2300" dirty="0">
              <a:latin typeface="+mj-lt"/>
            </a:endParaRPr>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pic>
        <p:nvPicPr>
          <p:cNvPr id="6" name="Picture 5" descr="Kết quả hình ảnh cho edge pulse"/>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0"/>
            <a:ext cx="5334000" cy="2133600"/>
          </a:xfrm>
          <a:prstGeom prst="rect">
            <a:avLst/>
          </a:prstGeom>
          <a:noFill/>
          <a:ln>
            <a:noFill/>
          </a:ln>
        </p:spPr>
      </p:pic>
    </p:spTree>
    <p:extLst>
      <p:ext uri="{BB962C8B-B14F-4D97-AF65-F5344CB8AC3E}">
        <p14:creationId xmlns:p14="http://schemas.microsoft.com/office/powerpoint/2010/main" val="367355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876799"/>
          </a:xfrm>
        </p:spPr>
        <p:txBody>
          <a:bodyPr>
            <a:normAutofit fontScale="55000" lnSpcReduction="20000"/>
          </a:bodyPr>
          <a:lstStyle/>
          <a:p>
            <a:pPr marL="0" indent="0">
              <a:spcBef>
                <a:spcPts val="1200"/>
              </a:spcBef>
              <a:buNone/>
            </a:pPr>
            <a:r>
              <a:rPr lang="vi-VN" sz="4000" b="1" dirty="0">
                <a:solidFill>
                  <a:srgbClr val="00B050"/>
                </a:solidFill>
              </a:rPr>
              <a:t>1 Thiết kế bộ biến đổi làm việc ở chế độ chuyển mạch </a:t>
            </a:r>
          </a:p>
          <a:p>
            <a:pPr marL="0" indent="0">
              <a:buNone/>
            </a:pPr>
            <a:r>
              <a:rPr lang="vi-VN" b="1" dirty="0"/>
              <a:t>Lựa chọn mạch</a:t>
            </a:r>
          </a:p>
          <a:p>
            <a:pPr marL="0" indent="0">
              <a:buNone/>
            </a:pPr>
            <a:r>
              <a:rPr lang="vi-VN" dirty="0" smtClean="0"/>
              <a:t>Trong </a:t>
            </a:r>
            <a:r>
              <a:rPr lang="vi-VN" dirty="0"/>
              <a:t>các cấu hình truyền thống, ở đó các thiết bị nguồn không chuyển mạch ở điện áp hoặc dòng điện zero, không phải lúc nào cũng có thể cải thiện hiệu suất. Tất cả các hệ thống, mạch, và các thành phần (đặc biệt là các thành phần dễ bị hư hỏng) có tần số cộng hưởng tự nhiên ở tần số vô tuyến điện. Khi các dạng sóng được sử dụng bởi một mạch có chứa các thành phần quang phổ gần với các tần số cộng hưởng tự nhiên, sự cộng hưởng của chúng sẽ làm cho "kích động" và gây ra nhiễu, các dao động và phát xạ không mong muốn, và các quá điện áp có thể làm tăng tổn hao trong các thiết bị chuyển mạch công suất và thậm chí làm hỏng chúng</a:t>
            </a:r>
            <a:r>
              <a:rPr lang="vi-VN" dirty="0" smtClean="0"/>
              <a:t>.</a:t>
            </a:r>
          </a:p>
          <a:p>
            <a:pPr marL="0" indent="0">
              <a:buNone/>
            </a:pPr>
            <a:endParaRPr lang="vi-VN" dirty="0"/>
          </a:p>
          <a:p>
            <a:pPr marL="0" indent="0">
              <a:buNone/>
            </a:pPr>
            <a:r>
              <a:rPr lang="vi-VN" dirty="0"/>
              <a:t>Giảm ảnh hưởng của những cộng hưởng này người ta dùng kỹ thuật snubbing. Nhưng chúng thường tổn hao năng lượng, cũng như yêu cầu các thành phần đắt tiền hơn và kích thước PCB lớn hơn. Vì vậy, chuyển mạch với tốc độ cao hơn (có nghĩa là tần số ngày càng cao) làm giảm hiệu quả và/hoặc độ tin cậy xấu hơn. Đối với những thiết kế chuyển mạch mềm, kỹ thuật này chiếm 1 – 2% tổn hao thiết bị với chi phí, kích thước bộ lọc và che chắn thấp, độ tản nhiệt tối thiểu và độ tin cậy tốt.</a:t>
            </a:r>
          </a:p>
          <a:p>
            <a:pPr marL="0" indent="0">
              <a:buNone/>
            </a:pP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spTree>
    <p:extLst>
      <p:ext uri="{BB962C8B-B14F-4D97-AF65-F5344CB8AC3E}">
        <p14:creationId xmlns:p14="http://schemas.microsoft.com/office/powerpoint/2010/main" val="367355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1143000"/>
          </a:xfrm>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524000"/>
            <a:ext cx="8229600" cy="914400"/>
          </a:xfrm>
        </p:spPr>
        <p:txBody>
          <a:bodyPr>
            <a:normAutofit/>
          </a:bodyPr>
          <a:lstStyle/>
          <a:p>
            <a:pPr marL="0" indent="0">
              <a:buNone/>
            </a:pPr>
            <a:r>
              <a:rPr lang="vi-VN" sz="2400" b="1" dirty="0">
                <a:solidFill>
                  <a:srgbClr val="00B050"/>
                </a:solidFill>
              </a:rPr>
              <a:t>1 Thiết kế bộ biến đổi làm việc ở chế độ chuyển mạch </a:t>
            </a:r>
            <a:endParaRPr lang="vi-VN" sz="2400" b="1" dirty="0" smtClean="0">
              <a:solidFill>
                <a:srgbClr val="00B050"/>
              </a:solidFill>
            </a:endParaRPr>
          </a:p>
          <a:p>
            <a:pPr marL="0" indent="0">
              <a:buNone/>
            </a:pPr>
            <a:r>
              <a:rPr lang="vi-VN" sz="2400" dirty="0" smtClean="0"/>
              <a:t>Các dạng tín hiệu khi làm việc ở chế độ chuyển mạch</a:t>
            </a:r>
            <a:endParaRPr lang="en-US" sz="2400" dirty="0"/>
          </a:p>
        </p:txBody>
      </p:sp>
      <p:sp>
        <p:nvSpPr>
          <p:cNvPr id="4" name="Date Placeholder 3"/>
          <p:cNvSpPr>
            <a:spLocks noGrp="1"/>
          </p:cNvSpPr>
          <p:nvPr>
            <p:ph type="dt" sz="half" idx="10"/>
          </p:nvPr>
        </p:nvSpPr>
        <p:spPr/>
        <p:txBody>
          <a:bodyPr/>
          <a:lstStyle/>
          <a:p>
            <a:fld id="{85FEEF7A-3F21-4DAE-8A53-D0BBABE4CA86}"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grpSp>
        <p:nvGrpSpPr>
          <p:cNvPr id="28" name="Group 27"/>
          <p:cNvGrpSpPr/>
          <p:nvPr/>
        </p:nvGrpSpPr>
        <p:grpSpPr>
          <a:xfrm>
            <a:off x="457200" y="2286000"/>
            <a:ext cx="8381999" cy="4191001"/>
            <a:chOff x="-1" y="0"/>
            <a:chExt cx="5229225" cy="2618105"/>
          </a:xfrm>
        </p:grpSpPr>
        <p:grpSp>
          <p:nvGrpSpPr>
            <p:cNvPr id="29" name="Group 28"/>
            <p:cNvGrpSpPr/>
            <p:nvPr/>
          </p:nvGrpSpPr>
          <p:grpSpPr>
            <a:xfrm>
              <a:off x="-1" y="0"/>
              <a:ext cx="5229225" cy="2618105"/>
              <a:chOff x="-1" y="22945"/>
              <a:chExt cx="5229225" cy="2619918"/>
            </a:xfrm>
          </p:grpSpPr>
          <p:grpSp>
            <p:nvGrpSpPr>
              <p:cNvPr id="35" name="Group 34"/>
              <p:cNvGrpSpPr/>
              <p:nvPr/>
            </p:nvGrpSpPr>
            <p:grpSpPr>
              <a:xfrm>
                <a:off x="-1" y="22945"/>
                <a:ext cx="5229225" cy="1967780"/>
                <a:chOff x="-134648" y="22945"/>
                <a:chExt cx="5229225" cy="1967780"/>
              </a:xfrm>
            </p:grpSpPr>
            <p:grpSp>
              <p:nvGrpSpPr>
                <p:cNvPr id="37" name="Group 36"/>
                <p:cNvGrpSpPr/>
                <p:nvPr/>
              </p:nvGrpSpPr>
              <p:grpSpPr>
                <a:xfrm>
                  <a:off x="-134648" y="371475"/>
                  <a:ext cx="5229225" cy="1619250"/>
                  <a:chOff x="-98552" y="0"/>
                  <a:chExt cx="3827427" cy="1191260"/>
                </a:xfrm>
              </p:grpSpPr>
              <p:sp>
                <p:nvSpPr>
                  <p:cNvPr id="40" name="Freeform 39"/>
                  <p:cNvSpPr/>
                  <p:nvPr/>
                </p:nvSpPr>
                <p:spPr>
                  <a:xfrm>
                    <a:off x="9525" y="57150"/>
                    <a:ext cx="704585" cy="1129665"/>
                  </a:xfrm>
                  <a:custGeom>
                    <a:avLst/>
                    <a:gdLst>
                      <a:gd name="connsiteX0" fmla="*/ 0 w 3714750"/>
                      <a:gd name="connsiteY0" fmla="*/ 1771650 h 1771650"/>
                      <a:gd name="connsiteX1" fmla="*/ 0 w 3714750"/>
                      <a:gd name="connsiteY1" fmla="*/ 0 h 1771650"/>
                      <a:gd name="connsiteX2" fmla="*/ 2619375 w 3714750"/>
                      <a:gd name="connsiteY2" fmla="*/ 0 h 1771650"/>
                      <a:gd name="connsiteX3" fmla="*/ 2705100 w 3714750"/>
                      <a:gd name="connsiteY3" fmla="*/ 942975 h 1771650"/>
                      <a:gd name="connsiteX4" fmla="*/ 3228975 w 3714750"/>
                      <a:gd name="connsiteY4" fmla="*/ 304800 h 1771650"/>
                      <a:gd name="connsiteX5" fmla="*/ 3714750 w 3714750"/>
                      <a:gd name="connsiteY5" fmla="*/ 895350 h 1771650"/>
                      <a:gd name="connsiteX6" fmla="*/ 3714750 w 3714750"/>
                      <a:gd name="connsiteY6" fmla="*/ 895350 h 1771650"/>
                      <a:gd name="connsiteX0" fmla="*/ 0 w 3714750"/>
                      <a:gd name="connsiteY0" fmla="*/ 2647950 h 2647950"/>
                      <a:gd name="connsiteX1" fmla="*/ 0 w 3714750"/>
                      <a:gd name="connsiteY1" fmla="*/ 0 h 2647950"/>
                      <a:gd name="connsiteX2" fmla="*/ 2619375 w 3714750"/>
                      <a:gd name="connsiteY2" fmla="*/ 876300 h 2647950"/>
                      <a:gd name="connsiteX3" fmla="*/ 2705100 w 3714750"/>
                      <a:gd name="connsiteY3" fmla="*/ 1819275 h 2647950"/>
                      <a:gd name="connsiteX4" fmla="*/ 3228975 w 3714750"/>
                      <a:gd name="connsiteY4" fmla="*/ 1181100 h 2647950"/>
                      <a:gd name="connsiteX5" fmla="*/ 3714750 w 3714750"/>
                      <a:gd name="connsiteY5" fmla="*/ 1771650 h 2647950"/>
                      <a:gd name="connsiteX6" fmla="*/ 3714750 w 3714750"/>
                      <a:gd name="connsiteY6" fmla="*/ 1771650 h 2647950"/>
                      <a:gd name="connsiteX0" fmla="*/ 0 w 3714750"/>
                      <a:gd name="connsiteY0" fmla="*/ 2647950 h 2647950"/>
                      <a:gd name="connsiteX1" fmla="*/ 0 w 3714750"/>
                      <a:gd name="connsiteY1" fmla="*/ 0 h 2647950"/>
                      <a:gd name="connsiteX2" fmla="*/ 152400 w 3714750"/>
                      <a:gd name="connsiteY2" fmla="*/ 1000125 h 2647950"/>
                      <a:gd name="connsiteX3" fmla="*/ 2619375 w 3714750"/>
                      <a:gd name="connsiteY3" fmla="*/ 876300 h 2647950"/>
                      <a:gd name="connsiteX4" fmla="*/ 2705100 w 3714750"/>
                      <a:gd name="connsiteY4" fmla="*/ 1819275 h 2647950"/>
                      <a:gd name="connsiteX5" fmla="*/ 3228975 w 3714750"/>
                      <a:gd name="connsiteY5" fmla="*/ 1181100 h 2647950"/>
                      <a:gd name="connsiteX6" fmla="*/ 3714750 w 3714750"/>
                      <a:gd name="connsiteY6" fmla="*/ 1771650 h 2647950"/>
                      <a:gd name="connsiteX7" fmla="*/ 3714750 w 3714750"/>
                      <a:gd name="connsiteY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619375 w 3714750"/>
                      <a:gd name="connsiteY3" fmla="*/ 876300 h 2647950"/>
                      <a:gd name="connsiteX4" fmla="*/ 2705100 w 3714750"/>
                      <a:gd name="connsiteY4" fmla="*/ 1819275 h 2647950"/>
                      <a:gd name="connsiteX5" fmla="*/ 3228975 w 3714750"/>
                      <a:gd name="connsiteY5" fmla="*/ 1181100 h 2647950"/>
                      <a:gd name="connsiteX6" fmla="*/ 3714750 w 3714750"/>
                      <a:gd name="connsiteY6" fmla="*/ 1771650 h 2647950"/>
                      <a:gd name="connsiteX7" fmla="*/ 3714750 w 3714750"/>
                      <a:gd name="connsiteY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619375 w 3714750"/>
                      <a:gd name="connsiteY4" fmla="*/ 876300 h 2647950"/>
                      <a:gd name="connsiteX5" fmla="*/ 2705100 w 3714750"/>
                      <a:gd name="connsiteY5" fmla="*/ 1819275 h 2647950"/>
                      <a:gd name="connsiteX6" fmla="*/ 3228975 w 3714750"/>
                      <a:gd name="connsiteY6" fmla="*/ 1181100 h 2647950"/>
                      <a:gd name="connsiteX7" fmla="*/ 3714750 w 3714750"/>
                      <a:gd name="connsiteY7" fmla="*/ 1771650 h 2647950"/>
                      <a:gd name="connsiteX8" fmla="*/ 3714750 w 3714750"/>
                      <a:gd name="connsiteY8"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2619375 w 3714750"/>
                      <a:gd name="connsiteY5" fmla="*/ 876300 h 2647950"/>
                      <a:gd name="connsiteX6" fmla="*/ 2705100 w 3714750"/>
                      <a:gd name="connsiteY6" fmla="*/ 1819275 h 2647950"/>
                      <a:gd name="connsiteX7" fmla="*/ 3228975 w 3714750"/>
                      <a:gd name="connsiteY7" fmla="*/ 1181100 h 2647950"/>
                      <a:gd name="connsiteX8" fmla="*/ 3714750 w 3714750"/>
                      <a:gd name="connsiteY8" fmla="*/ 1771650 h 2647950"/>
                      <a:gd name="connsiteX9" fmla="*/ 3714750 w 3714750"/>
                      <a:gd name="connsiteY9"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2619375 w 3714750"/>
                      <a:gd name="connsiteY6" fmla="*/ 876300 h 2647950"/>
                      <a:gd name="connsiteX7" fmla="*/ 2705100 w 3714750"/>
                      <a:gd name="connsiteY7" fmla="*/ 1819275 h 2647950"/>
                      <a:gd name="connsiteX8" fmla="*/ 3228975 w 3714750"/>
                      <a:gd name="connsiteY8" fmla="*/ 1181100 h 2647950"/>
                      <a:gd name="connsiteX9" fmla="*/ 3714750 w 3714750"/>
                      <a:gd name="connsiteY9" fmla="*/ 1771650 h 2647950"/>
                      <a:gd name="connsiteX10" fmla="*/ 3714750 w 3714750"/>
                      <a:gd name="connsiteY10"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2619375 w 3714750"/>
                      <a:gd name="connsiteY7" fmla="*/ 876300 h 2647950"/>
                      <a:gd name="connsiteX8" fmla="*/ 2705100 w 3714750"/>
                      <a:gd name="connsiteY8" fmla="*/ 1819275 h 2647950"/>
                      <a:gd name="connsiteX9" fmla="*/ 3228975 w 3714750"/>
                      <a:gd name="connsiteY9" fmla="*/ 1181100 h 2647950"/>
                      <a:gd name="connsiteX10" fmla="*/ 3714750 w 3714750"/>
                      <a:gd name="connsiteY10" fmla="*/ 1771650 h 2647950"/>
                      <a:gd name="connsiteX11" fmla="*/ 3714750 w 3714750"/>
                      <a:gd name="connsiteY11"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2619375 w 3714750"/>
                      <a:gd name="connsiteY8" fmla="*/ 876300 h 2647950"/>
                      <a:gd name="connsiteX9" fmla="*/ 2705100 w 3714750"/>
                      <a:gd name="connsiteY9" fmla="*/ 1819275 h 2647950"/>
                      <a:gd name="connsiteX10" fmla="*/ 3228975 w 3714750"/>
                      <a:gd name="connsiteY10" fmla="*/ 1181100 h 2647950"/>
                      <a:gd name="connsiteX11" fmla="*/ 3714750 w 3714750"/>
                      <a:gd name="connsiteY11" fmla="*/ 1771650 h 2647950"/>
                      <a:gd name="connsiteX12" fmla="*/ 3714750 w 3714750"/>
                      <a:gd name="connsiteY12"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90550 w 3714750"/>
                      <a:gd name="connsiteY8" fmla="*/ 914400 h 2647950"/>
                      <a:gd name="connsiteX9" fmla="*/ 2619375 w 3714750"/>
                      <a:gd name="connsiteY9" fmla="*/ 876300 h 2647950"/>
                      <a:gd name="connsiteX10" fmla="*/ 2705100 w 3714750"/>
                      <a:gd name="connsiteY10" fmla="*/ 1819275 h 2647950"/>
                      <a:gd name="connsiteX11" fmla="*/ 3228975 w 3714750"/>
                      <a:gd name="connsiteY11" fmla="*/ 1181100 h 2647950"/>
                      <a:gd name="connsiteX12" fmla="*/ 3714750 w 3714750"/>
                      <a:gd name="connsiteY12" fmla="*/ 1771650 h 2647950"/>
                      <a:gd name="connsiteX13" fmla="*/ 3714750 w 3714750"/>
                      <a:gd name="connsiteY13"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2619375 w 3714750"/>
                      <a:gd name="connsiteY9" fmla="*/ 876300 h 2647950"/>
                      <a:gd name="connsiteX10" fmla="*/ 2705100 w 3714750"/>
                      <a:gd name="connsiteY10" fmla="*/ 1819275 h 2647950"/>
                      <a:gd name="connsiteX11" fmla="*/ 3228975 w 3714750"/>
                      <a:gd name="connsiteY11" fmla="*/ 1181100 h 2647950"/>
                      <a:gd name="connsiteX12" fmla="*/ 3714750 w 3714750"/>
                      <a:gd name="connsiteY12" fmla="*/ 1771650 h 2647950"/>
                      <a:gd name="connsiteX13" fmla="*/ 3714750 w 3714750"/>
                      <a:gd name="connsiteY13"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2619375 w 3714750"/>
                      <a:gd name="connsiteY10" fmla="*/ 876300 h 2647950"/>
                      <a:gd name="connsiteX11" fmla="*/ 2705100 w 3714750"/>
                      <a:gd name="connsiteY11" fmla="*/ 1819275 h 2647950"/>
                      <a:gd name="connsiteX12" fmla="*/ 3228975 w 3714750"/>
                      <a:gd name="connsiteY12" fmla="*/ 1181100 h 2647950"/>
                      <a:gd name="connsiteX13" fmla="*/ 3714750 w 3714750"/>
                      <a:gd name="connsiteY13" fmla="*/ 1771650 h 2647950"/>
                      <a:gd name="connsiteX14" fmla="*/ 3714750 w 3714750"/>
                      <a:gd name="connsiteY14"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42950 w 3714750"/>
                      <a:gd name="connsiteY10" fmla="*/ 895350 h 2647950"/>
                      <a:gd name="connsiteX11" fmla="*/ 2619375 w 3714750"/>
                      <a:gd name="connsiteY11" fmla="*/ 876300 h 2647950"/>
                      <a:gd name="connsiteX12" fmla="*/ 2705100 w 3714750"/>
                      <a:gd name="connsiteY12" fmla="*/ 1819275 h 2647950"/>
                      <a:gd name="connsiteX13" fmla="*/ 3228975 w 3714750"/>
                      <a:gd name="connsiteY13" fmla="*/ 1181100 h 2647950"/>
                      <a:gd name="connsiteX14" fmla="*/ 3714750 w 3714750"/>
                      <a:gd name="connsiteY14" fmla="*/ 1771650 h 2647950"/>
                      <a:gd name="connsiteX15" fmla="*/ 3714750 w 3714750"/>
                      <a:gd name="connsiteY15"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705100 w 3714750"/>
                      <a:gd name="connsiteY12" fmla="*/ 1819275 h 2647950"/>
                      <a:gd name="connsiteX13" fmla="*/ 3228975 w 3714750"/>
                      <a:gd name="connsiteY13" fmla="*/ 1181100 h 2647950"/>
                      <a:gd name="connsiteX14" fmla="*/ 3714750 w 3714750"/>
                      <a:gd name="connsiteY14" fmla="*/ 1771650 h 2647950"/>
                      <a:gd name="connsiteX15" fmla="*/ 3714750 w 3714750"/>
                      <a:gd name="connsiteY15"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721929 w 3714750"/>
                      <a:gd name="connsiteY12" fmla="*/ 1819275 h 2647950"/>
                      <a:gd name="connsiteX13" fmla="*/ 3228975 w 3714750"/>
                      <a:gd name="connsiteY13" fmla="*/ 1181100 h 2647950"/>
                      <a:gd name="connsiteX14" fmla="*/ 3714750 w 3714750"/>
                      <a:gd name="connsiteY14" fmla="*/ 1771650 h 2647950"/>
                      <a:gd name="connsiteX15" fmla="*/ 3714750 w 3714750"/>
                      <a:gd name="connsiteY15"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721929 w 3714750"/>
                      <a:gd name="connsiteY12" fmla="*/ 1819275 h 2647950"/>
                      <a:gd name="connsiteX13" fmla="*/ 2945153 w 3714750"/>
                      <a:gd name="connsiteY13" fmla="*/ 1363185 h 2647950"/>
                      <a:gd name="connsiteX14" fmla="*/ 3228975 w 3714750"/>
                      <a:gd name="connsiteY14" fmla="*/ 1181100 h 2647950"/>
                      <a:gd name="connsiteX15" fmla="*/ 3714750 w 3714750"/>
                      <a:gd name="connsiteY15" fmla="*/ 1771650 h 2647950"/>
                      <a:gd name="connsiteX16" fmla="*/ 3714750 w 3714750"/>
                      <a:gd name="connsiteY16"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42223 w 3714750"/>
                      <a:gd name="connsiteY12" fmla="*/ 1598798 h 2647950"/>
                      <a:gd name="connsiteX13" fmla="*/ 2721929 w 3714750"/>
                      <a:gd name="connsiteY13" fmla="*/ 1819275 h 2647950"/>
                      <a:gd name="connsiteX14" fmla="*/ 2945153 w 3714750"/>
                      <a:gd name="connsiteY14" fmla="*/ 1363185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42223 w 3714750"/>
                      <a:gd name="connsiteY12" fmla="*/ 1598798 h 2647950"/>
                      <a:gd name="connsiteX13" fmla="*/ 2733149 w 3714750"/>
                      <a:gd name="connsiteY13" fmla="*/ 1847324 h 2647950"/>
                      <a:gd name="connsiteX14" fmla="*/ 2945153 w 3714750"/>
                      <a:gd name="connsiteY14" fmla="*/ 1363185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42223 w 3714750"/>
                      <a:gd name="connsiteY12" fmla="*/ 1598798 h 2647950"/>
                      <a:gd name="connsiteX13" fmla="*/ 2733149 w 3714750"/>
                      <a:gd name="connsiteY13" fmla="*/ 1847324 h 2647950"/>
                      <a:gd name="connsiteX14" fmla="*/ 2945153 w 3714750"/>
                      <a:gd name="connsiteY14" fmla="*/ 1363185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42223 w 3714750"/>
                      <a:gd name="connsiteY12" fmla="*/ 1598798 h 2647950"/>
                      <a:gd name="connsiteX13" fmla="*/ 2733149 w 3714750"/>
                      <a:gd name="connsiteY13" fmla="*/ 1847324 h 2647950"/>
                      <a:gd name="connsiteX14" fmla="*/ 2945153 w 3714750"/>
                      <a:gd name="connsiteY14" fmla="*/ 1363185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53443 w 3714750"/>
                      <a:gd name="connsiteY12" fmla="*/ 1458552 h 2647950"/>
                      <a:gd name="connsiteX13" fmla="*/ 2733149 w 3714750"/>
                      <a:gd name="connsiteY13" fmla="*/ 1847324 h 2647950"/>
                      <a:gd name="connsiteX14" fmla="*/ 2945153 w 3714750"/>
                      <a:gd name="connsiteY14" fmla="*/ 1363185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53443 w 3714750"/>
                      <a:gd name="connsiteY12" fmla="*/ 1458552 h 2647950"/>
                      <a:gd name="connsiteX13" fmla="*/ 2733149 w 3714750"/>
                      <a:gd name="connsiteY13" fmla="*/ 1847324 h 2647950"/>
                      <a:gd name="connsiteX14" fmla="*/ 2945153 w 3714750"/>
                      <a:gd name="connsiteY14" fmla="*/ 1363185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53443 w 3714750"/>
                      <a:gd name="connsiteY12" fmla="*/ 1458552 h 2647950"/>
                      <a:gd name="connsiteX13" fmla="*/ 2733149 w 3714750"/>
                      <a:gd name="connsiteY13" fmla="*/ 1847324 h 2647950"/>
                      <a:gd name="connsiteX14" fmla="*/ 2933934 w 3714750"/>
                      <a:gd name="connsiteY14" fmla="*/ 1228549 h 2647950"/>
                      <a:gd name="connsiteX15" fmla="*/ 3228975 w 3714750"/>
                      <a:gd name="connsiteY15" fmla="*/ 1181100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53443 w 3714750"/>
                      <a:gd name="connsiteY12" fmla="*/ 1458552 h 2647950"/>
                      <a:gd name="connsiteX13" fmla="*/ 2733149 w 3714750"/>
                      <a:gd name="connsiteY13" fmla="*/ 1847324 h 2647950"/>
                      <a:gd name="connsiteX14" fmla="*/ 2933934 w 3714750"/>
                      <a:gd name="connsiteY14" fmla="*/ 1228549 h 2647950"/>
                      <a:gd name="connsiteX15" fmla="*/ 3071900 w 3714750"/>
                      <a:gd name="connsiteY15" fmla="*/ 1635496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53443 w 3714750"/>
                      <a:gd name="connsiteY12" fmla="*/ 1458552 h 2647950"/>
                      <a:gd name="connsiteX13" fmla="*/ 2733149 w 3714750"/>
                      <a:gd name="connsiteY13" fmla="*/ 1847324 h 2647950"/>
                      <a:gd name="connsiteX14" fmla="*/ 2933934 w 3714750"/>
                      <a:gd name="connsiteY14" fmla="*/ 1228549 h 2647950"/>
                      <a:gd name="connsiteX15" fmla="*/ 3071900 w 3714750"/>
                      <a:gd name="connsiteY15" fmla="*/ 1635496 h 2647950"/>
                      <a:gd name="connsiteX16" fmla="*/ 3714750 w 3714750"/>
                      <a:gd name="connsiteY16" fmla="*/ 1771650 h 2647950"/>
                      <a:gd name="connsiteX17" fmla="*/ 3714750 w 3714750"/>
                      <a:gd name="connsiteY17" fmla="*/ 1771650 h 2647950"/>
                      <a:gd name="connsiteX0" fmla="*/ 0 w 3714750"/>
                      <a:gd name="connsiteY0" fmla="*/ 2647950 h 2647950"/>
                      <a:gd name="connsiteX1" fmla="*/ 0 w 3714750"/>
                      <a:gd name="connsiteY1" fmla="*/ 0 h 2647950"/>
                      <a:gd name="connsiteX2" fmla="*/ 142875 w 3714750"/>
                      <a:gd name="connsiteY2" fmla="*/ 1295400 h 2647950"/>
                      <a:gd name="connsiteX3" fmla="*/ 247650 w 3714750"/>
                      <a:gd name="connsiteY3" fmla="*/ 476250 h 2647950"/>
                      <a:gd name="connsiteX4" fmla="*/ 295275 w 3714750"/>
                      <a:gd name="connsiteY4" fmla="*/ 1266825 h 2647950"/>
                      <a:gd name="connsiteX5" fmla="*/ 390525 w 3714750"/>
                      <a:gd name="connsiteY5" fmla="*/ 476250 h 2647950"/>
                      <a:gd name="connsiteX6" fmla="*/ 457200 w 3714750"/>
                      <a:gd name="connsiteY6" fmla="*/ 1143000 h 2647950"/>
                      <a:gd name="connsiteX7" fmla="*/ 523875 w 3714750"/>
                      <a:gd name="connsiteY7" fmla="*/ 676275 h 2647950"/>
                      <a:gd name="connsiteX8" fmla="*/ 581025 w 3714750"/>
                      <a:gd name="connsiteY8" fmla="*/ 1085850 h 2647950"/>
                      <a:gd name="connsiteX9" fmla="*/ 676275 w 3714750"/>
                      <a:gd name="connsiteY9" fmla="*/ 742950 h 2647950"/>
                      <a:gd name="connsiteX10" fmla="*/ 731730 w 3714750"/>
                      <a:gd name="connsiteY10" fmla="*/ 900960 h 2647950"/>
                      <a:gd name="connsiteX11" fmla="*/ 2619375 w 3714750"/>
                      <a:gd name="connsiteY11" fmla="*/ 876300 h 2647950"/>
                      <a:gd name="connsiteX12" fmla="*/ 2653443 w 3714750"/>
                      <a:gd name="connsiteY12" fmla="*/ 1458552 h 2647950"/>
                      <a:gd name="connsiteX13" fmla="*/ 2733149 w 3714750"/>
                      <a:gd name="connsiteY13" fmla="*/ 1847324 h 2647950"/>
                      <a:gd name="connsiteX14" fmla="*/ 2933934 w 3714750"/>
                      <a:gd name="connsiteY14" fmla="*/ 1228549 h 2647950"/>
                      <a:gd name="connsiteX15" fmla="*/ 3071900 w 3714750"/>
                      <a:gd name="connsiteY15" fmla="*/ 1635496 h 2647950"/>
                      <a:gd name="connsiteX16" fmla="*/ 3714750 w 3714750"/>
                      <a:gd name="connsiteY16" fmla="*/ 1771650 h 2647950"/>
                      <a:gd name="connsiteX17" fmla="*/ 3714750 w 3714750"/>
                      <a:gd name="connsiteY17" fmla="*/ 1771650 h 2647950"/>
                      <a:gd name="connsiteX0" fmla="*/ 0 w 3779930"/>
                      <a:gd name="connsiteY0" fmla="*/ 2647950 h 2647950"/>
                      <a:gd name="connsiteX1" fmla="*/ 0 w 3779930"/>
                      <a:gd name="connsiteY1" fmla="*/ 0 h 2647950"/>
                      <a:gd name="connsiteX2" fmla="*/ 142875 w 3779930"/>
                      <a:gd name="connsiteY2" fmla="*/ 1295400 h 2647950"/>
                      <a:gd name="connsiteX3" fmla="*/ 247650 w 3779930"/>
                      <a:gd name="connsiteY3" fmla="*/ 476250 h 2647950"/>
                      <a:gd name="connsiteX4" fmla="*/ 295275 w 3779930"/>
                      <a:gd name="connsiteY4" fmla="*/ 1266825 h 2647950"/>
                      <a:gd name="connsiteX5" fmla="*/ 390525 w 3779930"/>
                      <a:gd name="connsiteY5" fmla="*/ 476250 h 2647950"/>
                      <a:gd name="connsiteX6" fmla="*/ 457200 w 3779930"/>
                      <a:gd name="connsiteY6" fmla="*/ 1143000 h 2647950"/>
                      <a:gd name="connsiteX7" fmla="*/ 523875 w 3779930"/>
                      <a:gd name="connsiteY7" fmla="*/ 676275 h 2647950"/>
                      <a:gd name="connsiteX8" fmla="*/ 581025 w 3779930"/>
                      <a:gd name="connsiteY8" fmla="*/ 1085850 h 2647950"/>
                      <a:gd name="connsiteX9" fmla="*/ 676275 w 3779930"/>
                      <a:gd name="connsiteY9" fmla="*/ 742950 h 2647950"/>
                      <a:gd name="connsiteX10" fmla="*/ 731730 w 3779930"/>
                      <a:gd name="connsiteY10" fmla="*/ 900960 h 2647950"/>
                      <a:gd name="connsiteX11" fmla="*/ 2619375 w 3779930"/>
                      <a:gd name="connsiteY11" fmla="*/ 876300 h 2647950"/>
                      <a:gd name="connsiteX12" fmla="*/ 2653443 w 3779930"/>
                      <a:gd name="connsiteY12" fmla="*/ 1458552 h 2647950"/>
                      <a:gd name="connsiteX13" fmla="*/ 2733149 w 3779930"/>
                      <a:gd name="connsiteY13" fmla="*/ 1847324 h 2647950"/>
                      <a:gd name="connsiteX14" fmla="*/ 2933934 w 3779930"/>
                      <a:gd name="connsiteY14" fmla="*/ 1228549 h 2647950"/>
                      <a:gd name="connsiteX15" fmla="*/ 3071900 w 3779930"/>
                      <a:gd name="connsiteY15" fmla="*/ 1635496 h 2647950"/>
                      <a:gd name="connsiteX16" fmla="*/ 3714750 w 3779930"/>
                      <a:gd name="connsiteY16" fmla="*/ 1771650 h 2647950"/>
                      <a:gd name="connsiteX17" fmla="*/ 3770848 w 3779930"/>
                      <a:gd name="connsiteY17" fmla="*/ 1390183 h 2647950"/>
                      <a:gd name="connsiteX0" fmla="*/ 0 w 3770848"/>
                      <a:gd name="connsiteY0" fmla="*/ 2647950 h 2647950"/>
                      <a:gd name="connsiteX1" fmla="*/ 0 w 3770848"/>
                      <a:gd name="connsiteY1" fmla="*/ 0 h 2647950"/>
                      <a:gd name="connsiteX2" fmla="*/ 142875 w 3770848"/>
                      <a:gd name="connsiteY2" fmla="*/ 1295400 h 2647950"/>
                      <a:gd name="connsiteX3" fmla="*/ 247650 w 3770848"/>
                      <a:gd name="connsiteY3" fmla="*/ 476250 h 2647950"/>
                      <a:gd name="connsiteX4" fmla="*/ 295275 w 3770848"/>
                      <a:gd name="connsiteY4" fmla="*/ 1266825 h 2647950"/>
                      <a:gd name="connsiteX5" fmla="*/ 390525 w 3770848"/>
                      <a:gd name="connsiteY5" fmla="*/ 476250 h 2647950"/>
                      <a:gd name="connsiteX6" fmla="*/ 457200 w 3770848"/>
                      <a:gd name="connsiteY6" fmla="*/ 1143000 h 2647950"/>
                      <a:gd name="connsiteX7" fmla="*/ 523875 w 3770848"/>
                      <a:gd name="connsiteY7" fmla="*/ 676275 h 2647950"/>
                      <a:gd name="connsiteX8" fmla="*/ 581025 w 3770848"/>
                      <a:gd name="connsiteY8" fmla="*/ 1085850 h 2647950"/>
                      <a:gd name="connsiteX9" fmla="*/ 676275 w 3770848"/>
                      <a:gd name="connsiteY9" fmla="*/ 742950 h 2647950"/>
                      <a:gd name="connsiteX10" fmla="*/ 731730 w 3770848"/>
                      <a:gd name="connsiteY10" fmla="*/ 900960 h 2647950"/>
                      <a:gd name="connsiteX11" fmla="*/ 2619375 w 3770848"/>
                      <a:gd name="connsiteY11" fmla="*/ 876300 h 2647950"/>
                      <a:gd name="connsiteX12" fmla="*/ 2653443 w 3770848"/>
                      <a:gd name="connsiteY12" fmla="*/ 1458552 h 2647950"/>
                      <a:gd name="connsiteX13" fmla="*/ 2733149 w 3770848"/>
                      <a:gd name="connsiteY13" fmla="*/ 1847324 h 2647950"/>
                      <a:gd name="connsiteX14" fmla="*/ 2933934 w 3770848"/>
                      <a:gd name="connsiteY14" fmla="*/ 1228549 h 2647950"/>
                      <a:gd name="connsiteX15" fmla="*/ 3071900 w 3770848"/>
                      <a:gd name="connsiteY15" fmla="*/ 1635496 h 2647950"/>
                      <a:gd name="connsiteX16" fmla="*/ 3288761 w 3770848"/>
                      <a:gd name="connsiteY16" fmla="*/ 1339695 h 2647950"/>
                      <a:gd name="connsiteX17" fmla="*/ 3770848 w 3770848"/>
                      <a:gd name="connsiteY17" fmla="*/ 1390183 h 2647950"/>
                      <a:gd name="connsiteX0" fmla="*/ 0 w 3417628"/>
                      <a:gd name="connsiteY0" fmla="*/ 2647950 h 2647950"/>
                      <a:gd name="connsiteX1" fmla="*/ 0 w 3417628"/>
                      <a:gd name="connsiteY1" fmla="*/ 0 h 2647950"/>
                      <a:gd name="connsiteX2" fmla="*/ 142875 w 3417628"/>
                      <a:gd name="connsiteY2" fmla="*/ 1295400 h 2647950"/>
                      <a:gd name="connsiteX3" fmla="*/ 247650 w 3417628"/>
                      <a:gd name="connsiteY3" fmla="*/ 476250 h 2647950"/>
                      <a:gd name="connsiteX4" fmla="*/ 295275 w 3417628"/>
                      <a:gd name="connsiteY4" fmla="*/ 1266825 h 2647950"/>
                      <a:gd name="connsiteX5" fmla="*/ 390525 w 3417628"/>
                      <a:gd name="connsiteY5" fmla="*/ 476250 h 2647950"/>
                      <a:gd name="connsiteX6" fmla="*/ 457200 w 3417628"/>
                      <a:gd name="connsiteY6" fmla="*/ 1143000 h 2647950"/>
                      <a:gd name="connsiteX7" fmla="*/ 523875 w 3417628"/>
                      <a:gd name="connsiteY7" fmla="*/ 676275 h 2647950"/>
                      <a:gd name="connsiteX8" fmla="*/ 581025 w 3417628"/>
                      <a:gd name="connsiteY8" fmla="*/ 1085850 h 2647950"/>
                      <a:gd name="connsiteX9" fmla="*/ 676275 w 3417628"/>
                      <a:gd name="connsiteY9" fmla="*/ 742950 h 2647950"/>
                      <a:gd name="connsiteX10" fmla="*/ 731730 w 3417628"/>
                      <a:gd name="connsiteY10" fmla="*/ 900960 h 2647950"/>
                      <a:gd name="connsiteX11" fmla="*/ 2619375 w 3417628"/>
                      <a:gd name="connsiteY11" fmla="*/ 876300 h 2647950"/>
                      <a:gd name="connsiteX12" fmla="*/ 2653443 w 3417628"/>
                      <a:gd name="connsiteY12" fmla="*/ 1458552 h 2647950"/>
                      <a:gd name="connsiteX13" fmla="*/ 2733149 w 3417628"/>
                      <a:gd name="connsiteY13" fmla="*/ 1847324 h 2647950"/>
                      <a:gd name="connsiteX14" fmla="*/ 2933934 w 3417628"/>
                      <a:gd name="connsiteY14" fmla="*/ 1228549 h 2647950"/>
                      <a:gd name="connsiteX15" fmla="*/ 3071900 w 3417628"/>
                      <a:gd name="connsiteY15" fmla="*/ 1635496 h 2647950"/>
                      <a:gd name="connsiteX16" fmla="*/ 3288761 w 3417628"/>
                      <a:gd name="connsiteY16" fmla="*/ 1339695 h 2647950"/>
                      <a:gd name="connsiteX17" fmla="*/ 3417628 w 3417628"/>
                      <a:gd name="connsiteY17" fmla="*/ 1536038 h 2647950"/>
                      <a:gd name="connsiteX0" fmla="*/ 0 w 3417628"/>
                      <a:gd name="connsiteY0" fmla="*/ 2647950 h 2647950"/>
                      <a:gd name="connsiteX1" fmla="*/ 0 w 3417628"/>
                      <a:gd name="connsiteY1" fmla="*/ 0 h 2647950"/>
                      <a:gd name="connsiteX2" fmla="*/ 142875 w 3417628"/>
                      <a:gd name="connsiteY2" fmla="*/ 1295400 h 2647950"/>
                      <a:gd name="connsiteX3" fmla="*/ 247650 w 3417628"/>
                      <a:gd name="connsiteY3" fmla="*/ 476250 h 2647950"/>
                      <a:gd name="connsiteX4" fmla="*/ 295275 w 3417628"/>
                      <a:gd name="connsiteY4" fmla="*/ 1266825 h 2647950"/>
                      <a:gd name="connsiteX5" fmla="*/ 390525 w 3417628"/>
                      <a:gd name="connsiteY5" fmla="*/ 476250 h 2647950"/>
                      <a:gd name="connsiteX6" fmla="*/ 457200 w 3417628"/>
                      <a:gd name="connsiteY6" fmla="*/ 1143000 h 2647950"/>
                      <a:gd name="connsiteX7" fmla="*/ 523875 w 3417628"/>
                      <a:gd name="connsiteY7" fmla="*/ 676275 h 2647950"/>
                      <a:gd name="connsiteX8" fmla="*/ 581025 w 3417628"/>
                      <a:gd name="connsiteY8" fmla="*/ 1085850 h 2647950"/>
                      <a:gd name="connsiteX9" fmla="*/ 676275 w 3417628"/>
                      <a:gd name="connsiteY9" fmla="*/ 742950 h 2647950"/>
                      <a:gd name="connsiteX10" fmla="*/ 731730 w 3417628"/>
                      <a:gd name="connsiteY10" fmla="*/ 900960 h 2647950"/>
                      <a:gd name="connsiteX11" fmla="*/ 2619375 w 3417628"/>
                      <a:gd name="connsiteY11" fmla="*/ 876300 h 2647950"/>
                      <a:gd name="connsiteX12" fmla="*/ 2653443 w 3417628"/>
                      <a:gd name="connsiteY12" fmla="*/ 1458552 h 2647950"/>
                      <a:gd name="connsiteX13" fmla="*/ 2733149 w 3417628"/>
                      <a:gd name="connsiteY13" fmla="*/ 1847324 h 2647950"/>
                      <a:gd name="connsiteX14" fmla="*/ 2933934 w 3417628"/>
                      <a:gd name="connsiteY14" fmla="*/ 1228549 h 2647950"/>
                      <a:gd name="connsiteX15" fmla="*/ 3055123 w 3417628"/>
                      <a:gd name="connsiteY15" fmla="*/ 1680374 h 2647950"/>
                      <a:gd name="connsiteX16" fmla="*/ 3288761 w 3417628"/>
                      <a:gd name="connsiteY16" fmla="*/ 1339695 h 2647950"/>
                      <a:gd name="connsiteX17" fmla="*/ 3417628 w 3417628"/>
                      <a:gd name="connsiteY17" fmla="*/ 1536038 h 2647950"/>
                      <a:gd name="connsiteX0" fmla="*/ 0 w 3417628"/>
                      <a:gd name="connsiteY0" fmla="*/ 2647950 h 2647950"/>
                      <a:gd name="connsiteX1" fmla="*/ 0 w 3417628"/>
                      <a:gd name="connsiteY1" fmla="*/ 0 h 2647950"/>
                      <a:gd name="connsiteX2" fmla="*/ 142875 w 3417628"/>
                      <a:gd name="connsiteY2" fmla="*/ 1295400 h 2647950"/>
                      <a:gd name="connsiteX3" fmla="*/ 247650 w 3417628"/>
                      <a:gd name="connsiteY3" fmla="*/ 476250 h 2647950"/>
                      <a:gd name="connsiteX4" fmla="*/ 295275 w 3417628"/>
                      <a:gd name="connsiteY4" fmla="*/ 1266825 h 2647950"/>
                      <a:gd name="connsiteX5" fmla="*/ 390525 w 3417628"/>
                      <a:gd name="connsiteY5" fmla="*/ 476250 h 2647950"/>
                      <a:gd name="connsiteX6" fmla="*/ 457200 w 3417628"/>
                      <a:gd name="connsiteY6" fmla="*/ 1143000 h 2647950"/>
                      <a:gd name="connsiteX7" fmla="*/ 523875 w 3417628"/>
                      <a:gd name="connsiteY7" fmla="*/ 676275 h 2647950"/>
                      <a:gd name="connsiteX8" fmla="*/ 581025 w 3417628"/>
                      <a:gd name="connsiteY8" fmla="*/ 1085850 h 2647950"/>
                      <a:gd name="connsiteX9" fmla="*/ 676275 w 3417628"/>
                      <a:gd name="connsiteY9" fmla="*/ 742950 h 2647950"/>
                      <a:gd name="connsiteX10" fmla="*/ 731730 w 3417628"/>
                      <a:gd name="connsiteY10" fmla="*/ 900960 h 2647950"/>
                      <a:gd name="connsiteX11" fmla="*/ 2619375 w 3417628"/>
                      <a:gd name="connsiteY11" fmla="*/ 876300 h 2647950"/>
                      <a:gd name="connsiteX12" fmla="*/ 2653443 w 3417628"/>
                      <a:gd name="connsiteY12" fmla="*/ 1458552 h 2647950"/>
                      <a:gd name="connsiteX13" fmla="*/ 2733149 w 3417628"/>
                      <a:gd name="connsiteY13" fmla="*/ 1847324 h 2647950"/>
                      <a:gd name="connsiteX14" fmla="*/ 2933934 w 3417628"/>
                      <a:gd name="connsiteY14" fmla="*/ 1228549 h 2647950"/>
                      <a:gd name="connsiteX15" fmla="*/ 3055123 w 3417628"/>
                      <a:gd name="connsiteY15" fmla="*/ 1680374 h 2647950"/>
                      <a:gd name="connsiteX16" fmla="*/ 3238327 w 3417628"/>
                      <a:gd name="connsiteY16" fmla="*/ 1300426 h 2647950"/>
                      <a:gd name="connsiteX17" fmla="*/ 3417628 w 3417628"/>
                      <a:gd name="connsiteY17" fmla="*/ 1536038 h 2647950"/>
                      <a:gd name="connsiteX0" fmla="*/ 0 w 3417628"/>
                      <a:gd name="connsiteY0" fmla="*/ 2647950 h 2647950"/>
                      <a:gd name="connsiteX1" fmla="*/ 0 w 3417628"/>
                      <a:gd name="connsiteY1" fmla="*/ 0 h 2647950"/>
                      <a:gd name="connsiteX2" fmla="*/ 142875 w 3417628"/>
                      <a:gd name="connsiteY2" fmla="*/ 1295400 h 2647950"/>
                      <a:gd name="connsiteX3" fmla="*/ 247650 w 3417628"/>
                      <a:gd name="connsiteY3" fmla="*/ 476250 h 2647950"/>
                      <a:gd name="connsiteX4" fmla="*/ 295275 w 3417628"/>
                      <a:gd name="connsiteY4" fmla="*/ 1266825 h 2647950"/>
                      <a:gd name="connsiteX5" fmla="*/ 390525 w 3417628"/>
                      <a:gd name="connsiteY5" fmla="*/ 476250 h 2647950"/>
                      <a:gd name="connsiteX6" fmla="*/ 457200 w 3417628"/>
                      <a:gd name="connsiteY6" fmla="*/ 1143000 h 2647950"/>
                      <a:gd name="connsiteX7" fmla="*/ 523875 w 3417628"/>
                      <a:gd name="connsiteY7" fmla="*/ 676275 h 2647950"/>
                      <a:gd name="connsiteX8" fmla="*/ 581025 w 3417628"/>
                      <a:gd name="connsiteY8" fmla="*/ 1085850 h 2647950"/>
                      <a:gd name="connsiteX9" fmla="*/ 676275 w 3417628"/>
                      <a:gd name="connsiteY9" fmla="*/ 742950 h 2647950"/>
                      <a:gd name="connsiteX10" fmla="*/ 731730 w 3417628"/>
                      <a:gd name="connsiteY10" fmla="*/ 900960 h 2647950"/>
                      <a:gd name="connsiteX11" fmla="*/ 2619375 w 3417628"/>
                      <a:gd name="connsiteY11" fmla="*/ 876300 h 2647950"/>
                      <a:gd name="connsiteX12" fmla="*/ 2653443 w 3417628"/>
                      <a:gd name="connsiteY12" fmla="*/ 1458552 h 2647950"/>
                      <a:gd name="connsiteX13" fmla="*/ 2733149 w 3417628"/>
                      <a:gd name="connsiteY13" fmla="*/ 1847324 h 2647950"/>
                      <a:gd name="connsiteX14" fmla="*/ 2933934 w 3417628"/>
                      <a:gd name="connsiteY14" fmla="*/ 1228549 h 2647950"/>
                      <a:gd name="connsiteX15" fmla="*/ 3055123 w 3417628"/>
                      <a:gd name="connsiteY15" fmla="*/ 1680374 h 2647950"/>
                      <a:gd name="connsiteX16" fmla="*/ 3238327 w 3417628"/>
                      <a:gd name="connsiteY16" fmla="*/ 1300426 h 2647950"/>
                      <a:gd name="connsiteX17" fmla="*/ 3417628 w 3417628"/>
                      <a:gd name="connsiteY17" fmla="*/ 1536038 h 2647950"/>
                      <a:gd name="connsiteX0" fmla="*/ 0 w 3417628"/>
                      <a:gd name="connsiteY0" fmla="*/ 2647950 h 2647950"/>
                      <a:gd name="connsiteX1" fmla="*/ 0 w 3417628"/>
                      <a:gd name="connsiteY1" fmla="*/ 0 h 2647950"/>
                      <a:gd name="connsiteX2" fmla="*/ 142875 w 3417628"/>
                      <a:gd name="connsiteY2" fmla="*/ 1295400 h 2647950"/>
                      <a:gd name="connsiteX3" fmla="*/ 247650 w 3417628"/>
                      <a:gd name="connsiteY3" fmla="*/ 476250 h 2647950"/>
                      <a:gd name="connsiteX4" fmla="*/ 295275 w 3417628"/>
                      <a:gd name="connsiteY4" fmla="*/ 1266825 h 2647950"/>
                      <a:gd name="connsiteX5" fmla="*/ 390525 w 3417628"/>
                      <a:gd name="connsiteY5" fmla="*/ 476250 h 2647950"/>
                      <a:gd name="connsiteX6" fmla="*/ 457200 w 3417628"/>
                      <a:gd name="connsiteY6" fmla="*/ 1143000 h 2647950"/>
                      <a:gd name="connsiteX7" fmla="*/ 523875 w 3417628"/>
                      <a:gd name="connsiteY7" fmla="*/ 676275 h 2647950"/>
                      <a:gd name="connsiteX8" fmla="*/ 581025 w 3417628"/>
                      <a:gd name="connsiteY8" fmla="*/ 1085850 h 2647950"/>
                      <a:gd name="connsiteX9" fmla="*/ 676275 w 3417628"/>
                      <a:gd name="connsiteY9" fmla="*/ 742950 h 2647950"/>
                      <a:gd name="connsiteX10" fmla="*/ 731730 w 3417628"/>
                      <a:gd name="connsiteY10" fmla="*/ 900960 h 2647950"/>
                      <a:gd name="connsiteX11" fmla="*/ 2619375 w 3417628"/>
                      <a:gd name="connsiteY11" fmla="*/ 876300 h 2647950"/>
                      <a:gd name="connsiteX12" fmla="*/ 2653443 w 3417628"/>
                      <a:gd name="connsiteY12" fmla="*/ 1458552 h 2647950"/>
                      <a:gd name="connsiteX13" fmla="*/ 2733149 w 3417628"/>
                      <a:gd name="connsiteY13" fmla="*/ 1847324 h 2647950"/>
                      <a:gd name="connsiteX14" fmla="*/ 2933934 w 3417628"/>
                      <a:gd name="connsiteY14" fmla="*/ 1228549 h 2647950"/>
                      <a:gd name="connsiteX15" fmla="*/ 3055123 w 3417628"/>
                      <a:gd name="connsiteY15" fmla="*/ 1680374 h 2647950"/>
                      <a:gd name="connsiteX16" fmla="*/ 3238327 w 3417628"/>
                      <a:gd name="connsiteY16" fmla="*/ 1300426 h 2647950"/>
                      <a:gd name="connsiteX17" fmla="*/ 3417628 w 3417628"/>
                      <a:gd name="connsiteY17" fmla="*/ 1536038 h 2647950"/>
                      <a:gd name="connsiteX0" fmla="*/ 0 w 3417628"/>
                      <a:gd name="connsiteY0" fmla="*/ 2647950 h 2647950"/>
                      <a:gd name="connsiteX1" fmla="*/ 0 w 3417628"/>
                      <a:gd name="connsiteY1" fmla="*/ 0 h 2647950"/>
                      <a:gd name="connsiteX2" fmla="*/ 142875 w 3417628"/>
                      <a:gd name="connsiteY2" fmla="*/ 1295400 h 2647950"/>
                      <a:gd name="connsiteX3" fmla="*/ 247650 w 3417628"/>
                      <a:gd name="connsiteY3" fmla="*/ 476250 h 2647950"/>
                      <a:gd name="connsiteX4" fmla="*/ 295275 w 3417628"/>
                      <a:gd name="connsiteY4" fmla="*/ 1266825 h 2647950"/>
                      <a:gd name="connsiteX5" fmla="*/ 390525 w 3417628"/>
                      <a:gd name="connsiteY5" fmla="*/ 476250 h 2647950"/>
                      <a:gd name="connsiteX6" fmla="*/ 457200 w 3417628"/>
                      <a:gd name="connsiteY6" fmla="*/ 1143000 h 2647950"/>
                      <a:gd name="connsiteX7" fmla="*/ 523875 w 3417628"/>
                      <a:gd name="connsiteY7" fmla="*/ 676275 h 2647950"/>
                      <a:gd name="connsiteX8" fmla="*/ 581025 w 3417628"/>
                      <a:gd name="connsiteY8" fmla="*/ 1085850 h 2647950"/>
                      <a:gd name="connsiteX9" fmla="*/ 676275 w 3417628"/>
                      <a:gd name="connsiteY9" fmla="*/ 742950 h 2647950"/>
                      <a:gd name="connsiteX10" fmla="*/ 731730 w 3417628"/>
                      <a:gd name="connsiteY10" fmla="*/ 900960 h 2647950"/>
                      <a:gd name="connsiteX11" fmla="*/ 2619375 w 3417628"/>
                      <a:gd name="connsiteY11" fmla="*/ 876300 h 2647950"/>
                      <a:gd name="connsiteX12" fmla="*/ 2653443 w 3417628"/>
                      <a:gd name="connsiteY12" fmla="*/ 1458552 h 2647950"/>
                      <a:gd name="connsiteX13" fmla="*/ 2733149 w 3417628"/>
                      <a:gd name="connsiteY13" fmla="*/ 1847324 h 2647950"/>
                      <a:gd name="connsiteX14" fmla="*/ 2933934 w 3417628"/>
                      <a:gd name="connsiteY14" fmla="*/ 1228549 h 2647950"/>
                      <a:gd name="connsiteX15" fmla="*/ 3055123 w 3417628"/>
                      <a:gd name="connsiteY15" fmla="*/ 1680374 h 2647950"/>
                      <a:gd name="connsiteX16" fmla="*/ 3238327 w 3417628"/>
                      <a:gd name="connsiteY16" fmla="*/ 1300426 h 2647950"/>
                      <a:gd name="connsiteX17" fmla="*/ 3417628 w 3417628"/>
                      <a:gd name="connsiteY17" fmla="*/ 1536038 h 2647950"/>
                      <a:gd name="connsiteX0" fmla="*/ 0 w 3524275"/>
                      <a:gd name="connsiteY0" fmla="*/ 2647950 h 2647950"/>
                      <a:gd name="connsiteX1" fmla="*/ 0 w 3524275"/>
                      <a:gd name="connsiteY1" fmla="*/ 0 h 2647950"/>
                      <a:gd name="connsiteX2" fmla="*/ 142875 w 3524275"/>
                      <a:gd name="connsiteY2" fmla="*/ 1295400 h 2647950"/>
                      <a:gd name="connsiteX3" fmla="*/ 247650 w 3524275"/>
                      <a:gd name="connsiteY3" fmla="*/ 476250 h 2647950"/>
                      <a:gd name="connsiteX4" fmla="*/ 295275 w 3524275"/>
                      <a:gd name="connsiteY4" fmla="*/ 1266825 h 2647950"/>
                      <a:gd name="connsiteX5" fmla="*/ 390525 w 3524275"/>
                      <a:gd name="connsiteY5" fmla="*/ 476250 h 2647950"/>
                      <a:gd name="connsiteX6" fmla="*/ 457200 w 3524275"/>
                      <a:gd name="connsiteY6" fmla="*/ 1143000 h 2647950"/>
                      <a:gd name="connsiteX7" fmla="*/ 523875 w 3524275"/>
                      <a:gd name="connsiteY7" fmla="*/ 676275 h 2647950"/>
                      <a:gd name="connsiteX8" fmla="*/ 581025 w 3524275"/>
                      <a:gd name="connsiteY8" fmla="*/ 1085850 h 2647950"/>
                      <a:gd name="connsiteX9" fmla="*/ 676275 w 3524275"/>
                      <a:gd name="connsiteY9" fmla="*/ 742950 h 2647950"/>
                      <a:gd name="connsiteX10" fmla="*/ 731730 w 3524275"/>
                      <a:gd name="connsiteY10" fmla="*/ 900960 h 2647950"/>
                      <a:gd name="connsiteX11" fmla="*/ 2619375 w 3524275"/>
                      <a:gd name="connsiteY11" fmla="*/ 876300 h 2647950"/>
                      <a:gd name="connsiteX12" fmla="*/ 2653443 w 3524275"/>
                      <a:gd name="connsiteY12" fmla="*/ 1458552 h 2647950"/>
                      <a:gd name="connsiteX13" fmla="*/ 2733149 w 3524275"/>
                      <a:gd name="connsiteY13" fmla="*/ 1847324 h 2647950"/>
                      <a:gd name="connsiteX14" fmla="*/ 2933934 w 3524275"/>
                      <a:gd name="connsiteY14" fmla="*/ 1228549 h 2647950"/>
                      <a:gd name="connsiteX15" fmla="*/ 3055123 w 3524275"/>
                      <a:gd name="connsiteY15" fmla="*/ 1680374 h 2647950"/>
                      <a:gd name="connsiteX16" fmla="*/ 3238327 w 3524275"/>
                      <a:gd name="connsiteY16" fmla="*/ 1300426 h 2647950"/>
                      <a:gd name="connsiteX17" fmla="*/ 3524275 w 3524275"/>
                      <a:gd name="connsiteY17" fmla="*/ 1322865 h 2647950"/>
                      <a:gd name="connsiteX0" fmla="*/ 0 w 3417712"/>
                      <a:gd name="connsiteY0" fmla="*/ 2647950 h 2647950"/>
                      <a:gd name="connsiteX1" fmla="*/ 0 w 3417712"/>
                      <a:gd name="connsiteY1" fmla="*/ 0 h 2647950"/>
                      <a:gd name="connsiteX2" fmla="*/ 142875 w 3417712"/>
                      <a:gd name="connsiteY2" fmla="*/ 1295400 h 2647950"/>
                      <a:gd name="connsiteX3" fmla="*/ 247650 w 3417712"/>
                      <a:gd name="connsiteY3" fmla="*/ 476250 h 2647950"/>
                      <a:gd name="connsiteX4" fmla="*/ 295275 w 3417712"/>
                      <a:gd name="connsiteY4" fmla="*/ 1266825 h 2647950"/>
                      <a:gd name="connsiteX5" fmla="*/ 390525 w 3417712"/>
                      <a:gd name="connsiteY5" fmla="*/ 476250 h 2647950"/>
                      <a:gd name="connsiteX6" fmla="*/ 457200 w 3417712"/>
                      <a:gd name="connsiteY6" fmla="*/ 1143000 h 2647950"/>
                      <a:gd name="connsiteX7" fmla="*/ 523875 w 3417712"/>
                      <a:gd name="connsiteY7" fmla="*/ 676275 h 2647950"/>
                      <a:gd name="connsiteX8" fmla="*/ 581025 w 3417712"/>
                      <a:gd name="connsiteY8" fmla="*/ 1085850 h 2647950"/>
                      <a:gd name="connsiteX9" fmla="*/ 676275 w 3417712"/>
                      <a:gd name="connsiteY9" fmla="*/ 742950 h 2647950"/>
                      <a:gd name="connsiteX10" fmla="*/ 731730 w 3417712"/>
                      <a:gd name="connsiteY10" fmla="*/ 900960 h 2647950"/>
                      <a:gd name="connsiteX11" fmla="*/ 2619375 w 3417712"/>
                      <a:gd name="connsiteY11" fmla="*/ 876300 h 2647950"/>
                      <a:gd name="connsiteX12" fmla="*/ 2653443 w 3417712"/>
                      <a:gd name="connsiteY12" fmla="*/ 1458552 h 2647950"/>
                      <a:gd name="connsiteX13" fmla="*/ 2733149 w 3417712"/>
                      <a:gd name="connsiteY13" fmla="*/ 1847324 h 2647950"/>
                      <a:gd name="connsiteX14" fmla="*/ 2933934 w 3417712"/>
                      <a:gd name="connsiteY14" fmla="*/ 1228549 h 2647950"/>
                      <a:gd name="connsiteX15" fmla="*/ 3055123 w 3417712"/>
                      <a:gd name="connsiteY15" fmla="*/ 1680374 h 2647950"/>
                      <a:gd name="connsiteX16" fmla="*/ 3238327 w 3417712"/>
                      <a:gd name="connsiteY16" fmla="*/ 1300426 h 2647950"/>
                      <a:gd name="connsiteX17" fmla="*/ 3417712 w 3417712"/>
                      <a:gd name="connsiteY17" fmla="*/ 1502379 h 2647950"/>
                      <a:gd name="connsiteX0" fmla="*/ 0 w 3417712"/>
                      <a:gd name="connsiteY0" fmla="*/ 2647950 h 2647950"/>
                      <a:gd name="connsiteX1" fmla="*/ 0 w 3417712"/>
                      <a:gd name="connsiteY1" fmla="*/ 0 h 2647950"/>
                      <a:gd name="connsiteX2" fmla="*/ 142875 w 3417712"/>
                      <a:gd name="connsiteY2" fmla="*/ 1295400 h 2647950"/>
                      <a:gd name="connsiteX3" fmla="*/ 247650 w 3417712"/>
                      <a:gd name="connsiteY3" fmla="*/ 476250 h 2647950"/>
                      <a:gd name="connsiteX4" fmla="*/ 295275 w 3417712"/>
                      <a:gd name="connsiteY4" fmla="*/ 1266825 h 2647950"/>
                      <a:gd name="connsiteX5" fmla="*/ 390525 w 3417712"/>
                      <a:gd name="connsiteY5" fmla="*/ 476250 h 2647950"/>
                      <a:gd name="connsiteX6" fmla="*/ 457200 w 3417712"/>
                      <a:gd name="connsiteY6" fmla="*/ 1143000 h 2647950"/>
                      <a:gd name="connsiteX7" fmla="*/ 523875 w 3417712"/>
                      <a:gd name="connsiteY7" fmla="*/ 676275 h 2647950"/>
                      <a:gd name="connsiteX8" fmla="*/ 581025 w 3417712"/>
                      <a:gd name="connsiteY8" fmla="*/ 1085850 h 2647950"/>
                      <a:gd name="connsiteX9" fmla="*/ 676275 w 3417712"/>
                      <a:gd name="connsiteY9" fmla="*/ 742950 h 2647950"/>
                      <a:gd name="connsiteX10" fmla="*/ 731730 w 3417712"/>
                      <a:gd name="connsiteY10" fmla="*/ 900960 h 2647950"/>
                      <a:gd name="connsiteX11" fmla="*/ 2619375 w 3417712"/>
                      <a:gd name="connsiteY11" fmla="*/ 876300 h 2647950"/>
                      <a:gd name="connsiteX12" fmla="*/ 2653443 w 3417712"/>
                      <a:gd name="connsiteY12" fmla="*/ 1458552 h 2647950"/>
                      <a:gd name="connsiteX13" fmla="*/ 2733149 w 3417712"/>
                      <a:gd name="connsiteY13" fmla="*/ 1847324 h 2647950"/>
                      <a:gd name="connsiteX14" fmla="*/ 2933934 w 3417712"/>
                      <a:gd name="connsiteY14" fmla="*/ 1228549 h 2647950"/>
                      <a:gd name="connsiteX15" fmla="*/ 3055123 w 3417712"/>
                      <a:gd name="connsiteY15" fmla="*/ 1680374 h 2647950"/>
                      <a:gd name="connsiteX16" fmla="*/ 3238327 w 3417712"/>
                      <a:gd name="connsiteY16" fmla="*/ 1300426 h 2647950"/>
                      <a:gd name="connsiteX17" fmla="*/ 3417712 w 3417712"/>
                      <a:gd name="connsiteY17" fmla="*/ 1502379 h 2647950"/>
                      <a:gd name="connsiteX0" fmla="*/ 0 w 3417712"/>
                      <a:gd name="connsiteY0" fmla="*/ 2900392 h 2900392"/>
                      <a:gd name="connsiteX1" fmla="*/ 0 w 3417712"/>
                      <a:gd name="connsiteY1" fmla="*/ 0 h 2900392"/>
                      <a:gd name="connsiteX2" fmla="*/ 142875 w 3417712"/>
                      <a:gd name="connsiteY2" fmla="*/ 1547842 h 2900392"/>
                      <a:gd name="connsiteX3" fmla="*/ 247650 w 3417712"/>
                      <a:gd name="connsiteY3" fmla="*/ 728692 h 2900392"/>
                      <a:gd name="connsiteX4" fmla="*/ 295275 w 3417712"/>
                      <a:gd name="connsiteY4" fmla="*/ 1519267 h 2900392"/>
                      <a:gd name="connsiteX5" fmla="*/ 390525 w 3417712"/>
                      <a:gd name="connsiteY5" fmla="*/ 728692 h 2900392"/>
                      <a:gd name="connsiteX6" fmla="*/ 457200 w 3417712"/>
                      <a:gd name="connsiteY6" fmla="*/ 1395442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42875 w 3417712"/>
                      <a:gd name="connsiteY2" fmla="*/ 1547842 h 2900392"/>
                      <a:gd name="connsiteX3" fmla="*/ 247650 w 3417712"/>
                      <a:gd name="connsiteY3" fmla="*/ 728692 h 2900392"/>
                      <a:gd name="connsiteX4" fmla="*/ 295275 w 3417712"/>
                      <a:gd name="connsiteY4" fmla="*/ 1519267 h 2900392"/>
                      <a:gd name="connsiteX5" fmla="*/ 390525 w 3417712"/>
                      <a:gd name="connsiteY5" fmla="*/ 728692 h 2900392"/>
                      <a:gd name="connsiteX6" fmla="*/ 457200 w 3417712"/>
                      <a:gd name="connsiteY6" fmla="*/ 1395442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247650 w 3417712"/>
                      <a:gd name="connsiteY3" fmla="*/ 728692 h 2900392"/>
                      <a:gd name="connsiteX4" fmla="*/ 295275 w 3417712"/>
                      <a:gd name="connsiteY4" fmla="*/ 1519267 h 2900392"/>
                      <a:gd name="connsiteX5" fmla="*/ 390525 w 3417712"/>
                      <a:gd name="connsiteY5" fmla="*/ 728692 h 2900392"/>
                      <a:gd name="connsiteX6" fmla="*/ 457200 w 3417712"/>
                      <a:gd name="connsiteY6" fmla="*/ 1395442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95275 w 3417712"/>
                      <a:gd name="connsiteY4" fmla="*/ 1519267 h 2900392"/>
                      <a:gd name="connsiteX5" fmla="*/ 390525 w 3417712"/>
                      <a:gd name="connsiteY5" fmla="*/ 728692 h 2900392"/>
                      <a:gd name="connsiteX6" fmla="*/ 457200 w 3417712"/>
                      <a:gd name="connsiteY6" fmla="*/ 1395442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90525 w 3417712"/>
                      <a:gd name="connsiteY5" fmla="*/ 728692 h 2900392"/>
                      <a:gd name="connsiteX6" fmla="*/ 457200 w 3417712"/>
                      <a:gd name="connsiteY6" fmla="*/ 1395442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457200 w 3417712"/>
                      <a:gd name="connsiteY6" fmla="*/ 1395442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523875 w 3417712"/>
                      <a:gd name="connsiteY7" fmla="*/ 928717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81025 w 3417712"/>
                      <a:gd name="connsiteY8" fmla="*/ 1338292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76275 w 3417712"/>
                      <a:gd name="connsiteY9" fmla="*/ 995392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731730 w 3417712"/>
                      <a:gd name="connsiteY10" fmla="*/ 1153402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5354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 name="connsiteX0" fmla="*/ 0 w 3417712"/>
                      <a:gd name="connsiteY0" fmla="*/ 2900392 h 2900392"/>
                      <a:gd name="connsiteX1" fmla="*/ 0 w 3417712"/>
                      <a:gd name="connsiteY1" fmla="*/ 0 h 2900392"/>
                      <a:gd name="connsiteX2" fmla="*/ 109221 w 3417712"/>
                      <a:gd name="connsiteY2" fmla="*/ 1548027 h 2900392"/>
                      <a:gd name="connsiteX3" fmla="*/ 185950 w 3417712"/>
                      <a:gd name="connsiteY3" fmla="*/ 728779 h 2900392"/>
                      <a:gd name="connsiteX4" fmla="*/ 256017 w 3417712"/>
                      <a:gd name="connsiteY4" fmla="*/ 1519449 h 2900392"/>
                      <a:gd name="connsiteX5" fmla="*/ 317610 w 3417712"/>
                      <a:gd name="connsiteY5" fmla="*/ 818547 h 2900392"/>
                      <a:gd name="connsiteX6" fmla="*/ 389898 w 3417712"/>
                      <a:gd name="connsiteY6" fmla="*/ 1406830 h 2900392"/>
                      <a:gd name="connsiteX7" fmla="*/ 467796 w 3417712"/>
                      <a:gd name="connsiteY7" fmla="*/ 928828 h 2900392"/>
                      <a:gd name="connsiteX8" fmla="*/ 513728 w 3417712"/>
                      <a:gd name="connsiteY8" fmla="*/ 1344063 h 2900392"/>
                      <a:gd name="connsiteX9" fmla="*/ 608982 w 3417712"/>
                      <a:gd name="connsiteY9" fmla="*/ 995511 h 2900392"/>
                      <a:gd name="connsiteX10" fmla="*/ 670050 w 3417712"/>
                      <a:gd name="connsiteY10" fmla="*/ 1128290 h 2900392"/>
                      <a:gd name="connsiteX11" fmla="*/ 2619375 w 3417712"/>
                      <a:gd name="connsiteY11" fmla="*/ 1128742 h 2900392"/>
                      <a:gd name="connsiteX12" fmla="*/ 2653443 w 3417712"/>
                      <a:gd name="connsiteY12" fmla="*/ 1710994 h 2900392"/>
                      <a:gd name="connsiteX13" fmla="*/ 2733149 w 3417712"/>
                      <a:gd name="connsiteY13" fmla="*/ 2099766 h 2900392"/>
                      <a:gd name="connsiteX14" fmla="*/ 2933934 w 3417712"/>
                      <a:gd name="connsiteY14" fmla="*/ 1480991 h 2900392"/>
                      <a:gd name="connsiteX15" fmla="*/ 3055123 w 3417712"/>
                      <a:gd name="connsiteY15" fmla="*/ 1932816 h 2900392"/>
                      <a:gd name="connsiteX16" fmla="*/ 3238327 w 3417712"/>
                      <a:gd name="connsiteY16" fmla="*/ 1552868 h 2900392"/>
                      <a:gd name="connsiteX17" fmla="*/ 3417712 w 3417712"/>
                      <a:gd name="connsiteY17" fmla="*/ 1754821 h 29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17712" h="2900392">
                        <a:moveTo>
                          <a:pt x="0" y="2900392"/>
                        </a:moveTo>
                        <a:lnTo>
                          <a:pt x="0" y="0"/>
                        </a:lnTo>
                        <a:cubicBezTo>
                          <a:pt x="79164" y="90293"/>
                          <a:pt x="7621" y="1519452"/>
                          <a:pt x="109221" y="1548027"/>
                        </a:cubicBezTo>
                        <a:cubicBezTo>
                          <a:pt x="147321" y="1535327"/>
                          <a:pt x="147850" y="741479"/>
                          <a:pt x="185950" y="728779"/>
                        </a:cubicBezTo>
                        <a:cubicBezTo>
                          <a:pt x="239925" y="738304"/>
                          <a:pt x="202042" y="1509924"/>
                          <a:pt x="256017" y="1519449"/>
                        </a:cubicBezTo>
                        <a:cubicBezTo>
                          <a:pt x="287767" y="1513099"/>
                          <a:pt x="285860" y="824897"/>
                          <a:pt x="317610" y="818547"/>
                        </a:cubicBezTo>
                        <a:cubicBezTo>
                          <a:pt x="362060" y="824897"/>
                          <a:pt x="345448" y="1400480"/>
                          <a:pt x="389898" y="1406830"/>
                        </a:cubicBezTo>
                        <a:cubicBezTo>
                          <a:pt x="415298" y="1397305"/>
                          <a:pt x="442396" y="938353"/>
                          <a:pt x="467796" y="928828"/>
                        </a:cubicBezTo>
                        <a:cubicBezTo>
                          <a:pt x="483671" y="935178"/>
                          <a:pt x="497853" y="1337713"/>
                          <a:pt x="513728" y="1344063"/>
                        </a:cubicBezTo>
                        <a:cubicBezTo>
                          <a:pt x="542303" y="1334538"/>
                          <a:pt x="580407" y="1005036"/>
                          <a:pt x="608982" y="995511"/>
                        </a:cubicBezTo>
                        <a:cubicBezTo>
                          <a:pt x="650257" y="995511"/>
                          <a:pt x="628775" y="1128290"/>
                          <a:pt x="670050" y="1128290"/>
                        </a:cubicBezTo>
                        <a:lnTo>
                          <a:pt x="2619375" y="1128742"/>
                        </a:lnTo>
                        <a:cubicBezTo>
                          <a:pt x="2638211" y="1349005"/>
                          <a:pt x="2634607" y="1490731"/>
                          <a:pt x="2653443" y="1710994"/>
                        </a:cubicBezTo>
                        <a:cubicBezTo>
                          <a:pt x="2672532" y="1816275"/>
                          <a:pt x="2686011" y="2044973"/>
                          <a:pt x="2733149" y="2099766"/>
                        </a:cubicBezTo>
                        <a:cubicBezTo>
                          <a:pt x="2820647" y="2024404"/>
                          <a:pt x="2844437" y="1619704"/>
                          <a:pt x="2933934" y="1480991"/>
                        </a:cubicBezTo>
                        <a:cubicBezTo>
                          <a:pt x="2976362" y="1599811"/>
                          <a:pt x="2981135" y="1752288"/>
                          <a:pt x="3055123" y="1932816"/>
                        </a:cubicBezTo>
                        <a:cubicBezTo>
                          <a:pt x="3202143" y="1770638"/>
                          <a:pt x="3193984" y="1507746"/>
                          <a:pt x="3238327" y="1552868"/>
                        </a:cubicBezTo>
                        <a:cubicBezTo>
                          <a:pt x="3333418" y="1649629"/>
                          <a:pt x="3365494" y="1724902"/>
                          <a:pt x="3417712" y="1754821"/>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2400"/>
                  </a:p>
                </p:txBody>
              </p:sp>
              <p:sp>
                <p:nvSpPr>
                  <p:cNvPr id="41" name="Freeform 40"/>
                  <p:cNvSpPr/>
                  <p:nvPr/>
                </p:nvSpPr>
                <p:spPr>
                  <a:xfrm>
                    <a:off x="828675" y="203770"/>
                    <a:ext cx="699135" cy="985585"/>
                  </a:xfrm>
                  <a:custGeom>
                    <a:avLst/>
                    <a:gdLst>
                      <a:gd name="connsiteX0" fmla="*/ 0 w 2707574"/>
                      <a:gd name="connsiteY0" fmla="*/ 1763486 h 1763486"/>
                      <a:gd name="connsiteX1" fmla="*/ 0 w 2707574"/>
                      <a:gd name="connsiteY1" fmla="*/ 17813 h 1763486"/>
                      <a:gd name="connsiteX2" fmla="*/ 2095994 w 2707574"/>
                      <a:gd name="connsiteY2" fmla="*/ 0 h 1763486"/>
                      <a:gd name="connsiteX3" fmla="*/ 2179122 w 2707574"/>
                      <a:gd name="connsiteY3" fmla="*/ 961902 h 1763486"/>
                      <a:gd name="connsiteX4" fmla="*/ 2321625 w 2707574"/>
                      <a:gd name="connsiteY4" fmla="*/ 362198 h 1763486"/>
                      <a:gd name="connsiteX5" fmla="*/ 2428503 w 2707574"/>
                      <a:gd name="connsiteY5" fmla="*/ 807523 h 1763486"/>
                      <a:gd name="connsiteX6" fmla="*/ 2576945 w 2707574"/>
                      <a:gd name="connsiteY6" fmla="*/ 433450 h 1763486"/>
                      <a:gd name="connsiteX7" fmla="*/ 2707574 w 2707574"/>
                      <a:gd name="connsiteY7" fmla="*/ 629393 h 1763486"/>
                      <a:gd name="connsiteX8" fmla="*/ 2701636 w 2707574"/>
                      <a:gd name="connsiteY8" fmla="*/ 635330 h 1763486"/>
                      <a:gd name="connsiteX0" fmla="*/ 0 w 2707574"/>
                      <a:gd name="connsiteY0" fmla="*/ 2737312 h 2737312"/>
                      <a:gd name="connsiteX1" fmla="*/ 0 w 2707574"/>
                      <a:gd name="connsiteY1" fmla="*/ 0 h 2737312"/>
                      <a:gd name="connsiteX2" fmla="*/ 2095994 w 2707574"/>
                      <a:gd name="connsiteY2" fmla="*/ 973826 h 2737312"/>
                      <a:gd name="connsiteX3" fmla="*/ 2179122 w 2707574"/>
                      <a:gd name="connsiteY3" fmla="*/ 1935728 h 2737312"/>
                      <a:gd name="connsiteX4" fmla="*/ 2321625 w 2707574"/>
                      <a:gd name="connsiteY4" fmla="*/ 1336024 h 2737312"/>
                      <a:gd name="connsiteX5" fmla="*/ 2428503 w 2707574"/>
                      <a:gd name="connsiteY5" fmla="*/ 1781349 h 2737312"/>
                      <a:gd name="connsiteX6" fmla="*/ 2576945 w 2707574"/>
                      <a:gd name="connsiteY6" fmla="*/ 1407276 h 2737312"/>
                      <a:gd name="connsiteX7" fmla="*/ 2707574 w 2707574"/>
                      <a:gd name="connsiteY7" fmla="*/ 1603219 h 2737312"/>
                      <a:gd name="connsiteX8" fmla="*/ 2701636 w 2707574"/>
                      <a:gd name="connsiteY8" fmla="*/ 1609156 h 2737312"/>
                      <a:gd name="connsiteX0" fmla="*/ 0 w 2707574"/>
                      <a:gd name="connsiteY0" fmla="*/ 2737312 h 2737312"/>
                      <a:gd name="connsiteX1" fmla="*/ 0 w 2707574"/>
                      <a:gd name="connsiteY1" fmla="*/ 0 h 2737312"/>
                      <a:gd name="connsiteX2" fmla="*/ 83144 w 2707574"/>
                      <a:gd name="connsiteY2" fmla="*/ 1146162 h 2737312"/>
                      <a:gd name="connsiteX3" fmla="*/ 2095994 w 2707574"/>
                      <a:gd name="connsiteY3" fmla="*/ 973826 h 2737312"/>
                      <a:gd name="connsiteX4" fmla="*/ 2179122 w 2707574"/>
                      <a:gd name="connsiteY4" fmla="*/ 1935728 h 2737312"/>
                      <a:gd name="connsiteX5" fmla="*/ 2321625 w 2707574"/>
                      <a:gd name="connsiteY5" fmla="*/ 1336024 h 2737312"/>
                      <a:gd name="connsiteX6" fmla="*/ 2428503 w 2707574"/>
                      <a:gd name="connsiteY6" fmla="*/ 1781349 h 2737312"/>
                      <a:gd name="connsiteX7" fmla="*/ 2576945 w 2707574"/>
                      <a:gd name="connsiteY7" fmla="*/ 1407276 h 2737312"/>
                      <a:gd name="connsiteX8" fmla="*/ 2707574 w 2707574"/>
                      <a:gd name="connsiteY8" fmla="*/ 1603219 h 2737312"/>
                      <a:gd name="connsiteX9" fmla="*/ 2701636 w 2707574"/>
                      <a:gd name="connsiteY9" fmla="*/ 1609156 h 2737312"/>
                      <a:gd name="connsiteX0" fmla="*/ 0 w 2707574"/>
                      <a:gd name="connsiteY0" fmla="*/ 2737312 h 2737312"/>
                      <a:gd name="connsiteX1" fmla="*/ 0 w 2707574"/>
                      <a:gd name="connsiteY1" fmla="*/ 0 h 2737312"/>
                      <a:gd name="connsiteX2" fmla="*/ 83144 w 2707574"/>
                      <a:gd name="connsiteY2" fmla="*/ 1146162 h 2737312"/>
                      <a:gd name="connsiteX3" fmla="*/ 154411 w 2707574"/>
                      <a:gd name="connsiteY3" fmla="*/ 997695 h 2737312"/>
                      <a:gd name="connsiteX4" fmla="*/ 2095994 w 2707574"/>
                      <a:gd name="connsiteY4" fmla="*/ 973826 h 2737312"/>
                      <a:gd name="connsiteX5" fmla="*/ 2179122 w 2707574"/>
                      <a:gd name="connsiteY5" fmla="*/ 1935728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83144 w 2707574"/>
                      <a:gd name="connsiteY2" fmla="*/ 1146162 h 2737312"/>
                      <a:gd name="connsiteX3" fmla="*/ 106932 w 2707574"/>
                      <a:gd name="connsiteY3" fmla="*/ 997863 h 2737312"/>
                      <a:gd name="connsiteX4" fmla="*/ 2095994 w 2707574"/>
                      <a:gd name="connsiteY4" fmla="*/ 973826 h 2737312"/>
                      <a:gd name="connsiteX5" fmla="*/ 2179122 w 2707574"/>
                      <a:gd name="connsiteY5" fmla="*/ 1935728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9122 w 2707574"/>
                      <a:gd name="connsiteY5" fmla="*/ 1935728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9122 w 2707574"/>
                      <a:gd name="connsiteY5" fmla="*/ 1935728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9122 w 2707574"/>
                      <a:gd name="connsiteY5" fmla="*/ 1935728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55824 w 2707574"/>
                      <a:gd name="connsiteY5" fmla="*/ 1930116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06932 w 2707574"/>
                      <a:gd name="connsiteY3" fmla="*/ 997863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737312 h 2737312"/>
                      <a:gd name="connsiteX1" fmla="*/ 0 w 2707574"/>
                      <a:gd name="connsiteY1" fmla="*/ 0 h 2737312"/>
                      <a:gd name="connsiteX2" fmla="*/ 53466 w 2707574"/>
                      <a:gd name="connsiteY2" fmla="*/ 1134478 h 2737312"/>
                      <a:gd name="connsiteX3" fmla="*/ 112894 w 2707574"/>
                      <a:gd name="connsiteY3" fmla="*/ 973940 h 2737312"/>
                      <a:gd name="connsiteX4" fmla="*/ 2095994 w 2707574"/>
                      <a:gd name="connsiteY4" fmla="*/ 973826 h 2737312"/>
                      <a:gd name="connsiteX5" fmla="*/ 2174094 w 2707574"/>
                      <a:gd name="connsiteY5" fmla="*/ 1936381 h 2737312"/>
                      <a:gd name="connsiteX6" fmla="*/ 2321625 w 2707574"/>
                      <a:gd name="connsiteY6" fmla="*/ 1336024 h 2737312"/>
                      <a:gd name="connsiteX7" fmla="*/ 2428503 w 2707574"/>
                      <a:gd name="connsiteY7" fmla="*/ 1781349 h 2737312"/>
                      <a:gd name="connsiteX8" fmla="*/ 2576945 w 2707574"/>
                      <a:gd name="connsiteY8" fmla="*/ 1407276 h 2737312"/>
                      <a:gd name="connsiteX9" fmla="*/ 2707574 w 2707574"/>
                      <a:gd name="connsiteY9" fmla="*/ 1603219 h 2737312"/>
                      <a:gd name="connsiteX10" fmla="*/ 2701636 w 2707574"/>
                      <a:gd name="connsiteY10" fmla="*/ 1609156 h 2737312"/>
                      <a:gd name="connsiteX0" fmla="*/ 0 w 2707574"/>
                      <a:gd name="connsiteY0" fmla="*/ 2531937 h 2531937"/>
                      <a:gd name="connsiteX1" fmla="*/ 4211 w 2707574"/>
                      <a:gd name="connsiteY1" fmla="*/ 0 h 2531937"/>
                      <a:gd name="connsiteX2" fmla="*/ 53466 w 2707574"/>
                      <a:gd name="connsiteY2" fmla="*/ 929103 h 2531937"/>
                      <a:gd name="connsiteX3" fmla="*/ 112894 w 2707574"/>
                      <a:gd name="connsiteY3" fmla="*/ 768565 h 2531937"/>
                      <a:gd name="connsiteX4" fmla="*/ 2095994 w 2707574"/>
                      <a:gd name="connsiteY4" fmla="*/ 768451 h 2531937"/>
                      <a:gd name="connsiteX5" fmla="*/ 2174094 w 2707574"/>
                      <a:gd name="connsiteY5" fmla="*/ 1731006 h 2531937"/>
                      <a:gd name="connsiteX6" fmla="*/ 2321625 w 2707574"/>
                      <a:gd name="connsiteY6" fmla="*/ 1130649 h 2531937"/>
                      <a:gd name="connsiteX7" fmla="*/ 2428503 w 2707574"/>
                      <a:gd name="connsiteY7" fmla="*/ 1575974 h 2531937"/>
                      <a:gd name="connsiteX8" fmla="*/ 2576945 w 2707574"/>
                      <a:gd name="connsiteY8" fmla="*/ 1201901 h 2531937"/>
                      <a:gd name="connsiteX9" fmla="*/ 2707574 w 2707574"/>
                      <a:gd name="connsiteY9" fmla="*/ 1397844 h 2531937"/>
                      <a:gd name="connsiteX10" fmla="*/ 2701636 w 2707574"/>
                      <a:gd name="connsiteY10" fmla="*/ 1403781 h 25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7574" h="2531937">
                        <a:moveTo>
                          <a:pt x="0" y="2531937"/>
                        </a:moveTo>
                        <a:cubicBezTo>
                          <a:pt x="0" y="1619500"/>
                          <a:pt x="4211" y="912437"/>
                          <a:pt x="4211" y="0"/>
                        </a:cubicBezTo>
                        <a:cubicBezTo>
                          <a:pt x="77479" y="158373"/>
                          <a:pt x="33659" y="824370"/>
                          <a:pt x="53466" y="929103"/>
                        </a:cubicBezTo>
                        <a:cubicBezTo>
                          <a:pt x="77222" y="929103"/>
                          <a:pt x="89138" y="768565"/>
                          <a:pt x="112894" y="768565"/>
                        </a:cubicBezTo>
                        <a:lnTo>
                          <a:pt x="2095994" y="768451"/>
                        </a:lnTo>
                        <a:cubicBezTo>
                          <a:pt x="2122027" y="1089303"/>
                          <a:pt x="2106940" y="1410427"/>
                          <a:pt x="2174094" y="1731006"/>
                        </a:cubicBezTo>
                        <a:cubicBezTo>
                          <a:pt x="2235617" y="1590567"/>
                          <a:pt x="2266987" y="1289456"/>
                          <a:pt x="2321625" y="1130649"/>
                        </a:cubicBezTo>
                        <a:cubicBezTo>
                          <a:pt x="2375563" y="1190262"/>
                          <a:pt x="2392877" y="1427532"/>
                          <a:pt x="2428503" y="1575974"/>
                        </a:cubicBezTo>
                        <a:cubicBezTo>
                          <a:pt x="2502261" y="1463441"/>
                          <a:pt x="2527464" y="1326592"/>
                          <a:pt x="2576945" y="1201901"/>
                        </a:cubicBezTo>
                        <a:cubicBezTo>
                          <a:pt x="2650734" y="1267464"/>
                          <a:pt x="2664031" y="1332530"/>
                          <a:pt x="2707574" y="1397844"/>
                        </a:cubicBezTo>
                        <a:lnTo>
                          <a:pt x="2701636" y="1403781"/>
                        </a:ln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2400"/>
                  </a:p>
                </p:txBody>
              </p:sp>
              <p:sp>
                <p:nvSpPr>
                  <p:cNvPr id="42" name="Freeform 41"/>
                  <p:cNvSpPr/>
                  <p:nvPr/>
                </p:nvSpPr>
                <p:spPr>
                  <a:xfrm>
                    <a:off x="1647825" y="504825"/>
                    <a:ext cx="542925" cy="686435"/>
                  </a:xfrm>
                  <a:custGeom>
                    <a:avLst/>
                    <a:gdLst>
                      <a:gd name="connsiteX0" fmla="*/ 0 w 2101932"/>
                      <a:gd name="connsiteY0" fmla="*/ 1733797 h 1733797"/>
                      <a:gd name="connsiteX1" fmla="*/ 0 w 2101932"/>
                      <a:gd name="connsiteY1" fmla="*/ 0 h 1733797"/>
                      <a:gd name="connsiteX2" fmla="*/ 2101932 w 2101932"/>
                      <a:gd name="connsiteY2" fmla="*/ 0 h 1733797"/>
                      <a:gd name="connsiteX3" fmla="*/ 2101932 w 2101932"/>
                      <a:gd name="connsiteY3" fmla="*/ 1733797 h 1733797"/>
                      <a:gd name="connsiteX4" fmla="*/ 2084119 w 2101932"/>
                      <a:gd name="connsiteY4" fmla="*/ 1733797 h 173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932" h="1733797">
                        <a:moveTo>
                          <a:pt x="0" y="1733797"/>
                        </a:moveTo>
                        <a:lnTo>
                          <a:pt x="0" y="0"/>
                        </a:lnTo>
                        <a:lnTo>
                          <a:pt x="2101932" y="0"/>
                        </a:lnTo>
                        <a:lnTo>
                          <a:pt x="2101932" y="1733797"/>
                        </a:lnTo>
                        <a:lnTo>
                          <a:pt x="2084119" y="1733797"/>
                        </a:ln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2400"/>
                  </a:p>
                </p:txBody>
              </p:sp>
              <p:sp>
                <p:nvSpPr>
                  <p:cNvPr id="43" name="Freeform 42"/>
                  <p:cNvSpPr/>
                  <p:nvPr/>
                </p:nvSpPr>
                <p:spPr>
                  <a:xfrm>
                    <a:off x="2362200" y="504825"/>
                    <a:ext cx="542925" cy="686435"/>
                  </a:xfrm>
                  <a:custGeom>
                    <a:avLst/>
                    <a:gdLst>
                      <a:gd name="connsiteX0" fmla="*/ 0 w 2101932"/>
                      <a:gd name="connsiteY0" fmla="*/ 1733797 h 1733797"/>
                      <a:gd name="connsiteX1" fmla="*/ 0 w 2101932"/>
                      <a:gd name="connsiteY1" fmla="*/ 0 h 1733797"/>
                      <a:gd name="connsiteX2" fmla="*/ 2101932 w 2101932"/>
                      <a:gd name="connsiteY2" fmla="*/ 0 h 1733797"/>
                      <a:gd name="connsiteX3" fmla="*/ 2101932 w 2101932"/>
                      <a:gd name="connsiteY3" fmla="*/ 1733797 h 1733797"/>
                      <a:gd name="connsiteX4" fmla="*/ 2084119 w 2101932"/>
                      <a:gd name="connsiteY4" fmla="*/ 1733797 h 1733797"/>
                      <a:gd name="connsiteX0" fmla="*/ 0 w 2101932"/>
                      <a:gd name="connsiteY0" fmla="*/ 1733797 h 1733797"/>
                      <a:gd name="connsiteX1" fmla="*/ 225640 w 2101932"/>
                      <a:gd name="connsiteY1" fmla="*/ 0 h 1733797"/>
                      <a:gd name="connsiteX2" fmla="*/ 2101932 w 2101932"/>
                      <a:gd name="connsiteY2" fmla="*/ 0 h 1733797"/>
                      <a:gd name="connsiteX3" fmla="*/ 2101932 w 2101932"/>
                      <a:gd name="connsiteY3" fmla="*/ 1733797 h 1733797"/>
                      <a:gd name="connsiteX4" fmla="*/ 2084119 w 2101932"/>
                      <a:gd name="connsiteY4" fmla="*/ 1733797 h 1733797"/>
                      <a:gd name="connsiteX0" fmla="*/ 0 w 2101932"/>
                      <a:gd name="connsiteY0" fmla="*/ 1733797 h 1733797"/>
                      <a:gd name="connsiteX1" fmla="*/ 225640 w 2101932"/>
                      <a:gd name="connsiteY1" fmla="*/ 0 h 1733797"/>
                      <a:gd name="connsiteX2" fmla="*/ 1941609 w 2101932"/>
                      <a:gd name="connsiteY2" fmla="*/ 29200 h 1733797"/>
                      <a:gd name="connsiteX3" fmla="*/ 2101932 w 2101932"/>
                      <a:gd name="connsiteY3" fmla="*/ 1733797 h 1733797"/>
                      <a:gd name="connsiteX4" fmla="*/ 2084119 w 2101932"/>
                      <a:gd name="connsiteY4" fmla="*/ 1733797 h 1733797"/>
                      <a:gd name="connsiteX0" fmla="*/ 0 w 2101932"/>
                      <a:gd name="connsiteY0" fmla="*/ 1733797 h 1733797"/>
                      <a:gd name="connsiteX1" fmla="*/ 225640 w 2101932"/>
                      <a:gd name="connsiteY1" fmla="*/ 0 h 1733797"/>
                      <a:gd name="connsiteX2" fmla="*/ 1935672 w 2101932"/>
                      <a:gd name="connsiteY2" fmla="*/ 0 h 1733797"/>
                      <a:gd name="connsiteX3" fmla="*/ 2101932 w 2101932"/>
                      <a:gd name="connsiteY3" fmla="*/ 1733797 h 1733797"/>
                      <a:gd name="connsiteX4" fmla="*/ 2084119 w 2101932"/>
                      <a:gd name="connsiteY4" fmla="*/ 1733797 h 173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932" h="1733797">
                        <a:moveTo>
                          <a:pt x="0" y="1733797"/>
                        </a:moveTo>
                        <a:lnTo>
                          <a:pt x="225640" y="0"/>
                        </a:lnTo>
                        <a:lnTo>
                          <a:pt x="1935672" y="0"/>
                        </a:lnTo>
                        <a:lnTo>
                          <a:pt x="2101932" y="1733797"/>
                        </a:lnTo>
                        <a:lnTo>
                          <a:pt x="2084119" y="1733797"/>
                        </a:lnTo>
                      </a:path>
                    </a:pathLst>
                  </a:cu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2400"/>
                  </a:p>
                </p:txBody>
              </p:sp>
              <p:sp>
                <p:nvSpPr>
                  <p:cNvPr id="44" name="Freeform 43"/>
                  <p:cNvSpPr/>
                  <p:nvPr/>
                </p:nvSpPr>
                <p:spPr>
                  <a:xfrm>
                    <a:off x="3028950" y="495300"/>
                    <a:ext cx="542925" cy="685800"/>
                  </a:xfrm>
                  <a:custGeom>
                    <a:avLst/>
                    <a:gdLst>
                      <a:gd name="connsiteX0" fmla="*/ 0 w 2101932"/>
                      <a:gd name="connsiteY0" fmla="*/ 1733797 h 1733797"/>
                      <a:gd name="connsiteX1" fmla="*/ 0 w 2101932"/>
                      <a:gd name="connsiteY1" fmla="*/ 0 h 1733797"/>
                      <a:gd name="connsiteX2" fmla="*/ 2101932 w 2101932"/>
                      <a:gd name="connsiteY2" fmla="*/ 0 h 1733797"/>
                      <a:gd name="connsiteX3" fmla="*/ 2101932 w 2101932"/>
                      <a:gd name="connsiteY3" fmla="*/ 1733797 h 1733797"/>
                      <a:gd name="connsiteX4" fmla="*/ 2084119 w 2101932"/>
                      <a:gd name="connsiteY4" fmla="*/ 1733797 h 1733797"/>
                      <a:gd name="connsiteX0" fmla="*/ 0 w 2101932"/>
                      <a:gd name="connsiteY0" fmla="*/ 1733797 h 1733797"/>
                      <a:gd name="connsiteX1" fmla="*/ 391900 w 2101932"/>
                      <a:gd name="connsiteY1" fmla="*/ 397127 h 1733797"/>
                      <a:gd name="connsiteX2" fmla="*/ 2101932 w 2101932"/>
                      <a:gd name="connsiteY2" fmla="*/ 0 h 1733797"/>
                      <a:gd name="connsiteX3" fmla="*/ 2101932 w 2101932"/>
                      <a:gd name="connsiteY3" fmla="*/ 1733797 h 1733797"/>
                      <a:gd name="connsiteX4" fmla="*/ 2084119 w 2101932"/>
                      <a:gd name="connsiteY4" fmla="*/ 1733797 h 1733797"/>
                      <a:gd name="connsiteX0" fmla="*/ 0 w 2101932"/>
                      <a:gd name="connsiteY0" fmla="*/ 1377550 h 1377550"/>
                      <a:gd name="connsiteX1" fmla="*/ 391900 w 2101932"/>
                      <a:gd name="connsiteY1" fmla="*/ 40880 h 1377550"/>
                      <a:gd name="connsiteX2" fmla="*/ 1793162 w 2101932"/>
                      <a:gd name="connsiteY2" fmla="*/ 0 h 1377550"/>
                      <a:gd name="connsiteX3" fmla="*/ 2101932 w 2101932"/>
                      <a:gd name="connsiteY3" fmla="*/ 1377550 h 1377550"/>
                      <a:gd name="connsiteX4" fmla="*/ 2084119 w 2101932"/>
                      <a:gd name="connsiteY4" fmla="*/ 1377550 h 1377550"/>
                      <a:gd name="connsiteX0" fmla="*/ 0 w 2101932"/>
                      <a:gd name="connsiteY0" fmla="*/ 1733895 h 1733895"/>
                      <a:gd name="connsiteX1" fmla="*/ 391900 w 2101932"/>
                      <a:gd name="connsiteY1" fmla="*/ 397225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03777 w 2101932"/>
                      <a:gd name="connsiteY1" fmla="*/ 461492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03777 w 2101932"/>
                      <a:gd name="connsiteY1" fmla="*/ 461492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93162 w 2101932"/>
                      <a:gd name="connsiteY3" fmla="*/ 356345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15969 w 2101932"/>
                      <a:gd name="connsiteY3" fmla="*/ 514094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715969 w 2101932"/>
                      <a:gd name="connsiteY3" fmla="*/ 514094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692217 w 2101932"/>
                      <a:gd name="connsiteY3" fmla="*/ 554992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692217 w 2101932"/>
                      <a:gd name="connsiteY3" fmla="*/ 554992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662527 w 2101932"/>
                      <a:gd name="connsiteY3" fmla="*/ 560834 h 1733895"/>
                      <a:gd name="connsiteX4" fmla="*/ 2101932 w 2101932"/>
                      <a:gd name="connsiteY4" fmla="*/ 1733895 h 1733895"/>
                      <a:gd name="connsiteX5" fmla="*/ 2084119 w 2101932"/>
                      <a:gd name="connsiteY5" fmla="*/ 1733895 h 1733895"/>
                      <a:gd name="connsiteX0" fmla="*/ 0 w 2101932"/>
                      <a:gd name="connsiteY0" fmla="*/ 1733895 h 1733895"/>
                      <a:gd name="connsiteX1" fmla="*/ 469094 w 2101932"/>
                      <a:gd name="connsiteY1" fmla="*/ 543288 h 1733895"/>
                      <a:gd name="connsiteX2" fmla="*/ 1051007 w 2101932"/>
                      <a:gd name="connsiteY2" fmla="*/ 0 h 1733895"/>
                      <a:gd name="connsiteX3" fmla="*/ 1662527 w 2101932"/>
                      <a:gd name="connsiteY3" fmla="*/ 560834 h 1733895"/>
                      <a:gd name="connsiteX4" fmla="*/ 2101932 w 2101932"/>
                      <a:gd name="connsiteY4" fmla="*/ 1733895 h 1733895"/>
                      <a:gd name="connsiteX5" fmla="*/ 2084119 w 2101932"/>
                      <a:gd name="connsiteY5" fmla="*/ 1733895 h 173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1932" h="1733895">
                        <a:moveTo>
                          <a:pt x="0" y="1733895"/>
                        </a:moveTo>
                        <a:cubicBezTo>
                          <a:pt x="156365" y="1337026"/>
                          <a:pt x="223661" y="957686"/>
                          <a:pt x="469094" y="543288"/>
                        </a:cubicBezTo>
                        <a:cubicBezTo>
                          <a:pt x="639314" y="303751"/>
                          <a:pt x="821408" y="11679"/>
                          <a:pt x="1051007" y="0"/>
                        </a:cubicBezTo>
                        <a:cubicBezTo>
                          <a:pt x="1334019" y="36986"/>
                          <a:pt x="1456708" y="231720"/>
                          <a:pt x="1662527" y="560834"/>
                        </a:cubicBezTo>
                        <a:cubicBezTo>
                          <a:pt x="1909940" y="1095970"/>
                          <a:pt x="1973278" y="1327295"/>
                          <a:pt x="2101932" y="1733895"/>
                        </a:cubicBezTo>
                        <a:lnTo>
                          <a:pt x="2084119" y="173389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2400"/>
                  </a:p>
                </p:txBody>
              </p:sp>
              <p:cxnSp>
                <p:nvCxnSpPr>
                  <p:cNvPr id="45" name="Straight Arrow Connector 44"/>
                  <p:cNvCxnSpPr/>
                  <p:nvPr/>
                </p:nvCxnSpPr>
                <p:spPr>
                  <a:xfrm>
                    <a:off x="0" y="0"/>
                    <a:ext cx="3467595" cy="0"/>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552" y="1190625"/>
                    <a:ext cx="3827427"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Text Box 34"/>
                <p:cNvSpPr txBox="1"/>
                <p:nvPr/>
              </p:nvSpPr>
              <p:spPr>
                <a:xfrm>
                  <a:off x="36803" y="23083"/>
                  <a:ext cx="1050925" cy="445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EMC xấu</a:t>
                  </a:r>
                  <a:endParaRPr lang="vi-VN" sz="2400">
                    <a:effectLst/>
                    <a:latin typeface="Times New Roman"/>
                    <a:ea typeface="Arial"/>
                  </a:endParaRPr>
                </a:p>
              </p:txBody>
            </p:sp>
            <p:sp>
              <p:nvSpPr>
                <p:cNvPr id="39" name="Text Box 36"/>
                <p:cNvSpPr txBox="1"/>
                <p:nvPr/>
              </p:nvSpPr>
              <p:spPr>
                <a:xfrm>
                  <a:off x="3891212" y="22945"/>
                  <a:ext cx="1050966" cy="4452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EMC tốt</a:t>
                  </a:r>
                  <a:endParaRPr lang="vi-VN" sz="2400">
                    <a:effectLst/>
                    <a:latin typeface="Times New Roman"/>
                    <a:ea typeface="Arial"/>
                  </a:endParaRPr>
                </a:p>
              </p:txBody>
            </p:sp>
          </p:grpSp>
          <p:sp>
            <p:nvSpPr>
              <p:cNvPr id="36" name="Text Box 37"/>
              <p:cNvSpPr txBox="1"/>
              <p:nvPr/>
            </p:nvSpPr>
            <p:spPr>
              <a:xfrm>
                <a:off x="171450" y="2319013"/>
                <a:ext cx="4905375"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dirty="0" err="1">
                    <a:effectLst/>
                    <a:latin typeface="Times New Roman"/>
                    <a:ea typeface="Arial"/>
                  </a:rPr>
                  <a:t>Hình</a:t>
                </a:r>
                <a:r>
                  <a:rPr lang="en-US" sz="2400" dirty="0">
                    <a:effectLst/>
                    <a:latin typeface="Times New Roman"/>
                    <a:ea typeface="Arial"/>
                  </a:rPr>
                  <a:t> 2.1 </a:t>
                </a:r>
                <a:r>
                  <a:rPr lang="en-US" sz="2400" dirty="0" err="1">
                    <a:effectLst/>
                    <a:latin typeface="Times New Roman"/>
                    <a:ea typeface="Arial"/>
                  </a:rPr>
                  <a:t>các</a:t>
                </a:r>
                <a:r>
                  <a:rPr lang="en-US" sz="2400" dirty="0">
                    <a:effectLst/>
                    <a:latin typeface="Times New Roman"/>
                    <a:ea typeface="Arial"/>
                  </a:rPr>
                  <a:t> </a:t>
                </a:r>
                <a:r>
                  <a:rPr lang="en-US" sz="2400" dirty="0" err="1">
                    <a:effectLst/>
                    <a:latin typeface="Times New Roman"/>
                    <a:ea typeface="Arial"/>
                  </a:rPr>
                  <a:t>dạng</a:t>
                </a:r>
                <a:r>
                  <a:rPr lang="en-US" sz="2400" dirty="0">
                    <a:effectLst/>
                    <a:latin typeface="Times New Roman"/>
                    <a:ea typeface="Arial"/>
                  </a:rPr>
                  <a:t> </a:t>
                </a:r>
                <a:r>
                  <a:rPr lang="en-US" sz="2400" dirty="0" err="1" smtClean="0">
                    <a:effectLst/>
                    <a:latin typeface="Times New Roman"/>
                    <a:ea typeface="Arial"/>
                  </a:rPr>
                  <a:t>sóng</a:t>
                </a:r>
                <a:r>
                  <a:rPr lang="en-US" sz="2400" dirty="0" smtClean="0">
                    <a:effectLst/>
                    <a:latin typeface="Times New Roman"/>
                    <a:ea typeface="Arial"/>
                  </a:rPr>
                  <a:t> </a:t>
                </a:r>
                <a:r>
                  <a:rPr lang="en-US" sz="2400" dirty="0" err="1">
                    <a:effectLst/>
                    <a:latin typeface="Times New Roman"/>
                    <a:ea typeface="Arial"/>
                  </a:rPr>
                  <a:t>tín</a:t>
                </a:r>
                <a:r>
                  <a:rPr lang="en-US" sz="2400" dirty="0">
                    <a:effectLst/>
                    <a:latin typeface="Times New Roman"/>
                    <a:ea typeface="Arial"/>
                  </a:rPr>
                  <a:t> </a:t>
                </a:r>
                <a:r>
                  <a:rPr lang="en-US" sz="2400" dirty="0" err="1">
                    <a:effectLst/>
                    <a:latin typeface="Times New Roman"/>
                    <a:ea typeface="Arial"/>
                  </a:rPr>
                  <a:t>hiệu</a:t>
                </a:r>
                <a:r>
                  <a:rPr lang="en-US" sz="2400" dirty="0">
                    <a:effectLst/>
                    <a:latin typeface="Times New Roman"/>
                    <a:ea typeface="Arial"/>
                  </a:rPr>
                  <a:t> </a:t>
                </a:r>
                <a:r>
                  <a:rPr lang="en-US" sz="2400" dirty="0" err="1">
                    <a:effectLst/>
                    <a:latin typeface="Times New Roman"/>
                    <a:ea typeface="Arial"/>
                  </a:rPr>
                  <a:t>của</a:t>
                </a:r>
                <a:r>
                  <a:rPr lang="en-US" sz="2400" dirty="0">
                    <a:effectLst/>
                    <a:latin typeface="Times New Roman"/>
                    <a:ea typeface="Arial"/>
                  </a:rPr>
                  <a:t> </a:t>
                </a:r>
                <a:r>
                  <a:rPr lang="en-US" sz="2400" dirty="0" err="1">
                    <a:effectLst/>
                    <a:latin typeface="Times New Roman"/>
                    <a:ea typeface="Arial"/>
                  </a:rPr>
                  <a:t>bộ</a:t>
                </a:r>
                <a:r>
                  <a:rPr lang="en-US" sz="2400" dirty="0">
                    <a:effectLst/>
                    <a:latin typeface="Times New Roman"/>
                    <a:ea typeface="Arial"/>
                  </a:rPr>
                  <a:t> </a:t>
                </a:r>
                <a:r>
                  <a:rPr lang="en-US" sz="2400" dirty="0" err="1">
                    <a:effectLst/>
                    <a:latin typeface="Times New Roman"/>
                    <a:ea typeface="Arial"/>
                  </a:rPr>
                  <a:t>biến</a:t>
                </a:r>
                <a:r>
                  <a:rPr lang="en-US" sz="2400" dirty="0">
                    <a:effectLst/>
                    <a:latin typeface="Times New Roman"/>
                    <a:ea typeface="Arial"/>
                  </a:rPr>
                  <a:t> </a:t>
                </a:r>
                <a:r>
                  <a:rPr lang="en-US" sz="2400" dirty="0" err="1">
                    <a:effectLst/>
                    <a:latin typeface="Times New Roman"/>
                    <a:ea typeface="Arial"/>
                  </a:rPr>
                  <a:t>đổi</a:t>
                </a:r>
                <a:r>
                  <a:rPr lang="en-US" sz="2400" dirty="0">
                    <a:effectLst/>
                    <a:latin typeface="Times New Roman"/>
                    <a:ea typeface="Arial"/>
                  </a:rPr>
                  <a:t> switching</a:t>
                </a:r>
                <a:endParaRPr lang="vi-VN" sz="2400" dirty="0">
                  <a:effectLst/>
                  <a:latin typeface="Times New Roman"/>
                  <a:ea typeface="Arial"/>
                </a:endParaRPr>
              </a:p>
            </p:txBody>
          </p:sp>
        </p:grpSp>
        <p:sp>
          <p:nvSpPr>
            <p:cNvPr id="30" name="Text Box 38"/>
            <p:cNvSpPr txBox="1"/>
            <p:nvPr/>
          </p:nvSpPr>
          <p:spPr>
            <a:xfrm>
              <a:off x="266700" y="1962150"/>
              <a:ext cx="74295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a.</a:t>
              </a:r>
              <a:endParaRPr lang="vi-VN" sz="2400">
                <a:effectLst/>
                <a:latin typeface="Times New Roman"/>
                <a:ea typeface="Arial"/>
              </a:endParaRPr>
            </a:p>
          </p:txBody>
        </p:sp>
        <p:sp>
          <p:nvSpPr>
            <p:cNvPr id="31" name="Text Box 39"/>
            <p:cNvSpPr txBox="1"/>
            <p:nvPr/>
          </p:nvSpPr>
          <p:spPr>
            <a:xfrm>
              <a:off x="1390650" y="1971675"/>
              <a:ext cx="74295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b.</a:t>
              </a:r>
              <a:endParaRPr lang="vi-VN" sz="2400">
                <a:effectLst/>
                <a:latin typeface="Times New Roman"/>
                <a:ea typeface="Arial"/>
              </a:endParaRPr>
            </a:p>
          </p:txBody>
        </p:sp>
        <p:sp>
          <p:nvSpPr>
            <p:cNvPr id="32" name="Text Box 41"/>
            <p:cNvSpPr txBox="1"/>
            <p:nvPr/>
          </p:nvSpPr>
          <p:spPr>
            <a:xfrm>
              <a:off x="2409825" y="1971675"/>
              <a:ext cx="74295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c.</a:t>
              </a:r>
              <a:endParaRPr lang="vi-VN" sz="2400">
                <a:effectLst/>
                <a:latin typeface="Times New Roman"/>
                <a:ea typeface="Arial"/>
              </a:endParaRPr>
            </a:p>
          </p:txBody>
        </p:sp>
        <p:sp>
          <p:nvSpPr>
            <p:cNvPr id="33" name="Text Box 50"/>
            <p:cNvSpPr txBox="1"/>
            <p:nvPr/>
          </p:nvSpPr>
          <p:spPr>
            <a:xfrm>
              <a:off x="3486150" y="1971675"/>
              <a:ext cx="74295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d.</a:t>
              </a:r>
              <a:endParaRPr lang="vi-VN" sz="2400">
                <a:effectLst/>
                <a:latin typeface="Times New Roman"/>
                <a:ea typeface="Arial"/>
              </a:endParaRPr>
            </a:p>
          </p:txBody>
        </p:sp>
        <p:sp>
          <p:nvSpPr>
            <p:cNvPr id="34" name="Text Box 51"/>
            <p:cNvSpPr txBox="1"/>
            <p:nvPr/>
          </p:nvSpPr>
          <p:spPr>
            <a:xfrm>
              <a:off x="4352925" y="1971675"/>
              <a:ext cx="74295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a:effectLst/>
                  <a:latin typeface="Times New Roman"/>
                  <a:ea typeface="Arial"/>
                </a:rPr>
                <a:t>e.</a:t>
              </a:r>
              <a:endParaRPr lang="vi-VN" sz="2400">
                <a:effectLst/>
                <a:latin typeface="Times New Roman"/>
                <a:ea typeface="Arial"/>
              </a:endParaRPr>
            </a:p>
          </p:txBody>
        </p:sp>
      </p:grpSp>
    </p:spTree>
    <p:extLst>
      <p:ext uri="{BB962C8B-B14F-4D97-AF65-F5344CB8AC3E}">
        <p14:creationId xmlns:p14="http://schemas.microsoft.com/office/powerpoint/2010/main" val="23746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876799"/>
          </a:xfrm>
        </p:spPr>
        <p:txBody>
          <a:bodyPr>
            <a:normAutofit/>
          </a:bodyPr>
          <a:lstStyle/>
          <a:p>
            <a:pPr marL="0" indent="0">
              <a:lnSpc>
                <a:spcPct val="80000"/>
              </a:lnSpc>
              <a:spcBef>
                <a:spcPts val="1200"/>
              </a:spcBef>
              <a:buNone/>
            </a:pPr>
            <a:r>
              <a:rPr lang="vi-VN" sz="2400" b="1" dirty="0">
                <a:solidFill>
                  <a:srgbClr val="00B050"/>
                </a:solidFill>
              </a:rPr>
              <a:t>1 Thiết kế bộ biến đổi làm việc ở chế độ chuyển mạch </a:t>
            </a:r>
          </a:p>
          <a:p>
            <a:pPr marL="0" indent="0">
              <a:buNone/>
            </a:pPr>
            <a:r>
              <a:rPr lang="vi-VN" sz="2400" b="1" dirty="0" smtClean="0"/>
              <a:t> </a:t>
            </a:r>
            <a:r>
              <a:rPr lang="vi-VN" sz="2000" b="1" dirty="0" smtClean="0"/>
              <a:t>Snubbing</a:t>
            </a:r>
          </a:p>
          <a:p>
            <a:pPr marL="0" indent="0">
              <a:buNone/>
            </a:pPr>
            <a:r>
              <a:rPr lang="vi-VN" sz="2000" dirty="0"/>
              <a:t>Snubber thường được yêu cầu để bảo vệ các bóng bán dẫn khi chuyển mạch có điện áp đỉnh sinh ra bởi sự cộng hưởng của các thành phần ký sinh trong các phần tử mạch. </a:t>
            </a:r>
          </a:p>
          <a:p>
            <a:pPr marL="0" indent="0">
              <a:buNone/>
            </a:pPr>
            <a:endParaRPr lang="en-US" sz="2400"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pic>
        <p:nvPicPr>
          <p:cNvPr id="3074" name="Picture 2" descr="Kết quả hình ảnh cho snubber circuit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53434"/>
            <a:ext cx="2095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Kết quả hình ảnh cho snubber circuit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78" name="Picture 6" descr="Kết quả hình ảnh cho snubber circuit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429000"/>
            <a:ext cx="2743201" cy="280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5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990599"/>
          </a:xfrm>
        </p:spPr>
        <p:txBody>
          <a:bodyPr>
            <a:normAutofit fontScale="77500" lnSpcReduction="20000"/>
          </a:bodyPr>
          <a:lstStyle/>
          <a:p>
            <a:pPr marL="0" indent="0">
              <a:spcBef>
                <a:spcPts val="1200"/>
              </a:spcBef>
              <a:buNone/>
            </a:pPr>
            <a:r>
              <a:rPr lang="vi-VN" sz="3100" b="1" dirty="0">
                <a:solidFill>
                  <a:srgbClr val="00B050"/>
                </a:solidFill>
              </a:rPr>
              <a:t>1 Thiết kế bộ biến đổi làm việc ở chế độ chuyển mạch </a:t>
            </a:r>
          </a:p>
          <a:p>
            <a:pPr marL="0" indent="0">
              <a:buNone/>
            </a:pPr>
            <a:r>
              <a:rPr lang="vi-VN" dirty="0" smtClean="0"/>
              <a:t>Dạng </a:t>
            </a:r>
            <a:r>
              <a:rPr lang="vi-VN" dirty="0" smtClean="0"/>
              <a:t>sóng</a:t>
            </a: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pic>
        <p:nvPicPr>
          <p:cNvPr id="4099" name="Picture 3" descr="E:\RD\Handbook\C2 Nhiễu (EMC) và lọc nhiễu\EMC Design Consedirations\Store\flyback1.jpg-80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82" y="2743200"/>
            <a:ext cx="76200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5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b="1" dirty="0"/>
              <a:t>1 Thiết kế bộ biến đổi làm việc ở chế độ chuyển mạch </a:t>
            </a:r>
            <a:endParaRPr lang="en-US" b="1" dirty="0"/>
          </a:p>
        </p:txBody>
      </p:sp>
      <p:sp>
        <p:nvSpPr>
          <p:cNvPr id="3" name="Content Placeholder 2"/>
          <p:cNvSpPr>
            <a:spLocks noGrp="1"/>
          </p:cNvSpPr>
          <p:nvPr>
            <p:ph idx="1"/>
          </p:nvPr>
        </p:nvSpPr>
        <p:spPr>
          <a:xfrm>
            <a:off x="457200" y="1600200"/>
            <a:ext cx="8229600" cy="4648199"/>
          </a:xfrm>
        </p:spPr>
        <p:txBody>
          <a:bodyPr>
            <a:normAutofit/>
          </a:bodyPr>
          <a:lstStyle/>
          <a:p>
            <a:pPr marL="0" indent="0">
              <a:lnSpc>
                <a:spcPct val="80000"/>
              </a:lnSpc>
              <a:spcBef>
                <a:spcPts val="1200"/>
              </a:spcBef>
              <a:buNone/>
            </a:pPr>
            <a:r>
              <a:rPr lang="vi-VN" sz="2200" b="1" dirty="0">
                <a:solidFill>
                  <a:srgbClr val="00B050"/>
                </a:solidFill>
              </a:rPr>
              <a:t>1 Thiết kế bộ biến đổi làm việc ở chế độ chuyển mạch </a:t>
            </a:r>
          </a:p>
          <a:p>
            <a:pPr marL="0" indent="0">
              <a:buNone/>
            </a:pPr>
            <a:r>
              <a:rPr lang="vi-VN" sz="2400" b="1" dirty="0" smtClean="0">
                <a:latin typeface="+mj-lt"/>
              </a:rPr>
              <a:t>Tản </a:t>
            </a:r>
            <a:r>
              <a:rPr lang="vi-VN" sz="2400" b="1" dirty="0" smtClean="0">
                <a:latin typeface="+mj-lt"/>
              </a:rPr>
              <a:t>nhiệt</a:t>
            </a:r>
          </a:p>
          <a:p>
            <a:pPr marL="0" indent="0">
              <a:buNone/>
            </a:pPr>
            <a:r>
              <a:rPr lang="vi-VN" sz="2400" dirty="0">
                <a:latin typeface="+mj-lt"/>
              </a:rPr>
              <a:t>Heatsinks có ðiện dung khoảng 50pF [RE 11]cho các collector (hoặc drain (D)) của một linh kiện bán dẫn công suất </a:t>
            </a:r>
            <a:r>
              <a:rPr lang="vi-VN" sz="2400" dirty="0" smtClean="0">
                <a:latin typeface="+mj-lt"/>
              </a:rPr>
              <a:t>TO247, </a:t>
            </a:r>
            <a:r>
              <a:rPr lang="vi-VN" sz="2400" dirty="0">
                <a:latin typeface="+mj-lt"/>
              </a:rPr>
              <a:t>và các ðiện dung tuong tự với các kiểu ðóng gói khác, do ðó kết hợp chặt chẽ với dV/dt của collector (hoặc drain) và có thể tạo ra nhiễu mạnh của các ðiện truờng thông qua ðiện dung của các thành phần khác bên trong hay bên ngoài sản phẩm. Tốt nhất là kết nối tản nhiệt thiết bị chuyển mạch so cấp  trực tiếp với một trong những ðuờng dẫn nguồn DC chính  luu ý ðầy ðủ các yêu cầu về an toàn, bao gồm cả cảnh báo rõ ràng trên hoặc gần tản nhiệt ðang hoạt ðộng.</a:t>
            </a: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0A7C3C1C-2B38-45D0-8A49-2B3217F21A81}" type="datetime1">
              <a:rPr lang="en-US" smtClean="0"/>
              <a:t>5/29/2018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spTree>
    <p:extLst>
      <p:ext uri="{BB962C8B-B14F-4D97-AF65-F5344CB8AC3E}">
        <p14:creationId xmlns:p14="http://schemas.microsoft.com/office/powerpoint/2010/main" val="255289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2946</Words>
  <Application>Microsoft Office PowerPoint</Application>
  <PresentationFormat>On-screen Show (4:3)</PresentationFormat>
  <Paragraphs>198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Sơ đồ mạch và lựa chọn phần tử</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1 Thiết kế bộ biến đổi làm việc ở chế độ chuyển mạch </vt:lpstr>
      <vt:lpstr>2 Các phần tử truyền tín hiệu </vt:lpstr>
      <vt:lpstr>2 Các phần tử truyền tín hiệu </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lpstr>3 Lựa chọn các phần tử thụ động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abc</cp:lastModifiedBy>
  <cp:revision>60</cp:revision>
  <dcterms:created xsi:type="dcterms:W3CDTF">2017-08-21T13:57:01Z</dcterms:created>
  <dcterms:modified xsi:type="dcterms:W3CDTF">2018-05-29T04:33:19Z</dcterms:modified>
</cp:coreProperties>
</file>