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70" r:id="rId4"/>
    <p:sldId id="271" r:id="rId5"/>
    <p:sldId id="272" r:id="rId6"/>
    <p:sldId id="275" r:id="rId7"/>
    <p:sldId id="276" r:id="rId8"/>
    <p:sldId id="273" r:id="rId9"/>
    <p:sldId id="274" r:id="rId10"/>
    <p:sldId id="277" r:id="rId11"/>
    <p:sldId id="278" r:id="rId12"/>
    <p:sldId id="279" r:id="rId13"/>
    <p:sldId id="280" r:id="rId14"/>
    <p:sldId id="288" r:id="rId15"/>
    <p:sldId id="289" r:id="rId16"/>
    <p:sldId id="282" r:id="rId17"/>
    <p:sldId id="281" r:id="rId18"/>
    <p:sldId id="287" r:id="rId19"/>
    <p:sldId id="283" r:id="rId20"/>
    <p:sldId id="284" r:id="rId21"/>
    <p:sldId id="285" r:id="rId22"/>
    <p:sldId id="286" r:id="rId23"/>
  </p:sldIdLst>
  <p:sldSz cx="9144000" cy="6858000" type="screen4x3"/>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88" autoAdjust="0"/>
    <p:restoredTop sz="94660"/>
  </p:normalViewPr>
  <p:slideViewPr>
    <p:cSldViewPr>
      <p:cViewPr varScale="1">
        <p:scale>
          <a:sx n="87" d="100"/>
          <a:sy n="87" d="100"/>
        </p:scale>
        <p:origin x="-1176" y="-90"/>
      </p:cViewPr>
      <p:guideLst>
        <p:guide orient="horz" pos="2160"/>
        <p:guide pos="2880"/>
      </p:guideLst>
    </p:cSldViewPr>
  </p:slideViewPr>
  <p:notesTextViewPr>
    <p:cViewPr>
      <p:scale>
        <a:sx n="1" d="1"/>
        <a:sy n="1" d="1"/>
      </p:scale>
      <p:origin x="0" y="0"/>
    </p:cViewPr>
  </p:notesTextViewPr>
  <p:sorterViewPr>
    <p:cViewPr>
      <p:scale>
        <a:sx n="100" d="100"/>
        <a:sy n="100" d="100"/>
      </p:scale>
      <p:origin x="0" y="712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D6439441-8A0C-4D1D-9C18-75D56D38F0D1}" type="datetimeFigureOut">
              <a:rPr lang="vi-VN" smtClean="0"/>
              <a:t>15/01/2019</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D15D8246-10C8-4BAE-BB9E-29B1DBC485BA}" type="slidenum">
              <a:rPr lang="vi-VN" smtClean="0"/>
              <a:t>‹#›</a:t>
            </a:fld>
            <a:endParaRPr lang="vi-VN"/>
          </a:p>
        </p:txBody>
      </p:sp>
    </p:spTree>
    <p:extLst>
      <p:ext uri="{BB962C8B-B14F-4D97-AF65-F5344CB8AC3E}">
        <p14:creationId xmlns:p14="http://schemas.microsoft.com/office/powerpoint/2010/main" val="2646643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D6439441-8A0C-4D1D-9C18-75D56D38F0D1}" type="datetimeFigureOut">
              <a:rPr lang="vi-VN" smtClean="0"/>
              <a:t>15/01/2019</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D15D8246-10C8-4BAE-BB9E-29B1DBC485BA}" type="slidenum">
              <a:rPr lang="vi-VN" smtClean="0"/>
              <a:t>‹#›</a:t>
            </a:fld>
            <a:endParaRPr lang="vi-VN"/>
          </a:p>
        </p:txBody>
      </p:sp>
    </p:spTree>
    <p:extLst>
      <p:ext uri="{BB962C8B-B14F-4D97-AF65-F5344CB8AC3E}">
        <p14:creationId xmlns:p14="http://schemas.microsoft.com/office/powerpoint/2010/main" val="604768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D6439441-8A0C-4D1D-9C18-75D56D38F0D1}" type="datetimeFigureOut">
              <a:rPr lang="vi-VN" smtClean="0"/>
              <a:t>15/01/2019</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D15D8246-10C8-4BAE-BB9E-29B1DBC485BA}" type="slidenum">
              <a:rPr lang="vi-VN" smtClean="0"/>
              <a:t>‹#›</a:t>
            </a:fld>
            <a:endParaRPr lang="vi-VN"/>
          </a:p>
        </p:txBody>
      </p:sp>
    </p:spTree>
    <p:extLst>
      <p:ext uri="{BB962C8B-B14F-4D97-AF65-F5344CB8AC3E}">
        <p14:creationId xmlns:p14="http://schemas.microsoft.com/office/powerpoint/2010/main" val="1515084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D6439441-8A0C-4D1D-9C18-75D56D38F0D1}" type="datetimeFigureOut">
              <a:rPr lang="vi-VN" smtClean="0"/>
              <a:t>15/01/2019</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D15D8246-10C8-4BAE-BB9E-29B1DBC485BA}" type="slidenum">
              <a:rPr lang="vi-VN" smtClean="0"/>
              <a:t>‹#›</a:t>
            </a:fld>
            <a:endParaRPr lang="vi-VN"/>
          </a:p>
        </p:txBody>
      </p:sp>
    </p:spTree>
    <p:extLst>
      <p:ext uri="{BB962C8B-B14F-4D97-AF65-F5344CB8AC3E}">
        <p14:creationId xmlns:p14="http://schemas.microsoft.com/office/powerpoint/2010/main" val="2095001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439441-8A0C-4D1D-9C18-75D56D38F0D1}" type="datetimeFigureOut">
              <a:rPr lang="vi-VN" smtClean="0"/>
              <a:t>15/01/2019</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D15D8246-10C8-4BAE-BB9E-29B1DBC485BA}" type="slidenum">
              <a:rPr lang="vi-VN" smtClean="0"/>
              <a:t>‹#›</a:t>
            </a:fld>
            <a:endParaRPr lang="vi-VN"/>
          </a:p>
        </p:txBody>
      </p:sp>
    </p:spTree>
    <p:extLst>
      <p:ext uri="{BB962C8B-B14F-4D97-AF65-F5344CB8AC3E}">
        <p14:creationId xmlns:p14="http://schemas.microsoft.com/office/powerpoint/2010/main" val="2748694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D6439441-8A0C-4D1D-9C18-75D56D38F0D1}" type="datetimeFigureOut">
              <a:rPr lang="vi-VN" smtClean="0"/>
              <a:t>15/01/2019</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D15D8246-10C8-4BAE-BB9E-29B1DBC485BA}" type="slidenum">
              <a:rPr lang="vi-VN" smtClean="0"/>
              <a:t>‹#›</a:t>
            </a:fld>
            <a:endParaRPr lang="vi-VN"/>
          </a:p>
        </p:txBody>
      </p:sp>
    </p:spTree>
    <p:extLst>
      <p:ext uri="{BB962C8B-B14F-4D97-AF65-F5344CB8AC3E}">
        <p14:creationId xmlns:p14="http://schemas.microsoft.com/office/powerpoint/2010/main" val="339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D6439441-8A0C-4D1D-9C18-75D56D38F0D1}" type="datetimeFigureOut">
              <a:rPr lang="vi-VN" smtClean="0"/>
              <a:t>15/01/2019</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D15D8246-10C8-4BAE-BB9E-29B1DBC485BA}" type="slidenum">
              <a:rPr lang="vi-VN" smtClean="0"/>
              <a:t>‹#›</a:t>
            </a:fld>
            <a:endParaRPr lang="vi-VN"/>
          </a:p>
        </p:txBody>
      </p:sp>
    </p:spTree>
    <p:extLst>
      <p:ext uri="{BB962C8B-B14F-4D97-AF65-F5344CB8AC3E}">
        <p14:creationId xmlns:p14="http://schemas.microsoft.com/office/powerpoint/2010/main" val="4157874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D6439441-8A0C-4D1D-9C18-75D56D38F0D1}" type="datetimeFigureOut">
              <a:rPr lang="vi-VN" smtClean="0"/>
              <a:t>15/01/2019</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D15D8246-10C8-4BAE-BB9E-29B1DBC485BA}" type="slidenum">
              <a:rPr lang="vi-VN" smtClean="0"/>
              <a:t>‹#›</a:t>
            </a:fld>
            <a:endParaRPr lang="vi-VN"/>
          </a:p>
        </p:txBody>
      </p:sp>
    </p:spTree>
    <p:extLst>
      <p:ext uri="{BB962C8B-B14F-4D97-AF65-F5344CB8AC3E}">
        <p14:creationId xmlns:p14="http://schemas.microsoft.com/office/powerpoint/2010/main" val="2073973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439441-8A0C-4D1D-9C18-75D56D38F0D1}" type="datetimeFigureOut">
              <a:rPr lang="vi-VN" smtClean="0"/>
              <a:t>15/01/2019</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D15D8246-10C8-4BAE-BB9E-29B1DBC485BA}" type="slidenum">
              <a:rPr lang="vi-VN" smtClean="0"/>
              <a:t>‹#›</a:t>
            </a:fld>
            <a:endParaRPr lang="vi-VN"/>
          </a:p>
        </p:txBody>
      </p:sp>
    </p:spTree>
    <p:extLst>
      <p:ext uri="{BB962C8B-B14F-4D97-AF65-F5344CB8AC3E}">
        <p14:creationId xmlns:p14="http://schemas.microsoft.com/office/powerpoint/2010/main" val="2530243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439441-8A0C-4D1D-9C18-75D56D38F0D1}" type="datetimeFigureOut">
              <a:rPr lang="vi-VN" smtClean="0"/>
              <a:t>15/01/2019</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D15D8246-10C8-4BAE-BB9E-29B1DBC485BA}" type="slidenum">
              <a:rPr lang="vi-VN" smtClean="0"/>
              <a:t>‹#›</a:t>
            </a:fld>
            <a:endParaRPr lang="vi-VN"/>
          </a:p>
        </p:txBody>
      </p:sp>
    </p:spTree>
    <p:extLst>
      <p:ext uri="{BB962C8B-B14F-4D97-AF65-F5344CB8AC3E}">
        <p14:creationId xmlns:p14="http://schemas.microsoft.com/office/powerpoint/2010/main" val="4664361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439441-8A0C-4D1D-9C18-75D56D38F0D1}" type="datetimeFigureOut">
              <a:rPr lang="vi-VN" smtClean="0"/>
              <a:t>15/01/2019</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D15D8246-10C8-4BAE-BB9E-29B1DBC485BA}" type="slidenum">
              <a:rPr lang="vi-VN" smtClean="0"/>
              <a:t>‹#›</a:t>
            </a:fld>
            <a:endParaRPr lang="vi-VN"/>
          </a:p>
        </p:txBody>
      </p:sp>
    </p:spTree>
    <p:extLst>
      <p:ext uri="{BB962C8B-B14F-4D97-AF65-F5344CB8AC3E}">
        <p14:creationId xmlns:p14="http://schemas.microsoft.com/office/powerpoint/2010/main" val="2127758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439441-8A0C-4D1D-9C18-75D56D38F0D1}" type="datetimeFigureOut">
              <a:rPr lang="vi-VN" smtClean="0"/>
              <a:t>15/01/2019</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5D8246-10C8-4BAE-BB9E-29B1DBC485BA}" type="slidenum">
              <a:rPr lang="vi-VN" smtClean="0"/>
              <a:t>‹#›</a:t>
            </a:fld>
            <a:endParaRPr lang="vi-VN"/>
          </a:p>
        </p:txBody>
      </p:sp>
    </p:spTree>
    <p:extLst>
      <p:ext uri="{BB962C8B-B14F-4D97-AF65-F5344CB8AC3E}">
        <p14:creationId xmlns:p14="http://schemas.microsoft.com/office/powerpoint/2010/main" val="25961168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31640" y="1196752"/>
            <a:ext cx="5976664" cy="1470025"/>
          </a:xfrm>
        </p:spPr>
        <p:txBody>
          <a:bodyPr/>
          <a:lstStyle/>
          <a:p>
            <a:r>
              <a:rPr lang="en-US" b="1" dirty="0" err="1">
                <a:solidFill>
                  <a:srgbClr val="FF0000"/>
                </a:solidFill>
                <a:latin typeface="Times New Roman" pitchFamily="18" charset="0"/>
                <a:cs typeface="Times New Roman" pitchFamily="18" charset="0"/>
              </a:rPr>
              <a:t>C</a:t>
            </a:r>
            <a:r>
              <a:rPr lang="en-US" b="1" dirty="0" err="1" smtClean="0">
                <a:solidFill>
                  <a:srgbClr val="FF0000"/>
                </a:solidFill>
                <a:latin typeface="Times New Roman" pitchFamily="18" charset="0"/>
                <a:cs typeface="Times New Roman" pitchFamily="18" charset="0"/>
              </a:rPr>
              <a:t>he</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chắn</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điện</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từ</a:t>
            </a:r>
            <a:endParaRPr lang="vi-VN" dirty="0"/>
          </a:p>
        </p:txBody>
      </p:sp>
      <p:sp>
        <p:nvSpPr>
          <p:cNvPr id="3" name="Subtitle 2"/>
          <p:cNvSpPr>
            <a:spLocks noGrp="1"/>
          </p:cNvSpPr>
          <p:nvPr>
            <p:ph type="subTitle" idx="1"/>
          </p:nvPr>
        </p:nvSpPr>
        <p:spPr>
          <a:xfrm>
            <a:off x="1403648" y="2996952"/>
            <a:ext cx="6512768" cy="1512168"/>
          </a:xfrm>
        </p:spPr>
        <p:txBody>
          <a:bodyPr>
            <a:normAutofit/>
          </a:bodyPr>
          <a:lstStyle/>
          <a:p>
            <a:pPr algn="l"/>
            <a:r>
              <a:rPr lang="en-US" b="1" dirty="0" smtClean="0">
                <a:solidFill>
                  <a:schemeClr val="tx1"/>
                </a:solidFill>
              </a:rPr>
              <a:t>1. </a:t>
            </a:r>
            <a:r>
              <a:rPr lang="en-US" b="1" dirty="0" err="1" smtClean="0">
                <a:solidFill>
                  <a:schemeClr val="tx1"/>
                </a:solidFill>
              </a:rPr>
              <a:t>Cơ</a:t>
            </a:r>
            <a:r>
              <a:rPr lang="en-US" b="1" dirty="0" smtClean="0">
                <a:solidFill>
                  <a:schemeClr val="tx1"/>
                </a:solidFill>
              </a:rPr>
              <a:t> </a:t>
            </a:r>
            <a:r>
              <a:rPr lang="en-US" b="1" dirty="0" err="1" smtClean="0">
                <a:solidFill>
                  <a:schemeClr val="tx1"/>
                </a:solidFill>
              </a:rPr>
              <a:t>bản</a:t>
            </a:r>
            <a:r>
              <a:rPr lang="en-US" b="1" dirty="0" smtClean="0">
                <a:solidFill>
                  <a:schemeClr val="tx1"/>
                </a:solidFill>
              </a:rPr>
              <a:t> </a:t>
            </a:r>
            <a:r>
              <a:rPr lang="en-US" b="1" dirty="0" err="1" smtClean="0">
                <a:solidFill>
                  <a:schemeClr val="tx1"/>
                </a:solidFill>
              </a:rPr>
              <a:t>về</a:t>
            </a:r>
            <a:r>
              <a:rPr lang="en-US" b="1" dirty="0" smtClean="0">
                <a:solidFill>
                  <a:schemeClr val="tx1"/>
                </a:solidFill>
              </a:rPr>
              <a:t> </a:t>
            </a:r>
            <a:r>
              <a:rPr lang="en-US" b="1" dirty="0" err="1" smtClean="0">
                <a:solidFill>
                  <a:schemeClr val="tx1"/>
                </a:solidFill>
              </a:rPr>
              <a:t>che</a:t>
            </a:r>
            <a:r>
              <a:rPr lang="en-US" b="1" dirty="0" smtClean="0">
                <a:solidFill>
                  <a:schemeClr val="tx1"/>
                </a:solidFill>
              </a:rPr>
              <a:t> </a:t>
            </a:r>
            <a:r>
              <a:rPr lang="en-US" b="1" dirty="0" err="1" smtClean="0">
                <a:solidFill>
                  <a:schemeClr val="tx1"/>
                </a:solidFill>
              </a:rPr>
              <a:t>chắn</a:t>
            </a:r>
            <a:r>
              <a:rPr lang="en-US" b="1" dirty="0" smtClean="0">
                <a:solidFill>
                  <a:schemeClr val="tx1"/>
                </a:solidFill>
              </a:rPr>
              <a:t> </a:t>
            </a:r>
            <a:r>
              <a:rPr lang="en-US" b="1" dirty="0" err="1" smtClean="0">
                <a:solidFill>
                  <a:schemeClr val="tx1"/>
                </a:solidFill>
              </a:rPr>
              <a:t>điện</a:t>
            </a:r>
            <a:r>
              <a:rPr lang="en-US" b="1" dirty="0" smtClean="0">
                <a:solidFill>
                  <a:schemeClr val="tx1"/>
                </a:solidFill>
              </a:rPr>
              <a:t> </a:t>
            </a:r>
            <a:r>
              <a:rPr lang="en-US" b="1" dirty="0" err="1" smtClean="0">
                <a:solidFill>
                  <a:schemeClr val="tx1"/>
                </a:solidFill>
              </a:rPr>
              <a:t>từ</a:t>
            </a:r>
            <a:endParaRPr lang="en-US" b="1" dirty="0" smtClean="0">
              <a:solidFill>
                <a:schemeClr val="tx1"/>
              </a:solidFill>
            </a:endParaRPr>
          </a:p>
          <a:p>
            <a:pPr algn="l"/>
            <a:r>
              <a:rPr lang="en-US" b="1" dirty="0" smtClean="0">
                <a:solidFill>
                  <a:schemeClr val="tx1"/>
                </a:solidFill>
              </a:rPr>
              <a:t>2. </a:t>
            </a:r>
            <a:r>
              <a:rPr lang="en-US" b="1" dirty="0" err="1" smtClean="0">
                <a:solidFill>
                  <a:schemeClr val="tx1"/>
                </a:solidFill>
              </a:rPr>
              <a:t>Che</a:t>
            </a:r>
            <a:r>
              <a:rPr lang="en-US" b="1" dirty="0" smtClean="0">
                <a:solidFill>
                  <a:schemeClr val="tx1"/>
                </a:solidFill>
              </a:rPr>
              <a:t> </a:t>
            </a:r>
            <a:r>
              <a:rPr lang="en-US" b="1" dirty="0" err="1" smtClean="0">
                <a:solidFill>
                  <a:schemeClr val="tx1"/>
                </a:solidFill>
              </a:rPr>
              <a:t>chắn</a:t>
            </a:r>
            <a:endParaRPr lang="vi-VN" b="1" dirty="0">
              <a:solidFill>
                <a:schemeClr val="tx1"/>
              </a:solidFill>
            </a:endParaRPr>
          </a:p>
        </p:txBody>
      </p:sp>
    </p:spTree>
    <p:extLst>
      <p:ext uri="{BB962C8B-B14F-4D97-AF65-F5344CB8AC3E}">
        <p14:creationId xmlns:p14="http://schemas.microsoft.com/office/powerpoint/2010/main" val="14276557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131840" y="260648"/>
            <a:ext cx="4320480" cy="817562"/>
          </a:xfrm>
          <a:solidFill>
            <a:srgbClr val="FFFF00"/>
          </a:solidFill>
        </p:spPr>
        <p:txBody>
          <a:bodyPr>
            <a:normAutofit/>
          </a:bodyPr>
          <a:lstStyle/>
          <a:p>
            <a:pPr eaLnBrk="1" hangingPunct="1"/>
            <a:r>
              <a:rPr lang="en-US" b="1" dirty="0" smtClean="0">
                <a:solidFill>
                  <a:srgbClr val="009900"/>
                </a:solidFill>
                <a:latin typeface="Times New Roman" pitchFamily="18" charset="0"/>
                <a:cs typeface="Times New Roman" pitchFamily="18" charset="0"/>
              </a:rPr>
              <a:t>2. </a:t>
            </a:r>
            <a:r>
              <a:rPr lang="en-US" b="1" dirty="0" err="1" smtClean="0">
                <a:solidFill>
                  <a:srgbClr val="009900"/>
                </a:solidFill>
                <a:latin typeface="Times New Roman" pitchFamily="18" charset="0"/>
                <a:cs typeface="Times New Roman" pitchFamily="18" charset="0"/>
              </a:rPr>
              <a:t>Che</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chắn</a:t>
            </a:r>
            <a:endParaRPr lang="en-US" b="1" dirty="0" smtClean="0">
              <a:solidFill>
                <a:srgbClr val="009900"/>
              </a:solidFill>
              <a:latin typeface="Times New Roman" pitchFamily="18" charset="0"/>
              <a:cs typeface="Times New Roman" pitchFamily="18" charset="0"/>
            </a:endParaRPr>
          </a:p>
        </p:txBody>
      </p:sp>
      <p:sp>
        <p:nvSpPr>
          <p:cNvPr id="3075" name="Rectangle 3"/>
          <p:cNvSpPr>
            <a:spLocks noGrp="1" noChangeArrowheads="1"/>
          </p:cNvSpPr>
          <p:nvPr>
            <p:ph type="body" idx="1"/>
          </p:nvPr>
        </p:nvSpPr>
        <p:spPr>
          <a:xfrm>
            <a:off x="427051" y="1124744"/>
            <a:ext cx="8013700" cy="792088"/>
          </a:xfrm>
        </p:spPr>
        <p:txBody>
          <a:bodyPr/>
          <a:lstStyle/>
          <a:p>
            <a:pPr eaLnBrk="1" hangingPunct="1">
              <a:buFontTx/>
              <a:buNone/>
            </a:pPr>
            <a:r>
              <a:rPr lang="vi-VN" dirty="0" smtClean="0">
                <a:solidFill>
                  <a:srgbClr val="0000CC"/>
                </a:solidFill>
                <a:latin typeface="Times New Roman" pitchFamily="18" charset="0"/>
                <a:cs typeface="Times New Roman" pitchFamily="18" charset="0"/>
              </a:rPr>
              <a:t>2.1 Nguyên tắc chung</a:t>
            </a:r>
            <a:endParaRPr lang="en-US" dirty="0" smtClean="0">
              <a:solidFill>
                <a:srgbClr val="0000CC"/>
              </a:solidFill>
              <a:latin typeface="Times New Roman" pitchFamily="18" charset="0"/>
              <a:cs typeface="Times New Roman" pitchFamily="18" charset="0"/>
            </a:endParaRPr>
          </a:p>
        </p:txBody>
      </p:sp>
      <p:sp>
        <p:nvSpPr>
          <p:cNvPr id="7" name="Rectangle 3"/>
          <p:cNvSpPr txBox="1">
            <a:spLocks noChangeArrowheads="1"/>
          </p:cNvSpPr>
          <p:nvPr/>
        </p:nvSpPr>
        <p:spPr>
          <a:xfrm>
            <a:off x="450492" y="1916832"/>
            <a:ext cx="3617452" cy="4608512"/>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vi-VN" dirty="0"/>
              <a:t>Che chắn là một hàng rào dẫn điện bao bọc một mạch điện để tạo nên sự cô lập. </a:t>
            </a:r>
            <a:r>
              <a:rPr lang="vi-VN" dirty="0">
                <a:solidFill>
                  <a:srgbClr val="FF0000"/>
                </a:solidFill>
              </a:rPr>
              <a:t>Tấm chắn "lý tưởng" sẽ là một hộp dẫn điện có độ dày đủ, không có lỗ hở. </a:t>
            </a:r>
            <a:r>
              <a:rPr lang="vi-VN" dirty="0"/>
              <a:t>Che chắn </a:t>
            </a:r>
            <a:r>
              <a:rPr lang="vi-VN" dirty="0" smtClean="0"/>
              <a:t>tác động </a:t>
            </a:r>
            <a:r>
              <a:rPr lang="vi-VN" dirty="0"/>
              <a:t>gần như độc lập với năng lượng bức xạ. Hiệu quả che chắn (SE) tỷ lệ năng lượng RF ở một bên của lá chắn đối với năng lượng RF ở phía bên kia của lá chắn thể hiện bằng decibel (dB).</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67944" y="1889968"/>
            <a:ext cx="4968552" cy="3723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034896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131840" y="260648"/>
            <a:ext cx="4320480" cy="817562"/>
          </a:xfrm>
          <a:solidFill>
            <a:srgbClr val="FFFF00"/>
          </a:solidFill>
        </p:spPr>
        <p:txBody>
          <a:bodyPr>
            <a:normAutofit/>
          </a:bodyPr>
          <a:lstStyle/>
          <a:p>
            <a:pPr eaLnBrk="1" hangingPunct="1"/>
            <a:r>
              <a:rPr lang="en-US" b="1" dirty="0" smtClean="0">
                <a:solidFill>
                  <a:srgbClr val="009900"/>
                </a:solidFill>
                <a:latin typeface="Times New Roman" pitchFamily="18" charset="0"/>
                <a:cs typeface="Times New Roman" pitchFamily="18" charset="0"/>
              </a:rPr>
              <a:t>2. </a:t>
            </a:r>
            <a:r>
              <a:rPr lang="en-US" b="1" dirty="0" err="1" smtClean="0">
                <a:solidFill>
                  <a:srgbClr val="009900"/>
                </a:solidFill>
                <a:latin typeface="Times New Roman" pitchFamily="18" charset="0"/>
                <a:cs typeface="Times New Roman" pitchFamily="18" charset="0"/>
              </a:rPr>
              <a:t>Che</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chắn</a:t>
            </a:r>
            <a:endParaRPr lang="en-US" b="1" dirty="0" smtClean="0">
              <a:solidFill>
                <a:srgbClr val="009900"/>
              </a:solidFill>
              <a:latin typeface="Times New Roman" pitchFamily="18" charset="0"/>
              <a:cs typeface="Times New Roman" pitchFamily="18" charset="0"/>
            </a:endParaRPr>
          </a:p>
        </p:txBody>
      </p:sp>
      <p:sp>
        <p:nvSpPr>
          <p:cNvPr id="3075" name="Rectangle 3"/>
          <p:cNvSpPr>
            <a:spLocks noGrp="1" noChangeArrowheads="1"/>
          </p:cNvSpPr>
          <p:nvPr>
            <p:ph type="body" idx="1"/>
          </p:nvPr>
        </p:nvSpPr>
        <p:spPr>
          <a:xfrm>
            <a:off x="427051" y="1124744"/>
            <a:ext cx="8013700" cy="648072"/>
          </a:xfrm>
        </p:spPr>
        <p:txBody>
          <a:bodyPr/>
          <a:lstStyle/>
          <a:p>
            <a:pPr eaLnBrk="1" hangingPunct="1">
              <a:buFontTx/>
              <a:buNone/>
            </a:pPr>
            <a:r>
              <a:rPr lang="vi-VN" dirty="0" smtClean="0">
                <a:solidFill>
                  <a:srgbClr val="0000CC"/>
                </a:solidFill>
                <a:latin typeface="Times New Roman" pitchFamily="18" charset="0"/>
                <a:cs typeface="Times New Roman" pitchFamily="18" charset="0"/>
              </a:rPr>
              <a:t>2.1 Nguyên tắc chung</a:t>
            </a:r>
            <a:endParaRPr lang="en-US" dirty="0" smtClean="0">
              <a:solidFill>
                <a:srgbClr val="0000CC"/>
              </a:solidFill>
              <a:latin typeface="Times New Roman" pitchFamily="18" charset="0"/>
              <a:cs typeface="Times New Roman" pitchFamily="18" charset="0"/>
            </a:endParaRPr>
          </a:p>
        </p:txBody>
      </p:sp>
      <p:sp>
        <p:nvSpPr>
          <p:cNvPr id="7" name="Rectangle 3"/>
          <p:cNvSpPr txBox="1">
            <a:spLocks noChangeArrowheads="1"/>
          </p:cNvSpPr>
          <p:nvPr/>
        </p:nvSpPr>
        <p:spPr>
          <a:xfrm>
            <a:off x="481719" y="1844824"/>
            <a:ext cx="8081948" cy="4824536"/>
          </a:xfrm>
          <a:prstGeom prst="rect">
            <a:avLst/>
          </a:prstGeom>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vi-VN" dirty="0"/>
              <a:t>Đối với các nguồn ngoài </a:t>
            </a:r>
            <a:r>
              <a:rPr lang="en-US" sz="3100" dirty="0" err="1">
                <a:latin typeface="Arial" pitchFamily="34" charset="0"/>
                <a:cs typeface="Arial" pitchFamily="34" charset="0"/>
              </a:rPr>
              <a:t>vỏ</a:t>
            </a:r>
            <a:r>
              <a:rPr lang="en-US" sz="3100" dirty="0">
                <a:latin typeface="Arial" pitchFamily="34" charset="0"/>
                <a:cs typeface="Arial" pitchFamily="34" charset="0"/>
              </a:rPr>
              <a:t> </a:t>
            </a:r>
            <a:r>
              <a:rPr lang="en-US" sz="3100" dirty="0" err="1">
                <a:latin typeface="Arial" pitchFamily="34" charset="0"/>
                <a:cs typeface="Arial" pitchFamily="34" charset="0"/>
              </a:rPr>
              <a:t>che</a:t>
            </a:r>
            <a:r>
              <a:rPr lang="vi-VN" dirty="0"/>
              <a:t>, sự hấp thụ và phản xạ của vật liệu che chắn, </a:t>
            </a:r>
            <a:r>
              <a:rPr lang="vi-VN" dirty="0" smtClean="0"/>
              <a:t>được </a:t>
            </a:r>
            <a:r>
              <a:rPr lang="vi-VN" dirty="0"/>
              <a:t>thêm vào để thu được tổng SE của lá chắn. Đối với các nguồn trong vỏ che, chỉ có thể xem xét sự hấp thụ của lá chắn.</a:t>
            </a:r>
          </a:p>
          <a:p>
            <a:pPr marL="0" indent="0">
              <a:buNone/>
            </a:pPr>
            <a:r>
              <a:rPr lang="vi-VN" b="1" dirty="0">
                <a:solidFill>
                  <a:srgbClr val="FF0000"/>
                </a:solidFill>
              </a:rPr>
              <a:t>Sự hấp thụ </a:t>
            </a:r>
            <a:r>
              <a:rPr lang="vi-VN" dirty="0"/>
              <a:t>của vật liệu che chắn ở tần số quan tâm được kiểm soát bởi:</a:t>
            </a:r>
          </a:p>
          <a:p>
            <a:r>
              <a:rPr lang="vi-VN" dirty="0" smtClean="0"/>
              <a:t>Độ </a:t>
            </a:r>
            <a:r>
              <a:rPr lang="vi-VN" dirty="0"/>
              <a:t>dẫn điện</a:t>
            </a:r>
          </a:p>
          <a:p>
            <a:r>
              <a:rPr lang="vi-VN" dirty="0" smtClean="0"/>
              <a:t>Tính </a:t>
            </a:r>
            <a:r>
              <a:rPr lang="vi-VN" dirty="0"/>
              <a:t>thấm</a:t>
            </a:r>
          </a:p>
          <a:p>
            <a:r>
              <a:rPr lang="vi-VN" dirty="0" smtClean="0"/>
              <a:t>Độ </a:t>
            </a:r>
            <a:r>
              <a:rPr lang="vi-VN" dirty="0"/>
              <a:t>dày</a:t>
            </a:r>
          </a:p>
          <a:p>
            <a:pPr marL="0" indent="0">
              <a:buNone/>
            </a:pPr>
            <a:r>
              <a:rPr lang="vi-VN" b="1" dirty="0">
                <a:solidFill>
                  <a:srgbClr val="FF0000"/>
                </a:solidFill>
              </a:rPr>
              <a:t>Độ phản xạ </a:t>
            </a:r>
            <a:r>
              <a:rPr lang="vi-VN" dirty="0"/>
              <a:t>của vật liệu ở tần số quan tâm được kiểm soát bởi:</a:t>
            </a:r>
          </a:p>
          <a:p>
            <a:pPr lvl="0"/>
            <a:r>
              <a:rPr lang="vi-VN" dirty="0"/>
              <a:t>Độ dẫn điện</a:t>
            </a:r>
          </a:p>
          <a:p>
            <a:pPr lvl="0"/>
            <a:r>
              <a:rPr lang="vi-VN" dirty="0"/>
              <a:t>Tính </a:t>
            </a:r>
            <a:r>
              <a:rPr lang="vi-VN" dirty="0" smtClean="0"/>
              <a:t>thấm</a:t>
            </a:r>
          </a:p>
          <a:p>
            <a:pPr marL="0" indent="0">
              <a:buNone/>
            </a:pPr>
            <a:r>
              <a:rPr lang="vi-VN" dirty="0"/>
              <a:t>Tuy nhiên, điều này chỉ đúng với lá chắn “lý tưởng”. Hai yếu </a:t>
            </a:r>
            <a:r>
              <a:rPr lang="vi-VN" dirty="0" smtClean="0"/>
              <a:t>tố </a:t>
            </a:r>
            <a:r>
              <a:rPr lang="vi-VN" dirty="0"/>
              <a:t>khác là:</a:t>
            </a:r>
          </a:p>
          <a:p>
            <a:r>
              <a:rPr lang="vi-VN" dirty="0" smtClean="0"/>
              <a:t> </a:t>
            </a:r>
            <a:r>
              <a:rPr lang="vi-VN" dirty="0"/>
              <a:t>“Lỗ hở” - lỗ hoặc khe trên vỏ che.</a:t>
            </a:r>
          </a:p>
          <a:p>
            <a:r>
              <a:rPr lang="vi-VN" dirty="0" smtClean="0"/>
              <a:t>Các </a:t>
            </a:r>
            <a:r>
              <a:rPr lang="vi-VN" dirty="0"/>
              <a:t>đặc tính cơ học và hiệu quả của các miếng đệm được sử dụng trên vỏ máy.</a:t>
            </a:r>
          </a:p>
          <a:p>
            <a:pPr marL="0" lvl="0" indent="0">
              <a:buNone/>
            </a:pPr>
            <a:endParaRPr lang="vi-VN" dirty="0"/>
          </a:p>
        </p:txBody>
      </p:sp>
    </p:spTree>
    <p:extLst>
      <p:ext uri="{BB962C8B-B14F-4D97-AF65-F5344CB8AC3E}">
        <p14:creationId xmlns:p14="http://schemas.microsoft.com/office/powerpoint/2010/main" val="30458779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131840" y="260648"/>
            <a:ext cx="4320480" cy="817562"/>
          </a:xfrm>
          <a:solidFill>
            <a:srgbClr val="FFFF00"/>
          </a:solidFill>
        </p:spPr>
        <p:txBody>
          <a:bodyPr>
            <a:normAutofit/>
          </a:bodyPr>
          <a:lstStyle/>
          <a:p>
            <a:pPr eaLnBrk="1" hangingPunct="1"/>
            <a:r>
              <a:rPr lang="en-US" b="1" dirty="0" smtClean="0">
                <a:solidFill>
                  <a:srgbClr val="009900"/>
                </a:solidFill>
                <a:latin typeface="Times New Roman" pitchFamily="18" charset="0"/>
                <a:cs typeface="Times New Roman" pitchFamily="18" charset="0"/>
              </a:rPr>
              <a:t>2. </a:t>
            </a:r>
            <a:r>
              <a:rPr lang="en-US" b="1" dirty="0" err="1" smtClean="0">
                <a:solidFill>
                  <a:srgbClr val="009900"/>
                </a:solidFill>
                <a:latin typeface="Times New Roman" pitchFamily="18" charset="0"/>
                <a:cs typeface="Times New Roman" pitchFamily="18" charset="0"/>
              </a:rPr>
              <a:t>Che</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chắn</a:t>
            </a:r>
            <a:endParaRPr lang="en-US" b="1" dirty="0" smtClean="0">
              <a:solidFill>
                <a:srgbClr val="009900"/>
              </a:solidFill>
              <a:latin typeface="Times New Roman" pitchFamily="18" charset="0"/>
              <a:cs typeface="Times New Roman" pitchFamily="18" charset="0"/>
            </a:endParaRPr>
          </a:p>
        </p:txBody>
      </p:sp>
      <p:sp>
        <p:nvSpPr>
          <p:cNvPr id="3075" name="Rectangle 3"/>
          <p:cNvSpPr>
            <a:spLocks noGrp="1" noChangeArrowheads="1"/>
          </p:cNvSpPr>
          <p:nvPr>
            <p:ph type="body" idx="1"/>
          </p:nvPr>
        </p:nvSpPr>
        <p:spPr>
          <a:xfrm>
            <a:off x="427051" y="1124744"/>
            <a:ext cx="8013700" cy="792088"/>
          </a:xfrm>
        </p:spPr>
        <p:txBody>
          <a:bodyPr/>
          <a:lstStyle/>
          <a:p>
            <a:pPr eaLnBrk="1" hangingPunct="1">
              <a:buFontTx/>
              <a:buNone/>
            </a:pPr>
            <a:r>
              <a:rPr lang="vi-VN" dirty="0" smtClean="0">
                <a:solidFill>
                  <a:srgbClr val="0000CC"/>
                </a:solidFill>
                <a:latin typeface="Times New Roman" pitchFamily="18" charset="0"/>
                <a:cs typeface="Times New Roman" pitchFamily="18" charset="0"/>
              </a:rPr>
              <a:t>2.1 Nguyên tắc chung</a:t>
            </a:r>
            <a:endParaRPr lang="en-US" dirty="0" smtClean="0">
              <a:solidFill>
                <a:srgbClr val="0000CC"/>
              </a:solidFill>
              <a:latin typeface="Times New Roman" pitchFamily="18" charset="0"/>
              <a:cs typeface="Times New Roman" pitchFamily="18" charset="0"/>
            </a:endParaRPr>
          </a:p>
        </p:txBody>
      </p:sp>
      <p:sp>
        <p:nvSpPr>
          <p:cNvPr id="7" name="Rectangle 3"/>
          <p:cNvSpPr txBox="1">
            <a:spLocks noChangeArrowheads="1"/>
          </p:cNvSpPr>
          <p:nvPr/>
        </p:nvSpPr>
        <p:spPr>
          <a:xfrm>
            <a:off x="450492" y="1772816"/>
            <a:ext cx="8225964" cy="4464496"/>
          </a:xfrm>
          <a:prstGeom prst="rect">
            <a:avLst/>
          </a:prstGeom>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vi-VN" dirty="0"/>
              <a:t>Như chúng ta đã thấy trong các công thức, </a:t>
            </a:r>
            <a:r>
              <a:rPr lang="vi-VN" b="1" dirty="0">
                <a:solidFill>
                  <a:srgbClr val="FF0000"/>
                </a:solidFill>
              </a:rPr>
              <a:t>che chắn là cần thiết sau khi tất cả các yếu tố khác trong mạch được thiết kế tối ưu</a:t>
            </a:r>
            <a:r>
              <a:rPr lang="vi-VN" dirty="0"/>
              <a:t>. Thay vì thiết </a:t>
            </a:r>
            <a:r>
              <a:rPr lang="vi-VN" dirty="0" smtClean="0"/>
              <a:t>kế </a:t>
            </a:r>
            <a:r>
              <a:rPr lang="vi-VN" dirty="0"/>
              <a:t>che chắn và gasketing, nó được sử dụng như một nỗ lực cuối cùng để có được thiết bị đáp ứng tiêu chuẩn; thêm lý do cho rất nhiều thất bại trong nỗ lực che chắn và gasketing</a:t>
            </a:r>
            <a:r>
              <a:rPr lang="vi-VN" dirty="0" smtClean="0"/>
              <a:t>.</a:t>
            </a:r>
          </a:p>
          <a:p>
            <a:pPr marL="0" indent="0">
              <a:buNone/>
            </a:pPr>
            <a:endParaRPr lang="vi-VN" dirty="0" smtClean="0"/>
          </a:p>
          <a:p>
            <a:r>
              <a:rPr lang="vi-VN" dirty="0"/>
              <a:t>Che chắn, không xâm lấn và không ảnh hưởng đến hoạt động tốc độ cao, và phát thải và độ nhạy. Nó có thể là một giải pháp độc lập, nhưng hiệu quả hơn về chi phí khi kết hợp với các kỹ thuật loại bỏ </a:t>
            </a:r>
            <a:r>
              <a:rPr lang="vi-VN" dirty="0" smtClean="0"/>
              <a:t>nhiễu khác </a:t>
            </a:r>
            <a:r>
              <a:rPr lang="vi-VN" dirty="0"/>
              <a:t>như: lọc, nối đất và thiết kế thích hợp để giảm thiểu diện tích vòng lặp. </a:t>
            </a:r>
            <a:r>
              <a:rPr lang="vi-VN" dirty="0" smtClean="0">
                <a:solidFill>
                  <a:srgbClr val="FF0000"/>
                </a:solidFill>
              </a:rPr>
              <a:t>Cần </a:t>
            </a:r>
            <a:r>
              <a:rPr lang="vi-VN" dirty="0">
                <a:solidFill>
                  <a:srgbClr val="FF0000"/>
                </a:solidFill>
              </a:rPr>
              <a:t>lưu ý rằng che chắn thường có thể được lắp đặt sau khi thiết kế hoàn tất. </a:t>
            </a:r>
            <a:r>
              <a:rPr lang="vi-VN" dirty="0"/>
              <a:t>Tuy nhiên, nó hiệu quả hơn về chi phí và thường hiệu quả hơn khi thiết kế che </a:t>
            </a:r>
            <a:r>
              <a:rPr lang="vi-VN" dirty="0" smtClean="0"/>
              <a:t>chắn </a:t>
            </a:r>
            <a:r>
              <a:rPr lang="vi-VN" dirty="0"/>
              <a:t>thiết bị ngay từ </a:t>
            </a:r>
            <a:r>
              <a:rPr lang="vi-VN" dirty="0" smtClean="0"/>
              <a:t>ban đầu </a:t>
            </a:r>
            <a:r>
              <a:rPr lang="vi-VN" dirty="0"/>
              <a:t>như một phần của quá trình thiết kế. </a:t>
            </a:r>
          </a:p>
        </p:txBody>
      </p:sp>
    </p:spTree>
    <p:extLst>
      <p:ext uri="{BB962C8B-B14F-4D97-AF65-F5344CB8AC3E}">
        <p14:creationId xmlns:p14="http://schemas.microsoft.com/office/powerpoint/2010/main" val="30458779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131840" y="260648"/>
            <a:ext cx="4320480" cy="817562"/>
          </a:xfrm>
          <a:solidFill>
            <a:srgbClr val="FFFF00"/>
          </a:solidFill>
        </p:spPr>
        <p:txBody>
          <a:bodyPr>
            <a:normAutofit/>
          </a:bodyPr>
          <a:lstStyle/>
          <a:p>
            <a:pPr eaLnBrk="1" hangingPunct="1"/>
            <a:r>
              <a:rPr lang="en-US" b="1" dirty="0" smtClean="0">
                <a:solidFill>
                  <a:srgbClr val="009900"/>
                </a:solidFill>
                <a:latin typeface="Times New Roman" pitchFamily="18" charset="0"/>
                <a:cs typeface="Times New Roman" pitchFamily="18" charset="0"/>
              </a:rPr>
              <a:t>2. </a:t>
            </a:r>
            <a:r>
              <a:rPr lang="en-US" b="1" dirty="0" err="1" smtClean="0">
                <a:solidFill>
                  <a:srgbClr val="009900"/>
                </a:solidFill>
                <a:latin typeface="Times New Roman" pitchFamily="18" charset="0"/>
                <a:cs typeface="Times New Roman" pitchFamily="18" charset="0"/>
              </a:rPr>
              <a:t>Che</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chắn</a:t>
            </a:r>
            <a:endParaRPr lang="en-US" b="1" dirty="0" smtClean="0">
              <a:solidFill>
                <a:srgbClr val="009900"/>
              </a:solidFill>
              <a:latin typeface="Times New Roman" pitchFamily="18" charset="0"/>
              <a:cs typeface="Times New Roman" pitchFamily="18" charset="0"/>
            </a:endParaRPr>
          </a:p>
        </p:txBody>
      </p:sp>
      <p:sp>
        <p:nvSpPr>
          <p:cNvPr id="3075" name="Rectangle 3"/>
          <p:cNvSpPr>
            <a:spLocks noGrp="1" noChangeArrowheads="1"/>
          </p:cNvSpPr>
          <p:nvPr>
            <p:ph type="body" idx="1"/>
          </p:nvPr>
        </p:nvSpPr>
        <p:spPr>
          <a:xfrm>
            <a:off x="427051" y="1124744"/>
            <a:ext cx="8013700" cy="792088"/>
          </a:xfrm>
        </p:spPr>
        <p:txBody>
          <a:bodyPr/>
          <a:lstStyle/>
          <a:p>
            <a:pPr eaLnBrk="1" hangingPunct="1">
              <a:buFontTx/>
              <a:buNone/>
            </a:pPr>
            <a:r>
              <a:rPr lang="vi-VN" dirty="0" smtClean="0">
                <a:solidFill>
                  <a:srgbClr val="0000CC"/>
                </a:solidFill>
                <a:latin typeface="Times New Roman" pitchFamily="18" charset="0"/>
                <a:cs typeface="Times New Roman" pitchFamily="18" charset="0"/>
              </a:rPr>
              <a:t>2.2 Vật liệu che chắn</a:t>
            </a:r>
            <a:endParaRPr lang="en-US" dirty="0" smtClean="0">
              <a:solidFill>
                <a:srgbClr val="0000CC"/>
              </a:solidFill>
              <a:latin typeface="Times New Roman" pitchFamily="18" charset="0"/>
              <a:cs typeface="Times New Roman" pitchFamily="18" charset="0"/>
            </a:endParaRPr>
          </a:p>
        </p:txBody>
      </p:sp>
      <p:sp>
        <p:nvSpPr>
          <p:cNvPr id="7" name="Rectangle 3"/>
          <p:cNvSpPr txBox="1">
            <a:spLocks noChangeArrowheads="1"/>
          </p:cNvSpPr>
          <p:nvPr/>
        </p:nvSpPr>
        <p:spPr>
          <a:xfrm>
            <a:off x="450492" y="1916832"/>
            <a:ext cx="8441988" cy="4608512"/>
          </a:xfrm>
          <a:prstGeom prst="rect">
            <a:avLst/>
          </a:prstGeom>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vi-VN" dirty="0"/>
              <a:t>Che chắn điện từ là quá trình làm giảm trường điện từ trong một khu vực bằng cách chắn nó bằng </a:t>
            </a:r>
            <a:r>
              <a:rPr lang="vi-VN" b="1" dirty="0">
                <a:solidFill>
                  <a:srgbClr val="FF0000"/>
                </a:solidFill>
              </a:rPr>
              <a:t>vật liệu dẫn điện hoặc từ tính</a:t>
            </a:r>
            <a:r>
              <a:rPr lang="vi-VN" dirty="0"/>
              <a:t>. Đồng được sử dụng để che chắn tần số vô tuyến (RF) vì nó hấp thụ sóng radio và sóng điện từ. </a:t>
            </a:r>
            <a:endParaRPr lang="vi-VN" dirty="0" smtClean="0"/>
          </a:p>
          <a:p>
            <a:r>
              <a:rPr lang="vi-VN" dirty="0" smtClean="0"/>
              <a:t>Các </a:t>
            </a:r>
            <a:r>
              <a:rPr lang="vi-VN" dirty="0"/>
              <a:t>vật liệu điển hình được sử dụng để che chắn điện từ </a:t>
            </a:r>
            <a:r>
              <a:rPr lang="vi-VN" dirty="0" smtClean="0"/>
              <a:t>là: </a:t>
            </a:r>
            <a:r>
              <a:rPr lang="vi-VN" dirty="0">
                <a:solidFill>
                  <a:srgbClr val="FF0000"/>
                </a:solidFill>
              </a:rPr>
              <a:t>kim loại tấm</a:t>
            </a:r>
            <a:r>
              <a:rPr lang="vi-VN" dirty="0"/>
              <a:t>, </a:t>
            </a:r>
            <a:r>
              <a:rPr lang="vi-VN" dirty="0">
                <a:solidFill>
                  <a:srgbClr val="000099"/>
                </a:solidFill>
              </a:rPr>
              <a:t>màn chắn kim loại </a:t>
            </a:r>
            <a:r>
              <a:rPr lang="vi-VN" dirty="0"/>
              <a:t>và </a:t>
            </a:r>
            <a:r>
              <a:rPr lang="vi-VN" dirty="0">
                <a:solidFill>
                  <a:srgbClr val="00B050"/>
                </a:solidFill>
              </a:rPr>
              <a:t>bọt kim loại</a:t>
            </a:r>
            <a:r>
              <a:rPr lang="vi-VN" dirty="0"/>
              <a:t>. Bất kỳ lỗ nào trong tấm che hoặc lưới phải nhỏ hơn đáng kể so với bước sóng của bức xạ đang được giữ lại, hoặc vỏ bọc sẽ không có hiệu quả gần đúng với bề mặt dẫn điện không bị gián đoạn</a:t>
            </a:r>
            <a:r>
              <a:rPr lang="vi-VN" dirty="0" smtClean="0"/>
              <a:t>.</a:t>
            </a:r>
          </a:p>
          <a:p>
            <a:r>
              <a:rPr lang="vi-VN" dirty="0"/>
              <a:t>Một phương pháp che chắn thường được sử dụng khác, đặc biệt là với các hàng điện tử nằm trong vỏ nhựa, là </a:t>
            </a:r>
            <a:r>
              <a:rPr lang="vi-VN" dirty="0">
                <a:solidFill>
                  <a:srgbClr val="FF0000"/>
                </a:solidFill>
              </a:rPr>
              <a:t>phủ bên trong vỏ bằng một mực kim loại hoặc vật liệu tương tự</a:t>
            </a:r>
            <a:r>
              <a:rPr lang="vi-VN" dirty="0"/>
              <a:t>. </a:t>
            </a:r>
            <a:r>
              <a:rPr lang="vi-VN" dirty="0">
                <a:solidFill>
                  <a:srgbClr val="00B050"/>
                </a:solidFill>
              </a:rPr>
              <a:t>Mực là vật liệu lỏng được pha với một kim loại phù hợp, thường là đồng hoặc niken, ở dạng các hạt rất nhỏ</a:t>
            </a:r>
            <a:r>
              <a:rPr lang="vi-VN" dirty="0"/>
              <a:t>. Nó được phun vào vỏ </a:t>
            </a:r>
            <a:r>
              <a:rPr lang="vi-VN" dirty="0" smtClean="0"/>
              <a:t>và</a:t>
            </a:r>
            <a:r>
              <a:rPr lang="vi-VN" dirty="0"/>
              <a:t>, sau khi khô, tạo ra một lớp kim loại dẫn điện liên tục, có thể được kết nối bằng điện với đất khung của thiết bị, do đó mang lại hiệu quả che chắn.</a:t>
            </a:r>
          </a:p>
        </p:txBody>
      </p:sp>
    </p:spTree>
    <p:extLst>
      <p:ext uri="{BB962C8B-B14F-4D97-AF65-F5344CB8AC3E}">
        <p14:creationId xmlns:p14="http://schemas.microsoft.com/office/powerpoint/2010/main" val="30458779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131840" y="260648"/>
            <a:ext cx="4320480" cy="817562"/>
          </a:xfrm>
          <a:solidFill>
            <a:srgbClr val="FFFF00"/>
          </a:solidFill>
        </p:spPr>
        <p:txBody>
          <a:bodyPr>
            <a:normAutofit/>
          </a:bodyPr>
          <a:lstStyle/>
          <a:p>
            <a:pPr eaLnBrk="1" hangingPunct="1"/>
            <a:r>
              <a:rPr lang="en-US" b="1" dirty="0" smtClean="0">
                <a:solidFill>
                  <a:srgbClr val="009900"/>
                </a:solidFill>
                <a:latin typeface="Times New Roman" pitchFamily="18" charset="0"/>
                <a:cs typeface="Times New Roman" pitchFamily="18" charset="0"/>
              </a:rPr>
              <a:t>2. </a:t>
            </a:r>
            <a:r>
              <a:rPr lang="en-US" b="1" dirty="0" err="1" smtClean="0">
                <a:solidFill>
                  <a:srgbClr val="009900"/>
                </a:solidFill>
                <a:latin typeface="Times New Roman" pitchFamily="18" charset="0"/>
                <a:cs typeface="Times New Roman" pitchFamily="18" charset="0"/>
              </a:rPr>
              <a:t>Che</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chắn</a:t>
            </a:r>
            <a:endParaRPr lang="en-US" b="1" dirty="0" smtClean="0">
              <a:solidFill>
                <a:srgbClr val="009900"/>
              </a:solidFill>
              <a:latin typeface="Times New Roman" pitchFamily="18" charset="0"/>
              <a:cs typeface="Times New Roman" pitchFamily="18" charset="0"/>
            </a:endParaRPr>
          </a:p>
        </p:txBody>
      </p:sp>
      <p:sp>
        <p:nvSpPr>
          <p:cNvPr id="3075" name="Rectangle 3"/>
          <p:cNvSpPr>
            <a:spLocks noGrp="1" noChangeArrowheads="1"/>
          </p:cNvSpPr>
          <p:nvPr>
            <p:ph type="body" idx="1"/>
          </p:nvPr>
        </p:nvSpPr>
        <p:spPr>
          <a:xfrm>
            <a:off x="427051" y="1124744"/>
            <a:ext cx="8013700" cy="792088"/>
          </a:xfrm>
        </p:spPr>
        <p:txBody>
          <a:bodyPr/>
          <a:lstStyle/>
          <a:p>
            <a:pPr eaLnBrk="1" hangingPunct="1">
              <a:buFontTx/>
              <a:buNone/>
            </a:pPr>
            <a:r>
              <a:rPr lang="vi-VN" dirty="0" smtClean="0">
                <a:solidFill>
                  <a:srgbClr val="0000CC"/>
                </a:solidFill>
                <a:latin typeface="Times New Roman" pitchFamily="18" charset="0"/>
                <a:cs typeface="Times New Roman" pitchFamily="18" charset="0"/>
              </a:rPr>
              <a:t>2.2 Vật liệu che chắn</a:t>
            </a:r>
            <a:endParaRPr lang="en-US" dirty="0" smtClean="0">
              <a:solidFill>
                <a:srgbClr val="0000CC"/>
              </a:solidFill>
              <a:latin typeface="Times New Roman" pitchFamily="18" charset="0"/>
              <a:cs typeface="Times New Roman" pitchFamily="18" charset="0"/>
            </a:endParaRPr>
          </a:p>
        </p:txBody>
      </p:sp>
      <p:sp>
        <p:nvSpPr>
          <p:cNvPr id="7" name="Rectangle 3"/>
          <p:cNvSpPr txBox="1">
            <a:spLocks noChangeArrowheads="1"/>
          </p:cNvSpPr>
          <p:nvPr/>
        </p:nvSpPr>
        <p:spPr>
          <a:xfrm>
            <a:off x="450492" y="1916832"/>
            <a:ext cx="8441988" cy="4608512"/>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vi-VN" sz="3400" b="1" dirty="0" smtClean="0"/>
              <a:t>Che chắn bằng nhựa sơn hay mạ</a:t>
            </a:r>
          </a:p>
          <a:p>
            <a:r>
              <a:rPr lang="vi-VN" dirty="0"/>
              <a:t>Thùng nhựa thường được sử dụng cho thiết kế vỏ thuận tiện, nhưng có thể khó che chắn. Phủ bên trong vỏ nhựa bằng vật liệu dẫn điện như các hạt kim loại trong chất kết dính (sơn dẫn điện), hoặc bằng kim loại (mạ), là đòi hỏi khắt khe về mặt kỹ </a:t>
            </a:r>
            <a:r>
              <a:rPr lang="vi-VN" dirty="0" smtClean="0"/>
              <a:t>thuật.</a:t>
            </a:r>
          </a:p>
          <a:p>
            <a:r>
              <a:rPr lang="vi-VN" dirty="0"/>
              <a:t>Sơn hoặc mạ trên nhựa </a:t>
            </a:r>
            <a:r>
              <a:rPr lang="vi-VN" dirty="0">
                <a:solidFill>
                  <a:srgbClr val="00B050"/>
                </a:solidFill>
              </a:rPr>
              <a:t>không thể rất dày</a:t>
            </a:r>
            <a:r>
              <a:rPr lang="vi-VN" dirty="0"/>
              <a:t>, vì vậy độ thấm sâu bề mặt đạt được khá nhỏ. Một số lớp phủ thông minh sử dụng niken và các kim loại khác đã được phát triển để tận dụng khả năng thẩm thấu cao hợp lý của niken để giảm độ thấm sâu bề mặt và đạt được SE tốt hơn</a:t>
            </a:r>
            <a:r>
              <a:rPr lang="vi-VN" dirty="0" smtClean="0"/>
              <a:t>.</a:t>
            </a:r>
          </a:p>
          <a:p>
            <a:r>
              <a:rPr lang="vi-VN" b="1" i="1" dirty="0"/>
              <a:t>Sơn dẫn điện hoặc mạ bị bong ra bên trong một sản phẩm có thể nguy hiểm hơn cả vấn đề EMC</a:t>
            </a:r>
            <a:r>
              <a:rPr lang="vi-VN" dirty="0"/>
              <a:t> - có thể dẫn ngắn mạch đầu ra, gây ra hoạt động không đáng tin cậy và rủi ro cháy và điện giật. </a:t>
            </a:r>
          </a:p>
          <a:p>
            <a:endParaRPr lang="vi-VN" dirty="0"/>
          </a:p>
        </p:txBody>
      </p:sp>
    </p:spTree>
    <p:extLst>
      <p:ext uri="{BB962C8B-B14F-4D97-AF65-F5344CB8AC3E}">
        <p14:creationId xmlns:p14="http://schemas.microsoft.com/office/powerpoint/2010/main" val="912371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131840" y="260648"/>
            <a:ext cx="4320480" cy="817562"/>
          </a:xfrm>
          <a:solidFill>
            <a:srgbClr val="FFFF00"/>
          </a:solidFill>
        </p:spPr>
        <p:txBody>
          <a:bodyPr>
            <a:normAutofit/>
          </a:bodyPr>
          <a:lstStyle/>
          <a:p>
            <a:pPr eaLnBrk="1" hangingPunct="1"/>
            <a:r>
              <a:rPr lang="en-US" b="1" dirty="0" smtClean="0">
                <a:solidFill>
                  <a:srgbClr val="009900"/>
                </a:solidFill>
                <a:latin typeface="Times New Roman" pitchFamily="18" charset="0"/>
                <a:cs typeface="Times New Roman" pitchFamily="18" charset="0"/>
              </a:rPr>
              <a:t>2. </a:t>
            </a:r>
            <a:r>
              <a:rPr lang="en-US" b="1" dirty="0" err="1" smtClean="0">
                <a:solidFill>
                  <a:srgbClr val="009900"/>
                </a:solidFill>
                <a:latin typeface="Times New Roman" pitchFamily="18" charset="0"/>
                <a:cs typeface="Times New Roman" pitchFamily="18" charset="0"/>
              </a:rPr>
              <a:t>Che</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chắn</a:t>
            </a:r>
            <a:endParaRPr lang="en-US" b="1" dirty="0" smtClean="0">
              <a:solidFill>
                <a:srgbClr val="009900"/>
              </a:solidFill>
              <a:latin typeface="Times New Roman" pitchFamily="18" charset="0"/>
              <a:cs typeface="Times New Roman" pitchFamily="18" charset="0"/>
            </a:endParaRPr>
          </a:p>
        </p:txBody>
      </p:sp>
      <p:sp>
        <p:nvSpPr>
          <p:cNvPr id="3075" name="Rectangle 3"/>
          <p:cNvSpPr>
            <a:spLocks noGrp="1" noChangeArrowheads="1"/>
          </p:cNvSpPr>
          <p:nvPr>
            <p:ph type="body" idx="1"/>
          </p:nvPr>
        </p:nvSpPr>
        <p:spPr>
          <a:xfrm>
            <a:off x="427051" y="1124744"/>
            <a:ext cx="8013700" cy="792088"/>
          </a:xfrm>
        </p:spPr>
        <p:txBody>
          <a:bodyPr/>
          <a:lstStyle/>
          <a:p>
            <a:pPr eaLnBrk="1" hangingPunct="1">
              <a:buFontTx/>
              <a:buNone/>
            </a:pPr>
            <a:r>
              <a:rPr lang="vi-VN" dirty="0" smtClean="0">
                <a:solidFill>
                  <a:srgbClr val="0000CC"/>
                </a:solidFill>
                <a:latin typeface="Times New Roman" pitchFamily="18" charset="0"/>
                <a:cs typeface="Times New Roman" pitchFamily="18" charset="0"/>
              </a:rPr>
              <a:t>2.2 Vật liệu che chắn</a:t>
            </a:r>
            <a:endParaRPr lang="en-US" dirty="0" smtClean="0">
              <a:solidFill>
                <a:srgbClr val="0000CC"/>
              </a:solidFill>
              <a:latin typeface="Times New Roman" pitchFamily="18" charset="0"/>
              <a:cs typeface="Times New Roman" pitchFamily="18" charset="0"/>
            </a:endParaRPr>
          </a:p>
        </p:txBody>
      </p:sp>
      <p:sp>
        <p:nvSpPr>
          <p:cNvPr id="7" name="Rectangle 3"/>
          <p:cNvSpPr txBox="1">
            <a:spLocks noChangeArrowheads="1"/>
          </p:cNvSpPr>
          <p:nvPr/>
        </p:nvSpPr>
        <p:spPr>
          <a:xfrm>
            <a:off x="447143" y="1772816"/>
            <a:ext cx="8441988" cy="4608512"/>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vi-VN" sz="3400" b="1" dirty="0" smtClean="0"/>
              <a:t>Che chắn không kim loại. </a:t>
            </a:r>
          </a:p>
          <a:p>
            <a:r>
              <a:rPr lang="vi-VN" dirty="0"/>
              <a:t>Nhựa hoặc nhựa dẫn điện thường sử dụng các hạt hoặc sợi dẫn điện trong một chất kết dính cách điện đáp ứng độ bền cơ học. Đôi khi chúng bị hình thành một "lớp da" của </a:t>
            </a:r>
            <a:r>
              <a:rPr lang="vi-VN" dirty="0" smtClean="0"/>
              <a:t>nhựa, </a:t>
            </a:r>
            <a:r>
              <a:rPr lang="vi-VN" dirty="0"/>
              <a:t>làm cho nó khó đạt được các liên kết RF tốt mà không có chèn helicoil hoặc các phương tiện tương tự. Các lớp cách điện này làm khó ngăn khe hở dài được tạo ra tại các khớp nối, và cũng gây khó khăn trong việc cung cấp các liên kết tốt cho các bộ phận của các đầu nối, tuyến và bộ </a:t>
            </a:r>
            <a:r>
              <a:rPr lang="vi-VN" dirty="0" smtClean="0"/>
              <a:t>lọc. Khi </a:t>
            </a:r>
            <a:r>
              <a:rPr lang="vi-VN" dirty="0"/>
              <a:t>trộn các hạt dẫn điện và polymer có thể làm cho yếu vỏ ở một số khu vực và thiếu sự che chắn ở những nơi khác.</a:t>
            </a:r>
          </a:p>
          <a:p>
            <a:r>
              <a:rPr lang="vi-VN" dirty="0"/>
              <a:t>Các vật liệu dựa trên các sợi carbon </a:t>
            </a:r>
            <a:r>
              <a:rPr lang="vi-VN" dirty="0" smtClean="0"/>
              <a:t>và </a:t>
            </a:r>
            <a:r>
              <a:rPr lang="vi-VN" dirty="0"/>
              <a:t>các polyme tự dẫn điện </a:t>
            </a:r>
            <a:r>
              <a:rPr lang="vi-VN" dirty="0" smtClean="0"/>
              <a:t>hiện nay đã có trên thị trường, </a:t>
            </a:r>
            <a:r>
              <a:rPr lang="vi-VN" dirty="0"/>
              <a:t>nhưng chúng không có độ dẫn điện cao của kim loại và do đó không cho độ SE tốt cho một độ dày nhất định.</a:t>
            </a:r>
          </a:p>
        </p:txBody>
      </p:sp>
    </p:spTree>
    <p:extLst>
      <p:ext uri="{BB962C8B-B14F-4D97-AF65-F5344CB8AC3E}">
        <p14:creationId xmlns:p14="http://schemas.microsoft.com/office/powerpoint/2010/main" val="912371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131840" y="260648"/>
            <a:ext cx="4320480" cy="817562"/>
          </a:xfrm>
          <a:solidFill>
            <a:srgbClr val="FFFF00"/>
          </a:solidFill>
        </p:spPr>
        <p:txBody>
          <a:bodyPr>
            <a:normAutofit/>
          </a:bodyPr>
          <a:lstStyle/>
          <a:p>
            <a:pPr eaLnBrk="1" hangingPunct="1"/>
            <a:r>
              <a:rPr lang="en-US" b="1" dirty="0" smtClean="0">
                <a:solidFill>
                  <a:srgbClr val="009900"/>
                </a:solidFill>
                <a:latin typeface="Times New Roman" pitchFamily="18" charset="0"/>
                <a:cs typeface="Times New Roman" pitchFamily="18" charset="0"/>
              </a:rPr>
              <a:t>2. </a:t>
            </a:r>
            <a:r>
              <a:rPr lang="en-US" b="1" dirty="0" err="1" smtClean="0">
                <a:solidFill>
                  <a:srgbClr val="009900"/>
                </a:solidFill>
                <a:latin typeface="Times New Roman" pitchFamily="18" charset="0"/>
                <a:cs typeface="Times New Roman" pitchFamily="18" charset="0"/>
              </a:rPr>
              <a:t>Che</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chắn</a:t>
            </a:r>
            <a:endParaRPr lang="en-US" b="1" dirty="0" smtClean="0">
              <a:solidFill>
                <a:srgbClr val="009900"/>
              </a:solidFill>
              <a:latin typeface="Times New Roman" pitchFamily="18" charset="0"/>
              <a:cs typeface="Times New Roman" pitchFamily="18" charset="0"/>
            </a:endParaRPr>
          </a:p>
        </p:txBody>
      </p:sp>
      <p:sp>
        <p:nvSpPr>
          <p:cNvPr id="3075" name="Rectangle 3"/>
          <p:cNvSpPr>
            <a:spLocks noGrp="1" noChangeArrowheads="1"/>
          </p:cNvSpPr>
          <p:nvPr>
            <p:ph type="body" idx="1"/>
          </p:nvPr>
        </p:nvSpPr>
        <p:spPr>
          <a:xfrm>
            <a:off x="427051" y="1124744"/>
            <a:ext cx="8013700" cy="792088"/>
          </a:xfrm>
        </p:spPr>
        <p:txBody>
          <a:bodyPr/>
          <a:lstStyle/>
          <a:p>
            <a:pPr>
              <a:buNone/>
            </a:pPr>
            <a:r>
              <a:rPr lang="vi-VN" dirty="0" smtClean="0">
                <a:solidFill>
                  <a:srgbClr val="0000CC"/>
                </a:solidFill>
                <a:latin typeface="Times New Roman" pitchFamily="18" charset="0"/>
                <a:cs typeface="Times New Roman" pitchFamily="18" charset="0"/>
              </a:rPr>
              <a:t>2.3 </a:t>
            </a:r>
            <a:r>
              <a:rPr lang="vi-VN" dirty="0">
                <a:solidFill>
                  <a:srgbClr val="000099"/>
                </a:solidFill>
              </a:rPr>
              <a:t>Các lỗ trên vỏ che chắn</a:t>
            </a:r>
            <a:endParaRPr lang="en-US" dirty="0" smtClean="0">
              <a:solidFill>
                <a:srgbClr val="000099"/>
              </a:solidFill>
              <a:latin typeface="Times New Roman" pitchFamily="18" charset="0"/>
              <a:cs typeface="Times New Roman" pitchFamily="18" charset="0"/>
            </a:endParaRPr>
          </a:p>
        </p:txBody>
      </p:sp>
      <p:sp>
        <p:nvSpPr>
          <p:cNvPr id="7" name="Rectangle 3"/>
          <p:cNvSpPr txBox="1">
            <a:spLocks noChangeArrowheads="1"/>
          </p:cNvSpPr>
          <p:nvPr/>
        </p:nvSpPr>
        <p:spPr>
          <a:xfrm>
            <a:off x="486480" y="1772816"/>
            <a:ext cx="8369980" cy="1800200"/>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vi-VN" dirty="0" smtClean="0"/>
              <a:t>Như hình dưới khi vỏ che không lỗ nhiễu bức xa không thâm nhập vào trong thiết bị cũng như không thoát nhiễu bức xạ ra ngoài. Khi có lỗ hở sẽ bị nhiễu từ ngoài vào và gây nhiễu cho thiết bị khác.</a:t>
            </a:r>
          </a:p>
          <a:p>
            <a:r>
              <a:rPr lang="vi-VN" dirty="0" smtClean="0"/>
              <a:t>Dễ </a:t>
            </a:r>
            <a:r>
              <a:rPr lang="vi-VN" dirty="0"/>
              <a:t>dàng để đạt được SE là 100dB hoặc nhiều hơn ở tần số trên 30MHz với cấu trúc kim loại thông thường. </a:t>
            </a:r>
          </a:p>
        </p:txBody>
      </p:sp>
      <p:pic>
        <p:nvPicPr>
          <p:cNvPr id="6" name="Picture 5"/>
          <p:cNvPicPr/>
          <p:nvPr/>
        </p:nvPicPr>
        <p:blipFill>
          <a:blip r:embed="rId2" cstate="print">
            <a:extLst>
              <a:ext uri="{28A0092B-C50C-407E-A947-70E740481C1C}">
                <a14:useLocalDpi xmlns:a14="http://schemas.microsoft.com/office/drawing/2010/main" val="0"/>
              </a:ext>
            </a:extLst>
          </a:blip>
          <a:stretch>
            <a:fillRect/>
          </a:stretch>
        </p:blipFill>
        <p:spPr>
          <a:xfrm>
            <a:off x="425340" y="3802756"/>
            <a:ext cx="4002644" cy="2146524"/>
          </a:xfrm>
          <a:prstGeom prst="rect">
            <a:avLst/>
          </a:prstGeom>
        </p:spPr>
      </p:pic>
      <p:pic>
        <p:nvPicPr>
          <p:cNvPr id="8" name="Picture 7"/>
          <p:cNvPicPr/>
          <p:nvPr/>
        </p:nvPicPr>
        <p:blipFill>
          <a:blip r:embed="rId3">
            <a:extLst>
              <a:ext uri="{28A0092B-C50C-407E-A947-70E740481C1C}">
                <a14:useLocalDpi xmlns:a14="http://schemas.microsoft.com/office/drawing/2010/main" val="0"/>
              </a:ext>
            </a:extLst>
          </a:blip>
          <a:stretch>
            <a:fillRect/>
          </a:stretch>
        </p:blipFill>
        <p:spPr>
          <a:xfrm>
            <a:off x="4635482" y="3747888"/>
            <a:ext cx="3445513" cy="2201392"/>
          </a:xfrm>
          <a:prstGeom prst="rect">
            <a:avLst/>
          </a:prstGeom>
        </p:spPr>
      </p:pic>
    </p:spTree>
    <p:extLst>
      <p:ext uri="{BB962C8B-B14F-4D97-AF65-F5344CB8AC3E}">
        <p14:creationId xmlns:p14="http://schemas.microsoft.com/office/powerpoint/2010/main" val="42753588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131840" y="260648"/>
            <a:ext cx="4320480" cy="817562"/>
          </a:xfrm>
          <a:solidFill>
            <a:srgbClr val="FFFF00"/>
          </a:solidFill>
        </p:spPr>
        <p:txBody>
          <a:bodyPr>
            <a:normAutofit/>
          </a:bodyPr>
          <a:lstStyle/>
          <a:p>
            <a:pPr eaLnBrk="1" hangingPunct="1"/>
            <a:r>
              <a:rPr lang="en-US" b="1" dirty="0" smtClean="0">
                <a:solidFill>
                  <a:srgbClr val="009900"/>
                </a:solidFill>
                <a:latin typeface="Times New Roman" pitchFamily="18" charset="0"/>
                <a:cs typeface="Times New Roman" pitchFamily="18" charset="0"/>
              </a:rPr>
              <a:t>2. </a:t>
            </a:r>
            <a:r>
              <a:rPr lang="en-US" b="1" dirty="0" err="1" smtClean="0">
                <a:solidFill>
                  <a:srgbClr val="009900"/>
                </a:solidFill>
                <a:latin typeface="Times New Roman" pitchFamily="18" charset="0"/>
                <a:cs typeface="Times New Roman" pitchFamily="18" charset="0"/>
              </a:rPr>
              <a:t>Che</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chắn</a:t>
            </a:r>
            <a:endParaRPr lang="en-US" b="1" dirty="0" smtClean="0">
              <a:solidFill>
                <a:srgbClr val="009900"/>
              </a:solidFill>
              <a:latin typeface="Times New Roman" pitchFamily="18" charset="0"/>
              <a:cs typeface="Times New Roman" pitchFamily="18" charset="0"/>
            </a:endParaRPr>
          </a:p>
        </p:txBody>
      </p:sp>
      <p:sp>
        <p:nvSpPr>
          <p:cNvPr id="3075" name="Rectangle 3"/>
          <p:cNvSpPr>
            <a:spLocks noGrp="1" noChangeArrowheads="1"/>
          </p:cNvSpPr>
          <p:nvPr>
            <p:ph type="body" idx="1"/>
          </p:nvPr>
        </p:nvSpPr>
        <p:spPr>
          <a:xfrm>
            <a:off x="427051" y="1124744"/>
            <a:ext cx="8013700" cy="792088"/>
          </a:xfrm>
        </p:spPr>
        <p:txBody>
          <a:bodyPr/>
          <a:lstStyle/>
          <a:p>
            <a:pPr>
              <a:buNone/>
            </a:pPr>
            <a:r>
              <a:rPr lang="vi-VN" dirty="0" smtClean="0">
                <a:solidFill>
                  <a:srgbClr val="0000CC"/>
                </a:solidFill>
                <a:latin typeface="Times New Roman" pitchFamily="18" charset="0"/>
                <a:cs typeface="Times New Roman" pitchFamily="18" charset="0"/>
              </a:rPr>
              <a:t>2.3 </a:t>
            </a:r>
            <a:r>
              <a:rPr lang="vi-VN" dirty="0">
                <a:solidFill>
                  <a:srgbClr val="000099"/>
                </a:solidFill>
              </a:rPr>
              <a:t>Các lỗ trên vỏ che chắn</a:t>
            </a:r>
            <a:endParaRPr lang="en-US" dirty="0" smtClean="0">
              <a:solidFill>
                <a:srgbClr val="000099"/>
              </a:solidFill>
              <a:latin typeface="Times New Roman" pitchFamily="18" charset="0"/>
              <a:cs typeface="Times New Roman" pitchFamily="18" charset="0"/>
            </a:endParaRPr>
          </a:p>
        </p:txBody>
      </p:sp>
      <p:sp>
        <p:nvSpPr>
          <p:cNvPr id="7" name="Rectangle 3"/>
          <p:cNvSpPr txBox="1">
            <a:spLocks noChangeArrowheads="1"/>
          </p:cNvSpPr>
          <p:nvPr/>
        </p:nvSpPr>
        <p:spPr>
          <a:xfrm>
            <a:off x="450492" y="1916832"/>
            <a:ext cx="8369980" cy="936104"/>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vi-VN" dirty="0"/>
              <a:t>SE của một lỗ hở được xác định bởi kích thước, hình dạng và số lượng lỗ hở. Công thức là:</a:t>
            </a:r>
          </a:p>
        </p:txBody>
      </p:sp>
      <p:pic>
        <p:nvPicPr>
          <p:cNvPr id="9" name="Picture 8" descr="1006_F1_eq1"/>
          <p:cNvPicPr/>
          <p:nvPr/>
        </p:nvPicPr>
        <p:blipFill>
          <a:blip r:embed="rId2">
            <a:extLst>
              <a:ext uri="{28A0092B-C50C-407E-A947-70E740481C1C}">
                <a14:useLocalDpi xmlns:a14="http://schemas.microsoft.com/office/drawing/2010/main" val="0"/>
              </a:ext>
            </a:extLst>
          </a:blip>
          <a:srcRect/>
          <a:stretch>
            <a:fillRect/>
          </a:stretch>
        </p:blipFill>
        <p:spPr bwMode="auto">
          <a:xfrm>
            <a:off x="2829495" y="2852937"/>
            <a:ext cx="2386558" cy="1152126"/>
          </a:xfrm>
          <a:prstGeom prst="rect">
            <a:avLst/>
          </a:prstGeom>
          <a:noFill/>
          <a:ln>
            <a:noFill/>
          </a:ln>
        </p:spPr>
      </p:pic>
      <p:sp>
        <p:nvSpPr>
          <p:cNvPr id="10" name="Rectangle 3"/>
          <p:cNvSpPr txBox="1">
            <a:spLocks noChangeArrowheads="1"/>
          </p:cNvSpPr>
          <p:nvPr/>
        </p:nvSpPr>
        <p:spPr>
          <a:xfrm>
            <a:off x="450492" y="4005062"/>
            <a:ext cx="8369980" cy="223224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vi-VN" sz="2400" dirty="0"/>
              <a:t>Where:</a:t>
            </a:r>
          </a:p>
          <a:p>
            <a:r>
              <a:rPr lang="vi-VN" sz="2400" dirty="0"/>
              <a:t>λ = Wavelength</a:t>
            </a:r>
          </a:p>
          <a:p>
            <a:r>
              <a:rPr lang="vi-VN" sz="2400" dirty="0"/>
              <a:t>k = 20 for a slit or 40 for a round hole</a:t>
            </a:r>
          </a:p>
          <a:p>
            <a:r>
              <a:rPr lang="vi-VN" sz="2400" dirty="0"/>
              <a:t>L = Longest dimension of the aperture</a:t>
            </a:r>
          </a:p>
        </p:txBody>
      </p:sp>
    </p:spTree>
    <p:extLst>
      <p:ext uri="{BB962C8B-B14F-4D97-AF65-F5344CB8AC3E}">
        <p14:creationId xmlns:p14="http://schemas.microsoft.com/office/powerpoint/2010/main" val="30458779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131840" y="260648"/>
            <a:ext cx="4320480" cy="817562"/>
          </a:xfrm>
          <a:solidFill>
            <a:srgbClr val="FFFF00"/>
          </a:solidFill>
        </p:spPr>
        <p:txBody>
          <a:bodyPr>
            <a:normAutofit/>
          </a:bodyPr>
          <a:lstStyle/>
          <a:p>
            <a:pPr eaLnBrk="1" hangingPunct="1"/>
            <a:r>
              <a:rPr lang="en-US" b="1" dirty="0" smtClean="0">
                <a:solidFill>
                  <a:srgbClr val="009900"/>
                </a:solidFill>
                <a:latin typeface="Times New Roman" pitchFamily="18" charset="0"/>
                <a:cs typeface="Times New Roman" pitchFamily="18" charset="0"/>
              </a:rPr>
              <a:t>2. </a:t>
            </a:r>
            <a:r>
              <a:rPr lang="en-US" b="1" dirty="0" err="1" smtClean="0">
                <a:solidFill>
                  <a:srgbClr val="009900"/>
                </a:solidFill>
                <a:latin typeface="Times New Roman" pitchFamily="18" charset="0"/>
                <a:cs typeface="Times New Roman" pitchFamily="18" charset="0"/>
              </a:rPr>
              <a:t>Che</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chắn</a:t>
            </a:r>
            <a:endParaRPr lang="en-US" b="1" dirty="0" smtClean="0">
              <a:solidFill>
                <a:srgbClr val="009900"/>
              </a:solidFill>
              <a:latin typeface="Times New Roman" pitchFamily="18" charset="0"/>
              <a:cs typeface="Times New Roman" pitchFamily="18" charset="0"/>
            </a:endParaRPr>
          </a:p>
        </p:txBody>
      </p:sp>
      <p:sp>
        <p:nvSpPr>
          <p:cNvPr id="3075" name="Rectangle 3"/>
          <p:cNvSpPr>
            <a:spLocks noGrp="1" noChangeArrowheads="1"/>
          </p:cNvSpPr>
          <p:nvPr>
            <p:ph type="body" idx="1"/>
          </p:nvPr>
        </p:nvSpPr>
        <p:spPr>
          <a:xfrm>
            <a:off x="427051" y="1124744"/>
            <a:ext cx="8013700" cy="792088"/>
          </a:xfrm>
        </p:spPr>
        <p:txBody>
          <a:bodyPr/>
          <a:lstStyle/>
          <a:p>
            <a:pPr>
              <a:buNone/>
            </a:pPr>
            <a:r>
              <a:rPr lang="vi-VN" dirty="0" smtClean="0">
                <a:solidFill>
                  <a:srgbClr val="0000CC"/>
                </a:solidFill>
                <a:latin typeface="Times New Roman" pitchFamily="18" charset="0"/>
                <a:cs typeface="Times New Roman" pitchFamily="18" charset="0"/>
              </a:rPr>
              <a:t>2.4. Che chắn bảng mạch in</a:t>
            </a:r>
            <a:endParaRPr lang="en-US" dirty="0" smtClean="0">
              <a:solidFill>
                <a:srgbClr val="000099"/>
              </a:solidFill>
              <a:latin typeface="Times New Roman" pitchFamily="18" charset="0"/>
              <a:cs typeface="Times New Roman" pitchFamily="18" charset="0"/>
            </a:endParaRPr>
          </a:p>
        </p:txBody>
      </p:sp>
      <p:sp>
        <p:nvSpPr>
          <p:cNvPr id="7" name="Rectangle 3"/>
          <p:cNvSpPr txBox="1">
            <a:spLocks noChangeArrowheads="1"/>
          </p:cNvSpPr>
          <p:nvPr/>
        </p:nvSpPr>
        <p:spPr>
          <a:xfrm>
            <a:off x="450492" y="1772816"/>
            <a:ext cx="8081948" cy="4248472"/>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vi-VN" sz="2400" dirty="0"/>
              <a:t>Nếu thực hiện tốt, bảo </a:t>
            </a:r>
            <a:r>
              <a:rPr lang="vi-VN" sz="2400" dirty="0" smtClean="0"/>
              <a:t>vệ </a:t>
            </a:r>
            <a:r>
              <a:rPr lang="vi-VN" sz="2400" dirty="0"/>
              <a:t>PCB có thể là phương tiện </a:t>
            </a:r>
            <a:r>
              <a:rPr lang="vi-VN" sz="2400" b="1" dirty="0">
                <a:solidFill>
                  <a:srgbClr val="FF0000"/>
                </a:solidFill>
              </a:rPr>
              <a:t>hiệu quả nhất về chi phí giải quyết các vấn đề EMI</a:t>
            </a:r>
            <a:r>
              <a:rPr lang="vi-VN" sz="2400" dirty="0"/>
              <a:t>. Với chi phí thấp và phương pháp che chắn phổ biến nhất, một loạt các lá chắn </a:t>
            </a:r>
            <a:r>
              <a:rPr lang="vi-VN" sz="2400" dirty="0" smtClean="0"/>
              <a:t>kim </a:t>
            </a:r>
            <a:r>
              <a:rPr lang="vi-VN" sz="2400" dirty="0"/>
              <a:t>loại </a:t>
            </a:r>
            <a:r>
              <a:rPr lang="vi-VN" sz="2400" dirty="0" smtClean="0"/>
              <a:t>che chắn cho PCB. Phương </a:t>
            </a:r>
            <a:r>
              <a:rPr lang="vi-VN" sz="2400" dirty="0"/>
              <a:t>pháp này chủ yếu sử dụng các hộp kim loại đục lỗ hàn gắn kết và hàn vào </a:t>
            </a:r>
            <a:r>
              <a:rPr lang="vi-VN" sz="2400" dirty="0" smtClean="0"/>
              <a:t>đường dẫn </a:t>
            </a:r>
            <a:r>
              <a:rPr lang="vi-VN" sz="2400" dirty="0"/>
              <a:t>đất trên PCB trực tiếp trên các thành phần điện cần được bảo vệ</a:t>
            </a:r>
            <a:r>
              <a:rPr lang="vi-VN" sz="2400" dirty="0" smtClean="0"/>
              <a:t>.</a:t>
            </a:r>
          </a:p>
          <a:p>
            <a:r>
              <a:rPr lang="vi-VN" sz="2100" dirty="0"/>
              <a:t>Các loại lá chắn có thể được lắp đặt một cách hoàn toàn tự động thông qua quy trình công nghệ gắn kết bề mặt đồng thời các thành phần được lắp đặt lên PCB sử dụng sóng hàn, hoặc hàn dán và quá trình reflow. Những kết cấu như vậy mang lại hiệu quả che chắn rất cao, thường rất đáng tin cậy và được sử dụng rộng rãi trong công nghiệp.</a:t>
            </a:r>
          </a:p>
          <a:p>
            <a:r>
              <a:rPr lang="vi-VN" sz="2100" dirty="0"/>
              <a:t>C</a:t>
            </a:r>
            <a:r>
              <a:rPr lang="vi-VN" sz="2100" dirty="0" smtClean="0"/>
              <a:t>he </a:t>
            </a:r>
            <a:r>
              <a:rPr lang="vi-VN" sz="2100" dirty="0"/>
              <a:t>chắn bằng kim loại có thể bao gồm </a:t>
            </a:r>
            <a:r>
              <a:rPr lang="vi-VN" sz="2100" dirty="0">
                <a:solidFill>
                  <a:srgbClr val="FF0000"/>
                </a:solidFill>
              </a:rPr>
              <a:t>thép mạ hoặc thiếc, thép không gỉ, nhôm mạ thiếc</a:t>
            </a:r>
            <a:r>
              <a:rPr lang="vi-VN" sz="2100" dirty="0"/>
              <a:t>, đồng thau, beryllium đồng, bạc niken hoặc các hợp kim đồng khác.</a:t>
            </a:r>
          </a:p>
          <a:p>
            <a:endParaRPr lang="vi-VN" sz="2400" dirty="0"/>
          </a:p>
        </p:txBody>
      </p:sp>
    </p:spTree>
    <p:extLst>
      <p:ext uri="{BB962C8B-B14F-4D97-AF65-F5344CB8AC3E}">
        <p14:creationId xmlns:p14="http://schemas.microsoft.com/office/powerpoint/2010/main" val="14932267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131840" y="260648"/>
            <a:ext cx="4320480" cy="817562"/>
          </a:xfrm>
          <a:solidFill>
            <a:srgbClr val="FFFF00"/>
          </a:solidFill>
        </p:spPr>
        <p:txBody>
          <a:bodyPr>
            <a:normAutofit/>
          </a:bodyPr>
          <a:lstStyle/>
          <a:p>
            <a:pPr eaLnBrk="1" hangingPunct="1"/>
            <a:r>
              <a:rPr lang="en-US" b="1" dirty="0" smtClean="0">
                <a:solidFill>
                  <a:srgbClr val="009900"/>
                </a:solidFill>
                <a:latin typeface="Times New Roman" pitchFamily="18" charset="0"/>
                <a:cs typeface="Times New Roman" pitchFamily="18" charset="0"/>
              </a:rPr>
              <a:t>2. </a:t>
            </a:r>
            <a:r>
              <a:rPr lang="en-US" b="1" dirty="0" err="1" smtClean="0">
                <a:solidFill>
                  <a:srgbClr val="009900"/>
                </a:solidFill>
                <a:latin typeface="Times New Roman" pitchFamily="18" charset="0"/>
                <a:cs typeface="Times New Roman" pitchFamily="18" charset="0"/>
              </a:rPr>
              <a:t>Che</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chắn</a:t>
            </a:r>
            <a:endParaRPr lang="en-US" b="1" dirty="0" smtClean="0">
              <a:solidFill>
                <a:srgbClr val="009900"/>
              </a:solidFill>
              <a:latin typeface="Times New Roman" pitchFamily="18" charset="0"/>
              <a:cs typeface="Times New Roman" pitchFamily="18" charset="0"/>
            </a:endParaRPr>
          </a:p>
        </p:txBody>
      </p:sp>
      <p:sp>
        <p:nvSpPr>
          <p:cNvPr id="3075" name="Rectangle 3"/>
          <p:cNvSpPr>
            <a:spLocks noGrp="1" noChangeArrowheads="1"/>
          </p:cNvSpPr>
          <p:nvPr>
            <p:ph type="body" idx="1"/>
          </p:nvPr>
        </p:nvSpPr>
        <p:spPr>
          <a:xfrm>
            <a:off x="427051" y="1124744"/>
            <a:ext cx="8013700" cy="792088"/>
          </a:xfrm>
        </p:spPr>
        <p:txBody>
          <a:bodyPr/>
          <a:lstStyle/>
          <a:p>
            <a:pPr>
              <a:buNone/>
            </a:pPr>
            <a:r>
              <a:rPr lang="vi-VN" dirty="0" smtClean="0">
                <a:solidFill>
                  <a:srgbClr val="0000CC"/>
                </a:solidFill>
                <a:latin typeface="Times New Roman" pitchFamily="18" charset="0"/>
                <a:cs typeface="Times New Roman" pitchFamily="18" charset="0"/>
              </a:rPr>
              <a:t>2.5. Miếng đệm, gasket</a:t>
            </a:r>
            <a:endParaRPr lang="en-US" dirty="0" smtClean="0">
              <a:solidFill>
                <a:srgbClr val="000099"/>
              </a:solidFill>
              <a:latin typeface="Times New Roman" pitchFamily="18" charset="0"/>
              <a:cs typeface="Times New Roman" pitchFamily="18" charset="0"/>
            </a:endParaRPr>
          </a:p>
        </p:txBody>
      </p:sp>
      <p:sp>
        <p:nvSpPr>
          <p:cNvPr id="7" name="Rectangle 3"/>
          <p:cNvSpPr txBox="1">
            <a:spLocks noChangeArrowheads="1"/>
          </p:cNvSpPr>
          <p:nvPr/>
        </p:nvSpPr>
        <p:spPr>
          <a:xfrm>
            <a:off x="450492" y="1916832"/>
            <a:ext cx="8081948" cy="201622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vi-VN" sz="2400" dirty="0"/>
              <a:t>Mặc dù có hàng trăm </a:t>
            </a:r>
            <a:r>
              <a:rPr lang="vi-VN" sz="2400" dirty="0" smtClean="0"/>
              <a:t>loại </a:t>
            </a:r>
            <a:r>
              <a:rPr lang="vi-VN" sz="2400" dirty="0"/>
              <a:t>gasket dựa trên hình học và vật liệu, có bốn </a:t>
            </a:r>
            <a:r>
              <a:rPr lang="vi-VN" sz="2400" dirty="0" smtClean="0"/>
              <a:t>miếng </a:t>
            </a:r>
            <a:r>
              <a:rPr lang="vi-VN" sz="2400" dirty="0"/>
              <a:t>đệm che </a:t>
            </a:r>
            <a:r>
              <a:rPr lang="vi-VN" sz="2400" dirty="0" smtClean="0"/>
              <a:t>chắn phổ biến: </a:t>
            </a:r>
            <a:r>
              <a:rPr lang="vi-VN" sz="2400" dirty="0"/>
              <a:t>đồng beryllium và các ngón tay kim loại </a:t>
            </a:r>
            <a:r>
              <a:rPr lang="vi-VN" sz="2400" dirty="0" smtClean="0"/>
              <a:t>khác, </a:t>
            </a:r>
            <a:r>
              <a:rPr lang="vi-VN" sz="2400" dirty="0"/>
              <a:t>lưới dệt kim, hạt dẫn điện đầy chất đàn hồi và vải dẫn bọt.</a:t>
            </a:r>
          </a:p>
        </p:txBody>
      </p:sp>
      <p:sp>
        <p:nvSpPr>
          <p:cNvPr id="10" name="Rectangle 3"/>
          <p:cNvSpPr txBox="1">
            <a:spLocks noChangeArrowheads="1"/>
          </p:cNvSpPr>
          <p:nvPr/>
        </p:nvSpPr>
        <p:spPr>
          <a:xfrm>
            <a:off x="450492" y="3717032"/>
            <a:ext cx="5017602" cy="209396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vi-VN" sz="2400" dirty="0"/>
              <a:t>Mỗi loại vật liệu này có những ưu điểm và nhược điểm riêng biệt, tùy thuộc vào ứng dụng. </a:t>
            </a: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0112" y="3573016"/>
            <a:ext cx="2664296" cy="18986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141375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75656" y="260648"/>
            <a:ext cx="6768752" cy="817562"/>
          </a:xfrm>
          <a:solidFill>
            <a:srgbClr val="FFFF00"/>
          </a:solidFill>
        </p:spPr>
        <p:txBody>
          <a:bodyPr>
            <a:normAutofit fontScale="90000"/>
          </a:bodyPr>
          <a:lstStyle/>
          <a:p>
            <a:pPr eaLnBrk="1" hangingPunct="1"/>
            <a:r>
              <a:rPr lang="en-US" b="1" dirty="0" smtClean="0">
                <a:solidFill>
                  <a:srgbClr val="009900"/>
                </a:solidFill>
                <a:latin typeface="Times New Roman" pitchFamily="18" charset="0"/>
                <a:cs typeface="Times New Roman" pitchFamily="18" charset="0"/>
              </a:rPr>
              <a:t>1. </a:t>
            </a:r>
            <a:r>
              <a:rPr lang="en-US" b="1" dirty="0" err="1" smtClean="0">
                <a:solidFill>
                  <a:srgbClr val="009900"/>
                </a:solidFill>
                <a:latin typeface="Times New Roman" pitchFamily="18" charset="0"/>
                <a:cs typeface="Times New Roman" pitchFamily="18" charset="0"/>
              </a:rPr>
              <a:t>Cơ</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bản</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về</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che</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chắn</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điện</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từ</a:t>
            </a:r>
            <a:endParaRPr lang="en-US" b="1" dirty="0" smtClean="0">
              <a:solidFill>
                <a:srgbClr val="009900"/>
              </a:solidFill>
              <a:latin typeface="Times New Roman" pitchFamily="18" charset="0"/>
              <a:cs typeface="Times New Roman" pitchFamily="18" charset="0"/>
            </a:endParaRPr>
          </a:p>
        </p:txBody>
      </p:sp>
      <p:sp>
        <p:nvSpPr>
          <p:cNvPr id="3075" name="Rectangle 3"/>
          <p:cNvSpPr>
            <a:spLocks noGrp="1" noChangeArrowheads="1"/>
          </p:cNvSpPr>
          <p:nvPr>
            <p:ph type="body" idx="1"/>
          </p:nvPr>
        </p:nvSpPr>
        <p:spPr>
          <a:xfrm>
            <a:off x="427051" y="1124744"/>
            <a:ext cx="8013700" cy="792088"/>
          </a:xfrm>
        </p:spPr>
        <p:txBody>
          <a:bodyPr/>
          <a:lstStyle/>
          <a:p>
            <a:pPr eaLnBrk="1" hangingPunct="1">
              <a:buFontTx/>
              <a:buNone/>
            </a:pPr>
            <a:r>
              <a:rPr lang="vi-VN" dirty="0" smtClean="0">
                <a:solidFill>
                  <a:srgbClr val="0000CC"/>
                </a:solidFill>
                <a:latin typeface="Times New Roman" pitchFamily="18" charset="0"/>
                <a:cs typeface="Times New Roman" pitchFamily="18" charset="0"/>
              </a:rPr>
              <a:t>1.1. Khái niệm cơ bản</a:t>
            </a:r>
            <a:endParaRPr lang="en-US" dirty="0" smtClean="0">
              <a:solidFill>
                <a:srgbClr val="0000CC"/>
              </a:solidFill>
              <a:latin typeface="Times New Roman" pitchFamily="18" charset="0"/>
              <a:cs typeface="Times New Roman" pitchFamily="18" charset="0"/>
            </a:endParaRPr>
          </a:p>
        </p:txBody>
      </p:sp>
      <p:sp>
        <p:nvSpPr>
          <p:cNvPr id="7" name="Rectangle 3"/>
          <p:cNvSpPr txBox="1">
            <a:spLocks noChangeArrowheads="1"/>
          </p:cNvSpPr>
          <p:nvPr/>
        </p:nvSpPr>
        <p:spPr>
          <a:xfrm>
            <a:off x="450492" y="1916832"/>
            <a:ext cx="8013700" cy="4536504"/>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vi-VN" dirty="0"/>
              <a:t>C</a:t>
            </a:r>
            <a:r>
              <a:rPr lang="vi-VN" dirty="0" smtClean="0"/>
              <a:t>he </a:t>
            </a:r>
            <a:r>
              <a:rPr lang="vi-VN" dirty="0"/>
              <a:t>chắn có thể là chi phí rất thấp nếu nó được thiết kế cẩn thận ngay từ đầu, nhưng có thể rất tốn kém nếu nó phải bổ sung vào phút cuối để làm cho sản phẩm có thể chấp nhận được với khách hàng (hoặc </a:t>
            </a:r>
            <a:r>
              <a:rPr lang="vi-VN" dirty="0" smtClean="0"/>
              <a:t>đển </a:t>
            </a:r>
            <a:r>
              <a:rPr lang="vi-VN" dirty="0"/>
              <a:t>đáp ứng yêu cầu về EMC</a:t>
            </a:r>
            <a:r>
              <a:rPr lang="vi-VN" dirty="0" smtClean="0"/>
              <a:t>).</a:t>
            </a:r>
          </a:p>
          <a:p>
            <a:endParaRPr lang="vi-VN" dirty="0" smtClean="0"/>
          </a:p>
          <a:p>
            <a:r>
              <a:rPr lang="vi-VN" dirty="0">
                <a:solidFill>
                  <a:srgbClr val="FF0000"/>
                </a:solidFill>
              </a:rPr>
              <a:t>Che chắn </a:t>
            </a:r>
            <a:r>
              <a:rPr lang="vi-VN" dirty="0" smtClean="0">
                <a:solidFill>
                  <a:srgbClr val="FF0000"/>
                </a:solidFill>
              </a:rPr>
              <a:t>bổ </a:t>
            </a:r>
            <a:r>
              <a:rPr lang="vi-VN" dirty="0">
                <a:solidFill>
                  <a:srgbClr val="FF0000"/>
                </a:solidFill>
              </a:rPr>
              <a:t>sung chi phí và trọng lượng, vì vậy tốt nhất nên sử dụng các kỹ thuật </a:t>
            </a:r>
            <a:r>
              <a:rPr lang="vi-VN" dirty="0" smtClean="0">
                <a:solidFill>
                  <a:srgbClr val="FF0000"/>
                </a:solidFill>
              </a:rPr>
              <a:t>khác</a:t>
            </a:r>
            <a:r>
              <a:rPr lang="vi-VN" dirty="0" smtClean="0"/>
              <a:t>, </a:t>
            </a:r>
            <a:r>
              <a:rPr lang="vi-VN" dirty="0"/>
              <a:t>mô tả trong loạt bài trước, để cải thiện EMC và giảm nhu cầu che chắn. Ngay cả khi được hy vọng không cần che chắn hoàn toàn, tốt nhất là </a:t>
            </a:r>
            <a:r>
              <a:rPr lang="vi-VN" dirty="0" smtClean="0"/>
              <a:t>thiết </a:t>
            </a:r>
            <a:r>
              <a:rPr lang="vi-VN" dirty="0"/>
              <a:t>kế ngay từ đầu để che chắn có thể được thêm vào sau nếu cần. Thiết kế che chắn thường có thể làm xáo trộn sản phẩm của ta nếu ta có nhiều giải pháp che chắn (và lọc) sẵn sàng được giảm xuống khi lần đầu tiên ta thử nghiệm sản phẩm mới của mình cho EMC.</a:t>
            </a:r>
          </a:p>
          <a:p>
            <a:endParaRPr lang="vi-VN" dirty="0"/>
          </a:p>
          <a:p>
            <a:pPr>
              <a:buFontTx/>
              <a:buNone/>
            </a:pPr>
            <a:endParaRPr lang="en-US" dirty="0" smtClean="0">
              <a:solidFill>
                <a:srgbClr val="0000CC"/>
              </a:solidFill>
              <a:latin typeface="Times New Roman" pitchFamily="18" charset="0"/>
              <a:cs typeface="Times New Roman" pitchFamily="18" charset="0"/>
            </a:endParaRPr>
          </a:p>
        </p:txBody>
      </p:sp>
    </p:spTree>
    <p:extLst>
      <p:ext uri="{BB962C8B-B14F-4D97-AF65-F5344CB8AC3E}">
        <p14:creationId xmlns:p14="http://schemas.microsoft.com/office/powerpoint/2010/main" val="5190102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131840" y="260648"/>
            <a:ext cx="4320480" cy="817562"/>
          </a:xfrm>
          <a:solidFill>
            <a:srgbClr val="FFFF00"/>
          </a:solidFill>
        </p:spPr>
        <p:txBody>
          <a:bodyPr>
            <a:normAutofit/>
          </a:bodyPr>
          <a:lstStyle/>
          <a:p>
            <a:pPr eaLnBrk="1" hangingPunct="1"/>
            <a:r>
              <a:rPr lang="en-US" b="1" dirty="0" smtClean="0">
                <a:solidFill>
                  <a:srgbClr val="009900"/>
                </a:solidFill>
                <a:latin typeface="Times New Roman" pitchFamily="18" charset="0"/>
                <a:cs typeface="Times New Roman" pitchFamily="18" charset="0"/>
              </a:rPr>
              <a:t>2. </a:t>
            </a:r>
            <a:r>
              <a:rPr lang="en-US" b="1" dirty="0" err="1" smtClean="0">
                <a:solidFill>
                  <a:srgbClr val="009900"/>
                </a:solidFill>
                <a:latin typeface="Times New Roman" pitchFamily="18" charset="0"/>
                <a:cs typeface="Times New Roman" pitchFamily="18" charset="0"/>
              </a:rPr>
              <a:t>Che</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chắn</a:t>
            </a:r>
            <a:endParaRPr lang="en-US" b="1" dirty="0" smtClean="0">
              <a:solidFill>
                <a:srgbClr val="009900"/>
              </a:solidFill>
              <a:latin typeface="Times New Roman" pitchFamily="18" charset="0"/>
              <a:cs typeface="Times New Roman" pitchFamily="18" charset="0"/>
            </a:endParaRPr>
          </a:p>
        </p:txBody>
      </p:sp>
      <p:sp>
        <p:nvSpPr>
          <p:cNvPr id="3075" name="Rectangle 3"/>
          <p:cNvSpPr>
            <a:spLocks noGrp="1" noChangeArrowheads="1"/>
          </p:cNvSpPr>
          <p:nvPr>
            <p:ph type="body" idx="1"/>
          </p:nvPr>
        </p:nvSpPr>
        <p:spPr>
          <a:xfrm>
            <a:off x="427051" y="1124744"/>
            <a:ext cx="8013700" cy="792088"/>
          </a:xfrm>
        </p:spPr>
        <p:txBody>
          <a:bodyPr/>
          <a:lstStyle/>
          <a:p>
            <a:pPr>
              <a:buNone/>
            </a:pPr>
            <a:r>
              <a:rPr lang="vi-VN" dirty="0" smtClean="0">
                <a:solidFill>
                  <a:srgbClr val="0000CC"/>
                </a:solidFill>
                <a:latin typeface="Times New Roman" pitchFamily="18" charset="0"/>
                <a:cs typeface="Times New Roman" pitchFamily="18" charset="0"/>
              </a:rPr>
              <a:t>2.6. Che chắn từ trường</a:t>
            </a:r>
            <a:endParaRPr lang="en-US" dirty="0" smtClean="0">
              <a:solidFill>
                <a:srgbClr val="000099"/>
              </a:solidFill>
              <a:latin typeface="Times New Roman" pitchFamily="18" charset="0"/>
              <a:cs typeface="Times New Roman" pitchFamily="18" charset="0"/>
            </a:endParaRPr>
          </a:p>
        </p:txBody>
      </p:sp>
      <p:sp>
        <p:nvSpPr>
          <p:cNvPr id="7" name="Rectangle 3"/>
          <p:cNvSpPr txBox="1">
            <a:spLocks noChangeArrowheads="1"/>
          </p:cNvSpPr>
          <p:nvPr/>
        </p:nvSpPr>
        <p:spPr>
          <a:xfrm>
            <a:off x="450492" y="1916832"/>
            <a:ext cx="8081948" cy="4320480"/>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vi-VN" sz="2400" dirty="0"/>
              <a:t>Thiết bị đôi khi đòi hỏi phải cách ly với các từ trường bên ngoài. Đối với các từ trường tĩnh hoặc từ </a:t>
            </a:r>
            <a:r>
              <a:rPr lang="vi-VN" sz="2400" dirty="0" smtClean="0"/>
              <a:t>trường </a:t>
            </a:r>
            <a:r>
              <a:rPr lang="vi-VN" sz="2400" dirty="0"/>
              <a:t>thay đổi (dưới khoảng 100 kHz), lồng Faraday được mô tả ở trên không có hiệu quả. Trong những trường hợp này, </a:t>
            </a:r>
            <a:r>
              <a:rPr lang="vi-VN" sz="2400" dirty="0">
                <a:solidFill>
                  <a:srgbClr val="FF0000"/>
                </a:solidFill>
              </a:rPr>
              <a:t>các tấm chắn làm bằng hợp </a:t>
            </a:r>
            <a:r>
              <a:rPr lang="vi-VN" sz="2400" dirty="0" smtClean="0">
                <a:solidFill>
                  <a:srgbClr val="FF0000"/>
                </a:solidFill>
              </a:rPr>
              <a:t>kim </a:t>
            </a:r>
            <a:r>
              <a:rPr lang="vi-VN" sz="2400" dirty="0">
                <a:solidFill>
                  <a:srgbClr val="FF0000"/>
                </a:solidFill>
              </a:rPr>
              <a:t>có khả năng thấm từ cao có thể được sử dụng, chẳng hạn như các tấm kim loại permalloy và mu-kim loại </a:t>
            </a:r>
            <a:r>
              <a:rPr lang="vi-VN" sz="2400" dirty="0" smtClean="0">
                <a:solidFill>
                  <a:srgbClr val="FF0000"/>
                </a:solidFill>
              </a:rPr>
              <a:t>hoặc </a:t>
            </a:r>
            <a:r>
              <a:rPr lang="vi-VN" sz="2400" dirty="0">
                <a:solidFill>
                  <a:srgbClr val="FF0000"/>
                </a:solidFill>
              </a:rPr>
              <a:t>với lớp phủ kim loại sắt cấu trúc tinh thể nano. </a:t>
            </a:r>
            <a:endParaRPr lang="vi-VN" sz="2400" dirty="0" smtClean="0">
              <a:solidFill>
                <a:srgbClr val="FF0000"/>
              </a:solidFill>
            </a:endParaRPr>
          </a:p>
          <a:p>
            <a:pPr marL="0" indent="0">
              <a:buNone/>
            </a:pPr>
            <a:r>
              <a:rPr lang="vi-VN" sz="2400" dirty="0"/>
              <a:t>Hình dạng tốt nhất cho lá chắn từ trường là như vậy, một </a:t>
            </a:r>
            <a:r>
              <a:rPr lang="vi-VN" sz="2400" dirty="0" smtClean="0"/>
              <a:t>hộp </a:t>
            </a:r>
            <a:r>
              <a:rPr lang="vi-VN" sz="2400" dirty="0"/>
              <a:t>kín bao quanh </a:t>
            </a:r>
            <a:r>
              <a:rPr lang="vi-VN" sz="2400" dirty="0" smtClean="0"/>
              <a:t>linh kiện </a:t>
            </a:r>
            <a:r>
              <a:rPr lang="vi-VN" sz="2400" dirty="0"/>
              <a:t>bảo vệ. Hiệu quả của loại che chắn này phụ thuộc vào </a:t>
            </a:r>
            <a:r>
              <a:rPr lang="vi-VN" sz="2400" dirty="0">
                <a:solidFill>
                  <a:srgbClr val="FF0000"/>
                </a:solidFill>
              </a:rPr>
              <a:t>tính thấm của vật liệu, thường giảm ở cả cường độ từ trường rất thấp </a:t>
            </a:r>
            <a:r>
              <a:rPr lang="vi-VN" sz="2400" dirty="0"/>
              <a:t>và ở cường độ trường cao, nơi vật liệu trở nên bão hòa.</a:t>
            </a:r>
            <a:endParaRPr lang="vi-VN" sz="2400" dirty="0">
              <a:solidFill>
                <a:srgbClr val="FF0000"/>
              </a:solidFill>
            </a:endParaRPr>
          </a:p>
        </p:txBody>
      </p:sp>
    </p:spTree>
    <p:extLst>
      <p:ext uri="{BB962C8B-B14F-4D97-AF65-F5344CB8AC3E}">
        <p14:creationId xmlns:p14="http://schemas.microsoft.com/office/powerpoint/2010/main" val="11441570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131840" y="260648"/>
            <a:ext cx="4320480" cy="817562"/>
          </a:xfrm>
          <a:solidFill>
            <a:srgbClr val="FFFF00"/>
          </a:solidFill>
        </p:spPr>
        <p:txBody>
          <a:bodyPr>
            <a:normAutofit/>
          </a:bodyPr>
          <a:lstStyle/>
          <a:p>
            <a:pPr eaLnBrk="1" hangingPunct="1"/>
            <a:r>
              <a:rPr lang="en-US" b="1" dirty="0" smtClean="0">
                <a:solidFill>
                  <a:srgbClr val="009900"/>
                </a:solidFill>
                <a:latin typeface="Times New Roman" pitchFamily="18" charset="0"/>
                <a:cs typeface="Times New Roman" pitchFamily="18" charset="0"/>
              </a:rPr>
              <a:t>2. </a:t>
            </a:r>
            <a:r>
              <a:rPr lang="en-US" b="1" dirty="0" err="1" smtClean="0">
                <a:solidFill>
                  <a:srgbClr val="009900"/>
                </a:solidFill>
                <a:latin typeface="Times New Roman" pitchFamily="18" charset="0"/>
                <a:cs typeface="Times New Roman" pitchFamily="18" charset="0"/>
              </a:rPr>
              <a:t>Che</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chắn</a:t>
            </a:r>
            <a:endParaRPr lang="en-US" b="1" dirty="0" smtClean="0">
              <a:solidFill>
                <a:srgbClr val="009900"/>
              </a:solidFill>
              <a:latin typeface="Times New Roman" pitchFamily="18" charset="0"/>
              <a:cs typeface="Times New Roman" pitchFamily="18" charset="0"/>
            </a:endParaRPr>
          </a:p>
        </p:txBody>
      </p:sp>
      <p:sp>
        <p:nvSpPr>
          <p:cNvPr id="3075" name="Rectangle 3"/>
          <p:cNvSpPr>
            <a:spLocks noGrp="1" noChangeArrowheads="1"/>
          </p:cNvSpPr>
          <p:nvPr>
            <p:ph type="body" idx="1"/>
          </p:nvPr>
        </p:nvSpPr>
        <p:spPr>
          <a:xfrm>
            <a:off x="427051" y="1124744"/>
            <a:ext cx="8013700" cy="792088"/>
          </a:xfrm>
        </p:spPr>
        <p:txBody>
          <a:bodyPr/>
          <a:lstStyle/>
          <a:p>
            <a:pPr>
              <a:buNone/>
            </a:pPr>
            <a:r>
              <a:rPr lang="vi-VN" dirty="0" smtClean="0">
                <a:solidFill>
                  <a:srgbClr val="0000CC"/>
                </a:solidFill>
                <a:latin typeface="Times New Roman" pitchFamily="18" charset="0"/>
                <a:cs typeface="Times New Roman" pitchFamily="18" charset="0"/>
              </a:rPr>
              <a:t>2.6. Che chắn từ trường</a:t>
            </a:r>
            <a:endParaRPr lang="en-US" dirty="0" smtClean="0">
              <a:solidFill>
                <a:srgbClr val="000099"/>
              </a:solidFill>
              <a:latin typeface="Times New Roman" pitchFamily="18" charset="0"/>
              <a:cs typeface="Times New Roman" pitchFamily="18" charset="0"/>
            </a:endParaRPr>
          </a:p>
        </p:txBody>
      </p:sp>
      <p:sp>
        <p:nvSpPr>
          <p:cNvPr id="7" name="Rectangle 3"/>
          <p:cNvSpPr txBox="1">
            <a:spLocks noChangeArrowheads="1"/>
          </p:cNvSpPr>
          <p:nvPr/>
        </p:nvSpPr>
        <p:spPr>
          <a:xfrm>
            <a:off x="450492" y="1916832"/>
            <a:ext cx="8081948" cy="432048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vi-VN" sz="2400" dirty="0"/>
              <a:t>Vì những hạn chế trên của che chắn thụ động, một thay thế được sử dụng với các trường tĩnh hoặc tần số thấp là </a:t>
            </a:r>
            <a:r>
              <a:rPr lang="vi-VN" sz="2400" b="1" dirty="0">
                <a:solidFill>
                  <a:srgbClr val="FF0000"/>
                </a:solidFill>
              </a:rPr>
              <a:t>che chắn tích cực</a:t>
            </a:r>
            <a:r>
              <a:rPr lang="vi-VN" sz="2400" dirty="0"/>
              <a:t>; </a:t>
            </a:r>
            <a:r>
              <a:rPr lang="vi-VN" sz="2400" dirty="0">
                <a:solidFill>
                  <a:srgbClr val="FF0000"/>
                </a:solidFill>
              </a:rPr>
              <a:t>sử dụng một trường được tạo ra bởi nam châm điện để hủy bỏ môi trường xung quanh trong một thể </a:t>
            </a:r>
            <a:r>
              <a:rPr lang="vi-VN" sz="2400" dirty="0" smtClean="0">
                <a:solidFill>
                  <a:srgbClr val="FF0000"/>
                </a:solidFill>
              </a:rPr>
              <a:t>tích</a:t>
            </a:r>
            <a:r>
              <a:rPr lang="vi-VN" sz="2400" dirty="0" smtClean="0"/>
              <a:t> </a:t>
            </a:r>
            <a:r>
              <a:rPr lang="vi-VN" sz="2400" dirty="0"/>
              <a:t>Solenoids và Helmholtz cuộn là các loại cuộn dây có thể được sử dụng cho mục đích này.</a:t>
            </a:r>
          </a:p>
        </p:txBody>
      </p:sp>
    </p:spTree>
    <p:extLst>
      <p:ext uri="{BB962C8B-B14F-4D97-AF65-F5344CB8AC3E}">
        <p14:creationId xmlns:p14="http://schemas.microsoft.com/office/powerpoint/2010/main" val="25583616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059832" y="260648"/>
            <a:ext cx="3816424" cy="817562"/>
          </a:xfrm>
          <a:solidFill>
            <a:srgbClr val="FFFF00"/>
          </a:solidFill>
        </p:spPr>
        <p:txBody>
          <a:bodyPr>
            <a:normAutofit/>
          </a:bodyPr>
          <a:lstStyle/>
          <a:p>
            <a:pPr eaLnBrk="1" hangingPunct="1"/>
            <a:r>
              <a:rPr lang="en-US" b="1" dirty="0" smtClean="0">
                <a:solidFill>
                  <a:srgbClr val="009900"/>
                </a:solidFill>
                <a:latin typeface="Times New Roman" pitchFamily="18" charset="0"/>
                <a:cs typeface="Times New Roman" pitchFamily="18" charset="0"/>
              </a:rPr>
              <a:t>2. </a:t>
            </a:r>
            <a:r>
              <a:rPr lang="en-US" b="1" dirty="0" err="1" smtClean="0">
                <a:solidFill>
                  <a:srgbClr val="009900"/>
                </a:solidFill>
                <a:latin typeface="Times New Roman" pitchFamily="18" charset="0"/>
                <a:cs typeface="Times New Roman" pitchFamily="18" charset="0"/>
              </a:rPr>
              <a:t>Che</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chắn</a:t>
            </a:r>
            <a:endParaRPr lang="en-US" b="1" dirty="0" smtClean="0">
              <a:solidFill>
                <a:srgbClr val="009900"/>
              </a:solidFill>
              <a:latin typeface="Times New Roman" pitchFamily="18" charset="0"/>
              <a:cs typeface="Times New Roman" pitchFamily="18" charset="0"/>
            </a:endParaRPr>
          </a:p>
        </p:txBody>
      </p:sp>
      <p:sp>
        <p:nvSpPr>
          <p:cNvPr id="3075" name="Rectangle 3"/>
          <p:cNvSpPr>
            <a:spLocks noGrp="1" noChangeArrowheads="1"/>
          </p:cNvSpPr>
          <p:nvPr>
            <p:ph type="body" idx="1"/>
          </p:nvPr>
        </p:nvSpPr>
        <p:spPr>
          <a:xfrm>
            <a:off x="427051" y="1124744"/>
            <a:ext cx="8013700" cy="792088"/>
          </a:xfrm>
        </p:spPr>
        <p:txBody>
          <a:bodyPr/>
          <a:lstStyle/>
          <a:p>
            <a:pPr>
              <a:buNone/>
            </a:pPr>
            <a:r>
              <a:rPr lang="vi-VN" dirty="0" smtClean="0">
                <a:solidFill>
                  <a:srgbClr val="0000CC"/>
                </a:solidFill>
                <a:latin typeface="Times New Roman" pitchFamily="18" charset="0"/>
                <a:cs typeface="Times New Roman" pitchFamily="18" charset="0"/>
              </a:rPr>
              <a:t>2.7. Một vài lưu ý</a:t>
            </a:r>
            <a:endParaRPr lang="en-US" dirty="0" smtClean="0">
              <a:solidFill>
                <a:srgbClr val="000099"/>
              </a:solidFill>
              <a:latin typeface="Times New Roman" pitchFamily="18" charset="0"/>
              <a:cs typeface="Times New Roman" pitchFamily="18" charset="0"/>
            </a:endParaRPr>
          </a:p>
        </p:txBody>
      </p:sp>
      <p:sp>
        <p:nvSpPr>
          <p:cNvPr id="7" name="Rectangle 3"/>
          <p:cNvSpPr txBox="1">
            <a:spLocks noChangeArrowheads="1"/>
          </p:cNvSpPr>
          <p:nvPr/>
        </p:nvSpPr>
        <p:spPr>
          <a:xfrm>
            <a:off x="450492" y="1700808"/>
            <a:ext cx="8081948" cy="4896544"/>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vi-VN" sz="2400" dirty="0"/>
              <a:t>Nói chung là tốt nhất </a:t>
            </a:r>
            <a:r>
              <a:rPr lang="vi-VN" sz="2400" dirty="0" smtClean="0"/>
              <a:t>tạo </a:t>
            </a:r>
            <a:r>
              <a:rPr lang="vi-VN" sz="2400" dirty="0" smtClean="0">
                <a:solidFill>
                  <a:srgbClr val="FF0000"/>
                </a:solidFill>
              </a:rPr>
              <a:t>một </a:t>
            </a:r>
            <a:r>
              <a:rPr lang="vi-VN" sz="2400" dirty="0">
                <a:solidFill>
                  <a:srgbClr val="FF0000"/>
                </a:solidFill>
              </a:rPr>
              <a:t>khoảng cách lớn </a:t>
            </a:r>
            <a:r>
              <a:rPr lang="vi-VN" sz="2400" dirty="0"/>
              <a:t>giữa các mạch được che chắn và các bức tường chắn của chúng. Các trường phát ra ngoài lá chắn và các trường mà thiết bị phải chịu, thường sẽ bị “pha loãng” càng nhiều thì </a:t>
            </a:r>
            <a:r>
              <a:rPr lang="vi-VN" sz="2400" dirty="0" smtClean="0"/>
              <a:t>càng tốt. </a:t>
            </a:r>
            <a:endParaRPr lang="vi-VN" sz="2400" dirty="0"/>
          </a:p>
          <a:p>
            <a:r>
              <a:rPr lang="vi-VN" sz="2400" dirty="0"/>
              <a:t>Trường hợp, vỏ có tường song song </a:t>
            </a:r>
            <a:r>
              <a:rPr lang="vi-VN" sz="2400" dirty="0" smtClean="0"/>
              <a:t>có </a:t>
            </a:r>
            <a:r>
              <a:rPr lang="vi-VN" sz="2400" dirty="0"/>
              <a:t>thể tích tụ ở tần số cộng hưởng, và chúng có thể gây ra các vấn đề SE. </a:t>
            </a:r>
            <a:r>
              <a:rPr lang="vi-VN" sz="2400" dirty="0">
                <a:solidFill>
                  <a:srgbClr val="FF0000"/>
                </a:solidFill>
              </a:rPr>
              <a:t>Các vỏ có hình dạng không </a:t>
            </a:r>
            <a:r>
              <a:rPr lang="vi-VN" sz="2400" dirty="0" smtClean="0">
                <a:solidFill>
                  <a:srgbClr val="FF0000"/>
                </a:solidFill>
              </a:rPr>
              <a:t>phẳng </a:t>
            </a:r>
            <a:r>
              <a:rPr lang="vi-VN" sz="2400" dirty="0">
                <a:solidFill>
                  <a:srgbClr val="FF0000"/>
                </a:solidFill>
              </a:rPr>
              <a:t>hoặc những bức tường cong hoặc không song song sẽ giúp ngăn chặn sự cộng </a:t>
            </a:r>
            <a:r>
              <a:rPr lang="vi-VN" sz="2400" dirty="0" smtClean="0">
                <a:solidFill>
                  <a:srgbClr val="FF0000"/>
                </a:solidFill>
              </a:rPr>
              <a:t>hưởng tốt hơn</a:t>
            </a:r>
            <a:r>
              <a:rPr lang="vi-VN" sz="2400" dirty="0" smtClean="0"/>
              <a:t>. </a:t>
            </a:r>
            <a:r>
              <a:rPr lang="vi-VN" sz="2400" dirty="0"/>
              <a:t>Khi các bức tường chắn </a:t>
            </a:r>
            <a:r>
              <a:rPr lang="vi-VN" sz="2400" dirty="0" smtClean="0"/>
              <a:t>song </a:t>
            </a:r>
            <a:r>
              <a:rPr lang="vi-VN" sz="2400" dirty="0"/>
              <a:t>song, hãy cố gắng ngăn chặn sự cộng hưởng vì chiều rộng, chiều cao hoặc chiều dài có thể ở cùng tần số. </a:t>
            </a:r>
            <a:r>
              <a:rPr lang="vi-VN" sz="2400" dirty="0">
                <a:solidFill>
                  <a:srgbClr val="00B050"/>
                </a:solidFill>
              </a:rPr>
              <a:t>Vì vậy, </a:t>
            </a:r>
            <a:r>
              <a:rPr lang="vi-VN" sz="2400" dirty="0" smtClean="0">
                <a:solidFill>
                  <a:srgbClr val="00B050"/>
                </a:solidFill>
              </a:rPr>
              <a:t>cố </a:t>
            </a:r>
            <a:r>
              <a:rPr lang="vi-VN" sz="2400" dirty="0">
                <a:solidFill>
                  <a:srgbClr val="00B050"/>
                </a:solidFill>
              </a:rPr>
              <a:t>gắng tránh các kích thước là bội số đơn giản của nhau</a:t>
            </a:r>
            <a:r>
              <a:rPr lang="vi-VN" sz="2400" dirty="0"/>
              <a:t>. Ví dụ. nếu chiều dài là 1,5 lần chiều rộng, cộng hưởng thứ hai của chiều rộng trùng với cộng hưởng thứ ba của chiều dài. Tốt nhất nên sử dụng kích thước tỷ lệ không chính xác, chẳng hạn như kích thước được cung cấp bởi chuỗi Fibonacci (mà người Hy Lạp biết là Golden Mean 0, 1, 1, 2, 3, 5, 8, 13, 21,34 …). </a:t>
            </a:r>
          </a:p>
        </p:txBody>
      </p:sp>
    </p:spTree>
    <p:extLst>
      <p:ext uri="{BB962C8B-B14F-4D97-AF65-F5344CB8AC3E}">
        <p14:creationId xmlns:p14="http://schemas.microsoft.com/office/powerpoint/2010/main" val="26425328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75656" y="260648"/>
            <a:ext cx="6768752" cy="817562"/>
          </a:xfrm>
          <a:solidFill>
            <a:srgbClr val="FFFF00"/>
          </a:solidFill>
        </p:spPr>
        <p:txBody>
          <a:bodyPr>
            <a:normAutofit fontScale="90000"/>
          </a:bodyPr>
          <a:lstStyle/>
          <a:p>
            <a:pPr eaLnBrk="1" hangingPunct="1"/>
            <a:r>
              <a:rPr lang="en-US" b="1" dirty="0" smtClean="0">
                <a:solidFill>
                  <a:srgbClr val="009900"/>
                </a:solidFill>
                <a:latin typeface="Times New Roman" pitchFamily="18" charset="0"/>
                <a:cs typeface="Times New Roman" pitchFamily="18" charset="0"/>
              </a:rPr>
              <a:t>1. </a:t>
            </a:r>
            <a:r>
              <a:rPr lang="en-US" b="1" dirty="0" err="1" smtClean="0">
                <a:solidFill>
                  <a:srgbClr val="009900"/>
                </a:solidFill>
                <a:latin typeface="Times New Roman" pitchFamily="18" charset="0"/>
                <a:cs typeface="Times New Roman" pitchFamily="18" charset="0"/>
              </a:rPr>
              <a:t>Cơ</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bản</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về</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che</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chắn</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điện</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từ</a:t>
            </a:r>
            <a:endParaRPr lang="en-US" b="1" dirty="0" smtClean="0">
              <a:solidFill>
                <a:srgbClr val="009900"/>
              </a:solidFill>
              <a:latin typeface="Times New Roman" pitchFamily="18" charset="0"/>
              <a:cs typeface="Times New Roman" pitchFamily="18" charset="0"/>
            </a:endParaRPr>
          </a:p>
        </p:txBody>
      </p:sp>
      <p:sp>
        <p:nvSpPr>
          <p:cNvPr id="3075" name="Rectangle 3"/>
          <p:cNvSpPr>
            <a:spLocks noGrp="1" noChangeArrowheads="1"/>
          </p:cNvSpPr>
          <p:nvPr>
            <p:ph type="body" idx="1"/>
          </p:nvPr>
        </p:nvSpPr>
        <p:spPr>
          <a:xfrm>
            <a:off x="427051" y="1124744"/>
            <a:ext cx="8013700" cy="792088"/>
          </a:xfrm>
        </p:spPr>
        <p:txBody>
          <a:bodyPr/>
          <a:lstStyle/>
          <a:p>
            <a:pPr eaLnBrk="1" hangingPunct="1">
              <a:buFontTx/>
              <a:buNone/>
            </a:pPr>
            <a:r>
              <a:rPr lang="vi-VN" dirty="0" smtClean="0">
                <a:solidFill>
                  <a:srgbClr val="0000CC"/>
                </a:solidFill>
                <a:latin typeface="Times New Roman" pitchFamily="18" charset="0"/>
                <a:cs typeface="Times New Roman" pitchFamily="18" charset="0"/>
              </a:rPr>
              <a:t>1.1. Khái niệm cơ bản</a:t>
            </a:r>
            <a:endParaRPr lang="en-US" dirty="0" smtClean="0">
              <a:solidFill>
                <a:srgbClr val="0000CC"/>
              </a:solidFill>
              <a:latin typeface="Times New Roman" pitchFamily="18" charset="0"/>
              <a:cs typeface="Times New Roman" pitchFamily="18" charset="0"/>
            </a:endParaRPr>
          </a:p>
        </p:txBody>
      </p:sp>
      <p:sp>
        <p:nvSpPr>
          <p:cNvPr id="7" name="Rectangle 3"/>
          <p:cNvSpPr txBox="1">
            <a:spLocks noChangeArrowheads="1"/>
          </p:cNvSpPr>
          <p:nvPr/>
        </p:nvSpPr>
        <p:spPr>
          <a:xfrm>
            <a:off x="450492" y="1916832"/>
            <a:ext cx="8013700" cy="4536504"/>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vi-VN" dirty="0">
                <a:latin typeface="+mj-lt"/>
              </a:rPr>
              <a:t>Che chắn được coi là tốt cũng có thể đạt được bằng cách bố trí tất cả các dây dẫn và các linh kiện rất gần với một tấm kim loại. Các PCB có mặt phẳng đất được tạo ra bởi các thiết bị gắn bề mặt thấp, được khuyến nghị cho các ưu điểm EMC. Mặc dù các PCB như vậy có thể yêu cầu che chắn bổ </a:t>
            </a:r>
            <a:r>
              <a:rPr lang="vi-VN" dirty="0" smtClean="0">
                <a:latin typeface="+mj-lt"/>
              </a:rPr>
              <a:t>sung, </a:t>
            </a:r>
            <a:r>
              <a:rPr lang="vi-VN" dirty="0">
                <a:latin typeface="+mj-lt"/>
              </a:rPr>
              <a:t>nó không cần phải có hiệu quả che chắn (SE Shielding Effectiveness) cao, và do đó sẽ dễ dàng hơn trong chế tạo ra và chi phí ít hơn</a:t>
            </a:r>
            <a:r>
              <a:rPr lang="vi-VN" dirty="0" smtClean="0">
                <a:latin typeface="+mj-lt"/>
              </a:rPr>
              <a:t>.</a:t>
            </a:r>
          </a:p>
          <a:p>
            <a:endParaRPr lang="vi-VN" dirty="0" smtClean="0">
              <a:latin typeface="+mj-lt"/>
            </a:endParaRPr>
          </a:p>
          <a:p>
            <a:r>
              <a:rPr lang="vi-VN" dirty="0">
                <a:latin typeface="+mj-lt"/>
              </a:rPr>
              <a:t>Một mức độ bảo vệ hữu ích có thể đạt được trong lắp ráp thiết bị điện tử </a:t>
            </a:r>
            <a:r>
              <a:rPr lang="vi-VN" dirty="0" smtClean="0">
                <a:latin typeface="+mj-lt"/>
              </a:rPr>
              <a:t>bằng cách </a:t>
            </a:r>
            <a:r>
              <a:rPr lang="vi-VN" dirty="0">
                <a:latin typeface="+mj-lt"/>
              </a:rPr>
              <a:t>bố </a:t>
            </a:r>
            <a:r>
              <a:rPr lang="vi-VN" dirty="0" smtClean="0">
                <a:latin typeface="+mj-lt"/>
              </a:rPr>
              <a:t>trí </a:t>
            </a:r>
            <a:r>
              <a:rPr lang="vi-VN" dirty="0">
                <a:latin typeface="+mj-lt"/>
              </a:rPr>
              <a:t>các thiết bị điện tử và cáp bên trong của chúng rất gần với bề mặt kim loại được nối </a:t>
            </a:r>
            <a:r>
              <a:rPr lang="vi-VN" dirty="0" smtClean="0">
                <a:latin typeface="+mj-lt"/>
              </a:rPr>
              <a:t>đất, </a:t>
            </a:r>
            <a:r>
              <a:rPr lang="vi-VN" dirty="0">
                <a:latin typeface="+mj-lt"/>
              </a:rPr>
              <a:t>và liên kết trực tiếp đất với nó thay vì sử dụng hệ thống tiếp địa sao an toàn dựa trên dây xanh/vàng. Kỹ thuật này thường sử dụng các tấm lắp ráp hoặc khung gầm mạ kẽm, có thể giúp tránh được các vỏ bọc SE có giá thành cao</a:t>
            </a:r>
          </a:p>
          <a:p>
            <a:pPr>
              <a:buFontTx/>
              <a:buNone/>
            </a:pPr>
            <a:endParaRPr lang="en-US" dirty="0" smtClean="0">
              <a:solidFill>
                <a:srgbClr val="0000CC"/>
              </a:solidFill>
              <a:latin typeface="+mj-lt"/>
              <a:cs typeface="Times New Roman" pitchFamily="18" charset="0"/>
            </a:endParaRPr>
          </a:p>
        </p:txBody>
      </p:sp>
    </p:spTree>
    <p:extLst>
      <p:ext uri="{BB962C8B-B14F-4D97-AF65-F5344CB8AC3E}">
        <p14:creationId xmlns:p14="http://schemas.microsoft.com/office/powerpoint/2010/main" val="39122232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75656" y="260648"/>
            <a:ext cx="6768752" cy="817562"/>
          </a:xfrm>
          <a:solidFill>
            <a:srgbClr val="FFFF00"/>
          </a:solidFill>
        </p:spPr>
        <p:txBody>
          <a:bodyPr>
            <a:normAutofit fontScale="90000"/>
          </a:bodyPr>
          <a:lstStyle/>
          <a:p>
            <a:pPr eaLnBrk="1" hangingPunct="1"/>
            <a:r>
              <a:rPr lang="en-US" b="1" dirty="0" smtClean="0">
                <a:solidFill>
                  <a:srgbClr val="009900"/>
                </a:solidFill>
                <a:latin typeface="Times New Roman" pitchFamily="18" charset="0"/>
                <a:cs typeface="Times New Roman" pitchFamily="18" charset="0"/>
              </a:rPr>
              <a:t>1. </a:t>
            </a:r>
            <a:r>
              <a:rPr lang="en-US" b="1" dirty="0" err="1" smtClean="0">
                <a:solidFill>
                  <a:srgbClr val="009900"/>
                </a:solidFill>
                <a:latin typeface="Times New Roman" pitchFamily="18" charset="0"/>
                <a:cs typeface="Times New Roman" pitchFamily="18" charset="0"/>
              </a:rPr>
              <a:t>Cơ</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bản</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về</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che</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chắn</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điện</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từ</a:t>
            </a:r>
            <a:endParaRPr lang="en-US" b="1" dirty="0" smtClean="0">
              <a:solidFill>
                <a:srgbClr val="009900"/>
              </a:solidFill>
              <a:latin typeface="Times New Roman" pitchFamily="18" charset="0"/>
              <a:cs typeface="Times New Roman" pitchFamily="18" charset="0"/>
            </a:endParaRPr>
          </a:p>
        </p:txBody>
      </p:sp>
      <p:sp>
        <p:nvSpPr>
          <p:cNvPr id="3075" name="Rectangle 3"/>
          <p:cNvSpPr>
            <a:spLocks noGrp="1" noChangeArrowheads="1"/>
          </p:cNvSpPr>
          <p:nvPr>
            <p:ph type="body" idx="1"/>
          </p:nvPr>
        </p:nvSpPr>
        <p:spPr>
          <a:xfrm>
            <a:off x="427051" y="1124744"/>
            <a:ext cx="8013700" cy="792088"/>
          </a:xfrm>
        </p:spPr>
        <p:txBody>
          <a:bodyPr/>
          <a:lstStyle/>
          <a:p>
            <a:pPr eaLnBrk="1" hangingPunct="1">
              <a:buFontTx/>
              <a:buNone/>
            </a:pPr>
            <a:r>
              <a:rPr lang="vi-VN" dirty="0" smtClean="0">
                <a:solidFill>
                  <a:srgbClr val="0000CC"/>
                </a:solidFill>
                <a:latin typeface="Times New Roman" pitchFamily="18" charset="0"/>
                <a:cs typeface="Times New Roman" pitchFamily="18" charset="0"/>
              </a:rPr>
              <a:t>1.2 Nhắc lại về EMI</a:t>
            </a:r>
            <a:endParaRPr lang="en-US" dirty="0" smtClean="0">
              <a:solidFill>
                <a:srgbClr val="0000CC"/>
              </a:solidFill>
              <a:latin typeface="Times New Roman" pitchFamily="18" charset="0"/>
              <a:cs typeface="Times New Roman" pitchFamily="18" charset="0"/>
            </a:endParaRPr>
          </a:p>
        </p:txBody>
      </p:sp>
      <p:sp>
        <p:nvSpPr>
          <p:cNvPr id="7" name="Rectangle 3"/>
          <p:cNvSpPr txBox="1">
            <a:spLocks noChangeArrowheads="1"/>
          </p:cNvSpPr>
          <p:nvPr/>
        </p:nvSpPr>
        <p:spPr>
          <a:xfrm>
            <a:off x="450492" y="1772816"/>
            <a:ext cx="8013700" cy="4536504"/>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vi-VN" dirty="0">
                <a:latin typeface="+mj-lt"/>
              </a:rPr>
              <a:t>EMI (nhiễu điện từ) là một quá trình mà năng lượng điện từ gây nhiễu được truyền từ một thiết bị điện tử </a:t>
            </a:r>
            <a:r>
              <a:rPr lang="vi-VN" dirty="0" smtClean="0">
                <a:latin typeface="+mj-lt"/>
              </a:rPr>
              <a:t>này sang </a:t>
            </a:r>
            <a:r>
              <a:rPr lang="vi-VN" dirty="0">
                <a:latin typeface="+mj-lt"/>
              </a:rPr>
              <a:t>một thiết bị khác thông </a:t>
            </a:r>
            <a:r>
              <a:rPr lang="vi-VN" dirty="0" smtClean="0">
                <a:latin typeface="+mj-lt"/>
              </a:rPr>
              <a:t>qua </a:t>
            </a:r>
            <a:r>
              <a:rPr lang="vi-VN" dirty="0">
                <a:latin typeface="+mj-lt"/>
              </a:rPr>
              <a:t>nhiễu bức xạ hoặc nhiễu dẫn, hoặc cả hai. Trong các linh kiện, thiết bị và hệ thống điện tử, EMI có thể ảnh hưởng xấu đến hiệu suất của chúng. Mục tiêu của tất cả các nhà thiết kế điện tử là đạt được EMC </a:t>
            </a:r>
            <a:r>
              <a:rPr lang="vi-VN" dirty="0" smtClean="0">
                <a:latin typeface="+mj-lt"/>
              </a:rPr>
              <a:t>cao trong </a:t>
            </a:r>
            <a:r>
              <a:rPr lang="vi-VN" dirty="0">
                <a:latin typeface="+mj-lt"/>
              </a:rPr>
              <a:t>thiết kế của họ. Không chỉ để đảm bảo hoạt động phù hợp, mà còn đáp ứng các yêu cầu bắt buộc khác nhau </a:t>
            </a:r>
            <a:r>
              <a:rPr lang="vi-VN" dirty="0" smtClean="0">
                <a:latin typeface="+mj-lt"/>
              </a:rPr>
              <a:t>về </a:t>
            </a:r>
            <a:r>
              <a:rPr lang="vi-VN" dirty="0">
                <a:latin typeface="+mj-lt"/>
              </a:rPr>
              <a:t>EMC áp đặt bởi </a:t>
            </a:r>
            <a:r>
              <a:rPr lang="vi-VN" dirty="0" smtClean="0">
                <a:latin typeface="+mj-lt"/>
              </a:rPr>
              <a:t>các tiêu chuẩn trên </a:t>
            </a:r>
            <a:r>
              <a:rPr lang="vi-VN" dirty="0">
                <a:latin typeface="+mj-lt"/>
              </a:rPr>
              <a:t>toàn thế giới</a:t>
            </a:r>
            <a:r>
              <a:rPr lang="vi-VN" dirty="0" smtClean="0">
                <a:latin typeface="+mj-lt"/>
              </a:rPr>
              <a:t>.</a:t>
            </a:r>
          </a:p>
          <a:p>
            <a:pPr marL="0" indent="0">
              <a:buNone/>
            </a:pPr>
            <a:endParaRPr lang="vi-VN" dirty="0" smtClean="0">
              <a:latin typeface="+mj-lt"/>
            </a:endParaRPr>
          </a:p>
          <a:p>
            <a:r>
              <a:rPr lang="vi-VN" dirty="0">
                <a:latin typeface="+mj-lt"/>
              </a:rPr>
              <a:t>Xu </a:t>
            </a:r>
            <a:r>
              <a:rPr lang="vi-VN" dirty="0" smtClean="0">
                <a:latin typeface="+mj-lt"/>
              </a:rPr>
              <a:t>hướng </a:t>
            </a:r>
            <a:r>
              <a:rPr lang="vi-VN" dirty="0">
                <a:latin typeface="+mj-lt"/>
              </a:rPr>
              <a:t>các thiết bị điện tử ngày nay nhanh hơn, nhỏ hơn và kỹ thuật số hơn là tương tự. Hầu hết các thiết bị ngày nay đều chứa các mạch kỹ thuật số. Nhà thiết kế kỹ thuật số ngày nay phải tạo ra một bảng mạch có </a:t>
            </a:r>
            <a:r>
              <a:rPr lang="vi-VN" dirty="0">
                <a:solidFill>
                  <a:srgbClr val="FF0000"/>
                </a:solidFill>
                <a:latin typeface="+mj-lt"/>
              </a:rPr>
              <a:t>EMI thấp nhất có thể</a:t>
            </a:r>
            <a:r>
              <a:rPr lang="vi-VN" dirty="0">
                <a:latin typeface="+mj-lt"/>
              </a:rPr>
              <a:t>, kết hợp với </a:t>
            </a:r>
            <a:r>
              <a:rPr lang="vi-VN" dirty="0">
                <a:solidFill>
                  <a:srgbClr val="0070C0"/>
                </a:solidFill>
                <a:latin typeface="+mj-lt"/>
              </a:rPr>
              <a:t>tốc độ xử lý và hoạt động cao nhất có thể</a:t>
            </a:r>
            <a:r>
              <a:rPr lang="vi-VN" dirty="0">
                <a:latin typeface="+mj-lt"/>
              </a:rPr>
              <a:t>; nói chung giữ nó </a:t>
            </a:r>
            <a:r>
              <a:rPr lang="vi-VN" dirty="0">
                <a:solidFill>
                  <a:schemeClr val="accent2"/>
                </a:solidFill>
                <a:latin typeface="+mj-lt"/>
              </a:rPr>
              <a:t>càng nhỏ càng tốt</a:t>
            </a:r>
            <a:r>
              <a:rPr lang="vi-VN" dirty="0">
                <a:latin typeface="+mj-lt"/>
              </a:rPr>
              <a:t>. </a:t>
            </a:r>
          </a:p>
          <a:p>
            <a:pPr>
              <a:buFontTx/>
              <a:buNone/>
            </a:pPr>
            <a:endParaRPr lang="en-US" dirty="0" smtClean="0">
              <a:solidFill>
                <a:srgbClr val="0000CC"/>
              </a:solidFill>
              <a:latin typeface="+mj-lt"/>
              <a:cs typeface="Times New Roman" pitchFamily="18" charset="0"/>
            </a:endParaRPr>
          </a:p>
        </p:txBody>
      </p:sp>
    </p:spTree>
    <p:extLst>
      <p:ext uri="{BB962C8B-B14F-4D97-AF65-F5344CB8AC3E}">
        <p14:creationId xmlns:p14="http://schemas.microsoft.com/office/powerpoint/2010/main" val="39122232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75656" y="260648"/>
            <a:ext cx="6768752" cy="817562"/>
          </a:xfrm>
          <a:solidFill>
            <a:srgbClr val="FFFF00"/>
          </a:solidFill>
        </p:spPr>
        <p:txBody>
          <a:bodyPr>
            <a:normAutofit fontScale="90000"/>
          </a:bodyPr>
          <a:lstStyle/>
          <a:p>
            <a:pPr eaLnBrk="1" hangingPunct="1"/>
            <a:r>
              <a:rPr lang="en-US" b="1" dirty="0" smtClean="0">
                <a:solidFill>
                  <a:srgbClr val="009900"/>
                </a:solidFill>
                <a:latin typeface="Times New Roman" pitchFamily="18" charset="0"/>
                <a:cs typeface="Times New Roman" pitchFamily="18" charset="0"/>
              </a:rPr>
              <a:t>1. </a:t>
            </a:r>
            <a:r>
              <a:rPr lang="en-US" b="1" dirty="0" err="1" smtClean="0">
                <a:solidFill>
                  <a:srgbClr val="009900"/>
                </a:solidFill>
                <a:latin typeface="Times New Roman" pitchFamily="18" charset="0"/>
                <a:cs typeface="Times New Roman" pitchFamily="18" charset="0"/>
              </a:rPr>
              <a:t>Cơ</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bản</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về</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che</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chắn</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điện</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từ</a:t>
            </a:r>
            <a:endParaRPr lang="en-US" b="1" dirty="0" smtClean="0">
              <a:solidFill>
                <a:srgbClr val="009900"/>
              </a:solidFill>
              <a:latin typeface="Times New Roman" pitchFamily="18" charset="0"/>
              <a:cs typeface="Times New Roman" pitchFamily="18" charset="0"/>
            </a:endParaRPr>
          </a:p>
        </p:txBody>
      </p:sp>
      <p:sp>
        <p:nvSpPr>
          <p:cNvPr id="3075" name="Rectangle 3"/>
          <p:cNvSpPr>
            <a:spLocks noGrp="1" noChangeArrowheads="1"/>
          </p:cNvSpPr>
          <p:nvPr>
            <p:ph type="body" idx="1"/>
          </p:nvPr>
        </p:nvSpPr>
        <p:spPr>
          <a:xfrm>
            <a:off x="427051" y="1124744"/>
            <a:ext cx="8013700" cy="792088"/>
          </a:xfrm>
        </p:spPr>
        <p:txBody>
          <a:bodyPr/>
          <a:lstStyle/>
          <a:p>
            <a:pPr eaLnBrk="1" hangingPunct="1">
              <a:buFontTx/>
              <a:buNone/>
            </a:pPr>
            <a:r>
              <a:rPr lang="vi-VN" dirty="0" smtClean="0">
                <a:solidFill>
                  <a:srgbClr val="0000CC"/>
                </a:solidFill>
                <a:latin typeface="Times New Roman" pitchFamily="18" charset="0"/>
                <a:cs typeface="Times New Roman" pitchFamily="18" charset="0"/>
              </a:rPr>
              <a:t>1.3 Mức phát xạ EMI</a:t>
            </a:r>
            <a:endParaRPr lang="en-US" dirty="0" smtClean="0">
              <a:solidFill>
                <a:srgbClr val="0000CC"/>
              </a:solidFill>
              <a:latin typeface="Times New Roman" pitchFamily="18" charset="0"/>
              <a:cs typeface="Times New Roman" pitchFamily="18" charset="0"/>
            </a:endParaRPr>
          </a:p>
        </p:txBody>
      </p:sp>
      <p:sp>
        <p:nvSpPr>
          <p:cNvPr id="7" name="Rectangle 3"/>
          <p:cNvSpPr txBox="1">
            <a:spLocks noChangeArrowheads="1"/>
          </p:cNvSpPr>
          <p:nvPr/>
        </p:nvSpPr>
        <p:spPr>
          <a:xfrm>
            <a:off x="450492" y="1772816"/>
            <a:ext cx="8013700" cy="482453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Tx/>
              <a:buNone/>
            </a:pPr>
            <a:r>
              <a:rPr lang="vi-VN" sz="2400" dirty="0">
                <a:latin typeface="+mj-lt"/>
              </a:rPr>
              <a:t>Đối với các mạch nhỏ có kích thước nhỏ hơn kích thước cộng hưởng, mức phát xạ sóng phẳng được tạo ra bởi các vòng này có thể được tính bằng phương trình sau</a:t>
            </a:r>
            <a:r>
              <a:rPr lang="vi-VN" sz="2400" dirty="0" smtClean="0">
                <a:latin typeface="+mj-lt"/>
              </a:rPr>
              <a:t>:</a:t>
            </a:r>
          </a:p>
          <a:p>
            <a:pPr>
              <a:buFontTx/>
              <a:buNone/>
            </a:pPr>
            <a:endParaRPr lang="vi-VN" sz="2400" dirty="0">
              <a:solidFill>
                <a:srgbClr val="0000CC"/>
              </a:solidFill>
              <a:latin typeface="+mj-lt"/>
              <a:cs typeface="Times New Roman" pitchFamily="18" charset="0"/>
            </a:endParaRPr>
          </a:p>
          <a:p>
            <a:pPr marL="0" indent="0">
              <a:buNone/>
            </a:pPr>
            <a:r>
              <a:rPr lang="vi-VN" sz="2400" dirty="0">
                <a:latin typeface="+mj-lt"/>
              </a:rPr>
              <a:t>Where:</a:t>
            </a:r>
          </a:p>
          <a:p>
            <a:r>
              <a:rPr lang="vi-VN" sz="2400" dirty="0">
                <a:latin typeface="+mj-lt"/>
              </a:rPr>
              <a:t>E = microvolts/meter</a:t>
            </a:r>
          </a:p>
          <a:p>
            <a:r>
              <a:rPr lang="vi-VN" sz="2400" dirty="0">
                <a:latin typeface="+mj-lt"/>
              </a:rPr>
              <a:t>A = radiating loop area in cm</a:t>
            </a:r>
            <a:r>
              <a:rPr lang="vi-VN" sz="2400" baseline="30000" dirty="0">
                <a:latin typeface="+mj-lt"/>
              </a:rPr>
              <a:t>2</a:t>
            </a:r>
            <a:endParaRPr lang="vi-VN" sz="2400" dirty="0">
              <a:latin typeface="+mj-lt"/>
            </a:endParaRPr>
          </a:p>
          <a:p>
            <a:r>
              <a:rPr lang="vi-VN" sz="2400" dirty="0">
                <a:latin typeface="+mj-lt"/>
              </a:rPr>
              <a:t>I = current in amps</a:t>
            </a:r>
          </a:p>
          <a:p>
            <a:r>
              <a:rPr lang="en-US" sz="2400" dirty="0">
                <a:latin typeface="+mj-lt"/>
              </a:rPr>
              <a:t>f</a:t>
            </a:r>
            <a:r>
              <a:rPr lang="vi-VN" sz="2400" dirty="0">
                <a:latin typeface="+mj-lt"/>
              </a:rPr>
              <a:t> = frequency in MHz</a:t>
            </a:r>
          </a:p>
          <a:p>
            <a:r>
              <a:rPr lang="vi-VN" sz="2400" dirty="0">
                <a:latin typeface="+mj-lt"/>
              </a:rPr>
              <a:t>D = measurement distance in meters</a:t>
            </a:r>
          </a:p>
          <a:p>
            <a:r>
              <a:rPr lang="vi-VN" sz="2400" dirty="0">
                <a:solidFill>
                  <a:srgbClr val="FF0000"/>
                </a:solidFill>
                <a:latin typeface="+mj-lt"/>
              </a:rPr>
              <a:t>S = shielding effectiveness ratio</a:t>
            </a:r>
          </a:p>
          <a:p>
            <a:pPr>
              <a:buFontTx/>
              <a:buNone/>
            </a:pPr>
            <a:endParaRPr lang="en-US" sz="2400" dirty="0" smtClean="0">
              <a:solidFill>
                <a:srgbClr val="0000CC"/>
              </a:solidFill>
              <a:latin typeface="+mj-lt"/>
              <a:cs typeface="Times New Roman" pitchFamily="18" charset="0"/>
            </a:endParaRPr>
          </a:p>
        </p:txBody>
      </p:sp>
      <mc:AlternateContent xmlns:mc="http://schemas.openxmlformats.org/markup-compatibility/2006" xmlns:a14="http://schemas.microsoft.com/office/drawing/2010/main">
        <mc:Choice Requires="a14">
          <p:sp>
            <p:nvSpPr>
              <p:cNvPr id="2" name="Rectangle 1"/>
              <p:cNvSpPr/>
              <p:nvPr/>
            </p:nvSpPr>
            <p:spPr>
              <a:xfrm>
                <a:off x="3995936" y="3068960"/>
                <a:ext cx="2371710" cy="764697"/>
              </a:xfrm>
              <a:prstGeom prst="rect">
                <a:avLst/>
              </a:prstGeom>
            </p:spPr>
            <p:txBody>
              <a:bodyPr wrap="square">
                <a:spAutoFit/>
              </a:bodyPr>
              <a:lstStyle/>
              <a:p>
                <a14:m>
                  <m:oMath xmlns:m="http://schemas.openxmlformats.org/officeDocument/2006/math">
                    <m:r>
                      <a:rPr lang="en-US" sz="2800" i="1">
                        <a:latin typeface="Cambria Math"/>
                        <a:ea typeface="Times New Roman"/>
                        <a:cs typeface="Times New Roman"/>
                      </a:rPr>
                      <m:t>𝐸</m:t>
                    </m:r>
                    <m:r>
                      <a:rPr lang="en-US" sz="2800" i="1">
                        <a:latin typeface="Cambria Math"/>
                        <a:ea typeface="Times New Roman"/>
                        <a:cs typeface="Times New Roman"/>
                      </a:rPr>
                      <m:t>=1,3</m:t>
                    </m:r>
                    <m:f>
                      <m:fPr>
                        <m:ctrlPr>
                          <a:rPr lang="vi-VN" sz="2800" i="1">
                            <a:effectLst/>
                            <a:latin typeface="Cambria Math"/>
                          </a:rPr>
                        </m:ctrlPr>
                      </m:fPr>
                      <m:num>
                        <m:r>
                          <a:rPr lang="en-US" sz="2800" i="1">
                            <a:effectLst/>
                            <a:latin typeface="Cambria Math"/>
                            <a:ea typeface="Times New Roman"/>
                            <a:cs typeface="Times New Roman"/>
                          </a:rPr>
                          <m:t>𝐴</m:t>
                        </m:r>
                        <m:r>
                          <a:rPr lang="en-US" sz="2800" i="1">
                            <a:effectLst/>
                            <a:latin typeface="Cambria Math"/>
                            <a:ea typeface="Times New Roman"/>
                            <a:cs typeface="Times New Roman"/>
                          </a:rPr>
                          <m:t>.</m:t>
                        </m:r>
                        <m:r>
                          <a:rPr lang="en-US" sz="2800" i="1">
                            <a:effectLst/>
                            <a:latin typeface="Cambria Math"/>
                            <a:ea typeface="Times New Roman"/>
                            <a:cs typeface="Times New Roman"/>
                          </a:rPr>
                          <m:t>𝐼</m:t>
                        </m:r>
                        <m:r>
                          <a:rPr lang="en-US" sz="2800" i="1">
                            <a:effectLst/>
                            <a:latin typeface="Cambria Math"/>
                            <a:ea typeface="Times New Roman"/>
                            <a:cs typeface="Times New Roman"/>
                          </a:rPr>
                          <m:t>.</m:t>
                        </m:r>
                        <m:sSup>
                          <m:sSupPr>
                            <m:ctrlPr>
                              <a:rPr lang="vi-VN" sz="2800" i="1">
                                <a:effectLst/>
                                <a:latin typeface="Cambria Math"/>
                              </a:rPr>
                            </m:ctrlPr>
                          </m:sSupPr>
                          <m:e>
                            <m:r>
                              <a:rPr lang="en-US" sz="2800" i="1">
                                <a:effectLst/>
                                <a:latin typeface="Cambria Math"/>
                                <a:ea typeface="Times New Roman"/>
                                <a:cs typeface="Times New Roman"/>
                              </a:rPr>
                              <m:t>𝑓</m:t>
                            </m:r>
                          </m:e>
                          <m:sup>
                            <m:r>
                              <a:rPr lang="en-US" sz="2800" i="1">
                                <a:effectLst/>
                                <a:latin typeface="Cambria Math"/>
                                <a:ea typeface="Times New Roman"/>
                                <a:cs typeface="Times New Roman"/>
                              </a:rPr>
                              <m:t>2</m:t>
                            </m:r>
                          </m:sup>
                        </m:sSup>
                      </m:num>
                      <m:den>
                        <m:r>
                          <a:rPr lang="en-US" sz="2800" i="1">
                            <a:effectLst/>
                            <a:latin typeface="Cambria Math"/>
                            <a:ea typeface="Times New Roman"/>
                            <a:cs typeface="Times New Roman"/>
                          </a:rPr>
                          <m:t>𝐷</m:t>
                        </m:r>
                        <m:r>
                          <a:rPr lang="en-US" sz="2800" i="1">
                            <a:effectLst/>
                            <a:latin typeface="Cambria Math"/>
                            <a:ea typeface="Times New Roman"/>
                            <a:cs typeface="Times New Roman"/>
                          </a:rPr>
                          <m:t>.</m:t>
                        </m:r>
                        <m:r>
                          <a:rPr lang="en-US" sz="2800" i="1">
                            <a:effectLst/>
                            <a:latin typeface="Cambria Math"/>
                            <a:ea typeface="Times New Roman"/>
                            <a:cs typeface="Times New Roman"/>
                          </a:rPr>
                          <m:t>𝑆</m:t>
                        </m:r>
                      </m:den>
                    </m:f>
                  </m:oMath>
                </a14:m>
                <a:r>
                  <a:rPr lang="en-US" sz="2800" dirty="0">
                    <a:effectLst/>
                    <a:latin typeface="Times New Roman"/>
                    <a:ea typeface="Times New Roman"/>
                  </a:rPr>
                  <a:t> </a:t>
                </a:r>
                <a:endParaRPr lang="vi-VN" sz="2800" dirty="0"/>
              </a:p>
            </p:txBody>
          </p:sp>
        </mc:Choice>
        <mc:Fallback xmlns="">
          <p:sp>
            <p:nvSpPr>
              <p:cNvPr id="2" name="Rectangle 1"/>
              <p:cNvSpPr>
                <a:spLocks noRot="1" noChangeAspect="1" noMove="1" noResize="1" noEditPoints="1" noAdjustHandles="1" noChangeArrowheads="1" noChangeShapeType="1" noTextEdit="1"/>
              </p:cNvSpPr>
              <p:nvPr/>
            </p:nvSpPr>
            <p:spPr>
              <a:xfrm>
                <a:off x="3995936" y="3068960"/>
                <a:ext cx="2371710" cy="764697"/>
              </a:xfrm>
              <a:prstGeom prst="rect">
                <a:avLst/>
              </a:prstGeom>
              <a:blipFill rotWithShape="1">
                <a:blip r:embed="rId2"/>
                <a:stretch>
                  <a:fillRect/>
                </a:stretch>
              </a:blipFill>
            </p:spPr>
            <p:txBody>
              <a:bodyPr/>
              <a:lstStyle/>
              <a:p>
                <a:r>
                  <a:rPr lang="vi-VN">
                    <a:noFill/>
                  </a:rPr>
                  <a:t> </a:t>
                </a:r>
              </a:p>
            </p:txBody>
          </p:sp>
        </mc:Fallback>
      </mc:AlternateContent>
    </p:spTree>
    <p:extLst>
      <p:ext uri="{BB962C8B-B14F-4D97-AF65-F5344CB8AC3E}">
        <p14:creationId xmlns:p14="http://schemas.microsoft.com/office/powerpoint/2010/main" val="39122232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75656" y="260648"/>
            <a:ext cx="6768752" cy="817562"/>
          </a:xfrm>
          <a:solidFill>
            <a:srgbClr val="FFFF00"/>
          </a:solidFill>
        </p:spPr>
        <p:txBody>
          <a:bodyPr>
            <a:normAutofit fontScale="90000"/>
          </a:bodyPr>
          <a:lstStyle/>
          <a:p>
            <a:pPr eaLnBrk="1" hangingPunct="1"/>
            <a:r>
              <a:rPr lang="en-US" b="1" dirty="0" smtClean="0">
                <a:solidFill>
                  <a:srgbClr val="009900"/>
                </a:solidFill>
                <a:latin typeface="Times New Roman" pitchFamily="18" charset="0"/>
                <a:cs typeface="Times New Roman" pitchFamily="18" charset="0"/>
              </a:rPr>
              <a:t>1. </a:t>
            </a:r>
            <a:r>
              <a:rPr lang="en-US" b="1" dirty="0" err="1" smtClean="0">
                <a:solidFill>
                  <a:srgbClr val="009900"/>
                </a:solidFill>
                <a:latin typeface="Times New Roman" pitchFamily="18" charset="0"/>
                <a:cs typeface="Times New Roman" pitchFamily="18" charset="0"/>
              </a:rPr>
              <a:t>Cơ</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bản</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về</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che</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chắn</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điện</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từ</a:t>
            </a:r>
            <a:endParaRPr lang="en-US" b="1" dirty="0" smtClean="0">
              <a:solidFill>
                <a:srgbClr val="009900"/>
              </a:solidFill>
              <a:latin typeface="Times New Roman" pitchFamily="18" charset="0"/>
              <a:cs typeface="Times New Roman" pitchFamily="18" charset="0"/>
            </a:endParaRPr>
          </a:p>
        </p:txBody>
      </p:sp>
      <p:sp>
        <p:nvSpPr>
          <p:cNvPr id="3075" name="Rectangle 3"/>
          <p:cNvSpPr>
            <a:spLocks noGrp="1" noChangeArrowheads="1"/>
          </p:cNvSpPr>
          <p:nvPr>
            <p:ph type="body" idx="1"/>
          </p:nvPr>
        </p:nvSpPr>
        <p:spPr>
          <a:xfrm>
            <a:off x="427051" y="1124744"/>
            <a:ext cx="8013700" cy="792088"/>
          </a:xfrm>
        </p:spPr>
        <p:txBody>
          <a:bodyPr/>
          <a:lstStyle/>
          <a:p>
            <a:pPr eaLnBrk="1" hangingPunct="1">
              <a:buFontTx/>
              <a:buNone/>
            </a:pPr>
            <a:r>
              <a:rPr lang="vi-VN" b="1" dirty="0" smtClean="0">
                <a:solidFill>
                  <a:srgbClr val="0000CC"/>
                </a:solidFill>
                <a:latin typeface="Times New Roman" pitchFamily="18" charset="0"/>
                <a:cs typeface="Times New Roman" pitchFamily="18" charset="0"/>
              </a:rPr>
              <a:t>1.3 Mức phát xạ EMI</a:t>
            </a:r>
            <a:endParaRPr lang="en-US" b="1" dirty="0" smtClean="0">
              <a:solidFill>
                <a:srgbClr val="0000CC"/>
              </a:solidFill>
              <a:latin typeface="Times New Roman" pitchFamily="18" charset="0"/>
              <a:cs typeface="Times New Roman" pitchFamily="18" charset="0"/>
            </a:endParaRPr>
          </a:p>
        </p:txBody>
      </p:sp>
      <p:sp>
        <p:nvSpPr>
          <p:cNvPr id="7" name="Rectangle 3"/>
          <p:cNvSpPr txBox="1">
            <a:spLocks noChangeArrowheads="1"/>
          </p:cNvSpPr>
          <p:nvPr/>
        </p:nvSpPr>
        <p:spPr>
          <a:xfrm>
            <a:off x="450492" y="1700808"/>
            <a:ext cx="8225964" cy="453650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vi-VN" sz="2300" dirty="0">
                <a:latin typeface="+mj-lt"/>
              </a:rPr>
              <a:t>Tính nhạy cảm bức xạ, tăng tuyến tính với tần số </a:t>
            </a:r>
            <a:r>
              <a:rPr lang="en-US" sz="2300" dirty="0" err="1">
                <a:latin typeface="+mj-lt"/>
              </a:rPr>
              <a:t>tín</a:t>
            </a:r>
            <a:r>
              <a:rPr lang="en-US" sz="2300" dirty="0">
                <a:latin typeface="+mj-lt"/>
              </a:rPr>
              <a:t> </a:t>
            </a:r>
            <a:r>
              <a:rPr lang="en-US" sz="2300" dirty="0" err="1">
                <a:latin typeface="+mj-lt"/>
              </a:rPr>
              <a:t>hiệu</a:t>
            </a:r>
            <a:r>
              <a:rPr lang="en-US" sz="2300" dirty="0">
                <a:latin typeface="+mj-lt"/>
              </a:rPr>
              <a:t> </a:t>
            </a:r>
            <a:r>
              <a:rPr lang="en-US" sz="2300" dirty="0" err="1">
                <a:latin typeface="+mj-lt"/>
              </a:rPr>
              <a:t>nhiễu</a:t>
            </a:r>
            <a:r>
              <a:rPr lang="vi-VN" sz="2300" dirty="0">
                <a:latin typeface="+mj-lt"/>
              </a:rPr>
              <a:t>. Đối với các mạch nhỏ có kích thước nhỏ hơn kích thước cộng hưởng, điện áp cực đại gây ra trên mạch bởi một sóng phẳng tới của dải hẹp trong băng thông của nó được cho bởi:</a:t>
            </a:r>
          </a:p>
          <a:p>
            <a:pPr>
              <a:buNone/>
            </a:pPr>
            <a:r>
              <a:rPr lang="vi-VN" sz="2300" dirty="0" smtClean="0">
                <a:latin typeface="+mj-lt"/>
              </a:rPr>
              <a:t>     </a:t>
            </a:r>
            <a:r>
              <a:rPr lang="vi-VN" sz="2300" b="1" dirty="0" smtClean="0">
                <a:latin typeface="+mj-lt"/>
              </a:rPr>
              <a:t>V</a:t>
            </a:r>
            <a:r>
              <a:rPr lang="vi-VN" sz="2300" b="1" baseline="-25000" dirty="0" smtClean="0">
                <a:latin typeface="+mj-lt"/>
              </a:rPr>
              <a:t>i</a:t>
            </a:r>
            <a:r>
              <a:rPr lang="vi-VN" sz="2300" b="1" dirty="0">
                <a:latin typeface="+mj-lt"/>
              </a:rPr>
              <a:t> = 2πεAB</a:t>
            </a:r>
            <a:r>
              <a:rPr lang="vi-VN" sz="2300" b="1" baseline="-25000" dirty="0">
                <a:latin typeface="+mj-lt"/>
              </a:rPr>
              <a:t>pb</a:t>
            </a:r>
            <a:r>
              <a:rPr lang="vi-VN" sz="2300" b="1" dirty="0">
                <a:latin typeface="+mj-lt"/>
              </a:rPr>
              <a:t>/λS</a:t>
            </a:r>
          </a:p>
          <a:p>
            <a:pPr marL="0" indent="0">
              <a:buNone/>
            </a:pPr>
            <a:r>
              <a:rPr lang="vi-VN" sz="2300" dirty="0" smtClean="0">
                <a:latin typeface="+mj-lt"/>
              </a:rPr>
              <a:t>Where</a:t>
            </a:r>
            <a:r>
              <a:rPr lang="vi-VN" sz="2300" dirty="0">
                <a:latin typeface="+mj-lt"/>
              </a:rPr>
              <a:t>:</a:t>
            </a:r>
            <a:br>
              <a:rPr lang="vi-VN" sz="2300" dirty="0">
                <a:latin typeface="+mj-lt"/>
              </a:rPr>
            </a:br>
            <a:r>
              <a:rPr lang="vi-VN" sz="2300" dirty="0">
                <a:latin typeface="+mj-lt"/>
              </a:rPr>
              <a:t>V</a:t>
            </a:r>
            <a:r>
              <a:rPr lang="vi-VN" sz="2300" baseline="-25000" dirty="0">
                <a:latin typeface="+mj-lt"/>
              </a:rPr>
              <a:t>i</a:t>
            </a:r>
            <a:r>
              <a:rPr lang="vi-VN" sz="2300" dirty="0">
                <a:latin typeface="+mj-lt"/>
              </a:rPr>
              <a:t> = volts induced into the loop</a:t>
            </a:r>
            <a:br>
              <a:rPr lang="vi-VN" sz="2300" dirty="0">
                <a:latin typeface="+mj-lt"/>
              </a:rPr>
            </a:br>
            <a:r>
              <a:rPr lang="vi-VN" sz="2300" dirty="0">
                <a:latin typeface="+mj-lt"/>
              </a:rPr>
              <a:t>ε = field strength of incident wave in V/m</a:t>
            </a:r>
            <a:br>
              <a:rPr lang="vi-VN" sz="2300" dirty="0">
                <a:latin typeface="+mj-lt"/>
              </a:rPr>
            </a:br>
            <a:r>
              <a:rPr lang="vi-VN" sz="2300" dirty="0">
                <a:latin typeface="+mj-lt"/>
              </a:rPr>
              <a:t>A = circuit capture area in square meters</a:t>
            </a:r>
            <a:br>
              <a:rPr lang="vi-VN" sz="2300" dirty="0">
                <a:latin typeface="+mj-lt"/>
              </a:rPr>
            </a:br>
            <a:r>
              <a:rPr lang="vi-VN" sz="2300" dirty="0">
                <a:latin typeface="+mj-lt"/>
              </a:rPr>
              <a:t>B</a:t>
            </a:r>
            <a:r>
              <a:rPr lang="vi-VN" sz="2300" baseline="-25000" dirty="0">
                <a:latin typeface="+mj-lt"/>
              </a:rPr>
              <a:t>pb</a:t>
            </a:r>
            <a:r>
              <a:rPr lang="vi-VN" sz="2300" dirty="0">
                <a:latin typeface="+mj-lt"/>
              </a:rPr>
              <a:t> = passband bandwidth response</a:t>
            </a:r>
            <a:br>
              <a:rPr lang="vi-VN" sz="2300" dirty="0">
                <a:latin typeface="+mj-lt"/>
              </a:rPr>
            </a:br>
            <a:r>
              <a:rPr lang="vi-VN" sz="2300" dirty="0">
                <a:latin typeface="+mj-lt"/>
              </a:rPr>
              <a:t>λ = wavelength in meters of incident </a:t>
            </a:r>
            <a:r>
              <a:rPr lang="vi-VN" sz="2300" dirty="0" smtClean="0">
                <a:latin typeface="+mj-lt"/>
              </a:rPr>
              <a:t>wave</a:t>
            </a:r>
          </a:p>
          <a:p>
            <a:pPr marL="0" indent="0">
              <a:buNone/>
            </a:pPr>
            <a:r>
              <a:rPr lang="vi-VN" sz="2300" dirty="0">
                <a:solidFill>
                  <a:srgbClr val="FF0000"/>
                </a:solidFill>
                <a:latin typeface="+mj-lt"/>
              </a:rPr>
              <a:t>S = shielding effectiveness ratio</a:t>
            </a:r>
            <a:endParaRPr lang="en-US" sz="2300" dirty="0" smtClean="0">
              <a:solidFill>
                <a:srgbClr val="FF0000"/>
              </a:solidFill>
              <a:latin typeface="+mj-lt"/>
              <a:cs typeface="Times New Roman" pitchFamily="18" charset="0"/>
            </a:endParaRPr>
          </a:p>
        </p:txBody>
      </p:sp>
    </p:spTree>
    <p:extLst>
      <p:ext uri="{BB962C8B-B14F-4D97-AF65-F5344CB8AC3E}">
        <p14:creationId xmlns:p14="http://schemas.microsoft.com/office/powerpoint/2010/main" val="12906944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75656" y="260648"/>
            <a:ext cx="6768752" cy="817562"/>
          </a:xfrm>
          <a:solidFill>
            <a:srgbClr val="FFFF00"/>
          </a:solidFill>
        </p:spPr>
        <p:txBody>
          <a:bodyPr>
            <a:normAutofit fontScale="90000"/>
          </a:bodyPr>
          <a:lstStyle/>
          <a:p>
            <a:pPr eaLnBrk="1" hangingPunct="1"/>
            <a:r>
              <a:rPr lang="en-US" b="1" dirty="0" smtClean="0">
                <a:solidFill>
                  <a:srgbClr val="009900"/>
                </a:solidFill>
                <a:latin typeface="Times New Roman" pitchFamily="18" charset="0"/>
                <a:cs typeface="Times New Roman" pitchFamily="18" charset="0"/>
              </a:rPr>
              <a:t>1. </a:t>
            </a:r>
            <a:r>
              <a:rPr lang="en-US" b="1" dirty="0" err="1" smtClean="0">
                <a:solidFill>
                  <a:srgbClr val="009900"/>
                </a:solidFill>
                <a:latin typeface="Times New Roman" pitchFamily="18" charset="0"/>
                <a:cs typeface="Times New Roman" pitchFamily="18" charset="0"/>
              </a:rPr>
              <a:t>Cơ</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bản</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về</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che</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chắn</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điện</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từ</a:t>
            </a:r>
            <a:endParaRPr lang="en-US" b="1" dirty="0" smtClean="0">
              <a:solidFill>
                <a:srgbClr val="009900"/>
              </a:solidFill>
              <a:latin typeface="Times New Roman" pitchFamily="18" charset="0"/>
              <a:cs typeface="Times New Roman" pitchFamily="18" charset="0"/>
            </a:endParaRPr>
          </a:p>
        </p:txBody>
      </p:sp>
      <p:sp>
        <p:nvSpPr>
          <p:cNvPr id="3075" name="Rectangle 3"/>
          <p:cNvSpPr>
            <a:spLocks noGrp="1" noChangeArrowheads="1"/>
          </p:cNvSpPr>
          <p:nvPr>
            <p:ph type="body" idx="1"/>
          </p:nvPr>
        </p:nvSpPr>
        <p:spPr>
          <a:xfrm>
            <a:off x="427051" y="1124744"/>
            <a:ext cx="8013700" cy="792088"/>
          </a:xfrm>
        </p:spPr>
        <p:txBody>
          <a:bodyPr/>
          <a:lstStyle/>
          <a:p>
            <a:pPr eaLnBrk="1" hangingPunct="1">
              <a:buFontTx/>
              <a:buNone/>
            </a:pPr>
            <a:r>
              <a:rPr lang="vi-VN" dirty="0" smtClean="0">
                <a:solidFill>
                  <a:srgbClr val="0000CC"/>
                </a:solidFill>
                <a:latin typeface="Times New Roman" pitchFamily="18" charset="0"/>
                <a:cs typeface="Times New Roman" pitchFamily="18" charset="0"/>
              </a:rPr>
              <a:t>1.3 Mức phát xạ EMI</a:t>
            </a:r>
            <a:endParaRPr lang="en-US" dirty="0" smtClean="0">
              <a:solidFill>
                <a:srgbClr val="0000CC"/>
              </a:solidFill>
              <a:latin typeface="Times New Roman" pitchFamily="18" charset="0"/>
              <a:cs typeface="Times New Roman" pitchFamily="18" charset="0"/>
            </a:endParaRPr>
          </a:p>
        </p:txBody>
      </p:sp>
      <p:sp>
        <p:nvSpPr>
          <p:cNvPr id="7" name="Rectangle 3"/>
          <p:cNvSpPr txBox="1">
            <a:spLocks noChangeArrowheads="1"/>
          </p:cNvSpPr>
          <p:nvPr/>
        </p:nvSpPr>
        <p:spPr>
          <a:xfrm>
            <a:off x="450492" y="1700808"/>
            <a:ext cx="8013700" cy="4536504"/>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vi-VN" dirty="0" smtClean="0">
                <a:latin typeface="+mj-lt"/>
              </a:rPr>
              <a:t>Qua hai </a:t>
            </a:r>
            <a:r>
              <a:rPr lang="vi-VN" dirty="0">
                <a:latin typeface="+mj-lt"/>
              </a:rPr>
              <a:t>công </a:t>
            </a:r>
            <a:r>
              <a:rPr lang="vi-VN" dirty="0" smtClean="0">
                <a:latin typeface="+mj-lt"/>
              </a:rPr>
              <a:t>thức trên, </a:t>
            </a:r>
            <a:r>
              <a:rPr lang="vi-VN" dirty="0">
                <a:latin typeface="+mj-lt"/>
              </a:rPr>
              <a:t>chúng ta có thể rút ra một số kết luận. Đối với phát thải, </a:t>
            </a:r>
            <a:r>
              <a:rPr lang="vi-VN" dirty="0">
                <a:solidFill>
                  <a:srgbClr val="00B050"/>
                </a:solidFill>
                <a:latin typeface="+mj-lt"/>
              </a:rPr>
              <a:t>cường độ </a:t>
            </a:r>
            <a:r>
              <a:rPr lang="vi-VN" dirty="0" smtClean="0">
                <a:solidFill>
                  <a:srgbClr val="00B050"/>
                </a:solidFill>
                <a:latin typeface="+mj-lt"/>
              </a:rPr>
              <a:t>từ trường (</a:t>
            </a:r>
            <a:r>
              <a:rPr lang="vi-VN" b="1" dirty="0" smtClean="0">
                <a:solidFill>
                  <a:srgbClr val="00B050"/>
                </a:solidFill>
              </a:rPr>
              <a:t>ε)</a:t>
            </a:r>
            <a:r>
              <a:rPr lang="vi-VN" dirty="0" smtClean="0">
                <a:solidFill>
                  <a:srgbClr val="00B050"/>
                </a:solidFill>
                <a:latin typeface="+mj-lt"/>
              </a:rPr>
              <a:t> </a:t>
            </a:r>
            <a:r>
              <a:rPr lang="vi-VN" dirty="0">
                <a:solidFill>
                  <a:srgbClr val="00B050"/>
                </a:solidFill>
                <a:latin typeface="+mj-lt"/>
              </a:rPr>
              <a:t>được kiểm soát bởi đặc điểm kỹ thuật </a:t>
            </a:r>
            <a:r>
              <a:rPr lang="vi-VN" dirty="0">
                <a:latin typeface="+mj-lt"/>
              </a:rPr>
              <a:t>phải được đáp ứng hoặc bằng mức phát thải cao nhất cho phép đối với môi </a:t>
            </a:r>
            <a:r>
              <a:rPr lang="vi-VN" dirty="0" smtClean="0">
                <a:latin typeface="+mj-lt"/>
              </a:rPr>
              <a:t>từ trường </a:t>
            </a:r>
            <a:r>
              <a:rPr lang="vi-VN" dirty="0">
                <a:latin typeface="+mj-lt"/>
              </a:rPr>
              <a:t>mà thiết bị hoạt động. </a:t>
            </a:r>
            <a:r>
              <a:rPr lang="vi-VN" dirty="0">
                <a:solidFill>
                  <a:srgbClr val="FF0000"/>
                </a:solidFill>
                <a:latin typeface="+mj-lt"/>
              </a:rPr>
              <a:t>Khoảng cách được thiết </a:t>
            </a:r>
            <a:r>
              <a:rPr lang="vi-VN" dirty="0" smtClean="0">
                <a:solidFill>
                  <a:srgbClr val="FF0000"/>
                </a:solidFill>
                <a:latin typeface="+mj-lt"/>
              </a:rPr>
              <a:t>lập</a:t>
            </a:r>
            <a:r>
              <a:rPr lang="vi-VN" dirty="0" smtClean="0">
                <a:latin typeface="+mj-lt"/>
              </a:rPr>
              <a:t> (D) </a:t>
            </a:r>
            <a:r>
              <a:rPr lang="vi-VN" dirty="0">
                <a:solidFill>
                  <a:srgbClr val="FF0000"/>
                </a:solidFill>
                <a:latin typeface="+mj-lt"/>
              </a:rPr>
              <a:t>theo đặc điểm kỹ thuật</a:t>
            </a:r>
            <a:r>
              <a:rPr lang="vi-VN" dirty="0">
                <a:latin typeface="+mj-lt"/>
              </a:rPr>
              <a:t>, chẳng hạn như ba mét đối với yêu cầu của FCC 15, hoặc bằng khoảng cách từ nguồn đến thiết bị của năng lượng bức xạ. Nói chung, những yếu tố này nằm </a:t>
            </a:r>
            <a:r>
              <a:rPr lang="vi-VN" dirty="0">
                <a:solidFill>
                  <a:srgbClr val="0070C0"/>
                </a:solidFill>
                <a:latin typeface="+mj-lt"/>
              </a:rPr>
              <a:t>ngoài tầm kiểm soát của </a:t>
            </a:r>
            <a:r>
              <a:rPr lang="vi-VN" dirty="0" smtClean="0">
                <a:solidFill>
                  <a:srgbClr val="0070C0"/>
                </a:solidFill>
                <a:latin typeface="+mj-lt"/>
              </a:rPr>
              <a:t>người </a:t>
            </a:r>
            <a:r>
              <a:rPr lang="vi-VN" dirty="0">
                <a:solidFill>
                  <a:srgbClr val="0070C0"/>
                </a:solidFill>
                <a:latin typeface="+mj-lt"/>
              </a:rPr>
              <a:t>thiết kế thiết bị</a:t>
            </a:r>
            <a:r>
              <a:rPr lang="vi-VN" dirty="0" smtClean="0">
                <a:latin typeface="+mj-lt"/>
              </a:rPr>
              <a:t>.</a:t>
            </a:r>
          </a:p>
          <a:p>
            <a:pPr marL="0" indent="0">
              <a:buNone/>
            </a:pPr>
            <a:endParaRPr lang="vi-VN" dirty="0" smtClean="0">
              <a:latin typeface="+mj-lt"/>
            </a:endParaRPr>
          </a:p>
          <a:p>
            <a:r>
              <a:rPr lang="vi-VN" dirty="0" smtClean="0">
                <a:latin typeface="+mj-lt"/>
              </a:rPr>
              <a:t>Bây </a:t>
            </a:r>
            <a:r>
              <a:rPr lang="vi-VN" dirty="0">
                <a:latin typeface="+mj-lt"/>
              </a:rPr>
              <a:t>giờ chúng ta đi đến các yếu tố mà nhà thiết kế có thể kiểm soát. Chúng ta thấy rằng </a:t>
            </a:r>
            <a:r>
              <a:rPr lang="vi-VN" dirty="0">
                <a:solidFill>
                  <a:srgbClr val="FF0000"/>
                </a:solidFill>
                <a:latin typeface="+mj-lt"/>
              </a:rPr>
              <a:t>tần </a:t>
            </a:r>
            <a:r>
              <a:rPr lang="vi-VN" dirty="0" smtClean="0">
                <a:solidFill>
                  <a:srgbClr val="FF0000"/>
                </a:solidFill>
                <a:latin typeface="+mj-lt"/>
              </a:rPr>
              <a:t>số </a:t>
            </a:r>
            <a:r>
              <a:rPr lang="vi-VN" dirty="0">
                <a:solidFill>
                  <a:srgbClr val="FF0000"/>
                </a:solidFill>
                <a:latin typeface="+mj-lt"/>
              </a:rPr>
              <a:t>bình phương</a:t>
            </a:r>
            <a:r>
              <a:rPr lang="vi-VN" dirty="0">
                <a:latin typeface="+mj-lt"/>
              </a:rPr>
              <a:t>; do đó, lượng phát thải tăng theo cấp số nhân khi tăng tần số. Điều này giải thích lý do tại sao các </a:t>
            </a:r>
            <a:r>
              <a:rPr lang="vi-VN" dirty="0">
                <a:solidFill>
                  <a:srgbClr val="FF0000"/>
                </a:solidFill>
                <a:latin typeface="+mj-lt"/>
              </a:rPr>
              <a:t>thiết bị tần số cao lại có mạch nhiều nhiễu hơn</a:t>
            </a:r>
            <a:r>
              <a:rPr lang="vi-VN" dirty="0">
                <a:latin typeface="+mj-lt"/>
              </a:rPr>
              <a:t>. Phát thải cũng </a:t>
            </a:r>
            <a:r>
              <a:rPr lang="vi-VN" dirty="0">
                <a:solidFill>
                  <a:srgbClr val="00B050"/>
                </a:solidFill>
                <a:latin typeface="+mj-lt"/>
              </a:rPr>
              <a:t>tăng lên tuyến tính với dòng điện</a:t>
            </a:r>
            <a:r>
              <a:rPr lang="vi-VN" dirty="0">
                <a:latin typeface="+mj-lt"/>
              </a:rPr>
              <a:t>. Vì vậy, </a:t>
            </a:r>
            <a:r>
              <a:rPr lang="vi-VN" dirty="0" smtClean="0">
                <a:latin typeface="+mj-lt"/>
              </a:rPr>
              <a:t>khả năng gây nhiễu (EMI) nhiều nhất là </a:t>
            </a:r>
            <a:r>
              <a:rPr lang="vi-VN" dirty="0">
                <a:latin typeface="+mj-lt"/>
              </a:rPr>
              <a:t>mạch tần số và dòng </a:t>
            </a:r>
            <a:r>
              <a:rPr lang="vi-VN" dirty="0" smtClean="0">
                <a:latin typeface="+mj-lt"/>
              </a:rPr>
              <a:t>điện.</a:t>
            </a:r>
            <a:endParaRPr lang="vi-VN" dirty="0">
              <a:latin typeface="+mj-lt"/>
            </a:endParaRPr>
          </a:p>
          <a:p>
            <a:endParaRPr lang="vi-VN" dirty="0">
              <a:latin typeface="+mj-lt"/>
            </a:endParaRPr>
          </a:p>
        </p:txBody>
      </p:sp>
    </p:spTree>
    <p:extLst>
      <p:ext uri="{BB962C8B-B14F-4D97-AF65-F5344CB8AC3E}">
        <p14:creationId xmlns:p14="http://schemas.microsoft.com/office/powerpoint/2010/main" val="12906944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75656" y="260648"/>
            <a:ext cx="6768752" cy="817562"/>
          </a:xfrm>
          <a:solidFill>
            <a:srgbClr val="FFFF00"/>
          </a:solidFill>
        </p:spPr>
        <p:txBody>
          <a:bodyPr>
            <a:normAutofit fontScale="90000"/>
          </a:bodyPr>
          <a:lstStyle/>
          <a:p>
            <a:pPr eaLnBrk="1" hangingPunct="1"/>
            <a:r>
              <a:rPr lang="en-US" b="1" dirty="0" smtClean="0">
                <a:solidFill>
                  <a:srgbClr val="009900"/>
                </a:solidFill>
                <a:latin typeface="Times New Roman" pitchFamily="18" charset="0"/>
                <a:cs typeface="Times New Roman" pitchFamily="18" charset="0"/>
              </a:rPr>
              <a:t>1. </a:t>
            </a:r>
            <a:r>
              <a:rPr lang="en-US" b="1" dirty="0" err="1" smtClean="0">
                <a:solidFill>
                  <a:srgbClr val="009900"/>
                </a:solidFill>
                <a:latin typeface="Times New Roman" pitchFamily="18" charset="0"/>
                <a:cs typeface="Times New Roman" pitchFamily="18" charset="0"/>
              </a:rPr>
              <a:t>Cơ</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bản</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về</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che</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chắn</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điện</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từ</a:t>
            </a:r>
            <a:endParaRPr lang="en-US" b="1" dirty="0" smtClean="0">
              <a:solidFill>
                <a:srgbClr val="009900"/>
              </a:solidFill>
              <a:latin typeface="Times New Roman" pitchFamily="18" charset="0"/>
              <a:cs typeface="Times New Roman" pitchFamily="18" charset="0"/>
            </a:endParaRPr>
          </a:p>
        </p:txBody>
      </p:sp>
      <p:sp>
        <p:nvSpPr>
          <p:cNvPr id="3075" name="Rectangle 3"/>
          <p:cNvSpPr>
            <a:spLocks noGrp="1" noChangeArrowheads="1"/>
          </p:cNvSpPr>
          <p:nvPr>
            <p:ph type="body" idx="1"/>
          </p:nvPr>
        </p:nvSpPr>
        <p:spPr>
          <a:xfrm>
            <a:off x="427051" y="1124744"/>
            <a:ext cx="8013700" cy="792088"/>
          </a:xfrm>
        </p:spPr>
        <p:txBody>
          <a:bodyPr/>
          <a:lstStyle/>
          <a:p>
            <a:pPr eaLnBrk="1" hangingPunct="1">
              <a:buFontTx/>
              <a:buNone/>
            </a:pPr>
            <a:r>
              <a:rPr lang="vi-VN" dirty="0" smtClean="0">
                <a:solidFill>
                  <a:srgbClr val="0000CC"/>
                </a:solidFill>
                <a:latin typeface="Times New Roman" pitchFamily="18" charset="0"/>
                <a:cs typeface="Times New Roman" pitchFamily="18" charset="0"/>
              </a:rPr>
              <a:t>1.3 Mức phát xạ EMI</a:t>
            </a:r>
            <a:endParaRPr lang="en-US" dirty="0" smtClean="0">
              <a:solidFill>
                <a:srgbClr val="0000CC"/>
              </a:solidFill>
              <a:latin typeface="Times New Roman" pitchFamily="18" charset="0"/>
              <a:cs typeface="Times New Roman" pitchFamily="18" charset="0"/>
            </a:endParaRPr>
          </a:p>
        </p:txBody>
      </p:sp>
      <p:sp>
        <p:nvSpPr>
          <p:cNvPr id="7" name="Rectangle 3"/>
          <p:cNvSpPr txBox="1">
            <a:spLocks noChangeArrowheads="1"/>
          </p:cNvSpPr>
          <p:nvPr/>
        </p:nvSpPr>
        <p:spPr>
          <a:xfrm>
            <a:off x="450492" y="1916832"/>
            <a:ext cx="8013700" cy="4536504"/>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vi-VN" dirty="0" smtClean="0"/>
              <a:t>Lượng </a:t>
            </a:r>
            <a:r>
              <a:rPr lang="vi-VN" dirty="0"/>
              <a:t>phát thải cũng </a:t>
            </a:r>
            <a:r>
              <a:rPr lang="vi-VN" dirty="0">
                <a:solidFill>
                  <a:srgbClr val="0070C0"/>
                </a:solidFill>
              </a:rPr>
              <a:t>tăng theo diện tích vòng </a:t>
            </a:r>
            <a:r>
              <a:rPr lang="vi-VN" dirty="0" smtClean="0">
                <a:solidFill>
                  <a:srgbClr val="0070C0"/>
                </a:solidFill>
              </a:rPr>
              <a:t>lặp (A)</a:t>
            </a:r>
            <a:r>
              <a:rPr lang="vi-VN" dirty="0" smtClean="0"/>
              <a:t>.</a:t>
            </a:r>
            <a:endParaRPr lang="vi-VN" dirty="0"/>
          </a:p>
          <a:p>
            <a:r>
              <a:rPr lang="vi-VN" dirty="0" smtClean="0"/>
              <a:t>Nhà </a:t>
            </a:r>
            <a:r>
              <a:rPr lang="vi-VN" dirty="0"/>
              <a:t>thiết kế phải </a:t>
            </a:r>
            <a:r>
              <a:rPr lang="vi-VN" dirty="0">
                <a:solidFill>
                  <a:srgbClr val="FF0000"/>
                </a:solidFill>
              </a:rPr>
              <a:t>kiểm soát diện tích vòng</a:t>
            </a:r>
            <a:r>
              <a:rPr lang="vi-VN" dirty="0"/>
              <a:t> khi tần số và dòng điện đã được thiết lập. Đặc biệt đối với các mạch cao tần và dòng điện </a:t>
            </a:r>
            <a:r>
              <a:rPr lang="vi-VN" dirty="0" smtClean="0"/>
              <a:t>lớn, </a:t>
            </a:r>
            <a:r>
              <a:rPr lang="vi-VN" dirty="0" smtClean="0">
                <a:solidFill>
                  <a:srgbClr val="FF0000"/>
                </a:solidFill>
              </a:rPr>
              <a:t>diện tích </a:t>
            </a:r>
            <a:r>
              <a:rPr lang="vi-VN" dirty="0">
                <a:solidFill>
                  <a:srgbClr val="FF0000"/>
                </a:solidFill>
              </a:rPr>
              <a:t>vòng lặp phải được giữ ở mức tối thiểu</a:t>
            </a:r>
            <a:r>
              <a:rPr lang="vi-VN" dirty="0"/>
              <a:t>. Điều này phải được thực hiện </a:t>
            </a:r>
            <a:r>
              <a:rPr lang="vi-VN" dirty="0" smtClean="0"/>
              <a:t>ngay ban </a:t>
            </a:r>
            <a:r>
              <a:rPr lang="vi-VN" dirty="0"/>
              <a:t>đầu thiết kế. </a:t>
            </a:r>
            <a:r>
              <a:rPr lang="vi-VN" dirty="0" smtClean="0"/>
              <a:t>Sẽ </a:t>
            </a:r>
            <a:r>
              <a:rPr lang="vi-VN" dirty="0"/>
              <a:t>là quá khó khăn và tốn kém để làm điều này một khi PCB được thiết kế, và thậm chí sản xuất.</a:t>
            </a:r>
          </a:p>
          <a:p>
            <a:r>
              <a:rPr lang="vi-VN" b="1" dirty="0">
                <a:solidFill>
                  <a:srgbClr val="FF0000"/>
                </a:solidFill>
              </a:rPr>
              <a:t>Một khi </a:t>
            </a:r>
            <a:r>
              <a:rPr lang="vi-VN" b="1" dirty="0" smtClean="0">
                <a:solidFill>
                  <a:srgbClr val="FF0000"/>
                </a:solidFill>
              </a:rPr>
              <a:t>các đại lượng </a:t>
            </a:r>
            <a:r>
              <a:rPr lang="vi-VN" b="1" dirty="0">
                <a:solidFill>
                  <a:srgbClr val="FF0000"/>
                </a:solidFill>
              </a:rPr>
              <a:t>tần số, dòng điện và vòng lặp đã được thiết lập và mạch không đáp ứng được các yêu cầu phát thải của nó, chúng ta thấy rằng chỉ có một yếu tố còn lại trong phương trình trên là: che chắn!</a:t>
            </a:r>
          </a:p>
        </p:txBody>
      </p:sp>
    </p:spTree>
    <p:extLst>
      <p:ext uri="{BB962C8B-B14F-4D97-AF65-F5344CB8AC3E}">
        <p14:creationId xmlns:p14="http://schemas.microsoft.com/office/powerpoint/2010/main" val="39122232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75656" y="260648"/>
            <a:ext cx="6768752" cy="817562"/>
          </a:xfrm>
          <a:solidFill>
            <a:srgbClr val="FFFF00"/>
          </a:solidFill>
        </p:spPr>
        <p:txBody>
          <a:bodyPr>
            <a:normAutofit fontScale="90000"/>
          </a:bodyPr>
          <a:lstStyle/>
          <a:p>
            <a:pPr eaLnBrk="1" hangingPunct="1"/>
            <a:r>
              <a:rPr lang="en-US" b="1" dirty="0" smtClean="0">
                <a:solidFill>
                  <a:srgbClr val="009900"/>
                </a:solidFill>
                <a:latin typeface="Times New Roman" pitchFamily="18" charset="0"/>
                <a:cs typeface="Times New Roman" pitchFamily="18" charset="0"/>
              </a:rPr>
              <a:t>1. </a:t>
            </a:r>
            <a:r>
              <a:rPr lang="en-US" b="1" dirty="0" err="1" smtClean="0">
                <a:solidFill>
                  <a:srgbClr val="009900"/>
                </a:solidFill>
                <a:latin typeface="Times New Roman" pitchFamily="18" charset="0"/>
                <a:cs typeface="Times New Roman" pitchFamily="18" charset="0"/>
              </a:rPr>
              <a:t>Cơ</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bản</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về</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che</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chắn</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điện</a:t>
            </a:r>
            <a:r>
              <a:rPr lang="en-US" b="1" dirty="0" smtClean="0">
                <a:solidFill>
                  <a:srgbClr val="009900"/>
                </a:solidFill>
                <a:latin typeface="Times New Roman" pitchFamily="18" charset="0"/>
                <a:cs typeface="Times New Roman" pitchFamily="18" charset="0"/>
              </a:rPr>
              <a:t> </a:t>
            </a:r>
            <a:r>
              <a:rPr lang="en-US" b="1" dirty="0" err="1" smtClean="0">
                <a:solidFill>
                  <a:srgbClr val="009900"/>
                </a:solidFill>
                <a:latin typeface="Times New Roman" pitchFamily="18" charset="0"/>
                <a:cs typeface="Times New Roman" pitchFamily="18" charset="0"/>
              </a:rPr>
              <a:t>từ</a:t>
            </a:r>
            <a:endParaRPr lang="en-US" b="1" dirty="0" smtClean="0">
              <a:solidFill>
                <a:srgbClr val="009900"/>
              </a:solidFill>
              <a:latin typeface="Times New Roman" pitchFamily="18" charset="0"/>
              <a:cs typeface="Times New Roman" pitchFamily="18" charset="0"/>
            </a:endParaRPr>
          </a:p>
        </p:txBody>
      </p:sp>
      <p:sp>
        <p:nvSpPr>
          <p:cNvPr id="3075" name="Rectangle 3"/>
          <p:cNvSpPr>
            <a:spLocks noGrp="1" noChangeArrowheads="1"/>
          </p:cNvSpPr>
          <p:nvPr>
            <p:ph type="body" idx="1"/>
          </p:nvPr>
        </p:nvSpPr>
        <p:spPr>
          <a:xfrm>
            <a:off x="427051" y="1124744"/>
            <a:ext cx="8013700" cy="792088"/>
          </a:xfrm>
        </p:spPr>
        <p:txBody>
          <a:bodyPr/>
          <a:lstStyle/>
          <a:p>
            <a:pPr eaLnBrk="1" hangingPunct="1">
              <a:buFontTx/>
              <a:buNone/>
            </a:pPr>
            <a:r>
              <a:rPr lang="vi-VN" dirty="0" smtClean="0">
                <a:solidFill>
                  <a:srgbClr val="0000CC"/>
                </a:solidFill>
                <a:latin typeface="Times New Roman" pitchFamily="18" charset="0"/>
                <a:cs typeface="Times New Roman" pitchFamily="18" charset="0"/>
              </a:rPr>
              <a:t>1.3 Mức phát xạ EMI</a:t>
            </a:r>
            <a:endParaRPr lang="en-US" dirty="0" smtClean="0">
              <a:solidFill>
                <a:srgbClr val="0000CC"/>
              </a:solidFill>
              <a:latin typeface="Times New Roman" pitchFamily="18" charset="0"/>
              <a:cs typeface="Times New Roman" pitchFamily="18" charset="0"/>
            </a:endParaRPr>
          </a:p>
        </p:txBody>
      </p:sp>
      <p:sp>
        <p:nvSpPr>
          <p:cNvPr id="7" name="Rectangle 3"/>
          <p:cNvSpPr txBox="1">
            <a:spLocks noChangeArrowheads="1"/>
          </p:cNvSpPr>
          <p:nvPr/>
        </p:nvSpPr>
        <p:spPr>
          <a:xfrm>
            <a:off x="450492" y="1916832"/>
            <a:ext cx="8013700" cy="4536504"/>
          </a:xfrm>
          <a:prstGeom prst="rect">
            <a:avLst/>
          </a:prstGeom>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vi-VN" dirty="0"/>
              <a:t>Đối với tính nhạy </a:t>
            </a:r>
            <a:r>
              <a:rPr lang="vi-VN" dirty="0" smtClean="0"/>
              <a:t>cảm </a:t>
            </a:r>
            <a:r>
              <a:rPr lang="vi-VN" b="1" dirty="0">
                <a:solidFill>
                  <a:srgbClr val="FF0000"/>
                </a:solidFill>
              </a:rPr>
              <a:t>V</a:t>
            </a:r>
            <a:r>
              <a:rPr lang="vi-VN" b="1" baseline="-25000" dirty="0">
                <a:solidFill>
                  <a:srgbClr val="FF0000"/>
                </a:solidFill>
              </a:rPr>
              <a:t>i</a:t>
            </a:r>
            <a:r>
              <a:rPr lang="vi-VN" b="1" dirty="0">
                <a:solidFill>
                  <a:srgbClr val="FF0000"/>
                </a:solidFill>
              </a:rPr>
              <a:t> = 2πεAB</a:t>
            </a:r>
            <a:r>
              <a:rPr lang="vi-VN" b="1" baseline="-25000" dirty="0">
                <a:solidFill>
                  <a:srgbClr val="FF0000"/>
                </a:solidFill>
              </a:rPr>
              <a:t>pb</a:t>
            </a:r>
            <a:r>
              <a:rPr lang="vi-VN" b="1" dirty="0">
                <a:solidFill>
                  <a:srgbClr val="FF0000"/>
                </a:solidFill>
              </a:rPr>
              <a:t>/λS</a:t>
            </a:r>
            <a:r>
              <a:rPr lang="vi-VN" dirty="0" smtClean="0"/>
              <a:t>, </a:t>
            </a:r>
            <a:r>
              <a:rPr lang="vi-VN" dirty="0"/>
              <a:t>điện áp gây ra trong mạch là một hàm </a:t>
            </a:r>
            <a:r>
              <a:rPr lang="vi-VN" dirty="0" smtClean="0"/>
              <a:t>của:</a:t>
            </a:r>
          </a:p>
          <a:p>
            <a:r>
              <a:rPr lang="vi-VN" b="1" dirty="0">
                <a:solidFill>
                  <a:srgbClr val="FF0000"/>
                </a:solidFill>
              </a:rPr>
              <a:t>ε</a:t>
            </a:r>
            <a:r>
              <a:rPr lang="vi-VN" dirty="0" smtClean="0">
                <a:solidFill>
                  <a:srgbClr val="FF0000"/>
                </a:solidFill>
              </a:rPr>
              <a:t> </a:t>
            </a:r>
            <a:r>
              <a:rPr lang="vi-VN" dirty="0"/>
              <a:t>cường độ từ trường được điều khiển bởi đặc điểm kỹ thuật hoặc môi trường của mạch. </a:t>
            </a:r>
            <a:endParaRPr lang="vi-VN" dirty="0" smtClean="0"/>
          </a:p>
          <a:p>
            <a:r>
              <a:rPr lang="vi-VN" dirty="0" smtClean="0"/>
              <a:t>Đáp </a:t>
            </a:r>
            <a:r>
              <a:rPr lang="vi-VN" dirty="0"/>
              <a:t>ứng dải băng </a:t>
            </a:r>
            <a:r>
              <a:rPr lang="vi-VN" dirty="0" smtClean="0"/>
              <a:t>thông, </a:t>
            </a:r>
            <a:r>
              <a:rPr lang="vi-VN" b="1" dirty="0" smtClean="0">
                <a:solidFill>
                  <a:srgbClr val="FF0000"/>
                </a:solidFill>
              </a:rPr>
              <a:t>B</a:t>
            </a:r>
            <a:r>
              <a:rPr lang="vi-VN" dirty="0" smtClean="0"/>
              <a:t>, </a:t>
            </a:r>
            <a:r>
              <a:rPr lang="vi-VN" dirty="0"/>
              <a:t>được kiểm soát bởi sự lựa chọn các thành phần và các thành phần thiết kế mạch khác như sự lựa chọn của các thành phần hoạt động, và các thành phần không hoạt động như hạt chip ferrite hoặc các bộ lọc. </a:t>
            </a:r>
            <a:endParaRPr lang="vi-VN" dirty="0" smtClean="0"/>
          </a:p>
          <a:p>
            <a:r>
              <a:rPr lang="vi-VN" dirty="0" smtClean="0"/>
              <a:t>Một </a:t>
            </a:r>
            <a:r>
              <a:rPr lang="vi-VN" dirty="0"/>
              <a:t>lần nữa, chúng ta thấy rằng diện tích vòng </a:t>
            </a:r>
            <a:r>
              <a:rPr lang="vi-VN" dirty="0" smtClean="0"/>
              <a:t>lặp, </a:t>
            </a:r>
            <a:r>
              <a:rPr lang="vi-VN" sz="3100" b="1" dirty="0">
                <a:solidFill>
                  <a:srgbClr val="FF0000"/>
                </a:solidFill>
              </a:rPr>
              <a:t>A</a:t>
            </a:r>
            <a:r>
              <a:rPr lang="vi-VN" dirty="0" smtClean="0"/>
              <a:t>, </a:t>
            </a:r>
            <a:r>
              <a:rPr lang="vi-VN" dirty="0"/>
              <a:t>là một yếu tố. Diện tích vòng lặp càng lớn, thì việc đón nhận nhiễu càng nhiều và nhìn chung nó càng trở nên nhạy cảm hơn. </a:t>
            </a:r>
            <a:endParaRPr lang="vi-VN" dirty="0" smtClean="0"/>
          </a:p>
          <a:p>
            <a:r>
              <a:rPr lang="vi-VN" dirty="0" smtClean="0"/>
              <a:t>Cuối </a:t>
            </a:r>
            <a:r>
              <a:rPr lang="vi-VN" dirty="0"/>
              <a:t>cùng, chúng ta thấy một lần nữa rằng khi thiết kế mạch được hoàn thành, nếu nó vẫn còn nhạy cảm, yếu tố duy nhất còn lại trong công thức là che </a:t>
            </a:r>
            <a:r>
              <a:rPr lang="vi-VN" dirty="0" smtClean="0"/>
              <a:t>chắn. </a:t>
            </a:r>
            <a:r>
              <a:rPr lang="vi-VN" sz="3500" b="1" dirty="0">
                <a:solidFill>
                  <a:srgbClr val="FF0000"/>
                </a:solidFill>
              </a:rPr>
              <a:t>S</a:t>
            </a:r>
            <a:r>
              <a:rPr lang="vi-VN" dirty="0" smtClean="0"/>
              <a:t>!</a:t>
            </a:r>
            <a:endParaRPr lang="en-US" dirty="0" smtClean="0">
              <a:solidFill>
                <a:srgbClr val="0000CC"/>
              </a:solidFill>
              <a:latin typeface="Times New Roman" pitchFamily="18" charset="0"/>
              <a:cs typeface="Times New Roman" pitchFamily="18" charset="0"/>
            </a:endParaRPr>
          </a:p>
        </p:txBody>
      </p:sp>
    </p:spTree>
    <p:extLst>
      <p:ext uri="{BB962C8B-B14F-4D97-AF65-F5344CB8AC3E}">
        <p14:creationId xmlns:p14="http://schemas.microsoft.com/office/powerpoint/2010/main" val="39122232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1038</TotalTime>
  <Words>3272</Words>
  <Application>Microsoft Office PowerPoint</Application>
  <PresentationFormat>On-screen Show (4:3)</PresentationFormat>
  <Paragraphs>121</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Che chắn điện từ</vt:lpstr>
      <vt:lpstr>1. Cơ bản về che chắn điện từ</vt:lpstr>
      <vt:lpstr>1. Cơ bản về che chắn điện từ</vt:lpstr>
      <vt:lpstr>1. Cơ bản về che chắn điện từ</vt:lpstr>
      <vt:lpstr>1. Cơ bản về che chắn điện từ</vt:lpstr>
      <vt:lpstr>1. Cơ bản về che chắn điện từ</vt:lpstr>
      <vt:lpstr>1. Cơ bản về che chắn điện từ</vt:lpstr>
      <vt:lpstr>1. Cơ bản về che chắn điện từ</vt:lpstr>
      <vt:lpstr>1. Cơ bản về che chắn điện từ</vt:lpstr>
      <vt:lpstr>2. Che chắn</vt:lpstr>
      <vt:lpstr>2. Che chắn</vt:lpstr>
      <vt:lpstr>2. Che chắn</vt:lpstr>
      <vt:lpstr>2. Che chắn</vt:lpstr>
      <vt:lpstr>2. Che chắn</vt:lpstr>
      <vt:lpstr>2. Che chắn</vt:lpstr>
      <vt:lpstr>2. Che chắn</vt:lpstr>
      <vt:lpstr>2. Che chắn</vt:lpstr>
      <vt:lpstr>2. Che chắn</vt:lpstr>
      <vt:lpstr>2. Che chắn</vt:lpstr>
      <vt:lpstr>2. Che chắn</vt:lpstr>
      <vt:lpstr>2. Che chắn</vt:lpstr>
      <vt:lpstr>2. Che chắn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abc</dc:creator>
  <cp:lastModifiedBy>abc</cp:lastModifiedBy>
  <cp:revision>87</cp:revision>
  <dcterms:created xsi:type="dcterms:W3CDTF">2018-11-18T03:13:45Z</dcterms:created>
  <dcterms:modified xsi:type="dcterms:W3CDTF">2019-01-15T02:48:07Z</dcterms:modified>
</cp:coreProperties>
</file>