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7" r:id="rId3"/>
    <p:sldId id="351" r:id="rId4"/>
    <p:sldId id="341" r:id="rId5"/>
    <p:sldId id="353" r:id="rId6"/>
    <p:sldId id="352" r:id="rId7"/>
    <p:sldId id="342" r:id="rId8"/>
    <p:sldId id="331" r:id="rId9"/>
    <p:sldId id="337" r:id="rId10"/>
    <p:sldId id="339" r:id="rId11"/>
    <p:sldId id="340" r:id="rId12"/>
    <p:sldId id="343" r:id="rId13"/>
    <p:sldId id="344" r:id="rId14"/>
    <p:sldId id="361" r:id="rId15"/>
    <p:sldId id="345" r:id="rId16"/>
    <p:sldId id="354" r:id="rId17"/>
    <p:sldId id="355" r:id="rId18"/>
    <p:sldId id="356" r:id="rId19"/>
    <p:sldId id="357" r:id="rId20"/>
    <p:sldId id="362" r:id="rId21"/>
    <p:sldId id="358" r:id="rId22"/>
    <p:sldId id="359" r:id="rId23"/>
    <p:sldId id="360" r:id="rId24"/>
    <p:sldId id="350" r:id="rId25"/>
    <p:sldId id="347" r:id="rId26"/>
    <p:sldId id="348" r:id="rId27"/>
    <p:sldId id="349" r:id="rId28"/>
    <p:sldId id="346" r:id="rId29"/>
    <p:sldId id="30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81" autoAdjust="0"/>
    <p:restoredTop sz="94660"/>
  </p:normalViewPr>
  <p:slideViewPr>
    <p:cSldViewPr>
      <p:cViewPr varScale="1">
        <p:scale>
          <a:sx n="75" d="100"/>
          <a:sy n="75" d="100"/>
        </p:scale>
        <p:origin x="-1524" y="-96"/>
      </p:cViewPr>
      <p:guideLst>
        <p:guide orient="horz" pos="2160"/>
        <p:guide pos="2880"/>
      </p:guideLst>
    </p:cSldViewPr>
  </p:slideViewPr>
  <p:notesTextViewPr>
    <p:cViewPr>
      <p:scale>
        <a:sx n="1" d="1"/>
        <a:sy n="1" d="1"/>
      </p:scale>
      <p:origin x="0" y="0"/>
    </p:cViewPr>
  </p:notesTextViewPr>
  <p:sorterViewPr>
    <p:cViewPr>
      <p:scale>
        <a:sx n="100" d="100"/>
        <a:sy n="100" d="100"/>
      </p:scale>
      <p:origin x="0" y="97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7D42-37DF-45C3-AC67-FDE95C393845}" type="datetimeFigureOut">
              <a:rPr lang="en-US" smtClean="0"/>
              <a:t>10/3/2019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76726-6CC3-4156-BF5B-3354E8B597AF}" type="slidenum">
              <a:rPr lang="en-US" smtClean="0"/>
              <a:t>‹#›</a:t>
            </a:fld>
            <a:endParaRPr lang="en-US"/>
          </a:p>
        </p:txBody>
      </p:sp>
    </p:spTree>
    <p:extLst>
      <p:ext uri="{BB962C8B-B14F-4D97-AF65-F5344CB8AC3E}">
        <p14:creationId xmlns:p14="http://schemas.microsoft.com/office/powerpoint/2010/main" val="32329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02F27-3D18-412C-9910-3DEB41AE6258}"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37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E8D9-A5C3-43AE-AB8F-641E7F59063D}"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6978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15987-159C-480D-8841-AD070079C951}"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1862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7975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E2950-1ED8-4982-A037-43568348F90F}"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8306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DD8A7-5568-424D-ADE6-EC874C4CA4AB}" type="datetime1">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7556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5AD7-CA92-4893-B6BD-981FCAAB4A43}" type="datetime1">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21393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196ED-8177-4F56-AF5D-D08D168DC2F3}" type="datetime1">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726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68ADA-AB85-4CA8-8DB5-BCD107566AFD}" type="datetime1">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3744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45D4C-0EFA-4693-94C2-587507ED81A1}" type="datetime1">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193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FE6B-124E-401C-B9A9-391C555CB75F}" type="datetime1">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0012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001D-987A-446A-9575-32E12F5F15A1}" type="datetime1">
              <a:rPr lang="en-US" smtClean="0"/>
              <a:t>10/3/2019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75380-B96E-49FB-A575-0305EC694568}" type="slidenum">
              <a:rPr lang="en-US" smtClean="0"/>
              <a:t>‹#›</a:t>
            </a:fld>
            <a:endParaRPr lang="en-US"/>
          </a:p>
        </p:txBody>
      </p:sp>
    </p:spTree>
    <p:extLst>
      <p:ext uri="{BB962C8B-B14F-4D97-AF65-F5344CB8AC3E}">
        <p14:creationId xmlns:p14="http://schemas.microsoft.com/office/powerpoint/2010/main" val="192720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0.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0.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bin"/><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27.wmf"/><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2.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0.png"/><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image" Target="../media/image35.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229600" cy="1470025"/>
          </a:xfrm>
        </p:spPr>
        <p:txBody>
          <a:bodyPr>
            <a:normAutofit/>
          </a:bodyPr>
          <a:lstStyle/>
          <a:p>
            <a:r>
              <a:rPr lang="vi-VN" b="1" dirty="0" smtClean="0"/>
              <a:t>Thiết kế driver theo QR</a:t>
            </a:r>
            <a:endParaRPr lang="en-US" b="1" dirty="0"/>
          </a:p>
        </p:txBody>
      </p:sp>
      <p:sp>
        <p:nvSpPr>
          <p:cNvPr id="3" name="Subtitle 2"/>
          <p:cNvSpPr>
            <a:spLocks noGrp="1"/>
          </p:cNvSpPr>
          <p:nvPr>
            <p:ph type="subTitle" idx="1"/>
          </p:nvPr>
        </p:nvSpPr>
        <p:spPr>
          <a:xfrm>
            <a:off x="609600" y="2209800"/>
            <a:ext cx="5562600" cy="2971800"/>
          </a:xfrm>
        </p:spPr>
        <p:txBody>
          <a:bodyPr>
            <a:noAutofit/>
          </a:bodyPr>
          <a:lstStyle/>
          <a:p>
            <a:pPr marL="514350" indent="-514350" algn="l">
              <a:buAutoNum type="arabicPeriod"/>
            </a:pPr>
            <a:r>
              <a:rPr lang="en-US" b="1" dirty="0" err="1" smtClean="0">
                <a:solidFill>
                  <a:schemeClr val="tx1"/>
                </a:solidFill>
              </a:rPr>
              <a:t>Nguyên</a:t>
            </a:r>
            <a:r>
              <a:rPr lang="en-US" b="1" dirty="0" smtClean="0">
                <a:solidFill>
                  <a:schemeClr val="tx1"/>
                </a:solidFill>
              </a:rPr>
              <a:t> </a:t>
            </a:r>
            <a:r>
              <a:rPr lang="en-US" b="1" dirty="0" err="1" smtClean="0">
                <a:solidFill>
                  <a:schemeClr val="tx1"/>
                </a:solidFill>
              </a:rPr>
              <a:t>lý</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bước</a:t>
            </a:r>
            <a:r>
              <a:rPr lang="en-US" b="1" dirty="0" smtClean="0">
                <a:solidFill>
                  <a:schemeClr val="tx1"/>
                </a:solidFill>
              </a:rPr>
              <a:t> </a:t>
            </a:r>
            <a:r>
              <a:rPr lang="en-US" b="1" dirty="0" err="1" smtClean="0">
                <a:solidFill>
                  <a:schemeClr val="tx1"/>
                </a:solidFill>
              </a:rPr>
              <a:t>thiết</a:t>
            </a:r>
            <a:r>
              <a:rPr lang="en-US" b="1" dirty="0" smtClean="0">
                <a:solidFill>
                  <a:schemeClr val="tx1"/>
                </a:solidFill>
              </a:rPr>
              <a:t> </a:t>
            </a:r>
            <a:r>
              <a:rPr lang="en-US" b="1" dirty="0" err="1" smtClean="0">
                <a:solidFill>
                  <a:schemeClr val="tx1"/>
                </a:solidFill>
              </a:rPr>
              <a:t>kế</a:t>
            </a:r>
            <a:endParaRPr lang="vi-VN" b="1" dirty="0" smtClean="0">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a:t>
            </a:fld>
            <a:endParaRPr lang="en-US"/>
          </a:p>
        </p:txBody>
      </p:sp>
    </p:spTree>
    <p:extLst>
      <p:ext uri="{BB962C8B-B14F-4D97-AF65-F5344CB8AC3E}">
        <p14:creationId xmlns:p14="http://schemas.microsoft.com/office/powerpoint/2010/main" val="140253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382000" cy="609600"/>
          </a:xfrm>
        </p:spPr>
        <p:txBody>
          <a:bodyPr>
            <a:normAutofit/>
          </a:bodyPr>
          <a:lstStyle/>
          <a:p>
            <a:pPr marL="0" indent="0">
              <a:lnSpc>
                <a:spcPct val="80000"/>
              </a:lnSpc>
              <a:buNone/>
            </a:pPr>
            <a:r>
              <a:rPr lang="vi-VN" sz="2400" dirty="0">
                <a:latin typeface="+mj-lt"/>
              </a:rPr>
              <a:t>Các đường cong điển hình mạch flyback</a:t>
            </a:r>
          </a:p>
          <a:p>
            <a:pPr marL="0" indent="0">
              <a:buNone/>
            </a:pP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10</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5" y="2362200"/>
            <a:ext cx="3352800" cy="265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638" y="2590800"/>
            <a:ext cx="543776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28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229600" cy="5029200"/>
          </a:xfrm>
        </p:spPr>
        <p:txBody>
          <a:bodyPr>
            <a:normAutofit fontScale="32500" lnSpcReduction="20000"/>
          </a:bodyPr>
          <a:lstStyle/>
          <a:p>
            <a:pPr marL="0" indent="0">
              <a:buNone/>
            </a:pPr>
            <a:r>
              <a:rPr lang="vi-VN" sz="4900" dirty="0"/>
              <a:t>Hình </a:t>
            </a:r>
            <a:r>
              <a:rPr lang="vi-VN" sz="4900" dirty="0" smtClean="0"/>
              <a:t>trên </a:t>
            </a:r>
            <a:r>
              <a:rPr lang="vi-VN" sz="4900" dirty="0"/>
              <a:t>vẽ sơ đồ mạch QR flyback với các thành phần ký sinh (L</a:t>
            </a:r>
            <a:r>
              <a:rPr lang="vi-VN" sz="4900" baseline="-25000" dirty="0"/>
              <a:t>leak</a:t>
            </a:r>
            <a:r>
              <a:rPr lang="vi-VN" sz="4900" dirty="0"/>
              <a:t>, </a:t>
            </a:r>
            <a:r>
              <a:rPr lang="vi-VN" sz="4900" dirty="0" smtClean="0"/>
              <a:t>C</a:t>
            </a:r>
            <a:r>
              <a:rPr lang="vi-VN" sz="4900" baseline="-25000" dirty="0"/>
              <a:t>D</a:t>
            </a:r>
            <a:r>
              <a:rPr lang="vi-VN" sz="4900" dirty="0" smtClean="0"/>
              <a:t>) </a:t>
            </a:r>
            <a:r>
              <a:rPr lang="vi-VN" sz="4900" dirty="0"/>
              <a:t>và giản đồ các đường cong tín hiệu dạng sóng điện áp DS của mosfet sơ cấp trong một mạch flyback hoạt động ở chế độ dẫn điện gián đoạn (DCM). </a:t>
            </a:r>
          </a:p>
          <a:p>
            <a:pPr marL="0" indent="0">
              <a:buNone/>
            </a:pPr>
            <a:r>
              <a:rPr lang="vi-VN" sz="4900" dirty="0"/>
              <a:t>Các thành phần trong sơ đồ </a:t>
            </a:r>
            <a:r>
              <a:rPr lang="vi-VN" sz="4900" dirty="0" smtClean="0"/>
              <a:t>slide 10 là</a:t>
            </a:r>
            <a:r>
              <a:rPr lang="vi-VN" sz="4900" dirty="0"/>
              <a:t>: </a:t>
            </a:r>
          </a:p>
          <a:p>
            <a:pPr marL="0" indent="0">
              <a:buNone/>
            </a:pPr>
            <a:r>
              <a:rPr lang="vi-VN" sz="4900" dirty="0"/>
              <a:t>L</a:t>
            </a:r>
            <a:r>
              <a:rPr lang="vi-VN" sz="4900" baseline="-25000" dirty="0"/>
              <a:t>m</a:t>
            </a:r>
            <a:r>
              <a:rPr lang="vi-VN" sz="4900" dirty="0"/>
              <a:t> – điện cảm từ hóa biến áp, đặc trưng cho tích lũy năng lượng biến áp truyền cho thứ cấp.</a:t>
            </a:r>
          </a:p>
          <a:p>
            <a:pPr marL="0" indent="0">
              <a:buNone/>
            </a:pPr>
            <a:r>
              <a:rPr lang="vi-VN" sz="4900" dirty="0"/>
              <a:t>L</a:t>
            </a:r>
            <a:r>
              <a:rPr lang="vi-VN" sz="4900" baseline="-25000" dirty="0"/>
              <a:t>lk</a:t>
            </a:r>
            <a:r>
              <a:rPr lang="vi-VN" sz="4900" dirty="0"/>
              <a:t> là độ tự cảm rò, đặc trưng cho từ thông được tạo ra bởi số vòng sơ cấp và không móc vòng sang thứ cấp. Nó lưu trữ năng lượng không được chuyển đến thứ cấp mà được chuyển giao hoặc tiêu tan các nơi khác. Năng lượng lưu trữ trong L</a:t>
            </a:r>
            <a:r>
              <a:rPr lang="vi-VN" sz="4900" baseline="-25000" dirty="0"/>
              <a:t>lk</a:t>
            </a:r>
            <a:r>
              <a:rPr lang="vi-VN" sz="4900" dirty="0"/>
              <a:t> là nguyên nhân của sự tăng đột biến quá áp lớn (gai điện áp) trên máng của MOSFET tại lúc tắt (cuối </a:t>
            </a:r>
            <a:r>
              <a:rPr lang="vi-VN" sz="4900" dirty="0" smtClean="0"/>
              <a:t>t</a:t>
            </a:r>
            <a:r>
              <a:rPr lang="vi-VN" sz="4900" baseline="-25000" dirty="0" smtClean="0"/>
              <a:t>ON</a:t>
            </a:r>
            <a:r>
              <a:rPr lang="vi-VN" sz="4900" dirty="0" smtClean="0"/>
              <a:t> </a:t>
            </a:r>
            <a:r>
              <a:rPr lang="vi-VN" sz="4900" dirty="0"/>
              <a:t>đầu </a:t>
            </a:r>
            <a:r>
              <a:rPr lang="vi-VN" sz="4900" dirty="0" smtClean="0"/>
              <a:t>t</a:t>
            </a:r>
            <a:r>
              <a:rPr lang="vi-VN" sz="4900" baseline="-25000" dirty="0" smtClean="0"/>
              <a:t>OFF</a:t>
            </a:r>
            <a:r>
              <a:rPr lang="vi-VN" sz="4900" dirty="0"/>
              <a:t>). </a:t>
            </a:r>
          </a:p>
          <a:p>
            <a:pPr marL="0" indent="0">
              <a:buNone/>
            </a:pPr>
            <a:r>
              <a:rPr lang="vi-VN" sz="4900" dirty="0" smtClean="0"/>
              <a:t>C</a:t>
            </a:r>
            <a:r>
              <a:rPr lang="vi-VN" sz="4900" baseline="-25000" dirty="0"/>
              <a:t>D</a:t>
            </a:r>
            <a:r>
              <a:rPr lang="vi-VN" sz="4900" dirty="0" smtClean="0"/>
              <a:t> </a:t>
            </a:r>
            <a:r>
              <a:rPr lang="vi-VN" sz="4900" dirty="0"/>
              <a:t>là tổng điện dung của nút D. Nó là tổng hợp của điện dung trong mosfet Coss, điện dung ký sinh biến áp, điện dung kí sinh của mạch lắp ráp (ví dụ như một tản nhiệt) cũng như những thành phần khác từ phía thứ cấp, chẳng hạn như một mạch R-C trên các diode chỉnh lưu. Thành phần này là nguyên nhân gây dao động DĐ1 trên hình </a:t>
            </a:r>
            <a:r>
              <a:rPr lang="vi-VN" sz="4900" dirty="0" smtClean="0"/>
              <a:t>slide 3 </a:t>
            </a:r>
            <a:r>
              <a:rPr lang="vi-VN" sz="4900" dirty="0"/>
              <a:t>khi nó cộng hưởng với từ cảm rò biến áp (L</a:t>
            </a:r>
            <a:r>
              <a:rPr lang="vi-VN" sz="4900" baseline="-25000" dirty="0"/>
              <a:t>lk</a:t>
            </a:r>
            <a:r>
              <a:rPr lang="vi-VN" sz="4900" dirty="0"/>
              <a:t>), và dao động DĐ2 trên </a:t>
            </a:r>
            <a:r>
              <a:rPr lang="vi-VN" sz="4900" dirty="0" smtClean="0"/>
              <a:t>slide 3 </a:t>
            </a:r>
            <a:r>
              <a:rPr lang="vi-VN" sz="4900" dirty="0"/>
              <a:t>khi nó cộng hưởng với từ cảm chính của biến áp (L</a:t>
            </a:r>
            <a:r>
              <a:rPr lang="vi-VN" sz="4900" baseline="-25000" dirty="0"/>
              <a:t>lk</a:t>
            </a:r>
            <a:r>
              <a:rPr lang="vi-VN" sz="4900" dirty="0"/>
              <a:t>) </a:t>
            </a:r>
          </a:p>
          <a:p>
            <a:pPr marL="0" indent="0">
              <a:buNone/>
            </a:pPr>
            <a:r>
              <a:rPr lang="vi-VN" sz="4900" dirty="0"/>
              <a:t>Năng lượng do </a:t>
            </a:r>
            <a:r>
              <a:rPr lang="vi-VN" sz="4900" dirty="0" smtClean="0"/>
              <a:t>C</a:t>
            </a:r>
            <a:r>
              <a:rPr lang="vi-VN" sz="4900" baseline="-25000" dirty="0"/>
              <a:t>D</a:t>
            </a:r>
            <a:r>
              <a:rPr lang="vi-VN" sz="4900" dirty="0" smtClean="0"/>
              <a:t> </a:t>
            </a:r>
            <a:r>
              <a:rPr lang="vi-VN" sz="4900" dirty="0"/>
              <a:t>tích lũy được xả ra bên trong MOSFET khi nó được đóng, do đó gây ra một gai dòng điện. Gai này không chỉ gây thêm tổn thất thêm trong MOSFET mà còn có thể gây ra nhiễu, đặc biệt là trong trường hợp điều chỉnh ở chế độ dòng điện và tải nhỏ. </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11</a:t>
            </a:fld>
            <a:endParaRPr lang="en-US"/>
          </a:p>
        </p:txBody>
      </p:sp>
    </p:spTree>
    <p:extLst>
      <p:ext uri="{BB962C8B-B14F-4D97-AF65-F5344CB8AC3E}">
        <p14:creationId xmlns:p14="http://schemas.microsoft.com/office/powerpoint/2010/main" val="427028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304800" y="2462212"/>
            <a:ext cx="8382000" cy="609600"/>
          </a:xfrm>
        </p:spPr>
        <p:txBody>
          <a:bodyPr>
            <a:normAutofit/>
          </a:bodyPr>
          <a:lstStyle/>
          <a:p>
            <a:pPr marL="0" indent="0">
              <a:buNone/>
            </a:pPr>
            <a:r>
              <a:rPr lang="vi-VN" sz="2400" dirty="0" smtClean="0"/>
              <a:t>Điện áp cảm ứng từ thứ cấp về nằm trong vùng:</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12</a:t>
            </a:fld>
            <a:endParaRPr lang="en-US" dirty="0"/>
          </a:p>
        </p:txBody>
      </p:sp>
      <p:sp>
        <p:nvSpPr>
          <p:cNvPr id="7" name="Content Placeholder 2"/>
          <p:cNvSpPr txBox="1">
            <a:spLocks/>
          </p:cNvSpPr>
          <p:nvPr/>
        </p:nvSpPr>
        <p:spPr>
          <a:xfrm>
            <a:off x="304800" y="1295400"/>
            <a:ext cx="8382000" cy="79108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rabicPeriod"/>
            </a:pPr>
            <a:r>
              <a:rPr lang="vi-VN" sz="2400" b="1" dirty="0" smtClean="0">
                <a:solidFill>
                  <a:srgbClr val="FF0000"/>
                </a:solidFill>
              </a:rPr>
              <a:t>Chọn điện áp cảm ứng (V</a:t>
            </a:r>
            <a:r>
              <a:rPr lang="vi-VN" sz="2400" b="1" baseline="-25000" dirty="0" smtClean="0">
                <a:solidFill>
                  <a:srgbClr val="FF0000"/>
                </a:solidFill>
              </a:rPr>
              <a:t>R</a:t>
            </a:r>
            <a:r>
              <a:rPr lang="vi-VN" sz="2400" b="1" dirty="0" smtClean="0">
                <a:solidFill>
                  <a:srgbClr val="FF0000"/>
                </a:solidFill>
              </a:rPr>
              <a:t> Reflected voltage) từ thứ cấp về sơ cấp</a:t>
            </a:r>
          </a:p>
        </p:txBody>
      </p:sp>
      <mc:AlternateContent xmlns:mc="http://schemas.openxmlformats.org/markup-compatibility/2006" xmlns:a14="http://schemas.microsoft.com/office/drawing/2010/main">
        <mc:Choice Requires="a14">
          <p:sp>
            <p:nvSpPr>
              <p:cNvPr id="6" name="Rectangle 5"/>
              <p:cNvSpPr/>
              <p:nvPr/>
            </p:nvSpPr>
            <p:spPr>
              <a:xfrm>
                <a:off x="1077686" y="3149928"/>
                <a:ext cx="32766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𝑅</m:t>
                          </m:r>
                          <m:r>
                            <a:rPr lang="vi-VN" sz="2000" i="1">
                              <a:effectLst/>
                              <a:latin typeface="Cambria Math"/>
                              <a:ea typeface="Arial"/>
                              <a:cs typeface="Times New Roman"/>
                            </a:rPr>
                            <m:t> </m:t>
                          </m:r>
                          <m:r>
                            <a:rPr lang="vi-VN" sz="2000" i="1">
                              <a:effectLst/>
                              <a:latin typeface="Cambria Math"/>
                              <a:ea typeface="Arial"/>
                              <a:cs typeface="Times New Roman"/>
                            </a:rPr>
                            <m:t>𝑚𝑎𝑥</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𝑘</m:t>
                          </m:r>
                        </m:e>
                        <m:sub>
                          <m:r>
                            <a:rPr lang="vi-VN" sz="2000" i="1">
                              <a:effectLst/>
                              <a:latin typeface="Cambria Math"/>
                              <a:ea typeface="Arial"/>
                              <a:cs typeface="Times New Roman"/>
                            </a:rPr>
                            <m:t>𝑑𝑡</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𝑀𝑜𝑠</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𝑖𝑛</m:t>
                          </m:r>
                        </m:sub>
                      </m:sSub>
                    </m:oMath>
                  </m:oMathPara>
                </a14:m>
                <a:endParaRPr lang="vi-VN" sz="2000" dirty="0"/>
              </a:p>
            </p:txBody>
          </p:sp>
        </mc:Choice>
        <mc:Fallback xmlns="">
          <p:sp>
            <p:nvSpPr>
              <p:cNvPr id="6" name="Rectangle 5"/>
              <p:cNvSpPr>
                <a:spLocks noRot="1" noChangeAspect="1" noMove="1" noResize="1" noEditPoints="1" noAdjustHandles="1" noChangeArrowheads="1" noChangeShapeType="1" noTextEdit="1"/>
              </p:cNvSpPr>
              <p:nvPr/>
            </p:nvSpPr>
            <p:spPr>
              <a:xfrm>
                <a:off x="1077686" y="3149928"/>
                <a:ext cx="3276600" cy="400110"/>
              </a:xfrm>
              <a:prstGeom prst="rect">
                <a:avLst/>
              </a:prstGeom>
              <a:blipFill rotWithShape="1">
                <a:blip r:embed="rId2"/>
                <a:stretch>
                  <a:fillRect b="-461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66800" y="3546297"/>
                <a:ext cx="4419600" cy="7209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𝑅</m:t>
                          </m:r>
                          <m:r>
                            <a:rPr lang="vi-VN" sz="2000" i="1">
                              <a:effectLst/>
                              <a:latin typeface="Cambria Math"/>
                              <a:ea typeface="Arial"/>
                              <a:cs typeface="Times New Roman"/>
                            </a:rPr>
                            <m:t> </m:t>
                          </m:r>
                          <m:r>
                            <a:rPr lang="vi-VN" sz="2000" i="1">
                              <a:effectLst/>
                              <a:latin typeface="Cambria Math"/>
                              <a:ea typeface="Arial"/>
                              <a:cs typeface="Times New Roman"/>
                            </a:rPr>
                            <m:t>𝑚𝑖𝑛</m:t>
                          </m:r>
                        </m:sub>
                      </m:sSub>
                      <m:r>
                        <a:rPr lang="vi-VN" sz="2000" i="1">
                          <a:effectLst/>
                          <a:latin typeface="Cambria Math"/>
                          <a:ea typeface="Arial"/>
                          <a:cs typeface="Times New Roman"/>
                        </a:rPr>
                        <m:t>=</m:t>
                      </m:r>
                      <m:f>
                        <m:fPr>
                          <m:ctrlPr>
                            <a:rPr lang="vi-VN" sz="2000" i="1">
                              <a:effectLst/>
                              <a:latin typeface="Cambria Math"/>
                            </a:rPr>
                          </m:ctrlPr>
                        </m:fPr>
                        <m:num>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𝑖𝑛</m:t>
                              </m:r>
                            </m:sub>
                          </m:sSub>
                        </m:num>
                        <m:den>
                          <m:sSub>
                            <m:sSubPr>
                              <m:ctrlPr>
                                <a:rPr lang="vi-VN" sz="2000" i="1">
                                  <a:effectLst/>
                                  <a:latin typeface="Cambria Math"/>
                                </a:rPr>
                              </m:ctrlPr>
                            </m:sSubPr>
                            <m:e>
                              <m:r>
                                <a:rPr lang="vi-VN" sz="2000" i="1">
                                  <a:effectLst/>
                                  <a:latin typeface="Cambria Math"/>
                                  <a:ea typeface="Arial"/>
                                  <a:cs typeface="Times New Roman"/>
                                </a:rPr>
                                <m:t>𝑘</m:t>
                              </m:r>
                            </m:e>
                            <m:sub>
                              <m:r>
                                <a:rPr lang="vi-VN" sz="2000" i="1">
                                  <a:effectLst/>
                                  <a:latin typeface="Cambria Math"/>
                                  <a:ea typeface="Arial"/>
                                  <a:cs typeface="Times New Roman"/>
                                </a:rPr>
                                <m:t>𝑑𝑡</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𝑑𝑖𝑜𝑑</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𝑂</m:t>
                              </m:r>
                            </m:sub>
                          </m:sSub>
                        </m:den>
                      </m:f>
                      <m:r>
                        <a:rPr lang="vi-VN" sz="2000" i="1">
                          <a:effectLst/>
                          <a:latin typeface="Cambria Math"/>
                          <a:ea typeface="Arial"/>
                          <a:cs typeface="Times New Roman"/>
                        </a:rPr>
                        <m:t>.</m:t>
                      </m:r>
                      <m:d>
                        <m:dPr>
                          <m:ctrlPr>
                            <a:rPr lang="vi-VN" sz="2000" i="1">
                              <a:effectLst/>
                              <a:latin typeface="Cambria Math"/>
                            </a:rPr>
                          </m:ctrlPr>
                        </m:dPr>
                        <m:e>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𝑜</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𝐷</m:t>
                              </m:r>
                            </m:sub>
                          </m:sSub>
                        </m:e>
                      </m:d>
                    </m:oMath>
                  </m:oMathPara>
                </a14:m>
                <a:endParaRPr lang="vi-VN" sz="2000" dirty="0"/>
              </a:p>
            </p:txBody>
          </p:sp>
        </mc:Choice>
        <mc:Fallback xmlns="">
          <p:sp>
            <p:nvSpPr>
              <p:cNvPr id="8" name="Rectangle 7"/>
              <p:cNvSpPr>
                <a:spLocks noRot="1" noChangeAspect="1" noMove="1" noResize="1" noEditPoints="1" noAdjustHandles="1" noChangeArrowheads="1" noChangeShapeType="1" noTextEdit="1"/>
              </p:cNvSpPr>
              <p:nvPr/>
            </p:nvSpPr>
            <p:spPr>
              <a:xfrm>
                <a:off x="1066800" y="3546297"/>
                <a:ext cx="4419600" cy="720903"/>
              </a:xfrm>
              <a:prstGeom prst="rect">
                <a:avLst/>
              </a:prstGeom>
              <a:blipFill rotWithShape="1">
                <a:blip r:embed="rId3"/>
                <a:stretch>
                  <a:fillRect/>
                </a:stretch>
              </a:blipFill>
            </p:spPr>
            <p:txBody>
              <a:bodyPr/>
              <a:lstStyle/>
              <a:p>
                <a:r>
                  <a:rPr lang="vi-VN">
                    <a:noFill/>
                  </a:rPr>
                  <a:t> </a:t>
                </a:r>
              </a:p>
            </p:txBody>
          </p:sp>
        </mc:Fallback>
      </mc:AlternateContent>
      <p:sp>
        <p:nvSpPr>
          <p:cNvPr id="10" name="Content Placeholder 2"/>
          <p:cNvSpPr txBox="1">
            <a:spLocks/>
          </p:cNvSpPr>
          <p:nvPr/>
        </p:nvSpPr>
        <p:spPr>
          <a:xfrm>
            <a:off x="152400" y="4267200"/>
            <a:ext cx="8382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Như vậy, giá trị điện áp này được chọn tùy thuộc vào điện áp mosfet và diode đầu ra</a:t>
            </a:r>
            <a:endParaRPr lang="vi-VN" sz="2400" dirty="0"/>
          </a:p>
        </p:txBody>
      </p:sp>
      <p:sp>
        <p:nvSpPr>
          <p:cNvPr id="11" name="Content Placeholder 2"/>
          <p:cNvSpPr txBox="1">
            <a:spLocks/>
          </p:cNvSpPr>
          <p:nvPr/>
        </p:nvSpPr>
        <p:spPr>
          <a:xfrm>
            <a:off x="152400" y="5274860"/>
            <a:ext cx="8382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i="1" dirty="0"/>
              <a:t>Đ</a:t>
            </a:r>
            <a:r>
              <a:rPr lang="vi-VN" sz="2400" b="1" i="1" dirty="0" smtClean="0"/>
              <a:t>ối </a:t>
            </a:r>
            <a:r>
              <a:rPr lang="vi-VN" sz="2400" b="1" i="1" dirty="0"/>
              <a:t>với dải điện áp vào rộng nên chọn D</a:t>
            </a:r>
            <a:r>
              <a:rPr lang="vi-VN" sz="2400" b="1" i="1" baseline="-25000" dirty="0"/>
              <a:t>max</a:t>
            </a:r>
            <a:r>
              <a:rPr lang="vi-VN" sz="2400" b="1" i="1" dirty="0"/>
              <a:t> = 0,45-0,5</a:t>
            </a:r>
            <a:r>
              <a:rPr lang="vi-VN" sz="2400" dirty="0"/>
              <a:t>. </a:t>
            </a:r>
          </a:p>
        </p:txBody>
      </p:sp>
      <mc:AlternateContent xmlns:mc="http://schemas.openxmlformats.org/markup-compatibility/2006" xmlns:a14="http://schemas.microsoft.com/office/drawing/2010/main">
        <mc:Choice Requires="a14">
          <p:sp>
            <p:nvSpPr>
              <p:cNvPr id="9" name="Rectangle 8"/>
              <p:cNvSpPr/>
              <p:nvPr/>
            </p:nvSpPr>
            <p:spPr>
              <a:xfrm>
                <a:off x="1371600" y="1981200"/>
                <a:ext cx="2515368"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a:highlight>
                                <a:srgbClr val="FFFF00"/>
                              </a:highlight>
                              <a:latin typeface="Cambria Math"/>
                            </a:rPr>
                          </m:ctrlPr>
                        </m:sSubPr>
                        <m:e>
                          <m:r>
                            <a:rPr lang="vi-VN" i="1">
                              <a:effectLst/>
                              <a:highlight>
                                <a:srgbClr val="FFFF00"/>
                              </a:highlight>
                              <a:latin typeface="Cambria Math"/>
                              <a:ea typeface="Arial"/>
                              <a:cs typeface="Times New Roman"/>
                            </a:rPr>
                            <m:t>𝑉</m:t>
                          </m:r>
                        </m:e>
                        <m:sub>
                          <m:r>
                            <a:rPr lang="vi-VN" i="1">
                              <a:effectLst/>
                              <a:highlight>
                                <a:srgbClr val="FFFF00"/>
                              </a:highlight>
                              <a:latin typeface="Cambria Math"/>
                              <a:ea typeface="Arial"/>
                              <a:cs typeface="Times New Roman"/>
                            </a:rPr>
                            <m:t>𝑅</m:t>
                          </m:r>
                        </m:sub>
                      </m:sSub>
                      <m:r>
                        <a:rPr lang="vi-VN" i="1">
                          <a:effectLst/>
                          <a:highlight>
                            <a:srgbClr val="FFFF00"/>
                          </a:highlight>
                          <a:latin typeface="Cambria Math"/>
                          <a:ea typeface="Arial"/>
                          <a:cs typeface="Times New Roman"/>
                        </a:rPr>
                        <m:t>=</m:t>
                      </m:r>
                      <m:f>
                        <m:fPr>
                          <m:ctrlPr>
                            <a:rPr lang="vi-VN" i="1">
                              <a:effectLst/>
                              <a:highlight>
                                <a:srgbClr val="FFFF00"/>
                              </a:highlight>
                              <a:latin typeface="Cambria Math"/>
                            </a:rPr>
                          </m:ctrlPr>
                        </m:fPr>
                        <m:num>
                          <m:sSub>
                            <m:sSubPr>
                              <m:ctrlPr>
                                <a:rPr lang="vi-VN" i="1">
                                  <a:effectLst/>
                                  <a:highlight>
                                    <a:srgbClr val="FFFF00"/>
                                  </a:highlight>
                                  <a:latin typeface="Cambria Math"/>
                                </a:rPr>
                              </m:ctrlPr>
                            </m:sSubPr>
                            <m:e>
                              <m:r>
                                <a:rPr lang="vi-VN" i="1">
                                  <a:effectLst/>
                                  <a:highlight>
                                    <a:srgbClr val="FFFF00"/>
                                  </a:highlight>
                                  <a:latin typeface="Cambria Math"/>
                                  <a:ea typeface="Arial"/>
                                  <a:cs typeface="Times New Roman"/>
                                </a:rPr>
                                <m:t>𝐷</m:t>
                              </m:r>
                            </m:e>
                            <m:sub>
                              <m:r>
                                <a:rPr lang="vi-VN" i="1">
                                  <a:effectLst/>
                                  <a:highlight>
                                    <a:srgbClr val="FFFF00"/>
                                  </a:highlight>
                                  <a:latin typeface="Cambria Math"/>
                                  <a:ea typeface="Arial"/>
                                  <a:cs typeface="Times New Roman"/>
                                </a:rPr>
                                <m:t>𝑚𝑎𝑥</m:t>
                              </m:r>
                            </m:sub>
                          </m:sSub>
                        </m:num>
                        <m:den>
                          <m:r>
                            <a:rPr lang="vi-VN" i="1">
                              <a:effectLst/>
                              <a:highlight>
                                <a:srgbClr val="FFFF00"/>
                              </a:highlight>
                              <a:latin typeface="Cambria Math"/>
                              <a:ea typeface="Arial"/>
                              <a:cs typeface="Times New Roman"/>
                            </a:rPr>
                            <m:t>1−</m:t>
                          </m:r>
                          <m:sSub>
                            <m:sSubPr>
                              <m:ctrlPr>
                                <a:rPr lang="vi-VN" i="1">
                                  <a:effectLst/>
                                  <a:highlight>
                                    <a:srgbClr val="FFFF00"/>
                                  </a:highlight>
                                  <a:latin typeface="Cambria Math"/>
                                </a:rPr>
                              </m:ctrlPr>
                            </m:sSubPr>
                            <m:e>
                              <m:r>
                                <a:rPr lang="vi-VN" i="1">
                                  <a:effectLst/>
                                  <a:highlight>
                                    <a:srgbClr val="FFFF00"/>
                                  </a:highlight>
                                  <a:latin typeface="Cambria Math"/>
                                  <a:ea typeface="Arial"/>
                                  <a:cs typeface="Times New Roman"/>
                                </a:rPr>
                                <m:t>𝐷</m:t>
                              </m:r>
                            </m:e>
                            <m:sub>
                              <m:r>
                                <a:rPr lang="vi-VN" i="1">
                                  <a:effectLst/>
                                  <a:highlight>
                                    <a:srgbClr val="FFFF00"/>
                                  </a:highlight>
                                  <a:latin typeface="Cambria Math"/>
                                  <a:ea typeface="Arial"/>
                                  <a:cs typeface="Times New Roman"/>
                                </a:rPr>
                                <m:t>𝑚𝑎𝑥</m:t>
                              </m:r>
                            </m:sub>
                          </m:sSub>
                        </m:den>
                      </m:f>
                      <m:r>
                        <a:rPr lang="vi-VN" i="1">
                          <a:effectLst/>
                          <a:highlight>
                            <a:srgbClr val="FFFF00"/>
                          </a:highlight>
                          <a:latin typeface="Cambria Math"/>
                          <a:ea typeface="Arial"/>
                          <a:cs typeface="Times New Roman"/>
                        </a:rPr>
                        <m:t>.</m:t>
                      </m:r>
                      <m:sSub>
                        <m:sSubPr>
                          <m:ctrlPr>
                            <a:rPr lang="vi-VN" i="1">
                              <a:effectLst/>
                              <a:highlight>
                                <a:srgbClr val="FFFF00"/>
                              </a:highlight>
                              <a:latin typeface="Cambria Math"/>
                            </a:rPr>
                          </m:ctrlPr>
                        </m:sSubPr>
                        <m:e>
                          <m:r>
                            <a:rPr lang="vi-VN" i="1">
                              <a:effectLst/>
                              <a:highlight>
                                <a:srgbClr val="FFFF00"/>
                              </a:highlight>
                              <a:latin typeface="Cambria Math"/>
                              <a:ea typeface="Arial"/>
                              <a:cs typeface="Times New Roman"/>
                            </a:rPr>
                            <m:t>𝑉</m:t>
                          </m:r>
                        </m:e>
                        <m:sub>
                          <m:r>
                            <a:rPr lang="vi-VN" i="1">
                              <a:effectLst/>
                              <a:highlight>
                                <a:srgbClr val="FFFF00"/>
                              </a:highlight>
                              <a:latin typeface="Cambria Math"/>
                              <a:ea typeface="Arial"/>
                              <a:cs typeface="Times New Roman"/>
                            </a:rPr>
                            <m:t>𝐷𝐶𝑚𝑖𝑛</m:t>
                          </m:r>
                        </m:sub>
                      </m:sSub>
                    </m:oMath>
                  </m:oMathPara>
                </a14:m>
                <a:endParaRPr lang="vi-VN" dirty="0"/>
              </a:p>
            </p:txBody>
          </p:sp>
        </mc:Choice>
        <mc:Fallback xmlns="">
          <p:sp>
            <p:nvSpPr>
              <p:cNvPr id="9" name="Rectangle 8"/>
              <p:cNvSpPr>
                <a:spLocks noRot="1" noChangeAspect="1" noMove="1" noResize="1" noEditPoints="1" noAdjustHandles="1" noChangeArrowheads="1" noChangeShapeType="1" noTextEdit="1"/>
              </p:cNvSpPr>
              <p:nvPr/>
            </p:nvSpPr>
            <p:spPr>
              <a:xfrm>
                <a:off x="1371600" y="1981200"/>
                <a:ext cx="2515368" cy="657681"/>
              </a:xfrm>
              <a:prstGeom prst="rect">
                <a:avLst/>
              </a:prstGeom>
              <a:blipFill rotWithShape="1">
                <a:blip r:embed="rId4"/>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02438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304800" y="2462212"/>
            <a:ext cx="8382000" cy="609600"/>
          </a:xfrm>
        </p:spPr>
        <p:txBody>
          <a:bodyPr>
            <a:normAutofit/>
          </a:bodyPr>
          <a:lstStyle/>
          <a:p>
            <a:pPr marL="0" indent="0">
              <a:buNone/>
            </a:pPr>
            <a:r>
              <a:rPr lang="vi-VN" sz="2400" dirty="0" smtClean="0"/>
              <a:t>Bằng cách khác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13</a:t>
            </a:fld>
            <a:endParaRPr lang="en-US" dirty="0"/>
          </a:p>
        </p:txBody>
      </p:sp>
      <p:sp>
        <p:nvSpPr>
          <p:cNvPr id="7" name="Content Placeholder 2"/>
          <p:cNvSpPr txBox="1">
            <a:spLocks/>
          </p:cNvSpPr>
          <p:nvPr/>
        </p:nvSpPr>
        <p:spPr>
          <a:xfrm>
            <a:off x="304800" y="1255986"/>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solidFill>
                  <a:srgbClr val="FF0000"/>
                </a:solidFill>
              </a:rPr>
              <a:t>2. Điện cảm sơ cấp [Fl.4, Fl.7]</a:t>
            </a:r>
            <a:endParaRPr lang="vi-VN" sz="24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766901"/>
            <a:ext cx="1943100" cy="68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Rectangle 11"/>
              <p:cNvSpPr/>
              <p:nvPr/>
            </p:nvSpPr>
            <p:spPr>
              <a:xfrm>
                <a:off x="317938" y="3057125"/>
                <a:ext cx="4097655" cy="728213"/>
              </a:xfrm>
              <a:prstGeom prst="rect">
                <a:avLst/>
              </a:prstGeom>
            </p:spPr>
            <p:txBody>
              <a:bodyPr wrap="square">
                <a:spAutoFit/>
              </a:bodyPr>
              <a:lstStyle/>
              <a:p>
                <a14:m>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𝑚</m:t>
                        </m:r>
                      </m:sub>
                    </m:sSub>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2.</m:t>
                        </m:r>
                        <m:sSub>
                          <m:sSubPr>
                            <m:ctrlPr>
                              <a:rPr lang="vi-VN" sz="2400" i="1">
                                <a:effectLst/>
                                <a:latin typeface="Cambria Math"/>
                              </a:rPr>
                            </m:ctrlPr>
                          </m:sSubPr>
                          <m:e>
                            <m:r>
                              <a:rPr lang="vi-VN" sz="2400" i="1">
                                <a:effectLst/>
                                <a:latin typeface="Cambria Math"/>
                                <a:ea typeface="Arial"/>
                                <a:cs typeface="Times New Roman"/>
                              </a:rPr>
                              <m:t>𝑃</m:t>
                            </m:r>
                          </m:e>
                          <m:sub>
                            <m:r>
                              <a:rPr lang="vi-VN" sz="2400" i="1">
                                <a:effectLst/>
                                <a:latin typeface="Cambria Math"/>
                                <a:ea typeface="Arial"/>
                                <a:cs typeface="Times New Roman"/>
                              </a:rPr>
                              <m:t>𝑂</m:t>
                            </m:r>
                          </m:sub>
                        </m:sSub>
                      </m:num>
                      <m:den>
                        <m:r>
                          <a:rPr lang="vi-VN" sz="2400" i="1">
                            <a:effectLst/>
                            <a:latin typeface="Cambria Math"/>
                            <a:ea typeface="Arial"/>
                            <a:cs typeface="Times New Roman"/>
                            <a:sym typeface="Symbol"/>
                          </a:rPr>
                          <m:t></m:t>
                        </m:r>
                      </m:den>
                    </m:f>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1</m:t>
                        </m:r>
                      </m:num>
                      <m:den>
                        <m:sSubSup>
                          <m:sSubSupPr>
                            <m:ctrlPr>
                              <a:rPr lang="vi-VN" sz="2400" i="1">
                                <a:effectLst/>
                                <a:latin typeface="Cambria Math"/>
                              </a:rPr>
                            </m:ctrlPr>
                          </m:sSubSup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m:t>
                            </m:r>
                            <m:r>
                              <a:rPr lang="vi-VN" sz="2400" i="1">
                                <a:effectLst/>
                                <a:latin typeface="Cambria Math"/>
                                <a:ea typeface="Arial"/>
                                <a:cs typeface="Times New Roman"/>
                              </a:rPr>
                              <m:t>𝑉𝑖𝑛𝑚𝑖𝑛</m:t>
                            </m:r>
                            <m:r>
                              <a:rPr lang="vi-VN" sz="2400" i="1">
                                <a:effectLst/>
                                <a:latin typeface="Cambria Math"/>
                                <a:ea typeface="Arial"/>
                                <a:cs typeface="Times New Roman"/>
                              </a:rPr>
                              <m:t>)</m:t>
                            </m:r>
                          </m:sub>
                          <m:sup>
                            <m:r>
                              <a:rPr lang="vi-VN" sz="2400" i="1">
                                <a:effectLst/>
                                <a:latin typeface="Cambria Math"/>
                                <a:ea typeface="Arial"/>
                                <a:cs typeface="Times New Roman"/>
                              </a:rPr>
                              <m:t>2</m:t>
                            </m:r>
                          </m:sup>
                        </m:sSubSup>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𝑓</m:t>
                            </m:r>
                          </m:e>
                          <m:sub>
                            <m:r>
                              <a:rPr lang="vi-VN" sz="2400" i="1">
                                <a:effectLst/>
                                <a:latin typeface="Cambria Math"/>
                                <a:ea typeface="Arial"/>
                                <a:cs typeface="Times New Roman"/>
                              </a:rPr>
                              <m:t>𝑠</m:t>
                            </m:r>
                            <m:r>
                              <a:rPr lang="vi-VN" sz="2400" i="1">
                                <a:effectLst/>
                                <a:latin typeface="Cambria Math"/>
                                <a:ea typeface="Arial"/>
                                <a:cs typeface="Times New Roman"/>
                              </a:rPr>
                              <m:t> </m:t>
                            </m:r>
                            <m:r>
                              <a:rPr lang="vi-VN" sz="2400" i="1">
                                <a:effectLst/>
                                <a:latin typeface="Cambria Math"/>
                                <a:ea typeface="Arial"/>
                                <a:cs typeface="Times New Roman"/>
                              </a:rPr>
                              <m:t>𝑚𝑖𝑛</m:t>
                            </m:r>
                          </m:sub>
                        </m:sSub>
                      </m:den>
                    </m:f>
                  </m:oMath>
                </a14:m>
                <a:r>
                  <a:rPr lang="vi-VN" sz="2400" dirty="0">
                    <a:effectLst/>
                    <a:latin typeface="Times New Roman"/>
                    <a:ea typeface="Arial"/>
                  </a:rPr>
                  <a:t>	</a:t>
                </a:r>
                <a:endParaRPr lang="vi-VN"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938" y="3057125"/>
                <a:ext cx="4097655" cy="728213"/>
              </a:xfrm>
              <a:prstGeom prst="rect">
                <a:avLst/>
              </a:prstGeom>
              <a:blipFill rotWithShape="1">
                <a:blip r:embed="rId3"/>
                <a:stretch>
                  <a:fillRect/>
                </a:stretch>
              </a:blipFill>
            </p:spPr>
            <p:txBody>
              <a:bodyPr/>
              <a:lstStyle/>
              <a:p>
                <a:r>
                  <a:rPr lang="vi-VN">
                    <a:noFill/>
                  </a:rPr>
                  <a:t> </a:t>
                </a:r>
              </a:p>
            </p:txBody>
          </p:sp>
        </mc:Fallback>
      </mc:AlternateContent>
      <p:sp>
        <p:nvSpPr>
          <p:cNvPr id="15" name="Content Placeholder 2"/>
          <p:cNvSpPr txBox="1">
            <a:spLocks/>
          </p:cNvSpPr>
          <p:nvPr/>
        </p:nvSpPr>
        <p:spPr>
          <a:xfrm>
            <a:off x="287740" y="3962400"/>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solidFill>
                  <a:srgbClr val="FF0000"/>
                </a:solidFill>
              </a:rPr>
              <a:t>3</a:t>
            </a:r>
            <a:r>
              <a:rPr lang="vi-VN" sz="2400" b="1" dirty="0" smtClean="0">
                <a:solidFill>
                  <a:srgbClr val="FF0000"/>
                </a:solidFill>
              </a:rPr>
              <a:t>. Dòng điện sơ cấp</a:t>
            </a:r>
            <a:endParaRPr lang="vi-VN" sz="2400" b="1" dirty="0">
              <a:solidFill>
                <a:srgbClr val="FF0000"/>
              </a:solidFill>
            </a:endParaRPr>
          </a:p>
        </p:txBody>
      </p:sp>
      <p:pic>
        <p:nvPicPr>
          <p:cNvPr id="16" name="Picture 15"/>
          <p:cNvPicPr/>
          <p:nvPr/>
        </p:nvPicPr>
        <p:blipFill>
          <a:blip r:embed="rId4"/>
          <a:stretch>
            <a:fillRect/>
          </a:stretch>
        </p:blipFill>
        <p:spPr>
          <a:xfrm>
            <a:off x="1160486" y="4609602"/>
            <a:ext cx="2516164" cy="800598"/>
          </a:xfrm>
          <a:prstGeom prst="rect">
            <a:avLst/>
          </a:prstGeom>
        </p:spPr>
      </p:pic>
      <p:pic>
        <p:nvPicPr>
          <p:cNvPr id="17" name="Picture 16"/>
          <p:cNvPicPr/>
          <p:nvPr/>
        </p:nvPicPr>
        <p:blipFill>
          <a:blip r:embed="rId5"/>
          <a:stretch>
            <a:fillRect/>
          </a:stretch>
        </p:blipFill>
        <p:spPr>
          <a:xfrm>
            <a:off x="1027846" y="5791200"/>
            <a:ext cx="2409725" cy="609600"/>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457200" y="1766901"/>
                <a:ext cx="2496004" cy="6916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b="1" i="1" smtClean="0">
                              <a:latin typeface="Cambria Math"/>
                            </a:rPr>
                          </m:ctrlPr>
                        </m:sSubPr>
                        <m:e>
                          <m:r>
                            <a:rPr lang="en-US" b="1" i="1">
                              <a:effectLst/>
                              <a:latin typeface="Cambria Math"/>
                              <a:ea typeface="Times New Roman"/>
                              <a:cs typeface="Times New Roman"/>
                            </a:rPr>
                            <m:t>𝑳</m:t>
                          </m:r>
                        </m:e>
                        <m:sub>
                          <m:r>
                            <a:rPr lang="en-US" b="1" i="1">
                              <a:effectLst/>
                              <a:latin typeface="Cambria Math"/>
                              <a:ea typeface="Times New Roman"/>
                              <a:cs typeface="Times New Roman"/>
                            </a:rPr>
                            <m:t>𝒑𝒎𝒂𝒙</m:t>
                          </m:r>
                        </m:sub>
                      </m:sSub>
                      <m:r>
                        <a:rPr lang="en-US" b="1" i="1">
                          <a:effectLst/>
                          <a:latin typeface="Cambria Math"/>
                          <a:ea typeface="Times New Roman"/>
                          <a:cs typeface="Times New Roman"/>
                        </a:rPr>
                        <m:t>=</m:t>
                      </m:r>
                      <m:f>
                        <m:fPr>
                          <m:ctrlPr>
                            <a:rPr lang="vi-VN" b="1" i="1">
                              <a:effectLst/>
                              <a:latin typeface="Cambria Math"/>
                            </a:rPr>
                          </m:ctrlPr>
                        </m:fPr>
                        <m:num>
                          <m:sSub>
                            <m:sSubPr>
                              <m:ctrlPr>
                                <a:rPr lang="vi-VN" b="1" i="1">
                                  <a:effectLst/>
                                  <a:latin typeface="Cambria Math"/>
                                </a:rPr>
                              </m:ctrlPr>
                            </m:sSubPr>
                            <m:e>
                              <m:r>
                                <a:rPr lang="en-US" b="1" i="1">
                                  <a:effectLst/>
                                  <a:latin typeface="Cambria Math"/>
                                  <a:ea typeface="Times New Roman"/>
                                  <a:cs typeface="Times New Roman"/>
                                </a:rPr>
                                <m:t>𝑽</m:t>
                              </m:r>
                            </m:e>
                            <m:sub>
                              <m:r>
                                <a:rPr lang="en-US" b="1" i="1">
                                  <a:effectLst/>
                                  <a:latin typeface="Cambria Math"/>
                                  <a:ea typeface="Times New Roman"/>
                                  <a:cs typeface="Times New Roman"/>
                                </a:rPr>
                                <m:t>𝑫𝑪𝒎𝒊𝒏</m:t>
                              </m:r>
                            </m:sub>
                          </m:sSub>
                          <m:r>
                            <a:rPr lang="en-US" b="1" i="1">
                              <a:effectLst/>
                              <a:latin typeface="Cambria Math"/>
                              <a:ea typeface="Times New Roman"/>
                              <a:cs typeface="Times New Roman"/>
                            </a:rPr>
                            <m:t>.</m:t>
                          </m:r>
                          <m:sSub>
                            <m:sSubPr>
                              <m:ctrlPr>
                                <a:rPr lang="vi-VN" b="1" i="1">
                                  <a:effectLst/>
                                  <a:latin typeface="Cambria Math"/>
                                </a:rPr>
                              </m:ctrlPr>
                            </m:sSubPr>
                            <m:e>
                              <m:r>
                                <a:rPr lang="en-US" b="1" i="1">
                                  <a:effectLst/>
                                  <a:latin typeface="Cambria Math"/>
                                  <a:ea typeface="Times New Roman"/>
                                  <a:cs typeface="Times New Roman"/>
                                </a:rPr>
                                <m:t>𝑫</m:t>
                              </m:r>
                            </m:e>
                            <m:sub>
                              <m:r>
                                <a:rPr lang="en-US" b="1" i="1">
                                  <a:effectLst/>
                                  <a:latin typeface="Cambria Math"/>
                                  <a:ea typeface="Times New Roman"/>
                                  <a:cs typeface="Times New Roman"/>
                                </a:rPr>
                                <m:t>𝒎𝒂𝒙</m:t>
                              </m:r>
                            </m:sub>
                          </m:sSub>
                        </m:num>
                        <m:den>
                          <m:sSub>
                            <m:sSubPr>
                              <m:ctrlPr>
                                <a:rPr lang="vi-VN" b="1" i="1">
                                  <a:effectLst/>
                                  <a:latin typeface="Cambria Math"/>
                                </a:rPr>
                              </m:ctrlPr>
                            </m:sSubPr>
                            <m:e>
                              <m:r>
                                <a:rPr lang="en-US" b="1" i="1">
                                  <a:effectLst/>
                                  <a:latin typeface="Cambria Math"/>
                                  <a:ea typeface="Times New Roman"/>
                                  <a:cs typeface="Times New Roman"/>
                                </a:rPr>
                                <m:t>𝑰</m:t>
                              </m:r>
                            </m:e>
                            <m:sub>
                              <m:r>
                                <a:rPr lang="en-US" b="1" i="1">
                                  <a:effectLst/>
                                  <a:latin typeface="Cambria Math"/>
                                  <a:ea typeface="Times New Roman"/>
                                  <a:cs typeface="Times New Roman"/>
                                </a:rPr>
                                <m:t>𝒑𝒊𝒌</m:t>
                              </m:r>
                            </m:sub>
                          </m:sSub>
                          <m:r>
                            <a:rPr lang="en-US" b="1" i="1">
                              <a:effectLst/>
                              <a:latin typeface="Cambria Math"/>
                              <a:ea typeface="Times New Roman"/>
                              <a:cs typeface="Times New Roman"/>
                            </a:rPr>
                            <m:t>.</m:t>
                          </m:r>
                          <m:sSub>
                            <m:sSubPr>
                              <m:ctrlPr>
                                <a:rPr lang="vi-VN" b="1" i="1">
                                  <a:effectLst/>
                                  <a:latin typeface="Cambria Math"/>
                                </a:rPr>
                              </m:ctrlPr>
                            </m:sSubPr>
                            <m:e>
                              <m:r>
                                <a:rPr lang="en-US" b="1" i="1">
                                  <a:effectLst/>
                                  <a:latin typeface="Cambria Math"/>
                                  <a:ea typeface="Times New Roman"/>
                                  <a:cs typeface="Times New Roman"/>
                                </a:rPr>
                                <m:t>𝒇</m:t>
                              </m:r>
                            </m:e>
                            <m:sub>
                              <m:r>
                                <a:rPr lang="en-US" b="1" i="1">
                                  <a:effectLst/>
                                  <a:latin typeface="Cambria Math"/>
                                  <a:ea typeface="Times New Roman"/>
                                  <a:cs typeface="Times New Roman"/>
                                </a:rPr>
                                <m:t>𝒔𝒘</m:t>
                              </m:r>
                            </m:sub>
                          </m:sSub>
                        </m:den>
                      </m:f>
                    </m:oMath>
                  </m:oMathPara>
                </a14:m>
                <a:endParaRPr lang="vi-VN" dirty="0"/>
              </a:p>
            </p:txBody>
          </p:sp>
        </mc:Choice>
        <mc:Fallback>
          <p:sp>
            <p:nvSpPr>
              <p:cNvPr id="6" name="Rectangle 5"/>
              <p:cNvSpPr>
                <a:spLocks noRot="1" noChangeAspect="1" noMove="1" noResize="1" noEditPoints="1" noAdjustHandles="1" noChangeArrowheads="1" noChangeShapeType="1" noTextEdit="1"/>
              </p:cNvSpPr>
              <p:nvPr/>
            </p:nvSpPr>
            <p:spPr>
              <a:xfrm>
                <a:off x="457200" y="1766901"/>
                <a:ext cx="2496004" cy="691600"/>
              </a:xfrm>
              <a:prstGeom prst="rect">
                <a:avLst/>
              </a:prstGeom>
              <a:blipFill rotWithShape="1">
                <a:blip r:embed="rId6"/>
                <a:stretch>
                  <a:fillRect/>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3437571" y="1782995"/>
                <a:ext cx="2274789"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b="1" i="1">
                              <a:latin typeface="Cambria Math"/>
                            </a:rPr>
                          </m:ctrlPr>
                        </m:sSubPr>
                        <m:e>
                          <m:r>
                            <a:rPr lang="en-US" b="1" i="1">
                              <a:effectLst/>
                              <a:latin typeface="Cambria Math"/>
                              <a:ea typeface="Times New Roman"/>
                              <a:cs typeface="Times New Roman"/>
                            </a:rPr>
                            <m:t>𝑰</m:t>
                          </m:r>
                        </m:e>
                        <m:sub>
                          <m:r>
                            <a:rPr lang="en-US" b="1" i="1">
                              <a:effectLst/>
                              <a:latin typeface="Cambria Math"/>
                              <a:ea typeface="Times New Roman"/>
                              <a:cs typeface="Times New Roman"/>
                            </a:rPr>
                            <m:t>𝒑𝒊𝒌</m:t>
                          </m:r>
                        </m:sub>
                      </m:sSub>
                      <m:r>
                        <a:rPr lang="en-US" b="1" i="1">
                          <a:effectLst/>
                          <a:latin typeface="Cambria Math"/>
                          <a:ea typeface="Times New Roman"/>
                          <a:cs typeface="Times New Roman"/>
                        </a:rPr>
                        <m:t>=</m:t>
                      </m:r>
                      <m:f>
                        <m:fPr>
                          <m:ctrlPr>
                            <a:rPr lang="vi-VN" b="1" i="1">
                              <a:effectLst/>
                              <a:latin typeface="Cambria Math"/>
                            </a:rPr>
                          </m:ctrlPr>
                        </m:fPr>
                        <m:num>
                          <m:r>
                            <a:rPr lang="en-US" b="1" i="1">
                              <a:effectLst/>
                              <a:latin typeface="Cambria Math"/>
                              <a:ea typeface="Times New Roman"/>
                              <a:cs typeface="Times New Roman"/>
                            </a:rPr>
                            <m:t>𝟐</m:t>
                          </m:r>
                          <m:r>
                            <a:rPr lang="en-US" b="1" i="1">
                              <a:effectLst/>
                              <a:latin typeface="Cambria Math"/>
                              <a:ea typeface="Times New Roman"/>
                              <a:cs typeface="Times New Roman"/>
                            </a:rPr>
                            <m:t>.</m:t>
                          </m:r>
                          <m:sSub>
                            <m:sSubPr>
                              <m:ctrlPr>
                                <a:rPr lang="vi-VN" b="1" i="1">
                                  <a:effectLst/>
                                  <a:latin typeface="Cambria Math"/>
                                </a:rPr>
                              </m:ctrlPr>
                            </m:sSubPr>
                            <m:e>
                              <m:r>
                                <a:rPr lang="en-US" b="1" i="1">
                                  <a:effectLst/>
                                  <a:latin typeface="Cambria Math"/>
                                  <a:ea typeface="Times New Roman"/>
                                  <a:cs typeface="Times New Roman"/>
                                </a:rPr>
                                <m:t>𝑷</m:t>
                              </m:r>
                            </m:e>
                            <m:sub>
                              <m:r>
                                <a:rPr lang="en-US" b="1" i="1">
                                  <a:effectLst/>
                                  <a:latin typeface="Cambria Math"/>
                                  <a:ea typeface="Times New Roman"/>
                                  <a:cs typeface="Times New Roman"/>
                                </a:rPr>
                                <m:t>𝒊𝒏𝒎𝒊𝒏</m:t>
                              </m:r>
                            </m:sub>
                          </m:sSub>
                        </m:num>
                        <m:den>
                          <m:sSub>
                            <m:sSubPr>
                              <m:ctrlPr>
                                <a:rPr lang="vi-VN" b="1" i="1">
                                  <a:effectLst/>
                                  <a:latin typeface="Cambria Math"/>
                                </a:rPr>
                              </m:ctrlPr>
                            </m:sSubPr>
                            <m:e>
                              <m:r>
                                <a:rPr lang="en-US" b="1" i="1">
                                  <a:effectLst/>
                                  <a:latin typeface="Cambria Math"/>
                                  <a:ea typeface="Times New Roman"/>
                                  <a:cs typeface="Times New Roman"/>
                                </a:rPr>
                                <m:t>𝑽</m:t>
                              </m:r>
                            </m:e>
                            <m:sub>
                              <m:r>
                                <a:rPr lang="en-US" b="1" i="1">
                                  <a:effectLst/>
                                  <a:latin typeface="Cambria Math"/>
                                  <a:ea typeface="Times New Roman"/>
                                  <a:cs typeface="Times New Roman"/>
                                </a:rPr>
                                <m:t>𝑫𝑪𝒎𝒊𝒏</m:t>
                              </m:r>
                            </m:sub>
                          </m:sSub>
                          <m:r>
                            <a:rPr lang="en-US" b="1" i="1">
                              <a:effectLst/>
                              <a:latin typeface="Cambria Math"/>
                              <a:ea typeface="Times New Roman"/>
                              <a:cs typeface="Times New Roman"/>
                            </a:rPr>
                            <m:t>.</m:t>
                          </m:r>
                          <m:sSub>
                            <m:sSubPr>
                              <m:ctrlPr>
                                <a:rPr lang="vi-VN" b="1" i="1">
                                  <a:effectLst/>
                                  <a:latin typeface="Cambria Math"/>
                                </a:rPr>
                              </m:ctrlPr>
                            </m:sSubPr>
                            <m:e>
                              <m:r>
                                <a:rPr lang="en-US" b="1" i="1">
                                  <a:effectLst/>
                                  <a:latin typeface="Cambria Math"/>
                                  <a:ea typeface="Times New Roman"/>
                                  <a:cs typeface="Times New Roman"/>
                                </a:rPr>
                                <m:t>𝑫</m:t>
                              </m:r>
                            </m:e>
                            <m:sub>
                              <m:r>
                                <a:rPr lang="en-US" b="1" i="1">
                                  <a:effectLst/>
                                  <a:latin typeface="Cambria Math"/>
                                  <a:ea typeface="Times New Roman"/>
                                  <a:cs typeface="Times New Roman"/>
                                </a:rPr>
                                <m:t>𝒎𝒂𝒙</m:t>
                              </m:r>
                            </m:sub>
                          </m:sSub>
                        </m:den>
                      </m:f>
                    </m:oMath>
                  </m:oMathPara>
                </a14:m>
                <a:endParaRPr lang="vi-VN" dirty="0"/>
              </a:p>
            </p:txBody>
          </p:sp>
        </mc:Choice>
        <mc:Fallback>
          <p:sp>
            <p:nvSpPr>
              <p:cNvPr id="8" name="Rectangle 7"/>
              <p:cNvSpPr>
                <a:spLocks noRot="1" noChangeAspect="1" noMove="1" noResize="1" noEditPoints="1" noAdjustHandles="1" noChangeArrowheads="1" noChangeShapeType="1" noTextEdit="1"/>
              </p:cNvSpPr>
              <p:nvPr/>
            </p:nvSpPr>
            <p:spPr>
              <a:xfrm>
                <a:off x="3437571" y="1782995"/>
                <a:ext cx="2274789" cy="659411"/>
              </a:xfrm>
              <a:prstGeom prst="rect">
                <a:avLst/>
              </a:prstGeom>
              <a:blipFill rotWithShape="1">
                <a:blip r:embed="rId7"/>
                <a:stretch>
                  <a:fillRect/>
                </a:stretch>
              </a:blipFill>
            </p:spPr>
            <p:txBody>
              <a:bodyPr/>
              <a:lstStyle/>
              <a:p>
                <a:r>
                  <a:rPr lang="vi-VN">
                    <a:noFill/>
                  </a:rPr>
                  <a:t> </a:t>
                </a:r>
              </a:p>
            </p:txBody>
          </p:sp>
        </mc:Fallback>
      </mc:AlternateContent>
      <p:sp>
        <p:nvSpPr>
          <p:cNvPr id="14" name="Content Placeholder 2"/>
          <p:cNvSpPr txBox="1">
            <a:spLocks/>
          </p:cNvSpPr>
          <p:nvPr/>
        </p:nvSpPr>
        <p:spPr>
          <a:xfrm>
            <a:off x="8037213" y="2005782"/>
            <a:ext cx="1088394"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solidFill>
                  <a:srgbClr val="FF0000"/>
                </a:solidFill>
              </a:rPr>
              <a:t>[Fl.1]</a:t>
            </a:r>
            <a:endParaRPr lang="vi-VN" sz="2400" b="1" dirty="0">
              <a:solidFill>
                <a:srgbClr val="FF0000"/>
              </a:solidFill>
            </a:endParaRPr>
          </a:p>
        </p:txBody>
      </p:sp>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2875" y="2999810"/>
            <a:ext cx="1592317" cy="75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txBox="1">
            <a:spLocks/>
          </p:cNvSpPr>
          <p:nvPr/>
        </p:nvSpPr>
        <p:spPr>
          <a:xfrm>
            <a:off x="7624682" y="3004573"/>
            <a:ext cx="1088394"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solidFill>
                  <a:srgbClr val="FF0000"/>
                </a:solidFill>
              </a:rPr>
              <a:t>[Fl.6]</a:t>
            </a:r>
            <a:endParaRPr lang="vi-VN" sz="2400" b="1" dirty="0">
              <a:solidFill>
                <a:srgbClr val="FF0000"/>
              </a:solidFill>
            </a:endParaRPr>
          </a:p>
        </p:txBody>
      </p:sp>
      <p:pic>
        <p:nvPicPr>
          <p:cNvPr id="81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3619" y="3066614"/>
            <a:ext cx="18573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38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14</a:t>
            </a:fld>
            <a:endParaRPr lang="en-US" dirty="0"/>
          </a:p>
        </p:txBody>
      </p:sp>
      <p:sp>
        <p:nvSpPr>
          <p:cNvPr id="10" name="Content Placeholder 2"/>
          <p:cNvSpPr txBox="1">
            <a:spLocks/>
          </p:cNvSpPr>
          <p:nvPr/>
        </p:nvSpPr>
        <p:spPr>
          <a:xfrm>
            <a:off x="136478" y="1905000"/>
            <a:ext cx="83820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1 Lựa vật liệu và hình dạng chọn lõi</a:t>
            </a:r>
          </a:p>
          <a:p>
            <a:pPr marL="0" indent="0">
              <a:buNone/>
            </a:pPr>
            <a:r>
              <a:rPr lang="vi-VN" sz="2400" i="1" dirty="0" smtClean="0">
                <a:solidFill>
                  <a:srgbClr val="0000CC"/>
                </a:solidFill>
              </a:rPr>
              <a:t>Bước 2 Lựa chọn kích thước lõi</a:t>
            </a:r>
          </a:p>
          <a:p>
            <a:pPr marL="0" indent="0">
              <a:buNone/>
            </a:pPr>
            <a:r>
              <a:rPr lang="vi-VN" sz="2400" i="1" dirty="0" smtClean="0">
                <a:solidFill>
                  <a:srgbClr val="0000CC"/>
                </a:solidFill>
              </a:rPr>
              <a:t>Bước </a:t>
            </a:r>
            <a:r>
              <a:rPr lang="vi-VN" sz="2400" i="1" dirty="0">
                <a:solidFill>
                  <a:srgbClr val="0000CC"/>
                </a:solidFill>
              </a:rPr>
              <a:t>3.  Tính toán số vòng dây sơ cấp tối </a:t>
            </a:r>
            <a:r>
              <a:rPr lang="vi-VN" sz="2400" i="1" dirty="0" smtClean="0">
                <a:solidFill>
                  <a:srgbClr val="0000CC"/>
                </a:solidFill>
              </a:rPr>
              <a:t>thiểu</a:t>
            </a:r>
          </a:p>
          <a:p>
            <a:pPr marL="0" indent="0">
              <a:buNone/>
            </a:pPr>
            <a:endParaRPr lang="vi-VN" sz="2400" i="1" dirty="0">
              <a:solidFill>
                <a:srgbClr val="0000CC"/>
              </a:solidFill>
            </a:endParaRPr>
          </a:p>
        </p:txBody>
      </p:sp>
      <p:sp>
        <p:nvSpPr>
          <p:cNvPr id="11" name="Content Placeholder 2"/>
          <p:cNvSpPr txBox="1">
            <a:spLocks/>
          </p:cNvSpPr>
          <p:nvPr/>
        </p:nvSpPr>
        <p:spPr>
          <a:xfrm>
            <a:off x="117144" y="3276600"/>
            <a:ext cx="8645856" cy="2895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solidFill>
                  <a:srgbClr val="0000CC"/>
                </a:solidFill>
              </a:rPr>
              <a:t>Bước 4. Tính toán khe hở</a:t>
            </a:r>
          </a:p>
          <a:p>
            <a:pPr marL="0" indent="0">
              <a:buNone/>
            </a:pPr>
            <a:r>
              <a:rPr lang="vi-VN" sz="2400" i="1" dirty="0">
                <a:solidFill>
                  <a:srgbClr val="0000CC"/>
                </a:solidFill>
              </a:rPr>
              <a:t>Bước 5. Tính kiểm tra bão hòa mạch từ</a:t>
            </a:r>
          </a:p>
          <a:p>
            <a:pPr marL="0" indent="0">
              <a:buNone/>
            </a:pPr>
            <a:r>
              <a:rPr lang="vi-VN" sz="2400" i="1" dirty="0">
                <a:solidFill>
                  <a:srgbClr val="0000CC"/>
                </a:solidFill>
              </a:rPr>
              <a:t>Bước 6. Tính toán cuộn dây</a:t>
            </a:r>
          </a:p>
          <a:p>
            <a:pPr marL="0" indent="0">
              <a:buNone/>
            </a:pPr>
            <a:r>
              <a:rPr lang="vi-VN" sz="2400" i="1" dirty="0">
                <a:solidFill>
                  <a:srgbClr val="0000CC"/>
                </a:solidFill>
              </a:rPr>
              <a:t>Bước 7. Tính tổn hao</a:t>
            </a:r>
          </a:p>
          <a:p>
            <a:pPr marL="0" indent="0">
              <a:buNone/>
            </a:pPr>
            <a:r>
              <a:rPr lang="vi-VN" sz="2400" i="1" dirty="0">
                <a:solidFill>
                  <a:srgbClr val="0000CC"/>
                </a:solidFill>
              </a:rPr>
              <a:t>Bước </a:t>
            </a:r>
            <a:r>
              <a:rPr lang="en-US" sz="2400" i="1" dirty="0">
                <a:solidFill>
                  <a:srgbClr val="0000CC"/>
                </a:solidFill>
              </a:rPr>
              <a:t>8. </a:t>
            </a:r>
            <a:r>
              <a:rPr lang="en-US" sz="2400" i="1" dirty="0" err="1">
                <a:solidFill>
                  <a:srgbClr val="0000CC"/>
                </a:solidFill>
              </a:rPr>
              <a:t>Tính</a:t>
            </a:r>
            <a:r>
              <a:rPr lang="en-US" sz="2400" i="1" dirty="0">
                <a:solidFill>
                  <a:srgbClr val="0000CC"/>
                </a:solidFill>
              </a:rPr>
              <a:t> </a:t>
            </a:r>
            <a:r>
              <a:rPr lang="en-US" sz="2400" i="1" dirty="0" err="1">
                <a:solidFill>
                  <a:srgbClr val="0000CC"/>
                </a:solidFill>
              </a:rPr>
              <a:t>toán</a:t>
            </a:r>
            <a:r>
              <a:rPr lang="en-US" sz="2400" i="1" dirty="0">
                <a:solidFill>
                  <a:srgbClr val="0000CC"/>
                </a:solidFill>
              </a:rPr>
              <a:t> </a:t>
            </a:r>
            <a:r>
              <a:rPr lang="en-US" sz="2400" i="1" dirty="0" err="1">
                <a:solidFill>
                  <a:srgbClr val="0000CC"/>
                </a:solidFill>
              </a:rPr>
              <a:t>nhiệt</a:t>
            </a:r>
            <a:endParaRPr lang="vi-VN" sz="2400" i="1" dirty="0">
              <a:solidFill>
                <a:srgbClr val="0000CC"/>
              </a:solidFill>
            </a:endParaRPr>
          </a:p>
          <a:p>
            <a:pPr marL="0" indent="0">
              <a:buNone/>
            </a:pPr>
            <a:r>
              <a:rPr lang="vi-VN" sz="2400" i="1" dirty="0">
                <a:solidFill>
                  <a:srgbClr val="0000CC"/>
                </a:solidFill>
              </a:rPr>
              <a:t>Bước 9. Kiểm tra lấp đầy cửa sổ</a:t>
            </a:r>
          </a:p>
          <a:p>
            <a:pPr marL="0" indent="0">
              <a:buNone/>
            </a:pPr>
            <a:r>
              <a:rPr lang="vi-VN" sz="2400" i="1" dirty="0">
                <a:solidFill>
                  <a:srgbClr val="0000CC"/>
                </a:solidFill>
              </a:rPr>
              <a:t>Bước 10. Cấu trúc biến áp </a:t>
            </a:r>
          </a:p>
          <a:p>
            <a:pPr marL="0" indent="0">
              <a:buNone/>
            </a:pPr>
            <a:endParaRPr lang="vi-VN" sz="2400" b="1" dirty="0"/>
          </a:p>
          <a:p>
            <a:pPr marL="0" indent="0">
              <a:buNone/>
            </a:pPr>
            <a:endParaRPr lang="vi-VN" sz="2400" dirty="0" smtClean="0"/>
          </a:p>
        </p:txBody>
      </p:sp>
    </p:spTree>
    <p:extLst>
      <p:ext uri="{BB962C8B-B14F-4D97-AF65-F5344CB8AC3E}">
        <p14:creationId xmlns:p14="http://schemas.microsoft.com/office/powerpoint/2010/main" val="193417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52400" y="1447800"/>
            <a:ext cx="8382000" cy="609600"/>
          </a:xfrm>
        </p:spPr>
        <p:txBody>
          <a:bodyPr>
            <a:normAutofit/>
          </a:bodyPr>
          <a:lstStyle/>
          <a:p>
            <a:pPr marL="0" indent="0">
              <a:buNone/>
            </a:pPr>
            <a:r>
              <a:rPr lang="vi-VN" sz="2400" b="1" dirty="0" smtClean="0">
                <a:solidFill>
                  <a:srgbClr val="FF0000"/>
                </a:solidFill>
              </a:rPr>
              <a:t>4. Tính toán biến áp</a:t>
            </a:r>
            <a:endParaRPr lang="vi-VN" sz="2400" b="1" dirty="0">
              <a:solidFill>
                <a:srgbClr val="FF0000"/>
              </a:solidFill>
            </a:endParaRP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15</a:t>
            </a:fld>
            <a:endParaRPr lang="en-US" dirty="0"/>
          </a:p>
        </p:txBody>
      </p:sp>
      <p:sp>
        <p:nvSpPr>
          <p:cNvPr id="10" name="Content Placeholder 2"/>
          <p:cNvSpPr txBox="1">
            <a:spLocks/>
          </p:cNvSpPr>
          <p:nvPr/>
        </p:nvSpPr>
        <p:spPr>
          <a:xfrm>
            <a:off x="136478" y="215265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1</a:t>
            </a:r>
            <a:r>
              <a:rPr lang="vi-VN" sz="2400" i="1" dirty="0">
                <a:solidFill>
                  <a:srgbClr val="0000CC"/>
                </a:solidFill>
              </a:rPr>
              <a:t>. Lựa chọn sơ bộ vật liệu và hình </a:t>
            </a:r>
            <a:r>
              <a:rPr lang="vi-VN" sz="2400" i="1" dirty="0" smtClean="0">
                <a:solidFill>
                  <a:srgbClr val="0000CC"/>
                </a:solidFill>
              </a:rPr>
              <a:t>dạng lõi</a:t>
            </a:r>
            <a:endParaRPr lang="vi-VN" sz="2400" i="1" dirty="0">
              <a:solidFill>
                <a:srgbClr val="0000CC"/>
              </a:solidFill>
            </a:endParaRP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136478" y="2743200"/>
                <a:ext cx="83820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Lựa </a:t>
                </a:r>
                <a:r>
                  <a:rPr lang="vi-VN" sz="2400" b="1" dirty="0"/>
                  <a:t>chất liệu lõi </a:t>
                </a:r>
                <a:endParaRPr lang="vi-VN" sz="2400" b="1" dirty="0" smtClean="0"/>
              </a:p>
              <a:p>
                <a:pPr marL="0" indent="0">
                  <a:buNone/>
                </a:pPr>
                <a:r>
                  <a:rPr lang="vi-VN" sz="2400" dirty="0">
                    <a:solidFill>
                      <a:schemeClr val="tx1">
                        <a:lumMod val="95000"/>
                        <a:lumOff val="5000"/>
                      </a:schemeClr>
                    </a:solidFill>
                    <a:latin typeface="+mj-lt"/>
                  </a:rPr>
                  <a:t>Lựa chọn: Hình dạng</a:t>
                </a:r>
              </a:p>
              <a:p>
                <a:pPr marL="0" indent="0">
                  <a:buNone/>
                </a:pPr>
                <a:r>
                  <a:rPr lang="vi-VN" sz="2400" i="1" dirty="0">
                    <a:solidFill>
                      <a:srgbClr val="0000CC"/>
                    </a:solidFill>
                  </a:rPr>
                  <a:t>Bước 2. Lựa chọn kích thước lõi: </a:t>
                </a:r>
              </a:p>
              <a:p>
                <a:pPr marL="0" indent="0">
                  <a:buNone/>
                </a:pPr>
                <a14:m>
                  <m:oMathPara xmlns:m="http://schemas.openxmlformats.org/officeDocument/2006/math">
                    <m:oMathParaPr>
                      <m:jc m:val="left"/>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𝑤</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𝑒</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𝑝𝑖𝑘</m:t>
                              </m:r>
                            </m:sub>
                          </m:sSub>
                        </m:num>
                        <m:den>
                          <m:sSub>
                            <m:sSubPr>
                              <m:ctrlPr>
                                <a:rPr lang="vi-VN" sz="2400" i="1">
                                  <a:effectLst/>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𝑚𝑎𝑥</m:t>
                              </m:r>
                            </m:sub>
                          </m:sSub>
                        </m:den>
                      </m:f>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𝑟𝑚𝑠</m:t>
                              </m:r>
                            </m:sub>
                          </m:sSub>
                        </m:num>
                        <m:den>
                          <m:sSub>
                            <m:sSubPr>
                              <m:ctrlPr>
                                <a:rPr lang="vi-VN" sz="2400" i="1">
                                  <a:effectLst/>
                                  <a:latin typeface="Cambria Math"/>
                                </a:rPr>
                              </m:ctrlPr>
                            </m:sSubPr>
                            <m:e>
                              <m:r>
                                <a:rPr lang="vi-VN" sz="2400" i="1">
                                  <a:effectLst/>
                                  <a:latin typeface="Cambria Math"/>
                                  <a:ea typeface="Arial"/>
                                  <a:cs typeface="Times New Roman"/>
                                </a:rPr>
                                <m:t>𝐾</m:t>
                              </m:r>
                            </m:e>
                            <m:sub>
                              <m:r>
                                <a:rPr lang="vi-VN" sz="2400" i="1">
                                  <a:effectLst/>
                                  <a:latin typeface="Cambria Math"/>
                                  <a:ea typeface="Arial"/>
                                  <a:cs typeface="Times New Roman"/>
                                </a:rPr>
                                <m:t>1</m:t>
                              </m:r>
                            </m:sub>
                          </m:sSub>
                        </m:den>
                      </m:f>
                    </m:oMath>
                  </m:oMathPara>
                </a14:m>
                <a:endParaRPr lang="vi-VN" sz="2400" dirty="0" smtClean="0"/>
              </a:p>
              <a:p>
                <a:pPr marL="0" indent="0">
                  <a:buNone/>
                </a:pPr>
                <a:r>
                  <a:rPr lang="vi-VN" sz="2400" dirty="0">
                    <a:solidFill>
                      <a:schemeClr val="tx1">
                        <a:lumMod val="95000"/>
                        <a:lumOff val="5000"/>
                      </a:schemeClr>
                    </a:solidFill>
                    <a:latin typeface="+mj-lt"/>
                  </a:rPr>
                  <a:t>Nếu làm việc ở chế độ CCM thì</a:t>
                </a:r>
              </a:p>
              <a:p>
                <a:pPr marL="0" indent="0">
                  <a:buNone/>
                </a:pPr>
                <a14:m>
                  <m:oMathPara xmlns:m="http://schemas.openxmlformats.org/officeDocument/2006/math">
                    <m:oMathParaPr>
                      <m:jc m:val="left"/>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𝑤</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𝑒</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r>
                            <a:rPr lang="vi-VN" sz="2400" i="1">
                              <a:effectLst/>
                              <a:latin typeface="Cambria Math"/>
                              <a:ea typeface="Arial"/>
                              <a:cs typeface="Times New Roman"/>
                            </a:rPr>
                            <m:t>𝐼</m:t>
                          </m:r>
                        </m:num>
                        <m:den>
                          <m:sSub>
                            <m:sSubPr>
                              <m:ctrlPr>
                                <a:rPr lang="vi-VN" sz="2400" i="1">
                                  <a:effectLst/>
                                  <a:latin typeface="Cambria Math"/>
                                </a:rPr>
                              </m:ctrlPr>
                            </m:sSubPr>
                            <m:e>
                              <m:r>
                                <a:rPr lang="vi-VN" sz="2400" i="1">
                                  <a:effectLst/>
                                  <a:latin typeface="Cambria Math"/>
                                  <a:ea typeface="Arial"/>
                                  <a:cs typeface="Times New Roman"/>
                                </a:rPr>
                                <m:t>∆</m:t>
                              </m:r>
                              <m:r>
                                <a:rPr lang="vi-VN" sz="2400" i="1">
                                  <a:effectLst/>
                                  <a:latin typeface="Cambria Math"/>
                                  <a:ea typeface="Arial"/>
                                  <a:cs typeface="Times New Roman"/>
                                </a:rPr>
                                <m:t>𝐵</m:t>
                              </m:r>
                            </m:e>
                            <m:sub>
                              <m:r>
                                <a:rPr lang="vi-VN" sz="2400" i="1">
                                  <a:effectLst/>
                                  <a:latin typeface="Cambria Math"/>
                                  <a:ea typeface="Arial"/>
                                  <a:cs typeface="Times New Roman"/>
                                </a:rPr>
                                <m:t>𝑚𝑎𝑥</m:t>
                              </m:r>
                            </m:sub>
                          </m:sSub>
                        </m:den>
                      </m:f>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𝑟𝑚𝑠</m:t>
                              </m:r>
                            </m:sub>
                          </m:sSub>
                        </m:num>
                        <m:den>
                          <m:sSub>
                            <m:sSubPr>
                              <m:ctrlPr>
                                <a:rPr lang="vi-VN" sz="2400" i="1">
                                  <a:effectLst/>
                                  <a:latin typeface="Cambria Math"/>
                                </a:rPr>
                              </m:ctrlPr>
                            </m:sSubPr>
                            <m:e>
                              <m:r>
                                <a:rPr lang="vi-VN" sz="2400" i="1">
                                  <a:effectLst/>
                                  <a:latin typeface="Cambria Math"/>
                                  <a:ea typeface="Arial"/>
                                  <a:cs typeface="Times New Roman"/>
                                </a:rPr>
                                <m:t>𝐾</m:t>
                              </m:r>
                            </m:e>
                            <m:sub>
                              <m:r>
                                <a:rPr lang="vi-VN" sz="2400" i="1">
                                  <a:effectLst/>
                                  <a:latin typeface="Cambria Math"/>
                                  <a:ea typeface="Arial"/>
                                  <a:cs typeface="Times New Roman"/>
                                </a:rPr>
                                <m:t>2</m:t>
                              </m:r>
                            </m:sub>
                          </m:sSub>
                        </m:den>
                      </m:f>
                    </m:oMath>
                  </m:oMathPara>
                </a14:m>
                <a:endParaRPr lang="vi-VN" sz="2400" dirty="0" smtClean="0"/>
              </a:p>
              <a:p>
                <a:pPr marL="0" indent="0">
                  <a:buNone/>
                </a:pPr>
                <a14:m>
                  <m:oMath xmlns:m="http://schemas.openxmlformats.org/officeDocument/2006/math">
                    <m:sSub>
                      <m:sSubPr>
                        <m:ctrlPr>
                          <a:rPr lang="vi-VN" sz="2400" i="1">
                            <a:latin typeface="Cambria Math"/>
                          </a:rPr>
                        </m:ctrlPr>
                      </m:sSubPr>
                      <m:e>
                        <m:r>
                          <a:rPr lang="vi-VN" sz="2400" i="1">
                            <a:latin typeface="Cambria Math"/>
                            <a:ea typeface="Arial"/>
                            <a:cs typeface="Times New Roman"/>
                          </a:rPr>
                          <m:t>∆</m:t>
                        </m:r>
                        <m:r>
                          <a:rPr lang="vi-VN" sz="2400" i="1">
                            <a:latin typeface="Cambria Math"/>
                            <a:ea typeface="Arial"/>
                            <a:cs typeface="Times New Roman"/>
                          </a:rPr>
                          <m:t>𝐵</m:t>
                        </m:r>
                      </m:e>
                      <m:sub>
                        <m:r>
                          <a:rPr lang="vi-VN" sz="2400" i="1">
                            <a:latin typeface="Cambria Math"/>
                            <a:ea typeface="Arial"/>
                            <a:cs typeface="Times New Roman"/>
                          </a:rPr>
                          <m:t>𝑚𝑎𝑥</m:t>
                        </m:r>
                      </m:sub>
                    </m:sSub>
                    <m:r>
                      <a:rPr lang="vi-VN" sz="2400" b="0" i="0" smtClean="0">
                        <a:latin typeface="Cambria Math"/>
                        <a:ea typeface="Arial"/>
                        <a:cs typeface="Times New Roman"/>
                      </a:rPr>
                      <m:t>&lt;</m:t>
                    </m:r>
                    <m:sSub>
                      <m:sSubPr>
                        <m:ctrlPr>
                          <a:rPr lang="vi-VN" sz="2400" i="1">
                            <a:latin typeface="Cambria Math"/>
                          </a:rPr>
                        </m:ctrlPr>
                      </m:sSubPr>
                      <m:e>
                        <m:r>
                          <a:rPr lang="vi-VN" sz="2400" i="1">
                            <a:latin typeface="Cambria Math"/>
                            <a:ea typeface="Arial"/>
                            <a:cs typeface="Times New Roman"/>
                          </a:rPr>
                          <m:t>𝐵</m:t>
                        </m:r>
                      </m:e>
                      <m:sub>
                        <m:r>
                          <a:rPr lang="vi-VN" sz="2400" i="1">
                            <a:latin typeface="Cambria Math"/>
                            <a:ea typeface="Arial"/>
                            <a:cs typeface="Times New Roman"/>
                          </a:rPr>
                          <m:t>𝑚𝑎𝑥</m:t>
                        </m:r>
                      </m:sub>
                    </m:sSub>
                  </m:oMath>
                </a14:m>
                <a:r>
                  <a:rPr lang="vi-VN" sz="2400" dirty="0" smtClean="0"/>
                  <a:t> </a:t>
                </a:r>
                <a:r>
                  <a:rPr lang="vi-VN" sz="2400" dirty="0">
                    <a:solidFill>
                      <a:schemeClr val="tx1">
                        <a:lumMod val="95000"/>
                        <a:lumOff val="5000"/>
                      </a:schemeClr>
                    </a:solidFill>
                    <a:latin typeface="+mj-lt"/>
                  </a:rPr>
                  <a:t>nên biến áp CCM có lõi lớn hơn</a:t>
                </a: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136478" y="2743200"/>
                <a:ext cx="8382000" cy="3886200"/>
              </a:xfrm>
              <a:prstGeom prst="rect">
                <a:avLst/>
              </a:prstGeom>
              <a:blipFill rotWithShape="1">
                <a:blip r:embed="rId2"/>
                <a:stretch>
                  <a:fillRect l="-1091" t="-1097"/>
                </a:stretch>
              </a:blipFill>
            </p:spPr>
            <p:txBody>
              <a:bodyPr/>
              <a:lstStyle/>
              <a:p>
                <a:r>
                  <a:rPr lang="vi-VN">
                    <a:noFill/>
                  </a:rPr>
                  <a:t> </a:t>
                </a:r>
              </a:p>
            </p:txBody>
          </p:sp>
        </mc:Fallback>
      </mc:AlternateContent>
    </p:spTree>
    <p:extLst>
      <p:ext uri="{BB962C8B-B14F-4D97-AF65-F5344CB8AC3E}">
        <p14:creationId xmlns:p14="http://schemas.microsoft.com/office/powerpoint/2010/main" val="102438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16</a:t>
            </a:fld>
            <a:endParaRPr lang="en-US" dirty="0"/>
          </a:p>
        </p:txBody>
      </p:sp>
      <p:sp>
        <p:nvSpPr>
          <p:cNvPr id="10" name="Content Placeholder 2"/>
          <p:cNvSpPr txBox="1">
            <a:spLocks/>
          </p:cNvSpPr>
          <p:nvPr/>
        </p:nvSpPr>
        <p:spPr>
          <a:xfrm>
            <a:off x="136478" y="1905000"/>
            <a:ext cx="8382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solidFill>
                  <a:srgbClr val="0000CC"/>
                </a:solidFill>
              </a:rPr>
              <a:t>Bước 3.  Tính toán số vòng dây sơ cấp tối thiểu</a:t>
            </a:r>
          </a:p>
        </p:txBody>
      </p:sp>
      <mc:AlternateContent xmlns:mc="http://schemas.openxmlformats.org/markup-compatibility/2006" xmlns:a14="http://schemas.microsoft.com/office/drawing/2010/main">
        <mc:Choice Requires="a14">
          <p:sp>
            <p:nvSpPr>
              <p:cNvPr id="6" name="Rectangle 5"/>
              <p:cNvSpPr/>
              <p:nvPr/>
            </p:nvSpPr>
            <p:spPr>
              <a:xfrm>
                <a:off x="838200" y="2893324"/>
                <a:ext cx="2971800" cy="8556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𝑁</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𝐿𝑝𝑖𝑘</m:t>
                              </m:r>
                            </m:sub>
                          </m:sSub>
                        </m:num>
                        <m:den>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𝑒</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𝑚</m:t>
                              </m:r>
                            </m:sub>
                          </m:sSub>
                        </m:den>
                      </m:f>
                    </m:oMath>
                  </m:oMathPara>
                </a14:m>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838200" y="2893324"/>
                <a:ext cx="2971800" cy="855619"/>
              </a:xfrm>
              <a:prstGeom prst="rect">
                <a:avLst/>
              </a:prstGeom>
              <a:blipFill rotWithShape="1">
                <a:blip r:embed="rId2"/>
                <a:stretch>
                  <a:fillRect/>
                </a:stretch>
              </a:blipFill>
            </p:spPr>
            <p:txBody>
              <a:bodyPr/>
              <a:lstStyle/>
              <a:p>
                <a:r>
                  <a:rPr lang="vi-VN">
                    <a:noFill/>
                  </a:rPr>
                  <a:t> </a:t>
                </a:r>
              </a:p>
            </p:txBody>
          </p:sp>
        </mc:Fallback>
      </mc:AlternateContent>
      <p:sp>
        <p:nvSpPr>
          <p:cNvPr id="9" name="Content Placeholder 2"/>
          <p:cNvSpPr txBox="1">
            <a:spLocks/>
          </p:cNvSpPr>
          <p:nvPr/>
        </p:nvSpPr>
        <p:spPr>
          <a:xfrm>
            <a:off x="136478" y="2400300"/>
            <a:ext cx="7940722"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chemeClr val="tx1">
                    <a:lumMod val="95000"/>
                    <a:lumOff val="5000"/>
                  </a:schemeClr>
                </a:solidFill>
                <a:latin typeface="+mj-lt"/>
              </a:rPr>
              <a:t>Ở chế độ DCM [Fl.6]</a:t>
            </a:r>
            <a:endParaRPr lang="vi-VN" sz="2400" dirty="0">
              <a:solidFill>
                <a:schemeClr val="tx1">
                  <a:lumMod val="95000"/>
                  <a:lumOff val="5000"/>
                </a:schemeClr>
              </a:solidFill>
              <a:latin typeface="+mj-lt"/>
            </a:endParaRPr>
          </a:p>
        </p:txBody>
      </p:sp>
      <p:sp>
        <p:nvSpPr>
          <p:cNvPr id="12" name="Content Placeholder 2"/>
          <p:cNvSpPr txBox="1">
            <a:spLocks/>
          </p:cNvSpPr>
          <p:nvPr/>
        </p:nvSpPr>
        <p:spPr>
          <a:xfrm>
            <a:off x="136478" y="396240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Ở chế độ CCM</a:t>
            </a:r>
          </a:p>
        </p:txBody>
      </p:sp>
      <p:pic>
        <p:nvPicPr>
          <p:cNvPr id="13" name="Picture 12"/>
          <p:cNvPicPr/>
          <p:nvPr/>
        </p:nvPicPr>
        <p:blipFill>
          <a:blip r:embed="rId3"/>
          <a:stretch>
            <a:fillRect/>
          </a:stretch>
        </p:blipFill>
        <p:spPr>
          <a:xfrm>
            <a:off x="1447800" y="4648200"/>
            <a:ext cx="1981200" cy="609600"/>
          </a:xfrm>
          <a:prstGeom prst="rect">
            <a:avLst/>
          </a:prstGeom>
        </p:spPr>
      </p:pic>
      <p:sp>
        <p:nvSpPr>
          <p:cNvPr id="14" name="Content Placeholder 2"/>
          <p:cNvSpPr txBox="1">
            <a:spLocks/>
          </p:cNvSpPr>
          <p:nvPr/>
        </p:nvSpPr>
        <p:spPr>
          <a:xfrm>
            <a:off x="141027" y="525780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Trong một số tài liệu số vòng dây được tính</a:t>
            </a:r>
          </a:p>
        </p:txBody>
      </p:sp>
      <mc:AlternateContent xmlns:mc="http://schemas.openxmlformats.org/markup-compatibility/2006" xmlns:a14="http://schemas.microsoft.com/office/drawing/2010/main">
        <mc:Choice Requires="a14">
          <p:sp>
            <p:nvSpPr>
              <p:cNvPr id="7" name="Rectangle 6"/>
              <p:cNvSpPr/>
              <p:nvPr/>
            </p:nvSpPr>
            <p:spPr>
              <a:xfrm>
                <a:off x="1447800" y="5638800"/>
                <a:ext cx="2362200" cy="843885"/>
              </a:xfrm>
              <a:prstGeom prst="rect">
                <a:avLst/>
              </a:prstGeom>
            </p:spPr>
            <p:txBody>
              <a:bodyPr wrap="square">
                <a:spAutoFit/>
              </a:bodyPr>
              <a:lstStyle/>
              <a:p>
                <a:r>
                  <a:rPr lang="vi-VN" sz="2400" dirty="0">
                    <a:latin typeface="Times New Roman"/>
                    <a:ea typeface="Arial"/>
                  </a:rPr>
                  <a:t> </a:t>
                </a:r>
                <a14:m>
                  <m:oMath xmlns:m="http://schemas.openxmlformats.org/officeDocument/2006/math">
                    <m:sSub>
                      <m:sSubPr>
                        <m:ctrlPr>
                          <a:rPr lang="vi-VN" sz="2400" i="1">
                            <a:effectLst/>
                            <a:latin typeface="Cambria Math"/>
                          </a:rPr>
                        </m:ctrlPr>
                      </m:sSubPr>
                      <m:e>
                        <m:r>
                          <a:rPr lang="vi-VN" sz="2400" i="1">
                            <a:effectLst/>
                            <a:latin typeface="Cambria Math"/>
                            <a:ea typeface="Arial"/>
                            <a:cs typeface="Times New Roman"/>
                          </a:rPr>
                          <m:t>𝑁</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num>
                          <m:den>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𝐿</m:t>
                                </m:r>
                              </m:sub>
                            </m:sSub>
                          </m:den>
                        </m:f>
                      </m:e>
                    </m:rad>
                  </m:oMath>
                </a14:m>
                <a:endParaRPr lang="vi-VN" sz="2400" dirty="0"/>
              </a:p>
            </p:txBody>
          </p:sp>
        </mc:Choice>
        <mc:Fallback xmlns="">
          <p:sp>
            <p:nvSpPr>
              <p:cNvPr id="7" name="Rectangle 6"/>
              <p:cNvSpPr>
                <a:spLocks noRot="1" noChangeAspect="1" noMove="1" noResize="1" noEditPoints="1" noAdjustHandles="1" noChangeArrowheads="1" noChangeShapeType="1" noTextEdit="1"/>
              </p:cNvSpPr>
              <p:nvPr/>
            </p:nvSpPr>
            <p:spPr>
              <a:xfrm>
                <a:off x="1447800" y="5638800"/>
                <a:ext cx="2362200" cy="843885"/>
              </a:xfrm>
              <a:prstGeom prst="rect">
                <a:avLst/>
              </a:prstGeom>
              <a:blipFill rotWithShape="1">
                <a:blip r:embed="rId4"/>
                <a:stretch>
                  <a:fillRect/>
                </a:stretch>
              </a:blipFill>
            </p:spPr>
            <p:txBody>
              <a:bodyPr/>
              <a:lstStyle/>
              <a:p>
                <a:r>
                  <a:rPr lang="vi-VN">
                    <a:noFill/>
                  </a:rPr>
                  <a:t> </a:t>
                </a:r>
              </a:p>
            </p:txBody>
          </p:sp>
        </mc:Fallback>
      </mc:AlternateContent>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2939318"/>
            <a:ext cx="2093858"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09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17</a:t>
            </a:fld>
            <a:endParaRPr lang="en-US" dirty="0"/>
          </a:p>
        </p:txBody>
      </p:sp>
      <p:sp>
        <p:nvSpPr>
          <p:cNvPr id="11" name="Content Placeholder 2"/>
          <p:cNvSpPr txBox="1">
            <a:spLocks/>
          </p:cNvSpPr>
          <p:nvPr/>
        </p:nvSpPr>
        <p:spPr>
          <a:xfrm>
            <a:off x="117144" y="1600200"/>
            <a:ext cx="8645856"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solidFill>
                  <a:srgbClr val="0000CC"/>
                </a:solidFill>
              </a:rPr>
              <a:t>Bước 4. Tính toán khe </a:t>
            </a:r>
            <a:r>
              <a:rPr lang="vi-VN" sz="2400" i="1" dirty="0" smtClean="0">
                <a:solidFill>
                  <a:srgbClr val="0000CC"/>
                </a:solidFill>
              </a:rPr>
              <a:t>hở </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3841312034"/>
              </p:ext>
            </p:extLst>
          </p:nvPr>
        </p:nvGraphicFramePr>
        <p:xfrm>
          <a:off x="304800" y="2286000"/>
          <a:ext cx="3564294" cy="914400"/>
        </p:xfrm>
        <a:graphic>
          <a:graphicData uri="http://schemas.openxmlformats.org/presentationml/2006/ole">
            <mc:AlternateContent xmlns:mc="http://schemas.openxmlformats.org/markup-compatibility/2006">
              <mc:Choice xmlns:v="urn:schemas-microsoft-com:vml" Requires="v">
                <p:oleObj spid="_x0000_s2087" r:id="rId3" imgW="1803400" imgH="457200" progId="Equation.3">
                  <p:embed/>
                </p:oleObj>
              </mc:Choice>
              <mc:Fallback>
                <p:oleObj r:id="rId3" imgW="18034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3564294" cy="914400"/>
                      </a:xfrm>
                      <a:prstGeom prst="rect">
                        <a:avLst/>
                      </a:prstGeom>
                      <a:noFill/>
                    </p:spPr>
                  </p:pic>
                </p:oleObj>
              </mc:Fallback>
            </mc:AlternateContent>
          </a:graphicData>
        </a:graphic>
      </p:graphicFrame>
      <p:sp>
        <p:nvSpPr>
          <p:cNvPr id="12" name="Content Placeholder 2"/>
          <p:cNvSpPr txBox="1">
            <a:spLocks/>
          </p:cNvSpPr>
          <p:nvPr/>
        </p:nvSpPr>
        <p:spPr>
          <a:xfrm>
            <a:off x="12510" y="3086100"/>
            <a:ext cx="8645856"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Nếu số hạng thứ 2 không đáng kể</a:t>
            </a:r>
          </a:p>
          <a:p>
            <a:pPr marL="0" indent="0">
              <a:buNone/>
            </a:pPr>
            <a:endParaRPr lang="vi-VN" sz="2400" b="1" dirty="0"/>
          </a:p>
          <a:p>
            <a:pPr marL="0" indent="0">
              <a:buNone/>
            </a:pPr>
            <a:endParaRPr lang="vi-VN" sz="2400" dirty="0" smtClean="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9" name="Object 8"/>
          <p:cNvGraphicFramePr>
            <a:graphicFrameLocks noChangeAspect="1"/>
          </p:cNvGraphicFramePr>
          <p:nvPr>
            <p:extLst>
              <p:ext uri="{D42A27DB-BD31-4B8C-83A1-F6EECF244321}">
                <p14:modId xmlns:p14="http://schemas.microsoft.com/office/powerpoint/2010/main" val="4168888707"/>
              </p:ext>
            </p:extLst>
          </p:nvPr>
        </p:nvGraphicFramePr>
        <p:xfrm>
          <a:off x="304800" y="3505200"/>
          <a:ext cx="2799184" cy="914400"/>
        </p:xfrm>
        <a:graphic>
          <a:graphicData uri="http://schemas.openxmlformats.org/presentationml/2006/ole">
            <mc:AlternateContent xmlns:mc="http://schemas.openxmlformats.org/markup-compatibility/2006">
              <mc:Choice xmlns:v="urn:schemas-microsoft-com:vml" Requires="v">
                <p:oleObj spid="_x0000_s2088" r:id="rId5" imgW="1396394" imgH="444307" progId="Equation.DSMT4">
                  <p:embed/>
                </p:oleObj>
              </mc:Choice>
              <mc:Fallback>
                <p:oleObj r:id="rId5" imgW="1396394" imgH="44430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505200"/>
                        <a:ext cx="2799184" cy="914400"/>
                      </a:xfrm>
                      <a:prstGeom prst="rect">
                        <a:avLst/>
                      </a:prstGeom>
                      <a:noFill/>
                    </p:spPr>
                  </p:pic>
                </p:oleObj>
              </mc:Fallback>
            </mc:AlternateContent>
          </a:graphicData>
        </a:graphic>
      </p:graphicFrame>
      <p:sp>
        <p:nvSpPr>
          <p:cNvPr id="13" name="Content Placeholder 2"/>
          <p:cNvSpPr txBox="1">
            <a:spLocks/>
          </p:cNvSpPr>
          <p:nvPr/>
        </p:nvSpPr>
        <p:spPr>
          <a:xfrm>
            <a:off x="4178300" y="1268185"/>
            <a:ext cx="4808562" cy="119742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600" dirty="0">
                <a:solidFill>
                  <a:schemeClr val="tx1">
                    <a:lumMod val="95000"/>
                    <a:lumOff val="5000"/>
                  </a:schemeClr>
                </a:solidFill>
                <a:latin typeface="+mj-lt"/>
              </a:rPr>
              <a:t>Biến áp Flyback có thành phần từ thông một chiều </a:t>
            </a:r>
            <a:r>
              <a:rPr lang="vi-VN" sz="2600" dirty="0" smtClean="0">
                <a:solidFill>
                  <a:schemeClr val="tx1">
                    <a:lumMod val="95000"/>
                    <a:lumOff val="5000"/>
                  </a:schemeClr>
                </a:solidFill>
                <a:latin typeface="+mj-lt"/>
              </a:rPr>
              <a:t>lớn </a:t>
            </a:r>
            <a:r>
              <a:rPr lang="vi-VN" sz="2600" dirty="0">
                <a:solidFill>
                  <a:schemeClr val="tx1">
                    <a:lumMod val="95000"/>
                    <a:lumOff val="5000"/>
                  </a:schemeClr>
                </a:solidFill>
                <a:latin typeface="+mj-lt"/>
              </a:rPr>
              <a:t>nên dễ bão hòa. Để giảm mức độ bão hòa lõi cần mài lõi cho có khe hở. </a:t>
            </a:r>
          </a:p>
          <a:p>
            <a:pPr marL="0" indent="0">
              <a:buNone/>
            </a:pPr>
            <a:endParaRPr lang="vi-VN" sz="2400" b="1" dirty="0"/>
          </a:p>
          <a:p>
            <a:pPr marL="0" indent="0">
              <a:buNone/>
            </a:pPr>
            <a:endParaRPr lang="vi-VN" sz="2400" dirty="0" smtClean="0"/>
          </a:p>
        </p:txBody>
      </p:sp>
      <p:pic>
        <p:nvPicPr>
          <p:cNvPr id="2071"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120900"/>
            <a:ext cx="3429000" cy="269293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648200"/>
            <a:ext cx="2676525" cy="201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457200" y="4419600"/>
            <a:ext cx="4369118" cy="1981200"/>
          </a:xfrm>
          <a:prstGeom prst="rect">
            <a:avLst/>
          </a:prstGeom>
          <a:noFill/>
          <a:ln>
            <a:noFill/>
          </a:ln>
        </p:spPr>
      </p:pic>
    </p:spTree>
    <p:extLst>
      <p:ext uri="{BB962C8B-B14F-4D97-AF65-F5344CB8AC3E}">
        <p14:creationId xmlns:p14="http://schemas.microsoft.com/office/powerpoint/2010/main" val="288909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18</a:t>
            </a:fld>
            <a:endParaRPr lang="en-US" dirty="0"/>
          </a:p>
        </p:txBody>
      </p:sp>
      <p:sp>
        <p:nvSpPr>
          <p:cNvPr id="11" name="Content Placeholder 2"/>
          <p:cNvSpPr txBox="1">
            <a:spLocks/>
          </p:cNvSpPr>
          <p:nvPr/>
        </p:nvSpPr>
        <p:spPr>
          <a:xfrm>
            <a:off x="117144" y="16764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5. Tính kiểm tra bão hòa mạch từ</a:t>
            </a:r>
          </a:p>
          <a:p>
            <a:pPr marL="0" indent="0">
              <a:buNone/>
            </a:pPr>
            <a:endParaRPr lang="vi-VN" sz="2400" b="1" dirty="0"/>
          </a:p>
          <a:p>
            <a:pPr marL="0" indent="0">
              <a:buNone/>
            </a:pPr>
            <a:endParaRPr lang="vi-VN" sz="2400" dirty="0" smtClean="0"/>
          </a:p>
        </p:txBody>
      </p:sp>
      <mc:AlternateContent xmlns:mc="http://schemas.openxmlformats.org/markup-compatibility/2006" xmlns:a14="http://schemas.microsoft.com/office/drawing/2010/main">
        <mc:Choice Requires="a14">
          <p:sp>
            <p:nvSpPr>
              <p:cNvPr id="6" name="Rectangle 5"/>
              <p:cNvSpPr/>
              <p:nvPr/>
            </p:nvSpPr>
            <p:spPr>
              <a:xfrm>
                <a:off x="304800" y="2144291"/>
                <a:ext cx="5105400" cy="12114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𝑃𝑖𝑘</m:t>
                          </m:r>
                        </m:sub>
                      </m:sSub>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0,4.</m:t>
                          </m:r>
                          <m:r>
                            <a:rPr lang="vi-VN" sz="2400" i="1">
                              <a:effectLst/>
                              <a:latin typeface="Cambria Math"/>
                              <a:ea typeface="Arial"/>
                              <a:cs typeface="Times New Roman"/>
                            </a:rPr>
                            <m:t>𝜋</m:t>
                          </m:r>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𝑁</m:t>
                              </m:r>
                            </m:e>
                            <m:sub>
                              <m:r>
                                <a:rPr lang="vi-VN" sz="2400" i="1">
                                  <a:effectLst/>
                                  <a:latin typeface="Cambria Math"/>
                                  <a:ea typeface="Arial"/>
                                  <a:cs typeface="Times New Roman"/>
                                </a:rPr>
                                <m:t>𝑡</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𝐾</m:t>
                              </m:r>
                            </m:e>
                            <m:sub>
                              <m:r>
                                <a:rPr lang="vi-VN" sz="2400" i="1">
                                  <a:effectLst/>
                                  <a:latin typeface="Cambria Math"/>
                                  <a:ea typeface="Arial"/>
                                  <a:cs typeface="Times New Roman"/>
                                </a:rPr>
                                <m:t>𝑡𝑡</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𝑝𝑖𝑘</m:t>
                              </m:r>
                            </m:sub>
                          </m:sSub>
                          <m:r>
                            <a:rPr lang="vi-VN" sz="2400" i="1">
                              <a:effectLst/>
                              <a:latin typeface="Cambria Math"/>
                              <a:ea typeface="Arial"/>
                              <a:cs typeface="Times New Roman"/>
                            </a:rPr>
                            <m:t>.</m:t>
                          </m:r>
                          <m:sSup>
                            <m:sSupPr>
                              <m:ctrlPr>
                                <a:rPr lang="vi-VN" sz="2400" i="1">
                                  <a:effectLst/>
                                  <a:latin typeface="Cambria Math"/>
                                </a:rPr>
                              </m:ctrlPr>
                            </m:sSupPr>
                            <m:e>
                              <m:r>
                                <a:rPr lang="vi-VN" sz="2400" i="1">
                                  <a:effectLst/>
                                  <a:latin typeface="Cambria Math"/>
                                  <a:ea typeface="Arial"/>
                                  <a:cs typeface="Times New Roman"/>
                                </a:rPr>
                                <m:t>10</m:t>
                              </m:r>
                            </m:e>
                            <m:sup>
                              <m:r>
                                <a:rPr lang="vi-VN" sz="2400" i="1">
                                  <a:effectLst/>
                                  <a:latin typeface="Cambria Math"/>
                                  <a:ea typeface="Arial"/>
                                  <a:cs typeface="Times New Roman"/>
                                </a:rPr>
                                <m:t>−4</m:t>
                              </m:r>
                            </m:sup>
                          </m:sSup>
                        </m:num>
                        <m:den>
                          <m:sSub>
                            <m:sSubPr>
                              <m:ctrlPr>
                                <a:rPr lang="vi-VN" sz="2400" i="1">
                                  <a:effectLst/>
                                  <a:latin typeface="Cambria Math"/>
                                </a:rPr>
                              </m:ctrlPr>
                            </m:sSubPr>
                            <m:e>
                              <m:r>
                                <a:rPr lang="vi-VN" sz="2400" i="1">
                                  <a:effectLst/>
                                  <a:latin typeface="Cambria Math"/>
                                  <a:ea typeface="Arial"/>
                                  <a:cs typeface="Times New Roman"/>
                                </a:rPr>
                                <m:t>𝑙</m:t>
                              </m:r>
                            </m:e>
                            <m:sub>
                              <m:r>
                                <a:rPr lang="vi-VN" sz="2400" i="1">
                                  <a:effectLst/>
                                  <a:latin typeface="Cambria Math"/>
                                  <a:ea typeface="Arial"/>
                                  <a:cs typeface="Times New Roman"/>
                                </a:rPr>
                                <m:t>𝑘h</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𝑙</m:t>
                                  </m:r>
                                </m:e>
                                <m:sub>
                                  <m:r>
                                    <a:rPr lang="vi-VN" sz="2400" i="1">
                                      <a:effectLst/>
                                      <a:latin typeface="Cambria Math"/>
                                      <a:ea typeface="Arial"/>
                                      <a:cs typeface="Times New Roman"/>
                                    </a:rPr>
                                    <m:t>𝑚𝑡</m:t>
                                  </m:r>
                                </m:sub>
                              </m:sSub>
                            </m:num>
                            <m:den>
                              <m:sSub>
                                <m:sSubPr>
                                  <m:ctrlPr>
                                    <a:rPr lang="vi-VN" sz="2400" i="1">
                                      <a:effectLst/>
                                      <a:latin typeface="Cambria Math"/>
                                    </a:rPr>
                                  </m:ctrlPr>
                                </m:sSubPr>
                                <m:e>
                                  <m:r>
                                    <a:rPr lang="vi-VN" sz="2400" i="1">
                                      <a:effectLst/>
                                      <a:latin typeface="Cambria Math"/>
                                      <a:ea typeface="Arial"/>
                                      <a:cs typeface="Times New Roman"/>
                                    </a:rPr>
                                    <m:t>𝜇</m:t>
                                  </m:r>
                                </m:e>
                                <m:sub>
                                  <m:r>
                                    <a:rPr lang="vi-VN" sz="2400" i="1">
                                      <a:effectLst/>
                                      <a:latin typeface="Cambria Math"/>
                                      <a:ea typeface="Arial"/>
                                      <a:cs typeface="Times New Roman"/>
                                    </a:rPr>
                                    <m:t>𝑚</m:t>
                                  </m:r>
                                </m:sub>
                              </m:sSub>
                            </m:den>
                          </m:f>
                        </m:den>
                      </m:f>
                      <m:r>
                        <a:rPr lang="vi-VN" sz="2400" i="1">
                          <a:effectLst/>
                          <a:latin typeface="Cambria Math"/>
                          <a:ea typeface="Arial"/>
                          <a:cs typeface="Times New Roman"/>
                        </a:rPr>
                        <m:t>&lt;</m:t>
                      </m:r>
                      <m:sSub>
                        <m:sSubPr>
                          <m:ctrlPr>
                            <a:rPr lang="vi-VN" sz="2400" i="1">
                              <a:effectLst/>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𝑠𝑎𝑡</m:t>
                          </m:r>
                        </m:sub>
                      </m:sSub>
                    </m:oMath>
                  </m:oMathPara>
                </a14:m>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304800" y="2144291"/>
                <a:ext cx="5105400" cy="1211485"/>
              </a:xfrm>
              <a:prstGeom prst="rect">
                <a:avLst/>
              </a:prstGeom>
              <a:blipFill rotWithShape="1">
                <a:blip r:embed="rId3"/>
                <a:stretch>
                  <a:fillRect/>
                </a:stretch>
              </a:blipFill>
            </p:spPr>
            <p:txBody>
              <a:bodyPr/>
              <a:lstStyle/>
              <a:p>
                <a:r>
                  <a:rPr lang="vi-VN">
                    <a:noFill/>
                  </a:rPr>
                  <a:t> </a:t>
                </a:r>
              </a:p>
            </p:txBody>
          </p:sp>
        </mc:Fallback>
      </mc:AlternateContent>
      <p:sp>
        <p:nvSpPr>
          <p:cNvPr id="9" name="Content Placeholder 2"/>
          <p:cNvSpPr txBox="1">
            <a:spLocks/>
          </p:cNvSpPr>
          <p:nvPr/>
        </p:nvSpPr>
        <p:spPr>
          <a:xfrm>
            <a:off x="84162" y="3293864"/>
            <a:ext cx="8645856" cy="10495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Trong đó:</a:t>
            </a:r>
          </a:p>
          <a:p>
            <a:pPr marL="0" indent="0">
              <a:buNone/>
            </a:pPr>
            <a:r>
              <a:rPr lang="vi-VN" sz="2400" dirty="0">
                <a:solidFill>
                  <a:schemeClr val="tx1">
                    <a:lumMod val="95000"/>
                    <a:lumOff val="5000"/>
                  </a:schemeClr>
                </a:solidFill>
                <a:latin typeface="+mj-lt"/>
              </a:rPr>
              <a:t>Nt – số vòng dây thực quấn</a:t>
            </a:r>
          </a:p>
          <a:p>
            <a:pPr marL="0" indent="0">
              <a:buNone/>
            </a:pPr>
            <a:endParaRPr lang="vi-VN" sz="2400" b="1" dirty="0"/>
          </a:p>
          <a:p>
            <a:pPr marL="0" indent="0">
              <a:buNone/>
            </a:pPr>
            <a:endParaRPr lang="vi-VN" sz="2400" dirty="0" smtClean="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8" name="Object 7"/>
          <p:cNvGraphicFramePr>
            <a:graphicFrameLocks noChangeAspect="1"/>
          </p:cNvGraphicFramePr>
          <p:nvPr>
            <p:extLst>
              <p:ext uri="{D42A27DB-BD31-4B8C-83A1-F6EECF244321}">
                <p14:modId xmlns:p14="http://schemas.microsoft.com/office/powerpoint/2010/main" val="3973349296"/>
              </p:ext>
            </p:extLst>
          </p:nvPr>
        </p:nvGraphicFramePr>
        <p:xfrm>
          <a:off x="276224" y="4343398"/>
          <a:ext cx="2514603" cy="838201"/>
        </p:xfrm>
        <a:graphic>
          <a:graphicData uri="http://schemas.openxmlformats.org/presentationml/2006/ole">
            <mc:AlternateContent xmlns:mc="http://schemas.openxmlformats.org/markup-compatibility/2006">
              <mc:Choice xmlns:v="urn:schemas-microsoft-com:vml" Requires="v">
                <p:oleObj spid="_x0000_s3107" r:id="rId4" imgW="1536700" imgH="508000" progId="Equation.3">
                  <p:embed/>
                </p:oleObj>
              </mc:Choice>
              <mc:Fallback>
                <p:oleObj r:id="rId4" imgW="1536700" imgH="5080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4" y="4343398"/>
                        <a:ext cx="2514603" cy="838201"/>
                      </a:xfrm>
                      <a:prstGeom prst="rect">
                        <a:avLst/>
                      </a:prstGeom>
                      <a:noFill/>
                    </p:spPr>
                  </p:pic>
                </p:oleObj>
              </mc:Fallback>
            </mc:AlternateContent>
          </a:graphicData>
        </a:graphic>
      </p:graphicFrame>
      <p:sp>
        <p:nvSpPr>
          <p:cNvPr id="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3" name="Object 12"/>
          <p:cNvGraphicFramePr>
            <a:graphicFrameLocks noChangeAspect="1"/>
          </p:cNvGraphicFramePr>
          <p:nvPr>
            <p:extLst>
              <p:ext uri="{D42A27DB-BD31-4B8C-83A1-F6EECF244321}">
                <p14:modId xmlns:p14="http://schemas.microsoft.com/office/powerpoint/2010/main" val="2138610037"/>
              </p:ext>
            </p:extLst>
          </p:nvPr>
        </p:nvGraphicFramePr>
        <p:xfrm>
          <a:off x="609600" y="5638800"/>
          <a:ext cx="2130778" cy="762000"/>
        </p:xfrm>
        <a:graphic>
          <a:graphicData uri="http://schemas.openxmlformats.org/presentationml/2006/ole">
            <mc:AlternateContent xmlns:mc="http://schemas.openxmlformats.org/markup-compatibility/2006">
              <mc:Choice xmlns:v="urn:schemas-microsoft-com:vml" Requires="v">
                <p:oleObj spid="_x0000_s3108" r:id="rId6" imgW="1422400" imgH="495300" progId="Equation.3">
                  <p:embed/>
                </p:oleObj>
              </mc:Choice>
              <mc:Fallback>
                <p:oleObj r:id="rId6" imgW="1422400" imgH="495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638800"/>
                        <a:ext cx="2130778" cy="762000"/>
                      </a:xfrm>
                      <a:prstGeom prst="rect">
                        <a:avLst/>
                      </a:prstGeom>
                      <a:noFill/>
                    </p:spPr>
                  </p:pic>
                </p:oleObj>
              </mc:Fallback>
            </mc:AlternateContent>
          </a:graphicData>
        </a:graphic>
      </p:graphicFrame>
      <p:sp>
        <p:nvSpPr>
          <p:cNvPr id="14" name="Content Placeholder 2"/>
          <p:cNvSpPr txBox="1">
            <a:spLocks/>
          </p:cNvSpPr>
          <p:nvPr/>
        </p:nvSpPr>
        <p:spPr>
          <a:xfrm>
            <a:off x="60349" y="51054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Ktt – hệ số phụ</a:t>
            </a:r>
          </a:p>
        </p:txBody>
      </p:sp>
    </p:spTree>
    <p:extLst>
      <p:ext uri="{BB962C8B-B14F-4D97-AF65-F5344CB8AC3E}">
        <p14:creationId xmlns:p14="http://schemas.microsoft.com/office/powerpoint/2010/main" val="288909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19</a:t>
            </a:fld>
            <a:endParaRPr lang="en-US" dirty="0"/>
          </a:p>
        </p:txBody>
      </p:sp>
      <p:sp>
        <p:nvSpPr>
          <p:cNvPr id="11" name="Content Placeholder 2"/>
          <p:cNvSpPr txBox="1">
            <a:spLocks/>
          </p:cNvSpPr>
          <p:nvPr/>
        </p:nvSpPr>
        <p:spPr>
          <a:xfrm>
            <a:off x="112381" y="1524000"/>
            <a:ext cx="8645856"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6. Tính toán </a:t>
            </a:r>
            <a:r>
              <a:rPr lang="vi-VN" sz="2400" i="1" dirty="0" smtClean="0">
                <a:solidFill>
                  <a:srgbClr val="0000CC"/>
                </a:solidFill>
              </a:rPr>
              <a:t>dây dẫn</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8" name="Content Placeholder 2"/>
          <p:cNvSpPr txBox="1">
            <a:spLocks/>
          </p:cNvSpPr>
          <p:nvPr/>
        </p:nvSpPr>
        <p:spPr>
          <a:xfrm>
            <a:off x="112381" y="19812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Chọn tiết diện dây cơ sở: dây tròn chọn d = 2</a:t>
            </a:r>
            <a:r>
              <a:rPr lang="vi-VN" sz="2400" dirty="0">
                <a:solidFill>
                  <a:schemeClr val="tx1">
                    <a:lumMod val="95000"/>
                    <a:lumOff val="5000"/>
                  </a:schemeClr>
                </a:solidFill>
                <a:latin typeface="+mj-lt"/>
                <a:sym typeface="Symbol"/>
              </a:rPr>
              <a:t></a:t>
            </a:r>
            <a:endParaRPr lang="vi-VN" sz="2400" dirty="0">
              <a:solidFill>
                <a:schemeClr val="tx1">
                  <a:lumMod val="95000"/>
                  <a:lumOff val="5000"/>
                </a:schemeClr>
              </a:solidFill>
              <a:latin typeface="+mj-lt"/>
            </a:endParaRPr>
          </a:p>
          <a:p>
            <a:pPr marL="0" indent="0">
              <a:buNone/>
            </a:pPr>
            <a:endParaRPr lang="vi-VN" sz="2400" b="1" dirty="0"/>
          </a:p>
          <a:p>
            <a:pPr marL="0" indent="0">
              <a:buNone/>
            </a:pPr>
            <a:endParaRPr lang="vi-VN" sz="2400"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2731056063"/>
              </p:ext>
            </p:extLst>
          </p:nvPr>
        </p:nvGraphicFramePr>
        <p:xfrm>
          <a:off x="228600" y="2433637"/>
          <a:ext cx="2958972" cy="842963"/>
        </p:xfrm>
        <a:graphic>
          <a:graphicData uri="http://schemas.openxmlformats.org/presentationml/2006/ole">
            <mc:AlternateContent xmlns:mc="http://schemas.openxmlformats.org/markup-compatibility/2006">
              <mc:Choice xmlns:v="urn:schemas-microsoft-com:vml" Requires="v">
                <p:oleObj spid="_x0000_s4115" r:id="rId3" imgW="1639011" imgH="470104" progId="Equation.3">
                  <p:embed/>
                </p:oleObj>
              </mc:Choice>
              <mc:Fallback>
                <p:oleObj r:id="rId3" imgW="1639011" imgH="47010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33637"/>
                        <a:ext cx="2958972" cy="842963"/>
                      </a:xfrm>
                      <a:prstGeom prst="rect">
                        <a:avLst/>
                      </a:prstGeom>
                      <a:noFill/>
                    </p:spPr>
                  </p:pic>
                </p:oleObj>
              </mc:Fallback>
            </mc:AlternateContent>
          </a:graphicData>
        </a:graphic>
      </p:graphicFrame>
      <p:sp>
        <p:nvSpPr>
          <p:cNvPr id="12" name="Content Placeholder 2"/>
          <p:cNvSpPr txBox="1">
            <a:spLocks/>
          </p:cNvSpPr>
          <p:nvPr/>
        </p:nvSpPr>
        <p:spPr>
          <a:xfrm>
            <a:off x="150481" y="3390898"/>
            <a:ext cx="8645856" cy="9485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Cuộn sơ cấp </a:t>
            </a:r>
          </a:p>
          <a:p>
            <a:pPr marL="0" indent="0">
              <a:buNone/>
            </a:pPr>
            <a:r>
              <a:rPr lang="vi-VN" sz="2400" dirty="0">
                <a:solidFill>
                  <a:schemeClr val="tx1">
                    <a:lumMod val="95000"/>
                    <a:lumOff val="5000"/>
                  </a:schemeClr>
                </a:solidFill>
                <a:latin typeface="+mj-lt"/>
              </a:rPr>
              <a:t>Dòng điện sơ cấp</a:t>
            </a:r>
          </a:p>
        </p:txBody>
      </p:sp>
      <p:sp>
        <p:nvSpPr>
          <p:cNvPr id="13" name="Content Placeholder 2"/>
          <p:cNvSpPr txBox="1">
            <a:spLocks/>
          </p:cNvSpPr>
          <p:nvPr/>
        </p:nvSpPr>
        <p:spPr>
          <a:xfrm>
            <a:off x="185018" y="5257800"/>
            <a:ext cx="8645856"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Tiết diện dây sơ cấp</a:t>
            </a:r>
          </a:p>
          <a:p>
            <a:pPr marL="0" indent="0">
              <a:buNone/>
            </a:pPr>
            <a:r>
              <a:rPr lang="vi-VN" sz="2400" dirty="0"/>
              <a:t>S</a:t>
            </a:r>
            <a:r>
              <a:rPr lang="vi-VN" sz="2400" baseline="-25000" dirty="0"/>
              <a:t>1Cu</a:t>
            </a:r>
            <a:r>
              <a:rPr lang="vi-VN" sz="2400" dirty="0"/>
              <a:t> = I</a:t>
            </a:r>
            <a:r>
              <a:rPr lang="vi-VN" sz="2400" baseline="-25000" dirty="0"/>
              <a:t>prms</a:t>
            </a:r>
            <a:r>
              <a:rPr lang="vi-VN" sz="2400" dirty="0"/>
              <a:t>/J	</a:t>
            </a:r>
            <a:endParaRPr lang="vi-VN" sz="2400" i="1" dirty="0">
              <a:solidFill>
                <a:srgbClr val="0000CC"/>
              </a:solidFill>
            </a:endParaRPr>
          </a:p>
          <a:p>
            <a:pPr marL="0" indent="0">
              <a:buNone/>
            </a:pPr>
            <a:endParaRPr lang="vi-VN" sz="2400" b="1" dirty="0"/>
          </a:p>
          <a:p>
            <a:pPr marL="0" indent="0">
              <a:buNone/>
            </a:pPr>
            <a:endParaRPr lang="vi-VN" sz="2400" dirty="0" smtClean="0"/>
          </a:p>
        </p:txBody>
      </p:sp>
      <mc:AlternateContent xmlns:mc="http://schemas.openxmlformats.org/markup-compatibility/2006" xmlns:a14="http://schemas.microsoft.com/office/drawing/2010/main">
        <mc:Choice Requires="a14">
          <p:sp>
            <p:nvSpPr>
              <p:cNvPr id="9" name="Rectangle 8"/>
              <p:cNvSpPr/>
              <p:nvPr/>
            </p:nvSpPr>
            <p:spPr>
              <a:xfrm>
                <a:off x="252412" y="4191000"/>
                <a:ext cx="3132268"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num>
                            <m:den>
                              <m:r>
                                <a:rPr lang="vi-VN" sz="2400" i="1">
                                  <a:effectLst/>
                                  <a:latin typeface="Cambria Math"/>
                                  <a:ea typeface="Arial"/>
                                  <a:cs typeface="Times New Roman"/>
                                </a:rPr>
                                <m:t>3</m:t>
                              </m:r>
                            </m:den>
                          </m:f>
                        </m:e>
                      </m:rad>
                    </m:oMath>
                  </m:oMathPara>
                </a14:m>
                <a:endParaRPr lang="vi-VN" sz="2400" dirty="0"/>
              </a:p>
            </p:txBody>
          </p:sp>
        </mc:Choice>
        <mc:Fallback xmlns="">
          <p:sp>
            <p:nvSpPr>
              <p:cNvPr id="9" name="Rectangle 8"/>
              <p:cNvSpPr>
                <a:spLocks noRot="1" noChangeAspect="1" noMove="1" noResize="1" noEditPoints="1" noAdjustHandles="1" noChangeArrowheads="1" noChangeShapeType="1" noTextEdit="1"/>
              </p:cNvSpPr>
              <p:nvPr/>
            </p:nvSpPr>
            <p:spPr>
              <a:xfrm>
                <a:off x="252412" y="4191000"/>
                <a:ext cx="3132268" cy="1183529"/>
              </a:xfrm>
              <a:prstGeom prst="rect">
                <a:avLst/>
              </a:prstGeom>
              <a:blipFill rotWithShape="1">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288909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868362"/>
          </a:xfrm>
          <a:solidFill>
            <a:srgbClr val="FFFF00"/>
          </a:solidFill>
        </p:spPr>
        <p:txBody>
          <a:bodyPr vert="horz" lIns="91440" tIns="45720" rIns="91440" bIns="45720" rtlCol="0" anchor="ctr">
            <a:normAutofit/>
          </a:bodyPr>
          <a:lstStyle/>
          <a:p>
            <a:r>
              <a:rPr lang="vi-VN" b="1" dirty="0" smtClean="0"/>
              <a:t>Khái quát</a:t>
            </a:r>
            <a:endParaRPr lang="en-US" b="1" dirty="0"/>
          </a:p>
        </p:txBody>
      </p:sp>
      <p:sp>
        <p:nvSpPr>
          <p:cNvPr id="3" name="Content Placeholder 2"/>
          <p:cNvSpPr>
            <a:spLocks noGrp="1"/>
          </p:cNvSpPr>
          <p:nvPr>
            <p:ph idx="1"/>
          </p:nvPr>
        </p:nvSpPr>
        <p:spPr>
          <a:xfrm>
            <a:off x="362014" y="1066800"/>
            <a:ext cx="8458200" cy="1371600"/>
          </a:xfrm>
        </p:spPr>
        <p:txBody>
          <a:bodyPr>
            <a:noAutofit/>
          </a:bodyPr>
          <a:lstStyle/>
          <a:p>
            <a:pPr algn="just"/>
            <a:r>
              <a:rPr lang="vi-VN" sz="2200" dirty="0" smtClean="0"/>
              <a:t>Driver </a:t>
            </a:r>
            <a:r>
              <a:rPr lang="vi-VN" sz="2200" dirty="0"/>
              <a:t>công suất cao phải đáp ứng yêu cầu nghiêm ngặt của các tiêu chuẩn về an toàn, về nhiễu và miễn nhiễm. Để đáp ứng các yêu cầu này các nhà chế tạo driver công suất đã lựa chọn các nguyên lý điều khiển như trên hình 1.1.</a:t>
            </a:r>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a:t>
            </a:fld>
            <a:endParaRPr lang="en-US"/>
          </a:p>
        </p:txBody>
      </p:sp>
      <p:grpSp>
        <p:nvGrpSpPr>
          <p:cNvPr id="6" name="Group 5"/>
          <p:cNvGrpSpPr/>
          <p:nvPr/>
        </p:nvGrpSpPr>
        <p:grpSpPr>
          <a:xfrm>
            <a:off x="1665492" y="2669200"/>
            <a:ext cx="6411708" cy="3960200"/>
            <a:chOff x="0" y="0"/>
            <a:chExt cx="4995177" cy="3253339"/>
          </a:xfrm>
        </p:grpSpPr>
        <p:sp>
          <p:nvSpPr>
            <p:cNvPr id="7" name="Text Box 57"/>
            <p:cNvSpPr txBox="1"/>
            <p:nvPr/>
          </p:nvSpPr>
          <p:spPr>
            <a:xfrm>
              <a:off x="0" y="0"/>
              <a:ext cx="4994910" cy="46164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LED driver công suất cao</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grpSp>
          <p:nvGrpSpPr>
            <p:cNvPr id="8" name="Group 7"/>
            <p:cNvGrpSpPr/>
            <p:nvPr/>
          </p:nvGrpSpPr>
          <p:grpSpPr>
            <a:xfrm>
              <a:off x="9625" y="462012"/>
              <a:ext cx="461645" cy="2473960"/>
              <a:chOff x="0" y="0"/>
              <a:chExt cx="461645" cy="2474278"/>
            </a:xfrm>
          </p:grpSpPr>
          <p:sp>
            <p:nvSpPr>
              <p:cNvPr id="24" name="Text Box 59"/>
              <p:cNvSpPr txBox="1"/>
              <p:nvPr/>
            </p:nvSpPr>
            <p:spPr>
              <a:xfrm rot="16200000">
                <a:off x="-823912" y="1188720"/>
                <a:ext cx="2109470" cy="46164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Sơ đồ mạch flyback</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25" name="Straight Arrow Connector 24"/>
              <p:cNvCxnSpPr/>
              <p:nvPr/>
            </p:nvCxnSpPr>
            <p:spPr>
              <a:xfrm>
                <a:off x="239679"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9" name="Group 8"/>
            <p:cNvGrpSpPr/>
            <p:nvPr/>
          </p:nvGrpSpPr>
          <p:grpSpPr>
            <a:xfrm>
              <a:off x="885524" y="462012"/>
              <a:ext cx="519430" cy="2480310"/>
              <a:chOff x="0" y="0"/>
              <a:chExt cx="519430" cy="2480427"/>
            </a:xfrm>
          </p:grpSpPr>
          <p:sp>
            <p:nvSpPr>
              <p:cNvPr id="22" name="Text Box 60"/>
              <p:cNvSpPr txBox="1"/>
              <p:nvPr/>
            </p:nvSpPr>
            <p:spPr>
              <a:xfrm rot="16200000">
                <a:off x="-791528" y="1169470"/>
                <a:ext cx="210248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Times New Roman"/>
                    <a:ea typeface="Arial"/>
                    <a:cs typeface="+mn-cs"/>
                  </a:rPr>
                  <a:t>Mạch</a:t>
                </a:r>
                <a:r>
                  <a:rPr kumimoji="0" lang="en-US" sz="1600" b="0" i="0" u="none" strike="noStrike" kern="0" cap="none" spc="0" normalizeH="0" baseline="0" noProof="0" dirty="0">
                    <a:ln>
                      <a:noFill/>
                    </a:ln>
                    <a:solidFill>
                      <a:sysClr val="windowText" lastClr="000000"/>
                    </a:solidFill>
                    <a:effectLst/>
                    <a:uLnTx/>
                    <a:uFillTx/>
                    <a:latin typeface="Times New Roman"/>
                    <a:ea typeface="Arial"/>
                    <a:cs typeface="+mn-cs"/>
                  </a:rPr>
                  <a:t> quasi resonant</a:t>
                </a:r>
                <a:endParaRPr kumimoji="0" lang="vi-VN" sz="1600" b="0" i="0" u="none" strike="noStrike" kern="0" cap="none" spc="0" normalizeH="0" baseline="0" noProof="0" dirty="0">
                  <a:ln>
                    <a:noFill/>
                  </a:ln>
                  <a:solidFill>
                    <a:sysClr val="windowText" lastClr="000000"/>
                  </a:solidFill>
                  <a:effectLst/>
                  <a:uLnTx/>
                  <a:uFillTx/>
                  <a:latin typeface="Times New Roman"/>
                  <a:ea typeface="Arial"/>
                  <a:cs typeface="+mn-cs"/>
                </a:endParaRPr>
              </a:p>
            </p:txBody>
          </p:sp>
          <p:cxnSp>
            <p:nvCxnSpPr>
              <p:cNvPr id="23" name="Straight Arrow Connector 22"/>
              <p:cNvCxnSpPr/>
              <p:nvPr/>
            </p:nvCxnSpPr>
            <p:spPr>
              <a:xfrm>
                <a:off x="243187"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0" name="Group 9"/>
            <p:cNvGrpSpPr/>
            <p:nvPr/>
          </p:nvGrpSpPr>
          <p:grpSpPr>
            <a:xfrm>
              <a:off x="1809550" y="452387"/>
              <a:ext cx="519430" cy="2468245"/>
              <a:chOff x="0" y="0"/>
              <a:chExt cx="519430" cy="2468579"/>
            </a:xfrm>
          </p:grpSpPr>
          <p:sp>
            <p:nvSpPr>
              <p:cNvPr id="20" name="Text Box 61"/>
              <p:cNvSpPr txBox="1"/>
              <p:nvPr/>
            </p:nvSpPr>
            <p:spPr>
              <a:xfrm rot="16200000">
                <a:off x="-789305" y="1159844"/>
                <a:ext cx="2098040"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Mạch resonant LLC</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21" name="Straight Arrow Connector 20"/>
              <p:cNvCxnSpPr/>
              <p:nvPr/>
            </p:nvCxnSpPr>
            <p:spPr>
              <a:xfrm>
                <a:off x="24541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1" name="Group 10"/>
            <p:cNvGrpSpPr/>
            <p:nvPr/>
          </p:nvGrpSpPr>
          <p:grpSpPr>
            <a:xfrm>
              <a:off x="2723950" y="462012"/>
              <a:ext cx="519430" cy="2463165"/>
              <a:chOff x="0" y="0"/>
              <a:chExt cx="519430" cy="2463717"/>
            </a:xfrm>
          </p:grpSpPr>
          <p:sp>
            <p:nvSpPr>
              <p:cNvPr id="18" name="Text Box 62"/>
              <p:cNvSpPr txBox="1"/>
              <p:nvPr/>
            </p:nvSpPr>
            <p:spPr>
              <a:xfrm rot="16200000">
                <a:off x="-794068" y="1150220"/>
                <a:ext cx="210756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Mạch resonant LCC</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19" name="Straight Arrow Connector 18"/>
              <p:cNvCxnSpPr/>
              <p:nvPr/>
            </p:nvCxnSpPr>
            <p:spPr>
              <a:xfrm>
                <a:off x="240648"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2" name="Group 11"/>
            <p:cNvGrpSpPr/>
            <p:nvPr/>
          </p:nvGrpSpPr>
          <p:grpSpPr>
            <a:xfrm>
              <a:off x="3619099" y="462012"/>
              <a:ext cx="519430" cy="2480312"/>
              <a:chOff x="0" y="0"/>
              <a:chExt cx="519430" cy="2531059"/>
            </a:xfrm>
          </p:grpSpPr>
          <p:sp>
            <p:nvSpPr>
              <p:cNvPr id="16" name="Text Box 63"/>
              <p:cNvSpPr txBox="1"/>
              <p:nvPr/>
            </p:nvSpPr>
            <p:spPr>
              <a:xfrm rot="16200000">
                <a:off x="-827723" y="1183907"/>
                <a:ext cx="217487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Times New Roman"/>
                    <a:ea typeface="Arial"/>
                    <a:cs typeface="+mn-cs"/>
                  </a:rPr>
                  <a:t>Mạch</a:t>
                </a:r>
                <a:r>
                  <a:rPr kumimoji="0" lang="en-US" sz="1600" b="0" i="0" u="none" strike="noStrike" kern="0" cap="none" spc="0" normalizeH="0" baseline="0" noProof="0" dirty="0">
                    <a:ln>
                      <a:noFill/>
                    </a:ln>
                    <a:solidFill>
                      <a:sysClr val="windowText" lastClr="000000"/>
                    </a:solidFill>
                    <a:effectLst/>
                    <a:uLnTx/>
                    <a:uFillTx/>
                    <a:latin typeface="Times New Roman"/>
                    <a:ea typeface="Arial"/>
                    <a:cs typeface="+mn-cs"/>
                  </a:rPr>
                  <a:t> resonant full bridge</a:t>
                </a:r>
                <a:endParaRPr kumimoji="0" lang="vi-VN" sz="1600" b="0" i="0" u="none" strike="noStrike" kern="0" cap="none" spc="0" normalizeH="0" baseline="0" noProof="0" dirty="0">
                  <a:ln>
                    <a:noFill/>
                  </a:ln>
                  <a:solidFill>
                    <a:sysClr val="windowText" lastClr="000000"/>
                  </a:solidFill>
                  <a:effectLst/>
                  <a:uLnTx/>
                  <a:uFillTx/>
                  <a:latin typeface="Times New Roman"/>
                  <a:ea typeface="Arial"/>
                  <a:cs typeface="+mn-cs"/>
                </a:endParaRPr>
              </a:p>
            </p:txBody>
          </p:sp>
          <p:cxnSp>
            <p:nvCxnSpPr>
              <p:cNvPr id="17" name="Straight Arrow Connector 16"/>
              <p:cNvCxnSpPr/>
              <p:nvPr/>
            </p:nvCxnSpPr>
            <p:spPr>
              <a:xfrm>
                <a:off x="24068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3" name="Group 12"/>
            <p:cNvGrpSpPr/>
            <p:nvPr/>
          </p:nvGrpSpPr>
          <p:grpSpPr>
            <a:xfrm>
              <a:off x="4475747" y="462012"/>
              <a:ext cx="519430" cy="2791327"/>
              <a:chOff x="1" y="0"/>
              <a:chExt cx="519430" cy="2907543"/>
            </a:xfrm>
          </p:grpSpPr>
          <p:sp>
            <p:nvSpPr>
              <p:cNvPr id="14" name="Text Box 92"/>
              <p:cNvSpPr txBox="1"/>
              <p:nvPr/>
            </p:nvSpPr>
            <p:spPr>
              <a:xfrm rot="16200000">
                <a:off x="-1005152" y="1382960"/>
                <a:ext cx="2529736"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Mạch hồn hợp resonant + buck</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15" name="Straight Arrow Connector 14"/>
              <p:cNvCxnSpPr/>
              <p:nvPr/>
            </p:nvCxnSpPr>
            <p:spPr>
              <a:xfrm>
                <a:off x="24068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spTree>
    <p:extLst>
      <p:ext uri="{BB962C8B-B14F-4D97-AF65-F5344CB8AC3E}">
        <p14:creationId xmlns:p14="http://schemas.microsoft.com/office/powerpoint/2010/main" val="284251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20</a:t>
            </a:fld>
            <a:endParaRPr lang="en-US" dirty="0"/>
          </a:p>
        </p:txBody>
      </p:sp>
      <p:sp>
        <p:nvSpPr>
          <p:cNvPr id="11" name="Content Placeholder 2"/>
          <p:cNvSpPr txBox="1">
            <a:spLocks/>
          </p:cNvSpPr>
          <p:nvPr/>
        </p:nvSpPr>
        <p:spPr>
          <a:xfrm>
            <a:off x="112381" y="1524000"/>
            <a:ext cx="8645856"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6. Tính toán </a:t>
            </a:r>
            <a:r>
              <a:rPr lang="vi-VN" sz="2400" i="1" dirty="0" smtClean="0">
                <a:solidFill>
                  <a:srgbClr val="0000CC"/>
                </a:solidFill>
              </a:rPr>
              <a:t>dây dẫn</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8" name="Content Placeholder 2"/>
          <p:cNvSpPr txBox="1">
            <a:spLocks/>
          </p:cNvSpPr>
          <p:nvPr/>
        </p:nvSpPr>
        <p:spPr>
          <a:xfrm>
            <a:off x="112381" y="1981200"/>
            <a:ext cx="2707019"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Dây thứ cấp</a:t>
            </a:r>
          </a:p>
          <a:p>
            <a:pPr marL="0" indent="0">
              <a:buNone/>
            </a:pPr>
            <a:r>
              <a:rPr lang="vi-VN" sz="2400" dirty="0">
                <a:solidFill>
                  <a:schemeClr val="tx1">
                    <a:lumMod val="95000"/>
                    <a:lumOff val="5000"/>
                  </a:schemeClr>
                </a:solidFill>
                <a:latin typeface="+mj-lt"/>
              </a:rPr>
              <a:t>Tỷ số biến áp</a:t>
            </a:r>
          </a:p>
          <a:p>
            <a:pPr marL="0" indent="0">
              <a:buNone/>
            </a:pPr>
            <a:endParaRPr lang="vi-VN" sz="2400" b="1" dirty="0"/>
          </a:p>
          <a:p>
            <a:pPr marL="0" indent="0">
              <a:buNone/>
            </a:pPr>
            <a:endParaRPr lang="vi-VN" sz="2400"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Content Placeholder 2"/>
          <p:cNvSpPr txBox="1">
            <a:spLocks/>
          </p:cNvSpPr>
          <p:nvPr/>
        </p:nvSpPr>
        <p:spPr>
          <a:xfrm>
            <a:off x="112381" y="3314700"/>
            <a:ext cx="5064457"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Dòng điện đỉnh cuộn thứ cấp</a:t>
            </a:r>
          </a:p>
        </p:txBody>
      </p:sp>
      <p:sp>
        <p:nvSpPr>
          <p:cNvPr id="13" name="Content Placeholder 2"/>
          <p:cNvSpPr txBox="1">
            <a:spLocks/>
          </p:cNvSpPr>
          <p:nvPr/>
        </p:nvSpPr>
        <p:spPr>
          <a:xfrm>
            <a:off x="0" y="4387042"/>
            <a:ext cx="4322928"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Dòng hiệu dụng</a:t>
            </a:r>
          </a:p>
          <a:p>
            <a:pPr marL="0" indent="0">
              <a:buNone/>
            </a:pPr>
            <a:endParaRPr lang="vi-VN" sz="2400" b="1" dirty="0"/>
          </a:p>
          <a:p>
            <a:pPr marL="0" indent="0">
              <a:buNone/>
            </a:pPr>
            <a:endParaRPr lang="vi-VN" sz="2400" dirty="0" smtClean="0"/>
          </a:p>
        </p:txBody>
      </p:sp>
      <mc:AlternateContent xmlns:mc="http://schemas.openxmlformats.org/markup-compatibility/2006" xmlns:a14="http://schemas.microsoft.com/office/drawing/2010/main">
        <mc:Choice Requires="a14">
          <p:sp>
            <p:nvSpPr>
              <p:cNvPr id="10" name="Rectangle 9"/>
              <p:cNvSpPr/>
              <p:nvPr/>
            </p:nvSpPr>
            <p:spPr>
              <a:xfrm>
                <a:off x="2286000" y="2147499"/>
                <a:ext cx="1825821" cy="6580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a:latin typeface="Cambria Math"/>
                            </a:rPr>
                          </m:ctrlPr>
                        </m:sSubPr>
                        <m:e>
                          <m:r>
                            <a:rPr lang="vi-VN" i="1">
                              <a:effectLst/>
                              <a:latin typeface="Cambria Math"/>
                              <a:ea typeface="Arial"/>
                              <a:cs typeface="Times New Roman"/>
                            </a:rPr>
                            <m:t>𝑛</m:t>
                          </m:r>
                        </m:e>
                        <m:sub>
                          <m:r>
                            <a:rPr lang="vi-VN" i="1">
                              <a:effectLst/>
                              <a:latin typeface="Cambria Math"/>
                              <a:ea typeface="Arial"/>
                              <a:cs typeface="Times New Roman"/>
                            </a:rPr>
                            <m:t>𝐵𝐴</m:t>
                          </m:r>
                        </m:sub>
                      </m:sSub>
                      <m:r>
                        <a:rPr lang="vi-VN" i="1">
                          <a:effectLst/>
                          <a:latin typeface="Cambria Math"/>
                          <a:ea typeface="Arial"/>
                          <a:cs typeface="Times New Roman"/>
                        </a:rPr>
                        <m:t>=</m:t>
                      </m:r>
                      <m:f>
                        <m:fPr>
                          <m:ctrlPr>
                            <a:rPr lang="vi-VN" i="1">
                              <a:effectLst/>
                              <a:latin typeface="Cambria Math"/>
                            </a:rPr>
                          </m:ctrlPr>
                        </m:fPr>
                        <m:num>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𝑅</m:t>
                              </m:r>
                            </m:sub>
                          </m:sSub>
                        </m:num>
                        <m:den>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𝑂</m:t>
                              </m:r>
                            </m:sub>
                          </m:sSub>
                          <m:r>
                            <a:rPr lang="vi-VN" i="1">
                              <a:effectLst/>
                              <a:latin typeface="Cambria Math"/>
                              <a:ea typeface="Arial"/>
                              <a:cs typeface="Times New Roman"/>
                            </a:rPr>
                            <m:t>+∆</m:t>
                          </m:r>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𝐷</m:t>
                              </m:r>
                            </m:sub>
                          </m:sSub>
                        </m:den>
                      </m:f>
                    </m:oMath>
                  </m:oMathPara>
                </a14:m>
                <a:endParaRPr lang="vi-VN" dirty="0"/>
              </a:p>
            </p:txBody>
          </p:sp>
        </mc:Choice>
        <mc:Fallback xmlns="">
          <p:sp>
            <p:nvSpPr>
              <p:cNvPr id="10" name="Rectangle 9"/>
              <p:cNvSpPr>
                <a:spLocks noRot="1" noChangeAspect="1" noMove="1" noResize="1" noEditPoints="1" noAdjustHandles="1" noChangeArrowheads="1" noChangeShapeType="1" noTextEdit="1"/>
              </p:cNvSpPr>
              <p:nvPr/>
            </p:nvSpPr>
            <p:spPr>
              <a:xfrm>
                <a:off x="2286000" y="2147499"/>
                <a:ext cx="1825821" cy="658001"/>
              </a:xfrm>
              <a:prstGeom prst="rect">
                <a:avLst/>
              </a:prstGeom>
              <a:blipFill rotWithShape="1">
                <a:blip r:embed="rId3"/>
                <a:stretch>
                  <a:fillRect/>
                </a:stretch>
              </a:blipFill>
            </p:spPr>
            <p:txBody>
              <a:bodyPr/>
              <a:lstStyle/>
              <a:p>
                <a:r>
                  <a:rPr lang="vi-VN">
                    <a:noFill/>
                  </a:rPr>
                  <a:t> </a:t>
                </a:r>
              </a:p>
            </p:txBody>
          </p:sp>
        </mc:Fallback>
      </mc:AlternateContent>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5" name="Object 14"/>
          <p:cNvGraphicFramePr>
            <a:graphicFrameLocks noChangeAspect="1"/>
          </p:cNvGraphicFramePr>
          <p:nvPr>
            <p:extLst>
              <p:ext uri="{D42A27DB-BD31-4B8C-83A1-F6EECF244321}">
                <p14:modId xmlns:p14="http://schemas.microsoft.com/office/powerpoint/2010/main" val="1088309575"/>
              </p:ext>
            </p:extLst>
          </p:nvPr>
        </p:nvGraphicFramePr>
        <p:xfrm>
          <a:off x="4267200" y="2252662"/>
          <a:ext cx="4495799" cy="627011"/>
        </p:xfrm>
        <a:graphic>
          <a:graphicData uri="http://schemas.openxmlformats.org/presentationml/2006/ole">
            <mc:AlternateContent xmlns:mc="http://schemas.openxmlformats.org/markup-compatibility/2006">
              <mc:Choice xmlns:v="urn:schemas-microsoft-com:vml" Requires="v">
                <p:oleObj spid="_x0000_s5138" r:id="rId4" imgW="3225800" imgH="444500" progId="Equation.DSMT4">
                  <p:embed/>
                </p:oleObj>
              </mc:Choice>
              <mc:Fallback>
                <p:oleObj r:id="rId4" imgW="3225800" imgH="4445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52662"/>
                        <a:ext cx="4495799" cy="627011"/>
                      </a:xfrm>
                      <a:prstGeom prst="rect">
                        <a:avLst/>
                      </a:prstGeom>
                      <a:solidFill>
                        <a:srgbClr val="00FFFF"/>
                      </a:solidFill>
                    </p:spPr>
                  </p:pic>
                </p:oleObj>
              </mc:Fallback>
            </mc:AlternateContent>
          </a:graphicData>
        </a:graphic>
      </p:graphicFrame>
      <mc:AlternateContent xmlns:mc="http://schemas.openxmlformats.org/markup-compatibility/2006" xmlns:a14="http://schemas.microsoft.com/office/drawing/2010/main">
        <mc:Choice Requires="a14">
          <p:sp>
            <p:nvSpPr>
              <p:cNvPr id="16" name="Rectangle 15"/>
              <p:cNvSpPr/>
              <p:nvPr/>
            </p:nvSpPr>
            <p:spPr>
              <a:xfrm>
                <a:off x="402279" y="3761366"/>
                <a:ext cx="2417121" cy="7283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𝑠</m:t>
                          </m:r>
                          <m:r>
                            <a:rPr lang="vi-VN" sz="2000" i="1">
                              <a:effectLst/>
                              <a:latin typeface="Cambria Math"/>
                              <a:ea typeface="Arial"/>
                              <a:cs typeface="Times New Roman"/>
                            </a:rPr>
                            <m:t> </m:t>
                          </m:r>
                          <m:r>
                            <a:rPr lang="vi-VN" sz="2000" i="1">
                              <a:effectLst/>
                              <a:latin typeface="Cambria Math"/>
                              <a:ea typeface="Arial"/>
                              <a:cs typeface="Times New Roman"/>
                            </a:rPr>
                            <m:t>𝑝𝑖𝑘</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𝑝</m:t>
                          </m:r>
                          <m:r>
                            <a:rPr lang="vi-VN" sz="2000" i="1">
                              <a:effectLst/>
                              <a:latin typeface="Cambria Math"/>
                              <a:ea typeface="Arial"/>
                              <a:cs typeface="Times New Roman"/>
                            </a:rPr>
                            <m:t> </m:t>
                          </m:r>
                          <m:r>
                            <a:rPr lang="vi-VN" sz="2000" i="1">
                              <a:effectLst/>
                              <a:latin typeface="Cambria Math"/>
                              <a:ea typeface="Arial"/>
                              <a:cs typeface="Times New Roman"/>
                            </a:rPr>
                            <m:t>𝑝𝑖𝑘</m:t>
                          </m:r>
                        </m:sub>
                      </m:sSub>
                      <m:r>
                        <a:rPr lang="vi-VN" sz="2000" i="1">
                          <a:effectLst/>
                          <a:latin typeface="Cambria Math"/>
                          <a:ea typeface="Arial"/>
                          <a:cs typeface="Times New Roman"/>
                        </a:rPr>
                        <m:t>.</m:t>
                      </m:r>
                      <m:f>
                        <m:fPr>
                          <m:ctrlPr>
                            <a:rPr lang="vi-VN" sz="2000" i="1">
                              <a:effectLst/>
                              <a:latin typeface="Cambria Math"/>
                            </a:rPr>
                          </m:ctrlPr>
                        </m:fPr>
                        <m:num>
                          <m:sSub>
                            <m:sSubPr>
                              <m:ctrlPr>
                                <a:rPr lang="vi-VN" sz="2000" i="1">
                                  <a:effectLst/>
                                  <a:latin typeface="Cambria Math"/>
                                </a:rPr>
                              </m:ctrlPr>
                            </m:sSubPr>
                            <m:e>
                              <m:r>
                                <a:rPr lang="vi-VN" sz="2000" i="1">
                                  <a:effectLst/>
                                  <a:latin typeface="Cambria Math"/>
                                  <a:ea typeface="Arial"/>
                                  <a:cs typeface="Times New Roman"/>
                                </a:rPr>
                                <m:t>𝑁</m:t>
                              </m:r>
                            </m:e>
                            <m:sub>
                              <m:r>
                                <a:rPr lang="vi-VN" sz="2000" i="1">
                                  <a:effectLst/>
                                  <a:latin typeface="Cambria Math"/>
                                  <a:ea typeface="Arial"/>
                                  <a:cs typeface="Times New Roman"/>
                                </a:rPr>
                                <m:t>𝑝</m:t>
                              </m:r>
                            </m:sub>
                          </m:sSub>
                        </m:num>
                        <m:den>
                          <m:sSub>
                            <m:sSubPr>
                              <m:ctrlPr>
                                <a:rPr lang="vi-VN" sz="2000" i="1">
                                  <a:effectLst/>
                                  <a:latin typeface="Cambria Math"/>
                                </a:rPr>
                              </m:ctrlPr>
                            </m:sSubPr>
                            <m:e>
                              <m:r>
                                <a:rPr lang="vi-VN" sz="2000" i="1">
                                  <a:effectLst/>
                                  <a:latin typeface="Cambria Math"/>
                                  <a:ea typeface="Arial"/>
                                  <a:cs typeface="Times New Roman"/>
                                </a:rPr>
                                <m:t>𝑁</m:t>
                              </m:r>
                            </m:e>
                            <m:sub>
                              <m:r>
                                <a:rPr lang="vi-VN" sz="2000" i="1">
                                  <a:effectLst/>
                                  <a:latin typeface="Cambria Math"/>
                                  <a:ea typeface="Arial"/>
                                  <a:cs typeface="Times New Roman"/>
                                </a:rPr>
                                <m:t>𝑠</m:t>
                              </m:r>
                            </m:sub>
                          </m:sSub>
                        </m:den>
                      </m:f>
                    </m:oMath>
                  </m:oMathPara>
                </a14:m>
                <a:endParaRPr lang="vi-VN" sz="2000" dirty="0"/>
              </a:p>
            </p:txBody>
          </p:sp>
        </mc:Choice>
        <mc:Fallback xmlns="">
          <p:sp>
            <p:nvSpPr>
              <p:cNvPr id="16" name="Rectangle 15"/>
              <p:cNvSpPr>
                <a:spLocks noRot="1" noChangeAspect="1" noMove="1" noResize="1" noEditPoints="1" noAdjustHandles="1" noChangeArrowheads="1" noChangeShapeType="1" noTextEdit="1"/>
              </p:cNvSpPr>
              <p:nvPr/>
            </p:nvSpPr>
            <p:spPr>
              <a:xfrm>
                <a:off x="402279" y="3761366"/>
                <a:ext cx="2417121" cy="728341"/>
              </a:xfrm>
              <a:prstGeom prst="rect">
                <a:avLst/>
              </a:prstGeom>
              <a:blipFill rotWithShape="1">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02279" y="4901392"/>
                <a:ext cx="3045449" cy="1001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𝑠</m:t>
                          </m:r>
                          <m:r>
                            <a:rPr lang="vi-VN" sz="2000" i="1">
                              <a:effectLst/>
                              <a:latin typeface="Cambria Math"/>
                              <a:ea typeface="Arial"/>
                              <a:cs typeface="Times New Roman"/>
                            </a:rPr>
                            <m:t> </m:t>
                          </m:r>
                          <m:r>
                            <a:rPr lang="vi-VN" sz="2000" i="1">
                              <a:effectLst/>
                              <a:latin typeface="Cambria Math"/>
                              <a:ea typeface="Arial"/>
                              <a:cs typeface="Times New Roman"/>
                            </a:rPr>
                            <m:t>𝑟𝑚𝑠</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𝑠</m:t>
                          </m:r>
                          <m:r>
                            <a:rPr lang="vi-VN" sz="2000" i="1">
                              <a:effectLst/>
                              <a:latin typeface="Cambria Math"/>
                              <a:ea typeface="Arial"/>
                              <a:cs typeface="Times New Roman"/>
                            </a:rPr>
                            <m:t> </m:t>
                          </m:r>
                          <m:r>
                            <a:rPr lang="vi-VN" sz="2000" i="1">
                              <a:effectLst/>
                              <a:latin typeface="Cambria Math"/>
                              <a:ea typeface="Arial"/>
                              <a:cs typeface="Times New Roman"/>
                            </a:rPr>
                            <m:t>𝑝𝑖𝑘</m:t>
                          </m:r>
                        </m:sub>
                      </m:sSub>
                      <m:r>
                        <a:rPr lang="vi-VN" sz="2000" i="1">
                          <a:effectLst/>
                          <a:latin typeface="Cambria Math"/>
                          <a:ea typeface="Arial"/>
                          <a:cs typeface="Times New Roman"/>
                        </a:rPr>
                        <m:t>.</m:t>
                      </m:r>
                      <m:rad>
                        <m:radPr>
                          <m:degHide m:val="on"/>
                          <m:ctrlPr>
                            <a:rPr lang="vi-VN" sz="2000" i="1">
                              <a:effectLst/>
                              <a:latin typeface="Cambria Math"/>
                            </a:rPr>
                          </m:ctrlPr>
                        </m:radPr>
                        <m:deg/>
                        <m:e>
                          <m:f>
                            <m:fPr>
                              <m:ctrlPr>
                                <a:rPr lang="vi-VN" sz="2000" i="1">
                                  <a:effectLst/>
                                  <a:latin typeface="Cambria Math"/>
                                </a:rPr>
                              </m:ctrlPr>
                            </m:fPr>
                            <m:num>
                              <m:sSub>
                                <m:sSubPr>
                                  <m:ctrlPr>
                                    <a:rPr lang="vi-VN" sz="2000" i="1">
                                      <a:effectLst/>
                                      <a:latin typeface="Cambria Math"/>
                                    </a:rPr>
                                  </m:ctrlPr>
                                </m:sSubPr>
                                <m:e>
                                  <m:r>
                                    <a:rPr lang="vi-VN" sz="2000" i="1">
                                      <a:effectLst/>
                                      <a:latin typeface="Cambria Math"/>
                                      <a:ea typeface="Arial"/>
                                      <a:cs typeface="Times New Roman"/>
                                    </a:rPr>
                                    <m:t>1−</m:t>
                                  </m:r>
                                  <m:r>
                                    <a:rPr lang="vi-VN" sz="2000" i="1">
                                      <a:effectLst/>
                                      <a:latin typeface="Cambria Math"/>
                                      <a:ea typeface="Arial"/>
                                      <a:cs typeface="Times New Roman"/>
                                    </a:rPr>
                                    <m:t>𝐷</m:t>
                                  </m:r>
                                </m:e>
                                <m:sub>
                                  <m:r>
                                    <a:rPr lang="vi-VN" sz="2000" i="1">
                                      <a:effectLst/>
                                      <a:latin typeface="Cambria Math"/>
                                      <a:ea typeface="Arial"/>
                                      <a:cs typeface="Times New Roman"/>
                                    </a:rPr>
                                    <m:t>𝑚𝑎𝑥</m:t>
                                  </m:r>
                                </m:sub>
                              </m:sSub>
                            </m:num>
                            <m:den>
                              <m:r>
                                <a:rPr lang="vi-VN" sz="2000" i="1">
                                  <a:effectLst/>
                                  <a:latin typeface="Cambria Math"/>
                                  <a:ea typeface="Arial"/>
                                  <a:cs typeface="Times New Roman"/>
                                </a:rPr>
                                <m:t>3</m:t>
                              </m:r>
                            </m:den>
                          </m:f>
                        </m:e>
                      </m:rad>
                    </m:oMath>
                  </m:oMathPara>
                </a14:m>
                <a:endParaRPr lang="vi-VN" sz="2000" dirty="0"/>
              </a:p>
            </p:txBody>
          </p:sp>
        </mc:Choice>
        <mc:Fallback xmlns="">
          <p:sp>
            <p:nvSpPr>
              <p:cNvPr id="17" name="Rectangle 16"/>
              <p:cNvSpPr>
                <a:spLocks noRot="1" noChangeAspect="1" noMove="1" noResize="1" noEditPoints="1" noAdjustHandles="1" noChangeArrowheads="1" noChangeShapeType="1" noTextEdit="1"/>
              </p:cNvSpPr>
              <p:nvPr/>
            </p:nvSpPr>
            <p:spPr>
              <a:xfrm>
                <a:off x="402279" y="4901392"/>
                <a:ext cx="3045449" cy="1001684"/>
              </a:xfrm>
              <a:prstGeom prst="rect">
                <a:avLst/>
              </a:prstGeom>
              <a:blipFill rotWithShape="1">
                <a:blip r:embed="rId7"/>
                <a:stretch>
                  <a:fillRect/>
                </a:stretch>
              </a:blipFill>
            </p:spPr>
            <p:txBody>
              <a:bodyPr/>
              <a:lstStyle/>
              <a:p>
                <a:r>
                  <a:rPr lang="vi-VN">
                    <a:noFill/>
                  </a:rPr>
                  <a:t> </a:t>
                </a:r>
              </a:p>
            </p:txBody>
          </p:sp>
        </mc:Fallback>
      </mc:AlternateContent>
      <p:sp>
        <p:nvSpPr>
          <p:cNvPr id="18" name="Content Placeholder 2"/>
          <p:cNvSpPr txBox="1">
            <a:spLocks/>
          </p:cNvSpPr>
          <p:nvPr/>
        </p:nvSpPr>
        <p:spPr>
          <a:xfrm>
            <a:off x="0" y="5791200"/>
            <a:ext cx="57150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Tiết diện dây chọn như thứ cấp</a:t>
            </a:r>
          </a:p>
          <a:p>
            <a:pPr marL="0" indent="0">
              <a:buNone/>
            </a:pPr>
            <a:endParaRPr lang="vi-VN" sz="2400" b="1" dirty="0"/>
          </a:p>
          <a:p>
            <a:pPr marL="0" indent="0">
              <a:buNone/>
            </a:pPr>
            <a:endParaRPr lang="vi-VN" sz="2400" dirty="0" smtClean="0"/>
          </a:p>
        </p:txBody>
      </p:sp>
    </p:spTree>
    <p:extLst>
      <p:ext uri="{BB962C8B-B14F-4D97-AF65-F5344CB8AC3E}">
        <p14:creationId xmlns:p14="http://schemas.microsoft.com/office/powerpoint/2010/main" val="4281004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21</a:t>
            </a:fld>
            <a:endParaRPr lang="en-US" dirty="0"/>
          </a:p>
        </p:txBody>
      </p:sp>
      <p:sp>
        <p:nvSpPr>
          <p:cNvPr id="11" name="Content Placeholder 2"/>
          <p:cNvSpPr txBox="1">
            <a:spLocks/>
          </p:cNvSpPr>
          <p:nvPr/>
        </p:nvSpPr>
        <p:spPr>
          <a:xfrm>
            <a:off x="117144" y="1600200"/>
            <a:ext cx="8645856" cy="60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7. Tính tổn hao</a:t>
            </a:r>
          </a:p>
          <a:p>
            <a:pPr marL="0" indent="0">
              <a:buNone/>
            </a:pPr>
            <a:endParaRPr lang="vi-VN" sz="2400" b="1" dirty="0"/>
          </a:p>
          <a:p>
            <a:pPr marL="0" indent="0">
              <a:buNone/>
            </a:pPr>
            <a:endParaRPr lang="vi-VN" sz="2400" dirty="0" smtClean="0"/>
          </a:p>
        </p:txBody>
      </p:sp>
      <p:sp>
        <p:nvSpPr>
          <p:cNvPr id="6" name="Rectangle 5"/>
          <p:cNvSpPr/>
          <p:nvPr/>
        </p:nvSpPr>
        <p:spPr>
          <a:xfrm>
            <a:off x="381000" y="2209502"/>
            <a:ext cx="2895600" cy="461665"/>
          </a:xfrm>
          <a:prstGeom prst="rect">
            <a:avLst/>
          </a:prstGeom>
        </p:spPr>
        <p:txBody>
          <a:bodyPr wrap="square">
            <a:spAutoFit/>
          </a:bodyPr>
          <a:lstStyle/>
          <a:p>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 = </a:t>
            </a:r>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rPr>
              <a:t>Fe</a:t>
            </a:r>
            <a:r>
              <a:rPr lang="vi-VN" sz="2400" dirty="0">
                <a:solidFill>
                  <a:srgbClr val="000000"/>
                </a:solidFill>
                <a:latin typeface="Times New Roman"/>
                <a:ea typeface="Arial"/>
              </a:rPr>
              <a:t> + </a:t>
            </a:r>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rPr>
              <a:t>Cu</a:t>
            </a:r>
            <a:r>
              <a:rPr lang="vi-VN" sz="2400" dirty="0">
                <a:solidFill>
                  <a:srgbClr val="000000"/>
                </a:solidFill>
                <a:latin typeface="Times New Roman"/>
                <a:ea typeface="Arial"/>
              </a:rPr>
              <a:t> </a:t>
            </a:r>
            <a:endParaRPr lang="vi-VN" sz="2400" dirty="0"/>
          </a:p>
        </p:txBody>
      </p:sp>
      <p:sp>
        <p:nvSpPr>
          <p:cNvPr id="9" name="Content Placeholder 2"/>
          <p:cNvSpPr txBox="1">
            <a:spLocks/>
          </p:cNvSpPr>
          <p:nvPr/>
        </p:nvSpPr>
        <p:spPr>
          <a:xfrm>
            <a:off x="117144" y="2819400"/>
            <a:ext cx="8645856" cy="60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vi-VN" sz="2400" b="1" dirty="0"/>
          </a:p>
          <a:p>
            <a:pPr marL="0" indent="0">
              <a:buNone/>
            </a:pPr>
            <a:endParaRPr lang="vi-VN" sz="2400" dirty="0" smtClean="0"/>
          </a:p>
        </p:txBody>
      </p:sp>
      <p:sp>
        <p:nvSpPr>
          <p:cNvPr id="7" name="Rectangle 6"/>
          <p:cNvSpPr/>
          <p:nvPr/>
        </p:nvSpPr>
        <p:spPr>
          <a:xfrm>
            <a:off x="121906" y="3244334"/>
            <a:ext cx="4069094" cy="461665"/>
          </a:xfrm>
          <a:prstGeom prst="rect">
            <a:avLst/>
          </a:prstGeom>
        </p:spPr>
        <p:txBody>
          <a:bodyPr wrap="square">
            <a:spAutoFit/>
          </a:bodyPr>
          <a:lstStyle/>
          <a:p>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rPr>
              <a:t>Fe</a:t>
            </a:r>
            <a:r>
              <a:rPr lang="vi-VN" sz="2400" dirty="0">
                <a:solidFill>
                  <a:srgbClr val="000000"/>
                </a:solidFill>
                <a:latin typeface="Times New Roman"/>
                <a:ea typeface="Arial"/>
              </a:rPr>
              <a:t> = </a:t>
            </a:r>
            <a:r>
              <a:rPr lang="vi-VN" sz="2400" dirty="0" smtClean="0">
                <a:solidFill>
                  <a:srgbClr val="000000"/>
                </a:solidFill>
                <a:latin typeface="Times New Roman"/>
                <a:ea typeface="Arial"/>
              </a:rPr>
              <a:t>(</a:t>
            </a:r>
            <a:r>
              <a:rPr lang="vi-VN" sz="2400" dirty="0" smtClean="0"/>
              <a:t>k</a:t>
            </a:r>
            <a:r>
              <a:rPr lang="vi-VN" sz="2400" baseline="-25000" dirty="0" smtClean="0"/>
              <a:t>Fe</a:t>
            </a:r>
            <a:r>
              <a:rPr lang="vi-VN" sz="2400" dirty="0" smtClean="0"/>
              <a:t>.f</a:t>
            </a:r>
            <a:r>
              <a:rPr lang="vi-VN" sz="2400" baseline="30000" dirty="0" smtClean="0"/>
              <a:t>m</a:t>
            </a:r>
            <a:r>
              <a:rPr lang="vi-VN" sz="2400" dirty="0" smtClean="0"/>
              <a:t>.B</a:t>
            </a:r>
            <a:r>
              <a:rPr lang="vi-VN" sz="2400" baseline="-25000" dirty="0" smtClean="0"/>
              <a:t>ac</a:t>
            </a:r>
            <a:r>
              <a:rPr lang="vi-VN" sz="2400" baseline="30000" dirty="0" smtClean="0"/>
              <a:t>n</a:t>
            </a:r>
            <a:r>
              <a:rPr lang="vi-VN" sz="2400" dirty="0" smtClean="0">
                <a:solidFill>
                  <a:srgbClr val="000000"/>
                </a:solidFill>
                <a:latin typeface="Times New Roman"/>
                <a:ea typeface="Arial"/>
              </a:rPr>
              <a:t>).</a:t>
            </a:r>
            <a:r>
              <a:rPr lang="vi-VN" sz="2400" dirty="0">
                <a:solidFill>
                  <a:srgbClr val="000000"/>
                </a:solidFill>
                <a:latin typeface="Times New Roman"/>
                <a:ea typeface="Arial"/>
              </a:rPr>
              <a:t>M</a:t>
            </a:r>
            <a:r>
              <a:rPr lang="vi-VN" sz="2400" baseline="-25000" dirty="0">
                <a:solidFill>
                  <a:srgbClr val="000000"/>
                </a:solidFill>
                <a:latin typeface="Times New Roman"/>
                <a:ea typeface="Arial"/>
              </a:rPr>
              <a:t>Fe</a:t>
            </a:r>
            <a:r>
              <a:rPr lang="vi-VN" sz="2400" dirty="0">
                <a:solidFill>
                  <a:srgbClr val="000000"/>
                </a:solidFill>
                <a:latin typeface="Times New Roman"/>
                <a:ea typeface="Arial"/>
              </a:rPr>
              <a:t>.10</a:t>
            </a:r>
            <a:r>
              <a:rPr lang="vi-VN" sz="2400" baseline="30000" dirty="0">
                <a:solidFill>
                  <a:srgbClr val="000000"/>
                </a:solidFill>
                <a:latin typeface="Times New Roman"/>
                <a:ea typeface="Arial"/>
              </a:rPr>
              <a:t>-3</a:t>
            </a:r>
            <a:endParaRPr lang="vi-VN" sz="2400" dirty="0"/>
          </a:p>
        </p:txBody>
      </p:sp>
      <p:sp>
        <p:nvSpPr>
          <p:cNvPr id="8" name="Rectangle 7"/>
          <p:cNvSpPr/>
          <p:nvPr/>
        </p:nvSpPr>
        <p:spPr>
          <a:xfrm>
            <a:off x="150481" y="4191000"/>
            <a:ext cx="3440365" cy="461665"/>
          </a:xfrm>
          <a:prstGeom prst="rect">
            <a:avLst/>
          </a:prstGeom>
        </p:spPr>
        <p:txBody>
          <a:bodyPr wrap="none">
            <a:spAutoFit/>
          </a:bodyPr>
          <a:lstStyle/>
          <a:p>
            <a:r>
              <a:rPr lang="vi-VN" sz="2400" dirty="0">
                <a:latin typeface="Times New Roman"/>
                <a:ea typeface="Arial"/>
                <a:cs typeface="Times New Roman"/>
                <a:sym typeface="Symbol"/>
              </a:rPr>
              <a:t></a:t>
            </a:r>
            <a:r>
              <a:rPr lang="vi-VN" sz="2400" dirty="0" smtClean="0">
                <a:latin typeface="Times New Roman"/>
                <a:ea typeface="Arial"/>
              </a:rPr>
              <a:t>P</a:t>
            </a:r>
            <a:r>
              <a:rPr lang="vi-VN" sz="2400" baseline="-25000" dirty="0" smtClean="0">
                <a:latin typeface="Times New Roman"/>
                <a:ea typeface="Arial"/>
              </a:rPr>
              <a:t>Cu</a:t>
            </a:r>
            <a:r>
              <a:rPr lang="vi-VN" sz="2400" dirty="0" smtClean="0">
                <a:latin typeface="Times New Roman"/>
                <a:ea typeface="Arial"/>
              </a:rPr>
              <a:t> </a:t>
            </a:r>
            <a:r>
              <a:rPr lang="vi-VN" sz="2400" dirty="0">
                <a:latin typeface="Times New Roman"/>
                <a:ea typeface="Arial"/>
              </a:rPr>
              <a:t>= </a:t>
            </a:r>
            <a:r>
              <a:rPr lang="vi-VN" sz="2400" dirty="0" smtClean="0">
                <a:latin typeface="Times New Roman"/>
                <a:ea typeface="Arial"/>
              </a:rPr>
              <a:t>R</a:t>
            </a:r>
            <a:r>
              <a:rPr lang="vi-VN" sz="2400" baseline="-25000" dirty="0" smtClean="0">
                <a:latin typeface="Times New Roman"/>
                <a:ea typeface="Arial"/>
              </a:rPr>
              <a:t>1</a:t>
            </a:r>
            <a:r>
              <a:rPr lang="vi-VN" sz="2400" dirty="0" smtClean="0">
                <a:latin typeface="Times New Roman"/>
                <a:ea typeface="Arial"/>
              </a:rPr>
              <a:t>.I</a:t>
            </a:r>
            <a:r>
              <a:rPr lang="vi-VN" sz="2400" baseline="30000" dirty="0" smtClean="0">
                <a:latin typeface="Times New Roman"/>
                <a:ea typeface="Arial"/>
              </a:rPr>
              <a:t>2</a:t>
            </a:r>
            <a:r>
              <a:rPr lang="vi-VN" sz="2400" baseline="-25000" dirty="0">
                <a:latin typeface="Times New Roman"/>
                <a:ea typeface="Arial"/>
              </a:rPr>
              <a:t>1</a:t>
            </a:r>
            <a:r>
              <a:rPr lang="vi-VN" sz="2400" baseline="-25000" dirty="0" smtClean="0">
                <a:latin typeface="Times New Roman"/>
                <a:ea typeface="Arial"/>
              </a:rPr>
              <a:t>rms</a:t>
            </a:r>
            <a:r>
              <a:rPr lang="vi-VN" sz="2400" dirty="0" smtClean="0">
                <a:latin typeface="Times New Roman"/>
                <a:ea typeface="Arial"/>
              </a:rPr>
              <a:t> + R</a:t>
            </a:r>
            <a:r>
              <a:rPr lang="vi-VN" sz="2400" baseline="-25000" dirty="0" smtClean="0">
                <a:latin typeface="Times New Roman"/>
                <a:ea typeface="Arial"/>
              </a:rPr>
              <a:t>2</a:t>
            </a:r>
            <a:r>
              <a:rPr lang="vi-VN" sz="2400" dirty="0" smtClean="0">
                <a:latin typeface="Times New Roman"/>
                <a:ea typeface="Arial"/>
              </a:rPr>
              <a:t>.I</a:t>
            </a:r>
            <a:r>
              <a:rPr lang="vi-VN" sz="2400" baseline="30000" dirty="0" smtClean="0">
                <a:latin typeface="Times New Roman"/>
                <a:ea typeface="Arial"/>
              </a:rPr>
              <a:t>2</a:t>
            </a:r>
            <a:r>
              <a:rPr lang="vi-VN" sz="2400" baseline="-25000" dirty="0" smtClean="0">
                <a:latin typeface="Times New Roman"/>
                <a:ea typeface="Arial"/>
              </a:rPr>
              <a:t>2rms</a:t>
            </a:r>
            <a:endParaRPr lang="vi-VN" sz="2400" dirty="0"/>
          </a:p>
        </p:txBody>
      </p:sp>
      <p:sp>
        <p:nvSpPr>
          <p:cNvPr id="12" name="Content Placeholder 2"/>
          <p:cNvSpPr txBox="1">
            <a:spLocks/>
          </p:cNvSpPr>
          <p:nvPr/>
        </p:nvSpPr>
        <p:spPr>
          <a:xfrm>
            <a:off x="155243" y="3705999"/>
            <a:ext cx="3435603" cy="60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Tổn hao đồng</a:t>
            </a:r>
          </a:p>
        </p:txBody>
      </p:sp>
      <p:sp>
        <p:nvSpPr>
          <p:cNvPr id="10" name="Rectangle 9"/>
          <p:cNvSpPr/>
          <p:nvPr/>
        </p:nvSpPr>
        <p:spPr>
          <a:xfrm>
            <a:off x="215489" y="2736036"/>
            <a:ext cx="1638590" cy="461665"/>
          </a:xfrm>
          <a:prstGeom prst="rect">
            <a:avLst/>
          </a:prstGeom>
        </p:spPr>
        <p:txBody>
          <a:bodyPr wrap="none">
            <a:spAutoFit/>
          </a:bodyPr>
          <a:lstStyle/>
          <a:p>
            <a:pPr lvl="0">
              <a:spcBef>
                <a:spcPct val="20000"/>
              </a:spcBef>
            </a:pPr>
            <a:r>
              <a:rPr lang="vi-VN" sz="2400" dirty="0">
                <a:solidFill>
                  <a:schemeClr val="tx1">
                    <a:lumMod val="95000"/>
                    <a:lumOff val="5000"/>
                  </a:schemeClr>
                </a:solidFill>
                <a:latin typeface="+mj-lt"/>
              </a:rPr>
              <a:t>Tổn hao sắt</a:t>
            </a:r>
          </a:p>
        </p:txBody>
      </p:sp>
    </p:spTree>
    <p:extLst>
      <p:ext uri="{BB962C8B-B14F-4D97-AF65-F5344CB8AC3E}">
        <p14:creationId xmlns:p14="http://schemas.microsoft.com/office/powerpoint/2010/main" val="2889091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22</a:t>
            </a:fld>
            <a:endParaRPr lang="en-US" dirty="0"/>
          </a:p>
        </p:txBody>
      </p:sp>
      <p:sp>
        <p:nvSpPr>
          <p:cNvPr id="11" name="Content Placeholder 2"/>
          <p:cNvSpPr txBox="1">
            <a:spLocks/>
          </p:cNvSpPr>
          <p:nvPr/>
        </p:nvSpPr>
        <p:spPr>
          <a:xfrm>
            <a:off x="117144" y="17526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en-US" sz="2400" i="1" dirty="0">
                <a:solidFill>
                  <a:srgbClr val="0000CC"/>
                </a:solidFill>
              </a:rPr>
              <a:t>8. </a:t>
            </a:r>
            <a:r>
              <a:rPr lang="en-US" sz="2400" i="1" dirty="0" err="1">
                <a:solidFill>
                  <a:srgbClr val="0000CC"/>
                </a:solidFill>
              </a:rPr>
              <a:t>Tính</a:t>
            </a:r>
            <a:r>
              <a:rPr lang="en-US" sz="2400" i="1" dirty="0">
                <a:solidFill>
                  <a:srgbClr val="0000CC"/>
                </a:solidFill>
              </a:rPr>
              <a:t> </a:t>
            </a:r>
            <a:r>
              <a:rPr lang="en-US" sz="2400" i="1" dirty="0" err="1">
                <a:solidFill>
                  <a:srgbClr val="0000CC"/>
                </a:solidFill>
              </a:rPr>
              <a:t>toán</a:t>
            </a:r>
            <a:r>
              <a:rPr lang="en-US" sz="2400" i="1" dirty="0">
                <a:solidFill>
                  <a:srgbClr val="0000CC"/>
                </a:solidFill>
              </a:rPr>
              <a:t> </a:t>
            </a:r>
            <a:r>
              <a:rPr lang="en-US" sz="2400" i="1" dirty="0" err="1" smtClean="0">
                <a:solidFill>
                  <a:srgbClr val="0000CC"/>
                </a:solidFill>
              </a:rPr>
              <a:t>nhiệt</a:t>
            </a:r>
            <a:endParaRPr lang="vi-VN" sz="2400" i="1" dirty="0">
              <a:solidFill>
                <a:srgbClr val="0000CC"/>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255351645"/>
              </p:ext>
            </p:extLst>
          </p:nvPr>
        </p:nvGraphicFramePr>
        <p:xfrm>
          <a:off x="609600" y="2743974"/>
          <a:ext cx="1143000" cy="738554"/>
        </p:xfrm>
        <a:graphic>
          <a:graphicData uri="http://schemas.openxmlformats.org/presentationml/2006/ole">
            <mc:AlternateContent xmlns:mc="http://schemas.openxmlformats.org/markup-compatibility/2006">
              <mc:Choice xmlns:v="urn:schemas-microsoft-com:vml" Requires="v">
                <p:oleObj spid="_x0000_s6162" r:id="rId3" imgW="571252" imgH="431613" progId="Equation.3">
                  <p:embed/>
                </p:oleObj>
              </mc:Choice>
              <mc:Fallback>
                <p:oleObj r:id="rId3" imgW="571252" imgH="43161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3974"/>
                        <a:ext cx="1143000" cy="738554"/>
                      </a:xfrm>
                      <a:prstGeom prst="rect">
                        <a:avLst/>
                      </a:prstGeom>
                      <a:noFill/>
                    </p:spPr>
                  </p:pic>
                </p:oleObj>
              </mc:Fallback>
            </mc:AlternateContent>
          </a:graphicData>
        </a:graphic>
      </p:graphicFrame>
      <p:sp>
        <p:nvSpPr>
          <p:cNvPr id="8" name="Rectangle 7"/>
          <p:cNvSpPr/>
          <p:nvPr/>
        </p:nvSpPr>
        <p:spPr>
          <a:xfrm>
            <a:off x="304800" y="2253734"/>
            <a:ext cx="2133600" cy="461665"/>
          </a:xfrm>
          <a:prstGeom prst="rect">
            <a:avLst/>
          </a:prstGeom>
        </p:spPr>
        <p:txBody>
          <a:bodyPr wrap="square">
            <a:spAutoFit/>
          </a:bodyPr>
          <a:lstStyle/>
          <a:p>
            <a:r>
              <a:rPr lang="vi-VN" sz="2400" dirty="0">
                <a:solidFill>
                  <a:srgbClr val="000000"/>
                </a:solidFill>
                <a:latin typeface="Times New Roman"/>
                <a:ea typeface="Arial"/>
              </a:rPr>
              <a:t>T</a:t>
            </a:r>
            <a:r>
              <a:rPr lang="vi-VN" sz="2400" baseline="30000" dirty="0">
                <a:solidFill>
                  <a:srgbClr val="000000"/>
                </a:solidFill>
                <a:latin typeface="Times New Roman"/>
                <a:ea typeface="Arial"/>
              </a:rPr>
              <a:t>0</a:t>
            </a:r>
            <a:r>
              <a:rPr lang="vi-VN" sz="2400" dirty="0">
                <a:solidFill>
                  <a:srgbClr val="000000"/>
                </a:solidFill>
                <a:latin typeface="Times New Roman"/>
                <a:ea typeface="Arial"/>
              </a:rPr>
              <a:t> = 450.</a:t>
            </a:r>
            <a:r>
              <a:rPr lang="vi-VN" sz="2400" dirty="0">
                <a:solidFill>
                  <a:srgbClr val="000000"/>
                </a:solidFill>
                <a:latin typeface="Times New Roman"/>
                <a:ea typeface="Arial"/>
                <a:cs typeface="Times New Roman"/>
                <a:sym typeface="Symbol"/>
              </a:rPr>
              <a:t></a:t>
            </a:r>
            <a:r>
              <a:rPr lang="vi-VN" sz="2400" baseline="30000" dirty="0">
                <a:solidFill>
                  <a:srgbClr val="000000"/>
                </a:solidFill>
                <a:latin typeface="Times New Roman"/>
                <a:ea typeface="Arial"/>
              </a:rPr>
              <a:t>0,826</a:t>
            </a:r>
            <a:endParaRPr lang="vi-VN" sz="2400" dirty="0"/>
          </a:p>
        </p:txBody>
      </p:sp>
      <p:sp>
        <p:nvSpPr>
          <p:cNvPr id="12" name="Content Placeholder 2"/>
          <p:cNvSpPr txBox="1">
            <a:spLocks/>
          </p:cNvSpPr>
          <p:nvPr/>
        </p:nvSpPr>
        <p:spPr>
          <a:xfrm>
            <a:off x="249072" y="3505200"/>
            <a:ext cx="5008728"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chemeClr val="tx1">
                    <a:lumMod val="95000"/>
                    <a:lumOff val="5000"/>
                  </a:schemeClr>
                </a:solidFill>
              </a:rPr>
              <a:t>S</a:t>
            </a:r>
            <a:r>
              <a:rPr lang="vi-VN" sz="2400" i="1" baseline="-25000" dirty="0" smtClean="0">
                <a:solidFill>
                  <a:schemeClr val="tx1">
                    <a:lumMod val="95000"/>
                    <a:lumOff val="5000"/>
                  </a:schemeClr>
                </a:solidFill>
              </a:rPr>
              <a:t>bm</a:t>
            </a:r>
            <a:r>
              <a:rPr lang="vi-VN" sz="2400" i="1" dirty="0" smtClean="0">
                <a:solidFill>
                  <a:srgbClr val="0000CC"/>
                </a:solidFill>
              </a:rPr>
              <a:t> </a:t>
            </a:r>
            <a:r>
              <a:rPr lang="vi-VN" sz="2400" dirty="0">
                <a:solidFill>
                  <a:schemeClr val="tx1">
                    <a:lumMod val="95000"/>
                    <a:lumOff val="5000"/>
                  </a:schemeClr>
                </a:solidFill>
                <a:latin typeface="+mj-lt"/>
              </a:rPr>
              <a:t>diện tích bề mặt xung quanh</a:t>
            </a:r>
          </a:p>
        </p:txBody>
      </p:sp>
    </p:spTree>
    <p:extLst>
      <p:ext uri="{BB962C8B-B14F-4D97-AF65-F5344CB8AC3E}">
        <p14:creationId xmlns:p14="http://schemas.microsoft.com/office/powerpoint/2010/main" val="2889091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23</a:t>
            </a:fld>
            <a:endParaRPr lang="en-US" dirty="0"/>
          </a:p>
        </p:txBody>
      </p:sp>
      <p:sp>
        <p:nvSpPr>
          <p:cNvPr id="11" name="Content Placeholder 2"/>
          <p:cNvSpPr txBox="1">
            <a:spLocks/>
          </p:cNvSpPr>
          <p:nvPr/>
        </p:nvSpPr>
        <p:spPr>
          <a:xfrm>
            <a:off x="117144" y="1524000"/>
            <a:ext cx="8645856"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9. Kiểm tra lấp đầy cửa sổ</a:t>
            </a:r>
          </a:p>
          <a:p>
            <a:pPr marL="0" indent="0">
              <a:buNone/>
            </a:pPr>
            <a:endParaRPr lang="vi-VN" sz="2400" dirty="0" smtClean="0"/>
          </a:p>
        </p:txBody>
      </p:sp>
      <p:sp>
        <p:nvSpPr>
          <p:cNvPr id="6" name="Rectangle 5"/>
          <p:cNvSpPr/>
          <p:nvPr/>
        </p:nvSpPr>
        <p:spPr>
          <a:xfrm>
            <a:off x="155244" y="1981200"/>
            <a:ext cx="4801314" cy="461665"/>
          </a:xfrm>
          <a:prstGeom prst="rect">
            <a:avLst/>
          </a:prstGeom>
        </p:spPr>
        <p:txBody>
          <a:bodyPr wrap="none">
            <a:spAutoFit/>
          </a:bodyPr>
          <a:lstStyle/>
          <a:p>
            <a:r>
              <a:rPr lang="vi-VN" sz="2400" dirty="0">
                <a:latin typeface="Times New Roman"/>
                <a:ea typeface="Arial"/>
              </a:rPr>
              <a:t>A</a:t>
            </a:r>
            <a:r>
              <a:rPr lang="vi-VN" sz="2400" baseline="-25000" dirty="0">
                <a:latin typeface="Times New Roman"/>
                <a:ea typeface="Arial"/>
              </a:rPr>
              <a:t>Cu</a:t>
            </a:r>
            <a:r>
              <a:rPr lang="vi-VN" sz="2400" dirty="0">
                <a:latin typeface="Times New Roman"/>
                <a:ea typeface="Arial"/>
              </a:rPr>
              <a:t> = N</a:t>
            </a:r>
            <a:r>
              <a:rPr lang="vi-VN" sz="2400" baseline="-25000" dirty="0">
                <a:latin typeface="Times New Roman"/>
                <a:ea typeface="Arial"/>
              </a:rPr>
              <a:t>p</a:t>
            </a:r>
            <a:r>
              <a:rPr lang="vi-VN" sz="2400" dirty="0">
                <a:latin typeface="Times New Roman"/>
                <a:ea typeface="Arial"/>
              </a:rPr>
              <a:t>.S</a:t>
            </a:r>
            <a:r>
              <a:rPr lang="vi-VN" sz="2400" baseline="-25000" dirty="0">
                <a:latin typeface="Times New Roman"/>
                <a:ea typeface="Arial"/>
              </a:rPr>
              <a:t>Cu1</a:t>
            </a:r>
            <a:r>
              <a:rPr lang="vi-VN" sz="2400" dirty="0">
                <a:latin typeface="Times New Roman"/>
                <a:ea typeface="Arial"/>
              </a:rPr>
              <a:t>  + N</a:t>
            </a:r>
            <a:r>
              <a:rPr lang="vi-VN" sz="2400" baseline="-25000" dirty="0">
                <a:latin typeface="Times New Roman"/>
                <a:ea typeface="Arial"/>
              </a:rPr>
              <a:t>s</a:t>
            </a:r>
            <a:r>
              <a:rPr lang="vi-VN" sz="2400" dirty="0">
                <a:latin typeface="Times New Roman"/>
                <a:ea typeface="Arial"/>
              </a:rPr>
              <a:t>.S</a:t>
            </a:r>
            <a:r>
              <a:rPr lang="vi-VN" sz="2400" baseline="-25000" dirty="0">
                <a:latin typeface="Times New Roman"/>
                <a:ea typeface="Arial"/>
              </a:rPr>
              <a:t>Cu2 </a:t>
            </a:r>
            <a:r>
              <a:rPr lang="vi-VN" sz="2400" dirty="0">
                <a:latin typeface="Times New Roman"/>
                <a:ea typeface="Arial"/>
              </a:rPr>
              <a:t>+ N</a:t>
            </a:r>
            <a:r>
              <a:rPr lang="vi-VN" sz="2400" baseline="-25000" dirty="0">
                <a:latin typeface="Times New Roman"/>
                <a:ea typeface="Arial"/>
              </a:rPr>
              <a:t>aux</a:t>
            </a:r>
            <a:r>
              <a:rPr lang="vi-VN" sz="2400" dirty="0">
                <a:latin typeface="Times New Roman"/>
                <a:ea typeface="Arial"/>
              </a:rPr>
              <a:t>.S</a:t>
            </a:r>
            <a:r>
              <a:rPr lang="vi-VN" sz="2400" baseline="-25000" dirty="0">
                <a:latin typeface="Times New Roman"/>
                <a:ea typeface="Arial"/>
              </a:rPr>
              <a:t>Aux</a:t>
            </a:r>
            <a:r>
              <a:rPr lang="vi-VN" sz="2400" dirty="0">
                <a:latin typeface="Times New Roman"/>
                <a:ea typeface="Arial"/>
              </a:rPr>
              <a:t>	</a:t>
            </a:r>
            <a:endParaRPr lang="vi-VN" sz="2400" dirty="0"/>
          </a:p>
        </p:txBody>
      </p:sp>
      <p:sp>
        <p:nvSpPr>
          <p:cNvPr id="7" name="Rectangle 6"/>
          <p:cNvSpPr/>
          <p:nvPr/>
        </p:nvSpPr>
        <p:spPr>
          <a:xfrm>
            <a:off x="169531" y="2503527"/>
            <a:ext cx="2031325" cy="369332"/>
          </a:xfrm>
          <a:prstGeom prst="rect">
            <a:avLst/>
          </a:prstGeom>
        </p:spPr>
        <p:txBody>
          <a:bodyPr wrap="none">
            <a:spAutoFit/>
          </a:bodyPr>
          <a:lstStyle/>
          <a:p>
            <a:r>
              <a:rPr lang="vi-VN" dirty="0">
                <a:latin typeface="Times New Roman"/>
                <a:ea typeface="Arial"/>
              </a:rPr>
              <a:t>K</a:t>
            </a:r>
            <a:r>
              <a:rPr lang="vi-VN" baseline="-25000" dirty="0">
                <a:latin typeface="Times New Roman"/>
                <a:ea typeface="Arial"/>
              </a:rPr>
              <a:t>u</a:t>
            </a:r>
            <a:r>
              <a:rPr lang="vi-VN" dirty="0">
                <a:latin typeface="Times New Roman"/>
                <a:ea typeface="Arial"/>
              </a:rPr>
              <a:t> = A</a:t>
            </a:r>
            <a:r>
              <a:rPr lang="vi-VN" baseline="-25000" dirty="0">
                <a:latin typeface="Times New Roman"/>
                <a:ea typeface="Arial"/>
              </a:rPr>
              <a:t>Cu</a:t>
            </a:r>
            <a:r>
              <a:rPr lang="vi-VN" dirty="0">
                <a:latin typeface="Times New Roman"/>
                <a:ea typeface="Arial"/>
              </a:rPr>
              <a:t>/A</a:t>
            </a:r>
            <a:r>
              <a:rPr lang="vi-VN" baseline="-25000" dirty="0">
                <a:latin typeface="Times New Roman"/>
                <a:ea typeface="Arial"/>
              </a:rPr>
              <a:t>w</a:t>
            </a:r>
            <a:r>
              <a:rPr lang="vi-VN" dirty="0">
                <a:latin typeface="Times New Roman"/>
                <a:ea typeface="Arial"/>
              </a:rPr>
              <a:t>	</a:t>
            </a:r>
            <a:endParaRPr lang="vi-VN" dirty="0"/>
          </a:p>
        </p:txBody>
      </p:sp>
      <p:sp>
        <p:nvSpPr>
          <p:cNvPr id="8" name="Rectangle 7"/>
          <p:cNvSpPr/>
          <p:nvPr/>
        </p:nvSpPr>
        <p:spPr>
          <a:xfrm>
            <a:off x="117144" y="3076095"/>
            <a:ext cx="6817056" cy="461665"/>
          </a:xfrm>
          <a:prstGeom prst="rect">
            <a:avLst/>
          </a:prstGeom>
        </p:spPr>
        <p:txBody>
          <a:bodyPr wrap="square">
            <a:spAutoFit/>
          </a:bodyPr>
          <a:lstStyle/>
          <a:p>
            <a:pPr>
              <a:spcBef>
                <a:spcPts val="600"/>
              </a:spcBef>
              <a:spcAft>
                <a:spcPts val="0"/>
              </a:spcAft>
            </a:pPr>
            <a:r>
              <a:rPr lang="vi-VN" sz="2400" dirty="0">
                <a:solidFill>
                  <a:schemeClr val="tx1">
                    <a:lumMod val="95000"/>
                    <a:lumOff val="5000"/>
                  </a:schemeClr>
                </a:solidFill>
                <a:latin typeface="+mj-lt"/>
              </a:rPr>
              <a:t>Hệ số lấp đầy cửa sổ khoảng </a:t>
            </a:r>
            <a:r>
              <a:rPr lang="vi-VN" sz="2400" dirty="0">
                <a:latin typeface="Times New Roman"/>
                <a:ea typeface="Arial"/>
              </a:rPr>
              <a:t>K</a:t>
            </a:r>
            <a:r>
              <a:rPr lang="vi-VN" sz="2400" baseline="-25000" dirty="0">
                <a:latin typeface="Times New Roman"/>
                <a:ea typeface="Arial"/>
              </a:rPr>
              <a:t>u</a:t>
            </a:r>
            <a:r>
              <a:rPr lang="vi-VN" sz="2400" dirty="0">
                <a:latin typeface="Times New Roman"/>
                <a:ea typeface="Arial"/>
              </a:rPr>
              <a:t> &lt; 0,4.</a:t>
            </a:r>
            <a:endParaRPr lang="vi-VN" sz="2400" dirty="0">
              <a:effectLst/>
              <a:latin typeface="Times New Roman"/>
              <a:ea typeface="Arial"/>
            </a:endParaRPr>
          </a:p>
        </p:txBody>
      </p:sp>
    </p:spTree>
    <p:extLst>
      <p:ext uri="{BB962C8B-B14F-4D97-AF65-F5344CB8AC3E}">
        <p14:creationId xmlns:p14="http://schemas.microsoft.com/office/powerpoint/2010/main" val="288909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24</a:t>
            </a:fld>
            <a:endParaRPr lang="en-US" dirty="0"/>
          </a:p>
        </p:txBody>
      </p:sp>
      <p:sp>
        <p:nvSpPr>
          <p:cNvPr id="11" name="Content Placeholder 2"/>
          <p:cNvSpPr txBox="1">
            <a:spLocks/>
          </p:cNvSpPr>
          <p:nvPr/>
        </p:nvSpPr>
        <p:spPr>
          <a:xfrm>
            <a:off x="112381" y="1566862"/>
            <a:ext cx="4993019" cy="33861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10. Cấu trúc biến áp </a:t>
            </a:r>
            <a:endParaRPr lang="vi-VN" sz="2400" i="1" dirty="0" smtClean="0">
              <a:solidFill>
                <a:srgbClr val="0000CC"/>
              </a:solidFill>
            </a:endParaRPr>
          </a:p>
          <a:p>
            <a:pPr marL="0" indent="0">
              <a:buNone/>
            </a:pPr>
            <a:r>
              <a:rPr lang="vi-VN" sz="2400" dirty="0">
                <a:solidFill>
                  <a:schemeClr val="tx1">
                    <a:lumMod val="95000"/>
                    <a:lumOff val="5000"/>
                  </a:schemeClr>
                </a:solidFill>
                <a:latin typeface="+mj-lt"/>
              </a:rPr>
              <a:t>Trong các biến áp flyback các cuộn dây thường được bố trí như hình 3.4 nhằm hạn chế một phần ảnh hưởng từ trường tần số cao.</a:t>
            </a:r>
          </a:p>
          <a:p>
            <a:pPr marL="0" indent="0">
              <a:buNone/>
            </a:pPr>
            <a:endParaRPr lang="vi-VN" sz="2400" b="1" dirty="0"/>
          </a:p>
          <a:p>
            <a:pPr marL="0" indent="0">
              <a:buNone/>
            </a:pPr>
            <a:endParaRPr lang="vi-VN" sz="2400" dirty="0" smtClean="0"/>
          </a:p>
        </p:txBody>
      </p:sp>
      <p:grpSp>
        <p:nvGrpSpPr>
          <p:cNvPr id="8" name="Group 7"/>
          <p:cNvGrpSpPr/>
          <p:nvPr/>
        </p:nvGrpSpPr>
        <p:grpSpPr>
          <a:xfrm>
            <a:off x="5791200" y="914400"/>
            <a:ext cx="3143250" cy="5534660"/>
            <a:chOff x="0" y="0"/>
            <a:chExt cx="3143250" cy="5534660"/>
          </a:xfrm>
        </p:grpSpPr>
        <p:sp>
          <p:nvSpPr>
            <p:cNvPr id="9" name="Text Box 41"/>
            <p:cNvSpPr txBox="1">
              <a:spLocks noChangeArrowheads="1"/>
            </p:cNvSpPr>
            <p:nvPr/>
          </p:nvSpPr>
          <p:spPr bwMode="auto">
            <a:xfrm>
              <a:off x="47625" y="5076825"/>
              <a:ext cx="3095625"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indent="450215">
                <a:spcBef>
                  <a:spcPts val="600"/>
                </a:spcBef>
                <a:spcAft>
                  <a:spcPts val="0"/>
                </a:spcAft>
              </a:pPr>
              <a:r>
                <a:rPr lang="vi-VN" sz="1400">
                  <a:effectLst/>
                  <a:latin typeface="Times New Roman"/>
                  <a:ea typeface="Arial"/>
                </a:rPr>
                <a:t>Hình</a:t>
              </a:r>
              <a:r>
                <a:rPr lang="en-US" sz="1400">
                  <a:effectLst/>
                  <a:latin typeface="Times New Roman"/>
                  <a:ea typeface="Arial"/>
                </a:rPr>
                <a:t>3.4</a:t>
              </a:r>
              <a:r>
                <a:rPr lang="vi-VN" sz="1400">
                  <a:effectLst/>
                  <a:latin typeface="Times New Roman"/>
                  <a:ea typeface="Arial"/>
                </a:rPr>
                <a:t>. Bố trí dây quấn trong cửa sổ</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43250" cy="5076825"/>
            </a:xfrm>
            <a:prstGeom prst="rect">
              <a:avLst/>
            </a:prstGeom>
            <a:noFill/>
            <a:ln>
              <a:noFill/>
            </a:ln>
            <a:extLst/>
          </p:spPr>
        </p:pic>
      </p:grpSp>
    </p:spTree>
    <p:extLst>
      <p:ext uri="{BB962C8B-B14F-4D97-AF65-F5344CB8AC3E}">
        <p14:creationId xmlns:p14="http://schemas.microsoft.com/office/powerpoint/2010/main" val="218950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382000" cy="5410200"/>
              </a:xfrm>
            </p:spPr>
            <p:txBody>
              <a:bodyPr>
                <a:normAutofit/>
              </a:bodyPr>
              <a:lstStyle/>
              <a:p>
                <a:pPr marL="0" indent="0">
                  <a:buNone/>
                </a:pPr>
                <a:r>
                  <a:rPr lang="vi-VN" sz="2400" b="1" dirty="0">
                    <a:solidFill>
                      <a:srgbClr val="FF0000"/>
                    </a:solidFill>
                  </a:rPr>
                  <a:t>6. Lựa chọn </a:t>
                </a:r>
                <a:r>
                  <a:rPr lang="vi-VN" sz="2400" b="1" dirty="0" smtClean="0">
                    <a:solidFill>
                      <a:srgbClr val="FF0000"/>
                    </a:solidFill>
                  </a:rPr>
                  <a:t>Mosfet</a:t>
                </a:r>
              </a:p>
              <a:p>
                <a:pPr marL="0" indent="0">
                  <a:buNone/>
                </a:pPr>
                <a:r>
                  <a:rPr lang="vi-VN" sz="2400" dirty="0">
                    <a:latin typeface="Times New Roman"/>
                    <a:ea typeface="Arial"/>
                  </a:rPr>
                  <a:t>V</a:t>
                </a:r>
                <a:r>
                  <a:rPr lang="vi-VN" sz="2400" baseline="-25000" dirty="0">
                    <a:latin typeface="Times New Roman"/>
                    <a:ea typeface="Arial"/>
                  </a:rPr>
                  <a:t>DSmax</a:t>
                </a:r>
                <a:r>
                  <a:rPr lang="vi-VN" sz="2400" dirty="0">
                    <a:latin typeface="Times New Roman"/>
                    <a:ea typeface="Arial"/>
                  </a:rPr>
                  <a:t> = V</a:t>
                </a:r>
                <a:r>
                  <a:rPr lang="vi-VN" sz="2400" baseline="-25000" dirty="0">
                    <a:latin typeface="Times New Roman"/>
                    <a:ea typeface="Arial"/>
                  </a:rPr>
                  <a:t>DCmax</a:t>
                </a:r>
                <a:r>
                  <a:rPr lang="vi-VN" sz="2400" dirty="0">
                    <a:latin typeface="Times New Roman"/>
                    <a:ea typeface="Arial"/>
                  </a:rPr>
                  <a:t> + V</a:t>
                </a:r>
                <a:r>
                  <a:rPr lang="vi-VN" sz="2400" baseline="-25000" dirty="0">
                    <a:latin typeface="Times New Roman"/>
                    <a:ea typeface="Arial"/>
                  </a:rPr>
                  <a:t>R</a:t>
                </a:r>
                <a:r>
                  <a:rPr lang="vi-VN" sz="2400" dirty="0">
                    <a:latin typeface="Times New Roman"/>
                    <a:ea typeface="Arial"/>
                  </a:rPr>
                  <a:t> +V</a:t>
                </a:r>
                <a:r>
                  <a:rPr lang="vi-VN" sz="2400" baseline="-25000" dirty="0">
                    <a:latin typeface="Times New Roman"/>
                    <a:ea typeface="Arial"/>
                  </a:rPr>
                  <a:t>spik</a:t>
                </a:r>
                <a:endParaRPr lang="vi-VN" sz="2400" dirty="0"/>
              </a:p>
              <a:p>
                <a:pPr marL="0" indent="0">
                  <a:buNone/>
                </a:pPr>
                <a14:m>
                  <m:oMath xmlns:m="http://schemas.openxmlformats.org/officeDocument/2006/math">
                    <m:sSub>
                      <m:sSubPr>
                        <m:ctrlPr>
                          <a:rPr lang="vi-VN" sz="2400" i="1">
                            <a:latin typeface="Cambria Math"/>
                          </a:rPr>
                        </m:ctrlPr>
                      </m:sSubPr>
                      <m:e>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𝑄𝑝𝑖𝑘</m:t>
                            </m:r>
                          </m:sub>
                        </m:sSub>
                        <m:r>
                          <a:rPr lang="vi-VN" sz="2400" i="1">
                            <a:effectLst/>
                            <a:latin typeface="Cambria Math"/>
                            <a:ea typeface="Arial"/>
                            <a:cs typeface="Times New Roman"/>
                          </a:rPr>
                          <m:t>=</m:t>
                        </m:r>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2.</m:t>
                        </m:r>
                        <m:sSub>
                          <m:sSubPr>
                            <m:ctrlPr>
                              <a:rPr lang="vi-VN" sz="2400" i="1">
                                <a:effectLst/>
                                <a:latin typeface="Cambria Math"/>
                              </a:rPr>
                            </m:ctrlPr>
                          </m:sSubPr>
                          <m:e>
                            <m:r>
                              <a:rPr lang="vi-VN" sz="2400" i="1">
                                <a:effectLst/>
                                <a:latin typeface="Cambria Math"/>
                                <a:ea typeface="Arial"/>
                                <a:cs typeface="Times New Roman"/>
                              </a:rPr>
                              <m:t>𝑃</m:t>
                            </m:r>
                          </m:e>
                          <m:sub>
                            <m:r>
                              <a:rPr lang="vi-VN" sz="2400" i="1">
                                <a:effectLst/>
                                <a:latin typeface="Cambria Math"/>
                                <a:ea typeface="Arial"/>
                                <a:cs typeface="Times New Roman"/>
                              </a:rPr>
                              <m:t>𝑖𝑛𝑚𝑖𝑛</m:t>
                            </m:r>
                          </m:sub>
                        </m:sSub>
                      </m:num>
                      <m:den>
                        <m:sSub>
                          <m:sSubPr>
                            <m:ctrlPr>
                              <a:rPr lang="vi-VN" sz="2400" i="1">
                                <a:effectLst/>
                                <a:latin typeface="Cambria Math"/>
                              </a:rPr>
                            </m:ctrlPr>
                          </m:sSubPr>
                          <m:e>
                            <m:r>
                              <a:rPr lang="vi-VN" sz="2400" i="1">
                                <a:effectLst/>
                                <a:latin typeface="Cambria Math"/>
                                <a:ea typeface="Arial"/>
                                <a:cs typeface="Times New Roman"/>
                              </a:rPr>
                              <m:t>𝑉</m:t>
                            </m:r>
                          </m:e>
                          <m:sub>
                            <m:r>
                              <a:rPr lang="vi-VN" sz="2400" i="1">
                                <a:effectLst/>
                                <a:latin typeface="Cambria Math"/>
                                <a:ea typeface="Arial"/>
                                <a:cs typeface="Times New Roman"/>
                              </a:rPr>
                              <m:t>𝐷𝐶𝑚𝑖𝑛</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den>
                    </m:f>
                  </m:oMath>
                </a14:m>
                <a:r>
                  <a:rPr lang="vi-VN" sz="2400" dirty="0" smtClean="0"/>
                  <a:t> </a:t>
                </a:r>
              </a:p>
              <a:p>
                <a:pPr marL="0" indent="0">
                  <a:buNone/>
                </a:pPr>
                <a14:m>
                  <m:oMath xmlns:m="http://schemas.openxmlformats.org/officeDocument/2006/math">
                    <m:sSub>
                      <m:sSubPr>
                        <m:ctrlPr>
                          <a:rPr lang="vi-VN" sz="2400" i="1">
                            <a:latin typeface="Cambria Math"/>
                          </a:rPr>
                        </m:ctrlPr>
                      </m:sSubPr>
                      <m:e>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𝑄𝑟𝑚𝑠</m:t>
                            </m:r>
                          </m:sub>
                        </m:sSub>
                        <m:r>
                          <a:rPr lang="vi-VN" sz="2400" i="1">
                            <a:effectLst/>
                            <a:latin typeface="Cambria Math"/>
                            <a:ea typeface="Arial"/>
                            <a:cs typeface="Times New Roman"/>
                          </a:rPr>
                          <m:t>=</m:t>
                        </m:r>
                        <m:r>
                          <a:rPr lang="vi-VN" sz="2400" i="1">
                            <a:effectLst/>
                            <a:latin typeface="Cambria Math"/>
                            <a:ea typeface="Arial"/>
                            <a:cs typeface="Times New Roman"/>
                          </a:rPr>
                          <m:t>𝐼</m:t>
                        </m:r>
                      </m:e>
                      <m:sub>
                        <m:r>
                          <a:rPr lang="vi-VN" sz="2400" i="1">
                            <a:effectLst/>
                            <a:latin typeface="Cambria Math"/>
                            <a:ea typeface="Arial"/>
                            <a:cs typeface="Times New Roman"/>
                          </a:rPr>
                          <m:t>𝑝𝑟𝑚𝑠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num>
                          <m:den>
                            <m:r>
                              <a:rPr lang="vi-VN" sz="2400" i="1">
                                <a:effectLst/>
                                <a:latin typeface="Cambria Math"/>
                                <a:ea typeface="Arial"/>
                                <a:cs typeface="Times New Roman"/>
                              </a:rPr>
                              <m:t>3</m:t>
                            </m:r>
                          </m:den>
                        </m:f>
                      </m:e>
                    </m:rad>
                  </m:oMath>
                </a14:m>
                <a:r>
                  <a:rPr lang="vi-VN" sz="2400" dirty="0" smtClean="0"/>
                  <a:t> </a:t>
                </a:r>
              </a:p>
              <a:p>
                <a:pPr marL="0" indent="0">
                  <a:buNone/>
                </a:pPr>
                <a:endParaRPr lang="vi-VN" sz="2400" dirty="0"/>
              </a:p>
              <a:p>
                <a:pPr marL="0" indent="0">
                  <a:buNone/>
                </a:pPr>
                <a:endParaRPr lang="vi-VN" sz="2400" dirty="0" smtClean="0"/>
              </a:p>
              <a:p>
                <a:pPr marL="0" indent="0">
                  <a:buNone/>
                </a:pPr>
                <a:endParaRPr lang="vi-VN" sz="2400" dirty="0"/>
              </a:p>
              <a:p>
                <a:pPr marL="0" indent="0">
                  <a:buNone/>
                </a:pPr>
                <a:endParaRPr lang="vi-VN" sz="2400" dirty="0" smtClean="0"/>
              </a:p>
              <a:p>
                <a:pPr marL="0" indent="0">
                  <a:buNone/>
                </a:pPr>
                <a:endParaRPr lang="vi-VN" sz="2400" dirty="0" smtClean="0"/>
              </a:p>
              <a:p>
                <a:pPr marL="0" indent="0">
                  <a:buNone/>
                </a:pPr>
                <a:r>
                  <a:rPr lang="vi-VN" sz="2400" dirty="0">
                    <a:solidFill>
                      <a:schemeClr val="tx1">
                        <a:lumMod val="95000"/>
                        <a:lumOff val="5000"/>
                      </a:schemeClr>
                    </a:solidFill>
                    <a:latin typeface="+mj-lt"/>
                  </a:rPr>
                  <a:t>Quan hệ giữa điện áp mosfet và tỷ số vòng dây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382000" cy="5410200"/>
              </a:xfrm>
              <a:blipFill rotWithShape="1">
                <a:blip r:embed="rId2"/>
                <a:stretch>
                  <a:fillRect l="-1091" t="-789"/>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25</a:t>
            </a:fld>
            <a:endParaRPr lang="en-US" dirty="0"/>
          </a:p>
        </p:txBody>
      </p:sp>
      <p:grpSp>
        <p:nvGrpSpPr>
          <p:cNvPr id="6" name="Group 5"/>
          <p:cNvGrpSpPr/>
          <p:nvPr/>
        </p:nvGrpSpPr>
        <p:grpSpPr>
          <a:xfrm>
            <a:off x="1158191" y="3429000"/>
            <a:ext cx="3786505" cy="2328545"/>
            <a:chOff x="0" y="0"/>
            <a:chExt cx="3786809" cy="240527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6809" cy="2405270"/>
            </a:xfrm>
            <a:prstGeom prst="rect">
              <a:avLst/>
            </a:prstGeom>
            <a:noFill/>
            <a:ln>
              <a:noFill/>
            </a:ln>
          </p:spPr>
        </p:pic>
        <p:cxnSp>
          <p:nvCxnSpPr>
            <p:cNvPr id="8" name="Straight Connector 7"/>
            <p:cNvCxnSpPr/>
            <p:nvPr/>
          </p:nvCxnSpPr>
          <p:spPr>
            <a:xfrm flipV="1">
              <a:off x="258417" y="586409"/>
              <a:ext cx="3388360" cy="1496530"/>
            </a:xfrm>
            <a:prstGeom prst="line">
              <a:avLst/>
            </a:prstGeom>
            <a:noFill/>
            <a:ln w="28575" cap="flat" cmpd="sng" algn="ctr">
              <a:solidFill>
                <a:sysClr val="windowText" lastClr="000000"/>
              </a:solidFill>
              <a:prstDash val="solid"/>
            </a:ln>
            <a:effectLst/>
          </p:spPr>
        </p:cxnSp>
      </p:grpSp>
    </p:spTree>
    <p:extLst>
      <p:ext uri="{BB962C8B-B14F-4D97-AF65-F5344CB8AC3E}">
        <p14:creationId xmlns:p14="http://schemas.microsoft.com/office/powerpoint/2010/main" val="209882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304800" y="914400"/>
            <a:ext cx="8382000" cy="5410200"/>
          </a:xfrm>
        </p:spPr>
        <p:txBody>
          <a:bodyPr>
            <a:normAutofit/>
          </a:bodyPr>
          <a:lstStyle/>
          <a:p>
            <a:pPr marL="0" indent="0">
              <a:buNone/>
            </a:pPr>
            <a:r>
              <a:rPr lang="vi-VN" sz="2400" b="1" dirty="0">
                <a:solidFill>
                  <a:srgbClr val="FF0000"/>
                </a:solidFill>
              </a:rPr>
              <a:t>7. Tính toán mạch snubber</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26</a:t>
            </a:fld>
            <a:endParaRPr lang="en-US" dirty="0"/>
          </a:p>
        </p:txBody>
      </p:sp>
      <p:grpSp>
        <p:nvGrpSpPr>
          <p:cNvPr id="6" name="Group 5"/>
          <p:cNvGrpSpPr/>
          <p:nvPr/>
        </p:nvGrpSpPr>
        <p:grpSpPr>
          <a:xfrm>
            <a:off x="380999" y="1581150"/>
            <a:ext cx="8610601" cy="3448050"/>
            <a:chOff x="0" y="0"/>
            <a:chExt cx="5514975" cy="2266950"/>
          </a:xfrm>
        </p:grpSpPr>
        <p:grpSp>
          <p:nvGrpSpPr>
            <p:cNvPr id="7" name="Group 6"/>
            <p:cNvGrpSpPr/>
            <p:nvPr/>
          </p:nvGrpSpPr>
          <p:grpSpPr>
            <a:xfrm>
              <a:off x="0" y="0"/>
              <a:ext cx="5514975" cy="1933575"/>
              <a:chOff x="0" y="0"/>
              <a:chExt cx="5514975" cy="19335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9550"/>
                <a:ext cx="2743200" cy="1724025"/>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0"/>
                <a:ext cx="2609850" cy="1933575"/>
              </a:xfrm>
              <a:prstGeom prst="rect">
                <a:avLst/>
              </a:prstGeom>
              <a:noFill/>
              <a:ln>
                <a:noFill/>
              </a:ln>
            </p:spPr>
          </p:pic>
        </p:grpSp>
        <p:sp>
          <p:nvSpPr>
            <p:cNvPr id="8" name="Text Box 11"/>
            <p:cNvSpPr txBox="1"/>
            <p:nvPr/>
          </p:nvSpPr>
          <p:spPr>
            <a:xfrm>
              <a:off x="1143000" y="1933575"/>
              <a:ext cx="1057275" cy="3333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00000"/>
                </a:lnSpc>
                <a:spcBef>
                  <a:spcPts val="6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Times New Roman"/>
                  <a:ea typeface="Arial"/>
                  <a:cs typeface="+mn-cs"/>
                </a:rPr>
                <a:t>a.</a:t>
              </a:r>
              <a:endParaRPr kumimoji="0" lang="vi-VN" sz="2400" b="0" i="0" u="none" strike="noStrike" kern="0" cap="none" spc="0" normalizeH="0" baseline="0" noProof="0">
                <a:ln>
                  <a:noFill/>
                </a:ln>
                <a:solidFill>
                  <a:sysClr val="windowText" lastClr="000000"/>
                </a:solidFill>
                <a:effectLst/>
                <a:uLnTx/>
                <a:uFillTx/>
                <a:latin typeface="Times New Roman"/>
                <a:ea typeface="Arial"/>
                <a:cs typeface="+mn-cs"/>
              </a:endParaRPr>
            </a:p>
          </p:txBody>
        </p:sp>
        <p:sp>
          <p:nvSpPr>
            <p:cNvPr id="9" name="Text Box 13"/>
            <p:cNvSpPr txBox="1"/>
            <p:nvPr/>
          </p:nvSpPr>
          <p:spPr>
            <a:xfrm>
              <a:off x="3895725" y="1914525"/>
              <a:ext cx="1057275" cy="3333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00000"/>
                </a:lnSpc>
                <a:spcBef>
                  <a:spcPts val="6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Times New Roman"/>
                  <a:ea typeface="Arial"/>
                  <a:cs typeface="+mn-cs"/>
                </a:rPr>
                <a:t>b.</a:t>
              </a:r>
              <a:endParaRPr kumimoji="0" lang="vi-VN" sz="2400" b="0" i="0" u="none" strike="noStrike" kern="0" cap="none" spc="0" normalizeH="0" baseline="0" noProof="0">
                <a:ln>
                  <a:noFill/>
                </a:ln>
                <a:solidFill>
                  <a:sysClr val="windowText" lastClr="000000"/>
                </a:solidFill>
                <a:effectLst/>
                <a:uLnTx/>
                <a:uFillTx/>
                <a:latin typeface="Times New Roman"/>
                <a:ea typeface="Arial"/>
                <a:cs typeface="+mn-cs"/>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599" y="4876800"/>
            <a:ext cx="4143375" cy="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82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382000" cy="5410200"/>
              </a:xfrm>
            </p:spPr>
            <p:txBody>
              <a:bodyPr>
                <a:normAutofit/>
              </a:bodyPr>
              <a:lstStyle/>
              <a:p>
                <a:pPr marL="0" indent="0">
                  <a:buNone/>
                </a:pPr>
                <a:r>
                  <a:rPr lang="vi-VN" sz="2400" b="1" dirty="0">
                    <a:solidFill>
                      <a:srgbClr val="FF0000"/>
                    </a:solidFill>
                  </a:rPr>
                  <a:t>8. Lựa chọn diode chỉnh lưu đầu </a:t>
                </a:r>
                <a:r>
                  <a:rPr lang="vi-VN" sz="2400" b="1" dirty="0" smtClean="0">
                    <a:solidFill>
                      <a:srgbClr val="FF0000"/>
                    </a:solidFill>
                  </a:rPr>
                  <a:t>ra</a:t>
                </a:r>
                <a:endParaRPr lang="en-US" sz="2400" b="1" dirty="0" smtClean="0">
                  <a:solidFill>
                    <a:srgbClr val="FF0000"/>
                  </a:solidFill>
                </a:endParaRPr>
              </a:p>
              <a:p>
                <a:pPr marL="0" indent="0">
                  <a:buNone/>
                </a:pPr>
                <a:r>
                  <a:rPr lang="vi-VN" sz="2400" dirty="0">
                    <a:latin typeface="Times New Roman"/>
                    <a:ea typeface="Arial"/>
                  </a:rPr>
                  <a:t>V</a:t>
                </a:r>
                <a:r>
                  <a:rPr lang="vi-VN" sz="2400" baseline="-25000" dirty="0">
                    <a:latin typeface="Times New Roman"/>
                    <a:ea typeface="Arial"/>
                  </a:rPr>
                  <a:t>Dmax</a:t>
                </a:r>
                <a:r>
                  <a:rPr lang="vi-VN" sz="2400" dirty="0">
                    <a:latin typeface="Times New Roman"/>
                    <a:ea typeface="Arial"/>
                  </a:rPr>
                  <a:t> = V</a:t>
                </a:r>
                <a:r>
                  <a:rPr lang="vi-VN" sz="2400" baseline="-25000" dirty="0">
                    <a:latin typeface="Times New Roman"/>
                    <a:ea typeface="Arial"/>
                  </a:rPr>
                  <a:t>O</a:t>
                </a:r>
                <a:r>
                  <a:rPr lang="vi-VN" sz="2400" dirty="0">
                    <a:latin typeface="Times New Roman"/>
                    <a:ea typeface="Arial"/>
                  </a:rPr>
                  <a:t> +</a:t>
                </a:r>
                <a:r>
                  <a:rPr lang="vi-VN" sz="2400" dirty="0" smtClean="0">
                    <a:latin typeface="Times New Roman"/>
                    <a:ea typeface="Arial"/>
                  </a:rPr>
                  <a:t>V</a:t>
                </a:r>
                <a:r>
                  <a:rPr lang="vi-VN" sz="2400" baseline="-25000" dirty="0" smtClean="0">
                    <a:latin typeface="Times New Roman"/>
                    <a:ea typeface="Arial"/>
                  </a:rPr>
                  <a:t>DCmax</a:t>
                </a:r>
                <a:r>
                  <a:rPr lang="vi-VN" sz="2400" dirty="0" smtClean="0">
                    <a:latin typeface="Times New Roman"/>
                    <a:ea typeface="Arial"/>
                  </a:rPr>
                  <a:t>.N</a:t>
                </a:r>
                <a:r>
                  <a:rPr lang="vi-VN" sz="2400" baseline="-25000" dirty="0" smtClean="0">
                    <a:latin typeface="Times New Roman"/>
                    <a:ea typeface="Arial"/>
                  </a:rPr>
                  <a:t>s</a:t>
                </a:r>
                <a:r>
                  <a:rPr lang="vi-VN" sz="2400" dirty="0" smtClean="0">
                    <a:latin typeface="Times New Roman"/>
                    <a:ea typeface="Arial"/>
                  </a:rPr>
                  <a:t>/N</a:t>
                </a:r>
                <a:r>
                  <a:rPr lang="vi-VN" sz="2400" baseline="-25000" dirty="0" smtClean="0">
                    <a:latin typeface="Times New Roman"/>
                    <a:ea typeface="Arial"/>
                  </a:rPr>
                  <a:t>p</a:t>
                </a:r>
                <a:endParaRPr lang="en-US" sz="2400" baseline="-25000" dirty="0" smtClean="0">
                  <a:latin typeface="Times New Roman"/>
                  <a:ea typeface="Arial"/>
                </a:endParaRPr>
              </a:p>
              <a:p>
                <a:pPr marL="0" indent="0">
                  <a:buNone/>
                </a:pPr>
                <a14:m>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𝐷</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𝑠</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𝑠</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r>
                              <a:rPr lang="vi-VN" sz="2400" i="1">
                                <a:effectLst/>
                                <a:latin typeface="Cambria Math"/>
                                <a:ea typeface="Arial"/>
                                <a:cs typeface="Times New Roman"/>
                              </a:rPr>
                              <m:t>1−</m:t>
                            </m:r>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num>
                          <m:den>
                            <m:r>
                              <a:rPr lang="vi-VN" sz="2400" i="1">
                                <a:effectLst/>
                                <a:latin typeface="Cambria Math"/>
                                <a:ea typeface="Arial"/>
                                <a:cs typeface="Times New Roman"/>
                              </a:rPr>
                              <m:t>3</m:t>
                            </m:r>
                          </m:den>
                        </m:f>
                      </m:e>
                    </m:rad>
                  </m:oMath>
                </a14:m>
                <a:r>
                  <a:rPr lang="en-US" sz="2400" dirty="0" smtClean="0">
                    <a:latin typeface="Times New Roman"/>
                  </a:rPr>
                  <a:t> </a:t>
                </a:r>
                <a:endParaRPr lang="en-US" sz="2400" dirty="0">
                  <a:latin typeface="Times New Roman"/>
                </a:endParaRPr>
              </a:p>
              <a:p>
                <a:pPr marL="0" indent="0">
                  <a:buNone/>
                </a:pPr>
                <a:endParaRPr lang="vi-VN"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382000" cy="5410200"/>
              </a:xfrm>
              <a:blipFill rotWithShape="1">
                <a:blip r:embed="rId2"/>
                <a:stretch>
                  <a:fillRect l="-1091" t="-1015"/>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27</a:t>
            </a:fld>
            <a:endParaRPr lang="en-US" dirty="0"/>
          </a:p>
        </p:txBody>
      </p:sp>
      <p:grpSp>
        <p:nvGrpSpPr>
          <p:cNvPr id="6" name="Group 5"/>
          <p:cNvGrpSpPr/>
          <p:nvPr/>
        </p:nvGrpSpPr>
        <p:grpSpPr>
          <a:xfrm>
            <a:off x="1623943" y="2767499"/>
            <a:ext cx="6114645" cy="3759760"/>
            <a:chOff x="0" y="0"/>
            <a:chExt cx="4281054" cy="3025140"/>
          </a:xfrm>
        </p:grpSpPr>
        <p:grpSp>
          <p:nvGrpSpPr>
            <p:cNvPr id="7" name="Group 6"/>
            <p:cNvGrpSpPr/>
            <p:nvPr/>
          </p:nvGrpSpPr>
          <p:grpSpPr>
            <a:xfrm>
              <a:off x="166254" y="0"/>
              <a:ext cx="3740785" cy="2581910"/>
              <a:chOff x="0" y="0"/>
              <a:chExt cx="3741313" cy="258221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41313" cy="2582214"/>
              </a:xfrm>
              <a:prstGeom prst="rect">
                <a:avLst/>
              </a:prstGeom>
              <a:noFill/>
              <a:ln>
                <a:noFill/>
              </a:ln>
            </p:spPr>
          </p:pic>
          <p:sp>
            <p:nvSpPr>
              <p:cNvPr id="10" name="Freeform 9"/>
              <p:cNvSpPr/>
              <p:nvPr/>
            </p:nvSpPr>
            <p:spPr>
              <a:xfrm>
                <a:off x="212501" y="257577"/>
                <a:ext cx="3429000" cy="1826527"/>
              </a:xfrm>
              <a:custGeom>
                <a:avLst/>
                <a:gdLst>
                  <a:gd name="connsiteX0" fmla="*/ 0 w 3429000"/>
                  <a:gd name="connsiteY0" fmla="*/ 0 h 1775012"/>
                  <a:gd name="connsiteX1" fmla="*/ 3429000 w 3429000"/>
                  <a:gd name="connsiteY1" fmla="*/ 1775012 h 1775012"/>
                  <a:gd name="connsiteX2" fmla="*/ 3429000 w 3429000"/>
                  <a:gd name="connsiteY2" fmla="*/ 1775012 h 1775012"/>
                  <a:gd name="connsiteX0" fmla="*/ 0 w 3429000"/>
                  <a:gd name="connsiteY0" fmla="*/ 0 h 1775012"/>
                  <a:gd name="connsiteX1" fmla="*/ 605118 w 3429000"/>
                  <a:gd name="connsiteY1" fmla="*/ 551388 h 1775012"/>
                  <a:gd name="connsiteX2" fmla="*/ 3429000 w 3429000"/>
                  <a:gd name="connsiteY2" fmla="*/ 1775012 h 1775012"/>
                  <a:gd name="connsiteX3" fmla="*/ 3429000 w 3429000"/>
                  <a:gd name="connsiteY3" fmla="*/ 1775012 h 1775012"/>
                  <a:gd name="connsiteX0" fmla="*/ 0 w 3429000"/>
                  <a:gd name="connsiteY0" fmla="*/ 0 h 1775012"/>
                  <a:gd name="connsiteX1" fmla="*/ 605118 w 3429000"/>
                  <a:gd name="connsiteY1" fmla="*/ 551388 h 1775012"/>
                  <a:gd name="connsiteX2" fmla="*/ 1250576 w 3429000"/>
                  <a:gd name="connsiteY2" fmla="*/ 1170017 h 1775012"/>
                  <a:gd name="connsiteX3" fmla="*/ 3429000 w 3429000"/>
                  <a:gd name="connsiteY3" fmla="*/ 1775012 h 1775012"/>
                  <a:gd name="connsiteX4" fmla="*/ 3429000 w 3429000"/>
                  <a:gd name="connsiteY4" fmla="*/ 1775012 h 1775012"/>
                  <a:gd name="connsiteX0" fmla="*/ 0 w 3429000"/>
                  <a:gd name="connsiteY0" fmla="*/ 0 h 1775012"/>
                  <a:gd name="connsiteX1" fmla="*/ 416860 w 3429000"/>
                  <a:gd name="connsiteY1" fmla="*/ 551446 h 1775012"/>
                  <a:gd name="connsiteX2" fmla="*/ 1250576 w 3429000"/>
                  <a:gd name="connsiteY2" fmla="*/ 1170017 h 1775012"/>
                  <a:gd name="connsiteX3" fmla="*/ 3429000 w 3429000"/>
                  <a:gd name="connsiteY3" fmla="*/ 1775012 h 1775012"/>
                  <a:gd name="connsiteX4" fmla="*/ 3429000 w 3429000"/>
                  <a:gd name="connsiteY4" fmla="*/ 1775012 h 1775012"/>
                  <a:gd name="connsiteX0" fmla="*/ 0 w 3429000"/>
                  <a:gd name="connsiteY0" fmla="*/ 0 h 1775012"/>
                  <a:gd name="connsiteX1" fmla="*/ 416860 w 3429000"/>
                  <a:gd name="connsiteY1" fmla="*/ 551446 h 1775012"/>
                  <a:gd name="connsiteX2" fmla="*/ 779929 w 3429000"/>
                  <a:gd name="connsiteY2" fmla="*/ 901048 h 1775012"/>
                  <a:gd name="connsiteX3" fmla="*/ 1250576 w 3429000"/>
                  <a:gd name="connsiteY3" fmla="*/ 1170017 h 1775012"/>
                  <a:gd name="connsiteX4" fmla="*/ 3429000 w 3429000"/>
                  <a:gd name="connsiteY4" fmla="*/ 1775012 h 1775012"/>
                  <a:gd name="connsiteX5" fmla="*/ 3429000 w 3429000"/>
                  <a:gd name="connsiteY5" fmla="*/ 1775012 h 1775012"/>
                  <a:gd name="connsiteX0" fmla="*/ 0 w 3429000"/>
                  <a:gd name="connsiteY0" fmla="*/ 0 h 1775012"/>
                  <a:gd name="connsiteX1" fmla="*/ 416860 w 3429000"/>
                  <a:gd name="connsiteY1" fmla="*/ 551446 h 1775012"/>
                  <a:gd name="connsiteX2" fmla="*/ 779929 w 3429000"/>
                  <a:gd name="connsiteY2" fmla="*/ 901048 h 1775012"/>
                  <a:gd name="connsiteX3" fmla="*/ 1411941 w 3429000"/>
                  <a:gd name="connsiteY3" fmla="*/ 1318074 h 1775012"/>
                  <a:gd name="connsiteX4" fmla="*/ 3429000 w 3429000"/>
                  <a:gd name="connsiteY4" fmla="*/ 1775012 h 1775012"/>
                  <a:gd name="connsiteX5" fmla="*/ 3429000 w 3429000"/>
                  <a:gd name="connsiteY5" fmla="*/ 1775012 h 1775012"/>
                  <a:gd name="connsiteX0" fmla="*/ 0 w 3429000"/>
                  <a:gd name="connsiteY0" fmla="*/ 0 h 1775012"/>
                  <a:gd name="connsiteX1" fmla="*/ 416860 w 3429000"/>
                  <a:gd name="connsiteY1" fmla="*/ 551446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215154 w 3429000"/>
                  <a:gd name="connsiteY1" fmla="*/ 322880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215154 w 3429000"/>
                  <a:gd name="connsiteY1" fmla="*/ 322880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215154 w 3429000"/>
                  <a:gd name="connsiteY1" fmla="*/ 322880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309283 w 3429000"/>
                  <a:gd name="connsiteY1" fmla="*/ 430501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147919 w 3429000"/>
                  <a:gd name="connsiteY1" fmla="*/ 175025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349625 w 3429000"/>
                  <a:gd name="connsiteY1" fmla="*/ 497806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9929 w 3429000"/>
                  <a:gd name="connsiteY3" fmla="*/ 901048 h 1775012"/>
                  <a:gd name="connsiteX4" fmla="*/ 1411941 w 3429000"/>
                  <a:gd name="connsiteY4" fmla="*/ 1318074 h 1775012"/>
                  <a:gd name="connsiteX5" fmla="*/ 2299447 w 3429000"/>
                  <a:gd name="connsiteY5" fmla="*/ 1573472 h 1775012"/>
                  <a:gd name="connsiteX6" fmla="*/ 3429000 w 3429000"/>
                  <a:gd name="connsiteY6" fmla="*/ 1775012 h 1775012"/>
                  <a:gd name="connsiteX7" fmla="*/ 3429000 w 3429000"/>
                  <a:gd name="connsiteY7"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9929 w 3429000"/>
                  <a:gd name="connsiteY3" fmla="*/ 901048 h 1775012"/>
                  <a:gd name="connsiteX4" fmla="*/ 1411941 w 3429000"/>
                  <a:gd name="connsiteY4" fmla="*/ 1318074 h 1775012"/>
                  <a:gd name="connsiteX5" fmla="*/ 2299447 w 3429000"/>
                  <a:gd name="connsiteY5" fmla="*/ 1573472 h 1775012"/>
                  <a:gd name="connsiteX6" fmla="*/ 2877671 w 3429000"/>
                  <a:gd name="connsiteY6" fmla="*/ 1681060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9929 w 3429000"/>
                  <a:gd name="connsiteY3" fmla="*/ 901048 h 1775012"/>
                  <a:gd name="connsiteX4" fmla="*/ 1411941 w 3429000"/>
                  <a:gd name="connsiteY4" fmla="*/ 1318074 h 1775012"/>
                  <a:gd name="connsiteX5" fmla="*/ 2299447 w 3429000"/>
                  <a:gd name="connsiteY5" fmla="*/ 1573472 h 1775012"/>
                  <a:gd name="connsiteX6" fmla="*/ 2877671 w 3429000"/>
                  <a:gd name="connsiteY6" fmla="*/ 1681060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73472 h 1775012"/>
                  <a:gd name="connsiteX6" fmla="*/ 2877671 w 3429000"/>
                  <a:gd name="connsiteY6" fmla="*/ 1681060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73472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73472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298892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69839"/>
                  <a:gd name="connsiteY0" fmla="*/ 0 h 1826719"/>
                  <a:gd name="connsiteX1" fmla="*/ 121023 w 3469839"/>
                  <a:gd name="connsiteY1" fmla="*/ 188279 h 1826719"/>
                  <a:gd name="connsiteX2" fmla="*/ 349625 w 3469839"/>
                  <a:gd name="connsiteY2" fmla="*/ 497806 h 1826719"/>
                  <a:gd name="connsiteX3" fmla="*/ 773489 w 3469839"/>
                  <a:gd name="connsiteY3" fmla="*/ 920463 h 1826719"/>
                  <a:gd name="connsiteX4" fmla="*/ 1424820 w 3469839"/>
                  <a:gd name="connsiteY4" fmla="*/ 1318349 h 1826719"/>
                  <a:gd name="connsiteX5" fmla="*/ 2299447 w 3469839"/>
                  <a:gd name="connsiteY5" fmla="*/ 1592958 h 1826719"/>
                  <a:gd name="connsiteX6" fmla="*/ 2877671 w 3469839"/>
                  <a:gd name="connsiteY6" fmla="*/ 1713438 h 1826719"/>
                  <a:gd name="connsiteX7" fmla="*/ 3429000 w 3469839"/>
                  <a:gd name="connsiteY7" fmla="*/ 1775012 h 1826719"/>
                  <a:gd name="connsiteX8" fmla="*/ 3429000 w 3469839"/>
                  <a:gd name="connsiteY8" fmla="*/ 1826719 h 1826719"/>
                  <a:gd name="connsiteX0" fmla="*/ 0 w 3429000"/>
                  <a:gd name="connsiteY0" fmla="*/ 0 h 1826719"/>
                  <a:gd name="connsiteX1" fmla="*/ 121023 w 3429000"/>
                  <a:gd name="connsiteY1" fmla="*/ 188279 h 1826719"/>
                  <a:gd name="connsiteX2" fmla="*/ 349625 w 3429000"/>
                  <a:gd name="connsiteY2" fmla="*/ 497806 h 1826719"/>
                  <a:gd name="connsiteX3" fmla="*/ 773489 w 3429000"/>
                  <a:gd name="connsiteY3" fmla="*/ 920463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9625 w 3429000"/>
                  <a:gd name="connsiteY2" fmla="*/ 497806 h 1826719"/>
                  <a:gd name="connsiteX3" fmla="*/ 773489 w 3429000"/>
                  <a:gd name="connsiteY3" fmla="*/ 920463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3186 w 3429000"/>
                  <a:gd name="connsiteY2" fmla="*/ 517254 h 1826719"/>
                  <a:gd name="connsiteX3" fmla="*/ 773489 w 3429000"/>
                  <a:gd name="connsiteY3" fmla="*/ 920463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3186 w 3429000"/>
                  <a:gd name="connsiteY2" fmla="*/ 517254 h 1826719"/>
                  <a:gd name="connsiteX3" fmla="*/ 773489 w 3429000"/>
                  <a:gd name="connsiteY3" fmla="*/ 940017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3186 w 3429000"/>
                  <a:gd name="connsiteY2" fmla="*/ 517254 h 1826719"/>
                  <a:gd name="connsiteX3" fmla="*/ 773489 w 3429000"/>
                  <a:gd name="connsiteY3" fmla="*/ 940017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255325 w 3429000"/>
                  <a:gd name="connsiteY7" fmla="*/ 1782348 h 1826719"/>
                  <a:gd name="connsiteX8" fmla="*/ 3429000 w 3429000"/>
                  <a:gd name="connsiteY8" fmla="*/ 1826719 h 18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0" h="1826719">
                    <a:moveTo>
                      <a:pt x="0" y="0"/>
                    </a:moveTo>
                    <a:cubicBezTo>
                      <a:pt x="29135" y="20173"/>
                      <a:pt x="62752" y="105311"/>
                      <a:pt x="121023" y="188279"/>
                    </a:cubicBezTo>
                    <a:cubicBezTo>
                      <a:pt x="179294" y="271247"/>
                      <a:pt x="242333" y="387252"/>
                      <a:pt x="343186" y="517254"/>
                    </a:cubicBezTo>
                    <a:cubicBezTo>
                      <a:pt x="513515" y="716788"/>
                      <a:pt x="634536" y="836922"/>
                      <a:pt x="773489" y="940017"/>
                    </a:cubicBezTo>
                    <a:cubicBezTo>
                      <a:pt x="912442" y="1043112"/>
                      <a:pt x="1158687" y="1185538"/>
                      <a:pt x="1424820" y="1318349"/>
                    </a:cubicBezTo>
                    <a:cubicBezTo>
                      <a:pt x="1727094" y="1441030"/>
                      <a:pt x="2003612" y="1530239"/>
                      <a:pt x="2299447" y="1592958"/>
                    </a:cubicBezTo>
                    <a:cubicBezTo>
                      <a:pt x="2537832" y="1642046"/>
                      <a:pt x="2671483" y="1677575"/>
                      <a:pt x="2877671" y="1713438"/>
                    </a:cubicBezTo>
                    <a:cubicBezTo>
                      <a:pt x="3061447" y="1733963"/>
                      <a:pt x="3163437" y="1763468"/>
                      <a:pt x="3255325" y="1782348"/>
                    </a:cubicBezTo>
                    <a:cubicBezTo>
                      <a:pt x="3347213" y="1801228"/>
                      <a:pt x="3429000" y="1809483"/>
                      <a:pt x="3429000" y="1826719"/>
                    </a:cubicBezTo>
                  </a:path>
                </a:pathLst>
              </a:custGeom>
              <a:noFill/>
              <a:ln w="285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b="0" i="0" u="none" strike="noStrike" kern="0" cap="none" spc="0" normalizeH="0" baseline="0" noProof="0">
                  <a:ln>
                    <a:noFill/>
                  </a:ln>
                  <a:solidFill>
                    <a:sysClr val="windowText" lastClr="000000"/>
                  </a:solidFill>
                  <a:effectLst/>
                  <a:uLnTx/>
                  <a:uFillTx/>
                  <a:latin typeface="Arial"/>
                  <a:ea typeface="+mn-ea"/>
                  <a:cs typeface="+mn-cs"/>
                </a:endParaRPr>
              </a:p>
            </p:txBody>
          </p:sp>
        </p:grpSp>
        <p:sp>
          <p:nvSpPr>
            <p:cNvPr id="8" name="Text Box 10448"/>
            <p:cNvSpPr txBox="1"/>
            <p:nvPr/>
          </p:nvSpPr>
          <p:spPr>
            <a:xfrm>
              <a:off x="0" y="2581910"/>
              <a:ext cx="4281054" cy="44323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00000"/>
                </a:lnSpc>
                <a:spcBef>
                  <a:spcPts val="600"/>
                </a:spcBef>
                <a:spcAft>
                  <a:spcPts val="0"/>
                </a:spcAft>
                <a:buClrTx/>
                <a:buSzTx/>
                <a:buFontTx/>
                <a:buNone/>
                <a:tabLst/>
                <a:defRPr/>
              </a:pPr>
              <a:r>
                <a:rPr kumimoji="0" lang="vi-VN" b="0" i="0" u="none" strike="noStrike" kern="0" cap="none" spc="0" normalizeH="0" baseline="0" noProof="0" dirty="0">
                  <a:ln>
                    <a:noFill/>
                  </a:ln>
                  <a:solidFill>
                    <a:sysClr val="windowText" lastClr="000000"/>
                  </a:solidFill>
                  <a:effectLst/>
                  <a:uLnTx/>
                  <a:uFillTx/>
                  <a:latin typeface="Times New Roman"/>
                  <a:ea typeface="Arial"/>
                  <a:cs typeface="+mn-cs"/>
                </a:rPr>
                <a:t>Hình 3.7 Quan hệ giữa điện áp diode và tỷ số vòng dây n</a:t>
              </a:r>
            </a:p>
          </p:txBody>
        </p:sp>
      </p:grpSp>
    </p:spTree>
    <p:extLst>
      <p:ext uri="{BB962C8B-B14F-4D97-AF65-F5344CB8AC3E}">
        <p14:creationId xmlns:p14="http://schemas.microsoft.com/office/powerpoint/2010/main" val="209882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382000" cy="5410200"/>
              </a:xfrm>
            </p:spPr>
            <p:txBody>
              <a:bodyPr>
                <a:normAutofit/>
              </a:bodyPr>
              <a:lstStyle/>
              <a:p>
                <a:pPr marL="0" indent="0">
                  <a:buNone/>
                </a:pPr>
                <a:r>
                  <a:rPr lang="vi-VN" sz="2400" b="1" dirty="0">
                    <a:solidFill>
                      <a:srgbClr val="FF0000"/>
                    </a:solidFill>
                  </a:rPr>
                  <a:t>9. Chọn tụ đầu </a:t>
                </a:r>
                <a:r>
                  <a:rPr lang="vi-VN" sz="2400" b="1" dirty="0" smtClean="0">
                    <a:solidFill>
                      <a:srgbClr val="FF0000"/>
                    </a:solidFill>
                  </a:rPr>
                  <a:t>ra</a:t>
                </a:r>
              </a:p>
              <a:p>
                <a:pPr marL="0" indent="0">
                  <a:buNone/>
                </a:pPr>
                <a:r>
                  <a:rPr lang="vi-VN" sz="2400" dirty="0">
                    <a:solidFill>
                      <a:schemeClr val="tx1">
                        <a:lumMod val="95000"/>
                        <a:lumOff val="5000"/>
                      </a:schemeClr>
                    </a:solidFill>
                    <a:latin typeface="+mj-lt"/>
                  </a:rPr>
                  <a:t>Dòng điện chạy qua tụ </a:t>
                </a:r>
                <a:r>
                  <a:rPr lang="vi-VN" sz="2400" dirty="0">
                    <a:latin typeface="Times New Roman"/>
                    <a:ea typeface="Arial"/>
                  </a:rPr>
                  <a:t>[Fl.4]:</a:t>
                </a:r>
              </a:p>
              <a:p>
                <a:pPr marL="0" indent="0">
                  <a:buNone/>
                </a:pPr>
                <a14:m>
                  <m:oMath xmlns:m="http://schemas.openxmlformats.org/officeDocument/2006/math">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𝐶</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rad>
                      <m:radPr>
                        <m:degHide m:val="on"/>
                        <m:ctrlPr>
                          <a:rPr lang="vi-VN" sz="2400" i="1">
                            <a:effectLst/>
                            <a:latin typeface="Cambria Math"/>
                          </a:rPr>
                        </m:ctrlPr>
                      </m:radPr>
                      <m:deg/>
                      <m:e>
                        <m:sSubSup>
                          <m:sSubSupPr>
                            <m:ctrlPr>
                              <a:rPr lang="vi-VN" sz="2400" i="1">
                                <a:effectLst/>
                                <a:latin typeface="Cambria Math"/>
                              </a:rPr>
                            </m:ctrlPr>
                          </m:sSubSupPr>
                          <m:e>
                            <m:r>
                              <a:rPr lang="vi-VN" sz="2400" i="1">
                                <a:effectLst/>
                                <a:latin typeface="Cambria Math"/>
                                <a:ea typeface="Arial"/>
                                <a:cs typeface="Times New Roman"/>
                              </a:rPr>
                              <m:t>𝐼</m:t>
                            </m:r>
                          </m:e>
                          <m:sub>
                            <m:r>
                              <a:rPr lang="vi-VN" sz="2400" i="1">
                                <a:effectLst/>
                                <a:latin typeface="Cambria Math"/>
                                <a:ea typeface="Arial"/>
                                <a:cs typeface="Times New Roman"/>
                              </a:rPr>
                              <m:t>𝑆</m:t>
                            </m:r>
                            <m:r>
                              <a:rPr lang="vi-VN" sz="2400" i="1">
                                <a:effectLst/>
                                <a:latin typeface="Cambria Math"/>
                                <a:ea typeface="Arial"/>
                                <a:cs typeface="Times New Roman"/>
                              </a:rPr>
                              <m:t> </m:t>
                            </m:r>
                            <m:r>
                              <a:rPr lang="vi-VN" sz="2400" i="1">
                                <a:effectLst/>
                                <a:latin typeface="Cambria Math"/>
                                <a:ea typeface="Arial"/>
                                <a:cs typeface="Times New Roman"/>
                              </a:rPr>
                              <m:t>𝑟𝑚𝑠</m:t>
                            </m:r>
                          </m:sub>
                          <m:sup>
                            <m:r>
                              <a:rPr lang="vi-VN" sz="2400" i="1">
                                <a:effectLst/>
                                <a:latin typeface="Cambria Math"/>
                                <a:ea typeface="Arial"/>
                                <a:cs typeface="Times New Roman"/>
                              </a:rPr>
                              <m:t>2</m:t>
                            </m:r>
                          </m:sup>
                        </m:sSubSup>
                        <m:r>
                          <a:rPr lang="vi-VN" sz="2400" i="1">
                            <a:effectLst/>
                            <a:latin typeface="Cambria Math"/>
                            <a:ea typeface="Arial"/>
                            <a:cs typeface="Times New Roman"/>
                          </a:rPr>
                          <m:t>−</m:t>
                        </m:r>
                        <m:sSubSup>
                          <m:sSubSupPr>
                            <m:ctrlPr>
                              <a:rPr lang="vi-VN" sz="2400" i="1">
                                <a:effectLst/>
                                <a:latin typeface="Cambria Math"/>
                              </a:rPr>
                            </m:ctrlPr>
                          </m:sSubSupPr>
                          <m:e>
                            <m:r>
                              <a:rPr lang="vi-VN" sz="2400" i="1">
                                <a:effectLst/>
                                <a:latin typeface="Cambria Math"/>
                                <a:ea typeface="Arial"/>
                                <a:cs typeface="Times New Roman"/>
                              </a:rPr>
                              <m:t>𝐼</m:t>
                            </m:r>
                          </m:e>
                          <m:sub>
                            <m:r>
                              <a:rPr lang="vi-VN" sz="2400" i="1">
                                <a:effectLst/>
                                <a:latin typeface="Cambria Math"/>
                                <a:ea typeface="Arial"/>
                                <a:cs typeface="Times New Roman"/>
                              </a:rPr>
                              <m:t>𝑂</m:t>
                            </m:r>
                          </m:sub>
                          <m:sup>
                            <m:r>
                              <a:rPr lang="vi-VN" sz="2400" i="1">
                                <a:effectLst/>
                                <a:latin typeface="Cambria Math"/>
                                <a:ea typeface="Arial"/>
                                <a:cs typeface="Times New Roman"/>
                              </a:rPr>
                              <m:t>2</m:t>
                            </m:r>
                          </m:sup>
                        </m:sSubSup>
                      </m:e>
                    </m:rad>
                  </m:oMath>
                </a14:m>
                <a:r>
                  <a:rPr lang="vi-VN" sz="2400" dirty="0" smtClean="0"/>
                  <a:t> </a:t>
                </a:r>
              </a:p>
              <a:p>
                <a:endParaRPr lang="vi-VN"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382000" cy="5410200"/>
              </a:xfrm>
              <a:blipFill rotWithShape="1">
                <a:blip r:embed="rId2"/>
                <a:stretch>
                  <a:fillRect l="-1091" t="-789"/>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28</a:t>
            </a:fld>
            <a:endParaRPr lang="en-US" dirty="0"/>
          </a:p>
        </p:txBody>
      </p:sp>
    </p:spTree>
    <p:extLst>
      <p:ext uri="{BB962C8B-B14F-4D97-AF65-F5344CB8AC3E}">
        <p14:creationId xmlns:p14="http://schemas.microsoft.com/office/powerpoint/2010/main" val="1024382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5029200" cy="715962"/>
          </a:xfrm>
          <a:solidFill>
            <a:srgbClr val="FFFF00"/>
          </a:solidFill>
        </p:spPr>
        <p:txBody>
          <a:bodyPr vert="horz" lIns="91440" tIns="45720" rIns="91440" bIns="45720" rtlCol="0" anchor="ctr">
            <a:normAutofit fontScale="90000"/>
          </a:bodyPr>
          <a:lstStyle/>
          <a:p>
            <a:r>
              <a:rPr lang="vi-VN" dirty="0"/>
              <a:t>2  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a:bodyPr>
              <a:lstStyle/>
              <a:p>
                <a:pPr indent="0">
                  <a:spcBef>
                    <a:spcPts val="600"/>
                  </a:spcBef>
                  <a:spcAft>
                    <a:spcPts val="300"/>
                  </a:spcAft>
                  <a:buNone/>
                </a:pPr>
                <a:r>
                  <a:rPr lang="vi-VN" sz="2400" b="1" dirty="0">
                    <a:solidFill>
                      <a:srgbClr val="FF0000"/>
                    </a:solidFill>
                  </a:rPr>
                  <a:t>10. Chọn cầu diode đầu vào</a:t>
                </a:r>
              </a:p>
              <a:p>
                <a:pPr marL="0" indent="0">
                  <a:spcAft>
                    <a:spcPts val="0"/>
                  </a:spcAft>
                  <a:buNone/>
                </a:pPr>
                <a:r>
                  <a:rPr lang="vi-VN" sz="2400" dirty="0">
                    <a:solidFill>
                      <a:schemeClr val="tx1">
                        <a:lumMod val="95000"/>
                        <a:lumOff val="5000"/>
                      </a:schemeClr>
                    </a:solidFill>
                    <a:latin typeface="+mj-lt"/>
                  </a:rPr>
                  <a:t>Dòng điện của cầu</a:t>
                </a:r>
              </a:p>
              <a:p>
                <a:pPr marL="0" indent="0">
                  <a:buNone/>
                </a:pPr>
                <a14:m>
                  <m:oMath xmlns:m="http://schemas.openxmlformats.org/officeDocument/2006/math">
                    <m:sSub>
                      <m:sSubPr>
                        <m:ctrlPr>
                          <a:rPr lang="vi-VN" i="1">
                            <a:effectLst/>
                            <a:latin typeface="Cambria Math"/>
                          </a:rPr>
                        </m:ctrlPr>
                      </m:sSubPr>
                      <m:e>
                        <m:r>
                          <a:rPr lang="vi-VN" i="1">
                            <a:effectLst/>
                            <a:latin typeface="Cambria Math"/>
                            <a:ea typeface="Arial"/>
                            <a:cs typeface="Times New Roman"/>
                          </a:rPr>
                          <m:t>𝐼</m:t>
                        </m:r>
                      </m:e>
                      <m:sub>
                        <m:r>
                          <a:rPr lang="vi-VN" i="1">
                            <a:effectLst/>
                            <a:latin typeface="Cambria Math"/>
                            <a:ea typeface="Arial"/>
                            <a:cs typeface="Times New Roman"/>
                          </a:rPr>
                          <m:t>𝑎𝑐</m:t>
                        </m:r>
                        <m:r>
                          <a:rPr lang="vi-VN" i="1">
                            <a:effectLst/>
                            <a:latin typeface="Cambria Math"/>
                            <a:ea typeface="Arial"/>
                            <a:cs typeface="Times New Roman"/>
                          </a:rPr>
                          <m:t> </m:t>
                        </m:r>
                        <m:r>
                          <a:rPr lang="vi-VN" i="1">
                            <a:effectLst/>
                            <a:latin typeface="Cambria Math"/>
                            <a:ea typeface="Arial"/>
                            <a:cs typeface="Times New Roman"/>
                          </a:rPr>
                          <m:t>𝑟𝑚𝑠</m:t>
                        </m:r>
                      </m:sub>
                    </m:sSub>
                    <m:r>
                      <a:rPr lang="vi-VN" i="1">
                        <a:effectLst/>
                        <a:latin typeface="Cambria Math"/>
                        <a:ea typeface="Arial"/>
                        <a:cs typeface="Times New Roman"/>
                      </a:rPr>
                      <m:t>=</m:t>
                    </m:r>
                    <m:f>
                      <m:fPr>
                        <m:ctrlPr>
                          <a:rPr lang="vi-VN" i="1">
                            <a:effectLst/>
                            <a:latin typeface="Cambria Math"/>
                          </a:rPr>
                        </m:ctrlPr>
                      </m:fPr>
                      <m:num>
                        <m:sSub>
                          <m:sSubPr>
                            <m:ctrlPr>
                              <a:rPr lang="vi-VN" i="1">
                                <a:effectLst/>
                                <a:latin typeface="Cambria Math"/>
                              </a:rPr>
                            </m:ctrlPr>
                          </m:sSubPr>
                          <m:e>
                            <m:r>
                              <a:rPr lang="vi-VN" i="1">
                                <a:effectLst/>
                                <a:latin typeface="Cambria Math"/>
                                <a:ea typeface="Arial"/>
                                <a:cs typeface="Times New Roman"/>
                              </a:rPr>
                              <m:t>𝑃</m:t>
                            </m:r>
                          </m:e>
                          <m:sub>
                            <m:r>
                              <a:rPr lang="vi-VN" i="1">
                                <a:effectLst/>
                                <a:latin typeface="Cambria Math"/>
                                <a:ea typeface="Arial"/>
                                <a:cs typeface="Times New Roman"/>
                              </a:rPr>
                              <m:t>𝑖𝑛</m:t>
                            </m:r>
                            <m:r>
                              <a:rPr lang="vi-VN" i="1">
                                <a:effectLst/>
                                <a:latin typeface="Cambria Math"/>
                                <a:ea typeface="Arial"/>
                                <a:cs typeface="Times New Roman"/>
                              </a:rPr>
                              <m:t> </m:t>
                            </m:r>
                            <m:r>
                              <a:rPr lang="vi-VN" i="1">
                                <a:effectLst/>
                                <a:latin typeface="Cambria Math"/>
                                <a:ea typeface="Arial"/>
                                <a:cs typeface="Times New Roman"/>
                              </a:rPr>
                              <m:t>𝑚𝑎𝑥</m:t>
                            </m:r>
                          </m:sub>
                        </m:sSub>
                      </m:num>
                      <m:den>
                        <m:r>
                          <a:rPr lang="vi-VN" i="1">
                            <a:effectLst/>
                            <a:latin typeface="Cambria Math"/>
                            <a:ea typeface="Arial"/>
                            <a:cs typeface="Times New Roman"/>
                          </a:rPr>
                          <m:t>𝑐𝑜𝑠</m:t>
                        </m:r>
                        <m:r>
                          <a:rPr lang="vi-VN" i="1">
                            <a:effectLst/>
                            <a:latin typeface="Cambria Math"/>
                            <a:ea typeface="Arial"/>
                            <a:cs typeface="Times New Roman"/>
                          </a:rPr>
                          <m:t>𝜑</m:t>
                        </m:r>
                        <m:r>
                          <a:rPr lang="vi-VN" i="1">
                            <a:effectLst/>
                            <a:latin typeface="Cambria Math"/>
                            <a:ea typeface="Arial"/>
                            <a:cs typeface="Times New Roman"/>
                          </a:rPr>
                          <m:t>.</m:t>
                        </m:r>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𝑎𝑐</m:t>
                            </m:r>
                            <m:r>
                              <a:rPr lang="vi-VN" i="1">
                                <a:effectLst/>
                                <a:latin typeface="Cambria Math"/>
                                <a:ea typeface="Arial"/>
                                <a:cs typeface="Times New Roman"/>
                              </a:rPr>
                              <m:t> </m:t>
                            </m:r>
                            <m:r>
                              <a:rPr lang="vi-VN" i="1">
                                <a:effectLst/>
                                <a:latin typeface="Cambria Math"/>
                                <a:ea typeface="Arial"/>
                                <a:cs typeface="Times New Roman"/>
                              </a:rPr>
                              <m:t>𝑚𝑖𝑛</m:t>
                            </m:r>
                          </m:sub>
                        </m:sSub>
                      </m:den>
                    </m:f>
                  </m:oMath>
                </a14:m>
                <a:r>
                  <a:rPr lang="vi-VN" dirty="0" smtClean="0"/>
                  <a:t> </a:t>
                </a:r>
                <a:endParaRPr lang="vi-V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111" t="-848"/>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29</a:t>
            </a:fld>
            <a:endParaRPr lang="en-US"/>
          </a:p>
        </p:txBody>
      </p:sp>
    </p:spTree>
    <p:extLst>
      <p:ext uri="{BB962C8B-B14F-4D97-AF65-F5344CB8AC3E}">
        <p14:creationId xmlns:p14="http://schemas.microsoft.com/office/powerpoint/2010/main" val="288954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305800" cy="1219200"/>
          </a:xfrm>
        </p:spPr>
        <p:txBody>
          <a:bodyPr>
            <a:normAutofit/>
          </a:bodyPr>
          <a:lstStyle/>
          <a:p>
            <a:pPr marL="0" indent="0">
              <a:buNone/>
            </a:pPr>
            <a:r>
              <a:rPr lang="vi-VN" sz="2400" dirty="0" smtClean="0"/>
              <a:t>Do các thành phần điện dung kí sinh mà có 2 vùng dao động, vùng dó tần số dao động sau có tần số</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81200"/>
            <a:ext cx="1905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7524750" cy="295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27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229600" cy="457200"/>
          </a:xfrm>
        </p:spPr>
        <p:txBody>
          <a:bodyPr>
            <a:normAutofit/>
          </a:bodyPr>
          <a:lstStyle/>
          <a:p>
            <a:pPr marL="0" indent="0">
              <a:buNone/>
            </a:pPr>
            <a:r>
              <a:rPr lang="vi-VN" sz="2400" dirty="0" smtClean="0"/>
              <a:t>Điện cảm rò là gì</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398"/>
            <a:ext cx="4495800" cy="229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29200"/>
            <a:ext cx="1905000" cy="86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85398"/>
            <a:ext cx="3829050" cy="186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964357"/>
            <a:ext cx="525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15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229600" cy="4572000"/>
          </a:xfrm>
        </p:spPr>
        <p:txBody>
          <a:bodyPr>
            <a:normAutofit/>
          </a:bodyPr>
          <a:lstStyle/>
          <a:p>
            <a:pPr marL="0" indent="0">
              <a:buNone/>
            </a:pPr>
            <a:r>
              <a:rPr lang="vi-VN" sz="2400" dirty="0" smtClean="0"/>
              <a:t>Cách đo điện cảm từ hóa và điện cảm rò</a:t>
            </a:r>
          </a:p>
          <a:p>
            <a:r>
              <a:rPr lang="vi-VN" sz="2400" i="1" dirty="0" smtClean="0"/>
              <a:t>Sau </a:t>
            </a:r>
            <a:r>
              <a:rPr lang="vi-VN" sz="2400" i="1" dirty="0"/>
              <a:t>khi chế tạo xong biến áp các giá trị L</a:t>
            </a:r>
            <a:r>
              <a:rPr lang="vi-VN" sz="2400" i="1" baseline="-25000" dirty="0"/>
              <a:t>p</a:t>
            </a:r>
            <a:r>
              <a:rPr lang="vi-VN" sz="2400" i="1" dirty="0"/>
              <a:t> và L</a:t>
            </a:r>
            <a:r>
              <a:rPr lang="vi-VN" sz="2400" i="1" baseline="-25000" dirty="0"/>
              <a:t>r</a:t>
            </a:r>
            <a:r>
              <a:rPr lang="vi-VN" sz="2400" i="1" dirty="0"/>
              <a:t> có thể xác định bằng thực nghiệm  như sau: </a:t>
            </a:r>
            <a:endParaRPr lang="vi-VN" sz="2400" dirty="0"/>
          </a:p>
          <a:p>
            <a:pPr lvl="0"/>
            <a:r>
              <a:rPr lang="vi-VN" sz="2400" i="1" dirty="0"/>
              <a:t>L</a:t>
            </a:r>
            <a:r>
              <a:rPr lang="vi-VN" sz="2400" i="1" baseline="-25000" dirty="0"/>
              <a:t>p</a:t>
            </a:r>
            <a:r>
              <a:rPr lang="vi-VN" sz="2400" i="1" dirty="0"/>
              <a:t> = L</a:t>
            </a:r>
            <a:r>
              <a:rPr lang="vi-VN" sz="2400" i="1" baseline="-25000" dirty="0"/>
              <a:t>m</a:t>
            </a:r>
            <a:r>
              <a:rPr lang="vi-VN" sz="2400" i="1" dirty="0"/>
              <a:t> +L</a:t>
            </a:r>
            <a:r>
              <a:rPr lang="vi-VN" sz="2400" i="1" baseline="-25000" dirty="0"/>
              <a:t>lk</a:t>
            </a:r>
            <a:r>
              <a:rPr lang="vi-VN" sz="2400" i="1" dirty="0"/>
              <a:t> đo bằng cách hở mạch thứ cấp </a:t>
            </a:r>
            <a:endParaRPr lang="vi-VN" sz="2400" dirty="0"/>
          </a:p>
          <a:p>
            <a:pPr lvl="0"/>
            <a:r>
              <a:rPr lang="vi-VN" sz="2400" i="1" dirty="0"/>
              <a:t>L</a:t>
            </a:r>
            <a:r>
              <a:rPr lang="vi-VN" sz="2400" i="1" baseline="-25000" dirty="0"/>
              <a:t>r</a:t>
            </a:r>
            <a:r>
              <a:rPr lang="vi-VN" sz="2400" i="1" dirty="0"/>
              <a:t> = L</a:t>
            </a:r>
            <a:r>
              <a:rPr lang="vi-VN" sz="2400" i="1" baseline="-25000" dirty="0"/>
              <a:t>lk</a:t>
            </a:r>
            <a:r>
              <a:rPr lang="vi-VN" sz="2400" i="1" dirty="0"/>
              <a:t> đo bằng cách ngắn mạch thứ cấp.  </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a:t>
            </a:fld>
            <a:endParaRPr lang="en-US"/>
          </a:p>
        </p:txBody>
      </p:sp>
    </p:spTree>
    <p:extLst>
      <p:ext uri="{BB962C8B-B14F-4D97-AF65-F5344CB8AC3E}">
        <p14:creationId xmlns:p14="http://schemas.microsoft.com/office/powerpoint/2010/main" val="360301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229600" cy="4572000"/>
          </a:xfrm>
        </p:spPr>
        <p:txBody>
          <a:bodyPr>
            <a:normAutofit/>
          </a:bodyPr>
          <a:lstStyle/>
          <a:p>
            <a:pPr marL="0" indent="0">
              <a:buNone/>
            </a:pPr>
            <a:r>
              <a:rPr lang="vi-VN" sz="2400" dirty="0" smtClean="0"/>
              <a:t>Ví dụ về quan hệ điện cảm rò và điện cảm từ hóa</a:t>
            </a:r>
          </a:p>
          <a:p>
            <a:pPr marL="0" indent="0">
              <a:buNone/>
            </a:pPr>
            <a:r>
              <a:rPr lang="vi-VN" sz="2400" i="1" dirty="0" smtClean="0"/>
              <a:t>Bảng dưới cho </a:t>
            </a:r>
            <a:r>
              <a:rPr lang="vi-VN" sz="2400" i="1" dirty="0"/>
              <a:t>ví dụ đo L</a:t>
            </a:r>
            <a:r>
              <a:rPr lang="vi-VN" sz="2400" i="1" baseline="-25000" dirty="0"/>
              <a:t>p</a:t>
            </a:r>
            <a:r>
              <a:rPr lang="vi-VN" sz="2400" i="1" dirty="0"/>
              <a:t> và L</a:t>
            </a:r>
            <a:r>
              <a:rPr lang="vi-VN" sz="2400" i="1" baseline="-25000" dirty="0"/>
              <a:t>r</a:t>
            </a:r>
            <a:r>
              <a:rPr lang="vi-VN" sz="2400" i="1" dirty="0"/>
              <a:t> giá trị với độ dài khe hở khác nhau của một biến áp chế tạo theo kiểu này [R.9].</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6</a:t>
            </a:fld>
            <a:endParaRPr lang="en-US"/>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219200" y="2895600"/>
            <a:ext cx="6858000" cy="3200400"/>
          </a:xfrm>
          <a:prstGeom prst="rect">
            <a:avLst/>
          </a:prstGeom>
        </p:spPr>
      </p:pic>
    </p:spTree>
    <p:extLst>
      <p:ext uri="{BB962C8B-B14F-4D97-AF65-F5344CB8AC3E}">
        <p14:creationId xmlns:p14="http://schemas.microsoft.com/office/powerpoint/2010/main" val="275999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5029200"/>
              </a:xfrm>
            </p:spPr>
            <p:txBody>
              <a:bodyPr>
                <a:normAutofit fontScale="85000" lnSpcReduction="20000"/>
              </a:bodyPr>
              <a:lstStyle/>
              <a:p>
                <a:pPr marL="0" indent="0">
                  <a:buNone/>
                </a:pPr>
                <a:r>
                  <a:rPr lang="vi-VN" sz="2800" dirty="0">
                    <a:latin typeface="+mj-lt"/>
                  </a:rPr>
                  <a:t>Trong mỗi chu kỳ đóng cắt các khoảng thời gian t</a:t>
                </a:r>
                <a:r>
                  <a:rPr lang="vi-VN" sz="2800" baseline="-25000" dirty="0">
                    <a:latin typeface="+mj-lt"/>
                  </a:rPr>
                  <a:t>ON</a:t>
                </a:r>
                <a:r>
                  <a:rPr lang="vi-VN" sz="2800" dirty="0">
                    <a:latin typeface="+mj-lt"/>
                  </a:rPr>
                  <a:t>, t</a:t>
                </a:r>
                <a:r>
                  <a:rPr lang="vi-VN" sz="2800" baseline="-25000" dirty="0">
                    <a:latin typeface="+mj-lt"/>
                  </a:rPr>
                  <a:t>off</a:t>
                </a:r>
                <a:r>
                  <a:rPr lang="vi-VN" sz="2800" dirty="0">
                    <a:latin typeface="+mj-lt"/>
                  </a:rPr>
                  <a:t>, t</a:t>
                </a:r>
                <a:r>
                  <a:rPr lang="vi-VN" sz="2800" baseline="-25000" dirty="0">
                    <a:latin typeface="+mj-lt"/>
                  </a:rPr>
                  <a:t>F</a:t>
                </a:r>
                <a:r>
                  <a:rPr lang="vi-VN" sz="2800" dirty="0">
                    <a:latin typeface="+mj-lt"/>
                  </a:rPr>
                  <a:t> có thể tính có thể tính:</a:t>
                </a:r>
              </a:p>
              <a:p>
                <a:pPr marL="0" indent="0">
                  <a:buNone/>
                </a:pPr>
                <a14:m>
                  <m:oMath xmlns:m="http://schemas.openxmlformats.org/officeDocument/2006/math">
                    <m:sSub>
                      <m:sSubPr>
                        <m:ctrlPr>
                          <a:rPr lang="vi-VN" i="1">
                            <a:latin typeface="Cambria Math"/>
                          </a:rPr>
                        </m:ctrlPr>
                      </m:sSubPr>
                      <m:e>
                        <m:r>
                          <a:rPr lang="vi-VN" i="1">
                            <a:latin typeface="Cambria Math"/>
                          </a:rPr>
                          <m:t>𝑡</m:t>
                        </m:r>
                      </m:e>
                      <m:sub>
                        <m:r>
                          <a:rPr lang="vi-VN" i="1">
                            <a:latin typeface="Cambria Math"/>
                          </a:rPr>
                          <m:t>𝑜𝑛</m:t>
                        </m:r>
                      </m:sub>
                    </m:sSub>
                    <m:r>
                      <a:rPr lang="vi-VN" i="1">
                        <a:latin typeface="Cambria Math"/>
                      </a:rPr>
                      <m:t>=</m:t>
                    </m:r>
                    <m:f>
                      <m:fPr>
                        <m:ctrlPr>
                          <a:rPr lang="vi-VN" i="1">
                            <a:latin typeface="Cambria Math"/>
                          </a:rPr>
                        </m:ctrlPr>
                      </m:fPr>
                      <m:num>
                        <m:sSub>
                          <m:sSubPr>
                            <m:ctrlPr>
                              <a:rPr lang="vi-VN" i="1">
                                <a:latin typeface="Cambria Math"/>
                              </a:rPr>
                            </m:ctrlPr>
                          </m:sSubPr>
                          <m:e>
                            <m:r>
                              <a:rPr lang="vi-VN" i="1">
                                <a:latin typeface="Cambria Math"/>
                              </a:rPr>
                              <m:t>𝐿</m:t>
                            </m:r>
                          </m:e>
                          <m:sub>
                            <m:r>
                              <a:rPr lang="vi-VN" i="1">
                                <a:latin typeface="Cambria Math"/>
                              </a:rPr>
                              <m:t>𝑚</m:t>
                            </m:r>
                          </m:sub>
                        </m:sSub>
                        <m:r>
                          <a:rPr lang="vi-VN" i="1">
                            <a:latin typeface="Cambria Math"/>
                          </a:rPr>
                          <m:t>.</m:t>
                        </m:r>
                        <m:sSub>
                          <m:sSubPr>
                            <m:ctrlPr>
                              <a:rPr lang="vi-VN" i="1">
                                <a:latin typeface="Cambria Math"/>
                              </a:rPr>
                            </m:ctrlPr>
                          </m:sSubPr>
                          <m:e>
                            <m:r>
                              <a:rPr lang="vi-VN" i="1">
                                <a:latin typeface="Cambria Math"/>
                              </a:rPr>
                              <m:t>𝐼</m:t>
                            </m:r>
                          </m:e>
                          <m:sub>
                            <m:r>
                              <a:rPr lang="vi-VN" i="1">
                                <a:latin typeface="Cambria Math"/>
                              </a:rPr>
                              <m:t>𝑝</m:t>
                            </m:r>
                            <m:r>
                              <a:rPr lang="vi-VN" i="1">
                                <a:latin typeface="Cambria Math"/>
                              </a:rPr>
                              <m:t> </m:t>
                            </m:r>
                            <m:r>
                              <a:rPr lang="vi-VN" i="1">
                                <a:latin typeface="Cambria Math"/>
                              </a:rPr>
                              <m:t>𝑝𝑖𝑘</m:t>
                            </m:r>
                          </m:sub>
                        </m:sSub>
                      </m:num>
                      <m:den>
                        <m:sSub>
                          <m:sSubPr>
                            <m:ctrlPr>
                              <a:rPr lang="vi-VN" i="1">
                                <a:latin typeface="Cambria Math"/>
                              </a:rPr>
                            </m:ctrlPr>
                          </m:sSubPr>
                          <m:e>
                            <m:r>
                              <a:rPr lang="vi-VN" i="1">
                                <a:latin typeface="Cambria Math"/>
                              </a:rPr>
                              <m:t>𝑉</m:t>
                            </m:r>
                          </m:e>
                          <m:sub>
                            <m:r>
                              <a:rPr lang="vi-VN" i="1">
                                <a:latin typeface="Cambria Math"/>
                              </a:rPr>
                              <m:t>𝑖𝑛</m:t>
                            </m:r>
                          </m:sub>
                        </m:sSub>
                      </m:den>
                    </m:f>
                    <m:r>
                      <a:rPr lang="vi-VN" i="1">
                        <a:latin typeface="Cambria Math"/>
                      </a:rPr>
                      <m:t>.</m:t>
                    </m:r>
                  </m:oMath>
                </a14:m>
                <a:r>
                  <a:rPr lang="vi-VN" dirty="0" smtClean="0"/>
                  <a:t> </a:t>
                </a:r>
                <a:r>
                  <a:rPr lang="vi-VN" dirty="0"/>
                  <a:t>				</a:t>
                </a:r>
                <a:endParaRPr lang="vi-VN" i="1" dirty="0" smtClean="0"/>
              </a:p>
              <a:p>
                <a:pPr marL="0" indent="0">
                  <a:buNone/>
                </a:pPr>
                <a14:m>
                  <m:oMath xmlns:m="http://schemas.openxmlformats.org/officeDocument/2006/math">
                    <m:sSub>
                      <m:sSubPr>
                        <m:ctrlPr>
                          <a:rPr lang="vi-VN" i="1">
                            <a:latin typeface="Cambria Math"/>
                          </a:rPr>
                        </m:ctrlPr>
                      </m:sSubPr>
                      <m:e>
                        <m:r>
                          <a:rPr lang="vi-VN" i="1">
                            <a:latin typeface="Cambria Math"/>
                          </a:rPr>
                          <m:t>𝑡</m:t>
                        </m:r>
                      </m:e>
                      <m:sub>
                        <m:r>
                          <a:rPr lang="vi-VN" i="1">
                            <a:latin typeface="Cambria Math"/>
                          </a:rPr>
                          <m:t>𝑜𝑓𝑓</m:t>
                        </m:r>
                      </m:sub>
                    </m:sSub>
                    <m:r>
                      <a:rPr lang="vi-VN" i="1">
                        <a:latin typeface="Cambria Math"/>
                      </a:rPr>
                      <m:t>=</m:t>
                    </m:r>
                    <m:f>
                      <m:fPr>
                        <m:ctrlPr>
                          <a:rPr lang="vi-VN" i="1">
                            <a:latin typeface="Cambria Math"/>
                          </a:rPr>
                        </m:ctrlPr>
                      </m:fPr>
                      <m:num>
                        <m:sSub>
                          <m:sSubPr>
                            <m:ctrlPr>
                              <a:rPr lang="vi-VN" i="1">
                                <a:latin typeface="Cambria Math"/>
                              </a:rPr>
                            </m:ctrlPr>
                          </m:sSubPr>
                          <m:e>
                            <m:r>
                              <a:rPr lang="vi-VN" i="1">
                                <a:latin typeface="Cambria Math"/>
                              </a:rPr>
                              <m:t>𝐿</m:t>
                            </m:r>
                          </m:e>
                          <m:sub>
                            <m:r>
                              <a:rPr lang="vi-VN" i="1">
                                <a:latin typeface="Cambria Math"/>
                              </a:rPr>
                              <m:t>𝑚</m:t>
                            </m:r>
                          </m:sub>
                        </m:sSub>
                        <m:r>
                          <a:rPr lang="vi-VN" i="1">
                            <a:latin typeface="Cambria Math"/>
                          </a:rPr>
                          <m:t>.</m:t>
                        </m:r>
                        <m:sSub>
                          <m:sSubPr>
                            <m:ctrlPr>
                              <a:rPr lang="vi-VN" i="1">
                                <a:latin typeface="Cambria Math"/>
                              </a:rPr>
                            </m:ctrlPr>
                          </m:sSubPr>
                          <m:e>
                            <m:r>
                              <a:rPr lang="vi-VN" i="1">
                                <a:latin typeface="Cambria Math"/>
                              </a:rPr>
                              <m:t>𝐼</m:t>
                            </m:r>
                          </m:e>
                          <m:sub>
                            <m:r>
                              <a:rPr lang="vi-VN" i="1">
                                <a:latin typeface="Cambria Math"/>
                              </a:rPr>
                              <m:t>𝑝</m:t>
                            </m:r>
                            <m:r>
                              <a:rPr lang="vi-VN" i="1">
                                <a:latin typeface="Cambria Math"/>
                              </a:rPr>
                              <m:t> </m:t>
                            </m:r>
                            <m:r>
                              <a:rPr lang="vi-VN" i="1">
                                <a:latin typeface="Cambria Math"/>
                              </a:rPr>
                              <m:t>𝑝𝑖𝑘</m:t>
                            </m:r>
                          </m:sub>
                        </m:sSub>
                      </m:num>
                      <m:den>
                        <m:r>
                          <a:rPr lang="vi-VN" i="1">
                            <a:latin typeface="Cambria Math"/>
                          </a:rPr>
                          <m:t>𝑛</m:t>
                        </m:r>
                        <m:r>
                          <a:rPr lang="vi-VN" i="1">
                            <a:latin typeface="Cambria Math"/>
                          </a:rPr>
                          <m:t>.</m:t>
                        </m:r>
                        <m:sSub>
                          <m:sSubPr>
                            <m:ctrlPr>
                              <a:rPr lang="vi-VN" i="1">
                                <a:latin typeface="Cambria Math"/>
                              </a:rPr>
                            </m:ctrlPr>
                          </m:sSubPr>
                          <m:e>
                            <m:r>
                              <a:rPr lang="vi-VN" i="1">
                                <a:latin typeface="Cambria Math"/>
                              </a:rPr>
                              <m:t>𝑉</m:t>
                            </m:r>
                          </m:e>
                          <m:sub>
                            <m:r>
                              <a:rPr lang="vi-VN" i="1">
                                <a:latin typeface="Cambria Math"/>
                              </a:rPr>
                              <m:t>𝑂</m:t>
                            </m:r>
                          </m:sub>
                        </m:sSub>
                      </m:den>
                    </m:f>
                  </m:oMath>
                </a14:m>
                <a:r>
                  <a:rPr lang="vi-VN" dirty="0"/>
                  <a:t>						</a:t>
                </a:r>
                <a:r>
                  <a:rPr lang="vi-VN" sz="2800" dirty="0">
                    <a:latin typeface="+mj-lt"/>
                  </a:rPr>
                  <a:t>Trong đó: </a:t>
                </a:r>
                <a:r>
                  <a:rPr lang="vi-VN" dirty="0"/>
                  <a:t>L</a:t>
                </a:r>
                <a:r>
                  <a:rPr lang="vi-VN" baseline="-25000" dirty="0"/>
                  <a:t>m</a:t>
                </a:r>
                <a:r>
                  <a:rPr lang="vi-VN" dirty="0"/>
                  <a:t> </a:t>
                </a:r>
                <a:r>
                  <a:rPr lang="vi-VN" sz="2800" dirty="0">
                    <a:latin typeface="+mj-lt"/>
                  </a:rPr>
                  <a:t>– điện cảm từ hóa biến áp</a:t>
                </a:r>
              </a:p>
              <a:p>
                <a:pPr marL="0" indent="0">
                  <a:buNone/>
                </a:pPr>
                <a:r>
                  <a:rPr lang="vi-VN" sz="2800" dirty="0">
                    <a:latin typeface="+mj-lt"/>
                  </a:rPr>
                  <a:t>Trường hợp lý tưởng, mạch điểu khiển đóng mosfet tại điểm lõm thứ nhất</a:t>
                </a:r>
              </a:p>
              <a:p>
                <a:pPr marL="0" indent="0">
                  <a:buNone/>
                </a:pPr>
                <a14:m>
                  <m:oMath xmlns:m="http://schemas.openxmlformats.org/officeDocument/2006/math">
                    <m:sSub>
                      <m:sSubPr>
                        <m:ctrlPr>
                          <a:rPr lang="vi-VN" i="1">
                            <a:latin typeface="Cambria Math"/>
                          </a:rPr>
                        </m:ctrlPr>
                      </m:sSubPr>
                      <m:e>
                        <m:r>
                          <a:rPr lang="vi-VN" i="1">
                            <a:latin typeface="Cambria Math"/>
                          </a:rPr>
                          <m:t>𝑡</m:t>
                        </m:r>
                      </m:e>
                      <m:sub>
                        <m:r>
                          <a:rPr lang="vi-VN" i="1">
                            <a:latin typeface="Cambria Math"/>
                          </a:rPr>
                          <m:t>𝐹</m:t>
                        </m:r>
                        <m:r>
                          <a:rPr lang="vi-VN" i="1">
                            <a:latin typeface="Cambria Math"/>
                          </a:rPr>
                          <m:t>1</m:t>
                        </m:r>
                      </m:sub>
                    </m:sSub>
                    <m:r>
                      <a:rPr lang="vi-VN" i="1">
                        <a:latin typeface="Cambria Math"/>
                      </a:rPr>
                      <m:t>=</m:t>
                    </m:r>
                    <m:r>
                      <a:rPr lang="vi-VN" i="1">
                        <a:latin typeface="Cambria Math"/>
                      </a:rPr>
                      <m:t>𝜋</m:t>
                    </m:r>
                    <m:r>
                      <a:rPr lang="vi-VN" i="1">
                        <a:latin typeface="Cambria Math"/>
                      </a:rPr>
                      <m:t>.</m:t>
                    </m:r>
                    <m:rad>
                      <m:radPr>
                        <m:degHide m:val="on"/>
                        <m:ctrlPr>
                          <a:rPr lang="vi-VN" i="1">
                            <a:latin typeface="Cambria Math"/>
                          </a:rPr>
                        </m:ctrlPr>
                      </m:radPr>
                      <m:deg/>
                      <m:e>
                        <m:sSub>
                          <m:sSubPr>
                            <m:ctrlPr>
                              <a:rPr lang="vi-VN" i="1">
                                <a:latin typeface="Cambria Math"/>
                              </a:rPr>
                            </m:ctrlPr>
                          </m:sSubPr>
                          <m:e>
                            <m:r>
                              <a:rPr lang="vi-VN" i="1">
                                <a:latin typeface="Cambria Math"/>
                              </a:rPr>
                              <m:t>𝐿</m:t>
                            </m:r>
                          </m:e>
                          <m:sub>
                            <m:r>
                              <a:rPr lang="vi-VN" i="1">
                                <a:latin typeface="Cambria Math"/>
                              </a:rPr>
                              <m:t>𝑚</m:t>
                            </m:r>
                          </m:sub>
                        </m:sSub>
                        <m:r>
                          <a:rPr lang="vi-VN" i="1">
                            <a:latin typeface="Cambria Math"/>
                          </a:rPr>
                          <m:t>.</m:t>
                        </m:r>
                        <m:sSub>
                          <m:sSubPr>
                            <m:ctrlPr>
                              <a:rPr lang="vi-VN" i="1">
                                <a:latin typeface="Cambria Math"/>
                              </a:rPr>
                            </m:ctrlPr>
                          </m:sSubPr>
                          <m:e>
                            <m:r>
                              <a:rPr lang="vi-VN" i="1">
                                <a:latin typeface="Cambria Math"/>
                              </a:rPr>
                              <m:t>𝐶</m:t>
                            </m:r>
                          </m:e>
                          <m:sub>
                            <m:r>
                              <a:rPr lang="vi-VN" i="1">
                                <a:latin typeface="Cambria Math"/>
                              </a:rPr>
                              <m:t>𝑇𝑂𝑇</m:t>
                            </m:r>
                          </m:sub>
                        </m:sSub>
                      </m:e>
                    </m:rad>
                  </m:oMath>
                </a14:m>
                <a:r>
                  <a:rPr lang="vi-VN" dirty="0"/>
                  <a:t>						</a:t>
                </a:r>
                <a:r>
                  <a:rPr lang="vi-VN" sz="2800" dirty="0">
                    <a:latin typeface="+mj-lt"/>
                  </a:rPr>
                  <a:t>Tần số chuyển mạch có thể tính</a:t>
                </a:r>
              </a:p>
              <a:p>
                <a:pPr marL="0" indent="0">
                  <a:buNone/>
                </a:pPr>
                <a14:m>
                  <m:oMath xmlns:m="http://schemas.openxmlformats.org/officeDocument/2006/math">
                    <m:sSub>
                      <m:sSubPr>
                        <m:ctrlPr>
                          <a:rPr lang="vi-VN" i="1">
                            <a:latin typeface="Cambria Math"/>
                          </a:rPr>
                        </m:ctrlPr>
                      </m:sSubPr>
                      <m:e>
                        <m:r>
                          <a:rPr lang="vi-VN" i="1">
                            <a:latin typeface="Cambria Math"/>
                          </a:rPr>
                          <m:t>𝑓</m:t>
                        </m:r>
                      </m:e>
                      <m:sub>
                        <m:r>
                          <a:rPr lang="vi-VN" i="1">
                            <a:latin typeface="Cambria Math"/>
                          </a:rPr>
                          <m:t>𝑠</m:t>
                        </m:r>
                      </m:sub>
                    </m:sSub>
                    <m:r>
                      <a:rPr lang="vi-VN" i="1">
                        <a:latin typeface="Cambria Math"/>
                      </a:rPr>
                      <m:t>=</m:t>
                    </m:r>
                    <m:f>
                      <m:fPr>
                        <m:ctrlPr>
                          <a:rPr lang="vi-VN" i="1">
                            <a:latin typeface="Cambria Math"/>
                          </a:rPr>
                        </m:ctrlPr>
                      </m:fPr>
                      <m:num>
                        <m:r>
                          <a:rPr lang="vi-VN" i="1">
                            <a:latin typeface="Cambria Math"/>
                          </a:rPr>
                          <m:t>1</m:t>
                        </m:r>
                      </m:num>
                      <m:den>
                        <m:sSub>
                          <m:sSubPr>
                            <m:ctrlPr>
                              <a:rPr lang="vi-VN" i="1">
                                <a:latin typeface="Cambria Math"/>
                              </a:rPr>
                            </m:ctrlPr>
                          </m:sSubPr>
                          <m:e>
                            <m:r>
                              <a:rPr lang="vi-VN" i="1">
                                <a:latin typeface="Cambria Math"/>
                              </a:rPr>
                              <m:t>𝑡</m:t>
                            </m:r>
                          </m:e>
                          <m:sub>
                            <m:r>
                              <a:rPr lang="vi-VN" i="1">
                                <a:latin typeface="Cambria Math"/>
                              </a:rPr>
                              <m:t>𝑜𝑛</m:t>
                            </m:r>
                          </m:sub>
                        </m:sSub>
                        <m:r>
                          <a:rPr lang="vi-VN" i="1">
                            <a:latin typeface="Cambria Math"/>
                          </a:rPr>
                          <m:t>+</m:t>
                        </m:r>
                        <m:sSub>
                          <m:sSubPr>
                            <m:ctrlPr>
                              <a:rPr lang="vi-VN" i="1">
                                <a:latin typeface="Cambria Math"/>
                              </a:rPr>
                            </m:ctrlPr>
                          </m:sSubPr>
                          <m:e>
                            <m:r>
                              <a:rPr lang="vi-VN" i="1">
                                <a:latin typeface="Cambria Math"/>
                              </a:rPr>
                              <m:t>𝑡</m:t>
                            </m:r>
                          </m:e>
                          <m:sub>
                            <m:r>
                              <a:rPr lang="vi-VN" i="1">
                                <a:latin typeface="Cambria Math"/>
                              </a:rPr>
                              <m:t>𝑜𝑓𝑓</m:t>
                            </m:r>
                          </m:sub>
                        </m:sSub>
                        <m:r>
                          <a:rPr lang="vi-VN" i="1">
                            <a:latin typeface="Cambria Math"/>
                          </a:rPr>
                          <m:t>+</m:t>
                        </m:r>
                        <m:sSub>
                          <m:sSubPr>
                            <m:ctrlPr>
                              <a:rPr lang="vi-VN" i="1">
                                <a:latin typeface="Cambria Math"/>
                              </a:rPr>
                            </m:ctrlPr>
                          </m:sSubPr>
                          <m:e>
                            <m:r>
                              <a:rPr lang="vi-VN" i="1">
                                <a:latin typeface="Cambria Math"/>
                              </a:rPr>
                              <m:t>𝑡</m:t>
                            </m:r>
                          </m:e>
                          <m:sub>
                            <m:r>
                              <a:rPr lang="vi-VN" i="1">
                                <a:latin typeface="Cambria Math"/>
                              </a:rPr>
                              <m:t>𝐹</m:t>
                            </m:r>
                          </m:sub>
                        </m:sSub>
                      </m:den>
                    </m:f>
                  </m:oMath>
                </a14:m>
                <a:r>
                  <a:rPr lang="vi-VN"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5029200"/>
              </a:xfrm>
              <a:blipFill rotWithShape="1">
                <a:blip r:embed="rId2"/>
                <a:stretch>
                  <a:fillRect l="-1111" t="-2424" r="-1407"/>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7</a:t>
            </a:fld>
            <a:endParaRPr lang="en-US"/>
          </a:p>
        </p:txBody>
      </p:sp>
    </p:spTree>
    <p:extLst>
      <p:ext uri="{BB962C8B-B14F-4D97-AF65-F5344CB8AC3E}">
        <p14:creationId xmlns:p14="http://schemas.microsoft.com/office/powerpoint/2010/main" val="194147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305800" cy="609600"/>
          </a:xfrm>
        </p:spPr>
        <p:txBody>
          <a:bodyPr>
            <a:normAutofit/>
          </a:bodyPr>
          <a:lstStyle/>
          <a:p>
            <a:pPr marL="0" indent="0">
              <a:lnSpc>
                <a:spcPct val="80000"/>
              </a:lnSpc>
              <a:buNone/>
            </a:pPr>
            <a:r>
              <a:rPr lang="vi-VN" sz="2400" dirty="0">
                <a:latin typeface="+mj-lt"/>
              </a:rPr>
              <a:t>Một số công thức cho tính tóa QR flyback</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8</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629400" cy="3810000"/>
          </a:xfrm>
          <a:prstGeom prst="rect">
            <a:avLst/>
          </a:prstGeom>
          <a:noFill/>
          <a:ln>
            <a:noFill/>
          </a:ln>
        </p:spPr>
      </p:pic>
    </p:spTree>
    <p:extLst>
      <p:ext uri="{BB962C8B-B14F-4D97-AF65-F5344CB8AC3E}">
        <p14:creationId xmlns:p14="http://schemas.microsoft.com/office/powerpoint/2010/main" val="335929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305800" cy="990600"/>
          </a:xfrm>
        </p:spPr>
        <p:txBody>
          <a:bodyPr>
            <a:normAutofit/>
          </a:bodyPr>
          <a:lstStyle/>
          <a:p>
            <a:pPr marL="0" indent="0">
              <a:lnSpc>
                <a:spcPct val="80000"/>
              </a:lnSpc>
              <a:buNone/>
            </a:pPr>
            <a:r>
              <a:rPr lang="vi-VN" sz="2400" dirty="0">
                <a:latin typeface="+mj-lt"/>
              </a:rPr>
              <a:t>Sơ đồ mạch và tín hiệu điện áp mosfet</a:t>
            </a:r>
          </a:p>
        </p:txBody>
      </p:sp>
      <p:sp>
        <p:nvSpPr>
          <p:cNvPr id="4" name="Date Placeholder 3"/>
          <p:cNvSpPr>
            <a:spLocks noGrp="1"/>
          </p:cNvSpPr>
          <p:nvPr>
            <p:ph type="dt" sz="half" idx="10"/>
          </p:nvPr>
        </p:nvSpPr>
        <p:spPr/>
        <p:txBody>
          <a:bodyPr/>
          <a:lstStyle/>
          <a:p>
            <a:fld id="{0A7C3C1C-2B38-45D0-8A49-2B3217F21A81}" type="datetime1">
              <a:rPr lang="en-US" smtClean="0"/>
              <a:t>10/3/2019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41519"/>
            <a:ext cx="3962400" cy="310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43212"/>
            <a:ext cx="3601537"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288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2045</TotalTime>
  <Words>1961</Words>
  <Application>Microsoft Office PowerPoint</Application>
  <PresentationFormat>On-screen Show (4:3)</PresentationFormat>
  <Paragraphs>233</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Equation.3</vt:lpstr>
      <vt:lpstr>Equation.DSMT4</vt:lpstr>
      <vt:lpstr>Thiết kế driver theo QR</vt:lpstr>
      <vt:lpstr>Khái quát</vt:lpstr>
      <vt:lpstr>1 Nguyên lý </vt:lpstr>
      <vt:lpstr>1 Nguyên lý </vt:lpstr>
      <vt:lpstr>1 Nguyên lý </vt:lpstr>
      <vt:lpstr>1 Nguyên lý </vt:lpstr>
      <vt:lpstr>1 Nguyên lý </vt:lpstr>
      <vt:lpstr>1 Nguyên lý </vt:lpstr>
      <vt:lpstr>1 Nguyên lý </vt:lpstr>
      <vt:lpstr>1 Nguyên lý </vt:lpstr>
      <vt:lpstr>1 Nguyên lý </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abc</cp:lastModifiedBy>
  <cp:revision>145</cp:revision>
  <dcterms:created xsi:type="dcterms:W3CDTF">2017-08-21T13:57:01Z</dcterms:created>
  <dcterms:modified xsi:type="dcterms:W3CDTF">2019-10-03T12:45:14Z</dcterms:modified>
</cp:coreProperties>
</file>