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7" r:id="rId3"/>
    <p:sldId id="401" r:id="rId4"/>
    <p:sldId id="391" r:id="rId5"/>
    <p:sldId id="392" r:id="rId6"/>
    <p:sldId id="393" r:id="rId7"/>
    <p:sldId id="394" r:id="rId8"/>
    <p:sldId id="395" r:id="rId9"/>
    <p:sldId id="396" r:id="rId10"/>
    <p:sldId id="397" r:id="rId11"/>
    <p:sldId id="398" r:id="rId12"/>
    <p:sldId id="399" r:id="rId13"/>
    <p:sldId id="400" r:id="rId14"/>
    <p:sldId id="351" r:id="rId15"/>
    <p:sldId id="342" r:id="rId16"/>
    <p:sldId id="331" r:id="rId17"/>
    <p:sldId id="337" r:id="rId18"/>
    <p:sldId id="363" r:id="rId19"/>
    <p:sldId id="364" r:id="rId20"/>
    <p:sldId id="389" r:id="rId21"/>
    <p:sldId id="339" r:id="rId22"/>
    <p:sldId id="365" r:id="rId23"/>
    <p:sldId id="366" r:id="rId24"/>
    <p:sldId id="369" r:id="rId25"/>
    <p:sldId id="367" r:id="rId26"/>
    <p:sldId id="370" r:id="rId27"/>
    <p:sldId id="371" r:id="rId28"/>
    <p:sldId id="378" r:id="rId29"/>
    <p:sldId id="377" r:id="rId30"/>
    <p:sldId id="343" r:id="rId31"/>
    <p:sldId id="372" r:id="rId32"/>
    <p:sldId id="373" r:id="rId33"/>
    <p:sldId id="374" r:id="rId34"/>
    <p:sldId id="376" r:id="rId35"/>
    <p:sldId id="379" r:id="rId36"/>
    <p:sldId id="381" r:id="rId37"/>
    <p:sldId id="380" r:id="rId38"/>
    <p:sldId id="383" r:id="rId39"/>
    <p:sldId id="382" r:id="rId40"/>
    <p:sldId id="385" r:id="rId41"/>
    <p:sldId id="384" r:id="rId42"/>
    <p:sldId id="387" r:id="rId43"/>
    <p:sldId id="386" r:id="rId44"/>
    <p:sldId id="3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CC"/>
    <a:srgbClr val="99FFCC"/>
    <a:srgbClr val="66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1" autoAdjust="0"/>
    <p:restoredTop sz="94660"/>
  </p:normalViewPr>
  <p:slideViewPr>
    <p:cSldViewPr>
      <p:cViewPr varScale="1">
        <p:scale>
          <a:sx n="75" d="100"/>
          <a:sy n="75" d="100"/>
        </p:scale>
        <p:origin x="-5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10/12/2019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10/12/2019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85800"/>
            <a:ext cx="5638800" cy="1066800"/>
          </a:xfrm>
        </p:spPr>
        <p:txBody>
          <a:bodyPr>
            <a:normAutofit/>
          </a:bodyPr>
          <a:lstStyle/>
          <a:p>
            <a:r>
              <a:rPr lang="vi-VN" b="1" dirty="0" smtClean="0"/>
              <a:t>Thiết kế mạch LLC</a:t>
            </a:r>
            <a:endParaRPr lang="en-US" b="1" dirty="0"/>
          </a:p>
        </p:txBody>
      </p:sp>
      <p:sp>
        <p:nvSpPr>
          <p:cNvPr id="3" name="Subtitle 2"/>
          <p:cNvSpPr>
            <a:spLocks noGrp="1"/>
          </p:cNvSpPr>
          <p:nvPr>
            <p:ph type="subTitle" idx="1"/>
          </p:nvPr>
        </p:nvSpPr>
        <p:spPr>
          <a:xfrm>
            <a:off x="914400" y="2133600"/>
            <a:ext cx="5791200" cy="2514600"/>
          </a:xfrm>
        </p:spPr>
        <p:txBody>
          <a:bodyPr>
            <a:noAutofit/>
          </a:bodyPr>
          <a:lstStyle/>
          <a:p>
            <a:pPr marL="514350" indent="-514350" algn="l">
              <a:buAutoNum type="arabicPeriod"/>
            </a:pPr>
            <a:r>
              <a:rPr lang="en-US" b="1" dirty="0" err="1" smtClean="0">
                <a:solidFill>
                  <a:schemeClr val="tx1"/>
                </a:solidFill>
              </a:rPr>
              <a:t>Sơ</a:t>
            </a:r>
            <a:r>
              <a:rPr lang="en-US" b="1" dirty="0" smtClean="0">
                <a:solidFill>
                  <a:schemeClr val="tx1"/>
                </a:solidFill>
              </a:rPr>
              <a:t> </a:t>
            </a:r>
            <a:r>
              <a:rPr lang="en-US" b="1" dirty="0" err="1" smtClean="0">
                <a:solidFill>
                  <a:schemeClr val="tx1"/>
                </a:solidFill>
              </a:rPr>
              <a:t>đồ</a:t>
            </a:r>
            <a:r>
              <a:rPr lang="en-US" b="1" dirty="0" smtClean="0">
                <a:solidFill>
                  <a:schemeClr val="tx1"/>
                </a:solidFill>
              </a:rPr>
              <a:t> </a:t>
            </a:r>
            <a:r>
              <a:rPr lang="en-US" b="1" dirty="0" err="1" smtClean="0">
                <a:solidFill>
                  <a:schemeClr val="tx1"/>
                </a:solidFill>
              </a:rPr>
              <a:t>khối</a:t>
            </a:r>
            <a:r>
              <a:rPr lang="en-US" b="1" dirty="0" smtClean="0">
                <a:solidFill>
                  <a:schemeClr val="tx1"/>
                </a:solidFill>
              </a:rPr>
              <a:t> </a:t>
            </a:r>
            <a:r>
              <a:rPr lang="en-US" b="1" dirty="0" err="1" smtClean="0">
                <a:solidFill>
                  <a:schemeClr val="tx1"/>
                </a:solidFill>
              </a:rPr>
              <a:t>tổng</a:t>
            </a:r>
            <a:r>
              <a:rPr lang="en-US" b="1" dirty="0" smtClean="0">
                <a:solidFill>
                  <a:schemeClr val="tx1"/>
                </a:solidFill>
              </a:rPr>
              <a:t> </a:t>
            </a:r>
            <a:r>
              <a:rPr lang="en-US" b="1" dirty="0" err="1" smtClean="0">
                <a:solidFill>
                  <a:schemeClr val="tx1"/>
                </a:solidFill>
              </a:rPr>
              <a:t>quát</a:t>
            </a:r>
            <a:endParaRPr lang="en-US" b="1" dirty="0" smtClean="0">
              <a:solidFill>
                <a:schemeClr val="tx1"/>
              </a:solidFill>
            </a:endParaRPr>
          </a:p>
          <a:p>
            <a:pPr marL="514350" indent="-514350" algn="l">
              <a:buAutoNum type="arabicPeriod"/>
            </a:pP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lý</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đại</a:t>
            </a:r>
            <a:r>
              <a:rPr lang="en-US" b="1" dirty="0" smtClean="0">
                <a:solidFill>
                  <a:schemeClr val="tx1"/>
                </a:solidFill>
              </a:rPr>
              <a:t> </a:t>
            </a:r>
            <a:r>
              <a:rPr lang="en-US" b="1" dirty="0" err="1" smtClean="0">
                <a:solidFill>
                  <a:schemeClr val="tx1"/>
                </a:solidFill>
              </a:rPr>
              <a:t>lượng</a:t>
            </a:r>
            <a:r>
              <a:rPr lang="en-US" b="1" dirty="0" smtClean="0">
                <a:solidFill>
                  <a:schemeClr val="tx1"/>
                </a:solidFill>
              </a:rPr>
              <a:t> </a:t>
            </a:r>
            <a:r>
              <a:rPr lang="en-US" b="1" dirty="0" err="1" smtClean="0">
                <a:solidFill>
                  <a:schemeClr val="tx1"/>
                </a:solidFill>
              </a:rPr>
              <a:t>đặc</a:t>
            </a:r>
            <a:r>
              <a:rPr lang="en-US" b="1" dirty="0" smtClean="0">
                <a:solidFill>
                  <a:schemeClr val="tx1"/>
                </a:solidFill>
              </a:rPr>
              <a:t> </a:t>
            </a:r>
            <a:r>
              <a:rPr lang="en-US" b="1" dirty="0" err="1" smtClean="0">
                <a:solidFill>
                  <a:schemeClr val="tx1"/>
                </a:solidFill>
              </a:rPr>
              <a:t>trưng</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Dạnh điện áp mạch PFC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458200" cy="2178368"/>
          </a:xfrm>
          <a:prstGeom prst="rect">
            <a:avLst/>
          </a:prstGeom>
          <a:noFill/>
          <a:ln>
            <a:noFill/>
          </a:ln>
        </p:spPr>
      </p:pic>
    </p:spTree>
    <p:extLst>
      <p:ext uri="{BB962C8B-B14F-4D97-AF65-F5344CB8AC3E}">
        <p14:creationId xmlns:p14="http://schemas.microsoft.com/office/powerpoint/2010/main" val="56692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500060" y="1362238"/>
            <a:ext cx="8305800" cy="457200"/>
          </a:xfrm>
        </p:spPr>
        <p:txBody>
          <a:bodyPr>
            <a:normAutofit/>
          </a:bodyPr>
          <a:lstStyle/>
          <a:p>
            <a:pPr marL="0" indent="0">
              <a:buNone/>
            </a:pPr>
            <a:r>
              <a:rPr lang="vi-VN" sz="2400" dirty="0" smtClean="0"/>
              <a:t>Ưu, nhược điểm của các chế độ điều khiển PFC [PF9]</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71" y="1858853"/>
            <a:ext cx="79343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58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365344" y="1328737"/>
            <a:ext cx="8305800" cy="533400"/>
          </a:xfrm>
        </p:spPr>
        <p:txBody>
          <a:bodyPr>
            <a:normAutofit/>
          </a:bodyPr>
          <a:lstStyle/>
          <a:p>
            <a:pPr marL="0" indent="0">
              <a:buNone/>
            </a:pPr>
            <a:r>
              <a:rPr lang="vi-VN" sz="2400" dirty="0"/>
              <a:t>Ưu, nhược điểm của các chế độ điều khiển PFC</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58853"/>
            <a:ext cx="80867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6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399392" y="1233487"/>
            <a:ext cx="8305800" cy="609600"/>
          </a:xfrm>
        </p:spPr>
        <p:txBody>
          <a:bodyPr>
            <a:normAutofit/>
          </a:bodyPr>
          <a:lstStyle/>
          <a:p>
            <a:pPr marL="0" indent="0">
              <a:buNone/>
            </a:pPr>
            <a:r>
              <a:rPr lang="vi-VN" sz="2400" dirty="0"/>
              <a:t>Ưu, nhược điểm của các chế độ điều khiển PFC</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843087"/>
            <a:ext cx="81629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19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3810000" cy="715962"/>
          </a:xfrm>
          <a:solidFill>
            <a:srgbClr val="FFFF00"/>
          </a:solidFill>
        </p:spPr>
        <p:txBody>
          <a:bodyPr vert="horz" lIns="91440" tIns="45720" rIns="91440" bIns="45720" rtlCol="0" anchor="ctr">
            <a:normAutofit fontScale="90000"/>
          </a:bodyPr>
          <a:lstStyle/>
          <a:p>
            <a:r>
              <a:rPr lang="vi-VN" b="1" dirty="0" smtClean="0"/>
              <a:t>2 </a:t>
            </a:r>
            <a:r>
              <a:rPr lang="vi-VN" b="1" dirty="0" smtClean="0"/>
              <a:t>Nguyên lý </a:t>
            </a:r>
            <a:endParaRPr lang="en-US" b="1" dirty="0"/>
          </a:p>
        </p:txBody>
      </p:sp>
      <p:sp>
        <p:nvSpPr>
          <p:cNvPr id="3" name="Content Placeholder 2"/>
          <p:cNvSpPr>
            <a:spLocks noGrp="1"/>
          </p:cNvSpPr>
          <p:nvPr>
            <p:ph idx="1"/>
          </p:nvPr>
        </p:nvSpPr>
        <p:spPr>
          <a:xfrm>
            <a:off x="457200" y="1219200"/>
            <a:ext cx="8229600" cy="533400"/>
          </a:xfrm>
        </p:spPr>
        <p:txBody>
          <a:bodyPr>
            <a:normAutofit/>
          </a:bodyPr>
          <a:lstStyle/>
          <a:p>
            <a:pPr marL="0" indent="0">
              <a:buNone/>
            </a:pPr>
            <a:r>
              <a:rPr lang="vi-VN" sz="2400" dirty="0" smtClean="0"/>
              <a:t>Các sơ đồ cộng hưởng thường gặp mạch Resonant</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82307" y="1752599"/>
            <a:ext cx="5551805" cy="4397375"/>
          </a:xfrm>
          <a:prstGeom prst="rect">
            <a:avLst/>
          </a:prstGeom>
          <a:noFill/>
          <a:ln>
            <a:noFill/>
          </a:ln>
        </p:spPr>
      </p:pic>
      <p:sp>
        <p:nvSpPr>
          <p:cNvPr id="7" name="Content Placeholder 2"/>
          <p:cNvSpPr txBox="1">
            <a:spLocks/>
          </p:cNvSpPr>
          <p:nvPr/>
        </p:nvSpPr>
        <p:spPr>
          <a:xfrm>
            <a:off x="5334000" y="5029199"/>
            <a:ext cx="3048000" cy="91757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Mạch này thường dùng trong các driver</a:t>
            </a:r>
            <a:endParaRPr lang="vi-VN" sz="2400" dirty="0"/>
          </a:p>
        </p:txBody>
      </p:sp>
    </p:spTree>
    <p:extLst>
      <p:ext uri="{BB962C8B-B14F-4D97-AF65-F5344CB8AC3E}">
        <p14:creationId xmlns:p14="http://schemas.microsoft.com/office/powerpoint/2010/main" val="288027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57" y="228600"/>
            <a:ext cx="4869747" cy="868362"/>
          </a:xfrm>
          <a:solidFill>
            <a:srgbClr val="FFFF00"/>
          </a:solidFill>
        </p:spPr>
        <p:txBody>
          <a:bodyPr vert="horz" lIns="91440" tIns="45720" rIns="91440" bIns="45720" rtlCol="0" anchor="ctr">
            <a:normAutofit/>
          </a:bodyPr>
          <a:lstStyle/>
          <a:p>
            <a:r>
              <a:rPr lang="vi-VN" b="1" dirty="0" smtClean="0"/>
              <a:t>2. </a:t>
            </a:r>
            <a:r>
              <a:rPr lang="vi-VN" b="1" dirty="0" smtClean="0"/>
              <a:t>Nguyên lý </a:t>
            </a:r>
            <a:endParaRPr lang="en-US" b="1" dirty="0"/>
          </a:p>
        </p:txBody>
      </p:sp>
      <p:sp>
        <p:nvSpPr>
          <p:cNvPr id="3" name="Content Placeholder 2"/>
          <p:cNvSpPr>
            <a:spLocks noGrp="1"/>
          </p:cNvSpPr>
          <p:nvPr>
            <p:ph idx="1"/>
          </p:nvPr>
        </p:nvSpPr>
        <p:spPr>
          <a:xfrm>
            <a:off x="309562" y="1219200"/>
            <a:ext cx="8229600" cy="838200"/>
          </a:xfrm>
        </p:spPr>
        <p:txBody>
          <a:bodyPr>
            <a:normAutofit/>
          </a:bodyPr>
          <a:lstStyle/>
          <a:p>
            <a:pPr marL="0" indent="0">
              <a:buNone/>
            </a:pPr>
            <a:r>
              <a:rPr lang="vi-VN" sz="2400" dirty="0" smtClean="0"/>
              <a:t>Đại đa số các sơ đồ mạch cộng hưởng người ta dùng mạch cộng hưởng LLC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a:p>
        </p:txBody>
      </p:sp>
      <p:grpSp>
        <p:nvGrpSpPr>
          <p:cNvPr id="6" name="Group 5"/>
          <p:cNvGrpSpPr/>
          <p:nvPr/>
        </p:nvGrpSpPr>
        <p:grpSpPr>
          <a:xfrm>
            <a:off x="280987" y="2344079"/>
            <a:ext cx="5143500" cy="3343275"/>
            <a:chOff x="0" y="0"/>
            <a:chExt cx="5248275" cy="33147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48275" cy="2971800"/>
            </a:xfrm>
            <a:prstGeom prst="rect">
              <a:avLst/>
            </a:prstGeom>
            <a:noFill/>
            <a:ln>
              <a:noFill/>
            </a:ln>
          </p:spPr>
        </p:pic>
        <p:sp>
          <p:nvSpPr>
            <p:cNvPr id="8" name="Text Box 7"/>
            <p:cNvSpPr txBox="1"/>
            <p:nvPr/>
          </p:nvSpPr>
          <p:spPr>
            <a:xfrm>
              <a:off x="533400" y="2905125"/>
              <a:ext cx="4591050" cy="409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vi-VN" sz="1400" dirty="0">
                  <a:effectLst/>
                  <a:latin typeface="Times New Roman"/>
                  <a:ea typeface="Times New Roman"/>
                </a:rPr>
                <a:t>Hình 1</a:t>
              </a:r>
              <a:r>
                <a:rPr lang="en-US" sz="1400" dirty="0">
                  <a:effectLst/>
                  <a:latin typeface="Times New Roman"/>
                  <a:ea typeface="Times New Roman"/>
                </a:rPr>
                <a:t>5</a:t>
              </a:r>
              <a:r>
                <a:rPr lang="vi-VN" sz="1400" dirty="0">
                  <a:effectLst/>
                  <a:latin typeface="Times New Roman"/>
                  <a:ea typeface="Times New Roman"/>
                </a:rPr>
                <a:t> Sơ đồ mạch cộng hưởng LLC nửa cầu điển hình</a:t>
              </a: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655310" y="3438194"/>
            <a:ext cx="2345689" cy="922401"/>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655310" y="5240610"/>
            <a:ext cx="2867342" cy="855389"/>
          </a:xfrm>
          <a:prstGeom prst="rect">
            <a:avLst/>
          </a:prstGeom>
          <a:noFill/>
          <a:ln>
            <a:noFill/>
          </a:ln>
        </p:spPr>
      </p:pic>
      <p:sp>
        <p:nvSpPr>
          <p:cNvPr id="11" name="Content Placeholder 2"/>
          <p:cNvSpPr txBox="1">
            <a:spLocks/>
          </p:cNvSpPr>
          <p:nvPr/>
        </p:nvSpPr>
        <p:spPr>
          <a:xfrm>
            <a:off x="5655310" y="2286000"/>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Hai tần số cộng hưởng</a:t>
            </a:r>
            <a:endParaRPr lang="vi-VN" sz="2400" dirty="0"/>
          </a:p>
        </p:txBody>
      </p:sp>
      <p:sp>
        <p:nvSpPr>
          <p:cNvPr id="12" name="Content Placeholder 2"/>
          <p:cNvSpPr txBox="1">
            <a:spLocks/>
          </p:cNvSpPr>
          <p:nvPr/>
        </p:nvSpPr>
        <p:spPr>
          <a:xfrm>
            <a:off x="5655310" y="276632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a:t>f</a:t>
            </a:r>
            <a:r>
              <a:rPr lang="vi-VN" sz="2400" baseline="-25000" dirty="0" smtClean="0"/>
              <a:t>r1</a:t>
            </a:r>
            <a:r>
              <a:rPr lang="vi-VN" sz="2400" dirty="0" smtClean="0"/>
              <a:t> – tần số cộng hưởng khi </a:t>
            </a:r>
            <a:r>
              <a:rPr lang="vi-VN" sz="2400" dirty="0" smtClean="0">
                <a:solidFill>
                  <a:srgbClr val="FF0000"/>
                </a:solidFill>
              </a:rPr>
              <a:t>hoạt động có tải</a:t>
            </a:r>
            <a:endParaRPr lang="vi-VN" sz="2400" dirty="0">
              <a:solidFill>
                <a:srgbClr val="FF0000"/>
              </a:solidFill>
            </a:endParaRPr>
          </a:p>
        </p:txBody>
      </p:sp>
      <p:sp>
        <p:nvSpPr>
          <p:cNvPr id="13" name="Content Placeholder 2"/>
          <p:cNvSpPr txBox="1">
            <a:spLocks/>
          </p:cNvSpPr>
          <p:nvPr/>
        </p:nvSpPr>
        <p:spPr>
          <a:xfrm>
            <a:off x="5655310" y="431113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f</a:t>
            </a:r>
            <a:r>
              <a:rPr lang="vi-VN" sz="2400" baseline="-25000" dirty="0" smtClean="0"/>
              <a:t>r2</a:t>
            </a:r>
            <a:r>
              <a:rPr lang="vi-VN" sz="2400" dirty="0" smtClean="0"/>
              <a:t> – tần số cộng hưởng khi </a:t>
            </a:r>
            <a:r>
              <a:rPr lang="vi-VN" sz="2400" dirty="0" smtClean="0">
                <a:solidFill>
                  <a:srgbClr val="FF0000"/>
                </a:solidFill>
              </a:rPr>
              <a:t>hoạt động không tải</a:t>
            </a:r>
            <a:endParaRPr lang="vi-VN" sz="2400" dirty="0">
              <a:solidFill>
                <a:srgbClr val="FF0000"/>
              </a:solidFill>
            </a:endParaRPr>
          </a:p>
        </p:txBody>
      </p:sp>
    </p:spTree>
    <p:extLst>
      <p:ext uri="{BB962C8B-B14F-4D97-AF65-F5344CB8AC3E}">
        <p14:creationId xmlns:p14="http://schemas.microsoft.com/office/powerpoint/2010/main" val="194147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4495800" cy="792162"/>
          </a:xfrm>
          <a:solidFill>
            <a:srgbClr val="FFFF00"/>
          </a:solidFill>
        </p:spPr>
        <p:txBody>
          <a:bodyPr vert="horz" lIns="91440" tIns="45720" rIns="91440" bIns="45720" rtlCol="0" anchor="ctr">
            <a:normAutofit/>
          </a:bodyPr>
          <a:lstStyle/>
          <a:p>
            <a:r>
              <a:rPr lang="vi-VN" b="1" dirty="0" smtClean="0"/>
              <a:t>2. </a:t>
            </a:r>
            <a:r>
              <a:rPr lang="vi-VN" b="1" dirty="0" smtClean="0"/>
              <a:t>Nguyên lý </a:t>
            </a:r>
            <a:endParaRPr lang="en-US" b="1" dirty="0"/>
          </a:p>
        </p:txBody>
      </p:sp>
      <p:sp>
        <p:nvSpPr>
          <p:cNvPr id="3" name="Content Placeholder 2"/>
          <p:cNvSpPr>
            <a:spLocks noGrp="1"/>
          </p:cNvSpPr>
          <p:nvPr>
            <p:ph idx="1"/>
          </p:nvPr>
        </p:nvSpPr>
        <p:spPr>
          <a:xfrm>
            <a:off x="457200" y="1524000"/>
            <a:ext cx="8305800" cy="3810000"/>
          </a:xfrm>
        </p:spPr>
        <p:txBody>
          <a:bodyPr>
            <a:normAutofit/>
          </a:bodyPr>
          <a:lstStyle/>
          <a:p>
            <a:pPr marL="0" indent="0">
              <a:spcBef>
                <a:spcPts val="1800"/>
              </a:spcBef>
              <a:buNone/>
            </a:pPr>
            <a:r>
              <a:rPr lang="vi-VN" sz="2400" dirty="0"/>
              <a:t>Mạch có thể hoạt động trong vùng tần số chuyển mạch: </a:t>
            </a:r>
            <a:endParaRPr lang="vi-VN" sz="2400" dirty="0" smtClean="0"/>
          </a:p>
          <a:p>
            <a:pPr>
              <a:spcBef>
                <a:spcPts val="1800"/>
              </a:spcBef>
            </a:pPr>
            <a:r>
              <a:rPr lang="vi-VN" sz="2400" dirty="0"/>
              <a:t>B</a:t>
            </a:r>
            <a:r>
              <a:rPr lang="vi-VN" sz="2400" dirty="0" smtClean="0"/>
              <a:t>ằng </a:t>
            </a:r>
            <a:r>
              <a:rPr lang="vi-VN" sz="2400" dirty="0"/>
              <a:t>tần số cộng hưởng cơ bản  f</a:t>
            </a:r>
            <a:r>
              <a:rPr lang="vi-VN" sz="2400" baseline="-25000" dirty="0"/>
              <a:t>s</a:t>
            </a:r>
            <a:r>
              <a:rPr lang="vi-VN" sz="2400" dirty="0"/>
              <a:t>=f</a:t>
            </a:r>
            <a:r>
              <a:rPr lang="vi-VN" sz="2400" baseline="-25000" dirty="0"/>
              <a:t>r1</a:t>
            </a:r>
            <a:r>
              <a:rPr lang="vi-VN" sz="2400" dirty="0"/>
              <a:t>, </a:t>
            </a:r>
            <a:endParaRPr lang="vi-VN" sz="2400" dirty="0" smtClean="0"/>
          </a:p>
          <a:p>
            <a:pPr>
              <a:spcBef>
                <a:spcPts val="1800"/>
              </a:spcBef>
            </a:pPr>
            <a:r>
              <a:rPr lang="vi-VN" sz="2400" dirty="0"/>
              <a:t>N</a:t>
            </a:r>
            <a:r>
              <a:rPr lang="vi-VN" sz="2400" dirty="0" smtClean="0"/>
              <a:t>hỏ </a:t>
            </a:r>
            <a:r>
              <a:rPr lang="vi-VN" sz="2400" dirty="0"/>
              <a:t>hơn tần số cộng hưởng cơ bản f</a:t>
            </a:r>
            <a:r>
              <a:rPr lang="vi-VN" sz="2400" baseline="-25000" dirty="0"/>
              <a:t>s</a:t>
            </a:r>
            <a:r>
              <a:rPr lang="vi-VN" sz="2400" dirty="0"/>
              <a:t>&lt;f</a:t>
            </a:r>
            <a:r>
              <a:rPr lang="vi-VN" sz="2400" baseline="-25000" dirty="0"/>
              <a:t>r1</a:t>
            </a:r>
            <a:r>
              <a:rPr lang="vi-VN" sz="2400" dirty="0"/>
              <a:t>, </a:t>
            </a:r>
            <a:endParaRPr lang="vi-VN" sz="2400" dirty="0" smtClean="0"/>
          </a:p>
          <a:p>
            <a:pPr>
              <a:spcBef>
                <a:spcPts val="1800"/>
              </a:spcBef>
            </a:pPr>
            <a:r>
              <a:rPr lang="vi-VN" sz="2400" dirty="0"/>
              <a:t>V</a:t>
            </a:r>
            <a:r>
              <a:rPr lang="vi-VN" sz="2400" dirty="0" smtClean="0"/>
              <a:t>à </a:t>
            </a:r>
            <a:r>
              <a:rPr lang="vi-VN" sz="2400" dirty="0"/>
              <a:t>lớn hơn tần số cộng hưởng cơ bản  f</a:t>
            </a:r>
            <a:r>
              <a:rPr lang="vi-VN" sz="2400" baseline="-25000" dirty="0"/>
              <a:t>s</a:t>
            </a:r>
            <a:r>
              <a:rPr lang="vi-VN" sz="2400" dirty="0"/>
              <a:t>&gt;f</a:t>
            </a:r>
            <a:r>
              <a:rPr lang="vi-VN" sz="2400" baseline="-25000" dirty="0"/>
              <a:t>r1</a:t>
            </a:r>
            <a:r>
              <a:rPr lang="vi-VN" sz="2400" dirty="0"/>
              <a:t>. </a:t>
            </a:r>
            <a:endParaRPr lang="vi-VN" sz="2400" dirty="0" smtClean="0"/>
          </a:p>
          <a:p>
            <a:pPr marL="0" indent="0">
              <a:spcBef>
                <a:spcPts val="1800"/>
              </a:spcBef>
              <a:buNone/>
            </a:pPr>
            <a:r>
              <a:rPr lang="vi-VN" sz="2400" dirty="0" smtClean="0"/>
              <a:t>Dưới </a:t>
            </a:r>
            <a:r>
              <a:rPr lang="vi-VN" sz="2400" dirty="0"/>
              <a:t>đây </a:t>
            </a:r>
            <a:r>
              <a:rPr lang="vi-VN" sz="2400" dirty="0" smtClean="0"/>
              <a:t>xem xét hoạt </a:t>
            </a:r>
            <a:r>
              <a:rPr lang="vi-VN" sz="2400" dirty="0"/>
              <a:t>động tương ứng ba loại tần số này</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spTree>
    <p:extLst>
      <p:ext uri="{BB962C8B-B14F-4D97-AF65-F5344CB8AC3E}">
        <p14:creationId xmlns:p14="http://schemas.microsoft.com/office/powerpoint/2010/main" val="335929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3581400" cy="792162"/>
          </a:xfrm>
          <a:solidFill>
            <a:srgbClr val="FFFF00"/>
          </a:solidFill>
        </p:spPr>
        <p:txBody>
          <a:bodyPr vert="horz" lIns="91440" tIns="45720" rIns="91440" bIns="45720" rtlCol="0" anchor="ctr">
            <a:normAutofit/>
          </a:bodyPr>
          <a:lstStyle/>
          <a:p>
            <a:r>
              <a:rPr lang="vi-VN" dirty="0" smtClean="0"/>
              <a:t>2 </a:t>
            </a:r>
            <a:r>
              <a:rPr lang="vi-VN" dirty="0" smtClean="0"/>
              <a:t>Nguyên lý </a:t>
            </a:r>
            <a:endParaRPr lang="en-US" b="1" dirty="0"/>
          </a:p>
        </p:txBody>
      </p:sp>
      <p:sp>
        <p:nvSpPr>
          <p:cNvPr id="3" name="Content Placeholder 2"/>
          <p:cNvSpPr>
            <a:spLocks noGrp="1"/>
          </p:cNvSpPr>
          <p:nvPr>
            <p:ph idx="1"/>
          </p:nvPr>
        </p:nvSpPr>
        <p:spPr>
          <a:xfrm>
            <a:off x="419098" y="12192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92946" y="1676400"/>
            <a:ext cx="5703254" cy="4495800"/>
          </a:xfrm>
          <a:prstGeom prst="rect">
            <a:avLst/>
          </a:prstGeom>
          <a:noFill/>
          <a:ln>
            <a:noFill/>
          </a:ln>
        </p:spPr>
      </p:pic>
      <p:grpSp>
        <p:nvGrpSpPr>
          <p:cNvPr id="7" name="Group 6"/>
          <p:cNvGrpSpPr/>
          <p:nvPr/>
        </p:nvGrpSpPr>
        <p:grpSpPr>
          <a:xfrm>
            <a:off x="604158" y="3200400"/>
            <a:ext cx="2367642" cy="1477328"/>
            <a:chOff x="664029" y="3200400"/>
            <a:chExt cx="2367642" cy="1477328"/>
          </a:xfrm>
        </p:grpSpPr>
        <p:sp>
          <p:nvSpPr>
            <p:cNvPr id="9" name="TextBox 8"/>
            <p:cNvSpPr txBox="1"/>
            <p:nvPr/>
          </p:nvSpPr>
          <p:spPr>
            <a:xfrm>
              <a:off x="664029" y="3200400"/>
              <a:ext cx="990600" cy="1477328"/>
            </a:xfrm>
            <a:prstGeom prst="rect">
              <a:avLst/>
            </a:prstGeom>
            <a:noFill/>
          </p:spPr>
          <p:txBody>
            <a:bodyPr wrap="square" rtlCol="0">
              <a:spAutoFit/>
            </a:bodyPr>
            <a:lstStyle/>
            <a:p>
              <a:r>
                <a:rPr lang="en-US" dirty="0" err="1" smtClean="0"/>
                <a:t>Dòng</a:t>
              </a:r>
              <a:r>
                <a:rPr lang="en-US" dirty="0" smtClean="0"/>
                <a:t> </a:t>
              </a:r>
              <a:r>
                <a:rPr lang="en-US" dirty="0" err="1" smtClean="0"/>
                <a:t>điện</a:t>
              </a:r>
              <a:r>
                <a:rPr lang="en-US" dirty="0" smtClean="0"/>
                <a:t> </a:t>
              </a:r>
              <a:r>
                <a:rPr lang="en-US" dirty="0" err="1" smtClean="0"/>
                <a:t>cộng</a:t>
              </a:r>
              <a:r>
                <a:rPr lang="en-US" dirty="0" smtClean="0"/>
                <a:t> </a:t>
              </a:r>
              <a:r>
                <a:rPr lang="en-US" dirty="0" err="1" smtClean="0"/>
                <a:t>hưởng</a:t>
              </a:r>
              <a:r>
                <a:rPr lang="en-US" dirty="0" smtClean="0"/>
                <a:t> </a:t>
              </a:r>
              <a:r>
                <a:rPr lang="en-US" dirty="0" err="1" smtClean="0"/>
                <a:t>hình</a:t>
              </a:r>
              <a:r>
                <a:rPr lang="en-US" dirty="0" smtClean="0"/>
                <a:t> sin</a:t>
              </a:r>
              <a:endParaRPr lang="vi-VN" dirty="0"/>
            </a:p>
          </p:txBody>
        </p:sp>
        <p:cxnSp>
          <p:nvCxnSpPr>
            <p:cNvPr id="10" name="Straight Arrow Connector 9"/>
            <p:cNvCxnSpPr/>
            <p:nvPr/>
          </p:nvCxnSpPr>
          <p:spPr>
            <a:xfrm>
              <a:off x="1295400" y="3733800"/>
              <a:ext cx="1736271" cy="190500"/>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028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19600" cy="868362"/>
          </a:xfrm>
          <a:solidFill>
            <a:srgbClr val="FFFF00"/>
          </a:solidFill>
        </p:spPr>
        <p:txBody>
          <a:bodyPr vert="horz" lIns="91440" tIns="45720" rIns="91440" bIns="45720" rtlCol="0" anchor="ctr">
            <a:normAutofit/>
          </a:bodyPr>
          <a:lstStyle/>
          <a:p>
            <a:r>
              <a:rPr lang="vi-VN" dirty="0" smtClean="0"/>
              <a:t>2 </a:t>
            </a:r>
            <a:r>
              <a:rPr lang="vi-VN" dirty="0" smtClean="0"/>
              <a:t>Nguyên lý </a:t>
            </a:r>
            <a:endParaRPr lang="en-US" b="1" dirty="0"/>
          </a:p>
        </p:txBody>
      </p:sp>
      <p:sp>
        <p:nvSpPr>
          <p:cNvPr id="3" name="Content Placeholder 2"/>
          <p:cNvSpPr>
            <a:spLocks noGrp="1"/>
          </p:cNvSpPr>
          <p:nvPr>
            <p:ph idx="1"/>
          </p:nvPr>
        </p:nvSpPr>
        <p:spPr>
          <a:xfrm>
            <a:off x="457200" y="12192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&gt;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6705600" cy="4756549"/>
          </a:xfrm>
          <a:prstGeom prst="rect">
            <a:avLst/>
          </a:prstGeom>
          <a:noFill/>
          <a:ln>
            <a:noFill/>
          </a:ln>
        </p:spPr>
      </p:pic>
      <p:grpSp>
        <p:nvGrpSpPr>
          <p:cNvPr id="7" name="Group 6"/>
          <p:cNvGrpSpPr/>
          <p:nvPr/>
        </p:nvGrpSpPr>
        <p:grpSpPr>
          <a:xfrm>
            <a:off x="533400" y="3657600"/>
            <a:ext cx="1850571" cy="1754326"/>
            <a:chOff x="664029" y="3200400"/>
            <a:chExt cx="1850571" cy="1754326"/>
          </a:xfrm>
        </p:grpSpPr>
        <p:sp>
          <p:nvSpPr>
            <p:cNvPr id="8" name="TextBox 7"/>
            <p:cNvSpPr txBox="1"/>
            <p:nvPr/>
          </p:nvSpPr>
          <p:spPr>
            <a:xfrm>
              <a:off x="664029" y="3200400"/>
              <a:ext cx="990600" cy="1754326"/>
            </a:xfrm>
            <a:prstGeom prst="rect">
              <a:avLst/>
            </a:prstGeom>
            <a:noFill/>
          </p:spPr>
          <p:txBody>
            <a:bodyPr wrap="square" rtlCol="0">
              <a:spAutoFit/>
            </a:bodyPr>
            <a:lstStyle/>
            <a:p>
              <a:r>
                <a:rPr lang="en-US" dirty="0" err="1" smtClean="0"/>
                <a:t>Dòng</a:t>
              </a:r>
              <a:r>
                <a:rPr lang="en-US" dirty="0" smtClean="0"/>
                <a:t> </a:t>
              </a:r>
              <a:r>
                <a:rPr lang="en-US" dirty="0" err="1" smtClean="0"/>
                <a:t>điện</a:t>
              </a:r>
              <a:r>
                <a:rPr lang="en-US" dirty="0" smtClean="0"/>
                <a:t> </a:t>
              </a:r>
              <a:r>
                <a:rPr lang="en-US" dirty="0" err="1" smtClean="0"/>
                <a:t>cộng</a:t>
              </a:r>
              <a:r>
                <a:rPr lang="en-US" dirty="0" smtClean="0"/>
                <a:t> </a:t>
              </a:r>
              <a:r>
                <a:rPr lang="en-US" dirty="0" err="1" smtClean="0"/>
                <a:t>hưởng</a:t>
              </a:r>
              <a:r>
                <a:rPr lang="en-US" dirty="0" smtClean="0"/>
                <a:t> </a:t>
              </a:r>
              <a:r>
                <a:rPr lang="en-US" dirty="0" err="1" smtClean="0"/>
                <a:t>không</a:t>
              </a:r>
              <a:r>
                <a:rPr lang="en-US" dirty="0" smtClean="0"/>
                <a:t> sin</a:t>
              </a:r>
              <a:endParaRPr lang="vi-VN" dirty="0"/>
            </a:p>
          </p:txBody>
        </p:sp>
        <p:cxnSp>
          <p:nvCxnSpPr>
            <p:cNvPr id="9" name="Straight Arrow Connector 8"/>
            <p:cNvCxnSpPr/>
            <p:nvPr/>
          </p:nvCxnSpPr>
          <p:spPr>
            <a:xfrm>
              <a:off x="1295400" y="3733800"/>
              <a:ext cx="1219200" cy="228600"/>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579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4267200" cy="944562"/>
          </a:xfrm>
          <a:solidFill>
            <a:srgbClr val="FFFF00"/>
          </a:solidFill>
        </p:spPr>
        <p:txBody>
          <a:bodyPr vert="horz" lIns="91440" tIns="45720" rIns="91440" bIns="45720" rtlCol="0" anchor="ctr">
            <a:normAutofit/>
          </a:bodyPr>
          <a:lstStyle/>
          <a:p>
            <a:r>
              <a:rPr lang="vi-VN" dirty="0"/>
              <a:t>2 Nguyên lý</a:t>
            </a:r>
            <a:endParaRPr lang="en-US" b="1" dirty="0"/>
          </a:p>
        </p:txBody>
      </p:sp>
      <p:sp>
        <p:nvSpPr>
          <p:cNvPr id="3" name="Content Placeholder 2"/>
          <p:cNvSpPr>
            <a:spLocks noGrp="1"/>
          </p:cNvSpPr>
          <p:nvPr>
            <p:ph idx="1"/>
          </p:nvPr>
        </p:nvSpPr>
        <p:spPr>
          <a:xfrm>
            <a:off x="457200" y="1524000"/>
            <a:ext cx="8305800" cy="685800"/>
          </a:xfrm>
        </p:spPr>
        <p:txBody>
          <a:bodyPr>
            <a:normAutofit/>
          </a:bodyPr>
          <a:lstStyle/>
          <a:p>
            <a:pPr marL="0" indent="0">
              <a:buNone/>
            </a:pPr>
            <a:r>
              <a:rPr lang="vi-VN" sz="2400" dirty="0" smtClean="0"/>
              <a:t>Các đường cong khi f</a:t>
            </a:r>
            <a:r>
              <a:rPr lang="vi-VN" sz="2400" baseline="-25000" dirty="0" smtClean="0"/>
              <a:t>r1</a:t>
            </a:r>
            <a:r>
              <a:rPr lang="vi-VN" sz="2400" dirty="0" smtClean="0"/>
              <a:t> &lt; f</a:t>
            </a:r>
            <a:r>
              <a:rPr lang="vi-VN" sz="2400" baseline="-25000" dirty="0" smtClean="0"/>
              <a:t>sw</a:t>
            </a:r>
            <a:r>
              <a:rPr lang="vi-VN" sz="2400" dirty="0" smtClean="0"/>
              <a:t>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6172200" cy="4476750"/>
          </a:xfrm>
          <a:prstGeom prst="rect">
            <a:avLst/>
          </a:prstGeom>
          <a:noFill/>
          <a:ln>
            <a:noFill/>
          </a:ln>
        </p:spPr>
      </p:pic>
      <p:grpSp>
        <p:nvGrpSpPr>
          <p:cNvPr id="10" name="Group 9"/>
          <p:cNvGrpSpPr/>
          <p:nvPr/>
        </p:nvGrpSpPr>
        <p:grpSpPr>
          <a:xfrm>
            <a:off x="664029" y="3200400"/>
            <a:ext cx="1850571" cy="1754326"/>
            <a:chOff x="664029" y="3200400"/>
            <a:chExt cx="1850571" cy="1754326"/>
          </a:xfrm>
        </p:grpSpPr>
        <p:sp>
          <p:nvSpPr>
            <p:cNvPr id="6" name="TextBox 5"/>
            <p:cNvSpPr txBox="1"/>
            <p:nvPr/>
          </p:nvSpPr>
          <p:spPr>
            <a:xfrm>
              <a:off x="664029" y="3200400"/>
              <a:ext cx="990600" cy="1754326"/>
            </a:xfrm>
            <a:prstGeom prst="rect">
              <a:avLst/>
            </a:prstGeom>
            <a:noFill/>
          </p:spPr>
          <p:txBody>
            <a:bodyPr wrap="square" rtlCol="0">
              <a:spAutoFit/>
            </a:bodyPr>
            <a:lstStyle/>
            <a:p>
              <a:r>
                <a:rPr lang="en-US" dirty="0" err="1" smtClean="0"/>
                <a:t>Dòng</a:t>
              </a:r>
              <a:r>
                <a:rPr lang="en-US" dirty="0" smtClean="0"/>
                <a:t> </a:t>
              </a:r>
              <a:r>
                <a:rPr lang="en-US" dirty="0" err="1" smtClean="0"/>
                <a:t>điện</a:t>
              </a:r>
              <a:r>
                <a:rPr lang="en-US" dirty="0" smtClean="0"/>
                <a:t> </a:t>
              </a:r>
              <a:r>
                <a:rPr lang="en-US" dirty="0" err="1" smtClean="0"/>
                <a:t>cộng</a:t>
              </a:r>
              <a:r>
                <a:rPr lang="en-US" dirty="0" smtClean="0"/>
                <a:t> </a:t>
              </a:r>
              <a:r>
                <a:rPr lang="en-US" dirty="0" err="1" smtClean="0"/>
                <a:t>hưởng</a:t>
              </a:r>
              <a:r>
                <a:rPr lang="en-US" dirty="0" smtClean="0"/>
                <a:t> </a:t>
              </a:r>
              <a:r>
                <a:rPr lang="en-US" dirty="0" err="1" smtClean="0"/>
                <a:t>không</a:t>
              </a:r>
              <a:r>
                <a:rPr lang="en-US" dirty="0" smtClean="0"/>
                <a:t> sin</a:t>
              </a:r>
              <a:endParaRPr lang="vi-VN" dirty="0"/>
            </a:p>
          </p:txBody>
        </p:sp>
        <p:cxnSp>
          <p:nvCxnSpPr>
            <p:cNvPr id="9" name="Straight Arrow Connector 8"/>
            <p:cNvCxnSpPr/>
            <p:nvPr/>
          </p:nvCxnSpPr>
          <p:spPr>
            <a:xfrm>
              <a:off x="1295400" y="3733800"/>
              <a:ext cx="1219200" cy="228600"/>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579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937" y="152400"/>
            <a:ext cx="3877955" cy="762000"/>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425824" y="914400"/>
            <a:ext cx="8458200" cy="1371600"/>
          </a:xfrm>
        </p:spPr>
        <p:txBody>
          <a:bodyPr>
            <a:noAutofit/>
          </a:bodyPr>
          <a:lstStyle/>
          <a:p>
            <a:pPr marL="0" indent="0" algn="just">
              <a:buNone/>
            </a:pPr>
            <a:r>
              <a:rPr lang="vi-VN" sz="2200" dirty="0" smtClean="0"/>
              <a:t>Driver </a:t>
            </a:r>
            <a:r>
              <a:rPr lang="vi-VN" sz="2200" dirty="0"/>
              <a:t>công suất cao phải đáp ứng yêu cầu nghiêm ngặt của các tiêu chuẩn về an toàn, về nhiễu và miễn nhiễm. Để đáp ứng các yêu cầu này các nhà chế tạo driver công suất đã lựa chọn các nguyên lý điều khiển như trên hình </a:t>
            </a:r>
            <a:r>
              <a:rPr lang="vi-VN" sz="2200" dirty="0" smtClean="0"/>
              <a:t>vẽ.</a:t>
            </a:r>
            <a:endParaRPr lang="vi-VN" sz="2200" dirty="0"/>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grpSp>
        <p:nvGrpSpPr>
          <p:cNvPr id="6" name="Group 5"/>
          <p:cNvGrpSpPr/>
          <p:nvPr/>
        </p:nvGrpSpPr>
        <p:grpSpPr>
          <a:xfrm>
            <a:off x="1665149" y="2438400"/>
            <a:ext cx="6411708" cy="3960200"/>
            <a:chOff x="0" y="0"/>
            <a:chExt cx="4995177" cy="3253339"/>
          </a:xfrm>
        </p:grpSpPr>
        <p:sp>
          <p:nvSpPr>
            <p:cNvPr id="7" name="Text Box 57"/>
            <p:cNvSpPr txBox="1"/>
            <p:nvPr/>
          </p:nvSpPr>
          <p:spPr>
            <a:xfrm>
              <a:off x="0" y="0"/>
              <a:ext cx="499491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Times New Roman"/>
                  <a:ea typeface="Arial"/>
                  <a:cs typeface="+mn-cs"/>
                </a:rPr>
                <a:t>LED driver công suất cao</a:t>
              </a:r>
              <a:endParaRPr kumimoji="0" lang="vi-VN"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nvGrpSpPr>
            <p:cNvPr id="8" name="Group 7"/>
            <p:cNvGrpSpPr/>
            <p:nvPr/>
          </p:nvGrpSpPr>
          <p:grpSpPr>
            <a:xfrm>
              <a:off x="9625" y="462012"/>
              <a:ext cx="461645" cy="2473960"/>
              <a:chOff x="0" y="0"/>
              <a:chExt cx="461645" cy="2474278"/>
            </a:xfrm>
          </p:grpSpPr>
          <p:sp>
            <p:nvSpPr>
              <p:cNvPr id="24" name="Text Box 59"/>
              <p:cNvSpPr txBox="1"/>
              <p:nvPr/>
            </p:nvSpPr>
            <p:spPr>
              <a:xfrm rot="16200000">
                <a:off x="-823912" y="1188720"/>
                <a:ext cx="210947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Times New Roman"/>
                    <a:ea typeface="Arial"/>
                    <a:cs typeface="+mn-cs"/>
                  </a:rPr>
                  <a:t>Sơ đồ mạch flyback</a:t>
                </a:r>
                <a:endParaRPr kumimoji="0" lang="vi-VN"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5" name="Straight Arrow Connector 24"/>
              <p:cNvCxnSpPr/>
              <p:nvPr/>
            </p:nvCxnSpPr>
            <p:spPr>
              <a:xfrm>
                <a:off x="239679"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9" name="Group 8"/>
            <p:cNvGrpSpPr/>
            <p:nvPr/>
          </p:nvGrpSpPr>
          <p:grpSpPr>
            <a:xfrm>
              <a:off x="885524" y="462012"/>
              <a:ext cx="519430" cy="2480310"/>
              <a:chOff x="0" y="0"/>
              <a:chExt cx="519430" cy="2480427"/>
            </a:xfrm>
          </p:grpSpPr>
          <p:sp>
            <p:nvSpPr>
              <p:cNvPr id="22" name="Text Box 60"/>
              <p:cNvSpPr txBox="1"/>
              <p:nvPr/>
            </p:nvSpPr>
            <p:spPr>
              <a:xfrm rot="16200000">
                <a:off x="-791528" y="1169470"/>
                <a:ext cx="210248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b="0" i="0" u="none" strike="noStrike" kern="0" cap="none" spc="0" normalizeH="0" baseline="0" noProof="0" dirty="0">
                    <a:ln>
                      <a:noFill/>
                    </a:ln>
                    <a:solidFill>
                      <a:sysClr val="windowText" lastClr="000000"/>
                    </a:solidFill>
                    <a:effectLst/>
                    <a:uLnTx/>
                    <a:uFillTx/>
                    <a:latin typeface="Times New Roman"/>
                    <a:ea typeface="Arial"/>
                    <a:cs typeface="+mn-cs"/>
                  </a:rPr>
                  <a:t> quasi resonant</a:t>
                </a:r>
                <a:endParaRPr kumimoji="0" lang="vi-VN"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23" name="Straight Arrow Connector 22"/>
              <p:cNvCxnSpPr/>
              <p:nvPr/>
            </p:nvCxnSpPr>
            <p:spPr>
              <a:xfrm>
                <a:off x="243187"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0" name="Group 9"/>
            <p:cNvGrpSpPr/>
            <p:nvPr/>
          </p:nvGrpSpPr>
          <p:grpSpPr>
            <a:xfrm>
              <a:off x="1809550" y="452387"/>
              <a:ext cx="519430" cy="2468245"/>
              <a:chOff x="0" y="0"/>
              <a:chExt cx="519430" cy="2468579"/>
            </a:xfrm>
          </p:grpSpPr>
          <p:sp>
            <p:nvSpPr>
              <p:cNvPr id="20" name="Text Box 61"/>
              <p:cNvSpPr txBox="1"/>
              <p:nvPr/>
            </p:nvSpPr>
            <p:spPr>
              <a:xfrm rot="16200000">
                <a:off x="-789305" y="1159844"/>
                <a:ext cx="2098040"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Times New Roman"/>
                    <a:ea typeface="Arial"/>
                    <a:cs typeface="+mn-cs"/>
                  </a:rPr>
                  <a:t>Mạch resonant LLC</a:t>
                </a:r>
                <a:endParaRPr kumimoji="0" lang="vi-VN"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1" name="Straight Arrow Connector 20"/>
              <p:cNvCxnSpPr/>
              <p:nvPr/>
            </p:nvCxnSpPr>
            <p:spPr>
              <a:xfrm>
                <a:off x="24541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1" name="Group 10"/>
            <p:cNvGrpSpPr/>
            <p:nvPr/>
          </p:nvGrpSpPr>
          <p:grpSpPr>
            <a:xfrm>
              <a:off x="2723950" y="462012"/>
              <a:ext cx="519430" cy="2463165"/>
              <a:chOff x="0" y="0"/>
              <a:chExt cx="519430" cy="2463717"/>
            </a:xfrm>
          </p:grpSpPr>
          <p:sp>
            <p:nvSpPr>
              <p:cNvPr id="18" name="Text Box 62"/>
              <p:cNvSpPr txBox="1"/>
              <p:nvPr/>
            </p:nvSpPr>
            <p:spPr>
              <a:xfrm rot="16200000">
                <a:off x="-794068" y="1150220"/>
                <a:ext cx="210756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Times New Roman"/>
                    <a:ea typeface="Arial"/>
                    <a:cs typeface="+mn-cs"/>
                  </a:rPr>
                  <a:t>Mạch resonant LCC</a:t>
                </a:r>
                <a:endParaRPr kumimoji="0" lang="vi-VN"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9" name="Straight Arrow Connector 18"/>
              <p:cNvCxnSpPr/>
              <p:nvPr/>
            </p:nvCxnSpPr>
            <p:spPr>
              <a:xfrm>
                <a:off x="240648"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2" name="Group 11"/>
            <p:cNvGrpSpPr/>
            <p:nvPr/>
          </p:nvGrpSpPr>
          <p:grpSpPr>
            <a:xfrm>
              <a:off x="3619099" y="462012"/>
              <a:ext cx="519430" cy="2480312"/>
              <a:chOff x="0" y="0"/>
              <a:chExt cx="519430" cy="2531059"/>
            </a:xfrm>
          </p:grpSpPr>
          <p:sp>
            <p:nvSpPr>
              <p:cNvPr id="16" name="Text Box 63"/>
              <p:cNvSpPr txBox="1"/>
              <p:nvPr/>
            </p:nvSpPr>
            <p:spPr>
              <a:xfrm rot="16200000">
                <a:off x="-827723" y="1183907"/>
                <a:ext cx="217487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b="0" i="0" u="none" strike="noStrike" kern="0" cap="none" spc="0" normalizeH="0" baseline="0" noProof="0" dirty="0">
                    <a:ln>
                      <a:noFill/>
                    </a:ln>
                    <a:solidFill>
                      <a:sysClr val="windowText" lastClr="000000"/>
                    </a:solidFill>
                    <a:effectLst/>
                    <a:uLnTx/>
                    <a:uFillTx/>
                    <a:latin typeface="Times New Roman"/>
                    <a:ea typeface="Arial"/>
                    <a:cs typeface="+mn-cs"/>
                  </a:rPr>
                  <a:t> resonant full bridge</a:t>
                </a:r>
                <a:endParaRPr kumimoji="0" lang="vi-VN"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17" name="Straight Arrow Connector 16"/>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3" name="Group 12"/>
            <p:cNvGrpSpPr/>
            <p:nvPr/>
          </p:nvGrpSpPr>
          <p:grpSpPr>
            <a:xfrm>
              <a:off x="4475747" y="462012"/>
              <a:ext cx="519430" cy="2791327"/>
              <a:chOff x="1" y="0"/>
              <a:chExt cx="519430" cy="2907543"/>
            </a:xfrm>
          </p:grpSpPr>
          <p:sp>
            <p:nvSpPr>
              <p:cNvPr id="14" name="Text Box 92"/>
              <p:cNvSpPr txBox="1"/>
              <p:nvPr/>
            </p:nvSpPr>
            <p:spPr>
              <a:xfrm rot="16200000">
                <a:off x="-1005152" y="1382960"/>
                <a:ext cx="2529736"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Times New Roman"/>
                    <a:ea typeface="Arial"/>
                    <a:cs typeface="+mn-cs"/>
                  </a:rPr>
                  <a:t>Mạch hồn hợp resonant + buck</a:t>
                </a:r>
                <a:endParaRPr kumimoji="0" lang="vi-VN"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5" name="Straight Arrow Connector 14"/>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spTree>
    <p:extLst>
      <p:ext uri="{BB962C8B-B14F-4D97-AF65-F5344CB8AC3E}">
        <p14:creationId xmlns:p14="http://schemas.microsoft.com/office/powerpoint/2010/main" val="28425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57" y="228600"/>
            <a:ext cx="4869747" cy="868362"/>
          </a:xfrm>
          <a:solidFill>
            <a:srgbClr val="FFFF00"/>
          </a:solidFill>
        </p:spPr>
        <p:txBody>
          <a:bodyPr vert="horz" lIns="91440" tIns="45720" rIns="91440" bIns="45720" rtlCol="0" anchor="ctr">
            <a:normAutofit/>
          </a:bodyPr>
          <a:lstStyle/>
          <a:p>
            <a:r>
              <a:rPr lang="vi-VN" b="1" dirty="0" smtClean="0"/>
              <a:t>2. </a:t>
            </a:r>
            <a:r>
              <a:rPr lang="vi-VN" b="1" dirty="0" smtClean="0"/>
              <a:t>Nguyên lý </a:t>
            </a:r>
            <a:endParaRPr lang="en-US" b="1" dirty="0"/>
          </a:p>
        </p:txBody>
      </p:sp>
      <p:sp>
        <p:nvSpPr>
          <p:cNvPr id="3" name="Content Placeholder 2"/>
          <p:cNvSpPr>
            <a:spLocks noGrp="1"/>
          </p:cNvSpPr>
          <p:nvPr>
            <p:ph idx="1"/>
          </p:nvPr>
        </p:nvSpPr>
        <p:spPr>
          <a:xfrm>
            <a:off x="309562" y="1219200"/>
            <a:ext cx="8229600" cy="838200"/>
          </a:xfrm>
        </p:spPr>
        <p:txBody>
          <a:bodyPr>
            <a:normAutofit/>
          </a:bodyPr>
          <a:lstStyle/>
          <a:p>
            <a:pPr marL="0" indent="0">
              <a:buNone/>
            </a:pPr>
            <a:r>
              <a:rPr lang="vi-VN" sz="2400" dirty="0" smtClean="0"/>
              <a:t>Đại đa số các sơ đồ mạch cộng hưởng người ta dùng mạch cộng hưởng LLC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grpSp>
        <p:nvGrpSpPr>
          <p:cNvPr id="6" name="Group 5"/>
          <p:cNvGrpSpPr/>
          <p:nvPr/>
        </p:nvGrpSpPr>
        <p:grpSpPr>
          <a:xfrm>
            <a:off x="280987" y="2344079"/>
            <a:ext cx="5143500" cy="3343275"/>
            <a:chOff x="0" y="0"/>
            <a:chExt cx="5248275" cy="33147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48275" cy="2971800"/>
            </a:xfrm>
            <a:prstGeom prst="rect">
              <a:avLst/>
            </a:prstGeom>
            <a:noFill/>
            <a:ln>
              <a:noFill/>
            </a:ln>
          </p:spPr>
        </p:pic>
        <p:sp>
          <p:nvSpPr>
            <p:cNvPr id="8" name="Text Box 7"/>
            <p:cNvSpPr txBox="1"/>
            <p:nvPr/>
          </p:nvSpPr>
          <p:spPr>
            <a:xfrm>
              <a:off x="533400" y="2905125"/>
              <a:ext cx="4591050" cy="409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vi-VN" sz="1400" dirty="0">
                  <a:effectLst/>
                  <a:latin typeface="Times New Roman"/>
                  <a:ea typeface="Times New Roman"/>
                </a:rPr>
                <a:t>Hình 1</a:t>
              </a:r>
              <a:r>
                <a:rPr lang="en-US" sz="1400" dirty="0">
                  <a:effectLst/>
                  <a:latin typeface="Times New Roman"/>
                  <a:ea typeface="Times New Roman"/>
                </a:rPr>
                <a:t>5</a:t>
              </a:r>
              <a:r>
                <a:rPr lang="vi-VN" sz="1400" dirty="0">
                  <a:effectLst/>
                  <a:latin typeface="Times New Roman"/>
                  <a:ea typeface="Times New Roman"/>
                </a:rPr>
                <a:t> Sơ đồ mạch cộng hưởng LLC nửa cầu điển hình</a:t>
              </a: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655310" y="3438194"/>
            <a:ext cx="2345689" cy="922401"/>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655310" y="5240610"/>
            <a:ext cx="2867342" cy="855389"/>
          </a:xfrm>
          <a:prstGeom prst="rect">
            <a:avLst/>
          </a:prstGeom>
          <a:noFill/>
          <a:ln>
            <a:noFill/>
          </a:ln>
        </p:spPr>
      </p:pic>
      <p:sp>
        <p:nvSpPr>
          <p:cNvPr id="11" name="Content Placeholder 2"/>
          <p:cNvSpPr txBox="1">
            <a:spLocks/>
          </p:cNvSpPr>
          <p:nvPr/>
        </p:nvSpPr>
        <p:spPr>
          <a:xfrm>
            <a:off x="5655310" y="2286000"/>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Hai tần số cộng hưởng</a:t>
            </a:r>
            <a:endParaRPr lang="vi-VN" sz="2400" dirty="0"/>
          </a:p>
        </p:txBody>
      </p:sp>
      <p:sp>
        <p:nvSpPr>
          <p:cNvPr id="12" name="Content Placeholder 2"/>
          <p:cNvSpPr txBox="1">
            <a:spLocks/>
          </p:cNvSpPr>
          <p:nvPr/>
        </p:nvSpPr>
        <p:spPr>
          <a:xfrm>
            <a:off x="5655310" y="276632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a:t>f</a:t>
            </a:r>
            <a:r>
              <a:rPr lang="vi-VN" sz="2400" baseline="-25000" dirty="0" smtClean="0"/>
              <a:t>r1</a:t>
            </a:r>
            <a:r>
              <a:rPr lang="vi-VN" sz="2400" dirty="0" smtClean="0"/>
              <a:t> – tần số cộng hưởng khi </a:t>
            </a:r>
            <a:r>
              <a:rPr lang="vi-VN" sz="2400" dirty="0" smtClean="0">
                <a:solidFill>
                  <a:srgbClr val="FF0000"/>
                </a:solidFill>
              </a:rPr>
              <a:t>hoạt động có tải</a:t>
            </a:r>
            <a:endParaRPr lang="vi-VN" sz="2400" dirty="0">
              <a:solidFill>
                <a:srgbClr val="FF0000"/>
              </a:solidFill>
            </a:endParaRPr>
          </a:p>
        </p:txBody>
      </p:sp>
      <p:sp>
        <p:nvSpPr>
          <p:cNvPr id="13" name="Content Placeholder 2"/>
          <p:cNvSpPr txBox="1">
            <a:spLocks/>
          </p:cNvSpPr>
          <p:nvPr/>
        </p:nvSpPr>
        <p:spPr>
          <a:xfrm>
            <a:off x="5655310" y="4311136"/>
            <a:ext cx="3373266" cy="960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f</a:t>
            </a:r>
            <a:r>
              <a:rPr lang="vi-VN" sz="2400" baseline="-25000" dirty="0" smtClean="0"/>
              <a:t>r2</a:t>
            </a:r>
            <a:r>
              <a:rPr lang="vi-VN" sz="2400" dirty="0" smtClean="0"/>
              <a:t> – tần số cộng hưởng khi </a:t>
            </a:r>
            <a:r>
              <a:rPr lang="vi-VN" sz="2400" dirty="0" smtClean="0">
                <a:solidFill>
                  <a:srgbClr val="FF0000"/>
                </a:solidFill>
              </a:rPr>
              <a:t>hoạt động không tải</a:t>
            </a:r>
            <a:endParaRPr lang="vi-VN" sz="2400" dirty="0">
              <a:solidFill>
                <a:srgbClr val="FF0000"/>
              </a:solidFill>
            </a:endParaRPr>
          </a:p>
        </p:txBody>
      </p:sp>
    </p:spTree>
    <p:extLst>
      <p:ext uri="{BB962C8B-B14F-4D97-AF65-F5344CB8AC3E}">
        <p14:creationId xmlns:p14="http://schemas.microsoft.com/office/powerpoint/2010/main" val="279586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477000" cy="792162"/>
          </a:xfrm>
          <a:solidFill>
            <a:srgbClr val="FFFF00"/>
          </a:solidFill>
        </p:spPr>
        <p:txBody>
          <a:bodyPr vert="horz" lIns="91440" tIns="45720" rIns="91440" bIns="45720" rtlCol="0" anchor="ctr">
            <a:normAutofit fontScale="90000"/>
          </a:bodyPr>
          <a:lstStyle/>
          <a:p>
            <a:r>
              <a:rPr lang="vi-VN" b="1" dirty="0"/>
              <a:t>2. Các đại lượng đặc trưng</a:t>
            </a:r>
            <a:endParaRPr lang="en-US" b="1" dirty="0"/>
          </a:p>
        </p:txBody>
      </p:sp>
      <p:sp>
        <p:nvSpPr>
          <p:cNvPr id="3" name="Content Placeholder 2"/>
          <p:cNvSpPr>
            <a:spLocks noGrp="1"/>
          </p:cNvSpPr>
          <p:nvPr>
            <p:ph idx="1"/>
          </p:nvPr>
        </p:nvSpPr>
        <p:spPr>
          <a:xfrm>
            <a:off x="457200" y="1066800"/>
            <a:ext cx="6019800" cy="609600"/>
          </a:xfrm>
          <a:solidFill>
            <a:srgbClr val="CCFFCC"/>
          </a:solidFill>
        </p:spPr>
        <p:txBody>
          <a:bodyPr>
            <a:normAutofit/>
          </a:bodyPr>
          <a:lstStyle/>
          <a:p>
            <a:pPr marL="0" indent="0">
              <a:buNone/>
            </a:pPr>
            <a:r>
              <a:rPr lang="vi-VN" sz="2800" b="1" dirty="0" smtClean="0"/>
              <a:t>Các đại lượng quan trọng cần biết</a:t>
            </a:r>
            <a:endParaRPr lang="vi-VN" sz="2800"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mc:AlternateContent xmlns:mc="http://schemas.openxmlformats.org/markup-compatibility/2006" xmlns:a14="http://schemas.microsoft.com/office/drawing/2010/main">
        <mc:Choice Requires="a14">
          <p:sp>
            <p:nvSpPr>
              <p:cNvPr id="6" name="Rectangle 5"/>
              <p:cNvSpPr/>
              <p:nvPr/>
            </p:nvSpPr>
            <p:spPr>
              <a:xfrm>
                <a:off x="1371600" y="2286000"/>
                <a:ext cx="4572000" cy="867802"/>
              </a:xfrm>
              <a:prstGeom prst="rect">
                <a:avLst/>
              </a:prstGeom>
            </p:spPr>
            <p:txBody>
              <a:bodyPr>
                <a:spAutoFit/>
              </a:bodyPr>
              <a:lstStyle/>
              <a:p>
                <a14:m>
                  <m:oMath xmlns:m="http://schemas.openxmlformats.org/officeDocument/2006/math">
                    <m:sSub>
                      <m:sSubPr>
                        <m:ctrlPr>
                          <a:rPr lang="vi-VN" i="1">
                            <a:latin typeface="Cambria Math"/>
                          </a:rPr>
                        </m:ctrlPr>
                      </m:sSubPr>
                      <m:e>
                        <m:r>
                          <a:rPr lang="vi-VN" i="1">
                            <a:effectLst/>
                            <a:latin typeface="Cambria Math"/>
                            <a:ea typeface="Times New Roman"/>
                            <a:cs typeface="Times New Roman"/>
                          </a:rPr>
                          <m:t>𝑅</m:t>
                        </m:r>
                      </m:e>
                      <m:sub>
                        <m:r>
                          <a:rPr lang="vi-VN" i="1">
                            <a:effectLst/>
                            <a:latin typeface="Cambria Math"/>
                            <a:ea typeface="Times New Roman"/>
                            <a:cs typeface="Times New Roman"/>
                          </a:rPr>
                          <m:t>𝑎𝑐</m:t>
                        </m:r>
                      </m:sub>
                    </m:sSub>
                    <m:r>
                      <a:rPr lang="vi-VN" i="1">
                        <a:effectLst/>
                        <a:latin typeface="Cambria Math"/>
                        <a:ea typeface="Times New Roman"/>
                        <a:cs typeface="Times New Roman"/>
                      </a:rPr>
                      <m:t>=</m:t>
                    </m:r>
                    <m:f>
                      <m:fPr>
                        <m:ctrlPr>
                          <a:rPr lang="vi-VN" i="1">
                            <a:effectLst/>
                            <a:latin typeface="Cambria Math"/>
                          </a:rPr>
                        </m:ctrlPr>
                      </m:fPr>
                      <m:num>
                        <m:r>
                          <a:rPr lang="vi-VN" i="1">
                            <a:effectLst/>
                            <a:latin typeface="Cambria Math"/>
                            <a:ea typeface="Times New Roman"/>
                            <a:cs typeface="Times New Roman"/>
                          </a:rPr>
                          <m:t>8.</m:t>
                        </m:r>
                        <m:sSup>
                          <m:sSupPr>
                            <m:ctrlPr>
                              <a:rPr lang="vi-VN" i="1">
                                <a:effectLst/>
                                <a:latin typeface="Cambria Math"/>
                              </a:rPr>
                            </m:ctrlPr>
                          </m:sSupPr>
                          <m:e>
                            <m:r>
                              <a:rPr lang="vi-VN" i="1">
                                <a:effectLst/>
                                <a:latin typeface="Cambria Math"/>
                                <a:ea typeface="Times New Roman"/>
                                <a:cs typeface="Times New Roman"/>
                              </a:rPr>
                              <m:t>𝑛</m:t>
                            </m:r>
                          </m:e>
                          <m:sup>
                            <m:r>
                              <a:rPr lang="vi-VN" i="1">
                                <a:effectLst/>
                                <a:latin typeface="Cambria Math"/>
                                <a:ea typeface="Times New Roman"/>
                                <a:cs typeface="Times New Roman"/>
                              </a:rPr>
                              <m:t>2</m:t>
                            </m:r>
                          </m:sup>
                        </m:sSup>
                        <m:r>
                          <a:rPr lang="vi-VN" i="1">
                            <a:effectLst/>
                            <a:latin typeface="Cambria Math"/>
                            <a:ea typeface="Times New Roman"/>
                            <a:cs typeface="Times New Roman"/>
                          </a:rPr>
                          <m:t>.</m:t>
                        </m:r>
                        <m:sSub>
                          <m:sSubPr>
                            <m:ctrlPr>
                              <a:rPr lang="vi-VN" i="1">
                                <a:effectLst/>
                                <a:latin typeface="Cambria Math"/>
                              </a:rPr>
                            </m:ctrlPr>
                          </m:sSubPr>
                          <m:e>
                            <m:r>
                              <a:rPr lang="vi-VN" i="1">
                                <a:effectLst/>
                                <a:latin typeface="Cambria Math"/>
                                <a:ea typeface="Times New Roman"/>
                                <a:cs typeface="Times New Roman"/>
                              </a:rPr>
                              <m:t>𝑅</m:t>
                            </m:r>
                          </m:e>
                          <m:sub>
                            <m:r>
                              <a:rPr lang="vi-VN" i="1">
                                <a:effectLst/>
                                <a:latin typeface="Cambria Math"/>
                                <a:ea typeface="Times New Roman"/>
                                <a:cs typeface="Times New Roman"/>
                              </a:rPr>
                              <m:t>𝐿</m:t>
                            </m:r>
                          </m:sub>
                        </m:sSub>
                      </m:num>
                      <m:den>
                        <m:sSup>
                          <m:sSupPr>
                            <m:ctrlPr>
                              <a:rPr lang="vi-VN" i="1">
                                <a:effectLst/>
                                <a:latin typeface="Cambria Math"/>
                              </a:rPr>
                            </m:ctrlPr>
                          </m:sSupPr>
                          <m:e>
                            <m:r>
                              <a:rPr lang="vi-VN" i="1">
                                <a:effectLst/>
                                <a:latin typeface="Cambria Math"/>
                                <a:ea typeface="Times New Roman"/>
                                <a:cs typeface="Times New Roman"/>
                              </a:rPr>
                              <m:t>𝜋</m:t>
                            </m:r>
                          </m:e>
                          <m:sup>
                            <m:r>
                              <a:rPr lang="vi-VN" i="1">
                                <a:effectLst/>
                                <a:latin typeface="Cambria Math"/>
                                <a:ea typeface="Times New Roman"/>
                                <a:cs typeface="Times New Roman"/>
                              </a:rPr>
                              <m:t>2</m:t>
                            </m:r>
                          </m:sup>
                        </m:sSup>
                      </m:den>
                    </m:f>
                    <m:r>
                      <a:rPr lang="vi-VN" i="1">
                        <a:effectLst/>
                        <a:latin typeface="Cambria Math"/>
                        <a:ea typeface="Times New Roman"/>
                        <a:cs typeface="Times New Roman"/>
                      </a:rPr>
                      <m:t>=</m:t>
                    </m:r>
                    <m:f>
                      <m:fPr>
                        <m:ctrlPr>
                          <a:rPr lang="vi-VN" i="1">
                            <a:effectLst/>
                            <a:latin typeface="Cambria Math"/>
                          </a:rPr>
                        </m:ctrlPr>
                      </m:fPr>
                      <m:num>
                        <m:r>
                          <a:rPr lang="vi-VN" i="1">
                            <a:effectLst/>
                            <a:latin typeface="Cambria Math"/>
                            <a:ea typeface="Times New Roman"/>
                            <a:cs typeface="Times New Roman"/>
                          </a:rPr>
                          <m:t>8</m:t>
                        </m:r>
                      </m:num>
                      <m:den>
                        <m:sSup>
                          <m:sSupPr>
                            <m:ctrlPr>
                              <a:rPr lang="vi-VN" i="1">
                                <a:effectLst/>
                                <a:latin typeface="Cambria Math"/>
                              </a:rPr>
                            </m:ctrlPr>
                          </m:sSupPr>
                          <m:e>
                            <m:r>
                              <a:rPr lang="vi-VN" i="1">
                                <a:effectLst/>
                                <a:latin typeface="Cambria Math"/>
                                <a:ea typeface="Times New Roman"/>
                                <a:cs typeface="Times New Roman"/>
                              </a:rPr>
                              <m:t>𝜋</m:t>
                            </m:r>
                          </m:e>
                          <m:sup>
                            <m:r>
                              <a:rPr lang="vi-VN" i="1">
                                <a:effectLst/>
                                <a:latin typeface="Cambria Math"/>
                                <a:ea typeface="Times New Roman"/>
                                <a:cs typeface="Times New Roman"/>
                              </a:rPr>
                              <m:t>2</m:t>
                            </m:r>
                          </m:sup>
                        </m:sSup>
                      </m:den>
                    </m:f>
                    <m:r>
                      <a:rPr lang="vi-VN" i="1">
                        <a:effectLst/>
                        <a:latin typeface="Cambria Math"/>
                        <a:ea typeface="Times New Roman"/>
                        <a:cs typeface="Times New Roman"/>
                      </a:rPr>
                      <m:t>.</m:t>
                    </m:r>
                    <m:sSup>
                      <m:sSupPr>
                        <m:ctrlPr>
                          <a:rPr lang="vi-VN" i="1">
                            <a:effectLst/>
                            <a:latin typeface="Cambria Math"/>
                          </a:rPr>
                        </m:ctrlPr>
                      </m:sSupPr>
                      <m:e>
                        <m:d>
                          <m:dPr>
                            <m:ctrlPr>
                              <a:rPr lang="vi-VN" i="1">
                                <a:effectLst/>
                                <a:latin typeface="Cambria Math"/>
                              </a:rPr>
                            </m:ctrlPr>
                          </m:dPr>
                          <m:e>
                            <m:f>
                              <m:fPr>
                                <m:ctrlPr>
                                  <a:rPr lang="vi-VN" i="1">
                                    <a:effectLst/>
                                    <a:latin typeface="Cambria Math"/>
                                  </a:rPr>
                                </m:ctrlPr>
                              </m:fPr>
                              <m:num>
                                <m:sSub>
                                  <m:sSubPr>
                                    <m:ctrlPr>
                                      <a:rPr lang="vi-VN" i="1">
                                        <a:effectLst/>
                                        <a:latin typeface="Cambria Math"/>
                                      </a:rPr>
                                    </m:ctrlPr>
                                  </m:sSubPr>
                                  <m:e>
                                    <m:r>
                                      <a:rPr lang="vi-VN" i="1">
                                        <a:effectLst/>
                                        <a:latin typeface="Cambria Math"/>
                                        <a:ea typeface="Times New Roman"/>
                                        <a:cs typeface="Times New Roman"/>
                                      </a:rPr>
                                      <m:t>𝑁</m:t>
                                    </m:r>
                                  </m:e>
                                  <m:sub>
                                    <m:r>
                                      <a:rPr lang="vi-VN" i="1">
                                        <a:effectLst/>
                                        <a:latin typeface="Cambria Math"/>
                                        <a:ea typeface="Times New Roman"/>
                                        <a:cs typeface="Times New Roman"/>
                                      </a:rPr>
                                      <m:t>𝑝</m:t>
                                    </m:r>
                                  </m:sub>
                                </m:sSub>
                              </m:num>
                              <m:den>
                                <m:sSub>
                                  <m:sSubPr>
                                    <m:ctrlPr>
                                      <a:rPr lang="vi-VN" i="1">
                                        <a:effectLst/>
                                        <a:latin typeface="Cambria Math"/>
                                      </a:rPr>
                                    </m:ctrlPr>
                                  </m:sSubPr>
                                  <m:e>
                                    <m:r>
                                      <a:rPr lang="vi-VN" i="1">
                                        <a:effectLst/>
                                        <a:latin typeface="Cambria Math"/>
                                        <a:ea typeface="Times New Roman"/>
                                        <a:cs typeface="Times New Roman"/>
                                      </a:rPr>
                                      <m:t>𝑁</m:t>
                                    </m:r>
                                  </m:e>
                                  <m:sub>
                                    <m:r>
                                      <a:rPr lang="vi-VN" i="1">
                                        <a:effectLst/>
                                        <a:latin typeface="Cambria Math"/>
                                        <a:ea typeface="Times New Roman"/>
                                        <a:cs typeface="Times New Roman"/>
                                      </a:rPr>
                                      <m:t>𝑠</m:t>
                                    </m:r>
                                  </m:sub>
                                </m:sSub>
                              </m:den>
                            </m:f>
                          </m:e>
                        </m:d>
                      </m:e>
                      <m:sup>
                        <m:r>
                          <a:rPr lang="vi-VN" i="1">
                            <a:effectLst/>
                            <a:latin typeface="Cambria Math"/>
                            <a:ea typeface="Times New Roman"/>
                            <a:cs typeface="Times New Roman"/>
                          </a:rPr>
                          <m:t>2</m:t>
                        </m:r>
                      </m:sup>
                    </m:sSup>
                    <m:r>
                      <a:rPr lang="vi-VN" i="1">
                        <a:effectLst/>
                        <a:latin typeface="Cambria Math"/>
                        <a:ea typeface="Times New Roman"/>
                        <a:cs typeface="Times New Roman"/>
                      </a:rPr>
                      <m:t>.</m:t>
                    </m:r>
                    <m:f>
                      <m:fPr>
                        <m:ctrlPr>
                          <a:rPr lang="vi-VN" i="1">
                            <a:effectLst/>
                            <a:latin typeface="Cambria Math"/>
                          </a:rPr>
                        </m:ctrlPr>
                      </m:fPr>
                      <m:num>
                        <m:sSubSup>
                          <m:sSubSupPr>
                            <m:ctrlPr>
                              <a:rPr lang="vi-VN" i="1">
                                <a:effectLst/>
                                <a:latin typeface="Cambria Math"/>
                              </a:rPr>
                            </m:ctrlPr>
                          </m:sSubSupPr>
                          <m:e>
                            <m:r>
                              <a:rPr lang="vi-VN" i="1">
                                <a:effectLst/>
                                <a:latin typeface="Cambria Math"/>
                                <a:ea typeface="Times New Roman"/>
                                <a:cs typeface="Times New Roman"/>
                              </a:rPr>
                              <m:t>𝑉</m:t>
                            </m:r>
                          </m:e>
                          <m:sub>
                            <m:r>
                              <a:rPr lang="vi-VN" i="1">
                                <a:effectLst/>
                                <a:latin typeface="Cambria Math"/>
                                <a:ea typeface="Times New Roman"/>
                                <a:cs typeface="Times New Roman"/>
                              </a:rPr>
                              <m:t>𝑜</m:t>
                            </m:r>
                          </m:sub>
                          <m:sup>
                            <m:r>
                              <a:rPr lang="vi-VN" i="1">
                                <a:effectLst/>
                                <a:latin typeface="Cambria Math"/>
                                <a:ea typeface="Times New Roman"/>
                                <a:cs typeface="Times New Roman"/>
                              </a:rPr>
                              <m:t>2</m:t>
                            </m:r>
                          </m:sup>
                        </m:sSubSup>
                      </m:num>
                      <m:den>
                        <m:sSub>
                          <m:sSubPr>
                            <m:ctrlPr>
                              <a:rPr lang="vi-VN" i="1">
                                <a:effectLst/>
                                <a:latin typeface="Cambria Math"/>
                              </a:rPr>
                            </m:ctrlPr>
                          </m:sSubPr>
                          <m:e>
                            <m:r>
                              <a:rPr lang="vi-VN" i="1">
                                <a:effectLst/>
                                <a:latin typeface="Cambria Math"/>
                                <a:ea typeface="Times New Roman"/>
                                <a:cs typeface="Times New Roman"/>
                              </a:rPr>
                              <m:t>𝑃</m:t>
                            </m:r>
                          </m:e>
                          <m:sub>
                            <m:r>
                              <a:rPr lang="vi-VN" i="1">
                                <a:effectLst/>
                                <a:latin typeface="Cambria Math"/>
                                <a:ea typeface="Times New Roman"/>
                                <a:cs typeface="Times New Roman"/>
                              </a:rPr>
                              <m:t>𝑜</m:t>
                            </m:r>
                          </m:sub>
                        </m:sSub>
                      </m:den>
                    </m:f>
                    <m:r>
                      <a:rPr lang="vi-VN" i="1">
                        <a:effectLst/>
                        <a:latin typeface="Cambria Math"/>
                        <a:ea typeface="Times New Roman"/>
                        <a:cs typeface="Times New Roman"/>
                      </a:rPr>
                      <m:t>=</m:t>
                    </m:r>
                    <m:f>
                      <m:fPr>
                        <m:ctrlPr>
                          <a:rPr lang="vi-VN" i="1">
                            <a:effectLst/>
                            <a:highlight>
                              <a:srgbClr val="FFFF00"/>
                            </a:highlight>
                            <a:latin typeface="Cambria Math"/>
                          </a:rPr>
                        </m:ctrlPr>
                      </m:fPr>
                      <m:num>
                        <m:r>
                          <a:rPr lang="vi-VN" i="1">
                            <a:effectLst/>
                            <a:highlight>
                              <a:srgbClr val="FFFF00"/>
                            </a:highlight>
                            <a:latin typeface="Cambria Math"/>
                            <a:ea typeface="Times New Roman"/>
                            <a:cs typeface="Times New Roman"/>
                          </a:rPr>
                          <m:t>8</m:t>
                        </m:r>
                      </m:num>
                      <m:den>
                        <m:sSup>
                          <m:sSupPr>
                            <m:ctrlPr>
                              <a:rPr lang="vi-VN" i="1">
                                <a:effectLst/>
                                <a:highlight>
                                  <a:srgbClr val="FFFF00"/>
                                </a:highlight>
                                <a:latin typeface="Cambria Math"/>
                              </a:rPr>
                            </m:ctrlPr>
                          </m:sSupPr>
                          <m:e>
                            <m:r>
                              <a:rPr lang="vi-VN" i="1">
                                <a:effectLst/>
                                <a:highlight>
                                  <a:srgbClr val="FFFF00"/>
                                </a:highlight>
                                <a:latin typeface="Cambria Math"/>
                                <a:ea typeface="Times New Roman"/>
                                <a:cs typeface="Times New Roman"/>
                              </a:rPr>
                              <m:t>𝜋</m:t>
                            </m:r>
                          </m:e>
                          <m:sup>
                            <m:r>
                              <a:rPr lang="vi-VN" i="1">
                                <a:effectLst/>
                                <a:highlight>
                                  <a:srgbClr val="FFFF00"/>
                                </a:highlight>
                                <a:latin typeface="Cambria Math"/>
                                <a:ea typeface="Times New Roman"/>
                                <a:cs typeface="Times New Roman"/>
                              </a:rPr>
                              <m:t>2</m:t>
                            </m:r>
                          </m:sup>
                        </m:sSup>
                      </m:den>
                    </m:f>
                    <m:r>
                      <a:rPr lang="vi-VN" i="1">
                        <a:effectLst/>
                        <a:highlight>
                          <a:srgbClr val="FFFF00"/>
                        </a:highlight>
                        <a:latin typeface="Cambria Math"/>
                        <a:ea typeface="Times New Roman"/>
                        <a:cs typeface="Times New Roman"/>
                      </a:rPr>
                      <m:t>.</m:t>
                    </m:r>
                    <m:sSup>
                      <m:sSupPr>
                        <m:ctrlPr>
                          <a:rPr lang="vi-VN" i="1">
                            <a:effectLst/>
                            <a:highlight>
                              <a:srgbClr val="FFFF00"/>
                            </a:highlight>
                            <a:latin typeface="Cambria Math"/>
                          </a:rPr>
                        </m:ctrlPr>
                      </m:sSupPr>
                      <m:e>
                        <m:d>
                          <m:dPr>
                            <m:ctrlPr>
                              <a:rPr lang="vi-VN" i="1">
                                <a:effectLst/>
                                <a:highlight>
                                  <a:srgbClr val="FFFF00"/>
                                </a:highlight>
                                <a:latin typeface="Cambria Math"/>
                              </a:rPr>
                            </m:ctrlPr>
                          </m:dPr>
                          <m:e>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𝑁</m:t>
                                    </m:r>
                                  </m:e>
                                  <m:sub>
                                    <m:r>
                                      <a:rPr lang="vi-VN" i="1">
                                        <a:effectLst/>
                                        <a:highlight>
                                          <a:srgbClr val="FFFF00"/>
                                        </a:highlight>
                                        <a:latin typeface="Cambria Math"/>
                                        <a:ea typeface="Times New Roman"/>
                                        <a:cs typeface="Times New Roman"/>
                                      </a:rPr>
                                      <m:t>𝑝</m:t>
                                    </m:r>
                                  </m:sub>
                                </m:sSub>
                              </m:num>
                              <m:den>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𝑁</m:t>
                                    </m:r>
                                  </m:e>
                                  <m:sub>
                                    <m:r>
                                      <a:rPr lang="vi-VN" i="1">
                                        <a:effectLst/>
                                        <a:highlight>
                                          <a:srgbClr val="FFFF00"/>
                                        </a:highlight>
                                        <a:latin typeface="Cambria Math"/>
                                        <a:ea typeface="Times New Roman"/>
                                        <a:cs typeface="Times New Roman"/>
                                      </a:rPr>
                                      <m:t>𝑠</m:t>
                                    </m:r>
                                  </m:sub>
                                </m:sSub>
                              </m:den>
                            </m:f>
                          </m:e>
                        </m:d>
                      </m:e>
                      <m:sup>
                        <m:r>
                          <a:rPr lang="vi-VN" i="1">
                            <a:effectLst/>
                            <a:highlight>
                              <a:srgbClr val="FFFF00"/>
                            </a:highlight>
                            <a:latin typeface="Cambria Math"/>
                            <a:ea typeface="Times New Roman"/>
                            <a:cs typeface="Times New Roman"/>
                          </a:rPr>
                          <m:t>2</m:t>
                        </m:r>
                      </m:sup>
                    </m:sSup>
                    <m:r>
                      <a:rPr lang="vi-VN" i="1">
                        <a:effectLst/>
                        <a:highlight>
                          <a:srgbClr val="FFFF00"/>
                        </a:highlight>
                        <a:latin typeface="Cambria Math"/>
                        <a:ea typeface="Times New Roman"/>
                        <a:cs typeface="Times New Roman"/>
                      </a:rPr>
                      <m:t>.</m:t>
                    </m:r>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𝑉</m:t>
                            </m:r>
                          </m:e>
                          <m:sub>
                            <m:r>
                              <a:rPr lang="vi-VN" i="1">
                                <a:effectLst/>
                                <a:highlight>
                                  <a:srgbClr val="FFFF00"/>
                                </a:highlight>
                                <a:latin typeface="Cambria Math"/>
                                <a:ea typeface="Times New Roman"/>
                                <a:cs typeface="Times New Roman"/>
                              </a:rPr>
                              <m:t>𝑜</m:t>
                            </m:r>
                          </m:sub>
                        </m:sSub>
                      </m:num>
                      <m:den>
                        <m:sSub>
                          <m:sSubPr>
                            <m:ctrlPr>
                              <a:rPr lang="vi-VN" i="1">
                                <a:effectLst/>
                                <a:highlight>
                                  <a:srgbClr val="FFFF00"/>
                                </a:highlight>
                                <a:latin typeface="Cambria Math"/>
                              </a:rPr>
                            </m:ctrlPr>
                          </m:sSubPr>
                          <m:e>
                            <m:r>
                              <a:rPr lang="vi-VN" i="1">
                                <a:effectLst/>
                                <a:highlight>
                                  <a:srgbClr val="FFFF00"/>
                                </a:highlight>
                                <a:latin typeface="Cambria Math"/>
                                <a:ea typeface="Times New Roman"/>
                                <a:cs typeface="Times New Roman"/>
                              </a:rPr>
                              <m:t>𝐼</m:t>
                            </m:r>
                          </m:e>
                          <m:sub>
                            <m:r>
                              <a:rPr lang="vi-VN" i="1">
                                <a:effectLst/>
                                <a:highlight>
                                  <a:srgbClr val="FFFF00"/>
                                </a:highlight>
                                <a:latin typeface="Cambria Math"/>
                                <a:ea typeface="Times New Roman"/>
                                <a:cs typeface="Times New Roman"/>
                              </a:rPr>
                              <m:t>𝑜</m:t>
                            </m:r>
                          </m:sub>
                        </m:sSub>
                      </m:den>
                    </m:f>
                  </m:oMath>
                </a14:m>
                <a:r>
                  <a:rPr lang="vi-VN" dirty="0">
                    <a:effectLst/>
                    <a:latin typeface="Times New Roman"/>
                    <a:ea typeface="Times New Roman"/>
                  </a:rPr>
                  <a:t>	</a:t>
                </a:r>
                <a:endParaRPr lang="vi-VN" dirty="0"/>
              </a:p>
            </p:txBody>
          </p:sp>
        </mc:Choice>
        <mc:Fallback xmlns="">
          <p:sp>
            <p:nvSpPr>
              <p:cNvPr id="6" name="Rectangle 5"/>
              <p:cNvSpPr>
                <a:spLocks noRot="1" noChangeAspect="1" noMove="1" noResize="1" noEditPoints="1" noAdjustHandles="1" noChangeArrowheads="1" noChangeShapeType="1" noTextEdit="1"/>
              </p:cNvSpPr>
              <p:nvPr/>
            </p:nvSpPr>
            <p:spPr>
              <a:xfrm>
                <a:off x="1371600" y="2286000"/>
                <a:ext cx="4572000" cy="867802"/>
              </a:xfrm>
              <a:prstGeom prst="rect">
                <a:avLst/>
              </a:prstGeom>
              <a:blipFill rotWithShape="1">
                <a:blip r:embed="rId2"/>
                <a:stretch>
                  <a:fillRect/>
                </a:stretch>
              </a:blipFill>
            </p:spPr>
            <p:txBody>
              <a:bodyPr/>
              <a:lstStyle/>
              <a:p>
                <a:r>
                  <a:rPr lang="vi-VN">
                    <a:noFill/>
                  </a:rPr>
                  <a:t> </a:t>
                </a:r>
              </a:p>
            </p:txBody>
          </p:sp>
        </mc:Fallback>
      </mc:AlternateContent>
      <p:sp>
        <p:nvSpPr>
          <p:cNvPr id="9" name="Content Placeholder 2"/>
          <p:cNvSpPr txBox="1">
            <a:spLocks/>
          </p:cNvSpPr>
          <p:nvPr/>
        </p:nvSpPr>
        <p:spPr>
          <a:xfrm>
            <a:off x="481012" y="1822497"/>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Điện trở xoay chiều tương đương</a:t>
            </a:r>
            <a:endParaRPr lang="vi-VN" sz="2400" dirty="0"/>
          </a:p>
        </p:txBody>
      </p:sp>
      <p:sp>
        <p:nvSpPr>
          <p:cNvPr id="10" name="Content Placeholder 2"/>
          <p:cNvSpPr txBox="1">
            <a:spLocks/>
          </p:cNvSpPr>
          <p:nvPr/>
        </p:nvSpPr>
        <p:spPr>
          <a:xfrm>
            <a:off x="481012" y="2849002"/>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Phương trình hệ số truyền đạt điện áp</a:t>
            </a:r>
            <a:endParaRPr lang="vi-VN" sz="2400" dirty="0"/>
          </a:p>
        </p:txBody>
      </p:sp>
      <mc:AlternateContent xmlns:mc="http://schemas.openxmlformats.org/markup-compatibility/2006" xmlns:a14="http://schemas.microsoft.com/office/drawing/2010/main">
        <mc:Choice Requires="a14">
          <p:sp>
            <p:nvSpPr>
              <p:cNvPr id="7" name="Rectangle 6"/>
              <p:cNvSpPr/>
              <p:nvPr/>
            </p:nvSpPr>
            <p:spPr>
              <a:xfrm>
                <a:off x="609600" y="3352800"/>
                <a:ext cx="7620000" cy="2092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Times New Roman"/>
                          <a:cs typeface="Times New Roman"/>
                        </a:rPr>
                        <m:t>𝐾</m:t>
                      </m:r>
                      <m:d>
                        <m:dPr>
                          <m:ctrlPr>
                            <a:rPr lang="vi-VN" i="1">
                              <a:effectLst/>
                              <a:latin typeface="Cambria Math"/>
                            </a:rPr>
                          </m:ctrlPr>
                        </m:dPr>
                        <m:e>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𝑄</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e>
                      </m:d>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𝑛</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𝑂</m:t>
                              </m:r>
                            </m:sub>
                          </m:sSub>
                        </m:num>
                        <m:den>
                          <m:f>
                            <m:fPr>
                              <m:type m:val="skw"/>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𝑑𝑐</m:t>
                                  </m:r>
                                </m:sub>
                              </m:sSub>
                            </m:num>
                            <m:den>
                              <m:r>
                                <a:rPr lang="en-US" i="1">
                                  <a:effectLst/>
                                  <a:latin typeface="Cambria Math"/>
                                  <a:ea typeface="Times New Roman"/>
                                  <a:cs typeface="Times New Roman"/>
                                </a:rPr>
                                <m:t>2</m:t>
                              </m:r>
                            </m:den>
                          </m:f>
                        </m:den>
                      </m:f>
                      <m:r>
                        <a:rPr lang="en-US" i="1">
                          <a:effectLst/>
                          <a:latin typeface="Cambria Math"/>
                          <a:ea typeface="Times New Roman"/>
                          <a:cs typeface="Times New Roman"/>
                        </a:rPr>
                        <m:t>=</m:t>
                      </m:r>
                      <m:d>
                        <m:dPr>
                          <m:begChr m:val="|"/>
                          <m:endChr m:val="|"/>
                          <m:ctrlPr>
                            <a:rPr lang="vi-VN" i="1">
                              <a:effectLst/>
                              <a:latin typeface="Cambria Math"/>
                            </a:rPr>
                          </m:ctrlPr>
                        </m:dPr>
                        <m:e>
                          <m:f>
                            <m:fPr>
                              <m:ctrlPr>
                                <a:rPr lang="vi-VN" i="1">
                                  <a:effectLst/>
                                  <a:latin typeface="Cambria Math"/>
                                </a:rPr>
                              </m:ctrlPr>
                            </m:fPr>
                            <m:num>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𝑎𝑐</m:t>
                                  </m:r>
                                </m:sub>
                              </m:sSub>
                            </m:num>
                            <m:den>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𝐶</m:t>
                                      </m:r>
                                    </m:e>
                                    <m:sub>
                                      <m:r>
                                        <a:rPr lang="en-US" i="1">
                                          <a:effectLst/>
                                          <a:latin typeface="Cambria Math"/>
                                          <a:ea typeface="Times New Roman"/>
                                          <a:cs typeface="Times New Roman"/>
                                        </a:rPr>
                                        <m:t>𝑟</m:t>
                                      </m:r>
                                    </m:sub>
                                  </m:sSub>
                                </m:den>
                              </m:f>
                              <m:r>
                                <a:rPr lang="en-US" i="1">
                                  <a:effectLst/>
                                  <a:latin typeface="Cambria Math"/>
                                  <a:ea typeface="Times New Roman"/>
                                  <a:cs typeface="Times New Roman"/>
                                </a:rPr>
                                <m:t>+</m:t>
                              </m:r>
                              <m:r>
                                <a:rPr lang="en-US" i="1">
                                  <a:effectLst/>
                                  <a:latin typeface="Cambria Math"/>
                                  <a:ea typeface="Times New Roman"/>
                                  <a:cs typeface="Times New Roman"/>
                                </a:rPr>
                                <m:t>𝐽</m:t>
                              </m:r>
                              <m:r>
                                <a:rPr lang="en-US" i="1">
                                  <a:effectLst/>
                                  <a:latin typeface="Cambria Math"/>
                                  <a:ea typeface="Times New Roman"/>
                                  <a:cs typeface="Times New Roman"/>
                                </a:rPr>
                                <m:t>.</m:t>
                              </m:r>
                              <m:r>
                                <a:rPr lang="en-US" i="1">
                                  <a:effectLst/>
                                  <a:latin typeface="Cambria Math"/>
                                  <a:ea typeface="Times New Roman"/>
                                  <a:cs typeface="Times New Roman"/>
                                </a:rPr>
                                <m:t>𝜔</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𝐿</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𝑎𝑐</m:t>
                                  </m:r>
                                </m:sub>
                              </m:sSub>
                            </m:den>
                          </m:f>
                        </m:e>
                      </m:d>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ad>
                            <m:radPr>
                              <m:degHide m:val="on"/>
                              <m:ctrlPr>
                                <a:rPr lang="vi-VN" i="1">
                                  <a:effectLst/>
                                  <a:latin typeface="Cambria Math"/>
                                </a:rPr>
                              </m:ctrlPr>
                            </m:radPr>
                            <m:deg/>
                            <m:e>
                              <m:sSup>
                                <m:sSupPr>
                                  <m:ctrlPr>
                                    <a:rPr lang="vi-VN" i="1">
                                      <a:effectLst/>
                                      <a:latin typeface="Cambria Math"/>
                                    </a:rPr>
                                  </m:ctrlPr>
                                </m:sSupPr>
                                <m:e>
                                  <m:d>
                                    <m:dPr>
                                      <m:ctrlPr>
                                        <a:rPr lang="vi-VN" i="1">
                                          <a:effectLst/>
                                          <a:latin typeface="Cambria Math"/>
                                        </a:rPr>
                                      </m:ctrlPr>
                                    </m:dPr>
                                    <m:e>
                                      <m:r>
                                        <a:rPr lang="en-US" i="1">
                                          <a:effectLst/>
                                          <a:latin typeface="Cambria Math"/>
                                          <a:ea typeface="Times New Roman"/>
                                          <a:cs typeface="Times New Roman"/>
                                        </a:rPr>
                                        <m:t>1+</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h</m:t>
                                          </m:r>
                                        </m:den>
                                      </m:f>
                                      <m:r>
                                        <a:rPr lang="en-US" i="1">
                                          <a:effectLst/>
                                          <a:latin typeface="Cambria Math"/>
                                          <a:ea typeface="Times New Roman"/>
                                          <a:cs typeface="Times New Roman"/>
                                        </a:rPr>
                                        <m:t> − </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h</m:t>
                                          </m:r>
                                          <m:r>
                                            <a:rPr lang="en-US" i="1">
                                              <a:effectLst/>
                                              <a:latin typeface="Cambria Math"/>
                                              <a:ea typeface="Times New Roman"/>
                                              <a:cs typeface="Times New Roman"/>
                                            </a:rPr>
                                            <m:t>.</m:t>
                                          </m:r>
                                          <m:sSubSup>
                                            <m:sSubSupPr>
                                              <m:ctrlPr>
                                                <a:rPr lang="vi-VN" i="1">
                                                  <a:effectLst/>
                                                  <a:latin typeface="Cambria Math"/>
                                                </a:rPr>
                                              </m:ctrlPr>
                                            </m:sSubSup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up>
                                              <m:r>
                                                <a:rPr lang="en-US" i="1">
                                                  <a:effectLst/>
                                                  <a:latin typeface="Cambria Math"/>
                                                  <a:ea typeface="Times New Roman"/>
                                                  <a:cs typeface="Times New Roman"/>
                                                </a:rPr>
                                                <m:t>2</m:t>
                                              </m:r>
                                            </m:sup>
                                          </m:sSubSup>
                                        </m:den>
                                      </m:f>
                                    </m:e>
                                  </m:d>
                                </m:e>
                                <m:sup>
                                  <m:r>
                                    <a:rPr lang="en-US" i="1">
                                      <a:effectLst/>
                                      <a:latin typeface="Cambria Math"/>
                                      <a:ea typeface="Times New Roman"/>
                                      <a:cs typeface="Times New Roman"/>
                                    </a:rPr>
                                    <m:t>2</m:t>
                                  </m:r>
                                </m:sup>
                              </m:sSup>
                              <m:r>
                                <a:rPr lang="en-US" i="1">
                                  <a:effectLst/>
                                  <a:latin typeface="Cambria Math"/>
                                  <a:ea typeface="Times New Roman"/>
                                  <a:cs typeface="Times New Roman"/>
                                </a:rPr>
                                <m:t>+</m:t>
                              </m:r>
                              <m:sSup>
                                <m:sSupPr>
                                  <m:ctrlPr>
                                    <a:rPr lang="vi-VN" i="1">
                                      <a:effectLst/>
                                      <a:latin typeface="Cambria Math"/>
                                    </a:rPr>
                                  </m:ctrlPr>
                                </m:sSupPr>
                                <m:e>
                                  <m:r>
                                    <a:rPr lang="en-US" i="1">
                                      <a:effectLst/>
                                      <a:latin typeface="Cambria Math"/>
                                      <a:ea typeface="Times New Roman"/>
                                      <a:cs typeface="Times New Roman"/>
                                    </a:rPr>
                                    <m:t>𝑄</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sSup>
                                <m:sSupPr>
                                  <m:ctrlPr>
                                    <a:rPr lang="vi-VN" i="1">
                                      <a:effectLst/>
                                      <a:latin typeface="Cambria Math"/>
                                    </a:rPr>
                                  </m:ctrlPr>
                                </m:sSupPr>
                                <m:e>
                                  <m:d>
                                    <m:dPr>
                                      <m:ctrlPr>
                                        <a:rPr lang="vi-VN" i="1">
                                          <a:effectLst/>
                                          <a:latin typeface="Cambria Math"/>
                                        </a:rPr>
                                      </m:ctrlPr>
                                    </m:dPr>
                                    <m:e>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r>
                                        <a:rPr lang="en-US" i="1">
                                          <a:effectLst/>
                                          <a:latin typeface="Cambria Math"/>
                                          <a:ea typeface="Times New Roman"/>
                                          <a:cs typeface="Times New Roman"/>
                                        </a:rPr>
                                        <m:t> − </m:t>
                                      </m:r>
                                      <m:f>
                                        <m:fPr>
                                          <m:ctrlPr>
                                            <a:rPr lang="vi-VN" i="1">
                                              <a:effectLst/>
                                              <a:latin typeface="Cambria Math"/>
                                            </a:rPr>
                                          </m:ctrlPr>
                                        </m:fPr>
                                        <m:num>
                                          <m:r>
                                            <a:rPr lang="en-US" i="1">
                                              <a:effectLst/>
                                              <a:latin typeface="Cambria Math"/>
                                              <a:ea typeface="Times New Roman"/>
                                              <a:cs typeface="Times New Roman"/>
                                            </a:rPr>
                                            <m:t>1</m:t>
                                          </m:r>
                                        </m:num>
                                        <m:den>
                                          <m:sSub>
                                            <m:sSubPr>
                                              <m:ctrlPr>
                                                <a:rPr lang="vi-VN" i="1">
                                                  <a:effectLst/>
                                                  <a:latin typeface="Cambria Math"/>
                                                </a:rPr>
                                              </m:ctrlPr>
                                            </m:sSubPr>
                                            <m:e>
                                              <m:r>
                                                <a:rPr lang="en-US" i="1">
                                                  <a:effectLst/>
                                                  <a:latin typeface="Cambria Math"/>
                                                  <a:ea typeface="Times New Roman"/>
                                                  <a:cs typeface="Times New Roman"/>
                                                </a:rPr>
                                                <m:t>𝑓</m:t>
                                              </m:r>
                                            </m:e>
                                            <m:sub>
                                              <m:r>
                                                <a:rPr lang="en-US" i="1">
                                                  <a:effectLst/>
                                                  <a:latin typeface="Cambria Math"/>
                                                  <a:ea typeface="Times New Roman"/>
                                                  <a:cs typeface="Times New Roman"/>
                                                </a:rPr>
                                                <m:t>𝑛</m:t>
                                              </m:r>
                                            </m:sub>
                                          </m:sSub>
                                        </m:den>
                                      </m:f>
                                    </m:e>
                                  </m:d>
                                </m:e>
                                <m:sup>
                                  <m:r>
                                    <a:rPr lang="en-US" i="1">
                                      <a:effectLst/>
                                      <a:latin typeface="Cambria Math"/>
                                      <a:ea typeface="Times New Roman"/>
                                      <a:cs typeface="Times New Roman"/>
                                    </a:rPr>
                                    <m:t>2</m:t>
                                  </m:r>
                                </m:sup>
                              </m:sSup>
                            </m:e>
                          </m:rad>
                        </m:den>
                      </m:f>
                    </m:oMath>
                  </m:oMathPara>
                </a14:m>
                <a:endParaRPr lang="vi-VN" dirty="0"/>
              </a:p>
            </p:txBody>
          </p:sp>
        </mc:Choice>
        <mc:Fallback xmlns="">
          <p:sp>
            <p:nvSpPr>
              <p:cNvPr id="7" name="Rectangle 6"/>
              <p:cNvSpPr>
                <a:spLocks noRot="1" noChangeAspect="1" noMove="1" noResize="1" noEditPoints="1" noAdjustHandles="1" noChangeArrowheads="1" noChangeShapeType="1" noTextEdit="1"/>
              </p:cNvSpPr>
              <p:nvPr/>
            </p:nvSpPr>
            <p:spPr>
              <a:xfrm>
                <a:off x="609600" y="3352800"/>
                <a:ext cx="7620000" cy="2092368"/>
              </a:xfrm>
              <a:prstGeom prst="rect">
                <a:avLst/>
              </a:prstGeom>
              <a:blipFill rotWithShape="1">
                <a:blip r:embed="rId3"/>
                <a:stretch>
                  <a:fillRect t="-87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381000" y="5445168"/>
                <a:ext cx="8382000" cy="118423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Hệ số truyền đạt điện áp phụ thuộc ba đại lượng h, Q, f</a:t>
                </a:r>
                <a:r>
                  <a:rPr lang="vi-VN" sz="2400" baseline="-25000" dirty="0" smtClean="0"/>
                  <a:t>n</a:t>
                </a:r>
                <a:r>
                  <a:rPr lang="vi-VN" sz="2400" dirty="0" smtClean="0"/>
                  <a:t> </a:t>
                </a:r>
              </a:p>
              <a:p>
                <a:pPr marL="0" indent="0">
                  <a:buNone/>
                </a:pPr>
                <a:r>
                  <a:rPr lang="vi-VN" sz="2400" dirty="0" smtClean="0"/>
                  <a:t>Trong đó: </a:t>
                </a:r>
                <a14:m>
                  <m:oMath xmlns:m="http://schemas.openxmlformats.org/officeDocument/2006/math">
                    <m:r>
                      <a:rPr lang="en-US" sz="2400" i="1">
                        <a:latin typeface="Cambria Math"/>
                        <a:ea typeface="Times New Roman"/>
                        <a:cs typeface="Times New Roman"/>
                      </a:rPr>
                      <m:t>h</m:t>
                    </m:r>
                    <m:r>
                      <a:rPr lang="en-US" sz="2400" i="1">
                        <a:latin typeface="Cambria Math"/>
                        <a:ea typeface="Times New Roman"/>
                        <a:cs typeface="Times New Roman"/>
                      </a:rPr>
                      <m:t>=</m:t>
                    </m:r>
                    <m:f>
                      <m:fPr>
                        <m:ctrlPr>
                          <a:rPr lang="vi-VN" sz="2400" i="1">
                            <a:latin typeface="Cambria Math"/>
                          </a:rPr>
                        </m:ctrlPr>
                      </m:fPr>
                      <m:num>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𝑚</m:t>
                            </m:r>
                          </m:sub>
                        </m:sSub>
                      </m:num>
                      <m:den>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𝑟</m:t>
                            </m:r>
                          </m:sub>
                        </m:sSub>
                      </m:den>
                    </m:f>
                  </m:oMath>
                </a14:m>
                <a:r>
                  <a:rPr lang="vi-VN" sz="2400" dirty="0" smtClean="0"/>
                  <a:t>, </a:t>
                </a:r>
                <a14:m>
                  <m:oMath xmlns:m="http://schemas.openxmlformats.org/officeDocument/2006/math">
                    <m:r>
                      <a:rPr lang="en-US" sz="2400" i="1">
                        <a:latin typeface="Cambria Math"/>
                      </a:rPr>
                      <m:t>𝑄</m:t>
                    </m:r>
                    <m:r>
                      <a:rPr lang="en-US" sz="2400" i="1">
                        <a:latin typeface="Cambria Math"/>
                      </a:rPr>
                      <m:t>=</m:t>
                    </m:r>
                    <m:f>
                      <m:fPr>
                        <m:ctrlPr>
                          <a:rPr lang="vi-VN" sz="2400" i="1">
                            <a:latin typeface="Cambria Math"/>
                          </a:rPr>
                        </m:ctrlPr>
                      </m:fPr>
                      <m:num>
                        <m:rad>
                          <m:radPr>
                            <m:degHide m:val="on"/>
                            <m:ctrlPr>
                              <a:rPr lang="vi-VN" sz="2400" i="1">
                                <a:latin typeface="Cambria Math"/>
                              </a:rPr>
                            </m:ctrlPr>
                          </m:radPr>
                          <m:deg/>
                          <m:e>
                            <m:f>
                              <m:fPr>
                                <m:ctrlPr>
                                  <a:rPr lang="vi-VN" sz="2400" i="1">
                                    <a:latin typeface="Cambria Math"/>
                                  </a:rPr>
                                </m:ctrlPr>
                              </m:fPr>
                              <m:num>
                                <m:sSub>
                                  <m:sSubPr>
                                    <m:ctrlPr>
                                      <a:rPr lang="vi-VN" sz="2400" i="1">
                                        <a:latin typeface="Cambria Math"/>
                                      </a:rPr>
                                    </m:ctrlPr>
                                  </m:sSubPr>
                                  <m:e>
                                    <m:r>
                                      <a:rPr lang="en-US" sz="2400" i="1">
                                        <a:latin typeface="Cambria Math"/>
                                      </a:rPr>
                                      <m:t>𝐿</m:t>
                                    </m:r>
                                  </m:e>
                                  <m:sub>
                                    <m:r>
                                      <a:rPr lang="en-US" sz="2400" i="1">
                                        <a:latin typeface="Cambria Math"/>
                                      </a:rPr>
                                      <m:t>𝑟</m:t>
                                    </m:r>
                                  </m:sub>
                                </m:sSub>
                              </m:num>
                              <m:den>
                                <m:sSub>
                                  <m:sSubPr>
                                    <m:ctrlPr>
                                      <a:rPr lang="vi-VN" sz="2400" i="1">
                                        <a:latin typeface="Cambria Math"/>
                                      </a:rPr>
                                    </m:ctrlPr>
                                  </m:sSubPr>
                                  <m:e>
                                    <m:r>
                                      <a:rPr lang="en-US" sz="2400" i="1">
                                        <a:latin typeface="Cambria Math"/>
                                      </a:rPr>
                                      <m:t>𝐶</m:t>
                                    </m:r>
                                  </m:e>
                                  <m:sub>
                                    <m:r>
                                      <a:rPr lang="en-US" sz="2400" i="1">
                                        <a:latin typeface="Cambria Math"/>
                                      </a:rPr>
                                      <m:t>𝑟</m:t>
                                    </m:r>
                                  </m:sub>
                                </m:sSub>
                              </m:den>
                            </m:f>
                          </m:e>
                        </m:rad>
                      </m:num>
                      <m:den>
                        <m:sSub>
                          <m:sSubPr>
                            <m:ctrlPr>
                              <a:rPr lang="vi-VN" sz="2400" i="1">
                                <a:latin typeface="Cambria Math"/>
                              </a:rPr>
                            </m:ctrlPr>
                          </m:sSubPr>
                          <m:e>
                            <m:r>
                              <a:rPr lang="en-US" sz="2400" i="1">
                                <a:latin typeface="Cambria Math"/>
                              </a:rPr>
                              <m:t>𝑅</m:t>
                            </m:r>
                          </m:e>
                          <m:sub>
                            <m:r>
                              <a:rPr lang="en-US" sz="2400" i="1">
                                <a:latin typeface="Cambria Math"/>
                              </a:rPr>
                              <m:t>𝑎𝑐</m:t>
                            </m:r>
                          </m:sub>
                        </m:sSub>
                      </m:den>
                    </m:f>
                  </m:oMath>
                </a14:m>
                <a:r>
                  <a:rPr lang="vi-VN" sz="2400" dirty="0" smtClean="0"/>
                  <a:t>, </a:t>
                </a:r>
                <a14:m>
                  <m:oMath xmlns:m="http://schemas.openxmlformats.org/officeDocument/2006/math">
                    <m:sSub>
                      <m:sSubPr>
                        <m:ctrlPr>
                          <a:rPr lang="vi-VN" sz="2400" i="1">
                            <a:latin typeface="Cambria Math"/>
                          </a:rPr>
                        </m:ctrlPr>
                      </m:sSubPr>
                      <m:e>
                        <m:r>
                          <a:rPr lang="en-US" sz="2400" i="1">
                            <a:latin typeface="Cambria Math"/>
                          </a:rPr>
                          <m:t>𝑓</m:t>
                        </m:r>
                      </m:e>
                      <m:sub>
                        <m:r>
                          <a:rPr lang="en-US" sz="2400" i="1">
                            <a:latin typeface="Cambria Math"/>
                          </a:rPr>
                          <m:t>𝑛</m:t>
                        </m:r>
                      </m:sub>
                    </m:sSub>
                    <m:r>
                      <a:rPr lang="en-US" sz="2400" i="1">
                        <a:latin typeface="Cambria Math"/>
                      </a:rPr>
                      <m:t>=</m:t>
                    </m:r>
                    <m:f>
                      <m:fPr>
                        <m:ctrlPr>
                          <a:rPr lang="vi-VN" sz="2400" i="1">
                            <a:latin typeface="Cambria Math"/>
                          </a:rPr>
                        </m:ctrlPr>
                      </m:fPr>
                      <m:num>
                        <m:sSub>
                          <m:sSubPr>
                            <m:ctrlPr>
                              <a:rPr lang="vi-VN" sz="2400" i="1">
                                <a:latin typeface="Cambria Math"/>
                              </a:rPr>
                            </m:ctrlPr>
                          </m:sSubPr>
                          <m:e>
                            <m:r>
                              <a:rPr lang="en-US" sz="2400" i="1">
                                <a:latin typeface="Cambria Math"/>
                              </a:rPr>
                              <m:t>𝑓</m:t>
                            </m:r>
                          </m:e>
                          <m:sub>
                            <m:r>
                              <a:rPr lang="en-US" sz="2400" i="1">
                                <a:latin typeface="Cambria Math"/>
                              </a:rPr>
                              <m:t>𝑆</m:t>
                            </m:r>
                          </m:sub>
                        </m:sSub>
                      </m:num>
                      <m:den>
                        <m:sSub>
                          <m:sSubPr>
                            <m:ctrlPr>
                              <a:rPr lang="vi-VN" sz="2400" i="1">
                                <a:latin typeface="Cambria Math"/>
                              </a:rPr>
                            </m:ctrlPr>
                          </m:sSubPr>
                          <m:e>
                            <m:r>
                              <a:rPr lang="en-US" sz="2400" i="1">
                                <a:latin typeface="Cambria Math"/>
                              </a:rPr>
                              <m:t>𝑓</m:t>
                            </m:r>
                          </m:e>
                          <m:sub>
                            <m:r>
                              <a:rPr lang="en-US" sz="2400" i="1">
                                <a:latin typeface="Cambria Math"/>
                              </a:rPr>
                              <m:t>𝑟</m:t>
                            </m:r>
                          </m:sub>
                        </m:sSub>
                      </m:den>
                    </m:f>
                  </m:oMath>
                </a14:m>
                <a:endParaRPr lang="vi-VN" sz="2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381000" y="5445168"/>
                <a:ext cx="8382000" cy="1184232"/>
              </a:xfrm>
              <a:prstGeom prst="rect">
                <a:avLst/>
              </a:prstGeom>
              <a:blipFill rotWithShape="1">
                <a:blip r:embed="rId4"/>
                <a:stretch>
                  <a:fillRect l="-945" t="-8205"/>
                </a:stretch>
              </a:blipFill>
            </p:spPr>
            <p:txBody>
              <a:bodyPr/>
              <a:lstStyle/>
              <a:p>
                <a:r>
                  <a:rPr lang="vi-VN">
                    <a:noFill/>
                  </a:rPr>
                  <a:t> </a:t>
                </a:r>
              </a:p>
            </p:txBody>
          </p:sp>
        </mc:Fallback>
      </mc:AlternateContent>
    </p:spTree>
    <p:extLst>
      <p:ext uri="{BB962C8B-B14F-4D97-AF65-F5344CB8AC3E}">
        <p14:creationId xmlns:p14="http://schemas.microsoft.com/office/powerpoint/2010/main" val="427028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96200" cy="868362"/>
          </a:xfrm>
          <a:solidFill>
            <a:srgbClr val="FFFF00"/>
          </a:solidFill>
        </p:spPr>
        <p:txBody>
          <a:bodyPr vert="horz" lIns="91440" tIns="45720" rIns="91440" bIns="45720" rtlCol="0" anchor="ctr">
            <a:normAutofit/>
          </a:bodyPr>
          <a:lstStyle/>
          <a:p>
            <a:r>
              <a:rPr lang="vi-VN" b="1" dirty="0" smtClean="0"/>
              <a:t>3. </a:t>
            </a:r>
            <a:r>
              <a:rPr lang="vi-VN" b="1" dirty="0"/>
              <a:t>Các đại lượng đặc trưng</a:t>
            </a:r>
            <a:endParaRPr lang="en-US" b="1" dirty="0"/>
          </a:p>
        </p:txBody>
      </p:sp>
      <p:sp>
        <p:nvSpPr>
          <p:cNvPr id="3" name="Content Placeholder 2"/>
          <p:cNvSpPr>
            <a:spLocks noGrp="1"/>
          </p:cNvSpPr>
          <p:nvPr>
            <p:ph idx="1"/>
          </p:nvPr>
        </p:nvSpPr>
        <p:spPr>
          <a:xfrm>
            <a:off x="381000" y="1600200"/>
            <a:ext cx="8229600" cy="723650"/>
          </a:xfrm>
        </p:spPr>
        <p:txBody>
          <a:bodyPr>
            <a:normAutofit/>
          </a:bodyPr>
          <a:lstStyle/>
          <a:p>
            <a:pPr marL="0" indent="0">
              <a:buNone/>
            </a:pPr>
            <a:r>
              <a:rPr lang="en-US" dirty="0" err="1" smtClean="0">
                <a:latin typeface="Times New Roman"/>
              </a:rPr>
              <a:t>Đường</a:t>
            </a:r>
            <a:r>
              <a:rPr lang="en-US" dirty="0" smtClean="0">
                <a:latin typeface="Times New Roman"/>
              </a:rPr>
              <a:t> </a:t>
            </a:r>
            <a:r>
              <a:rPr lang="en-US" dirty="0" err="1" smtClean="0">
                <a:latin typeface="Times New Roman"/>
              </a:rPr>
              <a:t>cong</a:t>
            </a:r>
            <a:r>
              <a:rPr lang="en-US" dirty="0" smtClean="0">
                <a:latin typeface="Times New Roman"/>
              </a:rPr>
              <a:t> </a:t>
            </a:r>
            <a:r>
              <a:rPr lang="en-US" dirty="0" err="1" smtClean="0">
                <a:latin typeface="Times New Roman"/>
              </a:rPr>
              <a:t>đặc</a:t>
            </a:r>
            <a:r>
              <a:rPr lang="en-US" dirty="0" smtClean="0">
                <a:latin typeface="Times New Roman"/>
              </a:rPr>
              <a:t> </a:t>
            </a:r>
            <a:r>
              <a:rPr lang="en-US" dirty="0" err="1" smtClean="0">
                <a:latin typeface="Times New Roman"/>
              </a:rPr>
              <a:t>tính</a:t>
            </a:r>
            <a:r>
              <a:rPr lang="en-US" dirty="0" smtClean="0">
                <a:latin typeface="Times New Roman"/>
              </a:rPr>
              <a:t> </a:t>
            </a:r>
            <a:r>
              <a:rPr lang="en-US" dirty="0" err="1" smtClean="0">
                <a:latin typeface="Times New Roman"/>
              </a:rPr>
              <a:t>truyền</a:t>
            </a:r>
            <a:r>
              <a:rPr lang="en-US" dirty="0" smtClean="0">
                <a:latin typeface="Times New Roman"/>
              </a:rPr>
              <a:t> </a:t>
            </a:r>
            <a:r>
              <a:rPr lang="en-US" dirty="0" err="1" smtClean="0">
                <a:latin typeface="Times New Roman"/>
              </a:rPr>
              <a:t>đạt</a:t>
            </a:r>
            <a:r>
              <a:rPr lang="en-US" dirty="0" smtClean="0">
                <a:latin typeface="Times New Roman"/>
              </a:rPr>
              <a:t> </a:t>
            </a:r>
            <a:r>
              <a:rPr lang="en-US" dirty="0" err="1" smtClean="0">
                <a:latin typeface="Times New Roman"/>
              </a:rPr>
              <a:t>điện</a:t>
            </a:r>
            <a:r>
              <a:rPr lang="en-US" dirty="0" smtClean="0">
                <a:latin typeface="Times New Roman"/>
              </a:rPr>
              <a:t> </a:t>
            </a:r>
            <a:r>
              <a:rPr lang="en-US" dirty="0" err="1" smtClean="0">
                <a:latin typeface="Times New Roman"/>
              </a:rPr>
              <a:t>áp</a:t>
            </a:r>
            <a:r>
              <a:rPr lang="en-US" dirty="0" smtClean="0">
                <a:latin typeface="Times New Roman"/>
              </a:rPr>
              <a:t> K = f(</a:t>
            </a:r>
            <a:r>
              <a:rPr lang="en-US" dirty="0" err="1" smtClean="0">
                <a:latin typeface="Times New Roman"/>
              </a:rPr>
              <a:t>f</a:t>
            </a:r>
            <a:r>
              <a:rPr lang="en-US" baseline="-25000" dirty="0" err="1" smtClean="0">
                <a:latin typeface="Times New Roman"/>
              </a:rPr>
              <a:t>n</a:t>
            </a:r>
            <a:r>
              <a:rPr lang="en-US" dirty="0" smtClean="0">
                <a:latin typeface="Times New Roman"/>
              </a:rPr>
              <a:t>)</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
        <p:nvSpPr>
          <p:cNvPr id="10" name="Content Placeholder 2"/>
          <p:cNvSpPr txBox="1">
            <a:spLocks/>
          </p:cNvSpPr>
          <p:nvPr/>
        </p:nvSpPr>
        <p:spPr>
          <a:xfrm>
            <a:off x="457200" y="1066800"/>
            <a:ext cx="6019800" cy="609600"/>
          </a:xfrm>
          <a:prstGeom prst="rect">
            <a:avLst/>
          </a:prstGeom>
          <a:solidFill>
            <a:srgbClr val="CCFFCC"/>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b="1" dirty="0" smtClean="0"/>
              <a:t>Các đại lượng quan trọng cần biết</a:t>
            </a:r>
            <a:endParaRPr lang="vi-VN" sz="2800" b="1" dirty="0"/>
          </a:p>
        </p:txBody>
      </p:sp>
      <p:grpSp>
        <p:nvGrpSpPr>
          <p:cNvPr id="11" name="Group 10"/>
          <p:cNvGrpSpPr/>
          <p:nvPr/>
        </p:nvGrpSpPr>
        <p:grpSpPr>
          <a:xfrm>
            <a:off x="3939006" y="2148085"/>
            <a:ext cx="5075988" cy="3999129"/>
            <a:chOff x="0" y="0"/>
            <a:chExt cx="3573426" cy="3529965"/>
          </a:xfrm>
        </p:grpSpPr>
        <p:grpSp>
          <p:nvGrpSpPr>
            <p:cNvPr id="12" name="Group 11"/>
            <p:cNvGrpSpPr/>
            <p:nvPr/>
          </p:nvGrpSpPr>
          <p:grpSpPr>
            <a:xfrm>
              <a:off x="106326" y="0"/>
              <a:ext cx="3467100" cy="3529965"/>
              <a:chOff x="0" y="0"/>
              <a:chExt cx="3467100" cy="3529965"/>
            </a:xfrm>
          </p:grpSpPr>
          <p:grpSp>
            <p:nvGrpSpPr>
              <p:cNvPr id="14" name="Group 13"/>
              <p:cNvGrpSpPr/>
              <p:nvPr/>
            </p:nvGrpSpPr>
            <p:grpSpPr>
              <a:xfrm>
                <a:off x="0" y="0"/>
                <a:ext cx="3467100" cy="3529965"/>
                <a:chOff x="0" y="0"/>
                <a:chExt cx="3467100" cy="3530009"/>
              </a:xfrm>
            </p:grpSpPr>
            <p:grpSp>
              <p:nvGrpSpPr>
                <p:cNvPr id="16" name="Group 15"/>
                <p:cNvGrpSpPr/>
                <p:nvPr/>
              </p:nvGrpSpPr>
              <p:grpSpPr>
                <a:xfrm>
                  <a:off x="0" y="0"/>
                  <a:ext cx="3467100" cy="3530008"/>
                  <a:chOff x="0" y="0"/>
                  <a:chExt cx="3467100" cy="3530008"/>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3419475" cy="3000375"/>
                  </a:xfrm>
                  <a:prstGeom prst="rect">
                    <a:avLst/>
                  </a:prstGeom>
                  <a:noFill/>
                  <a:ln>
                    <a:noFill/>
                  </a:ln>
                </p:spPr>
              </p:pic>
              <p:sp>
                <p:nvSpPr>
                  <p:cNvPr id="19" name="Text Box 114"/>
                  <p:cNvSpPr txBox="1"/>
                  <p:nvPr/>
                </p:nvSpPr>
                <p:spPr>
                  <a:xfrm>
                    <a:off x="0" y="3082333"/>
                    <a:ext cx="3458845" cy="447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a:ea typeface="Times New Roman"/>
                      </a:rPr>
                      <a:t>Hình 40 đặc tính DC của mạch cộng hưởng</a:t>
                    </a:r>
                    <a:endParaRPr lang="vi-VN" sz="1400">
                      <a:effectLst/>
                      <a:latin typeface="Times New Roman"/>
                      <a:ea typeface="Times New Roman"/>
                    </a:endParaRPr>
                  </a:p>
                </p:txBody>
              </p:sp>
            </p:grpSp>
            <p:sp>
              <p:nvSpPr>
                <p:cNvPr id="17" name="Text Box 117"/>
                <p:cNvSpPr txBox="1"/>
                <p:nvPr/>
              </p:nvSpPr>
              <p:spPr>
                <a:xfrm>
                  <a:off x="1701210" y="2828260"/>
                  <a:ext cx="1300435" cy="7017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a:ea typeface="Times New Roman"/>
                    </a:rPr>
                    <a:t>f</a:t>
                  </a:r>
                  <a:r>
                    <a:rPr lang="en-US" sz="1400" baseline="-25000">
                      <a:effectLst/>
                      <a:latin typeface="Times New Roman"/>
                      <a:ea typeface="Times New Roman"/>
                    </a:rPr>
                    <a:t>r1</a:t>
                  </a:r>
                  <a:endParaRPr lang="vi-VN" sz="1400">
                    <a:effectLst/>
                    <a:latin typeface="Times New Roman"/>
                    <a:ea typeface="Times New Roman"/>
                  </a:endParaRPr>
                </a:p>
              </p:txBody>
            </p:sp>
          </p:grpSp>
          <mc:AlternateContent xmlns:mc="http://schemas.openxmlformats.org/markup-compatibility/2006" xmlns:a14="http://schemas.microsoft.com/office/drawing/2010/main">
            <mc:Choice Requires="a14">
              <p:sp>
                <p:nvSpPr>
                  <p:cNvPr id="15" name="Text Box 19595"/>
                  <p:cNvSpPr txBox="1"/>
                  <p:nvPr/>
                </p:nvSpPr>
                <p:spPr>
                  <a:xfrm>
                    <a:off x="1286540" y="467832"/>
                    <a:ext cx="1631876" cy="7017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14:m>
                      <m:oMathPara xmlns:m="http://schemas.openxmlformats.org/officeDocument/2006/math">
                        <m:oMathParaPr>
                          <m:jc m:val="centerGroup"/>
                        </m:oMathParaPr>
                        <m:oMath xmlns:m="http://schemas.openxmlformats.org/officeDocument/2006/math">
                          <m:f>
                            <m:fPr>
                              <m:ctrlPr>
                                <a:rPr lang="vi-VN" sz="1000" i="1">
                                  <a:effectLst/>
                                  <a:latin typeface="Cambria Math"/>
                                  <a:ea typeface="Times New Roman"/>
                                </a:rPr>
                              </m:ctrlPr>
                            </m:fPr>
                            <m:num>
                              <m:r>
                                <a:rPr lang="en-US" sz="1000" i="1">
                                  <a:effectLst/>
                                  <a:latin typeface="Cambria Math"/>
                                  <a:ea typeface="Times New Roman"/>
                                </a:rPr>
                                <m:t>1</m:t>
                              </m:r>
                            </m:num>
                            <m:den>
                              <m:r>
                                <a:rPr lang="en-US" sz="1000" i="1">
                                  <a:effectLst/>
                                  <a:latin typeface="Cambria Math"/>
                                  <a:ea typeface="Times New Roman"/>
                                </a:rPr>
                                <m:t>2</m:t>
                              </m:r>
                              <m:r>
                                <a:rPr lang="en-US" sz="1000" i="1">
                                  <a:effectLst/>
                                  <a:latin typeface="Cambria Math"/>
                                  <a:ea typeface="Times New Roman"/>
                                </a:rPr>
                                <m:t>𝜋</m:t>
                              </m:r>
                              <m:r>
                                <a:rPr lang="en-US" sz="1000" i="1">
                                  <a:effectLst/>
                                  <a:latin typeface="Cambria Math"/>
                                  <a:ea typeface="Times New Roman"/>
                                </a:rPr>
                                <m:t>𝑓𝐶</m:t>
                              </m:r>
                            </m:den>
                          </m:f>
                          <m:r>
                            <a:rPr lang="en-US" sz="1000" i="1">
                              <a:effectLst/>
                              <a:latin typeface="Cambria Math"/>
                              <a:ea typeface="Times New Roman"/>
                            </a:rPr>
                            <m:t>&lt;2</m:t>
                          </m:r>
                          <m:r>
                            <a:rPr lang="en-US" sz="1000" i="1">
                              <a:effectLst/>
                              <a:latin typeface="Cambria Math"/>
                              <a:ea typeface="Times New Roman"/>
                            </a:rPr>
                            <m:t>𝜋</m:t>
                          </m:r>
                          <m:r>
                            <a:rPr lang="en-US" sz="1000" i="1">
                              <a:effectLst/>
                              <a:latin typeface="Cambria Math"/>
                              <a:ea typeface="Times New Roman"/>
                            </a:rPr>
                            <m:t>𝑓𝐿</m:t>
                          </m:r>
                        </m:oMath>
                      </m:oMathPara>
                    </a14:m>
                    <a:endParaRPr lang="vi-VN" sz="1400">
                      <a:effectLst/>
                      <a:latin typeface="Times New Roman"/>
                      <a:ea typeface="Times New Roman"/>
                    </a:endParaRPr>
                  </a:p>
                </p:txBody>
              </p:sp>
            </mc:Choice>
            <mc:Fallback xmlns="">
              <p:sp>
                <p:nvSpPr>
                  <p:cNvPr id="15" name="Text Box 19595"/>
                  <p:cNvSpPr txBox="1">
                    <a:spLocks noRot="1" noChangeAspect="1" noMove="1" noResize="1" noEditPoints="1" noAdjustHandles="1" noChangeArrowheads="1" noChangeShapeType="1" noTextEdit="1"/>
                  </p:cNvSpPr>
                  <p:nvPr/>
                </p:nvSpPr>
                <p:spPr>
                  <a:xfrm>
                    <a:off x="1286540" y="467832"/>
                    <a:ext cx="1631876" cy="701749"/>
                  </a:xfrm>
                  <a:prstGeom prst="rect">
                    <a:avLst/>
                  </a:prstGeom>
                  <a:blipFill rotWithShape="1">
                    <a:blip r:embed="rId3"/>
                    <a:stretch>
                      <a:fillRect/>
                    </a:stretch>
                  </a:blipFill>
                  <a:ln w="6350">
                    <a:noFill/>
                  </a:ln>
                  <a:effectLst/>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13" name="Text Box 19591"/>
                <p:cNvSpPr txBox="1"/>
                <p:nvPr/>
              </p:nvSpPr>
              <p:spPr>
                <a:xfrm>
                  <a:off x="0" y="467833"/>
                  <a:ext cx="1631315" cy="701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14:m>
                    <m:oMathPara xmlns:m="http://schemas.openxmlformats.org/officeDocument/2006/math">
                      <m:oMathParaPr>
                        <m:jc m:val="centerGroup"/>
                      </m:oMathParaPr>
                      <m:oMath xmlns:m="http://schemas.openxmlformats.org/officeDocument/2006/math">
                        <m:f>
                          <m:fPr>
                            <m:ctrlPr>
                              <a:rPr lang="vi-VN" sz="1000" i="1">
                                <a:effectLst/>
                                <a:latin typeface="Cambria Math"/>
                                <a:ea typeface="Times New Roman"/>
                              </a:rPr>
                            </m:ctrlPr>
                          </m:fPr>
                          <m:num>
                            <m:r>
                              <a:rPr lang="en-US" sz="1000" i="1">
                                <a:effectLst/>
                                <a:latin typeface="Cambria Math"/>
                                <a:ea typeface="Times New Roman"/>
                              </a:rPr>
                              <m:t>1</m:t>
                            </m:r>
                          </m:num>
                          <m:den>
                            <m:r>
                              <a:rPr lang="en-US" sz="1000" i="1">
                                <a:effectLst/>
                                <a:latin typeface="Cambria Math"/>
                                <a:ea typeface="Times New Roman"/>
                              </a:rPr>
                              <m:t>2</m:t>
                            </m:r>
                            <m:r>
                              <a:rPr lang="en-US" sz="1000" i="1">
                                <a:effectLst/>
                                <a:latin typeface="Cambria Math"/>
                                <a:ea typeface="Times New Roman"/>
                              </a:rPr>
                              <m:t>𝜋</m:t>
                            </m:r>
                            <m:r>
                              <a:rPr lang="en-US" sz="1000" i="1">
                                <a:effectLst/>
                                <a:latin typeface="Cambria Math"/>
                                <a:ea typeface="Times New Roman"/>
                              </a:rPr>
                              <m:t>𝑓𝐶</m:t>
                            </m:r>
                          </m:den>
                        </m:f>
                        <m:r>
                          <a:rPr lang="en-US" sz="1000" i="1">
                            <a:effectLst/>
                            <a:latin typeface="Cambria Math"/>
                            <a:ea typeface="Times New Roman"/>
                          </a:rPr>
                          <m:t>&gt;2</m:t>
                        </m:r>
                        <m:r>
                          <a:rPr lang="en-US" sz="1000" i="1">
                            <a:effectLst/>
                            <a:latin typeface="Cambria Math"/>
                            <a:ea typeface="Times New Roman"/>
                          </a:rPr>
                          <m:t>𝜋</m:t>
                        </m:r>
                        <m:r>
                          <a:rPr lang="en-US" sz="1000" i="1">
                            <a:effectLst/>
                            <a:latin typeface="Cambria Math"/>
                            <a:ea typeface="Times New Roman"/>
                          </a:rPr>
                          <m:t>𝑓𝐿</m:t>
                        </m:r>
                      </m:oMath>
                    </m:oMathPara>
                  </a14:m>
                  <a:endParaRPr lang="vi-VN" sz="1400">
                    <a:effectLst/>
                    <a:latin typeface="Times New Roman"/>
                    <a:ea typeface="Times New Roman"/>
                  </a:endParaRPr>
                </a:p>
              </p:txBody>
            </p:sp>
          </mc:Choice>
          <mc:Fallback xmlns="">
            <p:sp>
              <p:nvSpPr>
                <p:cNvPr id="13" name="Text Box 19591"/>
                <p:cNvSpPr txBox="1">
                  <a:spLocks noRot="1" noChangeAspect="1" noMove="1" noResize="1" noEditPoints="1" noAdjustHandles="1" noChangeArrowheads="1" noChangeShapeType="1" noTextEdit="1"/>
                </p:cNvSpPr>
                <p:nvPr/>
              </p:nvSpPr>
              <p:spPr>
                <a:xfrm>
                  <a:off x="0" y="467833"/>
                  <a:ext cx="1631315" cy="701675"/>
                </a:xfrm>
                <a:prstGeom prst="rect">
                  <a:avLst/>
                </a:prstGeom>
                <a:blipFill rotWithShape="1">
                  <a:blip r:embed="rId4"/>
                  <a:stretch>
                    <a:fillRect/>
                  </a:stretch>
                </a:blipFill>
                <a:ln w="6350">
                  <a:noFill/>
                </a:ln>
                <a:effectLst/>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20" name="Content Placeholder 2"/>
              <p:cNvSpPr txBox="1">
                <a:spLocks/>
              </p:cNvSpPr>
              <p:nvPr/>
            </p:nvSpPr>
            <p:spPr>
              <a:xfrm>
                <a:off x="304800" y="2323850"/>
                <a:ext cx="3785240" cy="3569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Như</a:t>
                </a:r>
                <a:r>
                  <a:rPr lang="en-US" sz="2400" dirty="0"/>
                  <a:t> </a:t>
                </a:r>
                <a:r>
                  <a:rPr lang="en-US" sz="2400" dirty="0" err="1"/>
                  <a:t>vậy</a:t>
                </a:r>
                <a:r>
                  <a:rPr lang="en-US" sz="2400" dirty="0"/>
                  <a:t> K </a:t>
                </a:r>
                <a:r>
                  <a:rPr lang="en-US" sz="2400" dirty="0" err="1"/>
                  <a:t>là</a:t>
                </a:r>
                <a:r>
                  <a:rPr lang="en-US" sz="2400" dirty="0"/>
                  <a:t> </a:t>
                </a:r>
                <a:r>
                  <a:rPr lang="en-US" sz="2400" dirty="0" err="1"/>
                  <a:t>một</a:t>
                </a:r>
                <a:r>
                  <a:rPr lang="en-US" sz="2400" dirty="0"/>
                  <a:t> </a:t>
                </a:r>
                <a:r>
                  <a:rPr lang="en-US" sz="2400" dirty="0" err="1"/>
                  <a:t>hàm</a:t>
                </a:r>
                <a:r>
                  <a:rPr lang="en-US" sz="2400" dirty="0"/>
                  <a:t> </a:t>
                </a:r>
                <a:r>
                  <a:rPr lang="en-US" sz="2400" dirty="0" err="1"/>
                  <a:t>của</a:t>
                </a:r>
                <a:r>
                  <a:rPr lang="en-US" sz="2400" dirty="0"/>
                  <a:t> 8 </a:t>
                </a:r>
                <a:r>
                  <a:rPr lang="en-US" sz="2400" dirty="0" err="1"/>
                  <a:t>đại</a:t>
                </a:r>
                <a:r>
                  <a:rPr lang="en-US" sz="2400" dirty="0"/>
                  <a:t> </a:t>
                </a:r>
                <a:r>
                  <a:rPr lang="en-US" sz="2400" dirty="0" err="1"/>
                  <a:t>lượng</a:t>
                </a:r>
                <a:r>
                  <a:rPr lang="en-US" sz="2400" dirty="0"/>
                  <a:t>: L</a:t>
                </a:r>
                <a:r>
                  <a:rPr lang="en-US" sz="2400" baseline="-25000" dirty="0"/>
                  <a:t>m</a:t>
                </a:r>
                <a:r>
                  <a:rPr lang="en-US" sz="2400" dirty="0"/>
                  <a:t>, </a:t>
                </a:r>
                <a:r>
                  <a:rPr lang="en-US" sz="2400" dirty="0" err="1"/>
                  <a:t>L</a:t>
                </a:r>
                <a:r>
                  <a:rPr lang="en-US" sz="2400" baseline="-25000" dirty="0" err="1"/>
                  <a:t>r</a:t>
                </a:r>
                <a:r>
                  <a:rPr lang="en-US" sz="2400" dirty="0"/>
                  <a:t>, C</a:t>
                </a:r>
                <a:r>
                  <a:rPr lang="en-US" sz="2400" baseline="-25000" dirty="0"/>
                  <a:t>r</a:t>
                </a:r>
                <a:r>
                  <a:rPr lang="en-US" sz="2400" dirty="0"/>
                  <a:t>, </a:t>
                </a:r>
                <a:r>
                  <a:rPr lang="en-US" sz="2400" dirty="0" err="1"/>
                  <a:t>R</a:t>
                </a:r>
                <a:r>
                  <a:rPr lang="en-US" sz="2400" baseline="-25000" dirty="0" err="1"/>
                  <a:t>ac</a:t>
                </a:r>
                <a:r>
                  <a:rPr lang="en-US" sz="2400" dirty="0"/>
                  <a:t>(</a:t>
                </a:r>
                <a:r>
                  <a:rPr lang="en-US" sz="2400" dirty="0" err="1"/>
                  <a:t>N</a:t>
                </a:r>
                <a:r>
                  <a:rPr lang="en-US" sz="2400" baseline="-25000" dirty="0" err="1"/>
                  <a:t>p</a:t>
                </a:r>
                <a:r>
                  <a:rPr lang="en-US" sz="2400" dirty="0"/>
                  <a:t>/N</a:t>
                </a:r>
                <a:r>
                  <a:rPr lang="en-US" sz="2400" baseline="-25000" dirty="0"/>
                  <a:t>s</a:t>
                </a:r>
                <a:r>
                  <a:rPr lang="en-US" sz="2400" dirty="0"/>
                  <a:t>, </a:t>
                </a:r>
                <a:r>
                  <a:rPr lang="en-US" sz="2400" dirty="0" err="1"/>
                  <a:t>U</a:t>
                </a:r>
                <a:r>
                  <a:rPr lang="en-US" sz="2400" baseline="-25000" dirty="0" err="1"/>
                  <a:t>o</a:t>
                </a:r>
                <a:r>
                  <a:rPr lang="en-US" sz="2400" dirty="0"/>
                  <a:t>, I</a:t>
                </a:r>
                <a:r>
                  <a:rPr lang="en-US" sz="2400" baseline="-25000" dirty="0"/>
                  <a:t>o</a:t>
                </a:r>
                <a:r>
                  <a:rPr lang="en-US" sz="2400" dirty="0"/>
                  <a:t>), </a:t>
                </a:r>
                <a:r>
                  <a:rPr lang="en-US" sz="2400" dirty="0" err="1"/>
                  <a:t>f</a:t>
                </a:r>
                <a:r>
                  <a:rPr lang="en-US" sz="2400" baseline="-25000" dirty="0" err="1"/>
                  <a:t>s</a:t>
                </a:r>
                <a:endParaRPr lang="vi-VN" sz="2400" dirty="0"/>
              </a:p>
              <a:p>
                <a:pPr marL="0" indent="0">
                  <a:buNone/>
                </a:pPr>
                <a:r>
                  <a:rPr lang="en-US" sz="2400" dirty="0" smtClean="0"/>
                  <a:t>C</a:t>
                </a:r>
                <a:r>
                  <a:rPr lang="vi-VN" sz="2400" dirty="0" smtClean="0"/>
                  <a:t>ác nhà thiết kế thường quan tâm lựa chọn 3 đại lượng:  </a:t>
                </a:r>
                <a14:m>
                  <m:oMath xmlns:m="http://schemas.openxmlformats.org/officeDocument/2006/math">
                    <m:r>
                      <a:rPr lang="en-US" sz="2400" i="1" smtClean="0">
                        <a:latin typeface="Cambria Math"/>
                        <a:ea typeface="Times New Roman"/>
                        <a:cs typeface="Times New Roman"/>
                      </a:rPr>
                      <m:t>h</m:t>
                    </m:r>
                    <m:r>
                      <a:rPr lang="en-US" sz="2400" i="1" smtClean="0">
                        <a:latin typeface="Cambria Math"/>
                        <a:ea typeface="Times New Roman"/>
                        <a:cs typeface="Times New Roman"/>
                      </a:rPr>
                      <m:t>=</m:t>
                    </m:r>
                    <m:f>
                      <m:fPr>
                        <m:ctrlPr>
                          <a:rPr lang="vi-VN" sz="2400" i="1">
                            <a:latin typeface="Cambria Math"/>
                          </a:rPr>
                        </m:ctrlPr>
                      </m:fPr>
                      <m:num>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𝑚</m:t>
                            </m:r>
                          </m:sub>
                        </m:sSub>
                      </m:num>
                      <m:den>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𝑟</m:t>
                            </m:r>
                          </m:sub>
                        </m:sSub>
                      </m:den>
                    </m:f>
                  </m:oMath>
                </a14:m>
                <a:r>
                  <a:rPr lang="vi-VN" sz="2400" dirty="0" smtClean="0"/>
                  <a:t>, </a:t>
                </a:r>
                <a14:m>
                  <m:oMath xmlns:m="http://schemas.openxmlformats.org/officeDocument/2006/math">
                    <m:r>
                      <a:rPr lang="en-US" sz="2400" i="1">
                        <a:latin typeface="Cambria Math"/>
                      </a:rPr>
                      <m:t>𝑄</m:t>
                    </m:r>
                    <m:r>
                      <a:rPr lang="en-US" sz="2400" i="1">
                        <a:latin typeface="Cambria Math"/>
                      </a:rPr>
                      <m:t>=</m:t>
                    </m:r>
                    <m:f>
                      <m:fPr>
                        <m:ctrlPr>
                          <a:rPr lang="vi-VN" sz="2400" i="1">
                            <a:latin typeface="Cambria Math"/>
                          </a:rPr>
                        </m:ctrlPr>
                      </m:fPr>
                      <m:num>
                        <m:rad>
                          <m:radPr>
                            <m:degHide m:val="on"/>
                            <m:ctrlPr>
                              <a:rPr lang="vi-VN" sz="2400" i="1">
                                <a:latin typeface="Cambria Math"/>
                              </a:rPr>
                            </m:ctrlPr>
                          </m:radPr>
                          <m:deg/>
                          <m:e>
                            <m:f>
                              <m:fPr>
                                <m:ctrlPr>
                                  <a:rPr lang="vi-VN" sz="2400" i="1">
                                    <a:latin typeface="Cambria Math"/>
                                  </a:rPr>
                                </m:ctrlPr>
                              </m:fPr>
                              <m:num>
                                <m:sSub>
                                  <m:sSubPr>
                                    <m:ctrlPr>
                                      <a:rPr lang="vi-VN" sz="2400" i="1">
                                        <a:latin typeface="Cambria Math"/>
                                      </a:rPr>
                                    </m:ctrlPr>
                                  </m:sSubPr>
                                  <m:e>
                                    <m:r>
                                      <a:rPr lang="en-US" sz="2400" i="1">
                                        <a:latin typeface="Cambria Math"/>
                                      </a:rPr>
                                      <m:t>𝐿</m:t>
                                    </m:r>
                                  </m:e>
                                  <m:sub>
                                    <m:r>
                                      <a:rPr lang="en-US" sz="2400" i="1">
                                        <a:latin typeface="Cambria Math"/>
                                      </a:rPr>
                                      <m:t>𝑟</m:t>
                                    </m:r>
                                  </m:sub>
                                </m:sSub>
                              </m:num>
                              <m:den>
                                <m:sSub>
                                  <m:sSubPr>
                                    <m:ctrlPr>
                                      <a:rPr lang="vi-VN" sz="2400" i="1">
                                        <a:latin typeface="Cambria Math"/>
                                      </a:rPr>
                                    </m:ctrlPr>
                                  </m:sSubPr>
                                  <m:e>
                                    <m:r>
                                      <a:rPr lang="en-US" sz="2400" i="1">
                                        <a:latin typeface="Cambria Math"/>
                                      </a:rPr>
                                      <m:t>𝐶</m:t>
                                    </m:r>
                                  </m:e>
                                  <m:sub>
                                    <m:r>
                                      <a:rPr lang="en-US" sz="2400" i="1">
                                        <a:latin typeface="Cambria Math"/>
                                      </a:rPr>
                                      <m:t>𝑟</m:t>
                                    </m:r>
                                  </m:sub>
                                </m:sSub>
                              </m:den>
                            </m:f>
                          </m:e>
                        </m:rad>
                      </m:num>
                      <m:den>
                        <m:sSub>
                          <m:sSubPr>
                            <m:ctrlPr>
                              <a:rPr lang="vi-VN" sz="2400" i="1">
                                <a:latin typeface="Cambria Math"/>
                              </a:rPr>
                            </m:ctrlPr>
                          </m:sSubPr>
                          <m:e>
                            <m:r>
                              <a:rPr lang="en-US" sz="2400" i="1">
                                <a:latin typeface="Cambria Math"/>
                              </a:rPr>
                              <m:t>𝑅</m:t>
                            </m:r>
                          </m:e>
                          <m:sub>
                            <m:r>
                              <a:rPr lang="en-US" sz="2400" i="1">
                                <a:latin typeface="Cambria Math"/>
                              </a:rPr>
                              <m:t>𝑎𝑐</m:t>
                            </m:r>
                          </m:sub>
                        </m:sSub>
                      </m:den>
                    </m:f>
                  </m:oMath>
                </a14:m>
                <a:r>
                  <a:rPr lang="vi-VN" sz="2400" dirty="0" smtClean="0"/>
                  <a:t>, </a:t>
                </a:r>
                <a14:m>
                  <m:oMath xmlns:m="http://schemas.openxmlformats.org/officeDocument/2006/math">
                    <m:sSub>
                      <m:sSubPr>
                        <m:ctrlPr>
                          <a:rPr lang="vi-VN" sz="2400" i="1">
                            <a:latin typeface="Cambria Math"/>
                          </a:rPr>
                        </m:ctrlPr>
                      </m:sSubPr>
                      <m:e>
                        <m:r>
                          <a:rPr lang="en-US" sz="2400" i="1">
                            <a:latin typeface="Cambria Math"/>
                          </a:rPr>
                          <m:t>𝑓</m:t>
                        </m:r>
                      </m:e>
                      <m:sub>
                        <m:r>
                          <a:rPr lang="en-US" sz="2400" i="1">
                            <a:latin typeface="Cambria Math"/>
                          </a:rPr>
                          <m:t>𝑛</m:t>
                        </m:r>
                      </m:sub>
                    </m:sSub>
                    <m:r>
                      <a:rPr lang="en-US" sz="2400" i="1">
                        <a:latin typeface="Cambria Math"/>
                      </a:rPr>
                      <m:t>=</m:t>
                    </m:r>
                    <m:f>
                      <m:fPr>
                        <m:ctrlPr>
                          <a:rPr lang="vi-VN" sz="2400" i="1">
                            <a:latin typeface="Cambria Math"/>
                          </a:rPr>
                        </m:ctrlPr>
                      </m:fPr>
                      <m:num>
                        <m:sSub>
                          <m:sSubPr>
                            <m:ctrlPr>
                              <a:rPr lang="vi-VN" sz="2400" i="1">
                                <a:latin typeface="Cambria Math"/>
                              </a:rPr>
                            </m:ctrlPr>
                          </m:sSubPr>
                          <m:e>
                            <m:r>
                              <a:rPr lang="en-US" sz="2400" i="1">
                                <a:latin typeface="Cambria Math"/>
                              </a:rPr>
                              <m:t>𝑓</m:t>
                            </m:r>
                          </m:e>
                          <m:sub>
                            <m:r>
                              <a:rPr lang="en-US" sz="2400" i="1">
                                <a:latin typeface="Cambria Math"/>
                              </a:rPr>
                              <m:t>𝑆</m:t>
                            </m:r>
                          </m:sub>
                        </m:sSub>
                      </m:num>
                      <m:den>
                        <m:sSub>
                          <m:sSubPr>
                            <m:ctrlPr>
                              <a:rPr lang="vi-VN" sz="2400" i="1">
                                <a:latin typeface="Cambria Math"/>
                              </a:rPr>
                            </m:ctrlPr>
                          </m:sSubPr>
                          <m:e>
                            <m:r>
                              <a:rPr lang="en-US" sz="2400" i="1">
                                <a:latin typeface="Cambria Math"/>
                              </a:rPr>
                              <m:t>𝑓</m:t>
                            </m:r>
                          </m:e>
                          <m:sub>
                            <m:r>
                              <a:rPr lang="en-US" sz="2400" i="1">
                                <a:latin typeface="Cambria Math"/>
                              </a:rPr>
                              <m:t>𝑟</m:t>
                            </m:r>
                          </m:sub>
                        </m:sSub>
                      </m:den>
                    </m:f>
                  </m:oMath>
                </a14:m>
                <a:endParaRPr lang="en-US" sz="24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304800" y="2323850"/>
                <a:ext cx="3785240" cy="3569778"/>
              </a:xfrm>
              <a:prstGeom prst="rect">
                <a:avLst/>
              </a:prstGeom>
              <a:blipFill rotWithShape="1">
                <a:blip r:embed="rId5"/>
                <a:stretch>
                  <a:fillRect l="-2415" t="-1365" r="-161"/>
                </a:stretch>
              </a:blipFill>
            </p:spPr>
            <p:txBody>
              <a:bodyPr/>
              <a:lstStyle/>
              <a:p>
                <a:r>
                  <a:rPr lang="vi-VN">
                    <a:noFill/>
                  </a:rPr>
                  <a:t> </a:t>
                </a:r>
              </a:p>
            </p:txBody>
          </p:sp>
        </mc:Fallback>
      </mc:AlternateContent>
      <p:sp>
        <p:nvSpPr>
          <p:cNvPr id="21" name="Content Placeholder 2"/>
          <p:cNvSpPr txBox="1">
            <a:spLocks/>
          </p:cNvSpPr>
          <p:nvPr/>
        </p:nvSpPr>
        <p:spPr>
          <a:xfrm>
            <a:off x="457200" y="5906328"/>
            <a:ext cx="8458200" cy="723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err="1" smtClean="0">
                <a:latin typeface="Times New Roman"/>
              </a:rPr>
              <a:t>Chú</a:t>
            </a:r>
            <a:r>
              <a:rPr lang="en-US" sz="2400" b="1" i="1" dirty="0" smtClean="0">
                <a:latin typeface="Times New Roman"/>
              </a:rPr>
              <a:t> ý: </a:t>
            </a:r>
            <a:r>
              <a:rPr lang="en-US" sz="2400" b="1" i="1" dirty="0" err="1" smtClean="0">
                <a:latin typeface="Times New Roman"/>
              </a:rPr>
              <a:t>Đường</a:t>
            </a:r>
            <a:r>
              <a:rPr lang="en-US" sz="2400" b="1" i="1" dirty="0" smtClean="0">
                <a:latin typeface="Times New Roman"/>
              </a:rPr>
              <a:t> </a:t>
            </a:r>
            <a:r>
              <a:rPr lang="en-US" sz="2400" b="1" i="1" dirty="0" err="1" smtClean="0">
                <a:latin typeface="Times New Roman"/>
              </a:rPr>
              <a:t>đặc</a:t>
            </a:r>
            <a:r>
              <a:rPr lang="en-US" sz="2400" b="1" i="1" dirty="0" smtClean="0">
                <a:latin typeface="Times New Roman"/>
              </a:rPr>
              <a:t> </a:t>
            </a:r>
            <a:r>
              <a:rPr lang="en-US" sz="2400" b="1" i="1" dirty="0" err="1" smtClean="0">
                <a:latin typeface="Times New Roman"/>
              </a:rPr>
              <a:t>tính</a:t>
            </a:r>
            <a:r>
              <a:rPr lang="en-US" sz="2400" b="1" i="1" dirty="0" smtClean="0">
                <a:latin typeface="Times New Roman"/>
              </a:rPr>
              <a:t> </a:t>
            </a:r>
            <a:r>
              <a:rPr lang="en-US" sz="2400" b="1" i="1" dirty="0" err="1" smtClean="0">
                <a:latin typeface="Times New Roman"/>
              </a:rPr>
              <a:t>thay</a:t>
            </a:r>
            <a:r>
              <a:rPr lang="en-US" sz="2400" b="1" i="1" dirty="0" smtClean="0">
                <a:latin typeface="Times New Roman"/>
              </a:rPr>
              <a:t> </a:t>
            </a:r>
            <a:r>
              <a:rPr lang="en-US" sz="2400" b="1" i="1" dirty="0" err="1" smtClean="0">
                <a:latin typeface="Times New Roman"/>
              </a:rPr>
              <a:t>đổi</a:t>
            </a:r>
            <a:r>
              <a:rPr lang="en-US" sz="2400" b="1" i="1" dirty="0" smtClean="0">
                <a:latin typeface="Times New Roman"/>
              </a:rPr>
              <a:t> </a:t>
            </a:r>
            <a:r>
              <a:rPr lang="en-US" sz="2400" b="1" i="1" dirty="0" err="1" smtClean="0">
                <a:latin typeface="Times New Roman"/>
              </a:rPr>
              <a:t>theo</a:t>
            </a:r>
            <a:r>
              <a:rPr lang="en-US" sz="2400" b="1" i="1" dirty="0" smtClean="0">
                <a:latin typeface="Times New Roman"/>
              </a:rPr>
              <a:t> </a:t>
            </a:r>
            <a:r>
              <a:rPr lang="en-US" sz="2400" b="1" i="1" dirty="0" err="1" smtClean="0">
                <a:latin typeface="Times New Roman"/>
              </a:rPr>
              <a:t>tải</a:t>
            </a:r>
            <a:r>
              <a:rPr lang="en-US" sz="2400" b="1" i="1" dirty="0" smtClean="0">
                <a:latin typeface="Times New Roman"/>
              </a:rPr>
              <a:t> </a:t>
            </a:r>
            <a:r>
              <a:rPr lang="en-US" sz="2400" b="1" i="1" dirty="0" err="1" smtClean="0">
                <a:latin typeface="Times New Roman"/>
              </a:rPr>
              <a:t>vì</a:t>
            </a:r>
            <a:r>
              <a:rPr lang="en-US" sz="2400" b="1" i="1" dirty="0" smtClean="0">
                <a:latin typeface="Times New Roman"/>
              </a:rPr>
              <a:t> Q </a:t>
            </a:r>
            <a:r>
              <a:rPr lang="en-US" sz="2400" b="1" i="1" dirty="0" smtClean="0">
                <a:latin typeface="Times New Roman"/>
                <a:sym typeface="Symbol"/>
              </a:rPr>
              <a:t> 1/</a:t>
            </a:r>
            <a:r>
              <a:rPr lang="en-US" sz="2400" b="1" i="1" dirty="0" err="1" smtClean="0">
                <a:latin typeface="Times New Roman"/>
                <a:sym typeface="Symbol"/>
              </a:rPr>
              <a:t>R</a:t>
            </a:r>
            <a:r>
              <a:rPr lang="en-US" sz="2400" b="1" i="1" baseline="-25000" dirty="0" err="1" smtClean="0">
                <a:latin typeface="Times New Roman"/>
                <a:sym typeface="Symbol"/>
              </a:rPr>
              <a:t>ac</a:t>
            </a:r>
            <a:r>
              <a:rPr lang="en-US" sz="2400" b="1" i="1" dirty="0" smtClean="0">
                <a:latin typeface="Times New Roman"/>
                <a:sym typeface="Symbol"/>
              </a:rPr>
              <a:t>. </a:t>
            </a:r>
            <a:r>
              <a:rPr lang="en-US" sz="2400" b="1" i="1" dirty="0" err="1" smtClean="0">
                <a:latin typeface="Times New Roman"/>
                <a:sym typeface="Symbol"/>
              </a:rPr>
              <a:t>Tăng</a:t>
            </a:r>
            <a:r>
              <a:rPr lang="en-US" sz="2400" b="1" i="1" dirty="0" smtClean="0">
                <a:latin typeface="Times New Roman"/>
                <a:sym typeface="Symbol"/>
              </a:rPr>
              <a:t> </a:t>
            </a:r>
            <a:r>
              <a:rPr lang="en-US" sz="2400" b="1" i="1" dirty="0" err="1" smtClean="0">
                <a:latin typeface="Times New Roman"/>
                <a:sym typeface="Symbol"/>
              </a:rPr>
              <a:t>tải</a:t>
            </a:r>
            <a:r>
              <a:rPr lang="en-US" sz="2400" b="1" i="1" dirty="0" smtClean="0">
                <a:latin typeface="Times New Roman"/>
                <a:sym typeface="Symbol"/>
              </a:rPr>
              <a:t> </a:t>
            </a:r>
            <a:r>
              <a:rPr lang="en-US" sz="2400" b="1" i="1" dirty="0">
                <a:latin typeface="Times New Roman"/>
                <a:sym typeface="Symbol"/>
              </a:rPr>
              <a:t></a:t>
            </a:r>
            <a:r>
              <a:rPr lang="en-US" sz="2400" b="1" i="1" dirty="0" smtClean="0">
                <a:latin typeface="Times New Roman"/>
                <a:sym typeface="Symbol"/>
              </a:rPr>
              <a:t> </a:t>
            </a:r>
            <a:r>
              <a:rPr lang="en-US" sz="2400" b="1" i="1" dirty="0" err="1" smtClean="0">
                <a:latin typeface="Times New Roman"/>
                <a:sym typeface="Symbol"/>
              </a:rPr>
              <a:t>giảm</a:t>
            </a:r>
            <a:r>
              <a:rPr lang="en-US" sz="2400" b="1" i="1" dirty="0" smtClean="0">
                <a:latin typeface="Times New Roman"/>
                <a:sym typeface="Symbol"/>
              </a:rPr>
              <a:t> </a:t>
            </a:r>
            <a:r>
              <a:rPr lang="en-US" sz="2400" b="1" i="1" dirty="0" err="1" smtClean="0">
                <a:latin typeface="Times New Roman"/>
                <a:sym typeface="Symbol"/>
              </a:rPr>
              <a:t>R</a:t>
            </a:r>
            <a:r>
              <a:rPr lang="en-US" sz="2400" b="1" i="1" baseline="-25000" dirty="0" err="1" smtClean="0">
                <a:latin typeface="Times New Roman"/>
                <a:sym typeface="Symbol"/>
              </a:rPr>
              <a:t>ac</a:t>
            </a:r>
            <a:r>
              <a:rPr lang="en-US" sz="2400" b="1" i="1" dirty="0">
                <a:latin typeface="Times New Roman"/>
                <a:sym typeface="Symbol"/>
              </a:rPr>
              <a:t> </a:t>
            </a:r>
            <a:r>
              <a:rPr lang="en-US" sz="2400" b="1" i="1" dirty="0" smtClean="0">
                <a:latin typeface="Times New Roman"/>
                <a:sym typeface="Symbol"/>
              </a:rPr>
              <a:t> </a:t>
            </a:r>
            <a:r>
              <a:rPr lang="en-US" sz="2400" b="1" i="1" dirty="0" err="1" smtClean="0">
                <a:latin typeface="Times New Roman"/>
                <a:sym typeface="Symbol"/>
              </a:rPr>
              <a:t>tăng</a:t>
            </a:r>
            <a:r>
              <a:rPr lang="en-US" sz="2400" b="1" i="1" dirty="0" smtClean="0">
                <a:latin typeface="Times New Roman"/>
                <a:sym typeface="Symbol"/>
              </a:rPr>
              <a:t> Q  </a:t>
            </a:r>
            <a:r>
              <a:rPr lang="en-US" sz="2400" b="1" i="1" dirty="0" err="1" smtClean="0">
                <a:latin typeface="Times New Roman"/>
                <a:sym typeface="Symbol"/>
              </a:rPr>
              <a:t>giảm</a:t>
            </a:r>
            <a:r>
              <a:rPr lang="en-US" sz="2400" b="1" i="1" dirty="0" smtClean="0">
                <a:latin typeface="Times New Roman"/>
                <a:sym typeface="Symbol"/>
              </a:rPr>
              <a:t> </a:t>
            </a:r>
            <a:r>
              <a:rPr lang="en-US" sz="2400" b="1" i="1" dirty="0" err="1" smtClean="0">
                <a:latin typeface="Times New Roman"/>
                <a:sym typeface="Symbol"/>
              </a:rPr>
              <a:t>đỉnh</a:t>
            </a:r>
            <a:r>
              <a:rPr lang="en-US" sz="2400" b="1" i="1" dirty="0" smtClean="0">
                <a:latin typeface="Times New Roman"/>
                <a:sym typeface="Symbol"/>
              </a:rPr>
              <a:t> </a:t>
            </a:r>
            <a:r>
              <a:rPr lang="en-US" sz="2400" b="1" i="1" dirty="0" err="1" smtClean="0">
                <a:latin typeface="Times New Roman"/>
                <a:sym typeface="Symbol"/>
              </a:rPr>
              <a:t>đặc</a:t>
            </a:r>
            <a:r>
              <a:rPr lang="en-US" sz="2400" b="1" i="1" dirty="0" smtClean="0">
                <a:latin typeface="Times New Roman"/>
                <a:sym typeface="Symbol"/>
              </a:rPr>
              <a:t> </a:t>
            </a:r>
            <a:r>
              <a:rPr lang="en-US" sz="2400" b="1" i="1" dirty="0" err="1" smtClean="0">
                <a:latin typeface="Times New Roman"/>
                <a:sym typeface="Symbol"/>
              </a:rPr>
              <a:t>tính</a:t>
            </a:r>
            <a:r>
              <a:rPr lang="en-US" sz="2400" b="1" i="1" dirty="0" smtClean="0">
                <a:latin typeface="Times New Roman"/>
                <a:sym typeface="Symbol"/>
              </a:rPr>
              <a:t> </a:t>
            </a:r>
            <a:r>
              <a:rPr lang="en-US" sz="2400" b="1" i="1" dirty="0" err="1">
                <a:latin typeface="Times New Roman"/>
                <a:sym typeface="Symbol"/>
              </a:rPr>
              <a:t>K</a:t>
            </a:r>
            <a:r>
              <a:rPr lang="en-US" sz="2400" b="1" i="1" baseline="-25000" dirty="0" err="1" smtClean="0">
                <a:latin typeface="Times New Roman"/>
                <a:sym typeface="Symbol"/>
              </a:rPr>
              <a:t>pik</a:t>
            </a:r>
            <a:r>
              <a:rPr lang="en-US" sz="2400" b="1" i="1" dirty="0" smtClean="0">
                <a:latin typeface="Times New Roman"/>
                <a:sym typeface="Symbol"/>
              </a:rPr>
              <a:t> hay </a:t>
            </a:r>
            <a:r>
              <a:rPr lang="en-US" sz="2400" b="1" i="1" dirty="0" err="1" smtClean="0">
                <a:latin typeface="Times New Roman"/>
                <a:sym typeface="Symbol"/>
              </a:rPr>
              <a:t>giảm</a:t>
            </a:r>
            <a:r>
              <a:rPr lang="en-US" sz="2400" b="1" i="1" dirty="0" smtClean="0">
                <a:latin typeface="Times New Roman"/>
                <a:sym typeface="Symbol"/>
              </a:rPr>
              <a:t> K</a:t>
            </a:r>
            <a:endParaRPr lang="vi-VN" sz="2400" b="1" i="1"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77" y="5181608"/>
            <a:ext cx="1362075" cy="56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03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792162"/>
          </a:xfrm>
          <a:solidFill>
            <a:srgbClr val="FFFF00"/>
          </a:solidFill>
        </p:spPr>
        <p:txBody>
          <a:bodyPr vert="horz" lIns="91440" tIns="45720" rIns="91440" bIns="45720" rtlCol="0" anchor="ctr">
            <a:normAutofit/>
          </a:bodyPr>
          <a:lstStyle/>
          <a:p>
            <a:r>
              <a:rPr lang="vi-VN" b="1" dirty="0" smtClean="0"/>
              <a:t>3. </a:t>
            </a:r>
            <a:r>
              <a:rPr lang="vi-VN" b="1" dirty="0"/>
              <a:t>Các đại lượng đặc trưng</a:t>
            </a:r>
            <a:endParaRPr lang="en-US" b="1" dirty="0"/>
          </a:p>
        </p:txBody>
      </p:sp>
      <p:sp>
        <p:nvSpPr>
          <p:cNvPr id="3" name="Content Placeholder 2"/>
          <p:cNvSpPr>
            <a:spLocks noGrp="1"/>
          </p:cNvSpPr>
          <p:nvPr>
            <p:ph idx="1"/>
          </p:nvPr>
        </p:nvSpPr>
        <p:spPr>
          <a:xfrm>
            <a:off x="381000" y="1219200"/>
            <a:ext cx="5181600" cy="614362"/>
          </a:xfrm>
          <a:solidFill>
            <a:srgbClr val="CCFFCC"/>
          </a:solidFill>
        </p:spPr>
        <p:txBody>
          <a:bodyPr>
            <a:normAutofit/>
          </a:bodyPr>
          <a:lstStyle/>
          <a:p>
            <a:pPr marL="0" indent="0">
              <a:buNone/>
            </a:pPr>
            <a:r>
              <a:rPr lang="en-US" b="1" dirty="0" err="1" smtClean="0">
                <a:latin typeface="Times New Roman"/>
                <a:ea typeface="Times New Roman"/>
              </a:rPr>
              <a:t>Một</a:t>
            </a:r>
            <a:r>
              <a:rPr lang="en-US" b="1" dirty="0" smtClean="0">
                <a:latin typeface="Times New Roman"/>
                <a:ea typeface="Times New Roman"/>
              </a:rPr>
              <a:t> </a:t>
            </a:r>
            <a:r>
              <a:rPr lang="en-US" b="1" dirty="0" err="1" smtClean="0">
                <a:latin typeface="Times New Roman"/>
                <a:ea typeface="Times New Roman"/>
              </a:rPr>
              <a:t>vài</a:t>
            </a:r>
            <a:r>
              <a:rPr lang="en-US" b="1" dirty="0" smtClean="0">
                <a:latin typeface="Times New Roman"/>
                <a:ea typeface="Times New Roman"/>
              </a:rPr>
              <a:t> </a:t>
            </a:r>
            <a:r>
              <a:rPr lang="en-US" b="1" dirty="0" err="1" smtClean="0">
                <a:latin typeface="Times New Roman"/>
                <a:ea typeface="Times New Roman"/>
              </a:rPr>
              <a:t>nhận</a:t>
            </a:r>
            <a:r>
              <a:rPr lang="en-US" b="1" dirty="0" smtClean="0">
                <a:latin typeface="Times New Roman"/>
                <a:ea typeface="Times New Roman"/>
              </a:rPr>
              <a:t> </a:t>
            </a:r>
            <a:r>
              <a:rPr lang="en-US" b="1" dirty="0" err="1" smtClean="0">
                <a:latin typeface="Times New Roman"/>
                <a:ea typeface="Times New Roman"/>
              </a:rPr>
              <a:t>xét</a:t>
            </a:r>
            <a:r>
              <a:rPr lang="en-US" b="1" dirty="0" smtClean="0">
                <a:latin typeface="Times New Roman"/>
                <a:ea typeface="Times New Roman"/>
              </a:rPr>
              <a:t> </a:t>
            </a:r>
            <a:r>
              <a:rPr lang="en-US" b="1" dirty="0" err="1" smtClean="0">
                <a:latin typeface="Times New Roman"/>
                <a:ea typeface="Times New Roman"/>
              </a:rPr>
              <a:t>về</a:t>
            </a:r>
            <a:r>
              <a:rPr lang="en-US" b="1" dirty="0" smtClean="0">
                <a:latin typeface="Times New Roman"/>
                <a:ea typeface="Times New Roman"/>
              </a:rPr>
              <a:t> </a:t>
            </a:r>
            <a:r>
              <a:rPr lang="en-US" b="1" dirty="0" err="1" smtClean="0">
                <a:latin typeface="Times New Roman"/>
                <a:ea typeface="Times New Roman"/>
              </a:rPr>
              <a:t>đặc</a:t>
            </a:r>
            <a:r>
              <a:rPr lang="en-US" b="1" dirty="0" smtClean="0">
                <a:latin typeface="Times New Roman"/>
                <a:ea typeface="Times New Roman"/>
              </a:rPr>
              <a:t> </a:t>
            </a:r>
            <a:r>
              <a:rPr lang="en-US" b="1" dirty="0" err="1" smtClean="0">
                <a:latin typeface="Times New Roman"/>
                <a:ea typeface="Times New Roman"/>
              </a:rPr>
              <a:t>tính</a:t>
            </a:r>
            <a:endParaRPr lang="vi-VN"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69381"/>
            <a:ext cx="4114800" cy="3586162"/>
          </a:xfrm>
          <a:prstGeom prst="rect">
            <a:avLst/>
          </a:prstGeom>
          <a:noFill/>
          <a:ln>
            <a:noFill/>
          </a:ln>
        </p:spPr>
      </p:pic>
      <p:sp>
        <p:nvSpPr>
          <p:cNvPr id="8" name="Content Placeholder 2"/>
          <p:cNvSpPr txBox="1">
            <a:spLocks/>
          </p:cNvSpPr>
          <p:nvPr/>
        </p:nvSpPr>
        <p:spPr>
          <a:xfrm>
            <a:off x="381000" y="2747962"/>
            <a:ext cx="31242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smtClean="0">
                <a:latin typeface="Times New Roman"/>
                <a:ea typeface="Times New Roman"/>
              </a:rPr>
              <a:t>Khi</a:t>
            </a:r>
            <a:r>
              <a:rPr lang="en-US" sz="2400" dirty="0" smtClean="0">
                <a:latin typeface="Times New Roman"/>
                <a:ea typeface="Times New Roman"/>
              </a:rPr>
              <a:t> h = </a:t>
            </a:r>
            <a:r>
              <a:rPr lang="en-US" sz="2400" dirty="0" err="1" smtClean="0">
                <a:latin typeface="Times New Roman"/>
                <a:ea typeface="Times New Roman"/>
              </a:rPr>
              <a:t>const</a:t>
            </a:r>
            <a:r>
              <a:rPr lang="en-US" sz="2400" dirty="0" smtClean="0">
                <a:latin typeface="Times New Roman"/>
                <a:ea typeface="Times New Roman"/>
              </a:rPr>
              <a:t>, </a:t>
            </a:r>
            <a:r>
              <a:rPr lang="en-US" sz="2400" dirty="0" err="1" smtClean="0">
                <a:latin typeface="Times New Roman"/>
                <a:ea typeface="Times New Roman"/>
              </a:rPr>
              <a:t>tăng</a:t>
            </a:r>
            <a:r>
              <a:rPr lang="en-US" sz="2400" dirty="0" smtClean="0">
                <a:latin typeface="Times New Roman"/>
                <a:ea typeface="Times New Roman"/>
              </a:rPr>
              <a:t> Q </a:t>
            </a:r>
            <a:r>
              <a:rPr lang="en-US" sz="2400" dirty="0" err="1" smtClean="0">
                <a:latin typeface="Times New Roman"/>
                <a:ea typeface="Times New Roman"/>
              </a:rPr>
              <a:t>thì</a:t>
            </a:r>
            <a:r>
              <a:rPr lang="en-US" sz="2400" dirty="0" smtClean="0">
                <a:latin typeface="Times New Roman"/>
                <a:ea typeface="Times New Roman"/>
              </a:rPr>
              <a:t> </a:t>
            </a:r>
            <a:r>
              <a:rPr lang="en-US" sz="2400" dirty="0" err="1" smtClean="0">
                <a:latin typeface="Times New Roman"/>
                <a:ea typeface="Times New Roman"/>
              </a:rPr>
              <a:t>giảm</a:t>
            </a:r>
            <a:r>
              <a:rPr lang="en-US" sz="2400" dirty="0" smtClean="0">
                <a:latin typeface="Times New Roman"/>
                <a:ea typeface="Times New Roman"/>
              </a:rPr>
              <a:t> </a:t>
            </a:r>
            <a:r>
              <a:rPr lang="en-US" sz="2400" dirty="0" err="1" smtClean="0">
                <a:latin typeface="Times New Roman"/>
                <a:ea typeface="Times New Roman"/>
              </a:rPr>
              <a:t>K</a:t>
            </a:r>
            <a:r>
              <a:rPr lang="en-US" sz="2400" baseline="-25000" dirty="0" err="1" smtClean="0">
                <a:latin typeface="Times New Roman"/>
                <a:ea typeface="Times New Roman"/>
              </a:rPr>
              <a:t>pik</a:t>
            </a:r>
            <a:r>
              <a:rPr lang="en-US" sz="2400" dirty="0" smtClean="0">
                <a:latin typeface="Times New Roman"/>
                <a:ea typeface="Times New Roman"/>
              </a:rPr>
              <a:t>, </a:t>
            </a:r>
          </a:p>
          <a:p>
            <a:r>
              <a:rPr lang="en-US" sz="2400" dirty="0" err="1" smtClean="0">
                <a:latin typeface="Times New Roman"/>
              </a:rPr>
              <a:t>Khi</a:t>
            </a:r>
            <a:r>
              <a:rPr lang="en-US" sz="2400" dirty="0" smtClean="0">
                <a:latin typeface="Times New Roman"/>
              </a:rPr>
              <a:t> Q = </a:t>
            </a:r>
            <a:r>
              <a:rPr lang="en-US" sz="2400" dirty="0" err="1" smtClean="0">
                <a:latin typeface="Times New Roman"/>
              </a:rPr>
              <a:t>const</a:t>
            </a:r>
            <a:r>
              <a:rPr lang="en-US" sz="2400" dirty="0" smtClean="0">
                <a:latin typeface="Times New Roman"/>
              </a:rPr>
              <a:t>, </a:t>
            </a:r>
            <a:r>
              <a:rPr lang="en-US" sz="2400" dirty="0" err="1" smtClean="0">
                <a:latin typeface="Times New Roman"/>
              </a:rPr>
              <a:t>tăng</a:t>
            </a:r>
            <a:r>
              <a:rPr lang="en-US" sz="2400" dirty="0" smtClean="0">
                <a:latin typeface="Times New Roman"/>
              </a:rPr>
              <a:t> h </a:t>
            </a:r>
            <a:r>
              <a:rPr lang="en-US" sz="2400" dirty="0" err="1" smtClean="0">
                <a:latin typeface="Times New Roman"/>
              </a:rPr>
              <a:t>thì</a:t>
            </a:r>
            <a:r>
              <a:rPr lang="en-US" sz="2400" dirty="0" smtClean="0">
                <a:latin typeface="Times New Roman"/>
              </a:rPr>
              <a:t> </a:t>
            </a:r>
            <a:r>
              <a:rPr lang="en-US" sz="2400" dirty="0" err="1" smtClean="0">
                <a:latin typeface="Times New Roman"/>
              </a:rPr>
              <a:t>giảm</a:t>
            </a:r>
            <a:r>
              <a:rPr lang="en-US" sz="2400" dirty="0" smtClean="0">
                <a:latin typeface="Times New Roman"/>
              </a:rPr>
              <a:t> </a:t>
            </a:r>
            <a:r>
              <a:rPr lang="en-US" sz="2400" dirty="0" err="1" smtClean="0">
                <a:latin typeface="Times New Roman"/>
              </a:rPr>
              <a:t>K</a:t>
            </a:r>
            <a:r>
              <a:rPr lang="en-US" sz="2400" baseline="-25000" dirty="0" err="1" smtClean="0">
                <a:latin typeface="Times New Roman"/>
              </a:rPr>
              <a:t>pik</a:t>
            </a:r>
            <a:endParaRPr lang="en-US" sz="2400" baseline="-25000" dirty="0" smtClean="0">
              <a:latin typeface="Times New Roman"/>
            </a:endParaRPr>
          </a:p>
          <a:p>
            <a:pPr marL="0" indent="0">
              <a:buNone/>
            </a:pPr>
            <a:endParaRPr lang="en-US" sz="2400" b="1" dirty="0" smtClean="0">
              <a:solidFill>
                <a:srgbClr val="FF0000"/>
              </a:solidFill>
              <a:latin typeface="Times New Roman"/>
            </a:endParaRPr>
          </a:p>
          <a:p>
            <a:pPr marL="0" indent="0">
              <a:buNone/>
            </a:pPr>
            <a:r>
              <a:rPr lang="en-US" sz="2400" b="1" dirty="0" err="1" smtClean="0">
                <a:solidFill>
                  <a:srgbClr val="FF0000"/>
                </a:solidFill>
                <a:latin typeface="Times New Roman"/>
              </a:rPr>
              <a:t>Quan</a:t>
            </a:r>
            <a:r>
              <a:rPr lang="en-US" sz="2400" b="1" dirty="0" smtClean="0">
                <a:solidFill>
                  <a:srgbClr val="FF0000"/>
                </a:solidFill>
                <a:latin typeface="Times New Roman"/>
              </a:rPr>
              <a:t> </a:t>
            </a:r>
            <a:r>
              <a:rPr lang="en-US" sz="2400" b="1" dirty="0" err="1" smtClean="0">
                <a:solidFill>
                  <a:srgbClr val="FF0000"/>
                </a:solidFill>
                <a:latin typeface="Times New Roman"/>
              </a:rPr>
              <a:t>trọng</a:t>
            </a:r>
            <a:r>
              <a:rPr lang="en-US" sz="2400" b="1" dirty="0" smtClean="0">
                <a:solidFill>
                  <a:srgbClr val="FF0000"/>
                </a:solidFill>
                <a:latin typeface="Times New Roman"/>
              </a:rPr>
              <a:t> </a:t>
            </a:r>
            <a:r>
              <a:rPr lang="en-US" sz="2400" b="1" dirty="0" err="1" smtClean="0">
                <a:solidFill>
                  <a:srgbClr val="FF0000"/>
                </a:solidFill>
                <a:latin typeface="Times New Roman"/>
              </a:rPr>
              <a:t>trong</a:t>
            </a:r>
            <a:r>
              <a:rPr lang="en-US" sz="2400" b="1" dirty="0" smtClean="0">
                <a:solidFill>
                  <a:srgbClr val="FF0000"/>
                </a:solidFill>
                <a:latin typeface="Times New Roman"/>
              </a:rPr>
              <a:t> </a:t>
            </a:r>
            <a:r>
              <a:rPr lang="en-US" sz="2400" b="1" dirty="0" err="1" smtClean="0">
                <a:solidFill>
                  <a:srgbClr val="FF0000"/>
                </a:solidFill>
                <a:latin typeface="Times New Roman"/>
              </a:rPr>
              <a:t>thiết</a:t>
            </a:r>
            <a:r>
              <a:rPr lang="en-US" sz="2400" b="1" dirty="0" smtClean="0">
                <a:solidFill>
                  <a:srgbClr val="FF0000"/>
                </a:solidFill>
                <a:latin typeface="Times New Roman"/>
              </a:rPr>
              <a:t> </a:t>
            </a:r>
            <a:r>
              <a:rPr lang="en-US" sz="2400" b="1" dirty="0" err="1" smtClean="0">
                <a:solidFill>
                  <a:srgbClr val="FF0000"/>
                </a:solidFill>
                <a:latin typeface="Times New Roman"/>
              </a:rPr>
              <a:t>kế</a:t>
            </a:r>
            <a:r>
              <a:rPr lang="en-US" sz="2400" b="1" dirty="0" smtClean="0">
                <a:solidFill>
                  <a:srgbClr val="FF0000"/>
                </a:solidFill>
                <a:latin typeface="Times New Roman"/>
              </a:rPr>
              <a:t> </a:t>
            </a:r>
            <a:r>
              <a:rPr lang="en-US" sz="2400" b="1" dirty="0" err="1" smtClean="0">
                <a:solidFill>
                  <a:srgbClr val="FF0000"/>
                </a:solidFill>
                <a:latin typeface="Times New Roman"/>
              </a:rPr>
              <a:t>là</a:t>
            </a:r>
            <a:r>
              <a:rPr lang="en-US" sz="2400" b="1" dirty="0" smtClean="0">
                <a:solidFill>
                  <a:srgbClr val="FF0000"/>
                </a:solidFill>
                <a:latin typeface="Times New Roman"/>
              </a:rPr>
              <a:t> </a:t>
            </a:r>
            <a:r>
              <a:rPr lang="en-US" sz="2400" b="1" dirty="0" err="1" smtClean="0">
                <a:solidFill>
                  <a:srgbClr val="FF0000"/>
                </a:solidFill>
                <a:latin typeface="Times New Roman"/>
              </a:rPr>
              <a:t>K</a:t>
            </a:r>
            <a:r>
              <a:rPr lang="en-US" sz="2400" b="1" baseline="-25000" dirty="0" err="1" smtClean="0">
                <a:solidFill>
                  <a:srgbClr val="FF0000"/>
                </a:solidFill>
                <a:latin typeface="Times New Roman"/>
              </a:rPr>
              <a:t>pik</a:t>
            </a:r>
            <a:r>
              <a:rPr lang="en-US" sz="2400" b="1" dirty="0" smtClean="0">
                <a:solidFill>
                  <a:srgbClr val="FF0000"/>
                </a:solidFill>
                <a:latin typeface="Times New Roman"/>
              </a:rPr>
              <a:t> </a:t>
            </a:r>
            <a:r>
              <a:rPr lang="en-US" sz="2400" b="1" dirty="0" err="1" smtClean="0">
                <a:solidFill>
                  <a:srgbClr val="FF0000"/>
                </a:solidFill>
                <a:latin typeface="Times New Roman"/>
              </a:rPr>
              <a:t>phải</a:t>
            </a:r>
            <a:r>
              <a:rPr lang="en-US" sz="2400" b="1" dirty="0" smtClean="0">
                <a:solidFill>
                  <a:srgbClr val="FF0000"/>
                </a:solidFill>
                <a:latin typeface="Times New Roman"/>
              </a:rPr>
              <a:t> </a:t>
            </a:r>
            <a:r>
              <a:rPr lang="en-US" sz="2400" b="1" dirty="0" err="1" smtClean="0">
                <a:solidFill>
                  <a:srgbClr val="FF0000"/>
                </a:solidFill>
                <a:latin typeface="Times New Roman"/>
              </a:rPr>
              <a:t>lớn</a:t>
            </a:r>
            <a:r>
              <a:rPr lang="en-US" sz="2400" b="1" dirty="0" smtClean="0">
                <a:solidFill>
                  <a:srgbClr val="FF0000"/>
                </a:solidFill>
                <a:latin typeface="Times New Roman"/>
              </a:rPr>
              <a:t> </a:t>
            </a:r>
            <a:r>
              <a:rPr lang="en-US" sz="2400" b="1" dirty="0" err="1" smtClean="0">
                <a:solidFill>
                  <a:srgbClr val="FF0000"/>
                </a:solidFill>
                <a:latin typeface="Times New Roman"/>
              </a:rPr>
              <a:t>hơn</a:t>
            </a:r>
            <a:r>
              <a:rPr lang="en-US" sz="2400" b="1" dirty="0" smtClean="0">
                <a:solidFill>
                  <a:srgbClr val="FF0000"/>
                </a:solidFill>
                <a:latin typeface="Times New Roman"/>
              </a:rPr>
              <a:t> </a:t>
            </a:r>
            <a:r>
              <a:rPr lang="en-US" sz="2400" b="1" dirty="0" err="1" smtClean="0">
                <a:solidFill>
                  <a:srgbClr val="FF0000"/>
                </a:solidFill>
                <a:latin typeface="Times New Roman"/>
              </a:rPr>
              <a:t>K</a:t>
            </a:r>
            <a:r>
              <a:rPr lang="en-US" sz="2400" b="1" baseline="-25000" dirty="0" err="1" smtClean="0">
                <a:solidFill>
                  <a:srgbClr val="FF0000"/>
                </a:solidFill>
                <a:latin typeface="Times New Roman"/>
              </a:rPr>
              <a:t>max</a:t>
            </a:r>
            <a:endParaRPr lang="vi-VN" sz="2400" b="1" dirty="0">
              <a:solidFill>
                <a:srgbClr val="FF0000"/>
              </a:solidFill>
            </a:endParaRPr>
          </a:p>
        </p:txBody>
      </p:sp>
      <p:sp>
        <p:nvSpPr>
          <p:cNvPr id="9" name="Content Placeholder 2"/>
          <p:cNvSpPr txBox="1">
            <a:spLocks/>
          </p:cNvSpPr>
          <p:nvPr/>
        </p:nvSpPr>
        <p:spPr>
          <a:xfrm>
            <a:off x="381000" y="1871662"/>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latin typeface="Times New Roman"/>
              </a:rPr>
              <a:t>Đặc</a:t>
            </a:r>
            <a:r>
              <a:rPr lang="en-US" sz="2400" dirty="0" smtClean="0">
                <a:latin typeface="Times New Roman"/>
              </a:rPr>
              <a:t> </a:t>
            </a:r>
            <a:r>
              <a:rPr lang="en-US" sz="2400" dirty="0" err="1" smtClean="0">
                <a:latin typeface="Times New Roman"/>
              </a:rPr>
              <a:t>tính</a:t>
            </a:r>
            <a:r>
              <a:rPr lang="en-US" sz="2400" dirty="0" smtClean="0">
                <a:latin typeface="Times New Roman"/>
              </a:rPr>
              <a:t> </a:t>
            </a:r>
            <a:r>
              <a:rPr lang="en-US" sz="2400" dirty="0" err="1" smtClean="0">
                <a:latin typeface="Times New Roman"/>
              </a:rPr>
              <a:t>vạn</a:t>
            </a:r>
            <a:r>
              <a:rPr lang="en-US" sz="2400" dirty="0" smtClean="0">
                <a:latin typeface="Times New Roman"/>
              </a:rPr>
              <a:t> </a:t>
            </a:r>
            <a:r>
              <a:rPr lang="en-US" sz="2400" dirty="0" err="1" smtClean="0">
                <a:latin typeface="Times New Roman"/>
              </a:rPr>
              <a:t>năng</a:t>
            </a:r>
            <a:r>
              <a:rPr lang="en-US" sz="2400" dirty="0" smtClean="0">
                <a:latin typeface="Times New Roman"/>
              </a:rPr>
              <a:t> </a:t>
            </a:r>
            <a:r>
              <a:rPr lang="en-US" sz="2400" dirty="0" err="1" smtClean="0">
                <a:latin typeface="Times New Roman"/>
              </a:rPr>
              <a:t>K</a:t>
            </a:r>
            <a:r>
              <a:rPr lang="en-US" sz="2400" baseline="-25000" dirty="0" err="1" smtClean="0">
                <a:latin typeface="Times New Roman"/>
              </a:rPr>
              <a:t>pik</a:t>
            </a:r>
            <a:r>
              <a:rPr lang="en-US" sz="2400" dirty="0" smtClean="0">
                <a:latin typeface="Times New Roman"/>
              </a:rPr>
              <a:t> = f (Q)</a:t>
            </a:r>
            <a:endParaRPr lang="vi-VN" sz="2400" dirty="0"/>
          </a:p>
        </p:txBody>
      </p:sp>
    </p:spTree>
    <p:extLst>
      <p:ext uri="{BB962C8B-B14F-4D97-AF65-F5344CB8AC3E}">
        <p14:creationId xmlns:p14="http://schemas.microsoft.com/office/powerpoint/2010/main" val="94103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868362"/>
          </a:xfrm>
          <a:solidFill>
            <a:srgbClr val="FFFF00"/>
          </a:solidFill>
        </p:spPr>
        <p:txBody>
          <a:bodyPr vert="horz" lIns="91440" tIns="45720" rIns="91440" bIns="45720" rtlCol="0" anchor="ctr">
            <a:normAutofit/>
          </a:bodyPr>
          <a:lstStyle/>
          <a:p>
            <a:r>
              <a:rPr lang="vi-VN" b="1" dirty="0" smtClean="0"/>
              <a:t>3. </a:t>
            </a:r>
            <a:r>
              <a:rPr lang="vi-VN" b="1" dirty="0"/>
              <a:t>Các đại lượng đặc trưng</a:t>
            </a:r>
            <a:endParaRPr lang="en-US" b="1" dirty="0"/>
          </a:p>
        </p:txBody>
      </p:sp>
      <p:sp>
        <p:nvSpPr>
          <p:cNvPr id="3" name="Content Placeholder 2"/>
          <p:cNvSpPr>
            <a:spLocks noGrp="1"/>
          </p:cNvSpPr>
          <p:nvPr>
            <p:ph idx="1"/>
          </p:nvPr>
        </p:nvSpPr>
        <p:spPr>
          <a:xfrm>
            <a:off x="442912" y="1371600"/>
            <a:ext cx="5957888" cy="609600"/>
          </a:xfrm>
          <a:solidFill>
            <a:srgbClr val="CCFFCC"/>
          </a:solidFill>
        </p:spPr>
        <p:txBody>
          <a:bodyPr>
            <a:normAutofit/>
          </a:bodyPr>
          <a:lstStyle/>
          <a:p>
            <a:pPr marL="0" indent="0">
              <a:buNone/>
            </a:pP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suất</a:t>
            </a:r>
            <a:r>
              <a:rPr lang="en-US" dirty="0" smtClean="0">
                <a:latin typeface="Times New Roman"/>
                <a:ea typeface="Times New Roman"/>
              </a:rPr>
              <a:t> </a:t>
            </a:r>
            <a:r>
              <a:rPr lang="en-US" dirty="0" err="1" smtClean="0">
                <a:latin typeface="Times New Roman"/>
                <a:ea typeface="Times New Roman"/>
              </a:rPr>
              <a:t>mạch</a:t>
            </a:r>
            <a:r>
              <a:rPr lang="en-US" dirty="0" smtClean="0">
                <a:latin typeface="Times New Roman"/>
                <a:ea typeface="Times New Roman"/>
              </a:rPr>
              <a:t> </a:t>
            </a:r>
            <a:r>
              <a:rPr lang="en-US" dirty="0" err="1" smtClean="0">
                <a:latin typeface="Times New Roman"/>
                <a:ea typeface="Times New Roman"/>
              </a:rPr>
              <a:t>công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[R04]</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a:p>
        </p:txBody>
      </p:sp>
      <p:sp>
        <p:nvSpPr>
          <p:cNvPr id="7" name="Content Placeholder 2"/>
          <p:cNvSpPr txBox="1">
            <a:spLocks/>
          </p:cNvSpPr>
          <p:nvPr/>
        </p:nvSpPr>
        <p:spPr>
          <a:xfrm>
            <a:off x="409575" y="19812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latin typeface="Times New Roman"/>
                <a:ea typeface="Times New Roman"/>
              </a:rPr>
              <a:t>Dòng</a:t>
            </a:r>
            <a:r>
              <a:rPr lang="en-US" dirty="0" smtClean="0">
                <a:latin typeface="Times New Roman"/>
                <a:ea typeface="Times New Roman"/>
              </a:rPr>
              <a:t> </a:t>
            </a:r>
            <a:r>
              <a:rPr lang="en-US" dirty="0" err="1" smtClean="0">
                <a:latin typeface="Times New Roman"/>
                <a:ea typeface="Times New Roman"/>
              </a:rPr>
              <a:t>điện</a:t>
            </a:r>
            <a:r>
              <a:rPr lang="en-US" dirty="0" smtClean="0">
                <a:latin typeface="Times New Roman"/>
                <a:ea typeface="Times New Roman"/>
              </a:rPr>
              <a:t> </a:t>
            </a:r>
            <a:r>
              <a:rPr lang="en-US" dirty="0" err="1" smtClean="0">
                <a:latin typeface="Times New Roman"/>
                <a:ea typeface="Times New Roman"/>
              </a:rPr>
              <a:t>cộng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a:t>
            </a: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dụng</a:t>
            </a:r>
            <a:r>
              <a:rPr lang="en-US" dirty="0" smtClean="0">
                <a:latin typeface="Times New Roman"/>
                <a:ea typeface="Times New Roman"/>
              </a:rPr>
              <a:t> </a:t>
            </a:r>
            <a:r>
              <a:rPr lang="en-US" dirty="0" err="1" smtClean="0">
                <a:latin typeface="Times New Roman"/>
                <a:ea typeface="Times New Roman"/>
              </a:rPr>
              <a:t>sơ</a:t>
            </a:r>
            <a:r>
              <a:rPr lang="en-US" dirty="0" smtClean="0">
                <a:latin typeface="Times New Roman"/>
                <a:ea typeface="Times New Roman"/>
              </a:rPr>
              <a:t> </a:t>
            </a:r>
            <a:r>
              <a:rPr lang="en-US" dirty="0" err="1" smtClean="0">
                <a:latin typeface="Times New Roman"/>
                <a:ea typeface="Times New Roman"/>
              </a:rPr>
              <a:t>cấp</a:t>
            </a:r>
            <a:endParaRPr lang="vi-VN" dirty="0"/>
          </a:p>
        </p:txBody>
      </p:sp>
      <mc:AlternateContent xmlns:mc="http://schemas.openxmlformats.org/markup-compatibility/2006" xmlns:a14="http://schemas.microsoft.com/office/drawing/2010/main">
        <mc:Choice Requires="a14">
          <p:sp>
            <p:nvSpPr>
              <p:cNvPr id="8" name="Rectangle 7"/>
              <p:cNvSpPr/>
              <p:nvPr/>
            </p:nvSpPr>
            <p:spPr>
              <a:xfrm>
                <a:off x="533400" y="2590800"/>
                <a:ext cx="7239000" cy="1045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vi-VN" i="1">
                              <a:latin typeface="Cambria Math"/>
                            </a:rPr>
                          </m:ctrlPr>
                        </m:sSubSup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up>
                          <m:r>
                            <a:rPr lang="en-US" i="1">
                              <a:effectLst/>
                              <a:latin typeface="Cambria Math"/>
                              <a:ea typeface="Times New Roman"/>
                              <a:cs typeface="Times New Roman"/>
                            </a:rPr>
                            <m:t>∗</m:t>
                          </m:r>
                        </m:sup>
                      </m:sSubSup>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Sub>
                        </m:num>
                        <m:den>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𝑛𝑜𝑚</m:t>
                              </m:r>
                            </m:sub>
                          </m:sSub>
                        </m:den>
                      </m:f>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r>
                                <a:rPr lang="en-US" i="1">
                                  <a:effectLst/>
                                  <a:latin typeface="Cambria Math"/>
                                  <a:ea typeface="Times New Roman"/>
                                  <a:cs typeface="Times New Roman"/>
                                </a:rPr>
                                <m:t> </m:t>
                              </m:r>
                              <m:r>
                                <a:rPr lang="en-US" i="1">
                                  <a:effectLst/>
                                  <a:latin typeface="Cambria Math"/>
                                  <a:ea typeface="Times New Roman"/>
                                  <a:cs typeface="Times New Roman"/>
                                </a:rPr>
                                <m:t>𝑝𝑟𝑖</m:t>
                              </m:r>
                            </m:sub>
                          </m:sSub>
                        </m:num>
                        <m:den>
                          <m:d>
                            <m:dPr>
                              <m:ctrlPr>
                                <a:rPr lang="vi-VN" i="1">
                                  <a:effectLst/>
                                  <a:latin typeface="Cambria Math"/>
                                </a:rPr>
                              </m:ctrlPr>
                            </m:dPr>
                            <m:e>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𝑉</m:t>
                                      </m:r>
                                    </m:e>
                                    <m:sub>
                                      <m:r>
                                        <a:rPr lang="en-US" i="1">
                                          <a:effectLst/>
                                          <a:latin typeface="Cambria Math"/>
                                          <a:ea typeface="Times New Roman"/>
                                          <a:cs typeface="Times New Roman"/>
                                        </a:rPr>
                                        <m:t>𝑂</m:t>
                                      </m:r>
                                    </m:sub>
                                  </m:sSub>
                                </m:num>
                                <m:den>
                                  <m:r>
                                    <a:rPr lang="en-US" i="1">
                                      <a:effectLst/>
                                      <a:latin typeface="Cambria Math"/>
                                      <a:ea typeface="Times New Roman"/>
                                      <a:cs typeface="Times New Roman"/>
                                    </a:rPr>
                                    <m:t>𝑁</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𝑅</m:t>
                                      </m:r>
                                    </m:e>
                                    <m:sub>
                                      <m:r>
                                        <a:rPr lang="en-US" i="1">
                                          <a:effectLst/>
                                          <a:latin typeface="Cambria Math"/>
                                          <a:ea typeface="Times New Roman"/>
                                          <a:cs typeface="Times New Roman"/>
                                        </a:rPr>
                                        <m:t>𝐿</m:t>
                                      </m:r>
                                    </m:sub>
                                  </m:sSub>
                                </m:den>
                              </m:f>
                            </m:e>
                          </m:d>
                        </m:den>
                      </m:f>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4.</m:t>
                          </m:r>
                          <m:rad>
                            <m:radPr>
                              <m:degHide m:val="on"/>
                              <m:ctrlPr>
                                <a:rPr lang="vi-VN" i="1">
                                  <a:effectLst/>
                                  <a:latin typeface="Cambria Math"/>
                                </a:rPr>
                              </m:ctrlPr>
                            </m:radPr>
                            <m:deg/>
                            <m:e>
                              <m:r>
                                <a:rPr lang="en-US" i="1">
                                  <a:effectLst/>
                                  <a:latin typeface="Cambria Math"/>
                                  <a:ea typeface="Times New Roman"/>
                                  <a:cs typeface="Times New Roman"/>
                                </a:rPr>
                                <m:t>2</m:t>
                              </m:r>
                            </m:e>
                          </m:rad>
                        </m:den>
                      </m:f>
                      <m:r>
                        <a:rPr lang="en-US" i="1">
                          <a:effectLst/>
                          <a:latin typeface="Cambria Math"/>
                          <a:ea typeface="Times New Roman"/>
                          <a:cs typeface="Times New Roman"/>
                        </a:rPr>
                        <m:t>.</m:t>
                      </m:r>
                      <m:rad>
                        <m:radPr>
                          <m:degHide m:val="on"/>
                          <m:ctrlPr>
                            <a:rPr lang="vi-VN" i="1">
                              <a:effectLst/>
                              <a:latin typeface="Cambria Math"/>
                            </a:rPr>
                          </m:ctrlPr>
                        </m:radPr>
                        <m:deg/>
                        <m:e>
                          <m:r>
                            <a:rPr lang="en-US" i="1">
                              <a:effectLst/>
                              <a:latin typeface="Cambria Math"/>
                              <a:ea typeface="Times New Roman"/>
                              <a:cs typeface="Times New Roman"/>
                            </a:rPr>
                            <m:t>4.</m:t>
                          </m:r>
                          <m:sSup>
                            <m:sSupPr>
                              <m:ctrlPr>
                                <a:rPr lang="vi-VN" i="1">
                                  <a:effectLst/>
                                  <a:latin typeface="Cambria Math"/>
                                </a:rPr>
                              </m:ctrlPr>
                            </m:sSupPr>
                            <m:e>
                              <m:r>
                                <a:rPr lang="en-US" i="1">
                                  <a:effectLst/>
                                  <a:latin typeface="Cambria Math"/>
                                  <a:ea typeface="Times New Roman"/>
                                  <a:cs typeface="Times New Roman"/>
                                </a:rPr>
                                <m:t>𝜋</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f>
                            <m:fPr>
                              <m:ctrlPr>
                                <a:rPr lang="vi-VN" i="1">
                                  <a:effectLst/>
                                  <a:latin typeface="Cambria Math"/>
                                </a:rPr>
                              </m:ctrlPr>
                            </m:fPr>
                            <m:num>
                              <m:sSup>
                                <m:sSupPr>
                                  <m:ctrlPr>
                                    <a:rPr lang="vi-VN" i="1">
                                      <a:effectLst/>
                                      <a:latin typeface="Cambria Math"/>
                                    </a:rPr>
                                  </m:ctrlPr>
                                </m:sSupPr>
                                <m:e>
                                  <m:r>
                                    <a:rPr lang="en-US" i="1">
                                      <a:effectLst/>
                                      <a:latin typeface="Cambria Math"/>
                                      <a:ea typeface="Times New Roman"/>
                                      <a:cs typeface="Times New Roman"/>
                                    </a:rPr>
                                    <m:t>𝜋</m:t>
                                  </m:r>
                                </m:e>
                                <m:sup>
                                  <m:r>
                                    <a:rPr lang="en-US" i="1">
                                      <a:effectLst/>
                                      <a:latin typeface="Cambria Math"/>
                                      <a:ea typeface="Times New Roman"/>
                                      <a:cs typeface="Times New Roman"/>
                                    </a:rPr>
                                    <m:t>6</m:t>
                                  </m:r>
                                </m:sup>
                              </m:sSup>
                            </m:num>
                            <m:den>
                              <m:r>
                                <a:rPr lang="en-US" i="1">
                                  <a:effectLst/>
                                  <a:latin typeface="Cambria Math"/>
                                  <a:ea typeface="Times New Roman"/>
                                  <a:cs typeface="Times New Roman"/>
                                </a:rPr>
                                <m:t>1</m:t>
                              </m:r>
                              <m:sSup>
                                <m:sSupPr>
                                  <m:ctrlPr>
                                    <a:rPr lang="vi-VN" i="1">
                                      <a:effectLst/>
                                      <a:latin typeface="Cambria Math"/>
                                    </a:rPr>
                                  </m:ctrlPr>
                                </m:sSupPr>
                                <m:e>
                                  <m:d>
                                    <m:dPr>
                                      <m:ctrlPr>
                                        <a:rPr lang="vi-VN" i="1">
                                          <a:effectLst/>
                                          <a:latin typeface="Cambria Math"/>
                                        </a:rPr>
                                      </m:ctrlPr>
                                    </m:dPr>
                                    <m:e>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𝑄</m:t>
                                      </m:r>
                                    </m:e>
                                  </m:d>
                                </m:e>
                                <m:sup>
                                  <m:r>
                                    <a:rPr lang="en-US" i="1">
                                      <a:effectLst/>
                                      <a:latin typeface="Cambria Math"/>
                                      <a:ea typeface="Times New Roman"/>
                                      <a:cs typeface="Times New Roman"/>
                                    </a:rPr>
                                    <m:t>2</m:t>
                                  </m:r>
                                </m:sup>
                              </m:sSup>
                            </m:den>
                          </m:f>
                        </m:e>
                      </m:rad>
                    </m:oMath>
                  </m:oMathPara>
                </a14:m>
                <a:endParaRPr lang="vi-VN" dirty="0"/>
              </a:p>
            </p:txBody>
          </p:sp>
        </mc:Choice>
        <mc:Fallback xmlns="">
          <p:sp>
            <p:nvSpPr>
              <p:cNvPr id="8" name="Rectangle 7"/>
              <p:cNvSpPr>
                <a:spLocks noRot="1" noChangeAspect="1" noMove="1" noResize="1" noEditPoints="1" noAdjustHandles="1" noChangeArrowheads="1" noChangeShapeType="1" noTextEdit="1"/>
              </p:cNvSpPr>
              <p:nvPr/>
            </p:nvSpPr>
            <p:spPr>
              <a:xfrm>
                <a:off x="533400" y="2590800"/>
                <a:ext cx="7239000" cy="1045543"/>
              </a:xfrm>
              <a:prstGeom prst="rect">
                <a:avLst/>
              </a:prstGeom>
              <a:blipFill rotWithShape="1">
                <a:blip r:embed="rId2"/>
                <a:stretch>
                  <a:fillRect/>
                </a:stretch>
              </a:blipFill>
            </p:spPr>
            <p:txBody>
              <a:bodyPr/>
              <a:lstStyle/>
              <a:p>
                <a:r>
                  <a:rPr lang="vi-VN">
                    <a:noFill/>
                  </a:rPr>
                  <a:t> </a:t>
                </a:r>
              </a:p>
            </p:txBody>
          </p:sp>
        </mc:Fallback>
      </mc:AlternateContent>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41142"/>
            <a:ext cx="3581400" cy="2535857"/>
          </a:xfrm>
          <a:prstGeom prst="rect">
            <a:avLst/>
          </a:prstGeom>
          <a:noFill/>
          <a:ln>
            <a:noFill/>
          </a:ln>
        </p:spPr>
      </p:pic>
      <p:sp>
        <p:nvSpPr>
          <p:cNvPr id="10" name="Content Placeholder 2"/>
          <p:cNvSpPr txBox="1">
            <a:spLocks/>
          </p:cNvSpPr>
          <p:nvPr/>
        </p:nvSpPr>
        <p:spPr>
          <a:xfrm>
            <a:off x="257175" y="3636343"/>
            <a:ext cx="5029200" cy="284065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Quan</a:t>
            </a:r>
            <a:r>
              <a:rPr lang="en-US" dirty="0"/>
              <a:t> </a:t>
            </a:r>
            <a:r>
              <a:rPr lang="en-US" dirty="0" err="1"/>
              <a:t>hệ</a:t>
            </a:r>
            <a:r>
              <a:rPr lang="en-US" dirty="0"/>
              <a:t> </a:t>
            </a:r>
            <a:r>
              <a:rPr lang="en-US" dirty="0" err="1"/>
              <a:t>giữa</a:t>
            </a:r>
            <a:r>
              <a:rPr lang="en-US" dirty="0"/>
              <a:t> </a:t>
            </a:r>
            <a:r>
              <a:rPr lang="en-US" dirty="0" err="1"/>
              <a:t>dòng</a:t>
            </a:r>
            <a:r>
              <a:rPr lang="en-US" dirty="0"/>
              <a:t> </a:t>
            </a:r>
            <a:r>
              <a:rPr lang="en-US" dirty="0" err="1"/>
              <a:t>điện</a:t>
            </a:r>
            <a:r>
              <a:rPr lang="en-US" dirty="0"/>
              <a:t> </a:t>
            </a:r>
            <a:r>
              <a:rPr lang="en-US" dirty="0" err="1"/>
              <a:t>sơ</a:t>
            </a:r>
            <a:r>
              <a:rPr lang="en-US" dirty="0"/>
              <a:t> </a:t>
            </a:r>
            <a:r>
              <a:rPr lang="en-US" dirty="0" err="1"/>
              <a:t>cấp</a:t>
            </a:r>
            <a:r>
              <a:rPr lang="en-US" dirty="0"/>
              <a:t> </a:t>
            </a:r>
            <a:r>
              <a:rPr lang="en-US" dirty="0" err="1"/>
              <a:t>hiệu</a:t>
            </a:r>
            <a:r>
              <a:rPr lang="en-US" dirty="0"/>
              <a:t> </a:t>
            </a:r>
            <a:r>
              <a:rPr lang="en-US" dirty="0" err="1"/>
              <a:t>dụng</a:t>
            </a:r>
            <a:r>
              <a:rPr lang="en-US" dirty="0"/>
              <a:t> </a:t>
            </a:r>
            <a:r>
              <a:rPr lang="en-US" dirty="0" err="1"/>
              <a:t>và</a:t>
            </a:r>
            <a:r>
              <a:rPr lang="en-US" dirty="0"/>
              <a:t> </a:t>
            </a:r>
            <a:r>
              <a:rPr lang="en-US" dirty="0" err="1"/>
              <a:t>tích</a:t>
            </a:r>
            <a:r>
              <a:rPr lang="en-US" dirty="0"/>
              <a:t> (</a:t>
            </a:r>
            <a:r>
              <a:rPr lang="en-US" dirty="0" err="1"/>
              <a:t>h.Q</a:t>
            </a:r>
            <a:r>
              <a:rPr lang="en-US" dirty="0"/>
              <a:t>) </a:t>
            </a:r>
            <a:r>
              <a:rPr lang="en-US" dirty="0" err="1"/>
              <a:t>được</a:t>
            </a:r>
            <a:r>
              <a:rPr lang="en-US" dirty="0"/>
              <a:t> </a:t>
            </a:r>
            <a:r>
              <a:rPr lang="en-US" dirty="0" err="1"/>
              <a:t>vẽ</a:t>
            </a:r>
            <a:r>
              <a:rPr lang="en-US" dirty="0"/>
              <a:t> </a:t>
            </a:r>
            <a:r>
              <a:rPr lang="en-US" dirty="0" err="1"/>
              <a:t>theo</a:t>
            </a:r>
            <a:r>
              <a:rPr lang="en-US" dirty="0"/>
              <a:t> </a:t>
            </a:r>
            <a:r>
              <a:rPr lang="en-US" dirty="0" err="1"/>
              <a:t>biểu</a:t>
            </a:r>
            <a:r>
              <a:rPr lang="en-US" dirty="0"/>
              <a:t> </a:t>
            </a:r>
            <a:r>
              <a:rPr lang="en-US" dirty="0" err="1"/>
              <a:t>thức</a:t>
            </a:r>
            <a:r>
              <a:rPr lang="en-US" dirty="0"/>
              <a:t> </a:t>
            </a:r>
            <a:r>
              <a:rPr lang="en-US" dirty="0" err="1" smtClean="0"/>
              <a:t>trên</a:t>
            </a:r>
            <a:r>
              <a:rPr lang="en-US" dirty="0" smtClean="0"/>
              <a:t> </a:t>
            </a:r>
            <a:r>
              <a:rPr lang="en-US" dirty="0" err="1"/>
              <a:t>thể</a:t>
            </a:r>
            <a:r>
              <a:rPr lang="en-US" dirty="0"/>
              <a:t> </a:t>
            </a:r>
            <a:r>
              <a:rPr lang="en-US" dirty="0" err="1"/>
              <a:t>hiện</a:t>
            </a:r>
            <a:r>
              <a:rPr lang="en-US" dirty="0"/>
              <a:t> </a:t>
            </a:r>
            <a:r>
              <a:rPr lang="en-US" dirty="0" err="1"/>
              <a:t>trên</a:t>
            </a:r>
            <a:r>
              <a:rPr lang="en-US" dirty="0"/>
              <a:t> </a:t>
            </a:r>
            <a:r>
              <a:rPr lang="en-US" dirty="0" err="1" smtClean="0"/>
              <a:t>bên</a:t>
            </a:r>
            <a:r>
              <a:rPr lang="en-US" dirty="0" smtClean="0"/>
              <a:t>. </a:t>
            </a:r>
          </a:p>
          <a:p>
            <a:pPr marL="0" indent="0">
              <a:buNone/>
            </a:pPr>
            <a:r>
              <a:rPr lang="en-US" dirty="0" err="1" smtClean="0">
                <a:solidFill>
                  <a:srgbClr val="FF0000"/>
                </a:solidFill>
              </a:rPr>
              <a:t>Dòng</a:t>
            </a:r>
            <a:r>
              <a:rPr lang="en-US" dirty="0" smtClean="0">
                <a:solidFill>
                  <a:srgbClr val="FF0000"/>
                </a:solidFill>
              </a:rPr>
              <a:t> </a:t>
            </a:r>
            <a:r>
              <a:rPr lang="en-US" dirty="0" err="1">
                <a:solidFill>
                  <a:srgbClr val="FF0000"/>
                </a:solidFill>
              </a:rPr>
              <a:t>điện</a:t>
            </a:r>
            <a:r>
              <a:rPr lang="en-US" dirty="0">
                <a:solidFill>
                  <a:srgbClr val="FF0000"/>
                </a:solidFill>
              </a:rPr>
              <a:t> </a:t>
            </a:r>
            <a:r>
              <a:rPr lang="en-US" dirty="0" err="1">
                <a:solidFill>
                  <a:srgbClr val="FF0000"/>
                </a:solidFill>
              </a:rPr>
              <a:t>rms</a:t>
            </a:r>
            <a:r>
              <a:rPr lang="en-US" dirty="0">
                <a:solidFill>
                  <a:srgbClr val="FF0000"/>
                </a:solidFill>
              </a:rPr>
              <a:t> </a:t>
            </a:r>
            <a:r>
              <a:rPr lang="en-US" dirty="0" err="1">
                <a:solidFill>
                  <a:srgbClr val="FF0000"/>
                </a:solidFill>
              </a:rPr>
              <a:t>sơ</a:t>
            </a:r>
            <a:r>
              <a:rPr lang="en-US" dirty="0">
                <a:solidFill>
                  <a:srgbClr val="FF0000"/>
                </a:solidFill>
              </a:rPr>
              <a:t> </a:t>
            </a:r>
            <a:r>
              <a:rPr lang="en-US" dirty="0" err="1">
                <a:solidFill>
                  <a:srgbClr val="FF0000"/>
                </a:solidFill>
              </a:rPr>
              <a:t>cấp</a:t>
            </a:r>
            <a:r>
              <a:rPr lang="en-US" dirty="0">
                <a:solidFill>
                  <a:srgbClr val="FF0000"/>
                </a:solidFill>
              </a:rPr>
              <a:t> </a:t>
            </a:r>
            <a:r>
              <a:rPr lang="en-US" dirty="0" err="1">
                <a:solidFill>
                  <a:srgbClr val="FF0000"/>
                </a:solidFill>
              </a:rPr>
              <a:t>giảm</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tích</a:t>
            </a:r>
            <a:r>
              <a:rPr lang="en-US" dirty="0">
                <a:solidFill>
                  <a:srgbClr val="FF0000"/>
                </a:solidFill>
              </a:rPr>
              <a:t> (</a:t>
            </a:r>
            <a:r>
              <a:rPr lang="en-US" dirty="0" err="1">
                <a:solidFill>
                  <a:srgbClr val="FF0000"/>
                </a:solidFill>
              </a:rPr>
              <a:t>h.Q</a:t>
            </a:r>
            <a:r>
              <a:rPr lang="en-US" dirty="0">
                <a:solidFill>
                  <a:srgbClr val="FF0000"/>
                </a:solidFill>
              </a:rPr>
              <a:t>) </a:t>
            </a:r>
            <a:r>
              <a:rPr lang="en-US" dirty="0" err="1">
                <a:solidFill>
                  <a:srgbClr val="FF0000"/>
                </a:solidFill>
              </a:rPr>
              <a:t>tăng</a:t>
            </a:r>
            <a:r>
              <a:rPr lang="en-US" dirty="0">
                <a:solidFill>
                  <a:srgbClr val="FF0000"/>
                </a:solidFill>
              </a:rPr>
              <a:t>. </a:t>
            </a:r>
            <a:endParaRPr lang="en-US" dirty="0" smtClean="0">
              <a:solidFill>
                <a:srgbClr val="FF0000"/>
              </a:solidFill>
            </a:endParaRPr>
          </a:p>
          <a:p>
            <a:pPr marL="0" indent="0">
              <a:buNone/>
            </a:pPr>
            <a:r>
              <a:rPr lang="en-US" dirty="0" err="1" smtClean="0"/>
              <a:t>Tuy</a:t>
            </a:r>
            <a:r>
              <a:rPr lang="en-US" dirty="0" smtClean="0"/>
              <a:t> </a:t>
            </a:r>
            <a:r>
              <a:rPr lang="en-US" dirty="0" err="1"/>
              <a:t>nhiên</a:t>
            </a:r>
            <a:r>
              <a:rPr lang="en-US" dirty="0"/>
              <a:t>, </a:t>
            </a:r>
            <a:r>
              <a:rPr lang="en-US" dirty="0" err="1"/>
              <a:t>ảnh</a:t>
            </a:r>
            <a:r>
              <a:rPr lang="en-US" dirty="0"/>
              <a:t> </a:t>
            </a:r>
            <a:r>
              <a:rPr lang="en-US" dirty="0" err="1"/>
              <a:t>hưởng</a:t>
            </a:r>
            <a:r>
              <a:rPr lang="en-US" dirty="0"/>
              <a:t> </a:t>
            </a:r>
            <a:r>
              <a:rPr lang="en-US" dirty="0" err="1"/>
              <a:t>của</a:t>
            </a:r>
            <a:r>
              <a:rPr lang="en-US" dirty="0"/>
              <a:t> </a:t>
            </a:r>
            <a:r>
              <a:rPr lang="en-US" dirty="0" err="1"/>
              <a:t>việc</a:t>
            </a:r>
            <a:r>
              <a:rPr lang="en-US" dirty="0"/>
              <a:t> </a:t>
            </a:r>
            <a:r>
              <a:rPr lang="en-US" dirty="0" err="1"/>
              <a:t>tăng</a:t>
            </a:r>
            <a:r>
              <a:rPr lang="en-US" dirty="0"/>
              <a:t> (</a:t>
            </a:r>
            <a:r>
              <a:rPr lang="en-US" dirty="0" err="1"/>
              <a:t>h.Q</a:t>
            </a:r>
            <a:r>
              <a:rPr lang="en-US" dirty="0"/>
              <a:t>) </a:t>
            </a:r>
            <a:r>
              <a:rPr lang="en-US" dirty="0" err="1"/>
              <a:t>chỉ</a:t>
            </a:r>
            <a:r>
              <a:rPr lang="en-US" dirty="0"/>
              <a:t> </a:t>
            </a:r>
            <a:r>
              <a:rPr lang="en-US" dirty="0" err="1"/>
              <a:t>giới</a:t>
            </a:r>
            <a:r>
              <a:rPr lang="en-US" dirty="0"/>
              <a:t> </a:t>
            </a:r>
            <a:r>
              <a:rPr lang="en-US" dirty="0" err="1"/>
              <a:t>hạn</a:t>
            </a:r>
            <a:r>
              <a:rPr lang="en-US" dirty="0"/>
              <a:t> ở </a:t>
            </a:r>
            <a:r>
              <a:rPr lang="en-US" dirty="0" err="1"/>
              <a:t>mức</a:t>
            </a:r>
            <a:r>
              <a:rPr lang="en-US" dirty="0"/>
              <a:t> </a:t>
            </a:r>
            <a:r>
              <a:rPr lang="en-US" dirty="0" err="1"/>
              <a:t>không</a:t>
            </a:r>
            <a:r>
              <a:rPr lang="en-US" dirty="0"/>
              <a:t> </a:t>
            </a:r>
            <a:r>
              <a:rPr lang="en-US" dirty="0" err="1"/>
              <a:t>quá</a:t>
            </a:r>
            <a:r>
              <a:rPr lang="en-US" dirty="0"/>
              <a:t> (</a:t>
            </a:r>
            <a:r>
              <a:rPr lang="en-US" dirty="0" err="1"/>
              <a:t>h.Q</a:t>
            </a:r>
            <a:r>
              <a:rPr lang="en-US" dirty="0"/>
              <a:t>)&lt;6 [R.04]</a:t>
            </a:r>
            <a:endParaRPr lang="vi-VN" dirty="0"/>
          </a:p>
        </p:txBody>
      </p:sp>
    </p:spTree>
    <p:extLst>
      <p:ext uri="{BB962C8B-B14F-4D97-AF65-F5344CB8AC3E}">
        <p14:creationId xmlns:p14="http://schemas.microsoft.com/office/powerpoint/2010/main" val="63478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821163" cy="792162"/>
          </a:xfrm>
          <a:solidFill>
            <a:srgbClr val="FFFF00"/>
          </a:solidFill>
        </p:spPr>
        <p:txBody>
          <a:bodyPr vert="horz" lIns="91440" tIns="45720" rIns="91440" bIns="45720" rtlCol="0" anchor="ctr">
            <a:normAutofit/>
          </a:bodyPr>
          <a:lstStyle/>
          <a:p>
            <a:r>
              <a:rPr lang="vi-VN" b="1" dirty="0" smtClean="0"/>
              <a:t>3. </a:t>
            </a:r>
            <a:r>
              <a:rPr lang="vi-VN" b="1" dirty="0"/>
              <a:t>Các đại lượng đặc trưng</a:t>
            </a:r>
            <a:endParaRPr lang="en-US" b="1" dirty="0"/>
          </a:p>
        </p:txBody>
      </p:sp>
      <p:sp>
        <p:nvSpPr>
          <p:cNvPr id="3" name="Content Placeholder 2"/>
          <p:cNvSpPr>
            <a:spLocks noGrp="1"/>
          </p:cNvSpPr>
          <p:nvPr>
            <p:ph idx="1"/>
          </p:nvPr>
        </p:nvSpPr>
        <p:spPr>
          <a:xfrm>
            <a:off x="533400" y="1143000"/>
            <a:ext cx="5943600" cy="685800"/>
          </a:xfrm>
          <a:solidFill>
            <a:srgbClr val="CCFFCC"/>
          </a:solidFill>
        </p:spPr>
        <p:txBody>
          <a:bodyPr>
            <a:normAutofit/>
          </a:bodyPr>
          <a:lstStyle/>
          <a:p>
            <a:pPr marL="0" indent="0">
              <a:buNone/>
            </a:pP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suất</a:t>
            </a:r>
            <a:r>
              <a:rPr lang="en-US" dirty="0" smtClean="0">
                <a:latin typeface="Times New Roman"/>
                <a:ea typeface="Times New Roman"/>
              </a:rPr>
              <a:t> </a:t>
            </a:r>
            <a:r>
              <a:rPr lang="en-US" dirty="0" err="1" smtClean="0">
                <a:latin typeface="Times New Roman"/>
                <a:ea typeface="Times New Roman"/>
              </a:rPr>
              <a:t>mạch</a:t>
            </a:r>
            <a:r>
              <a:rPr lang="en-US" dirty="0" smtClean="0">
                <a:latin typeface="Times New Roman"/>
                <a:ea typeface="Times New Roman"/>
              </a:rPr>
              <a:t> </a:t>
            </a:r>
            <a:r>
              <a:rPr lang="en-US" dirty="0" err="1" smtClean="0">
                <a:latin typeface="Times New Roman"/>
                <a:ea typeface="Times New Roman"/>
              </a:rPr>
              <a:t>cộng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[R04]</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a:p>
        </p:txBody>
      </p:sp>
      <p:sp>
        <p:nvSpPr>
          <p:cNvPr id="7" name="Content Placeholder 2"/>
          <p:cNvSpPr txBox="1">
            <a:spLocks/>
          </p:cNvSpPr>
          <p:nvPr/>
        </p:nvSpPr>
        <p:spPr>
          <a:xfrm>
            <a:off x="390525" y="1930082"/>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latin typeface="Times New Roman"/>
                <a:ea typeface="Times New Roman"/>
              </a:rPr>
              <a:t>Dòng</a:t>
            </a:r>
            <a:r>
              <a:rPr lang="en-US" dirty="0" smtClean="0">
                <a:latin typeface="Times New Roman"/>
                <a:ea typeface="Times New Roman"/>
              </a:rPr>
              <a:t> </a:t>
            </a:r>
            <a:r>
              <a:rPr lang="en-US" dirty="0" err="1" smtClean="0">
                <a:latin typeface="Times New Roman"/>
                <a:ea typeface="Times New Roman"/>
              </a:rPr>
              <a:t>điện</a:t>
            </a:r>
            <a:r>
              <a:rPr lang="en-US" dirty="0" smtClean="0">
                <a:latin typeface="Times New Roman"/>
                <a:ea typeface="Times New Roman"/>
              </a:rPr>
              <a:t> </a:t>
            </a:r>
            <a:r>
              <a:rPr lang="en-US" dirty="0" err="1" smtClean="0">
                <a:latin typeface="Times New Roman"/>
                <a:ea typeface="Times New Roman"/>
              </a:rPr>
              <a:t>cộng</a:t>
            </a:r>
            <a:r>
              <a:rPr lang="en-US" dirty="0" smtClean="0">
                <a:latin typeface="Times New Roman"/>
                <a:ea typeface="Times New Roman"/>
              </a:rPr>
              <a:t> </a:t>
            </a:r>
            <a:r>
              <a:rPr lang="en-US" dirty="0" err="1" smtClean="0">
                <a:latin typeface="Times New Roman"/>
                <a:ea typeface="Times New Roman"/>
              </a:rPr>
              <a:t>hưởng</a:t>
            </a:r>
            <a:r>
              <a:rPr lang="en-US" dirty="0" smtClean="0">
                <a:latin typeface="Times New Roman"/>
                <a:ea typeface="Times New Roman"/>
              </a:rPr>
              <a:t> </a:t>
            </a:r>
            <a:r>
              <a:rPr lang="en-US" dirty="0" err="1" smtClean="0">
                <a:latin typeface="Times New Roman"/>
                <a:ea typeface="Times New Roman"/>
              </a:rPr>
              <a:t>hiệu</a:t>
            </a:r>
            <a:r>
              <a:rPr lang="en-US" dirty="0" smtClean="0">
                <a:latin typeface="Times New Roman"/>
                <a:ea typeface="Times New Roman"/>
              </a:rPr>
              <a:t> </a:t>
            </a:r>
            <a:r>
              <a:rPr lang="en-US" dirty="0" err="1" smtClean="0">
                <a:latin typeface="Times New Roman"/>
                <a:ea typeface="Times New Roman"/>
              </a:rPr>
              <a:t>dụng</a:t>
            </a:r>
            <a:r>
              <a:rPr lang="en-US" dirty="0" smtClean="0">
                <a:latin typeface="Times New Roman"/>
                <a:ea typeface="Times New Roman"/>
              </a:rPr>
              <a:t> </a:t>
            </a:r>
            <a:r>
              <a:rPr lang="en-US" dirty="0" err="1" smtClean="0">
                <a:latin typeface="Times New Roman"/>
                <a:ea typeface="Times New Roman"/>
              </a:rPr>
              <a:t>thứ</a:t>
            </a:r>
            <a:r>
              <a:rPr lang="en-US" dirty="0" smtClean="0">
                <a:latin typeface="Times New Roman"/>
                <a:ea typeface="Times New Roman"/>
              </a:rPr>
              <a:t> </a:t>
            </a:r>
            <a:r>
              <a:rPr lang="en-US" dirty="0" err="1" smtClean="0">
                <a:latin typeface="Times New Roman"/>
                <a:ea typeface="Times New Roman"/>
              </a:rPr>
              <a:t>cấp</a:t>
            </a:r>
            <a:endParaRPr lang="vi-VN" dirty="0"/>
          </a:p>
        </p:txBody>
      </p:sp>
      <p:sp>
        <p:nvSpPr>
          <p:cNvPr id="10" name="Content Placeholder 2"/>
          <p:cNvSpPr txBox="1">
            <a:spLocks/>
          </p:cNvSpPr>
          <p:nvPr/>
        </p:nvSpPr>
        <p:spPr>
          <a:xfrm>
            <a:off x="228600" y="3792586"/>
            <a:ext cx="5029200" cy="23621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Quan hệ giữa dòng điện hiệu dụng thứ cấp và </a:t>
            </a:r>
            <a:r>
              <a:rPr lang="vi-VN" dirty="0" smtClean="0"/>
              <a:t>tích </a:t>
            </a:r>
            <a:r>
              <a:rPr lang="vi-VN" dirty="0"/>
              <a:t>(h.Q) theo biểu thức </a:t>
            </a:r>
            <a:r>
              <a:rPr lang="vi-VN" dirty="0" smtClean="0"/>
              <a:t>trên </a:t>
            </a:r>
            <a:r>
              <a:rPr lang="vi-VN" dirty="0"/>
              <a:t>được cho trên hình </a:t>
            </a:r>
            <a:r>
              <a:rPr lang="vi-VN" dirty="0" smtClean="0"/>
              <a:t>bên. </a:t>
            </a:r>
          </a:p>
          <a:p>
            <a:pPr marL="0" indent="0">
              <a:buNone/>
            </a:pPr>
            <a:r>
              <a:rPr lang="vi-VN" dirty="0" smtClean="0">
                <a:solidFill>
                  <a:srgbClr val="FF0000"/>
                </a:solidFill>
              </a:rPr>
              <a:t>Dòng </a:t>
            </a:r>
            <a:r>
              <a:rPr lang="vi-VN" dirty="0">
                <a:solidFill>
                  <a:srgbClr val="FF0000"/>
                </a:solidFill>
              </a:rPr>
              <a:t>điện hiệu dụng thứ cấp giảm khi (h.Q) tăng. </a:t>
            </a:r>
            <a:endParaRPr lang="vi-VN" dirty="0" smtClean="0">
              <a:solidFill>
                <a:srgbClr val="FF0000"/>
              </a:solidFill>
            </a:endParaRPr>
          </a:p>
          <a:p>
            <a:pPr marL="0" indent="0">
              <a:buNone/>
            </a:pPr>
            <a:r>
              <a:rPr lang="vi-VN" dirty="0" smtClean="0"/>
              <a:t>Tuy </a:t>
            </a:r>
            <a:r>
              <a:rPr lang="vi-VN" dirty="0"/>
              <a:t>nhiên ảnh hưởng của việc tăng (h.Q) bị giới hạn khi nó lớn hơn 1</a:t>
            </a:r>
          </a:p>
        </p:txBody>
      </p:sp>
      <p:pic>
        <p:nvPicPr>
          <p:cNvPr id="11" name="Picture 10"/>
          <p:cNvPicPr/>
          <p:nvPr/>
        </p:nvPicPr>
        <p:blipFill>
          <a:blip r:embed="rId2"/>
          <a:stretch>
            <a:fillRect/>
          </a:stretch>
        </p:blipFill>
        <p:spPr>
          <a:xfrm>
            <a:off x="1143000" y="2590800"/>
            <a:ext cx="3505200" cy="1096660"/>
          </a:xfrm>
          <a:prstGeom prst="rect">
            <a:avLst/>
          </a:prstGeom>
        </p:spPr>
      </p:pic>
      <p:grpSp>
        <p:nvGrpSpPr>
          <p:cNvPr id="12" name="Group 11"/>
          <p:cNvGrpSpPr/>
          <p:nvPr/>
        </p:nvGrpSpPr>
        <p:grpSpPr>
          <a:xfrm>
            <a:off x="5598671" y="3880534"/>
            <a:ext cx="3299460" cy="2186305"/>
            <a:chOff x="0" y="0"/>
            <a:chExt cx="5828306" cy="3697356"/>
          </a:xfrm>
        </p:grpSpPr>
        <p:grpSp>
          <p:nvGrpSpPr>
            <p:cNvPr id="13" name="Group 12"/>
            <p:cNvGrpSpPr/>
            <p:nvPr/>
          </p:nvGrpSpPr>
          <p:grpSpPr>
            <a:xfrm>
              <a:off x="0" y="0"/>
              <a:ext cx="5828306" cy="3697356"/>
              <a:chOff x="0" y="0"/>
              <a:chExt cx="5828306" cy="369735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28306" cy="3697356"/>
              </a:xfrm>
              <a:prstGeom prst="rect">
                <a:avLst/>
              </a:prstGeom>
              <a:noFill/>
              <a:ln>
                <a:noFill/>
              </a:ln>
            </p:spPr>
          </p:pic>
          <p:sp>
            <p:nvSpPr>
              <p:cNvPr id="17" name="Freeform 16"/>
              <p:cNvSpPr/>
              <p:nvPr/>
            </p:nvSpPr>
            <p:spPr>
              <a:xfrm>
                <a:off x="206734" y="286247"/>
                <a:ext cx="5520690" cy="2871470"/>
              </a:xfrm>
              <a:custGeom>
                <a:avLst/>
                <a:gdLst>
                  <a:gd name="connsiteX0" fmla="*/ 86277 w 2815829"/>
                  <a:gd name="connsiteY0" fmla="*/ 0 h 1850363"/>
                  <a:gd name="connsiteX1" fmla="*/ 99925 w 2815829"/>
                  <a:gd name="connsiteY1" fmla="*/ 1508078 h 1850363"/>
                  <a:gd name="connsiteX2" fmla="*/ 236402 w 2815829"/>
                  <a:gd name="connsiteY2" fmla="*/ 1821976 h 1850363"/>
                  <a:gd name="connsiteX3" fmla="*/ 2815829 w 2815829"/>
                  <a:gd name="connsiteY3" fmla="*/ 1835624 h 1850363"/>
                  <a:gd name="connsiteX4" fmla="*/ 2815829 w 2815829"/>
                  <a:gd name="connsiteY4" fmla="*/ 1835624 h 1850363"/>
                  <a:gd name="connsiteX5" fmla="*/ 2815829 w 2815829"/>
                  <a:gd name="connsiteY5" fmla="*/ 1835624 h 1850363"/>
                  <a:gd name="connsiteX0" fmla="*/ 83357 w 2812909"/>
                  <a:gd name="connsiteY0" fmla="*/ 0 h 1888375"/>
                  <a:gd name="connsiteX1" fmla="*/ 103838 w 2812909"/>
                  <a:gd name="connsiteY1" fmla="*/ 989788 h 1888375"/>
                  <a:gd name="connsiteX2" fmla="*/ 233482 w 2812909"/>
                  <a:gd name="connsiteY2" fmla="*/ 1821976 h 1888375"/>
                  <a:gd name="connsiteX3" fmla="*/ 2812909 w 2812909"/>
                  <a:gd name="connsiteY3" fmla="*/ 1835624 h 1888375"/>
                  <a:gd name="connsiteX4" fmla="*/ 2812909 w 2812909"/>
                  <a:gd name="connsiteY4" fmla="*/ 1835624 h 1888375"/>
                  <a:gd name="connsiteX5" fmla="*/ 2812909 w 2812909"/>
                  <a:gd name="connsiteY5" fmla="*/ 1835624 h 1888375"/>
                  <a:gd name="connsiteX0" fmla="*/ 85327 w 2814879"/>
                  <a:gd name="connsiteY0" fmla="*/ 0 h 1888375"/>
                  <a:gd name="connsiteX1" fmla="*/ 105808 w 2814879"/>
                  <a:gd name="connsiteY1" fmla="*/ 989788 h 1888375"/>
                  <a:gd name="connsiteX2" fmla="*/ 235452 w 2814879"/>
                  <a:gd name="connsiteY2" fmla="*/ 1821976 h 1888375"/>
                  <a:gd name="connsiteX3" fmla="*/ 2814879 w 2814879"/>
                  <a:gd name="connsiteY3" fmla="*/ 1835624 h 1888375"/>
                  <a:gd name="connsiteX4" fmla="*/ 2814879 w 2814879"/>
                  <a:gd name="connsiteY4" fmla="*/ 1835624 h 1888375"/>
                  <a:gd name="connsiteX5" fmla="*/ 2814879 w 2814879"/>
                  <a:gd name="connsiteY5" fmla="*/ 1835624 h 1888375"/>
                  <a:gd name="connsiteX0" fmla="*/ 88766 w 2818318"/>
                  <a:gd name="connsiteY0" fmla="*/ 0 h 1851810"/>
                  <a:gd name="connsiteX1" fmla="*/ 109247 w 2818318"/>
                  <a:gd name="connsiteY1" fmla="*/ 989788 h 1851810"/>
                  <a:gd name="connsiteX2" fmla="*/ 98992 w 2818318"/>
                  <a:gd name="connsiteY2" fmla="*/ 1488016 h 1851810"/>
                  <a:gd name="connsiteX3" fmla="*/ 238891 w 2818318"/>
                  <a:gd name="connsiteY3" fmla="*/ 1821976 h 1851810"/>
                  <a:gd name="connsiteX4" fmla="*/ 2818318 w 2818318"/>
                  <a:gd name="connsiteY4" fmla="*/ 1835624 h 1851810"/>
                  <a:gd name="connsiteX5" fmla="*/ 2818318 w 2818318"/>
                  <a:gd name="connsiteY5" fmla="*/ 1835624 h 1851810"/>
                  <a:gd name="connsiteX6" fmla="*/ 2818318 w 2818318"/>
                  <a:gd name="connsiteY6" fmla="*/ 1835624 h 1851810"/>
                  <a:gd name="connsiteX0" fmla="*/ 856 w 2730408"/>
                  <a:gd name="connsiteY0" fmla="*/ 0 h 1874409"/>
                  <a:gd name="connsiteX1" fmla="*/ 21337 w 2730408"/>
                  <a:gd name="connsiteY1" fmla="*/ 989788 h 1874409"/>
                  <a:gd name="connsiteX2" fmla="*/ 11082 w 2730408"/>
                  <a:gd name="connsiteY2" fmla="*/ 1488016 h 1874409"/>
                  <a:gd name="connsiteX3" fmla="*/ 348902 w 2730408"/>
                  <a:gd name="connsiteY3" fmla="*/ 1851810 h 1874409"/>
                  <a:gd name="connsiteX4" fmla="*/ 2730408 w 2730408"/>
                  <a:gd name="connsiteY4" fmla="*/ 1835624 h 1874409"/>
                  <a:gd name="connsiteX5" fmla="*/ 2730408 w 2730408"/>
                  <a:gd name="connsiteY5" fmla="*/ 1835624 h 1874409"/>
                  <a:gd name="connsiteX6" fmla="*/ 2730408 w 2730408"/>
                  <a:gd name="connsiteY6" fmla="*/ 1835624 h 1874409"/>
                  <a:gd name="connsiteX0" fmla="*/ 856 w 2730408"/>
                  <a:gd name="connsiteY0" fmla="*/ 0 h 1893721"/>
                  <a:gd name="connsiteX1" fmla="*/ 21337 w 2730408"/>
                  <a:gd name="connsiteY1" fmla="*/ 989788 h 1893721"/>
                  <a:gd name="connsiteX2" fmla="*/ 11082 w 2730408"/>
                  <a:gd name="connsiteY2" fmla="*/ 1488016 h 1893721"/>
                  <a:gd name="connsiteX3" fmla="*/ 409941 w 2730408"/>
                  <a:gd name="connsiteY3" fmla="*/ 1874409 h 1893721"/>
                  <a:gd name="connsiteX4" fmla="*/ 2730408 w 2730408"/>
                  <a:gd name="connsiteY4" fmla="*/ 1835624 h 1893721"/>
                  <a:gd name="connsiteX5" fmla="*/ 2730408 w 2730408"/>
                  <a:gd name="connsiteY5" fmla="*/ 1835624 h 1893721"/>
                  <a:gd name="connsiteX6" fmla="*/ 2730408 w 2730408"/>
                  <a:gd name="connsiteY6" fmla="*/ 1835624 h 1893721"/>
                  <a:gd name="connsiteX0" fmla="*/ 856 w 2730408"/>
                  <a:gd name="connsiteY0" fmla="*/ 0 h 1874409"/>
                  <a:gd name="connsiteX1" fmla="*/ 21337 w 2730408"/>
                  <a:gd name="connsiteY1" fmla="*/ 989788 h 1874409"/>
                  <a:gd name="connsiteX2" fmla="*/ 11082 w 2730408"/>
                  <a:gd name="connsiteY2" fmla="*/ 1488016 h 1874409"/>
                  <a:gd name="connsiteX3" fmla="*/ 409941 w 2730408"/>
                  <a:gd name="connsiteY3" fmla="*/ 1874409 h 1874409"/>
                  <a:gd name="connsiteX4" fmla="*/ 2730408 w 2730408"/>
                  <a:gd name="connsiteY4" fmla="*/ 1835624 h 1874409"/>
                  <a:gd name="connsiteX5" fmla="*/ 2730408 w 2730408"/>
                  <a:gd name="connsiteY5" fmla="*/ 1835624 h 1874409"/>
                  <a:gd name="connsiteX6" fmla="*/ 2730408 w 2730408"/>
                  <a:gd name="connsiteY6" fmla="*/ 1835624 h 1874409"/>
                  <a:gd name="connsiteX0" fmla="*/ 856 w 2730408"/>
                  <a:gd name="connsiteY0" fmla="*/ 0 h 1835624"/>
                  <a:gd name="connsiteX1" fmla="*/ 21337 w 2730408"/>
                  <a:gd name="connsiteY1" fmla="*/ 989788 h 1835624"/>
                  <a:gd name="connsiteX2" fmla="*/ 11082 w 2730408"/>
                  <a:gd name="connsiteY2" fmla="*/ 1488016 h 1835624"/>
                  <a:gd name="connsiteX3" fmla="*/ 450974 w 2730408"/>
                  <a:gd name="connsiteY3" fmla="*/ 1833979 h 1835624"/>
                  <a:gd name="connsiteX4" fmla="*/ 2730408 w 2730408"/>
                  <a:gd name="connsiteY4" fmla="*/ 1835624 h 1835624"/>
                  <a:gd name="connsiteX5" fmla="*/ 2730408 w 2730408"/>
                  <a:gd name="connsiteY5" fmla="*/ 1835624 h 1835624"/>
                  <a:gd name="connsiteX6" fmla="*/ 2730408 w 2730408"/>
                  <a:gd name="connsiteY6" fmla="*/ 1835624 h 1835624"/>
                  <a:gd name="connsiteX0" fmla="*/ 1056 w 2730608"/>
                  <a:gd name="connsiteY0" fmla="*/ 0 h 1849393"/>
                  <a:gd name="connsiteX1" fmla="*/ 21537 w 2730608"/>
                  <a:gd name="connsiteY1" fmla="*/ 989788 h 1849393"/>
                  <a:gd name="connsiteX2" fmla="*/ 45410 w 2730608"/>
                  <a:gd name="connsiteY2" fmla="*/ 1631738 h 1849393"/>
                  <a:gd name="connsiteX3" fmla="*/ 451174 w 2730608"/>
                  <a:gd name="connsiteY3" fmla="*/ 1833979 h 1849393"/>
                  <a:gd name="connsiteX4" fmla="*/ 2730608 w 2730608"/>
                  <a:gd name="connsiteY4" fmla="*/ 1835624 h 1849393"/>
                  <a:gd name="connsiteX5" fmla="*/ 2730608 w 2730608"/>
                  <a:gd name="connsiteY5" fmla="*/ 1835624 h 1849393"/>
                  <a:gd name="connsiteX6" fmla="*/ 2730608 w 2730608"/>
                  <a:gd name="connsiteY6" fmla="*/ 1835624 h 1849393"/>
                  <a:gd name="connsiteX0" fmla="*/ 1056 w 2730608"/>
                  <a:gd name="connsiteY0" fmla="*/ 0 h 1861958"/>
                  <a:gd name="connsiteX1" fmla="*/ 21537 w 2730608"/>
                  <a:gd name="connsiteY1" fmla="*/ 989788 h 1861958"/>
                  <a:gd name="connsiteX2" fmla="*/ 45410 w 2730608"/>
                  <a:gd name="connsiteY2" fmla="*/ 1631738 h 1861958"/>
                  <a:gd name="connsiteX3" fmla="*/ 409875 w 2730608"/>
                  <a:gd name="connsiteY3" fmla="*/ 1849393 h 1861958"/>
                  <a:gd name="connsiteX4" fmla="*/ 2730608 w 2730608"/>
                  <a:gd name="connsiteY4" fmla="*/ 1835624 h 1861958"/>
                  <a:gd name="connsiteX5" fmla="*/ 2730608 w 2730608"/>
                  <a:gd name="connsiteY5" fmla="*/ 1835624 h 1861958"/>
                  <a:gd name="connsiteX6" fmla="*/ 2730608 w 2730608"/>
                  <a:gd name="connsiteY6" fmla="*/ 1835624 h 1861958"/>
                  <a:gd name="connsiteX0" fmla="*/ 1056 w 2730608"/>
                  <a:gd name="connsiteY0" fmla="*/ 0 h 1856209"/>
                  <a:gd name="connsiteX1" fmla="*/ 21537 w 2730608"/>
                  <a:gd name="connsiteY1" fmla="*/ 989788 h 1856209"/>
                  <a:gd name="connsiteX2" fmla="*/ 45410 w 2730608"/>
                  <a:gd name="connsiteY2" fmla="*/ 1631738 h 1856209"/>
                  <a:gd name="connsiteX3" fmla="*/ 409875 w 2730608"/>
                  <a:gd name="connsiteY3" fmla="*/ 1849393 h 1856209"/>
                  <a:gd name="connsiteX4" fmla="*/ 2730608 w 2730608"/>
                  <a:gd name="connsiteY4" fmla="*/ 1835624 h 1856209"/>
                  <a:gd name="connsiteX5" fmla="*/ 2730608 w 2730608"/>
                  <a:gd name="connsiteY5" fmla="*/ 1835624 h 1856209"/>
                  <a:gd name="connsiteX6" fmla="*/ 2730608 w 2730608"/>
                  <a:gd name="connsiteY6" fmla="*/ 1835624 h 1856209"/>
                  <a:gd name="connsiteX0" fmla="*/ 1107 w 2730659"/>
                  <a:gd name="connsiteY0" fmla="*/ 0 h 1864910"/>
                  <a:gd name="connsiteX1" fmla="*/ 21588 w 2730659"/>
                  <a:gd name="connsiteY1" fmla="*/ 989788 h 1864910"/>
                  <a:gd name="connsiteX2" fmla="*/ 52286 w 2730659"/>
                  <a:gd name="connsiteY2" fmla="*/ 1590883 h 1864910"/>
                  <a:gd name="connsiteX3" fmla="*/ 409926 w 2730659"/>
                  <a:gd name="connsiteY3" fmla="*/ 1849393 h 1864910"/>
                  <a:gd name="connsiteX4" fmla="*/ 2730659 w 2730659"/>
                  <a:gd name="connsiteY4" fmla="*/ 1835624 h 1864910"/>
                  <a:gd name="connsiteX5" fmla="*/ 2730659 w 2730659"/>
                  <a:gd name="connsiteY5" fmla="*/ 1835624 h 1864910"/>
                  <a:gd name="connsiteX6" fmla="*/ 2730659 w 2730659"/>
                  <a:gd name="connsiteY6" fmla="*/ 1835624 h 1864910"/>
                  <a:gd name="connsiteX0" fmla="*/ 1010 w 2730562"/>
                  <a:gd name="connsiteY0" fmla="*/ 0 h 1865371"/>
                  <a:gd name="connsiteX1" fmla="*/ 21491 w 2730562"/>
                  <a:gd name="connsiteY1" fmla="*/ 989788 h 1865371"/>
                  <a:gd name="connsiteX2" fmla="*/ 38543 w 2730562"/>
                  <a:gd name="connsiteY2" fmla="*/ 1584526 h 1865371"/>
                  <a:gd name="connsiteX3" fmla="*/ 409829 w 2730562"/>
                  <a:gd name="connsiteY3" fmla="*/ 1849393 h 1865371"/>
                  <a:gd name="connsiteX4" fmla="*/ 2730562 w 2730562"/>
                  <a:gd name="connsiteY4" fmla="*/ 1835624 h 1865371"/>
                  <a:gd name="connsiteX5" fmla="*/ 2730562 w 2730562"/>
                  <a:gd name="connsiteY5" fmla="*/ 1835624 h 1865371"/>
                  <a:gd name="connsiteX6" fmla="*/ 2730562 w 2730562"/>
                  <a:gd name="connsiteY6" fmla="*/ 1835624 h 1865371"/>
                  <a:gd name="connsiteX0" fmla="*/ 1010 w 2730562"/>
                  <a:gd name="connsiteY0" fmla="*/ 0 h 1853644"/>
                  <a:gd name="connsiteX1" fmla="*/ 21491 w 2730562"/>
                  <a:gd name="connsiteY1" fmla="*/ 989788 h 1853644"/>
                  <a:gd name="connsiteX2" fmla="*/ 38543 w 2730562"/>
                  <a:gd name="connsiteY2" fmla="*/ 1584526 h 1853644"/>
                  <a:gd name="connsiteX3" fmla="*/ 409829 w 2730562"/>
                  <a:gd name="connsiteY3" fmla="*/ 1849393 h 1853644"/>
                  <a:gd name="connsiteX4" fmla="*/ 2730562 w 2730562"/>
                  <a:gd name="connsiteY4" fmla="*/ 1835624 h 1853644"/>
                  <a:gd name="connsiteX5" fmla="*/ 2730562 w 2730562"/>
                  <a:gd name="connsiteY5" fmla="*/ 1835624 h 1853644"/>
                  <a:gd name="connsiteX6" fmla="*/ 2730562 w 2730562"/>
                  <a:gd name="connsiteY6" fmla="*/ 1835624 h 1853644"/>
                  <a:gd name="connsiteX0" fmla="*/ 1010 w 2730562"/>
                  <a:gd name="connsiteY0" fmla="*/ 0 h 1849603"/>
                  <a:gd name="connsiteX1" fmla="*/ 21491 w 2730562"/>
                  <a:gd name="connsiteY1" fmla="*/ 989788 h 1849603"/>
                  <a:gd name="connsiteX2" fmla="*/ 38543 w 2730562"/>
                  <a:gd name="connsiteY2" fmla="*/ 1584526 h 1849603"/>
                  <a:gd name="connsiteX3" fmla="*/ 409829 w 2730562"/>
                  <a:gd name="connsiteY3" fmla="*/ 1849393 h 1849603"/>
                  <a:gd name="connsiteX4" fmla="*/ 2730562 w 2730562"/>
                  <a:gd name="connsiteY4" fmla="*/ 1835624 h 1849603"/>
                  <a:gd name="connsiteX5" fmla="*/ 2730562 w 2730562"/>
                  <a:gd name="connsiteY5" fmla="*/ 1835624 h 1849603"/>
                  <a:gd name="connsiteX6" fmla="*/ 2730562 w 2730562"/>
                  <a:gd name="connsiteY6" fmla="*/ 1835624 h 1849603"/>
                  <a:gd name="connsiteX0" fmla="*/ 1056 w 2730608"/>
                  <a:gd name="connsiteY0" fmla="*/ 0 h 1874742"/>
                  <a:gd name="connsiteX1" fmla="*/ 21537 w 2730608"/>
                  <a:gd name="connsiteY1" fmla="*/ 989788 h 1874742"/>
                  <a:gd name="connsiteX2" fmla="*/ 45413 w 2730608"/>
                  <a:gd name="connsiteY2" fmla="*/ 1462078 h 1874742"/>
                  <a:gd name="connsiteX3" fmla="*/ 409875 w 2730608"/>
                  <a:gd name="connsiteY3" fmla="*/ 1849393 h 1874742"/>
                  <a:gd name="connsiteX4" fmla="*/ 2730608 w 2730608"/>
                  <a:gd name="connsiteY4" fmla="*/ 1835624 h 1874742"/>
                  <a:gd name="connsiteX5" fmla="*/ 2730608 w 2730608"/>
                  <a:gd name="connsiteY5" fmla="*/ 1835624 h 1874742"/>
                  <a:gd name="connsiteX6" fmla="*/ 2730608 w 2730608"/>
                  <a:gd name="connsiteY6" fmla="*/ 1835624 h 1874742"/>
                  <a:gd name="connsiteX0" fmla="*/ 1056 w 2730608"/>
                  <a:gd name="connsiteY0" fmla="*/ 0 h 1873224"/>
                  <a:gd name="connsiteX1" fmla="*/ 21537 w 2730608"/>
                  <a:gd name="connsiteY1" fmla="*/ 989788 h 1873224"/>
                  <a:gd name="connsiteX2" fmla="*/ 45415 w 2730608"/>
                  <a:gd name="connsiteY2" fmla="*/ 1482726 h 1873224"/>
                  <a:gd name="connsiteX3" fmla="*/ 409875 w 2730608"/>
                  <a:gd name="connsiteY3" fmla="*/ 1849393 h 1873224"/>
                  <a:gd name="connsiteX4" fmla="*/ 2730608 w 2730608"/>
                  <a:gd name="connsiteY4" fmla="*/ 1835624 h 1873224"/>
                  <a:gd name="connsiteX5" fmla="*/ 2730608 w 2730608"/>
                  <a:gd name="connsiteY5" fmla="*/ 1835624 h 1873224"/>
                  <a:gd name="connsiteX6" fmla="*/ 2730608 w 2730608"/>
                  <a:gd name="connsiteY6" fmla="*/ 1835624 h 1873224"/>
                  <a:gd name="connsiteX0" fmla="*/ 1056 w 2730608"/>
                  <a:gd name="connsiteY0" fmla="*/ 0 h 1865689"/>
                  <a:gd name="connsiteX1" fmla="*/ 21537 w 2730608"/>
                  <a:gd name="connsiteY1" fmla="*/ 989788 h 1865689"/>
                  <a:gd name="connsiteX2" fmla="*/ 45417 w 2730608"/>
                  <a:gd name="connsiteY2" fmla="*/ 1585599 h 1865689"/>
                  <a:gd name="connsiteX3" fmla="*/ 409875 w 2730608"/>
                  <a:gd name="connsiteY3" fmla="*/ 1849393 h 1865689"/>
                  <a:gd name="connsiteX4" fmla="*/ 2730608 w 2730608"/>
                  <a:gd name="connsiteY4" fmla="*/ 1835624 h 1865689"/>
                  <a:gd name="connsiteX5" fmla="*/ 2730608 w 2730608"/>
                  <a:gd name="connsiteY5" fmla="*/ 1835624 h 1865689"/>
                  <a:gd name="connsiteX6" fmla="*/ 2730608 w 2730608"/>
                  <a:gd name="connsiteY6" fmla="*/ 1835624 h 1865689"/>
                  <a:gd name="connsiteX0" fmla="*/ 1056 w 2730608"/>
                  <a:gd name="connsiteY0" fmla="*/ 0 h 1865689"/>
                  <a:gd name="connsiteX1" fmla="*/ 21537 w 2730608"/>
                  <a:gd name="connsiteY1" fmla="*/ 989788 h 1865689"/>
                  <a:gd name="connsiteX2" fmla="*/ 45417 w 2730608"/>
                  <a:gd name="connsiteY2" fmla="*/ 1585599 h 1865689"/>
                  <a:gd name="connsiteX3" fmla="*/ 409875 w 2730608"/>
                  <a:gd name="connsiteY3" fmla="*/ 1849393 h 1865689"/>
                  <a:gd name="connsiteX4" fmla="*/ 2730608 w 2730608"/>
                  <a:gd name="connsiteY4" fmla="*/ 1835624 h 1865689"/>
                  <a:gd name="connsiteX5" fmla="*/ 2730608 w 2730608"/>
                  <a:gd name="connsiteY5" fmla="*/ 1835624 h 1865689"/>
                  <a:gd name="connsiteX6" fmla="*/ 2730608 w 2730608"/>
                  <a:gd name="connsiteY6" fmla="*/ 1835624 h 1865689"/>
                  <a:gd name="connsiteX0" fmla="*/ 1010 w 2730562"/>
                  <a:gd name="connsiteY0" fmla="*/ 0 h 1865188"/>
                  <a:gd name="connsiteX1" fmla="*/ 21491 w 2730562"/>
                  <a:gd name="connsiteY1" fmla="*/ 989788 h 1865188"/>
                  <a:gd name="connsiteX2" fmla="*/ 38550 w 2730562"/>
                  <a:gd name="connsiteY2" fmla="*/ 1592473 h 1865188"/>
                  <a:gd name="connsiteX3" fmla="*/ 409829 w 2730562"/>
                  <a:gd name="connsiteY3" fmla="*/ 1849393 h 1865188"/>
                  <a:gd name="connsiteX4" fmla="*/ 2730562 w 2730562"/>
                  <a:gd name="connsiteY4" fmla="*/ 1835624 h 1865188"/>
                  <a:gd name="connsiteX5" fmla="*/ 2730562 w 2730562"/>
                  <a:gd name="connsiteY5" fmla="*/ 1835624 h 1865188"/>
                  <a:gd name="connsiteX6" fmla="*/ 2730562 w 2730562"/>
                  <a:gd name="connsiteY6" fmla="*/ 1835624 h 1865188"/>
                  <a:gd name="connsiteX0" fmla="*/ 1010 w 2730562"/>
                  <a:gd name="connsiteY0" fmla="*/ 0 h 1849393"/>
                  <a:gd name="connsiteX1" fmla="*/ 21491 w 2730562"/>
                  <a:gd name="connsiteY1" fmla="*/ 989788 h 1849393"/>
                  <a:gd name="connsiteX2" fmla="*/ 38550 w 2730562"/>
                  <a:gd name="connsiteY2" fmla="*/ 1592473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409829 w 2730562"/>
                  <a:gd name="connsiteY3" fmla="*/ 1849393 h 1849393"/>
                  <a:gd name="connsiteX4" fmla="*/ 2730562 w 2730562"/>
                  <a:gd name="connsiteY4" fmla="*/ 1835624 h 1849393"/>
                  <a:gd name="connsiteX5" fmla="*/ 2730562 w 2730562"/>
                  <a:gd name="connsiteY5" fmla="*/ 1835624 h 1849393"/>
                  <a:gd name="connsiteX6" fmla="*/ 2730562 w 2730562"/>
                  <a:gd name="connsiteY6"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409829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49393"/>
                  <a:gd name="connsiteX1" fmla="*/ 21491 w 2730562"/>
                  <a:gd name="connsiteY1" fmla="*/ 989788 h 1849393"/>
                  <a:gd name="connsiteX2" fmla="*/ 38550 w 2730562"/>
                  <a:gd name="connsiteY2" fmla="*/ 1633505 h 1849393"/>
                  <a:gd name="connsiteX3" fmla="*/ 90422 w 2730562"/>
                  <a:gd name="connsiteY3" fmla="*/ 1790035 h 1849393"/>
                  <a:gd name="connsiteX4" fmla="*/ 512045 w 2730562"/>
                  <a:gd name="connsiteY4" fmla="*/ 1849393 h 1849393"/>
                  <a:gd name="connsiteX5" fmla="*/ 2730562 w 2730562"/>
                  <a:gd name="connsiteY5" fmla="*/ 1835624 h 1849393"/>
                  <a:gd name="connsiteX6" fmla="*/ 2730562 w 2730562"/>
                  <a:gd name="connsiteY6" fmla="*/ 1835624 h 1849393"/>
                  <a:gd name="connsiteX7" fmla="*/ 2730562 w 2730562"/>
                  <a:gd name="connsiteY7" fmla="*/ 1835624 h 1849393"/>
                  <a:gd name="connsiteX0" fmla="*/ 1010 w 2730562"/>
                  <a:gd name="connsiteY0" fmla="*/ 0 h 1851564"/>
                  <a:gd name="connsiteX1" fmla="*/ 21491 w 2730562"/>
                  <a:gd name="connsiteY1" fmla="*/ 989788 h 1851564"/>
                  <a:gd name="connsiteX2" fmla="*/ 38550 w 2730562"/>
                  <a:gd name="connsiteY2" fmla="*/ 1633505 h 1851564"/>
                  <a:gd name="connsiteX3" fmla="*/ 90422 w 2730562"/>
                  <a:gd name="connsiteY3" fmla="*/ 1790035 h 1851564"/>
                  <a:gd name="connsiteX4" fmla="*/ 512045 w 2730562"/>
                  <a:gd name="connsiteY4" fmla="*/ 1849393 h 1851564"/>
                  <a:gd name="connsiteX5" fmla="*/ 2730562 w 2730562"/>
                  <a:gd name="connsiteY5" fmla="*/ 1835624 h 1851564"/>
                  <a:gd name="connsiteX6" fmla="*/ 2730562 w 2730562"/>
                  <a:gd name="connsiteY6" fmla="*/ 1835624 h 1851564"/>
                  <a:gd name="connsiteX7" fmla="*/ 2730562 w 2730562"/>
                  <a:gd name="connsiteY7" fmla="*/ 1835624 h 1851564"/>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35624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790035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7569"/>
                  <a:gd name="connsiteX1" fmla="*/ 21491 w 2730562"/>
                  <a:gd name="connsiteY1" fmla="*/ 989788 h 1857569"/>
                  <a:gd name="connsiteX2" fmla="*/ 38550 w 2730562"/>
                  <a:gd name="connsiteY2" fmla="*/ 1633505 h 1857569"/>
                  <a:gd name="connsiteX3" fmla="*/ 110079 w 2730562"/>
                  <a:gd name="connsiteY3" fmla="*/ 1815688 h 1857569"/>
                  <a:gd name="connsiteX4" fmla="*/ 563153 w 2730562"/>
                  <a:gd name="connsiteY4" fmla="*/ 1851564 h 1857569"/>
                  <a:gd name="connsiteX5" fmla="*/ 2730562 w 2730562"/>
                  <a:gd name="connsiteY5" fmla="*/ 1835624 h 1857569"/>
                  <a:gd name="connsiteX6" fmla="*/ 2730562 w 2730562"/>
                  <a:gd name="connsiteY6" fmla="*/ 1835624 h 1857569"/>
                  <a:gd name="connsiteX7" fmla="*/ 2730562 w 2730562"/>
                  <a:gd name="connsiteY7" fmla="*/ 1853586 h 1857569"/>
                  <a:gd name="connsiteX0" fmla="*/ 1010 w 2730562"/>
                  <a:gd name="connsiteY0" fmla="*/ 0 h 1853693"/>
                  <a:gd name="connsiteX1" fmla="*/ 21491 w 2730562"/>
                  <a:gd name="connsiteY1" fmla="*/ 989788 h 1853693"/>
                  <a:gd name="connsiteX2" fmla="*/ 38550 w 2730562"/>
                  <a:gd name="connsiteY2" fmla="*/ 1633505 h 1853693"/>
                  <a:gd name="connsiteX3" fmla="*/ 110079 w 2730562"/>
                  <a:gd name="connsiteY3" fmla="*/ 1815688 h 1853693"/>
                  <a:gd name="connsiteX4" fmla="*/ 563153 w 2730562"/>
                  <a:gd name="connsiteY4" fmla="*/ 1851564 h 1853693"/>
                  <a:gd name="connsiteX5" fmla="*/ 2730562 w 2730562"/>
                  <a:gd name="connsiteY5" fmla="*/ 1835624 h 1853693"/>
                  <a:gd name="connsiteX6" fmla="*/ 2730562 w 2730562"/>
                  <a:gd name="connsiteY6" fmla="*/ 1835624 h 1853693"/>
                  <a:gd name="connsiteX7" fmla="*/ 2730562 w 2730562"/>
                  <a:gd name="connsiteY7" fmla="*/ 1853586 h 1853693"/>
                  <a:gd name="connsiteX0" fmla="*/ 1010 w 2730562"/>
                  <a:gd name="connsiteY0" fmla="*/ 0 h 1853586"/>
                  <a:gd name="connsiteX1" fmla="*/ 21491 w 2730562"/>
                  <a:gd name="connsiteY1" fmla="*/ 989788 h 1853586"/>
                  <a:gd name="connsiteX2" fmla="*/ 38550 w 2730562"/>
                  <a:gd name="connsiteY2" fmla="*/ 1633505 h 1853586"/>
                  <a:gd name="connsiteX3" fmla="*/ 110079 w 2730562"/>
                  <a:gd name="connsiteY3" fmla="*/ 1815688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121873 w 2730562"/>
                  <a:gd name="connsiteY3" fmla="*/ 1815688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1010 w 2730562"/>
                  <a:gd name="connsiteY0" fmla="*/ 0 h 1853586"/>
                  <a:gd name="connsiteX1" fmla="*/ 21491 w 2730562"/>
                  <a:gd name="connsiteY1" fmla="*/ 989788 h 1853586"/>
                  <a:gd name="connsiteX2" fmla="*/ 38550 w 2730562"/>
                  <a:gd name="connsiteY2" fmla="*/ 1633505 h 1853586"/>
                  <a:gd name="connsiteX3" fmla="*/ 90422 w 2730562"/>
                  <a:gd name="connsiteY3" fmla="*/ 1805423 h 1853586"/>
                  <a:gd name="connsiteX4" fmla="*/ 563153 w 2730562"/>
                  <a:gd name="connsiteY4" fmla="*/ 1851564 h 1853586"/>
                  <a:gd name="connsiteX5" fmla="*/ 2730562 w 2730562"/>
                  <a:gd name="connsiteY5" fmla="*/ 1835624 h 1853586"/>
                  <a:gd name="connsiteX6" fmla="*/ 2730562 w 2730562"/>
                  <a:gd name="connsiteY6" fmla="*/ 1835624 h 1853586"/>
                  <a:gd name="connsiteX7" fmla="*/ 2730562 w 2730562"/>
                  <a:gd name="connsiteY7" fmla="*/ 1853586 h 1853586"/>
                  <a:gd name="connsiteX0" fmla="*/ 961 w 2730513"/>
                  <a:gd name="connsiteY0" fmla="*/ 0 h 1853586"/>
                  <a:gd name="connsiteX1" fmla="*/ 21442 w 2730513"/>
                  <a:gd name="connsiteY1" fmla="*/ 989788 h 1853586"/>
                  <a:gd name="connsiteX2" fmla="*/ 30638 w 2730513"/>
                  <a:gd name="connsiteY2" fmla="*/ 1494921 h 1853586"/>
                  <a:gd name="connsiteX3" fmla="*/ 90373 w 2730513"/>
                  <a:gd name="connsiteY3" fmla="*/ 1805423 h 1853586"/>
                  <a:gd name="connsiteX4" fmla="*/ 563104 w 2730513"/>
                  <a:gd name="connsiteY4" fmla="*/ 1851564 h 1853586"/>
                  <a:gd name="connsiteX5" fmla="*/ 2730513 w 2730513"/>
                  <a:gd name="connsiteY5" fmla="*/ 1835624 h 1853586"/>
                  <a:gd name="connsiteX6" fmla="*/ 2730513 w 2730513"/>
                  <a:gd name="connsiteY6" fmla="*/ 1835624 h 1853586"/>
                  <a:gd name="connsiteX7" fmla="*/ 2730513 w 2730513"/>
                  <a:gd name="connsiteY7" fmla="*/ 1853586 h 1853586"/>
                  <a:gd name="connsiteX0" fmla="*/ 961 w 2730513"/>
                  <a:gd name="connsiteY0" fmla="*/ 0 h 1853586"/>
                  <a:gd name="connsiteX1" fmla="*/ 21442 w 2730513"/>
                  <a:gd name="connsiteY1" fmla="*/ 989788 h 1853586"/>
                  <a:gd name="connsiteX2" fmla="*/ 30638 w 2730513"/>
                  <a:gd name="connsiteY2" fmla="*/ 1494921 h 1853586"/>
                  <a:gd name="connsiteX3" fmla="*/ 90373 w 2730513"/>
                  <a:gd name="connsiteY3" fmla="*/ 1805423 h 1853586"/>
                  <a:gd name="connsiteX4" fmla="*/ 563104 w 2730513"/>
                  <a:gd name="connsiteY4" fmla="*/ 1851564 h 1853586"/>
                  <a:gd name="connsiteX5" fmla="*/ 2730513 w 2730513"/>
                  <a:gd name="connsiteY5" fmla="*/ 1835624 h 1853586"/>
                  <a:gd name="connsiteX6" fmla="*/ 2730513 w 2730513"/>
                  <a:gd name="connsiteY6" fmla="*/ 1835624 h 1853586"/>
                  <a:gd name="connsiteX7" fmla="*/ 2730513 w 2730513"/>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90350 w 2730490"/>
                  <a:gd name="connsiteY3" fmla="*/ 1805423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38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909 w 2731399"/>
                  <a:gd name="connsiteY0" fmla="*/ 0 h 1853586"/>
                  <a:gd name="connsiteX1" fmla="*/ 22328 w 2731399"/>
                  <a:gd name="connsiteY1" fmla="*/ 989788 h 1853586"/>
                  <a:gd name="connsiteX2" fmla="*/ 27593 w 2731399"/>
                  <a:gd name="connsiteY2" fmla="*/ 1500054 h 1853586"/>
                  <a:gd name="connsiteX3" fmla="*/ 122717 w 2731399"/>
                  <a:gd name="connsiteY3" fmla="*/ 1815689 h 1853586"/>
                  <a:gd name="connsiteX4" fmla="*/ 563990 w 2731399"/>
                  <a:gd name="connsiteY4" fmla="*/ 1851564 h 1853586"/>
                  <a:gd name="connsiteX5" fmla="*/ 2731399 w 2731399"/>
                  <a:gd name="connsiteY5" fmla="*/ 1835624 h 1853586"/>
                  <a:gd name="connsiteX6" fmla="*/ 2731399 w 2731399"/>
                  <a:gd name="connsiteY6" fmla="*/ 1835624 h 1853586"/>
                  <a:gd name="connsiteX7" fmla="*/ 2731399 w 2731399"/>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21808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41472 w 2730490"/>
                  <a:gd name="connsiteY3" fmla="*/ 1815689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88664 w 2730490"/>
                  <a:gd name="connsiteY3" fmla="*/ 1825955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563081 w 2730490"/>
                  <a:gd name="connsiteY4" fmla="*/ 1851564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826568 w 2730490"/>
                  <a:gd name="connsiteY4" fmla="*/ 1853586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586"/>
                  <a:gd name="connsiteX1" fmla="*/ 21419 w 2730490"/>
                  <a:gd name="connsiteY1" fmla="*/ 989788 h 1853586"/>
                  <a:gd name="connsiteX2" fmla="*/ 26684 w 2730490"/>
                  <a:gd name="connsiteY2" fmla="*/ 1500054 h 1853586"/>
                  <a:gd name="connsiteX3" fmla="*/ 172934 w 2730490"/>
                  <a:gd name="connsiteY3" fmla="*/ 1815690 h 1853586"/>
                  <a:gd name="connsiteX4" fmla="*/ 991739 w 2730490"/>
                  <a:gd name="connsiteY4" fmla="*/ 1853586 h 1853586"/>
                  <a:gd name="connsiteX5" fmla="*/ 2730490 w 2730490"/>
                  <a:gd name="connsiteY5" fmla="*/ 1835624 h 1853586"/>
                  <a:gd name="connsiteX6" fmla="*/ 2730490 w 2730490"/>
                  <a:gd name="connsiteY6" fmla="*/ 1835624 h 1853586"/>
                  <a:gd name="connsiteX7" fmla="*/ 2730490 w 2730490"/>
                  <a:gd name="connsiteY7" fmla="*/ 1853586 h 185358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35624 h 1853976"/>
                  <a:gd name="connsiteX7" fmla="*/ 2730490 w 2730490"/>
                  <a:gd name="connsiteY7" fmla="*/ 1853586 h 185397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53976 h 1853976"/>
                  <a:gd name="connsiteX7" fmla="*/ 2730490 w 2730490"/>
                  <a:gd name="connsiteY7" fmla="*/ 1853586 h 1853976"/>
                  <a:gd name="connsiteX0" fmla="*/ 0 w 2730490"/>
                  <a:gd name="connsiteY0" fmla="*/ 0 h 1853976"/>
                  <a:gd name="connsiteX1" fmla="*/ 21419 w 2730490"/>
                  <a:gd name="connsiteY1" fmla="*/ 989788 h 1853976"/>
                  <a:gd name="connsiteX2" fmla="*/ 26684 w 2730490"/>
                  <a:gd name="connsiteY2" fmla="*/ 1500054 h 1853976"/>
                  <a:gd name="connsiteX3" fmla="*/ 172934 w 2730490"/>
                  <a:gd name="connsiteY3" fmla="*/ 1815690 h 1853976"/>
                  <a:gd name="connsiteX4" fmla="*/ 991739 w 2730490"/>
                  <a:gd name="connsiteY4" fmla="*/ 1853586 h 1853976"/>
                  <a:gd name="connsiteX5" fmla="*/ 2730490 w 2730490"/>
                  <a:gd name="connsiteY5" fmla="*/ 1835624 h 1853976"/>
                  <a:gd name="connsiteX6" fmla="*/ 2730490 w 2730490"/>
                  <a:gd name="connsiteY6" fmla="*/ 1853976 h 1853976"/>
                  <a:gd name="connsiteX7" fmla="*/ 2730490 w 2730490"/>
                  <a:gd name="connsiteY7" fmla="*/ 1853586 h 185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490" h="1853976">
                    <a:moveTo>
                      <a:pt x="0" y="0"/>
                    </a:moveTo>
                    <a:cubicBezTo>
                      <a:pt x="17909" y="602207"/>
                      <a:pt x="16972" y="739779"/>
                      <a:pt x="21419" y="989788"/>
                    </a:cubicBezTo>
                    <a:cubicBezTo>
                      <a:pt x="25866" y="1239797"/>
                      <a:pt x="18472" y="1365825"/>
                      <a:pt x="26684" y="1500054"/>
                    </a:cubicBezTo>
                    <a:cubicBezTo>
                      <a:pt x="34896" y="1670212"/>
                      <a:pt x="71723" y="1769457"/>
                      <a:pt x="172934" y="1815690"/>
                    </a:cubicBezTo>
                    <a:cubicBezTo>
                      <a:pt x="281967" y="1836269"/>
                      <a:pt x="564163" y="1857102"/>
                      <a:pt x="991739" y="1853586"/>
                    </a:cubicBezTo>
                    <a:lnTo>
                      <a:pt x="2730490" y="1835624"/>
                    </a:lnTo>
                    <a:lnTo>
                      <a:pt x="2730490" y="1853976"/>
                    </a:lnTo>
                    <a:lnTo>
                      <a:pt x="2730490" y="1853586"/>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cxnSp>
          <p:nvCxnSpPr>
            <p:cNvPr id="14" name="Straight Connector 13"/>
            <p:cNvCxnSpPr/>
            <p:nvPr/>
          </p:nvCxnSpPr>
          <p:spPr>
            <a:xfrm>
              <a:off x="206734" y="63610"/>
              <a:ext cx="0" cy="34190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6734" y="3482671"/>
              <a:ext cx="55200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103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dirty="0"/>
          </a:p>
        </p:txBody>
      </p:sp>
      <p:sp>
        <p:nvSpPr>
          <p:cNvPr id="12" name="Content Placeholder 11"/>
          <p:cNvSpPr>
            <a:spLocks noGrp="1"/>
          </p:cNvSpPr>
          <p:nvPr>
            <p:ph idx="1"/>
          </p:nvPr>
        </p:nvSpPr>
        <p:spPr>
          <a:xfrm>
            <a:off x="457200" y="1087001"/>
            <a:ext cx="8229600" cy="665599"/>
          </a:xfrm>
        </p:spPr>
        <p:txBody>
          <a:bodyPr/>
          <a:lstStyle/>
          <a:p>
            <a:pPr marL="0" indent="0">
              <a:buNone/>
            </a:pPr>
            <a:r>
              <a:rPr lang="vi-VN" dirty="0" smtClean="0"/>
              <a:t>Lưu đồ thiết kế</a:t>
            </a:r>
            <a:endParaRPr lang="vi-VN" dirty="0"/>
          </a:p>
        </p:txBody>
      </p:sp>
      <p:grpSp>
        <p:nvGrpSpPr>
          <p:cNvPr id="13" name="Group 12"/>
          <p:cNvGrpSpPr/>
          <p:nvPr/>
        </p:nvGrpSpPr>
        <p:grpSpPr>
          <a:xfrm>
            <a:off x="304800" y="1371600"/>
            <a:ext cx="8229599" cy="5105400"/>
            <a:chOff x="0" y="0"/>
            <a:chExt cx="6192079" cy="5078895"/>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65"/>
              <a:ext cx="2991679" cy="4651513"/>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339" y="0"/>
              <a:ext cx="2981740" cy="5078895"/>
            </a:xfrm>
            <a:prstGeom prst="rect">
              <a:avLst/>
            </a:prstGeom>
          </p:spPr>
        </p:pic>
      </p:grpSp>
    </p:spTree>
    <p:extLst>
      <p:ext uri="{BB962C8B-B14F-4D97-AF65-F5344CB8AC3E}">
        <p14:creationId xmlns:p14="http://schemas.microsoft.com/office/powerpoint/2010/main" val="195722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smtClean="0"/>
              <a:t>Lựa chọn các đại lượng đặc trưng:</a:t>
            </a:r>
            <a:endParaRPr lang="vi-VN" sz="2400" b="1" dirty="0"/>
          </a:p>
        </p:txBody>
      </p:sp>
      <p:sp>
        <p:nvSpPr>
          <p:cNvPr id="6" name="Content Placeholder 11"/>
          <p:cNvSpPr txBox="1">
            <a:spLocks/>
          </p:cNvSpPr>
          <p:nvPr/>
        </p:nvSpPr>
        <p:spPr>
          <a:xfrm>
            <a:off x="457200" y="17526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Thông số thiết kế thường gặp</a:t>
            </a:r>
          </a:p>
          <a:p>
            <a:pPr marL="0" indent="0">
              <a:buFont typeface="Arial" pitchFamily="34" charset="0"/>
              <a:buNone/>
            </a:pPr>
            <a:endParaRPr lang="vi-VN" dirty="0"/>
          </a:p>
        </p:txBody>
      </p:sp>
      <p:graphicFrame>
        <p:nvGraphicFramePr>
          <p:cNvPr id="3" name="Table 2"/>
          <p:cNvGraphicFramePr>
            <a:graphicFrameLocks noGrp="1"/>
          </p:cNvGraphicFramePr>
          <p:nvPr>
            <p:extLst>
              <p:ext uri="{D42A27DB-BD31-4B8C-83A1-F6EECF244321}">
                <p14:modId xmlns:p14="http://schemas.microsoft.com/office/powerpoint/2010/main" val="1990602204"/>
              </p:ext>
            </p:extLst>
          </p:nvPr>
        </p:nvGraphicFramePr>
        <p:xfrm>
          <a:off x="762000" y="2324100"/>
          <a:ext cx="7619999" cy="3581400"/>
        </p:xfrm>
        <a:graphic>
          <a:graphicData uri="http://schemas.openxmlformats.org/drawingml/2006/table">
            <a:tbl>
              <a:tblPr firstRow="1" firstCol="1" bandRow="1">
                <a:tableStyleId>{5C22544A-7EE6-4342-B048-85BDC9FD1C3A}</a:tableStyleId>
              </a:tblPr>
              <a:tblGrid>
                <a:gridCol w="4255939"/>
                <a:gridCol w="1682030"/>
                <a:gridCol w="1682030"/>
              </a:tblGrid>
              <a:tr h="358140">
                <a:tc>
                  <a:txBody>
                    <a:bodyPr/>
                    <a:lstStyle/>
                    <a:p>
                      <a:pPr indent="457200">
                        <a:spcBef>
                          <a:spcPts val="600"/>
                        </a:spcBef>
                        <a:spcAft>
                          <a:spcPts val="0"/>
                        </a:spcAft>
                      </a:pPr>
                      <a:r>
                        <a:rPr lang="en-US" sz="2000" dirty="0" err="1">
                          <a:effectLst/>
                        </a:rPr>
                        <a:t>Thông</a:t>
                      </a:r>
                      <a:r>
                        <a:rPr lang="en-US" sz="2000" dirty="0">
                          <a:effectLst/>
                        </a:rPr>
                        <a:t> </a:t>
                      </a:r>
                      <a:r>
                        <a:rPr lang="en-US" sz="2000" dirty="0" err="1">
                          <a:effectLst/>
                        </a:rPr>
                        <a:t>số</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Kí hiệu</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Đơn vị</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dirty="0">
                          <a:effectLst/>
                        </a:rPr>
                        <a:t>Điện áp vào định mức</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r>
                        <a:rPr lang="en-US" sz="2000" baseline="-25000">
                          <a:effectLst/>
                        </a:rPr>
                        <a:t>nom</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dirty="0">
                          <a:effectLst/>
                        </a:rPr>
                        <a:t>Điện áp vào nhỏ nhất</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r>
                        <a:rPr lang="en-US" sz="2000" baseline="-25000">
                          <a:effectLst/>
                        </a:rPr>
                        <a:t>min</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dirty="0">
                          <a:effectLst/>
                        </a:rPr>
                        <a:t>Điện áp vào lớn nhất</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err="1">
                          <a:effectLst/>
                        </a:rPr>
                        <a:t>V</a:t>
                      </a:r>
                      <a:r>
                        <a:rPr lang="en-US" sz="2000" baseline="-25000" dirty="0" err="1">
                          <a:effectLst/>
                        </a:rPr>
                        <a:t>max</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a:effectLst/>
                        </a:rPr>
                        <a:t>Điện áp ra</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a:effectLst/>
                        </a:rPr>
                        <a:t>V</a:t>
                      </a:r>
                      <a:r>
                        <a:rPr lang="en-US" sz="2000" baseline="-25000" dirty="0">
                          <a:effectLst/>
                        </a:rPr>
                        <a:t>O</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V</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a:effectLst/>
                        </a:rPr>
                        <a:t>Dòng điện ra</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a:effectLst/>
                        </a:rPr>
                        <a:t>I</a:t>
                      </a:r>
                      <a:r>
                        <a:rPr lang="en-US" sz="2000" baseline="-25000" dirty="0">
                          <a:effectLst/>
                        </a:rPr>
                        <a:t>O</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A</a:t>
                      </a:r>
                      <a:endParaRPr lang="vi-VN" sz="200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a:effectLst/>
                        </a:rPr>
                        <a:t>Công suất ra</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a:effectLst/>
                        </a:rPr>
                        <a:t>P</a:t>
                      </a:r>
                      <a:r>
                        <a:rPr lang="en-US" sz="2000" baseline="-25000" dirty="0">
                          <a:effectLst/>
                        </a:rPr>
                        <a:t>O</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a:effectLst/>
                        </a:rPr>
                        <a:t>W</a:t>
                      </a:r>
                      <a:endParaRPr lang="vi-VN" sz="2000" dirty="0">
                        <a:effectLst/>
                        <a:latin typeface="Times New Roman"/>
                        <a:ea typeface="Times New Roman"/>
                      </a:endParaRPr>
                    </a:p>
                  </a:txBody>
                  <a:tcPr marL="68580" marR="68580" marT="0" marB="0"/>
                </a:tc>
              </a:tr>
              <a:tr h="716280">
                <a:tc>
                  <a:txBody>
                    <a:bodyPr/>
                    <a:lstStyle/>
                    <a:p>
                      <a:pPr indent="457200">
                        <a:spcBef>
                          <a:spcPts val="600"/>
                        </a:spcBef>
                        <a:spcAft>
                          <a:spcPts val="0"/>
                        </a:spcAft>
                      </a:pPr>
                      <a:r>
                        <a:rPr lang="vi-VN" sz="2000">
                          <a:effectLst/>
                        </a:rPr>
                        <a:t>Tần số chuyển mạch, và cộng hưởng</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a:effectLst/>
                        </a:rPr>
                        <a:t>f</a:t>
                      </a:r>
                      <a:r>
                        <a:rPr lang="en-US" sz="2000" baseline="-25000">
                          <a:effectLst/>
                        </a:rPr>
                        <a:t>s</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en-US" sz="2000" dirty="0">
                          <a:effectLst/>
                        </a:rPr>
                        <a:t>Hz</a:t>
                      </a:r>
                      <a:endParaRPr lang="vi-VN" sz="2000" dirty="0">
                        <a:effectLst/>
                        <a:latin typeface="Times New Roman"/>
                        <a:ea typeface="Times New Roman"/>
                      </a:endParaRPr>
                    </a:p>
                  </a:txBody>
                  <a:tcPr marL="68580" marR="68580" marT="0" marB="0"/>
                </a:tc>
              </a:tr>
              <a:tr h="358140">
                <a:tc>
                  <a:txBody>
                    <a:bodyPr/>
                    <a:lstStyle/>
                    <a:p>
                      <a:pPr indent="457200">
                        <a:spcBef>
                          <a:spcPts val="600"/>
                        </a:spcBef>
                        <a:spcAft>
                          <a:spcPts val="0"/>
                        </a:spcAft>
                      </a:pPr>
                      <a:r>
                        <a:rPr lang="vi-VN" sz="2000" dirty="0">
                          <a:effectLst/>
                        </a:rPr>
                        <a:t>Hiệu suất</a:t>
                      </a:r>
                      <a:endParaRPr lang="vi-VN" sz="2000" dirty="0">
                        <a:effectLst/>
                        <a:latin typeface="Times New Roman"/>
                        <a:ea typeface="Times New Roman"/>
                      </a:endParaRPr>
                    </a:p>
                  </a:txBody>
                  <a:tcPr marL="68580" marR="68580" marT="0" marB="0"/>
                </a:tc>
                <a:tc>
                  <a:txBody>
                    <a:bodyPr/>
                    <a:lstStyle/>
                    <a:p>
                      <a:pPr indent="457200">
                        <a:spcBef>
                          <a:spcPts val="600"/>
                        </a:spcBef>
                        <a:spcAft>
                          <a:spcPts val="0"/>
                        </a:spcAft>
                      </a:pPr>
                      <a:r>
                        <a:rPr lang="vi-VN" sz="2000">
                          <a:effectLst/>
                          <a:sym typeface="Symbol"/>
                        </a:rPr>
                        <a:t></a:t>
                      </a:r>
                      <a:endParaRPr lang="vi-VN" sz="2000">
                        <a:effectLst/>
                        <a:latin typeface="Times New Roman"/>
                        <a:ea typeface="Times New Roman"/>
                      </a:endParaRPr>
                    </a:p>
                  </a:txBody>
                  <a:tcPr marL="68580" marR="68580" marT="0" marB="0"/>
                </a:tc>
                <a:tc>
                  <a:txBody>
                    <a:bodyPr/>
                    <a:lstStyle/>
                    <a:p>
                      <a:pPr indent="457200">
                        <a:spcBef>
                          <a:spcPts val="600"/>
                        </a:spcBef>
                        <a:spcAft>
                          <a:spcPts val="0"/>
                        </a:spcAft>
                      </a:pPr>
                      <a:r>
                        <a:rPr lang="vi-VN" sz="2000" dirty="0">
                          <a:effectLst/>
                        </a:rPr>
                        <a:t> </a:t>
                      </a:r>
                      <a:endParaRPr lang="vi-VN"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31419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smtClean="0"/>
              <a:t>Bước 1. Tính tỷ số biến áp</a:t>
            </a:r>
            <a:endParaRPr lang="vi-VN" sz="2400" b="1" dirty="0"/>
          </a:p>
        </p:txBody>
      </p:sp>
      <p:sp>
        <p:nvSpPr>
          <p:cNvPr id="17" name="Content Placeholder 11"/>
          <p:cNvSpPr txBox="1">
            <a:spLocks/>
          </p:cNvSpPr>
          <p:nvPr/>
        </p:nvSpPr>
        <p:spPr>
          <a:xfrm>
            <a:off x="279400" y="2967037"/>
            <a:ext cx="7950200" cy="2976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Cần tính tỷ số biến áp trước vì các phép tính tiếp theo phụ thuộc tỷ sốm này</a:t>
            </a:r>
            <a:endParaRPr lang="vi-VN" sz="24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76400"/>
            <a:ext cx="5765800"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60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dirty="0"/>
          </a:p>
        </p:txBody>
      </p:sp>
      <p:sp>
        <p:nvSpPr>
          <p:cNvPr id="12" name="Content Placeholder 11"/>
          <p:cNvSpPr>
            <a:spLocks noGrp="1"/>
          </p:cNvSpPr>
          <p:nvPr>
            <p:ph idx="1"/>
          </p:nvPr>
        </p:nvSpPr>
        <p:spPr>
          <a:xfrm>
            <a:off x="330200" y="1091714"/>
            <a:ext cx="8633598" cy="1313348"/>
          </a:xfrm>
        </p:spPr>
        <p:txBody>
          <a:bodyPr>
            <a:normAutofit/>
          </a:bodyPr>
          <a:lstStyle/>
          <a:p>
            <a:pPr marL="0" indent="0">
              <a:buNone/>
            </a:pPr>
            <a:r>
              <a:rPr lang="vi-VN" sz="2400" b="1" dirty="0" smtClean="0"/>
              <a:t>Bước 2. Tính K</a:t>
            </a:r>
            <a:r>
              <a:rPr lang="vi-VN" sz="2400" b="1" baseline="-25000" dirty="0" smtClean="0"/>
              <a:t>min</a:t>
            </a:r>
            <a:r>
              <a:rPr lang="vi-VN" sz="2400" b="1" dirty="0" smtClean="0"/>
              <a:t>, K</a:t>
            </a:r>
            <a:r>
              <a:rPr lang="vi-VN" sz="2400" b="1" baseline="-25000" dirty="0" smtClean="0"/>
              <a:t>max </a:t>
            </a:r>
          </a:p>
          <a:p>
            <a:pPr marL="0" indent="0">
              <a:buNone/>
            </a:pPr>
            <a:r>
              <a:rPr lang="vi-VN" sz="2400" b="1" dirty="0" smtClean="0"/>
              <a:t>Từ yêu cầu thiết kế (V</a:t>
            </a:r>
            <a:r>
              <a:rPr lang="vi-VN" sz="2400" b="1" baseline="-25000" dirty="0" smtClean="0"/>
              <a:t>O</a:t>
            </a:r>
            <a:r>
              <a:rPr lang="vi-VN" sz="2400" b="1" dirty="0" smtClean="0"/>
              <a:t>, V</a:t>
            </a:r>
            <a:r>
              <a:rPr lang="vi-VN" sz="2400" b="1" baseline="-25000" dirty="0" smtClean="0"/>
              <a:t>inmax</a:t>
            </a:r>
            <a:r>
              <a:rPr lang="vi-VN" sz="2400" b="1" dirty="0" smtClean="0"/>
              <a:t>, V</a:t>
            </a:r>
            <a:r>
              <a:rPr lang="vi-VN" sz="2400" b="1" baseline="-25000" dirty="0" smtClean="0"/>
              <a:t>inmin</a:t>
            </a:r>
            <a:r>
              <a:rPr lang="vi-VN" sz="2400" b="1" dirty="0" smtClean="0"/>
              <a:t>) tính được K</a:t>
            </a:r>
            <a:r>
              <a:rPr lang="vi-VN" sz="2400" b="1" baseline="-25000" dirty="0" smtClean="0"/>
              <a:t>max</a:t>
            </a:r>
            <a:r>
              <a:rPr lang="vi-VN" sz="2400" b="1" dirty="0" smtClean="0"/>
              <a:t>, K</a:t>
            </a:r>
            <a:r>
              <a:rPr lang="vi-VN" sz="2400" b="1" baseline="-25000" dirty="0" smtClean="0"/>
              <a:t>min</a:t>
            </a:r>
            <a:endParaRPr lang="vi-VN" sz="2400" b="1" dirty="0"/>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00" y="2149475"/>
            <a:ext cx="57658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8200" y="2078037"/>
            <a:ext cx="57658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11"/>
          <p:cNvSpPr txBox="1">
            <a:spLocks/>
          </p:cNvSpPr>
          <p:nvPr/>
        </p:nvSpPr>
        <p:spPr>
          <a:xfrm>
            <a:off x="292100" y="3124200"/>
            <a:ext cx="3019424" cy="3352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solidFill>
                  <a:srgbClr val="FF0000"/>
                </a:solidFill>
              </a:rPr>
              <a:t>Yêu cầu thiết kế cần đạt hệ số K trong vùng K</a:t>
            </a:r>
            <a:r>
              <a:rPr lang="vi-VN" sz="2400" baseline="-25000" dirty="0" smtClean="0">
                <a:solidFill>
                  <a:srgbClr val="FF0000"/>
                </a:solidFill>
              </a:rPr>
              <a:t>min</a:t>
            </a:r>
            <a:r>
              <a:rPr lang="vi-VN" sz="2400" dirty="0" smtClean="0">
                <a:solidFill>
                  <a:srgbClr val="FF0000"/>
                </a:solidFill>
              </a:rPr>
              <a:t> </a:t>
            </a:r>
            <a:r>
              <a:rPr lang="vi-VN" sz="2400" dirty="0" smtClean="0">
                <a:solidFill>
                  <a:srgbClr val="FF0000"/>
                </a:solidFill>
                <a:sym typeface="Symbol"/>
              </a:rPr>
              <a:t></a:t>
            </a:r>
            <a:r>
              <a:rPr lang="vi-VN" sz="2400" dirty="0" smtClean="0">
                <a:solidFill>
                  <a:srgbClr val="FF0000"/>
                </a:solidFill>
              </a:rPr>
              <a:t> K</a:t>
            </a:r>
            <a:r>
              <a:rPr lang="vi-VN" sz="2400" baseline="-25000" dirty="0" smtClean="0">
                <a:solidFill>
                  <a:srgbClr val="FF0000"/>
                </a:solidFill>
              </a:rPr>
              <a:t>max</a:t>
            </a:r>
            <a:r>
              <a:rPr lang="vi-VN" sz="2400" dirty="0" smtClean="0">
                <a:solidFill>
                  <a:srgbClr val="FF0000"/>
                </a:solidFill>
              </a:rPr>
              <a:t> như hình bên.</a:t>
            </a:r>
          </a:p>
          <a:p>
            <a:pPr marL="0" indent="0">
              <a:buFont typeface="Arial" pitchFamily="34" charset="0"/>
              <a:buNone/>
            </a:pPr>
            <a:r>
              <a:rPr lang="vi-VN" sz="2400" dirty="0" smtClean="0"/>
              <a:t>Muốn như vậy cần lựa chọn h, Q sao cho </a:t>
            </a:r>
            <a:r>
              <a:rPr lang="vi-VN" sz="2400" b="1" dirty="0" smtClean="0"/>
              <a:t>đỉnh đặc tính K</a:t>
            </a:r>
            <a:r>
              <a:rPr lang="vi-VN" sz="2400" b="1" baseline="-25000" dirty="0" smtClean="0"/>
              <a:t>pik</a:t>
            </a:r>
            <a:r>
              <a:rPr lang="vi-VN" sz="2400" b="1" dirty="0" smtClean="0"/>
              <a:t> phải cao hơn K</a:t>
            </a:r>
            <a:r>
              <a:rPr lang="vi-VN" sz="2400" b="1" baseline="-25000" dirty="0" smtClean="0"/>
              <a:t>max</a:t>
            </a:r>
            <a:endParaRPr lang="vi-VN" sz="2400" b="1" dirty="0"/>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95205"/>
            <a:ext cx="4290198" cy="356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5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400800" cy="868362"/>
          </a:xfrm>
          <a:solidFill>
            <a:srgbClr val="FFFF00"/>
          </a:solidFill>
        </p:spPr>
        <p:txBody>
          <a:bodyPr vert="horz" lIns="91440" tIns="45720" rIns="91440" bIns="45720" rtlCol="0" anchor="ctr">
            <a:normAutofit/>
          </a:bodyPr>
          <a:lstStyle/>
          <a:p>
            <a:r>
              <a:rPr lang="vi-VN" b="1" dirty="0"/>
              <a:t>1 </a:t>
            </a:r>
            <a:r>
              <a:rPr lang="vi-VN" b="1" dirty="0" smtClean="0"/>
              <a:t>Sơ đồ khối tổng quát</a:t>
            </a:r>
            <a:endParaRPr lang="en-US" b="1" dirty="0"/>
          </a:p>
        </p:txBody>
      </p:sp>
      <p:sp>
        <p:nvSpPr>
          <p:cNvPr id="3" name="Content Placeholder 2"/>
          <p:cNvSpPr>
            <a:spLocks noGrp="1"/>
          </p:cNvSpPr>
          <p:nvPr>
            <p:ph idx="1"/>
          </p:nvPr>
        </p:nvSpPr>
        <p:spPr>
          <a:xfrm>
            <a:off x="457200" y="1524000"/>
            <a:ext cx="8305800" cy="533400"/>
          </a:xfrm>
        </p:spPr>
        <p:txBody>
          <a:bodyPr>
            <a:normAutofit/>
          </a:bodyPr>
          <a:lstStyle/>
          <a:p>
            <a:pPr marL="0" indent="0">
              <a:buNone/>
            </a:pPr>
            <a:r>
              <a:rPr lang="vi-VN" sz="2400" dirty="0" smtClean="0"/>
              <a:t>Sơ đồ khối mạch bán cộng hưởng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9" y="2209800"/>
            <a:ext cx="7744139" cy="336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432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smtClean="0"/>
              <a:t>Bước 3. Lựa chọn các giá trị h, Q thích hợp</a:t>
            </a:r>
            <a:endParaRPr lang="vi-VN" sz="2400" b="1" dirty="0"/>
          </a:p>
        </p:txBody>
      </p:sp>
      <mc:AlternateContent xmlns:mc="http://schemas.openxmlformats.org/markup-compatibility/2006" xmlns:a14="http://schemas.microsoft.com/office/drawing/2010/main">
        <mc:Choice Requires="a14">
          <p:sp>
            <p:nvSpPr>
              <p:cNvPr id="6" name="Content Placeholder 11"/>
              <p:cNvSpPr txBox="1">
                <a:spLocks/>
              </p:cNvSpPr>
              <p:nvPr/>
            </p:nvSpPr>
            <p:spPr>
              <a:xfrm>
                <a:off x="457200" y="1524000"/>
                <a:ext cx="8229600" cy="4724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t>Lựa chọn </a:t>
                </a:r>
                <a14:m>
                  <m:oMath xmlns:m="http://schemas.openxmlformats.org/officeDocument/2006/math">
                    <m:r>
                      <a:rPr lang="en-US" sz="2400" i="1">
                        <a:latin typeface="Cambria Math"/>
                        <a:ea typeface="Times New Roman"/>
                        <a:cs typeface="Times New Roman"/>
                      </a:rPr>
                      <m:t>h</m:t>
                    </m:r>
                    <m:r>
                      <a:rPr lang="en-US" sz="2400" i="1">
                        <a:latin typeface="Cambria Math"/>
                        <a:ea typeface="Times New Roman"/>
                        <a:cs typeface="Times New Roman"/>
                      </a:rPr>
                      <m:t>=</m:t>
                    </m:r>
                    <m:f>
                      <m:fPr>
                        <m:ctrlPr>
                          <a:rPr lang="vi-VN" sz="2400" i="1">
                            <a:latin typeface="Cambria Math"/>
                          </a:rPr>
                        </m:ctrlPr>
                      </m:fPr>
                      <m:num>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𝑚</m:t>
                            </m:r>
                          </m:sub>
                        </m:sSub>
                      </m:num>
                      <m:den>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𝑟</m:t>
                            </m:r>
                          </m:sub>
                        </m:sSub>
                      </m:den>
                    </m:f>
                  </m:oMath>
                </a14:m>
                <a:endParaRPr lang="vi-VN" sz="2400" b="1" dirty="0"/>
              </a:p>
              <a:p>
                <a:pPr marL="0" indent="0">
                  <a:buNone/>
                </a:pPr>
                <a:r>
                  <a:rPr lang="vi-VN" sz="2400" b="1" dirty="0" smtClean="0">
                    <a:solidFill>
                      <a:srgbClr val="FF0000"/>
                    </a:solidFill>
                  </a:rPr>
                  <a:t>Khi h nhỏ:</a:t>
                </a:r>
              </a:p>
              <a:p>
                <a:pPr marL="0" indent="0">
                  <a:buNone/>
                </a:pPr>
                <a:r>
                  <a:rPr lang="vi-VN" sz="2400" dirty="0" smtClean="0"/>
                  <a:t>Với </a:t>
                </a:r>
                <a:r>
                  <a:rPr lang="vi-VN" sz="2400" dirty="0"/>
                  <a:t>một hệ số phẩm chất Q xác định trước, một </a:t>
                </a:r>
                <a:r>
                  <a:rPr lang="vi-VN" sz="2400" b="1" i="1" dirty="0"/>
                  <a:t>h nhỏ hơn</a:t>
                </a:r>
                <a:r>
                  <a:rPr lang="vi-VN" sz="2400" dirty="0"/>
                  <a:t> có thể làm cho đỉnh hệ số truyền đạt cao hơn, </a:t>
                </a:r>
                <a:r>
                  <a:rPr lang="vi-VN" sz="2400" dirty="0" smtClean="0"/>
                  <a:t>khi đó </a:t>
                </a:r>
                <a:r>
                  <a:rPr lang="vi-VN" sz="2400" dirty="0"/>
                  <a:t>mạch cộng hưởng </a:t>
                </a:r>
                <a:r>
                  <a:rPr lang="vi-VN" sz="2400" b="1" i="1" dirty="0"/>
                  <a:t>tránh khỏi vùng làm việc điện </a:t>
                </a:r>
                <a:r>
                  <a:rPr lang="vi-VN" sz="2400" b="1" i="1" dirty="0" smtClean="0"/>
                  <a:t>dung (ZCS)</a:t>
                </a:r>
                <a:r>
                  <a:rPr lang="vi-VN" sz="2400" dirty="0" smtClean="0"/>
                  <a:t>. </a:t>
                </a:r>
                <a:r>
                  <a:rPr lang="vi-VN" sz="2400" dirty="0"/>
                  <a:t>Vì </a:t>
                </a:r>
                <a14:m>
                  <m:oMath xmlns:m="http://schemas.openxmlformats.org/officeDocument/2006/math">
                    <m:r>
                      <a:rPr lang="vi-VN" sz="2400" i="1">
                        <a:latin typeface="Cambria Math"/>
                      </a:rPr>
                      <m:t>h</m:t>
                    </m:r>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a:latin typeface="Cambria Math"/>
                              </a:rPr>
                              <m:t>𝐿</m:t>
                            </m:r>
                          </m:e>
                          <m:sub>
                            <m:r>
                              <a:rPr lang="vi-VN" sz="2400" i="1">
                                <a:latin typeface="Cambria Math"/>
                              </a:rPr>
                              <m:t>𝑚</m:t>
                            </m:r>
                          </m:sub>
                        </m:sSub>
                      </m:num>
                      <m:den>
                        <m:sSub>
                          <m:sSubPr>
                            <m:ctrlPr>
                              <a:rPr lang="vi-VN" sz="2400" i="1">
                                <a:latin typeface="Cambria Math"/>
                              </a:rPr>
                            </m:ctrlPr>
                          </m:sSubPr>
                          <m:e>
                            <m:r>
                              <a:rPr lang="vi-VN" sz="2400" i="1">
                                <a:latin typeface="Cambria Math"/>
                              </a:rPr>
                              <m:t>𝐿</m:t>
                            </m:r>
                          </m:e>
                          <m:sub>
                            <m:r>
                              <a:rPr lang="vi-VN" sz="2400" i="1">
                                <a:latin typeface="Cambria Math"/>
                              </a:rPr>
                              <m:t>𝑟</m:t>
                            </m:r>
                          </m:sub>
                        </m:sSub>
                      </m:den>
                    </m:f>
                  </m:oMath>
                </a14:m>
                <a:r>
                  <a:rPr lang="vi-VN" sz="2400" dirty="0"/>
                  <a:t> nên một h nhỏ thường là một L</a:t>
                </a:r>
                <a:r>
                  <a:rPr lang="vi-VN" sz="2400" baseline="-25000" dirty="0"/>
                  <a:t>m</a:t>
                </a:r>
                <a:r>
                  <a:rPr lang="vi-VN" sz="2400" dirty="0"/>
                  <a:t> nhỏ hơn, và ngược lại. </a:t>
                </a:r>
              </a:p>
              <a:p>
                <a:pPr marL="0" indent="0">
                  <a:buNone/>
                </a:pPr>
                <a:r>
                  <a:rPr lang="vi-VN" sz="2400" dirty="0"/>
                  <a:t>Phương trình </a:t>
                </a:r>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𝑚</m:t>
                        </m:r>
                      </m:sub>
                    </m:sSub>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a:latin typeface="Cambria Math"/>
                              </a:rPr>
                              <m:t>𝑉</m:t>
                            </m:r>
                          </m:e>
                          <m:sub>
                            <m:r>
                              <a:rPr lang="vi-VN" sz="2400" i="1">
                                <a:latin typeface="Cambria Math"/>
                              </a:rPr>
                              <m:t>𝑜𝑒</m:t>
                            </m:r>
                          </m:sub>
                        </m:sSub>
                      </m:num>
                      <m:den>
                        <m:r>
                          <a:rPr lang="vi-VN" sz="2400" i="1">
                            <a:latin typeface="Cambria Math"/>
                          </a:rPr>
                          <m:t>𝜔</m:t>
                        </m:r>
                        <m:r>
                          <a:rPr lang="vi-VN" sz="2400" i="1">
                            <a:latin typeface="Cambria Math"/>
                          </a:rPr>
                          <m:t>.</m:t>
                        </m:r>
                        <m:sSub>
                          <m:sSubPr>
                            <m:ctrlPr>
                              <a:rPr lang="vi-VN" sz="2400" i="1">
                                <a:latin typeface="Cambria Math"/>
                              </a:rPr>
                            </m:ctrlPr>
                          </m:sSubPr>
                          <m:e>
                            <m:r>
                              <a:rPr lang="vi-VN" sz="2400" i="1">
                                <a:latin typeface="Cambria Math"/>
                              </a:rPr>
                              <m:t>𝐿</m:t>
                            </m:r>
                          </m:e>
                          <m:sub>
                            <m:r>
                              <a:rPr lang="vi-VN" sz="2400" i="1">
                                <a:latin typeface="Cambria Math"/>
                              </a:rPr>
                              <m:t>𝑚</m:t>
                            </m:r>
                          </m:sub>
                        </m:sSub>
                      </m:den>
                    </m:f>
                    <m:r>
                      <a:rPr lang="vi-VN" sz="2400" i="1">
                        <a:latin typeface="Cambria Math"/>
                      </a:rPr>
                      <m:t>=</m:t>
                    </m:r>
                    <m:f>
                      <m:fPr>
                        <m:ctrlPr>
                          <a:rPr lang="vi-VN" sz="2400" i="1">
                            <a:latin typeface="Cambria Math"/>
                          </a:rPr>
                        </m:ctrlPr>
                      </m:fPr>
                      <m:num>
                        <m:r>
                          <a:rPr lang="vi-VN" sz="2400" i="1">
                            <a:latin typeface="Cambria Math"/>
                          </a:rPr>
                          <m:t>2.</m:t>
                        </m:r>
                        <m:rad>
                          <m:radPr>
                            <m:degHide m:val="on"/>
                            <m:ctrlPr>
                              <a:rPr lang="vi-VN" sz="2400" i="1">
                                <a:latin typeface="Cambria Math"/>
                              </a:rPr>
                            </m:ctrlPr>
                          </m:radPr>
                          <m:deg/>
                          <m:e>
                            <m:r>
                              <a:rPr lang="vi-VN" sz="2400" i="1">
                                <a:latin typeface="Cambria Math"/>
                              </a:rPr>
                              <m:t>2</m:t>
                            </m:r>
                          </m:e>
                        </m:rad>
                      </m:num>
                      <m:den>
                        <m:r>
                          <a:rPr lang="vi-VN" sz="2400" i="1">
                            <a:latin typeface="Cambria Math"/>
                          </a:rPr>
                          <m:t>𝜋</m:t>
                        </m:r>
                      </m:den>
                    </m:f>
                    <m:r>
                      <a:rPr lang="vi-VN" sz="2400" i="1">
                        <a:latin typeface="Cambria Math"/>
                      </a:rPr>
                      <m:t>.</m:t>
                    </m:r>
                    <m:f>
                      <m:fPr>
                        <m:ctrlPr>
                          <a:rPr lang="vi-VN" sz="2400" i="1">
                            <a:latin typeface="Cambria Math"/>
                          </a:rPr>
                        </m:ctrlPr>
                      </m:fPr>
                      <m:num>
                        <m:r>
                          <a:rPr lang="vi-VN" sz="2400" i="1">
                            <a:latin typeface="Cambria Math"/>
                          </a:rPr>
                          <m:t>𝑛</m:t>
                        </m:r>
                        <m:r>
                          <a:rPr lang="vi-VN" sz="2400" i="1">
                            <a:latin typeface="Cambria Math"/>
                          </a:rPr>
                          <m:t>.</m:t>
                        </m:r>
                        <m:sSub>
                          <m:sSubPr>
                            <m:ctrlPr>
                              <a:rPr lang="vi-VN" sz="2400" i="1">
                                <a:latin typeface="Cambria Math"/>
                              </a:rPr>
                            </m:ctrlPr>
                          </m:sSubPr>
                          <m:e>
                            <m:r>
                              <a:rPr lang="vi-VN" sz="2400" i="1">
                                <a:latin typeface="Cambria Math"/>
                              </a:rPr>
                              <m:t>𝑉</m:t>
                            </m:r>
                          </m:e>
                          <m:sub>
                            <m:r>
                              <a:rPr lang="vi-VN" sz="2400" i="1">
                                <a:latin typeface="Cambria Math"/>
                              </a:rPr>
                              <m:t>𝑂</m:t>
                            </m:r>
                          </m:sub>
                        </m:sSub>
                      </m:num>
                      <m:den>
                        <m:r>
                          <a:rPr lang="vi-VN" sz="2400" i="1">
                            <a:latin typeface="Cambria Math"/>
                          </a:rPr>
                          <m:t>𝜔</m:t>
                        </m:r>
                        <m:r>
                          <a:rPr lang="vi-VN" sz="2400" i="1">
                            <a:latin typeface="Cambria Math"/>
                          </a:rPr>
                          <m:t>.</m:t>
                        </m:r>
                        <m:sSub>
                          <m:sSubPr>
                            <m:ctrlPr>
                              <a:rPr lang="vi-VN" sz="2400" i="1">
                                <a:latin typeface="Cambria Math"/>
                              </a:rPr>
                            </m:ctrlPr>
                          </m:sSubPr>
                          <m:e>
                            <m:r>
                              <a:rPr lang="vi-VN" sz="2400" i="1">
                                <a:latin typeface="Cambria Math"/>
                              </a:rPr>
                              <m:t>𝐿</m:t>
                            </m:r>
                          </m:e>
                          <m:sub>
                            <m:r>
                              <a:rPr lang="vi-VN" sz="2400" i="1">
                                <a:latin typeface="Cambria Math"/>
                              </a:rPr>
                              <m:t>𝑚</m:t>
                            </m:r>
                          </m:sub>
                        </m:sSub>
                      </m:den>
                    </m:f>
                  </m:oMath>
                </a14:m>
                <a:r>
                  <a:rPr lang="vi-VN" sz="2400" dirty="0"/>
                  <a:t> [R.10] chỉ ra rằng một </a:t>
                </a:r>
                <a:r>
                  <a:rPr lang="vi-VN" sz="2400" b="1" i="1" dirty="0"/>
                  <a:t>L</a:t>
                </a:r>
                <a:r>
                  <a:rPr lang="vi-VN" sz="2400" b="1" i="1" baseline="-25000" dirty="0"/>
                  <a:t>m</a:t>
                </a:r>
                <a:r>
                  <a:rPr lang="vi-VN" sz="2400" b="1" i="1" dirty="0"/>
                  <a:t> nhỏ hơn sẽ làm cho dòng điện từ hóa cao hơn.</a:t>
                </a:r>
                <a:r>
                  <a:rPr lang="vi-VN" sz="2400" dirty="0"/>
                  <a:t> Điều này có thể giúp mạch cộng hưởng làm việc ở ZVS nhưng sẽ làm </a:t>
                </a:r>
                <a:r>
                  <a:rPr lang="vi-VN" sz="2400" b="1" i="1" dirty="0"/>
                  <a:t>tăng tổn thất dẫn.</a:t>
                </a:r>
                <a:endParaRPr lang="vi-VN" sz="2400" dirty="0"/>
              </a:p>
              <a:p>
                <a:pPr marL="0" indent="0">
                  <a:buNone/>
                </a:pPr>
                <a:r>
                  <a:rPr lang="vi-VN" sz="2400" dirty="0"/>
                  <a:t>Như vậy, lựa chọn tỷ số điện cảm, </a:t>
                </a:r>
                <a:r>
                  <a:rPr lang="vi-VN" sz="2400" b="1" i="1" dirty="0"/>
                  <a:t>h, nhỏ</a:t>
                </a:r>
                <a:r>
                  <a:rPr lang="vi-VN" sz="2400" dirty="0"/>
                  <a:t> có đỉnh đặc tính truyền đạt, K</a:t>
                </a:r>
                <a:r>
                  <a:rPr lang="vi-VN" sz="2400" baseline="-25000" dirty="0"/>
                  <a:t>pik</a:t>
                </a:r>
                <a:r>
                  <a:rPr lang="vi-VN" sz="2400" dirty="0"/>
                  <a:t>, cao hơn, </a:t>
                </a:r>
                <a:r>
                  <a:rPr lang="vi-VN" sz="2400" b="1" i="1" dirty="0"/>
                  <a:t>tránh xa hơn vùng điện dung</a:t>
                </a:r>
                <a:r>
                  <a:rPr lang="vi-VN" sz="2400" dirty="0"/>
                  <a:t>, nhưng dòng từ hóa lớn hơn, tổn hao dẫn lớn hơn, </a:t>
                </a:r>
                <a:r>
                  <a:rPr lang="vi-VN" sz="2400" b="1" i="1" dirty="0"/>
                  <a:t>hiệu suất thấp hơn</a:t>
                </a:r>
                <a:r>
                  <a:rPr lang="vi-VN" sz="2400" dirty="0"/>
                  <a:t>.</a:t>
                </a:r>
              </a:p>
              <a:p>
                <a:pPr marL="0" indent="0">
                  <a:buFont typeface="Arial" pitchFamily="34" charset="0"/>
                  <a:buNone/>
                </a:pPr>
                <a:endParaRPr lang="vi-VN" sz="2400" dirty="0" smtClean="0"/>
              </a:p>
              <a:p>
                <a:pPr marL="0" indent="0">
                  <a:buFont typeface="Arial" pitchFamily="34" charset="0"/>
                  <a:buNone/>
                </a:pPr>
                <a:endParaRPr lang="vi-VN" dirty="0"/>
              </a:p>
            </p:txBody>
          </p:sp>
        </mc:Choice>
        <mc:Fallback xmlns="">
          <p:sp>
            <p:nvSpPr>
              <p:cNvPr id="6" name="Content Placeholder 11"/>
              <p:cNvSpPr txBox="1">
                <a:spLocks noRot="1" noChangeAspect="1" noMove="1" noResize="1" noEditPoints="1" noAdjustHandles="1" noChangeArrowheads="1" noChangeShapeType="1" noTextEdit="1"/>
              </p:cNvSpPr>
              <p:nvPr/>
            </p:nvSpPr>
            <p:spPr>
              <a:xfrm>
                <a:off x="457200" y="1524000"/>
                <a:ext cx="8229600" cy="4724400"/>
              </a:xfrm>
              <a:prstGeom prst="rect">
                <a:avLst/>
              </a:prstGeom>
              <a:blipFill rotWithShape="1">
                <a:blip r:embed="rId2"/>
                <a:stretch>
                  <a:fillRect l="-889" t="-1032" r="-1185"/>
                </a:stretch>
              </a:blipFill>
            </p:spPr>
            <p:txBody>
              <a:bodyPr/>
              <a:lstStyle/>
              <a:p>
                <a:r>
                  <a:rPr lang="vi-VN">
                    <a:noFill/>
                  </a:rPr>
                  <a:t> </a:t>
                </a:r>
              </a:p>
            </p:txBody>
          </p:sp>
        </mc:Fallback>
      </mc:AlternateContent>
    </p:spTree>
    <p:extLst>
      <p:ext uri="{BB962C8B-B14F-4D97-AF65-F5344CB8AC3E}">
        <p14:creationId xmlns:p14="http://schemas.microsoft.com/office/powerpoint/2010/main" val="102438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31</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3. Lựa chọn các giá trị h, Q thích hợp</a:t>
            </a:r>
          </a:p>
        </p:txBody>
      </p:sp>
      <mc:AlternateContent xmlns:mc="http://schemas.openxmlformats.org/markup-compatibility/2006" xmlns:a14="http://schemas.microsoft.com/office/drawing/2010/main">
        <mc:Choice Requires="a14">
          <p:sp>
            <p:nvSpPr>
              <p:cNvPr id="6" name="Content Placeholder 11"/>
              <p:cNvSpPr txBox="1">
                <a:spLocks/>
              </p:cNvSpPr>
              <p:nvPr/>
            </p:nvSpPr>
            <p:spPr>
              <a:xfrm>
                <a:off x="457200" y="15240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Lựa chọn </a:t>
                </a:r>
                <a14:m>
                  <m:oMath xmlns:m="http://schemas.openxmlformats.org/officeDocument/2006/math">
                    <m:r>
                      <a:rPr lang="en-US" sz="2400" i="1">
                        <a:latin typeface="Cambria Math"/>
                        <a:ea typeface="Times New Roman"/>
                        <a:cs typeface="Times New Roman"/>
                      </a:rPr>
                      <m:t>h</m:t>
                    </m:r>
                    <m:r>
                      <a:rPr lang="en-US" sz="2400" i="1">
                        <a:latin typeface="Cambria Math"/>
                        <a:ea typeface="Times New Roman"/>
                        <a:cs typeface="Times New Roman"/>
                      </a:rPr>
                      <m:t>=</m:t>
                    </m:r>
                    <m:f>
                      <m:fPr>
                        <m:ctrlPr>
                          <a:rPr lang="vi-VN" sz="2400" i="1">
                            <a:latin typeface="Cambria Math"/>
                          </a:rPr>
                        </m:ctrlPr>
                      </m:fPr>
                      <m:num>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𝑚</m:t>
                            </m:r>
                          </m:sub>
                        </m:sSub>
                      </m:num>
                      <m:den>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𝑟</m:t>
                            </m:r>
                          </m:sub>
                        </m:sSub>
                      </m:den>
                    </m:f>
                  </m:oMath>
                </a14:m>
                <a:endParaRPr lang="vi-VN" sz="2400" b="1" dirty="0" smtClean="0"/>
              </a:p>
              <a:p>
                <a:pPr marL="0" indent="0">
                  <a:buNone/>
                </a:pPr>
                <a:r>
                  <a:rPr lang="vi-VN" sz="2400" b="1" dirty="0" smtClean="0">
                    <a:solidFill>
                      <a:srgbClr val="FF0000"/>
                    </a:solidFill>
                  </a:rPr>
                  <a:t>Khi h lớn:</a:t>
                </a:r>
              </a:p>
              <a:p>
                <a:pPr marL="0" indent="0">
                  <a:buNone/>
                </a:pPr>
                <a:r>
                  <a:rPr lang="vi-VN" sz="2400" dirty="0"/>
                  <a:t>Giá trị </a:t>
                </a:r>
                <a:r>
                  <a:rPr lang="vi-VN" sz="2400" b="1" i="1" dirty="0"/>
                  <a:t>h </a:t>
                </a:r>
                <a:r>
                  <a:rPr lang="vi-VN" sz="2400" b="1" i="1" dirty="0" smtClean="0"/>
                  <a:t>lớn </a:t>
                </a:r>
                <a:r>
                  <a:rPr lang="vi-VN" sz="2400" b="1" i="1" dirty="0"/>
                  <a:t>hơn tương ứng tự cảm (L</a:t>
                </a:r>
                <a:r>
                  <a:rPr lang="vi-VN" sz="2400" b="1" i="1" baseline="-25000" dirty="0"/>
                  <a:t>m</a:t>
                </a:r>
                <a:r>
                  <a:rPr lang="vi-VN" sz="2400" b="1" i="1" dirty="0"/>
                  <a:t>) lớn</a:t>
                </a:r>
                <a:r>
                  <a:rPr lang="vi-VN" sz="2400" dirty="0"/>
                  <a:t> hơn, và do đó dòng điện từ hóa trong cuộn dây sơ cấp nhỏ hơn, nghĩa là tổn hao từ hóa thấp hơn. Tuy nhiên, điện cảm từ hóa, </a:t>
                </a:r>
                <a:r>
                  <a:rPr lang="vi-VN" sz="2400" b="1" i="1" dirty="0"/>
                  <a:t>L</a:t>
                </a:r>
                <a:r>
                  <a:rPr lang="vi-VN" sz="2400" b="1" i="1" baseline="-25000" dirty="0"/>
                  <a:t>m</a:t>
                </a:r>
                <a:r>
                  <a:rPr lang="vi-VN" sz="2400" b="1" i="1" dirty="0"/>
                  <a:t>, lớn cũng có thể không đáp ứng chuyển mạch ZVS</a:t>
                </a:r>
                <a:r>
                  <a:rPr lang="vi-VN" sz="2400" dirty="0"/>
                  <a:t> ở điện áp nguồn cao và không tải, </a:t>
                </a:r>
                <a:r>
                  <a:rPr lang="vi-VN" sz="2400" dirty="0" smtClean="0"/>
                  <a:t>do </a:t>
                </a:r>
                <a:r>
                  <a:rPr lang="vi-VN" sz="2400" dirty="0"/>
                  <a:t>dòng từ hóa khá nhỏ không đủ năng lượng để nạp/xả hoàn toàn trong thời gian trống xung (t</a:t>
                </a:r>
                <a:r>
                  <a:rPr lang="vi-VN" sz="2400" baseline="-25000" dirty="0"/>
                  <a:t>0</a:t>
                </a:r>
                <a:r>
                  <a:rPr lang="vi-VN" sz="2400" dirty="0"/>
                  <a:t>) [R.06], của </a:t>
                </a:r>
                <a:r>
                  <a:rPr lang="vi-VN" sz="2400" dirty="0" smtClean="0"/>
                  <a:t>ZVS.</a:t>
                </a:r>
              </a:p>
              <a:p>
                <a:pPr marL="0" indent="0">
                  <a:buFont typeface="Arial" pitchFamily="34" charset="0"/>
                  <a:buNone/>
                </a:pPr>
                <a:endParaRPr lang="vi-VN" dirty="0"/>
              </a:p>
            </p:txBody>
          </p:sp>
        </mc:Choice>
        <mc:Fallback xmlns="">
          <p:sp>
            <p:nvSpPr>
              <p:cNvPr id="6" name="Content Placeholder 11"/>
              <p:cNvSpPr txBox="1">
                <a:spLocks noRot="1" noChangeAspect="1" noMove="1" noResize="1" noEditPoints="1" noAdjustHandles="1" noChangeArrowheads="1" noChangeShapeType="1" noTextEdit="1"/>
              </p:cNvSpPr>
              <p:nvPr/>
            </p:nvSpPr>
            <p:spPr>
              <a:xfrm>
                <a:off x="457200" y="1524000"/>
                <a:ext cx="8229600" cy="4724400"/>
              </a:xfrm>
              <a:prstGeom prst="rect">
                <a:avLst/>
              </a:prstGeom>
              <a:blipFill rotWithShape="1">
                <a:blip r:embed="rId2"/>
                <a:stretch>
                  <a:fillRect l="-1111" r="-1556"/>
                </a:stretch>
              </a:blipFill>
            </p:spPr>
            <p:txBody>
              <a:bodyPr/>
              <a:lstStyle/>
              <a:p>
                <a:r>
                  <a:rPr lang="vi-VN">
                    <a:noFill/>
                  </a:rPr>
                  <a:t> </a:t>
                </a:r>
              </a:p>
            </p:txBody>
          </p:sp>
        </mc:Fallback>
      </mc:AlternateContent>
    </p:spTree>
    <p:extLst>
      <p:ext uri="{BB962C8B-B14F-4D97-AF65-F5344CB8AC3E}">
        <p14:creationId xmlns:p14="http://schemas.microsoft.com/office/powerpoint/2010/main" val="6487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32</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3. Lựa chọn các giá trị h, Q thích hợp</a:t>
            </a:r>
          </a:p>
        </p:txBody>
      </p:sp>
      <mc:AlternateContent xmlns:mc="http://schemas.openxmlformats.org/markup-compatibility/2006" xmlns:a14="http://schemas.microsoft.com/office/drawing/2010/main">
        <mc:Choice Requires="a14">
          <p:sp>
            <p:nvSpPr>
              <p:cNvPr id="6" name="Content Placeholder 11"/>
              <p:cNvSpPr txBox="1">
                <a:spLocks/>
              </p:cNvSpPr>
              <p:nvPr/>
            </p:nvSpPr>
            <p:spPr>
              <a:xfrm>
                <a:off x="457200" y="1524000"/>
                <a:ext cx="8382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Lựa chọn  </a:t>
                </a:r>
                <a14:m>
                  <m:oMath xmlns:m="http://schemas.openxmlformats.org/officeDocument/2006/math">
                    <m:r>
                      <a:rPr lang="en-US" sz="2400" i="1">
                        <a:latin typeface="Cambria Math"/>
                        <a:ea typeface="Times New Roman"/>
                        <a:cs typeface="Times New Roman"/>
                      </a:rPr>
                      <m:t>h</m:t>
                    </m:r>
                    <m:r>
                      <a:rPr lang="en-US" sz="2400" i="1">
                        <a:latin typeface="Cambria Math"/>
                        <a:ea typeface="Times New Roman"/>
                        <a:cs typeface="Times New Roman"/>
                      </a:rPr>
                      <m:t>=</m:t>
                    </m:r>
                    <m:f>
                      <m:fPr>
                        <m:ctrlPr>
                          <a:rPr lang="vi-VN" sz="2400" i="1">
                            <a:latin typeface="Cambria Math"/>
                          </a:rPr>
                        </m:ctrlPr>
                      </m:fPr>
                      <m:num>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𝑚</m:t>
                            </m:r>
                          </m:sub>
                        </m:sSub>
                      </m:num>
                      <m:den>
                        <m:sSub>
                          <m:sSubPr>
                            <m:ctrlPr>
                              <a:rPr lang="vi-VN" sz="2400" i="1">
                                <a:latin typeface="Cambria Math"/>
                              </a:rPr>
                            </m:ctrlPr>
                          </m:sSubPr>
                          <m:e>
                            <m:r>
                              <a:rPr lang="en-US" sz="2400" i="1">
                                <a:latin typeface="Cambria Math"/>
                                <a:ea typeface="Times New Roman"/>
                                <a:cs typeface="Times New Roman"/>
                              </a:rPr>
                              <m:t>𝐿</m:t>
                            </m:r>
                          </m:e>
                          <m:sub>
                            <m:r>
                              <a:rPr lang="en-US" sz="2400" i="1">
                                <a:latin typeface="Cambria Math"/>
                                <a:ea typeface="Times New Roman"/>
                                <a:cs typeface="Times New Roman"/>
                              </a:rPr>
                              <m:t>𝑟</m:t>
                            </m:r>
                          </m:sub>
                        </m:sSub>
                      </m:den>
                    </m:f>
                  </m:oMath>
                </a14:m>
                <a:r>
                  <a:rPr lang="vi-VN" sz="2400" dirty="0" smtClean="0"/>
                  <a:t>,</a:t>
                </a:r>
              </a:p>
              <a:p>
                <a:pPr marL="0" indent="0">
                  <a:buNone/>
                </a:pPr>
                <a:r>
                  <a:rPr lang="vi-VN" sz="2400" b="1" dirty="0" smtClean="0"/>
                  <a:t>Như vậy:</a:t>
                </a:r>
              </a:p>
              <a:p>
                <a:pPr marL="0" indent="0">
                  <a:buNone/>
                </a:pPr>
                <a:r>
                  <a:rPr lang="vi-VN" sz="2400" dirty="0"/>
                  <a:t>Giá trị h nên được lựa chọn để có được hệ số truyền đạt tối thiểu (K</a:t>
                </a:r>
                <a:r>
                  <a:rPr lang="vi-VN" sz="2400" baseline="-25000" dirty="0"/>
                  <a:t>min</a:t>
                </a:r>
                <a:r>
                  <a:rPr lang="vi-VN" sz="2400" dirty="0"/>
                  <a:t>) phù hợp. Trong khi, muốn có đỉnh hệ số truyền đạt (K</a:t>
                </a:r>
                <a:r>
                  <a:rPr lang="vi-VN" sz="2400" baseline="-25000" dirty="0"/>
                  <a:t>pik</a:t>
                </a:r>
                <a:r>
                  <a:rPr lang="vi-VN" sz="2400" dirty="0"/>
                  <a:t>) cao hơn </a:t>
                </a:r>
                <a:r>
                  <a:rPr lang="vi-VN" sz="2400" dirty="0" smtClean="0"/>
                  <a:t>thì lựa chọn </a:t>
                </a:r>
                <a:r>
                  <a:rPr lang="vi-VN" sz="2400" dirty="0"/>
                  <a:t>giá trị (h = L</a:t>
                </a:r>
                <a:r>
                  <a:rPr lang="vi-VN" sz="2400" baseline="-25000" dirty="0"/>
                  <a:t>m</a:t>
                </a:r>
                <a:r>
                  <a:rPr lang="vi-VN" sz="2400" dirty="0"/>
                  <a:t>/L</a:t>
                </a:r>
                <a:r>
                  <a:rPr lang="vi-VN" sz="2400" baseline="-25000" dirty="0"/>
                  <a:t>r</a:t>
                </a:r>
                <a:r>
                  <a:rPr lang="vi-VN" sz="2400" dirty="0"/>
                  <a:t>) </a:t>
                </a:r>
                <a:r>
                  <a:rPr lang="vi-VN" sz="2400" dirty="0" smtClean="0"/>
                  <a:t>nhỏ (slide 11), </a:t>
                </a:r>
                <a:r>
                  <a:rPr lang="vi-VN" sz="2400" dirty="0"/>
                  <a:t>giá trị h quá nhỏ làm cho từ thông móc vòng của biến áp nhỏ và bị suy giảm hiệu suất. </a:t>
                </a:r>
                <a:endParaRPr lang="vi-VN" sz="2400" dirty="0" smtClean="0"/>
              </a:p>
              <a:p>
                <a:pPr marL="0" indent="0">
                  <a:buFont typeface="Arial" pitchFamily="34" charset="0"/>
                  <a:buNone/>
                </a:pPr>
                <a:endParaRPr lang="vi-VN" sz="2400" dirty="0" smtClean="0"/>
              </a:p>
              <a:p>
                <a:pPr marL="0" indent="0">
                  <a:buFont typeface="Arial" pitchFamily="34" charset="0"/>
                  <a:buNone/>
                </a:pPr>
                <a:endParaRPr lang="vi-VN" dirty="0"/>
              </a:p>
            </p:txBody>
          </p:sp>
        </mc:Choice>
        <mc:Fallback xmlns="">
          <p:sp>
            <p:nvSpPr>
              <p:cNvPr id="6" name="Content Placeholder 11"/>
              <p:cNvSpPr txBox="1">
                <a:spLocks noRot="1" noChangeAspect="1" noMove="1" noResize="1" noEditPoints="1" noAdjustHandles="1" noChangeArrowheads="1" noChangeShapeType="1" noTextEdit="1"/>
              </p:cNvSpPr>
              <p:nvPr/>
            </p:nvSpPr>
            <p:spPr>
              <a:xfrm>
                <a:off x="457200" y="1524000"/>
                <a:ext cx="8382000" cy="3048000"/>
              </a:xfrm>
              <a:prstGeom prst="rect">
                <a:avLst/>
              </a:prstGeom>
              <a:blipFill rotWithShape="1">
                <a:blip r:embed="rId2"/>
                <a:stretch>
                  <a:fillRect l="-1091" r="-436" b="-3000"/>
                </a:stretch>
              </a:blipFill>
            </p:spPr>
            <p:txBody>
              <a:bodyPr/>
              <a:lstStyle/>
              <a:p>
                <a:r>
                  <a:rPr lang="vi-VN">
                    <a:noFill/>
                  </a:rPr>
                  <a:t> </a:t>
                </a:r>
              </a:p>
            </p:txBody>
          </p:sp>
        </mc:Fallback>
      </mc:AlternateContent>
    </p:spTree>
    <p:extLst>
      <p:ext uri="{BB962C8B-B14F-4D97-AF65-F5344CB8AC3E}">
        <p14:creationId xmlns:p14="http://schemas.microsoft.com/office/powerpoint/2010/main" val="2755359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33</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3. Lựa chọn các giá trị h, Q thích hợp</a:t>
            </a:r>
          </a:p>
        </p:txBody>
      </p:sp>
      <mc:AlternateContent xmlns:mc="http://schemas.openxmlformats.org/markup-compatibility/2006" xmlns:a14="http://schemas.microsoft.com/office/drawing/2010/main">
        <mc:Choice Requires="a14">
          <p:sp>
            <p:nvSpPr>
              <p:cNvPr id="6" name="Content Placeholder 11"/>
              <p:cNvSpPr txBox="1">
                <a:spLocks/>
              </p:cNvSpPr>
              <p:nvPr/>
            </p:nvSpPr>
            <p:spPr>
              <a:xfrm>
                <a:off x="457200" y="1524000"/>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i="1" dirty="0" smtClean="0"/>
                  <a:t>Lựa </a:t>
                </a:r>
                <a:r>
                  <a:rPr lang="vi-VN" sz="2400" b="1" i="1" dirty="0"/>
                  <a:t>chọn </a:t>
                </a:r>
                <a:r>
                  <a:rPr lang="vi-VN" sz="2400" b="1" i="1" dirty="0" smtClean="0"/>
                  <a:t>hệ số phẩm chất Q (</a:t>
                </a:r>
                <a14:m>
                  <m:oMath xmlns:m="http://schemas.openxmlformats.org/officeDocument/2006/math">
                    <m:r>
                      <a:rPr lang="en-US" sz="2400" i="1">
                        <a:latin typeface="Cambria Math"/>
                      </a:rPr>
                      <m:t>𝑄</m:t>
                    </m:r>
                    <m:r>
                      <a:rPr lang="en-US" sz="2400" i="1">
                        <a:latin typeface="Cambria Math"/>
                      </a:rPr>
                      <m:t>=</m:t>
                    </m:r>
                    <m:f>
                      <m:fPr>
                        <m:ctrlPr>
                          <a:rPr lang="vi-VN" sz="2400" i="1">
                            <a:latin typeface="Cambria Math"/>
                          </a:rPr>
                        </m:ctrlPr>
                      </m:fPr>
                      <m:num>
                        <m:rad>
                          <m:radPr>
                            <m:degHide m:val="on"/>
                            <m:ctrlPr>
                              <a:rPr lang="vi-VN" sz="2400" i="1">
                                <a:latin typeface="Cambria Math"/>
                              </a:rPr>
                            </m:ctrlPr>
                          </m:radPr>
                          <m:deg/>
                          <m:e>
                            <m:f>
                              <m:fPr>
                                <m:ctrlPr>
                                  <a:rPr lang="vi-VN" sz="2400" i="1">
                                    <a:latin typeface="Cambria Math"/>
                                  </a:rPr>
                                </m:ctrlPr>
                              </m:fPr>
                              <m:num>
                                <m:sSub>
                                  <m:sSubPr>
                                    <m:ctrlPr>
                                      <a:rPr lang="vi-VN" sz="2400" i="1">
                                        <a:latin typeface="Cambria Math"/>
                                      </a:rPr>
                                    </m:ctrlPr>
                                  </m:sSubPr>
                                  <m:e>
                                    <m:r>
                                      <a:rPr lang="en-US" sz="2400" i="1">
                                        <a:latin typeface="Cambria Math"/>
                                      </a:rPr>
                                      <m:t>𝐿</m:t>
                                    </m:r>
                                  </m:e>
                                  <m:sub>
                                    <m:r>
                                      <a:rPr lang="en-US" sz="2400" i="1">
                                        <a:latin typeface="Cambria Math"/>
                                      </a:rPr>
                                      <m:t>𝑟</m:t>
                                    </m:r>
                                  </m:sub>
                                </m:sSub>
                              </m:num>
                              <m:den>
                                <m:sSub>
                                  <m:sSubPr>
                                    <m:ctrlPr>
                                      <a:rPr lang="vi-VN" sz="2400" i="1">
                                        <a:latin typeface="Cambria Math"/>
                                      </a:rPr>
                                    </m:ctrlPr>
                                  </m:sSubPr>
                                  <m:e>
                                    <m:r>
                                      <a:rPr lang="en-US" sz="2400" i="1">
                                        <a:latin typeface="Cambria Math"/>
                                      </a:rPr>
                                      <m:t>𝐶</m:t>
                                    </m:r>
                                  </m:e>
                                  <m:sub>
                                    <m:r>
                                      <a:rPr lang="en-US" sz="2400" i="1">
                                        <a:latin typeface="Cambria Math"/>
                                      </a:rPr>
                                      <m:t>𝑟</m:t>
                                    </m:r>
                                  </m:sub>
                                </m:sSub>
                              </m:den>
                            </m:f>
                          </m:e>
                        </m:rad>
                      </m:num>
                      <m:den>
                        <m:sSub>
                          <m:sSubPr>
                            <m:ctrlPr>
                              <a:rPr lang="vi-VN" sz="2400" i="1">
                                <a:latin typeface="Cambria Math"/>
                              </a:rPr>
                            </m:ctrlPr>
                          </m:sSubPr>
                          <m:e>
                            <m:r>
                              <a:rPr lang="en-US" sz="2400" i="1">
                                <a:latin typeface="Cambria Math"/>
                              </a:rPr>
                              <m:t>𝑅</m:t>
                            </m:r>
                          </m:e>
                          <m:sub>
                            <m:r>
                              <a:rPr lang="en-US" sz="2400" i="1">
                                <a:latin typeface="Cambria Math"/>
                              </a:rPr>
                              <m:t>𝑎𝑐</m:t>
                            </m:r>
                          </m:sub>
                        </m:sSub>
                      </m:den>
                    </m:f>
                    <m:r>
                      <a:rPr lang="en-US" sz="2400" i="1">
                        <a:latin typeface="Cambria Math"/>
                      </a:rPr>
                      <m:t> </m:t>
                    </m:r>
                  </m:oMath>
                </a14:m>
                <a:r>
                  <a:rPr lang="vi-VN" sz="2400" b="1" i="1" dirty="0" smtClean="0"/>
                  <a:t>) thế </a:t>
                </a:r>
                <a:r>
                  <a:rPr lang="vi-VN" sz="2400" b="1" i="1" dirty="0"/>
                  <a:t>nào</a:t>
                </a:r>
                <a:endParaRPr lang="vi-VN" sz="2400" dirty="0"/>
              </a:p>
              <a:p>
                <a:pPr marL="0" indent="0">
                  <a:buNone/>
                </a:pPr>
                <a:r>
                  <a:rPr lang="vi-VN" sz="2400" dirty="0" smtClean="0"/>
                  <a:t>Khi </a:t>
                </a:r>
                <a:r>
                  <a:rPr lang="vi-VN" sz="2400" b="1" dirty="0"/>
                  <a:t>Q nhỏ </a:t>
                </a:r>
                <a:r>
                  <a:rPr lang="vi-VN" sz="2400" dirty="0"/>
                  <a:t>làm cho đỉnh hệ số truyền đạt K</a:t>
                </a:r>
                <a:r>
                  <a:rPr lang="vi-VN" sz="2400" baseline="-25000" dirty="0"/>
                  <a:t>pik</a:t>
                </a:r>
                <a:r>
                  <a:rPr lang="vi-VN" sz="2400" dirty="0"/>
                  <a:t> </a:t>
                </a:r>
                <a:r>
                  <a:rPr lang="vi-VN" sz="2400" dirty="0" smtClean="0"/>
                  <a:t>cao, </a:t>
                </a:r>
                <a:r>
                  <a:rPr lang="vi-VN" sz="2400" dirty="0"/>
                  <a:t>khi đó K thay đổi nhạy hơn khi thay đổi tần số. </a:t>
                </a:r>
                <a:endParaRPr lang="vi-VN" sz="2400" dirty="0" smtClean="0"/>
              </a:p>
              <a:p>
                <a:pPr marL="0" indent="0">
                  <a:buNone/>
                </a:pPr>
                <a:r>
                  <a:rPr lang="vi-VN" sz="2400" dirty="0" smtClean="0"/>
                  <a:t>Khi </a:t>
                </a:r>
                <a:r>
                  <a:rPr lang="vi-VN" sz="2400" b="1" dirty="0"/>
                  <a:t>Q lớn </a:t>
                </a:r>
                <a:r>
                  <a:rPr lang="vi-VN" sz="2400" dirty="0"/>
                  <a:t>cho ta đỉnh hệ số K</a:t>
                </a:r>
                <a:r>
                  <a:rPr lang="vi-VN" sz="2400" baseline="-25000" dirty="0"/>
                  <a:t>pik</a:t>
                </a:r>
                <a:r>
                  <a:rPr lang="vi-VN" sz="2400" dirty="0"/>
                  <a:t> </a:t>
                </a:r>
                <a:r>
                  <a:rPr lang="vi-VN" sz="2400" dirty="0" smtClean="0"/>
                  <a:t>thấp </a:t>
                </a:r>
                <a:r>
                  <a:rPr lang="vi-VN" sz="2400" dirty="0"/>
                  <a:t>(hình 6.40), điều này có thể không đáp ứng hệ số </a:t>
                </a:r>
                <a:r>
                  <a:rPr lang="vi-VN" sz="2400" dirty="0" smtClean="0"/>
                  <a:t>K</a:t>
                </a:r>
                <a:r>
                  <a:rPr lang="vi-VN" sz="2400" baseline="-25000" dirty="0" smtClean="0"/>
                  <a:t>max</a:t>
                </a:r>
                <a:r>
                  <a:rPr lang="vi-VN" sz="2400" dirty="0" smtClean="0"/>
                  <a:t> </a:t>
                </a:r>
                <a:r>
                  <a:rPr lang="vi-VN" sz="2400" dirty="0"/>
                  <a:t>của yêu cầu thiết kế</a:t>
                </a:r>
                <a:r>
                  <a:rPr lang="vi-VN" sz="2400" dirty="0" smtClean="0"/>
                  <a:t>.</a:t>
                </a:r>
              </a:p>
              <a:p>
                <a:pPr marL="0" indent="0">
                  <a:buNone/>
                </a:pPr>
                <a:r>
                  <a:rPr lang="vi-VN" sz="2400" i="1" dirty="0" smtClean="0"/>
                  <a:t>Lưu ý: Khi thay đổi tải, R</a:t>
                </a:r>
                <a:r>
                  <a:rPr lang="vi-VN" sz="2400" i="1" baseline="-25000" dirty="0" smtClean="0"/>
                  <a:t>ac</a:t>
                </a:r>
                <a:r>
                  <a:rPr lang="vi-VN" sz="2400" i="1" dirty="0" smtClean="0"/>
                  <a:t> thay đổi. Tăng tải, R</a:t>
                </a:r>
                <a:r>
                  <a:rPr lang="vi-VN" sz="2400" i="1" baseline="-25000" dirty="0" smtClean="0"/>
                  <a:t>ac</a:t>
                </a:r>
                <a:r>
                  <a:rPr lang="vi-VN" sz="2400" i="1" dirty="0" smtClean="0"/>
                  <a:t> giảm, Q tăng, đỉnh đặc tính, K</a:t>
                </a:r>
                <a:r>
                  <a:rPr lang="vi-VN" sz="2400" i="1" baseline="-25000" dirty="0" smtClean="0"/>
                  <a:t>pik</a:t>
                </a:r>
                <a:r>
                  <a:rPr lang="vi-VN" sz="2400" i="1" dirty="0" smtClean="0"/>
                  <a:t>, giảm</a:t>
                </a:r>
                <a:endParaRPr lang="vi-VN" sz="2400" i="1" dirty="0"/>
              </a:p>
              <a:p>
                <a:pPr marL="0" indent="0">
                  <a:buFont typeface="Arial" pitchFamily="34" charset="0"/>
                  <a:buNone/>
                </a:pPr>
                <a:endParaRPr lang="vi-VN" sz="2400" dirty="0" smtClean="0"/>
              </a:p>
              <a:p>
                <a:pPr marL="0" indent="0">
                  <a:buFont typeface="Arial" pitchFamily="34" charset="0"/>
                  <a:buNone/>
                </a:pPr>
                <a:endParaRPr lang="vi-VN" dirty="0"/>
              </a:p>
            </p:txBody>
          </p:sp>
        </mc:Choice>
        <mc:Fallback xmlns="">
          <p:sp>
            <p:nvSpPr>
              <p:cNvPr id="6" name="Content Placeholder 11"/>
              <p:cNvSpPr txBox="1">
                <a:spLocks noRot="1" noChangeAspect="1" noMove="1" noResize="1" noEditPoints="1" noAdjustHandles="1" noChangeArrowheads="1" noChangeShapeType="1" noTextEdit="1"/>
              </p:cNvSpPr>
              <p:nvPr/>
            </p:nvSpPr>
            <p:spPr>
              <a:xfrm>
                <a:off x="457200" y="1524000"/>
                <a:ext cx="8229600" cy="4114800"/>
              </a:xfrm>
              <a:prstGeom prst="rect">
                <a:avLst/>
              </a:prstGeom>
              <a:blipFill rotWithShape="1">
                <a:blip r:embed="rId2"/>
                <a:stretch>
                  <a:fillRect l="-1111" r="-148"/>
                </a:stretch>
              </a:blipFill>
            </p:spPr>
            <p:txBody>
              <a:bodyPr/>
              <a:lstStyle/>
              <a:p>
                <a:r>
                  <a:rPr lang="vi-VN">
                    <a:noFill/>
                  </a:rPr>
                  <a:t> </a:t>
                </a:r>
              </a:p>
            </p:txBody>
          </p:sp>
        </mc:Fallback>
      </mc:AlternateContent>
    </p:spTree>
    <p:extLst>
      <p:ext uri="{BB962C8B-B14F-4D97-AF65-F5344CB8AC3E}">
        <p14:creationId xmlns:p14="http://schemas.microsoft.com/office/powerpoint/2010/main" val="275535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34</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smtClean="0"/>
              <a:t>Bước 4. Tính mạch cộng hưởng</a:t>
            </a:r>
            <a:endParaRPr lang="vi-VN" sz="2400" b="1" dirty="0"/>
          </a:p>
        </p:txBody>
      </p:sp>
      <p:sp>
        <p:nvSpPr>
          <p:cNvPr id="6" name="Content Placeholder 11"/>
          <p:cNvSpPr txBox="1">
            <a:spLocks/>
          </p:cNvSpPr>
          <p:nvPr/>
        </p:nvSpPr>
        <p:spPr>
          <a:xfrm>
            <a:off x="457200" y="1524000"/>
            <a:ext cx="7848600" cy="60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R</a:t>
            </a:r>
            <a:r>
              <a:rPr lang="vi-VN" sz="2400" baseline="-25000" dirty="0" smtClean="0"/>
              <a:t>ac</a:t>
            </a:r>
            <a:r>
              <a:rPr lang="vi-VN" sz="2400" dirty="0" smtClean="0"/>
              <a:t>(tính R</a:t>
            </a:r>
            <a:r>
              <a:rPr lang="vi-VN" sz="2400" baseline="-25000" dirty="0" smtClean="0"/>
              <a:t>ac</a:t>
            </a:r>
            <a:r>
              <a:rPr lang="vi-VN" sz="2400" dirty="0" smtClean="0"/>
              <a:t> cho trường hợp quá tải 110%), tính Q</a:t>
            </a:r>
            <a:r>
              <a:rPr lang="vi-VN" sz="2400" baseline="-25000" dirty="0" smtClean="0"/>
              <a:t>max</a:t>
            </a:r>
            <a:endParaRPr lang="vi-VN" sz="2400" dirty="0" smtClean="0"/>
          </a:p>
          <a:p>
            <a:pPr marL="0" indent="0">
              <a:buFont typeface="Arial" pitchFamily="34" charset="0"/>
              <a:buNone/>
            </a:pPr>
            <a:endParaRPr lang="vi-VN"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44414"/>
            <a:ext cx="57658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95600"/>
            <a:ext cx="5765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68226"/>
            <a:ext cx="18954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35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35</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4. Tính mạch cộng hưởng</a:t>
            </a:r>
          </a:p>
        </p:txBody>
      </p:sp>
      <p:sp>
        <p:nvSpPr>
          <p:cNvPr id="6" name="Content Placeholder 11"/>
          <p:cNvSpPr txBox="1">
            <a:spLocks/>
          </p:cNvSpPr>
          <p:nvPr/>
        </p:nvSpPr>
        <p:spPr>
          <a:xfrm>
            <a:off x="478221" y="212309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Nên chọn C</a:t>
            </a:r>
            <a:r>
              <a:rPr lang="vi-VN" sz="2400" baseline="-25000" dirty="0" smtClean="0"/>
              <a:t>r</a:t>
            </a:r>
            <a:r>
              <a:rPr lang="vi-VN" sz="2400" dirty="0" smtClean="0"/>
              <a:t> trước</a:t>
            </a:r>
            <a:endParaRPr lang="vi-VN"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597" y="2346708"/>
            <a:ext cx="5765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79" y="3728545"/>
            <a:ext cx="5765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1"/>
          <p:cNvSpPr txBox="1">
            <a:spLocks/>
          </p:cNvSpPr>
          <p:nvPr/>
        </p:nvSpPr>
        <p:spPr>
          <a:xfrm>
            <a:off x="478221" y="1571297"/>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chọn C</a:t>
            </a:r>
            <a:r>
              <a:rPr lang="vi-VN" sz="2400" baseline="-25000" dirty="0" smtClean="0"/>
              <a:t>r</a:t>
            </a:r>
            <a:r>
              <a:rPr lang="vi-VN" sz="2400" dirty="0" smtClean="0"/>
              <a:t>, L</a:t>
            </a:r>
            <a:r>
              <a:rPr lang="vi-VN" sz="2400" baseline="-25000" dirty="0" smtClean="0"/>
              <a:t>r</a:t>
            </a:r>
            <a:endParaRPr lang="vi-VN" dirty="0"/>
          </a:p>
        </p:txBody>
      </p:sp>
      <p:sp>
        <p:nvSpPr>
          <p:cNvPr id="13" name="Content Placeholder 11"/>
          <p:cNvSpPr txBox="1">
            <a:spLocks/>
          </p:cNvSpPr>
          <p:nvPr/>
        </p:nvSpPr>
        <p:spPr>
          <a:xfrm>
            <a:off x="436179" y="3353621"/>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Sau đó chọn L</a:t>
            </a:r>
            <a:r>
              <a:rPr lang="vi-VN" sz="2400" baseline="-25000" dirty="0" smtClean="0"/>
              <a:t>r</a:t>
            </a:r>
            <a:endParaRPr lang="vi-VN" dirty="0"/>
          </a:p>
        </p:txBody>
      </p:sp>
      <p:sp>
        <p:nvSpPr>
          <p:cNvPr id="14" name="Content Placeholder 11"/>
          <p:cNvSpPr txBox="1">
            <a:spLocks/>
          </p:cNvSpPr>
          <p:nvPr/>
        </p:nvSpPr>
        <p:spPr>
          <a:xfrm>
            <a:off x="436179" y="48768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điện cảm từ hóa L</a:t>
            </a:r>
            <a:r>
              <a:rPr lang="vi-VN" sz="2400" baseline="-25000" dirty="0" smtClean="0"/>
              <a:t>m</a:t>
            </a:r>
            <a:r>
              <a:rPr lang="vi-VN" sz="2400" dirty="0" smtClean="0"/>
              <a:t> = h.L</a:t>
            </a:r>
            <a:r>
              <a:rPr lang="vi-VN" sz="2400" baseline="-25000" dirty="0" smtClean="0"/>
              <a:t>r</a:t>
            </a:r>
            <a:endParaRPr lang="vi-VN" dirty="0"/>
          </a:p>
        </p:txBody>
      </p:sp>
      <p:sp>
        <p:nvSpPr>
          <p:cNvPr id="15" name="Content Placeholder 11"/>
          <p:cNvSpPr txBox="1">
            <a:spLocks/>
          </p:cNvSpPr>
          <p:nvPr/>
        </p:nvSpPr>
        <p:spPr>
          <a:xfrm>
            <a:off x="451945" y="5486400"/>
            <a:ext cx="7848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Ba đại lượng </a:t>
            </a:r>
            <a:r>
              <a:rPr lang="vi-VN" sz="2400" dirty="0"/>
              <a:t>C</a:t>
            </a:r>
            <a:r>
              <a:rPr lang="vi-VN" sz="2400" baseline="-25000" dirty="0"/>
              <a:t>r</a:t>
            </a:r>
            <a:r>
              <a:rPr lang="vi-VN" sz="2400" dirty="0"/>
              <a:t>, </a:t>
            </a:r>
            <a:r>
              <a:rPr lang="vi-VN" sz="2400" dirty="0" smtClean="0"/>
              <a:t>L</a:t>
            </a:r>
            <a:r>
              <a:rPr lang="vi-VN" sz="2400" baseline="-25000" dirty="0" smtClean="0"/>
              <a:t>r</a:t>
            </a:r>
            <a:r>
              <a:rPr lang="vi-VN" sz="2400" dirty="0" smtClean="0"/>
              <a:t>, L</a:t>
            </a:r>
            <a:r>
              <a:rPr lang="vi-VN" sz="2400" baseline="-25000" dirty="0" smtClean="0"/>
              <a:t>m</a:t>
            </a:r>
            <a:r>
              <a:rPr lang="vi-VN" sz="2400" dirty="0" smtClean="0"/>
              <a:t> được «chốt» cứng</a:t>
            </a:r>
          </a:p>
          <a:p>
            <a:pPr marL="0" indent="0">
              <a:buNone/>
            </a:pPr>
            <a:r>
              <a:rPr lang="vi-VN" sz="2400" b="1" i="1" dirty="0" smtClean="0"/>
              <a:t>Ghi chú: Dùng L</a:t>
            </a:r>
            <a:r>
              <a:rPr lang="vi-VN" sz="2400" b="1" i="1" baseline="-25000" dirty="0" smtClean="0"/>
              <a:t>m</a:t>
            </a:r>
            <a:r>
              <a:rPr lang="vi-VN" sz="2400" b="1" i="1" dirty="0" smtClean="0"/>
              <a:t> để tính biến áp </a:t>
            </a:r>
            <a:endParaRPr lang="vi-VN" b="1" i="1" dirty="0"/>
          </a:p>
        </p:txBody>
      </p:sp>
    </p:spTree>
    <p:extLst>
      <p:ext uri="{BB962C8B-B14F-4D97-AF65-F5344CB8AC3E}">
        <p14:creationId xmlns:p14="http://schemas.microsoft.com/office/powerpoint/2010/main" val="407726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36</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5. Tính kiểm tra lại h, Q, f</a:t>
            </a:r>
            <a:r>
              <a:rPr lang="vi-VN" sz="2400" b="1" baseline="-25000" dirty="0"/>
              <a:t>r</a:t>
            </a:r>
            <a:endParaRPr lang="vi-VN" sz="2400" b="1" dirty="0"/>
          </a:p>
        </p:txBody>
      </p:sp>
      <p:sp>
        <p:nvSpPr>
          <p:cNvPr id="6" name="Content Placeholder 11"/>
          <p:cNvSpPr txBox="1">
            <a:spLocks/>
          </p:cNvSpPr>
          <p:nvPr/>
        </p:nvSpPr>
        <p:spPr>
          <a:xfrm>
            <a:off x="504497" y="2960003"/>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Kiểm tra tỷ số điện cảm</a:t>
            </a:r>
            <a:endParaRPr lang="vi-VN" dirty="0"/>
          </a:p>
        </p:txBody>
      </p:sp>
      <p:sp>
        <p:nvSpPr>
          <p:cNvPr id="11" name="Content Placeholder 11"/>
          <p:cNvSpPr txBox="1">
            <a:spLocks/>
          </p:cNvSpPr>
          <p:nvPr/>
        </p:nvSpPr>
        <p:spPr>
          <a:xfrm>
            <a:off x="451945" y="1895775"/>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Kiểm tra tần số cộng hưởng</a:t>
            </a:r>
            <a:endParaRPr lang="vi-VN" dirty="0"/>
          </a:p>
        </p:txBody>
      </p:sp>
      <p:sp>
        <p:nvSpPr>
          <p:cNvPr id="13" name="Content Placeholder 11"/>
          <p:cNvSpPr txBox="1">
            <a:spLocks/>
          </p:cNvSpPr>
          <p:nvPr/>
        </p:nvSpPr>
        <p:spPr>
          <a:xfrm>
            <a:off x="504497" y="42672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Kiểm tra hệ số phẩm chất</a:t>
            </a:r>
            <a:endParaRPr lang="vi-VN"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63206"/>
            <a:ext cx="5765800"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810778"/>
            <a:ext cx="57658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945" y="3626643"/>
            <a:ext cx="57658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664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37</a:t>
            </a:fld>
            <a:endParaRPr lang="en-US" dirty="0"/>
          </a:p>
        </p:txBody>
      </p:sp>
      <p:sp>
        <p:nvSpPr>
          <p:cNvPr id="12" name="Content Placeholder 11"/>
          <p:cNvSpPr>
            <a:spLocks noGrp="1"/>
          </p:cNvSpPr>
          <p:nvPr>
            <p:ph idx="1"/>
          </p:nvPr>
        </p:nvSpPr>
        <p:spPr>
          <a:xfrm>
            <a:off x="457200" y="1087001"/>
            <a:ext cx="8229600" cy="665599"/>
          </a:xfrm>
        </p:spPr>
        <p:txBody>
          <a:bodyPr>
            <a:normAutofit fontScale="92500"/>
          </a:bodyPr>
          <a:lstStyle/>
          <a:p>
            <a:pPr marL="0" indent="0">
              <a:buNone/>
            </a:pPr>
            <a:r>
              <a:rPr lang="vi-VN" sz="2400" b="1" dirty="0"/>
              <a:t>Bước 6</a:t>
            </a:r>
            <a:r>
              <a:rPr lang="vi-VN" sz="2400" b="1" dirty="0" smtClean="0"/>
              <a:t>. Tính dòng điện hiệu dụng sơ cấp, thứ cấp biến áp</a:t>
            </a:r>
            <a:endParaRPr lang="vi-VN" sz="2400" b="1" dirty="0"/>
          </a:p>
        </p:txBody>
      </p:sp>
      <p:sp>
        <p:nvSpPr>
          <p:cNvPr id="11" name="Content Placeholder 11"/>
          <p:cNvSpPr txBox="1">
            <a:spLocks/>
          </p:cNvSpPr>
          <p:nvPr/>
        </p:nvSpPr>
        <p:spPr>
          <a:xfrm>
            <a:off x="304800" y="2056906"/>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Dòng hiệu dụng sơ cấp</a:t>
            </a:r>
            <a:endParaRPr lang="vi-VN" dirty="0"/>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734643"/>
            <a:ext cx="57658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1"/>
          <p:cNvSpPr txBox="1">
            <a:spLocks/>
          </p:cNvSpPr>
          <p:nvPr/>
        </p:nvSpPr>
        <p:spPr>
          <a:xfrm>
            <a:off x="291662" y="30480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Dòng từ hóa</a:t>
            </a:r>
            <a:endParaRPr lang="vi-VN" dirty="0"/>
          </a:p>
        </p:txBody>
      </p:sp>
      <p:sp>
        <p:nvSpPr>
          <p:cNvPr id="19" name="Content Placeholder 11"/>
          <p:cNvSpPr txBox="1">
            <a:spLocks/>
          </p:cNvSpPr>
          <p:nvPr/>
        </p:nvSpPr>
        <p:spPr>
          <a:xfrm>
            <a:off x="317938" y="40386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Dòng cộng hưởng</a:t>
            </a:r>
            <a:endParaRPr lang="vi-VN" dirty="0"/>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2666506"/>
            <a:ext cx="5765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265" y="3736975"/>
            <a:ext cx="5765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11"/>
          <p:cNvSpPr txBox="1">
            <a:spLocks/>
          </p:cNvSpPr>
          <p:nvPr/>
        </p:nvSpPr>
        <p:spPr>
          <a:xfrm>
            <a:off x="291662" y="51816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Dòng thứ cấp: I</a:t>
            </a:r>
            <a:r>
              <a:rPr lang="vi-VN" sz="2400" baseline="-25000" dirty="0" smtClean="0"/>
              <a:t>s</a:t>
            </a:r>
            <a:r>
              <a:rPr lang="vi-VN" sz="2400" dirty="0" smtClean="0"/>
              <a:t> </a:t>
            </a:r>
            <a:r>
              <a:rPr lang="vi-VN" sz="2400" baseline="-25000" dirty="0" smtClean="0"/>
              <a:t>rms</a:t>
            </a:r>
            <a:r>
              <a:rPr lang="vi-VN" sz="2400" dirty="0" smtClean="0"/>
              <a:t> = n.I</a:t>
            </a:r>
            <a:r>
              <a:rPr lang="vi-VN" sz="2400" baseline="-25000" dirty="0" smtClean="0"/>
              <a:t>p rms</a:t>
            </a:r>
            <a:endParaRPr lang="vi-VN" baseline="-25000" dirty="0"/>
          </a:p>
        </p:txBody>
      </p:sp>
    </p:spTree>
    <p:extLst>
      <p:ext uri="{BB962C8B-B14F-4D97-AF65-F5344CB8AC3E}">
        <p14:creationId xmlns:p14="http://schemas.microsoft.com/office/powerpoint/2010/main" val="3947764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38</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7. Thiết kế biến áp</a:t>
            </a:r>
            <a:endParaRPr lang="vi-VN" sz="2400" b="1" dirty="0"/>
          </a:p>
        </p:txBody>
      </p:sp>
      <p:sp>
        <p:nvSpPr>
          <p:cNvPr id="6" name="Content Placeholder 11"/>
          <p:cNvSpPr txBox="1">
            <a:spLocks/>
          </p:cNvSpPr>
          <p:nvPr/>
        </p:nvSpPr>
        <p:spPr>
          <a:xfrm>
            <a:off x="441435" y="2362254"/>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số vòng: có nhiều cách tính khác nhau</a:t>
            </a:r>
            <a:endParaRPr lang="vi-VN"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Chọn lõi</a:t>
            </a:r>
            <a:endParaRPr lang="vi-VN" dirty="0"/>
          </a:p>
        </p:txBody>
      </p:sp>
      <p:sp>
        <p:nvSpPr>
          <p:cNvPr id="13" name="Content Placeholder 11"/>
          <p:cNvSpPr txBox="1">
            <a:spLocks/>
          </p:cNvSpPr>
          <p:nvPr/>
        </p:nvSpPr>
        <p:spPr>
          <a:xfrm>
            <a:off x="304800" y="3683914"/>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tiết diện dây sơ và thứ cấp</a:t>
            </a:r>
            <a:endParaRPr lang="vi-VN"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310506"/>
            <a:ext cx="57658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3"/>
          <a:stretch>
            <a:fillRect/>
          </a:stretch>
        </p:blipFill>
        <p:spPr>
          <a:xfrm>
            <a:off x="1676400" y="2980262"/>
            <a:ext cx="1456372" cy="579120"/>
          </a:xfrm>
          <a:prstGeom prst="rect">
            <a:avLst/>
          </a:prstGeom>
        </p:spPr>
      </p:pic>
      <p:pic>
        <p:nvPicPr>
          <p:cNvPr id="16" name="Picture 15"/>
          <p:cNvPicPr/>
          <p:nvPr/>
        </p:nvPicPr>
        <p:blipFill>
          <a:blip r:embed="rId4"/>
          <a:stretch>
            <a:fillRect/>
          </a:stretch>
        </p:blipFill>
        <p:spPr>
          <a:xfrm>
            <a:off x="4038600" y="2879324"/>
            <a:ext cx="2438400" cy="780996"/>
          </a:xfrm>
          <a:prstGeom prst="rect">
            <a:avLst/>
          </a:prstGeom>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506830"/>
            <a:ext cx="57658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506829"/>
            <a:ext cx="57658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11"/>
          <p:cNvSpPr txBox="1">
            <a:spLocks/>
          </p:cNvSpPr>
          <p:nvPr/>
        </p:nvSpPr>
        <p:spPr>
          <a:xfrm>
            <a:off x="304800" y="48768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chọn dây theo tần số</a:t>
            </a:r>
            <a:endParaRPr lang="vi-VN" dirty="0"/>
          </a:p>
        </p:txBody>
      </p:sp>
      <p:pic>
        <p:nvPicPr>
          <p:cNvPr id="717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5455448"/>
            <a:ext cx="57658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28" y="5356531"/>
            <a:ext cx="57658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89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39</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7. Thiết kế biến áp</a:t>
            </a:r>
            <a:endParaRPr lang="vi-VN" sz="2400" b="1" dirty="0"/>
          </a:p>
        </p:txBody>
      </p:sp>
      <p:sp>
        <p:nvSpPr>
          <p:cNvPr id="6" name="Content Placeholder 11"/>
          <p:cNvSpPr txBox="1">
            <a:spLocks/>
          </p:cNvSpPr>
          <p:nvPr/>
        </p:nvSpPr>
        <p:spPr>
          <a:xfrm>
            <a:off x="441435" y="2362254"/>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Lấp đầy cửa sổ</a:t>
            </a:r>
            <a:endParaRPr lang="vi-VN"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Tính số sợi chập</a:t>
            </a:r>
            <a:endParaRPr lang="vi-VN" dirty="0"/>
          </a:p>
        </p:txBody>
      </p:sp>
      <p:pic>
        <p:nvPicPr>
          <p:cNvPr id="71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0" y="1329502"/>
            <a:ext cx="576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835" y="2971854"/>
            <a:ext cx="576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11"/>
          <p:cNvSpPr txBox="1">
            <a:spLocks/>
          </p:cNvSpPr>
          <p:nvPr/>
        </p:nvSpPr>
        <p:spPr>
          <a:xfrm>
            <a:off x="417786" y="39624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Chưa tính cuộn phụ</a:t>
            </a:r>
            <a:endParaRPr lang="vi-VN" dirty="0"/>
          </a:p>
        </p:txBody>
      </p:sp>
    </p:spTree>
    <p:extLst>
      <p:ext uri="{BB962C8B-B14F-4D97-AF65-F5344CB8AC3E}">
        <p14:creationId xmlns:p14="http://schemas.microsoft.com/office/powerpoint/2010/main" val="151745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324600" cy="868362"/>
          </a:xfrm>
          <a:solidFill>
            <a:srgbClr val="FFFF00"/>
          </a:solidFill>
        </p:spPr>
        <p:txBody>
          <a:bodyPr vert="horz" lIns="91440" tIns="45720" rIns="91440" bIns="45720" rtlCol="0" anchor="ctr">
            <a:normAutofit/>
          </a:bodyPr>
          <a:lstStyle/>
          <a:p>
            <a:r>
              <a:rPr lang="vi-VN" b="1" dirty="0" smtClean="0"/>
              <a:t>1. </a:t>
            </a:r>
            <a:r>
              <a:rPr lang="vi-VN" b="1" dirty="0" smtClean="0"/>
              <a:t>Sơ đồ khối tổng quát</a:t>
            </a:r>
            <a:endParaRPr lang="en-US" b="1" dirty="0"/>
          </a:p>
        </p:txBody>
      </p:sp>
      <p:sp>
        <p:nvSpPr>
          <p:cNvPr id="3" name="Content Placeholder 2"/>
          <p:cNvSpPr>
            <a:spLocks noGrp="1"/>
          </p:cNvSpPr>
          <p:nvPr>
            <p:ph idx="1"/>
          </p:nvPr>
        </p:nvSpPr>
        <p:spPr>
          <a:xfrm>
            <a:off x="457200" y="1524000"/>
            <a:ext cx="8305800" cy="609600"/>
          </a:xfrm>
        </p:spPr>
        <p:txBody>
          <a:bodyPr>
            <a:normAutofit/>
          </a:bodyPr>
          <a:lstStyle/>
          <a:p>
            <a:pPr marL="0" indent="0">
              <a:buNone/>
            </a:pPr>
            <a:r>
              <a:rPr lang="vi-VN" sz="2400" dirty="0" smtClean="0"/>
              <a:t>Mạch bảo vệ đầu vào</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8854"/>
            <a:ext cx="7772399" cy="3217546"/>
          </a:xfrm>
          <a:prstGeom prst="rect">
            <a:avLst/>
          </a:prstGeom>
          <a:noFill/>
        </p:spPr>
      </p:pic>
    </p:spTree>
    <p:extLst>
      <p:ext uri="{BB962C8B-B14F-4D97-AF65-F5344CB8AC3E}">
        <p14:creationId xmlns:p14="http://schemas.microsoft.com/office/powerpoint/2010/main" val="3477031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40</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8</a:t>
            </a:r>
            <a:r>
              <a:rPr lang="vi-VN" sz="2400" b="1" dirty="0" smtClean="0"/>
              <a:t>. Thiết kế cuộn cảm cộng hưởng</a:t>
            </a:r>
            <a:endParaRPr lang="vi-VN" sz="2400" b="1"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Điện cảm rò biến áp</a:t>
            </a:r>
            <a:endParaRPr lang="vi-V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46" y="2229831"/>
            <a:ext cx="335359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stretch>
            <a:fillRect/>
          </a:stretch>
        </p:blipFill>
        <p:spPr>
          <a:xfrm>
            <a:off x="759288" y="3191527"/>
            <a:ext cx="2580374" cy="457200"/>
          </a:xfrm>
          <a:prstGeom prst="rect">
            <a:avLst/>
          </a:prstGeom>
        </p:spPr>
      </p:pic>
      <p:sp>
        <p:nvSpPr>
          <p:cNvPr id="9" name="Content Placeholder 11"/>
          <p:cNvSpPr txBox="1">
            <a:spLocks/>
          </p:cNvSpPr>
          <p:nvPr/>
        </p:nvSpPr>
        <p:spPr>
          <a:xfrm>
            <a:off x="436179" y="2641543"/>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Điện cảm cộng hưởng bổ sung bên ngoài</a:t>
            </a:r>
            <a:endParaRPr lang="vi-VN" dirty="0"/>
          </a:p>
        </p:txBody>
      </p:sp>
      <p:sp>
        <p:nvSpPr>
          <p:cNvPr id="10" name="Content Placeholder 11"/>
          <p:cNvSpPr txBox="1">
            <a:spLocks/>
          </p:cNvSpPr>
          <p:nvPr/>
        </p:nvSpPr>
        <p:spPr>
          <a:xfrm>
            <a:off x="417786" y="3886200"/>
            <a:ext cx="7848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Thiết kế cuộn cảm bao gồm chọn lõi, vòng dây ...  như thiết kế biến áp</a:t>
            </a:r>
            <a:endParaRPr lang="vi-VN" dirty="0"/>
          </a:p>
        </p:txBody>
      </p:sp>
      <p:sp>
        <p:nvSpPr>
          <p:cNvPr id="13" name="Content Placeholder 11"/>
          <p:cNvSpPr txBox="1">
            <a:spLocks/>
          </p:cNvSpPr>
          <p:nvPr/>
        </p:nvSpPr>
        <p:spPr>
          <a:xfrm>
            <a:off x="436179" y="5029200"/>
            <a:ext cx="7848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Thiết kế cuộn cảm bao gồm chọn lõi, vòng dây ...  như thiết kế biến áp</a:t>
            </a:r>
            <a:endParaRPr lang="vi-VN" dirty="0"/>
          </a:p>
        </p:txBody>
      </p:sp>
    </p:spTree>
    <p:extLst>
      <p:ext uri="{BB962C8B-B14F-4D97-AF65-F5344CB8AC3E}">
        <p14:creationId xmlns:p14="http://schemas.microsoft.com/office/powerpoint/2010/main" val="1005262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41</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9. Chọn tụ cộng hưởng</a:t>
            </a:r>
            <a:endParaRPr lang="vi-VN" sz="2400" b="1"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Điện áp xoay chiều trên tụ</a:t>
            </a:r>
            <a:endParaRPr lang="vi-VN"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0" y="2081048"/>
            <a:ext cx="576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707" y="3497317"/>
            <a:ext cx="576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1"/>
          <p:cNvSpPr txBox="1">
            <a:spLocks/>
          </p:cNvSpPr>
          <p:nvPr/>
        </p:nvSpPr>
        <p:spPr>
          <a:xfrm>
            <a:off x="420414" y="32766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Điện áp hiệu dụng</a:t>
            </a:r>
            <a:endParaRPr lang="vi-VN" dirty="0"/>
          </a:p>
        </p:txBody>
      </p:sp>
      <p:sp>
        <p:nvSpPr>
          <p:cNvPr id="14" name="Content Placeholder 11"/>
          <p:cNvSpPr txBox="1">
            <a:spLocks/>
          </p:cNvSpPr>
          <p:nvPr/>
        </p:nvSpPr>
        <p:spPr>
          <a:xfrm>
            <a:off x="415159" y="4716517"/>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Điện áp đỉnh tương ứng</a:t>
            </a:r>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804" y="5326117"/>
            <a:ext cx="5765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39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42</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10. Chọn mosfet</a:t>
            </a:r>
            <a:endParaRPr lang="vi-VN" sz="2400" b="1"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Điện</a:t>
            </a:r>
            <a:r>
              <a:rPr lang="en-US" sz="2800" dirty="0" smtClean="0"/>
              <a:t> </a:t>
            </a:r>
            <a:r>
              <a:rPr lang="en-US" sz="2800" dirty="0" err="1" smtClean="0"/>
              <a:t>áp</a:t>
            </a:r>
            <a:r>
              <a:rPr lang="en-US" sz="2800" dirty="0" smtClean="0"/>
              <a:t> DS </a:t>
            </a:r>
            <a:r>
              <a:rPr lang="en-US" sz="2800" dirty="0" err="1" smtClean="0"/>
              <a:t>mosfet</a:t>
            </a:r>
            <a:r>
              <a:rPr lang="en-US" sz="2800" dirty="0" smtClean="0"/>
              <a:t>  V</a:t>
            </a:r>
            <a:r>
              <a:rPr lang="en-US" sz="2800" baseline="-25000" dirty="0" smtClean="0"/>
              <a:t>S1 </a:t>
            </a:r>
            <a:r>
              <a:rPr lang="en-US" sz="2800" baseline="-25000" dirty="0" err="1"/>
              <a:t>pik</a:t>
            </a:r>
            <a:r>
              <a:rPr lang="en-US" sz="2800" dirty="0"/>
              <a:t> = V</a:t>
            </a:r>
            <a:r>
              <a:rPr lang="en-US" sz="2800" baseline="-25000" dirty="0"/>
              <a:t>S2 </a:t>
            </a:r>
            <a:r>
              <a:rPr lang="en-US" sz="2800" baseline="-25000" dirty="0" err="1"/>
              <a:t>pik</a:t>
            </a:r>
            <a:r>
              <a:rPr lang="en-US" sz="2800" dirty="0"/>
              <a:t> = V</a:t>
            </a:r>
            <a:r>
              <a:rPr lang="en-US" sz="2800" baseline="-25000" dirty="0"/>
              <a:t>in</a:t>
            </a:r>
            <a:r>
              <a:rPr lang="en-US" sz="2800" dirty="0"/>
              <a:t> </a:t>
            </a:r>
            <a:endParaRPr lang="vi-VN" sz="2800" dirty="0"/>
          </a:p>
        </p:txBody>
      </p:sp>
      <p:sp>
        <p:nvSpPr>
          <p:cNvPr id="7" name="Content Placeholder 11"/>
          <p:cNvSpPr txBox="1">
            <a:spLocks/>
          </p:cNvSpPr>
          <p:nvPr/>
        </p:nvSpPr>
        <p:spPr>
          <a:xfrm>
            <a:off x="428297" y="25908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Dòng điện mosfet:  </a:t>
            </a:r>
            <a:r>
              <a:rPr lang="vi-VN" sz="2800" dirty="0" smtClean="0"/>
              <a:t>I</a:t>
            </a:r>
            <a:r>
              <a:rPr lang="vi-VN" sz="2800" baseline="-25000" dirty="0" smtClean="0"/>
              <a:t>S1 </a:t>
            </a:r>
            <a:r>
              <a:rPr lang="vi-VN" sz="2800" baseline="-25000" dirty="0"/>
              <a:t>rms</a:t>
            </a:r>
            <a:r>
              <a:rPr lang="vi-VN" sz="2800" dirty="0"/>
              <a:t> = I</a:t>
            </a:r>
            <a:r>
              <a:rPr lang="vi-VN" sz="2800" baseline="-25000" dirty="0"/>
              <a:t>S2 rms</a:t>
            </a:r>
            <a:r>
              <a:rPr lang="vi-VN" sz="2800" dirty="0"/>
              <a:t> = I</a:t>
            </a:r>
            <a:r>
              <a:rPr lang="vi-VN" sz="2800" baseline="-25000" dirty="0"/>
              <a:t>r</a:t>
            </a:r>
            <a:r>
              <a:rPr lang="en-US" sz="2800" dirty="0"/>
              <a:t>  	</a:t>
            </a:r>
            <a:endParaRPr lang="vi-VN" sz="2800" dirty="0"/>
          </a:p>
        </p:txBody>
      </p:sp>
    </p:spTree>
    <p:extLst>
      <p:ext uri="{BB962C8B-B14F-4D97-AF65-F5344CB8AC3E}">
        <p14:creationId xmlns:p14="http://schemas.microsoft.com/office/powerpoint/2010/main" val="261536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43</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11. </a:t>
            </a:r>
            <a:r>
              <a:rPr lang="en-US" sz="2400" b="1" dirty="0" err="1"/>
              <a:t>Lựa</a:t>
            </a:r>
            <a:r>
              <a:rPr lang="en-US" sz="2400" b="1" dirty="0"/>
              <a:t> </a:t>
            </a:r>
            <a:r>
              <a:rPr lang="en-US" sz="2400" b="1" dirty="0" err="1"/>
              <a:t>chọn</a:t>
            </a:r>
            <a:r>
              <a:rPr lang="en-US" sz="2400" b="1" dirty="0"/>
              <a:t> diode </a:t>
            </a:r>
            <a:r>
              <a:rPr lang="en-US" sz="2400" b="1" dirty="0" err="1"/>
              <a:t>chỉnh</a:t>
            </a:r>
            <a:r>
              <a:rPr lang="en-US" sz="2400" b="1" dirty="0"/>
              <a:t> </a:t>
            </a:r>
            <a:r>
              <a:rPr lang="en-US" sz="2400" b="1" dirty="0" err="1"/>
              <a:t>lưu</a:t>
            </a:r>
            <a:r>
              <a:rPr lang="en-US" sz="2400" b="1" dirty="0"/>
              <a:t> </a:t>
            </a:r>
            <a:r>
              <a:rPr lang="en-US" sz="2400" b="1" dirty="0" err="1"/>
              <a:t>thứ</a:t>
            </a:r>
            <a:r>
              <a:rPr lang="en-US" sz="2400" b="1" dirty="0"/>
              <a:t> </a:t>
            </a:r>
            <a:r>
              <a:rPr lang="en-US" sz="2400" b="1" dirty="0" err="1"/>
              <a:t>cấp</a:t>
            </a:r>
            <a:endParaRPr lang="vi-VN" sz="2400" b="1"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Điện</a:t>
            </a:r>
            <a:r>
              <a:rPr lang="en-US" sz="2800" dirty="0" smtClean="0"/>
              <a:t> </a:t>
            </a:r>
            <a:r>
              <a:rPr lang="en-US" sz="2800" dirty="0" err="1" smtClean="0"/>
              <a:t>áp</a:t>
            </a:r>
            <a:endParaRPr lang="vi-VN" sz="2800" dirty="0"/>
          </a:p>
        </p:txBody>
      </p:sp>
      <p:sp>
        <p:nvSpPr>
          <p:cNvPr id="7" name="Content Placeholder 11"/>
          <p:cNvSpPr txBox="1">
            <a:spLocks/>
          </p:cNvSpPr>
          <p:nvPr/>
        </p:nvSpPr>
        <p:spPr>
          <a:xfrm>
            <a:off x="428297" y="2590800"/>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Dòng điện</a:t>
            </a:r>
            <a:endParaRPr lang="vi-VN" sz="28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98625"/>
            <a:ext cx="57658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511425"/>
            <a:ext cx="55626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892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410200" cy="762000"/>
          </a:xfrm>
          <a:solidFill>
            <a:srgbClr val="FFFF00"/>
          </a:solidFill>
        </p:spPr>
        <p:txBody>
          <a:bodyPr vert="horz" lIns="91440" tIns="45720" rIns="91440" bIns="45720" rtlCol="0" anchor="ctr">
            <a:normAutofit/>
          </a:bodyPr>
          <a:lstStyle/>
          <a:p>
            <a:r>
              <a:rPr lang="vi-VN" b="1" dirty="0" smtClean="0"/>
              <a:t>4.  </a:t>
            </a:r>
            <a:r>
              <a:rPr lang="vi-VN" b="1" dirty="0" smtClean="0"/>
              <a:t>Các bước thiết kế</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44</a:t>
            </a:fld>
            <a:endParaRPr lang="en-US" dirty="0"/>
          </a:p>
        </p:txBody>
      </p:sp>
      <p:sp>
        <p:nvSpPr>
          <p:cNvPr id="12" name="Content Placeholder 11"/>
          <p:cNvSpPr>
            <a:spLocks noGrp="1"/>
          </p:cNvSpPr>
          <p:nvPr>
            <p:ph idx="1"/>
          </p:nvPr>
        </p:nvSpPr>
        <p:spPr>
          <a:xfrm>
            <a:off x="457200" y="1087001"/>
            <a:ext cx="8229600" cy="665599"/>
          </a:xfrm>
        </p:spPr>
        <p:txBody>
          <a:bodyPr>
            <a:normAutofit/>
          </a:bodyPr>
          <a:lstStyle/>
          <a:p>
            <a:pPr marL="0" indent="0">
              <a:buNone/>
            </a:pPr>
            <a:r>
              <a:rPr lang="vi-VN" sz="2400" b="1" dirty="0"/>
              <a:t>Bước </a:t>
            </a:r>
            <a:r>
              <a:rPr lang="vi-VN" sz="2400" b="1" dirty="0" smtClean="0"/>
              <a:t>12. Lựa chọn tụ đầu ra</a:t>
            </a:r>
            <a:endParaRPr lang="vi-VN" sz="2400" b="1" dirty="0"/>
          </a:p>
        </p:txBody>
      </p:sp>
      <p:sp>
        <p:nvSpPr>
          <p:cNvPr id="11" name="Content Placeholder 11"/>
          <p:cNvSpPr txBox="1">
            <a:spLocks/>
          </p:cNvSpPr>
          <p:nvPr/>
        </p:nvSpPr>
        <p:spPr>
          <a:xfrm>
            <a:off x="451945" y="1626419"/>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Dòng điện trên tụ lọc đầu </a:t>
            </a:r>
            <a:r>
              <a:rPr lang="vi-VN" sz="2400" dirty="0" smtClean="0"/>
              <a:t>ra</a:t>
            </a:r>
            <a:endParaRPr lang="vi-VN" sz="2400" dirty="0"/>
          </a:p>
        </p:txBody>
      </p:sp>
      <p:sp>
        <p:nvSpPr>
          <p:cNvPr id="7" name="Content Placeholder 11"/>
          <p:cNvSpPr txBox="1">
            <a:spLocks/>
          </p:cNvSpPr>
          <p:nvPr/>
        </p:nvSpPr>
        <p:spPr>
          <a:xfrm>
            <a:off x="488731" y="4648200"/>
            <a:ext cx="78486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t>Dòng điện tải lớn, muốn đạt được riple, thông số ESR </a:t>
            </a:r>
            <a:r>
              <a:rPr lang="vi-VN" sz="2400" i="1" dirty="0"/>
              <a:t>tối đa của tụ </a:t>
            </a:r>
            <a:r>
              <a:rPr lang="vi-VN" sz="2400" i="1" dirty="0" smtClean="0"/>
              <a:t>là rất quan trọng và được tính:</a:t>
            </a:r>
            <a:endParaRPr lang="vi-VN"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100" y="1925088"/>
            <a:ext cx="5765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886200"/>
            <a:ext cx="57658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1"/>
          <p:cNvSpPr txBox="1">
            <a:spLocks/>
          </p:cNvSpPr>
          <p:nvPr/>
        </p:nvSpPr>
        <p:spPr>
          <a:xfrm>
            <a:off x="423042" y="3216822"/>
            <a:ext cx="7848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Điện áp nhấp nhô (</a:t>
            </a:r>
            <a:r>
              <a:rPr lang="en-US" sz="2400" dirty="0">
                <a:sym typeface="Symbol"/>
              </a:rPr>
              <a:t></a:t>
            </a:r>
            <a:r>
              <a:rPr lang="vi-VN" sz="2400" dirty="0"/>
              <a:t>V</a:t>
            </a:r>
            <a:r>
              <a:rPr lang="vi-VN" sz="2400" baseline="-25000" dirty="0"/>
              <a:t>op-p</a:t>
            </a:r>
            <a:r>
              <a:rPr lang="vi-VN" sz="2400" dirty="0"/>
              <a:t>) </a:t>
            </a:r>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131" y="5562600"/>
            <a:ext cx="576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9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Mạch EMI</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162800" cy="2895600"/>
          </a:xfrm>
          <a:prstGeom prst="rect">
            <a:avLst/>
          </a:prstGeom>
          <a:noFill/>
          <a:ln>
            <a:noFill/>
          </a:ln>
        </p:spPr>
      </p:pic>
    </p:spTree>
    <p:extLst>
      <p:ext uri="{BB962C8B-B14F-4D97-AF65-F5344CB8AC3E}">
        <p14:creationId xmlns:p14="http://schemas.microsoft.com/office/powerpoint/2010/main" val="61973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smtClean="0"/>
              <a:t>Mạch lọc 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grpSp>
        <p:nvGrpSpPr>
          <p:cNvPr id="14" name="Group 13"/>
          <p:cNvGrpSpPr/>
          <p:nvPr/>
        </p:nvGrpSpPr>
        <p:grpSpPr>
          <a:xfrm>
            <a:off x="3581400" y="1723508"/>
            <a:ext cx="4785995" cy="4512945"/>
            <a:chOff x="0" y="0"/>
            <a:chExt cx="4786008" cy="4513634"/>
          </a:xfrm>
        </p:grpSpPr>
        <p:grpSp>
          <p:nvGrpSpPr>
            <p:cNvPr id="15" name="Group 14"/>
            <p:cNvGrpSpPr/>
            <p:nvPr/>
          </p:nvGrpSpPr>
          <p:grpSpPr>
            <a:xfrm>
              <a:off x="0" y="0"/>
              <a:ext cx="4786008" cy="4250987"/>
              <a:chOff x="0" y="0"/>
              <a:chExt cx="4786008" cy="4250987"/>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6008" cy="4250987"/>
              </a:xfrm>
              <a:prstGeom prst="rect">
                <a:avLst/>
              </a:prstGeom>
              <a:noFill/>
              <a:ln>
                <a:noFill/>
              </a:ln>
            </p:spPr>
          </p:pic>
          <p:sp>
            <p:nvSpPr>
              <p:cNvPr id="18" name="Text Box 130"/>
              <p:cNvSpPr txBox="1"/>
              <p:nvPr/>
            </p:nvSpPr>
            <p:spPr>
              <a:xfrm>
                <a:off x="1293779" y="1011677"/>
                <a:ext cx="856034" cy="447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67995" algn="just">
                  <a:spcBef>
                    <a:spcPts val="600"/>
                  </a:spcBef>
                  <a:spcAft>
                    <a:spcPts val="0"/>
                  </a:spcAft>
                </a:pPr>
                <a:r>
                  <a:rPr lang="en-US" sz="1400">
                    <a:effectLst/>
                    <a:latin typeface="Times New Roman"/>
                    <a:ea typeface="Times New Roman"/>
                  </a:rPr>
                  <a:t>a)</a:t>
                </a:r>
                <a:endParaRPr lang="vi-VN" sz="1400">
                  <a:effectLst/>
                  <a:latin typeface="Times New Roman"/>
                  <a:ea typeface="Times New Roman"/>
                </a:endParaRPr>
              </a:p>
            </p:txBody>
          </p:sp>
        </p:grpSp>
        <p:sp>
          <p:nvSpPr>
            <p:cNvPr id="16" name="Text Box 131"/>
            <p:cNvSpPr txBox="1"/>
            <p:nvPr/>
          </p:nvSpPr>
          <p:spPr>
            <a:xfrm>
              <a:off x="1712068" y="4066162"/>
              <a:ext cx="856034" cy="447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67995" algn="just">
                <a:spcBef>
                  <a:spcPts val="600"/>
                </a:spcBef>
                <a:spcAft>
                  <a:spcPts val="0"/>
                </a:spcAft>
              </a:pPr>
              <a:r>
                <a:rPr lang="en-US" sz="1400">
                  <a:effectLst/>
                  <a:latin typeface="Times New Roman"/>
                  <a:ea typeface="Times New Roman"/>
                </a:rPr>
                <a:t>b)</a:t>
              </a:r>
              <a:endParaRPr lang="vi-VN" sz="1400">
                <a:effectLst/>
                <a:latin typeface="Times New Roman"/>
                <a:ea typeface="Times New Roman"/>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63065"/>
            <a:ext cx="2819400" cy="110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29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smtClean="0"/>
              <a:t>Mạch</a:t>
            </a:r>
            <a:r>
              <a:rPr lang="en-US" sz="2400" dirty="0" smtClean="0"/>
              <a:t> </a:t>
            </a:r>
            <a:r>
              <a:rPr lang="en-US" sz="2400" dirty="0" err="1"/>
              <a:t>lọc</a:t>
            </a:r>
            <a:r>
              <a:rPr lang="en-US" sz="2400" dirty="0"/>
              <a:t> </a:t>
            </a:r>
            <a:r>
              <a:rPr lang="en-US" sz="2400" dirty="0" err="1"/>
              <a:t>thụ</a:t>
            </a:r>
            <a:r>
              <a:rPr lang="en-US" sz="2400" dirty="0"/>
              <a:t> </a:t>
            </a:r>
            <a:r>
              <a:rPr lang="en-US" sz="2400" dirty="0" err="1"/>
              <a:t>động</a:t>
            </a:r>
            <a:r>
              <a:rPr lang="en-US" sz="2400" dirty="0"/>
              <a:t> </a:t>
            </a:r>
            <a:r>
              <a:rPr lang="en-US" sz="2400" dirty="0" err="1"/>
              <a:t>khác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5410200" cy="4876800"/>
          </a:xfrm>
          <a:prstGeom prst="rect">
            <a:avLst/>
          </a:prstGeom>
          <a:noFill/>
          <a:ln>
            <a:noFill/>
          </a:ln>
        </p:spPr>
      </p:pic>
    </p:spTree>
    <p:extLst>
      <p:ext uri="{BB962C8B-B14F-4D97-AF65-F5344CB8AC3E}">
        <p14:creationId xmlns:p14="http://schemas.microsoft.com/office/powerpoint/2010/main" val="374826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a:t>Mạch lọc valley fill</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5342255" cy="4114800"/>
          </a:xfrm>
          <a:prstGeom prst="rect">
            <a:avLst/>
          </a:prstGeom>
          <a:noFill/>
          <a:ln>
            <a:noFill/>
          </a:ln>
        </p:spPr>
      </p:pic>
    </p:spTree>
    <p:extLst>
      <p:ext uri="{BB962C8B-B14F-4D97-AF65-F5344CB8AC3E}">
        <p14:creationId xmlns:p14="http://schemas.microsoft.com/office/powerpoint/2010/main" val="2501136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85800"/>
          </a:xfrm>
        </p:spPr>
        <p:txBody>
          <a:bodyPr>
            <a:normAutofit/>
          </a:bodyPr>
          <a:lstStyle/>
          <a:p>
            <a:pPr marL="0" indent="0">
              <a:buNone/>
            </a:pPr>
            <a:r>
              <a:rPr lang="vi-VN" sz="2400" dirty="0" smtClean="0"/>
              <a:t>Mạch PFC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6096000" cy="2667000"/>
          </a:xfrm>
          <a:prstGeom prst="rect">
            <a:avLst/>
          </a:prstGeom>
          <a:noFill/>
        </p:spPr>
      </p:pic>
    </p:spTree>
    <p:extLst>
      <p:ext uri="{BB962C8B-B14F-4D97-AF65-F5344CB8AC3E}">
        <p14:creationId xmlns:p14="http://schemas.microsoft.com/office/powerpoint/2010/main" val="359713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2524</Words>
  <Application>Microsoft Office PowerPoint</Application>
  <PresentationFormat>On-screen Show (4:3)</PresentationFormat>
  <Paragraphs>314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Thiết kế mạch LLC</vt:lpstr>
      <vt:lpstr>Khái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2 Nguyên lý </vt:lpstr>
      <vt:lpstr>2. Nguyên lý </vt:lpstr>
      <vt:lpstr>2. Nguyên lý </vt:lpstr>
      <vt:lpstr>2 Nguyên lý </vt:lpstr>
      <vt:lpstr>2 Nguyên lý </vt:lpstr>
      <vt:lpstr>2 Nguyên lý</vt:lpstr>
      <vt:lpstr>2. Nguyên lý </vt:lpstr>
      <vt:lpstr>2. Các đại lượng đặc trưng</vt:lpstr>
      <vt:lpstr>3. Các đại lượng đặc trưng</vt:lpstr>
      <vt:lpstr>3. Các đại lượng đặc trưng</vt:lpstr>
      <vt:lpstr>3. Các đại lượng đặc trưng</vt:lpstr>
      <vt:lpstr>3. Các đại lượng đặc trưng</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lpstr>4.  Các bước thiết kế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176</cp:revision>
  <dcterms:created xsi:type="dcterms:W3CDTF">2017-08-21T13:57:01Z</dcterms:created>
  <dcterms:modified xsi:type="dcterms:W3CDTF">2019-10-12T03:38:28Z</dcterms:modified>
</cp:coreProperties>
</file>