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8" r:id="rId3"/>
    <p:sldId id="309" r:id="rId4"/>
    <p:sldId id="310" r:id="rId5"/>
    <p:sldId id="312" r:id="rId6"/>
    <p:sldId id="313" r:id="rId7"/>
    <p:sldId id="315" r:id="rId8"/>
    <p:sldId id="316" r:id="rId9"/>
    <p:sldId id="320" r:id="rId10"/>
    <p:sldId id="323" r:id="rId11"/>
    <p:sldId id="321" r:id="rId12"/>
    <p:sldId id="325" r:id="rId13"/>
    <p:sldId id="334" r:id="rId14"/>
    <p:sldId id="335" r:id="rId15"/>
    <p:sldId id="336" r:id="rId16"/>
    <p:sldId id="332" r:id="rId17"/>
    <p:sldId id="327" r:id="rId18"/>
    <p:sldId id="328" r:id="rId19"/>
    <p:sldId id="330" r:id="rId20"/>
    <p:sldId id="329" r:id="rId21"/>
    <p:sldId id="331" r:id="rId22"/>
    <p:sldId id="289" r:id="rId23"/>
    <p:sldId id="287" r:id="rId24"/>
    <p:sldId id="290" r:id="rId25"/>
    <p:sldId id="269" r:id="rId26"/>
    <p:sldId id="270" r:id="rId27"/>
    <p:sldId id="271" r:id="rId28"/>
    <p:sldId id="292" r:id="rId29"/>
    <p:sldId id="291" r:id="rId30"/>
    <p:sldId id="284" r:id="rId31"/>
    <p:sldId id="306" r:id="rId32"/>
    <p:sldId id="322" r:id="rId33"/>
    <p:sldId id="303" r:id="rId34"/>
    <p:sldId id="268" r:id="rId35"/>
    <p:sldId id="296" r:id="rId36"/>
    <p:sldId id="297" r:id="rId37"/>
    <p:sldId id="299" r:id="rId38"/>
    <p:sldId id="301" r:id="rId39"/>
    <p:sldId id="300" r:id="rId40"/>
    <p:sldId id="338" r:id="rId41"/>
    <p:sldId id="337" r:id="rId42"/>
    <p:sldId id="33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87" d="100"/>
          <a:sy n="87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AD03-6B6F-4DB8-B278-3B8925DE37FA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A199E-EB4B-463C-856E-BF778E1B3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A457-E433-46F7-9E78-52603164EC7E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E8E4-413F-4071-88D6-A3F80AEE6FF3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5C9-BF4D-4E97-84B9-646C83F8FFD7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74FD-ADB8-49E3-A4C8-BE9AB8556F1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2AB4-F9FC-4295-80AB-AA67FE96C338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60A4-0A00-45ED-BFDA-47F45FD28132}" type="datetime1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3945-9E24-4A82-AA0E-86D633FA08FC}" type="datetime1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01EB-DE65-4F18-A808-4A3A5F6BCEE6}" type="datetime1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BD4-F56A-425C-95B4-4330D5996B7C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9F29-B643-4F64-8EB3-0B45329B1EDF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C715-FD84-4FB4-80B6-670B57FDBA0E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B762-D7D0-4BE0-9AF2-065F899B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5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windpower.org/res/compmotr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hỏng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đèn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tầu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cá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781800" cy="27432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Mạch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cung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cấp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tầu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cá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Hình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thành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ổn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áp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áp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máy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phát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điện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Một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dạng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quá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áp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vệ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Xung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áp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dirty="0" err="1" smtClean="0">
                <a:solidFill>
                  <a:schemeClr val="tx1"/>
                </a:solidFill>
              </a:rPr>
              <a:t>ảo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xung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quá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smtClean="0">
                <a:solidFill>
                  <a:schemeClr val="tx1"/>
                </a:solidFill>
              </a:rPr>
              <a:t>áp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374-76AA-4A10-B69C-FD7381E81078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D1B32C8-DD85-4779-95B0-E96CDD2C147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2490788" y="1076325"/>
            <a:ext cx="3871913" cy="606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>
                <a:latin typeface=".VnTime" pitchFamily="34" charset="0"/>
              </a:rPr>
              <a:t>C¸c</a:t>
            </a:r>
            <a:r>
              <a:rPr lang="en-US" sz="2800" b="1" dirty="0" smtClean="0">
                <a:latin typeface=".VnTime" pitchFamily="34" charset="0"/>
              </a:rPr>
              <a:t> ®</a:t>
            </a:r>
            <a:r>
              <a:rPr lang="en-US" sz="2800" b="1" dirty="0" err="1" smtClean="0">
                <a:latin typeface=".VnTime" pitchFamily="34" charset="0"/>
              </a:rPr>
              <a:t>Æc</a:t>
            </a:r>
            <a:r>
              <a:rPr lang="en-US" sz="2800" b="1" dirty="0" smtClean="0">
                <a:latin typeface=".VnTime" pitchFamily="34" charset="0"/>
              </a:rPr>
              <a:t> </a:t>
            </a:r>
            <a:r>
              <a:rPr lang="en-US" sz="2800" b="1" dirty="0" err="1" smtClean="0">
                <a:latin typeface=".VnTime" pitchFamily="34" charset="0"/>
              </a:rPr>
              <a:t>tÝnh</a:t>
            </a:r>
            <a:endParaRPr lang="en-US" sz="2800" b="1" dirty="0" smtClean="0">
              <a:latin typeface=".VnTime" pitchFamily="34" charset="0"/>
            </a:endParaRP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H="1" flipV="1">
            <a:off x="833438" y="1949450"/>
            <a:ext cx="0" cy="2909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852488" y="4692650"/>
            <a:ext cx="2935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6" name="Freeform 9"/>
          <p:cNvSpPr>
            <a:spLocks/>
          </p:cNvSpPr>
          <p:nvPr/>
        </p:nvSpPr>
        <p:spPr bwMode="auto">
          <a:xfrm>
            <a:off x="852488" y="2647950"/>
            <a:ext cx="2513012" cy="482600"/>
          </a:xfrm>
          <a:custGeom>
            <a:avLst/>
            <a:gdLst>
              <a:gd name="T0" fmla="*/ 0 w 2672"/>
              <a:gd name="T1" fmla="*/ 0 h 451"/>
              <a:gd name="T2" fmla="*/ 582025618 w 2672"/>
              <a:gd name="T3" fmla="*/ 54961827 h 451"/>
              <a:gd name="T4" fmla="*/ 1284348518 w 2672"/>
              <a:gd name="T5" fmla="*/ 150000855 h 451"/>
              <a:gd name="T6" fmla="*/ 1726616998 w 2672"/>
              <a:gd name="T7" fmla="*/ 264504392 h 451"/>
              <a:gd name="T8" fmla="*/ 2115813148 w 2672"/>
              <a:gd name="T9" fmla="*/ 401909494 h 451"/>
              <a:gd name="T10" fmla="*/ 2147483647 w 2672"/>
              <a:gd name="T11" fmla="*/ 516414102 h 4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72" h="451">
                <a:moveTo>
                  <a:pt x="0" y="0"/>
                </a:moveTo>
                <a:cubicBezTo>
                  <a:pt x="110" y="8"/>
                  <a:pt x="416" y="26"/>
                  <a:pt x="658" y="48"/>
                </a:cubicBezTo>
                <a:cubicBezTo>
                  <a:pt x="900" y="70"/>
                  <a:pt x="1236" y="101"/>
                  <a:pt x="1452" y="131"/>
                </a:cubicBezTo>
                <a:cubicBezTo>
                  <a:pt x="1668" y="161"/>
                  <a:pt x="1795" y="194"/>
                  <a:pt x="1952" y="231"/>
                </a:cubicBezTo>
                <a:cubicBezTo>
                  <a:pt x="2109" y="268"/>
                  <a:pt x="2272" y="314"/>
                  <a:pt x="2392" y="351"/>
                </a:cubicBezTo>
                <a:cubicBezTo>
                  <a:pt x="2512" y="388"/>
                  <a:pt x="2614" y="430"/>
                  <a:pt x="2672" y="451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808038" y="1949450"/>
            <a:ext cx="8461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/>
              <a:t>U</a:t>
            </a:r>
            <a:r>
              <a:rPr lang="en-US" sz="2000" baseline="-25000"/>
              <a:t>MF</a:t>
            </a:r>
            <a:endParaRPr lang="en-US" sz="2000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2557463" y="1884363"/>
            <a:ext cx="996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/>
              <a:t>T¶i C</a:t>
            </a: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2500313" y="2543175"/>
            <a:ext cx="996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/>
              <a:t>T¶i R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2320131" y="3438525"/>
            <a:ext cx="996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/>
              <a:t>T¶i L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3422650" y="4310063"/>
            <a:ext cx="5445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/>
              <a:t>I</a:t>
            </a:r>
            <a:r>
              <a:rPr lang="en-US" sz="2000" baseline="-25000"/>
              <a:t>MF</a:t>
            </a:r>
            <a:endParaRPr lang="en-US" sz="2000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563563" y="4800600"/>
            <a:ext cx="37988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/>
              <a:t>§</a:t>
            </a:r>
            <a:r>
              <a:rPr lang="en-US" sz="2000" dirty="0" err="1"/>
              <a:t>Æc</a:t>
            </a:r>
            <a:r>
              <a:rPr lang="en-US" sz="2000" dirty="0"/>
              <a:t> </a:t>
            </a:r>
            <a:r>
              <a:rPr lang="en-US" sz="2000" dirty="0" err="1"/>
              <a:t>tÝnh</a:t>
            </a:r>
            <a:r>
              <a:rPr lang="en-US" sz="2000" dirty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412750" y="2395538"/>
            <a:ext cx="620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/>
              <a:t>E</a:t>
            </a:r>
            <a:r>
              <a:rPr lang="en-US" sz="2000" baseline="-25000"/>
              <a:t>0</a:t>
            </a:r>
            <a:endParaRPr lang="en-US" sz="2000"/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 flipH="1" flipV="1">
            <a:off x="5197475" y="1927225"/>
            <a:ext cx="0" cy="2909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5" name="Line 20"/>
          <p:cNvSpPr>
            <a:spLocks noChangeShapeType="1"/>
          </p:cNvSpPr>
          <p:nvPr/>
        </p:nvSpPr>
        <p:spPr bwMode="auto">
          <a:xfrm>
            <a:off x="5216525" y="4837113"/>
            <a:ext cx="2933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6" name="Freeform 22"/>
          <p:cNvSpPr>
            <a:spLocks/>
          </p:cNvSpPr>
          <p:nvPr/>
        </p:nvSpPr>
        <p:spPr bwMode="auto">
          <a:xfrm flipV="1">
            <a:off x="5200650" y="1982788"/>
            <a:ext cx="2428875" cy="2217738"/>
          </a:xfrm>
          <a:custGeom>
            <a:avLst/>
            <a:gdLst>
              <a:gd name="T0" fmla="*/ 0 w 2640"/>
              <a:gd name="T1" fmla="*/ 0 h 1380"/>
              <a:gd name="T2" fmla="*/ 560351583 w 2640"/>
              <a:gd name="T3" fmla="*/ 258565317 h 1380"/>
              <a:gd name="T4" fmla="*/ 1176568211 w 2640"/>
              <a:gd name="T5" fmla="*/ 690091733 h 1380"/>
              <a:gd name="T6" fmla="*/ 1786014349 w 2640"/>
              <a:gd name="T7" fmla="*/ 1464041631 h 1380"/>
              <a:gd name="T8" fmla="*/ 2147483647 w 2640"/>
              <a:gd name="T9" fmla="*/ 2147483647 h 1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0" h="1380">
                <a:moveTo>
                  <a:pt x="0" y="0"/>
                </a:moveTo>
                <a:cubicBezTo>
                  <a:pt x="110" y="25"/>
                  <a:pt x="430" y="82"/>
                  <a:pt x="662" y="148"/>
                </a:cubicBezTo>
                <a:cubicBezTo>
                  <a:pt x="894" y="214"/>
                  <a:pt x="1149" y="280"/>
                  <a:pt x="1390" y="395"/>
                </a:cubicBezTo>
                <a:cubicBezTo>
                  <a:pt x="1631" y="510"/>
                  <a:pt x="1902" y="674"/>
                  <a:pt x="2110" y="838"/>
                </a:cubicBezTo>
                <a:cubicBezTo>
                  <a:pt x="2318" y="1002"/>
                  <a:pt x="2530" y="1267"/>
                  <a:pt x="2640" y="138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" name="Freeform 23"/>
          <p:cNvSpPr>
            <a:spLocks/>
          </p:cNvSpPr>
          <p:nvPr/>
        </p:nvSpPr>
        <p:spPr bwMode="auto">
          <a:xfrm flipV="1">
            <a:off x="5219700" y="3695701"/>
            <a:ext cx="2914650" cy="506412"/>
          </a:xfrm>
          <a:custGeom>
            <a:avLst/>
            <a:gdLst>
              <a:gd name="T0" fmla="*/ 0 w 2623"/>
              <a:gd name="T1" fmla="*/ 0 h 663"/>
              <a:gd name="T2" fmla="*/ 579055513 w 2623"/>
              <a:gd name="T3" fmla="*/ 44916749 h 663"/>
              <a:gd name="T4" fmla="*/ 1199471666 w 2623"/>
              <a:gd name="T5" fmla="*/ 171243352 h 663"/>
              <a:gd name="T6" fmla="*/ 1614843553 w 2623"/>
              <a:gd name="T7" fmla="*/ 297570922 h 663"/>
              <a:gd name="T8" fmla="*/ 2024054027 w 2623"/>
              <a:gd name="T9" fmla="*/ 458520752 h 663"/>
              <a:gd name="T10" fmla="*/ 2147483647 w 2623"/>
              <a:gd name="T11" fmla="*/ 620406972 h 6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23" h="663">
                <a:moveTo>
                  <a:pt x="0" y="0"/>
                </a:moveTo>
                <a:cubicBezTo>
                  <a:pt x="110" y="8"/>
                  <a:pt x="431" y="18"/>
                  <a:pt x="658" y="48"/>
                </a:cubicBezTo>
                <a:cubicBezTo>
                  <a:pt x="885" y="78"/>
                  <a:pt x="1167" y="138"/>
                  <a:pt x="1363" y="183"/>
                </a:cubicBezTo>
                <a:cubicBezTo>
                  <a:pt x="1559" y="228"/>
                  <a:pt x="1679" y="267"/>
                  <a:pt x="1835" y="318"/>
                </a:cubicBezTo>
                <a:cubicBezTo>
                  <a:pt x="1991" y="369"/>
                  <a:pt x="2169" y="432"/>
                  <a:pt x="2300" y="490"/>
                </a:cubicBezTo>
                <a:cubicBezTo>
                  <a:pt x="2431" y="548"/>
                  <a:pt x="2556" y="627"/>
                  <a:pt x="2623" y="66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8" name="Freeform 24"/>
          <p:cNvSpPr>
            <a:spLocks/>
          </p:cNvSpPr>
          <p:nvPr/>
        </p:nvSpPr>
        <p:spPr bwMode="auto">
          <a:xfrm>
            <a:off x="5218113" y="4202113"/>
            <a:ext cx="2535237" cy="461961"/>
          </a:xfrm>
          <a:custGeom>
            <a:avLst/>
            <a:gdLst>
              <a:gd name="T0" fmla="*/ 0 w 1582"/>
              <a:gd name="T1" fmla="*/ 0 h 264"/>
              <a:gd name="T2" fmla="*/ 1029836667 w 1582"/>
              <a:gd name="T3" fmla="*/ 392492818 h 264"/>
              <a:gd name="T4" fmla="*/ 2082788541 w 1582"/>
              <a:gd name="T5" fmla="*/ 713121648 h 264"/>
              <a:gd name="T6" fmla="*/ 2147483647 w 1582"/>
              <a:gd name="T7" fmla="*/ 995052314 h 264"/>
              <a:gd name="T8" fmla="*/ 2147483647 w 1582"/>
              <a:gd name="T9" fmla="*/ 1321208781 h 264"/>
              <a:gd name="T10" fmla="*/ 2147483647 w 1582"/>
              <a:gd name="T11" fmla="*/ 1459411471 h 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82" h="264">
                <a:moveTo>
                  <a:pt x="0" y="0"/>
                </a:moveTo>
                <a:cubicBezTo>
                  <a:pt x="66" y="12"/>
                  <a:pt x="266" y="50"/>
                  <a:pt x="401" y="71"/>
                </a:cubicBezTo>
                <a:cubicBezTo>
                  <a:pt x="536" y="92"/>
                  <a:pt x="698" y="111"/>
                  <a:pt x="811" y="129"/>
                </a:cubicBezTo>
                <a:cubicBezTo>
                  <a:pt x="924" y="147"/>
                  <a:pt x="986" y="162"/>
                  <a:pt x="1082" y="180"/>
                </a:cubicBezTo>
                <a:cubicBezTo>
                  <a:pt x="1178" y="198"/>
                  <a:pt x="1304" y="225"/>
                  <a:pt x="1387" y="239"/>
                </a:cubicBezTo>
                <a:cubicBezTo>
                  <a:pt x="1470" y="253"/>
                  <a:pt x="1542" y="259"/>
                  <a:pt x="1582" y="264"/>
                </a:cubicBez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9" name="Text Box 25"/>
          <p:cNvSpPr txBox="1">
            <a:spLocks noChangeArrowheads="1"/>
          </p:cNvSpPr>
          <p:nvPr/>
        </p:nvSpPr>
        <p:spPr bwMode="auto">
          <a:xfrm>
            <a:off x="5245099" y="1830387"/>
            <a:ext cx="1431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 smtClean="0"/>
              <a:t>i</a:t>
            </a:r>
            <a:r>
              <a:rPr lang="en-US" sz="2000" baseline="-25000" dirty="0" err="1" smtClean="0"/>
              <a:t>KT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sym typeface="Symbol"/>
              </a:rPr>
              <a:t></a:t>
            </a: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FF0000"/>
                </a:solidFill>
                <a:sym typeface="Symbol" pitchFamily="18" charset="2"/>
              </a:rPr>
              <a:t></a:t>
            </a:r>
            <a:endParaRPr lang="en-US" sz="2000" dirty="0"/>
          </a:p>
        </p:txBody>
      </p:sp>
      <p:sp>
        <p:nvSpPr>
          <p:cNvPr id="10260" name="Text Box 27"/>
          <p:cNvSpPr txBox="1">
            <a:spLocks noChangeArrowheads="1"/>
          </p:cNvSpPr>
          <p:nvPr/>
        </p:nvSpPr>
        <p:spPr bwMode="auto">
          <a:xfrm>
            <a:off x="7375525" y="3449638"/>
            <a:ext cx="996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/>
              <a:t>T¶i</a:t>
            </a:r>
            <a:r>
              <a:rPr lang="en-US" sz="2000" dirty="0"/>
              <a:t> R</a:t>
            </a:r>
          </a:p>
        </p:txBody>
      </p:sp>
      <p:sp>
        <p:nvSpPr>
          <p:cNvPr id="10261" name="Text Box 28"/>
          <p:cNvSpPr txBox="1">
            <a:spLocks noChangeArrowheads="1"/>
          </p:cNvSpPr>
          <p:nvPr/>
        </p:nvSpPr>
        <p:spPr bwMode="auto">
          <a:xfrm>
            <a:off x="7334250" y="2316957"/>
            <a:ext cx="996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/>
              <a:t>T¶i</a:t>
            </a:r>
            <a:r>
              <a:rPr lang="en-US" sz="2000" dirty="0"/>
              <a:t> L</a:t>
            </a:r>
          </a:p>
        </p:txBody>
      </p:sp>
      <p:sp>
        <p:nvSpPr>
          <p:cNvPr id="10262" name="Text Box 29"/>
          <p:cNvSpPr txBox="1">
            <a:spLocks noChangeArrowheads="1"/>
          </p:cNvSpPr>
          <p:nvPr/>
        </p:nvSpPr>
        <p:spPr bwMode="auto">
          <a:xfrm>
            <a:off x="7786688" y="4430713"/>
            <a:ext cx="5445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/>
              <a:t>I</a:t>
            </a:r>
            <a:r>
              <a:rPr lang="en-US" sz="2000" baseline="-25000"/>
              <a:t>mf</a:t>
            </a:r>
            <a:endParaRPr lang="en-US" sz="2000"/>
          </a:p>
        </p:txBody>
      </p:sp>
      <p:sp>
        <p:nvSpPr>
          <p:cNvPr id="10263" name="Text Box 30"/>
          <p:cNvSpPr txBox="1">
            <a:spLocks noChangeArrowheads="1"/>
          </p:cNvSpPr>
          <p:nvPr/>
        </p:nvSpPr>
        <p:spPr bwMode="auto">
          <a:xfrm>
            <a:off x="4664075" y="4945062"/>
            <a:ext cx="4251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4" name="Text Box 31"/>
          <p:cNvSpPr txBox="1">
            <a:spLocks noChangeArrowheads="1"/>
          </p:cNvSpPr>
          <p:nvPr/>
        </p:nvSpPr>
        <p:spPr bwMode="auto">
          <a:xfrm>
            <a:off x="4760913" y="3933826"/>
            <a:ext cx="6207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/>
              <a:t>i</a:t>
            </a:r>
            <a:r>
              <a:rPr lang="en-US" sz="2000" baseline="-25000"/>
              <a:t>0</a:t>
            </a:r>
            <a:endParaRPr lang="en-US" sz="2000"/>
          </a:p>
        </p:txBody>
      </p:sp>
      <p:sp>
        <p:nvSpPr>
          <p:cNvPr id="10265" name="Freeform 32"/>
          <p:cNvSpPr>
            <a:spLocks/>
          </p:cNvSpPr>
          <p:nvPr/>
        </p:nvSpPr>
        <p:spPr bwMode="auto">
          <a:xfrm>
            <a:off x="831850" y="1982788"/>
            <a:ext cx="2671763" cy="665162"/>
          </a:xfrm>
          <a:custGeom>
            <a:avLst/>
            <a:gdLst>
              <a:gd name="T0" fmla="*/ 0 w 1683"/>
              <a:gd name="T1" fmla="*/ 1055943881 h 419"/>
              <a:gd name="T2" fmla="*/ 2147483647 w 1683"/>
              <a:gd name="T3" fmla="*/ 735885072 h 419"/>
              <a:gd name="T4" fmla="*/ 2147483647 w 1683"/>
              <a:gd name="T5" fmla="*/ 0 h 4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3" h="419">
                <a:moveTo>
                  <a:pt x="0" y="419"/>
                </a:moveTo>
                <a:cubicBezTo>
                  <a:pt x="308" y="390"/>
                  <a:pt x="616" y="362"/>
                  <a:pt x="897" y="292"/>
                </a:cubicBezTo>
                <a:cubicBezTo>
                  <a:pt x="1178" y="222"/>
                  <a:pt x="1552" y="49"/>
                  <a:pt x="1683" y="0"/>
                </a:cubicBezTo>
              </a:path>
            </a:pathLst>
          </a:custGeom>
          <a:noFill/>
          <a:ln w="9525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6" name="Freeform 33"/>
          <p:cNvSpPr>
            <a:spLocks/>
          </p:cNvSpPr>
          <p:nvPr/>
        </p:nvSpPr>
        <p:spPr bwMode="auto">
          <a:xfrm>
            <a:off x="831850" y="2647950"/>
            <a:ext cx="2266950" cy="2090738"/>
          </a:xfrm>
          <a:custGeom>
            <a:avLst/>
            <a:gdLst>
              <a:gd name="T0" fmla="*/ 0 w 1511"/>
              <a:gd name="T1" fmla="*/ 0 h 1160"/>
              <a:gd name="T2" fmla="*/ 1935768259 w 1511"/>
              <a:gd name="T3" fmla="*/ 1435837752 h 1160"/>
              <a:gd name="T4" fmla="*/ 2147483647 w 1511"/>
              <a:gd name="T5" fmla="*/ 2147483647 h 11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11" h="1160">
                <a:moveTo>
                  <a:pt x="0" y="0"/>
                </a:moveTo>
                <a:cubicBezTo>
                  <a:pt x="304" y="124"/>
                  <a:pt x="608" y="249"/>
                  <a:pt x="860" y="442"/>
                </a:cubicBezTo>
                <a:cubicBezTo>
                  <a:pt x="1112" y="635"/>
                  <a:pt x="1403" y="1040"/>
                  <a:pt x="1511" y="116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7" name="Line 34"/>
          <p:cNvSpPr>
            <a:spLocks noChangeShapeType="1"/>
          </p:cNvSpPr>
          <p:nvPr/>
        </p:nvSpPr>
        <p:spPr bwMode="auto">
          <a:xfrm>
            <a:off x="831850" y="2647950"/>
            <a:ext cx="2659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Line 35"/>
          <p:cNvSpPr>
            <a:spLocks noChangeShapeType="1"/>
          </p:cNvSpPr>
          <p:nvPr/>
        </p:nvSpPr>
        <p:spPr bwMode="auto">
          <a:xfrm>
            <a:off x="5173663" y="4197351"/>
            <a:ext cx="26590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990600" y="274638"/>
            <a:ext cx="7772400" cy="6699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2. Hình thành và ổn áp máy phát điện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7153275" y="4171949"/>
            <a:ext cx="996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/>
              <a:t>T¶i</a:t>
            </a:r>
            <a:r>
              <a:rPr lang="en-US" sz="2000" dirty="0"/>
              <a:t> </a:t>
            </a:r>
            <a:r>
              <a:rPr lang="en-US" sz="2000" dirty="0" smtClean="0"/>
              <a:t>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19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EBC30A0C-6C70-4DFF-A4BC-D1D5FAFC462B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i="1" dirty="0" err="1" smtClean="0">
                <a:latin typeface=".VnTime" pitchFamily="34" charset="0"/>
              </a:rPr>
              <a:t>Khi</a:t>
            </a:r>
            <a:r>
              <a:rPr lang="en-US" sz="2800" i="1" dirty="0" smtClean="0">
                <a:latin typeface=".VnTime" pitchFamily="34" charset="0"/>
              </a:rPr>
              <a:t> </a:t>
            </a:r>
            <a:r>
              <a:rPr lang="en-US" sz="2800" i="1" dirty="0" err="1" smtClean="0">
                <a:latin typeface=".VnTime" pitchFamily="34" charset="0"/>
              </a:rPr>
              <a:t>t¶i</a:t>
            </a:r>
            <a:r>
              <a:rPr lang="en-US" sz="2800" i="1" dirty="0" smtClean="0">
                <a:latin typeface=".VnTime" pitchFamily="34" charset="0"/>
              </a:rPr>
              <a:t> </a:t>
            </a:r>
            <a:r>
              <a:rPr lang="en-US" sz="2800" i="1" dirty="0" err="1" smtClean="0">
                <a:latin typeface=".VnTime" pitchFamily="34" charset="0"/>
              </a:rPr>
              <a:t>thuÇn</a:t>
            </a:r>
            <a:r>
              <a:rPr lang="en-US" sz="2800" i="1" dirty="0" smtClean="0">
                <a:latin typeface=".VnTime" pitchFamily="34" charset="0"/>
              </a:rPr>
              <a:t> </a:t>
            </a:r>
            <a:r>
              <a:rPr lang="en-US" sz="2800" i="1" dirty="0" err="1" smtClean="0">
                <a:latin typeface=".VnTime" pitchFamily="34" charset="0"/>
              </a:rPr>
              <a:t>trë</a:t>
            </a:r>
            <a:r>
              <a:rPr lang="en-US" sz="2800" i="1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thµnh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phÇn</a:t>
            </a:r>
            <a:r>
              <a:rPr lang="en-US" sz="2800" dirty="0" smtClean="0">
                <a:latin typeface=".VnTime" pitchFamily="34" charset="0"/>
              </a:rPr>
              <a:t> E</a:t>
            </a:r>
            <a:r>
              <a:rPr lang="en-US" sz="2800" baseline="-25000" dirty="0" smtClean="0">
                <a:latin typeface=".VnTime" pitchFamily="34" charset="0"/>
              </a:rPr>
              <a:t>P¦</a:t>
            </a:r>
            <a:r>
              <a:rPr lang="en-US" sz="2800" dirty="0" smtClean="0">
                <a:latin typeface=".VnTime" pitchFamily="34" charset="0"/>
              </a:rPr>
              <a:t> = 0, 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®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iÖn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¸p ®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Çu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cùc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m¸y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ph¸t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chØ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bÞ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gi¶m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.VnTime" pitchFamily="34" charset="0"/>
              </a:rPr>
              <a:t>do </a:t>
            </a:r>
            <a:r>
              <a:rPr lang="en-US" sz="2800" dirty="0" err="1" smtClean="0">
                <a:latin typeface=".VnTime" pitchFamily="34" charset="0"/>
              </a:rPr>
              <a:t>thµnh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phÇn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tæn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hao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trong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cuén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d©y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stato</a:t>
            </a:r>
            <a:r>
              <a:rPr lang="en-US" sz="2800" dirty="0" smtClean="0">
                <a:latin typeface=".VnTime" pitchFamily="34" charset="0"/>
              </a:rPr>
              <a:t>, ®­</a:t>
            </a:r>
            <a:r>
              <a:rPr lang="en-US" sz="2800" dirty="0" err="1" smtClean="0">
                <a:latin typeface=".VnTime" pitchFamily="34" charset="0"/>
              </a:rPr>
              <a:t>êng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Æc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tÝnh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ngoµi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chØ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gi¶m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Ýt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nh­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trªn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h×nh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Æc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tÝnh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ngoµi</a:t>
            </a:r>
            <a:r>
              <a:rPr lang="en-US" sz="2800" dirty="0" smtClean="0">
                <a:latin typeface=".VnTime" pitchFamily="34" charset="0"/>
              </a:rPr>
              <a:t> ë </a:t>
            </a:r>
            <a:r>
              <a:rPr lang="en-US" sz="2800" dirty="0" err="1" smtClean="0">
                <a:latin typeface=".VnTime" pitchFamily="34" charset="0"/>
              </a:rPr>
              <a:t>trªn</a:t>
            </a:r>
            <a:endParaRPr lang="en-US" sz="2800" dirty="0" smtClean="0">
              <a:latin typeface=".VnTime" pitchFamily="34" charset="0"/>
            </a:endParaRPr>
          </a:p>
          <a:p>
            <a:pPr eaLnBrk="1" hangingPunct="1"/>
            <a:r>
              <a:rPr lang="en-US" sz="2800" i="1" dirty="0" err="1" smtClean="0">
                <a:latin typeface=".VnTime" pitchFamily="34" charset="0"/>
              </a:rPr>
              <a:t>Khi</a:t>
            </a:r>
            <a:r>
              <a:rPr lang="en-US" sz="2800" i="1" dirty="0" smtClean="0">
                <a:latin typeface=".VnTime" pitchFamily="34" charset="0"/>
              </a:rPr>
              <a:t> </a:t>
            </a:r>
            <a:r>
              <a:rPr lang="en-US" sz="2800" i="1" dirty="0" err="1" smtClean="0">
                <a:latin typeface=".VnTime" pitchFamily="34" charset="0"/>
              </a:rPr>
              <a:t>t¶i</a:t>
            </a:r>
            <a:r>
              <a:rPr lang="en-US" sz="2800" i="1" dirty="0" smtClean="0">
                <a:latin typeface=".VnTime" pitchFamily="34" charset="0"/>
              </a:rPr>
              <a:t> </a:t>
            </a:r>
            <a:r>
              <a:rPr lang="en-US" sz="2800" i="1" dirty="0" err="1" smtClean="0">
                <a:latin typeface=".VnTime" pitchFamily="34" charset="0"/>
              </a:rPr>
              <a:t>mang</a:t>
            </a:r>
            <a:r>
              <a:rPr lang="en-US" sz="2800" i="1" dirty="0" smtClean="0">
                <a:latin typeface=".VnTime" pitchFamily="34" charset="0"/>
              </a:rPr>
              <a:t> </a:t>
            </a:r>
            <a:r>
              <a:rPr lang="en-US" sz="2800" i="1" dirty="0" err="1" smtClean="0">
                <a:latin typeface=".VnTime" pitchFamily="34" charset="0"/>
              </a:rPr>
              <a:t>tÝnh</a:t>
            </a:r>
            <a:r>
              <a:rPr lang="en-US" sz="2800" i="1" dirty="0" smtClean="0">
                <a:latin typeface=".VnTime" pitchFamily="34" charset="0"/>
              </a:rPr>
              <a:t> ®</a:t>
            </a:r>
            <a:r>
              <a:rPr lang="en-US" sz="2800" i="1" dirty="0" err="1" smtClean="0">
                <a:latin typeface=".VnTime" pitchFamily="34" charset="0"/>
              </a:rPr>
              <a:t>iÖn</a:t>
            </a:r>
            <a:r>
              <a:rPr lang="en-US" sz="2800" i="1" dirty="0" smtClean="0">
                <a:latin typeface=".VnTime" pitchFamily="34" charset="0"/>
              </a:rPr>
              <a:t> </a:t>
            </a:r>
            <a:r>
              <a:rPr lang="en-US" sz="2800" i="1" dirty="0" err="1" smtClean="0">
                <a:latin typeface=".VnTime" pitchFamily="34" charset="0"/>
              </a:rPr>
              <a:t>c¶m</a:t>
            </a:r>
            <a:r>
              <a:rPr lang="en-US" sz="2800" i="1" dirty="0" smtClean="0">
                <a:latin typeface=".VnTime" pitchFamily="34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.VnTime" pitchFamily="34" charset="0"/>
              </a:rPr>
              <a:t>(</a:t>
            </a:r>
            <a:r>
              <a:rPr lang="en-US" sz="2800" dirty="0" err="1" smtClean="0">
                <a:latin typeface=".VnTime" pitchFamily="34" charset="0"/>
              </a:rPr>
              <a:t>vÝ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dô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éng</a:t>
            </a:r>
            <a:r>
              <a:rPr lang="en-US" sz="2800" dirty="0" smtClean="0">
                <a:latin typeface=".VnTime" pitchFamily="34" charset="0"/>
              </a:rPr>
              <a:t> c¬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xoay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chiÒu</a:t>
            </a:r>
            <a:r>
              <a:rPr lang="en-US" sz="2800" dirty="0" smtClean="0">
                <a:latin typeface=".VnTime" pitchFamily="34" charset="0"/>
              </a:rPr>
              <a:t>,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biÕn</a:t>
            </a:r>
            <a:r>
              <a:rPr lang="en-US" sz="2800" dirty="0" smtClean="0">
                <a:latin typeface=".VnTime" pitchFamily="34" charset="0"/>
              </a:rPr>
              <a:t> ¸p), </a:t>
            </a:r>
            <a:r>
              <a:rPr lang="en-US" sz="2800" dirty="0" err="1" smtClean="0">
                <a:latin typeface=".VnTime" pitchFamily="34" charset="0"/>
              </a:rPr>
              <a:t>ph¶n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øng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phÇn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øng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cã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tÝnh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khö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tõ</a:t>
            </a:r>
            <a:r>
              <a:rPr lang="en-US" sz="2800" dirty="0" smtClean="0">
                <a:latin typeface=".VnTime" pitchFamily="34" charset="0"/>
              </a:rPr>
              <a:t> (</a:t>
            </a:r>
            <a:r>
              <a:rPr lang="en-US" sz="2800" dirty="0" err="1" smtClean="0">
                <a:latin typeface=".VnTime" pitchFamily="34" charset="0"/>
              </a:rPr>
              <a:t>thµnh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phÇn</a:t>
            </a:r>
            <a:r>
              <a:rPr lang="en-US" sz="2800" dirty="0" smtClean="0">
                <a:latin typeface=".VnTime" pitchFamily="34" charset="0"/>
              </a:rPr>
              <a:t> E</a:t>
            </a:r>
            <a:r>
              <a:rPr lang="en-US" sz="2800" baseline="-25000" dirty="0" smtClean="0">
                <a:latin typeface=".VnTime" pitchFamily="34" charset="0"/>
              </a:rPr>
              <a:t>P¦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mang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dÊu</a:t>
            </a:r>
            <a:r>
              <a:rPr lang="en-US" sz="2800" dirty="0" smtClean="0">
                <a:latin typeface=".VnTime" pitchFamily="34" charset="0"/>
              </a:rPr>
              <a:t> -E</a:t>
            </a:r>
            <a:r>
              <a:rPr lang="en-US" sz="2800" baseline="-25000" dirty="0" smtClean="0">
                <a:latin typeface=".VnTime" pitchFamily="34" charset="0"/>
              </a:rPr>
              <a:t>P¦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trong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biÓu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thøc</a:t>
            </a:r>
            <a:r>
              <a:rPr lang="en-US" sz="2800" dirty="0" smtClean="0">
                <a:latin typeface=".VnTime" pitchFamily="34" charset="0"/>
              </a:rPr>
              <a:t> (1)), </a:t>
            </a:r>
            <a:r>
              <a:rPr lang="en-US" sz="2800" dirty="0" err="1" smtClean="0">
                <a:latin typeface=".VnTime" pitchFamily="34" charset="0"/>
              </a:rPr>
              <a:t>nã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t¨ng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khi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dßng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t¶i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t¨ng</a:t>
            </a:r>
            <a:r>
              <a:rPr lang="en-US" sz="2800" dirty="0" smtClean="0">
                <a:latin typeface=".VnTime" pitchFamily="34" charset="0"/>
              </a:rPr>
              <a:t>. §</a:t>
            </a:r>
            <a:r>
              <a:rPr lang="en-US" sz="2800" dirty="0" err="1" smtClean="0">
                <a:latin typeface=".VnTime" pitchFamily="34" charset="0"/>
              </a:rPr>
              <a:t>iÒu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nµy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cã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thÓ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coi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tư­¬ng</a:t>
            </a:r>
            <a:r>
              <a:rPr lang="en-US" sz="2800" dirty="0" smtClean="0">
                <a:latin typeface=".VnTime" pitchFamily="34" charset="0"/>
              </a:rPr>
              <a:t> ®­</a:t>
            </a:r>
            <a:r>
              <a:rPr lang="en-US" sz="2800" dirty="0" err="1" smtClean="0">
                <a:latin typeface=".VnTime" pitchFamily="34" charset="0"/>
              </a:rPr>
              <a:t>ư¬ng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như</a:t>
            </a:r>
            <a:r>
              <a:rPr lang="en-US" sz="2800" dirty="0" smtClean="0">
                <a:latin typeface=".VnTime" pitchFamily="34" charset="0"/>
              </a:rPr>
              <a:t>­ </a:t>
            </a:r>
            <a:r>
              <a:rPr lang="en-US" sz="2800" dirty="0" err="1" smtClean="0">
                <a:latin typeface=".VnTime" pitchFamily="34" charset="0"/>
              </a:rPr>
              <a:t>tõ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th«ng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bÞ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gi¶m</a:t>
            </a:r>
            <a:r>
              <a:rPr lang="en-US" sz="2800" dirty="0" smtClean="0">
                <a:latin typeface=".VnTime" pitchFamily="34" charset="0"/>
              </a:rPr>
              <a:t>. Do ®ã, </a:t>
            </a:r>
            <a:r>
              <a:rPr lang="en-US" sz="2800" dirty="0" err="1" smtClean="0">
                <a:latin typeface=".VnTime" pitchFamily="34" charset="0"/>
              </a:rPr>
              <a:t>ngoµi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sôt</a:t>
            </a:r>
            <a:r>
              <a:rPr lang="en-US" sz="2800" dirty="0" smtClean="0">
                <a:latin typeface=".VnTime" pitchFamily="34" charset="0"/>
              </a:rPr>
              <a:t> ¸p </a:t>
            </a:r>
            <a:r>
              <a:rPr lang="en-US" sz="2800" dirty="0" err="1" smtClean="0">
                <a:latin typeface=".VnTime" pitchFamily="34" charset="0"/>
              </a:rPr>
              <a:t>bªn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trong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cuén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d©y</a:t>
            </a:r>
            <a:r>
              <a:rPr lang="en-US" sz="2800" dirty="0" smtClean="0">
                <a:latin typeface=".VnTime" pitchFamily="34" charset="0"/>
              </a:rPr>
              <a:t> stator,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¸p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ph¸t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cßn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bÞ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gi¶m</a:t>
            </a:r>
            <a:r>
              <a:rPr lang="en-US" sz="2800" dirty="0" smtClean="0">
                <a:latin typeface=".VnTime" pitchFamily="34" charset="0"/>
              </a:rPr>
              <a:t> do </a:t>
            </a:r>
            <a:r>
              <a:rPr lang="en-US" sz="2800" dirty="0" err="1" smtClean="0">
                <a:latin typeface=".VnTime" pitchFamily="34" charset="0"/>
              </a:rPr>
              <a:t>tõ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th«ng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ph¸t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bÞ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gi¶m</a:t>
            </a:r>
            <a:r>
              <a:rPr lang="en-US" sz="2800" dirty="0" smtClean="0">
                <a:latin typeface=".VnTime" pitchFamily="34" charset="0"/>
              </a:rPr>
              <a:t>. Do ®ã, ®</a:t>
            </a:r>
            <a:r>
              <a:rPr lang="en-US" sz="2800" dirty="0" err="1" smtClean="0">
                <a:latin typeface=".VnTime" pitchFamily="34" charset="0"/>
              </a:rPr>
              <a:t>Æc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tÝnh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ngoµi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cña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dèc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h¬n</a:t>
            </a:r>
            <a:r>
              <a:rPr lang="en-US" sz="2800" dirty="0" smtClean="0">
                <a:latin typeface=".VnTime" pitchFamily="34" charset="0"/>
              </a:rPr>
              <a:t>. </a:t>
            </a:r>
          </a:p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274638"/>
            <a:ext cx="7772400" cy="6699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2. Hình thành và ổn áp máy phát điện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69342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990600" y="274638"/>
            <a:ext cx="7772400" cy="6699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2. Hình thành và ổn áp máy phát điện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794669" y="1692275"/>
            <a:ext cx="2092325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1" y="2133600"/>
            <a:ext cx="5613399" cy="3749675"/>
            <a:chOff x="2159001" y="2193925"/>
            <a:chExt cx="5613399" cy="3749675"/>
          </a:xfrm>
        </p:grpSpPr>
        <p:sp>
          <p:nvSpPr>
            <p:cNvPr id="5125" name="Line 5"/>
            <p:cNvSpPr>
              <a:spLocks noChangeShapeType="1"/>
            </p:cNvSpPr>
            <p:nvPr/>
          </p:nvSpPr>
          <p:spPr bwMode="auto">
            <a:xfrm flipV="1">
              <a:off x="2794000" y="2651125"/>
              <a:ext cx="0" cy="2425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2811463" y="5086350"/>
              <a:ext cx="3606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2811463" y="3376613"/>
              <a:ext cx="49609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2794000" y="2597150"/>
              <a:ext cx="3487738" cy="2551113"/>
            </a:xfrm>
            <a:custGeom>
              <a:avLst/>
              <a:gdLst>
                <a:gd name="T0" fmla="*/ 0 w 4120"/>
                <a:gd name="T1" fmla="*/ 2505 h 2565"/>
                <a:gd name="T2" fmla="*/ 96 w 4120"/>
                <a:gd name="T3" fmla="*/ 2412 h 2565"/>
                <a:gd name="T4" fmla="*/ 117 w 4120"/>
                <a:gd name="T5" fmla="*/ 2397 h 2565"/>
                <a:gd name="T6" fmla="*/ 200 w 4120"/>
                <a:gd name="T7" fmla="*/ 2193 h 2565"/>
                <a:gd name="T8" fmla="*/ 920 w 4120"/>
                <a:gd name="T9" fmla="*/ 165 h 2565"/>
                <a:gd name="T10" fmla="*/ 1620 w 4120"/>
                <a:gd name="T11" fmla="*/ 1205 h 2565"/>
                <a:gd name="T12" fmla="*/ 2360 w 4120"/>
                <a:gd name="T13" fmla="*/ 493 h 2565"/>
                <a:gd name="T14" fmla="*/ 3060 w 4120"/>
                <a:gd name="T15" fmla="*/ 1005 h 2565"/>
                <a:gd name="T16" fmla="*/ 3760 w 4120"/>
                <a:gd name="T17" fmla="*/ 645 h 2565"/>
                <a:gd name="T18" fmla="*/ 4120 w 4120"/>
                <a:gd name="T19" fmla="*/ 72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0" h="2565">
                  <a:moveTo>
                    <a:pt x="0" y="2505"/>
                  </a:moveTo>
                  <a:cubicBezTo>
                    <a:pt x="16" y="2493"/>
                    <a:pt x="76" y="2430"/>
                    <a:pt x="96" y="2412"/>
                  </a:cubicBezTo>
                  <a:cubicBezTo>
                    <a:pt x="116" y="2394"/>
                    <a:pt x="100" y="2433"/>
                    <a:pt x="117" y="2397"/>
                  </a:cubicBezTo>
                  <a:cubicBezTo>
                    <a:pt x="134" y="2361"/>
                    <a:pt x="66" y="2565"/>
                    <a:pt x="200" y="2193"/>
                  </a:cubicBezTo>
                  <a:cubicBezTo>
                    <a:pt x="334" y="1821"/>
                    <a:pt x="683" y="330"/>
                    <a:pt x="920" y="165"/>
                  </a:cubicBezTo>
                  <a:cubicBezTo>
                    <a:pt x="1157" y="0"/>
                    <a:pt x="1380" y="1150"/>
                    <a:pt x="1620" y="1205"/>
                  </a:cubicBezTo>
                  <a:cubicBezTo>
                    <a:pt x="1860" y="1260"/>
                    <a:pt x="2120" y="526"/>
                    <a:pt x="2360" y="493"/>
                  </a:cubicBezTo>
                  <a:cubicBezTo>
                    <a:pt x="2600" y="460"/>
                    <a:pt x="2827" y="980"/>
                    <a:pt x="3060" y="1005"/>
                  </a:cubicBezTo>
                  <a:cubicBezTo>
                    <a:pt x="3293" y="1030"/>
                    <a:pt x="3583" y="692"/>
                    <a:pt x="3760" y="645"/>
                  </a:cubicBezTo>
                  <a:cubicBezTo>
                    <a:pt x="3937" y="598"/>
                    <a:pt x="4045" y="708"/>
                    <a:pt x="4120" y="725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895600" y="2590800"/>
              <a:ext cx="59213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dirty="0" smtClean="0">
                  <a:latin typeface=".VnTime" pitchFamily="34" charset="0"/>
                </a:rPr>
                <a:t>I</a:t>
              </a:r>
              <a:r>
                <a:rPr lang="en-US" baseline="-25000" dirty="0" smtClean="0">
                  <a:latin typeface=".VnTime" pitchFamily="34" charset="0"/>
                </a:rPr>
                <a:t>KT</a:t>
              </a:r>
              <a:endParaRPr lang="en-US" sz="1800" dirty="0">
                <a:latin typeface=".VnTime" pitchFamily="34" charset="0"/>
              </a:endParaRP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6062663" y="4649788"/>
              <a:ext cx="59213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.VnTime" pitchFamily="34" charset="0"/>
                </a:rPr>
                <a:t>t</a:t>
              </a: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5707063" y="3198813"/>
              <a:ext cx="6937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5519738" y="3536950"/>
              <a:ext cx="863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6096000" y="2701925"/>
              <a:ext cx="0" cy="1133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6096000" y="3536950"/>
              <a:ext cx="0" cy="21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6096000" y="2921000"/>
              <a:ext cx="0" cy="258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6078538" y="2762250"/>
              <a:ext cx="6270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>
                  <a:latin typeface=".VnTime" pitchFamily="34" charset="0"/>
                </a:rPr>
                <a:t>2a</a:t>
              </a: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5605463" y="3378200"/>
              <a:ext cx="0" cy="2425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4064000" y="5486400"/>
              <a:ext cx="627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dirty="0" err="1">
                  <a:latin typeface=".VnTime" pitchFamily="34" charset="0"/>
                </a:rPr>
                <a:t>t</a:t>
              </a:r>
              <a:r>
                <a:rPr lang="en-US" sz="2000" baseline="-25000" dirty="0" err="1">
                  <a:latin typeface=".VnTime" pitchFamily="34" charset="0"/>
                </a:rPr>
                <a:t>K</a:t>
              </a:r>
              <a:r>
                <a:rPr lang="en-US" sz="2000" baseline="-25000" dirty="0">
                  <a:latin typeface=".VnTime" pitchFamily="34" charset="0"/>
                </a:rPr>
                <a:t>§</a:t>
              </a:r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3014663" y="5167313"/>
              <a:ext cx="625475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000" dirty="0" err="1">
                  <a:latin typeface=".VnTime" pitchFamily="34" charset="0"/>
                </a:rPr>
                <a:t>t</a:t>
              </a:r>
              <a:r>
                <a:rPr lang="en-US" sz="2000" baseline="-25000" dirty="0" err="1">
                  <a:latin typeface=".VnTime" pitchFamily="34" charset="0"/>
                </a:rPr>
                <a:t>max</a:t>
              </a:r>
              <a:endParaRPr lang="en-US" sz="2000" baseline="-25000" dirty="0">
                <a:latin typeface=".VnTime" pitchFamily="34" charset="0"/>
              </a:endParaRPr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3606800" y="2921000"/>
              <a:ext cx="0" cy="2665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2794000" y="4710113"/>
              <a:ext cx="0" cy="1173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3370263" y="5407025"/>
              <a:ext cx="236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H="1">
              <a:off x="2811463" y="5407025"/>
              <a:ext cx="2873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 flipH="1">
              <a:off x="2794000" y="5745163"/>
              <a:ext cx="1354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4437063" y="5724525"/>
              <a:ext cx="1168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286000" y="4849813"/>
              <a:ext cx="627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dirty="0" smtClean="0">
                  <a:latin typeface=".VnTime" pitchFamily="34" charset="0"/>
                </a:rPr>
                <a:t>I</a:t>
              </a:r>
              <a:r>
                <a:rPr lang="en-US" baseline="-25000" dirty="0" smtClean="0">
                  <a:latin typeface=".VnTime" pitchFamily="34" charset="0"/>
                </a:rPr>
                <a:t>KT</a:t>
              </a:r>
              <a:r>
                <a:rPr lang="en-US" sz="1800" baseline="-25000" dirty="0" smtClean="0">
                  <a:latin typeface=".VnTime" pitchFamily="34" charset="0"/>
                </a:rPr>
                <a:t>B</a:t>
              </a:r>
              <a:r>
                <a:rPr lang="en-US" sz="1800" baseline="-25000" dirty="0">
                  <a:latin typeface=".VnTime" pitchFamily="34" charset="0"/>
                </a:rPr>
                <a:t>§</a:t>
              </a:r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159001" y="3140075"/>
              <a:ext cx="8715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dirty="0" smtClean="0">
                  <a:latin typeface=".VnTime" pitchFamily="34" charset="0"/>
                </a:rPr>
                <a:t>I</a:t>
              </a:r>
              <a:r>
                <a:rPr lang="en-US" baseline="-25000" dirty="0" smtClean="0">
                  <a:latin typeface=".VnTime" pitchFamily="34" charset="0"/>
                </a:rPr>
                <a:t>XKTL</a:t>
              </a:r>
              <a:endParaRPr lang="en-US" sz="1800" baseline="-25000" dirty="0">
                <a:latin typeface=".VnTime" pitchFamily="34" charset="0"/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819400" y="3467100"/>
              <a:ext cx="4140200" cy="1562100"/>
            </a:xfrm>
            <a:custGeom>
              <a:avLst/>
              <a:gdLst>
                <a:gd name="T0" fmla="*/ 0 w 3520"/>
                <a:gd name="T1" fmla="*/ 984 h 984"/>
                <a:gd name="T2" fmla="*/ 2024 w 3520"/>
                <a:gd name="T3" fmla="*/ 208 h 984"/>
                <a:gd name="T4" fmla="*/ 3520 w 3520"/>
                <a:gd name="T5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0" h="984">
                  <a:moveTo>
                    <a:pt x="0" y="984"/>
                  </a:moveTo>
                  <a:cubicBezTo>
                    <a:pt x="337" y="855"/>
                    <a:pt x="1437" y="372"/>
                    <a:pt x="2024" y="208"/>
                  </a:cubicBezTo>
                  <a:cubicBezTo>
                    <a:pt x="2611" y="44"/>
                    <a:pt x="3208" y="43"/>
                    <a:pt x="352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3640138" y="2193925"/>
              <a:ext cx="652462" cy="5683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5867400" y="1600199"/>
            <a:ext cx="2895600" cy="3825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50%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T=L/R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89869" y="2641600"/>
            <a:ext cx="872331" cy="835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2802732" y="2964654"/>
            <a:ext cx="643732" cy="546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2989263" y="2064542"/>
            <a:ext cx="2438399" cy="90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1628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257800"/>
            <a:ext cx="684717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mạch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quá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áp</a:t>
            </a:r>
            <a:endParaRPr lang="vi-VN" sz="2800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28763"/>
            <a:ext cx="84867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1628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172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lỗi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14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21722"/>
            <a:ext cx="7654925" cy="489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1628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03300"/>
            <a:ext cx="7162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dạng</a:t>
            </a:r>
            <a:r>
              <a:rPr lang="en-US" sz="2800" b="1" dirty="0"/>
              <a:t> </a:t>
            </a:r>
            <a:r>
              <a:rPr lang="en-US" sz="2800" b="1" dirty="0" err="1"/>
              <a:t>lỗi</a:t>
            </a:r>
            <a:r>
              <a:rPr lang="en-US" sz="2800" b="1" dirty="0"/>
              <a:t> </a:t>
            </a:r>
            <a:r>
              <a:rPr lang="en-US" sz="2800" b="1" dirty="0" err="1"/>
              <a:t>điện</a:t>
            </a:r>
            <a:r>
              <a:rPr lang="en-US" sz="2800" b="1" dirty="0"/>
              <a:t> </a:t>
            </a:r>
            <a:r>
              <a:rPr lang="en-US" sz="2800" b="1" dirty="0" err="1"/>
              <a:t>áp</a:t>
            </a:r>
            <a:r>
              <a:rPr lang="en-US" sz="2800" b="1" dirty="0"/>
              <a:t> </a:t>
            </a:r>
            <a:r>
              <a:rPr lang="en-US" sz="2800" b="1" dirty="0" err="1"/>
              <a:t>điển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15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76400"/>
            <a:ext cx="75438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1628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8100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hạn</a:t>
            </a:r>
            <a:endParaRPr lang="vi-VN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257800"/>
            <a:ext cx="684717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mạch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quá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áp</a:t>
            </a:r>
            <a:endParaRPr lang="vi-VN" sz="2800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95230"/>
            <a:ext cx="4614862" cy="351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do </a:t>
            </a:r>
            <a:r>
              <a:rPr lang="en-US" sz="2400" dirty="0" err="1">
                <a:solidFill>
                  <a:srgbClr val="FF0000"/>
                </a:solidFill>
              </a:rPr>
              <a:t>nối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nhầm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điện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áp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dây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52292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257800"/>
            <a:ext cx="684717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mạch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quá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áp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1100" y="457200"/>
            <a:ext cx="7457605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3.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quá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7493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53340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quá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117600"/>
            <a:ext cx="7010400" cy="91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 </a:t>
            </a:r>
            <a:r>
              <a:rPr lang="en-US" dirty="0" err="1" smtClean="0">
                <a:solidFill>
                  <a:srgbClr val="FF0000"/>
                </a:solidFill>
              </a:rPr>
              <a:t>đứt</a:t>
            </a:r>
            <a:r>
              <a:rPr lang="en-US" dirty="0" smtClean="0">
                <a:solidFill>
                  <a:srgbClr val="FF0000"/>
                </a:solidFill>
              </a:rPr>
              <a:t> hay </a:t>
            </a:r>
            <a:r>
              <a:rPr lang="en-US" dirty="0" err="1" smtClean="0">
                <a:solidFill>
                  <a:srgbClr val="FF0000"/>
                </a:solidFill>
              </a:rPr>
              <a:t>tăng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tính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4</a:t>
            </a:r>
            <a:r>
              <a:rPr lang="en-US" dirty="0" smtClean="0">
                <a:sym typeface="Symbol"/>
              </a:rPr>
              <a:t>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648200" cy="267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49705"/>
            <a:ext cx="6515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96200" y="2133600"/>
            <a:ext cx="105597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mạch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quá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áp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81100" y="304800"/>
            <a:ext cx="7457605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3. Một số dạng quá áp và bảo vệ</a:t>
            </a:r>
            <a:endParaRPr lang="vi-VN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15000" y="2678852"/>
            <a:ext cx="1600200" cy="15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Lỗi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thường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gặp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15000" y="3657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00600" y="3657600"/>
            <a:ext cx="990600" cy="60875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04800"/>
            <a:ext cx="7457605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quá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137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Nguyên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 (</a:t>
            </a:r>
            <a:r>
              <a:rPr lang="en-US" sz="2800" b="1" i="1" dirty="0" err="1" smtClean="0"/>
              <a:t>không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phải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xung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gai</a:t>
            </a:r>
            <a:r>
              <a:rPr lang="en-US" sz="2800" b="1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6850" y="1663700"/>
            <a:ext cx="1117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NU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max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1397000" y="2133600"/>
            <a:ext cx="914400" cy="838200"/>
          </a:xfrm>
          <a:prstGeom prst="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Isosceles Triangle 9"/>
          <p:cNvSpPr/>
          <p:nvPr/>
        </p:nvSpPr>
        <p:spPr>
          <a:xfrm rot="5400000">
            <a:off x="1397000" y="3390900"/>
            <a:ext cx="914400" cy="838200"/>
          </a:xfrm>
          <a:prstGeom prst="triangl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lowchart: Delay 6"/>
          <p:cNvSpPr/>
          <p:nvPr/>
        </p:nvSpPr>
        <p:spPr>
          <a:xfrm>
            <a:off x="3194989" y="2667000"/>
            <a:ext cx="914400" cy="914400"/>
          </a:xfrm>
          <a:prstGeom prst="flowChartDelay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2260599" y="2552700"/>
            <a:ext cx="934389" cy="342900"/>
          </a:xfrm>
          <a:custGeom>
            <a:avLst/>
            <a:gdLst>
              <a:gd name="connsiteX0" fmla="*/ 0 w 901700"/>
              <a:gd name="connsiteY0" fmla="*/ 0 h 368300"/>
              <a:gd name="connsiteX1" fmla="*/ 546100 w 901700"/>
              <a:gd name="connsiteY1" fmla="*/ 0 h 368300"/>
              <a:gd name="connsiteX2" fmla="*/ 546100 w 901700"/>
              <a:gd name="connsiteY2" fmla="*/ 368300 h 368300"/>
              <a:gd name="connsiteX3" fmla="*/ 901700 w 901700"/>
              <a:gd name="connsiteY3" fmla="*/ 368300 h 368300"/>
              <a:gd name="connsiteX4" fmla="*/ 901700 w 901700"/>
              <a:gd name="connsiteY4" fmla="*/ 3556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700" h="368300">
                <a:moveTo>
                  <a:pt x="0" y="0"/>
                </a:moveTo>
                <a:lnTo>
                  <a:pt x="546100" y="0"/>
                </a:lnTo>
                <a:lnTo>
                  <a:pt x="546100" y="368300"/>
                </a:lnTo>
                <a:lnTo>
                  <a:pt x="901700" y="368300"/>
                </a:lnTo>
                <a:lnTo>
                  <a:pt x="901700" y="355600"/>
                </a:ln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 flipV="1">
            <a:off x="2260597" y="3352800"/>
            <a:ext cx="934389" cy="457200"/>
          </a:xfrm>
          <a:custGeom>
            <a:avLst/>
            <a:gdLst>
              <a:gd name="connsiteX0" fmla="*/ 0 w 901700"/>
              <a:gd name="connsiteY0" fmla="*/ 0 h 368300"/>
              <a:gd name="connsiteX1" fmla="*/ 546100 w 901700"/>
              <a:gd name="connsiteY1" fmla="*/ 0 h 368300"/>
              <a:gd name="connsiteX2" fmla="*/ 546100 w 901700"/>
              <a:gd name="connsiteY2" fmla="*/ 368300 h 368300"/>
              <a:gd name="connsiteX3" fmla="*/ 901700 w 901700"/>
              <a:gd name="connsiteY3" fmla="*/ 368300 h 368300"/>
              <a:gd name="connsiteX4" fmla="*/ 901700 w 901700"/>
              <a:gd name="connsiteY4" fmla="*/ 3556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700" h="368300">
                <a:moveTo>
                  <a:pt x="0" y="0"/>
                </a:moveTo>
                <a:lnTo>
                  <a:pt x="546100" y="0"/>
                </a:lnTo>
                <a:lnTo>
                  <a:pt x="546100" y="368300"/>
                </a:lnTo>
                <a:lnTo>
                  <a:pt x="901700" y="368300"/>
                </a:lnTo>
                <a:lnTo>
                  <a:pt x="901700" y="355600"/>
                </a:ln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1181100" y="2679700"/>
            <a:ext cx="266700" cy="889000"/>
          </a:xfrm>
          <a:custGeom>
            <a:avLst/>
            <a:gdLst>
              <a:gd name="connsiteX0" fmla="*/ 241300 w 266700"/>
              <a:gd name="connsiteY0" fmla="*/ 0 h 889000"/>
              <a:gd name="connsiteX1" fmla="*/ 0 w 266700"/>
              <a:gd name="connsiteY1" fmla="*/ 0 h 889000"/>
              <a:gd name="connsiteX2" fmla="*/ 0 w 266700"/>
              <a:gd name="connsiteY2" fmla="*/ 876300 h 889000"/>
              <a:gd name="connsiteX3" fmla="*/ 266700 w 266700"/>
              <a:gd name="connsiteY3" fmla="*/ 876300 h 889000"/>
              <a:gd name="connsiteX4" fmla="*/ 266700 w 266700"/>
              <a:gd name="connsiteY4" fmla="*/ 889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889000">
                <a:moveTo>
                  <a:pt x="241300" y="0"/>
                </a:moveTo>
                <a:lnTo>
                  <a:pt x="0" y="0"/>
                </a:lnTo>
                <a:lnTo>
                  <a:pt x="0" y="876300"/>
                </a:lnTo>
                <a:lnTo>
                  <a:pt x="266700" y="876300"/>
                </a:lnTo>
                <a:lnTo>
                  <a:pt x="266700" y="889000"/>
                </a:ln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2209800"/>
            <a:ext cx="97790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4114800"/>
            <a:ext cx="97790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09389" y="3124200"/>
            <a:ext cx="615011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10200" y="2552700"/>
            <a:ext cx="3429000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10200" y="3733800"/>
            <a:ext cx="3429000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4800600"/>
            <a:ext cx="3429000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6159500" y="1968500"/>
            <a:ext cx="2311400" cy="584200"/>
          </a:xfrm>
          <a:custGeom>
            <a:avLst/>
            <a:gdLst>
              <a:gd name="connsiteX0" fmla="*/ 0 w 2311400"/>
              <a:gd name="connsiteY0" fmla="*/ 584200 h 584200"/>
              <a:gd name="connsiteX1" fmla="*/ 0 w 2311400"/>
              <a:gd name="connsiteY1" fmla="*/ 0 h 584200"/>
              <a:gd name="connsiteX2" fmla="*/ 2311400 w 2311400"/>
              <a:gd name="connsiteY2" fmla="*/ 0 h 584200"/>
              <a:gd name="connsiteX3" fmla="*/ 2311400 w 2311400"/>
              <a:gd name="connsiteY3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400" h="584200">
                <a:moveTo>
                  <a:pt x="0" y="584200"/>
                </a:moveTo>
                <a:lnTo>
                  <a:pt x="0" y="0"/>
                </a:lnTo>
                <a:lnTo>
                  <a:pt x="2311400" y="0"/>
                </a:lnTo>
                <a:lnTo>
                  <a:pt x="2311400" y="0"/>
                </a:lnTo>
              </a:path>
            </a:pathLst>
          </a:cu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 flipH="1">
            <a:off x="5334000" y="3149600"/>
            <a:ext cx="2311400" cy="584200"/>
          </a:xfrm>
          <a:custGeom>
            <a:avLst/>
            <a:gdLst>
              <a:gd name="connsiteX0" fmla="*/ 0 w 2311400"/>
              <a:gd name="connsiteY0" fmla="*/ 584200 h 584200"/>
              <a:gd name="connsiteX1" fmla="*/ 0 w 2311400"/>
              <a:gd name="connsiteY1" fmla="*/ 0 h 584200"/>
              <a:gd name="connsiteX2" fmla="*/ 2311400 w 2311400"/>
              <a:gd name="connsiteY2" fmla="*/ 0 h 584200"/>
              <a:gd name="connsiteX3" fmla="*/ 2311400 w 2311400"/>
              <a:gd name="connsiteY3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400" h="584200">
                <a:moveTo>
                  <a:pt x="0" y="584200"/>
                </a:moveTo>
                <a:lnTo>
                  <a:pt x="0" y="0"/>
                </a:lnTo>
                <a:lnTo>
                  <a:pt x="2311400" y="0"/>
                </a:lnTo>
                <a:lnTo>
                  <a:pt x="2311400" y="0"/>
                </a:lnTo>
              </a:path>
            </a:pathLst>
          </a:cu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 rot="5400000">
            <a:off x="6600825" y="3756025"/>
            <a:ext cx="603250" cy="1485900"/>
          </a:xfrm>
          <a:custGeom>
            <a:avLst/>
            <a:gdLst>
              <a:gd name="connsiteX0" fmla="*/ 241300 w 266700"/>
              <a:gd name="connsiteY0" fmla="*/ 0 h 889000"/>
              <a:gd name="connsiteX1" fmla="*/ 0 w 266700"/>
              <a:gd name="connsiteY1" fmla="*/ 0 h 889000"/>
              <a:gd name="connsiteX2" fmla="*/ 0 w 266700"/>
              <a:gd name="connsiteY2" fmla="*/ 876300 h 889000"/>
              <a:gd name="connsiteX3" fmla="*/ 266700 w 266700"/>
              <a:gd name="connsiteY3" fmla="*/ 876300 h 889000"/>
              <a:gd name="connsiteX4" fmla="*/ 266700 w 266700"/>
              <a:gd name="connsiteY4" fmla="*/ 889000 h 889000"/>
              <a:gd name="connsiteX0" fmla="*/ 258144 w 266700"/>
              <a:gd name="connsiteY0" fmla="*/ 0 h 889000"/>
              <a:gd name="connsiteX1" fmla="*/ 0 w 266700"/>
              <a:gd name="connsiteY1" fmla="*/ 0 h 889000"/>
              <a:gd name="connsiteX2" fmla="*/ 0 w 266700"/>
              <a:gd name="connsiteY2" fmla="*/ 876300 h 889000"/>
              <a:gd name="connsiteX3" fmla="*/ 266700 w 266700"/>
              <a:gd name="connsiteY3" fmla="*/ 876300 h 889000"/>
              <a:gd name="connsiteX4" fmla="*/ 266700 w 266700"/>
              <a:gd name="connsiteY4" fmla="*/ 889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889000">
                <a:moveTo>
                  <a:pt x="258144" y="0"/>
                </a:moveTo>
                <a:lnTo>
                  <a:pt x="0" y="0"/>
                </a:lnTo>
                <a:lnTo>
                  <a:pt x="0" y="876300"/>
                </a:lnTo>
                <a:lnTo>
                  <a:pt x="266700" y="876300"/>
                </a:lnTo>
                <a:lnTo>
                  <a:pt x="266700" y="889000"/>
                </a:ln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7" name="Straight Connector 26"/>
          <p:cNvCxnSpPr>
            <a:stCxn id="21" idx="0"/>
          </p:cNvCxnSpPr>
          <p:nvPr/>
        </p:nvCxnSpPr>
        <p:spPr>
          <a:xfrm>
            <a:off x="6159500" y="2552700"/>
            <a:ext cx="0" cy="19462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1"/>
          </p:cNvCxnSpPr>
          <p:nvPr/>
        </p:nvCxnSpPr>
        <p:spPr>
          <a:xfrm>
            <a:off x="7645400" y="3149600"/>
            <a:ext cx="0" cy="16922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101600" y="3587750"/>
            <a:ext cx="10795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NU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min</a:t>
            </a:r>
            <a:endParaRPr lang="vi-VN" sz="2800" dirty="0">
              <a:solidFill>
                <a:srgbClr val="0000CC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58800" y="3124200"/>
            <a:ext cx="615011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8206905" y="2057400"/>
            <a:ext cx="91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vào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181505" y="3225800"/>
            <a:ext cx="91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vào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181505" y="4279900"/>
            <a:ext cx="91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vào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1749" y="2616200"/>
            <a:ext cx="114206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U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vào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267104" y="4826000"/>
            <a:ext cx="120379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NU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max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791200" y="4854575"/>
            <a:ext cx="111125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NU</a:t>
            </a:r>
            <a:r>
              <a:rPr lang="en-US" sz="2800" baseline="-25000" dirty="0" err="1" smtClean="0">
                <a:solidFill>
                  <a:srgbClr val="0000CC"/>
                </a:solidFill>
              </a:rPr>
              <a:t>min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4071289" y="2514600"/>
            <a:ext cx="91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U</a:t>
            </a:r>
            <a:r>
              <a:rPr lang="en-US" sz="2800" baseline="-25000" dirty="0" smtClean="0">
                <a:solidFill>
                  <a:srgbClr val="0000CC"/>
                </a:solidFill>
              </a:rPr>
              <a:t>BV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57200" y="5257800"/>
            <a:ext cx="4267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>
                <a:solidFill>
                  <a:srgbClr val="0000CC"/>
                </a:solidFill>
              </a:rPr>
              <a:t>U</a:t>
            </a:r>
            <a:r>
              <a:rPr lang="en-US" sz="2400" baseline="-25000" dirty="0" err="1" smtClean="0">
                <a:solidFill>
                  <a:srgbClr val="0000CC"/>
                </a:solidFill>
              </a:rPr>
              <a:t>vào</a:t>
            </a:r>
            <a:r>
              <a:rPr lang="en-US" sz="2400" dirty="0" smtClean="0">
                <a:solidFill>
                  <a:srgbClr val="0000CC"/>
                </a:solidFill>
              </a:rPr>
              <a:t> : </a:t>
            </a:r>
            <a:r>
              <a:rPr lang="en-US" sz="2400" dirty="0" err="1" smtClean="0">
                <a:solidFill>
                  <a:srgbClr val="0000CC"/>
                </a:solidFill>
              </a:rPr>
              <a:t>Tín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hiệu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đóng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cắt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đèn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40194" y="4495800"/>
            <a:ext cx="4993806" cy="92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>
                <a:solidFill>
                  <a:srgbClr val="0000CC"/>
                </a:solidFill>
              </a:rPr>
              <a:t>NU</a:t>
            </a:r>
            <a:r>
              <a:rPr lang="en-US" sz="2400" baseline="-25000" dirty="0" err="1" smtClean="0">
                <a:solidFill>
                  <a:srgbClr val="0000CC"/>
                </a:solidFill>
              </a:rPr>
              <a:t>min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</a:rPr>
              <a:t>NU</a:t>
            </a:r>
            <a:r>
              <a:rPr lang="en-US" sz="2400" baseline="-25000" dirty="0" err="1" smtClean="0">
                <a:solidFill>
                  <a:srgbClr val="0000CC"/>
                </a:solidFill>
              </a:rPr>
              <a:t>max</a:t>
            </a:r>
            <a:r>
              <a:rPr lang="en-US" sz="2400" dirty="0" smtClean="0">
                <a:solidFill>
                  <a:srgbClr val="0000CC"/>
                </a:solidFill>
              </a:rPr>
              <a:t> : </a:t>
            </a:r>
            <a:r>
              <a:rPr lang="en-US" sz="2400" dirty="0" err="1" smtClean="0">
                <a:solidFill>
                  <a:srgbClr val="0000CC"/>
                </a:solidFill>
              </a:rPr>
              <a:t>Tín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hiệu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ngưỡng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thấp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và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ngưỡng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cao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đóng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cắt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đèn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96850" y="5588000"/>
            <a:ext cx="8899055" cy="8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Theo </a:t>
            </a:r>
            <a:r>
              <a:rPr lang="en-US" sz="2400" dirty="0" err="1" smtClean="0">
                <a:solidFill>
                  <a:srgbClr val="FF0000"/>
                </a:solidFill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tắc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này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đóng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điện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vùng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điện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áp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ngưỡng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min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pham</a:t>
            </a:r>
            <a:r>
              <a:rPr lang="en-US" sz="2400" dirty="0" smtClean="0">
                <a:solidFill>
                  <a:srgbClr val="FF0000"/>
                </a:solidFill>
              </a:rPr>
              <a:t> vi </a:t>
            </a:r>
            <a:r>
              <a:rPr lang="en-US" sz="2400" dirty="0" err="1" smtClean="0">
                <a:solidFill>
                  <a:srgbClr val="FF0000"/>
                </a:solidFill>
              </a:rPr>
              <a:t>đó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điện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quát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tầu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tầu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ECE4-C1EC-4687-BD6F-74F7EF1E4FDD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62" y="1828800"/>
            <a:ext cx="1677178" cy="115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93577"/>
            <a:ext cx="743862" cy="18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1844"/>
            <a:ext cx="2355653" cy="84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0"/>
            <a:ext cx="918210" cy="155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51299"/>
            <a:ext cx="1141636" cy="181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44" y="4234659"/>
            <a:ext cx="164125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752600" y="2978944"/>
            <a:ext cx="1934031" cy="165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67531" y="2978944"/>
            <a:ext cx="838200" cy="14406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3012438"/>
            <a:ext cx="0" cy="12222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70572" y="3012438"/>
            <a:ext cx="1277828" cy="12222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16640" y="2953544"/>
            <a:ext cx="2455760" cy="12811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438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0104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xung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</a:t>
            </a:r>
            <a:r>
              <a:rPr lang="en-US" sz="2800" b="1" dirty="0" smtClean="0"/>
              <a:t> (</a:t>
            </a:r>
            <a:r>
              <a:rPr lang="en-US" sz="2800" b="1" i="1" dirty="0" err="1" smtClean="0"/>
              <a:t>xung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gai</a:t>
            </a:r>
            <a:r>
              <a:rPr lang="en-US" sz="2800" b="1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257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mạch</a:t>
            </a:r>
            <a:r>
              <a:rPr lang="en-US" sz="2800" dirty="0" smtClean="0">
                <a:solidFill>
                  <a:srgbClr val="0000CC"/>
                </a:solidFill>
              </a:rPr>
              <a:t> hay </a:t>
            </a:r>
            <a:r>
              <a:rPr lang="en-US" sz="2800" dirty="0" err="1" smtClean="0">
                <a:solidFill>
                  <a:srgbClr val="0000CC"/>
                </a:solidFill>
              </a:rPr>
              <a:t>thiết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xung</a:t>
            </a:r>
            <a:r>
              <a:rPr lang="en-US" sz="2800" dirty="0" smtClean="0">
                <a:solidFill>
                  <a:srgbClr val="0000CC"/>
                </a:solidFill>
              </a:rPr>
              <a:t> ở </a:t>
            </a:r>
            <a:r>
              <a:rPr lang="en-US" sz="2800" dirty="0" err="1" smtClean="0">
                <a:solidFill>
                  <a:srgbClr val="0000CC"/>
                </a:solidFill>
              </a:rPr>
              <a:t>mục</a:t>
            </a:r>
            <a:r>
              <a:rPr lang="en-US" sz="2800" dirty="0" smtClean="0">
                <a:solidFill>
                  <a:srgbClr val="0000CC"/>
                </a:solidFill>
              </a:rPr>
              <a:t> 4</a:t>
            </a:r>
            <a:endParaRPr lang="vi-VN" sz="2800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70246"/>
            <a:ext cx="4800600" cy="31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9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438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0104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Nhận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xét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endParaRPr lang="en-US" sz="28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9050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Quá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áp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tạm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thời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quá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áp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dài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hạn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nguyên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lý</a:t>
            </a:r>
            <a:r>
              <a:rPr lang="en-US" sz="2800" dirty="0" smtClean="0">
                <a:solidFill>
                  <a:srgbClr val="0000CC"/>
                </a:solidFill>
              </a:rPr>
              <a:t> ở slide 19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00CC"/>
                </a:solidFill>
              </a:rPr>
              <a:t>Bảo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xung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gai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varistor</a:t>
            </a:r>
            <a:r>
              <a:rPr lang="en-US" sz="2800" dirty="0" smtClean="0">
                <a:solidFill>
                  <a:srgbClr val="0000CC"/>
                </a:solidFill>
              </a:rPr>
              <a:t> hay </a:t>
            </a:r>
            <a:r>
              <a:rPr lang="en-US" sz="2800" dirty="0" err="1" smtClean="0">
                <a:solidFill>
                  <a:srgbClr val="0000CC"/>
                </a:solidFill>
              </a:rPr>
              <a:t>trợ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giúp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mạch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lọc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nhiễu</a:t>
            </a:r>
            <a:r>
              <a:rPr lang="en-US" sz="2800" dirty="0" smtClean="0">
                <a:solidFill>
                  <a:srgbClr val="0000CC"/>
                </a:solidFill>
              </a:rPr>
              <a:t> (EMI)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–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(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488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E40C-2EF3-45F2-9444-35505E747310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45150"/>
            <a:ext cx="7162800" cy="5635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Dãy</a:t>
            </a:r>
            <a:r>
              <a:rPr lang="en-US" sz="2800" dirty="0" smtClean="0"/>
              <a:t> </a:t>
            </a:r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5433"/>
            <a:ext cx="7805166" cy="49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548C-B686-4865-AB04-A6FC26DE1F0E}" type="datetime1">
              <a:rPr lang="en-US" smtClean="0"/>
              <a:t>7/16/2019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38300" y="129188"/>
            <a:ext cx="64770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587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xung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00CC"/>
                </a:solidFill>
              </a:rPr>
              <a:t>Sét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đánh</a:t>
            </a:r>
            <a:r>
              <a:rPr lang="en-US" sz="2800" b="1" dirty="0" smtClean="0">
                <a:solidFill>
                  <a:srgbClr val="0000CC"/>
                </a:solidFill>
              </a:rPr>
              <a:t> – </a:t>
            </a:r>
            <a:r>
              <a:rPr lang="en-US" sz="2800" b="1" dirty="0" err="1" smtClean="0">
                <a:solidFill>
                  <a:srgbClr val="0000CC"/>
                </a:solidFill>
              </a:rPr>
              <a:t>xung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sét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Image result for &amp;dstrok;iện thế do sét &amp;dstrok;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6" y="1828800"/>
            <a:ext cx="6400800" cy="35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542892"/>
            <a:ext cx="8229600" cy="108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sét</a:t>
            </a:r>
            <a:r>
              <a:rPr lang="en-US" sz="2800" dirty="0" smtClean="0"/>
              <a:t> </a:t>
            </a:r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 </a:t>
            </a:r>
            <a:r>
              <a:rPr lang="en-US" sz="2800" dirty="0" err="1" smtClean="0"/>
              <a:t>dâng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bầy</a:t>
            </a:r>
            <a:r>
              <a:rPr lang="en-US" sz="2800" dirty="0" smtClean="0"/>
              <a:t> ở </a:t>
            </a:r>
            <a:r>
              <a:rPr lang="en-US" sz="2800" dirty="0" err="1" smtClean="0"/>
              <a:t>dưới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4C97-34C7-4A96-9072-6B84907C0675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9400" y="152400"/>
            <a:ext cx="64770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95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Vùng</a:t>
            </a:r>
            <a:r>
              <a:rPr lang="en-US" sz="2800" b="1" dirty="0" smtClean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 </a:t>
            </a:r>
            <a:r>
              <a:rPr lang="en-US" sz="2800" b="1" dirty="0" err="1"/>
              <a:t>hưởng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dòng</a:t>
            </a:r>
            <a:r>
              <a:rPr lang="en-US" sz="2800" b="1" dirty="0"/>
              <a:t> </a:t>
            </a:r>
            <a:r>
              <a:rPr lang="en-US" sz="2800" b="1" dirty="0" err="1"/>
              <a:t>sét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38299"/>
            <a:ext cx="66294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hưởng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gradient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53200" y="1371600"/>
            <a:ext cx="2201487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87500" y="2743217"/>
                <a:ext cx="2284988" cy="685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𝐼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2.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/>
                  <a:t> 	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0" y="2743217"/>
                <a:ext cx="2284988" cy="6857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601287" y="3657600"/>
            <a:ext cx="6629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U - 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(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I –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sét</a:t>
            </a:r>
            <a:endParaRPr lang="en-US" sz="2400" dirty="0"/>
          </a:p>
          <a:p>
            <a:pPr lvl="0"/>
            <a:r>
              <a:rPr lang="en-US" sz="2400" dirty="0"/>
              <a:t>‘</a:t>
            </a:r>
            <a:r>
              <a:rPr lang="en-US" sz="2400" dirty="0">
                <a:sym typeface="Symbol"/>
              </a:rPr>
              <a:t></a:t>
            </a:r>
            <a:r>
              <a:rPr lang="en-US" sz="2400" baseline="-25000" dirty="0"/>
              <a:t>E</a:t>
            </a:r>
            <a:r>
              <a:rPr lang="en-US" sz="2400" dirty="0"/>
              <a:t> –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endParaRPr lang="en-US" sz="2400" dirty="0"/>
          </a:p>
          <a:p>
            <a:r>
              <a:rPr lang="en-US" sz="2400" dirty="0"/>
              <a:t>d –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đền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sét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9A4C-E441-433A-9261-8698ABFFFB3D}" type="datetime1">
              <a:rPr lang="en-US" smtClean="0"/>
              <a:t>7/16/2019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0200" y="304800"/>
            <a:ext cx="64770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331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1" y="1143000"/>
            <a:ext cx="8305800" cy="51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04800"/>
            <a:ext cx="6248400" cy="70682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Vùng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 </a:t>
            </a:r>
            <a:r>
              <a:rPr lang="en-US" b="1" dirty="0" err="1" smtClean="0"/>
              <a:t>hưởng</a:t>
            </a:r>
            <a:r>
              <a:rPr lang="en-US" b="1" dirty="0" smtClean="0"/>
              <a:t> </a:t>
            </a:r>
            <a:r>
              <a:rPr lang="en-US" b="1" dirty="0" err="1" smtClean="0"/>
              <a:t>sét</a:t>
            </a:r>
            <a:r>
              <a:rPr lang="en-US" b="1" dirty="0" smtClean="0"/>
              <a:t> </a:t>
            </a:r>
            <a:r>
              <a:rPr lang="en-US" b="1" dirty="0" err="1" smtClean="0"/>
              <a:t>đánh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667000"/>
            <a:ext cx="27432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Điểm sét đánh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5410200"/>
            <a:ext cx="5410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Toàn bộ mặt đất có điện thế cao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C107-8653-46F3-A817-4A4CE5212E85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86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563562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Tính giá trị của điện thế mặt đất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001000" cy="6096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Điện thế giảm dần tính từ điểm sét đánh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1447800"/>
            <a:ext cx="8001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92D9-81D3-4FFE-8662-474487B3F5E0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Tính</a:t>
            </a:r>
            <a:r>
              <a:rPr lang="en-US" b="1" dirty="0" smtClean="0"/>
              <a:t> </a:t>
            </a:r>
            <a:r>
              <a:rPr lang="en-US" b="1" dirty="0" err="1" smtClean="0"/>
              <a:t>toán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 </a:t>
            </a:r>
            <a:r>
              <a:rPr lang="en-US" b="1" dirty="0" err="1" smtClean="0"/>
              <a:t>hưởng</a:t>
            </a:r>
            <a:r>
              <a:rPr lang="en-US" b="1" dirty="0" smtClean="0"/>
              <a:t> </a:t>
            </a:r>
            <a:r>
              <a:rPr lang="en-US" b="1" dirty="0" err="1" smtClean="0"/>
              <a:t>vùng</a:t>
            </a:r>
            <a:r>
              <a:rPr lang="en-US" b="1" dirty="0" smtClean="0"/>
              <a:t> </a:t>
            </a:r>
            <a:r>
              <a:rPr lang="en-US" b="1" dirty="0" err="1" smtClean="0"/>
              <a:t>sét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(V)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dòng</a:t>
            </a:r>
            <a:r>
              <a:rPr lang="en-US" dirty="0" smtClean="0"/>
              <a:t> </a:t>
            </a:r>
            <a:r>
              <a:rPr lang="en-US" dirty="0" err="1" smtClean="0"/>
              <a:t>sét</a:t>
            </a:r>
            <a:r>
              <a:rPr lang="en-US" dirty="0" smtClean="0"/>
              <a:t>,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trở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346141" cy="44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90500" y="6155595"/>
            <a:ext cx="834614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Sét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đánh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hàng</a:t>
            </a:r>
            <a:r>
              <a:rPr lang="en-US" sz="2400" dirty="0" smtClean="0">
                <a:solidFill>
                  <a:srgbClr val="FF0000"/>
                </a:solidFill>
              </a:rPr>
              <a:t> 1000m </a:t>
            </a:r>
            <a:r>
              <a:rPr lang="en-US" sz="2400" dirty="0" err="1" smtClean="0">
                <a:solidFill>
                  <a:srgbClr val="FF0000"/>
                </a:solidFill>
              </a:rPr>
              <a:t>xung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sẽ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vẫn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hàng</a:t>
            </a:r>
            <a:r>
              <a:rPr lang="en-US" sz="2400" dirty="0" smtClean="0">
                <a:solidFill>
                  <a:srgbClr val="FF0000"/>
                </a:solidFill>
              </a:rPr>
              <a:t> 1500V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ECF5-2D90-424B-866C-E59D1BD55842}" type="datetime1">
              <a:rPr lang="en-US" smtClean="0"/>
              <a:t>7/16/2019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8600" y="5833612"/>
            <a:ext cx="8346141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 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tỷ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thuân</a:t>
            </a:r>
            <a:r>
              <a:rPr lang="en-US" dirty="0" smtClean="0"/>
              <a:t> </a:t>
            </a:r>
            <a:r>
              <a:rPr lang="en-US" dirty="0" err="1" smtClean="0"/>
              <a:t>dòng</a:t>
            </a:r>
            <a:r>
              <a:rPr lang="en-US" dirty="0" smtClean="0"/>
              <a:t> </a:t>
            </a:r>
            <a:r>
              <a:rPr lang="en-US" dirty="0" err="1" smtClean="0"/>
              <a:t>sét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29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0000CC"/>
                </a:solidFill>
              </a:rPr>
              <a:t>Xung</a:t>
            </a:r>
            <a:r>
              <a:rPr lang="en-US" sz="2800" b="1" dirty="0" smtClean="0">
                <a:solidFill>
                  <a:srgbClr val="0000CC"/>
                </a:solidFill>
              </a:rPr>
              <a:t> do </a:t>
            </a:r>
            <a:r>
              <a:rPr lang="en-US" sz="2800" b="1" dirty="0" err="1" smtClean="0">
                <a:solidFill>
                  <a:srgbClr val="0000CC"/>
                </a:solidFill>
              </a:rPr>
              <a:t>đóng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cắt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thiết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điện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6882"/>
            <a:ext cx="7696200" cy="76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48882"/>
            <a:ext cx="6477000" cy="38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C4BB-88A8-459B-8055-E0F2C738B030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304800"/>
            <a:ext cx="64770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0033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FF0000"/>
                </a:solidFill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xung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8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quát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tầu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ECE4-C1EC-4687-BD6F-74F7EF1E4FDD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58674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677177" cy="115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6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2209800" cy="2362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Cắt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đèn</a:t>
            </a:r>
            <a:r>
              <a:rPr lang="en-US" sz="2800" dirty="0" smtClean="0"/>
              <a:t> HQL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xung</a:t>
            </a:r>
            <a:r>
              <a:rPr lang="en-US" sz="2800" dirty="0" smtClean="0"/>
              <a:t> &gt; 2kV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ECE4-C1EC-4687-BD6F-74F7EF1E4FDD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49054"/>
            <a:ext cx="50292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200" y="304800"/>
            <a:ext cx="64770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488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00CC"/>
                </a:solidFill>
              </a:rPr>
              <a:t>Xung</a:t>
            </a:r>
            <a:r>
              <a:rPr lang="en-US" b="1" dirty="0">
                <a:solidFill>
                  <a:srgbClr val="0000CC"/>
                </a:solidFill>
              </a:rPr>
              <a:t> do </a:t>
            </a:r>
            <a:r>
              <a:rPr lang="en-US" b="1" dirty="0" err="1">
                <a:solidFill>
                  <a:srgbClr val="0000CC"/>
                </a:solidFill>
              </a:rPr>
              <a:t>đóng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cắt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thiết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bị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điện</a:t>
            </a:r>
            <a:endParaRPr lang="vi-VN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0033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FF0000"/>
                </a:solidFill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xung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71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44" y="160020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Cắt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đèn</a:t>
            </a:r>
            <a:r>
              <a:rPr lang="en-US" sz="2800" dirty="0" smtClean="0"/>
              <a:t> </a:t>
            </a:r>
            <a:r>
              <a:rPr lang="en-US" sz="2800" dirty="0" err="1" smtClean="0"/>
              <a:t>Metalhalide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xung</a:t>
            </a:r>
            <a:r>
              <a:rPr lang="en-US" sz="2800" dirty="0" smtClean="0"/>
              <a:t> &gt; 2kV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362200"/>
            <a:ext cx="5974291" cy="394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ECE4-C1EC-4687-BD6F-74F7EF1E4FDD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304800"/>
            <a:ext cx="64770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0033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FF0000"/>
                </a:solidFill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xung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64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CC"/>
                </a:solidFill>
              </a:rPr>
              <a:t>Các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xung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trên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cộng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vào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điện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áp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lưới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82000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4770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3165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2"/>
            <a:ext cx="7086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dây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cắt</a:t>
            </a:r>
            <a:r>
              <a:rPr lang="en-US" sz="2800" dirty="0" smtClean="0"/>
              <a:t> </a:t>
            </a:r>
            <a:r>
              <a:rPr lang="en-US" sz="2800" dirty="0" err="1" smtClean="0"/>
              <a:t>tải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ABDB-1A10-4AE8-B059-BE7FBAF0674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207047" cy="47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200" y="304800"/>
            <a:ext cx="64770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5672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858000" cy="792162"/>
          </a:xfrm>
        </p:spPr>
        <p:txBody>
          <a:bodyPr>
            <a:normAutofit/>
          </a:bodyPr>
          <a:lstStyle/>
          <a:p>
            <a:r>
              <a:rPr lang="en-US" sz="4000" b="1" smtClean="0"/>
              <a:t>Tiêu chuẩn các dạng sóng sét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Có 3 dạng sóng sét tiêu chuẩn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89267"/>
            <a:ext cx="39624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" y="1506592"/>
            <a:ext cx="39528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1059"/>
            <a:ext cx="3014794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75B6-EA0A-4A6C-840B-D9AA891D71A2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89414" y="2133599"/>
            <a:ext cx="169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Xung áp cho hở mạch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5745" y="1993131"/>
            <a:ext cx="169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Xung dòng cho ngắn mạch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8386" y="4572000"/>
            <a:ext cx="169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Xung dòng cho ngắn mạch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21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020762"/>
            <a:ext cx="44958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lắp</a:t>
            </a:r>
            <a:r>
              <a:rPr lang="en-US" sz="2800" b="1" dirty="0" smtClean="0"/>
              <a:t> SPD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99932"/>
            <a:ext cx="7279966" cy="485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26" y="3962400"/>
            <a:ext cx="25336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5741-2654-4DEE-BED2-AE762864D696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304800"/>
            <a:ext cx="64770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899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43" y="1905000"/>
            <a:ext cx="25336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64DB-BB3A-4B9A-958B-E41449DBCD7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304800"/>
            <a:ext cx="64770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4.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5400" y="4318000"/>
            <a:ext cx="16764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SPD </a:t>
            </a:r>
            <a:r>
              <a:rPr lang="en-US" sz="2400" dirty="0" err="1" smtClean="0"/>
              <a:t>lắp</a:t>
            </a:r>
            <a:r>
              <a:rPr lang="en-US" sz="2400" dirty="0" smtClean="0"/>
              <a:t> ở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38700" y="3382962"/>
            <a:ext cx="1676400" cy="579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SPD </a:t>
            </a:r>
            <a:r>
              <a:rPr lang="en-US" sz="2400" dirty="0" err="1" smtClean="0"/>
              <a:t>lắp</a:t>
            </a:r>
            <a:r>
              <a:rPr lang="en-US" sz="2400" dirty="0" smtClean="0"/>
              <a:t> ở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dãy</a:t>
            </a:r>
            <a:r>
              <a:rPr lang="en-US" sz="2400" dirty="0" smtClean="0"/>
              <a:t> </a:t>
            </a:r>
            <a:r>
              <a:rPr lang="en-US" sz="2400" dirty="0" err="1" smtClean="0"/>
              <a:t>đèn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431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038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r>
              <a:rPr lang="en-US" b="1" dirty="0" smtClean="0"/>
              <a:t>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69342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Mắc</a:t>
            </a:r>
            <a:r>
              <a:rPr lang="en-US" dirty="0" smtClean="0"/>
              <a:t> SPD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driver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103E-F9CB-4071-9CD3-BB92F7B7BAD7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172200" cy="261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128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550" y="304800"/>
            <a:ext cx="421005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5</a:t>
            </a:r>
            <a:r>
              <a:rPr lang="en-US" b="1" dirty="0"/>
              <a:t>.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r>
              <a:rPr lang="en-US" b="1" dirty="0"/>
              <a:t>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/>
              <a:t>áp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66800"/>
            <a:ext cx="8229600" cy="1219200"/>
          </a:xfrm>
        </p:spPr>
        <p:txBody>
          <a:bodyPr/>
          <a:lstStyle/>
          <a:p>
            <a:r>
              <a:rPr lang="en-US" dirty="0" smtClean="0"/>
              <a:t>SPD </a:t>
            </a:r>
            <a:r>
              <a:rPr lang="en-US" dirty="0" err="1" smtClean="0"/>
              <a:t>mắc</a:t>
            </a:r>
            <a:r>
              <a:rPr lang="en-US" dirty="0" smtClean="0"/>
              <a:t> ở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driver </a:t>
            </a:r>
            <a:r>
              <a:rPr lang="en-US" b="1" dirty="0" err="1" smtClean="0">
                <a:solidFill>
                  <a:srgbClr val="FF0000"/>
                </a:solidFill>
              </a:rPr>
              <a:t>chỉ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dùng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varistor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76" y="2286000"/>
            <a:ext cx="683370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5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75438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Dòng</a:t>
            </a:r>
            <a:r>
              <a:rPr lang="en-US" b="1" dirty="0" smtClean="0"/>
              <a:t>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sét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mạch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SPD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76" y="1676399"/>
            <a:ext cx="8229600" cy="102869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I1 –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chạy</a:t>
            </a:r>
            <a:r>
              <a:rPr lang="en-US" sz="2400" dirty="0" smtClean="0"/>
              <a:t> qua SPD</a:t>
            </a:r>
          </a:p>
          <a:p>
            <a:r>
              <a:rPr lang="en-US" sz="2400" dirty="0" smtClean="0"/>
              <a:t>I2 –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chay</a:t>
            </a:r>
            <a:r>
              <a:rPr lang="en-US" sz="2400" dirty="0" smtClean="0"/>
              <a:t> qua </a:t>
            </a:r>
            <a:r>
              <a:rPr lang="en-US" sz="2400" dirty="0" err="1" smtClean="0"/>
              <a:t>varistor</a:t>
            </a:r>
            <a:endParaRPr lang="en-US" sz="2400" dirty="0" smtClean="0"/>
          </a:p>
          <a:p>
            <a:r>
              <a:rPr lang="en-US" sz="2400" dirty="0" smtClean="0"/>
              <a:t>I3 –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chạy</a:t>
            </a:r>
            <a:r>
              <a:rPr lang="en-US" sz="2400" dirty="0" smtClean="0"/>
              <a:t> </a:t>
            </a:r>
            <a:r>
              <a:rPr lang="en-US" sz="2400" dirty="0" err="1" smtClean="0"/>
              <a:t>tới</a:t>
            </a:r>
            <a:r>
              <a:rPr lang="en-US" sz="2400" dirty="0" smtClean="0"/>
              <a:t> </a:t>
            </a:r>
            <a:r>
              <a:rPr lang="en-US" sz="2400" dirty="0" err="1" smtClean="0"/>
              <a:t>tải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52" y="2666999"/>
            <a:ext cx="5814848" cy="400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621-AC63-4292-ABCE-EBCD7671BB1A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39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76550" y="304800"/>
            <a:ext cx="421005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5.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r>
              <a:rPr lang="en-US" b="1" dirty="0" smtClean="0"/>
              <a:t>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 smtClean="0"/>
              <a:t>áp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047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A435C639-7BD5-471E-BCD2-C8F54805187F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3075" name="Picture 4" descr="SYN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449263"/>
            <a:ext cx="5303837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22860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+mn-lt"/>
              </a:rPr>
              <a:t>Roto</a:t>
            </a:r>
            <a:r>
              <a:rPr lang="en-US" sz="2400" dirty="0" smtClean="0">
                <a:latin typeface="+mn-lt"/>
              </a:rPr>
              <a:t> quay, </a:t>
            </a:r>
            <a:r>
              <a:rPr lang="en-US" sz="2400" dirty="0" err="1" smtClean="0">
                <a:latin typeface="+mn-lt"/>
              </a:rPr>
              <a:t>từ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thông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quét</a:t>
            </a:r>
            <a:r>
              <a:rPr lang="en-US" sz="2400" dirty="0" smtClean="0">
                <a:latin typeface="+mn-lt"/>
              </a:rPr>
              <a:t> qua </a:t>
            </a:r>
            <a:r>
              <a:rPr lang="en-US" sz="2400" dirty="0" err="1" smtClean="0">
                <a:latin typeface="+mn-lt"/>
              </a:rPr>
              <a:t>bề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mặt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cuộn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dây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stato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hình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thành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điện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áp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trên</a:t>
            </a:r>
            <a:r>
              <a:rPr lang="en-US" sz="2400" dirty="0" smtClean="0">
                <a:latin typeface="+mn-lt"/>
              </a:rPr>
              <a:t> stator</a:t>
            </a:r>
            <a:endParaRPr lang="en-US" sz="2400" dirty="0">
              <a:latin typeface="+mn-lt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62200" y="1676400"/>
            <a:ext cx="1143000" cy="8778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68263"/>
            <a:ext cx="4495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71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550" y="304800"/>
            <a:ext cx="421005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5</a:t>
            </a:r>
            <a:r>
              <a:rPr lang="en-US" b="1" dirty="0"/>
              <a:t>.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vệ</a:t>
            </a:r>
            <a:r>
              <a:rPr lang="en-US" b="1" dirty="0"/>
              <a:t> </a:t>
            </a:r>
            <a:r>
              <a:rPr lang="en-US" b="1" dirty="0" err="1" smtClean="0"/>
              <a:t>xung</a:t>
            </a:r>
            <a:r>
              <a:rPr lang="en-US" b="1" dirty="0" smtClean="0"/>
              <a:t> </a:t>
            </a:r>
            <a:r>
              <a:rPr lang="en-US" b="1" dirty="0" err="1"/>
              <a:t>áp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MOV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r>
              <a:rPr lang="en-US" sz="2800" dirty="0" smtClean="0"/>
              <a:t> ý: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40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800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err="1" smtClean="0"/>
              <a:t>Ví</a:t>
            </a:r>
            <a:r>
              <a:rPr lang="en-US" sz="2400" dirty="0" smtClean="0"/>
              <a:t> </a:t>
            </a:r>
            <a:r>
              <a:rPr lang="en-US" sz="2400" dirty="0" err="1" smtClean="0"/>
              <a:t>dụ</a:t>
            </a:r>
            <a:r>
              <a:rPr lang="en-US" sz="2400" dirty="0" smtClean="0"/>
              <a:t>,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ta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varistor</a:t>
            </a:r>
            <a:r>
              <a:rPr lang="en-US" sz="2400" dirty="0" smtClean="0"/>
              <a:t> 471K,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 2, 3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rằng</a:t>
            </a:r>
            <a:r>
              <a:rPr lang="en-US" sz="2400" dirty="0" smtClean="0"/>
              <a:t>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ta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mạch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300VAC </a:t>
            </a:r>
            <a:r>
              <a:rPr lang="en-US" sz="2400" dirty="0" err="1" smtClean="0"/>
              <a:t>và</a:t>
            </a:r>
            <a:r>
              <a:rPr lang="en-US" sz="2400" dirty="0" smtClean="0"/>
              <a:t> 385VDC.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varistor</a:t>
            </a:r>
            <a:r>
              <a:rPr lang="en-US" sz="2400" dirty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470V (</a:t>
            </a:r>
            <a:r>
              <a:rPr lang="en-US" sz="2400" dirty="0" err="1" smtClean="0"/>
              <a:t>cột</a:t>
            </a:r>
            <a:r>
              <a:rPr lang="en-US" sz="2400" dirty="0" smtClean="0"/>
              <a:t> 4: 423-517V) </a:t>
            </a:r>
            <a:r>
              <a:rPr lang="en-US" sz="2400" dirty="0" err="1" smtClean="0"/>
              <a:t>bắt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1mA.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Mọi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</a:rPr>
              <a:t> hay </a:t>
            </a:r>
            <a:r>
              <a:rPr lang="en-US" sz="2400" b="1" dirty="0" err="1" smtClean="0">
                <a:solidFill>
                  <a:srgbClr val="FF0000"/>
                </a:solidFill>
              </a:rPr>
              <a:t>nhầm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</a:rPr>
              <a:t> clamp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cột</a:t>
            </a:r>
            <a:r>
              <a:rPr lang="en-US" sz="2400" b="1" dirty="0" smtClean="0">
                <a:solidFill>
                  <a:srgbClr val="FF0000"/>
                </a:solidFill>
              </a:rPr>
              <a:t> 5 </a:t>
            </a:r>
            <a:r>
              <a:rPr lang="en-US" sz="2400" b="1" dirty="0" err="1" smtClean="0">
                <a:solidFill>
                  <a:srgbClr val="FF0000"/>
                </a:solidFill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dòng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</a:rPr>
              <a:t>!!!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2" y="1614488"/>
            <a:ext cx="8732876" cy="318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126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421005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5</a:t>
            </a:r>
            <a:r>
              <a:rPr lang="en-US" sz="3600" b="1" dirty="0"/>
              <a:t>. </a:t>
            </a:r>
            <a:r>
              <a:rPr lang="en-US" sz="3600" b="1" dirty="0" err="1"/>
              <a:t>Bảo</a:t>
            </a:r>
            <a:r>
              <a:rPr lang="en-US" sz="3600" b="1" dirty="0"/>
              <a:t> </a:t>
            </a:r>
            <a:r>
              <a:rPr lang="en-US" sz="3600" b="1" dirty="0" err="1"/>
              <a:t>vệ</a:t>
            </a:r>
            <a:r>
              <a:rPr lang="en-US" sz="3600" b="1" dirty="0"/>
              <a:t> </a:t>
            </a:r>
            <a:r>
              <a:rPr lang="en-US" sz="3600" b="1" dirty="0" err="1" smtClean="0"/>
              <a:t>xung</a:t>
            </a:r>
            <a:r>
              <a:rPr lang="en-US" sz="3600" b="1" dirty="0" smtClean="0"/>
              <a:t> </a:t>
            </a:r>
            <a:r>
              <a:rPr lang="en-US" sz="3600" b="1" dirty="0" err="1"/>
              <a:t>áp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MOV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lưu</a:t>
            </a:r>
            <a:r>
              <a:rPr lang="en-US" sz="2400" dirty="0" smtClean="0"/>
              <a:t> ý: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0700" y="3088585"/>
            <a:ext cx="8229600" cy="3223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/>
              <a:t>Ví</a:t>
            </a:r>
            <a:r>
              <a:rPr lang="en-US" sz="1800" dirty="0" smtClean="0"/>
              <a:t> </a:t>
            </a:r>
            <a:r>
              <a:rPr lang="en-US" sz="1800" dirty="0" err="1" smtClean="0"/>
              <a:t>dụ</a:t>
            </a:r>
            <a:r>
              <a:rPr lang="en-US" sz="1800" dirty="0" smtClean="0"/>
              <a:t> </a:t>
            </a:r>
            <a:r>
              <a:rPr lang="en-US" sz="1800" dirty="0" err="1" smtClean="0"/>
              <a:t>chúng</a:t>
            </a:r>
            <a:r>
              <a:rPr lang="en-US" sz="1800" dirty="0" smtClean="0"/>
              <a:t> ta </a:t>
            </a:r>
            <a:r>
              <a:rPr lang="en-US" sz="1800" dirty="0" err="1" smtClean="0"/>
              <a:t>sử</a:t>
            </a:r>
            <a:r>
              <a:rPr lang="en-US" sz="1800" dirty="0" smtClean="0"/>
              <a:t> </a:t>
            </a:r>
            <a:r>
              <a:rPr lang="en-US" sz="1800" dirty="0" err="1" smtClean="0"/>
              <a:t>dụng</a:t>
            </a:r>
            <a:r>
              <a:rPr lang="en-US" sz="1800" dirty="0" smtClean="0"/>
              <a:t> </a:t>
            </a:r>
            <a:r>
              <a:rPr lang="en-US" sz="1800" dirty="0" err="1" smtClean="0"/>
              <a:t>varistor</a:t>
            </a:r>
            <a:r>
              <a:rPr lang="en-US" sz="1800" dirty="0" smtClean="0"/>
              <a:t> 471K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2, 3 </a:t>
            </a:r>
            <a:r>
              <a:rPr lang="en-US" sz="1800" dirty="0" err="1" smtClean="0"/>
              <a:t>nói</a:t>
            </a:r>
            <a:r>
              <a:rPr lang="en-US" sz="1800" dirty="0" smtClean="0"/>
              <a:t> </a:t>
            </a:r>
            <a:r>
              <a:rPr lang="en-US" sz="1800" dirty="0" err="1" smtClean="0"/>
              <a:t>rằng</a:t>
            </a:r>
            <a:r>
              <a:rPr lang="en-US" sz="1800" dirty="0" smtClean="0"/>
              <a:t> </a:t>
            </a:r>
            <a:r>
              <a:rPr lang="en-US" sz="1800" dirty="0" err="1" smtClean="0"/>
              <a:t>chúng</a:t>
            </a:r>
            <a:r>
              <a:rPr lang="en-US" sz="1800" dirty="0" smtClean="0"/>
              <a:t> ta </a:t>
            </a:r>
            <a:r>
              <a:rPr lang="en-US" sz="1800" dirty="0" err="1" smtClean="0"/>
              <a:t>sẽ</a:t>
            </a:r>
            <a:r>
              <a:rPr lang="en-US" sz="1800" dirty="0" smtClean="0"/>
              <a:t> </a:t>
            </a:r>
            <a:r>
              <a:rPr lang="en-US" sz="1800" dirty="0" err="1" smtClean="0"/>
              <a:t>dùng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mạch</a:t>
            </a:r>
            <a:r>
              <a:rPr lang="en-US" sz="1800" dirty="0" smtClean="0"/>
              <a:t> </a:t>
            </a:r>
            <a:r>
              <a:rPr lang="en-US" sz="1800" dirty="0" err="1" smtClean="0"/>
              <a:t>nhỏ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300VAC </a:t>
            </a:r>
            <a:r>
              <a:rPr lang="en-US" sz="1800" dirty="0" err="1" smtClean="0"/>
              <a:t>và</a:t>
            </a:r>
            <a:r>
              <a:rPr lang="en-US" sz="1800" dirty="0" smtClean="0"/>
              <a:t> 385VDC.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điện</a:t>
            </a:r>
            <a:r>
              <a:rPr lang="en-US" sz="1800" dirty="0" smtClean="0"/>
              <a:t> </a:t>
            </a:r>
            <a:r>
              <a:rPr lang="en-US" sz="1800" dirty="0" err="1" smtClean="0"/>
              <a:t>áp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 smtClean="0"/>
              <a:t>đầu</a:t>
            </a:r>
            <a:r>
              <a:rPr lang="en-US" sz="1800" dirty="0" smtClean="0"/>
              <a:t> </a:t>
            </a:r>
            <a:r>
              <a:rPr lang="en-US" sz="1800" dirty="0" err="1" smtClean="0"/>
              <a:t>varistor</a:t>
            </a:r>
            <a:r>
              <a:rPr lang="en-US" sz="1800" dirty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470V (</a:t>
            </a:r>
            <a:r>
              <a:rPr lang="en-US" sz="1800" dirty="0" err="1" smtClean="0"/>
              <a:t>cột</a:t>
            </a:r>
            <a:r>
              <a:rPr lang="en-US" sz="1800" dirty="0" smtClean="0"/>
              <a:t> 4: 423-517V) </a:t>
            </a:r>
            <a:r>
              <a:rPr lang="en-US" sz="1800" dirty="0" err="1" smtClean="0"/>
              <a:t>bắt</a:t>
            </a:r>
            <a:r>
              <a:rPr lang="en-US" sz="1800" dirty="0" smtClean="0"/>
              <a:t> </a:t>
            </a:r>
            <a:r>
              <a:rPr lang="en-US" sz="1800" dirty="0" err="1" smtClean="0"/>
              <a:t>đầu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dòng</a:t>
            </a:r>
            <a:r>
              <a:rPr lang="en-US" sz="1800" dirty="0" smtClean="0"/>
              <a:t> </a:t>
            </a:r>
            <a:r>
              <a:rPr lang="en-US" sz="1800" dirty="0" err="1" smtClean="0"/>
              <a:t>điện</a:t>
            </a:r>
            <a:r>
              <a:rPr lang="en-US" sz="1800" dirty="0" smtClean="0"/>
              <a:t> 1mA.</a:t>
            </a:r>
          </a:p>
          <a:p>
            <a:pPr marL="0" indent="0">
              <a:buNone/>
            </a:pP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tích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lỗi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varistor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dòng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qua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varistor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= U.I.t,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suất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 = U.I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nếu</a:t>
            </a:r>
            <a:r>
              <a:rPr lang="en-US" sz="2400" b="1" dirty="0" smtClean="0">
                <a:solidFill>
                  <a:srgbClr val="FF0000"/>
                </a:solidFill>
              </a:rPr>
              <a:t> E </a:t>
            </a:r>
            <a:r>
              <a:rPr lang="en-US" sz="2400" b="1" dirty="0" err="1" smtClean="0">
                <a:solidFill>
                  <a:srgbClr val="FF0000"/>
                </a:solidFill>
              </a:rPr>
              <a:t>hao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mòn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</a:rPr>
              <a:t> qua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đánh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xung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cộng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dồn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cột</a:t>
            </a:r>
            <a:r>
              <a:rPr lang="en-US" sz="2400" b="1" dirty="0" smtClean="0">
                <a:solidFill>
                  <a:srgbClr val="FF0000"/>
                </a:solidFill>
              </a:rPr>
              <a:t> 9 hay 10 </a:t>
            </a:r>
            <a:r>
              <a:rPr lang="en-US" sz="2400" b="1" dirty="0" err="1" smtClean="0">
                <a:solidFill>
                  <a:srgbClr val="FF0000"/>
                </a:solidFill>
              </a:rPr>
              <a:t>thì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cháy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varistor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cháy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nổ</a:t>
            </a:r>
            <a:r>
              <a:rPr lang="en-US" sz="2400" b="1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nếu</a:t>
            </a:r>
            <a:r>
              <a:rPr lang="en-US" sz="2400" b="1" dirty="0" smtClean="0">
                <a:solidFill>
                  <a:srgbClr val="FF0000"/>
                </a:solidFill>
              </a:rPr>
              <a:t>  P </a:t>
            </a:r>
            <a:r>
              <a:rPr lang="en-US" sz="2400" b="1" dirty="0" err="1" smtClean="0">
                <a:solidFill>
                  <a:srgbClr val="FF0000"/>
                </a:solidFill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cột</a:t>
            </a:r>
            <a:r>
              <a:rPr lang="en-US" sz="2400" b="1" dirty="0" smtClean="0">
                <a:solidFill>
                  <a:srgbClr val="FF0000"/>
                </a:solidFill>
              </a:rPr>
              <a:t> 11 </a:t>
            </a:r>
            <a:r>
              <a:rPr lang="en-US" sz="2400" b="1" dirty="0" err="1" smtClean="0">
                <a:solidFill>
                  <a:srgbClr val="FF0000"/>
                </a:solidFill>
              </a:rPr>
              <a:t>thì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nổ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varistor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1295400"/>
            <a:ext cx="4914976" cy="1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985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421005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5</a:t>
            </a:r>
            <a:r>
              <a:rPr lang="en-US" sz="3600" b="1" dirty="0"/>
              <a:t>. </a:t>
            </a:r>
            <a:r>
              <a:rPr lang="en-US" sz="3600" b="1" dirty="0" err="1"/>
              <a:t>Bảo</a:t>
            </a:r>
            <a:r>
              <a:rPr lang="en-US" sz="3600" b="1" dirty="0"/>
              <a:t> </a:t>
            </a:r>
            <a:r>
              <a:rPr lang="en-US" sz="3600" b="1" dirty="0" err="1"/>
              <a:t>vệ</a:t>
            </a:r>
            <a:r>
              <a:rPr lang="en-US" sz="3600" b="1" dirty="0"/>
              <a:t> </a:t>
            </a:r>
            <a:r>
              <a:rPr lang="en-US" sz="3600" b="1" dirty="0" err="1" smtClean="0"/>
              <a:t>xung</a:t>
            </a:r>
            <a:r>
              <a:rPr lang="en-US" sz="3600" b="1" dirty="0" smtClean="0"/>
              <a:t> </a:t>
            </a:r>
            <a:r>
              <a:rPr lang="en-US" sz="3600" b="1" dirty="0" err="1"/>
              <a:t>áp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</a:rPr>
              <a:t>Tại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sao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thường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hỏng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varistor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mạch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nối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đất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DEA-2254-41DD-8196-9127AC3DA4B1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B762-D7D0-4BE0-9AF2-065F899B6A77}" type="slidenum">
              <a:rPr lang="en-US" smtClean="0"/>
              <a:t>42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284662"/>
            <a:ext cx="7848600" cy="2192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err="1" smtClean="0"/>
              <a:t>Để</a:t>
            </a:r>
            <a:r>
              <a:rPr lang="en-US" sz="2400" i="1" dirty="0" smtClean="0"/>
              <a:t> </a:t>
            </a:r>
            <a:r>
              <a:rPr lang="en-US" sz="2400" i="1" dirty="0" err="1"/>
              <a:t>đảm</a:t>
            </a:r>
            <a:r>
              <a:rPr lang="en-US" sz="2400" i="1" dirty="0"/>
              <a:t> </a:t>
            </a:r>
            <a:r>
              <a:rPr lang="en-US" sz="2400" i="1" dirty="0" err="1"/>
              <a:t>bảo</a:t>
            </a:r>
            <a:r>
              <a:rPr lang="en-US" sz="2400" i="1" dirty="0"/>
              <a:t> </a:t>
            </a:r>
            <a:r>
              <a:rPr lang="en-US" sz="2400" i="1" dirty="0" err="1"/>
              <a:t>tắt</a:t>
            </a:r>
            <a:r>
              <a:rPr lang="en-US" sz="2400" i="1" dirty="0"/>
              <a:t> </a:t>
            </a:r>
            <a:r>
              <a:rPr lang="en-US" sz="2400" i="1" dirty="0" err="1"/>
              <a:t>ống</a:t>
            </a:r>
            <a:r>
              <a:rPr lang="en-US" sz="2400" i="1" dirty="0"/>
              <a:t> </a:t>
            </a:r>
            <a:r>
              <a:rPr lang="en-US" sz="2400" i="1" dirty="0" err="1"/>
              <a:t>phóng</a:t>
            </a:r>
            <a:r>
              <a:rPr lang="en-US" sz="2400" i="1" dirty="0"/>
              <a:t> </a:t>
            </a:r>
            <a:r>
              <a:rPr lang="en-US" sz="2400" i="1" dirty="0" err="1" smtClean="0"/>
              <a:t>khí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dòng</a:t>
            </a:r>
            <a:r>
              <a:rPr lang="en-US" sz="2400" i="1" dirty="0" smtClean="0"/>
              <a:t> </a:t>
            </a:r>
            <a:r>
              <a:rPr lang="en-US" sz="2400" i="1" dirty="0" err="1"/>
              <a:t>điện</a:t>
            </a:r>
            <a:r>
              <a:rPr lang="en-US" sz="2400" i="1" dirty="0"/>
              <a:t> </a:t>
            </a:r>
            <a:r>
              <a:rPr lang="en-US" sz="2400" i="1" dirty="0" err="1" smtClean="0"/>
              <a:t>bằng</a:t>
            </a:r>
            <a:r>
              <a:rPr lang="en-US" sz="2400" i="1" dirty="0" smtClean="0"/>
              <a:t> 0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/>
              <a:t>GDT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xung</a:t>
            </a:r>
            <a:r>
              <a:rPr lang="en-US" sz="2400" i="1" dirty="0"/>
              <a:t> </a:t>
            </a:r>
            <a:r>
              <a:rPr lang="en-US" sz="2400" i="1" dirty="0" err="1"/>
              <a:t>thoáng</a:t>
            </a:r>
            <a:r>
              <a:rPr lang="en-US" sz="2400" i="1" dirty="0"/>
              <a:t> qua, </a:t>
            </a:r>
            <a:r>
              <a:rPr lang="en-US" sz="2400" i="1" dirty="0" err="1"/>
              <a:t>phải</a:t>
            </a:r>
            <a:r>
              <a:rPr lang="en-US" sz="2400" i="1" dirty="0"/>
              <a:t> </a:t>
            </a:r>
            <a:r>
              <a:rPr lang="en-US" sz="2400" i="1" dirty="0" err="1"/>
              <a:t>nhỏ</a:t>
            </a:r>
            <a:r>
              <a:rPr lang="en-US" sz="2400" i="1" dirty="0"/>
              <a:t> </a:t>
            </a:r>
            <a:r>
              <a:rPr lang="en-US" sz="2400" i="1" dirty="0" err="1"/>
              <a:t>hơn</a:t>
            </a:r>
            <a:r>
              <a:rPr lang="en-US" sz="2400" i="1" dirty="0"/>
              <a:t> </a:t>
            </a:r>
            <a:r>
              <a:rPr lang="en-US" sz="2400" i="1" dirty="0" err="1"/>
              <a:t>dòng</a:t>
            </a:r>
            <a:r>
              <a:rPr lang="en-US" sz="2400" i="1" dirty="0"/>
              <a:t> </a:t>
            </a:r>
            <a:r>
              <a:rPr lang="en-US" sz="2400" i="1" dirty="0" err="1"/>
              <a:t>định</a:t>
            </a:r>
            <a:r>
              <a:rPr lang="en-US" sz="2400" i="1" dirty="0"/>
              <a:t> </a:t>
            </a:r>
            <a:r>
              <a:rPr lang="en-US" sz="2400" i="1" dirty="0" err="1"/>
              <a:t>mức</a:t>
            </a:r>
            <a:r>
              <a:rPr lang="en-US" sz="2400" i="1" dirty="0"/>
              <a:t> </a:t>
            </a:r>
            <a:r>
              <a:rPr lang="en-US" sz="2400" i="1" dirty="0" err="1"/>
              <a:t>tiếp</a:t>
            </a:r>
            <a:r>
              <a:rPr lang="en-US" sz="2400" i="1" dirty="0"/>
              <a:t> </a:t>
            </a:r>
            <a:r>
              <a:rPr lang="en-US" sz="2400" i="1" dirty="0" err="1"/>
              <a:t>theo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ống</a:t>
            </a:r>
            <a:r>
              <a:rPr lang="en-US" sz="2400" i="1" dirty="0"/>
              <a:t> </a:t>
            </a:r>
            <a:r>
              <a:rPr lang="en-US" sz="2400" i="1" dirty="0" err="1" smtClean="0"/>
              <a:t>khí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Nếu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vẫn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tồn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điện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áp</a:t>
            </a:r>
            <a:r>
              <a:rPr lang="en-US" sz="2400" i="1" dirty="0" smtClean="0"/>
              <a:t> L-G, N-G </a:t>
            </a:r>
            <a:r>
              <a:rPr lang="en-US" sz="2400" i="1" dirty="0" err="1" smtClean="0"/>
              <a:t>thì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dòng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điện</a:t>
            </a:r>
            <a:r>
              <a:rPr lang="en-US" sz="2400" i="1" dirty="0" smtClean="0"/>
              <a:t> qua </a:t>
            </a:r>
            <a:r>
              <a:rPr lang="en-US" sz="2400" i="1" dirty="0" err="1" smtClean="0"/>
              <a:t>nó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bằng</a:t>
            </a:r>
            <a:r>
              <a:rPr lang="en-US" sz="2400" i="1" dirty="0" smtClean="0"/>
              <a:t> 0. </a:t>
            </a:r>
          </a:p>
          <a:p>
            <a:pPr marL="0" indent="0">
              <a:buNone/>
            </a:pPr>
            <a:r>
              <a:rPr lang="en-US" sz="2400" i="1" dirty="0" err="1" smtClean="0">
                <a:solidFill>
                  <a:srgbClr val="FF0000"/>
                </a:solidFill>
              </a:rPr>
              <a:t>Nhiều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khả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năng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sau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cú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đánh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thứ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nhất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dòng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điện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này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bằng</a:t>
            </a:r>
            <a:r>
              <a:rPr lang="en-US" sz="2400" i="1" dirty="0" smtClean="0">
                <a:solidFill>
                  <a:srgbClr val="FF0000"/>
                </a:solidFill>
              </a:rPr>
              <a:t> 0 </a:t>
            </a:r>
            <a:r>
              <a:rPr lang="en-US" sz="2400" i="1" dirty="0" err="1" smtClean="0">
                <a:solidFill>
                  <a:srgbClr val="FF0000"/>
                </a:solidFill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</a:rPr>
              <a:t> GDT </a:t>
            </a:r>
            <a:r>
              <a:rPr lang="en-US" sz="2400" i="1" dirty="0" err="1" smtClean="0">
                <a:solidFill>
                  <a:srgbClr val="FF0000"/>
                </a:solidFill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trả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về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nó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nối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luôn</a:t>
            </a:r>
            <a:r>
              <a:rPr lang="en-US" sz="2400" i="1" dirty="0" smtClean="0">
                <a:solidFill>
                  <a:srgbClr val="FF0000"/>
                </a:solidFill>
              </a:rPr>
              <a:t>, hay </a:t>
            </a:r>
            <a:r>
              <a:rPr lang="en-US" sz="2400" i="1" dirty="0" err="1" smtClean="0">
                <a:solidFill>
                  <a:srgbClr val="FF0000"/>
                </a:solidFill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còn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tác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dụng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bảo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vệ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nữa</a:t>
            </a:r>
            <a:r>
              <a:rPr lang="en-US" sz="2400" i="1" dirty="0" smtClean="0">
                <a:solidFill>
                  <a:srgbClr val="FF0000"/>
                </a:solidFill>
              </a:rPr>
              <a:t>!!!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1" y="1308100"/>
            <a:ext cx="4533900" cy="295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Mạch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gặp</a:t>
            </a:r>
            <a:r>
              <a:rPr lang="en-US" sz="2400" dirty="0" smtClean="0"/>
              <a:t> (ta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đạng</a:t>
            </a:r>
            <a:r>
              <a:rPr lang="en-US" sz="2400" dirty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)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,.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Mạch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L-N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dùng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varistor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V1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Mạch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L-G, N-G, V2, V3,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mắc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nối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varistor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GDT.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Mạch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nhằm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mục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đích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hạn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dòng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chạy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varistor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bị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hóa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Nhưng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nhược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xong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20V,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trạng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???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50649"/>
            <a:ext cx="3565672" cy="29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9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709C63A1-BFFB-4C50-9B46-004073C628E1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772400" cy="6699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257300"/>
            <a:ext cx="7908925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962525"/>
            <a:ext cx="2452687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103795C-B846-4E26-9681-755F0A3DC22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6147" name="Picture 2" descr="Two pole synchronous motor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09650"/>
            <a:ext cx="29210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36713"/>
            <a:ext cx="408305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122488" y="1243013"/>
            <a:ext cx="14239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latin typeface=".VnArial" pitchFamily="34" charset="0"/>
              </a:rPr>
              <a:t>C¸c</a:t>
            </a:r>
            <a:r>
              <a:rPr lang="en-US" dirty="0">
                <a:latin typeface=".VnArial" pitchFamily="34" charset="0"/>
              </a:rPr>
              <a:t> </a:t>
            </a:r>
            <a:r>
              <a:rPr lang="en-US" dirty="0" err="1">
                <a:latin typeface=".VnArial" pitchFamily="34" charset="0"/>
              </a:rPr>
              <a:t>cuén</a:t>
            </a:r>
            <a:r>
              <a:rPr lang="en-US" dirty="0">
                <a:latin typeface=".VnArial" pitchFamily="34" charset="0"/>
              </a:rPr>
              <a:t> </a:t>
            </a:r>
            <a:r>
              <a:rPr lang="en-US" dirty="0" err="1">
                <a:latin typeface=".VnArial" pitchFamily="34" charset="0"/>
              </a:rPr>
              <a:t>d©y</a:t>
            </a:r>
            <a:r>
              <a:rPr lang="en-US" dirty="0">
                <a:latin typeface=".VnArial" pitchFamily="34" charset="0"/>
              </a:rPr>
              <a:t> </a:t>
            </a:r>
            <a:r>
              <a:rPr lang="en-US" dirty="0" err="1">
                <a:latin typeface=".VnArial" pitchFamily="34" charset="0"/>
              </a:rPr>
              <a:t>pha</a:t>
            </a:r>
            <a:endParaRPr lang="en-US" dirty="0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216275" y="1403350"/>
            <a:ext cx="18129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000" dirty="0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470275" y="3992563"/>
            <a:ext cx="1192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>
                <a:latin typeface=".VnArial" pitchFamily="34" charset="0"/>
              </a:rPr>
              <a:t>Cùc tõ roto</a:t>
            </a:r>
            <a:endParaRPr lang="en-US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1579563" y="4421188"/>
            <a:ext cx="7366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a)</a:t>
            </a:r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90600" y="274638"/>
            <a:ext cx="7772400" cy="669925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2. Hình thành và ổn áp máy phát điện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98501" y="5181600"/>
            <a:ext cx="722629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22489" y="2133600"/>
            <a:ext cx="1001711" cy="1062831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292600" y="2516186"/>
            <a:ext cx="1473199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 err="1">
                <a:latin typeface=".VnArial" pitchFamily="34" charset="0"/>
              </a:rPr>
              <a:t>Chæi</a:t>
            </a:r>
            <a:r>
              <a:rPr lang="en-US" dirty="0">
                <a:latin typeface=".VnArial" pitchFamily="34" charset="0"/>
              </a:rPr>
              <a:t> than</a:t>
            </a:r>
            <a:endParaRPr lang="en-US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419600" y="3652838"/>
            <a:ext cx="1617662" cy="793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DEFFBE1F-6781-405B-A457-231A706DAFD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752600"/>
            <a:ext cx="7793038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2788" y="1008063"/>
            <a:ext cx="6497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Nguyªn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ho¹t ®</a:t>
            </a:r>
            <a:r>
              <a:rPr lang="en-US" sz="2400" dirty="0" err="1"/>
              <a:t>éng</a:t>
            </a:r>
            <a:r>
              <a:rPr lang="en-US" sz="2400" dirty="0"/>
              <a:t> </a:t>
            </a:r>
            <a:r>
              <a:rPr lang="en-US" sz="2400" dirty="0" err="1"/>
              <a:t>m¸y</a:t>
            </a:r>
            <a:r>
              <a:rPr lang="en-US" sz="2400" dirty="0"/>
              <a:t> </a:t>
            </a:r>
            <a:r>
              <a:rPr lang="en-US" sz="2400" dirty="0" err="1"/>
              <a:t>ph¸t</a:t>
            </a:r>
            <a:r>
              <a:rPr lang="en-US" sz="2400" dirty="0"/>
              <a:t> </a:t>
            </a:r>
            <a:r>
              <a:rPr lang="en-US" sz="2400" dirty="0" err="1"/>
              <a:t>xoay</a:t>
            </a:r>
            <a:r>
              <a:rPr lang="en-US" sz="2400" dirty="0"/>
              <a:t> </a:t>
            </a:r>
            <a:r>
              <a:rPr lang="en-US" sz="2400" dirty="0" err="1" smtClean="0"/>
              <a:t>chiÒu</a:t>
            </a:r>
            <a:r>
              <a:rPr lang="en-US" sz="2400" dirty="0" smtClean="0"/>
              <a:t> </a:t>
            </a:r>
            <a:r>
              <a:rPr lang="en-US" sz="2400" dirty="0" err="1" smtClean="0"/>
              <a:t>ba</a:t>
            </a:r>
            <a:r>
              <a:rPr lang="en-US" sz="2400" dirty="0" smtClean="0"/>
              <a:t> </a:t>
            </a:r>
            <a:r>
              <a:rPr lang="en-US" sz="2400" dirty="0" err="1" smtClean="0"/>
              <a:t>pha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197" name="Picture 5" descr="e_and_m_3phase_gen_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1787525"/>
            <a:ext cx="17684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Freeform 8"/>
          <p:cNvSpPr>
            <a:spLocks/>
          </p:cNvSpPr>
          <p:nvPr/>
        </p:nvSpPr>
        <p:spPr bwMode="auto">
          <a:xfrm>
            <a:off x="966788" y="4192588"/>
            <a:ext cx="2351087" cy="954087"/>
          </a:xfrm>
          <a:custGeom>
            <a:avLst/>
            <a:gdLst>
              <a:gd name="T0" fmla="*/ 0 w 1481"/>
              <a:gd name="T1" fmla="*/ 1514612319 h 601"/>
              <a:gd name="T2" fmla="*/ 912296368 w 1481"/>
              <a:gd name="T3" fmla="*/ 435986009 h 601"/>
              <a:gd name="T4" fmla="*/ 1887595836 w 1481"/>
              <a:gd name="T5" fmla="*/ 0 h 601"/>
              <a:gd name="T6" fmla="*/ 2147483647 w 1481"/>
              <a:gd name="T7" fmla="*/ 435986009 h 601"/>
              <a:gd name="T8" fmla="*/ 2147483647 w 1481"/>
              <a:gd name="T9" fmla="*/ 1514612319 h 6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1" h="601">
                <a:moveTo>
                  <a:pt x="0" y="601"/>
                </a:moveTo>
                <a:cubicBezTo>
                  <a:pt x="60" y="530"/>
                  <a:pt x="237" y="273"/>
                  <a:pt x="362" y="173"/>
                </a:cubicBezTo>
                <a:cubicBezTo>
                  <a:pt x="487" y="73"/>
                  <a:pt x="620" y="0"/>
                  <a:pt x="749" y="0"/>
                </a:cubicBezTo>
                <a:cubicBezTo>
                  <a:pt x="878" y="0"/>
                  <a:pt x="1013" y="73"/>
                  <a:pt x="1135" y="173"/>
                </a:cubicBezTo>
                <a:cubicBezTo>
                  <a:pt x="1257" y="273"/>
                  <a:pt x="1409" y="512"/>
                  <a:pt x="1481" y="60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 flipV="1">
            <a:off x="3305175" y="5159375"/>
            <a:ext cx="2351088" cy="954088"/>
          </a:xfrm>
          <a:custGeom>
            <a:avLst/>
            <a:gdLst>
              <a:gd name="T0" fmla="*/ 0 w 1481"/>
              <a:gd name="T1" fmla="*/ 1514615494 h 601"/>
              <a:gd name="T2" fmla="*/ 912296757 w 1481"/>
              <a:gd name="T3" fmla="*/ 435988053 h 601"/>
              <a:gd name="T4" fmla="*/ 1887598226 w 1481"/>
              <a:gd name="T5" fmla="*/ 0 h 601"/>
              <a:gd name="T6" fmla="*/ 2147483647 w 1481"/>
              <a:gd name="T7" fmla="*/ 435988053 h 601"/>
              <a:gd name="T8" fmla="*/ 2147483647 w 1481"/>
              <a:gd name="T9" fmla="*/ 1514615494 h 6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1" h="601">
                <a:moveTo>
                  <a:pt x="0" y="601"/>
                </a:moveTo>
                <a:cubicBezTo>
                  <a:pt x="60" y="530"/>
                  <a:pt x="237" y="273"/>
                  <a:pt x="362" y="173"/>
                </a:cubicBezTo>
                <a:cubicBezTo>
                  <a:pt x="487" y="73"/>
                  <a:pt x="620" y="0"/>
                  <a:pt x="749" y="0"/>
                </a:cubicBezTo>
                <a:cubicBezTo>
                  <a:pt x="878" y="0"/>
                  <a:pt x="1013" y="73"/>
                  <a:pt x="1135" y="173"/>
                </a:cubicBezTo>
                <a:cubicBezTo>
                  <a:pt x="1257" y="273"/>
                  <a:pt x="1409" y="512"/>
                  <a:pt x="1481" y="60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8200" name="Group 11"/>
          <p:cNvGrpSpPr>
            <a:grpSpLocks/>
          </p:cNvGrpSpPr>
          <p:nvPr/>
        </p:nvGrpSpPr>
        <p:grpSpPr bwMode="auto">
          <a:xfrm>
            <a:off x="2520950" y="4192588"/>
            <a:ext cx="4689475" cy="1920875"/>
            <a:chOff x="609" y="2641"/>
            <a:chExt cx="2954" cy="1210"/>
          </a:xfrm>
        </p:grpSpPr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609" y="2641"/>
              <a:ext cx="1481" cy="601"/>
            </a:xfrm>
            <a:custGeom>
              <a:avLst/>
              <a:gdLst>
                <a:gd name="T0" fmla="*/ 0 w 1481"/>
                <a:gd name="T1" fmla="*/ 601 h 601"/>
                <a:gd name="T2" fmla="*/ 362 w 1481"/>
                <a:gd name="T3" fmla="*/ 173 h 601"/>
                <a:gd name="T4" fmla="*/ 749 w 1481"/>
                <a:gd name="T5" fmla="*/ 0 h 601"/>
                <a:gd name="T6" fmla="*/ 1135 w 1481"/>
                <a:gd name="T7" fmla="*/ 173 h 601"/>
                <a:gd name="T8" fmla="*/ 1481 w 1481"/>
                <a:gd name="T9" fmla="*/ 601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1" h="601">
                  <a:moveTo>
                    <a:pt x="0" y="601"/>
                  </a:moveTo>
                  <a:cubicBezTo>
                    <a:pt x="60" y="530"/>
                    <a:pt x="237" y="273"/>
                    <a:pt x="362" y="173"/>
                  </a:cubicBezTo>
                  <a:cubicBezTo>
                    <a:pt x="487" y="73"/>
                    <a:pt x="620" y="0"/>
                    <a:pt x="749" y="0"/>
                  </a:cubicBezTo>
                  <a:cubicBezTo>
                    <a:pt x="878" y="0"/>
                    <a:pt x="1013" y="73"/>
                    <a:pt x="1135" y="173"/>
                  </a:cubicBezTo>
                  <a:cubicBezTo>
                    <a:pt x="1257" y="273"/>
                    <a:pt x="1409" y="512"/>
                    <a:pt x="1481" y="601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 flipV="1">
              <a:off x="2082" y="3250"/>
              <a:ext cx="1481" cy="601"/>
            </a:xfrm>
            <a:custGeom>
              <a:avLst/>
              <a:gdLst>
                <a:gd name="T0" fmla="*/ 0 w 1481"/>
                <a:gd name="T1" fmla="*/ 601 h 601"/>
                <a:gd name="T2" fmla="*/ 362 w 1481"/>
                <a:gd name="T3" fmla="*/ 173 h 601"/>
                <a:gd name="T4" fmla="*/ 749 w 1481"/>
                <a:gd name="T5" fmla="*/ 0 h 601"/>
                <a:gd name="T6" fmla="*/ 1135 w 1481"/>
                <a:gd name="T7" fmla="*/ 173 h 601"/>
                <a:gd name="T8" fmla="*/ 1481 w 1481"/>
                <a:gd name="T9" fmla="*/ 601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1" h="601">
                  <a:moveTo>
                    <a:pt x="0" y="601"/>
                  </a:moveTo>
                  <a:cubicBezTo>
                    <a:pt x="60" y="530"/>
                    <a:pt x="237" y="273"/>
                    <a:pt x="362" y="173"/>
                  </a:cubicBezTo>
                  <a:cubicBezTo>
                    <a:pt x="487" y="73"/>
                    <a:pt x="620" y="0"/>
                    <a:pt x="749" y="0"/>
                  </a:cubicBezTo>
                  <a:cubicBezTo>
                    <a:pt x="878" y="0"/>
                    <a:pt x="1013" y="73"/>
                    <a:pt x="1135" y="173"/>
                  </a:cubicBezTo>
                  <a:cubicBezTo>
                    <a:pt x="1257" y="273"/>
                    <a:pt x="1409" y="512"/>
                    <a:pt x="1481" y="601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201" name="Group 14"/>
          <p:cNvGrpSpPr>
            <a:grpSpLocks/>
          </p:cNvGrpSpPr>
          <p:nvPr/>
        </p:nvGrpSpPr>
        <p:grpSpPr bwMode="auto">
          <a:xfrm flipV="1">
            <a:off x="1724025" y="4206875"/>
            <a:ext cx="4689475" cy="1920875"/>
            <a:chOff x="609" y="2641"/>
            <a:chExt cx="2954" cy="1210"/>
          </a:xfrm>
        </p:grpSpPr>
        <p:sp>
          <p:nvSpPr>
            <p:cNvPr id="8203" name="Freeform 15"/>
            <p:cNvSpPr>
              <a:spLocks/>
            </p:cNvSpPr>
            <p:nvPr/>
          </p:nvSpPr>
          <p:spPr bwMode="auto">
            <a:xfrm>
              <a:off x="609" y="2641"/>
              <a:ext cx="1481" cy="601"/>
            </a:xfrm>
            <a:custGeom>
              <a:avLst/>
              <a:gdLst>
                <a:gd name="T0" fmla="*/ 0 w 1481"/>
                <a:gd name="T1" fmla="*/ 601 h 601"/>
                <a:gd name="T2" fmla="*/ 362 w 1481"/>
                <a:gd name="T3" fmla="*/ 173 h 601"/>
                <a:gd name="T4" fmla="*/ 749 w 1481"/>
                <a:gd name="T5" fmla="*/ 0 h 601"/>
                <a:gd name="T6" fmla="*/ 1135 w 1481"/>
                <a:gd name="T7" fmla="*/ 173 h 601"/>
                <a:gd name="T8" fmla="*/ 1481 w 1481"/>
                <a:gd name="T9" fmla="*/ 601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1" h="601">
                  <a:moveTo>
                    <a:pt x="0" y="601"/>
                  </a:moveTo>
                  <a:cubicBezTo>
                    <a:pt x="60" y="530"/>
                    <a:pt x="237" y="273"/>
                    <a:pt x="362" y="173"/>
                  </a:cubicBezTo>
                  <a:cubicBezTo>
                    <a:pt x="487" y="73"/>
                    <a:pt x="620" y="0"/>
                    <a:pt x="749" y="0"/>
                  </a:cubicBezTo>
                  <a:cubicBezTo>
                    <a:pt x="878" y="0"/>
                    <a:pt x="1013" y="73"/>
                    <a:pt x="1135" y="173"/>
                  </a:cubicBezTo>
                  <a:cubicBezTo>
                    <a:pt x="1257" y="273"/>
                    <a:pt x="1409" y="512"/>
                    <a:pt x="1481" y="601"/>
                  </a:cubicBezTo>
                </a:path>
              </a:pathLst>
            </a:custGeom>
            <a:noFill/>
            <a:ln w="28575" cmpd="sng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04" name="Freeform 16"/>
            <p:cNvSpPr>
              <a:spLocks/>
            </p:cNvSpPr>
            <p:nvPr/>
          </p:nvSpPr>
          <p:spPr bwMode="auto">
            <a:xfrm flipV="1">
              <a:off x="2082" y="3250"/>
              <a:ext cx="1481" cy="601"/>
            </a:xfrm>
            <a:custGeom>
              <a:avLst/>
              <a:gdLst>
                <a:gd name="T0" fmla="*/ 0 w 1481"/>
                <a:gd name="T1" fmla="*/ 601 h 601"/>
                <a:gd name="T2" fmla="*/ 362 w 1481"/>
                <a:gd name="T3" fmla="*/ 173 h 601"/>
                <a:gd name="T4" fmla="*/ 749 w 1481"/>
                <a:gd name="T5" fmla="*/ 0 h 601"/>
                <a:gd name="T6" fmla="*/ 1135 w 1481"/>
                <a:gd name="T7" fmla="*/ 173 h 601"/>
                <a:gd name="T8" fmla="*/ 1481 w 1481"/>
                <a:gd name="T9" fmla="*/ 601 h 6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1" h="601">
                  <a:moveTo>
                    <a:pt x="0" y="601"/>
                  </a:moveTo>
                  <a:cubicBezTo>
                    <a:pt x="60" y="530"/>
                    <a:pt x="237" y="273"/>
                    <a:pt x="362" y="173"/>
                  </a:cubicBezTo>
                  <a:cubicBezTo>
                    <a:pt x="487" y="73"/>
                    <a:pt x="620" y="0"/>
                    <a:pt x="749" y="0"/>
                  </a:cubicBezTo>
                  <a:cubicBezTo>
                    <a:pt x="878" y="0"/>
                    <a:pt x="1013" y="73"/>
                    <a:pt x="1135" y="173"/>
                  </a:cubicBezTo>
                  <a:cubicBezTo>
                    <a:pt x="1257" y="273"/>
                    <a:pt x="1409" y="512"/>
                    <a:pt x="1481" y="601"/>
                  </a:cubicBezTo>
                </a:path>
              </a:pathLst>
            </a:custGeom>
            <a:noFill/>
            <a:ln w="28575" cmpd="sng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202" name="Freeform 17"/>
          <p:cNvSpPr>
            <a:spLocks/>
          </p:cNvSpPr>
          <p:nvPr/>
        </p:nvSpPr>
        <p:spPr bwMode="auto">
          <a:xfrm>
            <a:off x="5643563" y="4192588"/>
            <a:ext cx="2351087" cy="954087"/>
          </a:xfrm>
          <a:custGeom>
            <a:avLst/>
            <a:gdLst>
              <a:gd name="T0" fmla="*/ 0 w 1481"/>
              <a:gd name="T1" fmla="*/ 1514612319 h 601"/>
              <a:gd name="T2" fmla="*/ 912296368 w 1481"/>
              <a:gd name="T3" fmla="*/ 435986009 h 601"/>
              <a:gd name="T4" fmla="*/ 1887595836 w 1481"/>
              <a:gd name="T5" fmla="*/ 0 h 601"/>
              <a:gd name="T6" fmla="*/ 2147483647 w 1481"/>
              <a:gd name="T7" fmla="*/ 435986009 h 601"/>
              <a:gd name="T8" fmla="*/ 2147483647 w 1481"/>
              <a:gd name="T9" fmla="*/ 1514612319 h 6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1" h="601">
                <a:moveTo>
                  <a:pt x="0" y="601"/>
                </a:moveTo>
                <a:cubicBezTo>
                  <a:pt x="60" y="530"/>
                  <a:pt x="237" y="273"/>
                  <a:pt x="362" y="173"/>
                </a:cubicBezTo>
                <a:cubicBezTo>
                  <a:pt x="487" y="73"/>
                  <a:pt x="620" y="0"/>
                  <a:pt x="749" y="0"/>
                </a:cubicBezTo>
                <a:cubicBezTo>
                  <a:pt x="878" y="0"/>
                  <a:pt x="1013" y="73"/>
                  <a:pt x="1135" y="173"/>
                </a:cubicBezTo>
                <a:cubicBezTo>
                  <a:pt x="1257" y="273"/>
                  <a:pt x="1409" y="512"/>
                  <a:pt x="1481" y="60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772400" cy="6699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981200" y="6156326"/>
            <a:ext cx="5511800" cy="58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+mn-lt"/>
              </a:rPr>
              <a:t>Roto</a:t>
            </a:r>
            <a:r>
              <a:rPr lang="en-US" sz="2400" dirty="0" smtClean="0">
                <a:latin typeface="+mn-lt"/>
              </a:rPr>
              <a:t> quay </a:t>
            </a:r>
            <a:r>
              <a:rPr lang="en-US" sz="2400" dirty="0" err="1" smtClean="0">
                <a:latin typeface="+mn-lt"/>
              </a:rPr>
              <a:t>đều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điện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áp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trên</a:t>
            </a:r>
            <a:r>
              <a:rPr lang="en-US" sz="2400" dirty="0" smtClean="0">
                <a:latin typeface="+mn-lt"/>
              </a:rPr>
              <a:t> stator </a:t>
            </a:r>
            <a:r>
              <a:rPr lang="en-US" sz="2400" dirty="0" err="1" smtClean="0">
                <a:latin typeface="+mn-lt"/>
              </a:rPr>
              <a:t>hình</a:t>
            </a:r>
            <a:r>
              <a:rPr lang="en-US" sz="2400" dirty="0" smtClean="0">
                <a:latin typeface="+mn-lt"/>
              </a:rPr>
              <a:t> sin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99AE737A-E82D-4606-A010-1D1369EC0DD2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0425"/>
            <a:ext cx="8229600" cy="526573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400" dirty="0" err="1" smtClean="0">
                <a:latin typeface=".VnTime" pitchFamily="34" charset="0"/>
              </a:rPr>
              <a:t>CÊu</a:t>
            </a:r>
            <a:r>
              <a:rPr lang="en-US" sz="2400" dirty="0" smtClean="0">
                <a:latin typeface=".VnTime" pitchFamily="34" charset="0"/>
              </a:rPr>
              <a:t> t¹o </a:t>
            </a:r>
            <a:r>
              <a:rPr lang="en-US" sz="2400" dirty="0" err="1" smtClean="0">
                <a:latin typeface=".VnTime" pitchFamily="34" charset="0"/>
              </a:rPr>
              <a:t>m¸y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ph¸t</a:t>
            </a:r>
            <a:r>
              <a:rPr lang="en-US" sz="2400" dirty="0" smtClean="0">
                <a:latin typeface=".VnTime" pitchFamily="34" charset="0"/>
              </a:rPr>
              <a:t> ®</a:t>
            </a:r>
            <a:r>
              <a:rPr lang="en-US" sz="2400" dirty="0" err="1" smtClean="0">
                <a:latin typeface=".VnTime" pitchFamily="34" charset="0"/>
              </a:rPr>
              <a:t>iÖn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xoay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chiÒu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nh­</a:t>
            </a:r>
            <a:r>
              <a:rPr lang="en-US" sz="2400" dirty="0" smtClean="0">
                <a:latin typeface=".VnTime" pitchFamily="34" charset="0"/>
              </a:rPr>
              <a:t> ®­</a:t>
            </a:r>
            <a:r>
              <a:rPr lang="en-US" sz="2400" dirty="0" err="1" smtClean="0">
                <a:latin typeface=".VnTime" pitchFamily="34" charset="0"/>
              </a:rPr>
              <a:t>îc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giíi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thiÖu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h×nh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trªn</a:t>
            </a:r>
            <a:r>
              <a:rPr lang="en-US" sz="2400" dirty="0" smtClean="0">
                <a:latin typeface=".VnTime" pitchFamily="34" charset="0"/>
              </a:rPr>
              <a:t>. </a:t>
            </a:r>
            <a:r>
              <a:rPr lang="en-US" sz="2400" dirty="0" err="1" smtClean="0">
                <a:latin typeface=".VnTime" pitchFamily="34" charset="0"/>
              </a:rPr>
              <a:t>Roto</a:t>
            </a:r>
            <a:r>
              <a:rPr lang="en-US" sz="2400" dirty="0" smtClean="0">
                <a:latin typeface=".VnTime" pitchFamily="34" charset="0"/>
              </a:rPr>
              <a:t> lµ </a:t>
            </a:r>
            <a:r>
              <a:rPr lang="en-US" sz="2400" dirty="0" err="1" smtClean="0">
                <a:latin typeface=".VnTime" pitchFamily="34" charset="0"/>
              </a:rPr>
              <a:t>mét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nam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ch©m</a:t>
            </a:r>
            <a:r>
              <a:rPr lang="en-US" sz="2400" dirty="0" smtClean="0">
                <a:latin typeface=".VnTime" pitchFamily="34" charset="0"/>
              </a:rPr>
              <a:t> ®</a:t>
            </a:r>
            <a:r>
              <a:rPr lang="en-US" sz="2400" dirty="0" err="1" smtClean="0">
                <a:latin typeface=".VnTime" pitchFamily="34" charset="0"/>
              </a:rPr>
              <a:t>iÖn</a:t>
            </a:r>
            <a:r>
              <a:rPr lang="en-US" sz="2400" dirty="0" smtClean="0">
                <a:latin typeface=".VnTime" pitchFamily="34" charset="0"/>
              </a:rPr>
              <a:t> quay </a:t>
            </a:r>
            <a:r>
              <a:rPr lang="en-US" sz="2400" dirty="0" err="1" smtClean="0">
                <a:latin typeface=".VnTime" pitchFamily="34" charset="0"/>
              </a:rPr>
              <a:t>trßn</a:t>
            </a:r>
            <a:r>
              <a:rPr lang="en-US" sz="2400" dirty="0" smtClean="0">
                <a:latin typeface=".VnTime" pitchFamily="34" charset="0"/>
              </a:rPr>
              <a:t>, </a:t>
            </a:r>
            <a:r>
              <a:rPr lang="en-US" sz="2400" dirty="0" err="1" smtClean="0">
                <a:latin typeface=".VnTime" pitchFamily="34" charset="0"/>
              </a:rPr>
              <a:t>quÐt</a:t>
            </a:r>
            <a:r>
              <a:rPr lang="en-US" sz="2400" dirty="0" smtClean="0">
                <a:latin typeface=".VnTime" pitchFamily="34" charset="0"/>
              </a:rPr>
              <a:t> qua </a:t>
            </a:r>
            <a:r>
              <a:rPr lang="en-US" sz="2400" dirty="0" err="1" smtClean="0">
                <a:latin typeface=".VnTime" pitchFamily="34" charset="0"/>
              </a:rPr>
              <a:t>c¸c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cuén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d©y</a:t>
            </a:r>
            <a:r>
              <a:rPr lang="en-US" sz="2400" dirty="0" smtClean="0">
                <a:latin typeface=".VnTime" pitchFamily="34" charset="0"/>
              </a:rPr>
              <a:t> A, B, C, </a:t>
            </a:r>
            <a:r>
              <a:rPr lang="en-US" sz="2400" dirty="0" err="1" smtClean="0">
                <a:latin typeface=".VnTime" pitchFamily="34" charset="0"/>
              </a:rPr>
              <a:t>sinh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ra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trong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c¸c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cuén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d©y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pha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c¸c</a:t>
            </a:r>
            <a:r>
              <a:rPr lang="en-US" sz="2400" dirty="0" smtClean="0">
                <a:latin typeface=".VnTime" pitchFamily="34" charset="0"/>
              </a:rPr>
              <a:t> ®</a:t>
            </a:r>
            <a:r>
              <a:rPr lang="en-US" sz="2400" dirty="0" err="1" smtClean="0">
                <a:latin typeface=".VnTime" pitchFamily="34" charset="0"/>
              </a:rPr>
              <a:t>iÖn</a:t>
            </a:r>
            <a:r>
              <a:rPr lang="en-US" sz="2400" dirty="0" smtClean="0">
                <a:latin typeface=".VnTime" pitchFamily="34" charset="0"/>
              </a:rPr>
              <a:t> ¸p </a:t>
            </a:r>
            <a:r>
              <a:rPr lang="en-US" sz="2400" dirty="0" err="1" smtClean="0">
                <a:latin typeface=".VnTime" pitchFamily="34" charset="0"/>
              </a:rPr>
              <a:t>ba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pha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h×nh</a:t>
            </a:r>
            <a:r>
              <a:rPr lang="en-US" sz="2400" dirty="0" smtClean="0">
                <a:latin typeface=".VnTime" pitchFamily="34" charset="0"/>
              </a:rPr>
              <a:t> sin. Nam </a:t>
            </a:r>
            <a:r>
              <a:rPr lang="en-US" sz="2400" dirty="0" err="1" smtClean="0">
                <a:latin typeface=".VnTime" pitchFamily="34" charset="0"/>
              </a:rPr>
              <a:t>ch©m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trong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roto</a:t>
            </a:r>
            <a:r>
              <a:rPr lang="en-US" sz="2400" dirty="0" smtClean="0">
                <a:latin typeface=".VnTime" pitchFamily="34" charset="0"/>
              </a:rPr>
              <a:t> lµ lo¹i </a:t>
            </a:r>
            <a:r>
              <a:rPr lang="en-US" sz="2400" dirty="0" err="1" smtClean="0">
                <a:latin typeface=".VnTime" pitchFamily="34" charset="0"/>
              </a:rPr>
              <a:t>nam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ch©m</a:t>
            </a:r>
            <a:r>
              <a:rPr lang="en-US" sz="2400" dirty="0" smtClean="0">
                <a:latin typeface=".VnTime" pitchFamily="34" charset="0"/>
              </a:rPr>
              <a:t> ®</a:t>
            </a:r>
            <a:r>
              <a:rPr lang="en-US" sz="2400" dirty="0" err="1" smtClean="0">
                <a:latin typeface=".VnTime" pitchFamily="34" charset="0"/>
              </a:rPr>
              <a:t>iÖn</a:t>
            </a:r>
            <a:r>
              <a:rPr lang="en-US" sz="2400" dirty="0" smtClean="0">
                <a:latin typeface=".VnTime" pitchFamily="34" charset="0"/>
              </a:rPr>
              <a:t>. </a:t>
            </a:r>
            <a:r>
              <a:rPr lang="en-US" sz="2400" dirty="0" err="1" smtClean="0">
                <a:latin typeface=".VnTime" pitchFamily="34" charset="0"/>
              </a:rPr>
              <a:t>Tõ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tr­êng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cña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nam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ch©m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sinh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ra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phô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thuéc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dßng</a:t>
            </a:r>
            <a:r>
              <a:rPr lang="en-US" sz="2400" dirty="0" smtClean="0">
                <a:latin typeface=".VnTime" pitchFamily="34" charset="0"/>
              </a:rPr>
              <a:t> ®</a:t>
            </a:r>
            <a:r>
              <a:rPr lang="en-US" sz="2400" dirty="0" err="1" smtClean="0">
                <a:latin typeface=".VnTime" pitchFamily="34" charset="0"/>
              </a:rPr>
              <a:t>iÖn</a:t>
            </a:r>
            <a:r>
              <a:rPr lang="en-US" sz="2400" dirty="0" smtClean="0">
                <a:latin typeface=".VnTime" pitchFamily="34" charset="0"/>
              </a:rPr>
              <a:t> ch¹y qua </a:t>
            </a:r>
            <a:r>
              <a:rPr lang="en-US" sz="2400" dirty="0" err="1" smtClean="0">
                <a:latin typeface=".VnTime" pitchFamily="34" charset="0"/>
              </a:rPr>
              <a:t>cuén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d©y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kÝch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tõ</a:t>
            </a:r>
            <a:r>
              <a:rPr lang="en-US" sz="2400" dirty="0" smtClean="0">
                <a:latin typeface=".VnTime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dirty="0" err="1" smtClean="0">
                <a:latin typeface=".VnTime" pitchFamily="34" charset="0"/>
              </a:rPr>
              <a:t>Søc</a:t>
            </a:r>
            <a:r>
              <a:rPr lang="en-US" sz="2400" dirty="0" smtClean="0">
                <a:latin typeface=".VnTime" pitchFamily="34" charset="0"/>
              </a:rPr>
              <a:t> ®</a:t>
            </a:r>
            <a:r>
              <a:rPr lang="en-US" sz="2400" dirty="0" err="1" smtClean="0">
                <a:latin typeface=".VnTime" pitchFamily="34" charset="0"/>
              </a:rPr>
              <a:t>iÖn</a:t>
            </a:r>
            <a:r>
              <a:rPr lang="en-US" sz="2400" dirty="0" smtClean="0">
                <a:latin typeface=".VnTime" pitchFamily="34" charset="0"/>
              </a:rPr>
              <a:t> ®</a:t>
            </a:r>
            <a:r>
              <a:rPr lang="en-US" sz="2400" dirty="0" err="1" smtClean="0">
                <a:latin typeface=".VnTime" pitchFamily="34" charset="0"/>
              </a:rPr>
              <a:t>éng</a:t>
            </a:r>
            <a:r>
              <a:rPr lang="en-US" sz="2400" dirty="0" smtClean="0">
                <a:latin typeface=".VnTime" pitchFamily="34" charset="0"/>
              </a:rPr>
              <a:t> ®­</a:t>
            </a:r>
            <a:r>
              <a:rPr lang="en-US" sz="2400" dirty="0" err="1" smtClean="0">
                <a:latin typeface=".VnTime" pitchFamily="34" charset="0"/>
              </a:rPr>
              <a:t>îc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sinh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ra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trong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cuén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d©y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stato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m¸y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ph¸t</a:t>
            </a:r>
            <a:r>
              <a:rPr lang="en-US" sz="2400" dirty="0" smtClean="0">
                <a:latin typeface=".VnTime" pitchFamily="34" charset="0"/>
              </a:rPr>
              <a:t> ®</a:t>
            </a:r>
            <a:r>
              <a:rPr lang="en-US" sz="2400" dirty="0" err="1" smtClean="0">
                <a:latin typeface=".VnTime" pitchFamily="34" charset="0"/>
              </a:rPr>
              <a:t>iÖn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xoay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chiÒu</a:t>
            </a:r>
            <a:r>
              <a:rPr lang="en-US" sz="2400" dirty="0" smtClean="0">
                <a:latin typeface=".VnTime" pitchFamily="34" charset="0"/>
              </a:rPr>
              <a:t>, do </a:t>
            </a:r>
            <a:r>
              <a:rPr lang="en-US" sz="2400" dirty="0" err="1" smtClean="0">
                <a:latin typeface=".VnTime" pitchFamily="34" charset="0"/>
              </a:rPr>
              <a:t>tõ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th«ng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cuén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d©y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kÝch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tõ</a:t>
            </a:r>
            <a:r>
              <a:rPr lang="en-US" sz="2400" dirty="0" smtClean="0">
                <a:latin typeface=".VnTime" pitchFamily="34" charset="0"/>
              </a:rPr>
              <a:t> t¹o </a:t>
            </a:r>
            <a:r>
              <a:rPr lang="en-US" sz="2400" dirty="0" err="1" smtClean="0">
                <a:latin typeface=".VnTime" pitchFamily="34" charset="0"/>
              </a:rPr>
              <a:t>nªn</a:t>
            </a:r>
            <a:r>
              <a:rPr lang="en-US" sz="2400" dirty="0" smtClean="0">
                <a:latin typeface=".VnTime" pitchFamily="34" charset="0"/>
              </a:rPr>
              <a:t> ®­</a:t>
            </a:r>
            <a:r>
              <a:rPr lang="en-US" sz="2400" dirty="0" err="1" smtClean="0">
                <a:latin typeface=".VnTime" pitchFamily="34" charset="0"/>
              </a:rPr>
              <a:t>îc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tÝnh</a:t>
            </a:r>
            <a:r>
              <a:rPr lang="en-US" sz="2400" dirty="0" smtClean="0">
                <a:latin typeface=".VnTime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.VnTime" pitchFamily="34" charset="0"/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  <a:latin typeface=".VnTime" pitchFamily="34" charset="0"/>
              </a:rPr>
              <a:t>E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.VnTime" pitchFamily="34" charset="0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> = 4,44. k. f. W. 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  <a:sym typeface="Symbol" pitchFamily="18" charset="2"/>
              </a:rPr>
              <a:t></a:t>
            </a:r>
            <a:r>
              <a:rPr lang="en-US" sz="2400" b="1" baseline="-25000" dirty="0" smtClean="0">
                <a:solidFill>
                  <a:srgbClr val="FF0000"/>
                </a:solidFill>
                <a:latin typeface=".VnTime" pitchFamily="34" charset="0"/>
              </a:rPr>
              <a:t>®m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4,44. k. f. W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.VnTime" pitchFamily="34" charset="0"/>
              </a:rPr>
              <a:t>k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.VnTime" pitchFamily="34" charset="0"/>
                <a:sym typeface="Symbol" pitchFamily="18" charset="2"/>
              </a:rPr>
              <a:t></a:t>
            </a:r>
            <a:r>
              <a:rPr lang="en-US" sz="2400" b="1" dirty="0" err="1" smtClean="0">
                <a:solidFill>
                  <a:srgbClr val="FF0000"/>
                </a:solidFill>
                <a:latin typeface=".VnTime" pitchFamily="34" charset="0"/>
                <a:sym typeface="Symbol" pitchFamily="18" charset="2"/>
              </a:rPr>
              <a:t>.I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.VnTime" pitchFamily="34" charset="0"/>
                <a:sym typeface="Symbol" pitchFamily="18" charset="2"/>
              </a:rPr>
              <a:t>KT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>                                  </a:t>
            </a:r>
          </a:p>
          <a:p>
            <a:pPr marL="0" indent="0" eaLnBrk="1" hangingPunct="1">
              <a:buNone/>
            </a:pPr>
            <a:r>
              <a:rPr lang="en-US" sz="2400" dirty="0" err="1" smtClean="0">
                <a:latin typeface=".VnTime" pitchFamily="34" charset="0"/>
              </a:rPr>
              <a:t>Trong</a:t>
            </a:r>
            <a:r>
              <a:rPr lang="en-US" sz="2400" dirty="0" smtClean="0">
                <a:latin typeface=".VnTime" pitchFamily="34" charset="0"/>
              </a:rPr>
              <a:t> ®ã: f   - </a:t>
            </a:r>
            <a:r>
              <a:rPr lang="en-US" sz="2400" dirty="0" err="1" smtClean="0">
                <a:latin typeface=".VnTime" pitchFamily="34" charset="0"/>
              </a:rPr>
              <a:t>tÇn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sè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cña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dßng</a:t>
            </a:r>
            <a:r>
              <a:rPr lang="en-US" sz="2400" dirty="0" smtClean="0">
                <a:latin typeface=".VnTime" pitchFamily="34" charset="0"/>
              </a:rPr>
              <a:t> ®</a:t>
            </a:r>
            <a:r>
              <a:rPr lang="en-US" sz="2400" dirty="0" err="1" smtClean="0">
                <a:latin typeface=".VnTime" pitchFamily="34" charset="0"/>
              </a:rPr>
              <a:t>iÖn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xoay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chiÒu</a:t>
            </a:r>
            <a:r>
              <a:rPr lang="en-US" sz="2400" dirty="0" smtClean="0">
                <a:latin typeface=".VnTime" pitchFamily="34" charset="0"/>
              </a:rPr>
              <a:t>;</a:t>
            </a:r>
          </a:p>
          <a:p>
            <a:pPr eaLnBrk="1" hangingPunct="1"/>
            <a:r>
              <a:rPr lang="en-US" sz="2400" dirty="0" smtClean="0">
                <a:latin typeface=".VnTime" pitchFamily="34" charset="0"/>
              </a:rPr>
              <a:t>k - </a:t>
            </a:r>
            <a:r>
              <a:rPr lang="en-US" sz="2400" dirty="0" err="1" smtClean="0">
                <a:latin typeface=".VnTime" pitchFamily="34" charset="0"/>
              </a:rPr>
              <a:t>hÖ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sè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d©y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quÊn</a:t>
            </a:r>
            <a:r>
              <a:rPr lang="en-US" sz="2400" dirty="0" smtClean="0">
                <a:latin typeface=".VnTime" pitchFamily="34" charset="0"/>
              </a:rPr>
              <a:t>;</a:t>
            </a:r>
          </a:p>
          <a:p>
            <a:pPr eaLnBrk="1" hangingPunct="1"/>
            <a:r>
              <a:rPr lang="en-US" sz="2400" dirty="0" smtClean="0">
                <a:latin typeface=".VnTime" pitchFamily="34" charset="0"/>
              </a:rPr>
              <a:t>W - </a:t>
            </a:r>
            <a:r>
              <a:rPr lang="en-US" sz="2400" dirty="0" err="1" smtClean="0">
                <a:latin typeface=".VnTime" pitchFamily="34" charset="0"/>
              </a:rPr>
              <a:t>sè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vßng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d©y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cña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mét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cuén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d©y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pha</a:t>
            </a:r>
            <a:r>
              <a:rPr lang="en-US" sz="2400" dirty="0" smtClean="0">
                <a:latin typeface=".VnTime" pitchFamily="34" charset="0"/>
              </a:rPr>
              <a:t>;</a:t>
            </a:r>
            <a:endParaRPr lang="en-US" sz="2400" dirty="0" smtClean="0">
              <a:latin typeface=".VnTime" pitchFamily="34" charset="0"/>
              <a:sym typeface="Symbol" pitchFamily="18" charset="2"/>
            </a:endParaRPr>
          </a:p>
          <a:p>
            <a:pPr eaLnBrk="1" hangingPunct="1"/>
            <a:r>
              <a:rPr lang="en-US" sz="2400" dirty="0" smtClean="0">
                <a:latin typeface=".VnTime" pitchFamily="34" charset="0"/>
                <a:sym typeface="Symbol" pitchFamily="18" charset="2"/>
              </a:rPr>
              <a:t></a:t>
            </a:r>
            <a:r>
              <a:rPr lang="en-US" sz="2400" baseline="-25000" dirty="0" smtClean="0">
                <a:latin typeface=".VnTime" pitchFamily="34" charset="0"/>
              </a:rPr>
              <a:t>®m</a:t>
            </a:r>
            <a:r>
              <a:rPr lang="en-US" sz="2400" dirty="0" smtClean="0">
                <a:latin typeface=".VnTime" pitchFamily="34" charset="0"/>
              </a:rPr>
              <a:t> - </a:t>
            </a:r>
            <a:r>
              <a:rPr lang="en-US" sz="2400" dirty="0" err="1" smtClean="0">
                <a:latin typeface=".VnTime" pitchFamily="34" charset="0"/>
              </a:rPr>
              <a:t>tõ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th«ng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cùc</a:t>
            </a:r>
            <a:r>
              <a:rPr lang="en-US" sz="2400" dirty="0" smtClean="0">
                <a:latin typeface=".VnTime" pitchFamily="34" charset="0"/>
              </a:rPr>
              <a:t> ®¹i </a:t>
            </a:r>
            <a:r>
              <a:rPr lang="en-US" sz="2400" dirty="0" err="1" smtClean="0">
                <a:latin typeface=".VnTime" pitchFamily="34" charset="0"/>
              </a:rPr>
              <a:t>d­íi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mét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cùc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cña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cùc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tõ</a:t>
            </a:r>
            <a:r>
              <a:rPr lang="en-US" sz="2400" dirty="0" smtClean="0">
                <a:latin typeface=".VnTime" pitchFamily="34" charset="0"/>
              </a:rPr>
              <a:t>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772400" cy="6699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1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ACA74527-65E6-43E6-BAF8-AD97D31AECD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735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 err="1" smtClean="0">
                <a:latin typeface=".VnTime" pitchFamily="34" charset="0"/>
              </a:rPr>
              <a:t>Tõ</a:t>
            </a:r>
            <a:r>
              <a:rPr lang="en-US" sz="2800" dirty="0" smtClean="0">
                <a:latin typeface=".VnTime" pitchFamily="34" charset="0"/>
              </a:rPr>
              <a:t> s¬ ®å </a:t>
            </a:r>
            <a:r>
              <a:rPr lang="en-US" sz="2800" dirty="0" err="1" smtClean="0">
                <a:latin typeface=".VnTime" pitchFamily="34" charset="0"/>
              </a:rPr>
              <a:t>thay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thÕ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mét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pha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cña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ph¸t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thÊy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r»ng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¸p ®</a:t>
            </a:r>
            <a:r>
              <a:rPr lang="en-US" sz="2800" dirty="0" err="1" smtClean="0">
                <a:latin typeface=".VnTime" pitchFamily="34" charset="0"/>
              </a:rPr>
              <a:t>Çu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ra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ph¸t</a:t>
            </a:r>
            <a:r>
              <a:rPr lang="en-US" sz="2800" dirty="0" smtClean="0">
                <a:latin typeface=".VnTime" pitchFamily="34" charset="0"/>
              </a:rPr>
              <a:t> ®­</a:t>
            </a:r>
            <a:r>
              <a:rPr lang="en-US" sz="2800" dirty="0" err="1" smtClean="0">
                <a:latin typeface=".VnTime" pitchFamily="34" charset="0"/>
              </a:rPr>
              <a:t>îc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tÝnh</a:t>
            </a:r>
            <a:endParaRPr lang="en-US" sz="2800" dirty="0" smtClean="0">
              <a:latin typeface=".VnTime" pitchFamily="34" charset="0"/>
            </a:endParaRPr>
          </a:p>
          <a:p>
            <a:pPr marL="0" indent="0" eaLnBrk="1" hangingPunct="1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U</a:t>
            </a:r>
            <a:r>
              <a:rPr lang="en-US" sz="2800" b="1" baseline="-25000" dirty="0" smtClean="0">
                <a:solidFill>
                  <a:srgbClr val="FF0000"/>
                </a:solidFill>
                <a:latin typeface=".VnTime" pitchFamily="34" charset="0"/>
              </a:rPr>
              <a:t>MF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= </a:t>
            </a:r>
            <a:r>
              <a:rPr lang="en-US" sz="2800" b="1" dirty="0" err="1" smtClean="0">
                <a:solidFill>
                  <a:srgbClr val="FF0000"/>
                </a:solidFill>
                <a:latin typeface=".VnTime" pitchFamily="34" charset="0"/>
              </a:rPr>
              <a:t>E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.VnTime" pitchFamily="34" charset="0"/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  <a:sym typeface="Symbol" pitchFamily="18" charset="2"/>
              </a:rPr>
              <a:t>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E</a:t>
            </a:r>
            <a:r>
              <a:rPr lang="en-US" sz="2800" b="1" baseline="-25000" dirty="0" smtClean="0">
                <a:solidFill>
                  <a:srgbClr val="FF0000"/>
                </a:solidFill>
                <a:latin typeface=".VnTime" pitchFamily="34" charset="0"/>
              </a:rPr>
              <a:t>P¦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- I.Z</a:t>
            </a:r>
            <a:r>
              <a:rPr lang="en-US" sz="2800" b="1" baseline="-25000" dirty="0" smtClean="0">
                <a:solidFill>
                  <a:srgbClr val="FF0000"/>
                </a:solidFill>
                <a:latin typeface=".VnTime" pitchFamily="34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 =E</a:t>
            </a:r>
            <a:r>
              <a:rPr lang="en-US" sz="2800" b="1" baseline="-25000" dirty="0" smtClean="0">
                <a:solidFill>
                  <a:srgbClr val="FF0000"/>
                </a:solidFill>
                <a:latin typeface=".VnTime" pitchFamily="34" charset="0"/>
              </a:rPr>
              <a:t>MF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- I.Z</a:t>
            </a:r>
            <a:r>
              <a:rPr lang="en-US" sz="2800" b="1" baseline="-25000" dirty="0" smtClean="0">
                <a:solidFill>
                  <a:srgbClr val="FF0000"/>
                </a:solidFill>
                <a:latin typeface=".VnTime" pitchFamily="34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          </a:t>
            </a:r>
            <a:r>
              <a:rPr lang="en-US" sz="2800" dirty="0" smtClean="0">
                <a:latin typeface=".VnTime" pitchFamily="34" charset="0"/>
              </a:rPr>
              <a:t>(1)                   </a:t>
            </a:r>
            <a:r>
              <a:rPr lang="en-US" sz="2800" dirty="0" err="1" smtClean="0">
                <a:latin typeface=".VnTime" pitchFamily="34" charset="0"/>
              </a:rPr>
              <a:t>Trong</a:t>
            </a:r>
            <a:r>
              <a:rPr lang="en-US" sz="2800" dirty="0" smtClean="0">
                <a:latin typeface=".VnTime" pitchFamily="34" charset="0"/>
              </a:rPr>
              <a:t> ®ã: U</a:t>
            </a:r>
            <a:r>
              <a:rPr lang="en-US" sz="2800" baseline="-25000" dirty="0" smtClean="0">
                <a:latin typeface=".VnTime" pitchFamily="34" charset="0"/>
              </a:rPr>
              <a:t>MF</a:t>
            </a:r>
            <a:r>
              <a:rPr lang="en-US" sz="2800" dirty="0" smtClean="0">
                <a:latin typeface=".VnTime" pitchFamily="34" charset="0"/>
              </a:rPr>
              <a:t> -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¸p ®</a:t>
            </a:r>
            <a:r>
              <a:rPr lang="en-US" sz="2800" dirty="0" err="1" smtClean="0">
                <a:latin typeface=".VnTime" pitchFamily="34" charset="0"/>
              </a:rPr>
              <a:t>Çu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cùc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ph¸t</a:t>
            </a:r>
            <a:r>
              <a:rPr lang="en-US" sz="2800" dirty="0" smtClean="0">
                <a:latin typeface=".VnTime" pitchFamily="34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.VnTime" pitchFamily="34" charset="0"/>
              </a:rPr>
              <a:t>E</a:t>
            </a:r>
            <a:r>
              <a:rPr lang="en-US" sz="2800" baseline="-25000" dirty="0" smtClean="0">
                <a:latin typeface=".VnTime" pitchFamily="34" charset="0"/>
              </a:rPr>
              <a:t>P¦</a:t>
            </a:r>
            <a:r>
              <a:rPr lang="en-US" sz="2800" dirty="0" smtClean="0">
                <a:latin typeface=".VnTime" pitchFamily="34" charset="0"/>
              </a:rPr>
              <a:t> - </a:t>
            </a:r>
            <a:r>
              <a:rPr lang="en-US" sz="2800" dirty="0" err="1" smtClean="0">
                <a:latin typeface=".VnTime" pitchFamily="34" charset="0"/>
              </a:rPr>
              <a:t>søc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éng</a:t>
            </a:r>
            <a:r>
              <a:rPr lang="en-US" sz="2800" dirty="0" smtClean="0">
                <a:latin typeface=".VnTime" pitchFamily="34" charset="0"/>
              </a:rPr>
              <a:t> (s®®) do </a:t>
            </a:r>
            <a:r>
              <a:rPr lang="en-US" sz="2800" dirty="0" err="1" smtClean="0">
                <a:latin typeface=".VnTime" pitchFamily="34" charset="0"/>
              </a:rPr>
              <a:t>ph¶n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øng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cña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t¶i</a:t>
            </a:r>
            <a:r>
              <a:rPr lang="en-US" sz="2800" dirty="0" smtClean="0">
                <a:latin typeface=".VnTime" pitchFamily="34" charset="0"/>
              </a:rPr>
              <a:t>, </a:t>
            </a:r>
            <a:r>
              <a:rPr lang="en-US" sz="2800" dirty="0" err="1" smtClean="0">
                <a:latin typeface=".VnTime" pitchFamily="34" charset="0"/>
              </a:rPr>
              <a:t>trong</a:t>
            </a:r>
            <a:r>
              <a:rPr lang="en-US" sz="2800" dirty="0" smtClean="0">
                <a:latin typeface=".VnTime" pitchFamily="34" charset="0"/>
              </a:rPr>
              <a:t> ®ã </a:t>
            </a:r>
            <a:r>
              <a:rPr lang="en-US" sz="2800" dirty="0" err="1" smtClean="0">
                <a:latin typeface=".VnTime" pitchFamily="34" charset="0"/>
              </a:rPr>
              <a:t>t¶i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c¶m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tõ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th«ng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cã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tÝnh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khö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tõ</a:t>
            </a:r>
            <a:r>
              <a:rPr lang="en-US" sz="2800" dirty="0" smtClean="0">
                <a:latin typeface=".VnTime" pitchFamily="34" charset="0"/>
              </a:rPr>
              <a:t>, </a:t>
            </a:r>
            <a:r>
              <a:rPr lang="en-US" sz="2800" dirty="0" err="1" smtClean="0">
                <a:latin typeface=".VnTime" pitchFamily="34" charset="0"/>
              </a:rPr>
              <a:t>dÊu</a:t>
            </a:r>
            <a:r>
              <a:rPr lang="en-US" sz="2800" dirty="0" smtClean="0">
                <a:latin typeface=".VnTime" pitchFamily="34" charset="0"/>
              </a:rPr>
              <a:t> - ®­</a:t>
            </a:r>
            <a:r>
              <a:rPr lang="en-US" sz="2800" dirty="0" err="1" smtClean="0">
                <a:latin typeface=".VnTime" pitchFamily="34" charset="0"/>
              </a:rPr>
              <a:t>îc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Æt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tr­íc</a:t>
            </a:r>
            <a:r>
              <a:rPr lang="en-US" sz="2800" dirty="0" smtClean="0">
                <a:latin typeface=".VnTime" pitchFamily="34" charset="0"/>
              </a:rPr>
              <a:t> E</a:t>
            </a:r>
            <a:r>
              <a:rPr lang="en-US" sz="2800" baseline="-25000" dirty="0" smtClean="0">
                <a:latin typeface=".VnTime" pitchFamily="34" charset="0"/>
              </a:rPr>
              <a:t>P¦</a:t>
            </a:r>
            <a:r>
              <a:rPr lang="en-US" sz="2800" dirty="0" smtClean="0">
                <a:latin typeface=".VnTime" pitchFamily="34" charset="0"/>
              </a:rPr>
              <a:t> ë </a:t>
            </a:r>
            <a:r>
              <a:rPr lang="en-US" sz="2800" dirty="0" err="1" smtClean="0">
                <a:latin typeface=".VnTime" pitchFamily="34" charset="0"/>
              </a:rPr>
              <a:t>biÓu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thøc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trªn</a:t>
            </a:r>
            <a:r>
              <a:rPr lang="en-US" sz="2800" dirty="0" smtClean="0">
                <a:latin typeface=".VnTime" pitchFamily="34" charset="0"/>
              </a:rPr>
              <a:t>, </a:t>
            </a:r>
            <a:r>
              <a:rPr lang="en-US" sz="2800" dirty="0" err="1" smtClean="0">
                <a:latin typeface=".VnTime" pitchFamily="34" charset="0"/>
              </a:rPr>
              <a:t>t¶i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dung </a:t>
            </a:r>
            <a:r>
              <a:rPr lang="en-US" sz="2800" dirty="0" err="1" smtClean="0">
                <a:latin typeface=".VnTime" pitchFamily="34" charset="0"/>
              </a:rPr>
              <a:t>cã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tÝnh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trî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tõ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dÊu</a:t>
            </a:r>
            <a:r>
              <a:rPr lang="en-US" sz="2800" dirty="0" smtClean="0">
                <a:latin typeface=".VnTime" pitchFamily="34" charset="0"/>
              </a:rPr>
              <a:t> + ®­</a:t>
            </a:r>
            <a:r>
              <a:rPr lang="en-US" sz="2800" dirty="0" err="1" smtClean="0">
                <a:latin typeface=".VnTime" pitchFamily="34" charset="0"/>
              </a:rPr>
              <a:t>îc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Æt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tr­íc</a:t>
            </a:r>
            <a:r>
              <a:rPr lang="en-US" sz="2800" dirty="0" smtClean="0">
                <a:latin typeface=".VnTime" pitchFamily="34" charset="0"/>
              </a:rPr>
              <a:t> E</a:t>
            </a:r>
            <a:r>
              <a:rPr lang="en-US" sz="2800" baseline="-25000" dirty="0" smtClean="0">
                <a:latin typeface=".VnTime" pitchFamily="34" charset="0"/>
              </a:rPr>
              <a:t>P¦</a:t>
            </a:r>
            <a:r>
              <a:rPr lang="en-US" sz="2800" dirty="0" smtClean="0">
                <a:latin typeface=".VnTime" pitchFamily="34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.VnTime" pitchFamily="34" charset="0"/>
              </a:rPr>
              <a:t>Z</a:t>
            </a:r>
            <a:r>
              <a:rPr lang="en-US" sz="2800" baseline="-25000" dirty="0" smtClean="0">
                <a:latin typeface=".VnTime" pitchFamily="34" charset="0"/>
              </a:rPr>
              <a:t>S</a:t>
            </a:r>
            <a:r>
              <a:rPr lang="en-US" sz="2800" dirty="0" smtClean="0">
                <a:latin typeface=".VnTime" pitchFamily="34" charset="0"/>
              </a:rPr>
              <a:t> - </a:t>
            </a:r>
            <a:r>
              <a:rPr lang="en-US" sz="2800" dirty="0" err="1" smtClean="0">
                <a:latin typeface=".VnTime" pitchFamily="34" charset="0"/>
              </a:rPr>
              <a:t>tæng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trë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stato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ph¸t</a:t>
            </a:r>
            <a:r>
              <a:rPr lang="en-US" sz="2800" dirty="0" smtClean="0">
                <a:latin typeface=".VnTime" pitchFamily="34" charset="0"/>
              </a:rPr>
              <a:t>;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.VnTime" pitchFamily="34" charset="0"/>
              </a:rPr>
              <a:t>I - </a:t>
            </a:r>
            <a:r>
              <a:rPr lang="en-US" sz="2800" dirty="0" err="1" smtClean="0">
                <a:latin typeface=".VnTime" pitchFamily="34" charset="0"/>
              </a:rPr>
              <a:t>dßng</a:t>
            </a:r>
            <a:r>
              <a:rPr lang="en-US" sz="2800" dirty="0" smtClean="0">
                <a:latin typeface=".VnTime" pitchFamily="34" charset="0"/>
              </a:rPr>
              <a:t> ®</a:t>
            </a:r>
            <a:r>
              <a:rPr lang="en-US" sz="2800" dirty="0" err="1" smtClean="0">
                <a:latin typeface=".VnTime" pitchFamily="34" charset="0"/>
              </a:rPr>
              <a:t>iÖn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t¶i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m¸y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ph¸t</a:t>
            </a:r>
            <a:r>
              <a:rPr lang="en-US" sz="2800" dirty="0" smtClean="0">
                <a:latin typeface=".VnTime" pitchFamily="34" charset="0"/>
              </a:rPr>
              <a:t>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772400" cy="6699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2225</Words>
  <Application>Microsoft Office PowerPoint</Application>
  <PresentationFormat>On-screen Show (4:3)</PresentationFormat>
  <Paragraphs>265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Phân tích hư hỏng các đèn tầu cá</vt:lpstr>
      <vt:lpstr>1. Khái quát về cung cấp điện tầu cá</vt:lpstr>
      <vt:lpstr>1. Khái quát về cung cấp điện tầu cá</vt:lpstr>
      <vt:lpstr>PowerPoint Presentation</vt:lpstr>
      <vt:lpstr>2. Hình thành và ổn áp máy phát điện </vt:lpstr>
      <vt:lpstr>PowerPoint Presentation</vt:lpstr>
      <vt:lpstr>2. Hình thành và ổn áp máy phát điện </vt:lpstr>
      <vt:lpstr>2. Hình thành và ổn áp máy phát điện </vt:lpstr>
      <vt:lpstr>2. Hình thành và ổn áp máy phát điện </vt:lpstr>
      <vt:lpstr>C¸c ®Æc tÝnh</vt:lpstr>
      <vt:lpstr>PowerPoint Presentation</vt:lpstr>
      <vt:lpstr>PowerPoint Presentation</vt:lpstr>
      <vt:lpstr>3. Một số dạng quá áp và bảo vệ</vt:lpstr>
      <vt:lpstr>3. Một số dạng quá áp và bảo vệ</vt:lpstr>
      <vt:lpstr>3. Một số dạng quá áp và bảo vệ</vt:lpstr>
      <vt:lpstr>3. Một số dạng quá áp và bảo vệ</vt:lpstr>
      <vt:lpstr>PowerPoint Presentation</vt:lpstr>
      <vt:lpstr>3. Một số dạng quá áp</vt:lpstr>
      <vt:lpstr>3. Một số dạng quá áp và bảo vệ</vt:lpstr>
      <vt:lpstr>3. Một số dạng quá áp và bảo vệ</vt:lpstr>
      <vt:lpstr>3. Một số dạng quá áp và bảo vệ</vt:lpstr>
      <vt:lpstr>4. Xung điện áp, và bảo vệ</vt:lpstr>
      <vt:lpstr>Dãy xung liên tiếp</vt:lpstr>
      <vt:lpstr>Nguyên nhân xuất hiện xung trên đường dây</vt:lpstr>
      <vt:lpstr>Vùng ảnh hưởng của dòng sét</vt:lpstr>
      <vt:lpstr>Vùng ảnh hưởng sét đánh</vt:lpstr>
      <vt:lpstr>Tính giá trị của điện thế mặt đất</vt:lpstr>
      <vt:lpstr>Tính toán ảnh hưởng vùng sét</vt:lpstr>
      <vt:lpstr>Xung do đóng cắt thiết bị điện</vt:lpstr>
      <vt:lpstr>Cắt một đèn HQL có một xung &gt; 2kV</vt:lpstr>
      <vt:lpstr>Cắt một đèn Metalhalide có một xung &gt; 2kV</vt:lpstr>
      <vt:lpstr>4. Xung điện áp, và bảo vệ</vt:lpstr>
      <vt:lpstr>Xung điện áp trên đường dây khi cắt tải điện cảm</vt:lpstr>
      <vt:lpstr>Tiêu chuẩn các dạng sóng sét</vt:lpstr>
      <vt:lpstr>Có thể lắp SPD</vt:lpstr>
      <vt:lpstr>Một giải pháp</vt:lpstr>
      <vt:lpstr>5. Bảo vệ xung áp</vt:lpstr>
      <vt:lpstr>5. Bảo vệ xung áp</vt:lpstr>
      <vt:lpstr>Dòng xung sét trong mạch có SPD</vt:lpstr>
      <vt:lpstr>5. Bảo vệ xung áp</vt:lpstr>
      <vt:lpstr>5. Bảo vệ xung áp</vt:lpstr>
      <vt:lpstr>5. Bảo vệ xung áp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Bảo vệ xung điện áp</dc:title>
  <dc:creator>Notebook</dc:creator>
  <cp:lastModifiedBy>abc</cp:lastModifiedBy>
  <cp:revision>82</cp:revision>
  <dcterms:created xsi:type="dcterms:W3CDTF">2016-09-06T12:47:49Z</dcterms:created>
  <dcterms:modified xsi:type="dcterms:W3CDTF">2019-07-16T04:18:30Z</dcterms:modified>
</cp:coreProperties>
</file>