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88" r:id="rId4"/>
    <p:sldId id="289" r:id="rId5"/>
    <p:sldId id="290" r:id="rId6"/>
    <p:sldId id="297" r:id="rId7"/>
    <p:sldId id="313" r:id="rId8"/>
    <p:sldId id="314" r:id="rId9"/>
    <p:sldId id="299" r:id="rId10"/>
    <p:sldId id="306" r:id="rId11"/>
    <p:sldId id="307" r:id="rId12"/>
    <p:sldId id="309" r:id="rId13"/>
    <p:sldId id="308" r:id="rId14"/>
    <p:sldId id="312" r:id="rId15"/>
    <p:sldId id="310" r:id="rId16"/>
    <p:sldId id="311" r:id="rId17"/>
    <p:sldId id="300" r:id="rId18"/>
    <p:sldId id="301" r:id="rId19"/>
    <p:sldId id="315" r:id="rId20"/>
    <p:sldId id="316" r:id="rId21"/>
    <p:sldId id="317" r:id="rId22"/>
    <p:sldId id="318" r:id="rId23"/>
    <p:sldId id="302" r:id="rId24"/>
    <p:sldId id="291" r:id="rId25"/>
    <p:sldId id="292" r:id="rId26"/>
    <p:sldId id="293" r:id="rId27"/>
    <p:sldId id="286" r:id="rId28"/>
    <p:sldId id="294" r:id="rId29"/>
    <p:sldId id="295" r:id="rId30"/>
    <p:sldId id="296" r:id="rId31"/>
    <p:sldId id="298" r:id="rId32"/>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88" autoAdjust="0"/>
    <p:restoredTop sz="94660"/>
  </p:normalViewPr>
  <p:slideViewPr>
    <p:cSldViewPr>
      <p:cViewPr varScale="1">
        <p:scale>
          <a:sx n="87" d="100"/>
          <a:sy n="87" d="100"/>
        </p:scale>
        <p:origin x="-1176" y="-90"/>
      </p:cViewPr>
      <p:guideLst>
        <p:guide orient="horz" pos="2160"/>
        <p:guide pos="2880"/>
      </p:guideLst>
    </p:cSldViewPr>
  </p:slideViewPr>
  <p:notesTextViewPr>
    <p:cViewPr>
      <p:scale>
        <a:sx n="1" d="1"/>
        <a:sy n="1" d="1"/>
      </p:scale>
      <p:origin x="0" y="0"/>
    </p:cViewPr>
  </p:notesTextViewPr>
  <p:sorterViewPr>
    <p:cViewPr>
      <p:scale>
        <a:sx n="100" d="100"/>
        <a:sy n="100" d="100"/>
      </p:scale>
      <p:origin x="0" y="5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D6439441-8A0C-4D1D-9C18-75D56D38F0D1}" type="datetimeFigureOut">
              <a:rPr lang="vi-VN" smtClean="0"/>
              <a:t>27/08/2019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2646643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6439441-8A0C-4D1D-9C18-75D56D38F0D1}" type="datetimeFigureOut">
              <a:rPr lang="vi-VN" smtClean="0"/>
              <a:t>27/08/2019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60476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6439441-8A0C-4D1D-9C18-75D56D38F0D1}" type="datetimeFigureOut">
              <a:rPr lang="vi-VN" smtClean="0"/>
              <a:t>27/08/2019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1515084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6439441-8A0C-4D1D-9C18-75D56D38F0D1}" type="datetimeFigureOut">
              <a:rPr lang="vi-VN" smtClean="0"/>
              <a:t>27/08/2019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2095001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439441-8A0C-4D1D-9C18-75D56D38F0D1}" type="datetimeFigureOut">
              <a:rPr lang="vi-VN" smtClean="0"/>
              <a:t>27/08/2019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2748694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D6439441-8A0C-4D1D-9C18-75D56D38F0D1}" type="datetimeFigureOut">
              <a:rPr lang="vi-VN" smtClean="0"/>
              <a:t>27/08/2019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339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D6439441-8A0C-4D1D-9C18-75D56D38F0D1}" type="datetimeFigureOut">
              <a:rPr lang="vi-VN" smtClean="0"/>
              <a:t>27/08/2019</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4157874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D6439441-8A0C-4D1D-9C18-75D56D38F0D1}" type="datetimeFigureOut">
              <a:rPr lang="vi-VN" smtClean="0"/>
              <a:t>27/08/2019</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2073973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439441-8A0C-4D1D-9C18-75D56D38F0D1}" type="datetimeFigureOut">
              <a:rPr lang="vi-VN" smtClean="0"/>
              <a:t>27/08/2019</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2530243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439441-8A0C-4D1D-9C18-75D56D38F0D1}" type="datetimeFigureOut">
              <a:rPr lang="vi-VN" smtClean="0"/>
              <a:t>27/08/2019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466436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439441-8A0C-4D1D-9C18-75D56D38F0D1}" type="datetimeFigureOut">
              <a:rPr lang="vi-VN" smtClean="0"/>
              <a:t>27/08/2019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2127758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439441-8A0C-4D1D-9C18-75D56D38F0D1}" type="datetimeFigureOut">
              <a:rPr lang="vi-VN" smtClean="0"/>
              <a:t>27/08/2019</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8246-10C8-4BAE-BB9E-29B1DBC485BA}" type="slidenum">
              <a:rPr lang="vi-VN" smtClean="0"/>
              <a:t>‹#›</a:t>
            </a:fld>
            <a:endParaRPr lang="vi-VN"/>
          </a:p>
        </p:txBody>
      </p:sp>
    </p:spTree>
    <p:extLst>
      <p:ext uri="{BB962C8B-B14F-4D97-AF65-F5344CB8AC3E}">
        <p14:creationId xmlns:p14="http://schemas.microsoft.com/office/powerpoint/2010/main" val="2596116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navsea.navy.mil/Portals/103/Documents/NSWC_Crane/SD-18/PDFs/Products/Capacitors/CapacitorsFailureRevA.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196752"/>
            <a:ext cx="7772400" cy="1470025"/>
          </a:xfrm>
        </p:spPr>
        <p:txBody>
          <a:bodyPr/>
          <a:lstStyle/>
          <a:p>
            <a:r>
              <a:rPr lang="en-US" b="1" dirty="0" err="1">
                <a:solidFill>
                  <a:srgbClr val="FF0000"/>
                </a:solidFill>
                <a:latin typeface="Times New Roman" pitchFamily="18" charset="0"/>
                <a:cs typeface="Times New Roman" pitchFamily="18" charset="0"/>
              </a:rPr>
              <a:t>C</a:t>
            </a:r>
            <a:r>
              <a:rPr lang="en-US" b="1" dirty="0" err="1" smtClean="0">
                <a:solidFill>
                  <a:srgbClr val="FF0000"/>
                </a:solidFill>
                <a:latin typeface="Times New Roman" pitchFamily="18" charset="0"/>
                <a:cs typeface="Times New Roman" pitchFamily="18" charset="0"/>
              </a:rPr>
              <a:t>ách</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lựa</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chọn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và</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các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hư</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hỏng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của</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tụ</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điện</a:t>
            </a:r>
            <a:endParaRPr lang="vi-VN" dirty="0"/>
          </a:p>
        </p:txBody>
      </p:sp>
      <p:sp>
        <p:nvSpPr>
          <p:cNvPr id="3" name="Subtitle 2"/>
          <p:cNvSpPr>
            <a:spLocks noGrp="1"/>
          </p:cNvSpPr>
          <p:nvPr>
            <p:ph type="subTitle" idx="1"/>
          </p:nvPr>
        </p:nvSpPr>
        <p:spPr>
          <a:xfrm>
            <a:off x="1371600" y="3068960"/>
            <a:ext cx="6400800" cy="2569840"/>
          </a:xfrm>
        </p:spPr>
        <p:txBody>
          <a:bodyPr>
            <a:normAutofit/>
          </a:bodyPr>
          <a:lstStyle/>
          <a:p>
            <a:pPr algn="l"/>
            <a:r>
              <a:rPr lang="en-US" dirty="0" smtClean="0">
                <a:solidFill>
                  <a:schemeClr val="tx1">
                    <a:lumMod val="95000"/>
                    <a:lumOff val="5000"/>
                  </a:schemeClr>
                </a:solidFill>
                <a:latin typeface="Times New Roman" pitchFamily="18" charset="0"/>
                <a:cs typeface="Times New Roman" pitchFamily="18" charset="0"/>
              </a:rPr>
              <a:t>1. </a:t>
            </a:r>
            <a:r>
              <a:rPr lang="en-US" dirty="0" err="1" smtClean="0">
                <a:solidFill>
                  <a:schemeClr val="tx1">
                    <a:lumMod val="95000"/>
                    <a:lumOff val="5000"/>
                  </a:schemeClr>
                </a:solidFill>
                <a:latin typeface="Times New Roman" pitchFamily="18" charset="0"/>
                <a:cs typeface="Times New Roman" pitchFamily="18" charset="0"/>
              </a:rPr>
              <a:t>Khái</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quát</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về</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tụ</a:t>
            </a:r>
            <a:endParaRPr lang="en-US" dirty="0" smtClean="0">
              <a:solidFill>
                <a:schemeClr val="tx1">
                  <a:lumMod val="95000"/>
                  <a:lumOff val="5000"/>
                </a:schemeClr>
              </a:solidFill>
              <a:latin typeface="Times New Roman" pitchFamily="18" charset="0"/>
              <a:cs typeface="Times New Roman" pitchFamily="18" charset="0"/>
            </a:endParaRPr>
          </a:p>
          <a:p>
            <a:pPr algn="l"/>
            <a:r>
              <a:rPr lang="en-US" dirty="0" smtClean="0">
                <a:solidFill>
                  <a:schemeClr val="tx1">
                    <a:lumMod val="95000"/>
                    <a:lumOff val="5000"/>
                  </a:schemeClr>
                </a:solidFill>
                <a:latin typeface="Times New Roman" pitchFamily="18" charset="0"/>
                <a:cs typeface="Times New Roman" pitchFamily="18" charset="0"/>
              </a:rPr>
              <a:t>2. </a:t>
            </a:r>
            <a:r>
              <a:rPr lang="en-US" dirty="0" err="1" smtClean="0">
                <a:solidFill>
                  <a:schemeClr val="tx1">
                    <a:lumMod val="95000"/>
                    <a:lumOff val="5000"/>
                  </a:schemeClr>
                </a:solidFill>
                <a:latin typeface="Times New Roman" pitchFamily="18" charset="0"/>
                <a:cs typeface="Times New Roman" pitchFamily="18" charset="0"/>
              </a:rPr>
              <a:t>Lựa</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chọn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cho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một</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số</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mạch</a:t>
            </a:r>
            <a:endParaRPr lang="en-US" dirty="0" smtClean="0">
              <a:solidFill>
                <a:schemeClr val="tx1">
                  <a:lumMod val="95000"/>
                  <a:lumOff val="5000"/>
                </a:schemeClr>
              </a:solidFill>
              <a:latin typeface="Times New Roman" pitchFamily="18" charset="0"/>
              <a:cs typeface="Times New Roman" pitchFamily="18" charset="0"/>
            </a:endParaRPr>
          </a:p>
          <a:p>
            <a:pPr algn="l"/>
            <a:r>
              <a:rPr lang="en-US" dirty="0" smtClean="0">
                <a:solidFill>
                  <a:schemeClr val="tx1">
                    <a:lumMod val="95000"/>
                    <a:lumOff val="5000"/>
                  </a:schemeClr>
                </a:solidFill>
                <a:latin typeface="Times New Roman" pitchFamily="18" charset="0"/>
                <a:cs typeface="Times New Roman" pitchFamily="18" charset="0"/>
              </a:rPr>
              <a:t>3. </a:t>
            </a:r>
            <a:r>
              <a:rPr lang="en-US" dirty="0" err="1" smtClean="0">
                <a:solidFill>
                  <a:schemeClr val="tx1">
                    <a:lumMod val="95000"/>
                    <a:lumOff val="5000"/>
                  </a:schemeClr>
                </a:solidFill>
                <a:latin typeface="Times New Roman" pitchFamily="18" charset="0"/>
                <a:cs typeface="Times New Roman" pitchFamily="18" charset="0"/>
              </a:rPr>
              <a:t>Hư</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hỏng</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tụ</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thường</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gặp</a:t>
            </a:r>
            <a:endParaRPr lang="en-US" dirty="0" smtClean="0">
              <a:solidFill>
                <a:schemeClr val="tx1">
                  <a:lumMod val="95000"/>
                  <a:lumOff val="5000"/>
                </a:schemeClr>
              </a:solidFill>
              <a:latin typeface="Times New Roman" pitchFamily="18" charset="0"/>
              <a:cs typeface="Times New Roman" pitchFamily="18" charset="0"/>
            </a:endParaRPr>
          </a:p>
          <a:p>
            <a:endParaRPr lang="vi-VN" dirty="0">
              <a:solidFill>
                <a:schemeClr val="tx1"/>
              </a:solidFill>
            </a:endParaRPr>
          </a:p>
        </p:txBody>
      </p:sp>
    </p:spTree>
    <p:extLst>
      <p:ext uri="{BB962C8B-B14F-4D97-AF65-F5344CB8AC3E}">
        <p14:creationId xmlns:p14="http://schemas.microsoft.com/office/powerpoint/2010/main" val="14276557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60648"/>
            <a:ext cx="4608512" cy="706090"/>
          </a:xfrm>
          <a:solidFill>
            <a:srgbClr val="FFFF00"/>
          </a:solidFill>
        </p:spPr>
        <p:txBody>
          <a:bodyPr>
            <a:normAutofit fontScale="90000"/>
          </a:bodyPr>
          <a:lstStyle/>
          <a:p>
            <a:r>
              <a:rPr lang="vi-VN" b="1" dirty="0" smtClean="0">
                <a:solidFill>
                  <a:srgbClr val="00B050"/>
                </a:solidFill>
              </a:rPr>
              <a:t>2. Lựa chọn tụ</a:t>
            </a:r>
            <a:endParaRPr lang="vi-VN" dirty="0"/>
          </a:p>
        </p:txBody>
      </p:sp>
      <p:sp>
        <p:nvSpPr>
          <p:cNvPr id="4" name="Content Placeholder 3"/>
          <p:cNvSpPr>
            <a:spLocks noGrp="1"/>
          </p:cNvSpPr>
          <p:nvPr>
            <p:ph idx="1"/>
          </p:nvPr>
        </p:nvSpPr>
        <p:spPr>
          <a:xfrm>
            <a:off x="472628" y="908720"/>
            <a:ext cx="8419852" cy="1728192"/>
          </a:xfrm>
        </p:spPr>
        <p:txBody>
          <a:bodyPr>
            <a:normAutofit/>
          </a:bodyPr>
          <a:lstStyle/>
          <a:p>
            <a:pPr marL="0" indent="0">
              <a:buNone/>
            </a:pPr>
            <a:r>
              <a:rPr lang="en-US" b="1" dirty="0" smtClean="0"/>
              <a:t>2.3. </a:t>
            </a:r>
            <a:r>
              <a:rPr lang="en-US" b="1" dirty="0" err="1" smtClean="0"/>
              <a:t>Chọn</a:t>
            </a:r>
            <a:r>
              <a:rPr lang="en-US" b="1" dirty="0" smtClean="0"/>
              <a:t> </a:t>
            </a:r>
            <a:r>
              <a:rPr lang="en-US" b="1" dirty="0" err="1" smtClean="0"/>
              <a:t>tụ</a:t>
            </a:r>
            <a:r>
              <a:rPr lang="en-US" b="1" dirty="0" smtClean="0"/>
              <a:t> </a:t>
            </a:r>
            <a:r>
              <a:rPr lang="en-US" b="1" dirty="0" err="1" smtClean="0"/>
              <a:t>cho</a:t>
            </a:r>
            <a:r>
              <a:rPr lang="en-US" b="1" dirty="0" smtClean="0"/>
              <a:t> PFC</a:t>
            </a:r>
            <a:endParaRPr lang="vi-VN" b="1" dirty="0"/>
          </a:p>
        </p:txBody>
      </p:sp>
      <p:pic>
        <p:nvPicPr>
          <p:cNvPr id="5" name="Picture 4"/>
          <p:cNvPicPr/>
          <p:nvPr/>
        </p:nvPicPr>
        <p:blipFill>
          <a:blip r:embed="rId2"/>
          <a:stretch>
            <a:fillRect/>
          </a:stretch>
        </p:blipFill>
        <p:spPr>
          <a:xfrm>
            <a:off x="4067944" y="1268761"/>
            <a:ext cx="4575955" cy="3240360"/>
          </a:xfrm>
          <a:prstGeom prst="rect">
            <a:avLst/>
          </a:prstGeom>
        </p:spPr>
      </p:pic>
      <p:pic>
        <p:nvPicPr>
          <p:cNvPr id="6" name="Picture 5"/>
          <p:cNvPicPr/>
          <p:nvPr/>
        </p:nvPicPr>
        <p:blipFill>
          <a:blip r:embed="rId3"/>
          <a:stretch>
            <a:fillRect/>
          </a:stretch>
        </p:blipFill>
        <p:spPr>
          <a:xfrm>
            <a:off x="971600" y="1484784"/>
            <a:ext cx="2232273" cy="539874"/>
          </a:xfrm>
          <a:prstGeom prst="rect">
            <a:avLst/>
          </a:prstGeom>
        </p:spPr>
      </p:pic>
      <p:sp>
        <p:nvSpPr>
          <p:cNvPr id="7" name="Content Placeholder 3"/>
          <p:cNvSpPr txBox="1">
            <a:spLocks/>
          </p:cNvSpPr>
          <p:nvPr/>
        </p:nvSpPr>
        <p:spPr>
          <a:xfrm>
            <a:off x="467544" y="2253766"/>
            <a:ext cx="5472608" cy="43435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latin typeface="+mj-lt"/>
              </a:rPr>
              <a:t>Nhấp nhô (riple) điện áp đầu ra gây ra bởi ESR của tụ điện điện phân không nghiêm trọng như các bộ biến đổi công suất khác vì điện áp đầu ra cao và dòng </a:t>
            </a:r>
            <a:r>
              <a:rPr lang="vi-VN" sz="2400" dirty="0" smtClean="0">
                <a:latin typeface="+mj-lt"/>
              </a:rPr>
              <a:t>điện </a:t>
            </a:r>
            <a:r>
              <a:rPr lang="vi-VN" sz="2400" dirty="0">
                <a:latin typeface="+mj-lt"/>
              </a:rPr>
              <a:t>nhỏ. Do quá nhiều nhấp nhô (riple) trên điện áp đầu ra có thể gây ra </a:t>
            </a:r>
            <a:r>
              <a:rPr lang="vi-VN" sz="2400" dirty="0" smtClean="0">
                <a:latin typeface="+mj-lt"/>
              </a:rPr>
              <a:t>quá điện áp </a:t>
            </a:r>
            <a:r>
              <a:rPr lang="vi-VN" sz="2400" dirty="0">
                <a:latin typeface="+mj-lt"/>
              </a:rPr>
              <a:t>sớm trong quá trình hoạt động bình thường, nên thông số kỹ thuật nhấp nhô (riple) từ đỉnh đến đỉnh phải nhỏ hơn 15% điện áp đầu ra danh định.</a:t>
            </a:r>
            <a:endParaRPr lang="vi-VN" sz="2400" dirty="0">
              <a:latin typeface="+mj-lt"/>
              <a:cs typeface="Times New Roman" pitchFamily="18" charset="0"/>
            </a:endParaRPr>
          </a:p>
        </p:txBody>
      </p:sp>
    </p:spTree>
    <p:extLst>
      <p:ext uri="{BB962C8B-B14F-4D97-AF65-F5344CB8AC3E}">
        <p14:creationId xmlns:p14="http://schemas.microsoft.com/office/powerpoint/2010/main" val="922353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60648"/>
            <a:ext cx="4608512" cy="706090"/>
          </a:xfrm>
          <a:solidFill>
            <a:srgbClr val="FFFF00"/>
          </a:solidFill>
        </p:spPr>
        <p:txBody>
          <a:bodyPr>
            <a:normAutofit fontScale="90000"/>
          </a:bodyPr>
          <a:lstStyle/>
          <a:p>
            <a:r>
              <a:rPr lang="vi-VN" b="1" dirty="0" smtClean="0">
                <a:solidFill>
                  <a:srgbClr val="00B050"/>
                </a:solidFill>
              </a:rPr>
              <a:t>2. Lựa chọn tụ</a:t>
            </a:r>
            <a:endParaRPr lang="vi-VN" dirty="0"/>
          </a:p>
        </p:txBody>
      </p:sp>
      <p:sp>
        <p:nvSpPr>
          <p:cNvPr id="4" name="Content Placeholder 3"/>
          <p:cNvSpPr>
            <a:spLocks noGrp="1"/>
          </p:cNvSpPr>
          <p:nvPr>
            <p:ph idx="1"/>
          </p:nvPr>
        </p:nvSpPr>
        <p:spPr>
          <a:xfrm>
            <a:off x="472628" y="908720"/>
            <a:ext cx="8419852" cy="1152128"/>
          </a:xfrm>
        </p:spPr>
        <p:txBody>
          <a:bodyPr>
            <a:normAutofit/>
          </a:bodyPr>
          <a:lstStyle/>
          <a:p>
            <a:pPr marL="0" indent="0">
              <a:buNone/>
            </a:pPr>
            <a:r>
              <a:rPr lang="en-US" b="1" dirty="0" smtClean="0"/>
              <a:t>2.3. </a:t>
            </a:r>
            <a:r>
              <a:rPr lang="en-US" b="1" dirty="0" err="1" smtClean="0"/>
              <a:t>Chọn</a:t>
            </a:r>
            <a:r>
              <a:rPr lang="en-US" b="1" dirty="0" smtClean="0"/>
              <a:t> </a:t>
            </a:r>
            <a:r>
              <a:rPr lang="en-US" b="1" dirty="0" err="1" smtClean="0"/>
              <a:t>tụ</a:t>
            </a:r>
            <a:r>
              <a:rPr lang="en-US" b="1" dirty="0" smtClean="0"/>
              <a:t> </a:t>
            </a:r>
            <a:r>
              <a:rPr lang="en-US" b="1" dirty="0" err="1" smtClean="0"/>
              <a:t>cho</a:t>
            </a:r>
            <a:r>
              <a:rPr lang="en-US" b="1" dirty="0" smtClean="0"/>
              <a:t> PFC</a:t>
            </a:r>
          </a:p>
          <a:p>
            <a:pPr marL="0" indent="0">
              <a:buNone/>
            </a:pPr>
            <a:r>
              <a:rPr lang="en-US" sz="2400" dirty="0" err="1" smtClean="0"/>
              <a:t>Cách</a:t>
            </a:r>
            <a:r>
              <a:rPr lang="en-US" sz="2400" dirty="0" smtClean="0"/>
              <a:t> </a:t>
            </a:r>
            <a:r>
              <a:rPr lang="en-US" sz="2400" dirty="0" err="1" smtClean="0"/>
              <a:t>khác</a:t>
            </a:r>
            <a:r>
              <a:rPr lang="en-US" sz="2400" dirty="0" smtClean="0"/>
              <a:t> </a:t>
            </a:r>
            <a:r>
              <a:rPr lang="en-US" sz="2400" dirty="0" err="1" smtClean="0"/>
              <a:t>xác</a:t>
            </a:r>
            <a:r>
              <a:rPr lang="en-US" sz="2400" dirty="0" smtClean="0"/>
              <a:t> </a:t>
            </a:r>
            <a:r>
              <a:rPr lang="en-US" sz="2400" dirty="0" err="1" smtClean="0"/>
              <a:t>định</a:t>
            </a:r>
            <a:r>
              <a:rPr lang="en-US" sz="2400" dirty="0" smtClean="0"/>
              <a:t> </a:t>
            </a:r>
            <a:r>
              <a:rPr lang="en-US" sz="2400" dirty="0" err="1" smtClean="0"/>
              <a:t>điện</a:t>
            </a:r>
            <a:r>
              <a:rPr lang="en-US" sz="2400" dirty="0" smtClean="0"/>
              <a:t> dung </a:t>
            </a:r>
            <a:r>
              <a:rPr lang="en-US" sz="2400" dirty="0" err="1" smtClean="0"/>
              <a:t>tụ</a:t>
            </a:r>
            <a:endParaRPr lang="vi-VN" sz="2400" dirty="0"/>
          </a:p>
        </p:txBody>
      </p:sp>
      <p:pic>
        <p:nvPicPr>
          <p:cNvPr id="5" name="Picture 4"/>
          <p:cNvPicPr/>
          <p:nvPr/>
        </p:nvPicPr>
        <p:blipFill>
          <a:blip r:embed="rId2"/>
          <a:stretch>
            <a:fillRect/>
          </a:stretch>
        </p:blipFill>
        <p:spPr>
          <a:xfrm>
            <a:off x="6660232" y="1174749"/>
            <a:ext cx="2218953" cy="3240360"/>
          </a:xfrm>
          <a:prstGeom prst="rect">
            <a:avLst/>
          </a:prstGeom>
        </p:spPr>
      </p:pic>
      <p:sp>
        <p:nvSpPr>
          <p:cNvPr id="7" name="Content Placeholder 3"/>
          <p:cNvSpPr txBox="1">
            <a:spLocks/>
          </p:cNvSpPr>
          <p:nvPr/>
        </p:nvSpPr>
        <p:spPr>
          <a:xfrm>
            <a:off x="463782" y="2902941"/>
            <a:ext cx="5760640" cy="302433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err="1"/>
              <a:t>Trong</a:t>
            </a:r>
            <a:r>
              <a:rPr lang="en-US" sz="2400" dirty="0"/>
              <a:t> </a:t>
            </a:r>
            <a:r>
              <a:rPr lang="en-US" sz="2400" dirty="0" err="1"/>
              <a:t>đó</a:t>
            </a:r>
            <a:r>
              <a:rPr lang="en-US" sz="2400" dirty="0"/>
              <a:t>:</a:t>
            </a:r>
            <a:endParaRPr lang="vi-VN" sz="2400" dirty="0"/>
          </a:p>
          <a:p>
            <a:pPr lvl="0"/>
            <a:r>
              <a:rPr lang="en-GB" sz="2400" dirty="0"/>
              <a:t>C</a:t>
            </a:r>
            <a:r>
              <a:rPr lang="en-GB" sz="2400" baseline="-25000" dirty="0"/>
              <a:t>O.PFC</a:t>
            </a:r>
            <a:r>
              <a:rPr lang="en-GB" sz="2400" dirty="0"/>
              <a:t> – </a:t>
            </a:r>
            <a:r>
              <a:rPr lang="en-GB" sz="2400" dirty="0" err="1" smtClean="0"/>
              <a:t>điện</a:t>
            </a:r>
            <a:r>
              <a:rPr lang="en-GB" sz="2400" dirty="0" smtClean="0"/>
              <a:t> </a:t>
            </a:r>
            <a:r>
              <a:rPr lang="en-GB" sz="2400" dirty="0" err="1" smtClean="0"/>
              <a:t>dụng</a:t>
            </a:r>
            <a:r>
              <a:rPr lang="en-GB" sz="2400" dirty="0" smtClean="0"/>
              <a:t> </a:t>
            </a:r>
            <a:r>
              <a:rPr lang="en-GB" sz="2400" dirty="0" err="1" smtClean="0"/>
              <a:t>tụ</a:t>
            </a:r>
            <a:r>
              <a:rPr lang="en-GB" sz="2400" dirty="0" smtClean="0"/>
              <a:t> </a:t>
            </a:r>
            <a:r>
              <a:rPr lang="en-GB" sz="2400" dirty="0" err="1"/>
              <a:t>đầu</a:t>
            </a:r>
            <a:r>
              <a:rPr lang="en-GB" sz="2400" dirty="0"/>
              <a:t> </a:t>
            </a:r>
            <a:r>
              <a:rPr lang="en-GB" sz="2400" dirty="0" err="1"/>
              <a:t>ra</a:t>
            </a:r>
            <a:r>
              <a:rPr lang="en-GB" sz="2400" dirty="0"/>
              <a:t> </a:t>
            </a:r>
            <a:r>
              <a:rPr lang="en-GB" sz="2400" dirty="0" err="1"/>
              <a:t>củ</a:t>
            </a:r>
            <a:r>
              <a:rPr lang="en-GB" sz="2400" dirty="0"/>
              <a:t> PFC</a:t>
            </a:r>
            <a:endParaRPr lang="vi-VN" sz="2400" dirty="0"/>
          </a:p>
          <a:p>
            <a:pPr lvl="0"/>
            <a:r>
              <a:rPr lang="fr-FR" sz="2400" dirty="0"/>
              <a:t>P</a:t>
            </a:r>
            <a:r>
              <a:rPr lang="fr-FR" sz="2400" baseline="-25000" dirty="0"/>
              <a:t>OUT</a:t>
            </a:r>
            <a:r>
              <a:rPr lang="fr-FR" sz="2400" dirty="0"/>
              <a:t> </a:t>
            </a:r>
            <a:r>
              <a:rPr lang="fr-FR" sz="2400" dirty="0" smtClean="0"/>
              <a:t>- </a:t>
            </a:r>
            <a:r>
              <a:rPr lang="fr-FR" sz="2400" dirty="0" err="1"/>
              <a:t>tổng</a:t>
            </a:r>
            <a:r>
              <a:rPr lang="fr-FR" sz="2400" dirty="0"/>
              <a:t> </a:t>
            </a:r>
            <a:r>
              <a:rPr lang="fr-FR" sz="2400" dirty="0" err="1"/>
              <a:t>công</a:t>
            </a:r>
            <a:r>
              <a:rPr lang="fr-FR" sz="2400" dirty="0"/>
              <a:t> </a:t>
            </a:r>
            <a:r>
              <a:rPr lang="fr-FR" sz="2400" dirty="0" err="1"/>
              <a:t>suất</a:t>
            </a:r>
            <a:r>
              <a:rPr lang="fr-FR" sz="2400" dirty="0"/>
              <a:t> </a:t>
            </a:r>
            <a:r>
              <a:rPr lang="fr-FR" sz="2400" dirty="0" err="1"/>
              <a:t>đầu</a:t>
            </a:r>
            <a:r>
              <a:rPr lang="fr-FR" sz="2400" dirty="0"/>
              <a:t> ra </a:t>
            </a:r>
            <a:r>
              <a:rPr lang="fr-FR" sz="2400" dirty="0" err="1"/>
              <a:t>danh</a:t>
            </a:r>
            <a:r>
              <a:rPr lang="fr-FR" sz="2400" dirty="0"/>
              <a:t> </a:t>
            </a:r>
            <a:r>
              <a:rPr lang="fr-FR" sz="2400" dirty="0" err="1"/>
              <a:t>nghĩa</a:t>
            </a:r>
            <a:r>
              <a:rPr lang="fr-FR" sz="2400" dirty="0"/>
              <a:t>;</a:t>
            </a:r>
            <a:endParaRPr lang="vi-VN" sz="2400" dirty="0"/>
          </a:p>
          <a:p>
            <a:pPr lvl="0"/>
            <a:r>
              <a:rPr lang="fr-FR" sz="2400" dirty="0" err="1"/>
              <a:t>t</a:t>
            </a:r>
            <a:r>
              <a:rPr lang="fr-FR" sz="2400" baseline="-25000" dirty="0" err="1"/>
              <a:t>HOLD</a:t>
            </a:r>
            <a:r>
              <a:rPr lang="fr-FR" sz="2400" dirty="0"/>
              <a:t> </a:t>
            </a:r>
            <a:r>
              <a:rPr lang="fr-FR" sz="2400" dirty="0" smtClean="0"/>
              <a:t>- </a:t>
            </a:r>
            <a:r>
              <a:rPr lang="fr-FR" sz="2400" dirty="0" err="1"/>
              <a:t>thời</a:t>
            </a:r>
            <a:r>
              <a:rPr lang="fr-FR" sz="2400" dirty="0"/>
              <a:t> </a:t>
            </a:r>
            <a:r>
              <a:rPr lang="fr-FR" sz="2400" dirty="0" err="1"/>
              <a:t>gian</a:t>
            </a:r>
            <a:r>
              <a:rPr lang="fr-FR" sz="2400" dirty="0"/>
              <a:t> </a:t>
            </a:r>
            <a:r>
              <a:rPr lang="fr-FR" sz="2400" dirty="0" err="1"/>
              <a:t>cần</a:t>
            </a:r>
            <a:r>
              <a:rPr lang="fr-FR" sz="2400" dirty="0"/>
              <a:t> </a:t>
            </a:r>
            <a:r>
              <a:rPr lang="fr-FR" sz="2400" dirty="0" err="1"/>
              <a:t>thiết</a:t>
            </a:r>
            <a:r>
              <a:rPr lang="fr-FR" sz="2400" dirty="0"/>
              <a:t> </a:t>
            </a:r>
            <a:r>
              <a:rPr lang="fr-FR" sz="2400" dirty="0" err="1"/>
              <a:t>duy</a:t>
            </a:r>
            <a:r>
              <a:rPr lang="fr-FR" sz="2400" dirty="0"/>
              <a:t> </a:t>
            </a:r>
            <a:r>
              <a:rPr lang="fr-FR" sz="2400" dirty="0" err="1"/>
              <a:t>trì</a:t>
            </a:r>
            <a:r>
              <a:rPr lang="fr-FR" sz="2400" dirty="0"/>
              <a:t> </a:t>
            </a:r>
            <a:r>
              <a:rPr lang="fr-FR" sz="2400" dirty="0" err="1"/>
              <a:t>điện</a:t>
            </a:r>
            <a:r>
              <a:rPr lang="fr-FR" sz="2400" dirty="0"/>
              <a:t> </a:t>
            </a:r>
            <a:r>
              <a:rPr lang="fr-FR" sz="2400" dirty="0" err="1"/>
              <a:t>áp</a:t>
            </a:r>
            <a:r>
              <a:rPr lang="fr-FR" sz="2400" dirty="0"/>
              <a:t> </a:t>
            </a:r>
            <a:r>
              <a:rPr lang="fr-FR" sz="2400" dirty="0" err="1"/>
              <a:t>trên</a:t>
            </a:r>
            <a:r>
              <a:rPr lang="fr-FR" sz="2400" dirty="0"/>
              <a:t> </a:t>
            </a:r>
            <a:r>
              <a:rPr lang="fr-FR" sz="2400" dirty="0" err="1"/>
              <a:t>tải</a:t>
            </a:r>
            <a:r>
              <a:rPr lang="fr-FR" sz="2400" dirty="0"/>
              <a:t> </a:t>
            </a:r>
            <a:r>
              <a:rPr lang="fr-FR" sz="2400" dirty="0" err="1"/>
              <a:t>bằng</a:t>
            </a:r>
            <a:r>
              <a:rPr lang="fr-FR" sz="2400" dirty="0"/>
              <a:t> </a:t>
            </a:r>
            <a:r>
              <a:rPr lang="fr-FR" sz="2400" dirty="0" err="1"/>
              <a:t>tụ</a:t>
            </a:r>
            <a:r>
              <a:rPr lang="fr-FR" sz="2400" dirty="0"/>
              <a:t>; </a:t>
            </a:r>
            <a:r>
              <a:rPr lang="fr-FR" sz="2400" dirty="0" err="1"/>
              <a:t>và</a:t>
            </a:r>
            <a:endParaRPr lang="vi-VN" sz="2400" dirty="0"/>
          </a:p>
          <a:p>
            <a:r>
              <a:rPr lang="fr-FR" sz="2400" dirty="0"/>
              <a:t>V</a:t>
            </a:r>
            <a:r>
              <a:rPr lang="fr-FR" sz="2400" baseline="-25000" dirty="0"/>
              <a:t>O.PFC, HLD</a:t>
            </a:r>
            <a:r>
              <a:rPr lang="fr-FR" sz="2400" dirty="0"/>
              <a:t> là </a:t>
            </a:r>
            <a:r>
              <a:rPr lang="fr-FR" sz="2400" dirty="0" err="1"/>
              <a:t>điện</a:t>
            </a:r>
            <a:r>
              <a:rPr lang="fr-FR" sz="2400" dirty="0"/>
              <a:t> </a:t>
            </a:r>
            <a:r>
              <a:rPr lang="fr-FR" sz="2400" dirty="0" err="1"/>
              <a:t>áp</a:t>
            </a:r>
            <a:r>
              <a:rPr lang="fr-FR" sz="2400" dirty="0"/>
              <a:t> </a:t>
            </a:r>
            <a:r>
              <a:rPr lang="fr-FR" sz="2400" dirty="0" err="1"/>
              <a:t>đầu</a:t>
            </a:r>
            <a:r>
              <a:rPr lang="fr-FR" sz="2400" dirty="0"/>
              <a:t> ra </a:t>
            </a:r>
            <a:r>
              <a:rPr lang="fr-FR" sz="2400" dirty="0" err="1"/>
              <a:t>tối</a:t>
            </a:r>
            <a:r>
              <a:rPr lang="fr-FR" sz="2400" dirty="0"/>
              <a:t> </a:t>
            </a:r>
            <a:r>
              <a:rPr lang="fr-FR" sz="2400" dirty="0" err="1"/>
              <a:t>thiểu</a:t>
            </a:r>
            <a:r>
              <a:rPr lang="fr-FR" sz="2400" dirty="0"/>
              <a:t> </a:t>
            </a:r>
            <a:r>
              <a:rPr lang="fr-FR" sz="2400" dirty="0" err="1"/>
              <a:t>cho</a:t>
            </a:r>
            <a:r>
              <a:rPr lang="fr-FR" sz="2400" dirty="0"/>
              <a:t> </a:t>
            </a:r>
            <a:r>
              <a:rPr lang="fr-FR" sz="2400" dirty="0" err="1"/>
              <a:t>phép</a:t>
            </a:r>
            <a:r>
              <a:rPr lang="fr-FR" sz="2400" dirty="0"/>
              <a:t> </a:t>
            </a:r>
            <a:r>
              <a:rPr lang="fr-FR" sz="2400" dirty="0" err="1"/>
              <a:t>trong</a:t>
            </a:r>
            <a:r>
              <a:rPr lang="fr-FR" sz="2400" dirty="0"/>
              <a:t> </a:t>
            </a:r>
            <a:r>
              <a:rPr lang="fr-FR" sz="2400" dirty="0" err="1"/>
              <a:t>thời</a:t>
            </a:r>
            <a:r>
              <a:rPr lang="fr-FR" sz="2400" dirty="0"/>
              <a:t> </a:t>
            </a:r>
            <a:r>
              <a:rPr lang="fr-FR" sz="2400" dirty="0" err="1"/>
              <a:t>gian</a:t>
            </a:r>
            <a:r>
              <a:rPr lang="fr-FR" sz="2400" dirty="0"/>
              <a:t> </a:t>
            </a:r>
            <a:r>
              <a:rPr lang="fr-FR" sz="2400" dirty="0" err="1"/>
              <a:t>duy</a:t>
            </a:r>
            <a:r>
              <a:rPr lang="fr-FR" sz="2400" dirty="0"/>
              <a:t> </a:t>
            </a:r>
            <a:r>
              <a:rPr lang="fr-FR" sz="2400" dirty="0" err="1"/>
              <a:t>trì</a:t>
            </a:r>
            <a:r>
              <a:rPr lang="fr-FR" sz="2400" dirty="0"/>
              <a:t> </a:t>
            </a:r>
            <a:r>
              <a:rPr lang="fr-FR" sz="2400" dirty="0" err="1"/>
              <a:t>điện</a:t>
            </a:r>
            <a:r>
              <a:rPr lang="fr-FR" sz="2400" dirty="0"/>
              <a:t> </a:t>
            </a:r>
            <a:r>
              <a:rPr lang="fr-FR" sz="2400" dirty="0" err="1"/>
              <a:t>áp</a:t>
            </a:r>
            <a:r>
              <a:rPr lang="fr-FR" sz="2400" dirty="0"/>
              <a:t> </a:t>
            </a:r>
            <a:r>
              <a:rPr lang="fr-FR" sz="2400" dirty="0" err="1"/>
              <a:t>bằng</a:t>
            </a:r>
            <a:r>
              <a:rPr lang="fr-FR" sz="2400" dirty="0"/>
              <a:t> </a:t>
            </a:r>
            <a:r>
              <a:rPr lang="fr-FR" sz="2400" dirty="0" err="1"/>
              <a:t>tụ</a:t>
            </a:r>
            <a:r>
              <a:rPr lang="fr-FR" sz="2400" dirty="0"/>
              <a:t> (</a:t>
            </a:r>
            <a:r>
              <a:rPr lang="fr-FR" sz="2400" dirty="0" err="1"/>
              <a:t>điện</a:t>
            </a:r>
            <a:r>
              <a:rPr lang="fr-FR" sz="2400" dirty="0"/>
              <a:t> </a:t>
            </a:r>
            <a:r>
              <a:rPr lang="fr-FR" sz="2400" dirty="0" err="1"/>
              <a:t>áp</a:t>
            </a:r>
            <a:r>
              <a:rPr lang="fr-FR" sz="2400" dirty="0"/>
              <a:t> </a:t>
            </a:r>
            <a:r>
              <a:rPr lang="fr-FR" sz="2400" dirty="0" err="1"/>
              <a:t>thấp</a:t>
            </a:r>
            <a:r>
              <a:rPr lang="fr-FR" sz="2400" dirty="0"/>
              <a:t> </a:t>
            </a:r>
            <a:r>
              <a:rPr lang="fr-FR" sz="2400" dirty="0" err="1"/>
              <a:t>nhất</a:t>
            </a:r>
            <a:r>
              <a:rPr lang="fr-FR" sz="2400" dirty="0"/>
              <a:t> </a:t>
            </a:r>
            <a:r>
              <a:rPr lang="fr-FR" sz="2400" dirty="0" err="1"/>
              <a:t>trong</a:t>
            </a:r>
            <a:r>
              <a:rPr lang="fr-FR" sz="2400" dirty="0"/>
              <a:t> </a:t>
            </a:r>
            <a:r>
              <a:rPr lang="fr-FR" sz="2400" dirty="0" err="1"/>
              <a:t>thời</a:t>
            </a:r>
            <a:r>
              <a:rPr lang="fr-FR" sz="2400" dirty="0"/>
              <a:t> </a:t>
            </a:r>
            <a:r>
              <a:rPr lang="fr-FR" sz="2400" dirty="0" err="1"/>
              <a:t>gian</a:t>
            </a:r>
            <a:r>
              <a:rPr lang="fr-FR" sz="2400" dirty="0"/>
              <a:t> </a:t>
            </a:r>
            <a:r>
              <a:rPr lang="fr-FR" sz="2400" dirty="0" err="1"/>
              <a:t>xả</a:t>
            </a:r>
            <a:r>
              <a:rPr lang="fr-FR" sz="2400" dirty="0"/>
              <a:t> </a:t>
            </a:r>
            <a:r>
              <a:rPr lang="fr-FR" sz="2400" dirty="0" err="1"/>
              <a:t>tụ</a:t>
            </a:r>
            <a:r>
              <a:rPr lang="fr-FR" sz="2400" dirty="0"/>
              <a:t>).</a:t>
            </a:r>
            <a:endParaRPr lang="vi-VN" sz="2400" dirty="0"/>
          </a:p>
        </p:txBody>
      </p:sp>
      <p:pic>
        <p:nvPicPr>
          <p:cNvPr id="8" name="Picture 7"/>
          <p:cNvPicPr/>
          <p:nvPr/>
        </p:nvPicPr>
        <p:blipFill>
          <a:blip r:embed="rId3"/>
          <a:stretch>
            <a:fillRect/>
          </a:stretch>
        </p:blipFill>
        <p:spPr>
          <a:xfrm>
            <a:off x="1115616" y="1866934"/>
            <a:ext cx="3121521" cy="698366"/>
          </a:xfrm>
          <a:prstGeom prst="rect">
            <a:avLst/>
          </a:prstGeom>
        </p:spPr>
      </p:pic>
    </p:spTree>
    <p:extLst>
      <p:ext uri="{BB962C8B-B14F-4D97-AF65-F5344CB8AC3E}">
        <p14:creationId xmlns:p14="http://schemas.microsoft.com/office/powerpoint/2010/main" val="1490160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60648"/>
            <a:ext cx="4608512" cy="706090"/>
          </a:xfrm>
          <a:solidFill>
            <a:srgbClr val="FFFF00"/>
          </a:solidFill>
        </p:spPr>
        <p:txBody>
          <a:bodyPr>
            <a:normAutofit fontScale="90000"/>
          </a:bodyPr>
          <a:lstStyle/>
          <a:p>
            <a:r>
              <a:rPr lang="vi-VN" b="1" dirty="0" smtClean="0">
                <a:solidFill>
                  <a:srgbClr val="00B050"/>
                </a:solidFill>
              </a:rPr>
              <a:t>2. Lựa chọn tụ</a:t>
            </a:r>
            <a:endParaRPr lang="vi-VN" dirty="0"/>
          </a:p>
        </p:txBody>
      </p:sp>
      <p:sp>
        <p:nvSpPr>
          <p:cNvPr id="4" name="Content Placeholder 3"/>
          <p:cNvSpPr>
            <a:spLocks noGrp="1"/>
          </p:cNvSpPr>
          <p:nvPr>
            <p:ph idx="1"/>
          </p:nvPr>
        </p:nvSpPr>
        <p:spPr>
          <a:xfrm>
            <a:off x="472628" y="908720"/>
            <a:ext cx="8419852" cy="1152128"/>
          </a:xfrm>
        </p:spPr>
        <p:txBody>
          <a:bodyPr>
            <a:normAutofit/>
          </a:bodyPr>
          <a:lstStyle/>
          <a:p>
            <a:pPr marL="0" indent="0">
              <a:buNone/>
            </a:pPr>
            <a:r>
              <a:rPr lang="en-US" b="1" dirty="0" smtClean="0"/>
              <a:t>2.3. </a:t>
            </a:r>
            <a:r>
              <a:rPr lang="en-US" b="1" dirty="0" err="1" smtClean="0"/>
              <a:t>Chọn</a:t>
            </a:r>
            <a:r>
              <a:rPr lang="en-US" b="1" dirty="0" smtClean="0"/>
              <a:t> </a:t>
            </a:r>
            <a:r>
              <a:rPr lang="en-US" b="1" dirty="0" err="1" smtClean="0"/>
              <a:t>tụ</a:t>
            </a:r>
            <a:r>
              <a:rPr lang="en-US" b="1" dirty="0" smtClean="0"/>
              <a:t> </a:t>
            </a:r>
            <a:r>
              <a:rPr lang="en-US" b="1" dirty="0" err="1" smtClean="0"/>
              <a:t>cho</a:t>
            </a:r>
            <a:r>
              <a:rPr lang="en-US" b="1" dirty="0" smtClean="0"/>
              <a:t> PFC</a:t>
            </a:r>
          </a:p>
          <a:p>
            <a:pPr marL="0" indent="0">
              <a:buNone/>
            </a:pPr>
            <a:r>
              <a:rPr lang="en-US" sz="2400" dirty="0" err="1" smtClean="0"/>
              <a:t>Cách</a:t>
            </a:r>
            <a:r>
              <a:rPr lang="en-US" sz="2400" dirty="0" smtClean="0"/>
              <a:t> </a:t>
            </a:r>
            <a:r>
              <a:rPr lang="en-US" sz="2400" dirty="0" err="1" smtClean="0"/>
              <a:t>khác</a:t>
            </a:r>
            <a:r>
              <a:rPr lang="en-US" sz="2400" dirty="0" smtClean="0"/>
              <a:t> </a:t>
            </a:r>
            <a:r>
              <a:rPr lang="en-US" sz="2400" dirty="0" err="1" smtClean="0"/>
              <a:t>xác</a:t>
            </a:r>
            <a:r>
              <a:rPr lang="en-US" sz="2400" dirty="0" smtClean="0"/>
              <a:t> </a:t>
            </a:r>
            <a:r>
              <a:rPr lang="en-US" sz="2400" dirty="0" err="1" smtClean="0"/>
              <a:t>định</a:t>
            </a:r>
            <a:r>
              <a:rPr lang="en-US" sz="2400" dirty="0" smtClean="0"/>
              <a:t> </a:t>
            </a:r>
            <a:r>
              <a:rPr lang="en-US" sz="2400" dirty="0" err="1" smtClean="0"/>
              <a:t>điện</a:t>
            </a:r>
            <a:r>
              <a:rPr lang="en-US" sz="2400" dirty="0" smtClean="0"/>
              <a:t> dung </a:t>
            </a:r>
            <a:r>
              <a:rPr lang="en-US" sz="2400" dirty="0" err="1" smtClean="0"/>
              <a:t>tụ</a:t>
            </a:r>
            <a:endParaRPr lang="vi-VN" sz="2400" dirty="0"/>
          </a:p>
        </p:txBody>
      </p:sp>
      <p:pic>
        <p:nvPicPr>
          <p:cNvPr id="5" name="Picture 4"/>
          <p:cNvPicPr/>
          <p:nvPr/>
        </p:nvPicPr>
        <p:blipFill>
          <a:blip r:embed="rId2"/>
          <a:stretch>
            <a:fillRect/>
          </a:stretch>
        </p:blipFill>
        <p:spPr>
          <a:xfrm>
            <a:off x="6660232" y="1174749"/>
            <a:ext cx="2218953" cy="3240360"/>
          </a:xfrm>
          <a:prstGeom prst="rect">
            <a:avLst/>
          </a:prstGeom>
        </p:spPr>
      </p:pic>
      <p:sp>
        <p:nvSpPr>
          <p:cNvPr id="7" name="Content Placeholder 3"/>
          <p:cNvSpPr txBox="1">
            <a:spLocks/>
          </p:cNvSpPr>
          <p:nvPr/>
        </p:nvSpPr>
        <p:spPr>
          <a:xfrm>
            <a:off x="463782" y="2902941"/>
            <a:ext cx="5760640" cy="30243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err="1" smtClean="0"/>
              <a:t>Trong</a:t>
            </a:r>
            <a:r>
              <a:rPr lang="en-US" sz="2400" dirty="0" smtClean="0"/>
              <a:t> </a:t>
            </a:r>
            <a:r>
              <a:rPr lang="en-US" sz="2400" dirty="0" err="1"/>
              <a:t>đó</a:t>
            </a:r>
            <a:r>
              <a:rPr lang="en-US" sz="2400" dirty="0"/>
              <a:t>:</a:t>
            </a:r>
            <a:endParaRPr lang="vi-VN" sz="2400" dirty="0"/>
          </a:p>
          <a:p>
            <a:pPr lvl="0"/>
            <a:r>
              <a:rPr lang="en-GB" sz="2400" dirty="0"/>
              <a:t>P</a:t>
            </a:r>
            <a:r>
              <a:rPr lang="en-GB" sz="2400" baseline="-25000" dirty="0"/>
              <a:t>out</a:t>
            </a:r>
            <a:r>
              <a:rPr lang="en-GB" sz="2400" dirty="0"/>
              <a:t> – </a:t>
            </a:r>
            <a:r>
              <a:rPr lang="en-GB" sz="2400" dirty="0" err="1"/>
              <a:t>công</a:t>
            </a:r>
            <a:r>
              <a:rPr lang="en-GB" sz="2400" dirty="0"/>
              <a:t> </a:t>
            </a:r>
            <a:r>
              <a:rPr lang="en-GB" sz="2400" dirty="0" err="1"/>
              <a:t>suất</a:t>
            </a:r>
            <a:r>
              <a:rPr lang="en-GB" sz="2400" dirty="0"/>
              <a:t> </a:t>
            </a:r>
            <a:r>
              <a:rPr lang="en-GB" sz="2400" dirty="0" err="1"/>
              <a:t>đầu</a:t>
            </a:r>
            <a:r>
              <a:rPr lang="en-GB" sz="2400" dirty="0"/>
              <a:t> </a:t>
            </a:r>
            <a:r>
              <a:rPr lang="en-GB" sz="2400" dirty="0" err="1"/>
              <a:t>ra</a:t>
            </a:r>
            <a:endParaRPr lang="vi-VN" sz="2400" dirty="0"/>
          </a:p>
          <a:p>
            <a:pPr lvl="0"/>
            <a:r>
              <a:rPr lang="en-GB" sz="2400" dirty="0" smtClean="0">
                <a:sym typeface="Symbol"/>
              </a:rPr>
              <a:t></a:t>
            </a:r>
            <a:r>
              <a:rPr lang="en-GB" sz="2400" dirty="0" smtClean="0"/>
              <a:t>V</a:t>
            </a:r>
            <a:r>
              <a:rPr lang="en-GB" sz="2400" baseline="-25000" dirty="0" smtClean="0"/>
              <a:t>OUT</a:t>
            </a:r>
            <a:r>
              <a:rPr lang="en-GB" sz="2400" baseline="-25000" dirty="0"/>
              <a:t>, RIPPLE</a:t>
            </a:r>
            <a:r>
              <a:rPr lang="en-GB" sz="2400" dirty="0"/>
              <a:t> -</a:t>
            </a:r>
            <a:r>
              <a:rPr lang="en-GB" sz="2400" dirty="0" smtClean="0"/>
              <a:t>  </a:t>
            </a:r>
            <a:r>
              <a:rPr lang="en-GB" sz="2400" dirty="0" err="1"/>
              <a:t>nhấp</a:t>
            </a:r>
            <a:r>
              <a:rPr lang="en-GB" sz="2400" dirty="0"/>
              <a:t> </a:t>
            </a:r>
            <a:r>
              <a:rPr lang="en-GB" sz="2400" dirty="0" err="1"/>
              <a:t>nhô</a:t>
            </a:r>
            <a:r>
              <a:rPr lang="en-GB" sz="2400" dirty="0"/>
              <a:t> (</a:t>
            </a:r>
            <a:r>
              <a:rPr lang="en-GB" sz="2400" dirty="0" err="1"/>
              <a:t>riple</a:t>
            </a:r>
            <a:r>
              <a:rPr lang="en-GB" sz="2400" dirty="0"/>
              <a:t>) </a:t>
            </a:r>
            <a:r>
              <a:rPr lang="en-GB" sz="2400" dirty="0" err="1"/>
              <a:t>điện</a:t>
            </a:r>
            <a:r>
              <a:rPr lang="en-GB" sz="2400" dirty="0"/>
              <a:t> </a:t>
            </a:r>
            <a:r>
              <a:rPr lang="en-GB" sz="2400" dirty="0" err="1"/>
              <a:t>áp</a:t>
            </a:r>
            <a:r>
              <a:rPr lang="en-GB" sz="2400" dirty="0"/>
              <a:t> </a:t>
            </a:r>
            <a:r>
              <a:rPr lang="en-GB" sz="2400" dirty="0" err="1"/>
              <a:t>đầu</a:t>
            </a:r>
            <a:r>
              <a:rPr lang="en-GB" sz="2400" dirty="0"/>
              <a:t> </a:t>
            </a:r>
            <a:r>
              <a:rPr lang="en-GB" sz="2400" dirty="0" err="1"/>
              <a:t>ra</a:t>
            </a:r>
            <a:r>
              <a:rPr lang="en-GB" sz="2400" dirty="0"/>
              <a:t> </a:t>
            </a:r>
            <a:r>
              <a:rPr lang="en-GB" sz="2400" dirty="0" err="1"/>
              <a:t>từ</a:t>
            </a:r>
            <a:r>
              <a:rPr lang="en-GB" sz="2400" dirty="0"/>
              <a:t> </a:t>
            </a:r>
            <a:r>
              <a:rPr lang="en-GB" sz="2400" dirty="0" err="1"/>
              <a:t>đỉnh</a:t>
            </a:r>
            <a:r>
              <a:rPr lang="en-GB" sz="2400" dirty="0"/>
              <a:t> </a:t>
            </a:r>
            <a:r>
              <a:rPr lang="en-GB" sz="2400" dirty="0" err="1"/>
              <a:t>đến</a:t>
            </a:r>
            <a:r>
              <a:rPr lang="en-GB" sz="2400" dirty="0"/>
              <a:t> </a:t>
            </a:r>
            <a:r>
              <a:rPr lang="en-GB" sz="2400" dirty="0" err="1"/>
              <a:t>đỉnh</a:t>
            </a:r>
            <a:r>
              <a:rPr lang="en-GB" sz="2400" dirty="0"/>
              <a:t>.</a:t>
            </a:r>
            <a:endParaRPr lang="vi-VN" sz="2400" dirty="0"/>
          </a:p>
          <a:p>
            <a:pPr lvl="0"/>
            <a:r>
              <a:rPr lang="en-GB" sz="2400" dirty="0" err="1"/>
              <a:t>t</a:t>
            </a:r>
            <a:r>
              <a:rPr lang="en-GB" sz="2400" baseline="-25000" dirty="0" err="1"/>
              <a:t>HOLD</a:t>
            </a:r>
            <a:r>
              <a:rPr lang="en-GB" sz="2400" dirty="0"/>
              <a:t> </a:t>
            </a:r>
            <a:r>
              <a:rPr lang="en-GB" sz="2400" dirty="0" err="1"/>
              <a:t>là</a:t>
            </a:r>
            <a:r>
              <a:rPr lang="en-GB" sz="2400" dirty="0"/>
              <a:t> </a:t>
            </a:r>
            <a:r>
              <a:rPr lang="en-GB" sz="2400" dirty="0" err="1"/>
              <a:t>thời</a:t>
            </a:r>
            <a:r>
              <a:rPr lang="en-GB" sz="2400" dirty="0"/>
              <a:t> </a:t>
            </a:r>
            <a:r>
              <a:rPr lang="en-GB" sz="2400" dirty="0" err="1"/>
              <a:t>gian</a:t>
            </a:r>
            <a:r>
              <a:rPr lang="en-GB" sz="2400" dirty="0"/>
              <a:t> </a:t>
            </a:r>
            <a:r>
              <a:rPr lang="en-GB" sz="2400" dirty="0" err="1"/>
              <a:t>cần</a:t>
            </a:r>
            <a:r>
              <a:rPr lang="en-GB" sz="2400" dirty="0"/>
              <a:t> </a:t>
            </a:r>
            <a:r>
              <a:rPr lang="en-GB" sz="2400" dirty="0" err="1"/>
              <a:t>thiết</a:t>
            </a:r>
            <a:r>
              <a:rPr lang="en-GB" sz="2400" dirty="0"/>
              <a:t> </a:t>
            </a:r>
            <a:r>
              <a:rPr lang="en-GB" sz="2400" dirty="0" err="1"/>
              <a:t>giữ</a:t>
            </a:r>
            <a:r>
              <a:rPr lang="en-GB" sz="2400" dirty="0"/>
              <a:t> </a:t>
            </a:r>
            <a:r>
              <a:rPr lang="en-GB" sz="2400" dirty="0" err="1"/>
              <a:t>điện</a:t>
            </a:r>
            <a:r>
              <a:rPr lang="en-GB" sz="2400" dirty="0"/>
              <a:t> </a:t>
            </a:r>
            <a:r>
              <a:rPr lang="en-GB" sz="2400" dirty="0" err="1"/>
              <a:t>áp</a:t>
            </a:r>
            <a:r>
              <a:rPr lang="en-GB" sz="2400" dirty="0"/>
              <a:t>; </a:t>
            </a:r>
            <a:r>
              <a:rPr lang="en-GB" sz="2400" dirty="0" err="1"/>
              <a:t>và</a:t>
            </a:r>
            <a:endParaRPr lang="vi-VN" sz="2400" dirty="0"/>
          </a:p>
          <a:p>
            <a:pPr lvl="0"/>
            <a:r>
              <a:rPr lang="en-GB" sz="2400" dirty="0"/>
              <a:t>V</a:t>
            </a:r>
            <a:r>
              <a:rPr lang="en-GB" sz="2400" baseline="-25000" dirty="0"/>
              <a:t>OUT, MIN</a:t>
            </a:r>
            <a:r>
              <a:rPr lang="en-GB" sz="2400" dirty="0"/>
              <a:t> </a:t>
            </a:r>
            <a:r>
              <a:rPr lang="en-GB" sz="2400" dirty="0" err="1"/>
              <a:t>là</a:t>
            </a:r>
            <a:r>
              <a:rPr lang="en-GB" sz="2400" dirty="0"/>
              <a:t> </a:t>
            </a:r>
            <a:r>
              <a:rPr lang="en-GB" sz="2400" dirty="0" err="1"/>
              <a:t>điện</a:t>
            </a:r>
            <a:r>
              <a:rPr lang="en-GB" sz="2400" dirty="0"/>
              <a:t> </a:t>
            </a:r>
            <a:r>
              <a:rPr lang="en-GB" sz="2400" dirty="0" err="1"/>
              <a:t>áp</a:t>
            </a:r>
            <a:r>
              <a:rPr lang="en-GB" sz="2400" dirty="0"/>
              <a:t> </a:t>
            </a:r>
            <a:r>
              <a:rPr lang="en-GB" sz="2400" dirty="0" err="1"/>
              <a:t>đầu</a:t>
            </a:r>
            <a:r>
              <a:rPr lang="en-GB" sz="2400" dirty="0"/>
              <a:t> </a:t>
            </a:r>
            <a:r>
              <a:rPr lang="en-GB" sz="2400" dirty="0" err="1"/>
              <a:t>ra</a:t>
            </a:r>
            <a:r>
              <a:rPr lang="en-GB" sz="2400" dirty="0"/>
              <a:t> </a:t>
            </a:r>
            <a:r>
              <a:rPr lang="en-GB" sz="2400" dirty="0" err="1"/>
              <a:t>tối</a:t>
            </a:r>
            <a:r>
              <a:rPr lang="en-GB" sz="2400" dirty="0"/>
              <a:t> </a:t>
            </a:r>
            <a:r>
              <a:rPr lang="en-GB" sz="2400" dirty="0" err="1"/>
              <a:t>thiểu</a:t>
            </a:r>
            <a:r>
              <a:rPr lang="en-GB" sz="2400" dirty="0"/>
              <a:t> </a:t>
            </a:r>
            <a:r>
              <a:rPr lang="en-GB" sz="2400" dirty="0" err="1"/>
              <a:t>trong</a:t>
            </a:r>
            <a:r>
              <a:rPr lang="en-GB" sz="2400" dirty="0"/>
              <a:t> </a:t>
            </a:r>
            <a:r>
              <a:rPr lang="en-GB" sz="2400" dirty="0" err="1"/>
              <a:t>thời</a:t>
            </a:r>
            <a:r>
              <a:rPr lang="en-GB" sz="2400" dirty="0"/>
              <a:t> </a:t>
            </a:r>
            <a:r>
              <a:rPr lang="en-GB" sz="2400" dirty="0" err="1"/>
              <a:t>gian</a:t>
            </a:r>
            <a:r>
              <a:rPr lang="en-GB" sz="2400" dirty="0"/>
              <a:t> </a:t>
            </a:r>
            <a:r>
              <a:rPr lang="en-GB" sz="2400" dirty="0" err="1"/>
              <a:t>duy</a:t>
            </a:r>
            <a:r>
              <a:rPr lang="en-GB" sz="2400" dirty="0"/>
              <a:t> </a:t>
            </a:r>
            <a:r>
              <a:rPr lang="en-GB" sz="2400" dirty="0" err="1"/>
              <a:t>trì</a:t>
            </a:r>
            <a:r>
              <a:rPr lang="en-GB" sz="2400" dirty="0"/>
              <a:t> </a:t>
            </a:r>
            <a:r>
              <a:rPr lang="en-GB" sz="2400" dirty="0" err="1"/>
              <a:t>điện</a:t>
            </a:r>
            <a:r>
              <a:rPr lang="en-GB" sz="2400" dirty="0"/>
              <a:t> </a:t>
            </a:r>
            <a:r>
              <a:rPr lang="en-GB" sz="2400" dirty="0" err="1"/>
              <a:t>áp</a:t>
            </a:r>
            <a:r>
              <a:rPr lang="en-GB" sz="2400" dirty="0"/>
              <a:t> </a:t>
            </a:r>
            <a:r>
              <a:rPr lang="en-GB" sz="2400" dirty="0" err="1"/>
              <a:t>bằng</a:t>
            </a:r>
            <a:r>
              <a:rPr lang="en-GB" sz="2400" dirty="0"/>
              <a:t> </a:t>
            </a:r>
            <a:r>
              <a:rPr lang="en-GB" sz="2400" dirty="0" err="1"/>
              <a:t>tụ</a:t>
            </a:r>
            <a:r>
              <a:rPr lang="en-GB" sz="2400" dirty="0"/>
              <a:t>.</a:t>
            </a:r>
            <a:endParaRPr lang="vi-VN" sz="2400" dirty="0"/>
          </a:p>
        </p:txBody>
      </p:sp>
      <p:pic>
        <p:nvPicPr>
          <p:cNvPr id="9" name="Picture 8"/>
          <p:cNvPicPr/>
          <p:nvPr/>
        </p:nvPicPr>
        <p:blipFill>
          <a:blip r:embed="rId3"/>
          <a:stretch>
            <a:fillRect/>
          </a:stretch>
        </p:blipFill>
        <p:spPr>
          <a:xfrm>
            <a:off x="827584" y="2060848"/>
            <a:ext cx="3312368" cy="504056"/>
          </a:xfrm>
          <a:prstGeom prst="rect">
            <a:avLst/>
          </a:prstGeom>
        </p:spPr>
      </p:pic>
    </p:spTree>
    <p:extLst>
      <p:ext uri="{BB962C8B-B14F-4D97-AF65-F5344CB8AC3E}">
        <p14:creationId xmlns:p14="http://schemas.microsoft.com/office/powerpoint/2010/main" val="2254735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60648"/>
            <a:ext cx="4608512" cy="706090"/>
          </a:xfrm>
          <a:solidFill>
            <a:srgbClr val="FFFF00"/>
          </a:solidFill>
        </p:spPr>
        <p:txBody>
          <a:bodyPr>
            <a:normAutofit fontScale="90000"/>
          </a:bodyPr>
          <a:lstStyle/>
          <a:p>
            <a:r>
              <a:rPr lang="vi-VN" b="1" dirty="0" smtClean="0">
                <a:solidFill>
                  <a:srgbClr val="00B050"/>
                </a:solidFill>
              </a:rPr>
              <a:t>2. Lựa chọn tụ</a:t>
            </a:r>
            <a:endParaRPr lang="vi-VN" dirty="0"/>
          </a:p>
        </p:txBody>
      </p:sp>
      <p:sp>
        <p:nvSpPr>
          <p:cNvPr id="4" name="Content Placeholder 3"/>
          <p:cNvSpPr>
            <a:spLocks noGrp="1"/>
          </p:cNvSpPr>
          <p:nvPr>
            <p:ph idx="1"/>
          </p:nvPr>
        </p:nvSpPr>
        <p:spPr>
          <a:xfrm>
            <a:off x="472628" y="908719"/>
            <a:ext cx="6187604" cy="3234695"/>
          </a:xfrm>
        </p:spPr>
        <p:txBody>
          <a:bodyPr>
            <a:normAutofit/>
          </a:bodyPr>
          <a:lstStyle/>
          <a:p>
            <a:pPr marL="0" indent="0">
              <a:buNone/>
            </a:pPr>
            <a:r>
              <a:rPr lang="en-US" b="1" dirty="0" smtClean="0"/>
              <a:t>2.3. </a:t>
            </a:r>
            <a:r>
              <a:rPr lang="en-US" b="1" dirty="0" err="1" smtClean="0"/>
              <a:t>Chọn</a:t>
            </a:r>
            <a:r>
              <a:rPr lang="en-US" b="1" dirty="0" smtClean="0"/>
              <a:t> </a:t>
            </a:r>
            <a:r>
              <a:rPr lang="en-US" b="1" dirty="0" err="1" smtClean="0"/>
              <a:t>tụ</a:t>
            </a:r>
            <a:r>
              <a:rPr lang="en-US" b="1" dirty="0" smtClean="0"/>
              <a:t> </a:t>
            </a:r>
            <a:r>
              <a:rPr lang="en-US" b="1" dirty="0" err="1" smtClean="0"/>
              <a:t>cho</a:t>
            </a:r>
            <a:r>
              <a:rPr lang="en-US" b="1" dirty="0" smtClean="0"/>
              <a:t> PFC</a:t>
            </a:r>
          </a:p>
          <a:p>
            <a:pPr marL="0" indent="0">
              <a:buNone/>
            </a:pPr>
            <a:r>
              <a:rPr lang="en-US" sz="2400" dirty="0" err="1"/>
              <a:t>Thông</a:t>
            </a:r>
            <a:r>
              <a:rPr lang="en-US" sz="2400" dirty="0"/>
              <a:t> </a:t>
            </a:r>
            <a:r>
              <a:rPr lang="en-US" sz="2400" dirty="0" err="1"/>
              <a:t>thường</a:t>
            </a:r>
            <a:r>
              <a:rPr lang="en-US" sz="2400" dirty="0"/>
              <a:t> </a:t>
            </a:r>
            <a:r>
              <a:rPr lang="en-US" sz="2400" dirty="0" err="1"/>
              <a:t>để</a:t>
            </a:r>
            <a:r>
              <a:rPr lang="en-US" sz="2400" dirty="0"/>
              <a:t> </a:t>
            </a:r>
            <a:r>
              <a:rPr lang="en-US" sz="2400" dirty="0" err="1"/>
              <a:t>giảm</a:t>
            </a:r>
            <a:r>
              <a:rPr lang="en-US" sz="2400" dirty="0"/>
              <a:t> </a:t>
            </a:r>
            <a:r>
              <a:rPr lang="en-US" sz="2400" dirty="0" err="1"/>
              <a:t>tổn</a:t>
            </a:r>
            <a:r>
              <a:rPr lang="en-US" sz="2400" dirty="0"/>
              <a:t> </a:t>
            </a:r>
            <a:r>
              <a:rPr lang="en-US" sz="2400" dirty="0" err="1"/>
              <a:t>hao</a:t>
            </a:r>
            <a:r>
              <a:rPr lang="en-US" sz="2400" dirty="0"/>
              <a:t> </a:t>
            </a:r>
            <a:r>
              <a:rPr lang="en-US" sz="2400" dirty="0" err="1"/>
              <a:t>trên</a:t>
            </a:r>
            <a:r>
              <a:rPr lang="en-US" sz="2400" dirty="0"/>
              <a:t> </a:t>
            </a:r>
            <a:r>
              <a:rPr lang="en-US" sz="2400" dirty="0" err="1"/>
              <a:t>tụ</a:t>
            </a:r>
            <a:r>
              <a:rPr lang="en-US" sz="2400" dirty="0"/>
              <a:t> </a:t>
            </a:r>
            <a:r>
              <a:rPr lang="en-US" sz="2400" dirty="0" err="1"/>
              <a:t>người</a:t>
            </a:r>
            <a:r>
              <a:rPr lang="en-US" sz="2400" dirty="0"/>
              <a:t> ta hay </a:t>
            </a:r>
            <a:r>
              <a:rPr lang="en-US" sz="2400" dirty="0" err="1"/>
              <a:t>mắc</a:t>
            </a:r>
            <a:r>
              <a:rPr lang="en-US" sz="2400" dirty="0"/>
              <a:t> </a:t>
            </a:r>
            <a:r>
              <a:rPr lang="en-US" sz="2400" dirty="0" err="1"/>
              <a:t>các</a:t>
            </a:r>
            <a:r>
              <a:rPr lang="en-US" sz="2400" dirty="0"/>
              <a:t> </a:t>
            </a:r>
            <a:r>
              <a:rPr lang="en-US" sz="2400" dirty="0" err="1"/>
              <a:t>tụ</a:t>
            </a:r>
            <a:r>
              <a:rPr lang="en-US" sz="2400" dirty="0"/>
              <a:t> song </a:t>
            </a:r>
            <a:r>
              <a:rPr lang="en-US" sz="2400" dirty="0" err="1"/>
              <a:t>song</a:t>
            </a:r>
            <a:r>
              <a:rPr lang="en-US" sz="2400" dirty="0"/>
              <a:t>. </a:t>
            </a:r>
            <a:r>
              <a:rPr lang="en-US" sz="2400" dirty="0" err="1"/>
              <a:t>Khi</a:t>
            </a:r>
            <a:r>
              <a:rPr lang="en-US" sz="2400" dirty="0"/>
              <a:t> </a:t>
            </a:r>
            <a:r>
              <a:rPr lang="en-US" sz="2400" dirty="0" err="1"/>
              <a:t>đó</a:t>
            </a:r>
            <a:r>
              <a:rPr lang="en-US" sz="2400" dirty="0"/>
              <a:t> </a:t>
            </a:r>
            <a:r>
              <a:rPr lang="en-US" sz="2400" dirty="0" err="1"/>
              <a:t>thông</a:t>
            </a:r>
            <a:r>
              <a:rPr lang="en-US" sz="2400" dirty="0"/>
              <a:t> </a:t>
            </a:r>
            <a:r>
              <a:rPr lang="en-US" sz="2400" dirty="0" err="1"/>
              <a:t>số</a:t>
            </a:r>
            <a:r>
              <a:rPr lang="en-US" sz="2400" dirty="0"/>
              <a:t> ESR </a:t>
            </a:r>
            <a:r>
              <a:rPr lang="en-US" sz="2400" dirty="0" err="1"/>
              <a:t>cần</a:t>
            </a:r>
            <a:r>
              <a:rPr lang="en-US" sz="2400" dirty="0"/>
              <a:t> </a:t>
            </a:r>
            <a:r>
              <a:rPr lang="en-US" sz="2400" dirty="0" err="1"/>
              <a:t>tính</a:t>
            </a:r>
            <a:r>
              <a:rPr lang="en-US" sz="2400" dirty="0"/>
              <a:t> </a:t>
            </a:r>
            <a:r>
              <a:rPr lang="en-US" sz="2400" dirty="0" err="1" smtClean="0"/>
              <a:t>toán</a:t>
            </a:r>
            <a:endParaRPr lang="en-US" sz="2400" dirty="0" smtClean="0"/>
          </a:p>
          <a:p>
            <a:pPr marL="0" indent="0">
              <a:buNone/>
            </a:pPr>
            <a:endParaRPr lang="en-US" sz="2400" dirty="0"/>
          </a:p>
          <a:p>
            <a:pPr marL="0" indent="0">
              <a:buNone/>
            </a:pPr>
            <a:r>
              <a:rPr lang="en-US" sz="2400" dirty="0" smtClean="0"/>
              <a:t>DF - </a:t>
            </a:r>
            <a:r>
              <a:rPr lang="en-US" sz="2000" b="1" dirty="0"/>
              <a:t>dissipation factor</a:t>
            </a:r>
            <a:endParaRPr lang="vi-VN" sz="2400" dirty="0"/>
          </a:p>
        </p:txBody>
      </p:sp>
      <p:pic>
        <p:nvPicPr>
          <p:cNvPr id="5" name="Picture 4"/>
          <p:cNvPicPr/>
          <p:nvPr/>
        </p:nvPicPr>
        <p:blipFill>
          <a:blip r:embed="rId2"/>
          <a:stretch>
            <a:fillRect/>
          </a:stretch>
        </p:blipFill>
        <p:spPr>
          <a:xfrm>
            <a:off x="6660232" y="1174749"/>
            <a:ext cx="2218953" cy="3240360"/>
          </a:xfrm>
          <a:prstGeom prst="rect">
            <a:avLst/>
          </a:prstGeom>
        </p:spPr>
      </p:pic>
      <p:sp>
        <p:nvSpPr>
          <p:cNvPr id="7" name="Content Placeholder 3"/>
          <p:cNvSpPr txBox="1">
            <a:spLocks/>
          </p:cNvSpPr>
          <p:nvPr/>
        </p:nvSpPr>
        <p:spPr>
          <a:xfrm>
            <a:off x="330018" y="3633595"/>
            <a:ext cx="5760640" cy="30243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err="1"/>
              <a:t>Dòng</a:t>
            </a:r>
            <a:r>
              <a:rPr lang="en-US" sz="2400" dirty="0"/>
              <a:t> </a:t>
            </a:r>
            <a:r>
              <a:rPr lang="en-US" sz="2400" dirty="0" err="1"/>
              <a:t>điện</a:t>
            </a:r>
            <a:r>
              <a:rPr lang="en-US" sz="2400" dirty="0"/>
              <a:t> </a:t>
            </a:r>
            <a:r>
              <a:rPr lang="en-US" sz="2400" dirty="0" err="1"/>
              <a:t>trên</a:t>
            </a:r>
            <a:r>
              <a:rPr lang="en-US" sz="2400" dirty="0"/>
              <a:t> </a:t>
            </a:r>
            <a:r>
              <a:rPr lang="en-US" sz="2400" dirty="0" err="1" smtClean="0"/>
              <a:t>tụ</a:t>
            </a: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r>
              <a:rPr lang="en-US" sz="2400" dirty="0" err="1"/>
              <a:t>Và</a:t>
            </a:r>
            <a:r>
              <a:rPr lang="en-US" sz="2400" dirty="0"/>
              <a:t> </a:t>
            </a:r>
            <a:r>
              <a:rPr lang="en-US" sz="2400" dirty="0" err="1"/>
              <a:t>công</a:t>
            </a:r>
            <a:r>
              <a:rPr lang="en-US" sz="2400" dirty="0"/>
              <a:t> </a:t>
            </a:r>
            <a:r>
              <a:rPr lang="en-US" sz="2400" dirty="0" err="1"/>
              <a:t>suất</a:t>
            </a:r>
            <a:r>
              <a:rPr lang="en-US" sz="2400" dirty="0"/>
              <a:t> </a:t>
            </a:r>
            <a:r>
              <a:rPr lang="en-US" sz="2400" dirty="0" err="1"/>
              <a:t>tổn</a:t>
            </a:r>
            <a:r>
              <a:rPr lang="en-US" sz="2400" dirty="0"/>
              <a:t> </a:t>
            </a:r>
            <a:r>
              <a:rPr lang="en-US" sz="2400" dirty="0" err="1"/>
              <a:t>hao</a:t>
            </a:r>
            <a:r>
              <a:rPr lang="en-US" sz="2400" dirty="0"/>
              <a:t> </a:t>
            </a:r>
            <a:r>
              <a:rPr lang="en-US" sz="2400" dirty="0" err="1"/>
              <a:t>trên</a:t>
            </a:r>
            <a:r>
              <a:rPr lang="en-US" sz="2400" dirty="0"/>
              <a:t> </a:t>
            </a:r>
            <a:r>
              <a:rPr lang="en-US" sz="2400" dirty="0" err="1"/>
              <a:t>tụ</a:t>
            </a:r>
            <a:endParaRPr lang="vi-VN" sz="2400" dirty="0"/>
          </a:p>
          <a:p>
            <a:pPr marL="0" indent="0">
              <a:buNone/>
            </a:pPr>
            <a:endParaRPr lang="vi-VN" sz="2400" dirty="0"/>
          </a:p>
        </p:txBody>
      </p:sp>
      <p:pic>
        <p:nvPicPr>
          <p:cNvPr id="10" name="Picture 9"/>
          <p:cNvPicPr/>
          <p:nvPr/>
        </p:nvPicPr>
        <p:blipFill>
          <a:blip r:embed="rId3"/>
          <a:stretch>
            <a:fillRect/>
          </a:stretch>
        </p:blipFill>
        <p:spPr>
          <a:xfrm>
            <a:off x="2624505" y="2520898"/>
            <a:ext cx="2139247" cy="620168"/>
          </a:xfrm>
          <a:prstGeom prst="rect">
            <a:avLst/>
          </a:prstGeom>
        </p:spPr>
      </p:pic>
      <p:pic>
        <p:nvPicPr>
          <p:cNvPr id="11" name="Picture 10"/>
          <p:cNvPicPr/>
          <p:nvPr/>
        </p:nvPicPr>
        <p:blipFill>
          <a:blip r:embed="rId4"/>
          <a:stretch>
            <a:fillRect/>
          </a:stretch>
        </p:blipFill>
        <p:spPr>
          <a:xfrm>
            <a:off x="1530582" y="4221088"/>
            <a:ext cx="3600400" cy="1019639"/>
          </a:xfrm>
          <a:prstGeom prst="rect">
            <a:avLst/>
          </a:prstGeom>
        </p:spPr>
      </p:pic>
      <p:pic>
        <p:nvPicPr>
          <p:cNvPr id="12" name="Picture 11"/>
          <p:cNvPicPr/>
          <p:nvPr/>
        </p:nvPicPr>
        <p:blipFill>
          <a:blip r:embed="rId5"/>
          <a:stretch>
            <a:fillRect/>
          </a:stretch>
        </p:blipFill>
        <p:spPr>
          <a:xfrm>
            <a:off x="1262843" y="5888606"/>
            <a:ext cx="2723323" cy="504154"/>
          </a:xfrm>
          <a:prstGeom prst="rect">
            <a:avLst/>
          </a:prstGeom>
        </p:spPr>
      </p:pic>
    </p:spTree>
    <p:extLst>
      <p:ext uri="{BB962C8B-B14F-4D97-AF65-F5344CB8AC3E}">
        <p14:creationId xmlns:p14="http://schemas.microsoft.com/office/powerpoint/2010/main" val="3867621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60648"/>
            <a:ext cx="4608512" cy="706090"/>
          </a:xfrm>
          <a:solidFill>
            <a:srgbClr val="FFFF00"/>
          </a:solidFill>
        </p:spPr>
        <p:txBody>
          <a:bodyPr>
            <a:normAutofit fontScale="90000"/>
          </a:bodyPr>
          <a:lstStyle/>
          <a:p>
            <a:r>
              <a:rPr lang="vi-VN" b="1" dirty="0" smtClean="0">
                <a:solidFill>
                  <a:srgbClr val="00B050"/>
                </a:solidFill>
              </a:rPr>
              <a:t>2. Lựa chọn tụ</a:t>
            </a:r>
            <a:endParaRPr lang="vi-VN" dirty="0"/>
          </a:p>
        </p:txBody>
      </p:sp>
      <p:sp>
        <p:nvSpPr>
          <p:cNvPr id="4" name="Content Placeholder 3"/>
          <p:cNvSpPr>
            <a:spLocks noGrp="1"/>
          </p:cNvSpPr>
          <p:nvPr>
            <p:ph idx="1"/>
          </p:nvPr>
        </p:nvSpPr>
        <p:spPr>
          <a:xfrm>
            <a:off x="472628" y="908720"/>
            <a:ext cx="8419852" cy="792088"/>
          </a:xfrm>
        </p:spPr>
        <p:txBody>
          <a:bodyPr>
            <a:normAutofit/>
          </a:bodyPr>
          <a:lstStyle/>
          <a:p>
            <a:pPr marL="0" indent="0">
              <a:buNone/>
            </a:pPr>
            <a:r>
              <a:rPr lang="en-US" b="1" dirty="0" smtClean="0"/>
              <a:t>2.4. </a:t>
            </a:r>
            <a:r>
              <a:rPr lang="en-US" b="1" dirty="0" err="1" smtClean="0"/>
              <a:t>Chọn</a:t>
            </a:r>
            <a:r>
              <a:rPr lang="en-US" b="1" dirty="0" smtClean="0"/>
              <a:t> </a:t>
            </a:r>
            <a:r>
              <a:rPr lang="en-US" b="1" dirty="0" err="1" smtClean="0"/>
              <a:t>tụ</a:t>
            </a:r>
            <a:r>
              <a:rPr lang="en-US" b="1" dirty="0" smtClean="0"/>
              <a:t> </a:t>
            </a:r>
            <a:r>
              <a:rPr lang="en-US" b="1" dirty="0" err="1" smtClean="0"/>
              <a:t>cho</a:t>
            </a:r>
            <a:r>
              <a:rPr lang="en-US" b="1" dirty="0" smtClean="0"/>
              <a:t> LLC</a:t>
            </a:r>
            <a:endParaRPr lang="vi-VN"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72481"/>
            <a:ext cx="7344816" cy="512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5306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60648"/>
            <a:ext cx="4608512" cy="706090"/>
          </a:xfrm>
          <a:solidFill>
            <a:srgbClr val="FFFF00"/>
          </a:solidFill>
        </p:spPr>
        <p:txBody>
          <a:bodyPr>
            <a:normAutofit fontScale="90000"/>
          </a:bodyPr>
          <a:lstStyle/>
          <a:p>
            <a:r>
              <a:rPr lang="vi-VN" b="1" dirty="0" smtClean="0">
                <a:solidFill>
                  <a:srgbClr val="00B050"/>
                </a:solidFill>
              </a:rPr>
              <a:t>2. Lựa chọn tụ</a:t>
            </a:r>
            <a:endParaRPr lang="vi-VN" dirty="0"/>
          </a:p>
        </p:txBody>
      </p:sp>
      <p:sp>
        <p:nvSpPr>
          <p:cNvPr id="4" name="Content Placeholder 3"/>
          <p:cNvSpPr>
            <a:spLocks noGrp="1"/>
          </p:cNvSpPr>
          <p:nvPr>
            <p:ph idx="1"/>
          </p:nvPr>
        </p:nvSpPr>
        <p:spPr>
          <a:xfrm>
            <a:off x="472628" y="908720"/>
            <a:ext cx="8419852" cy="792088"/>
          </a:xfrm>
        </p:spPr>
        <p:txBody>
          <a:bodyPr>
            <a:normAutofit/>
          </a:bodyPr>
          <a:lstStyle/>
          <a:p>
            <a:pPr marL="0" indent="0">
              <a:buNone/>
            </a:pPr>
            <a:r>
              <a:rPr lang="en-US" b="1" dirty="0" smtClean="0"/>
              <a:t>2.4. </a:t>
            </a:r>
            <a:r>
              <a:rPr lang="en-US" b="1" dirty="0" err="1" smtClean="0"/>
              <a:t>Chọn</a:t>
            </a:r>
            <a:r>
              <a:rPr lang="en-US" b="1" dirty="0" smtClean="0"/>
              <a:t> </a:t>
            </a:r>
            <a:r>
              <a:rPr lang="en-US" b="1" dirty="0" err="1" smtClean="0"/>
              <a:t>tụ</a:t>
            </a:r>
            <a:r>
              <a:rPr lang="en-US" b="1" dirty="0" smtClean="0"/>
              <a:t> </a:t>
            </a:r>
            <a:r>
              <a:rPr lang="en-US" b="1" dirty="0" err="1" smtClean="0"/>
              <a:t>cho</a:t>
            </a:r>
            <a:r>
              <a:rPr lang="en-US" b="1" dirty="0" smtClean="0"/>
              <a:t> LLC</a:t>
            </a:r>
            <a:endParaRPr lang="vi-VN" b="1" dirty="0"/>
          </a:p>
        </p:txBody>
      </p:sp>
      <mc:AlternateContent xmlns:mc="http://schemas.openxmlformats.org/markup-compatibility/2006" xmlns:a14="http://schemas.microsoft.com/office/drawing/2010/main">
        <mc:Choice Requires="a14">
          <p:sp>
            <p:nvSpPr>
              <p:cNvPr id="5" name="Content Placeholder 3"/>
              <p:cNvSpPr txBox="1">
                <a:spLocks/>
              </p:cNvSpPr>
              <p:nvPr/>
            </p:nvSpPr>
            <p:spPr>
              <a:xfrm>
                <a:off x="395536" y="1628800"/>
                <a:ext cx="8419852" cy="4680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a:latin typeface="+mj-lt"/>
                  </a:rPr>
                  <a:t>Trong một bộ </a:t>
                </a:r>
                <a:r>
                  <a:rPr lang="en-US" sz="2400" dirty="0" err="1">
                    <a:latin typeface="+mj-lt"/>
                  </a:rPr>
                  <a:t>biến</a:t>
                </a:r>
                <a:r>
                  <a:rPr lang="vi-VN" sz="2400" dirty="0">
                    <a:latin typeface="+mj-lt"/>
                  </a:rPr>
                  <a:t> đổi LLC, bộ lọc đầu ra có thể </a:t>
                </a:r>
                <a:r>
                  <a:rPr lang="en-US" sz="2400" dirty="0" err="1">
                    <a:latin typeface="+mj-lt"/>
                  </a:rPr>
                  <a:t>chỉ</a:t>
                </a:r>
                <a:r>
                  <a:rPr lang="en-US" sz="2400" dirty="0">
                    <a:latin typeface="+mj-lt"/>
                  </a:rPr>
                  <a:t> </a:t>
                </a:r>
                <a:r>
                  <a:rPr lang="en-US" sz="2400" dirty="0" err="1">
                    <a:latin typeface="+mj-lt"/>
                  </a:rPr>
                  <a:t>có</a:t>
                </a:r>
                <a:r>
                  <a:rPr lang="en-US" sz="2400" dirty="0">
                    <a:latin typeface="+mj-lt"/>
                  </a:rPr>
                  <a:t> </a:t>
                </a:r>
                <a:r>
                  <a:rPr lang="en-US" sz="2400" dirty="0" err="1">
                    <a:latin typeface="+mj-lt"/>
                  </a:rPr>
                  <a:t>tụ</a:t>
                </a:r>
                <a:r>
                  <a:rPr lang="vi-VN" sz="2400" dirty="0">
                    <a:latin typeface="+mj-lt"/>
                  </a:rPr>
                  <a:t> thay vì bộ lọc LC thấy trong hầu hết các bộ chuyển đổi</a:t>
                </a:r>
                <a:r>
                  <a:rPr lang="en-US" sz="2400" dirty="0">
                    <a:latin typeface="+mj-lt"/>
                  </a:rPr>
                  <a:t> </a:t>
                </a:r>
                <a:r>
                  <a:rPr lang="en-US" sz="2400" dirty="0" err="1">
                    <a:latin typeface="+mj-lt"/>
                  </a:rPr>
                  <a:t>điều</a:t>
                </a:r>
                <a:r>
                  <a:rPr lang="en-US" sz="2400" dirty="0">
                    <a:latin typeface="+mj-lt"/>
                  </a:rPr>
                  <a:t> </a:t>
                </a:r>
                <a:r>
                  <a:rPr lang="en-US" sz="2400" dirty="0" err="1">
                    <a:latin typeface="+mj-lt"/>
                  </a:rPr>
                  <a:t>chế</a:t>
                </a:r>
                <a:r>
                  <a:rPr lang="en-US" sz="2400" dirty="0">
                    <a:latin typeface="+mj-lt"/>
                  </a:rPr>
                  <a:t> </a:t>
                </a:r>
                <a:r>
                  <a:rPr lang="vi-VN" sz="2400" dirty="0">
                    <a:latin typeface="+mj-lt"/>
                  </a:rPr>
                  <a:t>độ rộng xung, mặc dù một </a:t>
                </a:r>
                <a:r>
                  <a:rPr lang="en-US" sz="2400" dirty="0" err="1">
                    <a:latin typeface="+mj-lt"/>
                  </a:rPr>
                  <a:t>bộ</a:t>
                </a:r>
                <a:r>
                  <a:rPr lang="en-US" sz="2400" dirty="0">
                    <a:latin typeface="+mj-lt"/>
                  </a:rPr>
                  <a:t> </a:t>
                </a:r>
                <a:r>
                  <a:rPr lang="en-US" sz="2400" dirty="0" err="1">
                    <a:latin typeface="+mj-lt"/>
                  </a:rPr>
                  <a:t>lọc</a:t>
                </a:r>
                <a:r>
                  <a:rPr lang="en-US" sz="2400" dirty="0">
                    <a:latin typeface="+mj-lt"/>
                  </a:rPr>
                  <a:t> LC </a:t>
                </a:r>
                <a:r>
                  <a:rPr lang="en-US" sz="2400" dirty="0" err="1">
                    <a:latin typeface="+mj-lt"/>
                  </a:rPr>
                  <a:t>nhỏ</a:t>
                </a:r>
                <a:r>
                  <a:rPr lang="en-US" sz="2400" dirty="0">
                    <a:latin typeface="+mj-lt"/>
                  </a:rPr>
                  <a:t> ở </a:t>
                </a:r>
                <a:r>
                  <a:rPr lang="en-US" sz="2400" dirty="0" err="1">
                    <a:latin typeface="+mj-lt"/>
                  </a:rPr>
                  <a:t>tầng</a:t>
                </a:r>
                <a:r>
                  <a:rPr lang="en-US" sz="2400" dirty="0">
                    <a:latin typeface="+mj-lt"/>
                  </a:rPr>
                  <a:t> </a:t>
                </a:r>
                <a:r>
                  <a:rPr lang="en-US" sz="2400" dirty="0" err="1">
                    <a:latin typeface="+mj-lt"/>
                  </a:rPr>
                  <a:t>sau</a:t>
                </a:r>
                <a:r>
                  <a:rPr lang="en-US" sz="2400" dirty="0">
                    <a:latin typeface="+mj-lt"/>
                  </a:rPr>
                  <a:t> </a:t>
                </a:r>
                <a:r>
                  <a:rPr lang="en-US" sz="2400" dirty="0" err="1">
                    <a:latin typeface="+mj-lt"/>
                  </a:rPr>
                  <a:t>có</a:t>
                </a:r>
                <a:r>
                  <a:rPr lang="en-US" sz="2400" dirty="0">
                    <a:latin typeface="+mj-lt"/>
                  </a:rPr>
                  <a:t> </a:t>
                </a:r>
                <a:r>
                  <a:rPr lang="en-US" sz="2400" dirty="0" err="1">
                    <a:latin typeface="+mj-lt"/>
                  </a:rPr>
                  <a:t>thể</a:t>
                </a:r>
                <a:r>
                  <a:rPr lang="en-US" sz="2400" dirty="0">
                    <a:latin typeface="+mj-lt"/>
                  </a:rPr>
                  <a:t> </a:t>
                </a:r>
                <a:r>
                  <a:rPr lang="en-US" sz="2400" dirty="0" err="1">
                    <a:latin typeface="+mj-lt"/>
                  </a:rPr>
                  <a:t>được</a:t>
                </a:r>
                <a:r>
                  <a:rPr lang="en-US" sz="2400" dirty="0">
                    <a:latin typeface="+mj-lt"/>
                  </a:rPr>
                  <a:t> </a:t>
                </a:r>
                <a:r>
                  <a:rPr lang="en-US" sz="2400" dirty="0" err="1">
                    <a:latin typeface="+mj-lt"/>
                  </a:rPr>
                  <a:t>lựa</a:t>
                </a:r>
                <a:r>
                  <a:rPr lang="en-US" sz="2400" dirty="0">
                    <a:latin typeface="+mj-lt"/>
                  </a:rPr>
                  <a:t> </a:t>
                </a:r>
                <a:r>
                  <a:rPr lang="en-US" sz="2400" dirty="0" err="1">
                    <a:latin typeface="+mj-lt"/>
                  </a:rPr>
                  <a:t>chọn</a:t>
                </a:r>
                <a:r>
                  <a:rPr lang="vi-VN" sz="2400" dirty="0">
                    <a:latin typeface="+mj-lt"/>
                  </a:rPr>
                  <a:t>. Nếu bộ lọc chỉ có tụ điện, chúng nên được chọn để cho phép dẫn dòng điện của chỉnh lưu qua tất cả các thành phần </a:t>
                </a:r>
                <a:r>
                  <a:rPr lang="vi-VN" sz="2400" dirty="0" smtClean="0">
                    <a:latin typeface="+mj-lt"/>
                  </a:rPr>
                  <a:t>AC</a:t>
                </a:r>
              </a:p>
              <a:p>
                <a:pPr marL="0" indent="0">
                  <a:buNone/>
                </a:pPr>
                <a:r>
                  <a:rPr lang="vi-VN" sz="2400" dirty="0">
                    <a:latin typeface="+mj-lt"/>
                  </a:rPr>
                  <a:t>Dòng điện chỉnh lưu cả chu kỳ là</a:t>
                </a:r>
              </a:p>
              <a:p>
                <a:pPr marL="0" indent="0">
                  <a:buNone/>
                </a:pPr>
                <a14:m>
                  <m:oMath xmlns:m="http://schemas.openxmlformats.org/officeDocument/2006/math">
                    <m:sSub>
                      <m:sSubPr>
                        <m:ctrlPr>
                          <a:rPr lang="vi-VN" sz="2400" i="1">
                            <a:latin typeface="Cambria Math"/>
                          </a:rPr>
                        </m:ctrlPr>
                      </m:sSubPr>
                      <m:e>
                        <m:r>
                          <a:rPr lang="vi-VN" sz="2400" i="1">
                            <a:latin typeface="Cambria Math"/>
                          </a:rPr>
                          <m:t>𝐼</m:t>
                        </m:r>
                      </m:e>
                      <m:sub>
                        <m:r>
                          <a:rPr lang="vi-VN" sz="2400" i="1">
                            <a:latin typeface="Cambria Math"/>
                          </a:rPr>
                          <m:t>𝐶𝐿</m:t>
                        </m:r>
                      </m:sub>
                    </m:sSub>
                    <m:r>
                      <a:rPr lang="vi-VN" sz="2400" i="1">
                        <a:latin typeface="Cambria Math"/>
                      </a:rPr>
                      <m:t>=</m:t>
                    </m:r>
                    <m:sSub>
                      <m:sSubPr>
                        <m:ctrlPr>
                          <a:rPr lang="vi-VN" sz="2400" i="1">
                            <a:latin typeface="Cambria Math"/>
                          </a:rPr>
                        </m:ctrlPr>
                      </m:sSubPr>
                      <m:e>
                        <m:r>
                          <a:rPr lang="vi-VN" sz="2400" i="1">
                            <a:latin typeface="Cambria Math"/>
                          </a:rPr>
                          <m:t>𝐼</m:t>
                        </m:r>
                      </m:e>
                      <m:sub>
                        <m:r>
                          <a:rPr lang="vi-VN" sz="2400" i="1">
                            <a:latin typeface="Cambria Math"/>
                          </a:rPr>
                          <m:t>𝑆𝑊</m:t>
                        </m:r>
                      </m:sub>
                    </m:sSub>
                    <m:r>
                      <a:rPr lang="vi-VN" sz="2400" i="1">
                        <a:latin typeface="Cambria Math"/>
                      </a:rPr>
                      <m:t>≥</m:t>
                    </m:r>
                    <m:f>
                      <m:fPr>
                        <m:ctrlPr>
                          <a:rPr lang="vi-VN" sz="2400" i="1">
                            <a:latin typeface="Cambria Math"/>
                          </a:rPr>
                        </m:ctrlPr>
                      </m:fPr>
                      <m:num>
                        <m:r>
                          <a:rPr lang="vi-VN" sz="2400" i="1">
                            <a:latin typeface="Cambria Math"/>
                          </a:rPr>
                          <m:t>𝜋</m:t>
                        </m:r>
                      </m:num>
                      <m:den>
                        <m:r>
                          <a:rPr lang="vi-VN" sz="2400" i="1">
                            <a:latin typeface="Cambria Math"/>
                          </a:rPr>
                          <m:t>2.</m:t>
                        </m:r>
                        <m:rad>
                          <m:radPr>
                            <m:degHide m:val="on"/>
                            <m:ctrlPr>
                              <a:rPr lang="vi-VN" sz="2400" i="1">
                                <a:latin typeface="Cambria Math"/>
                              </a:rPr>
                            </m:ctrlPr>
                          </m:radPr>
                          <m:deg/>
                          <m:e>
                            <m:r>
                              <a:rPr lang="vi-VN" sz="2400" i="1">
                                <a:latin typeface="Cambria Math"/>
                              </a:rPr>
                              <m:t>2</m:t>
                            </m:r>
                          </m:e>
                        </m:rad>
                      </m:den>
                    </m:f>
                    <m:r>
                      <a:rPr lang="vi-VN" sz="2400" i="1">
                        <a:latin typeface="Cambria Math"/>
                      </a:rPr>
                      <m:t>.</m:t>
                    </m:r>
                    <m:sSub>
                      <m:sSubPr>
                        <m:ctrlPr>
                          <a:rPr lang="vi-VN" sz="2400" i="1">
                            <a:latin typeface="Cambria Math"/>
                          </a:rPr>
                        </m:ctrlPr>
                      </m:sSubPr>
                      <m:e>
                        <m:r>
                          <a:rPr lang="vi-VN" sz="2400" i="1">
                            <a:latin typeface="Cambria Math"/>
                          </a:rPr>
                          <m:t>𝐼</m:t>
                        </m:r>
                      </m:e>
                      <m:sub>
                        <m:r>
                          <a:rPr lang="vi-VN" sz="2400" i="1">
                            <a:latin typeface="Cambria Math"/>
                          </a:rPr>
                          <m:t>𝑂</m:t>
                        </m:r>
                      </m:sub>
                    </m:sSub>
                  </m:oMath>
                </a14:m>
                <a:r>
                  <a:rPr lang="vi-VN" sz="2400" dirty="0" smtClean="0">
                    <a:latin typeface="+mj-lt"/>
                  </a:rPr>
                  <a:t> </a:t>
                </a:r>
              </a:p>
              <a:p>
                <a:pPr marL="0" indent="0">
                  <a:buNone/>
                </a:pPr>
                <a:r>
                  <a:rPr lang="vi-VN" sz="2400" dirty="0">
                    <a:latin typeface="+mj-lt"/>
                  </a:rPr>
                  <a:t>Dòng điện trên tụ lọc đầu ra được tính</a:t>
                </a:r>
              </a:p>
              <a:p>
                <a:pPr marL="0" indent="0">
                  <a:buNone/>
                </a:pPr>
                <a14:m>
                  <m:oMath xmlns:m="http://schemas.openxmlformats.org/officeDocument/2006/math">
                    <m:sSub>
                      <m:sSubPr>
                        <m:ctrlPr>
                          <a:rPr lang="vi-VN" sz="2400" i="1">
                            <a:latin typeface="Cambria Math"/>
                          </a:rPr>
                        </m:ctrlPr>
                      </m:sSubPr>
                      <m:e>
                        <m:r>
                          <a:rPr lang="vi-VN" sz="2400" i="1">
                            <a:latin typeface="Cambria Math"/>
                          </a:rPr>
                          <m:t>𝐼</m:t>
                        </m:r>
                      </m:e>
                      <m:sub>
                        <m:r>
                          <a:rPr lang="vi-VN" sz="2400" i="1">
                            <a:latin typeface="Cambria Math"/>
                          </a:rPr>
                          <m:t>𝐶𝑜</m:t>
                        </m:r>
                      </m:sub>
                    </m:sSub>
                    <m:r>
                      <a:rPr lang="vi-VN" sz="2400" i="1">
                        <a:latin typeface="Cambria Math"/>
                      </a:rPr>
                      <m:t>=</m:t>
                    </m:r>
                    <m:rad>
                      <m:radPr>
                        <m:degHide m:val="on"/>
                        <m:ctrlPr>
                          <a:rPr lang="vi-VN" sz="2400" i="1">
                            <a:latin typeface="Cambria Math"/>
                          </a:rPr>
                        </m:ctrlPr>
                      </m:radPr>
                      <m:deg/>
                      <m:e>
                        <m:sSup>
                          <m:sSupPr>
                            <m:ctrlPr>
                              <a:rPr lang="vi-VN" sz="2400" i="1">
                                <a:latin typeface="Cambria Math"/>
                              </a:rPr>
                            </m:ctrlPr>
                          </m:sSupPr>
                          <m:e>
                            <m:d>
                              <m:dPr>
                                <m:ctrlPr>
                                  <a:rPr lang="vi-VN" sz="2400" i="1">
                                    <a:latin typeface="Cambria Math"/>
                                  </a:rPr>
                                </m:ctrlPr>
                              </m:dPr>
                              <m:e>
                                <m:f>
                                  <m:fPr>
                                    <m:ctrlPr>
                                      <a:rPr lang="vi-VN" sz="2400" i="1">
                                        <a:latin typeface="Cambria Math"/>
                                      </a:rPr>
                                    </m:ctrlPr>
                                  </m:fPr>
                                  <m:num>
                                    <m:r>
                                      <a:rPr lang="vi-VN" sz="2400" i="1">
                                        <a:latin typeface="Cambria Math"/>
                                      </a:rPr>
                                      <m:t>𝜋</m:t>
                                    </m:r>
                                  </m:num>
                                  <m:den>
                                    <m:r>
                                      <a:rPr lang="vi-VN" sz="2400" i="1">
                                        <a:latin typeface="Cambria Math"/>
                                      </a:rPr>
                                      <m:t>2.</m:t>
                                    </m:r>
                                    <m:rad>
                                      <m:radPr>
                                        <m:degHide m:val="on"/>
                                        <m:ctrlPr>
                                          <a:rPr lang="vi-VN" sz="2400" i="1">
                                            <a:latin typeface="Cambria Math"/>
                                          </a:rPr>
                                        </m:ctrlPr>
                                      </m:radPr>
                                      <m:deg/>
                                      <m:e>
                                        <m:r>
                                          <a:rPr lang="vi-VN" sz="2400" i="1">
                                            <a:latin typeface="Cambria Math"/>
                                          </a:rPr>
                                          <m:t>2</m:t>
                                        </m:r>
                                      </m:e>
                                    </m:rad>
                                  </m:den>
                                </m:f>
                                <m:r>
                                  <a:rPr lang="vi-VN" sz="2400" i="1">
                                    <a:latin typeface="Cambria Math"/>
                                  </a:rPr>
                                  <m:t>.</m:t>
                                </m:r>
                                <m:sSub>
                                  <m:sSubPr>
                                    <m:ctrlPr>
                                      <a:rPr lang="vi-VN" sz="2400" i="1">
                                        <a:latin typeface="Cambria Math"/>
                                      </a:rPr>
                                    </m:ctrlPr>
                                  </m:sSubPr>
                                  <m:e>
                                    <m:r>
                                      <a:rPr lang="vi-VN" sz="2400" i="1">
                                        <a:latin typeface="Cambria Math"/>
                                      </a:rPr>
                                      <m:t>𝐼</m:t>
                                    </m:r>
                                  </m:e>
                                  <m:sub>
                                    <m:r>
                                      <a:rPr lang="vi-VN" sz="2400" i="1">
                                        <a:latin typeface="Cambria Math"/>
                                      </a:rPr>
                                      <m:t>𝑂</m:t>
                                    </m:r>
                                  </m:sub>
                                </m:sSub>
                              </m:e>
                            </m:d>
                          </m:e>
                          <m:sup>
                            <m:r>
                              <a:rPr lang="vi-VN" sz="2400" i="1">
                                <a:latin typeface="Cambria Math"/>
                              </a:rPr>
                              <m:t>2</m:t>
                            </m:r>
                          </m:sup>
                        </m:sSup>
                        <m:r>
                          <a:rPr lang="vi-VN" sz="2400" i="1">
                            <a:latin typeface="Cambria Math"/>
                          </a:rPr>
                          <m:t>−</m:t>
                        </m:r>
                        <m:sSubSup>
                          <m:sSubSupPr>
                            <m:ctrlPr>
                              <a:rPr lang="vi-VN" sz="2400" i="1">
                                <a:latin typeface="Cambria Math"/>
                              </a:rPr>
                            </m:ctrlPr>
                          </m:sSubSupPr>
                          <m:e>
                            <m:r>
                              <a:rPr lang="vi-VN" sz="2400" i="1">
                                <a:latin typeface="Cambria Math"/>
                              </a:rPr>
                              <m:t>𝐼</m:t>
                            </m:r>
                          </m:e>
                          <m:sub>
                            <m:r>
                              <a:rPr lang="vi-VN" sz="2400" i="1">
                                <a:latin typeface="Cambria Math"/>
                              </a:rPr>
                              <m:t>𝑂</m:t>
                            </m:r>
                          </m:sub>
                          <m:sup>
                            <m:r>
                              <a:rPr lang="vi-VN" sz="2400" i="1">
                                <a:latin typeface="Cambria Math"/>
                              </a:rPr>
                              <m:t>2</m:t>
                            </m:r>
                          </m:sup>
                        </m:sSubSup>
                      </m:e>
                    </m:rad>
                    <m:r>
                      <a:rPr lang="vi-VN" sz="2400" i="1">
                        <a:latin typeface="Cambria Math"/>
                      </a:rPr>
                      <m:t>=</m:t>
                    </m:r>
                    <m:d>
                      <m:dPr>
                        <m:ctrlPr>
                          <a:rPr lang="vi-VN" sz="2400" i="1">
                            <a:latin typeface="Cambria Math"/>
                          </a:rPr>
                        </m:ctrlPr>
                      </m:dPr>
                      <m:e>
                        <m:rad>
                          <m:radPr>
                            <m:degHide m:val="on"/>
                            <m:ctrlPr>
                              <a:rPr lang="vi-VN" sz="2400" i="1">
                                <a:latin typeface="Cambria Math"/>
                              </a:rPr>
                            </m:ctrlPr>
                          </m:radPr>
                          <m:deg/>
                          <m:e>
                            <m:f>
                              <m:fPr>
                                <m:ctrlPr>
                                  <a:rPr lang="vi-VN" sz="2400" i="1">
                                    <a:latin typeface="Cambria Math"/>
                                  </a:rPr>
                                </m:ctrlPr>
                              </m:fPr>
                              <m:num>
                                <m:sSup>
                                  <m:sSupPr>
                                    <m:ctrlPr>
                                      <a:rPr lang="vi-VN" sz="2400" i="1">
                                        <a:latin typeface="Cambria Math"/>
                                      </a:rPr>
                                    </m:ctrlPr>
                                  </m:sSupPr>
                                  <m:e>
                                    <m:r>
                                      <a:rPr lang="vi-VN" sz="2400" i="1">
                                        <a:latin typeface="Cambria Math"/>
                                      </a:rPr>
                                      <m:t>𝜋</m:t>
                                    </m:r>
                                  </m:e>
                                  <m:sup>
                                    <m:r>
                                      <a:rPr lang="vi-VN" sz="2400" i="1">
                                        <a:latin typeface="Cambria Math"/>
                                      </a:rPr>
                                      <m:t>2</m:t>
                                    </m:r>
                                  </m:sup>
                                </m:sSup>
                              </m:num>
                              <m:den>
                                <m:r>
                                  <a:rPr lang="vi-VN" sz="2400" i="1">
                                    <a:latin typeface="Cambria Math"/>
                                  </a:rPr>
                                  <m:t>8</m:t>
                                </m:r>
                              </m:den>
                            </m:f>
                            <m:r>
                              <a:rPr lang="vi-VN" sz="2400" i="1">
                                <a:latin typeface="Cambria Math"/>
                              </a:rPr>
                              <m:t>−1</m:t>
                            </m:r>
                          </m:e>
                        </m:rad>
                      </m:e>
                    </m:d>
                    <m:r>
                      <a:rPr lang="vi-VN" sz="2400" i="1">
                        <a:latin typeface="Cambria Math"/>
                      </a:rPr>
                      <m:t>.</m:t>
                    </m:r>
                    <m:sSub>
                      <m:sSubPr>
                        <m:ctrlPr>
                          <a:rPr lang="vi-VN" sz="2400" i="1">
                            <a:latin typeface="Cambria Math"/>
                          </a:rPr>
                        </m:ctrlPr>
                      </m:sSubPr>
                      <m:e>
                        <m:r>
                          <a:rPr lang="vi-VN" sz="2400" i="1">
                            <a:latin typeface="Cambria Math"/>
                          </a:rPr>
                          <m:t>𝐼</m:t>
                        </m:r>
                      </m:e>
                      <m:sub>
                        <m:r>
                          <a:rPr lang="vi-VN" sz="2400" i="1">
                            <a:latin typeface="Cambria Math"/>
                          </a:rPr>
                          <m:t>𝑜</m:t>
                        </m:r>
                      </m:sub>
                    </m:sSub>
                  </m:oMath>
                </a14:m>
                <a:r>
                  <a:rPr lang="en-US" sz="2400" dirty="0"/>
                  <a:t> </a:t>
                </a:r>
                <a:r>
                  <a:rPr lang="vi-VN" sz="2400" dirty="0" smtClean="0">
                    <a:latin typeface="+mj-lt"/>
                  </a:rPr>
                  <a:t> </a:t>
                </a:r>
                <a:endParaRPr lang="vi-VN" sz="2400" dirty="0">
                  <a:latin typeface="+mj-lt"/>
                </a:endParaRPr>
              </a:p>
            </p:txBody>
          </p:sp>
        </mc:Choice>
        <mc:Fallback xmlns="">
          <p:sp>
            <p:nvSpPr>
              <p:cNvPr id="5" name="Content Placeholder 3"/>
              <p:cNvSpPr txBox="1">
                <a:spLocks noRot="1" noChangeAspect="1" noMove="1" noResize="1" noEditPoints="1" noAdjustHandles="1" noChangeArrowheads="1" noChangeShapeType="1" noTextEdit="1"/>
              </p:cNvSpPr>
              <p:nvPr/>
            </p:nvSpPr>
            <p:spPr>
              <a:xfrm>
                <a:off x="395536" y="1628800"/>
                <a:ext cx="8419852" cy="4680520"/>
              </a:xfrm>
              <a:prstGeom prst="rect">
                <a:avLst/>
              </a:prstGeom>
              <a:blipFill rotWithShape="1">
                <a:blip r:embed="rId2"/>
                <a:stretch>
                  <a:fillRect l="-1159" t="-1172"/>
                </a:stretch>
              </a:blipFill>
            </p:spPr>
            <p:txBody>
              <a:bodyPr/>
              <a:lstStyle/>
              <a:p>
                <a:r>
                  <a:rPr lang="vi-VN">
                    <a:noFill/>
                  </a:rPr>
                  <a:t> </a:t>
                </a:r>
              </a:p>
            </p:txBody>
          </p:sp>
        </mc:Fallback>
      </mc:AlternateContent>
    </p:spTree>
    <p:extLst>
      <p:ext uri="{BB962C8B-B14F-4D97-AF65-F5344CB8AC3E}">
        <p14:creationId xmlns:p14="http://schemas.microsoft.com/office/powerpoint/2010/main" val="3178476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60648"/>
            <a:ext cx="4608512" cy="706090"/>
          </a:xfrm>
          <a:solidFill>
            <a:srgbClr val="FFFF00"/>
          </a:solidFill>
        </p:spPr>
        <p:txBody>
          <a:bodyPr>
            <a:normAutofit fontScale="90000"/>
          </a:bodyPr>
          <a:lstStyle/>
          <a:p>
            <a:r>
              <a:rPr lang="vi-VN" b="1" dirty="0" smtClean="0">
                <a:solidFill>
                  <a:srgbClr val="00B050"/>
                </a:solidFill>
              </a:rPr>
              <a:t>2. Lựa chọn tụ</a:t>
            </a:r>
            <a:endParaRPr lang="vi-VN" dirty="0"/>
          </a:p>
        </p:txBody>
      </p:sp>
      <p:sp>
        <p:nvSpPr>
          <p:cNvPr id="4" name="Content Placeholder 3"/>
          <p:cNvSpPr>
            <a:spLocks noGrp="1"/>
          </p:cNvSpPr>
          <p:nvPr>
            <p:ph idx="1"/>
          </p:nvPr>
        </p:nvSpPr>
        <p:spPr>
          <a:xfrm>
            <a:off x="472628" y="908720"/>
            <a:ext cx="8419852" cy="792088"/>
          </a:xfrm>
        </p:spPr>
        <p:txBody>
          <a:bodyPr>
            <a:normAutofit/>
          </a:bodyPr>
          <a:lstStyle/>
          <a:p>
            <a:pPr marL="0" indent="0">
              <a:buNone/>
            </a:pPr>
            <a:r>
              <a:rPr lang="en-US" b="1" dirty="0" smtClean="0"/>
              <a:t>2.4. </a:t>
            </a:r>
            <a:r>
              <a:rPr lang="en-US" b="1" dirty="0" err="1" smtClean="0"/>
              <a:t>Chọn</a:t>
            </a:r>
            <a:r>
              <a:rPr lang="en-US" b="1" dirty="0" smtClean="0"/>
              <a:t> </a:t>
            </a:r>
            <a:r>
              <a:rPr lang="en-US" b="1" dirty="0" err="1" smtClean="0"/>
              <a:t>tụ</a:t>
            </a:r>
            <a:r>
              <a:rPr lang="en-US" b="1" dirty="0" smtClean="0"/>
              <a:t> </a:t>
            </a:r>
            <a:r>
              <a:rPr lang="en-US" b="1" dirty="0" err="1" smtClean="0"/>
              <a:t>cho</a:t>
            </a:r>
            <a:r>
              <a:rPr lang="en-US" b="1" dirty="0" smtClean="0"/>
              <a:t> LLC</a:t>
            </a:r>
            <a:endParaRPr lang="vi-VN" b="1" dirty="0"/>
          </a:p>
        </p:txBody>
      </p:sp>
      <mc:AlternateContent xmlns:mc="http://schemas.openxmlformats.org/markup-compatibility/2006" xmlns:a14="http://schemas.microsoft.com/office/drawing/2010/main">
        <mc:Choice Requires="a14">
          <p:sp>
            <p:nvSpPr>
              <p:cNvPr id="5" name="Content Placeholder 3"/>
              <p:cNvSpPr txBox="1">
                <a:spLocks/>
              </p:cNvSpPr>
              <p:nvPr/>
            </p:nvSpPr>
            <p:spPr>
              <a:xfrm>
                <a:off x="395536" y="1628800"/>
                <a:ext cx="8419852" cy="4680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b="1" dirty="0">
                    <a:solidFill>
                      <a:srgbClr val="FF0000"/>
                    </a:solidFill>
                  </a:rPr>
                  <a:t>Dòng điện trên tụ lọc thường có giá trị khá lớn</a:t>
                </a:r>
                <a:r>
                  <a:rPr lang="vi-VN" sz="2400" dirty="0"/>
                  <a:t>, khi đó một tụ điện đơn sẽ không cho phép dòng RMS lớn như vậy, vì vậy </a:t>
                </a:r>
                <a:r>
                  <a:rPr lang="vi-VN" sz="2400" dirty="0">
                    <a:solidFill>
                      <a:srgbClr val="FF0000"/>
                    </a:solidFill>
                  </a:rPr>
                  <a:t>nối song song các tụ thường được sử dụng</a:t>
                </a:r>
                <a:r>
                  <a:rPr lang="vi-VN" sz="2400" dirty="0"/>
                  <a:t> trong thực tế. Tụ nhôm với công nghệ dẫn điện polymer có dòng điện định mức cao và điện trở tương đương thấp (ESR), làm nên chúng là một lựa chọn tốt.</a:t>
                </a:r>
              </a:p>
              <a:p>
                <a:pPr marL="0" indent="0">
                  <a:buNone/>
                </a:pPr>
                <a:r>
                  <a:rPr lang="vi-VN" sz="2400" dirty="0"/>
                  <a:t>Lựa chọn tụ xuất phát từ nhấp nhô điện áp đầu ra. Điện áp nhấp nhô (</a:t>
                </a:r>
                <a:r>
                  <a:rPr lang="en-US" sz="2400" dirty="0">
                    <a:sym typeface="Symbol"/>
                  </a:rPr>
                  <a:t></a:t>
                </a:r>
                <a:r>
                  <a:rPr lang="vi-VN" sz="2400" dirty="0"/>
                  <a:t>V</a:t>
                </a:r>
                <a:r>
                  <a:rPr lang="vi-VN" sz="2400" baseline="-25000" dirty="0"/>
                  <a:t>op-p</a:t>
                </a:r>
                <a:r>
                  <a:rPr lang="vi-VN" sz="2400" dirty="0"/>
                  <a:t>) là một hàm của dòng điện xoay chiều (chạy vào và ra khỏi các tụ điện trong mỗi chu kỳ chuyển mạch), nhân với các ESR tụ điện. </a:t>
                </a:r>
              </a:p>
              <a:p>
                <a:pPr marL="0" indent="0">
                  <a:buNone/>
                </a:pPr>
                <a14:m>
                  <m:oMath xmlns:m="http://schemas.openxmlformats.org/officeDocument/2006/math">
                    <m:sSub>
                      <m:sSubPr>
                        <m:ctrlPr>
                          <a:rPr lang="vi-VN" sz="2400" i="1">
                            <a:latin typeface="Cambria Math"/>
                          </a:rPr>
                        </m:ctrlPr>
                      </m:sSubPr>
                      <m:e>
                        <m:r>
                          <m:rPr>
                            <m:nor/>
                          </m:rPr>
                          <a:rPr lang="en-US" sz="2400" dirty="0">
                            <a:sym typeface="Symbol"/>
                          </a:rPr>
                          <m:t></m:t>
                        </m:r>
                        <m:r>
                          <a:rPr lang="vi-VN" sz="2400" i="1">
                            <a:latin typeface="Cambria Math"/>
                          </a:rPr>
                          <m:t>𝑉</m:t>
                        </m:r>
                      </m:e>
                      <m:sub>
                        <m:r>
                          <a:rPr lang="vi-VN" sz="2400" i="1">
                            <a:latin typeface="Cambria Math"/>
                          </a:rPr>
                          <m:t>𝑜</m:t>
                        </m:r>
                        <m:r>
                          <a:rPr lang="vi-VN" sz="2400" i="1">
                            <a:latin typeface="Cambria Math"/>
                          </a:rPr>
                          <m:t> </m:t>
                        </m:r>
                        <m:r>
                          <a:rPr lang="vi-VN" sz="2400" i="1">
                            <a:latin typeface="Cambria Math"/>
                          </a:rPr>
                          <m:t>𝑝</m:t>
                        </m:r>
                        <m:r>
                          <a:rPr lang="vi-VN" sz="2400" i="1">
                            <a:latin typeface="Cambria Math"/>
                          </a:rPr>
                          <m:t>−</m:t>
                        </m:r>
                        <m:r>
                          <a:rPr lang="vi-VN" sz="2400" i="1">
                            <a:latin typeface="Cambria Math"/>
                          </a:rPr>
                          <m:t>𝑝</m:t>
                        </m:r>
                      </m:sub>
                    </m:sSub>
                    <m:r>
                      <a:rPr lang="vi-VN" sz="2400" i="1">
                        <a:latin typeface="Cambria Math"/>
                      </a:rPr>
                      <m:t>=</m:t>
                    </m:r>
                    <m:f>
                      <m:fPr>
                        <m:ctrlPr>
                          <a:rPr lang="vi-VN" sz="2400" i="1">
                            <a:latin typeface="Cambria Math"/>
                          </a:rPr>
                        </m:ctrlPr>
                      </m:fPr>
                      <m:num>
                        <m:r>
                          <a:rPr lang="vi-VN" sz="2400" i="1">
                            <a:latin typeface="Cambria Math"/>
                          </a:rPr>
                          <m:t>𝜋</m:t>
                        </m:r>
                      </m:num>
                      <m:den>
                        <m:r>
                          <a:rPr lang="vi-VN" sz="2400" i="1">
                            <a:latin typeface="Cambria Math"/>
                          </a:rPr>
                          <m:t>2</m:t>
                        </m:r>
                      </m:den>
                    </m:f>
                    <m:r>
                      <a:rPr lang="vi-VN" sz="2400" i="1">
                        <a:latin typeface="Cambria Math"/>
                      </a:rPr>
                      <m:t>.</m:t>
                    </m:r>
                    <m:sSub>
                      <m:sSubPr>
                        <m:ctrlPr>
                          <a:rPr lang="vi-VN" sz="2400" i="1">
                            <a:latin typeface="Cambria Math"/>
                          </a:rPr>
                        </m:ctrlPr>
                      </m:sSubPr>
                      <m:e>
                        <m:r>
                          <a:rPr lang="vi-VN" sz="2400" i="1">
                            <a:latin typeface="Cambria Math"/>
                          </a:rPr>
                          <m:t>𝐼</m:t>
                        </m:r>
                      </m:e>
                      <m:sub>
                        <m:r>
                          <a:rPr lang="vi-VN" sz="2400" i="1">
                            <a:latin typeface="Cambria Math"/>
                          </a:rPr>
                          <m:t>𝑂</m:t>
                        </m:r>
                      </m:sub>
                    </m:sSub>
                    <m:r>
                      <a:rPr lang="vi-VN" sz="2400" i="1">
                        <a:latin typeface="Cambria Math"/>
                      </a:rPr>
                      <m:t>.</m:t>
                    </m:r>
                    <m:sSub>
                      <m:sSubPr>
                        <m:ctrlPr>
                          <a:rPr lang="vi-VN" sz="2400" i="1">
                            <a:latin typeface="Cambria Math"/>
                          </a:rPr>
                        </m:ctrlPr>
                      </m:sSubPr>
                      <m:e>
                        <m:r>
                          <a:rPr lang="vi-VN" sz="2400" i="1">
                            <a:latin typeface="Cambria Math"/>
                          </a:rPr>
                          <m:t>𝑅</m:t>
                        </m:r>
                      </m:e>
                      <m:sub>
                        <m:r>
                          <a:rPr lang="vi-VN" sz="2400" i="1">
                            <a:latin typeface="Cambria Math"/>
                          </a:rPr>
                          <m:t>𝐶</m:t>
                        </m:r>
                      </m:sub>
                    </m:sSub>
                    <m:r>
                      <a:rPr lang="vi-VN" sz="2400" i="1">
                        <a:latin typeface="Cambria Math"/>
                      </a:rPr>
                      <m:t>=</m:t>
                    </m:r>
                    <m:f>
                      <m:fPr>
                        <m:ctrlPr>
                          <a:rPr lang="vi-VN" sz="2400" i="1">
                            <a:latin typeface="Cambria Math"/>
                          </a:rPr>
                        </m:ctrlPr>
                      </m:fPr>
                      <m:num>
                        <m:r>
                          <a:rPr lang="vi-VN" sz="2400" i="1">
                            <a:latin typeface="Cambria Math"/>
                          </a:rPr>
                          <m:t>𝜋</m:t>
                        </m:r>
                      </m:num>
                      <m:den>
                        <m:r>
                          <a:rPr lang="vi-VN" sz="2400" i="1">
                            <a:latin typeface="Cambria Math"/>
                          </a:rPr>
                          <m:t>2</m:t>
                        </m:r>
                      </m:den>
                    </m:f>
                    <m:r>
                      <a:rPr lang="vi-VN" sz="2400" i="1">
                        <a:latin typeface="Cambria Math"/>
                      </a:rPr>
                      <m:t>.</m:t>
                    </m:r>
                    <m:sSub>
                      <m:sSubPr>
                        <m:ctrlPr>
                          <a:rPr lang="vi-VN" sz="2400" i="1">
                            <a:latin typeface="Cambria Math"/>
                          </a:rPr>
                        </m:ctrlPr>
                      </m:sSubPr>
                      <m:e>
                        <m:r>
                          <a:rPr lang="vi-VN" sz="2400" i="1">
                            <a:latin typeface="Cambria Math"/>
                          </a:rPr>
                          <m:t>𝐼</m:t>
                        </m:r>
                      </m:e>
                      <m:sub>
                        <m:r>
                          <a:rPr lang="vi-VN" sz="2400" i="1">
                            <a:latin typeface="Cambria Math"/>
                          </a:rPr>
                          <m:t>𝑂</m:t>
                        </m:r>
                      </m:sub>
                    </m:sSub>
                    <m:r>
                      <a:rPr lang="vi-VN" sz="2400" i="1">
                        <a:latin typeface="Cambria Math"/>
                      </a:rPr>
                      <m:t>.</m:t>
                    </m:r>
                    <m:r>
                      <a:rPr lang="vi-VN" sz="2400" i="1">
                        <a:latin typeface="Cambria Math"/>
                      </a:rPr>
                      <m:t>𝐸𝑆𝑅</m:t>
                    </m:r>
                  </m:oMath>
                </a14:m>
                <a:r>
                  <a:rPr lang="vi-VN" sz="2400" dirty="0"/>
                  <a:t> </a:t>
                </a:r>
                <a:endParaRPr lang="vi-VN" sz="2400" dirty="0">
                  <a:latin typeface="+mj-lt"/>
                </a:endParaRPr>
              </a:p>
            </p:txBody>
          </p:sp>
        </mc:Choice>
        <mc:Fallback xmlns="">
          <p:sp>
            <p:nvSpPr>
              <p:cNvPr id="5" name="Content Placeholder 3"/>
              <p:cNvSpPr txBox="1">
                <a:spLocks noRot="1" noChangeAspect="1" noMove="1" noResize="1" noEditPoints="1" noAdjustHandles="1" noChangeArrowheads="1" noChangeShapeType="1" noTextEdit="1"/>
              </p:cNvSpPr>
              <p:nvPr/>
            </p:nvSpPr>
            <p:spPr>
              <a:xfrm>
                <a:off x="395536" y="1628800"/>
                <a:ext cx="8419852" cy="4680520"/>
              </a:xfrm>
              <a:prstGeom prst="rect">
                <a:avLst/>
              </a:prstGeom>
              <a:blipFill rotWithShape="1">
                <a:blip r:embed="rId2"/>
                <a:stretch>
                  <a:fillRect l="-1159" t="-911" r="-1810"/>
                </a:stretch>
              </a:blipFill>
            </p:spPr>
            <p:txBody>
              <a:bodyPr/>
              <a:lstStyle/>
              <a:p>
                <a:r>
                  <a:rPr lang="vi-VN">
                    <a:noFill/>
                  </a:rPr>
                  <a:t> </a:t>
                </a:r>
              </a:p>
            </p:txBody>
          </p:sp>
        </mc:Fallback>
      </mc:AlternateContent>
    </p:spTree>
    <p:extLst>
      <p:ext uri="{BB962C8B-B14F-4D97-AF65-F5344CB8AC3E}">
        <p14:creationId xmlns:p14="http://schemas.microsoft.com/office/powerpoint/2010/main" val="31784767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60648"/>
            <a:ext cx="4608512" cy="706090"/>
          </a:xfrm>
          <a:solidFill>
            <a:srgbClr val="FFFF00"/>
          </a:solidFill>
        </p:spPr>
        <p:txBody>
          <a:bodyPr>
            <a:normAutofit fontScale="90000"/>
          </a:bodyPr>
          <a:lstStyle/>
          <a:p>
            <a:r>
              <a:rPr lang="vi-VN" b="1" dirty="0" smtClean="0">
                <a:solidFill>
                  <a:srgbClr val="00B050"/>
                </a:solidFill>
              </a:rPr>
              <a:t>2. Lựa chọn tụ</a:t>
            </a:r>
            <a:endParaRPr lang="vi-VN" dirty="0"/>
          </a:p>
        </p:txBody>
      </p:sp>
      <p:sp>
        <p:nvSpPr>
          <p:cNvPr id="4" name="Content Placeholder 3"/>
          <p:cNvSpPr>
            <a:spLocks noGrp="1"/>
          </p:cNvSpPr>
          <p:nvPr>
            <p:ph idx="1"/>
          </p:nvPr>
        </p:nvSpPr>
        <p:spPr>
          <a:xfrm>
            <a:off x="472628" y="908720"/>
            <a:ext cx="8419852" cy="792088"/>
          </a:xfrm>
        </p:spPr>
        <p:txBody>
          <a:bodyPr>
            <a:normAutofit/>
          </a:bodyPr>
          <a:lstStyle/>
          <a:p>
            <a:pPr marL="0" indent="0">
              <a:buNone/>
            </a:pPr>
            <a:r>
              <a:rPr lang="en-US" b="1" dirty="0" smtClean="0"/>
              <a:t>2.4. </a:t>
            </a:r>
            <a:r>
              <a:rPr lang="en-US" b="1" dirty="0" err="1" smtClean="0"/>
              <a:t>Chọn</a:t>
            </a:r>
            <a:r>
              <a:rPr lang="en-US" b="1" dirty="0" smtClean="0"/>
              <a:t> </a:t>
            </a:r>
            <a:r>
              <a:rPr lang="en-US" b="1" dirty="0" err="1" smtClean="0"/>
              <a:t>tụ</a:t>
            </a:r>
            <a:r>
              <a:rPr lang="en-US" b="1" dirty="0" smtClean="0"/>
              <a:t> </a:t>
            </a:r>
            <a:r>
              <a:rPr lang="en-US" b="1" dirty="0" err="1" smtClean="0"/>
              <a:t>cho</a:t>
            </a:r>
            <a:r>
              <a:rPr lang="en-US" b="1" dirty="0" smtClean="0"/>
              <a:t> LLC</a:t>
            </a:r>
            <a:endParaRPr lang="vi-VN" b="1" dirty="0"/>
          </a:p>
        </p:txBody>
      </p:sp>
      <mc:AlternateContent xmlns:mc="http://schemas.openxmlformats.org/markup-compatibility/2006" xmlns:a14="http://schemas.microsoft.com/office/drawing/2010/main">
        <mc:Choice Requires="a14">
          <p:sp>
            <p:nvSpPr>
              <p:cNvPr id="5" name="Content Placeholder 3"/>
              <p:cNvSpPr txBox="1">
                <a:spLocks/>
              </p:cNvSpPr>
              <p:nvPr/>
            </p:nvSpPr>
            <p:spPr>
              <a:xfrm>
                <a:off x="395536" y="1628800"/>
                <a:ext cx="8419852" cy="468052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err="1"/>
                  <a:t>Từ</a:t>
                </a:r>
                <a:r>
                  <a:rPr lang="en-US" sz="2400" dirty="0"/>
                  <a:t> </a:t>
                </a:r>
                <a:r>
                  <a:rPr lang="en-US" sz="2400" dirty="0" err="1" smtClean="0"/>
                  <a:t>công</a:t>
                </a:r>
                <a:r>
                  <a:rPr lang="en-US" sz="2400" dirty="0" smtClean="0"/>
                  <a:t> </a:t>
                </a:r>
                <a:r>
                  <a:rPr lang="en-US" sz="2400" dirty="0" err="1" smtClean="0"/>
                  <a:t>thức</a:t>
                </a:r>
                <a:r>
                  <a:rPr lang="en-US" sz="2400" dirty="0" smtClean="0"/>
                  <a:t> </a:t>
                </a:r>
                <a:r>
                  <a:rPr lang="en-US" sz="2400" dirty="0" err="1" smtClean="0"/>
                  <a:t>trên</a:t>
                </a:r>
                <a:r>
                  <a:rPr lang="en-US" sz="2400" dirty="0" smtClean="0"/>
                  <a:t> </a:t>
                </a:r>
                <a:r>
                  <a:rPr lang="en-US" sz="2400" dirty="0" err="1"/>
                  <a:t>suy</a:t>
                </a:r>
                <a:r>
                  <a:rPr lang="en-US" sz="2400" dirty="0"/>
                  <a:t> </a:t>
                </a:r>
                <a:r>
                  <a:rPr lang="en-US" sz="2400" dirty="0" err="1"/>
                  <a:t>ra</a:t>
                </a:r>
                <a:r>
                  <a:rPr lang="en-US" sz="2400" dirty="0"/>
                  <a:t> </a:t>
                </a:r>
                <a:r>
                  <a:rPr lang="vi-VN" sz="2400" dirty="0"/>
                  <a:t>ESR tối đa của tụ cần có được </a:t>
                </a:r>
                <a:r>
                  <a:rPr lang="vi-VN" sz="2400" dirty="0" smtClean="0"/>
                  <a:t>tính</a:t>
                </a:r>
                <a:endParaRPr lang="vi-VN" sz="2400" dirty="0"/>
              </a:p>
              <a:p>
                <a:pPr marL="0" indent="0">
                  <a:buNone/>
                </a:pPr>
                <a14:m>
                  <m:oMath xmlns:m="http://schemas.openxmlformats.org/officeDocument/2006/math">
                    <m:sSub>
                      <m:sSubPr>
                        <m:ctrlPr>
                          <a:rPr lang="vi-VN" sz="2400" i="1">
                            <a:latin typeface="Cambria Math"/>
                          </a:rPr>
                        </m:ctrlPr>
                      </m:sSubPr>
                      <m:e>
                        <m:r>
                          <a:rPr lang="vi-VN" sz="2400" i="1">
                            <a:latin typeface="Cambria Math"/>
                          </a:rPr>
                          <m:t>𝐸𝑆𝑅</m:t>
                        </m:r>
                      </m:e>
                      <m:sub>
                        <m:r>
                          <a:rPr lang="vi-VN" sz="2400" i="1">
                            <a:latin typeface="Cambria Math"/>
                          </a:rPr>
                          <m:t>𝑚𝑎𝑥</m:t>
                        </m:r>
                      </m:sub>
                    </m:sSub>
                    <m:r>
                      <a:rPr lang="vi-VN" sz="2400" i="1">
                        <a:latin typeface="Cambria Math"/>
                      </a:rPr>
                      <m:t>=</m:t>
                    </m:r>
                    <m:f>
                      <m:fPr>
                        <m:ctrlPr>
                          <a:rPr lang="vi-VN" sz="2400" i="1">
                            <a:latin typeface="Cambria Math"/>
                          </a:rPr>
                        </m:ctrlPr>
                      </m:fPr>
                      <m:num>
                        <m:sSub>
                          <m:sSubPr>
                            <m:ctrlPr>
                              <a:rPr lang="vi-VN" sz="2400" i="1">
                                <a:latin typeface="Cambria Math"/>
                              </a:rPr>
                            </m:ctrlPr>
                          </m:sSubPr>
                          <m:e>
                            <m:r>
                              <a:rPr lang="vi-VN" sz="2400" i="1" smtClean="0">
                                <a:latin typeface="Cambria Math"/>
                                <a:ea typeface="Cambria Math"/>
                              </a:rPr>
                              <m:t>∆</m:t>
                            </m:r>
                            <m:r>
                              <a:rPr lang="vi-VN" sz="2400" i="1">
                                <a:latin typeface="Cambria Math"/>
                              </a:rPr>
                              <m:t>𝑉</m:t>
                            </m:r>
                          </m:e>
                          <m:sub>
                            <m:r>
                              <a:rPr lang="vi-VN" sz="2400" i="1">
                                <a:latin typeface="Cambria Math"/>
                              </a:rPr>
                              <m:t>𝑂</m:t>
                            </m:r>
                            <m:r>
                              <a:rPr lang="vi-VN" sz="2400" i="1">
                                <a:latin typeface="Cambria Math"/>
                              </a:rPr>
                              <m:t> </m:t>
                            </m:r>
                            <m:r>
                              <a:rPr lang="vi-VN" sz="2400" i="1">
                                <a:latin typeface="Cambria Math"/>
                              </a:rPr>
                              <m:t>𝑝</m:t>
                            </m:r>
                            <m:r>
                              <a:rPr lang="vi-VN" sz="2400" i="1">
                                <a:latin typeface="Cambria Math"/>
                              </a:rPr>
                              <m:t>−</m:t>
                            </m:r>
                            <m:r>
                              <a:rPr lang="vi-VN" sz="2400" i="1">
                                <a:latin typeface="Cambria Math"/>
                              </a:rPr>
                              <m:t>𝑝</m:t>
                            </m:r>
                          </m:sub>
                        </m:sSub>
                      </m:num>
                      <m:den>
                        <m:sSub>
                          <m:sSubPr>
                            <m:ctrlPr>
                              <a:rPr lang="vi-VN" sz="2400" i="1">
                                <a:latin typeface="Cambria Math"/>
                              </a:rPr>
                            </m:ctrlPr>
                          </m:sSubPr>
                          <m:e>
                            <m:r>
                              <a:rPr lang="vi-VN" sz="2400" i="1">
                                <a:latin typeface="Cambria Math"/>
                              </a:rPr>
                              <m:t>𝐼</m:t>
                            </m:r>
                          </m:e>
                          <m:sub>
                            <m:r>
                              <a:rPr lang="vi-VN" sz="2400" i="1">
                                <a:latin typeface="Cambria Math"/>
                              </a:rPr>
                              <m:t>𝐶𝐿</m:t>
                            </m:r>
                            <m:r>
                              <a:rPr lang="vi-VN" sz="2400" i="1">
                                <a:latin typeface="Cambria Math"/>
                              </a:rPr>
                              <m:t> </m:t>
                            </m:r>
                            <m:r>
                              <a:rPr lang="vi-VN" sz="2400" i="1">
                                <a:latin typeface="Cambria Math"/>
                              </a:rPr>
                              <m:t>𝑝𝑖𝑘</m:t>
                            </m:r>
                          </m:sub>
                        </m:sSub>
                      </m:den>
                    </m:f>
                    <m:r>
                      <a:rPr lang="vi-VN" sz="2400" i="1">
                        <a:latin typeface="Cambria Math"/>
                      </a:rPr>
                      <m:t>=</m:t>
                    </m:r>
                    <m:f>
                      <m:fPr>
                        <m:ctrlPr>
                          <a:rPr lang="vi-VN" sz="2400" i="1">
                            <a:latin typeface="Cambria Math"/>
                          </a:rPr>
                        </m:ctrlPr>
                      </m:fPr>
                      <m:num>
                        <m:sSub>
                          <m:sSubPr>
                            <m:ctrlPr>
                              <a:rPr lang="vi-VN" sz="2400" i="1">
                                <a:latin typeface="Cambria Math"/>
                              </a:rPr>
                            </m:ctrlPr>
                          </m:sSubPr>
                          <m:e>
                            <m:r>
                              <a:rPr lang="vi-VN" sz="2400" i="1">
                                <a:latin typeface="Cambria Math"/>
                                <a:ea typeface="Cambria Math"/>
                              </a:rPr>
                              <m:t>∆</m:t>
                            </m:r>
                            <m:r>
                              <a:rPr lang="vi-VN" sz="2400" i="1">
                                <a:latin typeface="Cambria Math"/>
                              </a:rPr>
                              <m:t>𝑉</m:t>
                            </m:r>
                          </m:e>
                          <m:sub>
                            <m:r>
                              <a:rPr lang="vi-VN" sz="2400" i="1">
                                <a:latin typeface="Cambria Math"/>
                              </a:rPr>
                              <m:t>𝑂</m:t>
                            </m:r>
                            <m:r>
                              <a:rPr lang="vi-VN" sz="2400" i="1">
                                <a:latin typeface="Cambria Math"/>
                              </a:rPr>
                              <m:t> </m:t>
                            </m:r>
                            <m:r>
                              <a:rPr lang="vi-VN" sz="2400" i="1">
                                <a:latin typeface="Cambria Math"/>
                              </a:rPr>
                              <m:t>𝑝</m:t>
                            </m:r>
                            <m:r>
                              <a:rPr lang="vi-VN" sz="2400" i="1">
                                <a:latin typeface="Cambria Math"/>
                              </a:rPr>
                              <m:t>−</m:t>
                            </m:r>
                            <m:r>
                              <a:rPr lang="vi-VN" sz="2400" i="1">
                                <a:latin typeface="Cambria Math"/>
                              </a:rPr>
                              <m:t>𝑝</m:t>
                            </m:r>
                          </m:sub>
                        </m:sSub>
                      </m:num>
                      <m:den>
                        <m:f>
                          <m:fPr>
                            <m:ctrlPr>
                              <a:rPr lang="vi-VN" sz="2400" i="1">
                                <a:latin typeface="Cambria Math"/>
                              </a:rPr>
                            </m:ctrlPr>
                          </m:fPr>
                          <m:num>
                            <m:r>
                              <a:rPr lang="vi-VN" sz="2400" i="1">
                                <a:latin typeface="Cambria Math"/>
                              </a:rPr>
                              <m:t>𝜋</m:t>
                            </m:r>
                          </m:num>
                          <m:den>
                            <m:r>
                              <a:rPr lang="vi-VN" sz="2400" i="1">
                                <a:latin typeface="Cambria Math"/>
                              </a:rPr>
                              <m:t>4</m:t>
                            </m:r>
                          </m:den>
                        </m:f>
                        <m:r>
                          <a:rPr lang="vi-VN" sz="2400" i="1">
                            <a:latin typeface="Cambria Math"/>
                          </a:rPr>
                          <m:t>.</m:t>
                        </m:r>
                        <m:sSub>
                          <m:sSubPr>
                            <m:ctrlPr>
                              <a:rPr lang="vi-VN" sz="2400" i="1">
                                <a:latin typeface="Cambria Math"/>
                              </a:rPr>
                            </m:ctrlPr>
                          </m:sSubPr>
                          <m:e>
                            <m:r>
                              <a:rPr lang="vi-VN" sz="2400" i="1">
                                <a:latin typeface="Cambria Math"/>
                              </a:rPr>
                              <m:t>𝐼</m:t>
                            </m:r>
                          </m:e>
                          <m:sub>
                            <m:r>
                              <a:rPr lang="vi-VN" sz="2400" i="1">
                                <a:latin typeface="Cambria Math"/>
                              </a:rPr>
                              <m:t>𝑂</m:t>
                            </m:r>
                          </m:sub>
                        </m:sSub>
                        <m:r>
                          <a:rPr lang="vi-VN" sz="2400" i="1">
                            <a:latin typeface="Cambria Math"/>
                          </a:rPr>
                          <m:t>.2</m:t>
                        </m:r>
                      </m:den>
                    </m:f>
                    <m:r>
                      <a:rPr lang="vi-VN" sz="2400" i="1">
                        <a:latin typeface="Cambria Math"/>
                      </a:rPr>
                      <m:t>=</m:t>
                    </m:r>
                    <m:f>
                      <m:fPr>
                        <m:ctrlPr>
                          <a:rPr lang="vi-VN" sz="2400" i="1">
                            <a:latin typeface="Cambria Math"/>
                          </a:rPr>
                        </m:ctrlPr>
                      </m:fPr>
                      <m:num>
                        <m:sSub>
                          <m:sSubPr>
                            <m:ctrlPr>
                              <a:rPr lang="vi-VN" sz="2400" i="1">
                                <a:latin typeface="Cambria Math"/>
                              </a:rPr>
                            </m:ctrlPr>
                          </m:sSubPr>
                          <m:e>
                            <m:r>
                              <a:rPr lang="vi-VN" sz="2400" i="1">
                                <a:latin typeface="Cambria Math"/>
                                <a:ea typeface="Cambria Math"/>
                              </a:rPr>
                              <m:t>∆</m:t>
                            </m:r>
                            <m:r>
                              <a:rPr lang="vi-VN" sz="2400" i="1">
                                <a:latin typeface="Cambria Math"/>
                              </a:rPr>
                              <m:t>𝑉</m:t>
                            </m:r>
                          </m:e>
                          <m:sub>
                            <m:r>
                              <a:rPr lang="vi-VN" sz="2400" i="1">
                                <a:latin typeface="Cambria Math"/>
                              </a:rPr>
                              <m:t>𝑂</m:t>
                            </m:r>
                            <m:r>
                              <a:rPr lang="vi-VN" sz="2400" i="1">
                                <a:latin typeface="Cambria Math"/>
                              </a:rPr>
                              <m:t> </m:t>
                            </m:r>
                            <m:r>
                              <a:rPr lang="vi-VN" sz="2400" i="1">
                                <a:latin typeface="Cambria Math"/>
                              </a:rPr>
                              <m:t>𝑝</m:t>
                            </m:r>
                            <m:r>
                              <a:rPr lang="vi-VN" sz="2400" i="1">
                                <a:latin typeface="Cambria Math"/>
                              </a:rPr>
                              <m:t>−</m:t>
                            </m:r>
                            <m:r>
                              <a:rPr lang="vi-VN" sz="2400" i="1">
                                <a:latin typeface="Cambria Math"/>
                              </a:rPr>
                              <m:t>𝑝</m:t>
                            </m:r>
                          </m:sub>
                        </m:sSub>
                      </m:num>
                      <m:den>
                        <m:f>
                          <m:fPr>
                            <m:ctrlPr>
                              <a:rPr lang="vi-VN" sz="2400" i="1">
                                <a:latin typeface="Cambria Math"/>
                              </a:rPr>
                            </m:ctrlPr>
                          </m:fPr>
                          <m:num>
                            <m:r>
                              <a:rPr lang="vi-VN" sz="2400" i="1">
                                <a:latin typeface="Cambria Math"/>
                              </a:rPr>
                              <m:t>𝜋</m:t>
                            </m:r>
                          </m:num>
                          <m:den>
                            <m:r>
                              <a:rPr lang="vi-VN" sz="2400" i="1">
                                <a:latin typeface="Cambria Math"/>
                              </a:rPr>
                              <m:t>2</m:t>
                            </m:r>
                          </m:den>
                        </m:f>
                        <m:r>
                          <a:rPr lang="vi-VN" sz="2400" i="1">
                            <a:latin typeface="Cambria Math"/>
                          </a:rPr>
                          <m:t>.</m:t>
                        </m:r>
                        <m:sSub>
                          <m:sSubPr>
                            <m:ctrlPr>
                              <a:rPr lang="vi-VN" sz="2400" i="1">
                                <a:latin typeface="Cambria Math"/>
                              </a:rPr>
                            </m:ctrlPr>
                          </m:sSubPr>
                          <m:e>
                            <m:r>
                              <a:rPr lang="vi-VN" sz="2400" i="1">
                                <a:latin typeface="Cambria Math"/>
                              </a:rPr>
                              <m:t>𝐼</m:t>
                            </m:r>
                          </m:e>
                          <m:sub>
                            <m:r>
                              <a:rPr lang="vi-VN" sz="2400" i="1">
                                <a:latin typeface="Cambria Math"/>
                              </a:rPr>
                              <m:t>𝑂</m:t>
                            </m:r>
                          </m:sub>
                        </m:sSub>
                      </m:den>
                    </m:f>
                  </m:oMath>
                </a14:m>
                <a:r>
                  <a:rPr lang="vi-VN" sz="2400" dirty="0" smtClean="0">
                    <a:latin typeface="+mj-lt"/>
                  </a:rPr>
                  <a:t>    (7.30a)</a:t>
                </a:r>
              </a:p>
              <a:p>
                <a:pPr marL="0" indent="0">
                  <a:buNone/>
                </a:pPr>
                <a:r>
                  <a:rPr lang="vi-VN" sz="2400" dirty="0">
                    <a:latin typeface="+mj-lt"/>
                  </a:rPr>
                  <a:t>Tổn hao công suất trên tụ đầu ra</a:t>
                </a:r>
              </a:p>
              <a:p>
                <a:pPr marL="0" indent="0">
                  <a:buNone/>
                </a:pPr>
                <a14:m>
                  <m:oMath xmlns:m="http://schemas.openxmlformats.org/officeDocument/2006/math">
                    <m:sSub>
                      <m:sSubPr>
                        <m:ctrlPr>
                          <a:rPr lang="vi-VN" sz="2400" i="1">
                            <a:latin typeface="Cambria Math"/>
                          </a:rPr>
                        </m:ctrlPr>
                      </m:sSubPr>
                      <m:e>
                        <m:r>
                          <a:rPr lang="vi-VN" sz="2400" i="1">
                            <a:latin typeface="Cambria Math"/>
                            <a:sym typeface="Symbol"/>
                          </a:rPr>
                          <m:t></m:t>
                        </m:r>
                        <m:r>
                          <a:rPr lang="vi-VN" sz="2400" i="1">
                            <a:latin typeface="Cambria Math"/>
                          </a:rPr>
                          <m:t>𝑃</m:t>
                        </m:r>
                      </m:e>
                      <m:sub>
                        <m:r>
                          <a:rPr lang="vi-VN" sz="2400" i="1">
                            <a:latin typeface="Cambria Math"/>
                          </a:rPr>
                          <m:t>𝐶</m:t>
                        </m:r>
                      </m:sub>
                    </m:sSub>
                    <m:r>
                      <a:rPr lang="vi-VN" sz="2400" i="1">
                        <a:latin typeface="Cambria Math"/>
                      </a:rPr>
                      <m:t>=</m:t>
                    </m:r>
                    <m:sSubSup>
                      <m:sSubSupPr>
                        <m:ctrlPr>
                          <a:rPr lang="vi-VN" sz="2400" i="1">
                            <a:latin typeface="Cambria Math"/>
                          </a:rPr>
                        </m:ctrlPr>
                      </m:sSubSupPr>
                      <m:e>
                        <m:r>
                          <a:rPr lang="vi-VN" sz="2400" i="1">
                            <a:latin typeface="Cambria Math"/>
                          </a:rPr>
                          <m:t>𝐼</m:t>
                        </m:r>
                      </m:e>
                      <m:sub>
                        <m:r>
                          <a:rPr lang="vi-VN" sz="2400" i="1">
                            <a:latin typeface="Cambria Math"/>
                          </a:rPr>
                          <m:t>𝐶𝑜</m:t>
                        </m:r>
                        <m:r>
                          <a:rPr lang="vi-VN" sz="2400" i="1">
                            <a:latin typeface="Cambria Math"/>
                          </a:rPr>
                          <m:t> </m:t>
                        </m:r>
                        <m:r>
                          <a:rPr lang="vi-VN" sz="2400" i="1">
                            <a:latin typeface="Cambria Math"/>
                          </a:rPr>
                          <m:t>𝑟𝑚𝑠</m:t>
                        </m:r>
                      </m:sub>
                      <m:sup>
                        <m:r>
                          <a:rPr lang="vi-VN" sz="2400" i="1">
                            <a:latin typeface="Cambria Math"/>
                          </a:rPr>
                          <m:t>2</m:t>
                        </m:r>
                      </m:sup>
                    </m:sSubSup>
                    <m:r>
                      <a:rPr lang="vi-VN" sz="2400" i="1">
                        <a:latin typeface="Cambria Math"/>
                      </a:rPr>
                      <m:t>.</m:t>
                    </m:r>
                    <m:r>
                      <a:rPr lang="vi-VN" sz="2400" i="1">
                        <a:latin typeface="Cambria Math"/>
                      </a:rPr>
                      <m:t>𝐸𝑆𝑅</m:t>
                    </m:r>
                  </m:oMath>
                </a14:m>
                <a:r>
                  <a:rPr lang="vi-VN" sz="2400" dirty="0"/>
                  <a:t> </a:t>
                </a:r>
                <a:endParaRPr lang="vi-VN" sz="2400" dirty="0" smtClean="0"/>
              </a:p>
              <a:p>
                <a:pPr marL="0" indent="0">
                  <a:buNone/>
                </a:pPr>
                <a:r>
                  <a:rPr lang="vi-VN" sz="2400" dirty="0"/>
                  <a:t>Như vậy, tụ đầu ra được chọn theo ESR từ các thông số nhấp nhô điện áp (</a:t>
                </a:r>
                <a:r>
                  <a:rPr lang="en-US" sz="2400" dirty="0">
                    <a:sym typeface="Symbol"/>
                  </a:rPr>
                  <a:t></a:t>
                </a:r>
                <a:r>
                  <a:rPr lang="vi-VN" sz="2400" dirty="0"/>
                  <a:t>V</a:t>
                </a:r>
                <a:r>
                  <a:rPr lang="vi-VN" sz="2400" baseline="-25000" dirty="0"/>
                  <a:t>o p-p</a:t>
                </a:r>
                <a:r>
                  <a:rPr lang="vi-VN" sz="2400" dirty="0"/>
                  <a:t>) và dòng điện chỉnh lưu đầu ra theo các bước:</a:t>
                </a:r>
              </a:p>
              <a:p>
                <a:pPr marL="0" indent="0">
                  <a:buNone/>
                </a:pPr>
                <a:r>
                  <a:rPr lang="vi-VN" sz="2400" dirty="0"/>
                  <a:t>1. Từ các thông số nhấp nhô điện áp (</a:t>
                </a:r>
                <a:r>
                  <a:rPr lang="en-US" sz="2400" dirty="0">
                    <a:sym typeface="Symbol"/>
                  </a:rPr>
                  <a:t></a:t>
                </a:r>
                <a:r>
                  <a:rPr lang="vi-VN" sz="2400" dirty="0"/>
                  <a:t>V</a:t>
                </a:r>
                <a:r>
                  <a:rPr lang="vi-VN" sz="2400" baseline="-25000" dirty="0"/>
                  <a:t>o p-p</a:t>
                </a:r>
                <a:r>
                  <a:rPr lang="vi-VN" sz="2400" dirty="0"/>
                  <a:t>) cần đạt được và dòng điện I</a:t>
                </a:r>
                <a:r>
                  <a:rPr lang="vi-VN" sz="2400" baseline="-25000" dirty="0"/>
                  <a:t>O</a:t>
                </a:r>
                <a:r>
                  <a:rPr lang="vi-VN" sz="2400" dirty="0"/>
                  <a:t> đầu ra, tính điện trở tương đương ESR của tụ đầu ra bằng công thức (7.30a)</a:t>
                </a:r>
              </a:p>
              <a:p>
                <a:pPr marL="0" indent="0">
                  <a:buNone/>
                </a:pPr>
                <a:r>
                  <a:rPr lang="vi-VN" sz="2400" dirty="0"/>
                  <a:t>2. </a:t>
                </a:r>
                <a:r>
                  <a:rPr lang="vi-VN" sz="2400" dirty="0" smtClean="0"/>
                  <a:t>Tra catalo chọn </a:t>
                </a:r>
                <a:r>
                  <a:rPr lang="vi-VN" sz="2400" dirty="0"/>
                  <a:t>tụ theo điện áp và </a:t>
                </a:r>
                <a:r>
                  <a:rPr lang="vi-VN" sz="2400" dirty="0" smtClean="0"/>
                  <a:t>ESR (thường </a:t>
                </a:r>
                <a:r>
                  <a:rPr lang="vi-VN" sz="2400" dirty="0"/>
                  <a:t>cần một số tụ mắc song </a:t>
                </a:r>
                <a:r>
                  <a:rPr lang="vi-VN" sz="2400" dirty="0" smtClean="0"/>
                  <a:t>song).</a:t>
                </a:r>
                <a:endParaRPr lang="vi-VN" sz="2400" dirty="0"/>
              </a:p>
              <a:p>
                <a:pPr marL="0" indent="0">
                  <a:buNone/>
                </a:pPr>
                <a:endParaRPr lang="vi-VN" sz="2400" dirty="0">
                  <a:latin typeface="+mj-lt"/>
                </a:endParaRPr>
              </a:p>
            </p:txBody>
          </p:sp>
        </mc:Choice>
        <mc:Fallback xmlns="">
          <p:sp>
            <p:nvSpPr>
              <p:cNvPr id="5" name="Content Placeholder 3"/>
              <p:cNvSpPr txBox="1">
                <a:spLocks noRot="1" noChangeAspect="1" noMove="1" noResize="1" noEditPoints="1" noAdjustHandles="1" noChangeArrowheads="1" noChangeShapeType="1" noTextEdit="1"/>
              </p:cNvSpPr>
              <p:nvPr/>
            </p:nvSpPr>
            <p:spPr>
              <a:xfrm>
                <a:off x="395536" y="1628800"/>
                <a:ext cx="8419852" cy="4680520"/>
              </a:xfrm>
              <a:prstGeom prst="rect">
                <a:avLst/>
              </a:prstGeom>
              <a:blipFill rotWithShape="1">
                <a:blip r:embed="rId2"/>
                <a:stretch>
                  <a:fillRect l="-941" t="-911" r="-1159"/>
                </a:stretch>
              </a:blipFill>
            </p:spPr>
            <p:txBody>
              <a:bodyPr/>
              <a:lstStyle/>
              <a:p>
                <a:r>
                  <a:rPr lang="vi-VN">
                    <a:noFill/>
                  </a:rPr>
                  <a:t> </a:t>
                </a:r>
              </a:p>
            </p:txBody>
          </p:sp>
        </mc:Fallback>
      </mc:AlternateContent>
    </p:spTree>
    <p:extLst>
      <p:ext uri="{BB962C8B-B14F-4D97-AF65-F5344CB8AC3E}">
        <p14:creationId xmlns:p14="http://schemas.microsoft.com/office/powerpoint/2010/main" val="7969152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60648"/>
            <a:ext cx="4608512" cy="706090"/>
          </a:xfrm>
          <a:solidFill>
            <a:srgbClr val="FFFF00"/>
          </a:solidFill>
        </p:spPr>
        <p:txBody>
          <a:bodyPr>
            <a:normAutofit fontScale="90000"/>
          </a:bodyPr>
          <a:lstStyle/>
          <a:p>
            <a:r>
              <a:rPr lang="vi-VN" b="1" dirty="0" smtClean="0">
                <a:solidFill>
                  <a:srgbClr val="00B050"/>
                </a:solidFill>
              </a:rPr>
              <a:t>2. Lựa chọn tụ</a:t>
            </a:r>
            <a:endParaRPr lang="vi-VN" dirty="0"/>
          </a:p>
        </p:txBody>
      </p:sp>
      <p:sp>
        <p:nvSpPr>
          <p:cNvPr id="4" name="Content Placeholder 3"/>
          <p:cNvSpPr>
            <a:spLocks noGrp="1"/>
          </p:cNvSpPr>
          <p:nvPr>
            <p:ph idx="1"/>
          </p:nvPr>
        </p:nvSpPr>
        <p:spPr>
          <a:xfrm>
            <a:off x="472628" y="908720"/>
            <a:ext cx="8419852" cy="5544616"/>
          </a:xfrm>
        </p:spPr>
        <p:txBody>
          <a:bodyPr>
            <a:normAutofit/>
          </a:bodyPr>
          <a:lstStyle/>
          <a:p>
            <a:pPr marL="0" indent="0">
              <a:buNone/>
            </a:pPr>
            <a:r>
              <a:rPr lang="en-US" b="1" dirty="0" smtClean="0"/>
              <a:t>2.4. </a:t>
            </a:r>
            <a:r>
              <a:rPr lang="en-US" b="1" dirty="0" err="1"/>
              <a:t>Chọn</a:t>
            </a:r>
            <a:r>
              <a:rPr lang="en-US" b="1" dirty="0"/>
              <a:t> </a:t>
            </a:r>
            <a:r>
              <a:rPr lang="en-US" b="1" dirty="0" err="1"/>
              <a:t>tụ</a:t>
            </a:r>
            <a:r>
              <a:rPr lang="en-US" b="1" dirty="0"/>
              <a:t> </a:t>
            </a:r>
            <a:r>
              <a:rPr lang="en-US" b="1" dirty="0" err="1"/>
              <a:t>cho</a:t>
            </a:r>
            <a:r>
              <a:rPr lang="en-US" b="1" dirty="0"/>
              <a:t> LLC</a:t>
            </a:r>
            <a:endParaRPr lang="vi-VN" b="1" dirty="0"/>
          </a:p>
          <a:p>
            <a:pPr marL="0" indent="0">
              <a:buNone/>
            </a:pPr>
            <a:endParaRPr lang="en-US" b="1" dirty="0"/>
          </a:p>
          <a:p>
            <a:pPr marL="0" indent="0">
              <a:buNone/>
            </a:pPr>
            <a:r>
              <a:rPr lang="vi-VN" sz="2400" dirty="0"/>
              <a:t>Lưu ý: </a:t>
            </a:r>
          </a:p>
          <a:p>
            <a:pPr lvl="0"/>
            <a:r>
              <a:rPr lang="vi-VN" sz="2400" dirty="0"/>
              <a:t>Cùng một giá trị điện dung và điện áp nhưng mỗi tụ cụ thể của nhà cung cấp nào đó sẽ có giá trị ESR khác!</a:t>
            </a:r>
          </a:p>
          <a:p>
            <a:r>
              <a:rPr lang="en-US" sz="2400" dirty="0"/>
              <a:t>ESR </a:t>
            </a:r>
            <a:r>
              <a:rPr lang="en-US" sz="2400" dirty="0" err="1"/>
              <a:t>thay</a:t>
            </a:r>
            <a:r>
              <a:rPr lang="en-US" sz="2400" dirty="0"/>
              <a:t> </a:t>
            </a:r>
            <a:r>
              <a:rPr lang="en-US" sz="2400" dirty="0" err="1"/>
              <a:t>đổi</a:t>
            </a:r>
            <a:r>
              <a:rPr lang="en-US" sz="2400" dirty="0"/>
              <a:t> </a:t>
            </a:r>
            <a:r>
              <a:rPr lang="en-US" sz="2400" dirty="0" err="1"/>
              <a:t>theo</a:t>
            </a:r>
            <a:r>
              <a:rPr lang="en-US" sz="2400" dirty="0"/>
              <a:t> </a:t>
            </a:r>
            <a:r>
              <a:rPr lang="en-US" sz="2400" dirty="0" err="1"/>
              <a:t>tần</a:t>
            </a:r>
            <a:r>
              <a:rPr lang="en-US" sz="2400" dirty="0"/>
              <a:t> </a:t>
            </a:r>
            <a:r>
              <a:rPr lang="en-US" sz="2400" dirty="0" err="1"/>
              <a:t>số</a:t>
            </a:r>
            <a:r>
              <a:rPr lang="en-US" sz="2400" dirty="0"/>
              <a:t>, </a:t>
            </a:r>
            <a:r>
              <a:rPr lang="en-US" sz="2400" dirty="0" err="1"/>
              <a:t>nó</a:t>
            </a:r>
            <a:r>
              <a:rPr lang="en-US" sz="2400" dirty="0"/>
              <a:t> </a:t>
            </a:r>
            <a:r>
              <a:rPr lang="en-US" sz="2400" dirty="0" err="1"/>
              <a:t>giảm</a:t>
            </a:r>
            <a:r>
              <a:rPr lang="en-US" sz="2400" dirty="0"/>
              <a:t> </a:t>
            </a:r>
            <a:r>
              <a:rPr lang="en-US" sz="2400" dirty="0" err="1"/>
              <a:t>khi</a:t>
            </a:r>
            <a:r>
              <a:rPr lang="en-US" sz="2400" dirty="0"/>
              <a:t> </a:t>
            </a:r>
            <a:r>
              <a:rPr lang="en-US" sz="2400" dirty="0" err="1"/>
              <a:t>tần</a:t>
            </a:r>
            <a:r>
              <a:rPr lang="en-US" sz="2400" dirty="0"/>
              <a:t> </a:t>
            </a:r>
            <a:r>
              <a:rPr lang="en-US" sz="2400" dirty="0" err="1"/>
              <a:t>số</a:t>
            </a:r>
            <a:r>
              <a:rPr lang="en-US" sz="2400" dirty="0"/>
              <a:t> </a:t>
            </a:r>
            <a:r>
              <a:rPr lang="en-US" sz="2400" dirty="0" err="1"/>
              <a:t>tăng</a:t>
            </a:r>
            <a:r>
              <a:rPr lang="en-US" sz="2400" dirty="0"/>
              <a:t>. </a:t>
            </a:r>
            <a:r>
              <a:rPr lang="en-US" sz="2400" dirty="0" err="1"/>
              <a:t>Tuy</a:t>
            </a:r>
            <a:r>
              <a:rPr lang="en-US" sz="2400" dirty="0"/>
              <a:t> </a:t>
            </a:r>
            <a:r>
              <a:rPr lang="en-US" sz="2400" dirty="0" err="1"/>
              <a:t>nhiên</a:t>
            </a:r>
            <a:r>
              <a:rPr lang="en-US" sz="2400" dirty="0"/>
              <a:t>, </a:t>
            </a:r>
            <a:r>
              <a:rPr lang="en-US" sz="2400" dirty="0" err="1"/>
              <a:t>từ</a:t>
            </a:r>
            <a:r>
              <a:rPr lang="en-US" sz="2400" dirty="0"/>
              <a:t> </a:t>
            </a:r>
            <a:r>
              <a:rPr lang="en-US" sz="2400" dirty="0" err="1"/>
              <a:t>khoảng</a:t>
            </a:r>
            <a:r>
              <a:rPr lang="en-US" sz="2400" dirty="0"/>
              <a:t> 100kHz </a:t>
            </a:r>
            <a:r>
              <a:rPr lang="en-US" sz="2400" dirty="0" err="1"/>
              <a:t>trở</a:t>
            </a:r>
            <a:r>
              <a:rPr lang="en-US" sz="2400" dirty="0"/>
              <a:t> </a:t>
            </a:r>
            <a:r>
              <a:rPr lang="en-US" sz="2400" dirty="0" err="1"/>
              <a:t>lên</a:t>
            </a:r>
            <a:r>
              <a:rPr lang="en-US" sz="2400" dirty="0"/>
              <a:t> ESR </a:t>
            </a:r>
            <a:r>
              <a:rPr lang="en-US" sz="2400" dirty="0" err="1"/>
              <a:t>hầu</a:t>
            </a:r>
            <a:r>
              <a:rPr lang="en-US" sz="2400" dirty="0"/>
              <a:t> </a:t>
            </a:r>
            <a:r>
              <a:rPr lang="en-US" sz="2400" dirty="0" err="1"/>
              <a:t>như</a:t>
            </a:r>
            <a:r>
              <a:rPr lang="en-US" sz="2400" dirty="0"/>
              <a:t> </a:t>
            </a:r>
            <a:r>
              <a:rPr lang="en-US" sz="2400" dirty="0" err="1"/>
              <a:t>không</a:t>
            </a:r>
            <a:r>
              <a:rPr lang="en-US" sz="2400" dirty="0"/>
              <a:t> </a:t>
            </a:r>
            <a:r>
              <a:rPr lang="en-US" sz="2400" dirty="0" err="1"/>
              <a:t>đổi</a:t>
            </a:r>
            <a:endParaRPr lang="vi-VN" sz="2400" b="1" dirty="0"/>
          </a:p>
        </p:txBody>
      </p:sp>
    </p:spTree>
    <p:extLst>
      <p:ext uri="{BB962C8B-B14F-4D97-AF65-F5344CB8AC3E}">
        <p14:creationId xmlns:p14="http://schemas.microsoft.com/office/powerpoint/2010/main" val="796915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260648"/>
            <a:ext cx="3610744" cy="706090"/>
          </a:xfrm>
          <a:solidFill>
            <a:srgbClr val="FFFF00"/>
          </a:solidFill>
        </p:spPr>
        <p:txBody>
          <a:bodyPr>
            <a:normAutofit/>
          </a:bodyPr>
          <a:lstStyle/>
          <a:p>
            <a:r>
              <a:rPr lang="en-US" sz="3600" b="1" dirty="0" err="1" smtClean="0">
                <a:solidFill>
                  <a:srgbClr val="00B050"/>
                </a:solidFill>
              </a:rPr>
              <a:t>Ví</a:t>
            </a:r>
            <a:r>
              <a:rPr lang="en-US" sz="3600" b="1" dirty="0" smtClean="0">
                <a:solidFill>
                  <a:srgbClr val="00B050"/>
                </a:solidFill>
              </a:rPr>
              <a:t> </a:t>
            </a:r>
            <a:r>
              <a:rPr lang="en-US" sz="3600" b="1" dirty="0" err="1" smtClean="0">
                <a:solidFill>
                  <a:srgbClr val="00B050"/>
                </a:solidFill>
              </a:rPr>
              <a:t>dụ</a:t>
            </a:r>
            <a:r>
              <a:rPr lang="en-US" sz="3600" b="1" dirty="0" smtClean="0">
                <a:solidFill>
                  <a:srgbClr val="00B050"/>
                </a:solidFill>
              </a:rPr>
              <a:t> </a:t>
            </a:r>
            <a:r>
              <a:rPr lang="en-US" sz="3600" b="1" dirty="0" err="1" smtClean="0">
                <a:solidFill>
                  <a:srgbClr val="00B050"/>
                </a:solidFill>
              </a:rPr>
              <a:t>thực</a:t>
            </a:r>
            <a:r>
              <a:rPr lang="en-US" sz="3600" b="1" dirty="0" smtClean="0">
                <a:solidFill>
                  <a:srgbClr val="00B050"/>
                </a:solidFill>
              </a:rPr>
              <a:t> </a:t>
            </a:r>
            <a:r>
              <a:rPr lang="en-US" sz="3600" b="1" dirty="0" err="1" smtClean="0">
                <a:solidFill>
                  <a:srgbClr val="00B050"/>
                </a:solidFill>
              </a:rPr>
              <a:t>tế</a:t>
            </a:r>
            <a:endParaRPr lang="vi-VN" sz="3600" b="1" dirty="0">
              <a:solidFill>
                <a:srgbClr val="00B050"/>
              </a:solidFill>
            </a:endParaRPr>
          </a:p>
        </p:txBody>
      </p:sp>
      <p:sp>
        <p:nvSpPr>
          <p:cNvPr id="3" name="Content Placeholder 2"/>
          <p:cNvSpPr>
            <a:spLocks noGrp="1"/>
          </p:cNvSpPr>
          <p:nvPr>
            <p:ph idx="1"/>
          </p:nvPr>
        </p:nvSpPr>
        <p:spPr>
          <a:xfrm>
            <a:off x="457200" y="948779"/>
            <a:ext cx="2818656" cy="752029"/>
          </a:xfrm>
        </p:spPr>
        <p:txBody>
          <a:bodyPr/>
          <a:lstStyle/>
          <a:p>
            <a:pPr marL="0" indent="0">
              <a:buNone/>
            </a:pPr>
            <a:r>
              <a:rPr lang="en-US" dirty="0" smtClean="0"/>
              <a:t>AN6921</a:t>
            </a:r>
            <a:endParaRPr lang="vi-V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40396"/>
            <a:ext cx="7488832" cy="504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6876256" y="1540396"/>
            <a:ext cx="1008112" cy="1312540"/>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89172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300" y="260648"/>
            <a:ext cx="4642972" cy="706090"/>
          </a:xfrm>
          <a:solidFill>
            <a:srgbClr val="FFFF00"/>
          </a:solidFill>
        </p:spPr>
        <p:txBody>
          <a:bodyPr>
            <a:normAutofit fontScale="90000"/>
          </a:bodyPr>
          <a:lstStyle/>
          <a:p>
            <a:r>
              <a:rPr lang="vi-VN" b="1" dirty="0">
                <a:solidFill>
                  <a:srgbClr val="00B050"/>
                </a:solidFill>
              </a:rPr>
              <a:t>1. Khái quát về tụ</a:t>
            </a:r>
          </a:p>
        </p:txBody>
      </p:sp>
      <p:sp>
        <p:nvSpPr>
          <p:cNvPr id="4" name="Content Placeholder 3"/>
          <p:cNvSpPr>
            <a:spLocks noGrp="1"/>
          </p:cNvSpPr>
          <p:nvPr>
            <p:ph idx="1"/>
          </p:nvPr>
        </p:nvSpPr>
        <p:spPr>
          <a:xfrm>
            <a:off x="472628" y="908720"/>
            <a:ext cx="7408168" cy="820687"/>
          </a:xfrm>
        </p:spPr>
        <p:txBody>
          <a:bodyPr/>
          <a:lstStyle/>
          <a:p>
            <a:pPr marL="0" indent="0">
              <a:buNone/>
            </a:pPr>
            <a:r>
              <a:rPr lang="vi-VN" b="1" dirty="0" smtClean="0"/>
              <a:t>1.1</a:t>
            </a:r>
            <a:r>
              <a:rPr lang="vi-VN" b="1" dirty="0"/>
              <a:t>. Cấu tạo của tụ điện</a:t>
            </a:r>
          </a:p>
          <a:p>
            <a:endParaRPr lang="vi-VN" dirty="0"/>
          </a:p>
        </p:txBody>
      </p:sp>
      <p:grpSp>
        <p:nvGrpSpPr>
          <p:cNvPr id="13" name="Group 12"/>
          <p:cNvGrpSpPr/>
          <p:nvPr/>
        </p:nvGrpSpPr>
        <p:grpSpPr>
          <a:xfrm>
            <a:off x="1249817" y="1418294"/>
            <a:ext cx="6202503" cy="4155592"/>
            <a:chOff x="123825" y="0"/>
            <a:chExt cx="5572125" cy="4057650"/>
          </a:xfrm>
        </p:grpSpPr>
        <p:grpSp>
          <p:nvGrpSpPr>
            <p:cNvPr id="14" name="Group 13"/>
            <p:cNvGrpSpPr/>
            <p:nvPr/>
          </p:nvGrpSpPr>
          <p:grpSpPr>
            <a:xfrm>
              <a:off x="123825" y="0"/>
              <a:ext cx="5572125" cy="3800475"/>
              <a:chOff x="200025" y="0"/>
              <a:chExt cx="5572125" cy="3800475"/>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0"/>
                <a:ext cx="3181350" cy="1647825"/>
              </a:xfrm>
              <a:prstGeom prst="rect">
                <a:avLst/>
              </a:prstGeom>
              <a:noFill/>
              <a:ln>
                <a:noFill/>
              </a:ln>
            </p:spPr>
          </p:pic>
          <p:pic>
            <p:nvPicPr>
              <p:cNvPr id="22" name="Picture 21" descr="Giáº£i ÄÃ¡p tháº¯c máº¯c tá»¥ Äiá»n lÃ  gÃ¬? TÃ¬m hiá»u chung vá» tá»¥ Äiá»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781175"/>
                <a:ext cx="2695575" cy="2019300"/>
              </a:xfrm>
              <a:prstGeom prst="rect">
                <a:avLst/>
              </a:prstGeom>
              <a:noFill/>
              <a:ln>
                <a:noFill/>
              </a:ln>
            </p:spPr>
          </p:pic>
          <p:pic>
            <p:nvPicPr>
              <p:cNvPr id="23" name="Picture 22" descr="Cấu tạo tụ gốm, cấu tạo tụ hoá"/>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025" y="161925"/>
                <a:ext cx="2228850" cy="1733550"/>
              </a:xfrm>
              <a:prstGeom prst="rect">
                <a:avLst/>
              </a:prstGeom>
              <a:noFill/>
              <a:ln>
                <a:noFill/>
              </a:ln>
            </p:spPr>
          </p:pic>
          <p:pic>
            <p:nvPicPr>
              <p:cNvPr id="24" name="Picture 23" descr="Related image"/>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2162175"/>
                <a:ext cx="1924050" cy="1228725"/>
              </a:xfrm>
              <a:prstGeom prst="rect">
                <a:avLst/>
              </a:prstGeom>
              <a:noFill/>
              <a:ln>
                <a:noFill/>
              </a:ln>
            </p:spPr>
          </p:pic>
        </p:grpSp>
        <p:grpSp>
          <p:nvGrpSpPr>
            <p:cNvPr id="15" name="Group 14"/>
            <p:cNvGrpSpPr/>
            <p:nvPr/>
          </p:nvGrpSpPr>
          <p:grpSpPr>
            <a:xfrm>
              <a:off x="123825" y="1533525"/>
              <a:ext cx="4476750" cy="2524125"/>
              <a:chOff x="-104775" y="-2047875"/>
              <a:chExt cx="4476750" cy="2524125"/>
            </a:xfrm>
          </p:grpSpPr>
          <p:sp>
            <p:nvSpPr>
              <p:cNvPr id="16" name="Text Box 31"/>
              <p:cNvSpPr txBox="1"/>
              <p:nvPr/>
            </p:nvSpPr>
            <p:spPr>
              <a:xfrm>
                <a:off x="-104775" y="-1800225"/>
                <a:ext cx="819150" cy="3810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Aft>
                    <a:spcPts val="0"/>
                  </a:spcAft>
                </a:pPr>
                <a:r>
                  <a:rPr lang="en-US" sz="1300">
                    <a:effectLst/>
                    <a:latin typeface="Times New Roman"/>
                    <a:ea typeface="Times New Roman"/>
                  </a:rPr>
                  <a:t>a.</a:t>
                </a:r>
                <a:endParaRPr lang="vi-VN" sz="1300">
                  <a:effectLst/>
                  <a:latin typeface="Times New Roman"/>
                  <a:ea typeface="Times New Roman"/>
                </a:endParaRPr>
              </a:p>
            </p:txBody>
          </p:sp>
          <p:sp>
            <p:nvSpPr>
              <p:cNvPr id="17" name="Text Box 32"/>
              <p:cNvSpPr txBox="1"/>
              <p:nvPr/>
            </p:nvSpPr>
            <p:spPr>
              <a:xfrm>
                <a:off x="857250" y="-1790700"/>
                <a:ext cx="819150" cy="3810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Aft>
                    <a:spcPts val="0"/>
                  </a:spcAft>
                </a:pPr>
                <a:r>
                  <a:rPr lang="en-US" sz="1300">
                    <a:effectLst/>
                    <a:latin typeface="Times New Roman"/>
                    <a:ea typeface="Times New Roman"/>
                  </a:rPr>
                  <a:t>b.</a:t>
                </a:r>
                <a:endParaRPr lang="vi-VN" sz="1300">
                  <a:effectLst/>
                  <a:latin typeface="Times New Roman"/>
                  <a:ea typeface="Times New Roman"/>
                </a:endParaRPr>
              </a:p>
            </p:txBody>
          </p:sp>
          <p:sp>
            <p:nvSpPr>
              <p:cNvPr id="18" name="Text Box 33"/>
              <p:cNvSpPr txBox="1"/>
              <p:nvPr/>
            </p:nvSpPr>
            <p:spPr>
              <a:xfrm>
                <a:off x="2876550" y="-2047875"/>
                <a:ext cx="819150" cy="3810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Aft>
                    <a:spcPts val="0"/>
                  </a:spcAft>
                </a:pPr>
                <a:r>
                  <a:rPr lang="en-US" sz="1300">
                    <a:effectLst/>
                    <a:latin typeface="Times New Roman"/>
                    <a:ea typeface="Times New Roman"/>
                  </a:rPr>
                  <a:t>c.</a:t>
                </a:r>
                <a:endParaRPr lang="vi-VN" sz="1300">
                  <a:effectLst/>
                  <a:latin typeface="Times New Roman"/>
                  <a:ea typeface="Times New Roman"/>
                </a:endParaRPr>
              </a:p>
            </p:txBody>
          </p:sp>
          <p:sp>
            <p:nvSpPr>
              <p:cNvPr id="19" name="Text Box 34"/>
              <p:cNvSpPr txBox="1"/>
              <p:nvPr/>
            </p:nvSpPr>
            <p:spPr>
              <a:xfrm>
                <a:off x="257175" y="-200025"/>
                <a:ext cx="819150" cy="3810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Aft>
                    <a:spcPts val="0"/>
                  </a:spcAft>
                </a:pPr>
                <a:r>
                  <a:rPr lang="en-US" sz="1300">
                    <a:effectLst/>
                    <a:latin typeface="Times New Roman"/>
                    <a:ea typeface="Times New Roman"/>
                  </a:rPr>
                  <a:t>d.</a:t>
                </a:r>
                <a:endParaRPr lang="vi-VN" sz="1300">
                  <a:effectLst/>
                  <a:latin typeface="Times New Roman"/>
                  <a:ea typeface="Times New Roman"/>
                </a:endParaRPr>
              </a:p>
            </p:txBody>
          </p:sp>
          <p:sp>
            <p:nvSpPr>
              <p:cNvPr id="20" name="Text Box 36"/>
              <p:cNvSpPr txBox="1"/>
              <p:nvPr/>
            </p:nvSpPr>
            <p:spPr>
              <a:xfrm>
                <a:off x="3495675" y="180975"/>
                <a:ext cx="876300" cy="2952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Aft>
                    <a:spcPts val="0"/>
                  </a:spcAft>
                </a:pPr>
                <a:r>
                  <a:rPr lang="en-US" sz="1300">
                    <a:effectLst/>
                    <a:latin typeface="Times New Roman"/>
                    <a:ea typeface="Times New Roman"/>
                  </a:rPr>
                  <a:t>e.</a:t>
                </a:r>
                <a:endParaRPr lang="vi-VN" sz="1300">
                  <a:effectLst/>
                  <a:latin typeface="Times New Roman"/>
                  <a:ea typeface="Times New Roman"/>
                </a:endParaRPr>
              </a:p>
            </p:txBody>
          </p:sp>
        </p:grpSp>
      </p:grpSp>
      <p:sp>
        <p:nvSpPr>
          <p:cNvPr id="25" name="Content Placeholder 3"/>
          <p:cNvSpPr txBox="1">
            <a:spLocks/>
          </p:cNvSpPr>
          <p:nvPr/>
        </p:nvSpPr>
        <p:spPr>
          <a:xfrm>
            <a:off x="446317" y="5256626"/>
            <a:ext cx="8158131" cy="1412734"/>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800" b="1" dirty="0"/>
              <a:t>C = ξ . S / </a:t>
            </a:r>
            <a:r>
              <a:rPr lang="vi-VN" sz="2800" b="1" dirty="0" smtClean="0"/>
              <a:t>d</a:t>
            </a:r>
            <a:endParaRPr lang="vi-VN" sz="2800" dirty="0"/>
          </a:p>
          <a:p>
            <a:pPr marL="0" indent="0">
              <a:buNone/>
            </a:pPr>
            <a:r>
              <a:rPr lang="vi-VN" sz="2800" dirty="0" smtClean="0">
                <a:latin typeface="+mj-lt"/>
              </a:rPr>
              <a:t>Trong đó</a:t>
            </a:r>
            <a:r>
              <a:rPr lang="vi-VN" sz="2800" dirty="0">
                <a:latin typeface="+mj-lt"/>
              </a:rPr>
              <a:t>: </a:t>
            </a:r>
            <a:endParaRPr lang="vi-VN" sz="2800" dirty="0" smtClean="0">
              <a:latin typeface="+mj-lt"/>
            </a:endParaRPr>
          </a:p>
          <a:p>
            <a:pPr marL="0" indent="0">
              <a:buNone/>
            </a:pPr>
            <a:r>
              <a:rPr lang="vi-VN" sz="2800" dirty="0">
                <a:latin typeface="+mj-lt"/>
              </a:rPr>
              <a:t>	</a:t>
            </a:r>
            <a:r>
              <a:rPr lang="vi-VN" sz="2800" dirty="0" smtClean="0">
                <a:latin typeface="+mj-lt"/>
              </a:rPr>
              <a:t>ξ – hằng số điện môi</a:t>
            </a:r>
          </a:p>
          <a:p>
            <a:pPr marL="0" indent="0">
              <a:buNone/>
            </a:pPr>
            <a:r>
              <a:rPr lang="vi-VN" sz="2800" dirty="0" smtClean="0">
                <a:latin typeface="+mj-lt"/>
              </a:rPr>
              <a:t>	S – diện tích bản cực</a:t>
            </a:r>
          </a:p>
          <a:p>
            <a:pPr marL="0" indent="0">
              <a:buNone/>
            </a:pPr>
            <a:r>
              <a:rPr lang="vi-VN" sz="2800" dirty="0" smtClean="0">
                <a:latin typeface="+mj-lt"/>
              </a:rPr>
              <a:t>	d- khoảng cách bản cực</a:t>
            </a:r>
            <a:endParaRPr lang="vi-VN" sz="2800" dirty="0">
              <a:latin typeface="+mj-lt"/>
            </a:endParaRPr>
          </a:p>
        </p:txBody>
      </p:sp>
    </p:spTree>
    <p:extLst>
      <p:ext uri="{BB962C8B-B14F-4D97-AF65-F5344CB8AC3E}">
        <p14:creationId xmlns:p14="http://schemas.microsoft.com/office/powerpoint/2010/main" val="3459420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24" y="260648"/>
            <a:ext cx="3682752" cy="778098"/>
          </a:xfrm>
          <a:solidFill>
            <a:srgbClr val="FFFF00"/>
          </a:solidFill>
        </p:spPr>
        <p:txBody>
          <a:bodyPr>
            <a:normAutofit/>
          </a:bodyPr>
          <a:lstStyle/>
          <a:p>
            <a:r>
              <a:rPr lang="en-US" sz="3600" b="1" dirty="0" err="1">
                <a:solidFill>
                  <a:srgbClr val="00B050"/>
                </a:solidFill>
              </a:rPr>
              <a:t>Ví</a:t>
            </a:r>
            <a:r>
              <a:rPr lang="en-US" sz="3600" b="1" dirty="0">
                <a:solidFill>
                  <a:srgbClr val="00B050"/>
                </a:solidFill>
              </a:rPr>
              <a:t> </a:t>
            </a:r>
            <a:r>
              <a:rPr lang="en-US" sz="3600" b="1" dirty="0" err="1">
                <a:solidFill>
                  <a:srgbClr val="00B050"/>
                </a:solidFill>
              </a:rPr>
              <a:t>dụ</a:t>
            </a:r>
            <a:r>
              <a:rPr lang="en-US" sz="3600" b="1" dirty="0">
                <a:solidFill>
                  <a:srgbClr val="00B050"/>
                </a:solidFill>
              </a:rPr>
              <a:t> </a:t>
            </a:r>
            <a:r>
              <a:rPr lang="en-US" sz="3600" b="1" dirty="0" err="1">
                <a:solidFill>
                  <a:srgbClr val="00B050"/>
                </a:solidFill>
              </a:rPr>
              <a:t>thực</a:t>
            </a:r>
            <a:r>
              <a:rPr lang="en-US" sz="3600" b="1" dirty="0">
                <a:solidFill>
                  <a:srgbClr val="00B050"/>
                </a:solidFill>
              </a:rPr>
              <a:t> </a:t>
            </a:r>
            <a:r>
              <a:rPr lang="en-US" sz="3600" b="1" dirty="0" err="1">
                <a:solidFill>
                  <a:srgbClr val="00B050"/>
                </a:solidFill>
              </a:rPr>
              <a:t>tế</a:t>
            </a:r>
            <a:endParaRPr lang="vi-VN" sz="3600" dirty="0"/>
          </a:p>
        </p:txBody>
      </p:sp>
      <p:sp>
        <p:nvSpPr>
          <p:cNvPr id="3" name="Content Placeholder 2"/>
          <p:cNvSpPr>
            <a:spLocks noGrp="1"/>
          </p:cNvSpPr>
          <p:nvPr>
            <p:ph idx="1"/>
          </p:nvPr>
        </p:nvSpPr>
        <p:spPr>
          <a:xfrm>
            <a:off x="420192" y="1124745"/>
            <a:ext cx="1919560" cy="576064"/>
          </a:xfrm>
        </p:spPr>
        <p:txBody>
          <a:bodyPr>
            <a:normAutofit lnSpcReduction="10000"/>
          </a:bodyPr>
          <a:lstStyle/>
          <a:p>
            <a:pPr marL="0" indent="0">
              <a:buNone/>
            </a:pPr>
            <a:r>
              <a:rPr lang="en-US" dirty="0" smtClean="0"/>
              <a:t>Fl.6</a:t>
            </a:r>
            <a:endParaRPr lang="vi-V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79907"/>
            <a:ext cx="7988002" cy="4401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6228184" y="3068960"/>
            <a:ext cx="864096" cy="792088"/>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219532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872" y="260648"/>
            <a:ext cx="3394720" cy="778098"/>
          </a:xfrm>
          <a:solidFill>
            <a:srgbClr val="FFFF00"/>
          </a:solidFill>
        </p:spPr>
        <p:txBody>
          <a:bodyPr>
            <a:normAutofit/>
          </a:bodyPr>
          <a:lstStyle/>
          <a:p>
            <a:r>
              <a:rPr lang="en-US" sz="3600" b="1" dirty="0" err="1">
                <a:solidFill>
                  <a:srgbClr val="00B050"/>
                </a:solidFill>
              </a:rPr>
              <a:t>Ví</a:t>
            </a:r>
            <a:r>
              <a:rPr lang="en-US" sz="3600" b="1" dirty="0">
                <a:solidFill>
                  <a:srgbClr val="00B050"/>
                </a:solidFill>
              </a:rPr>
              <a:t> </a:t>
            </a:r>
            <a:r>
              <a:rPr lang="en-US" sz="3600" b="1" dirty="0" err="1">
                <a:solidFill>
                  <a:srgbClr val="00B050"/>
                </a:solidFill>
              </a:rPr>
              <a:t>dụ</a:t>
            </a:r>
            <a:r>
              <a:rPr lang="en-US" sz="3600" b="1" dirty="0">
                <a:solidFill>
                  <a:srgbClr val="00B050"/>
                </a:solidFill>
              </a:rPr>
              <a:t> </a:t>
            </a:r>
            <a:r>
              <a:rPr lang="en-US" sz="3600" b="1" dirty="0" err="1">
                <a:solidFill>
                  <a:srgbClr val="00B050"/>
                </a:solidFill>
              </a:rPr>
              <a:t>thực</a:t>
            </a:r>
            <a:r>
              <a:rPr lang="en-US" sz="3600" b="1" dirty="0">
                <a:solidFill>
                  <a:srgbClr val="00B050"/>
                </a:solidFill>
              </a:rPr>
              <a:t> </a:t>
            </a:r>
            <a:r>
              <a:rPr lang="en-US" sz="3600" b="1" dirty="0" err="1">
                <a:solidFill>
                  <a:srgbClr val="00B050"/>
                </a:solidFill>
              </a:rPr>
              <a:t>tế</a:t>
            </a:r>
            <a:endParaRPr lang="vi-VN" sz="3600" dirty="0"/>
          </a:p>
        </p:txBody>
      </p:sp>
      <p:sp>
        <p:nvSpPr>
          <p:cNvPr id="3" name="Content Placeholder 2"/>
          <p:cNvSpPr>
            <a:spLocks noGrp="1"/>
          </p:cNvSpPr>
          <p:nvPr>
            <p:ph idx="1"/>
          </p:nvPr>
        </p:nvSpPr>
        <p:spPr>
          <a:xfrm>
            <a:off x="683568" y="980728"/>
            <a:ext cx="2458616" cy="676672"/>
          </a:xfrm>
        </p:spPr>
        <p:txBody>
          <a:bodyPr/>
          <a:lstStyle/>
          <a:p>
            <a:pPr marL="0" indent="0">
              <a:buNone/>
            </a:pPr>
            <a:r>
              <a:rPr lang="en-US" dirty="0" smtClean="0"/>
              <a:t>Fl10</a:t>
            </a:r>
            <a:endParaRPr lang="vi-VN"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1700808"/>
            <a:ext cx="8496944" cy="4570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7236296" y="1988840"/>
            <a:ext cx="792088" cy="1152128"/>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921468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260648"/>
            <a:ext cx="3538736" cy="778098"/>
          </a:xfrm>
          <a:solidFill>
            <a:srgbClr val="FFFF00"/>
          </a:solidFill>
        </p:spPr>
        <p:txBody>
          <a:bodyPr>
            <a:normAutofit/>
          </a:bodyPr>
          <a:lstStyle/>
          <a:p>
            <a:r>
              <a:rPr lang="en-US" sz="3600" b="1" dirty="0" err="1">
                <a:solidFill>
                  <a:srgbClr val="00B050"/>
                </a:solidFill>
              </a:rPr>
              <a:t>Ví</a:t>
            </a:r>
            <a:r>
              <a:rPr lang="en-US" sz="3600" b="1" dirty="0">
                <a:solidFill>
                  <a:srgbClr val="00B050"/>
                </a:solidFill>
              </a:rPr>
              <a:t> </a:t>
            </a:r>
            <a:r>
              <a:rPr lang="en-US" sz="3600" b="1" dirty="0" err="1">
                <a:solidFill>
                  <a:srgbClr val="00B050"/>
                </a:solidFill>
              </a:rPr>
              <a:t>dụ</a:t>
            </a:r>
            <a:r>
              <a:rPr lang="en-US" sz="3600" b="1" dirty="0">
                <a:solidFill>
                  <a:srgbClr val="00B050"/>
                </a:solidFill>
              </a:rPr>
              <a:t> </a:t>
            </a:r>
            <a:r>
              <a:rPr lang="en-US" sz="3600" b="1" dirty="0" err="1">
                <a:solidFill>
                  <a:srgbClr val="00B050"/>
                </a:solidFill>
              </a:rPr>
              <a:t>thực</a:t>
            </a:r>
            <a:r>
              <a:rPr lang="en-US" sz="3600" b="1" dirty="0">
                <a:solidFill>
                  <a:srgbClr val="00B050"/>
                </a:solidFill>
              </a:rPr>
              <a:t> </a:t>
            </a:r>
            <a:r>
              <a:rPr lang="en-US" sz="3600" b="1" dirty="0" err="1">
                <a:solidFill>
                  <a:srgbClr val="00B050"/>
                </a:solidFill>
              </a:rPr>
              <a:t>tế</a:t>
            </a:r>
            <a:endParaRPr lang="vi-VN" sz="3600" dirty="0"/>
          </a:p>
        </p:txBody>
      </p:sp>
      <p:sp>
        <p:nvSpPr>
          <p:cNvPr id="3" name="Content Placeholder 2"/>
          <p:cNvSpPr>
            <a:spLocks noGrp="1"/>
          </p:cNvSpPr>
          <p:nvPr>
            <p:ph idx="1"/>
          </p:nvPr>
        </p:nvSpPr>
        <p:spPr>
          <a:xfrm>
            <a:off x="539552" y="1052736"/>
            <a:ext cx="2242592" cy="676672"/>
          </a:xfrm>
        </p:spPr>
        <p:txBody>
          <a:bodyPr/>
          <a:lstStyle/>
          <a:p>
            <a:pPr marL="0" indent="0">
              <a:buNone/>
            </a:pPr>
            <a:r>
              <a:rPr lang="en-US" dirty="0" smtClean="0"/>
              <a:t>Fl.2</a:t>
            </a:r>
            <a:endParaRPr lang="vi-VN"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53558" y="-773238"/>
            <a:ext cx="3764875" cy="8568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6444208" y="1594892"/>
            <a:ext cx="937840" cy="1042020"/>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800848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60648"/>
            <a:ext cx="4608512" cy="706090"/>
          </a:xfrm>
          <a:solidFill>
            <a:srgbClr val="FFFF00"/>
          </a:solidFill>
        </p:spPr>
        <p:txBody>
          <a:bodyPr>
            <a:normAutofit fontScale="90000"/>
          </a:bodyPr>
          <a:lstStyle/>
          <a:p>
            <a:r>
              <a:rPr lang="vi-VN" b="1" dirty="0" smtClean="0">
                <a:solidFill>
                  <a:srgbClr val="00B050"/>
                </a:solidFill>
              </a:rPr>
              <a:t>2. Lựa chọn tụ</a:t>
            </a:r>
            <a:endParaRPr lang="vi-VN" dirty="0"/>
          </a:p>
        </p:txBody>
      </p:sp>
      <p:sp>
        <p:nvSpPr>
          <p:cNvPr id="4" name="Content Placeholder 3"/>
          <p:cNvSpPr>
            <a:spLocks noGrp="1"/>
          </p:cNvSpPr>
          <p:nvPr>
            <p:ph idx="1"/>
          </p:nvPr>
        </p:nvSpPr>
        <p:spPr>
          <a:xfrm>
            <a:off x="472628" y="908720"/>
            <a:ext cx="8419852" cy="648072"/>
          </a:xfrm>
        </p:spPr>
        <p:txBody>
          <a:bodyPr>
            <a:normAutofit/>
          </a:bodyPr>
          <a:lstStyle/>
          <a:p>
            <a:pPr marL="0" indent="0">
              <a:buNone/>
            </a:pPr>
            <a:r>
              <a:rPr lang="en-US" b="1" dirty="0" err="1" smtClean="0"/>
              <a:t>Ví</a:t>
            </a:r>
            <a:r>
              <a:rPr lang="en-US" b="1" dirty="0" smtClean="0"/>
              <a:t> </a:t>
            </a:r>
            <a:r>
              <a:rPr lang="en-US" b="1" dirty="0" err="1" smtClean="0"/>
              <a:t>dụ</a:t>
            </a:r>
            <a:r>
              <a:rPr lang="en-US" b="1" dirty="0" smtClean="0"/>
              <a:t> </a:t>
            </a:r>
            <a:r>
              <a:rPr lang="en-US" b="1" dirty="0" err="1" smtClean="0"/>
              <a:t>về</a:t>
            </a:r>
            <a:r>
              <a:rPr lang="en-US" b="1" dirty="0" smtClean="0"/>
              <a:t> ESR </a:t>
            </a:r>
            <a:r>
              <a:rPr lang="en-US" b="1" dirty="0" err="1" smtClean="0"/>
              <a:t>của</a:t>
            </a:r>
            <a:r>
              <a:rPr lang="en-US" b="1" dirty="0" smtClean="0"/>
              <a:t> </a:t>
            </a:r>
            <a:r>
              <a:rPr lang="en-US" b="1" dirty="0" err="1" smtClean="0"/>
              <a:t>tụ</a:t>
            </a:r>
            <a:endParaRPr lang="vi-VN" b="1" dirty="0"/>
          </a:p>
        </p:txBody>
      </p:sp>
      <p:pic>
        <p:nvPicPr>
          <p:cNvPr id="5" name="Picture 4"/>
          <p:cNvPicPr/>
          <p:nvPr/>
        </p:nvPicPr>
        <p:blipFill>
          <a:blip r:embed="rId2"/>
          <a:stretch>
            <a:fillRect/>
          </a:stretch>
        </p:blipFill>
        <p:spPr>
          <a:xfrm rot="5400000">
            <a:off x="2339752" y="116632"/>
            <a:ext cx="4392489" cy="7848874"/>
          </a:xfrm>
          <a:prstGeom prst="rect">
            <a:avLst/>
          </a:prstGeom>
        </p:spPr>
      </p:pic>
    </p:spTree>
    <p:extLst>
      <p:ext uri="{BB962C8B-B14F-4D97-AF65-F5344CB8AC3E}">
        <p14:creationId xmlns:p14="http://schemas.microsoft.com/office/powerpoint/2010/main" val="7969152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332656"/>
            <a:ext cx="6840760" cy="706090"/>
          </a:xfrm>
          <a:solidFill>
            <a:srgbClr val="FFFF00"/>
          </a:solidFill>
        </p:spPr>
        <p:txBody>
          <a:bodyPr>
            <a:normAutofit fontScale="90000"/>
          </a:bodyPr>
          <a:lstStyle/>
          <a:p>
            <a:r>
              <a:rPr lang="vi-VN" b="1" dirty="0" smtClean="0">
                <a:solidFill>
                  <a:srgbClr val="00B050"/>
                </a:solidFill>
              </a:rPr>
              <a:t>3. Những hư hỏng thường gặp</a:t>
            </a:r>
            <a:endParaRPr lang="vi-VN" dirty="0"/>
          </a:p>
        </p:txBody>
      </p:sp>
      <p:sp>
        <p:nvSpPr>
          <p:cNvPr id="4" name="Content Placeholder 3"/>
          <p:cNvSpPr>
            <a:spLocks noGrp="1"/>
          </p:cNvSpPr>
          <p:nvPr>
            <p:ph idx="1"/>
          </p:nvPr>
        </p:nvSpPr>
        <p:spPr>
          <a:xfrm>
            <a:off x="472628" y="908720"/>
            <a:ext cx="8491860" cy="648072"/>
          </a:xfrm>
        </p:spPr>
        <p:txBody>
          <a:bodyPr/>
          <a:lstStyle/>
          <a:p>
            <a:pPr marL="0" indent="0">
              <a:buNone/>
            </a:pPr>
            <a:r>
              <a:rPr lang="en-US" b="1" dirty="0" smtClean="0"/>
              <a:t>3.1 </a:t>
            </a:r>
            <a:r>
              <a:rPr lang="en-US" b="1" dirty="0" err="1" smtClean="0"/>
              <a:t>Những</a:t>
            </a:r>
            <a:r>
              <a:rPr lang="en-US" b="1" dirty="0" smtClean="0"/>
              <a:t> </a:t>
            </a:r>
            <a:r>
              <a:rPr lang="en-US" b="1" dirty="0" err="1"/>
              <a:t>lỗi</a:t>
            </a:r>
            <a:r>
              <a:rPr lang="en-US" b="1" dirty="0"/>
              <a:t> </a:t>
            </a:r>
            <a:r>
              <a:rPr lang="en-US" b="1" dirty="0" err="1"/>
              <a:t>thường</a:t>
            </a:r>
            <a:r>
              <a:rPr lang="en-US" b="1" dirty="0"/>
              <a:t> </a:t>
            </a:r>
            <a:r>
              <a:rPr lang="en-US" b="1" dirty="0" err="1"/>
              <a:t>gặp</a:t>
            </a:r>
            <a:r>
              <a:rPr lang="en-US" b="1" dirty="0"/>
              <a:t> </a:t>
            </a:r>
            <a:r>
              <a:rPr lang="en-US" b="1" dirty="0" err="1"/>
              <a:t>đối</a:t>
            </a:r>
            <a:r>
              <a:rPr lang="en-US" b="1" dirty="0"/>
              <a:t> </a:t>
            </a:r>
            <a:r>
              <a:rPr lang="en-US" b="1" dirty="0" err="1"/>
              <a:t>với</a:t>
            </a:r>
            <a:r>
              <a:rPr lang="en-US" b="1" dirty="0"/>
              <a:t> </a:t>
            </a:r>
            <a:r>
              <a:rPr lang="en-US" b="1" dirty="0" err="1"/>
              <a:t>tụ</a:t>
            </a:r>
            <a:r>
              <a:rPr lang="en-US" b="1" dirty="0"/>
              <a:t> </a:t>
            </a:r>
            <a:r>
              <a:rPr lang="en-US" b="1" dirty="0" err="1" smtClean="0"/>
              <a:t>điện</a:t>
            </a:r>
            <a:endParaRPr lang="vi-VN" b="1" dirty="0" smtClean="0"/>
          </a:p>
          <a:p>
            <a:pPr marL="0" indent="0">
              <a:buNone/>
            </a:pPr>
            <a:endParaRPr lang="vi-VN" dirty="0"/>
          </a:p>
        </p:txBody>
      </p:sp>
      <p:sp>
        <p:nvSpPr>
          <p:cNvPr id="5" name="Content Placeholder 3"/>
          <p:cNvSpPr txBox="1">
            <a:spLocks/>
          </p:cNvSpPr>
          <p:nvPr/>
        </p:nvSpPr>
        <p:spPr>
          <a:xfrm>
            <a:off x="467544" y="1484784"/>
            <a:ext cx="8491860" cy="1224136"/>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err="1" smtClean="0"/>
              <a:t>Thống</a:t>
            </a:r>
            <a:r>
              <a:rPr lang="en-US" b="1" dirty="0" smtClean="0"/>
              <a:t> </a:t>
            </a:r>
            <a:r>
              <a:rPr lang="en-US" b="1" dirty="0" err="1" smtClean="0"/>
              <a:t>kê</a:t>
            </a:r>
            <a:r>
              <a:rPr lang="en-US" b="1" dirty="0" smtClean="0"/>
              <a:t> </a:t>
            </a:r>
            <a:r>
              <a:rPr lang="en-US" b="1" dirty="0" err="1" smtClean="0"/>
              <a:t>trên</a:t>
            </a:r>
            <a:r>
              <a:rPr lang="en-US" b="1" dirty="0" smtClean="0"/>
              <a:t> </a:t>
            </a:r>
            <a:r>
              <a:rPr lang="en-US" b="1" dirty="0" err="1" smtClean="0"/>
              <a:t>trang</a:t>
            </a:r>
            <a:r>
              <a:rPr lang="en-US" b="1" dirty="0" smtClean="0"/>
              <a:t> </a:t>
            </a:r>
            <a:r>
              <a:rPr lang="en-US" dirty="0"/>
              <a:t>[</a:t>
            </a:r>
            <a:r>
              <a:rPr lang="en-US" u="sng" dirty="0">
                <a:hlinkClick r:id="rId2"/>
              </a:rPr>
              <a:t>https://www.navsea.navy.mil/Portals/103/Documents/NSWC_Crane/SD-18/PDFs/Products/Capacitors/CapacitorsFailureRevA.pdf</a:t>
            </a:r>
            <a:r>
              <a:rPr lang="en-US" dirty="0"/>
              <a:t>]. </a:t>
            </a:r>
            <a:r>
              <a:rPr lang="en-US" dirty="0" smtClean="0"/>
              <a:t> Cho </a:t>
            </a:r>
            <a:r>
              <a:rPr lang="en-US" dirty="0" err="1" smtClean="0"/>
              <a:t>thấy</a:t>
            </a:r>
            <a:endParaRPr lang="vi-VN" b="1" dirty="0" smtClean="0"/>
          </a:p>
          <a:p>
            <a:pPr marL="0" indent="0">
              <a:buFont typeface="Arial" pitchFamily="34" charset="0"/>
              <a:buNone/>
            </a:pPr>
            <a:endParaRPr lang="vi-VN"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030" y="2420887"/>
            <a:ext cx="7992888" cy="4374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76575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72628" y="908720"/>
            <a:ext cx="8491860" cy="720080"/>
          </a:xfrm>
        </p:spPr>
        <p:txBody>
          <a:bodyPr/>
          <a:lstStyle/>
          <a:p>
            <a:pPr marL="0" indent="0">
              <a:buNone/>
            </a:pPr>
            <a:r>
              <a:rPr lang="en-US" b="1" dirty="0"/>
              <a:t>3.2 </a:t>
            </a:r>
            <a:r>
              <a:rPr lang="en-US" b="1" dirty="0" err="1"/>
              <a:t>Hư</a:t>
            </a:r>
            <a:r>
              <a:rPr lang="en-US" b="1" dirty="0"/>
              <a:t> </a:t>
            </a:r>
            <a:r>
              <a:rPr lang="en-US" b="1" dirty="0" err="1"/>
              <a:t>hỏng</a:t>
            </a:r>
            <a:r>
              <a:rPr lang="en-US" b="1" dirty="0"/>
              <a:t> do </a:t>
            </a:r>
            <a:r>
              <a:rPr lang="en-US" b="1" dirty="0" err="1"/>
              <a:t>vận</a:t>
            </a:r>
            <a:r>
              <a:rPr lang="en-US" b="1" dirty="0"/>
              <a:t> </a:t>
            </a:r>
            <a:r>
              <a:rPr lang="en-US" b="1" dirty="0" err="1"/>
              <a:t>chuyển</a:t>
            </a:r>
            <a:r>
              <a:rPr lang="en-US" b="1" dirty="0"/>
              <a:t> </a:t>
            </a:r>
            <a:r>
              <a:rPr lang="en-US" b="1" dirty="0" err="1"/>
              <a:t>và</a:t>
            </a:r>
            <a:r>
              <a:rPr lang="en-US" b="1" dirty="0"/>
              <a:t> </a:t>
            </a:r>
            <a:r>
              <a:rPr lang="en-US" b="1" dirty="0" err="1"/>
              <a:t>lưu</a:t>
            </a:r>
            <a:r>
              <a:rPr lang="en-US" b="1" dirty="0"/>
              <a:t> </a:t>
            </a:r>
            <a:r>
              <a:rPr lang="en-US" b="1" dirty="0" err="1"/>
              <a:t>trữ</a:t>
            </a:r>
            <a:endParaRPr lang="vi-VN" b="1" dirty="0"/>
          </a:p>
          <a:p>
            <a:pPr marL="0" indent="0">
              <a:buNone/>
            </a:pPr>
            <a:endParaRPr lang="vi-VN" b="1" dirty="0" smtClean="0"/>
          </a:p>
          <a:p>
            <a:pPr marL="0" indent="0">
              <a:buNone/>
            </a:pPr>
            <a:endParaRPr lang="vi-VN" dirty="0"/>
          </a:p>
        </p:txBody>
      </p:sp>
      <p:sp>
        <p:nvSpPr>
          <p:cNvPr id="5" name="Content Placeholder 3"/>
          <p:cNvSpPr txBox="1">
            <a:spLocks/>
          </p:cNvSpPr>
          <p:nvPr/>
        </p:nvSpPr>
        <p:spPr>
          <a:xfrm>
            <a:off x="467544" y="1628800"/>
            <a:ext cx="8491860"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err="1" smtClean="0"/>
              <a:t>Tụ</a:t>
            </a:r>
            <a:r>
              <a:rPr lang="en-US" sz="2400" dirty="0" smtClean="0"/>
              <a:t> </a:t>
            </a:r>
            <a:r>
              <a:rPr lang="en-US" sz="2400" dirty="0" err="1"/>
              <a:t>điện</a:t>
            </a:r>
            <a:r>
              <a:rPr lang="en-US" sz="2400" dirty="0"/>
              <a:t> </a:t>
            </a:r>
            <a:r>
              <a:rPr lang="en-US" sz="2400" dirty="0" err="1"/>
              <a:t>có</a:t>
            </a:r>
            <a:r>
              <a:rPr lang="en-US" sz="2400" dirty="0"/>
              <a:t> </a:t>
            </a:r>
            <a:r>
              <a:rPr lang="en-US" sz="2400" dirty="0" err="1"/>
              <a:t>nguy</a:t>
            </a:r>
            <a:r>
              <a:rPr lang="en-US" sz="2400" dirty="0"/>
              <a:t> </a:t>
            </a:r>
            <a:r>
              <a:rPr lang="en-US" sz="2400" dirty="0" err="1"/>
              <a:t>cơ</a:t>
            </a:r>
            <a:r>
              <a:rPr lang="en-US" sz="2400" dirty="0"/>
              <a:t> </a:t>
            </a:r>
            <a:r>
              <a:rPr lang="en-US" sz="2400" dirty="0" err="1"/>
              <a:t>hư</a:t>
            </a:r>
            <a:r>
              <a:rPr lang="en-US" sz="2400" dirty="0"/>
              <a:t> </a:t>
            </a:r>
            <a:r>
              <a:rPr lang="en-US" sz="2400" dirty="0" err="1"/>
              <a:t>hỏng</a:t>
            </a:r>
            <a:r>
              <a:rPr lang="en-US" sz="2400" dirty="0"/>
              <a:t> </a:t>
            </a:r>
            <a:r>
              <a:rPr lang="en-US" sz="2400" dirty="0" err="1"/>
              <a:t>trong</a:t>
            </a:r>
            <a:r>
              <a:rPr lang="en-US" sz="2400" dirty="0"/>
              <a:t> </a:t>
            </a:r>
            <a:r>
              <a:rPr lang="en-US" sz="2400" dirty="0" err="1"/>
              <a:t>vận</a:t>
            </a:r>
            <a:r>
              <a:rPr lang="en-US" sz="2400" dirty="0"/>
              <a:t> </a:t>
            </a:r>
            <a:r>
              <a:rPr lang="en-US" sz="2400" dirty="0" err="1" smtClean="0"/>
              <a:t>chuyển</a:t>
            </a:r>
            <a:r>
              <a:rPr lang="en-US" sz="2400" dirty="0" smtClean="0"/>
              <a:t> </a:t>
            </a:r>
            <a:r>
              <a:rPr lang="en-US" sz="2400" dirty="0" err="1"/>
              <a:t>hoặc</a:t>
            </a:r>
            <a:r>
              <a:rPr lang="en-US" sz="2400" dirty="0"/>
              <a:t> </a:t>
            </a:r>
            <a:r>
              <a:rPr lang="en-US" sz="2400" dirty="0" err="1"/>
              <a:t>thậm</a:t>
            </a:r>
            <a:r>
              <a:rPr lang="en-US" sz="2400" dirty="0"/>
              <a:t> </a:t>
            </a:r>
            <a:r>
              <a:rPr lang="en-US" sz="2400" dirty="0" err="1"/>
              <a:t>chí</a:t>
            </a:r>
            <a:r>
              <a:rPr lang="en-US" sz="2400" dirty="0"/>
              <a:t> </a:t>
            </a:r>
            <a:r>
              <a:rPr lang="en-US" sz="2400" dirty="0" err="1"/>
              <a:t>trong</a:t>
            </a:r>
            <a:r>
              <a:rPr lang="en-US" sz="2400" dirty="0"/>
              <a:t> </a:t>
            </a:r>
            <a:r>
              <a:rPr lang="en-US" sz="2400" dirty="0" err="1"/>
              <a:t>lưu</a:t>
            </a:r>
            <a:r>
              <a:rPr lang="en-US" sz="2400" dirty="0"/>
              <a:t> </a:t>
            </a:r>
            <a:r>
              <a:rPr lang="en-US" sz="2400" dirty="0" err="1"/>
              <a:t>trữ</a:t>
            </a:r>
            <a:r>
              <a:rPr lang="en-US" sz="2400" dirty="0"/>
              <a:t>, </a:t>
            </a:r>
            <a:r>
              <a:rPr lang="en-US" sz="2400" dirty="0" err="1"/>
              <a:t>trước</a:t>
            </a:r>
            <a:r>
              <a:rPr lang="en-US" sz="2400" dirty="0"/>
              <a:t> </a:t>
            </a:r>
            <a:r>
              <a:rPr lang="en-US" sz="2400" dirty="0" err="1"/>
              <a:t>khi</a:t>
            </a:r>
            <a:r>
              <a:rPr lang="en-US" sz="2400" dirty="0"/>
              <a:t> </a:t>
            </a:r>
            <a:r>
              <a:rPr lang="en-US" sz="2400" dirty="0" err="1"/>
              <a:t>chúng</a:t>
            </a:r>
            <a:r>
              <a:rPr lang="en-US" sz="2400" dirty="0"/>
              <a:t> </a:t>
            </a:r>
            <a:r>
              <a:rPr lang="en-US" sz="2400" dirty="0" err="1"/>
              <a:t>được</a:t>
            </a:r>
            <a:r>
              <a:rPr lang="en-US" sz="2400" dirty="0"/>
              <a:t> </a:t>
            </a:r>
            <a:r>
              <a:rPr lang="en-US" sz="2400" dirty="0" err="1" smtClean="0"/>
              <a:t>lắp</a:t>
            </a:r>
            <a:r>
              <a:rPr lang="en-US" sz="2400" dirty="0" smtClean="0"/>
              <a:t> </a:t>
            </a:r>
            <a:r>
              <a:rPr lang="en-US" sz="2400" dirty="0" err="1" smtClean="0"/>
              <a:t>đặt</a:t>
            </a:r>
            <a:r>
              <a:rPr lang="en-US" sz="2400" dirty="0" smtClean="0"/>
              <a:t>. </a:t>
            </a:r>
            <a:endParaRPr lang="vi-VN" sz="2400" dirty="0"/>
          </a:p>
          <a:p>
            <a:pPr marL="0" indent="0">
              <a:buNone/>
            </a:pPr>
            <a:r>
              <a:rPr lang="en-US" sz="2400" dirty="0" err="1"/>
              <a:t>Khi</a:t>
            </a:r>
            <a:r>
              <a:rPr lang="en-US" sz="2400" dirty="0"/>
              <a:t> </a:t>
            </a:r>
            <a:r>
              <a:rPr lang="en-US" sz="2400" dirty="0" err="1"/>
              <a:t>vận</a:t>
            </a:r>
            <a:r>
              <a:rPr lang="en-US" sz="2400" dirty="0"/>
              <a:t> </a:t>
            </a:r>
            <a:r>
              <a:rPr lang="en-US" sz="2400" dirty="0" err="1"/>
              <a:t>chuyển</a:t>
            </a:r>
            <a:r>
              <a:rPr lang="en-US" sz="2400" dirty="0"/>
              <a:t>, </a:t>
            </a:r>
            <a:r>
              <a:rPr lang="en-US" sz="2400" dirty="0" err="1"/>
              <a:t>việc</a:t>
            </a:r>
            <a:r>
              <a:rPr lang="en-US" sz="2400" dirty="0"/>
              <a:t> </a:t>
            </a:r>
            <a:r>
              <a:rPr lang="en-US" sz="2400" dirty="0" err="1"/>
              <a:t>xử</a:t>
            </a:r>
            <a:r>
              <a:rPr lang="en-US" sz="2400" dirty="0"/>
              <a:t> </a:t>
            </a:r>
            <a:r>
              <a:rPr lang="en-US" sz="2400" dirty="0" err="1"/>
              <a:t>lý</a:t>
            </a:r>
            <a:r>
              <a:rPr lang="en-US" sz="2400" dirty="0"/>
              <a:t> </a:t>
            </a:r>
            <a:r>
              <a:rPr lang="en-US" sz="2400" dirty="0" err="1"/>
              <a:t>thô</a:t>
            </a:r>
            <a:r>
              <a:rPr lang="en-US" sz="2400" dirty="0"/>
              <a:t> </a:t>
            </a:r>
            <a:r>
              <a:rPr lang="en-US" sz="2400" dirty="0" err="1"/>
              <a:t>có</a:t>
            </a:r>
            <a:r>
              <a:rPr lang="en-US" sz="2400" dirty="0"/>
              <a:t> </a:t>
            </a:r>
            <a:r>
              <a:rPr lang="en-US" sz="2400" dirty="0" err="1"/>
              <a:t>thể</a:t>
            </a:r>
            <a:r>
              <a:rPr lang="en-US" sz="2400" dirty="0"/>
              <a:t> </a:t>
            </a:r>
            <a:r>
              <a:rPr lang="en-US" sz="2400" dirty="0" err="1"/>
              <a:t>làm</a:t>
            </a:r>
            <a:r>
              <a:rPr lang="en-US" sz="2400" dirty="0"/>
              <a:t> </a:t>
            </a:r>
            <a:r>
              <a:rPr lang="en-US" sz="2400" dirty="0" err="1"/>
              <a:t>hỏng</a:t>
            </a:r>
            <a:r>
              <a:rPr lang="en-US" sz="2400" dirty="0"/>
              <a:t> </a:t>
            </a:r>
            <a:r>
              <a:rPr lang="en-US" sz="2400" dirty="0" err="1"/>
              <a:t>các</a:t>
            </a:r>
            <a:r>
              <a:rPr lang="en-US" sz="2400" dirty="0"/>
              <a:t> </a:t>
            </a:r>
            <a:r>
              <a:rPr lang="en-US" sz="2400" dirty="0" err="1"/>
              <a:t>hộp</a:t>
            </a:r>
            <a:r>
              <a:rPr lang="en-US" sz="2400" dirty="0"/>
              <a:t>. </a:t>
            </a:r>
            <a:r>
              <a:rPr lang="en-US" sz="2400" dirty="0" err="1"/>
              <a:t>Chúng</a:t>
            </a:r>
            <a:r>
              <a:rPr lang="en-US" sz="2400" dirty="0"/>
              <a:t> </a:t>
            </a:r>
            <a:r>
              <a:rPr lang="en-US" sz="2400" dirty="0" err="1"/>
              <a:t>có</a:t>
            </a:r>
            <a:r>
              <a:rPr lang="en-US" sz="2400" dirty="0"/>
              <a:t> </a:t>
            </a:r>
            <a:r>
              <a:rPr lang="en-US" sz="2400" dirty="0" err="1"/>
              <a:t>thể</a:t>
            </a:r>
            <a:r>
              <a:rPr lang="en-US" sz="2400" dirty="0"/>
              <a:t> </a:t>
            </a:r>
            <a:r>
              <a:rPr lang="en-US" sz="2400" dirty="0" err="1"/>
              <a:t>vô</a:t>
            </a:r>
            <a:r>
              <a:rPr lang="en-US" sz="2400" dirty="0"/>
              <a:t> </a:t>
            </a:r>
            <a:r>
              <a:rPr lang="en-US" sz="2400" dirty="0" err="1"/>
              <a:t>tình</a:t>
            </a:r>
            <a:r>
              <a:rPr lang="en-US" sz="2400" dirty="0"/>
              <a:t> </a:t>
            </a:r>
            <a:r>
              <a:rPr lang="en-US" sz="2400" dirty="0" err="1"/>
              <a:t>bị</a:t>
            </a:r>
            <a:r>
              <a:rPr lang="en-US" sz="2400" dirty="0"/>
              <a:t> </a:t>
            </a:r>
            <a:r>
              <a:rPr lang="en-US" sz="2400" dirty="0" err="1"/>
              <a:t>rơi</a:t>
            </a:r>
            <a:r>
              <a:rPr lang="en-US" sz="2400" dirty="0"/>
              <a:t>, </a:t>
            </a:r>
            <a:r>
              <a:rPr lang="en-US" sz="2400" dirty="0" err="1"/>
              <a:t>hư</a:t>
            </a:r>
            <a:r>
              <a:rPr lang="en-US" sz="2400" dirty="0"/>
              <a:t> </a:t>
            </a:r>
            <a:r>
              <a:rPr lang="en-US" sz="2400" dirty="0" err="1"/>
              <a:t>hỏng</a:t>
            </a:r>
            <a:r>
              <a:rPr lang="en-US" sz="2400" dirty="0"/>
              <a:t> </a:t>
            </a:r>
            <a:r>
              <a:rPr lang="en-US" sz="2400" dirty="0" err="1"/>
              <a:t>bằng</a:t>
            </a:r>
            <a:r>
              <a:rPr lang="en-US" sz="2400" dirty="0"/>
              <a:t> </a:t>
            </a:r>
            <a:r>
              <a:rPr lang="en-US" sz="2400" dirty="0" err="1"/>
              <a:t>xe</a:t>
            </a:r>
            <a:r>
              <a:rPr lang="en-US" sz="2400" dirty="0"/>
              <a:t> </a:t>
            </a:r>
            <a:r>
              <a:rPr lang="en-US" sz="2400" dirty="0" err="1"/>
              <a:t>nâng</a:t>
            </a:r>
            <a:r>
              <a:rPr lang="en-US" sz="2400" dirty="0"/>
              <a:t> </a:t>
            </a:r>
            <a:r>
              <a:rPr lang="en-US" sz="2400" dirty="0" err="1"/>
              <a:t>hoặc</a:t>
            </a:r>
            <a:r>
              <a:rPr lang="en-US" sz="2400" dirty="0"/>
              <a:t> </a:t>
            </a:r>
            <a:r>
              <a:rPr lang="en-US" sz="2400" dirty="0" err="1"/>
              <a:t>chỉ</a:t>
            </a:r>
            <a:r>
              <a:rPr lang="en-US" sz="2400" dirty="0"/>
              <a:t> </a:t>
            </a:r>
            <a:r>
              <a:rPr lang="en-US" sz="2400" dirty="0" err="1"/>
              <a:t>được</a:t>
            </a:r>
            <a:r>
              <a:rPr lang="en-US" sz="2400" dirty="0"/>
              <a:t> </a:t>
            </a:r>
            <a:r>
              <a:rPr lang="en-US" sz="2400" dirty="0" err="1"/>
              <a:t>lưu</a:t>
            </a:r>
            <a:r>
              <a:rPr lang="en-US" sz="2400" dirty="0"/>
              <a:t> </a:t>
            </a:r>
            <a:r>
              <a:rPr lang="en-US" sz="2400" dirty="0" err="1"/>
              <a:t>trữ</a:t>
            </a:r>
            <a:r>
              <a:rPr lang="en-US" sz="2400" dirty="0"/>
              <a:t> </a:t>
            </a:r>
            <a:r>
              <a:rPr lang="en-US" sz="2400" dirty="0" err="1"/>
              <a:t>không</a:t>
            </a:r>
            <a:r>
              <a:rPr lang="en-US" sz="2400" dirty="0"/>
              <a:t> </a:t>
            </a:r>
            <a:r>
              <a:rPr lang="en-US" sz="2400" dirty="0" err="1"/>
              <a:t>chính</a:t>
            </a:r>
            <a:r>
              <a:rPr lang="en-US" sz="2400" dirty="0"/>
              <a:t> </a:t>
            </a:r>
            <a:r>
              <a:rPr lang="en-US" sz="2400" dirty="0" err="1"/>
              <a:t>xác</a:t>
            </a:r>
            <a:r>
              <a:rPr lang="en-US" sz="2400" dirty="0"/>
              <a:t>.</a:t>
            </a:r>
            <a:endParaRPr lang="vi-VN" sz="2400" dirty="0"/>
          </a:p>
          <a:p>
            <a:pPr marL="0" indent="0">
              <a:buNone/>
            </a:pPr>
            <a:r>
              <a:rPr lang="en-US" sz="2400" dirty="0" err="1"/>
              <a:t>Đối</a:t>
            </a:r>
            <a:r>
              <a:rPr lang="en-US" sz="2400" dirty="0"/>
              <a:t> </a:t>
            </a:r>
            <a:r>
              <a:rPr lang="en-US" sz="2400" dirty="0" err="1"/>
              <a:t>với</a:t>
            </a:r>
            <a:r>
              <a:rPr lang="en-US" sz="2400" dirty="0"/>
              <a:t> </a:t>
            </a:r>
            <a:r>
              <a:rPr lang="en-US" sz="2400" dirty="0" err="1"/>
              <a:t>các</a:t>
            </a:r>
            <a:r>
              <a:rPr lang="en-US" sz="2400" dirty="0"/>
              <a:t> </a:t>
            </a:r>
            <a:r>
              <a:rPr lang="en-US" sz="2400" dirty="0" err="1"/>
              <a:t>tụ</a:t>
            </a:r>
            <a:r>
              <a:rPr lang="en-US" sz="2400" dirty="0"/>
              <a:t> </a:t>
            </a:r>
            <a:r>
              <a:rPr lang="en-US" sz="2400" dirty="0" err="1"/>
              <a:t>điện</a:t>
            </a:r>
            <a:r>
              <a:rPr lang="en-US" sz="2400" dirty="0"/>
              <a:t> </a:t>
            </a:r>
            <a:r>
              <a:rPr lang="en-US" sz="2400" dirty="0" err="1"/>
              <a:t>bên</a:t>
            </a:r>
            <a:r>
              <a:rPr lang="en-US" sz="2400" dirty="0"/>
              <a:t> </a:t>
            </a:r>
            <a:r>
              <a:rPr lang="en-US" sz="2400" dirty="0" smtClean="0"/>
              <a:t>ở </a:t>
            </a:r>
            <a:r>
              <a:rPr lang="en-US" sz="2400" dirty="0" err="1" smtClean="0"/>
              <a:t>trong</a:t>
            </a:r>
            <a:r>
              <a:rPr lang="en-US" sz="2400" dirty="0" smtClean="0"/>
              <a:t> </a:t>
            </a:r>
            <a:r>
              <a:rPr lang="en-US" sz="2400" dirty="0" err="1"/>
              <a:t>các</a:t>
            </a:r>
            <a:r>
              <a:rPr lang="en-US" sz="2400" dirty="0"/>
              <a:t> </a:t>
            </a:r>
            <a:r>
              <a:rPr lang="en-US" sz="2400" dirty="0" err="1"/>
              <a:t>hộp</a:t>
            </a:r>
            <a:r>
              <a:rPr lang="en-US" sz="2400" dirty="0"/>
              <a:t>, </a:t>
            </a:r>
            <a:r>
              <a:rPr lang="en-US" sz="2400" dirty="0" err="1"/>
              <a:t>có</a:t>
            </a:r>
            <a:r>
              <a:rPr lang="en-US" sz="2400" dirty="0"/>
              <a:t> </a:t>
            </a:r>
            <a:r>
              <a:rPr lang="en-US" sz="2400" dirty="0" err="1"/>
              <a:t>thể</a:t>
            </a:r>
            <a:r>
              <a:rPr lang="en-US" sz="2400" dirty="0"/>
              <a:t> </a:t>
            </a:r>
            <a:r>
              <a:rPr lang="en-US" sz="2400" dirty="0" err="1" smtClean="0"/>
              <a:t>bị</a:t>
            </a:r>
            <a:r>
              <a:rPr lang="en-US" sz="2400" dirty="0" smtClean="0"/>
              <a:t> </a:t>
            </a:r>
            <a:r>
              <a:rPr lang="en-US" sz="2400" dirty="0" err="1"/>
              <a:t>bẻ</a:t>
            </a:r>
            <a:r>
              <a:rPr lang="en-US" sz="2400" dirty="0"/>
              <a:t> </a:t>
            </a:r>
            <a:r>
              <a:rPr lang="en-US" sz="2400" dirty="0" err="1"/>
              <a:t>cong</a:t>
            </a:r>
            <a:r>
              <a:rPr lang="en-US" sz="2400" dirty="0"/>
              <a:t> </a:t>
            </a:r>
            <a:r>
              <a:rPr lang="en-US" sz="2400" dirty="0" err="1"/>
              <a:t>cong</a:t>
            </a:r>
            <a:r>
              <a:rPr lang="en-US" sz="2400" dirty="0"/>
              <a:t> </a:t>
            </a:r>
            <a:r>
              <a:rPr lang="en-US" sz="2400" dirty="0" err="1"/>
              <a:t>dây</a:t>
            </a:r>
            <a:r>
              <a:rPr lang="en-US" sz="2400" dirty="0"/>
              <a:t> </a:t>
            </a:r>
            <a:r>
              <a:rPr lang="en-US" sz="2400" dirty="0" err="1"/>
              <a:t>dẫn</a:t>
            </a:r>
            <a:r>
              <a:rPr lang="en-US" sz="2400" dirty="0"/>
              <a:t> </a:t>
            </a:r>
            <a:r>
              <a:rPr lang="en-US" sz="2400" dirty="0" err="1"/>
              <a:t>và</a:t>
            </a:r>
            <a:r>
              <a:rPr lang="en-US" sz="2400" dirty="0"/>
              <a:t> </a:t>
            </a:r>
            <a:r>
              <a:rPr lang="en-US" sz="2400" dirty="0" err="1"/>
              <a:t>các</a:t>
            </a:r>
            <a:r>
              <a:rPr lang="en-US" sz="2400" dirty="0"/>
              <a:t> </a:t>
            </a:r>
            <a:r>
              <a:rPr lang="en-US" sz="2400" dirty="0" err="1"/>
              <a:t>khoảng</a:t>
            </a:r>
            <a:r>
              <a:rPr lang="en-US" sz="2400" dirty="0"/>
              <a:t> </a:t>
            </a:r>
            <a:r>
              <a:rPr lang="en-US" sz="2400" dirty="0" err="1"/>
              <a:t>cách</a:t>
            </a:r>
            <a:r>
              <a:rPr lang="en-US" sz="2400" dirty="0"/>
              <a:t> </a:t>
            </a:r>
            <a:r>
              <a:rPr lang="en-US" sz="2400" dirty="0" err="1"/>
              <a:t>không</a:t>
            </a:r>
            <a:r>
              <a:rPr lang="en-US" sz="2400" dirty="0"/>
              <a:t> </a:t>
            </a:r>
            <a:r>
              <a:rPr lang="en-US" sz="2400" dirty="0" err="1" smtClean="0"/>
              <a:t>đúng</a:t>
            </a:r>
            <a:r>
              <a:rPr lang="en-US" sz="2400" dirty="0" smtClean="0"/>
              <a:t> </a:t>
            </a:r>
            <a:r>
              <a:rPr lang="en-US" sz="2400" dirty="0" err="1"/>
              <a:t>thông</a:t>
            </a:r>
            <a:r>
              <a:rPr lang="en-US" sz="2400" dirty="0"/>
              <a:t> </a:t>
            </a:r>
            <a:r>
              <a:rPr lang="en-US" sz="2400" dirty="0" err="1"/>
              <a:t>số</a:t>
            </a:r>
            <a:r>
              <a:rPr lang="en-US" sz="2400" dirty="0"/>
              <a:t> </a:t>
            </a:r>
            <a:r>
              <a:rPr lang="en-US" sz="2400" dirty="0" err="1"/>
              <a:t>kỹ</a:t>
            </a:r>
            <a:r>
              <a:rPr lang="en-US" sz="2400" dirty="0"/>
              <a:t> </a:t>
            </a:r>
            <a:r>
              <a:rPr lang="en-US" sz="2400" dirty="0" err="1"/>
              <a:t>thuật</a:t>
            </a:r>
            <a:r>
              <a:rPr lang="en-US" sz="2400" dirty="0"/>
              <a:t>, </a:t>
            </a:r>
            <a:r>
              <a:rPr lang="en-US" sz="2400" dirty="0" err="1"/>
              <a:t>cả</a:t>
            </a:r>
            <a:r>
              <a:rPr lang="en-US" sz="2400" dirty="0"/>
              <a:t> </a:t>
            </a:r>
            <a:r>
              <a:rPr lang="en-US" sz="2400" dirty="0" err="1"/>
              <a:t>hai</a:t>
            </a:r>
            <a:r>
              <a:rPr lang="en-US" sz="2400" dirty="0"/>
              <a:t> </a:t>
            </a:r>
            <a:r>
              <a:rPr lang="en-US" sz="2400" dirty="0" err="1"/>
              <a:t>đều</a:t>
            </a:r>
            <a:r>
              <a:rPr lang="en-US" sz="2400" dirty="0"/>
              <a:t> </a:t>
            </a:r>
            <a:r>
              <a:rPr lang="en-US" sz="2400" dirty="0" err="1"/>
              <a:t>là</a:t>
            </a:r>
            <a:r>
              <a:rPr lang="en-US" sz="2400" dirty="0"/>
              <a:t> </a:t>
            </a:r>
            <a:r>
              <a:rPr lang="en-US" sz="2400" dirty="0" err="1"/>
              <a:t>bất</a:t>
            </a:r>
            <a:r>
              <a:rPr lang="en-US" sz="2400" dirty="0"/>
              <a:t> </a:t>
            </a:r>
            <a:r>
              <a:rPr lang="en-US" sz="2400" dirty="0" err="1"/>
              <a:t>lợi</a:t>
            </a:r>
            <a:r>
              <a:rPr lang="en-US" sz="2400" dirty="0"/>
              <a:t>. </a:t>
            </a:r>
            <a:endParaRPr lang="vi-VN" sz="2400" dirty="0"/>
          </a:p>
          <a:p>
            <a:pPr marL="0" indent="0">
              <a:buNone/>
            </a:pPr>
            <a:r>
              <a:rPr lang="en-US" sz="2400" dirty="0" err="1"/>
              <a:t>Các</a:t>
            </a:r>
            <a:r>
              <a:rPr lang="en-US" sz="2400" dirty="0"/>
              <a:t> </a:t>
            </a:r>
            <a:r>
              <a:rPr lang="en-US" sz="2400" dirty="0" err="1"/>
              <a:t>tụ</a:t>
            </a:r>
            <a:r>
              <a:rPr lang="en-US" sz="2400" dirty="0"/>
              <a:t> </a:t>
            </a:r>
            <a:r>
              <a:rPr lang="en-US" sz="2400" dirty="0" err="1"/>
              <a:t>điện</a:t>
            </a:r>
            <a:r>
              <a:rPr lang="en-US" sz="2400" dirty="0"/>
              <a:t> </a:t>
            </a:r>
            <a:r>
              <a:rPr lang="en-US" sz="2400" dirty="0" err="1"/>
              <a:t>gốm</a:t>
            </a:r>
            <a:r>
              <a:rPr lang="en-US" sz="2400" dirty="0"/>
              <a:t>, </a:t>
            </a:r>
            <a:r>
              <a:rPr lang="en-US" sz="2400" dirty="0" err="1"/>
              <a:t>thời</a:t>
            </a:r>
            <a:r>
              <a:rPr lang="en-US" sz="2400" dirty="0"/>
              <a:t> </a:t>
            </a:r>
            <a:r>
              <a:rPr lang="en-US" sz="2400" dirty="0" err="1"/>
              <a:t>gian</a:t>
            </a:r>
            <a:r>
              <a:rPr lang="en-US" sz="2400" dirty="0"/>
              <a:t> </a:t>
            </a:r>
            <a:r>
              <a:rPr lang="en-US" sz="2400" dirty="0" err="1"/>
              <a:t>lưu</a:t>
            </a:r>
            <a:r>
              <a:rPr lang="en-US" sz="2400" dirty="0"/>
              <a:t> </a:t>
            </a:r>
            <a:r>
              <a:rPr lang="en-US" sz="2400" dirty="0" err="1"/>
              <a:t>trữ</a:t>
            </a:r>
            <a:r>
              <a:rPr lang="en-US" sz="2400" dirty="0"/>
              <a:t> </a:t>
            </a:r>
            <a:r>
              <a:rPr lang="en-US" sz="2400" dirty="0" err="1"/>
              <a:t>lâu</a:t>
            </a:r>
            <a:r>
              <a:rPr lang="en-US" sz="2400" dirty="0"/>
              <a:t> </a:t>
            </a:r>
            <a:r>
              <a:rPr lang="en-US" sz="2400" dirty="0" err="1"/>
              <a:t>có</a:t>
            </a:r>
            <a:r>
              <a:rPr lang="en-US" sz="2400" dirty="0"/>
              <a:t> </a:t>
            </a:r>
            <a:r>
              <a:rPr lang="en-US" sz="2400" dirty="0" err="1"/>
              <a:t>thể</a:t>
            </a:r>
            <a:r>
              <a:rPr lang="en-US" sz="2400" dirty="0"/>
              <a:t> </a:t>
            </a:r>
            <a:r>
              <a:rPr lang="en-US" sz="2400" dirty="0" err="1"/>
              <a:t>dẫn</a:t>
            </a:r>
            <a:r>
              <a:rPr lang="en-US" sz="2400" dirty="0"/>
              <a:t> </a:t>
            </a:r>
            <a:r>
              <a:rPr lang="en-US" sz="2400" dirty="0" err="1"/>
              <a:t>đến</a:t>
            </a:r>
            <a:r>
              <a:rPr lang="en-US" sz="2400" dirty="0"/>
              <a:t> </a:t>
            </a:r>
            <a:r>
              <a:rPr lang="en-US" sz="2400" dirty="0" err="1"/>
              <a:t>mất</a:t>
            </a:r>
            <a:r>
              <a:rPr lang="en-US" sz="2400" dirty="0"/>
              <a:t> </a:t>
            </a:r>
            <a:r>
              <a:rPr lang="en-US" sz="2400" dirty="0" err="1"/>
              <a:t>điện</a:t>
            </a:r>
            <a:r>
              <a:rPr lang="en-US" sz="2400" dirty="0"/>
              <a:t> dung. </a:t>
            </a:r>
            <a:r>
              <a:rPr lang="vi-VN" sz="2400" dirty="0"/>
              <a:t/>
            </a:r>
            <a:br>
              <a:rPr lang="vi-VN" sz="2400" dirty="0"/>
            </a:br>
            <a:endParaRPr lang="vi-VN" sz="2400" dirty="0"/>
          </a:p>
        </p:txBody>
      </p:sp>
      <p:sp>
        <p:nvSpPr>
          <p:cNvPr id="6" name="Title 1"/>
          <p:cNvSpPr txBox="1">
            <a:spLocks/>
          </p:cNvSpPr>
          <p:nvPr/>
        </p:nvSpPr>
        <p:spPr>
          <a:xfrm>
            <a:off x="1403648" y="332656"/>
            <a:ext cx="6840760" cy="706090"/>
          </a:xfrm>
          <a:prstGeom prst="rect">
            <a:avLst/>
          </a:prstGeom>
          <a:solidFill>
            <a:srgbClr val="FFFF00"/>
          </a:solid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b="1" smtClean="0">
                <a:solidFill>
                  <a:srgbClr val="00B050"/>
                </a:solidFill>
              </a:rPr>
              <a:t>3. những hư hỏng thường gặp</a:t>
            </a:r>
            <a:endParaRPr lang="vi-VN" dirty="0"/>
          </a:p>
        </p:txBody>
      </p:sp>
    </p:spTree>
    <p:extLst>
      <p:ext uri="{BB962C8B-B14F-4D97-AF65-F5344CB8AC3E}">
        <p14:creationId xmlns:p14="http://schemas.microsoft.com/office/powerpoint/2010/main" val="25276575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72628" y="908720"/>
            <a:ext cx="8491860" cy="720080"/>
          </a:xfrm>
        </p:spPr>
        <p:txBody>
          <a:bodyPr/>
          <a:lstStyle/>
          <a:p>
            <a:pPr marL="0" indent="0">
              <a:buNone/>
            </a:pPr>
            <a:r>
              <a:rPr lang="en-US" b="1" dirty="0" smtClean="0"/>
              <a:t>3.3 </a:t>
            </a:r>
            <a:r>
              <a:rPr lang="en-US" b="1" dirty="0" err="1"/>
              <a:t>Hư</a:t>
            </a:r>
            <a:r>
              <a:rPr lang="en-US" b="1" dirty="0"/>
              <a:t> </a:t>
            </a:r>
            <a:r>
              <a:rPr lang="en-US" b="1" dirty="0" err="1"/>
              <a:t>hỏng</a:t>
            </a:r>
            <a:r>
              <a:rPr lang="en-US" b="1" dirty="0"/>
              <a:t> do </a:t>
            </a:r>
            <a:r>
              <a:rPr lang="en-US" b="1" dirty="0" err="1"/>
              <a:t>lắp</a:t>
            </a:r>
            <a:r>
              <a:rPr lang="en-US" b="1" dirty="0"/>
              <a:t> </a:t>
            </a:r>
            <a:r>
              <a:rPr lang="en-US" b="1" dirty="0" err="1"/>
              <a:t>ráp</a:t>
            </a:r>
            <a:endParaRPr lang="vi-VN" b="1" dirty="0"/>
          </a:p>
          <a:p>
            <a:pPr marL="0" indent="0">
              <a:buNone/>
            </a:pPr>
            <a:endParaRPr lang="vi-VN" dirty="0"/>
          </a:p>
        </p:txBody>
      </p:sp>
      <p:sp>
        <p:nvSpPr>
          <p:cNvPr id="26" name="Content Placeholder 3"/>
          <p:cNvSpPr txBox="1">
            <a:spLocks/>
          </p:cNvSpPr>
          <p:nvPr/>
        </p:nvSpPr>
        <p:spPr>
          <a:xfrm>
            <a:off x="467544" y="1556792"/>
            <a:ext cx="8491860" cy="4968552"/>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err="1" smtClean="0"/>
              <a:t>Hàn</a:t>
            </a:r>
            <a:r>
              <a:rPr lang="en-US" dirty="0" smtClean="0"/>
              <a:t> </a:t>
            </a:r>
            <a:r>
              <a:rPr lang="en-US" dirty="0" err="1"/>
              <a:t>cũng</a:t>
            </a:r>
            <a:r>
              <a:rPr lang="en-US" dirty="0"/>
              <a:t> </a:t>
            </a:r>
            <a:r>
              <a:rPr lang="en-US" dirty="0" err="1"/>
              <a:t>có</a:t>
            </a:r>
            <a:r>
              <a:rPr lang="en-US" dirty="0"/>
              <a:t> </a:t>
            </a:r>
            <a:r>
              <a:rPr lang="en-US" dirty="0" err="1"/>
              <a:t>thể</a:t>
            </a:r>
            <a:r>
              <a:rPr lang="en-US" dirty="0"/>
              <a:t> </a:t>
            </a:r>
            <a:r>
              <a:rPr lang="en-US" dirty="0" err="1"/>
              <a:t>quan</a:t>
            </a:r>
            <a:r>
              <a:rPr lang="en-US" dirty="0"/>
              <a:t> </a:t>
            </a:r>
            <a:r>
              <a:rPr lang="en-US" dirty="0" err="1"/>
              <a:t>trọng</a:t>
            </a:r>
            <a:r>
              <a:rPr lang="en-US" dirty="0"/>
              <a:t> </a:t>
            </a:r>
            <a:r>
              <a:rPr lang="en-US" dirty="0" err="1"/>
              <a:t>đối</a:t>
            </a:r>
            <a:r>
              <a:rPr lang="en-US" dirty="0"/>
              <a:t> </a:t>
            </a:r>
            <a:r>
              <a:rPr lang="en-US" dirty="0" err="1"/>
              <a:t>với</a:t>
            </a:r>
            <a:r>
              <a:rPr lang="en-US" dirty="0"/>
              <a:t> </a:t>
            </a:r>
            <a:r>
              <a:rPr lang="en-US" dirty="0" err="1"/>
              <a:t>các</a:t>
            </a:r>
            <a:r>
              <a:rPr lang="en-US" dirty="0"/>
              <a:t> </a:t>
            </a:r>
            <a:r>
              <a:rPr lang="en-US" dirty="0" err="1"/>
              <a:t>tụ</a:t>
            </a:r>
            <a:r>
              <a:rPr lang="en-US" dirty="0"/>
              <a:t> </a:t>
            </a:r>
            <a:r>
              <a:rPr lang="en-US" dirty="0" err="1"/>
              <a:t>nhôm</a:t>
            </a:r>
            <a:r>
              <a:rPr lang="en-US" dirty="0"/>
              <a:t>. SMTs </a:t>
            </a:r>
            <a:r>
              <a:rPr lang="en-US" dirty="0" err="1"/>
              <a:t>nhôm</a:t>
            </a:r>
            <a:r>
              <a:rPr lang="en-US" dirty="0"/>
              <a:t> </a:t>
            </a:r>
            <a:r>
              <a:rPr lang="en-US" dirty="0" err="1"/>
              <a:t>đang</a:t>
            </a:r>
            <a:r>
              <a:rPr lang="en-US" dirty="0"/>
              <a:t> ở </a:t>
            </a:r>
            <a:r>
              <a:rPr lang="en-US" dirty="0" err="1"/>
              <a:t>trên</a:t>
            </a:r>
            <a:r>
              <a:rPr lang="en-US" dirty="0"/>
              <a:t> </a:t>
            </a:r>
            <a:r>
              <a:rPr lang="en-US" dirty="0" err="1"/>
              <a:t>đỉnh</a:t>
            </a:r>
            <a:r>
              <a:rPr lang="en-US" dirty="0"/>
              <a:t> </a:t>
            </a:r>
            <a:r>
              <a:rPr lang="en-US" dirty="0" err="1"/>
              <a:t>của</a:t>
            </a:r>
            <a:r>
              <a:rPr lang="en-US" dirty="0"/>
              <a:t> </a:t>
            </a:r>
            <a:r>
              <a:rPr lang="en-US" dirty="0" err="1"/>
              <a:t>bảng</a:t>
            </a:r>
            <a:r>
              <a:rPr lang="en-US" dirty="0"/>
              <a:t> </a:t>
            </a:r>
            <a:r>
              <a:rPr lang="en-US" dirty="0" err="1"/>
              <a:t>mạch</a:t>
            </a:r>
            <a:r>
              <a:rPr lang="en-US" dirty="0"/>
              <a:t> </a:t>
            </a:r>
            <a:r>
              <a:rPr lang="en-US" dirty="0" err="1"/>
              <a:t>và</a:t>
            </a:r>
            <a:r>
              <a:rPr lang="en-US" dirty="0"/>
              <a:t> </a:t>
            </a:r>
            <a:r>
              <a:rPr lang="en-US" dirty="0" err="1"/>
              <a:t>được</a:t>
            </a:r>
            <a:r>
              <a:rPr lang="en-US" dirty="0"/>
              <a:t> </a:t>
            </a:r>
            <a:r>
              <a:rPr lang="en-US" dirty="0" err="1"/>
              <a:t>tiếp</a:t>
            </a:r>
            <a:r>
              <a:rPr lang="en-US" dirty="0"/>
              <a:t> </a:t>
            </a:r>
            <a:r>
              <a:rPr lang="en-US" dirty="0" err="1"/>
              <a:t>xúc</a:t>
            </a:r>
            <a:r>
              <a:rPr lang="en-US" dirty="0"/>
              <a:t> </a:t>
            </a:r>
            <a:r>
              <a:rPr lang="en-US" dirty="0" err="1"/>
              <a:t>với</a:t>
            </a:r>
            <a:r>
              <a:rPr lang="en-US" dirty="0"/>
              <a:t> </a:t>
            </a:r>
            <a:r>
              <a:rPr lang="en-US" dirty="0" err="1"/>
              <a:t>nhiệt</a:t>
            </a:r>
            <a:r>
              <a:rPr lang="en-US" dirty="0"/>
              <a:t> </a:t>
            </a:r>
            <a:r>
              <a:rPr lang="en-US" dirty="0" err="1"/>
              <a:t>trong</a:t>
            </a:r>
            <a:r>
              <a:rPr lang="en-US" dirty="0"/>
              <a:t> </a:t>
            </a:r>
            <a:r>
              <a:rPr lang="en-US" dirty="0" err="1"/>
              <a:t>quá</a:t>
            </a:r>
            <a:r>
              <a:rPr lang="en-US" dirty="0"/>
              <a:t> </a:t>
            </a:r>
            <a:r>
              <a:rPr lang="en-US" dirty="0" err="1"/>
              <a:t>trình</a:t>
            </a:r>
            <a:r>
              <a:rPr lang="en-US" dirty="0"/>
              <a:t> </a:t>
            </a:r>
            <a:r>
              <a:rPr lang="en-US" dirty="0" err="1"/>
              <a:t>hàn</a:t>
            </a:r>
            <a:r>
              <a:rPr lang="en-US" dirty="0"/>
              <a:t>.</a:t>
            </a:r>
            <a:endParaRPr lang="vi-VN" dirty="0"/>
          </a:p>
          <a:p>
            <a:pPr marL="0" indent="0">
              <a:buNone/>
            </a:pPr>
            <a:r>
              <a:rPr lang="en-US" dirty="0" err="1"/>
              <a:t>Nhiệt</a:t>
            </a:r>
            <a:r>
              <a:rPr lang="en-US" dirty="0"/>
              <a:t> </a:t>
            </a:r>
            <a:r>
              <a:rPr lang="en-US" dirty="0" err="1"/>
              <a:t>này</a:t>
            </a:r>
            <a:r>
              <a:rPr lang="en-US" dirty="0"/>
              <a:t>, </a:t>
            </a:r>
            <a:r>
              <a:rPr lang="en-US" dirty="0" err="1"/>
              <a:t>có</a:t>
            </a:r>
            <a:r>
              <a:rPr lang="en-US" dirty="0"/>
              <a:t> </a:t>
            </a:r>
            <a:r>
              <a:rPr lang="en-US" dirty="0" err="1"/>
              <a:t>lẽ</a:t>
            </a:r>
            <a:r>
              <a:rPr lang="en-US" dirty="0"/>
              <a:t> </a:t>
            </a:r>
            <a:r>
              <a:rPr lang="en-US" dirty="0" err="1"/>
              <a:t>sẽ</a:t>
            </a:r>
            <a:r>
              <a:rPr lang="en-US" dirty="0"/>
              <a:t> </a:t>
            </a:r>
            <a:r>
              <a:rPr lang="en-US" dirty="0" err="1"/>
              <a:t>là</a:t>
            </a:r>
            <a:r>
              <a:rPr lang="en-US" dirty="0"/>
              <a:t> </a:t>
            </a:r>
            <a:r>
              <a:rPr lang="en-US" dirty="0" err="1"/>
              <a:t>nhiệt</a:t>
            </a:r>
            <a:r>
              <a:rPr lang="en-US" dirty="0"/>
              <a:t> </a:t>
            </a:r>
            <a:r>
              <a:rPr lang="en-US" dirty="0" err="1"/>
              <a:t>độ</a:t>
            </a:r>
            <a:r>
              <a:rPr lang="en-US" dirty="0"/>
              <a:t> </a:t>
            </a:r>
            <a:r>
              <a:rPr lang="en-US" dirty="0" err="1"/>
              <a:t>cao</a:t>
            </a:r>
            <a:r>
              <a:rPr lang="en-US" dirty="0"/>
              <a:t> </a:t>
            </a:r>
            <a:r>
              <a:rPr lang="en-US" dirty="0" err="1"/>
              <a:t>nhất</a:t>
            </a:r>
            <a:r>
              <a:rPr lang="en-US" dirty="0"/>
              <a:t> </a:t>
            </a:r>
            <a:r>
              <a:rPr lang="en-US" dirty="0" err="1"/>
              <a:t>mà</a:t>
            </a:r>
            <a:r>
              <a:rPr lang="en-US" dirty="0"/>
              <a:t> </a:t>
            </a:r>
            <a:r>
              <a:rPr lang="en-US" dirty="0" err="1"/>
              <a:t>tụ</a:t>
            </a:r>
            <a:r>
              <a:rPr lang="en-US" dirty="0"/>
              <a:t> </a:t>
            </a:r>
            <a:r>
              <a:rPr lang="en-US" dirty="0" err="1"/>
              <a:t>điện</a:t>
            </a:r>
            <a:r>
              <a:rPr lang="en-US" dirty="0"/>
              <a:t> </a:t>
            </a:r>
            <a:r>
              <a:rPr lang="en-US" dirty="0" err="1"/>
              <a:t>sẽ</a:t>
            </a:r>
            <a:r>
              <a:rPr lang="en-US" dirty="0"/>
              <a:t> </a:t>
            </a:r>
            <a:r>
              <a:rPr lang="en-US" dirty="0" err="1"/>
              <a:t>tiếp</a:t>
            </a:r>
            <a:r>
              <a:rPr lang="en-US" dirty="0"/>
              <a:t> </a:t>
            </a:r>
            <a:r>
              <a:rPr lang="en-US" dirty="0" err="1"/>
              <a:t>xúc</a:t>
            </a:r>
            <a:r>
              <a:rPr lang="en-US" dirty="0"/>
              <a:t> </a:t>
            </a:r>
            <a:r>
              <a:rPr lang="en-US" dirty="0" err="1"/>
              <a:t>trong</a:t>
            </a:r>
            <a:r>
              <a:rPr lang="en-US" dirty="0"/>
              <a:t> </a:t>
            </a:r>
            <a:r>
              <a:rPr lang="en-US" dirty="0" err="1"/>
              <a:t>suốt</a:t>
            </a:r>
            <a:r>
              <a:rPr lang="en-US" dirty="0"/>
              <a:t> </a:t>
            </a:r>
            <a:r>
              <a:rPr lang="en-US" dirty="0" err="1"/>
              <a:t>cuộc</a:t>
            </a:r>
            <a:r>
              <a:rPr lang="en-US" dirty="0"/>
              <a:t> </a:t>
            </a:r>
            <a:r>
              <a:rPr lang="en-US" dirty="0" err="1"/>
              <a:t>đời</a:t>
            </a:r>
            <a:r>
              <a:rPr lang="en-US" dirty="0"/>
              <a:t> </a:t>
            </a:r>
            <a:r>
              <a:rPr lang="en-US" dirty="0" err="1"/>
              <a:t>của</a:t>
            </a:r>
            <a:r>
              <a:rPr lang="en-US" dirty="0"/>
              <a:t> </a:t>
            </a:r>
            <a:r>
              <a:rPr lang="en-US" dirty="0" err="1"/>
              <a:t>nó</a:t>
            </a:r>
            <a:r>
              <a:rPr lang="en-US" dirty="0"/>
              <a:t>, </a:t>
            </a:r>
            <a:r>
              <a:rPr lang="en-US" dirty="0" err="1"/>
              <a:t>có</a:t>
            </a:r>
            <a:r>
              <a:rPr lang="en-US" dirty="0"/>
              <a:t> </a:t>
            </a:r>
            <a:r>
              <a:rPr lang="en-US" dirty="0" err="1"/>
              <a:t>thể</a:t>
            </a:r>
            <a:r>
              <a:rPr lang="en-US" dirty="0"/>
              <a:t> </a:t>
            </a:r>
            <a:r>
              <a:rPr lang="en-US" dirty="0" err="1"/>
              <a:t>gây</a:t>
            </a:r>
            <a:r>
              <a:rPr lang="en-US" dirty="0"/>
              <a:t> </a:t>
            </a:r>
            <a:r>
              <a:rPr lang="en-US" dirty="0" err="1"/>
              <a:t>ra</a:t>
            </a:r>
            <a:r>
              <a:rPr lang="en-US" dirty="0"/>
              <a:t> </a:t>
            </a:r>
            <a:r>
              <a:rPr lang="en-US" dirty="0" err="1"/>
              <a:t>lỗi</a:t>
            </a:r>
            <a:r>
              <a:rPr lang="en-US" dirty="0"/>
              <a:t>. </a:t>
            </a:r>
            <a:r>
              <a:rPr lang="en-US" dirty="0" err="1"/>
              <a:t>Điều</a:t>
            </a:r>
            <a:r>
              <a:rPr lang="en-US" dirty="0"/>
              <a:t> </a:t>
            </a:r>
            <a:r>
              <a:rPr lang="en-US" dirty="0" err="1"/>
              <a:t>này</a:t>
            </a:r>
            <a:r>
              <a:rPr lang="en-US" dirty="0"/>
              <a:t> </a:t>
            </a:r>
            <a:r>
              <a:rPr lang="en-US" dirty="0" err="1"/>
              <a:t>đặc</a:t>
            </a:r>
            <a:r>
              <a:rPr lang="en-US" dirty="0"/>
              <a:t> </a:t>
            </a:r>
            <a:r>
              <a:rPr lang="en-US" dirty="0" err="1"/>
              <a:t>biệt</a:t>
            </a:r>
            <a:r>
              <a:rPr lang="en-US" dirty="0"/>
              <a:t> </a:t>
            </a:r>
            <a:r>
              <a:rPr lang="en-US" dirty="0" err="1"/>
              <a:t>khó</a:t>
            </a:r>
            <a:r>
              <a:rPr lang="en-US" dirty="0"/>
              <a:t> </a:t>
            </a:r>
            <a:r>
              <a:rPr lang="en-US" dirty="0" err="1"/>
              <a:t>khăn</a:t>
            </a:r>
            <a:r>
              <a:rPr lang="en-US" dirty="0"/>
              <a:t> </a:t>
            </a:r>
            <a:r>
              <a:rPr lang="en-US" dirty="0" err="1"/>
              <a:t>trong</a:t>
            </a:r>
            <a:r>
              <a:rPr lang="en-US" dirty="0"/>
              <a:t> </a:t>
            </a:r>
            <a:r>
              <a:rPr lang="en-US" dirty="0" err="1"/>
              <a:t>quy</a:t>
            </a:r>
            <a:r>
              <a:rPr lang="en-US" dirty="0"/>
              <a:t> </a:t>
            </a:r>
            <a:r>
              <a:rPr lang="en-US" dirty="0" err="1"/>
              <a:t>trình</a:t>
            </a:r>
            <a:r>
              <a:rPr lang="en-US" dirty="0"/>
              <a:t> </a:t>
            </a:r>
            <a:r>
              <a:rPr lang="en-US" dirty="0" err="1"/>
              <a:t>hàn</a:t>
            </a:r>
            <a:r>
              <a:rPr lang="en-US" dirty="0"/>
              <a:t> </a:t>
            </a:r>
            <a:r>
              <a:rPr lang="en-US" dirty="0" err="1"/>
              <a:t>RoHS</a:t>
            </a:r>
            <a:r>
              <a:rPr lang="en-US" dirty="0"/>
              <a:t> (</a:t>
            </a:r>
            <a:r>
              <a:rPr lang="en-US" dirty="0" err="1"/>
              <a:t>không</a:t>
            </a:r>
            <a:r>
              <a:rPr lang="en-US" dirty="0"/>
              <a:t> </a:t>
            </a:r>
            <a:r>
              <a:rPr lang="en-US" dirty="0" err="1"/>
              <a:t>có</a:t>
            </a:r>
            <a:r>
              <a:rPr lang="en-US" dirty="0"/>
              <a:t> </a:t>
            </a:r>
            <a:r>
              <a:rPr lang="en-US" dirty="0" err="1"/>
              <a:t>Pb</a:t>
            </a:r>
            <a:r>
              <a:rPr lang="en-US" dirty="0"/>
              <a:t>), </a:t>
            </a:r>
            <a:r>
              <a:rPr lang="en-US" dirty="0" err="1"/>
              <a:t>vì</a:t>
            </a:r>
            <a:r>
              <a:rPr lang="en-US" dirty="0"/>
              <a:t> </a:t>
            </a:r>
            <a:r>
              <a:rPr lang="en-US" dirty="0" err="1"/>
              <a:t>nhiệt</a:t>
            </a:r>
            <a:r>
              <a:rPr lang="en-US" dirty="0"/>
              <a:t> </a:t>
            </a:r>
            <a:r>
              <a:rPr lang="en-US" dirty="0" err="1"/>
              <a:t>độ</a:t>
            </a:r>
            <a:r>
              <a:rPr lang="en-US" dirty="0"/>
              <a:t> </a:t>
            </a:r>
            <a:r>
              <a:rPr lang="en-US" dirty="0" err="1"/>
              <a:t>hàn</a:t>
            </a:r>
            <a:r>
              <a:rPr lang="en-US" dirty="0"/>
              <a:t> </a:t>
            </a:r>
            <a:r>
              <a:rPr lang="en-US" dirty="0" err="1"/>
              <a:t>cao</a:t>
            </a:r>
            <a:r>
              <a:rPr lang="en-US" dirty="0"/>
              <a:t> </a:t>
            </a:r>
            <a:r>
              <a:rPr lang="en-US" dirty="0" err="1"/>
              <a:t>hơn</a:t>
            </a:r>
            <a:r>
              <a:rPr lang="en-US" dirty="0"/>
              <a:t> </a:t>
            </a:r>
            <a:r>
              <a:rPr lang="en-US" dirty="0" err="1"/>
              <a:t>và</a:t>
            </a:r>
            <a:r>
              <a:rPr lang="en-US" dirty="0"/>
              <a:t> </a:t>
            </a:r>
            <a:r>
              <a:rPr lang="en-US" dirty="0" err="1"/>
              <a:t>các</a:t>
            </a:r>
            <a:r>
              <a:rPr lang="en-US" dirty="0"/>
              <a:t> </a:t>
            </a:r>
            <a:r>
              <a:rPr lang="en-US" dirty="0" err="1"/>
              <a:t>tụ</a:t>
            </a:r>
            <a:r>
              <a:rPr lang="en-US" dirty="0"/>
              <a:t> </a:t>
            </a:r>
            <a:r>
              <a:rPr lang="en-US" dirty="0" err="1"/>
              <a:t>nhôm</a:t>
            </a:r>
            <a:r>
              <a:rPr lang="en-US" dirty="0"/>
              <a:t> </a:t>
            </a:r>
            <a:r>
              <a:rPr lang="en-US" dirty="0" err="1"/>
              <a:t>tiêu</a:t>
            </a:r>
            <a:r>
              <a:rPr lang="en-US" dirty="0"/>
              <a:t> </a:t>
            </a:r>
            <a:r>
              <a:rPr lang="en-US" dirty="0" err="1"/>
              <a:t>chuẩn</a:t>
            </a:r>
            <a:r>
              <a:rPr lang="en-US" dirty="0"/>
              <a:t> </a:t>
            </a:r>
            <a:r>
              <a:rPr lang="en-US" dirty="0" err="1"/>
              <a:t>có</a:t>
            </a:r>
            <a:r>
              <a:rPr lang="en-US" dirty="0"/>
              <a:t> </a:t>
            </a:r>
            <a:r>
              <a:rPr lang="en-US" dirty="0" err="1"/>
              <a:t>thể</a:t>
            </a:r>
            <a:r>
              <a:rPr lang="en-US" dirty="0"/>
              <a:t> </a:t>
            </a:r>
            <a:r>
              <a:rPr lang="en-US" dirty="0" err="1"/>
              <a:t>không</a:t>
            </a:r>
            <a:r>
              <a:rPr lang="en-US" dirty="0"/>
              <a:t> </a:t>
            </a:r>
            <a:r>
              <a:rPr lang="en-US" dirty="0" err="1"/>
              <a:t>chịu</a:t>
            </a:r>
            <a:r>
              <a:rPr lang="en-US" dirty="0"/>
              <a:t> </a:t>
            </a:r>
            <a:r>
              <a:rPr lang="en-US" dirty="0" err="1"/>
              <a:t>được</a:t>
            </a:r>
            <a:r>
              <a:rPr lang="en-US" dirty="0"/>
              <a:t> </a:t>
            </a:r>
            <a:r>
              <a:rPr lang="en-US" dirty="0" err="1"/>
              <a:t>chúng</a:t>
            </a:r>
            <a:r>
              <a:rPr lang="en-US" dirty="0"/>
              <a:t>. </a:t>
            </a:r>
            <a:r>
              <a:rPr lang="en-US" dirty="0" err="1"/>
              <a:t>Một</a:t>
            </a:r>
            <a:r>
              <a:rPr lang="en-US" dirty="0"/>
              <a:t> </a:t>
            </a:r>
            <a:r>
              <a:rPr lang="en-US" dirty="0" err="1"/>
              <a:t>số</a:t>
            </a:r>
            <a:r>
              <a:rPr lang="en-US" dirty="0"/>
              <a:t> </a:t>
            </a:r>
            <a:r>
              <a:rPr lang="en-US" dirty="0" err="1"/>
              <a:t>nhà</a:t>
            </a:r>
            <a:r>
              <a:rPr lang="en-US" dirty="0"/>
              <a:t> </a:t>
            </a:r>
            <a:r>
              <a:rPr lang="en-US" dirty="0" err="1"/>
              <a:t>sản</a:t>
            </a:r>
            <a:r>
              <a:rPr lang="en-US" dirty="0"/>
              <a:t> </a:t>
            </a:r>
            <a:r>
              <a:rPr lang="en-US" dirty="0" err="1"/>
              <a:t>xuất</a:t>
            </a:r>
            <a:r>
              <a:rPr lang="en-US" dirty="0"/>
              <a:t> </a:t>
            </a:r>
            <a:r>
              <a:rPr lang="en-US" dirty="0" err="1"/>
              <a:t>có</a:t>
            </a:r>
            <a:r>
              <a:rPr lang="en-US" dirty="0"/>
              <a:t> </a:t>
            </a:r>
            <a:r>
              <a:rPr lang="en-US" dirty="0" err="1"/>
              <a:t>tụ</a:t>
            </a:r>
            <a:r>
              <a:rPr lang="en-US" dirty="0"/>
              <a:t> </a:t>
            </a:r>
            <a:r>
              <a:rPr lang="en-US" dirty="0" err="1"/>
              <a:t>nhôm</a:t>
            </a:r>
            <a:r>
              <a:rPr lang="en-US" dirty="0"/>
              <a:t> SMT </a:t>
            </a:r>
            <a:r>
              <a:rPr lang="en-US" dirty="0" err="1"/>
              <a:t>phù</a:t>
            </a:r>
            <a:r>
              <a:rPr lang="en-US" dirty="0"/>
              <a:t> </a:t>
            </a:r>
            <a:r>
              <a:rPr lang="en-US" dirty="0" err="1"/>
              <a:t>hợp</a:t>
            </a:r>
            <a:r>
              <a:rPr lang="en-US" dirty="0"/>
              <a:t> </a:t>
            </a:r>
            <a:r>
              <a:rPr lang="en-US" dirty="0" err="1"/>
              <a:t>với</a:t>
            </a:r>
            <a:r>
              <a:rPr lang="en-US" dirty="0"/>
              <a:t> </a:t>
            </a:r>
            <a:r>
              <a:rPr lang="en-US" dirty="0" err="1"/>
              <a:t>nhiệt</a:t>
            </a:r>
            <a:r>
              <a:rPr lang="en-US" dirty="0"/>
              <a:t> </a:t>
            </a:r>
            <a:r>
              <a:rPr lang="en-US" dirty="0" err="1"/>
              <a:t>độ</a:t>
            </a:r>
            <a:r>
              <a:rPr lang="en-US" dirty="0"/>
              <a:t> </a:t>
            </a:r>
            <a:r>
              <a:rPr lang="en-US" dirty="0" err="1"/>
              <a:t>hàn</a:t>
            </a:r>
            <a:r>
              <a:rPr lang="en-US" dirty="0"/>
              <a:t> </a:t>
            </a:r>
            <a:r>
              <a:rPr lang="en-US" dirty="0" err="1"/>
              <a:t>cao</a:t>
            </a:r>
            <a:r>
              <a:rPr lang="en-US" dirty="0"/>
              <a:t> </a:t>
            </a:r>
            <a:r>
              <a:rPr lang="en-US" dirty="0" err="1"/>
              <a:t>hơn</a:t>
            </a:r>
            <a:r>
              <a:rPr lang="en-US" dirty="0"/>
              <a:t> </a:t>
            </a:r>
            <a:r>
              <a:rPr lang="en-US" dirty="0" err="1"/>
              <a:t>theo</a:t>
            </a:r>
            <a:r>
              <a:rPr lang="en-US" dirty="0"/>
              <a:t> </a:t>
            </a:r>
            <a:r>
              <a:rPr lang="en-US" dirty="0" err="1"/>
              <a:t>yêu</a:t>
            </a:r>
            <a:r>
              <a:rPr lang="en-US" dirty="0"/>
              <a:t> </a:t>
            </a:r>
            <a:r>
              <a:rPr lang="en-US" dirty="0" err="1"/>
              <a:t>cầu</a:t>
            </a:r>
            <a:r>
              <a:rPr lang="en-US" dirty="0"/>
              <a:t> </a:t>
            </a:r>
            <a:r>
              <a:rPr lang="en-US" dirty="0" err="1"/>
              <a:t>của</a:t>
            </a:r>
            <a:r>
              <a:rPr lang="en-US" dirty="0"/>
              <a:t> </a:t>
            </a:r>
            <a:r>
              <a:rPr lang="en-US" dirty="0" err="1"/>
              <a:t>các</a:t>
            </a:r>
            <a:r>
              <a:rPr lang="en-US" dirty="0"/>
              <a:t> </a:t>
            </a:r>
            <a:r>
              <a:rPr lang="en-US" dirty="0" err="1"/>
              <a:t>quy</a:t>
            </a:r>
            <a:r>
              <a:rPr lang="en-US" dirty="0"/>
              <a:t> </a:t>
            </a:r>
            <a:r>
              <a:rPr lang="en-US" dirty="0" err="1"/>
              <a:t>trình</a:t>
            </a:r>
            <a:r>
              <a:rPr lang="en-US" dirty="0"/>
              <a:t> </a:t>
            </a:r>
            <a:r>
              <a:rPr lang="en-US" dirty="0" err="1"/>
              <a:t>không</a:t>
            </a:r>
            <a:r>
              <a:rPr lang="en-US" dirty="0"/>
              <a:t> </a:t>
            </a:r>
            <a:r>
              <a:rPr lang="en-US" dirty="0" err="1"/>
              <a:t>có</a:t>
            </a:r>
            <a:r>
              <a:rPr lang="en-US" dirty="0"/>
              <a:t> </a:t>
            </a:r>
            <a:r>
              <a:rPr lang="en-US" dirty="0" err="1"/>
              <a:t>Pb</a:t>
            </a:r>
            <a:r>
              <a:rPr lang="en-US" dirty="0"/>
              <a:t>.</a:t>
            </a:r>
            <a:endParaRPr lang="vi-VN" dirty="0"/>
          </a:p>
          <a:p>
            <a:pPr marL="0" indent="0">
              <a:buNone/>
            </a:pPr>
            <a:r>
              <a:rPr lang="en-US" dirty="0" err="1"/>
              <a:t>Lắp</a:t>
            </a:r>
            <a:r>
              <a:rPr lang="en-US" dirty="0"/>
              <a:t> </a:t>
            </a:r>
            <a:r>
              <a:rPr lang="en-US" dirty="0" err="1"/>
              <a:t>ráp</a:t>
            </a:r>
            <a:r>
              <a:rPr lang="en-US" dirty="0"/>
              <a:t> </a:t>
            </a:r>
            <a:r>
              <a:rPr lang="en-US" dirty="0" err="1"/>
              <a:t>hoặc</a:t>
            </a:r>
            <a:r>
              <a:rPr lang="en-US" dirty="0"/>
              <a:t> </a:t>
            </a:r>
            <a:r>
              <a:rPr lang="en-US" dirty="0" err="1"/>
              <a:t>xử</a:t>
            </a:r>
            <a:r>
              <a:rPr lang="en-US" dirty="0"/>
              <a:t> </a:t>
            </a:r>
            <a:r>
              <a:rPr lang="en-US" dirty="0" err="1"/>
              <a:t>lý</a:t>
            </a:r>
            <a:r>
              <a:rPr lang="en-US" dirty="0"/>
              <a:t> </a:t>
            </a:r>
            <a:r>
              <a:rPr lang="en-US" dirty="0" err="1"/>
              <a:t>không</a:t>
            </a:r>
            <a:r>
              <a:rPr lang="en-US" dirty="0"/>
              <a:t> </a:t>
            </a:r>
            <a:r>
              <a:rPr lang="en-US" dirty="0" err="1"/>
              <a:t>chính</a:t>
            </a:r>
            <a:r>
              <a:rPr lang="en-US" dirty="0"/>
              <a:t> </a:t>
            </a:r>
            <a:r>
              <a:rPr lang="en-US" dirty="0" err="1"/>
              <a:t>xác</a:t>
            </a:r>
            <a:r>
              <a:rPr lang="en-US" dirty="0"/>
              <a:t> </a:t>
            </a:r>
            <a:r>
              <a:rPr lang="en-US" dirty="0" err="1"/>
              <a:t>tụ</a:t>
            </a:r>
            <a:r>
              <a:rPr lang="en-US" dirty="0"/>
              <a:t> </a:t>
            </a:r>
            <a:r>
              <a:rPr lang="en-US" dirty="0" err="1"/>
              <a:t>điện</a:t>
            </a:r>
            <a:r>
              <a:rPr lang="en-US" dirty="0"/>
              <a:t> </a:t>
            </a:r>
            <a:r>
              <a:rPr lang="en-US" dirty="0" err="1"/>
              <a:t>cũng</a:t>
            </a:r>
            <a:r>
              <a:rPr lang="en-US" dirty="0"/>
              <a:t> </a:t>
            </a:r>
            <a:r>
              <a:rPr lang="en-US" dirty="0" err="1"/>
              <a:t>có</a:t>
            </a:r>
            <a:r>
              <a:rPr lang="en-US" dirty="0"/>
              <a:t> </a:t>
            </a:r>
            <a:r>
              <a:rPr lang="en-US" dirty="0" err="1"/>
              <a:t>thể</a:t>
            </a:r>
            <a:r>
              <a:rPr lang="en-US" dirty="0"/>
              <a:t> </a:t>
            </a:r>
            <a:r>
              <a:rPr lang="en-US" dirty="0" err="1"/>
              <a:t>làm</a:t>
            </a:r>
            <a:r>
              <a:rPr lang="en-US" dirty="0"/>
              <a:t> </a:t>
            </a:r>
            <a:r>
              <a:rPr lang="en-US" dirty="0" err="1"/>
              <a:t>hỏng</a:t>
            </a:r>
            <a:r>
              <a:rPr lang="en-US" dirty="0"/>
              <a:t> </a:t>
            </a:r>
            <a:r>
              <a:rPr lang="en-US" dirty="0" err="1"/>
              <a:t>chúng</a:t>
            </a:r>
            <a:r>
              <a:rPr lang="en-US" dirty="0"/>
              <a:t>. </a:t>
            </a:r>
            <a:r>
              <a:rPr lang="en-US" dirty="0" err="1"/>
              <a:t>Các</a:t>
            </a:r>
            <a:r>
              <a:rPr lang="en-US" dirty="0"/>
              <a:t> </a:t>
            </a:r>
            <a:r>
              <a:rPr lang="en-US" dirty="0" err="1"/>
              <a:t>tụ</a:t>
            </a:r>
            <a:r>
              <a:rPr lang="en-US" dirty="0"/>
              <a:t> </a:t>
            </a:r>
            <a:r>
              <a:rPr lang="en-US" dirty="0" err="1"/>
              <a:t>điện</a:t>
            </a:r>
            <a:r>
              <a:rPr lang="en-US" dirty="0"/>
              <a:t> </a:t>
            </a:r>
            <a:r>
              <a:rPr lang="en-US" dirty="0" err="1"/>
              <a:t>lớn</a:t>
            </a:r>
            <a:r>
              <a:rPr lang="en-US" dirty="0"/>
              <a:t> </a:t>
            </a:r>
            <a:r>
              <a:rPr lang="en-US" dirty="0" err="1"/>
              <a:t>có</a:t>
            </a:r>
            <a:r>
              <a:rPr lang="en-US" dirty="0"/>
              <a:t> </a:t>
            </a:r>
            <a:r>
              <a:rPr lang="en-US" dirty="0" err="1"/>
              <a:t>thể</a:t>
            </a:r>
            <a:r>
              <a:rPr lang="en-US" dirty="0"/>
              <a:t> </a:t>
            </a:r>
            <a:r>
              <a:rPr lang="en-US" dirty="0" err="1"/>
              <a:t>được</a:t>
            </a:r>
            <a:r>
              <a:rPr lang="en-US" dirty="0"/>
              <a:t> </a:t>
            </a:r>
            <a:r>
              <a:rPr lang="en-US" dirty="0" err="1"/>
              <a:t>sử</a:t>
            </a:r>
            <a:r>
              <a:rPr lang="en-US" dirty="0"/>
              <a:t> </a:t>
            </a:r>
            <a:r>
              <a:rPr lang="en-US" dirty="0" err="1"/>
              <a:t>dụng</a:t>
            </a:r>
            <a:r>
              <a:rPr lang="en-US" dirty="0"/>
              <a:t> </a:t>
            </a:r>
            <a:r>
              <a:rPr lang="en-US" dirty="0" err="1"/>
              <a:t>không</a:t>
            </a:r>
            <a:r>
              <a:rPr lang="en-US" dirty="0"/>
              <a:t> </a:t>
            </a:r>
            <a:r>
              <a:rPr lang="en-US" dirty="0" err="1"/>
              <a:t>đúng</a:t>
            </a:r>
            <a:r>
              <a:rPr lang="en-US" dirty="0"/>
              <a:t> </a:t>
            </a:r>
            <a:r>
              <a:rPr lang="en-US" dirty="0" err="1"/>
              <a:t>cách</a:t>
            </a:r>
            <a:r>
              <a:rPr lang="en-US" dirty="0"/>
              <a:t> </a:t>
            </a:r>
            <a:r>
              <a:rPr lang="en-US" dirty="0" err="1"/>
              <a:t>như</a:t>
            </a:r>
            <a:r>
              <a:rPr lang="en-US" dirty="0"/>
              <a:t> </a:t>
            </a:r>
            <a:r>
              <a:rPr lang="en-US" dirty="0" err="1"/>
              <a:t>các</a:t>
            </a:r>
            <a:r>
              <a:rPr lang="en-US" dirty="0"/>
              <a:t> </a:t>
            </a:r>
            <a:r>
              <a:rPr lang="en-US" dirty="0" err="1"/>
              <a:t>tay</a:t>
            </a:r>
            <a:r>
              <a:rPr lang="en-US" dirty="0"/>
              <a:t> </a:t>
            </a:r>
            <a:r>
              <a:rPr lang="en-US" dirty="0" err="1"/>
              <a:t>cầm</a:t>
            </a:r>
            <a:r>
              <a:rPr lang="en-US" dirty="0"/>
              <a:t> </a:t>
            </a:r>
            <a:r>
              <a:rPr lang="en-US" dirty="0" err="1"/>
              <a:t>cho</a:t>
            </a:r>
            <a:r>
              <a:rPr lang="en-US" dirty="0"/>
              <a:t> </a:t>
            </a:r>
            <a:r>
              <a:rPr lang="en-US" dirty="0" err="1"/>
              <a:t>bo</a:t>
            </a:r>
            <a:r>
              <a:rPr lang="en-US" dirty="0"/>
              <a:t> </a:t>
            </a:r>
            <a:r>
              <a:rPr lang="en-US" dirty="0" err="1"/>
              <a:t>mạch</a:t>
            </a:r>
            <a:r>
              <a:rPr lang="en-US" dirty="0"/>
              <a:t>, </a:t>
            </a:r>
            <a:r>
              <a:rPr lang="en-US" dirty="0" err="1"/>
              <a:t>có</a:t>
            </a:r>
            <a:r>
              <a:rPr lang="en-US" dirty="0"/>
              <a:t> </a:t>
            </a:r>
            <a:r>
              <a:rPr lang="en-US" dirty="0" err="1"/>
              <a:t>thể</a:t>
            </a:r>
            <a:r>
              <a:rPr lang="en-US" dirty="0"/>
              <a:t> </a:t>
            </a:r>
            <a:r>
              <a:rPr lang="en-US" dirty="0" err="1"/>
              <a:t>gây</a:t>
            </a:r>
            <a:r>
              <a:rPr lang="en-US" dirty="0"/>
              <a:t> </a:t>
            </a:r>
            <a:r>
              <a:rPr lang="en-US" dirty="0" err="1"/>
              <a:t>hư</a:t>
            </a:r>
            <a:r>
              <a:rPr lang="en-US" dirty="0"/>
              <a:t> </a:t>
            </a:r>
            <a:r>
              <a:rPr lang="en-US" dirty="0" err="1"/>
              <a:t>hỏng</a:t>
            </a:r>
            <a:r>
              <a:rPr lang="en-US" dirty="0"/>
              <a:t> </a:t>
            </a:r>
            <a:r>
              <a:rPr lang="en-US" dirty="0" err="1"/>
              <a:t>bên</a:t>
            </a:r>
            <a:r>
              <a:rPr lang="en-US" dirty="0"/>
              <a:t> </a:t>
            </a:r>
            <a:r>
              <a:rPr lang="en-US" dirty="0" err="1"/>
              <a:t>trong</a:t>
            </a:r>
            <a:r>
              <a:rPr lang="en-US" dirty="0"/>
              <a:t>.</a:t>
            </a:r>
            <a:endParaRPr lang="vi-VN" dirty="0"/>
          </a:p>
          <a:p>
            <a:pPr marL="0" indent="0">
              <a:buNone/>
            </a:pPr>
            <a:endParaRPr lang="vi-VN" dirty="0"/>
          </a:p>
        </p:txBody>
      </p:sp>
      <p:sp>
        <p:nvSpPr>
          <p:cNvPr id="5" name="Title 1"/>
          <p:cNvSpPr txBox="1">
            <a:spLocks/>
          </p:cNvSpPr>
          <p:nvPr/>
        </p:nvSpPr>
        <p:spPr>
          <a:xfrm>
            <a:off x="1403648" y="332656"/>
            <a:ext cx="6840760" cy="706090"/>
          </a:xfrm>
          <a:prstGeom prst="rect">
            <a:avLst/>
          </a:prstGeom>
          <a:solidFill>
            <a:srgbClr val="FFFF00"/>
          </a:solidFill>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b="1" dirty="0" smtClean="0">
                <a:solidFill>
                  <a:srgbClr val="00B050"/>
                </a:solidFill>
              </a:rPr>
              <a:t>3. </a:t>
            </a:r>
            <a:r>
              <a:rPr lang="vi-VN" b="1" dirty="0">
                <a:solidFill>
                  <a:srgbClr val="00B050"/>
                </a:solidFill>
              </a:rPr>
              <a:t>N</a:t>
            </a:r>
            <a:r>
              <a:rPr lang="vi-VN" b="1" dirty="0" smtClean="0">
                <a:solidFill>
                  <a:srgbClr val="00B050"/>
                </a:solidFill>
              </a:rPr>
              <a:t>hững hư hỏng thường gặp</a:t>
            </a:r>
            <a:endParaRPr lang="vi-VN" dirty="0"/>
          </a:p>
        </p:txBody>
      </p:sp>
    </p:spTree>
    <p:extLst>
      <p:ext uri="{BB962C8B-B14F-4D97-AF65-F5344CB8AC3E}">
        <p14:creationId xmlns:p14="http://schemas.microsoft.com/office/powerpoint/2010/main" val="8144094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60648"/>
            <a:ext cx="7344816" cy="706090"/>
          </a:xfrm>
          <a:solidFill>
            <a:srgbClr val="FFFF00"/>
          </a:solidFill>
        </p:spPr>
        <p:txBody>
          <a:bodyPr>
            <a:normAutofit fontScale="90000"/>
          </a:bodyPr>
          <a:lstStyle/>
          <a:p>
            <a:r>
              <a:rPr lang="vi-VN" b="1" dirty="0">
                <a:solidFill>
                  <a:srgbClr val="00B050"/>
                </a:solidFill>
              </a:rPr>
              <a:t>3. Những hư hỏng thường gặp</a:t>
            </a:r>
            <a:endParaRPr lang="vi-VN" dirty="0"/>
          </a:p>
        </p:txBody>
      </p:sp>
      <p:sp>
        <p:nvSpPr>
          <p:cNvPr id="4" name="Content Placeholder 3"/>
          <p:cNvSpPr>
            <a:spLocks noGrp="1"/>
          </p:cNvSpPr>
          <p:nvPr>
            <p:ph idx="1"/>
          </p:nvPr>
        </p:nvSpPr>
        <p:spPr>
          <a:xfrm>
            <a:off x="472628" y="908720"/>
            <a:ext cx="8491860" cy="720080"/>
          </a:xfrm>
        </p:spPr>
        <p:txBody>
          <a:bodyPr/>
          <a:lstStyle/>
          <a:p>
            <a:pPr marL="0" indent="0">
              <a:buNone/>
            </a:pPr>
            <a:r>
              <a:rPr lang="vi-VN" b="1" dirty="0" smtClean="0"/>
              <a:t>3.4 </a:t>
            </a:r>
            <a:r>
              <a:rPr lang="vi-VN" b="1" dirty="0"/>
              <a:t>Hư hỏng trong quá trình sử dụng</a:t>
            </a:r>
          </a:p>
          <a:p>
            <a:pPr marL="0" indent="0">
              <a:buNone/>
            </a:pPr>
            <a:endParaRPr lang="vi-VN" dirty="0"/>
          </a:p>
        </p:txBody>
      </p:sp>
      <p:sp>
        <p:nvSpPr>
          <p:cNvPr id="26" name="Content Placeholder 3"/>
          <p:cNvSpPr txBox="1">
            <a:spLocks/>
          </p:cNvSpPr>
          <p:nvPr/>
        </p:nvSpPr>
        <p:spPr>
          <a:xfrm>
            <a:off x="251520" y="1556792"/>
            <a:ext cx="8892480" cy="49685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sz="2400" dirty="0" smtClean="0">
                <a:latin typeface="+mj-lt"/>
              </a:rPr>
              <a:t>Thường </a:t>
            </a:r>
            <a:r>
              <a:rPr lang="vi-VN" sz="2400" dirty="0">
                <a:latin typeface="+mj-lt"/>
              </a:rPr>
              <a:t>thì tuổi thọ của tụ điện dài hơn bản thân ứng dụng. </a:t>
            </a:r>
          </a:p>
          <a:p>
            <a:pPr marL="0" indent="0">
              <a:buNone/>
            </a:pPr>
            <a:r>
              <a:rPr lang="vi-VN" sz="2400" dirty="0">
                <a:latin typeface="+mj-lt"/>
              </a:rPr>
              <a:t>Các cơ chế hỏng hóc trong các tụ điện thường gây ra bởi hiệu ứng hóa học của điện môi và là một hàm của thời gian nhiệt độ và mức điện áp. </a:t>
            </a:r>
            <a:r>
              <a:rPr lang="vi-VN" sz="2400" b="1" dirty="0" smtClean="0">
                <a:latin typeface="+mj-lt"/>
              </a:rPr>
              <a:t>Quy </a:t>
            </a:r>
            <a:r>
              <a:rPr lang="vi-VN" sz="2400" b="1" dirty="0">
                <a:latin typeface="+mj-lt"/>
              </a:rPr>
              <a:t>trình suy thoái hóa chất theo thời gian, nhiệt độ tăng gấp đôi cho mỗi </a:t>
            </a:r>
            <a:r>
              <a:rPr lang="vi-VN" sz="2400" b="1" dirty="0" smtClean="0">
                <a:latin typeface="+mj-lt"/>
              </a:rPr>
              <a:t>tăng </a:t>
            </a:r>
            <a:r>
              <a:rPr lang="vi-VN" sz="2400" b="1" dirty="0">
                <a:latin typeface="+mj-lt"/>
              </a:rPr>
              <a:t>10</a:t>
            </a:r>
            <a:r>
              <a:rPr lang="vi-VN" sz="2400" b="1" baseline="30000" dirty="0">
                <a:latin typeface="+mj-lt"/>
              </a:rPr>
              <a:t>0</a:t>
            </a:r>
            <a:r>
              <a:rPr lang="vi-VN" sz="2400" b="1" dirty="0">
                <a:latin typeface="+mj-lt"/>
              </a:rPr>
              <a:t>C (tức là, tỷ lệ hư hỏng ở 100</a:t>
            </a:r>
            <a:r>
              <a:rPr lang="vi-VN" sz="2400" b="1" baseline="30000" dirty="0">
                <a:latin typeface="+mj-lt"/>
              </a:rPr>
              <a:t>0</a:t>
            </a:r>
            <a:r>
              <a:rPr lang="vi-VN" sz="2400" b="1" dirty="0">
                <a:latin typeface="+mj-lt"/>
              </a:rPr>
              <a:t>C sẽ gấp đôi tỷ lệ hư hỏng ở 90</a:t>
            </a:r>
            <a:r>
              <a:rPr lang="vi-VN" sz="2400" b="1" baseline="30000" dirty="0">
                <a:latin typeface="+mj-lt"/>
              </a:rPr>
              <a:t>0</a:t>
            </a:r>
            <a:r>
              <a:rPr lang="vi-VN" sz="2400" b="1" dirty="0">
                <a:latin typeface="+mj-lt"/>
              </a:rPr>
              <a:t>C</a:t>
            </a:r>
            <a:r>
              <a:rPr lang="vi-VN" sz="2400" b="1" dirty="0" smtClean="0">
                <a:latin typeface="+mj-lt"/>
              </a:rPr>
              <a:t>).</a:t>
            </a:r>
            <a:r>
              <a:rPr lang="vi-VN" sz="2400" dirty="0" smtClean="0">
                <a:latin typeface="+mj-lt"/>
              </a:rPr>
              <a:t> </a:t>
            </a:r>
          </a:p>
          <a:p>
            <a:pPr marL="0" indent="0">
              <a:buNone/>
            </a:pPr>
            <a:r>
              <a:rPr lang="vi-VN" sz="2400" dirty="0">
                <a:latin typeface="+mj-lt"/>
              </a:rPr>
              <a:t>Một cơ chế hư hỏng điển hình đối với tụ điện phân nhôm là thông hơi an toàn. Mục đích của lỗ thông hơi an toàn là giải phóng áp suất bên trong và ngăn chặn các vụ nổ oxy và hydro tự do có thể xảy </a:t>
            </a:r>
            <a:r>
              <a:rPr lang="vi-VN" sz="2400" dirty="0" smtClean="0">
                <a:latin typeface="+mj-lt"/>
              </a:rPr>
              <a:t>ra. Khi có hiện tượng hở lỗ thông hơi, </a:t>
            </a:r>
            <a:r>
              <a:rPr lang="vi-VN" sz="2400" dirty="0">
                <a:latin typeface="+mj-lt"/>
              </a:rPr>
              <a:t>chất điện phân bốc hơi, dẫn đến hư hỏng sớm do giảm điện dung và </a:t>
            </a:r>
            <a:r>
              <a:rPr lang="vi-VN" sz="2400" dirty="0" smtClean="0">
                <a:latin typeface="+mj-lt"/>
              </a:rPr>
              <a:t>khả năng chịu điện áp của điện môi. </a:t>
            </a:r>
          </a:p>
          <a:p>
            <a:pPr marL="0" indent="0">
              <a:buNone/>
            </a:pPr>
            <a:r>
              <a:rPr lang="vi-VN" sz="2400" dirty="0" smtClean="0">
                <a:latin typeface="+mj-lt"/>
              </a:rPr>
              <a:t>Hư hỏng khi điện áp quá cao, vì năng lượng tích lũy của tụ là E = CU</a:t>
            </a:r>
            <a:r>
              <a:rPr lang="vi-VN" sz="2400" baseline="30000" dirty="0" smtClean="0">
                <a:latin typeface="+mj-lt"/>
              </a:rPr>
              <a:t>2</a:t>
            </a:r>
            <a:r>
              <a:rPr lang="vi-VN" sz="2400" dirty="0" smtClean="0">
                <a:latin typeface="+mj-lt"/>
              </a:rPr>
              <a:t>/2, điện áp cao quá năng lượng lớn quá dẫn đến nổ tụ.</a:t>
            </a:r>
            <a:endParaRPr lang="vi-VN" sz="2400" dirty="0">
              <a:latin typeface="+mj-lt"/>
            </a:endParaRPr>
          </a:p>
        </p:txBody>
      </p:sp>
    </p:spTree>
    <p:extLst>
      <p:ext uri="{BB962C8B-B14F-4D97-AF65-F5344CB8AC3E}">
        <p14:creationId xmlns:p14="http://schemas.microsoft.com/office/powerpoint/2010/main" val="12234602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60648"/>
            <a:ext cx="7488832" cy="706090"/>
          </a:xfrm>
          <a:solidFill>
            <a:srgbClr val="FFFF00"/>
          </a:solidFill>
        </p:spPr>
        <p:txBody>
          <a:bodyPr>
            <a:normAutofit fontScale="90000"/>
          </a:bodyPr>
          <a:lstStyle/>
          <a:p>
            <a:r>
              <a:rPr lang="vi-VN" b="1" dirty="0">
                <a:solidFill>
                  <a:srgbClr val="00B050"/>
                </a:solidFill>
              </a:rPr>
              <a:t>3. Những hư hỏng thường gặp</a:t>
            </a:r>
            <a:endParaRPr lang="vi-VN" dirty="0"/>
          </a:p>
        </p:txBody>
      </p:sp>
      <p:sp>
        <p:nvSpPr>
          <p:cNvPr id="4" name="Content Placeholder 3"/>
          <p:cNvSpPr>
            <a:spLocks noGrp="1"/>
          </p:cNvSpPr>
          <p:nvPr>
            <p:ph idx="1"/>
          </p:nvPr>
        </p:nvSpPr>
        <p:spPr>
          <a:xfrm>
            <a:off x="472628" y="908720"/>
            <a:ext cx="8491860" cy="720080"/>
          </a:xfrm>
        </p:spPr>
        <p:txBody>
          <a:bodyPr/>
          <a:lstStyle/>
          <a:p>
            <a:pPr marL="0" indent="0">
              <a:buNone/>
            </a:pPr>
            <a:r>
              <a:rPr lang="en-US" b="1" dirty="0" smtClean="0"/>
              <a:t>3.5 </a:t>
            </a:r>
            <a:r>
              <a:rPr lang="en-US" b="1" dirty="0" err="1"/>
              <a:t>Hư</a:t>
            </a:r>
            <a:r>
              <a:rPr lang="en-US" b="1" dirty="0"/>
              <a:t> </a:t>
            </a:r>
            <a:r>
              <a:rPr lang="en-US" b="1" dirty="0" err="1"/>
              <a:t>hỏng</a:t>
            </a:r>
            <a:r>
              <a:rPr lang="en-US" b="1" dirty="0"/>
              <a:t> do </a:t>
            </a:r>
            <a:r>
              <a:rPr lang="en-US" b="1" dirty="0" err="1"/>
              <a:t>năng</a:t>
            </a:r>
            <a:r>
              <a:rPr lang="en-US" b="1" dirty="0"/>
              <a:t> </a:t>
            </a:r>
            <a:r>
              <a:rPr lang="en-US" b="1" dirty="0" err="1"/>
              <a:t>lượng</a:t>
            </a:r>
            <a:r>
              <a:rPr lang="en-US" b="1" dirty="0"/>
              <a:t> </a:t>
            </a:r>
            <a:r>
              <a:rPr lang="en-US" b="1" dirty="0" err="1"/>
              <a:t>cao</a:t>
            </a:r>
            <a:endParaRPr lang="vi-VN" b="1" dirty="0"/>
          </a:p>
          <a:p>
            <a:pPr marL="0" indent="0">
              <a:buNone/>
            </a:pPr>
            <a:endParaRPr lang="vi-VN" dirty="0"/>
          </a:p>
        </p:txBody>
      </p:sp>
      <p:sp>
        <p:nvSpPr>
          <p:cNvPr id="26" name="Content Placeholder 3"/>
          <p:cNvSpPr txBox="1">
            <a:spLocks/>
          </p:cNvSpPr>
          <p:nvPr/>
        </p:nvSpPr>
        <p:spPr>
          <a:xfrm>
            <a:off x="467544" y="1556792"/>
            <a:ext cx="8491860" cy="49685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err="1" smtClean="0">
                <a:latin typeface="Times New Roman" pitchFamily="18" charset="0"/>
                <a:cs typeface="Times New Roman" pitchFamily="18" charset="0"/>
              </a:rPr>
              <a:t>Tụ</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phản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nổ</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tụ</a:t>
            </a:r>
            <a:r>
              <a:rPr lang="en-US"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a:p>
            <a:pPr marL="0" indent="0">
              <a:buNone/>
            </a:pP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loại</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gia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ly</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a:p>
            <a:pPr marL="0" indent="0">
              <a:buNone/>
            </a:pPr>
            <a:r>
              <a:rPr lang="en-US" sz="2400" dirty="0" err="1">
                <a:latin typeface="Times New Roman" pitchFamily="18" charset="0"/>
                <a:cs typeface="Times New Roman" pitchFamily="18" charset="0"/>
              </a:rPr>
              <a:t>Nếu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dòng</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bay </a:t>
            </a:r>
            <a:r>
              <a:rPr lang="en-US" sz="2400" dirty="0" err="1">
                <a:latin typeface="Times New Roman" pitchFamily="18" charset="0"/>
                <a:cs typeface="Times New Roman" pitchFamily="18" charset="0"/>
              </a:rPr>
              <a:t>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xúc</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phim</a:t>
            </a:r>
            <a:r>
              <a:rPr lang="en-US" sz="2400" dirty="0" smtClean="0">
                <a:latin typeface="Times New Roman" pitchFamily="18" charset="0"/>
                <a:cs typeface="Times New Roman" pitchFamily="18" charset="0"/>
              </a:rPr>
              <a:t>/foil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dU</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dt</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vô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loại</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cấu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trúc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tiếp</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phức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dU</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dt</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cấp</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2288441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260648"/>
            <a:ext cx="6840760" cy="706090"/>
          </a:xfrm>
          <a:solidFill>
            <a:srgbClr val="FFFF00"/>
          </a:solidFill>
        </p:spPr>
        <p:txBody>
          <a:bodyPr>
            <a:normAutofit fontScale="90000"/>
          </a:bodyPr>
          <a:lstStyle/>
          <a:p>
            <a:r>
              <a:rPr lang="vi-VN" b="1" dirty="0">
                <a:solidFill>
                  <a:srgbClr val="00B050"/>
                </a:solidFill>
              </a:rPr>
              <a:t>3. Những hư hỏng thường gặp</a:t>
            </a:r>
            <a:endParaRPr lang="vi-VN" dirty="0"/>
          </a:p>
        </p:txBody>
      </p:sp>
      <p:sp>
        <p:nvSpPr>
          <p:cNvPr id="4" name="Content Placeholder 3"/>
          <p:cNvSpPr>
            <a:spLocks noGrp="1"/>
          </p:cNvSpPr>
          <p:nvPr>
            <p:ph idx="1"/>
          </p:nvPr>
        </p:nvSpPr>
        <p:spPr>
          <a:xfrm>
            <a:off x="472628" y="908720"/>
            <a:ext cx="8491860" cy="720080"/>
          </a:xfrm>
        </p:spPr>
        <p:txBody>
          <a:bodyPr/>
          <a:lstStyle/>
          <a:p>
            <a:pPr marL="0" indent="0">
              <a:buNone/>
            </a:pPr>
            <a:r>
              <a:rPr lang="en-US" b="1" dirty="0" smtClean="0"/>
              <a:t>3.6 </a:t>
            </a:r>
            <a:r>
              <a:rPr lang="en-US" b="1" dirty="0" err="1"/>
              <a:t>Hư</a:t>
            </a:r>
            <a:r>
              <a:rPr lang="en-US" b="1" dirty="0"/>
              <a:t> </a:t>
            </a:r>
            <a:r>
              <a:rPr lang="en-US" b="1" dirty="0" err="1"/>
              <a:t>hỏng</a:t>
            </a:r>
            <a:r>
              <a:rPr lang="en-US" b="1" dirty="0"/>
              <a:t> do </a:t>
            </a:r>
            <a:r>
              <a:rPr lang="en-US" b="1" dirty="0" err="1"/>
              <a:t>nhiệt</a:t>
            </a:r>
            <a:r>
              <a:rPr lang="en-US" b="1" dirty="0"/>
              <a:t> </a:t>
            </a:r>
            <a:r>
              <a:rPr lang="en-US" b="1" dirty="0" err="1"/>
              <a:t>độ</a:t>
            </a:r>
            <a:r>
              <a:rPr lang="en-US" b="1" dirty="0"/>
              <a:t> </a:t>
            </a:r>
            <a:r>
              <a:rPr lang="en-US" b="1" dirty="0" err="1"/>
              <a:t>cao</a:t>
            </a:r>
            <a:endParaRPr lang="vi-VN" b="1" dirty="0"/>
          </a:p>
          <a:p>
            <a:pPr marL="0" indent="0">
              <a:buNone/>
            </a:pPr>
            <a:endParaRPr lang="vi-VN" dirty="0"/>
          </a:p>
        </p:txBody>
      </p:sp>
      <p:sp>
        <p:nvSpPr>
          <p:cNvPr id="26" name="Content Placeholder 3"/>
          <p:cNvSpPr txBox="1">
            <a:spLocks/>
          </p:cNvSpPr>
          <p:nvPr/>
        </p:nvSpPr>
        <p:spPr>
          <a:xfrm>
            <a:off x="467544" y="1556792"/>
            <a:ext cx="8491860" cy="49685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err="1" smtClean="0">
                <a:latin typeface="Times New Roman" pitchFamily="18" charset="0"/>
                <a:cs typeface="Times New Roman" pitchFamily="18" charset="0"/>
              </a:rPr>
              <a:t>Nhiệt</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mạch</a:t>
            </a:r>
            <a:r>
              <a:rPr lang="en-US" sz="2400" dirty="0">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tụ</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điện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không</a:t>
            </a:r>
            <a:r>
              <a:rPr lang="en-US" sz="2400" dirty="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nên</a:t>
            </a:r>
            <a:r>
              <a:rPr lang="en-US" sz="2400" dirty="0" smtClean="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gắn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gần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nguồn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nhiệt</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a:p>
            <a:pPr marL="0" indent="0">
              <a:buNone/>
            </a:pPr>
            <a:r>
              <a:rPr lang="en-US" sz="2400" dirty="0" err="1">
                <a:latin typeface="Times New Roman" pitchFamily="18" charset="0"/>
                <a:cs typeface="Times New Roman" pitchFamily="18" charset="0"/>
              </a:rPr>
              <a:t>Điều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biệt</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tụ</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nhôm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tấm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chắn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nắp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đẩy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hóc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thọ</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ngắn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lỗ</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thiết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kế</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nên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sử</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dụng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các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tụ</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điện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có</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tổn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thất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thấp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hơn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kích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thước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lớn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hơn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hoặc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nhiệt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độ</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cao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hơn</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a:p>
            <a:pPr marL="0" indent="0">
              <a:buNone/>
            </a:pPr>
            <a:r>
              <a:rPr lang="en-US" sz="2400" dirty="0">
                <a:latin typeface="Times New Roman" pitchFamily="18" charset="0"/>
                <a:cs typeface="Times New Roman" pitchFamily="18" charset="0"/>
              </a:rPr>
              <a:t> </a:t>
            </a:r>
            <a:endParaRPr lang="vi-VN" sz="2400" dirty="0">
              <a:latin typeface="Times New Roman" pitchFamily="18" charset="0"/>
              <a:cs typeface="Times New Roman" pitchFamily="18" charset="0"/>
            </a:endParaRPr>
          </a:p>
          <a:p>
            <a:pPr marL="0" indent="0">
              <a:buNone/>
            </a:pP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228844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332656"/>
            <a:ext cx="4680520" cy="706090"/>
          </a:xfrm>
          <a:solidFill>
            <a:srgbClr val="FFFF00"/>
          </a:solidFill>
        </p:spPr>
        <p:txBody>
          <a:bodyPr>
            <a:normAutofit/>
          </a:bodyPr>
          <a:lstStyle/>
          <a:p>
            <a:r>
              <a:rPr lang="vi-VN" sz="4000" b="1" dirty="0">
                <a:solidFill>
                  <a:srgbClr val="00B050"/>
                </a:solidFill>
              </a:rPr>
              <a:t>1. Khái quát về tụ</a:t>
            </a:r>
          </a:p>
        </p:txBody>
      </p:sp>
      <p:sp>
        <p:nvSpPr>
          <p:cNvPr id="4" name="Content Placeholder 3"/>
          <p:cNvSpPr>
            <a:spLocks noGrp="1"/>
          </p:cNvSpPr>
          <p:nvPr>
            <p:ph idx="1"/>
          </p:nvPr>
        </p:nvSpPr>
        <p:spPr>
          <a:xfrm>
            <a:off x="472628" y="908720"/>
            <a:ext cx="7408168" cy="820687"/>
          </a:xfrm>
        </p:spPr>
        <p:txBody>
          <a:bodyPr>
            <a:normAutofit/>
          </a:bodyPr>
          <a:lstStyle/>
          <a:p>
            <a:pPr marL="0" indent="0">
              <a:buNone/>
            </a:pPr>
            <a:r>
              <a:rPr lang="vi-VN" b="1" dirty="0" smtClean="0"/>
              <a:t>1.2</a:t>
            </a:r>
            <a:r>
              <a:rPr lang="vi-VN" b="1" dirty="0"/>
              <a:t>. Điện dung và ký hiệu của tụ </a:t>
            </a:r>
            <a:r>
              <a:rPr lang="vi-VN" b="1" dirty="0" smtClean="0"/>
              <a:t>điện</a:t>
            </a:r>
            <a:endParaRPr lang="vi-VN" b="1" dirty="0"/>
          </a:p>
        </p:txBody>
      </p:sp>
      <p:sp>
        <p:nvSpPr>
          <p:cNvPr id="25" name="Content Placeholder 3"/>
          <p:cNvSpPr txBox="1">
            <a:spLocks/>
          </p:cNvSpPr>
          <p:nvPr/>
        </p:nvSpPr>
        <p:spPr>
          <a:xfrm>
            <a:off x="467544" y="1700808"/>
            <a:ext cx="8064896" cy="468052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dirty="0" smtClean="0">
                <a:latin typeface="+mj-lt"/>
              </a:rPr>
              <a:t>Điện </a:t>
            </a:r>
            <a:r>
              <a:rPr lang="vi-VN" dirty="0">
                <a:latin typeface="+mj-lt"/>
              </a:rPr>
              <a:t>dung : Là đại lượng nói lên khả năng tích điện trên hai bản cực của tụ điện, điện dung của tụ điện phụ thuộc vào diện tích bản cực, vật liệu làm chất điện môi và khoảng cách giữ hai bản cực theo công thức</a:t>
            </a:r>
          </a:p>
          <a:p>
            <a:pPr marL="0" indent="0">
              <a:buNone/>
            </a:pPr>
            <a:r>
              <a:rPr lang="vi-VN" dirty="0">
                <a:latin typeface="+mj-lt"/>
              </a:rPr>
              <a:t>C = ξ . S / d</a:t>
            </a:r>
          </a:p>
          <a:p>
            <a:pPr marL="0" indent="0">
              <a:buNone/>
            </a:pPr>
            <a:r>
              <a:rPr lang="vi-VN" dirty="0">
                <a:latin typeface="+mj-lt"/>
              </a:rPr>
              <a:t>Trong đó </a:t>
            </a:r>
            <a:r>
              <a:rPr lang="en-US" dirty="0">
                <a:latin typeface="+mj-lt"/>
              </a:rPr>
              <a:t>:</a:t>
            </a:r>
            <a:endParaRPr lang="vi-VN" dirty="0">
              <a:latin typeface="+mj-lt"/>
            </a:endParaRPr>
          </a:p>
          <a:p>
            <a:r>
              <a:rPr lang="vi-VN" dirty="0">
                <a:latin typeface="+mj-lt"/>
              </a:rPr>
              <a:t>C : là điện dung tụ điện , đơn vị là Fara (F)</a:t>
            </a:r>
          </a:p>
          <a:p>
            <a:r>
              <a:rPr lang="vi-VN" dirty="0">
                <a:latin typeface="+mj-lt"/>
              </a:rPr>
              <a:t>ξ : Là hằng số điện môi của lớp cách điện.</a:t>
            </a:r>
          </a:p>
          <a:p>
            <a:r>
              <a:rPr lang="vi-VN" dirty="0">
                <a:latin typeface="+mj-lt"/>
              </a:rPr>
              <a:t>d : là chiều dày của lớp cách điện.</a:t>
            </a:r>
          </a:p>
          <a:p>
            <a:r>
              <a:rPr lang="vi-VN" dirty="0">
                <a:latin typeface="+mj-lt"/>
              </a:rPr>
              <a:t>S : là diện tích bản cực của tụ điện.</a:t>
            </a:r>
          </a:p>
          <a:p>
            <a:pPr marL="0" indent="0">
              <a:buNone/>
            </a:pPr>
            <a:r>
              <a:rPr lang="en-US" dirty="0" err="1">
                <a:latin typeface="+mj-lt"/>
              </a:rPr>
              <a:t>Điện</a:t>
            </a:r>
            <a:r>
              <a:rPr lang="en-US" dirty="0">
                <a:latin typeface="+mj-lt"/>
              </a:rPr>
              <a:t> dung </a:t>
            </a:r>
            <a:r>
              <a:rPr lang="en-US" dirty="0" err="1">
                <a:latin typeface="+mj-lt"/>
              </a:rPr>
              <a:t>của</a:t>
            </a:r>
            <a:r>
              <a:rPr lang="en-US" dirty="0">
                <a:latin typeface="+mj-lt"/>
              </a:rPr>
              <a:t> </a:t>
            </a:r>
            <a:r>
              <a:rPr lang="en-US" dirty="0" err="1">
                <a:latin typeface="+mj-lt"/>
              </a:rPr>
              <a:t>điện</a:t>
            </a:r>
            <a:r>
              <a:rPr lang="en-US" dirty="0">
                <a:latin typeface="+mj-lt"/>
              </a:rPr>
              <a:t> </a:t>
            </a:r>
            <a:r>
              <a:rPr lang="en-US" dirty="0" err="1">
                <a:latin typeface="+mj-lt"/>
              </a:rPr>
              <a:t>trường</a:t>
            </a:r>
            <a:r>
              <a:rPr lang="en-US" dirty="0">
                <a:latin typeface="+mj-lt"/>
              </a:rPr>
              <a:t> C = Q/U</a:t>
            </a:r>
            <a:endParaRPr lang="vi-VN" dirty="0">
              <a:latin typeface="+mj-lt"/>
            </a:endParaRPr>
          </a:p>
        </p:txBody>
      </p:sp>
    </p:spTree>
    <p:extLst>
      <p:ext uri="{BB962C8B-B14F-4D97-AF65-F5344CB8AC3E}">
        <p14:creationId xmlns:p14="http://schemas.microsoft.com/office/powerpoint/2010/main" val="34594202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260648"/>
            <a:ext cx="6840760" cy="706090"/>
          </a:xfrm>
          <a:solidFill>
            <a:srgbClr val="FFFF00"/>
          </a:solidFill>
        </p:spPr>
        <p:txBody>
          <a:bodyPr>
            <a:normAutofit fontScale="90000"/>
          </a:bodyPr>
          <a:lstStyle/>
          <a:p>
            <a:r>
              <a:rPr lang="vi-VN" b="1" dirty="0">
                <a:solidFill>
                  <a:srgbClr val="00B050"/>
                </a:solidFill>
              </a:rPr>
              <a:t>3. Những hư hỏng thường gặp</a:t>
            </a:r>
            <a:endParaRPr lang="vi-VN" dirty="0"/>
          </a:p>
        </p:txBody>
      </p:sp>
      <p:sp>
        <p:nvSpPr>
          <p:cNvPr id="4" name="Content Placeholder 3"/>
          <p:cNvSpPr>
            <a:spLocks noGrp="1"/>
          </p:cNvSpPr>
          <p:nvPr>
            <p:ph idx="1"/>
          </p:nvPr>
        </p:nvSpPr>
        <p:spPr>
          <a:xfrm>
            <a:off x="472628" y="908720"/>
            <a:ext cx="8491860" cy="720080"/>
          </a:xfrm>
        </p:spPr>
        <p:txBody>
          <a:bodyPr/>
          <a:lstStyle/>
          <a:p>
            <a:pPr marL="0" indent="0">
              <a:buNone/>
            </a:pPr>
            <a:r>
              <a:rPr lang="en-US" b="1" dirty="0" smtClean="0"/>
              <a:t>3.7 </a:t>
            </a:r>
            <a:r>
              <a:rPr lang="en-US" b="1" dirty="0" err="1"/>
              <a:t>Hao</a:t>
            </a:r>
            <a:r>
              <a:rPr lang="en-US" b="1" dirty="0"/>
              <a:t> </a:t>
            </a:r>
            <a:r>
              <a:rPr lang="en-US" b="1" dirty="0" err="1"/>
              <a:t>mòn</a:t>
            </a:r>
            <a:endParaRPr lang="vi-VN" b="1" dirty="0"/>
          </a:p>
          <a:p>
            <a:pPr marL="0" indent="0">
              <a:buNone/>
            </a:pPr>
            <a:endParaRPr lang="vi-VN" dirty="0"/>
          </a:p>
        </p:txBody>
      </p:sp>
      <p:sp>
        <p:nvSpPr>
          <p:cNvPr id="26" name="Content Placeholder 3"/>
          <p:cNvSpPr txBox="1">
            <a:spLocks/>
          </p:cNvSpPr>
          <p:nvPr/>
        </p:nvSpPr>
        <p:spPr>
          <a:xfrm>
            <a:off x="467544" y="1556792"/>
            <a:ext cx="8491860" cy="49685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err="1" smtClean="0">
                <a:latin typeface="Times New Roman" pitchFamily="18" charset="0"/>
                <a:cs typeface="Times New Roman" pitchFamily="18" charset="0"/>
              </a:rPr>
              <a:t>Vào</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lúc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ngẫu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nhiên</a:t>
            </a:r>
            <a:r>
              <a:rPr lang="en-US" sz="2400" dirty="0" smtClean="0">
                <a:latin typeface="Times New Roman" pitchFamily="18" charset="0"/>
                <a:cs typeface="Times New Roman" pitchFamily="18" charset="0"/>
              </a:rPr>
              <a:t>. Theo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hạn</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kỹ</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a:p>
            <a:pPr marL="0" indent="0">
              <a:buNone/>
            </a:pP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sử</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0" indent="0">
              <a:buNone/>
            </a:pP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nhôm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tantali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so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nhôm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ướt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Gốm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dung do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di </a:t>
            </a:r>
            <a:r>
              <a:rPr lang="en-US" sz="2400" dirty="0" err="1">
                <a:latin typeface="Times New Roman" pitchFamily="18" charset="0"/>
                <a:cs typeface="Times New Roman" pitchFamily="18" charset="0"/>
              </a:rPr>
              <a:t>chuyển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oxit</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a:p>
            <a:pPr marL="0" indent="0">
              <a:buNone/>
            </a:pPr>
            <a:r>
              <a:rPr lang="en-US" sz="2400" dirty="0" err="1">
                <a:latin typeface="Times New Roman" pitchFamily="18" charset="0"/>
                <a:cs typeface="Times New Roman" pitchFamily="18" charset="0"/>
              </a:rPr>
              <a:t>Tụ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oxy </a:t>
            </a:r>
            <a:r>
              <a:rPr lang="en-US" sz="2400" dirty="0" err="1">
                <a:latin typeface="Times New Roman" pitchFamily="18" charset="0"/>
                <a:cs typeface="Times New Roman" pitchFamily="18" charset="0"/>
              </a:rPr>
              <a:t>hóa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tăng</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tổn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hao</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polyme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nhôm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kháng</a:t>
            </a:r>
            <a:r>
              <a:rPr lang="en-US" sz="2400" dirty="0">
                <a:latin typeface="Times New Roman" pitchFamily="18" charset="0"/>
                <a:cs typeface="Times New Roman" pitchFamily="18" charset="0"/>
              </a:rPr>
              <a:t> ESR </a:t>
            </a:r>
            <a:r>
              <a:rPr lang="en-US" sz="2400" dirty="0" err="1">
                <a:latin typeface="Times New Roman" pitchFamily="18" charset="0"/>
                <a:cs typeface="Times New Roman" pitchFamily="18" charset="0"/>
              </a:rPr>
              <a:t>tăng</a:t>
            </a:r>
            <a:r>
              <a:rPr lang="en-US" sz="2400" dirty="0">
                <a:latin typeface="Times New Roman" pitchFamily="18" charset="0"/>
                <a:cs typeface="Times New Roman" pitchFamily="18" charset="0"/>
              </a:rPr>
              <a:t> do </a:t>
            </a:r>
            <a:r>
              <a:rPr lang="en-US" sz="2400" dirty="0" err="1">
                <a:latin typeface="Times New Roman" pitchFamily="18" charset="0"/>
                <a:cs typeface="Times New Roman" pitchFamily="18" charset="0"/>
              </a:rPr>
              <a:t>suy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thoái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polyme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phân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tăng</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ESR do </a:t>
            </a:r>
            <a:r>
              <a:rPr lang="en-US" sz="2400" dirty="0" err="1">
                <a:latin typeface="Times New Roman" pitchFamily="18" charset="0"/>
                <a:cs typeface="Times New Roman" pitchFamily="18" charset="0"/>
              </a:rPr>
              <a:t>mất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228844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15200" cy="562074"/>
          </a:xfrm>
        </p:spPr>
        <p:txBody>
          <a:bodyPr>
            <a:normAutofit fontScale="90000"/>
          </a:bodyPr>
          <a:lstStyle/>
          <a:p>
            <a:r>
              <a:rPr lang="en-US" sz="3600" b="1" dirty="0" err="1" smtClean="0"/>
              <a:t>Cơ</a:t>
            </a:r>
            <a:r>
              <a:rPr lang="en-US" sz="3600" b="1" dirty="0" smtClean="0"/>
              <a:t> </a:t>
            </a:r>
            <a:r>
              <a:rPr lang="en-US" sz="3600" b="1" dirty="0" err="1" smtClean="0"/>
              <a:t>chế</a:t>
            </a:r>
            <a:r>
              <a:rPr lang="en-US" sz="3600" b="1" dirty="0" smtClean="0"/>
              <a:t> </a:t>
            </a:r>
            <a:r>
              <a:rPr lang="en-US" sz="3600" b="1" dirty="0" err="1" smtClean="0"/>
              <a:t>hư</a:t>
            </a:r>
            <a:r>
              <a:rPr lang="en-US" sz="3600" b="1" dirty="0" smtClean="0"/>
              <a:t> </a:t>
            </a:r>
            <a:r>
              <a:rPr lang="en-US" sz="3600" b="1" dirty="0" err="1" smtClean="0"/>
              <a:t>hỏng</a:t>
            </a:r>
            <a:r>
              <a:rPr lang="en-US" sz="3600" b="1" dirty="0" smtClean="0"/>
              <a:t> </a:t>
            </a:r>
            <a:r>
              <a:rPr lang="en-US" sz="3600" b="1" dirty="0" err="1" smtClean="0"/>
              <a:t>tụ</a:t>
            </a:r>
            <a:r>
              <a:rPr lang="en-US" sz="3600" b="1" dirty="0" smtClean="0"/>
              <a:t> </a:t>
            </a:r>
            <a:r>
              <a:rPr lang="en-US" sz="3600" b="1" dirty="0" err="1" smtClean="0"/>
              <a:t>hóa</a:t>
            </a:r>
            <a:r>
              <a:rPr lang="en-US" sz="3600" b="1" dirty="0" smtClean="0"/>
              <a:t> </a:t>
            </a:r>
            <a:r>
              <a:rPr lang="en-US" sz="3600" b="1" dirty="0" err="1" smtClean="0"/>
              <a:t>và</a:t>
            </a:r>
            <a:r>
              <a:rPr lang="en-US" sz="3600" b="1" dirty="0" smtClean="0"/>
              <a:t> </a:t>
            </a:r>
            <a:r>
              <a:rPr lang="en-US" sz="3600" b="1" dirty="0" err="1" smtClean="0"/>
              <a:t>nguyên</a:t>
            </a:r>
            <a:r>
              <a:rPr lang="en-US" sz="3600" b="1" dirty="0" smtClean="0"/>
              <a:t> </a:t>
            </a:r>
            <a:r>
              <a:rPr lang="en-US" sz="3600" b="1" dirty="0" err="1" smtClean="0"/>
              <a:t>nhân</a:t>
            </a:r>
            <a:endParaRPr lang="vi-VN" sz="36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389" y="908720"/>
            <a:ext cx="8395862" cy="5769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0119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548680"/>
            <a:ext cx="4464496" cy="706090"/>
          </a:xfrm>
          <a:solidFill>
            <a:srgbClr val="FFFF00"/>
          </a:solidFill>
        </p:spPr>
        <p:txBody>
          <a:bodyPr>
            <a:normAutofit fontScale="90000"/>
          </a:bodyPr>
          <a:lstStyle/>
          <a:p>
            <a:r>
              <a:rPr lang="vi-VN" b="1" dirty="0">
                <a:solidFill>
                  <a:srgbClr val="00B050"/>
                </a:solidFill>
              </a:rPr>
              <a:t>1. Khái quát về tụ</a:t>
            </a:r>
            <a:endParaRPr lang="vi-VN" dirty="0">
              <a:solidFill>
                <a:srgbClr val="00B050"/>
              </a:solidFill>
            </a:endParaRP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67544" y="1556792"/>
                <a:ext cx="8275836" cy="4536504"/>
              </a:xfrm>
            </p:spPr>
            <p:txBody>
              <a:bodyPr>
                <a:normAutofit lnSpcReduction="10000"/>
              </a:bodyPr>
              <a:lstStyle/>
              <a:p>
                <a:pPr marL="0" indent="0">
                  <a:buNone/>
                </a:pPr>
                <a:r>
                  <a:rPr lang="vi-VN" sz="2400" b="1" dirty="0" smtClean="0">
                    <a:latin typeface="+mj-lt"/>
                  </a:rPr>
                  <a:t>1.3 </a:t>
                </a:r>
                <a:r>
                  <a:rPr lang="vi-VN" sz="2400" b="1" dirty="0">
                    <a:latin typeface="+mj-lt"/>
                  </a:rPr>
                  <a:t>Tích lũy năng lượng của tụ:</a:t>
                </a:r>
              </a:p>
              <a:p>
                <a:pPr marL="0" indent="0">
                  <a:buNone/>
                </a:pPr>
                <a:r>
                  <a:rPr lang="vi-VN" sz="2400" dirty="0">
                    <a:latin typeface="+mj-lt"/>
                  </a:rPr>
                  <a:t>Nếu coi tụ điện là một kho chứa năng lượng điện, thì năng lượng được tích trong tụ là</a:t>
                </a:r>
              </a:p>
              <a:p>
                <a:pPr marL="0" indent="0">
                  <a:buNone/>
                </a:pPr>
                <a14:m>
                  <m:oMath xmlns:m="http://schemas.openxmlformats.org/officeDocument/2006/math">
                    <m:r>
                      <a:rPr lang="vi-VN" sz="2400" i="1">
                        <a:latin typeface="Cambria Math"/>
                      </a:rPr>
                      <m:t>𝐸</m:t>
                    </m:r>
                    <m:r>
                      <a:rPr lang="vi-VN" sz="2400" i="1">
                        <a:latin typeface="Cambria Math"/>
                      </a:rPr>
                      <m:t>=</m:t>
                    </m:r>
                    <m:f>
                      <m:fPr>
                        <m:ctrlPr>
                          <a:rPr lang="vi-VN" sz="2400" i="1">
                            <a:latin typeface="Cambria Math"/>
                          </a:rPr>
                        </m:ctrlPr>
                      </m:fPr>
                      <m:num>
                        <m:r>
                          <a:rPr lang="vi-VN" sz="2400" i="1">
                            <a:latin typeface="Cambria Math"/>
                          </a:rPr>
                          <m:t>𝐶</m:t>
                        </m:r>
                        <m:r>
                          <a:rPr lang="vi-VN" sz="2400" i="1">
                            <a:latin typeface="Cambria Math"/>
                          </a:rPr>
                          <m:t>.</m:t>
                        </m:r>
                        <m:sSup>
                          <m:sSupPr>
                            <m:ctrlPr>
                              <a:rPr lang="vi-VN" sz="2400" i="1">
                                <a:latin typeface="Cambria Math"/>
                              </a:rPr>
                            </m:ctrlPr>
                          </m:sSupPr>
                          <m:e>
                            <m:r>
                              <a:rPr lang="vi-VN" sz="2400" i="1">
                                <a:latin typeface="Cambria Math"/>
                              </a:rPr>
                              <m:t>𝑈</m:t>
                            </m:r>
                          </m:e>
                          <m:sup>
                            <m:r>
                              <a:rPr lang="vi-VN" sz="2400" i="1">
                                <a:latin typeface="Cambria Math"/>
                              </a:rPr>
                              <m:t>2</m:t>
                            </m:r>
                          </m:sup>
                        </m:sSup>
                      </m:num>
                      <m:den>
                        <m:r>
                          <a:rPr lang="vi-VN" sz="2400" i="1">
                            <a:latin typeface="Cambria Math"/>
                          </a:rPr>
                          <m:t>2</m:t>
                        </m:r>
                      </m:den>
                    </m:f>
                  </m:oMath>
                </a14:m>
                <a:r>
                  <a:rPr lang="en-US" sz="2400" dirty="0">
                    <a:latin typeface="+mj-lt"/>
                  </a:rPr>
                  <a:t> </a:t>
                </a:r>
                <a:endParaRPr lang="vi-VN" sz="2400" dirty="0">
                  <a:latin typeface="+mj-lt"/>
                </a:endParaRPr>
              </a:p>
              <a:p>
                <a:pPr marL="0" indent="0">
                  <a:buNone/>
                </a:pPr>
                <a:r>
                  <a:rPr lang="vi-VN" sz="2400" dirty="0">
                    <a:latin typeface="+mj-lt"/>
                  </a:rPr>
                  <a:t>Khi tụ điện được mắc trong mạch điện xoay chiều, tần số f thì mức hạn chế dòng điện hay còn gọi là dung kháng của mạch là:</a:t>
                </a:r>
              </a:p>
              <a:p>
                <a:pPr marL="0" indent="0">
                  <a:buNone/>
                </a:pPr>
                <a14:m>
                  <m:oMath xmlns:m="http://schemas.openxmlformats.org/officeDocument/2006/math">
                    <m:sSub>
                      <m:sSubPr>
                        <m:ctrlPr>
                          <a:rPr lang="vi-VN" sz="2400" i="1">
                            <a:latin typeface="Cambria Math"/>
                          </a:rPr>
                        </m:ctrlPr>
                      </m:sSubPr>
                      <m:e>
                        <m:r>
                          <a:rPr lang="vi-VN" sz="2400" i="1">
                            <a:latin typeface="Cambria Math"/>
                          </a:rPr>
                          <m:t>𝑋</m:t>
                        </m:r>
                      </m:e>
                      <m:sub>
                        <m:r>
                          <a:rPr lang="vi-VN" sz="2400" i="1">
                            <a:latin typeface="Cambria Math"/>
                          </a:rPr>
                          <m:t>𝐶</m:t>
                        </m:r>
                      </m:sub>
                    </m:sSub>
                    <m:r>
                      <a:rPr lang="vi-VN" sz="2400" i="1">
                        <a:latin typeface="Cambria Math"/>
                      </a:rPr>
                      <m:t>=</m:t>
                    </m:r>
                    <m:f>
                      <m:fPr>
                        <m:ctrlPr>
                          <a:rPr lang="vi-VN" sz="2400" i="1">
                            <a:latin typeface="Cambria Math"/>
                          </a:rPr>
                        </m:ctrlPr>
                      </m:fPr>
                      <m:num>
                        <m:r>
                          <a:rPr lang="vi-VN" sz="2400" i="1">
                            <a:latin typeface="Cambria Math"/>
                          </a:rPr>
                          <m:t>1</m:t>
                        </m:r>
                      </m:num>
                      <m:den>
                        <m:r>
                          <a:rPr lang="vi-VN" sz="2400" i="1">
                            <a:latin typeface="Cambria Math"/>
                          </a:rPr>
                          <m:t>2.</m:t>
                        </m:r>
                        <m:r>
                          <a:rPr lang="vi-VN" sz="2400" i="1">
                            <a:latin typeface="Cambria Math"/>
                          </a:rPr>
                          <m:t>𝜋</m:t>
                        </m:r>
                        <m:r>
                          <a:rPr lang="vi-VN" sz="2400" i="1">
                            <a:latin typeface="Cambria Math"/>
                          </a:rPr>
                          <m:t>.</m:t>
                        </m:r>
                        <m:r>
                          <a:rPr lang="vi-VN" sz="2400" i="1">
                            <a:latin typeface="Cambria Math"/>
                          </a:rPr>
                          <m:t>𝑓</m:t>
                        </m:r>
                        <m:r>
                          <a:rPr lang="vi-VN" sz="2400" i="1">
                            <a:latin typeface="Cambria Math"/>
                          </a:rPr>
                          <m:t>.</m:t>
                        </m:r>
                        <m:r>
                          <a:rPr lang="vi-VN" sz="2400" i="1">
                            <a:latin typeface="Cambria Math"/>
                          </a:rPr>
                          <m:t>𝐶</m:t>
                        </m:r>
                      </m:den>
                    </m:f>
                  </m:oMath>
                </a14:m>
                <a:r>
                  <a:rPr lang="en-US" sz="2400" dirty="0">
                    <a:latin typeface="+mj-lt"/>
                  </a:rPr>
                  <a:t> </a:t>
                </a:r>
                <a:endParaRPr lang="vi-VN" sz="2400" dirty="0">
                  <a:latin typeface="+mj-lt"/>
                </a:endParaRPr>
              </a:p>
              <a:p>
                <a:pPr marL="0" indent="0">
                  <a:buNone/>
                </a:pPr>
                <a:r>
                  <a:rPr lang="vi-VN" sz="2400" dirty="0">
                    <a:latin typeface="+mj-lt"/>
                  </a:rPr>
                  <a:t>Khi tụ điện mắc trong mạch có dòng điện biến thiên thì điện áp ytreen tụ là:</a:t>
                </a:r>
              </a:p>
              <a:p>
                <a:pPr marL="0" indent="0">
                  <a:buNone/>
                </a:pPr>
                <a14:m>
                  <m:oMath xmlns:m="http://schemas.openxmlformats.org/officeDocument/2006/math">
                    <m:sSub>
                      <m:sSubPr>
                        <m:ctrlPr>
                          <a:rPr lang="vi-VN" sz="2400" i="1">
                            <a:latin typeface="Cambria Math"/>
                          </a:rPr>
                        </m:ctrlPr>
                      </m:sSubPr>
                      <m:e>
                        <m:r>
                          <a:rPr lang="vi-VN" sz="2400" i="1">
                            <a:latin typeface="Cambria Math"/>
                          </a:rPr>
                          <m:t>𝑈</m:t>
                        </m:r>
                      </m:e>
                      <m:sub>
                        <m:r>
                          <a:rPr lang="vi-VN" sz="2400" i="1">
                            <a:latin typeface="Cambria Math"/>
                          </a:rPr>
                          <m:t>𝐶</m:t>
                        </m:r>
                      </m:sub>
                    </m:sSub>
                    <m:r>
                      <a:rPr lang="vi-VN" sz="2400" i="1">
                        <a:latin typeface="Cambria Math"/>
                      </a:rPr>
                      <m:t>=</m:t>
                    </m:r>
                    <m:f>
                      <m:fPr>
                        <m:ctrlPr>
                          <a:rPr lang="vi-VN" sz="2400" i="1">
                            <a:latin typeface="Cambria Math"/>
                          </a:rPr>
                        </m:ctrlPr>
                      </m:fPr>
                      <m:num>
                        <m:r>
                          <a:rPr lang="vi-VN" sz="2400" i="1">
                            <a:latin typeface="Cambria Math"/>
                          </a:rPr>
                          <m:t>1</m:t>
                        </m:r>
                      </m:num>
                      <m:den>
                        <m:r>
                          <a:rPr lang="vi-VN" sz="2400" i="1">
                            <a:latin typeface="Cambria Math"/>
                          </a:rPr>
                          <m:t>𝐶</m:t>
                        </m:r>
                      </m:den>
                    </m:f>
                    <m:r>
                      <a:rPr lang="vi-VN" sz="2400" i="1">
                        <a:latin typeface="Cambria Math"/>
                      </a:rPr>
                      <m:t>.</m:t>
                    </m:r>
                    <m:nary>
                      <m:naryPr>
                        <m:limLoc m:val="undOvr"/>
                        <m:subHide m:val="on"/>
                        <m:supHide m:val="on"/>
                        <m:ctrlPr>
                          <a:rPr lang="vi-VN" sz="2400" i="1">
                            <a:latin typeface="Cambria Math"/>
                          </a:rPr>
                        </m:ctrlPr>
                      </m:naryPr>
                      <m:sub/>
                      <m:sup/>
                      <m:e>
                        <m:r>
                          <a:rPr lang="vi-VN" sz="2400" i="1">
                            <a:latin typeface="Cambria Math"/>
                          </a:rPr>
                          <m:t>𝑖</m:t>
                        </m:r>
                        <m:r>
                          <a:rPr lang="vi-VN" sz="2400" i="1">
                            <a:latin typeface="Cambria Math"/>
                          </a:rPr>
                          <m:t>.</m:t>
                        </m:r>
                        <m:r>
                          <a:rPr lang="vi-VN" sz="2400" i="1">
                            <a:latin typeface="Cambria Math"/>
                          </a:rPr>
                          <m:t>𝑑𝑡</m:t>
                        </m:r>
                      </m:e>
                    </m:nary>
                  </m:oMath>
                </a14:m>
                <a:r>
                  <a:rPr lang="en-US" sz="2400" dirty="0">
                    <a:latin typeface="+mj-lt"/>
                  </a:rPr>
                  <a:t> </a:t>
                </a:r>
                <a:endParaRPr lang="vi-VN" sz="2400" dirty="0">
                  <a:latin typeface="+mj-lt"/>
                </a:endParaRP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67544" y="1556792"/>
                <a:ext cx="8275836" cy="4536504"/>
              </a:xfrm>
              <a:blipFill rotWithShape="1">
                <a:blip r:embed="rId2"/>
                <a:stretch>
                  <a:fillRect l="-1179" t="-1879"/>
                </a:stretch>
              </a:blipFill>
            </p:spPr>
            <p:txBody>
              <a:bodyPr/>
              <a:lstStyle/>
              <a:p>
                <a:r>
                  <a:rPr lang="vi-VN">
                    <a:noFill/>
                  </a:rPr>
                  <a:t> </a:t>
                </a:r>
              </a:p>
            </p:txBody>
          </p:sp>
        </mc:Fallback>
      </mc:AlternateContent>
    </p:spTree>
    <p:extLst>
      <p:ext uri="{BB962C8B-B14F-4D97-AF65-F5344CB8AC3E}">
        <p14:creationId xmlns:p14="http://schemas.microsoft.com/office/powerpoint/2010/main" val="3459420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260648"/>
            <a:ext cx="4680520" cy="706090"/>
          </a:xfrm>
          <a:solidFill>
            <a:srgbClr val="FFFF00"/>
          </a:solidFill>
        </p:spPr>
        <p:txBody>
          <a:bodyPr>
            <a:normAutofit fontScale="90000"/>
          </a:bodyPr>
          <a:lstStyle/>
          <a:p>
            <a:r>
              <a:rPr lang="vi-VN" b="1" dirty="0">
                <a:solidFill>
                  <a:srgbClr val="00B050"/>
                </a:solidFill>
              </a:rPr>
              <a:t>1. Khái quát về tụ</a:t>
            </a:r>
            <a:endParaRPr lang="vi-VN" dirty="0"/>
          </a:p>
        </p:txBody>
      </p:sp>
      <p:sp>
        <p:nvSpPr>
          <p:cNvPr id="4" name="Content Placeholder 3"/>
          <p:cNvSpPr>
            <a:spLocks noGrp="1"/>
          </p:cNvSpPr>
          <p:nvPr>
            <p:ph idx="1"/>
          </p:nvPr>
        </p:nvSpPr>
        <p:spPr>
          <a:xfrm>
            <a:off x="472628" y="908720"/>
            <a:ext cx="8419852" cy="5472608"/>
          </a:xfrm>
        </p:spPr>
        <p:txBody>
          <a:bodyPr/>
          <a:lstStyle/>
          <a:p>
            <a:pPr marL="0" indent="0">
              <a:buNone/>
            </a:pPr>
            <a:r>
              <a:rPr lang="vi-VN" b="1" dirty="0" smtClean="0"/>
              <a:t>1.4</a:t>
            </a:r>
            <a:r>
              <a:rPr lang="vi-VN" b="1" dirty="0"/>
              <a:t>. Phân loại tụ </a:t>
            </a:r>
            <a:r>
              <a:rPr lang="vi-VN" b="1" dirty="0" smtClean="0"/>
              <a:t>điện</a:t>
            </a:r>
            <a:endParaRPr lang="vi-VN" dirty="0"/>
          </a:p>
          <a:p>
            <a:pPr marL="0" indent="0">
              <a:buNone/>
            </a:pPr>
            <a:r>
              <a:rPr lang="vi-VN" dirty="0" smtClean="0"/>
              <a:t>1.4.1 </a:t>
            </a:r>
            <a:r>
              <a:rPr lang="vi-VN" dirty="0"/>
              <a:t>Tụ không phân cực. (Tụ giấy, Tụ gốm, Tụ mica)</a:t>
            </a:r>
          </a:p>
          <a:p>
            <a:pPr marL="0" indent="0">
              <a:buNone/>
            </a:pPr>
            <a:r>
              <a:rPr lang="en-US" dirty="0" smtClean="0"/>
              <a:t>1.4.2 </a:t>
            </a:r>
            <a:r>
              <a:rPr lang="en-US" dirty="0" err="1"/>
              <a:t>Tụ</a:t>
            </a:r>
            <a:r>
              <a:rPr lang="en-US" dirty="0"/>
              <a:t> </a:t>
            </a:r>
            <a:r>
              <a:rPr lang="en-US" dirty="0" err="1"/>
              <a:t>có</a:t>
            </a:r>
            <a:r>
              <a:rPr lang="en-US" dirty="0"/>
              <a:t> </a:t>
            </a:r>
            <a:r>
              <a:rPr lang="en-US" dirty="0" err="1"/>
              <a:t>phân</a:t>
            </a:r>
            <a:r>
              <a:rPr lang="en-US" dirty="0"/>
              <a:t> </a:t>
            </a:r>
            <a:r>
              <a:rPr lang="en-US" dirty="0" err="1"/>
              <a:t>cực</a:t>
            </a:r>
            <a:r>
              <a:rPr lang="en-US" dirty="0"/>
              <a:t> (</a:t>
            </a:r>
            <a:r>
              <a:rPr lang="en-US" dirty="0" err="1"/>
              <a:t>Tụ</a:t>
            </a:r>
            <a:r>
              <a:rPr lang="en-US" dirty="0"/>
              <a:t> </a:t>
            </a:r>
            <a:r>
              <a:rPr lang="en-US" dirty="0" err="1"/>
              <a:t>hoá</a:t>
            </a:r>
            <a:r>
              <a:rPr lang="en-US" dirty="0"/>
              <a:t>)</a:t>
            </a:r>
            <a:endParaRPr lang="vi-VN" dirty="0"/>
          </a:p>
          <a:p>
            <a:pPr marL="0" indent="0">
              <a:buNone/>
            </a:pPr>
            <a:r>
              <a:rPr lang="en-US" dirty="0" smtClean="0"/>
              <a:t>1.4.3 </a:t>
            </a:r>
            <a:r>
              <a:rPr lang="en-US" dirty="0" err="1"/>
              <a:t>Tụ</a:t>
            </a:r>
            <a:r>
              <a:rPr lang="en-US" dirty="0"/>
              <a:t> </a:t>
            </a:r>
            <a:r>
              <a:rPr lang="en-US" dirty="0" err="1"/>
              <a:t>xoay</a:t>
            </a:r>
            <a:endParaRPr lang="vi-VN" dirty="0"/>
          </a:p>
          <a:p>
            <a:pPr marL="0" indent="0">
              <a:buNone/>
            </a:pPr>
            <a:endParaRPr lang="vi-VN" dirty="0"/>
          </a:p>
        </p:txBody>
      </p:sp>
    </p:spTree>
    <p:extLst>
      <p:ext uri="{BB962C8B-B14F-4D97-AF65-F5344CB8AC3E}">
        <p14:creationId xmlns:p14="http://schemas.microsoft.com/office/powerpoint/2010/main" val="3459420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60648"/>
            <a:ext cx="4608512" cy="706090"/>
          </a:xfrm>
          <a:solidFill>
            <a:srgbClr val="FFFF00"/>
          </a:solidFill>
        </p:spPr>
        <p:txBody>
          <a:bodyPr>
            <a:normAutofit fontScale="90000"/>
          </a:bodyPr>
          <a:lstStyle/>
          <a:p>
            <a:r>
              <a:rPr lang="vi-VN" b="1" dirty="0" smtClean="0">
                <a:solidFill>
                  <a:srgbClr val="00B050"/>
                </a:solidFill>
              </a:rPr>
              <a:t>2. Lựa chọn tụ</a:t>
            </a:r>
            <a:endParaRPr lang="vi-VN" dirty="0"/>
          </a:p>
        </p:txBody>
      </p:sp>
      <p:sp>
        <p:nvSpPr>
          <p:cNvPr id="4" name="Content Placeholder 3"/>
          <p:cNvSpPr>
            <a:spLocks noGrp="1"/>
          </p:cNvSpPr>
          <p:nvPr>
            <p:ph idx="1"/>
          </p:nvPr>
        </p:nvSpPr>
        <p:spPr>
          <a:xfrm>
            <a:off x="472628" y="908720"/>
            <a:ext cx="8419852" cy="5472608"/>
          </a:xfrm>
        </p:spPr>
        <p:txBody>
          <a:bodyPr>
            <a:normAutofit fontScale="92500" lnSpcReduction="10000"/>
          </a:bodyPr>
          <a:lstStyle/>
          <a:p>
            <a:pPr marL="0" indent="0">
              <a:buNone/>
            </a:pPr>
            <a:r>
              <a:rPr lang="en-US" b="1" dirty="0" smtClean="0"/>
              <a:t>2.1 </a:t>
            </a:r>
            <a:r>
              <a:rPr lang="en-US" b="1" dirty="0" err="1" smtClean="0"/>
              <a:t>Thông</a:t>
            </a:r>
            <a:r>
              <a:rPr lang="en-US" b="1" dirty="0" smtClean="0"/>
              <a:t> </a:t>
            </a:r>
            <a:r>
              <a:rPr lang="en-US" b="1" dirty="0" err="1" smtClean="0"/>
              <a:t>số</a:t>
            </a:r>
            <a:r>
              <a:rPr lang="en-US" b="1" dirty="0" smtClean="0"/>
              <a:t> </a:t>
            </a:r>
            <a:r>
              <a:rPr lang="en-US" b="1" dirty="0" err="1" smtClean="0"/>
              <a:t>cơ</a:t>
            </a:r>
            <a:r>
              <a:rPr lang="en-US" b="1" dirty="0" smtClean="0"/>
              <a:t> </a:t>
            </a:r>
            <a:r>
              <a:rPr lang="en-US" b="1" dirty="0" err="1" smtClean="0"/>
              <a:t>bản</a:t>
            </a:r>
            <a:r>
              <a:rPr lang="en-US" b="1" dirty="0" smtClean="0"/>
              <a:t> </a:t>
            </a:r>
            <a:r>
              <a:rPr lang="en-US" b="1" dirty="0" err="1" smtClean="0"/>
              <a:t>cho</a:t>
            </a:r>
            <a:r>
              <a:rPr lang="en-US" b="1" dirty="0" smtClean="0"/>
              <a:t> </a:t>
            </a:r>
            <a:r>
              <a:rPr lang="en-US" b="1" dirty="0" err="1" smtClean="0"/>
              <a:t>lựa</a:t>
            </a:r>
            <a:r>
              <a:rPr lang="en-US" b="1" dirty="0" smtClean="0"/>
              <a:t> </a:t>
            </a:r>
            <a:r>
              <a:rPr lang="en-US" b="1" dirty="0" err="1"/>
              <a:t>chọn</a:t>
            </a:r>
            <a:r>
              <a:rPr lang="en-US" b="1" dirty="0"/>
              <a:t> </a:t>
            </a:r>
            <a:r>
              <a:rPr lang="en-US" b="1" dirty="0" err="1"/>
              <a:t>tụ</a:t>
            </a:r>
            <a:endParaRPr lang="vi-VN" b="1" dirty="0"/>
          </a:p>
          <a:p>
            <a:pPr marL="0" indent="0">
              <a:buNone/>
            </a:pPr>
            <a:r>
              <a:rPr lang="en-US" sz="3000" dirty="0" err="1"/>
              <a:t>Lựa</a:t>
            </a:r>
            <a:r>
              <a:rPr lang="en-US" sz="3000" dirty="0"/>
              <a:t> </a:t>
            </a:r>
            <a:r>
              <a:rPr lang="en-US" sz="3000" dirty="0" err="1"/>
              <a:t>chọn</a:t>
            </a:r>
            <a:r>
              <a:rPr lang="en-US" sz="3000" dirty="0"/>
              <a:t> </a:t>
            </a:r>
            <a:r>
              <a:rPr lang="en-US" sz="3000" dirty="0" err="1"/>
              <a:t>tụ</a:t>
            </a:r>
            <a:r>
              <a:rPr lang="en-US" sz="3000" dirty="0"/>
              <a:t> </a:t>
            </a:r>
            <a:r>
              <a:rPr lang="en-US" sz="3000" dirty="0" err="1"/>
              <a:t>điện</a:t>
            </a:r>
            <a:r>
              <a:rPr lang="en-US" sz="3000" dirty="0"/>
              <a:t> </a:t>
            </a:r>
            <a:r>
              <a:rPr lang="en-US" sz="3000" dirty="0" err="1"/>
              <a:t>phù</a:t>
            </a:r>
            <a:r>
              <a:rPr lang="en-US" sz="3000" dirty="0"/>
              <a:t> </a:t>
            </a:r>
            <a:r>
              <a:rPr lang="en-US" sz="3000" dirty="0" err="1"/>
              <a:t>hợp</a:t>
            </a:r>
            <a:r>
              <a:rPr lang="en-US" sz="3000" dirty="0"/>
              <a:t> </a:t>
            </a:r>
            <a:r>
              <a:rPr lang="en-US" sz="3000" dirty="0" err="1"/>
              <a:t>không</a:t>
            </a:r>
            <a:r>
              <a:rPr lang="en-US" sz="3000" dirty="0"/>
              <a:t> </a:t>
            </a:r>
            <a:r>
              <a:rPr lang="en-US" sz="3000" dirty="0" err="1"/>
              <a:t>dễ</a:t>
            </a:r>
            <a:r>
              <a:rPr lang="en-US" sz="3000" dirty="0"/>
              <a:t> </a:t>
            </a:r>
            <a:r>
              <a:rPr lang="en-US" sz="3000" dirty="0" err="1"/>
              <a:t>dàng</a:t>
            </a:r>
            <a:r>
              <a:rPr lang="en-US" sz="3000" dirty="0"/>
              <a:t> do </a:t>
            </a:r>
            <a:r>
              <a:rPr lang="en-US" sz="3000" dirty="0" err="1"/>
              <a:t>nhiều</a:t>
            </a:r>
            <a:r>
              <a:rPr lang="en-US" sz="3000" dirty="0"/>
              <a:t> </a:t>
            </a:r>
            <a:r>
              <a:rPr lang="en-US" sz="3000" dirty="0" err="1" smtClean="0"/>
              <a:t>chủng</a:t>
            </a:r>
            <a:r>
              <a:rPr lang="en-US" sz="3000" dirty="0" smtClean="0"/>
              <a:t> </a:t>
            </a:r>
            <a:r>
              <a:rPr lang="en-US" sz="3000" dirty="0" err="1" smtClean="0"/>
              <a:t>loại</a:t>
            </a:r>
            <a:r>
              <a:rPr lang="en-US" sz="3000" dirty="0" smtClean="0"/>
              <a:t> </a:t>
            </a:r>
            <a:r>
              <a:rPr lang="en-US" sz="3000" dirty="0" err="1"/>
              <a:t>và</a:t>
            </a:r>
            <a:r>
              <a:rPr lang="en-US" sz="3000" dirty="0"/>
              <a:t> </a:t>
            </a:r>
            <a:r>
              <a:rPr lang="en-US" sz="3000" dirty="0" err="1"/>
              <a:t>phản</a:t>
            </a:r>
            <a:r>
              <a:rPr lang="en-US" sz="3000" dirty="0"/>
              <a:t> </a:t>
            </a:r>
            <a:r>
              <a:rPr lang="en-US" sz="3000" dirty="0" err="1"/>
              <a:t>ứng</a:t>
            </a:r>
            <a:r>
              <a:rPr lang="en-US" sz="3000" dirty="0"/>
              <a:t> </a:t>
            </a:r>
            <a:r>
              <a:rPr lang="en-US" sz="3000" dirty="0" err="1"/>
              <a:t>của</a:t>
            </a:r>
            <a:r>
              <a:rPr lang="en-US" sz="3000" dirty="0"/>
              <a:t> </a:t>
            </a:r>
            <a:r>
              <a:rPr lang="en-US" sz="3000" dirty="0" err="1"/>
              <a:t>chúng</a:t>
            </a:r>
            <a:r>
              <a:rPr lang="en-US" sz="3000" dirty="0"/>
              <a:t>. </a:t>
            </a:r>
            <a:r>
              <a:rPr lang="en-US" sz="3000" dirty="0" err="1"/>
              <a:t>Tuy</a:t>
            </a:r>
            <a:r>
              <a:rPr lang="en-US" sz="3000" dirty="0"/>
              <a:t> </a:t>
            </a:r>
            <a:r>
              <a:rPr lang="en-US" sz="3000" dirty="0" err="1"/>
              <a:t>nhiên</a:t>
            </a:r>
            <a:r>
              <a:rPr lang="en-US" sz="3000" dirty="0"/>
              <a:t>, </a:t>
            </a:r>
            <a:r>
              <a:rPr lang="en-US" sz="3000" dirty="0" err="1"/>
              <a:t>tụ</a:t>
            </a:r>
            <a:r>
              <a:rPr lang="en-US" sz="3000" dirty="0"/>
              <a:t> </a:t>
            </a:r>
            <a:r>
              <a:rPr lang="en-US" sz="3000" dirty="0" err="1"/>
              <a:t>điện</a:t>
            </a:r>
            <a:r>
              <a:rPr lang="en-US" sz="3000" dirty="0"/>
              <a:t> </a:t>
            </a:r>
            <a:r>
              <a:rPr lang="en-US" sz="3000" dirty="0" err="1"/>
              <a:t>là</a:t>
            </a:r>
            <a:r>
              <a:rPr lang="en-US" sz="3000" dirty="0"/>
              <a:t> </a:t>
            </a:r>
            <a:r>
              <a:rPr lang="en-US" sz="3000" dirty="0" err="1"/>
              <a:t>một</a:t>
            </a:r>
            <a:r>
              <a:rPr lang="en-US" sz="3000" dirty="0"/>
              <a:t> </a:t>
            </a:r>
            <a:r>
              <a:rPr lang="en-US" sz="3000" dirty="0" err="1"/>
              <a:t>thành</a:t>
            </a:r>
            <a:r>
              <a:rPr lang="en-US" sz="3000" dirty="0"/>
              <a:t> </a:t>
            </a:r>
            <a:r>
              <a:rPr lang="en-US" sz="3000" dirty="0" err="1"/>
              <a:t>phần</a:t>
            </a:r>
            <a:r>
              <a:rPr lang="en-US" sz="3000" dirty="0"/>
              <a:t> </a:t>
            </a:r>
            <a:r>
              <a:rPr lang="en-US" sz="3000" dirty="0" err="1"/>
              <a:t>có</a:t>
            </a:r>
            <a:r>
              <a:rPr lang="en-US" sz="3000" dirty="0"/>
              <a:t> </a:t>
            </a:r>
            <a:r>
              <a:rPr lang="en-US" sz="3000" dirty="0" err="1"/>
              <a:t>thể</a:t>
            </a:r>
            <a:r>
              <a:rPr lang="en-US" sz="3000" dirty="0"/>
              <a:t> </a:t>
            </a:r>
            <a:r>
              <a:rPr lang="en-US" sz="3000" dirty="0" err="1"/>
              <a:t>giải</a:t>
            </a:r>
            <a:r>
              <a:rPr lang="en-US" sz="3000" dirty="0"/>
              <a:t> </a:t>
            </a:r>
            <a:r>
              <a:rPr lang="en-US" sz="3000" dirty="0" err="1"/>
              <a:t>quyết</a:t>
            </a:r>
            <a:r>
              <a:rPr lang="en-US" sz="3000" dirty="0"/>
              <a:t> </a:t>
            </a:r>
            <a:r>
              <a:rPr lang="en-US" sz="3000" dirty="0" err="1"/>
              <a:t>nhiều</a:t>
            </a:r>
            <a:r>
              <a:rPr lang="en-US" sz="3000" dirty="0"/>
              <a:t> </a:t>
            </a:r>
            <a:r>
              <a:rPr lang="en-US" sz="3000" dirty="0" err="1"/>
              <a:t>vấn</a:t>
            </a:r>
            <a:r>
              <a:rPr lang="en-US" sz="3000" dirty="0"/>
              <a:t> </a:t>
            </a:r>
            <a:r>
              <a:rPr lang="en-US" sz="3000" dirty="0" err="1"/>
              <a:t>đề</a:t>
            </a:r>
            <a:r>
              <a:rPr lang="en-US" sz="3000" dirty="0"/>
              <a:t> EMC. </a:t>
            </a:r>
            <a:endParaRPr lang="vi-VN" sz="3000" dirty="0" smtClean="0"/>
          </a:p>
          <a:p>
            <a:pPr marL="0" indent="0">
              <a:buNone/>
            </a:pPr>
            <a:r>
              <a:rPr lang="vi-VN" sz="3000" b="1" dirty="0" smtClean="0">
                <a:latin typeface="+mj-lt"/>
              </a:rPr>
              <a:t>Các thông số chính để lựa chọn tụ:</a:t>
            </a:r>
          </a:p>
          <a:p>
            <a:r>
              <a:rPr lang="vi-VN" sz="3000" dirty="0" smtClean="0">
                <a:latin typeface="+mj-lt"/>
              </a:rPr>
              <a:t>Điện dung</a:t>
            </a:r>
          </a:p>
          <a:p>
            <a:r>
              <a:rPr lang="vi-VN" sz="3000" dirty="0" smtClean="0">
                <a:latin typeface="+mj-lt"/>
              </a:rPr>
              <a:t>Điện áp, </a:t>
            </a:r>
          </a:p>
          <a:p>
            <a:r>
              <a:rPr lang="vi-VN" sz="3000" dirty="0" smtClean="0">
                <a:latin typeface="+mj-lt"/>
              </a:rPr>
              <a:t>Nhiệt độ làm việc</a:t>
            </a:r>
          </a:p>
          <a:p>
            <a:r>
              <a:rPr lang="vi-VN" sz="3000" dirty="0" smtClean="0">
                <a:latin typeface="+mj-lt"/>
              </a:rPr>
              <a:t>Tuổi thọ của tụ</a:t>
            </a:r>
          </a:p>
          <a:p>
            <a:r>
              <a:rPr lang="vi-VN" sz="3000" dirty="0" smtClean="0">
                <a:latin typeface="+mj-lt"/>
              </a:rPr>
              <a:t>Trở kháng nối tiếp ESR</a:t>
            </a:r>
          </a:p>
          <a:p>
            <a:r>
              <a:rPr lang="vi-VN" sz="3000" dirty="0" smtClean="0">
                <a:latin typeface="+mj-lt"/>
              </a:rPr>
              <a:t>Dòng nhấp nhô (tụ hóa)</a:t>
            </a:r>
            <a:endParaRPr lang="vi-VN" sz="3000" dirty="0">
              <a:latin typeface="+mj-lt"/>
            </a:endParaRPr>
          </a:p>
        </p:txBody>
      </p:sp>
    </p:spTree>
    <p:extLst>
      <p:ext uri="{BB962C8B-B14F-4D97-AF65-F5344CB8AC3E}">
        <p14:creationId xmlns:p14="http://schemas.microsoft.com/office/powerpoint/2010/main" val="3722845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60648"/>
            <a:ext cx="4608512" cy="706090"/>
          </a:xfrm>
          <a:solidFill>
            <a:srgbClr val="FFFF00"/>
          </a:solidFill>
        </p:spPr>
        <p:txBody>
          <a:bodyPr>
            <a:normAutofit fontScale="90000"/>
          </a:bodyPr>
          <a:lstStyle/>
          <a:p>
            <a:r>
              <a:rPr lang="vi-VN" b="1" dirty="0" smtClean="0">
                <a:solidFill>
                  <a:srgbClr val="00B050"/>
                </a:solidFill>
              </a:rPr>
              <a:t>2. Lựa chọn tụ</a:t>
            </a:r>
            <a:endParaRPr lang="vi-VN" dirty="0"/>
          </a:p>
        </p:txBody>
      </p:sp>
      <p:sp>
        <p:nvSpPr>
          <p:cNvPr id="4" name="Content Placeholder 3"/>
          <p:cNvSpPr>
            <a:spLocks noGrp="1"/>
          </p:cNvSpPr>
          <p:nvPr>
            <p:ph idx="1"/>
          </p:nvPr>
        </p:nvSpPr>
        <p:spPr>
          <a:xfrm>
            <a:off x="472628" y="908720"/>
            <a:ext cx="8275836" cy="720080"/>
          </a:xfrm>
        </p:spPr>
        <p:txBody>
          <a:bodyPr>
            <a:normAutofit/>
          </a:bodyPr>
          <a:lstStyle/>
          <a:p>
            <a:pPr marL="0" indent="0">
              <a:buNone/>
            </a:pPr>
            <a:r>
              <a:rPr lang="en-US" b="1" dirty="0" smtClean="0"/>
              <a:t>2.2 </a:t>
            </a:r>
            <a:r>
              <a:rPr lang="en-US" b="1" dirty="0" err="1" smtClean="0"/>
              <a:t>chọn</a:t>
            </a:r>
            <a:r>
              <a:rPr lang="en-US" b="1" dirty="0" smtClean="0"/>
              <a:t> </a:t>
            </a:r>
            <a:r>
              <a:rPr lang="en-US" b="1" dirty="0" err="1" smtClean="0"/>
              <a:t>tụ</a:t>
            </a:r>
            <a:r>
              <a:rPr lang="en-US" b="1" dirty="0" smtClean="0"/>
              <a:t> </a:t>
            </a:r>
            <a:r>
              <a:rPr lang="en-US" b="1" dirty="0" err="1" smtClean="0"/>
              <a:t>cho</a:t>
            </a:r>
            <a:r>
              <a:rPr lang="en-US" b="1" dirty="0" smtClean="0"/>
              <a:t> </a:t>
            </a:r>
            <a:r>
              <a:rPr lang="en-US" b="1" dirty="0" err="1" smtClean="0"/>
              <a:t>các</a:t>
            </a:r>
            <a:r>
              <a:rPr lang="en-US" b="1" dirty="0" smtClean="0"/>
              <a:t> </a:t>
            </a:r>
            <a:r>
              <a:rPr lang="en-US" b="1" dirty="0" err="1" smtClean="0"/>
              <a:t>mạch</a:t>
            </a:r>
            <a:r>
              <a:rPr lang="en-US" b="1" dirty="0" smtClean="0"/>
              <a:t> </a:t>
            </a:r>
            <a:r>
              <a:rPr lang="en-US" b="1" dirty="0" err="1" smtClean="0"/>
              <a:t>không</a:t>
            </a:r>
            <a:r>
              <a:rPr lang="en-US" b="1" dirty="0" smtClean="0"/>
              <a:t> PFC</a:t>
            </a:r>
            <a:endParaRPr lang="vi-VN" b="1" dirty="0"/>
          </a:p>
          <a:p>
            <a:pPr marL="0" indent="0">
              <a:buNone/>
            </a:pPr>
            <a:endParaRPr lang="vi-VN" sz="3000" dirty="0">
              <a:latin typeface="+mj-lt"/>
            </a:endParaRPr>
          </a:p>
        </p:txBody>
      </p:sp>
      <mc:AlternateContent xmlns:mc="http://schemas.openxmlformats.org/markup-compatibility/2006" xmlns:a14="http://schemas.microsoft.com/office/drawing/2010/main">
        <mc:Choice Requires="a14">
          <p:sp>
            <p:nvSpPr>
              <p:cNvPr id="3" name="Rectangle 2"/>
              <p:cNvSpPr/>
              <p:nvPr/>
            </p:nvSpPr>
            <p:spPr>
              <a:xfrm>
                <a:off x="755576" y="1628800"/>
                <a:ext cx="4176464" cy="8691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vi-VN" sz="2200" i="1">
                              <a:latin typeface="Cambria Math"/>
                            </a:rPr>
                          </m:ctrlPr>
                        </m:sSubPr>
                        <m:e>
                          <m:r>
                            <a:rPr lang="en-US" sz="2200" i="1">
                              <a:latin typeface="Cambria Math"/>
                            </a:rPr>
                            <m:t>𝐶</m:t>
                          </m:r>
                        </m:e>
                        <m:sub>
                          <m:r>
                            <a:rPr lang="en-US" sz="2200" i="1">
                              <a:latin typeface="Cambria Math"/>
                            </a:rPr>
                            <m:t>𝑖𝑛</m:t>
                          </m:r>
                        </m:sub>
                      </m:sSub>
                      <m:r>
                        <a:rPr lang="en-US" sz="2200" i="1">
                          <a:latin typeface="Cambria Math"/>
                        </a:rPr>
                        <m:t>=</m:t>
                      </m:r>
                      <m:f>
                        <m:fPr>
                          <m:ctrlPr>
                            <a:rPr lang="vi-VN" sz="2200" i="1">
                              <a:latin typeface="Cambria Math"/>
                            </a:rPr>
                          </m:ctrlPr>
                        </m:fPr>
                        <m:num>
                          <m:r>
                            <a:rPr lang="en-US" sz="2200" i="1">
                              <a:latin typeface="Cambria Math"/>
                            </a:rPr>
                            <m:t>2.</m:t>
                          </m:r>
                          <m:sSub>
                            <m:sSubPr>
                              <m:ctrlPr>
                                <a:rPr lang="vi-VN" sz="2200" i="1">
                                  <a:latin typeface="Cambria Math"/>
                                </a:rPr>
                              </m:ctrlPr>
                            </m:sSubPr>
                            <m:e>
                              <m:r>
                                <a:rPr lang="en-US" sz="2200" i="1">
                                  <a:latin typeface="Cambria Math"/>
                                </a:rPr>
                                <m:t>𝑊</m:t>
                              </m:r>
                            </m:e>
                            <m:sub>
                              <m:r>
                                <a:rPr lang="en-US" sz="2200" i="1">
                                  <a:latin typeface="Cambria Math"/>
                                </a:rPr>
                                <m:t>𝑖𝑛</m:t>
                              </m:r>
                            </m:sub>
                          </m:sSub>
                        </m:num>
                        <m:den>
                          <m:sSubSup>
                            <m:sSubSupPr>
                              <m:ctrlPr>
                                <a:rPr lang="vi-VN" sz="2200" i="1">
                                  <a:latin typeface="Cambria Math"/>
                                </a:rPr>
                              </m:ctrlPr>
                            </m:sSubSupPr>
                            <m:e>
                              <m:r>
                                <a:rPr lang="en-US" sz="2200" i="1">
                                  <a:latin typeface="Cambria Math"/>
                                </a:rPr>
                                <m:t>𝑉</m:t>
                              </m:r>
                            </m:e>
                            <m:sub>
                              <m:r>
                                <a:rPr lang="en-US" sz="2200" i="1">
                                  <a:latin typeface="Cambria Math"/>
                                </a:rPr>
                                <m:t>𝐷𝐶</m:t>
                              </m:r>
                              <m:func>
                                <m:funcPr>
                                  <m:ctrlPr>
                                    <a:rPr lang="vi-VN" sz="2200" i="1">
                                      <a:latin typeface="Cambria Math"/>
                                    </a:rPr>
                                  </m:ctrlPr>
                                </m:funcPr>
                                <m:fName>
                                  <m:r>
                                    <m:rPr>
                                      <m:sty m:val="p"/>
                                    </m:rPr>
                                    <a:rPr lang="en-US" sz="2200">
                                      <a:latin typeface="Cambria Math"/>
                                    </a:rPr>
                                    <m:t>min</m:t>
                                  </m:r>
                                </m:fName>
                                <m:e>
                                  <m:r>
                                    <a:rPr lang="en-US" sz="2200" i="1">
                                      <a:latin typeface="Cambria Math"/>
                                    </a:rPr>
                                    <m:t>𝑝𝑖𝑘</m:t>
                                  </m:r>
                                </m:e>
                              </m:func>
                            </m:sub>
                            <m:sup>
                              <m:r>
                                <a:rPr lang="en-US" sz="2200" i="1">
                                  <a:latin typeface="Cambria Math"/>
                                </a:rPr>
                                <m:t>2</m:t>
                              </m:r>
                            </m:sup>
                          </m:sSubSup>
                          <m:r>
                            <a:rPr lang="en-US" sz="2200" i="1">
                              <a:latin typeface="Cambria Math"/>
                            </a:rPr>
                            <m:t>−</m:t>
                          </m:r>
                          <m:sSubSup>
                            <m:sSubSupPr>
                              <m:ctrlPr>
                                <a:rPr lang="vi-VN" sz="2200" i="1">
                                  <a:latin typeface="Cambria Math"/>
                                </a:rPr>
                              </m:ctrlPr>
                            </m:sSubSupPr>
                            <m:e>
                              <m:r>
                                <a:rPr lang="en-US" sz="2200" i="1">
                                  <a:latin typeface="Cambria Math"/>
                                </a:rPr>
                                <m:t>𝑉</m:t>
                              </m:r>
                            </m:e>
                            <m:sub>
                              <m:r>
                                <a:rPr lang="en-US" sz="2200" i="1">
                                  <a:latin typeface="Cambria Math"/>
                                </a:rPr>
                                <m:t>𝐷𝐶</m:t>
                              </m:r>
                              <m:r>
                                <a:rPr lang="en-US" sz="2200" i="1">
                                  <a:latin typeface="Cambria Math"/>
                                </a:rPr>
                                <m:t> </m:t>
                              </m:r>
                              <m:r>
                                <a:rPr lang="en-US" sz="2200" i="1">
                                  <a:latin typeface="Cambria Math"/>
                                </a:rPr>
                                <m:t>𝑚𝑖𝑛</m:t>
                              </m:r>
                            </m:sub>
                            <m:sup>
                              <m:r>
                                <a:rPr lang="en-US" sz="2200" i="1">
                                  <a:latin typeface="Cambria Math"/>
                                </a:rPr>
                                <m:t>2</m:t>
                              </m:r>
                            </m:sup>
                          </m:sSubSup>
                        </m:den>
                      </m:f>
                    </m:oMath>
                  </m:oMathPara>
                </a14:m>
                <a:endParaRPr lang="vi-VN" sz="2200" dirty="0"/>
              </a:p>
            </p:txBody>
          </p:sp>
        </mc:Choice>
        <mc:Fallback xmlns="">
          <p:sp>
            <p:nvSpPr>
              <p:cNvPr id="3" name="Rectangle 2"/>
              <p:cNvSpPr>
                <a:spLocks noRot="1" noChangeAspect="1" noMove="1" noResize="1" noEditPoints="1" noAdjustHandles="1" noChangeArrowheads="1" noChangeShapeType="1" noTextEdit="1"/>
              </p:cNvSpPr>
              <p:nvPr/>
            </p:nvSpPr>
            <p:spPr>
              <a:xfrm>
                <a:off x="755576" y="1628800"/>
                <a:ext cx="4176464" cy="869149"/>
              </a:xfrm>
              <a:prstGeom prst="rect">
                <a:avLst/>
              </a:prstGeom>
              <a:blipFill rotWithShape="1">
                <a:blip r:embed="rId2"/>
                <a:stretch>
                  <a:fillRect/>
                </a:stretch>
              </a:blipFill>
            </p:spPr>
            <p:txBody>
              <a:bodyPr/>
              <a:lstStyle/>
              <a:p>
                <a:r>
                  <a:rPr lang="vi-VN">
                    <a:noFill/>
                  </a:rPr>
                  <a:t> </a:t>
                </a:r>
              </a:p>
            </p:txBody>
          </p:sp>
        </mc:Fallback>
      </mc:AlternateContent>
      <p:sp>
        <p:nvSpPr>
          <p:cNvPr id="5" name="Content Placeholder 3"/>
          <p:cNvSpPr txBox="1">
            <a:spLocks/>
          </p:cNvSpPr>
          <p:nvPr/>
        </p:nvSpPr>
        <p:spPr>
          <a:xfrm>
            <a:off x="251520" y="2497949"/>
            <a:ext cx="7632848" cy="25872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err="1" smtClean="0"/>
              <a:t>Trong</a:t>
            </a:r>
            <a:r>
              <a:rPr lang="en-US" sz="2400" dirty="0" smtClean="0"/>
              <a:t> </a:t>
            </a:r>
            <a:r>
              <a:rPr lang="en-US" sz="2400" dirty="0" err="1" smtClean="0"/>
              <a:t>đó</a:t>
            </a:r>
            <a:r>
              <a:rPr lang="en-US" sz="2400" dirty="0" smtClean="0"/>
              <a:t>:</a:t>
            </a:r>
          </a:p>
          <a:p>
            <a:pPr marL="0" indent="0">
              <a:buNone/>
            </a:pPr>
            <a:r>
              <a:rPr lang="en-US" sz="2400" dirty="0"/>
              <a:t>W</a:t>
            </a:r>
            <a:r>
              <a:rPr lang="en-US" sz="2400" baseline="-25000" dirty="0"/>
              <a:t>in</a:t>
            </a:r>
            <a:r>
              <a:rPr lang="en-US" sz="2400" dirty="0"/>
              <a:t> = P</a:t>
            </a:r>
            <a:r>
              <a:rPr lang="en-US" sz="2400" baseline="-25000" dirty="0"/>
              <a:t>in max</a:t>
            </a:r>
            <a:r>
              <a:rPr lang="en-US" sz="2400" dirty="0"/>
              <a:t>.T</a:t>
            </a:r>
            <a:r>
              <a:rPr lang="en-US" sz="2400" baseline="-25000" dirty="0"/>
              <a:t>D</a:t>
            </a:r>
            <a:endParaRPr lang="vi-VN" sz="2400" dirty="0" smtClean="0"/>
          </a:p>
          <a:p>
            <a:pPr marL="0" indent="0">
              <a:buNone/>
            </a:pPr>
            <a:r>
              <a:rPr lang="en-US" sz="2400" dirty="0" err="1"/>
              <a:t>Trong</a:t>
            </a:r>
            <a:r>
              <a:rPr lang="en-US" sz="2400" dirty="0"/>
              <a:t> </a:t>
            </a:r>
            <a:r>
              <a:rPr lang="en-US" sz="2400" dirty="0" err="1"/>
              <a:t>đó</a:t>
            </a:r>
            <a:r>
              <a:rPr lang="en-US" sz="2400" dirty="0"/>
              <a:t>:</a:t>
            </a:r>
            <a:endParaRPr lang="vi-VN" sz="2400" dirty="0"/>
          </a:p>
          <a:p>
            <a:pPr lvl="0"/>
            <a:r>
              <a:rPr lang="en-US" sz="2400" i="1" dirty="0"/>
              <a:t>W</a:t>
            </a:r>
            <a:r>
              <a:rPr lang="en-US" sz="2400" i="1" baseline="-25000" dirty="0"/>
              <a:t>in</a:t>
            </a:r>
            <a:r>
              <a:rPr lang="en-US" sz="2400" i="1" dirty="0"/>
              <a:t> – </a:t>
            </a:r>
            <a:r>
              <a:rPr lang="en-US" sz="2400" i="1" dirty="0" err="1"/>
              <a:t>năng</a:t>
            </a:r>
            <a:r>
              <a:rPr lang="en-US" sz="2400" i="1" dirty="0"/>
              <a:t> </a:t>
            </a:r>
            <a:r>
              <a:rPr lang="en-US" sz="2400" i="1" dirty="0" err="1"/>
              <a:t>lượng</a:t>
            </a:r>
            <a:r>
              <a:rPr lang="en-US" sz="2400" i="1" dirty="0"/>
              <a:t> </a:t>
            </a:r>
            <a:r>
              <a:rPr lang="en-US" sz="2400" i="1" dirty="0" err="1"/>
              <a:t>xả</a:t>
            </a:r>
            <a:r>
              <a:rPr lang="en-US" sz="2400" i="1" dirty="0"/>
              <a:t> </a:t>
            </a:r>
            <a:r>
              <a:rPr lang="en-US" sz="2400" i="1" dirty="0" err="1"/>
              <a:t>tụ</a:t>
            </a:r>
            <a:endParaRPr lang="vi-VN" sz="2400" dirty="0"/>
          </a:p>
          <a:p>
            <a:pPr lvl="0"/>
            <a:r>
              <a:rPr lang="en-US" sz="2400" i="1" dirty="0"/>
              <a:t>P</a:t>
            </a:r>
            <a:r>
              <a:rPr lang="en-US" sz="2400" i="1" baseline="-25000" dirty="0"/>
              <a:t>in max</a:t>
            </a:r>
            <a:r>
              <a:rPr lang="en-US" sz="2400" i="1" dirty="0"/>
              <a:t> – </a:t>
            </a:r>
            <a:r>
              <a:rPr lang="en-US" sz="2400" i="1" dirty="0" err="1"/>
              <a:t>Công</a:t>
            </a:r>
            <a:r>
              <a:rPr lang="en-US" sz="2400" i="1" dirty="0"/>
              <a:t> </a:t>
            </a:r>
            <a:r>
              <a:rPr lang="en-US" sz="2400" i="1" dirty="0" err="1"/>
              <a:t>suất</a:t>
            </a:r>
            <a:r>
              <a:rPr lang="en-US" sz="2400" i="1" dirty="0"/>
              <a:t> </a:t>
            </a:r>
            <a:r>
              <a:rPr lang="en-US" sz="2400" i="1" dirty="0" err="1"/>
              <a:t>đầu</a:t>
            </a:r>
            <a:r>
              <a:rPr lang="en-US" sz="2400" i="1" dirty="0"/>
              <a:t> </a:t>
            </a:r>
            <a:r>
              <a:rPr lang="en-US" sz="2400" i="1" dirty="0" err="1"/>
              <a:t>vào</a:t>
            </a:r>
            <a:r>
              <a:rPr lang="en-US" sz="2400" i="1" dirty="0"/>
              <a:t> </a:t>
            </a:r>
            <a:r>
              <a:rPr lang="en-US" sz="2400" i="1" dirty="0" err="1"/>
              <a:t>lớn</a:t>
            </a:r>
            <a:r>
              <a:rPr lang="en-US" sz="2400" i="1" dirty="0"/>
              <a:t> </a:t>
            </a:r>
            <a:r>
              <a:rPr lang="en-US" sz="2400" i="1" dirty="0" err="1"/>
              <a:t>nhất</a:t>
            </a:r>
            <a:endParaRPr lang="vi-VN" sz="2400" dirty="0"/>
          </a:p>
          <a:p>
            <a:pPr marL="0" indent="0">
              <a:buFont typeface="Arial" pitchFamily="34" charset="0"/>
              <a:buNone/>
            </a:pPr>
            <a:endParaRPr lang="vi-VN" sz="2400" dirty="0">
              <a:latin typeface="+mj-lt"/>
            </a:endParaRPr>
          </a:p>
        </p:txBody>
      </p:sp>
      <mc:AlternateContent xmlns:mc="http://schemas.openxmlformats.org/markup-compatibility/2006" xmlns:a14="http://schemas.microsoft.com/office/drawing/2010/main">
        <mc:Choice Requires="a14">
          <p:sp>
            <p:nvSpPr>
              <p:cNvPr id="6" name="Rectangle 5"/>
              <p:cNvSpPr/>
              <p:nvPr/>
            </p:nvSpPr>
            <p:spPr>
              <a:xfrm>
                <a:off x="395536" y="4869160"/>
                <a:ext cx="4968552" cy="930511"/>
              </a:xfrm>
              <a:prstGeom prst="rect">
                <a:avLst/>
              </a:prstGeom>
            </p:spPr>
            <p:txBody>
              <a:bodyPr wrap="square">
                <a:spAutoFit/>
              </a:bodyPr>
              <a:lstStyle/>
              <a:p>
                <a14:m>
                  <m:oMath xmlns:m="http://schemas.openxmlformats.org/officeDocument/2006/math">
                    <m:sSub>
                      <m:sSubPr>
                        <m:ctrlPr>
                          <a:rPr lang="vi-VN" sz="2200" i="1">
                            <a:latin typeface="Cambria Math"/>
                          </a:rPr>
                        </m:ctrlPr>
                      </m:sSubPr>
                      <m:e>
                        <m:r>
                          <a:rPr lang="en-US" sz="2200" i="1">
                            <a:latin typeface="Cambria Math"/>
                          </a:rPr>
                          <m:t>𝑇</m:t>
                        </m:r>
                      </m:e>
                      <m:sub>
                        <m:r>
                          <a:rPr lang="en-US" sz="2200" i="1">
                            <a:latin typeface="Cambria Math"/>
                          </a:rPr>
                          <m:t>𝐷</m:t>
                        </m:r>
                      </m:sub>
                    </m:sSub>
                    <m:r>
                      <a:rPr lang="en-US" sz="2200" i="1">
                        <a:latin typeface="Cambria Math"/>
                      </a:rPr>
                      <m:t>=0,005</m:t>
                    </m:r>
                    <m:d>
                      <m:dPr>
                        <m:ctrlPr>
                          <a:rPr lang="vi-VN" sz="2200" i="1">
                            <a:latin typeface="Cambria Math"/>
                          </a:rPr>
                        </m:ctrlPr>
                      </m:dPr>
                      <m:e>
                        <m:r>
                          <a:rPr lang="en-US" sz="2200" i="1">
                            <a:latin typeface="Cambria Math"/>
                          </a:rPr>
                          <m:t>1+</m:t>
                        </m:r>
                        <m:f>
                          <m:fPr>
                            <m:ctrlPr>
                              <a:rPr lang="vi-VN" sz="2200" i="1">
                                <a:latin typeface="Cambria Math"/>
                              </a:rPr>
                            </m:ctrlPr>
                          </m:fPr>
                          <m:num>
                            <m:r>
                              <a:rPr lang="en-US" sz="2200" i="1">
                                <a:latin typeface="Cambria Math"/>
                              </a:rPr>
                              <m:t>𝑎𝑟𝑠𝑖𝑛</m:t>
                            </m:r>
                            <m:f>
                              <m:fPr>
                                <m:ctrlPr>
                                  <a:rPr lang="vi-VN" sz="2200" i="1">
                                    <a:latin typeface="Cambria Math"/>
                                  </a:rPr>
                                </m:ctrlPr>
                              </m:fPr>
                              <m:num>
                                <m:sSub>
                                  <m:sSubPr>
                                    <m:ctrlPr>
                                      <a:rPr lang="vi-VN" sz="2200" i="1">
                                        <a:latin typeface="Cambria Math"/>
                                      </a:rPr>
                                    </m:ctrlPr>
                                  </m:sSubPr>
                                  <m:e>
                                    <m:r>
                                      <a:rPr lang="en-US" sz="2200" i="1">
                                        <a:latin typeface="Cambria Math"/>
                                      </a:rPr>
                                      <m:t>𝑉</m:t>
                                    </m:r>
                                  </m:e>
                                  <m:sub>
                                    <m:r>
                                      <a:rPr lang="en-US" sz="2200" i="1">
                                        <a:latin typeface="Cambria Math"/>
                                      </a:rPr>
                                      <m:t>𝐷𝐶</m:t>
                                    </m:r>
                                    <m:r>
                                      <a:rPr lang="en-US" sz="2200" i="1">
                                        <a:latin typeface="Cambria Math"/>
                                      </a:rPr>
                                      <m:t> </m:t>
                                    </m:r>
                                    <m:r>
                                      <a:rPr lang="en-US" sz="2200" i="1">
                                        <a:latin typeface="Cambria Math"/>
                                      </a:rPr>
                                      <m:t>𝑚𝑖𝑛</m:t>
                                    </m:r>
                                  </m:sub>
                                </m:sSub>
                              </m:num>
                              <m:den>
                                <m:sSub>
                                  <m:sSubPr>
                                    <m:ctrlPr>
                                      <a:rPr lang="vi-VN" sz="2200" i="1">
                                        <a:latin typeface="Cambria Math"/>
                                      </a:rPr>
                                    </m:ctrlPr>
                                  </m:sSubPr>
                                  <m:e>
                                    <m:r>
                                      <a:rPr lang="en-US" sz="2200" i="1">
                                        <a:latin typeface="Cambria Math"/>
                                      </a:rPr>
                                      <m:t>𝑉</m:t>
                                    </m:r>
                                  </m:e>
                                  <m:sub>
                                    <m:r>
                                      <a:rPr lang="en-US" sz="2200" i="1">
                                        <a:latin typeface="Cambria Math"/>
                                      </a:rPr>
                                      <m:t>𝐷𝐶</m:t>
                                    </m:r>
                                    <m:func>
                                      <m:funcPr>
                                        <m:ctrlPr>
                                          <a:rPr lang="vi-VN" sz="2200" i="1">
                                            <a:latin typeface="Cambria Math"/>
                                          </a:rPr>
                                        </m:ctrlPr>
                                      </m:funcPr>
                                      <m:fName>
                                        <m:r>
                                          <m:rPr>
                                            <m:sty m:val="p"/>
                                          </m:rPr>
                                          <a:rPr lang="en-US" sz="2200">
                                            <a:latin typeface="Cambria Math"/>
                                          </a:rPr>
                                          <m:t>min</m:t>
                                        </m:r>
                                      </m:fName>
                                      <m:e>
                                        <m:r>
                                          <a:rPr lang="en-US" sz="2200" i="1">
                                            <a:latin typeface="Cambria Math"/>
                                          </a:rPr>
                                          <m:t>𝑝𝑖𝑘</m:t>
                                        </m:r>
                                      </m:e>
                                    </m:func>
                                  </m:sub>
                                </m:sSub>
                              </m:den>
                            </m:f>
                          </m:num>
                          <m:den>
                            <m:f>
                              <m:fPr>
                                <m:ctrlPr>
                                  <a:rPr lang="vi-VN" sz="2200" i="1">
                                    <a:latin typeface="Cambria Math"/>
                                  </a:rPr>
                                </m:ctrlPr>
                              </m:fPr>
                              <m:num>
                                <m:r>
                                  <a:rPr lang="en-US" sz="2200" i="1">
                                    <a:latin typeface="Cambria Math"/>
                                  </a:rPr>
                                  <m:t>𝜋</m:t>
                                </m:r>
                              </m:num>
                              <m:den>
                                <m:r>
                                  <a:rPr lang="en-US" sz="2200" i="1">
                                    <a:latin typeface="Cambria Math"/>
                                  </a:rPr>
                                  <m:t>2</m:t>
                                </m:r>
                              </m:den>
                            </m:f>
                          </m:den>
                        </m:f>
                      </m:e>
                    </m:d>
                  </m:oMath>
                </a14:m>
                <a:r>
                  <a:rPr lang="en-US" sz="2200" dirty="0"/>
                  <a:t> </a:t>
                </a:r>
                <a:endParaRPr lang="vi-VN" sz="2200" dirty="0"/>
              </a:p>
            </p:txBody>
          </p:sp>
        </mc:Choice>
        <mc:Fallback xmlns="">
          <p:sp>
            <p:nvSpPr>
              <p:cNvPr id="6" name="Rectangle 5"/>
              <p:cNvSpPr>
                <a:spLocks noRot="1" noChangeAspect="1" noMove="1" noResize="1" noEditPoints="1" noAdjustHandles="1" noChangeArrowheads="1" noChangeShapeType="1" noTextEdit="1"/>
              </p:cNvSpPr>
              <p:nvPr/>
            </p:nvSpPr>
            <p:spPr>
              <a:xfrm>
                <a:off x="395536" y="4869160"/>
                <a:ext cx="4968552" cy="930511"/>
              </a:xfrm>
              <a:prstGeom prst="rect">
                <a:avLst/>
              </a:prstGeom>
              <a:blipFill rotWithShape="1">
                <a:blip r:embed="rId3"/>
                <a:stretch>
                  <a:fillRect/>
                </a:stretch>
              </a:blipFill>
            </p:spPr>
            <p:txBody>
              <a:bodyPr/>
              <a:lstStyle/>
              <a:p>
                <a:r>
                  <a:rPr lang="vi-VN">
                    <a:noFill/>
                  </a:rPr>
                  <a:t> </a:t>
                </a:r>
              </a:p>
            </p:txBody>
          </p:sp>
        </mc:Fallback>
      </mc:AlternateContent>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5317562" y="1628800"/>
            <a:ext cx="2926846" cy="1728192"/>
          </a:xfrm>
          <a:prstGeom prst="rect">
            <a:avLst/>
          </a:prstGeom>
          <a:noFill/>
          <a:ln>
            <a:noFill/>
          </a:ln>
        </p:spPr>
      </p:pic>
    </p:spTree>
    <p:extLst>
      <p:ext uri="{BB962C8B-B14F-4D97-AF65-F5344CB8AC3E}">
        <p14:creationId xmlns:p14="http://schemas.microsoft.com/office/powerpoint/2010/main" val="111714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60648"/>
            <a:ext cx="4608512" cy="706090"/>
          </a:xfrm>
          <a:solidFill>
            <a:srgbClr val="FFFF00"/>
          </a:solidFill>
        </p:spPr>
        <p:txBody>
          <a:bodyPr>
            <a:normAutofit fontScale="90000"/>
          </a:bodyPr>
          <a:lstStyle/>
          <a:p>
            <a:r>
              <a:rPr lang="vi-VN" b="1" dirty="0" smtClean="0">
                <a:solidFill>
                  <a:srgbClr val="00B050"/>
                </a:solidFill>
              </a:rPr>
              <a:t>2. Lựa chọn tụ</a:t>
            </a:r>
            <a:endParaRPr lang="vi-VN" dirty="0"/>
          </a:p>
        </p:txBody>
      </p:sp>
      <p:sp>
        <p:nvSpPr>
          <p:cNvPr id="4" name="Content Placeholder 3"/>
          <p:cNvSpPr>
            <a:spLocks noGrp="1"/>
          </p:cNvSpPr>
          <p:nvPr>
            <p:ph idx="1"/>
          </p:nvPr>
        </p:nvSpPr>
        <p:spPr>
          <a:xfrm>
            <a:off x="472628" y="908720"/>
            <a:ext cx="8275836" cy="720080"/>
          </a:xfrm>
        </p:spPr>
        <p:txBody>
          <a:bodyPr>
            <a:normAutofit/>
          </a:bodyPr>
          <a:lstStyle/>
          <a:p>
            <a:pPr marL="0" indent="0">
              <a:buNone/>
            </a:pPr>
            <a:r>
              <a:rPr lang="en-US" b="1" dirty="0" smtClean="0"/>
              <a:t>2.2 </a:t>
            </a:r>
            <a:r>
              <a:rPr lang="en-US" b="1" dirty="0" err="1" smtClean="0"/>
              <a:t>chọn</a:t>
            </a:r>
            <a:r>
              <a:rPr lang="en-US" b="1" dirty="0" smtClean="0"/>
              <a:t> </a:t>
            </a:r>
            <a:r>
              <a:rPr lang="en-US" b="1" dirty="0" err="1" smtClean="0"/>
              <a:t>tụ</a:t>
            </a:r>
            <a:r>
              <a:rPr lang="en-US" b="1" dirty="0" smtClean="0"/>
              <a:t> </a:t>
            </a:r>
            <a:r>
              <a:rPr lang="en-US" b="1" dirty="0" err="1" smtClean="0"/>
              <a:t>cho</a:t>
            </a:r>
            <a:r>
              <a:rPr lang="en-US" b="1" dirty="0" smtClean="0"/>
              <a:t> </a:t>
            </a:r>
            <a:r>
              <a:rPr lang="en-US" b="1" dirty="0" err="1" smtClean="0"/>
              <a:t>các</a:t>
            </a:r>
            <a:r>
              <a:rPr lang="en-US" b="1" dirty="0" smtClean="0"/>
              <a:t> </a:t>
            </a:r>
            <a:r>
              <a:rPr lang="en-US" b="1" dirty="0" err="1" smtClean="0"/>
              <a:t>mạch</a:t>
            </a:r>
            <a:r>
              <a:rPr lang="en-US" b="1" dirty="0" smtClean="0"/>
              <a:t> </a:t>
            </a:r>
            <a:r>
              <a:rPr lang="en-US" b="1" dirty="0" err="1" smtClean="0"/>
              <a:t>không</a:t>
            </a:r>
            <a:r>
              <a:rPr lang="en-US" b="1" dirty="0" smtClean="0"/>
              <a:t> PFC</a:t>
            </a:r>
            <a:endParaRPr lang="vi-VN" b="1" dirty="0"/>
          </a:p>
          <a:p>
            <a:pPr marL="0" indent="0">
              <a:buNone/>
            </a:pPr>
            <a:endParaRPr lang="vi-VN" sz="3000" dirty="0">
              <a:latin typeface="+mj-lt"/>
            </a:endParaRPr>
          </a:p>
        </p:txBody>
      </p:sp>
      <p:sp>
        <p:nvSpPr>
          <p:cNvPr id="5" name="Content Placeholder 3"/>
          <p:cNvSpPr txBox="1">
            <a:spLocks/>
          </p:cNvSpPr>
          <p:nvPr/>
        </p:nvSpPr>
        <p:spPr>
          <a:xfrm>
            <a:off x="467544" y="1628800"/>
            <a:ext cx="7992888" cy="46805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600" dirty="0" err="1">
                <a:latin typeface="Times New Roman" pitchFamily="18" charset="0"/>
                <a:cs typeface="Times New Roman" pitchFamily="18" charset="0"/>
              </a:rPr>
              <a:t>Nhiều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nhà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chế</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tạo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công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thức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kinh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nghiệm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lựa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chọn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tụ</a:t>
            </a:r>
            <a:r>
              <a:rPr lang="en-US" sz="2600" dirty="0">
                <a:latin typeface="Times New Roman" pitchFamily="18" charset="0"/>
                <a:cs typeface="Times New Roman" pitchFamily="18" charset="0"/>
              </a:rPr>
              <a:t> [Fl.4]</a:t>
            </a:r>
            <a:endParaRPr lang="vi-VN" sz="2600" dirty="0">
              <a:latin typeface="Times New Roman" pitchFamily="18" charset="0"/>
              <a:cs typeface="Times New Roman" pitchFamily="18" charset="0"/>
            </a:endParaRPr>
          </a:p>
          <a:p>
            <a:pPr marL="0" indent="0">
              <a:buNone/>
            </a:pPr>
            <a:r>
              <a:rPr lang="en-US" sz="2600" dirty="0" err="1">
                <a:latin typeface="Times New Roman" pitchFamily="18" charset="0"/>
                <a:cs typeface="Times New Roman" pitchFamily="18" charset="0"/>
              </a:rPr>
              <a:t>C</a:t>
            </a:r>
            <a:r>
              <a:rPr lang="en-US" sz="2600" baseline="-25000" dirty="0" err="1">
                <a:latin typeface="Times New Roman" pitchFamily="18" charset="0"/>
                <a:cs typeface="Times New Roman" pitchFamily="18" charset="0"/>
              </a:rPr>
              <a:t>in</a:t>
            </a:r>
            <a:r>
              <a:rPr lang="en-US" sz="2600" dirty="0">
                <a:latin typeface="Times New Roman" pitchFamily="18" charset="0"/>
                <a:cs typeface="Times New Roman" pitchFamily="18" charset="0"/>
              </a:rPr>
              <a:t> = </a:t>
            </a:r>
            <a:r>
              <a:rPr lang="en-US" sz="2600" dirty="0" err="1">
                <a:latin typeface="Times New Roman" pitchFamily="18" charset="0"/>
                <a:cs typeface="Times New Roman" pitchFamily="18" charset="0"/>
              </a:rPr>
              <a:t>k</a:t>
            </a:r>
            <a:r>
              <a:rPr lang="en-US" sz="2600" baseline="-25000" dirty="0" err="1">
                <a:latin typeface="Times New Roman" pitchFamily="18" charset="0"/>
                <a:cs typeface="Times New Roman" pitchFamily="18" charset="0"/>
              </a:rPr>
              <a:t>w</a:t>
            </a:r>
            <a:r>
              <a:rPr lang="en-US" sz="2600" dirty="0" err="1">
                <a:latin typeface="Times New Roman" pitchFamily="18" charset="0"/>
                <a:cs typeface="Times New Roman" pitchFamily="18" charset="0"/>
              </a:rPr>
              <a:t>.P</a:t>
            </a:r>
            <a:r>
              <a:rPr lang="en-US" sz="2600" baseline="-25000" dirty="0" err="1">
                <a:latin typeface="Times New Roman" pitchFamily="18" charset="0"/>
                <a:cs typeface="Times New Roman" pitchFamily="18" charset="0"/>
              </a:rPr>
              <a:t>in</a:t>
            </a:r>
            <a:r>
              <a:rPr lang="en-US" sz="2600" baseline="-25000" dirty="0">
                <a:latin typeface="Times New Roman" pitchFamily="18" charset="0"/>
                <a:cs typeface="Times New Roman" pitchFamily="18" charset="0"/>
              </a:rPr>
              <a:t>	</a:t>
            </a:r>
            <a:r>
              <a:rPr lang="en-US" sz="2600" dirty="0">
                <a:latin typeface="Times New Roman" pitchFamily="18" charset="0"/>
                <a:cs typeface="Times New Roman" pitchFamily="18" charset="0"/>
              </a:rPr>
              <a:t>			</a:t>
            </a:r>
            <a:endParaRPr lang="vi-VN" sz="2600" dirty="0">
              <a:latin typeface="Times New Roman" pitchFamily="18" charset="0"/>
              <a:cs typeface="Times New Roman" pitchFamily="18" charset="0"/>
            </a:endParaRPr>
          </a:p>
          <a:p>
            <a:pPr marL="0" indent="0">
              <a:buNone/>
            </a:pPr>
            <a:r>
              <a:rPr lang="en-US" sz="2600" dirty="0" err="1">
                <a:latin typeface="Times New Roman" pitchFamily="18" charset="0"/>
                <a:cs typeface="Times New Roman" pitchFamily="18" charset="0"/>
              </a:rPr>
              <a:t>Trong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đó</a:t>
            </a:r>
            <a:r>
              <a:rPr lang="en-US" sz="2600" dirty="0">
                <a:latin typeface="Times New Roman" pitchFamily="18" charset="0"/>
                <a:cs typeface="Times New Roman" pitchFamily="18" charset="0"/>
              </a:rPr>
              <a:t>:</a:t>
            </a:r>
            <a:endParaRPr lang="vi-VN" sz="2600" dirty="0">
              <a:latin typeface="Times New Roman" pitchFamily="18" charset="0"/>
              <a:cs typeface="Times New Roman" pitchFamily="18" charset="0"/>
            </a:endParaRPr>
          </a:p>
          <a:p>
            <a:pPr lvl="0"/>
            <a:r>
              <a:rPr lang="en-US" sz="2600" i="1" dirty="0" err="1">
                <a:latin typeface="Times New Roman" pitchFamily="18" charset="0"/>
                <a:cs typeface="Times New Roman" pitchFamily="18" charset="0"/>
              </a:rPr>
              <a:t>C</a:t>
            </a:r>
            <a:r>
              <a:rPr lang="en-US" sz="2600" i="1" baseline="-25000" dirty="0" err="1">
                <a:latin typeface="Times New Roman" pitchFamily="18" charset="0"/>
                <a:cs typeface="Times New Roman" pitchFamily="18" charset="0"/>
              </a:rPr>
              <a:t>in</a:t>
            </a:r>
            <a:r>
              <a:rPr lang="en-US" sz="2600" i="1" dirty="0">
                <a:latin typeface="Times New Roman" pitchFamily="18" charset="0"/>
                <a:cs typeface="Times New Roman" pitchFamily="18" charset="0"/>
              </a:rPr>
              <a:t> – </a:t>
            </a:r>
            <a:r>
              <a:rPr lang="en-US" sz="2600" i="1" dirty="0" err="1">
                <a:latin typeface="Times New Roman" pitchFamily="18" charset="0"/>
                <a:cs typeface="Times New Roman" pitchFamily="18" charset="0"/>
              </a:rPr>
              <a:t>điện</a:t>
            </a:r>
            <a:r>
              <a:rPr lang="en-US" sz="2600" i="1" dirty="0">
                <a:latin typeface="Times New Roman" pitchFamily="18" charset="0"/>
                <a:cs typeface="Times New Roman" pitchFamily="18" charset="0"/>
              </a:rPr>
              <a:t> dung </a:t>
            </a:r>
            <a:r>
              <a:rPr lang="en-US" sz="2600" i="1" dirty="0" err="1">
                <a:latin typeface="Times New Roman" pitchFamily="18" charset="0"/>
                <a:cs typeface="Times New Roman" pitchFamily="18" charset="0"/>
              </a:rPr>
              <a:t>tụ</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lọc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nguồn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một</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chiều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trước</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khi</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vào</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mạch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flyback</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điện</a:t>
            </a:r>
            <a:r>
              <a:rPr lang="en-US" sz="2600" i="1" dirty="0">
                <a:latin typeface="Times New Roman" pitchFamily="18" charset="0"/>
                <a:cs typeface="Times New Roman" pitchFamily="18" charset="0"/>
              </a:rPr>
              <a:t> dung </a:t>
            </a:r>
            <a:r>
              <a:rPr lang="en-US" sz="2600" i="1" dirty="0" err="1">
                <a:latin typeface="Times New Roman" pitchFamily="18" charset="0"/>
                <a:cs typeface="Times New Roman" pitchFamily="18" charset="0"/>
              </a:rPr>
              <a:t>tụ</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sau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chỉnh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lưu</a:t>
            </a:r>
            <a:r>
              <a:rPr lang="en-US" sz="2600" i="1" dirty="0" smtClean="0">
                <a:latin typeface="Times New Roman" pitchFamily="18" charset="0"/>
                <a:cs typeface="Times New Roman" pitchFamily="18" charset="0"/>
              </a:rPr>
              <a:t>)</a:t>
            </a:r>
            <a:endParaRPr lang="vi-VN" sz="2600" dirty="0">
              <a:latin typeface="Times New Roman" pitchFamily="18" charset="0"/>
              <a:cs typeface="Times New Roman" pitchFamily="18" charset="0"/>
            </a:endParaRPr>
          </a:p>
        </p:txBody>
      </p:sp>
      <p:sp>
        <p:nvSpPr>
          <p:cNvPr id="6" name="Content Placeholder 3"/>
          <p:cNvSpPr txBox="1">
            <a:spLocks/>
          </p:cNvSpPr>
          <p:nvPr/>
        </p:nvSpPr>
        <p:spPr>
          <a:xfrm>
            <a:off x="415628" y="4509120"/>
            <a:ext cx="4660428" cy="21602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2600" i="1" dirty="0" smtClean="0">
                <a:latin typeface="Times New Roman" pitchFamily="18" charset="0"/>
                <a:cs typeface="Times New Roman" pitchFamily="18" charset="0"/>
              </a:rPr>
              <a:t>k</a:t>
            </a:r>
            <a:r>
              <a:rPr lang="en-US" sz="2600" i="1" baseline="-25000" dirty="0" smtClean="0">
                <a:latin typeface="Times New Roman" pitchFamily="18" charset="0"/>
                <a:cs typeface="Times New Roman" pitchFamily="18" charset="0"/>
              </a:rPr>
              <a:t>w</a:t>
            </a:r>
            <a:r>
              <a:rPr lang="en-US" sz="2600" i="1" dirty="0" smtClean="0">
                <a:latin typeface="Times New Roman" pitchFamily="18" charset="0"/>
                <a:cs typeface="Times New Roman" pitchFamily="18" charset="0"/>
              </a:rPr>
              <a:t> </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hệ</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số</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lựa</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chọn</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điện</a:t>
            </a:r>
            <a:r>
              <a:rPr lang="en-US" sz="2600" i="1" dirty="0">
                <a:latin typeface="Times New Roman" pitchFamily="18" charset="0"/>
                <a:cs typeface="Times New Roman" pitchFamily="18" charset="0"/>
              </a:rPr>
              <a:t> dung </a:t>
            </a:r>
            <a:r>
              <a:rPr lang="en-US" sz="2600" i="1" dirty="0" err="1">
                <a:latin typeface="Times New Roman" pitchFamily="18" charset="0"/>
                <a:cs typeface="Times New Roman" pitchFamily="18" charset="0"/>
              </a:rPr>
              <a:t>theo</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kinh</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nghiệm</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theo</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bảng</a:t>
            </a:r>
            <a:r>
              <a:rPr lang="en-US" sz="2600" i="1" dirty="0">
                <a:latin typeface="Times New Roman" pitchFamily="18" charset="0"/>
                <a:cs typeface="Times New Roman" pitchFamily="18" charset="0"/>
              </a:rPr>
              <a:t> </a:t>
            </a:r>
            <a:r>
              <a:rPr lang="en-US" sz="2600" i="1" dirty="0" err="1" smtClean="0">
                <a:latin typeface="Times New Roman" pitchFamily="18" charset="0"/>
                <a:cs typeface="Times New Roman" pitchFamily="18" charset="0"/>
              </a:rPr>
              <a:t>bên</a:t>
            </a:r>
            <a:endParaRPr lang="vi-VN" sz="2600" dirty="0">
              <a:latin typeface="Times New Roman" pitchFamily="18" charset="0"/>
              <a:cs typeface="Times New Roman" pitchFamily="18" charset="0"/>
            </a:endParaRPr>
          </a:p>
          <a:p>
            <a:pPr lvl="0"/>
            <a:r>
              <a:rPr lang="en-US" sz="2600" i="1" dirty="0">
                <a:latin typeface="Times New Roman" pitchFamily="18" charset="0"/>
                <a:cs typeface="Times New Roman" pitchFamily="18" charset="0"/>
              </a:rPr>
              <a:t>P</a:t>
            </a:r>
            <a:r>
              <a:rPr lang="en-US" sz="2600" i="1" baseline="-25000" dirty="0">
                <a:latin typeface="Times New Roman" pitchFamily="18" charset="0"/>
                <a:cs typeface="Times New Roman" pitchFamily="18" charset="0"/>
              </a:rPr>
              <a:t>in</a:t>
            </a:r>
            <a:r>
              <a:rPr lang="en-US" sz="2600" i="1" dirty="0">
                <a:latin typeface="Times New Roman" pitchFamily="18" charset="0"/>
                <a:cs typeface="Times New Roman" pitchFamily="18" charset="0"/>
              </a:rPr>
              <a:t> = P</a:t>
            </a:r>
            <a:r>
              <a:rPr lang="en-US" sz="2600" i="1" baseline="-25000" dirty="0">
                <a:latin typeface="Times New Roman" pitchFamily="18" charset="0"/>
                <a:cs typeface="Times New Roman" pitchFamily="18" charset="0"/>
              </a:rPr>
              <a:t>o</a:t>
            </a:r>
            <a:r>
              <a:rPr lang="en-US" sz="2600" i="1" dirty="0">
                <a:latin typeface="Times New Roman" pitchFamily="18" charset="0"/>
                <a:cs typeface="Times New Roman" pitchFamily="18" charset="0"/>
              </a:rPr>
              <a:t>/</a:t>
            </a:r>
            <a:r>
              <a:rPr lang="en-US" sz="2600" i="1" dirty="0">
                <a:latin typeface="Times New Roman" pitchFamily="18" charset="0"/>
                <a:cs typeface="Times New Roman" pitchFamily="18" charset="0"/>
                <a:sym typeface="Symbol"/>
              </a:rPr>
              <a:t></a:t>
            </a:r>
            <a:r>
              <a:rPr lang="en-US" sz="2600" i="1" dirty="0">
                <a:latin typeface="Times New Roman" pitchFamily="18" charset="0"/>
                <a:cs typeface="Times New Roman" pitchFamily="18" charset="0"/>
              </a:rPr>
              <a:t> – </a:t>
            </a:r>
            <a:r>
              <a:rPr lang="en-US" sz="2600" i="1" dirty="0" err="1">
                <a:latin typeface="Times New Roman" pitchFamily="18" charset="0"/>
                <a:cs typeface="Times New Roman" pitchFamily="18" charset="0"/>
              </a:rPr>
              <a:t>công</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suất</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đầu</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vào</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xoay</a:t>
            </a:r>
            <a:r>
              <a:rPr lang="en-US" sz="2600" i="1" dirty="0">
                <a:latin typeface="Times New Roman" pitchFamily="18" charset="0"/>
                <a:cs typeface="Times New Roman" pitchFamily="18" charset="0"/>
              </a:rPr>
              <a:t> </a:t>
            </a:r>
            <a:r>
              <a:rPr lang="en-US" sz="2600" i="1" dirty="0" err="1">
                <a:latin typeface="Times New Roman" pitchFamily="18" charset="0"/>
                <a:cs typeface="Times New Roman" pitchFamily="18" charset="0"/>
              </a:rPr>
              <a:t>chiều</a:t>
            </a:r>
            <a:endParaRPr lang="vi-VN" sz="2600" dirty="0">
              <a:latin typeface="Times New Roman" pitchFamily="18" charset="0"/>
              <a:cs typeface="Times New Roman" pitchFamily="18" charset="0"/>
            </a:endParaRPr>
          </a:p>
          <a:p>
            <a:pPr marL="0" indent="0">
              <a:buFont typeface="Arial" pitchFamily="34" charset="0"/>
              <a:buNone/>
            </a:pPr>
            <a:endParaRPr lang="vi-VN" sz="3000" dirty="0">
              <a:latin typeface="+mj-lt"/>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692104"/>
            <a:ext cx="3871011"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6383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60648"/>
            <a:ext cx="4608512" cy="706090"/>
          </a:xfrm>
          <a:solidFill>
            <a:srgbClr val="FFFF00"/>
          </a:solidFill>
        </p:spPr>
        <p:txBody>
          <a:bodyPr>
            <a:normAutofit fontScale="90000"/>
          </a:bodyPr>
          <a:lstStyle/>
          <a:p>
            <a:r>
              <a:rPr lang="vi-VN" b="1" dirty="0" smtClean="0">
                <a:solidFill>
                  <a:srgbClr val="00B050"/>
                </a:solidFill>
              </a:rPr>
              <a:t>2. Lựa chọn tụ</a:t>
            </a:r>
            <a:endParaRPr lang="vi-VN" dirty="0"/>
          </a:p>
        </p:txBody>
      </p:sp>
      <p:sp>
        <p:nvSpPr>
          <p:cNvPr id="4" name="Content Placeholder 3"/>
          <p:cNvSpPr>
            <a:spLocks noGrp="1"/>
          </p:cNvSpPr>
          <p:nvPr>
            <p:ph idx="1"/>
          </p:nvPr>
        </p:nvSpPr>
        <p:spPr>
          <a:xfrm>
            <a:off x="472628" y="908720"/>
            <a:ext cx="8419852" cy="1728192"/>
          </a:xfrm>
        </p:spPr>
        <p:txBody>
          <a:bodyPr>
            <a:normAutofit/>
          </a:bodyPr>
          <a:lstStyle/>
          <a:p>
            <a:pPr marL="0" indent="0">
              <a:buNone/>
            </a:pPr>
            <a:r>
              <a:rPr lang="en-US" b="1" dirty="0" smtClean="0"/>
              <a:t>2.3. </a:t>
            </a:r>
            <a:r>
              <a:rPr lang="en-US" b="1" dirty="0" err="1" smtClean="0"/>
              <a:t>Chọn</a:t>
            </a:r>
            <a:r>
              <a:rPr lang="en-US" b="1" dirty="0" smtClean="0"/>
              <a:t> </a:t>
            </a:r>
            <a:r>
              <a:rPr lang="en-US" b="1" dirty="0" err="1" smtClean="0"/>
              <a:t>tụ</a:t>
            </a:r>
            <a:r>
              <a:rPr lang="en-US" b="1" dirty="0" smtClean="0"/>
              <a:t> </a:t>
            </a:r>
            <a:r>
              <a:rPr lang="en-US" b="1" dirty="0" err="1" smtClean="0"/>
              <a:t>cho</a:t>
            </a:r>
            <a:r>
              <a:rPr lang="en-US" b="1" dirty="0" smtClean="0"/>
              <a:t> PFC</a:t>
            </a:r>
            <a:endParaRPr lang="vi-VN" b="1" dirty="0"/>
          </a:p>
        </p:txBody>
      </p:sp>
      <p:pic>
        <p:nvPicPr>
          <p:cNvPr id="5" name="Picture 4"/>
          <p:cNvPicPr/>
          <p:nvPr/>
        </p:nvPicPr>
        <p:blipFill>
          <a:blip r:embed="rId2"/>
          <a:stretch>
            <a:fillRect/>
          </a:stretch>
        </p:blipFill>
        <p:spPr>
          <a:xfrm>
            <a:off x="6073631" y="1268760"/>
            <a:ext cx="2867025" cy="3857625"/>
          </a:xfrm>
          <a:prstGeom prst="rect">
            <a:avLst/>
          </a:prstGeom>
        </p:spPr>
      </p:pic>
      <p:pic>
        <p:nvPicPr>
          <p:cNvPr id="6" name="Picture 5"/>
          <p:cNvPicPr/>
          <p:nvPr/>
        </p:nvPicPr>
        <p:blipFill>
          <a:blip r:embed="rId3"/>
          <a:stretch>
            <a:fillRect/>
          </a:stretch>
        </p:blipFill>
        <p:spPr>
          <a:xfrm>
            <a:off x="755576" y="1700808"/>
            <a:ext cx="2952328" cy="648072"/>
          </a:xfrm>
          <a:prstGeom prst="rect">
            <a:avLst/>
          </a:prstGeom>
        </p:spPr>
      </p:pic>
      <p:sp>
        <p:nvSpPr>
          <p:cNvPr id="7" name="Content Placeholder 3"/>
          <p:cNvSpPr txBox="1">
            <a:spLocks/>
          </p:cNvSpPr>
          <p:nvPr/>
        </p:nvSpPr>
        <p:spPr>
          <a:xfrm>
            <a:off x="467544" y="2564904"/>
            <a:ext cx="5040560" cy="40324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err="1">
                <a:latin typeface="Times New Roman" pitchFamily="18" charset="0"/>
                <a:cs typeface="Times New Roman" pitchFamily="18" charset="0"/>
              </a:rPr>
              <a:t>T</a:t>
            </a:r>
            <a:r>
              <a:rPr lang="en-US" sz="2400" dirty="0" err="1" smtClean="0">
                <a:latin typeface="Times New Roman" pitchFamily="18" charset="0"/>
                <a:cs typeface="Times New Roman" pitchFamily="18" charset="0"/>
              </a:rPr>
              <a:t>rong</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a:p>
            <a:pPr lvl="0"/>
            <a:r>
              <a:rPr lang="en-GB" sz="2400" dirty="0" smtClean="0">
                <a:latin typeface="Times New Roman" pitchFamily="18" charset="0"/>
                <a:cs typeface="Times New Roman" pitchFamily="18" charset="0"/>
                <a:sym typeface="Symbol"/>
              </a:rPr>
              <a:t></a:t>
            </a:r>
            <a:r>
              <a:rPr lang="en-GB" sz="2400" dirty="0" smtClean="0">
                <a:latin typeface="Times New Roman" pitchFamily="18" charset="0"/>
                <a:cs typeface="Times New Roman" pitchFamily="18" charset="0"/>
              </a:rPr>
              <a:t>V</a:t>
            </a:r>
            <a:r>
              <a:rPr lang="en-GB" sz="2400" baseline="-25000" dirty="0" smtClean="0">
                <a:latin typeface="Times New Roman" pitchFamily="18" charset="0"/>
                <a:cs typeface="Times New Roman" pitchFamily="18" charset="0"/>
              </a:rPr>
              <a:t>OUT</a:t>
            </a:r>
            <a:r>
              <a:rPr lang="en-GB" sz="2400" baseline="-25000" dirty="0">
                <a:latin typeface="Times New Roman" pitchFamily="18" charset="0"/>
                <a:cs typeface="Times New Roman" pitchFamily="18" charset="0"/>
              </a:rPr>
              <a:t>, RIPPLE</a:t>
            </a:r>
            <a:r>
              <a:rPr lang="en-GB" sz="2400" dirty="0">
                <a:latin typeface="Times New Roman" pitchFamily="18" charset="0"/>
                <a:cs typeface="Times New Roman" pitchFamily="18" charset="0"/>
              </a:rPr>
              <a:t> - </a:t>
            </a:r>
            <a:r>
              <a:rPr lang="en-GB" sz="2400" dirty="0" err="1" smtClean="0">
                <a:latin typeface="Times New Roman" pitchFamily="18" charset="0"/>
                <a:cs typeface="Times New Roman" pitchFamily="18" charset="0"/>
              </a:rPr>
              <a:t>nhấp</a:t>
            </a:r>
            <a:r>
              <a:rPr lang="en-GB" sz="2400" dirty="0" smtClean="0">
                <a:latin typeface="Times New Roman" pitchFamily="18" charset="0"/>
                <a:cs typeface="Times New Roman" pitchFamily="18" charset="0"/>
              </a:rPr>
              <a:t> </a:t>
            </a:r>
            <a:r>
              <a:rPr lang="en-GB" sz="2400" dirty="0" err="1">
                <a:latin typeface="Times New Roman" pitchFamily="18" charset="0"/>
                <a:cs typeface="Times New Roman" pitchFamily="18" charset="0"/>
              </a:rPr>
              <a:t>nhô</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riple</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điện</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áp</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đầu</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ra</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từ</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đỉnh</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đến</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đỉnh</a:t>
            </a:r>
            <a:r>
              <a:rPr lang="en-GB"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a:p>
            <a:pPr lvl="0"/>
            <a:r>
              <a:rPr lang="en-GB" sz="2400" dirty="0" err="1">
                <a:latin typeface="Times New Roman" pitchFamily="18" charset="0"/>
                <a:cs typeface="Times New Roman" pitchFamily="18" charset="0"/>
              </a:rPr>
              <a:t>I</a:t>
            </a:r>
            <a:r>
              <a:rPr lang="en-GB" sz="2400" baseline="-25000" dirty="0" err="1">
                <a:latin typeface="Times New Roman" pitchFamily="18" charset="0"/>
                <a:cs typeface="Times New Roman" pitchFamily="18" charset="0"/>
              </a:rPr>
              <a:t>out</a:t>
            </a:r>
            <a:r>
              <a:rPr lang="en-GB" sz="2400" dirty="0">
                <a:latin typeface="Times New Roman" pitchFamily="18" charset="0"/>
                <a:cs typeface="Times New Roman" pitchFamily="18" charset="0"/>
              </a:rPr>
              <a:t> – </a:t>
            </a:r>
            <a:r>
              <a:rPr lang="en-GB" sz="2400" dirty="0" err="1">
                <a:latin typeface="Times New Roman" pitchFamily="18" charset="0"/>
                <a:cs typeface="Times New Roman" pitchFamily="18" charset="0"/>
              </a:rPr>
              <a:t>dòng</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điện</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tải</a:t>
            </a:r>
            <a:endParaRPr lang="vi-VN" sz="2400" dirty="0">
              <a:latin typeface="Times New Roman" pitchFamily="18" charset="0"/>
              <a:cs typeface="Times New Roman" pitchFamily="18" charset="0"/>
            </a:endParaRPr>
          </a:p>
          <a:p>
            <a:pPr lvl="0"/>
            <a:r>
              <a:rPr lang="en-GB" sz="2400" dirty="0" err="1">
                <a:latin typeface="Times New Roman" pitchFamily="18" charset="0"/>
                <a:cs typeface="Times New Roman" pitchFamily="18" charset="0"/>
              </a:rPr>
              <a:t>f</a:t>
            </a:r>
            <a:r>
              <a:rPr lang="en-GB" sz="2400" baseline="-25000" dirty="0" err="1">
                <a:latin typeface="Times New Roman" pitchFamily="18" charset="0"/>
                <a:cs typeface="Times New Roman" pitchFamily="18" charset="0"/>
              </a:rPr>
              <a:t>line</a:t>
            </a:r>
            <a:r>
              <a:rPr lang="en-GB" sz="2400" dirty="0">
                <a:latin typeface="Times New Roman" pitchFamily="18" charset="0"/>
                <a:cs typeface="Times New Roman" pitchFamily="18" charset="0"/>
              </a:rPr>
              <a:t> – </a:t>
            </a:r>
            <a:r>
              <a:rPr lang="en-GB" sz="2400" dirty="0" err="1">
                <a:latin typeface="Times New Roman" pitchFamily="18" charset="0"/>
                <a:cs typeface="Times New Roman" pitchFamily="18" charset="0"/>
              </a:rPr>
              <a:t>tần</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số</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lưới</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điện</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1966722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668</TotalTime>
  <Words>2692</Words>
  <Application>Microsoft Office PowerPoint</Application>
  <PresentationFormat>On-screen Show (4:3)</PresentationFormat>
  <Paragraphs>177</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Cách lựa chọn và các hư hỏng của tụ điện</vt:lpstr>
      <vt:lpstr>1. Khái quát về tụ</vt:lpstr>
      <vt:lpstr>1. Khái quát về tụ</vt:lpstr>
      <vt:lpstr>1. Khái quát về tụ</vt:lpstr>
      <vt:lpstr>1. Khái quát về tụ</vt:lpstr>
      <vt:lpstr>2. Lựa chọn tụ</vt:lpstr>
      <vt:lpstr>2. Lựa chọn tụ</vt:lpstr>
      <vt:lpstr>2. Lựa chọn tụ</vt:lpstr>
      <vt:lpstr>2. Lựa chọn tụ</vt:lpstr>
      <vt:lpstr>2. Lựa chọn tụ</vt:lpstr>
      <vt:lpstr>2. Lựa chọn tụ</vt:lpstr>
      <vt:lpstr>2. Lựa chọn tụ</vt:lpstr>
      <vt:lpstr>2. Lựa chọn tụ</vt:lpstr>
      <vt:lpstr>2. Lựa chọn tụ</vt:lpstr>
      <vt:lpstr>2. Lựa chọn tụ</vt:lpstr>
      <vt:lpstr>2. Lựa chọn tụ</vt:lpstr>
      <vt:lpstr>2. Lựa chọn tụ</vt:lpstr>
      <vt:lpstr>2. Lựa chọn tụ</vt:lpstr>
      <vt:lpstr>Ví dụ thực tế</vt:lpstr>
      <vt:lpstr>Ví dụ thực tế</vt:lpstr>
      <vt:lpstr>Ví dụ thực tế</vt:lpstr>
      <vt:lpstr>Ví dụ thực tế</vt:lpstr>
      <vt:lpstr>2. Lựa chọn tụ</vt:lpstr>
      <vt:lpstr>3. Những hư hỏng thường gặp</vt:lpstr>
      <vt:lpstr>PowerPoint Presentation</vt:lpstr>
      <vt:lpstr>PowerPoint Presentation</vt:lpstr>
      <vt:lpstr>3. Những hư hỏng thường gặp</vt:lpstr>
      <vt:lpstr>3. Những hư hỏng thường gặp</vt:lpstr>
      <vt:lpstr>3. Những hư hỏng thường gặp</vt:lpstr>
      <vt:lpstr>3. Những hư hỏng thường gặp</vt:lpstr>
      <vt:lpstr>Cơ chế hư hỏng tụ hóa và nguyên nhân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abc</cp:lastModifiedBy>
  <cp:revision>53</cp:revision>
  <dcterms:created xsi:type="dcterms:W3CDTF">2018-11-18T03:13:45Z</dcterms:created>
  <dcterms:modified xsi:type="dcterms:W3CDTF">2019-08-27T04:07:37Z</dcterms:modified>
</cp:coreProperties>
</file>