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4" r:id="rId5"/>
    <p:sldId id="271" r:id="rId6"/>
    <p:sldId id="272" r:id="rId7"/>
    <p:sldId id="273" r:id="rId8"/>
    <p:sldId id="283" r:id="rId9"/>
    <p:sldId id="302" r:id="rId10"/>
    <p:sldId id="303" r:id="rId11"/>
    <p:sldId id="284" r:id="rId12"/>
    <p:sldId id="288" r:id="rId13"/>
    <p:sldId id="285" r:id="rId14"/>
    <p:sldId id="292" r:id="rId15"/>
    <p:sldId id="289" r:id="rId16"/>
    <p:sldId id="290" r:id="rId17"/>
    <p:sldId id="291" r:id="rId18"/>
    <p:sldId id="287" r:id="rId19"/>
    <p:sldId id="280" r:id="rId20"/>
    <p:sldId id="275" r:id="rId21"/>
    <p:sldId id="276" r:id="rId22"/>
    <p:sldId id="278" r:id="rId23"/>
    <p:sldId id="279" r:id="rId24"/>
    <p:sldId id="282" r:id="rId25"/>
    <p:sldId id="281" r:id="rId26"/>
    <p:sldId id="293" r:id="rId27"/>
    <p:sldId id="301" r:id="rId28"/>
    <p:sldId id="295" r:id="rId29"/>
    <p:sldId id="296" r:id="rId30"/>
    <p:sldId id="297" r:id="rId31"/>
    <p:sldId id="298" r:id="rId32"/>
    <p:sldId id="294" r:id="rId3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94660"/>
  </p:normalViewPr>
  <p:slideViewPr>
    <p:cSldViewPr>
      <p:cViewPr>
        <p:scale>
          <a:sx n="60" d="100"/>
          <a:sy n="60" d="100"/>
        </p:scale>
        <p:origin x="-78" y="-630"/>
      </p:cViewPr>
      <p:guideLst>
        <p:guide orient="horz" pos="2160"/>
        <p:guide pos="2880"/>
      </p:guideLst>
    </p:cSldViewPr>
  </p:slideViewPr>
  <p:notesTextViewPr>
    <p:cViewPr>
      <p:scale>
        <a:sx n="1" d="1"/>
        <a:sy n="1" d="1"/>
      </p:scale>
      <p:origin x="0" y="0"/>
    </p:cViewPr>
  </p:notesTextViewPr>
  <p:sorterViewPr>
    <p:cViewPr>
      <p:scale>
        <a:sx n="100" d="100"/>
        <a:sy n="100" d="100"/>
      </p:scale>
      <p:origin x="0" y="26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21/05/2019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6466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21/05/2019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60476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21/05/2019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15150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21/05/2019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9500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9441-8A0C-4D1D-9C18-75D56D38F0D1}" type="datetimeFigureOut">
              <a:rPr lang="vi-VN" smtClean="0"/>
              <a:t>21/05/2019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7486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439441-8A0C-4D1D-9C18-75D56D38F0D1}" type="datetimeFigureOut">
              <a:rPr lang="vi-VN" smtClean="0"/>
              <a:t>21/05/2019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3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439441-8A0C-4D1D-9C18-75D56D38F0D1}" type="datetimeFigureOut">
              <a:rPr lang="vi-VN" smtClean="0"/>
              <a:t>21/05/2019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1578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439441-8A0C-4D1D-9C18-75D56D38F0D1}" type="datetimeFigureOut">
              <a:rPr lang="vi-VN" smtClean="0"/>
              <a:t>21/05/2019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739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9441-8A0C-4D1D-9C18-75D56D38F0D1}" type="datetimeFigureOut">
              <a:rPr lang="vi-VN" smtClean="0"/>
              <a:t>21/05/2019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5302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21/05/2019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66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21/05/2019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1277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9441-8A0C-4D1D-9C18-75D56D38F0D1}" type="datetimeFigureOut">
              <a:rPr lang="vi-VN" smtClean="0"/>
              <a:t>21/05/2019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8246-10C8-4BAE-BB9E-29B1DBC485BA}" type="slidenum">
              <a:rPr lang="vi-VN" smtClean="0"/>
              <a:t>‹#›</a:t>
            </a:fld>
            <a:endParaRPr lang="vi-VN"/>
          </a:p>
        </p:txBody>
      </p:sp>
    </p:spTree>
    <p:extLst>
      <p:ext uri="{BB962C8B-B14F-4D97-AF65-F5344CB8AC3E}">
        <p14:creationId xmlns:p14="http://schemas.microsoft.com/office/powerpoint/2010/main" val="25961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344816" cy="1470025"/>
          </a:xfrm>
        </p:spPr>
        <p:txBody>
          <a:bodyPr/>
          <a:lstStyle/>
          <a:p>
            <a:r>
              <a:rPr lang="en-US" b="1" dirty="0" err="1" smtClean="0">
                <a:solidFill>
                  <a:srgbClr val="FF0000"/>
                </a:solidFill>
                <a:latin typeface="Times New Roman" pitchFamily="18" charset="0"/>
                <a:cs typeface="Times New Roman" pitchFamily="18" charset="0"/>
              </a:rPr>
              <a:t>Lựa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chọn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mosfet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hợp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vi-VN" dirty="0"/>
          </a:p>
        </p:txBody>
      </p:sp>
      <p:sp>
        <p:nvSpPr>
          <p:cNvPr id="3" name="Subtitle 2"/>
          <p:cNvSpPr>
            <a:spLocks noGrp="1"/>
          </p:cNvSpPr>
          <p:nvPr>
            <p:ph type="subTitle" idx="1"/>
          </p:nvPr>
        </p:nvSpPr>
        <p:spPr>
          <a:xfrm>
            <a:off x="1371600" y="1988840"/>
            <a:ext cx="7376864" cy="3888432"/>
          </a:xfrm>
        </p:spPr>
        <p:txBody>
          <a:bodyPr>
            <a:normAutofit/>
          </a:bodyPr>
          <a:lstStyle/>
          <a:p>
            <a:pPr marL="514350" indent="-514350" algn="l">
              <a:buAutoNum type="arabicPeriod"/>
            </a:pPr>
            <a:r>
              <a:rPr lang="en-US" b="1" dirty="0" err="1" smtClean="0">
                <a:solidFill>
                  <a:schemeClr val="tx1"/>
                </a:solidFill>
              </a:rPr>
              <a:t>Cơ</a:t>
            </a:r>
            <a:r>
              <a:rPr lang="en-US" b="1" dirty="0" smtClean="0">
                <a:solidFill>
                  <a:schemeClr val="tx1"/>
                </a:solidFill>
              </a:rPr>
              <a:t> </a:t>
            </a:r>
            <a:r>
              <a:rPr lang="en-US" b="1" dirty="0" err="1" smtClean="0">
                <a:solidFill>
                  <a:schemeClr val="tx1"/>
                </a:solidFill>
              </a:rPr>
              <a:t>bản</a:t>
            </a:r>
            <a:r>
              <a:rPr lang="en-US" b="1" dirty="0" smtClean="0">
                <a:solidFill>
                  <a:schemeClr val="tx1"/>
                </a:solidFill>
              </a:rPr>
              <a:t> </a:t>
            </a:r>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mosfet</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đại</a:t>
            </a:r>
            <a:r>
              <a:rPr lang="en-US" b="1" dirty="0" smtClean="0">
                <a:solidFill>
                  <a:schemeClr val="tx1"/>
                </a:solidFill>
              </a:rPr>
              <a:t> </a:t>
            </a:r>
            <a:r>
              <a:rPr lang="en-US" b="1" dirty="0" err="1" smtClean="0">
                <a:solidFill>
                  <a:schemeClr val="tx1"/>
                </a:solidFill>
              </a:rPr>
              <a:t>lượng</a:t>
            </a:r>
            <a:r>
              <a:rPr lang="en-US" b="1" dirty="0" smtClean="0">
                <a:solidFill>
                  <a:schemeClr val="tx1"/>
                </a:solidFill>
              </a:rPr>
              <a:t> </a:t>
            </a:r>
            <a:r>
              <a:rPr lang="en-US" b="1" dirty="0" err="1" smtClean="0">
                <a:solidFill>
                  <a:schemeClr val="tx1"/>
                </a:solidFill>
              </a:rPr>
              <a:t>cơ</a:t>
            </a:r>
            <a:r>
              <a:rPr lang="en-US" b="1" dirty="0" smtClean="0">
                <a:solidFill>
                  <a:schemeClr val="tx1"/>
                </a:solidFill>
              </a:rPr>
              <a:t> </a:t>
            </a:r>
            <a:r>
              <a:rPr lang="en-US" b="1" dirty="0" err="1" smtClean="0">
                <a:solidFill>
                  <a:schemeClr val="tx1"/>
                </a:solidFill>
              </a:rPr>
              <a:t>bản</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mosfet</a:t>
            </a:r>
            <a:endParaRPr lang="en-US" b="1" dirty="0" smtClean="0">
              <a:solidFill>
                <a:schemeClr val="tx1"/>
              </a:solidFill>
            </a:endParaRPr>
          </a:p>
          <a:p>
            <a:pPr marL="514350" indent="-514350" algn="l">
              <a:buAutoNum type="arabicPeriod"/>
            </a:pPr>
            <a:r>
              <a:rPr lang="en-US" b="1" dirty="0" err="1" smtClean="0">
                <a:solidFill>
                  <a:schemeClr val="tx1"/>
                </a:solidFill>
              </a:rPr>
              <a:t>Lựa</a:t>
            </a:r>
            <a:r>
              <a:rPr lang="en-US" b="1" dirty="0" smtClean="0">
                <a:solidFill>
                  <a:schemeClr val="tx1"/>
                </a:solidFill>
              </a:rPr>
              <a:t> </a:t>
            </a:r>
            <a:r>
              <a:rPr lang="en-US" b="1" dirty="0" err="1" smtClean="0">
                <a:solidFill>
                  <a:schemeClr val="tx1"/>
                </a:solidFill>
              </a:rPr>
              <a:t>chọn</a:t>
            </a:r>
            <a:r>
              <a:rPr lang="en-US" b="1" dirty="0" smtClean="0">
                <a:solidFill>
                  <a:schemeClr val="tx1"/>
                </a:solidFill>
              </a:rPr>
              <a:t> </a:t>
            </a:r>
            <a:r>
              <a:rPr lang="en-US" b="1" dirty="0" err="1" smtClean="0">
                <a:solidFill>
                  <a:schemeClr val="tx1"/>
                </a:solidFill>
              </a:rPr>
              <a:t>mosfet</a:t>
            </a:r>
            <a:r>
              <a:rPr lang="en-US" b="1" dirty="0" smtClean="0">
                <a:solidFill>
                  <a:schemeClr val="tx1"/>
                </a:solidFill>
              </a:rPr>
              <a:t> </a:t>
            </a:r>
            <a:r>
              <a:rPr lang="en-US" b="1" dirty="0" err="1" smtClean="0">
                <a:solidFill>
                  <a:schemeClr val="tx1"/>
                </a:solidFill>
              </a:rPr>
              <a:t>hợp</a:t>
            </a:r>
            <a:r>
              <a:rPr lang="en-US" b="1" dirty="0" smtClean="0">
                <a:solidFill>
                  <a:schemeClr val="tx1"/>
                </a:solidFill>
              </a:rPr>
              <a:t> </a:t>
            </a:r>
            <a:r>
              <a:rPr lang="en-US" b="1" dirty="0" err="1" smtClean="0">
                <a:solidFill>
                  <a:schemeClr val="tx1"/>
                </a:solidFill>
              </a:rPr>
              <a:t>lý</a:t>
            </a:r>
            <a:endParaRPr lang="vi-VN" b="1" dirty="0">
              <a:solidFill>
                <a:schemeClr val="tx1"/>
              </a:solidFill>
            </a:endParaRPr>
          </a:p>
        </p:txBody>
      </p:sp>
    </p:spTree>
    <p:extLst>
      <p:ext uri="{BB962C8B-B14F-4D97-AF65-F5344CB8AC3E}">
        <p14:creationId xmlns:p14="http://schemas.microsoft.com/office/powerpoint/2010/main" val="142765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76064"/>
          </a:xfrm>
        </p:spPr>
        <p:txBody>
          <a:bodyPr>
            <a:normAutofit/>
          </a:bodyPr>
          <a:lstStyle/>
          <a:p>
            <a:pPr marL="0" indent="0">
              <a:buNone/>
            </a:pPr>
            <a:r>
              <a:rPr lang="vi-VN" sz="2400" b="1" dirty="0" smtClean="0"/>
              <a:t>Tổn hao công suất</a:t>
            </a:r>
            <a:endParaRPr lang="vi-VN" sz="2400" b="1" dirty="0"/>
          </a:p>
        </p:txBody>
      </p:sp>
      <p:sp>
        <p:nvSpPr>
          <p:cNvPr id="7" name="Rectangle 3"/>
          <p:cNvSpPr txBox="1">
            <a:spLocks noChangeArrowheads="1"/>
          </p:cNvSpPr>
          <p:nvPr/>
        </p:nvSpPr>
        <p:spPr>
          <a:xfrm>
            <a:off x="450492" y="1556792"/>
            <a:ext cx="80137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Tính toán nhiệt [Bo03]</a:t>
            </a:r>
            <a:endParaRPr lang="vi-V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76450"/>
            <a:ext cx="7133854" cy="221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509120"/>
            <a:ext cx="60683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5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en-US" sz="2400" b="1" dirty="0" err="1" smtClean="0"/>
              <a:t>Nạp</a:t>
            </a:r>
            <a:r>
              <a:rPr lang="en-US" sz="2400" b="1" dirty="0" smtClean="0"/>
              <a:t> </a:t>
            </a:r>
            <a:r>
              <a:rPr lang="en-US" sz="2400" b="1" dirty="0" err="1" smtClean="0"/>
              <a:t>điện</a:t>
            </a:r>
            <a:r>
              <a:rPr lang="en-US" sz="2400" b="1" dirty="0" smtClean="0"/>
              <a:t> </a:t>
            </a:r>
            <a:r>
              <a:rPr lang="en-US" sz="2400" b="1" dirty="0" err="1" smtClean="0"/>
              <a:t>tích</a:t>
            </a:r>
            <a:r>
              <a:rPr lang="en-US" sz="2400" b="1" dirty="0" smtClean="0"/>
              <a:t> </a:t>
            </a:r>
            <a:r>
              <a:rPr lang="en-US" sz="2400" b="1" dirty="0" err="1" smtClean="0"/>
              <a:t>cho</a:t>
            </a:r>
            <a:r>
              <a:rPr lang="en-US" sz="2400" b="1" dirty="0" smtClean="0"/>
              <a:t> gate</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42429"/>
            <a:ext cx="8801866" cy="35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275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en-US" sz="2400" dirty="0" err="1"/>
              <a:t>Điện</a:t>
            </a:r>
            <a:r>
              <a:rPr lang="en-US" sz="2400" dirty="0"/>
              <a:t> </a:t>
            </a:r>
            <a:r>
              <a:rPr lang="en-US" sz="2400" dirty="0" err="1"/>
              <a:t>trở</a:t>
            </a:r>
            <a:r>
              <a:rPr lang="en-US" sz="2400" dirty="0"/>
              <a:t> R</a:t>
            </a:r>
            <a:r>
              <a:rPr lang="en-US" sz="2400" baseline="-25000" dirty="0"/>
              <a:t>DS on</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5" name="Picture 4"/>
          <p:cNvPicPr/>
          <p:nvPr/>
        </p:nvPicPr>
        <p:blipFill>
          <a:blip r:embed="rId2"/>
          <a:stretch>
            <a:fillRect/>
          </a:stretch>
        </p:blipFill>
        <p:spPr>
          <a:xfrm>
            <a:off x="611560" y="1700808"/>
            <a:ext cx="4032448" cy="4320480"/>
          </a:xfrm>
          <a:prstGeom prst="rect">
            <a:avLst/>
          </a:prstGeom>
        </p:spPr>
      </p:pic>
      <p:sp>
        <p:nvSpPr>
          <p:cNvPr id="6" name="Text Box 41"/>
          <p:cNvSpPr txBox="1"/>
          <p:nvPr/>
        </p:nvSpPr>
        <p:spPr>
          <a:xfrm>
            <a:off x="5004048" y="1724943"/>
            <a:ext cx="2781300" cy="379228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ase">
              <a:spcBef>
                <a:spcPts val="600"/>
              </a:spcBef>
              <a:spcAft>
                <a:spcPts val="0"/>
              </a:spcAft>
            </a:pPr>
            <a:r>
              <a:rPr lang="en-US" sz="1400">
                <a:solidFill>
                  <a:srgbClr val="000000"/>
                </a:solidFill>
                <a:effectLst/>
                <a:latin typeface="TimesNewRomanPSMT"/>
                <a:ea typeface="Times New Roman"/>
              </a:rPr>
              <a:t>- RS: source resistance</a:t>
            </a:r>
            <a:endParaRPr lang="vi-VN" sz="1400">
              <a:effectLst/>
              <a:latin typeface="Times New Roman"/>
              <a:ea typeface="Times New Roman"/>
            </a:endParaRPr>
          </a:p>
          <a:p>
            <a:pPr fontAlgn="base">
              <a:spcBef>
                <a:spcPts val="600"/>
              </a:spcBef>
              <a:spcAft>
                <a:spcPts val="0"/>
              </a:spcAft>
            </a:pPr>
            <a:r>
              <a:rPr lang="en-US" sz="1400">
                <a:solidFill>
                  <a:srgbClr val="000000"/>
                </a:solidFill>
                <a:effectLst/>
                <a:latin typeface="TimesNewRomanPSMT"/>
                <a:ea typeface="Times New Roman"/>
              </a:rPr>
              <a:t>- RCH: channel resistance</a:t>
            </a:r>
            <a:endParaRPr lang="vi-VN" sz="1400">
              <a:effectLst/>
              <a:latin typeface="Times New Roman"/>
              <a:ea typeface="Times New Roman"/>
            </a:endParaRPr>
          </a:p>
          <a:p>
            <a:pPr fontAlgn="base">
              <a:spcBef>
                <a:spcPts val="600"/>
              </a:spcBef>
              <a:spcAft>
                <a:spcPts val="0"/>
              </a:spcAft>
            </a:pPr>
            <a:r>
              <a:rPr lang="en-US" sz="1400">
                <a:solidFill>
                  <a:srgbClr val="000000"/>
                </a:solidFill>
                <a:effectLst/>
                <a:latin typeface="TimesNewRomanPSMT"/>
                <a:ea typeface="Times New Roman"/>
              </a:rPr>
              <a:t>- RACC: resistance from the accumulation region</a:t>
            </a:r>
            <a:endParaRPr lang="vi-VN" sz="1400">
              <a:effectLst/>
              <a:latin typeface="Times New Roman"/>
              <a:ea typeface="Times New Roman"/>
            </a:endParaRPr>
          </a:p>
          <a:p>
            <a:pPr fontAlgn="base">
              <a:spcBef>
                <a:spcPts val="600"/>
              </a:spcBef>
              <a:spcAft>
                <a:spcPts val="0"/>
              </a:spcAft>
            </a:pPr>
            <a:r>
              <a:rPr lang="en-US" sz="1400">
                <a:solidFill>
                  <a:srgbClr val="000000"/>
                </a:solidFill>
                <a:effectLst/>
                <a:latin typeface="TimesNewRomanPSMT"/>
                <a:ea typeface="Times New Roman"/>
              </a:rPr>
              <a:t>- REPI: resistance from the top layer of silicon (epitaxial silicon, also known as epi); epi controls the amount of blocking voltage the MOSFET can sustain</a:t>
            </a:r>
            <a:endParaRPr lang="vi-VN" sz="1400">
              <a:effectLst/>
              <a:latin typeface="Times New Roman"/>
              <a:ea typeface="Times New Roman"/>
            </a:endParaRPr>
          </a:p>
          <a:p>
            <a:pPr fontAlgn="base">
              <a:spcBef>
                <a:spcPts val="600"/>
              </a:spcBef>
              <a:spcAft>
                <a:spcPts val="0"/>
              </a:spcAft>
            </a:pPr>
            <a:r>
              <a:rPr lang="en-US" sz="1400">
                <a:solidFill>
                  <a:srgbClr val="000000"/>
                </a:solidFill>
                <a:effectLst/>
                <a:latin typeface="TimesNewRomanPSMT"/>
                <a:ea typeface="Times New Roman"/>
              </a:rPr>
              <a:t>- RSUBS: resistance from the silicon substrate on which the epi is grown</a:t>
            </a:r>
            <a:endParaRPr lang="vi-VN" sz="1400">
              <a:effectLst/>
              <a:latin typeface="Times New Roman"/>
              <a:ea typeface="Times New Roman"/>
            </a:endParaRPr>
          </a:p>
          <a:p>
            <a:pPr>
              <a:spcBef>
                <a:spcPts val="600"/>
              </a:spcBef>
              <a:spcAft>
                <a:spcPts val="0"/>
              </a:spcAft>
            </a:pPr>
            <a:r>
              <a:rPr lang="en-US" sz="1400">
                <a:effectLst/>
                <a:latin typeface="Times New Roman"/>
                <a:ea typeface="Times New Roman"/>
              </a:rPr>
              <a:t> </a:t>
            </a:r>
            <a:endParaRPr lang="vi-VN" sz="1400">
              <a:effectLst/>
              <a:latin typeface="Times New Roman"/>
              <a:ea typeface="Times New Roman"/>
            </a:endParaRPr>
          </a:p>
        </p:txBody>
      </p:sp>
    </p:spTree>
    <p:extLst>
      <p:ext uri="{BB962C8B-B14F-4D97-AF65-F5344CB8AC3E}">
        <p14:creationId xmlns:p14="http://schemas.microsoft.com/office/powerpoint/2010/main" val="110864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en-US" sz="2400" b="1" dirty="0" err="1"/>
              <a:t>Điện</a:t>
            </a:r>
            <a:r>
              <a:rPr lang="en-US" sz="2400" b="1" dirty="0"/>
              <a:t> </a:t>
            </a:r>
            <a:r>
              <a:rPr lang="en-US" sz="2400" b="1" dirty="0" err="1"/>
              <a:t>trở</a:t>
            </a:r>
            <a:r>
              <a:rPr lang="en-US" sz="2400" b="1" dirty="0"/>
              <a:t> R</a:t>
            </a:r>
            <a:r>
              <a:rPr lang="en-US" sz="2400" b="1" baseline="-25000" dirty="0"/>
              <a:t>DS on</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8" name="Rectangle 3"/>
          <p:cNvSpPr txBox="1">
            <a:spLocks noChangeArrowheads="1"/>
          </p:cNvSpPr>
          <p:nvPr/>
        </p:nvSpPr>
        <p:spPr>
          <a:xfrm>
            <a:off x="450492" y="2708920"/>
            <a:ext cx="268134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R</a:t>
            </a:r>
            <a:r>
              <a:rPr lang="en-US" sz="2400" baseline="-25000" dirty="0"/>
              <a:t>DSON</a:t>
            </a:r>
            <a:r>
              <a:rPr lang="en-US" sz="2400" dirty="0"/>
              <a:t> </a:t>
            </a:r>
            <a:r>
              <a:rPr lang="en-US" sz="2400" dirty="0" err="1"/>
              <a:t>tăng</a:t>
            </a:r>
            <a:r>
              <a:rPr lang="en-US" sz="2400" dirty="0"/>
              <a:t> </a:t>
            </a:r>
            <a:r>
              <a:rPr lang="en-US" sz="2400" dirty="0" err="1"/>
              <a:t>theo</a:t>
            </a:r>
            <a:r>
              <a:rPr lang="en-US" sz="2400" dirty="0"/>
              <a:t> </a:t>
            </a:r>
            <a:r>
              <a:rPr lang="en-US" sz="2400" dirty="0" err="1"/>
              <a:t>nhiệt</a:t>
            </a:r>
            <a:r>
              <a:rPr lang="en-US" sz="2400" dirty="0"/>
              <a:t> </a:t>
            </a:r>
            <a:r>
              <a:rPr lang="en-US" sz="2400" dirty="0" err="1"/>
              <a:t>độ</a:t>
            </a:r>
            <a:r>
              <a:rPr lang="en-US" sz="2400" dirty="0"/>
              <a:t> do </a:t>
            </a:r>
            <a:r>
              <a:rPr lang="en-US" sz="2400" dirty="0" err="1"/>
              <a:t>tính</a:t>
            </a:r>
            <a:r>
              <a:rPr lang="en-US" sz="2400" dirty="0"/>
              <a:t> di </a:t>
            </a:r>
            <a:r>
              <a:rPr lang="en-US" sz="2400" dirty="0" err="1"/>
              <a:t>động</a:t>
            </a:r>
            <a:r>
              <a:rPr lang="en-US" sz="2400" dirty="0"/>
              <a:t> </a:t>
            </a:r>
            <a:r>
              <a:rPr lang="en-US" sz="2400" dirty="0" err="1"/>
              <a:t>của</a:t>
            </a:r>
            <a:r>
              <a:rPr lang="en-US" sz="2400" dirty="0"/>
              <a:t> </a:t>
            </a:r>
            <a:r>
              <a:rPr lang="en-US" sz="2400" dirty="0" err="1"/>
              <a:t>chất</a:t>
            </a:r>
            <a:r>
              <a:rPr lang="en-US" sz="2400" dirty="0"/>
              <a:t> </a:t>
            </a:r>
            <a:r>
              <a:rPr lang="en-US" sz="2400" dirty="0" err="1"/>
              <a:t>mang</a:t>
            </a:r>
            <a:r>
              <a:rPr lang="en-US" sz="2400" dirty="0"/>
              <a:t> </a:t>
            </a:r>
            <a:r>
              <a:rPr lang="en-US" sz="2400" dirty="0" err="1"/>
              <a:t>giảm</a:t>
            </a:r>
            <a:r>
              <a:rPr lang="en-US" sz="2400" dirty="0"/>
              <a:t>. </a:t>
            </a:r>
            <a:r>
              <a:rPr lang="en-US" sz="2400" dirty="0" err="1"/>
              <a:t>Đây</a:t>
            </a:r>
            <a:r>
              <a:rPr lang="en-US" sz="2400" dirty="0"/>
              <a:t> </a:t>
            </a:r>
            <a:r>
              <a:rPr lang="en-US" sz="2400" dirty="0" err="1"/>
              <a:t>là</a:t>
            </a:r>
            <a:r>
              <a:rPr lang="en-US" sz="2400" dirty="0"/>
              <a:t> </a:t>
            </a:r>
            <a:r>
              <a:rPr lang="en-US" sz="2400" dirty="0" err="1"/>
              <a:t>một</a:t>
            </a:r>
            <a:r>
              <a:rPr lang="en-US" sz="2400" dirty="0"/>
              <a:t> </a:t>
            </a:r>
            <a:r>
              <a:rPr lang="en-US" sz="2400" dirty="0" err="1"/>
              <a:t>đặc</a:t>
            </a:r>
            <a:r>
              <a:rPr lang="en-US" sz="2400" dirty="0"/>
              <a:t> </a:t>
            </a:r>
            <a:r>
              <a:rPr lang="en-US" sz="2400" dirty="0" err="1"/>
              <a:t>tính</a:t>
            </a:r>
            <a:r>
              <a:rPr lang="en-US" sz="2400" dirty="0"/>
              <a:t> </a:t>
            </a:r>
            <a:r>
              <a:rPr lang="en-US" sz="2400" dirty="0" err="1"/>
              <a:t>quan</a:t>
            </a:r>
            <a:r>
              <a:rPr lang="en-US" sz="2400" dirty="0"/>
              <a:t> </a:t>
            </a:r>
            <a:r>
              <a:rPr lang="en-US" sz="2400" dirty="0" err="1"/>
              <a:t>trọng</a:t>
            </a:r>
            <a:r>
              <a:rPr lang="en-US" sz="2400" dirty="0"/>
              <a:t> </a:t>
            </a:r>
            <a:r>
              <a:rPr lang="en-US" sz="2400" dirty="0" err="1"/>
              <a:t>cho</a:t>
            </a:r>
            <a:r>
              <a:rPr lang="en-US" sz="2400" dirty="0"/>
              <a:t> </a:t>
            </a:r>
            <a:r>
              <a:rPr lang="en-US" sz="2400" dirty="0" err="1"/>
              <a:t>thiết</a:t>
            </a:r>
            <a:r>
              <a:rPr lang="en-US" sz="2400" dirty="0"/>
              <a:t> </a:t>
            </a:r>
            <a:r>
              <a:rPr lang="en-US" sz="2400" dirty="0" err="1"/>
              <a:t>bị</a:t>
            </a:r>
            <a:r>
              <a:rPr lang="en-US" sz="2400" dirty="0"/>
              <a:t> song </a:t>
            </a:r>
            <a:r>
              <a:rPr lang="en-US" sz="2400" dirty="0" err="1"/>
              <a:t>song</a:t>
            </a:r>
            <a:r>
              <a:rPr lang="en-US" sz="2400" dirty="0"/>
              <a:t>.</a:t>
            </a:r>
            <a:endParaRPr lang="vi-VN" sz="2400" b="1" dirty="0"/>
          </a:p>
        </p:txBody>
      </p:sp>
      <p:pic>
        <p:nvPicPr>
          <p:cNvPr id="9" name="Picture 8"/>
          <p:cNvPicPr/>
          <p:nvPr/>
        </p:nvPicPr>
        <p:blipFill>
          <a:blip r:embed="rId2"/>
          <a:stretch>
            <a:fillRect/>
          </a:stretch>
        </p:blipFill>
        <p:spPr>
          <a:xfrm>
            <a:off x="3563888" y="1907113"/>
            <a:ext cx="5040560" cy="36101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41" y="1778719"/>
            <a:ext cx="1421463" cy="30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27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2664296"/>
          </a:xfrm>
        </p:spPr>
        <p:txBody>
          <a:bodyPr>
            <a:normAutofit/>
          </a:bodyPr>
          <a:lstStyle/>
          <a:p>
            <a:pPr marL="0" indent="0">
              <a:buNone/>
            </a:pPr>
            <a:r>
              <a:rPr lang="en-US" sz="2400" b="1" dirty="0" err="1" smtClean="0"/>
              <a:t>Các</a:t>
            </a:r>
            <a:r>
              <a:rPr lang="en-US" sz="2400" b="1" dirty="0" smtClean="0"/>
              <a:t> </a:t>
            </a:r>
            <a:r>
              <a:rPr lang="en-US" sz="2400" b="1" dirty="0" err="1" smtClean="0"/>
              <a:t>thông</a:t>
            </a:r>
            <a:r>
              <a:rPr lang="en-US" sz="2400" b="1" dirty="0" smtClean="0"/>
              <a:t> </a:t>
            </a:r>
            <a:r>
              <a:rPr lang="en-US" sz="2400" b="1" dirty="0" err="1" smtClean="0"/>
              <a:t>số</a:t>
            </a:r>
            <a:r>
              <a:rPr lang="en-US" sz="2400" b="1" dirty="0" smtClean="0"/>
              <a:t> </a:t>
            </a:r>
            <a:r>
              <a:rPr lang="en-US" sz="2400" b="1" dirty="0" err="1" smtClean="0"/>
              <a:t>mosfet</a:t>
            </a:r>
            <a:endParaRPr lang="en-US" sz="2400" b="1" dirty="0" smtClean="0"/>
          </a:p>
          <a:p>
            <a:pPr marL="0" indent="0">
              <a:buNone/>
            </a:pPr>
            <a:r>
              <a:rPr lang="en-US" sz="2400" dirty="0" err="1" smtClean="0"/>
              <a:t>Chúng</a:t>
            </a:r>
            <a:r>
              <a:rPr lang="en-US" sz="2400" dirty="0" smtClean="0"/>
              <a:t> ta </a:t>
            </a:r>
            <a:r>
              <a:rPr lang="en-US" sz="2400" dirty="0" err="1" smtClean="0"/>
              <a:t>hãy</a:t>
            </a:r>
            <a:r>
              <a:rPr lang="en-US" sz="2400" dirty="0" smtClean="0"/>
              <a:t> </a:t>
            </a:r>
            <a:r>
              <a:rPr lang="en-US" sz="2400" dirty="0" err="1" smtClean="0"/>
              <a:t>xem</a:t>
            </a:r>
            <a:r>
              <a:rPr lang="en-US" sz="2400" dirty="0" smtClean="0"/>
              <a:t> </a:t>
            </a:r>
            <a:r>
              <a:rPr lang="en-US" sz="2400" dirty="0" err="1" smtClean="0"/>
              <a:t>xét</a:t>
            </a:r>
            <a:r>
              <a:rPr lang="en-US" sz="2400" dirty="0" smtClean="0"/>
              <a:t> </a:t>
            </a:r>
            <a:r>
              <a:rPr lang="en-US" sz="2400" dirty="0" err="1" smtClean="0"/>
              <a:t>thông</a:t>
            </a:r>
            <a:r>
              <a:rPr lang="en-US" sz="2400" dirty="0" smtClean="0"/>
              <a:t> </a:t>
            </a:r>
            <a:r>
              <a:rPr lang="en-US" sz="2400" dirty="0" err="1" smtClean="0"/>
              <a:t>số</a:t>
            </a:r>
            <a:r>
              <a:rPr lang="en-US" sz="2400" dirty="0" smtClean="0"/>
              <a:t> </a:t>
            </a:r>
            <a:r>
              <a:rPr lang="en-US" sz="2400" dirty="0" err="1" smtClean="0"/>
              <a:t>mosfet</a:t>
            </a:r>
            <a:r>
              <a:rPr lang="en-US" sz="2400" dirty="0" smtClean="0"/>
              <a:t> </a:t>
            </a:r>
            <a:r>
              <a:rPr lang="en-US" sz="2400" dirty="0" err="1" smtClean="0"/>
              <a:t>trong</a:t>
            </a:r>
            <a:r>
              <a:rPr lang="en-US" sz="2400" dirty="0" smtClean="0"/>
              <a:t> datasheet </a:t>
            </a:r>
            <a:r>
              <a:rPr lang="en-US" sz="2400" dirty="0" err="1" smtClean="0"/>
              <a:t>của</a:t>
            </a:r>
            <a:r>
              <a:rPr lang="en-US" sz="2400" dirty="0" smtClean="0"/>
              <a:t> </a:t>
            </a:r>
            <a:r>
              <a:rPr lang="en-US" sz="2400" dirty="0" err="1" smtClean="0"/>
              <a:t>các</a:t>
            </a:r>
            <a:r>
              <a:rPr lang="en-US" sz="2400" dirty="0" smtClean="0"/>
              <a:t> </a:t>
            </a:r>
            <a:r>
              <a:rPr lang="en-US" sz="2400" dirty="0" err="1" smtClean="0"/>
              <a:t>hãng</a:t>
            </a:r>
            <a:r>
              <a:rPr lang="en-US" sz="2400" dirty="0" smtClean="0"/>
              <a:t> </a:t>
            </a:r>
            <a:r>
              <a:rPr lang="en-US" sz="2400" dirty="0" err="1" smtClean="0"/>
              <a:t>để</a:t>
            </a:r>
            <a:r>
              <a:rPr lang="en-US" sz="2400" dirty="0" smtClean="0"/>
              <a:t> </a:t>
            </a:r>
            <a:r>
              <a:rPr lang="en-US" sz="2400" dirty="0" err="1" smtClean="0"/>
              <a:t>đưa</a:t>
            </a:r>
            <a:r>
              <a:rPr lang="en-US" sz="2400" dirty="0" smtClean="0"/>
              <a:t> </a:t>
            </a:r>
            <a:r>
              <a:rPr lang="en-US" sz="2400" dirty="0" err="1" smtClean="0"/>
              <a:t>ra</a:t>
            </a:r>
            <a:r>
              <a:rPr lang="en-US" sz="2400" dirty="0" smtClean="0"/>
              <a:t> </a:t>
            </a:r>
            <a:r>
              <a:rPr lang="en-US" sz="2400" dirty="0" err="1" smtClean="0"/>
              <a:t>cách</a:t>
            </a:r>
            <a:r>
              <a:rPr lang="en-US" sz="2400" dirty="0" smtClean="0"/>
              <a:t> </a:t>
            </a:r>
            <a:r>
              <a:rPr lang="en-US" sz="2400" dirty="0" err="1" smtClean="0"/>
              <a:t>chọn</a:t>
            </a:r>
            <a:r>
              <a:rPr lang="en-US" sz="2400" dirty="0" smtClean="0"/>
              <a:t> </a:t>
            </a:r>
            <a:r>
              <a:rPr lang="en-US" sz="2400" dirty="0" err="1" smtClean="0"/>
              <a:t>thông</a:t>
            </a:r>
            <a:r>
              <a:rPr lang="en-US" sz="2400" dirty="0" smtClean="0"/>
              <a:t> </a:t>
            </a:r>
            <a:r>
              <a:rPr lang="en-US" sz="2400" dirty="0" err="1" smtClean="0"/>
              <a:t>số</a:t>
            </a:r>
            <a:r>
              <a:rPr lang="en-US" sz="2400" dirty="0" smtClean="0"/>
              <a:t> </a:t>
            </a:r>
            <a:r>
              <a:rPr lang="en-US" sz="2400" dirty="0" err="1" smtClean="0"/>
              <a:t>hợp</a:t>
            </a:r>
            <a:r>
              <a:rPr lang="en-US" sz="2400" dirty="0" smtClean="0"/>
              <a:t> </a:t>
            </a:r>
            <a:r>
              <a:rPr lang="en-US" sz="2400" dirty="0" err="1" smtClean="0"/>
              <a:t>lý</a:t>
            </a:r>
            <a:endParaRPr lang="en-US" sz="2400" dirty="0"/>
          </a:p>
          <a:p>
            <a:pPr marL="0" indent="0">
              <a:buNone/>
            </a:pP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17203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smtClean="0"/>
              <a:t>Các</a:t>
            </a:r>
            <a:r>
              <a:rPr lang="en-US" sz="2400" b="1" dirty="0" smtClean="0"/>
              <a:t> </a:t>
            </a:r>
            <a:r>
              <a:rPr lang="en-US" sz="2400" b="1" dirty="0" err="1" smtClean="0"/>
              <a:t>thông</a:t>
            </a:r>
            <a:r>
              <a:rPr lang="en-US" sz="2400" b="1" dirty="0" smtClean="0"/>
              <a:t> </a:t>
            </a:r>
            <a:r>
              <a:rPr lang="en-US" sz="2400" b="1" dirty="0" err="1" smtClean="0"/>
              <a:t>số</a:t>
            </a:r>
            <a:r>
              <a:rPr lang="en-US" sz="2400" b="1" dirty="0" smtClean="0"/>
              <a:t> </a:t>
            </a:r>
            <a:r>
              <a:rPr lang="en-US" sz="2400" b="1" dirty="0" err="1" smtClean="0"/>
              <a:t>mosfet</a:t>
            </a:r>
            <a:r>
              <a:rPr lang="en-US" sz="2400" b="1" dirty="0" smtClean="0"/>
              <a:t> </a:t>
            </a:r>
            <a:r>
              <a:rPr lang="en-US" sz="2400" b="1" dirty="0" err="1" smtClean="0"/>
              <a:t>của</a:t>
            </a:r>
            <a:r>
              <a:rPr lang="en-US" sz="2400" b="1" dirty="0" smtClean="0"/>
              <a:t> </a:t>
            </a:r>
            <a:r>
              <a:rPr lang="en-US" sz="2400" b="1" dirty="0" err="1" smtClean="0"/>
              <a:t>Onsemi</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65870"/>
            <a:ext cx="4495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92" y="1772816"/>
            <a:ext cx="30670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312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smtClean="0"/>
              <a:t>Các</a:t>
            </a:r>
            <a:r>
              <a:rPr lang="en-US" sz="2400" b="1" dirty="0" smtClean="0"/>
              <a:t> </a:t>
            </a:r>
            <a:r>
              <a:rPr lang="en-US" sz="2400" b="1" dirty="0" err="1" smtClean="0"/>
              <a:t>thông</a:t>
            </a:r>
            <a:r>
              <a:rPr lang="en-US" sz="2400" b="1" dirty="0" smtClean="0"/>
              <a:t> </a:t>
            </a:r>
            <a:r>
              <a:rPr lang="en-US" sz="2400" b="1" dirty="0" err="1" smtClean="0"/>
              <a:t>số</a:t>
            </a:r>
            <a:r>
              <a:rPr lang="en-US" sz="2400" b="1" dirty="0" smtClean="0"/>
              <a:t> </a:t>
            </a:r>
            <a:r>
              <a:rPr lang="en-US" sz="2400" b="1" dirty="0" err="1" smtClean="0"/>
              <a:t>mosfet</a:t>
            </a:r>
            <a:r>
              <a:rPr lang="en-US" sz="2400" b="1" dirty="0" smtClean="0"/>
              <a:t> </a:t>
            </a:r>
            <a:r>
              <a:rPr lang="en-US" sz="2400" b="1" dirty="0" err="1" smtClean="0"/>
              <a:t>của</a:t>
            </a:r>
            <a:r>
              <a:rPr lang="en-US" sz="2400" b="1" dirty="0" smtClean="0"/>
              <a:t> Fairchild</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85913"/>
            <a:ext cx="86487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29" y="5386536"/>
            <a:ext cx="8658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8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smtClean="0"/>
              <a:t>Các</a:t>
            </a:r>
            <a:r>
              <a:rPr lang="en-US" sz="2400" b="1" dirty="0" smtClean="0"/>
              <a:t> </a:t>
            </a:r>
            <a:r>
              <a:rPr lang="en-US" sz="2400" b="1" dirty="0" err="1" smtClean="0"/>
              <a:t>thông</a:t>
            </a:r>
            <a:r>
              <a:rPr lang="en-US" sz="2400" b="1" dirty="0" smtClean="0"/>
              <a:t> </a:t>
            </a:r>
            <a:r>
              <a:rPr lang="en-US" sz="2400" b="1" dirty="0" err="1" smtClean="0"/>
              <a:t>số</a:t>
            </a:r>
            <a:r>
              <a:rPr lang="en-US" sz="2400" b="1" dirty="0" smtClean="0"/>
              <a:t> </a:t>
            </a:r>
            <a:r>
              <a:rPr lang="en-US" sz="2400" b="1" dirty="0" err="1" smtClean="0"/>
              <a:t>mosfet</a:t>
            </a:r>
            <a:r>
              <a:rPr lang="en-US" sz="2400" b="1" dirty="0" smtClean="0"/>
              <a:t> </a:t>
            </a:r>
            <a:r>
              <a:rPr lang="en-US" sz="2400" b="1" dirty="0" err="1" smtClean="0"/>
              <a:t>của</a:t>
            </a:r>
            <a:r>
              <a:rPr lang="en-US" sz="2400" b="1" dirty="0" smtClean="0"/>
              <a:t> Fairchild</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88368"/>
            <a:ext cx="54483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8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smtClean="0"/>
              <a:t>Các</a:t>
            </a:r>
            <a:r>
              <a:rPr lang="en-US" sz="2400" b="1" dirty="0" smtClean="0"/>
              <a:t> </a:t>
            </a:r>
            <a:r>
              <a:rPr lang="en-US" sz="2400" b="1" dirty="0" err="1" smtClean="0"/>
              <a:t>thông</a:t>
            </a:r>
            <a:r>
              <a:rPr lang="en-US" sz="2400" b="1" dirty="0" smtClean="0"/>
              <a:t> </a:t>
            </a:r>
            <a:r>
              <a:rPr lang="en-US" sz="2400" b="1" dirty="0" err="1" smtClean="0"/>
              <a:t>số</a:t>
            </a:r>
            <a:r>
              <a:rPr lang="en-US" sz="2400" b="1" dirty="0" smtClean="0"/>
              <a:t> </a:t>
            </a:r>
            <a:r>
              <a:rPr lang="en-US" sz="2400" b="1" dirty="0" err="1" smtClean="0"/>
              <a:t>mosfet</a:t>
            </a:r>
            <a:r>
              <a:rPr lang="en-US" sz="2400" b="1" dirty="0" smtClean="0"/>
              <a:t> </a:t>
            </a:r>
            <a:r>
              <a:rPr lang="en-US" sz="2400" b="1" dirty="0" err="1" smtClean="0"/>
              <a:t>của</a:t>
            </a:r>
            <a:r>
              <a:rPr lang="en-US" sz="2400" b="1" dirty="0" smtClean="0"/>
              <a:t> Infineon</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31" y="1591270"/>
            <a:ext cx="3265349" cy="145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78902"/>
            <a:ext cx="4140311" cy="354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txBox="1">
            <a:spLocks noChangeArrowheads="1"/>
          </p:cNvSpPr>
          <p:nvPr/>
        </p:nvSpPr>
        <p:spPr>
          <a:xfrm>
            <a:off x="450492" y="5229200"/>
            <a:ext cx="8013700"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thông</a:t>
            </a:r>
            <a:r>
              <a:rPr lang="en-US" sz="2400" dirty="0" smtClean="0">
                <a:solidFill>
                  <a:srgbClr val="FF0000"/>
                </a:solidFill>
              </a:rPr>
              <a:t> </a:t>
            </a:r>
            <a:r>
              <a:rPr lang="en-US" sz="2400" dirty="0" err="1" smtClean="0">
                <a:solidFill>
                  <a:srgbClr val="FF0000"/>
                </a:solidFill>
              </a:rPr>
              <a:t>số</a:t>
            </a:r>
            <a:r>
              <a:rPr lang="en-US" sz="2400" dirty="0" smtClean="0">
                <a:solidFill>
                  <a:srgbClr val="FF0000"/>
                </a:solidFill>
              </a:rPr>
              <a:t> </a:t>
            </a:r>
            <a:r>
              <a:rPr lang="en-US" sz="2400" dirty="0" err="1" smtClean="0">
                <a:solidFill>
                  <a:srgbClr val="FF0000"/>
                </a:solidFill>
              </a:rPr>
              <a:t>trên</a:t>
            </a:r>
            <a:r>
              <a:rPr lang="en-US" sz="2400" dirty="0" smtClean="0">
                <a:solidFill>
                  <a:srgbClr val="FF0000"/>
                </a:solidFill>
              </a:rPr>
              <a:t>, </a:t>
            </a:r>
            <a:r>
              <a:rPr lang="en-US" sz="2400" dirty="0" err="1" smtClean="0">
                <a:solidFill>
                  <a:srgbClr val="FF0000"/>
                </a:solidFill>
              </a:rPr>
              <a:t>điện</a:t>
            </a:r>
            <a:r>
              <a:rPr lang="en-US" sz="2400" dirty="0" smtClean="0">
                <a:solidFill>
                  <a:srgbClr val="FF0000"/>
                </a:solidFill>
              </a:rPr>
              <a:t> </a:t>
            </a:r>
            <a:r>
              <a:rPr lang="en-US" sz="2400" dirty="0" err="1" smtClean="0">
                <a:solidFill>
                  <a:srgbClr val="FF0000"/>
                </a:solidFill>
              </a:rPr>
              <a:t>tích</a:t>
            </a:r>
            <a:r>
              <a:rPr lang="en-US" sz="2400" dirty="0" smtClean="0">
                <a:solidFill>
                  <a:srgbClr val="FF0000"/>
                </a:solidFill>
              </a:rPr>
              <a:t> </a:t>
            </a:r>
            <a:r>
              <a:rPr lang="en-US" sz="2400" dirty="0" err="1" smtClean="0">
                <a:solidFill>
                  <a:srgbClr val="FF0000"/>
                </a:solidFill>
              </a:rPr>
              <a:t>Q</a:t>
            </a:r>
            <a:r>
              <a:rPr lang="en-US" sz="2400" baseline="-25000" dirty="0" err="1" smtClean="0">
                <a:solidFill>
                  <a:srgbClr val="FF0000"/>
                </a:solidFill>
              </a:rPr>
              <a:t>g</a:t>
            </a:r>
            <a:r>
              <a:rPr lang="en-US" sz="2400" dirty="0" smtClean="0">
                <a:solidFill>
                  <a:srgbClr val="FF0000"/>
                </a:solidFill>
              </a:rPr>
              <a:t> hay </a:t>
            </a:r>
            <a:r>
              <a:rPr lang="en-US" sz="2400" dirty="0" err="1" smtClean="0">
                <a:solidFill>
                  <a:srgbClr val="FF0000"/>
                </a:solidFill>
              </a:rPr>
              <a:t>điện</a:t>
            </a:r>
            <a:r>
              <a:rPr lang="en-US" sz="2400" dirty="0" smtClean="0">
                <a:solidFill>
                  <a:srgbClr val="FF0000"/>
                </a:solidFill>
              </a:rPr>
              <a:t> </a:t>
            </a:r>
            <a:r>
              <a:rPr lang="en-US" sz="2400" dirty="0" err="1" smtClean="0">
                <a:solidFill>
                  <a:srgbClr val="FF0000"/>
                </a:solidFill>
              </a:rPr>
              <a:t>trở</a:t>
            </a:r>
            <a:r>
              <a:rPr lang="en-US" sz="2400" dirty="0" smtClean="0">
                <a:solidFill>
                  <a:srgbClr val="FF0000"/>
                </a:solidFill>
              </a:rPr>
              <a:t> gate  </a:t>
            </a:r>
            <a:r>
              <a:rPr lang="en-US" sz="2400" dirty="0" err="1" smtClean="0">
                <a:solidFill>
                  <a:srgbClr val="FF0000"/>
                </a:solidFill>
              </a:rPr>
              <a:t>lâu</a:t>
            </a:r>
            <a:r>
              <a:rPr lang="en-US" sz="2400" dirty="0" smtClean="0">
                <a:solidFill>
                  <a:srgbClr val="FF0000"/>
                </a:solidFill>
              </a:rPr>
              <a:t> nay </a:t>
            </a:r>
            <a:r>
              <a:rPr lang="en-US" sz="2400" dirty="0" err="1" smtClean="0">
                <a:solidFill>
                  <a:srgbClr val="FF0000"/>
                </a:solidFill>
              </a:rPr>
              <a:t>ít</a:t>
            </a:r>
            <a:r>
              <a:rPr lang="en-US" sz="2400" dirty="0" smtClean="0">
                <a:solidFill>
                  <a:srgbClr val="FF0000"/>
                </a:solidFill>
              </a:rPr>
              <a:t> </a:t>
            </a:r>
            <a:r>
              <a:rPr lang="en-US" sz="2400" dirty="0" err="1" smtClean="0">
                <a:solidFill>
                  <a:srgbClr val="FF0000"/>
                </a:solidFill>
              </a:rPr>
              <a:t>quan</a:t>
            </a:r>
            <a:r>
              <a:rPr lang="en-US" sz="2400" dirty="0" smtClean="0">
                <a:solidFill>
                  <a:srgbClr val="FF0000"/>
                </a:solidFill>
              </a:rPr>
              <a:t> </a:t>
            </a:r>
            <a:r>
              <a:rPr lang="en-US" sz="2400" dirty="0" err="1" smtClean="0">
                <a:solidFill>
                  <a:srgbClr val="FF0000"/>
                </a:solidFill>
              </a:rPr>
              <a:t>tâm</a:t>
            </a:r>
            <a:r>
              <a:rPr lang="en-US" sz="2400" dirty="0" smtClean="0">
                <a:solidFill>
                  <a:srgbClr val="FF0000"/>
                </a:solidFill>
              </a:rPr>
              <a:t> </a:t>
            </a:r>
            <a:r>
              <a:rPr lang="en-US" sz="2400" dirty="0" err="1" smtClean="0">
                <a:solidFill>
                  <a:srgbClr val="FF0000"/>
                </a:solidFill>
              </a:rPr>
              <a:t>hơn</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hôm</a:t>
            </a:r>
            <a:r>
              <a:rPr lang="en-US" sz="2400" dirty="0" smtClean="0">
                <a:solidFill>
                  <a:srgbClr val="FF0000"/>
                </a:solidFill>
              </a:rPr>
              <a:t> nay </a:t>
            </a:r>
            <a:r>
              <a:rPr lang="en-US" sz="2400" dirty="0" err="1" smtClean="0">
                <a:solidFill>
                  <a:srgbClr val="FF0000"/>
                </a:solidFill>
              </a:rPr>
              <a:t>thảo</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nhiều</a:t>
            </a:r>
            <a:r>
              <a:rPr lang="en-US" sz="2400" dirty="0" smtClean="0">
                <a:solidFill>
                  <a:srgbClr val="FF0000"/>
                </a:solidFill>
              </a:rPr>
              <a:t> </a:t>
            </a:r>
            <a:r>
              <a:rPr lang="en-US" sz="2400" dirty="0" err="1" smtClean="0">
                <a:solidFill>
                  <a:srgbClr val="FF0000"/>
                </a:solidFill>
              </a:rPr>
              <a:t>hơn</a:t>
            </a:r>
            <a:r>
              <a:rPr lang="en-US" sz="2400" dirty="0" smtClean="0">
                <a:solidFill>
                  <a:srgbClr val="FF0000"/>
                </a:solidFill>
              </a:rPr>
              <a:t> </a:t>
            </a:r>
            <a:r>
              <a:rPr lang="en-US" sz="2400" dirty="0" err="1" smtClean="0">
                <a:solidFill>
                  <a:srgbClr val="FF0000"/>
                </a:solidFill>
              </a:rPr>
              <a:t>một</a:t>
            </a:r>
            <a:r>
              <a:rPr lang="en-US" sz="2400" dirty="0" smtClean="0">
                <a:solidFill>
                  <a:srgbClr val="FF0000"/>
                </a:solidFill>
              </a:rPr>
              <a:t> </a:t>
            </a:r>
            <a:r>
              <a:rPr lang="en-US" sz="2400" dirty="0" err="1" smtClean="0">
                <a:solidFill>
                  <a:srgbClr val="FF0000"/>
                </a:solidFill>
              </a:rPr>
              <a:t>chút</a:t>
            </a:r>
            <a:r>
              <a:rPr lang="en-US" sz="2400" dirty="0" smtClean="0">
                <a:solidFill>
                  <a:srgbClr val="FF0000"/>
                </a:solidFill>
              </a:rPr>
              <a:t> </a:t>
            </a:r>
            <a:r>
              <a:rPr lang="en-US" sz="2400" dirty="0" err="1" smtClean="0">
                <a:solidFill>
                  <a:srgbClr val="FF0000"/>
                </a:solidFill>
              </a:rPr>
              <a:t>về</a:t>
            </a:r>
            <a:r>
              <a:rPr lang="en-US" sz="2400" dirty="0" smtClean="0">
                <a:solidFill>
                  <a:srgbClr val="FF0000"/>
                </a:solidFill>
              </a:rPr>
              <a:t> </a:t>
            </a:r>
            <a:r>
              <a:rPr lang="en-US" sz="2400" dirty="0" err="1" smtClean="0">
                <a:solidFill>
                  <a:srgbClr val="FF0000"/>
                </a:solidFill>
              </a:rPr>
              <a:t>đại</a:t>
            </a:r>
            <a:r>
              <a:rPr lang="en-US" sz="2400" dirty="0" smtClean="0">
                <a:solidFill>
                  <a:srgbClr val="FF0000"/>
                </a:solidFill>
              </a:rPr>
              <a:t> </a:t>
            </a:r>
            <a:r>
              <a:rPr lang="en-US" sz="2400" dirty="0" err="1" smtClean="0">
                <a:solidFill>
                  <a:srgbClr val="FF0000"/>
                </a:solidFill>
              </a:rPr>
              <a:t>lượng</a:t>
            </a:r>
            <a:r>
              <a:rPr lang="en-US" sz="2400" dirty="0" smtClean="0">
                <a:solidFill>
                  <a:srgbClr val="FF0000"/>
                </a:solidFill>
              </a:rPr>
              <a:t> </a:t>
            </a:r>
            <a:r>
              <a:rPr lang="en-US" sz="2400" dirty="0" err="1" smtClean="0">
                <a:solidFill>
                  <a:srgbClr val="FF0000"/>
                </a:solidFill>
              </a:rPr>
              <a:t>này</a:t>
            </a:r>
            <a:endParaRPr lang="vi-VN" sz="2400" dirty="0">
              <a:solidFill>
                <a:srgbClr val="FF0000"/>
              </a:solidFill>
            </a:endParaRPr>
          </a:p>
        </p:txBody>
      </p:sp>
    </p:spTree>
    <p:extLst>
      <p:ext uri="{BB962C8B-B14F-4D97-AF65-F5344CB8AC3E}">
        <p14:creationId xmlns:p14="http://schemas.microsoft.com/office/powerpoint/2010/main" val="766368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a:t>
            </a:r>
            <a:r>
              <a:rPr lang="en-US" sz="3600" b="1" dirty="0" err="1" smtClean="0">
                <a:solidFill>
                  <a:srgbClr val="009900"/>
                </a:solidFill>
                <a:latin typeface="Times New Roman" pitchFamily="18" charset="0"/>
                <a:cs typeface="Times New Roman" pitchFamily="18" charset="0"/>
              </a:rPr>
              <a:t>Lựa</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chọn</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628800"/>
            <a:ext cx="80137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Cơ</a:t>
            </a:r>
            <a:r>
              <a:rPr lang="en-US" sz="2400" dirty="0" smtClean="0"/>
              <a:t> </a:t>
            </a:r>
            <a:r>
              <a:rPr lang="en-US" sz="2400" dirty="0" err="1" smtClean="0"/>
              <a:t>chế</a:t>
            </a:r>
            <a:r>
              <a:rPr lang="en-US" sz="2400" dirty="0" smtClean="0"/>
              <a:t> </a:t>
            </a:r>
            <a:r>
              <a:rPr lang="en-US" sz="2400" dirty="0" err="1" smtClean="0"/>
              <a:t>chuyển</a:t>
            </a:r>
            <a:r>
              <a:rPr lang="en-US" sz="2400" dirty="0" smtClean="0"/>
              <a:t> </a:t>
            </a:r>
            <a:r>
              <a:rPr lang="en-US" sz="2400" dirty="0" err="1" smtClean="0"/>
              <a:t>mạch</a:t>
            </a:r>
            <a:r>
              <a:rPr lang="en-US" sz="2400" dirty="0" smtClean="0"/>
              <a:t> </a:t>
            </a:r>
            <a:r>
              <a:rPr lang="en-US" sz="2400" dirty="0" err="1" smtClean="0"/>
              <a:t>mở</a:t>
            </a:r>
            <a:r>
              <a:rPr lang="en-US" sz="2400" dirty="0" smtClean="0"/>
              <a:t> </a:t>
            </a:r>
            <a:r>
              <a:rPr lang="en-US" sz="2400" dirty="0" err="1" smtClean="0"/>
              <a:t>mosfet</a:t>
            </a:r>
            <a:r>
              <a:rPr lang="en-US" sz="2400" dirty="0" smtClean="0"/>
              <a:t> </a:t>
            </a:r>
            <a:endParaRPr lang="vi-VN" sz="2400" dirty="0"/>
          </a:p>
        </p:txBody>
      </p:sp>
      <p:pic>
        <p:nvPicPr>
          <p:cNvPr id="10" name="Picture 9"/>
          <p:cNvPicPr/>
          <p:nvPr/>
        </p:nvPicPr>
        <p:blipFill>
          <a:blip r:embed="rId2"/>
          <a:stretch>
            <a:fillRect/>
          </a:stretch>
        </p:blipFill>
        <p:spPr>
          <a:xfrm>
            <a:off x="488234" y="2480109"/>
            <a:ext cx="3075654" cy="2749091"/>
          </a:xfrm>
          <a:prstGeom prst="rect">
            <a:avLst/>
          </a:prstGeom>
        </p:spPr>
      </p:pic>
      <p:pic>
        <p:nvPicPr>
          <p:cNvPr id="11" name="Picture 10"/>
          <p:cNvPicPr/>
          <p:nvPr/>
        </p:nvPicPr>
        <p:blipFill>
          <a:blip r:embed="rId3"/>
          <a:stretch>
            <a:fillRect/>
          </a:stretch>
        </p:blipFill>
        <p:spPr>
          <a:xfrm>
            <a:off x="4139952" y="2132856"/>
            <a:ext cx="4130794" cy="2952328"/>
          </a:xfrm>
          <a:prstGeom prst="rect">
            <a:avLst/>
          </a:prstGeom>
        </p:spPr>
      </p:pic>
    </p:spTree>
    <p:extLst>
      <p:ext uri="{BB962C8B-B14F-4D97-AF65-F5344CB8AC3E}">
        <p14:creationId xmlns:p14="http://schemas.microsoft.com/office/powerpoint/2010/main" val="961878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6912768"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1. </a:t>
            </a:r>
            <a:r>
              <a:rPr lang="en-US" sz="3600" b="1" dirty="0" err="1" smtClean="0">
                <a:solidFill>
                  <a:srgbClr val="009900"/>
                </a:solidFill>
                <a:latin typeface="Times New Roman" pitchFamily="18" charset="0"/>
                <a:cs typeface="Times New Roman" pitchFamily="18" charset="0"/>
              </a:rPr>
              <a:t>Cơ</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bản</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về</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a:buNone/>
            </a:pPr>
            <a:r>
              <a:rPr lang="en-US" sz="2400" dirty="0" err="1" smtClean="0">
                <a:solidFill>
                  <a:srgbClr val="0000CC"/>
                </a:solidFill>
                <a:latin typeface="Times New Roman" pitchFamily="18" charset="0"/>
                <a:cs typeface="Times New Roman" pitchFamily="18" charset="0"/>
              </a:rPr>
              <a:t>Sơ</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đồ</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cấu</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tạo</a:t>
            </a:r>
            <a:endParaRPr lang="en-US" sz="2400"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5" name="Picture 4" descr="Image result for mosfet basics"/>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00250"/>
            <a:ext cx="4572000" cy="2857500"/>
          </a:xfrm>
          <a:prstGeom prst="rect">
            <a:avLst/>
          </a:prstGeom>
          <a:noFill/>
          <a:ln>
            <a:noFill/>
          </a:ln>
        </p:spPr>
      </p:pic>
    </p:spTree>
    <p:extLst>
      <p:ext uri="{BB962C8B-B14F-4D97-AF65-F5344CB8AC3E}">
        <p14:creationId xmlns:p14="http://schemas.microsoft.com/office/powerpoint/2010/main" val="51901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404664"/>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628800"/>
            <a:ext cx="8013700" cy="46085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Các</a:t>
            </a:r>
            <a:r>
              <a:rPr lang="en-US" sz="2400" dirty="0" smtClean="0"/>
              <a:t> </a:t>
            </a:r>
            <a:r>
              <a:rPr lang="en-US" sz="2400" dirty="0" err="1"/>
              <a:t>điện</a:t>
            </a:r>
            <a:r>
              <a:rPr lang="en-US" sz="2400" dirty="0"/>
              <a:t> </a:t>
            </a:r>
            <a:r>
              <a:rPr lang="en-US" sz="2400" dirty="0" err="1"/>
              <a:t>trở</a:t>
            </a:r>
            <a:r>
              <a:rPr lang="en-US" sz="2400" dirty="0"/>
              <a:t> </a:t>
            </a:r>
            <a:r>
              <a:rPr lang="en-US" sz="2400" dirty="0" err="1"/>
              <a:t>cổng</a:t>
            </a:r>
            <a:r>
              <a:rPr lang="en-US" sz="2400" dirty="0"/>
              <a:t> </a:t>
            </a:r>
            <a:r>
              <a:rPr lang="en-US" sz="2400" dirty="0" err="1"/>
              <a:t>vẫn</a:t>
            </a:r>
            <a:r>
              <a:rPr lang="en-US" sz="2400" dirty="0"/>
              <a:t> </a:t>
            </a:r>
            <a:r>
              <a:rPr lang="en-US" sz="2400" dirty="0" err="1"/>
              <a:t>có</a:t>
            </a:r>
            <a:r>
              <a:rPr lang="en-US" sz="2400" dirty="0"/>
              <a:t> </a:t>
            </a:r>
            <a:r>
              <a:rPr lang="en-US" sz="2400" dirty="0" err="1"/>
              <a:t>thể</a:t>
            </a:r>
            <a:r>
              <a:rPr lang="en-US" sz="2400" dirty="0"/>
              <a:t> </a:t>
            </a:r>
            <a:r>
              <a:rPr lang="en-US" sz="2400" dirty="0" err="1"/>
              <a:t>có</a:t>
            </a:r>
            <a:r>
              <a:rPr lang="en-US" sz="2400" dirty="0"/>
              <a:t> </a:t>
            </a:r>
            <a:r>
              <a:rPr lang="en-US" sz="2400" dirty="0" err="1"/>
              <a:t>sử</a:t>
            </a:r>
            <a:r>
              <a:rPr lang="en-US" sz="2400" dirty="0"/>
              <a:t> </a:t>
            </a:r>
            <a:r>
              <a:rPr lang="en-US" sz="2400" dirty="0" err="1"/>
              <a:t>dụng</a:t>
            </a:r>
            <a:r>
              <a:rPr lang="en-US" sz="2400" dirty="0"/>
              <a:t> </a:t>
            </a:r>
            <a:r>
              <a:rPr lang="en-US" sz="2400" dirty="0" err="1"/>
              <a:t>mặc</a:t>
            </a:r>
            <a:r>
              <a:rPr lang="en-US" sz="2400" dirty="0"/>
              <a:t> </a:t>
            </a:r>
            <a:r>
              <a:rPr lang="en-US" sz="2400" dirty="0" err="1"/>
              <a:t>dù</a:t>
            </a:r>
            <a:r>
              <a:rPr lang="en-US" sz="2400" dirty="0"/>
              <a:t>:</a:t>
            </a:r>
            <a:endParaRPr lang="vi-VN" sz="2400" dirty="0"/>
          </a:p>
          <a:p>
            <a:pPr marL="0" indent="0">
              <a:buNone/>
            </a:pPr>
            <a:r>
              <a:rPr lang="en-US" sz="2400" dirty="0"/>
              <a:t>• </a:t>
            </a:r>
            <a:r>
              <a:rPr lang="en-US" sz="2400" dirty="0" err="1"/>
              <a:t>Làm</a:t>
            </a:r>
            <a:r>
              <a:rPr lang="en-US" sz="2400" dirty="0"/>
              <a:t> </a:t>
            </a:r>
            <a:r>
              <a:rPr lang="en-US" sz="2400" dirty="0" err="1"/>
              <a:t>chậm</a:t>
            </a:r>
            <a:r>
              <a:rPr lang="en-US" sz="2400" dirty="0"/>
              <a:t> </a:t>
            </a:r>
            <a:r>
              <a:rPr lang="en-US" sz="2400" dirty="0" err="1"/>
              <a:t>quá</a:t>
            </a:r>
            <a:r>
              <a:rPr lang="en-US" sz="2400" dirty="0"/>
              <a:t> </a:t>
            </a:r>
            <a:r>
              <a:rPr lang="en-US" sz="2400" dirty="0" err="1"/>
              <a:t>trình</a:t>
            </a:r>
            <a:r>
              <a:rPr lang="en-US" sz="2400" dirty="0"/>
              <a:t> </a:t>
            </a:r>
            <a:r>
              <a:rPr lang="en-US" sz="2400" dirty="0" err="1"/>
              <a:t>chuyển</a:t>
            </a:r>
            <a:r>
              <a:rPr lang="en-US" sz="2400" dirty="0"/>
              <a:t> </a:t>
            </a:r>
            <a:r>
              <a:rPr lang="en-US" sz="2400" dirty="0" err="1"/>
              <a:t>mạch</a:t>
            </a:r>
            <a:r>
              <a:rPr lang="en-US" sz="2400" dirty="0"/>
              <a:t> </a:t>
            </a:r>
            <a:r>
              <a:rPr lang="en-US" sz="2400" dirty="0" err="1"/>
              <a:t>để</a:t>
            </a:r>
            <a:r>
              <a:rPr lang="en-US" sz="2400" dirty="0"/>
              <a:t> </a:t>
            </a:r>
            <a:r>
              <a:rPr lang="en-US" sz="2400" dirty="0" err="1"/>
              <a:t>giảm</a:t>
            </a:r>
            <a:r>
              <a:rPr lang="en-US" sz="2400" dirty="0"/>
              <a:t> EMI. </a:t>
            </a:r>
            <a:r>
              <a:rPr lang="en-US" sz="2400" dirty="0" err="1"/>
              <a:t>Nhưng</a:t>
            </a:r>
            <a:r>
              <a:rPr lang="en-US" sz="2400" dirty="0"/>
              <a:t> </a:t>
            </a:r>
            <a:r>
              <a:rPr lang="en-US" sz="2400" dirty="0" err="1"/>
              <a:t>trong</a:t>
            </a:r>
            <a:r>
              <a:rPr lang="en-US" sz="2400" dirty="0"/>
              <a:t> </a:t>
            </a:r>
            <a:r>
              <a:rPr lang="en-US" sz="2400" dirty="0" err="1"/>
              <a:t>trường</a:t>
            </a:r>
            <a:r>
              <a:rPr lang="en-US" sz="2400" dirty="0"/>
              <a:t> </a:t>
            </a:r>
            <a:r>
              <a:rPr lang="en-US" sz="2400" dirty="0" err="1"/>
              <a:t>hợp</a:t>
            </a:r>
            <a:r>
              <a:rPr lang="en-US" sz="2400" dirty="0"/>
              <a:t> </a:t>
            </a:r>
            <a:r>
              <a:rPr lang="en-US" sz="2400" dirty="0" err="1"/>
              <a:t>này</a:t>
            </a:r>
            <a:r>
              <a:rPr lang="en-US" sz="2400" dirty="0"/>
              <a:t>, </a:t>
            </a:r>
            <a:r>
              <a:rPr lang="en-US" sz="2400" dirty="0" err="1"/>
              <a:t>cũng</a:t>
            </a:r>
            <a:r>
              <a:rPr lang="en-US" sz="2400" dirty="0"/>
              <a:t> </a:t>
            </a:r>
            <a:r>
              <a:rPr lang="en-US" sz="2400" dirty="0" err="1"/>
              <a:t>có</a:t>
            </a:r>
            <a:r>
              <a:rPr lang="en-US" sz="2400" dirty="0"/>
              <a:t> </a:t>
            </a:r>
            <a:r>
              <a:rPr lang="en-US" sz="2400" dirty="0" err="1"/>
              <a:t>thể</a:t>
            </a:r>
            <a:r>
              <a:rPr lang="en-US" sz="2400" dirty="0"/>
              <a:t> </a:t>
            </a:r>
            <a:r>
              <a:rPr lang="en-US" sz="2400" dirty="0" err="1"/>
              <a:t>sử</a:t>
            </a:r>
            <a:r>
              <a:rPr lang="en-US" sz="2400" dirty="0"/>
              <a:t> </a:t>
            </a:r>
            <a:r>
              <a:rPr lang="en-US" sz="2400" dirty="0" err="1"/>
              <a:t>dụng</a:t>
            </a:r>
            <a:r>
              <a:rPr lang="en-US" sz="2400" dirty="0"/>
              <a:t> driver </a:t>
            </a:r>
            <a:r>
              <a:rPr lang="en-US" sz="2400" dirty="0" err="1"/>
              <a:t>yếu</a:t>
            </a:r>
            <a:r>
              <a:rPr lang="en-US" sz="2400" dirty="0"/>
              <a:t> </a:t>
            </a:r>
            <a:r>
              <a:rPr lang="en-US" sz="2400" dirty="0" err="1"/>
              <a:t>hơn</a:t>
            </a:r>
            <a:r>
              <a:rPr lang="en-US" sz="2400" dirty="0"/>
              <a:t> (</a:t>
            </a:r>
            <a:r>
              <a:rPr lang="en-US" sz="2400" dirty="0" err="1"/>
              <a:t>rẻ</a:t>
            </a:r>
            <a:r>
              <a:rPr lang="en-US" sz="2400" dirty="0"/>
              <a:t> </a:t>
            </a:r>
            <a:r>
              <a:rPr lang="en-US" sz="2400" dirty="0" err="1"/>
              <a:t>hơn</a:t>
            </a:r>
            <a:r>
              <a:rPr lang="en-US" sz="2400" dirty="0"/>
              <a:t>).</a:t>
            </a:r>
            <a:endParaRPr lang="vi-VN" sz="2400" dirty="0"/>
          </a:p>
          <a:p>
            <a:pPr marL="0" indent="0">
              <a:buNone/>
            </a:pPr>
            <a:r>
              <a:rPr lang="en-US" sz="2400" dirty="0"/>
              <a:t>• </a:t>
            </a:r>
            <a:r>
              <a:rPr lang="en-US" sz="2400" dirty="0" err="1"/>
              <a:t>Giảm</a:t>
            </a:r>
            <a:r>
              <a:rPr lang="en-US" sz="2400" dirty="0"/>
              <a:t> </a:t>
            </a:r>
            <a:r>
              <a:rPr lang="en-US" sz="2400" dirty="0" err="1"/>
              <a:t>đột</a:t>
            </a:r>
            <a:r>
              <a:rPr lang="en-US" sz="2400" dirty="0"/>
              <a:t> </a:t>
            </a:r>
            <a:r>
              <a:rPr lang="en-US" sz="2400" dirty="0" err="1"/>
              <a:t>biến</a:t>
            </a:r>
            <a:r>
              <a:rPr lang="en-US" sz="2400" dirty="0"/>
              <a:t> </a:t>
            </a:r>
            <a:r>
              <a:rPr lang="en-US" sz="2400" dirty="0" err="1"/>
              <a:t>dòng</a:t>
            </a:r>
            <a:r>
              <a:rPr lang="en-US" sz="2400" dirty="0"/>
              <a:t> </a:t>
            </a:r>
            <a:r>
              <a:rPr lang="en-US" sz="2400" dirty="0" err="1"/>
              <a:t>điện</a:t>
            </a:r>
            <a:r>
              <a:rPr lang="en-US" sz="2400" dirty="0"/>
              <a:t> </a:t>
            </a:r>
            <a:r>
              <a:rPr lang="en-US" sz="2400" dirty="0" err="1"/>
              <a:t>rút</a:t>
            </a:r>
            <a:r>
              <a:rPr lang="en-US" sz="2400" dirty="0"/>
              <a:t> </a:t>
            </a:r>
            <a:r>
              <a:rPr lang="en-US" sz="2400" dirty="0" err="1"/>
              <a:t>ra</a:t>
            </a:r>
            <a:r>
              <a:rPr lang="en-US" sz="2400" dirty="0"/>
              <a:t> </a:t>
            </a:r>
            <a:r>
              <a:rPr lang="en-US" sz="2400" dirty="0" err="1"/>
              <a:t>từ</a:t>
            </a:r>
            <a:r>
              <a:rPr lang="en-US" sz="2400" dirty="0"/>
              <a:t> </a:t>
            </a:r>
            <a:r>
              <a:rPr lang="en-US" sz="2400" dirty="0" err="1"/>
              <a:t>nguồn</a:t>
            </a:r>
            <a:r>
              <a:rPr lang="en-US" sz="2400" dirty="0"/>
              <a:t> </a:t>
            </a:r>
            <a:r>
              <a:rPr lang="en-US" sz="2400" dirty="0" err="1"/>
              <a:t>cung</a:t>
            </a:r>
            <a:r>
              <a:rPr lang="en-US" sz="2400" dirty="0"/>
              <a:t> </a:t>
            </a:r>
            <a:r>
              <a:rPr lang="en-US" sz="2400" dirty="0" err="1"/>
              <a:t>cấp</a:t>
            </a:r>
            <a:r>
              <a:rPr lang="en-US" sz="2400" dirty="0"/>
              <a:t> </a:t>
            </a:r>
            <a:r>
              <a:rPr lang="en-US" sz="2400" dirty="0" err="1"/>
              <a:t>trong</a:t>
            </a:r>
            <a:r>
              <a:rPr lang="en-US" sz="2400" dirty="0"/>
              <a:t> </a:t>
            </a:r>
            <a:r>
              <a:rPr lang="en-US" sz="2400" dirty="0" err="1"/>
              <a:t>khi</a:t>
            </a:r>
            <a:r>
              <a:rPr lang="en-US" sz="2400" dirty="0"/>
              <a:t> MOSFET </a:t>
            </a:r>
            <a:r>
              <a:rPr lang="en-US" sz="2400" dirty="0" err="1"/>
              <a:t>dẫn</a:t>
            </a:r>
            <a:r>
              <a:rPr lang="en-US" sz="2400" dirty="0"/>
              <a:t> </a:t>
            </a:r>
            <a:r>
              <a:rPr lang="en-US" sz="2400" dirty="0" err="1"/>
              <a:t>điện</a:t>
            </a:r>
            <a:r>
              <a:rPr lang="en-US" sz="2400" dirty="0"/>
              <a:t>. </a:t>
            </a:r>
            <a:r>
              <a:rPr lang="en-US" sz="2400" dirty="0" err="1"/>
              <a:t>Nếu</a:t>
            </a:r>
            <a:r>
              <a:rPr lang="en-US" sz="2400" dirty="0"/>
              <a:t> </a:t>
            </a:r>
            <a:r>
              <a:rPr lang="en-US" sz="2400" dirty="0" err="1"/>
              <a:t>việc</a:t>
            </a:r>
            <a:r>
              <a:rPr lang="en-US" sz="2400" dirty="0"/>
              <a:t> </a:t>
            </a:r>
            <a:r>
              <a:rPr lang="en-US" sz="2400" dirty="0" err="1"/>
              <a:t>tách</a:t>
            </a:r>
            <a:r>
              <a:rPr lang="en-US" sz="2400" dirty="0"/>
              <a:t> </a:t>
            </a:r>
            <a:r>
              <a:rPr lang="en-US" sz="2400" dirty="0" err="1"/>
              <a:t>rời</a:t>
            </a:r>
            <a:r>
              <a:rPr lang="en-US" sz="2400" dirty="0"/>
              <a:t> </a:t>
            </a:r>
            <a:r>
              <a:rPr lang="en-US" sz="2400" dirty="0" err="1"/>
              <a:t>cục</a:t>
            </a:r>
            <a:r>
              <a:rPr lang="en-US" sz="2400" dirty="0"/>
              <a:t> </a:t>
            </a:r>
            <a:r>
              <a:rPr lang="en-US" sz="2400" dirty="0" err="1"/>
              <a:t>bộ</a:t>
            </a:r>
            <a:r>
              <a:rPr lang="en-US" sz="2400" dirty="0"/>
              <a:t> </a:t>
            </a:r>
            <a:r>
              <a:rPr lang="en-US" sz="2400" dirty="0" err="1"/>
              <a:t>không</a:t>
            </a:r>
            <a:r>
              <a:rPr lang="en-US" sz="2400" dirty="0"/>
              <a:t> </a:t>
            </a:r>
            <a:r>
              <a:rPr lang="en-US" sz="2400" dirty="0" err="1"/>
              <a:t>đủ</a:t>
            </a:r>
            <a:r>
              <a:rPr lang="en-US" sz="2400" dirty="0"/>
              <a:t> </a:t>
            </a:r>
            <a:r>
              <a:rPr lang="en-US" sz="2400" dirty="0" err="1"/>
              <a:t>tốt</a:t>
            </a:r>
            <a:r>
              <a:rPr lang="en-US" sz="2400" dirty="0"/>
              <a:t>, </a:t>
            </a:r>
            <a:r>
              <a:rPr lang="en-US" sz="2400" dirty="0" err="1"/>
              <a:t>dòng</a:t>
            </a:r>
            <a:r>
              <a:rPr lang="en-US" sz="2400" dirty="0"/>
              <a:t> </a:t>
            </a:r>
            <a:r>
              <a:rPr lang="en-US" sz="2400" dirty="0" err="1"/>
              <a:t>điện</a:t>
            </a:r>
            <a:r>
              <a:rPr lang="en-US" sz="2400" dirty="0"/>
              <a:t> </a:t>
            </a:r>
            <a:r>
              <a:rPr lang="en-US" sz="2400" dirty="0" err="1"/>
              <a:t>này</a:t>
            </a:r>
            <a:r>
              <a:rPr lang="en-US" sz="2400" dirty="0"/>
              <a:t> </a:t>
            </a:r>
            <a:r>
              <a:rPr lang="en-US" sz="2400" dirty="0" err="1"/>
              <a:t>có</a:t>
            </a:r>
            <a:r>
              <a:rPr lang="en-US" sz="2400" dirty="0"/>
              <a:t> </a:t>
            </a:r>
            <a:r>
              <a:rPr lang="en-US" sz="2400" dirty="0" err="1"/>
              <a:t>thể</a:t>
            </a:r>
            <a:r>
              <a:rPr lang="en-US" sz="2400" dirty="0"/>
              <a:t> </a:t>
            </a:r>
            <a:r>
              <a:rPr lang="en-US" sz="2400" dirty="0" err="1"/>
              <a:t>làm</a:t>
            </a:r>
            <a:r>
              <a:rPr lang="en-US" sz="2400" dirty="0"/>
              <a:t> </a:t>
            </a:r>
            <a:r>
              <a:rPr lang="en-US" sz="2400" dirty="0" err="1"/>
              <a:t>cho</a:t>
            </a:r>
            <a:r>
              <a:rPr lang="en-US" sz="2400" dirty="0"/>
              <a:t> V</a:t>
            </a:r>
            <a:r>
              <a:rPr lang="en-US" sz="2400" baseline="-25000" dirty="0"/>
              <a:t>CC</a:t>
            </a:r>
            <a:r>
              <a:rPr lang="en-US" sz="2400" dirty="0"/>
              <a:t> </a:t>
            </a:r>
            <a:r>
              <a:rPr lang="en-US" sz="2400" dirty="0" err="1"/>
              <a:t>bị</a:t>
            </a:r>
            <a:r>
              <a:rPr lang="en-US" sz="2400" dirty="0"/>
              <a:t> </a:t>
            </a:r>
            <a:r>
              <a:rPr lang="en-US" sz="2400" dirty="0" err="1"/>
              <a:t>chùng</a:t>
            </a:r>
            <a:r>
              <a:rPr lang="en-US" sz="2400" dirty="0"/>
              <a:t> </a:t>
            </a:r>
            <a:r>
              <a:rPr lang="en-US" sz="2400" dirty="0" err="1"/>
              <a:t>xuống</a:t>
            </a:r>
            <a:r>
              <a:rPr lang="en-US" sz="2400" dirty="0"/>
              <a:t>, </a:t>
            </a:r>
            <a:r>
              <a:rPr lang="en-US" sz="2400" dirty="0" err="1"/>
              <a:t>kích</a:t>
            </a:r>
            <a:r>
              <a:rPr lang="en-US" sz="2400" dirty="0"/>
              <a:t> </a:t>
            </a:r>
            <a:r>
              <a:rPr lang="en-US" sz="2400" dirty="0" err="1"/>
              <a:t>hoạt</a:t>
            </a:r>
            <a:r>
              <a:rPr lang="en-US" sz="2400" dirty="0"/>
              <a:t> UVLO </a:t>
            </a:r>
            <a:r>
              <a:rPr lang="en-US" sz="2400" dirty="0" err="1"/>
              <a:t>của</a:t>
            </a:r>
            <a:r>
              <a:rPr lang="en-US" sz="2400" dirty="0"/>
              <a:t> chip. May </a:t>
            </a:r>
            <a:r>
              <a:rPr lang="en-US" sz="2400" dirty="0" err="1"/>
              <a:t>mắn</a:t>
            </a:r>
            <a:r>
              <a:rPr lang="en-US" sz="2400" dirty="0"/>
              <a:t> </a:t>
            </a:r>
            <a:r>
              <a:rPr lang="en-US" sz="2400" dirty="0" err="1"/>
              <a:t>thay</a:t>
            </a:r>
            <a:r>
              <a:rPr lang="en-US" sz="2400" dirty="0"/>
              <a:t>, </a:t>
            </a:r>
            <a:r>
              <a:rPr lang="en-US" sz="2400" dirty="0" err="1"/>
              <a:t>sơ</a:t>
            </a:r>
            <a:r>
              <a:rPr lang="en-US" sz="2400" dirty="0"/>
              <a:t> </a:t>
            </a:r>
            <a:r>
              <a:rPr lang="en-US" sz="2400" dirty="0" err="1"/>
              <a:t>đồ</a:t>
            </a:r>
            <a:r>
              <a:rPr lang="en-US" sz="2400" dirty="0"/>
              <a:t> </a:t>
            </a:r>
            <a:r>
              <a:rPr lang="en-US" sz="2400" dirty="0" err="1"/>
              <a:t>chân</a:t>
            </a:r>
            <a:r>
              <a:rPr lang="en-US" sz="2400" dirty="0"/>
              <a:t> </a:t>
            </a:r>
            <a:r>
              <a:rPr lang="en-US" sz="2400" dirty="0" err="1"/>
              <a:t>của</a:t>
            </a:r>
            <a:r>
              <a:rPr lang="en-US" sz="2400" dirty="0"/>
              <a:t> chip </a:t>
            </a:r>
            <a:r>
              <a:rPr lang="en-US" sz="2400" dirty="0" err="1"/>
              <a:t>giúp</a:t>
            </a:r>
            <a:r>
              <a:rPr lang="en-US" sz="2400" dirty="0"/>
              <a:t> </a:t>
            </a:r>
            <a:r>
              <a:rPr lang="en-US" sz="2400" dirty="0" err="1"/>
              <a:t>dễ</a:t>
            </a:r>
            <a:r>
              <a:rPr lang="en-US" sz="2400" dirty="0"/>
              <a:t> </a:t>
            </a:r>
            <a:r>
              <a:rPr lang="en-US" sz="2400" dirty="0" err="1"/>
              <a:t>dàng</a:t>
            </a:r>
            <a:r>
              <a:rPr lang="en-US" sz="2400" dirty="0"/>
              <a:t> </a:t>
            </a:r>
            <a:r>
              <a:rPr lang="en-US" sz="2400" dirty="0" err="1"/>
              <a:t>đạt</a:t>
            </a:r>
            <a:r>
              <a:rPr lang="en-US" sz="2400" dirty="0"/>
              <a:t> </a:t>
            </a:r>
            <a:r>
              <a:rPr lang="en-US" sz="2400" dirty="0" err="1"/>
              <a:t>được</a:t>
            </a:r>
            <a:r>
              <a:rPr lang="en-US" sz="2400" dirty="0"/>
              <a:t> </a:t>
            </a:r>
            <a:r>
              <a:rPr lang="en-US" sz="2400" dirty="0" err="1"/>
              <a:t>mức</a:t>
            </a:r>
            <a:r>
              <a:rPr lang="en-US" sz="2400" dirty="0"/>
              <a:t> </a:t>
            </a:r>
            <a:r>
              <a:rPr lang="en-US" sz="2400" dirty="0" err="1"/>
              <a:t>độ</a:t>
            </a:r>
            <a:r>
              <a:rPr lang="en-US" sz="2400" dirty="0"/>
              <a:t> </a:t>
            </a:r>
            <a:r>
              <a:rPr lang="en-US" sz="2400" dirty="0" err="1"/>
              <a:t>tự</a:t>
            </a:r>
            <a:r>
              <a:rPr lang="en-US" sz="2400" dirty="0"/>
              <a:t> </a:t>
            </a:r>
            <a:r>
              <a:rPr lang="en-US" sz="2400" dirty="0" err="1"/>
              <a:t>cảm</a:t>
            </a:r>
            <a:r>
              <a:rPr lang="en-US" sz="2400" dirty="0"/>
              <a:t> </a:t>
            </a:r>
            <a:r>
              <a:rPr lang="en-US" sz="2400" dirty="0" err="1"/>
              <a:t>thấp</a:t>
            </a:r>
            <a:r>
              <a:rPr lang="en-US" sz="2400" dirty="0"/>
              <a:t>.</a:t>
            </a:r>
            <a:endParaRPr lang="vi-VN" sz="2400" dirty="0"/>
          </a:p>
          <a:p>
            <a:pPr marL="0" indent="0">
              <a:buNone/>
            </a:pPr>
            <a:r>
              <a:rPr lang="en-US" sz="2400" dirty="0"/>
              <a:t>• </a:t>
            </a:r>
            <a:r>
              <a:rPr lang="en-US" sz="2400" dirty="0" err="1"/>
              <a:t>Trong</a:t>
            </a:r>
            <a:r>
              <a:rPr lang="en-US" sz="2400" dirty="0"/>
              <a:t> </a:t>
            </a:r>
            <a:r>
              <a:rPr lang="en-US" sz="2400" dirty="0" err="1"/>
              <a:t>trường</a:t>
            </a:r>
            <a:r>
              <a:rPr lang="en-US" sz="2400" dirty="0"/>
              <a:t> </a:t>
            </a:r>
            <a:r>
              <a:rPr lang="en-US" sz="2400" dirty="0" err="1"/>
              <a:t>hợp</a:t>
            </a:r>
            <a:r>
              <a:rPr lang="en-US" sz="2400" dirty="0"/>
              <a:t> </a:t>
            </a:r>
            <a:r>
              <a:rPr lang="en-US" sz="2400" dirty="0" err="1"/>
              <a:t>trí</a:t>
            </a:r>
            <a:r>
              <a:rPr lang="en-US" sz="2400" dirty="0"/>
              <a:t> </a:t>
            </a:r>
            <a:r>
              <a:rPr lang="en-US" sz="2400" dirty="0" err="1"/>
              <a:t>phần</a:t>
            </a:r>
            <a:r>
              <a:rPr lang="en-US" sz="2400" dirty="0"/>
              <a:t> </a:t>
            </a:r>
            <a:r>
              <a:rPr lang="en-US" sz="2400" dirty="0" err="1"/>
              <a:t>tử</a:t>
            </a:r>
            <a:r>
              <a:rPr lang="en-US" sz="2400" dirty="0"/>
              <a:t> </a:t>
            </a:r>
            <a:r>
              <a:rPr lang="en-US" sz="2400" dirty="0" err="1"/>
              <a:t>không</a:t>
            </a:r>
            <a:r>
              <a:rPr lang="en-US" sz="2400" dirty="0"/>
              <a:t> </a:t>
            </a:r>
            <a:r>
              <a:rPr lang="en-US" sz="2400" dirty="0" err="1"/>
              <a:t>tối</a:t>
            </a:r>
            <a:r>
              <a:rPr lang="en-US" sz="2400" dirty="0"/>
              <a:t> </a:t>
            </a:r>
            <a:r>
              <a:rPr lang="en-US" sz="2400" dirty="0" err="1"/>
              <a:t>ưu</a:t>
            </a:r>
            <a:r>
              <a:rPr lang="en-US" sz="2400" dirty="0"/>
              <a:t> </a:t>
            </a:r>
            <a:r>
              <a:rPr lang="en-US" sz="2400" dirty="0" err="1"/>
              <a:t>với</a:t>
            </a:r>
            <a:r>
              <a:rPr lang="en-US" sz="2400" dirty="0"/>
              <a:t> </a:t>
            </a:r>
            <a:r>
              <a:rPr lang="en-US" sz="2400" dirty="0" err="1"/>
              <a:t>đường</a:t>
            </a:r>
            <a:r>
              <a:rPr lang="en-US" sz="2400" dirty="0"/>
              <a:t> </a:t>
            </a:r>
            <a:r>
              <a:rPr lang="en-US" sz="2400" dirty="0" err="1"/>
              <a:t>dẫn</a:t>
            </a:r>
            <a:r>
              <a:rPr lang="en-US" sz="2400" dirty="0"/>
              <a:t> gate </a:t>
            </a:r>
            <a:r>
              <a:rPr lang="en-US" sz="2400" dirty="0" err="1"/>
              <a:t>dài</a:t>
            </a:r>
            <a:r>
              <a:rPr lang="en-US" sz="2400" dirty="0"/>
              <a:t>. </a:t>
            </a:r>
            <a:r>
              <a:rPr lang="en-US" sz="2400" dirty="0" err="1"/>
              <a:t>Điều</a:t>
            </a:r>
            <a:r>
              <a:rPr lang="en-US" sz="2400" dirty="0"/>
              <a:t> </a:t>
            </a:r>
            <a:r>
              <a:rPr lang="en-US" sz="2400" dirty="0" err="1"/>
              <a:t>này</a:t>
            </a:r>
            <a:r>
              <a:rPr lang="en-US" sz="2400" dirty="0"/>
              <a:t> </a:t>
            </a:r>
            <a:r>
              <a:rPr lang="en-US" sz="2400" dirty="0" err="1"/>
              <a:t>bổ</a:t>
            </a:r>
            <a:r>
              <a:rPr lang="en-US" sz="2400" dirty="0"/>
              <a:t> sung </a:t>
            </a:r>
            <a:r>
              <a:rPr lang="en-US" sz="2400" dirty="0" err="1"/>
              <a:t>độ</a:t>
            </a:r>
            <a:r>
              <a:rPr lang="en-US" sz="2400" dirty="0"/>
              <a:t> </a:t>
            </a:r>
            <a:r>
              <a:rPr lang="en-US" sz="2400" dirty="0" err="1"/>
              <a:t>tự</a:t>
            </a:r>
            <a:r>
              <a:rPr lang="en-US" sz="2400" dirty="0"/>
              <a:t> </a:t>
            </a:r>
            <a:r>
              <a:rPr lang="en-US" sz="2400" dirty="0" err="1"/>
              <a:t>cảm</a:t>
            </a:r>
            <a:r>
              <a:rPr lang="en-US" sz="2400" dirty="0"/>
              <a:t> gate </a:t>
            </a:r>
            <a:r>
              <a:rPr lang="en-US" sz="2400" dirty="0" err="1"/>
              <a:t>có</a:t>
            </a:r>
            <a:r>
              <a:rPr lang="en-US" sz="2400" dirty="0"/>
              <a:t> </a:t>
            </a:r>
            <a:r>
              <a:rPr lang="en-US" sz="2400" dirty="0" err="1"/>
              <a:t>thể</a:t>
            </a:r>
            <a:r>
              <a:rPr lang="en-US" sz="2400" dirty="0"/>
              <a:t> </a:t>
            </a:r>
            <a:r>
              <a:rPr lang="en-US" sz="2400" dirty="0" err="1"/>
              <a:t>làm</a:t>
            </a:r>
            <a:r>
              <a:rPr lang="en-US" sz="2400" dirty="0"/>
              <a:t> </a:t>
            </a:r>
            <a:r>
              <a:rPr lang="en-US" sz="2400" dirty="0" err="1"/>
              <a:t>cho</a:t>
            </a:r>
            <a:r>
              <a:rPr lang="en-US" sz="2400" dirty="0"/>
              <a:t> MOSFET </a:t>
            </a:r>
            <a:r>
              <a:rPr lang="en-US" sz="2400" dirty="0" err="1"/>
              <a:t>bị</a:t>
            </a:r>
            <a:r>
              <a:rPr lang="en-US" sz="2400" dirty="0"/>
              <a:t> </a:t>
            </a:r>
            <a:r>
              <a:rPr lang="en-US" sz="2400" dirty="0" err="1"/>
              <a:t>tự</a:t>
            </a:r>
            <a:r>
              <a:rPr lang="en-US" sz="2400" dirty="0"/>
              <a:t> </a:t>
            </a:r>
            <a:r>
              <a:rPr lang="en-US" sz="2400" dirty="0" err="1"/>
              <a:t>dãn</a:t>
            </a:r>
            <a:r>
              <a:rPr lang="en-US" sz="2400" dirty="0"/>
              <a:t>. </a:t>
            </a:r>
            <a:r>
              <a:rPr lang="en-US" sz="2400" dirty="0" err="1"/>
              <a:t>Một</a:t>
            </a:r>
            <a:r>
              <a:rPr lang="en-US" sz="2400" dirty="0"/>
              <a:t> </a:t>
            </a:r>
            <a:r>
              <a:rPr lang="en-US" sz="2400" dirty="0" err="1"/>
              <a:t>điện</a:t>
            </a:r>
            <a:r>
              <a:rPr lang="en-US" sz="2400" dirty="0"/>
              <a:t> </a:t>
            </a:r>
            <a:r>
              <a:rPr lang="en-US" sz="2400" dirty="0" err="1"/>
              <a:t>trở</a:t>
            </a:r>
            <a:r>
              <a:rPr lang="en-US" sz="2400" dirty="0"/>
              <a:t> </a:t>
            </a:r>
            <a:r>
              <a:rPr lang="en-US" sz="2400" dirty="0" err="1"/>
              <a:t>sẽ</a:t>
            </a:r>
            <a:r>
              <a:rPr lang="en-US" sz="2400" dirty="0"/>
              <a:t> </a:t>
            </a:r>
            <a:r>
              <a:rPr lang="en-US" sz="2400" dirty="0" err="1"/>
              <a:t>làm</a:t>
            </a:r>
            <a:r>
              <a:rPr lang="en-US" sz="2400" dirty="0"/>
              <a:t> </a:t>
            </a:r>
            <a:r>
              <a:rPr lang="en-US" sz="2400" dirty="0" err="1"/>
              <a:t>giảm</a:t>
            </a:r>
            <a:r>
              <a:rPr lang="en-US" sz="2400" dirty="0"/>
              <a:t> </a:t>
            </a:r>
            <a:r>
              <a:rPr lang="en-US" sz="2400" dirty="0" err="1"/>
              <a:t>các</a:t>
            </a:r>
            <a:r>
              <a:rPr lang="en-US" sz="2400" dirty="0"/>
              <a:t> </a:t>
            </a:r>
            <a:r>
              <a:rPr lang="en-US" sz="2400" dirty="0" err="1"/>
              <a:t>dao</a:t>
            </a:r>
            <a:r>
              <a:rPr lang="en-US" sz="2400" dirty="0"/>
              <a:t> </a:t>
            </a:r>
            <a:r>
              <a:rPr lang="en-US" sz="2400" dirty="0" err="1"/>
              <a:t>động</a:t>
            </a:r>
            <a:r>
              <a:rPr lang="en-US" sz="2400" dirty="0"/>
              <a:t>, </a:t>
            </a:r>
            <a:r>
              <a:rPr lang="en-US" sz="2400" dirty="0" err="1"/>
              <a:t>với</a:t>
            </a:r>
            <a:r>
              <a:rPr lang="en-US" sz="2400" dirty="0"/>
              <a:t> chi </a:t>
            </a:r>
            <a:r>
              <a:rPr lang="en-US" sz="2400" dirty="0" err="1"/>
              <a:t>phí</a:t>
            </a:r>
            <a:r>
              <a:rPr lang="en-US" sz="2400" dirty="0"/>
              <a:t> </a:t>
            </a:r>
            <a:r>
              <a:rPr lang="en-US" sz="2400" dirty="0" err="1"/>
              <a:t>chuyển</a:t>
            </a:r>
            <a:r>
              <a:rPr lang="en-US" sz="2400" dirty="0"/>
              <a:t> </a:t>
            </a:r>
            <a:r>
              <a:rPr lang="en-US" sz="2400" dirty="0" err="1"/>
              <a:t>đổi</a:t>
            </a:r>
            <a:r>
              <a:rPr lang="en-US" sz="2400" dirty="0"/>
              <a:t> </a:t>
            </a:r>
            <a:r>
              <a:rPr lang="en-US" sz="2400" dirty="0" err="1"/>
              <a:t>chậm</a:t>
            </a:r>
            <a:r>
              <a:rPr lang="en-US" sz="2400" dirty="0"/>
              <a:t> </a:t>
            </a:r>
            <a:r>
              <a:rPr lang="en-US" sz="2400" dirty="0" err="1"/>
              <a:t>hơn</a:t>
            </a:r>
            <a:r>
              <a:rPr lang="en-US" sz="2400" dirty="0"/>
              <a:t>. </a:t>
            </a:r>
            <a:endParaRPr lang="vi-VN" sz="2400" dirty="0"/>
          </a:p>
        </p:txBody>
      </p:sp>
    </p:spTree>
    <p:extLst>
      <p:ext uri="{BB962C8B-B14F-4D97-AF65-F5344CB8AC3E}">
        <p14:creationId xmlns:p14="http://schemas.microsoft.com/office/powerpoint/2010/main" val="537590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628800"/>
            <a:ext cx="80137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Các</a:t>
            </a:r>
            <a:r>
              <a:rPr lang="en-US" sz="2400" dirty="0" smtClean="0"/>
              <a:t> </a:t>
            </a:r>
            <a:r>
              <a:rPr lang="en-US" sz="2400" dirty="0" err="1"/>
              <a:t>điện</a:t>
            </a:r>
            <a:r>
              <a:rPr lang="en-US" sz="2400" dirty="0"/>
              <a:t> </a:t>
            </a:r>
            <a:r>
              <a:rPr lang="en-US" sz="2400" dirty="0" err="1"/>
              <a:t>trở</a:t>
            </a:r>
            <a:r>
              <a:rPr lang="en-US" sz="2400" dirty="0"/>
              <a:t> </a:t>
            </a:r>
            <a:r>
              <a:rPr lang="en-US" sz="2400" dirty="0" err="1"/>
              <a:t>cổng</a:t>
            </a:r>
            <a:r>
              <a:rPr lang="en-US" sz="2400" dirty="0"/>
              <a:t> </a:t>
            </a:r>
            <a:r>
              <a:rPr lang="en-US" sz="2400" dirty="0" err="1"/>
              <a:t>vẫn</a:t>
            </a:r>
            <a:r>
              <a:rPr lang="en-US" sz="2400" dirty="0"/>
              <a:t> </a:t>
            </a:r>
            <a:r>
              <a:rPr lang="en-US" sz="2400" dirty="0" err="1"/>
              <a:t>có</a:t>
            </a:r>
            <a:r>
              <a:rPr lang="en-US" sz="2400" dirty="0"/>
              <a:t> </a:t>
            </a:r>
            <a:r>
              <a:rPr lang="en-US" sz="2400" dirty="0" err="1"/>
              <a:t>thể</a:t>
            </a:r>
            <a:r>
              <a:rPr lang="en-US" sz="2400" dirty="0"/>
              <a:t> </a:t>
            </a:r>
            <a:r>
              <a:rPr lang="en-US" sz="2400" dirty="0" err="1"/>
              <a:t>có</a:t>
            </a:r>
            <a:r>
              <a:rPr lang="en-US" sz="2400" dirty="0"/>
              <a:t> </a:t>
            </a:r>
            <a:r>
              <a:rPr lang="en-US" sz="2400" dirty="0" err="1"/>
              <a:t>sử</a:t>
            </a:r>
            <a:r>
              <a:rPr lang="en-US" sz="2400" dirty="0"/>
              <a:t> </a:t>
            </a:r>
            <a:r>
              <a:rPr lang="en-US" sz="2400" dirty="0" err="1"/>
              <a:t>dụng</a:t>
            </a:r>
            <a:r>
              <a:rPr lang="en-US" sz="2400" dirty="0"/>
              <a:t> </a:t>
            </a:r>
            <a:r>
              <a:rPr lang="en-US" sz="2400" dirty="0" err="1"/>
              <a:t>mặc</a:t>
            </a:r>
            <a:r>
              <a:rPr lang="en-US" sz="2400" dirty="0"/>
              <a:t> </a:t>
            </a:r>
            <a:r>
              <a:rPr lang="en-US" sz="2400" dirty="0" err="1"/>
              <a:t>dù</a:t>
            </a:r>
            <a:r>
              <a:rPr lang="en-US" sz="2400" dirty="0" smtClean="0"/>
              <a:t>:</a:t>
            </a:r>
            <a:endParaRPr lang="vi-VN" sz="24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082552" y="2060848"/>
            <a:ext cx="4320480" cy="3168352"/>
          </a:xfrm>
          <a:prstGeom prst="rect">
            <a:avLst/>
          </a:prstGeom>
          <a:noFill/>
          <a:ln>
            <a:noFill/>
          </a:ln>
        </p:spPr>
      </p:pic>
      <p:sp>
        <p:nvSpPr>
          <p:cNvPr id="9" name="Rectangle 3"/>
          <p:cNvSpPr txBox="1">
            <a:spLocks noChangeArrowheads="1"/>
          </p:cNvSpPr>
          <p:nvPr/>
        </p:nvSpPr>
        <p:spPr>
          <a:xfrm>
            <a:off x="205110" y="5229200"/>
            <a:ext cx="8013700" cy="10243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Rg</a:t>
            </a:r>
            <a:r>
              <a:rPr lang="en-US" sz="2400" dirty="0"/>
              <a:t> </a:t>
            </a:r>
            <a:r>
              <a:rPr lang="en-US" sz="2400" dirty="0" err="1"/>
              <a:t>là</a:t>
            </a:r>
            <a:r>
              <a:rPr lang="en-US" sz="2400" dirty="0"/>
              <a:t> </a:t>
            </a:r>
            <a:r>
              <a:rPr lang="en-US" sz="2400" dirty="0" err="1"/>
              <a:t>điện</a:t>
            </a:r>
            <a:r>
              <a:rPr lang="en-US" sz="2400" dirty="0"/>
              <a:t> </a:t>
            </a:r>
            <a:r>
              <a:rPr lang="en-US" sz="2400" dirty="0" err="1"/>
              <a:t>trở</a:t>
            </a:r>
            <a:r>
              <a:rPr lang="en-US" sz="2400" dirty="0"/>
              <a:t> </a:t>
            </a:r>
            <a:r>
              <a:rPr lang="en-US" sz="2400" dirty="0" err="1"/>
              <a:t>của</a:t>
            </a:r>
            <a:r>
              <a:rPr lang="en-US" sz="2400" dirty="0"/>
              <a:t> </a:t>
            </a:r>
            <a:r>
              <a:rPr lang="en-US" sz="2400" dirty="0" err="1"/>
              <a:t>chân</a:t>
            </a:r>
            <a:r>
              <a:rPr lang="en-US" sz="2400" dirty="0"/>
              <a:t> </a:t>
            </a:r>
            <a:r>
              <a:rPr lang="en-US" sz="2400" dirty="0" err="1"/>
              <a:t>thiết</a:t>
            </a:r>
            <a:r>
              <a:rPr lang="en-US" sz="2400" dirty="0"/>
              <a:t> </a:t>
            </a:r>
            <a:r>
              <a:rPr lang="en-US" sz="2400" dirty="0" err="1"/>
              <a:t>bị</a:t>
            </a:r>
            <a:r>
              <a:rPr lang="en-US" sz="2400" dirty="0"/>
              <a:t> </a:t>
            </a:r>
            <a:r>
              <a:rPr lang="en-US" sz="2400" dirty="0" err="1"/>
              <a:t>và</a:t>
            </a:r>
            <a:r>
              <a:rPr lang="en-US" sz="2400" dirty="0"/>
              <a:t> </a:t>
            </a:r>
            <a:r>
              <a:rPr lang="en-US" sz="2400" dirty="0" err="1"/>
              <a:t>dây</a:t>
            </a:r>
            <a:r>
              <a:rPr lang="en-US" sz="2400" dirty="0"/>
              <a:t> </a:t>
            </a:r>
            <a:r>
              <a:rPr lang="en-US" sz="2400" dirty="0" err="1"/>
              <a:t>nối</a:t>
            </a:r>
            <a:r>
              <a:rPr lang="en-US" sz="2400" dirty="0"/>
              <a:t> </a:t>
            </a:r>
            <a:r>
              <a:rPr lang="en-US" sz="2400" dirty="0" err="1"/>
              <a:t>với</a:t>
            </a:r>
            <a:r>
              <a:rPr lang="en-US" sz="2400" dirty="0"/>
              <a:t> gate. </a:t>
            </a:r>
            <a:r>
              <a:rPr lang="en-US" sz="2400" dirty="0" err="1"/>
              <a:t>Nó</a:t>
            </a:r>
            <a:r>
              <a:rPr lang="en-US" sz="2400" dirty="0"/>
              <a:t> </a:t>
            </a:r>
            <a:r>
              <a:rPr lang="en-US" sz="2400" dirty="0" err="1"/>
              <a:t>thường</a:t>
            </a:r>
            <a:r>
              <a:rPr lang="en-US" sz="2400" dirty="0"/>
              <a:t> </a:t>
            </a:r>
            <a:r>
              <a:rPr lang="en-US" sz="2400" dirty="0" err="1"/>
              <a:t>là</a:t>
            </a:r>
            <a:r>
              <a:rPr lang="en-US" sz="2400" dirty="0"/>
              <a:t> </a:t>
            </a:r>
            <a:r>
              <a:rPr lang="en-US" sz="2400" dirty="0" err="1"/>
              <a:t>một</a:t>
            </a:r>
            <a:r>
              <a:rPr lang="en-US" sz="2400" dirty="0"/>
              <a:t> </a:t>
            </a:r>
            <a:r>
              <a:rPr lang="en-US" sz="2400" dirty="0" err="1"/>
              <a:t>giá</a:t>
            </a:r>
            <a:r>
              <a:rPr lang="en-US" sz="2400" dirty="0"/>
              <a:t> </a:t>
            </a:r>
            <a:r>
              <a:rPr lang="en-US" sz="2400" dirty="0" err="1"/>
              <a:t>trị</a:t>
            </a:r>
            <a:r>
              <a:rPr lang="en-US" sz="2400" dirty="0"/>
              <a:t> </a:t>
            </a:r>
            <a:r>
              <a:rPr lang="en-US" sz="2400" dirty="0" err="1"/>
              <a:t>rất</a:t>
            </a:r>
            <a:r>
              <a:rPr lang="en-US" sz="2400" dirty="0"/>
              <a:t> </a:t>
            </a:r>
            <a:r>
              <a:rPr lang="en-US" sz="2400" dirty="0" err="1"/>
              <a:t>nhỏ</a:t>
            </a:r>
            <a:r>
              <a:rPr lang="en-US" sz="2400" dirty="0"/>
              <a:t> </a:t>
            </a:r>
            <a:r>
              <a:rPr lang="en-US" sz="2400" dirty="0" err="1"/>
              <a:t>một</a:t>
            </a:r>
            <a:r>
              <a:rPr lang="en-US" sz="2400" dirty="0"/>
              <a:t> hay 2. </a:t>
            </a:r>
            <a:r>
              <a:rPr lang="en-US" sz="2400" dirty="0" err="1"/>
              <a:t>Hai</a:t>
            </a:r>
            <a:r>
              <a:rPr lang="en-US" sz="2400" dirty="0"/>
              <a:t> </a:t>
            </a:r>
            <a:r>
              <a:rPr lang="en-US" sz="2400" dirty="0" err="1"/>
              <a:t>tụ</a:t>
            </a:r>
            <a:r>
              <a:rPr lang="en-US" sz="2400" dirty="0"/>
              <a:t> </a:t>
            </a:r>
            <a:r>
              <a:rPr lang="en-US" sz="2400" dirty="0" err="1"/>
              <a:t>điện</a:t>
            </a:r>
            <a:r>
              <a:rPr lang="en-US" sz="2400" dirty="0"/>
              <a:t>, </a:t>
            </a:r>
            <a:r>
              <a:rPr lang="en-US" sz="2400" dirty="0" err="1"/>
              <a:t>một</a:t>
            </a:r>
            <a:r>
              <a:rPr lang="en-US" sz="2400" dirty="0"/>
              <a:t> </a:t>
            </a:r>
            <a:r>
              <a:rPr lang="en-US" sz="2400" dirty="0" err="1"/>
              <a:t>từ</a:t>
            </a:r>
            <a:r>
              <a:rPr lang="en-US" sz="2400" dirty="0"/>
              <a:t> </a:t>
            </a:r>
            <a:r>
              <a:rPr lang="en-US" sz="2400" dirty="0" err="1"/>
              <a:t>cổng</a:t>
            </a:r>
            <a:r>
              <a:rPr lang="en-US" sz="2400" dirty="0"/>
              <a:t> </a:t>
            </a:r>
            <a:r>
              <a:rPr lang="en-US" sz="2400" dirty="0" err="1"/>
              <a:t>đến</a:t>
            </a:r>
            <a:r>
              <a:rPr lang="en-US" sz="2400" dirty="0"/>
              <a:t> C</a:t>
            </a:r>
            <a:r>
              <a:rPr lang="en-US" sz="2400" baseline="-25000" dirty="0"/>
              <a:t>GS</a:t>
            </a:r>
            <a:r>
              <a:rPr lang="en-US" sz="2400" dirty="0"/>
              <a:t> </a:t>
            </a:r>
            <a:r>
              <a:rPr lang="en-US" sz="2400" dirty="0" err="1"/>
              <a:t>nguồn</a:t>
            </a:r>
            <a:r>
              <a:rPr lang="en-US" sz="2400" dirty="0"/>
              <a:t>, </a:t>
            </a:r>
            <a:r>
              <a:rPr lang="en-US" sz="2400" dirty="0" err="1"/>
              <a:t>còn</a:t>
            </a:r>
            <a:r>
              <a:rPr lang="en-US" sz="2400" dirty="0"/>
              <a:t> </a:t>
            </a:r>
            <a:r>
              <a:rPr lang="en-US" sz="2400" dirty="0" err="1"/>
              <a:t>lại</a:t>
            </a:r>
            <a:r>
              <a:rPr lang="en-US" sz="2400" dirty="0"/>
              <a:t> </a:t>
            </a:r>
            <a:r>
              <a:rPr lang="en-US" sz="2400" dirty="0" err="1"/>
              <a:t>từ</a:t>
            </a:r>
            <a:r>
              <a:rPr lang="en-US" sz="2400" dirty="0"/>
              <a:t> </a:t>
            </a:r>
            <a:r>
              <a:rPr lang="en-US" sz="2400" dirty="0" err="1"/>
              <a:t>cổng</a:t>
            </a:r>
            <a:r>
              <a:rPr lang="en-US" sz="2400" dirty="0"/>
              <a:t> </a:t>
            </a:r>
            <a:r>
              <a:rPr lang="en-US" sz="2400" dirty="0" err="1"/>
              <a:t>để</a:t>
            </a:r>
            <a:r>
              <a:rPr lang="en-US" sz="2400" dirty="0"/>
              <a:t> </a:t>
            </a:r>
            <a:r>
              <a:rPr lang="en-US" sz="2400" dirty="0" err="1"/>
              <a:t>thoát</a:t>
            </a:r>
            <a:r>
              <a:rPr lang="en-US" sz="2400" dirty="0"/>
              <a:t> C</a:t>
            </a:r>
            <a:r>
              <a:rPr lang="en-US" sz="2400" baseline="-25000" dirty="0"/>
              <a:t>GD</a:t>
            </a:r>
            <a:r>
              <a:rPr lang="en-US" sz="2400" dirty="0"/>
              <a:t>, </a:t>
            </a:r>
            <a:r>
              <a:rPr lang="en-US" sz="2400" dirty="0" err="1"/>
              <a:t>tuy</a:t>
            </a:r>
            <a:r>
              <a:rPr lang="en-US" sz="2400" dirty="0"/>
              <a:t> </a:t>
            </a:r>
            <a:r>
              <a:rPr lang="en-US" sz="2400" dirty="0" err="1"/>
              <a:t>nhiên</a:t>
            </a:r>
            <a:r>
              <a:rPr lang="en-US" sz="2400" dirty="0"/>
              <a:t> </a:t>
            </a:r>
            <a:r>
              <a:rPr lang="en-US" sz="2400" dirty="0" err="1"/>
              <a:t>rất</a:t>
            </a:r>
            <a:r>
              <a:rPr lang="en-US" sz="2400" dirty="0"/>
              <a:t> </a:t>
            </a:r>
            <a:r>
              <a:rPr lang="en-US" sz="2400" dirty="0" err="1"/>
              <a:t>đáng</a:t>
            </a:r>
            <a:r>
              <a:rPr lang="en-US" sz="2400" dirty="0"/>
              <a:t> </a:t>
            </a:r>
            <a:r>
              <a:rPr lang="en-US" sz="2400" dirty="0" err="1"/>
              <a:t>kể</a:t>
            </a:r>
            <a:r>
              <a:rPr lang="en-US" sz="2400" dirty="0"/>
              <a:t>.</a:t>
            </a:r>
            <a:endParaRPr lang="vi-VN" sz="2400" dirty="0"/>
          </a:p>
        </p:txBody>
      </p:sp>
    </p:spTree>
    <p:extLst>
      <p:ext uri="{BB962C8B-B14F-4D97-AF65-F5344CB8AC3E}">
        <p14:creationId xmlns:p14="http://schemas.microsoft.com/office/powerpoint/2010/main" val="1772448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628800"/>
            <a:ext cx="8013700"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t>Có</a:t>
            </a:r>
            <a:r>
              <a:rPr lang="en-US" sz="2400" dirty="0"/>
              <a:t> </a:t>
            </a:r>
            <a:r>
              <a:rPr lang="en-US" sz="2400" dirty="0" err="1"/>
              <a:t>thể</a:t>
            </a:r>
            <a:r>
              <a:rPr lang="en-US" sz="2400" dirty="0"/>
              <a:t> </a:t>
            </a:r>
            <a:r>
              <a:rPr lang="en-US" sz="2400" dirty="0" err="1"/>
              <a:t>thấy</a:t>
            </a:r>
            <a:r>
              <a:rPr lang="en-US" sz="2400" dirty="0"/>
              <a:t> </a:t>
            </a:r>
            <a:r>
              <a:rPr lang="en-US" sz="2400" dirty="0" err="1"/>
              <a:t>rằng</a:t>
            </a:r>
            <a:r>
              <a:rPr lang="en-US" sz="2400" dirty="0"/>
              <a:t> </a:t>
            </a:r>
            <a:r>
              <a:rPr lang="en-US" sz="2400" dirty="0" err="1"/>
              <a:t>khi</a:t>
            </a:r>
            <a:r>
              <a:rPr lang="en-US" sz="2400" dirty="0"/>
              <a:t> </a:t>
            </a:r>
            <a:r>
              <a:rPr lang="en-US" sz="2400" dirty="0" err="1"/>
              <a:t>Mosfet</a:t>
            </a:r>
            <a:r>
              <a:rPr lang="en-US" sz="2400" dirty="0"/>
              <a:t> </a:t>
            </a:r>
            <a:r>
              <a:rPr lang="en-US" sz="2400" dirty="0" err="1"/>
              <a:t>được</a:t>
            </a:r>
            <a:r>
              <a:rPr lang="en-US" sz="2400" dirty="0"/>
              <a:t> </a:t>
            </a:r>
            <a:r>
              <a:rPr lang="en-US" sz="2400" dirty="0" err="1"/>
              <a:t>điều</a:t>
            </a:r>
            <a:r>
              <a:rPr lang="en-US" sz="2400" dirty="0"/>
              <a:t> </a:t>
            </a:r>
            <a:r>
              <a:rPr lang="en-US" sz="2400" dirty="0" err="1"/>
              <a:t>khiển</a:t>
            </a:r>
            <a:r>
              <a:rPr lang="en-US" sz="2400" dirty="0"/>
              <a:t> </a:t>
            </a:r>
            <a:r>
              <a:rPr lang="en-US" sz="2400" dirty="0" err="1"/>
              <a:t>chuyển</a:t>
            </a:r>
            <a:r>
              <a:rPr lang="en-US" sz="2400" dirty="0"/>
              <a:t> </a:t>
            </a:r>
            <a:r>
              <a:rPr lang="en-US" sz="2400" dirty="0" err="1"/>
              <a:t>mạch</a:t>
            </a:r>
            <a:r>
              <a:rPr lang="en-US" sz="2400" dirty="0"/>
              <a:t> </a:t>
            </a:r>
            <a:r>
              <a:rPr lang="en-US" sz="2400" dirty="0" err="1"/>
              <a:t>đầu</a:t>
            </a:r>
            <a:r>
              <a:rPr lang="en-US" sz="2400" dirty="0"/>
              <a:t> </a:t>
            </a:r>
            <a:r>
              <a:rPr lang="en-US" sz="2400" dirty="0" err="1"/>
              <a:t>ra</a:t>
            </a:r>
            <a:r>
              <a:rPr lang="en-US" sz="2400" dirty="0"/>
              <a:t> </a:t>
            </a:r>
            <a:r>
              <a:rPr lang="en-US" sz="2400" dirty="0" err="1"/>
              <a:t>từ</a:t>
            </a:r>
            <a:r>
              <a:rPr lang="en-US" sz="2400" dirty="0"/>
              <a:t> </a:t>
            </a:r>
            <a:r>
              <a:rPr lang="en-US" sz="2400" dirty="0" err="1"/>
              <a:t>mức</a:t>
            </a:r>
            <a:r>
              <a:rPr lang="en-US" sz="2400" dirty="0"/>
              <a:t> </a:t>
            </a:r>
            <a:r>
              <a:rPr lang="en-US" sz="2400" dirty="0" err="1"/>
              <a:t>thấp</a:t>
            </a:r>
            <a:r>
              <a:rPr lang="en-US" sz="2400" dirty="0"/>
              <a:t> sang </a:t>
            </a:r>
            <a:r>
              <a:rPr lang="en-US" sz="2400" dirty="0" err="1"/>
              <a:t>mức</a:t>
            </a:r>
            <a:r>
              <a:rPr lang="en-US" sz="2400" dirty="0"/>
              <a:t> </a:t>
            </a:r>
            <a:r>
              <a:rPr lang="en-US" sz="2400" dirty="0" err="1"/>
              <a:t>cao</a:t>
            </a:r>
            <a:r>
              <a:rPr lang="en-US" sz="2400" dirty="0"/>
              <a:t>, </a:t>
            </a:r>
            <a:r>
              <a:rPr lang="en-US" sz="2400" dirty="0" err="1"/>
              <a:t>đầu</a:t>
            </a:r>
            <a:r>
              <a:rPr lang="en-US" sz="2400" dirty="0"/>
              <a:t> </a:t>
            </a:r>
            <a:r>
              <a:rPr lang="en-US" sz="2400" dirty="0" err="1"/>
              <a:t>ra</a:t>
            </a:r>
            <a:r>
              <a:rPr lang="en-US" sz="2400" dirty="0"/>
              <a:t> </a:t>
            </a:r>
            <a:r>
              <a:rPr lang="en-US" sz="2400" dirty="0" err="1"/>
              <a:t>về</a:t>
            </a:r>
            <a:r>
              <a:rPr lang="en-US" sz="2400" dirty="0"/>
              <a:t> </a:t>
            </a:r>
            <a:r>
              <a:rPr lang="en-US" sz="2400" dirty="0" err="1"/>
              <a:t>cơ</a:t>
            </a:r>
            <a:r>
              <a:rPr lang="en-US" sz="2400" dirty="0"/>
              <a:t> </a:t>
            </a:r>
            <a:r>
              <a:rPr lang="en-US" sz="2400" dirty="0" err="1"/>
              <a:t>bản</a:t>
            </a:r>
            <a:r>
              <a:rPr lang="en-US" sz="2400" dirty="0"/>
              <a:t> </a:t>
            </a:r>
            <a:r>
              <a:rPr lang="en-US" sz="2400" dirty="0" err="1"/>
              <a:t>được</a:t>
            </a:r>
            <a:r>
              <a:rPr lang="en-US" sz="2400" dirty="0"/>
              <a:t> </a:t>
            </a:r>
            <a:r>
              <a:rPr lang="en-US" sz="2400" dirty="0" err="1"/>
              <a:t>ghim</a:t>
            </a:r>
            <a:r>
              <a:rPr lang="en-US" sz="2400" dirty="0"/>
              <a:t> </a:t>
            </a:r>
            <a:r>
              <a:rPr lang="en-US" sz="2400" dirty="0" err="1"/>
              <a:t>xuống</a:t>
            </a:r>
            <a:r>
              <a:rPr lang="en-US" sz="2400" dirty="0"/>
              <a:t> </a:t>
            </a:r>
            <a:r>
              <a:rPr lang="en-US" sz="2400" dirty="0" err="1"/>
              <a:t>đất</a:t>
            </a:r>
            <a:r>
              <a:rPr lang="en-US" sz="2400" dirty="0"/>
              <a:t> </a:t>
            </a:r>
            <a:r>
              <a:rPr lang="en-US" sz="2400" dirty="0" err="1"/>
              <a:t>thông</a:t>
            </a:r>
            <a:r>
              <a:rPr lang="en-US" sz="2400" dirty="0"/>
              <a:t> qua C</a:t>
            </a:r>
            <a:r>
              <a:rPr lang="en-US" sz="2400" baseline="-25000" dirty="0"/>
              <a:t>GS</a:t>
            </a:r>
            <a:r>
              <a:rPr lang="en-US" sz="2400" dirty="0"/>
              <a:t> </a:t>
            </a:r>
            <a:r>
              <a:rPr lang="en-US" sz="2400" dirty="0" err="1"/>
              <a:t>và</a:t>
            </a:r>
            <a:r>
              <a:rPr lang="en-US" sz="2400" dirty="0"/>
              <a:t> </a:t>
            </a:r>
            <a:r>
              <a:rPr lang="en-US" sz="2400" dirty="0" err="1"/>
              <a:t>thông</a:t>
            </a:r>
            <a:r>
              <a:rPr lang="en-US" sz="2400" dirty="0"/>
              <a:t> qua C</a:t>
            </a:r>
            <a:r>
              <a:rPr lang="en-US" sz="2400" baseline="-25000" dirty="0"/>
              <a:t>GD</a:t>
            </a:r>
            <a:r>
              <a:rPr lang="en-US" sz="2400" dirty="0"/>
              <a:t>. Do </a:t>
            </a:r>
            <a:r>
              <a:rPr lang="en-US" sz="2400" dirty="0" err="1"/>
              <a:t>đó</a:t>
            </a:r>
            <a:r>
              <a:rPr lang="en-US" sz="2400" dirty="0"/>
              <a:t>, </a:t>
            </a:r>
            <a:r>
              <a:rPr lang="en-US" sz="2400" dirty="0" err="1"/>
              <a:t>dòng</a:t>
            </a:r>
            <a:r>
              <a:rPr lang="en-US" sz="2400" dirty="0"/>
              <a:t> </a:t>
            </a:r>
            <a:r>
              <a:rPr lang="en-US" sz="2400" dirty="0" err="1"/>
              <a:t>điện</a:t>
            </a:r>
            <a:r>
              <a:rPr lang="en-US" sz="2400" dirty="0"/>
              <a:t> ban </a:t>
            </a:r>
            <a:r>
              <a:rPr lang="en-US" sz="2400" dirty="0" err="1"/>
              <a:t>đầu</a:t>
            </a:r>
            <a:r>
              <a:rPr lang="en-US" sz="2400" dirty="0"/>
              <a:t> </a:t>
            </a:r>
            <a:r>
              <a:rPr lang="en-US" sz="2400" dirty="0" err="1"/>
              <a:t>được</a:t>
            </a:r>
            <a:r>
              <a:rPr lang="en-US" sz="2400" dirty="0"/>
              <a:t> </a:t>
            </a:r>
            <a:r>
              <a:rPr lang="en-US" sz="2400" dirty="0" err="1"/>
              <a:t>lấy</a:t>
            </a:r>
            <a:r>
              <a:rPr lang="en-US" sz="2400" dirty="0"/>
              <a:t> </a:t>
            </a:r>
            <a:r>
              <a:rPr lang="en-US" sz="2400" dirty="0" err="1"/>
              <a:t>từ</a:t>
            </a:r>
            <a:r>
              <a:rPr lang="en-US" sz="2400" dirty="0"/>
              <a:t> driver </a:t>
            </a:r>
            <a:r>
              <a:rPr lang="en-US" sz="2400" dirty="0" err="1"/>
              <a:t>bị</a:t>
            </a:r>
            <a:r>
              <a:rPr lang="en-US" sz="2400" dirty="0"/>
              <a:t> </a:t>
            </a:r>
            <a:r>
              <a:rPr lang="en-US" sz="2400" dirty="0" err="1"/>
              <a:t>ràng</a:t>
            </a:r>
            <a:r>
              <a:rPr lang="en-US" sz="2400" dirty="0"/>
              <a:t> </a:t>
            </a:r>
            <a:r>
              <a:rPr lang="en-US" sz="2400" dirty="0" err="1"/>
              <a:t>buộc</a:t>
            </a:r>
            <a:r>
              <a:rPr lang="en-US" sz="2400" dirty="0"/>
              <a:t> </a:t>
            </a:r>
            <a:r>
              <a:rPr lang="en-US" sz="2400" dirty="0" err="1"/>
              <a:t>bởi</a:t>
            </a:r>
            <a:r>
              <a:rPr lang="en-US" sz="2400" dirty="0"/>
              <a:t> </a:t>
            </a:r>
            <a:r>
              <a:rPr lang="en-US" sz="2400" dirty="0" err="1"/>
              <a:t>phương</a:t>
            </a:r>
            <a:r>
              <a:rPr lang="en-US" sz="2400" dirty="0"/>
              <a:t> </a:t>
            </a:r>
            <a:r>
              <a:rPr lang="en-US" sz="2400" dirty="0" err="1"/>
              <a:t>trình</a:t>
            </a:r>
            <a:r>
              <a:rPr lang="en-US" sz="2400" dirty="0"/>
              <a:t> </a:t>
            </a:r>
            <a:r>
              <a:rPr lang="en-US" sz="2400" dirty="0" err="1"/>
              <a:t>sau</a:t>
            </a:r>
            <a:r>
              <a:rPr lang="en-US" sz="2400" dirty="0"/>
              <a:t> ..</a:t>
            </a:r>
            <a:endParaRPr lang="vi-VN" sz="2400" dirty="0"/>
          </a:p>
          <a:p>
            <a:r>
              <a:rPr lang="en-US" sz="2400" dirty="0" err="1"/>
              <a:t>I</a:t>
            </a:r>
            <a:r>
              <a:rPr lang="en-US" sz="2400" baseline="-25000" dirty="0" err="1"/>
              <a:t>gate</a:t>
            </a:r>
            <a:r>
              <a:rPr lang="en-US" sz="2400" dirty="0"/>
              <a:t> = </a:t>
            </a:r>
            <a:r>
              <a:rPr lang="en-US" sz="2400" dirty="0" err="1"/>
              <a:t>V</a:t>
            </a:r>
            <a:r>
              <a:rPr lang="en-US" sz="2400" baseline="-25000" dirty="0" err="1"/>
              <a:t>Gate</a:t>
            </a:r>
            <a:r>
              <a:rPr lang="en-US" sz="2400" dirty="0"/>
              <a:t> / (</a:t>
            </a:r>
            <a:r>
              <a:rPr lang="en-US" sz="2400" dirty="0" err="1"/>
              <a:t>R</a:t>
            </a:r>
            <a:r>
              <a:rPr lang="en-US" sz="2400" baseline="-25000" dirty="0" err="1"/>
              <a:t>source</a:t>
            </a:r>
            <a:r>
              <a:rPr lang="en-US" sz="2400" dirty="0"/>
              <a:t> + R</a:t>
            </a:r>
            <a:r>
              <a:rPr lang="en-US" sz="2400" baseline="-25000" dirty="0"/>
              <a:t>GATE</a:t>
            </a:r>
            <a:r>
              <a:rPr lang="en-US" sz="2400" dirty="0"/>
              <a:t> + </a:t>
            </a:r>
            <a:r>
              <a:rPr lang="en-US" sz="2400" dirty="0" err="1"/>
              <a:t>R</a:t>
            </a:r>
            <a:r>
              <a:rPr lang="en-US" sz="2400" baseline="-25000" dirty="0" err="1"/>
              <a:t>g</a:t>
            </a:r>
            <a:r>
              <a:rPr lang="en-US" sz="2400" dirty="0"/>
              <a:t>)</a:t>
            </a:r>
            <a:endParaRPr lang="vi-VN" sz="2400" dirty="0"/>
          </a:p>
        </p:txBody>
      </p:sp>
    </p:spTree>
    <p:extLst>
      <p:ext uri="{BB962C8B-B14F-4D97-AF65-F5344CB8AC3E}">
        <p14:creationId xmlns:p14="http://schemas.microsoft.com/office/powerpoint/2010/main" val="1179986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628800"/>
            <a:ext cx="8013700"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t>Vì</a:t>
            </a:r>
            <a:r>
              <a:rPr lang="en-US" sz="2400" dirty="0"/>
              <a:t> </a:t>
            </a:r>
            <a:r>
              <a:rPr lang="en-US" sz="2400" dirty="0" err="1"/>
              <a:t>thiết</a:t>
            </a:r>
            <a:r>
              <a:rPr lang="en-US" sz="2400" dirty="0"/>
              <a:t> </a:t>
            </a:r>
            <a:r>
              <a:rPr lang="en-US" sz="2400" dirty="0" err="1"/>
              <a:t>bị</a:t>
            </a:r>
            <a:r>
              <a:rPr lang="en-US" sz="2400" dirty="0"/>
              <a:t> driver </a:t>
            </a:r>
            <a:r>
              <a:rPr lang="en-US" sz="2400" dirty="0" err="1"/>
              <a:t>sẽ</a:t>
            </a:r>
            <a:r>
              <a:rPr lang="en-US" sz="2400" dirty="0"/>
              <a:t> </a:t>
            </a:r>
            <a:r>
              <a:rPr lang="en-US" sz="2400" dirty="0" err="1"/>
              <a:t>có</a:t>
            </a:r>
            <a:r>
              <a:rPr lang="en-US" sz="2400" dirty="0"/>
              <a:t> </a:t>
            </a:r>
            <a:r>
              <a:rPr lang="en-US" sz="2400" dirty="0" err="1"/>
              <a:t>dòng</a:t>
            </a:r>
            <a:r>
              <a:rPr lang="en-US" sz="2400" dirty="0"/>
              <a:t> </a:t>
            </a:r>
            <a:r>
              <a:rPr lang="en-US" sz="2400" dirty="0" err="1"/>
              <a:t>điều</a:t>
            </a:r>
            <a:r>
              <a:rPr lang="en-US" sz="2400" dirty="0"/>
              <a:t> </a:t>
            </a:r>
            <a:r>
              <a:rPr lang="en-US" sz="2400" dirty="0" err="1"/>
              <a:t>khiển</a:t>
            </a:r>
            <a:r>
              <a:rPr lang="en-US" sz="2400" dirty="0"/>
              <a:t> </a:t>
            </a:r>
            <a:r>
              <a:rPr lang="en-US" sz="2400" dirty="0" err="1"/>
              <a:t>tối</a:t>
            </a:r>
            <a:r>
              <a:rPr lang="en-US" sz="2400" dirty="0"/>
              <a:t> </a:t>
            </a:r>
            <a:r>
              <a:rPr lang="en-US" sz="2400" dirty="0" err="1"/>
              <a:t>đa</a:t>
            </a:r>
            <a:r>
              <a:rPr lang="en-US" sz="2400" dirty="0"/>
              <a:t>, </a:t>
            </a:r>
            <a:r>
              <a:rPr lang="en-US" sz="2400" dirty="0" err="1"/>
              <a:t>nên</a:t>
            </a:r>
            <a:r>
              <a:rPr lang="en-US" sz="2400" dirty="0"/>
              <a:t> </a:t>
            </a:r>
            <a:r>
              <a:rPr lang="en-US" sz="2400" dirty="0" err="1"/>
              <a:t>cần</a:t>
            </a:r>
            <a:r>
              <a:rPr lang="en-US" sz="2400" dirty="0"/>
              <a:t> </a:t>
            </a:r>
            <a:r>
              <a:rPr lang="en-US" sz="2400" dirty="0" err="1"/>
              <a:t>chọn</a:t>
            </a:r>
            <a:r>
              <a:rPr lang="en-US" sz="2400" dirty="0"/>
              <a:t> </a:t>
            </a:r>
            <a:r>
              <a:rPr lang="en-US" sz="2400" dirty="0" err="1"/>
              <a:t>giá</a:t>
            </a:r>
            <a:r>
              <a:rPr lang="en-US" sz="2400" dirty="0"/>
              <a:t> </a:t>
            </a:r>
            <a:r>
              <a:rPr lang="en-US" sz="2400" dirty="0" err="1"/>
              <a:t>trị</a:t>
            </a:r>
            <a:r>
              <a:rPr lang="en-US" sz="2400" dirty="0"/>
              <a:t> </a:t>
            </a:r>
            <a:r>
              <a:rPr lang="en-US" sz="2400" dirty="0" err="1"/>
              <a:t>tối</a:t>
            </a:r>
            <a:r>
              <a:rPr lang="en-US" sz="2400" dirty="0"/>
              <a:t> </a:t>
            </a:r>
            <a:r>
              <a:rPr lang="en-US" sz="2400" dirty="0" err="1"/>
              <a:t>thiểu</a:t>
            </a:r>
            <a:r>
              <a:rPr lang="en-US" sz="2400" dirty="0"/>
              <a:t> </a:t>
            </a:r>
            <a:r>
              <a:rPr lang="en-US" sz="2400" dirty="0" err="1"/>
              <a:t>là</a:t>
            </a:r>
            <a:r>
              <a:rPr lang="en-US" sz="2400" dirty="0"/>
              <a:t> R</a:t>
            </a:r>
            <a:r>
              <a:rPr lang="en-US" sz="2400" baseline="-25000" dirty="0"/>
              <a:t>GATE</a:t>
            </a:r>
            <a:r>
              <a:rPr lang="en-US" sz="2400" dirty="0"/>
              <a:t> </a:t>
            </a:r>
            <a:r>
              <a:rPr lang="en-US" sz="2400" dirty="0" err="1"/>
              <a:t>để</a:t>
            </a:r>
            <a:r>
              <a:rPr lang="en-US" sz="2400" dirty="0"/>
              <a:t> </a:t>
            </a:r>
            <a:r>
              <a:rPr lang="en-US" sz="2400" dirty="0" err="1"/>
              <a:t>đảm</a:t>
            </a:r>
            <a:r>
              <a:rPr lang="en-US" sz="2400" dirty="0"/>
              <a:t> </a:t>
            </a:r>
            <a:r>
              <a:rPr lang="en-US" sz="2400" dirty="0" err="1"/>
              <a:t>bảo</a:t>
            </a:r>
            <a:r>
              <a:rPr lang="en-US" sz="2400" dirty="0"/>
              <a:t> </a:t>
            </a:r>
            <a:r>
              <a:rPr lang="en-US" sz="2400" dirty="0" err="1"/>
              <a:t>giá</a:t>
            </a:r>
            <a:r>
              <a:rPr lang="en-US" sz="2400" dirty="0"/>
              <a:t> </a:t>
            </a:r>
            <a:r>
              <a:rPr lang="en-US" sz="2400" dirty="0" err="1"/>
              <a:t>trị</a:t>
            </a:r>
            <a:r>
              <a:rPr lang="en-US" sz="2400" dirty="0"/>
              <a:t> </a:t>
            </a:r>
            <a:r>
              <a:rPr lang="en-US" sz="2400" dirty="0" err="1"/>
              <a:t>đó</a:t>
            </a:r>
            <a:r>
              <a:rPr lang="en-US" sz="2400" dirty="0"/>
              <a:t> </a:t>
            </a:r>
            <a:r>
              <a:rPr lang="en-US" sz="2400" dirty="0" err="1"/>
              <a:t>không</a:t>
            </a:r>
            <a:r>
              <a:rPr lang="en-US" sz="2400" dirty="0"/>
              <a:t> </a:t>
            </a:r>
            <a:r>
              <a:rPr lang="en-US" sz="2400" dirty="0" err="1"/>
              <a:t>bao</a:t>
            </a:r>
            <a:r>
              <a:rPr lang="en-US" sz="2400" dirty="0"/>
              <a:t> </a:t>
            </a:r>
            <a:r>
              <a:rPr lang="en-US" sz="2400" dirty="0" err="1"/>
              <a:t>giờ</a:t>
            </a:r>
            <a:r>
              <a:rPr lang="en-US" sz="2400" dirty="0"/>
              <a:t> </a:t>
            </a:r>
            <a:r>
              <a:rPr lang="en-US" sz="2400" dirty="0" err="1"/>
              <a:t>vượt</a:t>
            </a:r>
            <a:r>
              <a:rPr lang="en-US" sz="2400" dirty="0"/>
              <a:t> </a:t>
            </a:r>
            <a:r>
              <a:rPr lang="en-US" sz="2400" dirty="0" err="1"/>
              <a:t>quá</a:t>
            </a:r>
            <a:r>
              <a:rPr lang="en-US" sz="2400" dirty="0"/>
              <a:t>. </a:t>
            </a:r>
            <a:r>
              <a:rPr lang="en-US" sz="2400" dirty="0" err="1"/>
              <a:t>Tuy</a:t>
            </a:r>
            <a:r>
              <a:rPr lang="en-US" sz="2400" dirty="0"/>
              <a:t> </a:t>
            </a:r>
            <a:r>
              <a:rPr lang="en-US" sz="2400" dirty="0" err="1"/>
              <a:t>nhiên</a:t>
            </a:r>
            <a:r>
              <a:rPr lang="en-US" sz="2400" dirty="0"/>
              <a:t>, </a:t>
            </a:r>
            <a:r>
              <a:rPr lang="en-US" sz="2400" dirty="0" err="1"/>
              <a:t>một</a:t>
            </a:r>
            <a:r>
              <a:rPr lang="en-US" sz="2400" dirty="0"/>
              <a:t> </a:t>
            </a:r>
            <a:r>
              <a:rPr lang="en-US" sz="2400" dirty="0" err="1"/>
              <a:t>R</a:t>
            </a:r>
            <a:r>
              <a:rPr lang="en-US" sz="2400" baseline="-25000" dirty="0" err="1"/>
              <a:t>g</a:t>
            </a:r>
            <a:r>
              <a:rPr lang="en-US" sz="2400" dirty="0"/>
              <a:t> </a:t>
            </a:r>
            <a:r>
              <a:rPr lang="en-US" sz="2400" dirty="0" err="1"/>
              <a:t>là</a:t>
            </a:r>
            <a:r>
              <a:rPr lang="en-US" sz="2400" dirty="0"/>
              <a:t> </a:t>
            </a:r>
            <a:r>
              <a:rPr lang="en-US" sz="2400" dirty="0" err="1"/>
              <a:t>nhỏ</a:t>
            </a:r>
            <a:r>
              <a:rPr lang="en-US" sz="2400" dirty="0"/>
              <a:t> </a:t>
            </a:r>
            <a:r>
              <a:rPr lang="en-US" sz="2400" dirty="0" err="1"/>
              <a:t>và</a:t>
            </a:r>
            <a:r>
              <a:rPr lang="en-US" sz="2400" dirty="0"/>
              <a:t> </a:t>
            </a:r>
            <a:r>
              <a:rPr lang="en-US" sz="2400" dirty="0" err="1"/>
              <a:t>không</a:t>
            </a:r>
            <a:r>
              <a:rPr lang="en-US" sz="2400" dirty="0"/>
              <a:t> </a:t>
            </a:r>
            <a:r>
              <a:rPr lang="en-US" sz="2400" dirty="0" err="1"/>
              <a:t>phải</a:t>
            </a:r>
            <a:r>
              <a:rPr lang="en-US" sz="2400" dirty="0"/>
              <a:t> </a:t>
            </a:r>
            <a:r>
              <a:rPr lang="en-US" sz="2400" dirty="0" err="1"/>
              <a:t>lúc</a:t>
            </a:r>
            <a:r>
              <a:rPr lang="en-US" sz="2400" dirty="0"/>
              <a:t> </a:t>
            </a:r>
            <a:r>
              <a:rPr lang="en-US" sz="2400" dirty="0" err="1"/>
              <a:t>nào</a:t>
            </a:r>
            <a:r>
              <a:rPr lang="en-US" sz="2400" dirty="0"/>
              <a:t> </a:t>
            </a:r>
            <a:r>
              <a:rPr lang="en-US" sz="2400" dirty="0" err="1"/>
              <a:t>cũng</a:t>
            </a:r>
            <a:r>
              <a:rPr lang="en-US" sz="2400" dirty="0"/>
              <a:t> </a:t>
            </a:r>
            <a:r>
              <a:rPr lang="en-US" sz="2400" dirty="0" err="1"/>
              <a:t>có</a:t>
            </a:r>
            <a:r>
              <a:rPr lang="en-US" sz="2400" dirty="0"/>
              <a:t> </a:t>
            </a:r>
            <a:r>
              <a:rPr lang="en-US" sz="2400" dirty="0" err="1"/>
              <a:t>thể</a:t>
            </a:r>
            <a:r>
              <a:rPr lang="en-US" sz="2400" dirty="0"/>
              <a:t> </a:t>
            </a:r>
            <a:r>
              <a:rPr lang="en-US" sz="2400" dirty="0" err="1"/>
              <a:t>xác</a:t>
            </a:r>
            <a:r>
              <a:rPr lang="en-US" sz="2400" dirty="0"/>
              <a:t> </a:t>
            </a:r>
            <a:r>
              <a:rPr lang="en-US" sz="2400" dirty="0" err="1"/>
              <a:t>định</a:t>
            </a:r>
            <a:r>
              <a:rPr lang="en-US" sz="2400" dirty="0"/>
              <a:t> </a:t>
            </a:r>
            <a:r>
              <a:rPr lang="en-US" sz="2400" dirty="0" err="1"/>
              <a:t>được</a:t>
            </a:r>
            <a:r>
              <a:rPr lang="en-US" sz="2400" dirty="0"/>
              <a:t> </a:t>
            </a:r>
            <a:r>
              <a:rPr lang="en-US" sz="2400" dirty="0" err="1"/>
              <a:t>trở</a:t>
            </a:r>
            <a:r>
              <a:rPr lang="en-US" sz="2400" dirty="0"/>
              <a:t> </a:t>
            </a:r>
            <a:r>
              <a:rPr lang="en-US" sz="2400" dirty="0" err="1"/>
              <a:t>kháng</a:t>
            </a:r>
            <a:r>
              <a:rPr lang="en-US" sz="2400" dirty="0"/>
              <a:t> </a:t>
            </a:r>
            <a:r>
              <a:rPr lang="en-US" sz="2400" dirty="0" err="1"/>
              <a:t>nguồn</a:t>
            </a:r>
            <a:r>
              <a:rPr lang="en-US" sz="2400" dirty="0"/>
              <a:t> </a:t>
            </a:r>
            <a:r>
              <a:rPr lang="en-US" sz="2400" dirty="0" err="1"/>
              <a:t>và</a:t>
            </a:r>
            <a:r>
              <a:rPr lang="en-US" sz="2400" dirty="0"/>
              <a:t> </a:t>
            </a:r>
            <a:r>
              <a:rPr lang="en-US" sz="2400" dirty="0" err="1"/>
              <a:t>vỏ</a:t>
            </a:r>
            <a:r>
              <a:rPr lang="en-US" sz="2400" dirty="0"/>
              <a:t> </a:t>
            </a:r>
            <a:r>
              <a:rPr lang="en-US" sz="2400" dirty="0" err="1"/>
              <a:t>của</a:t>
            </a:r>
            <a:r>
              <a:rPr lang="en-US" sz="2400" dirty="0"/>
              <a:t> driver, </a:t>
            </a:r>
            <a:r>
              <a:rPr lang="en-US" sz="2400" dirty="0" err="1"/>
              <a:t>thông</a:t>
            </a:r>
            <a:r>
              <a:rPr lang="en-US" sz="2400" dirty="0"/>
              <a:t> </a:t>
            </a:r>
            <a:r>
              <a:rPr lang="en-US" sz="2400" dirty="0" err="1"/>
              <a:t>thường</a:t>
            </a:r>
            <a:r>
              <a:rPr lang="en-US" sz="2400" dirty="0"/>
              <a:t> </a:t>
            </a:r>
            <a:r>
              <a:rPr lang="en-US" sz="2400" dirty="0" err="1"/>
              <a:t>để</a:t>
            </a:r>
            <a:r>
              <a:rPr lang="en-US" sz="2400" dirty="0"/>
              <a:t> </a:t>
            </a:r>
            <a:r>
              <a:rPr lang="en-US" sz="2400" dirty="0" err="1"/>
              <a:t>tính</a:t>
            </a:r>
            <a:r>
              <a:rPr lang="en-US" sz="2400" dirty="0"/>
              <a:t> </a:t>
            </a:r>
            <a:r>
              <a:rPr lang="en-US" sz="2400" dirty="0" err="1"/>
              <a:t>theo</a:t>
            </a:r>
            <a:r>
              <a:rPr lang="en-US" sz="2400" dirty="0"/>
              <a:t> </a:t>
            </a:r>
            <a:r>
              <a:rPr lang="en-US" sz="2400" dirty="0" err="1"/>
              <a:t>phương</a:t>
            </a:r>
            <a:r>
              <a:rPr lang="en-US" sz="2400" dirty="0"/>
              <a:t> </a:t>
            </a:r>
            <a:r>
              <a:rPr lang="en-US" sz="2400" dirty="0" err="1"/>
              <a:t>trình</a:t>
            </a:r>
            <a:r>
              <a:rPr lang="en-US" sz="2400" dirty="0"/>
              <a:t> </a:t>
            </a:r>
            <a:r>
              <a:rPr lang="en-US" sz="2400" dirty="0" err="1"/>
              <a:t>đơn</a:t>
            </a:r>
            <a:r>
              <a:rPr lang="en-US" sz="2400" dirty="0"/>
              <a:t> </a:t>
            </a:r>
            <a:r>
              <a:rPr lang="en-US" sz="2400" dirty="0" err="1"/>
              <a:t>giản</a:t>
            </a:r>
            <a:r>
              <a:rPr lang="en-US" sz="2400" dirty="0"/>
              <a:t> [M07].</a:t>
            </a:r>
            <a:endParaRPr lang="vi-VN" sz="2400" dirty="0"/>
          </a:p>
          <a:p>
            <a:r>
              <a:rPr lang="en-US" sz="2400" dirty="0"/>
              <a:t>R</a:t>
            </a:r>
            <a:r>
              <a:rPr lang="en-US" sz="2400" baseline="-25000" dirty="0"/>
              <a:t>GATE</a:t>
            </a:r>
            <a:r>
              <a:rPr lang="en-US" sz="2400" dirty="0"/>
              <a:t> = </a:t>
            </a:r>
            <a:r>
              <a:rPr lang="en-US" sz="2400" dirty="0" err="1"/>
              <a:t>V</a:t>
            </a:r>
            <a:r>
              <a:rPr lang="en-US" sz="2400" baseline="-25000" dirty="0" err="1"/>
              <a:t>Gate</a:t>
            </a:r>
            <a:r>
              <a:rPr lang="en-US" sz="2400" dirty="0"/>
              <a:t> / (I</a:t>
            </a:r>
            <a:r>
              <a:rPr lang="en-US" sz="2400" baseline="-25000" dirty="0"/>
              <a:t>max</a:t>
            </a:r>
            <a:r>
              <a:rPr lang="en-US" sz="2400" dirty="0"/>
              <a:t>)</a:t>
            </a:r>
            <a:endParaRPr lang="vi-VN" sz="2400" dirty="0"/>
          </a:p>
        </p:txBody>
      </p:sp>
    </p:spTree>
    <p:extLst>
      <p:ext uri="{BB962C8B-B14F-4D97-AF65-F5344CB8AC3E}">
        <p14:creationId xmlns:p14="http://schemas.microsoft.com/office/powerpoint/2010/main" val="1179986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916832"/>
            <a:ext cx="8013700" cy="43204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Nói</a:t>
            </a:r>
            <a:r>
              <a:rPr lang="en-US" sz="2400" dirty="0"/>
              <a:t> </a:t>
            </a:r>
            <a:r>
              <a:rPr lang="en-US" sz="2400" dirty="0" err="1"/>
              <a:t>chung</a:t>
            </a:r>
            <a:r>
              <a:rPr lang="en-US" sz="2400" dirty="0"/>
              <a:t>, </a:t>
            </a:r>
            <a:r>
              <a:rPr lang="en-US" sz="2400" dirty="0" err="1"/>
              <a:t>một</a:t>
            </a:r>
            <a:r>
              <a:rPr lang="en-US" sz="2400" dirty="0"/>
              <a:t> </a:t>
            </a:r>
            <a:r>
              <a:rPr lang="en-US" sz="2400" dirty="0" err="1"/>
              <a:t>điện</a:t>
            </a:r>
            <a:r>
              <a:rPr lang="en-US" sz="2400" dirty="0"/>
              <a:t> </a:t>
            </a:r>
            <a:r>
              <a:rPr lang="en-US" sz="2400" dirty="0" err="1"/>
              <a:t>trở</a:t>
            </a:r>
            <a:r>
              <a:rPr lang="en-US" sz="2400" dirty="0"/>
              <a:t> </a:t>
            </a:r>
            <a:r>
              <a:rPr lang="en-US" sz="2400" dirty="0" err="1"/>
              <a:t>được</a:t>
            </a:r>
            <a:r>
              <a:rPr lang="en-US" sz="2400" dirty="0"/>
              <a:t> </a:t>
            </a:r>
            <a:r>
              <a:rPr lang="en-US" sz="2400" dirty="0" err="1"/>
              <a:t>kết</a:t>
            </a:r>
            <a:r>
              <a:rPr lang="en-US" sz="2400" dirty="0"/>
              <a:t> </a:t>
            </a:r>
            <a:r>
              <a:rPr lang="en-US" sz="2400" dirty="0" err="1"/>
              <a:t>nối</a:t>
            </a:r>
            <a:r>
              <a:rPr lang="en-US" sz="2400" dirty="0"/>
              <a:t> </a:t>
            </a:r>
            <a:r>
              <a:rPr lang="en-US" sz="2400" dirty="0" err="1"/>
              <a:t>với</a:t>
            </a:r>
            <a:r>
              <a:rPr lang="en-US" sz="2400" dirty="0"/>
              <a:t> </a:t>
            </a:r>
            <a:r>
              <a:rPr lang="en-US" sz="2400" dirty="0" err="1"/>
              <a:t>cực</a:t>
            </a:r>
            <a:r>
              <a:rPr lang="en-US" sz="2400" dirty="0"/>
              <a:t> gate </a:t>
            </a:r>
            <a:r>
              <a:rPr lang="en-US" sz="2400" dirty="0" err="1"/>
              <a:t>của</a:t>
            </a:r>
            <a:r>
              <a:rPr lang="en-US" sz="2400" dirty="0"/>
              <a:t> MOSFET. </a:t>
            </a: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điện</a:t>
            </a:r>
            <a:r>
              <a:rPr lang="en-US" sz="2400" dirty="0"/>
              <a:t> </a:t>
            </a:r>
            <a:r>
              <a:rPr lang="en-US" sz="2400" dirty="0" err="1"/>
              <a:t>trở</a:t>
            </a:r>
            <a:r>
              <a:rPr lang="en-US" sz="2400" dirty="0"/>
              <a:t> gate </a:t>
            </a:r>
            <a:r>
              <a:rPr lang="en-US" sz="2400" dirty="0" err="1"/>
              <a:t>bao</a:t>
            </a:r>
            <a:r>
              <a:rPr lang="en-US" sz="2400" dirty="0"/>
              <a:t> </a:t>
            </a:r>
            <a:r>
              <a:rPr lang="en-US" sz="2400" dirty="0" err="1"/>
              <a:t>gồm</a:t>
            </a:r>
            <a:r>
              <a:rPr lang="en-US" sz="2400" dirty="0"/>
              <a:t> </a:t>
            </a:r>
            <a:r>
              <a:rPr lang="en-US" sz="2400" dirty="0" err="1"/>
              <a:t>triệt</a:t>
            </a:r>
            <a:r>
              <a:rPr lang="en-US" sz="2400" dirty="0"/>
              <a:t> </a:t>
            </a:r>
            <a:r>
              <a:rPr lang="en-US" sz="2400" dirty="0" err="1"/>
              <a:t>tiêu</a:t>
            </a:r>
            <a:r>
              <a:rPr lang="en-US" sz="2400" dirty="0"/>
              <a:t> </a:t>
            </a:r>
            <a:r>
              <a:rPr lang="en-US" sz="2400" dirty="0" err="1"/>
              <a:t>dòng</a:t>
            </a:r>
            <a:r>
              <a:rPr lang="en-US" sz="2400" dirty="0"/>
              <a:t> </a:t>
            </a:r>
            <a:r>
              <a:rPr lang="en-US" sz="2400" dirty="0" err="1"/>
              <a:t>vào</a:t>
            </a:r>
            <a:r>
              <a:rPr lang="en-US" sz="2400" dirty="0"/>
              <a:t> </a:t>
            </a:r>
            <a:r>
              <a:rPr lang="en-US" sz="2400" dirty="0" err="1"/>
              <a:t>và</a:t>
            </a:r>
            <a:r>
              <a:rPr lang="en-US" sz="2400" dirty="0"/>
              <a:t> </a:t>
            </a:r>
            <a:r>
              <a:rPr lang="en-US" sz="2400" dirty="0" err="1"/>
              <a:t>giảm</a:t>
            </a:r>
            <a:r>
              <a:rPr lang="en-US" sz="2400" dirty="0"/>
              <a:t> </a:t>
            </a:r>
            <a:r>
              <a:rPr lang="en-US" sz="2400" dirty="0" err="1"/>
              <a:t>dao</a:t>
            </a:r>
            <a:r>
              <a:rPr lang="en-US" sz="2400" dirty="0"/>
              <a:t> </a:t>
            </a:r>
            <a:r>
              <a:rPr lang="en-US" sz="2400" dirty="0" err="1"/>
              <a:t>động</a:t>
            </a:r>
            <a:r>
              <a:rPr lang="en-US" sz="2400" dirty="0"/>
              <a:t> </a:t>
            </a:r>
            <a:r>
              <a:rPr lang="en-US" sz="2400" dirty="0" err="1"/>
              <a:t>đầu</a:t>
            </a:r>
            <a:r>
              <a:rPr lang="en-US" sz="2400" dirty="0"/>
              <a:t> </a:t>
            </a:r>
            <a:r>
              <a:rPr lang="en-US" sz="2400" dirty="0" err="1"/>
              <a:t>ra.</a:t>
            </a:r>
            <a:r>
              <a:rPr lang="en-US" sz="2400" dirty="0"/>
              <a:t> </a:t>
            </a:r>
            <a:endParaRPr lang="en-US" sz="2400" dirty="0" smtClean="0"/>
          </a:p>
          <a:p>
            <a:pPr marL="0" indent="0">
              <a:buNone/>
            </a:pPr>
            <a:r>
              <a:rPr lang="en-US" sz="2400" dirty="0" err="1" smtClean="0"/>
              <a:t>Điện</a:t>
            </a:r>
            <a:r>
              <a:rPr lang="en-US" sz="2400" dirty="0" smtClean="0"/>
              <a:t> </a:t>
            </a:r>
            <a:r>
              <a:rPr lang="en-US" sz="2400" dirty="0" err="1" smtClean="0"/>
              <a:t>tích</a:t>
            </a:r>
            <a:r>
              <a:rPr lang="en-US" sz="2400" dirty="0" smtClean="0"/>
              <a:t> </a:t>
            </a:r>
            <a:r>
              <a:rPr lang="en-US" sz="2400" dirty="0" err="1" smtClean="0"/>
              <a:t>cổng</a:t>
            </a:r>
            <a:r>
              <a:rPr lang="en-US" sz="2400" dirty="0" smtClean="0"/>
              <a:t> gate </a:t>
            </a:r>
            <a:r>
              <a:rPr lang="en-US" sz="2400" dirty="0" err="1" smtClean="0"/>
              <a:t>có</a:t>
            </a:r>
            <a:r>
              <a:rPr lang="en-US" sz="2400" dirty="0" smtClean="0"/>
              <a:t> </a:t>
            </a:r>
            <a:r>
              <a:rPr lang="en-US" sz="2400" dirty="0" err="1" smtClean="0"/>
              <a:t>thể</a:t>
            </a:r>
            <a:r>
              <a:rPr lang="en-US" sz="2400" dirty="0" smtClean="0"/>
              <a:t> </a:t>
            </a:r>
            <a:r>
              <a:rPr lang="en-US" sz="2400" dirty="0" err="1" smtClean="0"/>
              <a:t>được</a:t>
            </a:r>
            <a:r>
              <a:rPr lang="en-US" sz="2400" dirty="0" smtClean="0"/>
              <a:t> </a:t>
            </a:r>
            <a:r>
              <a:rPr lang="en-US" sz="2400" dirty="0" err="1" smtClean="0"/>
              <a:t>tính</a:t>
            </a:r>
            <a:r>
              <a:rPr lang="en-US" sz="2400" dirty="0" smtClean="0"/>
              <a:t>: Q </a:t>
            </a:r>
            <a:r>
              <a:rPr lang="en-US" sz="2400" dirty="0"/>
              <a:t>= I</a:t>
            </a:r>
            <a:r>
              <a:rPr lang="en-US" sz="2400" baseline="-25000" dirty="0"/>
              <a:t>g</a:t>
            </a:r>
            <a:r>
              <a:rPr lang="en-US" sz="2400" dirty="0"/>
              <a:t>.t. </a:t>
            </a:r>
            <a:r>
              <a:rPr lang="en-US" sz="2400" dirty="0" smtClean="0"/>
              <a:t>Do </a:t>
            </a:r>
            <a:r>
              <a:rPr lang="en-US" sz="2400" dirty="0" err="1" smtClean="0"/>
              <a:t>đó</a:t>
            </a:r>
            <a:r>
              <a:rPr lang="en-US" sz="2400" dirty="0" smtClean="0"/>
              <a:t>:</a:t>
            </a:r>
          </a:p>
          <a:p>
            <a:r>
              <a:rPr lang="en-US" sz="2200" dirty="0" err="1" smtClean="0"/>
              <a:t>Việc</a:t>
            </a:r>
            <a:r>
              <a:rPr lang="en-US" sz="2200" dirty="0" smtClean="0"/>
              <a:t> </a:t>
            </a:r>
            <a:r>
              <a:rPr lang="en-US" sz="2200" dirty="0" err="1">
                <a:solidFill>
                  <a:srgbClr val="FF0000"/>
                </a:solidFill>
              </a:rPr>
              <a:t>tăng</a:t>
            </a:r>
            <a:r>
              <a:rPr lang="en-US" sz="2200" dirty="0">
                <a:solidFill>
                  <a:srgbClr val="FF0000"/>
                </a:solidFill>
              </a:rPr>
              <a:t> </a:t>
            </a:r>
            <a:r>
              <a:rPr lang="en-US" sz="2200" dirty="0" err="1">
                <a:solidFill>
                  <a:srgbClr val="FF0000"/>
                </a:solidFill>
              </a:rPr>
              <a:t>giá</a:t>
            </a:r>
            <a:r>
              <a:rPr lang="en-US" sz="2200" dirty="0">
                <a:solidFill>
                  <a:srgbClr val="FF0000"/>
                </a:solidFill>
              </a:rPr>
              <a:t> </a:t>
            </a:r>
            <a:r>
              <a:rPr lang="en-US" sz="2200" dirty="0" err="1">
                <a:solidFill>
                  <a:srgbClr val="FF0000"/>
                </a:solidFill>
              </a:rPr>
              <a:t>trị</a:t>
            </a:r>
            <a:r>
              <a:rPr lang="en-US" sz="2200" dirty="0">
                <a:solidFill>
                  <a:srgbClr val="FF0000"/>
                </a:solidFill>
              </a:rPr>
              <a:t> </a:t>
            </a:r>
            <a:r>
              <a:rPr lang="en-US" sz="2200" dirty="0" err="1">
                <a:solidFill>
                  <a:srgbClr val="FF0000"/>
                </a:solidFill>
              </a:rPr>
              <a:t>điện</a:t>
            </a:r>
            <a:r>
              <a:rPr lang="en-US" sz="2200" dirty="0">
                <a:solidFill>
                  <a:srgbClr val="FF0000"/>
                </a:solidFill>
              </a:rPr>
              <a:t> </a:t>
            </a:r>
            <a:r>
              <a:rPr lang="en-US" sz="2200" dirty="0" err="1">
                <a:solidFill>
                  <a:srgbClr val="FF0000"/>
                </a:solidFill>
              </a:rPr>
              <a:t>trở</a:t>
            </a:r>
            <a:r>
              <a:rPr lang="en-US" sz="2200" dirty="0">
                <a:solidFill>
                  <a:srgbClr val="FF0000"/>
                </a:solidFill>
              </a:rPr>
              <a:t> gate </a:t>
            </a:r>
            <a:r>
              <a:rPr lang="en-US" sz="2200" dirty="0" smtClean="0">
                <a:solidFill>
                  <a:srgbClr val="FF0000"/>
                </a:solidFill>
              </a:rPr>
              <a:t>(</a:t>
            </a:r>
            <a:r>
              <a:rPr lang="en-US" sz="2200" dirty="0" err="1" smtClean="0">
                <a:solidFill>
                  <a:srgbClr val="FF0000"/>
                </a:solidFill>
              </a:rPr>
              <a:t>giảm</a:t>
            </a:r>
            <a:r>
              <a:rPr lang="en-US" sz="2200" dirty="0" smtClean="0">
                <a:solidFill>
                  <a:srgbClr val="FF0000"/>
                </a:solidFill>
              </a:rPr>
              <a:t> </a:t>
            </a:r>
            <a:r>
              <a:rPr lang="en-US" sz="2200" dirty="0" err="1" smtClean="0">
                <a:solidFill>
                  <a:srgbClr val="FF0000"/>
                </a:solidFill>
              </a:rPr>
              <a:t>dòng</a:t>
            </a:r>
            <a:r>
              <a:rPr lang="en-US" sz="2200" dirty="0" smtClean="0">
                <a:solidFill>
                  <a:srgbClr val="FF0000"/>
                </a:solidFill>
              </a:rPr>
              <a:t> </a:t>
            </a:r>
            <a:r>
              <a:rPr lang="en-US" sz="2200" dirty="0" err="1" smtClean="0">
                <a:solidFill>
                  <a:srgbClr val="FF0000"/>
                </a:solidFill>
              </a:rPr>
              <a:t>Ig</a:t>
            </a:r>
            <a:r>
              <a:rPr lang="en-US" sz="2200" dirty="0" smtClean="0">
                <a:solidFill>
                  <a:srgbClr val="FF0000"/>
                </a:solidFill>
              </a:rPr>
              <a:t>) </a:t>
            </a:r>
            <a:r>
              <a:rPr lang="en-US" sz="2200" dirty="0" err="1" smtClean="0">
                <a:solidFill>
                  <a:srgbClr val="FF0000"/>
                </a:solidFill>
              </a:rPr>
              <a:t>làm</a:t>
            </a:r>
            <a:r>
              <a:rPr lang="en-US" sz="2200" dirty="0" smtClean="0">
                <a:solidFill>
                  <a:srgbClr val="FF0000"/>
                </a:solidFill>
              </a:rPr>
              <a:t> </a:t>
            </a:r>
            <a:r>
              <a:rPr lang="en-US" sz="2200" dirty="0" err="1">
                <a:solidFill>
                  <a:srgbClr val="FF0000"/>
                </a:solidFill>
              </a:rPr>
              <a:t>chậm</a:t>
            </a:r>
            <a:r>
              <a:rPr lang="en-US" sz="2200" dirty="0">
                <a:solidFill>
                  <a:srgbClr val="FF0000"/>
                </a:solidFill>
              </a:rPr>
              <a:t> </a:t>
            </a:r>
            <a:r>
              <a:rPr lang="en-US" sz="2200" dirty="0" err="1">
                <a:solidFill>
                  <a:srgbClr val="FF0000"/>
                </a:solidFill>
              </a:rPr>
              <a:t>tốc</a:t>
            </a: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chuyển</a:t>
            </a:r>
            <a:r>
              <a:rPr lang="en-US" sz="2200" dirty="0">
                <a:solidFill>
                  <a:srgbClr val="FF0000"/>
                </a:solidFill>
              </a:rPr>
              <a:t> </a:t>
            </a:r>
            <a:r>
              <a:rPr lang="en-US" sz="2200" dirty="0" err="1">
                <a:solidFill>
                  <a:srgbClr val="FF0000"/>
                </a:solidFill>
              </a:rPr>
              <a:t>mạch</a:t>
            </a:r>
            <a:r>
              <a:rPr lang="en-US" sz="2200" dirty="0">
                <a:solidFill>
                  <a:srgbClr val="FF0000"/>
                </a:solidFill>
              </a:rPr>
              <a:t> </a:t>
            </a:r>
            <a:r>
              <a:rPr lang="en-US" sz="2200" dirty="0" err="1">
                <a:solidFill>
                  <a:srgbClr val="FF0000"/>
                </a:solidFill>
              </a:rPr>
              <a:t>của</a:t>
            </a:r>
            <a:r>
              <a:rPr lang="en-US" sz="2200" dirty="0">
                <a:solidFill>
                  <a:srgbClr val="FF0000"/>
                </a:solidFill>
              </a:rPr>
              <a:t> MOSFET </a:t>
            </a:r>
            <a:r>
              <a:rPr lang="en-US" sz="2200" dirty="0" err="1">
                <a:solidFill>
                  <a:srgbClr val="FF0000"/>
                </a:solidFill>
              </a:rPr>
              <a:t>và</a:t>
            </a:r>
            <a:r>
              <a:rPr lang="en-US" sz="2200" dirty="0">
                <a:solidFill>
                  <a:srgbClr val="FF0000"/>
                </a:solidFill>
              </a:rPr>
              <a:t> </a:t>
            </a:r>
            <a:r>
              <a:rPr lang="en-US" sz="2200" dirty="0" err="1">
                <a:solidFill>
                  <a:srgbClr val="FF0000"/>
                </a:solidFill>
              </a:rPr>
              <a:t>tăng</a:t>
            </a:r>
            <a:r>
              <a:rPr lang="en-US" sz="2200" dirty="0">
                <a:solidFill>
                  <a:srgbClr val="FF0000"/>
                </a:solidFill>
              </a:rPr>
              <a:t> </a:t>
            </a:r>
            <a:r>
              <a:rPr lang="en-US" sz="2200" dirty="0" err="1">
                <a:solidFill>
                  <a:srgbClr val="FF0000"/>
                </a:solidFill>
              </a:rPr>
              <a:t>tổn</a:t>
            </a:r>
            <a:r>
              <a:rPr lang="en-US" sz="2200" dirty="0">
                <a:solidFill>
                  <a:srgbClr val="FF0000"/>
                </a:solidFill>
              </a:rPr>
              <a:t> </a:t>
            </a:r>
            <a:r>
              <a:rPr lang="en-US" sz="2200" dirty="0" err="1">
                <a:solidFill>
                  <a:srgbClr val="FF0000"/>
                </a:solidFill>
              </a:rPr>
              <a:t>thất</a:t>
            </a:r>
            <a:r>
              <a:rPr lang="en-US" sz="2200" dirty="0">
                <a:solidFill>
                  <a:srgbClr val="FF0000"/>
                </a:solidFill>
              </a:rPr>
              <a:t> </a:t>
            </a:r>
            <a:r>
              <a:rPr lang="en-US" sz="2200" dirty="0" err="1">
                <a:solidFill>
                  <a:srgbClr val="FF0000"/>
                </a:solidFill>
              </a:rPr>
              <a:t>chuyển</a:t>
            </a:r>
            <a:r>
              <a:rPr lang="en-US" sz="2200" dirty="0">
                <a:solidFill>
                  <a:srgbClr val="FF0000"/>
                </a:solidFill>
              </a:rPr>
              <a:t> </a:t>
            </a:r>
            <a:r>
              <a:rPr lang="en-US" sz="2200" dirty="0" err="1">
                <a:solidFill>
                  <a:srgbClr val="FF0000"/>
                </a:solidFill>
              </a:rPr>
              <a:t>mạch</a:t>
            </a:r>
            <a:r>
              <a:rPr lang="en-US" sz="2200" dirty="0"/>
              <a:t>. </a:t>
            </a:r>
            <a:r>
              <a:rPr lang="en-US" sz="2200" dirty="0" err="1">
                <a:solidFill>
                  <a:srgbClr val="0033CC"/>
                </a:solidFill>
              </a:rPr>
              <a:t>Việc</a:t>
            </a:r>
            <a:r>
              <a:rPr lang="en-US" sz="2200" dirty="0">
                <a:solidFill>
                  <a:srgbClr val="0033CC"/>
                </a:solidFill>
              </a:rPr>
              <a:t> </a:t>
            </a:r>
            <a:r>
              <a:rPr lang="en-US" sz="2200" b="1" dirty="0" err="1">
                <a:solidFill>
                  <a:srgbClr val="0033CC"/>
                </a:solidFill>
              </a:rPr>
              <a:t>giảm</a:t>
            </a:r>
            <a:r>
              <a:rPr lang="en-US" sz="2200" b="1" dirty="0">
                <a:solidFill>
                  <a:srgbClr val="0033CC"/>
                </a:solidFill>
              </a:rPr>
              <a:t> </a:t>
            </a:r>
            <a:r>
              <a:rPr lang="en-US" sz="2200" b="1" dirty="0" err="1">
                <a:solidFill>
                  <a:srgbClr val="0033CC"/>
                </a:solidFill>
              </a:rPr>
              <a:t>giá</a:t>
            </a:r>
            <a:r>
              <a:rPr lang="en-US" sz="2200" b="1" dirty="0">
                <a:solidFill>
                  <a:srgbClr val="0033CC"/>
                </a:solidFill>
              </a:rPr>
              <a:t> </a:t>
            </a:r>
            <a:r>
              <a:rPr lang="en-US" sz="2200" b="1" dirty="0" err="1">
                <a:solidFill>
                  <a:srgbClr val="0033CC"/>
                </a:solidFill>
              </a:rPr>
              <a:t>trị</a:t>
            </a:r>
            <a:r>
              <a:rPr lang="en-US" sz="2200" b="1" dirty="0">
                <a:solidFill>
                  <a:srgbClr val="0033CC"/>
                </a:solidFill>
              </a:rPr>
              <a:t> </a:t>
            </a:r>
            <a:r>
              <a:rPr lang="en-US" sz="2200" b="1" dirty="0" err="1">
                <a:solidFill>
                  <a:srgbClr val="0033CC"/>
                </a:solidFill>
              </a:rPr>
              <a:t>điện</a:t>
            </a:r>
            <a:r>
              <a:rPr lang="en-US" sz="2200" b="1" dirty="0">
                <a:solidFill>
                  <a:srgbClr val="0033CC"/>
                </a:solidFill>
              </a:rPr>
              <a:t> </a:t>
            </a:r>
            <a:r>
              <a:rPr lang="en-US" sz="2200" b="1" dirty="0" err="1">
                <a:solidFill>
                  <a:srgbClr val="0033CC"/>
                </a:solidFill>
              </a:rPr>
              <a:t>trở</a:t>
            </a:r>
            <a:r>
              <a:rPr lang="en-US" sz="2200" b="1" dirty="0">
                <a:solidFill>
                  <a:srgbClr val="0033CC"/>
                </a:solidFill>
              </a:rPr>
              <a:t> </a:t>
            </a:r>
            <a:r>
              <a:rPr lang="en-US" sz="2200" b="1" dirty="0" smtClean="0">
                <a:solidFill>
                  <a:srgbClr val="0033CC"/>
                </a:solidFill>
              </a:rPr>
              <a:t>gate (</a:t>
            </a:r>
            <a:r>
              <a:rPr lang="en-US" sz="2200" b="1" dirty="0" err="1" smtClean="0">
                <a:solidFill>
                  <a:srgbClr val="0033CC"/>
                </a:solidFill>
              </a:rPr>
              <a:t>tăng</a:t>
            </a:r>
            <a:r>
              <a:rPr lang="en-US" sz="2200" b="1" dirty="0" smtClean="0">
                <a:solidFill>
                  <a:srgbClr val="0033CC"/>
                </a:solidFill>
              </a:rPr>
              <a:t> </a:t>
            </a:r>
            <a:r>
              <a:rPr lang="en-US" sz="2200" b="1" dirty="0" err="1" smtClean="0">
                <a:solidFill>
                  <a:srgbClr val="0033CC"/>
                </a:solidFill>
              </a:rPr>
              <a:t>dòng</a:t>
            </a:r>
            <a:r>
              <a:rPr lang="en-US" sz="2200" b="1" dirty="0" smtClean="0">
                <a:solidFill>
                  <a:srgbClr val="0033CC"/>
                </a:solidFill>
              </a:rPr>
              <a:t> </a:t>
            </a:r>
            <a:r>
              <a:rPr lang="en-US" sz="2200" b="1" dirty="0" err="1" smtClean="0">
                <a:solidFill>
                  <a:srgbClr val="0033CC"/>
                </a:solidFill>
              </a:rPr>
              <a:t>I</a:t>
            </a:r>
            <a:r>
              <a:rPr lang="en-US" sz="2200" b="1" baseline="-25000" dirty="0" err="1" smtClean="0">
                <a:solidFill>
                  <a:srgbClr val="0033CC"/>
                </a:solidFill>
              </a:rPr>
              <a:t>g</a:t>
            </a:r>
            <a:r>
              <a:rPr lang="en-US" sz="2200" b="1" dirty="0" smtClean="0">
                <a:solidFill>
                  <a:srgbClr val="0033CC"/>
                </a:solidFill>
              </a:rPr>
              <a:t>)</a:t>
            </a:r>
            <a:r>
              <a:rPr lang="en-US" sz="2200" dirty="0" smtClean="0">
                <a:solidFill>
                  <a:srgbClr val="0033CC"/>
                </a:solidFill>
              </a:rPr>
              <a:t> </a:t>
            </a:r>
            <a:r>
              <a:rPr lang="en-US" sz="2200" dirty="0" err="1">
                <a:solidFill>
                  <a:srgbClr val="0033CC"/>
                </a:solidFill>
              </a:rPr>
              <a:t>làm</a:t>
            </a:r>
            <a:r>
              <a:rPr lang="en-US" sz="2200" dirty="0">
                <a:solidFill>
                  <a:srgbClr val="0033CC"/>
                </a:solidFill>
              </a:rPr>
              <a:t> </a:t>
            </a:r>
            <a:r>
              <a:rPr lang="en-US" sz="2200" dirty="0" err="1">
                <a:solidFill>
                  <a:srgbClr val="0033CC"/>
                </a:solidFill>
              </a:rPr>
              <a:t>tăng</a:t>
            </a:r>
            <a:r>
              <a:rPr lang="en-US" sz="2200" dirty="0">
                <a:solidFill>
                  <a:srgbClr val="0033CC"/>
                </a:solidFill>
              </a:rPr>
              <a:t> </a:t>
            </a:r>
            <a:r>
              <a:rPr lang="en-US" sz="2200" dirty="0" err="1">
                <a:solidFill>
                  <a:srgbClr val="0033CC"/>
                </a:solidFill>
              </a:rPr>
              <a:t>tốc</a:t>
            </a:r>
            <a:r>
              <a:rPr lang="en-US" sz="2200" dirty="0">
                <a:solidFill>
                  <a:srgbClr val="0033CC"/>
                </a:solidFill>
              </a:rPr>
              <a:t> </a:t>
            </a:r>
            <a:r>
              <a:rPr lang="en-US" sz="2200" dirty="0" err="1">
                <a:solidFill>
                  <a:srgbClr val="0033CC"/>
                </a:solidFill>
              </a:rPr>
              <a:t>độ</a:t>
            </a:r>
            <a:r>
              <a:rPr lang="en-US" sz="2200" dirty="0">
                <a:solidFill>
                  <a:srgbClr val="0033CC"/>
                </a:solidFill>
              </a:rPr>
              <a:t> </a:t>
            </a:r>
            <a:r>
              <a:rPr lang="en-US" sz="2200" dirty="0" err="1">
                <a:solidFill>
                  <a:srgbClr val="0033CC"/>
                </a:solidFill>
              </a:rPr>
              <a:t>chuyển</a:t>
            </a:r>
            <a:r>
              <a:rPr lang="en-US" sz="2200" dirty="0">
                <a:solidFill>
                  <a:srgbClr val="0033CC"/>
                </a:solidFill>
              </a:rPr>
              <a:t> </a:t>
            </a:r>
            <a:r>
              <a:rPr lang="en-US" sz="2200" dirty="0" err="1">
                <a:solidFill>
                  <a:srgbClr val="0033CC"/>
                </a:solidFill>
              </a:rPr>
              <a:t>mạch</a:t>
            </a:r>
            <a:r>
              <a:rPr lang="en-US" sz="2200" dirty="0">
                <a:solidFill>
                  <a:srgbClr val="0033CC"/>
                </a:solidFill>
              </a:rPr>
              <a:t> </a:t>
            </a:r>
            <a:r>
              <a:rPr lang="en-US" sz="2200" dirty="0" err="1">
                <a:solidFill>
                  <a:srgbClr val="0033CC"/>
                </a:solidFill>
              </a:rPr>
              <a:t>của</a:t>
            </a:r>
            <a:r>
              <a:rPr lang="en-US" sz="2200" dirty="0">
                <a:solidFill>
                  <a:srgbClr val="0033CC"/>
                </a:solidFill>
              </a:rPr>
              <a:t> MOSFET, </a:t>
            </a:r>
            <a:r>
              <a:rPr lang="en-US" sz="2200" dirty="0" err="1">
                <a:solidFill>
                  <a:srgbClr val="0033CC"/>
                </a:solidFill>
              </a:rPr>
              <a:t>nhưng</a:t>
            </a:r>
            <a:r>
              <a:rPr lang="en-US" sz="2200" dirty="0">
                <a:solidFill>
                  <a:srgbClr val="0033CC"/>
                </a:solidFill>
              </a:rPr>
              <a:t> </a:t>
            </a:r>
            <a:r>
              <a:rPr lang="en-US" sz="2200" dirty="0" err="1">
                <a:solidFill>
                  <a:srgbClr val="0033CC"/>
                </a:solidFill>
              </a:rPr>
              <a:t>có</a:t>
            </a:r>
            <a:r>
              <a:rPr lang="en-US" sz="2200" dirty="0">
                <a:solidFill>
                  <a:srgbClr val="0033CC"/>
                </a:solidFill>
              </a:rPr>
              <a:t> </a:t>
            </a:r>
            <a:r>
              <a:rPr lang="en-US" sz="2200" dirty="0" err="1">
                <a:solidFill>
                  <a:srgbClr val="0033CC"/>
                </a:solidFill>
              </a:rPr>
              <a:t>thể</a:t>
            </a:r>
            <a:r>
              <a:rPr lang="en-US" sz="2200" dirty="0">
                <a:solidFill>
                  <a:srgbClr val="0033CC"/>
                </a:solidFill>
              </a:rPr>
              <a:t> </a:t>
            </a:r>
            <a:r>
              <a:rPr lang="en-US" sz="2200" dirty="0" err="1">
                <a:solidFill>
                  <a:srgbClr val="0033CC"/>
                </a:solidFill>
              </a:rPr>
              <a:t>khiến</a:t>
            </a:r>
            <a:r>
              <a:rPr lang="en-US" sz="2200" dirty="0">
                <a:solidFill>
                  <a:srgbClr val="0033CC"/>
                </a:solidFill>
              </a:rPr>
              <a:t> </a:t>
            </a:r>
            <a:r>
              <a:rPr lang="en-US" sz="2200" dirty="0" err="1">
                <a:solidFill>
                  <a:srgbClr val="0033CC"/>
                </a:solidFill>
              </a:rPr>
              <a:t>tăng</a:t>
            </a:r>
            <a:r>
              <a:rPr lang="en-US" sz="2200" dirty="0">
                <a:solidFill>
                  <a:srgbClr val="0033CC"/>
                </a:solidFill>
              </a:rPr>
              <a:t> </a:t>
            </a:r>
            <a:r>
              <a:rPr lang="en-US" sz="2200" dirty="0" err="1">
                <a:solidFill>
                  <a:srgbClr val="0033CC"/>
                </a:solidFill>
              </a:rPr>
              <a:t>điện</a:t>
            </a:r>
            <a:r>
              <a:rPr lang="en-US" sz="2200" dirty="0">
                <a:solidFill>
                  <a:srgbClr val="0033CC"/>
                </a:solidFill>
              </a:rPr>
              <a:t> </a:t>
            </a:r>
            <a:r>
              <a:rPr lang="en-US" sz="2200" dirty="0" err="1">
                <a:solidFill>
                  <a:srgbClr val="0033CC"/>
                </a:solidFill>
              </a:rPr>
              <a:t>áp</a:t>
            </a:r>
            <a:r>
              <a:rPr lang="en-US" sz="2200" dirty="0">
                <a:solidFill>
                  <a:srgbClr val="0033CC"/>
                </a:solidFill>
              </a:rPr>
              <a:t> DS (</a:t>
            </a:r>
            <a:r>
              <a:rPr lang="en-US" sz="2200" dirty="0" err="1">
                <a:solidFill>
                  <a:srgbClr val="0033CC"/>
                </a:solidFill>
              </a:rPr>
              <a:t>vọt</a:t>
            </a:r>
            <a:r>
              <a:rPr lang="en-US" sz="2200" dirty="0">
                <a:solidFill>
                  <a:srgbClr val="0033CC"/>
                </a:solidFill>
              </a:rPr>
              <a:t> </a:t>
            </a:r>
            <a:r>
              <a:rPr lang="en-US" sz="2200" dirty="0" err="1">
                <a:solidFill>
                  <a:srgbClr val="0033CC"/>
                </a:solidFill>
              </a:rPr>
              <a:t>lỗ</a:t>
            </a:r>
            <a:r>
              <a:rPr lang="en-US" sz="2200" dirty="0"/>
              <a:t>) do </a:t>
            </a:r>
            <a:r>
              <a:rPr lang="en-US" sz="2200" dirty="0" err="1"/>
              <a:t>ảnh</a:t>
            </a:r>
            <a:r>
              <a:rPr lang="en-US" sz="2200" dirty="0"/>
              <a:t> </a:t>
            </a:r>
            <a:r>
              <a:rPr lang="en-US" sz="2200" dirty="0" err="1"/>
              <a:t>hưởng</a:t>
            </a:r>
            <a:r>
              <a:rPr lang="en-US" sz="2200" dirty="0"/>
              <a:t> </a:t>
            </a:r>
            <a:r>
              <a:rPr lang="en-US" sz="2200" dirty="0" err="1"/>
              <a:t>của</a:t>
            </a:r>
            <a:r>
              <a:rPr lang="en-US" sz="2200" dirty="0"/>
              <a:t> </a:t>
            </a:r>
            <a:r>
              <a:rPr lang="en-US" sz="2200" dirty="0" err="1"/>
              <a:t>độ</a:t>
            </a:r>
            <a:r>
              <a:rPr lang="en-US" sz="2200" dirty="0"/>
              <a:t> </a:t>
            </a:r>
            <a:r>
              <a:rPr lang="en-US" sz="2200" dirty="0" err="1"/>
              <a:t>tự</a:t>
            </a:r>
            <a:r>
              <a:rPr lang="en-US" sz="2200" dirty="0"/>
              <a:t> </a:t>
            </a:r>
            <a:r>
              <a:rPr lang="en-US" sz="2200" dirty="0" err="1"/>
              <a:t>cảm</a:t>
            </a:r>
            <a:r>
              <a:rPr lang="en-US" sz="2200" dirty="0"/>
              <a:t> </a:t>
            </a:r>
            <a:r>
              <a:rPr lang="en-US" sz="2200" dirty="0" err="1"/>
              <a:t>của</a:t>
            </a:r>
            <a:r>
              <a:rPr lang="en-US" sz="2200" dirty="0"/>
              <a:t> </a:t>
            </a:r>
            <a:r>
              <a:rPr lang="en-US" sz="2200" dirty="0" err="1"/>
              <a:t>dây</a:t>
            </a:r>
            <a:r>
              <a:rPr lang="en-US" sz="2200" dirty="0"/>
              <a:t> </a:t>
            </a:r>
            <a:r>
              <a:rPr lang="en-US" sz="2200" dirty="0" err="1"/>
              <a:t>và</a:t>
            </a:r>
            <a:r>
              <a:rPr lang="en-US" sz="2200" dirty="0"/>
              <a:t> </a:t>
            </a:r>
            <a:r>
              <a:rPr lang="en-US" sz="2200" dirty="0" err="1"/>
              <a:t>các</a:t>
            </a:r>
            <a:r>
              <a:rPr lang="en-US" sz="2200" dirty="0"/>
              <a:t> </a:t>
            </a:r>
            <a:r>
              <a:rPr lang="en-US" sz="2200" dirty="0" err="1"/>
              <a:t>yếu</a:t>
            </a:r>
            <a:r>
              <a:rPr lang="en-US" sz="2200" dirty="0"/>
              <a:t> </a:t>
            </a:r>
            <a:r>
              <a:rPr lang="en-US" sz="2200" dirty="0" err="1"/>
              <a:t>tố</a:t>
            </a:r>
            <a:r>
              <a:rPr lang="en-US" sz="2200" dirty="0"/>
              <a:t> </a:t>
            </a:r>
            <a:r>
              <a:rPr lang="en-US" sz="2200" dirty="0" err="1"/>
              <a:t>khác</a:t>
            </a:r>
            <a:r>
              <a:rPr lang="en-US" sz="2200" dirty="0" smtClean="0"/>
              <a:t>.</a:t>
            </a:r>
          </a:p>
          <a:p>
            <a:r>
              <a:rPr lang="en-US" sz="2200" dirty="0"/>
              <a:t>Do </a:t>
            </a:r>
            <a:r>
              <a:rPr lang="en-US" sz="2200" dirty="0" err="1"/>
              <a:t>đó</a:t>
            </a:r>
            <a:r>
              <a:rPr lang="en-US" sz="2200" dirty="0"/>
              <a:t> </a:t>
            </a:r>
            <a:r>
              <a:rPr lang="en-US" sz="2200" dirty="0" err="1"/>
              <a:t>cần</a:t>
            </a:r>
            <a:r>
              <a:rPr lang="en-US" sz="2200" dirty="0"/>
              <a:t> </a:t>
            </a:r>
            <a:r>
              <a:rPr lang="en-US" sz="2200" dirty="0" err="1"/>
              <a:t>phải</a:t>
            </a:r>
            <a:r>
              <a:rPr lang="en-US" sz="2200" dirty="0"/>
              <a:t> </a:t>
            </a:r>
            <a:r>
              <a:rPr lang="en-US" sz="2200" dirty="0" err="1"/>
              <a:t>chọn</a:t>
            </a:r>
            <a:r>
              <a:rPr lang="en-US" sz="2200" dirty="0"/>
              <a:t> </a:t>
            </a:r>
            <a:r>
              <a:rPr lang="en-US" sz="2200" dirty="0" err="1"/>
              <a:t>điện</a:t>
            </a:r>
            <a:r>
              <a:rPr lang="en-US" sz="2200" dirty="0"/>
              <a:t> </a:t>
            </a:r>
            <a:r>
              <a:rPr lang="en-US" sz="2200" dirty="0" err="1"/>
              <a:t>trở</a:t>
            </a:r>
            <a:r>
              <a:rPr lang="en-US" sz="2200" dirty="0"/>
              <a:t> gate </a:t>
            </a:r>
            <a:r>
              <a:rPr lang="en-US" sz="2200" dirty="0" err="1"/>
              <a:t>tối</a:t>
            </a:r>
            <a:r>
              <a:rPr lang="en-US" sz="2200" dirty="0"/>
              <a:t> </a:t>
            </a:r>
            <a:r>
              <a:rPr lang="en-US" sz="2200" dirty="0" err="1"/>
              <a:t>ưu</a:t>
            </a:r>
            <a:r>
              <a:rPr lang="en-US" sz="2200" dirty="0"/>
              <a:t>. </a:t>
            </a:r>
            <a:r>
              <a:rPr lang="en-US" sz="2200" dirty="0" err="1"/>
              <a:t>Đôi</a:t>
            </a:r>
            <a:r>
              <a:rPr lang="en-US" sz="2200" dirty="0"/>
              <a:t> </a:t>
            </a:r>
            <a:r>
              <a:rPr lang="en-US" sz="2200" dirty="0" err="1"/>
              <a:t>khi</a:t>
            </a:r>
            <a:r>
              <a:rPr lang="en-US" sz="2200" dirty="0"/>
              <a:t>, </a:t>
            </a:r>
            <a:r>
              <a:rPr lang="en-US" sz="2200" dirty="0" err="1"/>
              <a:t>các</a:t>
            </a:r>
            <a:r>
              <a:rPr lang="en-US" sz="2200" dirty="0"/>
              <a:t> </a:t>
            </a:r>
            <a:r>
              <a:rPr lang="en-US" sz="2200" dirty="0" err="1"/>
              <a:t>điện</a:t>
            </a:r>
            <a:r>
              <a:rPr lang="en-US" sz="2200" dirty="0"/>
              <a:t> </a:t>
            </a:r>
            <a:r>
              <a:rPr lang="en-US" sz="2200" dirty="0" err="1"/>
              <a:t>trở</a:t>
            </a:r>
            <a:r>
              <a:rPr lang="en-US" sz="2200" dirty="0"/>
              <a:t> gate </a:t>
            </a:r>
            <a:r>
              <a:rPr lang="en-US" sz="2200" dirty="0" err="1"/>
              <a:t>khác</a:t>
            </a:r>
            <a:r>
              <a:rPr lang="en-US" sz="2200" dirty="0"/>
              <a:t> </a:t>
            </a:r>
            <a:r>
              <a:rPr lang="en-US" sz="2200" dirty="0" err="1"/>
              <a:t>nhau</a:t>
            </a:r>
            <a:r>
              <a:rPr lang="en-US" sz="2200" dirty="0"/>
              <a:t> </a:t>
            </a:r>
            <a:r>
              <a:rPr lang="en-US" sz="2200" dirty="0" err="1"/>
              <a:t>được</a:t>
            </a:r>
            <a:r>
              <a:rPr lang="en-US" sz="2200" dirty="0"/>
              <a:t> </a:t>
            </a:r>
            <a:r>
              <a:rPr lang="en-US" sz="2200" dirty="0" err="1"/>
              <a:t>sử</a:t>
            </a:r>
            <a:r>
              <a:rPr lang="en-US" sz="2200" dirty="0"/>
              <a:t> </a:t>
            </a:r>
            <a:r>
              <a:rPr lang="en-US" sz="2200" dirty="0" err="1"/>
              <a:t>dụng</a:t>
            </a:r>
            <a:r>
              <a:rPr lang="en-US" sz="2200" dirty="0"/>
              <a:t> </a:t>
            </a:r>
            <a:r>
              <a:rPr lang="en-US" sz="2200" dirty="0" err="1"/>
              <a:t>để</a:t>
            </a:r>
            <a:r>
              <a:rPr lang="en-US" sz="2200" dirty="0"/>
              <a:t> </a:t>
            </a:r>
            <a:r>
              <a:rPr lang="en-US" sz="2200" dirty="0" err="1"/>
              <a:t>dẫn</a:t>
            </a:r>
            <a:r>
              <a:rPr lang="en-US" sz="2200" dirty="0"/>
              <a:t> </a:t>
            </a:r>
            <a:r>
              <a:rPr lang="en-US" sz="2200" dirty="0" err="1"/>
              <a:t>và</a:t>
            </a:r>
            <a:r>
              <a:rPr lang="en-US" sz="2200" dirty="0"/>
              <a:t> </a:t>
            </a:r>
            <a:r>
              <a:rPr lang="en-US" sz="2200" dirty="0" err="1"/>
              <a:t>tắt</a:t>
            </a:r>
            <a:r>
              <a:rPr lang="en-US" sz="2200" dirty="0"/>
              <a:t> MOSFET. </a:t>
            </a:r>
            <a:r>
              <a:rPr lang="en-US" sz="2200" dirty="0" err="1"/>
              <a:t>Hình</a:t>
            </a:r>
            <a:r>
              <a:rPr lang="en-US" sz="2200" dirty="0"/>
              <a:t> </a:t>
            </a:r>
            <a:r>
              <a:rPr lang="en-US" sz="2200" dirty="0" err="1" smtClean="0"/>
              <a:t>dưới</a:t>
            </a:r>
            <a:r>
              <a:rPr lang="en-US" sz="2200" dirty="0" smtClean="0"/>
              <a:t> </a:t>
            </a:r>
            <a:r>
              <a:rPr lang="en-US" sz="2200" dirty="0" err="1"/>
              <a:t>cho</a:t>
            </a:r>
            <a:r>
              <a:rPr lang="en-US" sz="2200" dirty="0"/>
              <a:t> </a:t>
            </a:r>
            <a:r>
              <a:rPr lang="en-US" sz="2200" dirty="0" err="1"/>
              <a:t>thấy</a:t>
            </a:r>
            <a:r>
              <a:rPr lang="en-US" sz="2200" dirty="0"/>
              <a:t> </a:t>
            </a:r>
            <a:r>
              <a:rPr lang="en-US" sz="2200" dirty="0" err="1"/>
              <a:t>một</a:t>
            </a:r>
            <a:r>
              <a:rPr lang="en-US" sz="2200" dirty="0"/>
              <a:t> </a:t>
            </a:r>
            <a:r>
              <a:rPr lang="en-US" sz="2200" dirty="0" err="1"/>
              <a:t>ví</a:t>
            </a:r>
            <a:r>
              <a:rPr lang="en-US" sz="2200" dirty="0"/>
              <a:t> </a:t>
            </a:r>
            <a:r>
              <a:rPr lang="en-US" sz="2200" dirty="0" err="1"/>
              <a:t>dụ</a:t>
            </a:r>
            <a:r>
              <a:rPr lang="en-US" sz="2200" dirty="0"/>
              <a:t> </a:t>
            </a:r>
            <a:r>
              <a:rPr lang="en-US" sz="2200" dirty="0" err="1"/>
              <a:t>về</a:t>
            </a:r>
            <a:r>
              <a:rPr lang="en-US" sz="2200" dirty="0"/>
              <a:t> </a:t>
            </a:r>
            <a:r>
              <a:rPr lang="en-US" sz="2200" dirty="0" err="1"/>
              <a:t>cách</a:t>
            </a:r>
            <a:r>
              <a:rPr lang="en-US" sz="2200" dirty="0"/>
              <a:t> </a:t>
            </a:r>
            <a:r>
              <a:rPr lang="en-US" sz="2200" dirty="0" err="1"/>
              <a:t>sử</a:t>
            </a:r>
            <a:r>
              <a:rPr lang="en-US" sz="2200" dirty="0"/>
              <a:t> </a:t>
            </a:r>
            <a:r>
              <a:rPr lang="en-US" sz="2200" dirty="0" err="1"/>
              <a:t>dụng</a:t>
            </a:r>
            <a:r>
              <a:rPr lang="en-US" sz="2200" dirty="0"/>
              <a:t> </a:t>
            </a:r>
            <a:r>
              <a:rPr lang="en-US" sz="2200" dirty="0" err="1"/>
              <a:t>các</a:t>
            </a:r>
            <a:r>
              <a:rPr lang="en-US" sz="2200" dirty="0"/>
              <a:t> </a:t>
            </a:r>
            <a:r>
              <a:rPr lang="en-US" sz="2200" dirty="0" err="1"/>
              <a:t>điện</a:t>
            </a:r>
            <a:r>
              <a:rPr lang="en-US" sz="2200" dirty="0"/>
              <a:t> </a:t>
            </a:r>
            <a:r>
              <a:rPr lang="en-US" sz="2200" dirty="0" err="1"/>
              <a:t>trở</a:t>
            </a:r>
            <a:r>
              <a:rPr lang="en-US" sz="2200" dirty="0"/>
              <a:t> gate </a:t>
            </a:r>
            <a:r>
              <a:rPr lang="en-US" sz="2200" dirty="0" err="1"/>
              <a:t>khác</a:t>
            </a:r>
            <a:r>
              <a:rPr lang="en-US" sz="2200" dirty="0"/>
              <a:t> </a:t>
            </a:r>
            <a:r>
              <a:rPr lang="en-US" sz="2200" dirty="0" err="1"/>
              <a:t>nhau</a:t>
            </a:r>
            <a:r>
              <a:rPr lang="en-US" sz="2200" dirty="0"/>
              <a:t> </a:t>
            </a:r>
            <a:r>
              <a:rPr lang="en-US" sz="2200" dirty="0" err="1"/>
              <a:t>để</a:t>
            </a:r>
            <a:r>
              <a:rPr lang="en-US" sz="2200" dirty="0"/>
              <a:t> </a:t>
            </a:r>
            <a:r>
              <a:rPr lang="en-US" sz="2200" dirty="0" err="1" smtClean="0"/>
              <a:t>mở</a:t>
            </a:r>
            <a:r>
              <a:rPr lang="en-US" sz="2200" dirty="0" smtClean="0"/>
              <a:t> </a:t>
            </a:r>
            <a:r>
              <a:rPr lang="en-US" sz="2200" dirty="0" err="1"/>
              <a:t>và</a:t>
            </a:r>
            <a:r>
              <a:rPr lang="en-US" sz="2200" dirty="0"/>
              <a:t> </a:t>
            </a:r>
            <a:r>
              <a:rPr lang="en-US" sz="2200" dirty="0" err="1"/>
              <a:t>tắt</a:t>
            </a:r>
            <a:r>
              <a:rPr lang="en-US" sz="2200" dirty="0"/>
              <a:t>.</a:t>
            </a:r>
            <a:endParaRPr lang="vi-VN"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932734"/>
            <a:ext cx="45148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69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8" name="Picture 7"/>
          <p:cNvPicPr/>
          <p:nvPr/>
        </p:nvPicPr>
        <p:blipFill>
          <a:blip r:embed="rId2"/>
          <a:stretch>
            <a:fillRect/>
          </a:stretch>
        </p:blipFill>
        <p:spPr>
          <a:xfrm>
            <a:off x="827584" y="1608197"/>
            <a:ext cx="8013700" cy="4968552"/>
          </a:xfrm>
          <a:prstGeom prst="rect">
            <a:avLst/>
          </a:prstGeom>
        </p:spPr>
      </p:pic>
      <p:sp>
        <p:nvSpPr>
          <p:cNvPr id="2" name="TextBox 1"/>
          <p:cNvSpPr txBox="1"/>
          <p:nvPr/>
        </p:nvSpPr>
        <p:spPr>
          <a:xfrm>
            <a:off x="2555776" y="1928664"/>
            <a:ext cx="2554486" cy="369332"/>
          </a:xfrm>
          <a:prstGeom prst="rect">
            <a:avLst/>
          </a:prstGeom>
          <a:noFill/>
        </p:spPr>
        <p:txBody>
          <a:bodyPr wrap="square" rtlCol="0">
            <a:spAutoFit/>
          </a:bodyPr>
          <a:lstStyle/>
          <a:p>
            <a:r>
              <a:rPr lang="en-US" dirty="0" err="1" smtClean="0"/>
              <a:t>R</a:t>
            </a:r>
            <a:r>
              <a:rPr lang="en-US" baseline="-25000" dirty="0" err="1" smtClean="0"/>
              <a:t>g</a:t>
            </a:r>
            <a:r>
              <a:rPr lang="en-US" dirty="0" smtClean="0"/>
              <a:t> </a:t>
            </a:r>
            <a:r>
              <a:rPr lang="en-US" dirty="0" err="1" smtClean="0"/>
              <a:t>nhỏ</a:t>
            </a:r>
            <a:r>
              <a:rPr lang="en-US" dirty="0" smtClean="0"/>
              <a:t>, </a:t>
            </a:r>
            <a:r>
              <a:rPr lang="en-US" dirty="0" err="1" smtClean="0"/>
              <a:t>I</a:t>
            </a:r>
            <a:r>
              <a:rPr lang="en-US" baseline="-25000" dirty="0" err="1" smtClean="0"/>
              <a:t>g</a:t>
            </a:r>
            <a:r>
              <a:rPr lang="en-US" dirty="0" smtClean="0"/>
              <a:t> </a:t>
            </a:r>
            <a:r>
              <a:rPr lang="en-US" dirty="0" err="1" smtClean="0"/>
              <a:t>lớn</a:t>
            </a:r>
            <a:r>
              <a:rPr lang="en-US" dirty="0" smtClean="0"/>
              <a:t>, </a:t>
            </a:r>
            <a:r>
              <a:rPr lang="en-US" dirty="0" err="1" smtClean="0"/>
              <a:t>t</a:t>
            </a:r>
            <a:r>
              <a:rPr lang="en-US" baseline="-25000" dirty="0" err="1" smtClean="0"/>
              <a:t>cm</a:t>
            </a:r>
            <a:r>
              <a:rPr lang="en-US" dirty="0" smtClean="0"/>
              <a:t> </a:t>
            </a:r>
            <a:r>
              <a:rPr lang="en-US" dirty="0" err="1" smtClean="0"/>
              <a:t>nhỏ</a:t>
            </a:r>
            <a:endParaRPr lang="vi-VN" dirty="0"/>
          </a:p>
        </p:txBody>
      </p:sp>
      <p:sp>
        <p:nvSpPr>
          <p:cNvPr id="9" name="TextBox 8"/>
          <p:cNvSpPr txBox="1"/>
          <p:nvPr/>
        </p:nvSpPr>
        <p:spPr>
          <a:xfrm>
            <a:off x="3275856" y="5116542"/>
            <a:ext cx="2304256" cy="369332"/>
          </a:xfrm>
          <a:prstGeom prst="rect">
            <a:avLst/>
          </a:prstGeom>
          <a:noFill/>
        </p:spPr>
        <p:txBody>
          <a:bodyPr wrap="square" rtlCol="0">
            <a:spAutoFit/>
          </a:bodyPr>
          <a:lstStyle/>
          <a:p>
            <a:r>
              <a:rPr lang="en-US" dirty="0" err="1" smtClean="0"/>
              <a:t>R</a:t>
            </a:r>
            <a:r>
              <a:rPr lang="en-US" baseline="-25000" dirty="0" err="1" smtClean="0"/>
              <a:t>g</a:t>
            </a:r>
            <a:r>
              <a:rPr lang="en-US" dirty="0" smtClean="0"/>
              <a:t> </a:t>
            </a:r>
            <a:r>
              <a:rPr lang="en-US" dirty="0" err="1" smtClean="0"/>
              <a:t>lớn</a:t>
            </a:r>
            <a:r>
              <a:rPr lang="en-US" dirty="0" smtClean="0"/>
              <a:t>. </a:t>
            </a:r>
            <a:r>
              <a:rPr lang="en-US" dirty="0" err="1" smtClean="0"/>
              <a:t>I</a:t>
            </a:r>
            <a:r>
              <a:rPr lang="en-US" baseline="-25000" dirty="0" err="1" smtClean="0"/>
              <a:t>g</a:t>
            </a:r>
            <a:r>
              <a:rPr lang="en-US" dirty="0" smtClean="0"/>
              <a:t> </a:t>
            </a:r>
            <a:r>
              <a:rPr lang="en-US" dirty="0" err="1" smtClean="0"/>
              <a:t>nhỏ</a:t>
            </a:r>
            <a:r>
              <a:rPr lang="en-US" dirty="0" smtClean="0"/>
              <a:t>, </a:t>
            </a:r>
            <a:r>
              <a:rPr lang="en-US" dirty="0" err="1" smtClean="0"/>
              <a:t>t</a:t>
            </a:r>
            <a:r>
              <a:rPr lang="en-US" baseline="-25000" dirty="0" err="1" smtClean="0"/>
              <a:t>cm</a:t>
            </a:r>
            <a:r>
              <a:rPr lang="en-US" dirty="0" smtClean="0"/>
              <a:t> </a:t>
            </a:r>
            <a:r>
              <a:rPr lang="en-US" dirty="0" err="1" smtClean="0"/>
              <a:t>lớn</a:t>
            </a:r>
            <a:endParaRPr lang="vi-VN" dirty="0"/>
          </a:p>
        </p:txBody>
      </p:sp>
    </p:spTree>
    <p:extLst>
      <p:ext uri="{BB962C8B-B14F-4D97-AF65-F5344CB8AC3E}">
        <p14:creationId xmlns:p14="http://schemas.microsoft.com/office/powerpoint/2010/main" val="2636469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smtClean="0"/>
              <a:t>Một</a:t>
            </a:r>
            <a:r>
              <a:rPr lang="en-US" sz="2400" b="1" dirty="0" smtClean="0"/>
              <a:t> </a:t>
            </a:r>
            <a:r>
              <a:rPr lang="en-US" sz="2400" b="1" dirty="0" err="1" smtClean="0"/>
              <a:t>số</a:t>
            </a:r>
            <a:r>
              <a:rPr lang="en-US" sz="2400" b="1" dirty="0" smtClean="0"/>
              <a:t> </a:t>
            </a:r>
            <a:r>
              <a:rPr lang="en-US" sz="2400" b="1" dirty="0" err="1" smtClean="0"/>
              <a:t>mạch</a:t>
            </a:r>
            <a:r>
              <a:rPr lang="en-US" sz="2400" b="1" dirty="0" smtClean="0"/>
              <a:t> driver </a:t>
            </a:r>
            <a:r>
              <a:rPr lang="en-US" sz="2400" b="1" dirty="0" err="1" smtClean="0"/>
              <a:t>mosfet</a:t>
            </a:r>
            <a:r>
              <a:rPr lang="en-US" sz="2400" b="1" dirty="0" smtClean="0"/>
              <a:t> [M16,]</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2181225"/>
            <a:ext cx="51911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95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smtClean="0"/>
              <a:t>Một</a:t>
            </a:r>
            <a:r>
              <a:rPr lang="en-US" sz="2400" b="1" dirty="0" smtClean="0"/>
              <a:t> </a:t>
            </a:r>
            <a:r>
              <a:rPr lang="en-US" sz="2400" b="1" dirty="0" err="1" smtClean="0"/>
              <a:t>số</a:t>
            </a:r>
            <a:r>
              <a:rPr lang="en-US" sz="2400" b="1" dirty="0" smtClean="0"/>
              <a:t> </a:t>
            </a:r>
            <a:r>
              <a:rPr lang="en-US" sz="2400" b="1" dirty="0" err="1" smtClean="0"/>
              <a:t>mạch</a:t>
            </a:r>
            <a:r>
              <a:rPr lang="en-US" sz="2400" b="1" dirty="0" smtClean="0"/>
              <a:t> driver </a:t>
            </a:r>
            <a:r>
              <a:rPr lang="en-US" sz="2400" b="1" dirty="0" err="1" smtClean="0"/>
              <a:t>mosfet</a:t>
            </a:r>
            <a:r>
              <a:rPr lang="en-US" sz="2400" b="1" dirty="0" smtClean="0"/>
              <a:t> [M16,]</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92" y="1861368"/>
            <a:ext cx="48672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80928"/>
            <a:ext cx="3352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214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2071688"/>
            <a:ext cx="43053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4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7" y="1700808"/>
            <a:ext cx="57626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029" y="3789040"/>
            <a:ext cx="34766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43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6912768"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1. </a:t>
            </a:r>
            <a:r>
              <a:rPr lang="en-US" sz="3600" b="1" dirty="0" err="1" smtClean="0">
                <a:solidFill>
                  <a:srgbClr val="009900"/>
                </a:solidFill>
                <a:latin typeface="Times New Roman" pitchFamily="18" charset="0"/>
                <a:cs typeface="Times New Roman" pitchFamily="18" charset="0"/>
              </a:rPr>
              <a:t>Cơ</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bản</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về</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389355" y="1124744"/>
            <a:ext cx="8013700" cy="792088"/>
          </a:xfrm>
        </p:spPr>
        <p:txBody>
          <a:bodyPr>
            <a:normAutofit/>
          </a:bodyPr>
          <a:lstStyle/>
          <a:p>
            <a:pPr>
              <a:buNone/>
            </a:pPr>
            <a:r>
              <a:rPr lang="en-US" sz="2400" dirty="0" err="1" smtClean="0">
                <a:solidFill>
                  <a:srgbClr val="0000CC"/>
                </a:solidFill>
                <a:latin typeface="Times New Roman" pitchFamily="18" charset="0"/>
                <a:cs typeface="Times New Roman" pitchFamily="18" charset="0"/>
              </a:rPr>
              <a:t>Đặc</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tính</a:t>
            </a:r>
            <a:endParaRPr lang="en-US" sz="2400"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6" name="Picture 5" descr="n channel depletion type mosfet"/>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6768752" cy="3096344"/>
          </a:xfrm>
          <a:prstGeom prst="rect">
            <a:avLst/>
          </a:prstGeom>
          <a:noFill/>
          <a:ln>
            <a:noFill/>
          </a:ln>
        </p:spPr>
      </p:pic>
    </p:spTree>
    <p:extLst>
      <p:ext uri="{BB962C8B-B14F-4D97-AF65-F5344CB8AC3E}">
        <p14:creationId xmlns:p14="http://schemas.microsoft.com/office/powerpoint/2010/main" val="295195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68" y="2492896"/>
            <a:ext cx="3113396" cy="248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92896"/>
            <a:ext cx="52578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43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511136"/>
            <a:ext cx="2880320" cy="234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185084"/>
            <a:ext cx="57626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43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3. </a:t>
            </a:r>
            <a:r>
              <a:rPr lang="en-US" sz="3600" b="1" dirty="0" err="1">
                <a:solidFill>
                  <a:srgbClr val="009900"/>
                </a:solidFill>
                <a:latin typeface="Times New Roman" pitchFamily="18" charset="0"/>
                <a:cs typeface="Times New Roman" pitchFamily="18" charset="0"/>
              </a:rPr>
              <a:t>Lựa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chọn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04056"/>
          </a:xfrm>
        </p:spPr>
        <p:txBody>
          <a:bodyPr>
            <a:normAutofit/>
          </a:bodyPr>
          <a:lstStyle/>
          <a:p>
            <a:pPr marL="0" indent="0">
              <a:buNone/>
            </a:pPr>
            <a:r>
              <a:rPr lang="en-US" sz="2400" b="1" dirty="0" err="1"/>
              <a:t>Chọn</a:t>
            </a:r>
            <a:r>
              <a:rPr lang="en-US" sz="2400" b="1" dirty="0"/>
              <a:t> </a:t>
            </a:r>
            <a:r>
              <a:rPr lang="en-US" sz="2400" b="1" dirty="0" err="1"/>
              <a:t>điện</a:t>
            </a:r>
            <a:r>
              <a:rPr lang="en-US" sz="2400" b="1" dirty="0"/>
              <a:t> </a:t>
            </a:r>
            <a:r>
              <a:rPr lang="en-US" sz="2400" b="1" dirty="0" err="1"/>
              <a:t>trở</a:t>
            </a:r>
            <a:r>
              <a:rPr lang="en-US" sz="2400" b="1" dirty="0"/>
              <a:t> Gate [</a:t>
            </a:r>
            <a:r>
              <a:rPr lang="en-US" sz="2400" b="1" dirty="0" smtClean="0"/>
              <a:t>M02,]</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2071688"/>
            <a:ext cx="43053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2305050"/>
            <a:ext cx="57626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88" y="2376488"/>
            <a:ext cx="34766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990725"/>
            <a:ext cx="36004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2128838"/>
            <a:ext cx="52578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2066925"/>
            <a:ext cx="3343275"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0688" y="2271713"/>
            <a:ext cx="57626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9334" y="1599315"/>
            <a:ext cx="6472028" cy="485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95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6912768"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1. </a:t>
            </a:r>
            <a:r>
              <a:rPr lang="en-US" sz="3600" b="1" dirty="0" err="1" smtClean="0">
                <a:solidFill>
                  <a:srgbClr val="009900"/>
                </a:solidFill>
                <a:latin typeface="Times New Roman" pitchFamily="18" charset="0"/>
                <a:cs typeface="Times New Roman" pitchFamily="18" charset="0"/>
              </a:rPr>
              <a:t>Cơ</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bản</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về</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389355" y="1124744"/>
            <a:ext cx="8013700" cy="792088"/>
          </a:xfrm>
        </p:spPr>
        <p:txBody>
          <a:bodyPr>
            <a:normAutofit/>
          </a:bodyPr>
          <a:lstStyle/>
          <a:p>
            <a:pPr marL="0" indent="0">
              <a:buNone/>
            </a:pPr>
            <a:r>
              <a:rPr lang="en-US" sz="2400" b="1" dirty="0" err="1"/>
              <a:t>Mosfet</a:t>
            </a:r>
            <a:r>
              <a:rPr lang="en-US" sz="2400" b="1" dirty="0"/>
              <a:t> </a:t>
            </a:r>
            <a:r>
              <a:rPr lang="en-US" sz="2400" b="1" dirty="0" err="1"/>
              <a:t>kênh</a:t>
            </a:r>
            <a:r>
              <a:rPr lang="en-US" sz="2400" b="1" dirty="0"/>
              <a:t> n </a:t>
            </a:r>
            <a:r>
              <a:rPr lang="en-US" sz="2400" b="1" dirty="0" err="1"/>
              <a:t>và</a:t>
            </a:r>
            <a:r>
              <a:rPr lang="en-US" sz="2400" b="1" dirty="0"/>
              <a:t> p</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8" name="Rectangle 3"/>
          <p:cNvSpPr txBox="1">
            <a:spLocks noChangeArrowheads="1"/>
          </p:cNvSpPr>
          <p:nvPr/>
        </p:nvSpPr>
        <p:spPr>
          <a:xfrm>
            <a:off x="428044" y="1700808"/>
            <a:ext cx="8013700" cy="45365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Loại kênh liên quan đến việc </a:t>
            </a:r>
            <a:r>
              <a:rPr lang="en-US" sz="2400" dirty="0" err="1"/>
              <a:t>cấu</a:t>
            </a:r>
            <a:r>
              <a:rPr lang="en-US" sz="2400" dirty="0"/>
              <a:t> </a:t>
            </a:r>
            <a:r>
              <a:rPr lang="en-US" sz="2400" dirty="0" err="1"/>
              <a:t>trúc</a:t>
            </a:r>
            <a:r>
              <a:rPr lang="vi-VN" sz="2400" dirty="0"/>
              <a:t> silicon bên trong thiết bị. Các MOSFET kênh N sẽ </a:t>
            </a:r>
            <a:r>
              <a:rPr lang="vi-VN" sz="2400" dirty="0" smtClean="0"/>
              <a:t>dẫn điện </a:t>
            </a:r>
            <a:r>
              <a:rPr lang="vi-VN" sz="2400" dirty="0"/>
              <a:t>với điện áp dương trên gate so với nguồn còn MOSFET kênh P sẽ </a:t>
            </a:r>
            <a:r>
              <a:rPr lang="vi-VN" sz="2400" dirty="0" smtClean="0"/>
              <a:t>dẫn điện </a:t>
            </a:r>
            <a:r>
              <a:rPr lang="vi-VN" sz="2400" dirty="0"/>
              <a:t>với điện áp âm trên gate so với nguồn. Tùy thuộc vào nơi Mosfet được sử dụng trong mạch và điện áp nào sẽ được đặt vào gate có thể giúp quyết định phần nào sẽ được sử dụng.</a:t>
            </a:r>
          </a:p>
          <a:p>
            <a:r>
              <a:rPr lang="vi-VN" sz="2400" dirty="0"/>
              <a:t>Trong một ứng dụng năng lượng điển hình khi MOSFET được kết nối với đất và tải được kết nối với điện áp, nó được coi là một công tắc phía thấp. Trong một công tắc phía thấp, thiết bị kênh n được sử dụng do điện áp cần thiết để bật và tắt thiết bị.</a:t>
            </a:r>
            <a:endParaRPr lang="vi-VN" sz="2400" b="1" dirty="0"/>
          </a:p>
        </p:txBody>
      </p:sp>
    </p:spTree>
    <p:extLst>
      <p:ext uri="{BB962C8B-B14F-4D97-AF65-F5344CB8AC3E}">
        <p14:creationId xmlns:p14="http://schemas.microsoft.com/office/powerpoint/2010/main" val="3832153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9592" y="260648"/>
            <a:ext cx="7344816" cy="817562"/>
          </a:xfrm>
          <a:solidFill>
            <a:srgbClr val="FFFF00"/>
          </a:solidFill>
        </p:spPr>
        <p:txBody>
          <a:bodyPr vert="horz" lIns="91440" tIns="45720" rIns="91440" bIns="45720" rtlCol="0" anchor="ctr">
            <a:noAutofit/>
          </a:bodyPr>
          <a:lstStyle/>
          <a:p>
            <a:pPr marL="514350" indent="-514350"/>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b="1" dirty="0"/>
              <a:t>Điện áp, U</a:t>
            </a:r>
            <a:r>
              <a:rPr lang="vi-VN" sz="2400" b="1" baseline="-25000" dirty="0"/>
              <a:t>DS</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885120"/>
            <a:ext cx="8013700" cy="384813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Điện áp tối đa có thể được đặt vào từ </a:t>
            </a:r>
            <a:r>
              <a:rPr lang="vi-VN" sz="2400" dirty="0" smtClean="0"/>
              <a:t>drain </a:t>
            </a:r>
            <a:r>
              <a:rPr lang="vi-VN" sz="2400" dirty="0"/>
              <a:t>đến nguồn còn được gọi là V</a:t>
            </a:r>
            <a:r>
              <a:rPr lang="vi-VN" sz="2400" baseline="-25000" dirty="0"/>
              <a:t>DSmax</a:t>
            </a:r>
            <a:r>
              <a:rPr lang="vi-VN" sz="2400" dirty="0"/>
              <a:t>, và điều quan trọng cần lưu ý là điện áp tối đa mà MOSFET có thể xử lý thay đổi theo nhiệt độ. Các cân nhắc an toàn khác là quá độ điện áp gây ra bởi việc chuyển mạch các thiết bị điện tử như động cơ và máy biến áp</a:t>
            </a:r>
            <a:r>
              <a:rPr lang="vi-VN" sz="2400" dirty="0" smtClean="0"/>
              <a:t>.</a:t>
            </a:r>
          </a:p>
          <a:p>
            <a:r>
              <a:rPr lang="vi-VN" sz="2400" dirty="0"/>
              <a:t>Tối đa điện áp drain - nguồn là có khả năng chặn điện áp được đặt vào nó khi nó tắt. Một nguyên tắc nhỏ là chọn một Mosfet có định mức điện áp cao gấp đôi so với điện áp dự kiến áp dụng cho drain. Lý do là các xung điện áp ngắn vượt quá điện áp đầu vào là phổ biến trong các hệ thống điện có chuyển mạch MOSFET.</a:t>
            </a:r>
          </a:p>
          <a:p>
            <a:endParaRPr lang="vi-VN" sz="2400" dirty="0" smtClean="0"/>
          </a:p>
          <a:p>
            <a:endParaRPr lang="vi-VN" sz="2400" dirty="0"/>
          </a:p>
        </p:txBody>
      </p:sp>
    </p:spTree>
    <p:extLst>
      <p:ext uri="{BB962C8B-B14F-4D97-AF65-F5344CB8AC3E}">
        <p14:creationId xmlns:p14="http://schemas.microsoft.com/office/powerpoint/2010/main" val="2951955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en-US" sz="2400" b="1" dirty="0" err="1"/>
              <a:t>Dòng</a:t>
            </a:r>
            <a:r>
              <a:rPr lang="en-US" sz="2400" b="1" dirty="0"/>
              <a:t> </a:t>
            </a:r>
            <a:r>
              <a:rPr lang="en-US" sz="2400" b="1" dirty="0" err="1"/>
              <a:t>điện</a:t>
            </a:r>
            <a:r>
              <a:rPr lang="en-US" sz="2400" b="1" dirty="0"/>
              <a:t> </a:t>
            </a:r>
            <a:r>
              <a:rPr lang="en-US" sz="2400" b="1" dirty="0" err="1"/>
              <a:t>định</a:t>
            </a:r>
            <a:r>
              <a:rPr lang="en-US" sz="2400" b="1" dirty="0"/>
              <a:t> </a:t>
            </a:r>
            <a:r>
              <a:rPr lang="en-US" sz="2400" b="1" dirty="0" err="1"/>
              <a:t>mức</a:t>
            </a:r>
            <a:r>
              <a:rPr lang="en-US" sz="2400" b="1" dirty="0"/>
              <a:t>, I</a:t>
            </a:r>
            <a:r>
              <a:rPr lang="en-US" sz="2400" b="1" baseline="-25000" dirty="0"/>
              <a:t>D</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00808"/>
            <a:ext cx="8013700"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err="1"/>
              <a:t>Tùy</a:t>
            </a:r>
            <a:r>
              <a:rPr lang="en-US" sz="2400" dirty="0"/>
              <a:t> </a:t>
            </a:r>
            <a:r>
              <a:rPr lang="en-US" sz="2400" dirty="0" err="1"/>
              <a:t>thuộc</a:t>
            </a:r>
            <a:r>
              <a:rPr lang="en-US" sz="2400" dirty="0"/>
              <a:t> </a:t>
            </a:r>
            <a:r>
              <a:rPr lang="en-US" sz="2400" dirty="0" err="1"/>
              <a:t>vào</a:t>
            </a:r>
            <a:r>
              <a:rPr lang="en-US" sz="2400" dirty="0"/>
              <a:t> </a:t>
            </a:r>
            <a:r>
              <a:rPr lang="en-US" sz="2400" dirty="0" err="1"/>
              <a:t>kiến</a:t>
            </a:r>
            <a:r>
              <a:rPr lang="en-US" sz="2400" dirty="0"/>
              <a:t> </a:t>
            </a:r>
            <a:r>
              <a:rPr lang="en-US" sz="2400" dirty="0" err="1"/>
              <a:t>trúc</a:t>
            </a:r>
            <a:r>
              <a:rPr lang="en-US" sz="2400" dirty="0"/>
              <a:t> </a:t>
            </a:r>
            <a:r>
              <a:rPr lang="en-US" sz="2400" dirty="0" err="1"/>
              <a:t>của</a:t>
            </a:r>
            <a:r>
              <a:rPr lang="en-US" sz="2400" dirty="0"/>
              <a:t> </a:t>
            </a:r>
            <a:r>
              <a:rPr lang="en-US" sz="2400" dirty="0" err="1"/>
              <a:t>mạch</a:t>
            </a:r>
            <a:r>
              <a:rPr lang="en-US" sz="2400" dirty="0"/>
              <a:t>, </a:t>
            </a:r>
            <a:r>
              <a:rPr lang="en-US" sz="2400" dirty="0" err="1"/>
              <a:t>dòng</a:t>
            </a:r>
            <a:r>
              <a:rPr lang="en-US" sz="2400" dirty="0"/>
              <a:t> </a:t>
            </a:r>
            <a:r>
              <a:rPr lang="en-US" sz="2400" dirty="0" err="1"/>
              <a:t>điện</a:t>
            </a:r>
            <a:r>
              <a:rPr lang="en-US" sz="2400" dirty="0"/>
              <a:t> </a:t>
            </a:r>
            <a:r>
              <a:rPr lang="en-US" sz="2400" dirty="0" err="1"/>
              <a:t>định</a:t>
            </a:r>
            <a:r>
              <a:rPr lang="en-US" sz="2400" dirty="0"/>
              <a:t> </a:t>
            </a:r>
            <a:r>
              <a:rPr lang="en-US" sz="2400" dirty="0" err="1"/>
              <a:t>mức</a:t>
            </a:r>
            <a:r>
              <a:rPr lang="en-US" sz="2400" dirty="0"/>
              <a:t> </a:t>
            </a:r>
            <a:r>
              <a:rPr lang="en-US" sz="2400" dirty="0" err="1"/>
              <a:t>phải</a:t>
            </a:r>
            <a:r>
              <a:rPr lang="en-US" sz="2400" dirty="0"/>
              <a:t> </a:t>
            </a:r>
            <a:r>
              <a:rPr lang="en-US" sz="2400" dirty="0" err="1"/>
              <a:t>là</a:t>
            </a:r>
            <a:r>
              <a:rPr lang="en-US" sz="2400" dirty="0"/>
              <a:t> </a:t>
            </a:r>
            <a:r>
              <a:rPr lang="en-US" sz="2400" dirty="0" err="1"/>
              <a:t>mức</a:t>
            </a:r>
            <a:r>
              <a:rPr lang="en-US" sz="2400" dirty="0"/>
              <a:t> </a:t>
            </a:r>
            <a:r>
              <a:rPr lang="en-US" sz="2400" dirty="0" err="1"/>
              <a:t>tối</a:t>
            </a:r>
            <a:r>
              <a:rPr lang="en-US" sz="2400" dirty="0"/>
              <a:t> </a:t>
            </a:r>
            <a:r>
              <a:rPr lang="en-US" sz="2400" dirty="0" err="1"/>
              <a:t>đa</a:t>
            </a:r>
            <a:r>
              <a:rPr lang="en-US" sz="2400" dirty="0"/>
              <a:t> </a:t>
            </a:r>
            <a:r>
              <a:rPr lang="en-US" sz="2400" dirty="0" err="1"/>
              <a:t>mà</a:t>
            </a:r>
            <a:r>
              <a:rPr lang="en-US" sz="2400" dirty="0"/>
              <a:t> </a:t>
            </a:r>
            <a:r>
              <a:rPr lang="en-US" sz="2400" dirty="0" err="1"/>
              <a:t>tải</a:t>
            </a:r>
            <a:r>
              <a:rPr lang="en-US" sz="2400" dirty="0"/>
              <a:t> </a:t>
            </a:r>
            <a:r>
              <a:rPr lang="en-US" sz="2400" dirty="0" err="1"/>
              <a:t>có</a:t>
            </a:r>
            <a:r>
              <a:rPr lang="en-US" sz="2400" dirty="0"/>
              <a:t> </a:t>
            </a:r>
            <a:r>
              <a:rPr lang="en-US" sz="2400" dirty="0" err="1"/>
              <a:t>thể</a:t>
            </a:r>
            <a:r>
              <a:rPr lang="en-US" sz="2400" dirty="0"/>
              <a:t> </a:t>
            </a:r>
            <a:r>
              <a:rPr lang="en-US" sz="2400" dirty="0" err="1"/>
              <a:t>xử</a:t>
            </a:r>
            <a:r>
              <a:rPr lang="en-US" sz="2400" dirty="0"/>
              <a:t> </a:t>
            </a:r>
            <a:r>
              <a:rPr lang="en-US" sz="2400" dirty="0" err="1"/>
              <a:t>lý</a:t>
            </a:r>
            <a:r>
              <a:rPr lang="en-US" sz="2400" dirty="0"/>
              <a:t> </a:t>
            </a:r>
            <a:r>
              <a:rPr lang="en-US" sz="2400" dirty="0" err="1"/>
              <a:t>trong</a:t>
            </a:r>
            <a:r>
              <a:rPr lang="en-US" sz="2400" dirty="0"/>
              <a:t> </a:t>
            </a:r>
            <a:r>
              <a:rPr lang="en-US" sz="2400" dirty="0" err="1"/>
              <a:t>mọi</a:t>
            </a:r>
            <a:r>
              <a:rPr lang="en-US" sz="2400" dirty="0"/>
              <a:t> </a:t>
            </a:r>
            <a:r>
              <a:rPr lang="en-US" sz="2400" dirty="0" err="1"/>
              <a:t>điều</a:t>
            </a:r>
            <a:r>
              <a:rPr lang="en-US" sz="2400" dirty="0"/>
              <a:t> </a:t>
            </a:r>
            <a:r>
              <a:rPr lang="en-US" sz="2400" dirty="0" err="1"/>
              <a:t>kiện</a:t>
            </a:r>
            <a:r>
              <a:rPr lang="en-US" sz="2400" dirty="0"/>
              <a:t>. </a:t>
            </a:r>
            <a:r>
              <a:rPr lang="en-US" sz="2400" dirty="0" err="1"/>
              <a:t>Tương</a:t>
            </a:r>
            <a:r>
              <a:rPr lang="en-US" sz="2400" dirty="0"/>
              <a:t> </a:t>
            </a:r>
            <a:r>
              <a:rPr lang="en-US" sz="2400" dirty="0" err="1"/>
              <a:t>tự</a:t>
            </a:r>
            <a:r>
              <a:rPr lang="en-US" sz="2400" dirty="0"/>
              <a:t> </a:t>
            </a:r>
            <a:r>
              <a:rPr lang="en-US" sz="2400" dirty="0" err="1"/>
              <a:t>như</a:t>
            </a:r>
            <a:r>
              <a:rPr lang="en-US" sz="2400" dirty="0"/>
              <a:t> </a:t>
            </a:r>
            <a:r>
              <a:rPr lang="en-US" sz="2400" dirty="0" err="1"/>
              <a:t>điện</a:t>
            </a:r>
            <a:r>
              <a:rPr lang="en-US" sz="2400" dirty="0"/>
              <a:t> </a:t>
            </a:r>
            <a:r>
              <a:rPr lang="en-US" sz="2400" dirty="0" err="1"/>
              <a:t>áp</a:t>
            </a:r>
            <a:r>
              <a:rPr lang="en-US" sz="2400" dirty="0"/>
              <a:t>, </a:t>
            </a:r>
            <a:r>
              <a:rPr lang="en-US" sz="2400" dirty="0" err="1"/>
              <a:t>người</a:t>
            </a:r>
            <a:r>
              <a:rPr lang="en-US" sz="2400" dirty="0"/>
              <a:t> </a:t>
            </a:r>
            <a:r>
              <a:rPr lang="en-US" sz="2400" dirty="0" err="1"/>
              <a:t>thiết</a:t>
            </a:r>
            <a:r>
              <a:rPr lang="en-US" sz="2400" dirty="0"/>
              <a:t> </a:t>
            </a:r>
            <a:r>
              <a:rPr lang="en-US" sz="2400" dirty="0" err="1"/>
              <a:t>kế</a:t>
            </a:r>
            <a:r>
              <a:rPr lang="en-US" sz="2400" dirty="0"/>
              <a:t> </a:t>
            </a:r>
            <a:r>
              <a:rPr lang="en-US" sz="2400" dirty="0" err="1"/>
              <a:t>phải</a:t>
            </a:r>
            <a:r>
              <a:rPr lang="en-US" sz="2400" dirty="0"/>
              <a:t> </a:t>
            </a:r>
            <a:r>
              <a:rPr lang="en-US" sz="2400" dirty="0" err="1"/>
              <a:t>xác</a:t>
            </a:r>
            <a:r>
              <a:rPr lang="en-US" sz="2400" dirty="0"/>
              <a:t> minh </a:t>
            </a:r>
            <a:r>
              <a:rPr lang="en-US" sz="2400" dirty="0" err="1"/>
              <a:t>rằng</a:t>
            </a:r>
            <a:r>
              <a:rPr lang="en-US" sz="2400" dirty="0"/>
              <a:t> MOSFET </a:t>
            </a:r>
            <a:r>
              <a:rPr lang="en-US" sz="2400" dirty="0" err="1"/>
              <a:t>có</a:t>
            </a:r>
            <a:r>
              <a:rPr lang="en-US" sz="2400" dirty="0"/>
              <a:t> </a:t>
            </a:r>
            <a:r>
              <a:rPr lang="en-US" sz="2400" dirty="0" err="1"/>
              <a:t>thể</a:t>
            </a:r>
            <a:r>
              <a:rPr lang="en-US" sz="2400" dirty="0"/>
              <a:t> </a:t>
            </a:r>
            <a:r>
              <a:rPr lang="en-US" sz="2400" dirty="0" err="1"/>
              <a:t>xử</a:t>
            </a:r>
            <a:r>
              <a:rPr lang="en-US" sz="2400" dirty="0"/>
              <a:t> </a:t>
            </a:r>
            <a:r>
              <a:rPr lang="en-US" sz="2400" dirty="0" err="1"/>
              <a:t>lý</a:t>
            </a:r>
            <a:r>
              <a:rPr lang="en-US" sz="2400" dirty="0"/>
              <a:t> </a:t>
            </a:r>
            <a:r>
              <a:rPr lang="en-US" sz="2400" dirty="0" err="1"/>
              <a:t>dòng</a:t>
            </a:r>
            <a:r>
              <a:rPr lang="en-US" sz="2400" dirty="0"/>
              <a:t> </a:t>
            </a:r>
            <a:r>
              <a:rPr lang="en-US" sz="2400" dirty="0" err="1"/>
              <a:t>điện</a:t>
            </a:r>
            <a:r>
              <a:rPr lang="en-US" sz="2400" dirty="0"/>
              <a:t> </a:t>
            </a:r>
            <a:r>
              <a:rPr lang="en-US" sz="2400" dirty="0" err="1"/>
              <a:t>ngay</a:t>
            </a:r>
            <a:r>
              <a:rPr lang="en-US" sz="2400" dirty="0"/>
              <a:t> </a:t>
            </a:r>
            <a:r>
              <a:rPr lang="en-US" sz="2400" dirty="0" err="1"/>
              <a:t>cả</a:t>
            </a:r>
            <a:r>
              <a:rPr lang="en-US" sz="2400" dirty="0"/>
              <a:t> </a:t>
            </a:r>
            <a:r>
              <a:rPr lang="en-US" sz="2400" dirty="0" err="1"/>
              <a:t>với</a:t>
            </a:r>
            <a:r>
              <a:rPr lang="en-US" sz="2400" dirty="0"/>
              <a:t> </a:t>
            </a:r>
            <a:r>
              <a:rPr lang="en-US" sz="2400" dirty="0" err="1"/>
              <a:t>các</a:t>
            </a:r>
            <a:r>
              <a:rPr lang="en-US" sz="2400" dirty="0"/>
              <a:t> </a:t>
            </a:r>
            <a:r>
              <a:rPr lang="en-US" sz="2400" dirty="0" err="1"/>
              <a:t>xung</a:t>
            </a:r>
            <a:r>
              <a:rPr lang="en-US" sz="2400" dirty="0"/>
              <a:t> </a:t>
            </a:r>
            <a:r>
              <a:rPr lang="en-US" sz="2400" dirty="0" err="1"/>
              <a:t>dòng</a:t>
            </a:r>
            <a:r>
              <a:rPr lang="en-US" sz="2400" dirty="0"/>
              <a:t> </a:t>
            </a:r>
            <a:r>
              <a:rPr lang="en-US" sz="2400" dirty="0" err="1"/>
              <a:t>điện</a:t>
            </a:r>
            <a:r>
              <a:rPr lang="en-US" sz="2400" dirty="0"/>
              <a:t> do </a:t>
            </a:r>
            <a:r>
              <a:rPr lang="en-US" sz="2400" dirty="0" err="1"/>
              <a:t>hệ</a:t>
            </a:r>
            <a:r>
              <a:rPr lang="en-US" sz="2400" dirty="0"/>
              <a:t> </a:t>
            </a:r>
            <a:r>
              <a:rPr lang="en-US" sz="2400" dirty="0" err="1"/>
              <a:t>thống</a:t>
            </a:r>
            <a:r>
              <a:rPr lang="en-US" sz="2400" dirty="0"/>
              <a:t> </a:t>
            </a:r>
            <a:r>
              <a:rPr lang="en-US" sz="2400" dirty="0" err="1"/>
              <a:t>tạo</a:t>
            </a:r>
            <a:r>
              <a:rPr lang="en-US" sz="2400" dirty="0"/>
              <a:t> </a:t>
            </a:r>
            <a:r>
              <a:rPr lang="en-US" sz="2400" dirty="0" err="1"/>
              <a:t>ra.</a:t>
            </a:r>
            <a:endParaRPr lang="vi-VN" sz="2400" dirty="0"/>
          </a:p>
          <a:p>
            <a:r>
              <a:rPr lang="en-US" sz="2400" dirty="0"/>
              <a:t>Ở </a:t>
            </a:r>
            <a:r>
              <a:rPr lang="en-US" sz="2400" dirty="0" err="1"/>
              <a:t>chế</a:t>
            </a:r>
            <a:r>
              <a:rPr lang="en-US" sz="2400" dirty="0"/>
              <a:t> </a:t>
            </a:r>
            <a:r>
              <a:rPr lang="en-US" sz="2400" dirty="0" err="1"/>
              <a:t>độ</a:t>
            </a:r>
            <a:r>
              <a:rPr lang="en-US" sz="2400" dirty="0"/>
              <a:t> </a:t>
            </a:r>
            <a:r>
              <a:rPr lang="en-US" sz="2400" dirty="0" err="1"/>
              <a:t>liên</a:t>
            </a:r>
            <a:r>
              <a:rPr lang="en-US" sz="2400" dirty="0"/>
              <a:t> </a:t>
            </a:r>
            <a:r>
              <a:rPr lang="en-US" sz="2400" dirty="0" err="1"/>
              <a:t>tục</a:t>
            </a:r>
            <a:r>
              <a:rPr lang="en-US" sz="2400" dirty="0"/>
              <a:t>, MOSFET ở </a:t>
            </a:r>
            <a:r>
              <a:rPr lang="en-US" sz="2400" dirty="0" err="1"/>
              <a:t>trạng</a:t>
            </a:r>
            <a:r>
              <a:rPr lang="en-US" sz="2400" dirty="0"/>
              <a:t> </a:t>
            </a:r>
            <a:r>
              <a:rPr lang="en-US" sz="2400" dirty="0" err="1"/>
              <a:t>thái</a:t>
            </a:r>
            <a:r>
              <a:rPr lang="en-US" sz="2400" dirty="0"/>
              <a:t> </a:t>
            </a:r>
            <a:r>
              <a:rPr lang="en-US" sz="2400" dirty="0" err="1"/>
              <a:t>ổn</a:t>
            </a:r>
            <a:r>
              <a:rPr lang="en-US" sz="2400" dirty="0"/>
              <a:t> </a:t>
            </a:r>
            <a:r>
              <a:rPr lang="en-US" sz="2400" dirty="0" err="1"/>
              <a:t>định</a:t>
            </a:r>
            <a:r>
              <a:rPr lang="en-US" sz="2400" dirty="0"/>
              <a:t> </a:t>
            </a:r>
            <a:r>
              <a:rPr lang="en-US" sz="2400" dirty="0" err="1"/>
              <a:t>trong</a:t>
            </a:r>
            <a:r>
              <a:rPr lang="en-US" sz="2400" dirty="0"/>
              <a:t> </a:t>
            </a:r>
            <a:r>
              <a:rPr lang="en-US" sz="2400" dirty="0" err="1"/>
              <a:t>đó</a:t>
            </a:r>
            <a:r>
              <a:rPr lang="en-US" sz="2400" dirty="0"/>
              <a:t> </a:t>
            </a:r>
            <a:r>
              <a:rPr lang="en-US" sz="2400" dirty="0" err="1"/>
              <a:t>dòng</a:t>
            </a:r>
            <a:r>
              <a:rPr lang="en-US" sz="2400" dirty="0"/>
              <a:t> </a:t>
            </a:r>
            <a:r>
              <a:rPr lang="en-US" sz="2400" dirty="0" err="1"/>
              <a:t>điện</a:t>
            </a:r>
            <a:r>
              <a:rPr lang="en-US" sz="2400" dirty="0"/>
              <a:t> </a:t>
            </a:r>
            <a:r>
              <a:rPr lang="en-US" sz="2400" dirty="0" err="1"/>
              <a:t>liên</a:t>
            </a:r>
            <a:r>
              <a:rPr lang="en-US" sz="2400" dirty="0"/>
              <a:t> </a:t>
            </a:r>
            <a:r>
              <a:rPr lang="en-US" sz="2400" dirty="0" err="1"/>
              <a:t>tục</a:t>
            </a:r>
            <a:r>
              <a:rPr lang="en-US" sz="2400" dirty="0"/>
              <a:t> "</a:t>
            </a:r>
            <a:r>
              <a:rPr lang="en-US" sz="2400" dirty="0" err="1"/>
              <a:t>đi</a:t>
            </a:r>
            <a:r>
              <a:rPr lang="en-US" sz="2400" dirty="0"/>
              <a:t> qua" </a:t>
            </a:r>
            <a:r>
              <a:rPr lang="en-US" sz="2400" dirty="0" err="1"/>
              <a:t>thiết</a:t>
            </a:r>
            <a:r>
              <a:rPr lang="en-US" sz="2400" dirty="0"/>
              <a:t> </a:t>
            </a:r>
            <a:r>
              <a:rPr lang="en-US" sz="2400" dirty="0" err="1"/>
              <a:t>bị</a:t>
            </a:r>
            <a:r>
              <a:rPr lang="en-US" sz="2400" dirty="0"/>
              <a:t> </a:t>
            </a:r>
            <a:r>
              <a:rPr lang="en-US" sz="2400" dirty="0" err="1"/>
              <a:t>và</a:t>
            </a:r>
            <a:r>
              <a:rPr lang="en-US" sz="2400" dirty="0"/>
              <a:t> </a:t>
            </a:r>
            <a:r>
              <a:rPr lang="en-US" sz="2400" dirty="0" err="1"/>
              <a:t>xung</a:t>
            </a:r>
            <a:r>
              <a:rPr lang="en-US" sz="2400" dirty="0"/>
              <a:t> </a:t>
            </a:r>
            <a:r>
              <a:rPr lang="en-US" sz="2400" dirty="0" err="1"/>
              <a:t>cực</a:t>
            </a:r>
            <a:r>
              <a:rPr lang="en-US" sz="2400" dirty="0"/>
              <a:t> </a:t>
            </a:r>
            <a:r>
              <a:rPr lang="en-US" sz="2400" dirty="0" err="1"/>
              <a:t>đại</a:t>
            </a:r>
            <a:r>
              <a:rPr lang="en-US" sz="2400" dirty="0"/>
              <a:t> </a:t>
            </a:r>
            <a:r>
              <a:rPr lang="en-US" sz="2400" dirty="0" err="1"/>
              <a:t>là</a:t>
            </a:r>
            <a:r>
              <a:rPr lang="en-US" sz="2400" dirty="0"/>
              <a:t> </a:t>
            </a:r>
            <a:r>
              <a:rPr lang="en-US" sz="2400" dirty="0" err="1"/>
              <a:t>khi</a:t>
            </a:r>
            <a:r>
              <a:rPr lang="en-US" sz="2400" dirty="0"/>
              <a:t> </a:t>
            </a:r>
            <a:r>
              <a:rPr lang="en-US" sz="2400" dirty="0" err="1"/>
              <a:t>một</a:t>
            </a:r>
            <a:r>
              <a:rPr lang="en-US" sz="2400" dirty="0"/>
              <a:t> </a:t>
            </a:r>
            <a:r>
              <a:rPr lang="en-US" sz="2400" dirty="0" err="1"/>
              <a:t>lượng</a:t>
            </a:r>
            <a:r>
              <a:rPr lang="en-US" sz="2400" dirty="0"/>
              <a:t> </a:t>
            </a:r>
            <a:r>
              <a:rPr lang="en-US" sz="2400" dirty="0" err="1"/>
              <a:t>lớn</a:t>
            </a:r>
            <a:r>
              <a:rPr lang="en-US" sz="2400" dirty="0"/>
              <a:t> </a:t>
            </a:r>
            <a:r>
              <a:rPr lang="en-US" sz="2400" dirty="0" err="1"/>
              <a:t>dòng</a:t>
            </a:r>
            <a:r>
              <a:rPr lang="en-US" sz="2400" dirty="0"/>
              <a:t> </a:t>
            </a:r>
            <a:r>
              <a:rPr lang="en-US" sz="2400" dirty="0" err="1"/>
              <a:t>điện</a:t>
            </a:r>
            <a:r>
              <a:rPr lang="en-US" sz="2400" dirty="0"/>
              <a:t> </a:t>
            </a:r>
            <a:r>
              <a:rPr lang="en-US" sz="2400" dirty="0" err="1"/>
              <a:t>tăng</a:t>
            </a:r>
            <a:r>
              <a:rPr lang="en-US" sz="2400" dirty="0"/>
              <a:t> </a:t>
            </a:r>
            <a:r>
              <a:rPr lang="en-US" sz="2400" dirty="0" err="1"/>
              <a:t>hoặc</a:t>
            </a:r>
            <a:r>
              <a:rPr lang="en-US" sz="2400" dirty="0"/>
              <a:t> "</a:t>
            </a:r>
            <a:r>
              <a:rPr lang="en-US" sz="2400" dirty="0" err="1"/>
              <a:t>đỉnh</a:t>
            </a:r>
            <a:r>
              <a:rPr lang="en-US" sz="2400" dirty="0"/>
              <a:t>" qua </a:t>
            </a:r>
            <a:r>
              <a:rPr lang="en-US" sz="2400" dirty="0" err="1"/>
              <a:t>thiết</a:t>
            </a:r>
            <a:r>
              <a:rPr lang="en-US" sz="2400" dirty="0"/>
              <a:t> </a:t>
            </a:r>
            <a:r>
              <a:rPr lang="en-US" sz="2400" dirty="0" err="1"/>
              <a:t>bị</a:t>
            </a:r>
            <a:r>
              <a:rPr lang="en-US" sz="2400" dirty="0"/>
              <a:t>. </a:t>
            </a:r>
            <a:r>
              <a:rPr lang="en-US" sz="2400" dirty="0" err="1"/>
              <a:t>Khi</a:t>
            </a:r>
            <a:r>
              <a:rPr lang="en-US" sz="2400" dirty="0"/>
              <a:t> </a:t>
            </a:r>
            <a:r>
              <a:rPr lang="en-US" sz="2400" dirty="0" err="1"/>
              <a:t>các</a:t>
            </a:r>
            <a:r>
              <a:rPr lang="en-US" sz="2400" dirty="0"/>
              <a:t> </a:t>
            </a:r>
            <a:r>
              <a:rPr lang="en-US" sz="2400" dirty="0" err="1"/>
              <a:t>điều</a:t>
            </a:r>
            <a:r>
              <a:rPr lang="en-US" sz="2400" dirty="0"/>
              <a:t> </a:t>
            </a:r>
            <a:r>
              <a:rPr lang="en-US" sz="2400" dirty="0" err="1"/>
              <a:t>kiện</a:t>
            </a:r>
            <a:r>
              <a:rPr lang="en-US" sz="2400" dirty="0"/>
              <a:t> </a:t>
            </a:r>
            <a:r>
              <a:rPr lang="en-US" sz="2400" dirty="0" err="1"/>
              <a:t>này</a:t>
            </a:r>
            <a:r>
              <a:rPr lang="en-US" sz="2400" dirty="0"/>
              <a:t> </a:t>
            </a:r>
            <a:r>
              <a:rPr lang="en-US" sz="2400" dirty="0" err="1"/>
              <a:t>đã</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bạn</a:t>
            </a:r>
            <a:r>
              <a:rPr lang="en-US" sz="2400" dirty="0"/>
              <a:t> </a:t>
            </a:r>
            <a:r>
              <a:rPr lang="en-US" sz="2400" dirty="0" err="1"/>
              <a:t>chỉ</a:t>
            </a:r>
            <a:r>
              <a:rPr lang="en-US" sz="2400" dirty="0"/>
              <a:t> </a:t>
            </a:r>
            <a:r>
              <a:rPr lang="en-US" sz="2400" dirty="0" err="1"/>
              <a:t>cần</a:t>
            </a:r>
            <a:r>
              <a:rPr lang="en-US" sz="2400" dirty="0"/>
              <a:t> </a:t>
            </a:r>
            <a:r>
              <a:rPr lang="en-US" sz="2400" dirty="0" err="1"/>
              <a:t>chọn</a:t>
            </a:r>
            <a:r>
              <a:rPr lang="en-US" sz="2400" dirty="0"/>
              <a:t> </a:t>
            </a:r>
            <a:r>
              <a:rPr lang="en-US" sz="2400" dirty="0" err="1"/>
              <a:t>thiết</a:t>
            </a:r>
            <a:r>
              <a:rPr lang="en-US" sz="2400" dirty="0"/>
              <a:t> </a:t>
            </a:r>
            <a:r>
              <a:rPr lang="en-US" sz="2400" dirty="0" err="1"/>
              <a:t>bị</a:t>
            </a:r>
            <a:r>
              <a:rPr lang="en-US" sz="2400" dirty="0"/>
              <a:t> </a:t>
            </a:r>
            <a:r>
              <a:rPr lang="en-US" sz="2400" dirty="0" err="1"/>
              <a:t>có</a:t>
            </a:r>
            <a:r>
              <a:rPr lang="en-US" sz="2400" dirty="0"/>
              <a:t> </a:t>
            </a:r>
            <a:r>
              <a:rPr lang="en-US" sz="2400" dirty="0" err="1"/>
              <a:t>thể</a:t>
            </a:r>
            <a:r>
              <a:rPr lang="en-US" sz="2400" dirty="0"/>
              <a:t> </a:t>
            </a:r>
            <a:r>
              <a:rPr lang="en-US" sz="2400" dirty="0" err="1"/>
              <a:t>xử</a:t>
            </a:r>
            <a:r>
              <a:rPr lang="en-US" sz="2400" dirty="0"/>
              <a:t> </a:t>
            </a:r>
            <a:r>
              <a:rPr lang="en-US" sz="2400" dirty="0" err="1"/>
              <a:t>lý</a:t>
            </a:r>
            <a:r>
              <a:rPr lang="en-US" sz="2400" dirty="0"/>
              <a:t> </a:t>
            </a:r>
            <a:r>
              <a:rPr lang="en-US" sz="2400" dirty="0" err="1"/>
              <a:t>dòng</a:t>
            </a:r>
            <a:r>
              <a:rPr lang="en-US" sz="2400" dirty="0"/>
              <a:t> </a:t>
            </a:r>
            <a:r>
              <a:rPr lang="en-US" sz="2400" dirty="0" err="1"/>
              <a:t>tối</a:t>
            </a:r>
            <a:r>
              <a:rPr lang="en-US" sz="2400" dirty="0"/>
              <a:t> </a:t>
            </a:r>
            <a:r>
              <a:rPr lang="en-US" sz="2400" dirty="0" err="1"/>
              <a:t>đa</a:t>
            </a:r>
            <a:r>
              <a:rPr lang="en-US" sz="2400" dirty="0"/>
              <a:t>.</a:t>
            </a:r>
            <a:endParaRPr lang="vi-VN" sz="2400" b="1" dirty="0"/>
          </a:p>
        </p:txBody>
      </p:sp>
    </p:spTree>
    <p:extLst>
      <p:ext uri="{BB962C8B-B14F-4D97-AF65-F5344CB8AC3E}">
        <p14:creationId xmlns:p14="http://schemas.microsoft.com/office/powerpoint/2010/main" val="2951955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en-US" sz="2400" b="1" dirty="0" err="1"/>
              <a:t>Ngưỡng</a:t>
            </a:r>
            <a:r>
              <a:rPr lang="en-US" sz="2400" b="1" dirty="0"/>
              <a:t> </a:t>
            </a:r>
            <a:r>
              <a:rPr lang="en-US" sz="2400" b="1" dirty="0" err="1"/>
              <a:t>điện</a:t>
            </a:r>
            <a:r>
              <a:rPr lang="en-US" sz="2400" b="1" dirty="0"/>
              <a:t> </a:t>
            </a:r>
            <a:r>
              <a:rPr lang="en-US" sz="2400" b="1" dirty="0" err="1"/>
              <a:t>áp</a:t>
            </a:r>
            <a:r>
              <a:rPr lang="en-US" sz="2400" b="1" dirty="0"/>
              <a:t> </a:t>
            </a:r>
            <a:r>
              <a:rPr lang="en-US" sz="2400" b="1" dirty="0" smtClean="0"/>
              <a:t>gate, </a:t>
            </a:r>
            <a:r>
              <a:rPr lang="en-US" sz="2400" b="1" dirty="0" err="1"/>
              <a:t>U</a:t>
            </a:r>
            <a:r>
              <a:rPr lang="en-US" sz="2400" b="1" baseline="-25000" dirty="0" err="1"/>
              <a:t>thG</a:t>
            </a: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628800"/>
            <a:ext cx="8013700"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US" sz="2400" dirty="0" err="1"/>
              <a:t>Ngưỡng</a:t>
            </a:r>
            <a:r>
              <a:rPr lang="en-US" sz="2400" dirty="0"/>
              <a:t> </a:t>
            </a:r>
            <a:r>
              <a:rPr lang="en-US" sz="2400" dirty="0" err="1"/>
              <a:t>điện</a:t>
            </a:r>
            <a:r>
              <a:rPr lang="en-US" sz="2400" dirty="0"/>
              <a:t> </a:t>
            </a:r>
            <a:r>
              <a:rPr lang="en-US" sz="2400" dirty="0" err="1"/>
              <a:t>áp</a:t>
            </a:r>
            <a:r>
              <a:rPr lang="en-US" sz="2400" dirty="0"/>
              <a:t>, </a:t>
            </a:r>
            <a:r>
              <a:rPr lang="en-US" sz="2400" dirty="0" smtClean="0"/>
              <a:t>U, </a:t>
            </a:r>
            <a:r>
              <a:rPr lang="en-US" sz="2400" dirty="0" err="1"/>
              <a:t>được</a:t>
            </a:r>
            <a:r>
              <a:rPr lang="en-US" sz="2400" dirty="0"/>
              <a:t> </a:t>
            </a:r>
            <a:r>
              <a:rPr lang="en-US" sz="2400" dirty="0" err="1"/>
              <a:t>định</a:t>
            </a:r>
            <a:r>
              <a:rPr lang="en-US" sz="2400" dirty="0"/>
              <a:t> </a:t>
            </a:r>
            <a:r>
              <a:rPr lang="en-US" sz="2400" dirty="0" err="1"/>
              <a:t>nghĩa</a:t>
            </a:r>
            <a:r>
              <a:rPr lang="en-US" sz="2400" dirty="0"/>
              <a:t> </a:t>
            </a:r>
            <a:r>
              <a:rPr lang="en-US" sz="2400" dirty="0" err="1"/>
              <a:t>là</a:t>
            </a:r>
            <a:r>
              <a:rPr lang="en-US" sz="2400" dirty="0"/>
              <a:t> </a:t>
            </a:r>
            <a:r>
              <a:rPr lang="en-US" sz="2400" dirty="0" err="1" smtClean="0"/>
              <a:t>điện</a:t>
            </a:r>
            <a:r>
              <a:rPr lang="en-US" sz="2400" dirty="0" smtClean="0"/>
              <a:t> </a:t>
            </a:r>
            <a:r>
              <a:rPr lang="en-US" sz="2400" dirty="0" err="1" smtClean="0"/>
              <a:t>áp</a:t>
            </a:r>
            <a:r>
              <a:rPr lang="en-US" sz="2400" dirty="0" smtClean="0"/>
              <a:t> gate </a:t>
            </a:r>
            <a:r>
              <a:rPr lang="en-US" sz="2400" dirty="0" err="1"/>
              <a:t>tối</a:t>
            </a:r>
            <a:r>
              <a:rPr lang="en-US" sz="2400" dirty="0"/>
              <a:t> </a:t>
            </a:r>
            <a:r>
              <a:rPr lang="en-US" sz="2400" dirty="0" err="1"/>
              <a:t>thiểu</a:t>
            </a:r>
            <a:r>
              <a:rPr lang="en-US" sz="2400" dirty="0"/>
              <a:t> </a:t>
            </a:r>
            <a:r>
              <a:rPr lang="en-US" sz="2400" dirty="0" err="1"/>
              <a:t>có</a:t>
            </a:r>
            <a:r>
              <a:rPr lang="en-US" sz="2400" dirty="0"/>
              <a:t> </a:t>
            </a:r>
            <a:r>
              <a:rPr lang="en-US" sz="2400" dirty="0" err="1"/>
              <a:t>thể</a:t>
            </a:r>
            <a:r>
              <a:rPr lang="en-US" sz="2400" dirty="0"/>
              <a:t> </a:t>
            </a:r>
            <a:r>
              <a:rPr lang="en-US" sz="2400" dirty="0" err="1"/>
              <a:t>tạo</a:t>
            </a:r>
            <a:r>
              <a:rPr lang="en-US" sz="2400" dirty="0"/>
              <a:t> </a:t>
            </a:r>
            <a:r>
              <a:rPr lang="en-US" sz="2400" dirty="0" err="1"/>
              <a:t>thành</a:t>
            </a:r>
            <a:r>
              <a:rPr lang="en-US" sz="2400" dirty="0"/>
              <a:t> </a:t>
            </a:r>
            <a:r>
              <a:rPr lang="en-US" sz="2400" dirty="0" err="1"/>
              <a:t>kênh</a:t>
            </a:r>
            <a:r>
              <a:rPr lang="en-US" sz="2400" dirty="0"/>
              <a:t> </a:t>
            </a:r>
            <a:r>
              <a:rPr lang="en-US" sz="2400" dirty="0" err="1"/>
              <a:t>dẫn</a:t>
            </a:r>
            <a:r>
              <a:rPr lang="en-US" sz="2400" dirty="0"/>
              <a:t> </a:t>
            </a:r>
            <a:r>
              <a:rPr lang="en-US" sz="2400" dirty="0" smtClean="0"/>
              <a:t>DS. </a:t>
            </a:r>
            <a:r>
              <a:rPr lang="en-US" sz="2400" dirty="0" err="1"/>
              <a:t>Đối</a:t>
            </a:r>
            <a:r>
              <a:rPr lang="en-US" sz="2400" dirty="0"/>
              <a:t> </a:t>
            </a:r>
            <a:r>
              <a:rPr lang="en-US" sz="2400" dirty="0" err="1"/>
              <a:t>với</a:t>
            </a:r>
            <a:r>
              <a:rPr lang="en-US" sz="2400" dirty="0"/>
              <a:t> </a:t>
            </a:r>
            <a:r>
              <a:rPr lang="en-US" sz="2400" dirty="0" smtClean="0"/>
              <a:t>MOSFET </a:t>
            </a:r>
            <a:r>
              <a:rPr lang="en-US" sz="2400" dirty="0" err="1"/>
              <a:t>công</a:t>
            </a:r>
            <a:r>
              <a:rPr lang="en-US" sz="2400" dirty="0"/>
              <a:t> </a:t>
            </a:r>
            <a:r>
              <a:rPr lang="en-US" sz="2400" dirty="0" err="1"/>
              <a:t>suất</a:t>
            </a:r>
            <a:r>
              <a:rPr lang="en-US" sz="2400" dirty="0"/>
              <a:t>, </a:t>
            </a:r>
            <a:r>
              <a:rPr lang="en-US" sz="2400" dirty="0" err="1"/>
              <a:t>nó</a:t>
            </a:r>
            <a:r>
              <a:rPr lang="en-US" sz="2400" dirty="0"/>
              <a:t> </a:t>
            </a:r>
            <a:r>
              <a:rPr lang="en-US" sz="2400" dirty="0" err="1"/>
              <a:t>thường</a:t>
            </a:r>
            <a:r>
              <a:rPr lang="en-US" sz="2400" dirty="0"/>
              <a:t> </a:t>
            </a:r>
            <a:r>
              <a:rPr lang="en-US" sz="2400" dirty="0" err="1"/>
              <a:t>được</a:t>
            </a:r>
            <a:r>
              <a:rPr lang="en-US" sz="2400" dirty="0"/>
              <a:t> </a:t>
            </a:r>
            <a:r>
              <a:rPr lang="en-US" sz="2400" dirty="0" err="1"/>
              <a:t>đo</a:t>
            </a:r>
            <a:r>
              <a:rPr lang="en-US" sz="2400" dirty="0"/>
              <a:t> ở </a:t>
            </a:r>
            <a:r>
              <a:rPr lang="en-US" sz="2400" dirty="0" err="1"/>
              <a:t>dòng</a:t>
            </a:r>
            <a:r>
              <a:rPr lang="en-US" sz="2400" dirty="0"/>
              <a:t> </a:t>
            </a:r>
            <a:r>
              <a:rPr lang="en-US" sz="2400" dirty="0" err="1"/>
              <a:t>điện</a:t>
            </a:r>
            <a:r>
              <a:rPr lang="en-US" sz="2400" dirty="0"/>
              <a:t> </a:t>
            </a:r>
            <a:r>
              <a:rPr lang="en-US" sz="2400" dirty="0" err="1"/>
              <a:t>nguồn</a:t>
            </a:r>
            <a:r>
              <a:rPr lang="en-US" sz="2400" dirty="0"/>
              <a:t> 250uA. </a:t>
            </a:r>
            <a:r>
              <a:rPr lang="en-US" sz="2400" dirty="0" err="1" smtClean="0"/>
              <a:t>Thông</a:t>
            </a:r>
            <a:r>
              <a:rPr lang="en-US" sz="2400" dirty="0" smtClean="0"/>
              <a:t> </a:t>
            </a:r>
            <a:r>
              <a:rPr lang="en-US" sz="2400" dirty="0" err="1"/>
              <a:t>thường</a:t>
            </a:r>
            <a:r>
              <a:rPr lang="en-US" sz="2400" dirty="0"/>
              <a:t>, 2 ~ 4V </a:t>
            </a:r>
            <a:r>
              <a:rPr lang="en-US" sz="2400" dirty="0" err="1"/>
              <a:t>được</a:t>
            </a:r>
            <a:r>
              <a:rPr lang="en-US" sz="2400" dirty="0"/>
              <a:t> </a:t>
            </a:r>
            <a:r>
              <a:rPr lang="en-US" sz="2400" dirty="0" err="1"/>
              <a:t>thiết</a:t>
            </a:r>
            <a:r>
              <a:rPr lang="en-US" sz="2400" dirty="0"/>
              <a:t> </a:t>
            </a:r>
            <a:r>
              <a:rPr lang="en-US" sz="2400" dirty="0" err="1"/>
              <a:t>kế</a:t>
            </a:r>
            <a:r>
              <a:rPr lang="en-US" sz="2400" dirty="0"/>
              <a:t> </a:t>
            </a:r>
            <a:r>
              <a:rPr lang="en-US" sz="2400" dirty="0" err="1"/>
              <a:t>cho</a:t>
            </a:r>
            <a:r>
              <a:rPr lang="en-US" sz="2400" dirty="0"/>
              <a:t> </a:t>
            </a:r>
            <a:r>
              <a:rPr lang="en-US" sz="2400" dirty="0" smtClean="0"/>
              <a:t>gate driver </a:t>
            </a:r>
            <a:r>
              <a:rPr lang="en-US" sz="2400" dirty="0"/>
              <a:t>10-15V. </a:t>
            </a:r>
            <a:r>
              <a:rPr lang="en-US" sz="2400" dirty="0" err="1"/>
              <a:t>Với</a:t>
            </a:r>
            <a:r>
              <a:rPr lang="en-US" sz="2400" dirty="0"/>
              <a:t> </a:t>
            </a:r>
            <a:r>
              <a:rPr lang="en-US" sz="2400" dirty="0" err="1"/>
              <a:t>sự</a:t>
            </a:r>
            <a:r>
              <a:rPr lang="en-US" sz="2400" dirty="0"/>
              <a:t> </a:t>
            </a:r>
            <a:r>
              <a:rPr lang="en-US" sz="2400" dirty="0" err="1"/>
              <a:t>thu</a:t>
            </a:r>
            <a:r>
              <a:rPr lang="en-US" sz="2400" dirty="0"/>
              <a:t> </a:t>
            </a:r>
            <a:r>
              <a:rPr lang="en-US" sz="2400" dirty="0" err="1"/>
              <a:t>nhỏ</a:t>
            </a:r>
            <a:r>
              <a:rPr lang="en-US" sz="2400" dirty="0"/>
              <a:t> </a:t>
            </a:r>
            <a:r>
              <a:rPr lang="en-US" sz="2400" dirty="0" err="1"/>
              <a:t>của</a:t>
            </a:r>
            <a:r>
              <a:rPr lang="en-US" sz="2400" dirty="0"/>
              <a:t> </a:t>
            </a:r>
            <a:r>
              <a:rPr lang="en-US" sz="2400" dirty="0" err="1"/>
              <a:t>công</a:t>
            </a:r>
            <a:r>
              <a:rPr lang="en-US" sz="2400" dirty="0"/>
              <a:t> </a:t>
            </a:r>
            <a:r>
              <a:rPr lang="en-US" sz="2400" dirty="0" err="1"/>
              <a:t>nghệ</a:t>
            </a:r>
            <a:r>
              <a:rPr lang="en-US" sz="2400" dirty="0"/>
              <a:t> CMOS, gate driver </a:t>
            </a:r>
            <a:r>
              <a:rPr lang="en-US" sz="2400" dirty="0" err="1" smtClean="0"/>
              <a:t>của</a:t>
            </a:r>
            <a:r>
              <a:rPr lang="en-US" sz="2400" dirty="0" smtClean="0"/>
              <a:t> </a:t>
            </a:r>
            <a:r>
              <a:rPr lang="en-US" sz="2400" dirty="0"/>
              <a:t>MOSFET </a:t>
            </a:r>
            <a:r>
              <a:rPr lang="en-US" sz="2400" dirty="0" err="1" smtClean="0"/>
              <a:t>công</a:t>
            </a:r>
            <a:r>
              <a:rPr lang="en-US" sz="2400" dirty="0" smtClean="0"/>
              <a:t> </a:t>
            </a:r>
            <a:r>
              <a:rPr lang="en-US" sz="2400" dirty="0" err="1" smtClean="0"/>
              <a:t>suất</a:t>
            </a:r>
            <a:r>
              <a:rPr lang="en-US" sz="2400" dirty="0" smtClean="0"/>
              <a:t> </a:t>
            </a:r>
            <a:r>
              <a:rPr lang="en-US" sz="2400" dirty="0" err="1"/>
              <a:t>giảm</a:t>
            </a:r>
            <a:r>
              <a:rPr lang="en-US" sz="2400" dirty="0"/>
              <a:t> </a:t>
            </a:r>
            <a:r>
              <a:rPr lang="en-US" sz="2400" dirty="0" err="1"/>
              <a:t>xuống</a:t>
            </a:r>
            <a:r>
              <a:rPr lang="en-US" sz="2400" dirty="0"/>
              <a:t> </a:t>
            </a:r>
            <a:r>
              <a:rPr lang="en-US" sz="2400" dirty="0" err="1"/>
              <a:t>còn</a:t>
            </a:r>
            <a:r>
              <a:rPr lang="en-US" sz="2400" dirty="0"/>
              <a:t> 2,5-4,5V. Do </a:t>
            </a:r>
            <a:r>
              <a:rPr lang="en-US" sz="2400" dirty="0" err="1"/>
              <a:t>đó</a:t>
            </a:r>
            <a:r>
              <a:rPr lang="en-US" sz="2400" dirty="0"/>
              <a:t>, </a:t>
            </a:r>
            <a:r>
              <a:rPr lang="en-US" sz="2400" dirty="0" err="1"/>
              <a:t>điện</a:t>
            </a:r>
            <a:r>
              <a:rPr lang="en-US" sz="2400" dirty="0"/>
              <a:t> </a:t>
            </a:r>
            <a:r>
              <a:rPr lang="en-US" sz="2400" dirty="0" err="1"/>
              <a:t>áp</a:t>
            </a:r>
            <a:r>
              <a:rPr lang="en-US" sz="2400" dirty="0"/>
              <a:t> </a:t>
            </a:r>
            <a:r>
              <a:rPr lang="en-US" sz="2400" dirty="0" err="1"/>
              <a:t>ngưỡng</a:t>
            </a:r>
            <a:r>
              <a:rPr lang="en-US" sz="2400" dirty="0"/>
              <a:t> </a:t>
            </a:r>
            <a:r>
              <a:rPr lang="en-US" sz="2400" dirty="0" err="1"/>
              <a:t>thấp</a:t>
            </a:r>
            <a:r>
              <a:rPr lang="en-US" sz="2400" dirty="0"/>
              <a:t> </a:t>
            </a:r>
            <a:r>
              <a:rPr lang="en-US" sz="2400" dirty="0" err="1"/>
              <a:t>hơn</a:t>
            </a:r>
            <a:r>
              <a:rPr lang="en-US" sz="2400" dirty="0"/>
              <a:t> 1-2V </a:t>
            </a:r>
            <a:r>
              <a:rPr lang="en-US" sz="2400" dirty="0" err="1"/>
              <a:t>là</a:t>
            </a:r>
            <a:r>
              <a:rPr lang="en-US" sz="2400" dirty="0"/>
              <a:t> </a:t>
            </a:r>
            <a:r>
              <a:rPr lang="en-US" sz="2400" dirty="0" err="1"/>
              <a:t>cần</a:t>
            </a:r>
            <a:r>
              <a:rPr lang="en-US" sz="2400" dirty="0"/>
              <a:t> </a:t>
            </a:r>
            <a:r>
              <a:rPr lang="en-US" sz="2400" dirty="0" err="1"/>
              <a:t>thiết</a:t>
            </a:r>
            <a:r>
              <a:rPr lang="en-US" sz="2400" dirty="0"/>
              <a:t> </a:t>
            </a:r>
            <a:r>
              <a:rPr lang="en-US" sz="2400" dirty="0" err="1"/>
              <a:t>cho</a:t>
            </a:r>
            <a:r>
              <a:rPr lang="en-US" sz="2400" dirty="0"/>
              <a:t> </a:t>
            </a:r>
            <a:r>
              <a:rPr lang="en-US" sz="2400" dirty="0" err="1"/>
              <a:t>các</a:t>
            </a:r>
            <a:r>
              <a:rPr lang="en-US" sz="2400" dirty="0"/>
              <a:t> </a:t>
            </a:r>
            <a:r>
              <a:rPr lang="en-US" sz="2400" dirty="0" err="1"/>
              <a:t>ứng</a:t>
            </a:r>
            <a:r>
              <a:rPr lang="en-US" sz="2400" dirty="0"/>
              <a:t> </a:t>
            </a:r>
            <a:r>
              <a:rPr lang="en-US" sz="2400" dirty="0" err="1"/>
              <a:t>dụng</a:t>
            </a:r>
            <a:r>
              <a:rPr lang="en-US" sz="2400" dirty="0"/>
              <a:t> </a:t>
            </a:r>
            <a:r>
              <a:rPr lang="en-US" sz="2400" dirty="0" err="1"/>
              <a:t>này</a:t>
            </a:r>
            <a:r>
              <a:rPr lang="en-US" sz="2400" dirty="0"/>
              <a:t>.</a:t>
            </a:r>
            <a:endParaRPr lang="vi-VN" sz="2400" dirty="0"/>
          </a:p>
          <a:p>
            <a:pPr fontAlgn="base"/>
            <a:r>
              <a:rPr lang="en-US" sz="2400" dirty="0" err="1"/>
              <a:t>Với</a:t>
            </a:r>
            <a:r>
              <a:rPr lang="en-US" sz="2400" dirty="0"/>
              <a:t> </a:t>
            </a:r>
            <a:r>
              <a:rPr lang="en-US" sz="2400" dirty="0" err="1"/>
              <a:t>các</a:t>
            </a:r>
            <a:r>
              <a:rPr lang="en-US" sz="2400" dirty="0"/>
              <a:t> MOSFET </a:t>
            </a:r>
            <a:r>
              <a:rPr lang="en-US" sz="2400" dirty="0" err="1"/>
              <a:t>điện</a:t>
            </a:r>
            <a:r>
              <a:rPr lang="en-US" sz="2400" dirty="0"/>
              <a:t> </a:t>
            </a:r>
            <a:r>
              <a:rPr lang="en-US" sz="2400" dirty="0" err="1"/>
              <a:t>đang</a:t>
            </a:r>
            <a:r>
              <a:rPr lang="en-US" sz="2400" dirty="0"/>
              <a:t> </a:t>
            </a:r>
            <a:r>
              <a:rPr lang="en-US" sz="2400" dirty="0" err="1"/>
              <a:t>tìm</a:t>
            </a:r>
            <a:r>
              <a:rPr lang="en-US" sz="2400" dirty="0"/>
              <a:t> </a:t>
            </a:r>
            <a:r>
              <a:rPr lang="en-US" sz="2400" dirty="0" err="1"/>
              <a:t>cách</a:t>
            </a:r>
            <a:r>
              <a:rPr lang="en-US" sz="2400" dirty="0"/>
              <a:t> </a:t>
            </a:r>
            <a:r>
              <a:rPr lang="en-US" sz="2400" dirty="0" err="1"/>
              <a:t>sử</a:t>
            </a:r>
            <a:r>
              <a:rPr lang="en-US" sz="2400" dirty="0"/>
              <a:t> </a:t>
            </a:r>
            <a:r>
              <a:rPr lang="en-US" sz="2400" dirty="0" err="1"/>
              <a:t>dụng</a:t>
            </a:r>
            <a:r>
              <a:rPr lang="en-US" sz="2400" dirty="0"/>
              <a:t> </a:t>
            </a:r>
            <a:r>
              <a:rPr lang="en-US" sz="2400" dirty="0" err="1"/>
              <a:t>ngày</a:t>
            </a:r>
            <a:r>
              <a:rPr lang="en-US" sz="2400" dirty="0"/>
              <a:t> </a:t>
            </a:r>
            <a:r>
              <a:rPr lang="en-US" sz="2400" dirty="0" err="1"/>
              <a:t>càng</a:t>
            </a:r>
            <a:r>
              <a:rPr lang="en-US" sz="2400" dirty="0"/>
              <a:t> </a:t>
            </a:r>
            <a:r>
              <a:rPr lang="en-US" sz="2400" dirty="0" err="1"/>
              <a:t>tăng</a:t>
            </a:r>
            <a:r>
              <a:rPr lang="en-US" sz="2400" dirty="0"/>
              <a:t> </a:t>
            </a:r>
            <a:r>
              <a:rPr lang="en-US" sz="2400" dirty="0" err="1"/>
              <a:t>trong</a:t>
            </a:r>
            <a:r>
              <a:rPr lang="en-US" sz="2400" dirty="0"/>
              <a:t> </a:t>
            </a:r>
            <a:r>
              <a:rPr lang="en-US" sz="2400" dirty="0" err="1"/>
              <a:t>các</a:t>
            </a:r>
            <a:r>
              <a:rPr lang="en-US" sz="2400" dirty="0"/>
              <a:t> </a:t>
            </a:r>
            <a:r>
              <a:rPr lang="en-US" sz="2400" dirty="0" err="1"/>
              <a:t>thiết</a:t>
            </a:r>
            <a:r>
              <a:rPr lang="en-US" sz="2400" dirty="0"/>
              <a:t> </a:t>
            </a:r>
            <a:r>
              <a:rPr lang="en-US" sz="2400" dirty="0" err="1"/>
              <a:t>bị</a:t>
            </a:r>
            <a:r>
              <a:rPr lang="en-US" sz="2400" dirty="0"/>
              <a:t> </a:t>
            </a:r>
            <a:r>
              <a:rPr lang="en-US" sz="2400" dirty="0" err="1"/>
              <a:t>điện</a:t>
            </a:r>
            <a:r>
              <a:rPr lang="en-US" sz="2400" dirty="0"/>
              <a:t> </a:t>
            </a:r>
            <a:r>
              <a:rPr lang="en-US" sz="2400" dirty="0" err="1"/>
              <a:t>tử</a:t>
            </a:r>
            <a:r>
              <a:rPr lang="en-US" sz="2400" dirty="0"/>
              <a:t> </a:t>
            </a:r>
            <a:r>
              <a:rPr lang="en-US" sz="2400" dirty="0" err="1"/>
              <a:t>cầm</a:t>
            </a:r>
            <a:r>
              <a:rPr lang="en-US" sz="2400" dirty="0"/>
              <a:t> </a:t>
            </a:r>
            <a:r>
              <a:rPr lang="en-US" sz="2400" dirty="0" err="1"/>
              <a:t>tay</a:t>
            </a:r>
            <a:r>
              <a:rPr lang="en-US" sz="2400" dirty="0"/>
              <a:t> </a:t>
            </a:r>
            <a:r>
              <a:rPr lang="en-US" sz="2400" dirty="0" err="1"/>
              <a:t>và</a:t>
            </a:r>
            <a:r>
              <a:rPr lang="en-US" sz="2400" dirty="0"/>
              <a:t> </a:t>
            </a:r>
            <a:r>
              <a:rPr lang="en-US" sz="2400" dirty="0" err="1"/>
              <a:t>truyền</a:t>
            </a:r>
            <a:r>
              <a:rPr lang="en-US" sz="2400" dirty="0"/>
              <a:t> </a:t>
            </a:r>
            <a:r>
              <a:rPr lang="en-US" sz="2400" dirty="0" err="1"/>
              <a:t>thông</a:t>
            </a:r>
            <a:r>
              <a:rPr lang="en-US" sz="2400" dirty="0"/>
              <a:t> </a:t>
            </a:r>
            <a:r>
              <a:rPr lang="en-US" sz="2400" dirty="0" err="1"/>
              <a:t>không</a:t>
            </a:r>
            <a:r>
              <a:rPr lang="en-US" sz="2400" dirty="0"/>
              <a:t> </a:t>
            </a:r>
            <a:r>
              <a:rPr lang="en-US" sz="2400" dirty="0" err="1"/>
              <a:t>dây</a:t>
            </a:r>
            <a:r>
              <a:rPr lang="en-US" sz="2400" dirty="0"/>
              <a:t>, </a:t>
            </a:r>
            <a:r>
              <a:rPr lang="en-US" sz="2400" dirty="0" err="1"/>
              <a:t>nơi</a:t>
            </a:r>
            <a:r>
              <a:rPr lang="en-US" sz="2400" dirty="0"/>
              <a:t> </a:t>
            </a:r>
            <a:r>
              <a:rPr lang="en-US" sz="2400" dirty="0" err="1"/>
              <a:t>năng</a:t>
            </a:r>
            <a:r>
              <a:rPr lang="en-US" sz="2400" dirty="0"/>
              <a:t> </a:t>
            </a:r>
            <a:r>
              <a:rPr lang="en-US" sz="2400" dirty="0" err="1"/>
              <a:t>lượng</a:t>
            </a:r>
            <a:r>
              <a:rPr lang="en-US" sz="2400" dirty="0"/>
              <a:t> pin ở </a:t>
            </a:r>
            <a:r>
              <a:rPr lang="en-US" sz="2400" dirty="0" err="1"/>
              <a:t>mức</a:t>
            </a:r>
            <a:r>
              <a:rPr lang="en-US" sz="2400" dirty="0"/>
              <a:t> </a:t>
            </a:r>
            <a:r>
              <a:rPr lang="en-US" sz="2400" dirty="0" err="1"/>
              <a:t>cao</a:t>
            </a:r>
            <a:r>
              <a:rPr lang="en-US" sz="2400" dirty="0"/>
              <a:t>, </a:t>
            </a:r>
            <a:r>
              <a:rPr lang="en-US" sz="2400" dirty="0" err="1"/>
              <a:t>xu</a:t>
            </a:r>
            <a:r>
              <a:rPr lang="en-US" sz="2400" dirty="0"/>
              <a:t> </a:t>
            </a:r>
            <a:r>
              <a:rPr lang="en-US" sz="2400" dirty="0" err="1"/>
              <a:t>hướng</a:t>
            </a:r>
            <a:r>
              <a:rPr lang="en-US" sz="2400" dirty="0"/>
              <a:t> </a:t>
            </a:r>
            <a:r>
              <a:rPr lang="en-US" sz="2400" dirty="0" err="1"/>
              <a:t>là</a:t>
            </a:r>
            <a:r>
              <a:rPr lang="en-US" sz="2400" dirty="0"/>
              <a:t> </a:t>
            </a:r>
            <a:r>
              <a:rPr lang="en-US" sz="2400" dirty="0" err="1"/>
              <a:t>hướng</a:t>
            </a:r>
            <a:r>
              <a:rPr lang="en-US" sz="2400" dirty="0"/>
              <a:t> </a:t>
            </a:r>
            <a:r>
              <a:rPr lang="en-US" sz="2400" dirty="0" err="1"/>
              <a:t>tới</a:t>
            </a:r>
            <a:r>
              <a:rPr lang="en-US" sz="2400" dirty="0"/>
              <a:t> </a:t>
            </a:r>
            <a:r>
              <a:rPr lang="en-US" sz="2400" dirty="0" err="1"/>
              <a:t>các</a:t>
            </a:r>
            <a:r>
              <a:rPr lang="en-US" sz="2400" dirty="0"/>
              <a:t> </a:t>
            </a:r>
            <a:r>
              <a:rPr lang="en-US" sz="2400" dirty="0" err="1"/>
              <a:t>giá</a:t>
            </a:r>
            <a:r>
              <a:rPr lang="en-US" sz="2400" dirty="0"/>
              <a:t> </a:t>
            </a:r>
            <a:r>
              <a:rPr lang="en-US" sz="2400" dirty="0" err="1"/>
              <a:t>trị</a:t>
            </a:r>
            <a:r>
              <a:rPr lang="en-US" sz="2400" dirty="0"/>
              <a:t> </a:t>
            </a:r>
            <a:r>
              <a:rPr lang="en-US" sz="2400" dirty="0" err="1"/>
              <a:t>thấp</a:t>
            </a:r>
            <a:r>
              <a:rPr lang="en-US" sz="2400" dirty="0"/>
              <a:t> </a:t>
            </a:r>
            <a:r>
              <a:rPr lang="en-US" sz="2400" dirty="0" err="1"/>
              <a:t>hơn</a:t>
            </a:r>
            <a:r>
              <a:rPr lang="en-US" sz="2400" dirty="0"/>
              <a:t> </a:t>
            </a:r>
            <a:r>
              <a:rPr lang="en-US" sz="2400" dirty="0" err="1"/>
              <a:t>của</a:t>
            </a:r>
            <a:r>
              <a:rPr lang="en-US" sz="2400" dirty="0"/>
              <a:t> RDS (</a:t>
            </a:r>
            <a:r>
              <a:rPr lang="en-US" sz="2400" dirty="0" err="1"/>
              <a:t>bật</a:t>
            </a:r>
            <a:r>
              <a:rPr lang="en-US" sz="2400" dirty="0"/>
              <a:t>) </a:t>
            </a:r>
            <a:r>
              <a:rPr lang="en-US" sz="2400" dirty="0" err="1"/>
              <a:t>và</a:t>
            </a:r>
            <a:r>
              <a:rPr lang="en-US" sz="2400" dirty="0"/>
              <a:t> </a:t>
            </a:r>
            <a:r>
              <a:rPr lang="en-US" sz="2400" dirty="0" err="1"/>
              <a:t>Vth</a:t>
            </a:r>
            <a:r>
              <a:rPr lang="en-US" sz="2400" dirty="0"/>
              <a:t>.</a:t>
            </a:r>
            <a:endParaRPr lang="vi-VN" sz="2400" dirty="0"/>
          </a:p>
        </p:txBody>
      </p:sp>
    </p:spTree>
    <p:extLst>
      <p:ext uri="{BB962C8B-B14F-4D97-AF65-F5344CB8AC3E}">
        <p14:creationId xmlns:p14="http://schemas.microsoft.com/office/powerpoint/2010/main" val="295195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b="1" dirty="0" smtClean="0"/>
              <a:t>Tổn hao công suất</a:t>
            </a:r>
            <a:endParaRPr lang="vi-VN" sz="2400" b="1" dirty="0"/>
          </a:p>
        </p:txBody>
      </p:sp>
      <p:sp>
        <p:nvSpPr>
          <p:cNvPr id="7" name="Rectangle 3"/>
          <p:cNvSpPr txBox="1">
            <a:spLocks noChangeArrowheads="1"/>
          </p:cNvSpPr>
          <p:nvPr/>
        </p:nvSpPr>
        <p:spPr>
          <a:xfrm>
            <a:off x="450492" y="1916832"/>
            <a:ext cx="80137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Việc tiêu thụ năng lượng tối đa cho phép sẽ làm tăng nhiệt độ khuôn đến mức tối đa cho phép khi nhiệt độ vỏ được giữ ở 25</a:t>
            </a:r>
            <a:r>
              <a:rPr lang="vi-VN" sz="2400" baseline="30000" dirty="0"/>
              <a:t>0</a:t>
            </a:r>
            <a:r>
              <a:rPr lang="vi-VN" sz="2400" dirty="0"/>
              <a:t>C là rất quan trọng. Nó được cung cấp bởi Pd trong đó:</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2592288" cy="105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416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đại</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lượng</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cơ</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bản</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của</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mosfet</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76064"/>
          </a:xfrm>
        </p:spPr>
        <p:txBody>
          <a:bodyPr>
            <a:normAutofit/>
          </a:bodyPr>
          <a:lstStyle/>
          <a:p>
            <a:pPr marL="0" indent="0">
              <a:buNone/>
            </a:pPr>
            <a:r>
              <a:rPr lang="vi-VN" sz="2400" b="1" dirty="0" smtClean="0"/>
              <a:t>Tổn hao công suất</a:t>
            </a:r>
            <a:endParaRPr lang="vi-VN" sz="2400" b="1" dirty="0"/>
          </a:p>
        </p:txBody>
      </p:sp>
      <p:sp>
        <p:nvSpPr>
          <p:cNvPr id="7" name="Rectangle 3"/>
          <p:cNvSpPr txBox="1">
            <a:spLocks noChangeArrowheads="1"/>
          </p:cNvSpPr>
          <p:nvPr/>
        </p:nvSpPr>
        <p:spPr>
          <a:xfrm>
            <a:off x="450492" y="1556792"/>
            <a:ext cx="8013700" cy="23762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t>Tính toán nhiệt [Bo03]</a:t>
            </a:r>
          </a:p>
          <a:p>
            <a:pPr marL="0" indent="0">
              <a:buNone/>
            </a:pPr>
            <a:r>
              <a:rPr lang="vi-VN" sz="2400" dirty="0"/>
              <a:t>MOSFET và diode </a:t>
            </a:r>
            <a:r>
              <a:rPr lang="vi-VN" sz="2400" dirty="0" smtClean="0"/>
              <a:t>boost lắp </a:t>
            </a:r>
            <a:r>
              <a:rPr lang="vi-VN" sz="2400" dirty="0"/>
              <a:t>cùng một bộ tản nhiệt, các điện trở nhiệt được mô hình hóa như trong Hình </a:t>
            </a:r>
            <a:r>
              <a:rPr lang="vi-VN" sz="2400" dirty="0" smtClean="0"/>
              <a:t>dưới. </a:t>
            </a:r>
            <a:r>
              <a:rPr lang="vi-VN" sz="2400" dirty="0"/>
              <a:t>Trong bảng đánh giá này, nhiệt độ tản nhiệt tối đa T</a:t>
            </a:r>
            <a:r>
              <a:rPr lang="vi-VN" sz="2400" baseline="-25000" dirty="0"/>
              <a:t>s</a:t>
            </a:r>
            <a:r>
              <a:rPr lang="vi-VN" sz="2400" dirty="0"/>
              <a:t> được điều chỉnh đến </a:t>
            </a:r>
            <a:r>
              <a:rPr lang="vi-VN" sz="2400" dirty="0" smtClean="0"/>
              <a:t>60°C</a:t>
            </a:r>
            <a:r>
              <a:rPr lang="vi-VN" sz="2400" dirty="0"/>
              <a:t>, vì vậy chúng ta có thể tính toán nhiệt độ tiếp giáp trung bình cho MOSFET và diode như sau:</a:t>
            </a:r>
            <a:endParaRPr lang="vi-VN"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645024"/>
            <a:ext cx="60683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446163" y="4797296"/>
            <a:ext cx="8013700" cy="11881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Ts có thể được điều chỉnh bằng cách chọn một tản nhiệt mà với luồng không khí nhất định có thể đạt đến điện trở nhiệt (R</a:t>
            </a:r>
            <a:r>
              <a:rPr lang="vi-VN" sz="2400" baseline="-25000" dirty="0"/>
              <a:t>thSA</a:t>
            </a:r>
            <a:r>
              <a:rPr lang="vi-VN" sz="2400" dirty="0"/>
              <a:t>) được tính toán dưới đây:</a:t>
            </a:r>
            <a:endParaRPr lang="vi-VN" sz="2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985428"/>
            <a:ext cx="2088232" cy="61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799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1817</Words>
  <Application>Microsoft Office PowerPoint</Application>
  <PresentationFormat>On-screen Show (4:3)</PresentationFormat>
  <Paragraphs>105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Lựa chọn mosfet hợp lý</vt:lpstr>
      <vt:lpstr>1. Cơ bản về mosfet</vt:lpstr>
      <vt:lpstr>1. Cơ bản về mosfet</vt:lpstr>
      <vt:lpstr>1. Cơ bản về mosfet</vt:lpstr>
      <vt:lpstr>2. Các đại lượng cơ bản của mosfet</vt:lpstr>
      <vt:lpstr>2. Các đại lượng cơ bản của mosfet</vt:lpstr>
      <vt:lpstr>2. Các đại lượng cơ bản của mosfet</vt:lpstr>
      <vt:lpstr>2. Các đại lượng cơ bản của mosfet</vt:lpstr>
      <vt:lpstr>2. Các đại lượng cơ bản của mosfet</vt:lpstr>
      <vt:lpstr>2. Các đại lượng cơ bản của mosfet</vt:lpstr>
      <vt:lpstr>2. Các đại lượng cơ bản của mosfet</vt:lpstr>
      <vt:lpstr>2. Các đại lượng cơ bản của mosfet</vt:lpstr>
      <vt:lpstr>2. Các đại lượng cơ bản của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lpstr>3. Lựa chọn mosfet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130</cp:revision>
  <dcterms:created xsi:type="dcterms:W3CDTF">2018-11-18T03:13:45Z</dcterms:created>
  <dcterms:modified xsi:type="dcterms:W3CDTF">2019-05-21T13:47:07Z</dcterms:modified>
</cp:coreProperties>
</file>