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1" r:id="rId5"/>
    <p:sldId id="272" r:id="rId6"/>
    <p:sldId id="273" r:id="rId7"/>
    <p:sldId id="274" r:id="rId8"/>
    <p:sldId id="275" r:id="rId9"/>
    <p:sldId id="276" r:id="rId10"/>
    <p:sldId id="258" r:id="rId11"/>
    <p:sldId id="259" r:id="rId12"/>
    <p:sldId id="260" r:id="rId13"/>
    <p:sldId id="261" r:id="rId14"/>
    <p:sldId id="262" r:id="rId15"/>
    <p:sldId id="281" r:id="rId16"/>
    <p:sldId id="263" r:id="rId17"/>
    <p:sldId id="279" r:id="rId18"/>
    <p:sldId id="280" r:id="rId19"/>
    <p:sldId id="266" r:id="rId20"/>
    <p:sldId id="282" r:id="rId21"/>
    <p:sldId id="283" r:id="rId22"/>
    <p:sldId id="267" r:id="rId23"/>
    <p:sldId id="268" r:id="rId24"/>
    <p:sldId id="284" r:id="rId25"/>
    <p:sldId id="285" r:id="rId26"/>
    <p:sldId id="287" r:id="rId27"/>
    <p:sldId id="288" r:id="rId28"/>
    <p:sldId id="289" r:id="rId29"/>
    <p:sldId id="290" r:id="rId30"/>
    <p:sldId id="297" r:id="rId31"/>
    <p:sldId id="291" r:id="rId32"/>
    <p:sldId id="292" r:id="rId33"/>
    <p:sldId id="293" r:id="rId34"/>
    <p:sldId id="286" r:id="rId35"/>
    <p:sldId id="294" r:id="rId36"/>
    <p:sldId id="295" r:id="rId37"/>
    <p:sldId id="296" r:id="rId38"/>
    <p:sldId id="298" r:id="rId39"/>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88" autoAdjust="0"/>
    <p:restoredTop sz="94660"/>
  </p:normalViewPr>
  <p:slideViewPr>
    <p:cSldViewPr>
      <p:cViewPr varScale="1">
        <p:scale>
          <a:sx n="87" d="100"/>
          <a:sy n="87" d="100"/>
        </p:scale>
        <p:origin x="-22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20/11/2018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64664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20/11/2018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60476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20/11/2018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151508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20/11/2018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09500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39441-8A0C-4D1D-9C18-75D56D38F0D1}" type="datetimeFigureOut">
              <a:rPr lang="vi-VN" smtClean="0"/>
              <a:t>20/11/2018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74869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6439441-8A0C-4D1D-9C18-75D56D38F0D1}" type="datetimeFigureOut">
              <a:rPr lang="vi-VN" smtClean="0"/>
              <a:t>20/11/2018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33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6439441-8A0C-4D1D-9C18-75D56D38F0D1}" type="datetimeFigureOut">
              <a:rPr lang="vi-VN" smtClean="0"/>
              <a:t>20/11/2018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415787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6439441-8A0C-4D1D-9C18-75D56D38F0D1}" type="datetimeFigureOut">
              <a:rPr lang="vi-VN" smtClean="0"/>
              <a:t>20/11/2018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07397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39441-8A0C-4D1D-9C18-75D56D38F0D1}" type="datetimeFigureOut">
              <a:rPr lang="vi-VN" smtClean="0"/>
              <a:t>20/11/2018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53024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39441-8A0C-4D1D-9C18-75D56D38F0D1}" type="datetimeFigureOut">
              <a:rPr lang="vi-VN" smtClean="0"/>
              <a:t>20/11/2018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46643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39441-8A0C-4D1D-9C18-75D56D38F0D1}" type="datetimeFigureOut">
              <a:rPr lang="vi-VN" smtClean="0"/>
              <a:t>20/11/2018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12775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39441-8A0C-4D1D-9C18-75D56D38F0D1}" type="datetimeFigureOut">
              <a:rPr lang="vi-VN" smtClean="0"/>
              <a:t>20/11/2018</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8246-10C8-4BAE-BB9E-29B1DBC485BA}" type="slidenum">
              <a:rPr lang="vi-VN" smtClean="0"/>
              <a:t>‹#›</a:t>
            </a:fld>
            <a:endParaRPr lang="vi-VN"/>
          </a:p>
        </p:txBody>
      </p:sp>
    </p:spTree>
    <p:extLst>
      <p:ext uri="{BB962C8B-B14F-4D97-AF65-F5344CB8AC3E}">
        <p14:creationId xmlns:p14="http://schemas.microsoft.com/office/powerpoint/2010/main" val="2596116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vi.wikipedia.org/wiki/%C4%90i%E1%BB%87n_tr%E1%BB%9F" TargetMode="External"/><Relationship Id="rId2" Type="http://schemas.openxmlformats.org/officeDocument/2006/relationships/hyperlink" Target="http://www.thegioiic.com/product/resistors-capacitors-inductors" TargetMode="External"/><Relationship Id="rId1" Type="http://schemas.openxmlformats.org/officeDocument/2006/relationships/slideLayout" Target="../slideLayouts/slideLayout2.xml"/><Relationship Id="rId5" Type="http://schemas.openxmlformats.org/officeDocument/2006/relationships/hyperlink" Target="https://vi.wikipedia.org/wiki/Cu%E1%BB%99n_c%E1%BA%A3m" TargetMode="External"/><Relationship Id="rId4" Type="http://schemas.openxmlformats.org/officeDocument/2006/relationships/hyperlink" Target="https://vi.wikipedia.org/wiki/T%E1%BB%A5_%C4%91i%E1%BB%87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navsea.navy.mil/Portals/103/Documents/NSWC_Crane/SD-18/PDFs/Products/Capacitors/CapacitorsFailureRevA.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96752"/>
            <a:ext cx="7772400" cy="1470025"/>
          </a:xfrm>
        </p:spPr>
        <p:txBody>
          <a:bodyPr/>
          <a:lstStyle/>
          <a:p>
            <a:r>
              <a:rPr lang="en-US" b="1" dirty="0" err="1" smtClean="0">
                <a:solidFill>
                  <a:srgbClr val="FF0000"/>
                </a:solidFill>
                <a:latin typeface="Times New Roman" pitchFamily="18" charset="0"/>
                <a:cs typeface="Times New Roman" pitchFamily="18" charset="0"/>
              </a:rPr>
              <a:t>Các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nguyên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nhân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hư</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hỏng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của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linh</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kiện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thụ</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động</a:t>
            </a:r>
            <a:endParaRPr lang="vi-VN" dirty="0"/>
          </a:p>
        </p:txBody>
      </p:sp>
      <p:sp>
        <p:nvSpPr>
          <p:cNvPr id="3" name="Subtitle 2"/>
          <p:cNvSpPr>
            <a:spLocks noGrp="1"/>
          </p:cNvSpPr>
          <p:nvPr>
            <p:ph type="subTitle" idx="1"/>
          </p:nvPr>
        </p:nvSpPr>
        <p:spPr>
          <a:xfrm>
            <a:off x="1371600" y="3068960"/>
            <a:ext cx="6400800" cy="2569840"/>
          </a:xfrm>
        </p:spPr>
        <p:txBody>
          <a:bodyPr>
            <a:normAutofit/>
          </a:bodyPr>
          <a:lstStyle/>
          <a:p>
            <a:pPr algn="l"/>
            <a:r>
              <a:rPr lang="en-US" dirty="0" smtClean="0">
                <a:solidFill>
                  <a:schemeClr val="tx1">
                    <a:lumMod val="95000"/>
                    <a:lumOff val="5000"/>
                  </a:schemeClr>
                </a:solidFill>
                <a:latin typeface="Times New Roman" pitchFamily="18" charset="0"/>
                <a:cs typeface="Times New Roman" pitchFamily="18" charset="0"/>
              </a:rPr>
              <a:t>1. </a:t>
            </a:r>
            <a:r>
              <a:rPr lang="en-US" dirty="0" err="1" smtClean="0">
                <a:solidFill>
                  <a:schemeClr val="tx1">
                    <a:lumMod val="95000"/>
                    <a:lumOff val="5000"/>
                  </a:schemeClr>
                </a:solidFill>
                <a:latin typeface="Times New Roman" pitchFamily="18" charset="0"/>
                <a:cs typeface="Times New Roman" pitchFamily="18" charset="0"/>
              </a:rPr>
              <a:t>Khái</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quát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chung</a:t>
            </a:r>
            <a:endParaRPr lang="en-US" dirty="0" smtClean="0">
              <a:solidFill>
                <a:schemeClr val="tx1">
                  <a:lumMod val="95000"/>
                  <a:lumOff val="5000"/>
                </a:schemeClr>
              </a:solidFill>
              <a:latin typeface="Times New Roman" pitchFamily="18" charset="0"/>
              <a:cs typeface="Times New Roman" pitchFamily="18" charset="0"/>
            </a:endParaRPr>
          </a:p>
          <a:p>
            <a:pPr algn="l"/>
            <a:r>
              <a:rPr lang="en-US" dirty="0" smtClean="0">
                <a:solidFill>
                  <a:schemeClr val="tx1">
                    <a:lumMod val="95000"/>
                    <a:lumOff val="5000"/>
                  </a:schemeClr>
                </a:solidFill>
                <a:latin typeface="Times New Roman" pitchFamily="18" charset="0"/>
                <a:cs typeface="Times New Roman" pitchFamily="18" charset="0"/>
              </a:rPr>
              <a:t>2. </a:t>
            </a:r>
            <a:r>
              <a:rPr lang="en-US" dirty="0" err="1" smtClean="0">
                <a:solidFill>
                  <a:schemeClr val="tx1">
                    <a:lumMod val="95000"/>
                    <a:lumOff val="5000"/>
                  </a:schemeClr>
                </a:solidFill>
                <a:latin typeface="Times New Roman" pitchFamily="18" charset="0"/>
                <a:cs typeface="Times New Roman" pitchFamily="18" charset="0"/>
              </a:rPr>
              <a:t>Điện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trở</a:t>
            </a:r>
            <a:endParaRPr lang="en-US" dirty="0" smtClean="0">
              <a:solidFill>
                <a:schemeClr val="tx1">
                  <a:lumMod val="95000"/>
                  <a:lumOff val="5000"/>
                </a:schemeClr>
              </a:solidFill>
              <a:latin typeface="Times New Roman" pitchFamily="18" charset="0"/>
              <a:cs typeface="Times New Roman" pitchFamily="18" charset="0"/>
            </a:endParaRPr>
          </a:p>
          <a:p>
            <a:pPr algn="l"/>
            <a:r>
              <a:rPr lang="en-US" dirty="0" smtClean="0">
                <a:solidFill>
                  <a:schemeClr val="tx1">
                    <a:lumMod val="95000"/>
                    <a:lumOff val="5000"/>
                  </a:schemeClr>
                </a:solidFill>
                <a:latin typeface="Times New Roman" pitchFamily="18" charset="0"/>
                <a:cs typeface="Times New Roman" pitchFamily="18" charset="0"/>
              </a:rPr>
              <a:t>3. </a:t>
            </a:r>
            <a:r>
              <a:rPr lang="en-US" dirty="0" err="1" smtClean="0">
                <a:solidFill>
                  <a:schemeClr val="tx1">
                    <a:lumMod val="95000"/>
                    <a:lumOff val="5000"/>
                  </a:schemeClr>
                </a:solidFill>
                <a:latin typeface="Times New Roman" pitchFamily="18" charset="0"/>
                <a:cs typeface="Times New Roman" pitchFamily="18" charset="0"/>
              </a:rPr>
              <a:t>Cuộn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dây</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điện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cảm</a:t>
            </a:r>
            <a:r>
              <a:rPr lang="en-US" dirty="0" smtClean="0">
                <a:solidFill>
                  <a:schemeClr val="tx1">
                    <a:lumMod val="95000"/>
                    <a:lumOff val="5000"/>
                  </a:schemeClr>
                </a:solidFill>
                <a:latin typeface="Times New Roman" pitchFamily="18" charset="0"/>
                <a:cs typeface="Times New Roman" pitchFamily="18" charset="0"/>
              </a:rPr>
              <a:t>)</a:t>
            </a:r>
          </a:p>
          <a:p>
            <a:pPr algn="l"/>
            <a:r>
              <a:rPr lang="en-US" dirty="0" smtClean="0">
                <a:solidFill>
                  <a:schemeClr val="tx1">
                    <a:lumMod val="95000"/>
                    <a:lumOff val="5000"/>
                  </a:schemeClr>
                </a:solidFill>
                <a:latin typeface="Times New Roman" pitchFamily="18" charset="0"/>
                <a:cs typeface="Times New Roman" pitchFamily="18" charset="0"/>
              </a:rPr>
              <a:t>4. </a:t>
            </a:r>
            <a:r>
              <a:rPr lang="en-US" dirty="0" err="1" smtClean="0">
                <a:solidFill>
                  <a:schemeClr val="tx1">
                    <a:lumMod val="95000"/>
                    <a:lumOff val="5000"/>
                  </a:schemeClr>
                </a:solidFill>
                <a:latin typeface="Times New Roman" pitchFamily="18" charset="0"/>
                <a:cs typeface="Times New Roman" pitchFamily="18" charset="0"/>
              </a:rPr>
              <a:t>Tụ</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điện</a:t>
            </a:r>
            <a:endParaRPr lang="en-US" dirty="0" smtClean="0">
              <a:solidFill>
                <a:schemeClr val="tx1">
                  <a:lumMod val="95000"/>
                  <a:lumOff val="5000"/>
                </a:schemeClr>
              </a:solidFill>
              <a:latin typeface="Times New Roman" pitchFamily="18" charset="0"/>
              <a:cs typeface="Times New Roman" pitchFamily="18" charset="0"/>
            </a:endParaRPr>
          </a:p>
          <a:p>
            <a:endParaRPr lang="vi-VN" dirty="0">
              <a:solidFill>
                <a:schemeClr val="tx1"/>
              </a:solidFill>
            </a:endParaRPr>
          </a:p>
        </p:txBody>
      </p:sp>
    </p:spTree>
    <p:extLst>
      <p:ext uri="{BB962C8B-B14F-4D97-AF65-F5344CB8AC3E}">
        <p14:creationId xmlns:p14="http://schemas.microsoft.com/office/powerpoint/2010/main" val="1427655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60648"/>
            <a:ext cx="4474840" cy="778098"/>
          </a:xfrm>
        </p:spPr>
        <p:txBody>
          <a:bodyPr/>
          <a:lstStyle/>
          <a:p>
            <a:r>
              <a:rPr lang="en-US" b="1" dirty="0" smtClean="0">
                <a:solidFill>
                  <a:srgbClr val="009900"/>
                </a:solidFill>
                <a:latin typeface="Times New Roman" pitchFamily="18" charset="0"/>
                <a:cs typeface="Times New Roman" pitchFamily="18" charset="0"/>
              </a:rPr>
              <a:t>2. </a:t>
            </a:r>
            <a:r>
              <a:rPr lang="en-US" b="1" dirty="0" err="1" smtClean="0">
                <a:solidFill>
                  <a:srgbClr val="009900"/>
                </a:solidFill>
                <a:latin typeface="Times New Roman" pitchFamily="18" charset="0"/>
                <a:cs typeface="Times New Roman" pitchFamily="18" charset="0"/>
              </a:rPr>
              <a:t>Điện</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trở</a:t>
            </a:r>
            <a:endParaRPr lang="vi-VN" dirty="0"/>
          </a:p>
        </p:txBody>
      </p:sp>
      <p:sp>
        <p:nvSpPr>
          <p:cNvPr id="3" name="Content Placeholder 2"/>
          <p:cNvSpPr>
            <a:spLocks noGrp="1"/>
          </p:cNvSpPr>
          <p:nvPr>
            <p:ph idx="1"/>
          </p:nvPr>
        </p:nvSpPr>
        <p:spPr>
          <a:xfrm>
            <a:off x="457200" y="980728"/>
            <a:ext cx="8229600" cy="5145435"/>
          </a:xfrm>
        </p:spPr>
        <p:txBody>
          <a:bodyPr>
            <a:normAutofit fontScale="85000" lnSpcReduction="20000"/>
          </a:bodyPr>
          <a:lstStyle/>
          <a:p>
            <a:pPr marL="0" indent="0">
              <a:buNone/>
            </a:pPr>
            <a:r>
              <a:rPr lang="vi-VN" dirty="0" smtClean="0"/>
              <a:t>2.5 </a:t>
            </a:r>
            <a:r>
              <a:rPr lang="vi-VN" dirty="0"/>
              <a:t>Lựa chọn điện </a:t>
            </a:r>
            <a:r>
              <a:rPr lang="vi-VN" dirty="0" smtClean="0"/>
              <a:t>trở</a:t>
            </a:r>
          </a:p>
          <a:p>
            <a:pPr marL="0" indent="0">
              <a:buNone/>
            </a:pPr>
            <a:r>
              <a:rPr lang="vi-VN" dirty="0"/>
              <a:t>Điện trở gắn trên bề mặt luôn được ưu tiên hơn loại có dây dẫn vì các yếu tố ký sinh thấp của chúng. Đối với loại dây dẫn, (loại có dây dẫn nối hai đầu – hướng tâm, phân biệt với loại dán bề mặt) loại film cacbon là lựa chọn ưu tiên, tiếp theo là màng kim loại, sau đó là dây </a:t>
            </a:r>
            <a:r>
              <a:rPr lang="vi-VN" dirty="0" smtClean="0"/>
              <a:t>quấn.</a:t>
            </a:r>
          </a:p>
          <a:p>
            <a:pPr marL="0" indent="0">
              <a:buNone/>
            </a:pPr>
            <a:r>
              <a:rPr lang="vi-VN" dirty="0"/>
              <a:t>Điện trở film kim loại, có các thành phần ký sinh lớn hơn loại film carbon, chiếm ưu thế ở tần số tương đối thấp (theo MHz), do đó phù hợp với mật độ công suất cao hoặc mạch chính xác </a:t>
            </a:r>
            <a:r>
              <a:rPr lang="vi-VN" dirty="0" smtClean="0"/>
              <a:t>cao</a:t>
            </a:r>
          </a:p>
          <a:p>
            <a:pPr marL="0" indent="0">
              <a:buNone/>
            </a:pPr>
            <a:r>
              <a:rPr lang="vi-VN" dirty="0"/>
              <a:t>Các điện trở dây quấn có cảm ứng cao, do đó nó nên tránh trong các ứng dụng nhạy cảm tần số. Nó là tốt nhất cho mạch xử lý công suất lớn.</a:t>
            </a:r>
          </a:p>
          <a:p>
            <a:pPr marL="0" indent="0">
              <a:buNone/>
            </a:pPr>
            <a:endParaRPr lang="vi-VN" dirty="0"/>
          </a:p>
        </p:txBody>
      </p:sp>
    </p:spTree>
    <p:extLst>
      <p:ext uri="{BB962C8B-B14F-4D97-AF65-F5344CB8AC3E}">
        <p14:creationId xmlns:p14="http://schemas.microsoft.com/office/powerpoint/2010/main" val="1119346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260648"/>
            <a:ext cx="3456384" cy="778098"/>
          </a:xfrm>
          <a:solidFill>
            <a:srgbClr val="FFFF00"/>
          </a:solidFill>
        </p:spPr>
        <p:txBody>
          <a:bodyPr/>
          <a:lstStyle/>
          <a:p>
            <a:r>
              <a:rPr lang="en-US" b="1" dirty="0" smtClean="0">
                <a:solidFill>
                  <a:srgbClr val="009900"/>
                </a:solidFill>
                <a:latin typeface="Times New Roman" pitchFamily="18" charset="0"/>
                <a:cs typeface="Times New Roman" pitchFamily="18" charset="0"/>
              </a:rPr>
              <a:t>2. </a:t>
            </a:r>
            <a:r>
              <a:rPr lang="en-US" b="1" dirty="0" err="1" smtClean="0">
                <a:solidFill>
                  <a:srgbClr val="009900"/>
                </a:solidFill>
                <a:latin typeface="Times New Roman" pitchFamily="18" charset="0"/>
                <a:cs typeface="Times New Roman" pitchFamily="18" charset="0"/>
              </a:rPr>
              <a:t>Điện</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trở</a:t>
            </a:r>
            <a:endParaRPr lang="vi-VN" dirty="0"/>
          </a:p>
        </p:txBody>
      </p:sp>
      <p:sp>
        <p:nvSpPr>
          <p:cNvPr id="3" name="Content Placeholder 2"/>
          <p:cNvSpPr>
            <a:spLocks noGrp="1"/>
          </p:cNvSpPr>
          <p:nvPr>
            <p:ph idx="1"/>
          </p:nvPr>
        </p:nvSpPr>
        <p:spPr>
          <a:xfrm>
            <a:off x="457200" y="980729"/>
            <a:ext cx="8229600" cy="576064"/>
          </a:xfrm>
        </p:spPr>
        <p:txBody>
          <a:bodyPr>
            <a:normAutofit fontScale="85000" lnSpcReduction="10000"/>
          </a:bodyPr>
          <a:lstStyle/>
          <a:p>
            <a:pPr marL="0" indent="0">
              <a:buNone/>
            </a:pPr>
            <a:r>
              <a:rPr lang="vi-VN" b="1" dirty="0" smtClean="0"/>
              <a:t>2.5. </a:t>
            </a:r>
            <a:r>
              <a:rPr lang="vi-VN" b="1" dirty="0"/>
              <a:t>Một số hư hỏng thường gặp với điện trở</a:t>
            </a:r>
            <a:endParaRPr lang="vi-VN" b="1" dirty="0" smtClean="0"/>
          </a:p>
          <a:p>
            <a:pPr marL="0" indent="0">
              <a:buNone/>
            </a:pPr>
            <a:endParaRPr lang="vi-VN" b="1" dirty="0"/>
          </a:p>
        </p:txBody>
      </p:sp>
      <p:sp>
        <p:nvSpPr>
          <p:cNvPr id="4" name="Content Placeholder 2"/>
          <p:cNvSpPr txBox="1">
            <a:spLocks/>
          </p:cNvSpPr>
          <p:nvPr/>
        </p:nvSpPr>
        <p:spPr>
          <a:xfrm>
            <a:off x="467544" y="1556792"/>
            <a:ext cx="8229600" cy="468052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dirty="0"/>
              <a:t>Tỷ lệ hư hỏng của điện trở trong một mạch được thiết kế phù hợp là thấp so với các linh kiện điện tử khác như bán dẫn và tụ điện phân</a:t>
            </a:r>
            <a:r>
              <a:rPr lang="vi-VN" dirty="0" smtClean="0"/>
              <a:t>.</a:t>
            </a:r>
          </a:p>
          <a:p>
            <a:pPr marL="0" indent="0">
              <a:buNone/>
            </a:pPr>
            <a:r>
              <a:rPr lang="vi-VN" dirty="0"/>
              <a:t>Hư hỏng đối với điện trở thường xảy ra nhất là do quá nhiệt khi công suất tổn hao lớn vượt quá khả năng tiêu tan </a:t>
            </a:r>
            <a:r>
              <a:rPr lang="vi-VN" dirty="0" smtClean="0"/>
              <a:t>nhiệt. </a:t>
            </a:r>
            <a:r>
              <a:rPr lang="vi-VN" dirty="0"/>
              <a:t>Điều này có thể do lỗi bên ngoài mạch, nhưng thường do hỏng hóc của một </a:t>
            </a:r>
            <a:r>
              <a:rPr lang="vi-VN" dirty="0" smtClean="0"/>
              <a:t>linh kiện </a:t>
            </a:r>
            <a:r>
              <a:rPr lang="vi-VN" dirty="0"/>
              <a:t>khác (chẳng hạn như hỏng bóng bán dẫn) trong mạch kết nối với điện trở. Điện trở làm việc quá gần với công suất của nó có thể giới hạn tuổi thọ của điện trở hoặc gây ra một sự thay đổi đáng kể về trở kháng của nó. </a:t>
            </a:r>
          </a:p>
        </p:txBody>
      </p:sp>
    </p:spTree>
    <p:extLst>
      <p:ext uri="{BB962C8B-B14F-4D97-AF65-F5344CB8AC3E}">
        <p14:creationId xmlns:p14="http://schemas.microsoft.com/office/powerpoint/2010/main" val="1119346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60648"/>
            <a:ext cx="4474840" cy="778098"/>
          </a:xfrm>
          <a:solidFill>
            <a:srgbClr val="FFFF00"/>
          </a:solidFill>
        </p:spPr>
        <p:txBody>
          <a:bodyPr/>
          <a:lstStyle/>
          <a:p>
            <a:r>
              <a:rPr lang="en-US" b="1" dirty="0" smtClean="0">
                <a:solidFill>
                  <a:srgbClr val="009900"/>
                </a:solidFill>
                <a:latin typeface="Times New Roman" pitchFamily="18" charset="0"/>
                <a:cs typeface="Times New Roman" pitchFamily="18" charset="0"/>
              </a:rPr>
              <a:t>2. </a:t>
            </a:r>
            <a:r>
              <a:rPr lang="en-US" b="1" dirty="0" err="1" smtClean="0">
                <a:solidFill>
                  <a:srgbClr val="009900"/>
                </a:solidFill>
                <a:latin typeface="Times New Roman" pitchFamily="18" charset="0"/>
                <a:cs typeface="Times New Roman" pitchFamily="18" charset="0"/>
              </a:rPr>
              <a:t>Điện</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trở</a:t>
            </a:r>
            <a:endParaRPr lang="vi-VN" dirty="0"/>
          </a:p>
        </p:txBody>
      </p:sp>
      <p:sp>
        <p:nvSpPr>
          <p:cNvPr id="3" name="Content Placeholder 2"/>
          <p:cNvSpPr>
            <a:spLocks noGrp="1"/>
          </p:cNvSpPr>
          <p:nvPr>
            <p:ph idx="1"/>
          </p:nvPr>
        </p:nvSpPr>
        <p:spPr>
          <a:xfrm>
            <a:off x="457200" y="980728"/>
            <a:ext cx="8229600" cy="5145435"/>
          </a:xfrm>
        </p:spPr>
        <p:txBody>
          <a:bodyPr>
            <a:normAutofit lnSpcReduction="10000"/>
          </a:bodyPr>
          <a:lstStyle/>
          <a:p>
            <a:pPr marL="0" indent="0">
              <a:buNone/>
            </a:pPr>
            <a:r>
              <a:rPr lang="vi-VN" b="1" dirty="0" smtClean="0"/>
              <a:t>2.5. Một số hư hỏng thường gặp</a:t>
            </a:r>
          </a:p>
          <a:p>
            <a:pPr marL="0" indent="0">
              <a:buNone/>
            </a:pPr>
            <a:r>
              <a:rPr lang="vi-VN" dirty="0"/>
              <a:t>Cũng có thể hư hỏng của điện trở do ứng suất cơ học và các yếu tố môi trường bất lợi bao gồm độ ẩm. Nếu không phá hỏng, điện trở dây quấn có thể ăn mòn</a:t>
            </a:r>
            <a:r>
              <a:rPr lang="vi-VN" dirty="0" smtClean="0"/>
              <a:t>.</a:t>
            </a:r>
          </a:p>
          <a:p>
            <a:pPr marL="0" indent="0">
              <a:buNone/>
            </a:pPr>
            <a:r>
              <a:rPr lang="vi-VN" dirty="0"/>
              <a:t>Điện trở gắn bề mặt đã được biết là hư hỏng do sự xâm nhập của lưu huỳnh vào xâm nhập vào bên trong của điện trở. Lưu huỳnh phản ứng hóa học với lớp bạc để tạo ra bạc sulfide không dẫn điện. </a:t>
            </a:r>
          </a:p>
        </p:txBody>
      </p:sp>
    </p:spTree>
    <p:extLst>
      <p:ext uri="{BB962C8B-B14F-4D97-AF65-F5344CB8AC3E}">
        <p14:creationId xmlns:p14="http://schemas.microsoft.com/office/powerpoint/2010/main" val="1119346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60648"/>
            <a:ext cx="4474840" cy="778098"/>
          </a:xfrm>
          <a:solidFill>
            <a:srgbClr val="FFFF00"/>
          </a:solidFill>
        </p:spPr>
        <p:txBody>
          <a:bodyPr/>
          <a:lstStyle/>
          <a:p>
            <a:r>
              <a:rPr lang="en-US" b="1" dirty="0" smtClean="0">
                <a:solidFill>
                  <a:srgbClr val="009900"/>
                </a:solidFill>
                <a:latin typeface="Times New Roman" pitchFamily="18" charset="0"/>
                <a:cs typeface="Times New Roman" pitchFamily="18" charset="0"/>
              </a:rPr>
              <a:t>2. </a:t>
            </a:r>
            <a:r>
              <a:rPr lang="en-US" b="1" dirty="0" err="1" smtClean="0">
                <a:solidFill>
                  <a:srgbClr val="009900"/>
                </a:solidFill>
                <a:latin typeface="Times New Roman" pitchFamily="18" charset="0"/>
                <a:cs typeface="Times New Roman" pitchFamily="18" charset="0"/>
              </a:rPr>
              <a:t>Điện</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trở</a:t>
            </a:r>
            <a:endParaRPr lang="vi-VN" dirty="0"/>
          </a:p>
        </p:txBody>
      </p:sp>
      <p:sp>
        <p:nvSpPr>
          <p:cNvPr id="3" name="Content Placeholder 2"/>
          <p:cNvSpPr>
            <a:spLocks noGrp="1"/>
          </p:cNvSpPr>
          <p:nvPr>
            <p:ph idx="1"/>
          </p:nvPr>
        </p:nvSpPr>
        <p:spPr>
          <a:xfrm>
            <a:off x="457200" y="980728"/>
            <a:ext cx="8229600" cy="5145435"/>
          </a:xfrm>
        </p:spPr>
        <p:txBody>
          <a:bodyPr>
            <a:normAutofit fontScale="92500" lnSpcReduction="10000"/>
          </a:bodyPr>
          <a:lstStyle/>
          <a:p>
            <a:pPr marL="0" indent="0">
              <a:buNone/>
            </a:pPr>
            <a:r>
              <a:rPr lang="vi-VN" b="1" dirty="0" smtClean="0"/>
              <a:t>2.5. Một số hư hỏng thường gặp</a:t>
            </a:r>
          </a:p>
          <a:p>
            <a:pPr marL="0" indent="0">
              <a:buNone/>
            </a:pPr>
            <a:r>
              <a:rPr lang="vi-VN" dirty="0"/>
              <a:t>Một chế độ hư hỏng khác có thể gặp phải là do điện áp (khi điện trở giá trị lớn được sử dụng, hàng trăm kilohms và cao hơn). Điện trở không chỉ được chỉ định với công suất tổn hao tối đa mà còn do điện áp tối đa. Vượt quá điện áp này làm cho điện trở giảm xuống từ từ. </a:t>
            </a:r>
            <a:endParaRPr lang="vi-VN" dirty="0" smtClean="0"/>
          </a:p>
          <a:p>
            <a:pPr marL="0" indent="0">
              <a:buNone/>
            </a:pPr>
            <a:r>
              <a:rPr lang="vi-VN" dirty="0"/>
              <a:t>Biến trở cũng có thể làm suy giảm theo một cách khác, thường liên quan đến sự tiếp xúc kém cơ cấu chuyển động (xoay) và thân của điện trở</a:t>
            </a:r>
            <a:endParaRPr lang="vi-VN" dirty="0" smtClean="0"/>
          </a:p>
        </p:txBody>
      </p:sp>
    </p:spTree>
    <p:extLst>
      <p:ext uri="{BB962C8B-B14F-4D97-AF65-F5344CB8AC3E}">
        <p14:creationId xmlns:p14="http://schemas.microsoft.com/office/powerpoint/2010/main" val="58165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60648"/>
            <a:ext cx="4474840" cy="778098"/>
          </a:xfrm>
          <a:solidFill>
            <a:srgbClr val="FFFF00"/>
          </a:solidFill>
        </p:spPr>
        <p:txBody>
          <a:bodyPr/>
          <a:lstStyle/>
          <a:p>
            <a:r>
              <a:rPr lang="vi-VN" b="1" dirty="0"/>
              <a:t>3 Cuộn cảm</a:t>
            </a:r>
          </a:p>
        </p:txBody>
      </p:sp>
      <p:sp>
        <p:nvSpPr>
          <p:cNvPr id="3" name="Content Placeholder 2"/>
          <p:cNvSpPr>
            <a:spLocks noGrp="1"/>
          </p:cNvSpPr>
          <p:nvPr>
            <p:ph idx="1"/>
          </p:nvPr>
        </p:nvSpPr>
        <p:spPr>
          <a:xfrm>
            <a:off x="457200" y="980728"/>
            <a:ext cx="8229600" cy="5145435"/>
          </a:xfrm>
        </p:spPr>
        <p:txBody>
          <a:bodyPr>
            <a:normAutofit/>
          </a:bodyPr>
          <a:lstStyle/>
          <a:p>
            <a:pPr marL="0" indent="0">
              <a:buNone/>
            </a:pPr>
            <a:r>
              <a:rPr lang="vi-VN" b="1" dirty="0" smtClean="0"/>
              <a:t>3.1. </a:t>
            </a:r>
            <a:r>
              <a:rPr lang="vi-VN" b="1" dirty="0"/>
              <a:t>Công dụng</a:t>
            </a:r>
          </a:p>
          <a:p>
            <a:pPr marL="0" indent="0">
              <a:buNone/>
            </a:pPr>
            <a:r>
              <a:rPr lang="vi-VN" dirty="0"/>
              <a:t>Trong điện tử,</a:t>
            </a:r>
            <a:r>
              <a:rPr lang="vi-VN" b="1" dirty="0"/>
              <a:t> cuộn cảm</a:t>
            </a:r>
            <a:r>
              <a:rPr lang="vi-VN" dirty="0"/>
              <a:t> thường dùng để:</a:t>
            </a:r>
          </a:p>
          <a:p>
            <a:pPr lvl="0"/>
            <a:r>
              <a:rPr lang="vi-VN" dirty="0"/>
              <a:t>Dẫn dòng điện môt chiều.</a:t>
            </a:r>
          </a:p>
          <a:p>
            <a:pPr lvl="0"/>
            <a:r>
              <a:rPr lang="vi-VN" dirty="0"/>
              <a:t>Chặn dòng điện cao tần.</a:t>
            </a:r>
          </a:p>
          <a:p>
            <a:pPr lvl="0"/>
            <a:r>
              <a:rPr lang="vi-VN" dirty="0"/>
              <a:t>Ghép nối tiếp hoặc song song với tụ để thành mạch cộng hưởng.</a:t>
            </a:r>
          </a:p>
          <a:p>
            <a:pPr marL="0" indent="0">
              <a:buNone/>
            </a:pPr>
            <a:endParaRPr lang="vi-VN" dirty="0"/>
          </a:p>
        </p:txBody>
      </p:sp>
    </p:spTree>
    <p:extLst>
      <p:ext uri="{BB962C8B-B14F-4D97-AF65-F5344CB8AC3E}">
        <p14:creationId xmlns:p14="http://schemas.microsoft.com/office/powerpoint/2010/main" val="1301613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60648"/>
            <a:ext cx="4474840" cy="778098"/>
          </a:xfrm>
          <a:solidFill>
            <a:srgbClr val="FFFF00"/>
          </a:solidFill>
        </p:spPr>
        <p:txBody>
          <a:bodyPr/>
          <a:lstStyle/>
          <a:p>
            <a:r>
              <a:rPr lang="vi-VN" b="1" dirty="0"/>
              <a:t>3 Cuộn cảm</a:t>
            </a:r>
          </a:p>
        </p:txBody>
      </p:sp>
      <p:sp>
        <p:nvSpPr>
          <p:cNvPr id="3" name="Content Placeholder 2"/>
          <p:cNvSpPr>
            <a:spLocks noGrp="1"/>
          </p:cNvSpPr>
          <p:nvPr>
            <p:ph idx="1"/>
          </p:nvPr>
        </p:nvSpPr>
        <p:spPr>
          <a:xfrm>
            <a:off x="457200" y="980729"/>
            <a:ext cx="8229600" cy="720080"/>
          </a:xfrm>
        </p:spPr>
        <p:txBody>
          <a:bodyPr>
            <a:normAutofit/>
          </a:bodyPr>
          <a:lstStyle/>
          <a:p>
            <a:pPr marL="0" indent="0">
              <a:buNone/>
            </a:pPr>
            <a:r>
              <a:rPr lang="vi-VN" b="1" dirty="0" smtClean="0"/>
              <a:t>3.2. </a:t>
            </a:r>
            <a:r>
              <a:rPr lang="vi-VN" b="1" dirty="0"/>
              <a:t>Cấu tạo</a:t>
            </a:r>
          </a:p>
        </p:txBody>
      </p:sp>
      <p:pic>
        <p:nvPicPr>
          <p:cNvPr id="4" name="Picture 3"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28800"/>
            <a:ext cx="5904656" cy="4176464"/>
          </a:xfrm>
          <a:prstGeom prst="rect">
            <a:avLst/>
          </a:prstGeom>
          <a:noFill/>
          <a:ln>
            <a:noFill/>
          </a:ln>
        </p:spPr>
      </p:pic>
    </p:spTree>
    <p:extLst>
      <p:ext uri="{BB962C8B-B14F-4D97-AF65-F5344CB8AC3E}">
        <p14:creationId xmlns:p14="http://schemas.microsoft.com/office/powerpoint/2010/main" val="3696775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60648"/>
            <a:ext cx="4474840" cy="778098"/>
          </a:xfrm>
          <a:solidFill>
            <a:srgbClr val="FFFF00"/>
          </a:solidFill>
        </p:spPr>
        <p:txBody>
          <a:bodyPr/>
          <a:lstStyle/>
          <a:p>
            <a:r>
              <a:rPr lang="vi-VN" b="1" dirty="0"/>
              <a:t>3 Cuộn cảm</a:t>
            </a:r>
          </a:p>
        </p:txBody>
      </p:sp>
      <p:sp>
        <p:nvSpPr>
          <p:cNvPr id="3" name="Content Placeholder 2"/>
          <p:cNvSpPr>
            <a:spLocks noGrp="1"/>
          </p:cNvSpPr>
          <p:nvPr>
            <p:ph idx="1"/>
          </p:nvPr>
        </p:nvSpPr>
        <p:spPr>
          <a:xfrm>
            <a:off x="457200" y="980728"/>
            <a:ext cx="8229600" cy="5145435"/>
          </a:xfrm>
        </p:spPr>
        <p:txBody>
          <a:bodyPr>
            <a:normAutofit/>
          </a:bodyPr>
          <a:lstStyle/>
          <a:p>
            <a:pPr marL="0" indent="0">
              <a:buNone/>
            </a:pPr>
            <a:r>
              <a:rPr lang="vi-VN" b="1" dirty="0" smtClean="0"/>
              <a:t>3.3. Giá trị điện cảm</a:t>
            </a:r>
            <a:endParaRPr lang="vi-VN" b="1" dirty="0"/>
          </a:p>
          <a:p>
            <a:pPr marL="0" indent="0">
              <a:buNone/>
            </a:pPr>
            <a:endParaRPr lang="vi-VN" dirty="0"/>
          </a:p>
        </p:txBody>
      </p:sp>
      <p:pic>
        <p:nvPicPr>
          <p:cNvPr id="4" name="Picture 3"/>
          <p:cNvPicPr/>
          <p:nvPr/>
        </p:nvPicPr>
        <p:blipFill>
          <a:blip r:embed="rId2"/>
          <a:stretch>
            <a:fillRect/>
          </a:stretch>
        </p:blipFill>
        <p:spPr>
          <a:xfrm>
            <a:off x="827584" y="1772816"/>
            <a:ext cx="2752725" cy="885825"/>
          </a:xfrm>
          <a:prstGeom prst="rect">
            <a:avLst/>
          </a:prstGeom>
        </p:spPr>
      </p:pic>
      <p:pic>
        <p:nvPicPr>
          <p:cNvPr id="5" name="Picture 4"/>
          <p:cNvPicPr/>
          <p:nvPr/>
        </p:nvPicPr>
        <p:blipFill>
          <a:blip r:embed="rId3"/>
          <a:stretch>
            <a:fillRect/>
          </a:stretch>
        </p:blipFill>
        <p:spPr>
          <a:xfrm>
            <a:off x="4989426" y="1772816"/>
            <a:ext cx="1670806" cy="720080"/>
          </a:xfrm>
          <a:prstGeom prst="rect">
            <a:avLst/>
          </a:prstGeom>
        </p:spPr>
      </p:pic>
      <p:pic>
        <p:nvPicPr>
          <p:cNvPr id="6" name="Picture 5"/>
          <p:cNvPicPr/>
          <p:nvPr/>
        </p:nvPicPr>
        <p:blipFill>
          <a:blip r:embed="rId4"/>
          <a:stretch>
            <a:fillRect/>
          </a:stretch>
        </p:blipFill>
        <p:spPr>
          <a:xfrm>
            <a:off x="827584" y="3401878"/>
            <a:ext cx="3771900" cy="2514600"/>
          </a:xfrm>
          <a:prstGeom prst="rect">
            <a:avLst/>
          </a:prstGeom>
        </p:spPr>
      </p:pic>
      <p:pic>
        <p:nvPicPr>
          <p:cNvPr id="7" name="Picture 6"/>
          <p:cNvPicPr/>
          <p:nvPr/>
        </p:nvPicPr>
        <p:blipFill>
          <a:blip r:embed="rId5"/>
          <a:stretch>
            <a:fillRect/>
          </a:stretch>
        </p:blipFill>
        <p:spPr>
          <a:xfrm>
            <a:off x="5286666" y="3723790"/>
            <a:ext cx="2165654" cy="785329"/>
          </a:xfrm>
          <a:prstGeom prst="rect">
            <a:avLst/>
          </a:prstGeom>
        </p:spPr>
      </p:pic>
    </p:spTree>
    <p:extLst>
      <p:ext uri="{BB962C8B-B14F-4D97-AF65-F5344CB8AC3E}">
        <p14:creationId xmlns:p14="http://schemas.microsoft.com/office/powerpoint/2010/main" val="1301613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60648"/>
            <a:ext cx="4474840" cy="778098"/>
          </a:xfrm>
          <a:solidFill>
            <a:srgbClr val="FFFF00"/>
          </a:solidFill>
        </p:spPr>
        <p:txBody>
          <a:bodyPr/>
          <a:lstStyle/>
          <a:p>
            <a:r>
              <a:rPr lang="vi-VN" b="1" dirty="0"/>
              <a:t>3 Cuộn cảm</a:t>
            </a:r>
          </a:p>
        </p:txBody>
      </p:sp>
      <p:sp>
        <p:nvSpPr>
          <p:cNvPr id="3" name="Content Placeholder 2"/>
          <p:cNvSpPr>
            <a:spLocks noGrp="1"/>
          </p:cNvSpPr>
          <p:nvPr>
            <p:ph idx="1"/>
          </p:nvPr>
        </p:nvSpPr>
        <p:spPr>
          <a:xfrm>
            <a:off x="457200" y="980729"/>
            <a:ext cx="8229600" cy="720080"/>
          </a:xfrm>
        </p:spPr>
        <p:txBody>
          <a:bodyPr>
            <a:normAutofit/>
          </a:bodyPr>
          <a:lstStyle/>
          <a:p>
            <a:pPr marL="0" indent="0">
              <a:buNone/>
            </a:pPr>
            <a:r>
              <a:rPr lang="vi-VN" b="1" dirty="0" smtClean="0"/>
              <a:t>3.3. Giá trị điện cảm</a:t>
            </a:r>
            <a:endParaRPr lang="vi-VN" b="1" dirty="0"/>
          </a:p>
          <a:p>
            <a:pPr marL="0" indent="0">
              <a:buNone/>
            </a:pPr>
            <a:endParaRPr lang="vi-VN" dirty="0"/>
          </a:p>
        </p:txBody>
      </p:sp>
      <p:pic>
        <p:nvPicPr>
          <p:cNvPr id="4" name="Picture 3"/>
          <p:cNvPicPr/>
          <p:nvPr/>
        </p:nvPicPr>
        <p:blipFill>
          <a:blip r:embed="rId2"/>
          <a:stretch>
            <a:fillRect/>
          </a:stretch>
        </p:blipFill>
        <p:spPr>
          <a:xfrm>
            <a:off x="1331640" y="1988840"/>
            <a:ext cx="1438275" cy="1695450"/>
          </a:xfrm>
          <a:prstGeom prst="rect">
            <a:avLst/>
          </a:prstGeom>
        </p:spPr>
      </p:pic>
      <p:pic>
        <p:nvPicPr>
          <p:cNvPr id="5" name="Picture 4"/>
          <p:cNvPicPr/>
          <p:nvPr/>
        </p:nvPicPr>
        <p:blipFill>
          <a:blip r:embed="rId3"/>
          <a:stretch>
            <a:fillRect/>
          </a:stretch>
        </p:blipFill>
        <p:spPr>
          <a:xfrm>
            <a:off x="3203848" y="1988839"/>
            <a:ext cx="4896544" cy="847725"/>
          </a:xfrm>
          <a:prstGeom prst="rect">
            <a:avLst/>
          </a:prstGeom>
        </p:spPr>
      </p:pic>
      <p:pic>
        <p:nvPicPr>
          <p:cNvPr id="6" name="Picture 5"/>
          <p:cNvPicPr/>
          <p:nvPr/>
        </p:nvPicPr>
        <p:blipFill>
          <a:blip r:embed="rId4"/>
          <a:stretch>
            <a:fillRect/>
          </a:stretch>
        </p:blipFill>
        <p:spPr>
          <a:xfrm>
            <a:off x="755576" y="3933056"/>
            <a:ext cx="2808312" cy="2088232"/>
          </a:xfrm>
          <a:prstGeom prst="rect">
            <a:avLst/>
          </a:prstGeom>
        </p:spPr>
      </p:pic>
      <p:pic>
        <p:nvPicPr>
          <p:cNvPr id="7" name="Picture 6"/>
          <p:cNvPicPr/>
          <p:nvPr/>
        </p:nvPicPr>
        <p:blipFill>
          <a:blip r:embed="rId5"/>
          <a:stretch>
            <a:fillRect/>
          </a:stretch>
        </p:blipFill>
        <p:spPr>
          <a:xfrm>
            <a:off x="4283968" y="3684290"/>
            <a:ext cx="2480008" cy="788826"/>
          </a:xfrm>
          <a:prstGeom prst="rect">
            <a:avLst/>
          </a:prstGeom>
        </p:spPr>
      </p:pic>
      <p:sp>
        <p:nvSpPr>
          <p:cNvPr id="8" name="Rectangle 7"/>
          <p:cNvSpPr/>
          <p:nvPr/>
        </p:nvSpPr>
        <p:spPr>
          <a:xfrm>
            <a:off x="3707904" y="4438796"/>
            <a:ext cx="4572000" cy="400110"/>
          </a:xfrm>
          <a:prstGeom prst="rect">
            <a:avLst/>
          </a:prstGeom>
        </p:spPr>
        <p:txBody>
          <a:bodyPr>
            <a:spAutoFit/>
          </a:bodyPr>
          <a:lstStyle/>
          <a:p>
            <a:pPr indent="457200">
              <a:spcAft>
                <a:spcPts val="0"/>
              </a:spcAft>
            </a:pPr>
            <a:r>
              <a:rPr lang="en-US" sz="2000" dirty="0" err="1" smtClean="0">
                <a:effectLst/>
                <a:latin typeface="Times New Roman"/>
                <a:ea typeface="Times New Roman"/>
              </a:rPr>
              <a:t>Nếu</a:t>
            </a:r>
            <a:r>
              <a:rPr lang="en-US" sz="2000" dirty="0" smtClean="0">
                <a:effectLst/>
                <a:latin typeface="Times New Roman"/>
                <a:ea typeface="Times New Roman"/>
              </a:rPr>
              <a:t> </a:t>
            </a:r>
            <a:r>
              <a:rPr lang="en-US" sz="2000" dirty="0" err="1">
                <a:effectLst/>
                <a:latin typeface="Times New Roman"/>
                <a:ea typeface="Times New Roman"/>
              </a:rPr>
              <a:t>không</a:t>
            </a:r>
            <a:r>
              <a:rPr lang="en-US" sz="2000" dirty="0">
                <a:effectLst/>
                <a:latin typeface="Times New Roman"/>
                <a:ea typeface="Times New Roman"/>
              </a:rPr>
              <a:t> </a:t>
            </a:r>
            <a:r>
              <a:rPr lang="en-US" sz="2000" dirty="0" err="1">
                <a:effectLst/>
                <a:latin typeface="Times New Roman"/>
                <a:ea typeface="Times New Roman"/>
              </a:rPr>
              <a:t>có</a:t>
            </a:r>
            <a:r>
              <a:rPr lang="en-US" sz="2000" dirty="0">
                <a:effectLst/>
                <a:latin typeface="Times New Roman"/>
                <a:ea typeface="Times New Roman"/>
              </a:rPr>
              <a:t> </a:t>
            </a:r>
            <a:r>
              <a:rPr lang="en-US" sz="2000" dirty="0" err="1">
                <a:effectLst/>
                <a:latin typeface="Times New Roman"/>
                <a:ea typeface="Times New Roman"/>
              </a:rPr>
              <a:t>khe</a:t>
            </a:r>
            <a:r>
              <a:rPr lang="en-US" sz="2000" dirty="0">
                <a:effectLst/>
                <a:latin typeface="Times New Roman"/>
                <a:ea typeface="Times New Roman"/>
              </a:rPr>
              <a:t> </a:t>
            </a:r>
            <a:r>
              <a:rPr lang="en-US" sz="2000" dirty="0" err="1">
                <a:effectLst/>
                <a:latin typeface="Times New Roman"/>
                <a:ea typeface="Times New Roman"/>
              </a:rPr>
              <a:t>hở</a:t>
            </a:r>
            <a:r>
              <a:rPr lang="en-US" sz="2000" dirty="0" smtClean="0">
                <a:effectLst/>
                <a:latin typeface="Times New Roman"/>
                <a:ea typeface="Times New Roman"/>
              </a:rPr>
              <a:t>:</a:t>
            </a:r>
            <a:endParaRPr lang="en-US" sz="2000" dirty="0" smtClean="0">
              <a:latin typeface="Times New Roman"/>
              <a:ea typeface="Times New Roman"/>
            </a:endParaRPr>
          </a:p>
        </p:txBody>
      </p:sp>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3968" y="4992127"/>
            <a:ext cx="1813680" cy="85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4688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60648"/>
            <a:ext cx="4474840" cy="778098"/>
          </a:xfrm>
          <a:solidFill>
            <a:srgbClr val="FFFF00"/>
          </a:solidFill>
        </p:spPr>
        <p:txBody>
          <a:bodyPr/>
          <a:lstStyle/>
          <a:p>
            <a:r>
              <a:rPr lang="vi-VN" b="1" dirty="0"/>
              <a:t>3 Cuộn cảm</a:t>
            </a:r>
          </a:p>
        </p:txBody>
      </p:sp>
      <p:sp>
        <p:nvSpPr>
          <p:cNvPr id="3" name="Content Placeholder 2"/>
          <p:cNvSpPr>
            <a:spLocks noGrp="1"/>
          </p:cNvSpPr>
          <p:nvPr>
            <p:ph idx="1"/>
          </p:nvPr>
        </p:nvSpPr>
        <p:spPr>
          <a:xfrm>
            <a:off x="457200" y="980728"/>
            <a:ext cx="8229600" cy="5145435"/>
          </a:xfrm>
        </p:spPr>
        <p:txBody>
          <a:bodyPr>
            <a:normAutofit/>
          </a:bodyPr>
          <a:lstStyle/>
          <a:p>
            <a:pPr marL="0" indent="0">
              <a:buNone/>
            </a:pPr>
            <a:r>
              <a:rPr lang="vi-VN" b="1" dirty="0" smtClean="0"/>
              <a:t>3.4. </a:t>
            </a:r>
            <a:r>
              <a:rPr lang="vi-VN" b="1" dirty="0"/>
              <a:t>Tính chất nạp, xả của cuộn cảm</a:t>
            </a:r>
          </a:p>
          <a:p>
            <a:pPr marL="0" indent="0">
              <a:buNone/>
            </a:pPr>
            <a:r>
              <a:rPr lang="vi-VN" dirty="0"/>
              <a:t> </a:t>
            </a:r>
            <a:r>
              <a:rPr lang="vi-VN" sz="2400" dirty="0"/>
              <a:t>Cuộn dây nạp năng lượng : Khi cho một dòng điện chạy qua cuộn dây, cuộn dây nạp một năng lượng dưới dạng từ trường được tính theo công thức</a:t>
            </a:r>
          </a:p>
          <a:p>
            <a:pPr marL="0" indent="0">
              <a:buNone/>
            </a:pPr>
            <a:r>
              <a:rPr lang="vi-VN" sz="2400" dirty="0"/>
              <a:t>W = L.I</a:t>
            </a:r>
            <a:r>
              <a:rPr lang="vi-VN" sz="2400" baseline="30000" dirty="0"/>
              <a:t>2</a:t>
            </a:r>
            <a:r>
              <a:rPr lang="vi-VN" sz="2400" dirty="0"/>
              <a:t> / 2</a:t>
            </a:r>
          </a:p>
          <a:p>
            <a:pPr marL="0" indent="0">
              <a:buNone/>
            </a:pPr>
            <a:r>
              <a:rPr lang="en-US" sz="2400" dirty="0" err="1"/>
              <a:t>Trong</a:t>
            </a:r>
            <a:r>
              <a:rPr lang="en-US" sz="2400" dirty="0"/>
              <a:t> </a:t>
            </a:r>
            <a:r>
              <a:rPr lang="en-US" sz="2400" dirty="0" err="1"/>
              <a:t>đó</a:t>
            </a:r>
            <a:r>
              <a:rPr lang="en-US" sz="2400" dirty="0"/>
              <a:t>:</a:t>
            </a:r>
            <a:endParaRPr lang="vi-VN" sz="2400" dirty="0"/>
          </a:p>
          <a:p>
            <a:pPr marL="0" indent="0">
              <a:buNone/>
            </a:pPr>
            <a:r>
              <a:rPr lang="vi-VN" sz="2400" dirty="0"/>
              <a:t>– W : năng lượng ( June )</a:t>
            </a:r>
          </a:p>
          <a:p>
            <a:pPr marL="0" indent="0">
              <a:buNone/>
            </a:pPr>
            <a:r>
              <a:rPr lang="vi-VN" sz="2400" dirty="0"/>
              <a:t>– L : hệ số tự cảm ( H )</a:t>
            </a:r>
          </a:p>
          <a:p>
            <a:pPr marL="0" indent="0">
              <a:buNone/>
            </a:pPr>
            <a:r>
              <a:rPr lang="vi-VN" sz="2400" dirty="0"/>
              <a:t>– I : dòng điện.</a:t>
            </a:r>
          </a:p>
          <a:p>
            <a:pPr marL="0" indent="0">
              <a:buNone/>
            </a:pPr>
            <a:endParaRPr lang="vi-VN" dirty="0"/>
          </a:p>
        </p:txBody>
      </p:sp>
    </p:spTree>
    <p:extLst>
      <p:ext uri="{BB962C8B-B14F-4D97-AF65-F5344CB8AC3E}">
        <p14:creationId xmlns:p14="http://schemas.microsoft.com/office/powerpoint/2010/main" val="24846887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60648"/>
            <a:ext cx="4474840" cy="778098"/>
          </a:xfrm>
          <a:solidFill>
            <a:srgbClr val="FFFF00"/>
          </a:solidFill>
        </p:spPr>
        <p:txBody>
          <a:bodyPr/>
          <a:lstStyle/>
          <a:p>
            <a:r>
              <a:rPr lang="vi-VN" b="1" dirty="0"/>
              <a:t>3 Cuộn cảm</a:t>
            </a:r>
          </a:p>
        </p:txBody>
      </p:sp>
      <p:sp>
        <p:nvSpPr>
          <p:cNvPr id="3" name="Content Placeholder 2"/>
          <p:cNvSpPr>
            <a:spLocks noGrp="1"/>
          </p:cNvSpPr>
          <p:nvPr>
            <p:ph idx="1"/>
          </p:nvPr>
        </p:nvSpPr>
        <p:spPr>
          <a:xfrm>
            <a:off x="467544" y="980728"/>
            <a:ext cx="8229600" cy="720080"/>
          </a:xfrm>
        </p:spPr>
        <p:txBody>
          <a:bodyPr>
            <a:normAutofit/>
          </a:bodyPr>
          <a:lstStyle/>
          <a:p>
            <a:pPr marL="0" indent="0">
              <a:buNone/>
            </a:pPr>
            <a:r>
              <a:rPr lang="vi-VN" b="1" dirty="0" smtClean="0"/>
              <a:t>3.5. </a:t>
            </a:r>
            <a:r>
              <a:rPr lang="vi-VN" b="1" dirty="0"/>
              <a:t>Đo giá trị điện cảm</a:t>
            </a:r>
          </a:p>
        </p:txBody>
      </p:sp>
      <p:sp>
        <p:nvSpPr>
          <p:cNvPr id="5" name="Content Placeholder 2"/>
          <p:cNvSpPr txBox="1">
            <a:spLocks/>
          </p:cNvSpPr>
          <p:nvPr/>
        </p:nvSpPr>
        <p:spPr>
          <a:xfrm>
            <a:off x="467544" y="1628800"/>
            <a:ext cx="822960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AutoNum type="arabicPlain"/>
            </a:pPr>
            <a:r>
              <a:rPr lang="vi-VN" dirty="0" smtClean="0"/>
              <a:t>Phương </a:t>
            </a:r>
            <a:r>
              <a:rPr lang="vi-VN" dirty="0"/>
              <a:t>pháp đo gián </a:t>
            </a:r>
            <a:r>
              <a:rPr lang="vi-VN" dirty="0" smtClean="0"/>
              <a:t>tiếp</a:t>
            </a:r>
          </a:p>
          <a:p>
            <a:pPr marL="0" indent="0">
              <a:buNone/>
            </a:pPr>
            <a:r>
              <a:rPr lang="vi-VN" dirty="0" smtClean="0"/>
              <a:t>Đo </a:t>
            </a:r>
            <a:r>
              <a:rPr lang="vi-VN" dirty="0"/>
              <a:t>giá trị điện trở thuần của cuộn dây  R</a:t>
            </a:r>
            <a:r>
              <a:rPr lang="vi-VN" baseline="-25000" dirty="0"/>
              <a:t>L</a:t>
            </a:r>
            <a:r>
              <a:rPr lang="vi-VN" dirty="0"/>
              <a:t> = </a:t>
            </a:r>
            <a:r>
              <a:rPr lang="vi-VN" dirty="0" smtClean="0"/>
              <a:t>U</a:t>
            </a:r>
            <a:r>
              <a:rPr lang="vi-VN" baseline="-25000" dirty="0" smtClean="0"/>
              <a:t>DC</a:t>
            </a:r>
            <a:r>
              <a:rPr lang="vi-VN" dirty="0" smtClean="0"/>
              <a:t>/I</a:t>
            </a:r>
            <a:r>
              <a:rPr lang="vi-VN" baseline="-25000" dirty="0" smtClean="0"/>
              <a:t>DC</a:t>
            </a:r>
            <a:endParaRPr lang="vi-VN" dirty="0" smtClean="0"/>
          </a:p>
          <a:p>
            <a:pPr marL="0" indent="0">
              <a:buNone/>
            </a:pPr>
            <a:r>
              <a:rPr lang="vi-VN" dirty="0" smtClean="0"/>
              <a:t>Đo tổng trở xoay chiều: Z</a:t>
            </a:r>
            <a:r>
              <a:rPr lang="vi-VN" baseline="-25000" dirty="0" smtClean="0"/>
              <a:t>L</a:t>
            </a:r>
            <a:r>
              <a:rPr lang="vi-VN" dirty="0" smtClean="0"/>
              <a:t>= U</a:t>
            </a:r>
            <a:r>
              <a:rPr lang="vi-VN" baseline="-25000" dirty="0" smtClean="0"/>
              <a:t>AC</a:t>
            </a:r>
            <a:r>
              <a:rPr lang="vi-VN" dirty="0" smtClean="0"/>
              <a:t>/I</a:t>
            </a:r>
            <a:r>
              <a:rPr lang="vi-VN" baseline="-25000" dirty="0" smtClean="0"/>
              <a:t>AC</a:t>
            </a:r>
            <a:endParaRPr lang="vi-VN" dirty="0" smtClean="0"/>
          </a:p>
          <a:p>
            <a:pPr marL="0" indent="0">
              <a:buNone/>
            </a:pPr>
            <a:r>
              <a:rPr lang="vi-VN" dirty="0" smtClean="0"/>
              <a:t>Tính X</a:t>
            </a:r>
            <a:r>
              <a:rPr lang="vi-VN" baseline="-25000" dirty="0" smtClean="0"/>
              <a:t>L</a:t>
            </a:r>
            <a:r>
              <a:rPr lang="vi-VN" dirty="0" smtClean="0"/>
              <a:t>=</a:t>
            </a:r>
            <a:endParaRPr lang="vi-VN" baseline="-25000" dirty="0" smtClean="0"/>
          </a:p>
          <a:p>
            <a:pPr marL="0" indent="0">
              <a:buNone/>
            </a:pPr>
            <a:r>
              <a:rPr lang="vi-VN" dirty="0" smtClean="0"/>
              <a:t>          L =  </a:t>
            </a:r>
            <a:endParaRPr lang="vi-VN"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868092"/>
            <a:ext cx="5509120" cy="40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4509120"/>
            <a:ext cx="6048672" cy="456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928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340783" y="260648"/>
            <a:ext cx="4274244" cy="817562"/>
          </a:xfrm>
          <a:solidFill>
            <a:srgbClr val="FFFF00"/>
          </a:solidFill>
        </p:spPr>
        <p:txBody>
          <a:bodyPr/>
          <a:lstStyle/>
          <a:p>
            <a:pPr eaLnBrk="1" hangingPunct="1"/>
            <a:r>
              <a:rPr lang="en-US" b="1" dirty="0" smtClean="0">
                <a:solidFill>
                  <a:srgbClr val="009900"/>
                </a:solidFill>
                <a:latin typeface="Times New Roman" pitchFamily="18" charset="0"/>
                <a:cs typeface="Times New Roman" pitchFamily="18" charset="0"/>
              </a:rPr>
              <a:t>1. </a:t>
            </a:r>
            <a:r>
              <a:rPr lang="en-US" b="1" dirty="0" err="1" smtClean="0">
                <a:solidFill>
                  <a:srgbClr val="009900"/>
                </a:solidFill>
                <a:latin typeface="Times New Roman" pitchFamily="18" charset="0"/>
                <a:cs typeface="Times New Roman" pitchFamily="18" charset="0"/>
              </a:rPr>
              <a:t>Khái</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quát</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901700"/>
          </a:xfrm>
        </p:spPr>
        <p:txBody>
          <a:bodyPr/>
          <a:lstStyle/>
          <a:p>
            <a:pPr eaLnBrk="1" hangingPunct="1">
              <a:buFontTx/>
              <a:buNone/>
            </a:pPr>
            <a:r>
              <a:rPr lang="vi-VN" dirty="0" smtClean="0">
                <a:solidFill>
                  <a:srgbClr val="0000CC"/>
                </a:solidFill>
                <a:latin typeface="Times New Roman" pitchFamily="18" charset="0"/>
                <a:cs typeface="Times New Roman" pitchFamily="18" charset="0"/>
              </a:rPr>
              <a:t>Khái quát chung</a:t>
            </a:r>
            <a:endParaRPr lang="en-US" dirty="0" smtClean="0">
              <a:solidFill>
                <a:srgbClr val="0000CC"/>
              </a:solidFill>
              <a:latin typeface="Times New Roman" pitchFamily="18" charset="0"/>
              <a:cs typeface="Times New Roman" pitchFamily="18" charset="0"/>
            </a:endParaRPr>
          </a:p>
        </p:txBody>
      </p:sp>
      <p:sp>
        <p:nvSpPr>
          <p:cNvPr id="4" name="Rectangle 3"/>
          <p:cNvSpPr txBox="1">
            <a:spLocks noChangeArrowheads="1"/>
          </p:cNvSpPr>
          <p:nvPr/>
        </p:nvSpPr>
        <p:spPr bwMode="auto">
          <a:xfrm>
            <a:off x="471055" y="1846118"/>
            <a:ext cx="8013700" cy="415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vi-VN" sz="2800" b="1" dirty="0">
                <a:hlinkClick r:id="rId2"/>
              </a:rPr>
              <a:t>Linh kiện điện tử thụ động</a:t>
            </a:r>
            <a:r>
              <a:rPr lang="vi-VN" sz="2800" dirty="0"/>
              <a:t> là linh kiện không thể phát năng lượng vào trong các mạch mà chúng được kết nối</a:t>
            </a:r>
            <a:r>
              <a:rPr lang="en-US" sz="2800" dirty="0"/>
              <a:t>, </a:t>
            </a:r>
            <a:r>
              <a:rPr lang="en-US" sz="2800" dirty="0" err="1"/>
              <a:t>chúng</a:t>
            </a:r>
            <a:r>
              <a:rPr lang="vi-VN" sz="2800" dirty="0"/>
              <a:t> là linh kiện có thể hoạt động mà không cần cung </a:t>
            </a:r>
            <a:r>
              <a:rPr lang="vi-VN" sz="2800" dirty="0" smtClean="0"/>
              <a:t>cấp nguồn điện</a:t>
            </a:r>
            <a:r>
              <a:rPr lang="en-US" sz="2800" dirty="0" smtClean="0"/>
              <a:t>. </a:t>
            </a:r>
            <a:r>
              <a:rPr lang="en-US" sz="2800" dirty="0" err="1"/>
              <a:t>Các</a:t>
            </a:r>
            <a:r>
              <a:rPr lang="en-US" sz="2800" dirty="0"/>
              <a:t> </a:t>
            </a:r>
            <a:r>
              <a:rPr lang="en-US" sz="2800" dirty="0" err="1"/>
              <a:t>linh</a:t>
            </a:r>
            <a:r>
              <a:rPr lang="en-US" sz="2800" dirty="0"/>
              <a:t> </a:t>
            </a:r>
            <a:r>
              <a:rPr lang="en-US" sz="2800" dirty="0" err="1"/>
              <a:t>kiện</a:t>
            </a:r>
            <a:r>
              <a:rPr lang="en-US" sz="2800" dirty="0"/>
              <a:t> </a:t>
            </a:r>
            <a:r>
              <a:rPr lang="en-US" sz="2800" dirty="0" err="1"/>
              <a:t>đó</a:t>
            </a:r>
            <a:r>
              <a:rPr lang="en-US" sz="2800" dirty="0"/>
              <a:t> </a:t>
            </a:r>
            <a:r>
              <a:rPr lang="en-US" sz="2800" dirty="0" err="1"/>
              <a:t>là</a:t>
            </a:r>
            <a:r>
              <a:rPr lang="en-US" sz="2800" dirty="0"/>
              <a:t>:</a:t>
            </a:r>
            <a:endParaRPr lang="vi-VN" sz="2800" dirty="0"/>
          </a:p>
          <a:p>
            <a:pPr lvl="0"/>
            <a:r>
              <a:rPr lang="en-US" sz="2800" dirty="0" err="1">
                <a:hlinkClick r:id="rId3" tooltip="Điện trở"/>
              </a:rPr>
              <a:t>Điện</a:t>
            </a:r>
            <a:r>
              <a:rPr lang="en-US" sz="2800" dirty="0">
                <a:hlinkClick r:id="rId3" tooltip="Điện trở"/>
              </a:rPr>
              <a:t> </a:t>
            </a:r>
            <a:r>
              <a:rPr lang="en-US" sz="2800" dirty="0" err="1">
                <a:hlinkClick r:id="rId3" tooltip="Điện trở"/>
              </a:rPr>
              <a:t>trở</a:t>
            </a:r>
            <a:endParaRPr lang="vi-VN" sz="2800" dirty="0"/>
          </a:p>
          <a:p>
            <a:pPr lvl="0"/>
            <a:r>
              <a:rPr lang="en-US" sz="2800" dirty="0" err="1">
                <a:hlinkClick r:id="rId4" tooltip="Tụ điện"/>
              </a:rPr>
              <a:t>Tụ</a:t>
            </a:r>
            <a:r>
              <a:rPr lang="en-US" sz="2800" dirty="0">
                <a:hlinkClick r:id="rId4" tooltip="Tụ điện"/>
              </a:rPr>
              <a:t> </a:t>
            </a:r>
            <a:r>
              <a:rPr lang="en-US" sz="2800" dirty="0" err="1">
                <a:hlinkClick r:id="rId4" tooltip="Tụ điện"/>
              </a:rPr>
              <a:t>điện</a:t>
            </a:r>
            <a:endParaRPr lang="vi-VN" sz="2800" dirty="0"/>
          </a:p>
          <a:p>
            <a:r>
              <a:rPr lang="en-US" sz="2800" dirty="0" err="1">
                <a:hlinkClick r:id="rId5" tooltip="Cuộn cảm"/>
              </a:rPr>
              <a:t>Cuộn</a:t>
            </a:r>
            <a:r>
              <a:rPr lang="en-US" sz="2800" dirty="0">
                <a:hlinkClick r:id="rId5" tooltip="Cuộn cảm"/>
              </a:rPr>
              <a:t> </a:t>
            </a:r>
            <a:r>
              <a:rPr lang="en-US" sz="2800" dirty="0" err="1">
                <a:hlinkClick r:id="rId5" tooltip="Cuộn cảm"/>
              </a:rPr>
              <a:t>cảm</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519010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60648"/>
            <a:ext cx="4474840" cy="778098"/>
          </a:xfrm>
          <a:solidFill>
            <a:srgbClr val="FFFF00"/>
          </a:solidFill>
        </p:spPr>
        <p:txBody>
          <a:bodyPr/>
          <a:lstStyle/>
          <a:p>
            <a:r>
              <a:rPr lang="vi-VN" b="1" dirty="0"/>
              <a:t>3 Cuộn cảm</a:t>
            </a:r>
          </a:p>
        </p:txBody>
      </p:sp>
      <p:sp>
        <p:nvSpPr>
          <p:cNvPr id="3" name="Content Placeholder 2"/>
          <p:cNvSpPr>
            <a:spLocks noGrp="1"/>
          </p:cNvSpPr>
          <p:nvPr>
            <p:ph idx="1"/>
          </p:nvPr>
        </p:nvSpPr>
        <p:spPr>
          <a:xfrm>
            <a:off x="467544" y="980728"/>
            <a:ext cx="8229600" cy="720080"/>
          </a:xfrm>
        </p:spPr>
        <p:txBody>
          <a:bodyPr>
            <a:normAutofit/>
          </a:bodyPr>
          <a:lstStyle/>
          <a:p>
            <a:pPr marL="0" indent="0">
              <a:buNone/>
            </a:pPr>
            <a:r>
              <a:rPr lang="vi-VN" b="1" dirty="0" smtClean="0"/>
              <a:t>3.5. </a:t>
            </a:r>
            <a:r>
              <a:rPr lang="vi-VN" b="1" dirty="0"/>
              <a:t>Đo giá trị điện cảm</a:t>
            </a:r>
          </a:p>
        </p:txBody>
      </p:sp>
      <p:sp>
        <p:nvSpPr>
          <p:cNvPr id="5" name="Content Placeholder 2"/>
          <p:cNvSpPr txBox="1">
            <a:spLocks/>
          </p:cNvSpPr>
          <p:nvPr/>
        </p:nvSpPr>
        <p:spPr>
          <a:xfrm>
            <a:off x="467544" y="1628800"/>
            <a:ext cx="8229600"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AutoNum type="arabicPlain" startAt="2"/>
            </a:pPr>
            <a:r>
              <a:rPr lang="vi-VN" dirty="0" smtClean="0"/>
              <a:t>Các </a:t>
            </a:r>
            <a:r>
              <a:rPr lang="vi-VN" dirty="0"/>
              <a:t>mạch cầu đo thông số cuộn cảm </a:t>
            </a:r>
            <a:endParaRPr lang="vi-VN" dirty="0" smtClean="0"/>
          </a:p>
          <a:p>
            <a:pPr marL="0" indent="0">
              <a:buNone/>
            </a:pPr>
            <a:endParaRPr lang="vi-VN"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5252269" y="2492896"/>
            <a:ext cx="3444875" cy="2711450"/>
          </a:xfrm>
          <a:prstGeom prst="rect">
            <a:avLst/>
          </a:prstGeom>
          <a:noFill/>
          <a:ln>
            <a:noFill/>
          </a:ln>
        </p:spPr>
      </p:pic>
      <p:sp>
        <p:nvSpPr>
          <p:cNvPr id="9" name="Content Placeholder 2"/>
          <p:cNvSpPr txBox="1">
            <a:spLocks/>
          </p:cNvSpPr>
          <p:nvPr/>
        </p:nvSpPr>
        <p:spPr>
          <a:xfrm>
            <a:off x="467544" y="2534477"/>
            <a:ext cx="8229600"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dirty="0" smtClean="0"/>
              <a:t>Mạch dùng điện cảm mẫu</a:t>
            </a:r>
            <a:endParaRPr lang="vi-VN"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398573"/>
            <a:ext cx="8281110" cy="60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157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60648"/>
            <a:ext cx="4474840" cy="778098"/>
          </a:xfrm>
          <a:solidFill>
            <a:srgbClr val="FFFF00"/>
          </a:solidFill>
        </p:spPr>
        <p:txBody>
          <a:bodyPr/>
          <a:lstStyle/>
          <a:p>
            <a:r>
              <a:rPr lang="vi-VN" b="1" dirty="0"/>
              <a:t>3 Cuộn cảm</a:t>
            </a:r>
          </a:p>
        </p:txBody>
      </p:sp>
      <p:sp>
        <p:nvSpPr>
          <p:cNvPr id="3" name="Content Placeholder 2"/>
          <p:cNvSpPr>
            <a:spLocks noGrp="1"/>
          </p:cNvSpPr>
          <p:nvPr>
            <p:ph idx="1"/>
          </p:nvPr>
        </p:nvSpPr>
        <p:spPr>
          <a:xfrm>
            <a:off x="467544" y="980728"/>
            <a:ext cx="8229600" cy="720080"/>
          </a:xfrm>
        </p:spPr>
        <p:txBody>
          <a:bodyPr>
            <a:normAutofit/>
          </a:bodyPr>
          <a:lstStyle/>
          <a:p>
            <a:pPr marL="0" indent="0">
              <a:buNone/>
            </a:pPr>
            <a:r>
              <a:rPr lang="vi-VN" b="1" dirty="0" smtClean="0"/>
              <a:t>3.5. </a:t>
            </a:r>
            <a:r>
              <a:rPr lang="vi-VN" b="1" dirty="0"/>
              <a:t>Đo giá trị điện cảm</a:t>
            </a:r>
          </a:p>
        </p:txBody>
      </p:sp>
      <p:sp>
        <p:nvSpPr>
          <p:cNvPr id="5" name="Content Placeholder 2"/>
          <p:cNvSpPr txBox="1">
            <a:spLocks/>
          </p:cNvSpPr>
          <p:nvPr/>
        </p:nvSpPr>
        <p:spPr>
          <a:xfrm>
            <a:off x="467544" y="1628800"/>
            <a:ext cx="822960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dirty="0" smtClean="0"/>
              <a:t>3. Mạch </a:t>
            </a:r>
            <a:r>
              <a:rPr lang="vi-VN" dirty="0"/>
              <a:t>cầu đo </a:t>
            </a:r>
            <a:r>
              <a:rPr lang="vi-VN" dirty="0" smtClean="0"/>
              <a:t>điện cảm maxwell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399915"/>
            <a:ext cx="344805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42" y="2734437"/>
            <a:ext cx="9135231" cy="66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77114" y="3697544"/>
            <a:ext cx="2539478" cy="461665"/>
          </a:xfrm>
          <a:prstGeom prst="rect">
            <a:avLst/>
          </a:prstGeom>
        </p:spPr>
        <p:txBody>
          <a:bodyPr wrap="none">
            <a:spAutoFit/>
          </a:bodyPr>
          <a:lstStyle/>
          <a:p>
            <a:pPr indent="457200" algn="just">
              <a:spcBef>
                <a:spcPts val="600"/>
              </a:spcBef>
              <a:spcAft>
                <a:spcPts val="0"/>
              </a:spcAft>
            </a:pPr>
            <a:r>
              <a:rPr lang="fr-FR" sz="2400" dirty="0">
                <a:latin typeface="Times New Roman"/>
                <a:ea typeface="Times New Roman"/>
              </a:rPr>
              <a:t>L</a:t>
            </a:r>
            <a:r>
              <a:rPr lang="fr-FR" sz="2400" baseline="-25000" dirty="0">
                <a:latin typeface="Times New Roman"/>
                <a:ea typeface="Times New Roman"/>
              </a:rPr>
              <a:t>X</a:t>
            </a:r>
            <a:r>
              <a:rPr lang="fr-FR" sz="2400" dirty="0">
                <a:latin typeface="Times New Roman"/>
                <a:ea typeface="Times New Roman"/>
              </a:rPr>
              <a:t>  =  C</a:t>
            </a:r>
            <a:r>
              <a:rPr lang="fr-FR" sz="2400" baseline="-25000" dirty="0">
                <a:latin typeface="Times New Roman"/>
                <a:ea typeface="Times New Roman"/>
              </a:rPr>
              <a:t>3</a:t>
            </a:r>
            <a:r>
              <a:rPr lang="fr-FR" sz="2400" dirty="0">
                <a:latin typeface="Times New Roman"/>
                <a:ea typeface="Times New Roman"/>
              </a:rPr>
              <a:t> R</a:t>
            </a:r>
            <a:r>
              <a:rPr lang="fr-FR" sz="2400" baseline="-25000" dirty="0">
                <a:latin typeface="Times New Roman"/>
                <a:ea typeface="Times New Roman"/>
              </a:rPr>
              <a:t>1</a:t>
            </a:r>
            <a:r>
              <a:rPr lang="fr-FR" sz="2400" dirty="0">
                <a:latin typeface="Times New Roman"/>
                <a:ea typeface="Times New Roman"/>
              </a:rPr>
              <a:t> R</a:t>
            </a:r>
            <a:r>
              <a:rPr lang="fr-FR" sz="2400" baseline="-25000" dirty="0">
                <a:latin typeface="Times New Roman"/>
                <a:ea typeface="Times New Roman"/>
              </a:rPr>
              <a:t>4</a:t>
            </a:r>
            <a:endParaRPr lang="vi-VN" sz="2400" dirty="0">
              <a:effectLst/>
              <a:latin typeface="Times New Roman"/>
              <a:ea typeface="Times New Roman"/>
            </a:endParaRPr>
          </a:p>
        </p:txBody>
      </p:sp>
    </p:spTree>
    <p:extLst>
      <p:ext uri="{BB962C8B-B14F-4D97-AF65-F5344CB8AC3E}">
        <p14:creationId xmlns:p14="http://schemas.microsoft.com/office/powerpoint/2010/main" val="461157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60648"/>
            <a:ext cx="4474840" cy="778098"/>
          </a:xfrm>
          <a:solidFill>
            <a:srgbClr val="FFFF00"/>
          </a:solidFill>
        </p:spPr>
        <p:txBody>
          <a:bodyPr/>
          <a:lstStyle/>
          <a:p>
            <a:r>
              <a:rPr lang="vi-VN" b="1" dirty="0"/>
              <a:t>3 Cuộn cảm</a:t>
            </a:r>
          </a:p>
        </p:txBody>
      </p:sp>
      <p:sp>
        <p:nvSpPr>
          <p:cNvPr id="3" name="Content Placeholder 2"/>
          <p:cNvSpPr>
            <a:spLocks noGrp="1"/>
          </p:cNvSpPr>
          <p:nvPr>
            <p:ph idx="1"/>
          </p:nvPr>
        </p:nvSpPr>
        <p:spPr>
          <a:xfrm>
            <a:off x="457200" y="980729"/>
            <a:ext cx="8229600" cy="720080"/>
          </a:xfrm>
        </p:spPr>
        <p:txBody>
          <a:bodyPr>
            <a:normAutofit/>
          </a:bodyPr>
          <a:lstStyle/>
          <a:p>
            <a:pPr marL="0" indent="0">
              <a:buNone/>
            </a:pPr>
            <a:r>
              <a:rPr lang="vi-VN" dirty="0" smtClean="0"/>
              <a:t>3.</a:t>
            </a:r>
            <a:r>
              <a:rPr lang="fr-FR" dirty="0" smtClean="0"/>
              <a:t>6</a:t>
            </a:r>
            <a:r>
              <a:rPr lang="vi-VN" dirty="0" smtClean="0"/>
              <a:t>.</a:t>
            </a:r>
            <a:r>
              <a:rPr lang="fr-FR" dirty="0" smtClean="0"/>
              <a:t> </a:t>
            </a:r>
            <a:r>
              <a:rPr lang="fr-FR" b="1" dirty="0" err="1"/>
              <a:t>Hư</a:t>
            </a:r>
            <a:r>
              <a:rPr lang="fr-FR" b="1" dirty="0"/>
              <a:t> </a:t>
            </a:r>
            <a:r>
              <a:rPr lang="fr-FR" b="1" dirty="0" err="1"/>
              <a:t>hỏng</a:t>
            </a:r>
            <a:r>
              <a:rPr lang="fr-FR" b="1" dirty="0"/>
              <a:t> </a:t>
            </a:r>
            <a:r>
              <a:rPr lang="fr-FR" b="1" dirty="0" err="1"/>
              <a:t>của</a:t>
            </a:r>
            <a:r>
              <a:rPr lang="fr-FR" b="1" dirty="0"/>
              <a:t> </a:t>
            </a:r>
            <a:r>
              <a:rPr lang="fr-FR" b="1" dirty="0" err="1"/>
              <a:t>cuộn</a:t>
            </a:r>
            <a:r>
              <a:rPr lang="fr-FR" b="1" dirty="0"/>
              <a:t> </a:t>
            </a:r>
            <a:r>
              <a:rPr lang="fr-FR" b="1" dirty="0" err="1"/>
              <a:t>dây</a:t>
            </a:r>
            <a:endParaRPr lang="vi-VN" b="1" dirty="0"/>
          </a:p>
        </p:txBody>
      </p:sp>
      <p:sp>
        <p:nvSpPr>
          <p:cNvPr id="4" name="Content Placeholder 2"/>
          <p:cNvSpPr txBox="1">
            <a:spLocks/>
          </p:cNvSpPr>
          <p:nvPr/>
        </p:nvSpPr>
        <p:spPr>
          <a:xfrm>
            <a:off x="395536" y="3002961"/>
            <a:ext cx="8229600" cy="3738407"/>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dirty="0"/>
              <a:t>Nguyên nhân phổ biến nhất là nhiệt bên trong là do thiếu hiểu biết về giới hạn hiệu suất tần số của thiết bị. Cuộn dây của thiết bị điện từ bị thương tổn để cho có hiệu suất tốt nhất trên một dải tần số cụ thể. Hoạt động bên ngoài phạm vi này dẫn đến quá nóng và suy giảm hiệu suất. Hoạt động ở tần số thấp hơn dải tần số thiết kế có xu hướng bão hòa lõi, trong khi hoạt động ở tần số cao hơn làm tăng tổn thất lõi</a:t>
            </a:r>
          </a:p>
        </p:txBody>
      </p:sp>
      <p:pic>
        <p:nvPicPr>
          <p:cNvPr id="5" name="Picture 4"/>
          <p:cNvPicPr/>
          <p:nvPr/>
        </p:nvPicPr>
        <p:blipFill>
          <a:blip r:embed="rId2"/>
          <a:stretch>
            <a:fillRect/>
          </a:stretch>
        </p:blipFill>
        <p:spPr>
          <a:xfrm>
            <a:off x="4860032" y="1556792"/>
            <a:ext cx="4032448" cy="1440160"/>
          </a:xfrm>
          <a:prstGeom prst="rect">
            <a:avLst/>
          </a:prstGeom>
        </p:spPr>
      </p:pic>
    </p:spTree>
    <p:extLst>
      <p:ext uri="{BB962C8B-B14F-4D97-AF65-F5344CB8AC3E}">
        <p14:creationId xmlns:p14="http://schemas.microsoft.com/office/powerpoint/2010/main" val="2713928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60648"/>
            <a:ext cx="4474840" cy="778098"/>
          </a:xfrm>
          <a:solidFill>
            <a:srgbClr val="FFFF00"/>
          </a:solidFill>
        </p:spPr>
        <p:txBody>
          <a:bodyPr/>
          <a:lstStyle/>
          <a:p>
            <a:r>
              <a:rPr lang="vi-VN" b="1" dirty="0"/>
              <a:t>3 Cuộn cảm</a:t>
            </a:r>
          </a:p>
        </p:txBody>
      </p:sp>
      <p:sp>
        <p:nvSpPr>
          <p:cNvPr id="5" name="Content Placeholder 2"/>
          <p:cNvSpPr txBox="1">
            <a:spLocks/>
          </p:cNvSpPr>
          <p:nvPr/>
        </p:nvSpPr>
        <p:spPr>
          <a:xfrm>
            <a:off x="362946" y="980728"/>
            <a:ext cx="8229600"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dirty="0" smtClean="0"/>
              <a:t>Xem xét thay đổi độ từ thẩm theo nhiệt độ</a:t>
            </a:r>
            <a:endParaRPr lang="vi-V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429000"/>
            <a:ext cx="624027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457200" y="1600201"/>
            <a:ext cx="8229600" cy="892695"/>
          </a:xfrm>
        </p:spPr>
        <p:txBody>
          <a:bodyPr>
            <a:normAutofit/>
          </a:bodyPr>
          <a:lstStyle/>
          <a:p>
            <a:pPr marL="0" indent="0">
              <a:buNone/>
            </a:pPr>
            <a:r>
              <a:rPr lang="vi-VN" sz="2400" dirty="0"/>
              <a:t>Ví dụ về thay đổi độ từ thẩm theo nhiệt </a:t>
            </a:r>
            <a:r>
              <a:rPr lang="vi-VN" sz="2400" dirty="0" smtClean="0"/>
              <a:t>độ ferrit của hãng ACME Electronics Corporation</a:t>
            </a:r>
            <a:endParaRPr lang="vi-VN" sz="2400" dirty="0"/>
          </a:p>
          <a:p>
            <a:endParaRPr lang="vi-VN" dirty="0"/>
          </a:p>
        </p:txBody>
      </p:sp>
      <p:sp>
        <p:nvSpPr>
          <p:cNvPr id="8" name="Content Placeholder 2"/>
          <p:cNvSpPr txBox="1">
            <a:spLocks/>
          </p:cNvSpPr>
          <p:nvPr/>
        </p:nvSpPr>
        <p:spPr>
          <a:xfrm>
            <a:off x="1691680" y="3645024"/>
            <a:ext cx="1872208" cy="54629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dirty="0" smtClean="0"/>
              <a:t>Vật liệu P4</a:t>
            </a:r>
            <a:endParaRPr lang="vi-VN" dirty="0"/>
          </a:p>
        </p:txBody>
      </p:sp>
      <p:sp>
        <p:nvSpPr>
          <p:cNvPr id="9" name="Content Placeholder 3"/>
          <p:cNvSpPr txBox="1">
            <a:spLocks/>
          </p:cNvSpPr>
          <p:nvPr/>
        </p:nvSpPr>
        <p:spPr>
          <a:xfrm>
            <a:off x="491053" y="2420888"/>
            <a:ext cx="8229600" cy="8926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Thấy rằng tăng nhiệt độ độ từ thẩm thay đổi không tuyến tính, do đó điện cảm L cũng thay đổi không tuyến tính</a:t>
            </a:r>
          </a:p>
          <a:p>
            <a:endParaRPr lang="vi-VN" dirty="0"/>
          </a:p>
        </p:txBody>
      </p:sp>
    </p:spTree>
    <p:extLst>
      <p:ext uri="{BB962C8B-B14F-4D97-AF65-F5344CB8AC3E}">
        <p14:creationId xmlns:p14="http://schemas.microsoft.com/office/powerpoint/2010/main" val="2713928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9678" y="1805769"/>
            <a:ext cx="8546185" cy="4821145"/>
            <a:chOff x="179512" y="1870633"/>
            <a:chExt cx="8546185" cy="4821145"/>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2772" y="1870633"/>
              <a:ext cx="435292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70633"/>
              <a:ext cx="428625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938" y="4523420"/>
              <a:ext cx="4181833" cy="216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itle 1"/>
          <p:cNvSpPr>
            <a:spLocks noGrp="1"/>
          </p:cNvSpPr>
          <p:nvPr>
            <p:ph type="title"/>
          </p:nvPr>
        </p:nvSpPr>
        <p:spPr>
          <a:xfrm>
            <a:off x="3140833" y="260648"/>
            <a:ext cx="3172572" cy="778098"/>
          </a:xfrm>
          <a:solidFill>
            <a:srgbClr val="FFFF00"/>
          </a:solidFill>
        </p:spPr>
        <p:txBody>
          <a:bodyPr>
            <a:normAutofit/>
          </a:bodyPr>
          <a:lstStyle/>
          <a:p>
            <a:r>
              <a:rPr lang="vi-VN" b="1" dirty="0"/>
              <a:t>3 Cuộn cảm</a:t>
            </a:r>
            <a:endParaRPr lang="vi-VN" dirty="0"/>
          </a:p>
        </p:txBody>
      </p:sp>
      <p:sp>
        <p:nvSpPr>
          <p:cNvPr id="3" name="Content Placeholder 2"/>
          <p:cNvSpPr>
            <a:spLocks noGrp="1"/>
          </p:cNvSpPr>
          <p:nvPr>
            <p:ph idx="1"/>
          </p:nvPr>
        </p:nvSpPr>
        <p:spPr>
          <a:xfrm>
            <a:off x="1547664" y="2393752"/>
            <a:ext cx="2016224" cy="432048"/>
          </a:xfrm>
        </p:spPr>
        <p:txBody>
          <a:bodyPr>
            <a:normAutofit fontScale="77500" lnSpcReduction="20000"/>
          </a:bodyPr>
          <a:lstStyle/>
          <a:p>
            <a:pPr marL="0" indent="0">
              <a:buNone/>
            </a:pPr>
            <a:r>
              <a:rPr lang="vi-VN" dirty="0" smtClean="0"/>
              <a:t>Vật liệu P42</a:t>
            </a:r>
            <a:endParaRPr lang="vi-VN" dirty="0"/>
          </a:p>
        </p:txBody>
      </p:sp>
      <p:sp>
        <p:nvSpPr>
          <p:cNvPr id="6" name="Content Placeholder 2"/>
          <p:cNvSpPr txBox="1">
            <a:spLocks/>
          </p:cNvSpPr>
          <p:nvPr/>
        </p:nvSpPr>
        <p:spPr>
          <a:xfrm>
            <a:off x="5527104" y="2060848"/>
            <a:ext cx="1709192" cy="43204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dirty="0" smtClean="0"/>
              <a:t>Vật liệu P5</a:t>
            </a:r>
            <a:endParaRPr lang="vi-VN" dirty="0"/>
          </a:p>
        </p:txBody>
      </p:sp>
      <p:sp>
        <p:nvSpPr>
          <p:cNvPr id="8" name="Content Placeholder 2"/>
          <p:cNvSpPr txBox="1">
            <a:spLocks/>
          </p:cNvSpPr>
          <p:nvPr/>
        </p:nvSpPr>
        <p:spPr>
          <a:xfrm>
            <a:off x="1475656" y="4890604"/>
            <a:ext cx="1800200" cy="60466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dirty="0" smtClean="0"/>
              <a:t>Vật liệu A05</a:t>
            </a:r>
            <a:endParaRPr lang="vi-VN" dirty="0"/>
          </a:p>
        </p:txBody>
      </p:sp>
      <p:sp>
        <p:nvSpPr>
          <p:cNvPr id="11" name="Content Placeholder 2"/>
          <p:cNvSpPr txBox="1">
            <a:spLocks/>
          </p:cNvSpPr>
          <p:nvPr/>
        </p:nvSpPr>
        <p:spPr>
          <a:xfrm>
            <a:off x="404265" y="980728"/>
            <a:ext cx="8241597" cy="60466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dirty="0" smtClean="0"/>
              <a:t>Ví dụ về thay đổi độ từ thẩm theo nhiệt </a:t>
            </a:r>
            <a:r>
              <a:rPr lang="vi-VN" dirty="0"/>
              <a:t>độ của các loại vật liệu</a:t>
            </a:r>
          </a:p>
          <a:p>
            <a:pPr marL="0" indent="0">
              <a:buFont typeface="Arial" pitchFamily="34" charset="0"/>
              <a:buNone/>
            </a:pPr>
            <a:endParaRPr lang="vi-VN" dirty="0"/>
          </a:p>
        </p:txBody>
      </p:sp>
    </p:spTree>
    <p:extLst>
      <p:ext uri="{BB962C8B-B14F-4D97-AF65-F5344CB8AC3E}">
        <p14:creationId xmlns:p14="http://schemas.microsoft.com/office/powerpoint/2010/main" val="321674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95" y="1772816"/>
            <a:ext cx="4121798"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31840" y="260648"/>
            <a:ext cx="3682752" cy="706090"/>
          </a:xfrm>
          <a:solidFill>
            <a:srgbClr val="FFFF00"/>
          </a:solidFill>
        </p:spPr>
        <p:txBody>
          <a:bodyPr>
            <a:normAutofit fontScale="90000"/>
          </a:bodyPr>
          <a:lstStyle/>
          <a:p>
            <a:r>
              <a:rPr lang="vi-VN" b="1" dirty="0"/>
              <a:t>3 Cuộn cảm</a:t>
            </a:r>
            <a:endParaRPr lang="vi-VN" dirty="0"/>
          </a:p>
        </p:txBody>
      </p:sp>
      <p:sp>
        <p:nvSpPr>
          <p:cNvPr id="3" name="Content Placeholder 2"/>
          <p:cNvSpPr>
            <a:spLocks noGrp="1"/>
          </p:cNvSpPr>
          <p:nvPr>
            <p:ph idx="1"/>
          </p:nvPr>
        </p:nvSpPr>
        <p:spPr>
          <a:xfrm>
            <a:off x="767008" y="1916832"/>
            <a:ext cx="1932783" cy="429406"/>
          </a:xfrm>
        </p:spPr>
        <p:txBody>
          <a:bodyPr>
            <a:noAutofit/>
          </a:bodyPr>
          <a:lstStyle/>
          <a:p>
            <a:pPr marL="0" indent="0">
              <a:buNone/>
            </a:pPr>
            <a:r>
              <a:rPr lang="vi-VN" sz="2400" dirty="0" smtClean="0"/>
              <a:t>Vật liệu N10</a:t>
            </a:r>
            <a:endParaRPr lang="vi-VN" sz="24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2102" y="1717729"/>
            <a:ext cx="4104456" cy="214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5099893" y="1916832"/>
            <a:ext cx="2016224" cy="6046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Vật liệu A101</a:t>
            </a:r>
            <a:endParaRPr lang="vi-VN" sz="2400"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64" y="4087008"/>
            <a:ext cx="4106104" cy="208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1083253" y="4437112"/>
            <a:ext cx="1943127"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Vật liệu K12</a:t>
            </a:r>
            <a:endParaRPr lang="vi-VN" sz="2400" dirty="0"/>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4009373"/>
            <a:ext cx="4480725" cy="229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txBox="1">
            <a:spLocks/>
          </p:cNvSpPr>
          <p:nvPr/>
        </p:nvSpPr>
        <p:spPr>
          <a:xfrm>
            <a:off x="5228871" y="4455864"/>
            <a:ext cx="1887246"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Vật liệu K20</a:t>
            </a:r>
            <a:endParaRPr lang="vi-VN" sz="2400" dirty="0"/>
          </a:p>
        </p:txBody>
      </p:sp>
      <p:sp>
        <p:nvSpPr>
          <p:cNvPr id="11" name="Content Placeholder 2"/>
          <p:cNvSpPr txBox="1">
            <a:spLocks/>
          </p:cNvSpPr>
          <p:nvPr/>
        </p:nvSpPr>
        <p:spPr>
          <a:xfrm>
            <a:off x="404266" y="980728"/>
            <a:ext cx="8488214" cy="60466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dirty="0" smtClean="0"/>
              <a:t>Ví dụ về thay đổi độ từ thẩm theo nhiệt độ của các loại vật liệu</a:t>
            </a:r>
            <a:endParaRPr lang="vi-VN" dirty="0"/>
          </a:p>
        </p:txBody>
      </p:sp>
    </p:spTree>
    <p:extLst>
      <p:ext uri="{BB962C8B-B14F-4D97-AF65-F5344CB8AC3E}">
        <p14:creationId xmlns:p14="http://schemas.microsoft.com/office/powerpoint/2010/main" val="246309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60648"/>
            <a:ext cx="3682752" cy="706090"/>
          </a:xfrm>
          <a:solidFill>
            <a:srgbClr val="FFFF00"/>
          </a:solidFill>
        </p:spPr>
        <p:txBody>
          <a:bodyPr>
            <a:normAutofit fontScale="90000"/>
          </a:bodyPr>
          <a:lstStyle/>
          <a:p>
            <a:r>
              <a:rPr lang="vi-VN" b="1" dirty="0" smtClean="0"/>
              <a:t>4 Tụ điện</a:t>
            </a:r>
            <a:endParaRPr lang="vi-VN" dirty="0"/>
          </a:p>
        </p:txBody>
      </p:sp>
      <p:sp>
        <p:nvSpPr>
          <p:cNvPr id="4" name="Content Placeholder 3"/>
          <p:cNvSpPr>
            <a:spLocks noGrp="1"/>
          </p:cNvSpPr>
          <p:nvPr>
            <p:ph idx="1"/>
          </p:nvPr>
        </p:nvSpPr>
        <p:spPr>
          <a:xfrm>
            <a:off x="472628" y="908720"/>
            <a:ext cx="7408168" cy="820687"/>
          </a:xfrm>
        </p:spPr>
        <p:txBody>
          <a:bodyPr/>
          <a:lstStyle/>
          <a:p>
            <a:pPr marL="0" indent="0">
              <a:buNone/>
            </a:pPr>
            <a:r>
              <a:rPr lang="vi-VN" b="1" dirty="0"/>
              <a:t>4.1. Cấu tạo của tụ điện</a:t>
            </a:r>
          </a:p>
          <a:p>
            <a:endParaRPr lang="vi-VN" dirty="0"/>
          </a:p>
        </p:txBody>
      </p:sp>
      <p:grpSp>
        <p:nvGrpSpPr>
          <p:cNvPr id="13" name="Group 12"/>
          <p:cNvGrpSpPr/>
          <p:nvPr/>
        </p:nvGrpSpPr>
        <p:grpSpPr>
          <a:xfrm>
            <a:off x="1249817" y="1418293"/>
            <a:ext cx="6530478" cy="4720753"/>
            <a:chOff x="123825" y="0"/>
            <a:chExt cx="5572125" cy="4057650"/>
          </a:xfrm>
        </p:grpSpPr>
        <p:grpSp>
          <p:nvGrpSpPr>
            <p:cNvPr id="14" name="Group 13"/>
            <p:cNvGrpSpPr/>
            <p:nvPr/>
          </p:nvGrpSpPr>
          <p:grpSpPr>
            <a:xfrm>
              <a:off x="123825" y="0"/>
              <a:ext cx="5572125" cy="3800475"/>
              <a:chOff x="200025" y="0"/>
              <a:chExt cx="5572125" cy="3800475"/>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0"/>
                <a:ext cx="3181350" cy="1647825"/>
              </a:xfrm>
              <a:prstGeom prst="rect">
                <a:avLst/>
              </a:prstGeom>
              <a:noFill/>
              <a:ln>
                <a:noFill/>
              </a:ln>
            </p:spPr>
          </p:pic>
          <p:pic>
            <p:nvPicPr>
              <p:cNvPr id="22" name="Picture 21" descr="Giáº£i ÄÃ¡p tháº¯c máº¯c tá»¥ Äiá»n lÃ  gÃ¬? TÃ¬m hiá»u chung vá» tá»¥ Äiá»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81175"/>
                <a:ext cx="2695575" cy="2019300"/>
              </a:xfrm>
              <a:prstGeom prst="rect">
                <a:avLst/>
              </a:prstGeom>
              <a:noFill/>
              <a:ln>
                <a:noFill/>
              </a:ln>
            </p:spPr>
          </p:pic>
          <p:pic>
            <p:nvPicPr>
              <p:cNvPr id="23" name="Picture 22" descr="Cấu tạo tụ gốm, cấu tạo tụ hoá"/>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025" y="161925"/>
                <a:ext cx="2228850" cy="1733550"/>
              </a:xfrm>
              <a:prstGeom prst="rect">
                <a:avLst/>
              </a:prstGeom>
              <a:noFill/>
              <a:ln>
                <a:noFill/>
              </a:ln>
            </p:spPr>
          </p:pic>
          <p:pic>
            <p:nvPicPr>
              <p:cNvPr id="24" name="Picture 23" descr="Related image"/>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025" y="2162175"/>
                <a:ext cx="1924050" cy="1228725"/>
              </a:xfrm>
              <a:prstGeom prst="rect">
                <a:avLst/>
              </a:prstGeom>
              <a:noFill/>
              <a:ln>
                <a:noFill/>
              </a:ln>
            </p:spPr>
          </p:pic>
        </p:grpSp>
        <p:grpSp>
          <p:nvGrpSpPr>
            <p:cNvPr id="15" name="Group 14"/>
            <p:cNvGrpSpPr/>
            <p:nvPr/>
          </p:nvGrpSpPr>
          <p:grpSpPr>
            <a:xfrm>
              <a:off x="123825" y="1533525"/>
              <a:ext cx="4476750" cy="2524125"/>
              <a:chOff x="-104775" y="-2047875"/>
              <a:chExt cx="4476750" cy="2524125"/>
            </a:xfrm>
          </p:grpSpPr>
          <p:sp>
            <p:nvSpPr>
              <p:cNvPr id="16" name="Text Box 31"/>
              <p:cNvSpPr txBox="1"/>
              <p:nvPr/>
            </p:nvSpPr>
            <p:spPr>
              <a:xfrm>
                <a:off x="-104775" y="-1800225"/>
                <a:ext cx="819150" cy="381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Aft>
                    <a:spcPts val="0"/>
                  </a:spcAft>
                </a:pPr>
                <a:r>
                  <a:rPr lang="en-US" sz="1300">
                    <a:effectLst/>
                    <a:latin typeface="Times New Roman"/>
                    <a:ea typeface="Times New Roman"/>
                  </a:rPr>
                  <a:t>a.</a:t>
                </a:r>
                <a:endParaRPr lang="vi-VN" sz="1300">
                  <a:effectLst/>
                  <a:latin typeface="Times New Roman"/>
                  <a:ea typeface="Times New Roman"/>
                </a:endParaRPr>
              </a:p>
            </p:txBody>
          </p:sp>
          <p:sp>
            <p:nvSpPr>
              <p:cNvPr id="17" name="Text Box 32"/>
              <p:cNvSpPr txBox="1"/>
              <p:nvPr/>
            </p:nvSpPr>
            <p:spPr>
              <a:xfrm>
                <a:off x="857250" y="-1790700"/>
                <a:ext cx="819150" cy="381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Aft>
                    <a:spcPts val="0"/>
                  </a:spcAft>
                </a:pPr>
                <a:r>
                  <a:rPr lang="en-US" sz="1300">
                    <a:effectLst/>
                    <a:latin typeface="Times New Roman"/>
                    <a:ea typeface="Times New Roman"/>
                  </a:rPr>
                  <a:t>b.</a:t>
                </a:r>
                <a:endParaRPr lang="vi-VN" sz="1300">
                  <a:effectLst/>
                  <a:latin typeface="Times New Roman"/>
                  <a:ea typeface="Times New Roman"/>
                </a:endParaRPr>
              </a:p>
            </p:txBody>
          </p:sp>
          <p:sp>
            <p:nvSpPr>
              <p:cNvPr id="18" name="Text Box 33"/>
              <p:cNvSpPr txBox="1"/>
              <p:nvPr/>
            </p:nvSpPr>
            <p:spPr>
              <a:xfrm>
                <a:off x="2876550" y="-2047875"/>
                <a:ext cx="819150" cy="381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Aft>
                    <a:spcPts val="0"/>
                  </a:spcAft>
                </a:pPr>
                <a:r>
                  <a:rPr lang="en-US" sz="1300">
                    <a:effectLst/>
                    <a:latin typeface="Times New Roman"/>
                    <a:ea typeface="Times New Roman"/>
                  </a:rPr>
                  <a:t>c.</a:t>
                </a:r>
                <a:endParaRPr lang="vi-VN" sz="1300">
                  <a:effectLst/>
                  <a:latin typeface="Times New Roman"/>
                  <a:ea typeface="Times New Roman"/>
                </a:endParaRPr>
              </a:p>
            </p:txBody>
          </p:sp>
          <p:sp>
            <p:nvSpPr>
              <p:cNvPr id="19" name="Text Box 34"/>
              <p:cNvSpPr txBox="1"/>
              <p:nvPr/>
            </p:nvSpPr>
            <p:spPr>
              <a:xfrm>
                <a:off x="257175" y="-200025"/>
                <a:ext cx="819150" cy="381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Aft>
                    <a:spcPts val="0"/>
                  </a:spcAft>
                </a:pPr>
                <a:r>
                  <a:rPr lang="en-US" sz="1300">
                    <a:effectLst/>
                    <a:latin typeface="Times New Roman"/>
                    <a:ea typeface="Times New Roman"/>
                  </a:rPr>
                  <a:t>d.</a:t>
                </a:r>
                <a:endParaRPr lang="vi-VN" sz="1300">
                  <a:effectLst/>
                  <a:latin typeface="Times New Roman"/>
                  <a:ea typeface="Times New Roman"/>
                </a:endParaRPr>
              </a:p>
            </p:txBody>
          </p:sp>
          <p:sp>
            <p:nvSpPr>
              <p:cNvPr id="20" name="Text Box 36"/>
              <p:cNvSpPr txBox="1"/>
              <p:nvPr/>
            </p:nvSpPr>
            <p:spPr>
              <a:xfrm>
                <a:off x="3495675" y="180975"/>
                <a:ext cx="876300" cy="2952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457200">
                  <a:spcAft>
                    <a:spcPts val="0"/>
                  </a:spcAft>
                </a:pPr>
                <a:r>
                  <a:rPr lang="en-US" sz="1300">
                    <a:effectLst/>
                    <a:latin typeface="Times New Roman"/>
                    <a:ea typeface="Times New Roman"/>
                  </a:rPr>
                  <a:t>e.</a:t>
                </a:r>
                <a:endParaRPr lang="vi-VN" sz="1300">
                  <a:effectLst/>
                  <a:latin typeface="Times New Roman"/>
                  <a:ea typeface="Times New Roman"/>
                </a:endParaRPr>
              </a:p>
            </p:txBody>
          </p:sp>
        </p:grpSp>
      </p:grpSp>
      <p:sp>
        <p:nvSpPr>
          <p:cNvPr id="25" name="Content Placeholder 3"/>
          <p:cNvSpPr txBox="1">
            <a:spLocks/>
          </p:cNvSpPr>
          <p:nvPr/>
        </p:nvSpPr>
        <p:spPr>
          <a:xfrm>
            <a:off x="984210" y="5839843"/>
            <a:ext cx="2786181" cy="8206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b="1" dirty="0"/>
              <a:t>C = ξ . S / d</a:t>
            </a:r>
          </a:p>
          <a:p>
            <a:endParaRPr lang="vi-VN" dirty="0"/>
          </a:p>
        </p:txBody>
      </p:sp>
    </p:spTree>
    <p:extLst>
      <p:ext uri="{BB962C8B-B14F-4D97-AF65-F5344CB8AC3E}">
        <p14:creationId xmlns:p14="http://schemas.microsoft.com/office/powerpoint/2010/main" val="3459420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60648"/>
            <a:ext cx="3682752" cy="706090"/>
          </a:xfrm>
          <a:solidFill>
            <a:srgbClr val="FFFF00"/>
          </a:solidFill>
        </p:spPr>
        <p:txBody>
          <a:bodyPr>
            <a:normAutofit fontScale="90000"/>
          </a:bodyPr>
          <a:lstStyle/>
          <a:p>
            <a:r>
              <a:rPr lang="vi-VN" b="1" dirty="0" smtClean="0"/>
              <a:t>4 Tụ điện</a:t>
            </a:r>
            <a:endParaRPr lang="vi-VN" dirty="0"/>
          </a:p>
        </p:txBody>
      </p:sp>
      <p:sp>
        <p:nvSpPr>
          <p:cNvPr id="4" name="Content Placeholder 3"/>
          <p:cNvSpPr>
            <a:spLocks noGrp="1"/>
          </p:cNvSpPr>
          <p:nvPr>
            <p:ph idx="1"/>
          </p:nvPr>
        </p:nvSpPr>
        <p:spPr>
          <a:xfrm>
            <a:off x="472628" y="908720"/>
            <a:ext cx="7408168" cy="820687"/>
          </a:xfrm>
        </p:spPr>
        <p:txBody>
          <a:bodyPr>
            <a:normAutofit/>
          </a:bodyPr>
          <a:lstStyle/>
          <a:p>
            <a:pPr marL="0" indent="0">
              <a:buNone/>
            </a:pPr>
            <a:r>
              <a:rPr lang="vi-VN" b="1" dirty="0"/>
              <a:t>4.2. Điện dung và ký hiệu của tụ </a:t>
            </a:r>
            <a:r>
              <a:rPr lang="vi-VN" b="1" dirty="0" smtClean="0"/>
              <a:t>điện</a:t>
            </a:r>
            <a:endParaRPr lang="vi-VN" b="1" dirty="0"/>
          </a:p>
        </p:txBody>
      </p:sp>
      <p:sp>
        <p:nvSpPr>
          <p:cNvPr id="25" name="Content Placeholder 3"/>
          <p:cNvSpPr txBox="1">
            <a:spLocks/>
          </p:cNvSpPr>
          <p:nvPr/>
        </p:nvSpPr>
        <p:spPr>
          <a:xfrm>
            <a:off x="467544" y="1700808"/>
            <a:ext cx="8064896" cy="468052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dirty="0" smtClean="0"/>
              <a:t>Điện </a:t>
            </a:r>
            <a:r>
              <a:rPr lang="vi-VN" dirty="0"/>
              <a:t>dung : Là đại lượng nói lên khả năng tích điện trên hai bản cực của tụ điện, điện dung của tụ điện phụ thuộc vào diện tích bản cực, vật liệu làm chất điện môi và khoảng cách giữ hai bản cực theo công thức</a:t>
            </a:r>
          </a:p>
          <a:p>
            <a:pPr marL="0" indent="0">
              <a:buNone/>
            </a:pPr>
            <a:r>
              <a:rPr lang="vi-VN" dirty="0"/>
              <a:t>C = ξ . S / d</a:t>
            </a:r>
          </a:p>
          <a:p>
            <a:pPr marL="0" indent="0">
              <a:buNone/>
            </a:pPr>
            <a:r>
              <a:rPr lang="vi-VN" dirty="0"/>
              <a:t>Trong đó </a:t>
            </a:r>
            <a:r>
              <a:rPr lang="en-US" dirty="0"/>
              <a:t>:</a:t>
            </a:r>
            <a:endParaRPr lang="vi-VN" dirty="0"/>
          </a:p>
          <a:p>
            <a:r>
              <a:rPr lang="vi-VN" dirty="0"/>
              <a:t>C : là điện dung tụ điện , đơn vị là Fara (F)</a:t>
            </a:r>
          </a:p>
          <a:p>
            <a:r>
              <a:rPr lang="vi-VN" dirty="0"/>
              <a:t>ξ : Là hằng số điện môi của lớp cách điện.</a:t>
            </a:r>
          </a:p>
          <a:p>
            <a:r>
              <a:rPr lang="vi-VN" dirty="0"/>
              <a:t>d : là chiều dày của lớp cách điện.</a:t>
            </a:r>
          </a:p>
          <a:p>
            <a:r>
              <a:rPr lang="vi-VN" dirty="0"/>
              <a:t>S : là diện tích bản cực của tụ điện.</a:t>
            </a:r>
          </a:p>
          <a:p>
            <a:pPr marL="0" indent="0">
              <a:buNone/>
            </a:pPr>
            <a:r>
              <a:rPr lang="en-US" dirty="0" err="1"/>
              <a:t>Điện</a:t>
            </a:r>
            <a:r>
              <a:rPr lang="en-US" dirty="0"/>
              <a:t> dung </a:t>
            </a:r>
            <a:r>
              <a:rPr lang="en-US" dirty="0" err="1"/>
              <a:t>của</a:t>
            </a:r>
            <a:r>
              <a:rPr lang="en-US" dirty="0"/>
              <a:t> </a:t>
            </a:r>
            <a:r>
              <a:rPr lang="en-US" dirty="0" err="1"/>
              <a:t>điện</a:t>
            </a:r>
            <a:r>
              <a:rPr lang="en-US" dirty="0"/>
              <a:t> </a:t>
            </a:r>
            <a:r>
              <a:rPr lang="en-US" dirty="0" err="1"/>
              <a:t>trường</a:t>
            </a:r>
            <a:r>
              <a:rPr lang="en-US" dirty="0"/>
              <a:t> C = Q/U</a:t>
            </a:r>
            <a:endParaRPr lang="vi-VN" dirty="0"/>
          </a:p>
        </p:txBody>
      </p:sp>
    </p:spTree>
    <p:extLst>
      <p:ext uri="{BB962C8B-B14F-4D97-AF65-F5344CB8AC3E}">
        <p14:creationId xmlns:p14="http://schemas.microsoft.com/office/powerpoint/2010/main" val="3459420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60648"/>
            <a:ext cx="3682752" cy="706090"/>
          </a:xfrm>
          <a:solidFill>
            <a:srgbClr val="FFFF00"/>
          </a:solidFill>
        </p:spPr>
        <p:txBody>
          <a:bodyPr>
            <a:normAutofit fontScale="90000"/>
          </a:bodyPr>
          <a:lstStyle/>
          <a:p>
            <a:r>
              <a:rPr lang="vi-VN" b="1" dirty="0" smtClean="0"/>
              <a:t>4 Tụ điện</a:t>
            </a:r>
            <a:endParaRPr lang="vi-VN"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72628" y="908720"/>
                <a:ext cx="8275836" cy="5472608"/>
              </a:xfrm>
            </p:spPr>
            <p:txBody>
              <a:bodyPr>
                <a:normAutofit fontScale="92500" lnSpcReduction="20000"/>
              </a:bodyPr>
              <a:lstStyle/>
              <a:p>
                <a:pPr marL="0" indent="0">
                  <a:buNone/>
                </a:pPr>
                <a:r>
                  <a:rPr lang="vi-VN" b="1" dirty="0"/>
                  <a:t>4.3 Tích lũy năng lượng của tụ:</a:t>
                </a:r>
              </a:p>
              <a:p>
                <a:pPr marL="0" indent="0">
                  <a:buNone/>
                </a:pPr>
                <a:r>
                  <a:rPr lang="vi-VN" dirty="0"/>
                  <a:t>Nếu coi tụ điện là một kho chứa năng lượng điện, thì năng lượng được tích trong tụ là</a:t>
                </a:r>
              </a:p>
              <a:p>
                <a:pPr marL="0" indent="0">
                  <a:buNone/>
                </a:pPr>
                <a14:m>
                  <m:oMath xmlns:m="http://schemas.openxmlformats.org/officeDocument/2006/math">
                    <m:r>
                      <a:rPr lang="vi-VN" i="1">
                        <a:latin typeface="Cambria Math"/>
                      </a:rPr>
                      <m:t>𝐸</m:t>
                    </m:r>
                    <m:r>
                      <a:rPr lang="vi-VN" i="1">
                        <a:latin typeface="Cambria Math"/>
                      </a:rPr>
                      <m:t>=</m:t>
                    </m:r>
                    <m:f>
                      <m:fPr>
                        <m:ctrlPr>
                          <a:rPr lang="vi-VN" i="1">
                            <a:latin typeface="Cambria Math"/>
                          </a:rPr>
                        </m:ctrlPr>
                      </m:fPr>
                      <m:num>
                        <m:r>
                          <a:rPr lang="vi-VN" i="1">
                            <a:latin typeface="Cambria Math"/>
                          </a:rPr>
                          <m:t>𝐶</m:t>
                        </m:r>
                        <m:r>
                          <a:rPr lang="vi-VN" i="1">
                            <a:latin typeface="Cambria Math"/>
                          </a:rPr>
                          <m:t>.</m:t>
                        </m:r>
                        <m:sSup>
                          <m:sSupPr>
                            <m:ctrlPr>
                              <a:rPr lang="vi-VN" i="1">
                                <a:latin typeface="Cambria Math"/>
                              </a:rPr>
                            </m:ctrlPr>
                          </m:sSupPr>
                          <m:e>
                            <m:r>
                              <a:rPr lang="vi-VN" i="1">
                                <a:latin typeface="Cambria Math"/>
                              </a:rPr>
                              <m:t>𝑈</m:t>
                            </m:r>
                          </m:e>
                          <m:sup>
                            <m:r>
                              <a:rPr lang="vi-VN" i="1">
                                <a:latin typeface="Cambria Math"/>
                              </a:rPr>
                              <m:t>2</m:t>
                            </m:r>
                          </m:sup>
                        </m:sSup>
                      </m:num>
                      <m:den>
                        <m:r>
                          <a:rPr lang="vi-VN" i="1">
                            <a:latin typeface="Cambria Math"/>
                          </a:rPr>
                          <m:t>2</m:t>
                        </m:r>
                      </m:den>
                    </m:f>
                  </m:oMath>
                </a14:m>
                <a:r>
                  <a:rPr lang="en-US" dirty="0"/>
                  <a:t> </a:t>
                </a:r>
                <a:endParaRPr lang="vi-VN" dirty="0"/>
              </a:p>
              <a:p>
                <a:pPr marL="0" indent="0">
                  <a:buNone/>
                </a:pPr>
                <a:r>
                  <a:rPr lang="vi-VN" dirty="0"/>
                  <a:t>Khi tụ điện được mắc trong mạch điện xoay chiều, tần số f thì mức hạn chế dòng điện hay còn gọi là dung kháng của mạch là:</a:t>
                </a:r>
              </a:p>
              <a:p>
                <a:pPr marL="0" indent="0">
                  <a:buNone/>
                </a:pPr>
                <a14:m>
                  <m:oMath xmlns:m="http://schemas.openxmlformats.org/officeDocument/2006/math">
                    <m:sSub>
                      <m:sSubPr>
                        <m:ctrlPr>
                          <a:rPr lang="vi-VN" i="1">
                            <a:latin typeface="Cambria Math"/>
                          </a:rPr>
                        </m:ctrlPr>
                      </m:sSubPr>
                      <m:e>
                        <m:r>
                          <a:rPr lang="vi-VN" i="1">
                            <a:latin typeface="Cambria Math"/>
                          </a:rPr>
                          <m:t>𝑋</m:t>
                        </m:r>
                      </m:e>
                      <m:sub>
                        <m:r>
                          <a:rPr lang="vi-VN" i="1">
                            <a:latin typeface="Cambria Math"/>
                          </a:rPr>
                          <m:t>𝐶</m:t>
                        </m:r>
                      </m:sub>
                    </m:sSub>
                    <m:r>
                      <a:rPr lang="vi-VN" i="1">
                        <a:latin typeface="Cambria Math"/>
                      </a:rPr>
                      <m:t>=</m:t>
                    </m:r>
                    <m:f>
                      <m:fPr>
                        <m:ctrlPr>
                          <a:rPr lang="vi-VN" i="1">
                            <a:latin typeface="Cambria Math"/>
                          </a:rPr>
                        </m:ctrlPr>
                      </m:fPr>
                      <m:num>
                        <m:r>
                          <a:rPr lang="vi-VN" i="1">
                            <a:latin typeface="Cambria Math"/>
                          </a:rPr>
                          <m:t>1</m:t>
                        </m:r>
                      </m:num>
                      <m:den>
                        <m:r>
                          <a:rPr lang="vi-VN" i="1">
                            <a:latin typeface="Cambria Math"/>
                          </a:rPr>
                          <m:t>2.</m:t>
                        </m:r>
                        <m:r>
                          <a:rPr lang="vi-VN" i="1">
                            <a:latin typeface="Cambria Math"/>
                          </a:rPr>
                          <m:t>𝜋</m:t>
                        </m:r>
                        <m:r>
                          <a:rPr lang="vi-VN" i="1">
                            <a:latin typeface="Cambria Math"/>
                          </a:rPr>
                          <m:t>.</m:t>
                        </m:r>
                        <m:r>
                          <a:rPr lang="vi-VN" i="1">
                            <a:latin typeface="Cambria Math"/>
                          </a:rPr>
                          <m:t>𝑓</m:t>
                        </m:r>
                        <m:r>
                          <a:rPr lang="vi-VN" i="1">
                            <a:latin typeface="Cambria Math"/>
                          </a:rPr>
                          <m:t>.</m:t>
                        </m:r>
                        <m:r>
                          <a:rPr lang="vi-VN" i="1">
                            <a:latin typeface="Cambria Math"/>
                          </a:rPr>
                          <m:t>𝐶</m:t>
                        </m:r>
                      </m:den>
                    </m:f>
                  </m:oMath>
                </a14:m>
                <a:r>
                  <a:rPr lang="en-US" dirty="0"/>
                  <a:t> </a:t>
                </a:r>
                <a:endParaRPr lang="vi-VN" dirty="0"/>
              </a:p>
              <a:p>
                <a:pPr marL="0" indent="0">
                  <a:buNone/>
                </a:pPr>
                <a:r>
                  <a:rPr lang="vi-VN" dirty="0"/>
                  <a:t>Khi tụ điện mắc trong mạch có dòng điện biến thiên thì điện áp ytreen tụ là:</a:t>
                </a:r>
              </a:p>
              <a:p>
                <a:pPr marL="0" indent="0">
                  <a:buNone/>
                </a:pPr>
                <a14:m>
                  <m:oMath xmlns:m="http://schemas.openxmlformats.org/officeDocument/2006/math">
                    <m:sSub>
                      <m:sSubPr>
                        <m:ctrlPr>
                          <a:rPr lang="vi-VN" i="1">
                            <a:latin typeface="Cambria Math"/>
                          </a:rPr>
                        </m:ctrlPr>
                      </m:sSubPr>
                      <m:e>
                        <m:r>
                          <a:rPr lang="vi-VN" i="1">
                            <a:latin typeface="Cambria Math"/>
                          </a:rPr>
                          <m:t>𝑈</m:t>
                        </m:r>
                      </m:e>
                      <m:sub>
                        <m:r>
                          <a:rPr lang="vi-VN" i="1">
                            <a:latin typeface="Cambria Math"/>
                          </a:rPr>
                          <m:t>𝐶</m:t>
                        </m:r>
                      </m:sub>
                    </m:sSub>
                    <m:r>
                      <a:rPr lang="vi-VN" i="1">
                        <a:latin typeface="Cambria Math"/>
                      </a:rPr>
                      <m:t>=</m:t>
                    </m:r>
                    <m:f>
                      <m:fPr>
                        <m:ctrlPr>
                          <a:rPr lang="vi-VN" i="1">
                            <a:latin typeface="Cambria Math"/>
                          </a:rPr>
                        </m:ctrlPr>
                      </m:fPr>
                      <m:num>
                        <m:r>
                          <a:rPr lang="vi-VN" i="1">
                            <a:latin typeface="Cambria Math"/>
                          </a:rPr>
                          <m:t>1</m:t>
                        </m:r>
                      </m:num>
                      <m:den>
                        <m:r>
                          <a:rPr lang="vi-VN" i="1">
                            <a:latin typeface="Cambria Math"/>
                          </a:rPr>
                          <m:t>𝐶</m:t>
                        </m:r>
                      </m:den>
                    </m:f>
                    <m:r>
                      <a:rPr lang="vi-VN" i="1">
                        <a:latin typeface="Cambria Math"/>
                      </a:rPr>
                      <m:t>.</m:t>
                    </m:r>
                    <m:nary>
                      <m:naryPr>
                        <m:limLoc m:val="undOvr"/>
                        <m:subHide m:val="on"/>
                        <m:supHide m:val="on"/>
                        <m:ctrlPr>
                          <a:rPr lang="vi-VN" i="1">
                            <a:latin typeface="Cambria Math"/>
                          </a:rPr>
                        </m:ctrlPr>
                      </m:naryPr>
                      <m:sub/>
                      <m:sup/>
                      <m:e>
                        <m:r>
                          <a:rPr lang="vi-VN" i="1">
                            <a:latin typeface="Cambria Math"/>
                          </a:rPr>
                          <m:t>𝑖</m:t>
                        </m:r>
                        <m:r>
                          <a:rPr lang="vi-VN" i="1">
                            <a:latin typeface="Cambria Math"/>
                          </a:rPr>
                          <m:t>.</m:t>
                        </m:r>
                        <m:r>
                          <a:rPr lang="vi-VN" i="1">
                            <a:latin typeface="Cambria Math"/>
                          </a:rPr>
                          <m:t>𝑑𝑡</m:t>
                        </m:r>
                      </m:e>
                    </m:nary>
                  </m:oMath>
                </a14:m>
                <a:r>
                  <a:rPr lang="en-US" dirty="0"/>
                  <a:t> </a:t>
                </a:r>
                <a:endParaRPr lang="vi-VN"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72628" y="908720"/>
                <a:ext cx="8275836" cy="5472608"/>
              </a:xfrm>
              <a:blipFill rotWithShape="1">
                <a:blip r:embed="rId2"/>
                <a:stretch>
                  <a:fillRect l="-1769" t="-3118"/>
                </a:stretch>
              </a:blipFill>
            </p:spPr>
            <p:txBody>
              <a:bodyPr/>
              <a:lstStyle/>
              <a:p>
                <a:r>
                  <a:rPr lang="vi-VN">
                    <a:noFill/>
                  </a:rPr>
                  <a:t> </a:t>
                </a:r>
              </a:p>
            </p:txBody>
          </p:sp>
        </mc:Fallback>
      </mc:AlternateContent>
    </p:spTree>
    <p:extLst>
      <p:ext uri="{BB962C8B-B14F-4D97-AF65-F5344CB8AC3E}">
        <p14:creationId xmlns:p14="http://schemas.microsoft.com/office/powerpoint/2010/main" val="34594202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60648"/>
            <a:ext cx="3682752" cy="706090"/>
          </a:xfrm>
          <a:solidFill>
            <a:srgbClr val="FFFF00"/>
          </a:solidFill>
        </p:spPr>
        <p:txBody>
          <a:bodyPr>
            <a:normAutofit fontScale="90000"/>
          </a:bodyPr>
          <a:lstStyle/>
          <a:p>
            <a:r>
              <a:rPr lang="vi-VN" b="1" dirty="0" smtClean="0"/>
              <a:t>4 Tụ điện</a:t>
            </a:r>
            <a:endParaRPr lang="vi-VN" dirty="0"/>
          </a:p>
        </p:txBody>
      </p:sp>
      <p:sp>
        <p:nvSpPr>
          <p:cNvPr id="4" name="Content Placeholder 3"/>
          <p:cNvSpPr>
            <a:spLocks noGrp="1"/>
          </p:cNvSpPr>
          <p:nvPr>
            <p:ph idx="1"/>
          </p:nvPr>
        </p:nvSpPr>
        <p:spPr>
          <a:xfrm>
            <a:off x="472628" y="908720"/>
            <a:ext cx="8419852" cy="5472608"/>
          </a:xfrm>
        </p:spPr>
        <p:txBody>
          <a:bodyPr/>
          <a:lstStyle/>
          <a:p>
            <a:pPr marL="0" indent="0">
              <a:buNone/>
            </a:pPr>
            <a:r>
              <a:rPr lang="vi-VN" b="1" dirty="0"/>
              <a:t>4.4. Phân loại tụ </a:t>
            </a:r>
            <a:r>
              <a:rPr lang="vi-VN" b="1" dirty="0" smtClean="0"/>
              <a:t>điện</a:t>
            </a:r>
            <a:endParaRPr lang="vi-VN" dirty="0"/>
          </a:p>
          <a:p>
            <a:pPr marL="0" indent="0">
              <a:buNone/>
            </a:pPr>
            <a:r>
              <a:rPr lang="vi-VN" dirty="0"/>
              <a:t>4.4.1 Tụ không phân cực. (Tụ giấy, Tụ gốm, Tụ mica)</a:t>
            </a:r>
          </a:p>
          <a:p>
            <a:pPr marL="0" indent="0">
              <a:buNone/>
            </a:pPr>
            <a:r>
              <a:rPr lang="en-US" dirty="0"/>
              <a:t>4.4.2 </a:t>
            </a:r>
            <a:r>
              <a:rPr lang="en-US" dirty="0" err="1"/>
              <a:t>Tụ</a:t>
            </a:r>
            <a:r>
              <a:rPr lang="en-US" dirty="0"/>
              <a:t> </a:t>
            </a:r>
            <a:r>
              <a:rPr lang="en-US" dirty="0" err="1"/>
              <a:t>có</a:t>
            </a:r>
            <a:r>
              <a:rPr lang="en-US" dirty="0"/>
              <a:t> </a:t>
            </a:r>
            <a:r>
              <a:rPr lang="en-US" dirty="0" err="1"/>
              <a:t>phân</a:t>
            </a:r>
            <a:r>
              <a:rPr lang="en-US" dirty="0"/>
              <a:t> </a:t>
            </a:r>
            <a:r>
              <a:rPr lang="en-US" dirty="0" err="1"/>
              <a:t>cực</a:t>
            </a:r>
            <a:r>
              <a:rPr lang="en-US" dirty="0"/>
              <a:t> (</a:t>
            </a:r>
            <a:r>
              <a:rPr lang="en-US" dirty="0" err="1"/>
              <a:t>Tụ</a:t>
            </a:r>
            <a:r>
              <a:rPr lang="en-US" dirty="0"/>
              <a:t> </a:t>
            </a:r>
            <a:r>
              <a:rPr lang="en-US" dirty="0" err="1"/>
              <a:t>hoá</a:t>
            </a:r>
            <a:r>
              <a:rPr lang="en-US" dirty="0"/>
              <a:t>)</a:t>
            </a:r>
            <a:endParaRPr lang="vi-VN" dirty="0"/>
          </a:p>
          <a:p>
            <a:pPr marL="0" indent="0">
              <a:buNone/>
            </a:pPr>
            <a:r>
              <a:rPr lang="en-US" dirty="0"/>
              <a:t>4.4.3 </a:t>
            </a:r>
            <a:r>
              <a:rPr lang="en-US" dirty="0" err="1"/>
              <a:t>Tụ</a:t>
            </a:r>
            <a:r>
              <a:rPr lang="en-US" dirty="0"/>
              <a:t> </a:t>
            </a:r>
            <a:r>
              <a:rPr lang="en-US" dirty="0" err="1"/>
              <a:t>xoay</a:t>
            </a:r>
            <a:endParaRPr lang="vi-VN" dirty="0"/>
          </a:p>
          <a:p>
            <a:pPr marL="0" indent="0">
              <a:buNone/>
            </a:pPr>
            <a:endParaRPr lang="vi-VN" dirty="0"/>
          </a:p>
        </p:txBody>
      </p:sp>
    </p:spTree>
    <p:extLst>
      <p:ext uri="{BB962C8B-B14F-4D97-AF65-F5344CB8AC3E}">
        <p14:creationId xmlns:p14="http://schemas.microsoft.com/office/powerpoint/2010/main" val="3459420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98794" y="188640"/>
            <a:ext cx="3640606" cy="817562"/>
          </a:xfrm>
          <a:solidFill>
            <a:srgbClr val="FFFF00"/>
          </a:solidFill>
        </p:spPr>
        <p:txBody>
          <a:bodyPr>
            <a:normAutofit/>
          </a:bodyPr>
          <a:lstStyle/>
          <a:p>
            <a:r>
              <a:rPr lang="en-US" b="1" dirty="0" smtClean="0">
                <a:solidFill>
                  <a:srgbClr val="009900"/>
                </a:solidFill>
                <a:latin typeface="Times New Roman" pitchFamily="18" charset="0"/>
                <a:cs typeface="Times New Roman" pitchFamily="18" charset="0"/>
              </a:rPr>
              <a:t>1. </a:t>
            </a:r>
            <a:r>
              <a:rPr lang="en-US" b="1" dirty="0" err="1" smtClean="0">
                <a:solidFill>
                  <a:srgbClr val="009900"/>
                </a:solidFill>
                <a:latin typeface="Times New Roman" pitchFamily="18" charset="0"/>
                <a:cs typeface="Times New Roman" pitchFamily="18" charset="0"/>
              </a:rPr>
              <a:t>Khái</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quát</a:t>
            </a:r>
            <a:endParaRPr lang="en-US" dirty="0" smtClean="0">
              <a:solidFill>
                <a:srgbClr val="0099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434975" y="1017588"/>
            <a:ext cx="8013700" cy="901700"/>
          </a:xfrm>
        </p:spPr>
        <p:txBody>
          <a:bodyPr/>
          <a:lstStyle/>
          <a:p>
            <a:pPr eaLnBrk="1" hangingPunct="1">
              <a:buFontTx/>
              <a:buNone/>
            </a:pPr>
            <a:r>
              <a:rPr lang="vi-VN" smtClean="0">
                <a:solidFill>
                  <a:srgbClr val="0000CC"/>
                </a:solidFill>
                <a:latin typeface="Times New Roman" pitchFamily="18" charset="0"/>
                <a:cs typeface="Times New Roman" pitchFamily="18" charset="0"/>
              </a:rPr>
              <a:t>Dạng đóng gói</a:t>
            </a:r>
            <a:endParaRPr lang="en-US" smtClean="0">
              <a:solidFill>
                <a:srgbClr val="0000CC"/>
              </a:solidFill>
              <a:latin typeface="Times New Roman" pitchFamily="18" charset="0"/>
              <a:cs typeface="Times New Roman" pitchFamily="18" charset="0"/>
            </a:endParaRP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119" y="1771650"/>
            <a:ext cx="5343227" cy="2079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310119" y="4024312"/>
            <a:ext cx="5062972" cy="1309688"/>
          </a:xfrm>
          <a:prstGeom prst="rect">
            <a:avLst/>
          </a:prstGeom>
          <a:noFill/>
          <a:ln>
            <a:noFill/>
          </a:ln>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5248">
            <a:off x="6605601" y="4024312"/>
            <a:ext cx="1558427"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0684" y="5334000"/>
            <a:ext cx="13716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330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60648"/>
            <a:ext cx="3682752" cy="706090"/>
          </a:xfrm>
          <a:solidFill>
            <a:srgbClr val="FFFF00"/>
          </a:solidFill>
        </p:spPr>
        <p:txBody>
          <a:bodyPr>
            <a:normAutofit fontScale="90000"/>
          </a:bodyPr>
          <a:lstStyle/>
          <a:p>
            <a:r>
              <a:rPr lang="vi-VN" b="1" dirty="0" smtClean="0"/>
              <a:t>4 Tụ điện</a:t>
            </a:r>
            <a:endParaRPr lang="vi-VN" dirty="0"/>
          </a:p>
        </p:txBody>
      </p:sp>
      <p:sp>
        <p:nvSpPr>
          <p:cNvPr id="4" name="Content Placeholder 3"/>
          <p:cNvSpPr>
            <a:spLocks noGrp="1"/>
          </p:cNvSpPr>
          <p:nvPr>
            <p:ph idx="1"/>
          </p:nvPr>
        </p:nvSpPr>
        <p:spPr>
          <a:xfrm>
            <a:off x="472628" y="908720"/>
            <a:ext cx="8419852" cy="5472608"/>
          </a:xfrm>
        </p:spPr>
        <p:txBody>
          <a:bodyPr>
            <a:normAutofit fontScale="92500" lnSpcReduction="10000"/>
          </a:bodyPr>
          <a:lstStyle/>
          <a:p>
            <a:pPr marL="0" indent="0">
              <a:buNone/>
            </a:pPr>
            <a:r>
              <a:rPr lang="en-US" b="1" dirty="0"/>
              <a:t>4.5 </a:t>
            </a:r>
            <a:r>
              <a:rPr lang="en-US" b="1" dirty="0" err="1"/>
              <a:t>Lựa</a:t>
            </a:r>
            <a:r>
              <a:rPr lang="en-US" b="1" dirty="0"/>
              <a:t> </a:t>
            </a:r>
            <a:r>
              <a:rPr lang="en-US" b="1" dirty="0" err="1"/>
              <a:t>chọn</a:t>
            </a:r>
            <a:r>
              <a:rPr lang="en-US" b="1" dirty="0"/>
              <a:t> </a:t>
            </a:r>
            <a:r>
              <a:rPr lang="en-US" b="1" dirty="0" err="1"/>
              <a:t>tụ</a:t>
            </a:r>
            <a:endParaRPr lang="vi-VN" b="1" dirty="0"/>
          </a:p>
          <a:p>
            <a:pPr marL="0" indent="0">
              <a:buNone/>
            </a:pPr>
            <a:r>
              <a:rPr lang="en-US" dirty="0" err="1"/>
              <a:t>Lựa</a:t>
            </a:r>
            <a:r>
              <a:rPr lang="en-US" dirty="0"/>
              <a:t> </a:t>
            </a:r>
            <a:r>
              <a:rPr lang="en-US" dirty="0" err="1"/>
              <a:t>chọn</a:t>
            </a:r>
            <a:r>
              <a:rPr lang="en-US" dirty="0"/>
              <a:t> </a:t>
            </a:r>
            <a:r>
              <a:rPr lang="en-US" dirty="0" err="1"/>
              <a:t>tụ</a:t>
            </a:r>
            <a:r>
              <a:rPr lang="en-US" dirty="0"/>
              <a:t> </a:t>
            </a:r>
            <a:r>
              <a:rPr lang="en-US" dirty="0" err="1"/>
              <a:t>điện</a:t>
            </a:r>
            <a:r>
              <a:rPr lang="en-US" dirty="0"/>
              <a:t> </a:t>
            </a:r>
            <a:r>
              <a:rPr lang="en-US" dirty="0" err="1"/>
              <a:t>phù</a:t>
            </a:r>
            <a:r>
              <a:rPr lang="en-US" dirty="0"/>
              <a:t> </a:t>
            </a:r>
            <a:r>
              <a:rPr lang="en-US" dirty="0" err="1"/>
              <a:t>hợp</a:t>
            </a:r>
            <a:r>
              <a:rPr lang="en-US" dirty="0"/>
              <a:t> </a:t>
            </a:r>
            <a:r>
              <a:rPr lang="en-US" dirty="0" err="1"/>
              <a:t>không</a:t>
            </a:r>
            <a:r>
              <a:rPr lang="en-US" dirty="0"/>
              <a:t> </a:t>
            </a:r>
            <a:r>
              <a:rPr lang="en-US" dirty="0" err="1"/>
              <a:t>dễ</a:t>
            </a:r>
            <a:r>
              <a:rPr lang="en-US" dirty="0"/>
              <a:t> </a:t>
            </a:r>
            <a:r>
              <a:rPr lang="en-US" dirty="0" err="1"/>
              <a:t>dàng</a:t>
            </a:r>
            <a:r>
              <a:rPr lang="en-US" dirty="0"/>
              <a:t> do </a:t>
            </a:r>
            <a:r>
              <a:rPr lang="en-US" dirty="0" err="1"/>
              <a:t>nhiều</a:t>
            </a:r>
            <a:r>
              <a:rPr lang="en-US" dirty="0"/>
              <a:t> </a:t>
            </a:r>
            <a:r>
              <a:rPr lang="en-US" dirty="0" err="1"/>
              <a:t>loại</a:t>
            </a:r>
            <a:r>
              <a:rPr lang="en-US" dirty="0"/>
              <a:t> </a:t>
            </a:r>
            <a:r>
              <a:rPr lang="en-US" dirty="0" err="1"/>
              <a:t>và</a:t>
            </a:r>
            <a:r>
              <a:rPr lang="en-US" dirty="0"/>
              <a:t> </a:t>
            </a:r>
            <a:r>
              <a:rPr lang="en-US" dirty="0" err="1"/>
              <a:t>phản</a:t>
            </a:r>
            <a:r>
              <a:rPr lang="en-US" dirty="0"/>
              <a:t> </a:t>
            </a:r>
            <a:r>
              <a:rPr lang="en-US" dirty="0" err="1"/>
              <a:t>ứng</a:t>
            </a:r>
            <a:r>
              <a:rPr lang="en-US" dirty="0"/>
              <a:t> </a:t>
            </a:r>
            <a:r>
              <a:rPr lang="en-US" dirty="0" err="1"/>
              <a:t>của</a:t>
            </a:r>
            <a:r>
              <a:rPr lang="en-US" dirty="0"/>
              <a:t> </a:t>
            </a:r>
            <a:r>
              <a:rPr lang="en-US" dirty="0" err="1"/>
              <a:t>chúng</a:t>
            </a:r>
            <a:r>
              <a:rPr lang="en-US" dirty="0"/>
              <a:t>. </a:t>
            </a:r>
            <a:r>
              <a:rPr lang="en-US" dirty="0" err="1"/>
              <a:t>Tuy</a:t>
            </a:r>
            <a:r>
              <a:rPr lang="en-US" dirty="0"/>
              <a:t> </a:t>
            </a:r>
            <a:r>
              <a:rPr lang="en-US" dirty="0" err="1"/>
              <a:t>nhiên</a:t>
            </a:r>
            <a:r>
              <a:rPr lang="en-US" dirty="0"/>
              <a:t>, </a:t>
            </a:r>
            <a:r>
              <a:rPr lang="en-US" dirty="0" err="1"/>
              <a:t>tụ</a:t>
            </a:r>
            <a:r>
              <a:rPr lang="en-US" dirty="0"/>
              <a:t> </a:t>
            </a:r>
            <a:r>
              <a:rPr lang="en-US" dirty="0" err="1"/>
              <a:t>điện</a:t>
            </a:r>
            <a:r>
              <a:rPr lang="en-US" dirty="0"/>
              <a:t> </a:t>
            </a:r>
            <a:r>
              <a:rPr lang="en-US" dirty="0" err="1"/>
              <a:t>là</a:t>
            </a:r>
            <a:r>
              <a:rPr lang="en-US" dirty="0"/>
              <a:t> </a:t>
            </a:r>
            <a:r>
              <a:rPr lang="en-US" dirty="0" err="1"/>
              <a:t>một</a:t>
            </a:r>
            <a:r>
              <a:rPr lang="en-US" dirty="0"/>
              <a:t> </a:t>
            </a:r>
            <a:r>
              <a:rPr lang="en-US" dirty="0" err="1"/>
              <a:t>thành</a:t>
            </a:r>
            <a:r>
              <a:rPr lang="en-US" dirty="0"/>
              <a:t> </a:t>
            </a:r>
            <a:r>
              <a:rPr lang="en-US" dirty="0" err="1"/>
              <a:t>phần</a:t>
            </a:r>
            <a:r>
              <a:rPr lang="en-US" dirty="0"/>
              <a:t> </a:t>
            </a:r>
            <a:r>
              <a:rPr lang="en-US" dirty="0" err="1"/>
              <a:t>có</a:t>
            </a:r>
            <a:r>
              <a:rPr lang="en-US" dirty="0"/>
              <a:t> </a:t>
            </a:r>
            <a:r>
              <a:rPr lang="en-US" dirty="0" err="1"/>
              <a:t>thể</a:t>
            </a:r>
            <a:r>
              <a:rPr lang="en-US" dirty="0"/>
              <a:t> </a:t>
            </a:r>
            <a:r>
              <a:rPr lang="en-US" dirty="0" err="1"/>
              <a:t>giải</a:t>
            </a:r>
            <a:r>
              <a:rPr lang="en-US" dirty="0"/>
              <a:t> </a:t>
            </a:r>
            <a:r>
              <a:rPr lang="en-US" dirty="0" err="1"/>
              <a:t>quyết</a:t>
            </a:r>
            <a:r>
              <a:rPr lang="en-US" dirty="0"/>
              <a:t> </a:t>
            </a:r>
            <a:r>
              <a:rPr lang="en-US" dirty="0" err="1"/>
              <a:t>nhiều</a:t>
            </a:r>
            <a:r>
              <a:rPr lang="en-US" dirty="0"/>
              <a:t> </a:t>
            </a:r>
            <a:r>
              <a:rPr lang="en-US" dirty="0" err="1"/>
              <a:t>vấn</a:t>
            </a:r>
            <a:r>
              <a:rPr lang="en-US" dirty="0"/>
              <a:t> </a:t>
            </a:r>
            <a:r>
              <a:rPr lang="en-US" dirty="0" err="1"/>
              <a:t>đề</a:t>
            </a:r>
            <a:r>
              <a:rPr lang="en-US" dirty="0"/>
              <a:t> EMC. </a:t>
            </a:r>
            <a:endParaRPr lang="vi-VN" dirty="0" smtClean="0"/>
          </a:p>
          <a:p>
            <a:pPr marL="0" indent="0">
              <a:buNone/>
            </a:pPr>
            <a:r>
              <a:rPr lang="vi-VN" dirty="0" smtClean="0"/>
              <a:t>Các thông số chính để lựa chọn tụ:</a:t>
            </a:r>
          </a:p>
          <a:p>
            <a:r>
              <a:rPr lang="vi-VN" dirty="0" smtClean="0"/>
              <a:t>Điện dung</a:t>
            </a:r>
          </a:p>
          <a:p>
            <a:r>
              <a:rPr lang="vi-VN" dirty="0" smtClean="0"/>
              <a:t>Điện áp, </a:t>
            </a:r>
          </a:p>
          <a:p>
            <a:r>
              <a:rPr lang="vi-VN" dirty="0" smtClean="0"/>
              <a:t>Nhiệt độ làm việc</a:t>
            </a:r>
          </a:p>
          <a:p>
            <a:r>
              <a:rPr lang="vi-VN" dirty="0" smtClean="0"/>
              <a:t>Tuổi thọ của tụ</a:t>
            </a:r>
          </a:p>
          <a:p>
            <a:r>
              <a:rPr lang="vi-VN" dirty="0" smtClean="0"/>
              <a:t>Trở kháng nối tiếp </a:t>
            </a:r>
            <a:r>
              <a:rPr lang="vi-VN" dirty="0" smtClean="0"/>
              <a:t>ESR</a:t>
            </a:r>
          </a:p>
          <a:p>
            <a:r>
              <a:rPr lang="vi-VN" dirty="0" smtClean="0"/>
              <a:t>Dòng nhấp nhô (tụ hóa)</a:t>
            </a:r>
            <a:endParaRPr lang="vi-VN" dirty="0"/>
          </a:p>
        </p:txBody>
      </p:sp>
    </p:spTree>
    <p:extLst>
      <p:ext uri="{BB962C8B-B14F-4D97-AF65-F5344CB8AC3E}">
        <p14:creationId xmlns:p14="http://schemas.microsoft.com/office/powerpoint/2010/main" val="3722845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60648"/>
            <a:ext cx="3682752" cy="706090"/>
          </a:xfrm>
          <a:solidFill>
            <a:srgbClr val="FFFF00"/>
          </a:solidFill>
        </p:spPr>
        <p:txBody>
          <a:bodyPr>
            <a:normAutofit fontScale="90000"/>
          </a:bodyPr>
          <a:lstStyle/>
          <a:p>
            <a:r>
              <a:rPr lang="vi-VN" b="1" dirty="0" smtClean="0"/>
              <a:t>4 Tụ điện</a:t>
            </a:r>
            <a:endParaRPr lang="vi-VN" dirty="0"/>
          </a:p>
        </p:txBody>
      </p:sp>
      <p:sp>
        <p:nvSpPr>
          <p:cNvPr id="4" name="Content Placeholder 3"/>
          <p:cNvSpPr>
            <a:spLocks noGrp="1"/>
          </p:cNvSpPr>
          <p:nvPr>
            <p:ph idx="1"/>
          </p:nvPr>
        </p:nvSpPr>
        <p:spPr>
          <a:xfrm>
            <a:off x="472628" y="908720"/>
            <a:ext cx="8491860" cy="648072"/>
          </a:xfrm>
        </p:spPr>
        <p:txBody>
          <a:bodyPr/>
          <a:lstStyle/>
          <a:p>
            <a:pPr marL="0" indent="0">
              <a:buNone/>
            </a:pPr>
            <a:r>
              <a:rPr lang="en-US" b="1" dirty="0"/>
              <a:t>4.6 </a:t>
            </a:r>
            <a:r>
              <a:rPr lang="en-US" b="1" dirty="0" err="1"/>
              <a:t>Những</a:t>
            </a:r>
            <a:r>
              <a:rPr lang="en-US" b="1" dirty="0"/>
              <a:t> </a:t>
            </a:r>
            <a:r>
              <a:rPr lang="en-US" b="1" dirty="0" err="1"/>
              <a:t>lỗi</a:t>
            </a:r>
            <a:r>
              <a:rPr lang="en-US" b="1" dirty="0"/>
              <a:t> </a:t>
            </a:r>
            <a:r>
              <a:rPr lang="en-US" b="1" dirty="0" err="1"/>
              <a:t>thường</a:t>
            </a:r>
            <a:r>
              <a:rPr lang="en-US" b="1" dirty="0"/>
              <a:t> </a:t>
            </a:r>
            <a:r>
              <a:rPr lang="en-US" b="1" dirty="0" err="1"/>
              <a:t>gặp</a:t>
            </a:r>
            <a:r>
              <a:rPr lang="en-US" b="1" dirty="0"/>
              <a:t> </a:t>
            </a:r>
            <a:r>
              <a:rPr lang="en-US" b="1" dirty="0" err="1"/>
              <a:t>đối</a:t>
            </a:r>
            <a:r>
              <a:rPr lang="en-US" b="1" dirty="0"/>
              <a:t> </a:t>
            </a:r>
            <a:r>
              <a:rPr lang="en-US" b="1" dirty="0" err="1"/>
              <a:t>với</a:t>
            </a:r>
            <a:r>
              <a:rPr lang="en-US" b="1" dirty="0"/>
              <a:t> </a:t>
            </a:r>
            <a:r>
              <a:rPr lang="en-US" b="1" dirty="0" err="1"/>
              <a:t>tụ</a:t>
            </a:r>
            <a:r>
              <a:rPr lang="en-US" b="1" dirty="0"/>
              <a:t> </a:t>
            </a:r>
            <a:r>
              <a:rPr lang="en-US" b="1" dirty="0" err="1" smtClean="0"/>
              <a:t>điện</a:t>
            </a:r>
            <a:endParaRPr lang="vi-VN" b="1" dirty="0" smtClean="0"/>
          </a:p>
          <a:p>
            <a:pPr marL="0" indent="0">
              <a:buNone/>
            </a:pPr>
            <a:endParaRPr lang="vi-VN" dirty="0"/>
          </a:p>
        </p:txBody>
      </p:sp>
      <p:sp>
        <p:nvSpPr>
          <p:cNvPr id="5" name="Content Placeholder 3"/>
          <p:cNvSpPr txBox="1">
            <a:spLocks/>
          </p:cNvSpPr>
          <p:nvPr/>
        </p:nvSpPr>
        <p:spPr>
          <a:xfrm>
            <a:off x="467544" y="1484784"/>
            <a:ext cx="8491860" cy="1224136"/>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t>Thống</a:t>
            </a:r>
            <a:r>
              <a:rPr lang="en-US" b="1" dirty="0" smtClean="0"/>
              <a:t> </a:t>
            </a:r>
            <a:r>
              <a:rPr lang="en-US" b="1" dirty="0" err="1" smtClean="0"/>
              <a:t>kê</a:t>
            </a:r>
            <a:r>
              <a:rPr lang="en-US" b="1" dirty="0" smtClean="0"/>
              <a:t> </a:t>
            </a:r>
            <a:r>
              <a:rPr lang="en-US" b="1" dirty="0" err="1" smtClean="0"/>
              <a:t>trên</a:t>
            </a:r>
            <a:r>
              <a:rPr lang="en-US" b="1" dirty="0" smtClean="0"/>
              <a:t> </a:t>
            </a:r>
            <a:r>
              <a:rPr lang="en-US" b="1" dirty="0" err="1" smtClean="0"/>
              <a:t>trang</a:t>
            </a:r>
            <a:r>
              <a:rPr lang="en-US" b="1" dirty="0" smtClean="0"/>
              <a:t> </a:t>
            </a:r>
            <a:r>
              <a:rPr lang="en-US" dirty="0"/>
              <a:t>[</a:t>
            </a:r>
            <a:r>
              <a:rPr lang="en-US" u="sng" dirty="0">
                <a:hlinkClick r:id="rId2"/>
              </a:rPr>
              <a:t>https://www.navsea.navy.mil/Portals/103/Documents/NSWC_Crane/SD-18/PDFs/Products/Capacitors/CapacitorsFailureRevA.pdf</a:t>
            </a:r>
            <a:r>
              <a:rPr lang="en-US" dirty="0"/>
              <a:t>]. </a:t>
            </a:r>
            <a:r>
              <a:rPr lang="en-US" dirty="0" smtClean="0"/>
              <a:t> Cho </a:t>
            </a:r>
            <a:r>
              <a:rPr lang="en-US" dirty="0" err="1" smtClean="0"/>
              <a:t>thấy</a:t>
            </a:r>
            <a:endParaRPr lang="vi-VN" b="1" dirty="0" smtClean="0"/>
          </a:p>
          <a:p>
            <a:pPr marL="0" indent="0">
              <a:buFont typeface="Arial" pitchFamily="34" charset="0"/>
              <a:buNone/>
            </a:pPr>
            <a:endParaRPr lang="vi-VN"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564904"/>
            <a:ext cx="6871332"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6575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60648"/>
            <a:ext cx="3682752" cy="706090"/>
          </a:xfrm>
          <a:solidFill>
            <a:srgbClr val="FFFF00"/>
          </a:solidFill>
        </p:spPr>
        <p:txBody>
          <a:bodyPr>
            <a:normAutofit fontScale="90000"/>
          </a:bodyPr>
          <a:lstStyle/>
          <a:p>
            <a:r>
              <a:rPr lang="vi-VN" b="1" dirty="0" smtClean="0"/>
              <a:t>4 Tụ điện</a:t>
            </a:r>
            <a:endParaRPr lang="vi-VN" dirty="0"/>
          </a:p>
        </p:txBody>
      </p:sp>
      <p:sp>
        <p:nvSpPr>
          <p:cNvPr id="4" name="Content Placeholder 3"/>
          <p:cNvSpPr>
            <a:spLocks noGrp="1"/>
          </p:cNvSpPr>
          <p:nvPr>
            <p:ph idx="1"/>
          </p:nvPr>
        </p:nvSpPr>
        <p:spPr>
          <a:xfrm>
            <a:off x="472628" y="908720"/>
            <a:ext cx="8491860" cy="720080"/>
          </a:xfrm>
        </p:spPr>
        <p:txBody>
          <a:bodyPr/>
          <a:lstStyle/>
          <a:p>
            <a:pPr marL="0" indent="0">
              <a:buNone/>
            </a:pPr>
            <a:r>
              <a:rPr lang="en-US" b="1" dirty="0"/>
              <a:t>4.6 </a:t>
            </a:r>
            <a:r>
              <a:rPr lang="en-US" b="1" dirty="0" err="1"/>
              <a:t>Những</a:t>
            </a:r>
            <a:r>
              <a:rPr lang="en-US" b="1" dirty="0"/>
              <a:t> </a:t>
            </a:r>
            <a:r>
              <a:rPr lang="en-US" b="1" dirty="0" err="1"/>
              <a:t>lỗi</a:t>
            </a:r>
            <a:r>
              <a:rPr lang="en-US" b="1" dirty="0"/>
              <a:t> </a:t>
            </a:r>
            <a:r>
              <a:rPr lang="en-US" b="1" dirty="0" err="1"/>
              <a:t>thường</a:t>
            </a:r>
            <a:r>
              <a:rPr lang="en-US" b="1" dirty="0"/>
              <a:t> </a:t>
            </a:r>
            <a:r>
              <a:rPr lang="en-US" b="1" dirty="0" err="1"/>
              <a:t>gặp</a:t>
            </a:r>
            <a:r>
              <a:rPr lang="en-US" b="1" dirty="0"/>
              <a:t> </a:t>
            </a:r>
            <a:r>
              <a:rPr lang="en-US" b="1" dirty="0" err="1"/>
              <a:t>đối</a:t>
            </a:r>
            <a:r>
              <a:rPr lang="en-US" b="1" dirty="0"/>
              <a:t> </a:t>
            </a:r>
            <a:r>
              <a:rPr lang="en-US" b="1" dirty="0" err="1"/>
              <a:t>với</a:t>
            </a:r>
            <a:r>
              <a:rPr lang="en-US" b="1" dirty="0"/>
              <a:t> </a:t>
            </a:r>
            <a:r>
              <a:rPr lang="en-US" b="1" dirty="0" err="1"/>
              <a:t>tụ</a:t>
            </a:r>
            <a:r>
              <a:rPr lang="en-US" b="1" dirty="0"/>
              <a:t> </a:t>
            </a:r>
            <a:r>
              <a:rPr lang="en-US" b="1" dirty="0" err="1" smtClean="0"/>
              <a:t>điện</a:t>
            </a:r>
            <a:endParaRPr lang="vi-VN" b="1" dirty="0" smtClean="0"/>
          </a:p>
          <a:p>
            <a:pPr marL="0" indent="0">
              <a:buNone/>
            </a:pPr>
            <a:endParaRPr lang="vi-VN" dirty="0"/>
          </a:p>
        </p:txBody>
      </p:sp>
      <p:sp>
        <p:nvSpPr>
          <p:cNvPr id="5" name="Content Placeholder 3"/>
          <p:cNvSpPr txBox="1">
            <a:spLocks/>
          </p:cNvSpPr>
          <p:nvPr/>
        </p:nvSpPr>
        <p:spPr>
          <a:xfrm>
            <a:off x="467544" y="1628800"/>
            <a:ext cx="849186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4.6.1 </a:t>
            </a:r>
            <a:r>
              <a:rPr lang="en-US" sz="2400" b="1" dirty="0" err="1"/>
              <a:t>Hư</a:t>
            </a:r>
            <a:r>
              <a:rPr lang="en-US" sz="2400" b="1" dirty="0"/>
              <a:t> </a:t>
            </a:r>
            <a:r>
              <a:rPr lang="en-US" sz="2400" b="1" dirty="0" err="1"/>
              <a:t>hỏng</a:t>
            </a:r>
            <a:r>
              <a:rPr lang="en-US" sz="2400" b="1" dirty="0"/>
              <a:t> do </a:t>
            </a:r>
            <a:r>
              <a:rPr lang="en-US" sz="2400" b="1" dirty="0" err="1"/>
              <a:t>vận</a:t>
            </a:r>
            <a:r>
              <a:rPr lang="en-US" sz="2400" b="1" dirty="0"/>
              <a:t> </a:t>
            </a:r>
            <a:r>
              <a:rPr lang="en-US" sz="2400" b="1" dirty="0" err="1"/>
              <a:t>chuyển</a:t>
            </a:r>
            <a:r>
              <a:rPr lang="en-US" sz="2400" b="1" dirty="0"/>
              <a:t> </a:t>
            </a:r>
            <a:r>
              <a:rPr lang="en-US" sz="2400" b="1" dirty="0" err="1"/>
              <a:t>và</a:t>
            </a:r>
            <a:r>
              <a:rPr lang="en-US" sz="2400" b="1" dirty="0"/>
              <a:t> </a:t>
            </a:r>
            <a:r>
              <a:rPr lang="en-US" sz="2400" b="1" dirty="0" err="1"/>
              <a:t>lưu</a:t>
            </a:r>
            <a:r>
              <a:rPr lang="en-US" sz="2400" b="1" dirty="0"/>
              <a:t> </a:t>
            </a:r>
            <a:r>
              <a:rPr lang="en-US" sz="2400" b="1" dirty="0" err="1"/>
              <a:t>trữ</a:t>
            </a:r>
            <a:endParaRPr lang="vi-VN" sz="2400" b="1" dirty="0"/>
          </a:p>
          <a:p>
            <a:pPr marL="0" indent="0">
              <a:buNone/>
            </a:pPr>
            <a:r>
              <a:rPr lang="en-US" sz="2400" dirty="0" err="1"/>
              <a:t>Tụ</a:t>
            </a:r>
            <a:r>
              <a:rPr lang="en-US" sz="2400" dirty="0"/>
              <a:t> </a:t>
            </a:r>
            <a:r>
              <a:rPr lang="en-US" sz="2400" dirty="0" err="1"/>
              <a:t>điện</a:t>
            </a:r>
            <a:r>
              <a:rPr lang="en-US" sz="2400" dirty="0"/>
              <a:t> </a:t>
            </a:r>
            <a:r>
              <a:rPr lang="en-US" sz="2400" dirty="0" err="1"/>
              <a:t>có</a:t>
            </a:r>
            <a:r>
              <a:rPr lang="en-US" sz="2400" dirty="0"/>
              <a:t> </a:t>
            </a:r>
            <a:r>
              <a:rPr lang="en-US" sz="2400" dirty="0" err="1"/>
              <a:t>nguy</a:t>
            </a:r>
            <a:r>
              <a:rPr lang="en-US" sz="2400" dirty="0"/>
              <a:t> </a:t>
            </a:r>
            <a:r>
              <a:rPr lang="en-US" sz="2400" dirty="0" err="1"/>
              <a:t>cơ</a:t>
            </a:r>
            <a:r>
              <a:rPr lang="en-US" sz="2400" dirty="0"/>
              <a:t> </a:t>
            </a:r>
            <a:r>
              <a:rPr lang="en-US" sz="2400" dirty="0" err="1"/>
              <a:t>hư</a:t>
            </a:r>
            <a:r>
              <a:rPr lang="en-US" sz="2400" dirty="0"/>
              <a:t> </a:t>
            </a:r>
            <a:r>
              <a:rPr lang="en-US" sz="2400" dirty="0" err="1"/>
              <a:t>hỏng</a:t>
            </a:r>
            <a:r>
              <a:rPr lang="en-US" sz="2400" dirty="0"/>
              <a:t> </a:t>
            </a:r>
            <a:r>
              <a:rPr lang="en-US" sz="2400" dirty="0" err="1"/>
              <a:t>trong</a:t>
            </a:r>
            <a:r>
              <a:rPr lang="en-US" sz="2400" dirty="0"/>
              <a:t> </a:t>
            </a:r>
            <a:r>
              <a:rPr lang="en-US" sz="2400" dirty="0" err="1"/>
              <a:t>vận</a:t>
            </a:r>
            <a:r>
              <a:rPr lang="en-US" sz="2400" dirty="0"/>
              <a:t> </a:t>
            </a:r>
            <a:r>
              <a:rPr lang="en-US" sz="2400" dirty="0" err="1" smtClean="0"/>
              <a:t>chuyển</a:t>
            </a:r>
            <a:r>
              <a:rPr lang="en-US" sz="2400" dirty="0" smtClean="0"/>
              <a:t> </a:t>
            </a:r>
            <a:r>
              <a:rPr lang="en-US" sz="2400" dirty="0" err="1"/>
              <a:t>hoặc</a:t>
            </a:r>
            <a:r>
              <a:rPr lang="en-US" sz="2400" dirty="0"/>
              <a:t> </a:t>
            </a:r>
            <a:r>
              <a:rPr lang="en-US" sz="2400" dirty="0" err="1"/>
              <a:t>thậm</a:t>
            </a:r>
            <a:r>
              <a:rPr lang="en-US" sz="2400" dirty="0"/>
              <a:t> </a:t>
            </a:r>
            <a:r>
              <a:rPr lang="en-US" sz="2400" dirty="0" err="1"/>
              <a:t>chí</a:t>
            </a:r>
            <a:r>
              <a:rPr lang="en-US" sz="2400" dirty="0"/>
              <a:t> </a:t>
            </a:r>
            <a:r>
              <a:rPr lang="en-US" sz="2400" dirty="0" err="1"/>
              <a:t>trong</a:t>
            </a:r>
            <a:r>
              <a:rPr lang="en-US" sz="2400" dirty="0"/>
              <a:t> </a:t>
            </a:r>
            <a:r>
              <a:rPr lang="en-US" sz="2400" dirty="0" err="1"/>
              <a:t>lưu</a:t>
            </a:r>
            <a:r>
              <a:rPr lang="en-US" sz="2400" dirty="0"/>
              <a:t> </a:t>
            </a:r>
            <a:r>
              <a:rPr lang="en-US" sz="2400" dirty="0" err="1"/>
              <a:t>trữ</a:t>
            </a:r>
            <a:r>
              <a:rPr lang="en-US" sz="2400" dirty="0"/>
              <a:t>, </a:t>
            </a:r>
            <a:r>
              <a:rPr lang="en-US" sz="2400" dirty="0" err="1"/>
              <a:t>trước</a:t>
            </a:r>
            <a:r>
              <a:rPr lang="en-US" sz="2400" dirty="0"/>
              <a:t> </a:t>
            </a:r>
            <a:r>
              <a:rPr lang="en-US" sz="2400" dirty="0" err="1"/>
              <a:t>khi</a:t>
            </a:r>
            <a:r>
              <a:rPr lang="en-US" sz="2400" dirty="0"/>
              <a:t> </a:t>
            </a:r>
            <a:r>
              <a:rPr lang="en-US" sz="2400" dirty="0" err="1"/>
              <a:t>chúng</a:t>
            </a:r>
            <a:r>
              <a:rPr lang="en-US" sz="2400" dirty="0"/>
              <a:t> </a:t>
            </a:r>
            <a:r>
              <a:rPr lang="en-US" sz="2400" dirty="0" err="1"/>
              <a:t>được</a:t>
            </a:r>
            <a:r>
              <a:rPr lang="en-US" sz="2400" dirty="0"/>
              <a:t> </a:t>
            </a:r>
            <a:r>
              <a:rPr lang="en-US" sz="2400" dirty="0" err="1" smtClean="0"/>
              <a:t>lắp</a:t>
            </a:r>
            <a:r>
              <a:rPr lang="en-US" sz="2400" dirty="0" smtClean="0"/>
              <a:t> </a:t>
            </a:r>
            <a:r>
              <a:rPr lang="en-US" sz="2400" dirty="0" err="1" smtClean="0"/>
              <a:t>đặt</a:t>
            </a:r>
            <a:r>
              <a:rPr lang="en-US" sz="2400" dirty="0" smtClean="0"/>
              <a:t>. </a:t>
            </a:r>
            <a:endParaRPr lang="vi-VN" sz="2400" dirty="0"/>
          </a:p>
          <a:p>
            <a:pPr marL="0" indent="0">
              <a:buNone/>
            </a:pPr>
            <a:r>
              <a:rPr lang="en-US" sz="2400" dirty="0" err="1"/>
              <a:t>Khi</a:t>
            </a:r>
            <a:r>
              <a:rPr lang="en-US" sz="2400" dirty="0"/>
              <a:t> </a:t>
            </a:r>
            <a:r>
              <a:rPr lang="en-US" sz="2400" dirty="0" err="1"/>
              <a:t>vận</a:t>
            </a:r>
            <a:r>
              <a:rPr lang="en-US" sz="2400" dirty="0"/>
              <a:t> </a:t>
            </a:r>
            <a:r>
              <a:rPr lang="en-US" sz="2400" dirty="0" err="1"/>
              <a:t>chuyển</a:t>
            </a:r>
            <a:r>
              <a:rPr lang="en-US" sz="2400" dirty="0"/>
              <a:t>, </a:t>
            </a:r>
            <a:r>
              <a:rPr lang="en-US" sz="2400" dirty="0" err="1"/>
              <a:t>việc</a:t>
            </a:r>
            <a:r>
              <a:rPr lang="en-US" sz="2400" dirty="0"/>
              <a:t> </a:t>
            </a:r>
            <a:r>
              <a:rPr lang="en-US" sz="2400" dirty="0" err="1"/>
              <a:t>xử</a:t>
            </a:r>
            <a:r>
              <a:rPr lang="en-US" sz="2400" dirty="0"/>
              <a:t> </a:t>
            </a:r>
            <a:r>
              <a:rPr lang="en-US" sz="2400" dirty="0" err="1"/>
              <a:t>lý</a:t>
            </a:r>
            <a:r>
              <a:rPr lang="en-US" sz="2400" dirty="0"/>
              <a:t> </a:t>
            </a:r>
            <a:r>
              <a:rPr lang="en-US" sz="2400" dirty="0" err="1"/>
              <a:t>thô</a:t>
            </a:r>
            <a:r>
              <a:rPr lang="en-US" sz="2400" dirty="0"/>
              <a:t> </a:t>
            </a:r>
            <a:r>
              <a:rPr lang="en-US" sz="2400" dirty="0" err="1"/>
              <a:t>có</a:t>
            </a:r>
            <a:r>
              <a:rPr lang="en-US" sz="2400" dirty="0"/>
              <a:t> </a:t>
            </a:r>
            <a:r>
              <a:rPr lang="en-US" sz="2400" dirty="0" err="1"/>
              <a:t>thể</a:t>
            </a:r>
            <a:r>
              <a:rPr lang="en-US" sz="2400" dirty="0"/>
              <a:t> </a:t>
            </a:r>
            <a:r>
              <a:rPr lang="en-US" sz="2400" dirty="0" err="1"/>
              <a:t>làm</a:t>
            </a:r>
            <a:r>
              <a:rPr lang="en-US" sz="2400" dirty="0"/>
              <a:t> </a:t>
            </a:r>
            <a:r>
              <a:rPr lang="en-US" sz="2400" dirty="0" err="1"/>
              <a:t>hỏng</a:t>
            </a:r>
            <a:r>
              <a:rPr lang="en-US" sz="2400" dirty="0"/>
              <a:t> </a:t>
            </a:r>
            <a:r>
              <a:rPr lang="en-US" sz="2400" dirty="0" err="1"/>
              <a:t>các</a:t>
            </a:r>
            <a:r>
              <a:rPr lang="en-US" sz="2400" dirty="0"/>
              <a:t> </a:t>
            </a:r>
            <a:r>
              <a:rPr lang="en-US" sz="2400" dirty="0" err="1"/>
              <a:t>hộp</a:t>
            </a:r>
            <a:r>
              <a:rPr lang="en-US" sz="2400" dirty="0"/>
              <a:t>. </a:t>
            </a:r>
            <a:r>
              <a:rPr lang="en-US" sz="2400" dirty="0" err="1"/>
              <a:t>Chúng</a:t>
            </a:r>
            <a:r>
              <a:rPr lang="en-US" sz="2400" dirty="0"/>
              <a:t> </a:t>
            </a:r>
            <a:r>
              <a:rPr lang="en-US" sz="2400" dirty="0" err="1"/>
              <a:t>có</a:t>
            </a:r>
            <a:r>
              <a:rPr lang="en-US" sz="2400" dirty="0"/>
              <a:t> </a:t>
            </a:r>
            <a:r>
              <a:rPr lang="en-US" sz="2400" dirty="0" err="1"/>
              <a:t>thể</a:t>
            </a:r>
            <a:r>
              <a:rPr lang="en-US" sz="2400" dirty="0"/>
              <a:t> </a:t>
            </a:r>
            <a:r>
              <a:rPr lang="en-US" sz="2400" dirty="0" err="1"/>
              <a:t>vô</a:t>
            </a:r>
            <a:r>
              <a:rPr lang="en-US" sz="2400" dirty="0"/>
              <a:t> </a:t>
            </a:r>
            <a:r>
              <a:rPr lang="en-US" sz="2400" dirty="0" err="1"/>
              <a:t>tình</a:t>
            </a:r>
            <a:r>
              <a:rPr lang="en-US" sz="2400" dirty="0"/>
              <a:t> </a:t>
            </a:r>
            <a:r>
              <a:rPr lang="en-US" sz="2400" dirty="0" err="1"/>
              <a:t>bị</a:t>
            </a:r>
            <a:r>
              <a:rPr lang="en-US" sz="2400" dirty="0"/>
              <a:t> </a:t>
            </a:r>
            <a:r>
              <a:rPr lang="en-US" sz="2400" dirty="0" err="1"/>
              <a:t>rơi</a:t>
            </a:r>
            <a:r>
              <a:rPr lang="en-US" sz="2400" dirty="0"/>
              <a:t>, </a:t>
            </a:r>
            <a:r>
              <a:rPr lang="en-US" sz="2400" dirty="0" err="1"/>
              <a:t>hư</a:t>
            </a:r>
            <a:r>
              <a:rPr lang="en-US" sz="2400" dirty="0"/>
              <a:t> </a:t>
            </a:r>
            <a:r>
              <a:rPr lang="en-US" sz="2400" dirty="0" err="1"/>
              <a:t>hỏng</a:t>
            </a:r>
            <a:r>
              <a:rPr lang="en-US" sz="2400" dirty="0"/>
              <a:t> </a:t>
            </a:r>
            <a:r>
              <a:rPr lang="en-US" sz="2400" dirty="0" err="1"/>
              <a:t>bằng</a:t>
            </a:r>
            <a:r>
              <a:rPr lang="en-US" sz="2400" dirty="0"/>
              <a:t> </a:t>
            </a:r>
            <a:r>
              <a:rPr lang="en-US" sz="2400" dirty="0" err="1"/>
              <a:t>xe</a:t>
            </a:r>
            <a:r>
              <a:rPr lang="en-US" sz="2400" dirty="0"/>
              <a:t> </a:t>
            </a:r>
            <a:r>
              <a:rPr lang="en-US" sz="2400" dirty="0" err="1"/>
              <a:t>nâng</a:t>
            </a:r>
            <a:r>
              <a:rPr lang="en-US" sz="2400" dirty="0"/>
              <a:t> </a:t>
            </a:r>
            <a:r>
              <a:rPr lang="en-US" sz="2400" dirty="0" err="1"/>
              <a:t>hoặc</a:t>
            </a:r>
            <a:r>
              <a:rPr lang="en-US" sz="2400" dirty="0"/>
              <a:t> </a:t>
            </a:r>
            <a:r>
              <a:rPr lang="en-US" sz="2400" dirty="0" err="1"/>
              <a:t>chỉ</a:t>
            </a:r>
            <a:r>
              <a:rPr lang="en-US" sz="2400" dirty="0"/>
              <a:t> </a:t>
            </a:r>
            <a:r>
              <a:rPr lang="en-US" sz="2400" dirty="0" err="1"/>
              <a:t>được</a:t>
            </a:r>
            <a:r>
              <a:rPr lang="en-US" sz="2400" dirty="0"/>
              <a:t> </a:t>
            </a:r>
            <a:r>
              <a:rPr lang="en-US" sz="2400" dirty="0" err="1"/>
              <a:t>lưu</a:t>
            </a:r>
            <a:r>
              <a:rPr lang="en-US" sz="2400" dirty="0"/>
              <a:t> </a:t>
            </a:r>
            <a:r>
              <a:rPr lang="en-US" sz="2400" dirty="0" err="1"/>
              <a:t>trữ</a:t>
            </a:r>
            <a:r>
              <a:rPr lang="en-US" sz="2400" dirty="0"/>
              <a:t> </a:t>
            </a:r>
            <a:r>
              <a:rPr lang="en-US" sz="2400" dirty="0" err="1"/>
              <a:t>không</a:t>
            </a:r>
            <a:r>
              <a:rPr lang="en-US" sz="2400" dirty="0"/>
              <a:t> </a:t>
            </a:r>
            <a:r>
              <a:rPr lang="en-US" sz="2400" dirty="0" err="1"/>
              <a:t>chính</a:t>
            </a:r>
            <a:r>
              <a:rPr lang="en-US" sz="2400" dirty="0"/>
              <a:t> </a:t>
            </a:r>
            <a:r>
              <a:rPr lang="en-US" sz="2400" dirty="0" err="1"/>
              <a:t>xác</a:t>
            </a:r>
            <a:r>
              <a:rPr lang="en-US" sz="2400" dirty="0"/>
              <a:t>.</a:t>
            </a:r>
            <a:endParaRPr lang="vi-VN" sz="2400" dirty="0"/>
          </a:p>
          <a:p>
            <a:pPr marL="0" indent="0">
              <a:buNone/>
            </a:pPr>
            <a:r>
              <a:rPr lang="en-US" sz="2400" dirty="0" err="1"/>
              <a:t>Đối</a:t>
            </a:r>
            <a:r>
              <a:rPr lang="en-US" sz="2400" dirty="0"/>
              <a:t> </a:t>
            </a:r>
            <a:r>
              <a:rPr lang="en-US" sz="2400" dirty="0" err="1"/>
              <a:t>với</a:t>
            </a:r>
            <a:r>
              <a:rPr lang="en-US" sz="2400" dirty="0"/>
              <a:t> </a:t>
            </a:r>
            <a:r>
              <a:rPr lang="en-US" sz="2400" dirty="0" err="1"/>
              <a:t>các</a:t>
            </a:r>
            <a:r>
              <a:rPr lang="en-US" sz="2400" dirty="0"/>
              <a:t> </a:t>
            </a:r>
            <a:r>
              <a:rPr lang="en-US" sz="2400" dirty="0" err="1"/>
              <a:t>tụ</a:t>
            </a:r>
            <a:r>
              <a:rPr lang="en-US" sz="2400" dirty="0"/>
              <a:t> </a:t>
            </a:r>
            <a:r>
              <a:rPr lang="en-US" sz="2400" dirty="0" err="1"/>
              <a:t>điện</a:t>
            </a:r>
            <a:r>
              <a:rPr lang="en-US" sz="2400" dirty="0"/>
              <a:t> </a:t>
            </a:r>
            <a:r>
              <a:rPr lang="en-US" sz="2400" dirty="0" err="1"/>
              <a:t>bên</a:t>
            </a:r>
            <a:r>
              <a:rPr lang="en-US" sz="2400" dirty="0"/>
              <a:t> </a:t>
            </a:r>
            <a:r>
              <a:rPr lang="en-US" sz="2400" dirty="0" smtClean="0"/>
              <a:t>ở </a:t>
            </a:r>
            <a:r>
              <a:rPr lang="en-US" sz="2400" dirty="0" err="1" smtClean="0"/>
              <a:t>trong</a:t>
            </a:r>
            <a:r>
              <a:rPr lang="en-US" sz="2400" dirty="0" smtClean="0"/>
              <a:t> </a:t>
            </a:r>
            <a:r>
              <a:rPr lang="en-US" sz="2400" dirty="0" err="1"/>
              <a:t>các</a:t>
            </a:r>
            <a:r>
              <a:rPr lang="en-US" sz="2400" dirty="0"/>
              <a:t> </a:t>
            </a:r>
            <a:r>
              <a:rPr lang="en-US" sz="2400" dirty="0" err="1"/>
              <a:t>hộp</a:t>
            </a:r>
            <a:r>
              <a:rPr lang="en-US" sz="2400" dirty="0"/>
              <a:t>, </a:t>
            </a:r>
            <a:r>
              <a:rPr lang="en-US" sz="2400" dirty="0" err="1"/>
              <a:t>có</a:t>
            </a:r>
            <a:r>
              <a:rPr lang="en-US" sz="2400" dirty="0"/>
              <a:t> </a:t>
            </a:r>
            <a:r>
              <a:rPr lang="en-US" sz="2400" dirty="0" err="1"/>
              <a:t>thể</a:t>
            </a:r>
            <a:r>
              <a:rPr lang="en-US" sz="2400" dirty="0"/>
              <a:t> </a:t>
            </a:r>
            <a:r>
              <a:rPr lang="en-US" sz="2400" dirty="0" err="1" smtClean="0"/>
              <a:t>bị</a:t>
            </a:r>
            <a:r>
              <a:rPr lang="en-US" sz="2400" dirty="0" smtClean="0"/>
              <a:t> </a:t>
            </a:r>
            <a:r>
              <a:rPr lang="en-US" sz="2400" dirty="0" err="1"/>
              <a:t>bẻ</a:t>
            </a:r>
            <a:r>
              <a:rPr lang="en-US" sz="2400" dirty="0"/>
              <a:t> </a:t>
            </a:r>
            <a:r>
              <a:rPr lang="en-US" sz="2400" dirty="0" err="1"/>
              <a:t>cong</a:t>
            </a:r>
            <a:r>
              <a:rPr lang="en-US" sz="2400" dirty="0"/>
              <a:t> </a:t>
            </a:r>
            <a:r>
              <a:rPr lang="en-US" sz="2400" dirty="0" err="1"/>
              <a:t>cong</a:t>
            </a:r>
            <a:r>
              <a:rPr lang="en-US" sz="2400" dirty="0"/>
              <a:t> </a:t>
            </a:r>
            <a:r>
              <a:rPr lang="en-US" sz="2400" dirty="0" err="1"/>
              <a:t>dây</a:t>
            </a:r>
            <a:r>
              <a:rPr lang="en-US" sz="2400" dirty="0"/>
              <a:t> </a:t>
            </a:r>
            <a:r>
              <a:rPr lang="en-US" sz="2400" dirty="0" err="1"/>
              <a:t>dẫn</a:t>
            </a:r>
            <a:r>
              <a:rPr lang="en-US" sz="2400" dirty="0"/>
              <a:t> </a:t>
            </a:r>
            <a:r>
              <a:rPr lang="en-US" sz="2400" dirty="0" err="1"/>
              <a:t>và</a:t>
            </a:r>
            <a:r>
              <a:rPr lang="en-US" sz="2400" dirty="0"/>
              <a:t> </a:t>
            </a:r>
            <a:r>
              <a:rPr lang="en-US" sz="2400" dirty="0" err="1"/>
              <a:t>các</a:t>
            </a:r>
            <a:r>
              <a:rPr lang="en-US" sz="2400" dirty="0"/>
              <a:t> </a:t>
            </a:r>
            <a:r>
              <a:rPr lang="en-US" sz="2400" dirty="0" err="1"/>
              <a:t>khoảng</a:t>
            </a:r>
            <a:r>
              <a:rPr lang="en-US" sz="2400" dirty="0"/>
              <a:t> </a:t>
            </a:r>
            <a:r>
              <a:rPr lang="en-US" sz="2400" dirty="0" err="1"/>
              <a:t>cách</a:t>
            </a:r>
            <a:r>
              <a:rPr lang="en-US" sz="2400" dirty="0"/>
              <a:t> </a:t>
            </a:r>
            <a:r>
              <a:rPr lang="en-US" sz="2400" dirty="0" err="1"/>
              <a:t>không</a:t>
            </a:r>
            <a:r>
              <a:rPr lang="en-US" sz="2400" dirty="0"/>
              <a:t> </a:t>
            </a:r>
            <a:r>
              <a:rPr lang="en-US" sz="2400" dirty="0" err="1" smtClean="0"/>
              <a:t>đúng</a:t>
            </a:r>
            <a:r>
              <a:rPr lang="en-US" sz="2400" dirty="0" smtClean="0"/>
              <a:t> </a:t>
            </a:r>
            <a:r>
              <a:rPr lang="en-US" sz="2400" dirty="0" err="1"/>
              <a:t>thông</a:t>
            </a:r>
            <a:r>
              <a:rPr lang="en-US" sz="2400" dirty="0"/>
              <a:t> </a:t>
            </a:r>
            <a:r>
              <a:rPr lang="en-US" sz="2400" dirty="0" err="1"/>
              <a:t>số</a:t>
            </a:r>
            <a:r>
              <a:rPr lang="en-US" sz="2400" dirty="0"/>
              <a:t> </a:t>
            </a:r>
            <a:r>
              <a:rPr lang="en-US" sz="2400" dirty="0" err="1"/>
              <a:t>kỹ</a:t>
            </a:r>
            <a:r>
              <a:rPr lang="en-US" sz="2400" dirty="0"/>
              <a:t> </a:t>
            </a:r>
            <a:r>
              <a:rPr lang="en-US" sz="2400" dirty="0" err="1"/>
              <a:t>thuật</a:t>
            </a:r>
            <a:r>
              <a:rPr lang="en-US" sz="2400" dirty="0"/>
              <a:t>, </a:t>
            </a:r>
            <a:r>
              <a:rPr lang="en-US" sz="2400" dirty="0" err="1"/>
              <a:t>cả</a:t>
            </a:r>
            <a:r>
              <a:rPr lang="en-US" sz="2400" dirty="0"/>
              <a:t> </a:t>
            </a:r>
            <a:r>
              <a:rPr lang="en-US" sz="2400" dirty="0" err="1"/>
              <a:t>hai</a:t>
            </a:r>
            <a:r>
              <a:rPr lang="en-US" sz="2400" dirty="0"/>
              <a:t> </a:t>
            </a:r>
            <a:r>
              <a:rPr lang="en-US" sz="2400" dirty="0" err="1"/>
              <a:t>đều</a:t>
            </a:r>
            <a:r>
              <a:rPr lang="en-US" sz="2400" dirty="0"/>
              <a:t> </a:t>
            </a:r>
            <a:r>
              <a:rPr lang="en-US" sz="2400" dirty="0" err="1"/>
              <a:t>là</a:t>
            </a:r>
            <a:r>
              <a:rPr lang="en-US" sz="2400" dirty="0"/>
              <a:t> </a:t>
            </a:r>
            <a:r>
              <a:rPr lang="en-US" sz="2400" dirty="0" err="1"/>
              <a:t>bất</a:t>
            </a:r>
            <a:r>
              <a:rPr lang="en-US" sz="2400" dirty="0"/>
              <a:t> </a:t>
            </a:r>
            <a:r>
              <a:rPr lang="en-US" sz="2400" dirty="0" err="1"/>
              <a:t>lợi</a:t>
            </a:r>
            <a:r>
              <a:rPr lang="en-US" sz="2400" dirty="0"/>
              <a:t>. </a:t>
            </a:r>
            <a:endParaRPr lang="vi-VN" sz="2400" dirty="0"/>
          </a:p>
          <a:p>
            <a:pPr marL="0" indent="0">
              <a:buNone/>
            </a:pPr>
            <a:r>
              <a:rPr lang="en-US" sz="2400" dirty="0" err="1"/>
              <a:t>Các</a:t>
            </a:r>
            <a:r>
              <a:rPr lang="en-US" sz="2400" dirty="0"/>
              <a:t> </a:t>
            </a:r>
            <a:r>
              <a:rPr lang="en-US" sz="2400" dirty="0" err="1"/>
              <a:t>tụ</a:t>
            </a:r>
            <a:r>
              <a:rPr lang="en-US" sz="2400" dirty="0"/>
              <a:t> </a:t>
            </a:r>
            <a:r>
              <a:rPr lang="en-US" sz="2400" dirty="0" err="1"/>
              <a:t>điện</a:t>
            </a:r>
            <a:r>
              <a:rPr lang="en-US" sz="2400" dirty="0"/>
              <a:t> </a:t>
            </a:r>
            <a:r>
              <a:rPr lang="en-US" sz="2400" dirty="0" err="1"/>
              <a:t>gốm</a:t>
            </a:r>
            <a:r>
              <a:rPr lang="en-US" sz="2400" dirty="0"/>
              <a:t>, </a:t>
            </a:r>
            <a:r>
              <a:rPr lang="en-US" sz="2400" dirty="0" err="1"/>
              <a:t>thời</a:t>
            </a:r>
            <a:r>
              <a:rPr lang="en-US" sz="2400" dirty="0"/>
              <a:t> </a:t>
            </a:r>
            <a:r>
              <a:rPr lang="en-US" sz="2400" dirty="0" err="1"/>
              <a:t>gian</a:t>
            </a:r>
            <a:r>
              <a:rPr lang="en-US" sz="2400" dirty="0"/>
              <a:t> </a:t>
            </a:r>
            <a:r>
              <a:rPr lang="en-US" sz="2400" dirty="0" err="1"/>
              <a:t>lưu</a:t>
            </a:r>
            <a:r>
              <a:rPr lang="en-US" sz="2400" dirty="0"/>
              <a:t> </a:t>
            </a:r>
            <a:r>
              <a:rPr lang="en-US" sz="2400" dirty="0" err="1"/>
              <a:t>trữ</a:t>
            </a:r>
            <a:r>
              <a:rPr lang="en-US" sz="2400" dirty="0"/>
              <a:t> </a:t>
            </a:r>
            <a:r>
              <a:rPr lang="en-US" sz="2400" dirty="0" err="1"/>
              <a:t>lâu</a:t>
            </a:r>
            <a:r>
              <a:rPr lang="en-US" sz="2400" dirty="0"/>
              <a:t> </a:t>
            </a:r>
            <a:r>
              <a:rPr lang="en-US" sz="2400" dirty="0" err="1"/>
              <a:t>có</a:t>
            </a:r>
            <a:r>
              <a:rPr lang="en-US" sz="2400" dirty="0"/>
              <a:t> </a:t>
            </a:r>
            <a:r>
              <a:rPr lang="en-US" sz="2400" dirty="0" err="1"/>
              <a:t>thể</a:t>
            </a:r>
            <a:r>
              <a:rPr lang="en-US" sz="2400" dirty="0"/>
              <a:t> </a:t>
            </a:r>
            <a:r>
              <a:rPr lang="en-US" sz="2400" dirty="0" err="1"/>
              <a:t>dẫn</a:t>
            </a:r>
            <a:r>
              <a:rPr lang="en-US" sz="2400" dirty="0"/>
              <a:t> </a:t>
            </a:r>
            <a:r>
              <a:rPr lang="en-US" sz="2400" dirty="0" err="1"/>
              <a:t>đến</a:t>
            </a:r>
            <a:r>
              <a:rPr lang="en-US" sz="2400" dirty="0"/>
              <a:t> </a:t>
            </a:r>
            <a:r>
              <a:rPr lang="en-US" sz="2400" dirty="0" err="1"/>
              <a:t>mất</a:t>
            </a:r>
            <a:r>
              <a:rPr lang="en-US" sz="2400" dirty="0"/>
              <a:t> </a:t>
            </a:r>
            <a:r>
              <a:rPr lang="en-US" sz="2400" dirty="0" err="1"/>
              <a:t>điện</a:t>
            </a:r>
            <a:r>
              <a:rPr lang="en-US" sz="2400" dirty="0"/>
              <a:t> dung. </a:t>
            </a:r>
            <a:r>
              <a:rPr lang="vi-VN" sz="2400" dirty="0"/>
              <a:t/>
            </a:r>
            <a:br>
              <a:rPr lang="vi-VN" sz="2400" dirty="0"/>
            </a:br>
            <a:endParaRPr lang="vi-VN" sz="2400" dirty="0"/>
          </a:p>
        </p:txBody>
      </p:sp>
    </p:spTree>
    <p:extLst>
      <p:ext uri="{BB962C8B-B14F-4D97-AF65-F5344CB8AC3E}">
        <p14:creationId xmlns:p14="http://schemas.microsoft.com/office/powerpoint/2010/main" val="2527657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60648"/>
            <a:ext cx="3682752" cy="706090"/>
          </a:xfrm>
          <a:solidFill>
            <a:srgbClr val="FFFF00"/>
          </a:solidFill>
        </p:spPr>
        <p:txBody>
          <a:bodyPr>
            <a:normAutofit fontScale="90000"/>
          </a:bodyPr>
          <a:lstStyle/>
          <a:p>
            <a:r>
              <a:rPr lang="vi-VN" b="1" dirty="0" smtClean="0"/>
              <a:t>4 Tụ điện</a:t>
            </a:r>
            <a:endParaRPr lang="vi-VN" dirty="0"/>
          </a:p>
        </p:txBody>
      </p:sp>
      <p:sp>
        <p:nvSpPr>
          <p:cNvPr id="4" name="Content Placeholder 3"/>
          <p:cNvSpPr>
            <a:spLocks noGrp="1"/>
          </p:cNvSpPr>
          <p:nvPr>
            <p:ph idx="1"/>
          </p:nvPr>
        </p:nvSpPr>
        <p:spPr>
          <a:xfrm>
            <a:off x="472628" y="908720"/>
            <a:ext cx="8491860" cy="720080"/>
          </a:xfrm>
        </p:spPr>
        <p:txBody>
          <a:bodyPr/>
          <a:lstStyle/>
          <a:p>
            <a:pPr marL="0" indent="0">
              <a:buNone/>
            </a:pPr>
            <a:r>
              <a:rPr lang="en-US" b="1" dirty="0"/>
              <a:t>4.6 </a:t>
            </a:r>
            <a:r>
              <a:rPr lang="en-US" b="1" dirty="0" err="1"/>
              <a:t>Những</a:t>
            </a:r>
            <a:r>
              <a:rPr lang="en-US" b="1" dirty="0"/>
              <a:t> </a:t>
            </a:r>
            <a:r>
              <a:rPr lang="en-US" b="1" dirty="0" err="1"/>
              <a:t>lỗi</a:t>
            </a:r>
            <a:r>
              <a:rPr lang="en-US" b="1" dirty="0"/>
              <a:t> </a:t>
            </a:r>
            <a:r>
              <a:rPr lang="en-US" b="1" dirty="0" err="1"/>
              <a:t>thường</a:t>
            </a:r>
            <a:r>
              <a:rPr lang="en-US" b="1" dirty="0"/>
              <a:t> </a:t>
            </a:r>
            <a:r>
              <a:rPr lang="en-US" b="1" dirty="0" err="1"/>
              <a:t>gặp</a:t>
            </a:r>
            <a:r>
              <a:rPr lang="en-US" b="1" dirty="0"/>
              <a:t> </a:t>
            </a:r>
            <a:r>
              <a:rPr lang="en-US" b="1" dirty="0" err="1"/>
              <a:t>đối</a:t>
            </a:r>
            <a:r>
              <a:rPr lang="en-US" b="1" dirty="0"/>
              <a:t> </a:t>
            </a:r>
            <a:r>
              <a:rPr lang="en-US" b="1" dirty="0" err="1"/>
              <a:t>với</a:t>
            </a:r>
            <a:r>
              <a:rPr lang="en-US" b="1" dirty="0"/>
              <a:t> </a:t>
            </a:r>
            <a:r>
              <a:rPr lang="en-US" b="1" dirty="0" err="1"/>
              <a:t>tụ</a:t>
            </a:r>
            <a:r>
              <a:rPr lang="en-US" b="1" dirty="0"/>
              <a:t> </a:t>
            </a:r>
            <a:r>
              <a:rPr lang="en-US" b="1" dirty="0" err="1" smtClean="0"/>
              <a:t>điện</a:t>
            </a:r>
            <a:endParaRPr lang="vi-VN" b="1" dirty="0" smtClean="0"/>
          </a:p>
          <a:p>
            <a:pPr marL="0" indent="0">
              <a:buNone/>
            </a:pPr>
            <a:endParaRPr lang="vi-VN" dirty="0"/>
          </a:p>
        </p:txBody>
      </p:sp>
      <p:sp>
        <p:nvSpPr>
          <p:cNvPr id="26" name="Content Placeholder 3"/>
          <p:cNvSpPr txBox="1">
            <a:spLocks/>
          </p:cNvSpPr>
          <p:nvPr/>
        </p:nvSpPr>
        <p:spPr>
          <a:xfrm>
            <a:off x="467544" y="1556792"/>
            <a:ext cx="8491860" cy="496855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4.5.2 </a:t>
            </a:r>
            <a:r>
              <a:rPr lang="en-US" b="1" dirty="0" err="1"/>
              <a:t>Hư</a:t>
            </a:r>
            <a:r>
              <a:rPr lang="en-US" b="1" dirty="0"/>
              <a:t> </a:t>
            </a:r>
            <a:r>
              <a:rPr lang="en-US" b="1" dirty="0" err="1"/>
              <a:t>hỏng</a:t>
            </a:r>
            <a:r>
              <a:rPr lang="en-US" b="1" dirty="0"/>
              <a:t> do </a:t>
            </a:r>
            <a:r>
              <a:rPr lang="en-US" b="1" dirty="0" err="1"/>
              <a:t>lắp</a:t>
            </a:r>
            <a:r>
              <a:rPr lang="en-US" b="1" dirty="0"/>
              <a:t> </a:t>
            </a:r>
            <a:r>
              <a:rPr lang="en-US" b="1" dirty="0" err="1"/>
              <a:t>ráp</a:t>
            </a:r>
            <a:endParaRPr lang="vi-VN" b="1" dirty="0"/>
          </a:p>
          <a:p>
            <a:pPr marL="0" indent="0">
              <a:buNone/>
            </a:pPr>
            <a:r>
              <a:rPr lang="en-US" dirty="0" err="1"/>
              <a:t>Hàn</a:t>
            </a:r>
            <a:r>
              <a:rPr lang="en-US" dirty="0"/>
              <a:t> </a:t>
            </a:r>
            <a:r>
              <a:rPr lang="en-US" dirty="0" err="1"/>
              <a:t>cũng</a:t>
            </a:r>
            <a:r>
              <a:rPr lang="en-US" dirty="0"/>
              <a:t> </a:t>
            </a:r>
            <a:r>
              <a:rPr lang="en-US" dirty="0" err="1"/>
              <a:t>có</a:t>
            </a:r>
            <a:r>
              <a:rPr lang="en-US" dirty="0"/>
              <a:t> </a:t>
            </a:r>
            <a:r>
              <a:rPr lang="en-US" dirty="0" err="1"/>
              <a:t>thể</a:t>
            </a:r>
            <a:r>
              <a:rPr lang="en-US" dirty="0"/>
              <a:t> </a:t>
            </a:r>
            <a:r>
              <a:rPr lang="en-US" dirty="0" err="1"/>
              <a:t>quan</a:t>
            </a:r>
            <a:r>
              <a:rPr lang="en-US" dirty="0"/>
              <a:t> </a:t>
            </a:r>
            <a:r>
              <a:rPr lang="en-US" dirty="0" err="1"/>
              <a:t>trọng</a:t>
            </a:r>
            <a:r>
              <a:rPr lang="en-US" dirty="0"/>
              <a:t> </a:t>
            </a:r>
            <a:r>
              <a:rPr lang="en-US" dirty="0" err="1"/>
              <a:t>đối</a:t>
            </a:r>
            <a:r>
              <a:rPr lang="en-US" dirty="0"/>
              <a:t> </a:t>
            </a:r>
            <a:r>
              <a:rPr lang="en-US" dirty="0" err="1"/>
              <a:t>với</a:t>
            </a:r>
            <a:r>
              <a:rPr lang="en-US" dirty="0"/>
              <a:t> </a:t>
            </a:r>
            <a:r>
              <a:rPr lang="en-US" dirty="0" err="1"/>
              <a:t>các</a:t>
            </a:r>
            <a:r>
              <a:rPr lang="en-US" dirty="0"/>
              <a:t> </a:t>
            </a:r>
            <a:r>
              <a:rPr lang="en-US" dirty="0" err="1"/>
              <a:t>tụ</a:t>
            </a:r>
            <a:r>
              <a:rPr lang="en-US" dirty="0"/>
              <a:t> </a:t>
            </a:r>
            <a:r>
              <a:rPr lang="en-US" dirty="0" err="1"/>
              <a:t>nhôm</a:t>
            </a:r>
            <a:r>
              <a:rPr lang="en-US" dirty="0"/>
              <a:t>. SMTs </a:t>
            </a:r>
            <a:r>
              <a:rPr lang="en-US" dirty="0" err="1"/>
              <a:t>nhôm</a:t>
            </a:r>
            <a:r>
              <a:rPr lang="en-US" dirty="0"/>
              <a:t> </a:t>
            </a:r>
            <a:r>
              <a:rPr lang="en-US" dirty="0" err="1"/>
              <a:t>đang</a:t>
            </a:r>
            <a:r>
              <a:rPr lang="en-US" dirty="0"/>
              <a:t> ở </a:t>
            </a:r>
            <a:r>
              <a:rPr lang="en-US" dirty="0" err="1"/>
              <a:t>trên</a:t>
            </a:r>
            <a:r>
              <a:rPr lang="en-US" dirty="0"/>
              <a:t> </a:t>
            </a:r>
            <a:r>
              <a:rPr lang="en-US" dirty="0" err="1"/>
              <a:t>đỉnh</a:t>
            </a:r>
            <a:r>
              <a:rPr lang="en-US" dirty="0"/>
              <a:t> </a:t>
            </a:r>
            <a:r>
              <a:rPr lang="en-US" dirty="0" err="1"/>
              <a:t>của</a:t>
            </a:r>
            <a:r>
              <a:rPr lang="en-US" dirty="0"/>
              <a:t> </a:t>
            </a:r>
            <a:r>
              <a:rPr lang="en-US" dirty="0" err="1"/>
              <a:t>bảng</a:t>
            </a:r>
            <a:r>
              <a:rPr lang="en-US" dirty="0"/>
              <a:t> </a:t>
            </a:r>
            <a:r>
              <a:rPr lang="en-US" dirty="0" err="1"/>
              <a:t>mạch</a:t>
            </a:r>
            <a:r>
              <a:rPr lang="en-US" dirty="0"/>
              <a:t> </a:t>
            </a:r>
            <a:r>
              <a:rPr lang="en-US" dirty="0" err="1"/>
              <a:t>và</a:t>
            </a:r>
            <a:r>
              <a:rPr lang="en-US" dirty="0"/>
              <a:t> </a:t>
            </a:r>
            <a:r>
              <a:rPr lang="en-US" dirty="0" err="1"/>
              <a:t>được</a:t>
            </a:r>
            <a:r>
              <a:rPr lang="en-US" dirty="0"/>
              <a:t> </a:t>
            </a:r>
            <a:r>
              <a:rPr lang="en-US" dirty="0" err="1"/>
              <a:t>tiếp</a:t>
            </a:r>
            <a:r>
              <a:rPr lang="en-US" dirty="0"/>
              <a:t> </a:t>
            </a:r>
            <a:r>
              <a:rPr lang="en-US" dirty="0" err="1"/>
              <a:t>xúc</a:t>
            </a:r>
            <a:r>
              <a:rPr lang="en-US" dirty="0"/>
              <a:t> </a:t>
            </a:r>
            <a:r>
              <a:rPr lang="en-US" dirty="0" err="1"/>
              <a:t>với</a:t>
            </a:r>
            <a:r>
              <a:rPr lang="en-US" dirty="0"/>
              <a:t> </a:t>
            </a:r>
            <a:r>
              <a:rPr lang="en-US" dirty="0" err="1"/>
              <a:t>nhiệt</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hàn</a:t>
            </a:r>
            <a:r>
              <a:rPr lang="en-US" dirty="0"/>
              <a:t>.</a:t>
            </a:r>
            <a:endParaRPr lang="vi-VN" dirty="0"/>
          </a:p>
          <a:p>
            <a:pPr marL="0" indent="0">
              <a:buNone/>
            </a:pPr>
            <a:r>
              <a:rPr lang="en-US" dirty="0" err="1"/>
              <a:t>Nhiệt</a:t>
            </a:r>
            <a:r>
              <a:rPr lang="en-US" dirty="0"/>
              <a:t> </a:t>
            </a:r>
            <a:r>
              <a:rPr lang="en-US" dirty="0" err="1"/>
              <a:t>này</a:t>
            </a:r>
            <a:r>
              <a:rPr lang="en-US" dirty="0"/>
              <a:t>, </a:t>
            </a:r>
            <a:r>
              <a:rPr lang="en-US" dirty="0" err="1"/>
              <a:t>có</a:t>
            </a:r>
            <a:r>
              <a:rPr lang="en-US" dirty="0"/>
              <a:t> </a:t>
            </a:r>
            <a:r>
              <a:rPr lang="en-US" dirty="0" err="1"/>
              <a:t>lẽ</a:t>
            </a:r>
            <a:r>
              <a:rPr lang="en-US" dirty="0"/>
              <a:t> </a:t>
            </a:r>
            <a:r>
              <a:rPr lang="en-US" dirty="0" err="1"/>
              <a:t>sẽ</a:t>
            </a:r>
            <a:r>
              <a:rPr lang="en-US" dirty="0"/>
              <a:t> </a:t>
            </a:r>
            <a:r>
              <a:rPr lang="en-US" dirty="0" err="1"/>
              <a:t>là</a:t>
            </a:r>
            <a:r>
              <a:rPr lang="en-US" dirty="0"/>
              <a:t> </a:t>
            </a:r>
            <a:r>
              <a:rPr lang="en-US" dirty="0" err="1"/>
              <a:t>nhiệt</a:t>
            </a:r>
            <a:r>
              <a:rPr lang="en-US" dirty="0"/>
              <a:t> </a:t>
            </a:r>
            <a:r>
              <a:rPr lang="en-US" dirty="0" err="1"/>
              <a:t>độ</a:t>
            </a:r>
            <a:r>
              <a:rPr lang="en-US" dirty="0"/>
              <a:t> </a:t>
            </a:r>
            <a:r>
              <a:rPr lang="en-US" dirty="0" err="1"/>
              <a:t>cao</a:t>
            </a:r>
            <a:r>
              <a:rPr lang="en-US" dirty="0"/>
              <a:t> </a:t>
            </a:r>
            <a:r>
              <a:rPr lang="en-US" dirty="0" err="1"/>
              <a:t>nhất</a:t>
            </a:r>
            <a:r>
              <a:rPr lang="en-US" dirty="0"/>
              <a:t> </a:t>
            </a:r>
            <a:r>
              <a:rPr lang="en-US" dirty="0" err="1"/>
              <a:t>mà</a:t>
            </a:r>
            <a:r>
              <a:rPr lang="en-US" dirty="0"/>
              <a:t> </a:t>
            </a:r>
            <a:r>
              <a:rPr lang="en-US" dirty="0" err="1"/>
              <a:t>tụ</a:t>
            </a:r>
            <a:r>
              <a:rPr lang="en-US" dirty="0"/>
              <a:t> </a:t>
            </a:r>
            <a:r>
              <a:rPr lang="en-US" dirty="0" err="1"/>
              <a:t>điện</a:t>
            </a:r>
            <a:r>
              <a:rPr lang="en-US" dirty="0"/>
              <a:t> </a:t>
            </a:r>
            <a:r>
              <a:rPr lang="en-US" dirty="0" err="1"/>
              <a:t>sẽ</a:t>
            </a:r>
            <a:r>
              <a:rPr lang="en-US" dirty="0"/>
              <a:t> </a:t>
            </a:r>
            <a:r>
              <a:rPr lang="en-US" dirty="0" err="1"/>
              <a:t>tiếp</a:t>
            </a:r>
            <a:r>
              <a:rPr lang="en-US" dirty="0"/>
              <a:t> </a:t>
            </a:r>
            <a:r>
              <a:rPr lang="en-US" dirty="0" err="1"/>
              <a:t>xúc</a:t>
            </a:r>
            <a:r>
              <a:rPr lang="en-US" dirty="0"/>
              <a:t> </a:t>
            </a:r>
            <a:r>
              <a:rPr lang="en-US" dirty="0" err="1"/>
              <a:t>trong</a:t>
            </a:r>
            <a:r>
              <a:rPr lang="en-US" dirty="0"/>
              <a:t> </a:t>
            </a:r>
            <a:r>
              <a:rPr lang="en-US" dirty="0" err="1"/>
              <a:t>suốt</a:t>
            </a:r>
            <a:r>
              <a:rPr lang="en-US" dirty="0"/>
              <a:t> </a:t>
            </a:r>
            <a:r>
              <a:rPr lang="en-US" dirty="0" err="1"/>
              <a:t>cuộc</a:t>
            </a:r>
            <a:r>
              <a:rPr lang="en-US" dirty="0"/>
              <a:t> </a:t>
            </a:r>
            <a:r>
              <a:rPr lang="en-US" dirty="0" err="1"/>
              <a:t>đời</a:t>
            </a:r>
            <a:r>
              <a:rPr lang="en-US" dirty="0"/>
              <a:t> </a:t>
            </a:r>
            <a:r>
              <a:rPr lang="en-US" dirty="0" err="1"/>
              <a:t>của</a:t>
            </a:r>
            <a:r>
              <a:rPr lang="en-US" dirty="0"/>
              <a:t> </a:t>
            </a:r>
            <a:r>
              <a:rPr lang="en-US" dirty="0" err="1"/>
              <a:t>nó</a:t>
            </a:r>
            <a:r>
              <a:rPr lang="en-US" dirty="0"/>
              <a:t>, </a:t>
            </a:r>
            <a:r>
              <a:rPr lang="en-US" dirty="0" err="1"/>
              <a:t>có</a:t>
            </a:r>
            <a:r>
              <a:rPr lang="en-US" dirty="0"/>
              <a:t> </a:t>
            </a:r>
            <a:r>
              <a:rPr lang="en-US" dirty="0" err="1"/>
              <a:t>thể</a:t>
            </a:r>
            <a:r>
              <a:rPr lang="en-US" dirty="0"/>
              <a:t> </a:t>
            </a:r>
            <a:r>
              <a:rPr lang="en-US" dirty="0" err="1"/>
              <a:t>gây</a:t>
            </a:r>
            <a:r>
              <a:rPr lang="en-US" dirty="0"/>
              <a:t> </a:t>
            </a:r>
            <a:r>
              <a:rPr lang="en-US" dirty="0" err="1"/>
              <a:t>ra</a:t>
            </a:r>
            <a:r>
              <a:rPr lang="en-US" dirty="0"/>
              <a:t> </a:t>
            </a:r>
            <a:r>
              <a:rPr lang="en-US" dirty="0" err="1"/>
              <a:t>lỗi</a:t>
            </a:r>
            <a:r>
              <a:rPr lang="en-US" dirty="0"/>
              <a:t>. </a:t>
            </a:r>
            <a:r>
              <a:rPr lang="en-US" dirty="0" err="1"/>
              <a:t>Điều</a:t>
            </a:r>
            <a:r>
              <a:rPr lang="en-US" dirty="0"/>
              <a:t> </a:t>
            </a:r>
            <a:r>
              <a:rPr lang="en-US" dirty="0" err="1"/>
              <a:t>này</a:t>
            </a:r>
            <a:r>
              <a:rPr lang="en-US" dirty="0"/>
              <a:t> </a:t>
            </a:r>
            <a:r>
              <a:rPr lang="en-US" dirty="0" err="1"/>
              <a:t>đặc</a:t>
            </a:r>
            <a:r>
              <a:rPr lang="en-US" dirty="0"/>
              <a:t> </a:t>
            </a:r>
            <a:r>
              <a:rPr lang="en-US" dirty="0" err="1"/>
              <a:t>biệt</a:t>
            </a:r>
            <a:r>
              <a:rPr lang="en-US" dirty="0"/>
              <a:t> </a:t>
            </a:r>
            <a:r>
              <a:rPr lang="en-US" dirty="0" err="1"/>
              <a:t>khó</a:t>
            </a:r>
            <a:r>
              <a:rPr lang="en-US" dirty="0"/>
              <a:t> </a:t>
            </a:r>
            <a:r>
              <a:rPr lang="en-US" dirty="0" err="1"/>
              <a:t>khăn</a:t>
            </a:r>
            <a:r>
              <a:rPr lang="en-US" dirty="0"/>
              <a:t> </a:t>
            </a:r>
            <a:r>
              <a:rPr lang="en-US" dirty="0" err="1"/>
              <a:t>trong</a:t>
            </a:r>
            <a:r>
              <a:rPr lang="en-US" dirty="0"/>
              <a:t> </a:t>
            </a:r>
            <a:r>
              <a:rPr lang="en-US" dirty="0" err="1"/>
              <a:t>quy</a:t>
            </a:r>
            <a:r>
              <a:rPr lang="en-US" dirty="0"/>
              <a:t> </a:t>
            </a:r>
            <a:r>
              <a:rPr lang="en-US" dirty="0" err="1"/>
              <a:t>trình</a:t>
            </a:r>
            <a:r>
              <a:rPr lang="en-US" dirty="0"/>
              <a:t> </a:t>
            </a:r>
            <a:r>
              <a:rPr lang="en-US" dirty="0" err="1"/>
              <a:t>hàn</a:t>
            </a:r>
            <a:r>
              <a:rPr lang="en-US" dirty="0"/>
              <a:t> </a:t>
            </a:r>
            <a:r>
              <a:rPr lang="en-US" dirty="0" err="1"/>
              <a:t>RoHS</a:t>
            </a:r>
            <a:r>
              <a:rPr lang="en-US" dirty="0"/>
              <a:t> (</a:t>
            </a:r>
            <a:r>
              <a:rPr lang="en-US" dirty="0" err="1"/>
              <a:t>không</a:t>
            </a:r>
            <a:r>
              <a:rPr lang="en-US" dirty="0"/>
              <a:t> </a:t>
            </a:r>
            <a:r>
              <a:rPr lang="en-US" dirty="0" err="1"/>
              <a:t>có</a:t>
            </a:r>
            <a:r>
              <a:rPr lang="en-US" dirty="0"/>
              <a:t> </a:t>
            </a:r>
            <a:r>
              <a:rPr lang="en-US" dirty="0" err="1"/>
              <a:t>Pb</a:t>
            </a:r>
            <a:r>
              <a:rPr lang="en-US" dirty="0"/>
              <a:t>), </a:t>
            </a:r>
            <a:r>
              <a:rPr lang="en-US" dirty="0" err="1"/>
              <a:t>vì</a:t>
            </a:r>
            <a:r>
              <a:rPr lang="en-US" dirty="0"/>
              <a:t> </a:t>
            </a:r>
            <a:r>
              <a:rPr lang="en-US" dirty="0" err="1"/>
              <a:t>nhiệt</a:t>
            </a:r>
            <a:r>
              <a:rPr lang="en-US" dirty="0"/>
              <a:t> </a:t>
            </a:r>
            <a:r>
              <a:rPr lang="en-US" dirty="0" err="1"/>
              <a:t>độ</a:t>
            </a:r>
            <a:r>
              <a:rPr lang="en-US" dirty="0"/>
              <a:t> </a:t>
            </a:r>
            <a:r>
              <a:rPr lang="en-US" dirty="0" err="1"/>
              <a:t>hàn</a:t>
            </a:r>
            <a:r>
              <a:rPr lang="en-US" dirty="0"/>
              <a:t> </a:t>
            </a:r>
            <a:r>
              <a:rPr lang="en-US" dirty="0" err="1"/>
              <a:t>cao</a:t>
            </a:r>
            <a:r>
              <a:rPr lang="en-US" dirty="0"/>
              <a:t> </a:t>
            </a:r>
            <a:r>
              <a:rPr lang="en-US" dirty="0" err="1"/>
              <a:t>hơn</a:t>
            </a:r>
            <a:r>
              <a:rPr lang="en-US" dirty="0"/>
              <a:t> </a:t>
            </a:r>
            <a:r>
              <a:rPr lang="en-US" dirty="0" err="1"/>
              <a:t>và</a:t>
            </a:r>
            <a:r>
              <a:rPr lang="en-US" dirty="0"/>
              <a:t> </a:t>
            </a:r>
            <a:r>
              <a:rPr lang="en-US" dirty="0" err="1"/>
              <a:t>các</a:t>
            </a:r>
            <a:r>
              <a:rPr lang="en-US" dirty="0"/>
              <a:t> </a:t>
            </a:r>
            <a:r>
              <a:rPr lang="en-US" dirty="0" err="1"/>
              <a:t>tụ</a:t>
            </a:r>
            <a:r>
              <a:rPr lang="en-US" dirty="0"/>
              <a:t> </a:t>
            </a:r>
            <a:r>
              <a:rPr lang="en-US" dirty="0" err="1"/>
              <a:t>nhôm</a:t>
            </a:r>
            <a:r>
              <a:rPr lang="en-US" dirty="0"/>
              <a:t> </a:t>
            </a:r>
            <a:r>
              <a:rPr lang="en-US" dirty="0" err="1"/>
              <a:t>tiêu</a:t>
            </a:r>
            <a:r>
              <a:rPr lang="en-US" dirty="0"/>
              <a:t> </a:t>
            </a:r>
            <a:r>
              <a:rPr lang="en-US" dirty="0" err="1"/>
              <a:t>chuẩn</a:t>
            </a:r>
            <a:r>
              <a:rPr lang="en-US" dirty="0"/>
              <a:t> </a:t>
            </a:r>
            <a:r>
              <a:rPr lang="en-US" dirty="0" err="1"/>
              <a:t>có</a:t>
            </a:r>
            <a:r>
              <a:rPr lang="en-US" dirty="0"/>
              <a:t> </a:t>
            </a:r>
            <a:r>
              <a:rPr lang="en-US" dirty="0" err="1"/>
              <a:t>thể</a:t>
            </a:r>
            <a:r>
              <a:rPr lang="en-US" dirty="0"/>
              <a:t> </a:t>
            </a:r>
            <a:r>
              <a:rPr lang="en-US" dirty="0" err="1"/>
              <a:t>không</a:t>
            </a:r>
            <a:r>
              <a:rPr lang="en-US" dirty="0"/>
              <a:t> </a:t>
            </a:r>
            <a:r>
              <a:rPr lang="en-US" dirty="0" err="1"/>
              <a:t>chịu</a:t>
            </a:r>
            <a:r>
              <a:rPr lang="en-US" dirty="0"/>
              <a:t> </a:t>
            </a:r>
            <a:r>
              <a:rPr lang="en-US" dirty="0" err="1"/>
              <a:t>được</a:t>
            </a:r>
            <a:r>
              <a:rPr lang="en-US" dirty="0"/>
              <a:t> </a:t>
            </a:r>
            <a:r>
              <a:rPr lang="en-US" dirty="0" err="1"/>
              <a:t>chúng</a:t>
            </a:r>
            <a:r>
              <a:rPr lang="en-US" dirty="0"/>
              <a:t>. </a:t>
            </a:r>
            <a:r>
              <a:rPr lang="en-US" dirty="0" err="1"/>
              <a:t>Một</a:t>
            </a:r>
            <a:r>
              <a:rPr lang="en-US" dirty="0"/>
              <a:t> </a:t>
            </a:r>
            <a:r>
              <a:rPr lang="en-US" dirty="0" err="1"/>
              <a:t>số</a:t>
            </a:r>
            <a:r>
              <a:rPr lang="en-US" dirty="0"/>
              <a:t> </a:t>
            </a:r>
            <a:r>
              <a:rPr lang="en-US" dirty="0" err="1"/>
              <a:t>nhà</a:t>
            </a:r>
            <a:r>
              <a:rPr lang="en-US" dirty="0"/>
              <a:t> </a:t>
            </a:r>
            <a:r>
              <a:rPr lang="en-US" dirty="0" err="1"/>
              <a:t>sản</a:t>
            </a:r>
            <a:r>
              <a:rPr lang="en-US" dirty="0"/>
              <a:t> </a:t>
            </a:r>
            <a:r>
              <a:rPr lang="en-US" dirty="0" err="1"/>
              <a:t>xuất</a:t>
            </a:r>
            <a:r>
              <a:rPr lang="en-US" dirty="0"/>
              <a:t> </a:t>
            </a:r>
            <a:r>
              <a:rPr lang="en-US" dirty="0" err="1"/>
              <a:t>có</a:t>
            </a:r>
            <a:r>
              <a:rPr lang="en-US" dirty="0"/>
              <a:t> </a:t>
            </a:r>
            <a:r>
              <a:rPr lang="en-US" dirty="0" err="1"/>
              <a:t>tụ</a:t>
            </a:r>
            <a:r>
              <a:rPr lang="en-US" dirty="0"/>
              <a:t> </a:t>
            </a:r>
            <a:r>
              <a:rPr lang="en-US" dirty="0" err="1"/>
              <a:t>nhôm</a:t>
            </a:r>
            <a:r>
              <a:rPr lang="en-US" dirty="0"/>
              <a:t> SMT </a:t>
            </a:r>
            <a:r>
              <a:rPr lang="en-US" dirty="0" err="1"/>
              <a:t>phù</a:t>
            </a:r>
            <a:r>
              <a:rPr lang="en-US" dirty="0"/>
              <a:t> </a:t>
            </a:r>
            <a:r>
              <a:rPr lang="en-US" dirty="0" err="1"/>
              <a:t>hợp</a:t>
            </a:r>
            <a:r>
              <a:rPr lang="en-US" dirty="0"/>
              <a:t> </a:t>
            </a:r>
            <a:r>
              <a:rPr lang="en-US" dirty="0" err="1"/>
              <a:t>với</a:t>
            </a:r>
            <a:r>
              <a:rPr lang="en-US" dirty="0"/>
              <a:t> </a:t>
            </a:r>
            <a:r>
              <a:rPr lang="en-US" dirty="0" err="1"/>
              <a:t>nhiệt</a:t>
            </a:r>
            <a:r>
              <a:rPr lang="en-US" dirty="0"/>
              <a:t> </a:t>
            </a:r>
            <a:r>
              <a:rPr lang="en-US" dirty="0" err="1"/>
              <a:t>độ</a:t>
            </a:r>
            <a:r>
              <a:rPr lang="en-US" dirty="0"/>
              <a:t> </a:t>
            </a:r>
            <a:r>
              <a:rPr lang="en-US" dirty="0" err="1"/>
              <a:t>hàn</a:t>
            </a:r>
            <a:r>
              <a:rPr lang="en-US" dirty="0"/>
              <a:t> </a:t>
            </a:r>
            <a:r>
              <a:rPr lang="en-US" dirty="0" err="1"/>
              <a:t>cao</a:t>
            </a:r>
            <a:r>
              <a:rPr lang="en-US" dirty="0"/>
              <a:t> </a:t>
            </a:r>
            <a:r>
              <a:rPr lang="en-US" dirty="0" err="1"/>
              <a:t>hơn</a:t>
            </a:r>
            <a:r>
              <a:rPr lang="en-US" dirty="0"/>
              <a:t> </a:t>
            </a:r>
            <a:r>
              <a:rPr lang="en-US" dirty="0" err="1"/>
              <a:t>theo</a:t>
            </a:r>
            <a:r>
              <a:rPr lang="en-US" dirty="0"/>
              <a:t> </a:t>
            </a:r>
            <a:r>
              <a:rPr lang="en-US" dirty="0" err="1"/>
              <a:t>yêu</a:t>
            </a:r>
            <a:r>
              <a:rPr lang="en-US" dirty="0"/>
              <a:t> </a:t>
            </a:r>
            <a:r>
              <a:rPr lang="en-US" dirty="0" err="1"/>
              <a:t>cầu</a:t>
            </a:r>
            <a:r>
              <a:rPr lang="en-US" dirty="0"/>
              <a:t> </a:t>
            </a:r>
            <a:r>
              <a:rPr lang="en-US" dirty="0" err="1"/>
              <a:t>của</a:t>
            </a:r>
            <a:r>
              <a:rPr lang="en-US" dirty="0"/>
              <a:t> </a:t>
            </a:r>
            <a:r>
              <a:rPr lang="en-US" dirty="0" err="1"/>
              <a:t>các</a:t>
            </a:r>
            <a:r>
              <a:rPr lang="en-US" dirty="0"/>
              <a:t> </a:t>
            </a:r>
            <a:r>
              <a:rPr lang="en-US" dirty="0" err="1"/>
              <a:t>quy</a:t>
            </a:r>
            <a:r>
              <a:rPr lang="en-US" dirty="0"/>
              <a:t> </a:t>
            </a:r>
            <a:r>
              <a:rPr lang="en-US" dirty="0" err="1"/>
              <a:t>trình</a:t>
            </a:r>
            <a:r>
              <a:rPr lang="en-US" dirty="0"/>
              <a:t> </a:t>
            </a:r>
            <a:r>
              <a:rPr lang="en-US" dirty="0" err="1"/>
              <a:t>không</a:t>
            </a:r>
            <a:r>
              <a:rPr lang="en-US" dirty="0"/>
              <a:t> </a:t>
            </a:r>
            <a:r>
              <a:rPr lang="en-US" dirty="0" err="1"/>
              <a:t>có</a:t>
            </a:r>
            <a:r>
              <a:rPr lang="en-US" dirty="0"/>
              <a:t> </a:t>
            </a:r>
            <a:r>
              <a:rPr lang="en-US" dirty="0" err="1"/>
              <a:t>Pb</a:t>
            </a:r>
            <a:r>
              <a:rPr lang="en-US" dirty="0"/>
              <a:t>.</a:t>
            </a:r>
            <a:endParaRPr lang="vi-VN" dirty="0"/>
          </a:p>
          <a:p>
            <a:pPr marL="0" indent="0">
              <a:buNone/>
            </a:pPr>
            <a:r>
              <a:rPr lang="en-US" dirty="0" err="1"/>
              <a:t>Lắp</a:t>
            </a:r>
            <a:r>
              <a:rPr lang="en-US" dirty="0"/>
              <a:t> </a:t>
            </a:r>
            <a:r>
              <a:rPr lang="en-US" dirty="0" err="1"/>
              <a:t>ráp</a:t>
            </a:r>
            <a:r>
              <a:rPr lang="en-US" dirty="0"/>
              <a:t> </a:t>
            </a:r>
            <a:r>
              <a:rPr lang="en-US" dirty="0" err="1"/>
              <a:t>hoặc</a:t>
            </a:r>
            <a:r>
              <a:rPr lang="en-US" dirty="0"/>
              <a:t> </a:t>
            </a:r>
            <a:r>
              <a:rPr lang="en-US" dirty="0" err="1"/>
              <a:t>xử</a:t>
            </a:r>
            <a:r>
              <a:rPr lang="en-US" dirty="0"/>
              <a:t> </a:t>
            </a:r>
            <a:r>
              <a:rPr lang="en-US" dirty="0" err="1"/>
              <a:t>lý</a:t>
            </a:r>
            <a:r>
              <a:rPr lang="en-US" dirty="0"/>
              <a:t> </a:t>
            </a:r>
            <a:r>
              <a:rPr lang="en-US" dirty="0" err="1"/>
              <a:t>không</a:t>
            </a:r>
            <a:r>
              <a:rPr lang="en-US" dirty="0"/>
              <a:t> </a:t>
            </a:r>
            <a:r>
              <a:rPr lang="en-US" dirty="0" err="1"/>
              <a:t>chính</a:t>
            </a:r>
            <a:r>
              <a:rPr lang="en-US" dirty="0"/>
              <a:t> </a:t>
            </a:r>
            <a:r>
              <a:rPr lang="en-US" dirty="0" err="1"/>
              <a:t>xác</a:t>
            </a:r>
            <a:r>
              <a:rPr lang="en-US" dirty="0"/>
              <a:t> </a:t>
            </a:r>
            <a:r>
              <a:rPr lang="en-US" dirty="0" err="1"/>
              <a:t>tụ</a:t>
            </a:r>
            <a:r>
              <a:rPr lang="en-US" dirty="0"/>
              <a:t> </a:t>
            </a:r>
            <a:r>
              <a:rPr lang="en-US" dirty="0" err="1"/>
              <a:t>điện</a:t>
            </a:r>
            <a:r>
              <a:rPr lang="en-US" dirty="0"/>
              <a:t> </a:t>
            </a:r>
            <a:r>
              <a:rPr lang="en-US" dirty="0" err="1"/>
              <a:t>cũng</a:t>
            </a:r>
            <a:r>
              <a:rPr lang="en-US" dirty="0"/>
              <a:t> </a:t>
            </a:r>
            <a:r>
              <a:rPr lang="en-US" dirty="0" err="1"/>
              <a:t>có</a:t>
            </a:r>
            <a:r>
              <a:rPr lang="en-US" dirty="0"/>
              <a:t> </a:t>
            </a:r>
            <a:r>
              <a:rPr lang="en-US" dirty="0" err="1"/>
              <a:t>thể</a:t>
            </a:r>
            <a:r>
              <a:rPr lang="en-US" dirty="0"/>
              <a:t> </a:t>
            </a:r>
            <a:r>
              <a:rPr lang="en-US" dirty="0" err="1"/>
              <a:t>làm</a:t>
            </a:r>
            <a:r>
              <a:rPr lang="en-US" dirty="0"/>
              <a:t> </a:t>
            </a:r>
            <a:r>
              <a:rPr lang="en-US" dirty="0" err="1"/>
              <a:t>hỏng</a:t>
            </a:r>
            <a:r>
              <a:rPr lang="en-US" dirty="0"/>
              <a:t> </a:t>
            </a:r>
            <a:r>
              <a:rPr lang="en-US" dirty="0" err="1"/>
              <a:t>chúng</a:t>
            </a:r>
            <a:r>
              <a:rPr lang="en-US" dirty="0"/>
              <a:t>. </a:t>
            </a:r>
            <a:r>
              <a:rPr lang="en-US" dirty="0" err="1"/>
              <a:t>Các</a:t>
            </a:r>
            <a:r>
              <a:rPr lang="en-US" dirty="0"/>
              <a:t> </a:t>
            </a:r>
            <a:r>
              <a:rPr lang="en-US" dirty="0" err="1"/>
              <a:t>tụ</a:t>
            </a:r>
            <a:r>
              <a:rPr lang="en-US" dirty="0"/>
              <a:t> </a:t>
            </a:r>
            <a:r>
              <a:rPr lang="en-US" dirty="0" err="1"/>
              <a:t>điện</a:t>
            </a:r>
            <a:r>
              <a:rPr lang="en-US" dirty="0"/>
              <a:t> </a:t>
            </a:r>
            <a:r>
              <a:rPr lang="en-US" dirty="0" err="1"/>
              <a:t>lớn</a:t>
            </a:r>
            <a:r>
              <a:rPr lang="en-US" dirty="0"/>
              <a:t> </a:t>
            </a:r>
            <a:r>
              <a:rPr lang="en-US" dirty="0" err="1"/>
              <a:t>có</a:t>
            </a:r>
            <a:r>
              <a:rPr lang="en-US" dirty="0"/>
              <a:t> </a:t>
            </a:r>
            <a:r>
              <a:rPr lang="en-US" dirty="0" err="1"/>
              <a:t>thể</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không</a:t>
            </a:r>
            <a:r>
              <a:rPr lang="en-US" dirty="0"/>
              <a:t> </a:t>
            </a:r>
            <a:r>
              <a:rPr lang="en-US" dirty="0" err="1"/>
              <a:t>đúng</a:t>
            </a:r>
            <a:r>
              <a:rPr lang="en-US" dirty="0"/>
              <a:t> </a:t>
            </a:r>
            <a:r>
              <a:rPr lang="en-US" dirty="0" err="1"/>
              <a:t>cách</a:t>
            </a:r>
            <a:r>
              <a:rPr lang="en-US" dirty="0"/>
              <a:t> </a:t>
            </a:r>
            <a:r>
              <a:rPr lang="en-US" dirty="0" err="1"/>
              <a:t>như</a:t>
            </a:r>
            <a:r>
              <a:rPr lang="en-US" dirty="0"/>
              <a:t> </a:t>
            </a:r>
            <a:r>
              <a:rPr lang="en-US" dirty="0" err="1"/>
              <a:t>các</a:t>
            </a:r>
            <a:r>
              <a:rPr lang="en-US" dirty="0"/>
              <a:t> </a:t>
            </a:r>
            <a:r>
              <a:rPr lang="en-US" dirty="0" err="1"/>
              <a:t>tay</a:t>
            </a:r>
            <a:r>
              <a:rPr lang="en-US" dirty="0"/>
              <a:t> </a:t>
            </a:r>
            <a:r>
              <a:rPr lang="en-US" dirty="0" err="1"/>
              <a:t>cầm</a:t>
            </a:r>
            <a:r>
              <a:rPr lang="en-US" dirty="0"/>
              <a:t> </a:t>
            </a:r>
            <a:r>
              <a:rPr lang="en-US" dirty="0" err="1"/>
              <a:t>cho</a:t>
            </a:r>
            <a:r>
              <a:rPr lang="en-US" dirty="0"/>
              <a:t> </a:t>
            </a:r>
            <a:r>
              <a:rPr lang="en-US" dirty="0" err="1"/>
              <a:t>bo</a:t>
            </a:r>
            <a:r>
              <a:rPr lang="en-US" dirty="0"/>
              <a:t> </a:t>
            </a:r>
            <a:r>
              <a:rPr lang="en-US" dirty="0" err="1"/>
              <a:t>mạch</a:t>
            </a:r>
            <a:r>
              <a:rPr lang="en-US" dirty="0"/>
              <a:t>, </a:t>
            </a:r>
            <a:r>
              <a:rPr lang="en-US" dirty="0" err="1"/>
              <a:t>có</a:t>
            </a:r>
            <a:r>
              <a:rPr lang="en-US" dirty="0"/>
              <a:t> </a:t>
            </a:r>
            <a:r>
              <a:rPr lang="en-US" dirty="0" err="1"/>
              <a:t>thể</a:t>
            </a:r>
            <a:r>
              <a:rPr lang="en-US" dirty="0"/>
              <a:t> </a:t>
            </a:r>
            <a:r>
              <a:rPr lang="en-US" dirty="0" err="1"/>
              <a:t>gây</a:t>
            </a:r>
            <a:r>
              <a:rPr lang="en-US" dirty="0"/>
              <a:t> </a:t>
            </a:r>
            <a:r>
              <a:rPr lang="en-US" dirty="0" err="1"/>
              <a:t>hư</a:t>
            </a:r>
            <a:r>
              <a:rPr lang="en-US" dirty="0"/>
              <a:t> </a:t>
            </a:r>
            <a:r>
              <a:rPr lang="en-US" dirty="0" err="1"/>
              <a:t>hỏng</a:t>
            </a:r>
            <a:r>
              <a:rPr lang="en-US" dirty="0"/>
              <a:t> </a:t>
            </a:r>
            <a:r>
              <a:rPr lang="en-US" dirty="0" err="1"/>
              <a:t>bên</a:t>
            </a:r>
            <a:r>
              <a:rPr lang="en-US" dirty="0"/>
              <a:t> </a:t>
            </a:r>
            <a:r>
              <a:rPr lang="en-US" dirty="0" err="1"/>
              <a:t>trong</a:t>
            </a:r>
            <a:r>
              <a:rPr lang="en-US" dirty="0"/>
              <a:t>.</a:t>
            </a:r>
            <a:endParaRPr lang="vi-VN" dirty="0"/>
          </a:p>
          <a:p>
            <a:pPr marL="0" indent="0">
              <a:buNone/>
            </a:pPr>
            <a:endParaRPr lang="vi-VN" dirty="0"/>
          </a:p>
        </p:txBody>
      </p:sp>
    </p:spTree>
    <p:extLst>
      <p:ext uri="{BB962C8B-B14F-4D97-AF65-F5344CB8AC3E}">
        <p14:creationId xmlns:p14="http://schemas.microsoft.com/office/powerpoint/2010/main" val="814409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60648"/>
            <a:ext cx="3682752" cy="706090"/>
          </a:xfrm>
          <a:solidFill>
            <a:srgbClr val="FFFF00"/>
          </a:solidFill>
        </p:spPr>
        <p:txBody>
          <a:bodyPr>
            <a:normAutofit fontScale="90000"/>
          </a:bodyPr>
          <a:lstStyle/>
          <a:p>
            <a:r>
              <a:rPr lang="vi-VN" b="1" dirty="0" smtClean="0"/>
              <a:t>4 Tụ điện</a:t>
            </a:r>
            <a:endParaRPr lang="vi-VN" dirty="0"/>
          </a:p>
        </p:txBody>
      </p:sp>
      <p:sp>
        <p:nvSpPr>
          <p:cNvPr id="4" name="Content Placeholder 3"/>
          <p:cNvSpPr>
            <a:spLocks noGrp="1"/>
          </p:cNvSpPr>
          <p:nvPr>
            <p:ph idx="1"/>
          </p:nvPr>
        </p:nvSpPr>
        <p:spPr>
          <a:xfrm>
            <a:off x="472628" y="908720"/>
            <a:ext cx="8491860" cy="720080"/>
          </a:xfrm>
        </p:spPr>
        <p:txBody>
          <a:bodyPr/>
          <a:lstStyle/>
          <a:p>
            <a:pPr marL="0" indent="0">
              <a:buNone/>
            </a:pPr>
            <a:r>
              <a:rPr lang="en-US" b="1" dirty="0"/>
              <a:t>4.6 </a:t>
            </a:r>
            <a:r>
              <a:rPr lang="en-US" b="1" dirty="0" err="1"/>
              <a:t>Những</a:t>
            </a:r>
            <a:r>
              <a:rPr lang="en-US" b="1" dirty="0"/>
              <a:t> </a:t>
            </a:r>
            <a:r>
              <a:rPr lang="en-US" b="1" dirty="0" err="1"/>
              <a:t>lỗi</a:t>
            </a:r>
            <a:r>
              <a:rPr lang="en-US" b="1" dirty="0"/>
              <a:t> </a:t>
            </a:r>
            <a:r>
              <a:rPr lang="en-US" b="1" dirty="0" err="1"/>
              <a:t>thường</a:t>
            </a:r>
            <a:r>
              <a:rPr lang="en-US" b="1" dirty="0"/>
              <a:t> </a:t>
            </a:r>
            <a:r>
              <a:rPr lang="en-US" b="1" dirty="0" err="1"/>
              <a:t>gặp</a:t>
            </a:r>
            <a:r>
              <a:rPr lang="en-US" b="1" dirty="0"/>
              <a:t> </a:t>
            </a:r>
            <a:r>
              <a:rPr lang="en-US" b="1" dirty="0" err="1"/>
              <a:t>đối</a:t>
            </a:r>
            <a:r>
              <a:rPr lang="en-US" b="1" dirty="0"/>
              <a:t> </a:t>
            </a:r>
            <a:r>
              <a:rPr lang="en-US" b="1" dirty="0" err="1"/>
              <a:t>với</a:t>
            </a:r>
            <a:r>
              <a:rPr lang="en-US" b="1" dirty="0"/>
              <a:t> </a:t>
            </a:r>
            <a:r>
              <a:rPr lang="en-US" b="1" dirty="0" err="1"/>
              <a:t>tụ</a:t>
            </a:r>
            <a:r>
              <a:rPr lang="en-US" b="1" dirty="0"/>
              <a:t> </a:t>
            </a:r>
            <a:r>
              <a:rPr lang="en-US" b="1" dirty="0" err="1" smtClean="0"/>
              <a:t>điện</a:t>
            </a:r>
            <a:endParaRPr lang="vi-VN" b="1" dirty="0" smtClean="0"/>
          </a:p>
          <a:p>
            <a:pPr marL="0" indent="0">
              <a:buNone/>
            </a:pPr>
            <a:endParaRPr lang="vi-VN" dirty="0"/>
          </a:p>
        </p:txBody>
      </p:sp>
      <p:sp>
        <p:nvSpPr>
          <p:cNvPr id="26" name="Content Placeholder 3"/>
          <p:cNvSpPr txBox="1">
            <a:spLocks/>
          </p:cNvSpPr>
          <p:nvPr/>
        </p:nvSpPr>
        <p:spPr>
          <a:xfrm>
            <a:off x="467544" y="1556792"/>
            <a:ext cx="8491860" cy="4968552"/>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vi-VN" b="1" dirty="0" smtClean="0"/>
              <a:t>4.6.3 </a:t>
            </a:r>
            <a:r>
              <a:rPr lang="vi-VN" b="1" dirty="0"/>
              <a:t>Hư hỏng trong quá trình sử dụng</a:t>
            </a:r>
          </a:p>
          <a:p>
            <a:pPr marL="0" indent="0">
              <a:buNone/>
            </a:pPr>
            <a:r>
              <a:rPr lang="vi-VN" dirty="0"/>
              <a:t>Các lỗi xảy ra ngẫu nhiên trong các tụ điện trong quá trình sử dụng chúng là nguồn hỏng hóc quan trọng nhất trong các tụ điện. Nhưng nếu tụ điện được lựa chọn đúng cách, chúng cũng là phổ biến nhất.</a:t>
            </a:r>
          </a:p>
          <a:p>
            <a:pPr marL="0" indent="0">
              <a:buNone/>
            </a:pPr>
            <a:r>
              <a:rPr lang="vi-VN" dirty="0"/>
              <a:t>Thường thì tuổi thọ của tụ điện dài hơn bản thân ứng dụng. Tuy nhiên</a:t>
            </a:r>
            <a:r>
              <a:rPr lang="vi-VN" dirty="0" smtClean="0"/>
              <a:t>, </a:t>
            </a:r>
            <a:r>
              <a:rPr lang="vi-VN" dirty="0"/>
              <a:t>là rất quan trọng trong một ứng dụng quan trọng như một túi khí hoặc hệ thống phanh ô tô mà các thành phần của tuổi thọ của chúng.</a:t>
            </a:r>
          </a:p>
          <a:p>
            <a:pPr marL="0" indent="0">
              <a:buNone/>
            </a:pPr>
            <a:r>
              <a:rPr lang="vi-VN" dirty="0"/>
              <a:t>Các cơ chế hỏng hóc trong các tụ điện thường gây ra bởi hiệu ứng hóa học của điện môi và là một hàm của thời gian nhiệt độ và mức điện áp. Theo quy định, quy trình suy thoái hóa chất theo thời gian, nhiệt độ tăng gấp đôi cho mỗi nhiệt độ tăng 10</a:t>
            </a:r>
            <a:r>
              <a:rPr lang="vi-VN" baseline="30000" dirty="0"/>
              <a:t>0</a:t>
            </a:r>
            <a:r>
              <a:rPr lang="vi-VN" dirty="0"/>
              <a:t>C (tức là, tỷ lệ hư hỏng ở 100</a:t>
            </a:r>
            <a:r>
              <a:rPr lang="vi-VN" baseline="30000" dirty="0"/>
              <a:t>0</a:t>
            </a:r>
            <a:r>
              <a:rPr lang="vi-VN" dirty="0"/>
              <a:t>C sẽ gấp đôi tỷ lệ hư hỏng ở 90</a:t>
            </a:r>
            <a:r>
              <a:rPr lang="vi-VN" baseline="30000" dirty="0"/>
              <a:t>0</a:t>
            </a:r>
            <a:r>
              <a:rPr lang="vi-VN" dirty="0"/>
              <a:t>C). Suy thoái thời gian-điện là khó khăn hơn để định lượng bởi vì nó phụ thuộc vào loại điện môi. </a:t>
            </a:r>
            <a:endParaRPr lang="vi-VN" dirty="0" smtClean="0"/>
          </a:p>
          <a:p>
            <a:pPr marL="0" indent="0">
              <a:buNone/>
            </a:pPr>
            <a:r>
              <a:rPr lang="vi-VN" dirty="0"/>
              <a:t>Một cơ chế hư hỏng điển hình đối với tụ điện phân nhôm là thông hơi an toàn. Mục đích của lỗ thông hơi an toàn là giải phóng áp suất bên trong và ngăn chặn các vụ nổ oxy và hydro tự do có thể xảy ra ở cực dương. Áp suất bên trong tụ được tạo ra bởi điện áp hoạt động quá mức, dòng điện nhấp nhô, điện áp xoay chiều, hoặc từ bất kỳ điều kiện hoạt động bất thường nào tạo ra sự gia tăng nhiệt độ bên trong. Tuy nhiên, lỗ thông hơi an toàn cũng có thể mở sớm và không chủ ý. Điều này làm cho chất điện phân bốc hơi, dẫn đến hư hỏng sớm do giảm điện dung và điện môi chịu được điện áp. </a:t>
            </a:r>
          </a:p>
        </p:txBody>
      </p:sp>
    </p:spTree>
    <p:extLst>
      <p:ext uri="{BB962C8B-B14F-4D97-AF65-F5344CB8AC3E}">
        <p14:creationId xmlns:p14="http://schemas.microsoft.com/office/powerpoint/2010/main" val="1223460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60648"/>
            <a:ext cx="3682752" cy="706090"/>
          </a:xfrm>
          <a:solidFill>
            <a:srgbClr val="FFFF00"/>
          </a:solidFill>
        </p:spPr>
        <p:txBody>
          <a:bodyPr>
            <a:normAutofit fontScale="90000"/>
          </a:bodyPr>
          <a:lstStyle/>
          <a:p>
            <a:r>
              <a:rPr lang="vi-VN" b="1" dirty="0" smtClean="0"/>
              <a:t>4 Tụ điện</a:t>
            </a:r>
            <a:endParaRPr lang="vi-VN" dirty="0"/>
          </a:p>
        </p:txBody>
      </p:sp>
      <p:sp>
        <p:nvSpPr>
          <p:cNvPr id="4" name="Content Placeholder 3"/>
          <p:cNvSpPr>
            <a:spLocks noGrp="1"/>
          </p:cNvSpPr>
          <p:nvPr>
            <p:ph idx="1"/>
          </p:nvPr>
        </p:nvSpPr>
        <p:spPr>
          <a:xfrm>
            <a:off x="472628" y="908720"/>
            <a:ext cx="8491860" cy="720080"/>
          </a:xfrm>
        </p:spPr>
        <p:txBody>
          <a:bodyPr/>
          <a:lstStyle/>
          <a:p>
            <a:pPr marL="0" indent="0">
              <a:buNone/>
            </a:pPr>
            <a:r>
              <a:rPr lang="en-US" b="1" dirty="0"/>
              <a:t>4.6 </a:t>
            </a:r>
            <a:r>
              <a:rPr lang="en-US" b="1" dirty="0" err="1"/>
              <a:t>Những</a:t>
            </a:r>
            <a:r>
              <a:rPr lang="en-US" b="1" dirty="0"/>
              <a:t> </a:t>
            </a:r>
            <a:r>
              <a:rPr lang="en-US" b="1" dirty="0" err="1"/>
              <a:t>lỗi</a:t>
            </a:r>
            <a:r>
              <a:rPr lang="en-US" b="1" dirty="0"/>
              <a:t> </a:t>
            </a:r>
            <a:r>
              <a:rPr lang="en-US" b="1" dirty="0" err="1"/>
              <a:t>thường</a:t>
            </a:r>
            <a:r>
              <a:rPr lang="en-US" b="1" dirty="0"/>
              <a:t> </a:t>
            </a:r>
            <a:r>
              <a:rPr lang="en-US" b="1" dirty="0" err="1"/>
              <a:t>gặp</a:t>
            </a:r>
            <a:r>
              <a:rPr lang="en-US" b="1" dirty="0"/>
              <a:t> </a:t>
            </a:r>
            <a:r>
              <a:rPr lang="en-US" b="1" dirty="0" err="1"/>
              <a:t>đối</a:t>
            </a:r>
            <a:r>
              <a:rPr lang="en-US" b="1" dirty="0"/>
              <a:t> </a:t>
            </a:r>
            <a:r>
              <a:rPr lang="en-US" b="1" dirty="0" err="1"/>
              <a:t>với</a:t>
            </a:r>
            <a:r>
              <a:rPr lang="en-US" b="1" dirty="0"/>
              <a:t> </a:t>
            </a:r>
            <a:r>
              <a:rPr lang="en-US" b="1" dirty="0" err="1"/>
              <a:t>tụ</a:t>
            </a:r>
            <a:r>
              <a:rPr lang="en-US" b="1" dirty="0"/>
              <a:t> </a:t>
            </a:r>
            <a:r>
              <a:rPr lang="en-US" b="1" dirty="0" err="1" smtClean="0"/>
              <a:t>điện</a:t>
            </a:r>
            <a:endParaRPr lang="vi-VN" b="1" dirty="0" smtClean="0"/>
          </a:p>
          <a:p>
            <a:pPr marL="0" indent="0">
              <a:buNone/>
            </a:pPr>
            <a:endParaRPr lang="vi-VN" dirty="0"/>
          </a:p>
        </p:txBody>
      </p:sp>
      <p:sp>
        <p:nvSpPr>
          <p:cNvPr id="26" name="Content Placeholder 3"/>
          <p:cNvSpPr txBox="1">
            <a:spLocks/>
          </p:cNvSpPr>
          <p:nvPr/>
        </p:nvSpPr>
        <p:spPr>
          <a:xfrm>
            <a:off x="467544" y="1556792"/>
            <a:ext cx="8491860" cy="496855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4.6.4 </a:t>
            </a:r>
            <a:r>
              <a:rPr lang="en-US" b="1" dirty="0" err="1"/>
              <a:t>Hư</a:t>
            </a:r>
            <a:r>
              <a:rPr lang="en-US" b="1" dirty="0"/>
              <a:t> </a:t>
            </a:r>
            <a:r>
              <a:rPr lang="en-US" b="1" dirty="0" err="1"/>
              <a:t>hỏng</a:t>
            </a:r>
            <a:r>
              <a:rPr lang="en-US" b="1" dirty="0"/>
              <a:t> do </a:t>
            </a:r>
            <a:r>
              <a:rPr lang="en-US" b="1" dirty="0" err="1"/>
              <a:t>năng</a:t>
            </a:r>
            <a:r>
              <a:rPr lang="en-US" b="1" dirty="0"/>
              <a:t> </a:t>
            </a:r>
            <a:r>
              <a:rPr lang="en-US" b="1" dirty="0" err="1"/>
              <a:t>lượng</a:t>
            </a:r>
            <a:r>
              <a:rPr lang="en-US" b="1" dirty="0"/>
              <a:t> </a:t>
            </a:r>
            <a:r>
              <a:rPr lang="en-US" b="1" dirty="0" err="1"/>
              <a:t>cao</a:t>
            </a:r>
            <a:endParaRPr lang="vi-VN" b="1" dirty="0"/>
          </a:p>
          <a:p>
            <a:pPr marL="0" indent="0">
              <a:buNone/>
            </a:pPr>
            <a:r>
              <a:rPr lang="en-US" dirty="0" err="1"/>
              <a:t>Tụ</a:t>
            </a:r>
            <a:r>
              <a:rPr lang="en-US" dirty="0"/>
              <a:t> </a:t>
            </a:r>
            <a:r>
              <a:rPr lang="en-US" dirty="0" err="1"/>
              <a:t>phản</a:t>
            </a:r>
            <a:r>
              <a:rPr lang="en-US" dirty="0"/>
              <a:t> </a:t>
            </a:r>
            <a:r>
              <a:rPr lang="en-US" dirty="0" err="1"/>
              <a:t>ứng</a:t>
            </a:r>
            <a:r>
              <a:rPr lang="en-US" dirty="0"/>
              <a:t> </a:t>
            </a:r>
            <a:r>
              <a:rPr lang="en-US" dirty="0" err="1"/>
              <a:t>với</a:t>
            </a:r>
            <a:r>
              <a:rPr lang="en-US" dirty="0"/>
              <a:t> </a:t>
            </a:r>
            <a:r>
              <a:rPr lang="en-US" dirty="0" err="1"/>
              <a:t>năng</a:t>
            </a:r>
            <a:r>
              <a:rPr lang="en-US" dirty="0"/>
              <a:t> </a:t>
            </a:r>
            <a:r>
              <a:rPr lang="en-US" dirty="0" err="1"/>
              <a:t>lượng</a:t>
            </a:r>
            <a:r>
              <a:rPr lang="en-US" dirty="0"/>
              <a:t> </a:t>
            </a:r>
            <a:r>
              <a:rPr lang="en-US" dirty="0" err="1"/>
              <a:t>cao</a:t>
            </a:r>
            <a:r>
              <a:rPr lang="en-US" dirty="0"/>
              <a:t> </a:t>
            </a:r>
            <a:r>
              <a:rPr lang="en-US" dirty="0" err="1"/>
              <a:t>theo</a:t>
            </a:r>
            <a:r>
              <a:rPr lang="en-US" dirty="0"/>
              <a:t> </a:t>
            </a:r>
            <a:r>
              <a:rPr lang="en-US" dirty="0" err="1"/>
              <a:t>nhiều</a:t>
            </a:r>
            <a:r>
              <a:rPr lang="en-US" dirty="0"/>
              <a:t> </a:t>
            </a:r>
            <a:r>
              <a:rPr lang="en-US" dirty="0" err="1"/>
              <a:t>cách</a:t>
            </a:r>
            <a:r>
              <a:rPr lang="en-US" dirty="0"/>
              <a:t> </a:t>
            </a:r>
            <a:r>
              <a:rPr lang="en-US" dirty="0" err="1"/>
              <a:t>khác</a:t>
            </a:r>
            <a:r>
              <a:rPr lang="en-US" dirty="0"/>
              <a:t> </a:t>
            </a:r>
            <a:r>
              <a:rPr lang="en-US" dirty="0" err="1"/>
              <a:t>nhau</a:t>
            </a:r>
            <a:r>
              <a:rPr lang="en-US" dirty="0"/>
              <a:t>. </a:t>
            </a:r>
            <a:r>
              <a:rPr lang="en-US" dirty="0" err="1"/>
              <a:t>Trong</a:t>
            </a:r>
            <a:r>
              <a:rPr lang="en-US" dirty="0"/>
              <a:t> </a:t>
            </a:r>
            <a:r>
              <a:rPr lang="en-US" dirty="0" err="1"/>
              <a:t>hầu</a:t>
            </a:r>
            <a:r>
              <a:rPr lang="en-US" dirty="0"/>
              <a:t> </a:t>
            </a:r>
            <a:r>
              <a:rPr lang="en-US" dirty="0" err="1"/>
              <a:t>hết</a:t>
            </a:r>
            <a:r>
              <a:rPr lang="en-US" dirty="0"/>
              <a:t> </a:t>
            </a:r>
            <a:r>
              <a:rPr lang="en-US" dirty="0" err="1"/>
              <a:t>các</a:t>
            </a:r>
            <a:r>
              <a:rPr lang="en-US" dirty="0"/>
              <a:t> </a:t>
            </a:r>
            <a:r>
              <a:rPr lang="en-US" dirty="0" err="1"/>
              <a:t>trường</a:t>
            </a:r>
            <a:r>
              <a:rPr lang="en-US" dirty="0"/>
              <a:t> </a:t>
            </a:r>
            <a:r>
              <a:rPr lang="en-US" dirty="0" err="1"/>
              <a:t>hợp</a:t>
            </a:r>
            <a:r>
              <a:rPr lang="en-US" dirty="0"/>
              <a:t>, </a:t>
            </a:r>
            <a:r>
              <a:rPr lang="en-US" dirty="0" err="1"/>
              <a:t>tác</a:t>
            </a:r>
            <a:r>
              <a:rPr lang="en-US" dirty="0"/>
              <a:t> </a:t>
            </a:r>
            <a:r>
              <a:rPr lang="en-US" dirty="0" err="1"/>
              <a:t>động</a:t>
            </a:r>
            <a:r>
              <a:rPr lang="en-US" dirty="0"/>
              <a:t> </a:t>
            </a:r>
            <a:r>
              <a:rPr lang="en-US" dirty="0" err="1"/>
              <a:t>của</a:t>
            </a:r>
            <a:r>
              <a:rPr lang="en-US" dirty="0"/>
              <a:t> </a:t>
            </a:r>
            <a:r>
              <a:rPr lang="en-US" dirty="0" err="1"/>
              <a:t>sự</a:t>
            </a:r>
            <a:r>
              <a:rPr lang="en-US" dirty="0"/>
              <a:t> </a:t>
            </a:r>
            <a:r>
              <a:rPr lang="en-US" dirty="0" err="1"/>
              <a:t>gia</a:t>
            </a:r>
            <a:r>
              <a:rPr lang="en-US" dirty="0"/>
              <a:t> </a:t>
            </a:r>
            <a:r>
              <a:rPr lang="en-US" dirty="0" err="1"/>
              <a:t>tăng</a:t>
            </a:r>
            <a:r>
              <a:rPr lang="en-US" dirty="0"/>
              <a:t> </a:t>
            </a:r>
            <a:r>
              <a:rPr lang="en-US" dirty="0" err="1"/>
              <a:t>năng</a:t>
            </a:r>
            <a:r>
              <a:rPr lang="en-US" dirty="0"/>
              <a:t> </a:t>
            </a:r>
            <a:r>
              <a:rPr lang="en-US" dirty="0" err="1"/>
              <a:t>lượng</a:t>
            </a:r>
            <a:r>
              <a:rPr lang="en-US" dirty="0"/>
              <a:t> </a:t>
            </a:r>
            <a:r>
              <a:rPr lang="en-US" dirty="0" err="1"/>
              <a:t>thấp</a:t>
            </a:r>
            <a:r>
              <a:rPr lang="en-US" dirty="0"/>
              <a:t> </a:t>
            </a:r>
            <a:r>
              <a:rPr lang="en-US" dirty="0" err="1"/>
              <a:t>không</a:t>
            </a:r>
            <a:r>
              <a:rPr lang="en-US" dirty="0"/>
              <a:t> </a:t>
            </a:r>
            <a:r>
              <a:rPr lang="en-US" dirty="0" err="1"/>
              <a:t>nghiêm</a:t>
            </a:r>
            <a:r>
              <a:rPr lang="en-US" dirty="0"/>
              <a:t> </a:t>
            </a:r>
            <a:r>
              <a:rPr lang="en-US" dirty="0" err="1"/>
              <a:t>trọng</a:t>
            </a:r>
            <a:r>
              <a:rPr lang="en-US" dirty="0"/>
              <a:t>. </a:t>
            </a:r>
            <a:r>
              <a:rPr lang="en-US" dirty="0" err="1"/>
              <a:t>Ngược</a:t>
            </a:r>
            <a:r>
              <a:rPr lang="en-US" dirty="0"/>
              <a:t> </a:t>
            </a:r>
            <a:r>
              <a:rPr lang="en-US" dirty="0" err="1"/>
              <a:t>lại</a:t>
            </a:r>
            <a:r>
              <a:rPr lang="en-US" dirty="0"/>
              <a:t>, </a:t>
            </a:r>
            <a:r>
              <a:rPr lang="en-US" dirty="0" err="1"/>
              <a:t>tăng</a:t>
            </a:r>
            <a:r>
              <a:rPr lang="en-US" dirty="0"/>
              <a:t> </a:t>
            </a:r>
            <a:r>
              <a:rPr lang="en-US" dirty="0" err="1"/>
              <a:t>năng</a:t>
            </a:r>
            <a:r>
              <a:rPr lang="en-US" dirty="0"/>
              <a:t> </a:t>
            </a:r>
            <a:r>
              <a:rPr lang="en-US" dirty="0" err="1"/>
              <a:t>lượng</a:t>
            </a:r>
            <a:r>
              <a:rPr lang="en-US" dirty="0"/>
              <a:t> </a:t>
            </a:r>
            <a:r>
              <a:rPr lang="en-US" dirty="0" err="1"/>
              <a:t>cao</a:t>
            </a:r>
            <a:r>
              <a:rPr lang="en-US" dirty="0"/>
              <a:t> </a:t>
            </a:r>
            <a:r>
              <a:rPr lang="en-US" dirty="0" err="1"/>
              <a:t>trong</a:t>
            </a:r>
            <a:r>
              <a:rPr lang="en-US" dirty="0"/>
              <a:t> </a:t>
            </a:r>
            <a:r>
              <a:rPr lang="en-US" dirty="0" err="1"/>
              <a:t>hầu</a:t>
            </a:r>
            <a:r>
              <a:rPr lang="en-US" dirty="0"/>
              <a:t> </a:t>
            </a:r>
            <a:r>
              <a:rPr lang="en-US" dirty="0" err="1"/>
              <a:t>hết</a:t>
            </a:r>
            <a:r>
              <a:rPr lang="en-US" dirty="0"/>
              <a:t> </a:t>
            </a:r>
            <a:r>
              <a:rPr lang="en-US" dirty="0" err="1"/>
              <a:t>các</a:t>
            </a:r>
            <a:r>
              <a:rPr lang="en-US" dirty="0"/>
              <a:t> </a:t>
            </a:r>
            <a:r>
              <a:rPr lang="en-US" dirty="0" err="1"/>
              <a:t>tụ</a:t>
            </a:r>
            <a:r>
              <a:rPr lang="en-US" dirty="0"/>
              <a:t> </a:t>
            </a:r>
            <a:r>
              <a:rPr lang="en-US" dirty="0" err="1"/>
              <a:t>điện</a:t>
            </a:r>
            <a:r>
              <a:rPr lang="en-US" dirty="0"/>
              <a:t> </a:t>
            </a:r>
            <a:r>
              <a:rPr lang="en-US" dirty="0" err="1"/>
              <a:t>có</a:t>
            </a:r>
            <a:r>
              <a:rPr lang="en-US" dirty="0"/>
              <a:t> </a:t>
            </a:r>
            <a:r>
              <a:rPr lang="en-US" dirty="0" err="1"/>
              <a:t>thể</a:t>
            </a:r>
            <a:r>
              <a:rPr lang="en-US" dirty="0"/>
              <a:t> </a:t>
            </a:r>
            <a:r>
              <a:rPr lang="en-US" dirty="0" err="1"/>
              <a:t>là</a:t>
            </a:r>
            <a:r>
              <a:rPr lang="en-US" dirty="0"/>
              <a:t> </a:t>
            </a:r>
            <a:r>
              <a:rPr lang="en-US" dirty="0" err="1"/>
              <a:t>thảm</a:t>
            </a:r>
            <a:r>
              <a:rPr lang="en-US" dirty="0"/>
              <a:t> </a:t>
            </a:r>
            <a:r>
              <a:rPr lang="en-US" dirty="0" err="1"/>
              <a:t>họa</a:t>
            </a:r>
            <a:r>
              <a:rPr lang="en-US" dirty="0"/>
              <a:t>.</a:t>
            </a:r>
            <a:endParaRPr lang="vi-VN" dirty="0"/>
          </a:p>
          <a:p>
            <a:pPr marL="0" indent="0">
              <a:buNone/>
            </a:pPr>
            <a:r>
              <a:rPr lang="en-US" dirty="0" err="1"/>
              <a:t>Trong</a:t>
            </a:r>
            <a:r>
              <a:rPr lang="en-US" dirty="0"/>
              <a:t> </a:t>
            </a:r>
            <a:r>
              <a:rPr lang="en-US" dirty="0" err="1"/>
              <a:t>các</a:t>
            </a:r>
            <a:r>
              <a:rPr lang="en-US" dirty="0"/>
              <a:t> </a:t>
            </a:r>
            <a:r>
              <a:rPr lang="en-US" dirty="0" err="1"/>
              <a:t>tụ</a:t>
            </a:r>
            <a:r>
              <a:rPr lang="en-US" dirty="0"/>
              <a:t> </a:t>
            </a:r>
            <a:r>
              <a:rPr lang="en-US" dirty="0" err="1"/>
              <a:t>phim</a:t>
            </a:r>
            <a:r>
              <a:rPr lang="en-US" dirty="0"/>
              <a:t> </a:t>
            </a:r>
            <a:r>
              <a:rPr lang="en-US" dirty="0" err="1"/>
              <a:t>kim</a:t>
            </a:r>
            <a:r>
              <a:rPr lang="en-US" dirty="0"/>
              <a:t> </a:t>
            </a:r>
            <a:r>
              <a:rPr lang="en-US" dirty="0" err="1"/>
              <a:t>loại</a:t>
            </a:r>
            <a:r>
              <a:rPr lang="en-US" dirty="0"/>
              <a:t>, </a:t>
            </a:r>
            <a:r>
              <a:rPr lang="en-US" dirty="0" err="1"/>
              <a:t>một</a:t>
            </a:r>
            <a:r>
              <a:rPr lang="en-US" dirty="0"/>
              <a:t> </a:t>
            </a:r>
            <a:r>
              <a:rPr lang="en-US" dirty="0" err="1"/>
              <a:t>sự</a:t>
            </a:r>
            <a:r>
              <a:rPr lang="en-US" dirty="0"/>
              <a:t> </a:t>
            </a:r>
            <a:r>
              <a:rPr lang="en-US" dirty="0" err="1"/>
              <a:t>gia</a:t>
            </a:r>
            <a:r>
              <a:rPr lang="en-US" dirty="0"/>
              <a:t> </a:t>
            </a:r>
            <a:r>
              <a:rPr lang="en-US" dirty="0" err="1"/>
              <a:t>tăng</a:t>
            </a:r>
            <a:r>
              <a:rPr lang="en-US" dirty="0"/>
              <a:t> </a:t>
            </a:r>
            <a:r>
              <a:rPr lang="en-US" dirty="0" err="1"/>
              <a:t>năng</a:t>
            </a:r>
            <a:r>
              <a:rPr lang="en-US" dirty="0"/>
              <a:t> </a:t>
            </a:r>
            <a:r>
              <a:rPr lang="en-US" dirty="0" err="1"/>
              <a:t>lượng</a:t>
            </a:r>
            <a:r>
              <a:rPr lang="en-US" dirty="0"/>
              <a:t> </a:t>
            </a:r>
            <a:r>
              <a:rPr lang="en-US" dirty="0" err="1"/>
              <a:t>thấp</a:t>
            </a:r>
            <a:r>
              <a:rPr lang="en-US" dirty="0"/>
              <a:t> </a:t>
            </a:r>
            <a:r>
              <a:rPr lang="en-US" dirty="0" err="1"/>
              <a:t>có</a:t>
            </a:r>
            <a:r>
              <a:rPr lang="en-US" dirty="0"/>
              <a:t> </a:t>
            </a:r>
            <a:r>
              <a:rPr lang="en-US" dirty="0" err="1"/>
              <a:t>thể</a:t>
            </a:r>
            <a:r>
              <a:rPr lang="en-US" dirty="0"/>
              <a:t> </a:t>
            </a:r>
            <a:r>
              <a:rPr lang="en-US" dirty="0" err="1"/>
              <a:t>làm</a:t>
            </a:r>
            <a:r>
              <a:rPr lang="en-US" dirty="0"/>
              <a:t> </a:t>
            </a:r>
            <a:r>
              <a:rPr lang="en-US" dirty="0" err="1"/>
              <a:t>giảm</a:t>
            </a:r>
            <a:r>
              <a:rPr lang="en-US" dirty="0"/>
              <a:t> </a:t>
            </a:r>
            <a:r>
              <a:rPr lang="en-US" dirty="0" err="1"/>
              <a:t>sự</a:t>
            </a:r>
            <a:r>
              <a:rPr lang="en-US" dirty="0"/>
              <a:t> </a:t>
            </a:r>
            <a:r>
              <a:rPr lang="en-US" dirty="0" err="1"/>
              <a:t>cô</a:t>
            </a:r>
            <a:r>
              <a:rPr lang="en-US" dirty="0"/>
              <a:t> </a:t>
            </a:r>
            <a:r>
              <a:rPr lang="en-US" dirty="0" err="1"/>
              <a:t>lập</a:t>
            </a:r>
            <a:r>
              <a:rPr lang="en-US" dirty="0"/>
              <a:t>. </a:t>
            </a:r>
            <a:r>
              <a:rPr lang="en-US" dirty="0" err="1"/>
              <a:t>Tuy</a:t>
            </a:r>
            <a:r>
              <a:rPr lang="en-US" dirty="0"/>
              <a:t> </a:t>
            </a:r>
            <a:r>
              <a:rPr lang="en-US" dirty="0" err="1"/>
              <a:t>nhiên</a:t>
            </a:r>
            <a:r>
              <a:rPr lang="en-US" dirty="0"/>
              <a:t>, </a:t>
            </a:r>
            <a:r>
              <a:rPr lang="en-US" dirty="0" err="1"/>
              <a:t>các</a:t>
            </a:r>
            <a:r>
              <a:rPr lang="en-US" dirty="0"/>
              <a:t> </a:t>
            </a:r>
            <a:r>
              <a:rPr lang="en-US" dirty="0" err="1"/>
              <a:t>thiết</a:t>
            </a:r>
            <a:r>
              <a:rPr lang="en-US" dirty="0"/>
              <a:t> </a:t>
            </a:r>
            <a:r>
              <a:rPr lang="en-US" dirty="0" err="1"/>
              <a:t>bị</a:t>
            </a:r>
            <a:r>
              <a:rPr lang="en-US" dirty="0"/>
              <a:t> </a:t>
            </a:r>
            <a:r>
              <a:rPr lang="en-US" dirty="0" err="1"/>
              <a:t>này</a:t>
            </a:r>
            <a:r>
              <a:rPr lang="en-US" dirty="0"/>
              <a:t> </a:t>
            </a:r>
            <a:r>
              <a:rPr lang="en-US" dirty="0" err="1"/>
              <a:t>cũng</a:t>
            </a:r>
            <a:r>
              <a:rPr lang="en-US" dirty="0"/>
              <a:t> </a:t>
            </a:r>
            <a:r>
              <a:rPr lang="en-US" dirty="0" err="1"/>
              <a:t>tự</a:t>
            </a:r>
            <a:r>
              <a:rPr lang="en-US" dirty="0"/>
              <a:t> </a:t>
            </a:r>
            <a:r>
              <a:rPr lang="en-US" dirty="0" err="1"/>
              <a:t>phục</a:t>
            </a:r>
            <a:r>
              <a:rPr lang="en-US" dirty="0"/>
              <a:t> </a:t>
            </a:r>
            <a:r>
              <a:rPr lang="en-US" dirty="0" err="1"/>
              <a:t>hồi</a:t>
            </a:r>
            <a:r>
              <a:rPr lang="en-US" dirty="0"/>
              <a:t>, </a:t>
            </a:r>
            <a:r>
              <a:rPr lang="en-US" dirty="0" err="1"/>
              <a:t>hạn</a:t>
            </a:r>
            <a:r>
              <a:rPr lang="en-US" dirty="0"/>
              <a:t> </a:t>
            </a:r>
            <a:r>
              <a:rPr lang="en-US" dirty="0" err="1"/>
              <a:t>chế</a:t>
            </a:r>
            <a:r>
              <a:rPr lang="en-US" dirty="0"/>
              <a:t> </a:t>
            </a:r>
            <a:r>
              <a:rPr lang="en-US" dirty="0" err="1"/>
              <a:t>đáng</a:t>
            </a:r>
            <a:r>
              <a:rPr lang="en-US" dirty="0"/>
              <a:t> </a:t>
            </a:r>
            <a:r>
              <a:rPr lang="en-US" dirty="0" err="1"/>
              <a:t>kể</a:t>
            </a:r>
            <a:r>
              <a:rPr lang="en-US" dirty="0"/>
              <a:t> </a:t>
            </a:r>
            <a:r>
              <a:rPr lang="en-US" dirty="0" err="1"/>
              <a:t>bất</a:t>
            </a:r>
            <a:r>
              <a:rPr lang="en-US" dirty="0"/>
              <a:t> </a:t>
            </a:r>
            <a:r>
              <a:rPr lang="en-US" dirty="0" err="1"/>
              <a:t>kỳ</a:t>
            </a:r>
            <a:r>
              <a:rPr lang="en-US" dirty="0"/>
              <a:t> </a:t>
            </a:r>
            <a:r>
              <a:rPr lang="en-US" dirty="0" err="1"/>
              <a:t>thiệt</a:t>
            </a:r>
            <a:r>
              <a:rPr lang="en-US" dirty="0"/>
              <a:t> </a:t>
            </a:r>
            <a:r>
              <a:rPr lang="en-US" dirty="0" err="1"/>
              <a:t>hại</a:t>
            </a:r>
            <a:r>
              <a:rPr lang="en-US" dirty="0"/>
              <a:t> </a:t>
            </a:r>
            <a:r>
              <a:rPr lang="en-US" dirty="0" err="1"/>
              <a:t>nào</a:t>
            </a:r>
            <a:r>
              <a:rPr lang="en-US" dirty="0"/>
              <a:t>.</a:t>
            </a:r>
            <a:endParaRPr lang="vi-VN" dirty="0"/>
          </a:p>
          <a:p>
            <a:pPr marL="0" indent="0">
              <a:buNone/>
            </a:pPr>
            <a:r>
              <a:rPr lang="en-US" dirty="0" err="1"/>
              <a:t>Nếu</a:t>
            </a:r>
            <a:r>
              <a:rPr lang="en-US" dirty="0"/>
              <a:t> </a:t>
            </a:r>
            <a:r>
              <a:rPr lang="en-US" dirty="0" err="1"/>
              <a:t>năng</a:t>
            </a:r>
            <a:r>
              <a:rPr lang="en-US" dirty="0"/>
              <a:t> </a:t>
            </a:r>
            <a:r>
              <a:rPr lang="en-US" dirty="0" err="1"/>
              <a:t>lượng</a:t>
            </a:r>
            <a:r>
              <a:rPr lang="en-US" dirty="0"/>
              <a:t> </a:t>
            </a:r>
            <a:r>
              <a:rPr lang="en-US" dirty="0" err="1"/>
              <a:t>cực</a:t>
            </a:r>
            <a:r>
              <a:rPr lang="en-US" dirty="0"/>
              <a:t> </a:t>
            </a:r>
            <a:r>
              <a:rPr lang="en-US" dirty="0" err="1"/>
              <a:t>kỳ</a:t>
            </a:r>
            <a:r>
              <a:rPr lang="en-US" dirty="0"/>
              <a:t> </a:t>
            </a:r>
            <a:r>
              <a:rPr lang="en-US" dirty="0" err="1"/>
              <a:t>cao</a:t>
            </a:r>
            <a:r>
              <a:rPr lang="en-US" dirty="0"/>
              <a:t>, </a:t>
            </a:r>
            <a:r>
              <a:rPr lang="en-US" dirty="0" err="1"/>
              <a:t>tuy</a:t>
            </a:r>
            <a:r>
              <a:rPr lang="en-US" dirty="0"/>
              <a:t> </a:t>
            </a:r>
            <a:r>
              <a:rPr lang="en-US" dirty="0" err="1"/>
              <a:t>nhiên</a:t>
            </a:r>
            <a:r>
              <a:rPr lang="en-US" dirty="0"/>
              <a:t>, </a:t>
            </a:r>
            <a:r>
              <a:rPr lang="en-US" dirty="0" err="1"/>
              <a:t>một</a:t>
            </a:r>
            <a:r>
              <a:rPr lang="en-US" dirty="0"/>
              <a:t> </a:t>
            </a:r>
            <a:r>
              <a:rPr lang="en-US" dirty="0" err="1"/>
              <a:t>hư</a:t>
            </a:r>
            <a:r>
              <a:rPr lang="en-US" dirty="0"/>
              <a:t> </a:t>
            </a:r>
            <a:r>
              <a:rPr lang="en-US" dirty="0" err="1"/>
              <a:t>hỏng</a:t>
            </a:r>
            <a:r>
              <a:rPr lang="en-US" dirty="0"/>
              <a:t> </a:t>
            </a:r>
            <a:r>
              <a:rPr lang="en-US" dirty="0" err="1"/>
              <a:t>hoàn</a:t>
            </a:r>
            <a:r>
              <a:rPr lang="en-US" dirty="0"/>
              <a:t> </a:t>
            </a:r>
            <a:r>
              <a:rPr lang="en-US" dirty="0" err="1"/>
              <a:t>toàn</a:t>
            </a:r>
            <a:r>
              <a:rPr lang="en-US" dirty="0"/>
              <a:t> </a:t>
            </a:r>
            <a:r>
              <a:rPr lang="en-US" dirty="0" err="1"/>
              <a:t>có</a:t>
            </a:r>
            <a:r>
              <a:rPr lang="en-US" dirty="0"/>
              <a:t> </a:t>
            </a:r>
            <a:r>
              <a:rPr lang="en-US" dirty="0" err="1"/>
              <a:t>thể</a:t>
            </a:r>
            <a:r>
              <a:rPr lang="en-US" dirty="0"/>
              <a:t> </a:t>
            </a:r>
            <a:r>
              <a:rPr lang="en-US" dirty="0" err="1"/>
              <a:t>xảy</a:t>
            </a:r>
            <a:r>
              <a:rPr lang="en-US" dirty="0"/>
              <a:t> </a:t>
            </a:r>
            <a:r>
              <a:rPr lang="en-US" dirty="0" err="1"/>
              <a:t>ra.</a:t>
            </a:r>
            <a:r>
              <a:rPr lang="en-US" dirty="0"/>
              <a:t> </a:t>
            </a:r>
            <a:r>
              <a:rPr lang="en-US" dirty="0" err="1"/>
              <a:t>Dòng</a:t>
            </a:r>
            <a:r>
              <a:rPr lang="en-US" dirty="0"/>
              <a:t> </a:t>
            </a:r>
            <a:r>
              <a:rPr lang="en-US" dirty="0" err="1"/>
              <a:t>điện</a:t>
            </a:r>
            <a:r>
              <a:rPr lang="en-US" dirty="0"/>
              <a:t> </a:t>
            </a:r>
            <a:r>
              <a:rPr lang="en-US" dirty="0" err="1"/>
              <a:t>cao</a:t>
            </a:r>
            <a:r>
              <a:rPr lang="en-US" dirty="0"/>
              <a:t> </a:t>
            </a:r>
            <a:r>
              <a:rPr lang="en-US" dirty="0" err="1"/>
              <a:t>có</a:t>
            </a:r>
            <a:r>
              <a:rPr lang="en-US" dirty="0"/>
              <a:t> </a:t>
            </a:r>
            <a:r>
              <a:rPr lang="en-US" dirty="0" err="1"/>
              <a:t>thể</a:t>
            </a:r>
            <a:r>
              <a:rPr lang="en-US" dirty="0"/>
              <a:t> </a:t>
            </a:r>
            <a:r>
              <a:rPr lang="en-US" dirty="0" err="1"/>
              <a:t>gây</a:t>
            </a:r>
            <a:r>
              <a:rPr lang="en-US" dirty="0"/>
              <a:t> </a:t>
            </a:r>
            <a:r>
              <a:rPr lang="en-US" dirty="0" err="1"/>
              <a:t>ra</a:t>
            </a:r>
            <a:r>
              <a:rPr lang="en-US" dirty="0"/>
              <a:t> </a:t>
            </a:r>
            <a:r>
              <a:rPr lang="en-US" dirty="0" err="1"/>
              <a:t>lỗi</a:t>
            </a:r>
            <a:r>
              <a:rPr lang="en-US" dirty="0"/>
              <a:t> </a:t>
            </a:r>
            <a:r>
              <a:rPr lang="en-US" dirty="0" err="1"/>
              <a:t>này</a:t>
            </a:r>
            <a:r>
              <a:rPr lang="en-US" dirty="0"/>
              <a:t> </a:t>
            </a:r>
            <a:r>
              <a:rPr lang="en-US" dirty="0" err="1"/>
              <a:t>bằng</a:t>
            </a:r>
            <a:r>
              <a:rPr lang="en-US" dirty="0"/>
              <a:t> </a:t>
            </a:r>
            <a:r>
              <a:rPr lang="en-US" dirty="0" err="1"/>
              <a:t>cách</a:t>
            </a:r>
            <a:r>
              <a:rPr lang="en-US" dirty="0"/>
              <a:t> </a:t>
            </a:r>
            <a:r>
              <a:rPr lang="en-US" dirty="0" err="1"/>
              <a:t>làm</a:t>
            </a:r>
            <a:r>
              <a:rPr lang="en-US" dirty="0"/>
              <a:t> bay </a:t>
            </a:r>
            <a:r>
              <a:rPr lang="en-US" dirty="0" err="1"/>
              <a:t>hơi</a:t>
            </a:r>
            <a:r>
              <a:rPr lang="en-US" dirty="0"/>
              <a:t> </a:t>
            </a:r>
            <a:r>
              <a:rPr lang="en-US" dirty="0" err="1"/>
              <a:t>kết</a:t>
            </a:r>
            <a:r>
              <a:rPr lang="en-US" dirty="0"/>
              <a:t> </a:t>
            </a:r>
            <a:r>
              <a:rPr lang="en-US" dirty="0" err="1"/>
              <a:t>nối</a:t>
            </a:r>
            <a:r>
              <a:rPr lang="en-US" dirty="0"/>
              <a:t> </a:t>
            </a:r>
            <a:r>
              <a:rPr lang="en-US" dirty="0" err="1"/>
              <a:t>giữa</a:t>
            </a:r>
            <a:r>
              <a:rPr lang="en-US" dirty="0"/>
              <a:t> </a:t>
            </a:r>
            <a:r>
              <a:rPr lang="en-US" dirty="0" err="1"/>
              <a:t>quá</a:t>
            </a:r>
            <a:r>
              <a:rPr lang="en-US" dirty="0"/>
              <a:t> </a:t>
            </a:r>
            <a:r>
              <a:rPr lang="en-US" dirty="0" err="1"/>
              <a:t>trình</a:t>
            </a:r>
            <a:r>
              <a:rPr lang="en-US" dirty="0"/>
              <a:t> </a:t>
            </a:r>
            <a:r>
              <a:rPr lang="en-US" dirty="0" err="1"/>
              <a:t>mạ</a:t>
            </a:r>
            <a:r>
              <a:rPr lang="en-US" dirty="0"/>
              <a:t> </a:t>
            </a:r>
            <a:r>
              <a:rPr lang="en-US" dirty="0" err="1"/>
              <a:t>kim</a:t>
            </a:r>
            <a:r>
              <a:rPr lang="en-US" dirty="0"/>
              <a:t> </a:t>
            </a:r>
            <a:r>
              <a:rPr lang="en-US" dirty="0" err="1"/>
              <a:t>loại</a:t>
            </a:r>
            <a:r>
              <a:rPr lang="en-US" dirty="0"/>
              <a:t> </a:t>
            </a:r>
            <a:r>
              <a:rPr lang="en-US" dirty="0" err="1"/>
              <a:t>và</a:t>
            </a:r>
            <a:r>
              <a:rPr lang="en-US" dirty="0"/>
              <a:t> </a:t>
            </a:r>
            <a:r>
              <a:rPr lang="en-US" dirty="0" err="1"/>
              <a:t>tiếp</a:t>
            </a:r>
            <a:r>
              <a:rPr lang="en-US" dirty="0"/>
              <a:t> </a:t>
            </a:r>
            <a:r>
              <a:rPr lang="en-US" dirty="0" err="1"/>
              <a:t>điểm</a:t>
            </a:r>
            <a:r>
              <a:rPr lang="en-US" dirty="0"/>
              <a:t> </a:t>
            </a:r>
            <a:r>
              <a:rPr lang="en-US" dirty="0" err="1"/>
              <a:t>cuối</a:t>
            </a:r>
            <a:r>
              <a:rPr lang="en-US" dirty="0"/>
              <a:t>. </a:t>
            </a:r>
            <a:r>
              <a:rPr lang="en-US" dirty="0" err="1"/>
              <a:t>Để</a:t>
            </a:r>
            <a:r>
              <a:rPr lang="en-US" dirty="0"/>
              <a:t> </a:t>
            </a:r>
            <a:r>
              <a:rPr lang="en-US" dirty="0" err="1"/>
              <a:t>tránh</a:t>
            </a:r>
            <a:r>
              <a:rPr lang="en-US" dirty="0"/>
              <a:t> </a:t>
            </a:r>
            <a:r>
              <a:rPr lang="en-US" dirty="0" err="1"/>
              <a:t>điều</a:t>
            </a:r>
            <a:r>
              <a:rPr lang="en-US" dirty="0"/>
              <a:t> </a:t>
            </a:r>
            <a:r>
              <a:rPr lang="en-US" dirty="0" err="1"/>
              <a:t>này</a:t>
            </a:r>
            <a:r>
              <a:rPr lang="en-US" dirty="0"/>
              <a:t>, </a:t>
            </a:r>
            <a:r>
              <a:rPr lang="en-US" dirty="0" err="1"/>
              <a:t>các</a:t>
            </a:r>
            <a:r>
              <a:rPr lang="en-US" dirty="0"/>
              <a:t> </a:t>
            </a:r>
            <a:r>
              <a:rPr lang="en-US" dirty="0" err="1"/>
              <a:t>tụ</a:t>
            </a:r>
            <a:r>
              <a:rPr lang="en-US" dirty="0"/>
              <a:t> </a:t>
            </a:r>
            <a:r>
              <a:rPr lang="en-US" dirty="0" err="1"/>
              <a:t>điện</a:t>
            </a:r>
            <a:r>
              <a:rPr lang="en-US" dirty="0"/>
              <a:t> </a:t>
            </a:r>
            <a:r>
              <a:rPr lang="en-US" dirty="0" err="1" smtClean="0"/>
              <a:t>phim</a:t>
            </a:r>
            <a:r>
              <a:rPr lang="en-US" dirty="0" smtClean="0"/>
              <a:t>/foil </a:t>
            </a:r>
            <a:r>
              <a:rPr lang="en-US" dirty="0" err="1"/>
              <a:t>với</a:t>
            </a:r>
            <a:r>
              <a:rPr lang="en-US" dirty="0"/>
              <a:t> </a:t>
            </a:r>
            <a:r>
              <a:rPr lang="en-US" dirty="0" err="1" smtClean="0"/>
              <a:t>dU</a:t>
            </a:r>
            <a:r>
              <a:rPr lang="en-US" dirty="0" smtClean="0"/>
              <a:t>/</a:t>
            </a:r>
            <a:r>
              <a:rPr lang="en-US" dirty="0" err="1" smtClean="0"/>
              <a:t>dt</a:t>
            </a:r>
            <a:r>
              <a:rPr lang="en-US" dirty="0" smtClean="0"/>
              <a:t> </a:t>
            </a:r>
            <a:r>
              <a:rPr lang="en-US" dirty="0" err="1"/>
              <a:t>vô</a:t>
            </a:r>
            <a:r>
              <a:rPr lang="en-US" dirty="0"/>
              <a:t> </a:t>
            </a:r>
            <a:r>
              <a:rPr lang="en-US" dirty="0" err="1"/>
              <a:t>hạn</a:t>
            </a:r>
            <a:r>
              <a:rPr lang="en-US" dirty="0"/>
              <a:t>, </a:t>
            </a:r>
            <a:r>
              <a:rPr lang="en-US" dirty="0" err="1"/>
              <a:t>hoặc</a:t>
            </a:r>
            <a:r>
              <a:rPr lang="en-US" dirty="0"/>
              <a:t> </a:t>
            </a:r>
            <a:r>
              <a:rPr lang="en-US" dirty="0" err="1"/>
              <a:t>các</a:t>
            </a:r>
            <a:r>
              <a:rPr lang="en-US" dirty="0"/>
              <a:t> </a:t>
            </a:r>
            <a:r>
              <a:rPr lang="en-US" dirty="0" err="1"/>
              <a:t>tụ</a:t>
            </a:r>
            <a:r>
              <a:rPr lang="en-US" dirty="0"/>
              <a:t> </a:t>
            </a:r>
            <a:r>
              <a:rPr lang="en-US" dirty="0" err="1"/>
              <a:t>kim</a:t>
            </a:r>
            <a:r>
              <a:rPr lang="en-US" dirty="0"/>
              <a:t> </a:t>
            </a:r>
            <a:r>
              <a:rPr lang="en-US" dirty="0" err="1"/>
              <a:t>loại</a:t>
            </a:r>
            <a:r>
              <a:rPr lang="en-US" dirty="0"/>
              <a:t> </a:t>
            </a:r>
            <a:r>
              <a:rPr lang="en-US" dirty="0" err="1"/>
              <a:t>xây</a:t>
            </a:r>
            <a:r>
              <a:rPr lang="en-US" dirty="0"/>
              <a:t> </a:t>
            </a:r>
            <a:r>
              <a:rPr lang="en-US" dirty="0" err="1"/>
              <a:t>dựng</a:t>
            </a:r>
            <a:r>
              <a:rPr lang="en-US" dirty="0"/>
              <a:t> </a:t>
            </a:r>
            <a:r>
              <a:rPr lang="en-US" dirty="0" err="1"/>
              <a:t>hàng</a:t>
            </a:r>
            <a:r>
              <a:rPr lang="en-US" dirty="0"/>
              <a:t> </a:t>
            </a:r>
            <a:r>
              <a:rPr lang="en-US" dirty="0" err="1"/>
              <a:t>loạt</a:t>
            </a:r>
            <a:r>
              <a:rPr lang="en-US" dirty="0"/>
              <a:t> </a:t>
            </a:r>
            <a:r>
              <a:rPr lang="en-US" dirty="0" err="1"/>
              <a:t>phức</a:t>
            </a:r>
            <a:r>
              <a:rPr lang="en-US" dirty="0"/>
              <a:t> </a:t>
            </a:r>
            <a:r>
              <a:rPr lang="en-US" dirty="0" err="1"/>
              <a:t>tạp</a:t>
            </a:r>
            <a:r>
              <a:rPr lang="en-US" dirty="0"/>
              <a:t> </a:t>
            </a:r>
            <a:r>
              <a:rPr lang="en-US" dirty="0" err="1"/>
              <a:t>với</a:t>
            </a:r>
            <a:r>
              <a:rPr lang="en-US" dirty="0"/>
              <a:t> </a:t>
            </a:r>
            <a:r>
              <a:rPr lang="en-US" dirty="0" err="1" smtClean="0"/>
              <a:t>dU</a:t>
            </a:r>
            <a:r>
              <a:rPr lang="en-US" dirty="0" smtClean="0"/>
              <a:t>/</a:t>
            </a:r>
            <a:r>
              <a:rPr lang="en-US" dirty="0" err="1" smtClean="0"/>
              <a:t>dt</a:t>
            </a:r>
            <a:r>
              <a:rPr lang="en-US" dirty="0" smtClean="0"/>
              <a:t> </a:t>
            </a:r>
            <a:r>
              <a:rPr lang="en-US" dirty="0" err="1"/>
              <a:t>cao</a:t>
            </a:r>
            <a:r>
              <a:rPr lang="en-US" dirty="0"/>
              <a:t>, </a:t>
            </a:r>
            <a:r>
              <a:rPr lang="en-US" dirty="0" err="1"/>
              <a:t>nên</a:t>
            </a:r>
            <a:r>
              <a:rPr lang="en-US" dirty="0"/>
              <a:t> </a:t>
            </a:r>
            <a:r>
              <a:rPr lang="en-US" dirty="0" err="1"/>
              <a:t>được</a:t>
            </a:r>
            <a:r>
              <a:rPr lang="en-US" dirty="0"/>
              <a:t> </a:t>
            </a:r>
            <a:r>
              <a:rPr lang="en-US" dirty="0" err="1"/>
              <a:t>sử</a:t>
            </a:r>
            <a:r>
              <a:rPr lang="en-US" dirty="0"/>
              <a:t> </a:t>
            </a:r>
            <a:r>
              <a:rPr lang="en-US" dirty="0" err="1"/>
              <a:t>dụng</a:t>
            </a:r>
            <a:r>
              <a:rPr lang="en-US" dirty="0"/>
              <a:t> </a:t>
            </a:r>
            <a:r>
              <a:rPr lang="en-US" dirty="0" err="1"/>
              <a:t>trong</a:t>
            </a:r>
            <a:r>
              <a:rPr lang="en-US" dirty="0"/>
              <a:t> </a:t>
            </a:r>
            <a:r>
              <a:rPr lang="en-US" dirty="0" err="1"/>
              <a:t>các</a:t>
            </a:r>
            <a:r>
              <a:rPr lang="en-US" dirty="0"/>
              <a:t> </a:t>
            </a:r>
            <a:r>
              <a:rPr lang="en-US" dirty="0" err="1"/>
              <a:t>ứng</a:t>
            </a:r>
            <a:r>
              <a:rPr lang="en-US" dirty="0"/>
              <a:t> </a:t>
            </a:r>
            <a:r>
              <a:rPr lang="en-US" dirty="0" err="1"/>
              <a:t>dụng</a:t>
            </a:r>
            <a:r>
              <a:rPr lang="en-US" dirty="0"/>
              <a:t> </a:t>
            </a:r>
            <a:r>
              <a:rPr lang="en-US" dirty="0" err="1"/>
              <a:t>cao</a:t>
            </a:r>
            <a:r>
              <a:rPr lang="en-US" dirty="0"/>
              <a:t> </a:t>
            </a:r>
            <a:r>
              <a:rPr lang="en-US" dirty="0" err="1"/>
              <a:t>cấp</a:t>
            </a:r>
            <a:r>
              <a:rPr lang="en-US" dirty="0"/>
              <a:t>.</a:t>
            </a:r>
            <a:endParaRPr lang="vi-VN" dirty="0"/>
          </a:p>
        </p:txBody>
      </p:sp>
    </p:spTree>
    <p:extLst>
      <p:ext uri="{BB962C8B-B14F-4D97-AF65-F5344CB8AC3E}">
        <p14:creationId xmlns:p14="http://schemas.microsoft.com/office/powerpoint/2010/main" val="2288441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60648"/>
            <a:ext cx="3682752" cy="706090"/>
          </a:xfrm>
          <a:solidFill>
            <a:srgbClr val="FFFF00"/>
          </a:solidFill>
        </p:spPr>
        <p:txBody>
          <a:bodyPr>
            <a:normAutofit fontScale="90000"/>
          </a:bodyPr>
          <a:lstStyle/>
          <a:p>
            <a:r>
              <a:rPr lang="vi-VN" b="1" dirty="0" smtClean="0"/>
              <a:t>4 Tụ điện</a:t>
            </a:r>
            <a:endParaRPr lang="vi-VN" dirty="0"/>
          </a:p>
        </p:txBody>
      </p:sp>
      <p:sp>
        <p:nvSpPr>
          <p:cNvPr id="4" name="Content Placeholder 3"/>
          <p:cNvSpPr>
            <a:spLocks noGrp="1"/>
          </p:cNvSpPr>
          <p:nvPr>
            <p:ph idx="1"/>
          </p:nvPr>
        </p:nvSpPr>
        <p:spPr>
          <a:xfrm>
            <a:off x="472628" y="908720"/>
            <a:ext cx="8491860" cy="720080"/>
          </a:xfrm>
        </p:spPr>
        <p:txBody>
          <a:bodyPr/>
          <a:lstStyle/>
          <a:p>
            <a:pPr marL="0" indent="0">
              <a:buNone/>
            </a:pPr>
            <a:r>
              <a:rPr lang="en-US" b="1" dirty="0"/>
              <a:t>4.6 </a:t>
            </a:r>
            <a:r>
              <a:rPr lang="en-US" b="1" dirty="0" err="1"/>
              <a:t>Những</a:t>
            </a:r>
            <a:r>
              <a:rPr lang="en-US" b="1" dirty="0"/>
              <a:t> </a:t>
            </a:r>
            <a:r>
              <a:rPr lang="en-US" b="1" dirty="0" err="1"/>
              <a:t>lỗi</a:t>
            </a:r>
            <a:r>
              <a:rPr lang="en-US" b="1" dirty="0"/>
              <a:t> </a:t>
            </a:r>
            <a:r>
              <a:rPr lang="en-US" b="1" dirty="0" err="1"/>
              <a:t>thường</a:t>
            </a:r>
            <a:r>
              <a:rPr lang="en-US" b="1" dirty="0"/>
              <a:t> </a:t>
            </a:r>
            <a:r>
              <a:rPr lang="en-US" b="1" dirty="0" err="1"/>
              <a:t>gặp</a:t>
            </a:r>
            <a:r>
              <a:rPr lang="en-US" b="1" dirty="0"/>
              <a:t> </a:t>
            </a:r>
            <a:r>
              <a:rPr lang="en-US" b="1" dirty="0" err="1"/>
              <a:t>đối</a:t>
            </a:r>
            <a:r>
              <a:rPr lang="en-US" b="1" dirty="0"/>
              <a:t> </a:t>
            </a:r>
            <a:r>
              <a:rPr lang="en-US" b="1" dirty="0" err="1"/>
              <a:t>với</a:t>
            </a:r>
            <a:r>
              <a:rPr lang="en-US" b="1" dirty="0"/>
              <a:t> </a:t>
            </a:r>
            <a:r>
              <a:rPr lang="en-US" b="1" dirty="0" err="1"/>
              <a:t>tụ</a:t>
            </a:r>
            <a:r>
              <a:rPr lang="en-US" b="1" dirty="0"/>
              <a:t> </a:t>
            </a:r>
            <a:r>
              <a:rPr lang="en-US" b="1" dirty="0" err="1" smtClean="0"/>
              <a:t>điện</a:t>
            </a:r>
            <a:endParaRPr lang="vi-VN" b="1" dirty="0" smtClean="0"/>
          </a:p>
          <a:p>
            <a:pPr marL="0" indent="0">
              <a:buNone/>
            </a:pPr>
            <a:endParaRPr lang="vi-VN" dirty="0"/>
          </a:p>
        </p:txBody>
      </p:sp>
      <p:sp>
        <p:nvSpPr>
          <p:cNvPr id="26" name="Content Placeholder 3"/>
          <p:cNvSpPr txBox="1">
            <a:spLocks/>
          </p:cNvSpPr>
          <p:nvPr/>
        </p:nvSpPr>
        <p:spPr>
          <a:xfrm>
            <a:off x="467544" y="1556792"/>
            <a:ext cx="8491860" cy="496855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4.6.5 </a:t>
            </a:r>
            <a:r>
              <a:rPr lang="en-US" b="1" dirty="0" err="1"/>
              <a:t>Hư</a:t>
            </a:r>
            <a:r>
              <a:rPr lang="en-US" b="1" dirty="0"/>
              <a:t> </a:t>
            </a:r>
            <a:r>
              <a:rPr lang="en-US" b="1" dirty="0" err="1"/>
              <a:t>hỏng</a:t>
            </a:r>
            <a:r>
              <a:rPr lang="en-US" b="1" dirty="0"/>
              <a:t> do </a:t>
            </a:r>
            <a:r>
              <a:rPr lang="en-US" b="1" dirty="0" err="1"/>
              <a:t>nhiệt</a:t>
            </a:r>
            <a:r>
              <a:rPr lang="en-US" b="1" dirty="0"/>
              <a:t> </a:t>
            </a:r>
            <a:r>
              <a:rPr lang="en-US" b="1" dirty="0" err="1"/>
              <a:t>độ</a:t>
            </a:r>
            <a:r>
              <a:rPr lang="en-US" b="1" dirty="0"/>
              <a:t> </a:t>
            </a:r>
            <a:r>
              <a:rPr lang="en-US" b="1" dirty="0" err="1"/>
              <a:t>cao</a:t>
            </a:r>
            <a:endParaRPr lang="vi-VN" b="1" dirty="0"/>
          </a:p>
          <a:p>
            <a:pPr marL="0" indent="0">
              <a:buNone/>
            </a:pPr>
            <a:r>
              <a:rPr lang="en-US" dirty="0" err="1"/>
              <a:t>Nhiệt</a:t>
            </a:r>
            <a:r>
              <a:rPr lang="en-US" dirty="0"/>
              <a:t> </a:t>
            </a:r>
            <a:r>
              <a:rPr lang="en-US" dirty="0" err="1"/>
              <a:t>độ</a:t>
            </a:r>
            <a:r>
              <a:rPr lang="en-US" dirty="0"/>
              <a:t> </a:t>
            </a:r>
            <a:r>
              <a:rPr lang="en-US" dirty="0" err="1"/>
              <a:t>là</a:t>
            </a:r>
            <a:r>
              <a:rPr lang="en-US" dirty="0"/>
              <a:t> </a:t>
            </a:r>
            <a:r>
              <a:rPr lang="en-US" dirty="0" err="1"/>
              <a:t>mối</a:t>
            </a:r>
            <a:r>
              <a:rPr lang="en-US" dirty="0"/>
              <a:t> </a:t>
            </a:r>
            <a:r>
              <a:rPr lang="en-US" dirty="0" err="1"/>
              <a:t>quan</a:t>
            </a:r>
            <a:r>
              <a:rPr lang="en-US" dirty="0"/>
              <a:t> </a:t>
            </a:r>
            <a:r>
              <a:rPr lang="en-US" dirty="0" err="1"/>
              <a:t>tâm</a:t>
            </a:r>
            <a:r>
              <a:rPr lang="en-US" dirty="0"/>
              <a:t> </a:t>
            </a:r>
            <a:r>
              <a:rPr lang="en-US" dirty="0" err="1"/>
              <a:t>lớn</a:t>
            </a:r>
            <a:r>
              <a:rPr lang="en-US" dirty="0"/>
              <a:t> </a:t>
            </a:r>
            <a:r>
              <a:rPr lang="en-US" dirty="0" err="1"/>
              <a:t>đối</a:t>
            </a:r>
            <a:r>
              <a:rPr lang="en-US" dirty="0"/>
              <a:t> </a:t>
            </a:r>
            <a:r>
              <a:rPr lang="en-US" dirty="0" err="1"/>
              <a:t>với</a:t>
            </a:r>
            <a:r>
              <a:rPr lang="en-US" dirty="0"/>
              <a:t> </a:t>
            </a:r>
            <a:r>
              <a:rPr lang="en-US" dirty="0" err="1"/>
              <a:t>bất</a:t>
            </a:r>
            <a:r>
              <a:rPr lang="en-US" dirty="0"/>
              <a:t> </a:t>
            </a:r>
            <a:r>
              <a:rPr lang="en-US" dirty="0" err="1"/>
              <a:t>kỳ</a:t>
            </a:r>
            <a:r>
              <a:rPr lang="en-US" dirty="0"/>
              <a:t> </a:t>
            </a:r>
            <a:r>
              <a:rPr lang="en-US" dirty="0" err="1"/>
              <a:t>tụ</a:t>
            </a:r>
            <a:r>
              <a:rPr lang="en-US" dirty="0"/>
              <a:t> </a:t>
            </a:r>
            <a:r>
              <a:rPr lang="en-US" dirty="0" err="1"/>
              <a:t>điện</a:t>
            </a:r>
            <a:r>
              <a:rPr lang="en-US" dirty="0"/>
              <a:t> </a:t>
            </a:r>
            <a:r>
              <a:rPr lang="en-US" dirty="0" err="1"/>
              <a:t>nào</a:t>
            </a:r>
            <a:r>
              <a:rPr lang="en-US" dirty="0"/>
              <a:t>. </a:t>
            </a:r>
            <a:r>
              <a:rPr lang="en-US" dirty="0" err="1"/>
              <a:t>Trên</a:t>
            </a:r>
            <a:r>
              <a:rPr lang="en-US" dirty="0"/>
              <a:t> </a:t>
            </a:r>
            <a:r>
              <a:rPr lang="en-US" dirty="0" err="1"/>
              <a:t>một</a:t>
            </a:r>
            <a:r>
              <a:rPr lang="en-US" dirty="0"/>
              <a:t> </a:t>
            </a:r>
            <a:r>
              <a:rPr lang="en-US" dirty="0" err="1"/>
              <a:t>bảng</a:t>
            </a:r>
            <a:r>
              <a:rPr lang="en-US" dirty="0"/>
              <a:t> </a:t>
            </a:r>
            <a:r>
              <a:rPr lang="en-US" dirty="0" err="1"/>
              <a:t>mạch</a:t>
            </a:r>
            <a:r>
              <a:rPr lang="en-US" dirty="0"/>
              <a:t>, </a:t>
            </a:r>
            <a:r>
              <a:rPr lang="en-US" dirty="0" err="1"/>
              <a:t>tụ</a:t>
            </a:r>
            <a:r>
              <a:rPr lang="en-US" dirty="0"/>
              <a:t> </a:t>
            </a:r>
            <a:r>
              <a:rPr lang="en-US" dirty="0" err="1"/>
              <a:t>điện</a:t>
            </a:r>
            <a:r>
              <a:rPr lang="en-US" dirty="0"/>
              <a:t> </a:t>
            </a:r>
            <a:r>
              <a:rPr lang="en-US" dirty="0" err="1"/>
              <a:t>không</a:t>
            </a:r>
            <a:r>
              <a:rPr lang="en-US" dirty="0"/>
              <a:t> </a:t>
            </a:r>
            <a:r>
              <a:rPr lang="en-US" dirty="0" err="1"/>
              <a:t>nên</a:t>
            </a:r>
            <a:r>
              <a:rPr lang="en-US" dirty="0"/>
              <a:t> </a:t>
            </a:r>
            <a:r>
              <a:rPr lang="en-US" dirty="0" err="1"/>
              <a:t>được</a:t>
            </a:r>
            <a:r>
              <a:rPr lang="en-US" dirty="0"/>
              <a:t> </a:t>
            </a:r>
            <a:r>
              <a:rPr lang="en-US" dirty="0" err="1"/>
              <a:t>gắn</a:t>
            </a:r>
            <a:r>
              <a:rPr lang="en-US" dirty="0"/>
              <a:t> </a:t>
            </a:r>
            <a:r>
              <a:rPr lang="en-US" dirty="0" err="1"/>
              <a:t>gần</a:t>
            </a:r>
            <a:r>
              <a:rPr lang="en-US" dirty="0"/>
              <a:t> </a:t>
            </a:r>
            <a:r>
              <a:rPr lang="en-US" dirty="0" err="1"/>
              <a:t>nguồn</a:t>
            </a:r>
            <a:r>
              <a:rPr lang="en-US" dirty="0"/>
              <a:t> </a:t>
            </a:r>
            <a:r>
              <a:rPr lang="en-US" dirty="0" err="1"/>
              <a:t>nhiệt</a:t>
            </a:r>
            <a:r>
              <a:rPr lang="en-US" dirty="0"/>
              <a:t>.</a:t>
            </a:r>
            <a:endParaRPr lang="vi-VN" dirty="0"/>
          </a:p>
          <a:p>
            <a:pPr marL="0" indent="0">
              <a:buNone/>
            </a:pPr>
            <a:r>
              <a:rPr lang="en-US" dirty="0" err="1"/>
              <a:t>Điều</a:t>
            </a:r>
            <a:r>
              <a:rPr lang="en-US" dirty="0"/>
              <a:t> </a:t>
            </a:r>
            <a:r>
              <a:rPr lang="en-US" dirty="0" err="1"/>
              <a:t>này</a:t>
            </a:r>
            <a:r>
              <a:rPr lang="en-US" dirty="0"/>
              <a:t> </a:t>
            </a:r>
            <a:r>
              <a:rPr lang="en-US" dirty="0" err="1"/>
              <a:t>áp</a:t>
            </a:r>
            <a:r>
              <a:rPr lang="en-US" dirty="0"/>
              <a:t> </a:t>
            </a:r>
            <a:r>
              <a:rPr lang="en-US" dirty="0" err="1"/>
              <a:t>dụng</a:t>
            </a:r>
            <a:r>
              <a:rPr lang="en-US" dirty="0"/>
              <a:t> </a:t>
            </a:r>
            <a:r>
              <a:rPr lang="en-US" dirty="0" err="1"/>
              <a:t>cho</a:t>
            </a:r>
            <a:r>
              <a:rPr lang="en-US" dirty="0"/>
              <a:t> </a:t>
            </a:r>
            <a:r>
              <a:rPr lang="en-US" dirty="0" err="1"/>
              <a:t>hầu</a:t>
            </a:r>
            <a:r>
              <a:rPr lang="en-US" dirty="0"/>
              <a:t> </a:t>
            </a:r>
            <a:r>
              <a:rPr lang="en-US" dirty="0" err="1"/>
              <a:t>hết</a:t>
            </a:r>
            <a:r>
              <a:rPr lang="en-US" dirty="0"/>
              <a:t> </a:t>
            </a:r>
            <a:r>
              <a:rPr lang="en-US" dirty="0" err="1"/>
              <a:t>các</a:t>
            </a:r>
            <a:r>
              <a:rPr lang="en-US" dirty="0"/>
              <a:t> </a:t>
            </a:r>
            <a:r>
              <a:rPr lang="en-US" dirty="0" err="1"/>
              <a:t>tụ</a:t>
            </a:r>
            <a:r>
              <a:rPr lang="en-US" dirty="0"/>
              <a:t> </a:t>
            </a:r>
            <a:r>
              <a:rPr lang="en-US" dirty="0" err="1"/>
              <a:t>điện</a:t>
            </a:r>
            <a:r>
              <a:rPr lang="en-US" dirty="0"/>
              <a:t>, </a:t>
            </a:r>
            <a:r>
              <a:rPr lang="en-US" dirty="0" err="1"/>
              <a:t>nhưng</a:t>
            </a:r>
            <a:r>
              <a:rPr lang="en-US" dirty="0"/>
              <a:t> </a:t>
            </a:r>
            <a:r>
              <a:rPr lang="en-US" dirty="0" err="1"/>
              <a:t>đặc</a:t>
            </a:r>
            <a:r>
              <a:rPr lang="en-US" dirty="0"/>
              <a:t> </a:t>
            </a:r>
            <a:r>
              <a:rPr lang="en-US" dirty="0" err="1"/>
              <a:t>biệt</a:t>
            </a:r>
            <a:r>
              <a:rPr lang="en-US" dirty="0"/>
              <a:t> </a:t>
            </a:r>
            <a:r>
              <a:rPr lang="en-US" dirty="0" err="1"/>
              <a:t>là</a:t>
            </a:r>
            <a:r>
              <a:rPr lang="en-US" dirty="0"/>
              <a:t> </a:t>
            </a:r>
            <a:r>
              <a:rPr lang="en-US" dirty="0" err="1"/>
              <a:t>nhôm</a:t>
            </a:r>
            <a:r>
              <a:rPr lang="en-US" dirty="0"/>
              <a:t>. </a:t>
            </a:r>
            <a:r>
              <a:rPr lang="en-US" dirty="0" err="1"/>
              <a:t>Một</a:t>
            </a:r>
            <a:r>
              <a:rPr lang="en-US" dirty="0"/>
              <a:t> </a:t>
            </a:r>
            <a:r>
              <a:rPr lang="en-US" dirty="0" err="1"/>
              <a:t>tấm</a:t>
            </a:r>
            <a:r>
              <a:rPr lang="en-US" dirty="0"/>
              <a:t> </a:t>
            </a:r>
            <a:r>
              <a:rPr lang="en-US" dirty="0" err="1"/>
              <a:t>chắn</a:t>
            </a:r>
            <a:r>
              <a:rPr lang="en-US" dirty="0"/>
              <a:t> </a:t>
            </a:r>
            <a:r>
              <a:rPr lang="en-US" dirty="0" err="1"/>
              <a:t>bức</a:t>
            </a:r>
            <a:r>
              <a:rPr lang="en-US" dirty="0"/>
              <a:t> </a:t>
            </a:r>
            <a:r>
              <a:rPr lang="en-US" dirty="0" err="1"/>
              <a:t>xạ</a:t>
            </a:r>
            <a:r>
              <a:rPr lang="en-US" dirty="0"/>
              <a:t> </a:t>
            </a:r>
            <a:r>
              <a:rPr lang="en-US" dirty="0" err="1"/>
              <a:t>giữa</a:t>
            </a:r>
            <a:r>
              <a:rPr lang="en-US" dirty="0"/>
              <a:t> </a:t>
            </a:r>
            <a:r>
              <a:rPr lang="en-US" dirty="0" err="1"/>
              <a:t>nắp</a:t>
            </a:r>
            <a:r>
              <a:rPr lang="en-US" dirty="0"/>
              <a:t> </a:t>
            </a:r>
            <a:r>
              <a:rPr lang="en-US" dirty="0" err="1"/>
              <a:t>và</a:t>
            </a:r>
            <a:r>
              <a:rPr lang="en-US" dirty="0"/>
              <a:t> </a:t>
            </a:r>
            <a:r>
              <a:rPr lang="en-US" dirty="0" err="1"/>
              <a:t>thành</a:t>
            </a:r>
            <a:r>
              <a:rPr lang="en-US" dirty="0"/>
              <a:t> </a:t>
            </a:r>
            <a:r>
              <a:rPr lang="en-US" dirty="0" err="1"/>
              <a:t>phần</a:t>
            </a:r>
            <a:r>
              <a:rPr lang="en-US" dirty="0"/>
              <a:t> </a:t>
            </a:r>
            <a:r>
              <a:rPr lang="en-US" dirty="0" err="1"/>
              <a:t>nóng</a:t>
            </a:r>
            <a:r>
              <a:rPr lang="en-US" dirty="0"/>
              <a:t> </a:t>
            </a:r>
            <a:r>
              <a:rPr lang="en-US" dirty="0" err="1"/>
              <a:t>ngăn</a:t>
            </a:r>
            <a:r>
              <a:rPr lang="en-US" dirty="0"/>
              <a:t> </a:t>
            </a:r>
            <a:r>
              <a:rPr lang="en-US" dirty="0" err="1"/>
              <a:t>cản</a:t>
            </a:r>
            <a:r>
              <a:rPr lang="en-US" dirty="0"/>
              <a:t> </a:t>
            </a:r>
            <a:r>
              <a:rPr lang="en-US" dirty="0" err="1"/>
              <a:t>thành</a:t>
            </a:r>
            <a:r>
              <a:rPr lang="en-US" dirty="0"/>
              <a:t> </a:t>
            </a:r>
            <a:r>
              <a:rPr lang="en-US" dirty="0" err="1"/>
              <a:t>phần</a:t>
            </a:r>
            <a:r>
              <a:rPr lang="en-US" dirty="0"/>
              <a:t> </a:t>
            </a:r>
            <a:r>
              <a:rPr lang="en-US" dirty="0" err="1"/>
              <a:t>nóng</a:t>
            </a:r>
            <a:r>
              <a:rPr lang="en-US" dirty="0"/>
              <a:t> </a:t>
            </a:r>
            <a:r>
              <a:rPr lang="en-US" dirty="0" err="1"/>
              <a:t>đẩy</a:t>
            </a:r>
            <a:r>
              <a:rPr lang="en-US" dirty="0"/>
              <a:t> </a:t>
            </a:r>
            <a:r>
              <a:rPr lang="en-US" dirty="0" err="1"/>
              <a:t>nhanh</a:t>
            </a:r>
            <a:r>
              <a:rPr lang="en-US" dirty="0"/>
              <a:t> </a:t>
            </a:r>
            <a:r>
              <a:rPr lang="en-US" dirty="0" err="1"/>
              <a:t>các</a:t>
            </a:r>
            <a:r>
              <a:rPr lang="en-US" dirty="0"/>
              <a:t> </a:t>
            </a:r>
            <a:r>
              <a:rPr lang="en-US" dirty="0" err="1"/>
              <a:t>cơ</a:t>
            </a:r>
            <a:r>
              <a:rPr lang="en-US" dirty="0"/>
              <a:t> </a:t>
            </a:r>
            <a:r>
              <a:rPr lang="en-US" dirty="0" err="1"/>
              <a:t>chế</a:t>
            </a:r>
            <a:r>
              <a:rPr lang="en-US" dirty="0"/>
              <a:t> </a:t>
            </a:r>
            <a:r>
              <a:rPr lang="en-US" dirty="0" err="1"/>
              <a:t>hỏng</a:t>
            </a:r>
            <a:r>
              <a:rPr lang="en-US" dirty="0"/>
              <a:t> </a:t>
            </a:r>
            <a:r>
              <a:rPr lang="en-US" dirty="0" err="1"/>
              <a:t>hóc</a:t>
            </a:r>
            <a:r>
              <a:rPr lang="en-US" dirty="0"/>
              <a:t>, </a:t>
            </a:r>
            <a:r>
              <a:rPr lang="en-US" dirty="0" err="1"/>
              <a:t>có</a:t>
            </a:r>
            <a:r>
              <a:rPr lang="en-US" dirty="0"/>
              <a:t> </a:t>
            </a:r>
            <a:r>
              <a:rPr lang="en-US" dirty="0" err="1"/>
              <a:t>thể</a:t>
            </a:r>
            <a:r>
              <a:rPr lang="en-US" dirty="0"/>
              <a:t> </a:t>
            </a:r>
            <a:r>
              <a:rPr lang="en-US" dirty="0" err="1"/>
              <a:t>chỉ</a:t>
            </a:r>
            <a:r>
              <a:rPr lang="en-US" dirty="0"/>
              <a:t> </a:t>
            </a:r>
            <a:r>
              <a:rPr lang="en-US" dirty="0" err="1"/>
              <a:t>đơn</a:t>
            </a:r>
            <a:r>
              <a:rPr lang="en-US" dirty="0"/>
              <a:t> </a:t>
            </a:r>
            <a:r>
              <a:rPr lang="en-US" dirty="0" err="1"/>
              <a:t>giản</a:t>
            </a:r>
            <a:r>
              <a:rPr lang="en-US" dirty="0"/>
              <a:t> </a:t>
            </a:r>
            <a:r>
              <a:rPr lang="en-US" dirty="0" err="1"/>
              <a:t>là</a:t>
            </a:r>
            <a:r>
              <a:rPr lang="en-US" dirty="0"/>
              <a:t> </a:t>
            </a:r>
            <a:r>
              <a:rPr lang="en-US" dirty="0" err="1"/>
              <a:t>tuổi</a:t>
            </a:r>
            <a:r>
              <a:rPr lang="en-US" dirty="0"/>
              <a:t> </a:t>
            </a:r>
            <a:r>
              <a:rPr lang="en-US" dirty="0" err="1"/>
              <a:t>thọ</a:t>
            </a:r>
            <a:r>
              <a:rPr lang="en-US" dirty="0"/>
              <a:t> </a:t>
            </a:r>
            <a:r>
              <a:rPr lang="en-US" dirty="0" err="1"/>
              <a:t>ngắn</a:t>
            </a:r>
            <a:r>
              <a:rPr lang="en-US" dirty="0"/>
              <a:t> </a:t>
            </a:r>
            <a:r>
              <a:rPr lang="en-US" dirty="0" err="1"/>
              <a:t>hơn</a:t>
            </a:r>
            <a:r>
              <a:rPr lang="en-US" dirty="0"/>
              <a:t> (</a:t>
            </a:r>
            <a:r>
              <a:rPr lang="en-US" dirty="0" err="1"/>
              <a:t>hoặc</a:t>
            </a:r>
            <a:r>
              <a:rPr lang="en-US" dirty="0"/>
              <a:t> </a:t>
            </a:r>
            <a:r>
              <a:rPr lang="en-US" dirty="0" err="1"/>
              <a:t>giảm</a:t>
            </a:r>
            <a:r>
              <a:rPr lang="en-US" dirty="0"/>
              <a:t> </a:t>
            </a:r>
            <a:r>
              <a:rPr lang="en-US" dirty="0" err="1"/>
              <a:t>thông</a:t>
            </a:r>
            <a:r>
              <a:rPr lang="en-US" dirty="0"/>
              <a:t> </a:t>
            </a:r>
            <a:r>
              <a:rPr lang="en-US" dirty="0" err="1"/>
              <a:t>số</a:t>
            </a:r>
            <a:r>
              <a:rPr lang="en-US" dirty="0"/>
              <a:t> </a:t>
            </a:r>
            <a:r>
              <a:rPr lang="en-US" dirty="0" err="1"/>
              <a:t>nhanh</a:t>
            </a:r>
            <a:r>
              <a:rPr lang="en-US" dirty="0"/>
              <a:t> </a:t>
            </a:r>
            <a:r>
              <a:rPr lang="en-US" dirty="0" err="1"/>
              <a:t>hơn</a:t>
            </a:r>
            <a:r>
              <a:rPr lang="en-US" dirty="0"/>
              <a:t>), </a:t>
            </a:r>
            <a:r>
              <a:rPr lang="en-US" dirty="0" err="1"/>
              <a:t>hoặc</a:t>
            </a:r>
            <a:r>
              <a:rPr lang="en-US" dirty="0"/>
              <a:t> </a:t>
            </a:r>
            <a:r>
              <a:rPr lang="en-US" dirty="0" err="1"/>
              <a:t>mở</a:t>
            </a:r>
            <a:r>
              <a:rPr lang="en-US" dirty="0"/>
              <a:t> </a:t>
            </a:r>
            <a:r>
              <a:rPr lang="en-US" dirty="0" err="1"/>
              <a:t>lỗ</a:t>
            </a:r>
            <a:r>
              <a:rPr lang="en-US" dirty="0"/>
              <a:t> </a:t>
            </a:r>
            <a:r>
              <a:rPr lang="en-US" dirty="0" err="1"/>
              <a:t>thông</a:t>
            </a:r>
            <a:r>
              <a:rPr lang="en-US" dirty="0"/>
              <a:t> </a:t>
            </a:r>
            <a:r>
              <a:rPr lang="en-US" dirty="0" err="1"/>
              <a:t>hơi</a:t>
            </a:r>
            <a:r>
              <a:rPr lang="en-US" dirty="0"/>
              <a:t> </a:t>
            </a:r>
            <a:r>
              <a:rPr lang="en-US" dirty="0" err="1"/>
              <a:t>giảm</a:t>
            </a:r>
            <a:r>
              <a:rPr lang="en-US" dirty="0"/>
              <a:t> </a:t>
            </a:r>
            <a:r>
              <a:rPr lang="en-US" dirty="0" err="1"/>
              <a:t>áp</a:t>
            </a:r>
            <a:r>
              <a:rPr lang="en-US" dirty="0"/>
              <a:t> </a:t>
            </a:r>
            <a:r>
              <a:rPr lang="en-US" dirty="0" err="1"/>
              <a:t>trong</a:t>
            </a:r>
            <a:r>
              <a:rPr lang="en-US" dirty="0"/>
              <a:t> </a:t>
            </a:r>
            <a:r>
              <a:rPr lang="en-US" dirty="0" err="1"/>
              <a:t>trường</a:t>
            </a:r>
            <a:r>
              <a:rPr lang="en-US" dirty="0"/>
              <a:t> </a:t>
            </a:r>
            <a:r>
              <a:rPr lang="en-US" dirty="0" err="1"/>
              <a:t>hợp</a:t>
            </a:r>
            <a:r>
              <a:rPr lang="en-US" dirty="0"/>
              <a:t> </a:t>
            </a:r>
            <a:r>
              <a:rPr lang="en-US" dirty="0" err="1"/>
              <a:t>cực</a:t>
            </a:r>
            <a:r>
              <a:rPr lang="en-US" dirty="0"/>
              <a:t> </a:t>
            </a:r>
            <a:r>
              <a:rPr lang="en-US" dirty="0" err="1"/>
              <a:t>đoan</a:t>
            </a:r>
            <a:r>
              <a:rPr lang="en-US" dirty="0"/>
              <a:t>. </a:t>
            </a:r>
            <a:r>
              <a:rPr lang="en-US" dirty="0" err="1"/>
              <a:t>Để</a:t>
            </a:r>
            <a:r>
              <a:rPr lang="en-US" dirty="0"/>
              <a:t> </a:t>
            </a:r>
            <a:r>
              <a:rPr lang="en-US" dirty="0" err="1"/>
              <a:t>tránh</a:t>
            </a:r>
            <a:r>
              <a:rPr lang="en-US" dirty="0"/>
              <a:t> </a:t>
            </a:r>
            <a:r>
              <a:rPr lang="en-US" dirty="0" err="1"/>
              <a:t>hư</a:t>
            </a:r>
            <a:r>
              <a:rPr lang="en-US" dirty="0"/>
              <a:t> </a:t>
            </a:r>
            <a:r>
              <a:rPr lang="en-US" dirty="0" err="1"/>
              <a:t>hỏng</a:t>
            </a:r>
            <a:r>
              <a:rPr lang="en-US" dirty="0"/>
              <a:t> </a:t>
            </a:r>
            <a:r>
              <a:rPr lang="en-US" dirty="0" err="1"/>
              <a:t>trong</a:t>
            </a:r>
            <a:r>
              <a:rPr lang="en-US" dirty="0"/>
              <a:t> </a:t>
            </a:r>
            <a:r>
              <a:rPr lang="en-US" dirty="0" err="1"/>
              <a:t>các</a:t>
            </a:r>
            <a:r>
              <a:rPr lang="en-US" dirty="0"/>
              <a:t> </a:t>
            </a:r>
            <a:r>
              <a:rPr lang="en-US" dirty="0" err="1"/>
              <a:t>ứng</a:t>
            </a:r>
            <a:r>
              <a:rPr lang="en-US" dirty="0"/>
              <a:t> </a:t>
            </a:r>
            <a:r>
              <a:rPr lang="en-US" dirty="0" err="1"/>
              <a:t>dụng</a:t>
            </a:r>
            <a:r>
              <a:rPr lang="en-US" dirty="0"/>
              <a:t> </a:t>
            </a:r>
            <a:r>
              <a:rPr lang="en-US" dirty="0" err="1"/>
              <a:t>nhiệt</a:t>
            </a:r>
            <a:r>
              <a:rPr lang="en-US" dirty="0"/>
              <a:t> </a:t>
            </a:r>
            <a:r>
              <a:rPr lang="en-US" dirty="0" err="1"/>
              <a:t>độ</a:t>
            </a:r>
            <a:r>
              <a:rPr lang="en-US" dirty="0"/>
              <a:t> </a:t>
            </a:r>
            <a:r>
              <a:rPr lang="en-US" dirty="0" err="1"/>
              <a:t>cao</a:t>
            </a:r>
            <a:r>
              <a:rPr lang="en-US" dirty="0"/>
              <a:t>, </a:t>
            </a:r>
            <a:r>
              <a:rPr lang="en-US" dirty="0" err="1"/>
              <a:t>nhà</a:t>
            </a:r>
            <a:r>
              <a:rPr lang="en-US" dirty="0"/>
              <a:t> </a:t>
            </a:r>
            <a:r>
              <a:rPr lang="en-US" dirty="0" err="1"/>
              <a:t>thiết</a:t>
            </a:r>
            <a:r>
              <a:rPr lang="en-US" dirty="0"/>
              <a:t> </a:t>
            </a:r>
            <a:r>
              <a:rPr lang="en-US" dirty="0" err="1"/>
              <a:t>kế</a:t>
            </a:r>
            <a:r>
              <a:rPr lang="en-US" dirty="0"/>
              <a:t> </a:t>
            </a:r>
            <a:r>
              <a:rPr lang="en-US" dirty="0" err="1"/>
              <a:t>nên</a:t>
            </a:r>
            <a:r>
              <a:rPr lang="en-US" dirty="0"/>
              <a:t> </a:t>
            </a:r>
            <a:r>
              <a:rPr lang="en-US" dirty="0" err="1"/>
              <a:t>sử</a:t>
            </a:r>
            <a:r>
              <a:rPr lang="en-US" dirty="0"/>
              <a:t> </a:t>
            </a:r>
            <a:r>
              <a:rPr lang="en-US" dirty="0" err="1"/>
              <a:t>dụng</a:t>
            </a:r>
            <a:r>
              <a:rPr lang="en-US" dirty="0"/>
              <a:t> </a:t>
            </a:r>
            <a:r>
              <a:rPr lang="en-US" dirty="0" err="1"/>
              <a:t>các</a:t>
            </a:r>
            <a:r>
              <a:rPr lang="en-US" dirty="0"/>
              <a:t> </a:t>
            </a:r>
            <a:r>
              <a:rPr lang="en-US" dirty="0" err="1"/>
              <a:t>tụ</a:t>
            </a:r>
            <a:r>
              <a:rPr lang="en-US" dirty="0"/>
              <a:t> </a:t>
            </a:r>
            <a:r>
              <a:rPr lang="en-US" dirty="0" err="1"/>
              <a:t>điện</a:t>
            </a:r>
            <a:r>
              <a:rPr lang="en-US" dirty="0"/>
              <a:t> </a:t>
            </a:r>
            <a:r>
              <a:rPr lang="en-US" dirty="0" err="1"/>
              <a:t>có</a:t>
            </a:r>
            <a:r>
              <a:rPr lang="en-US" dirty="0"/>
              <a:t> </a:t>
            </a:r>
            <a:r>
              <a:rPr lang="en-US" dirty="0" err="1"/>
              <a:t>tổn</a:t>
            </a:r>
            <a:r>
              <a:rPr lang="en-US" dirty="0"/>
              <a:t> </a:t>
            </a:r>
            <a:r>
              <a:rPr lang="en-US" dirty="0" err="1"/>
              <a:t>thất</a:t>
            </a:r>
            <a:r>
              <a:rPr lang="en-US" dirty="0"/>
              <a:t> </a:t>
            </a:r>
            <a:r>
              <a:rPr lang="en-US" dirty="0" err="1"/>
              <a:t>thấp</a:t>
            </a:r>
            <a:r>
              <a:rPr lang="en-US" dirty="0"/>
              <a:t> </a:t>
            </a:r>
            <a:r>
              <a:rPr lang="en-US" dirty="0" err="1"/>
              <a:t>hơn</a:t>
            </a:r>
            <a:r>
              <a:rPr lang="en-US" dirty="0"/>
              <a:t>, </a:t>
            </a:r>
            <a:r>
              <a:rPr lang="en-US" dirty="0" err="1"/>
              <a:t>kích</a:t>
            </a:r>
            <a:r>
              <a:rPr lang="en-US" dirty="0"/>
              <a:t> </a:t>
            </a:r>
            <a:r>
              <a:rPr lang="en-US" dirty="0" err="1"/>
              <a:t>thước</a:t>
            </a:r>
            <a:r>
              <a:rPr lang="en-US" dirty="0"/>
              <a:t> </a:t>
            </a:r>
            <a:r>
              <a:rPr lang="en-US" dirty="0" err="1"/>
              <a:t>lớn</a:t>
            </a:r>
            <a:r>
              <a:rPr lang="en-US" dirty="0"/>
              <a:t> </a:t>
            </a:r>
            <a:r>
              <a:rPr lang="en-US" dirty="0" err="1"/>
              <a:t>hơn</a:t>
            </a:r>
            <a:r>
              <a:rPr lang="en-US" dirty="0"/>
              <a:t> </a:t>
            </a:r>
            <a:r>
              <a:rPr lang="en-US" dirty="0" err="1"/>
              <a:t>hoặc</a:t>
            </a:r>
            <a:r>
              <a:rPr lang="en-US" dirty="0"/>
              <a:t> </a:t>
            </a:r>
            <a:r>
              <a:rPr lang="en-US" dirty="0" err="1"/>
              <a:t>nhiệt</a:t>
            </a:r>
            <a:r>
              <a:rPr lang="en-US" dirty="0"/>
              <a:t> </a:t>
            </a:r>
            <a:r>
              <a:rPr lang="en-US" dirty="0" err="1"/>
              <a:t>độ</a:t>
            </a:r>
            <a:r>
              <a:rPr lang="en-US" dirty="0"/>
              <a:t> </a:t>
            </a:r>
            <a:r>
              <a:rPr lang="en-US" dirty="0" err="1"/>
              <a:t>cao</a:t>
            </a:r>
            <a:r>
              <a:rPr lang="en-US" dirty="0"/>
              <a:t> </a:t>
            </a:r>
            <a:r>
              <a:rPr lang="en-US" dirty="0" err="1"/>
              <a:t>hơn</a:t>
            </a:r>
            <a:r>
              <a:rPr lang="en-US" dirty="0"/>
              <a:t>.</a:t>
            </a:r>
            <a:endParaRPr lang="vi-VN" dirty="0"/>
          </a:p>
          <a:p>
            <a:pPr marL="0" indent="0">
              <a:buNone/>
            </a:pPr>
            <a:r>
              <a:rPr lang="en-US" dirty="0"/>
              <a:t> </a:t>
            </a:r>
            <a:endParaRPr lang="vi-VN" dirty="0"/>
          </a:p>
          <a:p>
            <a:pPr marL="0" indent="0">
              <a:buNone/>
            </a:pPr>
            <a:endParaRPr lang="vi-VN" dirty="0"/>
          </a:p>
        </p:txBody>
      </p:sp>
    </p:spTree>
    <p:extLst>
      <p:ext uri="{BB962C8B-B14F-4D97-AF65-F5344CB8AC3E}">
        <p14:creationId xmlns:p14="http://schemas.microsoft.com/office/powerpoint/2010/main" val="2288441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60648"/>
            <a:ext cx="3682752" cy="706090"/>
          </a:xfrm>
          <a:solidFill>
            <a:srgbClr val="FFFF00"/>
          </a:solidFill>
        </p:spPr>
        <p:txBody>
          <a:bodyPr>
            <a:normAutofit fontScale="90000"/>
          </a:bodyPr>
          <a:lstStyle/>
          <a:p>
            <a:r>
              <a:rPr lang="vi-VN" b="1" dirty="0" smtClean="0"/>
              <a:t>4 Tụ điện</a:t>
            </a:r>
            <a:endParaRPr lang="vi-VN" dirty="0"/>
          </a:p>
        </p:txBody>
      </p:sp>
      <p:sp>
        <p:nvSpPr>
          <p:cNvPr id="4" name="Content Placeholder 3"/>
          <p:cNvSpPr>
            <a:spLocks noGrp="1"/>
          </p:cNvSpPr>
          <p:nvPr>
            <p:ph idx="1"/>
          </p:nvPr>
        </p:nvSpPr>
        <p:spPr>
          <a:xfrm>
            <a:off x="472628" y="908720"/>
            <a:ext cx="8491860" cy="720080"/>
          </a:xfrm>
        </p:spPr>
        <p:txBody>
          <a:bodyPr/>
          <a:lstStyle/>
          <a:p>
            <a:pPr marL="0" indent="0">
              <a:buNone/>
            </a:pPr>
            <a:r>
              <a:rPr lang="en-US" b="1" dirty="0"/>
              <a:t>4.6 </a:t>
            </a:r>
            <a:r>
              <a:rPr lang="en-US" b="1" dirty="0" err="1"/>
              <a:t>Những</a:t>
            </a:r>
            <a:r>
              <a:rPr lang="en-US" b="1" dirty="0"/>
              <a:t> </a:t>
            </a:r>
            <a:r>
              <a:rPr lang="en-US" b="1" dirty="0" err="1"/>
              <a:t>lỗi</a:t>
            </a:r>
            <a:r>
              <a:rPr lang="en-US" b="1" dirty="0"/>
              <a:t> </a:t>
            </a:r>
            <a:r>
              <a:rPr lang="en-US" b="1" dirty="0" err="1"/>
              <a:t>thường</a:t>
            </a:r>
            <a:r>
              <a:rPr lang="en-US" b="1" dirty="0"/>
              <a:t> </a:t>
            </a:r>
            <a:r>
              <a:rPr lang="en-US" b="1" dirty="0" err="1"/>
              <a:t>gặp</a:t>
            </a:r>
            <a:r>
              <a:rPr lang="en-US" b="1" dirty="0"/>
              <a:t> </a:t>
            </a:r>
            <a:r>
              <a:rPr lang="en-US" b="1" dirty="0" err="1"/>
              <a:t>đối</a:t>
            </a:r>
            <a:r>
              <a:rPr lang="en-US" b="1" dirty="0"/>
              <a:t> </a:t>
            </a:r>
            <a:r>
              <a:rPr lang="en-US" b="1" dirty="0" err="1"/>
              <a:t>với</a:t>
            </a:r>
            <a:r>
              <a:rPr lang="en-US" b="1" dirty="0"/>
              <a:t> </a:t>
            </a:r>
            <a:r>
              <a:rPr lang="en-US" b="1" dirty="0" err="1"/>
              <a:t>tụ</a:t>
            </a:r>
            <a:r>
              <a:rPr lang="en-US" b="1" dirty="0"/>
              <a:t> </a:t>
            </a:r>
            <a:r>
              <a:rPr lang="en-US" b="1" dirty="0" err="1" smtClean="0"/>
              <a:t>điện</a:t>
            </a:r>
            <a:endParaRPr lang="vi-VN" b="1" dirty="0" smtClean="0"/>
          </a:p>
          <a:p>
            <a:pPr marL="0" indent="0">
              <a:buNone/>
            </a:pPr>
            <a:endParaRPr lang="vi-VN" dirty="0"/>
          </a:p>
        </p:txBody>
      </p:sp>
      <p:sp>
        <p:nvSpPr>
          <p:cNvPr id="26" name="Content Placeholder 3"/>
          <p:cNvSpPr txBox="1">
            <a:spLocks/>
          </p:cNvSpPr>
          <p:nvPr/>
        </p:nvSpPr>
        <p:spPr>
          <a:xfrm>
            <a:off x="467544" y="1556792"/>
            <a:ext cx="8491860" cy="496855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4.6.6 </a:t>
            </a:r>
            <a:r>
              <a:rPr lang="en-US" b="1" dirty="0" err="1"/>
              <a:t>Hao</a:t>
            </a:r>
            <a:r>
              <a:rPr lang="en-US" b="1" dirty="0"/>
              <a:t> </a:t>
            </a:r>
            <a:r>
              <a:rPr lang="en-US" b="1" dirty="0" err="1"/>
              <a:t>mòn</a:t>
            </a:r>
            <a:endParaRPr lang="vi-VN" b="1" dirty="0"/>
          </a:p>
          <a:p>
            <a:pPr marL="0" indent="0">
              <a:buNone/>
            </a:pPr>
            <a:r>
              <a:rPr lang="en-US" dirty="0" err="1"/>
              <a:t>Vào</a:t>
            </a:r>
            <a:r>
              <a:rPr lang="en-US" dirty="0"/>
              <a:t> </a:t>
            </a:r>
            <a:r>
              <a:rPr lang="en-US" dirty="0" err="1"/>
              <a:t>lúc</a:t>
            </a:r>
            <a:r>
              <a:rPr lang="en-US" dirty="0"/>
              <a:t> </a:t>
            </a:r>
            <a:r>
              <a:rPr lang="en-US" dirty="0" err="1"/>
              <a:t>bắt</a:t>
            </a:r>
            <a:r>
              <a:rPr lang="en-US" dirty="0"/>
              <a:t> </a:t>
            </a:r>
            <a:r>
              <a:rPr lang="en-US" dirty="0" err="1"/>
              <a:t>đầu</a:t>
            </a:r>
            <a:r>
              <a:rPr lang="en-US" dirty="0"/>
              <a:t> </a:t>
            </a:r>
            <a:r>
              <a:rPr lang="en-US" dirty="0" err="1"/>
              <a:t>hoạt</a:t>
            </a:r>
            <a:r>
              <a:rPr lang="en-US" dirty="0"/>
              <a:t> </a:t>
            </a:r>
            <a:r>
              <a:rPr lang="en-US" dirty="0" err="1"/>
              <a:t>động</a:t>
            </a:r>
            <a:r>
              <a:rPr lang="en-US" dirty="0"/>
              <a:t> </a:t>
            </a:r>
            <a:r>
              <a:rPr lang="en-US" dirty="0" err="1"/>
              <a:t>của</a:t>
            </a:r>
            <a:r>
              <a:rPr lang="en-US" dirty="0"/>
              <a:t> </a:t>
            </a:r>
            <a:r>
              <a:rPr lang="en-US" dirty="0" err="1"/>
              <a:t>một</a:t>
            </a:r>
            <a:r>
              <a:rPr lang="en-US" dirty="0"/>
              <a:t> </a:t>
            </a:r>
            <a:r>
              <a:rPr lang="en-US" dirty="0" err="1"/>
              <a:t>phần</a:t>
            </a:r>
            <a:r>
              <a:rPr lang="en-US" dirty="0"/>
              <a:t> </a:t>
            </a:r>
            <a:r>
              <a:rPr lang="en-US" dirty="0" err="1"/>
              <a:t>tử</a:t>
            </a:r>
            <a:r>
              <a:rPr lang="en-US" dirty="0"/>
              <a:t>, </a:t>
            </a:r>
            <a:r>
              <a:rPr lang="en-US" dirty="0" err="1"/>
              <a:t>hư</a:t>
            </a:r>
            <a:r>
              <a:rPr lang="en-US" dirty="0"/>
              <a:t> </a:t>
            </a:r>
            <a:r>
              <a:rPr lang="en-US" dirty="0" err="1"/>
              <a:t>hỏng</a:t>
            </a:r>
            <a:r>
              <a:rPr lang="en-US" dirty="0"/>
              <a:t> </a:t>
            </a:r>
            <a:r>
              <a:rPr lang="en-US" dirty="0" err="1"/>
              <a:t>mỗi</a:t>
            </a:r>
            <a:r>
              <a:rPr lang="en-US" dirty="0"/>
              <a:t> </a:t>
            </a:r>
            <a:r>
              <a:rPr lang="en-US" dirty="0" err="1"/>
              <a:t>giờ</a:t>
            </a:r>
            <a:r>
              <a:rPr lang="en-US" dirty="0"/>
              <a:t> </a:t>
            </a:r>
            <a:r>
              <a:rPr lang="en-US" dirty="0" err="1"/>
              <a:t>rất</a:t>
            </a:r>
            <a:r>
              <a:rPr lang="en-US" dirty="0"/>
              <a:t> </a:t>
            </a:r>
            <a:r>
              <a:rPr lang="en-US" dirty="0" err="1"/>
              <a:t>thấp</a:t>
            </a:r>
            <a:r>
              <a:rPr lang="en-US" dirty="0"/>
              <a:t>, </a:t>
            </a:r>
            <a:r>
              <a:rPr lang="en-US" dirty="0" err="1"/>
              <a:t>nhưng</a:t>
            </a:r>
            <a:r>
              <a:rPr lang="en-US" dirty="0"/>
              <a:t> </a:t>
            </a:r>
            <a:r>
              <a:rPr lang="en-US" dirty="0" err="1"/>
              <a:t>chúng</a:t>
            </a:r>
            <a:r>
              <a:rPr lang="en-US" dirty="0"/>
              <a:t> </a:t>
            </a:r>
            <a:r>
              <a:rPr lang="en-US" dirty="0" err="1"/>
              <a:t>là</a:t>
            </a:r>
            <a:r>
              <a:rPr lang="en-US" dirty="0"/>
              <a:t> </a:t>
            </a:r>
            <a:r>
              <a:rPr lang="en-US" dirty="0" err="1"/>
              <a:t>ngẫu</a:t>
            </a:r>
            <a:r>
              <a:rPr lang="en-US" dirty="0"/>
              <a:t> </a:t>
            </a:r>
            <a:r>
              <a:rPr lang="en-US" dirty="0" err="1"/>
              <a:t>nhiên</a:t>
            </a:r>
            <a:r>
              <a:rPr lang="en-US" dirty="0" smtClean="0"/>
              <a:t>. Theo </a:t>
            </a:r>
            <a:r>
              <a:rPr lang="en-US" dirty="0" err="1"/>
              <a:t>thời</a:t>
            </a:r>
            <a:r>
              <a:rPr lang="en-US" dirty="0"/>
              <a:t> </a:t>
            </a:r>
            <a:r>
              <a:rPr lang="en-US" dirty="0" err="1" smtClean="0"/>
              <a:t>gian</a:t>
            </a:r>
            <a:r>
              <a:rPr lang="en-US" dirty="0" smtClean="0"/>
              <a:t>, </a:t>
            </a:r>
            <a:r>
              <a:rPr lang="en-US" dirty="0" err="1"/>
              <a:t>hư</a:t>
            </a:r>
            <a:r>
              <a:rPr lang="en-US" dirty="0"/>
              <a:t> </a:t>
            </a:r>
            <a:r>
              <a:rPr lang="en-US" dirty="0" err="1"/>
              <a:t>hỏng</a:t>
            </a:r>
            <a:r>
              <a:rPr lang="en-US" dirty="0"/>
              <a:t> </a:t>
            </a:r>
            <a:r>
              <a:rPr lang="en-US" dirty="0" err="1"/>
              <a:t>tăng</a:t>
            </a:r>
            <a:r>
              <a:rPr lang="en-US" dirty="0"/>
              <a:t> </a:t>
            </a:r>
            <a:r>
              <a:rPr lang="en-US" dirty="0" err="1"/>
              <a:t>mỗi</a:t>
            </a:r>
            <a:r>
              <a:rPr lang="en-US" dirty="0"/>
              <a:t> </a:t>
            </a:r>
            <a:r>
              <a:rPr lang="en-US" dirty="0" err="1"/>
              <a:t>giờ</a:t>
            </a:r>
            <a:r>
              <a:rPr lang="en-US" dirty="0"/>
              <a:t> </a:t>
            </a:r>
            <a:r>
              <a:rPr lang="en-US" dirty="0" err="1"/>
              <a:t>và</a:t>
            </a:r>
            <a:r>
              <a:rPr lang="en-US" dirty="0"/>
              <a:t> </a:t>
            </a:r>
            <a:r>
              <a:rPr lang="en-US" dirty="0" err="1"/>
              <a:t>trở</a:t>
            </a:r>
            <a:r>
              <a:rPr lang="en-US" dirty="0"/>
              <a:t> </a:t>
            </a:r>
            <a:r>
              <a:rPr lang="en-US" dirty="0" err="1"/>
              <a:t>nên</a:t>
            </a:r>
            <a:r>
              <a:rPr lang="en-US" dirty="0"/>
              <a:t> </a:t>
            </a:r>
            <a:r>
              <a:rPr lang="en-US" dirty="0" err="1"/>
              <a:t>dễ</a:t>
            </a:r>
            <a:r>
              <a:rPr lang="en-US" dirty="0"/>
              <a:t> </a:t>
            </a:r>
            <a:r>
              <a:rPr lang="en-US" dirty="0" err="1"/>
              <a:t>dự</a:t>
            </a:r>
            <a:r>
              <a:rPr lang="en-US" dirty="0"/>
              <a:t> </a:t>
            </a:r>
            <a:r>
              <a:rPr lang="en-US" dirty="0" err="1"/>
              <a:t>đoán</a:t>
            </a:r>
            <a:r>
              <a:rPr lang="en-US" dirty="0"/>
              <a:t> </a:t>
            </a:r>
            <a:r>
              <a:rPr lang="en-US" dirty="0" err="1"/>
              <a:t>hơn</a:t>
            </a:r>
            <a:r>
              <a:rPr lang="en-US" dirty="0"/>
              <a:t>. </a:t>
            </a:r>
            <a:r>
              <a:rPr lang="en-US" dirty="0" err="1"/>
              <a:t>Cơ</a:t>
            </a:r>
            <a:r>
              <a:rPr lang="en-US" dirty="0"/>
              <a:t> </a:t>
            </a:r>
            <a:r>
              <a:rPr lang="en-US" dirty="0" err="1"/>
              <a:t>chế</a:t>
            </a:r>
            <a:r>
              <a:rPr lang="en-US" dirty="0"/>
              <a:t> </a:t>
            </a:r>
            <a:r>
              <a:rPr lang="en-US" dirty="0" err="1"/>
              <a:t>hao</a:t>
            </a:r>
            <a:r>
              <a:rPr lang="en-US" dirty="0"/>
              <a:t> </a:t>
            </a:r>
            <a:r>
              <a:rPr lang="en-US" dirty="0" err="1"/>
              <a:t>mòn</a:t>
            </a:r>
            <a:r>
              <a:rPr lang="en-US" dirty="0"/>
              <a:t> </a:t>
            </a:r>
            <a:r>
              <a:rPr lang="en-US" dirty="0" err="1"/>
              <a:t>đạt</a:t>
            </a:r>
            <a:r>
              <a:rPr lang="en-US" dirty="0"/>
              <a:t> </a:t>
            </a:r>
            <a:r>
              <a:rPr lang="en-US" dirty="0" err="1"/>
              <a:t>đến</a:t>
            </a:r>
            <a:r>
              <a:rPr lang="en-US" dirty="0"/>
              <a:t> </a:t>
            </a:r>
            <a:r>
              <a:rPr lang="en-US" dirty="0" err="1"/>
              <a:t>giới</a:t>
            </a:r>
            <a:r>
              <a:rPr lang="en-US" dirty="0"/>
              <a:t> </a:t>
            </a:r>
            <a:r>
              <a:rPr lang="en-US" dirty="0" err="1"/>
              <a:t>hạn</a:t>
            </a:r>
            <a:r>
              <a:rPr lang="en-US" dirty="0"/>
              <a:t> </a:t>
            </a:r>
            <a:r>
              <a:rPr lang="en-US" dirty="0" err="1" smtClean="0"/>
              <a:t>khi</a:t>
            </a:r>
            <a:r>
              <a:rPr lang="en-US" dirty="0" smtClean="0"/>
              <a:t> </a:t>
            </a:r>
            <a:r>
              <a:rPr lang="en-US" dirty="0" err="1" smtClean="0"/>
              <a:t>mà</a:t>
            </a:r>
            <a:r>
              <a:rPr lang="en-US" dirty="0" smtClean="0"/>
              <a:t> </a:t>
            </a:r>
            <a:r>
              <a:rPr lang="en-US" dirty="0" err="1" smtClean="0"/>
              <a:t>các</a:t>
            </a:r>
            <a:r>
              <a:rPr lang="en-US" dirty="0" smtClean="0"/>
              <a:t> </a:t>
            </a:r>
            <a:r>
              <a:rPr lang="en-US" dirty="0" err="1"/>
              <a:t>thiết</a:t>
            </a:r>
            <a:r>
              <a:rPr lang="en-US" dirty="0"/>
              <a:t> </a:t>
            </a:r>
            <a:r>
              <a:rPr lang="en-US" dirty="0" err="1"/>
              <a:t>bị</a:t>
            </a:r>
            <a:r>
              <a:rPr lang="en-US" dirty="0"/>
              <a:t> </a:t>
            </a:r>
            <a:r>
              <a:rPr lang="en-US" dirty="0" err="1" smtClean="0"/>
              <a:t>sai</a:t>
            </a:r>
            <a:r>
              <a:rPr lang="en-US" dirty="0" smtClean="0"/>
              <a:t> </a:t>
            </a:r>
            <a:r>
              <a:rPr lang="en-US" dirty="0" err="1" smtClean="0"/>
              <a:t>thông</a:t>
            </a:r>
            <a:r>
              <a:rPr lang="en-US" dirty="0" smtClean="0"/>
              <a:t> </a:t>
            </a:r>
            <a:r>
              <a:rPr lang="en-US" dirty="0" err="1" smtClean="0"/>
              <a:t>số</a:t>
            </a:r>
            <a:r>
              <a:rPr lang="en-US" dirty="0" smtClean="0"/>
              <a:t> </a:t>
            </a:r>
            <a:r>
              <a:rPr lang="en-US" dirty="0" err="1" smtClean="0"/>
              <a:t>kỹ</a:t>
            </a:r>
            <a:r>
              <a:rPr lang="en-US" dirty="0" smtClean="0"/>
              <a:t> </a:t>
            </a:r>
            <a:r>
              <a:rPr lang="en-US" dirty="0" err="1"/>
              <a:t>thuật</a:t>
            </a:r>
            <a:r>
              <a:rPr lang="en-US" dirty="0"/>
              <a:t> </a:t>
            </a:r>
            <a:r>
              <a:rPr lang="en-US" dirty="0" err="1"/>
              <a:t>cho</a:t>
            </a:r>
            <a:r>
              <a:rPr lang="en-US" dirty="0"/>
              <a:t> </a:t>
            </a:r>
            <a:r>
              <a:rPr lang="en-US" dirty="0" err="1"/>
              <a:t>ứng</a:t>
            </a:r>
            <a:r>
              <a:rPr lang="en-US" dirty="0"/>
              <a:t> </a:t>
            </a:r>
            <a:r>
              <a:rPr lang="en-US" dirty="0" err="1"/>
              <a:t>dụng</a:t>
            </a:r>
            <a:r>
              <a:rPr lang="en-US" dirty="0"/>
              <a:t>.</a:t>
            </a:r>
            <a:endParaRPr lang="vi-VN" dirty="0"/>
          </a:p>
          <a:p>
            <a:pPr marL="0" indent="0">
              <a:buNone/>
            </a:pPr>
            <a:r>
              <a:rPr lang="en-US" dirty="0" err="1"/>
              <a:t>Các</a:t>
            </a:r>
            <a:r>
              <a:rPr lang="en-US" dirty="0"/>
              <a:t> </a:t>
            </a:r>
            <a:r>
              <a:rPr lang="en-US" dirty="0" err="1"/>
              <a:t>thông</a:t>
            </a:r>
            <a:r>
              <a:rPr lang="en-US" dirty="0"/>
              <a:t> </a:t>
            </a:r>
            <a:r>
              <a:rPr lang="en-US" dirty="0" err="1"/>
              <a:t>số</a:t>
            </a:r>
            <a:r>
              <a:rPr lang="en-US" dirty="0"/>
              <a:t> </a:t>
            </a:r>
            <a:r>
              <a:rPr lang="en-US" dirty="0" err="1"/>
              <a:t>trôi</a:t>
            </a:r>
            <a:r>
              <a:rPr lang="en-US" dirty="0"/>
              <a:t> </a:t>
            </a:r>
            <a:r>
              <a:rPr lang="en-US" dirty="0" err="1"/>
              <a:t>khác</a:t>
            </a:r>
            <a:r>
              <a:rPr lang="en-US" dirty="0"/>
              <a:t> </a:t>
            </a:r>
            <a:r>
              <a:rPr lang="en-US" dirty="0" err="1"/>
              <a:t>nhau</a:t>
            </a:r>
            <a:r>
              <a:rPr lang="en-US" dirty="0"/>
              <a:t> </a:t>
            </a:r>
            <a:r>
              <a:rPr lang="en-US" dirty="0" err="1"/>
              <a:t>theo</a:t>
            </a:r>
            <a:r>
              <a:rPr lang="en-US" dirty="0"/>
              <a:t> </a:t>
            </a:r>
            <a:r>
              <a:rPr lang="en-US" dirty="0" err="1"/>
              <a:t>công</a:t>
            </a:r>
            <a:r>
              <a:rPr lang="en-US" dirty="0"/>
              <a:t> </a:t>
            </a:r>
            <a:r>
              <a:rPr lang="en-US" dirty="0" err="1"/>
              <a:t>nghệ</a:t>
            </a:r>
            <a:r>
              <a:rPr lang="en-US" dirty="0"/>
              <a:t> </a:t>
            </a:r>
            <a:r>
              <a:rPr lang="en-US" dirty="0" err="1"/>
              <a:t>và</a:t>
            </a:r>
            <a:r>
              <a:rPr lang="en-US" dirty="0"/>
              <a:t> </a:t>
            </a:r>
            <a:r>
              <a:rPr lang="en-US" dirty="0" err="1"/>
              <a:t>theo</a:t>
            </a:r>
            <a:r>
              <a:rPr lang="en-US" dirty="0"/>
              <a:t> </a:t>
            </a:r>
            <a:r>
              <a:rPr lang="en-US" dirty="0" err="1"/>
              <a:t>các</a:t>
            </a:r>
            <a:r>
              <a:rPr lang="en-US" dirty="0"/>
              <a:t> </a:t>
            </a:r>
            <a:r>
              <a:rPr lang="en-US" dirty="0" err="1"/>
              <a:t>điều</a:t>
            </a:r>
            <a:r>
              <a:rPr lang="en-US" dirty="0"/>
              <a:t> </a:t>
            </a:r>
            <a:r>
              <a:rPr lang="en-US" dirty="0" err="1"/>
              <a:t>kiện</a:t>
            </a:r>
            <a:r>
              <a:rPr lang="en-US" dirty="0"/>
              <a:t> </a:t>
            </a:r>
            <a:r>
              <a:rPr lang="en-US" dirty="0" err="1"/>
              <a:t>trong</a:t>
            </a:r>
            <a:r>
              <a:rPr lang="en-US" dirty="0"/>
              <a:t> </a:t>
            </a:r>
            <a:r>
              <a:rPr lang="en-US" dirty="0" err="1"/>
              <a:t>ứng</a:t>
            </a:r>
            <a:r>
              <a:rPr lang="en-US" dirty="0"/>
              <a:t> </a:t>
            </a:r>
            <a:r>
              <a:rPr lang="en-US" dirty="0" err="1"/>
              <a:t>dụng</a:t>
            </a:r>
            <a:r>
              <a:rPr lang="en-US" dirty="0"/>
              <a:t>. </a:t>
            </a:r>
            <a:r>
              <a:rPr lang="en-US" dirty="0" err="1"/>
              <a:t>Điều</a:t>
            </a:r>
            <a:r>
              <a:rPr lang="en-US" dirty="0"/>
              <a:t> </a:t>
            </a:r>
            <a:r>
              <a:rPr lang="en-US" dirty="0" err="1"/>
              <a:t>quan</a:t>
            </a:r>
            <a:r>
              <a:rPr lang="en-US" dirty="0"/>
              <a:t> </a:t>
            </a:r>
            <a:r>
              <a:rPr lang="en-US" dirty="0" err="1"/>
              <a:t>trọng</a:t>
            </a:r>
            <a:r>
              <a:rPr lang="en-US" dirty="0"/>
              <a:t> </a:t>
            </a:r>
            <a:r>
              <a:rPr lang="en-US" dirty="0" err="1"/>
              <a:t>là</a:t>
            </a:r>
            <a:r>
              <a:rPr lang="en-US" dirty="0"/>
              <a:t> </a:t>
            </a:r>
            <a:r>
              <a:rPr lang="en-US" dirty="0" err="1"/>
              <a:t>các</a:t>
            </a:r>
            <a:r>
              <a:rPr lang="en-US" dirty="0"/>
              <a:t> </a:t>
            </a:r>
            <a:r>
              <a:rPr lang="en-US" dirty="0" err="1"/>
              <a:t>nhà</a:t>
            </a:r>
            <a:r>
              <a:rPr lang="en-US" dirty="0"/>
              <a:t> </a:t>
            </a:r>
            <a:r>
              <a:rPr lang="en-US" dirty="0" err="1"/>
              <a:t>thiết</a:t>
            </a:r>
            <a:r>
              <a:rPr lang="en-US" dirty="0"/>
              <a:t> </a:t>
            </a:r>
            <a:r>
              <a:rPr lang="en-US" dirty="0" err="1"/>
              <a:t>kế</a:t>
            </a:r>
            <a:r>
              <a:rPr lang="en-US" dirty="0"/>
              <a:t> </a:t>
            </a:r>
            <a:r>
              <a:rPr lang="en-US" dirty="0" err="1"/>
              <a:t>phải</a:t>
            </a:r>
            <a:r>
              <a:rPr lang="en-US" dirty="0"/>
              <a:t> </a:t>
            </a:r>
            <a:r>
              <a:rPr lang="en-US" dirty="0" err="1"/>
              <a:t>biết</a:t>
            </a:r>
            <a:r>
              <a:rPr lang="en-US" dirty="0"/>
              <a:t> </a:t>
            </a:r>
            <a:r>
              <a:rPr lang="en-US" dirty="0" err="1"/>
              <a:t>các</a:t>
            </a:r>
            <a:r>
              <a:rPr lang="en-US" dirty="0"/>
              <a:t> </a:t>
            </a:r>
            <a:r>
              <a:rPr lang="en-US" dirty="0" err="1"/>
              <a:t>tụ</a:t>
            </a:r>
            <a:r>
              <a:rPr lang="en-US" dirty="0"/>
              <a:t> </a:t>
            </a:r>
            <a:r>
              <a:rPr lang="en-US" dirty="0" err="1"/>
              <a:t>điện</a:t>
            </a:r>
            <a:r>
              <a:rPr lang="en-US" dirty="0"/>
              <a:t> </a:t>
            </a:r>
            <a:r>
              <a:rPr lang="en-US" dirty="0" err="1"/>
              <a:t>phản</a:t>
            </a:r>
            <a:r>
              <a:rPr lang="en-US" dirty="0"/>
              <a:t> </a:t>
            </a:r>
            <a:r>
              <a:rPr lang="en-US" dirty="0" err="1"/>
              <a:t>ứng</a:t>
            </a:r>
            <a:r>
              <a:rPr lang="en-US" dirty="0"/>
              <a:t> </a:t>
            </a:r>
            <a:r>
              <a:rPr lang="en-US" dirty="0" err="1"/>
              <a:t>như</a:t>
            </a:r>
            <a:r>
              <a:rPr lang="en-US" dirty="0"/>
              <a:t> </a:t>
            </a:r>
            <a:r>
              <a:rPr lang="en-US" dirty="0" err="1"/>
              <a:t>thế</a:t>
            </a:r>
            <a:r>
              <a:rPr lang="en-US" dirty="0"/>
              <a:t> </a:t>
            </a:r>
            <a:r>
              <a:rPr lang="en-US" dirty="0" err="1"/>
              <a:t>nào</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hao</a:t>
            </a:r>
            <a:r>
              <a:rPr lang="en-US" dirty="0"/>
              <a:t> </a:t>
            </a:r>
            <a:r>
              <a:rPr lang="en-US" dirty="0" err="1"/>
              <a:t>mòn</a:t>
            </a:r>
            <a:r>
              <a:rPr lang="en-US" dirty="0"/>
              <a:t>, </a:t>
            </a:r>
            <a:r>
              <a:rPr lang="en-US" dirty="0" err="1" smtClean="0"/>
              <a:t>tùy</a:t>
            </a:r>
            <a:r>
              <a:rPr lang="en-US" dirty="0" smtClean="0"/>
              <a:t> </a:t>
            </a:r>
            <a:r>
              <a:rPr lang="en-US" dirty="0" err="1"/>
              <a:t>thuộc</a:t>
            </a:r>
            <a:r>
              <a:rPr lang="en-US" dirty="0"/>
              <a:t> </a:t>
            </a:r>
            <a:r>
              <a:rPr lang="en-US" dirty="0" err="1"/>
              <a:t>vào</a:t>
            </a:r>
            <a:r>
              <a:rPr lang="en-US" dirty="0"/>
              <a:t> </a:t>
            </a:r>
            <a:r>
              <a:rPr lang="en-US" dirty="0" err="1"/>
              <a:t>thời</a:t>
            </a:r>
            <a:r>
              <a:rPr lang="en-US" dirty="0"/>
              <a:t> </a:t>
            </a:r>
            <a:r>
              <a:rPr lang="en-US" dirty="0" err="1"/>
              <a:t>gian</a:t>
            </a:r>
            <a:r>
              <a:rPr lang="en-US" dirty="0"/>
              <a:t> </a:t>
            </a:r>
            <a:r>
              <a:rPr lang="en-US" dirty="0" err="1"/>
              <a:t>mà</a:t>
            </a:r>
            <a:r>
              <a:rPr lang="en-US" dirty="0"/>
              <a:t> </a:t>
            </a:r>
            <a:r>
              <a:rPr lang="en-US" dirty="0" err="1"/>
              <a:t>ứng</a:t>
            </a:r>
            <a:r>
              <a:rPr lang="en-US" dirty="0"/>
              <a:t> </a:t>
            </a:r>
            <a:r>
              <a:rPr lang="en-US" dirty="0" err="1"/>
              <a:t>dụng</a:t>
            </a:r>
            <a:r>
              <a:rPr lang="en-US" dirty="0"/>
              <a:t> </a:t>
            </a:r>
            <a:r>
              <a:rPr lang="en-US" dirty="0" err="1"/>
              <a:t>của</a:t>
            </a:r>
            <a:r>
              <a:rPr lang="en-US" dirty="0"/>
              <a:t> </a:t>
            </a:r>
            <a:r>
              <a:rPr lang="en-US" dirty="0" err="1"/>
              <a:t>họ</a:t>
            </a:r>
            <a:r>
              <a:rPr lang="en-US" dirty="0"/>
              <a:t> </a:t>
            </a:r>
            <a:r>
              <a:rPr lang="en-US" dirty="0" err="1"/>
              <a:t>được</a:t>
            </a:r>
            <a:r>
              <a:rPr lang="en-US" dirty="0"/>
              <a:t> </a:t>
            </a:r>
            <a:r>
              <a:rPr lang="en-US" dirty="0" err="1"/>
              <a:t>thiết</a:t>
            </a:r>
            <a:r>
              <a:rPr lang="en-US" dirty="0"/>
              <a:t> </a:t>
            </a:r>
            <a:r>
              <a:rPr lang="en-US" dirty="0" err="1" smtClean="0"/>
              <a:t>kế</a:t>
            </a:r>
            <a:r>
              <a:rPr lang="en-US" dirty="0" smtClean="0"/>
              <a:t>.</a:t>
            </a:r>
            <a:endParaRPr lang="vi-VN" dirty="0"/>
          </a:p>
          <a:p>
            <a:pPr marL="0" indent="0">
              <a:buNone/>
            </a:pPr>
            <a:r>
              <a:rPr lang="en-US" dirty="0" err="1"/>
              <a:t>Không</a:t>
            </a:r>
            <a:r>
              <a:rPr lang="en-US" dirty="0"/>
              <a:t> </a:t>
            </a:r>
            <a:r>
              <a:rPr lang="en-US" dirty="0" err="1"/>
              <a:t>có</a:t>
            </a:r>
            <a:r>
              <a:rPr lang="en-US" dirty="0"/>
              <a:t> </a:t>
            </a:r>
            <a:r>
              <a:rPr lang="en-US" dirty="0" err="1"/>
              <a:t>cơ</a:t>
            </a:r>
            <a:r>
              <a:rPr lang="en-US" dirty="0"/>
              <a:t> </a:t>
            </a:r>
            <a:r>
              <a:rPr lang="en-US" dirty="0" err="1"/>
              <a:t>chế</a:t>
            </a:r>
            <a:r>
              <a:rPr lang="en-US" dirty="0"/>
              <a:t> </a:t>
            </a:r>
            <a:r>
              <a:rPr lang="en-US" dirty="0" err="1"/>
              <a:t>hao</a:t>
            </a:r>
            <a:r>
              <a:rPr lang="en-US" dirty="0"/>
              <a:t> </a:t>
            </a:r>
            <a:r>
              <a:rPr lang="en-US" dirty="0" err="1"/>
              <a:t>mòn</a:t>
            </a:r>
            <a:r>
              <a:rPr lang="en-US" dirty="0"/>
              <a:t> </a:t>
            </a:r>
            <a:r>
              <a:rPr lang="en-US" dirty="0" err="1"/>
              <a:t>cho</a:t>
            </a:r>
            <a:r>
              <a:rPr lang="en-US" dirty="0"/>
              <a:t> </a:t>
            </a:r>
            <a:r>
              <a:rPr lang="en-US" dirty="0" err="1"/>
              <a:t>các</a:t>
            </a:r>
            <a:r>
              <a:rPr lang="en-US" dirty="0"/>
              <a:t> </a:t>
            </a:r>
            <a:r>
              <a:rPr lang="en-US" dirty="0" err="1"/>
              <a:t>tụ</a:t>
            </a:r>
            <a:r>
              <a:rPr lang="en-US" dirty="0"/>
              <a:t> </a:t>
            </a:r>
            <a:r>
              <a:rPr lang="en-US" dirty="0" err="1"/>
              <a:t>nhôm</a:t>
            </a:r>
            <a:r>
              <a:rPr lang="en-US" dirty="0"/>
              <a:t> </a:t>
            </a:r>
            <a:r>
              <a:rPr lang="en-US" dirty="0" err="1"/>
              <a:t>hoặc</a:t>
            </a:r>
            <a:r>
              <a:rPr lang="en-US" dirty="0"/>
              <a:t> </a:t>
            </a:r>
            <a:r>
              <a:rPr lang="en-US" dirty="0" err="1"/>
              <a:t>tantali</a:t>
            </a:r>
            <a:r>
              <a:rPr lang="en-US" dirty="0"/>
              <a:t>, </a:t>
            </a:r>
            <a:r>
              <a:rPr lang="en-US" dirty="0" err="1"/>
              <a:t>mà</a:t>
            </a:r>
            <a:r>
              <a:rPr lang="en-US" dirty="0"/>
              <a:t> </a:t>
            </a:r>
            <a:r>
              <a:rPr lang="en-US" dirty="0" err="1"/>
              <a:t>là</a:t>
            </a:r>
            <a:r>
              <a:rPr lang="en-US" dirty="0"/>
              <a:t> </a:t>
            </a:r>
            <a:r>
              <a:rPr lang="en-US" dirty="0" err="1"/>
              <a:t>một</a:t>
            </a:r>
            <a:r>
              <a:rPr lang="en-US" dirty="0"/>
              <a:t> </a:t>
            </a:r>
            <a:r>
              <a:rPr lang="en-US" dirty="0" err="1"/>
              <a:t>lợi</a:t>
            </a:r>
            <a:r>
              <a:rPr lang="en-US" dirty="0"/>
              <a:t> </a:t>
            </a:r>
            <a:r>
              <a:rPr lang="en-US" dirty="0" err="1"/>
              <a:t>thế</a:t>
            </a:r>
            <a:r>
              <a:rPr lang="en-US" dirty="0"/>
              <a:t> </a:t>
            </a:r>
            <a:r>
              <a:rPr lang="en-US" dirty="0" err="1"/>
              <a:t>lớn</a:t>
            </a:r>
            <a:r>
              <a:rPr lang="en-US" dirty="0"/>
              <a:t> so </a:t>
            </a:r>
            <a:r>
              <a:rPr lang="en-US" dirty="0" err="1"/>
              <a:t>với</a:t>
            </a:r>
            <a:r>
              <a:rPr lang="en-US" dirty="0"/>
              <a:t> </a:t>
            </a:r>
            <a:r>
              <a:rPr lang="en-US" dirty="0" err="1"/>
              <a:t>các</a:t>
            </a:r>
            <a:r>
              <a:rPr lang="en-US" dirty="0"/>
              <a:t> </a:t>
            </a:r>
            <a:r>
              <a:rPr lang="en-US" dirty="0" err="1"/>
              <a:t>tụ</a:t>
            </a:r>
            <a:r>
              <a:rPr lang="en-US" dirty="0"/>
              <a:t> </a:t>
            </a:r>
            <a:r>
              <a:rPr lang="en-US" dirty="0" err="1"/>
              <a:t>nhôm</a:t>
            </a:r>
            <a:r>
              <a:rPr lang="en-US" dirty="0"/>
              <a:t> </a:t>
            </a:r>
            <a:r>
              <a:rPr lang="en-US" dirty="0" err="1"/>
              <a:t>ướt</a:t>
            </a:r>
            <a:r>
              <a:rPr lang="en-US" dirty="0"/>
              <a:t>. </a:t>
            </a:r>
            <a:r>
              <a:rPr lang="en-US" dirty="0" err="1"/>
              <a:t>Gốm</a:t>
            </a:r>
            <a:r>
              <a:rPr lang="en-US" dirty="0"/>
              <a:t> </a:t>
            </a:r>
            <a:r>
              <a:rPr lang="en-US" dirty="0" err="1"/>
              <a:t>sứ</a:t>
            </a:r>
            <a:r>
              <a:rPr lang="en-US" dirty="0"/>
              <a:t> </a:t>
            </a:r>
            <a:r>
              <a:rPr lang="en-US" dirty="0" err="1"/>
              <a:t>sẽ</a:t>
            </a:r>
            <a:r>
              <a:rPr lang="en-US" dirty="0"/>
              <a:t> </a:t>
            </a:r>
            <a:r>
              <a:rPr lang="en-US" dirty="0" err="1"/>
              <a:t>bị</a:t>
            </a:r>
            <a:r>
              <a:rPr lang="en-US" dirty="0"/>
              <a:t> </a:t>
            </a:r>
            <a:r>
              <a:rPr lang="en-US" dirty="0" err="1"/>
              <a:t>mất</a:t>
            </a:r>
            <a:r>
              <a:rPr lang="en-US" dirty="0"/>
              <a:t> </a:t>
            </a:r>
            <a:r>
              <a:rPr lang="en-US" dirty="0" err="1"/>
              <a:t>điện</a:t>
            </a:r>
            <a:r>
              <a:rPr lang="en-US" dirty="0"/>
              <a:t> dung do </a:t>
            </a:r>
            <a:r>
              <a:rPr lang="en-US" dirty="0" err="1"/>
              <a:t>sự</a:t>
            </a:r>
            <a:r>
              <a:rPr lang="en-US" dirty="0"/>
              <a:t> di </a:t>
            </a:r>
            <a:r>
              <a:rPr lang="en-US" dirty="0" err="1"/>
              <a:t>chuyển</a:t>
            </a:r>
            <a:r>
              <a:rPr lang="en-US" dirty="0"/>
              <a:t> </a:t>
            </a:r>
            <a:r>
              <a:rPr lang="en-US" dirty="0" err="1"/>
              <a:t>của</a:t>
            </a:r>
            <a:r>
              <a:rPr lang="en-US" dirty="0"/>
              <a:t> </a:t>
            </a:r>
            <a:r>
              <a:rPr lang="en-US" dirty="0" err="1"/>
              <a:t>oxit</a:t>
            </a:r>
            <a:r>
              <a:rPr lang="en-US" dirty="0"/>
              <a:t>.</a:t>
            </a:r>
            <a:endParaRPr lang="vi-VN" dirty="0"/>
          </a:p>
          <a:p>
            <a:pPr marL="0" indent="0">
              <a:buNone/>
            </a:pPr>
            <a:r>
              <a:rPr lang="en-US" dirty="0" err="1"/>
              <a:t>Tụ</a:t>
            </a:r>
            <a:r>
              <a:rPr lang="en-US" dirty="0"/>
              <a:t> </a:t>
            </a:r>
            <a:r>
              <a:rPr lang="en-US" dirty="0" err="1"/>
              <a:t>phim</a:t>
            </a:r>
            <a:r>
              <a:rPr lang="en-US" dirty="0"/>
              <a:t> </a:t>
            </a:r>
            <a:r>
              <a:rPr lang="en-US" dirty="0" err="1"/>
              <a:t>sẽ</a:t>
            </a:r>
            <a:r>
              <a:rPr lang="en-US" dirty="0"/>
              <a:t> </a:t>
            </a:r>
            <a:r>
              <a:rPr lang="en-US" dirty="0" err="1"/>
              <a:t>có</a:t>
            </a:r>
            <a:r>
              <a:rPr lang="en-US" dirty="0"/>
              <a:t> </a:t>
            </a:r>
            <a:r>
              <a:rPr lang="en-US" dirty="0" err="1"/>
              <a:t>một</a:t>
            </a:r>
            <a:r>
              <a:rPr lang="en-US" dirty="0"/>
              <a:t> </a:t>
            </a:r>
            <a:r>
              <a:rPr lang="en-US" dirty="0" err="1"/>
              <a:t>số</a:t>
            </a:r>
            <a:r>
              <a:rPr lang="en-US" dirty="0"/>
              <a:t> </a:t>
            </a:r>
            <a:r>
              <a:rPr lang="en-US" dirty="0" err="1"/>
              <a:t>quá</a:t>
            </a:r>
            <a:r>
              <a:rPr lang="en-US" dirty="0"/>
              <a:t> </a:t>
            </a:r>
            <a:r>
              <a:rPr lang="en-US" dirty="0" err="1"/>
              <a:t>trình</a:t>
            </a:r>
            <a:r>
              <a:rPr lang="en-US" dirty="0"/>
              <a:t> oxy </a:t>
            </a:r>
            <a:r>
              <a:rPr lang="en-US" dirty="0" err="1"/>
              <a:t>hóa</a:t>
            </a:r>
            <a:r>
              <a:rPr lang="en-US" dirty="0"/>
              <a:t> </a:t>
            </a:r>
            <a:r>
              <a:rPr lang="en-US" dirty="0" err="1"/>
              <a:t>của</a:t>
            </a:r>
            <a:r>
              <a:rPr lang="en-US" dirty="0"/>
              <a:t> </a:t>
            </a:r>
            <a:r>
              <a:rPr lang="en-US" dirty="0" err="1"/>
              <a:t>các</a:t>
            </a:r>
            <a:r>
              <a:rPr lang="en-US" dirty="0"/>
              <a:t> </a:t>
            </a:r>
            <a:r>
              <a:rPr lang="en-US" dirty="0" err="1"/>
              <a:t>dây</a:t>
            </a:r>
            <a:r>
              <a:rPr lang="en-US" dirty="0"/>
              <a:t> </a:t>
            </a:r>
            <a:r>
              <a:rPr lang="en-US" dirty="0" err="1"/>
              <a:t>dẫn</a:t>
            </a:r>
            <a:r>
              <a:rPr lang="en-US" dirty="0"/>
              <a:t> </a:t>
            </a:r>
            <a:r>
              <a:rPr lang="en-US" dirty="0" err="1"/>
              <a:t>kim</a:t>
            </a:r>
            <a:r>
              <a:rPr lang="en-US" dirty="0"/>
              <a:t> </a:t>
            </a:r>
            <a:r>
              <a:rPr lang="en-US" dirty="0" err="1"/>
              <a:t>loại</a:t>
            </a:r>
            <a:r>
              <a:rPr lang="en-US" dirty="0"/>
              <a:t>, </a:t>
            </a:r>
            <a:r>
              <a:rPr lang="en-US" dirty="0" err="1"/>
              <a:t>làm</a:t>
            </a:r>
            <a:r>
              <a:rPr lang="en-US" dirty="0"/>
              <a:t> </a:t>
            </a:r>
            <a:r>
              <a:rPr lang="en-US" dirty="0" err="1"/>
              <a:t>tăng</a:t>
            </a:r>
            <a:r>
              <a:rPr lang="en-US" dirty="0"/>
              <a:t> </a:t>
            </a:r>
            <a:r>
              <a:rPr lang="en-US" dirty="0" err="1"/>
              <a:t>yếu</a:t>
            </a:r>
            <a:r>
              <a:rPr lang="en-US" dirty="0"/>
              <a:t> </a:t>
            </a:r>
            <a:r>
              <a:rPr lang="en-US" dirty="0" err="1"/>
              <a:t>tố</a:t>
            </a:r>
            <a:r>
              <a:rPr lang="en-US" dirty="0"/>
              <a:t> </a:t>
            </a:r>
            <a:r>
              <a:rPr lang="en-US" dirty="0" err="1"/>
              <a:t>tản</a:t>
            </a:r>
            <a:r>
              <a:rPr lang="en-US" dirty="0"/>
              <a:t>. </a:t>
            </a:r>
            <a:r>
              <a:rPr lang="en-US" dirty="0" err="1"/>
              <a:t>Đối</a:t>
            </a:r>
            <a:r>
              <a:rPr lang="en-US" dirty="0"/>
              <a:t> </a:t>
            </a:r>
            <a:r>
              <a:rPr lang="en-US" dirty="0" err="1"/>
              <a:t>với</a:t>
            </a:r>
            <a:r>
              <a:rPr lang="en-US" dirty="0"/>
              <a:t> </a:t>
            </a:r>
            <a:r>
              <a:rPr lang="en-US" dirty="0" err="1"/>
              <a:t>các</a:t>
            </a:r>
            <a:r>
              <a:rPr lang="en-US" dirty="0"/>
              <a:t> </a:t>
            </a:r>
            <a:r>
              <a:rPr lang="en-US" dirty="0" err="1"/>
              <a:t>polyme</a:t>
            </a:r>
            <a:r>
              <a:rPr lang="en-US" dirty="0"/>
              <a:t> </a:t>
            </a:r>
            <a:r>
              <a:rPr lang="en-US" dirty="0" err="1"/>
              <a:t>nhôm</a:t>
            </a:r>
            <a:r>
              <a:rPr lang="en-US" dirty="0"/>
              <a:t>, </a:t>
            </a:r>
            <a:r>
              <a:rPr lang="en-US" dirty="0" err="1"/>
              <a:t>trở</a:t>
            </a:r>
            <a:r>
              <a:rPr lang="en-US" dirty="0"/>
              <a:t> </a:t>
            </a:r>
            <a:r>
              <a:rPr lang="en-US" dirty="0" err="1"/>
              <a:t>kháng</a:t>
            </a:r>
            <a:r>
              <a:rPr lang="en-US" dirty="0"/>
              <a:t> ESR </a:t>
            </a:r>
            <a:r>
              <a:rPr lang="en-US" dirty="0" err="1"/>
              <a:t>tăng</a:t>
            </a:r>
            <a:r>
              <a:rPr lang="en-US" dirty="0"/>
              <a:t> do </a:t>
            </a:r>
            <a:r>
              <a:rPr lang="en-US" dirty="0" err="1"/>
              <a:t>suy</a:t>
            </a:r>
            <a:r>
              <a:rPr lang="en-US" dirty="0"/>
              <a:t> </a:t>
            </a:r>
            <a:r>
              <a:rPr lang="en-US" dirty="0" err="1"/>
              <a:t>thoái</a:t>
            </a:r>
            <a:r>
              <a:rPr lang="en-US" dirty="0"/>
              <a:t> </a:t>
            </a:r>
            <a:r>
              <a:rPr lang="en-US" dirty="0" err="1"/>
              <a:t>polyme</a:t>
            </a:r>
            <a:r>
              <a:rPr lang="en-US" dirty="0"/>
              <a:t>. </a:t>
            </a:r>
            <a:r>
              <a:rPr lang="en-US" dirty="0" err="1"/>
              <a:t>Đối</a:t>
            </a:r>
            <a:r>
              <a:rPr lang="en-US" dirty="0"/>
              <a:t> </a:t>
            </a:r>
            <a:r>
              <a:rPr lang="en-US" dirty="0" err="1"/>
              <a:t>với</a:t>
            </a:r>
            <a:r>
              <a:rPr lang="en-US" dirty="0"/>
              <a:t> </a:t>
            </a:r>
            <a:r>
              <a:rPr lang="en-US" dirty="0" err="1"/>
              <a:t>tụ</a:t>
            </a:r>
            <a:r>
              <a:rPr lang="en-US" dirty="0"/>
              <a:t> </a:t>
            </a:r>
            <a:r>
              <a:rPr lang="en-US" dirty="0" err="1"/>
              <a:t>điện</a:t>
            </a:r>
            <a:r>
              <a:rPr lang="en-US" dirty="0"/>
              <a:t> </a:t>
            </a:r>
            <a:r>
              <a:rPr lang="en-US" dirty="0" err="1"/>
              <a:t>điện</a:t>
            </a:r>
            <a:r>
              <a:rPr lang="en-US" dirty="0"/>
              <a:t> </a:t>
            </a:r>
            <a:r>
              <a:rPr lang="en-US" dirty="0" err="1" smtClean="0"/>
              <a:t>phân</a:t>
            </a:r>
            <a:r>
              <a:rPr lang="en-US" dirty="0" smtClean="0"/>
              <a:t>, </a:t>
            </a:r>
            <a:r>
              <a:rPr lang="en-US" dirty="0" err="1"/>
              <a:t>sẽ</a:t>
            </a:r>
            <a:r>
              <a:rPr lang="en-US" dirty="0"/>
              <a:t> </a:t>
            </a:r>
            <a:r>
              <a:rPr lang="en-US" dirty="0" err="1" smtClean="0"/>
              <a:t>tăng</a:t>
            </a:r>
            <a:r>
              <a:rPr lang="en-US" dirty="0" smtClean="0"/>
              <a:t> </a:t>
            </a:r>
            <a:r>
              <a:rPr lang="en-US" dirty="0"/>
              <a:t>ESR do </a:t>
            </a:r>
            <a:r>
              <a:rPr lang="en-US" dirty="0" err="1"/>
              <a:t>mất</a:t>
            </a:r>
            <a:r>
              <a:rPr lang="en-US" dirty="0"/>
              <a:t> </a:t>
            </a:r>
            <a:r>
              <a:rPr lang="en-US" dirty="0" err="1"/>
              <a:t>điện</a:t>
            </a:r>
            <a:r>
              <a:rPr lang="en-US" dirty="0"/>
              <a:t> </a:t>
            </a:r>
            <a:r>
              <a:rPr lang="en-US" dirty="0" err="1"/>
              <a:t>giải</a:t>
            </a:r>
            <a:endParaRPr lang="vi-VN" dirty="0"/>
          </a:p>
        </p:txBody>
      </p:sp>
    </p:spTree>
    <p:extLst>
      <p:ext uri="{BB962C8B-B14F-4D97-AF65-F5344CB8AC3E}">
        <p14:creationId xmlns:p14="http://schemas.microsoft.com/office/powerpoint/2010/main" val="228844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15200" cy="562074"/>
          </a:xfrm>
        </p:spPr>
        <p:txBody>
          <a:bodyPr>
            <a:normAutofit fontScale="90000"/>
          </a:bodyPr>
          <a:lstStyle/>
          <a:p>
            <a:r>
              <a:rPr lang="en-US" sz="3600" b="1" dirty="0" err="1" smtClean="0"/>
              <a:t>Cơ</a:t>
            </a:r>
            <a:r>
              <a:rPr lang="en-US" sz="3600" b="1" dirty="0" smtClean="0"/>
              <a:t> </a:t>
            </a:r>
            <a:r>
              <a:rPr lang="en-US" sz="3600" b="1" dirty="0" err="1" smtClean="0"/>
              <a:t>chế</a:t>
            </a:r>
            <a:r>
              <a:rPr lang="en-US" sz="3600" b="1" dirty="0" smtClean="0"/>
              <a:t> </a:t>
            </a:r>
            <a:r>
              <a:rPr lang="en-US" sz="3600" b="1" dirty="0" err="1" smtClean="0"/>
              <a:t>hư</a:t>
            </a:r>
            <a:r>
              <a:rPr lang="en-US" sz="3600" b="1" dirty="0" smtClean="0"/>
              <a:t> </a:t>
            </a:r>
            <a:r>
              <a:rPr lang="en-US" sz="3600" b="1" dirty="0" err="1" smtClean="0"/>
              <a:t>hỏng</a:t>
            </a:r>
            <a:r>
              <a:rPr lang="en-US" sz="3600" b="1" dirty="0" smtClean="0"/>
              <a:t> </a:t>
            </a:r>
            <a:r>
              <a:rPr lang="en-US" sz="3600" b="1" dirty="0" err="1" smtClean="0"/>
              <a:t>tụ</a:t>
            </a:r>
            <a:r>
              <a:rPr lang="en-US" sz="3600" b="1" dirty="0" smtClean="0"/>
              <a:t> </a:t>
            </a:r>
            <a:r>
              <a:rPr lang="en-US" sz="3600" b="1" dirty="0" err="1" smtClean="0"/>
              <a:t>hóa</a:t>
            </a:r>
            <a:r>
              <a:rPr lang="en-US" sz="3600" b="1" dirty="0" smtClean="0"/>
              <a:t> </a:t>
            </a:r>
            <a:r>
              <a:rPr lang="en-US" sz="3600" b="1" dirty="0" err="1" smtClean="0"/>
              <a:t>và</a:t>
            </a:r>
            <a:r>
              <a:rPr lang="en-US" sz="3600" b="1" dirty="0" smtClean="0"/>
              <a:t> </a:t>
            </a:r>
            <a:r>
              <a:rPr lang="en-US" sz="3600" b="1" dirty="0" err="1" smtClean="0"/>
              <a:t>nguyên</a:t>
            </a:r>
            <a:r>
              <a:rPr lang="en-US" sz="3600" b="1" dirty="0" smtClean="0"/>
              <a:t> </a:t>
            </a:r>
            <a:r>
              <a:rPr lang="en-US" sz="3600" b="1" dirty="0" err="1" smtClean="0"/>
              <a:t>nhân</a:t>
            </a:r>
            <a:endParaRPr lang="vi-VN" sz="3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19"/>
            <a:ext cx="7992888" cy="588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011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987824" y="260648"/>
            <a:ext cx="3818880" cy="779462"/>
          </a:xfrm>
          <a:solidFill>
            <a:srgbClr val="FFFF00"/>
          </a:solidFill>
        </p:spPr>
        <p:txBody>
          <a:bodyPr/>
          <a:lstStyle/>
          <a:p>
            <a:pPr eaLnBrk="1" hangingPunct="1"/>
            <a:r>
              <a:rPr lang="en-US" b="1" dirty="0" smtClean="0">
                <a:solidFill>
                  <a:srgbClr val="009900"/>
                </a:solidFill>
                <a:latin typeface="Times New Roman" pitchFamily="18" charset="0"/>
                <a:cs typeface="Times New Roman" pitchFamily="18" charset="0"/>
              </a:rPr>
              <a:t>2. </a:t>
            </a:r>
            <a:r>
              <a:rPr lang="en-US" b="1" dirty="0" err="1" smtClean="0">
                <a:solidFill>
                  <a:srgbClr val="009900"/>
                </a:solidFill>
                <a:latin typeface="Times New Roman" pitchFamily="18" charset="0"/>
                <a:cs typeface="Times New Roman" pitchFamily="18" charset="0"/>
              </a:rPr>
              <a:t>Điện</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trở</a:t>
            </a:r>
            <a:endParaRPr lang="en-US" b="1" dirty="0" smtClean="0">
              <a:solidFill>
                <a:srgbClr val="009900"/>
              </a:solidFill>
              <a:latin typeface="Times New Roman" pitchFamily="18" charset="0"/>
              <a:cs typeface="Times New Roman" pitchFamily="18" charset="0"/>
            </a:endParaRPr>
          </a:p>
        </p:txBody>
      </p:sp>
      <p:sp>
        <p:nvSpPr>
          <p:cNvPr id="8195" name="Rectangle 3"/>
          <p:cNvSpPr>
            <a:spLocks noGrp="1" noChangeArrowheads="1"/>
          </p:cNvSpPr>
          <p:nvPr>
            <p:ph type="body" idx="1"/>
          </p:nvPr>
        </p:nvSpPr>
        <p:spPr>
          <a:xfrm>
            <a:off x="540327" y="1170710"/>
            <a:ext cx="8229600" cy="5119254"/>
          </a:xfrm>
        </p:spPr>
        <p:txBody>
          <a:bodyPr>
            <a:normAutofit lnSpcReduction="10000"/>
          </a:bodyPr>
          <a:lstStyle/>
          <a:p>
            <a:pPr marL="0" indent="0">
              <a:buFontTx/>
              <a:buNone/>
            </a:pPr>
            <a:r>
              <a:rPr lang="vi-VN" sz="2400" dirty="0">
                <a:latin typeface="Times New Roman" pitchFamily="18" charset="0"/>
                <a:cs typeface="Times New Roman" pitchFamily="18" charset="0"/>
              </a:rPr>
              <a:t>Điện trở là một phần tử thụ động có hai đầu, điện trở như một yếu tố mạch. Trong mạch điện tử, điện trở được sử dụng để giảm hạn chế dòng điện, điều chỉnh mức tín hiệu, để phân chia điện áp, các thành phần hoạt động định thiên, và chấm dứt các đường truyền, và các ứng dụng khác. </a:t>
            </a:r>
            <a:endParaRPr lang="vi-VN" sz="2400" dirty="0" smtClean="0">
              <a:latin typeface="Times New Roman" pitchFamily="18" charset="0"/>
              <a:cs typeface="Times New Roman" pitchFamily="18" charset="0"/>
            </a:endParaRPr>
          </a:p>
          <a:p>
            <a:pPr marL="0" indent="0">
              <a:buFontTx/>
              <a:buNone/>
            </a:pPr>
            <a:r>
              <a:rPr lang="vi-VN" sz="2400" dirty="0" smtClean="0">
                <a:latin typeface="Times New Roman" pitchFamily="18" charset="0"/>
                <a:cs typeface="Times New Roman" pitchFamily="18" charset="0"/>
              </a:rPr>
              <a:t>Các </a:t>
            </a:r>
            <a:r>
              <a:rPr lang="vi-VN" sz="2400" dirty="0">
                <a:latin typeface="Times New Roman" pitchFamily="18" charset="0"/>
                <a:cs typeface="Times New Roman" pitchFamily="18" charset="0"/>
              </a:rPr>
              <a:t>điện trở công suất cao có thể tiêu hao nhiều watt điện năng vì nhiệt có thể được sử dụng như một phần của điều khiển động cơ, trong các hệ thống phân phối điện, hoặc như các tải kiểm tra cho máy phát điện. </a:t>
            </a:r>
            <a:endParaRPr lang="vi-VN" sz="2400" dirty="0" smtClean="0">
              <a:latin typeface="Times New Roman" pitchFamily="18" charset="0"/>
              <a:cs typeface="Times New Roman" pitchFamily="18" charset="0"/>
            </a:endParaRPr>
          </a:p>
          <a:p>
            <a:pPr marL="0" indent="0">
              <a:buFontTx/>
              <a:buNone/>
            </a:pPr>
            <a:r>
              <a:rPr lang="vi-VN" sz="2400" dirty="0" smtClean="0">
                <a:latin typeface="Times New Roman" pitchFamily="18" charset="0"/>
                <a:cs typeface="Times New Roman" pitchFamily="18" charset="0"/>
              </a:rPr>
              <a:t>Điện </a:t>
            </a:r>
            <a:r>
              <a:rPr lang="vi-VN" sz="2400" dirty="0">
                <a:latin typeface="Times New Roman" pitchFamily="18" charset="0"/>
                <a:cs typeface="Times New Roman" pitchFamily="18" charset="0"/>
              </a:rPr>
              <a:t>trở cố định có điện trở chỉ thay đổi </a:t>
            </a:r>
            <a:r>
              <a:rPr lang="vi-VN" sz="2400" dirty="0" smtClean="0">
                <a:latin typeface="Times New Roman" pitchFamily="18" charset="0"/>
                <a:cs typeface="Times New Roman" pitchFamily="18" charset="0"/>
              </a:rPr>
              <a:t>rất ít theo </a:t>
            </a:r>
            <a:r>
              <a:rPr lang="vi-VN" sz="2400" dirty="0">
                <a:latin typeface="Times New Roman" pitchFamily="18" charset="0"/>
                <a:cs typeface="Times New Roman" pitchFamily="18" charset="0"/>
              </a:rPr>
              <a:t>nhiệt độ, thời gian hoặc điện áp hoạt động. Biến điện trở có thể được sử dụng để điều chỉnh các yếu tố mạch (chẳng hạn như điều khiển âm lượng hoặc đèn mờ), hoặc như thiết bị cảm biến cho nhiệt, ánh sáng, độ ẩm, lực, hoặc hoạt động hóa học</a:t>
            </a:r>
            <a:endParaRPr lang="en-US" sz="2400" dirty="0" smtClean="0">
              <a:solidFill>
                <a:srgbClr val="800080"/>
              </a:solidFill>
              <a:latin typeface="Times New Roman" pitchFamily="18" charset="0"/>
              <a:cs typeface="Times New Roman" pitchFamily="18" charset="0"/>
            </a:endParaRPr>
          </a:p>
        </p:txBody>
      </p:sp>
    </p:spTree>
    <p:extLst>
      <p:ext uri="{BB962C8B-B14F-4D97-AF65-F5344CB8AC3E}">
        <p14:creationId xmlns:p14="http://schemas.microsoft.com/office/powerpoint/2010/main" val="173685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961711" y="260648"/>
            <a:ext cx="3386832" cy="779462"/>
          </a:xfrm>
          <a:solidFill>
            <a:srgbClr val="FFFF00"/>
          </a:solidFill>
        </p:spPr>
        <p:txBody>
          <a:bodyPr/>
          <a:lstStyle/>
          <a:p>
            <a:pPr eaLnBrk="1" hangingPunct="1"/>
            <a:r>
              <a:rPr lang="en-US" b="1" dirty="0" smtClean="0">
                <a:solidFill>
                  <a:srgbClr val="009900"/>
                </a:solidFill>
                <a:latin typeface="Times New Roman" pitchFamily="18" charset="0"/>
                <a:cs typeface="Times New Roman" pitchFamily="18" charset="0"/>
              </a:rPr>
              <a:t>2. </a:t>
            </a:r>
            <a:r>
              <a:rPr lang="en-US" b="1" dirty="0" err="1" smtClean="0">
                <a:solidFill>
                  <a:srgbClr val="009900"/>
                </a:solidFill>
                <a:latin typeface="Times New Roman" pitchFamily="18" charset="0"/>
                <a:cs typeface="Times New Roman" pitchFamily="18" charset="0"/>
              </a:rPr>
              <a:t>Điện</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trở</a:t>
            </a:r>
            <a:endParaRPr lang="en-US" b="1" dirty="0" smtClean="0">
              <a:solidFill>
                <a:srgbClr val="009900"/>
              </a:solidFill>
              <a:latin typeface="Times New Roman" pitchFamily="18" charset="0"/>
              <a:cs typeface="Times New Roman" pitchFamily="18" charset="0"/>
            </a:endParaRPr>
          </a:p>
        </p:txBody>
      </p:sp>
      <p:sp>
        <p:nvSpPr>
          <p:cNvPr id="8195" name="Rectangle 3"/>
          <p:cNvSpPr>
            <a:spLocks noGrp="1" noChangeArrowheads="1"/>
          </p:cNvSpPr>
          <p:nvPr>
            <p:ph type="body" idx="1"/>
          </p:nvPr>
        </p:nvSpPr>
        <p:spPr>
          <a:xfrm>
            <a:off x="540327" y="1170710"/>
            <a:ext cx="8229600" cy="588818"/>
          </a:xfrm>
        </p:spPr>
        <p:txBody>
          <a:bodyPr/>
          <a:lstStyle/>
          <a:p>
            <a:pPr marL="0" indent="0">
              <a:buFontTx/>
              <a:buNone/>
            </a:pPr>
            <a:r>
              <a:rPr lang="vi-VN" dirty="0" smtClean="0">
                <a:latin typeface="Times New Roman" pitchFamily="18" charset="0"/>
                <a:cs typeface="Times New Roman" pitchFamily="18" charset="0"/>
              </a:rPr>
              <a:t>2.1. Cấu tạo</a:t>
            </a:r>
            <a:endParaRPr lang="en-US" dirty="0" smtClean="0">
              <a:solidFill>
                <a:srgbClr val="800080"/>
              </a:solidFill>
              <a:latin typeface="Times New Roman" pitchFamily="18" charset="0"/>
              <a:cs typeface="Times New Roman" pitchFamily="18" charset="0"/>
            </a:endParaRPr>
          </a:p>
        </p:txBody>
      </p:sp>
      <p:sp>
        <p:nvSpPr>
          <p:cNvPr id="4" name="Rectangle 3"/>
          <p:cNvSpPr txBox="1">
            <a:spLocks noChangeArrowheads="1"/>
          </p:cNvSpPr>
          <p:nvPr/>
        </p:nvSpPr>
        <p:spPr bwMode="auto">
          <a:xfrm>
            <a:off x="540327" y="1794163"/>
            <a:ext cx="8229600" cy="467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vi-VN" dirty="0">
                <a:latin typeface="Times New Roman" pitchFamily="18" charset="0"/>
                <a:cs typeface="Times New Roman" pitchFamily="18" charset="0"/>
              </a:rPr>
              <a:t>Điện trở của dây dẫn phụ thuộc vào chất liệu, độ dài và tiết diện của dây, được tính theo công thức sau: </a:t>
            </a:r>
            <a:endParaRPr lang="vi-VN" sz="2800" dirty="0">
              <a:latin typeface="Times New Roman" pitchFamily="18" charset="0"/>
              <a:cs typeface="Times New Roman" pitchFamily="18" charset="0"/>
            </a:endParaRPr>
          </a:p>
          <a:p>
            <a:pPr marL="0" indent="0">
              <a:buNone/>
            </a:pPr>
            <a:r>
              <a:rPr lang="vi-VN" dirty="0">
                <a:latin typeface="Times New Roman" pitchFamily="18" charset="0"/>
                <a:cs typeface="Times New Roman" pitchFamily="18" charset="0"/>
              </a:rPr>
              <a:t>          R =  ρ.L / S</a:t>
            </a:r>
            <a:endParaRPr lang="vi-VN" sz="2800" dirty="0">
              <a:latin typeface="Times New Roman" pitchFamily="18" charset="0"/>
              <a:cs typeface="Times New Roman" pitchFamily="18" charset="0"/>
            </a:endParaRPr>
          </a:p>
          <a:p>
            <a:pPr marL="0" indent="0">
              <a:buNone/>
            </a:pPr>
            <a:r>
              <a:rPr lang="vi-VN" dirty="0">
                <a:latin typeface="Times New Roman" pitchFamily="18" charset="0"/>
                <a:cs typeface="Times New Roman" pitchFamily="18" charset="0"/>
              </a:rPr>
              <a:t>    Trong đó :</a:t>
            </a:r>
            <a:endParaRPr lang="vi-VN" sz="2800" dirty="0">
              <a:latin typeface="Times New Roman" pitchFamily="18" charset="0"/>
              <a:cs typeface="Times New Roman" pitchFamily="18" charset="0"/>
            </a:endParaRPr>
          </a:p>
          <a:p>
            <a:pPr lvl="1"/>
            <a:r>
              <a:rPr lang="en-US" dirty="0">
                <a:latin typeface="Times New Roman" pitchFamily="18" charset="0"/>
                <a:cs typeface="Times New Roman" pitchFamily="18" charset="0"/>
              </a:rPr>
              <a:t>‘</a:t>
            </a:r>
            <a:r>
              <a:rPr lang="vi-VN" dirty="0">
                <a:latin typeface="Times New Roman" pitchFamily="18" charset="0"/>
                <a:cs typeface="Times New Roman" pitchFamily="18" charset="0"/>
              </a:rPr>
              <a:t>ρ là điện trở xuất phụ thuộc vào chất liệu</a:t>
            </a:r>
            <a:endParaRPr lang="vi-VN" sz="2400" dirty="0">
              <a:latin typeface="Times New Roman" pitchFamily="18" charset="0"/>
              <a:cs typeface="Times New Roman" pitchFamily="18" charset="0"/>
            </a:endParaRPr>
          </a:p>
          <a:p>
            <a:pPr lvl="1"/>
            <a:r>
              <a:rPr lang="vi-VN" dirty="0">
                <a:latin typeface="Times New Roman" pitchFamily="18" charset="0"/>
                <a:cs typeface="Times New Roman" pitchFamily="18" charset="0"/>
              </a:rPr>
              <a:t>L là chiều dài dây dẫn</a:t>
            </a:r>
            <a:endParaRPr lang="vi-VN" sz="2400" dirty="0">
              <a:latin typeface="Times New Roman" pitchFamily="18" charset="0"/>
              <a:cs typeface="Times New Roman" pitchFamily="18" charset="0"/>
            </a:endParaRPr>
          </a:p>
          <a:p>
            <a:pPr lvl="1"/>
            <a:r>
              <a:rPr lang="vi-VN" dirty="0">
                <a:latin typeface="Times New Roman" pitchFamily="18" charset="0"/>
                <a:cs typeface="Times New Roman" pitchFamily="18" charset="0"/>
              </a:rPr>
              <a:t>S là tiết diện dây dẫn</a:t>
            </a:r>
            <a:endParaRPr lang="vi-VN" sz="2400" dirty="0">
              <a:latin typeface="Times New Roman" pitchFamily="18" charset="0"/>
              <a:cs typeface="Times New Roman" pitchFamily="18" charset="0"/>
            </a:endParaRPr>
          </a:p>
          <a:p>
            <a:pPr lvl="1"/>
            <a:r>
              <a:rPr lang="vi-VN" dirty="0">
                <a:latin typeface="Times New Roman" pitchFamily="18" charset="0"/>
                <a:cs typeface="Times New Roman" pitchFamily="18" charset="0"/>
              </a:rPr>
              <a:t>R là điện trở đơn vị là Ohm</a:t>
            </a: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1003866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73200" y="274638"/>
            <a:ext cx="6121400" cy="779462"/>
          </a:xfrm>
        </p:spPr>
        <p:txBody>
          <a:bodyPr/>
          <a:lstStyle/>
          <a:p>
            <a:pPr eaLnBrk="1" hangingPunct="1"/>
            <a:r>
              <a:rPr lang="en-US" b="1" dirty="0" smtClean="0">
                <a:solidFill>
                  <a:srgbClr val="009900"/>
                </a:solidFill>
                <a:latin typeface="Times New Roman" pitchFamily="18" charset="0"/>
                <a:cs typeface="Times New Roman" pitchFamily="18" charset="0"/>
              </a:rPr>
              <a:t>2. </a:t>
            </a:r>
            <a:r>
              <a:rPr lang="en-US" b="1" dirty="0" err="1" smtClean="0">
                <a:solidFill>
                  <a:srgbClr val="009900"/>
                </a:solidFill>
                <a:latin typeface="Times New Roman" pitchFamily="18" charset="0"/>
                <a:cs typeface="Times New Roman" pitchFamily="18" charset="0"/>
              </a:rPr>
              <a:t>Điện</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trở</a:t>
            </a:r>
            <a:endParaRPr lang="en-US" b="1" dirty="0" smtClean="0">
              <a:solidFill>
                <a:srgbClr val="009900"/>
              </a:solidFill>
              <a:latin typeface="Times New Roman" pitchFamily="18" charset="0"/>
              <a:cs typeface="Times New Roman" pitchFamily="18" charset="0"/>
            </a:endParaRPr>
          </a:p>
        </p:txBody>
      </p:sp>
      <p:sp>
        <p:nvSpPr>
          <p:cNvPr id="8195" name="Rectangle 3"/>
          <p:cNvSpPr>
            <a:spLocks noGrp="1" noChangeArrowheads="1"/>
          </p:cNvSpPr>
          <p:nvPr>
            <p:ph type="body" idx="1"/>
          </p:nvPr>
        </p:nvSpPr>
        <p:spPr>
          <a:xfrm>
            <a:off x="540327" y="1170710"/>
            <a:ext cx="8229600" cy="588818"/>
          </a:xfrm>
        </p:spPr>
        <p:txBody>
          <a:bodyPr/>
          <a:lstStyle/>
          <a:p>
            <a:pPr marL="0" indent="0">
              <a:buFontTx/>
              <a:buNone/>
            </a:pPr>
            <a:r>
              <a:rPr lang="vi-VN" dirty="0" smtClean="0">
                <a:latin typeface="Times New Roman" pitchFamily="18" charset="0"/>
                <a:cs typeface="Times New Roman" pitchFamily="18" charset="0"/>
              </a:rPr>
              <a:t>Vài thông số</a:t>
            </a:r>
            <a:endParaRPr lang="en-US" dirty="0" smtClean="0">
              <a:solidFill>
                <a:srgbClr val="800080"/>
              </a:solidFill>
              <a:latin typeface="Times New Roman" pitchFamily="18" charset="0"/>
              <a:cs typeface="Times New Roman" pitchFamily="18" charset="0"/>
            </a:endParaRPr>
          </a:p>
        </p:txBody>
      </p:sp>
      <p:sp>
        <p:nvSpPr>
          <p:cNvPr id="4" name="Rectangle 3"/>
          <p:cNvSpPr txBox="1">
            <a:spLocks noChangeArrowheads="1"/>
          </p:cNvSpPr>
          <p:nvPr/>
        </p:nvSpPr>
        <p:spPr bwMode="auto">
          <a:xfrm>
            <a:off x="512617" y="1794165"/>
            <a:ext cx="8229600" cy="413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vi-VN" sz="2400" i="1" dirty="0"/>
              <a:t> </a:t>
            </a:r>
            <a:r>
              <a:rPr lang="vi-VN" sz="2400" i="1" u="sng" dirty="0">
                <a:latin typeface="Times New Roman" pitchFamily="18" charset="0"/>
                <a:cs typeface="Times New Roman" pitchFamily="18" charset="0"/>
              </a:rPr>
              <a:t>Sai số</a:t>
            </a:r>
            <a:endParaRPr lang="vi-VN" sz="2400" dirty="0">
              <a:latin typeface="Times New Roman" pitchFamily="18" charset="0"/>
              <a:cs typeface="Times New Roman" pitchFamily="18" charset="0"/>
            </a:endParaRPr>
          </a:p>
          <a:p>
            <a:pPr marL="0" indent="0">
              <a:buNone/>
            </a:pPr>
            <a:r>
              <a:rPr lang="vi-VN" sz="2400" dirty="0">
                <a:latin typeface="Times New Roman" pitchFamily="18" charset="0"/>
                <a:cs typeface="Times New Roman" pitchFamily="18" charset="0"/>
              </a:rPr>
              <a:t>Sai số là độ chênh lệch tương đối giữa giá trị thực tế của điện trở và giá trị danh định, được tính theo %.</a:t>
            </a:r>
          </a:p>
          <a:p>
            <a:pPr marL="0" indent="0">
              <a:buNone/>
            </a:pPr>
            <a:r>
              <a:rPr lang="vi-VN" sz="2400" i="1" dirty="0">
                <a:latin typeface="Times New Roman" pitchFamily="18" charset="0"/>
                <a:cs typeface="Times New Roman" pitchFamily="18" charset="0"/>
              </a:rPr>
              <a:t> </a:t>
            </a:r>
            <a:r>
              <a:rPr lang="vi-VN" sz="2400" i="1" u="sng" dirty="0">
                <a:latin typeface="Times New Roman" pitchFamily="18" charset="0"/>
                <a:cs typeface="Times New Roman" pitchFamily="18" charset="0"/>
              </a:rPr>
              <a:t>Công suất tối đa cho phép</a:t>
            </a:r>
            <a:endParaRPr lang="vi-VN" sz="2400" dirty="0">
              <a:latin typeface="Times New Roman" pitchFamily="18" charset="0"/>
              <a:cs typeface="Times New Roman" pitchFamily="18" charset="0"/>
            </a:endParaRPr>
          </a:p>
          <a:p>
            <a:pPr marL="0" indent="0">
              <a:buNone/>
            </a:pPr>
            <a:r>
              <a:rPr lang="vi-VN" sz="2400" dirty="0">
                <a:latin typeface="Times New Roman" pitchFamily="18" charset="0"/>
                <a:cs typeface="Times New Roman" pitchFamily="18" charset="0"/>
              </a:rPr>
              <a:t>Khi có </a:t>
            </a:r>
            <a:r>
              <a:rPr lang="vi-VN" sz="2400" b="1" dirty="0">
                <a:latin typeface="Times New Roman" pitchFamily="18" charset="0"/>
                <a:cs typeface="Times New Roman" pitchFamily="18" charset="0"/>
              </a:rPr>
              <a:t>dòng điện cường độ</a:t>
            </a:r>
            <a:r>
              <a:rPr lang="vi-VN" sz="2400" dirty="0">
                <a:latin typeface="Times New Roman" pitchFamily="18" charset="0"/>
                <a:cs typeface="Times New Roman" pitchFamily="18" charset="0"/>
              </a:rPr>
              <a:t> I chạy qua điện trở R, năng lượng nhiệt tỏa ra trên R với công suất:</a:t>
            </a:r>
          </a:p>
          <a:p>
            <a:pPr marL="0" indent="0">
              <a:buNone/>
            </a:pPr>
            <a:r>
              <a:rPr lang="vi-VN" sz="2400" dirty="0">
                <a:latin typeface="Times New Roman" pitchFamily="18" charset="0"/>
                <a:cs typeface="Times New Roman" pitchFamily="18" charset="0"/>
              </a:rPr>
              <a:t>          P = U.I = I</a:t>
            </a:r>
            <a:r>
              <a:rPr lang="vi-VN" sz="2400" baseline="30000" dirty="0">
                <a:latin typeface="Times New Roman" pitchFamily="18" charset="0"/>
                <a:cs typeface="Times New Roman" pitchFamily="18" charset="0"/>
              </a:rPr>
              <a:t>2</a:t>
            </a:r>
            <a:r>
              <a:rPr lang="vi-VN" sz="2400" dirty="0">
                <a:latin typeface="Times New Roman" pitchFamily="18" charset="0"/>
                <a:cs typeface="Times New Roman" pitchFamily="18" charset="0"/>
              </a:rPr>
              <a:t>.R</a:t>
            </a:r>
          </a:p>
        </p:txBody>
      </p:sp>
    </p:spTree>
    <p:extLst>
      <p:ext uri="{BB962C8B-B14F-4D97-AF65-F5344CB8AC3E}">
        <p14:creationId xmlns:p14="http://schemas.microsoft.com/office/powerpoint/2010/main" val="3772545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91619" y="260648"/>
            <a:ext cx="3674864" cy="779462"/>
          </a:xfrm>
          <a:solidFill>
            <a:srgbClr val="FFFF00"/>
          </a:solidFill>
        </p:spPr>
        <p:txBody>
          <a:bodyPr/>
          <a:lstStyle/>
          <a:p>
            <a:pPr eaLnBrk="1" hangingPunct="1"/>
            <a:r>
              <a:rPr lang="en-US" b="1" dirty="0" smtClean="0">
                <a:solidFill>
                  <a:srgbClr val="009900"/>
                </a:solidFill>
                <a:latin typeface="Times New Roman" pitchFamily="18" charset="0"/>
                <a:cs typeface="Times New Roman" pitchFamily="18" charset="0"/>
              </a:rPr>
              <a:t>2. </a:t>
            </a:r>
            <a:r>
              <a:rPr lang="en-US" b="1" dirty="0" err="1" smtClean="0">
                <a:solidFill>
                  <a:srgbClr val="009900"/>
                </a:solidFill>
                <a:latin typeface="Times New Roman" pitchFamily="18" charset="0"/>
                <a:cs typeface="Times New Roman" pitchFamily="18" charset="0"/>
              </a:rPr>
              <a:t>Điện</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trở</a:t>
            </a:r>
            <a:endParaRPr lang="en-US" b="1" dirty="0" smtClean="0">
              <a:solidFill>
                <a:srgbClr val="009900"/>
              </a:solidFill>
              <a:latin typeface="Times New Roman" pitchFamily="18" charset="0"/>
              <a:cs typeface="Times New Roman" pitchFamily="18" charset="0"/>
            </a:endParaRPr>
          </a:p>
        </p:txBody>
      </p:sp>
      <p:sp>
        <p:nvSpPr>
          <p:cNvPr id="8195" name="Rectangle 3"/>
          <p:cNvSpPr>
            <a:spLocks noGrp="1" noChangeArrowheads="1"/>
          </p:cNvSpPr>
          <p:nvPr>
            <p:ph type="body" idx="1"/>
          </p:nvPr>
        </p:nvSpPr>
        <p:spPr>
          <a:xfrm>
            <a:off x="540327" y="1170710"/>
            <a:ext cx="8229600" cy="588818"/>
          </a:xfrm>
        </p:spPr>
        <p:txBody>
          <a:bodyPr/>
          <a:lstStyle/>
          <a:p>
            <a:pPr marL="0" indent="0">
              <a:buFontTx/>
              <a:buNone/>
            </a:pPr>
            <a:r>
              <a:rPr lang="vi-VN" dirty="0" smtClean="0">
                <a:latin typeface="Times New Roman" pitchFamily="18" charset="0"/>
                <a:cs typeface="Times New Roman" pitchFamily="18" charset="0"/>
              </a:rPr>
              <a:t>2.2. Phân loại</a:t>
            </a:r>
            <a:endParaRPr lang="en-US" dirty="0" smtClean="0">
              <a:solidFill>
                <a:srgbClr val="800080"/>
              </a:solidFill>
              <a:latin typeface="Times New Roman" pitchFamily="18" charset="0"/>
              <a:cs typeface="Times New Roman" pitchFamily="18" charset="0"/>
            </a:endParaRPr>
          </a:p>
        </p:txBody>
      </p:sp>
      <p:sp>
        <p:nvSpPr>
          <p:cNvPr id="4" name="Rectangle 3"/>
          <p:cNvSpPr txBox="1">
            <a:spLocks noChangeArrowheads="1"/>
          </p:cNvSpPr>
          <p:nvPr/>
        </p:nvSpPr>
        <p:spPr bwMode="auto">
          <a:xfrm>
            <a:off x="512618" y="1780310"/>
            <a:ext cx="8229600" cy="457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vi-VN" dirty="0">
                <a:latin typeface="Times New Roman" pitchFamily="18" charset="0"/>
                <a:cs typeface="Times New Roman" pitchFamily="18" charset="0"/>
              </a:rPr>
              <a:t>Điện trở có giá trị xác định</a:t>
            </a:r>
            <a:endParaRPr lang="en-US" dirty="0" smtClean="0">
              <a:solidFill>
                <a:srgbClr val="800080"/>
              </a:solidFill>
              <a:latin typeface="Times New Roman" pitchFamily="18" charset="0"/>
              <a:cs typeface="Times New Roman"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67628" y="2449656"/>
            <a:ext cx="7822190" cy="1720561"/>
          </a:xfrm>
          <a:prstGeom prst="rect">
            <a:avLst/>
          </a:prstGeom>
          <a:noFill/>
          <a:ln>
            <a:noFill/>
          </a:ln>
        </p:spPr>
      </p:pic>
      <p:grpSp>
        <p:nvGrpSpPr>
          <p:cNvPr id="6" name="Group 5"/>
          <p:cNvGrpSpPr/>
          <p:nvPr/>
        </p:nvGrpSpPr>
        <p:grpSpPr>
          <a:xfrm>
            <a:off x="2284443" y="4359795"/>
            <a:ext cx="4207510" cy="1214121"/>
            <a:chOff x="659025" y="-20673"/>
            <a:chExt cx="6931368" cy="2448462"/>
          </a:xfrm>
        </p:grpSpPr>
        <p:pic>
          <p:nvPicPr>
            <p:cNvPr id="7" name="Picture 6" descr="Hình ảnh có liên qu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025" y="-20673"/>
              <a:ext cx="2619985" cy="215217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ình ảnh có liên qu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1917" y="178730"/>
              <a:ext cx="3768476" cy="22490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32840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91625" y="260648"/>
            <a:ext cx="3530848" cy="779462"/>
          </a:xfrm>
          <a:solidFill>
            <a:srgbClr val="FFFF00"/>
          </a:solidFill>
        </p:spPr>
        <p:txBody>
          <a:bodyPr/>
          <a:lstStyle/>
          <a:p>
            <a:pPr eaLnBrk="1" hangingPunct="1"/>
            <a:r>
              <a:rPr lang="en-US" b="1" dirty="0" smtClean="0">
                <a:solidFill>
                  <a:srgbClr val="009900"/>
                </a:solidFill>
                <a:latin typeface="Times New Roman" pitchFamily="18" charset="0"/>
                <a:cs typeface="Times New Roman" pitchFamily="18" charset="0"/>
              </a:rPr>
              <a:t>2. </a:t>
            </a:r>
            <a:r>
              <a:rPr lang="en-US" b="1" dirty="0" err="1" smtClean="0">
                <a:solidFill>
                  <a:srgbClr val="009900"/>
                </a:solidFill>
                <a:latin typeface="Times New Roman" pitchFamily="18" charset="0"/>
                <a:cs typeface="Times New Roman" pitchFamily="18" charset="0"/>
              </a:rPr>
              <a:t>Điện</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trở</a:t>
            </a:r>
            <a:endParaRPr lang="en-US" b="1" dirty="0" smtClean="0">
              <a:solidFill>
                <a:srgbClr val="009900"/>
              </a:solidFill>
              <a:latin typeface="Times New Roman" pitchFamily="18" charset="0"/>
              <a:cs typeface="Times New Roman" pitchFamily="18" charset="0"/>
            </a:endParaRPr>
          </a:p>
        </p:txBody>
      </p:sp>
      <p:sp>
        <p:nvSpPr>
          <p:cNvPr id="8195" name="Rectangle 3"/>
          <p:cNvSpPr>
            <a:spLocks noGrp="1" noChangeArrowheads="1"/>
          </p:cNvSpPr>
          <p:nvPr>
            <p:ph type="body" idx="1"/>
          </p:nvPr>
        </p:nvSpPr>
        <p:spPr>
          <a:xfrm>
            <a:off x="512618" y="1046019"/>
            <a:ext cx="8229600" cy="588818"/>
          </a:xfrm>
        </p:spPr>
        <p:txBody>
          <a:bodyPr/>
          <a:lstStyle/>
          <a:p>
            <a:pPr marL="0" indent="0">
              <a:buFontTx/>
              <a:buNone/>
            </a:pPr>
            <a:r>
              <a:rPr lang="vi-VN" dirty="0" smtClean="0">
                <a:latin typeface="Times New Roman" pitchFamily="18" charset="0"/>
                <a:cs typeface="Times New Roman" pitchFamily="18" charset="0"/>
              </a:rPr>
              <a:t>2.2. Phân loại</a:t>
            </a:r>
            <a:endParaRPr lang="en-US" dirty="0" smtClean="0">
              <a:solidFill>
                <a:srgbClr val="800080"/>
              </a:solidFill>
              <a:latin typeface="Times New Roman" pitchFamily="18" charset="0"/>
              <a:cs typeface="Times New Roman" pitchFamily="18" charset="0"/>
            </a:endParaRPr>
          </a:p>
        </p:txBody>
      </p:sp>
      <p:sp>
        <p:nvSpPr>
          <p:cNvPr id="4" name="Rectangle 3"/>
          <p:cNvSpPr txBox="1">
            <a:spLocks noChangeArrowheads="1"/>
          </p:cNvSpPr>
          <p:nvPr/>
        </p:nvSpPr>
        <p:spPr bwMode="auto">
          <a:xfrm>
            <a:off x="512618" y="1492829"/>
            <a:ext cx="8229600" cy="58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vi-VN" dirty="0" smtClean="0">
                <a:latin typeface="Times New Roman" pitchFamily="18" charset="0"/>
                <a:cs typeface="Times New Roman" pitchFamily="18" charset="0"/>
              </a:rPr>
              <a:t>Biến trở</a:t>
            </a:r>
            <a:endParaRPr lang="en-US" dirty="0" smtClean="0">
              <a:solidFill>
                <a:srgbClr val="800080"/>
              </a:solidFill>
              <a:latin typeface="Times New Roman" pitchFamily="18" charset="0"/>
              <a:cs typeface="Times New Roman" pitchFamily="18" charset="0"/>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114424" y="2081647"/>
            <a:ext cx="5508049" cy="1843088"/>
          </a:xfrm>
          <a:prstGeom prst="rect">
            <a:avLst/>
          </a:prstGeom>
          <a:noFill/>
          <a:ln>
            <a:noFill/>
          </a:ln>
        </p:spPr>
      </p:pic>
      <p:sp>
        <p:nvSpPr>
          <p:cNvPr id="6" name="Rectangle 3"/>
          <p:cNvSpPr txBox="1">
            <a:spLocks noChangeArrowheads="1"/>
          </p:cNvSpPr>
          <p:nvPr/>
        </p:nvSpPr>
        <p:spPr bwMode="auto">
          <a:xfrm>
            <a:off x="293975" y="3987082"/>
            <a:ext cx="8229600" cy="588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vi-VN" dirty="0" smtClean="0">
                <a:latin typeface="Times New Roman" pitchFamily="18" charset="0"/>
                <a:cs typeface="Times New Roman" pitchFamily="18" charset="0"/>
              </a:rPr>
              <a:t>Điện trở có hệ số nhiệt trở</a:t>
            </a:r>
            <a:endParaRPr lang="en-US" dirty="0" smtClean="0">
              <a:solidFill>
                <a:srgbClr val="800080"/>
              </a:solidFill>
              <a:latin typeface="Times New Roman" pitchFamily="18" charset="0"/>
              <a:cs typeface="Times New Roman" pitchFamily="18" charset="0"/>
            </a:endParaRPr>
          </a:p>
        </p:txBody>
      </p:sp>
      <p:sp>
        <p:nvSpPr>
          <p:cNvPr id="7" name="Rectangle 3"/>
          <p:cNvSpPr txBox="1">
            <a:spLocks noChangeArrowheads="1"/>
          </p:cNvSpPr>
          <p:nvPr/>
        </p:nvSpPr>
        <p:spPr bwMode="auto">
          <a:xfrm>
            <a:off x="387927" y="4596682"/>
            <a:ext cx="8229600" cy="208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vi-VN" dirty="0" smtClean="0">
                <a:latin typeface="Times New Roman" pitchFamily="18" charset="0"/>
                <a:cs typeface="Times New Roman" pitchFamily="18" charset="0"/>
              </a:rPr>
              <a:t>R = R</a:t>
            </a:r>
            <a:r>
              <a:rPr lang="vi-VN" baseline="-25000" dirty="0" smtClean="0">
                <a:latin typeface="Times New Roman" pitchFamily="18" charset="0"/>
                <a:cs typeface="Times New Roman" pitchFamily="18" charset="0"/>
              </a:rPr>
              <a:t>0</a:t>
            </a:r>
            <a:r>
              <a:rPr lang="vi-VN" dirty="0" smtClean="0">
                <a:latin typeface="Times New Roman" pitchFamily="18" charset="0"/>
                <a:cs typeface="Times New Roman" pitchFamily="18" charset="0"/>
              </a:rPr>
              <a:t> + </a:t>
            </a:r>
            <a:r>
              <a:rPr lang="vi-VN" dirty="0" smtClean="0">
                <a:latin typeface="Times New Roman" pitchFamily="18" charset="0"/>
                <a:cs typeface="Times New Roman" pitchFamily="18" charset="0"/>
                <a:sym typeface="Symbol"/>
              </a:rPr>
              <a:t>.T</a:t>
            </a:r>
            <a:r>
              <a:rPr lang="vi-VN" baseline="30000" dirty="0" smtClean="0">
                <a:latin typeface="Times New Roman" pitchFamily="18" charset="0"/>
                <a:cs typeface="Times New Roman" pitchFamily="18" charset="0"/>
                <a:sym typeface="Symbol"/>
              </a:rPr>
              <a:t>0 </a:t>
            </a:r>
            <a:endParaRPr lang="vi-VN" dirty="0" smtClean="0">
              <a:latin typeface="Times New Roman" pitchFamily="18" charset="0"/>
              <a:cs typeface="Times New Roman" pitchFamily="18" charset="0"/>
              <a:sym typeface="Symbol"/>
            </a:endParaRPr>
          </a:p>
          <a:p>
            <a:pPr marL="0" indent="0">
              <a:buFontTx/>
              <a:buNone/>
            </a:pPr>
            <a:r>
              <a:rPr lang="vi-VN" dirty="0" smtClean="0">
                <a:latin typeface="Times New Roman" pitchFamily="18" charset="0"/>
                <a:cs typeface="Times New Roman" pitchFamily="18" charset="0"/>
                <a:sym typeface="Symbol"/>
              </a:rPr>
              <a:t> - hệ số nhiệt trở; &lt;0 Điện trở giảm khi nhiệt độ tăng, &gt;0 – điện trở tăng khi nhiệt độ tăng, PTC</a:t>
            </a:r>
            <a:endParaRPr lang="en-US" dirty="0" smtClean="0">
              <a:solidFill>
                <a:srgbClr val="800080"/>
              </a:solidFill>
              <a:latin typeface="Times New Roman" pitchFamily="18" charset="0"/>
              <a:cs typeface="Times New Roman" pitchFamily="18" charset="0"/>
            </a:endParaRPr>
          </a:p>
        </p:txBody>
      </p:sp>
    </p:spTree>
    <p:extLst>
      <p:ext uri="{BB962C8B-B14F-4D97-AF65-F5344CB8AC3E}">
        <p14:creationId xmlns:p14="http://schemas.microsoft.com/office/powerpoint/2010/main" val="2582763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419872" y="274638"/>
            <a:ext cx="3600400" cy="779462"/>
          </a:xfrm>
          <a:solidFill>
            <a:srgbClr val="FFFF00"/>
          </a:solidFill>
        </p:spPr>
        <p:txBody>
          <a:bodyPr/>
          <a:lstStyle/>
          <a:p>
            <a:pPr eaLnBrk="1" hangingPunct="1"/>
            <a:r>
              <a:rPr lang="en-US" b="1" dirty="0" smtClean="0">
                <a:solidFill>
                  <a:srgbClr val="009900"/>
                </a:solidFill>
                <a:latin typeface="Times New Roman" pitchFamily="18" charset="0"/>
                <a:cs typeface="Times New Roman" pitchFamily="18" charset="0"/>
              </a:rPr>
              <a:t>2. </a:t>
            </a:r>
            <a:r>
              <a:rPr lang="en-US" b="1" dirty="0" err="1" smtClean="0">
                <a:solidFill>
                  <a:srgbClr val="009900"/>
                </a:solidFill>
                <a:latin typeface="Times New Roman" pitchFamily="18" charset="0"/>
                <a:cs typeface="Times New Roman" pitchFamily="18" charset="0"/>
              </a:rPr>
              <a:t>Điện</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trở</a:t>
            </a:r>
            <a:endParaRPr lang="en-US" b="1" dirty="0" smtClean="0">
              <a:solidFill>
                <a:srgbClr val="009900"/>
              </a:solidFill>
              <a:latin typeface="Times New Roman" pitchFamily="18" charset="0"/>
              <a:cs typeface="Times New Roman" pitchFamily="18" charset="0"/>
            </a:endParaRPr>
          </a:p>
        </p:txBody>
      </p:sp>
      <p:sp>
        <p:nvSpPr>
          <p:cNvPr id="8195" name="Rectangle 3"/>
          <p:cNvSpPr>
            <a:spLocks noGrp="1" noChangeArrowheads="1"/>
          </p:cNvSpPr>
          <p:nvPr>
            <p:ph type="body" idx="1"/>
          </p:nvPr>
        </p:nvSpPr>
        <p:spPr>
          <a:xfrm>
            <a:off x="512618" y="1046019"/>
            <a:ext cx="8229600" cy="588818"/>
          </a:xfrm>
        </p:spPr>
        <p:txBody>
          <a:bodyPr/>
          <a:lstStyle/>
          <a:p>
            <a:pPr marL="0" indent="0">
              <a:buFontTx/>
              <a:buNone/>
            </a:pPr>
            <a:r>
              <a:rPr lang="vi-VN" dirty="0" smtClean="0">
                <a:latin typeface="Times New Roman" pitchFamily="18" charset="0"/>
                <a:cs typeface="Times New Roman" pitchFamily="18" charset="0"/>
              </a:rPr>
              <a:t>2.3. Cách đọc điện trở</a:t>
            </a:r>
            <a:endParaRPr lang="en-US" dirty="0" smtClean="0">
              <a:solidFill>
                <a:srgbClr val="800080"/>
              </a:solidFill>
              <a:latin typeface="Times New Roman" pitchFamily="18" charset="0"/>
              <a:cs typeface="Times New Roman" pitchFamily="18" charset="0"/>
            </a:endParaRPr>
          </a:p>
        </p:txBody>
      </p:sp>
      <p:sp>
        <p:nvSpPr>
          <p:cNvPr id="7" name="Rectangle 3"/>
          <p:cNvSpPr txBox="1">
            <a:spLocks noChangeArrowheads="1"/>
          </p:cNvSpPr>
          <p:nvPr/>
        </p:nvSpPr>
        <p:spPr bwMode="auto">
          <a:xfrm>
            <a:off x="249381" y="1631809"/>
            <a:ext cx="4003964" cy="504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vi-VN" sz="2000" b="1" dirty="0">
                <a:latin typeface="Times New Roman" pitchFamily="18" charset="0"/>
                <a:cs typeface="Times New Roman" pitchFamily="18" charset="0"/>
              </a:rPr>
              <a:t>Đối với điện trở 4 vạch màu:</a:t>
            </a:r>
            <a:endParaRPr lang="vi-VN"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5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mầu</a:t>
            </a:r>
            <a:endParaRPr lang="vi-VN" sz="2000" dirty="0">
              <a:latin typeface="Times New Roman" pitchFamily="18" charset="0"/>
              <a:cs typeface="Times New Roman" pitchFamily="18" charset="0"/>
            </a:endParaRPr>
          </a:p>
          <a:p>
            <a:pPr lvl="0"/>
            <a:r>
              <a:rPr lang="vi-VN" sz="2000" dirty="0">
                <a:latin typeface="Times New Roman" pitchFamily="18" charset="0"/>
                <a:cs typeface="Times New Roman" pitchFamily="18" charset="0"/>
              </a:rPr>
              <a:t>Vạch màu thứ nhất: Chỉ giá trị hàng chục trong giá trị điện trở</a:t>
            </a:r>
            <a:r>
              <a:rPr lang="vi-VN" sz="2000" dirty="0" smtClean="0">
                <a:effectLst/>
                <a:latin typeface="Times New Roman" pitchFamily="18" charset="0"/>
                <a:cs typeface="Times New Roman" pitchFamily="18" charset="0"/>
              </a:rPr>
              <a:t> </a:t>
            </a:r>
            <a:r>
              <a:rPr lang="vi-VN" sz="2000" dirty="0">
                <a:latin typeface="Times New Roman" pitchFamily="18" charset="0"/>
                <a:cs typeface="Times New Roman" pitchFamily="18" charset="0"/>
              </a:rPr>
              <a:t>Vạch màu thứ hai: Chỉ giá trị hàng đơn vị trong giá trị điện trở</a:t>
            </a:r>
          </a:p>
          <a:p>
            <a:pPr lvl="0"/>
            <a:r>
              <a:rPr lang="vi-VN" sz="2000" dirty="0">
                <a:latin typeface="Times New Roman" pitchFamily="18" charset="0"/>
                <a:cs typeface="Times New Roman" pitchFamily="18" charset="0"/>
              </a:rPr>
              <a:t>Vạch màu thứ ba: Chỉ hệ số nhân với giá trị số mũ của 10 dùng nhân với giá trị điện trở</a:t>
            </a:r>
          </a:p>
          <a:p>
            <a:r>
              <a:rPr lang="vi-VN" sz="2000" dirty="0">
                <a:latin typeface="Times New Roman" pitchFamily="18" charset="0"/>
                <a:cs typeface="Times New Roman" pitchFamily="18" charset="0"/>
              </a:rPr>
              <a:t>Vạch màu thứ 4: Chỉ giá trị sai số của điện trở</a:t>
            </a:r>
            <a:endParaRPr lang="en-US" sz="2000" dirty="0" smtClean="0">
              <a:solidFill>
                <a:srgbClr val="800080"/>
              </a:solidFill>
              <a:latin typeface="Times New Roman" pitchFamily="18" charset="0"/>
              <a:cs typeface="Times New Roman" pitchFamily="18" charset="0"/>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336" y="1337398"/>
            <a:ext cx="296227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440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2953</Words>
  <Application>Microsoft Office PowerPoint</Application>
  <PresentationFormat>On-screen Show (4:3)</PresentationFormat>
  <Paragraphs>205</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Các nguyên nhân hư hỏng của linh kiện thụ động</vt:lpstr>
      <vt:lpstr>1. Khái quát</vt:lpstr>
      <vt:lpstr>1. Khái quát</vt:lpstr>
      <vt:lpstr>2. Điện trở</vt:lpstr>
      <vt:lpstr>2. Điện trở</vt:lpstr>
      <vt:lpstr>2. Điện trở</vt:lpstr>
      <vt:lpstr>2. Điện trở</vt:lpstr>
      <vt:lpstr>2. Điện trở</vt:lpstr>
      <vt:lpstr>2. Điện trở</vt:lpstr>
      <vt:lpstr>2. Điện trở</vt:lpstr>
      <vt:lpstr>2. Điện trở</vt:lpstr>
      <vt:lpstr>2. Điện trở</vt:lpstr>
      <vt:lpstr>2. Điện trở</vt:lpstr>
      <vt:lpstr>3 Cuộn cảm</vt:lpstr>
      <vt:lpstr>3 Cuộn cảm</vt:lpstr>
      <vt:lpstr>3 Cuộn cảm</vt:lpstr>
      <vt:lpstr>3 Cuộn cảm</vt:lpstr>
      <vt:lpstr>3 Cuộn cảm</vt:lpstr>
      <vt:lpstr>3 Cuộn cảm</vt:lpstr>
      <vt:lpstr>3 Cuộn cảm</vt:lpstr>
      <vt:lpstr>3 Cuộn cảm</vt:lpstr>
      <vt:lpstr>3 Cuộn cảm</vt:lpstr>
      <vt:lpstr>3 Cuộn cảm</vt:lpstr>
      <vt:lpstr>3 Cuộn cảm</vt:lpstr>
      <vt:lpstr>3 Cuộn cảm</vt:lpstr>
      <vt:lpstr>4 Tụ điện</vt:lpstr>
      <vt:lpstr>4 Tụ điện</vt:lpstr>
      <vt:lpstr>4 Tụ điện</vt:lpstr>
      <vt:lpstr>4 Tụ điện</vt:lpstr>
      <vt:lpstr>4 Tụ điện</vt:lpstr>
      <vt:lpstr>4 Tụ điện</vt:lpstr>
      <vt:lpstr>4 Tụ điện</vt:lpstr>
      <vt:lpstr>4 Tụ điện</vt:lpstr>
      <vt:lpstr>4 Tụ điện</vt:lpstr>
      <vt:lpstr>4 Tụ điện</vt:lpstr>
      <vt:lpstr>4 Tụ điện</vt:lpstr>
      <vt:lpstr>4 Tụ điện</vt:lpstr>
      <vt:lpstr>Cơ chế hư hỏng tụ hóa và nguyên nhân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abc</cp:lastModifiedBy>
  <cp:revision>32</cp:revision>
  <dcterms:created xsi:type="dcterms:W3CDTF">2018-11-18T03:13:45Z</dcterms:created>
  <dcterms:modified xsi:type="dcterms:W3CDTF">2018-11-20T03:41:59Z</dcterms:modified>
</cp:coreProperties>
</file>