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74" r:id="rId7"/>
    <p:sldId id="273" r:id="rId8"/>
    <p:sldId id="275" r:id="rId9"/>
    <p:sldId id="284" r:id="rId10"/>
    <p:sldId id="282" r:id="rId11"/>
    <p:sldId id="283" r:id="rId12"/>
    <p:sldId id="281" r:id="rId13"/>
    <p:sldId id="262" r:id="rId14"/>
    <p:sldId id="263" r:id="rId15"/>
    <p:sldId id="264" r:id="rId16"/>
    <p:sldId id="261" r:id="rId17"/>
    <p:sldId id="277" r:id="rId18"/>
    <p:sldId id="278" r:id="rId19"/>
    <p:sldId id="279" r:id="rId20"/>
    <p:sldId id="280" r:id="rId21"/>
    <p:sldId id="286" r:id="rId22"/>
    <p:sldId id="285" r:id="rId23"/>
    <p:sldId id="265" r:id="rId24"/>
    <p:sldId id="266" r:id="rId25"/>
    <p:sldId id="268" r:id="rId26"/>
    <p:sldId id="269" r:id="rId27"/>
    <p:sldId id="270" r:id="rId28"/>
    <p:sldId id="271"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p:scale>
          <a:sx n="75" d="100"/>
          <a:sy n="75" d="100"/>
        </p:scale>
        <p:origin x="252" y="120"/>
      </p:cViewPr>
      <p:guideLst/>
    </p:cSldViewPr>
  </p:slideViewPr>
  <p:notesTextViewPr>
    <p:cViewPr>
      <p:scale>
        <a:sx n="1" d="1"/>
        <a:sy n="1" d="1"/>
      </p:scale>
      <p:origin x="0" y="0"/>
    </p:cViewPr>
  </p:notesTextViewPr>
  <p:sorterViewPr>
    <p:cViewPr>
      <p:scale>
        <a:sx n="100" d="100"/>
        <a:sy n="100" d="100"/>
      </p:scale>
      <p:origin x="0" y="-7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8035D-D887-4AEF-A2B2-16EE06EABC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1DE6B1B-597C-4C67-A82A-0ED68235D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1DE135A-8448-4588-8B6A-CE95D2154D06}"/>
              </a:ext>
            </a:extLst>
          </p:cNvPr>
          <p:cNvSpPr>
            <a:spLocks noGrp="1"/>
          </p:cNvSpPr>
          <p:nvPr>
            <p:ph type="dt" sz="half" idx="10"/>
          </p:nvPr>
        </p:nvSpPr>
        <p:spPr/>
        <p:txBody>
          <a:bodyPr/>
          <a:lstStyle/>
          <a:p>
            <a:fld id="{0EC369EB-8C3B-43FA-8097-3E8A9C926E39}" type="datetimeFigureOut">
              <a:rPr lang="en-US" smtClean="0"/>
              <a:t>4/25/2020</a:t>
            </a:fld>
            <a:endParaRPr lang="en-US"/>
          </a:p>
        </p:txBody>
      </p:sp>
      <p:sp>
        <p:nvSpPr>
          <p:cNvPr id="5" name="Footer Placeholder 4">
            <a:extLst>
              <a:ext uri="{FF2B5EF4-FFF2-40B4-BE49-F238E27FC236}">
                <a16:creationId xmlns:a16="http://schemas.microsoft.com/office/drawing/2014/main" xmlns="" id="{ACDC723C-2615-4BA9-BB0F-F8A1A9A42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660E78-C046-4D44-BF76-427B2612F0EE}"/>
              </a:ext>
            </a:extLst>
          </p:cNvPr>
          <p:cNvSpPr>
            <a:spLocks noGrp="1"/>
          </p:cNvSpPr>
          <p:nvPr>
            <p:ph type="sldNum" sz="quarter" idx="12"/>
          </p:nvPr>
        </p:nvSpPr>
        <p:spPr/>
        <p:txBody>
          <a:bodyPr/>
          <a:lstStyle/>
          <a:p>
            <a:fld id="{462CF799-EE83-445E-AEA0-3755A6028851}" type="slidenum">
              <a:rPr lang="en-US" smtClean="0"/>
              <a:t>‹#›</a:t>
            </a:fld>
            <a:endParaRPr lang="en-US"/>
          </a:p>
        </p:txBody>
      </p:sp>
    </p:spTree>
    <p:extLst>
      <p:ext uri="{BB962C8B-B14F-4D97-AF65-F5344CB8AC3E}">
        <p14:creationId xmlns:p14="http://schemas.microsoft.com/office/powerpoint/2010/main" val="374835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13794-D766-47FC-A4DB-DAF533FA33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819BB8D-32A1-475F-949E-F91623764D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B012FD-9AC8-4063-9E5A-78EB565E80C9}"/>
              </a:ext>
            </a:extLst>
          </p:cNvPr>
          <p:cNvSpPr>
            <a:spLocks noGrp="1"/>
          </p:cNvSpPr>
          <p:nvPr>
            <p:ph type="dt" sz="half" idx="10"/>
          </p:nvPr>
        </p:nvSpPr>
        <p:spPr/>
        <p:txBody>
          <a:bodyPr/>
          <a:lstStyle/>
          <a:p>
            <a:fld id="{0EC369EB-8C3B-43FA-8097-3E8A9C926E39}" type="datetimeFigureOut">
              <a:rPr lang="en-US" smtClean="0"/>
              <a:t>4/25/2020</a:t>
            </a:fld>
            <a:endParaRPr lang="en-US"/>
          </a:p>
        </p:txBody>
      </p:sp>
      <p:sp>
        <p:nvSpPr>
          <p:cNvPr id="5" name="Footer Placeholder 4">
            <a:extLst>
              <a:ext uri="{FF2B5EF4-FFF2-40B4-BE49-F238E27FC236}">
                <a16:creationId xmlns:a16="http://schemas.microsoft.com/office/drawing/2014/main" xmlns="" id="{535CE040-2C00-4AD2-B6BE-BED528FE0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4F64A0-5258-413C-B876-D24123C93F58}"/>
              </a:ext>
            </a:extLst>
          </p:cNvPr>
          <p:cNvSpPr>
            <a:spLocks noGrp="1"/>
          </p:cNvSpPr>
          <p:nvPr>
            <p:ph type="sldNum" sz="quarter" idx="12"/>
          </p:nvPr>
        </p:nvSpPr>
        <p:spPr/>
        <p:txBody>
          <a:bodyPr/>
          <a:lstStyle/>
          <a:p>
            <a:fld id="{462CF799-EE83-445E-AEA0-3755A6028851}" type="slidenum">
              <a:rPr lang="en-US" smtClean="0"/>
              <a:t>‹#›</a:t>
            </a:fld>
            <a:endParaRPr lang="en-US"/>
          </a:p>
        </p:txBody>
      </p:sp>
    </p:spTree>
    <p:extLst>
      <p:ext uri="{BB962C8B-B14F-4D97-AF65-F5344CB8AC3E}">
        <p14:creationId xmlns:p14="http://schemas.microsoft.com/office/powerpoint/2010/main" val="86393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D268BAD-406F-4639-9671-2B06995FF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0F3EBF4-0EE3-4835-990B-3793685D67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E9D527-F1A7-4662-877F-3FEA1C6A6F2D}"/>
              </a:ext>
            </a:extLst>
          </p:cNvPr>
          <p:cNvSpPr>
            <a:spLocks noGrp="1"/>
          </p:cNvSpPr>
          <p:nvPr>
            <p:ph type="dt" sz="half" idx="10"/>
          </p:nvPr>
        </p:nvSpPr>
        <p:spPr/>
        <p:txBody>
          <a:bodyPr/>
          <a:lstStyle/>
          <a:p>
            <a:fld id="{0EC369EB-8C3B-43FA-8097-3E8A9C926E39}" type="datetimeFigureOut">
              <a:rPr lang="en-US" smtClean="0"/>
              <a:t>4/25/2020</a:t>
            </a:fld>
            <a:endParaRPr lang="en-US"/>
          </a:p>
        </p:txBody>
      </p:sp>
      <p:sp>
        <p:nvSpPr>
          <p:cNvPr id="5" name="Footer Placeholder 4">
            <a:extLst>
              <a:ext uri="{FF2B5EF4-FFF2-40B4-BE49-F238E27FC236}">
                <a16:creationId xmlns:a16="http://schemas.microsoft.com/office/drawing/2014/main" xmlns="" id="{60E4DC3D-8D93-4A00-AC96-EF8447D4D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00130C-21BB-44F8-9ED0-63443D82AB84}"/>
              </a:ext>
            </a:extLst>
          </p:cNvPr>
          <p:cNvSpPr>
            <a:spLocks noGrp="1"/>
          </p:cNvSpPr>
          <p:nvPr>
            <p:ph type="sldNum" sz="quarter" idx="12"/>
          </p:nvPr>
        </p:nvSpPr>
        <p:spPr/>
        <p:txBody>
          <a:bodyPr/>
          <a:lstStyle/>
          <a:p>
            <a:fld id="{462CF799-EE83-445E-AEA0-3755A6028851}" type="slidenum">
              <a:rPr lang="en-US" smtClean="0"/>
              <a:t>‹#›</a:t>
            </a:fld>
            <a:endParaRPr lang="en-US"/>
          </a:p>
        </p:txBody>
      </p:sp>
    </p:spTree>
    <p:extLst>
      <p:ext uri="{BB962C8B-B14F-4D97-AF65-F5344CB8AC3E}">
        <p14:creationId xmlns:p14="http://schemas.microsoft.com/office/powerpoint/2010/main" val="318947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2A1842-F7E3-439D-BF78-4629C38ED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F2FED2A-0FD8-4470-BD6C-1443E6074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28A24A-844C-4B89-A1D7-8F5E6F089A8B}"/>
              </a:ext>
            </a:extLst>
          </p:cNvPr>
          <p:cNvSpPr>
            <a:spLocks noGrp="1"/>
          </p:cNvSpPr>
          <p:nvPr>
            <p:ph type="dt" sz="half" idx="10"/>
          </p:nvPr>
        </p:nvSpPr>
        <p:spPr/>
        <p:txBody>
          <a:bodyPr/>
          <a:lstStyle/>
          <a:p>
            <a:fld id="{0EC369EB-8C3B-43FA-8097-3E8A9C926E39}" type="datetimeFigureOut">
              <a:rPr lang="en-US" smtClean="0"/>
              <a:t>4/25/2020</a:t>
            </a:fld>
            <a:endParaRPr lang="en-US"/>
          </a:p>
        </p:txBody>
      </p:sp>
      <p:sp>
        <p:nvSpPr>
          <p:cNvPr id="5" name="Footer Placeholder 4">
            <a:extLst>
              <a:ext uri="{FF2B5EF4-FFF2-40B4-BE49-F238E27FC236}">
                <a16:creationId xmlns:a16="http://schemas.microsoft.com/office/drawing/2014/main" xmlns="" id="{F525E321-7446-407E-88B8-DA0254E86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1BF579-0400-4430-A44C-63447659DE9A}"/>
              </a:ext>
            </a:extLst>
          </p:cNvPr>
          <p:cNvSpPr>
            <a:spLocks noGrp="1"/>
          </p:cNvSpPr>
          <p:nvPr>
            <p:ph type="sldNum" sz="quarter" idx="12"/>
          </p:nvPr>
        </p:nvSpPr>
        <p:spPr/>
        <p:txBody>
          <a:bodyPr/>
          <a:lstStyle/>
          <a:p>
            <a:fld id="{462CF799-EE83-445E-AEA0-3755A6028851}" type="slidenum">
              <a:rPr lang="en-US" smtClean="0"/>
              <a:t>‹#›</a:t>
            </a:fld>
            <a:endParaRPr lang="en-US"/>
          </a:p>
        </p:txBody>
      </p:sp>
    </p:spTree>
    <p:extLst>
      <p:ext uri="{BB962C8B-B14F-4D97-AF65-F5344CB8AC3E}">
        <p14:creationId xmlns:p14="http://schemas.microsoft.com/office/powerpoint/2010/main" val="385814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A0187-96FE-48B1-9AD8-595725183C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0F7D622-F241-4804-9329-D24E5E3140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4926DA9-DA0A-48D2-A661-45988167F7F1}"/>
              </a:ext>
            </a:extLst>
          </p:cNvPr>
          <p:cNvSpPr>
            <a:spLocks noGrp="1"/>
          </p:cNvSpPr>
          <p:nvPr>
            <p:ph type="dt" sz="half" idx="10"/>
          </p:nvPr>
        </p:nvSpPr>
        <p:spPr/>
        <p:txBody>
          <a:bodyPr/>
          <a:lstStyle/>
          <a:p>
            <a:fld id="{0EC369EB-8C3B-43FA-8097-3E8A9C926E39}" type="datetimeFigureOut">
              <a:rPr lang="en-US" smtClean="0"/>
              <a:t>4/25/2020</a:t>
            </a:fld>
            <a:endParaRPr lang="en-US"/>
          </a:p>
        </p:txBody>
      </p:sp>
      <p:sp>
        <p:nvSpPr>
          <p:cNvPr id="5" name="Footer Placeholder 4">
            <a:extLst>
              <a:ext uri="{FF2B5EF4-FFF2-40B4-BE49-F238E27FC236}">
                <a16:creationId xmlns:a16="http://schemas.microsoft.com/office/drawing/2014/main" xmlns="" id="{614DDF7C-9F37-44C2-B9D4-80CF59B3F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03146D-6EB7-4EF2-B6D2-DB8C4C7F3EFD}"/>
              </a:ext>
            </a:extLst>
          </p:cNvPr>
          <p:cNvSpPr>
            <a:spLocks noGrp="1"/>
          </p:cNvSpPr>
          <p:nvPr>
            <p:ph type="sldNum" sz="quarter" idx="12"/>
          </p:nvPr>
        </p:nvSpPr>
        <p:spPr/>
        <p:txBody>
          <a:bodyPr/>
          <a:lstStyle/>
          <a:p>
            <a:fld id="{462CF799-EE83-445E-AEA0-3755A6028851}" type="slidenum">
              <a:rPr lang="en-US" smtClean="0"/>
              <a:t>‹#›</a:t>
            </a:fld>
            <a:endParaRPr lang="en-US"/>
          </a:p>
        </p:txBody>
      </p:sp>
    </p:spTree>
    <p:extLst>
      <p:ext uri="{BB962C8B-B14F-4D97-AF65-F5344CB8AC3E}">
        <p14:creationId xmlns:p14="http://schemas.microsoft.com/office/powerpoint/2010/main" val="428780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779B0-E56F-4FA5-B4E1-974B4118E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91A8668-3EEA-4A7D-BDB9-050F5A91FF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C4042B3-ED68-41A4-9307-4CDF48B93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FFD59FC-0A5A-4F9A-9FF9-E2FF6D1023D0}"/>
              </a:ext>
            </a:extLst>
          </p:cNvPr>
          <p:cNvSpPr>
            <a:spLocks noGrp="1"/>
          </p:cNvSpPr>
          <p:nvPr>
            <p:ph type="dt" sz="half" idx="10"/>
          </p:nvPr>
        </p:nvSpPr>
        <p:spPr/>
        <p:txBody>
          <a:bodyPr/>
          <a:lstStyle/>
          <a:p>
            <a:fld id="{0EC369EB-8C3B-43FA-8097-3E8A9C926E39}" type="datetimeFigureOut">
              <a:rPr lang="en-US" smtClean="0"/>
              <a:t>4/25/2020</a:t>
            </a:fld>
            <a:endParaRPr lang="en-US"/>
          </a:p>
        </p:txBody>
      </p:sp>
      <p:sp>
        <p:nvSpPr>
          <p:cNvPr id="6" name="Footer Placeholder 5">
            <a:extLst>
              <a:ext uri="{FF2B5EF4-FFF2-40B4-BE49-F238E27FC236}">
                <a16:creationId xmlns:a16="http://schemas.microsoft.com/office/drawing/2014/main" xmlns="" id="{2197C3EA-FF9C-4432-8CD8-A30631F46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3AD7109-97D0-4A51-97B1-02A8F9F42157}"/>
              </a:ext>
            </a:extLst>
          </p:cNvPr>
          <p:cNvSpPr>
            <a:spLocks noGrp="1"/>
          </p:cNvSpPr>
          <p:nvPr>
            <p:ph type="sldNum" sz="quarter" idx="12"/>
          </p:nvPr>
        </p:nvSpPr>
        <p:spPr/>
        <p:txBody>
          <a:bodyPr/>
          <a:lstStyle/>
          <a:p>
            <a:fld id="{462CF799-EE83-445E-AEA0-3755A6028851}" type="slidenum">
              <a:rPr lang="en-US" smtClean="0"/>
              <a:t>‹#›</a:t>
            </a:fld>
            <a:endParaRPr lang="en-US"/>
          </a:p>
        </p:txBody>
      </p:sp>
    </p:spTree>
    <p:extLst>
      <p:ext uri="{BB962C8B-B14F-4D97-AF65-F5344CB8AC3E}">
        <p14:creationId xmlns:p14="http://schemas.microsoft.com/office/powerpoint/2010/main" val="145646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7DB54-F942-4349-AB3C-3A7EE2E275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2F08E59-4711-4839-A02A-3C810F2E1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4913A42-08D1-4D50-99A5-A13610B4A6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0301D02-3DD3-4BD2-9991-83F8C4F79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9CC4473-A102-4943-8906-9ED6A7391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17B424F-3068-44B5-B0E6-A6BE287E6EF1}"/>
              </a:ext>
            </a:extLst>
          </p:cNvPr>
          <p:cNvSpPr>
            <a:spLocks noGrp="1"/>
          </p:cNvSpPr>
          <p:nvPr>
            <p:ph type="dt" sz="half" idx="10"/>
          </p:nvPr>
        </p:nvSpPr>
        <p:spPr/>
        <p:txBody>
          <a:bodyPr/>
          <a:lstStyle/>
          <a:p>
            <a:fld id="{0EC369EB-8C3B-43FA-8097-3E8A9C926E39}" type="datetimeFigureOut">
              <a:rPr lang="en-US" smtClean="0"/>
              <a:t>4/25/2020</a:t>
            </a:fld>
            <a:endParaRPr lang="en-US"/>
          </a:p>
        </p:txBody>
      </p:sp>
      <p:sp>
        <p:nvSpPr>
          <p:cNvPr id="8" name="Footer Placeholder 7">
            <a:extLst>
              <a:ext uri="{FF2B5EF4-FFF2-40B4-BE49-F238E27FC236}">
                <a16:creationId xmlns:a16="http://schemas.microsoft.com/office/drawing/2014/main" xmlns="" id="{160C486E-4D6C-4EF5-8988-6E80D9C4CA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399B626-A430-464B-BA99-6432D89D9984}"/>
              </a:ext>
            </a:extLst>
          </p:cNvPr>
          <p:cNvSpPr>
            <a:spLocks noGrp="1"/>
          </p:cNvSpPr>
          <p:nvPr>
            <p:ph type="sldNum" sz="quarter" idx="12"/>
          </p:nvPr>
        </p:nvSpPr>
        <p:spPr/>
        <p:txBody>
          <a:bodyPr/>
          <a:lstStyle/>
          <a:p>
            <a:fld id="{462CF799-EE83-445E-AEA0-3755A6028851}" type="slidenum">
              <a:rPr lang="en-US" smtClean="0"/>
              <a:t>‹#›</a:t>
            </a:fld>
            <a:endParaRPr lang="en-US"/>
          </a:p>
        </p:txBody>
      </p:sp>
    </p:spTree>
    <p:extLst>
      <p:ext uri="{BB962C8B-B14F-4D97-AF65-F5344CB8AC3E}">
        <p14:creationId xmlns:p14="http://schemas.microsoft.com/office/powerpoint/2010/main" val="225398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2BF0E8-8648-4CA6-8F25-B1121E4646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30C8EA9-878F-493C-A456-49996A74EE5D}"/>
              </a:ext>
            </a:extLst>
          </p:cNvPr>
          <p:cNvSpPr>
            <a:spLocks noGrp="1"/>
          </p:cNvSpPr>
          <p:nvPr>
            <p:ph type="dt" sz="half" idx="10"/>
          </p:nvPr>
        </p:nvSpPr>
        <p:spPr/>
        <p:txBody>
          <a:bodyPr/>
          <a:lstStyle/>
          <a:p>
            <a:fld id="{0EC369EB-8C3B-43FA-8097-3E8A9C926E39}" type="datetimeFigureOut">
              <a:rPr lang="en-US" smtClean="0"/>
              <a:t>4/25/2020</a:t>
            </a:fld>
            <a:endParaRPr lang="en-US"/>
          </a:p>
        </p:txBody>
      </p:sp>
      <p:sp>
        <p:nvSpPr>
          <p:cNvPr id="4" name="Footer Placeholder 3">
            <a:extLst>
              <a:ext uri="{FF2B5EF4-FFF2-40B4-BE49-F238E27FC236}">
                <a16:creationId xmlns:a16="http://schemas.microsoft.com/office/drawing/2014/main" xmlns="" id="{CEF3FC1D-C928-4C0B-90E4-0B96B0450A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7128EBD-15AE-4F46-8C17-6895DFD2CF72}"/>
              </a:ext>
            </a:extLst>
          </p:cNvPr>
          <p:cNvSpPr>
            <a:spLocks noGrp="1"/>
          </p:cNvSpPr>
          <p:nvPr>
            <p:ph type="sldNum" sz="quarter" idx="12"/>
          </p:nvPr>
        </p:nvSpPr>
        <p:spPr/>
        <p:txBody>
          <a:bodyPr/>
          <a:lstStyle/>
          <a:p>
            <a:fld id="{462CF799-EE83-445E-AEA0-3755A6028851}" type="slidenum">
              <a:rPr lang="en-US" smtClean="0"/>
              <a:t>‹#›</a:t>
            </a:fld>
            <a:endParaRPr lang="en-US"/>
          </a:p>
        </p:txBody>
      </p:sp>
    </p:spTree>
    <p:extLst>
      <p:ext uri="{BB962C8B-B14F-4D97-AF65-F5344CB8AC3E}">
        <p14:creationId xmlns:p14="http://schemas.microsoft.com/office/powerpoint/2010/main" val="388788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6E534A3-6540-4896-9D97-6EC150E4E996}"/>
              </a:ext>
            </a:extLst>
          </p:cNvPr>
          <p:cNvSpPr>
            <a:spLocks noGrp="1"/>
          </p:cNvSpPr>
          <p:nvPr>
            <p:ph type="dt" sz="half" idx="10"/>
          </p:nvPr>
        </p:nvSpPr>
        <p:spPr/>
        <p:txBody>
          <a:bodyPr/>
          <a:lstStyle/>
          <a:p>
            <a:fld id="{0EC369EB-8C3B-43FA-8097-3E8A9C926E39}" type="datetimeFigureOut">
              <a:rPr lang="en-US" smtClean="0"/>
              <a:t>4/25/2020</a:t>
            </a:fld>
            <a:endParaRPr lang="en-US"/>
          </a:p>
        </p:txBody>
      </p:sp>
      <p:sp>
        <p:nvSpPr>
          <p:cNvPr id="3" name="Footer Placeholder 2">
            <a:extLst>
              <a:ext uri="{FF2B5EF4-FFF2-40B4-BE49-F238E27FC236}">
                <a16:creationId xmlns:a16="http://schemas.microsoft.com/office/drawing/2014/main" xmlns="" id="{CFD83906-5955-4AF2-A288-EB9783B746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0846569-3EE1-45AB-A415-18AF33627A90}"/>
              </a:ext>
            </a:extLst>
          </p:cNvPr>
          <p:cNvSpPr>
            <a:spLocks noGrp="1"/>
          </p:cNvSpPr>
          <p:nvPr>
            <p:ph type="sldNum" sz="quarter" idx="12"/>
          </p:nvPr>
        </p:nvSpPr>
        <p:spPr/>
        <p:txBody>
          <a:bodyPr/>
          <a:lstStyle/>
          <a:p>
            <a:fld id="{462CF799-EE83-445E-AEA0-3755A6028851}" type="slidenum">
              <a:rPr lang="en-US" smtClean="0"/>
              <a:t>‹#›</a:t>
            </a:fld>
            <a:endParaRPr lang="en-US"/>
          </a:p>
        </p:txBody>
      </p:sp>
    </p:spTree>
    <p:extLst>
      <p:ext uri="{BB962C8B-B14F-4D97-AF65-F5344CB8AC3E}">
        <p14:creationId xmlns:p14="http://schemas.microsoft.com/office/powerpoint/2010/main" val="355923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73A3C-3588-4CA5-AC25-357D04849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15BD9A4-96C3-4581-AAEA-8F99E5ADF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8958F3A-0294-45D3-AE28-0670B45E1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2489746-5405-4C69-9733-D4767D5AA0FC}"/>
              </a:ext>
            </a:extLst>
          </p:cNvPr>
          <p:cNvSpPr>
            <a:spLocks noGrp="1"/>
          </p:cNvSpPr>
          <p:nvPr>
            <p:ph type="dt" sz="half" idx="10"/>
          </p:nvPr>
        </p:nvSpPr>
        <p:spPr/>
        <p:txBody>
          <a:bodyPr/>
          <a:lstStyle/>
          <a:p>
            <a:fld id="{0EC369EB-8C3B-43FA-8097-3E8A9C926E39}" type="datetimeFigureOut">
              <a:rPr lang="en-US" smtClean="0"/>
              <a:t>4/25/2020</a:t>
            </a:fld>
            <a:endParaRPr lang="en-US"/>
          </a:p>
        </p:txBody>
      </p:sp>
      <p:sp>
        <p:nvSpPr>
          <p:cNvPr id="6" name="Footer Placeholder 5">
            <a:extLst>
              <a:ext uri="{FF2B5EF4-FFF2-40B4-BE49-F238E27FC236}">
                <a16:creationId xmlns:a16="http://schemas.microsoft.com/office/drawing/2014/main" xmlns="" id="{CFD8CD87-9E16-4FC7-9F19-75638F4D1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F72E59-AA17-4045-88EB-45B0FDCD6C78}"/>
              </a:ext>
            </a:extLst>
          </p:cNvPr>
          <p:cNvSpPr>
            <a:spLocks noGrp="1"/>
          </p:cNvSpPr>
          <p:nvPr>
            <p:ph type="sldNum" sz="quarter" idx="12"/>
          </p:nvPr>
        </p:nvSpPr>
        <p:spPr/>
        <p:txBody>
          <a:bodyPr/>
          <a:lstStyle/>
          <a:p>
            <a:fld id="{462CF799-EE83-445E-AEA0-3755A6028851}" type="slidenum">
              <a:rPr lang="en-US" smtClean="0"/>
              <a:t>‹#›</a:t>
            </a:fld>
            <a:endParaRPr lang="en-US"/>
          </a:p>
        </p:txBody>
      </p:sp>
    </p:spTree>
    <p:extLst>
      <p:ext uri="{BB962C8B-B14F-4D97-AF65-F5344CB8AC3E}">
        <p14:creationId xmlns:p14="http://schemas.microsoft.com/office/powerpoint/2010/main" val="8515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D6278-6A96-4619-87BE-7BC96480EE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C4FC47C-3CA8-40C6-9C3F-BD7A6F831F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F1CE5D8-D576-4C30-BBEA-D1CE859E3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1FCF4AF-BC19-415E-9311-61BB604EC10A}"/>
              </a:ext>
            </a:extLst>
          </p:cNvPr>
          <p:cNvSpPr>
            <a:spLocks noGrp="1"/>
          </p:cNvSpPr>
          <p:nvPr>
            <p:ph type="dt" sz="half" idx="10"/>
          </p:nvPr>
        </p:nvSpPr>
        <p:spPr/>
        <p:txBody>
          <a:bodyPr/>
          <a:lstStyle/>
          <a:p>
            <a:fld id="{0EC369EB-8C3B-43FA-8097-3E8A9C926E39}" type="datetimeFigureOut">
              <a:rPr lang="en-US" smtClean="0"/>
              <a:t>4/25/2020</a:t>
            </a:fld>
            <a:endParaRPr lang="en-US"/>
          </a:p>
        </p:txBody>
      </p:sp>
      <p:sp>
        <p:nvSpPr>
          <p:cNvPr id="6" name="Footer Placeholder 5">
            <a:extLst>
              <a:ext uri="{FF2B5EF4-FFF2-40B4-BE49-F238E27FC236}">
                <a16:creationId xmlns:a16="http://schemas.microsoft.com/office/drawing/2014/main" xmlns="" id="{E373CDE5-D218-4223-948B-D20198602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B58BA74-6B78-47DC-93A2-C6F5CD3222FA}"/>
              </a:ext>
            </a:extLst>
          </p:cNvPr>
          <p:cNvSpPr>
            <a:spLocks noGrp="1"/>
          </p:cNvSpPr>
          <p:nvPr>
            <p:ph type="sldNum" sz="quarter" idx="12"/>
          </p:nvPr>
        </p:nvSpPr>
        <p:spPr/>
        <p:txBody>
          <a:bodyPr/>
          <a:lstStyle/>
          <a:p>
            <a:fld id="{462CF799-EE83-445E-AEA0-3755A6028851}" type="slidenum">
              <a:rPr lang="en-US" smtClean="0"/>
              <a:t>‹#›</a:t>
            </a:fld>
            <a:endParaRPr lang="en-US"/>
          </a:p>
        </p:txBody>
      </p:sp>
    </p:spTree>
    <p:extLst>
      <p:ext uri="{BB962C8B-B14F-4D97-AF65-F5344CB8AC3E}">
        <p14:creationId xmlns:p14="http://schemas.microsoft.com/office/powerpoint/2010/main" val="44112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D2B7D7A-2E92-4C2A-9650-242237EC1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D32BF33-03B7-474D-9794-F1CBD88E1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413066-FEB3-47C7-B9D8-FB4C2055A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369EB-8C3B-43FA-8097-3E8A9C926E39}" type="datetimeFigureOut">
              <a:rPr lang="en-US" smtClean="0"/>
              <a:t>4/25/2020</a:t>
            </a:fld>
            <a:endParaRPr lang="en-US"/>
          </a:p>
        </p:txBody>
      </p:sp>
      <p:sp>
        <p:nvSpPr>
          <p:cNvPr id="5" name="Footer Placeholder 4">
            <a:extLst>
              <a:ext uri="{FF2B5EF4-FFF2-40B4-BE49-F238E27FC236}">
                <a16:creationId xmlns:a16="http://schemas.microsoft.com/office/drawing/2014/main" xmlns="" id="{41C792DC-ABA8-4449-B1F7-B5484FA1A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B153EC4-5214-4643-BB7D-FF39B88BC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CF799-EE83-445E-AEA0-3755A6028851}" type="slidenum">
              <a:rPr lang="en-US" smtClean="0"/>
              <a:t>‹#›</a:t>
            </a:fld>
            <a:endParaRPr lang="en-US"/>
          </a:p>
        </p:txBody>
      </p:sp>
    </p:spTree>
    <p:extLst>
      <p:ext uri="{BB962C8B-B14F-4D97-AF65-F5344CB8AC3E}">
        <p14:creationId xmlns:p14="http://schemas.microsoft.com/office/powerpoint/2010/main" val="1057220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tel:19002078" TargetMode="External"/><Relationship Id="rId2" Type="http://schemas.openxmlformats.org/officeDocument/2006/relationships/hyperlink" Target="https://www.facebook.com/solarpower.v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82347C-095E-4370-8526-9280DAB83FD8}"/>
              </a:ext>
            </a:extLst>
          </p:cNvPr>
          <p:cNvSpPr>
            <a:spLocks noGrp="1"/>
          </p:cNvSpPr>
          <p:nvPr>
            <p:ph type="ctrTitle"/>
          </p:nvPr>
        </p:nvSpPr>
        <p:spPr>
          <a:xfrm>
            <a:off x="1524000" y="379413"/>
            <a:ext cx="9144000" cy="2387600"/>
          </a:xfrm>
        </p:spPr>
        <p:txBody>
          <a:bodyPr/>
          <a:lstStyle/>
          <a:p>
            <a:r>
              <a:rPr lang="vi-VN" dirty="0"/>
              <a:t>Thiết kế hệ thống năng lượng mặt trời</a:t>
            </a:r>
            <a:endParaRPr lang="en-US" dirty="0"/>
          </a:p>
        </p:txBody>
      </p:sp>
      <p:sp>
        <p:nvSpPr>
          <p:cNvPr id="3" name="Subtitle 2">
            <a:extLst>
              <a:ext uri="{FF2B5EF4-FFF2-40B4-BE49-F238E27FC236}">
                <a16:creationId xmlns:a16="http://schemas.microsoft.com/office/drawing/2014/main" xmlns="" id="{CC09DC58-557F-42F8-8665-B622C78F7365}"/>
              </a:ext>
            </a:extLst>
          </p:cNvPr>
          <p:cNvSpPr>
            <a:spLocks noGrp="1"/>
          </p:cNvSpPr>
          <p:nvPr>
            <p:ph type="subTitle" idx="1"/>
          </p:nvPr>
        </p:nvSpPr>
        <p:spPr>
          <a:xfrm>
            <a:off x="3371850" y="3230562"/>
            <a:ext cx="7296150" cy="2789237"/>
          </a:xfrm>
        </p:spPr>
        <p:txBody>
          <a:bodyPr>
            <a:normAutofit/>
          </a:bodyPr>
          <a:lstStyle/>
          <a:p>
            <a:pPr marL="457200" indent="-457200" algn="l">
              <a:buAutoNum type="arabicPeriod"/>
            </a:pPr>
            <a:r>
              <a:rPr lang="en-US" dirty="0" err="1" smtClean="0"/>
              <a:t>Tính</a:t>
            </a:r>
            <a:r>
              <a:rPr lang="en-US" dirty="0" smtClean="0"/>
              <a:t> </a:t>
            </a:r>
            <a:r>
              <a:rPr lang="en-US" dirty="0" err="1" smtClean="0"/>
              <a:t>toán</a:t>
            </a:r>
            <a:r>
              <a:rPr lang="en-US" dirty="0" smtClean="0"/>
              <a:t> </a:t>
            </a:r>
            <a:r>
              <a:rPr lang="en-US" dirty="0" err="1" smtClean="0"/>
              <a:t>điện</a:t>
            </a:r>
            <a:r>
              <a:rPr lang="en-US" dirty="0" smtClean="0"/>
              <a:t> </a:t>
            </a:r>
            <a:r>
              <a:rPr lang="en-US" dirty="0" err="1" smtClean="0"/>
              <a:t>ăng</a:t>
            </a:r>
            <a:r>
              <a:rPr lang="en-US" dirty="0" smtClean="0"/>
              <a:t> </a:t>
            </a:r>
            <a:r>
              <a:rPr lang="en-US" dirty="0" err="1" smtClean="0"/>
              <a:t>tiêu</a:t>
            </a:r>
            <a:r>
              <a:rPr lang="en-US" dirty="0" smtClean="0"/>
              <a:t> </a:t>
            </a:r>
            <a:r>
              <a:rPr lang="en-US" dirty="0" err="1" smtClean="0"/>
              <a:t>thụ</a:t>
            </a:r>
            <a:r>
              <a:rPr lang="en-US" dirty="0" smtClean="0"/>
              <a:t> </a:t>
            </a:r>
            <a:r>
              <a:rPr lang="en-US" dirty="0" err="1" smtClean="0"/>
              <a:t>của</a:t>
            </a:r>
            <a:r>
              <a:rPr lang="en-US" dirty="0" smtClean="0"/>
              <a:t> </a:t>
            </a:r>
            <a:r>
              <a:rPr lang="en-US" dirty="0" err="1" smtClean="0"/>
              <a:t>tải</a:t>
            </a:r>
            <a:endParaRPr lang="en-US" dirty="0" smtClean="0"/>
          </a:p>
          <a:p>
            <a:pPr marL="457200" indent="-457200" algn="l">
              <a:buAutoNum type="arabicPeriod"/>
            </a:pPr>
            <a:r>
              <a:rPr lang="en-US" dirty="0" err="1" smtClean="0"/>
              <a:t>Tính</a:t>
            </a:r>
            <a:r>
              <a:rPr lang="en-US" dirty="0" smtClean="0"/>
              <a:t> </a:t>
            </a:r>
            <a:r>
              <a:rPr lang="en-US" dirty="0" err="1" smtClean="0"/>
              <a:t>điện</a:t>
            </a:r>
            <a:r>
              <a:rPr lang="en-US" dirty="0" smtClean="0"/>
              <a:t> </a:t>
            </a:r>
            <a:r>
              <a:rPr lang="en-US" dirty="0" err="1" smtClean="0"/>
              <a:t>năng</a:t>
            </a:r>
            <a:r>
              <a:rPr lang="en-US" dirty="0" smtClean="0"/>
              <a:t> Pin MT </a:t>
            </a:r>
            <a:r>
              <a:rPr lang="en-US" dirty="0" err="1" smtClean="0"/>
              <a:t>cần</a:t>
            </a:r>
            <a:r>
              <a:rPr lang="en-US" dirty="0" smtClean="0"/>
              <a:t> </a:t>
            </a:r>
            <a:r>
              <a:rPr lang="en-US" dirty="0" err="1" smtClean="0"/>
              <a:t>cấp</a:t>
            </a:r>
            <a:endParaRPr lang="en-US" dirty="0" smtClean="0"/>
          </a:p>
          <a:p>
            <a:pPr marL="457200" indent="-457200" algn="l">
              <a:buAutoNum type="arabicPeriod"/>
            </a:pPr>
            <a:r>
              <a:rPr lang="en-US" dirty="0" err="1" smtClean="0"/>
              <a:t>Tính</a:t>
            </a:r>
            <a:r>
              <a:rPr lang="en-US" dirty="0" smtClean="0"/>
              <a:t> </a:t>
            </a:r>
            <a:r>
              <a:rPr lang="en-US" dirty="0" err="1" smtClean="0"/>
              <a:t>toán</a:t>
            </a:r>
            <a:r>
              <a:rPr lang="en-US" dirty="0" smtClean="0"/>
              <a:t>, </a:t>
            </a:r>
            <a:r>
              <a:rPr lang="en-US" dirty="0" err="1" smtClean="0"/>
              <a:t>lựa</a:t>
            </a:r>
            <a:r>
              <a:rPr lang="en-US" dirty="0" smtClean="0"/>
              <a:t> </a:t>
            </a:r>
            <a:r>
              <a:rPr lang="en-US" dirty="0" err="1" smtClean="0"/>
              <a:t>chọn</a:t>
            </a:r>
            <a:r>
              <a:rPr lang="en-US" dirty="0" smtClean="0"/>
              <a:t>, </a:t>
            </a:r>
            <a:r>
              <a:rPr lang="en-US" dirty="0" err="1" smtClean="0"/>
              <a:t>thử</a:t>
            </a:r>
            <a:r>
              <a:rPr lang="en-US" dirty="0" smtClean="0"/>
              <a:t> </a:t>
            </a:r>
            <a:r>
              <a:rPr lang="en-US" dirty="0" err="1" smtClean="0"/>
              <a:t>nghiệm</a:t>
            </a:r>
            <a:r>
              <a:rPr lang="en-US" dirty="0" smtClean="0"/>
              <a:t> pin MT</a:t>
            </a:r>
          </a:p>
          <a:p>
            <a:pPr marL="457200" indent="-457200" algn="l">
              <a:buAutoNum type="arabicPeriod"/>
            </a:pPr>
            <a:r>
              <a:rPr lang="en-US" dirty="0" err="1" smtClean="0"/>
              <a:t>Tính</a:t>
            </a:r>
            <a:r>
              <a:rPr lang="en-US" dirty="0" smtClean="0"/>
              <a:t> </a:t>
            </a:r>
            <a:r>
              <a:rPr lang="en-US" dirty="0" err="1" smtClean="0"/>
              <a:t>toán</a:t>
            </a:r>
            <a:r>
              <a:rPr lang="en-US" dirty="0" smtClean="0"/>
              <a:t> </a:t>
            </a:r>
            <a:r>
              <a:rPr lang="en-US" dirty="0" err="1" smtClean="0"/>
              <a:t>lựa</a:t>
            </a:r>
            <a:r>
              <a:rPr lang="en-US" dirty="0" smtClean="0"/>
              <a:t> </a:t>
            </a:r>
            <a:r>
              <a:rPr lang="en-US" dirty="0" err="1" smtClean="0"/>
              <a:t>chọn</a:t>
            </a:r>
            <a:r>
              <a:rPr lang="en-US" dirty="0" smtClean="0"/>
              <a:t> </a:t>
            </a:r>
            <a:r>
              <a:rPr lang="en-US" dirty="0" err="1" smtClean="0"/>
              <a:t>Acquy</a:t>
            </a:r>
            <a:r>
              <a:rPr lang="en-US" dirty="0" smtClean="0"/>
              <a:t> (Battery)</a:t>
            </a:r>
          </a:p>
          <a:p>
            <a:pPr marL="457200" indent="-457200" algn="l">
              <a:buAutoNum type="arabicPeriod"/>
            </a:pPr>
            <a:r>
              <a:rPr lang="en-US" dirty="0" err="1" smtClean="0"/>
              <a:t>Tính</a:t>
            </a:r>
            <a:r>
              <a:rPr lang="en-US" dirty="0" smtClean="0"/>
              <a:t> </a:t>
            </a:r>
            <a:r>
              <a:rPr lang="en-US" dirty="0" err="1" smtClean="0"/>
              <a:t>toán</a:t>
            </a:r>
            <a:r>
              <a:rPr lang="en-US" dirty="0" smtClean="0"/>
              <a:t> </a:t>
            </a:r>
            <a:r>
              <a:rPr lang="en-US" dirty="0" err="1" smtClean="0"/>
              <a:t>lựa</a:t>
            </a:r>
            <a:r>
              <a:rPr lang="en-US" dirty="0" smtClean="0"/>
              <a:t> </a:t>
            </a:r>
            <a:r>
              <a:rPr lang="en-US" dirty="0" err="1" smtClean="0"/>
              <a:t>chọn</a:t>
            </a:r>
            <a:r>
              <a:rPr lang="en-US" dirty="0" smtClean="0"/>
              <a:t> </a:t>
            </a:r>
            <a:r>
              <a:rPr lang="en-US" dirty="0" err="1" smtClean="0"/>
              <a:t>nạp</a:t>
            </a:r>
            <a:r>
              <a:rPr lang="en-US" dirty="0" smtClean="0"/>
              <a:t> </a:t>
            </a:r>
            <a:r>
              <a:rPr lang="en-US" dirty="0" err="1" smtClean="0"/>
              <a:t>Acquy</a:t>
            </a:r>
            <a:endParaRPr lang="en-US" dirty="0" smtClean="0"/>
          </a:p>
          <a:p>
            <a:pPr marL="457200" indent="-457200" algn="l">
              <a:buAutoNum type="arabicPeriod"/>
            </a:pPr>
            <a:r>
              <a:rPr lang="en-US" dirty="0" err="1" smtClean="0"/>
              <a:t>Giải</a:t>
            </a:r>
            <a:r>
              <a:rPr lang="en-US" dirty="0" smtClean="0"/>
              <a:t> </a:t>
            </a:r>
            <a:r>
              <a:rPr lang="en-US" dirty="0" err="1" smtClean="0"/>
              <a:t>pháp</a:t>
            </a:r>
            <a:r>
              <a:rPr lang="en-US" dirty="0" smtClean="0"/>
              <a:t> </a:t>
            </a:r>
            <a:r>
              <a:rPr lang="en-US" dirty="0" err="1" smtClean="0"/>
              <a:t>điều</a:t>
            </a:r>
            <a:r>
              <a:rPr lang="en-US" dirty="0" smtClean="0"/>
              <a:t> </a:t>
            </a:r>
            <a:r>
              <a:rPr lang="en-US" dirty="0" err="1" smtClean="0"/>
              <a:t>khiển</a:t>
            </a:r>
            <a:r>
              <a:rPr lang="en-US" dirty="0" smtClean="0"/>
              <a:t> </a:t>
            </a:r>
          </a:p>
          <a:p>
            <a:pPr marL="457200" indent="-457200" algn="l">
              <a:buAutoNum type="arabicPeriod"/>
            </a:pPr>
            <a:endParaRPr lang="en-US" dirty="0" smtClean="0"/>
          </a:p>
          <a:p>
            <a:pPr marL="457200" indent="-457200" algn="l">
              <a:buAutoNum type="arabicPeriod"/>
            </a:pPr>
            <a:endParaRPr lang="en-US" dirty="0"/>
          </a:p>
        </p:txBody>
      </p:sp>
    </p:spTree>
    <p:extLst>
      <p:ext uri="{BB962C8B-B14F-4D97-AF65-F5344CB8AC3E}">
        <p14:creationId xmlns:p14="http://schemas.microsoft.com/office/powerpoint/2010/main" val="88310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1B9BB-D2AE-4415-B398-F2AD1D981748}"/>
              </a:ext>
            </a:extLst>
          </p:cNvPr>
          <p:cNvSpPr>
            <a:spLocks noGrp="1"/>
          </p:cNvSpPr>
          <p:nvPr>
            <p:ph type="title"/>
          </p:nvPr>
        </p:nvSpPr>
        <p:spPr>
          <a:xfrm>
            <a:off x="2152650" y="386497"/>
            <a:ext cx="9296400" cy="856397"/>
          </a:xfrm>
          <a:solidFill>
            <a:srgbClr val="FFFF00"/>
          </a:solidFill>
        </p:spPr>
        <p:txBody>
          <a:bodyPr>
            <a:normAutofit/>
          </a:bodyPr>
          <a:lstStyle/>
          <a:p>
            <a:pPr algn="ctr"/>
            <a:r>
              <a:rPr lang="vi-VN" b="1" dirty="0"/>
              <a:t>3. Tính toán</a:t>
            </a:r>
            <a:r>
              <a:rPr lang="en-GB" b="1" dirty="0"/>
              <a:t>, </a:t>
            </a:r>
            <a:r>
              <a:rPr lang="en-GB" b="1" dirty="0" err="1">
                <a:latin typeface="Times New Roman" panose="02020603050405020304" pitchFamily="18" charset="0"/>
                <a:cs typeface="Times New Roman" panose="02020603050405020304" pitchFamily="18" charset="0"/>
              </a:rPr>
              <a:t>lựa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chọn</a:t>
            </a:r>
            <a:r>
              <a:rPr lang="en-GB" b="1" dirty="0">
                <a:latin typeface="Times New Roman" panose="02020603050405020304" pitchFamily="18" charset="0"/>
                <a:cs typeface="Times New Roman" panose="02020603050405020304" pitchFamily="18" charset="0"/>
              </a:rPr>
              <a:t> </a:t>
            </a:r>
            <a:r>
              <a:rPr lang="vi-VN" b="1" dirty="0"/>
              <a:t>pin mặt </a:t>
            </a:r>
            <a:r>
              <a:rPr lang="vi-VN" b="1" dirty="0" smtClean="0"/>
              <a:t>trời</a:t>
            </a:r>
            <a:endParaRPr lang="en-US" dirty="0"/>
          </a:p>
        </p:txBody>
      </p:sp>
      <p:sp>
        <p:nvSpPr>
          <p:cNvPr id="3" name="Content Placeholder 2">
            <a:extLst>
              <a:ext uri="{FF2B5EF4-FFF2-40B4-BE49-F238E27FC236}">
                <a16:creationId xmlns:a16="http://schemas.microsoft.com/office/drawing/2014/main" xmlns="" id="{292B269A-17FB-45D9-A0B8-85E4B4D9D0EC}"/>
              </a:ext>
            </a:extLst>
          </p:cNvPr>
          <p:cNvSpPr>
            <a:spLocks noGrp="1"/>
          </p:cNvSpPr>
          <p:nvPr>
            <p:ph idx="1"/>
          </p:nvPr>
        </p:nvSpPr>
        <p:spPr>
          <a:xfrm>
            <a:off x="838199" y="1221522"/>
            <a:ext cx="5333377" cy="2570832"/>
          </a:xfrm>
        </p:spPr>
        <p:txBody>
          <a:bodyPr>
            <a:noAutofit/>
          </a:bodyPr>
          <a:lstStyle/>
          <a:p>
            <a:pPr marL="0" indent="0">
              <a:buNone/>
            </a:pPr>
            <a:r>
              <a:rPr lang="en-GB" sz="2400" b="1" dirty="0" err="1" smtClean="0">
                <a:latin typeface="Times New Roman" panose="02020603050405020304" pitchFamily="18" charset="0"/>
                <a:cs typeface="Times New Roman" panose="02020603050405020304" pitchFamily="18" charset="0"/>
              </a:rPr>
              <a:t>Thử</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nghiệm</a:t>
            </a:r>
            <a:r>
              <a:rPr lang="en-GB" sz="2400" b="1" dirty="0" smtClean="0">
                <a:latin typeface="Times New Roman" panose="02020603050405020304" pitchFamily="18" charset="0"/>
                <a:cs typeface="Times New Roman" panose="02020603050405020304" pitchFamily="18" charset="0"/>
              </a:rPr>
              <a:t> pin </a:t>
            </a:r>
            <a:r>
              <a:rPr lang="en-GB" sz="2400" b="1" dirty="0" err="1" smtClean="0">
                <a:latin typeface="Times New Roman" panose="02020603050405020304" pitchFamily="18" charset="0"/>
                <a:cs typeface="Times New Roman" panose="02020603050405020304" pitchFamily="18" charset="0"/>
              </a:rPr>
              <a:t>mặt</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trời</a:t>
            </a:r>
            <a:endParaRPr lang="en-GB" sz="2400" b="1" dirty="0" smtClean="0">
              <a:latin typeface="Times New Roman" panose="02020603050405020304" pitchFamily="18" charset="0"/>
              <a:cs typeface="Times New Roman" panose="02020603050405020304" pitchFamily="18" charset="0"/>
            </a:endParaRPr>
          </a:p>
          <a:p>
            <a:pPr marL="0" indent="0">
              <a:buNone/>
            </a:pPr>
            <a:r>
              <a:rPr lang="en-GB" sz="2400" dirty="0" err="1" smtClean="0">
                <a:latin typeface="Times New Roman" panose="02020603050405020304" pitchFamily="18" charset="0"/>
                <a:cs typeface="Times New Roman" panose="02020603050405020304" pitchFamily="18" charset="0"/>
              </a:rPr>
              <a:t>Thử</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nghiệm</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dòng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a:t>
            </a:r>
          </a:p>
          <a:p>
            <a:pPr marL="0" indent="0">
              <a:buNone/>
            </a:pPr>
            <a:r>
              <a:rPr lang="en-GB" sz="2400" dirty="0" err="1" smtClean="0">
                <a:latin typeface="Times New Roman" panose="02020603050405020304" pitchFamily="18" charset="0"/>
                <a:cs typeface="Times New Roman" panose="02020603050405020304" pitchFamily="18" charset="0"/>
              </a:rPr>
              <a:t>Sử</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dụng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sơ</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đồ</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thử</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nghiệm</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như</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hình</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dưới</a:t>
            </a:r>
            <a:endParaRPr lang="en-GB" sz="2400" dirty="0" smtClean="0">
              <a:latin typeface="Times New Roman" panose="02020603050405020304" pitchFamily="18" charset="0"/>
              <a:cs typeface="Times New Roman" panose="02020603050405020304" pitchFamily="18" charset="0"/>
            </a:endParaRPr>
          </a:p>
          <a:p>
            <a:pPr marL="0" indent="0">
              <a:buNone/>
            </a:pPr>
            <a:r>
              <a:rPr lang="en-GB" sz="2400" dirty="0" err="1" smtClean="0">
                <a:latin typeface="Times New Roman" panose="02020603050405020304" pitchFamily="18" charset="0"/>
                <a:cs typeface="Times New Roman" panose="02020603050405020304" pitchFamily="18" charset="0"/>
              </a:rPr>
              <a:t>Khi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có</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chiếu</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sáng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từ</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mặt</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trời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các</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đồng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hồ</a:t>
            </a:r>
            <a:r>
              <a:rPr lang="en-GB" sz="2400" dirty="0" smtClean="0">
                <a:latin typeface="Times New Roman" panose="02020603050405020304" pitchFamily="18" charset="0"/>
                <a:cs typeface="Times New Roman" panose="02020603050405020304" pitchFamily="18" charset="0"/>
              </a:rPr>
              <a:t> A </a:t>
            </a:r>
            <a:r>
              <a:rPr lang="en-GB" sz="2400" dirty="0" err="1" smtClean="0">
                <a:latin typeface="Times New Roman" panose="02020603050405020304" pitchFamily="18" charset="0"/>
                <a:cs typeface="Times New Roman" panose="02020603050405020304" pitchFamily="18" charset="0"/>
              </a:rPr>
              <a:t>và</a:t>
            </a:r>
            <a:r>
              <a:rPr lang="en-GB" sz="2400" dirty="0" smtClean="0">
                <a:latin typeface="Times New Roman" panose="02020603050405020304" pitchFamily="18" charset="0"/>
                <a:cs typeface="Times New Roman" panose="02020603050405020304" pitchFamily="18" charset="0"/>
              </a:rPr>
              <a:t> V </a:t>
            </a:r>
            <a:r>
              <a:rPr lang="en-GB" sz="2400" dirty="0" err="1" smtClean="0">
                <a:latin typeface="Times New Roman" panose="02020603050405020304" pitchFamily="18" charset="0"/>
                <a:cs typeface="Times New Roman" panose="02020603050405020304" pitchFamily="18" charset="0"/>
              </a:rPr>
              <a:t>chỉ</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có</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dòng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và</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áp</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từ</a:t>
            </a:r>
            <a:r>
              <a:rPr lang="en-GB" sz="2400" dirty="0" smtClean="0">
                <a:latin typeface="Times New Roman" panose="02020603050405020304" pitchFamily="18" charset="0"/>
                <a:cs typeface="Times New Roman" panose="02020603050405020304" pitchFamily="18" charset="0"/>
              </a:rPr>
              <a:t> Pin MT</a:t>
            </a:r>
          </a:p>
        </p:txBody>
      </p:sp>
      <p:grpSp>
        <p:nvGrpSpPr>
          <p:cNvPr id="23" name="Group 22"/>
          <p:cNvGrpSpPr/>
          <p:nvPr/>
        </p:nvGrpSpPr>
        <p:grpSpPr>
          <a:xfrm>
            <a:off x="6291712" y="1411127"/>
            <a:ext cx="5273040" cy="1760701"/>
            <a:chOff x="0" y="0"/>
            <a:chExt cx="5273518" cy="1760701"/>
          </a:xfrm>
        </p:grpSpPr>
        <p:grpSp>
          <p:nvGrpSpPr>
            <p:cNvPr id="24" name="Group 23"/>
            <p:cNvGrpSpPr/>
            <p:nvPr/>
          </p:nvGrpSpPr>
          <p:grpSpPr>
            <a:xfrm>
              <a:off x="0" y="0"/>
              <a:ext cx="5273518" cy="1760701"/>
              <a:chOff x="0" y="0"/>
              <a:chExt cx="5273518" cy="1760701"/>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92350" cy="1756410"/>
              </a:xfrm>
              <a:prstGeom prst="rect">
                <a:avLst/>
              </a:prstGeom>
            </p:spPr>
          </p:pic>
          <p:grpSp>
            <p:nvGrpSpPr>
              <p:cNvPr id="27" name="Group 26"/>
              <p:cNvGrpSpPr/>
              <p:nvPr/>
            </p:nvGrpSpPr>
            <p:grpSpPr>
              <a:xfrm>
                <a:off x="2465784" y="494356"/>
                <a:ext cx="2807734" cy="1187828"/>
                <a:chOff x="-405422" y="117695"/>
                <a:chExt cx="2807734" cy="1187828"/>
              </a:xfrm>
            </p:grpSpPr>
            <p:sp>
              <p:nvSpPr>
                <p:cNvPr id="37" name="Oval 36"/>
                <p:cNvSpPr/>
                <p:nvPr/>
              </p:nvSpPr>
              <p:spPr>
                <a:xfrm>
                  <a:off x="0" y="117695"/>
                  <a:ext cx="407406" cy="416460"/>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Text Box 3"/>
                <p:cNvSpPr txBox="1"/>
                <p:nvPr/>
              </p:nvSpPr>
              <p:spPr>
                <a:xfrm>
                  <a:off x="-405422" y="140129"/>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dirty="0">
                      <a:solidFill>
                        <a:srgbClr val="000000"/>
                      </a:solidFill>
                      <a:effectLst/>
                      <a:latin typeface="Times New Roman" panose="02020603050405020304" pitchFamily="18" charset="0"/>
                      <a:ea typeface="Calibri" panose="020F0502020204030204" pitchFamily="34" charset="0"/>
                    </a:rPr>
                    <a:t>A</a:t>
                  </a:r>
                </a:p>
              </p:txBody>
            </p:sp>
            <p:sp>
              <p:nvSpPr>
                <p:cNvPr id="39" name="Text Box 23"/>
                <p:cNvSpPr txBox="1"/>
                <p:nvPr/>
              </p:nvSpPr>
              <p:spPr>
                <a:xfrm>
                  <a:off x="1334003" y="563139"/>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a:solidFill>
                        <a:srgbClr val="000000"/>
                      </a:solidFill>
                      <a:effectLst/>
                      <a:latin typeface="Times New Roman" panose="02020603050405020304" pitchFamily="18" charset="0"/>
                      <a:ea typeface="Calibri" panose="020F0502020204030204" pitchFamily="34" charset="0"/>
                    </a:rPr>
                    <a:t>R</a:t>
                  </a:r>
                </a:p>
              </p:txBody>
            </p:sp>
          </p:grpSp>
          <p:grpSp>
            <p:nvGrpSpPr>
              <p:cNvPr id="28" name="Group 27"/>
              <p:cNvGrpSpPr/>
              <p:nvPr/>
            </p:nvGrpSpPr>
            <p:grpSpPr>
              <a:xfrm>
                <a:off x="3243686" y="970606"/>
                <a:ext cx="1068309" cy="790095"/>
                <a:chOff x="-408570" y="117695"/>
                <a:chExt cx="1068309" cy="790095"/>
              </a:xfrm>
            </p:grpSpPr>
            <p:sp>
              <p:nvSpPr>
                <p:cNvPr id="35" name="Oval 34"/>
                <p:cNvSpPr/>
                <p:nvPr/>
              </p:nvSpPr>
              <p:spPr>
                <a:xfrm>
                  <a:off x="0" y="117695"/>
                  <a:ext cx="407406" cy="416460"/>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Text Box 8"/>
                <p:cNvSpPr txBox="1"/>
                <p:nvPr/>
              </p:nvSpPr>
              <p:spPr>
                <a:xfrm>
                  <a:off x="-408570" y="165406"/>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dirty="0">
                      <a:solidFill>
                        <a:srgbClr val="000000"/>
                      </a:solidFill>
                      <a:effectLst/>
                      <a:latin typeface="Times New Roman" panose="02020603050405020304" pitchFamily="18" charset="0"/>
                      <a:ea typeface="Calibri" panose="020F0502020204030204" pitchFamily="34" charset="0"/>
                    </a:rPr>
                    <a:t>V</a:t>
                  </a:r>
                </a:p>
              </p:txBody>
            </p:sp>
          </p:grpSp>
          <p:cxnSp>
            <p:nvCxnSpPr>
              <p:cNvPr id="29" name="Straight Connector 28"/>
              <p:cNvCxnSpPr/>
              <p:nvPr/>
            </p:nvCxnSpPr>
            <p:spPr>
              <a:xfrm>
                <a:off x="2190750" y="698500"/>
                <a:ext cx="678919"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521200" y="933450"/>
                <a:ext cx="190500" cy="46355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Freeform 30"/>
              <p:cNvSpPr/>
              <p:nvPr/>
            </p:nvSpPr>
            <p:spPr>
              <a:xfrm>
                <a:off x="3276600" y="698500"/>
                <a:ext cx="1346200" cy="234950"/>
              </a:xfrm>
              <a:custGeom>
                <a:avLst/>
                <a:gdLst>
                  <a:gd name="connsiteX0" fmla="*/ 0 w 1346200"/>
                  <a:gd name="connsiteY0" fmla="*/ 0 h 336550"/>
                  <a:gd name="connsiteX1" fmla="*/ 1346200 w 1346200"/>
                  <a:gd name="connsiteY1" fmla="*/ 0 h 336550"/>
                  <a:gd name="connsiteX2" fmla="*/ 1346200 w 1346200"/>
                  <a:gd name="connsiteY2" fmla="*/ 336550 h 336550"/>
                  <a:gd name="connsiteX3" fmla="*/ 1333500 w 1346200"/>
                  <a:gd name="connsiteY3" fmla="*/ 336550 h 336550"/>
                </a:gdLst>
                <a:ahLst/>
                <a:cxnLst>
                  <a:cxn ang="0">
                    <a:pos x="connsiteX0" y="connsiteY0"/>
                  </a:cxn>
                  <a:cxn ang="0">
                    <a:pos x="connsiteX1" y="connsiteY1"/>
                  </a:cxn>
                  <a:cxn ang="0">
                    <a:pos x="connsiteX2" y="connsiteY2"/>
                  </a:cxn>
                  <a:cxn ang="0">
                    <a:pos x="connsiteX3" y="connsiteY3"/>
                  </a:cxn>
                </a:cxnLst>
                <a:rect l="l" t="t" r="r" b="b"/>
                <a:pathLst>
                  <a:path w="1346200" h="336550">
                    <a:moveTo>
                      <a:pt x="0" y="0"/>
                    </a:moveTo>
                    <a:lnTo>
                      <a:pt x="1346200" y="0"/>
                    </a:lnTo>
                    <a:lnTo>
                      <a:pt x="1346200" y="336550"/>
                    </a:lnTo>
                    <a:lnTo>
                      <a:pt x="1333500" y="336550"/>
                    </a:lnTo>
                  </a:path>
                </a:pathLst>
              </a:cu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reeform 31"/>
              <p:cNvSpPr/>
              <p:nvPr/>
            </p:nvSpPr>
            <p:spPr>
              <a:xfrm flipV="1">
                <a:off x="1784350" y="1384300"/>
                <a:ext cx="2838450" cy="251275"/>
              </a:xfrm>
              <a:custGeom>
                <a:avLst/>
                <a:gdLst>
                  <a:gd name="connsiteX0" fmla="*/ 0 w 1346200"/>
                  <a:gd name="connsiteY0" fmla="*/ 0 h 336550"/>
                  <a:gd name="connsiteX1" fmla="*/ 1346200 w 1346200"/>
                  <a:gd name="connsiteY1" fmla="*/ 0 h 336550"/>
                  <a:gd name="connsiteX2" fmla="*/ 1346200 w 1346200"/>
                  <a:gd name="connsiteY2" fmla="*/ 336550 h 336550"/>
                  <a:gd name="connsiteX3" fmla="*/ 1333500 w 1346200"/>
                  <a:gd name="connsiteY3" fmla="*/ 336550 h 336550"/>
                </a:gdLst>
                <a:ahLst/>
                <a:cxnLst>
                  <a:cxn ang="0">
                    <a:pos x="connsiteX0" y="connsiteY0"/>
                  </a:cxn>
                  <a:cxn ang="0">
                    <a:pos x="connsiteX1" y="connsiteY1"/>
                  </a:cxn>
                  <a:cxn ang="0">
                    <a:pos x="connsiteX2" y="connsiteY2"/>
                  </a:cxn>
                  <a:cxn ang="0">
                    <a:pos x="connsiteX3" y="connsiteY3"/>
                  </a:cxn>
                </a:cxnLst>
                <a:rect l="l" t="t" r="r" b="b"/>
                <a:pathLst>
                  <a:path w="1346200" h="336550">
                    <a:moveTo>
                      <a:pt x="0" y="0"/>
                    </a:moveTo>
                    <a:lnTo>
                      <a:pt x="1346200" y="0"/>
                    </a:lnTo>
                    <a:lnTo>
                      <a:pt x="1346200" y="336550"/>
                    </a:lnTo>
                    <a:lnTo>
                      <a:pt x="1333500" y="336550"/>
                    </a:lnTo>
                  </a:path>
                </a:pathLst>
              </a:cu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3" name="Straight Connector 32"/>
              <p:cNvCxnSpPr/>
              <p:nvPr/>
            </p:nvCxnSpPr>
            <p:spPr>
              <a:xfrm flipV="1">
                <a:off x="3867150" y="711200"/>
                <a:ext cx="0" cy="2594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848100" y="1397000"/>
                <a:ext cx="0" cy="2594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4337050" y="685800"/>
              <a:ext cx="183740" cy="495300"/>
            </a:xfrm>
            <a:custGeom>
              <a:avLst/>
              <a:gdLst>
                <a:gd name="connsiteX0" fmla="*/ 0 w 184150"/>
                <a:gd name="connsiteY0" fmla="*/ 0 h 368300"/>
                <a:gd name="connsiteX1" fmla="*/ 0 w 184150"/>
                <a:gd name="connsiteY1" fmla="*/ 368300 h 368300"/>
                <a:gd name="connsiteX2" fmla="*/ 184150 w 184150"/>
                <a:gd name="connsiteY2" fmla="*/ 368300 h 368300"/>
                <a:gd name="connsiteX3" fmla="*/ 184150 w 184150"/>
                <a:gd name="connsiteY3" fmla="*/ 355600 h 368300"/>
                <a:gd name="connsiteX0" fmla="*/ 0 w 223879"/>
                <a:gd name="connsiteY0" fmla="*/ 0 h 368300"/>
                <a:gd name="connsiteX1" fmla="*/ 0 w 223879"/>
                <a:gd name="connsiteY1" fmla="*/ 368300 h 368300"/>
                <a:gd name="connsiteX2" fmla="*/ 184150 w 223879"/>
                <a:gd name="connsiteY2" fmla="*/ 368300 h 368300"/>
                <a:gd name="connsiteX3" fmla="*/ 223879 w 223879"/>
                <a:gd name="connsiteY3" fmla="*/ 355600 h 368300"/>
                <a:gd name="connsiteX0" fmla="*/ 0 w 224416"/>
                <a:gd name="connsiteY0" fmla="*/ 0 h 393700"/>
                <a:gd name="connsiteX1" fmla="*/ 0 w 224416"/>
                <a:gd name="connsiteY1" fmla="*/ 368300 h 393700"/>
                <a:gd name="connsiteX2" fmla="*/ 184150 w 224416"/>
                <a:gd name="connsiteY2" fmla="*/ 368300 h 393700"/>
                <a:gd name="connsiteX3" fmla="*/ 224416 w 224416"/>
                <a:gd name="connsiteY3" fmla="*/ 393700 h 393700"/>
                <a:gd name="connsiteX0" fmla="*/ 0 w 224953"/>
                <a:gd name="connsiteY0" fmla="*/ 0 h 368300"/>
                <a:gd name="connsiteX1" fmla="*/ 0 w 224953"/>
                <a:gd name="connsiteY1" fmla="*/ 368300 h 368300"/>
                <a:gd name="connsiteX2" fmla="*/ 184150 w 224953"/>
                <a:gd name="connsiteY2" fmla="*/ 368300 h 368300"/>
                <a:gd name="connsiteX3" fmla="*/ 224953 w 224953"/>
                <a:gd name="connsiteY3" fmla="*/ 361950 h 368300"/>
              </a:gdLst>
              <a:ahLst/>
              <a:cxnLst>
                <a:cxn ang="0">
                  <a:pos x="connsiteX0" y="connsiteY0"/>
                </a:cxn>
                <a:cxn ang="0">
                  <a:pos x="connsiteX1" y="connsiteY1"/>
                </a:cxn>
                <a:cxn ang="0">
                  <a:pos x="connsiteX2" y="connsiteY2"/>
                </a:cxn>
                <a:cxn ang="0">
                  <a:pos x="connsiteX3" y="connsiteY3"/>
                </a:cxn>
              </a:cxnLst>
              <a:rect l="l" t="t" r="r" b="b"/>
              <a:pathLst>
                <a:path w="224953" h="368300">
                  <a:moveTo>
                    <a:pt x="0" y="0"/>
                  </a:moveTo>
                  <a:lnTo>
                    <a:pt x="0" y="368300"/>
                  </a:lnTo>
                  <a:lnTo>
                    <a:pt x="184150" y="368300"/>
                  </a:lnTo>
                  <a:lnTo>
                    <a:pt x="224953" y="361950"/>
                  </a:lnTo>
                </a:path>
              </a:pathLst>
            </a:custGeom>
            <a:noFill/>
            <a:ln w="19050">
              <a:solidFill>
                <a:schemeClr val="tx1">
                  <a:lumMod val="95000"/>
                  <a:lumOff val="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40" name="Content Placeholder 2">
            <a:extLst>
              <a:ext uri="{FF2B5EF4-FFF2-40B4-BE49-F238E27FC236}">
                <a16:creationId xmlns:a16="http://schemas.microsoft.com/office/drawing/2014/main" xmlns="" id="{292B269A-17FB-45D9-A0B8-85E4B4D9D0EC}"/>
              </a:ext>
            </a:extLst>
          </p:cNvPr>
          <p:cNvSpPr txBox="1">
            <a:spLocks/>
          </p:cNvSpPr>
          <p:nvPr/>
        </p:nvSpPr>
        <p:spPr>
          <a:xfrm>
            <a:off x="751571" y="3929462"/>
            <a:ext cx="10384859" cy="20959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err="1" smtClean="0">
                <a:latin typeface="Times New Roman" panose="02020603050405020304" pitchFamily="18" charset="0"/>
                <a:cs typeface="Times New Roman" panose="02020603050405020304" pitchFamily="18" charset="0"/>
              </a:rPr>
              <a:t>Cường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độ</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nắng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càng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tăng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dòng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tăng</a:t>
            </a:r>
            <a:endParaRPr lang="en-GB" sz="24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GB" sz="2400" dirty="0" smtClean="0">
                <a:latin typeface="Times New Roman" panose="02020603050405020304" pitchFamily="18" charset="0"/>
                <a:cs typeface="Times New Roman" panose="02020603050405020304" pitchFamily="18" charset="0"/>
              </a:rPr>
              <a:t>U = R.I, </a:t>
            </a:r>
            <a:r>
              <a:rPr lang="en-GB" sz="2400" dirty="0" err="1" smtClean="0">
                <a:latin typeface="Times New Roman" panose="02020603050405020304" pitchFamily="18" charset="0"/>
                <a:cs typeface="Times New Roman" panose="02020603050405020304" pitchFamily="18" charset="0"/>
              </a:rPr>
              <a:t>nên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áp</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cũng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tăng</a:t>
            </a:r>
            <a:endParaRPr lang="en-GB" sz="24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GB"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GB" sz="2400" dirty="0" err="1" smtClean="0">
                <a:latin typeface="Times New Roman" panose="02020603050405020304" pitchFamily="18" charset="0"/>
                <a:cs typeface="Times New Roman" panose="02020603050405020304" pitchFamily="18" charset="0"/>
              </a:rPr>
              <a:t>Thay</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đổi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trở</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tải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dòng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tăng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không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nhiều</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nếu</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dòng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đủ</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lớn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theo</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đường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đặc</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tính</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của</a:t>
            </a:r>
            <a:r>
              <a:rPr lang="en-GB" sz="2400" dirty="0" smtClean="0">
                <a:latin typeface="Times New Roman" panose="02020603050405020304" pitchFamily="18" charset="0"/>
                <a:cs typeface="Times New Roman" panose="02020603050405020304" pitchFamily="18" charset="0"/>
              </a:rPr>
              <a:t> Pin MT</a:t>
            </a:r>
          </a:p>
        </p:txBody>
      </p:sp>
    </p:spTree>
    <p:extLst>
      <p:ext uri="{BB962C8B-B14F-4D97-AF65-F5344CB8AC3E}">
        <p14:creationId xmlns:p14="http://schemas.microsoft.com/office/powerpoint/2010/main" val="3094087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1B9BB-D2AE-4415-B398-F2AD1D981748}"/>
              </a:ext>
            </a:extLst>
          </p:cNvPr>
          <p:cNvSpPr>
            <a:spLocks noGrp="1"/>
          </p:cNvSpPr>
          <p:nvPr>
            <p:ph type="title"/>
          </p:nvPr>
        </p:nvSpPr>
        <p:spPr>
          <a:xfrm>
            <a:off x="2152650" y="386497"/>
            <a:ext cx="9296400" cy="856397"/>
          </a:xfrm>
          <a:solidFill>
            <a:srgbClr val="FFFF00"/>
          </a:solidFill>
        </p:spPr>
        <p:txBody>
          <a:bodyPr>
            <a:normAutofit/>
          </a:bodyPr>
          <a:lstStyle/>
          <a:p>
            <a:pPr algn="ctr"/>
            <a:r>
              <a:rPr lang="vi-VN" b="1" dirty="0"/>
              <a:t>3. Tính toán</a:t>
            </a:r>
            <a:r>
              <a:rPr lang="en-GB" b="1" dirty="0"/>
              <a:t>, </a:t>
            </a:r>
            <a:r>
              <a:rPr lang="en-GB" b="1" dirty="0" err="1">
                <a:latin typeface="Times New Roman" panose="02020603050405020304" pitchFamily="18" charset="0"/>
                <a:cs typeface="Times New Roman" panose="02020603050405020304" pitchFamily="18" charset="0"/>
              </a:rPr>
              <a:t>lựa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chọn</a:t>
            </a:r>
            <a:r>
              <a:rPr lang="en-GB" b="1" dirty="0">
                <a:latin typeface="Times New Roman" panose="02020603050405020304" pitchFamily="18" charset="0"/>
                <a:cs typeface="Times New Roman" panose="02020603050405020304" pitchFamily="18" charset="0"/>
              </a:rPr>
              <a:t> </a:t>
            </a:r>
            <a:r>
              <a:rPr lang="vi-VN" b="1" dirty="0"/>
              <a:t>pin mặt </a:t>
            </a:r>
            <a:r>
              <a:rPr lang="vi-VN" b="1" dirty="0" smtClean="0"/>
              <a:t>trời</a:t>
            </a:r>
            <a:endParaRPr lang="en-US" dirty="0"/>
          </a:p>
        </p:txBody>
      </p:sp>
      <p:sp>
        <p:nvSpPr>
          <p:cNvPr id="3" name="Content Placeholder 2">
            <a:extLst>
              <a:ext uri="{FF2B5EF4-FFF2-40B4-BE49-F238E27FC236}">
                <a16:creationId xmlns:a16="http://schemas.microsoft.com/office/drawing/2014/main" xmlns="" id="{292B269A-17FB-45D9-A0B8-85E4B4D9D0EC}"/>
              </a:ext>
            </a:extLst>
          </p:cNvPr>
          <p:cNvSpPr>
            <a:spLocks noGrp="1"/>
          </p:cNvSpPr>
          <p:nvPr>
            <p:ph idx="1"/>
          </p:nvPr>
        </p:nvSpPr>
        <p:spPr>
          <a:xfrm>
            <a:off x="838199" y="1221521"/>
            <a:ext cx="5261019" cy="4784643"/>
          </a:xfrm>
        </p:spPr>
        <p:txBody>
          <a:bodyPr>
            <a:noAutofit/>
          </a:bodyPr>
          <a:lstStyle/>
          <a:p>
            <a:pPr marL="0" indent="0">
              <a:buNone/>
            </a:pPr>
            <a:r>
              <a:rPr lang="en-GB" sz="2400" b="1" dirty="0" err="1" smtClean="0">
                <a:latin typeface="Times New Roman" panose="02020603050405020304" pitchFamily="18" charset="0"/>
                <a:cs typeface="Times New Roman" panose="02020603050405020304" pitchFamily="18" charset="0"/>
              </a:rPr>
              <a:t>Thử</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nghiệm</a:t>
            </a:r>
            <a:r>
              <a:rPr lang="en-GB" sz="2400" b="1" dirty="0" smtClean="0">
                <a:latin typeface="Times New Roman" panose="02020603050405020304" pitchFamily="18" charset="0"/>
                <a:cs typeface="Times New Roman" panose="02020603050405020304" pitchFamily="18" charset="0"/>
              </a:rPr>
              <a:t> pin </a:t>
            </a:r>
            <a:r>
              <a:rPr lang="en-GB" sz="2400" b="1" dirty="0" err="1" smtClean="0">
                <a:latin typeface="Times New Roman" panose="02020603050405020304" pitchFamily="18" charset="0"/>
                <a:cs typeface="Times New Roman" panose="02020603050405020304" pitchFamily="18" charset="0"/>
              </a:rPr>
              <a:t>mặt</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trời</a:t>
            </a:r>
            <a:endParaRPr lang="en-GB" sz="2400" b="1" dirty="0" smtClean="0">
              <a:latin typeface="Times New Roman" panose="02020603050405020304" pitchFamily="18" charset="0"/>
              <a:cs typeface="Times New Roman" panose="02020603050405020304" pitchFamily="18" charset="0"/>
            </a:endParaRPr>
          </a:p>
          <a:p>
            <a:pPr marL="0" indent="0">
              <a:buNone/>
            </a:pPr>
            <a:r>
              <a:rPr lang="en-GB" sz="2400" dirty="0" err="1" smtClean="0">
                <a:latin typeface="Times New Roman" panose="02020603050405020304" pitchFamily="18" charset="0"/>
                <a:cs typeface="Times New Roman" panose="02020603050405020304" pitchFamily="18" charset="0"/>
              </a:rPr>
              <a:t>Thử</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nghiệm</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áp</a:t>
            </a:r>
            <a:endParaRPr lang="en-GB" sz="2400" dirty="0" smtClean="0">
              <a:latin typeface="Times New Roman" panose="02020603050405020304" pitchFamily="18" charset="0"/>
              <a:cs typeface="Times New Roman" panose="02020603050405020304" pitchFamily="18" charset="0"/>
            </a:endParaRPr>
          </a:p>
          <a:p>
            <a:pPr marL="0" indent="0">
              <a:buNone/>
            </a:pPr>
            <a:r>
              <a:rPr lang="en-GB" sz="2400" dirty="0" err="1" smtClean="0">
                <a:latin typeface="Times New Roman" panose="02020603050405020304" pitchFamily="18" charset="0"/>
                <a:cs typeface="Times New Roman" panose="02020603050405020304" pitchFamily="18" charset="0"/>
              </a:rPr>
              <a:t>Tăng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trở</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lên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rất</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lớn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và</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thậm</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chí</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để</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hở</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mạch</a:t>
            </a:r>
            <a:r>
              <a:rPr lang="en-GB" sz="2400" dirty="0" smtClean="0">
                <a:latin typeface="Times New Roman" panose="02020603050405020304" pitchFamily="18" charset="0"/>
                <a:cs typeface="Times New Roman" panose="02020603050405020304" pitchFamily="18" charset="0"/>
              </a:rPr>
              <a:t> ta </a:t>
            </a:r>
            <a:r>
              <a:rPr lang="en-GB" sz="2400" dirty="0" err="1" smtClean="0">
                <a:latin typeface="Times New Roman" panose="02020603050405020304" pitchFamily="18" charset="0"/>
                <a:cs typeface="Times New Roman" panose="02020603050405020304" pitchFamily="18" charset="0"/>
              </a:rPr>
              <a:t>có</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được</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áp</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hở</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mạch</a:t>
            </a:r>
            <a:endParaRPr lang="en-GB" sz="2400" dirty="0" smtClean="0">
              <a:latin typeface="Times New Roman" panose="02020603050405020304" pitchFamily="18" charset="0"/>
              <a:cs typeface="Times New Roman" panose="02020603050405020304" pitchFamily="18" charset="0"/>
            </a:endParaRPr>
          </a:p>
          <a:p>
            <a:pPr marL="0" indent="0">
              <a:buNone/>
            </a:pPr>
            <a:r>
              <a:rPr lang="en-GB" sz="2400" dirty="0" err="1" smtClean="0">
                <a:latin typeface="Times New Roman" panose="02020603050405020304" pitchFamily="18" charset="0"/>
                <a:cs typeface="Times New Roman" panose="02020603050405020304" pitchFamily="18" charset="0"/>
              </a:rPr>
              <a:t>Có</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thể</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dựng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lại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đặc</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tính</a:t>
            </a:r>
            <a:r>
              <a:rPr lang="en-GB" sz="2400" dirty="0" smtClean="0">
                <a:latin typeface="Times New Roman" panose="02020603050405020304" pitchFamily="18" charset="0"/>
                <a:cs typeface="Times New Roman" panose="02020603050405020304" pitchFamily="18" charset="0"/>
              </a:rPr>
              <a:t> I(V) </a:t>
            </a:r>
            <a:r>
              <a:rPr lang="en-GB" sz="2400" dirty="0" err="1" smtClean="0">
                <a:latin typeface="Times New Roman" panose="02020603050405020304" pitchFamily="18" charset="0"/>
                <a:cs typeface="Times New Roman" panose="02020603050405020304" pitchFamily="18" charset="0"/>
              </a:rPr>
              <a:t>của</a:t>
            </a:r>
            <a:r>
              <a:rPr lang="en-GB" sz="2400" dirty="0" smtClean="0">
                <a:latin typeface="Times New Roman" panose="02020603050405020304" pitchFamily="18" charset="0"/>
                <a:cs typeface="Times New Roman" panose="02020603050405020304" pitchFamily="18" charset="0"/>
              </a:rPr>
              <a:t> Pin MT</a:t>
            </a:r>
          </a:p>
        </p:txBody>
      </p:sp>
      <p:grpSp>
        <p:nvGrpSpPr>
          <p:cNvPr id="4" name="Group 3"/>
          <p:cNvGrpSpPr/>
          <p:nvPr/>
        </p:nvGrpSpPr>
        <p:grpSpPr>
          <a:xfrm>
            <a:off x="6291712" y="1411127"/>
            <a:ext cx="5273040" cy="1760701"/>
            <a:chOff x="0" y="0"/>
            <a:chExt cx="5273518" cy="1760701"/>
          </a:xfrm>
        </p:grpSpPr>
        <p:grpSp>
          <p:nvGrpSpPr>
            <p:cNvPr id="5" name="Group 4"/>
            <p:cNvGrpSpPr/>
            <p:nvPr/>
          </p:nvGrpSpPr>
          <p:grpSpPr>
            <a:xfrm>
              <a:off x="0" y="0"/>
              <a:ext cx="5273518" cy="1760701"/>
              <a:chOff x="0" y="0"/>
              <a:chExt cx="5273518" cy="176070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92350" cy="1756410"/>
              </a:xfrm>
              <a:prstGeom prst="rect">
                <a:avLst/>
              </a:prstGeom>
            </p:spPr>
          </p:pic>
          <p:grpSp>
            <p:nvGrpSpPr>
              <p:cNvPr id="8" name="Group 7"/>
              <p:cNvGrpSpPr/>
              <p:nvPr/>
            </p:nvGrpSpPr>
            <p:grpSpPr>
              <a:xfrm>
                <a:off x="2465784" y="494356"/>
                <a:ext cx="2807734" cy="1187828"/>
                <a:chOff x="-405422" y="117695"/>
                <a:chExt cx="2807734" cy="1187828"/>
              </a:xfrm>
            </p:grpSpPr>
            <p:sp>
              <p:nvSpPr>
                <p:cNvPr id="18" name="Oval 17"/>
                <p:cNvSpPr/>
                <p:nvPr/>
              </p:nvSpPr>
              <p:spPr>
                <a:xfrm>
                  <a:off x="0" y="117695"/>
                  <a:ext cx="407406" cy="416460"/>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Text Box 3"/>
                <p:cNvSpPr txBox="1"/>
                <p:nvPr/>
              </p:nvSpPr>
              <p:spPr>
                <a:xfrm>
                  <a:off x="-405422" y="140129"/>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dirty="0">
                      <a:solidFill>
                        <a:srgbClr val="000000"/>
                      </a:solidFill>
                      <a:effectLst/>
                      <a:latin typeface="Times New Roman" panose="02020603050405020304" pitchFamily="18" charset="0"/>
                      <a:ea typeface="Calibri" panose="020F0502020204030204" pitchFamily="34" charset="0"/>
                    </a:rPr>
                    <a:t>A</a:t>
                  </a:r>
                </a:p>
              </p:txBody>
            </p:sp>
            <p:sp>
              <p:nvSpPr>
                <p:cNvPr id="20" name="Text Box 23"/>
                <p:cNvSpPr txBox="1"/>
                <p:nvPr/>
              </p:nvSpPr>
              <p:spPr>
                <a:xfrm>
                  <a:off x="1334003" y="563139"/>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a:solidFill>
                        <a:srgbClr val="000000"/>
                      </a:solidFill>
                      <a:effectLst/>
                      <a:latin typeface="Times New Roman" panose="02020603050405020304" pitchFamily="18" charset="0"/>
                      <a:ea typeface="Calibri" panose="020F0502020204030204" pitchFamily="34" charset="0"/>
                    </a:rPr>
                    <a:t>R</a:t>
                  </a:r>
                </a:p>
              </p:txBody>
            </p:sp>
          </p:grpSp>
          <p:grpSp>
            <p:nvGrpSpPr>
              <p:cNvPr id="9" name="Group 8"/>
              <p:cNvGrpSpPr/>
              <p:nvPr/>
            </p:nvGrpSpPr>
            <p:grpSpPr>
              <a:xfrm>
                <a:off x="3243686" y="970606"/>
                <a:ext cx="1068309" cy="790095"/>
                <a:chOff x="-408570" y="117695"/>
                <a:chExt cx="1068309" cy="790095"/>
              </a:xfrm>
            </p:grpSpPr>
            <p:sp>
              <p:nvSpPr>
                <p:cNvPr id="16" name="Oval 15"/>
                <p:cNvSpPr/>
                <p:nvPr/>
              </p:nvSpPr>
              <p:spPr>
                <a:xfrm>
                  <a:off x="0" y="117695"/>
                  <a:ext cx="407406" cy="416460"/>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 Box 8"/>
                <p:cNvSpPr txBox="1"/>
                <p:nvPr/>
              </p:nvSpPr>
              <p:spPr>
                <a:xfrm>
                  <a:off x="-408570" y="165406"/>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dirty="0">
                      <a:solidFill>
                        <a:srgbClr val="000000"/>
                      </a:solidFill>
                      <a:effectLst/>
                      <a:latin typeface="Times New Roman" panose="02020603050405020304" pitchFamily="18" charset="0"/>
                      <a:ea typeface="Calibri" panose="020F0502020204030204" pitchFamily="34" charset="0"/>
                    </a:rPr>
                    <a:t>V</a:t>
                  </a:r>
                </a:p>
              </p:txBody>
            </p:sp>
          </p:grpSp>
          <p:cxnSp>
            <p:nvCxnSpPr>
              <p:cNvPr id="10" name="Straight Connector 9"/>
              <p:cNvCxnSpPr/>
              <p:nvPr/>
            </p:nvCxnSpPr>
            <p:spPr>
              <a:xfrm>
                <a:off x="2190750" y="698500"/>
                <a:ext cx="678919"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21200" y="933450"/>
                <a:ext cx="190500" cy="46355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Freeform 11"/>
              <p:cNvSpPr/>
              <p:nvPr/>
            </p:nvSpPr>
            <p:spPr>
              <a:xfrm>
                <a:off x="3276600" y="698500"/>
                <a:ext cx="1346200" cy="234950"/>
              </a:xfrm>
              <a:custGeom>
                <a:avLst/>
                <a:gdLst>
                  <a:gd name="connsiteX0" fmla="*/ 0 w 1346200"/>
                  <a:gd name="connsiteY0" fmla="*/ 0 h 336550"/>
                  <a:gd name="connsiteX1" fmla="*/ 1346200 w 1346200"/>
                  <a:gd name="connsiteY1" fmla="*/ 0 h 336550"/>
                  <a:gd name="connsiteX2" fmla="*/ 1346200 w 1346200"/>
                  <a:gd name="connsiteY2" fmla="*/ 336550 h 336550"/>
                  <a:gd name="connsiteX3" fmla="*/ 1333500 w 1346200"/>
                  <a:gd name="connsiteY3" fmla="*/ 336550 h 336550"/>
                </a:gdLst>
                <a:ahLst/>
                <a:cxnLst>
                  <a:cxn ang="0">
                    <a:pos x="connsiteX0" y="connsiteY0"/>
                  </a:cxn>
                  <a:cxn ang="0">
                    <a:pos x="connsiteX1" y="connsiteY1"/>
                  </a:cxn>
                  <a:cxn ang="0">
                    <a:pos x="connsiteX2" y="connsiteY2"/>
                  </a:cxn>
                  <a:cxn ang="0">
                    <a:pos x="connsiteX3" y="connsiteY3"/>
                  </a:cxn>
                </a:cxnLst>
                <a:rect l="l" t="t" r="r" b="b"/>
                <a:pathLst>
                  <a:path w="1346200" h="336550">
                    <a:moveTo>
                      <a:pt x="0" y="0"/>
                    </a:moveTo>
                    <a:lnTo>
                      <a:pt x="1346200" y="0"/>
                    </a:lnTo>
                    <a:lnTo>
                      <a:pt x="1346200" y="336550"/>
                    </a:lnTo>
                    <a:lnTo>
                      <a:pt x="1333500" y="336550"/>
                    </a:lnTo>
                  </a:path>
                </a:pathLst>
              </a:cu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Freeform 12"/>
              <p:cNvSpPr/>
              <p:nvPr/>
            </p:nvSpPr>
            <p:spPr>
              <a:xfrm flipV="1">
                <a:off x="1784350" y="1384300"/>
                <a:ext cx="2838450" cy="251275"/>
              </a:xfrm>
              <a:custGeom>
                <a:avLst/>
                <a:gdLst>
                  <a:gd name="connsiteX0" fmla="*/ 0 w 1346200"/>
                  <a:gd name="connsiteY0" fmla="*/ 0 h 336550"/>
                  <a:gd name="connsiteX1" fmla="*/ 1346200 w 1346200"/>
                  <a:gd name="connsiteY1" fmla="*/ 0 h 336550"/>
                  <a:gd name="connsiteX2" fmla="*/ 1346200 w 1346200"/>
                  <a:gd name="connsiteY2" fmla="*/ 336550 h 336550"/>
                  <a:gd name="connsiteX3" fmla="*/ 1333500 w 1346200"/>
                  <a:gd name="connsiteY3" fmla="*/ 336550 h 336550"/>
                </a:gdLst>
                <a:ahLst/>
                <a:cxnLst>
                  <a:cxn ang="0">
                    <a:pos x="connsiteX0" y="connsiteY0"/>
                  </a:cxn>
                  <a:cxn ang="0">
                    <a:pos x="connsiteX1" y="connsiteY1"/>
                  </a:cxn>
                  <a:cxn ang="0">
                    <a:pos x="connsiteX2" y="connsiteY2"/>
                  </a:cxn>
                  <a:cxn ang="0">
                    <a:pos x="connsiteX3" y="connsiteY3"/>
                  </a:cxn>
                </a:cxnLst>
                <a:rect l="l" t="t" r="r" b="b"/>
                <a:pathLst>
                  <a:path w="1346200" h="336550">
                    <a:moveTo>
                      <a:pt x="0" y="0"/>
                    </a:moveTo>
                    <a:lnTo>
                      <a:pt x="1346200" y="0"/>
                    </a:lnTo>
                    <a:lnTo>
                      <a:pt x="1346200" y="336550"/>
                    </a:lnTo>
                    <a:lnTo>
                      <a:pt x="1333500" y="336550"/>
                    </a:lnTo>
                  </a:path>
                </a:pathLst>
              </a:cu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4" name="Straight Connector 13"/>
              <p:cNvCxnSpPr/>
              <p:nvPr/>
            </p:nvCxnSpPr>
            <p:spPr>
              <a:xfrm flipV="1">
                <a:off x="3867150" y="711200"/>
                <a:ext cx="0" cy="2594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48100" y="1397000"/>
                <a:ext cx="0" cy="2594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6" name="Freeform 5"/>
            <p:cNvSpPr/>
            <p:nvPr/>
          </p:nvSpPr>
          <p:spPr>
            <a:xfrm>
              <a:off x="4337050" y="685800"/>
              <a:ext cx="183740" cy="495300"/>
            </a:xfrm>
            <a:custGeom>
              <a:avLst/>
              <a:gdLst>
                <a:gd name="connsiteX0" fmla="*/ 0 w 184150"/>
                <a:gd name="connsiteY0" fmla="*/ 0 h 368300"/>
                <a:gd name="connsiteX1" fmla="*/ 0 w 184150"/>
                <a:gd name="connsiteY1" fmla="*/ 368300 h 368300"/>
                <a:gd name="connsiteX2" fmla="*/ 184150 w 184150"/>
                <a:gd name="connsiteY2" fmla="*/ 368300 h 368300"/>
                <a:gd name="connsiteX3" fmla="*/ 184150 w 184150"/>
                <a:gd name="connsiteY3" fmla="*/ 355600 h 368300"/>
                <a:gd name="connsiteX0" fmla="*/ 0 w 223879"/>
                <a:gd name="connsiteY0" fmla="*/ 0 h 368300"/>
                <a:gd name="connsiteX1" fmla="*/ 0 w 223879"/>
                <a:gd name="connsiteY1" fmla="*/ 368300 h 368300"/>
                <a:gd name="connsiteX2" fmla="*/ 184150 w 223879"/>
                <a:gd name="connsiteY2" fmla="*/ 368300 h 368300"/>
                <a:gd name="connsiteX3" fmla="*/ 223879 w 223879"/>
                <a:gd name="connsiteY3" fmla="*/ 355600 h 368300"/>
                <a:gd name="connsiteX0" fmla="*/ 0 w 224416"/>
                <a:gd name="connsiteY0" fmla="*/ 0 h 393700"/>
                <a:gd name="connsiteX1" fmla="*/ 0 w 224416"/>
                <a:gd name="connsiteY1" fmla="*/ 368300 h 393700"/>
                <a:gd name="connsiteX2" fmla="*/ 184150 w 224416"/>
                <a:gd name="connsiteY2" fmla="*/ 368300 h 393700"/>
                <a:gd name="connsiteX3" fmla="*/ 224416 w 224416"/>
                <a:gd name="connsiteY3" fmla="*/ 393700 h 393700"/>
                <a:gd name="connsiteX0" fmla="*/ 0 w 224953"/>
                <a:gd name="connsiteY0" fmla="*/ 0 h 368300"/>
                <a:gd name="connsiteX1" fmla="*/ 0 w 224953"/>
                <a:gd name="connsiteY1" fmla="*/ 368300 h 368300"/>
                <a:gd name="connsiteX2" fmla="*/ 184150 w 224953"/>
                <a:gd name="connsiteY2" fmla="*/ 368300 h 368300"/>
                <a:gd name="connsiteX3" fmla="*/ 224953 w 224953"/>
                <a:gd name="connsiteY3" fmla="*/ 361950 h 368300"/>
              </a:gdLst>
              <a:ahLst/>
              <a:cxnLst>
                <a:cxn ang="0">
                  <a:pos x="connsiteX0" y="connsiteY0"/>
                </a:cxn>
                <a:cxn ang="0">
                  <a:pos x="connsiteX1" y="connsiteY1"/>
                </a:cxn>
                <a:cxn ang="0">
                  <a:pos x="connsiteX2" y="connsiteY2"/>
                </a:cxn>
                <a:cxn ang="0">
                  <a:pos x="connsiteX3" y="connsiteY3"/>
                </a:cxn>
              </a:cxnLst>
              <a:rect l="l" t="t" r="r" b="b"/>
              <a:pathLst>
                <a:path w="224953" h="368300">
                  <a:moveTo>
                    <a:pt x="0" y="0"/>
                  </a:moveTo>
                  <a:lnTo>
                    <a:pt x="0" y="368300"/>
                  </a:lnTo>
                  <a:lnTo>
                    <a:pt x="184150" y="368300"/>
                  </a:lnTo>
                  <a:lnTo>
                    <a:pt x="224953" y="361950"/>
                  </a:lnTo>
                </a:path>
              </a:pathLst>
            </a:custGeom>
            <a:noFill/>
            <a:ln w="19050">
              <a:solidFill>
                <a:schemeClr val="tx1">
                  <a:lumMod val="95000"/>
                  <a:lumOff val="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188400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1B9BB-D2AE-4415-B398-F2AD1D981748}"/>
              </a:ext>
            </a:extLst>
          </p:cNvPr>
          <p:cNvSpPr>
            <a:spLocks noGrp="1"/>
          </p:cNvSpPr>
          <p:nvPr>
            <p:ph type="title"/>
          </p:nvPr>
        </p:nvSpPr>
        <p:spPr>
          <a:xfrm>
            <a:off x="2152650" y="386497"/>
            <a:ext cx="9296400" cy="856397"/>
          </a:xfrm>
          <a:solidFill>
            <a:srgbClr val="FFFF00"/>
          </a:solidFill>
        </p:spPr>
        <p:txBody>
          <a:bodyPr>
            <a:normAutofit/>
          </a:bodyPr>
          <a:lstStyle/>
          <a:p>
            <a:pPr algn="ctr"/>
            <a:r>
              <a:rPr lang="vi-VN" b="1" dirty="0"/>
              <a:t>3. Tính toán</a:t>
            </a:r>
            <a:r>
              <a:rPr lang="en-GB" b="1" dirty="0"/>
              <a:t>, </a:t>
            </a:r>
            <a:r>
              <a:rPr lang="en-GB" b="1" dirty="0" err="1">
                <a:latin typeface="Times New Roman" panose="02020603050405020304" pitchFamily="18" charset="0"/>
                <a:cs typeface="Times New Roman" panose="02020603050405020304" pitchFamily="18" charset="0"/>
              </a:rPr>
              <a:t>lựa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chọn</a:t>
            </a:r>
            <a:r>
              <a:rPr lang="en-GB" b="1" dirty="0">
                <a:latin typeface="Times New Roman" panose="02020603050405020304" pitchFamily="18" charset="0"/>
                <a:cs typeface="Times New Roman" panose="02020603050405020304" pitchFamily="18" charset="0"/>
              </a:rPr>
              <a:t> </a:t>
            </a:r>
            <a:r>
              <a:rPr lang="vi-VN" b="1" dirty="0"/>
              <a:t>pin mặt </a:t>
            </a:r>
            <a:r>
              <a:rPr lang="vi-VN" b="1" dirty="0" smtClean="0"/>
              <a:t>trời</a:t>
            </a:r>
            <a:endParaRPr lang="en-US" dirty="0"/>
          </a:p>
        </p:txBody>
      </p:sp>
      <p:sp>
        <p:nvSpPr>
          <p:cNvPr id="3" name="Content Placeholder 2">
            <a:extLst>
              <a:ext uri="{FF2B5EF4-FFF2-40B4-BE49-F238E27FC236}">
                <a16:creationId xmlns:a16="http://schemas.microsoft.com/office/drawing/2014/main" xmlns="" id="{292B269A-17FB-45D9-A0B8-85E4B4D9D0EC}"/>
              </a:ext>
            </a:extLst>
          </p:cNvPr>
          <p:cNvSpPr>
            <a:spLocks noGrp="1"/>
          </p:cNvSpPr>
          <p:nvPr>
            <p:ph idx="1"/>
          </p:nvPr>
        </p:nvSpPr>
        <p:spPr>
          <a:xfrm>
            <a:off x="838199" y="1221521"/>
            <a:ext cx="5115485" cy="4447759"/>
          </a:xfrm>
        </p:spPr>
        <p:txBody>
          <a:bodyPr>
            <a:noAutofit/>
          </a:bodyPr>
          <a:lstStyle/>
          <a:p>
            <a:pPr marL="0" indent="0">
              <a:buNone/>
            </a:pPr>
            <a:r>
              <a:rPr lang="en-GB" sz="2400" b="1" dirty="0" err="1" smtClean="0">
                <a:latin typeface="Times New Roman" panose="02020603050405020304" pitchFamily="18" charset="0"/>
                <a:cs typeface="Times New Roman" panose="02020603050405020304" pitchFamily="18" charset="0"/>
              </a:rPr>
              <a:t>Thử</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nghiệm</a:t>
            </a:r>
            <a:r>
              <a:rPr lang="en-GB" sz="2400" b="1" dirty="0" smtClean="0">
                <a:latin typeface="Times New Roman" panose="02020603050405020304" pitchFamily="18" charset="0"/>
                <a:cs typeface="Times New Roman" panose="02020603050405020304" pitchFamily="18" charset="0"/>
              </a:rPr>
              <a:t> pin </a:t>
            </a:r>
            <a:r>
              <a:rPr lang="en-GB" sz="2400" b="1" dirty="0" err="1" smtClean="0">
                <a:latin typeface="Times New Roman" panose="02020603050405020304" pitchFamily="18" charset="0"/>
                <a:cs typeface="Times New Roman" panose="02020603050405020304" pitchFamily="18" charset="0"/>
              </a:rPr>
              <a:t>mặt</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trời</a:t>
            </a:r>
            <a:endParaRPr lang="en-GB" sz="2400" b="1" dirty="0" smtClean="0">
              <a:latin typeface="Times New Roman" panose="02020603050405020304" pitchFamily="18" charset="0"/>
              <a:cs typeface="Times New Roman" panose="02020603050405020304" pitchFamily="18" charset="0"/>
            </a:endParaRPr>
          </a:p>
          <a:p>
            <a:pPr marL="0" indent="0">
              <a:buNone/>
            </a:pPr>
            <a:r>
              <a:rPr lang="en-GB" sz="2400" dirty="0" err="1" smtClean="0">
                <a:latin typeface="Times New Roman" panose="02020603050405020304" pitchFamily="18" charset="0"/>
                <a:cs typeface="Times New Roman" panose="02020603050405020304" pitchFamily="18" charset="0"/>
              </a:rPr>
              <a:t>Thử</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nghiệm</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công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suất</a:t>
            </a:r>
            <a:endParaRPr lang="en-GB" sz="2400" dirty="0" smtClean="0">
              <a:latin typeface="Times New Roman" panose="02020603050405020304" pitchFamily="18" charset="0"/>
              <a:cs typeface="Times New Roman" panose="02020603050405020304" pitchFamily="18" charset="0"/>
            </a:endParaRPr>
          </a:p>
          <a:p>
            <a:pPr marL="0" indent="0">
              <a:buNone/>
            </a:pPr>
            <a:r>
              <a:rPr lang="en-GB" sz="2400" dirty="0" err="1" smtClean="0">
                <a:latin typeface="Times New Roman" panose="02020603050405020304" pitchFamily="18" charset="0"/>
                <a:cs typeface="Times New Roman" panose="02020603050405020304" pitchFamily="18" charset="0"/>
              </a:rPr>
              <a:t>Cũng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vẫn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sơ</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đồ</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thử</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nghiệm</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trên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đo</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được</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công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suất</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của</a:t>
            </a:r>
            <a:r>
              <a:rPr lang="en-GB" sz="2400" dirty="0" smtClean="0">
                <a:latin typeface="Times New Roman" panose="02020603050405020304" pitchFamily="18" charset="0"/>
                <a:cs typeface="Times New Roman" panose="02020603050405020304" pitchFamily="18" charset="0"/>
              </a:rPr>
              <a:t> pin MT</a:t>
            </a:r>
          </a:p>
        </p:txBody>
      </p:sp>
      <p:grpSp>
        <p:nvGrpSpPr>
          <p:cNvPr id="4" name="Group 3"/>
          <p:cNvGrpSpPr/>
          <p:nvPr/>
        </p:nvGrpSpPr>
        <p:grpSpPr>
          <a:xfrm>
            <a:off x="6291712" y="1411127"/>
            <a:ext cx="5273040" cy="1760701"/>
            <a:chOff x="0" y="0"/>
            <a:chExt cx="5273518" cy="1760701"/>
          </a:xfrm>
        </p:grpSpPr>
        <p:grpSp>
          <p:nvGrpSpPr>
            <p:cNvPr id="5" name="Group 4"/>
            <p:cNvGrpSpPr/>
            <p:nvPr/>
          </p:nvGrpSpPr>
          <p:grpSpPr>
            <a:xfrm>
              <a:off x="0" y="0"/>
              <a:ext cx="5273518" cy="1760701"/>
              <a:chOff x="0" y="0"/>
              <a:chExt cx="5273518" cy="176070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92350" cy="1756410"/>
              </a:xfrm>
              <a:prstGeom prst="rect">
                <a:avLst/>
              </a:prstGeom>
            </p:spPr>
          </p:pic>
          <p:grpSp>
            <p:nvGrpSpPr>
              <p:cNvPr id="8" name="Group 7"/>
              <p:cNvGrpSpPr/>
              <p:nvPr/>
            </p:nvGrpSpPr>
            <p:grpSpPr>
              <a:xfrm>
                <a:off x="2465784" y="494356"/>
                <a:ext cx="2807734" cy="1187828"/>
                <a:chOff x="-405422" y="117695"/>
                <a:chExt cx="2807734" cy="1187828"/>
              </a:xfrm>
            </p:grpSpPr>
            <p:sp>
              <p:nvSpPr>
                <p:cNvPr id="18" name="Oval 17"/>
                <p:cNvSpPr/>
                <p:nvPr/>
              </p:nvSpPr>
              <p:spPr>
                <a:xfrm>
                  <a:off x="0" y="117695"/>
                  <a:ext cx="407406" cy="416460"/>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Text Box 3"/>
                <p:cNvSpPr txBox="1"/>
                <p:nvPr/>
              </p:nvSpPr>
              <p:spPr>
                <a:xfrm>
                  <a:off x="-405422" y="140129"/>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dirty="0">
                      <a:solidFill>
                        <a:srgbClr val="000000"/>
                      </a:solidFill>
                      <a:effectLst/>
                      <a:latin typeface="Times New Roman" panose="02020603050405020304" pitchFamily="18" charset="0"/>
                      <a:ea typeface="Calibri" panose="020F0502020204030204" pitchFamily="34" charset="0"/>
                    </a:rPr>
                    <a:t>A</a:t>
                  </a:r>
                </a:p>
              </p:txBody>
            </p:sp>
            <p:sp>
              <p:nvSpPr>
                <p:cNvPr id="20" name="Text Box 23"/>
                <p:cNvSpPr txBox="1"/>
                <p:nvPr/>
              </p:nvSpPr>
              <p:spPr>
                <a:xfrm>
                  <a:off x="1334003" y="563139"/>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a:solidFill>
                        <a:srgbClr val="000000"/>
                      </a:solidFill>
                      <a:effectLst/>
                      <a:latin typeface="Times New Roman" panose="02020603050405020304" pitchFamily="18" charset="0"/>
                      <a:ea typeface="Calibri" panose="020F0502020204030204" pitchFamily="34" charset="0"/>
                    </a:rPr>
                    <a:t>R</a:t>
                  </a:r>
                </a:p>
              </p:txBody>
            </p:sp>
          </p:grpSp>
          <p:grpSp>
            <p:nvGrpSpPr>
              <p:cNvPr id="9" name="Group 8"/>
              <p:cNvGrpSpPr/>
              <p:nvPr/>
            </p:nvGrpSpPr>
            <p:grpSpPr>
              <a:xfrm>
                <a:off x="3243686" y="970606"/>
                <a:ext cx="1068309" cy="790095"/>
                <a:chOff x="-408570" y="117695"/>
                <a:chExt cx="1068309" cy="790095"/>
              </a:xfrm>
            </p:grpSpPr>
            <p:sp>
              <p:nvSpPr>
                <p:cNvPr id="16" name="Oval 15"/>
                <p:cNvSpPr/>
                <p:nvPr/>
              </p:nvSpPr>
              <p:spPr>
                <a:xfrm>
                  <a:off x="0" y="117695"/>
                  <a:ext cx="407406" cy="416460"/>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 Box 8"/>
                <p:cNvSpPr txBox="1"/>
                <p:nvPr/>
              </p:nvSpPr>
              <p:spPr>
                <a:xfrm>
                  <a:off x="-408570" y="165406"/>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dirty="0">
                      <a:solidFill>
                        <a:srgbClr val="000000"/>
                      </a:solidFill>
                      <a:effectLst/>
                      <a:latin typeface="Times New Roman" panose="02020603050405020304" pitchFamily="18" charset="0"/>
                      <a:ea typeface="Calibri" panose="020F0502020204030204" pitchFamily="34" charset="0"/>
                    </a:rPr>
                    <a:t>V</a:t>
                  </a:r>
                </a:p>
              </p:txBody>
            </p:sp>
          </p:grpSp>
          <p:cxnSp>
            <p:nvCxnSpPr>
              <p:cNvPr id="10" name="Straight Connector 9"/>
              <p:cNvCxnSpPr/>
              <p:nvPr/>
            </p:nvCxnSpPr>
            <p:spPr>
              <a:xfrm>
                <a:off x="2190750" y="698500"/>
                <a:ext cx="678919"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21200" y="933450"/>
                <a:ext cx="190500" cy="46355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Freeform 11"/>
              <p:cNvSpPr/>
              <p:nvPr/>
            </p:nvSpPr>
            <p:spPr>
              <a:xfrm>
                <a:off x="3276600" y="698500"/>
                <a:ext cx="1346200" cy="234950"/>
              </a:xfrm>
              <a:custGeom>
                <a:avLst/>
                <a:gdLst>
                  <a:gd name="connsiteX0" fmla="*/ 0 w 1346200"/>
                  <a:gd name="connsiteY0" fmla="*/ 0 h 336550"/>
                  <a:gd name="connsiteX1" fmla="*/ 1346200 w 1346200"/>
                  <a:gd name="connsiteY1" fmla="*/ 0 h 336550"/>
                  <a:gd name="connsiteX2" fmla="*/ 1346200 w 1346200"/>
                  <a:gd name="connsiteY2" fmla="*/ 336550 h 336550"/>
                  <a:gd name="connsiteX3" fmla="*/ 1333500 w 1346200"/>
                  <a:gd name="connsiteY3" fmla="*/ 336550 h 336550"/>
                </a:gdLst>
                <a:ahLst/>
                <a:cxnLst>
                  <a:cxn ang="0">
                    <a:pos x="connsiteX0" y="connsiteY0"/>
                  </a:cxn>
                  <a:cxn ang="0">
                    <a:pos x="connsiteX1" y="connsiteY1"/>
                  </a:cxn>
                  <a:cxn ang="0">
                    <a:pos x="connsiteX2" y="connsiteY2"/>
                  </a:cxn>
                  <a:cxn ang="0">
                    <a:pos x="connsiteX3" y="connsiteY3"/>
                  </a:cxn>
                </a:cxnLst>
                <a:rect l="l" t="t" r="r" b="b"/>
                <a:pathLst>
                  <a:path w="1346200" h="336550">
                    <a:moveTo>
                      <a:pt x="0" y="0"/>
                    </a:moveTo>
                    <a:lnTo>
                      <a:pt x="1346200" y="0"/>
                    </a:lnTo>
                    <a:lnTo>
                      <a:pt x="1346200" y="336550"/>
                    </a:lnTo>
                    <a:lnTo>
                      <a:pt x="1333500" y="336550"/>
                    </a:lnTo>
                  </a:path>
                </a:pathLst>
              </a:cu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Freeform 12"/>
              <p:cNvSpPr/>
              <p:nvPr/>
            </p:nvSpPr>
            <p:spPr>
              <a:xfrm flipV="1">
                <a:off x="1784350" y="1384300"/>
                <a:ext cx="2838450" cy="251275"/>
              </a:xfrm>
              <a:custGeom>
                <a:avLst/>
                <a:gdLst>
                  <a:gd name="connsiteX0" fmla="*/ 0 w 1346200"/>
                  <a:gd name="connsiteY0" fmla="*/ 0 h 336550"/>
                  <a:gd name="connsiteX1" fmla="*/ 1346200 w 1346200"/>
                  <a:gd name="connsiteY1" fmla="*/ 0 h 336550"/>
                  <a:gd name="connsiteX2" fmla="*/ 1346200 w 1346200"/>
                  <a:gd name="connsiteY2" fmla="*/ 336550 h 336550"/>
                  <a:gd name="connsiteX3" fmla="*/ 1333500 w 1346200"/>
                  <a:gd name="connsiteY3" fmla="*/ 336550 h 336550"/>
                </a:gdLst>
                <a:ahLst/>
                <a:cxnLst>
                  <a:cxn ang="0">
                    <a:pos x="connsiteX0" y="connsiteY0"/>
                  </a:cxn>
                  <a:cxn ang="0">
                    <a:pos x="connsiteX1" y="connsiteY1"/>
                  </a:cxn>
                  <a:cxn ang="0">
                    <a:pos x="connsiteX2" y="connsiteY2"/>
                  </a:cxn>
                  <a:cxn ang="0">
                    <a:pos x="connsiteX3" y="connsiteY3"/>
                  </a:cxn>
                </a:cxnLst>
                <a:rect l="l" t="t" r="r" b="b"/>
                <a:pathLst>
                  <a:path w="1346200" h="336550">
                    <a:moveTo>
                      <a:pt x="0" y="0"/>
                    </a:moveTo>
                    <a:lnTo>
                      <a:pt x="1346200" y="0"/>
                    </a:lnTo>
                    <a:lnTo>
                      <a:pt x="1346200" y="336550"/>
                    </a:lnTo>
                    <a:lnTo>
                      <a:pt x="1333500" y="336550"/>
                    </a:lnTo>
                  </a:path>
                </a:pathLst>
              </a:cu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4" name="Straight Connector 13"/>
              <p:cNvCxnSpPr/>
              <p:nvPr/>
            </p:nvCxnSpPr>
            <p:spPr>
              <a:xfrm flipV="1">
                <a:off x="3867150" y="711200"/>
                <a:ext cx="0" cy="2594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48100" y="1397000"/>
                <a:ext cx="0" cy="2594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6" name="Freeform 5"/>
            <p:cNvSpPr/>
            <p:nvPr/>
          </p:nvSpPr>
          <p:spPr>
            <a:xfrm>
              <a:off x="4337050" y="685800"/>
              <a:ext cx="183740" cy="495300"/>
            </a:xfrm>
            <a:custGeom>
              <a:avLst/>
              <a:gdLst>
                <a:gd name="connsiteX0" fmla="*/ 0 w 184150"/>
                <a:gd name="connsiteY0" fmla="*/ 0 h 368300"/>
                <a:gd name="connsiteX1" fmla="*/ 0 w 184150"/>
                <a:gd name="connsiteY1" fmla="*/ 368300 h 368300"/>
                <a:gd name="connsiteX2" fmla="*/ 184150 w 184150"/>
                <a:gd name="connsiteY2" fmla="*/ 368300 h 368300"/>
                <a:gd name="connsiteX3" fmla="*/ 184150 w 184150"/>
                <a:gd name="connsiteY3" fmla="*/ 355600 h 368300"/>
                <a:gd name="connsiteX0" fmla="*/ 0 w 223879"/>
                <a:gd name="connsiteY0" fmla="*/ 0 h 368300"/>
                <a:gd name="connsiteX1" fmla="*/ 0 w 223879"/>
                <a:gd name="connsiteY1" fmla="*/ 368300 h 368300"/>
                <a:gd name="connsiteX2" fmla="*/ 184150 w 223879"/>
                <a:gd name="connsiteY2" fmla="*/ 368300 h 368300"/>
                <a:gd name="connsiteX3" fmla="*/ 223879 w 223879"/>
                <a:gd name="connsiteY3" fmla="*/ 355600 h 368300"/>
                <a:gd name="connsiteX0" fmla="*/ 0 w 224416"/>
                <a:gd name="connsiteY0" fmla="*/ 0 h 393700"/>
                <a:gd name="connsiteX1" fmla="*/ 0 w 224416"/>
                <a:gd name="connsiteY1" fmla="*/ 368300 h 393700"/>
                <a:gd name="connsiteX2" fmla="*/ 184150 w 224416"/>
                <a:gd name="connsiteY2" fmla="*/ 368300 h 393700"/>
                <a:gd name="connsiteX3" fmla="*/ 224416 w 224416"/>
                <a:gd name="connsiteY3" fmla="*/ 393700 h 393700"/>
                <a:gd name="connsiteX0" fmla="*/ 0 w 224953"/>
                <a:gd name="connsiteY0" fmla="*/ 0 h 368300"/>
                <a:gd name="connsiteX1" fmla="*/ 0 w 224953"/>
                <a:gd name="connsiteY1" fmla="*/ 368300 h 368300"/>
                <a:gd name="connsiteX2" fmla="*/ 184150 w 224953"/>
                <a:gd name="connsiteY2" fmla="*/ 368300 h 368300"/>
                <a:gd name="connsiteX3" fmla="*/ 224953 w 224953"/>
                <a:gd name="connsiteY3" fmla="*/ 361950 h 368300"/>
              </a:gdLst>
              <a:ahLst/>
              <a:cxnLst>
                <a:cxn ang="0">
                  <a:pos x="connsiteX0" y="connsiteY0"/>
                </a:cxn>
                <a:cxn ang="0">
                  <a:pos x="connsiteX1" y="connsiteY1"/>
                </a:cxn>
                <a:cxn ang="0">
                  <a:pos x="connsiteX2" y="connsiteY2"/>
                </a:cxn>
                <a:cxn ang="0">
                  <a:pos x="connsiteX3" y="connsiteY3"/>
                </a:cxn>
              </a:cxnLst>
              <a:rect l="l" t="t" r="r" b="b"/>
              <a:pathLst>
                <a:path w="224953" h="368300">
                  <a:moveTo>
                    <a:pt x="0" y="0"/>
                  </a:moveTo>
                  <a:lnTo>
                    <a:pt x="0" y="368300"/>
                  </a:lnTo>
                  <a:lnTo>
                    <a:pt x="184150" y="368300"/>
                  </a:lnTo>
                  <a:lnTo>
                    <a:pt x="224953" y="361950"/>
                  </a:lnTo>
                </a:path>
              </a:pathLst>
            </a:custGeom>
            <a:noFill/>
            <a:ln w="19050">
              <a:solidFill>
                <a:schemeClr val="tx1">
                  <a:lumMod val="95000"/>
                  <a:lumOff val="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4140974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EA0DC-69E7-442F-A56A-2222176F0C02}"/>
              </a:ext>
            </a:extLst>
          </p:cNvPr>
          <p:cNvSpPr>
            <a:spLocks noGrp="1"/>
          </p:cNvSpPr>
          <p:nvPr>
            <p:ph type="title"/>
          </p:nvPr>
        </p:nvSpPr>
        <p:spPr>
          <a:xfrm>
            <a:off x="2476500" y="365126"/>
            <a:ext cx="7610475" cy="787400"/>
          </a:xfrm>
          <a:solidFill>
            <a:srgbClr val="FFFF00"/>
          </a:solidFill>
        </p:spPr>
        <p:txBody>
          <a:bodyPr/>
          <a:lstStyle/>
          <a:p>
            <a:pPr algn="ctr"/>
            <a:r>
              <a:rPr lang="en-US" b="1" dirty="0"/>
              <a:t>4</a:t>
            </a:r>
            <a:r>
              <a:rPr lang="vi-VN" b="1" dirty="0"/>
              <a:t>. </a:t>
            </a:r>
            <a:r>
              <a:rPr lang="vi-VN" b="1" dirty="0">
                <a:latin typeface="Calibri" panose="020F0502020204030204" pitchFamily="34" charset="0"/>
                <a:cs typeface="Calibri" panose="020F0502020204030204" pitchFamily="34" charset="0"/>
              </a:rPr>
              <a:t>Tính </a:t>
            </a:r>
            <a:r>
              <a:rPr lang="vi-VN" b="1" dirty="0" smtClean="0">
                <a:latin typeface="Calibri" panose="020F0502020204030204" pitchFamily="34" charset="0"/>
                <a:cs typeface="Calibri" panose="020F0502020204030204" pitchFamily="34" charset="0"/>
              </a:rPr>
              <a:t>toán</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lựa</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chọn</a:t>
            </a:r>
            <a:r>
              <a:rPr lang="en-GB" b="1" dirty="0" smtClean="0">
                <a:latin typeface="Calibri" panose="020F0502020204030204" pitchFamily="34" charset="0"/>
                <a:cs typeface="Calibri" panose="020F0502020204030204" pitchFamily="34" charset="0"/>
              </a:rPr>
              <a:t> </a:t>
            </a:r>
            <a:r>
              <a:rPr lang="vi-VN" b="1" dirty="0" smtClean="0">
                <a:latin typeface="Calibri" panose="020F0502020204030204" pitchFamily="34" charset="0"/>
                <a:cs typeface="Calibri" panose="020F0502020204030204" pitchFamily="34" charset="0"/>
              </a:rPr>
              <a:t> </a:t>
            </a:r>
            <a:r>
              <a:rPr lang="vi-VN" b="1" dirty="0">
                <a:latin typeface="Calibri" panose="020F0502020204030204" pitchFamily="34" charset="0"/>
                <a:cs typeface="Calibri" panose="020F0502020204030204" pitchFamily="34" charset="0"/>
              </a:rPr>
              <a:t>battery</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42F750FD-41CF-4365-8163-4BC7430BD2C2}"/>
              </a:ext>
            </a:extLst>
          </p:cNvPr>
          <p:cNvSpPr>
            <a:spLocks noGrp="1"/>
          </p:cNvSpPr>
          <p:nvPr>
            <p:ph idx="1"/>
          </p:nvPr>
        </p:nvSpPr>
        <p:spPr/>
        <p:txBody>
          <a:bodyPr/>
          <a:lstStyle/>
          <a:p>
            <a:r>
              <a:rPr lang="vi-VN" dirty="0"/>
              <a:t>Battery dùng cho hệ solar là loại deep-cycle. Loại này cho phép xả đến mức bình rất thấp và cho phép nạp đầy nhanh. Loại này có khả năng nạp xả rất nhiều lần ( có nhiều cycle) mà không bị hỏng bên trong, do vậy khá bền, tuổi thọ cao.</a:t>
            </a:r>
            <a:endParaRPr lang="en-US" dirty="0"/>
          </a:p>
          <a:p>
            <a:r>
              <a:rPr lang="vi-VN" dirty="0"/>
              <a:t>Có 2 phương pháp tính toán battery,</a:t>
            </a:r>
            <a:endParaRPr lang="en-US" dirty="0"/>
          </a:p>
          <a:p>
            <a:endParaRPr lang="en-US" dirty="0"/>
          </a:p>
        </p:txBody>
      </p:sp>
    </p:spTree>
    <p:extLst>
      <p:ext uri="{BB962C8B-B14F-4D97-AF65-F5344CB8AC3E}">
        <p14:creationId xmlns:p14="http://schemas.microsoft.com/office/powerpoint/2010/main" val="3900227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EA0DC-69E7-442F-A56A-2222176F0C02}"/>
              </a:ext>
            </a:extLst>
          </p:cNvPr>
          <p:cNvSpPr>
            <a:spLocks noGrp="1"/>
          </p:cNvSpPr>
          <p:nvPr>
            <p:ph type="title"/>
          </p:nvPr>
        </p:nvSpPr>
        <p:spPr>
          <a:xfrm>
            <a:off x="2100049" y="351478"/>
            <a:ext cx="7991901" cy="822230"/>
          </a:xfrm>
          <a:solidFill>
            <a:srgbClr val="FFFF00"/>
          </a:solidFill>
        </p:spPr>
        <p:txBody>
          <a:bodyPr/>
          <a:lstStyle/>
          <a:p>
            <a:pPr algn="ctr"/>
            <a:r>
              <a:rPr lang="en-US" b="1" dirty="0"/>
              <a:t>4</a:t>
            </a:r>
            <a:r>
              <a:rPr lang="vi-VN" b="1" dirty="0"/>
              <a:t>. </a:t>
            </a:r>
            <a:r>
              <a:rPr lang="vi-VN" b="1" dirty="0">
                <a:latin typeface="Calibri" panose="020F0502020204030204" pitchFamily="34" charset="0"/>
                <a:cs typeface="Calibri" panose="020F0502020204030204" pitchFamily="34" charset="0"/>
              </a:rPr>
              <a:t>Tính toán</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lựa</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chọn</a:t>
            </a:r>
            <a:r>
              <a:rPr lang="en-GB" b="1" dirty="0">
                <a:latin typeface="Calibri" panose="020F0502020204030204" pitchFamily="34" charset="0"/>
                <a:cs typeface="Calibri" panose="020F0502020204030204" pitchFamily="34" charset="0"/>
              </a:rPr>
              <a:t> </a:t>
            </a:r>
            <a:r>
              <a:rPr lang="vi-VN" b="1" dirty="0">
                <a:latin typeface="Calibri" panose="020F0502020204030204" pitchFamily="34" charset="0"/>
                <a:cs typeface="Calibri" panose="020F0502020204030204" pitchFamily="34" charset="0"/>
              </a:rPr>
              <a:t> battery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2F750FD-41CF-4365-8163-4BC7430BD2C2}"/>
                  </a:ext>
                </a:extLst>
              </p:cNvPr>
              <p:cNvSpPr>
                <a:spLocks noGrp="1"/>
              </p:cNvSpPr>
              <p:nvPr>
                <p:ph idx="1"/>
              </p:nvPr>
            </p:nvSpPr>
            <p:spPr>
              <a:xfrm>
                <a:off x="838200" y="1378226"/>
                <a:ext cx="10515600" cy="4798737"/>
              </a:xfrm>
            </p:spPr>
            <p:txBody>
              <a:bodyPr>
                <a:normAutofit fontScale="92500" lnSpcReduction="20000"/>
              </a:bodyPr>
              <a:lstStyle/>
              <a:p>
                <a:pPr marL="0" indent="0">
                  <a:buNone/>
                </a:pPr>
                <a:r>
                  <a:rPr lang="vi-VN" b="1" dirty="0"/>
                  <a:t>Cách thứ nhất</a:t>
                </a:r>
                <a:r>
                  <a:rPr lang="en-US" b="1" dirty="0"/>
                  <a:t>: </a:t>
                </a:r>
              </a:p>
              <a:p>
                <a:pPr marL="0" indent="0">
                  <a:buNone/>
                </a:pPr>
                <a:r>
                  <a:rPr lang="en-US" dirty="0"/>
                  <a:t>D</a:t>
                </a:r>
                <a:r>
                  <a:rPr lang="vi-VN" dirty="0"/>
                  <a:t>ựa vào lượng điện sản xuất được từ các tấm pin mặt trời. Dung lượng ắc quy phải chứa được =  1.5 đến 2 lần lượng điện sản xuất được mỗi ngày. Hiệu suất xả nạp của battery chỉ khoảng 70 – 80% cho nên chia số Wh do pin mặt trời sản xuất ra với 0.7 – 0.8 rồi nhân với 1.5 đến 2 lần ta có Wh của battery. Trường hợp nhu cầu sử dụng chủ yếu là ban ngày thì chỉ cần thiết kế lượng ắc quy chứa bằng lượng điện sản xuất ra từ pin mặt trời là được.</a:t>
                </a:r>
                <a:endParaRPr lang="en-US" dirty="0"/>
              </a:p>
              <a:p>
                <a:pPr marL="0" indent="0">
                  <a:buNone/>
                </a:pPr>
                <a:r>
                  <a:rPr lang="vi-VN" dirty="0"/>
                  <a:t>Wh</a:t>
                </a:r>
                <a:r>
                  <a:rPr lang="vi-VN" baseline="-25000" dirty="0"/>
                  <a:t>acquy</a:t>
                </a:r>
                <a:r>
                  <a:rPr lang="vi-VN" dirty="0"/>
                  <a:t> = (1,5-2).Wh</a:t>
                </a:r>
                <a:r>
                  <a:rPr lang="vi-VN" baseline="-25000" dirty="0"/>
                  <a:t>pin</a:t>
                </a:r>
                <a:r>
                  <a:rPr lang="vi-VN" dirty="0"/>
                  <a:t>/</a:t>
                </a:r>
                <a:r>
                  <a:rPr lang="en-US" dirty="0">
                    <a:sym typeface="Symbol" panose="05050102010706020507" pitchFamily="18" charset="2"/>
                  </a:rPr>
                  <a:t></a:t>
                </a:r>
                <a:r>
                  <a:rPr lang="vi-VN" baseline="-25000" dirty="0"/>
                  <a:t>acquy</a:t>
                </a:r>
                <a:r>
                  <a:rPr lang="en-US" dirty="0"/>
                  <a:t> = (1,5-2). </a:t>
                </a:r>
                <a:r>
                  <a:rPr lang="vi-VN" dirty="0"/>
                  <a:t>(1,3-1,5). Wh</a:t>
                </a:r>
                <a:r>
                  <a:rPr lang="vi-VN" baseline="-25000" dirty="0"/>
                  <a:t>sd</a:t>
                </a:r>
                <a:r>
                  <a:rPr lang="en-US" dirty="0"/>
                  <a:t>/</a:t>
                </a:r>
                <a:r>
                  <a:rPr lang="en-US" dirty="0">
                    <a:sym typeface="Symbol" panose="05050102010706020507" pitchFamily="18" charset="2"/>
                  </a:rPr>
                  <a:t></a:t>
                </a:r>
                <a:r>
                  <a:rPr lang="vi-VN" baseline="-25000" dirty="0"/>
                  <a:t>acquy</a:t>
                </a:r>
                <a:r>
                  <a:rPr lang="vi-VN" dirty="0"/>
                  <a:t> </a:t>
                </a:r>
                <a:endParaRPr lang="en-US" dirty="0"/>
              </a:p>
              <a:p>
                <a:pPr marL="0" indent="0">
                  <a:buNone/>
                </a:pPr>
                <a:r>
                  <a:rPr lang="en-US" dirty="0"/>
                  <a:t>  = (1,5-2). </a:t>
                </a:r>
                <a:r>
                  <a:rPr lang="fr-FR" dirty="0"/>
                  <a:t>(1,3-1,5).</a:t>
                </a:r>
                <a14:m>
                  <m:oMath xmlns:m="http://schemas.openxmlformats.org/officeDocument/2006/math">
                    <m:r>
                      <a:rPr lang="fr-FR" i="1">
                        <a:latin typeface="Cambria Math" panose="02040503050406030204" pitchFamily="18" charset="0"/>
                      </a:rPr>
                      <m:t> </m:t>
                    </m:r>
                    <m:nary>
                      <m:naryPr>
                        <m:chr m:val="∑"/>
                        <m:limLoc m:val="undOvr"/>
                        <m:ctrlPr>
                          <a:rPr lang="en-US" i="1">
                            <a:latin typeface="Cambria Math" panose="02040503050406030204" pitchFamily="18" charset="0"/>
                          </a:rPr>
                        </m:ctrlPr>
                      </m:naryPr>
                      <m:sub>
                        <m:r>
                          <a:rPr lang="vi-VN" i="1">
                            <a:latin typeface="Cambria Math" panose="02040503050406030204" pitchFamily="18" charset="0"/>
                          </a:rPr>
                          <m:t>1</m:t>
                        </m:r>
                      </m:sub>
                      <m:sup>
                        <m:r>
                          <a:rPr lang="vi-VN" i="1">
                            <a:latin typeface="Cambria Math" panose="02040503050406030204" pitchFamily="18" charset="0"/>
                          </a:rPr>
                          <m:t>𝑛</m:t>
                        </m:r>
                      </m:sup>
                      <m:e>
                        <m:sSub>
                          <m:sSubPr>
                            <m:ctrlPr>
                              <a:rPr lang="en-US" i="1">
                                <a:latin typeface="Cambria Math" panose="02040503050406030204" pitchFamily="18" charset="0"/>
                              </a:rPr>
                            </m:ctrlPr>
                          </m:sSubPr>
                          <m:e>
                            <m:r>
                              <a:rPr lang="vi-VN" i="1">
                                <a:latin typeface="Cambria Math" panose="02040503050406030204" pitchFamily="18" charset="0"/>
                              </a:rPr>
                              <m:t>𝑃</m:t>
                            </m:r>
                          </m:e>
                          <m:sub>
                            <m:r>
                              <a:rPr lang="vi-VN" i="1">
                                <a:latin typeface="Cambria Math" panose="02040503050406030204" pitchFamily="18" charset="0"/>
                              </a:rPr>
                              <m:t>𝑖</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𝑖</m:t>
                            </m:r>
                          </m:sub>
                        </m:sSub>
                      </m:e>
                    </m:nary>
                  </m:oMath>
                </a14:m>
                <a:r>
                  <a:rPr lang="fr-FR" dirty="0"/>
                  <a:t>/</a:t>
                </a:r>
                <a:r>
                  <a:rPr lang="en-US" dirty="0">
                    <a:sym typeface="Symbol" panose="05050102010706020507" pitchFamily="18" charset="2"/>
                  </a:rPr>
                  <a:t></a:t>
                </a:r>
                <a:r>
                  <a:rPr lang="vi-VN" baseline="-25000" dirty="0"/>
                  <a:t>acquy</a:t>
                </a:r>
                <a:r>
                  <a:rPr lang="fr-FR" dirty="0"/>
                  <a:t>			(5)</a:t>
                </a:r>
                <a:endParaRPr lang="en-US" dirty="0"/>
              </a:p>
              <a:p>
                <a:pPr marL="0" indent="0">
                  <a:buNone/>
                </a:pPr>
                <a:r>
                  <a:rPr lang="vi-VN" dirty="0"/>
                  <a:t>Trong hệ solar độc lập sử dụng hằng ngày, để tuổi thọ ắc quy tăng lên (gấp2, 3 lần thông thường) thì không nên cho ắc quy xả sâu, nên bảo vệ ắc quy ở ngưỡng áp trên 11V (đối với ắc quy 12V) và chuyển sang sử dụng điện lưới hoặc bù lưới.</a:t>
                </a:r>
                <a:endParaRPr lang="en-US" dirty="0"/>
              </a:p>
              <a:p>
                <a:endParaRPr lang="en-US" dirty="0"/>
              </a:p>
            </p:txBody>
          </p:sp>
        </mc:Choice>
        <mc:Fallback xmlns="">
          <p:sp>
            <p:nvSpPr>
              <p:cNvPr id="3" name="Content Placeholder 2">
                <a:extLst>
                  <a:ext uri="{FF2B5EF4-FFF2-40B4-BE49-F238E27FC236}">
                    <a16:creationId xmlns:a16="http://schemas.microsoft.com/office/drawing/2014/main" id="{42F750FD-41CF-4365-8163-4BC7430BD2C2}"/>
                  </a:ext>
                </a:extLst>
              </p:cNvPr>
              <p:cNvSpPr>
                <a:spLocks noGrp="1" noRot="1" noChangeAspect="1" noMove="1" noResize="1" noEditPoints="1" noAdjustHandles="1" noChangeArrowheads="1" noChangeShapeType="1" noTextEdit="1"/>
              </p:cNvSpPr>
              <p:nvPr>
                <p:ph idx="1"/>
              </p:nvPr>
            </p:nvSpPr>
            <p:spPr>
              <a:xfrm>
                <a:off x="838200" y="1378226"/>
                <a:ext cx="10515600" cy="4798737"/>
              </a:xfrm>
              <a:blipFill>
                <a:blip r:embed="rId2"/>
                <a:stretch>
                  <a:fillRect l="-1043" t="-3558" r="-1217"/>
                </a:stretch>
              </a:blipFill>
            </p:spPr>
            <p:txBody>
              <a:bodyPr/>
              <a:lstStyle/>
              <a:p>
                <a:r>
                  <a:rPr lang="en-US">
                    <a:noFill/>
                  </a:rPr>
                  <a:t> </a:t>
                </a:r>
              </a:p>
            </p:txBody>
          </p:sp>
        </mc:Fallback>
      </mc:AlternateContent>
    </p:spTree>
    <p:extLst>
      <p:ext uri="{BB962C8B-B14F-4D97-AF65-F5344CB8AC3E}">
        <p14:creationId xmlns:p14="http://schemas.microsoft.com/office/powerpoint/2010/main" val="1498698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EA0DC-69E7-442F-A56A-2222176F0C02}"/>
              </a:ext>
            </a:extLst>
          </p:cNvPr>
          <p:cNvSpPr>
            <a:spLocks noGrp="1"/>
          </p:cNvSpPr>
          <p:nvPr>
            <p:ph type="title"/>
          </p:nvPr>
        </p:nvSpPr>
        <p:spPr>
          <a:xfrm>
            <a:off x="2353102" y="365125"/>
            <a:ext cx="8237561" cy="880579"/>
          </a:xfrm>
          <a:solidFill>
            <a:srgbClr val="FFFF00"/>
          </a:solidFill>
        </p:spPr>
        <p:txBody>
          <a:bodyPr/>
          <a:lstStyle/>
          <a:p>
            <a:pPr algn="ctr"/>
            <a:r>
              <a:rPr lang="en-US" b="1" dirty="0"/>
              <a:t>4</a:t>
            </a:r>
            <a:r>
              <a:rPr lang="vi-VN" b="1" dirty="0"/>
              <a:t>. </a:t>
            </a:r>
            <a:r>
              <a:rPr lang="vi-VN" b="1" dirty="0">
                <a:latin typeface="Calibri" panose="020F0502020204030204" pitchFamily="34" charset="0"/>
                <a:cs typeface="Calibri" panose="020F0502020204030204" pitchFamily="34" charset="0"/>
              </a:rPr>
              <a:t>Tính toán</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lựa</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chọn</a:t>
            </a:r>
            <a:r>
              <a:rPr lang="en-GB" b="1" dirty="0">
                <a:latin typeface="Calibri" panose="020F0502020204030204" pitchFamily="34" charset="0"/>
                <a:cs typeface="Calibri" panose="020F0502020204030204" pitchFamily="34" charset="0"/>
              </a:rPr>
              <a:t> </a:t>
            </a:r>
            <a:r>
              <a:rPr lang="vi-VN" b="1" dirty="0">
                <a:latin typeface="Calibri" panose="020F0502020204030204" pitchFamily="34" charset="0"/>
                <a:cs typeface="Calibri" panose="020F0502020204030204" pitchFamily="34" charset="0"/>
              </a:rPr>
              <a:t> battery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2F750FD-41CF-4365-8163-4BC7430BD2C2}"/>
                  </a:ext>
                </a:extLst>
              </p:cNvPr>
              <p:cNvSpPr>
                <a:spLocks noGrp="1"/>
              </p:cNvSpPr>
              <p:nvPr>
                <p:ph idx="1"/>
              </p:nvPr>
            </p:nvSpPr>
            <p:spPr>
              <a:xfrm>
                <a:off x="838200" y="1245704"/>
                <a:ext cx="10515600" cy="5393635"/>
              </a:xfrm>
            </p:spPr>
            <p:txBody>
              <a:bodyPr>
                <a:normAutofit fontScale="85000" lnSpcReduction="20000"/>
              </a:bodyPr>
              <a:lstStyle/>
              <a:p>
                <a:pPr marL="0" indent="0">
                  <a:buNone/>
                </a:pPr>
                <a:r>
                  <a:rPr lang="vi-VN" b="1" dirty="0"/>
                  <a:t>Cách thứ 2 là dựa vào tải sử dụng, cụ thể như sau:</a:t>
                </a:r>
                <a:endParaRPr lang="en-US" b="1" dirty="0"/>
              </a:p>
              <a:p>
                <a:pPr marL="0" indent="0">
                  <a:buNone/>
                </a:pPr>
                <a:r>
                  <a:rPr lang="vi-VN" dirty="0"/>
                  <a:t>Tính theo điện lượng cần cung cấp cho thiết bị. Như vậy dung lượng acquy trong ngày cần có</a:t>
                </a:r>
                <a:endParaRPr lang="en-US" dirty="0"/>
              </a:p>
              <a:p>
                <a:pPr marL="0" indent="0">
                  <a:buNone/>
                </a:pPr>
                <a:r>
                  <a:rPr lang="vi-VN" dirty="0"/>
                  <a:t>AH = Wh</a:t>
                </a:r>
                <a:r>
                  <a:rPr lang="vi-VN" baseline="-25000" dirty="0"/>
                  <a:t>sd</a:t>
                </a:r>
                <a:r>
                  <a:rPr lang="vi-VN" dirty="0"/>
                  <a:t>/(</a:t>
                </a:r>
                <a:r>
                  <a:rPr lang="en-US" dirty="0">
                    <a:sym typeface="Symbol" panose="05050102010706020507" pitchFamily="18" charset="2"/>
                  </a:rPr>
                  <a:t></a:t>
                </a:r>
                <a:r>
                  <a:rPr lang="vi-VN" dirty="0"/>
                  <a:t>.K</a:t>
                </a:r>
                <a:r>
                  <a:rPr lang="vi-VN" baseline="-25000" dirty="0"/>
                  <a:t>xs</a:t>
                </a:r>
                <a:r>
                  <a:rPr lang="vi-VN" dirty="0"/>
                  <a:t>.V</a:t>
                </a:r>
                <a:r>
                  <a:rPr lang="vi-VN" baseline="-25000" dirty="0"/>
                  <a:t>acq</a:t>
                </a:r>
                <a:r>
                  <a:rPr lang="vi-VN" dirty="0"/>
                  <a:t>) = </a:t>
                </a:r>
                <a14:m>
                  <m:oMath xmlns:m="http://schemas.openxmlformats.org/officeDocument/2006/math">
                    <m:nary>
                      <m:naryPr>
                        <m:chr m:val="∑"/>
                        <m:limLoc m:val="undOvr"/>
                        <m:ctrlPr>
                          <a:rPr lang="en-US" i="1">
                            <a:latin typeface="Cambria Math" panose="02040503050406030204" pitchFamily="18" charset="0"/>
                          </a:rPr>
                        </m:ctrlPr>
                      </m:naryPr>
                      <m:sub>
                        <m:r>
                          <a:rPr lang="vi-VN" i="1">
                            <a:latin typeface="Cambria Math" panose="02040503050406030204" pitchFamily="18" charset="0"/>
                          </a:rPr>
                          <m:t>1</m:t>
                        </m:r>
                      </m:sub>
                      <m:sup>
                        <m:r>
                          <a:rPr lang="vi-VN" i="1">
                            <a:latin typeface="Cambria Math" panose="02040503050406030204" pitchFamily="18" charset="0"/>
                          </a:rPr>
                          <m:t>𝑛</m:t>
                        </m:r>
                      </m:sup>
                      <m:e>
                        <m:sSub>
                          <m:sSubPr>
                            <m:ctrlPr>
                              <a:rPr lang="en-US" i="1">
                                <a:latin typeface="Cambria Math" panose="02040503050406030204" pitchFamily="18" charset="0"/>
                              </a:rPr>
                            </m:ctrlPr>
                          </m:sSubPr>
                          <m:e>
                            <m:r>
                              <a:rPr lang="vi-VN" i="1">
                                <a:latin typeface="Cambria Math" panose="02040503050406030204" pitchFamily="18" charset="0"/>
                              </a:rPr>
                              <m:t>𝑃</m:t>
                            </m:r>
                          </m:e>
                          <m:sub>
                            <m:r>
                              <a:rPr lang="vi-VN" i="1">
                                <a:latin typeface="Cambria Math" panose="02040503050406030204" pitchFamily="18" charset="0"/>
                              </a:rPr>
                              <m:t>𝑖</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𝑖</m:t>
                            </m:r>
                          </m:sub>
                        </m:sSub>
                      </m:e>
                    </m:nary>
                  </m:oMath>
                </a14:m>
                <a:r>
                  <a:rPr lang="vi-VN" dirty="0"/>
                  <a:t>/(</a:t>
                </a:r>
                <a:r>
                  <a:rPr lang="en-US" dirty="0">
                    <a:sym typeface="Symbol" panose="05050102010706020507" pitchFamily="18" charset="2"/>
                  </a:rPr>
                  <a:t></a:t>
                </a:r>
                <a:r>
                  <a:rPr lang="vi-VN" dirty="0"/>
                  <a:t>.K</a:t>
                </a:r>
                <a:r>
                  <a:rPr lang="vi-VN" baseline="-25000" dirty="0"/>
                  <a:t>xs</a:t>
                </a:r>
                <a:r>
                  <a:rPr lang="vi-VN" dirty="0"/>
                  <a:t>.V</a:t>
                </a:r>
                <a:r>
                  <a:rPr lang="vi-VN" baseline="-25000" dirty="0"/>
                  <a:t>acq</a:t>
                </a:r>
                <a:r>
                  <a:rPr lang="vi-VN" dirty="0"/>
                  <a:t>)</a:t>
                </a:r>
                <a:endParaRPr lang="en-US" dirty="0"/>
              </a:p>
              <a:p>
                <a:pPr marL="0" indent="0">
                  <a:buNone/>
                </a:pPr>
                <a14:m>
                  <m:oMath xmlns:m="http://schemas.openxmlformats.org/officeDocument/2006/math">
                    <m:r>
                      <a:rPr lang="vi-VN" i="1">
                        <a:latin typeface="Cambria Math" panose="02040503050406030204" pitchFamily="18" charset="0"/>
                      </a:rPr>
                      <m:t>𝐴𝐻</m:t>
                    </m:r>
                    <m:r>
                      <a:rPr lang="vi-VN"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vi-VN" i="1">
                                <a:latin typeface="Cambria Math" panose="02040503050406030204" pitchFamily="18" charset="0"/>
                              </a:rPr>
                              <m:t>𝑊h</m:t>
                            </m:r>
                          </m:e>
                          <m:sub>
                            <m:r>
                              <a:rPr lang="vi-VN" i="1">
                                <a:latin typeface="Cambria Math" panose="02040503050406030204" pitchFamily="18" charset="0"/>
                              </a:rPr>
                              <m:t>𝑠𝑑</m:t>
                            </m:r>
                          </m:sub>
                        </m:sSub>
                      </m:num>
                      <m:den>
                        <m:d>
                          <m:dPr>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𝑘</m:t>
                                </m:r>
                              </m:e>
                              <m:sub>
                                <m:r>
                                  <a:rPr lang="vi-VN" i="1">
                                    <a:latin typeface="Cambria Math" panose="02040503050406030204" pitchFamily="18" charset="0"/>
                                  </a:rPr>
                                  <m:t>𝑥𝑠</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𝑈</m:t>
                                </m:r>
                              </m:e>
                              <m:sub>
                                <m:r>
                                  <a:rPr lang="vi-VN" i="1">
                                    <a:latin typeface="Cambria Math" panose="02040503050406030204" pitchFamily="18" charset="0"/>
                                  </a:rPr>
                                  <m:t>𝑎𝑐𝑞</m:t>
                                </m:r>
                              </m:sub>
                            </m:sSub>
                          </m:e>
                        </m:d>
                      </m:den>
                    </m:f>
                    <m:r>
                      <a:rPr lang="vi-VN"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 </m:t>
                        </m:r>
                        <m:nary>
                          <m:naryPr>
                            <m:chr m:val="∑"/>
                            <m:limLoc m:val="undOvr"/>
                            <m:ctrlPr>
                              <a:rPr lang="en-US" i="1">
                                <a:latin typeface="Cambria Math" panose="02040503050406030204" pitchFamily="18" charset="0"/>
                              </a:rPr>
                            </m:ctrlPr>
                          </m:naryPr>
                          <m:sub>
                            <m:r>
                              <a:rPr lang="vi-VN" i="1">
                                <a:latin typeface="Cambria Math" panose="02040503050406030204" pitchFamily="18" charset="0"/>
                              </a:rPr>
                              <m:t>1</m:t>
                            </m:r>
                          </m:sub>
                          <m:sup>
                            <m:r>
                              <a:rPr lang="vi-VN" i="1">
                                <a:latin typeface="Cambria Math" panose="02040503050406030204" pitchFamily="18" charset="0"/>
                              </a:rPr>
                              <m:t>𝑛</m:t>
                            </m:r>
                          </m:sup>
                          <m:e>
                            <m:sSub>
                              <m:sSubPr>
                                <m:ctrlPr>
                                  <a:rPr lang="en-US" i="1">
                                    <a:latin typeface="Cambria Math" panose="02040503050406030204" pitchFamily="18" charset="0"/>
                                  </a:rPr>
                                </m:ctrlPr>
                              </m:sSubPr>
                              <m:e>
                                <m:r>
                                  <a:rPr lang="vi-VN" i="1">
                                    <a:latin typeface="Cambria Math" panose="02040503050406030204" pitchFamily="18" charset="0"/>
                                  </a:rPr>
                                  <m:t>𝑃</m:t>
                                </m:r>
                              </m:e>
                              <m:sub>
                                <m:r>
                                  <a:rPr lang="vi-VN" i="1">
                                    <a:latin typeface="Cambria Math" panose="02040503050406030204" pitchFamily="18" charset="0"/>
                                  </a:rPr>
                                  <m:t>𝑖</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𝑖</m:t>
                                </m:r>
                              </m:sub>
                            </m:sSub>
                          </m:e>
                        </m:nary>
                      </m:num>
                      <m:den>
                        <m:d>
                          <m:dPr>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𝑘</m:t>
                                </m:r>
                              </m:e>
                              <m:sub>
                                <m:r>
                                  <a:rPr lang="vi-VN" i="1">
                                    <a:latin typeface="Cambria Math" panose="02040503050406030204" pitchFamily="18" charset="0"/>
                                  </a:rPr>
                                  <m:t>𝑥𝑠</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𝑈</m:t>
                                </m:r>
                              </m:e>
                              <m:sub>
                                <m:r>
                                  <a:rPr lang="vi-VN" i="1">
                                    <a:latin typeface="Cambria Math" panose="02040503050406030204" pitchFamily="18" charset="0"/>
                                  </a:rPr>
                                  <m:t>𝑎𝑐𝑞</m:t>
                                </m:r>
                              </m:sub>
                            </m:sSub>
                          </m:e>
                        </m:d>
                      </m:den>
                    </m:f>
                  </m:oMath>
                </a14:m>
                <a:r>
                  <a:rPr lang="vi-VN" dirty="0"/>
                  <a:t> 				(6)</a:t>
                </a:r>
                <a:endParaRPr lang="en-US" dirty="0"/>
              </a:p>
              <a:p>
                <a:pPr marL="0" indent="0">
                  <a:buNone/>
                </a:pPr>
                <a:r>
                  <a:rPr lang="en-US" dirty="0" err="1"/>
                  <a:t>Trong</a:t>
                </a:r>
                <a:r>
                  <a:rPr lang="en-US" dirty="0"/>
                  <a:t> </a:t>
                </a:r>
                <a:r>
                  <a:rPr lang="en-US" dirty="0" err="1"/>
                  <a:t>đó</a:t>
                </a:r>
                <a:r>
                  <a:rPr lang="en-US" dirty="0"/>
                  <a:t>:</a:t>
                </a:r>
              </a:p>
              <a:p>
                <a:pPr lvl="0"/>
                <a:r>
                  <a:rPr lang="en-US" dirty="0"/>
                  <a:t>AH – dung </a:t>
                </a:r>
                <a:r>
                  <a:rPr lang="en-US" dirty="0" err="1"/>
                  <a:t>lượng</a:t>
                </a:r>
                <a:r>
                  <a:rPr lang="en-US" dirty="0"/>
                  <a:t> </a:t>
                </a:r>
                <a:r>
                  <a:rPr lang="en-US" dirty="0" err="1"/>
                  <a:t>acquy</a:t>
                </a:r>
                <a:endParaRPr lang="en-US" dirty="0"/>
              </a:p>
              <a:p>
                <a:pPr lvl="0"/>
                <a:r>
                  <a:rPr lang="en-US" dirty="0" err="1"/>
                  <a:t>Wh</a:t>
                </a:r>
                <a:r>
                  <a:rPr lang="en-US" dirty="0"/>
                  <a:t> – </a:t>
                </a:r>
                <a:r>
                  <a:rPr lang="en-US" dirty="0" err="1"/>
                  <a:t>Điện</a:t>
                </a:r>
                <a:r>
                  <a:rPr lang="en-US" dirty="0"/>
                  <a:t> </a:t>
                </a:r>
                <a:r>
                  <a:rPr lang="en-US" dirty="0" err="1"/>
                  <a:t>năng</a:t>
                </a:r>
                <a:r>
                  <a:rPr lang="en-US" dirty="0"/>
                  <a:t> </a:t>
                </a:r>
                <a:r>
                  <a:rPr lang="en-US" dirty="0" err="1"/>
                  <a:t>tiêu</a:t>
                </a:r>
                <a:r>
                  <a:rPr lang="en-US" dirty="0"/>
                  <a:t> </a:t>
                </a:r>
                <a:r>
                  <a:rPr lang="en-US" dirty="0" err="1"/>
                  <a:t>thụ</a:t>
                </a:r>
                <a:r>
                  <a:rPr lang="en-US" dirty="0"/>
                  <a:t> </a:t>
                </a:r>
                <a:r>
                  <a:rPr lang="en-US" dirty="0" err="1"/>
                  <a:t>trong</a:t>
                </a:r>
                <a:r>
                  <a:rPr lang="en-US" dirty="0"/>
                  <a:t> </a:t>
                </a:r>
                <a:r>
                  <a:rPr lang="en-US" dirty="0" err="1"/>
                  <a:t>ngày</a:t>
                </a:r>
                <a:endParaRPr lang="en-US" dirty="0"/>
              </a:p>
              <a:p>
                <a:pPr lvl="0"/>
                <a:r>
                  <a:rPr lang="en-US" dirty="0"/>
                  <a:t> ‘</a:t>
                </a:r>
                <a:r>
                  <a:rPr lang="en-US" dirty="0">
                    <a:sym typeface="Symbol" panose="05050102010706020507" pitchFamily="18" charset="2"/>
                  </a:rPr>
                  <a:t></a:t>
                </a:r>
                <a:r>
                  <a:rPr lang="en-US" dirty="0"/>
                  <a:t> - </a:t>
                </a:r>
                <a:r>
                  <a:rPr lang="en-US" dirty="0" err="1"/>
                  <a:t>hiệu</a:t>
                </a:r>
                <a:r>
                  <a:rPr lang="en-US" dirty="0"/>
                  <a:t> </a:t>
                </a:r>
                <a:r>
                  <a:rPr lang="en-US" dirty="0" err="1"/>
                  <a:t>suất</a:t>
                </a:r>
                <a:r>
                  <a:rPr lang="en-US" dirty="0"/>
                  <a:t> </a:t>
                </a:r>
                <a:r>
                  <a:rPr lang="en-US" dirty="0" err="1"/>
                  <a:t>acuy</a:t>
                </a:r>
                <a:endParaRPr lang="en-US" dirty="0"/>
              </a:p>
              <a:p>
                <a:pPr lvl="0"/>
                <a:r>
                  <a:rPr lang="en-US" dirty="0" err="1"/>
                  <a:t>k</a:t>
                </a:r>
                <a:r>
                  <a:rPr lang="en-US" baseline="-25000" dirty="0" err="1"/>
                  <a:t>xs</a:t>
                </a:r>
                <a:r>
                  <a:rPr lang="en-US" dirty="0"/>
                  <a:t> – </a:t>
                </a:r>
                <a:r>
                  <a:rPr lang="en-US" dirty="0" err="1"/>
                  <a:t>hệ</a:t>
                </a:r>
                <a:r>
                  <a:rPr lang="en-US" dirty="0"/>
                  <a:t> </a:t>
                </a:r>
                <a:r>
                  <a:rPr lang="en-US" dirty="0" err="1"/>
                  <a:t>số</a:t>
                </a:r>
                <a:r>
                  <a:rPr lang="en-US" dirty="0"/>
                  <a:t> </a:t>
                </a:r>
                <a:r>
                  <a:rPr lang="en-US" dirty="0" err="1"/>
                  <a:t>xả</a:t>
                </a:r>
                <a:r>
                  <a:rPr lang="en-US" dirty="0"/>
                  <a:t> </a:t>
                </a:r>
                <a:r>
                  <a:rPr lang="en-US" dirty="0" err="1"/>
                  <a:t>sâu</a:t>
                </a:r>
                <a:r>
                  <a:rPr lang="en-US" dirty="0"/>
                  <a:t> (</a:t>
                </a:r>
                <a:r>
                  <a:rPr lang="en-US" dirty="0" err="1"/>
                  <a:t>thường</a:t>
                </a:r>
                <a:r>
                  <a:rPr lang="en-US" dirty="0"/>
                  <a:t> </a:t>
                </a:r>
                <a:r>
                  <a:rPr lang="en-US" dirty="0" err="1"/>
                  <a:t>chọn</a:t>
                </a:r>
                <a:r>
                  <a:rPr lang="en-US" dirty="0"/>
                  <a:t> 0,6)</a:t>
                </a:r>
              </a:p>
              <a:p>
                <a:pPr lvl="0"/>
                <a:r>
                  <a:rPr lang="en-US" dirty="0" err="1"/>
                  <a:t>U</a:t>
                </a:r>
                <a:r>
                  <a:rPr lang="en-US" baseline="-25000" dirty="0" err="1"/>
                  <a:t>acq</a:t>
                </a:r>
                <a:r>
                  <a:rPr lang="en-US" baseline="-25000" dirty="0"/>
                  <a:t> </a:t>
                </a:r>
                <a:r>
                  <a:rPr lang="en-US" dirty="0"/>
                  <a:t>- </a:t>
                </a:r>
                <a:r>
                  <a:rPr lang="en-US" dirty="0" err="1"/>
                  <a:t>điện</a:t>
                </a:r>
                <a:r>
                  <a:rPr lang="en-US" dirty="0"/>
                  <a:t> </a:t>
                </a:r>
                <a:r>
                  <a:rPr lang="en-US" dirty="0" err="1"/>
                  <a:t>áp</a:t>
                </a:r>
                <a:r>
                  <a:rPr lang="en-US" dirty="0"/>
                  <a:t> </a:t>
                </a:r>
                <a:r>
                  <a:rPr lang="en-US" dirty="0" err="1"/>
                  <a:t>acquy</a:t>
                </a:r>
                <a:endParaRPr lang="en-US" dirty="0"/>
              </a:p>
              <a:p>
                <a:pPr lvl="0"/>
                <a:r>
                  <a:rPr lang="vi-VN" dirty="0"/>
                  <a:t>P</a:t>
                </a:r>
                <a:r>
                  <a:rPr lang="vi-VN" baseline="-25000" dirty="0"/>
                  <a:t>i</a:t>
                </a:r>
                <a:r>
                  <a:rPr lang="vi-VN" dirty="0"/>
                  <a:t> – công suất của từng thiết bị</a:t>
                </a:r>
                <a:endParaRPr lang="en-US" dirty="0"/>
              </a:p>
              <a:p>
                <a:pPr lvl="0"/>
                <a:r>
                  <a:rPr lang="vi-VN" dirty="0"/>
                  <a:t>t</a:t>
                </a:r>
                <a:r>
                  <a:rPr lang="vi-VN" baseline="-25000" dirty="0"/>
                  <a:t>i</a:t>
                </a:r>
                <a:r>
                  <a:rPr lang="vi-VN" dirty="0"/>
                  <a:t> – thời gian sử dụng điện trong ngày của từng thiết bị</a:t>
                </a:r>
                <a:endParaRPr lang="en-US" dirty="0"/>
              </a:p>
              <a:p>
                <a:endParaRPr lang="en-US" dirty="0"/>
              </a:p>
            </p:txBody>
          </p:sp>
        </mc:Choice>
        <mc:Fallback xmlns="">
          <p:sp>
            <p:nvSpPr>
              <p:cNvPr id="3" name="Content Placeholder 2">
                <a:extLst>
                  <a:ext uri="{FF2B5EF4-FFF2-40B4-BE49-F238E27FC236}">
                    <a16:creationId xmlns:a16="http://schemas.microsoft.com/office/drawing/2014/main" id="{42F750FD-41CF-4365-8163-4BC7430BD2C2}"/>
                  </a:ext>
                </a:extLst>
              </p:cNvPr>
              <p:cNvSpPr>
                <a:spLocks noGrp="1" noRot="1" noChangeAspect="1" noMove="1" noResize="1" noEditPoints="1" noAdjustHandles="1" noChangeArrowheads="1" noChangeShapeType="1" noTextEdit="1"/>
              </p:cNvSpPr>
              <p:nvPr>
                <p:ph idx="1"/>
              </p:nvPr>
            </p:nvSpPr>
            <p:spPr>
              <a:xfrm>
                <a:off x="838200" y="1245704"/>
                <a:ext cx="10515600" cy="5393635"/>
              </a:xfrm>
              <a:blipFill>
                <a:blip r:embed="rId2"/>
                <a:stretch>
                  <a:fillRect l="-928" t="-2712" r="-290"/>
                </a:stretch>
              </a:blipFill>
            </p:spPr>
            <p:txBody>
              <a:bodyPr/>
              <a:lstStyle/>
              <a:p>
                <a:r>
                  <a:rPr lang="en-US">
                    <a:noFill/>
                  </a:rPr>
                  <a:t> </a:t>
                </a:r>
              </a:p>
            </p:txBody>
          </p:sp>
        </mc:Fallback>
      </mc:AlternateContent>
    </p:spTree>
    <p:extLst>
      <p:ext uri="{BB962C8B-B14F-4D97-AF65-F5344CB8AC3E}">
        <p14:creationId xmlns:p14="http://schemas.microsoft.com/office/powerpoint/2010/main" val="1193667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EA0DC-69E7-442F-A56A-2222176F0C02}"/>
              </a:ext>
            </a:extLst>
          </p:cNvPr>
          <p:cNvSpPr>
            <a:spLocks noGrp="1"/>
          </p:cNvSpPr>
          <p:nvPr>
            <p:ph type="title"/>
          </p:nvPr>
        </p:nvSpPr>
        <p:spPr>
          <a:xfrm>
            <a:off x="2585114" y="228647"/>
            <a:ext cx="8155675" cy="880579"/>
          </a:xfrm>
          <a:solidFill>
            <a:srgbClr val="FFFF00"/>
          </a:solidFill>
        </p:spPr>
        <p:txBody>
          <a:bodyPr/>
          <a:lstStyle/>
          <a:p>
            <a:pPr algn="ctr"/>
            <a:r>
              <a:rPr lang="en-US" b="1" dirty="0"/>
              <a:t>4</a:t>
            </a:r>
            <a:r>
              <a:rPr lang="vi-VN" b="1" dirty="0"/>
              <a:t>. </a:t>
            </a:r>
            <a:r>
              <a:rPr lang="vi-VN" b="1" dirty="0">
                <a:latin typeface="Calibri" panose="020F0502020204030204" pitchFamily="34" charset="0"/>
                <a:cs typeface="Calibri" panose="020F0502020204030204" pitchFamily="34" charset="0"/>
              </a:rPr>
              <a:t>Tính toán</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lựa</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chọn</a:t>
            </a:r>
            <a:r>
              <a:rPr lang="en-GB" b="1" dirty="0">
                <a:latin typeface="Calibri" panose="020F0502020204030204" pitchFamily="34" charset="0"/>
                <a:cs typeface="Calibri" panose="020F0502020204030204" pitchFamily="34" charset="0"/>
              </a:rPr>
              <a:t> </a:t>
            </a:r>
            <a:r>
              <a:rPr lang="vi-VN" b="1" dirty="0">
                <a:latin typeface="Calibri" panose="020F0502020204030204" pitchFamily="34" charset="0"/>
                <a:cs typeface="Calibri" panose="020F0502020204030204" pitchFamily="34" charset="0"/>
              </a:rPr>
              <a:t> battery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2F750FD-41CF-4365-8163-4BC7430BD2C2}"/>
                  </a:ext>
                </a:extLst>
              </p:cNvPr>
              <p:cNvSpPr>
                <a:spLocks noGrp="1"/>
              </p:cNvSpPr>
              <p:nvPr>
                <p:ph idx="1"/>
              </p:nvPr>
            </p:nvSpPr>
            <p:spPr>
              <a:xfrm>
                <a:off x="838200" y="1245704"/>
                <a:ext cx="10515600" cy="5393635"/>
              </a:xfrm>
            </p:spPr>
            <p:txBody>
              <a:bodyPr>
                <a:normAutofit/>
              </a:bodyPr>
              <a:lstStyle/>
              <a:p>
                <a:pPr marL="0" indent="0">
                  <a:buNone/>
                </a:pPr>
                <a:r>
                  <a:rPr lang="vi-VN" b="1" dirty="0"/>
                  <a:t>Cách thứ 2 là dựa vào tải sử dụng, cụ thể như sau:</a:t>
                </a:r>
                <a:endParaRPr lang="en-US" b="1" dirty="0"/>
              </a:p>
              <a:p>
                <a:pPr marL="0" indent="0">
                  <a:buNone/>
                </a:pPr>
                <a:r>
                  <a:rPr lang="en-US" dirty="0" err="1"/>
                  <a:t>Tính</a:t>
                </a:r>
                <a:r>
                  <a:rPr lang="en-US" dirty="0"/>
                  <a:t> </a:t>
                </a:r>
                <a:r>
                  <a:rPr lang="en-US" dirty="0" err="1"/>
                  <a:t>toán</a:t>
                </a:r>
                <a:r>
                  <a:rPr lang="en-US" dirty="0"/>
                  <a:t> </a:t>
                </a:r>
                <a:r>
                  <a:rPr lang="en-US" dirty="0" err="1"/>
                  <a:t>Ăquy</a:t>
                </a:r>
                <a:r>
                  <a:rPr lang="en-US" dirty="0"/>
                  <a:t> </a:t>
                </a:r>
                <a:r>
                  <a:rPr lang="en-US" dirty="0" err="1"/>
                  <a:t>khi</a:t>
                </a:r>
                <a:r>
                  <a:rPr lang="en-US" dirty="0"/>
                  <a:t> </a:t>
                </a:r>
                <a:r>
                  <a:rPr lang="en-US" dirty="0" err="1"/>
                  <a:t>có</a:t>
                </a:r>
                <a:r>
                  <a:rPr lang="en-US" dirty="0"/>
                  <a:t> </a:t>
                </a:r>
                <a:r>
                  <a:rPr lang="en-US" dirty="0" err="1"/>
                  <a:t>xét</a:t>
                </a:r>
                <a:r>
                  <a:rPr lang="en-US" dirty="0"/>
                  <a:t> </a:t>
                </a:r>
                <a:r>
                  <a:rPr lang="en-US" dirty="0" err="1"/>
                  <a:t>dự</a:t>
                </a:r>
                <a:r>
                  <a:rPr lang="en-US" dirty="0"/>
                  <a:t> </a:t>
                </a:r>
                <a:r>
                  <a:rPr lang="en-US" dirty="0" err="1"/>
                  <a:t>phòng</a:t>
                </a:r>
                <a:endParaRPr lang="en-US" dirty="0"/>
              </a:p>
              <a:p>
                <a:pPr marL="0" indent="0">
                  <a:buNone/>
                </a:pPr>
                <a14:m>
                  <m:oMath xmlns:m="http://schemas.openxmlformats.org/officeDocument/2006/math">
                    <m:r>
                      <a:rPr lang="vi-VN" i="1">
                        <a:latin typeface="Cambria Math" panose="02040503050406030204" pitchFamily="18" charset="0"/>
                      </a:rPr>
                      <m:t>𝐴𝐻</m:t>
                    </m:r>
                    <m:r>
                      <a:rPr lang="vi-VN"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vi-VN" i="1">
                                <a:latin typeface="Cambria Math" panose="02040503050406030204" pitchFamily="18" charset="0"/>
                              </a:rPr>
                              <m:t>𝑊h</m:t>
                            </m:r>
                          </m:e>
                          <m:sub>
                            <m:r>
                              <a:rPr lang="vi-VN" i="1">
                                <a:latin typeface="Cambria Math" panose="02040503050406030204" pitchFamily="18" charset="0"/>
                              </a:rPr>
                              <m:t>𝑠𝑑</m:t>
                            </m:r>
                          </m:sub>
                        </m:sSub>
                      </m:num>
                      <m:den>
                        <m:d>
                          <m:dPr>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𝑘</m:t>
                                </m:r>
                              </m:e>
                              <m:sub>
                                <m:r>
                                  <a:rPr lang="vi-VN" i="1">
                                    <a:latin typeface="Cambria Math" panose="02040503050406030204" pitchFamily="18" charset="0"/>
                                  </a:rPr>
                                  <m:t>𝑥𝑠</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𝑈</m:t>
                                </m:r>
                              </m:e>
                              <m:sub>
                                <m:r>
                                  <a:rPr lang="vi-VN" i="1">
                                    <a:latin typeface="Cambria Math" panose="02040503050406030204" pitchFamily="18" charset="0"/>
                                  </a:rPr>
                                  <m:t>𝑎𝑐𝑞</m:t>
                                </m:r>
                              </m:sub>
                            </m:sSub>
                          </m:e>
                        </m:d>
                      </m:den>
                    </m:f>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𝑘</m:t>
                        </m:r>
                      </m:e>
                      <m:sub>
                        <m:r>
                          <a:rPr lang="vi-VN" i="1">
                            <a:latin typeface="Cambria Math" panose="02040503050406030204" pitchFamily="18" charset="0"/>
                          </a:rPr>
                          <m:t>𝑑𝑝</m:t>
                        </m:r>
                      </m:sub>
                    </m:sSub>
                    <m:r>
                      <a:rPr lang="vi-VN">
                        <a:latin typeface="Cambria Math" panose="02040503050406030204" pitchFamily="18" charset="0"/>
                      </a:rPr>
                      <m:t>.</m:t>
                    </m:r>
                    <m:r>
                      <a:rPr lang="vi-VN" i="1">
                        <a:latin typeface="Cambria Math" panose="02040503050406030204" pitchFamily="18" charset="0"/>
                      </a:rPr>
                      <m:t> </m:t>
                    </m:r>
                    <m:f>
                      <m:fPr>
                        <m:ctrlPr>
                          <a:rPr lang="en-US" i="1">
                            <a:latin typeface="Cambria Math" panose="02040503050406030204" pitchFamily="18" charset="0"/>
                          </a:rPr>
                        </m:ctrlPr>
                      </m:fPr>
                      <m:num>
                        <m:nary>
                          <m:naryPr>
                            <m:chr m:val="∑"/>
                            <m:limLoc m:val="undOvr"/>
                            <m:ctrlPr>
                              <a:rPr lang="en-US" i="1">
                                <a:latin typeface="Cambria Math" panose="02040503050406030204" pitchFamily="18" charset="0"/>
                              </a:rPr>
                            </m:ctrlPr>
                          </m:naryPr>
                          <m:sub>
                            <m:r>
                              <a:rPr lang="vi-VN" i="1">
                                <a:latin typeface="Cambria Math" panose="02040503050406030204" pitchFamily="18" charset="0"/>
                              </a:rPr>
                              <m:t>1</m:t>
                            </m:r>
                          </m:sub>
                          <m:sup>
                            <m:r>
                              <a:rPr lang="vi-VN" i="1">
                                <a:latin typeface="Cambria Math" panose="02040503050406030204" pitchFamily="18" charset="0"/>
                              </a:rPr>
                              <m:t>𝑛</m:t>
                            </m:r>
                          </m:sup>
                          <m:e>
                            <m:sSub>
                              <m:sSubPr>
                                <m:ctrlPr>
                                  <a:rPr lang="en-US" i="1">
                                    <a:latin typeface="Cambria Math" panose="02040503050406030204" pitchFamily="18" charset="0"/>
                                  </a:rPr>
                                </m:ctrlPr>
                              </m:sSubPr>
                              <m:e>
                                <m:r>
                                  <a:rPr lang="vi-VN" i="1">
                                    <a:latin typeface="Cambria Math" panose="02040503050406030204" pitchFamily="18" charset="0"/>
                                  </a:rPr>
                                  <m:t>𝑃</m:t>
                                </m:r>
                              </m:e>
                              <m:sub>
                                <m:r>
                                  <a:rPr lang="vi-VN" i="1">
                                    <a:latin typeface="Cambria Math" panose="02040503050406030204" pitchFamily="18" charset="0"/>
                                  </a:rPr>
                                  <m:t>𝑖</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𝑖</m:t>
                                </m:r>
                              </m:sub>
                            </m:sSub>
                          </m:e>
                        </m:nary>
                      </m:num>
                      <m:den>
                        <m:d>
                          <m:dPr>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𝑘</m:t>
                                </m:r>
                              </m:e>
                              <m:sub>
                                <m:r>
                                  <a:rPr lang="vi-VN" i="1">
                                    <a:latin typeface="Cambria Math" panose="02040503050406030204" pitchFamily="18" charset="0"/>
                                  </a:rPr>
                                  <m:t>𝑥𝑠</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𝑈</m:t>
                                </m:r>
                              </m:e>
                              <m:sub>
                                <m:r>
                                  <a:rPr lang="vi-VN" i="1">
                                    <a:latin typeface="Cambria Math" panose="02040503050406030204" pitchFamily="18" charset="0"/>
                                  </a:rPr>
                                  <m:t>𝑎𝑐𝑞</m:t>
                                </m:r>
                              </m:sub>
                            </m:sSub>
                          </m:e>
                        </m:d>
                      </m:den>
                    </m:f>
                  </m:oMath>
                </a14:m>
                <a:r>
                  <a:rPr lang="vi-VN" dirty="0"/>
                  <a:t> 			(7)</a:t>
                </a:r>
                <a:endParaRPr lang="en-US" dirty="0"/>
              </a:p>
              <a:p>
                <a:pPr marL="0" indent="0">
                  <a:buNone/>
                </a:pPr>
                <a:r>
                  <a:rPr lang="vi-VN" dirty="0"/>
                  <a:t>Trong đó: k</a:t>
                </a:r>
                <a:r>
                  <a:rPr lang="vi-VN" baseline="-25000" dirty="0"/>
                  <a:t>dp</a:t>
                </a:r>
                <a:r>
                  <a:rPr lang="vi-VN" dirty="0"/>
                  <a:t> – hệ số dự phòng cho ngày không nắng</a:t>
                </a:r>
                <a:endParaRPr lang="en-US" dirty="0"/>
              </a:p>
              <a:p>
                <a:pPr marL="0" indent="0">
                  <a:buNone/>
                </a:pPr>
                <a:r>
                  <a:rPr lang="vi-VN" dirty="0"/>
                  <a:t>Số lượng battery cần dùng cho hệ solar là số lượng battery đủ cung cấp điện cho những ngày dự phòng (autonomy day) khi các tấm pin mặt trời không sản sinh ra điện được.  Ta tính dung lượng battery như  sau:</a:t>
                </a:r>
                <a:endParaRPr lang="en-US" dirty="0"/>
              </a:p>
              <a:p>
                <a:pPr marL="0" indent="0">
                  <a:buNone/>
                </a:pPr>
                <a:r>
                  <a:rPr lang="vi-VN" dirty="0"/>
                  <a:t/>
                </a:r>
                <a:br>
                  <a:rPr lang="vi-VN" dirty="0"/>
                </a:br>
                <a:r>
                  <a:rPr lang="vi-VN" dirty="0"/>
                  <a:t>– Hiệu suất xả nạp của battery chỉ khoảng 80% cho nên chia số Wh của tải tiêu thụ với 0.8 ta có Wh của battery</a:t>
                </a:r>
                <a:endParaRPr lang="en-US" dirty="0"/>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42F750FD-41CF-4365-8163-4BC7430BD2C2}"/>
                  </a:ext>
                </a:extLst>
              </p:cNvPr>
              <p:cNvSpPr>
                <a:spLocks noGrp="1" noRot="1" noChangeAspect="1" noMove="1" noResize="1" noEditPoints="1" noAdjustHandles="1" noChangeArrowheads="1" noChangeShapeType="1" noTextEdit="1"/>
              </p:cNvSpPr>
              <p:nvPr>
                <p:ph idx="1"/>
              </p:nvPr>
            </p:nvSpPr>
            <p:spPr>
              <a:xfrm>
                <a:off x="838200" y="1245704"/>
                <a:ext cx="10515600" cy="5393635"/>
              </a:xfrm>
              <a:blipFill>
                <a:blip r:embed="rId2"/>
                <a:stretch>
                  <a:fillRect l="-1217" t="-2147" r="-1797" b="-113"/>
                </a:stretch>
              </a:blipFill>
            </p:spPr>
            <p:txBody>
              <a:bodyPr/>
              <a:lstStyle/>
              <a:p>
                <a:r>
                  <a:rPr lang="en-US">
                    <a:noFill/>
                  </a:rPr>
                  <a:t> </a:t>
                </a:r>
              </a:p>
            </p:txBody>
          </p:sp>
        </mc:Fallback>
      </mc:AlternateContent>
    </p:spTree>
    <p:extLst>
      <p:ext uri="{BB962C8B-B14F-4D97-AF65-F5344CB8AC3E}">
        <p14:creationId xmlns:p14="http://schemas.microsoft.com/office/powerpoint/2010/main" val="61110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98451"/>
            <a:ext cx="6648450" cy="749300"/>
          </a:xfrm>
          <a:solidFill>
            <a:srgbClr val="FFFF00"/>
          </a:solidFill>
        </p:spPr>
        <p:txBody>
          <a:bodyPr>
            <a:normAutofit/>
          </a:bodyPr>
          <a:lstStyle/>
          <a:p>
            <a:r>
              <a:rPr lang="en-US" sz="4000" b="1" dirty="0"/>
              <a:t>4</a:t>
            </a:r>
            <a:r>
              <a:rPr lang="vi-VN" sz="4000" b="1" dirty="0"/>
              <a:t>. </a:t>
            </a:r>
            <a:r>
              <a:rPr lang="vi-VN" sz="4000" b="1" dirty="0">
                <a:latin typeface="Calibri" panose="020F0502020204030204" pitchFamily="34" charset="0"/>
                <a:cs typeface="Calibri" panose="020F0502020204030204" pitchFamily="34" charset="0"/>
              </a:rPr>
              <a:t>Tính toán</a:t>
            </a:r>
            <a:r>
              <a:rPr lang="en-GB" sz="4000" b="1" dirty="0">
                <a:latin typeface="Calibri" panose="020F0502020204030204" pitchFamily="34" charset="0"/>
                <a:cs typeface="Calibri" panose="020F0502020204030204" pitchFamily="34" charset="0"/>
              </a:rPr>
              <a:t>, </a:t>
            </a:r>
            <a:r>
              <a:rPr lang="en-GB" sz="4000" b="1" dirty="0" err="1">
                <a:latin typeface="Calibri" panose="020F0502020204030204" pitchFamily="34" charset="0"/>
                <a:cs typeface="Calibri" panose="020F0502020204030204" pitchFamily="34" charset="0"/>
              </a:rPr>
              <a:t>lựa</a:t>
            </a:r>
            <a:r>
              <a:rPr lang="en-GB" sz="4000" b="1" dirty="0">
                <a:latin typeface="Calibri" panose="020F0502020204030204" pitchFamily="34" charset="0"/>
                <a:cs typeface="Calibri" panose="020F0502020204030204" pitchFamily="34" charset="0"/>
              </a:rPr>
              <a:t> </a:t>
            </a:r>
            <a:r>
              <a:rPr lang="en-GB" sz="4000" b="1" dirty="0" err="1">
                <a:latin typeface="Calibri" panose="020F0502020204030204" pitchFamily="34" charset="0"/>
                <a:cs typeface="Calibri" panose="020F0502020204030204" pitchFamily="34" charset="0"/>
              </a:rPr>
              <a:t>chọn</a:t>
            </a:r>
            <a:r>
              <a:rPr lang="en-GB"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battery</a:t>
            </a:r>
            <a:endParaRPr lang="en-GB" sz="4000" dirty="0"/>
          </a:p>
        </p:txBody>
      </p:sp>
      <p:sp>
        <p:nvSpPr>
          <p:cNvPr id="3" name="Content Placeholder 2"/>
          <p:cNvSpPr>
            <a:spLocks noGrp="1"/>
          </p:cNvSpPr>
          <p:nvPr>
            <p:ph idx="1"/>
          </p:nvPr>
        </p:nvSpPr>
        <p:spPr>
          <a:xfrm>
            <a:off x="838200" y="1247775"/>
            <a:ext cx="10515600" cy="4929188"/>
          </a:xfrm>
        </p:spPr>
        <p:txBody>
          <a:bodyPr>
            <a:normAutofit lnSpcReduction="10000"/>
          </a:bodyPr>
          <a:lstStyle/>
          <a:p>
            <a:pPr marL="0" indent="0">
              <a:buNone/>
            </a:pPr>
            <a:r>
              <a:rPr lang="en-GB" dirty="0" err="1" smtClean="0"/>
              <a:t>Lựa</a:t>
            </a:r>
            <a:r>
              <a:rPr lang="en-GB" dirty="0" smtClean="0"/>
              <a:t> </a:t>
            </a:r>
            <a:r>
              <a:rPr lang="en-GB" dirty="0" err="1" smtClean="0"/>
              <a:t>chọn</a:t>
            </a:r>
            <a:r>
              <a:rPr lang="en-GB" dirty="0" smtClean="0"/>
              <a:t> </a:t>
            </a:r>
            <a:r>
              <a:rPr lang="en-GB" dirty="0" err="1" smtClean="0"/>
              <a:t>loại</a:t>
            </a:r>
            <a:r>
              <a:rPr lang="en-GB" dirty="0" smtClean="0"/>
              <a:t> </a:t>
            </a:r>
            <a:r>
              <a:rPr lang="en-GB" dirty="0" err="1" smtClean="0"/>
              <a:t>acquy</a:t>
            </a:r>
            <a:endParaRPr lang="en-GB" dirty="0" smtClean="0"/>
          </a:p>
          <a:p>
            <a:pPr marL="0" indent="0">
              <a:buNone/>
            </a:pPr>
            <a:r>
              <a:rPr lang="en-GB" dirty="0" err="1" smtClean="0"/>
              <a:t>Như</a:t>
            </a:r>
            <a:r>
              <a:rPr lang="en-GB" dirty="0" smtClean="0"/>
              <a:t> </a:t>
            </a:r>
            <a:r>
              <a:rPr lang="en-GB" dirty="0" err="1" smtClean="0"/>
              <a:t>đã</a:t>
            </a:r>
            <a:r>
              <a:rPr lang="en-GB" dirty="0" smtClean="0"/>
              <a:t> </a:t>
            </a:r>
            <a:r>
              <a:rPr lang="en-GB" dirty="0" err="1" smtClean="0"/>
              <a:t>trình</a:t>
            </a:r>
            <a:r>
              <a:rPr lang="en-GB" dirty="0" smtClean="0"/>
              <a:t> </a:t>
            </a:r>
            <a:r>
              <a:rPr lang="en-GB" dirty="0" err="1" smtClean="0"/>
              <a:t>bầy</a:t>
            </a:r>
            <a:r>
              <a:rPr lang="en-GB" dirty="0" smtClean="0"/>
              <a:t> </a:t>
            </a:r>
            <a:r>
              <a:rPr lang="en-GB" dirty="0" err="1" smtClean="0"/>
              <a:t>trong</a:t>
            </a:r>
            <a:r>
              <a:rPr lang="en-GB" dirty="0" smtClean="0"/>
              <a:t> </a:t>
            </a:r>
            <a:r>
              <a:rPr lang="en-GB" dirty="0" err="1" smtClean="0"/>
              <a:t>bài</a:t>
            </a:r>
            <a:r>
              <a:rPr lang="en-GB" dirty="0" smtClean="0"/>
              <a:t> </a:t>
            </a:r>
            <a:r>
              <a:rPr lang="en-GB" dirty="0" err="1" smtClean="0"/>
              <a:t>acquy</a:t>
            </a:r>
            <a:r>
              <a:rPr lang="en-GB" dirty="0" smtClean="0"/>
              <a:t>, </a:t>
            </a:r>
            <a:r>
              <a:rPr lang="en-GB" dirty="0" err="1" smtClean="0"/>
              <a:t>các</a:t>
            </a:r>
            <a:r>
              <a:rPr lang="en-GB" dirty="0" smtClean="0"/>
              <a:t> </a:t>
            </a:r>
            <a:r>
              <a:rPr lang="en-GB" dirty="0" err="1" smtClean="0"/>
              <a:t>thông</a:t>
            </a:r>
            <a:r>
              <a:rPr lang="en-GB" dirty="0" smtClean="0"/>
              <a:t> </a:t>
            </a:r>
            <a:r>
              <a:rPr lang="en-GB" dirty="0" err="1" smtClean="0"/>
              <a:t>số</a:t>
            </a:r>
            <a:r>
              <a:rPr lang="en-GB" dirty="0" smtClean="0"/>
              <a:t> </a:t>
            </a:r>
            <a:r>
              <a:rPr lang="en-GB" dirty="0" err="1" smtClean="0"/>
              <a:t>quan</a:t>
            </a:r>
            <a:r>
              <a:rPr lang="en-GB" dirty="0" smtClean="0"/>
              <a:t> </a:t>
            </a:r>
            <a:r>
              <a:rPr lang="en-GB" dirty="0" err="1" smtClean="0"/>
              <a:t>trọng</a:t>
            </a:r>
            <a:r>
              <a:rPr lang="en-GB" dirty="0" smtClean="0"/>
              <a:t> </a:t>
            </a:r>
            <a:r>
              <a:rPr lang="en-GB" dirty="0" err="1" smtClean="0"/>
              <a:t>của</a:t>
            </a:r>
            <a:r>
              <a:rPr lang="en-GB" dirty="0" smtClean="0"/>
              <a:t> </a:t>
            </a:r>
            <a:r>
              <a:rPr lang="en-GB" dirty="0" err="1" smtClean="0"/>
              <a:t>acquy</a:t>
            </a:r>
            <a:r>
              <a:rPr lang="en-GB" dirty="0" smtClean="0"/>
              <a:t>:</a:t>
            </a:r>
          </a:p>
          <a:p>
            <a:pPr marL="0" indent="0">
              <a:buNone/>
            </a:pPr>
            <a:r>
              <a:rPr lang="en-GB" dirty="0" err="1" smtClean="0"/>
              <a:t>Điện</a:t>
            </a:r>
            <a:r>
              <a:rPr lang="en-GB" dirty="0" smtClean="0"/>
              <a:t> </a:t>
            </a:r>
            <a:r>
              <a:rPr lang="en-GB" dirty="0" err="1" smtClean="0"/>
              <a:t>áp</a:t>
            </a:r>
            <a:r>
              <a:rPr lang="en-GB" dirty="0" smtClean="0"/>
              <a:t> </a:t>
            </a:r>
            <a:r>
              <a:rPr lang="en-GB" dirty="0" err="1" smtClean="0"/>
              <a:t>acquy</a:t>
            </a:r>
            <a:r>
              <a:rPr lang="en-GB" dirty="0" smtClean="0"/>
              <a:t>, </a:t>
            </a:r>
            <a:r>
              <a:rPr lang="en-GB" dirty="0" err="1" smtClean="0"/>
              <a:t>điện</a:t>
            </a:r>
            <a:r>
              <a:rPr lang="en-GB" dirty="0" smtClean="0"/>
              <a:t> </a:t>
            </a:r>
            <a:r>
              <a:rPr lang="en-GB" dirty="0" err="1" smtClean="0"/>
              <a:t>trở</a:t>
            </a:r>
            <a:r>
              <a:rPr lang="en-GB" dirty="0" smtClean="0"/>
              <a:t> </a:t>
            </a:r>
            <a:r>
              <a:rPr lang="en-GB" dirty="0" err="1" smtClean="0"/>
              <a:t>trong</a:t>
            </a:r>
            <a:r>
              <a:rPr lang="en-GB" dirty="0" smtClean="0"/>
              <a:t>, dung </a:t>
            </a:r>
            <a:r>
              <a:rPr lang="en-GB" dirty="0" err="1" smtClean="0"/>
              <a:t>lượng</a:t>
            </a:r>
            <a:r>
              <a:rPr lang="en-GB" dirty="0" smtClean="0"/>
              <a:t>, </a:t>
            </a:r>
            <a:r>
              <a:rPr lang="en-GB" dirty="0" err="1" smtClean="0"/>
              <a:t>độ</a:t>
            </a:r>
            <a:r>
              <a:rPr lang="en-GB" dirty="0" smtClean="0"/>
              <a:t> </a:t>
            </a:r>
            <a:r>
              <a:rPr lang="en-GB" dirty="0" err="1" smtClean="0"/>
              <a:t>xả</a:t>
            </a:r>
            <a:r>
              <a:rPr lang="en-GB" dirty="0" smtClean="0"/>
              <a:t> </a:t>
            </a:r>
            <a:r>
              <a:rPr lang="en-GB" dirty="0" err="1" smtClean="0"/>
              <a:t>sâu</a:t>
            </a:r>
            <a:r>
              <a:rPr lang="en-GB" dirty="0" smtClean="0"/>
              <a:t>…</a:t>
            </a:r>
            <a:endParaRPr lang="en-GB" dirty="0"/>
          </a:p>
          <a:p>
            <a:pPr marL="0" indent="0">
              <a:buNone/>
            </a:pPr>
            <a:r>
              <a:rPr lang="en-GB" dirty="0" err="1" smtClean="0"/>
              <a:t>Từ</a:t>
            </a:r>
            <a:r>
              <a:rPr lang="en-GB" dirty="0" smtClean="0"/>
              <a:t> </a:t>
            </a:r>
            <a:r>
              <a:rPr lang="en-GB" dirty="0" err="1" smtClean="0"/>
              <a:t>các</a:t>
            </a:r>
            <a:r>
              <a:rPr lang="en-GB" dirty="0" smtClean="0"/>
              <a:t> </a:t>
            </a:r>
            <a:r>
              <a:rPr lang="en-GB" dirty="0" err="1" smtClean="0"/>
              <a:t>thông</a:t>
            </a:r>
            <a:r>
              <a:rPr lang="en-GB" dirty="0" smtClean="0"/>
              <a:t> </a:t>
            </a:r>
            <a:r>
              <a:rPr lang="en-GB" dirty="0" err="1" smtClean="0"/>
              <a:t>số</a:t>
            </a:r>
            <a:r>
              <a:rPr lang="en-GB" dirty="0" smtClean="0"/>
              <a:t> </a:t>
            </a:r>
            <a:r>
              <a:rPr lang="en-GB" dirty="0" err="1" smtClean="0"/>
              <a:t>này</a:t>
            </a:r>
            <a:r>
              <a:rPr lang="en-GB" dirty="0" smtClean="0"/>
              <a:t> </a:t>
            </a:r>
            <a:r>
              <a:rPr lang="en-GB" dirty="0" err="1" smtClean="0"/>
              <a:t>thấy</a:t>
            </a:r>
            <a:r>
              <a:rPr lang="en-GB" dirty="0" smtClean="0"/>
              <a:t> </a:t>
            </a:r>
            <a:r>
              <a:rPr lang="en-GB" dirty="0" err="1" smtClean="0"/>
              <a:t>rằng</a:t>
            </a:r>
            <a:endParaRPr lang="en-GB" dirty="0" smtClean="0"/>
          </a:p>
          <a:p>
            <a:pPr marL="0" indent="0">
              <a:buNone/>
            </a:pPr>
            <a:r>
              <a:rPr lang="en-GB" b="1" dirty="0" err="1" smtClean="0">
                <a:solidFill>
                  <a:srgbClr val="FF0000"/>
                </a:solidFill>
              </a:rPr>
              <a:t>Ah.U</a:t>
            </a:r>
            <a:r>
              <a:rPr lang="en-GB" b="1" dirty="0" smtClean="0">
                <a:solidFill>
                  <a:srgbClr val="FF0000"/>
                </a:solidFill>
              </a:rPr>
              <a:t> = </a:t>
            </a:r>
            <a:r>
              <a:rPr lang="en-GB" b="1" dirty="0" err="1" smtClean="0">
                <a:solidFill>
                  <a:srgbClr val="FF0000"/>
                </a:solidFill>
              </a:rPr>
              <a:t>Wh</a:t>
            </a:r>
            <a:endParaRPr lang="en-GB" b="1" dirty="0" smtClean="0">
              <a:solidFill>
                <a:srgbClr val="FF0000"/>
              </a:solidFill>
            </a:endParaRPr>
          </a:p>
          <a:p>
            <a:pPr marL="0" indent="0">
              <a:buNone/>
            </a:pPr>
            <a:r>
              <a:rPr lang="en-GB" dirty="0" err="1" smtClean="0"/>
              <a:t>Thông</a:t>
            </a:r>
            <a:r>
              <a:rPr lang="en-GB" dirty="0" smtClean="0"/>
              <a:t> </a:t>
            </a:r>
            <a:r>
              <a:rPr lang="en-GB" dirty="0" err="1" smtClean="0"/>
              <a:t>số</a:t>
            </a:r>
            <a:r>
              <a:rPr lang="en-GB" dirty="0" smtClean="0"/>
              <a:t> </a:t>
            </a:r>
            <a:r>
              <a:rPr lang="en-GB" b="1" dirty="0" smtClean="0">
                <a:solidFill>
                  <a:srgbClr val="FF0000"/>
                </a:solidFill>
              </a:rPr>
              <a:t>Ah</a:t>
            </a:r>
            <a:r>
              <a:rPr lang="en-GB" dirty="0" smtClean="0"/>
              <a:t> </a:t>
            </a:r>
            <a:r>
              <a:rPr lang="en-GB" dirty="0" err="1" smtClean="0"/>
              <a:t>ngầm</a:t>
            </a:r>
            <a:r>
              <a:rPr lang="en-GB" dirty="0" smtClean="0"/>
              <a:t> </a:t>
            </a:r>
            <a:r>
              <a:rPr lang="en-GB" dirty="0" err="1" smtClean="0"/>
              <a:t>hiểu</a:t>
            </a:r>
            <a:r>
              <a:rPr lang="en-GB" dirty="0" smtClean="0"/>
              <a:t> </a:t>
            </a:r>
            <a:r>
              <a:rPr lang="en-GB" dirty="0" err="1" smtClean="0"/>
              <a:t>rằng</a:t>
            </a:r>
            <a:r>
              <a:rPr lang="en-GB" dirty="0" smtClean="0"/>
              <a:t> </a:t>
            </a:r>
            <a:r>
              <a:rPr lang="en-GB" dirty="0" err="1" smtClean="0"/>
              <a:t>điện</a:t>
            </a:r>
            <a:r>
              <a:rPr lang="en-GB" dirty="0" smtClean="0"/>
              <a:t> </a:t>
            </a:r>
            <a:r>
              <a:rPr lang="en-GB" dirty="0" err="1" smtClean="0"/>
              <a:t>áp</a:t>
            </a:r>
            <a:r>
              <a:rPr lang="en-GB" dirty="0" smtClean="0"/>
              <a:t> </a:t>
            </a:r>
            <a:r>
              <a:rPr lang="en-GB" dirty="0" err="1" smtClean="0"/>
              <a:t>acquy</a:t>
            </a:r>
            <a:r>
              <a:rPr lang="en-GB" dirty="0" smtClean="0"/>
              <a:t> </a:t>
            </a:r>
            <a:r>
              <a:rPr lang="en-GB" dirty="0" err="1" smtClean="0"/>
              <a:t>đã</a:t>
            </a:r>
            <a:r>
              <a:rPr lang="en-GB" dirty="0" smtClean="0"/>
              <a:t> </a:t>
            </a:r>
            <a:r>
              <a:rPr lang="en-GB" dirty="0" err="1" smtClean="0"/>
              <a:t>được</a:t>
            </a:r>
            <a:r>
              <a:rPr lang="en-GB" dirty="0" smtClean="0"/>
              <a:t> </a:t>
            </a:r>
            <a:r>
              <a:rPr lang="en-GB" dirty="0" err="1" smtClean="0"/>
              <a:t>xác</a:t>
            </a:r>
            <a:r>
              <a:rPr lang="en-GB" dirty="0" smtClean="0"/>
              <a:t> </a:t>
            </a:r>
            <a:r>
              <a:rPr lang="en-GB" dirty="0" err="1" smtClean="0"/>
              <a:t>định</a:t>
            </a:r>
            <a:r>
              <a:rPr lang="en-GB" dirty="0" smtClean="0"/>
              <a:t>, </a:t>
            </a:r>
            <a:r>
              <a:rPr lang="en-GB" dirty="0" err="1" smtClean="0"/>
              <a:t>nên</a:t>
            </a:r>
            <a:r>
              <a:rPr lang="en-GB" dirty="0" smtClean="0"/>
              <a:t> </a:t>
            </a:r>
            <a:r>
              <a:rPr lang="en-GB" dirty="0" err="1" smtClean="0"/>
              <a:t>còn</a:t>
            </a:r>
            <a:r>
              <a:rPr lang="en-GB" dirty="0" smtClean="0"/>
              <a:t> </a:t>
            </a:r>
            <a:r>
              <a:rPr lang="en-GB" dirty="0" err="1" smtClean="0"/>
              <a:t>lại</a:t>
            </a:r>
            <a:r>
              <a:rPr lang="en-GB" dirty="0" smtClean="0"/>
              <a:t> </a:t>
            </a:r>
            <a:r>
              <a:rPr lang="en-GB" dirty="0" err="1" smtClean="0"/>
              <a:t>sẽ</a:t>
            </a:r>
            <a:r>
              <a:rPr lang="en-GB" dirty="0" smtClean="0"/>
              <a:t> </a:t>
            </a:r>
            <a:r>
              <a:rPr lang="en-GB" dirty="0" err="1" smtClean="0"/>
              <a:t>chỉ</a:t>
            </a:r>
            <a:r>
              <a:rPr lang="en-GB" dirty="0" smtClean="0"/>
              <a:t> </a:t>
            </a:r>
            <a:r>
              <a:rPr lang="en-GB" dirty="0" err="1" smtClean="0"/>
              <a:t>là</a:t>
            </a:r>
            <a:r>
              <a:rPr lang="en-GB" dirty="0" smtClean="0"/>
              <a:t> </a:t>
            </a:r>
            <a:r>
              <a:rPr lang="en-GB" dirty="0" err="1" smtClean="0"/>
              <a:t>dòng</a:t>
            </a:r>
            <a:r>
              <a:rPr lang="en-GB" dirty="0" smtClean="0"/>
              <a:t> </a:t>
            </a:r>
            <a:r>
              <a:rPr lang="en-GB" dirty="0" err="1" smtClean="0"/>
              <a:t>điện</a:t>
            </a:r>
            <a:r>
              <a:rPr lang="en-GB" dirty="0" smtClean="0"/>
              <a:t> </a:t>
            </a:r>
            <a:r>
              <a:rPr lang="en-GB" dirty="0" err="1" smtClean="0"/>
              <a:t>thông</a:t>
            </a:r>
            <a:r>
              <a:rPr lang="en-GB" dirty="0" smtClean="0"/>
              <a:t> </a:t>
            </a:r>
            <a:r>
              <a:rPr lang="en-GB" dirty="0" err="1" smtClean="0"/>
              <a:t>số</a:t>
            </a:r>
            <a:r>
              <a:rPr lang="en-GB" dirty="0" smtClean="0"/>
              <a:t> dung </a:t>
            </a:r>
            <a:r>
              <a:rPr lang="en-GB" dirty="0" err="1" smtClean="0"/>
              <a:t>lượng</a:t>
            </a:r>
            <a:r>
              <a:rPr lang="en-GB" dirty="0" smtClean="0"/>
              <a:t> Ah </a:t>
            </a:r>
            <a:r>
              <a:rPr lang="en-GB" dirty="0" err="1" smtClean="0"/>
              <a:t>là</a:t>
            </a:r>
            <a:r>
              <a:rPr lang="en-GB" dirty="0" smtClean="0"/>
              <a:t> </a:t>
            </a:r>
            <a:r>
              <a:rPr lang="en-GB" dirty="0" err="1" smtClean="0"/>
              <a:t>quan</a:t>
            </a:r>
            <a:r>
              <a:rPr lang="en-GB" dirty="0" smtClean="0"/>
              <a:t> </a:t>
            </a:r>
            <a:r>
              <a:rPr lang="en-GB" dirty="0" err="1" smtClean="0"/>
              <a:t>trọng</a:t>
            </a:r>
            <a:r>
              <a:rPr lang="en-GB" dirty="0" smtClean="0"/>
              <a:t>. </a:t>
            </a:r>
            <a:r>
              <a:rPr lang="en-GB" dirty="0" err="1" smtClean="0"/>
              <a:t>Khi</a:t>
            </a:r>
            <a:r>
              <a:rPr lang="en-GB" dirty="0" smtClean="0"/>
              <a:t> </a:t>
            </a:r>
            <a:r>
              <a:rPr lang="en-GB" dirty="0" err="1" smtClean="0"/>
              <a:t>chúng</a:t>
            </a:r>
            <a:r>
              <a:rPr lang="en-GB" dirty="0" smtClean="0"/>
              <a:t> ta </a:t>
            </a:r>
            <a:r>
              <a:rPr lang="en-GB" dirty="0" err="1" smtClean="0"/>
              <a:t>nói</a:t>
            </a:r>
            <a:r>
              <a:rPr lang="en-GB" dirty="0" smtClean="0"/>
              <a:t> </a:t>
            </a:r>
            <a:r>
              <a:rPr lang="en-GB" dirty="0" err="1" smtClean="0"/>
              <a:t>đến</a:t>
            </a:r>
            <a:r>
              <a:rPr lang="en-GB" dirty="0" smtClean="0"/>
              <a:t> </a:t>
            </a:r>
            <a:r>
              <a:rPr lang="en-GB" dirty="0" err="1" smtClean="0"/>
              <a:t>công</a:t>
            </a:r>
            <a:r>
              <a:rPr lang="en-GB" dirty="0" smtClean="0"/>
              <a:t> </a:t>
            </a:r>
            <a:r>
              <a:rPr lang="en-GB" dirty="0" err="1" smtClean="0"/>
              <a:t>suất</a:t>
            </a:r>
            <a:r>
              <a:rPr lang="en-GB" dirty="0" smtClean="0"/>
              <a:t> </a:t>
            </a:r>
            <a:r>
              <a:rPr lang="en-GB" dirty="0" err="1" smtClean="0"/>
              <a:t>mà</a:t>
            </a:r>
            <a:r>
              <a:rPr lang="en-GB" dirty="0" smtClean="0"/>
              <a:t> </a:t>
            </a:r>
            <a:r>
              <a:rPr lang="en-GB" dirty="0" err="1" smtClean="0"/>
              <a:t>không</a:t>
            </a:r>
            <a:r>
              <a:rPr lang="en-GB" dirty="0" smtClean="0"/>
              <a:t> </a:t>
            </a:r>
            <a:r>
              <a:rPr lang="en-GB" dirty="0" err="1" smtClean="0"/>
              <a:t>đề</a:t>
            </a:r>
            <a:r>
              <a:rPr lang="en-GB" dirty="0" smtClean="0"/>
              <a:t> </a:t>
            </a:r>
            <a:r>
              <a:rPr lang="en-GB" dirty="0" err="1" smtClean="0"/>
              <a:t>cập</a:t>
            </a:r>
            <a:r>
              <a:rPr lang="en-GB" dirty="0" smtClean="0"/>
              <a:t> </a:t>
            </a:r>
            <a:r>
              <a:rPr lang="en-GB" dirty="0" err="1" smtClean="0"/>
              <a:t>đến</a:t>
            </a:r>
            <a:r>
              <a:rPr lang="en-GB" dirty="0" smtClean="0"/>
              <a:t> </a:t>
            </a:r>
            <a:r>
              <a:rPr lang="en-GB" dirty="0" err="1" smtClean="0"/>
              <a:t>điện</a:t>
            </a:r>
            <a:r>
              <a:rPr lang="en-GB" dirty="0" smtClean="0"/>
              <a:t> </a:t>
            </a:r>
            <a:r>
              <a:rPr lang="en-GB" dirty="0" err="1" smtClean="0"/>
              <a:t>áp</a:t>
            </a:r>
            <a:r>
              <a:rPr lang="en-GB" dirty="0" smtClean="0"/>
              <a:t>. </a:t>
            </a:r>
            <a:r>
              <a:rPr lang="en-GB" dirty="0" err="1" smtClean="0"/>
              <a:t>Ví</a:t>
            </a:r>
            <a:r>
              <a:rPr lang="en-GB" dirty="0" smtClean="0"/>
              <a:t> </a:t>
            </a:r>
            <a:r>
              <a:rPr lang="en-GB" dirty="0" err="1" smtClean="0"/>
              <a:t>dụ</a:t>
            </a:r>
            <a:r>
              <a:rPr lang="en-GB" dirty="0" smtClean="0"/>
              <a:t> </a:t>
            </a:r>
            <a:r>
              <a:rPr lang="en-GB" dirty="0" err="1" smtClean="0"/>
              <a:t>đèn</a:t>
            </a:r>
            <a:r>
              <a:rPr lang="en-GB" dirty="0" smtClean="0"/>
              <a:t> LED </a:t>
            </a:r>
            <a:r>
              <a:rPr lang="en-GB" dirty="0" err="1" smtClean="0"/>
              <a:t>có</a:t>
            </a:r>
            <a:r>
              <a:rPr lang="en-GB" dirty="0" smtClean="0"/>
              <a:t> </a:t>
            </a:r>
            <a:r>
              <a:rPr lang="en-GB" dirty="0" err="1" smtClean="0"/>
              <a:t>công</a:t>
            </a:r>
            <a:r>
              <a:rPr lang="en-GB" dirty="0" smtClean="0"/>
              <a:t> </a:t>
            </a:r>
            <a:r>
              <a:rPr lang="en-GB" dirty="0" err="1" smtClean="0"/>
              <a:t>suất</a:t>
            </a:r>
            <a:r>
              <a:rPr lang="en-GB" dirty="0" smtClean="0"/>
              <a:t> 50W </a:t>
            </a:r>
            <a:r>
              <a:rPr lang="en-GB" dirty="0" err="1" smtClean="0"/>
              <a:t>không</a:t>
            </a:r>
            <a:r>
              <a:rPr lang="en-GB" dirty="0" smtClean="0"/>
              <a:t> </a:t>
            </a:r>
            <a:r>
              <a:rPr lang="en-GB" dirty="0" err="1" smtClean="0"/>
              <a:t>chỉ</a:t>
            </a:r>
            <a:r>
              <a:rPr lang="en-GB" dirty="0" smtClean="0"/>
              <a:t> </a:t>
            </a:r>
            <a:r>
              <a:rPr lang="en-GB" dirty="0" err="1" smtClean="0"/>
              <a:t>ra</a:t>
            </a:r>
            <a:r>
              <a:rPr lang="en-GB" dirty="0" smtClean="0"/>
              <a:t> </a:t>
            </a:r>
            <a:r>
              <a:rPr lang="en-GB" dirty="0" err="1" smtClean="0"/>
              <a:t>điện</a:t>
            </a:r>
            <a:r>
              <a:rPr lang="en-GB" dirty="0" smtClean="0"/>
              <a:t> </a:t>
            </a:r>
            <a:r>
              <a:rPr lang="en-GB" dirty="0" err="1" smtClean="0"/>
              <a:t>áp</a:t>
            </a:r>
            <a:r>
              <a:rPr lang="en-GB" dirty="0" smtClean="0"/>
              <a:t> </a:t>
            </a:r>
            <a:r>
              <a:rPr lang="en-GB" dirty="0" err="1" smtClean="0"/>
              <a:t>bao</a:t>
            </a:r>
            <a:r>
              <a:rPr lang="en-GB" dirty="0" smtClean="0"/>
              <a:t> </a:t>
            </a:r>
            <a:r>
              <a:rPr lang="en-GB" dirty="0" err="1" smtClean="0"/>
              <a:t>nhiêu</a:t>
            </a:r>
            <a:r>
              <a:rPr lang="en-GB" dirty="0" smtClean="0"/>
              <a:t> </a:t>
            </a:r>
            <a:r>
              <a:rPr lang="en-GB" dirty="0" err="1" smtClean="0"/>
              <a:t>được</a:t>
            </a:r>
            <a:r>
              <a:rPr lang="en-GB" dirty="0" smtClean="0"/>
              <a:t> </a:t>
            </a:r>
            <a:r>
              <a:rPr lang="en-GB" dirty="0" err="1" smtClean="0"/>
              <a:t>thắp</a:t>
            </a:r>
            <a:r>
              <a:rPr lang="en-GB" dirty="0" smtClean="0"/>
              <a:t> </a:t>
            </a:r>
            <a:r>
              <a:rPr lang="en-GB" dirty="0" err="1" smtClean="0"/>
              <a:t>sáng</a:t>
            </a:r>
            <a:r>
              <a:rPr lang="en-GB" dirty="0" smtClean="0"/>
              <a:t> </a:t>
            </a:r>
            <a:r>
              <a:rPr lang="en-GB" dirty="0" err="1" smtClean="0"/>
              <a:t>từ</a:t>
            </a:r>
            <a:r>
              <a:rPr lang="en-GB" dirty="0" smtClean="0"/>
              <a:t> </a:t>
            </a:r>
            <a:r>
              <a:rPr lang="en-GB" dirty="0" err="1" smtClean="0"/>
              <a:t>acquy</a:t>
            </a:r>
            <a:r>
              <a:rPr lang="en-GB" dirty="0" smtClean="0"/>
              <a:t>, </a:t>
            </a:r>
            <a:r>
              <a:rPr lang="en-GB" dirty="0" err="1" smtClean="0"/>
              <a:t>khi</a:t>
            </a:r>
            <a:r>
              <a:rPr lang="en-GB" dirty="0" smtClean="0"/>
              <a:t> </a:t>
            </a:r>
            <a:r>
              <a:rPr lang="en-GB" dirty="0" err="1" smtClean="0"/>
              <a:t>đó</a:t>
            </a:r>
            <a:r>
              <a:rPr lang="en-GB" dirty="0" smtClean="0"/>
              <a:t> </a:t>
            </a:r>
            <a:r>
              <a:rPr lang="en-GB" dirty="0" err="1" smtClean="0"/>
              <a:t>muốn</a:t>
            </a:r>
            <a:r>
              <a:rPr lang="en-GB" dirty="0" smtClean="0"/>
              <a:t> </a:t>
            </a:r>
            <a:r>
              <a:rPr lang="en-GB" dirty="0" err="1" smtClean="0"/>
              <a:t>biết</a:t>
            </a:r>
            <a:r>
              <a:rPr lang="en-GB" dirty="0" smtClean="0"/>
              <a:t> </a:t>
            </a:r>
            <a:r>
              <a:rPr lang="en-GB" dirty="0" err="1" smtClean="0"/>
              <a:t>được</a:t>
            </a:r>
            <a:r>
              <a:rPr lang="en-GB" dirty="0" smtClean="0"/>
              <a:t> </a:t>
            </a:r>
            <a:r>
              <a:rPr lang="en-GB" dirty="0" err="1" smtClean="0"/>
              <a:t>acquy</a:t>
            </a:r>
            <a:r>
              <a:rPr lang="en-GB" dirty="0" smtClean="0"/>
              <a:t> dung </a:t>
            </a:r>
            <a:r>
              <a:rPr lang="en-GB" dirty="0" err="1" smtClean="0"/>
              <a:t>trong</a:t>
            </a:r>
            <a:r>
              <a:rPr lang="en-GB" dirty="0" smtClean="0"/>
              <a:t> </a:t>
            </a:r>
            <a:r>
              <a:rPr lang="en-GB" dirty="0" err="1" smtClean="0"/>
              <a:t>bao</a:t>
            </a:r>
            <a:r>
              <a:rPr lang="en-GB" dirty="0" smtClean="0"/>
              <a:t> </a:t>
            </a:r>
            <a:r>
              <a:rPr lang="en-GB" dirty="0" err="1" smtClean="0"/>
              <a:t>lâu</a:t>
            </a:r>
            <a:r>
              <a:rPr lang="en-GB" dirty="0" smtClean="0"/>
              <a:t> </a:t>
            </a:r>
            <a:r>
              <a:rPr lang="en-GB" dirty="0" err="1" smtClean="0"/>
              <a:t>lại</a:t>
            </a:r>
            <a:r>
              <a:rPr lang="en-GB" dirty="0" smtClean="0"/>
              <a:t> </a:t>
            </a:r>
            <a:r>
              <a:rPr lang="en-GB" dirty="0" err="1" smtClean="0"/>
              <a:t>thêm</a:t>
            </a:r>
            <a:r>
              <a:rPr lang="en-GB" dirty="0" smtClean="0"/>
              <a:t> </a:t>
            </a:r>
            <a:r>
              <a:rPr lang="en-GB" dirty="0" err="1" smtClean="0"/>
              <a:t>phép</a:t>
            </a:r>
            <a:r>
              <a:rPr lang="en-GB" dirty="0" smtClean="0"/>
              <a:t> </a:t>
            </a:r>
            <a:r>
              <a:rPr lang="en-GB" dirty="0" err="1" smtClean="0"/>
              <a:t>tính</a:t>
            </a:r>
            <a:r>
              <a:rPr lang="en-GB" dirty="0" smtClean="0"/>
              <a:t> </a:t>
            </a:r>
            <a:r>
              <a:rPr lang="en-GB" dirty="0" err="1" smtClean="0"/>
              <a:t>quy</a:t>
            </a:r>
            <a:r>
              <a:rPr lang="en-GB" dirty="0" smtClean="0"/>
              <a:t> </a:t>
            </a:r>
            <a:r>
              <a:rPr lang="en-GB" dirty="0" err="1" smtClean="0"/>
              <a:t>về</a:t>
            </a:r>
            <a:r>
              <a:rPr lang="en-GB" dirty="0" smtClean="0"/>
              <a:t> </a:t>
            </a:r>
            <a:r>
              <a:rPr lang="en-GB" dirty="0" err="1" smtClean="0"/>
              <a:t>dòng</a:t>
            </a:r>
            <a:r>
              <a:rPr lang="en-GB" dirty="0" smtClean="0"/>
              <a:t> </a:t>
            </a:r>
            <a:r>
              <a:rPr lang="en-GB" dirty="0" err="1" smtClean="0"/>
              <a:t>acquy</a:t>
            </a:r>
            <a:r>
              <a:rPr lang="en-GB" dirty="0" smtClean="0"/>
              <a:t>. Do </a:t>
            </a:r>
            <a:r>
              <a:rPr lang="en-GB" dirty="0" err="1" smtClean="0"/>
              <a:t>đó</a:t>
            </a:r>
            <a:r>
              <a:rPr lang="en-GB" dirty="0" smtClean="0"/>
              <a:t>, </a:t>
            </a:r>
            <a:r>
              <a:rPr lang="en-GB" dirty="0" err="1" smtClean="0"/>
              <a:t>có</a:t>
            </a:r>
            <a:r>
              <a:rPr lang="en-GB" dirty="0" smtClean="0"/>
              <a:t> </a:t>
            </a:r>
            <a:r>
              <a:rPr lang="en-GB" dirty="0" err="1" smtClean="0"/>
              <a:t>lẽ</a:t>
            </a:r>
            <a:r>
              <a:rPr lang="en-GB" dirty="0" smtClean="0"/>
              <a:t> </a:t>
            </a:r>
            <a:r>
              <a:rPr lang="en-GB" dirty="0" err="1" smtClean="0"/>
              <a:t>thông</a:t>
            </a:r>
            <a:r>
              <a:rPr lang="en-GB" dirty="0" smtClean="0"/>
              <a:t> </a:t>
            </a:r>
            <a:r>
              <a:rPr lang="en-GB" dirty="0" err="1" smtClean="0"/>
              <a:t>số</a:t>
            </a:r>
            <a:r>
              <a:rPr lang="en-GB" dirty="0" smtClean="0"/>
              <a:t> </a:t>
            </a:r>
            <a:r>
              <a:rPr lang="en-GB" dirty="0" err="1" smtClean="0"/>
              <a:t>Wh</a:t>
            </a:r>
            <a:r>
              <a:rPr lang="en-GB" dirty="0" smtClean="0"/>
              <a:t> </a:t>
            </a:r>
            <a:r>
              <a:rPr lang="en-GB" dirty="0" err="1" smtClean="0"/>
              <a:t>thì</a:t>
            </a:r>
            <a:r>
              <a:rPr lang="en-GB" dirty="0" smtClean="0"/>
              <a:t> </a:t>
            </a:r>
            <a:r>
              <a:rPr lang="en-GB" dirty="0" err="1" smtClean="0"/>
              <a:t>hơn</a:t>
            </a:r>
            <a:r>
              <a:rPr lang="en-GB" dirty="0" smtClean="0"/>
              <a:t>!</a:t>
            </a:r>
            <a:endParaRPr lang="en-GB" dirty="0"/>
          </a:p>
        </p:txBody>
      </p:sp>
    </p:spTree>
    <p:extLst>
      <p:ext uri="{BB962C8B-B14F-4D97-AF65-F5344CB8AC3E}">
        <p14:creationId xmlns:p14="http://schemas.microsoft.com/office/powerpoint/2010/main" val="1301409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98451"/>
            <a:ext cx="6648450" cy="749300"/>
          </a:xfrm>
          <a:solidFill>
            <a:srgbClr val="FFFF00"/>
          </a:solidFill>
        </p:spPr>
        <p:txBody>
          <a:bodyPr>
            <a:normAutofit/>
          </a:bodyPr>
          <a:lstStyle/>
          <a:p>
            <a:r>
              <a:rPr lang="en-US" sz="4000" b="1" dirty="0"/>
              <a:t>4</a:t>
            </a:r>
            <a:r>
              <a:rPr lang="vi-VN" sz="4000" b="1" dirty="0"/>
              <a:t>. </a:t>
            </a:r>
            <a:r>
              <a:rPr lang="vi-VN" sz="4000" b="1" dirty="0">
                <a:latin typeface="Calibri" panose="020F0502020204030204" pitchFamily="34" charset="0"/>
                <a:cs typeface="Calibri" panose="020F0502020204030204" pitchFamily="34" charset="0"/>
              </a:rPr>
              <a:t>Tính toán</a:t>
            </a:r>
            <a:r>
              <a:rPr lang="en-GB" sz="4000" b="1" dirty="0">
                <a:latin typeface="Calibri" panose="020F0502020204030204" pitchFamily="34" charset="0"/>
                <a:cs typeface="Calibri" panose="020F0502020204030204" pitchFamily="34" charset="0"/>
              </a:rPr>
              <a:t>, </a:t>
            </a:r>
            <a:r>
              <a:rPr lang="en-GB" sz="4000" b="1" dirty="0" err="1">
                <a:latin typeface="Calibri" panose="020F0502020204030204" pitchFamily="34" charset="0"/>
                <a:cs typeface="Calibri" panose="020F0502020204030204" pitchFamily="34" charset="0"/>
              </a:rPr>
              <a:t>lựa</a:t>
            </a:r>
            <a:r>
              <a:rPr lang="en-GB" sz="4000" b="1" dirty="0">
                <a:latin typeface="Calibri" panose="020F0502020204030204" pitchFamily="34" charset="0"/>
                <a:cs typeface="Calibri" panose="020F0502020204030204" pitchFamily="34" charset="0"/>
              </a:rPr>
              <a:t> </a:t>
            </a:r>
            <a:r>
              <a:rPr lang="en-GB" sz="4000" b="1" dirty="0" err="1">
                <a:latin typeface="Calibri" panose="020F0502020204030204" pitchFamily="34" charset="0"/>
                <a:cs typeface="Calibri" panose="020F0502020204030204" pitchFamily="34" charset="0"/>
              </a:rPr>
              <a:t>chọn</a:t>
            </a:r>
            <a:r>
              <a:rPr lang="en-GB"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battery</a:t>
            </a:r>
            <a:endParaRPr lang="en-GB" sz="4000" dirty="0"/>
          </a:p>
        </p:txBody>
      </p:sp>
      <p:sp>
        <p:nvSpPr>
          <p:cNvPr id="3" name="Content Placeholder 2"/>
          <p:cNvSpPr>
            <a:spLocks noGrp="1"/>
          </p:cNvSpPr>
          <p:nvPr>
            <p:ph idx="1"/>
          </p:nvPr>
        </p:nvSpPr>
        <p:spPr>
          <a:xfrm>
            <a:off x="838200" y="1247775"/>
            <a:ext cx="10515600" cy="4929188"/>
          </a:xfrm>
        </p:spPr>
        <p:txBody>
          <a:bodyPr/>
          <a:lstStyle/>
          <a:p>
            <a:pPr marL="0" indent="0">
              <a:buNone/>
            </a:pPr>
            <a:r>
              <a:rPr lang="en-GB" dirty="0" smtClean="0"/>
              <a:t>So </a:t>
            </a:r>
            <a:r>
              <a:rPr lang="en-GB" dirty="0" err="1" smtClean="0"/>
              <a:t>sánh</a:t>
            </a:r>
            <a:r>
              <a:rPr lang="en-GB" dirty="0" smtClean="0"/>
              <a:t> </a:t>
            </a:r>
            <a:r>
              <a:rPr lang="en-GB" dirty="0" err="1" smtClean="0"/>
              <a:t>về</a:t>
            </a:r>
            <a:r>
              <a:rPr lang="en-GB" dirty="0" smtClean="0"/>
              <a:t> </a:t>
            </a:r>
            <a:r>
              <a:rPr lang="en-GB" dirty="0" err="1" smtClean="0"/>
              <a:t>tỷ</a:t>
            </a:r>
            <a:r>
              <a:rPr lang="en-GB" dirty="0" smtClean="0"/>
              <a:t> </a:t>
            </a:r>
            <a:r>
              <a:rPr lang="en-GB" dirty="0" err="1" smtClean="0"/>
              <a:t>lệ</a:t>
            </a:r>
            <a:r>
              <a:rPr lang="en-GB" dirty="0" smtClean="0"/>
              <a:t> </a:t>
            </a:r>
            <a:r>
              <a:rPr lang="en-GB" dirty="0" err="1" smtClean="0"/>
              <a:t>công</a:t>
            </a:r>
            <a:r>
              <a:rPr lang="en-GB" dirty="0" smtClean="0"/>
              <a:t> </a:t>
            </a:r>
            <a:r>
              <a:rPr lang="en-GB" dirty="0" err="1" smtClean="0"/>
              <a:t>suất</a:t>
            </a:r>
            <a:r>
              <a:rPr lang="en-GB" dirty="0" smtClean="0"/>
              <a:t> </a:t>
            </a:r>
            <a:r>
              <a:rPr lang="en-GB" dirty="0" err="1" smtClean="0"/>
              <a:t>trên</a:t>
            </a:r>
            <a:r>
              <a:rPr lang="en-GB" dirty="0" smtClean="0"/>
              <a:t> </a:t>
            </a:r>
            <a:r>
              <a:rPr lang="en-GB" dirty="0" err="1" smtClean="0"/>
              <a:t>trọng</a:t>
            </a:r>
            <a:r>
              <a:rPr lang="en-GB" dirty="0" smtClean="0"/>
              <a:t> </a:t>
            </a:r>
            <a:r>
              <a:rPr lang="en-GB" dirty="0" err="1" smtClean="0"/>
              <a:t>lương</a:t>
            </a:r>
            <a:r>
              <a:rPr lang="en-GB" dirty="0" smtClean="0"/>
              <a:t> </a:t>
            </a:r>
            <a:r>
              <a:rPr lang="en-GB" dirty="0" err="1" smtClean="0"/>
              <a:t>acquy</a:t>
            </a:r>
            <a:endParaRPr lang="en-GB" dirty="0"/>
          </a:p>
        </p:txBody>
      </p:sp>
      <p:pic>
        <p:nvPicPr>
          <p:cNvPr id="4" name="Picture 3"/>
          <p:cNvPicPr>
            <a:picLocks noChangeAspect="1"/>
          </p:cNvPicPr>
          <p:nvPr/>
        </p:nvPicPr>
        <p:blipFill>
          <a:blip r:embed="rId2"/>
          <a:stretch>
            <a:fillRect/>
          </a:stretch>
        </p:blipFill>
        <p:spPr>
          <a:xfrm>
            <a:off x="2114550" y="1954658"/>
            <a:ext cx="7905750" cy="4903342"/>
          </a:xfrm>
          <a:prstGeom prst="rect">
            <a:avLst/>
          </a:prstGeom>
        </p:spPr>
      </p:pic>
    </p:spTree>
    <p:extLst>
      <p:ext uri="{BB962C8B-B14F-4D97-AF65-F5344CB8AC3E}">
        <p14:creationId xmlns:p14="http://schemas.microsoft.com/office/powerpoint/2010/main" val="3241556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98451"/>
            <a:ext cx="6648450" cy="749300"/>
          </a:xfrm>
          <a:solidFill>
            <a:srgbClr val="FFFF00"/>
          </a:solidFill>
        </p:spPr>
        <p:txBody>
          <a:bodyPr>
            <a:normAutofit/>
          </a:bodyPr>
          <a:lstStyle/>
          <a:p>
            <a:r>
              <a:rPr lang="en-US" sz="4000" b="1" dirty="0"/>
              <a:t>4</a:t>
            </a:r>
            <a:r>
              <a:rPr lang="vi-VN" sz="4000" b="1" dirty="0"/>
              <a:t>. </a:t>
            </a:r>
            <a:r>
              <a:rPr lang="vi-VN" sz="4000" b="1" dirty="0">
                <a:latin typeface="Calibri" panose="020F0502020204030204" pitchFamily="34" charset="0"/>
                <a:cs typeface="Calibri" panose="020F0502020204030204" pitchFamily="34" charset="0"/>
              </a:rPr>
              <a:t>Tính toán</a:t>
            </a:r>
            <a:r>
              <a:rPr lang="en-GB" sz="4000" b="1" dirty="0">
                <a:latin typeface="Calibri" panose="020F0502020204030204" pitchFamily="34" charset="0"/>
                <a:cs typeface="Calibri" panose="020F0502020204030204" pitchFamily="34" charset="0"/>
              </a:rPr>
              <a:t>, </a:t>
            </a:r>
            <a:r>
              <a:rPr lang="en-GB" sz="4000" b="1" dirty="0" err="1">
                <a:latin typeface="Calibri" panose="020F0502020204030204" pitchFamily="34" charset="0"/>
                <a:cs typeface="Calibri" panose="020F0502020204030204" pitchFamily="34" charset="0"/>
              </a:rPr>
              <a:t>lựa</a:t>
            </a:r>
            <a:r>
              <a:rPr lang="en-GB" sz="4000" b="1" dirty="0">
                <a:latin typeface="Calibri" panose="020F0502020204030204" pitchFamily="34" charset="0"/>
                <a:cs typeface="Calibri" panose="020F0502020204030204" pitchFamily="34" charset="0"/>
              </a:rPr>
              <a:t> </a:t>
            </a:r>
            <a:r>
              <a:rPr lang="en-GB" sz="4000" b="1" dirty="0" err="1">
                <a:latin typeface="Calibri" panose="020F0502020204030204" pitchFamily="34" charset="0"/>
                <a:cs typeface="Calibri" panose="020F0502020204030204" pitchFamily="34" charset="0"/>
              </a:rPr>
              <a:t>chọn</a:t>
            </a:r>
            <a:r>
              <a:rPr lang="en-GB"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battery</a:t>
            </a:r>
            <a:endParaRPr lang="en-GB" sz="4000" dirty="0"/>
          </a:p>
        </p:txBody>
      </p:sp>
      <p:sp>
        <p:nvSpPr>
          <p:cNvPr id="3" name="Content Placeholder 2"/>
          <p:cNvSpPr>
            <a:spLocks noGrp="1"/>
          </p:cNvSpPr>
          <p:nvPr>
            <p:ph idx="1"/>
          </p:nvPr>
        </p:nvSpPr>
        <p:spPr>
          <a:xfrm>
            <a:off x="885825" y="1006786"/>
            <a:ext cx="10363200" cy="571499"/>
          </a:xfrm>
        </p:spPr>
        <p:txBody>
          <a:bodyPr/>
          <a:lstStyle/>
          <a:p>
            <a:pPr marL="0" indent="0">
              <a:buNone/>
            </a:pPr>
            <a:r>
              <a:rPr lang="en-GB" dirty="0" err="1" smtClean="0"/>
              <a:t>Một</a:t>
            </a:r>
            <a:r>
              <a:rPr lang="en-GB" dirty="0" smtClean="0"/>
              <a:t> </a:t>
            </a:r>
            <a:r>
              <a:rPr lang="en-GB" dirty="0" err="1" smtClean="0"/>
              <a:t>bảng</a:t>
            </a:r>
            <a:r>
              <a:rPr lang="en-GB" dirty="0" smtClean="0"/>
              <a:t> so </a:t>
            </a:r>
            <a:r>
              <a:rPr lang="en-GB" dirty="0" err="1" smtClean="0"/>
              <a:t>sánh</a:t>
            </a:r>
            <a:r>
              <a:rPr lang="en-GB" dirty="0" smtClean="0"/>
              <a:t> </a:t>
            </a:r>
            <a:r>
              <a:rPr lang="en-GB" dirty="0" err="1" smtClean="0"/>
              <a:t>khác</a:t>
            </a:r>
            <a:r>
              <a:rPr lang="en-GB" dirty="0" smtClean="0"/>
              <a:t> </a:t>
            </a:r>
            <a:r>
              <a:rPr lang="en-GB" dirty="0" err="1" smtClean="0"/>
              <a:t>về</a:t>
            </a:r>
            <a:r>
              <a:rPr lang="en-GB" dirty="0" smtClean="0"/>
              <a:t> </a:t>
            </a:r>
            <a:r>
              <a:rPr lang="en-GB" dirty="0" err="1" smtClean="0"/>
              <a:t>các</a:t>
            </a:r>
            <a:r>
              <a:rPr lang="en-GB" dirty="0" smtClean="0"/>
              <a:t> </a:t>
            </a:r>
            <a:r>
              <a:rPr lang="en-GB" dirty="0" err="1" smtClean="0"/>
              <a:t>loại</a:t>
            </a:r>
            <a:r>
              <a:rPr lang="en-GB" dirty="0" smtClean="0"/>
              <a:t> </a:t>
            </a:r>
            <a:r>
              <a:rPr lang="en-GB" dirty="0" err="1" smtClean="0"/>
              <a:t>acquy</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135122312"/>
              </p:ext>
            </p:extLst>
          </p:nvPr>
        </p:nvGraphicFramePr>
        <p:xfrm>
          <a:off x="1533525" y="1537320"/>
          <a:ext cx="7708106" cy="4915074"/>
        </p:xfrm>
        <a:graphic>
          <a:graphicData uri="http://schemas.openxmlformats.org/presentationml/2006/ole">
            <mc:AlternateContent xmlns:mc="http://schemas.openxmlformats.org/markup-compatibility/2006">
              <mc:Choice xmlns:v="urn:schemas-microsoft-com:vml" Requires="v">
                <p:oleObj spid="_x0000_s1041" name="Document" r:id="rId3" imgW="8862255" imgH="5651642" progId="Word.Document.12">
                  <p:embed/>
                </p:oleObj>
              </mc:Choice>
              <mc:Fallback>
                <p:oleObj name="Document" r:id="rId3" imgW="8862255" imgH="5651642" progId="Word.Document.12">
                  <p:embed/>
                  <p:pic>
                    <p:nvPicPr>
                      <p:cNvPr id="0" name=""/>
                      <p:cNvPicPr/>
                      <p:nvPr/>
                    </p:nvPicPr>
                    <p:blipFill>
                      <a:blip r:embed="rId4"/>
                      <a:stretch>
                        <a:fillRect/>
                      </a:stretch>
                    </p:blipFill>
                    <p:spPr>
                      <a:xfrm>
                        <a:off x="1533525" y="1537320"/>
                        <a:ext cx="7708106" cy="4915074"/>
                      </a:xfrm>
                      <a:prstGeom prst="rect">
                        <a:avLst/>
                      </a:prstGeom>
                    </p:spPr>
                  </p:pic>
                </p:oleObj>
              </mc:Fallback>
            </mc:AlternateContent>
          </a:graphicData>
        </a:graphic>
      </p:graphicFrame>
      <p:sp>
        <p:nvSpPr>
          <p:cNvPr id="6" name="Content Placeholder 2"/>
          <p:cNvSpPr txBox="1">
            <a:spLocks/>
          </p:cNvSpPr>
          <p:nvPr/>
        </p:nvSpPr>
        <p:spPr>
          <a:xfrm>
            <a:off x="885825" y="6166644"/>
            <a:ext cx="10363200" cy="571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smtClean="0"/>
              <a:t>Kết</a:t>
            </a:r>
            <a:r>
              <a:rPr lang="en-GB" dirty="0" smtClean="0"/>
              <a:t> </a:t>
            </a:r>
            <a:r>
              <a:rPr lang="en-GB" dirty="0" err="1" smtClean="0"/>
              <a:t>luận</a:t>
            </a:r>
            <a:r>
              <a:rPr lang="en-GB" dirty="0" smtClean="0"/>
              <a:t>: </a:t>
            </a:r>
            <a:r>
              <a:rPr lang="en-GB" dirty="0" err="1" smtClean="0"/>
              <a:t>nên</a:t>
            </a:r>
            <a:r>
              <a:rPr lang="en-GB" dirty="0" smtClean="0"/>
              <a:t> </a:t>
            </a:r>
            <a:r>
              <a:rPr lang="en-GB" dirty="0" err="1" smtClean="0"/>
              <a:t>chọn</a:t>
            </a:r>
            <a:r>
              <a:rPr lang="en-GB" dirty="0" smtClean="0"/>
              <a:t> </a:t>
            </a:r>
            <a:r>
              <a:rPr lang="en-GB" dirty="0" err="1" smtClean="0"/>
              <a:t>acquy</a:t>
            </a:r>
            <a:r>
              <a:rPr lang="en-GB" dirty="0" smtClean="0"/>
              <a:t> li-ion</a:t>
            </a:r>
            <a:endParaRPr lang="en-GB" dirty="0"/>
          </a:p>
        </p:txBody>
      </p:sp>
    </p:spTree>
    <p:extLst>
      <p:ext uri="{BB962C8B-B14F-4D97-AF65-F5344CB8AC3E}">
        <p14:creationId xmlns:p14="http://schemas.microsoft.com/office/powerpoint/2010/main" val="357001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3C195-ECB2-4F47-9945-903E13A61B67}"/>
              </a:ext>
            </a:extLst>
          </p:cNvPr>
          <p:cNvSpPr>
            <a:spLocks noGrp="1"/>
          </p:cNvSpPr>
          <p:nvPr>
            <p:ph type="title"/>
          </p:nvPr>
        </p:nvSpPr>
        <p:spPr>
          <a:xfrm>
            <a:off x="838200" y="365126"/>
            <a:ext cx="10515600" cy="1187450"/>
          </a:xfrm>
          <a:solidFill>
            <a:srgbClr val="FFFF00"/>
          </a:solidFill>
        </p:spPr>
        <p:txBody>
          <a:bodyPr>
            <a:normAutofit fontScale="90000"/>
          </a:bodyPr>
          <a:lstStyle/>
          <a:p>
            <a:pPr algn="ctr"/>
            <a:r>
              <a:rPr lang="vi-VN" sz="4000" b="1" dirty="0"/>
              <a:t>1. Tính tổng lượng tiêu thụ điện của tất cả các thiết bị mà hệ thống solar phải cung cấp</a:t>
            </a:r>
            <a:endParaRPr lang="en-US" sz="4000" b="1"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176BF7DA-D0DC-4AB2-AB00-204B6D82B89B}"/>
                  </a:ext>
                </a:extLst>
              </p:cNvPr>
              <p:cNvSpPr>
                <a:spLocks noGrp="1"/>
              </p:cNvSpPr>
              <p:nvPr>
                <p:ph idx="1"/>
              </p:nvPr>
            </p:nvSpPr>
            <p:spPr>
              <a:xfrm>
                <a:off x="838200" y="1825625"/>
                <a:ext cx="10515600" cy="4084108"/>
              </a:xfrm>
            </p:spPr>
            <p:txBody>
              <a:bodyPr/>
              <a:lstStyle/>
              <a:p>
                <a:pPr marL="0" indent="0">
                  <a:buNone/>
                </a:pPr>
                <a:r>
                  <a:rPr lang="vi-VN" dirty="0"/>
                  <a:t>Tính tổng số Watt-hour sử dụng mỗi ngày của từng thiết bị (Wh</a:t>
                </a:r>
                <a:r>
                  <a:rPr lang="vi-VN" baseline="-25000" dirty="0"/>
                  <a:t>sdi</a:t>
                </a:r>
                <a:r>
                  <a:rPr lang="vi-VN" dirty="0"/>
                  <a:t>). Cộng tất cả lại chúng ta có tổng số Watt-hour toàn tải sử dụng mỗi ngày (Wh</a:t>
                </a:r>
                <a:r>
                  <a:rPr lang="vi-VN" baseline="-25000" dirty="0"/>
                  <a:t>sd</a:t>
                </a:r>
                <a:r>
                  <a:rPr lang="vi-VN" dirty="0"/>
                  <a:t>).</a:t>
                </a:r>
                <a:endParaRPr lang="en-US" dirty="0"/>
              </a:p>
              <a:p>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𝑊h</m:t>
                        </m:r>
                      </m:e>
                      <m:sub>
                        <m:r>
                          <a:rPr lang="vi-VN" i="1">
                            <a:latin typeface="Cambria Math" panose="02040503050406030204" pitchFamily="18" charset="0"/>
                          </a:rPr>
                          <m:t>𝑠𝑑</m:t>
                        </m:r>
                      </m:sub>
                    </m:sSub>
                    <m:r>
                      <a:rPr lang="vi-VN" i="1">
                        <a:latin typeface="Cambria Math" panose="02040503050406030204" pitchFamily="18" charset="0"/>
                      </a:rPr>
                      <m:t>=</m:t>
                    </m:r>
                    <m:nary>
                      <m:naryPr>
                        <m:chr m:val="∑"/>
                        <m:limLoc m:val="undOvr"/>
                        <m:ctrlPr>
                          <a:rPr lang="en-US" i="1">
                            <a:latin typeface="Cambria Math" panose="02040503050406030204" pitchFamily="18" charset="0"/>
                          </a:rPr>
                        </m:ctrlPr>
                      </m:naryPr>
                      <m:sub>
                        <m:r>
                          <a:rPr lang="vi-VN" i="1">
                            <a:latin typeface="Cambria Math" panose="02040503050406030204" pitchFamily="18" charset="0"/>
                          </a:rPr>
                          <m:t>1</m:t>
                        </m:r>
                      </m:sub>
                      <m:sup>
                        <m:r>
                          <a:rPr lang="vi-VN" i="1">
                            <a:latin typeface="Cambria Math" panose="02040503050406030204" pitchFamily="18" charset="0"/>
                          </a:rPr>
                          <m:t>𝑛</m:t>
                        </m:r>
                      </m:sup>
                      <m:e>
                        <m:sSub>
                          <m:sSubPr>
                            <m:ctrlPr>
                              <a:rPr lang="en-US" i="1">
                                <a:latin typeface="Cambria Math" panose="02040503050406030204" pitchFamily="18" charset="0"/>
                              </a:rPr>
                            </m:ctrlPr>
                          </m:sSubPr>
                          <m:e>
                            <m:r>
                              <a:rPr lang="vi-VN" i="1">
                                <a:latin typeface="Cambria Math" panose="02040503050406030204" pitchFamily="18" charset="0"/>
                              </a:rPr>
                              <m:t>𝑊h</m:t>
                            </m:r>
                          </m:e>
                          <m:sub>
                            <m:r>
                              <a:rPr lang="vi-VN" i="1">
                                <a:latin typeface="Cambria Math" panose="02040503050406030204" pitchFamily="18" charset="0"/>
                              </a:rPr>
                              <m:t>𝑠𝑑𝑖</m:t>
                            </m:r>
                          </m:sub>
                        </m:sSub>
                      </m:e>
                    </m:nary>
                    <m:r>
                      <a:rPr lang="vi-VN" i="1">
                        <a:latin typeface="Cambria Math" panose="02040503050406030204" pitchFamily="18" charset="0"/>
                      </a:rPr>
                      <m:t>=</m:t>
                    </m:r>
                    <m:nary>
                      <m:naryPr>
                        <m:chr m:val="∑"/>
                        <m:limLoc m:val="undOvr"/>
                        <m:ctrlPr>
                          <a:rPr lang="en-US" i="1">
                            <a:latin typeface="Cambria Math" panose="02040503050406030204" pitchFamily="18" charset="0"/>
                          </a:rPr>
                        </m:ctrlPr>
                      </m:naryPr>
                      <m:sub>
                        <m:r>
                          <a:rPr lang="vi-VN" i="1">
                            <a:latin typeface="Cambria Math" panose="02040503050406030204" pitchFamily="18" charset="0"/>
                          </a:rPr>
                          <m:t>1</m:t>
                        </m:r>
                      </m:sub>
                      <m:sup>
                        <m:r>
                          <a:rPr lang="vi-VN" i="1">
                            <a:latin typeface="Cambria Math" panose="02040503050406030204" pitchFamily="18" charset="0"/>
                          </a:rPr>
                          <m:t>𝑛</m:t>
                        </m:r>
                      </m:sup>
                      <m:e>
                        <m:sSub>
                          <m:sSubPr>
                            <m:ctrlPr>
                              <a:rPr lang="en-US" i="1">
                                <a:latin typeface="Cambria Math" panose="02040503050406030204" pitchFamily="18" charset="0"/>
                              </a:rPr>
                            </m:ctrlPr>
                          </m:sSubPr>
                          <m:e>
                            <m:r>
                              <a:rPr lang="vi-VN" i="1">
                                <a:latin typeface="Cambria Math" panose="02040503050406030204" pitchFamily="18" charset="0"/>
                              </a:rPr>
                              <m:t>𝑃</m:t>
                            </m:r>
                          </m:e>
                          <m:sub>
                            <m:r>
                              <a:rPr lang="vi-VN" i="1">
                                <a:latin typeface="Cambria Math" panose="02040503050406030204" pitchFamily="18" charset="0"/>
                              </a:rPr>
                              <m:t>𝑖</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𝑖</m:t>
                            </m:r>
                          </m:sub>
                        </m:sSub>
                      </m:e>
                    </m:nary>
                  </m:oMath>
                </a14:m>
                <a:r>
                  <a:rPr lang="vi-VN" dirty="0"/>
                  <a:t> 				(1)</a:t>
                </a:r>
                <a:endParaRPr lang="en-US" dirty="0"/>
              </a:p>
              <a:p>
                <a:r>
                  <a:rPr lang="vi-VN" dirty="0"/>
                  <a:t>Trong đó:</a:t>
                </a:r>
                <a:endParaRPr lang="en-US" dirty="0"/>
              </a:p>
              <a:p>
                <a:r>
                  <a:rPr lang="vi-VN" dirty="0"/>
                  <a:t>Wh</a:t>
                </a:r>
                <a:r>
                  <a:rPr lang="vi-VN" baseline="-25000" dirty="0"/>
                  <a:t>sd</a:t>
                </a:r>
                <a:r>
                  <a:rPr lang="vi-VN" dirty="0"/>
                  <a:t>, Wh</a:t>
                </a:r>
                <a:r>
                  <a:rPr lang="vi-VN" baseline="-25000" dirty="0"/>
                  <a:t>sdi­</a:t>
                </a:r>
                <a:r>
                  <a:rPr lang="vi-VN" dirty="0"/>
                  <a:t> – điện năng tiêu thụ của </a:t>
                </a:r>
                <a:r>
                  <a:rPr lang="en-GB" dirty="0" err="1" smtClean="0"/>
                  <a:t>tổng</a:t>
                </a:r>
                <a:r>
                  <a:rPr lang="vi-VN" dirty="0" smtClean="0"/>
                  <a:t> </a:t>
                </a:r>
                <a:r>
                  <a:rPr lang="vi-VN" dirty="0"/>
                  <a:t>tai, từng thiết bị</a:t>
                </a:r>
                <a:endParaRPr lang="en-US" dirty="0"/>
              </a:p>
              <a:p>
                <a:r>
                  <a:rPr lang="vi-VN" dirty="0"/>
                  <a:t>P</a:t>
                </a:r>
                <a:r>
                  <a:rPr lang="vi-VN" baseline="-25000" dirty="0"/>
                  <a:t>i</a:t>
                </a:r>
                <a:r>
                  <a:rPr lang="vi-VN" dirty="0"/>
                  <a:t> – công suất của </a:t>
                </a:r>
                <a:r>
                  <a:rPr lang="vi-VN" dirty="0" smtClean="0"/>
                  <a:t>t</a:t>
                </a:r>
                <a:r>
                  <a:rPr lang="en-GB" dirty="0"/>
                  <a:t>ừ</a:t>
                </a:r>
                <a:r>
                  <a:rPr lang="vi-VN" dirty="0" smtClean="0"/>
                  <a:t>ng </a:t>
                </a:r>
                <a:r>
                  <a:rPr lang="vi-VN" dirty="0"/>
                  <a:t>thiết bị</a:t>
                </a:r>
                <a:endParaRPr lang="en-US" dirty="0"/>
              </a:p>
              <a:p>
                <a:r>
                  <a:rPr lang="en-US" dirty="0" err="1"/>
                  <a:t>t</a:t>
                </a:r>
                <a:r>
                  <a:rPr lang="en-US" baseline="-25000" dirty="0" err="1"/>
                  <a:t>i</a:t>
                </a:r>
                <a:r>
                  <a:rPr lang="en-US" dirty="0"/>
                  <a:t> – </a:t>
                </a:r>
                <a:r>
                  <a:rPr lang="en-US" dirty="0" err="1"/>
                  <a:t>thời</a:t>
                </a:r>
                <a:r>
                  <a:rPr lang="en-US" dirty="0"/>
                  <a:t> </a:t>
                </a:r>
                <a:r>
                  <a:rPr lang="en-US" dirty="0" err="1"/>
                  <a:t>gian</a:t>
                </a:r>
                <a:r>
                  <a:rPr lang="en-US" dirty="0"/>
                  <a:t> </a:t>
                </a:r>
                <a:r>
                  <a:rPr lang="en-US" dirty="0" err="1"/>
                  <a:t>sử</a:t>
                </a:r>
                <a:r>
                  <a:rPr lang="en-US" dirty="0"/>
                  <a:t> </a:t>
                </a:r>
                <a:r>
                  <a:rPr lang="en-US" dirty="0" err="1"/>
                  <a:t>dụng</a:t>
                </a:r>
                <a:r>
                  <a:rPr lang="en-US" dirty="0"/>
                  <a:t> </a:t>
                </a:r>
                <a:r>
                  <a:rPr lang="en-US" dirty="0" err="1"/>
                  <a:t>điện</a:t>
                </a:r>
                <a:r>
                  <a:rPr lang="en-US" dirty="0"/>
                  <a:t> </a:t>
                </a:r>
                <a:r>
                  <a:rPr lang="en-US" dirty="0" err="1"/>
                  <a:t>trong</a:t>
                </a:r>
                <a:r>
                  <a:rPr lang="en-US" dirty="0"/>
                  <a:t> </a:t>
                </a:r>
                <a:r>
                  <a:rPr lang="en-US" dirty="0" err="1"/>
                  <a:t>ngày</a:t>
                </a:r>
                <a:endParaRPr lang="en-US" dirty="0"/>
              </a:p>
              <a:p>
                <a:endParaRPr lang="en-US" dirty="0"/>
              </a:p>
            </p:txBody>
          </p:sp>
        </mc:Choice>
        <mc:Fallback>
          <p:sp>
            <p:nvSpPr>
              <p:cNvPr id="3" name="Content Placeholder 2">
                <a:extLst>
                  <a:ext uri="{FF2B5EF4-FFF2-40B4-BE49-F238E27FC236}">
                    <a16:creationId xmlns:a16="http://schemas.microsoft.com/office/drawing/2014/main" xmlns="" xmlns:a14="http://schemas.microsoft.com/office/drawing/2010/main" id="{176BF7DA-D0DC-4AB2-AB00-204B6D82B89B}"/>
                  </a:ext>
                </a:extLst>
              </p:cNvPr>
              <p:cNvSpPr>
                <a:spLocks noGrp="1" noRot="1" noChangeAspect="1" noMove="1" noResize="1" noEditPoints="1" noAdjustHandles="1" noChangeArrowheads="1" noChangeShapeType="1" noTextEdit="1"/>
              </p:cNvSpPr>
              <p:nvPr>
                <p:ph idx="1"/>
              </p:nvPr>
            </p:nvSpPr>
            <p:spPr>
              <a:xfrm>
                <a:off x="838200" y="1825625"/>
                <a:ext cx="10515600" cy="4084108"/>
              </a:xfrm>
              <a:blipFill rotWithShape="0">
                <a:blip r:embed="rId2"/>
                <a:stretch>
                  <a:fillRect l="-1217" t="-2537" r="-696"/>
                </a:stretch>
              </a:blipFill>
            </p:spPr>
            <p:txBody>
              <a:bodyPr/>
              <a:lstStyle/>
              <a:p>
                <a:r>
                  <a:rPr lang="en-GB">
                    <a:noFill/>
                  </a:rPr>
                  <a:t> </a:t>
                </a:r>
              </a:p>
            </p:txBody>
          </p:sp>
        </mc:Fallback>
      </mc:AlternateContent>
    </p:spTree>
    <p:extLst>
      <p:ext uri="{BB962C8B-B14F-4D97-AF65-F5344CB8AC3E}">
        <p14:creationId xmlns:p14="http://schemas.microsoft.com/office/powerpoint/2010/main" val="169041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98451"/>
            <a:ext cx="6648450" cy="749300"/>
          </a:xfrm>
          <a:solidFill>
            <a:srgbClr val="FFFF00"/>
          </a:solidFill>
        </p:spPr>
        <p:txBody>
          <a:bodyPr>
            <a:normAutofit/>
          </a:bodyPr>
          <a:lstStyle/>
          <a:p>
            <a:r>
              <a:rPr lang="en-US" sz="4000" b="1" dirty="0"/>
              <a:t>4</a:t>
            </a:r>
            <a:r>
              <a:rPr lang="vi-VN" sz="4000" b="1" dirty="0"/>
              <a:t>. </a:t>
            </a:r>
            <a:r>
              <a:rPr lang="vi-VN" sz="4000" b="1" dirty="0">
                <a:latin typeface="Calibri" panose="020F0502020204030204" pitchFamily="34" charset="0"/>
                <a:cs typeface="Calibri" panose="020F0502020204030204" pitchFamily="34" charset="0"/>
              </a:rPr>
              <a:t>Tính toán</a:t>
            </a:r>
            <a:r>
              <a:rPr lang="en-GB" sz="4000" b="1" dirty="0">
                <a:latin typeface="Calibri" panose="020F0502020204030204" pitchFamily="34" charset="0"/>
                <a:cs typeface="Calibri" panose="020F0502020204030204" pitchFamily="34" charset="0"/>
              </a:rPr>
              <a:t>, </a:t>
            </a:r>
            <a:r>
              <a:rPr lang="en-GB" sz="4000" b="1" dirty="0" err="1">
                <a:latin typeface="Calibri" panose="020F0502020204030204" pitchFamily="34" charset="0"/>
                <a:cs typeface="Calibri" panose="020F0502020204030204" pitchFamily="34" charset="0"/>
              </a:rPr>
              <a:t>lựa</a:t>
            </a:r>
            <a:r>
              <a:rPr lang="en-GB" sz="4000" b="1" dirty="0">
                <a:latin typeface="Calibri" panose="020F0502020204030204" pitchFamily="34" charset="0"/>
                <a:cs typeface="Calibri" panose="020F0502020204030204" pitchFamily="34" charset="0"/>
              </a:rPr>
              <a:t> </a:t>
            </a:r>
            <a:r>
              <a:rPr lang="en-GB" sz="4000" b="1" dirty="0" err="1">
                <a:latin typeface="Calibri" panose="020F0502020204030204" pitchFamily="34" charset="0"/>
                <a:cs typeface="Calibri" panose="020F0502020204030204" pitchFamily="34" charset="0"/>
              </a:rPr>
              <a:t>chọn</a:t>
            </a:r>
            <a:r>
              <a:rPr lang="en-GB"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battery</a:t>
            </a:r>
            <a:endParaRPr lang="en-GB" sz="4000" dirty="0"/>
          </a:p>
        </p:txBody>
      </p:sp>
      <p:sp>
        <p:nvSpPr>
          <p:cNvPr id="3" name="Content Placeholder 2"/>
          <p:cNvSpPr>
            <a:spLocks noGrp="1"/>
          </p:cNvSpPr>
          <p:nvPr>
            <p:ph idx="1"/>
          </p:nvPr>
        </p:nvSpPr>
        <p:spPr>
          <a:xfrm>
            <a:off x="838199" y="1247775"/>
            <a:ext cx="10620375" cy="581025"/>
          </a:xfrm>
        </p:spPr>
        <p:txBody>
          <a:bodyPr/>
          <a:lstStyle/>
          <a:p>
            <a:pPr marL="0" indent="0">
              <a:buNone/>
            </a:pPr>
            <a:r>
              <a:rPr lang="en-GB" dirty="0" smtClean="0"/>
              <a:t>So </a:t>
            </a:r>
            <a:r>
              <a:rPr lang="en-GB" dirty="0" err="1" smtClean="0"/>
              <a:t>sánh</a:t>
            </a:r>
            <a:r>
              <a:rPr lang="en-GB" dirty="0" smtClean="0"/>
              <a:t> </a:t>
            </a:r>
            <a:r>
              <a:rPr lang="en-GB" dirty="0" err="1" smtClean="0"/>
              <a:t>về</a:t>
            </a:r>
            <a:r>
              <a:rPr lang="en-GB" dirty="0" smtClean="0"/>
              <a:t> </a:t>
            </a:r>
            <a:r>
              <a:rPr lang="en-GB" dirty="0" err="1" smtClean="0"/>
              <a:t>acquy</a:t>
            </a:r>
            <a:r>
              <a:rPr lang="en-GB" dirty="0" smtClean="0"/>
              <a:t> Lithium</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54042420"/>
              </p:ext>
            </p:extLst>
          </p:nvPr>
        </p:nvGraphicFramePr>
        <p:xfrm>
          <a:off x="385761" y="1757245"/>
          <a:ext cx="11525249" cy="5009827"/>
        </p:xfrm>
        <a:graphic>
          <a:graphicData uri="http://schemas.openxmlformats.org/drawingml/2006/table">
            <a:tbl>
              <a:tblPr firstRow="1" firstCol="1" bandRow="1">
                <a:tableStyleId>{5C22544A-7EE6-4342-B048-85BDC9FD1C3A}</a:tableStyleId>
              </a:tblPr>
              <a:tblGrid>
                <a:gridCol w="1188907"/>
                <a:gridCol w="1714430"/>
                <a:gridCol w="1895825"/>
                <a:gridCol w="1748637"/>
                <a:gridCol w="1601449"/>
                <a:gridCol w="1691629"/>
                <a:gridCol w="1684372"/>
              </a:tblGrid>
              <a:tr h="646206">
                <a:tc>
                  <a:txBody>
                    <a:bodyPr/>
                    <a:lstStyle/>
                    <a:p>
                      <a:pPr indent="0">
                        <a:spcBef>
                          <a:spcPts val="600"/>
                        </a:spcBef>
                        <a:spcAft>
                          <a:spcPts val="0"/>
                        </a:spcAft>
                      </a:pPr>
                      <a:r>
                        <a:rPr lang="en-GB" sz="1400" dirty="0">
                          <a:effectLst/>
                        </a:rPr>
                        <a:t> </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Lithium Cobalt Oxide: LiCoO</a:t>
                      </a:r>
                      <a:r>
                        <a:rPr lang="en-GB" sz="1400" baseline="-25000" dirty="0">
                          <a:effectLst/>
                        </a:rPr>
                        <a:t>2</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Lithium Manganese Oxide: LiMn</a:t>
                      </a:r>
                      <a:r>
                        <a:rPr lang="en-GB" sz="1400" baseline="-25000" dirty="0">
                          <a:effectLst/>
                        </a:rPr>
                        <a:t>2</a:t>
                      </a:r>
                      <a:r>
                        <a:rPr lang="en-GB" sz="1400" dirty="0">
                          <a:effectLst/>
                        </a:rPr>
                        <a:t>O</a:t>
                      </a:r>
                      <a:r>
                        <a:rPr lang="en-GB" sz="1400" baseline="-25000" dirty="0">
                          <a:effectLst/>
                        </a:rPr>
                        <a:t>4</a:t>
                      </a:r>
                      <a:r>
                        <a:rPr lang="en-GB" sz="1400" dirty="0">
                          <a:effectLst/>
                        </a:rPr>
                        <a:t> </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Lithium Nickel Manganese Cobalt Oxide: LiNiMnCoO</a:t>
                      </a:r>
                      <a:r>
                        <a:rPr lang="en-GB" sz="1400" baseline="-25000" dirty="0">
                          <a:effectLst/>
                        </a:rPr>
                        <a:t>2</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Lithium Iron Phosphate: LiFePO</a:t>
                      </a:r>
                      <a:r>
                        <a:rPr lang="en-GB" sz="1400" baseline="-25000" dirty="0">
                          <a:effectLst/>
                        </a:rPr>
                        <a:t>4</a:t>
                      </a:r>
                      <a:r>
                        <a:rPr lang="en-GB" sz="1400" dirty="0">
                          <a:effectLst/>
                        </a:rPr>
                        <a:t> </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Lithium Nickel Cobalt </a:t>
                      </a:r>
                      <a:r>
                        <a:rPr lang="en-GB" sz="1400" dirty="0" err="1">
                          <a:effectLst/>
                        </a:rPr>
                        <a:t>Aluminum</a:t>
                      </a:r>
                      <a:r>
                        <a:rPr lang="en-GB" sz="1400" dirty="0">
                          <a:effectLst/>
                        </a:rPr>
                        <a:t> Oxide: LiNiCoAlO</a:t>
                      </a:r>
                      <a:r>
                        <a:rPr lang="en-GB" sz="1400" baseline="-25000" dirty="0">
                          <a:effectLst/>
                        </a:rPr>
                        <a:t>2</a:t>
                      </a:r>
                      <a:r>
                        <a:rPr lang="en-GB" sz="1400" dirty="0">
                          <a:effectLst/>
                        </a:rPr>
                        <a:t> </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Lithium </a:t>
                      </a:r>
                      <a:r>
                        <a:rPr lang="en-GB" sz="1400" dirty="0" err="1">
                          <a:effectLst/>
                        </a:rPr>
                        <a:t>Titanate</a:t>
                      </a:r>
                      <a:endParaRPr lang="en-GB" sz="1400" dirty="0">
                        <a:effectLst/>
                      </a:endParaRPr>
                    </a:p>
                    <a:p>
                      <a:pPr indent="0">
                        <a:spcBef>
                          <a:spcPts val="600"/>
                        </a:spcBef>
                        <a:spcAft>
                          <a:spcPts val="0"/>
                        </a:spcAft>
                      </a:pPr>
                      <a:r>
                        <a:rPr lang="en-GB" sz="1400" dirty="0">
                          <a:effectLst/>
                        </a:rPr>
                        <a:t>Li</a:t>
                      </a:r>
                      <a:r>
                        <a:rPr lang="en-GB" sz="1400" baseline="-25000" dirty="0">
                          <a:effectLst/>
                        </a:rPr>
                        <a:t>4</a:t>
                      </a:r>
                      <a:r>
                        <a:rPr lang="en-GB" sz="1400" dirty="0">
                          <a:effectLst/>
                        </a:rPr>
                        <a:t>Ti</a:t>
                      </a:r>
                      <a:r>
                        <a:rPr lang="en-GB" sz="1400" baseline="-25000" dirty="0">
                          <a:effectLst/>
                        </a:rPr>
                        <a:t>5</a:t>
                      </a:r>
                      <a:r>
                        <a:rPr lang="en-GB" sz="1400" dirty="0">
                          <a:effectLst/>
                        </a:rPr>
                        <a:t>O</a:t>
                      </a:r>
                      <a:r>
                        <a:rPr lang="en-GB" sz="1400" baseline="-25000" dirty="0">
                          <a:effectLst/>
                        </a:rPr>
                        <a:t>12</a:t>
                      </a:r>
                      <a:r>
                        <a:rPr lang="en-GB" sz="1400" dirty="0">
                          <a:effectLst/>
                        </a:rPr>
                        <a:t> </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r>
              <a:tr h="269523">
                <a:tc>
                  <a:txBody>
                    <a:bodyPr/>
                    <a:lstStyle/>
                    <a:p>
                      <a:pPr indent="0">
                        <a:spcBef>
                          <a:spcPts val="600"/>
                        </a:spcBef>
                        <a:spcAft>
                          <a:spcPts val="0"/>
                        </a:spcAft>
                      </a:pPr>
                      <a:r>
                        <a:rPr lang="en-GB" sz="1800" dirty="0">
                          <a:effectLst/>
                        </a:rPr>
                        <a:t>Voltages</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marL="0" indent="0">
                        <a:spcBef>
                          <a:spcPts val="600"/>
                        </a:spcBef>
                        <a:spcAft>
                          <a:spcPts val="0"/>
                        </a:spcAft>
                      </a:pPr>
                      <a:r>
                        <a:rPr lang="en-GB" sz="1800" dirty="0">
                          <a:effectLst/>
                        </a:rPr>
                        <a:t>3.60V </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3.70V</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3.60V</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3.30V</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3.60V</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2.40V</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r>
              <a:tr h="477348">
                <a:tc>
                  <a:txBody>
                    <a:bodyPr/>
                    <a:lstStyle/>
                    <a:p>
                      <a:pPr indent="0">
                        <a:spcBef>
                          <a:spcPts val="600"/>
                        </a:spcBef>
                        <a:spcAft>
                          <a:spcPts val="0"/>
                        </a:spcAft>
                      </a:pPr>
                      <a:r>
                        <a:rPr lang="en-GB" sz="1400" dirty="0">
                          <a:effectLst/>
                        </a:rPr>
                        <a:t>Specific energy (capacity)</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150–200Wh/kg. </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100–150Wh/kg</a:t>
                      </a:r>
                    </a:p>
                    <a:p>
                      <a:pPr indent="0">
                        <a:spcBef>
                          <a:spcPts val="600"/>
                        </a:spcBef>
                        <a:spcAft>
                          <a:spcPts val="0"/>
                        </a:spcAft>
                      </a:pPr>
                      <a:r>
                        <a:rPr lang="en-GB" sz="1800" dirty="0">
                          <a:effectLst/>
                        </a:rPr>
                        <a:t> </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150–220Wh/kg</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90–120Wh/kg</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a:effectLst/>
                        </a:rPr>
                        <a:t>200-260Wh/kg</a:t>
                      </a:r>
                      <a:endParaRPr lang="en-GB" sz="180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50–80Wh/kg</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r>
              <a:tr h="295501">
                <a:tc>
                  <a:txBody>
                    <a:bodyPr/>
                    <a:lstStyle/>
                    <a:p>
                      <a:pPr indent="0">
                        <a:spcBef>
                          <a:spcPts val="600"/>
                        </a:spcBef>
                        <a:spcAft>
                          <a:spcPts val="0"/>
                        </a:spcAft>
                      </a:pPr>
                      <a:r>
                        <a:rPr lang="en-GB" sz="1800" dirty="0">
                          <a:effectLst/>
                        </a:rPr>
                        <a:t>Cycle life</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a:effectLst/>
                        </a:rPr>
                        <a:t>500–1000, </a:t>
                      </a:r>
                      <a:endParaRPr lang="en-GB" sz="180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300–700</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1000–2000 </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2000</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a:effectLst/>
                        </a:rPr>
                        <a:t>500</a:t>
                      </a:r>
                      <a:endParaRPr lang="en-GB" sz="180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800" dirty="0">
                          <a:effectLst/>
                        </a:rPr>
                        <a:t>3,000–7,000</a:t>
                      </a:r>
                      <a:endParaRPr lang="en-GB" sz="18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r>
              <a:tr h="412403">
                <a:tc>
                  <a:txBody>
                    <a:bodyPr/>
                    <a:lstStyle/>
                    <a:p>
                      <a:pPr indent="0">
                        <a:spcBef>
                          <a:spcPts val="600"/>
                        </a:spcBef>
                        <a:spcAft>
                          <a:spcPts val="0"/>
                        </a:spcAft>
                      </a:pPr>
                      <a:r>
                        <a:rPr lang="en-GB" sz="1400" dirty="0">
                          <a:effectLst/>
                        </a:rPr>
                        <a:t>Thermal runaway</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a:effectLst/>
                        </a:rPr>
                        <a:t>150°C (302°F). </a:t>
                      </a:r>
                      <a:endParaRPr lang="en-GB" sz="140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a:effectLst/>
                        </a:rPr>
                        <a:t>250°C</a:t>
                      </a:r>
                      <a:endParaRPr lang="en-GB" sz="140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210°C</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270°C</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150°C</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a:effectLst/>
                        </a:rPr>
                        <a:t>One of safest Li-ion batteries</a:t>
                      </a:r>
                      <a:endParaRPr lang="en-GB" sz="140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r>
              <a:tr h="295501">
                <a:tc>
                  <a:txBody>
                    <a:bodyPr/>
                    <a:lstStyle/>
                    <a:p>
                      <a:pPr indent="0">
                        <a:spcBef>
                          <a:spcPts val="600"/>
                        </a:spcBef>
                        <a:spcAft>
                          <a:spcPts val="0"/>
                        </a:spcAft>
                      </a:pPr>
                      <a:r>
                        <a:rPr lang="en-GB" sz="1400" dirty="0">
                          <a:effectLst/>
                        </a:rPr>
                        <a:t>Cost</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a:effectLst/>
                        </a:rPr>
                        <a:t> </a:t>
                      </a:r>
                      <a:endParaRPr lang="en-GB" sz="140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 </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a:effectLst/>
                        </a:rPr>
                        <a:t>~$420 per kWh</a:t>
                      </a:r>
                      <a:endParaRPr lang="en-GB" sz="140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~$350 per kWh</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400" dirty="0">
                          <a:effectLst/>
                        </a:rPr>
                        <a:t>~$1,005 per kWh</a:t>
                      </a:r>
                      <a:endParaRPr lang="en-GB" sz="14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r>
              <a:tr h="763108">
                <a:tc>
                  <a:txBody>
                    <a:bodyPr/>
                    <a:lstStyle/>
                    <a:p>
                      <a:pPr indent="0">
                        <a:spcBef>
                          <a:spcPts val="600"/>
                        </a:spcBef>
                        <a:spcAft>
                          <a:spcPts val="0"/>
                        </a:spcAft>
                      </a:pPr>
                      <a:r>
                        <a:rPr lang="en-GB" sz="1200" dirty="0">
                          <a:effectLst/>
                        </a:rPr>
                        <a:t>Applications</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Mobile phones, tablets, laptops, cameras</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Power tools, medical devices, electric powertrains</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E-bikes, medical devices, EVs, industrial</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Portable and stationary needing high load currents and endurance</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Medical devices, industrial, electric powertrain (Tesla)</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UPS, electric powertrain (Mitsubishi </a:t>
                      </a:r>
                      <a:r>
                        <a:rPr lang="en-GB" sz="1200" dirty="0" err="1">
                          <a:effectLst/>
                        </a:rPr>
                        <a:t>i-MiEV</a:t>
                      </a:r>
                      <a:r>
                        <a:rPr lang="en-GB" sz="1200" dirty="0">
                          <a:effectLst/>
                        </a:rPr>
                        <a:t>, </a:t>
                      </a:r>
                      <a:br>
                        <a:rPr lang="en-GB" sz="1200" dirty="0">
                          <a:effectLst/>
                        </a:rPr>
                      </a:br>
                      <a:r>
                        <a:rPr lang="en-GB" sz="1400" b="1" dirty="0">
                          <a:solidFill>
                            <a:srgbClr val="FF0000"/>
                          </a:solidFill>
                          <a:effectLst/>
                        </a:rPr>
                        <a:t>solar-powered street lighting</a:t>
                      </a:r>
                      <a:endParaRPr lang="en-GB" sz="1400" b="1" dirty="0">
                        <a:solidFill>
                          <a:srgbClr val="FF0000"/>
                        </a:solidFill>
                        <a:effectLst/>
                        <a:latin typeface="Times New Roman" panose="02020603050405020304" pitchFamily="18" charset="0"/>
                        <a:ea typeface="Calibri" panose="020F0502020204030204" pitchFamily="34" charset="0"/>
                      </a:endParaRPr>
                    </a:p>
                  </a:txBody>
                  <a:tcPr marL="30849" marR="30849" marT="30849" marB="30849"/>
                </a:tc>
              </a:tr>
              <a:tr h="1192198">
                <a:tc>
                  <a:txBody>
                    <a:bodyPr/>
                    <a:lstStyle/>
                    <a:p>
                      <a:pPr indent="0">
                        <a:spcBef>
                          <a:spcPts val="600"/>
                        </a:spcBef>
                        <a:spcAft>
                          <a:spcPts val="0"/>
                        </a:spcAft>
                      </a:pPr>
                      <a:r>
                        <a:rPr lang="en-GB" sz="1200" dirty="0">
                          <a:effectLst/>
                        </a:rPr>
                        <a:t>Comments</a:t>
                      </a:r>
                      <a:br>
                        <a:rPr lang="en-GB" sz="1200" dirty="0">
                          <a:effectLst/>
                        </a:rPr>
                      </a:br>
                      <a:r>
                        <a:rPr lang="en-GB" sz="1200" dirty="0">
                          <a:effectLst/>
                        </a:rPr>
                        <a:t/>
                      </a:r>
                      <a:br>
                        <a:rPr lang="en-GB" sz="1200" dirty="0">
                          <a:effectLst/>
                        </a:rPr>
                      </a:br>
                      <a:r>
                        <a:rPr lang="en-GB" sz="1200" dirty="0">
                          <a:effectLst/>
                        </a:rPr>
                        <a:t/>
                      </a:r>
                      <a:br>
                        <a:rPr lang="en-GB" sz="1200" dirty="0">
                          <a:effectLst/>
                        </a:rPr>
                      </a:br>
                      <a:endParaRPr lang="en-GB" sz="1200" dirty="0">
                        <a:effectLst/>
                      </a:endParaRPr>
                    </a:p>
                    <a:p>
                      <a:pPr indent="0">
                        <a:spcBef>
                          <a:spcPts val="600"/>
                        </a:spcBef>
                        <a:spcAft>
                          <a:spcPts val="0"/>
                        </a:spcAft>
                      </a:pPr>
                      <a:r>
                        <a:rPr lang="en-US" sz="1200" dirty="0">
                          <a:effectLst/>
                        </a:rPr>
                        <a:t> </a:t>
                      </a:r>
                      <a:endParaRPr lang="en-GB" sz="1200" dirty="0">
                        <a:effectLst/>
                      </a:endParaRPr>
                    </a:p>
                    <a:p>
                      <a:pPr indent="0">
                        <a:spcBef>
                          <a:spcPts val="600"/>
                        </a:spcBef>
                        <a:spcAft>
                          <a:spcPts val="0"/>
                        </a:spcAft>
                      </a:pPr>
                      <a:r>
                        <a:rPr lang="en-US" sz="1200" dirty="0">
                          <a:effectLst/>
                        </a:rPr>
                        <a:t> </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Very high specific energy, limited specific power. Cobalt is expensive. </a:t>
                      </a:r>
                      <a:br>
                        <a:rPr lang="en-GB" sz="1200" dirty="0">
                          <a:effectLst/>
                        </a:rPr>
                      </a:br>
                      <a:endParaRPr lang="en-GB" sz="1200" dirty="0">
                        <a:effectLst/>
                      </a:endParaRPr>
                    </a:p>
                    <a:p>
                      <a:pPr indent="0">
                        <a:spcBef>
                          <a:spcPts val="600"/>
                        </a:spcBef>
                        <a:spcAft>
                          <a:spcPts val="0"/>
                        </a:spcAft>
                      </a:pPr>
                      <a:r>
                        <a:rPr lang="en-US" sz="1200" dirty="0">
                          <a:effectLst/>
                        </a:rPr>
                        <a:t> </a:t>
                      </a:r>
                      <a:endParaRPr lang="en-GB" sz="1200" dirty="0">
                        <a:effectLst/>
                      </a:endParaRPr>
                    </a:p>
                    <a:p>
                      <a:pPr indent="0">
                        <a:spcBef>
                          <a:spcPts val="600"/>
                        </a:spcBef>
                        <a:spcAft>
                          <a:spcPts val="0"/>
                        </a:spcAft>
                      </a:pPr>
                      <a:r>
                        <a:rPr lang="en-US" sz="1200" dirty="0">
                          <a:effectLst/>
                        </a:rPr>
                        <a:t> </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High power but less capacity; safer than Li-cobalt; commonly mixed with NMC to improve performance.</a:t>
                      </a:r>
                      <a:br>
                        <a:rPr lang="en-GB" sz="1200" dirty="0">
                          <a:effectLst/>
                        </a:rPr>
                      </a:br>
                      <a:r>
                        <a:rPr lang="en-GB" sz="1200" dirty="0">
                          <a:effectLst/>
                        </a:rPr>
                        <a:t/>
                      </a:r>
                      <a:br>
                        <a:rPr lang="en-GB" sz="1200" dirty="0">
                          <a:effectLst/>
                        </a:rPr>
                      </a:b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Provides high capacity and high power. Serves as Hybrid Cell. </a:t>
                      </a:r>
                      <a:r>
                        <a:rPr lang="en-GB" sz="1200" dirty="0" err="1">
                          <a:effectLst/>
                        </a:rPr>
                        <a:t>Favorite</a:t>
                      </a:r>
                      <a:r>
                        <a:rPr lang="en-GB" sz="1200" dirty="0">
                          <a:effectLst/>
                        </a:rPr>
                        <a:t> chemistry for many uses; market share is increasing.</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Very flat voltage discharge curve but low capacity. One of safest</a:t>
                      </a:r>
                      <a:br>
                        <a:rPr lang="en-GB" sz="1200" dirty="0">
                          <a:effectLst/>
                        </a:rPr>
                      </a:br>
                      <a:r>
                        <a:rPr lang="en-GB" sz="1200" dirty="0">
                          <a:effectLst/>
                        </a:rPr>
                        <a:t>Li-ions. Used for special markets. Elevated self-discharge</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Shares similarities with Li-cobalt. Serves as Energy Cell.</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c>
                  <a:txBody>
                    <a:bodyPr/>
                    <a:lstStyle/>
                    <a:p>
                      <a:pPr indent="0">
                        <a:spcBef>
                          <a:spcPts val="600"/>
                        </a:spcBef>
                        <a:spcAft>
                          <a:spcPts val="0"/>
                        </a:spcAft>
                      </a:pPr>
                      <a:r>
                        <a:rPr lang="en-GB" sz="1200" dirty="0">
                          <a:effectLst/>
                        </a:rPr>
                        <a:t>Long life, fast charge, wide temperature range but low specific energy and expensive. Among safest Li-ion batteries</a:t>
                      </a:r>
                      <a:endParaRPr lang="en-GB" sz="1200" dirty="0">
                        <a:solidFill>
                          <a:srgbClr val="000000"/>
                        </a:solidFill>
                        <a:effectLst/>
                        <a:latin typeface="Times New Roman" panose="02020603050405020304" pitchFamily="18" charset="0"/>
                        <a:ea typeface="Calibri" panose="020F0502020204030204" pitchFamily="34" charset="0"/>
                      </a:endParaRPr>
                    </a:p>
                  </a:txBody>
                  <a:tcPr marL="30849" marR="30849" marT="30849" marB="30849"/>
                </a:tc>
              </a:tr>
            </a:tbl>
          </a:graphicData>
        </a:graphic>
      </p:graphicFrame>
    </p:spTree>
    <p:extLst>
      <p:ext uri="{BB962C8B-B14F-4D97-AF65-F5344CB8AC3E}">
        <p14:creationId xmlns:p14="http://schemas.microsoft.com/office/powerpoint/2010/main" val="982097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81325-4FBE-499C-A60F-784C8E76358B}"/>
              </a:ext>
            </a:extLst>
          </p:cNvPr>
          <p:cNvSpPr>
            <a:spLocks noGrp="1"/>
          </p:cNvSpPr>
          <p:nvPr>
            <p:ph type="title"/>
          </p:nvPr>
        </p:nvSpPr>
        <p:spPr>
          <a:xfrm>
            <a:off x="3571775" y="355501"/>
            <a:ext cx="4320941" cy="741780"/>
          </a:xfrm>
        </p:spPr>
        <p:txBody>
          <a:bodyPr/>
          <a:lstStyle/>
          <a:p>
            <a:pPr algn="ctr"/>
            <a:r>
              <a:rPr lang="en-GB" b="1" dirty="0" smtClean="0"/>
              <a:t>5. </a:t>
            </a:r>
            <a:r>
              <a:rPr lang="en-GB" b="1" dirty="0" err="1" smtClean="0"/>
              <a:t>Nạp</a:t>
            </a:r>
            <a:r>
              <a:rPr lang="en-GB" b="1" dirty="0" smtClean="0"/>
              <a:t> </a:t>
            </a:r>
            <a:r>
              <a:rPr lang="en-GB" b="1" dirty="0" err="1" smtClean="0"/>
              <a:t>acquy</a:t>
            </a:r>
            <a:endParaRPr lang="en-US" dirty="0"/>
          </a:p>
        </p:txBody>
      </p:sp>
      <p:sp>
        <p:nvSpPr>
          <p:cNvPr id="3" name="Content Placeholder 2">
            <a:extLst>
              <a:ext uri="{FF2B5EF4-FFF2-40B4-BE49-F238E27FC236}">
                <a16:creationId xmlns:a16="http://schemas.microsoft.com/office/drawing/2014/main" xmlns="" id="{627139AD-EA12-475A-96BD-229B6CC59BCA}"/>
              </a:ext>
            </a:extLst>
          </p:cNvPr>
          <p:cNvSpPr>
            <a:spLocks noGrp="1"/>
          </p:cNvSpPr>
          <p:nvPr>
            <p:ph idx="1"/>
          </p:nvPr>
        </p:nvSpPr>
        <p:spPr>
          <a:xfrm>
            <a:off x="838200" y="1497496"/>
            <a:ext cx="10515600" cy="4995379"/>
          </a:xfrm>
        </p:spPr>
        <p:txBody>
          <a:bodyPr>
            <a:normAutofit fontScale="92500" lnSpcReduction="10000"/>
          </a:bodyPr>
          <a:lstStyle/>
          <a:p>
            <a:pPr marL="0" indent="0">
              <a:buNone/>
            </a:pPr>
            <a:r>
              <a:rPr lang="vi-VN" dirty="0"/>
              <a:t>Solar charge controller có điện </a:t>
            </a:r>
            <a:r>
              <a:rPr lang="en-GB" dirty="0" err="1" smtClean="0"/>
              <a:t>áp</a:t>
            </a:r>
            <a:r>
              <a:rPr lang="vi-VN" dirty="0" smtClean="0"/>
              <a:t> </a:t>
            </a:r>
            <a:r>
              <a:rPr lang="vi-VN" dirty="0"/>
              <a:t>vào phù hợp với điện </a:t>
            </a:r>
            <a:r>
              <a:rPr lang="en-GB" dirty="0" err="1" smtClean="0"/>
              <a:t>áp</a:t>
            </a:r>
            <a:r>
              <a:rPr lang="vi-VN" dirty="0" smtClean="0"/>
              <a:t> </a:t>
            </a:r>
            <a:r>
              <a:rPr lang="vi-VN" dirty="0"/>
              <a:t>của pin mặt trời và điện </a:t>
            </a:r>
            <a:r>
              <a:rPr lang="en-GB" dirty="0" err="1" smtClean="0"/>
              <a:t>áp</a:t>
            </a:r>
            <a:r>
              <a:rPr lang="vi-VN" dirty="0" smtClean="0"/>
              <a:t> </a:t>
            </a:r>
            <a:r>
              <a:rPr lang="vi-VN" dirty="0"/>
              <a:t>ra tương ứng với điện </a:t>
            </a:r>
            <a:r>
              <a:rPr lang="en-GB" dirty="0" err="1" smtClean="0"/>
              <a:t>áp</a:t>
            </a:r>
            <a:r>
              <a:rPr lang="vi-VN" dirty="0" smtClean="0"/>
              <a:t> </a:t>
            </a:r>
            <a:r>
              <a:rPr lang="vi-VN" dirty="0"/>
              <a:t>của battery. Vì solar charge controller có nhiều loại cho nên cần chọn loại solar charge controller nào phù hợp với hệ solar. Đối với các hệ pin mặt trời lớn, nó được thiết kế thành nhiều dãy song song và mỗi dãy sẽ do một solar charge controller phụ trách. Công suất của solar charge controller  phải đủ lớn để nhận điện năng từ PV và đủ công suất để nạp battery.</a:t>
            </a:r>
            <a:endParaRPr lang="en-US" dirty="0"/>
          </a:p>
          <a:p>
            <a:pPr marL="0" indent="0">
              <a:buNone/>
            </a:pPr>
            <a:r>
              <a:rPr lang="vi-VN" dirty="0"/>
              <a:t>Thông thường ta chọn Solar charge controller có dòng Imax = 1.3 x dòng ngắn mạch của PV</a:t>
            </a:r>
            <a:endParaRPr lang="en-US" dirty="0"/>
          </a:p>
          <a:p>
            <a:pPr marL="0" indent="0">
              <a:buNone/>
            </a:pPr>
            <a:r>
              <a:rPr lang="en-GB" dirty="0" err="1" smtClean="0"/>
              <a:t>Có</a:t>
            </a:r>
            <a:r>
              <a:rPr lang="en-GB" dirty="0" smtClean="0"/>
              <a:t> </a:t>
            </a:r>
            <a:r>
              <a:rPr lang="en-GB" dirty="0" err="1" smtClean="0"/>
              <a:t>thể</a:t>
            </a:r>
            <a:r>
              <a:rPr lang="vi-VN" dirty="0" smtClean="0"/>
              <a:t> </a:t>
            </a:r>
            <a:r>
              <a:rPr lang="vi-VN" dirty="0"/>
              <a:t>thiết kế các bộ Solar charge controller dùng công nghệ sạc xung và nâng áp đỉnh MPP nên hiệu suất sạc cao hơn và ắc quy bền hơn, hiệu suất sạc tương đương các bộ sạc MPPT mà giá thành rẻ hơn. Công nghệ sạc xung làm ắc quy bền hơn kể cả sạc MPPT.</a:t>
            </a:r>
            <a:endParaRPr lang="en-US" dirty="0"/>
          </a:p>
        </p:txBody>
      </p:sp>
    </p:spTree>
    <p:extLst>
      <p:ext uri="{BB962C8B-B14F-4D97-AF65-F5344CB8AC3E}">
        <p14:creationId xmlns:p14="http://schemas.microsoft.com/office/powerpoint/2010/main" val="331724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81325-4FBE-499C-A60F-784C8E76358B}"/>
              </a:ext>
            </a:extLst>
          </p:cNvPr>
          <p:cNvSpPr>
            <a:spLocks noGrp="1"/>
          </p:cNvSpPr>
          <p:nvPr>
            <p:ph type="title"/>
          </p:nvPr>
        </p:nvSpPr>
        <p:spPr>
          <a:xfrm>
            <a:off x="3571775" y="355501"/>
            <a:ext cx="4320941" cy="741780"/>
          </a:xfrm>
        </p:spPr>
        <p:txBody>
          <a:bodyPr/>
          <a:lstStyle/>
          <a:p>
            <a:pPr algn="ctr"/>
            <a:r>
              <a:rPr lang="en-GB" b="1" dirty="0" smtClean="0"/>
              <a:t>5. </a:t>
            </a:r>
            <a:r>
              <a:rPr lang="en-GB" b="1" dirty="0" err="1" smtClean="0"/>
              <a:t>Nạp</a:t>
            </a:r>
            <a:r>
              <a:rPr lang="en-GB" b="1" dirty="0" smtClean="0"/>
              <a:t> </a:t>
            </a:r>
            <a:r>
              <a:rPr lang="en-GB" b="1" dirty="0" err="1" smtClean="0"/>
              <a:t>acquy</a:t>
            </a:r>
            <a:endParaRPr lang="en-US" dirty="0"/>
          </a:p>
        </p:txBody>
      </p:sp>
      <p:sp>
        <p:nvSpPr>
          <p:cNvPr id="3" name="Content Placeholder 2">
            <a:extLst>
              <a:ext uri="{FF2B5EF4-FFF2-40B4-BE49-F238E27FC236}">
                <a16:creationId xmlns:a16="http://schemas.microsoft.com/office/drawing/2014/main" xmlns="" id="{627139AD-EA12-475A-96BD-229B6CC59BCA}"/>
              </a:ext>
            </a:extLst>
          </p:cNvPr>
          <p:cNvSpPr>
            <a:spLocks noGrp="1"/>
          </p:cNvSpPr>
          <p:nvPr>
            <p:ph idx="1"/>
          </p:nvPr>
        </p:nvSpPr>
        <p:spPr>
          <a:xfrm>
            <a:off x="838200" y="1212784"/>
            <a:ext cx="10515600" cy="5280092"/>
          </a:xfrm>
        </p:spPr>
        <p:txBody>
          <a:bodyPr>
            <a:normAutofit/>
          </a:bodyPr>
          <a:lstStyle/>
          <a:p>
            <a:pPr marL="0" indent="0">
              <a:buNone/>
            </a:pPr>
            <a:r>
              <a:rPr lang="en-GB" dirty="0" err="1" smtClean="0"/>
              <a:t>Acquy</a:t>
            </a:r>
            <a:r>
              <a:rPr lang="en-GB" dirty="0" smtClean="0"/>
              <a:t> </a:t>
            </a:r>
            <a:r>
              <a:rPr lang="en-GB" dirty="0" err="1" smtClean="0"/>
              <a:t>được</a:t>
            </a:r>
            <a:r>
              <a:rPr lang="en-GB" dirty="0" smtClean="0"/>
              <a:t> </a:t>
            </a:r>
            <a:r>
              <a:rPr lang="en-GB" dirty="0" err="1" smtClean="0"/>
              <a:t>nạp</a:t>
            </a:r>
            <a:r>
              <a:rPr lang="en-GB" dirty="0" smtClean="0"/>
              <a:t> </a:t>
            </a:r>
            <a:r>
              <a:rPr lang="en-GB" dirty="0" err="1" smtClean="0"/>
              <a:t>theo</a:t>
            </a:r>
            <a:r>
              <a:rPr lang="en-GB" dirty="0" smtClean="0"/>
              <a:t> </a:t>
            </a:r>
            <a:r>
              <a:rPr lang="en-GB" dirty="0" err="1" smtClean="0"/>
              <a:t>chế</a:t>
            </a:r>
            <a:r>
              <a:rPr lang="en-GB" dirty="0" smtClean="0"/>
              <a:t> </a:t>
            </a:r>
            <a:r>
              <a:rPr lang="en-GB" dirty="0" err="1" smtClean="0"/>
              <a:t>độ</a:t>
            </a:r>
            <a:r>
              <a:rPr lang="en-GB" dirty="0" smtClean="0"/>
              <a:t>: </a:t>
            </a:r>
            <a:r>
              <a:rPr lang="en-GB" dirty="0" err="1" smtClean="0"/>
              <a:t>ổn</a:t>
            </a:r>
            <a:r>
              <a:rPr lang="en-GB" dirty="0" smtClean="0"/>
              <a:t> </a:t>
            </a:r>
            <a:r>
              <a:rPr lang="en-GB" dirty="0" err="1" smtClean="0"/>
              <a:t>dòng</a:t>
            </a:r>
            <a:r>
              <a:rPr lang="en-GB" dirty="0" smtClean="0"/>
              <a:t> </a:t>
            </a:r>
            <a:r>
              <a:rPr lang="en-GB" dirty="0" smtClean="0">
                <a:sym typeface="Symbol" panose="05050102010706020507" pitchFamily="18" charset="2"/>
              </a:rPr>
              <a:t> </a:t>
            </a:r>
            <a:r>
              <a:rPr lang="en-GB" dirty="0" err="1" smtClean="0">
                <a:sym typeface="Symbol" panose="05050102010706020507" pitchFamily="18" charset="2"/>
              </a:rPr>
              <a:t>ổn</a:t>
            </a:r>
            <a:r>
              <a:rPr lang="en-GB" dirty="0" smtClean="0">
                <a:sym typeface="Symbol" panose="05050102010706020507" pitchFamily="18" charset="2"/>
              </a:rPr>
              <a:t> </a:t>
            </a:r>
            <a:r>
              <a:rPr lang="en-GB" dirty="0" err="1" smtClean="0">
                <a:sym typeface="Symbol" panose="05050102010706020507" pitchFamily="18" charset="2"/>
              </a:rPr>
              <a:t>áp</a:t>
            </a:r>
            <a:r>
              <a:rPr lang="en-GB" dirty="0">
                <a:sym typeface="Symbol" panose="05050102010706020507" pitchFamily="18" charset="2"/>
              </a:rPr>
              <a:t>  </a:t>
            </a:r>
            <a:r>
              <a:rPr lang="en-GB" dirty="0" err="1" smtClean="0">
                <a:sym typeface="Symbol" panose="05050102010706020507" pitchFamily="18" charset="2"/>
              </a:rPr>
              <a:t>dừng</a:t>
            </a:r>
            <a:r>
              <a:rPr lang="en-GB" dirty="0" smtClean="0">
                <a:sym typeface="Symbol" panose="05050102010706020507" pitchFamily="18" charset="2"/>
              </a:rPr>
              <a:t> </a:t>
            </a:r>
            <a:r>
              <a:rPr lang="en-GB" dirty="0" err="1" smtClean="0">
                <a:sym typeface="Symbol" panose="05050102010706020507" pitchFamily="18" charset="2"/>
              </a:rPr>
              <a:t>nạp</a:t>
            </a:r>
            <a:endParaRPr lang="en-GB" dirty="0" smtClean="0">
              <a:sym typeface="Symbol" panose="05050102010706020507" pitchFamily="18" charset="2"/>
            </a:endParaRPr>
          </a:p>
          <a:p>
            <a:pPr marL="0" indent="0">
              <a:buNone/>
            </a:pPr>
            <a:r>
              <a:rPr lang="en-GB" dirty="0" err="1" smtClean="0">
                <a:sym typeface="Symbol" panose="05050102010706020507" pitchFamily="18" charset="2"/>
              </a:rPr>
              <a:t>Để</a:t>
            </a:r>
            <a:r>
              <a:rPr lang="en-GB" dirty="0" smtClean="0">
                <a:sym typeface="Symbol" panose="05050102010706020507" pitchFamily="18" charset="2"/>
              </a:rPr>
              <a:t> </a:t>
            </a:r>
            <a:r>
              <a:rPr lang="en-GB" dirty="0" err="1" smtClean="0">
                <a:sym typeface="Symbol" panose="05050102010706020507" pitchFamily="18" charset="2"/>
              </a:rPr>
              <a:t>ổn</a:t>
            </a:r>
            <a:r>
              <a:rPr lang="en-GB" dirty="0" smtClean="0">
                <a:sym typeface="Symbol" panose="05050102010706020507" pitchFamily="18" charset="2"/>
              </a:rPr>
              <a:t> </a:t>
            </a:r>
            <a:r>
              <a:rPr lang="en-GB" dirty="0" err="1" smtClean="0">
                <a:sym typeface="Symbol" panose="05050102010706020507" pitchFamily="18" charset="2"/>
              </a:rPr>
              <a:t>dòng</a:t>
            </a:r>
            <a:r>
              <a:rPr lang="en-GB" dirty="0" smtClean="0">
                <a:sym typeface="Symbol" panose="05050102010706020507" pitchFamily="18" charset="2"/>
              </a:rPr>
              <a:t> </a:t>
            </a:r>
            <a:r>
              <a:rPr lang="en-GB" dirty="0" err="1" smtClean="0">
                <a:sym typeface="Symbol" panose="05050102010706020507" pitchFamily="18" charset="2"/>
              </a:rPr>
              <a:t>nên</a:t>
            </a:r>
            <a:r>
              <a:rPr lang="en-GB" dirty="0" smtClean="0">
                <a:sym typeface="Symbol" panose="05050102010706020507" pitchFamily="18" charset="2"/>
              </a:rPr>
              <a:t> dung </a:t>
            </a:r>
            <a:r>
              <a:rPr lang="en-GB" dirty="0" err="1" smtClean="0">
                <a:sym typeface="Symbol" panose="05050102010706020507" pitchFamily="18" charset="2"/>
              </a:rPr>
              <a:t>mạch</a:t>
            </a:r>
            <a:r>
              <a:rPr lang="en-GB" smtClean="0">
                <a:sym typeface="Symbol" panose="05050102010706020507" pitchFamily="18" charset="2"/>
              </a:rPr>
              <a:t> PWM</a:t>
            </a:r>
            <a:endParaRPr lang="en-US" dirty="0"/>
          </a:p>
        </p:txBody>
      </p:sp>
    </p:spTree>
    <p:extLst>
      <p:ext uri="{BB962C8B-B14F-4D97-AF65-F5344CB8AC3E}">
        <p14:creationId xmlns:p14="http://schemas.microsoft.com/office/powerpoint/2010/main" val="326411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81325-4FBE-499C-A60F-784C8E76358B}"/>
              </a:ext>
            </a:extLst>
          </p:cNvPr>
          <p:cNvSpPr>
            <a:spLocks noGrp="1"/>
          </p:cNvSpPr>
          <p:nvPr>
            <p:ph type="title"/>
          </p:nvPr>
        </p:nvSpPr>
        <p:spPr>
          <a:xfrm>
            <a:off x="3571775" y="355501"/>
            <a:ext cx="4523071" cy="761030"/>
          </a:xfrm>
          <a:solidFill>
            <a:srgbClr val="FFFF00"/>
          </a:solidFill>
        </p:spPr>
        <p:txBody>
          <a:bodyPr/>
          <a:lstStyle/>
          <a:p>
            <a:pPr algn="ctr"/>
            <a:r>
              <a:rPr lang="en-GB" b="1" dirty="0" smtClean="0"/>
              <a:t>6. </a:t>
            </a:r>
            <a:r>
              <a:rPr lang="en-GB" b="1" dirty="0" err="1" smtClean="0"/>
              <a:t>Điều</a:t>
            </a:r>
            <a:r>
              <a:rPr lang="en-GB" b="1" dirty="0" smtClean="0"/>
              <a:t> </a:t>
            </a:r>
            <a:r>
              <a:rPr lang="en-GB" b="1" dirty="0" err="1" smtClean="0"/>
              <a:t>khiển</a:t>
            </a:r>
            <a:endParaRPr lang="en-US" dirty="0"/>
          </a:p>
        </p:txBody>
      </p:sp>
      <p:sp>
        <p:nvSpPr>
          <p:cNvPr id="3" name="Content Placeholder 2">
            <a:extLst>
              <a:ext uri="{FF2B5EF4-FFF2-40B4-BE49-F238E27FC236}">
                <a16:creationId xmlns:a16="http://schemas.microsoft.com/office/drawing/2014/main" xmlns="" id="{627139AD-EA12-475A-96BD-229B6CC59BCA}"/>
              </a:ext>
            </a:extLst>
          </p:cNvPr>
          <p:cNvSpPr>
            <a:spLocks noGrp="1"/>
          </p:cNvSpPr>
          <p:nvPr>
            <p:ph idx="1"/>
          </p:nvPr>
        </p:nvSpPr>
        <p:spPr>
          <a:xfrm>
            <a:off x="838200" y="1497496"/>
            <a:ext cx="10515600" cy="4995379"/>
          </a:xfrm>
        </p:spPr>
        <p:txBody>
          <a:bodyPr>
            <a:normAutofit/>
          </a:bodyPr>
          <a:lstStyle/>
          <a:p>
            <a:pPr marL="0" indent="0">
              <a:buNone/>
            </a:pPr>
            <a:r>
              <a:rPr lang="en-GB" b="1" dirty="0" err="1" smtClean="0"/>
              <a:t>Yêu</a:t>
            </a:r>
            <a:r>
              <a:rPr lang="en-GB" b="1" dirty="0" smtClean="0"/>
              <a:t> </a:t>
            </a:r>
            <a:r>
              <a:rPr lang="en-GB" b="1" dirty="0" err="1" smtClean="0"/>
              <a:t>cầu</a:t>
            </a:r>
            <a:r>
              <a:rPr lang="en-GB" b="1" dirty="0" smtClean="0"/>
              <a:t> </a:t>
            </a:r>
            <a:r>
              <a:rPr lang="en-GB" b="1" dirty="0" err="1" smtClean="0"/>
              <a:t>điều</a:t>
            </a:r>
            <a:r>
              <a:rPr lang="en-GB" b="1" dirty="0" smtClean="0"/>
              <a:t> </a:t>
            </a:r>
            <a:r>
              <a:rPr lang="en-GB" b="1" dirty="0" err="1" smtClean="0"/>
              <a:t>khiển</a:t>
            </a:r>
            <a:r>
              <a:rPr lang="en-GB" b="1" dirty="0" smtClean="0"/>
              <a:t>:</a:t>
            </a:r>
          </a:p>
          <a:p>
            <a:pPr marL="0" indent="0">
              <a:buNone/>
            </a:pPr>
            <a:r>
              <a:rPr lang="en-GB" dirty="0" err="1" smtClean="0"/>
              <a:t>Nạp</a:t>
            </a:r>
            <a:r>
              <a:rPr lang="en-GB" dirty="0" smtClean="0"/>
              <a:t> </a:t>
            </a:r>
            <a:r>
              <a:rPr lang="en-GB" dirty="0" err="1" smtClean="0"/>
              <a:t>acquy</a:t>
            </a:r>
            <a:r>
              <a:rPr lang="en-GB" dirty="0" smtClean="0"/>
              <a:t> </a:t>
            </a:r>
            <a:r>
              <a:rPr lang="en-GB" dirty="0" err="1" smtClean="0"/>
              <a:t>khi</a:t>
            </a:r>
            <a:r>
              <a:rPr lang="en-GB" dirty="0" smtClean="0"/>
              <a:t> </a:t>
            </a:r>
            <a:r>
              <a:rPr lang="en-GB" dirty="0" err="1" smtClean="0"/>
              <a:t>acquy</a:t>
            </a:r>
            <a:r>
              <a:rPr lang="en-GB" dirty="0" smtClean="0"/>
              <a:t> </a:t>
            </a:r>
            <a:r>
              <a:rPr lang="en-GB" dirty="0" err="1" smtClean="0"/>
              <a:t>không</a:t>
            </a:r>
            <a:r>
              <a:rPr lang="en-GB" dirty="0" smtClean="0"/>
              <a:t> </a:t>
            </a:r>
            <a:r>
              <a:rPr lang="en-GB" dirty="0" err="1" smtClean="0"/>
              <a:t>đầy</a:t>
            </a:r>
            <a:r>
              <a:rPr lang="en-GB" dirty="0" smtClean="0"/>
              <a:t>, </a:t>
            </a:r>
            <a:r>
              <a:rPr lang="en-GB" dirty="0" err="1" smtClean="0"/>
              <a:t>cắt</a:t>
            </a:r>
            <a:r>
              <a:rPr lang="en-GB" dirty="0" smtClean="0"/>
              <a:t> </a:t>
            </a:r>
            <a:r>
              <a:rPr lang="en-GB" dirty="0" err="1" smtClean="0"/>
              <a:t>nạp</a:t>
            </a:r>
            <a:r>
              <a:rPr lang="en-GB" dirty="0" smtClean="0"/>
              <a:t> </a:t>
            </a:r>
            <a:r>
              <a:rPr lang="en-GB" dirty="0" err="1" smtClean="0"/>
              <a:t>khi</a:t>
            </a:r>
            <a:r>
              <a:rPr lang="en-GB" dirty="0" smtClean="0"/>
              <a:t> </a:t>
            </a:r>
            <a:r>
              <a:rPr lang="en-GB" dirty="0" err="1" smtClean="0"/>
              <a:t>nạp</a:t>
            </a:r>
            <a:r>
              <a:rPr lang="en-GB" dirty="0" smtClean="0"/>
              <a:t> </a:t>
            </a:r>
            <a:r>
              <a:rPr lang="en-GB" dirty="0" err="1" smtClean="0"/>
              <a:t>đầy</a:t>
            </a:r>
            <a:endParaRPr lang="en-GB" dirty="0" smtClean="0"/>
          </a:p>
          <a:p>
            <a:pPr marL="0" indent="0">
              <a:buNone/>
            </a:pPr>
            <a:r>
              <a:rPr lang="en-GB" dirty="0" err="1" smtClean="0"/>
              <a:t>Bật</a:t>
            </a:r>
            <a:r>
              <a:rPr lang="en-GB" dirty="0" smtClean="0"/>
              <a:t> </a:t>
            </a:r>
            <a:r>
              <a:rPr lang="en-GB" dirty="0" err="1" smtClean="0"/>
              <a:t>đèn</a:t>
            </a:r>
            <a:r>
              <a:rPr lang="en-GB" dirty="0" smtClean="0"/>
              <a:t> </a:t>
            </a:r>
            <a:r>
              <a:rPr lang="en-GB" dirty="0" err="1" smtClean="0"/>
              <a:t>khi</a:t>
            </a:r>
            <a:r>
              <a:rPr lang="en-GB" dirty="0" smtClean="0"/>
              <a:t> </a:t>
            </a:r>
            <a:r>
              <a:rPr lang="en-GB" dirty="0" err="1" smtClean="0"/>
              <a:t>đến</a:t>
            </a:r>
            <a:r>
              <a:rPr lang="en-GB" dirty="0" smtClean="0"/>
              <a:t> </a:t>
            </a:r>
            <a:r>
              <a:rPr lang="en-GB" dirty="0" err="1" smtClean="0"/>
              <a:t>giờ</a:t>
            </a:r>
            <a:r>
              <a:rPr lang="en-GB" dirty="0" smtClean="0"/>
              <a:t> </a:t>
            </a:r>
            <a:r>
              <a:rPr lang="en-GB" dirty="0" err="1" smtClean="0"/>
              <a:t>buổi</a:t>
            </a:r>
            <a:r>
              <a:rPr lang="en-GB" dirty="0" smtClean="0"/>
              <a:t> </a:t>
            </a:r>
            <a:r>
              <a:rPr lang="en-GB" dirty="0" err="1" smtClean="0"/>
              <a:t>tối</a:t>
            </a:r>
            <a:r>
              <a:rPr lang="en-GB" dirty="0" smtClean="0"/>
              <a:t>, </a:t>
            </a:r>
            <a:r>
              <a:rPr lang="en-GB" dirty="0" err="1" smtClean="0"/>
              <a:t>tắt</a:t>
            </a:r>
            <a:r>
              <a:rPr lang="en-GB" dirty="0" smtClean="0"/>
              <a:t> </a:t>
            </a:r>
            <a:r>
              <a:rPr lang="en-GB" dirty="0" err="1" smtClean="0"/>
              <a:t>đèn</a:t>
            </a:r>
            <a:r>
              <a:rPr lang="en-GB" dirty="0" smtClean="0"/>
              <a:t> </a:t>
            </a:r>
            <a:r>
              <a:rPr lang="en-GB" dirty="0" err="1" smtClean="0"/>
              <a:t>khi</a:t>
            </a:r>
            <a:r>
              <a:rPr lang="en-GB" dirty="0" smtClean="0"/>
              <a:t> </a:t>
            </a:r>
            <a:r>
              <a:rPr lang="en-GB" dirty="0" err="1" smtClean="0"/>
              <a:t>đến</a:t>
            </a:r>
            <a:r>
              <a:rPr lang="en-GB" dirty="0" smtClean="0"/>
              <a:t> </a:t>
            </a:r>
            <a:r>
              <a:rPr lang="en-GB" dirty="0" err="1" smtClean="0"/>
              <a:t>giờ</a:t>
            </a:r>
            <a:r>
              <a:rPr lang="en-GB" dirty="0" smtClean="0"/>
              <a:t> </a:t>
            </a:r>
            <a:r>
              <a:rPr lang="en-GB" dirty="0" err="1" smtClean="0"/>
              <a:t>cần</a:t>
            </a:r>
            <a:r>
              <a:rPr lang="en-GB" dirty="0" smtClean="0"/>
              <a:t> </a:t>
            </a:r>
            <a:r>
              <a:rPr lang="en-GB" dirty="0" err="1" smtClean="0"/>
              <a:t>tắt</a:t>
            </a:r>
            <a:r>
              <a:rPr lang="en-GB" dirty="0" smtClean="0"/>
              <a:t> </a:t>
            </a:r>
            <a:r>
              <a:rPr lang="en-GB" dirty="0" err="1" smtClean="0"/>
              <a:t>hoặc</a:t>
            </a:r>
            <a:r>
              <a:rPr lang="en-GB" dirty="0" smtClean="0"/>
              <a:t> </a:t>
            </a:r>
            <a:r>
              <a:rPr lang="en-GB" dirty="0" err="1" smtClean="0"/>
              <a:t>khi</a:t>
            </a:r>
            <a:r>
              <a:rPr lang="en-GB" dirty="0" smtClean="0"/>
              <a:t> </a:t>
            </a:r>
            <a:r>
              <a:rPr lang="en-GB" dirty="0" err="1" smtClean="0"/>
              <a:t>acquy</a:t>
            </a:r>
            <a:r>
              <a:rPr lang="en-GB" dirty="0" smtClean="0"/>
              <a:t> </a:t>
            </a:r>
            <a:r>
              <a:rPr lang="en-GB" dirty="0" err="1" smtClean="0"/>
              <a:t>đến</a:t>
            </a:r>
            <a:r>
              <a:rPr lang="en-GB" dirty="0" smtClean="0"/>
              <a:t> </a:t>
            </a:r>
            <a:r>
              <a:rPr lang="en-GB" dirty="0" err="1" smtClean="0"/>
              <a:t>ngưỡng</a:t>
            </a:r>
            <a:r>
              <a:rPr lang="en-GB" dirty="0" smtClean="0"/>
              <a:t> </a:t>
            </a:r>
            <a:r>
              <a:rPr lang="en-GB" dirty="0" err="1" smtClean="0"/>
              <a:t>hết</a:t>
            </a:r>
            <a:r>
              <a:rPr lang="en-GB" dirty="0" smtClean="0"/>
              <a:t> dung </a:t>
            </a:r>
            <a:r>
              <a:rPr lang="en-GB" dirty="0" err="1" smtClean="0"/>
              <a:t>lượng</a:t>
            </a:r>
            <a:r>
              <a:rPr lang="en-GB" dirty="0" smtClean="0"/>
              <a:t> (</a:t>
            </a:r>
            <a:r>
              <a:rPr lang="en-GB" dirty="0" err="1" smtClean="0"/>
              <a:t>còn</a:t>
            </a:r>
            <a:r>
              <a:rPr lang="en-GB" dirty="0" smtClean="0"/>
              <a:t> 20%), </a:t>
            </a:r>
            <a:r>
              <a:rPr lang="en-GB" dirty="0" err="1" smtClean="0"/>
              <a:t>điện</a:t>
            </a:r>
            <a:r>
              <a:rPr lang="en-GB" dirty="0" smtClean="0"/>
              <a:t> </a:t>
            </a:r>
            <a:r>
              <a:rPr lang="en-GB" dirty="0" err="1" smtClean="0"/>
              <a:t>áp</a:t>
            </a:r>
            <a:r>
              <a:rPr lang="en-GB" dirty="0" smtClean="0"/>
              <a:t> </a:t>
            </a:r>
            <a:r>
              <a:rPr lang="en-GB" dirty="0" err="1" smtClean="0"/>
              <a:t>thấp</a:t>
            </a:r>
            <a:endParaRPr lang="en-GB" dirty="0" smtClean="0"/>
          </a:p>
          <a:p>
            <a:pPr marL="0" indent="0">
              <a:buNone/>
            </a:pPr>
            <a:endParaRPr lang="en-GB" dirty="0" smtClean="0"/>
          </a:p>
          <a:p>
            <a:pPr marL="0" indent="0">
              <a:buNone/>
            </a:pPr>
            <a:r>
              <a:rPr lang="en-GB" dirty="0" err="1" smtClean="0"/>
              <a:t>Có</a:t>
            </a:r>
            <a:r>
              <a:rPr lang="en-GB" dirty="0" smtClean="0"/>
              <a:t> </a:t>
            </a:r>
            <a:r>
              <a:rPr lang="en-GB" dirty="0" err="1" smtClean="0"/>
              <a:t>mặt</a:t>
            </a:r>
            <a:r>
              <a:rPr lang="en-GB" dirty="0" smtClean="0"/>
              <a:t> </a:t>
            </a:r>
            <a:r>
              <a:rPr lang="en-GB" dirty="0" err="1" smtClean="0"/>
              <a:t>trời</a:t>
            </a:r>
            <a:r>
              <a:rPr lang="en-GB" dirty="0" smtClean="0"/>
              <a:t> </a:t>
            </a:r>
            <a:r>
              <a:rPr lang="en-GB" dirty="0" err="1" smtClean="0"/>
              <a:t>thì</a:t>
            </a:r>
            <a:r>
              <a:rPr lang="en-GB" dirty="0" smtClean="0"/>
              <a:t> </a:t>
            </a:r>
            <a:r>
              <a:rPr lang="en-GB" dirty="0" err="1" smtClean="0"/>
              <a:t>nạp</a:t>
            </a:r>
            <a:r>
              <a:rPr lang="en-GB" dirty="0" smtClean="0"/>
              <a:t> </a:t>
            </a:r>
            <a:r>
              <a:rPr lang="en-GB" dirty="0" err="1" smtClean="0"/>
              <a:t>acquy</a:t>
            </a:r>
            <a:r>
              <a:rPr lang="en-GB" dirty="0" smtClean="0"/>
              <a:t>, </a:t>
            </a:r>
            <a:r>
              <a:rPr lang="en-GB" dirty="0" err="1" smtClean="0"/>
              <a:t>điều</a:t>
            </a:r>
            <a:r>
              <a:rPr lang="en-GB" dirty="0" smtClean="0"/>
              <a:t> </a:t>
            </a:r>
            <a:r>
              <a:rPr lang="en-GB" dirty="0" err="1" smtClean="0"/>
              <a:t>khiển</a:t>
            </a:r>
            <a:r>
              <a:rPr lang="en-GB" dirty="0" smtClean="0"/>
              <a:t> </a:t>
            </a:r>
            <a:r>
              <a:rPr lang="en-GB" dirty="0" err="1" smtClean="0"/>
              <a:t>chế</a:t>
            </a:r>
            <a:r>
              <a:rPr lang="en-GB" dirty="0" smtClean="0"/>
              <a:t> </a:t>
            </a:r>
            <a:r>
              <a:rPr lang="en-GB" dirty="0" err="1" smtClean="0"/>
              <a:t>độ</a:t>
            </a:r>
            <a:r>
              <a:rPr lang="en-GB" dirty="0" smtClean="0"/>
              <a:t> </a:t>
            </a:r>
            <a:r>
              <a:rPr lang="en-GB" dirty="0" err="1" smtClean="0"/>
              <a:t>nạp</a:t>
            </a:r>
            <a:r>
              <a:rPr lang="en-GB" dirty="0" smtClean="0"/>
              <a:t>: </a:t>
            </a:r>
            <a:r>
              <a:rPr lang="en-GB" dirty="0" err="1" smtClean="0"/>
              <a:t>ổn</a:t>
            </a:r>
            <a:r>
              <a:rPr lang="en-GB" dirty="0" smtClean="0"/>
              <a:t> </a:t>
            </a:r>
            <a:r>
              <a:rPr lang="en-GB" dirty="0" err="1" smtClean="0"/>
              <a:t>dòng</a:t>
            </a:r>
            <a:r>
              <a:rPr lang="en-GB" dirty="0" smtClean="0"/>
              <a:t> </a:t>
            </a:r>
            <a:r>
              <a:rPr lang="en-GB" dirty="0" err="1" smtClean="0"/>
              <a:t>sau</a:t>
            </a:r>
            <a:r>
              <a:rPr lang="en-GB" dirty="0" smtClean="0"/>
              <a:t> </a:t>
            </a:r>
            <a:r>
              <a:rPr lang="en-GB" dirty="0" err="1" smtClean="0"/>
              <a:t>đó</a:t>
            </a:r>
            <a:r>
              <a:rPr lang="en-GB" dirty="0" smtClean="0"/>
              <a:t> </a:t>
            </a:r>
            <a:r>
              <a:rPr lang="en-GB" dirty="0" err="1" smtClean="0"/>
              <a:t>ổn</a:t>
            </a:r>
            <a:r>
              <a:rPr lang="en-GB" dirty="0" smtClean="0"/>
              <a:t> </a:t>
            </a:r>
            <a:r>
              <a:rPr lang="en-GB" dirty="0" err="1" smtClean="0"/>
              <a:t>áp</a:t>
            </a:r>
            <a:r>
              <a:rPr lang="en-GB" dirty="0" smtClean="0"/>
              <a:t>.</a:t>
            </a:r>
          </a:p>
          <a:p>
            <a:pPr marL="0" indent="0">
              <a:buNone/>
            </a:pPr>
            <a:endParaRPr lang="en-US" dirty="0"/>
          </a:p>
        </p:txBody>
      </p:sp>
    </p:spTree>
    <p:extLst>
      <p:ext uri="{BB962C8B-B14F-4D97-AF65-F5344CB8AC3E}">
        <p14:creationId xmlns:p14="http://schemas.microsoft.com/office/powerpoint/2010/main" val="109528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809BE-35C2-44C0-8043-2ABB07B97DCD}"/>
              </a:ext>
            </a:extLst>
          </p:cNvPr>
          <p:cNvSpPr>
            <a:spLocks noGrp="1"/>
          </p:cNvSpPr>
          <p:nvPr>
            <p:ph type="title"/>
          </p:nvPr>
        </p:nvSpPr>
        <p:spPr/>
        <p:txBody>
          <a:bodyPr/>
          <a:lstStyle/>
          <a:p>
            <a:pPr algn="ctr"/>
            <a:r>
              <a:rPr lang="en-US" b="1" dirty="0" err="1"/>
              <a:t>Ví</a:t>
            </a:r>
            <a:r>
              <a:rPr lang="en-US" b="1" dirty="0"/>
              <a:t> </a:t>
            </a:r>
            <a:r>
              <a:rPr lang="en-US" b="1" dirty="0" err="1"/>
              <a:t>dụ</a:t>
            </a:r>
            <a:endParaRPr lang="en-US" b="1" dirty="0"/>
          </a:p>
        </p:txBody>
      </p:sp>
      <p:sp>
        <p:nvSpPr>
          <p:cNvPr id="3" name="Content Placeholder 2">
            <a:extLst>
              <a:ext uri="{FF2B5EF4-FFF2-40B4-BE49-F238E27FC236}">
                <a16:creationId xmlns:a16="http://schemas.microsoft.com/office/drawing/2014/main" xmlns="" id="{47BDA315-69B5-49B6-B986-B7CCBE3386EA}"/>
              </a:ext>
            </a:extLst>
          </p:cNvPr>
          <p:cNvSpPr>
            <a:spLocks noGrp="1"/>
          </p:cNvSpPr>
          <p:nvPr>
            <p:ph idx="1"/>
          </p:nvPr>
        </p:nvSpPr>
        <p:spPr/>
        <p:txBody>
          <a:bodyPr/>
          <a:lstStyle/>
          <a:p>
            <a:pPr marL="0" indent="0">
              <a:buNone/>
            </a:pPr>
            <a:r>
              <a:rPr lang="vi-VN" dirty="0"/>
              <a:t>Tính hệ solar cho 1 hộ dân vùng sâu có yêu cầu sử dụng như sau:</a:t>
            </a:r>
            <a:endParaRPr lang="en-US" dirty="0"/>
          </a:p>
          <a:p>
            <a:pPr marL="0" indent="0">
              <a:buNone/>
            </a:pPr>
            <a:r>
              <a:rPr lang="vi-VN" dirty="0"/>
              <a:t>– 1 bóng đèn 18 Watt sử dụng từ 6-10 giờ tối.</a:t>
            </a:r>
            <a:endParaRPr lang="en-US" dirty="0"/>
          </a:p>
          <a:p>
            <a:pPr marL="0" indent="0">
              <a:buNone/>
            </a:pPr>
            <a:r>
              <a:rPr lang="vi-VN" dirty="0"/>
              <a:t>– 1 quạt máy 60 Watt  mỗi ngày sử dụng khoảng 2 giờ.</a:t>
            </a:r>
            <a:endParaRPr lang="en-US" dirty="0"/>
          </a:p>
          <a:p>
            <a:pPr marL="0" indent="0">
              <a:buNone/>
            </a:pPr>
            <a:r>
              <a:rPr lang="vi-VN" dirty="0"/>
              <a:t>– 1 tủ lạnh 75 Watt chạy liên tục</a:t>
            </a:r>
            <a:endParaRPr lang="en-US" dirty="0"/>
          </a:p>
          <a:p>
            <a:endParaRPr lang="en-US" dirty="0"/>
          </a:p>
        </p:txBody>
      </p:sp>
    </p:spTree>
    <p:extLst>
      <p:ext uri="{BB962C8B-B14F-4D97-AF65-F5344CB8AC3E}">
        <p14:creationId xmlns:p14="http://schemas.microsoft.com/office/powerpoint/2010/main" val="346507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809BE-35C2-44C0-8043-2ABB07B97DCD}"/>
              </a:ext>
            </a:extLst>
          </p:cNvPr>
          <p:cNvSpPr>
            <a:spLocks noGrp="1"/>
          </p:cNvSpPr>
          <p:nvPr>
            <p:ph type="title"/>
          </p:nvPr>
        </p:nvSpPr>
        <p:spPr>
          <a:xfrm>
            <a:off x="838200" y="365126"/>
            <a:ext cx="10515600" cy="933588"/>
          </a:xfrm>
        </p:spPr>
        <p:txBody>
          <a:bodyPr/>
          <a:lstStyle/>
          <a:p>
            <a:pPr algn="ctr"/>
            <a:r>
              <a:rPr lang="en-US" b="1" dirty="0" err="1"/>
              <a:t>Ví</a:t>
            </a:r>
            <a:r>
              <a:rPr lang="en-US" b="1" dirty="0"/>
              <a:t> </a:t>
            </a:r>
            <a:r>
              <a:rPr lang="en-US" b="1" dirty="0" err="1"/>
              <a:t>dụ</a:t>
            </a:r>
            <a:endParaRPr lang="en-US" b="1" dirty="0"/>
          </a:p>
        </p:txBody>
      </p:sp>
      <p:sp>
        <p:nvSpPr>
          <p:cNvPr id="3" name="Content Placeholder 2">
            <a:extLst>
              <a:ext uri="{FF2B5EF4-FFF2-40B4-BE49-F238E27FC236}">
                <a16:creationId xmlns:a16="http://schemas.microsoft.com/office/drawing/2014/main" xmlns="" id="{47BDA315-69B5-49B6-B986-B7CCBE3386EA}"/>
              </a:ext>
            </a:extLst>
          </p:cNvPr>
          <p:cNvSpPr>
            <a:spLocks noGrp="1"/>
          </p:cNvSpPr>
          <p:nvPr>
            <p:ph idx="1"/>
          </p:nvPr>
        </p:nvSpPr>
        <p:spPr>
          <a:xfrm>
            <a:off x="838200" y="1298714"/>
            <a:ext cx="10515600" cy="4878249"/>
          </a:xfrm>
        </p:spPr>
        <p:txBody>
          <a:bodyPr/>
          <a:lstStyle/>
          <a:p>
            <a:pPr marL="0" indent="0">
              <a:buNone/>
            </a:pPr>
            <a:r>
              <a:rPr lang="vi-VN" dirty="0"/>
              <a:t>1.</a:t>
            </a:r>
            <a:r>
              <a:rPr lang="vi-VN" b="1" dirty="0"/>
              <a:t> Xác định tổng lượng điện tiêu thụ mỗi ngày </a:t>
            </a:r>
            <a:endParaRPr lang="en-US" b="1" dirty="0"/>
          </a:p>
          <a:p>
            <a:pPr marL="0" indent="0">
              <a:buNone/>
            </a:pPr>
            <a:r>
              <a:rPr lang="vi-VN" dirty="0"/>
              <a:t> </a:t>
            </a:r>
            <a:r>
              <a:rPr lang="vi-VN" dirty="0" smtClean="0"/>
              <a:t>Wh </a:t>
            </a:r>
            <a:r>
              <a:rPr lang="vi-VN" dirty="0"/>
              <a:t>= (18 W x 4 giờ) + (60 W x 2 giờ) + (75 W x 12 giờ) = 1,092 Wh/day</a:t>
            </a:r>
            <a:endParaRPr lang="en-US" dirty="0"/>
          </a:p>
          <a:p>
            <a:pPr marL="0" indent="0">
              <a:buNone/>
            </a:pPr>
            <a:r>
              <a:rPr lang="vi-VN" dirty="0"/>
              <a:t>(tủ lạnh tự động ngắt khi đủ lạnh nên xem như chạy 12 giờ nghỉ 12 giờ)</a:t>
            </a:r>
            <a:endParaRPr lang="en-US" dirty="0"/>
          </a:p>
          <a:p>
            <a:endParaRPr lang="en-US" dirty="0"/>
          </a:p>
        </p:txBody>
      </p:sp>
    </p:spTree>
    <p:extLst>
      <p:ext uri="{BB962C8B-B14F-4D97-AF65-F5344CB8AC3E}">
        <p14:creationId xmlns:p14="http://schemas.microsoft.com/office/powerpoint/2010/main" val="59932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809BE-35C2-44C0-8043-2ABB07B97DCD}"/>
              </a:ext>
            </a:extLst>
          </p:cNvPr>
          <p:cNvSpPr>
            <a:spLocks noGrp="1"/>
          </p:cNvSpPr>
          <p:nvPr>
            <p:ph type="title"/>
          </p:nvPr>
        </p:nvSpPr>
        <p:spPr>
          <a:xfrm>
            <a:off x="838200" y="365126"/>
            <a:ext cx="10515600" cy="933588"/>
          </a:xfrm>
        </p:spPr>
        <p:txBody>
          <a:bodyPr/>
          <a:lstStyle/>
          <a:p>
            <a:pPr algn="ctr"/>
            <a:r>
              <a:rPr lang="en-US" b="1" dirty="0" err="1"/>
              <a:t>Ví</a:t>
            </a:r>
            <a:r>
              <a:rPr lang="en-US" b="1" dirty="0"/>
              <a:t> </a:t>
            </a:r>
            <a:r>
              <a:rPr lang="en-US" b="1" dirty="0" err="1"/>
              <a:t>dụ</a:t>
            </a:r>
            <a:endParaRPr lang="en-US" b="1" dirty="0"/>
          </a:p>
        </p:txBody>
      </p:sp>
      <p:sp>
        <p:nvSpPr>
          <p:cNvPr id="3" name="Content Placeholder 2">
            <a:extLst>
              <a:ext uri="{FF2B5EF4-FFF2-40B4-BE49-F238E27FC236}">
                <a16:creationId xmlns:a16="http://schemas.microsoft.com/office/drawing/2014/main" xmlns="" id="{47BDA315-69B5-49B6-B986-B7CCBE3386EA}"/>
              </a:ext>
            </a:extLst>
          </p:cNvPr>
          <p:cNvSpPr>
            <a:spLocks noGrp="1"/>
          </p:cNvSpPr>
          <p:nvPr>
            <p:ph idx="1"/>
          </p:nvPr>
        </p:nvSpPr>
        <p:spPr>
          <a:xfrm>
            <a:off x="838200" y="1298714"/>
            <a:ext cx="10515600" cy="4878249"/>
          </a:xfrm>
        </p:spPr>
        <p:txBody>
          <a:bodyPr>
            <a:normAutofit fontScale="92500" lnSpcReduction="10000"/>
          </a:bodyPr>
          <a:lstStyle/>
          <a:p>
            <a:pPr marL="0" indent="0">
              <a:buNone/>
            </a:pPr>
            <a:r>
              <a:rPr lang="vi-VN" dirty="0"/>
              <a:t>2.</a:t>
            </a:r>
            <a:r>
              <a:rPr lang="vi-VN" b="1" dirty="0"/>
              <a:t> Tính pin mặt trời (PV panel)</a:t>
            </a:r>
            <a:endParaRPr lang="en-US" b="1" dirty="0"/>
          </a:p>
          <a:p>
            <a:pPr marL="0" indent="0">
              <a:buNone/>
            </a:pPr>
            <a:r>
              <a:rPr lang="en-US" dirty="0"/>
              <a:t> </a:t>
            </a:r>
          </a:p>
          <a:p>
            <a:pPr marL="0" indent="0">
              <a:buNone/>
            </a:pPr>
            <a:r>
              <a:rPr lang="en-US" dirty="0"/>
              <a:t>Wp = </a:t>
            </a:r>
            <a:r>
              <a:rPr lang="en-US" dirty="0" err="1"/>
              <a:t>Wh</a:t>
            </a:r>
            <a:r>
              <a:rPr lang="en-US" dirty="0"/>
              <a:t>/</a:t>
            </a:r>
            <a:r>
              <a:rPr lang="en-US" dirty="0" err="1"/>
              <a:t>k</a:t>
            </a:r>
            <a:r>
              <a:rPr lang="en-US" baseline="-25000" dirty="0" err="1"/>
              <a:t>tb</a:t>
            </a:r>
            <a:endParaRPr lang="en-US" dirty="0"/>
          </a:p>
          <a:p>
            <a:pPr marL="0" indent="0">
              <a:buNone/>
            </a:pPr>
            <a:r>
              <a:rPr lang="en-US" dirty="0" err="1"/>
              <a:t>Trong</a:t>
            </a:r>
            <a:r>
              <a:rPr lang="en-US" dirty="0"/>
              <a:t> </a:t>
            </a:r>
            <a:r>
              <a:rPr lang="en-US" dirty="0" err="1"/>
              <a:t>đó</a:t>
            </a:r>
            <a:r>
              <a:rPr lang="en-US" dirty="0"/>
              <a:t>:</a:t>
            </a:r>
          </a:p>
          <a:p>
            <a:pPr marL="0" lvl="0" indent="0">
              <a:buNone/>
            </a:pPr>
            <a:r>
              <a:rPr lang="en-US" dirty="0"/>
              <a:t>Wp – </a:t>
            </a:r>
            <a:r>
              <a:rPr lang="en-US" dirty="0" err="1"/>
              <a:t>chỉ</a:t>
            </a:r>
            <a:r>
              <a:rPr lang="en-US" dirty="0"/>
              <a:t> </a:t>
            </a:r>
            <a:r>
              <a:rPr lang="en-US" dirty="0" err="1"/>
              <a:t>số</a:t>
            </a:r>
            <a:r>
              <a:rPr lang="en-US" dirty="0"/>
              <a:t> wat –peak </a:t>
            </a:r>
            <a:r>
              <a:rPr lang="en-US" dirty="0" err="1"/>
              <a:t>của</a:t>
            </a:r>
            <a:r>
              <a:rPr lang="en-US" dirty="0"/>
              <a:t> pin</a:t>
            </a:r>
          </a:p>
          <a:p>
            <a:pPr marL="0" lvl="0" indent="0">
              <a:buNone/>
            </a:pPr>
            <a:r>
              <a:rPr lang="en-US" dirty="0" err="1"/>
              <a:t>Wh</a:t>
            </a:r>
            <a:r>
              <a:rPr lang="en-US" dirty="0"/>
              <a:t> – </a:t>
            </a:r>
            <a:r>
              <a:rPr lang="en-US" dirty="0" err="1"/>
              <a:t>tổng</a:t>
            </a:r>
            <a:r>
              <a:rPr lang="en-US" dirty="0"/>
              <a:t> </a:t>
            </a:r>
            <a:r>
              <a:rPr lang="en-US" dirty="0" err="1"/>
              <a:t>lương</a:t>
            </a:r>
            <a:r>
              <a:rPr lang="en-US" dirty="0"/>
              <a:t> </a:t>
            </a:r>
            <a:r>
              <a:rPr lang="en-US" dirty="0" err="1"/>
              <a:t>điện</a:t>
            </a:r>
            <a:r>
              <a:rPr lang="en-US" dirty="0"/>
              <a:t> </a:t>
            </a:r>
            <a:r>
              <a:rPr lang="en-US" dirty="0" err="1"/>
              <a:t>tiêu</a:t>
            </a:r>
            <a:r>
              <a:rPr lang="en-US" dirty="0"/>
              <a:t> </a:t>
            </a:r>
            <a:r>
              <a:rPr lang="en-US" dirty="0" err="1"/>
              <a:t>thụ</a:t>
            </a:r>
            <a:r>
              <a:rPr lang="en-US" dirty="0"/>
              <a:t> </a:t>
            </a:r>
            <a:r>
              <a:rPr lang="en-US" dirty="0" err="1"/>
              <a:t>trong</a:t>
            </a:r>
            <a:r>
              <a:rPr lang="en-US" dirty="0"/>
              <a:t> </a:t>
            </a:r>
            <a:r>
              <a:rPr lang="en-US" dirty="0" err="1"/>
              <a:t>ngày</a:t>
            </a:r>
            <a:endParaRPr lang="en-US" dirty="0"/>
          </a:p>
          <a:p>
            <a:pPr marL="0" lvl="0" indent="0">
              <a:buNone/>
            </a:pPr>
            <a:r>
              <a:rPr lang="en-US" dirty="0" err="1"/>
              <a:t>K</a:t>
            </a:r>
            <a:r>
              <a:rPr lang="en-US" baseline="-25000" dirty="0" err="1"/>
              <a:t>tb</a:t>
            </a:r>
            <a:r>
              <a:rPr lang="en-US" dirty="0"/>
              <a:t> – </a:t>
            </a:r>
            <a:r>
              <a:rPr lang="en-US" dirty="0" err="1"/>
              <a:t>hệ</a:t>
            </a:r>
            <a:r>
              <a:rPr lang="en-US" dirty="0"/>
              <a:t> </a:t>
            </a:r>
            <a:r>
              <a:rPr lang="en-US" dirty="0" err="1"/>
              <a:t>số</a:t>
            </a:r>
            <a:r>
              <a:rPr lang="en-US" dirty="0"/>
              <a:t> </a:t>
            </a:r>
            <a:r>
              <a:rPr lang="en-US" dirty="0" err="1"/>
              <a:t>trung</a:t>
            </a:r>
            <a:r>
              <a:rPr lang="en-US" dirty="0"/>
              <a:t> </a:t>
            </a:r>
            <a:r>
              <a:rPr lang="en-US" dirty="0" err="1"/>
              <a:t>bình</a:t>
            </a:r>
            <a:r>
              <a:rPr lang="en-US" dirty="0"/>
              <a:t> </a:t>
            </a:r>
            <a:r>
              <a:rPr lang="en-US" dirty="0" err="1"/>
              <a:t>giờ</a:t>
            </a:r>
            <a:r>
              <a:rPr lang="en-US" dirty="0"/>
              <a:t> </a:t>
            </a:r>
            <a:r>
              <a:rPr lang="en-US" dirty="0" err="1"/>
              <a:t>chiếu</a:t>
            </a:r>
            <a:r>
              <a:rPr lang="en-US" dirty="0"/>
              <a:t> </a:t>
            </a:r>
            <a:r>
              <a:rPr lang="en-US" dirty="0" err="1"/>
              <a:t>sáng</a:t>
            </a:r>
            <a:r>
              <a:rPr lang="en-US" dirty="0"/>
              <a:t> </a:t>
            </a:r>
            <a:r>
              <a:rPr lang="en-US" dirty="0" err="1"/>
              <a:t>ngày</a:t>
            </a:r>
            <a:endParaRPr lang="en-US" dirty="0"/>
          </a:p>
          <a:p>
            <a:pPr marL="0" indent="0">
              <a:buNone/>
            </a:pPr>
            <a:r>
              <a:rPr lang="en-US" dirty="0" err="1"/>
              <a:t>Wh</a:t>
            </a:r>
            <a:r>
              <a:rPr lang="en-US" baseline="-25000" dirty="0" err="1"/>
              <a:t>solar</a:t>
            </a:r>
            <a:r>
              <a:rPr lang="en-US" dirty="0"/>
              <a:t> </a:t>
            </a:r>
            <a:r>
              <a:rPr lang="vi-VN" dirty="0"/>
              <a:t>= 1,092 x 1.3 = 1,419.6 Wh/day.</a:t>
            </a:r>
            <a:endParaRPr lang="en-US" dirty="0"/>
          </a:p>
          <a:p>
            <a:pPr marL="0" indent="0">
              <a:buNone/>
            </a:pPr>
            <a:r>
              <a:rPr lang="vi-VN" dirty="0"/>
              <a:t>Tính tổng Wp</a:t>
            </a:r>
            <a:r>
              <a:rPr lang="vi-VN" baseline="-25000" dirty="0"/>
              <a:t>sloar</a:t>
            </a:r>
            <a:r>
              <a:rPr lang="vi-VN" dirty="0"/>
              <a:t> của PV panel: Wp</a:t>
            </a:r>
            <a:r>
              <a:rPr lang="vi-VN" baseline="-25000" dirty="0"/>
              <a:t>solar</a:t>
            </a:r>
            <a:r>
              <a:rPr lang="vi-VN" dirty="0"/>
              <a:t> = Wh­</a:t>
            </a:r>
            <a:r>
              <a:rPr lang="vi-VN" baseline="-25000" dirty="0"/>
              <a:t>solar</a:t>
            </a:r>
            <a:r>
              <a:rPr lang="vi-VN" dirty="0"/>
              <a:t>/k</a:t>
            </a:r>
            <a:r>
              <a:rPr lang="vi-VN" baseline="-25000" dirty="0"/>
              <a:t>tb</a:t>
            </a:r>
            <a:r>
              <a:rPr lang="vi-VN" dirty="0"/>
              <a:t> = 1,419.6 / 4.58 = 310Wp</a:t>
            </a:r>
            <a:endParaRPr lang="en-US" dirty="0"/>
          </a:p>
          <a:p>
            <a:pPr marL="0" indent="0">
              <a:buNone/>
            </a:pPr>
            <a:r>
              <a:rPr lang="vi-VN" dirty="0"/>
              <a:t>Chọn loại PV có 110Wp thì số PV cần dùng là 310 / 110 # 3 tấm</a:t>
            </a:r>
            <a:endParaRPr lang="en-US" dirty="0"/>
          </a:p>
          <a:p>
            <a:endParaRPr lang="en-US" dirty="0"/>
          </a:p>
        </p:txBody>
      </p:sp>
    </p:spTree>
    <p:extLst>
      <p:ext uri="{BB962C8B-B14F-4D97-AF65-F5344CB8AC3E}">
        <p14:creationId xmlns:p14="http://schemas.microsoft.com/office/powerpoint/2010/main" val="1208494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809BE-35C2-44C0-8043-2ABB07B97DCD}"/>
              </a:ext>
            </a:extLst>
          </p:cNvPr>
          <p:cNvSpPr>
            <a:spLocks noGrp="1"/>
          </p:cNvSpPr>
          <p:nvPr>
            <p:ph type="title"/>
          </p:nvPr>
        </p:nvSpPr>
        <p:spPr>
          <a:xfrm>
            <a:off x="838200" y="365126"/>
            <a:ext cx="10515600" cy="933588"/>
          </a:xfrm>
        </p:spPr>
        <p:txBody>
          <a:bodyPr/>
          <a:lstStyle/>
          <a:p>
            <a:pPr algn="ctr"/>
            <a:r>
              <a:rPr lang="en-US" b="1" dirty="0" err="1"/>
              <a:t>Ví</a:t>
            </a:r>
            <a:r>
              <a:rPr lang="en-US" b="1" dirty="0"/>
              <a:t> </a:t>
            </a:r>
            <a:r>
              <a:rPr lang="en-US" b="1" dirty="0" err="1"/>
              <a:t>dụ</a:t>
            </a:r>
            <a:endParaRPr lang="en-US" b="1" dirty="0"/>
          </a:p>
        </p:txBody>
      </p:sp>
      <p:sp>
        <p:nvSpPr>
          <p:cNvPr id="3" name="Content Placeholder 2">
            <a:extLst>
              <a:ext uri="{FF2B5EF4-FFF2-40B4-BE49-F238E27FC236}">
                <a16:creationId xmlns:a16="http://schemas.microsoft.com/office/drawing/2014/main" xmlns="" id="{47BDA315-69B5-49B6-B986-B7CCBE3386EA}"/>
              </a:ext>
            </a:extLst>
          </p:cNvPr>
          <p:cNvSpPr>
            <a:spLocks noGrp="1"/>
          </p:cNvSpPr>
          <p:nvPr>
            <p:ph idx="1"/>
          </p:nvPr>
        </p:nvSpPr>
        <p:spPr>
          <a:xfrm>
            <a:off x="838200" y="1298714"/>
            <a:ext cx="10515600" cy="5314121"/>
          </a:xfrm>
        </p:spPr>
        <p:txBody>
          <a:bodyPr>
            <a:normAutofit fontScale="92500" lnSpcReduction="20000"/>
          </a:bodyPr>
          <a:lstStyle/>
          <a:p>
            <a:r>
              <a:rPr lang="vi-VN" dirty="0"/>
              <a:t>3.</a:t>
            </a:r>
            <a:r>
              <a:rPr lang="vi-VN" b="1" dirty="0"/>
              <a:t> Tính inverter</a:t>
            </a:r>
            <a:endParaRPr lang="en-US" dirty="0"/>
          </a:p>
          <a:p>
            <a:pPr marL="0" indent="0">
              <a:buNone/>
            </a:pPr>
            <a:r>
              <a:rPr lang="en-US" dirty="0"/>
              <a:t>P</a:t>
            </a:r>
            <a:r>
              <a:rPr lang="en-US" baseline="-25000" dirty="0"/>
              <a:t>BĐ</a:t>
            </a:r>
            <a:r>
              <a:rPr lang="en-US" dirty="0"/>
              <a:t> = </a:t>
            </a:r>
            <a:r>
              <a:rPr lang="en-US" dirty="0" err="1"/>
              <a:t>k</a:t>
            </a:r>
            <a:r>
              <a:rPr lang="en-US" baseline="-25000" dirty="0" err="1"/>
              <a:t>BĐ</a:t>
            </a:r>
            <a:r>
              <a:rPr lang="en-US" dirty="0"/>
              <a:t>. </a:t>
            </a:r>
            <a:r>
              <a:rPr lang="en-US" dirty="0" err="1"/>
              <a:t>P</a:t>
            </a:r>
            <a:r>
              <a:rPr lang="en-US" baseline="-25000" dirty="0" err="1"/>
              <a:t>max</a:t>
            </a:r>
            <a:endParaRPr lang="en-US" dirty="0"/>
          </a:p>
          <a:p>
            <a:pPr marL="0" indent="0">
              <a:buNone/>
            </a:pPr>
            <a:r>
              <a:rPr lang="en-US" dirty="0" err="1"/>
              <a:t>Trong</a:t>
            </a:r>
            <a:r>
              <a:rPr lang="en-US" dirty="0"/>
              <a:t> </a:t>
            </a:r>
            <a:r>
              <a:rPr lang="en-US" dirty="0" err="1"/>
              <a:t>đó</a:t>
            </a:r>
            <a:r>
              <a:rPr lang="en-US" dirty="0"/>
              <a:t>:</a:t>
            </a:r>
          </a:p>
          <a:p>
            <a:pPr marL="0" lvl="0" indent="0">
              <a:buNone/>
            </a:pPr>
            <a:r>
              <a:rPr lang="en-US" dirty="0"/>
              <a:t>P</a:t>
            </a:r>
            <a:r>
              <a:rPr lang="en-US" baseline="-25000" dirty="0"/>
              <a:t>BĐ</a:t>
            </a:r>
            <a:r>
              <a:rPr lang="en-US" dirty="0"/>
              <a:t> – </a:t>
            </a:r>
            <a:r>
              <a:rPr lang="en-US" dirty="0" err="1"/>
              <a:t>công</a:t>
            </a:r>
            <a:r>
              <a:rPr lang="en-US" dirty="0"/>
              <a:t> </a:t>
            </a:r>
            <a:r>
              <a:rPr lang="en-US" dirty="0" err="1"/>
              <a:t>suất</a:t>
            </a:r>
            <a:r>
              <a:rPr lang="en-US" dirty="0"/>
              <a:t> inverter</a:t>
            </a:r>
          </a:p>
          <a:p>
            <a:pPr marL="0" lvl="0" indent="0">
              <a:buNone/>
            </a:pPr>
            <a:r>
              <a:rPr lang="en-US" dirty="0" err="1"/>
              <a:t>k</a:t>
            </a:r>
            <a:r>
              <a:rPr lang="en-US" baseline="-25000" dirty="0" err="1"/>
              <a:t>BĐ</a:t>
            </a:r>
            <a:r>
              <a:rPr lang="en-US" dirty="0"/>
              <a:t> – </a:t>
            </a:r>
            <a:r>
              <a:rPr lang="en-US" dirty="0" err="1"/>
              <a:t>hệ</a:t>
            </a:r>
            <a:r>
              <a:rPr lang="en-US" dirty="0"/>
              <a:t> </a:t>
            </a:r>
            <a:r>
              <a:rPr lang="en-US" dirty="0" err="1"/>
              <a:t>số</a:t>
            </a:r>
            <a:r>
              <a:rPr lang="en-US" dirty="0"/>
              <a:t> an </a:t>
            </a:r>
            <a:r>
              <a:rPr lang="en-US" dirty="0" err="1"/>
              <a:t>toàn</a:t>
            </a:r>
            <a:endParaRPr lang="en-US" dirty="0"/>
          </a:p>
          <a:p>
            <a:pPr marL="0" lvl="0" indent="0">
              <a:buNone/>
            </a:pPr>
            <a:r>
              <a:rPr lang="en-US" dirty="0" err="1"/>
              <a:t>P</a:t>
            </a:r>
            <a:r>
              <a:rPr lang="en-US" baseline="-25000" dirty="0" err="1"/>
              <a:t>max</a:t>
            </a:r>
            <a:r>
              <a:rPr lang="en-US" dirty="0"/>
              <a:t> – </a:t>
            </a:r>
            <a:r>
              <a:rPr lang="en-US" dirty="0" err="1"/>
              <a:t>công</a:t>
            </a:r>
            <a:r>
              <a:rPr lang="en-US" dirty="0"/>
              <a:t> </a:t>
            </a:r>
            <a:r>
              <a:rPr lang="en-US" dirty="0" err="1"/>
              <a:t>suất</a:t>
            </a:r>
            <a:r>
              <a:rPr lang="en-US" dirty="0"/>
              <a:t> </a:t>
            </a:r>
            <a:r>
              <a:rPr lang="en-US" dirty="0" err="1"/>
              <a:t>tải</a:t>
            </a:r>
            <a:r>
              <a:rPr lang="en-US" dirty="0"/>
              <a:t> </a:t>
            </a:r>
            <a:r>
              <a:rPr lang="en-US" dirty="0" err="1"/>
              <a:t>lớn</a:t>
            </a:r>
            <a:r>
              <a:rPr lang="en-US" dirty="0"/>
              <a:t> </a:t>
            </a:r>
            <a:r>
              <a:rPr lang="en-US" dirty="0" err="1"/>
              <a:t>nhất</a:t>
            </a:r>
            <a:endParaRPr lang="en-US" dirty="0"/>
          </a:p>
          <a:p>
            <a:pPr marL="0" indent="0">
              <a:buNone/>
            </a:pPr>
            <a:r>
              <a:rPr lang="vi-VN" dirty="0"/>
              <a:t>Tổng công suất sử dụng lớn nhất tại một thời điểm = 18 + 60 + 75 = 153 W</a:t>
            </a:r>
            <a:endParaRPr lang="en-US" dirty="0"/>
          </a:p>
          <a:p>
            <a:pPr marL="0" indent="0">
              <a:buNone/>
            </a:pPr>
            <a:r>
              <a:rPr lang="vi-VN" dirty="0"/>
              <a:t>Công suất inverter = 153 x 125% # 190W</a:t>
            </a:r>
            <a:endParaRPr lang="en-US" dirty="0"/>
          </a:p>
          <a:p>
            <a:pPr marL="0" indent="0">
              <a:buNone/>
            </a:pPr>
            <a:r>
              <a:rPr lang="vi-VN" dirty="0"/>
              <a:t>Tuy nhiên trong hệ thống có tủ lạnh với dòng khởi động khoảng gấp 5 – 6 lần (6 x 75 = 450w)</a:t>
            </a:r>
            <a:endParaRPr lang="en-US" dirty="0"/>
          </a:p>
          <a:p>
            <a:pPr marL="0" indent="0">
              <a:buNone/>
            </a:pPr>
            <a:r>
              <a:rPr lang="vi-VN" dirty="0"/>
              <a:t>Vậy chọn inverter công suất phải lớn hơn 450W.</a:t>
            </a:r>
            <a:endParaRPr lang="en-US" dirty="0"/>
          </a:p>
          <a:p>
            <a:pPr marL="0" indent="0">
              <a:buNone/>
            </a:pPr>
            <a:r>
              <a:rPr lang="vi-VN" dirty="0"/>
              <a:t>Ta có thể chọn loại inverter 500W trở lên. Lưu ý phải chọn inverter sine chuẩn để an toàn cho tủ lạnh.</a:t>
            </a:r>
            <a:endParaRPr lang="en-US" dirty="0"/>
          </a:p>
          <a:p>
            <a:endParaRPr lang="en-US" dirty="0"/>
          </a:p>
        </p:txBody>
      </p:sp>
    </p:spTree>
    <p:extLst>
      <p:ext uri="{BB962C8B-B14F-4D97-AF65-F5344CB8AC3E}">
        <p14:creationId xmlns:p14="http://schemas.microsoft.com/office/powerpoint/2010/main" val="1895438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809BE-35C2-44C0-8043-2ABB07B97DCD}"/>
              </a:ext>
            </a:extLst>
          </p:cNvPr>
          <p:cNvSpPr>
            <a:spLocks noGrp="1"/>
          </p:cNvSpPr>
          <p:nvPr>
            <p:ph type="title"/>
          </p:nvPr>
        </p:nvSpPr>
        <p:spPr>
          <a:xfrm>
            <a:off x="838200" y="365126"/>
            <a:ext cx="10515600" cy="933588"/>
          </a:xfrm>
        </p:spPr>
        <p:txBody>
          <a:bodyPr/>
          <a:lstStyle/>
          <a:p>
            <a:pPr algn="ctr"/>
            <a:r>
              <a:rPr lang="en-US" b="1" dirty="0" err="1"/>
              <a:t>Ví</a:t>
            </a:r>
            <a:r>
              <a:rPr lang="en-US" b="1" dirty="0"/>
              <a:t> </a:t>
            </a:r>
            <a:r>
              <a:rPr lang="en-US" b="1" dirty="0" err="1"/>
              <a:t>dụ</a:t>
            </a:r>
            <a:endParaRPr lang="en-US" b="1" dirty="0"/>
          </a:p>
        </p:txBody>
      </p:sp>
      <p:sp>
        <p:nvSpPr>
          <p:cNvPr id="3" name="Content Placeholder 2">
            <a:extLst>
              <a:ext uri="{FF2B5EF4-FFF2-40B4-BE49-F238E27FC236}">
                <a16:creationId xmlns:a16="http://schemas.microsoft.com/office/drawing/2014/main" xmlns="" id="{47BDA315-69B5-49B6-B986-B7CCBE3386EA}"/>
              </a:ext>
            </a:extLst>
          </p:cNvPr>
          <p:cNvSpPr>
            <a:spLocks noGrp="1"/>
          </p:cNvSpPr>
          <p:nvPr>
            <p:ph idx="1"/>
          </p:nvPr>
        </p:nvSpPr>
        <p:spPr>
          <a:xfrm>
            <a:off x="838200" y="1298714"/>
            <a:ext cx="10515600" cy="4878249"/>
          </a:xfrm>
        </p:spPr>
        <p:txBody>
          <a:bodyPr>
            <a:normAutofit lnSpcReduction="10000"/>
          </a:bodyPr>
          <a:lstStyle/>
          <a:p>
            <a:pPr marL="0" indent="0">
              <a:buNone/>
            </a:pPr>
            <a:r>
              <a:rPr lang="vi-VN" dirty="0"/>
              <a:t>4.</a:t>
            </a:r>
            <a:r>
              <a:rPr lang="vi-VN" b="1" dirty="0"/>
              <a:t> Tính toán Battery</a:t>
            </a:r>
            <a:endParaRPr lang="en-US" b="1" dirty="0"/>
          </a:p>
          <a:p>
            <a:pPr marL="0" indent="0">
              <a:buNone/>
            </a:pPr>
            <a:r>
              <a:rPr lang="en-US" dirty="0" err="1"/>
              <a:t>Tính</a:t>
            </a:r>
            <a:r>
              <a:rPr lang="en-US" dirty="0"/>
              <a:t> </a:t>
            </a:r>
            <a:r>
              <a:rPr lang="en-US" dirty="0" err="1"/>
              <a:t>cho</a:t>
            </a:r>
            <a:r>
              <a:rPr lang="en-US" dirty="0"/>
              <a:t> </a:t>
            </a:r>
            <a:r>
              <a:rPr lang="en-US" dirty="0" err="1"/>
              <a:t>acquy</a:t>
            </a:r>
            <a:r>
              <a:rPr lang="en-US" dirty="0"/>
              <a:t> </a:t>
            </a:r>
            <a:r>
              <a:rPr lang="en-US" dirty="0" err="1"/>
              <a:t>trong</a:t>
            </a:r>
            <a:r>
              <a:rPr lang="en-US" dirty="0"/>
              <a:t> </a:t>
            </a:r>
            <a:r>
              <a:rPr lang="en-US" dirty="0" err="1"/>
              <a:t>ngày</a:t>
            </a:r>
            <a:endParaRPr lang="en-US" dirty="0"/>
          </a:p>
          <a:p>
            <a:pPr marL="0" indent="0">
              <a:buNone/>
            </a:pPr>
            <a:r>
              <a:rPr lang="en-US" dirty="0"/>
              <a:t>AH = </a:t>
            </a:r>
            <a:r>
              <a:rPr lang="en-US" dirty="0" err="1"/>
              <a:t>Wh</a:t>
            </a:r>
            <a:r>
              <a:rPr lang="en-US" dirty="0"/>
              <a:t>/(</a:t>
            </a:r>
            <a:r>
              <a:rPr lang="en-US" dirty="0">
                <a:sym typeface="Symbol" panose="05050102010706020507" pitchFamily="18" charset="2"/>
              </a:rPr>
              <a:t></a:t>
            </a:r>
            <a:r>
              <a:rPr lang="en-US" dirty="0"/>
              <a:t>.</a:t>
            </a:r>
            <a:r>
              <a:rPr lang="en-US" dirty="0" err="1"/>
              <a:t>K</a:t>
            </a:r>
            <a:r>
              <a:rPr lang="en-US" baseline="-25000" dirty="0" err="1"/>
              <a:t>xs</a:t>
            </a:r>
            <a:r>
              <a:rPr lang="en-US" dirty="0" err="1"/>
              <a:t>.V</a:t>
            </a:r>
            <a:r>
              <a:rPr lang="en-US" baseline="-25000" dirty="0" err="1"/>
              <a:t>acq</a:t>
            </a:r>
            <a:r>
              <a:rPr lang="en-US" dirty="0"/>
              <a:t>)</a:t>
            </a:r>
          </a:p>
          <a:p>
            <a:pPr marL="0" indent="0">
              <a:buNone/>
            </a:pPr>
            <a:r>
              <a:rPr lang="en-US" dirty="0" err="1"/>
              <a:t>Trong</a:t>
            </a:r>
            <a:r>
              <a:rPr lang="en-US" dirty="0"/>
              <a:t> </a:t>
            </a:r>
            <a:r>
              <a:rPr lang="en-US" dirty="0" err="1"/>
              <a:t>đó</a:t>
            </a:r>
            <a:r>
              <a:rPr lang="en-US" dirty="0"/>
              <a:t>:  AH – dung </a:t>
            </a:r>
            <a:r>
              <a:rPr lang="en-US" dirty="0" err="1"/>
              <a:t>lượng</a:t>
            </a:r>
            <a:r>
              <a:rPr lang="en-US" dirty="0"/>
              <a:t> </a:t>
            </a:r>
            <a:r>
              <a:rPr lang="en-US" dirty="0" err="1"/>
              <a:t>acquy</a:t>
            </a:r>
            <a:r>
              <a:rPr lang="en-US" dirty="0"/>
              <a:t>, </a:t>
            </a:r>
            <a:r>
              <a:rPr lang="en-US" dirty="0" err="1"/>
              <a:t>Wh</a:t>
            </a:r>
            <a:r>
              <a:rPr lang="en-US" dirty="0"/>
              <a:t> – </a:t>
            </a:r>
            <a:r>
              <a:rPr lang="en-US" dirty="0" err="1"/>
              <a:t>Điện</a:t>
            </a:r>
            <a:r>
              <a:rPr lang="en-US" dirty="0"/>
              <a:t> </a:t>
            </a:r>
            <a:r>
              <a:rPr lang="en-US" dirty="0" err="1"/>
              <a:t>năng</a:t>
            </a:r>
            <a:r>
              <a:rPr lang="en-US" dirty="0"/>
              <a:t> </a:t>
            </a:r>
            <a:r>
              <a:rPr lang="en-US" dirty="0" err="1"/>
              <a:t>tiêu</a:t>
            </a:r>
            <a:r>
              <a:rPr lang="en-US" dirty="0"/>
              <a:t> </a:t>
            </a:r>
            <a:r>
              <a:rPr lang="en-US" dirty="0" err="1"/>
              <a:t>thụ</a:t>
            </a:r>
            <a:r>
              <a:rPr lang="en-US" dirty="0"/>
              <a:t> </a:t>
            </a:r>
            <a:r>
              <a:rPr lang="en-US" dirty="0" err="1"/>
              <a:t>trong</a:t>
            </a:r>
            <a:r>
              <a:rPr lang="en-US" dirty="0"/>
              <a:t> </a:t>
            </a:r>
            <a:r>
              <a:rPr lang="en-US" dirty="0" err="1"/>
              <a:t>ngày</a:t>
            </a:r>
            <a:r>
              <a:rPr lang="en-US" dirty="0"/>
              <a:t>, ‘</a:t>
            </a:r>
            <a:r>
              <a:rPr lang="en-US" dirty="0">
                <a:sym typeface="Symbol" panose="05050102010706020507" pitchFamily="18" charset="2"/>
              </a:rPr>
              <a:t></a:t>
            </a:r>
            <a:r>
              <a:rPr lang="en-US" dirty="0"/>
              <a:t> - </a:t>
            </a:r>
            <a:r>
              <a:rPr lang="en-US" dirty="0" err="1"/>
              <a:t>hiệu</a:t>
            </a:r>
            <a:r>
              <a:rPr lang="en-US" dirty="0"/>
              <a:t> </a:t>
            </a:r>
            <a:r>
              <a:rPr lang="en-US" dirty="0" err="1"/>
              <a:t>suất</a:t>
            </a:r>
            <a:r>
              <a:rPr lang="en-US" dirty="0"/>
              <a:t> </a:t>
            </a:r>
            <a:r>
              <a:rPr lang="en-US" dirty="0" err="1"/>
              <a:t>acuy</a:t>
            </a:r>
            <a:r>
              <a:rPr lang="en-US" dirty="0"/>
              <a:t>, </a:t>
            </a:r>
            <a:r>
              <a:rPr lang="en-US" dirty="0" err="1"/>
              <a:t>K</a:t>
            </a:r>
            <a:r>
              <a:rPr lang="en-US" baseline="-25000" dirty="0" err="1"/>
              <a:t>xs</a:t>
            </a:r>
            <a:r>
              <a:rPr lang="en-US" dirty="0"/>
              <a:t> – </a:t>
            </a:r>
            <a:r>
              <a:rPr lang="en-US" dirty="0" err="1"/>
              <a:t>hệ</a:t>
            </a:r>
            <a:r>
              <a:rPr lang="en-US" dirty="0"/>
              <a:t> </a:t>
            </a:r>
            <a:r>
              <a:rPr lang="en-US" dirty="0" err="1"/>
              <a:t>số</a:t>
            </a:r>
            <a:r>
              <a:rPr lang="en-US" dirty="0"/>
              <a:t> </a:t>
            </a:r>
            <a:r>
              <a:rPr lang="en-US" dirty="0" err="1"/>
              <a:t>xả</a:t>
            </a:r>
            <a:r>
              <a:rPr lang="en-US" dirty="0"/>
              <a:t> </a:t>
            </a:r>
            <a:r>
              <a:rPr lang="en-US" dirty="0" err="1"/>
              <a:t>sâu</a:t>
            </a:r>
            <a:r>
              <a:rPr lang="en-US" dirty="0"/>
              <a:t> (</a:t>
            </a:r>
            <a:r>
              <a:rPr lang="en-US" dirty="0" err="1"/>
              <a:t>thường</a:t>
            </a:r>
            <a:r>
              <a:rPr lang="en-US" dirty="0"/>
              <a:t> </a:t>
            </a:r>
            <a:r>
              <a:rPr lang="en-US" dirty="0" err="1"/>
              <a:t>chọn</a:t>
            </a:r>
            <a:r>
              <a:rPr lang="en-US" dirty="0"/>
              <a:t> 0,6), </a:t>
            </a:r>
            <a:r>
              <a:rPr lang="en-US" dirty="0" err="1"/>
              <a:t>V</a:t>
            </a:r>
            <a:r>
              <a:rPr lang="en-US" baseline="-25000" dirty="0" err="1"/>
              <a:t>acq</a:t>
            </a:r>
            <a:r>
              <a:rPr lang="en-US" baseline="-25000" dirty="0"/>
              <a:t> </a:t>
            </a:r>
            <a:r>
              <a:rPr lang="en-US" dirty="0"/>
              <a:t>- </a:t>
            </a:r>
            <a:r>
              <a:rPr lang="en-US" dirty="0" err="1"/>
              <a:t>điện</a:t>
            </a:r>
            <a:r>
              <a:rPr lang="en-US" dirty="0"/>
              <a:t> </a:t>
            </a:r>
            <a:r>
              <a:rPr lang="en-US" dirty="0" err="1"/>
              <a:t>áp</a:t>
            </a:r>
            <a:r>
              <a:rPr lang="en-US" dirty="0"/>
              <a:t> </a:t>
            </a:r>
            <a:r>
              <a:rPr lang="en-US" dirty="0" err="1"/>
              <a:t>acquy</a:t>
            </a:r>
            <a:endParaRPr lang="en-US" dirty="0"/>
          </a:p>
          <a:p>
            <a:pPr marL="0" indent="0">
              <a:buNone/>
            </a:pPr>
            <a:r>
              <a:rPr lang="vi-VN" dirty="0"/>
              <a:t>Với 2 ngày dự phòng, dung lượng bình = 178 x 2 = 356 Ah</a:t>
            </a:r>
            <a:endParaRPr lang="en-US" dirty="0"/>
          </a:p>
          <a:p>
            <a:pPr marL="0" indent="0">
              <a:buNone/>
            </a:pPr>
            <a:r>
              <a:rPr lang="vi-VN" dirty="0"/>
              <a:t>Như vậy chọn battery deep-cycle 12V/400Ah cho 2 ngày dự phòng.</a:t>
            </a:r>
            <a:endParaRPr lang="en-US" dirty="0"/>
          </a:p>
          <a:p>
            <a:pPr marL="0" indent="0">
              <a:buNone/>
            </a:pPr>
            <a:r>
              <a:rPr lang="vi-VN" dirty="0"/>
              <a:t>Nếu chỉ sử dụng trong ngày thì không cần tính dự phòng, chọn ắc quy 12V-200Ah là đủ.</a:t>
            </a:r>
            <a:endParaRPr lang="en-US" dirty="0"/>
          </a:p>
          <a:p>
            <a:pPr marL="0" lvl="0" indent="0">
              <a:buNone/>
            </a:pPr>
            <a:endParaRPr lang="en-US" dirty="0"/>
          </a:p>
          <a:p>
            <a:endParaRPr lang="en-US" dirty="0"/>
          </a:p>
        </p:txBody>
      </p:sp>
    </p:spTree>
    <p:extLst>
      <p:ext uri="{BB962C8B-B14F-4D97-AF65-F5344CB8AC3E}">
        <p14:creationId xmlns:p14="http://schemas.microsoft.com/office/powerpoint/2010/main" val="583153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809BE-35C2-44C0-8043-2ABB07B97DCD}"/>
              </a:ext>
            </a:extLst>
          </p:cNvPr>
          <p:cNvSpPr>
            <a:spLocks noGrp="1"/>
          </p:cNvSpPr>
          <p:nvPr>
            <p:ph type="title"/>
          </p:nvPr>
        </p:nvSpPr>
        <p:spPr>
          <a:xfrm>
            <a:off x="838200" y="365126"/>
            <a:ext cx="10515600" cy="933588"/>
          </a:xfrm>
        </p:spPr>
        <p:txBody>
          <a:bodyPr/>
          <a:lstStyle/>
          <a:p>
            <a:pPr algn="ctr"/>
            <a:r>
              <a:rPr lang="en-US" b="1" dirty="0" err="1"/>
              <a:t>Ví</a:t>
            </a:r>
            <a:r>
              <a:rPr lang="en-US" b="1" dirty="0"/>
              <a:t> </a:t>
            </a:r>
            <a:r>
              <a:rPr lang="en-US" b="1" dirty="0" err="1"/>
              <a:t>dụ</a:t>
            </a:r>
            <a:endParaRPr lang="en-US" b="1" dirty="0"/>
          </a:p>
        </p:txBody>
      </p:sp>
      <p:sp>
        <p:nvSpPr>
          <p:cNvPr id="3" name="Content Placeholder 2">
            <a:extLst>
              <a:ext uri="{FF2B5EF4-FFF2-40B4-BE49-F238E27FC236}">
                <a16:creationId xmlns:a16="http://schemas.microsoft.com/office/drawing/2014/main" xmlns="" id="{47BDA315-69B5-49B6-B986-B7CCBE3386EA}"/>
              </a:ext>
            </a:extLst>
          </p:cNvPr>
          <p:cNvSpPr>
            <a:spLocks noGrp="1"/>
          </p:cNvSpPr>
          <p:nvPr>
            <p:ph idx="1"/>
          </p:nvPr>
        </p:nvSpPr>
        <p:spPr>
          <a:xfrm>
            <a:off x="838200" y="1298714"/>
            <a:ext cx="10515600" cy="4878249"/>
          </a:xfrm>
        </p:spPr>
        <p:txBody>
          <a:bodyPr/>
          <a:lstStyle/>
          <a:p>
            <a:pPr marL="0" indent="0">
              <a:buNone/>
            </a:pPr>
            <a:r>
              <a:rPr lang="vi-VN" u="sng" dirty="0"/>
              <a:t>5.</a:t>
            </a:r>
            <a:r>
              <a:rPr lang="vi-VN" b="1" u="sng" dirty="0"/>
              <a:t> Tính solar charge controller</a:t>
            </a:r>
            <a:endParaRPr lang="en-US" b="1" dirty="0"/>
          </a:p>
          <a:p>
            <a:pPr marL="0" indent="0">
              <a:buNone/>
            </a:pPr>
            <a:r>
              <a:rPr lang="vi-VN" dirty="0"/>
              <a:t>Thông số của mỗi PV module: Pm = 110 Wp, Vm = 16.7 Vdc, Im = 6.6 A, Voc = 20.7 A, Isc = 7.5A</a:t>
            </a:r>
            <a:endParaRPr lang="en-US" dirty="0"/>
          </a:p>
          <a:p>
            <a:pPr marL="0" indent="0">
              <a:buNone/>
            </a:pPr>
            <a:r>
              <a:rPr lang="vi-VN" dirty="0"/>
              <a:t>Như vậy solar charge controller = (3 tấm PV x 7.5 A) x 1.3 = 29.25 A</a:t>
            </a:r>
            <a:br>
              <a:rPr lang="vi-VN" dirty="0"/>
            </a:br>
            <a:r>
              <a:rPr lang="vi-VN" dirty="0"/>
              <a:t>Chọn solar charge controller có dòng 30A/12 V hay lớn hơn.</a:t>
            </a:r>
            <a:endParaRPr lang="en-US" dirty="0"/>
          </a:p>
          <a:p>
            <a:pPr marL="0" indent="0">
              <a:buNone/>
            </a:pPr>
            <a:r>
              <a:rPr lang="vi-VN" dirty="0"/>
              <a:t>Có thắc mắc khác cần tư vấn thêm xin cứ nhắn tin trực tiếp trên </a:t>
            </a:r>
            <a:r>
              <a:rPr lang="vi-VN" u="sng" dirty="0">
                <a:hlinkClick r:id="rId2"/>
              </a:rPr>
              <a:t>Fanpage SolarV Vũ Phong</a:t>
            </a:r>
            <a:r>
              <a:rPr lang="vi-VN" dirty="0"/>
              <a:t> hay  email về vp@solarpower.vn hoặc gọi tổng đài tư vấn </a:t>
            </a:r>
            <a:r>
              <a:rPr lang="vi-VN" u="sng" dirty="0">
                <a:hlinkClick r:id="rId3"/>
              </a:rPr>
              <a:t>1900.2078</a:t>
            </a:r>
            <a:r>
              <a:rPr lang="vi-VN" dirty="0"/>
              <a:t> gặp kỹ sư tư vấn kỹ thuật.</a:t>
            </a:r>
            <a:endParaRPr lang="en-US" dirty="0"/>
          </a:p>
          <a:p>
            <a:endParaRPr lang="en-US" dirty="0"/>
          </a:p>
        </p:txBody>
      </p:sp>
    </p:spTree>
    <p:extLst>
      <p:ext uri="{BB962C8B-B14F-4D97-AF65-F5344CB8AC3E}">
        <p14:creationId xmlns:p14="http://schemas.microsoft.com/office/powerpoint/2010/main" val="183139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DE5DC-519C-48B4-B535-B33ED9ED659F}"/>
              </a:ext>
            </a:extLst>
          </p:cNvPr>
          <p:cNvSpPr>
            <a:spLocks noGrp="1"/>
          </p:cNvSpPr>
          <p:nvPr>
            <p:ph type="title"/>
          </p:nvPr>
        </p:nvSpPr>
        <p:spPr>
          <a:xfrm>
            <a:off x="838200" y="403225"/>
            <a:ext cx="10515600" cy="1596197"/>
          </a:xfrm>
          <a:solidFill>
            <a:srgbClr val="FFFF00"/>
          </a:solidFill>
        </p:spPr>
        <p:txBody>
          <a:bodyPr>
            <a:normAutofit/>
          </a:bodyPr>
          <a:lstStyle/>
          <a:p>
            <a:pPr algn="ctr"/>
            <a:r>
              <a:rPr lang="vi-VN" b="1" dirty="0" smtClean="0">
                <a:latin typeface="Calibri" panose="020F0502020204030204" pitchFamily="34" charset="0"/>
                <a:cs typeface="Calibri" panose="020F0502020204030204" pitchFamily="34" charset="0"/>
              </a:rPr>
              <a:t>2. Tính </a:t>
            </a:r>
            <a:r>
              <a:rPr lang="en-US" b="1" dirty="0" err="1" smtClean="0">
                <a:latin typeface="Calibri" panose="020F0502020204030204" pitchFamily="34" charset="0"/>
                <a:cs typeface="Calibri" panose="020F0502020204030204" pitchFamily="34" charset="0"/>
              </a:rPr>
              <a:t>điện</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năng</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tiêu</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thụ</a:t>
            </a:r>
            <a:r>
              <a:rPr lang="en-US" b="1" dirty="0" smtClean="0">
                <a:latin typeface="Calibri" panose="020F0502020204030204" pitchFamily="34" charset="0"/>
                <a:cs typeface="Calibri" panose="020F0502020204030204" pitchFamily="34" charset="0"/>
              </a:rPr>
              <a:t> (</a:t>
            </a:r>
            <a:r>
              <a:rPr lang="vi-VN" b="1" dirty="0" smtClean="0">
                <a:latin typeface="Calibri" panose="020F0502020204030204" pitchFamily="34" charset="0"/>
                <a:cs typeface="Calibri" panose="020F0502020204030204" pitchFamily="34" charset="0"/>
              </a:rPr>
              <a:t>số Watt-hour</a:t>
            </a:r>
            <a:r>
              <a:rPr lang="en-US" b="1" dirty="0" smtClean="0">
                <a:latin typeface="Calibri" panose="020F0502020204030204" pitchFamily="34" charset="0"/>
                <a:cs typeface="Calibri" panose="020F0502020204030204" pitchFamily="34" charset="0"/>
              </a:rPr>
              <a:t>)</a:t>
            </a:r>
            <a:r>
              <a:rPr lang="vi-VN"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của</a:t>
            </a:r>
            <a:r>
              <a:rPr lang="en-GB" b="1" dirty="0" smtClean="0">
                <a:latin typeface="Calibri" panose="020F0502020204030204" pitchFamily="34" charset="0"/>
                <a:cs typeface="Calibri" panose="020F0502020204030204" pitchFamily="34" charset="0"/>
              </a:rPr>
              <a:t> </a:t>
            </a:r>
            <a:r>
              <a:rPr lang="vi-VN" b="1" dirty="0" smtClean="0">
                <a:latin typeface="Calibri" panose="020F0502020204030204" pitchFamily="34" charset="0"/>
                <a:cs typeface="Calibri" panose="020F0502020204030204" pitchFamily="34" charset="0"/>
              </a:rPr>
              <a:t>các</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tấm</a:t>
            </a:r>
            <a:r>
              <a:rPr lang="en-GB" b="1" dirty="0" smtClean="0">
                <a:latin typeface="Calibri" panose="020F0502020204030204" pitchFamily="34" charset="0"/>
                <a:cs typeface="Calibri" panose="020F0502020204030204" pitchFamily="34" charset="0"/>
              </a:rPr>
              <a:t> pin </a:t>
            </a:r>
            <a:r>
              <a:rPr lang="en-GB" b="1" dirty="0" err="1" smtClean="0">
                <a:latin typeface="Calibri" panose="020F0502020204030204" pitchFamily="34" charset="0"/>
                <a:cs typeface="Calibri" panose="020F0502020204030204" pitchFamily="34" charset="0"/>
              </a:rPr>
              <a:t>mặt</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trời</a:t>
            </a:r>
            <a:r>
              <a:rPr lang="vi-VN" b="1" dirty="0">
                <a:latin typeface="Calibri" panose="020F0502020204030204" pitchFamily="34" charset="0"/>
                <a:cs typeface="Calibri" panose="020F0502020204030204" pitchFamily="34" charset="0"/>
              </a:rPr>
              <a:t> </a:t>
            </a:r>
            <a:r>
              <a:rPr lang="vi-VN" b="1" dirty="0" smtClean="0">
                <a:latin typeface="Calibri" panose="020F0502020204030204" pitchFamily="34" charset="0"/>
                <a:cs typeface="Calibri" panose="020F0502020204030204" pitchFamily="34" charset="0"/>
              </a:rPr>
              <a:t>Wh</a:t>
            </a:r>
            <a:r>
              <a:rPr lang="vi-VN" b="1" baseline="-25000" dirty="0" smtClean="0">
                <a:latin typeface="Calibri" panose="020F0502020204030204" pitchFamily="34" charset="0"/>
                <a:cs typeface="Calibri" panose="020F0502020204030204" pitchFamily="34" charset="0"/>
              </a:rPr>
              <a:t>pin</a:t>
            </a:r>
            <a:r>
              <a:rPr lang="vi-VN" b="1" dirty="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1185915-2B81-4C12-ABB5-B20616D35C79}"/>
                  </a:ext>
                </a:extLst>
              </p:cNvPr>
              <p:cNvSpPr>
                <a:spLocks noGrp="1"/>
              </p:cNvSpPr>
              <p:nvPr>
                <p:ph idx="1"/>
              </p:nvPr>
            </p:nvSpPr>
            <p:spPr>
              <a:xfrm>
                <a:off x="838200" y="2141537"/>
                <a:ext cx="10515600" cy="4351338"/>
              </a:xfrm>
            </p:spPr>
            <p:txBody>
              <a:bodyPr>
                <a:normAutofit/>
              </a:bodyPr>
              <a:lstStyle/>
              <a:p>
                <a:pPr marL="0" indent="0">
                  <a:buNone/>
                </a:pPr>
                <a:r>
                  <a:rPr lang="vi-VN" dirty="0"/>
                  <a:t>Do tổn hao trong hệ thống, cũng như xét đến tính an toàn khi những ngày nắng không tốt, số Watt-hour của tấm pin mặt trời cung cấp phải cao hơn tổng số Watt-hour của toàn tải, theo công thức sau:</a:t>
                </a:r>
                <a:endParaRPr lang="en-US" dirty="0"/>
              </a:p>
              <a:p>
                <a:pPr marL="0" indent="0">
                  <a:buNone/>
                </a:pPr>
                <a:r>
                  <a:rPr lang="vi-VN" dirty="0"/>
                  <a:t>Số Watt-hour các tấm pin mặt trời phải cung cấp:</a:t>
                </a:r>
                <a:endParaRPr lang="en-US" dirty="0"/>
              </a:p>
              <a:p>
                <a:pPr marL="0" indent="0">
                  <a:buNone/>
                </a:pPr>
                <a:r>
                  <a:rPr lang="vi-VN" dirty="0"/>
                  <a:t>Wh</a:t>
                </a:r>
                <a:r>
                  <a:rPr lang="vi-VN" baseline="-25000" dirty="0"/>
                  <a:t>pin</a:t>
                </a:r>
                <a:r>
                  <a:rPr lang="vi-VN" dirty="0"/>
                  <a:t> = (1,3-1,5).Wh</a:t>
                </a:r>
                <a:r>
                  <a:rPr lang="vi-VN" baseline="-25000" dirty="0"/>
                  <a:t>sd</a:t>
                </a:r>
                <a:r>
                  <a:rPr lang="en-US" dirty="0"/>
                  <a:t> = (1,3-1,5).</a:t>
                </a:r>
                <a14:m>
                  <m:oMath xmlns:m="http://schemas.openxmlformats.org/officeDocument/2006/math">
                    <m:r>
                      <a:rPr lang="en-US" i="1">
                        <a:latin typeface="Cambria Math" panose="02040503050406030204" pitchFamily="18" charset="0"/>
                      </a:rPr>
                      <m:t> </m:t>
                    </m:r>
                    <m:nary>
                      <m:naryPr>
                        <m:chr m:val="∑"/>
                        <m:limLoc m:val="undOvr"/>
                        <m:ctrlPr>
                          <a:rPr lang="en-US" i="1">
                            <a:latin typeface="Cambria Math" panose="02040503050406030204" pitchFamily="18" charset="0"/>
                          </a:rPr>
                        </m:ctrlPr>
                      </m:naryPr>
                      <m:sub>
                        <m:r>
                          <a:rPr lang="vi-VN" i="1">
                            <a:latin typeface="Cambria Math" panose="02040503050406030204" pitchFamily="18" charset="0"/>
                          </a:rPr>
                          <m:t>1</m:t>
                        </m:r>
                      </m:sub>
                      <m:sup>
                        <m:r>
                          <a:rPr lang="vi-VN" i="1">
                            <a:latin typeface="Cambria Math" panose="02040503050406030204" pitchFamily="18" charset="0"/>
                          </a:rPr>
                          <m:t>𝑛</m:t>
                        </m:r>
                      </m:sup>
                      <m:e>
                        <m:sSub>
                          <m:sSubPr>
                            <m:ctrlPr>
                              <a:rPr lang="en-US" i="1">
                                <a:latin typeface="Cambria Math" panose="02040503050406030204" pitchFamily="18" charset="0"/>
                              </a:rPr>
                            </m:ctrlPr>
                          </m:sSubPr>
                          <m:e>
                            <m:r>
                              <a:rPr lang="vi-VN" i="1">
                                <a:latin typeface="Cambria Math" panose="02040503050406030204" pitchFamily="18" charset="0"/>
                              </a:rPr>
                              <m:t>𝑃</m:t>
                            </m:r>
                          </m:e>
                          <m:sub>
                            <m:r>
                              <a:rPr lang="vi-VN" i="1">
                                <a:latin typeface="Cambria Math" panose="02040503050406030204" pitchFamily="18" charset="0"/>
                              </a:rPr>
                              <m:t>𝑖</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𝑖</m:t>
                            </m:r>
                          </m:sub>
                        </m:sSub>
                      </m:e>
                    </m:nary>
                  </m:oMath>
                </a14:m>
                <a:r>
                  <a:rPr lang="vi-VN" dirty="0"/>
                  <a:t>			(2)</a:t>
                </a:r>
                <a:endParaRPr lang="en-US" dirty="0"/>
              </a:p>
              <a:p>
                <a:pPr marL="0" indent="0">
                  <a:buNone/>
                </a:pPr>
                <a:r>
                  <a:rPr lang="vi-VN" dirty="0"/>
                  <a:t>Trong đó </a:t>
                </a:r>
                <a:endParaRPr lang="en-US" dirty="0"/>
              </a:p>
              <a:p>
                <a:pPr marL="0" lvl="0" indent="0">
                  <a:buNone/>
                </a:pPr>
                <a:r>
                  <a:rPr lang="vi-VN" dirty="0"/>
                  <a:t>Wh</a:t>
                </a:r>
                <a:r>
                  <a:rPr lang="vi-VN" baseline="-25000" dirty="0"/>
                  <a:t>pin</a:t>
                </a:r>
                <a:r>
                  <a:rPr lang="vi-VN" dirty="0"/>
                  <a:t> – điện năng cần cung cấp của pin mặt trời</a:t>
                </a:r>
                <a:endParaRPr lang="en-US" dirty="0"/>
              </a:p>
              <a:p>
                <a:pPr marL="0" lvl="0" indent="0">
                  <a:buNone/>
                </a:pPr>
                <a:r>
                  <a:rPr lang="vi-VN" dirty="0"/>
                  <a:t>1,3 - 1,5 là hệ số an toàn</a:t>
                </a:r>
                <a:endParaRPr lang="en-US" dirty="0"/>
              </a:p>
              <a:p>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D1185915-2B81-4C12-ABB5-B20616D35C79}"/>
                  </a:ext>
                </a:extLst>
              </p:cNvPr>
              <p:cNvSpPr>
                <a:spLocks noGrp="1" noRot="1" noChangeAspect="1" noMove="1" noResize="1" noEditPoints="1" noAdjustHandles="1" noChangeArrowheads="1" noChangeShapeType="1" noTextEdit="1"/>
              </p:cNvSpPr>
              <p:nvPr>
                <p:ph idx="1"/>
              </p:nvPr>
            </p:nvSpPr>
            <p:spPr>
              <a:xfrm>
                <a:off x="838200" y="2141537"/>
                <a:ext cx="10515600" cy="4351338"/>
              </a:xfrm>
              <a:blipFill rotWithShape="0">
                <a:blip r:embed="rId2"/>
                <a:stretch>
                  <a:fillRect l="-1217" t="-2381" r="-1217"/>
                </a:stretch>
              </a:blipFill>
            </p:spPr>
            <p:txBody>
              <a:bodyPr/>
              <a:lstStyle/>
              <a:p>
                <a:r>
                  <a:rPr lang="en-GB">
                    <a:noFill/>
                  </a:rPr>
                  <a:t> </a:t>
                </a:r>
              </a:p>
            </p:txBody>
          </p:sp>
        </mc:Fallback>
      </mc:AlternateContent>
    </p:spTree>
    <p:extLst>
      <p:ext uri="{BB962C8B-B14F-4D97-AF65-F5344CB8AC3E}">
        <p14:creationId xmlns:p14="http://schemas.microsoft.com/office/powerpoint/2010/main" val="113872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1B9BB-D2AE-4415-B398-F2AD1D981748}"/>
              </a:ext>
            </a:extLst>
          </p:cNvPr>
          <p:cNvSpPr>
            <a:spLocks noGrp="1"/>
          </p:cNvSpPr>
          <p:nvPr>
            <p:ph type="title"/>
          </p:nvPr>
        </p:nvSpPr>
        <p:spPr>
          <a:xfrm>
            <a:off x="2076450" y="365126"/>
            <a:ext cx="9153525" cy="920750"/>
          </a:xfrm>
          <a:solidFill>
            <a:srgbClr val="FFFF00"/>
          </a:solidFill>
        </p:spPr>
        <p:txBody>
          <a:bodyPr>
            <a:normAutofit/>
          </a:bodyPr>
          <a:lstStyle/>
          <a:p>
            <a:pPr algn="ctr"/>
            <a:r>
              <a:rPr lang="vi-VN" b="1" dirty="0"/>
              <a:t>3. Tính </a:t>
            </a:r>
            <a:r>
              <a:rPr lang="vi-VN" b="1" dirty="0" smtClean="0"/>
              <a:t>toán</a:t>
            </a:r>
            <a:r>
              <a:rPr lang="en-GB" b="1" dirty="0" smtClean="0"/>
              <a:t>, </a:t>
            </a:r>
            <a:r>
              <a:rPr lang="en-GB" b="1" dirty="0" err="1" smtClean="0">
                <a:latin typeface="Times New Roman" panose="02020603050405020304" pitchFamily="18" charset="0"/>
                <a:cs typeface="Times New Roman" panose="02020603050405020304" pitchFamily="18" charset="0"/>
              </a:rPr>
              <a:t>lựa</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chọn</a:t>
            </a:r>
            <a:r>
              <a:rPr lang="en-GB" b="1" dirty="0" smtClean="0">
                <a:latin typeface="Times New Roman" panose="02020603050405020304" pitchFamily="18" charset="0"/>
                <a:cs typeface="Times New Roman" panose="02020603050405020304" pitchFamily="18" charset="0"/>
              </a:rPr>
              <a:t> </a:t>
            </a:r>
            <a:r>
              <a:rPr lang="vi-VN" b="1" dirty="0" smtClean="0"/>
              <a:t>pin </a:t>
            </a:r>
            <a:r>
              <a:rPr lang="vi-VN" b="1" dirty="0"/>
              <a:t>mặt </a:t>
            </a:r>
            <a:r>
              <a:rPr lang="vi-VN" b="1" dirty="0" smtClean="0"/>
              <a:t>trời</a:t>
            </a:r>
            <a:endParaRPr lang="en-US" dirty="0"/>
          </a:p>
        </p:txBody>
      </p:sp>
      <p:sp>
        <p:nvSpPr>
          <p:cNvPr id="3" name="Content Placeholder 2">
            <a:extLst>
              <a:ext uri="{FF2B5EF4-FFF2-40B4-BE49-F238E27FC236}">
                <a16:creationId xmlns:a16="http://schemas.microsoft.com/office/drawing/2014/main" xmlns="" id="{292B269A-17FB-45D9-A0B8-85E4B4D9D0EC}"/>
              </a:ext>
            </a:extLst>
          </p:cNvPr>
          <p:cNvSpPr>
            <a:spLocks noGrp="1"/>
          </p:cNvSpPr>
          <p:nvPr>
            <p:ph idx="1"/>
          </p:nvPr>
        </p:nvSpPr>
        <p:spPr>
          <a:xfrm>
            <a:off x="838200" y="1690688"/>
            <a:ext cx="10515600" cy="4068667"/>
          </a:xfrm>
        </p:spPr>
        <p:txBody>
          <a:bodyPr/>
          <a:lstStyle/>
          <a:p>
            <a:pPr marL="0" indent="0">
              <a:buNone/>
            </a:pPr>
            <a:r>
              <a:rPr lang="en-GB" sz="3000" b="1" dirty="0" err="1" smtClean="0">
                <a:latin typeface="Times New Roman" panose="02020603050405020304" pitchFamily="18" charset="0"/>
                <a:cs typeface="Times New Roman" panose="02020603050405020304" pitchFamily="18" charset="0"/>
              </a:rPr>
              <a:t>Tính</a:t>
            </a:r>
            <a:r>
              <a:rPr lang="en-GB" sz="3000" b="1" dirty="0" smtClean="0">
                <a:latin typeface="Times New Roman" panose="02020603050405020304" pitchFamily="18" charset="0"/>
                <a:cs typeface="Times New Roman" panose="02020603050405020304" pitchFamily="18" charset="0"/>
              </a:rPr>
              <a:t> </a:t>
            </a:r>
            <a:r>
              <a:rPr lang="en-GB" sz="3000" b="1" dirty="0" err="1" smtClean="0">
                <a:latin typeface="Times New Roman" panose="02020603050405020304" pitchFamily="18" charset="0"/>
                <a:cs typeface="Times New Roman" panose="02020603050405020304" pitchFamily="18" charset="0"/>
              </a:rPr>
              <a:t>toán</a:t>
            </a:r>
            <a:r>
              <a:rPr lang="en-GB" sz="3000" b="1" dirty="0" smtClean="0">
                <a:latin typeface="Times New Roman" panose="02020603050405020304" pitchFamily="18" charset="0"/>
                <a:cs typeface="Times New Roman" panose="02020603050405020304" pitchFamily="18" charset="0"/>
              </a:rPr>
              <a:t> </a:t>
            </a:r>
            <a:r>
              <a:rPr lang="en-GB" sz="3000" b="1" dirty="0" err="1" smtClean="0">
                <a:latin typeface="Times New Roman" panose="02020603050405020304" pitchFamily="18" charset="0"/>
                <a:cs typeface="Times New Roman" panose="02020603050405020304" pitchFamily="18" charset="0"/>
              </a:rPr>
              <a:t>công</a:t>
            </a:r>
            <a:r>
              <a:rPr lang="en-GB" sz="3000" b="1" dirty="0" smtClean="0">
                <a:latin typeface="Times New Roman" panose="02020603050405020304" pitchFamily="18" charset="0"/>
                <a:cs typeface="Times New Roman" panose="02020603050405020304" pitchFamily="18" charset="0"/>
              </a:rPr>
              <a:t> </a:t>
            </a:r>
            <a:r>
              <a:rPr lang="en-GB" sz="3000" b="1" dirty="0" err="1" smtClean="0">
                <a:latin typeface="Times New Roman" panose="02020603050405020304" pitchFamily="18" charset="0"/>
                <a:cs typeface="Times New Roman" panose="02020603050405020304" pitchFamily="18" charset="0"/>
              </a:rPr>
              <a:t>suất</a:t>
            </a:r>
            <a:endParaRPr lang="en-GB" sz="3000" b="1" dirty="0" smtClean="0">
              <a:latin typeface="Times New Roman" panose="02020603050405020304" pitchFamily="18" charset="0"/>
              <a:cs typeface="Times New Roman" panose="02020603050405020304" pitchFamily="18" charset="0"/>
            </a:endParaRPr>
          </a:p>
          <a:p>
            <a:pPr marL="0" indent="0">
              <a:buNone/>
            </a:pPr>
            <a:r>
              <a:rPr lang="vi-VN" dirty="0" smtClean="0">
                <a:latin typeface="+mj-lt"/>
              </a:rPr>
              <a:t>Công </a:t>
            </a:r>
            <a:r>
              <a:rPr lang="vi-VN" dirty="0">
                <a:latin typeface="+mj-lt"/>
              </a:rPr>
              <a:t>suất pin mặt trời được tính:</a:t>
            </a:r>
            <a:endParaRPr lang="en-US" dirty="0">
              <a:latin typeface="+mj-lt"/>
            </a:endParaRPr>
          </a:p>
          <a:p>
            <a:pPr marL="0" indent="0">
              <a:buNone/>
            </a:pPr>
            <a:r>
              <a:rPr lang="en-US" dirty="0">
                <a:latin typeface="+mj-lt"/>
              </a:rPr>
              <a:t>Wp = </a:t>
            </a:r>
            <a:r>
              <a:rPr lang="en-US" dirty="0" err="1">
                <a:latin typeface="+mj-lt"/>
              </a:rPr>
              <a:t>Wh</a:t>
            </a:r>
            <a:r>
              <a:rPr lang="en-US" baseline="-25000" dirty="0" err="1">
                <a:latin typeface="+mj-lt"/>
              </a:rPr>
              <a:t>pin</a:t>
            </a:r>
            <a:r>
              <a:rPr lang="en-US" dirty="0">
                <a:latin typeface="+mj-lt"/>
              </a:rPr>
              <a:t> /</a:t>
            </a:r>
            <a:r>
              <a:rPr lang="en-US" dirty="0" err="1" smtClean="0">
                <a:latin typeface="+mj-lt"/>
              </a:rPr>
              <a:t>k</a:t>
            </a:r>
            <a:r>
              <a:rPr lang="en-US" baseline="-25000" dirty="0" err="1" smtClean="0">
                <a:latin typeface="+mj-lt"/>
              </a:rPr>
              <a:t>pđ</a:t>
            </a:r>
            <a:r>
              <a:rPr lang="en-US" dirty="0" smtClean="0">
                <a:latin typeface="+mj-lt"/>
              </a:rPr>
              <a:t> </a:t>
            </a:r>
            <a:r>
              <a:rPr lang="en-US" dirty="0">
                <a:latin typeface="+mj-lt"/>
              </a:rPr>
              <a:t>						(3)</a:t>
            </a:r>
          </a:p>
          <a:p>
            <a:pPr marL="0" indent="0">
              <a:buNone/>
            </a:pPr>
            <a:r>
              <a:rPr lang="en-US" dirty="0" err="1">
                <a:latin typeface="+mj-lt"/>
              </a:rPr>
              <a:t>Trong</a:t>
            </a:r>
            <a:r>
              <a:rPr lang="en-US" dirty="0">
                <a:latin typeface="+mj-lt"/>
              </a:rPr>
              <a:t> </a:t>
            </a:r>
            <a:r>
              <a:rPr lang="en-US" dirty="0" err="1">
                <a:latin typeface="+mj-lt"/>
              </a:rPr>
              <a:t>đó</a:t>
            </a:r>
            <a:r>
              <a:rPr lang="en-US" dirty="0">
                <a:latin typeface="+mj-lt"/>
              </a:rPr>
              <a:t>:</a:t>
            </a:r>
          </a:p>
          <a:p>
            <a:pPr lvl="0"/>
            <a:r>
              <a:rPr lang="en-US" dirty="0">
                <a:latin typeface="+mj-lt"/>
              </a:rPr>
              <a:t>Wp – </a:t>
            </a:r>
            <a:r>
              <a:rPr lang="en-US" dirty="0" err="1">
                <a:latin typeface="+mj-lt"/>
              </a:rPr>
              <a:t>chỉ</a:t>
            </a:r>
            <a:r>
              <a:rPr lang="en-US" dirty="0">
                <a:latin typeface="+mj-lt"/>
              </a:rPr>
              <a:t> </a:t>
            </a:r>
            <a:r>
              <a:rPr lang="en-US" dirty="0" err="1">
                <a:latin typeface="+mj-lt"/>
              </a:rPr>
              <a:t>số</a:t>
            </a:r>
            <a:r>
              <a:rPr lang="en-US" dirty="0">
                <a:latin typeface="+mj-lt"/>
              </a:rPr>
              <a:t> wat –peak </a:t>
            </a:r>
            <a:r>
              <a:rPr lang="en-US" dirty="0" err="1">
                <a:latin typeface="+mj-lt"/>
              </a:rPr>
              <a:t>của</a:t>
            </a:r>
            <a:r>
              <a:rPr lang="en-US" dirty="0">
                <a:latin typeface="+mj-lt"/>
              </a:rPr>
              <a:t> pin</a:t>
            </a:r>
          </a:p>
          <a:p>
            <a:pPr lvl="0"/>
            <a:r>
              <a:rPr lang="en-US" dirty="0" err="1">
                <a:latin typeface="+mj-lt"/>
              </a:rPr>
              <a:t>Wh</a:t>
            </a:r>
            <a:r>
              <a:rPr lang="en-US" baseline="-25000" dirty="0" err="1">
                <a:latin typeface="+mj-lt"/>
              </a:rPr>
              <a:t>pin</a:t>
            </a:r>
            <a:r>
              <a:rPr lang="en-US" dirty="0">
                <a:latin typeface="+mj-lt"/>
              </a:rPr>
              <a:t> – </a:t>
            </a:r>
            <a:r>
              <a:rPr lang="en-US" dirty="0" err="1">
                <a:latin typeface="+mj-lt"/>
              </a:rPr>
              <a:t>tổng</a:t>
            </a:r>
            <a:r>
              <a:rPr lang="en-US" dirty="0">
                <a:latin typeface="+mj-lt"/>
              </a:rPr>
              <a:t> </a:t>
            </a:r>
            <a:r>
              <a:rPr lang="en-US" dirty="0" err="1">
                <a:latin typeface="+mj-lt"/>
              </a:rPr>
              <a:t>lương</a:t>
            </a:r>
            <a:r>
              <a:rPr lang="en-US" dirty="0">
                <a:latin typeface="+mj-lt"/>
              </a:rPr>
              <a:t> </a:t>
            </a:r>
            <a:r>
              <a:rPr lang="en-US" dirty="0" err="1">
                <a:latin typeface="+mj-lt"/>
              </a:rPr>
              <a:t>điện</a:t>
            </a:r>
            <a:r>
              <a:rPr lang="en-US" dirty="0">
                <a:latin typeface="+mj-lt"/>
              </a:rPr>
              <a:t> </a:t>
            </a:r>
            <a:r>
              <a:rPr lang="en-US" dirty="0" err="1">
                <a:latin typeface="+mj-lt"/>
              </a:rPr>
              <a:t>tiêu</a:t>
            </a:r>
            <a:r>
              <a:rPr lang="en-US" dirty="0">
                <a:latin typeface="+mj-lt"/>
              </a:rPr>
              <a:t> </a:t>
            </a:r>
            <a:r>
              <a:rPr lang="en-US" dirty="0" err="1">
                <a:latin typeface="+mj-lt"/>
              </a:rPr>
              <a:t>thụ</a:t>
            </a:r>
            <a:r>
              <a:rPr lang="en-US" dirty="0">
                <a:latin typeface="+mj-lt"/>
              </a:rPr>
              <a:t> </a:t>
            </a:r>
            <a:r>
              <a:rPr lang="en-US" dirty="0" err="1">
                <a:latin typeface="+mj-lt"/>
              </a:rPr>
              <a:t>trong</a:t>
            </a:r>
            <a:r>
              <a:rPr lang="en-US" dirty="0">
                <a:latin typeface="+mj-lt"/>
              </a:rPr>
              <a:t> </a:t>
            </a:r>
            <a:r>
              <a:rPr lang="en-US" dirty="0" err="1">
                <a:latin typeface="+mj-lt"/>
              </a:rPr>
              <a:t>ngày</a:t>
            </a:r>
            <a:r>
              <a:rPr lang="en-US" dirty="0">
                <a:latin typeface="+mj-lt"/>
              </a:rPr>
              <a:t> </a:t>
            </a:r>
            <a:r>
              <a:rPr lang="en-US" dirty="0" err="1">
                <a:latin typeface="+mj-lt"/>
              </a:rPr>
              <a:t>của</a:t>
            </a:r>
            <a:r>
              <a:rPr lang="en-US" dirty="0">
                <a:latin typeface="+mj-lt"/>
              </a:rPr>
              <a:t> pin </a:t>
            </a:r>
            <a:r>
              <a:rPr lang="en-US" dirty="0" err="1">
                <a:latin typeface="+mj-lt"/>
              </a:rPr>
              <a:t>mặt</a:t>
            </a:r>
            <a:r>
              <a:rPr lang="en-US" dirty="0">
                <a:latin typeface="+mj-lt"/>
              </a:rPr>
              <a:t> </a:t>
            </a:r>
            <a:r>
              <a:rPr lang="en-US" dirty="0" err="1">
                <a:latin typeface="+mj-lt"/>
              </a:rPr>
              <a:t>trời</a:t>
            </a:r>
            <a:r>
              <a:rPr lang="en-US" dirty="0">
                <a:latin typeface="+mj-lt"/>
              </a:rPr>
              <a:t> </a:t>
            </a:r>
          </a:p>
          <a:p>
            <a:pPr lvl="0"/>
            <a:r>
              <a:rPr lang="en-US" dirty="0" err="1" smtClean="0">
                <a:latin typeface="+mj-lt"/>
              </a:rPr>
              <a:t>K</a:t>
            </a:r>
            <a:r>
              <a:rPr lang="en-US" baseline="-25000" dirty="0" err="1" smtClean="0">
                <a:latin typeface="+mj-lt"/>
              </a:rPr>
              <a:t>pđ</a:t>
            </a:r>
            <a:r>
              <a:rPr lang="en-US" dirty="0" smtClean="0">
                <a:latin typeface="+mj-lt"/>
              </a:rPr>
              <a:t> </a:t>
            </a:r>
            <a:r>
              <a:rPr lang="en-US" dirty="0">
                <a:latin typeface="+mj-lt"/>
              </a:rPr>
              <a:t>– </a:t>
            </a:r>
            <a:r>
              <a:rPr lang="en-US" dirty="0" err="1">
                <a:latin typeface="+mj-lt"/>
              </a:rPr>
              <a:t>hệ</a:t>
            </a:r>
            <a:r>
              <a:rPr lang="en-US" dirty="0">
                <a:latin typeface="+mj-lt"/>
              </a:rPr>
              <a:t> </a:t>
            </a:r>
            <a:r>
              <a:rPr lang="en-US" dirty="0" err="1">
                <a:latin typeface="+mj-lt"/>
              </a:rPr>
              <a:t>số</a:t>
            </a:r>
            <a:r>
              <a:rPr lang="en-US" dirty="0">
                <a:latin typeface="+mj-lt"/>
              </a:rPr>
              <a:t> </a:t>
            </a:r>
            <a:r>
              <a:rPr lang="en-US" dirty="0" err="1" smtClean="0">
                <a:latin typeface="+mj-lt"/>
              </a:rPr>
              <a:t>phát</a:t>
            </a:r>
            <a:r>
              <a:rPr lang="en-US" dirty="0" smtClean="0">
                <a:latin typeface="+mj-lt"/>
              </a:rPr>
              <a:t> </a:t>
            </a:r>
            <a:r>
              <a:rPr lang="en-US" dirty="0" err="1" smtClean="0">
                <a:latin typeface="+mj-lt"/>
              </a:rPr>
              <a:t>điện</a:t>
            </a:r>
            <a:r>
              <a:rPr lang="en-US" dirty="0" smtClean="0">
                <a:latin typeface="+mj-lt"/>
              </a:rPr>
              <a:t> </a:t>
            </a:r>
            <a:r>
              <a:rPr lang="en-US" dirty="0" err="1" smtClean="0">
                <a:latin typeface="+mj-lt"/>
              </a:rPr>
              <a:t>của</a:t>
            </a:r>
            <a:r>
              <a:rPr lang="en-US" dirty="0" smtClean="0">
                <a:latin typeface="+mj-lt"/>
              </a:rPr>
              <a:t> pin </a:t>
            </a:r>
            <a:r>
              <a:rPr lang="en-US" dirty="0" err="1" smtClean="0">
                <a:latin typeface="+mj-lt"/>
              </a:rPr>
              <a:t>mặt</a:t>
            </a:r>
            <a:r>
              <a:rPr lang="en-US" dirty="0" smtClean="0">
                <a:latin typeface="+mj-lt"/>
              </a:rPr>
              <a:t> </a:t>
            </a:r>
            <a:r>
              <a:rPr lang="en-US" dirty="0" err="1" smtClean="0">
                <a:latin typeface="+mj-lt"/>
              </a:rPr>
              <a:t>trời</a:t>
            </a:r>
            <a:r>
              <a:rPr lang="en-US" dirty="0" smtClean="0">
                <a:latin typeface="+mj-lt"/>
              </a:rPr>
              <a:t> </a:t>
            </a:r>
            <a:r>
              <a:rPr lang="en-US" dirty="0" err="1">
                <a:latin typeface="+mj-lt"/>
              </a:rPr>
              <a:t>trong</a:t>
            </a:r>
            <a:r>
              <a:rPr lang="en-US" dirty="0">
                <a:latin typeface="+mj-lt"/>
              </a:rPr>
              <a:t> </a:t>
            </a:r>
            <a:r>
              <a:rPr lang="en-US" dirty="0" err="1" smtClean="0">
                <a:latin typeface="+mj-lt"/>
              </a:rPr>
              <a:t>ngày</a:t>
            </a:r>
            <a:r>
              <a:rPr lang="en-US" dirty="0" smtClean="0">
                <a:latin typeface="+mj-lt"/>
              </a:rPr>
              <a:t> (</a:t>
            </a:r>
            <a:r>
              <a:rPr lang="en-US" dirty="0" err="1" smtClean="0">
                <a:latin typeface="+mj-lt"/>
              </a:rPr>
              <a:t>thường</a:t>
            </a:r>
            <a:r>
              <a:rPr lang="en-US" dirty="0" smtClean="0">
                <a:latin typeface="+mj-lt"/>
              </a:rPr>
              <a:t> </a:t>
            </a:r>
            <a:r>
              <a:rPr lang="en-US" dirty="0" err="1" smtClean="0">
                <a:latin typeface="+mj-lt"/>
              </a:rPr>
              <a:t>chọn</a:t>
            </a:r>
            <a:r>
              <a:rPr lang="en-US" dirty="0" smtClean="0">
                <a:latin typeface="+mj-lt"/>
              </a:rPr>
              <a:t> </a:t>
            </a:r>
            <a:r>
              <a:rPr lang="en-US" dirty="0" err="1" smtClean="0">
                <a:latin typeface="+mj-lt"/>
              </a:rPr>
              <a:t>k</a:t>
            </a:r>
            <a:r>
              <a:rPr lang="en-US" baseline="-25000" dirty="0" err="1" smtClean="0">
                <a:latin typeface="+mj-lt"/>
              </a:rPr>
              <a:t>ht</a:t>
            </a:r>
            <a:r>
              <a:rPr lang="en-US" dirty="0" smtClean="0">
                <a:latin typeface="+mj-lt"/>
              </a:rPr>
              <a:t> = (4-5) </a:t>
            </a:r>
            <a:r>
              <a:rPr lang="vi-VN" dirty="0" smtClean="0">
                <a:latin typeface="+mj-lt"/>
              </a:rPr>
              <a:t>kWh/m</a:t>
            </a:r>
            <a:r>
              <a:rPr lang="vi-VN" baseline="30000" dirty="0" smtClean="0">
                <a:latin typeface="+mj-lt"/>
              </a:rPr>
              <a:t>2</a:t>
            </a:r>
            <a:r>
              <a:rPr lang="vi-VN" dirty="0" smtClean="0">
                <a:latin typeface="+mj-lt"/>
              </a:rPr>
              <a:t>/ngày</a:t>
            </a:r>
            <a:r>
              <a:rPr lang="en-GB" dirty="0" smtClean="0">
                <a:latin typeface="+mj-lt"/>
              </a:rPr>
              <a:t>)</a:t>
            </a:r>
            <a:endParaRPr lang="en-US" dirty="0">
              <a:latin typeface="+mj-lt"/>
            </a:endParaRPr>
          </a:p>
        </p:txBody>
      </p:sp>
    </p:spTree>
    <p:extLst>
      <p:ext uri="{BB962C8B-B14F-4D97-AF65-F5344CB8AC3E}">
        <p14:creationId xmlns:p14="http://schemas.microsoft.com/office/powerpoint/2010/main" val="126946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1B9BB-D2AE-4415-B398-F2AD1D981748}"/>
              </a:ext>
            </a:extLst>
          </p:cNvPr>
          <p:cNvSpPr>
            <a:spLocks noGrp="1"/>
          </p:cNvSpPr>
          <p:nvPr>
            <p:ph type="title"/>
          </p:nvPr>
        </p:nvSpPr>
        <p:spPr>
          <a:xfrm>
            <a:off x="1828800" y="346076"/>
            <a:ext cx="9134475" cy="768350"/>
          </a:xfrm>
          <a:solidFill>
            <a:srgbClr val="FFFF00"/>
          </a:solidFill>
        </p:spPr>
        <p:txBody>
          <a:bodyPr>
            <a:normAutofit/>
          </a:bodyPr>
          <a:lstStyle/>
          <a:p>
            <a:pPr algn="ctr"/>
            <a:r>
              <a:rPr lang="vi-VN" b="1" dirty="0"/>
              <a:t>3. Tính toán</a:t>
            </a:r>
            <a:r>
              <a:rPr lang="en-GB" b="1" dirty="0"/>
              <a:t>, </a:t>
            </a:r>
            <a:r>
              <a:rPr lang="en-GB" b="1" dirty="0" err="1">
                <a:latin typeface="Times New Roman" panose="02020603050405020304" pitchFamily="18" charset="0"/>
                <a:cs typeface="Times New Roman" panose="02020603050405020304" pitchFamily="18" charset="0"/>
              </a:rPr>
              <a:t>lựa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chọn</a:t>
            </a:r>
            <a:r>
              <a:rPr lang="en-GB" b="1" dirty="0">
                <a:latin typeface="Times New Roman" panose="02020603050405020304" pitchFamily="18" charset="0"/>
                <a:cs typeface="Times New Roman" panose="02020603050405020304" pitchFamily="18" charset="0"/>
              </a:rPr>
              <a:t> </a:t>
            </a:r>
            <a:r>
              <a:rPr lang="vi-VN" b="1" dirty="0"/>
              <a:t>pin mặt </a:t>
            </a:r>
            <a:r>
              <a:rPr lang="vi-VN" b="1" dirty="0" smtClean="0"/>
              <a:t>trời</a:t>
            </a:r>
            <a:endParaRPr lang="en-US" dirty="0"/>
          </a:p>
        </p:txBody>
      </p:sp>
      <p:sp>
        <p:nvSpPr>
          <p:cNvPr id="3" name="Content Placeholder 2">
            <a:extLst>
              <a:ext uri="{FF2B5EF4-FFF2-40B4-BE49-F238E27FC236}">
                <a16:creationId xmlns:a16="http://schemas.microsoft.com/office/drawing/2014/main" xmlns="" id="{292B269A-17FB-45D9-A0B8-85E4B4D9D0EC}"/>
              </a:ext>
            </a:extLst>
          </p:cNvPr>
          <p:cNvSpPr>
            <a:spLocks noGrp="1"/>
          </p:cNvSpPr>
          <p:nvPr>
            <p:ph idx="1"/>
          </p:nvPr>
        </p:nvSpPr>
        <p:spPr>
          <a:xfrm>
            <a:off x="838200" y="1498078"/>
            <a:ext cx="10515600" cy="5025551"/>
          </a:xfrm>
        </p:spPr>
        <p:txBody>
          <a:bodyPr>
            <a:noAutofit/>
          </a:bodyPr>
          <a:lstStyle/>
          <a:p>
            <a:pPr marL="0" indent="0">
              <a:buNone/>
            </a:pPr>
            <a:r>
              <a:rPr lang="en-GB" sz="2400" b="1" dirty="0" err="1">
                <a:latin typeface="Times New Roman" panose="02020603050405020304" pitchFamily="18" charset="0"/>
                <a:cs typeface="Times New Roman" panose="02020603050405020304" pitchFamily="18" charset="0"/>
              </a:rPr>
              <a:t>Tính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toán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công</a:t>
            </a:r>
            <a:r>
              <a:rPr lang="en-GB" sz="2400" b="1" dirty="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suất</a:t>
            </a:r>
            <a:endParaRPr lang="en-GB" sz="2400" dirty="0" smtClean="0">
              <a:latin typeface="Times New Roman" panose="02020603050405020304" pitchFamily="18" charset="0"/>
              <a:cs typeface="Times New Roman" panose="02020603050405020304" pitchFamily="18" charset="0"/>
            </a:endParaRPr>
          </a:p>
          <a:p>
            <a:pPr marL="0" indent="0">
              <a:buNone/>
            </a:pPr>
            <a:r>
              <a:rPr lang="en-GB" sz="2400" dirty="0" err="1" smtClean="0">
                <a:latin typeface="Times New Roman" panose="02020603050405020304" pitchFamily="18" charset="0"/>
                <a:cs typeface="Times New Roman" panose="02020603050405020304" pitchFamily="18" charset="0"/>
              </a:rPr>
              <a:t>Thông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số</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quan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trọng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nhất</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trong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tính</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toán</a:t>
            </a:r>
            <a:r>
              <a:rPr lang="en-GB" sz="2400" dirty="0" smtClean="0">
                <a:latin typeface="Times New Roman" panose="02020603050405020304" pitchFamily="18" charset="0"/>
                <a:cs typeface="Times New Roman" panose="02020603050405020304" pitchFamily="18" charset="0"/>
              </a:rPr>
              <a:t> pin </a:t>
            </a:r>
            <a:r>
              <a:rPr lang="en-GB" sz="2400" dirty="0" err="1" smtClean="0">
                <a:latin typeface="Times New Roman" panose="02020603050405020304" pitchFamily="18" charset="0"/>
                <a:cs typeface="Times New Roman" panose="02020603050405020304" pitchFamily="18" charset="0"/>
              </a:rPr>
              <a:t>mặt</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trời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là</a:t>
            </a:r>
            <a:r>
              <a:rPr lang="en-GB"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Watt-peak (Wp</a:t>
            </a:r>
            <a:r>
              <a:rPr lang="vi-VN" sz="2400" dirty="0" smtClean="0">
                <a:latin typeface="Times New Roman" panose="02020603050405020304" pitchFamily="18" charset="0"/>
                <a:cs typeface="Times New Roman" panose="02020603050405020304" pitchFamily="18" charset="0"/>
              </a:rPr>
              <a:t>)</a:t>
            </a:r>
            <a:r>
              <a:rPr lang="en-GB" sz="2400" dirty="0" smtClean="0">
                <a:latin typeface="Times New Roman" panose="02020603050405020304" pitchFamily="18" charset="0"/>
                <a:cs typeface="Times New Roman" panose="02020603050405020304" pitchFamily="18" charset="0"/>
              </a:rPr>
              <a:t>.</a:t>
            </a:r>
          </a:p>
          <a:p>
            <a:r>
              <a:rPr lang="en-GB" sz="2400" dirty="0" err="1" smtClean="0">
                <a:latin typeface="Times New Roman" panose="02020603050405020304" pitchFamily="18" charset="0"/>
                <a:cs typeface="Times New Roman" panose="02020603050405020304" pitchFamily="18" charset="0"/>
              </a:rPr>
              <a:t>Tuy</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nhiên</a:t>
            </a:r>
            <a:r>
              <a:rPr lang="en-GB" sz="2400" dirty="0" smtClean="0">
                <a:latin typeface="Times New Roman" panose="02020603050405020304" pitchFamily="18" charset="0"/>
                <a:cs typeface="Times New Roman" panose="02020603050405020304" pitchFamily="18" charset="0"/>
              </a:rPr>
              <a:t>, l</a:t>
            </a:r>
            <a:r>
              <a:rPr lang="vi-VN" sz="2400" dirty="0" smtClean="0">
                <a:latin typeface="Times New Roman" panose="02020603050405020304" pitchFamily="18" charset="0"/>
                <a:cs typeface="Times New Roman" panose="02020603050405020304" pitchFamily="18" charset="0"/>
              </a:rPr>
              <a:t>ượng </a:t>
            </a:r>
            <a:r>
              <a:rPr lang="vi-VN" sz="2400" dirty="0">
                <a:latin typeface="Times New Roman" panose="02020603050405020304" pitchFamily="18" charset="0"/>
                <a:cs typeface="Times New Roman" panose="02020603050405020304" pitchFamily="18" charset="0"/>
              </a:rPr>
              <a:t>Wp mà pin mặt trời tạo ra lại tùy thuộc vào khí hậu của từng vùng trên thế giới.  Cùng 1 tấm pin mặt trời nhưng đặt ở nơi này thì mức độ hấp thụ năng lượng sẽ khác với khi đặt nó nơi khác. </a:t>
            </a:r>
            <a:endParaRPr lang="en-GB"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Để </a:t>
            </a:r>
            <a:r>
              <a:rPr lang="vi-VN" sz="2400" dirty="0">
                <a:latin typeface="Times New Roman" panose="02020603050405020304" pitchFamily="18" charset="0"/>
                <a:cs typeface="Times New Roman" panose="02020603050405020304" pitchFamily="18" charset="0"/>
              </a:rPr>
              <a:t>thiết kế chính xác, người ta phải khảo sát từng vùng và đưa ra một hệ số gọi là “panel generation factor”, tạm dịch là hệ số phát điện của pin mặt </a:t>
            </a:r>
            <a:r>
              <a:rPr lang="vi-VN" sz="2400" dirty="0" smtClean="0">
                <a:latin typeface="Times New Roman" panose="02020603050405020304" pitchFamily="18" charset="0"/>
                <a:cs typeface="Times New Roman" panose="02020603050405020304" pitchFamily="18" charset="0"/>
              </a:rPr>
              <a:t>trời</a:t>
            </a:r>
            <a:r>
              <a:rPr lang="en-GB" sz="2400" dirty="0" smtClean="0">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k</a:t>
            </a:r>
            <a:r>
              <a:rPr lang="en-GB" sz="2400" b="1" baseline="-25000" dirty="0" err="1" smtClean="0">
                <a:solidFill>
                  <a:srgbClr val="FF0000"/>
                </a:solidFill>
                <a:latin typeface="Times New Roman" panose="02020603050405020304" pitchFamily="18" charset="0"/>
                <a:cs typeface="Times New Roman" panose="02020603050405020304" pitchFamily="18" charset="0"/>
              </a:rPr>
              <a:t>pđ</a:t>
            </a:r>
            <a:r>
              <a:rPr lang="en-GB" sz="2400" dirty="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đơn </a:t>
            </a:r>
            <a:r>
              <a:rPr lang="vi-VN" sz="2400" dirty="0">
                <a:latin typeface="Times New Roman" panose="02020603050405020304" pitchFamily="18" charset="0"/>
                <a:cs typeface="Times New Roman" panose="02020603050405020304" pitchFamily="18" charset="0"/>
              </a:rPr>
              <a:t>vị tính của nó là  (kWh/m</a:t>
            </a:r>
            <a:r>
              <a:rPr lang="vi-VN" sz="2400" baseline="30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/ngày).</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Mức hấp thu năng lượng mặt trời tại Việt Nam là </a:t>
            </a:r>
            <a:r>
              <a:rPr lang="vi-VN" sz="2400" dirty="0" smtClean="0">
                <a:latin typeface="Times New Roman" panose="02020603050405020304" pitchFamily="18" charset="0"/>
                <a:cs typeface="Times New Roman" panose="02020603050405020304" pitchFamily="18" charset="0"/>
              </a:rPr>
              <a:t>khoảng</a:t>
            </a:r>
            <a:r>
              <a:rPr lang="en-GB" sz="2400" dirty="0" smtClean="0">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k</a:t>
            </a:r>
            <a:r>
              <a:rPr lang="en-GB" sz="2400" b="1" baseline="-25000" dirty="0" err="1" smtClean="0">
                <a:solidFill>
                  <a:srgbClr val="FF0000"/>
                </a:solidFill>
                <a:latin typeface="Times New Roman" panose="02020603050405020304" pitchFamily="18" charset="0"/>
                <a:cs typeface="Times New Roman" panose="02020603050405020304" pitchFamily="18" charset="0"/>
              </a:rPr>
              <a:t>pđ</a:t>
            </a:r>
            <a:r>
              <a:rPr lang="en-GB" sz="2400" b="1" dirty="0" smtClean="0">
                <a:solidFill>
                  <a:srgbClr val="FF0000"/>
                </a:solidFill>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4,58 kWh/m</a:t>
            </a:r>
            <a:r>
              <a:rPr lang="vi-VN" sz="2400" baseline="30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/ngày cho nên lấy tổng số Watt-hour các tấm pin mặt trời cần cung cấp chia cho 4.58 ta sẽ có tổng số Wp của tấm pin mặt trời. Có những vùng mức hấp thu năng lượng mặt trời lớn hơn và cũng có những vùng nhỏ hơn. Trong tính toán có thể tính trung bình là </a:t>
            </a:r>
            <a:r>
              <a:rPr lang="en-GB" sz="2400" b="1" dirty="0" err="1">
                <a:solidFill>
                  <a:srgbClr val="FF0000"/>
                </a:solidFill>
                <a:latin typeface="Times New Roman" panose="02020603050405020304" pitchFamily="18" charset="0"/>
                <a:cs typeface="Times New Roman" panose="02020603050405020304" pitchFamily="18" charset="0"/>
              </a:rPr>
              <a:t>k</a:t>
            </a:r>
            <a:r>
              <a:rPr lang="en-GB" sz="2400" b="1" baseline="-25000" dirty="0" err="1">
                <a:solidFill>
                  <a:srgbClr val="FF0000"/>
                </a:solidFill>
                <a:latin typeface="Times New Roman" panose="02020603050405020304" pitchFamily="18" charset="0"/>
                <a:cs typeface="Times New Roman" panose="02020603050405020304" pitchFamily="18" charset="0"/>
              </a:rPr>
              <a:t>pđ</a:t>
            </a:r>
            <a:r>
              <a:rPr lang="en-GB" sz="2400" b="1" dirty="0">
                <a:solidFill>
                  <a:srgbClr val="FF0000"/>
                </a:solidFill>
                <a:latin typeface="Times New Roman" panose="02020603050405020304" pitchFamily="18" charset="0"/>
                <a:cs typeface="Times New Roman" panose="02020603050405020304" pitchFamily="18" charset="0"/>
              </a:rPr>
              <a:t> = </a:t>
            </a:r>
            <a:r>
              <a:rPr lang="vi-VN" sz="2400" dirty="0" smtClean="0">
                <a:latin typeface="Times New Roman" panose="02020603050405020304" pitchFamily="18" charset="0"/>
                <a:cs typeface="Times New Roman" panose="02020603050405020304" pitchFamily="18" charset="0"/>
              </a:rPr>
              <a:t>4 </a:t>
            </a:r>
            <a:r>
              <a:rPr lang="vi-VN" sz="2400" dirty="0">
                <a:latin typeface="Times New Roman" panose="02020603050405020304" pitchFamily="18" charset="0"/>
                <a:cs typeface="Times New Roman" panose="02020603050405020304" pitchFamily="18" charset="0"/>
              </a:rPr>
              <a:t>kWh/m</a:t>
            </a:r>
            <a:r>
              <a:rPr lang="vi-VN" sz="2400" baseline="30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/ngày.</a:t>
            </a:r>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47410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1B9BB-D2AE-4415-B398-F2AD1D981748}"/>
              </a:ext>
            </a:extLst>
          </p:cNvPr>
          <p:cNvSpPr>
            <a:spLocks noGrp="1"/>
          </p:cNvSpPr>
          <p:nvPr>
            <p:ph type="title"/>
          </p:nvPr>
        </p:nvSpPr>
        <p:spPr>
          <a:xfrm>
            <a:off x="2105025" y="365125"/>
            <a:ext cx="8591550" cy="873125"/>
          </a:xfrm>
          <a:solidFill>
            <a:srgbClr val="FFFF00"/>
          </a:solidFill>
        </p:spPr>
        <p:txBody>
          <a:bodyPr>
            <a:normAutofit/>
          </a:bodyPr>
          <a:lstStyle/>
          <a:p>
            <a:pPr algn="ctr"/>
            <a:r>
              <a:rPr lang="vi-VN" b="1" dirty="0"/>
              <a:t>3. Tính toán</a:t>
            </a:r>
            <a:r>
              <a:rPr lang="en-GB" b="1" dirty="0"/>
              <a:t>, </a:t>
            </a:r>
            <a:r>
              <a:rPr lang="en-GB" b="1" dirty="0" err="1">
                <a:latin typeface="Times New Roman" panose="02020603050405020304" pitchFamily="18" charset="0"/>
                <a:cs typeface="Times New Roman" panose="02020603050405020304" pitchFamily="18" charset="0"/>
              </a:rPr>
              <a:t>lựa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chọn</a:t>
            </a:r>
            <a:r>
              <a:rPr lang="en-GB" b="1" dirty="0">
                <a:latin typeface="Times New Roman" panose="02020603050405020304" pitchFamily="18" charset="0"/>
                <a:cs typeface="Times New Roman" panose="02020603050405020304" pitchFamily="18" charset="0"/>
              </a:rPr>
              <a:t> </a:t>
            </a:r>
            <a:r>
              <a:rPr lang="vi-VN" b="1" dirty="0"/>
              <a:t>pin mặt </a:t>
            </a:r>
            <a:r>
              <a:rPr lang="vi-VN" b="1" dirty="0" smtClean="0"/>
              <a:t>trời</a:t>
            </a:r>
            <a:endParaRPr lang="en-US" dirty="0"/>
          </a:p>
        </p:txBody>
      </p:sp>
      <p:sp>
        <p:nvSpPr>
          <p:cNvPr id="3" name="Content Placeholder 2">
            <a:extLst>
              <a:ext uri="{FF2B5EF4-FFF2-40B4-BE49-F238E27FC236}">
                <a16:creationId xmlns:a16="http://schemas.microsoft.com/office/drawing/2014/main" xmlns="" id="{292B269A-17FB-45D9-A0B8-85E4B4D9D0EC}"/>
              </a:ext>
            </a:extLst>
          </p:cNvPr>
          <p:cNvSpPr>
            <a:spLocks noGrp="1"/>
          </p:cNvSpPr>
          <p:nvPr>
            <p:ph idx="1"/>
          </p:nvPr>
        </p:nvSpPr>
        <p:spPr>
          <a:xfrm>
            <a:off x="838200" y="1498078"/>
            <a:ext cx="10515600" cy="5025551"/>
          </a:xfrm>
        </p:spPr>
        <p:txBody>
          <a:bodyPr>
            <a:noAutofit/>
          </a:bodyPr>
          <a:lstStyle/>
          <a:p>
            <a:pPr marL="0" indent="0">
              <a:buNone/>
            </a:pPr>
            <a:r>
              <a:rPr lang="en-GB" sz="2400" b="1" dirty="0" err="1" smtClean="0">
                <a:latin typeface="Times New Roman" panose="02020603050405020304" pitchFamily="18" charset="0"/>
                <a:cs typeface="Times New Roman" panose="02020603050405020304" pitchFamily="18" charset="0"/>
              </a:rPr>
              <a:t>Lựa</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chọn</a:t>
            </a:r>
            <a:r>
              <a:rPr lang="en-GB" sz="2400" b="1" dirty="0" smtClean="0">
                <a:latin typeface="Times New Roman" panose="02020603050405020304" pitchFamily="18" charset="0"/>
                <a:cs typeface="Times New Roman" panose="02020603050405020304" pitchFamily="18" charset="0"/>
              </a:rPr>
              <a:t> pin </a:t>
            </a:r>
            <a:r>
              <a:rPr lang="en-GB" sz="2400" b="1" dirty="0" err="1" smtClean="0">
                <a:latin typeface="Times New Roman" panose="02020603050405020304" pitchFamily="18" charset="0"/>
                <a:cs typeface="Times New Roman" panose="02020603050405020304" pitchFamily="18" charset="0"/>
              </a:rPr>
              <a:t>mặt</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trời</a:t>
            </a:r>
            <a:endParaRPr lang="en-GB" sz="2400" dirty="0" smtClean="0">
              <a:latin typeface="Times New Roman" panose="02020603050405020304" pitchFamily="18" charset="0"/>
              <a:cs typeface="Times New Roman" panose="02020603050405020304" pitchFamily="18" charset="0"/>
            </a:endParaRPr>
          </a:p>
          <a:p>
            <a:pPr marL="0" indent="0">
              <a:buNone/>
            </a:pPr>
            <a:r>
              <a:rPr lang="en-US" sz="2400" dirty="0" err="1" smtClean="0"/>
              <a:t>Chọn</a:t>
            </a:r>
            <a:r>
              <a:rPr lang="en-US" sz="2400" dirty="0" smtClean="0"/>
              <a:t> </a:t>
            </a:r>
            <a:r>
              <a:rPr lang="en-US" sz="2400" dirty="0" err="1" smtClean="0"/>
              <a:t>theo</a:t>
            </a:r>
            <a:r>
              <a:rPr lang="en-US" sz="2400" dirty="0" smtClean="0"/>
              <a:t> </a:t>
            </a:r>
            <a:r>
              <a:rPr lang="en-US" sz="2400" dirty="0" err="1" smtClean="0"/>
              <a:t>vật</a:t>
            </a:r>
            <a:r>
              <a:rPr lang="en-US" sz="2400" dirty="0" smtClean="0"/>
              <a:t> </a:t>
            </a:r>
            <a:r>
              <a:rPr lang="en-US" sz="2400" dirty="0" err="1" smtClean="0"/>
              <a:t>liệu</a:t>
            </a:r>
            <a:r>
              <a:rPr lang="en-US" sz="2400" dirty="0" smtClean="0"/>
              <a:t>:</a:t>
            </a:r>
          </a:p>
        </p:txBody>
      </p:sp>
      <p:pic>
        <p:nvPicPr>
          <p:cNvPr id="1026" name="Picture 2" descr="Differences Between Mono and Poly Crystalline Solar panels-Whi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918" y="1965061"/>
            <a:ext cx="6433213" cy="455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73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1B9BB-D2AE-4415-B398-F2AD1D981748}"/>
              </a:ext>
            </a:extLst>
          </p:cNvPr>
          <p:cNvSpPr>
            <a:spLocks noGrp="1"/>
          </p:cNvSpPr>
          <p:nvPr>
            <p:ph type="title"/>
          </p:nvPr>
        </p:nvSpPr>
        <p:spPr>
          <a:xfrm>
            <a:off x="2133600" y="355601"/>
            <a:ext cx="8982075" cy="825500"/>
          </a:xfrm>
          <a:solidFill>
            <a:srgbClr val="FFFF00"/>
          </a:solidFill>
        </p:spPr>
        <p:txBody>
          <a:bodyPr>
            <a:normAutofit/>
          </a:bodyPr>
          <a:lstStyle/>
          <a:p>
            <a:pPr algn="ctr"/>
            <a:r>
              <a:rPr lang="vi-VN" b="1" dirty="0"/>
              <a:t>3. Tính toán</a:t>
            </a:r>
            <a:r>
              <a:rPr lang="en-GB" b="1" dirty="0"/>
              <a:t>, </a:t>
            </a:r>
            <a:r>
              <a:rPr lang="en-GB" b="1" dirty="0" err="1">
                <a:latin typeface="Times New Roman" panose="02020603050405020304" pitchFamily="18" charset="0"/>
                <a:cs typeface="Times New Roman" panose="02020603050405020304" pitchFamily="18" charset="0"/>
              </a:rPr>
              <a:t>lựa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chọn</a:t>
            </a:r>
            <a:r>
              <a:rPr lang="en-GB" b="1" dirty="0">
                <a:latin typeface="Times New Roman" panose="02020603050405020304" pitchFamily="18" charset="0"/>
                <a:cs typeface="Times New Roman" panose="02020603050405020304" pitchFamily="18" charset="0"/>
              </a:rPr>
              <a:t> </a:t>
            </a:r>
            <a:r>
              <a:rPr lang="vi-VN" b="1" dirty="0"/>
              <a:t>pin mặt </a:t>
            </a:r>
            <a:r>
              <a:rPr lang="vi-VN" b="1" dirty="0" smtClean="0"/>
              <a:t>trời</a:t>
            </a:r>
            <a:endParaRPr lang="en-US" dirty="0"/>
          </a:p>
        </p:txBody>
      </p:sp>
      <p:sp>
        <p:nvSpPr>
          <p:cNvPr id="3" name="Content Placeholder 2">
            <a:extLst>
              <a:ext uri="{FF2B5EF4-FFF2-40B4-BE49-F238E27FC236}">
                <a16:creationId xmlns:a16="http://schemas.microsoft.com/office/drawing/2014/main" xmlns="" id="{292B269A-17FB-45D9-A0B8-85E4B4D9D0EC}"/>
              </a:ext>
            </a:extLst>
          </p:cNvPr>
          <p:cNvSpPr>
            <a:spLocks noGrp="1"/>
          </p:cNvSpPr>
          <p:nvPr>
            <p:ph idx="1"/>
          </p:nvPr>
        </p:nvSpPr>
        <p:spPr>
          <a:xfrm>
            <a:off x="782162" y="1218321"/>
            <a:ext cx="7718946" cy="5216621"/>
          </a:xfrm>
        </p:spPr>
        <p:txBody>
          <a:bodyPr>
            <a:noAutofit/>
          </a:bodyPr>
          <a:lstStyle/>
          <a:p>
            <a:pPr marL="0" indent="0">
              <a:buNone/>
            </a:pPr>
            <a:r>
              <a:rPr lang="en-GB" sz="2400" b="1" dirty="0" err="1" smtClean="0">
                <a:latin typeface="Times New Roman" panose="02020603050405020304" pitchFamily="18" charset="0"/>
                <a:cs typeface="Times New Roman" panose="02020603050405020304" pitchFamily="18" charset="0"/>
              </a:rPr>
              <a:t>Lựa</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chọn</a:t>
            </a:r>
            <a:r>
              <a:rPr lang="en-GB" sz="2400" b="1" dirty="0" smtClean="0">
                <a:latin typeface="Times New Roman" panose="02020603050405020304" pitchFamily="18" charset="0"/>
                <a:cs typeface="Times New Roman" panose="02020603050405020304" pitchFamily="18" charset="0"/>
              </a:rPr>
              <a:t> pin </a:t>
            </a:r>
            <a:r>
              <a:rPr lang="en-GB" sz="2400" b="1" dirty="0" err="1" smtClean="0">
                <a:latin typeface="Times New Roman" panose="02020603050405020304" pitchFamily="18" charset="0"/>
                <a:cs typeface="Times New Roman" panose="02020603050405020304" pitchFamily="18" charset="0"/>
              </a:rPr>
              <a:t>mặt</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trời</a:t>
            </a:r>
            <a:endParaRPr lang="en-GB" sz="2400" dirty="0" smtClean="0">
              <a:latin typeface="Times New Roman" panose="02020603050405020304" pitchFamily="18" charset="0"/>
              <a:cs typeface="Times New Roman" panose="02020603050405020304" pitchFamily="18" charset="0"/>
            </a:endParaRPr>
          </a:p>
          <a:p>
            <a:pPr marL="0" indent="0">
              <a:buNone/>
            </a:pPr>
            <a:r>
              <a:rPr lang="en-US" sz="2400" dirty="0" err="1" smtClean="0"/>
              <a:t>Chọn</a:t>
            </a:r>
            <a:r>
              <a:rPr lang="en-US" sz="2400" dirty="0" smtClean="0"/>
              <a:t> </a:t>
            </a:r>
            <a:r>
              <a:rPr lang="en-US" sz="2400" dirty="0" err="1" smtClean="0"/>
              <a:t>theo</a:t>
            </a:r>
            <a:r>
              <a:rPr lang="en-US" sz="2400" dirty="0" smtClean="0"/>
              <a:t> </a:t>
            </a:r>
            <a:r>
              <a:rPr lang="en-US" sz="2400" dirty="0" err="1" smtClean="0"/>
              <a:t>vật</a:t>
            </a:r>
            <a:r>
              <a:rPr lang="en-US" sz="2400" dirty="0" smtClean="0"/>
              <a:t> </a:t>
            </a:r>
            <a:r>
              <a:rPr lang="en-US" sz="2400" dirty="0" err="1" smtClean="0"/>
              <a:t>liệu</a:t>
            </a:r>
            <a:r>
              <a:rPr lang="en-US" sz="2400" dirty="0" smtClean="0"/>
              <a:t>:</a:t>
            </a:r>
          </a:p>
          <a:p>
            <a:r>
              <a:rPr lang="en-US" sz="2400" b="1" dirty="0" smtClean="0">
                <a:solidFill>
                  <a:srgbClr val="FF0000"/>
                </a:solidFill>
              </a:rPr>
              <a:t>Pin </a:t>
            </a:r>
            <a:r>
              <a:rPr lang="en-US" sz="2400" b="1" dirty="0" err="1" smtClean="0">
                <a:solidFill>
                  <a:srgbClr val="FF0000"/>
                </a:solidFill>
              </a:rPr>
              <a:t>mặt</a:t>
            </a:r>
            <a:r>
              <a:rPr lang="en-US" sz="2400" b="1" dirty="0" smtClean="0">
                <a:solidFill>
                  <a:srgbClr val="FF0000"/>
                </a:solidFill>
              </a:rPr>
              <a:t> </a:t>
            </a:r>
            <a:r>
              <a:rPr lang="en-US" sz="2400" b="1" dirty="0" err="1" smtClean="0">
                <a:solidFill>
                  <a:srgbClr val="FF0000"/>
                </a:solidFill>
              </a:rPr>
              <a:t>trời</a:t>
            </a:r>
            <a:r>
              <a:rPr lang="en-US" sz="2400" b="1" dirty="0" smtClean="0">
                <a:solidFill>
                  <a:srgbClr val="FF0000"/>
                </a:solidFill>
              </a:rPr>
              <a:t> Mono </a:t>
            </a:r>
            <a:r>
              <a:rPr lang="en-US" sz="2400" dirty="0" err="1" smtClean="0"/>
              <a:t>có</a:t>
            </a:r>
            <a:r>
              <a:rPr lang="en-US" sz="2400" dirty="0" smtClean="0"/>
              <a:t> </a:t>
            </a:r>
            <a:r>
              <a:rPr lang="en-US" sz="2400" dirty="0" err="1" smtClean="0"/>
              <a:t>các</a:t>
            </a:r>
            <a:r>
              <a:rPr lang="en-US" sz="2400" dirty="0" smtClean="0"/>
              <a:t> </a:t>
            </a:r>
            <a:r>
              <a:rPr lang="en-US" sz="2400" dirty="0" err="1"/>
              <a:t>tế</a:t>
            </a:r>
            <a:r>
              <a:rPr lang="en-US" sz="2400" dirty="0"/>
              <a:t> </a:t>
            </a:r>
            <a:r>
              <a:rPr lang="en-US" sz="2400" dirty="0" err="1"/>
              <a:t>quang</a:t>
            </a:r>
            <a:r>
              <a:rPr lang="en-US" sz="2400" dirty="0"/>
              <a:t> </a:t>
            </a:r>
            <a:r>
              <a:rPr lang="en-US" sz="2400" dirty="0" err="1"/>
              <a:t>điện</a:t>
            </a:r>
            <a:r>
              <a:rPr lang="en-US" sz="2400" dirty="0"/>
              <a:t> </a:t>
            </a:r>
            <a:r>
              <a:rPr lang="en-US" sz="2400" dirty="0" err="1" smtClean="0"/>
              <a:t>làm</a:t>
            </a:r>
            <a:r>
              <a:rPr lang="en-US" sz="2400" dirty="0" smtClean="0"/>
              <a:t> </a:t>
            </a:r>
            <a:r>
              <a:rPr lang="en-US" sz="2400" dirty="0" err="1"/>
              <a:t>bằng</a:t>
            </a:r>
            <a:r>
              <a:rPr lang="en-US" sz="2400" dirty="0"/>
              <a:t> silicon </a:t>
            </a:r>
            <a:r>
              <a:rPr lang="en-US" sz="2400" dirty="0" err="1"/>
              <a:t>đơn</a:t>
            </a:r>
            <a:r>
              <a:rPr lang="en-US" sz="2400" dirty="0"/>
              <a:t> </a:t>
            </a:r>
            <a:r>
              <a:rPr lang="en-US" sz="2400" dirty="0" err="1"/>
              <a:t>tinh</a:t>
            </a:r>
            <a:r>
              <a:rPr lang="en-US" sz="2400" dirty="0"/>
              <a:t> </a:t>
            </a:r>
            <a:r>
              <a:rPr lang="en-US" sz="2400" dirty="0" err="1"/>
              <a:t>thể</a:t>
            </a:r>
            <a:r>
              <a:rPr lang="en-US" sz="2400" dirty="0"/>
              <a:t>, </a:t>
            </a:r>
            <a:r>
              <a:rPr lang="en-US" sz="2400" dirty="0" err="1"/>
              <a:t>có</a:t>
            </a:r>
            <a:r>
              <a:rPr lang="en-US" sz="2400" dirty="0"/>
              <a:t> </a:t>
            </a:r>
            <a:r>
              <a:rPr lang="en-US" sz="2400" dirty="0" err="1"/>
              <a:t>độ</a:t>
            </a:r>
            <a:r>
              <a:rPr lang="en-US" sz="2400" dirty="0"/>
              <a:t> </a:t>
            </a:r>
            <a:r>
              <a:rPr lang="en-US" sz="2400" dirty="0" err="1"/>
              <a:t>tinh</a:t>
            </a:r>
            <a:r>
              <a:rPr lang="en-US" sz="2400" dirty="0"/>
              <a:t> </a:t>
            </a:r>
            <a:r>
              <a:rPr lang="en-US" sz="2400" dirty="0" err="1"/>
              <a:t>khiết</a:t>
            </a:r>
            <a:r>
              <a:rPr lang="en-US" sz="2400" dirty="0"/>
              <a:t> </a:t>
            </a:r>
            <a:r>
              <a:rPr lang="en-US" sz="2400" dirty="0" err="1"/>
              <a:t>cao</a:t>
            </a:r>
            <a:r>
              <a:rPr lang="en-US" sz="2400" dirty="0"/>
              <a:t>, </a:t>
            </a:r>
            <a:r>
              <a:rPr lang="en-US" sz="2400" dirty="0" err="1"/>
              <a:t>thường</a:t>
            </a:r>
            <a:r>
              <a:rPr lang="en-US" sz="2400" dirty="0"/>
              <a:t> </a:t>
            </a:r>
            <a:r>
              <a:rPr lang="en-US" sz="2400" dirty="0" err="1"/>
              <a:t>có</a:t>
            </a:r>
            <a:r>
              <a:rPr lang="en-US" sz="2400" dirty="0"/>
              <a:t> </a:t>
            </a:r>
            <a:r>
              <a:rPr lang="en-US" sz="2400" dirty="0" err="1"/>
              <a:t>giá</a:t>
            </a:r>
            <a:r>
              <a:rPr lang="en-US" sz="2400" dirty="0"/>
              <a:t> </a:t>
            </a:r>
            <a:r>
              <a:rPr lang="en-US" sz="2400" dirty="0" err="1"/>
              <a:t>trị</a:t>
            </a:r>
            <a:r>
              <a:rPr lang="en-US" sz="2400" dirty="0"/>
              <a:t> </a:t>
            </a:r>
            <a:r>
              <a:rPr lang="en-US" sz="2400" dirty="0" err="1"/>
              <a:t>đắt</a:t>
            </a:r>
            <a:r>
              <a:rPr lang="en-US" sz="2400" dirty="0"/>
              <a:t> </a:t>
            </a:r>
            <a:r>
              <a:rPr lang="en-US" sz="2400" dirty="0" err="1"/>
              <a:t>hơn</a:t>
            </a:r>
            <a:r>
              <a:rPr lang="en-US" sz="2400" dirty="0"/>
              <a:t> so </a:t>
            </a:r>
            <a:r>
              <a:rPr lang="en-US" sz="2400" dirty="0" err="1"/>
              <a:t>với</a:t>
            </a:r>
            <a:r>
              <a:rPr lang="en-US" sz="2400" dirty="0"/>
              <a:t> </a:t>
            </a:r>
            <a:r>
              <a:rPr lang="en-US" sz="2400" dirty="0" err="1"/>
              <a:t>các</a:t>
            </a:r>
            <a:r>
              <a:rPr lang="en-US" sz="2400" dirty="0"/>
              <a:t> </a:t>
            </a:r>
            <a:r>
              <a:rPr lang="en-US" sz="2400" dirty="0" err="1"/>
              <a:t>tế</a:t>
            </a:r>
            <a:r>
              <a:rPr lang="en-US" sz="2400" dirty="0"/>
              <a:t> </a:t>
            </a:r>
            <a:r>
              <a:rPr lang="en-US" sz="2400" dirty="0" err="1"/>
              <a:t>bào</a:t>
            </a:r>
            <a:r>
              <a:rPr lang="en-US" sz="2400" dirty="0"/>
              <a:t> </a:t>
            </a:r>
            <a:r>
              <a:rPr lang="en-US" sz="2400" dirty="0" err="1"/>
              <a:t>khác</a:t>
            </a:r>
            <a:r>
              <a:rPr lang="en-US" sz="2400" dirty="0"/>
              <a:t>. </a:t>
            </a:r>
            <a:r>
              <a:rPr lang="en-US" sz="2400" dirty="0" err="1"/>
              <a:t>Các</a:t>
            </a:r>
            <a:r>
              <a:rPr lang="en-US" sz="2400" dirty="0"/>
              <a:t> </a:t>
            </a:r>
            <a:r>
              <a:rPr lang="en-US" sz="2400" dirty="0" err="1"/>
              <a:t>góc</a:t>
            </a:r>
            <a:r>
              <a:rPr lang="en-US" sz="2400" dirty="0"/>
              <a:t> </a:t>
            </a:r>
            <a:r>
              <a:rPr lang="en-US" sz="2400" dirty="0" err="1"/>
              <a:t>của</a:t>
            </a:r>
            <a:r>
              <a:rPr lang="en-US" sz="2400" dirty="0"/>
              <a:t> </a:t>
            </a:r>
            <a:r>
              <a:rPr lang="en-US" sz="2400" dirty="0" err="1"/>
              <a:t>các</a:t>
            </a:r>
            <a:r>
              <a:rPr lang="en-US" sz="2400" dirty="0"/>
              <a:t> </a:t>
            </a:r>
            <a:r>
              <a:rPr lang="en-US" sz="2400" b="1" dirty="0" err="1">
                <a:solidFill>
                  <a:srgbClr val="FF0000"/>
                </a:solidFill>
              </a:rPr>
              <a:t>tế</a:t>
            </a:r>
            <a:r>
              <a:rPr lang="en-US" sz="2400" b="1" dirty="0">
                <a:solidFill>
                  <a:srgbClr val="FF0000"/>
                </a:solidFill>
              </a:rPr>
              <a:t> </a:t>
            </a:r>
            <a:r>
              <a:rPr lang="en-US" sz="2400" b="1" dirty="0" err="1">
                <a:solidFill>
                  <a:srgbClr val="FF0000"/>
                </a:solidFill>
              </a:rPr>
              <a:t>bào</a:t>
            </a:r>
            <a:r>
              <a:rPr lang="en-US" sz="2400" b="1" dirty="0">
                <a:solidFill>
                  <a:srgbClr val="FF0000"/>
                </a:solidFill>
              </a:rPr>
              <a:t> </a:t>
            </a:r>
            <a:r>
              <a:rPr lang="en-US" sz="2400" b="1" dirty="0" err="1">
                <a:solidFill>
                  <a:srgbClr val="FF0000"/>
                </a:solidFill>
              </a:rPr>
              <a:t>nhìn</a:t>
            </a:r>
            <a:r>
              <a:rPr lang="en-US" sz="2400" b="1" dirty="0">
                <a:solidFill>
                  <a:srgbClr val="FF0000"/>
                </a:solidFill>
              </a:rPr>
              <a:t> </a:t>
            </a:r>
            <a:r>
              <a:rPr lang="en-US" sz="2400" b="1" dirty="0" err="1">
                <a:solidFill>
                  <a:srgbClr val="FF0000"/>
                </a:solidFill>
              </a:rPr>
              <a:t>giống</a:t>
            </a:r>
            <a:r>
              <a:rPr lang="en-US" sz="2400" b="1" dirty="0">
                <a:solidFill>
                  <a:srgbClr val="FF0000"/>
                </a:solidFill>
              </a:rPr>
              <a:t> </a:t>
            </a:r>
            <a:r>
              <a:rPr lang="en-US" sz="2400" b="1" dirty="0" err="1">
                <a:solidFill>
                  <a:srgbClr val="FF0000"/>
                </a:solidFill>
              </a:rPr>
              <a:t>như</a:t>
            </a:r>
            <a:r>
              <a:rPr lang="en-US" sz="2400" b="1" dirty="0">
                <a:solidFill>
                  <a:srgbClr val="FF0000"/>
                </a:solidFill>
              </a:rPr>
              <a:t> </a:t>
            </a:r>
            <a:r>
              <a:rPr lang="en-US" sz="2400" b="1" dirty="0" err="1">
                <a:solidFill>
                  <a:srgbClr val="FF0000"/>
                </a:solidFill>
              </a:rPr>
              <a:t>bị</a:t>
            </a:r>
            <a:r>
              <a:rPr lang="en-US" sz="2400" b="1" dirty="0">
                <a:solidFill>
                  <a:srgbClr val="FF0000"/>
                </a:solidFill>
              </a:rPr>
              <a:t> </a:t>
            </a:r>
            <a:r>
              <a:rPr lang="en-US" sz="2400" b="1" dirty="0" err="1">
                <a:solidFill>
                  <a:srgbClr val="FF0000"/>
                </a:solidFill>
              </a:rPr>
              <a:t>cắt</a:t>
            </a:r>
            <a:r>
              <a:rPr lang="en-US" sz="2400" b="1" dirty="0">
                <a:solidFill>
                  <a:srgbClr val="FF0000"/>
                </a:solidFill>
              </a:rPr>
              <a:t> </a:t>
            </a:r>
            <a:r>
              <a:rPr lang="en-US" sz="2400" b="1" dirty="0" err="1">
                <a:solidFill>
                  <a:srgbClr val="FF0000"/>
                </a:solidFill>
              </a:rPr>
              <a:t>bớt</a:t>
            </a:r>
            <a:r>
              <a:rPr lang="en-US" sz="2400" b="1" dirty="0">
                <a:solidFill>
                  <a:srgbClr val="FF0000"/>
                </a:solidFill>
              </a:rPr>
              <a:t>, </a:t>
            </a:r>
            <a:r>
              <a:rPr lang="en-US" sz="2400" b="1" dirty="0" err="1">
                <a:solidFill>
                  <a:srgbClr val="FF0000"/>
                </a:solidFill>
              </a:rPr>
              <a:t>tạo</a:t>
            </a:r>
            <a:r>
              <a:rPr lang="en-US" sz="2400" b="1" dirty="0">
                <a:solidFill>
                  <a:srgbClr val="FF0000"/>
                </a:solidFill>
              </a:rPr>
              <a:t> </a:t>
            </a:r>
            <a:r>
              <a:rPr lang="en-US" sz="2400" b="1" dirty="0" err="1">
                <a:solidFill>
                  <a:srgbClr val="FF0000"/>
                </a:solidFill>
              </a:rPr>
              <a:t>thành</a:t>
            </a:r>
            <a:r>
              <a:rPr lang="en-US" sz="2400" b="1" dirty="0">
                <a:solidFill>
                  <a:srgbClr val="FF0000"/>
                </a:solidFill>
              </a:rPr>
              <a:t> </a:t>
            </a:r>
            <a:r>
              <a:rPr lang="en-US" sz="2400" b="1" dirty="0" err="1">
                <a:solidFill>
                  <a:srgbClr val="FF0000"/>
                </a:solidFill>
              </a:rPr>
              <a:t>hình</a:t>
            </a:r>
            <a:r>
              <a:rPr lang="en-US" sz="2400" b="1" dirty="0">
                <a:solidFill>
                  <a:srgbClr val="FF0000"/>
                </a:solidFill>
              </a:rPr>
              <a:t> </a:t>
            </a:r>
            <a:r>
              <a:rPr lang="en-US" sz="2400" b="1" dirty="0" err="1">
                <a:solidFill>
                  <a:srgbClr val="FF0000"/>
                </a:solidFill>
              </a:rPr>
              <a:t>bát</a:t>
            </a:r>
            <a:r>
              <a:rPr lang="en-US" sz="2400" b="1" dirty="0">
                <a:solidFill>
                  <a:srgbClr val="FF0000"/>
                </a:solidFill>
              </a:rPr>
              <a:t> </a:t>
            </a:r>
            <a:r>
              <a:rPr lang="en-US" sz="2400" b="1" dirty="0" err="1">
                <a:solidFill>
                  <a:srgbClr val="FF0000"/>
                </a:solidFill>
              </a:rPr>
              <a:t>giác</a:t>
            </a:r>
            <a:r>
              <a:rPr lang="en-US" sz="2400" dirty="0"/>
              <a:t>. </a:t>
            </a:r>
            <a:r>
              <a:rPr lang="en-US" sz="2400" dirty="0" err="1"/>
              <a:t>Tấm</a:t>
            </a:r>
            <a:r>
              <a:rPr lang="en-US" sz="2400" dirty="0"/>
              <a:t> pin </a:t>
            </a:r>
            <a:r>
              <a:rPr lang="en-US" sz="2400" dirty="0" err="1"/>
              <a:t>năng</a:t>
            </a:r>
            <a:r>
              <a:rPr lang="en-US" sz="2400" dirty="0"/>
              <a:t> </a:t>
            </a:r>
            <a:r>
              <a:rPr lang="en-US" sz="2400" dirty="0" err="1"/>
              <a:t>lượng</a:t>
            </a:r>
            <a:r>
              <a:rPr lang="en-US" sz="2400" dirty="0"/>
              <a:t> </a:t>
            </a:r>
            <a:r>
              <a:rPr lang="en-US" sz="2400" dirty="0" err="1"/>
              <a:t>gồm</a:t>
            </a:r>
            <a:r>
              <a:rPr lang="en-US" sz="2400" dirty="0"/>
              <a:t> </a:t>
            </a:r>
            <a:r>
              <a:rPr lang="en-US" sz="2400" dirty="0" err="1"/>
              <a:t>nhiều</a:t>
            </a:r>
            <a:r>
              <a:rPr lang="en-US" sz="2400" dirty="0"/>
              <a:t> </a:t>
            </a:r>
            <a:r>
              <a:rPr lang="en-US" sz="2400" dirty="0" err="1"/>
              <a:t>tế</a:t>
            </a:r>
            <a:r>
              <a:rPr lang="en-US" sz="2400" dirty="0"/>
              <a:t> </a:t>
            </a:r>
            <a:r>
              <a:rPr lang="en-US" sz="2400" dirty="0" err="1"/>
              <a:t>bào</a:t>
            </a:r>
            <a:r>
              <a:rPr lang="en-US" sz="2400" dirty="0"/>
              <a:t> mono </a:t>
            </a:r>
            <a:r>
              <a:rPr lang="en-US" sz="2400" dirty="0" err="1"/>
              <a:t>đơn</a:t>
            </a:r>
            <a:r>
              <a:rPr lang="en-US" sz="2400" dirty="0"/>
              <a:t> </a:t>
            </a:r>
            <a:r>
              <a:rPr lang="en-US" sz="2400" dirty="0" err="1"/>
              <a:t>hiển</a:t>
            </a:r>
            <a:r>
              <a:rPr lang="en-US" sz="2400" dirty="0"/>
              <a:t> </a:t>
            </a:r>
            <a:r>
              <a:rPr lang="en-US" sz="2400" dirty="0" err="1"/>
              <a:t>thị</a:t>
            </a:r>
            <a:r>
              <a:rPr lang="en-US" sz="2400" dirty="0"/>
              <a:t> </a:t>
            </a:r>
            <a:r>
              <a:rPr lang="en-US" sz="2400" dirty="0" err="1"/>
              <a:t>như</a:t>
            </a:r>
            <a:r>
              <a:rPr lang="en-US" sz="2400" dirty="0"/>
              <a:t> </a:t>
            </a:r>
            <a:r>
              <a:rPr lang="en-US" sz="2400" dirty="0" err="1"/>
              <a:t>một</a:t>
            </a:r>
            <a:r>
              <a:rPr lang="en-US" sz="2400" dirty="0"/>
              <a:t> </a:t>
            </a:r>
            <a:r>
              <a:rPr lang="en-US" sz="2400" dirty="0" err="1"/>
              <a:t>hình</a:t>
            </a:r>
            <a:r>
              <a:rPr lang="en-US" sz="2400" dirty="0"/>
              <a:t> </a:t>
            </a:r>
            <a:r>
              <a:rPr lang="en-US" sz="2400" dirty="0" err="1"/>
              <a:t>có</a:t>
            </a:r>
            <a:r>
              <a:rPr lang="en-US" sz="2400" dirty="0"/>
              <a:t> </a:t>
            </a:r>
            <a:r>
              <a:rPr lang="en-US" sz="2400" dirty="0" err="1"/>
              <a:t>hoa</a:t>
            </a:r>
            <a:r>
              <a:rPr lang="en-US" sz="2400" dirty="0"/>
              <a:t> </a:t>
            </a:r>
            <a:r>
              <a:rPr lang="en-US" sz="2400" dirty="0" err="1"/>
              <a:t>văn</a:t>
            </a:r>
            <a:r>
              <a:rPr lang="en-US" sz="2400" dirty="0"/>
              <a:t> </a:t>
            </a:r>
            <a:r>
              <a:rPr lang="en-US" sz="2400" dirty="0" err="1"/>
              <a:t>kim</a:t>
            </a:r>
            <a:r>
              <a:rPr lang="en-US" sz="2400" dirty="0"/>
              <a:t> </a:t>
            </a:r>
            <a:r>
              <a:rPr lang="en-US" sz="2400" dirty="0" err="1"/>
              <a:t>cương</a:t>
            </a:r>
            <a:r>
              <a:rPr lang="en-US" sz="2400" dirty="0"/>
              <a:t> </a:t>
            </a:r>
            <a:r>
              <a:rPr lang="en-US" sz="2400" dirty="0" err="1"/>
              <a:t>nhỏ</a:t>
            </a:r>
            <a:r>
              <a:rPr lang="en-US" sz="2400" dirty="0"/>
              <a:t> </a:t>
            </a:r>
            <a:r>
              <a:rPr lang="en-US" sz="2400" dirty="0" err="1"/>
              <a:t>màu</a:t>
            </a:r>
            <a:r>
              <a:rPr lang="en-US" sz="2400" dirty="0"/>
              <a:t> </a:t>
            </a:r>
            <a:r>
              <a:rPr lang="en-US" sz="2400" dirty="0" err="1"/>
              <a:t>trắng</a:t>
            </a:r>
            <a:r>
              <a:rPr lang="en-US" sz="2400" dirty="0"/>
              <a:t>, </a:t>
            </a:r>
            <a:r>
              <a:rPr lang="en-US" sz="2400" dirty="0" err="1"/>
              <a:t>có</a:t>
            </a:r>
            <a:r>
              <a:rPr lang="en-US" sz="2400" dirty="0"/>
              <a:t> </a:t>
            </a:r>
            <a:r>
              <a:rPr lang="en-US" sz="2400" dirty="0" err="1"/>
              <a:t>công</a:t>
            </a:r>
            <a:r>
              <a:rPr lang="en-US" sz="2400" dirty="0"/>
              <a:t> </a:t>
            </a:r>
            <a:r>
              <a:rPr lang="en-US" sz="2400" dirty="0" err="1"/>
              <a:t>dụng</a:t>
            </a:r>
            <a:r>
              <a:rPr lang="en-US" sz="2400" dirty="0"/>
              <a:t> </a:t>
            </a:r>
            <a:r>
              <a:rPr lang="en-US" sz="2400" dirty="0" err="1"/>
              <a:t>tối</a:t>
            </a:r>
            <a:r>
              <a:rPr lang="en-US" sz="2400" dirty="0"/>
              <a:t> </a:t>
            </a:r>
            <a:r>
              <a:rPr lang="en-US" sz="2400" dirty="0" err="1"/>
              <a:t>ưu</a:t>
            </a:r>
            <a:r>
              <a:rPr lang="en-US" sz="2400" dirty="0"/>
              <a:t> </a:t>
            </a:r>
            <a:r>
              <a:rPr lang="en-US" sz="2400" dirty="0" err="1"/>
              <a:t>hóa</a:t>
            </a:r>
            <a:r>
              <a:rPr lang="en-US" sz="2400" dirty="0"/>
              <a:t> </a:t>
            </a:r>
            <a:r>
              <a:rPr lang="en-US" sz="2400" dirty="0" err="1"/>
              <a:t>hiệu</a:t>
            </a:r>
            <a:r>
              <a:rPr lang="en-US" sz="2400" dirty="0"/>
              <a:t> </a:t>
            </a:r>
            <a:r>
              <a:rPr lang="en-US" sz="2400" dirty="0" err="1"/>
              <a:t>suất</a:t>
            </a:r>
            <a:r>
              <a:rPr lang="en-US" sz="2400" dirty="0"/>
              <a:t> </a:t>
            </a:r>
            <a:r>
              <a:rPr lang="en-US" sz="2400" dirty="0" err="1"/>
              <a:t>và</a:t>
            </a:r>
            <a:r>
              <a:rPr lang="en-US" sz="2400" dirty="0"/>
              <a:t> </a:t>
            </a:r>
            <a:r>
              <a:rPr lang="en-US" sz="2400" dirty="0" err="1"/>
              <a:t>giảm</a:t>
            </a:r>
            <a:r>
              <a:rPr lang="en-US" sz="2400" dirty="0"/>
              <a:t> </a:t>
            </a:r>
            <a:r>
              <a:rPr lang="en-US" sz="2400" dirty="0" err="1"/>
              <a:t>các</a:t>
            </a:r>
            <a:r>
              <a:rPr lang="en-US" sz="2400" dirty="0"/>
              <a:t> chi </a:t>
            </a:r>
            <a:r>
              <a:rPr lang="en-US" sz="2400" dirty="0" err="1"/>
              <a:t>phí</a:t>
            </a:r>
            <a:r>
              <a:rPr lang="en-US" sz="2400" dirty="0"/>
              <a:t> </a:t>
            </a:r>
            <a:r>
              <a:rPr lang="en-US" sz="2400" dirty="0" err="1"/>
              <a:t>thành</a:t>
            </a:r>
            <a:r>
              <a:rPr lang="en-US" sz="2400" dirty="0"/>
              <a:t> </a:t>
            </a:r>
            <a:r>
              <a:rPr lang="en-US" sz="2400" dirty="0" err="1"/>
              <a:t>phần</a:t>
            </a:r>
            <a:r>
              <a:rPr lang="en-US" sz="2400" dirty="0"/>
              <a:t>. </a:t>
            </a:r>
            <a:endParaRPr lang="en-US" sz="2400" dirty="0" smtClean="0"/>
          </a:p>
          <a:p>
            <a:r>
              <a:rPr lang="en-US" sz="2400" b="1" dirty="0" err="1" smtClean="0"/>
              <a:t>Ưu</a:t>
            </a:r>
            <a:r>
              <a:rPr lang="en-US" sz="2400" b="1" dirty="0" smtClean="0"/>
              <a:t> </a:t>
            </a:r>
            <a:r>
              <a:rPr lang="en-US" sz="2400" b="1" dirty="0" err="1"/>
              <a:t>điểm</a:t>
            </a:r>
            <a:r>
              <a:rPr lang="en-US" sz="2400" b="1" dirty="0"/>
              <a:t> </a:t>
            </a:r>
            <a:r>
              <a:rPr lang="en-US" sz="2400" dirty="0" err="1"/>
              <a:t>của</a:t>
            </a:r>
            <a:r>
              <a:rPr lang="en-US" sz="2400" dirty="0"/>
              <a:t> </a:t>
            </a:r>
            <a:r>
              <a:rPr lang="en-US" sz="2400" dirty="0" err="1"/>
              <a:t>loại</a:t>
            </a:r>
            <a:r>
              <a:rPr lang="en-US" sz="2400" dirty="0"/>
              <a:t> </a:t>
            </a:r>
            <a:r>
              <a:rPr lang="en-US" sz="2400" dirty="0" err="1"/>
              <a:t>tế</a:t>
            </a:r>
            <a:r>
              <a:rPr lang="en-US" sz="2400" dirty="0"/>
              <a:t> </a:t>
            </a:r>
            <a:r>
              <a:rPr lang="en-US" sz="2400" dirty="0" err="1"/>
              <a:t>bào</a:t>
            </a:r>
            <a:r>
              <a:rPr lang="en-US" sz="2400" dirty="0"/>
              <a:t> </a:t>
            </a:r>
            <a:r>
              <a:rPr lang="en-US" sz="2400" dirty="0" err="1"/>
              <a:t>quang</a:t>
            </a:r>
            <a:r>
              <a:rPr lang="en-US" sz="2400" dirty="0"/>
              <a:t> </a:t>
            </a:r>
            <a:r>
              <a:rPr lang="en-US" sz="2400" dirty="0" err="1"/>
              <a:t>điện</a:t>
            </a:r>
            <a:r>
              <a:rPr lang="en-US" sz="2400" dirty="0"/>
              <a:t> </a:t>
            </a:r>
            <a:r>
              <a:rPr lang="en-US" sz="2400" dirty="0" err="1"/>
              <a:t>này</a:t>
            </a:r>
            <a:r>
              <a:rPr lang="en-US" sz="2400" dirty="0"/>
              <a:t> </a:t>
            </a:r>
            <a:r>
              <a:rPr lang="en-US" sz="2400" dirty="0" err="1"/>
              <a:t>khi</a:t>
            </a:r>
            <a:r>
              <a:rPr lang="en-US" sz="2400" dirty="0"/>
              <a:t> </a:t>
            </a:r>
            <a:r>
              <a:rPr lang="en-US" sz="2400" dirty="0" err="1"/>
              <a:t>tạo</a:t>
            </a:r>
            <a:r>
              <a:rPr lang="en-US" sz="2400" dirty="0"/>
              <a:t> </a:t>
            </a:r>
            <a:r>
              <a:rPr lang="en-US" sz="2400" dirty="0" err="1"/>
              <a:t>thành</a:t>
            </a:r>
            <a:r>
              <a:rPr lang="en-US" sz="2400" dirty="0"/>
              <a:t> </a:t>
            </a:r>
            <a:r>
              <a:rPr lang="en-US" sz="2400" dirty="0" err="1"/>
              <a:t>tấm</a:t>
            </a:r>
            <a:r>
              <a:rPr lang="en-US" sz="2400" dirty="0"/>
              <a:t> pin </a:t>
            </a:r>
            <a:r>
              <a:rPr lang="en-US" sz="2400" dirty="0" err="1"/>
              <a:t>là</a:t>
            </a:r>
            <a:r>
              <a:rPr lang="en-US" sz="2400" dirty="0"/>
              <a:t> </a:t>
            </a:r>
            <a:r>
              <a:rPr lang="en-US" sz="2400" dirty="0" err="1"/>
              <a:t>có</a:t>
            </a:r>
            <a:r>
              <a:rPr lang="en-US" sz="2400" dirty="0"/>
              <a:t> </a:t>
            </a:r>
            <a:r>
              <a:rPr lang="en-US" sz="2400" dirty="0" err="1"/>
              <a:t>hiệu</a:t>
            </a:r>
            <a:r>
              <a:rPr lang="en-US" sz="2400" dirty="0"/>
              <a:t> </a:t>
            </a:r>
            <a:r>
              <a:rPr lang="en-US" sz="2400" dirty="0" err="1"/>
              <a:t>suất</a:t>
            </a:r>
            <a:r>
              <a:rPr lang="en-US" sz="2400" dirty="0"/>
              <a:t> </a:t>
            </a:r>
            <a:r>
              <a:rPr lang="en-US" sz="2400" dirty="0" err="1"/>
              <a:t>sử</a:t>
            </a:r>
            <a:r>
              <a:rPr lang="en-US" sz="2400" dirty="0"/>
              <a:t> </a:t>
            </a:r>
            <a:r>
              <a:rPr lang="en-US" sz="2400" dirty="0" err="1"/>
              <a:t>dụng</a:t>
            </a:r>
            <a:r>
              <a:rPr lang="en-US" sz="2400" dirty="0"/>
              <a:t> </a:t>
            </a:r>
            <a:r>
              <a:rPr lang="en-US" sz="2400" dirty="0" err="1" smtClean="0"/>
              <a:t>cao</a:t>
            </a:r>
            <a:r>
              <a:rPr lang="en-US" sz="2400" dirty="0" smtClean="0"/>
              <a:t> (</a:t>
            </a:r>
            <a:r>
              <a:rPr lang="en-US" sz="2400" dirty="0" err="1">
                <a:solidFill>
                  <a:srgbClr val="FF0000"/>
                </a:solidFill>
              </a:rPr>
              <a:t>khoảng</a:t>
            </a:r>
            <a:r>
              <a:rPr lang="en-US" sz="2400" dirty="0">
                <a:solidFill>
                  <a:srgbClr val="FF0000"/>
                </a:solidFill>
              </a:rPr>
              <a:t> 15% -20</a:t>
            </a:r>
            <a:r>
              <a:rPr lang="en-US" sz="2400" dirty="0" smtClean="0">
                <a:solidFill>
                  <a:srgbClr val="FF0000"/>
                </a:solidFill>
              </a:rPr>
              <a:t>%)</a:t>
            </a:r>
            <a:r>
              <a:rPr lang="en-US" sz="2400" dirty="0" smtClean="0"/>
              <a:t>, </a:t>
            </a:r>
            <a:r>
              <a:rPr lang="en-US" sz="2400" dirty="0" err="1"/>
              <a:t>thời</a:t>
            </a:r>
            <a:r>
              <a:rPr lang="en-US" sz="2400" dirty="0"/>
              <a:t> </a:t>
            </a:r>
            <a:r>
              <a:rPr lang="en-US" sz="2400" dirty="0" err="1"/>
              <a:t>gian</a:t>
            </a:r>
            <a:r>
              <a:rPr lang="en-US" sz="2400" dirty="0"/>
              <a:t> </a:t>
            </a:r>
            <a:r>
              <a:rPr lang="en-US" sz="2400" dirty="0" err="1"/>
              <a:t>sử</a:t>
            </a:r>
            <a:r>
              <a:rPr lang="en-US" sz="2400" dirty="0"/>
              <a:t> </a:t>
            </a:r>
            <a:r>
              <a:rPr lang="en-US" sz="2400" dirty="0" err="1"/>
              <a:t>dụng</a:t>
            </a:r>
            <a:r>
              <a:rPr lang="en-US" sz="2400" dirty="0"/>
              <a:t> </a:t>
            </a:r>
            <a:r>
              <a:rPr lang="en-US" sz="2400" dirty="0" err="1"/>
              <a:t>dài</a:t>
            </a:r>
            <a:r>
              <a:rPr lang="en-US" sz="2400" dirty="0"/>
              <a:t>. </a:t>
            </a:r>
            <a:r>
              <a:rPr lang="en-US" sz="2400" dirty="0" err="1"/>
              <a:t>Đặc</a:t>
            </a:r>
            <a:r>
              <a:rPr lang="en-US" sz="2400" dirty="0"/>
              <a:t> </a:t>
            </a:r>
            <a:r>
              <a:rPr lang="en-US" sz="2400" dirty="0" err="1"/>
              <a:t>biệt</a:t>
            </a:r>
            <a:r>
              <a:rPr lang="en-US" sz="2400" dirty="0"/>
              <a:t> </a:t>
            </a:r>
            <a:r>
              <a:rPr lang="en-US" sz="2400" dirty="0" err="1"/>
              <a:t>hoạt</a:t>
            </a:r>
            <a:r>
              <a:rPr lang="en-US" sz="2400" dirty="0"/>
              <a:t> </a:t>
            </a:r>
            <a:r>
              <a:rPr lang="en-US" sz="2400" dirty="0" err="1"/>
              <a:t>động</a:t>
            </a:r>
            <a:r>
              <a:rPr lang="en-US" sz="2400" dirty="0"/>
              <a:t> </a:t>
            </a:r>
            <a:r>
              <a:rPr lang="en-US" sz="2400" dirty="0" err="1"/>
              <a:t>tốt</a:t>
            </a:r>
            <a:r>
              <a:rPr lang="en-US" sz="2400" dirty="0"/>
              <a:t> </a:t>
            </a:r>
            <a:r>
              <a:rPr lang="en-US" sz="2400" dirty="0" err="1"/>
              <a:t>ngay</a:t>
            </a:r>
            <a:r>
              <a:rPr lang="en-US" sz="2400" dirty="0"/>
              <a:t> </a:t>
            </a:r>
            <a:r>
              <a:rPr lang="en-US" sz="2400" dirty="0" err="1"/>
              <a:t>cả</a:t>
            </a:r>
            <a:r>
              <a:rPr lang="en-US" sz="2400" dirty="0"/>
              <a:t> </a:t>
            </a:r>
            <a:r>
              <a:rPr lang="en-US" sz="2400" dirty="0" err="1"/>
              <a:t>trong</a:t>
            </a:r>
            <a:r>
              <a:rPr lang="en-US" sz="2400" dirty="0"/>
              <a:t> </a:t>
            </a:r>
            <a:r>
              <a:rPr lang="en-US" sz="2400" dirty="0" err="1"/>
              <a:t>điều</a:t>
            </a:r>
            <a:r>
              <a:rPr lang="en-US" sz="2400" dirty="0"/>
              <a:t> </a:t>
            </a:r>
            <a:r>
              <a:rPr lang="en-US" sz="2400" dirty="0" err="1"/>
              <a:t>kiện</a:t>
            </a:r>
            <a:r>
              <a:rPr lang="en-US" sz="2400" dirty="0"/>
              <a:t> </a:t>
            </a:r>
            <a:r>
              <a:rPr lang="en-US" sz="2400" dirty="0" err="1"/>
              <a:t>ánh</a:t>
            </a:r>
            <a:r>
              <a:rPr lang="en-US" sz="2400" dirty="0"/>
              <a:t> </a:t>
            </a:r>
            <a:r>
              <a:rPr lang="en-US" sz="2400" dirty="0" err="1"/>
              <a:t>sáng</a:t>
            </a:r>
            <a:r>
              <a:rPr lang="en-US" sz="2400" dirty="0"/>
              <a:t> </a:t>
            </a:r>
            <a:r>
              <a:rPr lang="en-US" sz="2400" dirty="0" err="1"/>
              <a:t>yếu</a:t>
            </a:r>
            <a:r>
              <a:rPr lang="en-US" sz="2400" dirty="0" smtClean="0"/>
              <a:t>.</a:t>
            </a:r>
          </a:p>
          <a:p>
            <a:r>
              <a:rPr lang="en-US" sz="2400" dirty="0" smtClean="0"/>
              <a:t> </a:t>
            </a:r>
            <a:r>
              <a:rPr lang="en-US" sz="2400" b="1" dirty="0" err="1"/>
              <a:t>Nhược</a:t>
            </a:r>
            <a:r>
              <a:rPr lang="en-US" sz="2400" b="1" dirty="0"/>
              <a:t> </a:t>
            </a:r>
            <a:r>
              <a:rPr lang="en-US" sz="2400" b="1" dirty="0" err="1"/>
              <a:t>điểm</a:t>
            </a:r>
            <a:r>
              <a:rPr lang="en-US" sz="2400" b="1" dirty="0"/>
              <a:t> </a:t>
            </a:r>
            <a:r>
              <a:rPr lang="en-US" sz="2400" dirty="0" err="1"/>
              <a:t>của</a:t>
            </a:r>
            <a:r>
              <a:rPr lang="en-US" sz="2400" dirty="0"/>
              <a:t> </a:t>
            </a:r>
            <a:r>
              <a:rPr lang="en-US" sz="2400" dirty="0" err="1"/>
              <a:t>tấm</a:t>
            </a:r>
            <a:r>
              <a:rPr lang="en-US" sz="2400" dirty="0"/>
              <a:t> pin </a:t>
            </a:r>
            <a:r>
              <a:rPr lang="en-US" sz="2400" dirty="0" err="1"/>
              <a:t>năng</a:t>
            </a:r>
            <a:r>
              <a:rPr lang="en-US" sz="2400" dirty="0"/>
              <a:t> </a:t>
            </a:r>
            <a:r>
              <a:rPr lang="en-US" sz="2400" dirty="0" err="1"/>
              <a:t>lượng</a:t>
            </a:r>
            <a:r>
              <a:rPr lang="en-US" sz="2400" dirty="0"/>
              <a:t> </a:t>
            </a:r>
            <a:r>
              <a:rPr lang="en-US" sz="2400" dirty="0" err="1"/>
              <a:t>mặt</a:t>
            </a:r>
            <a:r>
              <a:rPr lang="en-US" sz="2400" dirty="0"/>
              <a:t> </a:t>
            </a:r>
            <a:r>
              <a:rPr lang="en-US" sz="2400" dirty="0" err="1"/>
              <a:t>trời</a:t>
            </a:r>
            <a:r>
              <a:rPr lang="en-US" sz="2400" dirty="0"/>
              <a:t> Mono </a:t>
            </a:r>
            <a:r>
              <a:rPr lang="en-US" sz="2400" dirty="0" err="1"/>
              <a:t>chính</a:t>
            </a:r>
            <a:r>
              <a:rPr lang="en-US" sz="2400" dirty="0"/>
              <a:t> </a:t>
            </a:r>
            <a:r>
              <a:rPr lang="en-US" sz="2400" dirty="0" err="1"/>
              <a:t>là</a:t>
            </a:r>
            <a:r>
              <a:rPr lang="en-US" sz="2400" dirty="0"/>
              <a:t> </a:t>
            </a:r>
            <a:r>
              <a:rPr lang="en-US" sz="2400" dirty="0" err="1"/>
              <a:t>có</a:t>
            </a:r>
            <a:r>
              <a:rPr lang="en-US" sz="2400" dirty="0"/>
              <a:t> </a:t>
            </a:r>
            <a:r>
              <a:rPr lang="en-US" sz="2400" dirty="0" err="1"/>
              <a:t>giá</a:t>
            </a:r>
            <a:r>
              <a:rPr lang="en-US" sz="2400" dirty="0"/>
              <a:t> </a:t>
            </a:r>
            <a:r>
              <a:rPr lang="en-US" sz="2400" dirty="0" err="1"/>
              <a:t>thành</a:t>
            </a:r>
            <a:r>
              <a:rPr lang="en-US" sz="2400" dirty="0"/>
              <a:t> </a:t>
            </a:r>
            <a:r>
              <a:rPr lang="en-US" sz="2400" dirty="0" err="1"/>
              <a:t>khá</a:t>
            </a:r>
            <a:r>
              <a:rPr lang="en-US" sz="2400" dirty="0"/>
              <a:t> </a:t>
            </a:r>
            <a:r>
              <a:rPr lang="en-US" sz="2400" dirty="0" err="1"/>
              <a:t>đắt</a:t>
            </a:r>
            <a:r>
              <a:rPr lang="en-US" sz="2400" dirty="0"/>
              <a:t> so </a:t>
            </a:r>
            <a:r>
              <a:rPr lang="en-US" sz="2400" dirty="0" err="1"/>
              <a:t>với</a:t>
            </a:r>
            <a:r>
              <a:rPr lang="en-US" sz="2400" dirty="0"/>
              <a:t> </a:t>
            </a:r>
            <a:r>
              <a:rPr lang="en-US" sz="2400" dirty="0" err="1"/>
              <a:t>các</a:t>
            </a:r>
            <a:r>
              <a:rPr lang="en-US" sz="2400" dirty="0"/>
              <a:t> </a:t>
            </a:r>
            <a:r>
              <a:rPr lang="en-US" sz="2400" dirty="0" err="1"/>
              <a:t>tấm</a:t>
            </a:r>
            <a:r>
              <a:rPr lang="en-US" sz="2400" dirty="0"/>
              <a:t> pin </a:t>
            </a:r>
            <a:r>
              <a:rPr lang="en-US" sz="2400" dirty="0" err="1"/>
              <a:t>khác</a:t>
            </a:r>
            <a:r>
              <a:rPr lang="en-US" sz="2400" dirty="0"/>
              <a:t>.</a:t>
            </a:r>
          </a:p>
        </p:txBody>
      </p:sp>
      <p:grpSp>
        <p:nvGrpSpPr>
          <p:cNvPr id="6" name="Group 5"/>
          <p:cNvGrpSpPr/>
          <p:nvPr/>
        </p:nvGrpSpPr>
        <p:grpSpPr>
          <a:xfrm>
            <a:off x="8730821" y="1498078"/>
            <a:ext cx="2952750" cy="1959072"/>
            <a:chOff x="8680021" y="2042179"/>
            <a:chExt cx="2952750" cy="1959072"/>
          </a:xfrm>
        </p:grpSpPr>
        <p:pic>
          <p:nvPicPr>
            <p:cNvPr id="4" name="Picture 3"/>
            <p:cNvPicPr>
              <a:picLocks noChangeAspect="1"/>
            </p:cNvPicPr>
            <p:nvPr/>
          </p:nvPicPr>
          <p:blipFill>
            <a:blip r:embed="rId2"/>
            <a:stretch>
              <a:fillRect/>
            </a:stretch>
          </p:blipFill>
          <p:spPr>
            <a:xfrm>
              <a:off x="8680021" y="2543926"/>
              <a:ext cx="2952750" cy="1457325"/>
            </a:xfrm>
            <a:prstGeom prst="rect">
              <a:avLst/>
            </a:prstGeom>
          </p:spPr>
        </p:pic>
        <p:sp>
          <p:nvSpPr>
            <p:cNvPr id="5" name="TextBox 4"/>
            <p:cNvSpPr txBox="1"/>
            <p:nvPr/>
          </p:nvSpPr>
          <p:spPr>
            <a:xfrm>
              <a:off x="8951495" y="2042179"/>
              <a:ext cx="2375936" cy="369332"/>
            </a:xfrm>
            <a:prstGeom prst="rect">
              <a:avLst/>
            </a:prstGeom>
            <a:noFill/>
          </p:spPr>
          <p:txBody>
            <a:bodyPr wrap="square" rtlCol="0">
              <a:spAutoFit/>
            </a:bodyPr>
            <a:lstStyle/>
            <a:p>
              <a:r>
                <a:rPr lang="en-GB" dirty="0" err="1" smtClean="0"/>
                <a:t>Có</a:t>
              </a:r>
              <a:r>
                <a:rPr lang="en-GB" dirty="0" smtClean="0"/>
                <a:t> </a:t>
              </a:r>
              <a:r>
                <a:rPr lang="en-GB" dirty="0" err="1" smtClean="0"/>
                <a:t>cắt</a:t>
              </a:r>
              <a:r>
                <a:rPr lang="en-GB" dirty="0" smtClean="0"/>
                <a:t> </a:t>
              </a:r>
              <a:r>
                <a:rPr lang="en-GB" dirty="0" err="1" smtClean="0"/>
                <a:t>góc</a:t>
              </a:r>
              <a:r>
                <a:rPr lang="en-GB" dirty="0" smtClean="0"/>
                <a:t> </a:t>
              </a:r>
              <a:r>
                <a:rPr lang="en-GB" dirty="0" err="1" smtClean="0"/>
                <a:t>là</a:t>
              </a:r>
              <a:r>
                <a:rPr lang="en-GB" dirty="0" smtClean="0"/>
                <a:t> Mono</a:t>
              </a:r>
              <a:endParaRPr lang="en-GB" dirty="0"/>
            </a:p>
          </p:txBody>
        </p:sp>
        <p:cxnSp>
          <p:nvCxnSpPr>
            <p:cNvPr id="7" name="Straight Arrow Connector 6"/>
            <p:cNvCxnSpPr/>
            <p:nvPr/>
          </p:nvCxnSpPr>
          <p:spPr>
            <a:xfrm>
              <a:off x="9240253" y="2411511"/>
              <a:ext cx="9625" cy="2065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8014053" y="4288381"/>
            <a:ext cx="3176493" cy="2472212"/>
          </a:xfrm>
          <a:prstGeom prst="rect">
            <a:avLst/>
          </a:prstGeom>
          <a:noFill/>
          <a:ln>
            <a:noFill/>
          </a:ln>
        </p:spPr>
      </p:pic>
    </p:spTree>
    <p:extLst>
      <p:ext uri="{BB962C8B-B14F-4D97-AF65-F5344CB8AC3E}">
        <p14:creationId xmlns:p14="http://schemas.microsoft.com/office/powerpoint/2010/main" val="1091904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1B9BB-D2AE-4415-B398-F2AD1D981748}"/>
              </a:ext>
            </a:extLst>
          </p:cNvPr>
          <p:cNvSpPr>
            <a:spLocks noGrp="1"/>
          </p:cNvSpPr>
          <p:nvPr>
            <p:ph type="title"/>
          </p:nvPr>
        </p:nvSpPr>
        <p:spPr>
          <a:xfrm>
            <a:off x="2152650" y="386497"/>
            <a:ext cx="9296400" cy="856397"/>
          </a:xfrm>
          <a:solidFill>
            <a:srgbClr val="FFFF00"/>
          </a:solidFill>
        </p:spPr>
        <p:txBody>
          <a:bodyPr>
            <a:normAutofit/>
          </a:bodyPr>
          <a:lstStyle/>
          <a:p>
            <a:pPr algn="ctr"/>
            <a:r>
              <a:rPr lang="vi-VN" b="1" dirty="0"/>
              <a:t>3. Tính toán</a:t>
            </a:r>
            <a:r>
              <a:rPr lang="en-GB" b="1" dirty="0"/>
              <a:t>, </a:t>
            </a:r>
            <a:r>
              <a:rPr lang="en-GB" b="1" dirty="0" err="1">
                <a:latin typeface="Times New Roman" panose="02020603050405020304" pitchFamily="18" charset="0"/>
                <a:cs typeface="Times New Roman" panose="02020603050405020304" pitchFamily="18" charset="0"/>
              </a:rPr>
              <a:t>lựa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chọn</a:t>
            </a:r>
            <a:r>
              <a:rPr lang="en-GB" b="1" dirty="0">
                <a:latin typeface="Times New Roman" panose="02020603050405020304" pitchFamily="18" charset="0"/>
                <a:cs typeface="Times New Roman" panose="02020603050405020304" pitchFamily="18" charset="0"/>
              </a:rPr>
              <a:t> </a:t>
            </a:r>
            <a:r>
              <a:rPr lang="vi-VN" b="1" dirty="0"/>
              <a:t>pin mặt </a:t>
            </a:r>
            <a:r>
              <a:rPr lang="vi-VN" b="1" dirty="0" smtClean="0"/>
              <a:t>trời</a:t>
            </a:r>
            <a:endParaRPr lang="en-US" dirty="0"/>
          </a:p>
        </p:txBody>
      </p:sp>
      <p:sp>
        <p:nvSpPr>
          <p:cNvPr id="3" name="Content Placeholder 2">
            <a:extLst>
              <a:ext uri="{FF2B5EF4-FFF2-40B4-BE49-F238E27FC236}">
                <a16:creationId xmlns:a16="http://schemas.microsoft.com/office/drawing/2014/main" xmlns="" id="{292B269A-17FB-45D9-A0B8-85E4B4D9D0EC}"/>
              </a:ext>
            </a:extLst>
          </p:cNvPr>
          <p:cNvSpPr>
            <a:spLocks noGrp="1"/>
          </p:cNvSpPr>
          <p:nvPr>
            <p:ph idx="1"/>
          </p:nvPr>
        </p:nvSpPr>
        <p:spPr>
          <a:xfrm>
            <a:off x="838200" y="1221522"/>
            <a:ext cx="7978254" cy="2467426"/>
          </a:xfrm>
        </p:spPr>
        <p:txBody>
          <a:bodyPr>
            <a:noAutofit/>
          </a:bodyPr>
          <a:lstStyle/>
          <a:p>
            <a:pPr marL="0" indent="0">
              <a:buNone/>
            </a:pPr>
            <a:r>
              <a:rPr lang="en-GB" sz="2400" b="1" dirty="0" err="1" smtClean="0">
                <a:latin typeface="Times New Roman" panose="02020603050405020304" pitchFamily="18" charset="0"/>
                <a:cs typeface="Times New Roman" panose="02020603050405020304" pitchFamily="18" charset="0"/>
              </a:rPr>
              <a:t>Lựa</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chọn</a:t>
            </a:r>
            <a:r>
              <a:rPr lang="en-GB" sz="2400" b="1" dirty="0" smtClean="0">
                <a:latin typeface="Times New Roman" panose="02020603050405020304" pitchFamily="18" charset="0"/>
                <a:cs typeface="Times New Roman" panose="02020603050405020304" pitchFamily="18" charset="0"/>
              </a:rPr>
              <a:t> pin </a:t>
            </a:r>
            <a:r>
              <a:rPr lang="en-GB" sz="2400" b="1" dirty="0" err="1" smtClean="0">
                <a:latin typeface="Times New Roman" panose="02020603050405020304" pitchFamily="18" charset="0"/>
                <a:cs typeface="Times New Roman" panose="02020603050405020304" pitchFamily="18" charset="0"/>
              </a:rPr>
              <a:t>mặt</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trời</a:t>
            </a:r>
            <a:endParaRPr lang="en-GB" sz="2400" dirty="0" smtClean="0">
              <a:latin typeface="Times New Roman" panose="02020603050405020304" pitchFamily="18" charset="0"/>
              <a:cs typeface="Times New Roman" panose="02020603050405020304" pitchFamily="18" charset="0"/>
            </a:endParaRPr>
          </a:p>
          <a:p>
            <a:pPr marL="0" indent="0">
              <a:buNone/>
            </a:pPr>
            <a:r>
              <a:rPr lang="en-US" sz="2400" dirty="0" err="1" smtClean="0"/>
              <a:t>Chọn</a:t>
            </a:r>
            <a:r>
              <a:rPr lang="en-US" sz="2400" dirty="0" smtClean="0"/>
              <a:t> </a:t>
            </a:r>
            <a:r>
              <a:rPr lang="en-US" sz="2400" dirty="0" err="1" smtClean="0"/>
              <a:t>theo</a:t>
            </a:r>
            <a:r>
              <a:rPr lang="en-US" sz="2400" dirty="0" smtClean="0"/>
              <a:t> </a:t>
            </a:r>
            <a:r>
              <a:rPr lang="en-US" sz="2400" dirty="0" err="1" smtClean="0"/>
              <a:t>vật</a:t>
            </a:r>
            <a:r>
              <a:rPr lang="en-US" sz="2400" dirty="0" smtClean="0"/>
              <a:t> </a:t>
            </a:r>
            <a:r>
              <a:rPr lang="en-US" sz="2400" dirty="0" err="1" smtClean="0"/>
              <a:t>liệu</a:t>
            </a:r>
            <a:r>
              <a:rPr lang="en-US" sz="2400" dirty="0" smtClean="0"/>
              <a:t>:</a:t>
            </a:r>
          </a:p>
          <a:p>
            <a:r>
              <a:rPr lang="en-US" sz="2400" b="1" dirty="0">
                <a:solidFill>
                  <a:srgbClr val="FF0000"/>
                </a:solidFill>
              </a:rPr>
              <a:t>Pin </a:t>
            </a:r>
            <a:r>
              <a:rPr lang="en-US" sz="2400" b="1" dirty="0" err="1">
                <a:solidFill>
                  <a:srgbClr val="FF0000"/>
                </a:solidFill>
              </a:rPr>
              <a:t>Đa</a:t>
            </a:r>
            <a:r>
              <a:rPr lang="en-US" sz="2400" b="1" dirty="0">
                <a:solidFill>
                  <a:srgbClr val="FF0000"/>
                </a:solidFill>
              </a:rPr>
              <a:t> </a:t>
            </a:r>
            <a:r>
              <a:rPr lang="en-US" sz="2400" b="1" dirty="0" err="1">
                <a:solidFill>
                  <a:srgbClr val="FF0000"/>
                </a:solidFill>
              </a:rPr>
              <a:t>tinh</a:t>
            </a:r>
            <a:r>
              <a:rPr lang="en-US" sz="2400" b="1" dirty="0">
                <a:solidFill>
                  <a:srgbClr val="FF0000"/>
                </a:solidFill>
              </a:rPr>
              <a:t> </a:t>
            </a:r>
            <a:r>
              <a:rPr lang="en-US" sz="2400" b="1" dirty="0" err="1" smtClean="0">
                <a:solidFill>
                  <a:srgbClr val="FF0000"/>
                </a:solidFill>
              </a:rPr>
              <a:t>thể</a:t>
            </a:r>
            <a:r>
              <a:rPr lang="en-US" sz="2400" b="1" dirty="0" smtClean="0">
                <a:solidFill>
                  <a:srgbClr val="FF0000"/>
                </a:solidFill>
              </a:rPr>
              <a:t> (poly)</a:t>
            </a:r>
            <a:r>
              <a:rPr lang="en-US" sz="2400" dirty="0" smtClean="0">
                <a:solidFill>
                  <a:srgbClr val="FF0000"/>
                </a:solidFill>
              </a:rPr>
              <a:t>:</a:t>
            </a:r>
            <a:r>
              <a:rPr lang="en-US" sz="2400" dirty="0" smtClean="0"/>
              <a:t> </a:t>
            </a:r>
            <a:r>
              <a:rPr lang="en-US" sz="2400" dirty="0" err="1" smtClean="0"/>
              <a:t>Tế</a:t>
            </a:r>
            <a:r>
              <a:rPr lang="en-US" sz="2400" dirty="0" smtClean="0"/>
              <a:t> </a:t>
            </a:r>
            <a:r>
              <a:rPr lang="en-US" sz="2400" dirty="0" err="1"/>
              <a:t>bào</a:t>
            </a:r>
            <a:r>
              <a:rPr lang="en-US" sz="2400" dirty="0"/>
              <a:t> </a:t>
            </a:r>
            <a:r>
              <a:rPr lang="en-US" sz="2400" dirty="0" err="1"/>
              <a:t>quang</a:t>
            </a:r>
            <a:r>
              <a:rPr lang="en-US" sz="2400" dirty="0"/>
              <a:t> </a:t>
            </a:r>
            <a:r>
              <a:rPr lang="en-US" sz="2400" dirty="0" err="1"/>
              <a:t>điện</a:t>
            </a:r>
            <a:r>
              <a:rPr lang="en-US" sz="2400" dirty="0"/>
              <a:t> </a:t>
            </a:r>
            <a:r>
              <a:rPr lang="en-US" sz="2400" dirty="0" err="1"/>
              <a:t>của</a:t>
            </a:r>
            <a:r>
              <a:rPr lang="en-US" sz="2400" dirty="0"/>
              <a:t> </a:t>
            </a:r>
            <a:r>
              <a:rPr lang="en-US" sz="2400" dirty="0" err="1"/>
              <a:t>tấm</a:t>
            </a:r>
            <a:r>
              <a:rPr lang="en-US" sz="2400" dirty="0"/>
              <a:t> pin </a:t>
            </a:r>
            <a:r>
              <a:rPr lang="en-US" sz="2400" dirty="0" err="1"/>
              <a:t>năng</a:t>
            </a:r>
            <a:r>
              <a:rPr lang="en-US" sz="2400" dirty="0"/>
              <a:t> </a:t>
            </a:r>
            <a:r>
              <a:rPr lang="en-US" sz="2400" dirty="0" err="1"/>
              <a:t>lượng</a:t>
            </a:r>
            <a:r>
              <a:rPr lang="en-US" sz="2400" dirty="0"/>
              <a:t> </a:t>
            </a:r>
            <a:r>
              <a:rPr lang="en-US" sz="2400" dirty="0" err="1"/>
              <a:t>mặt</a:t>
            </a:r>
            <a:r>
              <a:rPr lang="en-US" sz="2400" dirty="0"/>
              <a:t> </a:t>
            </a:r>
            <a:r>
              <a:rPr lang="en-US" sz="2400" dirty="0" err="1"/>
              <a:t>trời</a:t>
            </a:r>
            <a:r>
              <a:rPr lang="en-US" sz="2400" dirty="0"/>
              <a:t> Poly </a:t>
            </a:r>
            <a:r>
              <a:rPr lang="en-US" sz="2400" dirty="0" err="1"/>
              <a:t>được</a:t>
            </a:r>
            <a:r>
              <a:rPr lang="en-US" sz="2400" dirty="0"/>
              <a:t> </a:t>
            </a:r>
            <a:r>
              <a:rPr lang="en-US" sz="2400" dirty="0" err="1"/>
              <a:t>làm</a:t>
            </a:r>
            <a:r>
              <a:rPr lang="en-US" sz="2400" dirty="0"/>
              <a:t> </a:t>
            </a:r>
            <a:r>
              <a:rPr lang="en-US" sz="2400" dirty="0" err="1"/>
              <a:t>bằng</a:t>
            </a:r>
            <a:r>
              <a:rPr lang="en-US" sz="2400" dirty="0"/>
              <a:t> </a:t>
            </a:r>
            <a:r>
              <a:rPr lang="en-US" sz="2400" dirty="0" err="1"/>
              <a:t>các</a:t>
            </a:r>
            <a:r>
              <a:rPr lang="en-US" sz="2400" dirty="0"/>
              <a:t> </a:t>
            </a:r>
            <a:r>
              <a:rPr lang="en-US" sz="2400" dirty="0" err="1"/>
              <a:t>tế</a:t>
            </a:r>
            <a:r>
              <a:rPr lang="en-US" sz="2400" dirty="0"/>
              <a:t> </a:t>
            </a:r>
            <a:r>
              <a:rPr lang="en-US" sz="2400" dirty="0" err="1"/>
              <a:t>bào</a:t>
            </a:r>
            <a:r>
              <a:rPr lang="en-US" sz="2400" dirty="0"/>
              <a:t> silicon </a:t>
            </a:r>
            <a:r>
              <a:rPr lang="en-US" sz="2400" dirty="0" err="1"/>
              <a:t>đa</a:t>
            </a:r>
            <a:r>
              <a:rPr lang="en-US" sz="2400" dirty="0"/>
              <a:t> </a:t>
            </a:r>
            <a:r>
              <a:rPr lang="en-US" sz="2400" dirty="0" err="1"/>
              <a:t>tinh</a:t>
            </a:r>
            <a:r>
              <a:rPr lang="en-US" sz="2400" dirty="0"/>
              <a:t> </a:t>
            </a:r>
            <a:r>
              <a:rPr lang="en-US" sz="2400" dirty="0" err="1"/>
              <a:t>thể</a:t>
            </a:r>
            <a:r>
              <a:rPr lang="en-US" sz="2400" dirty="0"/>
              <a:t>, </a:t>
            </a:r>
            <a:r>
              <a:rPr lang="en-US" sz="2400" dirty="0" err="1"/>
              <a:t>được</a:t>
            </a:r>
            <a:r>
              <a:rPr lang="en-US" sz="2400" dirty="0"/>
              <a:t> </a:t>
            </a:r>
            <a:r>
              <a:rPr lang="en-US" sz="2400" dirty="0" err="1"/>
              <a:t>chế</a:t>
            </a:r>
            <a:r>
              <a:rPr lang="en-US" sz="2400" dirty="0"/>
              <a:t> </a:t>
            </a:r>
            <a:r>
              <a:rPr lang="en-US" sz="2400" dirty="0" err="1"/>
              <a:t>tạo</a:t>
            </a:r>
            <a:r>
              <a:rPr lang="en-US" sz="2400" dirty="0"/>
              <a:t> </a:t>
            </a:r>
            <a:r>
              <a:rPr lang="en-US" sz="2400" dirty="0" err="1"/>
              <a:t>từ</a:t>
            </a:r>
            <a:r>
              <a:rPr lang="en-US" sz="2400" dirty="0"/>
              <a:t> </a:t>
            </a:r>
            <a:r>
              <a:rPr lang="en-US" sz="2400" dirty="0" err="1"/>
              <a:t>khối</a:t>
            </a:r>
            <a:r>
              <a:rPr lang="en-US" sz="2400" dirty="0"/>
              <a:t> silicon </a:t>
            </a:r>
            <a:r>
              <a:rPr lang="en-US" sz="2400" dirty="0" err="1"/>
              <a:t>vuông</a:t>
            </a:r>
            <a:r>
              <a:rPr lang="en-US" sz="2400" dirty="0"/>
              <a:t> </a:t>
            </a:r>
            <a:r>
              <a:rPr lang="en-US" sz="2400" dirty="0" err="1"/>
              <a:t>đúc</a:t>
            </a:r>
            <a:r>
              <a:rPr lang="en-US" sz="2400" dirty="0"/>
              <a:t> </a:t>
            </a:r>
            <a:r>
              <a:rPr lang="en-US" sz="2400" dirty="0" err="1"/>
              <a:t>nóng</a:t>
            </a:r>
            <a:r>
              <a:rPr lang="en-US" sz="2400" dirty="0"/>
              <a:t> </a:t>
            </a:r>
            <a:r>
              <a:rPr lang="en-US" sz="2400" dirty="0" err="1"/>
              <a:t>chảy</a:t>
            </a:r>
            <a:r>
              <a:rPr lang="en-US" sz="2400" dirty="0"/>
              <a:t>, </a:t>
            </a:r>
            <a:r>
              <a:rPr lang="en-US" sz="2400" dirty="0" err="1"/>
              <a:t>được</a:t>
            </a:r>
            <a:r>
              <a:rPr lang="en-US" sz="2400" dirty="0"/>
              <a:t> </a:t>
            </a:r>
            <a:r>
              <a:rPr lang="en-US" sz="2400" dirty="0" err="1"/>
              <a:t>làm</a:t>
            </a:r>
            <a:r>
              <a:rPr lang="en-US" sz="2400" dirty="0"/>
              <a:t> </a:t>
            </a:r>
            <a:r>
              <a:rPr lang="en-US" sz="2400" dirty="0" err="1"/>
              <a:t>mát</a:t>
            </a:r>
            <a:r>
              <a:rPr lang="en-US" sz="2400" dirty="0"/>
              <a:t> </a:t>
            </a:r>
            <a:r>
              <a:rPr lang="en-US" sz="2400" dirty="0" err="1"/>
              <a:t>và</a:t>
            </a:r>
            <a:r>
              <a:rPr lang="en-US" sz="2400" dirty="0"/>
              <a:t> </a:t>
            </a:r>
            <a:r>
              <a:rPr lang="en-US" sz="2400" dirty="0" err="1"/>
              <a:t>làm</a:t>
            </a:r>
            <a:r>
              <a:rPr lang="en-US" sz="2400" dirty="0"/>
              <a:t> </a:t>
            </a:r>
            <a:r>
              <a:rPr lang="en-US" sz="2400" dirty="0" err="1"/>
              <a:t>cứng</a:t>
            </a:r>
            <a:r>
              <a:rPr lang="en-US" sz="2400" dirty="0"/>
              <a:t> </a:t>
            </a:r>
            <a:r>
              <a:rPr lang="en-US" sz="2400" dirty="0" err="1"/>
              <a:t>lại</a:t>
            </a:r>
            <a:r>
              <a:rPr lang="en-US" sz="2400" dirty="0"/>
              <a:t> </a:t>
            </a:r>
            <a:r>
              <a:rPr lang="en-US" sz="2400" dirty="0" err="1"/>
              <a:t>một</a:t>
            </a:r>
            <a:r>
              <a:rPr lang="en-US" sz="2400" dirty="0"/>
              <a:t> </a:t>
            </a:r>
            <a:r>
              <a:rPr lang="en-US" sz="2400" dirty="0" err="1"/>
              <a:t>cách</a:t>
            </a:r>
            <a:r>
              <a:rPr lang="en-US" sz="2400" dirty="0"/>
              <a:t> </a:t>
            </a:r>
            <a:r>
              <a:rPr lang="en-US" sz="2400" dirty="0" err="1"/>
              <a:t>cẩn</a:t>
            </a:r>
            <a:r>
              <a:rPr lang="en-US" sz="2400" dirty="0"/>
              <a:t> </a:t>
            </a:r>
            <a:r>
              <a:rPr lang="en-US" sz="2400" dirty="0" err="1"/>
              <a:t>thận</a:t>
            </a:r>
            <a:r>
              <a:rPr lang="en-US" sz="2400" dirty="0"/>
              <a:t>. </a:t>
            </a:r>
            <a:endParaRPr lang="en-US" sz="2400" dirty="0" smtClean="0"/>
          </a:p>
        </p:txBody>
      </p:sp>
      <p:pic>
        <p:nvPicPr>
          <p:cNvPr id="5" name="Picture 4"/>
          <p:cNvPicPr>
            <a:picLocks noChangeAspect="1"/>
          </p:cNvPicPr>
          <p:nvPr/>
        </p:nvPicPr>
        <p:blipFill>
          <a:blip r:embed="rId2"/>
          <a:stretch>
            <a:fillRect/>
          </a:stretch>
        </p:blipFill>
        <p:spPr>
          <a:xfrm>
            <a:off x="8668247" y="1831572"/>
            <a:ext cx="2962275" cy="1857375"/>
          </a:xfrm>
          <a:prstGeom prst="rect">
            <a:avLst/>
          </a:prstGeom>
        </p:spPr>
      </p:pic>
      <p:sp>
        <p:nvSpPr>
          <p:cNvPr id="6" name="Content Placeholder 2">
            <a:extLst>
              <a:ext uri="{FF2B5EF4-FFF2-40B4-BE49-F238E27FC236}">
                <a16:creationId xmlns:a16="http://schemas.microsoft.com/office/drawing/2014/main" xmlns="" id="{292B269A-17FB-45D9-A0B8-85E4B4D9D0EC}"/>
              </a:ext>
            </a:extLst>
          </p:cNvPr>
          <p:cNvSpPr txBox="1">
            <a:spLocks/>
          </p:cNvSpPr>
          <p:nvPr/>
        </p:nvSpPr>
        <p:spPr>
          <a:xfrm>
            <a:off x="990244" y="3570524"/>
            <a:ext cx="11006138" cy="28676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smtClean="0"/>
              <a:t>Ưu</a:t>
            </a:r>
            <a:r>
              <a:rPr lang="en-US" sz="2400" dirty="0" smtClean="0"/>
              <a:t> </a:t>
            </a:r>
            <a:r>
              <a:rPr lang="en-US" sz="2400" dirty="0" err="1" smtClean="0"/>
              <a:t>điểm</a:t>
            </a:r>
            <a:r>
              <a:rPr lang="en-US" sz="2400" dirty="0" smtClean="0"/>
              <a:t>: </a:t>
            </a:r>
            <a:r>
              <a:rPr lang="en-US" sz="2400" dirty="0" err="1" smtClean="0"/>
              <a:t>Có</a:t>
            </a:r>
            <a:r>
              <a:rPr lang="en-US" sz="2400" dirty="0" smtClean="0"/>
              <a:t> </a:t>
            </a:r>
            <a:r>
              <a:rPr lang="en-US" sz="2400" dirty="0" err="1" smtClean="0"/>
              <a:t>mức</a:t>
            </a:r>
            <a:r>
              <a:rPr lang="en-US" sz="2400" dirty="0" smtClean="0"/>
              <a:t> </a:t>
            </a:r>
            <a:r>
              <a:rPr lang="en-US" sz="2400" dirty="0" err="1" smtClean="0"/>
              <a:t>độ</a:t>
            </a:r>
            <a:r>
              <a:rPr lang="en-US" sz="2400" dirty="0" smtClean="0"/>
              <a:t> </a:t>
            </a:r>
            <a:r>
              <a:rPr lang="en-US" sz="2400" dirty="0" err="1" smtClean="0"/>
              <a:t>giãn</a:t>
            </a:r>
            <a:r>
              <a:rPr lang="en-US" sz="2400" dirty="0" smtClean="0"/>
              <a:t> </a:t>
            </a:r>
            <a:r>
              <a:rPr lang="en-US" sz="2400" dirty="0" err="1" smtClean="0"/>
              <a:t>nở</a:t>
            </a:r>
            <a:r>
              <a:rPr lang="en-US" sz="2400" dirty="0" smtClean="0"/>
              <a:t> </a:t>
            </a:r>
            <a:r>
              <a:rPr lang="en-US" sz="2400" dirty="0" err="1" smtClean="0"/>
              <a:t>và</a:t>
            </a:r>
            <a:r>
              <a:rPr lang="en-US" sz="2400" dirty="0" smtClean="0"/>
              <a:t> </a:t>
            </a:r>
            <a:r>
              <a:rPr lang="en-US" sz="2400" dirty="0" err="1" smtClean="0"/>
              <a:t>chịu</a:t>
            </a:r>
            <a:r>
              <a:rPr lang="en-US" sz="2400" dirty="0" smtClean="0"/>
              <a:t> </a:t>
            </a:r>
            <a:r>
              <a:rPr lang="en-US" sz="2400" dirty="0" err="1" smtClean="0"/>
              <a:t>được</a:t>
            </a:r>
            <a:r>
              <a:rPr lang="en-US" sz="2400" dirty="0" smtClean="0"/>
              <a:t> </a:t>
            </a:r>
            <a:r>
              <a:rPr lang="en-US" sz="2400" dirty="0" err="1" smtClean="0"/>
              <a:t>nhiệt</a:t>
            </a:r>
            <a:r>
              <a:rPr lang="en-US" sz="2400" dirty="0" smtClean="0"/>
              <a:t> </a:t>
            </a:r>
            <a:r>
              <a:rPr lang="en-US" sz="2400" dirty="0" err="1" smtClean="0"/>
              <a:t>độ</a:t>
            </a:r>
            <a:r>
              <a:rPr lang="en-US" sz="2400" dirty="0" smtClean="0"/>
              <a:t> </a:t>
            </a:r>
            <a:r>
              <a:rPr lang="en-US" sz="2400" dirty="0" err="1" smtClean="0"/>
              <a:t>cao</a:t>
            </a:r>
            <a:r>
              <a:rPr lang="en-US" sz="2400" dirty="0" smtClean="0"/>
              <a:t> </a:t>
            </a:r>
            <a:r>
              <a:rPr lang="en-US" sz="2400" dirty="0" err="1" smtClean="0"/>
              <a:t>cùng</a:t>
            </a:r>
            <a:r>
              <a:rPr lang="en-US" sz="2400" dirty="0" smtClean="0"/>
              <a:t> </a:t>
            </a:r>
            <a:r>
              <a:rPr lang="en-US" sz="2400" dirty="0" err="1" smtClean="0"/>
              <a:t>quá</a:t>
            </a:r>
            <a:r>
              <a:rPr lang="en-US" sz="2400" dirty="0" smtClean="0"/>
              <a:t> </a:t>
            </a:r>
            <a:r>
              <a:rPr lang="en-US" sz="2400" dirty="0" err="1" smtClean="0"/>
              <a:t>trình</a:t>
            </a:r>
            <a:r>
              <a:rPr lang="en-US" sz="2400" dirty="0" smtClean="0"/>
              <a:t> </a:t>
            </a:r>
            <a:r>
              <a:rPr lang="en-US" sz="2400" dirty="0" err="1" smtClean="0"/>
              <a:t>sản</a:t>
            </a:r>
            <a:r>
              <a:rPr lang="en-US" sz="2400" dirty="0" smtClean="0"/>
              <a:t> </a:t>
            </a:r>
            <a:r>
              <a:rPr lang="en-US" sz="2400" dirty="0" err="1" smtClean="0"/>
              <a:t>xuất</a:t>
            </a:r>
            <a:r>
              <a:rPr lang="en-US" sz="2400" dirty="0" smtClean="0"/>
              <a:t> </a:t>
            </a:r>
            <a:r>
              <a:rPr lang="en-US" sz="2400" dirty="0" err="1" smtClean="0"/>
              <a:t>đơn</a:t>
            </a:r>
            <a:r>
              <a:rPr lang="en-US" sz="2400" dirty="0" smtClean="0"/>
              <a:t> </a:t>
            </a:r>
            <a:r>
              <a:rPr lang="en-US" sz="2400" dirty="0" err="1" smtClean="0"/>
              <a:t>giản</a:t>
            </a:r>
            <a:r>
              <a:rPr lang="en-US" sz="2400" dirty="0" smtClean="0"/>
              <a:t>, </a:t>
            </a:r>
            <a:r>
              <a:rPr lang="en-US" sz="2400" dirty="0" err="1" smtClean="0"/>
              <a:t>ít</a:t>
            </a:r>
            <a:r>
              <a:rPr lang="en-US" sz="2400" dirty="0" smtClean="0"/>
              <a:t> </a:t>
            </a:r>
            <a:r>
              <a:rPr lang="en-US" sz="2400" dirty="0" err="1" smtClean="0"/>
              <a:t>tốn</a:t>
            </a:r>
            <a:r>
              <a:rPr lang="en-US" sz="2400" dirty="0" smtClean="0"/>
              <a:t> </a:t>
            </a:r>
            <a:r>
              <a:rPr lang="en-US" sz="2400" dirty="0" err="1" smtClean="0"/>
              <a:t>kém</a:t>
            </a:r>
            <a:r>
              <a:rPr lang="en-US" sz="2400" dirty="0" smtClean="0"/>
              <a:t>, </a:t>
            </a:r>
            <a:r>
              <a:rPr lang="en-US" sz="2400" dirty="0" err="1" smtClean="0"/>
              <a:t>vì</a:t>
            </a:r>
            <a:r>
              <a:rPr lang="en-US" sz="2400" dirty="0" smtClean="0"/>
              <a:t> </a:t>
            </a:r>
            <a:r>
              <a:rPr lang="en-US" sz="2400" dirty="0" err="1" smtClean="0"/>
              <a:t>thế</a:t>
            </a:r>
            <a:r>
              <a:rPr lang="en-US" sz="2400" dirty="0" smtClean="0"/>
              <a:t> </a:t>
            </a:r>
            <a:r>
              <a:rPr lang="en-US" sz="2400" dirty="0" err="1" smtClean="0"/>
              <a:t>nên</a:t>
            </a:r>
            <a:r>
              <a:rPr lang="en-US" sz="2400" dirty="0" smtClean="0"/>
              <a:t> </a:t>
            </a:r>
            <a:r>
              <a:rPr lang="en-US" sz="2400" dirty="0" err="1" smtClean="0"/>
              <a:t>giá</a:t>
            </a:r>
            <a:r>
              <a:rPr lang="en-US" sz="2400" dirty="0" smtClean="0"/>
              <a:t> </a:t>
            </a:r>
            <a:r>
              <a:rPr lang="en-US" sz="2400" dirty="0" err="1" smtClean="0"/>
              <a:t>thành</a:t>
            </a:r>
            <a:r>
              <a:rPr lang="en-US" sz="2400" dirty="0" smtClean="0"/>
              <a:t> </a:t>
            </a:r>
            <a:r>
              <a:rPr lang="en-US" sz="2400" dirty="0" err="1" smtClean="0"/>
              <a:t>cũng</a:t>
            </a:r>
            <a:r>
              <a:rPr lang="en-US" sz="2400" dirty="0" smtClean="0"/>
              <a:t> </a:t>
            </a:r>
            <a:r>
              <a:rPr lang="en-US" sz="2400" dirty="0" err="1" smtClean="0"/>
              <a:t>thấp</a:t>
            </a:r>
            <a:r>
              <a:rPr lang="en-US" sz="2400" dirty="0" smtClean="0"/>
              <a:t> </a:t>
            </a:r>
            <a:r>
              <a:rPr lang="en-US" sz="2400" dirty="0" err="1" smtClean="0"/>
              <a:t>hơn</a:t>
            </a:r>
            <a:r>
              <a:rPr lang="en-US" sz="2400" dirty="0" smtClean="0"/>
              <a:t> so </a:t>
            </a:r>
            <a:r>
              <a:rPr lang="en-US" sz="2400" dirty="0" err="1" smtClean="0"/>
              <a:t>với</a:t>
            </a:r>
            <a:r>
              <a:rPr lang="en-US" sz="2400" dirty="0" smtClean="0"/>
              <a:t> </a:t>
            </a:r>
            <a:r>
              <a:rPr lang="en-US" sz="2400" dirty="0" err="1" smtClean="0"/>
              <a:t>dòng</a:t>
            </a:r>
            <a:r>
              <a:rPr lang="en-US" sz="2400" dirty="0" smtClean="0"/>
              <a:t> pin Mono</a:t>
            </a:r>
          </a:p>
          <a:p>
            <a:r>
              <a:rPr lang="en-GB" sz="2400" dirty="0" err="1" smtClean="0"/>
              <a:t>Nhược</a:t>
            </a:r>
            <a:r>
              <a:rPr lang="en-GB" sz="2400" dirty="0" smtClean="0"/>
              <a:t> </a:t>
            </a:r>
            <a:r>
              <a:rPr lang="en-GB" sz="2400" dirty="0" err="1" smtClean="0"/>
              <a:t>điểm</a:t>
            </a:r>
            <a:r>
              <a:rPr lang="en-GB" sz="2400" dirty="0" smtClean="0"/>
              <a:t>: </a:t>
            </a:r>
            <a:r>
              <a:rPr lang="en-GB" sz="2400" dirty="0" err="1" smtClean="0"/>
              <a:t>Các</a:t>
            </a:r>
            <a:r>
              <a:rPr lang="en-GB" sz="2400" dirty="0" smtClean="0"/>
              <a:t> </a:t>
            </a:r>
            <a:r>
              <a:rPr lang="en-GB" sz="2400" dirty="0" err="1" smtClean="0"/>
              <a:t>tấm</a:t>
            </a:r>
            <a:r>
              <a:rPr lang="en-GB" sz="2400" dirty="0" smtClean="0"/>
              <a:t> pin </a:t>
            </a:r>
            <a:r>
              <a:rPr lang="en-GB" sz="2400" dirty="0" err="1" smtClean="0"/>
              <a:t>mặt</a:t>
            </a:r>
            <a:r>
              <a:rPr lang="en-GB" sz="2400" dirty="0" smtClean="0"/>
              <a:t> </a:t>
            </a:r>
            <a:r>
              <a:rPr lang="en-GB" sz="2400" dirty="0" err="1" smtClean="0"/>
              <a:t>trời</a:t>
            </a:r>
            <a:r>
              <a:rPr lang="en-GB" sz="2400" dirty="0" smtClean="0"/>
              <a:t> poly </a:t>
            </a:r>
            <a:r>
              <a:rPr lang="en-GB" sz="2400" dirty="0" err="1" smtClean="0"/>
              <a:t>có</a:t>
            </a:r>
            <a:r>
              <a:rPr lang="en-GB" sz="2400" dirty="0" smtClean="0"/>
              <a:t> </a:t>
            </a:r>
            <a:r>
              <a:rPr lang="en-GB" sz="2400" dirty="0" err="1" smtClean="0"/>
              <a:t>hiệu</a:t>
            </a:r>
            <a:r>
              <a:rPr lang="en-GB" sz="2400" dirty="0" smtClean="0"/>
              <a:t> </a:t>
            </a:r>
            <a:r>
              <a:rPr lang="en-GB" sz="2400" dirty="0" err="1" smtClean="0"/>
              <a:t>suất</a:t>
            </a:r>
            <a:r>
              <a:rPr lang="en-GB" sz="2400" dirty="0" smtClean="0"/>
              <a:t> </a:t>
            </a:r>
            <a:r>
              <a:rPr lang="en-GB" sz="2400" dirty="0" err="1" smtClean="0"/>
              <a:t>thấp</a:t>
            </a:r>
            <a:r>
              <a:rPr lang="en-GB" sz="2400" dirty="0" smtClean="0"/>
              <a:t> </a:t>
            </a:r>
            <a:r>
              <a:rPr lang="en-GB" sz="2400" dirty="0" err="1" smtClean="0"/>
              <a:t>hơn</a:t>
            </a:r>
            <a:r>
              <a:rPr lang="en-GB" sz="2400" dirty="0" smtClean="0"/>
              <a:t> so </a:t>
            </a:r>
            <a:r>
              <a:rPr lang="en-GB" sz="2400" dirty="0" err="1" smtClean="0"/>
              <a:t>với</a:t>
            </a:r>
            <a:r>
              <a:rPr lang="en-GB" sz="2400" dirty="0" smtClean="0"/>
              <a:t> </a:t>
            </a:r>
            <a:r>
              <a:rPr lang="en-GB" sz="2400" dirty="0" err="1" smtClean="0"/>
              <a:t>các</a:t>
            </a:r>
            <a:r>
              <a:rPr lang="en-GB" sz="2400" dirty="0" smtClean="0"/>
              <a:t> pin </a:t>
            </a:r>
            <a:r>
              <a:rPr lang="en-GB" sz="2400" dirty="0" err="1" smtClean="0"/>
              <a:t>đơn</a:t>
            </a:r>
            <a:r>
              <a:rPr lang="en-GB" sz="2400" dirty="0" smtClean="0"/>
              <a:t> </a:t>
            </a:r>
            <a:r>
              <a:rPr lang="en-GB" sz="2400" dirty="0" err="1" smtClean="0"/>
              <a:t>tinh</a:t>
            </a:r>
            <a:r>
              <a:rPr lang="en-GB" sz="2400" dirty="0" smtClean="0"/>
              <a:t> </a:t>
            </a:r>
            <a:r>
              <a:rPr lang="en-GB" sz="2400" dirty="0" err="1" smtClean="0"/>
              <a:t>thể</a:t>
            </a:r>
            <a:r>
              <a:rPr lang="en-GB" sz="2400" dirty="0" smtClean="0"/>
              <a:t>. </a:t>
            </a:r>
            <a:r>
              <a:rPr lang="en-GB" sz="2400" dirty="0" err="1" smtClean="0"/>
              <a:t>Hiệu</a:t>
            </a:r>
            <a:r>
              <a:rPr lang="en-GB" sz="2400" dirty="0" smtClean="0"/>
              <a:t> </a:t>
            </a:r>
            <a:r>
              <a:rPr lang="en-GB" sz="2400" dirty="0" err="1" smtClean="0"/>
              <a:t>suất</a:t>
            </a:r>
            <a:r>
              <a:rPr lang="en-GB" sz="2400" dirty="0" smtClean="0"/>
              <a:t> </a:t>
            </a:r>
            <a:r>
              <a:rPr lang="en-GB" sz="2400" dirty="0" err="1" smtClean="0"/>
              <a:t>của</a:t>
            </a:r>
            <a:r>
              <a:rPr lang="en-GB" sz="2400" dirty="0" smtClean="0"/>
              <a:t> </a:t>
            </a:r>
            <a:r>
              <a:rPr lang="en-GB" sz="2400" dirty="0" err="1" smtClean="0"/>
              <a:t>chúng</a:t>
            </a:r>
            <a:r>
              <a:rPr lang="en-GB" sz="2400" dirty="0" smtClean="0"/>
              <a:t> </a:t>
            </a:r>
            <a:r>
              <a:rPr lang="en-GB" sz="2400" dirty="0" err="1" smtClean="0"/>
              <a:t>thường</a:t>
            </a:r>
            <a:r>
              <a:rPr lang="en-GB" sz="2400" dirty="0" smtClean="0"/>
              <a:t> </a:t>
            </a:r>
            <a:r>
              <a:rPr lang="en-GB" sz="2400" dirty="0" err="1" smtClean="0"/>
              <a:t>được</a:t>
            </a:r>
            <a:r>
              <a:rPr lang="en-GB" sz="2400" dirty="0" smtClean="0"/>
              <a:t> </a:t>
            </a:r>
            <a:r>
              <a:rPr lang="en-GB" sz="2400" dirty="0" err="1" smtClean="0"/>
              <a:t>đánh</a:t>
            </a:r>
            <a:r>
              <a:rPr lang="en-GB" sz="2400" dirty="0" smtClean="0"/>
              <a:t> </a:t>
            </a:r>
            <a:r>
              <a:rPr lang="en-GB" sz="2400" dirty="0" err="1" smtClean="0"/>
              <a:t>giá</a:t>
            </a:r>
            <a:r>
              <a:rPr lang="en-GB" sz="2400" dirty="0" smtClean="0"/>
              <a:t> ở </a:t>
            </a:r>
            <a:r>
              <a:rPr lang="en-GB" sz="2400" dirty="0" err="1" smtClean="0">
                <a:solidFill>
                  <a:srgbClr val="FF0000"/>
                </a:solidFill>
              </a:rPr>
              <a:t>mức</a:t>
            </a:r>
            <a:r>
              <a:rPr lang="en-GB" sz="2400" dirty="0" smtClean="0">
                <a:solidFill>
                  <a:srgbClr val="FF0000"/>
                </a:solidFill>
              </a:rPr>
              <a:t> </a:t>
            </a:r>
            <a:r>
              <a:rPr lang="en-GB" sz="2400" dirty="0" err="1" smtClean="0">
                <a:solidFill>
                  <a:srgbClr val="FF0000"/>
                </a:solidFill>
              </a:rPr>
              <a:t>khoảng</a:t>
            </a:r>
            <a:r>
              <a:rPr lang="en-GB" sz="2400" dirty="0" smtClean="0">
                <a:solidFill>
                  <a:srgbClr val="FF0000"/>
                </a:solidFill>
              </a:rPr>
              <a:t> 13% -16%.</a:t>
            </a:r>
          </a:p>
          <a:p>
            <a:pPr marL="0" indent="0">
              <a:buNone/>
            </a:pPr>
            <a:r>
              <a:rPr lang="en-GB" sz="2400" dirty="0" err="1" smtClean="0"/>
              <a:t>Không</a:t>
            </a:r>
            <a:r>
              <a:rPr lang="en-GB" sz="2400" dirty="0" smtClean="0"/>
              <a:t> </a:t>
            </a:r>
            <a:r>
              <a:rPr lang="en-GB" sz="2400" dirty="0" err="1" smtClean="0"/>
              <a:t>chỉ</a:t>
            </a:r>
            <a:r>
              <a:rPr lang="en-GB" sz="2400" dirty="0" smtClean="0"/>
              <a:t> </a:t>
            </a:r>
            <a:r>
              <a:rPr lang="en-GB" sz="2400" dirty="0" err="1" smtClean="0"/>
              <a:t>là</a:t>
            </a:r>
            <a:r>
              <a:rPr lang="en-GB" sz="2400" dirty="0" smtClean="0"/>
              <a:t> </a:t>
            </a:r>
            <a:r>
              <a:rPr lang="en-GB" sz="2400" dirty="0" err="1" smtClean="0"/>
              <a:t>chúng</a:t>
            </a:r>
            <a:r>
              <a:rPr lang="en-GB" sz="2400" dirty="0" smtClean="0"/>
              <a:t> </a:t>
            </a:r>
            <a:r>
              <a:rPr lang="en-GB" sz="2400" dirty="0" err="1" smtClean="0"/>
              <a:t>ít</a:t>
            </a:r>
            <a:r>
              <a:rPr lang="en-GB" sz="2400" dirty="0" smtClean="0"/>
              <a:t> </a:t>
            </a:r>
            <a:r>
              <a:rPr lang="en-GB" sz="2400" dirty="0" err="1" smtClean="0"/>
              <a:t>hiệu</a:t>
            </a:r>
            <a:r>
              <a:rPr lang="en-GB" sz="2400" dirty="0" smtClean="0"/>
              <a:t> </a:t>
            </a:r>
            <a:r>
              <a:rPr lang="en-GB" sz="2400" dirty="0" err="1" smtClean="0"/>
              <a:t>quả</a:t>
            </a:r>
            <a:r>
              <a:rPr lang="en-GB" sz="2400" dirty="0" smtClean="0"/>
              <a:t> </a:t>
            </a:r>
            <a:r>
              <a:rPr lang="en-GB" sz="2400" dirty="0" err="1" smtClean="0"/>
              <a:t>năng</a:t>
            </a:r>
            <a:r>
              <a:rPr lang="en-GB" sz="2400" dirty="0" smtClean="0"/>
              <a:t> </a:t>
            </a:r>
            <a:r>
              <a:rPr lang="en-GB" sz="2400" dirty="0" err="1" smtClean="0"/>
              <a:t>lượng</a:t>
            </a:r>
            <a:r>
              <a:rPr lang="en-GB" sz="2400" dirty="0" smtClean="0"/>
              <a:t>, </a:t>
            </a:r>
            <a:r>
              <a:rPr lang="en-GB" sz="2400" dirty="0" err="1" smtClean="0"/>
              <a:t>mà</a:t>
            </a:r>
            <a:r>
              <a:rPr lang="en-GB" sz="2400" dirty="0" smtClean="0"/>
              <a:t> </a:t>
            </a:r>
            <a:r>
              <a:rPr lang="en-GB" sz="2400" dirty="0" err="1" smtClean="0"/>
              <a:t>chúng</a:t>
            </a:r>
            <a:r>
              <a:rPr lang="en-GB" sz="2400" dirty="0" smtClean="0"/>
              <a:t> </a:t>
            </a:r>
            <a:r>
              <a:rPr lang="en-GB" sz="2400" dirty="0" err="1" smtClean="0"/>
              <a:t>còn</a:t>
            </a:r>
            <a:r>
              <a:rPr lang="en-GB" sz="2400" dirty="0" smtClean="0"/>
              <a:t> </a:t>
            </a:r>
            <a:r>
              <a:rPr lang="en-GB" sz="2400" dirty="0" err="1" smtClean="0"/>
              <a:t>cần</a:t>
            </a:r>
            <a:r>
              <a:rPr lang="en-GB" sz="2400" dirty="0" smtClean="0"/>
              <a:t> </a:t>
            </a:r>
            <a:r>
              <a:rPr lang="en-GB" sz="2400" dirty="0" err="1" smtClean="0"/>
              <a:t>một</a:t>
            </a:r>
            <a:r>
              <a:rPr lang="en-GB" sz="2400" dirty="0" smtClean="0"/>
              <a:t> </a:t>
            </a:r>
            <a:r>
              <a:rPr lang="en-GB" sz="2400" dirty="0" err="1" smtClean="0"/>
              <a:t>diện</a:t>
            </a:r>
            <a:r>
              <a:rPr lang="en-GB" sz="2400" dirty="0" smtClean="0"/>
              <a:t> </a:t>
            </a:r>
            <a:r>
              <a:rPr lang="en-GB" sz="2400" dirty="0" err="1" smtClean="0"/>
              <a:t>tích</a:t>
            </a:r>
            <a:r>
              <a:rPr lang="en-GB" sz="2400" dirty="0" smtClean="0"/>
              <a:t> </a:t>
            </a:r>
            <a:r>
              <a:rPr lang="en-GB" sz="2400" dirty="0" err="1" smtClean="0"/>
              <a:t>lớn</a:t>
            </a:r>
            <a:r>
              <a:rPr lang="en-GB" sz="2400" dirty="0" smtClean="0"/>
              <a:t> </a:t>
            </a:r>
            <a:r>
              <a:rPr lang="en-GB" sz="2400" dirty="0" err="1" smtClean="0"/>
              <a:t>hơn</a:t>
            </a:r>
            <a:r>
              <a:rPr lang="en-GB" sz="2400" dirty="0" smtClean="0"/>
              <a:t>. </a:t>
            </a:r>
          </a:p>
          <a:p>
            <a:pPr marL="0" indent="0">
              <a:buNone/>
            </a:pPr>
            <a:r>
              <a:rPr lang="en-US" sz="2400" b="1" dirty="0" err="1" smtClean="0"/>
              <a:t>Đây</a:t>
            </a:r>
            <a:r>
              <a:rPr lang="en-US" sz="2400" b="1" dirty="0" smtClean="0"/>
              <a:t> </a:t>
            </a:r>
            <a:r>
              <a:rPr lang="en-US" sz="2400" b="1" dirty="0" err="1" smtClean="0"/>
              <a:t>là</a:t>
            </a:r>
            <a:r>
              <a:rPr lang="en-US" sz="2400" b="1" dirty="0" smtClean="0"/>
              <a:t> </a:t>
            </a:r>
            <a:r>
              <a:rPr lang="en-US" sz="2400" b="1" dirty="0" err="1" smtClean="0"/>
              <a:t>loại</a:t>
            </a:r>
            <a:r>
              <a:rPr lang="en-US" sz="2400" b="1" dirty="0" smtClean="0"/>
              <a:t> </a:t>
            </a:r>
            <a:r>
              <a:rPr lang="en-US" sz="2400" b="1" dirty="0" err="1" smtClean="0"/>
              <a:t>tế</a:t>
            </a:r>
            <a:r>
              <a:rPr lang="en-US" sz="2400" b="1" dirty="0" smtClean="0"/>
              <a:t> </a:t>
            </a:r>
            <a:r>
              <a:rPr lang="en-US" sz="2400" b="1" dirty="0" err="1" smtClean="0"/>
              <a:t>bào</a:t>
            </a:r>
            <a:r>
              <a:rPr lang="en-US" sz="2400" b="1" dirty="0" smtClean="0"/>
              <a:t> </a:t>
            </a:r>
            <a:r>
              <a:rPr lang="en-US" sz="2400" b="1" dirty="0" err="1" smtClean="0"/>
              <a:t>được</a:t>
            </a:r>
            <a:r>
              <a:rPr lang="en-US" sz="2400" b="1" dirty="0" smtClean="0"/>
              <a:t> </a:t>
            </a:r>
            <a:r>
              <a:rPr lang="en-US" sz="2400" b="1" dirty="0" err="1" smtClean="0"/>
              <a:t>sử</a:t>
            </a:r>
            <a:r>
              <a:rPr lang="en-US" sz="2400" b="1" dirty="0" smtClean="0"/>
              <a:t> </a:t>
            </a:r>
            <a:r>
              <a:rPr lang="en-US" sz="2400" b="1" dirty="0" err="1" smtClean="0"/>
              <a:t>dụng</a:t>
            </a:r>
            <a:r>
              <a:rPr lang="en-US" sz="2400" b="1" dirty="0" smtClean="0"/>
              <a:t> </a:t>
            </a:r>
            <a:r>
              <a:rPr lang="en-US" sz="2400" b="1" dirty="0" err="1" smtClean="0"/>
              <a:t>phổ</a:t>
            </a:r>
            <a:r>
              <a:rPr lang="en-US" sz="2400" b="1" dirty="0" smtClean="0"/>
              <a:t> </a:t>
            </a:r>
            <a:r>
              <a:rPr lang="en-US" sz="2400" b="1" dirty="0" err="1" smtClean="0"/>
              <a:t>biến</a:t>
            </a:r>
            <a:r>
              <a:rPr lang="en-US" sz="2400" b="1" dirty="0" smtClean="0"/>
              <a:t>, </a:t>
            </a:r>
            <a:endParaRPr lang="en-US" sz="2400" b="1" dirty="0" smtClean="0"/>
          </a:p>
          <a:p>
            <a:pPr marL="0" indent="0">
              <a:buNone/>
            </a:pPr>
            <a:r>
              <a:rPr lang="en-US" sz="2400" b="1" dirty="0" err="1" smtClean="0"/>
              <a:t>Chọn</a:t>
            </a:r>
            <a:r>
              <a:rPr lang="en-US" sz="2400" b="1" dirty="0" smtClean="0"/>
              <a:t> </a:t>
            </a:r>
            <a:r>
              <a:rPr lang="en-US" sz="2400" b="1" dirty="0" err="1" smtClean="0"/>
              <a:t>loại</a:t>
            </a:r>
            <a:r>
              <a:rPr lang="en-US" sz="2400" b="1" dirty="0" smtClean="0"/>
              <a:t> Pin </a:t>
            </a:r>
            <a:r>
              <a:rPr lang="en-US" sz="2400" b="1" dirty="0" err="1" smtClean="0"/>
              <a:t>đa</a:t>
            </a:r>
            <a:r>
              <a:rPr lang="en-US" sz="2400" b="1" dirty="0" smtClean="0"/>
              <a:t> </a:t>
            </a:r>
            <a:r>
              <a:rPr lang="en-US" sz="2400" b="1" dirty="0" err="1" smtClean="0"/>
              <a:t>tinh</a:t>
            </a:r>
            <a:r>
              <a:rPr lang="en-US" sz="2400" b="1" dirty="0" smtClean="0"/>
              <a:t> </a:t>
            </a:r>
            <a:r>
              <a:rPr lang="en-US" sz="2400" b="1" dirty="0" err="1" smtClean="0"/>
              <a:t>thể</a:t>
            </a:r>
            <a:r>
              <a:rPr lang="en-US" sz="2400" b="1" dirty="0" smtClean="0"/>
              <a:t> </a:t>
            </a:r>
            <a:r>
              <a:rPr lang="en-US" sz="2400" b="1" dirty="0" err="1" smtClean="0"/>
              <a:t>cho</a:t>
            </a:r>
            <a:r>
              <a:rPr lang="en-US" sz="2400" b="1" dirty="0" smtClean="0"/>
              <a:t> </a:t>
            </a:r>
            <a:r>
              <a:rPr lang="en-US" sz="2400" b="1" dirty="0" err="1" smtClean="0"/>
              <a:t>chiếu</a:t>
            </a:r>
            <a:r>
              <a:rPr lang="en-US" sz="2400" b="1" dirty="0" smtClean="0"/>
              <a:t> </a:t>
            </a:r>
            <a:r>
              <a:rPr lang="en-US" sz="2400" b="1" dirty="0" err="1" smtClean="0"/>
              <a:t>sáng</a:t>
            </a:r>
            <a:endParaRPr lang="en-US" sz="2400" b="1" dirty="0"/>
          </a:p>
        </p:txBody>
      </p:sp>
    </p:spTree>
    <p:extLst>
      <p:ext uri="{BB962C8B-B14F-4D97-AF65-F5344CB8AC3E}">
        <p14:creationId xmlns:p14="http://schemas.microsoft.com/office/powerpoint/2010/main" val="13523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1B9BB-D2AE-4415-B398-F2AD1D981748}"/>
              </a:ext>
            </a:extLst>
          </p:cNvPr>
          <p:cNvSpPr>
            <a:spLocks noGrp="1"/>
          </p:cNvSpPr>
          <p:nvPr>
            <p:ph type="title"/>
          </p:nvPr>
        </p:nvSpPr>
        <p:spPr>
          <a:xfrm>
            <a:off x="2152650" y="386497"/>
            <a:ext cx="9296400" cy="856397"/>
          </a:xfrm>
          <a:solidFill>
            <a:srgbClr val="FFFF00"/>
          </a:solidFill>
        </p:spPr>
        <p:txBody>
          <a:bodyPr>
            <a:normAutofit/>
          </a:bodyPr>
          <a:lstStyle/>
          <a:p>
            <a:pPr algn="ctr"/>
            <a:r>
              <a:rPr lang="vi-VN" b="1" dirty="0"/>
              <a:t>3. Tính toán</a:t>
            </a:r>
            <a:r>
              <a:rPr lang="en-GB" b="1" dirty="0"/>
              <a:t>, </a:t>
            </a:r>
            <a:r>
              <a:rPr lang="en-GB" b="1" dirty="0" err="1">
                <a:latin typeface="Times New Roman" panose="02020603050405020304" pitchFamily="18" charset="0"/>
                <a:cs typeface="Times New Roman" panose="02020603050405020304" pitchFamily="18" charset="0"/>
              </a:rPr>
              <a:t>lựa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chọn</a:t>
            </a:r>
            <a:r>
              <a:rPr lang="en-GB" b="1" dirty="0">
                <a:latin typeface="Times New Roman" panose="02020603050405020304" pitchFamily="18" charset="0"/>
                <a:cs typeface="Times New Roman" panose="02020603050405020304" pitchFamily="18" charset="0"/>
              </a:rPr>
              <a:t> </a:t>
            </a:r>
            <a:r>
              <a:rPr lang="vi-VN" b="1" dirty="0"/>
              <a:t>pin mặt </a:t>
            </a:r>
            <a:r>
              <a:rPr lang="vi-VN" b="1" dirty="0" smtClean="0"/>
              <a:t>trời</a:t>
            </a:r>
            <a:endParaRPr lang="en-US" dirty="0"/>
          </a:p>
        </p:txBody>
      </p:sp>
      <p:sp>
        <p:nvSpPr>
          <p:cNvPr id="3" name="Content Placeholder 2">
            <a:extLst>
              <a:ext uri="{FF2B5EF4-FFF2-40B4-BE49-F238E27FC236}">
                <a16:creationId xmlns:a16="http://schemas.microsoft.com/office/drawing/2014/main" xmlns="" id="{292B269A-17FB-45D9-A0B8-85E4B4D9D0EC}"/>
              </a:ext>
            </a:extLst>
          </p:cNvPr>
          <p:cNvSpPr>
            <a:spLocks noGrp="1"/>
          </p:cNvSpPr>
          <p:nvPr>
            <p:ph idx="1"/>
          </p:nvPr>
        </p:nvSpPr>
        <p:spPr>
          <a:xfrm>
            <a:off x="838199" y="1221522"/>
            <a:ext cx="11118783" cy="2985798"/>
          </a:xfrm>
        </p:spPr>
        <p:txBody>
          <a:bodyPr>
            <a:noAutofit/>
          </a:bodyPr>
          <a:lstStyle/>
          <a:p>
            <a:pPr marL="0" indent="0">
              <a:buNone/>
            </a:pPr>
            <a:r>
              <a:rPr lang="en-GB" sz="2400" b="1" dirty="0" err="1" smtClean="0">
                <a:latin typeface="Times New Roman" panose="02020603050405020304" pitchFamily="18" charset="0"/>
                <a:cs typeface="Times New Roman" panose="02020603050405020304" pitchFamily="18" charset="0"/>
              </a:rPr>
              <a:t>Thử</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nghiệm</a:t>
            </a:r>
            <a:r>
              <a:rPr lang="en-GB" sz="2400" b="1" dirty="0" smtClean="0">
                <a:latin typeface="Times New Roman" panose="02020603050405020304" pitchFamily="18" charset="0"/>
                <a:cs typeface="Times New Roman" panose="02020603050405020304" pitchFamily="18" charset="0"/>
              </a:rPr>
              <a:t> pin </a:t>
            </a:r>
            <a:r>
              <a:rPr lang="en-GB" sz="2400" b="1" dirty="0" err="1" smtClean="0">
                <a:latin typeface="Times New Roman" panose="02020603050405020304" pitchFamily="18" charset="0"/>
                <a:cs typeface="Times New Roman" panose="02020603050405020304" pitchFamily="18" charset="0"/>
              </a:rPr>
              <a:t>mặt</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trời</a:t>
            </a:r>
            <a:endParaRPr lang="en-GB" sz="2400" b="1" dirty="0" smtClean="0">
              <a:latin typeface="Times New Roman" panose="02020603050405020304" pitchFamily="18" charset="0"/>
              <a:cs typeface="Times New Roman" panose="02020603050405020304" pitchFamily="18" charset="0"/>
            </a:endParaRPr>
          </a:p>
          <a:p>
            <a:pPr marL="0" indent="0">
              <a:buNone/>
            </a:pPr>
            <a:r>
              <a:rPr lang="en-GB" sz="2400" dirty="0" err="1" smtClean="0">
                <a:latin typeface="Times New Roman" panose="02020603050405020304" pitchFamily="18" charset="0"/>
                <a:cs typeface="Times New Roman" panose="02020603050405020304" pitchFamily="18" charset="0"/>
              </a:rPr>
              <a:t>Từ</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đặc</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tính</a:t>
            </a:r>
            <a:r>
              <a:rPr lang="en-GB" sz="2400" dirty="0" smtClean="0">
                <a:latin typeface="Times New Roman" panose="02020603050405020304" pitchFamily="18" charset="0"/>
                <a:cs typeface="Times New Roman" panose="02020603050405020304" pitchFamily="18" charset="0"/>
              </a:rPr>
              <a:t> pin </a:t>
            </a:r>
            <a:r>
              <a:rPr lang="en-GB" sz="2400" dirty="0" err="1" smtClean="0">
                <a:latin typeface="Times New Roman" panose="02020603050405020304" pitchFamily="18" charset="0"/>
                <a:cs typeface="Times New Roman" panose="02020603050405020304" pitchFamily="18" charset="0"/>
              </a:rPr>
              <a:t>mặt</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trời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chỉ</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ra</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rằng</a:t>
            </a:r>
            <a:r>
              <a:rPr lang="en-GB" sz="2400" dirty="0" smtClean="0">
                <a:latin typeface="Times New Roman" panose="02020603050405020304" pitchFamily="18" charset="0"/>
                <a:cs typeface="Times New Roman" panose="02020603050405020304" pitchFamily="18" charset="0"/>
              </a:rPr>
              <a:t> Pin MT </a:t>
            </a:r>
            <a:r>
              <a:rPr lang="en-GB" sz="2400" dirty="0" err="1" smtClean="0">
                <a:latin typeface="Times New Roman" panose="02020603050405020304" pitchFamily="18" charset="0"/>
                <a:cs typeface="Times New Roman" panose="02020603050405020304" pitchFamily="18" charset="0"/>
              </a:rPr>
              <a:t>là</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loại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nguồn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dòng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Mà</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nguồn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dòng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cho</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phép</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làm</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việc</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ngắn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mạch</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và</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giới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hạn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dòng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nguồn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dòng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cố</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gắng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tránh</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hở</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mạch</a:t>
            </a:r>
            <a:r>
              <a:rPr lang="en-GB" sz="2400" dirty="0" smtClean="0">
                <a:latin typeface="Times New Roman" panose="02020603050405020304" pitchFamily="18" charset="0"/>
                <a:cs typeface="Times New Roman" panose="02020603050405020304" pitchFamily="18" charset="0"/>
              </a:rPr>
              <a:t>.</a:t>
            </a:r>
          </a:p>
          <a:p>
            <a:pPr marL="0" indent="0">
              <a:buNone/>
            </a:pPr>
            <a:r>
              <a:rPr lang="en-GB" sz="2400" dirty="0" err="1" smtClean="0">
                <a:latin typeface="Times New Roman" panose="02020603050405020304" pitchFamily="18" charset="0"/>
                <a:cs typeface="Times New Roman" panose="02020603050405020304" pitchFamily="18" charset="0"/>
              </a:rPr>
              <a:t>Ngược</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lại</a:t>
            </a:r>
            <a:r>
              <a:rPr lang="en-GB" sz="2400" dirty="0">
                <a:latin typeface="Times New Roman" panose="02020603050405020304" pitchFamily="18" charset="0"/>
                <a:cs typeface="Times New Roman" panose="02020603050405020304" pitchFamily="18" charset="0"/>
              </a:rPr>
              <a:t>,</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nguồn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áp</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nguồn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lưới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công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nghiệp</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cho</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phép</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làm</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việc</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hở</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mạch</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nhưng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không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được</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ngắn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mạch</a:t>
            </a:r>
            <a:r>
              <a:rPr lang="en-GB" sz="2400" dirty="0" smtClean="0">
                <a:latin typeface="Times New Roman" panose="02020603050405020304" pitchFamily="18" charset="0"/>
                <a:cs typeface="Times New Roman" panose="02020603050405020304" pitchFamily="18" charset="0"/>
              </a:rPr>
              <a:t>.</a:t>
            </a:r>
          </a:p>
          <a:p>
            <a:pPr marL="0" indent="0">
              <a:buNone/>
            </a:pPr>
            <a:r>
              <a:rPr lang="en-GB" sz="2400" dirty="0" err="1" smtClean="0">
                <a:latin typeface="Times New Roman" panose="02020603050405020304" pitchFamily="18" charset="0"/>
                <a:cs typeface="Times New Roman" panose="02020603050405020304" pitchFamily="18" charset="0"/>
              </a:rPr>
              <a:t>Thử</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nghiệm</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dòng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điện</a:t>
            </a:r>
            <a:r>
              <a:rPr lang="en-GB" sz="2400" dirty="0" smtClean="0">
                <a:latin typeface="Times New Roman" panose="02020603050405020304" pitchFamily="18" charset="0"/>
                <a:cs typeface="Times New Roman" panose="02020603050405020304" pitchFamily="18" charset="0"/>
              </a:rPr>
              <a:t>.</a:t>
            </a:r>
          </a:p>
          <a:p>
            <a:pPr marL="0" indent="0">
              <a:buNone/>
            </a:pPr>
            <a:r>
              <a:rPr lang="en-GB" sz="2400" dirty="0" err="1" smtClean="0">
                <a:latin typeface="Times New Roman" panose="02020603050405020304" pitchFamily="18" charset="0"/>
                <a:cs typeface="Times New Roman" panose="02020603050405020304" pitchFamily="18" charset="0"/>
              </a:rPr>
              <a:t>Sử</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dụng</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sơ</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đồ</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thử</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nghiệm</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như</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hình</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dưới</a:t>
            </a:r>
            <a:endParaRPr lang="en-GB" sz="2400" dirty="0" smtClean="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22130" y="4492504"/>
            <a:ext cx="3484693" cy="2152171"/>
          </a:xfrm>
          <a:prstGeom prst="rect">
            <a:avLst/>
          </a:prstGeom>
          <a:noFill/>
          <a:ln>
            <a:noFill/>
          </a:ln>
        </p:spPr>
      </p:pic>
      <p:grpSp>
        <p:nvGrpSpPr>
          <p:cNvPr id="23" name="Group 22"/>
          <p:cNvGrpSpPr/>
          <p:nvPr/>
        </p:nvGrpSpPr>
        <p:grpSpPr>
          <a:xfrm>
            <a:off x="6397590" y="4529712"/>
            <a:ext cx="5273040" cy="1756410"/>
            <a:chOff x="0" y="0"/>
            <a:chExt cx="5273518" cy="1756410"/>
          </a:xfrm>
        </p:grpSpPr>
        <p:grpSp>
          <p:nvGrpSpPr>
            <p:cNvPr id="24" name="Group 23"/>
            <p:cNvGrpSpPr/>
            <p:nvPr/>
          </p:nvGrpSpPr>
          <p:grpSpPr>
            <a:xfrm>
              <a:off x="0" y="0"/>
              <a:ext cx="5273518" cy="1756410"/>
              <a:chOff x="0" y="0"/>
              <a:chExt cx="5273518" cy="175641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92350" cy="1756410"/>
              </a:xfrm>
              <a:prstGeom prst="rect">
                <a:avLst/>
              </a:prstGeom>
            </p:spPr>
          </p:pic>
          <p:grpSp>
            <p:nvGrpSpPr>
              <p:cNvPr id="27" name="Group 26"/>
              <p:cNvGrpSpPr/>
              <p:nvPr/>
            </p:nvGrpSpPr>
            <p:grpSpPr>
              <a:xfrm>
                <a:off x="2463800" y="476250"/>
                <a:ext cx="2809718" cy="1205934"/>
                <a:chOff x="-407406" y="99589"/>
                <a:chExt cx="2809718" cy="1205934"/>
              </a:xfrm>
            </p:grpSpPr>
            <p:sp>
              <p:nvSpPr>
                <p:cNvPr id="37" name="Oval 36"/>
                <p:cNvSpPr/>
                <p:nvPr/>
              </p:nvSpPr>
              <p:spPr>
                <a:xfrm>
                  <a:off x="0" y="117695"/>
                  <a:ext cx="407406" cy="416460"/>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Text Box 3"/>
                <p:cNvSpPr txBox="1"/>
                <p:nvPr/>
              </p:nvSpPr>
              <p:spPr>
                <a:xfrm>
                  <a:off x="-407406" y="99589"/>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a:solidFill>
                        <a:srgbClr val="000000"/>
                      </a:solidFill>
                      <a:effectLst/>
                      <a:latin typeface="Times New Roman" panose="02020603050405020304" pitchFamily="18" charset="0"/>
                      <a:ea typeface="Calibri" panose="020F0502020204030204" pitchFamily="34" charset="0"/>
                    </a:rPr>
                    <a:t>A</a:t>
                  </a:r>
                </a:p>
              </p:txBody>
            </p:sp>
            <p:sp>
              <p:nvSpPr>
                <p:cNvPr id="39" name="Text Box 23"/>
                <p:cNvSpPr txBox="1"/>
                <p:nvPr/>
              </p:nvSpPr>
              <p:spPr>
                <a:xfrm>
                  <a:off x="1334003" y="563139"/>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a:solidFill>
                        <a:srgbClr val="000000"/>
                      </a:solidFill>
                      <a:effectLst/>
                      <a:latin typeface="Times New Roman" panose="02020603050405020304" pitchFamily="18" charset="0"/>
                      <a:ea typeface="Calibri" panose="020F0502020204030204" pitchFamily="34" charset="0"/>
                    </a:rPr>
                    <a:t>R</a:t>
                  </a:r>
                </a:p>
              </p:txBody>
            </p:sp>
          </p:grpSp>
          <p:grpSp>
            <p:nvGrpSpPr>
              <p:cNvPr id="28" name="Group 27"/>
              <p:cNvGrpSpPr/>
              <p:nvPr/>
            </p:nvGrpSpPr>
            <p:grpSpPr>
              <a:xfrm>
                <a:off x="3244850" y="952500"/>
                <a:ext cx="1068309" cy="742384"/>
                <a:chOff x="-407406" y="99589"/>
                <a:chExt cx="1068309" cy="742384"/>
              </a:xfrm>
            </p:grpSpPr>
            <p:sp>
              <p:nvSpPr>
                <p:cNvPr id="35" name="Oval 34"/>
                <p:cNvSpPr/>
                <p:nvPr/>
              </p:nvSpPr>
              <p:spPr>
                <a:xfrm>
                  <a:off x="0" y="117695"/>
                  <a:ext cx="407406" cy="416460"/>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Text Box 8"/>
                <p:cNvSpPr txBox="1"/>
                <p:nvPr/>
              </p:nvSpPr>
              <p:spPr>
                <a:xfrm>
                  <a:off x="-407406" y="99589"/>
                  <a:ext cx="1068309" cy="742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GB" sz="1400">
                      <a:solidFill>
                        <a:srgbClr val="000000"/>
                      </a:solidFill>
                      <a:effectLst/>
                      <a:latin typeface="Times New Roman" panose="02020603050405020304" pitchFamily="18" charset="0"/>
                      <a:ea typeface="Calibri" panose="020F0502020204030204" pitchFamily="34" charset="0"/>
                    </a:rPr>
                    <a:t>V</a:t>
                  </a:r>
                </a:p>
              </p:txBody>
            </p:sp>
          </p:grpSp>
          <p:cxnSp>
            <p:nvCxnSpPr>
              <p:cNvPr id="29" name="Straight Connector 28"/>
              <p:cNvCxnSpPr/>
              <p:nvPr/>
            </p:nvCxnSpPr>
            <p:spPr>
              <a:xfrm>
                <a:off x="2190750" y="698500"/>
                <a:ext cx="678919"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521200" y="933450"/>
                <a:ext cx="190500" cy="46355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Freeform 30"/>
              <p:cNvSpPr/>
              <p:nvPr/>
            </p:nvSpPr>
            <p:spPr>
              <a:xfrm>
                <a:off x="3276600" y="698500"/>
                <a:ext cx="1346200" cy="234950"/>
              </a:xfrm>
              <a:custGeom>
                <a:avLst/>
                <a:gdLst>
                  <a:gd name="connsiteX0" fmla="*/ 0 w 1346200"/>
                  <a:gd name="connsiteY0" fmla="*/ 0 h 336550"/>
                  <a:gd name="connsiteX1" fmla="*/ 1346200 w 1346200"/>
                  <a:gd name="connsiteY1" fmla="*/ 0 h 336550"/>
                  <a:gd name="connsiteX2" fmla="*/ 1346200 w 1346200"/>
                  <a:gd name="connsiteY2" fmla="*/ 336550 h 336550"/>
                  <a:gd name="connsiteX3" fmla="*/ 1333500 w 1346200"/>
                  <a:gd name="connsiteY3" fmla="*/ 336550 h 336550"/>
                </a:gdLst>
                <a:ahLst/>
                <a:cxnLst>
                  <a:cxn ang="0">
                    <a:pos x="connsiteX0" y="connsiteY0"/>
                  </a:cxn>
                  <a:cxn ang="0">
                    <a:pos x="connsiteX1" y="connsiteY1"/>
                  </a:cxn>
                  <a:cxn ang="0">
                    <a:pos x="connsiteX2" y="connsiteY2"/>
                  </a:cxn>
                  <a:cxn ang="0">
                    <a:pos x="connsiteX3" y="connsiteY3"/>
                  </a:cxn>
                </a:cxnLst>
                <a:rect l="l" t="t" r="r" b="b"/>
                <a:pathLst>
                  <a:path w="1346200" h="336550">
                    <a:moveTo>
                      <a:pt x="0" y="0"/>
                    </a:moveTo>
                    <a:lnTo>
                      <a:pt x="1346200" y="0"/>
                    </a:lnTo>
                    <a:lnTo>
                      <a:pt x="1346200" y="336550"/>
                    </a:lnTo>
                    <a:lnTo>
                      <a:pt x="1333500" y="336550"/>
                    </a:lnTo>
                  </a:path>
                </a:pathLst>
              </a:cu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reeform 31"/>
              <p:cNvSpPr/>
              <p:nvPr/>
            </p:nvSpPr>
            <p:spPr>
              <a:xfrm flipV="1">
                <a:off x="1784350" y="1384300"/>
                <a:ext cx="2838450" cy="251275"/>
              </a:xfrm>
              <a:custGeom>
                <a:avLst/>
                <a:gdLst>
                  <a:gd name="connsiteX0" fmla="*/ 0 w 1346200"/>
                  <a:gd name="connsiteY0" fmla="*/ 0 h 336550"/>
                  <a:gd name="connsiteX1" fmla="*/ 1346200 w 1346200"/>
                  <a:gd name="connsiteY1" fmla="*/ 0 h 336550"/>
                  <a:gd name="connsiteX2" fmla="*/ 1346200 w 1346200"/>
                  <a:gd name="connsiteY2" fmla="*/ 336550 h 336550"/>
                  <a:gd name="connsiteX3" fmla="*/ 1333500 w 1346200"/>
                  <a:gd name="connsiteY3" fmla="*/ 336550 h 336550"/>
                </a:gdLst>
                <a:ahLst/>
                <a:cxnLst>
                  <a:cxn ang="0">
                    <a:pos x="connsiteX0" y="connsiteY0"/>
                  </a:cxn>
                  <a:cxn ang="0">
                    <a:pos x="connsiteX1" y="connsiteY1"/>
                  </a:cxn>
                  <a:cxn ang="0">
                    <a:pos x="connsiteX2" y="connsiteY2"/>
                  </a:cxn>
                  <a:cxn ang="0">
                    <a:pos x="connsiteX3" y="connsiteY3"/>
                  </a:cxn>
                </a:cxnLst>
                <a:rect l="l" t="t" r="r" b="b"/>
                <a:pathLst>
                  <a:path w="1346200" h="336550">
                    <a:moveTo>
                      <a:pt x="0" y="0"/>
                    </a:moveTo>
                    <a:lnTo>
                      <a:pt x="1346200" y="0"/>
                    </a:lnTo>
                    <a:lnTo>
                      <a:pt x="1346200" y="336550"/>
                    </a:lnTo>
                    <a:lnTo>
                      <a:pt x="1333500" y="336550"/>
                    </a:lnTo>
                  </a:path>
                </a:pathLst>
              </a:cu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3" name="Straight Connector 32"/>
              <p:cNvCxnSpPr/>
              <p:nvPr/>
            </p:nvCxnSpPr>
            <p:spPr>
              <a:xfrm flipV="1">
                <a:off x="3867150" y="711200"/>
                <a:ext cx="0" cy="2594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848100" y="1397000"/>
                <a:ext cx="0" cy="2594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4337050" y="685800"/>
              <a:ext cx="183740" cy="495300"/>
            </a:xfrm>
            <a:custGeom>
              <a:avLst/>
              <a:gdLst>
                <a:gd name="connsiteX0" fmla="*/ 0 w 184150"/>
                <a:gd name="connsiteY0" fmla="*/ 0 h 368300"/>
                <a:gd name="connsiteX1" fmla="*/ 0 w 184150"/>
                <a:gd name="connsiteY1" fmla="*/ 368300 h 368300"/>
                <a:gd name="connsiteX2" fmla="*/ 184150 w 184150"/>
                <a:gd name="connsiteY2" fmla="*/ 368300 h 368300"/>
                <a:gd name="connsiteX3" fmla="*/ 184150 w 184150"/>
                <a:gd name="connsiteY3" fmla="*/ 355600 h 368300"/>
                <a:gd name="connsiteX0" fmla="*/ 0 w 223879"/>
                <a:gd name="connsiteY0" fmla="*/ 0 h 368300"/>
                <a:gd name="connsiteX1" fmla="*/ 0 w 223879"/>
                <a:gd name="connsiteY1" fmla="*/ 368300 h 368300"/>
                <a:gd name="connsiteX2" fmla="*/ 184150 w 223879"/>
                <a:gd name="connsiteY2" fmla="*/ 368300 h 368300"/>
                <a:gd name="connsiteX3" fmla="*/ 223879 w 223879"/>
                <a:gd name="connsiteY3" fmla="*/ 355600 h 368300"/>
                <a:gd name="connsiteX0" fmla="*/ 0 w 224416"/>
                <a:gd name="connsiteY0" fmla="*/ 0 h 393700"/>
                <a:gd name="connsiteX1" fmla="*/ 0 w 224416"/>
                <a:gd name="connsiteY1" fmla="*/ 368300 h 393700"/>
                <a:gd name="connsiteX2" fmla="*/ 184150 w 224416"/>
                <a:gd name="connsiteY2" fmla="*/ 368300 h 393700"/>
                <a:gd name="connsiteX3" fmla="*/ 224416 w 224416"/>
                <a:gd name="connsiteY3" fmla="*/ 393700 h 393700"/>
                <a:gd name="connsiteX0" fmla="*/ 0 w 224953"/>
                <a:gd name="connsiteY0" fmla="*/ 0 h 368300"/>
                <a:gd name="connsiteX1" fmla="*/ 0 w 224953"/>
                <a:gd name="connsiteY1" fmla="*/ 368300 h 368300"/>
                <a:gd name="connsiteX2" fmla="*/ 184150 w 224953"/>
                <a:gd name="connsiteY2" fmla="*/ 368300 h 368300"/>
                <a:gd name="connsiteX3" fmla="*/ 224953 w 224953"/>
                <a:gd name="connsiteY3" fmla="*/ 361950 h 368300"/>
              </a:gdLst>
              <a:ahLst/>
              <a:cxnLst>
                <a:cxn ang="0">
                  <a:pos x="connsiteX0" y="connsiteY0"/>
                </a:cxn>
                <a:cxn ang="0">
                  <a:pos x="connsiteX1" y="connsiteY1"/>
                </a:cxn>
                <a:cxn ang="0">
                  <a:pos x="connsiteX2" y="connsiteY2"/>
                </a:cxn>
                <a:cxn ang="0">
                  <a:pos x="connsiteX3" y="connsiteY3"/>
                </a:cxn>
              </a:cxnLst>
              <a:rect l="l" t="t" r="r" b="b"/>
              <a:pathLst>
                <a:path w="224953" h="368300">
                  <a:moveTo>
                    <a:pt x="0" y="0"/>
                  </a:moveTo>
                  <a:lnTo>
                    <a:pt x="0" y="368300"/>
                  </a:lnTo>
                  <a:lnTo>
                    <a:pt x="184150" y="368300"/>
                  </a:lnTo>
                  <a:lnTo>
                    <a:pt x="224953" y="361950"/>
                  </a:lnTo>
                </a:path>
              </a:pathLst>
            </a:custGeom>
            <a:noFill/>
            <a:ln w="19050">
              <a:solidFill>
                <a:schemeClr val="tx1">
                  <a:lumMod val="95000"/>
                  <a:lumOff val="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374863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1831</Words>
  <Application>Microsoft Office PowerPoint</Application>
  <PresentationFormat>Widescreen</PresentationFormat>
  <Paragraphs>252</Paragraphs>
  <Slides>29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Calibri Light</vt:lpstr>
      <vt:lpstr>Cambria Math</vt:lpstr>
      <vt:lpstr>Symbol</vt:lpstr>
      <vt:lpstr>Times New Roman</vt:lpstr>
      <vt:lpstr>Office Theme</vt:lpstr>
      <vt:lpstr>Document</vt:lpstr>
      <vt:lpstr>Thiết kế hệ thống năng lượng mặt trời</vt:lpstr>
      <vt:lpstr>1. Tính tổng lượng tiêu thụ điện của tất cả các thiết bị mà hệ thống solar phải cung cấp</vt:lpstr>
      <vt:lpstr>2. Tính điện năng tiêu thụ (số Watt-hour) của các tấm pin mặt trời Whpin.</vt:lpstr>
      <vt:lpstr>3. Tính toán, lựa chọn pin mặt trời</vt:lpstr>
      <vt:lpstr>3. Tính toán, lựa chọn pin mặt trời</vt:lpstr>
      <vt:lpstr>3. Tính toán, lựa chọn pin mặt trời</vt:lpstr>
      <vt:lpstr>3. Tính toán, lựa chọn pin mặt trời</vt:lpstr>
      <vt:lpstr>3. Tính toán, lựa chọn pin mặt trời</vt:lpstr>
      <vt:lpstr>3. Tính toán, lựa chọn pin mặt trời</vt:lpstr>
      <vt:lpstr>3. Tính toán, lựa chọn pin mặt trời</vt:lpstr>
      <vt:lpstr>3. Tính toán, lựa chọn pin mặt trời</vt:lpstr>
      <vt:lpstr>3. Tính toán, lựa chọn pin mặt trời</vt:lpstr>
      <vt:lpstr>4. Tính toán, lựa chọn  battery</vt:lpstr>
      <vt:lpstr>4. Tính toán, lựa chọn  battery</vt:lpstr>
      <vt:lpstr>4. Tính toán, lựa chọn  battery</vt:lpstr>
      <vt:lpstr>4. Tính toán, lựa chọn  battery</vt:lpstr>
      <vt:lpstr>4. Tính toán, lựa chọn  battery</vt:lpstr>
      <vt:lpstr>4. Tính toán, lựa chọn  battery</vt:lpstr>
      <vt:lpstr>4. Tính toán, lựa chọn  battery</vt:lpstr>
      <vt:lpstr>4. Tính toán, lựa chọn  battery</vt:lpstr>
      <vt:lpstr>5. Nạp acquy</vt:lpstr>
      <vt:lpstr>5. Nạp acquy</vt:lpstr>
      <vt:lpstr>6. Điều khiển</vt:lpstr>
      <vt:lpstr>Ví dụ</vt:lpstr>
      <vt:lpstr>Ví dụ</vt:lpstr>
      <vt:lpstr>Ví dụ</vt:lpstr>
      <vt:lpstr>Ví dụ</vt:lpstr>
      <vt:lpstr>Ví dụ</vt:lpstr>
      <vt:lpstr>Ví dụ</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Thiết kế hệ thống năng lượng mặt trời</dc:title>
  <dc:creator>TRAN VAN THINH</dc:creator>
  <cp:lastModifiedBy>Admin</cp:lastModifiedBy>
  <cp:revision>30</cp:revision>
  <dcterms:created xsi:type="dcterms:W3CDTF">2020-03-01T10:12:18Z</dcterms:created>
  <dcterms:modified xsi:type="dcterms:W3CDTF">2020-04-25T03:43:02Z</dcterms:modified>
</cp:coreProperties>
</file>